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2">
  <p:sldMasterIdLst>
    <p:sldMasterId id="2147483648" r:id="rId1"/>
  </p:sldMasterIdLst>
  <p:notesMasterIdLst>
    <p:notesMasterId r:id="rId15"/>
  </p:notesMasterIdLst>
  <p:sldIdLst>
    <p:sldId id="256" r:id="rId2"/>
    <p:sldId id="278" r:id="rId3"/>
    <p:sldId id="264" r:id="rId4"/>
    <p:sldId id="261" r:id="rId5"/>
    <p:sldId id="282" r:id="rId6"/>
    <p:sldId id="284" r:id="rId7"/>
    <p:sldId id="265" r:id="rId8"/>
    <p:sldId id="283" r:id="rId9"/>
    <p:sldId id="279" r:id="rId10"/>
    <p:sldId id="281" r:id="rId11"/>
    <p:sldId id="266" r:id="rId12"/>
    <p:sldId id="263" r:id="rId13"/>
    <p:sldId id="262" r:id="rId14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ew Baxter" initials="AB" lastIdx="1" clrIdx="0">
    <p:extLst>
      <p:ext uri="{19B8F6BF-5375-455C-9EA6-DF929625EA0E}">
        <p15:presenceInfo xmlns:p15="http://schemas.microsoft.com/office/powerpoint/2012/main" userId="S-1-5-21-143744227-174999600-642189945-21369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E27"/>
    <a:srgbClr val="006F8D"/>
    <a:srgbClr val="FF7C80"/>
    <a:srgbClr val="009893"/>
    <a:srgbClr val="FF9900"/>
    <a:srgbClr val="92D050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1787" autoAdjust="0"/>
    <p:restoredTop sz="96252" autoAdjust="0"/>
  </p:normalViewPr>
  <p:slideViewPr>
    <p:cSldViewPr snapToGrid="0" snapToObjects="1">
      <p:cViewPr varScale="1">
        <p:scale>
          <a:sx n="113" d="100"/>
          <a:sy n="113" d="100"/>
        </p:scale>
        <p:origin x="120" y="9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30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1/17/2018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68773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85963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292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9127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83079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22975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9493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0926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476055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0880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pages/viewpage.action?pageId=3247151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pages/viewpage.action?pageId=3247151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pages/viewpage.action?pageId=3247151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89685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Pluggable Authentication and </a:t>
            </a:r>
            <a:r>
              <a:rPr lang="en-US" dirty="0" err="1" smtClean="0"/>
              <a:t>Authorisation</a:t>
            </a:r>
            <a:r>
              <a:rPr lang="en-US" dirty="0" smtClean="0"/>
              <a:t> for </a:t>
            </a:r>
            <a:r>
              <a:rPr lang="en-US" dirty="0" err="1" smtClean="0"/>
              <a:t>Microservices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66521" y="3881719"/>
            <a:ext cx="8347173" cy="1649506"/>
          </a:xfrm>
        </p:spPr>
        <p:txBody>
          <a:bodyPr>
            <a:normAutofit fontScale="92500" lnSpcReduction="10000"/>
          </a:bodyPr>
          <a:lstStyle/>
          <a:p>
            <a:r>
              <a:rPr lang="en-US" sz="2600" dirty="0" smtClean="0"/>
              <a:t>One of the security solutions required to meet Carrier grade deployment security requirements </a:t>
            </a:r>
          </a:p>
          <a:p>
            <a:endParaRPr lang="en-US" sz="2600" dirty="0"/>
          </a:p>
          <a:p>
            <a:r>
              <a:rPr lang="en-US" sz="2600" dirty="0" smtClean="0"/>
              <a:t>Project Contributors :  AT&amp;T and Amdocs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4482073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Auth</a:t>
            </a:r>
            <a:r>
              <a:rPr lang="en-US" dirty="0" smtClean="0"/>
              <a:t>* Service and MSB Integration</a:t>
            </a:r>
            <a:r>
              <a:rPr lang="en-US" baseline="30000" dirty="0" smtClean="0"/>
              <a:t>~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359447" y="1419219"/>
            <a:ext cx="5603986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The </a:t>
            </a:r>
            <a:r>
              <a:rPr lang="en-US" dirty="0" err="1" smtClean="0"/>
              <a:t>Auth</a:t>
            </a:r>
            <a:r>
              <a:rPr lang="en-US" dirty="0" smtClean="0"/>
              <a:t>* service can provide </a:t>
            </a:r>
            <a:r>
              <a:rPr lang="en-US" dirty="0" err="1" smtClean="0"/>
              <a:t>Centralised</a:t>
            </a:r>
            <a:r>
              <a:rPr lang="en-US" dirty="0" smtClean="0"/>
              <a:t> Authentication and </a:t>
            </a:r>
            <a:r>
              <a:rPr lang="en-US" dirty="0" err="1" smtClean="0"/>
              <a:t>Authorisation</a:t>
            </a:r>
            <a:r>
              <a:rPr lang="en-US" dirty="0" smtClean="0"/>
              <a:t> for MSB mediated requests.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The MSB </a:t>
            </a:r>
            <a:r>
              <a:rPr lang="en-GB" dirty="0" err="1" smtClean="0"/>
              <a:t>Auth</a:t>
            </a:r>
            <a:r>
              <a:rPr lang="en-GB" dirty="0" smtClean="0"/>
              <a:t>* plugin checks service requests for security token.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If no token is found, the request can be failed or re-directed to login page.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If token is found: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dirty="0" smtClean="0"/>
              <a:t>The token + method/URI can be passed to the </a:t>
            </a:r>
            <a:r>
              <a:rPr lang="en-GB" dirty="0" err="1" smtClean="0"/>
              <a:t>Auth</a:t>
            </a:r>
            <a:r>
              <a:rPr lang="en-GB" dirty="0" smtClean="0"/>
              <a:t>* service for authorisation check, or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GB" dirty="0" smtClean="0"/>
              <a:t>The request can be forwarded to the relevant </a:t>
            </a:r>
            <a:r>
              <a:rPr lang="en-GB" dirty="0" err="1" smtClean="0"/>
              <a:t>microservice</a:t>
            </a:r>
            <a:r>
              <a:rPr lang="en-GB" dirty="0" smtClean="0"/>
              <a:t> (that can perform the authorisation check).</a:t>
            </a:r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38542" y="6150257"/>
            <a:ext cx="1227272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~</a:t>
            </a:r>
            <a:r>
              <a:rPr lang="en-US" dirty="0" smtClean="0"/>
              <a:t>Based </a:t>
            </a:r>
            <a:r>
              <a:rPr lang="en-US" dirty="0"/>
              <a:t>on a contribution from </a:t>
            </a:r>
            <a:r>
              <a:rPr lang="en-US" sz="1600" dirty="0"/>
              <a:t>*</a:t>
            </a:r>
            <a:r>
              <a:rPr lang="en-US" sz="1600" b="1" dirty="0" err="1">
                <a:solidFill>
                  <a:srgbClr val="3572B0"/>
                </a:solidFill>
                <a:latin typeface="Arial" panose="020B0604020202020204" pitchFamily="34" charset="0"/>
              </a:rPr>
              <a:t>HuabingZhao</a:t>
            </a:r>
            <a:r>
              <a:rPr lang="en-US" sz="1600" b="1" dirty="0">
                <a:solidFill>
                  <a:srgbClr val="3572B0"/>
                </a:solidFill>
                <a:latin typeface="Arial" panose="020B0604020202020204" pitchFamily="34" charset="0"/>
              </a:rPr>
              <a:t>, </a:t>
            </a:r>
            <a:r>
              <a:rPr lang="en-US" sz="1600" b="1" dirty="0">
                <a:solidFill>
                  <a:srgbClr val="3572B0"/>
                </a:solidFill>
                <a:latin typeface="Arial" panose="020B0604020202020204" pitchFamily="34" charset="0"/>
                <a:hlinkClick r:id="rId3"/>
              </a:rPr>
              <a:t>https://wiki.onap.org/pages/viewpage.action?pageId=3247151</a:t>
            </a:r>
            <a:r>
              <a:rPr lang="en-US" sz="1600" b="1" dirty="0">
                <a:solidFill>
                  <a:srgbClr val="3572B0"/>
                </a:solidFill>
                <a:latin typeface="Arial" panose="020B0604020202020204" pitchFamily="34" charset="0"/>
              </a:rPr>
              <a:t>, Jul 2017</a:t>
            </a:r>
            <a:endParaRPr lang="en-US" sz="16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3084" y="1212496"/>
            <a:ext cx="5951821" cy="4937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628791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Authentication and Authorisation in an ONAP Security Setting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84437" y="1076476"/>
            <a:ext cx="11436723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US" dirty="0" smtClean="0"/>
              <a:t>Certificate credential management:</a:t>
            </a:r>
          </a:p>
          <a:p>
            <a:pPr marL="800100" lvl="1" indent="-342900">
              <a:buAutoNum type="arabicPeriod"/>
            </a:pPr>
            <a:r>
              <a:rPr lang="en-GB" dirty="0" smtClean="0"/>
              <a:t>Provides secure certificate generation and distribution</a:t>
            </a:r>
            <a:endParaRPr lang="en-US" dirty="0" smtClean="0"/>
          </a:p>
          <a:p>
            <a:pPr marL="800100" lvl="1" indent="-342900">
              <a:buAutoNum type="arabicPeriod"/>
            </a:pPr>
            <a:r>
              <a:rPr lang="en-GB" dirty="0" smtClean="0"/>
              <a:t>Supports Component-&gt;component trust through mutual end point authentication.</a:t>
            </a:r>
          </a:p>
          <a:p>
            <a:pPr marL="800100" lvl="1" indent="-342900">
              <a:buAutoNum type="arabicPeriod"/>
            </a:pPr>
            <a:r>
              <a:rPr lang="en-GB" dirty="0" smtClean="0"/>
              <a:t>Supports TLS communications resistant to:</a:t>
            </a:r>
          </a:p>
          <a:p>
            <a:pPr marL="1257300" lvl="2" indent="-342900">
              <a:buAutoNum type="arabicPeriod"/>
            </a:pPr>
            <a:r>
              <a:rPr lang="en-GB" dirty="0" smtClean="0"/>
              <a:t>Spoofing</a:t>
            </a:r>
          </a:p>
          <a:p>
            <a:pPr marL="1257300" lvl="2" indent="-342900">
              <a:buAutoNum type="arabicPeriod"/>
            </a:pPr>
            <a:r>
              <a:rPr lang="en-GB" dirty="0" smtClean="0"/>
              <a:t>Replay attacks</a:t>
            </a:r>
          </a:p>
          <a:p>
            <a:pPr marL="1257300" lvl="2" indent="-342900">
              <a:buAutoNum type="arabicPeriod"/>
            </a:pPr>
            <a:r>
              <a:rPr lang="en-GB" dirty="0" smtClean="0"/>
              <a:t>Man-in-the-middle attacks</a:t>
            </a:r>
          </a:p>
          <a:p>
            <a:pPr marL="1257300" lvl="2" indent="-342900">
              <a:buAutoNum type="arabicPeriod"/>
            </a:pPr>
            <a:r>
              <a:rPr lang="en-GB" dirty="0" smtClean="0"/>
              <a:t>Token theft.</a:t>
            </a:r>
          </a:p>
          <a:p>
            <a:pPr marL="342900" indent="-342900">
              <a:buAutoNum type="arabicPeriod"/>
            </a:pPr>
            <a:r>
              <a:rPr lang="en-GB" dirty="0" err="1" smtClean="0"/>
              <a:t>Auth</a:t>
            </a:r>
            <a:r>
              <a:rPr lang="en-GB" dirty="0" smtClean="0"/>
              <a:t>* service provides:</a:t>
            </a:r>
          </a:p>
          <a:p>
            <a:pPr marL="800100" lvl="1" indent="-342900">
              <a:buAutoNum type="arabicPeriod"/>
            </a:pPr>
            <a:r>
              <a:rPr lang="en-GB" dirty="0" smtClean="0"/>
              <a:t>User level authentication</a:t>
            </a:r>
          </a:p>
          <a:p>
            <a:pPr marL="800100" lvl="1" indent="-342900">
              <a:buAutoNum type="arabicPeriod"/>
            </a:pPr>
            <a:r>
              <a:rPr lang="en-GB" dirty="0" smtClean="0"/>
              <a:t>User level authorization</a:t>
            </a:r>
            <a:r>
              <a:rPr lang="en-US" dirty="0" smtClean="0"/>
              <a:t> to services such as:</a:t>
            </a:r>
          </a:p>
          <a:p>
            <a:pPr marL="1257300" lvl="2" indent="-342900">
              <a:buAutoNum type="arabicPeriod"/>
            </a:pPr>
            <a:r>
              <a:rPr lang="en-GB" dirty="0" smtClean="0"/>
              <a:t>UI capabilities</a:t>
            </a:r>
          </a:p>
          <a:p>
            <a:pPr marL="1257300" lvl="2" indent="-342900">
              <a:buAutoNum type="arabicPeriod"/>
            </a:pPr>
            <a:r>
              <a:rPr lang="en-GB" dirty="0" smtClean="0"/>
              <a:t>Data sources with user level access control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69810" y="3429000"/>
            <a:ext cx="9751351" cy="2896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651596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Proposed next steps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2412460" y="2470826"/>
            <a:ext cx="7286017" cy="4377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Gather inputs and seek approval from Security committee</a:t>
            </a:r>
            <a:endParaRPr lang="en-US" dirty="0"/>
          </a:p>
        </p:txBody>
      </p:sp>
      <p:sp>
        <p:nvSpPr>
          <p:cNvPr id="6" name="Rounded Rectangle 5"/>
          <p:cNvSpPr/>
          <p:nvPr/>
        </p:nvSpPr>
        <p:spPr>
          <a:xfrm>
            <a:off x="2412460" y="4735026"/>
            <a:ext cx="7286017" cy="4377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Amdocs to allocate resource for this feature and invite other contributors</a:t>
            </a:r>
            <a:endParaRPr lang="en-US" dirty="0"/>
          </a:p>
        </p:txBody>
      </p:sp>
      <p:sp>
        <p:nvSpPr>
          <p:cNvPr id="7" name="Rounded Rectangle 6"/>
          <p:cNvSpPr/>
          <p:nvPr/>
        </p:nvSpPr>
        <p:spPr>
          <a:xfrm>
            <a:off x="2412459" y="3043136"/>
            <a:ext cx="7286017" cy="4377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Create project proposal for Beijing</a:t>
            </a:r>
            <a:endParaRPr lang="en-US" dirty="0"/>
          </a:p>
        </p:txBody>
      </p:sp>
      <p:sp>
        <p:nvSpPr>
          <p:cNvPr id="8" name="Rounded Rectangle 7"/>
          <p:cNvSpPr/>
          <p:nvPr/>
        </p:nvSpPr>
        <p:spPr>
          <a:xfrm>
            <a:off x="2425052" y="3615446"/>
            <a:ext cx="7286017" cy="4377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Present to Architecture committee</a:t>
            </a:r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>
            <a:off x="2425052" y="4179109"/>
            <a:ext cx="7286017" cy="4377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Present to TSC for approval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9528485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11583988" y="6503988"/>
            <a:ext cx="608012" cy="365125"/>
          </a:xfrm>
        </p:spPr>
        <p:txBody>
          <a:bodyPr/>
          <a:lstStyle/>
          <a:p>
            <a:fld id="{6C9CD605-947A-3C4E-98CB-B055F943FEBA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232551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896855"/>
          </a:xfrm>
        </p:spPr>
        <p:txBody>
          <a:bodyPr>
            <a:normAutofit/>
          </a:bodyPr>
          <a:lstStyle/>
          <a:p>
            <a:r>
              <a:rPr lang="en-GB" dirty="0" smtClean="0"/>
              <a:t>Goals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21067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Pluggable Security - Goals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5485190"/>
              </p:ext>
            </p:extLst>
          </p:nvPr>
        </p:nvGraphicFramePr>
        <p:xfrm>
          <a:off x="1379591" y="1360985"/>
          <a:ext cx="9459393" cy="3669911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9459393"/>
              </a:tblGrid>
              <a:tr h="129247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Alternative Authentication and Authorisation security providers can be integrated without </a:t>
                      </a:r>
                      <a:r>
                        <a:rPr lang="x-none" sz="2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requiring customisation of the underlying ONAP </a:t>
                      </a:r>
                      <a:r>
                        <a:rPr lang="en-GB" sz="2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code</a:t>
                      </a:r>
                      <a:r>
                        <a:rPr lang="x-none" sz="2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US" sz="24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904730">
                <a:tc>
                  <a:txBody>
                    <a:bodyPr/>
                    <a:lstStyle/>
                    <a:p>
                      <a:pPr lvl="0"/>
                      <a:r>
                        <a:rPr lang="en-GB" sz="2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Minimise the operational effort required to configure and patch</a:t>
                      </a:r>
                      <a:r>
                        <a:rPr lang="en-GB" sz="24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x-none" sz="2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microservices</a:t>
                      </a:r>
                      <a:r>
                        <a:rPr lang="en-GB" sz="24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  <a:endParaRPr lang="en-GB" sz="2400" b="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lvl="0"/>
                      <a:endParaRPr lang="en-US" sz="2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  <a:tr h="524169">
                <a:tc>
                  <a:txBody>
                    <a:bodyPr/>
                    <a:lstStyle/>
                    <a:p>
                      <a:pPr marL="0" lvl="0" algn="l" defTabSz="914400" rtl="0" eaLnBrk="1" latinLnBrk="0" hangingPunct="1"/>
                      <a:r>
                        <a:rPr lang="en-GB" sz="2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lang="x-none" sz="2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rovide </a:t>
                      </a:r>
                      <a:r>
                        <a:rPr lang="en-GB" sz="2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language-independent solution (that supports </a:t>
                      </a:r>
                      <a:r>
                        <a:rPr lang="en-GB" sz="24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microservices</a:t>
                      </a:r>
                      <a:r>
                        <a:rPr lang="en-GB" sz="2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written in </a:t>
                      </a:r>
                      <a:r>
                        <a:rPr lang="en-GB" sz="24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Clojure</a:t>
                      </a:r>
                      <a:r>
                        <a:rPr lang="en-GB" sz="2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Python </a:t>
                      </a:r>
                      <a:r>
                        <a:rPr lang="en-GB" sz="2400" b="0" kern="12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etc</a:t>
                      </a:r>
                      <a:r>
                        <a:rPr lang="en-GB" sz="2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as well as Java).</a:t>
                      </a:r>
                    </a:p>
                    <a:p>
                      <a:pPr marL="0" lvl="0" algn="l" defTabSz="914400" rtl="0" eaLnBrk="1" latinLnBrk="0" hangingPunct="1"/>
                      <a:endParaRPr lang="en-US" sz="2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221890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Basic Pattern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073153" y="1151720"/>
            <a:ext cx="5118847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Minimal </a:t>
            </a:r>
            <a:r>
              <a:rPr lang="en-US" dirty="0"/>
              <a:t>use </a:t>
            </a:r>
            <a:r>
              <a:rPr lang="en-US" dirty="0" smtClean="0"/>
              <a:t>case example, </a:t>
            </a:r>
            <a:r>
              <a:rPr lang="en-US" dirty="0" err="1"/>
              <a:t>securitising</a:t>
            </a:r>
            <a:r>
              <a:rPr lang="en-US" dirty="0"/>
              <a:t> the Sparky </a:t>
            </a:r>
            <a:r>
              <a:rPr lang="en-US" dirty="0" smtClean="0"/>
              <a:t>(A&amp;AI UI) </a:t>
            </a:r>
            <a:r>
              <a:rPr lang="en-US" dirty="0" err="1" smtClean="0"/>
              <a:t>microservice</a:t>
            </a:r>
            <a:r>
              <a:rPr lang="en-US" dirty="0"/>
              <a:t>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The ONAP portal </a:t>
            </a:r>
            <a:r>
              <a:rPr lang="en-US" dirty="0"/>
              <a:t>authenticates the A&amp;AI user on launch.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The </a:t>
            </a:r>
            <a:r>
              <a:rPr lang="en-US" dirty="0"/>
              <a:t>portal invokes the Sparky </a:t>
            </a:r>
            <a:r>
              <a:rPr lang="en-US" dirty="0" err="1" smtClean="0"/>
              <a:t>microservice</a:t>
            </a:r>
            <a:r>
              <a:rPr lang="en-US" dirty="0" smtClean="0"/>
              <a:t> to </a:t>
            </a:r>
            <a:r>
              <a:rPr lang="en-US" dirty="0"/>
              <a:t>launch the A&amp;AI UI including the provided </a:t>
            </a:r>
            <a:r>
              <a:rPr lang="en-US" dirty="0" smtClean="0"/>
              <a:t>token.</a:t>
            </a:r>
            <a:endParaRPr lang="en-US" dirty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The </a:t>
            </a:r>
            <a:r>
              <a:rPr lang="en-US" dirty="0" err="1" smtClean="0"/>
              <a:t>auth</a:t>
            </a:r>
            <a:r>
              <a:rPr lang="en-US" dirty="0" smtClean="0"/>
              <a:t>* </a:t>
            </a:r>
            <a:r>
              <a:rPr lang="en-US" dirty="0"/>
              <a:t>filter intercepts the request and invokes the </a:t>
            </a:r>
            <a:r>
              <a:rPr lang="en-US" dirty="0" smtClean="0"/>
              <a:t>authorize method </a:t>
            </a:r>
            <a:r>
              <a:rPr lang="en-US" dirty="0"/>
              <a:t>on the </a:t>
            </a:r>
            <a:r>
              <a:rPr lang="en-US" dirty="0" err="1"/>
              <a:t>Auth</a:t>
            </a:r>
            <a:r>
              <a:rPr lang="en-US" dirty="0"/>
              <a:t>* </a:t>
            </a:r>
            <a:r>
              <a:rPr lang="en-US" dirty="0" err="1"/>
              <a:t>microservice</a:t>
            </a:r>
            <a:r>
              <a:rPr lang="en-US" dirty="0"/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The </a:t>
            </a:r>
            <a:r>
              <a:rPr lang="en-US" dirty="0" err="1"/>
              <a:t>Auth</a:t>
            </a:r>
            <a:r>
              <a:rPr lang="en-US" dirty="0"/>
              <a:t>* </a:t>
            </a:r>
            <a:r>
              <a:rPr lang="en-US" dirty="0" err="1"/>
              <a:t>microservice</a:t>
            </a:r>
            <a:r>
              <a:rPr lang="en-US" dirty="0"/>
              <a:t> invokes the </a:t>
            </a:r>
            <a:r>
              <a:rPr lang="en-US" dirty="0" err="1" smtClean="0"/>
              <a:t>AuthZ</a:t>
            </a:r>
            <a:r>
              <a:rPr lang="en-US" dirty="0" smtClean="0"/>
              <a:t> provider (the CADI </a:t>
            </a:r>
            <a:r>
              <a:rPr lang="en-US" dirty="0"/>
              <a:t>library in this </a:t>
            </a:r>
            <a:r>
              <a:rPr lang="en-US" dirty="0" smtClean="0"/>
              <a:t>example) </a:t>
            </a:r>
            <a:r>
              <a:rPr lang="en-US" dirty="0" err="1" smtClean="0"/>
              <a:t>authorisations</a:t>
            </a:r>
            <a:r>
              <a:rPr lang="en-US" dirty="0" smtClean="0"/>
              <a:t> </a:t>
            </a:r>
            <a:r>
              <a:rPr lang="en-US" dirty="0" smtClean="0"/>
              <a:t>method</a:t>
            </a:r>
            <a:r>
              <a:rPr lang="en-US" dirty="0"/>
              <a:t> </a:t>
            </a:r>
            <a:r>
              <a:rPr lang="en-US" dirty="0" smtClean="0"/>
              <a:t>and returns the principal’s claims (ideally in a JWT)</a:t>
            </a:r>
            <a:endParaRPr lang="en-US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The </a:t>
            </a:r>
            <a:r>
              <a:rPr lang="en-US" dirty="0" smtClean="0"/>
              <a:t>filter compares </a:t>
            </a:r>
            <a:r>
              <a:rPr lang="en-US" dirty="0"/>
              <a:t>the </a:t>
            </a:r>
            <a:r>
              <a:rPr lang="en-US" dirty="0" smtClean="0"/>
              <a:t>claims with </a:t>
            </a:r>
            <a:r>
              <a:rPr lang="en-US" dirty="0"/>
              <a:t>the filter requirements for the </a:t>
            </a:r>
            <a:r>
              <a:rPr lang="en-US" dirty="0" smtClean="0"/>
              <a:t>invoked </a:t>
            </a:r>
            <a:r>
              <a:rPr lang="en-US" dirty="0"/>
              <a:t>method/URI pattern.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If </a:t>
            </a:r>
            <a:r>
              <a:rPr lang="en-US" dirty="0"/>
              <a:t>the </a:t>
            </a:r>
            <a:r>
              <a:rPr lang="en-US" dirty="0" err="1"/>
              <a:t>authorisations</a:t>
            </a:r>
            <a:r>
              <a:rPr lang="en-US" dirty="0"/>
              <a:t> are satisfied, Sparky processes the request.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329" y="1736520"/>
            <a:ext cx="6893448" cy="3783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1916329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Pluggable Security – Components – </a:t>
            </a:r>
            <a:r>
              <a:rPr lang="en-US" dirty="0" err="1" smtClean="0"/>
              <a:t>Auth</a:t>
            </a:r>
            <a:r>
              <a:rPr lang="en-US" dirty="0" smtClean="0"/>
              <a:t>* REST interface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6014027"/>
              </p:ext>
            </p:extLst>
          </p:nvPr>
        </p:nvGraphicFramePr>
        <p:xfrm>
          <a:off x="314962" y="1049624"/>
          <a:ext cx="11746536" cy="539496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1746536"/>
              </a:tblGrid>
              <a:tr h="520209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Functionally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s</a:t>
                      </a:r>
                      <a:r>
                        <a:rPr lang="en-GB" sz="2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tandard</a:t>
                      </a:r>
                      <a:r>
                        <a:rPr lang="en-GB" sz="24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ised interface for: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4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User authentication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4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Request authorisation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4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Other operations – </a:t>
                      </a:r>
                      <a:endParaRPr lang="en-GB" sz="2400" b="0" kern="1200" baseline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24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e.g</a:t>
                      </a:r>
                      <a:r>
                        <a:rPr lang="en-GB" sz="24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 token revocation check.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GB" sz="2400" b="0" kern="1200" baseline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24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                                                            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GB" sz="2400" b="1" kern="1200" baseline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GB" sz="1200" b="1" kern="1200" baseline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24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Characteristics                                                                     </a:t>
                      </a:r>
                      <a:r>
                        <a:rPr lang="en-GB" sz="24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 typical </a:t>
                      </a:r>
                      <a:r>
                        <a:rPr lang="en-GB" sz="2400" b="1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Auth</a:t>
                      </a:r>
                      <a:r>
                        <a:rPr lang="en-GB" sz="24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 implementation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24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Abstracts ONAP components from the specifics of authorisation and authentication service: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4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Composition and Implementation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4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Configuration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4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Token representation*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55895" y="1339019"/>
            <a:ext cx="5811961" cy="3164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726727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Pluggable Security – Components – </a:t>
            </a:r>
            <a:r>
              <a:rPr lang="en-US" dirty="0" err="1"/>
              <a:t>Auth</a:t>
            </a:r>
            <a:r>
              <a:rPr lang="en-US" dirty="0"/>
              <a:t>* </a:t>
            </a:r>
            <a:r>
              <a:rPr lang="en-US" dirty="0" smtClean="0"/>
              <a:t>Servlet filter</a:t>
            </a:r>
            <a:endParaRPr lang="en-US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0170757"/>
              </p:ext>
            </p:extLst>
          </p:nvPr>
        </p:nvGraphicFramePr>
        <p:xfrm>
          <a:off x="314961" y="890598"/>
          <a:ext cx="11746536" cy="557784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1746536"/>
              </a:tblGrid>
              <a:tr h="550434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4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Functionality</a:t>
                      </a:r>
                      <a:r>
                        <a:rPr lang="en-GB" sz="2400" b="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  <a:endParaRPr lang="en-GB" sz="2400" b="0" kern="1200" baseline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4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Intercepts Service Requests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4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Invokes the </a:t>
                      </a:r>
                      <a:r>
                        <a:rPr lang="en-GB" sz="2400" b="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Auth</a:t>
                      </a:r>
                      <a:r>
                        <a:rPr lang="en-GB" sz="24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 service to authenticate/validate token and retrieve authorisations (in JWT)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4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Can perform local JWT authorisation comparisons.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4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Can call </a:t>
                      </a:r>
                      <a:r>
                        <a:rPr lang="en-GB" sz="2400" b="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Auth</a:t>
                      </a:r>
                      <a:r>
                        <a:rPr lang="en-GB" sz="24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* to check for revoked tokens.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4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Passes authorisation context to the service.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4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Transparently propagates valid tokens to calls made by the </a:t>
                      </a:r>
                      <a:r>
                        <a:rPr lang="en-GB" sz="2400" b="0" kern="1200" baseline="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microservice</a:t>
                      </a:r>
                      <a:r>
                        <a:rPr lang="en-GB" sz="24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GB" sz="2400" b="0" kern="1200" baseline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endParaRPr lang="en-GB" sz="2400" b="0" kern="1200" baseline="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en-GB" sz="24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Characteristics</a:t>
                      </a:r>
                      <a:r>
                        <a:rPr lang="en-GB" sz="24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: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4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Isolates application code from security concerns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4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Insensitive to the token representation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4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Largely insensitive to the method of propagating the token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sz="2400" b="0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Driven by deploy time configuration to minimise updates to the service distribution.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87531" y="2525181"/>
            <a:ext cx="5176763" cy="27021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211461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Extension – Local Token Processing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808133" y="1741987"/>
            <a:ext cx="5863914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GB" dirty="0" smtClean="0"/>
              <a:t>Having to invoke the </a:t>
            </a:r>
            <a:r>
              <a:rPr lang="en-GB" dirty="0" err="1" smtClean="0"/>
              <a:t>Auth</a:t>
            </a:r>
            <a:r>
              <a:rPr lang="en-GB" dirty="0" smtClean="0"/>
              <a:t>* </a:t>
            </a:r>
            <a:r>
              <a:rPr lang="en-GB" dirty="0" err="1" smtClean="0"/>
              <a:t>microservice</a:t>
            </a:r>
            <a:r>
              <a:rPr lang="en-GB" dirty="0" smtClean="0"/>
              <a:t> at every leg </a:t>
            </a:r>
            <a:r>
              <a:rPr lang="en-GB" smtClean="0"/>
              <a:t>in </a:t>
            </a:r>
            <a:r>
              <a:rPr lang="en-GB" smtClean="0"/>
              <a:t>the user </a:t>
            </a:r>
            <a:r>
              <a:rPr lang="en-GB" dirty="0" smtClean="0"/>
              <a:t>request call-chain inflates the latency budget (even if the service caches results). To offset this cost:</a:t>
            </a:r>
          </a:p>
          <a:p>
            <a:pPr lvl="0"/>
            <a:endParaRPr lang="en-GB" dirty="0" smtClean="0"/>
          </a:p>
          <a:p>
            <a:pPr marL="342900" lvl="0" indent="-342900">
              <a:buFont typeface="+mj-lt"/>
              <a:buAutoNum type="arabicPeriod"/>
            </a:pPr>
            <a:r>
              <a:rPr lang="en-GB" dirty="0" smtClean="0"/>
              <a:t>The </a:t>
            </a:r>
            <a:r>
              <a:rPr lang="en-GB" dirty="0"/>
              <a:t>Sparky </a:t>
            </a:r>
            <a:r>
              <a:rPr lang="en-GB" dirty="0" err="1" smtClean="0"/>
              <a:t>Auth</a:t>
            </a:r>
            <a:r>
              <a:rPr lang="en-GB" dirty="0"/>
              <a:t>* filter is configured to append </a:t>
            </a:r>
            <a:r>
              <a:rPr lang="en-GB" dirty="0" smtClean="0"/>
              <a:t>the returned </a:t>
            </a:r>
            <a:r>
              <a:rPr lang="en-GB" dirty="0"/>
              <a:t>JSON Web Token </a:t>
            </a:r>
            <a:r>
              <a:rPr lang="en-GB" dirty="0" smtClean="0"/>
              <a:t>(JWT - </a:t>
            </a:r>
            <a:r>
              <a:rPr lang="en-US" dirty="0" smtClean="0"/>
              <a:t>https</a:t>
            </a:r>
            <a:r>
              <a:rPr lang="en-US" dirty="0"/>
              <a:t>://tools.ietf.org/html/rfc7519</a:t>
            </a:r>
            <a:r>
              <a:rPr lang="en-GB" dirty="0" smtClean="0"/>
              <a:t>) </a:t>
            </a:r>
            <a:r>
              <a:rPr lang="en-GB" dirty="0"/>
              <a:t>to the downstream request.</a:t>
            </a:r>
            <a:endParaRPr lang="en-US" dirty="0"/>
          </a:p>
          <a:p>
            <a:pPr marL="342900" lvl="0" indent="-342900">
              <a:buFont typeface="+mj-lt"/>
              <a:buAutoNum type="arabicPeriod"/>
            </a:pPr>
            <a:r>
              <a:rPr lang="en-GB" dirty="0"/>
              <a:t>The </a:t>
            </a:r>
            <a:r>
              <a:rPr lang="en-GB" dirty="0" smtClean="0"/>
              <a:t>Resource </a:t>
            </a:r>
            <a:r>
              <a:rPr lang="en-GB" dirty="0" err="1" smtClean="0"/>
              <a:t>Microservice</a:t>
            </a:r>
            <a:r>
              <a:rPr lang="en-GB" dirty="0" smtClean="0"/>
              <a:t> </a:t>
            </a:r>
            <a:r>
              <a:rPr lang="en-GB" dirty="0" err="1" smtClean="0"/>
              <a:t>Auth</a:t>
            </a:r>
            <a:r>
              <a:rPr lang="en-GB" dirty="0"/>
              <a:t>* filter is configured to accept either a JWT or the original credential. </a:t>
            </a:r>
            <a:endParaRPr lang="en-US" dirty="0"/>
          </a:p>
          <a:p>
            <a:pPr marL="342900" lvl="0" indent="-342900">
              <a:buFont typeface="+mj-lt"/>
              <a:buAutoNum type="arabicPeriod"/>
            </a:pPr>
            <a:r>
              <a:rPr lang="en-GB" dirty="0"/>
              <a:t>The filter interrogates the JWT locally to determine whether the request is authorised for the requested URI pattern avoiding interrogating the </a:t>
            </a:r>
            <a:r>
              <a:rPr lang="en-GB" dirty="0" err="1"/>
              <a:t>Auth</a:t>
            </a:r>
            <a:r>
              <a:rPr lang="en-GB" dirty="0"/>
              <a:t>* service</a:t>
            </a:r>
            <a:r>
              <a:rPr lang="en-GB" dirty="0" smtClean="0"/>
              <a:t>.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5787" y="1805026"/>
            <a:ext cx="4836826" cy="356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918500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API Gateway Scenarios #1</a:t>
            </a:r>
            <a:r>
              <a:rPr lang="en-US" baseline="30000" dirty="0" smtClean="0"/>
              <a:t>~</a:t>
            </a:r>
            <a:endParaRPr lang="en-US" baseline="30000" dirty="0"/>
          </a:p>
        </p:txBody>
      </p:sp>
      <p:sp>
        <p:nvSpPr>
          <p:cNvPr id="10" name="TextBox 9"/>
          <p:cNvSpPr txBox="1"/>
          <p:nvPr/>
        </p:nvSpPr>
        <p:spPr>
          <a:xfrm>
            <a:off x="6572076" y="1330165"/>
            <a:ext cx="560398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this scenario: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Every </a:t>
            </a:r>
            <a:r>
              <a:rPr lang="en-GB" dirty="0" err="1" smtClean="0"/>
              <a:t>microservice</a:t>
            </a:r>
            <a:r>
              <a:rPr lang="en-GB" dirty="0" smtClean="0"/>
              <a:t> has an </a:t>
            </a:r>
            <a:r>
              <a:rPr lang="en-GB" dirty="0" err="1" smtClean="0"/>
              <a:t>Auth</a:t>
            </a:r>
            <a:r>
              <a:rPr lang="en-GB" dirty="0" smtClean="0"/>
              <a:t>* filter.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Authentication and Authorisation is isolated behind the </a:t>
            </a:r>
            <a:r>
              <a:rPr lang="en-GB" dirty="0" err="1" smtClean="0"/>
              <a:t>Auth</a:t>
            </a:r>
            <a:r>
              <a:rPr lang="en-GB" dirty="0" smtClean="0"/>
              <a:t>* service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err="1" smtClean="0"/>
              <a:t>Microservice</a:t>
            </a:r>
            <a:r>
              <a:rPr lang="en-GB" dirty="0" smtClean="0"/>
              <a:t> application code is largely</a:t>
            </a:r>
            <a:r>
              <a:rPr lang="en-GB" baseline="30000" dirty="0" smtClean="0"/>
              <a:t>+</a:t>
            </a:r>
            <a:r>
              <a:rPr lang="en-GB" dirty="0" smtClean="0"/>
              <a:t> oblivious of Authentication and Authorisation.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err="1" smtClean="0"/>
              <a:t>Auth</a:t>
            </a:r>
            <a:r>
              <a:rPr lang="en-GB" dirty="0" smtClean="0"/>
              <a:t>* filters are unaffected if the underlying Authentication and Authorisation service is updated, reconfigured or replaced.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0134" y="5855757"/>
            <a:ext cx="11601027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dirty="0" smtClean="0"/>
              <a:t>~Based on a contribution from </a:t>
            </a:r>
            <a:r>
              <a:rPr lang="en-US" sz="1400" dirty="0" smtClean="0"/>
              <a:t>*</a:t>
            </a:r>
            <a:r>
              <a:rPr lang="en-US" sz="1400" b="1" dirty="0" err="1" smtClean="0">
                <a:solidFill>
                  <a:srgbClr val="3572B0"/>
                </a:solidFill>
                <a:latin typeface="Arial" panose="020B0604020202020204" pitchFamily="34" charset="0"/>
              </a:rPr>
              <a:t>HuabingZhao</a:t>
            </a:r>
            <a:r>
              <a:rPr lang="en-US" sz="1400" b="1" dirty="0">
                <a:solidFill>
                  <a:srgbClr val="3572B0"/>
                </a:solidFill>
                <a:latin typeface="Arial" panose="020B0604020202020204" pitchFamily="34" charset="0"/>
              </a:rPr>
              <a:t>, </a:t>
            </a:r>
            <a:r>
              <a:rPr lang="en-US" sz="1400" b="1" dirty="0">
                <a:solidFill>
                  <a:srgbClr val="3572B0"/>
                </a:solidFill>
                <a:latin typeface="Arial" panose="020B0604020202020204" pitchFamily="34" charset="0"/>
                <a:hlinkClick r:id="rId3"/>
              </a:rPr>
              <a:t>https://</a:t>
            </a:r>
            <a:r>
              <a:rPr lang="en-US" sz="1400" b="1" dirty="0" smtClean="0">
                <a:solidFill>
                  <a:srgbClr val="3572B0"/>
                </a:solidFill>
                <a:latin typeface="Arial" panose="020B0604020202020204" pitchFamily="34" charset="0"/>
                <a:hlinkClick r:id="rId3"/>
              </a:rPr>
              <a:t>wiki.onap.org/pages/viewpage.action?pageId=3247151</a:t>
            </a:r>
            <a:r>
              <a:rPr lang="en-US" sz="1400" b="1" dirty="0" smtClean="0">
                <a:solidFill>
                  <a:srgbClr val="3572B0"/>
                </a:solidFill>
                <a:latin typeface="Arial" panose="020B0604020202020204" pitchFamily="34" charset="0"/>
              </a:rPr>
              <a:t>, Jul 2017</a:t>
            </a:r>
          </a:p>
          <a:p>
            <a:r>
              <a:rPr lang="en-GB" sz="1600" dirty="0"/>
              <a:t>+Unless the application code wants to interrogate the request context for authorisation information</a:t>
            </a:r>
            <a:endParaRPr lang="en-US" sz="1600" dirty="0"/>
          </a:p>
          <a:p>
            <a:endParaRPr lang="en-US" sz="1600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925" y="1944860"/>
            <a:ext cx="6775441" cy="3763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2676562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API Gateway Scenarios #2</a:t>
            </a:r>
            <a:r>
              <a:rPr lang="en-US" baseline="30000" dirty="0"/>
              <a:t> ~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588014" y="1184830"/>
            <a:ext cx="560398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 this scenario: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The API gateway has a mechanism to intercept requests and extract a token – or redirect for Authentication.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/>
              <a:t>Authentication and Authorisation is isolated behind the </a:t>
            </a:r>
            <a:r>
              <a:rPr lang="en-GB" dirty="0" err="1"/>
              <a:t>Auth</a:t>
            </a:r>
            <a:r>
              <a:rPr lang="en-GB" dirty="0"/>
              <a:t>* </a:t>
            </a:r>
            <a:r>
              <a:rPr lang="en-GB" dirty="0" smtClean="0"/>
              <a:t>service</a:t>
            </a:r>
            <a:endParaRPr lang="en-GB" dirty="0"/>
          </a:p>
          <a:p>
            <a:pPr marL="342900" indent="-342900">
              <a:buFont typeface="+mj-lt"/>
              <a:buAutoNum type="arabicPeriod"/>
            </a:pPr>
            <a:r>
              <a:rPr lang="en-GB" dirty="0" smtClean="0"/>
              <a:t>Every </a:t>
            </a:r>
            <a:r>
              <a:rPr lang="en-GB" dirty="0" err="1" smtClean="0"/>
              <a:t>microservice</a:t>
            </a:r>
            <a:r>
              <a:rPr lang="en-GB" dirty="0" smtClean="0"/>
              <a:t> has an </a:t>
            </a:r>
            <a:r>
              <a:rPr lang="en-GB" dirty="0" err="1" smtClean="0"/>
              <a:t>Auth</a:t>
            </a:r>
            <a:r>
              <a:rPr lang="en-GB" dirty="0" smtClean="0"/>
              <a:t>* filter – still need to ensure requests are authorised and also provide </a:t>
            </a:r>
            <a:r>
              <a:rPr lang="en-GB" dirty="0" err="1" smtClean="0"/>
              <a:t>AuthZ</a:t>
            </a:r>
            <a:r>
              <a:rPr lang="en-GB" dirty="0" smtClean="0"/>
              <a:t> context to applications that require it.</a:t>
            </a:r>
          </a:p>
          <a:p>
            <a:pPr marL="342900" indent="-342900">
              <a:buFont typeface="+mj-lt"/>
              <a:buAutoNum type="arabicPeriod"/>
            </a:pPr>
            <a:r>
              <a:rPr lang="en-GB" dirty="0" err="1" smtClean="0"/>
              <a:t>Auth</a:t>
            </a:r>
            <a:r>
              <a:rPr lang="en-GB" dirty="0" smtClean="0"/>
              <a:t>* filters can normally interrogate the JWT for authorisations. Exception cases exist (e.g. token exchange) that may require referral to </a:t>
            </a:r>
            <a:r>
              <a:rPr lang="en-GB" dirty="0" err="1" smtClean="0"/>
              <a:t>Auth</a:t>
            </a:r>
            <a:r>
              <a:rPr lang="en-GB" dirty="0" smtClean="0"/>
              <a:t>*.</a:t>
            </a:r>
            <a:endParaRPr lang="en-US" dirty="0" smtClean="0"/>
          </a:p>
          <a:p>
            <a:endParaRPr lang="en-US" dirty="0" smtClean="0"/>
          </a:p>
        </p:txBody>
      </p:sp>
      <p:sp>
        <p:nvSpPr>
          <p:cNvPr id="4" name="Rectangle 3"/>
          <p:cNvSpPr/>
          <p:nvPr/>
        </p:nvSpPr>
        <p:spPr>
          <a:xfrm>
            <a:off x="220134" y="5847590"/>
            <a:ext cx="11601027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sz="1600" dirty="0"/>
              <a:t>~</a:t>
            </a:r>
            <a:r>
              <a:rPr lang="en-US" sz="1600" dirty="0" smtClean="0"/>
              <a:t>Based on a contribution from </a:t>
            </a:r>
            <a:r>
              <a:rPr lang="en-US" sz="1400" dirty="0" smtClean="0"/>
              <a:t>*</a:t>
            </a:r>
            <a:r>
              <a:rPr lang="en-US" sz="1400" b="1" dirty="0" err="1" smtClean="0">
                <a:solidFill>
                  <a:srgbClr val="3572B0"/>
                </a:solidFill>
                <a:latin typeface="Arial" panose="020B0604020202020204" pitchFamily="34" charset="0"/>
              </a:rPr>
              <a:t>HuabingZhao</a:t>
            </a:r>
            <a:r>
              <a:rPr lang="en-US" sz="1400" b="1" dirty="0">
                <a:solidFill>
                  <a:srgbClr val="3572B0"/>
                </a:solidFill>
                <a:latin typeface="Arial" panose="020B0604020202020204" pitchFamily="34" charset="0"/>
              </a:rPr>
              <a:t>, </a:t>
            </a:r>
            <a:r>
              <a:rPr lang="en-US" sz="1400" b="1" dirty="0">
                <a:solidFill>
                  <a:srgbClr val="3572B0"/>
                </a:solidFill>
                <a:latin typeface="Arial" panose="020B0604020202020204" pitchFamily="34" charset="0"/>
                <a:hlinkClick r:id="rId3"/>
              </a:rPr>
              <a:t>https://</a:t>
            </a:r>
            <a:r>
              <a:rPr lang="en-US" sz="1400" b="1" dirty="0" smtClean="0">
                <a:solidFill>
                  <a:srgbClr val="3572B0"/>
                </a:solidFill>
                <a:latin typeface="Arial" panose="020B0604020202020204" pitchFamily="34" charset="0"/>
                <a:hlinkClick r:id="rId3"/>
              </a:rPr>
              <a:t>wiki.onap.org/pages/viewpage.action?pageId=3247151</a:t>
            </a:r>
            <a:r>
              <a:rPr lang="en-US" sz="1400" b="1" dirty="0" smtClean="0">
                <a:solidFill>
                  <a:srgbClr val="3572B0"/>
                </a:solidFill>
                <a:latin typeface="Arial" panose="020B0604020202020204" pitchFamily="34" charset="0"/>
              </a:rPr>
              <a:t>, Jul 2017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487" y="1285479"/>
            <a:ext cx="8469301" cy="4704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23232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ntrollerScope_v3.pptx" id="{28E9490B-5D65-4E5E-9483-B0B053AAC961}" vid="{F46BACDA-4390-47A1-9393-2717BF35541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ONAP_template</Template>
  <TotalTime>9842</TotalTime>
  <Words>863</Words>
  <Application>Microsoft Office PowerPoint</Application>
  <PresentationFormat>Widescreen</PresentationFormat>
  <Paragraphs>118</Paragraphs>
  <Slides>13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.AppleSystemUIFont</vt:lpstr>
      <vt:lpstr>Arial</vt:lpstr>
      <vt:lpstr>Calibri</vt:lpstr>
      <vt:lpstr>Office Theme</vt:lpstr>
      <vt:lpstr>Pluggable Authentication and Authorisation for Microservices</vt:lpstr>
      <vt:lpstr>Goals</vt:lpstr>
      <vt:lpstr>Pluggable Security - Goals</vt:lpstr>
      <vt:lpstr>Basic Pattern</vt:lpstr>
      <vt:lpstr>Pluggable Security – Components – Auth* REST interface</vt:lpstr>
      <vt:lpstr>Pluggable Security – Components – Auth* Servlet filter</vt:lpstr>
      <vt:lpstr>Extension – Local Token Processing</vt:lpstr>
      <vt:lpstr>API Gateway Scenarios #1~</vt:lpstr>
      <vt:lpstr>API Gateway Scenarios #2 ~</vt:lpstr>
      <vt:lpstr>Auth* Service and MSB Integration~</vt:lpstr>
      <vt:lpstr>Authentication and Authorisation in an ONAP Security Setting</vt:lpstr>
      <vt:lpstr>Proposed next steps</vt:lpstr>
      <vt:lpstr>PowerPoint Presentation</vt:lpstr>
    </vt:vector>
  </TitlesOfParts>
  <Company>Intel Corporation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Addepalli, Srinivasa R</dc:creator>
  <cp:keywords>CTPClassification=:VisualMarkings=, CTPClassification=CTP_PUBLIC:VisualMarkings=</cp:keywords>
  <cp:lastModifiedBy>Andrew Baxter</cp:lastModifiedBy>
  <cp:revision>131</cp:revision>
  <cp:lastPrinted>2018-01-17T10:26:58Z</cp:lastPrinted>
  <dcterms:created xsi:type="dcterms:W3CDTF">2017-11-06T17:49:59Z</dcterms:created>
  <dcterms:modified xsi:type="dcterms:W3CDTF">2018-01-17T13:34:39Z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1505846994</vt:lpwstr>
  </property>
  <property fmtid="{D5CDD505-2E9C-101B-9397-08002B2CF9AE}" pid="6" name="TitusGUID">
    <vt:lpwstr>e9813069-0692-4adb-b3b0-b70e00abcf56</vt:lpwstr>
  </property>
  <property fmtid="{D5CDD505-2E9C-101B-9397-08002B2CF9AE}" pid="7" name="CTP_TimeStamp">
    <vt:lpwstr>2017-11-09 19:03:38Z</vt:lpwstr>
  </property>
  <property fmtid="{D5CDD505-2E9C-101B-9397-08002B2CF9AE}" pid="8" name="CTP_BU">
    <vt:lpwstr>NA</vt:lpwstr>
  </property>
  <property fmtid="{D5CDD505-2E9C-101B-9397-08002B2CF9AE}" pid="9" name="CTP_IDSID">
    <vt:lpwstr>NA</vt:lpwstr>
  </property>
  <property fmtid="{D5CDD505-2E9C-101B-9397-08002B2CF9AE}" pid="10" name="CTP_WWID">
    <vt:lpwstr>NA</vt:lpwstr>
  </property>
  <property fmtid="{D5CDD505-2E9C-101B-9397-08002B2CF9AE}" pid="11" name="CTPClassification">
    <vt:lpwstr>CTP_PUBLIC</vt:lpwstr>
  </property>
</Properties>
</file>