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
  </p:notesMasterIdLst>
  <p:sldIdLst>
    <p:sldId id="256" r:id="rId2"/>
    <p:sldId id="269" r:id="rId3"/>
    <p:sldId id="270" r:id="rId4"/>
    <p:sldId id="279" r:id="rId5"/>
    <p:sldId id="271" r:id="rId6"/>
    <p:sldId id="273" r:id="rId7"/>
    <p:sldId id="274" r:id="rId8"/>
    <p:sldId id="266" r:id="rId9"/>
    <p:sldId id="268" r:id="rId10"/>
    <p:sldId id="275" r:id="rId11"/>
    <p:sldId id="276" r:id="rId12"/>
    <p:sldId id="280" r:id="rId13"/>
    <p:sldId id="27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413" autoAdjust="0"/>
    <p:restoredTop sz="77052"/>
  </p:normalViewPr>
  <p:slideViewPr>
    <p:cSldViewPr snapToGrid="0" snapToObjects="1">
      <p:cViewPr varScale="1">
        <p:scale>
          <a:sx n="53" d="100"/>
          <a:sy n="53" d="100"/>
        </p:scale>
        <p:origin x="996" y="7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9/28/2017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iki.onap.org/display/DW/ONAP+security+Recomendation+Developemen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Onap-seccom@lists.onap.org" TargetMode="External"/><Relationship Id="rId2" Type="http://schemas.openxmlformats.org/officeDocument/2006/relationships/hyperlink" Target="https://wiki.onap.org/display/DW/ONAP+Security+coordinati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security@lists.onap.org" TargetMode="External"/><Relationship Id="rId2" Type="http://schemas.openxmlformats.org/officeDocument/2006/relationships/hyperlink" Target="https://wiki.onap.org/display/DW/ONAP+Vulnerability+Managemen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github.com/coreinfrastructure/best-practices-badge/blob/master/doc/other.md" TargetMode="External"/><Relationship Id="rId2" Type="http://schemas.openxmlformats.org/officeDocument/2006/relationships/hyperlink" Target="https://github.com/coreinfrastructure/best-practices-badge/blob/master/doc/criteria.md"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sz="6000" dirty="0"/>
              <a:t>Security Subcommittee</a:t>
            </a:r>
            <a:br>
              <a:rPr lang="en-US" sz="6000" dirty="0"/>
            </a:br>
            <a:r>
              <a:rPr lang="en-US" sz="6000" dirty="0"/>
              <a:t>virtual developers event (September)</a:t>
            </a:r>
            <a:br>
              <a:rPr lang="en-US" dirty="0"/>
            </a:br>
            <a:br>
              <a:rPr lang="en-US" dirty="0"/>
            </a:br>
            <a:r>
              <a:rPr lang="en-US" dirty="0"/>
              <a:t>ONAP security committee</a:t>
            </a:r>
            <a:br>
              <a:rPr lang="en-US" dirty="0"/>
            </a:br>
            <a:r>
              <a:rPr lang="en-US" dirty="0"/>
              <a:t>Stephen Terrill</a:t>
            </a: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1808266298"/>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537523" y="6120687"/>
            <a:ext cx="607358" cy="365125"/>
          </a:xfrm>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US" dirty="0"/>
              <a:t>CII badging program in ONAP</a:t>
            </a:r>
          </a:p>
        </p:txBody>
      </p:sp>
      <p:sp>
        <p:nvSpPr>
          <p:cNvPr id="4" name="Text Placeholder 3"/>
          <p:cNvSpPr>
            <a:spLocks noGrp="1"/>
          </p:cNvSpPr>
          <p:nvPr>
            <p:ph type="body" sz="quarter" idx="10"/>
          </p:nvPr>
        </p:nvSpPr>
        <p:spPr/>
        <p:txBody>
          <a:bodyPr>
            <a:normAutofit/>
          </a:bodyPr>
          <a:lstStyle/>
          <a:p>
            <a:r>
              <a:rPr lang="en-US" sz="1800" dirty="0"/>
              <a:t>Current proposal:</a:t>
            </a:r>
          </a:p>
          <a:p>
            <a:pPr lvl="1"/>
            <a:r>
              <a:rPr lang="en-US" sz="1600" dirty="0"/>
              <a:t>Stepwise introduction:</a:t>
            </a:r>
          </a:p>
          <a:p>
            <a:pPr lvl="2"/>
            <a:r>
              <a:rPr lang="en-US" sz="1400" dirty="0"/>
              <a:t>Start with 1 project</a:t>
            </a:r>
          </a:p>
          <a:p>
            <a:pPr lvl="2"/>
            <a:r>
              <a:rPr lang="en-US" sz="1400" dirty="0"/>
              <a:t>Any volunteer?</a:t>
            </a:r>
          </a:p>
          <a:p>
            <a:pPr lvl="1"/>
            <a:r>
              <a:rPr lang="en-US" sz="1600" dirty="0"/>
              <a:t>Code producing project is gold for a release, exceptions taken to TSC.</a:t>
            </a:r>
          </a:p>
          <a:p>
            <a:pPr lvl="2"/>
            <a:r>
              <a:rPr lang="en-US" sz="1400" dirty="0"/>
              <a:t>ONAP is mission critical software.</a:t>
            </a:r>
          </a:p>
          <a:p>
            <a:endParaRPr lang="en-US" sz="1800" dirty="0"/>
          </a:p>
          <a:p>
            <a:r>
              <a:rPr lang="en-US" sz="1800" dirty="0"/>
              <a:t>It was pointed out that we could tie this to the project maturity instead.</a:t>
            </a:r>
          </a:p>
          <a:p>
            <a:endParaRPr lang="en-US" sz="2400" dirty="0"/>
          </a:p>
        </p:txBody>
      </p:sp>
      <p:sp>
        <p:nvSpPr>
          <p:cNvPr id="5" name="TextBox 4"/>
          <p:cNvSpPr txBox="1"/>
          <p:nvPr/>
        </p:nvSpPr>
        <p:spPr>
          <a:xfrm>
            <a:off x="1079162" y="3585005"/>
            <a:ext cx="2478820" cy="369332"/>
          </a:xfrm>
          <a:prstGeom prst="rect">
            <a:avLst/>
          </a:prstGeom>
          <a:noFill/>
        </p:spPr>
        <p:txBody>
          <a:bodyPr wrap="none" rtlCol="0">
            <a:spAutoFit/>
          </a:bodyPr>
          <a:lstStyle/>
          <a:p>
            <a:r>
              <a:rPr lang="en-US" dirty="0"/>
              <a:t>Release Based Approach</a:t>
            </a:r>
          </a:p>
        </p:txBody>
      </p:sp>
      <p:sp>
        <p:nvSpPr>
          <p:cNvPr id="6" name="TextBox 5"/>
          <p:cNvSpPr txBox="1"/>
          <p:nvPr/>
        </p:nvSpPr>
        <p:spPr>
          <a:xfrm>
            <a:off x="6903019" y="3585005"/>
            <a:ext cx="3291350" cy="369332"/>
          </a:xfrm>
          <a:prstGeom prst="rect">
            <a:avLst/>
          </a:prstGeom>
          <a:noFill/>
        </p:spPr>
        <p:txBody>
          <a:bodyPr wrap="none" rtlCol="0">
            <a:spAutoFit/>
          </a:bodyPr>
          <a:lstStyle/>
          <a:p>
            <a:r>
              <a:rPr lang="en-US" dirty="0"/>
              <a:t>Project Maturity Based Approach</a:t>
            </a:r>
          </a:p>
        </p:txBody>
      </p:sp>
      <p:sp>
        <p:nvSpPr>
          <p:cNvPr id="7" name="Rectangle 6"/>
          <p:cNvSpPr/>
          <p:nvPr/>
        </p:nvSpPr>
        <p:spPr>
          <a:xfrm>
            <a:off x="1351305" y="4085748"/>
            <a:ext cx="1959428" cy="304800"/>
          </a:xfrm>
          <a:prstGeom prst="rect">
            <a:avLst/>
          </a:prstGeom>
          <a:gradFill>
            <a:gsLst>
              <a:gs pos="0">
                <a:srgbClr val="00B050"/>
              </a:gs>
              <a:gs pos="48000">
                <a:schemeClr val="accent6">
                  <a:lumMod val="97000"/>
                  <a:lumOff val="3000"/>
                </a:schemeClr>
              </a:gs>
              <a:gs pos="100000">
                <a:schemeClr val="accent6">
                  <a:lumMod val="60000"/>
                  <a:lumOff val="4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release</a:t>
            </a:r>
          </a:p>
        </p:txBody>
      </p:sp>
      <p:sp>
        <p:nvSpPr>
          <p:cNvPr id="8" name="Arrow: Up 7"/>
          <p:cNvSpPr/>
          <p:nvPr/>
        </p:nvSpPr>
        <p:spPr>
          <a:xfrm>
            <a:off x="1481933" y="4390548"/>
            <a:ext cx="195943" cy="838200"/>
          </a:xfrm>
          <a:prstGeom prst="up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Up 8"/>
          <p:cNvSpPr/>
          <p:nvPr/>
        </p:nvSpPr>
        <p:spPr>
          <a:xfrm>
            <a:off x="1830276" y="4390548"/>
            <a:ext cx="195943" cy="838200"/>
          </a:xfrm>
          <a:prstGeom prst="up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Up 9"/>
          <p:cNvSpPr/>
          <p:nvPr/>
        </p:nvSpPr>
        <p:spPr>
          <a:xfrm>
            <a:off x="2178619" y="4390548"/>
            <a:ext cx="195943" cy="838200"/>
          </a:xfrm>
          <a:prstGeom prst="up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547143" y="5268238"/>
            <a:ext cx="935962" cy="369332"/>
          </a:xfrm>
          <a:prstGeom prst="rect">
            <a:avLst/>
          </a:prstGeom>
          <a:noFill/>
        </p:spPr>
        <p:txBody>
          <a:bodyPr wrap="none" rtlCol="0">
            <a:spAutoFit/>
          </a:bodyPr>
          <a:lstStyle/>
          <a:p>
            <a:r>
              <a:rPr lang="en-US" dirty="0"/>
              <a:t>Projects</a:t>
            </a:r>
          </a:p>
        </p:txBody>
      </p:sp>
      <p:sp>
        <p:nvSpPr>
          <p:cNvPr id="12" name="Oval 11"/>
          <p:cNvSpPr/>
          <p:nvPr/>
        </p:nvSpPr>
        <p:spPr>
          <a:xfrm>
            <a:off x="904990" y="4695348"/>
            <a:ext cx="2133600" cy="2721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995047" y="4440316"/>
            <a:ext cx="1166410" cy="369332"/>
          </a:xfrm>
          <a:prstGeom prst="rect">
            <a:avLst/>
          </a:prstGeom>
          <a:noFill/>
        </p:spPr>
        <p:txBody>
          <a:bodyPr wrap="none" rtlCol="0">
            <a:spAutoFit/>
          </a:bodyPr>
          <a:lstStyle/>
          <a:p>
            <a:r>
              <a:rPr lang="en-US" dirty="0"/>
              <a:t>CII Criteria</a:t>
            </a:r>
          </a:p>
        </p:txBody>
      </p:sp>
      <p:sp>
        <p:nvSpPr>
          <p:cNvPr id="14" name="Rectangle 13"/>
          <p:cNvSpPr/>
          <p:nvPr/>
        </p:nvSpPr>
        <p:spPr>
          <a:xfrm>
            <a:off x="8000976" y="5416332"/>
            <a:ext cx="1775872" cy="2959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Proposal</a:t>
            </a:r>
          </a:p>
        </p:txBody>
      </p:sp>
      <p:sp>
        <p:nvSpPr>
          <p:cNvPr id="15" name="Rectangle 14"/>
          <p:cNvSpPr/>
          <p:nvPr/>
        </p:nvSpPr>
        <p:spPr>
          <a:xfrm>
            <a:off x="8000976" y="5067558"/>
            <a:ext cx="1775872" cy="2959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Incubation</a:t>
            </a:r>
          </a:p>
        </p:txBody>
      </p:sp>
      <p:sp>
        <p:nvSpPr>
          <p:cNvPr id="16" name="Rectangle 15"/>
          <p:cNvSpPr/>
          <p:nvPr/>
        </p:nvSpPr>
        <p:spPr>
          <a:xfrm>
            <a:off x="8000976" y="4698732"/>
            <a:ext cx="1775872" cy="2959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Mature</a:t>
            </a:r>
          </a:p>
        </p:txBody>
      </p:sp>
      <p:sp>
        <p:nvSpPr>
          <p:cNvPr id="17" name="Rectangle 16"/>
          <p:cNvSpPr/>
          <p:nvPr/>
        </p:nvSpPr>
        <p:spPr>
          <a:xfrm>
            <a:off x="8000976" y="4329906"/>
            <a:ext cx="1775872" cy="2959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Core</a:t>
            </a:r>
          </a:p>
        </p:txBody>
      </p:sp>
      <p:sp>
        <p:nvSpPr>
          <p:cNvPr id="18" name="Rectangle 17"/>
          <p:cNvSpPr/>
          <p:nvPr/>
        </p:nvSpPr>
        <p:spPr>
          <a:xfrm>
            <a:off x="8000976" y="3954337"/>
            <a:ext cx="1775872" cy="2959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Archived</a:t>
            </a:r>
          </a:p>
        </p:txBody>
      </p:sp>
      <p:sp>
        <p:nvSpPr>
          <p:cNvPr id="20" name="Arrow: Right 19"/>
          <p:cNvSpPr/>
          <p:nvPr/>
        </p:nvSpPr>
        <p:spPr>
          <a:xfrm>
            <a:off x="6413162" y="4994644"/>
            <a:ext cx="1436914" cy="421688"/>
          </a:xfrm>
          <a:prstGeom prst="rightArrow">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ONAP projects</a:t>
            </a:r>
          </a:p>
        </p:txBody>
      </p:sp>
      <p:sp>
        <p:nvSpPr>
          <p:cNvPr id="23" name="Right Brace 22"/>
          <p:cNvSpPr/>
          <p:nvPr/>
        </p:nvSpPr>
        <p:spPr>
          <a:xfrm>
            <a:off x="9853048" y="4250249"/>
            <a:ext cx="174171" cy="74439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10074076" y="4250249"/>
            <a:ext cx="2101986" cy="923330"/>
          </a:xfrm>
          <a:prstGeom prst="rect">
            <a:avLst/>
          </a:prstGeom>
          <a:noFill/>
        </p:spPr>
        <p:txBody>
          <a:bodyPr wrap="none" rtlCol="0">
            <a:spAutoFit/>
          </a:bodyPr>
          <a:lstStyle/>
          <a:p>
            <a:r>
              <a:rPr lang="en-US" dirty="0"/>
              <a:t>Required to achieve </a:t>
            </a:r>
            <a:br>
              <a:rPr lang="en-US" dirty="0"/>
            </a:br>
            <a:r>
              <a:rPr lang="en-US" dirty="0"/>
              <a:t>and maintain </a:t>
            </a:r>
            <a:br>
              <a:rPr lang="en-US" dirty="0"/>
            </a:br>
            <a:r>
              <a:rPr lang="en-US" dirty="0"/>
              <a:t>Gold Level</a:t>
            </a:r>
          </a:p>
        </p:txBody>
      </p:sp>
      <p:sp>
        <p:nvSpPr>
          <p:cNvPr id="25" name="Rectangle: Rounded Corners 24"/>
          <p:cNvSpPr/>
          <p:nvPr/>
        </p:nvSpPr>
        <p:spPr>
          <a:xfrm>
            <a:off x="1079162" y="5898995"/>
            <a:ext cx="9815579" cy="409730"/>
          </a:xfrm>
          <a:prstGeom prst="round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t>Community View ????</a:t>
            </a:r>
          </a:p>
        </p:txBody>
      </p:sp>
    </p:spTree>
    <p:extLst>
      <p:ext uri="{BB962C8B-B14F-4D97-AF65-F5344CB8AC3E}">
        <p14:creationId xmlns:p14="http://schemas.microsoft.com/office/powerpoint/2010/main" val="373194600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P spid="11" grpId="0"/>
      <p:bldP spid="12" grpId="0" animBg="1"/>
      <p:bldP spid="13" grpId="0"/>
      <p:bldP spid="14" grpId="0" animBg="1"/>
      <p:bldP spid="15" grpId="0" animBg="1"/>
      <p:bldP spid="16" grpId="0" animBg="1"/>
      <p:bldP spid="17" grpId="0" animBg="1"/>
      <p:bldP spid="18" grpId="0" animBg="1"/>
      <p:bldP spid="20" grpId="0" animBg="1"/>
      <p:bldP spid="23" grpId="0" animBg="1"/>
      <p:bldP spid="24" grpId="0"/>
      <p:bldP spid="2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p:cNvSpPr>
            <a:spLocks noGrp="1"/>
          </p:cNvSpPr>
          <p:nvPr>
            <p:ph type="title"/>
          </p:nvPr>
        </p:nvSpPr>
        <p:spPr/>
        <p:txBody>
          <a:bodyPr>
            <a:normAutofit fontScale="90000"/>
          </a:bodyPr>
          <a:lstStyle/>
          <a:p>
            <a:r>
              <a:rPr lang="en-US" dirty="0"/>
              <a:t>Work in progress</a:t>
            </a:r>
          </a:p>
        </p:txBody>
      </p:sp>
      <p:sp>
        <p:nvSpPr>
          <p:cNvPr id="4" name="Text Placeholder 3"/>
          <p:cNvSpPr>
            <a:spLocks noGrp="1"/>
          </p:cNvSpPr>
          <p:nvPr>
            <p:ph type="body" sz="quarter" idx="10"/>
          </p:nvPr>
        </p:nvSpPr>
        <p:spPr/>
        <p:txBody>
          <a:bodyPr>
            <a:noAutofit/>
          </a:bodyPr>
          <a:lstStyle/>
          <a:p>
            <a:r>
              <a:rPr lang="en-US" sz="1600" dirty="0"/>
              <a:t>Static Code Scans</a:t>
            </a:r>
          </a:p>
          <a:p>
            <a:r>
              <a:rPr lang="en-US" sz="1600" dirty="0"/>
              <a:t>Credential management</a:t>
            </a:r>
          </a:p>
          <a:p>
            <a:endParaRPr lang="en-US" sz="1600" dirty="0"/>
          </a:p>
          <a:p>
            <a:r>
              <a:rPr lang="en-US" sz="1800" dirty="0">
                <a:hlinkClick r:id="rId2"/>
              </a:rPr>
              <a:t>https://wiki.onap.org/display/DW/ONAP+security+Recomendation+Developement</a:t>
            </a:r>
            <a:r>
              <a:rPr lang="en-US" sz="1800" dirty="0"/>
              <a:t> </a:t>
            </a:r>
          </a:p>
        </p:txBody>
      </p:sp>
    </p:spTree>
    <p:extLst>
      <p:ext uri="{BB962C8B-B14F-4D97-AF65-F5344CB8AC3E}">
        <p14:creationId xmlns:p14="http://schemas.microsoft.com/office/powerpoint/2010/main" val="1771973378"/>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p:cNvSpPr>
            <a:spLocks noGrp="1"/>
          </p:cNvSpPr>
          <p:nvPr>
            <p:ph type="title"/>
          </p:nvPr>
        </p:nvSpPr>
        <p:spPr/>
        <p:txBody>
          <a:bodyPr>
            <a:normAutofit fontScale="90000"/>
          </a:bodyPr>
          <a:lstStyle/>
          <a:p>
            <a:r>
              <a:rPr lang="en-US" dirty="0"/>
              <a:t>CII Badging program feedback from CLAMP</a:t>
            </a:r>
          </a:p>
        </p:txBody>
      </p:sp>
      <p:graphicFrame>
        <p:nvGraphicFramePr>
          <p:cNvPr id="5" name="Object 4">
            <a:hlinkClick r:id="" action="ppaction://ole?verb=0"/>
          </p:cNvPr>
          <p:cNvGraphicFramePr>
            <a:graphicFrameLocks noChangeAspect="1"/>
          </p:cNvGraphicFramePr>
          <p:nvPr>
            <p:extLst>
              <p:ext uri="{D42A27DB-BD31-4B8C-83A1-F6EECF244321}">
                <p14:modId xmlns:p14="http://schemas.microsoft.com/office/powerpoint/2010/main" val="3684103929"/>
              </p:ext>
            </p:extLst>
          </p:nvPr>
        </p:nvGraphicFramePr>
        <p:xfrm>
          <a:off x="5638800" y="3041650"/>
          <a:ext cx="914400" cy="771525"/>
        </p:xfrm>
        <a:graphic>
          <a:graphicData uri="http://schemas.openxmlformats.org/presentationml/2006/ole">
            <mc:AlternateContent xmlns:mc="http://schemas.openxmlformats.org/markup-compatibility/2006">
              <mc:Choice xmlns:v="urn:schemas-microsoft-com:vml" Requires="v">
                <p:oleObj spid="_x0000_s1028" name="Presentation" showAsIcon="1" r:id="rId3" imgW="914400" imgH="771480" progId="PowerPoint.Show.12">
                  <p:embed/>
                </p:oleObj>
              </mc:Choice>
              <mc:Fallback>
                <p:oleObj name="Presentation" showAsIcon="1" r:id="rId3" imgW="914400" imgH="771480" progId="PowerPoint.Show.12">
                  <p:embed/>
                  <p:pic>
                    <p:nvPicPr>
                      <p:cNvPr id="0" name=""/>
                      <p:cNvPicPr/>
                      <p:nvPr/>
                    </p:nvPicPr>
                    <p:blipFill>
                      <a:blip r:embed="rId4"/>
                      <a:stretch>
                        <a:fillRect/>
                      </a:stretch>
                    </p:blipFill>
                    <p:spPr>
                      <a:xfrm>
                        <a:off x="5638800" y="3041650"/>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913157988"/>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10053" y="4639438"/>
            <a:ext cx="8554778" cy="646331"/>
          </a:xfrm>
          <a:prstGeom prst="rect">
            <a:avLst/>
          </a:prstGeom>
          <a:noFill/>
        </p:spPr>
        <p:txBody>
          <a:bodyPr wrap="none" rtlCol="0">
            <a:spAutoFit/>
          </a:bodyPr>
          <a:lstStyle/>
          <a:p>
            <a:r>
              <a:rPr lang="en-US" sz="3600" dirty="0">
                <a:solidFill>
                  <a:schemeClr val="bg1"/>
                </a:solidFill>
              </a:rPr>
              <a:t>ONAP, the Secure Open Networking Platform</a:t>
            </a:r>
          </a:p>
        </p:txBody>
      </p:sp>
    </p:spTree>
    <p:extLst>
      <p:ext uri="{BB962C8B-B14F-4D97-AF65-F5344CB8AC3E}">
        <p14:creationId xmlns:p14="http://schemas.microsoft.com/office/powerpoint/2010/main" val="3048312192"/>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rmAutofit fontScale="90000"/>
          </a:bodyPr>
          <a:lstStyle/>
          <a:p>
            <a:r>
              <a:rPr lang="en-US" dirty="0"/>
              <a:t>Topics</a:t>
            </a:r>
          </a:p>
        </p:txBody>
      </p:sp>
      <p:sp>
        <p:nvSpPr>
          <p:cNvPr id="4" name="Text Placeholder 3"/>
          <p:cNvSpPr>
            <a:spLocks noGrp="1"/>
          </p:cNvSpPr>
          <p:nvPr>
            <p:ph type="body" sz="quarter" idx="10"/>
          </p:nvPr>
        </p:nvSpPr>
        <p:spPr/>
        <p:txBody>
          <a:bodyPr>
            <a:normAutofit/>
          </a:bodyPr>
          <a:lstStyle/>
          <a:p>
            <a:r>
              <a:rPr lang="en-US" dirty="0"/>
              <a:t>Introduction</a:t>
            </a:r>
          </a:p>
          <a:p>
            <a:endParaRPr lang="en-US" dirty="0"/>
          </a:p>
          <a:p>
            <a:r>
              <a:rPr lang="en-US" dirty="0"/>
              <a:t>Structure and way of working</a:t>
            </a:r>
          </a:p>
          <a:p>
            <a:endParaRPr lang="en-US" dirty="0"/>
          </a:p>
          <a:p>
            <a:r>
              <a:rPr lang="en-US" dirty="0"/>
              <a:t>Vulnerability Management</a:t>
            </a:r>
          </a:p>
          <a:p>
            <a:endParaRPr lang="en-US" dirty="0"/>
          </a:p>
          <a:p>
            <a:r>
              <a:rPr lang="en-US" dirty="0"/>
              <a:t>Ongoing</a:t>
            </a:r>
          </a:p>
          <a:p>
            <a:endParaRPr lang="en-US" dirty="0"/>
          </a:p>
          <a:p>
            <a:r>
              <a:rPr lang="en-US" dirty="0"/>
              <a:t>CII Badging Feedback</a:t>
            </a:r>
          </a:p>
        </p:txBody>
      </p:sp>
    </p:spTree>
    <p:extLst>
      <p:ext uri="{BB962C8B-B14F-4D97-AF65-F5344CB8AC3E}">
        <p14:creationId xmlns:p14="http://schemas.microsoft.com/office/powerpoint/2010/main" val="316242452"/>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r>
              <a:rPr lang="en-US" dirty="0"/>
              <a:t>Introduction</a:t>
            </a:r>
          </a:p>
        </p:txBody>
      </p:sp>
      <p:sp>
        <p:nvSpPr>
          <p:cNvPr id="4" name="Text Placeholder 3"/>
          <p:cNvSpPr>
            <a:spLocks noGrp="1"/>
          </p:cNvSpPr>
          <p:nvPr>
            <p:ph type="body" sz="quarter" idx="10"/>
          </p:nvPr>
        </p:nvSpPr>
        <p:spPr/>
        <p:txBody>
          <a:bodyPr/>
          <a:lstStyle/>
          <a:p>
            <a:r>
              <a:rPr lang="en-US" dirty="0"/>
              <a:t>ONAP security page: </a:t>
            </a:r>
            <a:r>
              <a:rPr lang="en-US" dirty="0">
                <a:hlinkClick r:id="rId2"/>
              </a:rPr>
              <a:t>https://wiki.onap.org/display/DW/ONAP+Security+coordination</a:t>
            </a:r>
            <a:r>
              <a:rPr lang="en-US" dirty="0"/>
              <a:t> </a:t>
            </a:r>
          </a:p>
          <a:p>
            <a:endParaRPr lang="en-US" dirty="0"/>
          </a:p>
          <a:p>
            <a:r>
              <a:rPr lang="en-US" dirty="0"/>
              <a:t>Security sub-committee</a:t>
            </a:r>
          </a:p>
          <a:p>
            <a:pPr lvl="1"/>
            <a:r>
              <a:rPr lang="en-US" dirty="0"/>
              <a:t>Identifying proposed activities to help the ONAP community create secure system</a:t>
            </a:r>
          </a:p>
          <a:p>
            <a:pPr lvl="1"/>
            <a:r>
              <a:rPr lang="en-US" dirty="0"/>
              <a:t>ONAP is creating a mission critical system</a:t>
            </a:r>
          </a:p>
          <a:p>
            <a:pPr lvl="1"/>
            <a:r>
              <a:rPr lang="en-US" dirty="0">
                <a:hlinkClick r:id="rId3"/>
              </a:rPr>
              <a:t>Onap-seccom@lists.onap.org</a:t>
            </a:r>
            <a:r>
              <a:rPr lang="en-US" dirty="0"/>
              <a:t> </a:t>
            </a:r>
          </a:p>
          <a:p>
            <a:endParaRPr lang="en-US" dirty="0"/>
          </a:p>
          <a:p>
            <a:r>
              <a:rPr lang="en-US" dirty="0"/>
              <a:t>Vulnerability Management</a:t>
            </a:r>
          </a:p>
          <a:p>
            <a:pPr lvl="1"/>
            <a:r>
              <a:rPr lang="en-US" dirty="0"/>
              <a:t>The process for managing identified and reported vulnerabilities.</a:t>
            </a:r>
          </a:p>
        </p:txBody>
      </p:sp>
    </p:spTree>
    <p:extLst>
      <p:ext uri="{BB962C8B-B14F-4D97-AF65-F5344CB8AC3E}">
        <p14:creationId xmlns:p14="http://schemas.microsoft.com/office/powerpoint/2010/main" val="2627797097"/>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p:cNvSpPr>
            <a:spLocks noGrp="1"/>
          </p:cNvSpPr>
          <p:nvPr>
            <p:ph type="title"/>
          </p:nvPr>
        </p:nvSpPr>
        <p:spPr/>
        <p:txBody>
          <a:bodyPr>
            <a:normAutofit fontScale="90000"/>
          </a:bodyPr>
          <a:lstStyle/>
          <a:p>
            <a:endParaRPr lang="en-US"/>
          </a:p>
        </p:txBody>
      </p:sp>
      <p:pic>
        <p:nvPicPr>
          <p:cNvPr id="5" name="Picture 4"/>
          <p:cNvPicPr>
            <a:picLocks noChangeAspect="1"/>
          </p:cNvPicPr>
          <p:nvPr/>
        </p:nvPicPr>
        <p:blipFill>
          <a:blip r:embed="rId2"/>
          <a:stretch>
            <a:fillRect/>
          </a:stretch>
        </p:blipFill>
        <p:spPr>
          <a:xfrm>
            <a:off x="314961" y="1201046"/>
            <a:ext cx="5886450" cy="4838700"/>
          </a:xfrm>
          <a:prstGeom prst="rect">
            <a:avLst/>
          </a:prstGeom>
          <a:solidFill>
            <a:srgbClr val="00285F"/>
          </a:solidFill>
          <a:ln w="9525" cap="flat" cmpd="sng" algn="ctr">
            <a:solidFill>
              <a:prstClr val="black"/>
            </a:solidFill>
            <a:prstDash val="solid"/>
            <a:round/>
            <a:headEnd type="none" w="med" len="med"/>
            <a:tailEnd type="none" w="med" len="med"/>
          </a:ln>
        </p:spPr>
      </p:pic>
      <p:sp>
        <p:nvSpPr>
          <p:cNvPr id="6" name="Rectangle 5"/>
          <p:cNvSpPr/>
          <p:nvPr/>
        </p:nvSpPr>
        <p:spPr>
          <a:xfrm>
            <a:off x="7384211" y="1570008"/>
            <a:ext cx="4436950" cy="483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Main information page</a:t>
            </a:r>
          </a:p>
        </p:txBody>
      </p:sp>
      <p:cxnSp>
        <p:nvCxnSpPr>
          <p:cNvPr id="8" name="Straight Arrow Connector 7"/>
          <p:cNvCxnSpPr>
            <a:stCxn id="6" idx="1"/>
          </p:cNvCxnSpPr>
          <p:nvPr/>
        </p:nvCxnSpPr>
        <p:spPr>
          <a:xfrm flipH="1">
            <a:off x="2980944" y="1811548"/>
            <a:ext cx="4403267" cy="20472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7384211" y="2403415"/>
            <a:ext cx="4436950" cy="483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Meeting Notes</a:t>
            </a:r>
          </a:p>
        </p:txBody>
      </p:sp>
      <p:cxnSp>
        <p:nvCxnSpPr>
          <p:cNvPr id="11" name="Straight Arrow Connector 10"/>
          <p:cNvCxnSpPr>
            <a:stCxn id="9" idx="1"/>
          </p:cNvCxnSpPr>
          <p:nvPr/>
        </p:nvCxnSpPr>
        <p:spPr>
          <a:xfrm flipH="1">
            <a:off x="4059936" y="2644955"/>
            <a:ext cx="3324275" cy="14553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7394716" y="3212275"/>
            <a:ext cx="4436950" cy="483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Agreed Best Practices</a:t>
            </a:r>
          </a:p>
        </p:txBody>
      </p:sp>
      <p:sp>
        <p:nvSpPr>
          <p:cNvPr id="13" name="Rectangle 12"/>
          <p:cNvSpPr/>
          <p:nvPr/>
        </p:nvSpPr>
        <p:spPr>
          <a:xfrm>
            <a:off x="7358140" y="3967557"/>
            <a:ext cx="4436950" cy="483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Current work in motion</a:t>
            </a:r>
          </a:p>
        </p:txBody>
      </p:sp>
      <p:cxnSp>
        <p:nvCxnSpPr>
          <p:cNvPr id="15" name="Straight Arrow Connector 14"/>
          <p:cNvCxnSpPr>
            <a:stCxn id="13" idx="1"/>
          </p:cNvCxnSpPr>
          <p:nvPr/>
        </p:nvCxnSpPr>
        <p:spPr>
          <a:xfrm flipH="1">
            <a:off x="4279392" y="4209097"/>
            <a:ext cx="3078748" cy="8088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2" idx="1"/>
          </p:cNvCxnSpPr>
          <p:nvPr/>
        </p:nvCxnSpPr>
        <p:spPr>
          <a:xfrm flipH="1">
            <a:off x="3419856" y="3453815"/>
            <a:ext cx="3974860" cy="12688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7405221" y="5120628"/>
            <a:ext cx="4436950" cy="483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Vulnerability Management Procedures</a:t>
            </a:r>
          </a:p>
        </p:txBody>
      </p:sp>
      <p:cxnSp>
        <p:nvCxnSpPr>
          <p:cNvPr id="20" name="Straight Arrow Connector 19"/>
          <p:cNvCxnSpPr>
            <a:stCxn id="18" idx="1"/>
          </p:cNvCxnSpPr>
          <p:nvPr/>
        </p:nvCxnSpPr>
        <p:spPr>
          <a:xfrm flipH="1">
            <a:off x="4754880" y="5362168"/>
            <a:ext cx="2650341" cy="2415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8113042"/>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p:cNvSpPr>
            <a:spLocks noGrp="1"/>
          </p:cNvSpPr>
          <p:nvPr>
            <p:ph type="title"/>
          </p:nvPr>
        </p:nvSpPr>
        <p:spPr/>
        <p:txBody>
          <a:bodyPr>
            <a:normAutofit fontScale="90000"/>
          </a:bodyPr>
          <a:lstStyle/>
          <a:p>
            <a:r>
              <a:rPr lang="en-US" dirty="0"/>
              <a:t>Vulnerability Management</a:t>
            </a:r>
          </a:p>
        </p:txBody>
      </p:sp>
      <p:sp>
        <p:nvSpPr>
          <p:cNvPr id="4" name="Text Placeholder 3"/>
          <p:cNvSpPr>
            <a:spLocks noGrp="1"/>
          </p:cNvSpPr>
          <p:nvPr>
            <p:ph type="body" sz="quarter" idx="10"/>
          </p:nvPr>
        </p:nvSpPr>
        <p:spPr/>
        <p:txBody>
          <a:bodyPr>
            <a:normAutofit fontScale="92500" lnSpcReduction="10000"/>
          </a:bodyPr>
          <a:lstStyle/>
          <a:p>
            <a:r>
              <a:rPr lang="en-US" dirty="0"/>
              <a:t>Vulnerability management is the process to handle identified vulnerabilities</a:t>
            </a:r>
          </a:p>
          <a:p>
            <a:pPr lvl="1"/>
            <a:r>
              <a:rPr lang="en-US" dirty="0"/>
              <a:t>Approved Vulnerability Management procedures: </a:t>
            </a:r>
            <a:r>
              <a:rPr lang="en-US" dirty="0">
                <a:hlinkClick r:id="rId2"/>
              </a:rPr>
              <a:t>https://wiki.onap.org/display/DW/ONAP+Vulnerability+Management</a:t>
            </a:r>
            <a:r>
              <a:rPr lang="en-US" dirty="0"/>
              <a:t> </a:t>
            </a:r>
          </a:p>
          <a:p>
            <a:pPr lvl="2"/>
            <a:r>
              <a:rPr lang="en-US" dirty="0"/>
              <a:t>How to submit a vulnerability, acknowledge a vulnerability, and manage the process to conclusion including communication.</a:t>
            </a:r>
          </a:p>
          <a:p>
            <a:pPr lvl="2"/>
            <a:r>
              <a:rPr lang="en-US" dirty="0"/>
              <a:t>Email: </a:t>
            </a:r>
            <a:r>
              <a:rPr lang="en-US" dirty="0">
                <a:hlinkClick r:id="rId3"/>
              </a:rPr>
              <a:t>security@lists.onap.org</a:t>
            </a:r>
            <a:r>
              <a:rPr lang="en-US" dirty="0"/>
              <a:t> </a:t>
            </a:r>
          </a:p>
          <a:p>
            <a:pPr lvl="1"/>
            <a:r>
              <a:rPr lang="en-US" dirty="0"/>
              <a:t>Vulnerability management team (volunteers) are in place:</a:t>
            </a:r>
          </a:p>
          <a:p>
            <a:pPr lvl="2"/>
            <a:r>
              <a:rPr lang="en-US" dirty="0"/>
              <a:t>Arul Nambi (</a:t>
            </a:r>
            <a:r>
              <a:rPr lang="en-US" dirty="0" err="1"/>
              <a:t>ambocs</a:t>
            </a:r>
            <a:r>
              <a:rPr lang="en-US" dirty="0"/>
              <a:t>), Amy </a:t>
            </a:r>
            <a:r>
              <a:rPr lang="en-US" dirty="0" err="1"/>
              <a:t>Zwarico</a:t>
            </a:r>
            <a:r>
              <a:rPr lang="en-US" dirty="0"/>
              <a:t> (AT&amp;T), Oliver </a:t>
            </a:r>
            <a:r>
              <a:rPr lang="en-US" dirty="0" err="1"/>
              <a:t>Spatsh</a:t>
            </a:r>
            <a:r>
              <a:rPr lang="en-US" dirty="0"/>
              <a:t> (AT&amp;T). </a:t>
            </a:r>
            <a:r>
              <a:rPr lang="en-US" dirty="0" err="1"/>
              <a:t>Raun</a:t>
            </a:r>
            <a:r>
              <a:rPr lang="en-US" dirty="0"/>
              <a:t> He (orange) Support from Stephen Terrill (Ericsson, security coordinator), David Jorm, Linux foundation (Phil, Andy, Kenny).</a:t>
            </a:r>
          </a:p>
          <a:p>
            <a:pPr lvl="2"/>
            <a:r>
              <a:rPr lang="en-US" dirty="0"/>
              <a:t>Will follow a</a:t>
            </a:r>
          </a:p>
          <a:p>
            <a:pPr lvl="3"/>
            <a:r>
              <a:rPr lang="en-US" dirty="0"/>
              <a:t>Case lead on a “step-up” approach on per case by case basis.</a:t>
            </a:r>
          </a:p>
          <a:p>
            <a:pPr lvl="3"/>
            <a:r>
              <a:rPr lang="en-US" dirty="0"/>
              <a:t>Support team to step in to ensure nothing falls through.</a:t>
            </a:r>
          </a:p>
          <a:p>
            <a:pPr lvl="3"/>
            <a:r>
              <a:rPr lang="en-US" dirty="0"/>
              <a:t>Security coordinator also to ensure that all is working ok.</a:t>
            </a:r>
          </a:p>
          <a:p>
            <a:r>
              <a:rPr lang="en-US" dirty="0"/>
              <a:t>Note: The vulnerability management sub-committee cannot solve the vulnerabilities, but work with the teams to do so under embargo.</a:t>
            </a:r>
            <a:br>
              <a:rPr lang="en-US" dirty="0"/>
            </a:br>
            <a:r>
              <a:rPr lang="en-US" i="1" dirty="0"/>
              <a:t>Your support will be critical</a:t>
            </a:r>
            <a:r>
              <a:rPr lang="en-US" dirty="0"/>
              <a:t>.</a:t>
            </a:r>
          </a:p>
        </p:txBody>
      </p:sp>
    </p:spTree>
    <p:extLst>
      <p:ext uri="{BB962C8B-B14F-4D97-AF65-F5344CB8AC3E}">
        <p14:creationId xmlns:p14="http://schemas.microsoft.com/office/powerpoint/2010/main" val="1140004351"/>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p:cNvSpPr>
            <a:spLocks noGrp="1"/>
          </p:cNvSpPr>
          <p:nvPr>
            <p:ph type="title"/>
          </p:nvPr>
        </p:nvSpPr>
        <p:spPr/>
        <p:txBody>
          <a:bodyPr>
            <a:normAutofit fontScale="90000"/>
          </a:bodyPr>
          <a:lstStyle/>
          <a:p>
            <a:r>
              <a:rPr lang="en-US" dirty="0"/>
              <a:t>CII (core infrastructure initiative) badging program</a:t>
            </a:r>
          </a:p>
        </p:txBody>
      </p:sp>
      <p:sp>
        <p:nvSpPr>
          <p:cNvPr id="4" name="Text Placeholder 3"/>
          <p:cNvSpPr>
            <a:spLocks noGrp="1"/>
          </p:cNvSpPr>
          <p:nvPr>
            <p:ph type="body" sz="quarter" idx="10"/>
          </p:nvPr>
        </p:nvSpPr>
        <p:spPr/>
        <p:txBody>
          <a:bodyPr>
            <a:normAutofit fontScale="92500" lnSpcReduction="20000"/>
          </a:bodyPr>
          <a:lstStyle/>
          <a:p>
            <a:r>
              <a:rPr lang="en-US" dirty="0"/>
              <a:t>CII (core infrastructure initiative) has been created by the </a:t>
            </a:r>
            <a:r>
              <a:rPr lang="en-US" dirty="0" err="1"/>
              <a:t>linux</a:t>
            </a:r>
            <a:r>
              <a:rPr lang="en-US" dirty="0"/>
              <a:t> foundation in response to previous security issues in open-source projects (Heartbleed in </a:t>
            </a:r>
            <a:r>
              <a:rPr lang="en-US" dirty="0" err="1"/>
              <a:t>openSSL</a:t>
            </a:r>
            <a:r>
              <a:rPr lang="en-US" dirty="0"/>
              <a:t>).  </a:t>
            </a:r>
          </a:p>
          <a:p>
            <a:endParaRPr lang="en-US" dirty="0"/>
          </a:p>
          <a:p>
            <a:r>
              <a:rPr lang="en-US" dirty="0"/>
              <a:t>The CII has created a badging program to recognize projects that follow a set of identifies best practices that could be adopted.</a:t>
            </a:r>
          </a:p>
          <a:p>
            <a:pPr lvl="1"/>
            <a:r>
              <a:rPr lang="en-US" dirty="0"/>
              <a:t>There are three levels passing, silver and gold.</a:t>
            </a:r>
          </a:p>
          <a:p>
            <a:endParaRPr lang="en-US" dirty="0"/>
          </a:p>
          <a:p>
            <a:r>
              <a:rPr lang="en-US" dirty="0"/>
              <a:t>The security sub-committee has looked at these and feels that given ONAP is managing core critical infrastructure, </a:t>
            </a:r>
            <a:r>
              <a:rPr lang="en-US" i="1" dirty="0"/>
              <a:t>the ONAP projects should follow the gold level</a:t>
            </a:r>
            <a:r>
              <a:rPr lang="en-US" dirty="0"/>
              <a:t>.</a:t>
            </a:r>
          </a:p>
          <a:p>
            <a:pPr lvl="1"/>
            <a:r>
              <a:rPr lang="en-US" dirty="0"/>
              <a:t>This is a challenge!</a:t>
            </a:r>
          </a:p>
          <a:p>
            <a:endParaRPr lang="en-US" dirty="0"/>
          </a:p>
          <a:p>
            <a:r>
              <a:rPr lang="en-US" dirty="0"/>
              <a:t>A stepwise introduction is proposed.  CLAMP Feedback today</a:t>
            </a:r>
          </a:p>
          <a:p>
            <a:endParaRPr lang="en-US" dirty="0"/>
          </a:p>
        </p:txBody>
      </p:sp>
    </p:spTree>
    <p:extLst>
      <p:ext uri="{BB962C8B-B14F-4D97-AF65-F5344CB8AC3E}">
        <p14:creationId xmlns:p14="http://schemas.microsoft.com/office/powerpoint/2010/main" val="319379124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a:t>
            </a:fld>
            <a:endParaRPr lang="en-US" dirty="0"/>
          </a:p>
        </p:txBody>
      </p:sp>
      <p:sp>
        <p:nvSpPr>
          <p:cNvPr id="5" name="Title 4"/>
          <p:cNvSpPr>
            <a:spLocks noGrp="1"/>
          </p:cNvSpPr>
          <p:nvPr>
            <p:ph type="title"/>
          </p:nvPr>
        </p:nvSpPr>
        <p:spPr/>
        <p:txBody>
          <a:bodyPr>
            <a:normAutofit fontScale="90000"/>
          </a:bodyPr>
          <a:lstStyle/>
          <a:p>
            <a:r>
              <a:rPr lang="en-US" dirty="0"/>
              <a:t>CII Badging program, 3 levels</a:t>
            </a:r>
          </a:p>
        </p:txBody>
      </p:sp>
      <p:sp>
        <p:nvSpPr>
          <p:cNvPr id="7" name="Rectangle 6"/>
          <p:cNvSpPr/>
          <p:nvPr/>
        </p:nvSpPr>
        <p:spPr>
          <a:xfrm>
            <a:off x="478971" y="4637314"/>
            <a:ext cx="3363686" cy="1687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Passing</a:t>
            </a:r>
          </a:p>
        </p:txBody>
      </p:sp>
      <p:sp>
        <p:nvSpPr>
          <p:cNvPr id="10" name="Rectangle 9"/>
          <p:cNvSpPr/>
          <p:nvPr/>
        </p:nvSpPr>
        <p:spPr>
          <a:xfrm>
            <a:off x="478971" y="2787639"/>
            <a:ext cx="3363686" cy="1687286"/>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Silver</a:t>
            </a:r>
          </a:p>
        </p:txBody>
      </p:sp>
      <p:sp>
        <p:nvSpPr>
          <p:cNvPr id="11" name="Rectangle 10"/>
          <p:cNvSpPr/>
          <p:nvPr/>
        </p:nvSpPr>
        <p:spPr>
          <a:xfrm>
            <a:off x="478971" y="999671"/>
            <a:ext cx="3363686" cy="1687286"/>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Gold</a:t>
            </a:r>
          </a:p>
        </p:txBody>
      </p:sp>
      <p:cxnSp>
        <p:nvCxnSpPr>
          <p:cNvPr id="13" name="Straight Connector 12"/>
          <p:cNvCxnSpPr/>
          <p:nvPr/>
        </p:nvCxnSpPr>
        <p:spPr>
          <a:xfrm>
            <a:off x="478971" y="4561114"/>
            <a:ext cx="4430486" cy="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78971" y="2744095"/>
            <a:ext cx="3592286" cy="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3842657" y="5732252"/>
            <a:ext cx="6096000" cy="646331"/>
          </a:xfrm>
          <a:prstGeom prst="rect">
            <a:avLst/>
          </a:prstGeom>
        </p:spPr>
        <p:txBody>
          <a:bodyPr>
            <a:spAutoFit/>
          </a:bodyPr>
          <a:lstStyle/>
          <a:p>
            <a:r>
              <a:rPr lang="en-US" dirty="0">
                <a:hlinkClick r:id="rId2"/>
              </a:rPr>
              <a:t>https://github.com/coreinfrastructure/best-practices-badge/blob/master/doc/criteria.md</a:t>
            </a:r>
            <a:r>
              <a:rPr lang="en-US" dirty="0"/>
              <a:t> </a:t>
            </a:r>
          </a:p>
        </p:txBody>
      </p:sp>
      <p:sp>
        <p:nvSpPr>
          <p:cNvPr id="17" name="Rectangle 16"/>
          <p:cNvSpPr/>
          <p:nvPr/>
        </p:nvSpPr>
        <p:spPr>
          <a:xfrm>
            <a:off x="3918857" y="3838584"/>
            <a:ext cx="6096000" cy="646331"/>
          </a:xfrm>
          <a:prstGeom prst="rect">
            <a:avLst/>
          </a:prstGeom>
        </p:spPr>
        <p:txBody>
          <a:bodyPr>
            <a:spAutoFit/>
          </a:bodyPr>
          <a:lstStyle/>
          <a:p>
            <a:r>
              <a:rPr lang="en-US" dirty="0">
                <a:hlinkClick r:id="rId3"/>
              </a:rPr>
              <a:t>https://github.com/coreinfrastructure/best-practices-badge/blob/master/doc/other.md</a:t>
            </a:r>
            <a:r>
              <a:rPr lang="en-US" dirty="0"/>
              <a:t> </a:t>
            </a:r>
          </a:p>
        </p:txBody>
      </p:sp>
      <p:sp>
        <p:nvSpPr>
          <p:cNvPr id="18" name="TextBox 17"/>
          <p:cNvSpPr txBox="1"/>
          <p:nvPr/>
        </p:nvSpPr>
        <p:spPr>
          <a:xfrm>
            <a:off x="4071257" y="4751590"/>
            <a:ext cx="4764318" cy="646331"/>
          </a:xfrm>
          <a:prstGeom prst="rect">
            <a:avLst/>
          </a:prstGeom>
          <a:noFill/>
        </p:spPr>
        <p:txBody>
          <a:bodyPr wrap="none" rtlCol="0">
            <a:spAutoFit/>
          </a:bodyPr>
          <a:lstStyle/>
          <a:p>
            <a:pPr marL="285750" indent="-285750">
              <a:buFont typeface="Arial" panose="020B0604020202020204" pitchFamily="34" charset="0"/>
              <a:buChar char="•"/>
            </a:pPr>
            <a:r>
              <a:rPr lang="en-US" dirty="0"/>
              <a:t>Basic practices</a:t>
            </a:r>
          </a:p>
          <a:p>
            <a:pPr marL="285750" indent="-285750">
              <a:buFont typeface="Arial" panose="020B0604020202020204" pitchFamily="34" charset="0"/>
              <a:buChar char="•"/>
            </a:pPr>
            <a:r>
              <a:rPr lang="en-US" dirty="0"/>
              <a:t>Largely also covered by Release Best Practices</a:t>
            </a:r>
          </a:p>
        </p:txBody>
      </p:sp>
      <p:sp>
        <p:nvSpPr>
          <p:cNvPr id="19" name="TextBox 18"/>
          <p:cNvSpPr txBox="1"/>
          <p:nvPr/>
        </p:nvSpPr>
        <p:spPr>
          <a:xfrm>
            <a:off x="4909457" y="1864309"/>
            <a:ext cx="6724470" cy="923330"/>
          </a:xfrm>
          <a:prstGeom prst="rect">
            <a:avLst/>
          </a:prstGeom>
          <a:noFill/>
        </p:spPr>
        <p:txBody>
          <a:bodyPr wrap="none" rtlCol="0">
            <a:spAutoFit/>
          </a:bodyPr>
          <a:lstStyle/>
          <a:p>
            <a:pPr marL="285750" indent="-285750">
              <a:buFont typeface="Arial" panose="020B0604020202020204" pitchFamily="34" charset="0"/>
              <a:buChar char="•"/>
            </a:pPr>
            <a:r>
              <a:rPr lang="en-US" dirty="0"/>
              <a:t>More stringent criteria</a:t>
            </a:r>
          </a:p>
          <a:p>
            <a:pPr marL="742950" lvl="1" indent="-285750">
              <a:buFont typeface="Arial" panose="020B0604020202020204" pitchFamily="34" charset="0"/>
              <a:buChar char="•"/>
            </a:pPr>
            <a:r>
              <a:rPr lang="en-US" dirty="0"/>
              <a:t>Security Review, project continuity, continues test integration,</a:t>
            </a:r>
            <a:br>
              <a:rPr lang="en-US" dirty="0"/>
            </a:br>
            <a:r>
              <a:rPr lang="en-US" dirty="0"/>
              <a:t>70%+ test coverage, secure design, ….</a:t>
            </a:r>
          </a:p>
        </p:txBody>
      </p:sp>
    </p:spTree>
    <p:extLst>
      <p:ext uri="{BB962C8B-B14F-4D97-AF65-F5344CB8AC3E}">
        <p14:creationId xmlns:p14="http://schemas.microsoft.com/office/powerpoint/2010/main" val="1808590071"/>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r>
              <a:rPr lang="en-US" dirty="0"/>
              <a:t>Example criteria</a:t>
            </a:r>
          </a:p>
        </p:txBody>
      </p:sp>
      <p:sp>
        <p:nvSpPr>
          <p:cNvPr id="4" name="Text Placeholder 3"/>
          <p:cNvSpPr>
            <a:spLocks noGrp="1"/>
          </p:cNvSpPr>
          <p:nvPr>
            <p:ph type="body" sz="quarter" idx="10"/>
          </p:nvPr>
        </p:nvSpPr>
        <p:spPr/>
        <p:txBody>
          <a:bodyPr>
            <a:normAutofit/>
          </a:bodyPr>
          <a:lstStyle/>
          <a:p>
            <a:r>
              <a:rPr lang="en-US" sz="2000" dirty="0"/>
              <a:t>Passing:</a:t>
            </a:r>
          </a:p>
          <a:p>
            <a:pPr lvl="1"/>
            <a:r>
              <a:rPr lang="en-US" sz="1800" dirty="0"/>
              <a:t>The project website MUST succinctly describe what the software does (what problem does it solve?).</a:t>
            </a:r>
          </a:p>
          <a:p>
            <a:pPr lvl="1"/>
            <a:r>
              <a:rPr lang="en-US" sz="1800" dirty="0"/>
              <a:t>The project MUST use at least one automated test suite that is publicly released as FLOSS (this test suite may be maintained as a separate FLOSS project).</a:t>
            </a:r>
          </a:p>
          <a:p>
            <a:r>
              <a:rPr lang="en-US" sz="2000" dirty="0"/>
              <a:t>Silver</a:t>
            </a:r>
          </a:p>
          <a:p>
            <a:pPr lvl="1"/>
            <a:r>
              <a:rPr lang="en-US" sz="1800" dirty="0"/>
              <a:t>The project MUST document what the user can and cannot expect in terms of security from the software produced by the project. The project MUST identify the security requirements that the software is intended to meet and an assurance case that justifies why these requirements are met. The assurance case MUST include: a description of the threat model, clear identification of trust boundaries, and evidence that common security weaknesses have been countered</a:t>
            </a:r>
          </a:p>
          <a:p>
            <a:r>
              <a:rPr lang="en-US" sz="2200" dirty="0"/>
              <a:t>Gold:</a:t>
            </a:r>
          </a:p>
          <a:p>
            <a:pPr lvl="1"/>
            <a:r>
              <a:rPr lang="en-US" sz="1800" dirty="0"/>
              <a:t>The project MUST have at least 50% of all proposed modifications reviewed before release by a person other than the author, to determine if it is a worthwhile modification and free of known issues which would argue against its inclusion.</a:t>
            </a:r>
          </a:p>
        </p:txBody>
      </p:sp>
    </p:spTree>
    <p:extLst>
      <p:ext uri="{BB962C8B-B14F-4D97-AF65-F5344CB8AC3E}">
        <p14:creationId xmlns:p14="http://schemas.microsoft.com/office/powerpoint/2010/main" val="778111756"/>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p:txBody>
          <a:bodyPr>
            <a:normAutofit fontScale="90000"/>
          </a:bodyPr>
          <a:lstStyle/>
          <a:p>
            <a:r>
              <a:rPr lang="en-US" dirty="0"/>
              <a:t>CII Badging Scope and Sample </a:t>
            </a:r>
            <a:r>
              <a:rPr lang="en-US"/>
              <a:t>Requirement Areas</a:t>
            </a:r>
            <a:endParaRPr lang="en-US" dirty="0"/>
          </a:p>
        </p:txBody>
      </p:sp>
      <p:sp>
        <p:nvSpPr>
          <p:cNvPr id="4" name="Text Placeholder 3"/>
          <p:cNvSpPr>
            <a:spLocks noGrp="1"/>
          </p:cNvSpPr>
          <p:nvPr>
            <p:ph type="body" sz="quarter" idx="10"/>
          </p:nvPr>
        </p:nvSpPr>
        <p:spPr>
          <a:xfrm>
            <a:off x="314325" y="1138238"/>
            <a:ext cx="11506200" cy="5273713"/>
          </a:xfrm>
        </p:spPr>
        <p:txBody>
          <a:bodyPr>
            <a:noAutofit/>
          </a:bodyPr>
          <a:lstStyle/>
          <a:p>
            <a:pPr>
              <a:lnSpc>
                <a:spcPct val="100000"/>
              </a:lnSpc>
              <a:spcBef>
                <a:spcPts val="300"/>
              </a:spcBef>
            </a:pPr>
            <a:r>
              <a:rPr lang="en-US" sz="2000" b="1" dirty="0"/>
              <a:t>General Project Areas</a:t>
            </a:r>
          </a:p>
          <a:p>
            <a:pPr lvl="1">
              <a:lnSpc>
                <a:spcPct val="100000"/>
              </a:lnSpc>
              <a:spcBef>
                <a:spcPts val="300"/>
              </a:spcBef>
            </a:pPr>
            <a:r>
              <a:rPr lang="en-US" sz="1800" dirty="0"/>
              <a:t>Project description, OSS licensing, documentation, website, support TLS, change control, unique version numbering, release notes</a:t>
            </a:r>
          </a:p>
          <a:p>
            <a:pPr>
              <a:lnSpc>
                <a:spcPct val="100000"/>
              </a:lnSpc>
              <a:spcBef>
                <a:spcPts val="300"/>
              </a:spcBef>
            </a:pPr>
            <a:r>
              <a:rPr lang="en-US" sz="2000" b="1" dirty="0"/>
              <a:t>Reporting</a:t>
            </a:r>
            <a:r>
              <a:rPr lang="en-US" sz="2000" dirty="0"/>
              <a:t> </a:t>
            </a:r>
          </a:p>
          <a:p>
            <a:pPr lvl="1">
              <a:lnSpc>
                <a:spcPct val="100000"/>
              </a:lnSpc>
              <a:spcBef>
                <a:spcPts val="300"/>
              </a:spcBef>
            </a:pPr>
            <a:r>
              <a:rPr lang="en-US" sz="1800" dirty="0"/>
              <a:t>Bug-reporting process, vulnerability report process</a:t>
            </a:r>
          </a:p>
          <a:p>
            <a:pPr>
              <a:lnSpc>
                <a:spcPct val="100000"/>
              </a:lnSpc>
              <a:spcBef>
                <a:spcPts val="300"/>
              </a:spcBef>
            </a:pPr>
            <a:r>
              <a:rPr lang="en-US" sz="2000" b="1" dirty="0"/>
              <a:t>Quality</a:t>
            </a:r>
            <a:r>
              <a:rPr lang="en-US" sz="2000" dirty="0"/>
              <a:t> </a:t>
            </a:r>
          </a:p>
          <a:p>
            <a:pPr lvl="1">
              <a:lnSpc>
                <a:spcPct val="100000"/>
              </a:lnSpc>
              <a:spcBef>
                <a:spcPts val="300"/>
              </a:spcBef>
            </a:pPr>
            <a:r>
              <a:rPr lang="en-US" sz="1800" dirty="0"/>
              <a:t>Maintain golden source for rebuilding, use common tools, automate test suite, perform new-functionality testing, address compiler warning flags</a:t>
            </a:r>
          </a:p>
          <a:p>
            <a:pPr>
              <a:lnSpc>
                <a:spcPct val="100000"/>
              </a:lnSpc>
              <a:spcBef>
                <a:spcPts val="300"/>
              </a:spcBef>
            </a:pPr>
            <a:r>
              <a:rPr lang="en-US" sz="2000" b="1" dirty="0"/>
              <a:t>Security </a:t>
            </a:r>
          </a:p>
          <a:p>
            <a:pPr lvl="1">
              <a:lnSpc>
                <a:spcPct val="100000"/>
              </a:lnSpc>
              <a:spcBef>
                <a:spcPts val="300"/>
              </a:spcBef>
            </a:pPr>
            <a:r>
              <a:rPr lang="en-US" sz="1800" dirty="0"/>
              <a:t>Developers security knowledgeable, use good cryptographic practices, protection against man-in-the-middle (MITM) attacks, fix publicly known vulnerabilities, don’t leak valid private credential</a:t>
            </a:r>
          </a:p>
          <a:p>
            <a:pPr>
              <a:lnSpc>
                <a:spcPct val="100000"/>
              </a:lnSpc>
              <a:spcBef>
                <a:spcPts val="300"/>
              </a:spcBef>
            </a:pPr>
            <a:r>
              <a:rPr lang="en-US" sz="2000" b="1" dirty="0"/>
              <a:t>Analysis</a:t>
            </a:r>
            <a:r>
              <a:rPr lang="en-US" sz="2000" dirty="0"/>
              <a:t> </a:t>
            </a:r>
          </a:p>
          <a:p>
            <a:pPr lvl="1">
              <a:lnSpc>
                <a:spcPct val="100000"/>
              </a:lnSpc>
              <a:spcBef>
                <a:spcPts val="300"/>
              </a:spcBef>
            </a:pPr>
            <a:r>
              <a:rPr lang="en-US" sz="1800" dirty="0"/>
              <a:t>Perform static code analysis, perform dynamic code analysis, fix vulnerabilities</a:t>
            </a:r>
          </a:p>
        </p:txBody>
      </p:sp>
    </p:spTree>
    <p:extLst>
      <p:ext uri="{BB962C8B-B14F-4D97-AF65-F5344CB8AC3E}">
        <p14:creationId xmlns:p14="http://schemas.microsoft.com/office/powerpoint/2010/main" val="1349658371"/>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2486</TotalTime>
  <Words>851</Words>
  <Application>Microsoft Office PowerPoint</Application>
  <PresentationFormat>Widescreen</PresentationFormat>
  <Paragraphs>117</Paragraphs>
  <Slides>13</Slides>
  <Notes>0</Notes>
  <HiddenSlides>4</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8" baseType="lpstr">
      <vt:lpstr>.AppleSystemUIFont</vt:lpstr>
      <vt:lpstr>Arial</vt:lpstr>
      <vt:lpstr>Calibri</vt:lpstr>
      <vt:lpstr>Office Theme</vt:lpstr>
      <vt:lpstr>Presentation</vt:lpstr>
      <vt:lpstr>Security Subcommittee virtual developers event (September)  ONAP security committee Stephen Terrill</vt:lpstr>
      <vt:lpstr>Topics</vt:lpstr>
      <vt:lpstr>Introduction</vt:lpstr>
      <vt:lpstr>PowerPoint Presentation</vt:lpstr>
      <vt:lpstr>Vulnerability Management</vt:lpstr>
      <vt:lpstr>CII (core infrastructure initiative) badging program</vt:lpstr>
      <vt:lpstr>CII Badging program, 3 levels</vt:lpstr>
      <vt:lpstr>Example criteria</vt:lpstr>
      <vt:lpstr>CII Badging Scope and Sample Requirement Areas</vt:lpstr>
      <vt:lpstr>CII badging program in ONAP</vt:lpstr>
      <vt:lpstr>Work in progress</vt:lpstr>
      <vt:lpstr>CII Badging program feedback from CLAMP</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Stephen Terrill</cp:lastModifiedBy>
  <cp:revision>119</cp:revision>
  <dcterms:created xsi:type="dcterms:W3CDTF">2017-02-27T16:23:08Z</dcterms:created>
  <dcterms:modified xsi:type="dcterms:W3CDTF">2017-09-28T21:00:41Z</dcterms:modified>
</cp:coreProperties>
</file>