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6"/>
  </p:notesMasterIdLst>
  <p:sldIdLst>
    <p:sldId id="258" r:id="rId2"/>
    <p:sldId id="259" r:id="rId3"/>
    <p:sldId id="262" r:id="rId4"/>
    <p:sldId id="263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3413" autoAdjust="0"/>
    <p:restoredTop sz="77052"/>
  </p:normalViewPr>
  <p:slideViewPr>
    <p:cSldViewPr snapToGrid="0" snapToObjects="1">
      <p:cViewPr varScale="1">
        <p:scale>
          <a:sx n="66" d="100"/>
          <a:sy n="66" d="100"/>
        </p:scale>
        <p:origin x="499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8/7/2017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altLang="zh-CN" dirty="0" smtClean="0">
                <a:latin typeface="Arial" panose="020B0604020202020204"/>
                <a:ea typeface="微软雅黑" panose="020B0503020204020204" pitchFamily="34" charset="-122"/>
              </a:rPr>
              <a:t>Architecture Baseline for R1.  </a:t>
            </a:r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2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248324784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>
              <a:latin typeface="Arial" panose="020B0604020202020204"/>
              <a:ea typeface="微软雅黑" panose="020B0503020204020204" pitchFamily="34" charset="-122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56EA4813-B4EB-4FA7-9E48-875C670093E2}" type="slidenum">
              <a:rPr lang="en-US" smtClean="0">
                <a:latin typeface="Arial" panose="020B0604020202020204"/>
              </a:rPr>
              <a:pPr>
                <a:defRPr/>
              </a:pPr>
              <a:t>3</a:t>
            </a:fld>
            <a:endParaRPr lang="en-US" dirty="0">
              <a:latin typeface="Arial" panose="020B0604020202020204"/>
            </a:endParaRPr>
          </a:p>
        </p:txBody>
      </p:sp>
    </p:spTree>
    <p:extLst>
      <p:ext uri="{BB962C8B-B14F-4D97-AF65-F5344CB8AC3E}">
        <p14:creationId xmlns:p14="http://schemas.microsoft.com/office/powerpoint/2010/main" val="73754551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，文本与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23701" y="341793"/>
            <a:ext cx="10844563" cy="615553"/>
          </a:xfrm>
        </p:spPr>
        <p:txBody>
          <a:bodyPr tIns="0" rIns="0" bIns="0"/>
          <a:lstStyle>
            <a:lvl1pPr>
              <a:defRPr lang="zh-CN" altLang="en-US" sz="5332" b="0" kern="1200" dirty="0">
                <a:solidFill>
                  <a:srgbClr val="004D86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Arial" panose="020B0604020202020204" pitchFamily="34" charset="0"/>
              </a:defRPr>
            </a:lvl1pPr>
          </a:lstStyle>
          <a:p>
            <a:pPr lvl="0"/>
            <a:r>
              <a:rPr lang="zh-CN" altLang="en-US" dirty="0"/>
              <a:t>单击此处编辑母版标题样式</a:t>
            </a:r>
          </a:p>
        </p:txBody>
      </p:sp>
      <p:sp>
        <p:nvSpPr>
          <p:cNvPr id="4" name="Rectangle 10"/>
          <p:cNvSpPr>
            <a:spLocks noChangeArrowheads="1"/>
          </p:cNvSpPr>
          <p:nvPr userDrawn="1"/>
        </p:nvSpPr>
        <p:spPr bwMode="auto">
          <a:xfrm>
            <a:off x="823700" y="6489704"/>
            <a:ext cx="2096541" cy="455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0" tIns="0" rIns="0" bIns="0"/>
          <a:lstStyle/>
          <a:p>
            <a:pPr defTabSz="1068147" eaLnBrk="0" hangingPunct="0">
              <a:lnSpc>
                <a:spcPct val="85000"/>
              </a:lnSpc>
            </a:pPr>
            <a:fld id="{6E2B6D97-5D44-430E-A027-85C3264F843E}" type="slidenum">
              <a:rPr lang="de-DE" altLang="zh-CN" sz="1333" smtClean="0">
                <a:latin typeface="Arial" panose="020B0604020202020204" pitchFamily="34" charset="0"/>
                <a:ea typeface="MS PGothic" panose="020B0600070205080204" pitchFamily="34" charset="-128"/>
                <a:cs typeface="Arial" panose="020B0604020202020204" pitchFamily="34" charset="0"/>
              </a:rPr>
              <a:pPr defTabSz="1068147" eaLnBrk="0" hangingPunct="0">
                <a:lnSpc>
                  <a:spcPct val="85000"/>
                </a:lnSpc>
              </a:pPr>
              <a:t>‹#›</a:t>
            </a:fld>
            <a:endParaRPr lang="en-GB" altLang="zh-CN" sz="1333" dirty="0">
              <a:latin typeface="Arial" panose="020B0604020202020204" pitchFamily="34" charset="0"/>
              <a:ea typeface="MS PGothic" panose="020B0600070205080204" pitchFamily="34" charset="-128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835882"/>
      </p:ext>
    </p:extLst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emf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7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9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5" r:id="rId5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ONAP </a:t>
            </a:r>
            <a:r>
              <a:rPr lang="en-US" dirty="0" smtClean="0"/>
              <a:t>Architecture/Use Case Meeting</a:t>
            </a:r>
            <a:br>
              <a:rPr lang="en-US" dirty="0" smtClean="0"/>
            </a:br>
            <a:r>
              <a:rPr lang="en-US" dirty="0" smtClean="0"/>
              <a:t>8/8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Chris Donley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3845637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圆角矩形 28"/>
          <p:cNvSpPr/>
          <p:nvPr/>
        </p:nvSpPr>
        <p:spPr>
          <a:xfrm>
            <a:off x="575292" y="2823074"/>
            <a:ext cx="1945005" cy="1222210"/>
          </a:xfrm>
          <a:prstGeom prst="roundRect">
            <a:avLst>
              <a:gd name="adj" fmla="val 6026"/>
            </a:avLst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SDC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5293" y="133753"/>
            <a:ext cx="10844563" cy="548497"/>
          </a:xfrm>
        </p:spPr>
        <p:txBody>
          <a:bodyPr>
            <a:normAutofit/>
          </a:bodyPr>
          <a:lstStyle/>
          <a:p>
            <a:r>
              <a:rPr lang="en-US" altLang="zh-CN" sz="3600" b="1" dirty="0" smtClean="0">
                <a:solidFill>
                  <a:schemeClr val="bg1"/>
                </a:solidFill>
                <a:latin typeface="Arial" panose="020B0604020202020204"/>
              </a:rPr>
              <a:t>Baseline Architecture for </a:t>
            </a:r>
            <a:r>
              <a:rPr lang="en-US" altLang="zh-CN" sz="3600" b="1" dirty="0" smtClean="0">
                <a:solidFill>
                  <a:schemeClr val="bg1"/>
                </a:solidFill>
                <a:latin typeface="Arial" panose="020B0604020202020204"/>
              </a:rPr>
              <a:t>R1 (with projects</a:t>
            </a:r>
            <a:r>
              <a:rPr lang="en-US" altLang="zh-CN" sz="3600" b="1" dirty="0" smtClean="0">
                <a:solidFill>
                  <a:schemeClr val="bg1"/>
                </a:solidFill>
                <a:latin typeface="Arial" panose="020B0604020202020204"/>
              </a:rPr>
              <a:t>)</a:t>
            </a:r>
            <a:endParaRPr lang="zh-CN" altLang="en-US" sz="36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509251" y="2383277"/>
            <a:ext cx="2087880" cy="3292461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179" name="圆角矩形 29"/>
          <p:cNvSpPr/>
          <p:nvPr/>
        </p:nvSpPr>
        <p:spPr>
          <a:xfrm rot="5400000">
            <a:off x="-700394" y="3642205"/>
            <a:ext cx="1945005" cy="291717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SDK</a:t>
            </a:r>
          </a:p>
        </p:txBody>
      </p:sp>
      <p:sp>
        <p:nvSpPr>
          <p:cNvPr id="180" name="圆角矩形 30"/>
          <p:cNvSpPr/>
          <p:nvPr/>
        </p:nvSpPr>
        <p:spPr>
          <a:xfrm>
            <a:off x="2983847" y="1483467"/>
            <a:ext cx="114046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Dashboard OA&amp;M</a:t>
            </a:r>
          </a:p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(VID)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4332589" y="1858749"/>
            <a:ext cx="956575" cy="645160"/>
          </a:xfrm>
          <a:prstGeom prst="roundRect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A&amp;AI</a:t>
            </a:r>
          </a:p>
        </p:txBody>
      </p:sp>
      <p:sp>
        <p:nvSpPr>
          <p:cNvPr id="182" name="圆角矩形 33"/>
          <p:cNvSpPr/>
          <p:nvPr/>
        </p:nvSpPr>
        <p:spPr>
          <a:xfrm>
            <a:off x="4467606" y="4086310"/>
            <a:ext cx="1349375" cy="851222"/>
          </a:xfrm>
          <a:prstGeom prst="roundRect">
            <a:avLst>
              <a:gd name="adj" fmla="val 8184"/>
            </a:avLst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DCAE</a:t>
            </a:r>
          </a:p>
        </p:txBody>
      </p:sp>
      <p:sp>
        <p:nvSpPr>
          <p:cNvPr id="185" name="圆角矩形 37"/>
          <p:cNvSpPr/>
          <p:nvPr/>
        </p:nvSpPr>
        <p:spPr>
          <a:xfrm>
            <a:off x="8711331" y="3522276"/>
            <a:ext cx="1078231" cy="1428115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VF-C</a:t>
            </a:r>
          </a:p>
          <a:p>
            <a:pPr algn="ctr" defTabSz="914377">
              <a:buClr>
                <a:srgbClr val="CC9900"/>
              </a:buClr>
              <a:defRPr/>
            </a:pP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7" name="圆角矩形 41"/>
          <p:cNvSpPr/>
          <p:nvPr/>
        </p:nvSpPr>
        <p:spPr>
          <a:xfrm>
            <a:off x="7113982" y="3521960"/>
            <a:ext cx="725805" cy="1428115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SDN-C</a:t>
            </a:r>
          </a:p>
        </p:txBody>
      </p:sp>
      <p:sp>
        <p:nvSpPr>
          <p:cNvPr id="188" name="圆角矩形 42"/>
          <p:cNvSpPr/>
          <p:nvPr/>
        </p:nvSpPr>
        <p:spPr>
          <a:xfrm>
            <a:off x="7924351" y="3521960"/>
            <a:ext cx="690880" cy="1428115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APP-C</a:t>
            </a:r>
          </a:p>
        </p:txBody>
      </p:sp>
      <p:sp>
        <p:nvSpPr>
          <p:cNvPr id="190" name="圆角矩形 32"/>
          <p:cNvSpPr/>
          <p:nvPr/>
        </p:nvSpPr>
        <p:spPr>
          <a:xfrm>
            <a:off x="5631163" y="1858749"/>
            <a:ext cx="4122967" cy="645160"/>
          </a:xfrm>
          <a:prstGeom prst="roundRect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</a:t>
            </a:r>
          </a:p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Orchestration</a:t>
            </a:r>
          </a:p>
        </p:txBody>
      </p:sp>
      <p:sp>
        <p:nvSpPr>
          <p:cNvPr id="192" name="圆角矩形 47"/>
          <p:cNvSpPr/>
          <p:nvPr/>
        </p:nvSpPr>
        <p:spPr>
          <a:xfrm>
            <a:off x="4333221" y="1484733"/>
            <a:ext cx="5212163" cy="257811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External </a:t>
            </a:r>
            <a:r>
              <a:rPr lang="en-US" altLang="zh-CN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API Framework</a:t>
            </a:r>
            <a:endParaRPr lang="en-US" altLang="zh-CN" sz="12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4" name="圆角矩形 48"/>
          <p:cNvSpPr/>
          <p:nvPr/>
        </p:nvSpPr>
        <p:spPr>
          <a:xfrm>
            <a:off x="2908338" y="2821273"/>
            <a:ext cx="6863662" cy="574675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Common 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Services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6" name="圆角矩形 51"/>
          <p:cNvSpPr/>
          <p:nvPr/>
        </p:nvSpPr>
        <p:spPr>
          <a:xfrm>
            <a:off x="8537780" y="2904287"/>
            <a:ext cx="1153875" cy="439200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Microservice Bus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2746993" y="1221498"/>
            <a:ext cx="7251723" cy="4454240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Run-time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07981" y="1212464"/>
            <a:ext cx="2087880" cy="1115534"/>
            <a:chOff x="193" y="2304"/>
            <a:chExt cx="3288" cy="819"/>
          </a:xfrm>
          <a:noFill/>
        </p:grpSpPr>
        <p:sp>
          <p:nvSpPr>
            <p:cNvPr id="240" name="圆角矩形 55"/>
            <p:cNvSpPr/>
            <p:nvPr/>
          </p:nvSpPr>
          <p:spPr>
            <a:xfrm>
              <a:off x="193" y="2304"/>
              <a:ext cx="3288" cy="819"/>
            </a:xfrm>
            <a:prstGeom prst="roundRect">
              <a:avLst>
                <a:gd name="adj" fmla="val 16483"/>
              </a:avLst>
            </a:prstGeom>
            <a:grp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121920" tIns="60960" rIns="121920" bIns="6096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2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Portal</a:t>
              </a:r>
            </a:p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2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Frame-</a:t>
              </a:r>
            </a:p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2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work</a:t>
              </a:r>
              <a:endPara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  <a:p>
              <a:pPr defTabSz="914377">
                <a:buClr>
                  <a:srgbClr val="CC9900"/>
                </a:buClr>
                <a:defRPr/>
              </a:pPr>
              <a:endPara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1" name="圆角矩形 56"/>
            <p:cNvSpPr/>
            <p:nvPr/>
          </p:nvSpPr>
          <p:spPr>
            <a:xfrm>
              <a:off x="1466" y="2917"/>
              <a:ext cx="1796" cy="190"/>
            </a:xfrm>
            <a:prstGeom prst="round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121920" tIns="60960" rIns="121920" bIns="6096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4377">
                <a:buClr>
                  <a:srgbClr val="CC9900"/>
                </a:buClr>
                <a:defRPr/>
              </a:pPr>
              <a:r>
                <a:rPr lang="en-US" altLang="zh-CN" sz="12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ONAP CLI</a:t>
              </a:r>
              <a:endPara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sp>
        <p:nvSpPr>
          <p:cNvPr id="201" name="圆角矩形 59"/>
          <p:cNvSpPr/>
          <p:nvPr/>
        </p:nvSpPr>
        <p:spPr bwMode="auto">
          <a:xfrm>
            <a:off x="10587495" y="1396451"/>
            <a:ext cx="263535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Integration</a:t>
            </a:r>
          </a:p>
        </p:txBody>
      </p:sp>
      <p:sp>
        <p:nvSpPr>
          <p:cNvPr id="202" name="矩形 69"/>
          <p:cNvSpPr/>
          <p:nvPr/>
        </p:nvSpPr>
        <p:spPr bwMode="auto">
          <a:xfrm>
            <a:off x="2746993" y="5742412"/>
            <a:ext cx="7251723" cy="683164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endParaRPr lang="en-US" altLang="zh-CN" sz="1600" i="1" dirty="0" smtClean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377">
              <a:buClr>
                <a:srgbClr val="CC9900"/>
              </a:buClr>
              <a:defRPr/>
            </a:pPr>
            <a:r>
              <a:rPr lang="en-US" altLang="zh-CN" sz="1600" i="1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External components</a:t>
            </a:r>
            <a:endParaRPr lang="en-US" altLang="zh-CN" sz="1600" i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03" name="圆角矩形 188"/>
          <p:cNvSpPr/>
          <p:nvPr/>
        </p:nvSpPr>
        <p:spPr bwMode="auto">
          <a:xfrm>
            <a:off x="4408789" y="5791940"/>
            <a:ext cx="101694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204" name="圆角矩形 65"/>
          <p:cNvSpPr/>
          <p:nvPr/>
        </p:nvSpPr>
        <p:spPr bwMode="auto">
          <a:xfrm>
            <a:off x="7690190" y="5791940"/>
            <a:ext cx="670684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205" name="圆角矩形 66"/>
          <p:cNvSpPr/>
          <p:nvPr/>
        </p:nvSpPr>
        <p:spPr bwMode="auto">
          <a:xfrm>
            <a:off x="5486443" y="5791940"/>
            <a:ext cx="911332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206" name="圆角矩形 67"/>
          <p:cNvSpPr/>
          <p:nvPr/>
        </p:nvSpPr>
        <p:spPr bwMode="auto">
          <a:xfrm>
            <a:off x="6586031" y="5791940"/>
            <a:ext cx="101694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207" name="圆角矩形 68"/>
          <p:cNvSpPr/>
          <p:nvPr/>
        </p:nvSpPr>
        <p:spPr bwMode="auto">
          <a:xfrm>
            <a:off x="8537781" y="5791940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......</a:t>
            </a:r>
          </a:p>
        </p:txBody>
      </p:sp>
      <p:grpSp>
        <p:nvGrpSpPr>
          <p:cNvPr id="4" name="组合 665"/>
          <p:cNvGrpSpPr>
            <a:grpSpLocks noChangeAspect="1"/>
          </p:cNvGrpSpPr>
          <p:nvPr/>
        </p:nvGrpSpPr>
        <p:grpSpPr>
          <a:xfrm>
            <a:off x="9592854" y="5814163"/>
            <a:ext cx="323215" cy="266700"/>
            <a:chOff x="1160462" y="15679738"/>
            <a:chExt cx="700088" cy="577850"/>
          </a:xfrm>
          <a:noFill/>
        </p:grpSpPr>
        <p:sp>
          <p:nvSpPr>
            <p:cNvPr id="236" name="AutoShape 26"/>
            <p:cNvSpPr>
              <a:spLocks noChangeAspect="1" noChangeArrowheads="1" noTextEdit="1"/>
            </p:cNvSpPr>
            <p:nvPr/>
          </p:nvSpPr>
          <p:spPr bwMode="auto">
            <a:xfrm>
              <a:off x="1171575" y="15687675"/>
              <a:ext cx="674688" cy="5619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Freeform 28"/>
            <p:cNvSpPr/>
            <p:nvPr/>
          </p:nvSpPr>
          <p:spPr bwMode="auto">
            <a:xfrm>
              <a:off x="1171575" y="15889288"/>
              <a:ext cx="677863" cy="3683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81" y="42"/>
                </a:cxn>
                <a:cxn ang="0">
                  <a:pos x="174" y="52"/>
                </a:cxn>
                <a:cxn ang="0">
                  <a:pos x="107" y="93"/>
                </a:cxn>
                <a:cxn ang="0">
                  <a:pos x="74" y="93"/>
                </a:cxn>
                <a:cxn ang="0">
                  <a:pos x="7" y="52"/>
                </a:cxn>
                <a:cxn ang="0">
                  <a:pos x="0" y="42"/>
                </a:cxn>
                <a:cxn ang="0">
                  <a:pos x="0" y="0"/>
                </a:cxn>
                <a:cxn ang="0">
                  <a:pos x="181" y="0"/>
                </a:cxn>
              </a:cxnLst>
              <a:rect l="0" t="0" r="r" b="b"/>
              <a:pathLst>
                <a:path w="181" h="98">
                  <a:moveTo>
                    <a:pt x="181" y="0"/>
                  </a:moveTo>
                  <a:cubicBezTo>
                    <a:pt x="181" y="42"/>
                    <a:pt x="181" y="42"/>
                    <a:pt x="181" y="42"/>
                  </a:cubicBezTo>
                  <a:cubicBezTo>
                    <a:pt x="181" y="46"/>
                    <a:pt x="179" y="50"/>
                    <a:pt x="174" y="52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98" y="98"/>
                    <a:pt x="83" y="98"/>
                    <a:pt x="74" y="9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2" y="50"/>
                    <a:pt x="0" y="46"/>
                    <a:pt x="0" y="4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Freeform 29"/>
            <p:cNvSpPr/>
            <p:nvPr/>
          </p:nvSpPr>
          <p:spPr bwMode="auto">
            <a:xfrm>
              <a:off x="1160462" y="15679738"/>
              <a:ext cx="700088" cy="420688"/>
            </a:xfrm>
            <a:custGeom>
              <a:avLst/>
              <a:gdLst/>
              <a:ahLst/>
              <a:cxnLst>
                <a:cxn ang="0">
                  <a:pos x="110" y="106"/>
                </a:cxn>
                <a:cxn ang="0">
                  <a:pos x="77" y="106"/>
                </a:cxn>
                <a:cxn ang="0">
                  <a:pos x="10" y="66"/>
                </a:cxn>
                <a:cxn ang="0">
                  <a:pos x="10" y="46"/>
                </a:cxn>
                <a:cxn ang="0">
                  <a:pos x="77" y="6"/>
                </a:cxn>
                <a:cxn ang="0">
                  <a:pos x="110" y="6"/>
                </a:cxn>
                <a:cxn ang="0">
                  <a:pos x="177" y="46"/>
                </a:cxn>
                <a:cxn ang="0">
                  <a:pos x="177" y="66"/>
                </a:cxn>
                <a:cxn ang="0">
                  <a:pos x="110" y="106"/>
                </a:cxn>
              </a:cxnLst>
              <a:rect l="0" t="0" r="r" b="b"/>
              <a:pathLst>
                <a:path w="187" h="112">
                  <a:moveTo>
                    <a:pt x="110" y="106"/>
                  </a:moveTo>
                  <a:cubicBezTo>
                    <a:pt x="101" y="112"/>
                    <a:pt x="86" y="112"/>
                    <a:pt x="77" y="10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0" y="61"/>
                    <a:pt x="0" y="52"/>
                    <a:pt x="10" y="4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86" y="0"/>
                    <a:pt x="101" y="0"/>
                    <a:pt x="110" y="6"/>
                  </a:cubicBezTo>
                  <a:cubicBezTo>
                    <a:pt x="177" y="46"/>
                    <a:pt x="177" y="46"/>
                    <a:pt x="177" y="46"/>
                  </a:cubicBezTo>
                  <a:cubicBezTo>
                    <a:pt x="187" y="52"/>
                    <a:pt x="187" y="61"/>
                    <a:pt x="177" y="66"/>
                  </a:cubicBezTo>
                  <a:lnTo>
                    <a:pt x="110" y="10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Freeform 30"/>
            <p:cNvSpPr>
              <a:spLocks noEditPoints="1"/>
            </p:cNvSpPr>
            <p:nvPr/>
          </p:nvSpPr>
          <p:spPr bwMode="auto">
            <a:xfrm>
              <a:off x="1317625" y="15770225"/>
              <a:ext cx="385763" cy="228600"/>
            </a:xfrm>
            <a:custGeom>
              <a:avLst/>
              <a:gdLst/>
              <a:ahLst/>
              <a:cxnLst>
                <a:cxn ang="0">
                  <a:pos x="83" y="60"/>
                </a:cxn>
                <a:cxn ang="0">
                  <a:pos x="83" y="40"/>
                </a:cxn>
                <a:cxn ang="0">
                  <a:pos x="76" y="41"/>
                </a:cxn>
                <a:cxn ang="0">
                  <a:pos x="75" y="52"/>
                </a:cxn>
                <a:cxn ang="0">
                  <a:pos x="57" y="41"/>
                </a:cxn>
                <a:cxn ang="0">
                  <a:pos x="58" y="41"/>
                </a:cxn>
                <a:cxn ang="0">
                  <a:pos x="66" y="38"/>
                </a:cxn>
                <a:cxn ang="0">
                  <a:pos x="94" y="21"/>
                </a:cxn>
                <a:cxn ang="0">
                  <a:pos x="94" y="32"/>
                </a:cxn>
                <a:cxn ang="0">
                  <a:pos x="102" y="32"/>
                </a:cxn>
                <a:cxn ang="0">
                  <a:pos x="103" y="12"/>
                </a:cxn>
                <a:cxn ang="0">
                  <a:pos x="70" y="12"/>
                </a:cxn>
                <a:cxn ang="0">
                  <a:pos x="70" y="17"/>
                </a:cxn>
                <a:cxn ang="0">
                  <a:pos x="88" y="17"/>
                </a:cxn>
                <a:cxn ang="0">
                  <a:pos x="71" y="27"/>
                </a:cxn>
                <a:cxn ang="0">
                  <a:pos x="71" y="26"/>
                </a:cxn>
                <a:cxn ang="0">
                  <a:pos x="66" y="22"/>
                </a:cxn>
                <a:cxn ang="0">
                  <a:pos x="39" y="6"/>
                </a:cxn>
                <a:cxn ang="0">
                  <a:pos x="57" y="5"/>
                </a:cxn>
                <a:cxn ang="0">
                  <a:pos x="57" y="0"/>
                </a:cxn>
                <a:cxn ang="0">
                  <a:pos x="24" y="1"/>
                </a:cxn>
                <a:cxn ang="0">
                  <a:pos x="24" y="21"/>
                </a:cxn>
                <a:cxn ang="0">
                  <a:pos x="31" y="21"/>
                </a:cxn>
                <a:cxn ang="0">
                  <a:pos x="32" y="9"/>
                </a:cxn>
                <a:cxn ang="0">
                  <a:pos x="48" y="19"/>
                </a:cxn>
                <a:cxn ang="0">
                  <a:pos x="47" y="19"/>
                </a:cxn>
                <a:cxn ang="0">
                  <a:pos x="39" y="22"/>
                </a:cxn>
                <a:cxn ang="0">
                  <a:pos x="36" y="24"/>
                </a:cxn>
                <a:cxn ang="0">
                  <a:pos x="8" y="40"/>
                </a:cxn>
                <a:cxn ang="0">
                  <a:pos x="9" y="30"/>
                </a:cxn>
                <a:cxn ang="0">
                  <a:pos x="1" y="30"/>
                </a:cxn>
                <a:cxn ang="0">
                  <a:pos x="0" y="50"/>
                </a:cxn>
                <a:cxn ang="0">
                  <a:pos x="33" y="49"/>
                </a:cxn>
                <a:cxn ang="0">
                  <a:pos x="33" y="44"/>
                </a:cxn>
                <a:cxn ang="0">
                  <a:pos x="14" y="44"/>
                </a:cxn>
                <a:cxn ang="0">
                  <a:pos x="33" y="33"/>
                </a:cxn>
                <a:cxn ang="0">
                  <a:pos x="34" y="34"/>
                </a:cxn>
                <a:cxn ang="0">
                  <a:pos x="38" y="39"/>
                </a:cxn>
                <a:cxn ang="0">
                  <a:pos x="42" y="40"/>
                </a:cxn>
                <a:cxn ang="0">
                  <a:pos x="68" y="55"/>
                </a:cxn>
                <a:cxn ang="0">
                  <a:pos x="50" y="56"/>
                </a:cxn>
                <a:cxn ang="0">
                  <a:pos x="50" y="61"/>
                </a:cxn>
                <a:cxn ang="0">
                  <a:pos x="83" y="60"/>
                </a:cxn>
                <a:cxn ang="0">
                  <a:pos x="52" y="36"/>
                </a:cxn>
                <a:cxn ang="0">
                  <a:pos x="45" y="34"/>
                </a:cxn>
                <a:cxn ang="0">
                  <a:pos x="46" y="26"/>
                </a:cxn>
                <a:cxn ang="0">
                  <a:pos x="52" y="24"/>
                </a:cxn>
                <a:cxn ang="0">
                  <a:pos x="59" y="26"/>
                </a:cxn>
                <a:cxn ang="0">
                  <a:pos x="59" y="34"/>
                </a:cxn>
                <a:cxn ang="0">
                  <a:pos x="52" y="36"/>
                </a:cxn>
              </a:cxnLst>
              <a:rect l="0" t="0" r="r" b="b"/>
              <a:pathLst>
                <a:path w="103" h="61">
                  <a:moveTo>
                    <a:pt x="83" y="60"/>
                  </a:moveTo>
                  <a:cubicBezTo>
                    <a:pt x="83" y="59"/>
                    <a:pt x="83" y="41"/>
                    <a:pt x="83" y="40"/>
                  </a:cubicBezTo>
                  <a:cubicBezTo>
                    <a:pt x="82" y="40"/>
                    <a:pt x="77" y="41"/>
                    <a:pt x="76" y="41"/>
                  </a:cubicBezTo>
                  <a:cubicBezTo>
                    <a:pt x="75" y="42"/>
                    <a:pt x="75" y="52"/>
                    <a:pt x="75" y="52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61" y="40"/>
                    <a:pt x="64" y="39"/>
                    <a:pt x="66" y="38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31"/>
                    <a:pt x="94" y="32"/>
                  </a:cubicBezTo>
                  <a:cubicBezTo>
                    <a:pt x="96" y="32"/>
                    <a:pt x="100" y="32"/>
                    <a:pt x="102" y="32"/>
                  </a:cubicBezTo>
                  <a:cubicBezTo>
                    <a:pt x="102" y="31"/>
                    <a:pt x="103" y="13"/>
                    <a:pt x="103" y="12"/>
                  </a:cubicBezTo>
                  <a:cubicBezTo>
                    <a:pt x="101" y="12"/>
                    <a:pt x="72" y="12"/>
                    <a:pt x="70" y="12"/>
                  </a:cubicBezTo>
                  <a:cubicBezTo>
                    <a:pt x="70" y="13"/>
                    <a:pt x="70" y="17"/>
                    <a:pt x="70" y="17"/>
                  </a:cubicBezTo>
                  <a:cubicBezTo>
                    <a:pt x="72" y="17"/>
                    <a:pt x="88" y="17"/>
                    <a:pt x="88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5"/>
                    <a:pt x="68" y="23"/>
                    <a:pt x="66" y="22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55" y="5"/>
                    <a:pt x="57" y="5"/>
                  </a:cubicBezTo>
                  <a:cubicBezTo>
                    <a:pt x="57" y="5"/>
                    <a:pt x="57" y="1"/>
                    <a:pt x="57" y="0"/>
                  </a:cubicBezTo>
                  <a:cubicBezTo>
                    <a:pt x="55" y="0"/>
                    <a:pt x="26" y="1"/>
                    <a:pt x="24" y="1"/>
                  </a:cubicBezTo>
                  <a:cubicBezTo>
                    <a:pt x="24" y="2"/>
                    <a:pt x="23" y="20"/>
                    <a:pt x="24" y="21"/>
                  </a:cubicBezTo>
                  <a:cubicBezTo>
                    <a:pt x="25" y="21"/>
                    <a:pt x="30" y="21"/>
                    <a:pt x="31" y="21"/>
                  </a:cubicBezTo>
                  <a:cubicBezTo>
                    <a:pt x="31" y="19"/>
                    <a:pt x="32" y="9"/>
                    <a:pt x="32" y="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4" y="20"/>
                    <a:pt x="41" y="21"/>
                    <a:pt x="39" y="22"/>
                  </a:cubicBezTo>
                  <a:cubicBezTo>
                    <a:pt x="39" y="22"/>
                    <a:pt x="37" y="24"/>
                    <a:pt x="36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9" y="31"/>
                    <a:pt x="9" y="30"/>
                  </a:cubicBezTo>
                  <a:cubicBezTo>
                    <a:pt x="7" y="30"/>
                    <a:pt x="2" y="30"/>
                    <a:pt x="1" y="30"/>
                  </a:cubicBezTo>
                  <a:cubicBezTo>
                    <a:pt x="1" y="31"/>
                    <a:pt x="0" y="49"/>
                    <a:pt x="0" y="50"/>
                  </a:cubicBezTo>
                  <a:cubicBezTo>
                    <a:pt x="2" y="49"/>
                    <a:pt x="33" y="49"/>
                    <a:pt x="33" y="49"/>
                  </a:cubicBezTo>
                  <a:cubicBezTo>
                    <a:pt x="33" y="48"/>
                    <a:pt x="33" y="45"/>
                    <a:pt x="33" y="44"/>
                  </a:cubicBezTo>
                  <a:cubicBezTo>
                    <a:pt x="32" y="44"/>
                    <a:pt x="14" y="44"/>
                    <a:pt x="14" y="44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6"/>
                    <a:pt x="36" y="37"/>
                    <a:pt x="38" y="39"/>
                  </a:cubicBezTo>
                  <a:cubicBezTo>
                    <a:pt x="38" y="39"/>
                    <a:pt x="42" y="40"/>
                    <a:pt x="42" y="40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5"/>
                    <a:pt x="52" y="56"/>
                    <a:pt x="50" y="56"/>
                  </a:cubicBezTo>
                  <a:cubicBezTo>
                    <a:pt x="50" y="57"/>
                    <a:pt x="50" y="60"/>
                    <a:pt x="50" y="61"/>
                  </a:cubicBezTo>
                  <a:cubicBezTo>
                    <a:pt x="52" y="61"/>
                    <a:pt x="81" y="60"/>
                    <a:pt x="83" y="60"/>
                  </a:cubicBezTo>
                  <a:close/>
                  <a:moveTo>
                    <a:pt x="52" y="36"/>
                  </a:moveTo>
                  <a:cubicBezTo>
                    <a:pt x="50" y="36"/>
                    <a:pt x="47" y="35"/>
                    <a:pt x="45" y="34"/>
                  </a:cubicBezTo>
                  <a:cubicBezTo>
                    <a:pt x="42" y="32"/>
                    <a:pt x="42" y="29"/>
                    <a:pt x="46" y="26"/>
                  </a:cubicBezTo>
                  <a:cubicBezTo>
                    <a:pt x="47" y="25"/>
                    <a:pt x="50" y="25"/>
                    <a:pt x="52" y="24"/>
                  </a:cubicBezTo>
                  <a:cubicBezTo>
                    <a:pt x="55" y="24"/>
                    <a:pt x="58" y="25"/>
                    <a:pt x="59" y="26"/>
                  </a:cubicBezTo>
                  <a:cubicBezTo>
                    <a:pt x="63" y="28"/>
                    <a:pt x="63" y="32"/>
                    <a:pt x="59" y="34"/>
                  </a:cubicBezTo>
                  <a:cubicBezTo>
                    <a:pt x="57" y="35"/>
                    <a:pt x="55" y="36"/>
                    <a:pt x="52" y="3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09" name="Picture 208" descr="图片2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81012" y="5811627"/>
            <a:ext cx="339725" cy="267335"/>
          </a:xfrm>
          <a:prstGeom prst="rect">
            <a:avLst/>
          </a:prstGeom>
          <a:noFill/>
        </p:spPr>
      </p:pic>
      <p:sp>
        <p:nvSpPr>
          <p:cNvPr id="212" name="圆角矩形 92"/>
          <p:cNvSpPr/>
          <p:nvPr/>
        </p:nvSpPr>
        <p:spPr>
          <a:xfrm>
            <a:off x="3581927" y="3494398"/>
            <a:ext cx="753024" cy="1844040"/>
          </a:xfrm>
          <a:prstGeom prst="roundRect">
            <a:avLst>
              <a:gd name="adj" fmla="val 8184"/>
            </a:avLst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Policy </a:t>
            </a:r>
            <a:r>
              <a:rPr lang="en-US" altLang="zh-CN" sz="1200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Frmwk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18" name="圆角矩形 53"/>
          <p:cNvSpPr/>
          <p:nvPr/>
        </p:nvSpPr>
        <p:spPr>
          <a:xfrm>
            <a:off x="4526816" y="3517986"/>
            <a:ext cx="1222280" cy="514438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Alarm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Correlation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</a:t>
            </a:r>
            <a:r>
              <a:rPr lang="zh-CN" altLang="en-US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(Holmes)</a:t>
            </a:r>
          </a:p>
        </p:txBody>
      </p:sp>
      <p:sp>
        <p:nvSpPr>
          <p:cNvPr id="221" name="圆角矩形 59"/>
          <p:cNvSpPr/>
          <p:nvPr/>
        </p:nvSpPr>
        <p:spPr bwMode="auto">
          <a:xfrm>
            <a:off x="10964483" y="1388412"/>
            <a:ext cx="263535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Requirements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2" name="矩形 58"/>
          <p:cNvSpPr/>
          <p:nvPr/>
        </p:nvSpPr>
        <p:spPr bwMode="auto">
          <a:xfrm>
            <a:off x="10101305" y="1156210"/>
            <a:ext cx="1961355" cy="4961255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endParaRPr lang="en-US" altLang="zh-CN" sz="1600" i="1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3" name="圆角矩形 59"/>
          <p:cNvSpPr/>
          <p:nvPr/>
        </p:nvSpPr>
        <p:spPr bwMode="auto">
          <a:xfrm>
            <a:off x="10197197" y="1404471"/>
            <a:ext cx="275319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Modeling</a:t>
            </a:r>
            <a:r>
              <a:rPr lang="zh-CN" altLang="en-US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(Utilities</a:t>
            </a:r>
            <a:r>
              <a:rPr lang="en-US" altLang="zh-CN" sz="16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)</a:t>
            </a:r>
          </a:p>
        </p:txBody>
      </p:sp>
      <p:sp>
        <p:nvSpPr>
          <p:cNvPr id="224" name="圆角矩形 51"/>
          <p:cNvSpPr/>
          <p:nvPr/>
        </p:nvSpPr>
        <p:spPr>
          <a:xfrm>
            <a:off x="4539006" y="2877250"/>
            <a:ext cx="838814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DMaaP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5" name="圆角矩形 51"/>
          <p:cNvSpPr/>
          <p:nvPr/>
        </p:nvSpPr>
        <p:spPr>
          <a:xfrm>
            <a:off x="7259387" y="2904287"/>
            <a:ext cx="1224000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App. Auth. Framework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30" name="圆角矩形 51"/>
          <p:cNvSpPr/>
          <p:nvPr/>
        </p:nvSpPr>
        <p:spPr>
          <a:xfrm>
            <a:off x="4540033" y="2273685"/>
            <a:ext cx="493856" cy="22977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ESR</a:t>
            </a:r>
          </a:p>
        </p:txBody>
      </p:sp>
      <p:sp>
        <p:nvSpPr>
          <p:cNvPr id="71" name="圆角矩形 59"/>
          <p:cNvSpPr/>
          <p:nvPr/>
        </p:nvSpPr>
        <p:spPr bwMode="auto">
          <a:xfrm>
            <a:off x="11316717" y="1380723"/>
            <a:ext cx="263535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University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2" name="圆角矩形 59"/>
          <p:cNvSpPr/>
          <p:nvPr/>
        </p:nvSpPr>
        <p:spPr bwMode="auto">
          <a:xfrm>
            <a:off x="11687698" y="1388411"/>
            <a:ext cx="263535" cy="4496179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vert270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Validation Program</a:t>
            </a:r>
            <a:endParaRPr lang="en-US" altLang="zh-CN" sz="16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4" name="圆角矩形 52"/>
          <p:cNvSpPr/>
          <p:nvPr/>
        </p:nvSpPr>
        <p:spPr>
          <a:xfrm>
            <a:off x="5892547" y="3506707"/>
            <a:ext cx="1124951" cy="134463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Multi-VIM/Cloud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4" name="圆角矩形 51"/>
          <p:cNvSpPr/>
          <p:nvPr/>
        </p:nvSpPr>
        <p:spPr>
          <a:xfrm>
            <a:off x="6308650" y="2888240"/>
            <a:ext cx="895378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Logging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6" name="圆角矩形 56"/>
          <p:cNvSpPr/>
          <p:nvPr/>
        </p:nvSpPr>
        <p:spPr>
          <a:xfrm>
            <a:off x="1310366" y="1729562"/>
            <a:ext cx="1140460" cy="230505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121920" tIns="60960" rIns="121920" bIns="6096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Usecase</a:t>
            </a: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UI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507981" y="1005749"/>
            <a:ext cx="9490735" cy="1803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altLang="zh-CN" dirty="0" smtClean="0"/>
              <a:t>ONAP Operations Manager</a:t>
            </a:r>
            <a:endParaRPr lang="zh-CN" altLang="en-US" dirty="0"/>
          </a:p>
        </p:txBody>
      </p:sp>
      <p:sp>
        <p:nvSpPr>
          <p:cNvPr id="58" name="圆角矩形 51"/>
          <p:cNvSpPr/>
          <p:nvPr/>
        </p:nvSpPr>
        <p:spPr>
          <a:xfrm>
            <a:off x="5421408" y="2888239"/>
            <a:ext cx="838814" cy="440885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CCSDK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圆角矩形 29"/>
          <p:cNvSpPr/>
          <p:nvPr/>
        </p:nvSpPr>
        <p:spPr>
          <a:xfrm>
            <a:off x="587484" y="4807818"/>
            <a:ext cx="2822497" cy="530620"/>
          </a:xfrm>
          <a:prstGeom prst="roundRect">
            <a:avLst/>
          </a:prstGeom>
          <a:solidFill>
            <a:schemeClr val="bg1"/>
          </a:solidFill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CLAMP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9155431" y="4807818"/>
            <a:ext cx="747584" cy="517345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200" dirty="0" err="1" smtClean="0"/>
              <a:t>sVNFM</a:t>
            </a:r>
            <a:r>
              <a:rPr lang="en-US" sz="1200" dirty="0" smtClean="0"/>
              <a:t>/EMS  driver</a:t>
            </a:r>
            <a:endParaRPr lang="en-US" sz="1200" dirty="0"/>
          </a:p>
        </p:txBody>
      </p:sp>
      <p:sp>
        <p:nvSpPr>
          <p:cNvPr id="63" name="Rounded Rectangle 62"/>
          <p:cNvSpPr/>
          <p:nvPr/>
        </p:nvSpPr>
        <p:spPr>
          <a:xfrm>
            <a:off x="7094906" y="4851343"/>
            <a:ext cx="714466" cy="351821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Ctrl driver</a:t>
            </a:r>
            <a:endParaRPr lang="en-US" sz="1400" dirty="0"/>
          </a:p>
        </p:txBody>
      </p:sp>
      <p:sp>
        <p:nvSpPr>
          <p:cNvPr id="64" name="圆角矩形 68"/>
          <p:cNvSpPr/>
          <p:nvPr/>
        </p:nvSpPr>
        <p:spPr bwMode="auto">
          <a:xfrm>
            <a:off x="8572068" y="6096477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VNFs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6" name="Rounded Rectangle 65"/>
          <p:cNvSpPr/>
          <p:nvPr/>
        </p:nvSpPr>
        <p:spPr>
          <a:xfrm>
            <a:off x="5866472" y="4851343"/>
            <a:ext cx="1087082" cy="362144"/>
          </a:xfrm>
          <a:prstGeom prst="roundRect">
            <a:avLst/>
          </a:prstGeom>
          <a:ln>
            <a:prstDash val="dash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Cloud/VIM driver</a:t>
            </a:r>
            <a:endParaRPr lang="en-US" sz="1400" dirty="0"/>
          </a:p>
        </p:txBody>
      </p:sp>
      <p:sp>
        <p:nvSpPr>
          <p:cNvPr id="67" name="圆角矩形 68"/>
          <p:cNvSpPr/>
          <p:nvPr/>
        </p:nvSpPr>
        <p:spPr bwMode="auto">
          <a:xfrm>
            <a:off x="5840815" y="6106265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Controller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8" name="圆角矩形 68"/>
          <p:cNvSpPr/>
          <p:nvPr/>
        </p:nvSpPr>
        <p:spPr bwMode="auto">
          <a:xfrm>
            <a:off x="6464657" y="6117465"/>
            <a:ext cx="739371" cy="2364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VNFM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9" name="圆角矩形 68"/>
          <p:cNvSpPr/>
          <p:nvPr/>
        </p:nvSpPr>
        <p:spPr bwMode="auto">
          <a:xfrm>
            <a:off x="7733850" y="6100257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EMS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2242293587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圆角矩形 28"/>
          <p:cNvSpPr/>
          <p:nvPr/>
        </p:nvSpPr>
        <p:spPr>
          <a:xfrm>
            <a:off x="575292" y="3009087"/>
            <a:ext cx="1945005" cy="790807"/>
          </a:xfrm>
          <a:prstGeom prst="roundRect">
            <a:avLst>
              <a:gd name="adj" fmla="val 6026"/>
            </a:avLst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SDC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575293" y="133753"/>
            <a:ext cx="10844563" cy="548497"/>
          </a:xfrm>
        </p:spPr>
        <p:txBody>
          <a:bodyPr>
            <a:normAutofit/>
          </a:bodyPr>
          <a:lstStyle/>
          <a:p>
            <a:r>
              <a:rPr lang="en-US" altLang="zh-CN" sz="3600" b="1" u="sng">
                <a:solidFill>
                  <a:srgbClr val="FF0000"/>
                </a:solidFill>
                <a:latin typeface="Arial" panose="020B0604020202020204"/>
              </a:rPr>
              <a:t>FUNCTIONAL</a:t>
            </a:r>
            <a:r>
              <a:rPr lang="en-US" altLang="zh-CN" sz="3600" b="1">
                <a:solidFill>
                  <a:schemeClr val="bg1"/>
                </a:solidFill>
                <a:latin typeface="Arial" panose="020B0604020202020204"/>
              </a:rPr>
              <a:t> </a:t>
            </a:r>
            <a:r>
              <a:rPr lang="en-US" altLang="zh-CN" sz="3600" b="1" dirty="0">
                <a:solidFill>
                  <a:schemeClr val="bg1"/>
                </a:solidFill>
                <a:latin typeface="Arial" panose="020B0604020202020204"/>
              </a:rPr>
              <a:t>Architecture for R2+</a:t>
            </a:r>
            <a:endParaRPr lang="zh-CN" altLang="en-US" sz="3600" b="1" dirty="0">
              <a:solidFill>
                <a:schemeClr val="bg1"/>
              </a:solidFill>
              <a:latin typeface="Arial" panose="020B0604020202020204"/>
            </a:endParaRPr>
          </a:p>
        </p:txBody>
      </p:sp>
      <p:sp>
        <p:nvSpPr>
          <p:cNvPr id="173" name="矩形 192"/>
          <p:cNvSpPr/>
          <p:nvPr/>
        </p:nvSpPr>
        <p:spPr bwMode="auto">
          <a:xfrm>
            <a:off x="509251" y="2309351"/>
            <a:ext cx="2087880" cy="3573289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Design-time</a:t>
            </a:r>
          </a:p>
        </p:txBody>
      </p:sp>
      <p:sp>
        <p:nvSpPr>
          <p:cNvPr id="180" name="圆角矩形 30"/>
          <p:cNvSpPr/>
          <p:nvPr/>
        </p:nvSpPr>
        <p:spPr>
          <a:xfrm>
            <a:off x="2983847" y="1288907"/>
            <a:ext cx="1140460" cy="1020445"/>
          </a:xfrm>
          <a:prstGeom prst="roundRect">
            <a:avLst>
              <a:gd name="adj" fmla="val 9045"/>
            </a:avLst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Dashboard OA&amp;M</a:t>
            </a:r>
          </a:p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(VID)</a:t>
            </a:r>
          </a:p>
        </p:txBody>
      </p:sp>
      <p:sp>
        <p:nvSpPr>
          <p:cNvPr id="181" name="圆角矩形 31"/>
          <p:cNvSpPr/>
          <p:nvPr/>
        </p:nvSpPr>
        <p:spPr>
          <a:xfrm>
            <a:off x="4332589" y="1660553"/>
            <a:ext cx="956575" cy="399412"/>
          </a:xfrm>
          <a:prstGeom prst="roundRect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A&amp;AI</a:t>
            </a:r>
          </a:p>
        </p:txBody>
      </p:sp>
      <p:sp>
        <p:nvSpPr>
          <p:cNvPr id="182" name="圆角矩形 33"/>
          <p:cNvSpPr/>
          <p:nvPr/>
        </p:nvSpPr>
        <p:spPr>
          <a:xfrm>
            <a:off x="4501369" y="3677226"/>
            <a:ext cx="1954889" cy="1274432"/>
          </a:xfrm>
          <a:prstGeom prst="roundRect">
            <a:avLst>
              <a:gd name="adj" fmla="val 8184"/>
            </a:avLst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DCAE</a:t>
            </a:r>
          </a:p>
        </p:txBody>
      </p:sp>
      <p:sp>
        <p:nvSpPr>
          <p:cNvPr id="185" name="圆角矩形 37"/>
          <p:cNvSpPr/>
          <p:nvPr/>
        </p:nvSpPr>
        <p:spPr>
          <a:xfrm>
            <a:off x="6586031" y="2580093"/>
            <a:ext cx="5097969" cy="534419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Resource </a:t>
            </a:r>
            <a:b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Orchestration</a:t>
            </a:r>
          </a:p>
          <a:p>
            <a:pPr defTabSz="914377">
              <a:buClr>
                <a:srgbClr val="CC9900"/>
              </a:buClr>
              <a:defRPr/>
            </a:pP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7" name="圆角矩形 41"/>
          <p:cNvSpPr/>
          <p:nvPr/>
        </p:nvSpPr>
        <p:spPr>
          <a:xfrm>
            <a:off x="8474768" y="3918717"/>
            <a:ext cx="725805" cy="938399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SDN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88" name="圆角矩形 42"/>
          <p:cNvSpPr/>
          <p:nvPr/>
        </p:nvSpPr>
        <p:spPr>
          <a:xfrm>
            <a:off x="9250362" y="3937000"/>
            <a:ext cx="540750" cy="920115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NFV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90" name="圆角矩形 32"/>
          <p:cNvSpPr/>
          <p:nvPr/>
        </p:nvSpPr>
        <p:spPr>
          <a:xfrm>
            <a:off x="6586031" y="1664189"/>
            <a:ext cx="5097969" cy="370145"/>
          </a:xfrm>
          <a:prstGeom prst="roundRect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Service </a:t>
            </a:r>
            <a:b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</a:b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Orchestration</a:t>
            </a:r>
          </a:p>
        </p:txBody>
      </p:sp>
      <p:sp>
        <p:nvSpPr>
          <p:cNvPr id="192" name="圆角矩形 47"/>
          <p:cNvSpPr/>
          <p:nvPr/>
        </p:nvSpPr>
        <p:spPr>
          <a:xfrm>
            <a:off x="4333221" y="1290173"/>
            <a:ext cx="7350777" cy="257811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</a:pPr>
            <a:r>
              <a:rPr lang="en-US" altLang="zh-CN" sz="12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External Data Movement &amp; APIs</a:t>
            </a:r>
          </a:p>
        </p:txBody>
      </p:sp>
      <p:sp>
        <p:nvSpPr>
          <p:cNvPr id="199" name="矩形 54"/>
          <p:cNvSpPr/>
          <p:nvPr/>
        </p:nvSpPr>
        <p:spPr bwMode="auto">
          <a:xfrm>
            <a:off x="2746993" y="952993"/>
            <a:ext cx="9140207" cy="4528185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Run-time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507981" y="1368759"/>
            <a:ext cx="2087880" cy="520065"/>
            <a:chOff x="193" y="2304"/>
            <a:chExt cx="3288" cy="819"/>
          </a:xfrm>
          <a:noFill/>
        </p:grpSpPr>
        <p:sp>
          <p:nvSpPr>
            <p:cNvPr id="240" name="圆角矩形 55"/>
            <p:cNvSpPr/>
            <p:nvPr/>
          </p:nvSpPr>
          <p:spPr>
            <a:xfrm>
              <a:off x="193" y="2304"/>
              <a:ext cx="3288" cy="819"/>
            </a:xfrm>
            <a:prstGeom prst="roundRect">
              <a:avLst>
                <a:gd name="adj" fmla="val 16483"/>
              </a:avLst>
            </a:prstGeom>
            <a:grpFill/>
            <a:ln w="9525" cap="flat" cmpd="sng" algn="ctr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121920" tIns="60960" rIns="121920" bIns="6096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defTabSz="914377">
                <a:buClr>
                  <a:srgbClr val="CC9900"/>
                </a:buClr>
                <a:defRPr/>
              </a:pP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Portal</a:t>
              </a:r>
            </a:p>
          </p:txBody>
        </p:sp>
        <p:sp>
          <p:nvSpPr>
            <p:cNvPr id="241" name="圆角矩形 56"/>
            <p:cNvSpPr/>
            <p:nvPr/>
          </p:nvSpPr>
          <p:spPr>
            <a:xfrm>
              <a:off x="1466" y="2394"/>
              <a:ext cx="1796" cy="640"/>
            </a:xfrm>
            <a:prstGeom prst="roundRect">
              <a:avLst/>
            </a:prstGeom>
            <a:grpFill/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vert="horz" wrap="square" lIns="121920" tIns="60960" rIns="121920" bIns="60960" numCol="1" rtlCol="0" anchor="ctr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 defTabSz="914377">
                <a:buClr>
                  <a:srgbClr val="CC9900"/>
                </a:buClr>
                <a:defRPr/>
              </a:pPr>
              <a:r>
                <a:rPr lang="en-US" altLang="zh-CN" sz="1200" dirty="0" smtClean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(</a:t>
              </a:r>
              <a:r>
                <a:rPr lang="en-US" altLang="zh-CN" sz="1200" dirty="0">
                  <a:solidFill>
                    <a:srgbClr val="000000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GUI/CLI)</a:t>
              </a:r>
            </a:p>
          </p:txBody>
        </p:sp>
      </p:grpSp>
      <p:sp>
        <p:nvSpPr>
          <p:cNvPr id="202" name="矩形 69"/>
          <p:cNvSpPr/>
          <p:nvPr/>
        </p:nvSpPr>
        <p:spPr bwMode="auto">
          <a:xfrm>
            <a:off x="2746993" y="5547852"/>
            <a:ext cx="9140207" cy="366395"/>
          </a:xfrm>
          <a:prstGeom prst="rect">
            <a:avLst/>
          </a:prstGeom>
          <a:noFill/>
          <a:ln w="9525" cap="flat" cmpd="sng" algn="ctr">
            <a:solidFill>
              <a:srgbClr val="00B0F0"/>
            </a:solidFill>
            <a:prstDash val="dash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r>
              <a:rPr lang="en-US" altLang="zh-CN" sz="1600" i="1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Cloud &amp; WAN</a:t>
            </a:r>
          </a:p>
        </p:txBody>
      </p:sp>
      <p:sp>
        <p:nvSpPr>
          <p:cNvPr id="203" name="圆角矩形 188"/>
          <p:cNvSpPr/>
          <p:nvPr/>
        </p:nvSpPr>
        <p:spPr bwMode="auto">
          <a:xfrm>
            <a:off x="4408789" y="5597380"/>
            <a:ext cx="101694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OpenStack</a:t>
            </a:r>
          </a:p>
        </p:txBody>
      </p:sp>
      <p:sp>
        <p:nvSpPr>
          <p:cNvPr id="204" name="圆角矩形 65"/>
          <p:cNvSpPr/>
          <p:nvPr/>
        </p:nvSpPr>
        <p:spPr bwMode="auto">
          <a:xfrm>
            <a:off x="7690190" y="5597380"/>
            <a:ext cx="670684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Azure</a:t>
            </a:r>
          </a:p>
        </p:txBody>
      </p:sp>
      <p:sp>
        <p:nvSpPr>
          <p:cNvPr id="205" name="圆角矩形 66"/>
          <p:cNvSpPr/>
          <p:nvPr/>
        </p:nvSpPr>
        <p:spPr bwMode="auto">
          <a:xfrm>
            <a:off x="5486443" y="5597380"/>
            <a:ext cx="911332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VMware</a:t>
            </a:r>
          </a:p>
        </p:txBody>
      </p:sp>
      <p:sp>
        <p:nvSpPr>
          <p:cNvPr id="206" name="圆角矩形 67"/>
          <p:cNvSpPr/>
          <p:nvPr/>
        </p:nvSpPr>
        <p:spPr bwMode="auto">
          <a:xfrm>
            <a:off x="6586031" y="5597380"/>
            <a:ext cx="101694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RackSpace</a:t>
            </a:r>
          </a:p>
        </p:txBody>
      </p:sp>
      <p:sp>
        <p:nvSpPr>
          <p:cNvPr id="207" name="圆角矩形 68"/>
          <p:cNvSpPr/>
          <p:nvPr/>
        </p:nvSpPr>
        <p:spPr bwMode="auto">
          <a:xfrm>
            <a:off x="8537781" y="5597380"/>
            <a:ext cx="583363" cy="247651"/>
          </a:xfrm>
          <a:prstGeom prst="roundRect">
            <a:avLst>
              <a:gd name="adj" fmla="val 12823"/>
            </a:avLst>
          </a:prstGeom>
          <a:noFill/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......</a:t>
            </a:r>
          </a:p>
        </p:txBody>
      </p:sp>
      <p:grpSp>
        <p:nvGrpSpPr>
          <p:cNvPr id="4" name="组合 665"/>
          <p:cNvGrpSpPr>
            <a:grpSpLocks noChangeAspect="1"/>
          </p:cNvGrpSpPr>
          <p:nvPr/>
        </p:nvGrpSpPr>
        <p:grpSpPr>
          <a:xfrm>
            <a:off x="9592854" y="5619603"/>
            <a:ext cx="323215" cy="266700"/>
            <a:chOff x="1160462" y="15679738"/>
            <a:chExt cx="700088" cy="577850"/>
          </a:xfrm>
          <a:noFill/>
        </p:grpSpPr>
        <p:sp>
          <p:nvSpPr>
            <p:cNvPr id="236" name="AutoShape 26"/>
            <p:cNvSpPr>
              <a:spLocks noChangeAspect="1" noChangeArrowheads="1" noTextEdit="1"/>
            </p:cNvSpPr>
            <p:nvPr/>
          </p:nvSpPr>
          <p:spPr bwMode="auto">
            <a:xfrm>
              <a:off x="1171575" y="15687675"/>
              <a:ext cx="674688" cy="561975"/>
            </a:xfrm>
            <a:prstGeom prst="rect">
              <a:avLst/>
            </a:prstGeom>
            <a:grpFill/>
            <a:ln w="9525">
              <a:noFill/>
              <a:miter lim="800000"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7" name="Freeform 28"/>
            <p:cNvSpPr/>
            <p:nvPr/>
          </p:nvSpPr>
          <p:spPr bwMode="auto">
            <a:xfrm>
              <a:off x="1171575" y="15889288"/>
              <a:ext cx="677863" cy="368300"/>
            </a:xfrm>
            <a:custGeom>
              <a:avLst/>
              <a:gdLst/>
              <a:ahLst/>
              <a:cxnLst>
                <a:cxn ang="0">
                  <a:pos x="181" y="0"/>
                </a:cxn>
                <a:cxn ang="0">
                  <a:pos x="181" y="42"/>
                </a:cxn>
                <a:cxn ang="0">
                  <a:pos x="174" y="52"/>
                </a:cxn>
                <a:cxn ang="0">
                  <a:pos x="107" y="93"/>
                </a:cxn>
                <a:cxn ang="0">
                  <a:pos x="74" y="93"/>
                </a:cxn>
                <a:cxn ang="0">
                  <a:pos x="7" y="52"/>
                </a:cxn>
                <a:cxn ang="0">
                  <a:pos x="0" y="42"/>
                </a:cxn>
                <a:cxn ang="0">
                  <a:pos x="0" y="0"/>
                </a:cxn>
                <a:cxn ang="0">
                  <a:pos x="181" y="0"/>
                </a:cxn>
              </a:cxnLst>
              <a:rect l="0" t="0" r="r" b="b"/>
              <a:pathLst>
                <a:path w="181" h="98">
                  <a:moveTo>
                    <a:pt x="181" y="0"/>
                  </a:moveTo>
                  <a:cubicBezTo>
                    <a:pt x="181" y="42"/>
                    <a:pt x="181" y="42"/>
                    <a:pt x="181" y="42"/>
                  </a:cubicBezTo>
                  <a:cubicBezTo>
                    <a:pt x="181" y="46"/>
                    <a:pt x="179" y="50"/>
                    <a:pt x="174" y="52"/>
                  </a:cubicBezTo>
                  <a:cubicBezTo>
                    <a:pt x="107" y="93"/>
                    <a:pt x="107" y="93"/>
                    <a:pt x="107" y="93"/>
                  </a:cubicBezTo>
                  <a:cubicBezTo>
                    <a:pt x="98" y="98"/>
                    <a:pt x="83" y="98"/>
                    <a:pt x="74" y="93"/>
                  </a:cubicBezTo>
                  <a:cubicBezTo>
                    <a:pt x="7" y="52"/>
                    <a:pt x="7" y="52"/>
                    <a:pt x="7" y="52"/>
                  </a:cubicBezTo>
                  <a:cubicBezTo>
                    <a:pt x="2" y="50"/>
                    <a:pt x="0" y="46"/>
                    <a:pt x="0" y="42"/>
                  </a:cubicBezTo>
                  <a:cubicBezTo>
                    <a:pt x="0" y="0"/>
                    <a:pt x="0" y="0"/>
                    <a:pt x="0" y="0"/>
                  </a:cubicBezTo>
                  <a:lnTo>
                    <a:pt x="181" y="0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8" name="Freeform 29"/>
            <p:cNvSpPr/>
            <p:nvPr/>
          </p:nvSpPr>
          <p:spPr bwMode="auto">
            <a:xfrm>
              <a:off x="1160462" y="15679738"/>
              <a:ext cx="700088" cy="420688"/>
            </a:xfrm>
            <a:custGeom>
              <a:avLst/>
              <a:gdLst/>
              <a:ahLst/>
              <a:cxnLst>
                <a:cxn ang="0">
                  <a:pos x="110" y="106"/>
                </a:cxn>
                <a:cxn ang="0">
                  <a:pos x="77" y="106"/>
                </a:cxn>
                <a:cxn ang="0">
                  <a:pos x="10" y="66"/>
                </a:cxn>
                <a:cxn ang="0">
                  <a:pos x="10" y="46"/>
                </a:cxn>
                <a:cxn ang="0">
                  <a:pos x="77" y="6"/>
                </a:cxn>
                <a:cxn ang="0">
                  <a:pos x="110" y="6"/>
                </a:cxn>
                <a:cxn ang="0">
                  <a:pos x="177" y="46"/>
                </a:cxn>
                <a:cxn ang="0">
                  <a:pos x="177" y="66"/>
                </a:cxn>
                <a:cxn ang="0">
                  <a:pos x="110" y="106"/>
                </a:cxn>
              </a:cxnLst>
              <a:rect l="0" t="0" r="r" b="b"/>
              <a:pathLst>
                <a:path w="187" h="112">
                  <a:moveTo>
                    <a:pt x="110" y="106"/>
                  </a:moveTo>
                  <a:cubicBezTo>
                    <a:pt x="101" y="112"/>
                    <a:pt x="86" y="112"/>
                    <a:pt x="77" y="106"/>
                  </a:cubicBezTo>
                  <a:cubicBezTo>
                    <a:pt x="10" y="66"/>
                    <a:pt x="10" y="66"/>
                    <a:pt x="10" y="66"/>
                  </a:cubicBezTo>
                  <a:cubicBezTo>
                    <a:pt x="0" y="61"/>
                    <a:pt x="0" y="52"/>
                    <a:pt x="10" y="46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86" y="0"/>
                    <a:pt x="101" y="0"/>
                    <a:pt x="110" y="6"/>
                  </a:cubicBezTo>
                  <a:cubicBezTo>
                    <a:pt x="177" y="46"/>
                    <a:pt x="177" y="46"/>
                    <a:pt x="177" y="46"/>
                  </a:cubicBezTo>
                  <a:cubicBezTo>
                    <a:pt x="187" y="52"/>
                    <a:pt x="187" y="61"/>
                    <a:pt x="177" y="66"/>
                  </a:cubicBezTo>
                  <a:lnTo>
                    <a:pt x="110" y="106"/>
                  </a:ln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9" name="Freeform 30"/>
            <p:cNvSpPr>
              <a:spLocks noEditPoints="1"/>
            </p:cNvSpPr>
            <p:nvPr/>
          </p:nvSpPr>
          <p:spPr bwMode="auto">
            <a:xfrm>
              <a:off x="1317625" y="15770225"/>
              <a:ext cx="385763" cy="228600"/>
            </a:xfrm>
            <a:custGeom>
              <a:avLst/>
              <a:gdLst/>
              <a:ahLst/>
              <a:cxnLst>
                <a:cxn ang="0">
                  <a:pos x="83" y="60"/>
                </a:cxn>
                <a:cxn ang="0">
                  <a:pos x="83" y="40"/>
                </a:cxn>
                <a:cxn ang="0">
                  <a:pos x="76" y="41"/>
                </a:cxn>
                <a:cxn ang="0">
                  <a:pos x="75" y="52"/>
                </a:cxn>
                <a:cxn ang="0">
                  <a:pos x="57" y="41"/>
                </a:cxn>
                <a:cxn ang="0">
                  <a:pos x="58" y="41"/>
                </a:cxn>
                <a:cxn ang="0">
                  <a:pos x="66" y="38"/>
                </a:cxn>
                <a:cxn ang="0">
                  <a:pos x="94" y="21"/>
                </a:cxn>
                <a:cxn ang="0">
                  <a:pos x="94" y="32"/>
                </a:cxn>
                <a:cxn ang="0">
                  <a:pos x="102" y="32"/>
                </a:cxn>
                <a:cxn ang="0">
                  <a:pos x="103" y="12"/>
                </a:cxn>
                <a:cxn ang="0">
                  <a:pos x="70" y="12"/>
                </a:cxn>
                <a:cxn ang="0">
                  <a:pos x="70" y="17"/>
                </a:cxn>
                <a:cxn ang="0">
                  <a:pos x="88" y="17"/>
                </a:cxn>
                <a:cxn ang="0">
                  <a:pos x="71" y="27"/>
                </a:cxn>
                <a:cxn ang="0">
                  <a:pos x="71" y="26"/>
                </a:cxn>
                <a:cxn ang="0">
                  <a:pos x="66" y="22"/>
                </a:cxn>
                <a:cxn ang="0">
                  <a:pos x="39" y="6"/>
                </a:cxn>
                <a:cxn ang="0">
                  <a:pos x="57" y="5"/>
                </a:cxn>
                <a:cxn ang="0">
                  <a:pos x="57" y="0"/>
                </a:cxn>
                <a:cxn ang="0">
                  <a:pos x="24" y="1"/>
                </a:cxn>
                <a:cxn ang="0">
                  <a:pos x="24" y="21"/>
                </a:cxn>
                <a:cxn ang="0">
                  <a:pos x="31" y="21"/>
                </a:cxn>
                <a:cxn ang="0">
                  <a:pos x="32" y="9"/>
                </a:cxn>
                <a:cxn ang="0">
                  <a:pos x="48" y="19"/>
                </a:cxn>
                <a:cxn ang="0">
                  <a:pos x="47" y="19"/>
                </a:cxn>
                <a:cxn ang="0">
                  <a:pos x="39" y="22"/>
                </a:cxn>
                <a:cxn ang="0">
                  <a:pos x="36" y="24"/>
                </a:cxn>
                <a:cxn ang="0">
                  <a:pos x="8" y="40"/>
                </a:cxn>
                <a:cxn ang="0">
                  <a:pos x="9" y="30"/>
                </a:cxn>
                <a:cxn ang="0">
                  <a:pos x="1" y="30"/>
                </a:cxn>
                <a:cxn ang="0">
                  <a:pos x="0" y="50"/>
                </a:cxn>
                <a:cxn ang="0">
                  <a:pos x="33" y="49"/>
                </a:cxn>
                <a:cxn ang="0">
                  <a:pos x="33" y="44"/>
                </a:cxn>
                <a:cxn ang="0">
                  <a:pos x="14" y="44"/>
                </a:cxn>
                <a:cxn ang="0">
                  <a:pos x="33" y="33"/>
                </a:cxn>
                <a:cxn ang="0">
                  <a:pos x="34" y="34"/>
                </a:cxn>
                <a:cxn ang="0">
                  <a:pos x="38" y="39"/>
                </a:cxn>
                <a:cxn ang="0">
                  <a:pos x="42" y="40"/>
                </a:cxn>
                <a:cxn ang="0">
                  <a:pos x="68" y="55"/>
                </a:cxn>
                <a:cxn ang="0">
                  <a:pos x="50" y="56"/>
                </a:cxn>
                <a:cxn ang="0">
                  <a:pos x="50" y="61"/>
                </a:cxn>
                <a:cxn ang="0">
                  <a:pos x="83" y="60"/>
                </a:cxn>
                <a:cxn ang="0">
                  <a:pos x="52" y="36"/>
                </a:cxn>
                <a:cxn ang="0">
                  <a:pos x="45" y="34"/>
                </a:cxn>
                <a:cxn ang="0">
                  <a:pos x="46" y="26"/>
                </a:cxn>
                <a:cxn ang="0">
                  <a:pos x="52" y="24"/>
                </a:cxn>
                <a:cxn ang="0">
                  <a:pos x="59" y="26"/>
                </a:cxn>
                <a:cxn ang="0">
                  <a:pos x="59" y="34"/>
                </a:cxn>
                <a:cxn ang="0">
                  <a:pos x="52" y="36"/>
                </a:cxn>
              </a:cxnLst>
              <a:rect l="0" t="0" r="r" b="b"/>
              <a:pathLst>
                <a:path w="103" h="61">
                  <a:moveTo>
                    <a:pt x="83" y="60"/>
                  </a:moveTo>
                  <a:cubicBezTo>
                    <a:pt x="83" y="59"/>
                    <a:pt x="83" y="41"/>
                    <a:pt x="83" y="40"/>
                  </a:cubicBezTo>
                  <a:cubicBezTo>
                    <a:pt x="82" y="40"/>
                    <a:pt x="77" y="41"/>
                    <a:pt x="76" y="41"/>
                  </a:cubicBezTo>
                  <a:cubicBezTo>
                    <a:pt x="75" y="42"/>
                    <a:pt x="75" y="52"/>
                    <a:pt x="75" y="52"/>
                  </a:cubicBezTo>
                  <a:cubicBezTo>
                    <a:pt x="57" y="41"/>
                    <a:pt x="57" y="41"/>
                    <a:pt x="57" y="41"/>
                  </a:cubicBezTo>
                  <a:cubicBezTo>
                    <a:pt x="58" y="41"/>
                    <a:pt x="58" y="41"/>
                    <a:pt x="58" y="41"/>
                  </a:cubicBezTo>
                  <a:cubicBezTo>
                    <a:pt x="61" y="40"/>
                    <a:pt x="64" y="39"/>
                    <a:pt x="66" y="38"/>
                  </a:cubicBezTo>
                  <a:cubicBezTo>
                    <a:pt x="94" y="21"/>
                    <a:pt x="94" y="21"/>
                    <a:pt x="94" y="21"/>
                  </a:cubicBezTo>
                  <a:cubicBezTo>
                    <a:pt x="94" y="21"/>
                    <a:pt x="94" y="31"/>
                    <a:pt x="94" y="32"/>
                  </a:cubicBezTo>
                  <a:cubicBezTo>
                    <a:pt x="96" y="32"/>
                    <a:pt x="100" y="32"/>
                    <a:pt x="102" y="32"/>
                  </a:cubicBezTo>
                  <a:cubicBezTo>
                    <a:pt x="102" y="31"/>
                    <a:pt x="103" y="13"/>
                    <a:pt x="103" y="12"/>
                  </a:cubicBezTo>
                  <a:cubicBezTo>
                    <a:pt x="101" y="12"/>
                    <a:pt x="72" y="12"/>
                    <a:pt x="70" y="12"/>
                  </a:cubicBezTo>
                  <a:cubicBezTo>
                    <a:pt x="70" y="13"/>
                    <a:pt x="70" y="17"/>
                    <a:pt x="70" y="17"/>
                  </a:cubicBezTo>
                  <a:cubicBezTo>
                    <a:pt x="72" y="17"/>
                    <a:pt x="88" y="17"/>
                    <a:pt x="88" y="17"/>
                  </a:cubicBezTo>
                  <a:cubicBezTo>
                    <a:pt x="71" y="27"/>
                    <a:pt x="71" y="27"/>
                    <a:pt x="71" y="27"/>
                  </a:cubicBezTo>
                  <a:cubicBezTo>
                    <a:pt x="71" y="26"/>
                    <a:pt x="71" y="26"/>
                    <a:pt x="71" y="26"/>
                  </a:cubicBezTo>
                  <a:cubicBezTo>
                    <a:pt x="70" y="25"/>
                    <a:pt x="68" y="23"/>
                    <a:pt x="66" y="22"/>
                  </a:cubicBezTo>
                  <a:cubicBezTo>
                    <a:pt x="39" y="6"/>
                    <a:pt x="39" y="6"/>
                    <a:pt x="39" y="6"/>
                  </a:cubicBezTo>
                  <a:cubicBezTo>
                    <a:pt x="39" y="6"/>
                    <a:pt x="55" y="5"/>
                    <a:pt x="57" y="5"/>
                  </a:cubicBezTo>
                  <a:cubicBezTo>
                    <a:pt x="57" y="5"/>
                    <a:pt x="57" y="1"/>
                    <a:pt x="57" y="0"/>
                  </a:cubicBezTo>
                  <a:cubicBezTo>
                    <a:pt x="55" y="0"/>
                    <a:pt x="26" y="1"/>
                    <a:pt x="24" y="1"/>
                  </a:cubicBezTo>
                  <a:cubicBezTo>
                    <a:pt x="24" y="2"/>
                    <a:pt x="23" y="20"/>
                    <a:pt x="24" y="21"/>
                  </a:cubicBezTo>
                  <a:cubicBezTo>
                    <a:pt x="25" y="21"/>
                    <a:pt x="30" y="21"/>
                    <a:pt x="31" y="21"/>
                  </a:cubicBezTo>
                  <a:cubicBezTo>
                    <a:pt x="31" y="19"/>
                    <a:pt x="32" y="9"/>
                    <a:pt x="32" y="9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7" y="19"/>
                    <a:pt x="47" y="19"/>
                    <a:pt x="47" y="19"/>
                  </a:cubicBezTo>
                  <a:cubicBezTo>
                    <a:pt x="44" y="20"/>
                    <a:pt x="41" y="21"/>
                    <a:pt x="39" y="22"/>
                  </a:cubicBezTo>
                  <a:cubicBezTo>
                    <a:pt x="39" y="22"/>
                    <a:pt x="37" y="24"/>
                    <a:pt x="36" y="2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8" y="40"/>
                    <a:pt x="9" y="31"/>
                    <a:pt x="9" y="30"/>
                  </a:cubicBezTo>
                  <a:cubicBezTo>
                    <a:pt x="7" y="30"/>
                    <a:pt x="2" y="30"/>
                    <a:pt x="1" y="30"/>
                  </a:cubicBezTo>
                  <a:cubicBezTo>
                    <a:pt x="1" y="31"/>
                    <a:pt x="0" y="49"/>
                    <a:pt x="0" y="50"/>
                  </a:cubicBezTo>
                  <a:cubicBezTo>
                    <a:pt x="2" y="49"/>
                    <a:pt x="33" y="49"/>
                    <a:pt x="33" y="49"/>
                  </a:cubicBezTo>
                  <a:cubicBezTo>
                    <a:pt x="33" y="48"/>
                    <a:pt x="33" y="45"/>
                    <a:pt x="33" y="44"/>
                  </a:cubicBezTo>
                  <a:cubicBezTo>
                    <a:pt x="32" y="44"/>
                    <a:pt x="14" y="44"/>
                    <a:pt x="14" y="44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34" y="34"/>
                    <a:pt x="34" y="34"/>
                    <a:pt x="34" y="34"/>
                  </a:cubicBezTo>
                  <a:cubicBezTo>
                    <a:pt x="35" y="36"/>
                    <a:pt x="36" y="37"/>
                    <a:pt x="38" y="39"/>
                  </a:cubicBezTo>
                  <a:cubicBezTo>
                    <a:pt x="38" y="39"/>
                    <a:pt x="42" y="40"/>
                    <a:pt x="42" y="40"/>
                  </a:cubicBezTo>
                  <a:cubicBezTo>
                    <a:pt x="68" y="55"/>
                    <a:pt x="68" y="55"/>
                    <a:pt x="68" y="55"/>
                  </a:cubicBezTo>
                  <a:cubicBezTo>
                    <a:pt x="68" y="55"/>
                    <a:pt x="52" y="56"/>
                    <a:pt x="50" y="56"/>
                  </a:cubicBezTo>
                  <a:cubicBezTo>
                    <a:pt x="50" y="57"/>
                    <a:pt x="50" y="60"/>
                    <a:pt x="50" y="61"/>
                  </a:cubicBezTo>
                  <a:cubicBezTo>
                    <a:pt x="52" y="61"/>
                    <a:pt x="81" y="60"/>
                    <a:pt x="83" y="60"/>
                  </a:cubicBezTo>
                  <a:close/>
                  <a:moveTo>
                    <a:pt x="52" y="36"/>
                  </a:moveTo>
                  <a:cubicBezTo>
                    <a:pt x="50" y="36"/>
                    <a:pt x="47" y="35"/>
                    <a:pt x="45" y="34"/>
                  </a:cubicBezTo>
                  <a:cubicBezTo>
                    <a:pt x="42" y="32"/>
                    <a:pt x="42" y="29"/>
                    <a:pt x="46" y="26"/>
                  </a:cubicBezTo>
                  <a:cubicBezTo>
                    <a:pt x="47" y="25"/>
                    <a:pt x="50" y="25"/>
                    <a:pt x="52" y="24"/>
                  </a:cubicBezTo>
                  <a:cubicBezTo>
                    <a:pt x="55" y="24"/>
                    <a:pt x="58" y="25"/>
                    <a:pt x="59" y="26"/>
                  </a:cubicBezTo>
                  <a:cubicBezTo>
                    <a:pt x="63" y="28"/>
                    <a:pt x="63" y="32"/>
                    <a:pt x="59" y="34"/>
                  </a:cubicBezTo>
                  <a:cubicBezTo>
                    <a:pt x="57" y="35"/>
                    <a:pt x="55" y="36"/>
                    <a:pt x="52" y="36"/>
                  </a:cubicBezTo>
                  <a:close/>
                </a:path>
              </a:pathLst>
            </a:custGeom>
            <a:grpFill/>
            <a:ln w="9525">
              <a:noFill/>
              <a:round/>
            </a:ln>
          </p:spPr>
          <p:txBody>
            <a:bodyPr vert="horz" wrap="square" lIns="121920" tIns="60960" rIns="121920" bIns="60960" numCol="1" anchor="t" anchorCtr="0" compatLnSpc="1"/>
            <a:lstStyle>
              <a:defPPr>
                <a:defRPr lang="zh-CN"/>
              </a:defPPr>
              <a:lvl1pPr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fontAlgn="base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endParaRPr lang="zh-CN" altLang="en-US" sz="1067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pic>
        <p:nvPicPr>
          <p:cNvPr id="209" name="Picture 208" descr="图片23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181012" y="5617067"/>
            <a:ext cx="339725" cy="267335"/>
          </a:xfrm>
          <a:prstGeom prst="rect">
            <a:avLst/>
          </a:prstGeom>
          <a:noFill/>
        </p:spPr>
      </p:pic>
      <p:sp>
        <p:nvSpPr>
          <p:cNvPr id="212" name="圆角矩形 92"/>
          <p:cNvSpPr/>
          <p:nvPr/>
        </p:nvSpPr>
        <p:spPr>
          <a:xfrm>
            <a:off x="2996877" y="3680519"/>
            <a:ext cx="1232903" cy="676566"/>
          </a:xfrm>
          <a:prstGeom prst="roundRect">
            <a:avLst>
              <a:gd name="adj" fmla="val 8184"/>
            </a:avLst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Policy</a:t>
            </a:r>
          </a:p>
        </p:txBody>
      </p:sp>
      <p:sp>
        <p:nvSpPr>
          <p:cNvPr id="218" name="圆角矩形 53"/>
          <p:cNvSpPr/>
          <p:nvPr/>
        </p:nvSpPr>
        <p:spPr>
          <a:xfrm>
            <a:off x="4560579" y="3708399"/>
            <a:ext cx="1067083" cy="519748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Alarm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Correlation</a:t>
            </a:r>
            <a:r>
              <a:rPr lang="zh-CN" altLang="en-US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1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(Holmes)</a:t>
            </a:r>
          </a:p>
        </p:txBody>
      </p:sp>
      <p:sp>
        <p:nvSpPr>
          <p:cNvPr id="74" name="圆角矩形 52"/>
          <p:cNvSpPr/>
          <p:nvPr/>
        </p:nvSpPr>
        <p:spPr>
          <a:xfrm>
            <a:off x="7181702" y="3918717"/>
            <a:ext cx="961101" cy="934056"/>
          </a:xfrm>
          <a:prstGeom prst="roundRect">
            <a:avLst/>
          </a:prstGeom>
          <a:noFill/>
          <a:ln>
            <a:solidFill>
              <a:schemeClr val="tx1"/>
            </a:solidFill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/>
          <a:p>
            <a:pPr algn="ctr" defTabSz="914377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Multi-VIM/</a:t>
            </a:r>
          </a:p>
          <a:p>
            <a:pPr algn="ctr" defTabSz="914377" fontAlgn="base">
              <a:spcBef>
                <a:spcPct val="0"/>
              </a:spcBef>
              <a:spcAft>
                <a:spcPct val="0"/>
              </a:spcAft>
              <a:buClr>
                <a:srgbClr val="CC9900"/>
              </a:buClr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Cloud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8" name="圆角矩形 48"/>
          <p:cNvSpPr/>
          <p:nvPr/>
        </p:nvSpPr>
        <p:spPr>
          <a:xfrm>
            <a:off x="2983215" y="2616200"/>
            <a:ext cx="3452954" cy="959766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t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Common Service</a:t>
            </a:r>
            <a:endParaRPr lang="zh-CN" altLang="en-US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9" name="圆角矩形 51"/>
          <p:cNvSpPr/>
          <p:nvPr/>
        </p:nvSpPr>
        <p:spPr>
          <a:xfrm>
            <a:off x="4694849" y="3009754"/>
            <a:ext cx="1196796" cy="439200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Microservice Bus</a:t>
            </a:r>
          </a:p>
        </p:txBody>
      </p:sp>
      <p:sp>
        <p:nvSpPr>
          <p:cNvPr id="60" name="圆角矩形 51"/>
          <p:cNvSpPr/>
          <p:nvPr/>
        </p:nvSpPr>
        <p:spPr>
          <a:xfrm>
            <a:off x="3049689" y="3009754"/>
            <a:ext cx="763776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err="1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DMaaP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圆角矩形 51"/>
          <p:cNvSpPr/>
          <p:nvPr/>
        </p:nvSpPr>
        <p:spPr>
          <a:xfrm>
            <a:off x="3864599" y="3009754"/>
            <a:ext cx="784188" cy="439200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Auth.</a:t>
            </a:r>
          </a:p>
        </p:txBody>
      </p:sp>
      <p:sp>
        <p:nvSpPr>
          <p:cNvPr id="62" name="圆角矩形 51"/>
          <p:cNvSpPr/>
          <p:nvPr/>
        </p:nvSpPr>
        <p:spPr>
          <a:xfrm>
            <a:off x="4550692" y="1919677"/>
            <a:ext cx="541312" cy="139891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ESR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07982" y="6172201"/>
            <a:ext cx="11554679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400" dirty="0"/>
              <a:t>Consensus on layered architecture.  This picture does not imply project structure.</a:t>
            </a:r>
            <a:endParaRPr lang="zh-CN" altLang="en-US" sz="2400" dirty="0"/>
          </a:p>
        </p:txBody>
      </p:sp>
      <p:sp>
        <p:nvSpPr>
          <p:cNvPr id="57" name="圆角矩形 53"/>
          <p:cNvSpPr/>
          <p:nvPr/>
        </p:nvSpPr>
        <p:spPr>
          <a:xfrm>
            <a:off x="5672664" y="3732550"/>
            <a:ext cx="518420" cy="495598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s-E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Oval 5"/>
          <p:cNvSpPr/>
          <p:nvPr/>
        </p:nvSpPr>
        <p:spPr>
          <a:xfrm>
            <a:off x="8001000" y="1706216"/>
            <a:ext cx="1180012" cy="29574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Domain Service Descriptors</a:t>
            </a:r>
          </a:p>
        </p:txBody>
      </p:sp>
      <p:sp>
        <p:nvSpPr>
          <p:cNvPr id="66" name="Oval 65"/>
          <p:cNvSpPr/>
          <p:nvPr/>
        </p:nvSpPr>
        <p:spPr>
          <a:xfrm>
            <a:off x="9391202" y="1692253"/>
            <a:ext cx="1180012" cy="2957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Domain Service Descriptors</a:t>
            </a:r>
          </a:p>
        </p:txBody>
      </p:sp>
      <p:sp>
        <p:nvSpPr>
          <p:cNvPr id="70" name="Oval 69"/>
          <p:cNvSpPr/>
          <p:nvPr/>
        </p:nvSpPr>
        <p:spPr>
          <a:xfrm>
            <a:off x="8020560" y="2748641"/>
            <a:ext cx="1356297" cy="295748"/>
          </a:xfrm>
          <a:prstGeom prst="ellipse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Domain Resource Descriptors</a:t>
            </a:r>
          </a:p>
        </p:txBody>
      </p:sp>
      <p:sp>
        <p:nvSpPr>
          <p:cNvPr id="71" name="Oval 70"/>
          <p:cNvSpPr/>
          <p:nvPr/>
        </p:nvSpPr>
        <p:spPr>
          <a:xfrm>
            <a:off x="9410762" y="2734678"/>
            <a:ext cx="1356297" cy="295748"/>
          </a:xfrm>
          <a:prstGeom prst="ellipse">
            <a:avLst/>
          </a:prstGeom>
          <a:solidFill>
            <a:schemeClr val="bg2">
              <a:lumMod val="50000"/>
            </a:schemeClr>
          </a:solidFill>
          <a:ln>
            <a:solidFill>
              <a:schemeClr val="bg1">
                <a:lumMod val="5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800" dirty="0"/>
              <a:t>Domain Resource Descriptors</a:t>
            </a:r>
          </a:p>
        </p:txBody>
      </p:sp>
      <p:sp>
        <p:nvSpPr>
          <p:cNvPr id="63" name="圆角矩形 53"/>
          <p:cNvSpPr/>
          <p:nvPr/>
        </p:nvSpPr>
        <p:spPr>
          <a:xfrm>
            <a:off x="5891645" y="2981555"/>
            <a:ext cx="518420" cy="495598"/>
          </a:xfrm>
          <a:prstGeom prst="roundRect">
            <a:avLst/>
          </a:prstGeom>
          <a:noFill/>
          <a:ln w="9525" cap="flat" cmpd="sng" algn="ctr">
            <a:solidFill>
              <a:schemeClr val="tx1"/>
            </a:solidFill>
            <a:prstDash val="dash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s-E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…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圆角矩形 29"/>
          <p:cNvSpPr/>
          <p:nvPr/>
        </p:nvSpPr>
        <p:spPr>
          <a:xfrm>
            <a:off x="569240" y="4549877"/>
            <a:ext cx="2764269" cy="605791"/>
          </a:xfrm>
          <a:prstGeom prst="round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CLAMP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6829063" y="3819646"/>
            <a:ext cx="4953965" cy="1132012"/>
          </a:xfrm>
          <a:prstGeom prst="roundRect">
            <a:avLst/>
          </a:prstGeom>
          <a:noFill/>
          <a:ln>
            <a:prstDash val="dash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/>
          <p:cNvSpPr txBox="1"/>
          <p:nvPr/>
        </p:nvSpPr>
        <p:spPr>
          <a:xfrm>
            <a:off x="10571214" y="4039565"/>
            <a:ext cx="111278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Controllers</a:t>
            </a:r>
            <a:endParaRPr lang="en-US" sz="1600" dirty="0"/>
          </a:p>
        </p:txBody>
      </p:sp>
      <p:sp>
        <p:nvSpPr>
          <p:cNvPr id="73" name="圆角矩形 42"/>
          <p:cNvSpPr/>
          <p:nvPr/>
        </p:nvSpPr>
        <p:spPr>
          <a:xfrm>
            <a:off x="9844062" y="3937001"/>
            <a:ext cx="540750" cy="920115"/>
          </a:xfrm>
          <a:prstGeom prst="roundRect">
            <a:avLst>
              <a:gd name="adj" fmla="val 6514"/>
            </a:avLst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Other</a:t>
            </a:r>
            <a:endParaRPr lang="en-US" altLang="zh-CN" sz="120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5" name="圆角矩形 29"/>
          <p:cNvSpPr/>
          <p:nvPr/>
        </p:nvSpPr>
        <p:spPr>
          <a:xfrm rot="5400000">
            <a:off x="-700394" y="3642205"/>
            <a:ext cx="1945005" cy="291717"/>
          </a:xfrm>
          <a:prstGeom prst="roundRect">
            <a:avLst/>
          </a:prstGeom>
          <a:noFill/>
          <a:ln w="9525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txBody>
          <a:bodyPr vert="horz" wrap="square" lIns="91440" tIns="45720" rIns="91440" bIns="45720" numCol="1" rtlCol="0" anchor="ctr" anchorCtr="0" compatLnSpc="1"/>
          <a:lstStyle>
            <a:defPPr>
              <a:defRPr lang="zh-CN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 defTabSz="914377">
              <a:buClr>
                <a:srgbClr val="CC9900"/>
              </a:buClr>
              <a:defRPr/>
            </a:pPr>
            <a:r>
              <a:rPr lang="en-US" altLang="zh-CN" sz="1200" dirty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VNF SDK</a:t>
            </a:r>
          </a:p>
        </p:txBody>
      </p:sp>
      <p:sp>
        <p:nvSpPr>
          <p:cNvPr id="10" name="Cloud 9"/>
          <p:cNvSpPr/>
          <p:nvPr/>
        </p:nvSpPr>
        <p:spPr>
          <a:xfrm>
            <a:off x="9597985" y="80935"/>
            <a:ext cx="2117623" cy="732351"/>
          </a:xfrm>
          <a:prstGeom prst="clou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Refinements in Progress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292896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Highlights of the changes from R1 to R2+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10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Increased harmonization between </a:t>
            </a:r>
            <a:r>
              <a:rPr lang="en-US" dirty="0" err="1" smtClean="0"/>
              <a:t>OpenECOMP</a:t>
            </a:r>
            <a:r>
              <a:rPr lang="en-US" dirty="0" smtClean="0"/>
              <a:t>/OPEN-O components</a:t>
            </a:r>
          </a:p>
          <a:p>
            <a:pPr lvl="1"/>
            <a:r>
              <a:rPr lang="en-US" dirty="0" smtClean="0"/>
              <a:t>Simplified flows</a:t>
            </a:r>
          </a:p>
          <a:p>
            <a:pPr lvl="1"/>
            <a:r>
              <a:rPr lang="en-US" dirty="0" smtClean="0"/>
              <a:t>Projects still working out next-level details, so there may still be some variation (at least in the short term)</a:t>
            </a:r>
          </a:p>
          <a:p>
            <a:pPr lvl="1"/>
            <a:endParaRPr lang="en-US" dirty="0" smtClean="0"/>
          </a:p>
          <a:p>
            <a:r>
              <a:rPr lang="en-US" dirty="0" smtClean="0"/>
              <a:t>Increased emphasis on layering/models</a:t>
            </a:r>
          </a:p>
          <a:p>
            <a:pPr lvl="1"/>
            <a:r>
              <a:rPr lang="en-US" dirty="0" smtClean="0"/>
              <a:t>Moving from 2-layer model to 3(or more?)-layer model</a:t>
            </a:r>
          </a:p>
          <a:p>
            <a:pPr lvl="5"/>
            <a:endParaRPr lang="en-US" dirty="0" smtClean="0"/>
          </a:p>
          <a:p>
            <a:r>
              <a:rPr lang="en-US" smtClean="0"/>
              <a:t>Considering multiple domains </a:t>
            </a:r>
            <a:r>
              <a:rPr lang="en-US" dirty="0" smtClean="0"/>
              <a:t>to allow for future expansion</a:t>
            </a:r>
          </a:p>
          <a:p>
            <a:endParaRPr lang="en-US" dirty="0"/>
          </a:p>
          <a:p>
            <a:r>
              <a:rPr lang="en-US" dirty="0" smtClean="0"/>
              <a:t>We are still working on the next level of details from the perspective of the interfaces/models and projects/code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9682460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8561</TotalTime>
  <Words>268</Words>
  <Application>Microsoft Office PowerPoint</Application>
  <PresentationFormat>Widescreen</PresentationFormat>
  <Paragraphs>110</Paragraphs>
  <Slides>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微软雅黑</vt:lpstr>
      <vt:lpstr>MS PGothic</vt:lpstr>
      <vt:lpstr>宋体</vt:lpstr>
      <vt:lpstr>.AppleSystemUIFont</vt:lpstr>
      <vt:lpstr>Arial</vt:lpstr>
      <vt:lpstr>Calibri</vt:lpstr>
      <vt:lpstr>DengXian</vt:lpstr>
      <vt:lpstr>Office Theme</vt:lpstr>
      <vt:lpstr>ONAP Architecture/Use Case Meeting 8/8</vt:lpstr>
      <vt:lpstr>Baseline Architecture for R1 (with projects)</vt:lpstr>
      <vt:lpstr>FUNCTIONAL Architecture for R2+</vt:lpstr>
      <vt:lpstr>Highlights of the changes from R1 to R2+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Christopher Donley (Chris)</cp:lastModifiedBy>
  <cp:revision>123</cp:revision>
  <cp:lastPrinted>2017-08-07T21:14:23Z</cp:lastPrinted>
  <dcterms:created xsi:type="dcterms:W3CDTF">2017-02-27T16:23:08Z</dcterms:created>
  <dcterms:modified xsi:type="dcterms:W3CDTF">2017-08-08T20:54:36Z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1501682128</vt:lpwstr>
  </property>
</Properties>
</file>