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60" r:id="rId8"/>
    <p:sldId id="25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3272CFD-3D08-4E04-9C89-4F9E49A2FA0C}" v="18" dt="2020-05-13T10:21:47.49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100" y="1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issler, Andreas" userId="682b9f05-e557-4b4b-b06f-52958ca31345" providerId="ADAL" clId="{33272CFD-3D08-4E04-9C89-4F9E49A2FA0C}"/>
    <pc:docChg chg="custSel addSld modSld">
      <pc:chgData name="Geissler, Andreas" userId="682b9f05-e557-4b4b-b06f-52958ca31345" providerId="ADAL" clId="{33272CFD-3D08-4E04-9C89-4F9E49A2FA0C}" dt="2020-05-13T10:22:06.305" v="1407" actId="20577"/>
      <pc:docMkLst>
        <pc:docMk/>
      </pc:docMkLst>
      <pc:sldChg chg="modSp">
        <pc:chgData name="Geissler, Andreas" userId="682b9f05-e557-4b4b-b06f-52958ca31345" providerId="ADAL" clId="{33272CFD-3D08-4E04-9C89-4F9E49A2FA0C}" dt="2020-05-13T10:11:12.559" v="756" actId="20577"/>
        <pc:sldMkLst>
          <pc:docMk/>
          <pc:sldMk cId="3159306220" sldId="257"/>
        </pc:sldMkLst>
        <pc:spChg chg="mod">
          <ac:chgData name="Geissler, Andreas" userId="682b9f05-e557-4b4b-b06f-52958ca31345" providerId="ADAL" clId="{33272CFD-3D08-4E04-9C89-4F9E49A2FA0C}" dt="2020-05-13T10:11:12.559" v="756" actId="20577"/>
          <ac:spMkLst>
            <pc:docMk/>
            <pc:sldMk cId="3159306220" sldId="257"/>
            <ac:spMk id="3" creationId="{BE621C97-D128-4969-9453-0C301278C3A5}"/>
          </ac:spMkLst>
        </pc:spChg>
      </pc:sldChg>
      <pc:sldChg chg="modSp">
        <pc:chgData name="Geissler, Andreas" userId="682b9f05-e557-4b4b-b06f-52958ca31345" providerId="ADAL" clId="{33272CFD-3D08-4E04-9C89-4F9E49A2FA0C}" dt="2020-05-13T10:21:33.686" v="1401" actId="20577"/>
        <pc:sldMkLst>
          <pc:docMk/>
          <pc:sldMk cId="2556805819" sldId="258"/>
        </pc:sldMkLst>
        <pc:spChg chg="mod">
          <ac:chgData name="Geissler, Andreas" userId="682b9f05-e557-4b4b-b06f-52958ca31345" providerId="ADAL" clId="{33272CFD-3D08-4E04-9C89-4F9E49A2FA0C}" dt="2020-05-13T10:21:33.686" v="1401" actId="20577"/>
          <ac:spMkLst>
            <pc:docMk/>
            <pc:sldMk cId="2556805819" sldId="258"/>
            <ac:spMk id="2" creationId="{A7614817-A07B-4D4B-BB07-734EC5938651}"/>
          </ac:spMkLst>
        </pc:spChg>
        <pc:spChg chg="mod">
          <ac:chgData name="Geissler, Andreas" userId="682b9f05-e557-4b4b-b06f-52958ca31345" providerId="ADAL" clId="{33272CFD-3D08-4E04-9C89-4F9E49A2FA0C}" dt="2020-05-13T10:21:29.168" v="1397" actId="27636"/>
          <ac:spMkLst>
            <pc:docMk/>
            <pc:sldMk cId="2556805819" sldId="258"/>
            <ac:spMk id="3" creationId="{BE621C97-D128-4969-9453-0C301278C3A5}"/>
          </ac:spMkLst>
        </pc:spChg>
      </pc:sldChg>
      <pc:sldChg chg="addSp delSp modSp add">
        <pc:chgData name="Geissler, Andreas" userId="682b9f05-e557-4b4b-b06f-52958ca31345" providerId="ADAL" clId="{33272CFD-3D08-4E04-9C89-4F9E49A2FA0C}" dt="2020-05-13T08:24:56.461" v="738" actId="20577"/>
        <pc:sldMkLst>
          <pc:docMk/>
          <pc:sldMk cId="567870588" sldId="259"/>
        </pc:sldMkLst>
        <pc:spChg chg="mod">
          <ac:chgData name="Geissler, Andreas" userId="682b9f05-e557-4b4b-b06f-52958ca31345" providerId="ADAL" clId="{33272CFD-3D08-4E04-9C89-4F9E49A2FA0C}" dt="2020-05-13T08:24:09.807" v="723" actId="20577"/>
          <ac:spMkLst>
            <pc:docMk/>
            <pc:sldMk cId="567870588" sldId="259"/>
            <ac:spMk id="2" creationId="{A7614817-A07B-4D4B-BB07-734EC5938651}"/>
          </ac:spMkLst>
        </pc:spChg>
        <pc:spChg chg="del mod">
          <ac:chgData name="Geissler, Andreas" userId="682b9f05-e557-4b4b-b06f-52958ca31345" providerId="ADAL" clId="{33272CFD-3D08-4E04-9C89-4F9E49A2FA0C}" dt="2020-05-11T10:15:06.084" v="702" actId="478"/>
          <ac:spMkLst>
            <pc:docMk/>
            <pc:sldMk cId="567870588" sldId="259"/>
            <ac:spMk id="3" creationId="{BE621C97-D128-4969-9453-0C301278C3A5}"/>
          </ac:spMkLst>
        </pc:spChg>
        <pc:graphicFrameChg chg="add mod modGraphic">
          <ac:chgData name="Geissler, Andreas" userId="682b9f05-e557-4b4b-b06f-52958ca31345" providerId="ADAL" clId="{33272CFD-3D08-4E04-9C89-4F9E49A2FA0C}" dt="2020-05-13T08:24:56.461" v="738" actId="20577"/>
          <ac:graphicFrameMkLst>
            <pc:docMk/>
            <pc:sldMk cId="567870588" sldId="259"/>
            <ac:graphicFrameMk id="4" creationId="{4A01E94E-BAFE-4BEC-B4D3-C45666D461EF}"/>
          </ac:graphicFrameMkLst>
        </pc:graphicFrameChg>
      </pc:sldChg>
      <pc:sldChg chg="modSp add">
        <pc:chgData name="Geissler, Andreas" userId="682b9f05-e557-4b4b-b06f-52958ca31345" providerId="ADAL" clId="{33272CFD-3D08-4E04-9C89-4F9E49A2FA0C}" dt="2020-05-13T10:22:06.305" v="1407" actId="20577"/>
        <pc:sldMkLst>
          <pc:docMk/>
          <pc:sldMk cId="3588927253" sldId="260"/>
        </pc:sldMkLst>
        <pc:spChg chg="mod">
          <ac:chgData name="Geissler, Andreas" userId="682b9f05-e557-4b4b-b06f-52958ca31345" providerId="ADAL" clId="{33272CFD-3D08-4E04-9C89-4F9E49A2FA0C}" dt="2020-05-13T10:21:43.487" v="1403" actId="20577"/>
          <ac:spMkLst>
            <pc:docMk/>
            <pc:sldMk cId="3588927253" sldId="260"/>
            <ac:spMk id="2" creationId="{A7614817-A07B-4D4B-BB07-734EC5938651}"/>
          </ac:spMkLst>
        </pc:spChg>
        <pc:spChg chg="mod">
          <ac:chgData name="Geissler, Andreas" userId="682b9f05-e557-4b4b-b06f-52958ca31345" providerId="ADAL" clId="{33272CFD-3D08-4E04-9C89-4F9E49A2FA0C}" dt="2020-05-13T10:22:06.305" v="1407" actId="20577"/>
          <ac:spMkLst>
            <pc:docMk/>
            <pc:sldMk cId="3588927253" sldId="260"/>
            <ac:spMk id="3" creationId="{BE621C97-D128-4969-9453-0C301278C3A5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C23E578-722C-4464-BE7A-3F50606844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F370516E-5E0C-4CD3-AC32-4386439D94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1042942-6BB6-4CEE-8C1F-91A1C2A16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83D2-97FC-44C5-B610-D200371F1EF3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2B9128E-1B0C-4FB3-BF8A-A9DD2EA3E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1A55EE9-5240-4D8E-B294-1C44E84BF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AC90F-9164-4E0A-8C01-04AE1925CA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557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3BA839-0B01-460C-A50C-2EA963E717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F7AE8A2-4B79-4142-BD0B-7C99620C1B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FA9CC1F-4F7E-483A-B25E-A98B477E6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83D2-97FC-44C5-B610-D200371F1EF3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4E0D06D-1BC6-4F69-B3A4-50DBB1CC9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DC82AD-5E20-4083-A5BD-0E28DEB21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AC90F-9164-4E0A-8C01-04AE1925CA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84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F17DCAD-2BD1-44D2-8D0E-318146A9FD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4B6E23B-98F9-45EA-A6E6-24991B2603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8FA5C9C-049A-4AD8-ADE3-71B4577C6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83D2-97FC-44C5-B610-D200371F1EF3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EFB711C-BC96-44F1-BA47-1C0B3EF96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D9D8F7C-2DBC-41DE-BDD5-E9B8DD86B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AC90F-9164-4E0A-8C01-04AE1925CA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324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B5D930-ECE5-4CD3-B493-58F19A1F1A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B9F4538-C792-41C6-91DA-6F53B1D27F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BF15370-EAA7-4ACE-B431-98067E9DF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83D2-97FC-44C5-B610-D200371F1EF3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F452E8D-DA94-4CF9-8CBB-5C4971797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B0271B1-5004-4D35-B87E-23832B17A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AC90F-9164-4E0A-8C01-04AE1925CA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80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073DCC-37D5-4E95-AFE0-2E3205C0A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9CF9589-E479-4720-A453-783D88C0AC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1F483E6-39EE-4BC7-82C9-560824132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83D2-97FC-44C5-B610-D200371F1EF3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1D1E122-F042-408D-AD13-486B51692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CA00E1B-41A6-471A-8E02-F85D2B16B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AC90F-9164-4E0A-8C01-04AE1925CA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490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CE9994-3BE8-4D72-BF67-98B74D2831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8D969BD-1B73-45C1-B29E-07E9468053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4A1657D-1433-4C6F-B15E-E1B6E62085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E0CCFF4-0487-4DA8-AB05-530BB8E4C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83D2-97FC-44C5-B610-D200371F1EF3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B2EF1CD-A4EE-4FF0-9750-D21594080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7D7AF4D-3C66-4FD4-9304-D39E0ED43A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AC90F-9164-4E0A-8C01-04AE1925CA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740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9B8DBA-BFEA-417E-992D-29E844F85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92987ED-3FCB-4997-9B88-4BACCB8B4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8F2F7CA-88F6-46F0-954E-C8A6BD6431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A7F90C9E-479D-4B43-AFF4-AA1A4E1D44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047F7E4-9332-4BBA-8CE6-7FD1394C08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47D3D02-D60A-404A-B052-FDBF8BDA2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83D2-97FC-44C5-B610-D200371F1EF3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58CA807-504A-4351-9F7F-972B4771C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FB3F509-7087-4AB2-A1FE-F9AA1F653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AC90F-9164-4E0A-8C01-04AE1925CA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29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017B35-1752-4A32-ABE5-64F191292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56AB720-71C3-4C3B-ADB9-ED3534D4C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83D2-97FC-44C5-B610-D200371F1EF3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9609743-B7D1-4482-A343-16C3D5EB2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B1E3FC2-4986-4620-A9B4-4152C870E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AC90F-9164-4E0A-8C01-04AE1925CA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679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586EC34-F290-4564-B124-AC0803E282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83D2-97FC-44C5-B610-D200371F1EF3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56B1900-135D-4FFB-8A3F-A8488982F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3FD5EBF-1A51-4EB5-923F-5EA5D00E3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AC90F-9164-4E0A-8C01-04AE1925CA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742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0A2F19-CBD6-4988-A308-AC33F6FB45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0C27FE6-7E79-4FD8-A3C7-A9F482C736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53F04BF9-0A3B-46F8-B819-B3AC223CC0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78CB2D4-8787-4A18-B773-5AD0B4B75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83D2-97FC-44C5-B610-D200371F1EF3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B15432E-8875-41BB-A550-61D333571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AF76C0C-8247-443A-9F89-92A534C2C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AC90F-9164-4E0A-8C01-04AE1925CA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485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60F467-2191-4316-8EAD-33DAF8A56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0ABCFF8-A7DB-4B8B-B9AB-E68B63B02A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F173CA4-5753-43D2-AC7D-F5E5ADA0EF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126DAB8-A9FE-47D2-BB5A-2B8B1EEDD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F83D2-97FC-44C5-B610-D200371F1EF3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988F154-6399-4350-8DC4-FF9CA50CD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90905F7-21A3-4238-BC76-1005B730F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AC90F-9164-4E0A-8C01-04AE1925CA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738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82D3E5E-A927-4574-AF66-6965FBF89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E65F98C-A80B-4557-A481-9B5CB3065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5E9680F-5879-48CE-9783-21A3D6E9D4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F83D2-97FC-44C5-B610-D200371F1EF3}" type="datetimeFigureOut">
              <a:rPr lang="en-US" smtClean="0"/>
              <a:t>5/13/2020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90FAB8-25D2-4A34-8A0E-7CD3017170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F26C9DA-4B44-425F-8DD9-4F501F63C7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AC90F-9164-4E0A-8C01-04AE1925CAE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309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4EC060-E053-48BD-8901-FA14AD087A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Proposal</a:t>
            </a:r>
            <a:r>
              <a:rPr lang="de-DE" dirty="0"/>
              <a:t> E2E Test</a:t>
            </a:r>
            <a:endParaRPr lang="en-US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1B75D3E-959F-46E8-8645-EA32388EFA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Update </a:t>
            </a:r>
            <a:r>
              <a:rPr lang="de-DE" dirty="0" err="1"/>
              <a:t>Smoketests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PythonSDK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22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614817-A07B-4D4B-BB07-734EC5938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Current</a:t>
            </a:r>
            <a:r>
              <a:rPr lang="de-DE" dirty="0"/>
              <a:t> Scenario and </a:t>
            </a:r>
            <a:r>
              <a:rPr lang="de-DE" dirty="0" err="1"/>
              <a:t>problems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E621C97-D128-4969-9453-0C301278C3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343643"/>
            <a:ext cx="10515600" cy="2833320"/>
          </a:xfrm>
        </p:spPr>
        <p:txBody>
          <a:bodyPr>
            <a:normAutofit fontScale="92500"/>
          </a:bodyPr>
          <a:lstStyle/>
          <a:p>
            <a:r>
              <a:rPr lang="de-DE" dirty="0" err="1"/>
              <a:t>vnf</a:t>
            </a:r>
            <a:r>
              <a:rPr lang="de-DE" dirty="0"/>
              <a:t>_* </a:t>
            </a:r>
            <a:r>
              <a:rPr lang="de-DE" dirty="0" err="1"/>
              <a:t>tests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started</a:t>
            </a:r>
            <a:r>
              <a:rPr lang="de-DE" dirty="0"/>
              <a:t> in parallel</a:t>
            </a:r>
          </a:p>
          <a:p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testcase</a:t>
            </a:r>
            <a:r>
              <a:rPr lang="de-DE" dirty="0"/>
              <a:t> </a:t>
            </a:r>
            <a:r>
              <a:rPr lang="de-DE" dirty="0" err="1"/>
              <a:t>creates</a:t>
            </a:r>
            <a:r>
              <a:rPr lang="de-DE" dirty="0"/>
              <a:t> „</a:t>
            </a:r>
            <a:r>
              <a:rPr lang="de-DE" dirty="0" err="1"/>
              <a:t>pre</a:t>
            </a:r>
            <a:r>
              <a:rPr lang="de-DE" dirty="0"/>
              <a:t>-design“ and „</a:t>
            </a:r>
            <a:r>
              <a:rPr lang="de-DE" dirty="0" err="1"/>
              <a:t>pre-runtime</a:t>
            </a:r>
            <a:r>
              <a:rPr lang="de-DE" dirty="0"/>
              <a:t>“ </a:t>
            </a:r>
            <a:r>
              <a:rPr lang="de-DE" dirty="0" err="1"/>
              <a:t>entries</a:t>
            </a:r>
            <a:r>
              <a:rPr lang="de-DE" dirty="0"/>
              <a:t> (e.g. „</a:t>
            </a:r>
            <a:r>
              <a:rPr lang="de-DE" dirty="0" err="1"/>
              <a:t>vendor</a:t>
            </a:r>
            <a:r>
              <a:rPr lang="de-DE" dirty="0"/>
              <a:t>“, „</a:t>
            </a:r>
            <a:r>
              <a:rPr lang="de-DE" dirty="0" err="1"/>
              <a:t>cloudregion</a:t>
            </a:r>
            <a:r>
              <a:rPr lang="de-DE" dirty="0"/>
              <a:t>“, …</a:t>
            </a:r>
          </a:p>
          <a:p>
            <a:r>
              <a:rPr lang="de-DE" dirty="0"/>
              <a:t>Problems:</a:t>
            </a:r>
          </a:p>
          <a:p>
            <a:pPr lvl="1"/>
            <a:r>
              <a:rPr lang="de-DE" dirty="0" err="1"/>
              <a:t>Sometimes</a:t>
            </a:r>
            <a:r>
              <a:rPr lang="de-DE" dirty="0"/>
              <a:t> </a:t>
            </a:r>
            <a:r>
              <a:rPr lang="de-DE" dirty="0" err="1"/>
              <a:t>conflicts</a:t>
            </a:r>
            <a:r>
              <a:rPr lang="de-DE" dirty="0"/>
              <a:t> in „</a:t>
            </a:r>
            <a:r>
              <a:rPr lang="de-DE" dirty="0" err="1"/>
              <a:t>vendor</a:t>
            </a:r>
            <a:r>
              <a:rPr lang="de-DE" dirty="0"/>
              <a:t>“ </a:t>
            </a:r>
            <a:r>
              <a:rPr lang="de-DE" dirty="0" err="1"/>
              <a:t>creation</a:t>
            </a:r>
            <a:r>
              <a:rPr lang="de-DE" dirty="0"/>
              <a:t> (same </a:t>
            </a:r>
            <a:r>
              <a:rPr lang="de-DE" dirty="0" err="1"/>
              <a:t>vendor</a:t>
            </a:r>
            <a:r>
              <a:rPr lang="de-DE" dirty="0"/>
              <a:t> </a:t>
            </a:r>
            <a:r>
              <a:rPr lang="de-DE" dirty="0" err="1"/>
              <a:t>exists</a:t>
            </a:r>
            <a:r>
              <a:rPr lang="de-DE" dirty="0"/>
              <a:t> </a:t>
            </a:r>
            <a:r>
              <a:rPr lang="de-DE" dirty="0" err="1"/>
              <a:t>twice</a:t>
            </a:r>
            <a:r>
              <a:rPr lang="de-DE" dirty="0"/>
              <a:t>) -&gt; </a:t>
            </a:r>
            <a:r>
              <a:rPr lang="de-DE" dirty="0" err="1"/>
              <a:t>tests</a:t>
            </a:r>
            <a:r>
              <a:rPr lang="de-DE" dirty="0"/>
              <a:t> fail</a:t>
            </a:r>
          </a:p>
          <a:p>
            <a:pPr lvl="1"/>
            <a:r>
              <a:rPr lang="en-US" dirty="0"/>
              <a:t>Tests, which would need changes in Component configuration (e.g. ONAP SO VNF Adapter Rest API endpoint version + </a:t>
            </a:r>
            <a:r>
              <a:rPr lang="en-US" dirty="0" err="1"/>
              <a:t>CatalogDB</a:t>
            </a:r>
            <a:r>
              <a:rPr lang="en-US" dirty="0"/>
              <a:t> entry) cannot be changed in between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1AF38BEA-24B6-425F-9E3F-F92FC2BF19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777" y="1287091"/>
            <a:ext cx="8793415" cy="191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9306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614817-A07B-4D4B-BB07-734EC5938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Proposal</a:t>
            </a:r>
            <a:r>
              <a:rPr lang="de-DE" dirty="0"/>
              <a:t> (a)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E621C97-D128-4969-9453-0C301278C3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7109"/>
            <a:ext cx="10515600" cy="4779854"/>
          </a:xfrm>
        </p:spPr>
        <p:txBody>
          <a:bodyPr>
            <a:normAutofit fontScale="62500" lnSpcReduction="20000"/>
          </a:bodyPr>
          <a:lstStyle/>
          <a:p>
            <a:r>
              <a:rPr lang="de-DE" dirty="0"/>
              <a:t>3 Stage-E2E </a:t>
            </a:r>
            <a:r>
              <a:rPr lang="de-DE" dirty="0" err="1"/>
              <a:t>tests</a:t>
            </a:r>
            <a:endParaRPr lang="de-DE" dirty="0"/>
          </a:p>
          <a:p>
            <a:pPr lvl="1"/>
            <a:r>
              <a:rPr lang="de-DE" dirty="0"/>
              <a:t>1. Test-</a:t>
            </a:r>
            <a:r>
              <a:rPr lang="de-DE" dirty="0" err="1"/>
              <a:t>Preparation</a:t>
            </a:r>
            <a:r>
              <a:rPr lang="de-DE" dirty="0"/>
              <a:t> </a:t>
            </a:r>
          </a:p>
          <a:p>
            <a:pPr lvl="2"/>
            <a:r>
              <a:rPr lang="de-DE" dirty="0"/>
              <a:t>Design </a:t>
            </a:r>
          </a:p>
          <a:p>
            <a:pPr lvl="3"/>
            <a:r>
              <a:rPr lang="de-DE" dirty="0"/>
              <a:t>-&gt; Test-„Vendor“ </a:t>
            </a:r>
            <a:r>
              <a:rPr lang="de-DE" dirty="0" err="1"/>
              <a:t>creation</a:t>
            </a:r>
            <a:endParaRPr lang="de-DE" dirty="0"/>
          </a:p>
          <a:p>
            <a:pPr lvl="3"/>
            <a:r>
              <a:rPr lang="de-DE" dirty="0"/>
              <a:t>-&gt; Test-“LCM“ </a:t>
            </a:r>
            <a:r>
              <a:rPr lang="de-DE" dirty="0" err="1"/>
              <a:t>creation</a:t>
            </a:r>
            <a:r>
              <a:rPr lang="de-DE" dirty="0"/>
              <a:t> ?</a:t>
            </a:r>
          </a:p>
          <a:p>
            <a:pPr lvl="2"/>
            <a:r>
              <a:rPr lang="de-DE" dirty="0" err="1"/>
              <a:t>Runtime</a:t>
            </a:r>
            <a:r>
              <a:rPr lang="de-DE" dirty="0"/>
              <a:t> </a:t>
            </a:r>
          </a:p>
          <a:p>
            <a:pPr lvl="3"/>
            <a:r>
              <a:rPr lang="de-DE" dirty="0"/>
              <a:t>-&gt; „</a:t>
            </a:r>
            <a:r>
              <a:rPr lang="de-DE" dirty="0" err="1"/>
              <a:t>Complex</a:t>
            </a:r>
            <a:r>
              <a:rPr lang="de-DE" dirty="0"/>
              <a:t>“</a:t>
            </a:r>
          </a:p>
          <a:p>
            <a:pPr lvl="3"/>
            <a:r>
              <a:rPr lang="de-DE" dirty="0"/>
              <a:t>-&gt; „</a:t>
            </a:r>
            <a:r>
              <a:rPr lang="de-DE" dirty="0" err="1"/>
              <a:t>CloudRegion</a:t>
            </a:r>
            <a:r>
              <a:rPr lang="de-DE" dirty="0"/>
              <a:t>“ </a:t>
            </a:r>
            <a:r>
              <a:rPr lang="de-DE" dirty="0" err="1"/>
              <a:t>creation</a:t>
            </a:r>
            <a:r>
              <a:rPr lang="de-DE" dirty="0"/>
              <a:t> (</a:t>
            </a:r>
            <a:r>
              <a:rPr lang="de-DE" dirty="0" err="1"/>
              <a:t>Openstack</a:t>
            </a:r>
            <a:r>
              <a:rPr lang="de-DE" dirty="0"/>
              <a:t> + K8S)</a:t>
            </a:r>
            <a:endParaRPr lang="en-US" dirty="0"/>
          </a:p>
          <a:p>
            <a:pPr lvl="4"/>
            <a:r>
              <a:rPr lang="en-US" dirty="0"/>
              <a:t>A) via </a:t>
            </a:r>
            <a:r>
              <a:rPr lang="en-US" dirty="0" err="1"/>
              <a:t>MultiCloud</a:t>
            </a:r>
            <a:r>
              <a:rPr lang="en-US" dirty="0"/>
              <a:t> AAI incl. registration</a:t>
            </a:r>
          </a:p>
          <a:p>
            <a:pPr lvl="4"/>
            <a:r>
              <a:rPr lang="en-US" dirty="0"/>
              <a:t>B) via AAI API (incl. </a:t>
            </a:r>
            <a:r>
              <a:rPr lang="en-US" dirty="0" err="1"/>
              <a:t>esr</a:t>
            </a:r>
            <a:r>
              <a:rPr lang="en-US" dirty="0"/>
              <a:t>, tenant, availability zone)</a:t>
            </a:r>
          </a:p>
          <a:p>
            <a:pPr lvl="3"/>
            <a:r>
              <a:rPr lang="de-DE" dirty="0"/>
              <a:t>-&gt; Organisation 	in VID: „</a:t>
            </a:r>
            <a:r>
              <a:rPr lang="de-DE" dirty="0" err="1"/>
              <a:t>OwningEntity</a:t>
            </a:r>
            <a:r>
              <a:rPr lang="de-DE" dirty="0"/>
              <a:t>“, „Project“, „</a:t>
            </a:r>
            <a:r>
              <a:rPr lang="de-DE" dirty="0" err="1"/>
              <a:t>Platform</a:t>
            </a:r>
            <a:r>
              <a:rPr lang="de-DE" dirty="0"/>
              <a:t>“, „</a:t>
            </a:r>
            <a:r>
              <a:rPr lang="de-DE" dirty="0" err="1"/>
              <a:t>LineOfBusiness</a:t>
            </a:r>
            <a:r>
              <a:rPr lang="de-DE" dirty="0"/>
              <a:t>“</a:t>
            </a:r>
            <a:br>
              <a:rPr lang="de-DE" dirty="0"/>
            </a:br>
            <a:r>
              <a:rPr lang="de-DE" dirty="0"/>
              <a:t>		in AAI: „</a:t>
            </a:r>
            <a:r>
              <a:rPr lang="de-DE" dirty="0" err="1"/>
              <a:t>OwningEntity</a:t>
            </a:r>
            <a:r>
              <a:rPr lang="de-DE" dirty="0"/>
              <a:t>“</a:t>
            </a:r>
          </a:p>
          <a:p>
            <a:pPr lvl="1"/>
            <a:r>
              <a:rPr lang="de-DE" dirty="0"/>
              <a:t>2. E2E-tests </a:t>
            </a:r>
            <a:r>
              <a:rPr lang="de-DE" dirty="0" err="1"/>
              <a:t>using</a:t>
            </a:r>
            <a:r>
              <a:rPr lang="de-DE" dirty="0"/>
              <a:t> SO </a:t>
            </a:r>
            <a:r>
              <a:rPr lang="de-DE" dirty="0" err="1"/>
              <a:t>Openstack</a:t>
            </a:r>
            <a:r>
              <a:rPr lang="de-DE" dirty="0"/>
              <a:t> Adapters (</a:t>
            </a:r>
            <a:r>
              <a:rPr lang="en-US" dirty="0"/>
              <a:t>ONAP SO VNF Adapter Rest API endpoint version “v1”</a:t>
            </a:r>
            <a:r>
              <a:rPr lang="de-DE" dirty="0"/>
              <a:t>)</a:t>
            </a:r>
          </a:p>
          <a:p>
            <a:pPr lvl="2"/>
            <a:r>
              <a:rPr lang="de-DE" dirty="0"/>
              <a:t>E.g. </a:t>
            </a:r>
            <a:r>
              <a:rPr lang="de-DE" dirty="0" err="1"/>
              <a:t>vnf_basic_vm</a:t>
            </a:r>
            <a:endParaRPr lang="de-DE" dirty="0"/>
          </a:p>
          <a:p>
            <a:pPr lvl="2"/>
            <a:r>
              <a:rPr lang="de-DE" dirty="0"/>
              <a:t>Service </a:t>
            </a:r>
            <a:r>
              <a:rPr lang="de-DE" dirty="0" err="1"/>
              <a:t>including</a:t>
            </a:r>
            <a:r>
              <a:rPr lang="de-DE" dirty="0"/>
              <a:t> </a:t>
            </a:r>
            <a:r>
              <a:rPr lang="de-DE" dirty="0" err="1"/>
              <a:t>Openstack</a:t>
            </a:r>
            <a:r>
              <a:rPr lang="de-DE" dirty="0"/>
              <a:t> Neutron Network and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Openstack</a:t>
            </a:r>
            <a:r>
              <a:rPr lang="de-DE" dirty="0"/>
              <a:t> Objects (?)</a:t>
            </a:r>
          </a:p>
          <a:p>
            <a:pPr lvl="1"/>
            <a:r>
              <a:rPr lang="de-DE" dirty="0"/>
              <a:t>3. E2E-tests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MultiCloud</a:t>
            </a:r>
            <a:r>
              <a:rPr lang="de-DE" dirty="0"/>
              <a:t> VIM Adapters (Change </a:t>
            </a:r>
            <a:r>
              <a:rPr lang="en-US" dirty="0"/>
              <a:t>ONAP SO VNF Adapter Rest API endpoint </a:t>
            </a:r>
            <a:r>
              <a:rPr lang="de-DE" dirty="0" err="1"/>
              <a:t>to</a:t>
            </a:r>
            <a:r>
              <a:rPr lang="de-DE" dirty="0"/>
              <a:t> „v2“ and </a:t>
            </a:r>
            <a:r>
              <a:rPr lang="de-DE" dirty="0" err="1"/>
              <a:t>CatalogDB</a:t>
            </a:r>
            <a:r>
              <a:rPr lang="de-DE" dirty="0"/>
              <a:t> </a:t>
            </a:r>
            <a:r>
              <a:rPr lang="de-DE" dirty="0" err="1"/>
              <a:t>entry</a:t>
            </a:r>
            <a:r>
              <a:rPr lang="de-DE" dirty="0"/>
              <a:t>)</a:t>
            </a:r>
          </a:p>
          <a:p>
            <a:pPr lvl="2"/>
            <a:r>
              <a:rPr lang="de-DE" dirty="0" err="1"/>
              <a:t>Various</a:t>
            </a:r>
            <a:r>
              <a:rPr lang="de-DE" dirty="0"/>
              <a:t> Services</a:t>
            </a:r>
          </a:p>
          <a:p>
            <a:pPr lvl="3"/>
            <a:r>
              <a:rPr lang="de-DE" dirty="0"/>
              <a:t>-&gt; </a:t>
            </a:r>
            <a:r>
              <a:rPr lang="de-DE" dirty="0" err="1"/>
              <a:t>using</a:t>
            </a:r>
            <a:r>
              <a:rPr lang="de-DE" dirty="0"/>
              <a:t> NBI (e.g. </a:t>
            </a:r>
            <a:r>
              <a:rPr lang="de-DE" dirty="0" err="1"/>
              <a:t>vnf_freeradius_nbi</a:t>
            </a:r>
            <a:r>
              <a:rPr lang="de-DE" dirty="0"/>
              <a:t>)</a:t>
            </a:r>
          </a:p>
          <a:p>
            <a:pPr lvl="3"/>
            <a:r>
              <a:rPr lang="de-DE" dirty="0"/>
              <a:t>-&gt; incl. Multiple VSPs and VFs </a:t>
            </a:r>
            <a:r>
              <a:rPr lang="de-DE" dirty="0" err="1"/>
              <a:t>inside</a:t>
            </a:r>
            <a:r>
              <a:rPr lang="de-DE" dirty="0"/>
              <a:t> a Service (e.g. </a:t>
            </a:r>
            <a:r>
              <a:rPr lang="de-DE" dirty="0" err="1"/>
              <a:t>vnf_clearwater_ims</a:t>
            </a:r>
            <a:r>
              <a:rPr lang="de-DE" dirty="0"/>
              <a:t>)</a:t>
            </a:r>
          </a:p>
          <a:p>
            <a:pPr lvl="3"/>
            <a:r>
              <a:rPr lang="de-DE" dirty="0"/>
              <a:t>-&gt; </a:t>
            </a:r>
            <a:r>
              <a:rPr lang="de-DE" dirty="0" err="1"/>
              <a:t>using</a:t>
            </a:r>
            <a:r>
              <a:rPr lang="de-DE" dirty="0"/>
              <a:t> CDS</a:t>
            </a:r>
          </a:p>
          <a:p>
            <a:pPr lvl="3"/>
            <a:r>
              <a:rPr lang="de-DE" dirty="0"/>
              <a:t>-&gt; incl. CLAMP</a:t>
            </a:r>
          </a:p>
          <a:p>
            <a:pPr lvl="3"/>
            <a:r>
              <a:rPr lang="de-DE" dirty="0"/>
              <a:t>-&gt; incl. K8S </a:t>
            </a:r>
            <a:r>
              <a:rPr lang="de-DE" dirty="0" err="1"/>
              <a:t>deployment</a:t>
            </a:r>
            <a:endParaRPr lang="de-DE" dirty="0"/>
          </a:p>
          <a:p>
            <a:pPr lvl="3"/>
            <a:r>
              <a:rPr lang="de-DE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556805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614817-A07B-4D4B-BB07-734EC5938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Proposal</a:t>
            </a:r>
            <a:r>
              <a:rPr lang="de-DE" dirty="0"/>
              <a:t> (b)</a:t>
            </a:r>
            <a:endParaRPr lang="en-US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E621C97-D128-4969-9453-0C301278C3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7109"/>
            <a:ext cx="10515600" cy="4779854"/>
          </a:xfrm>
        </p:spPr>
        <p:txBody>
          <a:bodyPr>
            <a:normAutofit/>
          </a:bodyPr>
          <a:lstStyle/>
          <a:p>
            <a:r>
              <a:rPr lang="de-DE" dirty="0"/>
              <a:t>2 Stage-E2E </a:t>
            </a:r>
            <a:r>
              <a:rPr lang="de-DE" dirty="0" err="1"/>
              <a:t>test</a:t>
            </a:r>
            <a:r>
              <a:rPr lang="de-DE" dirty="0"/>
              <a:t> (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checked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possible)</a:t>
            </a:r>
          </a:p>
          <a:p>
            <a:pPr lvl="1"/>
            <a:r>
              <a:rPr lang="de-DE" dirty="0" err="1"/>
              <a:t>Preparation</a:t>
            </a:r>
            <a:r>
              <a:rPr lang="de-DE" dirty="0"/>
              <a:t>: in ONAP Installation (SO-</a:t>
            </a:r>
            <a:r>
              <a:rPr lang="de-DE" dirty="0" err="1"/>
              <a:t>override</a:t>
            </a:r>
            <a:r>
              <a:rPr lang="de-DE" dirty="0"/>
              <a:t>) </a:t>
            </a:r>
          </a:p>
          <a:p>
            <a:pPr lvl="2"/>
            <a:r>
              <a:rPr lang="de-DE" dirty="0" err="1"/>
              <a:t>create</a:t>
            </a:r>
            <a:r>
              <a:rPr lang="de-DE" dirty="0"/>
              <a:t> 2 „</a:t>
            </a:r>
            <a:r>
              <a:rPr lang="de-DE" dirty="0" err="1"/>
              <a:t>cloud_site</a:t>
            </a:r>
            <a:r>
              <a:rPr lang="de-DE" dirty="0"/>
              <a:t>“ </a:t>
            </a:r>
            <a:r>
              <a:rPr lang="de-DE" dirty="0" err="1"/>
              <a:t>entries</a:t>
            </a:r>
            <a:endParaRPr lang="de-DE" dirty="0"/>
          </a:p>
          <a:p>
            <a:pPr lvl="3"/>
            <a:r>
              <a:rPr lang="de-DE" dirty="0" err="1"/>
              <a:t>RegionOne</a:t>
            </a:r>
            <a:r>
              <a:rPr lang="de-DE" dirty="0"/>
              <a:t> (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today</a:t>
            </a:r>
            <a:r>
              <a:rPr lang="de-DE" dirty="0"/>
              <a:t> -&gt; </a:t>
            </a:r>
            <a:r>
              <a:rPr lang="de-DE" dirty="0" err="1"/>
              <a:t>creates</a:t>
            </a:r>
            <a:r>
              <a:rPr lang="de-DE" dirty="0"/>
              <a:t> </a:t>
            </a:r>
            <a:r>
              <a:rPr lang="de-DE" dirty="0" err="1"/>
              <a:t>CatalogDB</a:t>
            </a:r>
            <a:r>
              <a:rPr lang="de-DE" dirty="0"/>
              <a:t> </a:t>
            </a:r>
            <a:r>
              <a:rPr lang="de-DE" dirty="0" err="1"/>
              <a:t>entry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usage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so-</a:t>
            </a:r>
            <a:r>
              <a:rPr lang="de-DE" dirty="0" err="1"/>
              <a:t>openstack</a:t>
            </a:r>
            <a:r>
              <a:rPr lang="de-DE" dirty="0"/>
              <a:t>-adapter)</a:t>
            </a:r>
          </a:p>
          <a:p>
            <a:pPr lvl="3"/>
            <a:r>
              <a:rPr lang="de-DE" dirty="0" err="1"/>
              <a:t>RegionTwo</a:t>
            </a:r>
            <a:r>
              <a:rPr lang="de-DE" dirty="0"/>
              <a:t> (same </a:t>
            </a:r>
            <a:r>
              <a:rPr lang="de-DE" dirty="0" err="1"/>
              <a:t>values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RegionOne</a:t>
            </a:r>
            <a:r>
              <a:rPr lang="de-DE" dirty="0"/>
              <a:t>, but „ORCHESTRATOR“=„</a:t>
            </a:r>
            <a:r>
              <a:rPr lang="de-DE" dirty="0" err="1"/>
              <a:t>multicloud</a:t>
            </a:r>
            <a:r>
              <a:rPr lang="de-DE" dirty="0"/>
              <a:t>“)</a:t>
            </a:r>
          </a:p>
          <a:p>
            <a:pPr lvl="2"/>
            <a:r>
              <a:rPr lang="de-DE" dirty="0"/>
              <a:t>Set </a:t>
            </a:r>
            <a:r>
              <a:rPr lang="en-US" dirty="0"/>
              <a:t>ONAP SO VNF Adapter Rest API endpoint </a:t>
            </a:r>
            <a:r>
              <a:rPr lang="de-DE" dirty="0" err="1"/>
              <a:t>to</a:t>
            </a:r>
            <a:r>
              <a:rPr lang="de-DE" dirty="0"/>
              <a:t> „v2“</a:t>
            </a:r>
          </a:p>
          <a:p>
            <a:pPr lvl="1"/>
            <a:r>
              <a:rPr lang="de-DE" dirty="0"/>
              <a:t>1. Test-</a:t>
            </a:r>
            <a:r>
              <a:rPr lang="de-DE" dirty="0" err="1"/>
              <a:t>Preparation</a:t>
            </a:r>
            <a:r>
              <a:rPr lang="de-DE" dirty="0"/>
              <a:t> (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above</a:t>
            </a:r>
            <a:r>
              <a:rPr lang="de-DE" dirty="0"/>
              <a:t>), but</a:t>
            </a:r>
          </a:p>
          <a:p>
            <a:pPr lvl="2"/>
            <a:r>
              <a:rPr lang="de-DE" dirty="0" err="1"/>
              <a:t>Runtime</a:t>
            </a:r>
            <a:r>
              <a:rPr lang="de-DE" dirty="0"/>
              <a:t> </a:t>
            </a:r>
          </a:p>
          <a:p>
            <a:pPr lvl="3"/>
            <a:r>
              <a:rPr lang="de-DE" dirty="0"/>
              <a:t>-&gt; „</a:t>
            </a:r>
            <a:r>
              <a:rPr lang="de-DE" dirty="0" err="1"/>
              <a:t>CloudRegion</a:t>
            </a:r>
            <a:r>
              <a:rPr lang="de-DE" dirty="0"/>
              <a:t>“ -&gt; </a:t>
            </a:r>
            <a:r>
              <a:rPr lang="de-DE" dirty="0" err="1"/>
              <a:t>RegionTwo</a:t>
            </a:r>
            <a:endParaRPr lang="de-DE" dirty="0"/>
          </a:p>
          <a:p>
            <a:pPr lvl="1"/>
            <a:r>
              <a:rPr lang="de-DE" dirty="0"/>
              <a:t>2. E2E-Tests (</a:t>
            </a:r>
            <a:r>
              <a:rPr lang="de-DE" dirty="0" err="1"/>
              <a:t>as</a:t>
            </a:r>
            <a:r>
              <a:rPr lang="de-DE" dirty="0"/>
              <a:t> in 2. and 3.), but</a:t>
            </a:r>
          </a:p>
          <a:p>
            <a:pPr lvl="2"/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RegionOne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so-</a:t>
            </a:r>
            <a:r>
              <a:rPr lang="de-DE" dirty="0" err="1"/>
              <a:t>openstack</a:t>
            </a:r>
            <a:r>
              <a:rPr lang="de-DE" dirty="0"/>
              <a:t>-adapter</a:t>
            </a:r>
          </a:p>
          <a:p>
            <a:pPr lvl="2"/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RegionTwo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multicloud</a:t>
            </a:r>
            <a:r>
              <a:rPr lang="de-DE" dirty="0"/>
              <a:t> </a:t>
            </a:r>
            <a:r>
              <a:rPr lang="de-DE" dirty="0" err="1"/>
              <a:t>openstack</a:t>
            </a:r>
            <a:r>
              <a:rPr lang="de-DE" dirty="0"/>
              <a:t> </a:t>
            </a:r>
            <a:r>
              <a:rPr lang="de-DE" dirty="0" err="1"/>
              <a:t>adapter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8927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614817-A07B-4D4B-BB07-734EC5938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E2E-Test-Topic </a:t>
            </a:r>
            <a:r>
              <a:rPr lang="de-DE" dirty="0" err="1"/>
              <a:t>Examples</a:t>
            </a:r>
            <a:endParaRPr lang="en-US" dirty="0"/>
          </a:p>
        </p:txBody>
      </p:sp>
      <p:graphicFrame>
        <p:nvGraphicFramePr>
          <p:cNvPr id="4" name="Tabelle 4">
            <a:extLst>
              <a:ext uri="{FF2B5EF4-FFF2-40B4-BE49-F238E27FC236}">
                <a16:creationId xmlns:a16="http://schemas.microsoft.com/office/drawing/2014/main" id="{4A01E94E-BAFE-4BEC-B4D3-C45666D461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6879567"/>
              </p:ext>
            </p:extLst>
          </p:nvPr>
        </p:nvGraphicFramePr>
        <p:xfrm>
          <a:off x="733875" y="1401033"/>
          <a:ext cx="10737332" cy="46854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5148">
                  <a:extLst>
                    <a:ext uri="{9D8B030D-6E8A-4147-A177-3AD203B41FA5}">
                      <a16:colId xmlns:a16="http://schemas.microsoft.com/office/drawing/2014/main" val="213170101"/>
                    </a:ext>
                  </a:extLst>
                </a:gridCol>
                <a:gridCol w="5948468">
                  <a:extLst>
                    <a:ext uri="{9D8B030D-6E8A-4147-A177-3AD203B41FA5}">
                      <a16:colId xmlns:a16="http://schemas.microsoft.com/office/drawing/2014/main" val="1077945122"/>
                    </a:ext>
                  </a:extLst>
                </a:gridCol>
                <a:gridCol w="2723716">
                  <a:extLst>
                    <a:ext uri="{9D8B030D-6E8A-4147-A177-3AD203B41FA5}">
                      <a16:colId xmlns:a16="http://schemas.microsoft.com/office/drawing/2014/main" val="2016301092"/>
                    </a:ext>
                  </a:extLst>
                </a:gridCol>
              </a:tblGrid>
              <a:tr h="364526">
                <a:tc>
                  <a:txBody>
                    <a:bodyPr/>
                    <a:lstStyle/>
                    <a:p>
                      <a:r>
                        <a:rPr lang="de-DE" sz="1050" dirty="0"/>
                        <a:t>Stage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err="1"/>
                        <a:t>Testcase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err="1"/>
                        <a:t>Component</a:t>
                      </a:r>
                      <a:endParaRPr 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721820"/>
                  </a:ext>
                </a:extLst>
              </a:tr>
              <a:tr h="364526">
                <a:tc>
                  <a:txBody>
                    <a:bodyPr/>
                    <a:lstStyle/>
                    <a:p>
                      <a:r>
                        <a:rPr lang="de-DE" sz="1050" dirty="0" err="1"/>
                        <a:t>Prepare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Create Vendor, LCM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SDC, AAI</a:t>
                      </a:r>
                      <a:endParaRPr 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9251053"/>
                  </a:ext>
                </a:extLst>
              </a:tr>
              <a:tr h="404473">
                <a:tc>
                  <a:txBody>
                    <a:bodyPr/>
                    <a:lstStyle/>
                    <a:p>
                      <a:r>
                        <a:rPr lang="de-DE" sz="1050" dirty="0" err="1"/>
                        <a:t>Prepare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Create </a:t>
                      </a:r>
                      <a:r>
                        <a:rPr lang="de-DE" sz="1050" dirty="0" err="1"/>
                        <a:t>Complex</a:t>
                      </a:r>
                      <a:r>
                        <a:rPr lang="de-DE" sz="1050" dirty="0"/>
                        <a:t>, </a:t>
                      </a:r>
                      <a:r>
                        <a:rPr lang="de-DE" sz="1050" dirty="0" err="1"/>
                        <a:t>CloudRegion</a:t>
                      </a:r>
                      <a:r>
                        <a:rPr lang="de-DE" sz="1050" dirty="0"/>
                        <a:t> (via </a:t>
                      </a:r>
                      <a:r>
                        <a:rPr lang="de-DE" sz="1050" dirty="0" err="1"/>
                        <a:t>MultiCloud</a:t>
                      </a:r>
                      <a:r>
                        <a:rPr lang="de-DE" sz="1050" dirty="0"/>
                        <a:t> </a:t>
                      </a:r>
                      <a:r>
                        <a:rPr lang="de-DE" sz="1050" dirty="0" err="1"/>
                        <a:t>registry</a:t>
                      </a:r>
                      <a:r>
                        <a:rPr lang="de-DE" sz="1050" dirty="0"/>
                        <a:t>)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AAI, </a:t>
                      </a:r>
                      <a:r>
                        <a:rPr lang="de-DE" sz="1050" dirty="0" err="1"/>
                        <a:t>MultiCloud</a:t>
                      </a:r>
                      <a:r>
                        <a:rPr lang="de-DE" sz="1050" dirty="0"/>
                        <a:t>, </a:t>
                      </a:r>
                      <a:r>
                        <a:rPr lang="de-DE" sz="1050" dirty="0" err="1"/>
                        <a:t>MultiCloud</a:t>
                      </a:r>
                      <a:r>
                        <a:rPr lang="de-DE" sz="1050" dirty="0"/>
                        <a:t> Adapter,(</a:t>
                      </a:r>
                      <a:r>
                        <a:rPr lang="de-DE" sz="1050"/>
                        <a:t>ESR Server)</a:t>
                      </a:r>
                      <a:endParaRPr 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9920949"/>
                  </a:ext>
                </a:extLst>
              </a:tr>
              <a:tr h="364526">
                <a:tc>
                  <a:txBody>
                    <a:bodyPr/>
                    <a:lstStyle/>
                    <a:p>
                      <a:r>
                        <a:rPr lang="de-DE" sz="1050" dirty="0" err="1"/>
                        <a:t>Prepare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Create </a:t>
                      </a:r>
                      <a:r>
                        <a:rPr lang="de-DE" sz="1050" dirty="0" err="1"/>
                        <a:t>Complex</a:t>
                      </a:r>
                      <a:r>
                        <a:rPr lang="de-DE" sz="1050" dirty="0"/>
                        <a:t>, </a:t>
                      </a:r>
                      <a:r>
                        <a:rPr lang="de-DE" sz="1050" dirty="0" err="1"/>
                        <a:t>CloudRegion</a:t>
                      </a:r>
                      <a:r>
                        <a:rPr lang="de-DE" sz="1050" dirty="0"/>
                        <a:t> (Manual)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AAI</a:t>
                      </a:r>
                      <a:endParaRPr 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2305801"/>
                  </a:ext>
                </a:extLst>
              </a:tr>
              <a:tr h="364526">
                <a:tc>
                  <a:txBody>
                    <a:bodyPr/>
                    <a:lstStyle/>
                    <a:p>
                      <a:r>
                        <a:rPr lang="de-DE" sz="1050" dirty="0" err="1"/>
                        <a:t>Prepare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Create Organisation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VID, AAI</a:t>
                      </a:r>
                      <a:endParaRPr 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3169558"/>
                  </a:ext>
                </a:extLst>
              </a:tr>
              <a:tr h="719063">
                <a:tc>
                  <a:txBody>
                    <a:bodyPr/>
                    <a:lstStyle/>
                    <a:p>
                      <a:r>
                        <a:rPr lang="de-DE" sz="1050" dirty="0"/>
                        <a:t>E2E-SO Adapter (v1)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err="1"/>
                        <a:t>vnf_basic_vm</a:t>
                      </a:r>
                      <a:br>
                        <a:rPr lang="de-DE" sz="1050" dirty="0"/>
                      </a:b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SDC (VSP Import, VF, Service Create, </a:t>
                      </a:r>
                      <a:r>
                        <a:rPr lang="de-DE" sz="1050" dirty="0" err="1"/>
                        <a:t>Distribute</a:t>
                      </a:r>
                      <a:r>
                        <a:rPr lang="de-DE" sz="1050" dirty="0"/>
                        <a:t>), </a:t>
                      </a:r>
                      <a:br>
                        <a:rPr lang="de-DE" sz="1050" dirty="0"/>
                      </a:br>
                      <a:r>
                        <a:rPr lang="de-DE" sz="1050" dirty="0"/>
                        <a:t>SO, SO Adapter, SDNC (</a:t>
                      </a:r>
                      <a:r>
                        <a:rPr lang="de-DE" sz="1050" dirty="0" err="1"/>
                        <a:t>preload</a:t>
                      </a:r>
                      <a:r>
                        <a:rPr lang="de-DE" sz="1050" dirty="0"/>
                        <a:t>), DMAAP</a:t>
                      </a:r>
                      <a:endParaRPr 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4852094"/>
                  </a:ext>
                </a:extLst>
              </a:tr>
              <a:tr h="561768">
                <a:tc>
                  <a:txBody>
                    <a:bodyPr/>
                    <a:lstStyle/>
                    <a:p>
                      <a:r>
                        <a:rPr lang="de-DE" sz="1050" dirty="0"/>
                        <a:t>E2E-SO Adapter (v1)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err="1"/>
                        <a:t>basic_network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/>
                        <a:t>SDC (Service Create, </a:t>
                      </a:r>
                      <a:r>
                        <a:rPr lang="de-DE" sz="1050" dirty="0" err="1"/>
                        <a:t>Distribute</a:t>
                      </a:r>
                      <a:r>
                        <a:rPr lang="de-DE" sz="1050" dirty="0"/>
                        <a:t>), </a:t>
                      </a:r>
                      <a:br>
                        <a:rPr lang="de-DE" sz="1050" dirty="0"/>
                      </a:br>
                      <a:r>
                        <a:rPr lang="de-DE" sz="1050" dirty="0"/>
                        <a:t>SO, SO Adapter (</a:t>
                      </a:r>
                      <a:r>
                        <a:rPr lang="de-DE" sz="1050" dirty="0" err="1"/>
                        <a:t>without</a:t>
                      </a:r>
                      <a:r>
                        <a:rPr lang="de-DE" sz="1050" dirty="0"/>
                        <a:t> </a:t>
                      </a:r>
                      <a:r>
                        <a:rPr lang="de-DE" sz="1050" dirty="0" err="1"/>
                        <a:t>Heatfile</a:t>
                      </a:r>
                      <a:r>
                        <a:rPr lang="de-DE" sz="1050" dirty="0"/>
                        <a:t>), DMAAP</a:t>
                      </a:r>
                      <a:endParaRPr 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5961118"/>
                  </a:ext>
                </a:extLst>
              </a:tr>
              <a:tr h="5617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E2E-SO </a:t>
                      </a:r>
                      <a:r>
                        <a:rPr lang="de-DE" sz="1050" dirty="0" err="1"/>
                        <a:t>MultiCloudAdapter</a:t>
                      </a:r>
                      <a:r>
                        <a:rPr lang="de-DE" sz="1050" dirty="0"/>
                        <a:t> (v2)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err="1"/>
                        <a:t>vnf_freeradius_nbi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SDC (multiple VFs in Service), NBI</a:t>
                      </a:r>
                      <a:br>
                        <a:rPr lang="de-DE" sz="1050" dirty="0"/>
                      </a:br>
                      <a:r>
                        <a:rPr lang="de-DE" sz="1050" dirty="0"/>
                        <a:t>SO, </a:t>
                      </a:r>
                      <a:r>
                        <a:rPr lang="de-DE" sz="1050" dirty="0" err="1"/>
                        <a:t>Multicloud</a:t>
                      </a:r>
                      <a:r>
                        <a:rPr lang="de-DE" sz="1050" dirty="0"/>
                        <a:t>, SDNC (</a:t>
                      </a:r>
                      <a:r>
                        <a:rPr lang="de-DE" sz="1050" dirty="0" err="1"/>
                        <a:t>preload</a:t>
                      </a:r>
                      <a:r>
                        <a:rPr lang="de-DE" sz="1050" dirty="0"/>
                        <a:t>), DMAAP</a:t>
                      </a:r>
                      <a:endParaRPr 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6539038"/>
                  </a:ext>
                </a:extLst>
              </a:tr>
              <a:tr h="56176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E2E-SO </a:t>
                      </a:r>
                      <a:r>
                        <a:rPr lang="de-DE" sz="1050" dirty="0" err="1"/>
                        <a:t>MultiCloudAdapter</a:t>
                      </a:r>
                      <a:r>
                        <a:rPr lang="de-DE" sz="1050" dirty="0"/>
                        <a:t> (v2)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err="1"/>
                        <a:t>vnf_xxx_cds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SDC, CDS CBA Enrichment,</a:t>
                      </a:r>
                      <a:br>
                        <a:rPr lang="de-DE" sz="1050" dirty="0"/>
                      </a:br>
                      <a:r>
                        <a:rPr lang="de-DE" sz="1050" dirty="0"/>
                        <a:t>SO, </a:t>
                      </a:r>
                      <a:r>
                        <a:rPr lang="de-DE" sz="1050" dirty="0" err="1"/>
                        <a:t>Multicloud</a:t>
                      </a:r>
                      <a:r>
                        <a:rPr lang="de-DE" sz="1050" dirty="0"/>
                        <a:t>, CDS </a:t>
                      </a:r>
                      <a:r>
                        <a:rPr lang="de-DE" sz="1050" dirty="0" err="1"/>
                        <a:t>Execution</a:t>
                      </a:r>
                      <a:r>
                        <a:rPr lang="de-DE" sz="1050" dirty="0"/>
                        <a:t>, SDNC, DMAAP</a:t>
                      </a:r>
                      <a:endParaRPr 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5615699"/>
                  </a:ext>
                </a:extLst>
              </a:tr>
              <a:tr h="4044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E2E-SO </a:t>
                      </a:r>
                      <a:r>
                        <a:rPr lang="de-DE" sz="1050" dirty="0" err="1"/>
                        <a:t>MultiCloudAdapter</a:t>
                      </a:r>
                      <a:r>
                        <a:rPr lang="de-DE" sz="1050" dirty="0"/>
                        <a:t> (v2)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50" dirty="0" err="1"/>
                        <a:t>vnf_xxx_cl</a:t>
                      </a:r>
                      <a:endParaRPr lang="en-US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50" dirty="0"/>
                        <a:t>SDC, SO, </a:t>
                      </a:r>
                      <a:r>
                        <a:rPr lang="de-DE" sz="1050" dirty="0" err="1"/>
                        <a:t>Multicloud</a:t>
                      </a:r>
                      <a:r>
                        <a:rPr lang="de-DE" sz="1050" dirty="0"/>
                        <a:t>, SDNC, DMAAP, DCAE, Policy, CLAMP</a:t>
                      </a:r>
                      <a:endParaRPr lang="en-US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05043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78705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0F5146922EBFF4E89745235317654A4" ma:contentTypeVersion="10" ma:contentTypeDescription="Ein neues Dokument erstellen." ma:contentTypeScope="" ma:versionID="3bc09e1dfe3a1d9d4bd07a305bed1b7d">
  <xsd:schema xmlns:xsd="http://www.w3.org/2001/XMLSchema" xmlns:xs="http://www.w3.org/2001/XMLSchema" xmlns:p="http://schemas.microsoft.com/office/2006/metadata/properties" xmlns:ns3="4d828b48-b1c4-4622-aff4-c41f2642b6e4" xmlns:ns4="12a1d171-42c9-4543-9ae0-1eb64d0b6128" targetNamespace="http://schemas.microsoft.com/office/2006/metadata/properties" ma:root="true" ma:fieldsID="298573006278a83f99ad73432cb6710a" ns3:_="" ns4:_="">
    <xsd:import namespace="4d828b48-b1c4-4622-aff4-c41f2642b6e4"/>
    <xsd:import namespace="12a1d171-42c9-4543-9ae0-1eb64d0b612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828b48-b1c4-4622-aff4-c41f2642b6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1d171-42c9-4543-9ae0-1eb64d0b612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Freigabehinweis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EAF3E3E-8F18-42C2-A670-119191828530}">
  <ds:schemaRefs>
    <ds:schemaRef ds:uri="http://purl.org/dc/elements/1.1/"/>
    <ds:schemaRef ds:uri="http://schemas.microsoft.com/office/2006/metadata/properties"/>
    <ds:schemaRef ds:uri="4d828b48-b1c4-4622-aff4-c41f2642b6e4"/>
    <ds:schemaRef ds:uri="http://schemas.openxmlformats.org/package/2006/metadata/core-properties"/>
    <ds:schemaRef ds:uri="http://purl.org/dc/terms/"/>
    <ds:schemaRef ds:uri="12a1d171-42c9-4543-9ae0-1eb64d0b6128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27C0F13A-04BB-4962-91B5-6CA8E3895AD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985592A-1B18-4531-9EBA-8661DDCDB1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828b48-b1c4-4622-aff4-c41f2642b6e4"/>
    <ds:schemaRef ds:uri="12a1d171-42c9-4543-9ae0-1eb64d0b61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403</Words>
  <Application>Microsoft Office PowerPoint</Application>
  <PresentationFormat>Breitbild</PresentationFormat>
  <Paragraphs>75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</vt:lpstr>
      <vt:lpstr>Proposal E2E Test</vt:lpstr>
      <vt:lpstr>Current Scenario and problems</vt:lpstr>
      <vt:lpstr>Proposal (a)</vt:lpstr>
      <vt:lpstr>Proposal (b)</vt:lpstr>
      <vt:lpstr>E2E-Test-Topic Examples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E2E Test</dc:title>
  <dc:creator>Geissler, Andreas</dc:creator>
  <cp:lastModifiedBy>Geissler, Andreas</cp:lastModifiedBy>
  <cp:revision>4</cp:revision>
  <dcterms:created xsi:type="dcterms:W3CDTF">2020-05-08T11:43:46Z</dcterms:created>
  <dcterms:modified xsi:type="dcterms:W3CDTF">2020-05-13T10:22:14Z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0x01010080F5146922EBFF4E89745235317654A4</vt:lpwstr>
  </property>
</Properties>
</file>