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5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_rels/presentation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53.xml.rels" ContentType="application/vnd.openxmlformats-package.relationships+xml"/>
  <Override PartName="/ppt/slideLayouts/slideLayout5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media/image1.jpeg" ContentType="image/jpeg"/>
  <Override PartName="/ppt/media/image2.wmf" ContentType="image/x-wmf"/>
  <Override PartName="/ppt/media/image3.png" ContentType="image/png"/>
  <Override PartName="/ppt/media/image4.png" ContentType="image/png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30438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15196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57084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63732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0400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57084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63732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0560" cy="32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056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0560" cy="4383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0560" cy="32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196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30438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5196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7084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3732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400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7084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3732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0560" cy="32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056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056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0560" cy="4383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515196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504000" y="30438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515196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57084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63732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50400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57084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63732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0560" cy="32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056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0560" cy="4383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515196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504000" y="30438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515196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357084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63732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50400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357084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663732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62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0560" cy="3287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056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0560" cy="4383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77" name="PlaceHolder 4"/>
          <p:cNvSpPr>
            <a:spLocks noGrp="1"/>
          </p:cNvSpPr>
          <p:nvPr>
            <p:ph type="body"/>
          </p:nvPr>
        </p:nvSpPr>
        <p:spPr>
          <a:xfrm>
            <a:off x="515196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 type="body"/>
          </p:nvPr>
        </p:nvSpPr>
        <p:spPr>
          <a:xfrm>
            <a:off x="504000" y="30438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87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88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89" name="PlaceHolder 5"/>
          <p:cNvSpPr>
            <a:spLocks noGrp="1"/>
          </p:cNvSpPr>
          <p:nvPr>
            <p:ph type="body"/>
          </p:nvPr>
        </p:nvSpPr>
        <p:spPr>
          <a:xfrm>
            <a:off x="515196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0560" cy="4383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9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92" name="PlaceHolder 3"/>
          <p:cNvSpPr>
            <a:spLocks noGrp="1"/>
          </p:cNvSpPr>
          <p:nvPr>
            <p:ph type="body"/>
          </p:nvPr>
        </p:nvSpPr>
        <p:spPr>
          <a:xfrm>
            <a:off x="357084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93" name="PlaceHolder 4"/>
          <p:cNvSpPr>
            <a:spLocks noGrp="1"/>
          </p:cNvSpPr>
          <p:nvPr>
            <p:ph type="body"/>
          </p:nvPr>
        </p:nvSpPr>
        <p:spPr>
          <a:xfrm>
            <a:off x="6637320" y="13266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94" name="PlaceHolder 5"/>
          <p:cNvSpPr>
            <a:spLocks noGrp="1"/>
          </p:cNvSpPr>
          <p:nvPr>
            <p:ph type="body"/>
          </p:nvPr>
        </p:nvSpPr>
        <p:spPr>
          <a:xfrm>
            <a:off x="50400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95" name="PlaceHolder 6"/>
          <p:cNvSpPr>
            <a:spLocks noGrp="1"/>
          </p:cNvSpPr>
          <p:nvPr>
            <p:ph type="body"/>
          </p:nvPr>
        </p:nvSpPr>
        <p:spPr>
          <a:xfrm>
            <a:off x="357084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96" name="PlaceHolder 7"/>
          <p:cNvSpPr>
            <a:spLocks noGrp="1"/>
          </p:cNvSpPr>
          <p:nvPr>
            <p:ph type="body"/>
          </p:nvPr>
        </p:nvSpPr>
        <p:spPr>
          <a:xfrm>
            <a:off x="6637320" y="3043800"/>
            <a:ext cx="292032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1960" y="30438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IN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1960" y="1326600"/>
            <a:ext cx="442620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3043800"/>
            <a:ext cx="9070560" cy="15678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IN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jpeg"/><Relationship Id="rId3" Type="http://schemas.openxmlformats.org/officeDocument/2006/relationships/image" Target="../media/image2.wmf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9.xml"/><Relationship Id="rId16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IN" sz="4400" spc="-1" strike="noStrike">
                <a:latin typeface="Arial"/>
              </a:rPr>
              <a:t>Click to edit the title text format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latin typeface="Arial"/>
              </a:rPr>
              <a:t>Click to edit the outline </a:t>
            </a:r>
            <a:r>
              <a:rPr b="0" lang="en-IN" sz="3200" spc="-1" strike="noStrike">
                <a:latin typeface="Arial"/>
              </a:rPr>
              <a:t>text format</a:t>
            </a:r>
            <a:endParaRPr b="0" lang="en-IN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800" spc="-1" strike="noStrike">
                <a:latin typeface="Arial"/>
              </a:rPr>
              <a:t>Second Outline Level</a:t>
            </a:r>
            <a:endParaRPr b="0" lang="en-IN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400" spc="-1" strike="noStrike">
                <a:latin typeface="Arial"/>
              </a:rPr>
              <a:t>Third Outline Level</a:t>
            </a:r>
            <a:endParaRPr b="0" lang="en-IN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000" spc="-1" strike="noStrike">
                <a:latin typeface="Arial"/>
              </a:rPr>
              <a:t>Fourth Outline Level</a:t>
            </a:r>
            <a:endParaRPr b="0" lang="en-IN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Fifth Outline Level</a:t>
            </a:r>
            <a:endParaRPr b="0" lang="en-IN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Sixth Outline Level</a:t>
            </a:r>
            <a:endParaRPr b="0" lang="en-IN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Seventh Outline </a:t>
            </a:r>
            <a:r>
              <a:rPr b="0" lang="en-IN" sz="2000" spc="-1" strike="noStrike">
                <a:latin typeface="Arial"/>
              </a:rPr>
              <a:t>Level</a:t>
            </a:r>
            <a:endParaRPr b="0" lang="en-IN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IN" sz="4400" spc="-1" strike="noStrike">
                <a:latin typeface="Arial"/>
              </a:rPr>
              <a:t>Click to edit the title text format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latin typeface="Arial"/>
              </a:rPr>
              <a:t>Click to edit the outline text format</a:t>
            </a:r>
            <a:endParaRPr b="0" lang="en-IN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800" spc="-1" strike="noStrike">
                <a:latin typeface="Arial"/>
              </a:rPr>
              <a:t>Second Outline Level</a:t>
            </a:r>
            <a:endParaRPr b="0" lang="en-IN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400" spc="-1" strike="noStrike">
                <a:latin typeface="Arial"/>
              </a:rPr>
              <a:t>Third Outline Level</a:t>
            </a:r>
            <a:endParaRPr b="0" lang="en-IN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000" spc="-1" strike="noStrike">
                <a:latin typeface="Arial"/>
              </a:rPr>
              <a:t>Fourth Outline Level</a:t>
            </a:r>
            <a:endParaRPr b="0" lang="en-IN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Fifth Outline Level</a:t>
            </a:r>
            <a:endParaRPr b="0" lang="en-IN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Sixth Outline Level</a:t>
            </a:r>
            <a:endParaRPr b="0" lang="en-IN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Seventh Outline Level</a:t>
            </a:r>
            <a:endParaRPr b="0" lang="en-IN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IN" sz="4400" spc="-1" strike="noStrike">
                <a:latin typeface="Arial"/>
              </a:rPr>
              <a:t>Click to edit the title text format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latin typeface="Arial"/>
              </a:rPr>
              <a:t>Click to edit the </a:t>
            </a:r>
            <a:r>
              <a:rPr b="0" lang="en-IN" sz="3200" spc="-1" strike="noStrike">
                <a:latin typeface="Arial"/>
              </a:rPr>
              <a:t>outline text format</a:t>
            </a:r>
            <a:endParaRPr b="0" lang="en-IN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800" spc="-1" strike="noStrike">
                <a:latin typeface="Arial"/>
              </a:rPr>
              <a:t>Second Outline Level</a:t>
            </a:r>
            <a:endParaRPr b="0" lang="en-IN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400" spc="-1" strike="noStrike">
                <a:latin typeface="Arial"/>
              </a:rPr>
              <a:t>Third Outline Level</a:t>
            </a:r>
            <a:endParaRPr b="0" lang="en-IN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2000" spc="-1" strike="noStrike">
                <a:latin typeface="Arial"/>
              </a:rPr>
              <a:t>Fourth Outline Level</a:t>
            </a:r>
            <a:endParaRPr b="0" lang="en-IN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Fifth Outline Level</a:t>
            </a:r>
            <a:endParaRPr b="0" lang="en-IN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Sixth Outline </a:t>
            </a:r>
            <a:r>
              <a:rPr b="0" lang="en-IN" sz="2000" spc="-1" strike="noStrike">
                <a:latin typeface="Arial"/>
              </a:rPr>
              <a:t>Level</a:t>
            </a:r>
            <a:endParaRPr b="0" lang="en-IN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2000" spc="-1" strike="noStrike">
                <a:latin typeface="Arial"/>
              </a:rPr>
              <a:t>Seventh </a:t>
            </a:r>
            <a:r>
              <a:rPr b="0" lang="en-IN" sz="2000" spc="-1" strike="noStrike">
                <a:latin typeface="Arial"/>
              </a:rPr>
              <a:t>Outline </a:t>
            </a:r>
            <a:r>
              <a:rPr b="0" lang="en-IN" sz="2000" spc="-1" strike="noStrike">
                <a:latin typeface="Arial"/>
              </a:rPr>
              <a:t>Level</a:t>
            </a:r>
            <a:endParaRPr b="0" lang="en-IN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0560" cy="945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IN" sz="1800" spc="-1" strike="noStrike">
                <a:latin typeface="Arial"/>
              </a:rPr>
              <a:t>Click to edit the title text format</a:t>
            </a:r>
            <a:endParaRPr b="0" lang="en-IN" sz="18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0560" cy="3287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latin typeface="Arial"/>
              </a:rPr>
              <a:t>Click to edit the outline text format</a:t>
            </a:r>
            <a:endParaRPr b="0" lang="en-IN" sz="1800" spc="-1" strike="noStrike">
              <a:latin typeface="Arial"/>
            </a:endParaRPr>
          </a:p>
          <a:p>
            <a:pPr lvl="1" marL="864000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800" spc="-1" strike="noStrike">
                <a:latin typeface="Arial"/>
              </a:rPr>
              <a:t>Second Outline Level</a:t>
            </a:r>
            <a:endParaRPr b="0" lang="en-IN" sz="1800" spc="-1" strike="noStrike">
              <a:latin typeface="Arial"/>
            </a:endParaRPr>
          </a:p>
          <a:p>
            <a:pPr lvl="2" marL="1296000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latin typeface="Arial"/>
              </a:rPr>
              <a:t>Third Outline Level</a:t>
            </a:r>
            <a:endParaRPr b="0" lang="en-IN" sz="1800" spc="-1" strike="noStrike">
              <a:latin typeface="Arial"/>
            </a:endParaRPr>
          </a:p>
          <a:p>
            <a:pPr lvl="3" marL="1728000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IN" sz="1800" spc="-1" strike="noStrike">
                <a:latin typeface="Arial"/>
              </a:rPr>
              <a:t>Fourth Outline Level</a:t>
            </a:r>
            <a:endParaRPr b="0" lang="en-IN" sz="1800" spc="-1" strike="noStrike">
              <a:latin typeface="Arial"/>
            </a:endParaRPr>
          </a:p>
          <a:p>
            <a:pPr lvl="4" marL="2160000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latin typeface="Arial"/>
              </a:rPr>
              <a:t>Fifth Outline Level</a:t>
            </a:r>
            <a:endParaRPr b="0" lang="en-IN" sz="1800" spc="-1" strike="noStrike">
              <a:latin typeface="Arial"/>
            </a:endParaRPr>
          </a:p>
          <a:p>
            <a:pPr lvl="5" marL="2592000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latin typeface="Arial"/>
              </a:rPr>
              <a:t>Sixth Outline Level</a:t>
            </a:r>
            <a:endParaRPr b="0" lang="en-IN" sz="1800" spc="-1" strike="noStrike">
              <a:latin typeface="Arial"/>
            </a:endParaRPr>
          </a:p>
          <a:p>
            <a:pPr lvl="6" marL="3024000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1800" spc="-1" strike="noStrike">
                <a:latin typeface="Arial"/>
              </a:rPr>
              <a:t>Seventh Outline Level</a:t>
            </a:r>
            <a:endParaRPr b="0" lang="en-IN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-16560" y="360"/>
            <a:ext cx="10080360" cy="800280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3" name="CustomShape 2"/>
          <p:cNvSpPr/>
          <p:nvPr/>
        </p:nvSpPr>
        <p:spPr>
          <a:xfrm>
            <a:off x="0" y="5357520"/>
            <a:ext cx="10096920" cy="327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ffffff"/>
                </a:solidFill>
                <a:latin typeface="Calibri"/>
              </a:rPr>
              <a:t> </a:t>
            </a:r>
            <a:endParaRPr b="0" lang="en-IN" sz="1800" spc="-1" strike="noStrike">
              <a:latin typeface="Arial"/>
            </a:endParaRPr>
          </a:p>
        </p:txBody>
      </p:sp>
      <p:pic>
        <p:nvPicPr>
          <p:cNvPr id="154" name="Picture 20" descr=""/>
          <p:cNvPicPr/>
          <p:nvPr/>
        </p:nvPicPr>
        <p:blipFill>
          <a:blip r:embed="rId3"/>
          <a:stretch/>
        </p:blipFill>
        <p:spPr>
          <a:xfrm>
            <a:off x="8290800" y="5392440"/>
            <a:ext cx="1235520" cy="257040"/>
          </a:xfrm>
          <a:prstGeom prst="rect">
            <a:avLst/>
          </a:prstGeom>
          <a:ln>
            <a:noFill/>
          </a:ln>
        </p:spPr>
      </p:pic>
      <p:pic>
        <p:nvPicPr>
          <p:cNvPr id="155" name="Shape 72" descr=""/>
          <p:cNvPicPr/>
          <p:nvPr/>
        </p:nvPicPr>
        <p:blipFill>
          <a:blip r:embed="rId4"/>
          <a:stretch/>
        </p:blipFill>
        <p:spPr>
          <a:xfrm>
            <a:off x="260280" y="5460840"/>
            <a:ext cx="2145960" cy="127800"/>
          </a:xfrm>
          <a:prstGeom prst="rect">
            <a:avLst/>
          </a:prstGeom>
          <a:ln>
            <a:noFill/>
          </a:ln>
        </p:spPr>
      </p:pic>
      <p:sp>
        <p:nvSpPr>
          <p:cNvPr id="156" name="CustomShape 3"/>
          <p:cNvSpPr/>
          <p:nvPr/>
        </p:nvSpPr>
        <p:spPr>
          <a:xfrm>
            <a:off x="4419000" y="5480640"/>
            <a:ext cx="1242000" cy="212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 anchorCtr="1">
            <a:spAutoFit/>
          </a:bodyPr>
          <a:p>
            <a:pPr algn="ctr">
              <a:lnSpc>
                <a:spcPct val="100000"/>
              </a:lnSpc>
            </a:pP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v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y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: 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n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a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l 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&amp;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s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r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i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c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t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0" lang="en-US" sz="700" spc="-1" strike="noStrike">
                <a:solidFill>
                  <a:srgbClr val="000000"/>
                </a:solidFill>
                <a:latin typeface="Arial"/>
              </a:rPr>
              <a:t>d</a:t>
            </a:r>
            <a:endParaRPr b="0" lang="en-IN" sz="700" spc="-1" strike="noStrike">
              <a:latin typeface="Arial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503640" y="831600"/>
            <a:ext cx="9072360" cy="415152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44546a"/>
                </a:solidFill>
                <a:latin typeface="Arial"/>
              </a:rPr>
              <a:t>Click to edit Master text styles</a:t>
            </a:r>
            <a:endParaRPr b="0" lang="en-US" sz="2000" spc="-1" strike="noStrike">
              <a:solidFill>
                <a:srgbClr val="44546a"/>
              </a:solidFill>
              <a:latin typeface="Arial"/>
            </a:endParaRPr>
          </a:p>
          <a:p>
            <a:pPr lvl="1" marL="225360" indent="-225000">
              <a:lnSpc>
                <a:spcPct val="90000"/>
              </a:lnSpc>
              <a:spcBef>
                <a:spcPts val="799"/>
              </a:spcBef>
              <a:buClr>
                <a:srgbClr val="44546a"/>
              </a:buClr>
              <a:buFont typeface="Wingdings" charset="2"/>
              <a:buChar char=""/>
            </a:pPr>
            <a:r>
              <a:rPr b="0" lang="en-US" sz="1800" spc="-1" strike="noStrike">
                <a:solidFill>
                  <a:srgbClr val="44546a"/>
                </a:solidFill>
                <a:latin typeface="Arial"/>
              </a:rPr>
              <a:t>Second level</a:t>
            </a:r>
            <a:endParaRPr b="0" lang="en-US" sz="1800" spc="-1" strike="noStrike">
              <a:solidFill>
                <a:srgbClr val="44546a"/>
              </a:solidFill>
              <a:latin typeface="Arial"/>
            </a:endParaRPr>
          </a:p>
          <a:p>
            <a:pPr lvl="2" marL="571680" indent="-228240">
              <a:lnSpc>
                <a:spcPct val="90000"/>
              </a:lnSpc>
              <a:buClr>
                <a:srgbClr val="44546a"/>
              </a:buClr>
              <a:buFont typeface="Wingdings" charset="2"/>
              <a:buChar char=""/>
            </a:pPr>
            <a:r>
              <a:rPr b="0" lang="en-US" sz="1600" spc="-1" strike="noStrike">
                <a:solidFill>
                  <a:srgbClr val="44546a"/>
                </a:solidFill>
                <a:latin typeface="Arial"/>
              </a:rPr>
              <a:t>Third level</a:t>
            </a:r>
            <a:endParaRPr b="0" lang="en-US" sz="1600" spc="-1" strike="noStrike">
              <a:solidFill>
                <a:srgbClr val="44546a"/>
              </a:solidFill>
              <a:latin typeface="Arial"/>
            </a:endParaRPr>
          </a:p>
          <a:p>
            <a:pPr lvl="3" marL="914400" indent="-231480">
              <a:lnSpc>
                <a:spcPct val="90000"/>
              </a:lnSpc>
              <a:buClr>
                <a:srgbClr val="44546a"/>
              </a:buClr>
              <a:buFont typeface="Wingdings" charset="2"/>
              <a:buChar char=""/>
            </a:pPr>
            <a:r>
              <a:rPr b="0" lang="en-US" sz="1400" spc="-1" strike="noStrike">
                <a:solidFill>
                  <a:srgbClr val="44546a"/>
                </a:solidFill>
                <a:latin typeface="Arial"/>
              </a:rPr>
              <a:t>Fourth level</a:t>
            </a:r>
            <a:endParaRPr b="0" lang="en-US" sz="1400" spc="-1" strike="noStrike">
              <a:solidFill>
                <a:srgbClr val="44546a"/>
              </a:solidFill>
              <a:latin typeface="Arial"/>
            </a:endParaRPr>
          </a:p>
          <a:p>
            <a:pPr lvl="4" marL="1255680" indent="-229680">
              <a:lnSpc>
                <a:spcPct val="90000"/>
              </a:lnSpc>
              <a:buClr>
                <a:srgbClr val="44546a"/>
              </a:buClr>
              <a:buFont typeface="Wingdings" charset="2"/>
              <a:buChar char=""/>
            </a:pPr>
            <a:r>
              <a:rPr b="0" lang="en-US" sz="1800" spc="-1" strike="noStrike">
                <a:solidFill>
                  <a:srgbClr val="44546a"/>
                </a:solidFill>
                <a:latin typeface="Arial"/>
              </a:rPr>
              <a:t>Fifth level</a:t>
            </a:r>
            <a:endParaRPr b="0" lang="en-US" sz="1800" spc="-1" strike="noStrike">
              <a:solidFill>
                <a:srgbClr val="44546a"/>
              </a:solidFill>
              <a:latin typeface="Arial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 type="title"/>
          </p:nvPr>
        </p:nvSpPr>
        <p:spPr>
          <a:xfrm>
            <a:off x="503640" y="191160"/>
            <a:ext cx="9072360" cy="52884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Arial"/>
              </a:rPr>
              <a:t>Click to edit Master title style</a:t>
            </a:r>
            <a:endParaRPr b="0" lang="en-U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6"/>
          <p:cNvSpPr>
            <a:spLocks noGrp="1"/>
          </p:cNvSpPr>
          <p:nvPr>
            <p:ph type="dt"/>
          </p:nvPr>
        </p:nvSpPr>
        <p:spPr>
          <a:xfrm>
            <a:off x="335880" y="5490720"/>
            <a:ext cx="1838880" cy="16632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fld id="{563AFB24-F2D2-4838-9CAB-7EC8D577B49A}" type="datetime1">
              <a:rPr b="0" lang="en-US" sz="1200" spc="-1" strike="noStrike">
                <a:solidFill>
                  <a:srgbClr val="000000"/>
                </a:solidFill>
                <a:latin typeface="Arial"/>
              </a:rPr>
              <a:t>12/02/2020</a:t>
            </a:fld>
            <a:endParaRPr b="0" lang="en-IN" sz="1200" spc="-1" strike="noStrike">
              <a:latin typeface="Times New Roman"/>
            </a:endParaRPr>
          </a:p>
        </p:txBody>
      </p:sp>
      <p:sp>
        <p:nvSpPr>
          <p:cNvPr id="160" name="PlaceHolder 7"/>
          <p:cNvSpPr>
            <a:spLocks noGrp="1"/>
          </p:cNvSpPr>
          <p:nvPr>
            <p:ph type="ftr"/>
          </p:nvPr>
        </p:nvSpPr>
        <p:spPr>
          <a:xfrm>
            <a:off x="7225560" y="5517360"/>
            <a:ext cx="1269720" cy="129960"/>
          </a:xfrm>
          <a:prstGeom prst="rect">
            <a:avLst/>
          </a:prstGeom>
        </p:spPr>
        <p:txBody>
          <a:bodyPr lIns="0" rIns="0" anchor="ctr">
            <a:noAutofit/>
          </a:bodyPr>
          <a:p>
            <a:pPr algn="r">
              <a:lnSpc>
                <a:spcPct val="100000"/>
              </a:lnSpc>
            </a:pPr>
            <a:r>
              <a:rPr b="0" lang="en-US" sz="1050" spc="-1" strike="noStrike">
                <a:solidFill>
                  <a:srgbClr val="ffffff"/>
                </a:solidFill>
                <a:latin typeface="Intel Clear Light"/>
                <a:ea typeface="Geneva"/>
              </a:rPr>
              <a:t>Intel Confidential </a:t>
            </a:r>
            <a:endParaRPr b="0" lang="en-IN" sz="105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504000" y="226080"/>
            <a:ext cx="9070560" cy="94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CustomShape 2"/>
          <p:cNvSpPr/>
          <p:nvPr/>
        </p:nvSpPr>
        <p:spPr>
          <a:xfrm>
            <a:off x="504000" y="1326600"/>
            <a:ext cx="9070560" cy="328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4400" spc="-1" strike="noStrike">
                <a:solidFill>
                  <a:srgbClr val="000000"/>
                </a:solidFill>
                <a:latin typeface="Arial"/>
                <a:ea typeface="DejaVu Sans"/>
              </a:rPr>
              <a:t>SON Usecase - Test Automation</a:t>
            </a:r>
            <a:endParaRPr b="0" lang="en-IN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5123520" y="4841640"/>
            <a:ext cx="211500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0" name="TextShape 2"/>
          <p:cNvSpPr txBox="1"/>
          <p:nvPr/>
        </p:nvSpPr>
        <p:spPr>
          <a:xfrm>
            <a:off x="5328000" y="14634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68000"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44546a"/>
                </a:solidFill>
                <a:latin typeface="Arial"/>
              </a:rPr>
              <a:t>Physical cell ID (PCI) is a locally unique integer ID in 4G/5G</a:t>
            </a:r>
            <a:endParaRPr b="0" lang="en-IN" sz="2000" spc="-1" strike="noStrike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44546a"/>
                </a:solidFill>
                <a:latin typeface="Arial"/>
              </a:rPr>
              <a:t>Used for handoff and physical layer design</a:t>
            </a:r>
            <a:endParaRPr b="0" lang="en-IN" sz="2000" spc="-1" strike="noStrike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44546a"/>
                </a:solidFill>
                <a:latin typeface="Arial"/>
              </a:rPr>
              <a:t>PCI ranges:</a:t>
            </a:r>
            <a:br/>
            <a:r>
              <a:rPr b="0" lang="en-US" sz="2000" spc="-1" strike="noStrike">
                <a:solidFill>
                  <a:srgbClr val="44546a"/>
                </a:solidFill>
                <a:latin typeface="Arial"/>
              </a:rPr>
              <a:t>  LTE: 0 to 503</a:t>
            </a:r>
            <a:br/>
            <a:r>
              <a:rPr b="0" lang="en-US" sz="2000" spc="-1" strike="noStrike">
                <a:solidFill>
                  <a:srgbClr val="44546a"/>
                </a:solidFill>
                <a:latin typeface="Arial"/>
              </a:rPr>
              <a:t>   5G: 0 to 1007</a:t>
            </a:r>
            <a:endParaRPr b="0" lang="en-IN" sz="2000" spc="-1" strike="noStrike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44546a"/>
                </a:solidFill>
                <a:latin typeface="Arial"/>
              </a:rPr>
              <a:t>PCI optimization: Assign PCI values to avoid </a:t>
            </a:r>
            <a:r>
              <a:rPr b="1" lang="en-US" sz="2000" spc="-1" strike="noStrike">
                <a:solidFill>
                  <a:srgbClr val="ff0000"/>
                </a:solidFill>
                <a:latin typeface="Arial"/>
              </a:rPr>
              <a:t>PCI collision </a:t>
            </a:r>
            <a:r>
              <a:rPr b="0" lang="en-US" sz="2000" spc="-1" strike="noStrike">
                <a:solidFill>
                  <a:srgbClr val="44546a"/>
                </a:solidFill>
                <a:latin typeface="Arial"/>
              </a:rPr>
              <a:t>and minimize </a:t>
            </a:r>
            <a:r>
              <a:rPr b="1" lang="en-US" sz="2000" spc="-1" strike="noStrike">
                <a:solidFill>
                  <a:srgbClr val="ed7d31"/>
                </a:solidFill>
                <a:latin typeface="Arial"/>
              </a:rPr>
              <a:t>PCI confusion</a:t>
            </a:r>
            <a:endParaRPr b="0" lang="en-IN" sz="2000" spc="-1" strike="noStrike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44546a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44546a"/>
                </a:solidFill>
                <a:latin typeface="Arial"/>
              </a:rPr>
              <a:t>PCI is re-optimized if neighbor relationship changes, (e.g. during Automation Neighbor Relations (ANR))</a:t>
            </a:r>
            <a:endParaRPr b="0" lang="en-IN" sz="2000" spc="-1" strike="noStrike">
              <a:latin typeface="Arial"/>
            </a:endParaRPr>
          </a:p>
        </p:txBody>
      </p:sp>
      <p:sp>
        <p:nvSpPr>
          <p:cNvPr id="201" name="TextShape 3"/>
          <p:cNvSpPr txBox="1"/>
          <p:nvPr/>
        </p:nvSpPr>
        <p:spPr>
          <a:xfrm>
            <a:off x="504000" y="22644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IN" sz="4400" spc="-1" strike="noStrike">
                <a:latin typeface="Arial"/>
              </a:rPr>
              <a:t>P</a:t>
            </a:r>
            <a:r>
              <a:rPr b="0" lang="en-IN" sz="4400" spc="-1" strike="noStrike">
                <a:latin typeface="Arial"/>
              </a:rPr>
              <a:t>C</a:t>
            </a:r>
            <a:r>
              <a:rPr b="0" lang="en-IN" sz="4400" spc="-1" strike="noStrike">
                <a:latin typeface="Arial"/>
              </a:rPr>
              <a:t>I</a:t>
            </a:r>
            <a:r>
              <a:rPr b="0" lang="en-IN" sz="4400" spc="-1" strike="noStrike">
                <a:latin typeface="Arial"/>
              </a:rPr>
              <a:t> </a:t>
            </a:r>
            <a:r>
              <a:rPr b="0" lang="en-IN" sz="4400" spc="-1" strike="noStrike">
                <a:latin typeface="Arial"/>
              </a:rPr>
              <a:t>O</a:t>
            </a:r>
            <a:r>
              <a:rPr b="0" lang="en-IN" sz="4400" spc="-1" strike="noStrike">
                <a:latin typeface="Arial"/>
              </a:rPr>
              <a:t>p</a:t>
            </a:r>
            <a:r>
              <a:rPr b="0" lang="en-IN" sz="4400" spc="-1" strike="noStrike">
                <a:latin typeface="Arial"/>
              </a:rPr>
              <a:t>t</a:t>
            </a:r>
            <a:r>
              <a:rPr b="0" lang="en-IN" sz="4400" spc="-1" strike="noStrike">
                <a:latin typeface="Arial"/>
              </a:rPr>
              <a:t>i</a:t>
            </a:r>
            <a:r>
              <a:rPr b="0" lang="en-IN" sz="4400" spc="-1" strike="noStrike">
                <a:latin typeface="Arial"/>
              </a:rPr>
              <a:t>m</a:t>
            </a:r>
            <a:r>
              <a:rPr b="0" lang="en-IN" sz="4400" spc="-1" strike="noStrike">
                <a:latin typeface="Arial"/>
              </a:rPr>
              <a:t>i</a:t>
            </a:r>
            <a:r>
              <a:rPr b="0" lang="en-IN" sz="4400" spc="-1" strike="noStrike">
                <a:latin typeface="Arial"/>
              </a:rPr>
              <a:t>z</a:t>
            </a:r>
            <a:r>
              <a:rPr b="0" lang="en-IN" sz="4400" spc="-1" strike="noStrike">
                <a:latin typeface="Arial"/>
              </a:rPr>
              <a:t>a</a:t>
            </a:r>
            <a:r>
              <a:rPr b="0" lang="en-IN" sz="4400" spc="-1" strike="noStrike">
                <a:latin typeface="Arial"/>
              </a:rPr>
              <a:t>t</a:t>
            </a:r>
            <a:r>
              <a:rPr b="0" lang="en-IN" sz="4400" spc="-1" strike="noStrike">
                <a:latin typeface="Arial"/>
              </a:rPr>
              <a:t>i</a:t>
            </a:r>
            <a:r>
              <a:rPr b="0" lang="en-IN" sz="4400" spc="-1" strike="noStrike">
                <a:latin typeface="Arial"/>
              </a:rPr>
              <a:t>o</a:t>
            </a:r>
            <a:r>
              <a:rPr b="0" lang="en-IN" sz="4400" spc="-1" strike="noStrike">
                <a:latin typeface="Arial"/>
              </a:rPr>
              <a:t>n</a:t>
            </a:r>
            <a:endParaRPr b="0" lang="en-IN" sz="4400" spc="-1" strike="noStrike">
              <a:latin typeface="Arial"/>
            </a:endParaRPr>
          </a:p>
        </p:txBody>
      </p:sp>
      <p:grpSp>
        <p:nvGrpSpPr>
          <p:cNvPr id="202" name="Group 4"/>
          <p:cNvGrpSpPr/>
          <p:nvPr/>
        </p:nvGrpSpPr>
        <p:grpSpPr>
          <a:xfrm>
            <a:off x="480240" y="991800"/>
            <a:ext cx="4966560" cy="3616200"/>
            <a:chOff x="480240" y="991800"/>
            <a:chExt cx="4966560" cy="3616200"/>
          </a:xfrm>
        </p:grpSpPr>
        <p:sp>
          <p:nvSpPr>
            <p:cNvPr id="203" name="CustomShape 5"/>
            <p:cNvSpPr/>
            <p:nvPr/>
          </p:nvSpPr>
          <p:spPr>
            <a:xfrm>
              <a:off x="2065680" y="1857240"/>
              <a:ext cx="217440" cy="2613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4" name="CustomShape 6"/>
            <p:cNvSpPr/>
            <p:nvPr/>
          </p:nvSpPr>
          <p:spPr>
            <a:xfrm>
              <a:off x="4017960" y="1861560"/>
              <a:ext cx="217440" cy="261360"/>
            </a:xfrm>
            <a:prstGeom prst="ellipse">
              <a:avLst/>
            </a:prstGeom>
            <a:solidFill>
              <a:srgbClr val="ff00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5" name="CustomShape 7"/>
            <p:cNvSpPr/>
            <p:nvPr/>
          </p:nvSpPr>
          <p:spPr>
            <a:xfrm>
              <a:off x="2946240" y="3105720"/>
              <a:ext cx="217440" cy="261360"/>
            </a:xfrm>
            <a:prstGeom prst="ellipse">
              <a:avLst/>
            </a:prstGeom>
            <a:solidFill>
              <a:srgbClr val="66ffff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6" name="CustomShape 8"/>
            <p:cNvSpPr/>
            <p:nvPr/>
          </p:nvSpPr>
          <p:spPr>
            <a:xfrm>
              <a:off x="1733040" y="2791080"/>
              <a:ext cx="217440" cy="2617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7" name="CustomShape 9"/>
            <p:cNvSpPr/>
            <p:nvPr/>
          </p:nvSpPr>
          <p:spPr>
            <a:xfrm>
              <a:off x="822960" y="1927080"/>
              <a:ext cx="217440" cy="2617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8" name="CustomShape 10"/>
            <p:cNvSpPr/>
            <p:nvPr/>
          </p:nvSpPr>
          <p:spPr>
            <a:xfrm>
              <a:off x="2304360" y="3756960"/>
              <a:ext cx="217440" cy="261720"/>
            </a:xfrm>
            <a:prstGeom prst="ellipse">
              <a:avLst/>
            </a:prstGeom>
            <a:solidFill>
              <a:srgbClr val="0099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09" name="CustomShape 11"/>
            <p:cNvSpPr/>
            <p:nvPr/>
          </p:nvSpPr>
          <p:spPr>
            <a:xfrm>
              <a:off x="2810520" y="1992600"/>
              <a:ext cx="217440" cy="2617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0" name="CustomShape 12"/>
            <p:cNvSpPr/>
            <p:nvPr/>
          </p:nvSpPr>
          <p:spPr>
            <a:xfrm>
              <a:off x="3800160" y="2873880"/>
              <a:ext cx="217440" cy="261720"/>
            </a:xfrm>
            <a:prstGeom prst="ellipse">
              <a:avLst/>
            </a:prstGeom>
            <a:solidFill>
              <a:srgbClr val="0099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1" name="CustomShape 13"/>
            <p:cNvSpPr/>
            <p:nvPr/>
          </p:nvSpPr>
          <p:spPr>
            <a:xfrm>
              <a:off x="3582360" y="3822480"/>
              <a:ext cx="217440" cy="261720"/>
            </a:xfrm>
            <a:prstGeom prst="ellipse">
              <a:avLst/>
            </a:prstGeom>
            <a:solidFill>
              <a:srgbClr val="0099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2" name="CustomShape 14"/>
            <p:cNvSpPr/>
            <p:nvPr/>
          </p:nvSpPr>
          <p:spPr>
            <a:xfrm>
              <a:off x="1113120" y="3625920"/>
              <a:ext cx="217800" cy="26136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3" name="CustomShape 15"/>
            <p:cNvSpPr/>
            <p:nvPr/>
          </p:nvSpPr>
          <p:spPr>
            <a:xfrm>
              <a:off x="495360" y="1333080"/>
              <a:ext cx="4206240" cy="3274920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4" name="CustomShape 16"/>
            <p:cNvSpPr/>
            <p:nvPr/>
          </p:nvSpPr>
          <p:spPr>
            <a:xfrm>
              <a:off x="2115360" y="3167640"/>
              <a:ext cx="217440" cy="261360"/>
            </a:xfrm>
            <a:prstGeom prst="ellipse">
              <a:avLst/>
            </a:prstGeom>
            <a:solidFill>
              <a:srgbClr val="ff99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15" name="CustomShape 17"/>
            <p:cNvSpPr/>
            <p:nvPr/>
          </p:nvSpPr>
          <p:spPr>
            <a:xfrm>
              <a:off x="853200" y="1708200"/>
              <a:ext cx="29232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16" name="CustomShape 18"/>
            <p:cNvSpPr/>
            <p:nvPr/>
          </p:nvSpPr>
          <p:spPr>
            <a:xfrm>
              <a:off x="2785680" y="1782720"/>
              <a:ext cx="40536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17" name="CustomShape 19"/>
            <p:cNvSpPr/>
            <p:nvPr/>
          </p:nvSpPr>
          <p:spPr>
            <a:xfrm>
              <a:off x="4033080" y="1677960"/>
              <a:ext cx="40536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00ff00"/>
                  </a:highlight>
                  <a:latin typeface="Calibri"/>
                </a:rPr>
                <a:t>1</a:t>
              </a: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00ff00"/>
                  </a:highlight>
                  <a:latin typeface="Calibri"/>
                </a:rPr>
                <a:t>0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18" name="CustomShape 20"/>
            <p:cNvSpPr/>
            <p:nvPr/>
          </p:nvSpPr>
          <p:spPr>
            <a:xfrm>
              <a:off x="1706040" y="2585880"/>
              <a:ext cx="40536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2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19" name="CustomShape 21"/>
            <p:cNvSpPr/>
            <p:nvPr/>
          </p:nvSpPr>
          <p:spPr>
            <a:xfrm>
              <a:off x="982440" y="3414240"/>
              <a:ext cx="51804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1</a:t>
              </a: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9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20" name="CustomShape 22"/>
            <p:cNvSpPr/>
            <p:nvPr/>
          </p:nvSpPr>
          <p:spPr>
            <a:xfrm>
              <a:off x="2122560" y="2958840"/>
              <a:ext cx="29232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00ff00"/>
                  </a:highlight>
                  <a:latin typeface="Calibri"/>
                </a:rPr>
                <a:t>4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21" name="CustomShape 23"/>
            <p:cNvSpPr/>
            <p:nvPr/>
          </p:nvSpPr>
          <p:spPr>
            <a:xfrm>
              <a:off x="3815640" y="2691000"/>
              <a:ext cx="51804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ff7c80"/>
                  </a:highlight>
                  <a:latin typeface="Calibri"/>
                </a:rPr>
                <a:t>1</a:t>
              </a: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ff7c80"/>
                  </a:highlight>
                  <a:latin typeface="Calibri"/>
                </a:rPr>
                <a:t>6</a:t>
              </a: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ff7c80"/>
                  </a:highlight>
                  <a:latin typeface="Calibri"/>
                </a:rPr>
                <a:t>5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22" name="CustomShape 24"/>
            <p:cNvSpPr/>
            <p:nvPr/>
          </p:nvSpPr>
          <p:spPr>
            <a:xfrm>
              <a:off x="1903320" y="1645920"/>
              <a:ext cx="29232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4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23" name="CustomShape 25"/>
            <p:cNvSpPr/>
            <p:nvPr/>
          </p:nvSpPr>
          <p:spPr>
            <a:xfrm>
              <a:off x="2766600" y="2958120"/>
              <a:ext cx="40536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00ffff"/>
                  </a:highlight>
                  <a:latin typeface="Calibri"/>
                </a:rPr>
                <a:t>1</a:t>
              </a: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00ffff"/>
                  </a:highlight>
                  <a:latin typeface="Calibri"/>
                </a:rPr>
                <a:t>0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24" name="CustomShape 26"/>
            <p:cNvSpPr/>
            <p:nvPr/>
          </p:nvSpPr>
          <p:spPr>
            <a:xfrm>
              <a:off x="2315160" y="3582360"/>
              <a:ext cx="40536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ff7c80"/>
                  </a:highlight>
                  <a:latin typeface="Calibri"/>
                </a:rPr>
                <a:t>7</a:t>
              </a: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ff7c80"/>
                  </a:highlight>
                  <a:latin typeface="Calibri"/>
                </a:rPr>
                <a:t>6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25" name="CustomShape 27"/>
            <p:cNvSpPr/>
            <p:nvPr/>
          </p:nvSpPr>
          <p:spPr>
            <a:xfrm>
              <a:off x="3319920" y="3635640"/>
              <a:ext cx="51804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ff7c80"/>
                  </a:highlight>
                  <a:latin typeface="Calibri"/>
                </a:rPr>
                <a:t>1</a:t>
              </a: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ff7c80"/>
                  </a:highlight>
                  <a:latin typeface="Calibri"/>
                </a:rPr>
                <a:t>5</a:t>
              </a: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ff7c80"/>
                  </a:highlight>
                  <a:latin typeface="Calibri"/>
                </a:rPr>
                <a:t>0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26" name="CustomShape 28"/>
            <p:cNvSpPr/>
            <p:nvPr/>
          </p:nvSpPr>
          <p:spPr>
            <a:xfrm>
              <a:off x="3829680" y="4154400"/>
              <a:ext cx="143280" cy="27288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27" name="CustomShape 29"/>
            <p:cNvSpPr/>
            <p:nvPr/>
          </p:nvSpPr>
          <p:spPr>
            <a:xfrm>
              <a:off x="2943360" y="4008240"/>
              <a:ext cx="217440" cy="261720"/>
            </a:xfrm>
            <a:prstGeom prst="ellipse">
              <a:avLst/>
            </a:prstGeom>
            <a:solidFill>
              <a:srgbClr val="ff99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28" name="CustomShape 30"/>
            <p:cNvSpPr/>
            <p:nvPr/>
          </p:nvSpPr>
          <p:spPr>
            <a:xfrm>
              <a:off x="2795760" y="3786480"/>
              <a:ext cx="309240" cy="33300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600" spc="-1" strike="noStrike">
                  <a:solidFill>
                    <a:srgbClr val="000000"/>
                  </a:solidFill>
                  <a:highlight>
                    <a:srgbClr val="ff7c80"/>
                  </a:highlight>
                  <a:latin typeface="Calibri"/>
                </a:rPr>
                <a:t>4</a:t>
              </a:r>
              <a:endParaRPr b="0" lang="en-IN" sz="1600" spc="-1" strike="noStrike">
                <a:latin typeface="Arial"/>
              </a:endParaRPr>
            </a:p>
          </p:txBody>
        </p:sp>
        <p:sp>
          <p:nvSpPr>
            <p:cNvPr id="229" name="CustomShape 31"/>
            <p:cNvSpPr/>
            <p:nvPr/>
          </p:nvSpPr>
          <p:spPr>
            <a:xfrm>
              <a:off x="3768480" y="3289680"/>
              <a:ext cx="217800" cy="261720"/>
            </a:xfrm>
            <a:prstGeom prst="ellipse">
              <a:avLst/>
            </a:prstGeom>
            <a:solidFill>
              <a:srgbClr val="009900"/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0" name="CustomShape 32"/>
            <p:cNvSpPr/>
            <p:nvPr/>
          </p:nvSpPr>
          <p:spPr>
            <a:xfrm>
              <a:off x="3867840" y="3265560"/>
              <a:ext cx="518040" cy="3027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0" lang="en-US" sz="1400" spc="-1" strike="noStrike">
                  <a:solidFill>
                    <a:srgbClr val="000000"/>
                  </a:solidFill>
                  <a:highlight>
                    <a:srgbClr val="ff7c80"/>
                  </a:highlight>
                  <a:latin typeface="Calibri"/>
                </a:rPr>
                <a:t>240</a:t>
              </a:r>
              <a:endParaRPr b="0" lang="en-IN" sz="1400" spc="-1" strike="noStrike">
                <a:latin typeface="Arial"/>
              </a:endParaRPr>
            </a:p>
          </p:txBody>
        </p:sp>
        <p:sp>
          <p:nvSpPr>
            <p:cNvPr id="231" name="CustomShape 33"/>
            <p:cNvSpPr/>
            <p:nvPr/>
          </p:nvSpPr>
          <p:spPr>
            <a:xfrm>
              <a:off x="480240" y="991800"/>
              <a:ext cx="4966560" cy="363960"/>
            </a:xfrm>
            <a:prstGeom prst="rect">
              <a:avLst/>
            </a:prstGeom>
            <a:noFill/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504000" y="226080"/>
            <a:ext cx="9070560" cy="94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4400" spc="-1" strike="noStrike">
                <a:solidFill>
                  <a:srgbClr val="000000"/>
                </a:solidFill>
                <a:latin typeface="Arial"/>
                <a:ea typeface="DejaVu Sans"/>
              </a:rPr>
              <a:t>Use case flow diagram</a:t>
            </a:r>
            <a:endParaRPr b="0" lang="en-IN" sz="4400" spc="-1" strike="noStrike">
              <a:latin typeface="Arial"/>
            </a:endParaRPr>
          </a:p>
        </p:txBody>
      </p:sp>
      <p:pic>
        <p:nvPicPr>
          <p:cNvPr id="233" name="" descr=""/>
          <p:cNvPicPr/>
          <p:nvPr/>
        </p:nvPicPr>
        <p:blipFill>
          <a:blip r:embed="rId1"/>
          <a:stretch/>
        </p:blipFill>
        <p:spPr>
          <a:xfrm>
            <a:off x="1008000" y="1296000"/>
            <a:ext cx="8150400" cy="3856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504000" y="226080"/>
            <a:ext cx="9070560" cy="94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4400" spc="-1" strike="noStrike">
                <a:solidFill>
                  <a:srgbClr val="000000"/>
                </a:solidFill>
                <a:latin typeface="Arial"/>
                <a:ea typeface="DejaVu Sans"/>
              </a:rPr>
              <a:t>Entry point and Validation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504000" y="1326600"/>
            <a:ext cx="9070560" cy="328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IN" sz="3200" spc="-1" strike="noStrike">
                <a:solidFill>
                  <a:srgbClr val="000000"/>
                </a:solidFill>
                <a:latin typeface="Arial"/>
                <a:ea typeface="DejaVu Sans"/>
              </a:rPr>
              <a:t>Entrypoint</a:t>
            </a:r>
            <a:endParaRPr b="0" lang="en-IN" sz="32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Creating Collision/Confusion in RANSIM which will post fault event towards VES collector </a:t>
            </a:r>
            <a:endParaRPr b="0" lang="en-IN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IN" sz="3200" spc="-1" strike="noStrike">
                <a:solidFill>
                  <a:srgbClr val="000000"/>
                </a:solidFill>
                <a:latin typeface="Arial"/>
                <a:ea typeface="DejaVu Sans"/>
              </a:rPr>
              <a:t>Success Criteria</a:t>
            </a:r>
            <a:endParaRPr b="0" lang="en-IN" sz="32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New configuration updated in the netconf server</a:t>
            </a:r>
            <a:endParaRPr b="0" lang="en-IN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504000" y="226080"/>
            <a:ext cx="9070560" cy="94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4400" spc="-1" strike="noStrike">
                <a:solidFill>
                  <a:srgbClr val="000000"/>
                </a:solidFill>
                <a:latin typeface="Arial"/>
                <a:ea typeface="DejaVu Sans"/>
              </a:rPr>
              <a:t>Phase 1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237" name="CustomShape 2"/>
          <p:cNvSpPr/>
          <p:nvPr/>
        </p:nvSpPr>
        <p:spPr>
          <a:xfrm>
            <a:off x="504000" y="1247760"/>
            <a:ext cx="9070560" cy="328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47000"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IN" sz="3200" spc="-1" strike="noStrike">
                <a:solidFill>
                  <a:srgbClr val="000000"/>
                </a:solidFill>
                <a:latin typeface="Arial"/>
                <a:ea typeface="DejaVu Sans"/>
              </a:rPr>
              <a:t>Prerequisites</a:t>
            </a:r>
            <a:endParaRPr b="0" lang="en-IN" sz="32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Create and push son policies and contol loop policies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Deploy SON Handler microservice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Deploy and load Config DB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Validate dmaap topics</a:t>
            </a:r>
            <a:endParaRPr b="0" lang="en-IN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IN" sz="3200" spc="-1" strike="noStrike">
                <a:solidFill>
                  <a:srgbClr val="000000"/>
                </a:solidFill>
                <a:latin typeface="Arial"/>
                <a:ea typeface="DejaVu Sans"/>
              </a:rPr>
              <a:t>Entrypoint</a:t>
            </a:r>
            <a:endParaRPr b="0" lang="en-IN" sz="32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Post Fault message to VES collector</a:t>
            </a:r>
            <a:endParaRPr b="0" lang="en-IN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IN" sz="3200" spc="-1" strike="noStrike">
                <a:solidFill>
                  <a:srgbClr val="000000"/>
                </a:solidFill>
                <a:latin typeface="Arial"/>
                <a:ea typeface="DejaVu Sans"/>
              </a:rPr>
              <a:t>Success Criteria</a:t>
            </a:r>
            <a:endParaRPr b="0" lang="en-IN" sz="32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Wait for dmaap message from Policy</a:t>
            </a:r>
            <a:endParaRPr b="0" lang="en-IN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504000" y="226080"/>
            <a:ext cx="9070560" cy="94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4400" spc="-1" strike="noStrike">
                <a:solidFill>
                  <a:srgbClr val="000000"/>
                </a:solidFill>
                <a:latin typeface="Arial"/>
                <a:ea typeface="DejaVu Sans"/>
              </a:rPr>
              <a:t>Phase 2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239" name="CustomShape 2"/>
          <p:cNvSpPr/>
          <p:nvPr/>
        </p:nvSpPr>
        <p:spPr>
          <a:xfrm>
            <a:off x="504000" y="1326600"/>
            <a:ext cx="9070560" cy="328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39000"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IN" sz="3200" spc="-1" strike="noStrike">
                <a:solidFill>
                  <a:srgbClr val="000000"/>
                </a:solidFill>
                <a:latin typeface="Arial"/>
                <a:ea typeface="DejaVu Sans"/>
              </a:rPr>
              <a:t>Prerequisites</a:t>
            </a:r>
            <a:endParaRPr b="0" lang="en-IN" sz="32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Deploy SON Handler microservice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Deploy and load Config DB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Deploy Honeycomb netconf server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Mount honeycomb to SDNC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Validate dmaap topics</a:t>
            </a:r>
            <a:endParaRPr b="0" lang="en-IN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IN" sz="3200" spc="-1" strike="noStrike">
                <a:solidFill>
                  <a:srgbClr val="000000"/>
                </a:solidFill>
                <a:latin typeface="Arial"/>
                <a:ea typeface="DejaVu Sans"/>
              </a:rPr>
              <a:t>Entrypoint</a:t>
            </a:r>
            <a:endParaRPr b="0" lang="en-IN" sz="32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Post Fault message to VES collector</a:t>
            </a:r>
            <a:endParaRPr b="0" lang="en-IN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IN" sz="3200" spc="-1" strike="noStrike">
                <a:solidFill>
                  <a:srgbClr val="000000"/>
                </a:solidFill>
                <a:latin typeface="Arial"/>
                <a:ea typeface="DejaVu Sans"/>
              </a:rPr>
              <a:t>Success Criteria</a:t>
            </a:r>
            <a:endParaRPr b="0" lang="en-IN" sz="32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Wait for dmaap message from Policy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Validate data from honeycomb</a:t>
            </a:r>
            <a:endParaRPr b="0" lang="en-IN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504000" y="226080"/>
            <a:ext cx="9070560" cy="94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4400" spc="-1" strike="noStrike">
                <a:solidFill>
                  <a:srgbClr val="000000"/>
                </a:solidFill>
                <a:latin typeface="Arial"/>
                <a:ea typeface="DejaVu Sans"/>
              </a:rPr>
              <a:t>Phase 3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241" name="CustomShape 2"/>
          <p:cNvSpPr/>
          <p:nvPr/>
        </p:nvSpPr>
        <p:spPr>
          <a:xfrm>
            <a:off x="504000" y="1326600"/>
            <a:ext cx="9070560" cy="328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27000"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IN" sz="3200" spc="-1" strike="noStrike">
                <a:solidFill>
                  <a:srgbClr val="000000"/>
                </a:solidFill>
                <a:latin typeface="Arial"/>
                <a:ea typeface="DejaVu Sans"/>
              </a:rPr>
              <a:t>Prerequisites</a:t>
            </a:r>
            <a:endParaRPr b="0" lang="en-IN" sz="32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Deploy SON Handler microservice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Deploy and load Config DB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Deploy ransim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Deploy Honeycomb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Mount honeycomb to SDNC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Topic validate</a:t>
            </a:r>
            <a:endParaRPr b="0" lang="en-IN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IN" sz="3200" spc="-1" strike="noStrike">
                <a:solidFill>
                  <a:srgbClr val="000000"/>
                </a:solidFill>
                <a:latin typeface="Arial"/>
                <a:ea typeface="DejaVu Sans"/>
              </a:rPr>
              <a:t>Entrypoint</a:t>
            </a:r>
            <a:endParaRPr b="0" lang="en-IN" sz="32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sngStrike">
                <a:solidFill>
                  <a:srgbClr val="000000"/>
                </a:solidFill>
                <a:latin typeface="Arial"/>
                <a:ea typeface="DejaVu Sans"/>
              </a:rPr>
              <a:t>Post Fault message to VES collector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Neighbor list update in ransim</a:t>
            </a:r>
            <a:endParaRPr b="0" lang="en-IN" sz="2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IN" sz="3200" spc="-1" strike="noStrike">
                <a:solidFill>
                  <a:srgbClr val="000000"/>
                </a:solidFill>
                <a:latin typeface="Arial"/>
                <a:ea typeface="DejaVu Sans"/>
              </a:rPr>
              <a:t>Success Criteria</a:t>
            </a:r>
            <a:endParaRPr b="0" lang="en-IN" sz="32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Wait for dmaap message from Policy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0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Validate data from honeycomb</a:t>
            </a:r>
            <a:endParaRPr b="0" lang="en-IN" sz="2800" spc="-1" strike="noStrike">
              <a:latin typeface="Arial"/>
            </a:endParaRPr>
          </a:p>
          <a:p>
            <a:pPr lvl="1" marL="864000" indent="-322920">
              <a:lnSpc>
                <a:spcPct val="10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/>
              <a:buChar char=""/>
            </a:pPr>
            <a:r>
              <a:rPr b="1" lang="en-IN" sz="2800" spc="-1" strike="noStrike">
                <a:solidFill>
                  <a:srgbClr val="000000"/>
                </a:solidFill>
                <a:latin typeface="Arial"/>
                <a:ea typeface="DejaVu Sans"/>
              </a:rPr>
              <a:t>Validate data from ransim</a:t>
            </a:r>
            <a:endParaRPr b="0" lang="en-IN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CustomShape 1"/>
          <p:cNvSpPr/>
          <p:nvPr/>
        </p:nvSpPr>
        <p:spPr>
          <a:xfrm>
            <a:off x="504000" y="226080"/>
            <a:ext cx="9070560" cy="94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4400" spc="-1" strike="noStrike">
                <a:solidFill>
                  <a:srgbClr val="000000"/>
                </a:solidFill>
                <a:latin typeface="Arial"/>
                <a:ea typeface="DejaVu Sans"/>
              </a:rPr>
              <a:t>Current Status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243" name="CustomShape 2"/>
          <p:cNvSpPr/>
          <p:nvPr/>
        </p:nvSpPr>
        <p:spPr>
          <a:xfrm>
            <a:off x="504000" y="1326600"/>
            <a:ext cx="9070560" cy="328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IN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IN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504000" y="226080"/>
            <a:ext cx="9070560" cy="945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0" lang="en-IN" sz="4400" spc="-1" strike="noStrike">
                <a:latin typeface="Arial"/>
              </a:rPr>
              <a:t>Open Points</a:t>
            </a:r>
            <a:endParaRPr b="0" lang="en-IN" sz="4400" spc="-1" strike="noStrike">
              <a:latin typeface="Arial"/>
            </a:endParaRPr>
          </a:p>
        </p:txBody>
      </p:sp>
      <p:sp>
        <p:nvSpPr>
          <p:cNvPr id="245" name="CustomShape 2"/>
          <p:cNvSpPr/>
          <p:nvPr/>
        </p:nvSpPr>
        <p:spPr>
          <a:xfrm>
            <a:off x="504000" y="1326600"/>
            <a:ext cx="9070560" cy="3287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 marL="432000" indent="-32364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latin typeface="Arial"/>
              </a:rPr>
              <a:t>Config DB setup</a:t>
            </a:r>
            <a:endParaRPr b="0" lang="en-IN" sz="3200" spc="-1" strike="noStrike">
              <a:latin typeface="Arial"/>
            </a:endParaRPr>
          </a:p>
          <a:p>
            <a:pPr marL="432000" indent="-32364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IN" sz="3200" spc="-1" strike="noStrike">
                <a:latin typeface="Arial"/>
              </a:rPr>
              <a:t>Config DB configuration in SONHMS and OOF</a:t>
            </a:r>
            <a:endParaRPr b="0" lang="en-IN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Application>LibreOffice/6.4.6.2$Linux_X86_64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2020-12-01T12:53:46Z</dcterms:created>
  <dc:creator/>
  <dc:description/>
  <dc:language>en-IN</dc:language>
  <cp:lastModifiedBy/>
  <dcterms:modified xsi:type="dcterms:W3CDTF">2020-12-02T17:03:47Z</dcterms:modified>
  <cp:revision>12</cp:revision>
  <dc:subject/>
  <dc:title/>
</cp:coreProperties>
</file>