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3"/>
    <p:sldId id="337" r:id="rId4"/>
    <p:sldId id="343" r:id="rId5"/>
    <p:sldId id="336" r:id="rId6"/>
    <p:sldId id="338" r:id="rId8"/>
    <p:sldId id="329" r:id="rId9"/>
    <p:sldId id="328" r:id="rId10"/>
    <p:sldId id="344" r:id="rId11"/>
    <p:sldId id="345" r:id="rId12"/>
    <p:sldId id="294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0098"/>
    <a:srgbClr val="00A1DF"/>
    <a:srgbClr val="65B8CB"/>
    <a:srgbClr val="275187"/>
    <a:srgbClr val="446CA9"/>
    <a:srgbClr val="0230AC"/>
    <a:srgbClr val="222222"/>
    <a:srgbClr val="6FB405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7904" autoAdjust="0"/>
  </p:normalViewPr>
  <p:slideViewPr>
    <p:cSldViewPr snapToGrid="0" snapToObjects="1">
      <p:cViewPr varScale="1">
        <p:scale>
          <a:sx n="94" d="100"/>
          <a:sy n="94" d="100"/>
        </p:scale>
        <p:origin x="-684" y="-96"/>
      </p:cViewPr>
      <p:guideLst>
        <p:guide orient="horz" pos="1751"/>
        <p:guide pos="28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8009-31D9-4A35-A192-809BD0565C63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727D-C3C4-4395-B480-E0CA6508156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 panose="020B0604020202020204"/>
              <a:buNone/>
              <a:defRPr sz="33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pic>
        <p:nvPicPr>
          <p:cNvPr id="15" name="Shape 15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4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40" marR="0" lvl="2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40" marR="0" lvl="3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4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40" marR="0" lvl="2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40" marR="0" lvl="3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7774" y="256341"/>
            <a:ext cx="8133422" cy="461665"/>
          </a:xfrm>
        </p:spPr>
        <p:txBody>
          <a:bodyPr tIns="0" rIns="0" bIns="0"/>
          <a:lstStyle>
            <a:lvl1pPr>
              <a:defRPr lang="zh-CN" altLang="en-US" sz="3000" b="0" kern="1200" dirty="0">
                <a:solidFill>
                  <a:srgbClr val="004D8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617774" y="4867276"/>
            <a:ext cx="1572406" cy="34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75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fld>
            <a:endParaRPr lang="en-GB" altLang="zh-CN" sz="75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318287" y="205978"/>
            <a:ext cx="7368513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 panose="020B0604020202020204"/>
              <a:buNone/>
              <a:defRPr sz="3300" b="0" i="0" u="none" strike="noStrike" cap="none">
                <a:solidFill>
                  <a:srgbClr val="40404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25993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57530" marR="0" lvl="1" indent="-10033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33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4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57200" marR="0" lvl="1" indent="-533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777240" marR="0" lvl="2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120140" marR="0" lvl="3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4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40" marR="0" lvl="2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40" marR="0" lvl="3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4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40" marR="0" lvl="2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40" marR="0" lvl="3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4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24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40" marR="0" lvl="2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40" marR="0" lvl="3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395" marR="0" lvl="0" indent="-1333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403860" marR="0" lvl="1" indent="571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644525" marR="0" lvl="2" indent="1651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964565" marR="0" lvl="3" indent="-6540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201420" marR="0" lvl="4" indent="-83185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1937385" marR="0" lvl="5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2280285" marR="0" lvl="6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2623185" marR="0" lvl="7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2966085" marR="0" lvl="8" indent="-99060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4"/>
          <a:srcRect/>
          <a:stretch>
            <a:fillRect/>
          </a:stretch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 panose="020F0502020204030204"/>
              <a:buNone/>
            </a:pPr>
            <a:endParaRPr sz="1400"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pic>
        <p:nvPicPr>
          <p:cNvPr id="9" name="Shape 9"/>
          <p:cNvPicPr preferRelativeResize="0"/>
          <p:nvPr/>
        </p:nvPicPr>
        <p:blipFill rotWithShape="1">
          <a:blip r:embed="rId15"/>
          <a:srcRect/>
          <a:stretch>
            <a:fillRect/>
          </a:stretch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 panose="020B0604020202020204"/>
                <a:sym typeface="Arial" panose="020B0604020202020204"/>
              </a:rPr>
            </a:fld>
            <a:endParaRPr lang="en-US" sz="900" kern="0">
              <a:solidFill>
                <a:srgbClr val="888888"/>
              </a:solidFill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9715" y="1280160"/>
            <a:ext cx="7209155" cy="179451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ONAP SDC&amp;VFC Integration In R1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3816882" y="3093917"/>
            <a:ext cx="4921930" cy="476597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Maopeng</a:t>
            </a:r>
            <a:r>
              <a:rPr lang="en-US" dirty="0" smtClean="0">
                <a:solidFill>
                  <a:schemeClr val="tx1"/>
                </a:solidFill>
              </a:rPr>
              <a:t> Zhang  ZTE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1943" y="1741714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Q&amp;A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2044" y="124896"/>
            <a:ext cx="8133422" cy="461665"/>
          </a:xfrm>
        </p:spPr>
        <p:txBody>
          <a:bodyPr>
            <a:normAutofit fontScale="90000"/>
          </a:bodyPr>
          <a:p>
            <a:r>
              <a:rPr lang="en-US" sz="2100" b="1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Design Time Model Behind </a:t>
            </a:r>
            <a:r>
              <a:rPr lang="en-US" sz="2100" b="1" dirty="0" err="1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VoLTE</a:t>
            </a:r>
            <a:r>
              <a:rPr lang="en-US" sz="2100" b="1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 Use Case Approach for R1</a:t>
            </a:r>
            <a:endParaRPr lang="en-US" altLang="zh-CN" sz="2100" b="1">
              <a:solidFill>
                <a:schemeClr val="tx1">
                  <a:lumMod val="95000"/>
                  <a:lumOff val="5000"/>
                </a:schemeClr>
              </a:solidFill>
              <a:sym typeface="+mn-ea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834890" y="2258308"/>
            <a:ext cx="4050030" cy="14400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vertOverflow="overflow" horzOverflow="overflow" vert="horz" wrap="square" lIns="34289" tIns="34289" rIns="34289" bIns="34289" numCol="1" spcCol="38100" rtlCol="0" fromWordArt="0" anchor="ctr" anchorCtr="0" forceAA="0" compatLnSpc="1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1350">
              <a:ln>
                <a:noFill/>
              </a:ln>
              <a:solidFill>
                <a:srgbClr val="000000"/>
              </a:solidFill>
              <a:effectLst/>
              <a:uFillTx/>
              <a:sym typeface="Calibri" panose="020F0502020204030204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834890" y="671485"/>
            <a:ext cx="4050030" cy="14400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91490" y="901539"/>
            <a:ext cx="3779996" cy="162000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" name="单圆角矩形 2"/>
          <p:cNvSpPr/>
          <p:nvPr/>
        </p:nvSpPr>
        <p:spPr>
          <a:xfrm>
            <a:off x="594360" y="1501299"/>
            <a:ext cx="1520190" cy="48260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VoLTE E2E(Service)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" name="单圆角矩形 3"/>
          <p:cNvSpPr/>
          <p:nvPr/>
        </p:nvSpPr>
        <p:spPr>
          <a:xfrm>
            <a:off x="2518410" y="1084104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IMS(VNF)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" name="单圆角矩形 4"/>
          <p:cNvSpPr/>
          <p:nvPr/>
        </p:nvSpPr>
        <p:spPr>
          <a:xfrm>
            <a:off x="2518410" y="1605122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EPC(VNF)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" name="单圆角矩形 5"/>
          <p:cNvSpPr/>
          <p:nvPr/>
        </p:nvSpPr>
        <p:spPr>
          <a:xfrm>
            <a:off x="2518410" y="2133760"/>
            <a:ext cx="1520190" cy="274954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WAN(VNF)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2148840" y="1116330"/>
            <a:ext cx="217170" cy="1268254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68579" tIns="34289" rIns="68579" bIns="34289" numCol="1" spcCol="38100" rtlCol="0" anchor="t" forceAA="0">
            <a:noAutofit/>
          </a:bodyPr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5013960" y="1246505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IMS(Service)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6644640" y="750094"/>
            <a:ext cx="217170" cy="1164908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68579" tIns="34289" rIns="68579" bIns="34289" numCol="1" spcCol="38100" rtlCol="0" anchor="t" forceAA="0">
            <a:noAutofit/>
          </a:bodyPr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7078980" y="725488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HSS(VNF)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7078980" y="1029335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CSCF(VNF)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4" name="单圆角矩形 13"/>
          <p:cNvSpPr/>
          <p:nvPr/>
        </p:nvSpPr>
        <p:spPr>
          <a:xfrm>
            <a:off x="7078980" y="1332707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SBC(VNF)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5" name="单圆角矩形 14"/>
          <p:cNvSpPr/>
          <p:nvPr/>
        </p:nvSpPr>
        <p:spPr>
          <a:xfrm>
            <a:off x="7078980" y="1664653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....(VL)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6" name="单圆角矩形 15"/>
          <p:cNvSpPr/>
          <p:nvPr/>
        </p:nvSpPr>
        <p:spPr>
          <a:xfrm>
            <a:off x="5013960" y="2766219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EPC(Service)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6644640" y="2340293"/>
            <a:ext cx="217170" cy="1164908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68579" tIns="34289" rIns="68579" bIns="34289" numCol="1" spcCol="38100" rtlCol="0" anchor="t" forceAA="0">
            <a:noAutofit/>
          </a:bodyPr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8" name="单圆角矩形 17"/>
          <p:cNvSpPr/>
          <p:nvPr/>
        </p:nvSpPr>
        <p:spPr>
          <a:xfrm>
            <a:off x="7078980" y="2315687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xGW(VNF)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9" name="单圆角矩形 18"/>
          <p:cNvSpPr/>
          <p:nvPr/>
        </p:nvSpPr>
        <p:spPr>
          <a:xfrm>
            <a:off x="7078980" y="2619058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MME(VNF)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0" name="单圆角矩形 19"/>
          <p:cNvSpPr/>
          <p:nvPr/>
        </p:nvSpPr>
        <p:spPr>
          <a:xfrm>
            <a:off x="7078980" y="2922905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PCRF(VNF)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1" name="单圆角矩形 20"/>
          <p:cNvSpPr/>
          <p:nvPr/>
        </p:nvSpPr>
        <p:spPr>
          <a:xfrm>
            <a:off x="7078980" y="3254375"/>
            <a:ext cx="1520190" cy="274955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....(VL)</a:t>
            </a:r>
            <a:endParaRPr kumimoji="0" lang="en-US" altLang="zh-CN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22" name="直接连接符 21"/>
          <p:cNvCxnSpPr>
            <a:stCxn id="4" idx="3"/>
            <a:endCxn id="10" idx="1"/>
          </p:cNvCxnSpPr>
          <p:nvPr/>
        </p:nvCxnSpPr>
        <p:spPr>
          <a:xfrm>
            <a:off x="4038600" y="1221740"/>
            <a:ext cx="975360" cy="16256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直接连接符 22"/>
          <p:cNvCxnSpPr>
            <a:stCxn id="5" idx="3"/>
          </p:cNvCxnSpPr>
          <p:nvPr/>
        </p:nvCxnSpPr>
        <p:spPr>
          <a:xfrm>
            <a:off x="4038600" y="1743075"/>
            <a:ext cx="975360" cy="1254125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文本框 23"/>
          <p:cNvSpPr txBox="1"/>
          <p:nvPr/>
        </p:nvSpPr>
        <p:spPr>
          <a:xfrm>
            <a:off x="4090353" y="2384425"/>
            <a:ext cx="1819751" cy="2209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ID(invariantUUID)</a:t>
            </a:r>
            <a:endParaRPr kumimoji="0" lang="en-US" altLang="zh-CN" sz="10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32421" y="1090613"/>
            <a:ext cx="1508284" cy="2209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ID(</a:t>
            </a:r>
            <a:r>
              <a:rPr lang="en-US" altLang="zh-CN" sz="1000" b="1">
                <a:sym typeface="Calibri" panose="020F0502020204030204"/>
              </a:rPr>
              <a:t>invariantUUID</a:t>
            </a:r>
            <a:r>
              <a:rPr kumimoji="0" lang="en-US" altLang="zh-CN" sz="1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)</a:t>
            </a:r>
            <a:endParaRPr kumimoji="0" lang="en-US" altLang="zh-CN" sz="10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08760" y="2501265"/>
            <a:ext cx="2263140" cy="27495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E2E</a:t>
            </a:r>
            <a:endParaRPr kumimoji="0" lang="en-US" altLang="zh-CN" sz="135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90210" y="3482340"/>
            <a:ext cx="3268345" cy="27495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Network Service</a:t>
            </a:r>
            <a:endParaRPr kumimoji="0" lang="en-US" altLang="zh-CN" sz="135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58314" y="1891665"/>
            <a:ext cx="3418046" cy="27495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35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Network Service</a:t>
            </a:r>
            <a:endParaRPr kumimoji="0" lang="en-US" altLang="zh-CN" sz="135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1490" y="3041015"/>
            <a:ext cx="5708015" cy="99060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defTabSz="457200">
              <a:buClrTx/>
              <a:buSzTx/>
              <a:buFontTx/>
              <a:buNone/>
            </a:pPr>
            <a:r>
              <a:rPr lang="en-US" altLang="zh-CN" sz="1000" b="1">
                <a:solidFill>
                  <a:schemeClr val="tx1"/>
                </a:solidFill>
                <a:sym typeface="+mn-ea"/>
              </a:rPr>
              <a:t>1. Import  HSS/CSCF/SSS/SBC VNF packages</a:t>
            </a:r>
            <a:endParaRPr lang="en-US" altLang="zh-CN" sz="1000" b="1">
              <a:solidFill>
                <a:schemeClr val="tx1"/>
              </a:solidFill>
              <a:sym typeface="+mn-ea"/>
            </a:endParaRPr>
          </a:p>
          <a:p>
            <a:pPr defTabSz="457200">
              <a:buClrTx/>
              <a:buSzTx/>
              <a:buFontTx/>
              <a:buNone/>
            </a:pPr>
            <a:r>
              <a:rPr lang="en-US" altLang="zh-CN" sz="1000" b="1">
                <a:solidFill>
                  <a:schemeClr val="tx1"/>
                </a:solidFill>
                <a:sym typeface="+mn-ea"/>
              </a:rPr>
              <a:t>2. Import XGW/MME/HSS/PCRF VNF packages</a:t>
            </a:r>
            <a:endParaRPr lang="en-US" altLang="zh-CN" sz="1000" b="1">
              <a:solidFill>
                <a:schemeClr val="tx1"/>
              </a:solidFill>
              <a:sym typeface="+mn-ea"/>
            </a:endParaRPr>
          </a:p>
          <a:p>
            <a:pPr defTabSz="457200">
              <a:buClrTx/>
              <a:buSzTx/>
              <a:buFontTx/>
              <a:buNone/>
            </a:pPr>
            <a:r>
              <a:rPr lang="en-US" altLang="zh-CN" sz="1000" b="1">
                <a:solidFill>
                  <a:schemeClr val="tx1"/>
                </a:solidFill>
                <a:sym typeface="+mn-ea"/>
              </a:rPr>
              <a:t>3. Design IMS networkservice using </a:t>
            </a:r>
            <a:r>
              <a:rPr lang="en-US" altLang="zh-CN" sz="1000" b="1">
                <a:sym typeface="+mn-ea"/>
              </a:rPr>
              <a:t>HSS/CSCF/SSS/SBC VNF and extVLs</a:t>
            </a:r>
            <a:endParaRPr lang="en-US" altLang="zh-CN" sz="1000" b="1">
              <a:sym typeface="+mn-ea"/>
            </a:endParaRPr>
          </a:p>
          <a:p>
            <a:pPr defTabSz="457200">
              <a:buClrTx/>
              <a:buSzTx/>
              <a:buFontTx/>
              <a:buNone/>
            </a:pPr>
            <a:r>
              <a:rPr lang="en-US" altLang="zh-CN" sz="1000" b="1">
                <a:sym typeface="+mn-ea"/>
              </a:rPr>
              <a:t>4. Design EPC networkservice using XGW/MME/HSS/PCRF  VNF and extVLs</a:t>
            </a:r>
            <a:endParaRPr lang="en-US" altLang="zh-CN" sz="1000" b="1">
              <a:sym typeface="+mn-ea"/>
            </a:endParaRPr>
          </a:p>
          <a:p>
            <a:pPr defTabSz="457200">
              <a:buClrTx/>
              <a:buSzTx/>
              <a:buFontTx/>
              <a:buNone/>
            </a:pPr>
            <a:r>
              <a:rPr lang="en-US" altLang="zh-CN" sz="1000" b="1">
                <a:sym typeface="+mn-ea"/>
              </a:rPr>
              <a:t>5. Design IMS VNF and EPC VNF, WAN VNF</a:t>
            </a:r>
            <a:endParaRPr lang="en-US" altLang="zh-CN" sz="1000" b="1">
              <a:sym typeface="+mn-ea"/>
            </a:endParaRPr>
          </a:p>
          <a:p>
            <a:pPr defTabSz="457200">
              <a:buClrTx/>
              <a:buSzTx/>
              <a:buFontTx/>
              <a:buNone/>
            </a:pPr>
            <a:r>
              <a:rPr lang="en-US" altLang="zh-CN" sz="1000" b="1">
                <a:sym typeface="+mn-ea"/>
              </a:rPr>
              <a:t>6. Design VoLTE E2E service using IMS and EPC VNF, WAN</a:t>
            </a:r>
            <a:endParaRPr kumimoji="0" lang="en-US" altLang="zh-CN" sz="1000" b="1" cap="none" spc="0" normalizeH="0" baseline="0">
              <a:solidFill>
                <a:srgbClr val="FF0000"/>
              </a:solidFill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457450" y="4090035"/>
            <a:ext cx="484632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NS/VNF package specification TBD</a:t>
            </a:r>
            <a:endParaRPr lang="en-US" altLang="zh-CN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1077" y="183118"/>
            <a:ext cx="7368513" cy="857251"/>
          </a:xfrm>
        </p:spPr>
        <p:txBody>
          <a:bodyPr/>
          <a:p>
            <a:r>
              <a:rPr lang="en-US" altLang="zh-CN" sz="2400" b="1">
                <a:sym typeface="+mn-ea"/>
              </a:rPr>
              <a:t>VoLTE VNF Packages Requirements in R1 </a:t>
            </a:r>
            <a:r>
              <a:rPr lang="en-US" altLang="zh-CN" sz="2400"/>
              <a:t> </a:t>
            </a:r>
            <a:endParaRPr lang="en-US" altLang="zh-CN" sz="2400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993775" y="1689894"/>
            <a:ext cx="2520000" cy="18000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02385" y="1251585"/>
            <a:ext cx="1769745" cy="27495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defTabSz="457200">
              <a:buClrTx/>
              <a:buSzTx/>
              <a:buFontTx/>
              <a:buNone/>
            </a:pPr>
            <a:r>
              <a:rPr kumimoji="0" lang="en-US" altLang="zh-CN" sz="1350" b="1" cap="none" spc="0" normalizeH="0" baseline="0">
                <a:latin typeface="+mn-lt"/>
                <a:ea typeface="+mn-ea"/>
                <a:cs typeface="+mn-cs"/>
                <a:sym typeface="Calibri" panose="020F0502020204030204"/>
              </a:rPr>
              <a:t>VNF</a:t>
            </a:r>
            <a:endParaRPr kumimoji="0" lang="en-US" altLang="zh-CN" sz="1350" b="1" cap="none" spc="0" normalizeH="0" baseline="0"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61745" y="1989455"/>
            <a:ext cx="2252345" cy="1200468"/>
            <a:chOff x="4368" y="3673"/>
            <a:chExt cx="9773" cy="2521"/>
          </a:xfrm>
        </p:grpSpPr>
        <p:sp>
          <p:nvSpPr>
            <p:cNvPr id="18" name="圆角矩形 17"/>
            <p:cNvSpPr/>
            <p:nvPr/>
          </p:nvSpPr>
          <p:spPr>
            <a:xfrm>
              <a:off x="4368" y="3673"/>
              <a:ext cx="3432" cy="640"/>
            </a:xfrm>
            <a:prstGeom prst="roundRect">
              <a:avLst/>
            </a:prstGeom>
            <a:blipFill>
              <a:blip r:embed="rId1"/>
              <a:tile tx="0" ty="0" sx="100000" sy="100000" flip="none" algn="tl"/>
            </a:blipFill>
            <a:ln w="25400" cap="flat">
              <a:solidFill>
                <a:schemeClr val="accent1">
                  <a:lumMod val="75000"/>
                  <a:lumOff val="2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VDU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9976" y="3673"/>
              <a:ext cx="3432" cy="640"/>
            </a:xfrm>
            <a:prstGeom prst="roundRect">
              <a:avLst/>
            </a:prstGeom>
            <a:blipFill rotWithShape="1">
              <a:blip r:embed="rId1"/>
              <a:tile tx="0" ty="0" sx="100000" sy="100000" flip="none" algn="tl"/>
            </a:blip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VDU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6625" y="5554"/>
              <a:ext cx="3929" cy="640"/>
            </a:xfrm>
            <a:prstGeom prst="roundRect">
              <a:avLst/>
            </a:prstGeom>
            <a:blipFill rotWithShape="1">
              <a:blip r:embed="rId1"/>
              <a:tile tx="0" ty="0" sx="100000" sy="100000" flip="none" algn="tl"/>
            </a:blip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internalVL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cxnSp>
          <p:nvCxnSpPr>
            <p:cNvPr id="21" name="直接箭头连接符 20"/>
            <p:cNvCxnSpPr>
              <a:stCxn id="18" idx="2"/>
              <a:endCxn id="20" idx="0"/>
            </p:cNvCxnSpPr>
            <p:nvPr/>
          </p:nvCxnSpPr>
          <p:spPr>
            <a:xfrm>
              <a:off x="6084" y="4313"/>
              <a:ext cx="2505" cy="1241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non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直接箭头连接符 21"/>
            <p:cNvCxnSpPr/>
            <p:nvPr/>
          </p:nvCxnSpPr>
          <p:spPr>
            <a:xfrm flipH="1">
              <a:off x="9084" y="4313"/>
              <a:ext cx="2688" cy="1239"/>
            </a:xfrm>
            <a:prstGeom prst="straightConnector1">
              <a:avLst/>
            </a:prstGeom>
            <a:noFill/>
            <a:ln w="28575" cap="flat" cmpd="sng">
              <a:solidFill>
                <a:schemeClr val="accent1">
                  <a:shade val="50000"/>
                </a:schemeClr>
              </a:solidFill>
              <a:prstDash val="solid"/>
              <a:round/>
              <a:tailEnd type="non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3" name="椭圆 22"/>
            <p:cNvSpPr/>
            <p:nvPr/>
          </p:nvSpPr>
          <p:spPr>
            <a:xfrm>
              <a:off x="5989" y="4118"/>
              <a:ext cx="637" cy="37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1318" y="4127"/>
              <a:ext cx="637" cy="37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223" y="4314"/>
              <a:ext cx="2579" cy="57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t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CP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1598" y="4336"/>
              <a:ext cx="2543" cy="57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t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CP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3244622" y="2205514"/>
            <a:ext cx="180066" cy="180023"/>
          </a:xfrm>
          <a:prstGeom prst="ellips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3345180" y="1842135"/>
            <a:ext cx="505460" cy="4629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794760" y="1638300"/>
            <a:ext cx="12344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rgbClr val="FF0000"/>
                </a:solidFill>
              </a:rPr>
              <a:t>Image</a:t>
            </a:r>
            <a:endParaRPr lang="en-US" altLang="zh-CN" sz="1200">
              <a:solidFill>
                <a:srgbClr val="FF0000"/>
              </a:solidFill>
            </a:endParaRPr>
          </a:p>
          <a:p>
            <a:r>
              <a:rPr lang="en-US" altLang="zh-CN" sz="1200"/>
              <a:t>compute</a:t>
            </a:r>
            <a:endParaRPr lang="en-US" altLang="zh-CN" sz="1200"/>
          </a:p>
          <a:p>
            <a:r>
              <a:rPr lang="en-US" altLang="zh-CN" sz="1200"/>
              <a:t>storage</a:t>
            </a:r>
            <a:endParaRPr lang="en-US" altLang="zh-CN" sz="1200"/>
          </a:p>
          <a:p>
            <a:r>
              <a:rPr lang="en-US" altLang="zh-CN" sz="1200"/>
              <a:t>......</a:t>
            </a:r>
            <a:endParaRPr lang="en-US" altLang="zh-CN" sz="1200"/>
          </a:p>
        </p:txBody>
      </p:sp>
      <p:sp>
        <p:nvSpPr>
          <p:cNvPr id="9" name="文本框 8"/>
          <p:cNvSpPr txBox="1"/>
          <p:nvPr/>
        </p:nvSpPr>
        <p:spPr>
          <a:xfrm>
            <a:off x="5029200" y="937895"/>
            <a:ext cx="358838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/>
              <a:t>1. Images are included in the VNF package, and can be stored in the SDC and the parameters of image can be parsered.</a:t>
            </a:r>
            <a:endParaRPr lang="en-US" altLang="zh-CN" sz="1200"/>
          </a:p>
          <a:p>
            <a:r>
              <a:rPr lang="en-US" altLang="zh-CN" sz="1200"/>
              <a:t>    </a:t>
            </a:r>
            <a:r>
              <a:rPr lang="en-US" altLang="zh-CN" sz="1200">
                <a:solidFill>
                  <a:srgbClr val="FF0000"/>
                </a:solidFill>
              </a:rPr>
              <a:t>If this is not supported, the image will be uploaded to VIM manually.</a:t>
            </a:r>
            <a:endParaRPr lang="en-US" altLang="zh-CN" sz="1200">
              <a:solidFill>
                <a:srgbClr val="FF0000"/>
              </a:solidFill>
            </a:endParaRPr>
          </a:p>
          <a:p>
            <a:r>
              <a:rPr lang="en-US" altLang="zh-CN" sz="1200">
                <a:solidFill>
                  <a:srgbClr val="FF0000"/>
                </a:solidFill>
              </a:rPr>
              <a:t>    [R1] it is not supported by SDC.</a:t>
            </a:r>
            <a:endParaRPr lang="en-US" altLang="zh-CN" sz="1200">
              <a:solidFill>
                <a:srgbClr val="FF0000"/>
              </a:solidFill>
            </a:endParaRPr>
          </a:p>
          <a:p>
            <a:r>
              <a:rPr lang="en-US" altLang="zh-CN" sz="1200"/>
              <a:t>     VFC has supported the image uploads toVIM.</a:t>
            </a:r>
            <a:endParaRPr lang="en-US" altLang="zh-CN" sz="1200"/>
          </a:p>
          <a:p>
            <a:r>
              <a:rPr lang="en-US" altLang="zh-CN" sz="1200"/>
              <a:t>     In R2, if you want to do the VNF onboarding,  </a:t>
            </a:r>
            <a:endParaRPr lang="en-US" altLang="zh-CN" sz="1200"/>
          </a:p>
          <a:p>
            <a:r>
              <a:rPr lang="en-US" altLang="zh-CN" sz="1200"/>
              <a:t>     we can discuss it together. talk F2F in France.</a:t>
            </a:r>
            <a:endParaRPr lang="zh-CN" altLang="en-US" sz="1200"/>
          </a:p>
          <a:p>
            <a:r>
              <a:rPr lang="en-US" altLang="zh-CN" sz="1200"/>
              <a:t>2. VNF extCP can be exposed to SDC and make NS design [R1] </a:t>
            </a:r>
            <a:r>
              <a:rPr lang="en-US" altLang="zh-CN" sz="1200">
                <a:solidFill>
                  <a:srgbClr val="FF0000"/>
                </a:solidFill>
              </a:rPr>
              <a:t>will be supported </a:t>
            </a:r>
            <a:endParaRPr lang="en-US" altLang="zh-CN" sz="12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62680" y="2965450"/>
            <a:ext cx="5065395" cy="1783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000" b="1">
                <a:sym typeface="+mn-ea"/>
              </a:rPr>
              <a:t>Question A :  How to import VNF package in SDC portal? </a:t>
            </a:r>
            <a:endParaRPr lang="en-US" altLang="zh-CN" sz="1000" b="1"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000">
                <a:sym typeface="+mn-ea"/>
              </a:rPr>
              <a:t>NS design needs to identify VNF extCP and binds it to extVL.</a:t>
            </a:r>
            <a:endParaRPr lang="en-US" altLang="zh-CN" sz="1000"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000">
                <a:sym typeface="+mn-ea"/>
              </a:rPr>
              <a:t>VNF vendors needs to add some specifial propoerties or capacities, or requirements for VoLTE VNFs.</a:t>
            </a:r>
            <a:endParaRPr lang="en-US" altLang="zh-CN" sz="1000"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>
                <a:sym typeface="+mn-ea"/>
              </a:rPr>
              <a:t>       [R1] 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will be supported in R1 from SDC protal.  </a:t>
            </a:r>
            <a:endParaRPr lang="en-US" altLang="zh-CN" sz="1000">
              <a:solidFill>
                <a:srgbClr val="FF0000"/>
              </a:solidFill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>
                <a:solidFill>
                  <a:srgbClr val="FF0000"/>
                </a:solidFill>
                <a:sym typeface="+mn-ea"/>
              </a:rPr>
              <a:t>              but SDC dowload packages from 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Marketplase according to the workload.</a:t>
            </a:r>
            <a:endParaRPr lang="en-US" altLang="zh-CN" sz="1000">
              <a:solidFill>
                <a:srgbClr val="FF0000"/>
              </a:solidFill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 b="1">
                <a:sym typeface="+mn-ea"/>
              </a:rPr>
              <a:t>Question B:  </a:t>
            </a:r>
            <a:r>
              <a:rPr lang="en-US" altLang="zh-CN" sz="1000">
                <a:sym typeface="+mn-ea"/>
              </a:rPr>
              <a:t>VNF package specification in SDC</a:t>
            </a:r>
            <a:endParaRPr lang="en-US" altLang="zh-CN" sz="1000"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>
                <a:sym typeface="+mn-ea"/>
              </a:rPr>
              <a:t>Could we refer to the </a:t>
            </a:r>
            <a:r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tosca-nfv-v1.0-wd04-rev06 in R1?</a:t>
            </a:r>
            <a:r>
              <a:rPr lang="en-US" altLang="zh-CN" sz="1000">
                <a:sym typeface="+mn-ea"/>
              </a:rPr>
              <a:t>  In the OpenO, we have implimented. What's advices from SDC?</a:t>
            </a:r>
            <a:endParaRPr lang="en-US" altLang="zh-CN" sz="1000"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/>
              <a:t>[R1] </a:t>
            </a:r>
            <a:r>
              <a:rPr lang="en-US" altLang="zh-CN" sz="1000">
                <a:solidFill>
                  <a:srgbClr val="FF0000"/>
                </a:solidFill>
              </a:rPr>
              <a:t>vnf package supports TOSCA-Metadata directory from the David DEMO. It is OK for VFC. but for VNFD TBD</a:t>
            </a:r>
            <a:endParaRPr lang="en-US" altLang="zh-CN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圆角矩形 30"/>
          <p:cNvSpPr/>
          <p:nvPr/>
        </p:nvSpPr>
        <p:spPr>
          <a:xfrm>
            <a:off x="752951" y="922500"/>
            <a:ext cx="3032284" cy="18000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vertOverflow="overflow" horzOverflow="overflow" vert="horz" wrap="square" lIns="34289" tIns="34289" rIns="34289" bIns="3428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0545" y="38100"/>
            <a:ext cx="7368540" cy="669925"/>
          </a:xfrm>
        </p:spPr>
        <p:txBody>
          <a:bodyPr/>
          <a:p>
            <a:r>
              <a:rPr lang="en-US" altLang="zh-CN" sz="2400" b="1"/>
              <a:t>VoLTE Network Service Requirements in R1  </a:t>
            </a:r>
            <a:endParaRPr lang="en-US" altLang="zh-CN" sz="2400" b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</p:spPr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1350" smtClean="0">
                <a:solidFill>
                  <a:srgbClr val="898989"/>
                </a:solidFill>
              </a:rPr>
            </a:fld>
            <a:endParaRPr lang="en-US" sz="1350">
              <a:solidFill>
                <a:srgbClr val="898989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8055" y="1022985"/>
            <a:ext cx="1769745" cy="27495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38100" rtlCol="0" anchor="t" forceAA="0">
            <a:spAutoFit/>
          </a:bodyPr>
          <a:p>
            <a:pPr defTabSz="457200">
              <a:buClrTx/>
              <a:buSzTx/>
              <a:buFontTx/>
              <a:buNone/>
            </a:pPr>
            <a:r>
              <a:rPr kumimoji="0" lang="en-US" altLang="zh-CN" sz="1350" b="1" cap="none" spc="0" normalizeH="0" baseline="0">
                <a:latin typeface="+mn-lt"/>
                <a:ea typeface="+mn-ea"/>
                <a:cs typeface="+mn-cs"/>
                <a:sym typeface="Calibri" panose="020F0502020204030204"/>
              </a:rPr>
              <a:t>Network Service</a:t>
            </a:r>
            <a:endParaRPr kumimoji="0" lang="en-US" altLang="zh-CN" sz="1350" b="1" cap="none" spc="0" normalizeH="0" baseline="0"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98778" y="1429861"/>
            <a:ext cx="2732940" cy="1200150"/>
            <a:chOff x="4338" y="3673"/>
            <a:chExt cx="9668" cy="2520"/>
          </a:xfrm>
        </p:grpSpPr>
        <p:sp>
          <p:nvSpPr>
            <p:cNvPr id="18" name="圆角矩形 17"/>
            <p:cNvSpPr/>
            <p:nvPr/>
          </p:nvSpPr>
          <p:spPr>
            <a:xfrm>
              <a:off x="4368" y="3673"/>
              <a:ext cx="3432" cy="640"/>
            </a:xfrm>
            <a:prstGeom prst="roundRect">
              <a:avLst/>
            </a:prstGeom>
            <a:blipFill>
              <a:blip r:embed="rId1"/>
              <a:tile tx="0" ty="0" sx="100000" sy="100000" flip="none" algn="tl"/>
            </a:blipFill>
            <a:ln w="25400" cap="flat">
              <a:solidFill>
                <a:schemeClr val="accent1">
                  <a:lumMod val="75000"/>
                  <a:lumOff val="2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VF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9776" y="3673"/>
              <a:ext cx="3432" cy="640"/>
            </a:xfrm>
            <a:prstGeom prst="roundRect">
              <a:avLst/>
            </a:prstGeom>
            <a:blipFill rotWithShape="1">
              <a:blip r:embed="rId1"/>
              <a:tile tx="0" ty="0" sx="100000" sy="100000" flip="none" algn="tl"/>
            </a:blip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VF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7122" y="5553"/>
              <a:ext cx="3432" cy="640"/>
            </a:xfrm>
            <a:prstGeom prst="roundRect">
              <a:avLst/>
            </a:prstGeom>
            <a:blipFill rotWithShape="1">
              <a:blip r:embed="rId1"/>
              <a:tile tx="0" ty="0" sx="100000" sy="100000" flip="none" algn="tl"/>
            </a:blip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extVL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cxnSp>
          <p:nvCxnSpPr>
            <p:cNvPr id="21" name="直接箭头连接符 20"/>
            <p:cNvCxnSpPr>
              <a:stCxn id="18" idx="2"/>
              <a:endCxn id="20" idx="0"/>
            </p:cNvCxnSpPr>
            <p:nvPr/>
          </p:nvCxnSpPr>
          <p:spPr>
            <a:xfrm>
              <a:off x="6084" y="4313"/>
              <a:ext cx="2754" cy="1240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non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直接箭头连接符 21"/>
            <p:cNvCxnSpPr>
              <a:stCxn id="19" idx="2"/>
            </p:cNvCxnSpPr>
            <p:nvPr/>
          </p:nvCxnSpPr>
          <p:spPr>
            <a:xfrm flipH="1">
              <a:off x="8804" y="4313"/>
              <a:ext cx="2688" cy="1239"/>
            </a:xfrm>
            <a:prstGeom prst="straightConnector1">
              <a:avLst/>
            </a:prstGeom>
            <a:noFill/>
            <a:ln w="28575" cap="flat" cmpd="sng">
              <a:solidFill>
                <a:schemeClr val="accent1">
                  <a:shade val="50000"/>
                </a:schemeClr>
              </a:solidFill>
              <a:prstDash val="solid"/>
              <a:round/>
              <a:tailEnd type="non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3" name="椭圆 22"/>
            <p:cNvSpPr/>
            <p:nvPr/>
          </p:nvSpPr>
          <p:spPr>
            <a:xfrm>
              <a:off x="5989" y="4118"/>
              <a:ext cx="637" cy="37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1318" y="4127"/>
              <a:ext cx="637" cy="37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ctr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338" y="4347"/>
              <a:ext cx="2579" cy="57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t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extCP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1463" y="4432"/>
              <a:ext cx="2543" cy="57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34289" tIns="34289" rIns="34289" bIns="34289" numCol="1" spcCol="38100" rtlCol="0" anchor="t" forceAA="0">
              <a:spAutoFit/>
            </a:bodyPr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extCP</a:t>
              </a:r>
              <a:endParaRPr kumimoji="0" lang="en-US" altLang="zh-CN" sz="13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03910" y="2752090"/>
            <a:ext cx="431609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zh-CN" sz="1000" b="1">
                <a:sym typeface="+mn-ea"/>
              </a:rPr>
              <a:t>Q1. If in R1, we use the ECOMP service as Network service, please confirm Node Types supported in R1 :</a:t>
            </a:r>
            <a:endParaRPr lang="en-US" altLang="zh-CN" sz="1000" b="1"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000" b="1">
                <a:sym typeface="+mn-ea"/>
              </a:rPr>
              <a:t>org.openecomp.resource.abstract.nodes.service</a:t>
            </a:r>
            <a:endParaRPr lang="en-US" altLang="zh-CN" sz="10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000" b="1"/>
              <a:t>org.openecomp.resource.abstract.nodes.VF</a:t>
            </a:r>
            <a:endParaRPr lang="en-US" altLang="zh-CN" sz="10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000" b="1"/>
              <a:t>org.openecomp.resource.vl.extVL</a:t>
            </a:r>
            <a:endParaRPr lang="en-US" altLang="zh-CN" sz="10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000" b="1"/>
              <a:t>org.openecomp.resource.cp.extCP</a:t>
            </a:r>
            <a:endParaRPr lang="en-US" altLang="zh-CN" sz="1000" b="1"/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 b="1">
                <a:sym typeface="+mn-ea"/>
              </a:rPr>
              <a:t>Q2. </a:t>
            </a:r>
            <a:r>
              <a:rPr lang="zh-CN" altLang="en-US" sz="1000" b="1">
                <a:sym typeface="+mn-ea"/>
              </a:rPr>
              <a:t>V</a:t>
            </a:r>
            <a:r>
              <a:rPr lang="en-US" altLang="zh-CN" sz="1000" b="1">
                <a:sym typeface="+mn-ea"/>
              </a:rPr>
              <a:t>N</a:t>
            </a:r>
            <a:r>
              <a:rPr lang="zh-CN" altLang="en-US" sz="1000" b="1">
                <a:sym typeface="+mn-ea"/>
              </a:rPr>
              <a:t>F level need</a:t>
            </a:r>
            <a:r>
              <a:rPr lang="en-US" altLang="zh-CN" sz="1000" b="1">
                <a:sym typeface="+mn-ea"/>
              </a:rPr>
              <a:t>s</a:t>
            </a:r>
            <a:r>
              <a:rPr lang="zh-CN" altLang="en-US" sz="1000" b="1">
                <a:sym typeface="+mn-ea"/>
              </a:rPr>
              <a:t> the </a:t>
            </a:r>
            <a:r>
              <a:rPr lang="zh-CN" altLang="en-US" sz="1000" b="1">
                <a:solidFill>
                  <a:srgbClr val="FF0000"/>
                </a:solidFill>
                <a:sym typeface="+mn-ea"/>
              </a:rPr>
              <a:t>vnfminfo</a:t>
            </a:r>
            <a:endParaRPr lang="zh-CN" altLang="en-US" sz="1000" b="1">
              <a:solidFill>
                <a:srgbClr val="FF0000"/>
              </a:solidFill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zh-CN" sz="1000" b="1">
                <a:sym typeface="+mn-ea"/>
              </a:rPr>
              <a:t>From</a:t>
            </a:r>
            <a:r>
              <a:rPr lang="zh-CN" altLang="en-US" sz="1000" b="1">
                <a:sym typeface="+mn-ea"/>
              </a:rPr>
              <a:t> VFC</a:t>
            </a:r>
            <a:r>
              <a:rPr lang="en-US" altLang="zh-CN" sz="1000" b="1">
                <a:sym typeface="+mn-ea"/>
              </a:rPr>
              <a:t>,</a:t>
            </a:r>
            <a:r>
              <a:rPr lang="zh-CN" altLang="en-US" sz="1000" b="1">
                <a:sym typeface="+mn-ea"/>
              </a:rPr>
              <a:t> suggests add a new parameter for VF.  what's the advices from SDC team?</a:t>
            </a:r>
            <a:endParaRPr lang="zh-CN" altLang="en-US" sz="1000" b="1"/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1000">
                <a:sym typeface="+mn-ea"/>
              </a:rPr>
              <a:t>vnfminfo is used by vf-c to identify which vendor vnfm driver to choose. The vnfminfo is a string, such as gvnfm,juju,zte,HUAWEI,etc. hope the description can clear the vnfminfo parameter. </a:t>
            </a:r>
            <a:endParaRPr lang="en-US" altLang="zh-CN" sz="1000" b="1"/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870585"/>
            <a:ext cx="4332605" cy="201866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左箭头 29"/>
          <p:cNvSpPr/>
          <p:nvPr/>
        </p:nvSpPr>
        <p:spPr>
          <a:xfrm>
            <a:off x="3823335" y="1441450"/>
            <a:ext cx="408940" cy="38862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5663565" y="3029585"/>
            <a:ext cx="329438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ym typeface="+mn-ea"/>
              </a:rPr>
              <a:t>Q3, How to create</a:t>
            </a:r>
            <a:r>
              <a:rPr lang="zh-CN" altLang="en-US" sz="1200" b="1">
                <a:sym typeface="+mn-ea"/>
              </a:rPr>
              <a:t> </a:t>
            </a:r>
            <a:r>
              <a:rPr lang="en-US" altLang="zh-CN" sz="1200" b="1">
                <a:solidFill>
                  <a:srgbClr val="FF0000"/>
                </a:solidFill>
                <a:sym typeface="+mn-ea"/>
              </a:rPr>
              <a:t>extVL</a:t>
            </a:r>
            <a:r>
              <a:rPr lang="zh-CN" altLang="en-US" sz="1200" b="1">
                <a:sym typeface="+mn-ea"/>
              </a:rPr>
              <a:t>, which can be shared among VNFs </a:t>
            </a:r>
            <a:r>
              <a:rPr lang="en-US" altLang="zh-CN" sz="1200" b="1">
                <a:sym typeface="+mn-ea"/>
              </a:rPr>
              <a:t>in design portal?</a:t>
            </a:r>
            <a:endParaRPr lang="en-US" altLang="zh-CN" sz="1200" b="1">
              <a:sym typeface="+mn-ea"/>
            </a:endParaRPr>
          </a:p>
          <a:p>
            <a:r>
              <a:rPr lang="en-US" altLang="zh-CN" sz="1200">
                <a:sym typeface="+mn-ea"/>
              </a:rPr>
              <a:t>N</a:t>
            </a:r>
            <a:r>
              <a:rPr lang="zh-CN" altLang="en-US" sz="1200">
                <a:sym typeface="+mn-ea"/>
              </a:rPr>
              <a:t>ow the SDC supports VL, but it is automatically produced.  </a:t>
            </a:r>
            <a:r>
              <a:rPr lang="en-US" altLang="zh-CN" sz="1200">
                <a:sym typeface="+mn-ea"/>
              </a:rPr>
              <a:t>F</a:t>
            </a:r>
            <a:r>
              <a:rPr lang="zh-CN" altLang="en-US" sz="1200">
                <a:sym typeface="+mn-ea"/>
              </a:rPr>
              <a:t>or the VoLTE case , we need multiple VNFs share one </a:t>
            </a:r>
            <a:r>
              <a:rPr lang="en-US" altLang="zh-CN" sz="1200">
                <a:sym typeface="+mn-ea"/>
              </a:rPr>
              <a:t>ext</a:t>
            </a:r>
            <a:r>
              <a:rPr lang="zh-CN" altLang="en-US" sz="1200">
                <a:sym typeface="+mn-ea"/>
              </a:rPr>
              <a:t>VL. what's the automatic rule</a:t>
            </a:r>
            <a:r>
              <a:rPr lang="en-US" altLang="zh-CN" sz="1200">
                <a:sym typeface="+mn-ea"/>
              </a:rPr>
              <a:t>s</a:t>
            </a:r>
            <a:r>
              <a:rPr lang="zh-CN" altLang="en-US" sz="1200">
                <a:sym typeface="+mn-ea"/>
              </a:rPr>
              <a:t> of VL creating? How to design it? could you show with us.</a:t>
            </a:r>
            <a:endParaRPr lang="zh-CN" altLang="en-US" sz="120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7757" y="205978"/>
            <a:ext cx="7368513" cy="857251"/>
          </a:xfrm>
        </p:spPr>
        <p:txBody>
          <a:bodyPr/>
          <a:p>
            <a:r>
              <a:rPr lang="en-US" altLang="zh-CN" b="1"/>
              <a:t>extVL Questions</a:t>
            </a:r>
            <a:endParaRPr lang="en-US" altLang="zh-CN" b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200" y="1384935"/>
            <a:ext cx="371729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000" b="1"/>
              <a:t>org.openecomp.resource.vl.extVL:</a:t>
            </a:r>
            <a:endParaRPr lang="zh-CN" altLang="en-US" sz="1000" b="1"/>
          </a:p>
          <a:p>
            <a:r>
              <a:rPr lang="zh-CN" altLang="en-US" sz="1000" b="1"/>
              <a:t>    derived_from: tosca.nodes.Root</a:t>
            </a:r>
            <a:endParaRPr lang="zh-CN" altLang="en-US" sz="1000" b="1"/>
          </a:p>
          <a:p>
            <a:r>
              <a:rPr lang="zh-CN" altLang="en-US" sz="1000" b="1"/>
              <a:t>    description: VF Tenant oam protected network</a:t>
            </a:r>
            <a:endParaRPr lang="zh-CN" altLang="en-US" sz="1000" b="1"/>
          </a:p>
          <a:p>
            <a:r>
              <a:rPr lang="zh-CN" altLang="en-US" sz="1000" b="1"/>
              <a:t>    properties:</a:t>
            </a:r>
            <a:endParaRPr lang="zh-CN" altLang="en-US" sz="1000" b="1"/>
          </a:p>
          <a:p>
            <a:r>
              <a:rPr lang="zh-CN" altLang="en-US" sz="1000" b="1"/>
              <a:t>   </a:t>
            </a:r>
            <a:r>
              <a:rPr lang="zh-CN" altLang="en-US" sz="1000" b="1">
                <a:solidFill>
                  <a:srgbClr val="FF0000"/>
                </a:solidFill>
              </a:rPr>
              <a:t>   network_type:</a:t>
            </a:r>
            <a:endParaRPr lang="zh-CN" altLang="en-US" sz="1000" b="1">
              <a:solidFill>
                <a:srgbClr val="FF0000"/>
              </a:solidFill>
            </a:endParaRPr>
          </a:p>
          <a:p>
            <a:r>
              <a:rPr lang="zh-CN" altLang="en-US" sz="1000" b="1"/>
              <a:t>        type: string</a:t>
            </a:r>
            <a:endParaRPr lang="zh-CN" altLang="en-US" sz="1000" b="1"/>
          </a:p>
          <a:p>
            <a:r>
              <a:rPr lang="zh-CN" altLang="en-US" sz="1000" b="1"/>
              <a:t>        required: true</a:t>
            </a:r>
            <a:endParaRPr lang="zh-CN" altLang="en-US" sz="1000" b="1"/>
          </a:p>
          <a:p>
            <a:r>
              <a:rPr lang="zh-CN" altLang="en-US" sz="1000" b="1"/>
              <a:t>        description: ECOMP supported network types. </a:t>
            </a:r>
            <a:endParaRPr lang="zh-CN" altLang="en-US" sz="1000" b="1"/>
          </a:p>
          <a:p>
            <a:r>
              <a:rPr lang="zh-CN" altLang="en-US" sz="1000" b="1">
                <a:solidFill>
                  <a:srgbClr val="FF0000"/>
                </a:solidFill>
              </a:rPr>
              <a:t>      network_technology:</a:t>
            </a:r>
            <a:endParaRPr lang="zh-CN" altLang="en-US" sz="1000" b="1">
              <a:solidFill>
                <a:srgbClr val="FF0000"/>
              </a:solidFill>
            </a:endParaRPr>
          </a:p>
          <a:p>
            <a:r>
              <a:rPr lang="zh-CN" altLang="en-US" sz="1000" b="1"/>
              <a:t>        type: string</a:t>
            </a:r>
            <a:endParaRPr lang="zh-CN" altLang="en-US" sz="1000" b="1"/>
          </a:p>
          <a:p>
            <a:r>
              <a:rPr lang="zh-CN" altLang="en-US" sz="1000" b="1"/>
              <a:t>        required: true</a:t>
            </a:r>
            <a:endParaRPr lang="zh-CN" altLang="en-US" sz="1000" b="1"/>
          </a:p>
          <a:p>
            <a:r>
              <a:rPr lang="zh-CN" altLang="en-US" sz="1000" b="1"/>
              <a:t>        description: ECOMP supported network technology</a:t>
            </a:r>
            <a:endParaRPr lang="zh-CN" altLang="en-US" sz="1000" b="1"/>
          </a:p>
        </p:txBody>
      </p:sp>
      <p:sp>
        <p:nvSpPr>
          <p:cNvPr id="6" name="文本框 5"/>
          <p:cNvSpPr txBox="1"/>
          <p:nvPr/>
        </p:nvSpPr>
        <p:spPr>
          <a:xfrm>
            <a:off x="4984115" y="1384935"/>
            <a:ext cx="3622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ym typeface="+mn-ea"/>
              </a:rPr>
              <a:t>Q1, what's the network_type values limition?</a:t>
            </a:r>
            <a:endParaRPr lang="en-US" altLang="zh-CN" sz="1200">
              <a:solidFill>
                <a:schemeClr val="tx1"/>
              </a:solidFill>
            </a:endParaRPr>
          </a:p>
          <a:p>
            <a:endParaRPr lang="en-US" altLang="zh-CN" sz="1200">
              <a:solidFill>
                <a:schemeClr val="tx1"/>
              </a:solidFill>
            </a:endParaRPr>
          </a:p>
          <a:p>
            <a:r>
              <a:rPr lang="en-US" altLang="zh-CN" sz="1200">
                <a:sym typeface="+mn-ea"/>
              </a:rPr>
              <a:t>Q2, what's the </a:t>
            </a:r>
            <a:r>
              <a:rPr lang="zh-CN" altLang="en-US" sz="1200">
                <a:sym typeface="+mn-ea"/>
              </a:rPr>
              <a:t>network_technology </a:t>
            </a:r>
            <a:r>
              <a:rPr lang="en-US" altLang="zh-CN" sz="1200">
                <a:sym typeface="+mn-ea"/>
              </a:rPr>
              <a:t>values limition?</a:t>
            </a:r>
            <a:r>
              <a:rPr lang="zh-CN" altLang="en-US" sz="1200">
                <a:sym typeface="+mn-ea"/>
              </a:rPr>
              <a:t> </a:t>
            </a:r>
            <a:endParaRPr lang="en-US" altLang="zh-CN"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2497" y="205978"/>
            <a:ext cx="7368513" cy="857251"/>
          </a:xfrm>
        </p:spPr>
        <p:txBody>
          <a:bodyPr/>
          <a:p>
            <a:r>
              <a:rPr lang="en-US" altLang="zh-CN"/>
              <a:t>TOSCA Parser</a:t>
            </a:r>
            <a:endParaRPr lang="en-US" altLang="zh-CN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2470" y="1149985"/>
            <a:ext cx="792353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ym typeface="+mn-ea"/>
              </a:rPr>
              <a:t>  About the parser, VFC written in python can not use the java lib  directly.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  Now the </a:t>
            </a:r>
            <a:r>
              <a:rPr lang="zh-CN" altLang="en-US">
                <a:sym typeface="+mn-ea"/>
              </a:rPr>
              <a:t>SDC </a:t>
            </a:r>
            <a:r>
              <a:rPr lang="en-US" altLang="zh-CN">
                <a:sym typeface="+mn-ea"/>
              </a:rPr>
              <a:t>JTOSCA only supports</a:t>
            </a:r>
            <a:r>
              <a:rPr lang="zh-CN" altLang="en-US">
                <a:sym typeface="+mn-ea"/>
              </a:rPr>
              <a:t> </a:t>
            </a:r>
            <a:r>
              <a:rPr lang="en-US" altLang="zh-CN">
                <a:sym typeface="+mn-ea"/>
              </a:rPr>
              <a:t>JAVA lib in R1. </a:t>
            </a:r>
            <a:endParaRPr lang="en-US" altLang="zh-CN">
              <a:sym typeface="+mn-ea"/>
            </a:endParaRPr>
          </a:p>
          <a:p>
            <a:endParaRPr lang="en-US" altLang="zh-CN">
              <a:sym typeface="+mn-ea"/>
            </a:endParaRPr>
          </a:p>
          <a:p>
            <a:r>
              <a:rPr lang="zh-CN" altLang="en-US">
                <a:sym typeface="+mn-ea"/>
              </a:rPr>
              <a:t>  </a:t>
            </a:r>
            <a:r>
              <a:rPr lang="en-US" altLang="zh-CN">
                <a:sym typeface="+mn-ea"/>
              </a:rPr>
              <a:t>So, </a:t>
            </a:r>
            <a:r>
              <a:rPr lang="zh-CN" altLang="en-US">
                <a:sym typeface="+mn-ea"/>
              </a:rPr>
              <a:t>the CSAR output of SDC </a:t>
            </a:r>
            <a:r>
              <a:rPr lang="en-US" altLang="zh-CN">
                <a:sym typeface="+mn-ea"/>
              </a:rPr>
              <a:t>should </a:t>
            </a:r>
            <a:r>
              <a:rPr lang="zh-CN" altLang="en-US">
                <a:sym typeface="+mn-ea"/>
              </a:rPr>
              <a:t>follow the  OASIS tosca simple profile, </a:t>
            </a:r>
            <a:r>
              <a:rPr lang="en-US" altLang="zh-CN">
                <a:sym typeface="+mn-ea"/>
              </a:rPr>
              <a:t>which</a:t>
            </a:r>
            <a:r>
              <a:rPr lang="zh-CN" altLang="en-US">
                <a:sym typeface="+mn-ea"/>
              </a:rPr>
              <a:t> be parsed by other parsers. </a:t>
            </a:r>
            <a:endParaRPr lang="zh-CN" altLang="en-US">
              <a:sym typeface="+mn-ea"/>
            </a:endParaRPr>
          </a:p>
          <a:p>
            <a:endParaRPr lang="zh-CN" altLang="en-US">
              <a:sym typeface="+mn-ea"/>
            </a:endParaRPr>
          </a:p>
          <a:p>
            <a:endParaRPr lang="zh-CN" altLang="en-US"/>
          </a:p>
          <a:p>
            <a:r>
              <a:rPr lang="en-US" altLang="zh-CN"/>
              <a:t>  In the P7, we test with the vvg package, we find some problems and want to confirm with SDC team, Thanks.</a:t>
            </a:r>
            <a:endParaRPr lang="en-US" altLang="zh-C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50" y="-11430"/>
            <a:ext cx="8396605" cy="857250"/>
          </a:xfrm>
        </p:spPr>
        <p:txBody>
          <a:bodyPr/>
          <a:p>
            <a:r>
              <a:rPr lang="en-US" altLang="zh-CN" sz="2200" b="1">
                <a:solidFill>
                  <a:schemeClr val="tx1"/>
                </a:solidFill>
                <a:sym typeface="+mn-ea"/>
              </a:rPr>
              <a:t>TOSCA Profile parser questions </a:t>
            </a:r>
            <a:r>
              <a:rPr lang="en-US" altLang="zh-CN" sz="2200" b="1">
                <a:sym typeface="+mn-ea"/>
              </a:rPr>
              <a:t>about service_vvg package</a:t>
            </a:r>
            <a:endParaRPr lang="en-US" altLang="zh-CN" sz="2200" b="1">
              <a:sym typeface="+mn-ea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6750" y="615950"/>
            <a:ext cx="8037195" cy="36309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000" b="1"/>
              <a:t>1. The SDC output pkg should avoid  same entity type Duplication definition.    </a:t>
            </a:r>
            <a:r>
              <a:rPr lang="en-US" altLang="zh-CN" sz="1000" b="1">
                <a:solidFill>
                  <a:srgbClr val="FF0000"/>
                </a:solidFill>
              </a:rPr>
              <a:t>3.1.3 Rules to avoid namespace collisions</a:t>
            </a:r>
            <a:endParaRPr lang="en-US" altLang="zh-CN" sz="1000" b="1">
              <a:solidFill>
                <a:srgbClr val="FF0000"/>
              </a:solidFill>
            </a:endParaRPr>
          </a:p>
          <a:p>
            <a:r>
              <a:rPr lang="en-US" altLang="zh-CN" sz="1000" b="1"/>
              <a:t>    such as node type:</a:t>
            </a:r>
            <a:endParaRPr lang="en-US" altLang="zh-CN" sz="1000" b="1"/>
          </a:p>
          <a:p>
            <a:r>
              <a:rPr lang="en-US" altLang="zh-CN" sz="1000" b="1"/>
              <a:t>    org.openecomp.resource.vfc.nodes.heat.cinder.Volume</a:t>
            </a:r>
            <a:endParaRPr lang="en-US" altLang="zh-CN" sz="1000" b="1"/>
          </a:p>
          <a:p>
            <a:r>
              <a:rPr lang="en-US" altLang="zh-CN" sz="1000" b="1"/>
              <a:t>    resource-Cindervolume-template.yml / node.yml</a:t>
            </a:r>
            <a:endParaRPr lang="en-US" altLang="zh-CN" sz="1000" b="1"/>
          </a:p>
          <a:p>
            <a:endParaRPr lang="en-US" altLang="zh-CN" sz="1000" b="1"/>
          </a:p>
          <a:p>
            <a:r>
              <a:rPr lang="en-US" altLang="zh-CN" sz="1000" b="1"/>
              <a:t>2.</a:t>
            </a:r>
            <a:r>
              <a:rPr lang="zh-CN" altLang="en-US" sz="1000" b="1"/>
              <a:t>service-57431726F7e64a30Ae52-template.yml</a:t>
            </a:r>
            <a:endParaRPr lang="zh-CN" altLang="en-US" sz="1000" b="1"/>
          </a:p>
          <a:p>
            <a:r>
              <a:rPr lang="en-US" altLang="zh-CN" sz="1000" b="1"/>
              <a:t>    node “d7c95393-7396-4d74-a3b0 0” needs to define </a:t>
            </a:r>
            <a:r>
              <a:rPr lang="en-US" altLang="zh-CN" sz="1000" b="1">
                <a:sym typeface="+mn-ea"/>
              </a:rPr>
              <a:t>required parameter of </a:t>
            </a:r>
            <a:r>
              <a:rPr lang="en-US" altLang="zh-CN" sz="1000" b="1"/>
              <a:t>the properties 'nf_naming_code' ......  because the   </a:t>
            </a:r>
            <a:endParaRPr lang="en-US" altLang="zh-CN" sz="1000" b="1"/>
          </a:p>
          <a:p>
            <a:r>
              <a:rPr lang="en-US" altLang="zh-CN" sz="1000" b="1"/>
              <a:t>    required default is true. If it is false,  node properties required false should be setted.   </a:t>
            </a:r>
            <a:r>
              <a:rPr lang="en-US" altLang="zh-CN" sz="1000" b="1">
                <a:solidFill>
                  <a:srgbClr val="FF0000"/>
                </a:solidFill>
                <a:sym typeface="+mn-ea"/>
              </a:rPr>
              <a:t>change the node.yml definition</a:t>
            </a:r>
            <a:endParaRPr lang="en-US" altLang="zh-CN" sz="1000" b="1">
              <a:solidFill>
                <a:srgbClr val="FF0000"/>
              </a:solidFill>
              <a:sym typeface="+mn-ea"/>
            </a:endParaRPr>
          </a:p>
          <a:p>
            <a:r>
              <a:rPr lang="en-US" altLang="zh-CN" sz="1000">
                <a:solidFill>
                  <a:schemeClr val="tx1">
                    <a:lumMod val="95000"/>
                    <a:lumOff val="5000"/>
                  </a:schemeClr>
                </a:solidFill>
              </a:rPr>
              <a:t>     3.5.8 Property definition default: true</a:t>
            </a:r>
            <a:endParaRPr lang="en-US" altLang="zh-CN" sz="10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1000" b="1"/>
          </a:p>
          <a:p>
            <a:r>
              <a:rPr lang="en-US" altLang="zh-CN" sz="1000" b="1"/>
              <a:t>3. </a:t>
            </a:r>
            <a:r>
              <a:rPr lang="zh-CN" altLang="en-US" sz="1000" b="1"/>
              <a:t>data.yml </a:t>
            </a:r>
            <a:r>
              <a:rPr lang="en-US" altLang="zh-CN" sz="1000" b="1"/>
              <a:t>:  status: SUPPORTYED  ---&gt;  supported   </a:t>
            </a:r>
            <a:r>
              <a:rPr lang="en-US" altLang="zh-CN" sz="1000" b="1">
                <a:solidFill>
                  <a:srgbClr val="FF0000"/>
                </a:solidFill>
              </a:rPr>
              <a:t>change the data.yml definition</a:t>
            </a:r>
            <a:endParaRPr lang="en-US" altLang="zh-CN" sz="1000" b="1">
              <a:solidFill>
                <a:srgbClr val="FF0000"/>
              </a:solidFill>
            </a:endParaRPr>
          </a:p>
          <a:p>
            <a:r>
              <a:rPr lang="en-US" altLang="zh-CN" sz="1000" b="1"/>
              <a:t>    3.5.8.3 Status values (supported,unsupported,experimental,....)</a:t>
            </a:r>
            <a:endParaRPr lang="en-US" altLang="zh-CN" sz="1000" b="1"/>
          </a:p>
          <a:p>
            <a:endParaRPr lang="en-US" altLang="zh-CN" sz="1000" b="1"/>
          </a:p>
          <a:p>
            <a:r>
              <a:rPr lang="en-US" altLang="zh-CN" sz="1000" b="1"/>
              <a:t>4. resource-D7c9539373964d74A3b0-template.yml cinder_volume</a:t>
            </a:r>
            <a:endParaRPr lang="en-US" altLang="zh-CN" sz="1000" b="1"/>
          </a:p>
          <a:p>
            <a:r>
              <a:rPr lang="en-US" altLang="zh-CN" sz="1000" b="1"/>
              <a:t>    properties:</a:t>
            </a:r>
            <a:endParaRPr lang="en-US" altLang="zh-CN" sz="1000" b="1"/>
          </a:p>
          <a:p>
            <a:r>
              <a:rPr lang="en-US" altLang="zh-CN" sz="1000" b="1"/>
              <a:t>        size: '(get_input : volume_size) * 1024'</a:t>
            </a:r>
            <a:endParaRPr lang="en-US" altLang="zh-CN" sz="1000" b="1"/>
          </a:p>
          <a:p>
            <a:r>
              <a:rPr lang="en-US" altLang="zh-CN" sz="1000" b="1"/>
              <a:t>    3.2.6 TOSCA scalar-unit type</a:t>
            </a:r>
            <a:endParaRPr lang="en-US" altLang="zh-CN" sz="1000" b="1"/>
          </a:p>
          <a:p>
            <a:pPr lvl="1"/>
            <a:r>
              <a:rPr lang="en-US" altLang="zh-CN" sz="1000" b="1"/>
              <a:t>TOSCA scalar-unit typed values have the following grammar:</a:t>
            </a:r>
            <a:endParaRPr lang="en-US" altLang="zh-CN" sz="1000" b="1"/>
          </a:p>
          <a:p>
            <a:pPr lvl="1"/>
            <a:r>
              <a:rPr lang="en-US" altLang="zh-CN" sz="1000" b="1"/>
              <a:t>&lt;scalar&gt; &lt;unit&gt;  , such as 1024 MB</a:t>
            </a:r>
            <a:endParaRPr lang="en-US" altLang="zh-CN" sz="1000" b="1"/>
          </a:p>
          <a:p>
            <a:endParaRPr lang="en-US" altLang="zh-CN" sz="1000" b="1"/>
          </a:p>
          <a:p>
            <a:r>
              <a:rPr lang="en-US" altLang="zh-CN" sz="1000" b="1"/>
              <a:t>5. data.yaml  46 line, there is invalid symbols.  </a:t>
            </a:r>
            <a:r>
              <a:rPr lang="en-US" altLang="zh-CN" sz="1000" b="1">
                <a:solidFill>
                  <a:srgbClr val="FF0000"/>
                </a:solidFill>
                <a:sym typeface="+mn-ea"/>
              </a:rPr>
              <a:t>change the data.yml definition</a:t>
            </a:r>
            <a:endParaRPr lang="en-US" altLang="zh-CN" sz="1000" b="1">
              <a:solidFill>
                <a:srgbClr val="FF0000"/>
              </a:solidFill>
              <a:sym typeface="+mn-ea"/>
            </a:endParaRPr>
          </a:p>
          <a:p>
            <a:endParaRPr lang="en-US" altLang="zh-CN" sz="1000" b="1"/>
          </a:p>
          <a:p>
            <a:endParaRPr lang="en-US" altLang="zh-CN" sz="1000" b="1"/>
          </a:p>
        </p:txBody>
      </p:sp>
      <p:sp>
        <p:nvSpPr>
          <p:cNvPr id="5" name="文本框 4"/>
          <p:cNvSpPr txBox="1"/>
          <p:nvPr/>
        </p:nvSpPr>
        <p:spPr>
          <a:xfrm>
            <a:off x="823595" y="4559935"/>
            <a:ext cx="8242300" cy="213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800"/>
              <a:t>http://docs.oasis-open.org/tosca/TOSCA-Simple-Profile-YAML/v1.1/csprd02/TOSCA-Simple-Profile-YAML-v1.1-csprd02.html#DEFN_ENTITY_CAPABILITY_TYPE</a:t>
            </a:r>
            <a:endParaRPr lang="zh-CN" altLang="en-US" sz="8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2185" y="3953510"/>
            <a:ext cx="5864860" cy="3155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555" y="205740"/>
            <a:ext cx="7802245" cy="857250"/>
          </a:xfrm>
        </p:spPr>
        <p:txBody>
          <a:bodyPr/>
          <a:p>
            <a:r>
              <a:rPr lang="en-US" altLang="zh-CN" sz="2000" b="1">
                <a:solidFill>
                  <a:schemeClr val="tx1"/>
                </a:solidFill>
                <a:sym typeface="+mn-ea"/>
              </a:rPr>
              <a:t>TOSCA Profile parser questions </a:t>
            </a:r>
            <a:r>
              <a:rPr lang="en-US" altLang="zh-CN" sz="2000" b="1">
                <a:sym typeface="+mn-ea"/>
              </a:rPr>
              <a:t>about service_vFW package-1</a:t>
            </a:r>
            <a:endParaRPr lang="zh-CN" altLang="en-US" sz="2000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7925" y="918845"/>
            <a:ext cx="7133590" cy="3599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ym typeface="+mn-ea"/>
              </a:rPr>
              <a:t>1. How to configure json type parameter? Is it a json string?</a:t>
            </a:r>
            <a:endParaRPr lang="en-US" altLang="zh-CN" sz="1200"/>
          </a:p>
          <a:p>
            <a:endParaRPr lang="zh-CN" altLang="en-US" sz="1200"/>
          </a:p>
          <a:p>
            <a:r>
              <a:rPr lang="zh-CN" altLang="en-US" sz="1200"/>
              <a:t>compute_vfw_metadata:  </a:t>
            </a:r>
            <a:r>
              <a:rPr lang="en-US" altLang="zh-CN" sz="1200"/>
              <a:t># definition</a:t>
            </a:r>
            <a:endParaRPr lang="en-US" altLang="zh-CN" sz="1200"/>
          </a:p>
          <a:p>
            <a:r>
              <a:rPr lang="zh-CN" altLang="en-US" sz="1200"/>
              <a:t>        type: list</a:t>
            </a:r>
            <a:endParaRPr lang="zh-CN" altLang="en-US" sz="1200"/>
          </a:p>
          <a:p>
            <a:r>
              <a:rPr lang="zh-CN" altLang="en-US" sz="1200"/>
              <a:t>        entry_schema:</a:t>
            </a:r>
            <a:endParaRPr lang="zh-CN" altLang="en-US" sz="1200"/>
          </a:p>
          <a:p>
            <a:r>
              <a:rPr lang="zh-CN" altLang="en-US" sz="1200"/>
              <a:t>          type: json        </a:t>
            </a:r>
            <a:endParaRPr lang="zh-CN" altLang="en-US" sz="1200"/>
          </a:p>
          <a:p>
            <a:endParaRPr lang="zh-CN" altLang="en-US" sz="1200"/>
          </a:p>
          <a:p>
            <a:r>
              <a:rPr lang="zh-CN" altLang="en-US" sz="1200"/>
              <a:t>compute_vfw_metadata:</a:t>
            </a:r>
            <a:endParaRPr lang="zh-CN" altLang="en-US" sz="1200"/>
          </a:p>
          <a:p>
            <a:r>
              <a:rPr lang="zh-CN" altLang="en-US" sz="1200"/>
              <a:t>        - vf_module_id:</a:t>
            </a:r>
            <a:endParaRPr lang="zh-CN" altLang="en-US" sz="1200"/>
          </a:p>
          <a:p>
            <a:r>
              <a:rPr lang="zh-CN" altLang="en-US" sz="1200"/>
              <a:t>            get_input: vf_module_id</a:t>
            </a:r>
            <a:endParaRPr lang="zh-CN" altLang="en-US" sz="1200"/>
          </a:p>
          <a:p>
            <a:r>
              <a:rPr lang="zh-CN" altLang="en-US" sz="1200"/>
              <a:t>          vnf_id:</a:t>
            </a:r>
            <a:endParaRPr lang="zh-CN" altLang="en-US" sz="1200"/>
          </a:p>
          <a:p>
            <a:r>
              <a:rPr lang="zh-CN" altLang="en-US" sz="1200"/>
              <a:t>            get_input: vnf_id</a:t>
            </a:r>
            <a:endParaRPr lang="zh-CN" altLang="en-US" sz="1200"/>
          </a:p>
          <a:p>
            <a:endParaRPr lang="zh-CN" altLang="en-US" sz="1200"/>
          </a:p>
          <a:p>
            <a:r>
              <a:rPr lang="zh-CN" altLang="en-US" sz="1200"/>
              <a:t>  vf_module_id:</a:t>
            </a:r>
            <a:endParaRPr lang="zh-CN" altLang="en-US" sz="1200"/>
          </a:p>
          <a:p>
            <a:r>
              <a:rPr lang="zh-CN" altLang="en-US" sz="1200"/>
              <a:t>      type: string     </a:t>
            </a:r>
            <a:endParaRPr lang="en-US" altLang="zh-CN" sz="1200"/>
          </a:p>
          <a:p>
            <a:r>
              <a:rPr lang="zh-CN" altLang="en-US" sz="1200"/>
              <a:t>      description: The vFirewall Module ID is provided by ECOMP  </a:t>
            </a:r>
            <a:endParaRPr lang="zh-CN" altLang="en-US" sz="1200"/>
          </a:p>
          <a:p>
            <a:endParaRPr lang="zh-CN" altLang="en-US" sz="1200"/>
          </a:p>
          <a:p>
            <a:r>
              <a:rPr lang="en-US" altLang="zh-CN" sz="1200" b="1">
                <a:solidFill>
                  <a:srgbClr val="FF0000"/>
                </a:solidFill>
                <a:sym typeface="+mn-ea"/>
              </a:rPr>
              <a:t>is </a:t>
            </a:r>
            <a:r>
              <a:rPr lang="zh-CN" altLang="en-US" sz="1200" b="1">
                <a:solidFill>
                  <a:srgbClr val="FF0000"/>
                </a:solidFill>
                <a:sym typeface="+mn-ea"/>
              </a:rPr>
              <a:t>vf_module_id </a:t>
            </a:r>
            <a:r>
              <a:rPr lang="en-US" altLang="zh-CN" sz="1200" b="1">
                <a:solidFill>
                  <a:srgbClr val="FF0000"/>
                </a:solidFill>
                <a:sym typeface="+mn-ea"/>
              </a:rPr>
              <a:t>a json? but it is a string type.</a:t>
            </a:r>
            <a:endParaRPr lang="en-US" altLang="zh-CN" sz="1200" b="1">
              <a:solidFill>
                <a:srgbClr val="FF0000"/>
              </a:solidFill>
              <a:sym typeface="+mn-ea"/>
            </a:endParaRPr>
          </a:p>
          <a:p>
            <a:endParaRPr lang="en-US" altLang="zh-CN"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0265" y="145415"/>
            <a:ext cx="7973695" cy="857250"/>
          </a:xfrm>
        </p:spPr>
        <p:txBody>
          <a:bodyPr/>
          <a:p>
            <a:r>
              <a:rPr lang="en-US" altLang="zh-CN" sz="2000" b="1">
                <a:solidFill>
                  <a:schemeClr val="tx1"/>
                </a:solidFill>
                <a:sym typeface="+mn-ea"/>
              </a:rPr>
              <a:t>TOSCA Profile parser questions </a:t>
            </a:r>
            <a:r>
              <a:rPr lang="en-US" altLang="zh-CN" sz="2000" b="1">
                <a:sym typeface="+mn-ea"/>
              </a:rPr>
              <a:t>about service_vFW package-2</a:t>
            </a:r>
            <a:endParaRPr lang="zh-CN" altLang="en-US" sz="2000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9630" y="934085"/>
            <a:ext cx="4924425" cy="3599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ym typeface="+mn-ea"/>
              </a:rPr>
              <a:t>2. some paremeter required=true, but no input</a:t>
            </a:r>
            <a:endParaRPr lang="en-US" altLang="zh-CN" sz="1200">
              <a:sym typeface="+mn-ea"/>
            </a:endParaRPr>
          </a:p>
          <a:p>
            <a:endParaRPr lang="en-US" altLang="zh-CN" sz="1200">
              <a:sym typeface="+mn-ea"/>
            </a:endParaRPr>
          </a:p>
          <a:p>
            <a:r>
              <a:rPr lang="en-US" altLang="zh-CN" sz="1200">
                <a:sym typeface="+mn-ea"/>
              </a:rPr>
              <a:t>definition:</a:t>
            </a:r>
            <a:endParaRPr lang="en-US" altLang="zh-CN" sz="1200">
              <a:sym typeface="+mn-ea"/>
            </a:endParaRPr>
          </a:p>
          <a:p>
            <a:endParaRPr lang="en-US" altLang="zh-CN" sz="1200">
              <a:sym typeface="+mn-ea"/>
            </a:endParaRPr>
          </a:p>
          <a:p>
            <a:r>
              <a:rPr lang="zh-CN" altLang="en-US" sz="1200"/>
              <a:t>port_vfw_private_2_port_ip_requirements:</a:t>
            </a:r>
            <a:endParaRPr lang="zh-CN" altLang="en-US" sz="1200"/>
          </a:p>
          <a:p>
            <a:r>
              <a:rPr lang="zh-CN" altLang="en-US" sz="1200"/>
              <a:t>        type: list</a:t>
            </a:r>
            <a:endParaRPr lang="zh-CN" altLang="en-US" sz="1200"/>
          </a:p>
          <a:p>
            <a:r>
              <a:rPr lang="zh-CN" altLang="en-US" sz="1200"/>
              <a:t>        entry_schema:</a:t>
            </a:r>
            <a:endParaRPr lang="zh-CN" altLang="en-US" sz="1200"/>
          </a:p>
          <a:p>
            <a:r>
              <a:rPr lang="zh-CN" altLang="en-US" sz="1200"/>
              <a:t>          type: org.openecomp.datatypes.network.IpRequirements</a:t>
            </a:r>
            <a:endParaRPr lang="zh-CN" altLang="en-US" sz="1200"/>
          </a:p>
          <a:p>
            <a:r>
              <a:rPr lang="zh-CN" altLang="en-US" sz="1200"/>
              <a:t>org.openecomp.datatypes.network.IpRequirements:</a:t>
            </a:r>
            <a:endParaRPr lang="zh-CN" altLang="en-US" sz="1200"/>
          </a:p>
          <a:p>
            <a:r>
              <a:rPr lang="zh-CN" altLang="en-US" sz="1200"/>
              <a:t>      derived_from: org.openecomp.datatypes.Root</a:t>
            </a:r>
            <a:endParaRPr lang="zh-CN" altLang="en-US" sz="1200"/>
          </a:p>
          <a:p>
            <a:r>
              <a:rPr lang="zh-CN" altLang="en-US" sz="1200"/>
              <a:t>      properties:</a:t>
            </a:r>
            <a:endParaRPr lang="zh-CN" altLang="en-US" sz="1200"/>
          </a:p>
          <a:p>
            <a:r>
              <a:rPr lang="zh-CN" altLang="en-US" sz="1200"/>
              <a:t>         </a:t>
            </a:r>
            <a:r>
              <a:rPr lang="zh-CN" altLang="en-US" sz="1200">
                <a:solidFill>
                  <a:srgbClr val="FF0000"/>
                </a:solidFill>
              </a:rPr>
              <a:t>assingment_method:</a:t>
            </a:r>
            <a:endParaRPr lang="zh-CN" altLang="en-US" sz="1200">
              <a:solidFill>
                <a:srgbClr val="FF0000"/>
              </a:solidFill>
            </a:endParaRPr>
          </a:p>
          <a:p>
            <a:r>
              <a:rPr lang="zh-CN" altLang="en-US" sz="1200"/>
              <a:t>          type: string</a:t>
            </a:r>
            <a:endParaRPr lang="zh-CN" altLang="en-US" sz="1200"/>
          </a:p>
          <a:p>
            <a:r>
              <a:rPr lang="zh-CN" altLang="en-US" sz="1200"/>
              <a:t>          required: true</a:t>
            </a:r>
            <a:endParaRPr lang="zh-CN" altLang="en-US" sz="1200"/>
          </a:p>
          <a:p>
            <a:r>
              <a:rPr lang="zh-CN" altLang="en-US" sz="1200"/>
              <a:t>          constraints:</a:t>
            </a:r>
            <a:endParaRPr lang="zh-CN" altLang="en-US" sz="1200"/>
          </a:p>
          <a:p>
            <a:r>
              <a:rPr lang="zh-CN" altLang="en-US" sz="1200"/>
              <a:t>            - valid_values:</a:t>
            </a:r>
            <a:endParaRPr lang="zh-CN" altLang="en-US" sz="1200"/>
          </a:p>
          <a:p>
            <a:r>
              <a:rPr lang="zh-CN" altLang="en-US" sz="1200"/>
              <a:t>              - fixed</a:t>
            </a:r>
            <a:endParaRPr lang="zh-CN" altLang="en-US" sz="1200"/>
          </a:p>
          <a:p>
            <a:r>
              <a:rPr lang="zh-CN" altLang="en-US" sz="1200"/>
              <a:t>              - dhcp</a:t>
            </a:r>
            <a:endParaRPr lang="zh-CN" altLang="en-US" sz="1200"/>
          </a:p>
          <a:p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5942330" y="1879600"/>
            <a:ext cx="25400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>
                <a:sym typeface="+mn-ea"/>
              </a:rPr>
              <a:t>port_vfw_private_2_port_ip_requirements:</a:t>
            </a:r>
            <a:endParaRPr lang="zh-CN" altLang="en-US" sz="1200"/>
          </a:p>
          <a:p>
            <a:r>
              <a:rPr lang="zh-CN" altLang="en-US" sz="1200">
                <a:sym typeface="+mn-ea"/>
              </a:rPr>
              <a:t>        - ip_version: 4</a:t>
            </a:r>
            <a:endParaRPr lang="zh-CN" altLang="en-US" sz="1200"/>
          </a:p>
          <a:p>
            <a:r>
              <a:rPr lang="zh-CN" altLang="en-US" sz="1200">
                <a:sym typeface="+mn-ea"/>
              </a:rPr>
              <a:t>          ip_count_required:</a:t>
            </a:r>
            <a:endParaRPr lang="zh-CN" altLang="en-US" sz="1200"/>
          </a:p>
          <a:p>
            <a:r>
              <a:rPr lang="zh-CN" altLang="en-US" sz="1200">
                <a:sym typeface="+mn-ea"/>
              </a:rPr>
              <a:t>            is_required: true</a:t>
            </a:r>
            <a:endParaRPr lang="zh-CN" altLang="en-US" sz="1200"/>
          </a:p>
          <a:p>
            <a:r>
              <a:rPr lang="zh-CN" altLang="en-US" sz="1200">
                <a:sym typeface="+mn-ea"/>
              </a:rPr>
              <a:t>          floating_ip_count_required:</a:t>
            </a:r>
            <a:endParaRPr lang="zh-CN" altLang="en-US" sz="1200"/>
          </a:p>
          <a:p>
            <a:r>
              <a:rPr lang="zh-CN" altLang="en-US" sz="1200">
                <a:sym typeface="+mn-ea"/>
              </a:rPr>
              <a:t>            is_required: false</a:t>
            </a:r>
            <a:endParaRPr lang="zh-CN" altLang="en-US" sz="1200">
              <a:sym typeface="+mn-ea"/>
            </a:endParaRPr>
          </a:p>
          <a:p>
            <a:endParaRPr lang="zh-CN" altLang="en-US" sz="1200"/>
          </a:p>
          <a:p>
            <a:r>
              <a:rPr lang="en-US" altLang="zh-CN" sz="1200">
                <a:solidFill>
                  <a:schemeClr val="tx1"/>
                </a:solidFill>
              </a:rPr>
              <a:t>There is no </a:t>
            </a:r>
            <a:r>
              <a:rPr lang="zh-CN" altLang="en-US" sz="1200">
                <a:solidFill>
                  <a:srgbClr val="FF0000"/>
                </a:solidFill>
                <a:sym typeface="+mn-ea"/>
              </a:rPr>
              <a:t>assingment_method </a:t>
            </a:r>
            <a:r>
              <a:rPr lang="en-US" altLang="zh-CN" sz="1200">
                <a:solidFill>
                  <a:schemeClr val="tx1"/>
                </a:solidFill>
                <a:sym typeface="+mn-ea"/>
              </a:rPr>
              <a:t>parameter, which is required true.</a:t>
            </a:r>
            <a:endParaRPr lang="en-US" altLang="zh-CN" sz="120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6145</Words>
  <Application>WPS 演示</Application>
  <PresentationFormat>全屏显示(16:9)</PresentationFormat>
  <Paragraphs>243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Arial</vt:lpstr>
      <vt:lpstr>Noto Sans Symbols</vt:lpstr>
      <vt:lpstr>Open Sans</vt:lpstr>
      <vt:lpstr>微软雅黑</vt:lpstr>
      <vt:lpstr>MS PGothic</vt:lpstr>
      <vt:lpstr>Arial Unicode MS</vt:lpstr>
      <vt:lpstr>Segoe Print</vt:lpstr>
      <vt:lpstr>2_Office Theme</vt:lpstr>
      <vt:lpstr>ONAP SDC&amp;VFC Integration In R1</vt:lpstr>
      <vt:lpstr>Design Time Model Behind VoLTE Use Case Approach for R1</vt:lpstr>
      <vt:lpstr>VoLTE VNF Packages Requirements in R1  </vt:lpstr>
      <vt:lpstr>VoLTE Network Service Requirements in R1  </vt:lpstr>
      <vt:lpstr>extVL Questions</vt:lpstr>
      <vt:lpstr>TOSCA Parser</vt:lpstr>
      <vt:lpstr>TOSCA Profile parser questions about service_vvg package</vt:lpstr>
      <vt:lpstr>TOSCA Profile parser questions about service_vFW package-1</vt:lpstr>
      <vt:lpstr>TOSCA Profile parser questions about service_vFW package-2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maopeng</cp:lastModifiedBy>
  <cp:revision>173</cp:revision>
  <dcterms:created xsi:type="dcterms:W3CDTF">2015-06-05T17:41:00Z</dcterms:created>
  <dcterms:modified xsi:type="dcterms:W3CDTF">2017-08-15T15:21:15Z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(2)FA/C9xX1m18o494B72dEQ+tLbtz81DUzpeE8bsiyVZectU733Acq1ahOv/f5UUoJ+gv63722
Gs0q15HPv9ID96pfJBBSvr2q+6t9NpYBpm1IK6LYAvpOnw/2TD0qpkThPyHeVEVdusH9YiZO
UMuiwgWaZIBuDW2uJqPiuJ0iJXAAS7nCHagH2McXETV/bSCn7mAhvAiVSEGlvWXM3bwQK5Wd
NNqcZBPyY4FL+eZbLf</vt:lpwstr>
  </property>
  <property fmtid="{D5CDD505-2E9C-101B-9397-08002B2CF9AE}" pid="3" name="_2015_ms_pID_7253431">
    <vt:lpwstr>NaDf9bMAq6TMDltekV4Vu6sXdwOcj1+FIiYgzLIDhBp8HUqsYjdE2y
vUxUEmKTIgsQTuTfjUzpKMDbDRyjdJqp4T+x9ZBgEpeV99kXSeS2lk2LF82W80+4QP8YjEek
pK/eA5fhwYIdac1V9TNV1x+Lhm/xagmcvXzPlhPP3HMc/g==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1493836641</vt:lpwstr>
  </property>
  <property fmtid="{D5CDD505-2E9C-101B-9397-08002B2CF9AE}" pid="8" name="KSOProductBuildVer">
    <vt:lpwstr>2052-10.8.0.6108</vt:lpwstr>
  </property>
</Properties>
</file>