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sldIdLst>
    <p:sldId id="258" r:id="rId5"/>
    <p:sldId id="315" r:id="rId6"/>
    <p:sldId id="318" r:id="rId7"/>
    <p:sldId id="317" r:id="rId8"/>
    <p:sldId id="313" r:id="rId9"/>
    <p:sldId id="316" r:id="rId10"/>
    <p:sldId id="301" r:id="rId11"/>
    <p:sldId id="308" r:id="rId12"/>
    <p:sldId id="311" r:id="rId13"/>
    <p:sldId id="312" r:id="rId14"/>
    <p:sldId id="298" r:id="rId15"/>
    <p:sldId id="296" r:id="rId16"/>
    <p:sldId id="31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3D1B8D-B06D-43D0-9BC7-FB30122069EB}" v="6" dt="2022-04-27T11:16:46.4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394" autoAdjust="0"/>
  </p:normalViewPr>
  <p:slideViewPr>
    <p:cSldViewPr snapToGrid="0" snapToObjects="1">
      <p:cViewPr varScale="1">
        <p:scale>
          <a:sx n="125" d="100"/>
          <a:sy n="125" d="100"/>
        </p:scale>
        <p:origin x="178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weł Pawlak" userId="13669b3b-6992-4f7f-b0d4-86d0ee11d322" providerId="ADAL" clId="{603D1B8D-B06D-43D0-9BC7-FB30122069EB}"/>
    <pc:docChg chg="undo custSel modSld">
      <pc:chgData name="Paweł Pawlak" userId="13669b3b-6992-4f7f-b0d4-86d0ee11d322" providerId="ADAL" clId="{603D1B8D-B06D-43D0-9BC7-FB30122069EB}" dt="2022-04-27T11:19:52.646" v="854" actId="404"/>
      <pc:docMkLst>
        <pc:docMk/>
      </pc:docMkLst>
      <pc:sldChg chg="modSp mod">
        <pc:chgData name="Paweł Pawlak" userId="13669b3b-6992-4f7f-b0d4-86d0ee11d322" providerId="ADAL" clId="{603D1B8D-B06D-43D0-9BC7-FB30122069EB}" dt="2022-04-26T12:39:04.544" v="552" actId="20577"/>
        <pc:sldMkLst>
          <pc:docMk/>
          <pc:sldMk cId="2589095558" sldId="315"/>
        </pc:sldMkLst>
        <pc:spChg chg="mod">
          <ac:chgData name="Paweł Pawlak" userId="13669b3b-6992-4f7f-b0d4-86d0ee11d322" providerId="ADAL" clId="{603D1B8D-B06D-43D0-9BC7-FB30122069EB}" dt="2022-04-26T12:39:04.544" v="552" actId="20577"/>
          <ac:spMkLst>
            <pc:docMk/>
            <pc:sldMk cId="2589095558" sldId="315"/>
            <ac:spMk id="4" creationId="{C51B6556-F4BA-4201-8F5E-C57BC7E8DDBA}"/>
          </ac:spMkLst>
        </pc:spChg>
      </pc:sldChg>
      <pc:sldChg chg="modSp mod">
        <pc:chgData name="Paweł Pawlak" userId="13669b3b-6992-4f7f-b0d4-86d0ee11d322" providerId="ADAL" clId="{603D1B8D-B06D-43D0-9BC7-FB30122069EB}" dt="2022-04-26T12:56:41.356" v="697" actId="20577"/>
        <pc:sldMkLst>
          <pc:docMk/>
          <pc:sldMk cId="18586951" sldId="317"/>
        </pc:sldMkLst>
        <pc:spChg chg="mod">
          <ac:chgData name="Paweł Pawlak" userId="13669b3b-6992-4f7f-b0d4-86d0ee11d322" providerId="ADAL" clId="{603D1B8D-B06D-43D0-9BC7-FB30122069EB}" dt="2022-04-26T12:56:41.356" v="697" actId="20577"/>
          <ac:spMkLst>
            <pc:docMk/>
            <pc:sldMk cId="18586951" sldId="317"/>
            <ac:spMk id="4" creationId="{C51B6556-F4BA-4201-8F5E-C57BC7E8DDBA}"/>
          </ac:spMkLst>
        </pc:spChg>
      </pc:sldChg>
      <pc:sldChg chg="modSp mod">
        <pc:chgData name="Paweł Pawlak" userId="13669b3b-6992-4f7f-b0d4-86d0ee11d322" providerId="ADAL" clId="{603D1B8D-B06D-43D0-9BC7-FB30122069EB}" dt="2022-04-27T11:19:52.646" v="854" actId="404"/>
        <pc:sldMkLst>
          <pc:docMk/>
          <pc:sldMk cId="107213753" sldId="318"/>
        </pc:sldMkLst>
        <pc:spChg chg="mod">
          <ac:chgData name="Paweł Pawlak" userId="13669b3b-6992-4f7f-b0d4-86d0ee11d322" providerId="ADAL" clId="{603D1B8D-B06D-43D0-9BC7-FB30122069EB}" dt="2022-04-27T11:19:52.646" v="854" actId="404"/>
          <ac:spMkLst>
            <pc:docMk/>
            <pc:sldMk cId="107213753" sldId="318"/>
            <ac:spMk id="4" creationId="{C51B6556-F4BA-4201-8F5E-C57BC7E8DDB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31216"/>
            <a:ext cx="12192000" cy="5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5067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398D4"/>
              </a:buClr>
              <a:defRPr sz="3733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667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525" y="79274"/>
            <a:ext cx="1621483" cy="99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1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443" TargetMode="External"/><Relationship Id="rId13" Type="http://schemas.openxmlformats.org/officeDocument/2006/relationships/hyperlink" Target="https://jira.onap.org/browse/REQ-1073" TargetMode="External"/><Relationship Id="rId3" Type="http://schemas.openxmlformats.org/officeDocument/2006/relationships/hyperlink" Target="https://jira.onap.org/browse/REQ-1067" TargetMode="External"/><Relationship Id="rId7" Type="http://schemas.openxmlformats.org/officeDocument/2006/relationships/hyperlink" Target="https://jira.onap.org/browse/REQ-1066" TargetMode="External"/><Relationship Id="rId12" Type="http://schemas.openxmlformats.org/officeDocument/2006/relationships/hyperlink" Target="https://jira.onap.org/browse/REQ-1072" TargetMode="External"/><Relationship Id="rId2" Type="http://schemas.openxmlformats.org/officeDocument/2006/relationships/hyperlink" Target="https://jira.onap.org/browse/REQ-800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863" TargetMode="External"/><Relationship Id="rId11" Type="http://schemas.openxmlformats.org/officeDocument/2006/relationships/hyperlink" Target="https://jira.onap.org/browse/REQ-1070" TargetMode="External"/><Relationship Id="rId5" Type="http://schemas.openxmlformats.org/officeDocument/2006/relationships/hyperlink" Target="https://jira.onap.org/browse/REQ-1068" TargetMode="External"/><Relationship Id="rId10" Type="http://schemas.openxmlformats.org/officeDocument/2006/relationships/hyperlink" Target="https://jira.onap.org/browse/REQ-441" TargetMode="External"/><Relationship Id="rId4" Type="http://schemas.openxmlformats.org/officeDocument/2006/relationships/hyperlink" Target="https://jira.onap.org/browse/REQ-801" TargetMode="External"/><Relationship Id="rId9" Type="http://schemas.openxmlformats.org/officeDocument/2006/relationships/hyperlink" Target="https://jira.onap.org/browse/REQ-1069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863" TargetMode="External"/><Relationship Id="rId13" Type="http://schemas.openxmlformats.org/officeDocument/2006/relationships/hyperlink" Target="https://nam02.safelinks.protection.outlook.com/?url=https%3A%2F%2Fjira.onap.org%2Fbrowse%2FREQ-1210&amp;data=04%7C01%7Cp.pawlak%40f5.com%7C610cb034abc24a3c17d508da1d4b274d%7Cdd3dfd2f6a3b40d19be0bf8327d81c50%7C0%7C0%7C637854505874787512%7CUnknown%7CTWFpbGZsb3d8eyJWIjoiMC4wLjAwMDAiLCJQIjoiV2luMzIiLCJBTiI6Ik1haWwiLCJXVCI6Mn0%3D%7C3000&amp;sdata=t%2B6bjno8cgaNQj4a1MD3pUU%2FPotw43d44lqnW9SLcLo%3D&amp;reserved=0" TargetMode="External"/><Relationship Id="rId3" Type="http://schemas.openxmlformats.org/officeDocument/2006/relationships/hyperlink" Target="https://jira.onap.org/browse/REQ-1067" TargetMode="External"/><Relationship Id="rId7" Type="http://schemas.openxmlformats.org/officeDocument/2006/relationships/hyperlink" Target="https://jira.onap.org/browse/REQ-1209" TargetMode="External"/><Relationship Id="rId12" Type="http://schemas.openxmlformats.org/officeDocument/2006/relationships/hyperlink" Target="https://jira.onap.org/browse/REQ-1069" TargetMode="External"/><Relationship Id="rId17" Type="http://schemas.openxmlformats.org/officeDocument/2006/relationships/hyperlink" Target="https://jira.onap.org/browse/REQ-1073" TargetMode="External"/><Relationship Id="rId2" Type="http://schemas.openxmlformats.org/officeDocument/2006/relationships/hyperlink" Target="https://jira.onap.org/browse/REQ-800" TargetMode="External"/><Relationship Id="rId16" Type="http://schemas.openxmlformats.org/officeDocument/2006/relationships/hyperlink" Target="https://jira.onap.org/browse/REQ-107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1068" TargetMode="External"/><Relationship Id="rId11" Type="http://schemas.openxmlformats.org/officeDocument/2006/relationships/hyperlink" Target="https://jira.onap.org/browse/REQ-443" TargetMode="External"/><Relationship Id="rId5" Type="http://schemas.openxmlformats.org/officeDocument/2006/relationships/hyperlink" Target="https://jira.onap.org/browse/REQ-801" TargetMode="External"/><Relationship Id="rId15" Type="http://schemas.openxmlformats.org/officeDocument/2006/relationships/hyperlink" Target="https://jira.onap.org/browse/REQ-1070" TargetMode="External"/><Relationship Id="rId10" Type="http://schemas.openxmlformats.org/officeDocument/2006/relationships/hyperlink" Target="https://jira.onap.org/browse/REQ-1211" TargetMode="External"/><Relationship Id="rId4" Type="http://schemas.openxmlformats.org/officeDocument/2006/relationships/hyperlink" Target="https://jira.onap.org/browse/REQ-1208" TargetMode="External"/><Relationship Id="rId9" Type="http://schemas.openxmlformats.org/officeDocument/2006/relationships/hyperlink" Target="https://jira.onap.org/browse/REQ-1066" TargetMode="External"/><Relationship Id="rId14" Type="http://schemas.openxmlformats.org/officeDocument/2006/relationships/hyperlink" Target="https://jira.onap.org/browse/REQ-44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vents.linuxfoundation.org/lfn-developer-testing-forum/" TargetMode="External"/><Relationship Id="rId2" Type="http://schemas.openxmlformats.org/officeDocument/2006/relationships/hyperlink" Target="https://community.lfnetworking.org/lfn-developer-testing-forum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.lfnetworking.org/display/LN/2022-06-DD+-+ONAP%3A+SECCOM+Kohn+release+security+goals" TargetMode="External"/><Relationship Id="rId4" Type="http://schemas.openxmlformats.org/officeDocument/2006/relationships/hyperlink" Target="https://wiki.lfnetworking.org/display/LN/2022-06-DD+-+ONAP%3A+SECCOM+retrospectives+for+log4j+%28Istanbul+Maintenance%29+and+Jakarta+releases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INT-2104" TargetMode="External"/><Relationship Id="rId3" Type="http://schemas.openxmlformats.org/officeDocument/2006/relationships/hyperlink" Target="https://logs.onap.org/onap-integration/weekly/onap_weekly_pod4_master/2022-04/18_00-27/" TargetMode="External"/><Relationship Id="rId7" Type="http://schemas.openxmlformats.org/officeDocument/2006/relationships/hyperlink" Target="https://jira.onap.org/browse/OOM-2958" TargetMode="External"/><Relationship Id="rId12" Type="http://schemas.openxmlformats.org/officeDocument/2006/relationships/hyperlink" Target="https://wiki.lfnetworking.org/display/LN/LFN+Security+Forum" TargetMode="External"/><Relationship Id="rId2" Type="http://schemas.openxmlformats.org/officeDocument/2006/relationships/hyperlink" Target="https://logs.onap.org/onap-integration/daily/onap-daily-dt-oom-master/2022-04/18_06-28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ira.onap.org/browse/OOM-2957" TargetMode="External"/><Relationship Id="rId11" Type="http://schemas.openxmlformats.org/officeDocument/2006/relationships/hyperlink" Target="https://csrc.nist.gov/publications/detail/sp/1800-33/draft" TargetMode="External"/><Relationship Id="rId5" Type="http://schemas.openxmlformats.org/officeDocument/2006/relationships/hyperlink" Target="https://jira.onap.org/browse/SDNC-1692" TargetMode="External"/><Relationship Id="rId10" Type="http://schemas.openxmlformats.org/officeDocument/2006/relationships/hyperlink" Target="https://lfnetworking.org/wp-content/uploads/sites/7/2022/04/LFN-Security-Whitepaper-v4.pdf?utm_campaign=LFN%20Newsletter&amp;utm_medium=email&amp;_hsmi=210819121&amp;_hsenc=p2ANqtz-8l0-nc3Y9V0NGaQ63h3EBkuxAT5KxkeHGJJ_bM7pbtql_aQEOQvjeTpEsJrDmEQCzJ2c2Ar7yeIU45g9PD0JX30oKCkQ&amp;utm_content=210819121&amp;utm_source=hs_email" TargetMode="External"/><Relationship Id="rId4" Type="http://schemas.openxmlformats.org/officeDocument/2006/relationships/hyperlink" Target="https://jira.onap.org/browse/SDC-3954" TargetMode="External"/><Relationship Id="rId9" Type="http://schemas.openxmlformats.org/officeDocument/2006/relationships/hyperlink" Target="https://gerrit.onap.org/r/c/ci-management/+/128405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Review+Questionnaire+Template" TargetMode="External"/><Relationship Id="rId2" Type="http://schemas.openxmlformats.org/officeDocument/2006/relationships/hyperlink" Target="https://nam02.safelinks.protection.outlook.com/?url=https%3A%2F%2Fevents.linuxfoundation.org%2Flinux-security-summit-north-america%2Fprogram%2Fcfp%2F&amp;data=04%7C01%7Cp.pawlak%40f5.com%7Ce3b1b7a477f34d59216d08da10e1d935%7Cdd3dfd2f6a3b40d19be0bf8327d81c50%7C0%7C0%7C637840860048026157%7CUnknown%7CTWFpbGZsb3d8eyJWIjoiMC4wLjAwMDAiLCJQIjoiV2luMzIiLCJBTiI6Ik1haWwiLCJXVCI6Mn0%3D%7C3000&amp;sdata=MSj44%2Ba6UF0opWPWuPFY%2FI%2FJf2zgrPQ0lSXU7%2BQN3yg%3D&amp;reserved=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jira.linuxfoundation.org/plugins/servlet/theme/portal/2/IT-23829?sda_source=notification-email" TargetMode="External"/><Relationship Id="rId4" Type="http://schemas.openxmlformats.org/officeDocument/2006/relationships/hyperlink" Target="https://jira.linuxfoundation.org/plugins/servlet/theme/portal/2/IT-23828?sda_source=notification-email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nam02.safelinks.protection.outlook.com/?url=https%3A%2F%2Fjira.onap.org%2Fbrowse%2FVNFSDK-830&amp;data=04%7C01%7Cp.pawlak%40f5.com%7Ccef54d0d92864033734a08da0223ff5d%7Cdd3dfd2f6a3b40d19be0bf8327d81c50%7C0%7C0%7C637824650883799849%7CUnknown%7CTWFpbGZsb3d8eyJWIjoiMC4wLjAwMDAiLCJQIjoiV2luMzIiLCJBTiI6Ik1haWwiLCJXVCI6Mn0%3D%7C3000&amp;sdata=HSaz4sI5yflzst%2B3yiDHp%2FVBF926PUU2mPEmTUzFvt0%3D&amp;reserved=0" TargetMode="External"/><Relationship Id="rId3" Type="http://schemas.openxmlformats.org/officeDocument/2006/relationships/hyperlink" Target="https://nam02.safelinks.protection.outlook.com/?url=https%3A%2F%2Fjira.onap.org%2Fbrowse%2FDCAEGEN2-3102&amp;data=04%7C01%7Cp.pawlak%40f5.com%7Ccef54d0d92864033734a08da0223ff5d%7Cdd3dfd2f6a3b40d19be0bf8327d81c50%7C0%7C0%7C637824650883799849%7CUnknown%7CTWFpbGZsb3d8eyJWIjoiMC4wLjAwMDAiLCJQIjoiV2luMzIiLCJBTiI6Ik1haWwiLCJXVCI6Mn0%3D%7C3000&amp;sdata=2iu0osijgG33a67FcCOkJnR08drcy88VExOyY08eYxM%3D&amp;reserved=0" TargetMode="External"/><Relationship Id="rId7" Type="http://schemas.openxmlformats.org/officeDocument/2006/relationships/hyperlink" Target="https://nam02.safelinks.protection.outlook.com/?url=https%3A%2F%2Fjira.onap.org%2Fbrowse%2FSDNC-1670&amp;data=04%7C01%7Cp.pawlak%40f5.com%7Ccef54d0d92864033734a08da0223ff5d%7Cdd3dfd2f6a3b40d19be0bf8327d81c50%7C0%7C0%7C637824650883799849%7CUnknown%7CTWFpbGZsb3d8eyJWIjoiMC4wLjAwMDAiLCJQIjoiV2luMzIiLCJBTiI6Ik1haWwiLCJXVCI6Mn0%3D%7C3000&amp;sdata=gsaYpkBBKJnTSOKLj8Nvss%2BwsjRW8SPUz29EjEhkQAY%3D&amp;reserved=0" TargetMode="External"/><Relationship Id="rId2" Type="http://schemas.openxmlformats.org/officeDocument/2006/relationships/hyperlink" Target="https://nam02.safelinks.protection.outlook.com/?url=https%3A%2F%2Fjira.onap.org%2Fbrowse%2FAAI-3454&amp;data=04%7C01%7Cp.pawlak%40f5.com%7Ccef54d0d92864033734a08da0223ff5d%7Cdd3dfd2f6a3b40d19be0bf8327d81c50%7C0%7C0%7C637824650883799849%7CUnknown%7CTWFpbGZsb3d8eyJWIjoiMC4wLjAwMDAiLCJQIjoiV2luMzIiLCJBTiI6Ik1haWwiLCJXVCI6Mn0%3D%7C3000&amp;sdata=6M82lFuDIgzEAI9bcRo3DIN20%2FtA1UhWQsx9axTER%2FY%3D&amp;reserved=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am02.safelinks.protection.outlook.com/?url=https%3A%2F%2Fjira.onap.org%2Fbrowse%2FDMAAP-1715&amp;data=04%7C01%7Cp.pawlak%40f5.com%7Ccef54d0d92864033734a08da0223ff5d%7Cdd3dfd2f6a3b40d19be0bf8327d81c50%7C0%7C0%7C637824650883799849%7CUnknown%7CTWFpbGZsb3d8eyJWIjoiMC4wLjAwMDAiLCJQIjoiV2luMzIiLCJBTiI6Ik1haWwiLCJXVCI6Mn0%3D%7C3000&amp;sdata=wHXsuiwrQa7e9JP8vb6ExuG3PG2tXrJ8Qdl%2Fakq62%2FI%3D&amp;reserved=0" TargetMode="External"/><Relationship Id="rId5" Type="http://schemas.openxmlformats.org/officeDocument/2006/relationships/hyperlink" Target="https://nam02.safelinks.protection.outlook.com/?url=https%3A%2F%2Fjira.onap.org%2Fbrowse%2FMULTICLOUD-1448&amp;data=04%7C01%7Cp.pawlak%40f5.com%7Ccef54d0d92864033734a08da0223ff5d%7Cdd3dfd2f6a3b40d19be0bf8327d81c50%7C0%7C0%7C637824650883799849%7CUnknown%7CTWFpbGZsb3d8eyJWIjoiMC4wLjAwMDAiLCJQIjoiV2luMzIiLCJBTiI6Ik1haWwiLCJXVCI6Mn0%3D%7C3000&amp;sdata=oSY7VmmZc3UecBzVsPkVjadvYCNMO%2FV%2B8QGiizliCYg%3D&amp;reserved=0" TargetMode="External"/><Relationship Id="rId4" Type="http://schemas.openxmlformats.org/officeDocument/2006/relationships/hyperlink" Target="https://nam02.safelinks.protection.outlook.com/?url=https%3A%2F%2Fjira.onap.org%2Fbrowse%2FCCSDK-3602&amp;data=04%7C01%7Cp.pawlak%40f5.com%7Ccef54d0d92864033734a08da0223ff5d%7Cdd3dfd2f6a3b40d19be0bf8327d81c50%7C0%7C0%7C637824650883799849%7CUnknown%7CTWFpbGZsb3d8eyJWIjoiMC4wLjAwMDAiLCJQIjoiV2luMzIiLCJBTiI6Ik1haWwiLCJXVCI6Mn0%3D%7C3000&amp;sdata=OBsaOwoUD3AkBmCLIJLQZqWpAUL3e5MtHXlNNk5mV4Y%3D&amp;reserved=0" TargetMode="External"/><Relationship Id="rId9" Type="http://schemas.openxmlformats.org/officeDocument/2006/relationships/hyperlink" Target="https://nam02.safelinks.protection.outlook.com/?url=https%3A%2F%2Fjira.onap.org%2Fbrowse%2FSO-3871&amp;data=04%7C01%7Cp.pawlak%40f5.com%7Ccef54d0d92864033734a08da0223ff5d%7Cdd3dfd2f6a3b40d19be0bf8327d81c50%7C0%7C0%7C637824650883799849%7CUnknown%7CTWFpbGZsb3d8eyJWIjoiMC4wLjAwMDAiLCJQIjoiV2luMzIiLCJBTiI6Ik1haWwiLCJXVCI6Mn0%3D%7C3000&amp;sdata=mV%2B0vk8kTfmo%2Fao3joL%2BMHAUMVmDZh29qezvYucsClQ%3D&amp;reserved=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Enabling+Jenkins+job+sonar-verify" TargetMode="External"/><Relationship Id="rId2" Type="http://schemas.openxmlformats.org/officeDocument/2006/relationships/hyperlink" Target="https://www.sonarlint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.onap.org/display/DW/Release+Planning%3A+Kohn" TargetMode="External"/><Relationship Id="rId4" Type="http://schemas.openxmlformats.org/officeDocument/2006/relationships/hyperlink" Target="https://wiki.onap.org/pages/viewpage.action?pageId=128714822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linuxfoundation.org/browse/RELENG-410" TargetMode="External"/><Relationship Id="rId2" Type="http://schemas.openxmlformats.org/officeDocument/2006/relationships/hyperlink" Target="https://wiki.onap.org/display/DW/Jakarta+Best+Practice+Proposal+for+Standardized+Logging+Field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oreinfrastructure/best-practices-badge/issues/1515" TargetMode="External"/><Relationship Id="rId2" Type="http://schemas.openxmlformats.org/officeDocument/2006/relationships/hyperlink" Target="https://jira.linuxfoundation.org/plugins/servlet/theme/portal/2/IT-23622?sda_source=notification-emai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ira.linuxfoundation.org/plugins/servlet/theme/portal/2/IT-23519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br>
              <a:rPr lang="pl-PL" noProof="0" dirty="0"/>
            </a:br>
            <a:r>
              <a:rPr lang="pl-PL" noProof="0" dirty="0"/>
              <a:t>We start </a:t>
            </a:r>
            <a:r>
              <a:rPr lang="pl-PL" noProof="0" dirty="0" err="1"/>
              <a:t>at</a:t>
            </a:r>
            <a:r>
              <a:rPr lang="pl-PL" noProof="0" dirty="0"/>
              <a:t> 2 PM CEST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22</a:t>
            </a:r>
            <a:r>
              <a:rPr lang="en-GB" noProof="0" dirty="0"/>
              <a:t>-</a:t>
            </a:r>
            <a:r>
              <a:rPr lang="pl-PL" noProof="0" dirty="0"/>
              <a:t>04</a:t>
            </a:r>
            <a:r>
              <a:rPr lang="en-GB" noProof="0" dirty="0"/>
              <a:t>-</a:t>
            </a:r>
            <a:r>
              <a:rPr lang="pl-PL" noProof="0" dirty="0"/>
              <a:t>26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OpenSSF</a:t>
            </a:r>
            <a:r>
              <a:rPr lang="en-US" dirty="0"/>
              <a:t> Badging – Security Review</a:t>
            </a:r>
            <a:r>
              <a:rPr lang="pl-PL" dirty="0"/>
              <a:t> 8/8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DC20A9-B9BA-4BDE-B7CF-C323809AFB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/>
              <a:t>know secure design: </a:t>
            </a:r>
            <a:r>
              <a:rPr lang="en-US" dirty="0"/>
              <a:t>The project MUST have at least one primary developer who knows how to design secure software. (following secure design principles)</a:t>
            </a:r>
          </a:p>
          <a:p>
            <a:pPr lvl="1"/>
            <a:r>
              <a:rPr lang="en-US" dirty="0"/>
              <a:t>Do you have a member of your project who knows how to design secure software, following secure design principles?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Implement secure design: </a:t>
            </a:r>
            <a:r>
              <a:rPr lang="en-US" dirty="0"/>
              <a:t>The project MUST implement secure design principles (from 'know secure design’). </a:t>
            </a:r>
          </a:p>
          <a:p>
            <a:pPr lvl="1"/>
            <a:r>
              <a:rPr lang="en-US" dirty="0"/>
              <a:t>Did you actually follow those principles in the code you’re delivering?</a:t>
            </a:r>
          </a:p>
          <a:p>
            <a:pPr lvl="1"/>
            <a:r>
              <a:rPr lang="en-US" dirty="0"/>
              <a:t>Do all of your committers know secure design?</a:t>
            </a:r>
          </a:p>
          <a:p>
            <a:pPr lvl="1"/>
            <a:r>
              <a:rPr lang="en-US" dirty="0"/>
              <a:t>Do the committers verify the code they are merging against secure design principles?</a:t>
            </a:r>
          </a:p>
          <a:p>
            <a:endParaRPr lang="en-US" dirty="0"/>
          </a:p>
          <a:p>
            <a:r>
              <a:rPr lang="en-US" b="1" dirty="0"/>
              <a:t>documentation architecture</a:t>
            </a:r>
            <a:r>
              <a:rPr lang="en-US" dirty="0"/>
              <a:t>: The project MUST include documentation of the architecture (aka high-level design) of the software produced by the project.</a:t>
            </a:r>
          </a:p>
          <a:p>
            <a:pPr lvl="1"/>
            <a:r>
              <a:rPr lang="en-US" dirty="0"/>
              <a:t>Do you have a high level design for your project documented?</a:t>
            </a:r>
          </a:p>
          <a:p>
            <a:endParaRPr lang="en-US" dirty="0"/>
          </a:p>
          <a:p>
            <a:r>
              <a:rPr lang="en-US" b="1" dirty="0"/>
              <a:t>documentation security: </a:t>
            </a:r>
            <a:r>
              <a:rPr lang="en-US" dirty="0"/>
              <a:t>The project MUST document what the user can and cannot expect in terms of security from the software produced by the project (its 'security requirements'). </a:t>
            </a:r>
          </a:p>
          <a:p>
            <a:pPr lvl="1"/>
            <a:r>
              <a:rPr lang="en-US" dirty="0"/>
              <a:t>Do you document what a user of your software can and cannot expect in terms of security?</a:t>
            </a:r>
          </a:p>
          <a:p>
            <a:endParaRPr lang="en-US" dirty="0"/>
          </a:p>
          <a:p>
            <a:r>
              <a:rPr lang="en-US" b="1" dirty="0"/>
              <a:t>assurance case:</a:t>
            </a:r>
            <a:r>
              <a:rPr lang="en-US" dirty="0"/>
              <a:t> The project MUST provide an assurance case that justifies why its security requirements are met. The assurance case MUST include: a description of the threat model, clear identification of trust boundaries, an argument that secure design principles have been applied, and an argument that common implementation security weaknesses have been countered.</a:t>
            </a:r>
          </a:p>
          <a:p>
            <a:pPr lvl="1"/>
            <a:r>
              <a:rPr lang="en-US" dirty="0"/>
              <a:t>Do you document your assurance case, either on wiki.onap.org or onap.readthedocs.io? (This could be combined with the documentation security document.)</a:t>
            </a:r>
          </a:p>
        </p:txBody>
      </p:sp>
    </p:spTree>
    <p:extLst>
      <p:ext uri="{BB962C8B-B14F-4D97-AF65-F5344CB8AC3E}">
        <p14:creationId xmlns:p14="http://schemas.microsoft.com/office/powerpoint/2010/main" val="1567549208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11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Backup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27939" y="1018622"/>
            <a:ext cx="12191999" cy="5230968"/>
          </a:xfrm>
        </p:spPr>
        <p:txBody>
          <a:bodyPr>
            <a:no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pl-PL" sz="20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Security Risk Assessment and Acceptance – revisit Brian’s statement</a:t>
            </a:r>
            <a:endParaRPr lang="pl-PL" sz="2400" dirty="0">
              <a:latin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1800" dirty="0">
                <a:latin typeface="Calibri" panose="020F0502020204030204" pitchFamily="34" charset="0"/>
              </a:rPr>
              <a:t>D</a:t>
            </a:r>
            <a:r>
              <a:rPr lang="en-US" sz="1800" dirty="0" err="1">
                <a:latin typeface="Calibri" panose="020F0502020204030204" pitchFamily="34" charset="0"/>
              </a:rPr>
              <a:t>ata</a:t>
            </a:r>
            <a:r>
              <a:rPr lang="en-US" sz="1800" dirty="0">
                <a:latin typeface="Calibri" panose="020F0502020204030204" pitchFamily="34" charset="0"/>
              </a:rPr>
              <a:t> map to show elements moving through the system</a:t>
            </a:r>
            <a:r>
              <a:rPr lang="pl-PL" sz="1800" dirty="0">
                <a:latin typeface="Calibri" panose="020F0502020204030204" pitchFamily="34" charset="0"/>
              </a:rPr>
              <a:t> </a:t>
            </a:r>
            <a:r>
              <a:rPr lang="pl-PL" sz="1800" dirty="0" err="1">
                <a:latin typeface="Calibri" panose="020F0502020204030204" pitchFamily="34" charset="0"/>
              </a:rPr>
              <a:t>is</a:t>
            </a:r>
            <a:r>
              <a:rPr lang="pl-PL" sz="1800" dirty="0">
                <a:latin typeface="Calibri" panose="020F0502020204030204" pitchFamily="34" charset="0"/>
              </a:rPr>
              <a:t> </a:t>
            </a:r>
            <a:r>
              <a:rPr lang="pl-PL" sz="1800" dirty="0" err="1">
                <a:latin typeface="Calibri" panose="020F0502020204030204" pitchFamily="34" charset="0"/>
              </a:rPr>
              <a:t>needed</a:t>
            </a:r>
            <a:endParaRPr lang="pl-PL" sz="2400" dirty="0">
              <a:latin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l-PL" sz="20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>
                <a:latin typeface="Calibri" panose="020F0502020204030204" pitchFamily="34" charset="0"/>
              </a:rPr>
              <a:t>CII </a:t>
            </a:r>
            <a:r>
              <a:rPr lang="pl-PL" sz="2400" dirty="0" err="1">
                <a:latin typeface="Calibri" panose="020F0502020204030204" pitchFamily="34" charset="0"/>
              </a:rPr>
              <a:t>badging</a:t>
            </a:r>
            <a:r>
              <a:rPr lang="pl-PL" sz="2400" dirty="0">
                <a:latin typeface="Calibri" panose="020F0502020204030204" pitchFamily="34" charset="0"/>
              </a:rPr>
              <a:t> update by Tony: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>
                <a:latin typeface="Calibri" panose="020F0502020204030204" pitchFamily="34" charset="0"/>
              </a:rPr>
              <a:t>As </a:t>
            </a:r>
            <a:r>
              <a:rPr lang="pl-PL" sz="2000" dirty="0" err="1">
                <a:latin typeface="Calibri" panose="020F0502020204030204" pitchFamily="34" charset="0"/>
              </a:rPr>
              <a:t>Amdocs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colleague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is</a:t>
            </a:r>
            <a:r>
              <a:rPr lang="pl-PL" sz="2000" dirty="0">
                <a:latin typeface="Calibri" panose="020F0502020204030204" pitchFamily="34" charset="0"/>
              </a:rPr>
              <a:t> not </a:t>
            </a:r>
            <a:r>
              <a:rPr lang="pl-PL" sz="2000" dirty="0" err="1">
                <a:latin typeface="Calibri" panose="020F0502020204030204" pitchFamily="34" charset="0"/>
              </a:rPr>
              <a:t>contributing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anymore</a:t>
            </a:r>
            <a:r>
              <a:rPr lang="pl-PL" sz="2000" dirty="0">
                <a:latin typeface="Calibri" panose="020F0502020204030204" pitchFamily="34" charset="0"/>
              </a:rPr>
              <a:t> in ONAP, with David Wheeler </a:t>
            </a:r>
            <a:r>
              <a:rPr lang="pl-PL" sz="2000" dirty="0" err="1">
                <a:latin typeface="Calibri" panose="020F0502020204030204" pitchFamily="34" charset="0"/>
              </a:rPr>
              <a:t>support</a:t>
            </a:r>
            <a:r>
              <a:rPr lang="pl-PL" sz="2000" dirty="0">
                <a:latin typeface="Calibri" panose="020F0502020204030204" pitchFamily="34" charset="0"/>
              </a:rPr>
              <a:t> 2 </a:t>
            </a:r>
            <a:r>
              <a:rPr lang="pl-PL" sz="2000" dirty="0" err="1">
                <a:latin typeface="Calibri" panose="020F0502020204030204" pitchFamily="34" charset="0"/>
              </a:rPr>
              <a:t>projects</a:t>
            </a:r>
            <a:r>
              <a:rPr lang="pl-PL" sz="2000" dirty="0">
                <a:latin typeface="Calibri" panose="020F0502020204030204" pitchFamily="34" charset="0"/>
              </a:rPr>
              <a:t> (</a:t>
            </a:r>
            <a:r>
              <a:rPr lang="en-US" sz="2000" dirty="0">
                <a:latin typeface="Calibri" panose="020F0502020204030204" pitchFamily="34" charset="0"/>
              </a:rPr>
              <a:t>2315 and 2316) can be edited by </a:t>
            </a:r>
            <a:r>
              <a:rPr lang="pl-PL" sz="2000" dirty="0">
                <a:latin typeface="Calibri" panose="020F0502020204030204" pitchFamily="34" charset="0"/>
              </a:rPr>
              <a:t>David McBride, </a:t>
            </a:r>
            <a:r>
              <a:rPr lang="pl-PL" sz="2000" dirty="0" err="1">
                <a:latin typeface="Calibri" panose="020F0502020204030204" pitchFamily="34" charset="0"/>
              </a:rPr>
              <a:t>so</a:t>
            </a:r>
            <a:r>
              <a:rPr lang="pl-PL" sz="2000" dirty="0">
                <a:latin typeface="Calibri" panose="020F0502020204030204" pitchFamily="34" charset="0"/>
              </a:rPr>
              <a:t> he </a:t>
            </a:r>
            <a:r>
              <a:rPr lang="pl-PL" sz="2000" dirty="0" err="1">
                <a:latin typeface="Calibri" panose="020F0502020204030204" pitchFamily="34" charset="0"/>
              </a:rPr>
              <a:t>could</a:t>
            </a:r>
            <a:r>
              <a:rPr lang="en-US" sz="2000" dirty="0">
                <a:latin typeface="Calibri" panose="020F0502020204030204" pitchFamily="34" charset="0"/>
              </a:rPr>
              <a:t> fix the ONAP naming from here on.</a:t>
            </a:r>
            <a:endParaRPr lang="pl-PL" sz="2000" dirty="0">
              <a:latin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>
                <a:latin typeface="Calibri" panose="020F0502020204030204" pitchFamily="34" charset="0"/>
              </a:rPr>
              <a:t>Action for David McBride for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AAF-1215 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update?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l-PL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Software BOMs</a:t>
            </a:r>
            <a:r>
              <a:rPr lang="pl-PL" sz="2400" dirty="0">
                <a:latin typeface="Calibri" panose="020F0502020204030204" pitchFamily="34" charset="0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 err="1">
                <a:latin typeface="Calibri" panose="020F0502020204030204" pitchFamily="34" charset="0"/>
              </a:rPr>
              <a:t>Nexus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upgraded</a:t>
            </a:r>
            <a:r>
              <a:rPr lang="pl-PL" sz="2000" dirty="0">
                <a:latin typeface="Calibri" panose="020F0502020204030204" pitchFamily="34" charset="0"/>
              </a:rPr>
              <a:t> to </a:t>
            </a:r>
            <a:r>
              <a:rPr lang="pl-PL" sz="2000" dirty="0" err="1">
                <a:latin typeface="Calibri" panose="020F0502020204030204" pitchFamily="34" charset="0"/>
              </a:rPr>
              <a:t>latest</a:t>
            </a:r>
            <a:r>
              <a:rPr lang="pl-PL" sz="2000" dirty="0">
                <a:latin typeface="Calibri" panose="020F0502020204030204" pitchFamily="34" charset="0"/>
              </a:rPr>
              <a:t> version, LFN </a:t>
            </a:r>
            <a:r>
              <a:rPr lang="pl-PL" sz="2000" dirty="0" err="1">
                <a:latin typeface="Calibri" panose="020F0502020204030204" pitchFamily="34" charset="0"/>
              </a:rPr>
              <a:t>decision</a:t>
            </a:r>
            <a:r>
              <a:rPr lang="pl-PL" sz="2000" dirty="0">
                <a:latin typeface="Calibri" panose="020F0502020204030204" pitchFamily="34" charset="0"/>
              </a:rPr>
              <a:t> to </a:t>
            </a:r>
            <a:r>
              <a:rPr lang="pl-PL" sz="2000" dirty="0" err="1">
                <a:latin typeface="Calibri" panose="020F0502020204030204" pitchFamily="34" charset="0"/>
              </a:rPr>
              <a:t>use</a:t>
            </a:r>
            <a:r>
              <a:rPr lang="pl-PL" sz="2000" dirty="0">
                <a:latin typeface="Calibri" panose="020F0502020204030204" pitchFamily="34" charset="0"/>
              </a:rPr>
              <a:t> SPDX format and not </a:t>
            </a:r>
            <a:r>
              <a:rPr lang="pl-PL" sz="2000" dirty="0" err="1">
                <a:latin typeface="Calibri" panose="020F0502020204030204" pitchFamily="34" charset="0"/>
              </a:rPr>
              <a:t>cyclone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or</a:t>
            </a:r>
            <a:r>
              <a:rPr lang="pl-PL" sz="2000" dirty="0">
                <a:latin typeface="Calibri" panose="020F0502020204030204" pitchFamily="34" charset="0"/>
              </a:rPr>
              <a:t> DX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>
                <a:latin typeface="Calibri" panose="020F0502020204030204" pitchFamily="34" charset="0"/>
              </a:rPr>
              <a:t>R</a:t>
            </a:r>
            <a:r>
              <a:rPr lang="en-US" sz="2000" dirty="0" err="1">
                <a:latin typeface="Calibri" panose="020F0502020204030204" pitchFamily="34" charset="0"/>
              </a:rPr>
              <a:t>esearch</a:t>
            </a:r>
            <a:r>
              <a:rPr lang="en-US" sz="2000" dirty="0">
                <a:latin typeface="Calibri" panose="020F0502020204030204" pitchFamily="34" charset="0"/>
              </a:rPr>
              <a:t> on how the missing information can be collected (plugin to be used?)</a:t>
            </a:r>
            <a:r>
              <a:rPr lang="pl-PL" sz="2000" dirty="0">
                <a:latin typeface="Calibri" panose="020F0502020204030204" pitchFamily="34" charset="0"/>
              </a:rPr>
              <a:t>, </a:t>
            </a:r>
            <a:r>
              <a:rPr lang="pl-PL" sz="2000" dirty="0" err="1">
                <a:latin typeface="Calibri" panose="020F0502020204030204" pitchFamily="34" charset="0"/>
              </a:rPr>
              <a:t>info.yaml</a:t>
            </a:r>
            <a:r>
              <a:rPr lang="pl-PL" dirty="0">
                <a:latin typeface="Calibri" panose="020F0502020204030204" pitchFamily="34" charset="0"/>
              </a:rPr>
              <a:t>, </a:t>
            </a:r>
            <a:r>
              <a:rPr lang="pl-PL" sz="2000" dirty="0" err="1">
                <a:latin typeface="Calibri" panose="020F0502020204030204" pitchFamily="34" charset="0"/>
              </a:rPr>
              <a:t>plugin</a:t>
            </a:r>
            <a:r>
              <a:rPr lang="pl-PL" sz="2000" dirty="0">
                <a:latin typeface="Calibri" panose="020F0502020204030204" pitchFamily="34" charset="0"/>
              </a:rPr>
              <a:t> for </a:t>
            </a:r>
            <a:r>
              <a:rPr lang="pl-PL" sz="2000" dirty="0" err="1">
                <a:latin typeface="Calibri" panose="020F0502020204030204" pitchFamily="34" charset="0"/>
              </a:rPr>
              <a:t>Maven</a:t>
            </a:r>
            <a:r>
              <a:rPr lang="pl-PL" sz="2000" dirty="0">
                <a:latin typeface="Calibri" panose="020F0502020204030204" pitchFamily="34" charset="0"/>
              </a:rPr>
              <a:t> and </a:t>
            </a:r>
            <a:r>
              <a:rPr lang="pl-PL" sz="2000" dirty="0" err="1">
                <a:latin typeface="Calibri" panose="020F0502020204030204" pitchFamily="34" charset="0"/>
              </a:rPr>
              <a:t>jira</a:t>
            </a:r>
            <a:endParaRPr lang="en-US" sz="20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400" dirty="0">
              <a:latin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544807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</a:t>
            </a:r>
            <a:r>
              <a:rPr lang="pl-PL" dirty="0" err="1"/>
              <a:t>Jakarta</a:t>
            </a:r>
            <a:r>
              <a:rPr lang="pl-PL" dirty="0"/>
              <a:t>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0760724" cy="4525963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10000"/>
              </a:lnSpc>
            </a:pPr>
            <a:r>
              <a:rPr lang="en-CA" sz="3200" dirty="0"/>
              <a:t>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[REQ-437</a:t>
            </a:r>
            <a:r>
              <a:rPr lang="pl-PL" sz="1867" dirty="0"/>
              <a:t> -&gt; </a:t>
            </a:r>
            <a:r>
              <a:rPr lang="en-US" sz="1800" b="0" i="0" u="sng" dirty="0">
                <a:solidFill>
                  <a:srgbClr val="0065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REQ-800</a:t>
            </a:r>
            <a:r>
              <a:rPr lang="pl-PL" sz="1200" b="0" i="0" u="sng" dirty="0">
                <a:solidFill>
                  <a:srgbClr val="0065FF"/>
                </a:solidFill>
                <a:effectLst/>
                <a:latin typeface="-apple-system"/>
              </a:rPr>
              <a:t> </a:t>
            </a:r>
            <a:r>
              <a:rPr lang="en-CA" sz="1867" dirty="0"/>
              <a:t>]</a:t>
            </a:r>
            <a:r>
              <a:rPr lang="pl-PL" sz="1867" dirty="0"/>
              <a:t> -&gt; </a:t>
            </a:r>
            <a:r>
              <a:rPr lang="pl-PL" sz="1867" dirty="0">
                <a:hlinkClick r:id="rId3"/>
              </a:rPr>
              <a:t>REQ-1067</a:t>
            </a:r>
            <a:r>
              <a:rPr lang="en-CA" sz="1867" dirty="0"/>
              <a:t> COMPLETION OF PYTHON LANGUAGE UPDATE (v2.7 → v3.8)</a:t>
            </a:r>
            <a:r>
              <a:rPr lang="pl-PL" sz="1867" dirty="0"/>
              <a:t> J</a:t>
            </a:r>
            <a:endParaRPr lang="en-CA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[REQ-438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REQ-801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5"/>
              </a:rPr>
              <a:t>REQ-1068</a:t>
            </a:r>
            <a:r>
              <a:rPr lang="pl-PL" sz="1867" dirty="0"/>
              <a:t> </a:t>
            </a:r>
            <a:r>
              <a:rPr lang="en-CA" sz="1867" dirty="0"/>
              <a:t>COMPLETION OF JAVA LANGUAGE UPDATE (v8 → v11)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[REQ-439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REQ-863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7"/>
              </a:rPr>
              <a:t>REQ-1066</a:t>
            </a:r>
            <a:r>
              <a:rPr lang="pl-PL" sz="1867" dirty="0"/>
              <a:t> </a:t>
            </a:r>
            <a:r>
              <a:rPr lang="en-CA" sz="1867" dirty="0"/>
              <a:t>CONTINUATION OF PACKAGES UPGRADES IN DIRECT DEPENDENCIES</a:t>
            </a:r>
          </a:p>
          <a:p>
            <a:pPr lvl="1">
              <a:lnSpc>
                <a:spcPct val="110000"/>
              </a:lnSpc>
            </a:pPr>
            <a:r>
              <a:rPr lang="en-CA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9"/>
              </a:rPr>
              <a:t>REQ-1069</a:t>
            </a:r>
            <a:r>
              <a:rPr lang="pl-PL" sz="1867" dirty="0"/>
              <a:t> </a:t>
            </a:r>
            <a:r>
              <a:rPr lang="en-CA" sz="1867" dirty="0"/>
              <a:t>CONTINUATION OF CII BADGING SCORE IMPROVEMENTS FOR SILVER LEVEL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1"/>
              </a:rPr>
              <a:t>REQ-1070</a:t>
            </a:r>
            <a:r>
              <a:rPr lang="pl-PL" sz="1867" dirty="0"/>
              <a:t> </a:t>
            </a:r>
            <a:r>
              <a:rPr lang="en-CA" sz="1867" dirty="0"/>
              <a:t>LOGS MANAGEMENT - PHASE 1: COMMON PLACE FOR DATA</a:t>
            </a:r>
            <a:r>
              <a:rPr lang="pl-PL" sz="1867" dirty="0"/>
              <a:t> – </a:t>
            </a:r>
            <a:r>
              <a:rPr lang="pl-PL" sz="1867" b="1" dirty="0">
                <a:solidFill>
                  <a:srgbClr val="00B050"/>
                </a:solidFill>
              </a:rPr>
              <a:t>PROPOSAL FOR JAKARTA</a:t>
            </a:r>
            <a:endParaRPr lang="en-CA" sz="1867" b="1" dirty="0">
              <a:solidFill>
                <a:srgbClr val="00B050"/>
              </a:solidFill>
            </a:endParaRPr>
          </a:p>
          <a:p>
            <a:pPr lvl="1">
              <a:lnSpc>
                <a:spcPct val="110000"/>
              </a:lnSpc>
            </a:pPr>
            <a:endParaRPr lang="en-CA" sz="1867" dirty="0"/>
          </a:p>
          <a:p>
            <a:pPr lvl="0">
              <a:lnSpc>
                <a:spcPct val="110000"/>
              </a:lnSpc>
            </a:pPr>
            <a:r>
              <a:rPr lang="en-CA" sz="32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pl-PL" sz="1800" dirty="0">
                <a:hlinkClick r:id="rId12"/>
              </a:rPr>
              <a:t>REQ-1072</a:t>
            </a:r>
            <a:r>
              <a:rPr lang="pl-PL" sz="1800" dirty="0"/>
              <a:t>] SECURITY </a:t>
            </a:r>
            <a:r>
              <a:rPr lang="en-CA" sz="1867" dirty="0"/>
              <a:t>LOGS </a:t>
            </a:r>
            <a:r>
              <a:rPr lang="pl-PL" sz="1867" dirty="0"/>
              <a:t>FIELDS</a:t>
            </a:r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 Feature intake template </a:t>
            </a:r>
            <a:r>
              <a:rPr lang="pl-PL" sz="1867" dirty="0">
                <a:highlight>
                  <a:srgbClr val="FFFF00"/>
                </a:highlight>
              </a:rPr>
              <a:t>? –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pl-PL" sz="1867" dirty="0">
              <a:highlight>
                <a:srgbClr val="FFFF00"/>
              </a:highlight>
            </a:endParaRP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CA" sz="1867" dirty="0">
                <a:hlinkClick r:id="rId13"/>
              </a:rPr>
              <a:t>REQ-</a:t>
            </a:r>
            <a:r>
              <a:rPr lang="pl-PL" sz="1867" dirty="0">
                <a:hlinkClick r:id="rId13"/>
              </a:rPr>
              <a:t>1073</a:t>
            </a:r>
            <a:r>
              <a:rPr lang="en-CA" sz="1867" dirty="0"/>
              <a:t>]</a:t>
            </a:r>
            <a:r>
              <a:rPr lang="pl-PL" sz="1867" dirty="0"/>
              <a:t> Using </a:t>
            </a:r>
            <a:r>
              <a:rPr lang="pl-PL" sz="1867" dirty="0" err="1"/>
              <a:t>basic</a:t>
            </a:r>
            <a:r>
              <a:rPr lang="pl-PL" sz="1867" dirty="0"/>
              <a:t> image from Integration</a:t>
            </a:r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</a:t>
            </a:r>
            <a:r>
              <a:rPr lang="pl-PL" sz="1867" dirty="0">
                <a:highlight>
                  <a:srgbClr val="FFFF00"/>
                </a:highlight>
              </a:rPr>
              <a:t> Software </a:t>
            </a:r>
            <a:r>
              <a:rPr lang="pl-PL" sz="1867" dirty="0" err="1">
                <a:highlight>
                  <a:srgbClr val="FFFF00"/>
                </a:highlight>
              </a:rPr>
              <a:t>BOMs</a:t>
            </a:r>
            <a:r>
              <a:rPr lang="pl-PL" sz="1867" dirty="0">
                <a:highlight>
                  <a:srgbClr val="FFFF00"/>
                </a:highlight>
              </a:rPr>
              <a:t> – </a:t>
            </a:r>
            <a:r>
              <a:rPr lang="pl-PL" sz="1867" dirty="0" err="1">
                <a:highlight>
                  <a:srgbClr val="FFFF00"/>
                </a:highlight>
              </a:rPr>
              <a:t>more</a:t>
            </a:r>
            <a:r>
              <a:rPr lang="pl-PL" sz="1867" dirty="0">
                <a:highlight>
                  <a:srgbClr val="FFFF00"/>
                </a:highlight>
              </a:rPr>
              <a:t> </a:t>
            </a:r>
            <a:r>
              <a:rPr lang="pl-PL" sz="1867" dirty="0" err="1">
                <a:highlight>
                  <a:srgbClr val="FFFF00"/>
                </a:highlight>
              </a:rPr>
              <a:t>informative</a:t>
            </a:r>
            <a:r>
              <a:rPr lang="pl-PL" sz="1867" dirty="0">
                <a:highlight>
                  <a:srgbClr val="FFFF00"/>
                </a:highlight>
              </a:rPr>
              <a:t>, no </a:t>
            </a:r>
            <a:r>
              <a:rPr lang="pl-PL" sz="1867" dirty="0" err="1">
                <a:highlight>
                  <a:srgbClr val="FFFF00"/>
                </a:highlight>
              </a:rPr>
              <a:t>impact</a:t>
            </a:r>
            <a:r>
              <a:rPr lang="pl-PL" sz="1867" dirty="0">
                <a:highlight>
                  <a:srgbClr val="FFFF00"/>
                </a:highlight>
              </a:rPr>
              <a:t> on </a:t>
            </a:r>
            <a:r>
              <a:rPr lang="pl-PL" sz="1867" dirty="0" err="1">
                <a:highlight>
                  <a:srgbClr val="FFFF00"/>
                </a:highlight>
              </a:rPr>
              <a:t>pipeline</a:t>
            </a:r>
            <a:r>
              <a:rPr lang="pl-PL" sz="1867" dirty="0">
                <a:highlight>
                  <a:srgbClr val="FFFF00"/>
                </a:highlight>
              </a:rPr>
              <a:t> -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505473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</a:t>
            </a:r>
            <a:r>
              <a:rPr lang="pl-PL" dirty="0" err="1"/>
              <a:t>Kohn</a:t>
            </a:r>
            <a:r>
              <a:rPr lang="pl-PL" dirty="0"/>
              <a:t>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4525963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10000"/>
              </a:lnSpc>
            </a:pPr>
            <a:r>
              <a:rPr lang="en-CA" sz="3200" dirty="0"/>
              <a:t>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[REQ-437</a:t>
            </a:r>
            <a:r>
              <a:rPr lang="pl-PL" sz="1867" dirty="0"/>
              <a:t> -&gt; </a:t>
            </a:r>
            <a:r>
              <a:rPr lang="en-US" sz="1800" b="0" i="0" u="sng" dirty="0">
                <a:solidFill>
                  <a:srgbClr val="0065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REQ-800</a:t>
            </a:r>
            <a:r>
              <a:rPr lang="pl-PL" sz="1200" b="0" i="0" u="sng" dirty="0">
                <a:solidFill>
                  <a:srgbClr val="0065FF"/>
                </a:solidFill>
                <a:effectLst/>
                <a:latin typeface="-apple-system"/>
              </a:rPr>
              <a:t> </a:t>
            </a:r>
            <a:r>
              <a:rPr lang="en-CA" sz="1867" dirty="0"/>
              <a:t>]</a:t>
            </a:r>
            <a:r>
              <a:rPr lang="pl-PL" sz="1867" dirty="0"/>
              <a:t> -&gt; </a:t>
            </a:r>
            <a:r>
              <a:rPr lang="pl-PL" sz="1867" dirty="0">
                <a:hlinkClick r:id="rId3"/>
              </a:rPr>
              <a:t>REQ-1067</a:t>
            </a:r>
            <a:r>
              <a:rPr lang="en-CA" sz="1867" dirty="0"/>
              <a:t> </a:t>
            </a:r>
            <a:r>
              <a:rPr lang="pl-PL" sz="1867" dirty="0"/>
              <a:t>-&gt;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4"/>
              </a:rPr>
              <a:t>REQ-1208 </a:t>
            </a:r>
            <a:r>
              <a:rPr lang="en-CA" sz="1867" dirty="0"/>
              <a:t>COMPLETION OF PYTHON LANGUAGE UPDATE (v2.7 → v3.8)</a:t>
            </a:r>
            <a:r>
              <a:rPr lang="pl-PL" sz="1867" dirty="0"/>
              <a:t> </a:t>
            </a:r>
            <a:endParaRPr lang="en-CA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[REQ-438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REQ-801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6"/>
              </a:rPr>
              <a:t>REQ-1068</a:t>
            </a:r>
            <a:r>
              <a:rPr lang="pl-PL" sz="1867" dirty="0"/>
              <a:t> -&gt;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REQ-1209 </a:t>
            </a:r>
            <a:r>
              <a:rPr lang="en-CA" sz="1867" dirty="0"/>
              <a:t>COMPLETION OF JAVA LANGUAGE UPDATE (v8 → v11)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[REQ-439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REQ-863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9"/>
              </a:rPr>
              <a:t>REQ-1066</a:t>
            </a:r>
            <a:r>
              <a:rPr lang="pl-PL" sz="1867" dirty="0"/>
              <a:t>  -&gt; </a:t>
            </a:r>
            <a:r>
              <a:rPr lang="pl-PL" sz="2000" b="0" i="0" dirty="0">
                <a:solidFill>
                  <a:srgbClr val="0065FF"/>
                </a:solidFill>
                <a:effectLst/>
                <a:latin typeface="-apple-system"/>
                <a:hlinkClick r:id="rId10"/>
              </a:rPr>
              <a:t>REQ-1211 </a:t>
            </a:r>
            <a:r>
              <a:rPr lang="en-CA" sz="1867" dirty="0"/>
              <a:t>CONTINUATION OF PACKAGES UPGRADES IN DIRECT DEPENDENCIES</a:t>
            </a:r>
          </a:p>
          <a:p>
            <a:pPr lvl="1">
              <a:lnSpc>
                <a:spcPct val="110000"/>
              </a:lnSpc>
            </a:pPr>
            <a:r>
              <a:rPr lang="en-CA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2"/>
              </a:rPr>
              <a:t>REQ-1069</a:t>
            </a:r>
            <a:r>
              <a:rPr lang="pl-PL" sz="1867" dirty="0"/>
              <a:t> -&gt; </a:t>
            </a:r>
            <a:r>
              <a:rPr lang="pl-PL" sz="2000" dirty="0">
                <a:solidFill>
                  <a:srgbClr val="0052CC"/>
                </a:solidFill>
                <a:latin typeface="-apple-system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REQ-1210</a:t>
            </a:r>
            <a:r>
              <a:rPr lang="pl-PL" sz="2000" dirty="0">
                <a:solidFill>
                  <a:srgbClr val="0052CC"/>
                </a:solidFill>
                <a:latin typeface="-apple-system"/>
              </a:rPr>
              <a:t> </a:t>
            </a:r>
            <a:r>
              <a:rPr lang="en-CA" sz="1867" dirty="0"/>
              <a:t>CONTINUATION OF CII BADGING SCORE IMPROVEMENTS FOR SILVER LEVEL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5"/>
              </a:rPr>
              <a:t>REQ-1070</a:t>
            </a:r>
            <a:r>
              <a:rPr lang="pl-PL" sz="1867" dirty="0"/>
              <a:t> -&gt; </a:t>
            </a:r>
            <a:r>
              <a:rPr lang="en-CA" sz="1867" dirty="0"/>
              <a:t>LOGS MANAGEMENT - PHASE 1: COMMON PLACE FOR DATA</a:t>
            </a:r>
            <a:r>
              <a:rPr lang="pl-PL" sz="1867" dirty="0"/>
              <a:t> – </a:t>
            </a:r>
            <a:r>
              <a:rPr lang="pl-PL" sz="1867" dirty="0" err="1"/>
              <a:t>PoC</a:t>
            </a:r>
            <a:r>
              <a:rPr lang="pl-PL" sz="1867" dirty="0"/>
              <a:t> </a:t>
            </a:r>
            <a:r>
              <a:rPr lang="pl-PL" sz="1867" b="1" dirty="0">
                <a:solidFill>
                  <a:srgbClr val="00B050"/>
                </a:solidFill>
              </a:rPr>
              <a:t>PROPOSAL FOR JAKARTA</a:t>
            </a:r>
            <a:endParaRPr lang="en-CA" sz="1867" b="1" dirty="0">
              <a:solidFill>
                <a:srgbClr val="00B050"/>
              </a:solidFill>
            </a:endParaRPr>
          </a:p>
          <a:p>
            <a:pPr lvl="1">
              <a:lnSpc>
                <a:spcPct val="110000"/>
              </a:lnSpc>
            </a:pPr>
            <a:endParaRPr lang="en-CA" sz="1867" dirty="0"/>
          </a:p>
          <a:p>
            <a:pPr lvl="0">
              <a:lnSpc>
                <a:spcPct val="110000"/>
              </a:lnSpc>
            </a:pPr>
            <a:r>
              <a:rPr lang="en-CA" sz="32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pl-PL" sz="1800" dirty="0">
                <a:hlinkClick r:id="rId16"/>
              </a:rPr>
              <a:t>REQ-1072</a:t>
            </a:r>
            <a:r>
              <a:rPr lang="pl-PL" sz="1800" dirty="0"/>
              <a:t>] SECURITY </a:t>
            </a:r>
            <a:r>
              <a:rPr lang="en-CA" sz="1867" dirty="0"/>
              <a:t>LOGS </a:t>
            </a:r>
            <a:r>
              <a:rPr lang="pl-PL" sz="1867" dirty="0"/>
              <a:t>FIELDS – </a:t>
            </a:r>
            <a:r>
              <a:rPr lang="pl-PL" sz="1867" dirty="0" err="1"/>
              <a:t>full</a:t>
            </a:r>
            <a:r>
              <a:rPr lang="pl-PL" sz="1867" dirty="0"/>
              <a:t> </a:t>
            </a:r>
            <a:r>
              <a:rPr lang="pl-PL" sz="1867" dirty="0" err="1"/>
              <a:t>PoC</a:t>
            </a:r>
            <a:r>
              <a:rPr lang="pl-PL" sz="1867" dirty="0"/>
              <a:t> with CPS in </a:t>
            </a:r>
            <a:r>
              <a:rPr lang="pl-PL" sz="1867" dirty="0" err="1"/>
              <a:t>Kohn</a:t>
            </a:r>
            <a:r>
              <a:rPr lang="pl-PL" sz="1867" dirty="0"/>
              <a:t> and </a:t>
            </a:r>
            <a:r>
              <a:rPr lang="pl-PL" sz="1867" dirty="0" err="1"/>
              <a:t>then</a:t>
            </a:r>
            <a:r>
              <a:rPr lang="pl-PL" sz="1867" dirty="0"/>
              <a:t> GR </a:t>
            </a:r>
            <a:r>
              <a:rPr lang="pl-PL" sz="1867" dirty="0" err="1"/>
              <a:t>candidate</a:t>
            </a:r>
            <a:r>
              <a:rPr lang="pl-PL" sz="1867" dirty="0"/>
              <a:t> for London</a:t>
            </a:r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 Feature intake template </a:t>
            </a:r>
            <a:r>
              <a:rPr lang="pl-PL" sz="1867" dirty="0">
                <a:highlight>
                  <a:srgbClr val="FFFF00"/>
                </a:highlight>
              </a:rPr>
              <a:t>? –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pl-PL" sz="1867" dirty="0">
              <a:highlight>
                <a:srgbClr val="FFFF00"/>
              </a:highlight>
            </a:endParaRP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CA" sz="1867" dirty="0">
                <a:hlinkClick r:id="rId17"/>
              </a:rPr>
              <a:t>REQ-</a:t>
            </a:r>
            <a:r>
              <a:rPr lang="pl-PL" sz="1867" dirty="0">
                <a:hlinkClick r:id="rId17"/>
              </a:rPr>
              <a:t>1073</a:t>
            </a:r>
            <a:r>
              <a:rPr lang="en-CA" sz="1867" dirty="0"/>
              <a:t>]</a:t>
            </a:r>
            <a:r>
              <a:rPr lang="pl-PL" sz="1867" dirty="0"/>
              <a:t> Using </a:t>
            </a:r>
            <a:r>
              <a:rPr lang="pl-PL" sz="1867" dirty="0" err="1"/>
              <a:t>basic</a:t>
            </a:r>
            <a:r>
              <a:rPr lang="pl-PL" sz="1867" dirty="0"/>
              <a:t> image from Integration – not </a:t>
            </a:r>
            <a:r>
              <a:rPr lang="pl-PL" sz="1867" dirty="0" err="1"/>
              <a:t>progressed</a:t>
            </a:r>
            <a:r>
              <a:rPr lang="pl-PL" sz="1867" dirty="0"/>
              <a:t> in </a:t>
            </a:r>
            <a:r>
              <a:rPr lang="pl-PL" sz="1867" dirty="0" err="1"/>
              <a:t>Jakarta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</a:t>
            </a:r>
            <a:r>
              <a:rPr lang="pl-PL" sz="1867" dirty="0">
                <a:highlight>
                  <a:srgbClr val="FFFF00"/>
                </a:highlight>
              </a:rPr>
              <a:t> Software </a:t>
            </a:r>
            <a:r>
              <a:rPr lang="pl-PL" sz="1867" dirty="0" err="1">
                <a:highlight>
                  <a:srgbClr val="FFFF00"/>
                </a:highlight>
              </a:rPr>
              <a:t>BOMs</a:t>
            </a:r>
            <a:r>
              <a:rPr lang="pl-PL" sz="1867" dirty="0">
                <a:highlight>
                  <a:srgbClr val="FFFF00"/>
                </a:highlight>
              </a:rPr>
              <a:t> – </a:t>
            </a:r>
            <a:r>
              <a:rPr lang="pl-PL" sz="1867" dirty="0" err="1">
                <a:highlight>
                  <a:srgbClr val="FFFF00"/>
                </a:highlight>
              </a:rPr>
              <a:t>more</a:t>
            </a:r>
            <a:r>
              <a:rPr lang="pl-PL" sz="1867" dirty="0">
                <a:highlight>
                  <a:srgbClr val="FFFF00"/>
                </a:highlight>
              </a:rPr>
              <a:t> </a:t>
            </a:r>
            <a:r>
              <a:rPr lang="pl-PL" sz="1867" dirty="0" err="1">
                <a:highlight>
                  <a:srgbClr val="FFFF00"/>
                </a:highlight>
              </a:rPr>
              <a:t>informative</a:t>
            </a:r>
            <a:r>
              <a:rPr lang="pl-PL" sz="1867" dirty="0">
                <a:highlight>
                  <a:srgbClr val="FFFF00"/>
                </a:highlight>
              </a:rPr>
              <a:t>, no </a:t>
            </a:r>
            <a:r>
              <a:rPr lang="pl-PL" sz="1867" dirty="0" err="1">
                <a:highlight>
                  <a:srgbClr val="FFFF00"/>
                </a:highlight>
              </a:rPr>
              <a:t>impact</a:t>
            </a:r>
            <a:r>
              <a:rPr lang="pl-PL" sz="1867" dirty="0">
                <a:highlight>
                  <a:srgbClr val="FFFF00"/>
                </a:highlight>
              </a:rPr>
              <a:t> on </a:t>
            </a:r>
            <a:r>
              <a:rPr lang="pl-PL" sz="1867" dirty="0" err="1">
                <a:highlight>
                  <a:srgbClr val="FFFF00"/>
                </a:highlight>
              </a:rPr>
              <a:t>pipeline</a:t>
            </a:r>
            <a:r>
              <a:rPr lang="pl-PL" sz="1867" dirty="0">
                <a:highlight>
                  <a:srgbClr val="FFFF00"/>
                </a:highlight>
              </a:rPr>
              <a:t> -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50065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1/8 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938" y="1004912"/>
            <a:ext cx="12191999" cy="54992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1800" dirty="0">
                <a:latin typeface="Calibri" panose="020F0502020204030204" pitchFamily="34" charset="0"/>
                <a:ea typeface="DengXian" panose="02010600030101010101" pitchFamily="2" charset="-122"/>
              </a:rPr>
              <a:t>V</a:t>
            </a:r>
            <a:r>
              <a:rPr lang="en-US" sz="1800" dirty="0" err="1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ulnerable</a:t>
            </a:r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 package reportion automation</a:t>
            </a:r>
            <a:r>
              <a:rPr lang="pl-PL" sz="18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 by </a:t>
            </a:r>
            <a:r>
              <a:rPr lang="pl-PL" sz="1800" dirty="0" err="1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Brianna</a:t>
            </a:r>
            <a:r>
              <a:rPr lang="pl-PL" sz="18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 and Bert</a:t>
            </a:r>
            <a:endParaRPr lang="pl-PL" sz="1800" dirty="0"/>
          </a:p>
          <a:p>
            <a:pPr marL="0" indent="0">
              <a:buNone/>
            </a:pPr>
            <a:r>
              <a:rPr lang="pl-PL" sz="1400" b="1" i="0" u="sng" dirty="0">
                <a:solidFill>
                  <a:srgbClr val="FFFFFF"/>
                </a:solidFill>
                <a:effectLst/>
                <a:latin typeface="Lato" panose="020F0502020204030203" pitchFamily="34" charset="0"/>
                <a:hlinkClick r:id="rId2" tooltip="LFN LFN Developer &amp; Testing Forums"/>
              </a:rPr>
              <a:t>LFN Developer &amp; </a:t>
            </a:r>
            <a:r>
              <a:rPr lang="pl-PL" sz="1400" b="1" i="0" u="sng" dirty="0" err="1">
                <a:solidFill>
                  <a:srgbClr val="FFFFFF"/>
                </a:solidFill>
                <a:effectLst/>
                <a:latin typeface="Lato" panose="020F0502020204030203" pitchFamily="34" charset="0"/>
                <a:hlinkClick r:id="rId2" tooltip="LFN LFN Developer &amp; Testing Forums"/>
              </a:rPr>
              <a:t>Testing</a:t>
            </a:r>
            <a:r>
              <a:rPr lang="pl-PL" sz="1400" b="1" i="0" u="sng" dirty="0">
                <a:solidFill>
                  <a:srgbClr val="FFFFFF"/>
                </a:solidFill>
                <a:effectLst/>
                <a:latin typeface="Lato" panose="020F0502020204030203" pitchFamily="34" charset="0"/>
                <a:hlinkClick r:id="rId2" tooltip="LFN LFN Developer &amp; Testing Forums"/>
              </a:rPr>
              <a:t> Forum</a:t>
            </a:r>
            <a:r>
              <a:rPr lang="pl-PL" sz="1400" b="1" i="0" u="sng" dirty="0">
                <a:solidFill>
                  <a:srgbClr val="FFFFFF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pl-PL" sz="1400" b="1" dirty="0" err="1">
                <a:solidFill>
                  <a:schemeClr val="tx1"/>
                </a:solidFill>
                <a:latin typeface="Lato" panose="020F0502020204030203" pitchFamily="34" charset="0"/>
              </a:rPr>
              <a:t>June</a:t>
            </a:r>
            <a:r>
              <a:rPr lang="pl-PL" sz="1400" b="1" dirty="0">
                <a:solidFill>
                  <a:schemeClr val="tx1"/>
                </a:solidFill>
                <a:latin typeface="Lato" panose="020F0502020204030203" pitchFamily="34" charset="0"/>
              </a:rPr>
              <a:t> 13th-16th Porto, Portugal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900" b="1" i="0" dirty="0">
                <a:solidFill>
                  <a:schemeClr val="tx1"/>
                </a:solidFill>
                <a:effectLst/>
                <a:latin typeface="MuseoSans"/>
                <a:hlinkClick r:id="rId3"/>
              </a:rPr>
              <a:t>https://events.linuxfoundation.org/lfn-developer-testing-forum/</a:t>
            </a:r>
            <a:r>
              <a:rPr lang="pl-PL" sz="900" b="1" i="0" dirty="0">
                <a:solidFill>
                  <a:schemeClr val="tx1"/>
                </a:solidFill>
                <a:effectLst/>
                <a:latin typeface="MuseoSans"/>
              </a:rPr>
              <a:t> - </a:t>
            </a:r>
            <a:r>
              <a:rPr lang="pl-PL" sz="900" b="1" i="0" dirty="0" err="1">
                <a:solidFill>
                  <a:schemeClr val="tx1"/>
                </a:solidFill>
                <a:effectLst/>
                <a:latin typeface="MuseoSans"/>
              </a:rPr>
              <a:t>registration</a:t>
            </a:r>
            <a:r>
              <a:rPr lang="pl-PL" sz="900" b="1" i="0" dirty="0">
                <a:solidFill>
                  <a:schemeClr val="tx1"/>
                </a:solidFill>
                <a:effectLst/>
                <a:latin typeface="MuseoSans"/>
              </a:rPr>
              <a:t> open</a:t>
            </a:r>
            <a:endParaRPr lang="pl-PL" sz="1800" dirty="0"/>
          </a:p>
          <a:p>
            <a:pPr marL="0" indent="0">
              <a:buNone/>
            </a:pPr>
            <a:r>
              <a:rPr lang="pl-PL" sz="1600" dirty="0"/>
              <a:t>SECCOM </a:t>
            </a:r>
            <a:r>
              <a:rPr lang="pl-PL" sz="1600" dirty="0" err="1"/>
              <a:t>topics</a:t>
            </a:r>
            <a:r>
              <a:rPr lang="pl-PL" sz="1600" dirty="0"/>
              <a:t> </a:t>
            </a:r>
            <a:r>
              <a:rPr lang="pl-PL" sz="1600" dirty="0" err="1"/>
              <a:t>proposal</a:t>
            </a:r>
            <a:r>
              <a:rPr lang="pl-PL" sz="1600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1600" dirty="0">
                <a:hlinkClick r:id="rId4"/>
              </a:rPr>
              <a:t>SECCOM </a:t>
            </a:r>
            <a:r>
              <a:rPr lang="pl-PL" sz="1600" dirty="0" err="1">
                <a:hlinkClick r:id="rId4"/>
              </a:rPr>
              <a:t>retrospectives</a:t>
            </a:r>
            <a:r>
              <a:rPr lang="pl-PL" sz="16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400" dirty="0"/>
              <a:t>Log4j </a:t>
            </a:r>
            <a:r>
              <a:rPr lang="pl-PL" sz="1400" dirty="0" err="1"/>
              <a:t>fix</a:t>
            </a:r>
            <a:r>
              <a:rPr lang="pl-PL" sz="1400" dirty="0"/>
              <a:t> </a:t>
            </a:r>
            <a:r>
              <a:rPr lang="pl-PL" sz="1400" dirty="0" err="1"/>
              <a:t>implementation</a:t>
            </a:r>
            <a:r>
              <a:rPr lang="pl-PL" sz="1400" dirty="0"/>
              <a:t> in Istanbul </a:t>
            </a:r>
            <a:r>
              <a:rPr lang="pl-PL" sz="1400" dirty="0" err="1"/>
              <a:t>Maintenance</a:t>
            </a:r>
            <a:r>
              <a:rPr lang="pl-PL" sz="1400" dirty="0"/>
              <a:t> </a:t>
            </a:r>
            <a:r>
              <a:rPr lang="pl-PL" sz="1400" dirty="0" err="1"/>
              <a:t>Release</a:t>
            </a:r>
            <a:endParaRPr lang="pl-PL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400" dirty="0" err="1"/>
              <a:t>Jakarta</a:t>
            </a:r>
            <a:r>
              <a:rPr lang="pl-PL" sz="1400" dirty="0"/>
              <a:t> </a:t>
            </a:r>
            <a:r>
              <a:rPr lang="pl-PL" sz="1400" dirty="0" err="1"/>
              <a:t>security</a:t>
            </a:r>
            <a:r>
              <a:rPr lang="pl-PL" sz="1400" dirty="0"/>
              <a:t> status update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1600" dirty="0" err="1">
                <a:hlinkClick r:id="rId5"/>
              </a:rPr>
              <a:t>Kohn</a:t>
            </a:r>
            <a:r>
              <a:rPr lang="pl-PL" sz="1600" dirty="0">
                <a:hlinkClick r:id="rId5"/>
              </a:rPr>
              <a:t> </a:t>
            </a:r>
            <a:r>
              <a:rPr lang="pl-PL" sz="1600" dirty="0" err="1">
                <a:hlinkClick r:id="rId5"/>
              </a:rPr>
              <a:t>security</a:t>
            </a:r>
            <a:r>
              <a:rPr lang="pl-PL" sz="1600" dirty="0">
                <a:hlinkClick r:id="rId5"/>
              </a:rPr>
              <a:t> </a:t>
            </a:r>
            <a:r>
              <a:rPr lang="pl-PL" sz="1600" dirty="0" err="1">
                <a:hlinkClick r:id="rId5"/>
              </a:rPr>
              <a:t>goals</a:t>
            </a:r>
            <a:r>
              <a:rPr lang="pl-PL" sz="1600" dirty="0">
                <a:hlinkClick r:id="rId5"/>
              </a:rPr>
              <a:t>:</a:t>
            </a:r>
            <a:endParaRPr lang="pl-PL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Global Requirements and Best Practices</a:t>
            </a:r>
            <a:endParaRPr lang="pl-PL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400" dirty="0"/>
              <a:t>Security </a:t>
            </a:r>
            <a:r>
              <a:rPr lang="pl-PL" sz="1400" dirty="0" err="1"/>
              <a:t>PoCs</a:t>
            </a:r>
            <a:r>
              <a:rPr lang="pl-PL" sz="1400" dirty="0"/>
              <a:t>: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pl-PL" sz="1200" dirty="0" err="1"/>
              <a:t>logging</a:t>
            </a:r>
            <a:r>
              <a:rPr lang="pl-PL" sz="1200" dirty="0"/>
              <a:t> </a:t>
            </a:r>
            <a:r>
              <a:rPr lang="pl-PL" sz="1200" dirty="0" err="1"/>
              <a:t>req</a:t>
            </a:r>
            <a:endParaRPr lang="pl-PL" sz="1200" dirty="0"/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pl-PL" sz="1200" dirty="0" err="1"/>
              <a:t>code</a:t>
            </a:r>
            <a:r>
              <a:rPr lang="pl-PL" sz="1200" dirty="0"/>
              <a:t> </a:t>
            </a:r>
            <a:r>
              <a:rPr lang="pl-PL" sz="1200" dirty="0" err="1"/>
              <a:t>quality</a:t>
            </a:r>
            <a:r>
              <a:rPr lang="pl-PL" sz="1200" dirty="0"/>
              <a:t> 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pl-PL" sz="1200" dirty="0"/>
              <a:t>service </a:t>
            </a:r>
            <a:r>
              <a:rPr lang="pl-PL" sz="1200" dirty="0" err="1"/>
              <a:t>mesh</a:t>
            </a:r>
            <a:endParaRPr lang="pl-PL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400" dirty="0"/>
              <a:t>SBOM </a:t>
            </a:r>
            <a:r>
              <a:rPr lang="pl-PL" sz="1400" dirty="0" err="1"/>
              <a:t>enablement</a:t>
            </a:r>
            <a:r>
              <a:rPr lang="pl-PL" sz="1400" dirty="0"/>
              <a:t> and </a:t>
            </a:r>
            <a:r>
              <a:rPr lang="pl-PL" sz="1400" dirty="0" err="1"/>
              <a:t>maintenance</a:t>
            </a:r>
            <a:r>
              <a:rPr lang="pl-PL" sz="1400" dirty="0"/>
              <a:t>, and </a:t>
            </a:r>
            <a:r>
              <a:rPr lang="pl-PL" sz="1400" dirty="0" err="1"/>
              <a:t>packaging</a:t>
            </a:r>
            <a:endParaRPr lang="pl-PL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400" dirty="0" err="1"/>
              <a:t>Waiver</a:t>
            </a:r>
            <a:r>
              <a:rPr lang="pl-PL" sz="1400" dirty="0"/>
              <a:t> policy update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1600" dirty="0" err="1"/>
              <a:t>Unmaintained</a:t>
            </a:r>
            <a:r>
              <a:rPr lang="pl-PL" sz="1600" dirty="0"/>
              <a:t> </a:t>
            </a:r>
            <a:r>
              <a:rPr lang="pl-PL" sz="1600" dirty="0" err="1"/>
              <a:t>projects</a:t>
            </a:r>
            <a:r>
              <a:rPr lang="pl-PL" sz="1600" dirty="0"/>
              <a:t> joint </a:t>
            </a:r>
            <a:r>
              <a:rPr lang="pl-PL" sz="1600" dirty="0" err="1"/>
              <a:t>meeting</a:t>
            </a:r>
            <a:r>
              <a:rPr lang="pl-PL" sz="1600" dirty="0"/>
              <a:t> with Amy, Thomas and Andreas, Chaker and Byung.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1600" dirty="0"/>
              <a:t>On the </a:t>
            </a:r>
            <a:r>
              <a:rPr lang="pl-PL" sz="1600" dirty="0" err="1"/>
              <a:t>road</a:t>
            </a:r>
            <a:r>
              <a:rPr lang="pl-PL" sz="1600" dirty="0"/>
              <a:t> to </a:t>
            </a:r>
            <a:r>
              <a:rPr lang="pl-PL" sz="1600" dirty="0" err="1"/>
              <a:t>gold</a:t>
            </a:r>
            <a:r>
              <a:rPr lang="pl-PL" sz="1600" dirty="0"/>
              <a:t> </a:t>
            </a:r>
            <a:r>
              <a:rPr lang="pl-PL" sz="1600" dirty="0" err="1"/>
              <a:t>badge</a:t>
            </a:r>
            <a:r>
              <a:rPr lang="pl-PL" sz="1600" dirty="0"/>
              <a:t> - Tony and Toine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1600" dirty="0"/>
              <a:t>Operator </a:t>
            </a:r>
            <a:r>
              <a:rPr lang="pl-PL" sz="1600" dirty="0" err="1"/>
              <a:t>perspective</a:t>
            </a:r>
            <a:r>
              <a:rPr lang="pl-PL" sz="1600" dirty="0"/>
              <a:t> on ONAP </a:t>
            </a:r>
            <a:r>
              <a:rPr lang="pl-PL" sz="1600" dirty="0" err="1"/>
              <a:t>security</a:t>
            </a:r>
            <a:r>
              <a:rPr lang="pl-PL" sz="1600" dirty="0"/>
              <a:t> – Amy, Andreas? Brian? Fabian?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Security principles in the implementation </a:t>
            </a:r>
            <a:r>
              <a:rPr lang="pl-PL" sz="1600" dirty="0"/>
              <a:t>– Tony, </a:t>
            </a:r>
            <a:r>
              <a:rPr lang="pl-PL" sz="1600" dirty="0" err="1"/>
              <a:t>Maggie</a:t>
            </a:r>
            <a:endParaRPr lang="pl-PL" sz="1600" dirty="0"/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09555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2/8 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938" y="1004912"/>
            <a:ext cx="12191999" cy="5499280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4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OSA </a:t>
            </a:r>
            <a:r>
              <a:rPr lang="pl-PL" sz="14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documentation</a:t>
            </a:r>
            <a:r>
              <a:rPr lang="pl-PL" sz="14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 update per </a:t>
            </a:r>
            <a:r>
              <a:rPr lang="pl-PL" sz="14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release</a:t>
            </a:r>
            <a:r>
              <a:rPr lang="pl-PL" sz="14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 – </a:t>
            </a:r>
            <a:r>
              <a:rPr lang="pl-PL" sz="14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branch</a:t>
            </a:r>
            <a:r>
              <a:rPr lang="pl-PL" sz="14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 to be </a:t>
            </a:r>
            <a:r>
              <a:rPr lang="pl-PL" sz="14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created</a:t>
            </a:r>
            <a:r>
              <a:rPr lang="pl-PL" sz="14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 for </a:t>
            </a:r>
            <a:r>
              <a:rPr lang="pl-PL" sz="14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Jakarta</a:t>
            </a:r>
            <a:endParaRPr lang="pl-PL" sz="1400" b="0" i="0" dirty="0">
              <a:solidFill>
                <a:schemeClr val="tx1"/>
              </a:solidFill>
              <a:effectLst/>
              <a:latin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4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Last</a:t>
            </a:r>
            <a:r>
              <a:rPr lang="pl-PL" sz="14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pl-PL" sz="14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PTLs</a:t>
            </a:r>
            <a:r>
              <a:rPr lang="pl-PL" sz="14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pl-PL" sz="14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meeting</a:t>
            </a:r>
            <a:r>
              <a:rPr lang="pl-PL" sz="1400" dirty="0">
                <a:solidFill>
                  <a:schemeClr val="tx1"/>
                </a:solidFill>
                <a:latin typeface="Lato" panose="020F0502020204030203" pitchFamily="34" charset="0"/>
              </a:rPr>
              <a:t> – 25th of </a:t>
            </a:r>
            <a:r>
              <a:rPr lang="pl-PL" sz="1400" dirty="0" err="1">
                <a:solidFill>
                  <a:schemeClr val="tx1"/>
                </a:solidFill>
                <a:latin typeface="Lato" panose="020F0502020204030203" pitchFamily="34" charset="0"/>
              </a:rPr>
              <a:t>April</a:t>
            </a:r>
            <a:r>
              <a:rPr lang="pl-PL" sz="1400" dirty="0">
                <a:solidFill>
                  <a:schemeClr val="tx1"/>
                </a:solidFill>
                <a:latin typeface="Lato" panose="020F0502020204030203" pitchFamily="34" charset="0"/>
              </a:rPr>
              <a:t>:</a:t>
            </a:r>
            <a:endParaRPr lang="pl-PL" sz="1400" b="0" i="0" dirty="0">
              <a:solidFill>
                <a:schemeClr val="tx1"/>
              </a:solidFill>
              <a:effectLst/>
              <a:latin typeface="Lato" panose="020F0502020204030203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10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ONAP </a:t>
            </a:r>
            <a:r>
              <a:rPr lang="pl-PL" sz="10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unmaintained</a:t>
            </a:r>
            <a:r>
              <a:rPr lang="pl-PL" sz="10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 and </a:t>
            </a:r>
            <a:r>
              <a:rPr lang="pl-PL" sz="10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deprecated</a:t>
            </a:r>
            <a:r>
              <a:rPr lang="pl-PL" sz="10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pl-PL" sz="10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functions</a:t>
            </a:r>
            <a:r>
              <a:rPr lang="pl-PL" sz="10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 – Amy – </a:t>
            </a:r>
            <a:r>
              <a:rPr lang="pl-PL" sz="10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presentation</a:t>
            </a:r>
            <a:r>
              <a:rPr lang="pl-PL" sz="10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 of </a:t>
            </a:r>
            <a:r>
              <a:rPr lang="pl-PL" sz="10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updated</a:t>
            </a:r>
            <a:r>
              <a:rPr lang="pl-PL" sz="10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 version </a:t>
            </a:r>
            <a:r>
              <a:rPr lang="pl-PL" sz="10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at</a:t>
            </a:r>
            <a:r>
              <a:rPr lang="pl-PL" sz="10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 PTL </a:t>
            </a:r>
            <a:r>
              <a:rPr lang="pl-PL" sz="10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yesterday</a:t>
            </a:r>
            <a:endParaRPr lang="pl-PL" sz="1000" b="0" i="0" dirty="0">
              <a:solidFill>
                <a:schemeClr val="tx1"/>
              </a:solidFill>
              <a:effectLst/>
              <a:latin typeface="Lato" panose="020F0502020204030203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chemeClr val="tx1"/>
                </a:solidFill>
                <a:latin typeface="Lato" panose="020F0502020204030203" pitchFamily="34" charset="0"/>
              </a:rPr>
              <a:t>RACI matrix by Muddasar – </a:t>
            </a:r>
            <a:r>
              <a:rPr lang="pl-PL" sz="1000" dirty="0" err="1">
                <a:solidFill>
                  <a:schemeClr val="tx1"/>
                </a:solidFill>
                <a:latin typeface="Lato" panose="020F0502020204030203" pitchFamily="34" charset="0"/>
              </a:rPr>
              <a:t>waitig</a:t>
            </a:r>
            <a:r>
              <a:rPr lang="pl-PL" sz="1000" dirty="0">
                <a:solidFill>
                  <a:schemeClr val="tx1"/>
                </a:solidFill>
                <a:latin typeface="Lato" panose="020F0502020204030203" pitchFamily="34" charset="0"/>
              </a:rPr>
              <a:t> for a feedback from </a:t>
            </a:r>
            <a:r>
              <a:rPr lang="pl-PL" sz="1000" dirty="0" err="1">
                <a:solidFill>
                  <a:schemeClr val="tx1"/>
                </a:solidFill>
                <a:latin typeface="Lato" panose="020F0502020204030203" pitchFamily="34" charset="0"/>
              </a:rPr>
              <a:t>PTLs</a:t>
            </a:r>
            <a:r>
              <a:rPr lang="pl-PL" sz="1000" dirty="0">
                <a:solidFill>
                  <a:schemeClr val="tx1"/>
                </a:solidFill>
                <a:latin typeface="Lato" panose="020F0502020204030203" pitchFamily="34" charset="0"/>
              </a:rPr>
              <a:t> and Chaker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chemeClr val="tx1"/>
                </a:solidFill>
                <a:latin typeface="Lato" panose="020F0502020204030203" pitchFamily="34" charset="0"/>
              </a:rPr>
              <a:t>Update on </a:t>
            </a:r>
            <a:r>
              <a:rPr lang="pl-PL" sz="1000" dirty="0" err="1">
                <a:solidFill>
                  <a:schemeClr val="tx1"/>
                </a:solidFill>
                <a:latin typeface="Lato" panose="020F0502020204030203" pitchFamily="34" charset="0"/>
              </a:rPr>
              <a:t>failing</a:t>
            </a:r>
            <a:r>
              <a:rPr lang="pl-PL" sz="1000" dirty="0">
                <a:solidFill>
                  <a:schemeClr val="tx1"/>
                </a:solidFill>
                <a:latin typeface="Lato" panose="020F0502020204030203" pitchFamily="34" charset="0"/>
              </a:rPr>
              <a:t> </a:t>
            </a:r>
            <a:r>
              <a:rPr lang="pl-PL" sz="1000" dirty="0" err="1">
                <a:solidFill>
                  <a:schemeClr val="tx1"/>
                </a:solidFill>
                <a:latin typeface="Lato" panose="020F0502020204030203" pitchFamily="34" charset="0"/>
              </a:rPr>
              <a:t>security</a:t>
            </a:r>
            <a:r>
              <a:rPr lang="pl-PL" sz="1000" dirty="0">
                <a:solidFill>
                  <a:schemeClr val="tx1"/>
                </a:solidFill>
                <a:latin typeface="Lato" panose="020F0502020204030203" pitchFamily="34" charset="0"/>
              </a:rPr>
              <a:t> </a:t>
            </a:r>
            <a:r>
              <a:rPr lang="pl-PL" sz="1000" dirty="0" err="1">
                <a:solidFill>
                  <a:schemeClr val="tx1"/>
                </a:solidFill>
                <a:latin typeface="Lato" panose="020F0502020204030203" pitchFamily="34" charset="0"/>
              </a:rPr>
              <a:t>tests</a:t>
            </a:r>
            <a:r>
              <a:rPr lang="pl-PL" sz="1000" dirty="0">
                <a:solidFill>
                  <a:schemeClr val="tx1"/>
                </a:solidFill>
                <a:latin typeface="Lato" panose="020F0502020204030203" pitchFamily="34" charset="0"/>
              </a:rPr>
              <a:t> </a:t>
            </a:r>
            <a:r>
              <a:rPr lang="pl-PL" sz="1000" dirty="0" err="1">
                <a:solidFill>
                  <a:schemeClr val="tx1"/>
                </a:solidFill>
                <a:latin typeface="Lato" panose="020F0502020204030203" pitchFamily="34" charset="0"/>
              </a:rPr>
              <a:t>below</a:t>
            </a:r>
            <a:r>
              <a:rPr lang="pl-PL" sz="1000" dirty="0">
                <a:solidFill>
                  <a:schemeClr val="tx1"/>
                </a:solidFill>
                <a:latin typeface="Lato" panose="020F0502020204030203" pitchFamily="34" charset="0"/>
              </a:rPr>
              <a:t>:</a:t>
            </a:r>
            <a:endParaRPr lang="pl-PL" sz="1400" dirty="0">
              <a:solidFill>
                <a:schemeClr val="tx1"/>
              </a:solidFill>
              <a:latin typeface="Lato" panose="020F050202020403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4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Synch</a:t>
            </a:r>
            <a:r>
              <a:rPr lang="pl-PL" sz="14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 with OOM: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1000" dirty="0">
                <a:solidFill>
                  <a:schemeClr val="tx1"/>
                </a:solidFill>
                <a:latin typeface="Lato" panose="020F0502020204030203" pitchFamily="34" charset="0"/>
              </a:rPr>
              <a:t>Security </a:t>
            </a:r>
            <a:r>
              <a:rPr lang="pl-PL" sz="1000" dirty="0" err="1">
                <a:solidFill>
                  <a:schemeClr val="tx1"/>
                </a:solidFill>
                <a:latin typeface="Lato" panose="020F0502020204030203" pitchFamily="34" charset="0"/>
              </a:rPr>
              <a:t>dashboard</a:t>
            </a:r>
            <a:r>
              <a:rPr lang="pl-PL" sz="1000" dirty="0">
                <a:solidFill>
                  <a:schemeClr val="tx1"/>
                </a:solidFill>
                <a:latin typeface="Lato" panose="020F0502020204030203" pitchFamily="34" charset="0"/>
              </a:rPr>
              <a:t>: </a:t>
            </a:r>
            <a:r>
              <a:rPr lang="pl-PL" sz="1000" dirty="0">
                <a:solidFill>
                  <a:schemeClr val="tx1"/>
                </a:solidFill>
                <a:latin typeface="Lato" panose="020F0502020204030203" pitchFamily="34" charset="0"/>
                <a:hlinkClick r:id="rId2"/>
              </a:rPr>
              <a:t>https://logs.onap.org/onap-integration/daily/onap-daily-dt-oom-master/2022-04/18_06-28/</a:t>
            </a:r>
            <a:r>
              <a:rPr lang="pl-PL" sz="1000" dirty="0">
                <a:solidFill>
                  <a:schemeClr val="tx1"/>
                </a:solidFill>
                <a:latin typeface="Lato" panose="020F0502020204030203" pitchFamily="34" charset="0"/>
              </a:rPr>
              <a:t> and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10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Versions</a:t>
            </a:r>
            <a:r>
              <a:rPr lang="pl-PL" sz="10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pl-PL" sz="10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reporting</a:t>
            </a:r>
            <a:r>
              <a:rPr lang="pl-PL" sz="10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: </a:t>
            </a:r>
            <a:r>
              <a:rPr lang="pl-PL" sz="1000" b="0" i="0" dirty="0">
                <a:solidFill>
                  <a:schemeClr val="tx1"/>
                </a:solidFill>
                <a:effectLst/>
                <a:latin typeface="Lato" panose="020F0502020204030203" pitchFamily="34" charset="0"/>
                <a:hlinkClick r:id="rId3"/>
              </a:rPr>
              <a:t>https://logs.onap.org/onap-integration/weekly/onap_weekly_pod4_master/2022-04/18_00-27/</a:t>
            </a:r>
            <a:r>
              <a:rPr lang="pl-PL" sz="10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 </a:t>
            </a:r>
            <a:r>
              <a:rPr lang="pl-PL" sz="1000" b="0" i="0" dirty="0" err="1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latest</a:t>
            </a:r>
            <a:r>
              <a:rPr lang="pl-PL" sz="1000" b="0" i="0" dirty="0">
                <a:solidFill>
                  <a:schemeClr val="tx1"/>
                </a:solidFill>
                <a:effectLst/>
                <a:latin typeface="Lato" panose="020F0502020204030203" pitchFamily="34" charset="0"/>
              </a:rPr>
              <a:t> run by Michal for the weekend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1000" dirty="0" err="1">
                <a:solidFill>
                  <a:schemeClr val="tx1"/>
                </a:solidFill>
                <a:latin typeface="Lato" panose="020F0502020204030203" pitchFamily="34" charset="0"/>
              </a:rPr>
              <a:t>Failing</a:t>
            </a:r>
            <a:r>
              <a:rPr lang="pl-PL" sz="1000" dirty="0">
                <a:solidFill>
                  <a:schemeClr val="tx1"/>
                </a:solidFill>
                <a:latin typeface="Lato" panose="020F0502020204030203" pitchFamily="34" charset="0"/>
              </a:rPr>
              <a:t> </a:t>
            </a:r>
            <a:r>
              <a:rPr lang="pl-PL" sz="1000" dirty="0" err="1">
                <a:solidFill>
                  <a:schemeClr val="tx1"/>
                </a:solidFill>
                <a:latin typeface="Lato" panose="020F0502020204030203" pitchFamily="34" charset="0"/>
              </a:rPr>
              <a:t>security</a:t>
            </a:r>
            <a:r>
              <a:rPr lang="pl-PL" sz="1000" dirty="0">
                <a:solidFill>
                  <a:schemeClr val="tx1"/>
                </a:solidFill>
                <a:latin typeface="Lato" panose="020F0502020204030203" pitchFamily="34" charset="0"/>
              </a:rPr>
              <a:t> </a:t>
            </a:r>
            <a:r>
              <a:rPr lang="pl-PL" sz="1000" dirty="0" err="1">
                <a:solidFill>
                  <a:schemeClr val="tx1"/>
                </a:solidFill>
                <a:latin typeface="Lato" panose="020F0502020204030203" pitchFamily="34" charset="0"/>
              </a:rPr>
              <a:t>tests</a:t>
            </a:r>
            <a:r>
              <a:rPr lang="pl-PL" sz="1000" dirty="0">
                <a:solidFill>
                  <a:schemeClr val="tx1"/>
                </a:solidFill>
                <a:latin typeface="Lato" panose="020F0502020204030203" pitchFamily="34" charset="0"/>
              </a:rPr>
              <a:t>:</a:t>
            </a:r>
          </a:p>
          <a:p>
            <a:pPr lvl="2"/>
            <a:r>
              <a:rPr lang="pl-PL" sz="900" dirty="0" err="1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fix</a:t>
            </a:r>
            <a:r>
              <a:rPr lang="pl-PL" sz="9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  <a:r>
              <a:rPr lang="pl-PL" sz="900" dirty="0" err="1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nonssl_endpoints</a:t>
            </a:r>
            <a:r>
              <a:rPr lang="pl-PL" sz="9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 in </a:t>
            </a:r>
            <a:r>
              <a:rPr lang="pl-PL" sz="900" dirty="0" err="1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Jakarta</a:t>
            </a:r>
            <a:r>
              <a:rPr lang="pl-PL" sz="9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  <a:r>
              <a:rPr lang="pl-PL" sz="900" dirty="0" err="1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release</a:t>
            </a:r>
            <a:r>
              <a:rPr lang="pl-PL" sz="9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:</a:t>
            </a:r>
          </a:p>
          <a:p>
            <a:pPr marL="1257300" lvl="2" indent="-342900">
              <a:buFont typeface="+mj-lt"/>
              <a:buAutoNum type="arabicPeriod"/>
              <a:tabLst>
                <a:tab pos="457200" algn="l"/>
              </a:tabLst>
            </a:pPr>
            <a:r>
              <a:rPr lang="pl-PL" sz="700" u="sng" dirty="0">
                <a:solidFill>
                  <a:srgbClr val="0052CC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hlinkClick r:id="rId4"/>
              </a:rPr>
              <a:t>SDC-3954</a:t>
            </a:r>
            <a:r>
              <a:rPr lang="pl-PL" sz="700" u="sng" dirty="0">
                <a:solidFill>
                  <a:srgbClr val="0052CC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- open</a:t>
            </a:r>
            <a:endParaRPr lang="pl-PL" sz="700" dirty="0">
              <a:solidFill>
                <a:srgbClr val="172B4D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1257300" lvl="2" indent="-342900">
              <a:buFont typeface="+mj-lt"/>
              <a:buAutoNum type="arabicPeriod"/>
              <a:tabLst>
                <a:tab pos="457200" algn="l"/>
              </a:tabLst>
            </a:pPr>
            <a:r>
              <a:rPr lang="pl-PL" sz="700" u="sng" dirty="0">
                <a:solidFill>
                  <a:srgbClr val="0052CC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hlinkClick r:id="rId5"/>
              </a:rPr>
              <a:t>SDNC-1692</a:t>
            </a:r>
            <a:r>
              <a:rPr lang="pl-PL" sz="700" u="sng" dirty="0">
                <a:solidFill>
                  <a:srgbClr val="0052CC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- </a:t>
            </a:r>
            <a:r>
              <a:rPr lang="pl-PL" sz="700" u="sng" dirty="0" err="1">
                <a:solidFill>
                  <a:srgbClr val="0052CC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done</a:t>
            </a:r>
            <a:endParaRPr lang="pl-PL" sz="700" dirty="0">
              <a:solidFill>
                <a:srgbClr val="172B4D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1257300" lvl="2" indent="-342900">
              <a:buFont typeface="+mj-lt"/>
              <a:buAutoNum type="arabicPeriod"/>
              <a:tabLst>
                <a:tab pos="457200" algn="l"/>
              </a:tabLst>
            </a:pPr>
            <a:r>
              <a:rPr lang="pl-PL" sz="700" u="sng" dirty="0">
                <a:solidFill>
                  <a:srgbClr val="0052CC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hlinkClick r:id="rId6"/>
              </a:rPr>
              <a:t>OOM-2957</a:t>
            </a:r>
            <a:r>
              <a:rPr lang="pl-PL" sz="700" u="sng" dirty="0">
                <a:solidFill>
                  <a:srgbClr val="0052CC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– open – </a:t>
            </a:r>
            <a:r>
              <a:rPr lang="pl-PL" sz="700" u="sng" dirty="0" err="1">
                <a:solidFill>
                  <a:srgbClr val="0052CC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reassigned</a:t>
            </a:r>
            <a:r>
              <a:rPr lang="pl-PL" sz="700" u="sng" dirty="0">
                <a:solidFill>
                  <a:srgbClr val="0052CC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to Fiachra</a:t>
            </a:r>
            <a:endParaRPr lang="pl-PL" sz="700" dirty="0">
              <a:solidFill>
                <a:srgbClr val="172B4D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lvl="2"/>
            <a:r>
              <a:rPr lang="pl-PL" sz="700" dirty="0" err="1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fix</a:t>
            </a:r>
            <a:r>
              <a:rPr lang="pl-PL" sz="7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  <a:r>
              <a:rPr lang="pl-PL" sz="700" dirty="0" err="1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root_pods</a:t>
            </a:r>
            <a:r>
              <a:rPr lang="pl-PL" sz="7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 in </a:t>
            </a:r>
            <a:r>
              <a:rPr lang="pl-PL" sz="700" dirty="0" err="1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Jakarta</a:t>
            </a:r>
            <a:r>
              <a:rPr lang="pl-PL" sz="7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  <a:r>
              <a:rPr lang="pl-PL" sz="700" dirty="0" err="1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release</a:t>
            </a:r>
            <a:r>
              <a:rPr lang="pl-PL" sz="7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:</a:t>
            </a:r>
          </a:p>
          <a:p>
            <a:pPr marL="1257300" lvl="2" indent="-342900">
              <a:buFont typeface="+mj-lt"/>
              <a:buAutoNum type="arabicPeriod"/>
              <a:tabLst>
                <a:tab pos="457200" algn="l"/>
              </a:tabLst>
            </a:pPr>
            <a:r>
              <a:rPr lang="pl-PL" sz="700" u="sng" dirty="0">
                <a:solidFill>
                  <a:srgbClr val="0065FF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hlinkClick r:id="rId7"/>
              </a:rPr>
              <a:t>OOM-2958</a:t>
            </a:r>
            <a:r>
              <a:rPr lang="pl-PL" sz="700" u="sng" dirty="0">
                <a:solidFill>
                  <a:srgbClr val="0065FF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– open - </a:t>
            </a:r>
            <a:r>
              <a:rPr lang="pl-PL" sz="700" u="sng" dirty="0" err="1">
                <a:solidFill>
                  <a:srgbClr val="0052CC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reassigned</a:t>
            </a:r>
            <a:r>
              <a:rPr lang="pl-PL" sz="700" u="sng" dirty="0">
                <a:solidFill>
                  <a:srgbClr val="0052CC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to Fiachra</a:t>
            </a:r>
            <a:endParaRPr lang="pl-PL" sz="700" dirty="0">
              <a:solidFill>
                <a:srgbClr val="172B4D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1257300" lvl="2" indent="-342900">
              <a:buFont typeface="+mj-lt"/>
              <a:buAutoNum type="arabicPeriod"/>
              <a:tabLst>
                <a:tab pos="457200" algn="l"/>
              </a:tabLst>
            </a:pPr>
            <a:r>
              <a:rPr lang="pl-PL" sz="700" u="sng" dirty="0">
                <a:solidFill>
                  <a:srgbClr val="0052CC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hlinkClick r:id="rId8"/>
              </a:rPr>
              <a:t>INT-2104</a:t>
            </a:r>
            <a:r>
              <a:rPr lang="pl-PL" sz="700" u="sng" dirty="0">
                <a:solidFill>
                  <a:srgbClr val="0052CC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– </a:t>
            </a:r>
            <a:r>
              <a:rPr lang="pl-PL" sz="700" u="sng" dirty="0">
                <a:solidFill>
                  <a:srgbClr val="0052CC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in </a:t>
            </a:r>
            <a:r>
              <a:rPr lang="pl-PL" sz="700" u="sng" dirty="0" err="1">
                <a:solidFill>
                  <a:srgbClr val="0052CC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progress</a:t>
            </a:r>
            <a:endParaRPr lang="pl-PL" sz="700" dirty="0">
              <a:solidFill>
                <a:srgbClr val="172B4D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r>
              <a:rPr lang="pl-PL" sz="1400" dirty="0" err="1">
                <a:solidFill>
                  <a:schemeClr val="tx1"/>
                </a:solidFill>
                <a:latin typeface="Lato" panose="020F0502020204030203" pitchFamily="34" charset="0"/>
              </a:rPr>
              <a:t>Prep</a:t>
            </a:r>
            <a:r>
              <a:rPr lang="pl-PL" sz="1400" dirty="0">
                <a:solidFill>
                  <a:schemeClr val="tx1"/>
                </a:solidFill>
                <a:latin typeface="Lato" panose="020F0502020204030203" pitchFamily="34" charset="0"/>
              </a:rPr>
              <a:t> for </a:t>
            </a:r>
            <a:r>
              <a:rPr lang="pl-PL" sz="1400" dirty="0" err="1">
                <a:solidFill>
                  <a:schemeClr val="tx1"/>
                </a:solidFill>
                <a:latin typeface="Lato" panose="020F0502020204030203" pitchFamily="34" charset="0"/>
              </a:rPr>
              <a:t>Kohn</a:t>
            </a:r>
            <a:r>
              <a:rPr lang="pl-PL" sz="1400" dirty="0">
                <a:solidFill>
                  <a:schemeClr val="tx1"/>
                </a:solidFill>
                <a:latin typeface="Lato" panose="020F0502020204030203" pitchFamily="34" charset="0"/>
              </a:rPr>
              <a:t> </a:t>
            </a:r>
            <a:r>
              <a:rPr lang="pl-PL" sz="1400" dirty="0" err="1">
                <a:solidFill>
                  <a:schemeClr val="tx1"/>
                </a:solidFill>
                <a:latin typeface="Lato" panose="020F0502020204030203" pitchFamily="34" charset="0"/>
              </a:rPr>
              <a:t>release</a:t>
            </a:r>
            <a:r>
              <a:rPr lang="pl-PL" sz="1400" dirty="0">
                <a:solidFill>
                  <a:schemeClr val="tx1"/>
                </a:solidFill>
                <a:latin typeface="Lato" panose="020F0502020204030203" pitchFamily="34" charset="0"/>
              </a:rPr>
              <a:t> (</a:t>
            </a:r>
            <a:r>
              <a:rPr lang="pl-PL" sz="1400" dirty="0" err="1">
                <a:solidFill>
                  <a:schemeClr val="tx1"/>
                </a:solidFill>
                <a:latin typeface="Lato" panose="020F0502020204030203" pitchFamily="34" charset="0"/>
              </a:rPr>
              <a:t>details</a:t>
            </a:r>
            <a:r>
              <a:rPr lang="pl-PL" sz="1400" dirty="0">
                <a:solidFill>
                  <a:schemeClr val="tx1"/>
                </a:solidFill>
                <a:latin typeface="Lato" panose="020F0502020204030203" pitchFamily="34" charset="0"/>
              </a:rPr>
              <a:t> on </a:t>
            </a:r>
            <a:r>
              <a:rPr lang="pl-PL" sz="1400" dirty="0" err="1">
                <a:solidFill>
                  <a:schemeClr val="tx1"/>
                </a:solidFill>
                <a:latin typeface="Lato" panose="020F0502020204030203" pitchFamily="34" charset="0"/>
              </a:rPr>
              <a:t>last</a:t>
            </a:r>
            <a:r>
              <a:rPr lang="pl-PL" sz="1400" dirty="0">
                <a:solidFill>
                  <a:schemeClr val="tx1"/>
                </a:solidFill>
                <a:latin typeface="Lato" panose="020F0502020204030203" pitchFamily="34" charset="0"/>
              </a:rPr>
              <a:t> </a:t>
            </a:r>
            <a:r>
              <a:rPr lang="pl-PL" sz="1400" dirty="0" err="1">
                <a:solidFill>
                  <a:schemeClr val="tx1"/>
                </a:solidFill>
                <a:latin typeface="Lato" panose="020F0502020204030203" pitchFamily="34" charset="0"/>
              </a:rPr>
              <a:t>slide</a:t>
            </a:r>
            <a:r>
              <a:rPr lang="pl-PL" sz="1400" dirty="0">
                <a:solidFill>
                  <a:schemeClr val="tx1"/>
                </a:solidFill>
                <a:latin typeface="Lato" panose="020F0502020204030203" pitchFamily="34" charset="0"/>
              </a:rPr>
              <a:t>)</a:t>
            </a:r>
          </a:p>
          <a:p>
            <a:r>
              <a:rPr lang="pl-PL" sz="18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SBOM: </a:t>
            </a:r>
            <a:r>
              <a:rPr lang="en-US" sz="1800" dirty="0"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patch to add the path for VES -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hlinkClick r:id="rId9"/>
              </a:rPr>
              <a:t>https://gerrit.onap.org/r/c/ci-management/+/128405</a:t>
            </a:r>
            <a:r>
              <a:rPr lang="pl-PL" sz="1800" dirty="0">
                <a:solidFill>
                  <a:srgbClr val="0563C1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</a:p>
          <a:p>
            <a:pPr lvl="1"/>
            <a:r>
              <a:rPr lang="pl-PL" sz="1000" dirty="0" err="1">
                <a:solidFill>
                  <a:srgbClr val="0563C1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Jess</a:t>
            </a:r>
            <a:r>
              <a:rPr lang="pl-PL" sz="1000" dirty="0">
                <a:solidFill>
                  <a:srgbClr val="0563C1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  <a:r>
              <a:rPr lang="pl-PL" sz="1000" dirty="0" err="1">
                <a:solidFill>
                  <a:srgbClr val="0563C1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is</a:t>
            </a:r>
            <a:r>
              <a:rPr lang="pl-PL" sz="1000" dirty="0">
                <a:solidFill>
                  <a:srgbClr val="0563C1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  <a:r>
              <a:rPr lang="pl-PL" sz="1000" dirty="0" err="1">
                <a:solidFill>
                  <a:srgbClr val="0563C1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trying</a:t>
            </a:r>
            <a:r>
              <a:rPr lang="pl-PL" sz="1000" dirty="0">
                <a:solidFill>
                  <a:srgbClr val="0563C1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 to </a:t>
            </a:r>
            <a:r>
              <a:rPr lang="pl-PL" sz="1000" dirty="0" err="1">
                <a:solidFill>
                  <a:srgbClr val="0563C1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validate</a:t>
            </a:r>
            <a:r>
              <a:rPr lang="pl-PL" sz="1000" dirty="0">
                <a:solidFill>
                  <a:srgbClr val="0563C1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 the </a:t>
            </a:r>
            <a:r>
              <a:rPr lang="pl-PL" sz="1000" dirty="0" err="1">
                <a:solidFill>
                  <a:srgbClr val="0563C1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procedure</a:t>
            </a:r>
            <a:endParaRPr lang="pl-PL" sz="1400" dirty="0">
              <a:solidFill>
                <a:srgbClr val="0563C1"/>
              </a:solidFill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r>
              <a:rPr lang="pl-PL" sz="1800" dirty="0">
                <a:latin typeface="Calibri" panose="020F0502020204030204" pitchFamily="34" charset="0"/>
                <a:ea typeface="DengXian" panose="02010600030101010101" pitchFamily="2" charset="-122"/>
              </a:rPr>
              <a:t>5G Security E2E </a:t>
            </a:r>
            <a:r>
              <a:rPr lang="pl-PL" sz="1800" dirty="0" err="1">
                <a:latin typeface="Calibri" panose="020F0502020204030204" pitchFamily="34" charset="0"/>
                <a:ea typeface="DengXian" panose="02010600030101010101" pitchFamily="2" charset="-122"/>
              </a:rPr>
              <a:t>white</a:t>
            </a:r>
            <a:r>
              <a:rPr lang="pl-PL" sz="1800" dirty="0"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  <a:r>
              <a:rPr lang="pl-PL" sz="1800" dirty="0" err="1">
                <a:latin typeface="Calibri" panose="020F0502020204030204" pitchFamily="34" charset="0"/>
                <a:ea typeface="DengXian" panose="02010600030101010101" pitchFamily="2" charset="-122"/>
              </a:rPr>
              <a:t>paper</a:t>
            </a:r>
            <a:r>
              <a:rPr lang="pl-PL" sz="1800" dirty="0">
                <a:latin typeface="Calibri" panose="020F0502020204030204" pitchFamily="34" charset="0"/>
                <a:ea typeface="DengXian" panose="02010600030101010101" pitchFamily="2" charset="-122"/>
              </a:rPr>
              <a:t>: </a:t>
            </a:r>
            <a:r>
              <a:rPr lang="pl-PL" sz="800" dirty="0">
                <a:hlinkClick r:id="rId10"/>
              </a:rPr>
              <a:t>https://lfnetworking.org/wp-content/uploads/sites/7/2022/04/LFN-Security-Whitepaper-v4.pdf?utm_campaign=LFN%20Newsletter&amp;utm_medium=email&amp;_hsmi=210819121&amp;_hsenc=p2ANqtz-8l0-nc3Y9V0NGaQ63h3EBkuxAT5KxkeHGJJ_bM7pbtql_aQEOQvjeTpEsJrDmEQCzJ2c2Ar7yeIU45g9PD0JX30oKCkQ&amp;utm_content=210819121&amp;utm_source=hs_email</a:t>
            </a:r>
            <a:endParaRPr lang="pl-PL" sz="1800" dirty="0"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r>
              <a:rPr lang="pl-PL" sz="1600" dirty="0">
                <a:solidFill>
                  <a:srgbClr val="0563C1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NIST 5G </a:t>
            </a:r>
            <a:r>
              <a:rPr lang="pl-PL" sz="1600" dirty="0" err="1">
                <a:solidFill>
                  <a:srgbClr val="0563C1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Cybersecurity</a:t>
            </a:r>
            <a:r>
              <a:rPr lang="pl-PL" sz="1600" dirty="0">
                <a:solidFill>
                  <a:schemeClr val="tx1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draft: </a:t>
            </a:r>
            <a:r>
              <a:rPr lang="pl-PL" sz="1800" dirty="0">
                <a:solidFill>
                  <a:srgbClr val="0563C1"/>
                </a:solidFill>
                <a:latin typeface="Calibri" panose="020F0502020204030204" pitchFamily="34" charset="0"/>
                <a:ea typeface="DengXian" panose="02010600030101010101" pitchFamily="2" charset="-122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https://csrc.nist.gov/publications/detail/sp/1800-33/draft</a:t>
            </a:r>
            <a:r>
              <a:rPr lang="pl-PL" sz="1800" dirty="0"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</a:p>
          <a:p>
            <a:r>
              <a:rPr lang="pl-PL" sz="1800" dirty="0">
                <a:latin typeface="Calibri" panose="020F0502020204030204" pitchFamily="34" charset="0"/>
                <a:ea typeface="DengXian" panose="02010600030101010101" pitchFamily="2" charset="-122"/>
              </a:rPr>
              <a:t>OSSF proces </a:t>
            </a:r>
            <a:r>
              <a:rPr lang="pl-PL" sz="1800" dirty="0" err="1">
                <a:latin typeface="Calibri" panose="020F0502020204030204" pitchFamily="34" charset="0"/>
                <a:ea typeface="DengXian" panose="02010600030101010101" pitchFamily="2" charset="-122"/>
              </a:rPr>
              <a:t>review</a:t>
            </a:r>
            <a:r>
              <a:rPr lang="pl-PL" sz="1800" dirty="0">
                <a:latin typeface="Calibri" panose="020F0502020204030204" pitchFamily="34" charset="0"/>
                <a:ea typeface="DengXian" panose="02010600030101010101" pitchFamily="2" charset="-122"/>
              </a:rPr>
              <a:t> for the </a:t>
            </a:r>
            <a:r>
              <a:rPr lang="pl-PL" sz="1800" dirty="0" err="1">
                <a:latin typeface="Calibri" panose="020F0502020204030204" pitchFamily="34" charset="0"/>
                <a:ea typeface="DengXian" panose="02010600030101010101" pitchFamily="2" charset="-122"/>
              </a:rPr>
              <a:t>near</a:t>
            </a:r>
            <a:r>
              <a:rPr lang="pl-PL" sz="1800" dirty="0"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  <a:r>
              <a:rPr lang="pl-PL" sz="1800" dirty="0" err="1">
                <a:latin typeface="Calibri" panose="020F0502020204030204" pitchFamily="34" charset="0"/>
                <a:ea typeface="DengXian" panose="02010600030101010101" pitchFamily="2" charset="-122"/>
              </a:rPr>
              <a:t>future</a:t>
            </a:r>
            <a:r>
              <a:rPr lang="pl-PL" sz="1800" dirty="0">
                <a:latin typeface="Calibri" panose="020F0502020204030204" pitchFamily="34" charset="0"/>
                <a:ea typeface="DengXian" panose="02010600030101010101" pitchFamily="2" charset="-122"/>
              </a:rPr>
              <a:t> – </a:t>
            </a:r>
            <a:r>
              <a:rPr lang="pl-PL" sz="1800" dirty="0" err="1">
                <a:latin typeface="Calibri" panose="020F0502020204030204" pitchFamily="34" charset="0"/>
                <a:ea typeface="DengXian" panose="02010600030101010101" pitchFamily="2" charset="-122"/>
              </a:rPr>
              <a:t>is</a:t>
            </a:r>
            <a:r>
              <a:rPr lang="pl-PL" sz="1800" dirty="0"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  <a:r>
              <a:rPr lang="pl-PL" sz="1800" dirty="0" err="1">
                <a:latin typeface="Calibri" panose="020F0502020204030204" pitchFamily="34" charset="0"/>
                <a:ea typeface="DengXian" panose="02010600030101010101" pitchFamily="2" charset="-122"/>
              </a:rPr>
              <a:t>our</a:t>
            </a:r>
            <a:r>
              <a:rPr lang="pl-PL" sz="1800" dirty="0"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  <a:r>
              <a:rPr lang="pl-PL" sz="1800" dirty="0" err="1">
                <a:latin typeface="Calibri" panose="020F0502020204030204" pitchFamily="34" charset="0"/>
                <a:ea typeface="DengXian" panose="02010600030101010101" pitchFamily="2" charset="-122"/>
              </a:rPr>
              <a:t>pipeline</a:t>
            </a:r>
            <a:r>
              <a:rPr lang="pl-PL" sz="1800" dirty="0"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  <a:r>
              <a:rPr lang="pl-PL" sz="1800" dirty="0" err="1">
                <a:latin typeface="Calibri" panose="020F0502020204030204" pitchFamily="34" charset="0"/>
                <a:ea typeface="DengXian" panose="02010600030101010101" pitchFamily="2" charset="-122"/>
              </a:rPr>
              <a:t>optimal</a:t>
            </a:r>
            <a:r>
              <a:rPr lang="pl-PL" sz="1800" dirty="0">
                <a:latin typeface="Calibri" panose="020F0502020204030204" pitchFamily="34" charset="0"/>
                <a:ea typeface="DengXian" panose="02010600030101010101" pitchFamily="2" charset="-122"/>
              </a:rPr>
              <a:t>?</a:t>
            </a:r>
          </a:p>
          <a:p>
            <a:pPr lvl="1"/>
            <a:r>
              <a:rPr lang="pl-PL" sz="1100" dirty="0">
                <a:hlinkClick r:id="rId12" tooltip="https://wiki.lfnetworking.org/display/ln/lfn+security+forum"/>
              </a:rPr>
              <a:t>https://wiki.lfnetworking.org/display/LN/LFN+Security+Forum</a:t>
            </a:r>
            <a:endParaRPr lang="pl-PL" sz="1400" dirty="0"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914400" lvl="2" indent="0">
              <a:buNone/>
            </a:pP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sz="800" dirty="0">
              <a:solidFill>
                <a:srgbClr val="0052CC"/>
              </a:solidFill>
              <a:latin typeface="-apple-system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pl-PL" sz="600" b="0" i="0" dirty="0">
              <a:solidFill>
                <a:schemeClr val="tx1"/>
              </a:solidFill>
              <a:effectLst/>
              <a:latin typeface="Lato" panose="020F0502020204030203" pitchFamily="34" charset="0"/>
            </a:endParaRP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13753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1/8 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04912"/>
            <a:ext cx="12191999" cy="5499280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Segoe UI" panose="020B0502040204020203" pitchFamily="34" charset="0"/>
                <a:ea typeface="DengXian" panose="02010600030101010101" pitchFamily="2" charset="-122"/>
              </a:rPr>
              <a:t>Linux Security Summit, happening June 23-24 in Austin, Texas + Virtual!</a:t>
            </a:r>
            <a:br>
              <a:rPr lang="en-US" sz="1800" dirty="0">
                <a:effectLst/>
                <a:latin typeface="Segoe UI" panose="020B0502040204020203" pitchFamily="34" charset="0"/>
                <a:ea typeface="DengXian" panose="02010600030101010101" pitchFamily="2" charset="-122"/>
              </a:rPr>
            </a:br>
            <a:r>
              <a:rPr lang="en-US" sz="1800" dirty="0">
                <a:effectLst/>
                <a:latin typeface="Segoe UI" panose="020B0502040204020203" pitchFamily="34" charset="0"/>
                <a:ea typeface="DengXian" panose="02010600030101010101" pitchFamily="2" charset="-122"/>
              </a:rPr>
              <a:t>Don't delay - submissions are due Wednesday, March 30. View suggested topics, learn more and submit here </a:t>
            </a:r>
            <a:r>
              <a:rPr lang="en-US" sz="1800" u="sng" dirty="0">
                <a:solidFill>
                  <a:srgbClr val="0000FF"/>
                </a:solidFill>
                <a:effectLst/>
                <a:latin typeface="Segoe UI" panose="020B0502040204020203" pitchFamily="34" charset="0"/>
                <a:ea typeface="DengXian" panose="02010600030101010101" pitchFamily="2" charset="-122"/>
                <a:hlinkClick r:id="rId2"/>
              </a:rPr>
              <a:t>https://events.linuxfoundation.org/linux-security-summit-north-america/program/cfp/</a:t>
            </a:r>
            <a:endParaRPr lang="pl-PL" sz="1800" u="sng" dirty="0">
              <a:solidFill>
                <a:srgbClr val="0000FF"/>
              </a:solidFill>
              <a:effectLst/>
              <a:latin typeface="Segoe UI" panose="020B0502040204020203" pitchFamily="34" charset="0"/>
              <a:ea typeface="DengXian" panose="02010600030101010101" pitchFamily="2" charset="-12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1600" i="0" dirty="0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We plan to </a:t>
            </a:r>
            <a:r>
              <a:rPr lang="pl-PL" sz="1600" i="0" dirty="0" err="1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submit</a:t>
            </a:r>
            <a:r>
              <a:rPr lang="pl-PL" sz="1600" i="0" dirty="0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 with </a:t>
            </a:r>
            <a:r>
              <a:rPr lang="pl-PL" sz="1600" dirty="0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Amy </a:t>
            </a:r>
            <a:r>
              <a:rPr lang="pl-PL" sz="1600" dirty="0" err="1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presentation</a:t>
            </a:r>
            <a:r>
              <a:rPr lang="pl-PL" sz="1600" dirty="0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 </a:t>
            </a:r>
            <a:r>
              <a:rPr lang="pl-PL" sz="1600" dirty="0" err="1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proposal</a:t>
            </a:r>
            <a:r>
              <a:rPr lang="pl-PL" sz="1600" dirty="0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 for Global Security </a:t>
            </a:r>
            <a:r>
              <a:rPr lang="pl-PL" sz="1600" dirty="0" err="1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Vulnerability</a:t>
            </a:r>
            <a:r>
              <a:rPr lang="pl-PL" sz="1600" dirty="0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 </a:t>
            </a:r>
            <a:r>
              <a:rPr lang="pl-PL" sz="1600" dirty="0" err="1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Summit</a:t>
            </a:r>
            <a:r>
              <a:rPr lang="pl-PL" sz="1600" dirty="0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 - </a:t>
            </a:r>
            <a:r>
              <a:rPr lang="pl-PL" sz="1600" b="1" dirty="0" err="1">
                <a:solidFill>
                  <a:srgbClr val="FF0000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rejected</a:t>
            </a:r>
            <a:endParaRPr lang="pl-PL" sz="1600" b="1" dirty="0">
              <a:solidFill>
                <a:srgbClr val="FF0000"/>
              </a:solidFill>
              <a:latin typeface="Segoe UI" panose="020B0502040204020203" pitchFamily="34" charset="0"/>
              <a:ea typeface="DengXian" panose="02010600030101010101" pitchFamily="2" charset="-12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1600" i="0" dirty="0" err="1">
                <a:solidFill>
                  <a:schemeClr val="tx1"/>
                </a:solidFill>
                <a:effectLst/>
                <a:latin typeface="Segoe UI" panose="020B0502040204020203" pitchFamily="34" charset="0"/>
                <a:ea typeface="DengXian" panose="02010600030101010101" pitchFamily="2" charset="-122"/>
              </a:rPr>
              <a:t>Tony’s</a:t>
            </a:r>
            <a:r>
              <a:rPr lang="pl-PL" sz="1600" i="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DengXian" panose="02010600030101010101" pitchFamily="2" charset="-122"/>
              </a:rPr>
              <a:t> </a:t>
            </a:r>
            <a:r>
              <a:rPr lang="pl-PL" sz="1600" i="0" dirty="0" err="1">
                <a:solidFill>
                  <a:schemeClr val="tx1"/>
                </a:solidFill>
                <a:effectLst/>
                <a:latin typeface="Segoe UI" panose="020B0502040204020203" pitchFamily="34" charset="0"/>
                <a:ea typeface="DengXian" panose="02010600030101010101" pitchFamily="2" charset="-122"/>
              </a:rPr>
              <a:t>proposal</a:t>
            </a:r>
            <a:r>
              <a:rPr lang="pl-PL" sz="1600" i="0" dirty="0">
                <a:solidFill>
                  <a:schemeClr val="tx1"/>
                </a:solidFill>
                <a:effectLst/>
                <a:latin typeface="Segoe UI" panose="020B0502040204020203" pitchFamily="34" charset="0"/>
                <a:ea typeface="DengXian" panose="02010600030101010101" pitchFamily="2" charset="-122"/>
              </a:rPr>
              <a:t> for </a:t>
            </a:r>
            <a:r>
              <a:rPr lang="pl-PL" sz="1600" dirty="0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Security </a:t>
            </a:r>
            <a:r>
              <a:rPr lang="pl-PL" sz="1600" dirty="0" err="1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principles</a:t>
            </a:r>
            <a:r>
              <a:rPr lang="pl-PL" sz="1600" dirty="0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 in the </a:t>
            </a:r>
            <a:r>
              <a:rPr lang="pl-PL" sz="1600" dirty="0" err="1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implementation</a:t>
            </a:r>
            <a:r>
              <a:rPr lang="pl-PL" sz="1600" dirty="0">
                <a:solidFill>
                  <a:schemeClr val="tx1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 – </a:t>
            </a:r>
            <a:r>
              <a:rPr lang="pl-PL" sz="1600" b="1" dirty="0" err="1">
                <a:solidFill>
                  <a:srgbClr val="FF0000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rejected</a:t>
            </a:r>
            <a:r>
              <a:rPr lang="pl-PL" sz="1600" b="1" dirty="0">
                <a:solidFill>
                  <a:srgbClr val="00B050"/>
                </a:solidFill>
                <a:latin typeface="Segoe UI" panose="020B0502040204020203" pitchFamily="34" charset="0"/>
                <a:ea typeface="DengXian" panose="02010600030101010101" pitchFamily="2" charset="-122"/>
              </a:rPr>
              <a:t>?</a:t>
            </a:r>
            <a:endParaRPr lang="pl-PL" sz="1600" i="0" dirty="0">
              <a:solidFill>
                <a:schemeClr val="tx1"/>
              </a:solidFill>
              <a:effectLst/>
              <a:latin typeface="MuseoSan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b="1" i="0" dirty="0">
                <a:solidFill>
                  <a:schemeClr val="tx1"/>
                </a:solidFill>
                <a:effectLst/>
                <a:latin typeface="MuseoSans"/>
              </a:rPr>
              <a:t>5Y </a:t>
            </a:r>
            <a:r>
              <a:rPr lang="pl-PL" sz="2400" b="1" i="0" dirty="0" err="1">
                <a:solidFill>
                  <a:schemeClr val="tx1"/>
                </a:solidFill>
                <a:effectLst/>
                <a:latin typeface="MuseoSans"/>
              </a:rPr>
              <a:t>project</a:t>
            </a:r>
            <a:r>
              <a:rPr lang="pl-PL" sz="2400" b="1" i="0" dirty="0">
                <a:solidFill>
                  <a:schemeClr val="tx1"/>
                </a:solidFill>
                <a:effectLst/>
                <a:latin typeface="MuseoSans"/>
              </a:rPr>
              <a:t> </a:t>
            </a:r>
            <a:r>
              <a:rPr lang="pl-PL" sz="2400" b="1" i="0" dirty="0" err="1">
                <a:solidFill>
                  <a:schemeClr val="tx1"/>
                </a:solidFill>
                <a:effectLst/>
                <a:latin typeface="MuseoSans"/>
              </a:rPr>
              <a:t>review</a:t>
            </a:r>
            <a:r>
              <a:rPr lang="pl-PL" sz="2400" b="1" i="0" dirty="0">
                <a:solidFill>
                  <a:schemeClr val="tx1"/>
                </a:solidFill>
                <a:effectLst/>
                <a:latin typeface="MuseoSans"/>
              </a:rPr>
              <a:t> </a:t>
            </a:r>
            <a:endParaRPr lang="pl-PL" sz="2400" b="1" i="0" dirty="0">
              <a:solidFill>
                <a:srgbClr val="92D050"/>
              </a:solidFill>
              <a:effectLst/>
              <a:latin typeface="MuseoSans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1800" u="sng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https://wiki.onap.org/display/DW/ONAP+Security+Review+Questionnaire+Template</a:t>
            </a:r>
            <a:endParaRPr lang="pl-PL" sz="1800" u="sng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Wiki per </a:t>
            </a:r>
            <a:r>
              <a:rPr lang="pl-PL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project</a:t>
            </a: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, </a:t>
            </a:r>
            <a:r>
              <a:rPr lang="pl-PL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asessment</a:t>
            </a: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 by </a:t>
            </a:r>
            <a:r>
              <a:rPr lang="pl-PL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project</a:t>
            </a: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 and </a:t>
            </a:r>
            <a:r>
              <a:rPr lang="pl-PL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dedicated</a:t>
            </a: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  <a:r>
              <a:rPr lang="pl-PL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meeting</a:t>
            </a: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…</a:t>
            </a:r>
            <a:r>
              <a:rPr lang="pl-PL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score</a:t>
            </a: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 – Muddasar </a:t>
            </a:r>
            <a:r>
              <a:rPr lang="pl-PL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presentation</a:t>
            </a:r>
            <a:r>
              <a:rPr lang="pl-PL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  <a:r>
              <a:rPr lang="pl-PL" sz="1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</a:rPr>
              <a:t>today</a:t>
            </a:r>
            <a:endParaRPr lang="pl-PL" sz="1800" dirty="0">
              <a:solidFill>
                <a:srgbClr val="000000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rgbClr val="000000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To be </a:t>
            </a:r>
            <a:r>
              <a:rPr lang="pl-PL" sz="1800" dirty="0" err="1">
                <a:solidFill>
                  <a:srgbClr val="000000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presented</a:t>
            </a:r>
            <a:r>
              <a:rPr lang="pl-PL" sz="1800" dirty="0">
                <a:solidFill>
                  <a:srgbClr val="000000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 in </a:t>
            </a:r>
            <a:r>
              <a:rPr lang="pl-PL" sz="1800" dirty="0" err="1">
                <a:solidFill>
                  <a:srgbClr val="000000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next</a:t>
            </a:r>
            <a:r>
              <a:rPr lang="pl-PL" sz="1800" dirty="0">
                <a:solidFill>
                  <a:srgbClr val="000000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  <a:r>
              <a:rPr lang="pl-PL" sz="1800" dirty="0" err="1">
                <a:solidFill>
                  <a:srgbClr val="000000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PTLs</a:t>
            </a:r>
            <a:r>
              <a:rPr lang="pl-PL" sz="1800" dirty="0">
                <a:solidFill>
                  <a:srgbClr val="000000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 </a:t>
            </a:r>
            <a:r>
              <a:rPr lang="pl-PL" sz="1800" dirty="0" err="1">
                <a:solidFill>
                  <a:srgbClr val="000000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meeting</a:t>
            </a:r>
            <a:r>
              <a:rPr lang="pl-PL" sz="1800" dirty="0">
                <a:solidFill>
                  <a:srgbClr val="000000"/>
                </a:solidFill>
                <a:latin typeface="Calibri" panose="020F0502020204030204" pitchFamily="34" charset="0"/>
                <a:ea typeface="DengXian" panose="02010600030101010101" pitchFamily="2" charset="-122"/>
              </a:rPr>
              <a:t> on May 9th. </a:t>
            </a:r>
            <a:endParaRPr lang="pl-PL" sz="1800" dirty="0"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i="0" dirty="0">
                <a:solidFill>
                  <a:schemeClr val="tx1"/>
                </a:solidFill>
                <a:effectLst/>
                <a:latin typeface="MuseoSans"/>
              </a:rPr>
              <a:t>CPS </a:t>
            </a:r>
            <a:r>
              <a:rPr lang="pl-PL" sz="2400" i="0" dirty="0" err="1">
                <a:solidFill>
                  <a:schemeClr val="tx1"/>
                </a:solidFill>
                <a:effectLst/>
                <a:latin typeface="MuseoSans"/>
              </a:rPr>
              <a:t>gold</a:t>
            </a:r>
            <a:r>
              <a:rPr lang="pl-PL" sz="2400" i="0" dirty="0">
                <a:solidFill>
                  <a:schemeClr val="tx1"/>
                </a:solidFill>
                <a:effectLst/>
                <a:latin typeface="MuseoSans"/>
              </a:rPr>
              <a:t> </a:t>
            </a:r>
            <a:r>
              <a:rPr lang="pl-PL" sz="2400" i="0" dirty="0" err="1">
                <a:solidFill>
                  <a:schemeClr val="tx1"/>
                </a:solidFill>
                <a:effectLst/>
                <a:latin typeface="MuseoSans"/>
              </a:rPr>
              <a:t>badge</a:t>
            </a:r>
            <a:r>
              <a:rPr lang="pl-PL" sz="2400" i="0" dirty="0">
                <a:solidFill>
                  <a:schemeClr val="tx1"/>
                </a:solidFill>
                <a:effectLst/>
                <a:latin typeface="MuseoSans"/>
              </a:rPr>
              <a:t> – </a:t>
            </a:r>
            <a:r>
              <a:rPr lang="pl-PL" sz="2400" i="0" dirty="0" err="1">
                <a:solidFill>
                  <a:schemeClr val="tx1"/>
                </a:solidFill>
                <a:effectLst/>
                <a:latin typeface="MuseoSans"/>
              </a:rPr>
              <a:t>dedicated</a:t>
            </a:r>
            <a:r>
              <a:rPr lang="pl-PL" sz="2400" i="0" dirty="0">
                <a:solidFill>
                  <a:schemeClr val="tx1"/>
                </a:solidFill>
                <a:effectLst/>
                <a:latin typeface="MuseoSans"/>
              </a:rPr>
              <a:t> </a:t>
            </a:r>
            <a:r>
              <a:rPr lang="pl-PL" sz="2400" i="0" dirty="0" err="1">
                <a:solidFill>
                  <a:schemeClr val="tx1"/>
                </a:solidFill>
                <a:effectLst/>
                <a:latin typeface="MuseoSans"/>
              </a:rPr>
              <a:t>meeting</a:t>
            </a:r>
            <a:r>
              <a:rPr lang="pl-PL" sz="2400" i="0" dirty="0">
                <a:solidFill>
                  <a:schemeClr val="tx1"/>
                </a:solidFill>
                <a:effectLst/>
                <a:latin typeface="MuseoSans"/>
              </a:rPr>
              <a:t> to be </a:t>
            </a:r>
            <a:r>
              <a:rPr lang="pl-PL" sz="2400" i="0" dirty="0" err="1">
                <a:solidFill>
                  <a:schemeClr val="tx1"/>
                </a:solidFill>
                <a:effectLst/>
                <a:latin typeface="MuseoSans"/>
              </a:rPr>
              <a:t>scheduled</a:t>
            </a:r>
            <a:r>
              <a:rPr lang="pl-PL" sz="2400" i="0" dirty="0">
                <a:solidFill>
                  <a:schemeClr val="tx1"/>
                </a:solidFill>
                <a:effectLst/>
                <a:latin typeface="MuseoSans"/>
              </a:rPr>
              <a:t> – 2 </a:t>
            </a:r>
            <a:r>
              <a:rPr lang="pl-PL" sz="2400" i="0" dirty="0" err="1">
                <a:solidFill>
                  <a:schemeClr val="tx1"/>
                </a:solidFill>
                <a:effectLst/>
                <a:latin typeface="MuseoSans"/>
              </a:rPr>
              <a:t>tickets</a:t>
            </a:r>
            <a:r>
              <a:rPr lang="pl-PL" sz="2400" i="0" dirty="0">
                <a:solidFill>
                  <a:schemeClr val="tx1"/>
                </a:solidFill>
                <a:effectLst/>
                <a:latin typeface="MuseoSans"/>
              </a:rPr>
              <a:t> </a:t>
            </a:r>
            <a:r>
              <a:rPr lang="pl-PL" sz="2400" i="0" dirty="0" err="1">
                <a:solidFill>
                  <a:schemeClr val="tx1"/>
                </a:solidFill>
                <a:effectLst/>
                <a:latin typeface="MuseoSans"/>
              </a:rPr>
              <a:t>created</a:t>
            </a:r>
            <a:r>
              <a:rPr lang="pl-PL" sz="2400" i="0" dirty="0">
                <a:solidFill>
                  <a:schemeClr val="tx1"/>
                </a:solidFill>
                <a:effectLst/>
                <a:latin typeface="MuseoSans"/>
              </a:rPr>
              <a:t> </a:t>
            </a:r>
            <a:r>
              <a:rPr lang="pl-PL" sz="2400" i="0" dirty="0" err="1">
                <a:solidFill>
                  <a:schemeClr val="tx1"/>
                </a:solidFill>
                <a:effectLst/>
                <a:latin typeface="MuseoSans"/>
              </a:rPr>
              <a:t>at</a:t>
            </a:r>
            <a:r>
              <a:rPr lang="pl-PL" sz="2400" i="0" dirty="0">
                <a:solidFill>
                  <a:schemeClr val="tx1"/>
                </a:solidFill>
                <a:effectLst/>
                <a:latin typeface="MuseoSans"/>
              </a:rPr>
              <a:t> LFN IT: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0" dirty="0">
                <a:solidFill>
                  <a:schemeClr val="tx1"/>
                </a:solidFill>
                <a:effectLst/>
                <a:latin typeface="MuseoSans"/>
                <a:hlinkClick r:id="rId4"/>
              </a:rPr>
              <a:t>IT-23828</a:t>
            </a:r>
            <a:r>
              <a:rPr lang="en-US" sz="2000" i="0" dirty="0">
                <a:solidFill>
                  <a:schemeClr val="tx1"/>
                </a:solidFill>
                <a:effectLst/>
                <a:latin typeface="MuseoSans"/>
              </a:rPr>
              <a:t> 2FA (2 Factor Authentication) needed for merging to Gerrit in ONAP</a:t>
            </a:r>
            <a:endParaRPr lang="pl-PL" sz="2000" i="0" dirty="0">
              <a:solidFill>
                <a:schemeClr val="tx1"/>
              </a:solidFill>
              <a:effectLst/>
              <a:latin typeface="MuseoSans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i="0" dirty="0">
                <a:solidFill>
                  <a:schemeClr val="tx1"/>
                </a:solidFill>
                <a:effectLst/>
                <a:latin typeface="MuseoSans"/>
                <a:hlinkClick r:id="rId5"/>
              </a:rPr>
              <a:t>IT-23829</a:t>
            </a:r>
            <a:r>
              <a:rPr lang="en-US" sz="2000" i="0" dirty="0">
                <a:solidFill>
                  <a:schemeClr val="tx1"/>
                </a:solidFill>
                <a:effectLst/>
                <a:latin typeface="MuseoSans"/>
              </a:rPr>
              <a:t> Hardening LFN hosted ONAP project web sites</a:t>
            </a:r>
            <a:r>
              <a:rPr lang="pl-PL" sz="2000" i="0" dirty="0">
                <a:solidFill>
                  <a:schemeClr val="tx1"/>
                </a:solidFill>
                <a:effectLst/>
                <a:latin typeface="MuseoSans"/>
              </a:rPr>
              <a:t> – </a:t>
            </a:r>
            <a:r>
              <a:rPr lang="pl-PL" sz="2000" b="1" i="0" dirty="0" err="1">
                <a:solidFill>
                  <a:srgbClr val="00B050"/>
                </a:solidFill>
                <a:effectLst/>
                <a:latin typeface="MuseoSans"/>
              </a:rPr>
              <a:t>good</a:t>
            </a:r>
            <a:r>
              <a:rPr lang="pl-PL" sz="2000" b="1" i="0" dirty="0">
                <a:solidFill>
                  <a:srgbClr val="00B050"/>
                </a:solidFill>
                <a:effectLst/>
                <a:latin typeface="MuseoSans"/>
              </a:rPr>
              <a:t> </a:t>
            </a:r>
            <a:r>
              <a:rPr lang="pl-PL" sz="2000" b="1" i="0" dirty="0" err="1">
                <a:solidFill>
                  <a:srgbClr val="00B050"/>
                </a:solidFill>
                <a:effectLst/>
                <a:latin typeface="MuseoSans"/>
              </a:rPr>
              <a:t>progress</a:t>
            </a:r>
            <a:endParaRPr lang="pl-PL" sz="2000" b="1" i="0" dirty="0">
              <a:solidFill>
                <a:srgbClr val="00B050"/>
              </a:solidFill>
              <a:effectLst/>
              <a:latin typeface="MuseoSans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i="0" dirty="0">
                <a:solidFill>
                  <a:schemeClr val="tx1"/>
                </a:solidFill>
                <a:effectLst/>
                <a:latin typeface="MuseoSans"/>
              </a:rPr>
              <a:t>Gerrit has now been updated to receive and A grade on securityheaders.com (thanks to this change we will be getting this on all of the Gerrit we operate as the systems pick up their updates).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i="0" dirty="0">
                <a:solidFill>
                  <a:schemeClr val="tx1"/>
                </a:solidFill>
                <a:effectLst/>
                <a:latin typeface="MuseoSans"/>
              </a:rPr>
              <a:t>We are still working on getting the headers fixed for the nexus systems (getting a C) as well as the wiki and </a:t>
            </a:r>
            <a:r>
              <a:rPr lang="en-US" sz="1600" i="0" dirty="0" err="1">
                <a:solidFill>
                  <a:schemeClr val="tx1"/>
                </a:solidFill>
                <a:effectLst/>
                <a:latin typeface="MuseoSans"/>
              </a:rPr>
              <a:t>jira</a:t>
            </a:r>
            <a:r>
              <a:rPr lang="en-US" sz="1600" i="0" dirty="0">
                <a:solidFill>
                  <a:schemeClr val="tx1"/>
                </a:solidFill>
                <a:effectLst/>
                <a:latin typeface="MuseoSans"/>
              </a:rPr>
              <a:t> systems (getting an A but could be stronger).</a:t>
            </a:r>
            <a:endParaRPr lang="pl-PL" sz="1600" i="0" dirty="0">
              <a:solidFill>
                <a:schemeClr val="tx1"/>
              </a:solidFill>
              <a:effectLst/>
              <a:latin typeface="MuseoSan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695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3/8 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04912"/>
            <a:ext cx="12191999" cy="5499280"/>
          </a:xfrm>
        </p:spPr>
        <p:txBody>
          <a:bodyPr>
            <a:noAutofit/>
          </a:bodyPr>
          <a:lstStyle/>
          <a:p>
            <a:r>
              <a:rPr lang="pl-PL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Istanbul </a:t>
            </a:r>
            <a:r>
              <a:rPr lang="pl-PL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Maintenance</a:t>
            </a:r>
            <a:r>
              <a:rPr lang="pl-PL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l-PL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Release</a:t>
            </a:r>
            <a:r>
              <a:rPr lang="pl-PL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Notes:</a:t>
            </a:r>
          </a:p>
          <a:p>
            <a:pPr lvl="1"/>
            <a:r>
              <a:rPr lang="en-US" sz="1600" b="0" i="0" dirty="0">
                <a:solidFill>
                  <a:srgbClr val="172B4D"/>
                </a:solidFill>
                <a:effectLst/>
                <a:latin typeface="-apple-system"/>
              </a:rPr>
              <a:t>Tickets </a:t>
            </a:r>
            <a:r>
              <a:rPr lang="pl-PL" sz="1600" b="0" i="0" dirty="0" err="1">
                <a:solidFill>
                  <a:srgbClr val="172B4D"/>
                </a:solidFill>
                <a:effectLst/>
                <a:latin typeface="-apple-system"/>
              </a:rPr>
              <a:t>were</a:t>
            </a:r>
            <a:r>
              <a:rPr lang="pl-PL" sz="1600" b="0" i="0" dirty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US" sz="1600" b="0" i="0" dirty="0">
                <a:solidFill>
                  <a:srgbClr val="172B4D"/>
                </a:solidFill>
                <a:effectLst/>
                <a:latin typeface="-apple-system"/>
              </a:rPr>
              <a:t>open</a:t>
            </a:r>
            <a:r>
              <a:rPr lang="pl-PL" sz="1600" b="0" i="0" dirty="0" err="1">
                <a:solidFill>
                  <a:srgbClr val="172B4D"/>
                </a:solidFill>
                <a:effectLst/>
                <a:latin typeface="-apple-system"/>
              </a:rPr>
              <a:t>ed</a:t>
            </a:r>
            <a:r>
              <a:rPr lang="en-US" sz="1600" b="0" i="0" dirty="0">
                <a:solidFill>
                  <a:srgbClr val="172B4D"/>
                </a:solidFill>
                <a:effectLst/>
                <a:latin typeface="-apple-system"/>
              </a:rPr>
              <a:t> by Pawel for remaining transitive dependencies on per relevant project basis:</a:t>
            </a:r>
            <a:endParaRPr lang="pl-PL" sz="1800" dirty="0"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endParaRPr lang="pl-PL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pl-PL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pl-PL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pl-PL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pl-PL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pl-PL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pl-PL" sz="2400" dirty="0">
              <a:latin typeface="Calibri" panose="020F0502020204030204" pitchFamily="34" charset="0"/>
            </a:endParaRPr>
          </a:p>
          <a:p>
            <a:r>
              <a:rPr lang="pl-PL" sz="2400" dirty="0">
                <a:latin typeface="Calibri" panose="020F0502020204030204" pitchFamily="34" charset="0"/>
              </a:rPr>
              <a:t>ONAP </a:t>
            </a:r>
            <a:r>
              <a:rPr lang="pl-PL" sz="2400" dirty="0" err="1">
                <a:latin typeface="Calibri" panose="020F0502020204030204" pitchFamily="34" charset="0"/>
              </a:rPr>
              <a:t>Jakarta</a:t>
            </a:r>
            <a:r>
              <a:rPr lang="pl-PL" sz="2400" dirty="0">
                <a:latin typeface="Calibri" panose="020F0502020204030204" pitchFamily="34" charset="0"/>
              </a:rPr>
              <a:t>: </a:t>
            </a:r>
            <a:r>
              <a:rPr lang="pl-PL" sz="2400" dirty="0" err="1">
                <a:latin typeface="Calibri" panose="020F0502020204030204" pitchFamily="34" charset="0"/>
              </a:rPr>
              <a:t>Vulnerable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Package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Upgrades</a:t>
            </a:r>
            <a:r>
              <a:rPr lang="pl-PL" sz="2400" dirty="0">
                <a:latin typeface="Calibri" panose="020F0502020204030204" pitchFamily="34" charset="0"/>
              </a:rPr>
              <a:t> - Amy</a:t>
            </a:r>
          </a:p>
          <a:p>
            <a:pPr lvl="1"/>
            <a:r>
              <a:rPr lang="pl-PL" sz="2000" dirty="0">
                <a:latin typeface="Calibri" panose="020F0502020204030204" pitchFamily="34" charset="0"/>
                <a:ea typeface="DengXian" panose="02010600030101010101" pitchFamily="2" charset="-122"/>
              </a:rPr>
              <a:t>60% </a:t>
            </a:r>
            <a:r>
              <a:rPr lang="pl-PL" sz="2000" dirty="0" err="1">
                <a:latin typeface="Calibri" panose="020F0502020204030204" pitchFamily="34" charset="0"/>
                <a:ea typeface="DengXian" panose="02010600030101010101" pitchFamily="2" charset="-122"/>
              </a:rPr>
              <a:t>upgraded</a:t>
            </a:r>
            <a:endParaRPr lang="pl-PL" sz="3200" dirty="0">
              <a:latin typeface="Calibri" panose="020F0502020204030204" pitchFamily="34" charset="0"/>
            </a:endParaRPr>
          </a:p>
          <a:p>
            <a:endParaRPr lang="pl-PL" sz="18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5" name="Tabela 5">
            <a:extLst>
              <a:ext uri="{FF2B5EF4-FFF2-40B4-BE49-F238E27FC236}">
                <a16:creationId xmlns:a16="http://schemas.microsoft.com/office/drawing/2014/main" id="{29CBE775-FE78-4B1B-AFAA-72DC0EC939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726065"/>
              </p:ext>
            </p:extLst>
          </p:nvPr>
        </p:nvGraphicFramePr>
        <p:xfrm>
          <a:off x="633989" y="1688035"/>
          <a:ext cx="8128000" cy="3252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495">
                  <a:extLst>
                    <a:ext uri="{9D8B030D-6E8A-4147-A177-3AD203B41FA5}">
                      <a16:colId xmlns:a16="http://schemas.microsoft.com/office/drawing/2014/main" val="3588299950"/>
                    </a:ext>
                  </a:extLst>
                </a:gridCol>
                <a:gridCol w="2528515">
                  <a:extLst>
                    <a:ext uri="{9D8B030D-6E8A-4147-A177-3AD203B41FA5}">
                      <a16:colId xmlns:a16="http://schemas.microsoft.com/office/drawing/2014/main" val="2368879751"/>
                    </a:ext>
                  </a:extLst>
                </a:gridCol>
                <a:gridCol w="958132">
                  <a:extLst>
                    <a:ext uri="{9D8B030D-6E8A-4147-A177-3AD203B41FA5}">
                      <a16:colId xmlns:a16="http://schemas.microsoft.com/office/drawing/2014/main" val="3625443447"/>
                    </a:ext>
                  </a:extLst>
                </a:gridCol>
                <a:gridCol w="4032858">
                  <a:extLst>
                    <a:ext uri="{9D8B030D-6E8A-4147-A177-3AD203B41FA5}">
                      <a16:colId xmlns:a16="http://schemas.microsoft.com/office/drawing/2014/main" val="977857272"/>
                    </a:ext>
                  </a:extLst>
                </a:gridCol>
              </a:tblGrid>
              <a:tr h="304871">
                <a:tc>
                  <a:txBody>
                    <a:bodyPr/>
                    <a:lstStyle/>
                    <a:p>
                      <a:r>
                        <a:rPr lang="pl-PL" dirty="0" err="1"/>
                        <a:t>Lp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Jira </a:t>
                      </a:r>
                      <a:r>
                        <a:rPr lang="pl-PL" dirty="0" err="1"/>
                        <a:t>ticket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Status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Comment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9602910"/>
                  </a:ext>
                </a:extLst>
              </a:tr>
              <a:tr h="3084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u="sng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hlinkClick r:id="rId2"/>
                        </a:rPr>
                        <a:t>https://jira.onap.org/browse/AAI-3454</a:t>
                      </a:r>
                      <a:endParaRPr lang="pl-PL" sz="9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 err="1"/>
                        <a:t>Closed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/>
                        <a:t>RN </a:t>
                      </a:r>
                      <a:r>
                        <a:rPr lang="pl-PL" sz="1400" dirty="0" err="1"/>
                        <a:t>updated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759360"/>
                  </a:ext>
                </a:extLst>
              </a:tr>
              <a:tr h="3084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0" u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u="sng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hlinkClick r:id="rId3"/>
                        </a:rPr>
                        <a:t>https://jira.onap.org/browse/DCAEGEN2-3102</a:t>
                      </a:r>
                      <a:endParaRPr lang="pl-PL" sz="9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 err="1"/>
                        <a:t>Closed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RN </a:t>
                      </a:r>
                      <a:r>
                        <a:rPr lang="pl-PL" sz="1400" dirty="0" err="1"/>
                        <a:t>updated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514767"/>
                  </a:ext>
                </a:extLst>
              </a:tr>
              <a:tr h="3084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0" u="non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+mn-cs"/>
                        </a:rPr>
                        <a:t>3</a:t>
                      </a:r>
                      <a:endParaRPr lang="LID4096" sz="1050" b="0" u="non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u="sng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hlinkClick r:id="rId4"/>
                        </a:rPr>
                        <a:t>https://jira.onap.org/browse/CCSDK-3602</a:t>
                      </a:r>
                      <a:endParaRPr lang="pl-PL" sz="9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 err="1"/>
                        <a:t>Closed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/>
                        <a:t>To </a:t>
                      </a:r>
                      <a:r>
                        <a:rPr lang="pl-PL" sz="1400" dirty="0" err="1"/>
                        <a:t>consider</a:t>
                      </a:r>
                      <a:r>
                        <a:rPr lang="pl-PL" sz="1400" dirty="0"/>
                        <a:t> </a:t>
                      </a:r>
                      <a:r>
                        <a:rPr lang="pl-PL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Reload4j – </a:t>
                      </a:r>
                      <a:r>
                        <a:rPr lang="pl-PL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Thank</a:t>
                      </a:r>
                      <a:r>
                        <a:rPr lang="pl-PL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pl-PL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Tony, </a:t>
                      </a:r>
                      <a:r>
                        <a:rPr lang="pl-PL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malformed</a:t>
                      </a:r>
                      <a:r>
                        <a:rPr lang="pl-PL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table</a:t>
                      </a:r>
                      <a:r>
                        <a:rPr lang="pl-PL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pl-PL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needs</a:t>
                      </a:r>
                      <a:r>
                        <a:rPr lang="pl-PL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be </a:t>
                      </a:r>
                      <a:r>
                        <a:rPr lang="pl-PL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fixed</a:t>
                      </a:r>
                      <a:r>
                        <a:rPr lang="pl-PL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752715"/>
                  </a:ext>
                </a:extLst>
              </a:tr>
              <a:tr h="3084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0" u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u="sng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hlinkClick r:id="rId5"/>
                        </a:rPr>
                        <a:t>https://jira.onap.org/browse/MULTICLOUD-1448</a:t>
                      </a:r>
                      <a:endParaRPr lang="pl-PL" sz="9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 err="1"/>
                        <a:t>Closed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</a:t>
                      </a:r>
                      <a:r>
                        <a:rPr lang="pl-PL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more</a:t>
                      </a:r>
                      <a:r>
                        <a:rPr lang="pl-PL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log4j </a:t>
                      </a:r>
                      <a:r>
                        <a:rPr lang="pl-PL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transitive</a:t>
                      </a:r>
                      <a:r>
                        <a:rPr lang="pl-PL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dependency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3423480"/>
                  </a:ext>
                </a:extLst>
              </a:tr>
              <a:tr h="3084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0" u="non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+mn-cs"/>
                        </a:rPr>
                        <a:t>5</a:t>
                      </a:r>
                      <a:endParaRPr lang="LID4096" sz="1050" b="0" u="non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u="sng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hlinkClick r:id="rId6"/>
                        </a:rPr>
                        <a:t>https://jira.onap.org/browse/DMAAP-1715</a:t>
                      </a:r>
                      <a:endParaRPr lang="pl-PL" sz="9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 err="1"/>
                        <a:t>Closed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RN </a:t>
                      </a:r>
                      <a:r>
                        <a:rPr lang="pl-PL" sz="1400" dirty="0" err="1"/>
                        <a:t>updated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646271"/>
                  </a:ext>
                </a:extLst>
              </a:tr>
              <a:tr h="3084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0" u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u="sng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hlinkClick r:id="rId7"/>
                        </a:rPr>
                        <a:t>https://jira.onap.org/browse/SDNC-1670</a:t>
                      </a:r>
                      <a:endParaRPr lang="pl-PL" sz="9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 err="1"/>
                        <a:t>Closed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To </a:t>
                      </a:r>
                      <a:r>
                        <a:rPr lang="pl-PL" sz="1400" dirty="0" err="1"/>
                        <a:t>consider</a:t>
                      </a:r>
                      <a:r>
                        <a:rPr lang="pl-PL" sz="1400" dirty="0"/>
                        <a:t> </a:t>
                      </a:r>
                      <a:r>
                        <a:rPr lang="pl-PL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Reload4j – </a:t>
                      </a:r>
                      <a:r>
                        <a:rPr lang="pl-PL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Thank</a:t>
                      </a:r>
                      <a:r>
                        <a:rPr lang="pl-PL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</a:t>
                      </a:r>
                      <a:r>
                        <a:rPr lang="pl-PL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Tony, AAF </a:t>
                      </a:r>
                      <a:r>
                        <a:rPr lang="pl-PL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transitive</a:t>
                      </a:r>
                      <a:r>
                        <a:rPr lang="pl-PL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dependency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7363671"/>
                  </a:ext>
                </a:extLst>
              </a:tr>
              <a:tr h="3084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0" u="non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+mn-cs"/>
                        </a:rPr>
                        <a:t>7</a:t>
                      </a:r>
                      <a:endParaRPr lang="LID4096" sz="1050" b="0" u="non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u="sng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hlinkClick r:id="rId8"/>
                        </a:rPr>
                        <a:t>https://jira.onap.org/browse/VNFSDK-830</a:t>
                      </a:r>
                      <a:endParaRPr lang="pl-PL" sz="9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 err="1"/>
                        <a:t>Closed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RN </a:t>
                      </a:r>
                      <a:r>
                        <a:rPr lang="pl-PL" sz="1400" dirty="0" err="1"/>
                        <a:t>updated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6404220"/>
                  </a:ext>
                </a:extLst>
              </a:tr>
              <a:tr h="3084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0" u="non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+mn-cs"/>
                        </a:rPr>
                        <a:t>8</a:t>
                      </a:r>
                      <a:endParaRPr lang="LID4096" sz="1050" b="0" u="non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u="sng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hlinkClick r:id="rId9"/>
                        </a:rPr>
                        <a:t>https://jira.onap.org/browse/SO-3871</a:t>
                      </a:r>
                      <a:endParaRPr lang="pl-PL" sz="1100" dirty="0"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 err="1"/>
                        <a:t>Closed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RN </a:t>
                      </a:r>
                      <a:r>
                        <a:rPr lang="pl-PL" sz="1400" dirty="0" err="1"/>
                        <a:t>updated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2493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939372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4/8 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04912"/>
            <a:ext cx="12191999" cy="5499280"/>
          </a:xfrm>
        </p:spPr>
        <p:txBody>
          <a:bodyPr>
            <a:noAutofit/>
          </a:bodyPr>
          <a:lstStyle/>
          <a:p>
            <a:r>
              <a:rPr lang="pl-PL" sz="2400" dirty="0" err="1">
                <a:latin typeface="Calibri" panose="020F0502020204030204" pitchFamily="34" charset="0"/>
              </a:rPr>
              <a:t>Code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quality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gate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meeting</a:t>
            </a:r>
            <a:r>
              <a:rPr lang="pl-PL" sz="2400" dirty="0">
                <a:latin typeface="Calibri" panose="020F0502020204030204" pitchFamily="34" charset="0"/>
              </a:rPr>
              <a:t> with Seshu/Toine – Fabian</a:t>
            </a:r>
          </a:p>
          <a:p>
            <a:pPr lvl="1"/>
            <a:r>
              <a:rPr lang="en-US" sz="2000" dirty="0">
                <a:latin typeface="+mn-lt"/>
              </a:rPr>
              <a:t>Meeting with Seshu </a:t>
            </a:r>
            <a:r>
              <a:rPr lang="pl-PL" sz="2000" dirty="0">
                <a:latin typeface="+mn-lt"/>
              </a:rPr>
              <a:t>– </a:t>
            </a:r>
            <a:r>
              <a:rPr lang="pl-PL" sz="2000" dirty="0" err="1">
                <a:latin typeface="+mn-lt"/>
              </a:rPr>
              <a:t>usage</a:t>
            </a:r>
            <a:r>
              <a:rPr lang="pl-PL" sz="2000" dirty="0">
                <a:latin typeface="+mn-lt"/>
              </a:rPr>
              <a:t> of </a:t>
            </a:r>
            <a:r>
              <a:rPr lang="pl-PL" sz="2000" dirty="0">
                <a:latin typeface="+mn-lt"/>
                <a:hlinkClick r:id="rId2"/>
              </a:rPr>
              <a:t>https://www.sonarlint.org/</a:t>
            </a:r>
            <a:r>
              <a:rPr lang="pl-PL" sz="2000" dirty="0">
                <a:latin typeface="+mn-lt"/>
              </a:rPr>
              <a:t> , IDE </a:t>
            </a:r>
            <a:r>
              <a:rPr lang="pl-PL" sz="2000" dirty="0" err="1">
                <a:latin typeface="+mn-lt"/>
              </a:rPr>
              <a:t>experience</a:t>
            </a:r>
            <a:r>
              <a:rPr lang="pl-PL" sz="2000" dirty="0">
                <a:latin typeface="+mn-lt"/>
              </a:rPr>
              <a:t>?</a:t>
            </a:r>
          </a:p>
          <a:p>
            <a:pPr lvl="1"/>
            <a:r>
              <a:rPr lang="en-US" sz="2000" dirty="0">
                <a:latin typeface="+mn-lt"/>
              </a:rPr>
              <a:t>How to turn-on/off Jenkins job example: </a:t>
            </a:r>
            <a:r>
              <a:rPr lang="en-US" sz="2000" dirty="0">
                <a:latin typeface="+mn-lt"/>
                <a:hlinkClick r:id="rId3"/>
              </a:rPr>
              <a:t>Enabling Jenkins job sonar-verify</a:t>
            </a:r>
            <a:endParaRPr lang="en-US" sz="2000" dirty="0">
              <a:latin typeface="+mn-lt"/>
            </a:endParaRPr>
          </a:p>
          <a:p>
            <a:pPr lvl="1"/>
            <a:r>
              <a:rPr lang="en-US" sz="2000" dirty="0">
                <a:latin typeface="+mn-lt"/>
              </a:rPr>
              <a:t>CPS blocks the code if did not pass quality gate.</a:t>
            </a:r>
            <a:endParaRPr lang="pl-PL" sz="2800" dirty="0">
              <a:latin typeface="+mn-lt"/>
            </a:endParaRPr>
          </a:p>
          <a:p>
            <a:r>
              <a:rPr lang="pl-PL" sz="2400" dirty="0">
                <a:latin typeface="Calibri" panose="020F0502020204030204" pitchFamily="34" charset="0"/>
              </a:rPr>
              <a:t>SBOM - Muddasar/Bob</a:t>
            </a:r>
          </a:p>
          <a:p>
            <a:pPr lvl="1"/>
            <a:r>
              <a:rPr lang="pl-PL" sz="2000" dirty="0">
                <a:latin typeface="Calibri" panose="020F0502020204030204" pitchFamily="34" charset="0"/>
              </a:rPr>
              <a:t>Vijay </a:t>
            </a:r>
            <a:r>
              <a:rPr lang="pl-PL" sz="2000" dirty="0" err="1">
                <a:latin typeface="Calibri" panose="020F0502020204030204" pitchFamily="34" charset="0"/>
              </a:rPr>
              <a:t>turned</a:t>
            </a:r>
            <a:r>
              <a:rPr lang="pl-PL" sz="2000" dirty="0">
                <a:latin typeface="Calibri" panose="020F0502020204030204" pitchFamily="34" charset="0"/>
              </a:rPr>
              <a:t> flag on. To be </a:t>
            </a:r>
            <a:r>
              <a:rPr lang="pl-PL" sz="2000" dirty="0" err="1">
                <a:latin typeface="Calibri" panose="020F0502020204030204" pitchFamily="34" charset="0"/>
              </a:rPr>
              <a:t>followed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up</a:t>
            </a:r>
            <a:r>
              <a:rPr lang="pl-PL" sz="2000" dirty="0">
                <a:latin typeface="Calibri" panose="020F0502020204030204" pitchFamily="34" charset="0"/>
              </a:rPr>
              <a:t> with </a:t>
            </a:r>
            <a:r>
              <a:rPr lang="pl-PL" sz="2000" dirty="0" err="1">
                <a:latin typeface="Calibri" panose="020F0502020204030204" pitchFamily="34" charset="0"/>
              </a:rPr>
              <a:t>Jess</a:t>
            </a:r>
            <a:r>
              <a:rPr lang="pl-PL" sz="2000" dirty="0">
                <a:latin typeface="Calibri" panose="020F0502020204030204" pitchFamily="34" charset="0"/>
              </a:rPr>
              <a:t>. SBOM for </a:t>
            </a:r>
            <a:r>
              <a:rPr lang="pl-PL" sz="2000" dirty="0" err="1">
                <a:latin typeface="Calibri" panose="020F0502020204030204" pitchFamily="34" charset="0"/>
              </a:rPr>
              <a:t>Python</a:t>
            </a:r>
            <a:r>
              <a:rPr lang="pl-PL" sz="2000" dirty="0">
                <a:latin typeface="Calibri" panose="020F0502020204030204" pitchFamily="34" charset="0"/>
              </a:rPr>
              <a:t>?</a:t>
            </a:r>
          </a:p>
          <a:p>
            <a:r>
              <a:rPr lang="pl-PL" sz="2400" dirty="0">
                <a:latin typeface="Calibri" panose="020F0502020204030204" pitchFamily="34" charset="0"/>
              </a:rPr>
              <a:t>Out of band </a:t>
            </a:r>
            <a:r>
              <a:rPr lang="pl-PL" sz="2400" dirty="0" err="1">
                <a:latin typeface="Calibri" panose="020F0502020204030204" pitchFamily="34" charset="0"/>
              </a:rPr>
              <a:t>planning</a:t>
            </a:r>
            <a:r>
              <a:rPr lang="pl-PL" sz="2400" dirty="0">
                <a:latin typeface="Calibri" panose="020F0502020204030204" pitchFamily="34" charset="0"/>
              </a:rPr>
              <a:t> for </a:t>
            </a:r>
            <a:r>
              <a:rPr lang="pl-PL" sz="2400" dirty="0" err="1">
                <a:latin typeface="Calibri" panose="020F0502020204030204" pitchFamily="34" charset="0"/>
              </a:rPr>
              <a:t>issues</a:t>
            </a:r>
            <a:r>
              <a:rPr lang="pl-PL" sz="2400" dirty="0">
                <a:latin typeface="Calibri" panose="020F0502020204030204" pitchFamily="34" charset="0"/>
              </a:rPr>
              <a:t> and </a:t>
            </a:r>
            <a:r>
              <a:rPr lang="pl-PL" sz="2400" dirty="0" err="1">
                <a:latin typeface="Calibri" panose="020F0502020204030204" pitchFamily="34" charset="0"/>
              </a:rPr>
              <a:t>topics</a:t>
            </a:r>
            <a:r>
              <a:rPr lang="pl-PL" sz="2400" dirty="0">
                <a:latin typeface="Calibri" panose="020F0502020204030204" pitchFamily="34" charset="0"/>
              </a:rPr>
              <a:t>, </a:t>
            </a:r>
            <a:r>
              <a:rPr lang="pl-PL" sz="2400" dirty="0" err="1">
                <a:latin typeface="Calibri" panose="020F0502020204030204" pitchFamily="34" charset="0"/>
              </a:rPr>
              <a:t>technical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debt</a:t>
            </a:r>
            <a:endParaRPr lang="pl-PL" sz="2400" dirty="0">
              <a:latin typeface="Calibri" panose="020F0502020204030204" pitchFamily="34" charset="0"/>
            </a:endParaRPr>
          </a:p>
          <a:p>
            <a:pPr lvl="1"/>
            <a:r>
              <a:rPr lang="pl-PL" sz="2000" dirty="0" err="1">
                <a:latin typeface="Calibri" panose="020F0502020204030204" pitchFamily="34" charset="0"/>
              </a:rPr>
              <a:t>See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summary</a:t>
            </a:r>
            <a:r>
              <a:rPr lang="pl-PL" sz="2000" dirty="0">
                <a:latin typeface="Calibri" panose="020F0502020204030204" pitchFamily="34" charset="0"/>
              </a:rPr>
              <a:t> in the </a:t>
            </a:r>
            <a:r>
              <a:rPr lang="pl-PL" sz="2000" dirty="0" err="1">
                <a:latin typeface="Calibri" panose="020F0502020204030204" pitchFamily="34" charset="0"/>
                <a:hlinkClick r:id="rId4"/>
              </a:rPr>
              <a:t>meeting</a:t>
            </a:r>
            <a:r>
              <a:rPr lang="pl-PL" sz="2000" dirty="0">
                <a:latin typeface="Calibri" panose="020F0502020204030204" pitchFamily="34" charset="0"/>
                <a:hlinkClick r:id="rId4"/>
              </a:rPr>
              <a:t> </a:t>
            </a:r>
            <a:r>
              <a:rPr lang="pl-PL" sz="2000" dirty="0" err="1">
                <a:latin typeface="Calibri" panose="020F0502020204030204" pitchFamily="34" charset="0"/>
                <a:hlinkClick r:id="rId4"/>
              </a:rPr>
              <a:t>minutes</a:t>
            </a:r>
            <a:r>
              <a:rPr lang="pl-PL" sz="2000" dirty="0">
                <a:latin typeface="Calibri" panose="020F0502020204030204" pitchFamily="34" charset="0"/>
              </a:rPr>
              <a:t>, </a:t>
            </a:r>
            <a:r>
              <a:rPr lang="pl-PL" sz="2000" dirty="0" err="1">
                <a:latin typeface="Calibri" panose="020F0502020204030204" pitchFamily="34" charset="0"/>
              </a:rPr>
              <a:t>work</a:t>
            </a:r>
            <a:r>
              <a:rPr lang="pl-PL" sz="2000" dirty="0">
                <a:latin typeface="Calibri" panose="020F0502020204030204" pitchFamily="34" charset="0"/>
              </a:rPr>
              <a:t> with David, ODL </a:t>
            </a:r>
            <a:r>
              <a:rPr lang="pl-PL" sz="2000" dirty="0" err="1">
                <a:latin typeface="Calibri" panose="020F0502020204030204" pitchFamily="34" charset="0"/>
              </a:rPr>
              <a:t>alignement</a:t>
            </a:r>
            <a:r>
              <a:rPr lang="pl-PL" sz="2000" dirty="0">
                <a:latin typeface="Calibri" panose="020F0502020204030204" pitchFamily="34" charset="0"/>
              </a:rPr>
              <a:t>, Paul to </a:t>
            </a:r>
            <a:r>
              <a:rPr lang="pl-PL" sz="2000" dirty="0" err="1">
                <a:latin typeface="Calibri" panose="020F0502020204030204" pitchFamily="34" charset="0"/>
              </a:rPr>
              <a:t>provide</a:t>
            </a:r>
            <a:r>
              <a:rPr lang="pl-PL" sz="2000" dirty="0">
                <a:latin typeface="Calibri" panose="020F0502020204030204" pitchFamily="34" charset="0"/>
              </a:rPr>
              <a:t> info on </a:t>
            </a:r>
            <a:r>
              <a:rPr lang="pl-PL" sz="2000" dirty="0" err="1">
                <a:latin typeface="Calibri" panose="020F0502020204030204" pitchFamily="34" charset="0"/>
              </a:rPr>
              <a:t>unmaintained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projects</a:t>
            </a:r>
            <a:r>
              <a:rPr lang="pl-PL" sz="2000" dirty="0">
                <a:latin typeface="Calibri" panose="020F0502020204030204" pitchFamily="34" charset="0"/>
              </a:rPr>
              <a:t>.</a:t>
            </a:r>
          </a:p>
          <a:p>
            <a:r>
              <a:rPr lang="pl-PL" sz="2400" dirty="0" err="1">
                <a:latin typeface="Calibri" panose="020F0502020204030204" pitchFamily="34" charset="0"/>
              </a:rPr>
              <a:t>PTLs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meeting</a:t>
            </a:r>
            <a:r>
              <a:rPr lang="pl-PL" sz="2400" dirty="0">
                <a:latin typeface="Calibri" panose="020F0502020204030204" pitchFamily="34" charset="0"/>
              </a:rPr>
              <a:t> on </a:t>
            </a:r>
            <a:r>
              <a:rPr lang="pl-PL" sz="2400" dirty="0" err="1">
                <a:latin typeface="Calibri" panose="020F0502020204030204" pitchFamily="34" charset="0"/>
              </a:rPr>
              <a:t>April</a:t>
            </a:r>
            <a:r>
              <a:rPr lang="pl-PL" sz="2400" dirty="0">
                <a:latin typeface="Calibri" panose="020F0502020204030204" pitchFamily="34" charset="0"/>
              </a:rPr>
              <a:t> 4th: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</a:rPr>
              <a:t>Istanbul Maintenance Release (log 4j mitigation)</a:t>
            </a:r>
            <a:r>
              <a:rPr lang="pl-PL" sz="2000" dirty="0">
                <a:latin typeface="Calibri" panose="020F0502020204030204" pitchFamily="34" charset="0"/>
              </a:rPr>
              <a:t> - </a:t>
            </a:r>
            <a:r>
              <a:rPr lang="en-US" sz="2000" dirty="0">
                <a:latin typeface="Calibri" panose="020F0502020204030204" pitchFamily="34" charset="0"/>
              </a:rPr>
              <a:t>All documented Jira issues resolved.  Release is completed.</a:t>
            </a:r>
            <a:endParaRPr lang="pl-PL" sz="2000" dirty="0">
              <a:latin typeface="Calibri" panose="020F0502020204030204" pitchFamily="34" charset="0"/>
            </a:endParaRPr>
          </a:p>
          <a:p>
            <a:pPr lvl="1"/>
            <a:r>
              <a:rPr lang="pl-PL" sz="2000" dirty="0" err="1">
                <a:latin typeface="Calibri" panose="020F0502020204030204" pitchFamily="34" charset="0"/>
              </a:rPr>
              <a:t>Unmaintained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project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discussion</a:t>
            </a:r>
            <a:endParaRPr lang="pl-PL" sz="2000" dirty="0">
              <a:latin typeface="Calibri" panose="020F0502020204030204" pitchFamily="34" charset="0"/>
            </a:endParaRPr>
          </a:p>
          <a:p>
            <a:pPr lvl="1"/>
            <a:r>
              <a:rPr lang="pl-PL" sz="2000" dirty="0">
                <a:latin typeface="Calibri" panose="020F0502020204030204" pitchFamily="34" charset="0"/>
              </a:rPr>
              <a:t>New GUI </a:t>
            </a:r>
            <a:r>
              <a:rPr lang="pl-PL" sz="2000" dirty="0" err="1">
                <a:latin typeface="Calibri" panose="020F0502020204030204" pitchFamily="34" charset="0"/>
              </a:rPr>
              <a:t>project</a:t>
            </a:r>
            <a:r>
              <a:rPr lang="pl-PL" sz="2000" dirty="0">
                <a:latin typeface="Calibri" panose="020F0502020204030204" pitchFamily="34" charset="0"/>
              </a:rPr>
              <a:t> as Portal </a:t>
            </a:r>
            <a:r>
              <a:rPr lang="pl-PL" sz="2000" dirty="0" err="1">
                <a:latin typeface="Calibri" panose="020F0502020204030204" pitchFamily="34" charset="0"/>
              </a:rPr>
              <a:t>alternative</a:t>
            </a:r>
            <a:endParaRPr lang="pl-PL" sz="2000" dirty="0">
              <a:latin typeface="Calibri" panose="020F0502020204030204" pitchFamily="34" charset="0"/>
            </a:endParaRPr>
          </a:p>
          <a:p>
            <a:r>
              <a:rPr lang="pl-PL" sz="2400" dirty="0">
                <a:latin typeface="Calibri" panose="020F0502020204030204" pitchFamily="34" charset="0"/>
              </a:rPr>
              <a:t>TSC </a:t>
            </a:r>
            <a:r>
              <a:rPr lang="pl-PL" sz="2400" dirty="0" err="1">
                <a:latin typeface="Calibri" panose="020F0502020204030204" pitchFamily="34" charset="0"/>
              </a:rPr>
              <a:t>meeting</a:t>
            </a:r>
            <a:r>
              <a:rPr lang="pl-PL" sz="2400" dirty="0">
                <a:latin typeface="Calibri" panose="020F0502020204030204" pitchFamily="34" charset="0"/>
              </a:rPr>
              <a:t> on March 31st:</a:t>
            </a:r>
          </a:p>
          <a:p>
            <a:pPr lvl="1"/>
            <a:r>
              <a:rPr lang="pl-PL" sz="2000" dirty="0" err="1">
                <a:latin typeface="Calibri" panose="020F0502020204030204" pitchFamily="34" charset="0"/>
              </a:rPr>
              <a:t>Jakarta</a:t>
            </a:r>
            <a:r>
              <a:rPr lang="pl-PL" sz="2000" dirty="0">
                <a:latin typeface="Calibri" panose="020F0502020204030204" pitchFamily="34" charset="0"/>
              </a:rPr>
              <a:t> M4 </a:t>
            </a:r>
            <a:r>
              <a:rPr lang="pl-PL" sz="2000" dirty="0" err="1">
                <a:latin typeface="Calibri" panose="020F0502020204030204" pitchFamily="34" charset="0"/>
              </a:rPr>
              <a:t>conditionally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approved</a:t>
            </a:r>
            <a:endParaRPr lang="pl-PL" sz="2000" dirty="0">
              <a:latin typeface="Calibri" panose="020F0502020204030204" pitchFamily="34" charset="0"/>
            </a:endParaRPr>
          </a:p>
          <a:p>
            <a:pPr lvl="1"/>
            <a:r>
              <a:rPr lang="pl-PL" sz="2000" dirty="0" err="1">
                <a:latin typeface="Calibri" panose="020F0502020204030204" pitchFamily="34" charset="0"/>
              </a:rPr>
              <a:t>Kohn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Release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schedule</a:t>
            </a:r>
            <a:r>
              <a:rPr lang="pl-PL" sz="2000" dirty="0">
                <a:latin typeface="Calibri" panose="020F0502020204030204" pitchFamily="34" charset="0"/>
              </a:rPr>
              <a:t>: </a:t>
            </a:r>
            <a:r>
              <a:rPr lang="en-US" sz="1600" b="0" i="0" dirty="0">
                <a:solidFill>
                  <a:srgbClr val="0052CC"/>
                </a:solidFill>
                <a:effectLst/>
                <a:latin typeface="-apple-system"/>
                <a:hlinkClick r:id="rId5"/>
              </a:rPr>
              <a:t>TSC approved the schedule last week</a:t>
            </a:r>
            <a:endParaRPr lang="pl-PL" sz="2000" dirty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55236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5</a:t>
            </a:r>
            <a:r>
              <a:rPr lang="en-US" dirty="0"/>
              <a:t>/</a:t>
            </a:r>
            <a:r>
              <a:rPr lang="pl-PL" dirty="0"/>
              <a:t>8 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982281"/>
            <a:ext cx="12191999" cy="5521911"/>
          </a:xfrm>
        </p:spPr>
        <p:txBody>
          <a:bodyPr>
            <a:noAutofit/>
          </a:bodyPr>
          <a:lstStyle/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</a:rPr>
              <a:t>Unmaintained projects</a:t>
            </a:r>
            <a:r>
              <a:rPr lang="pl-PL" sz="2400" dirty="0">
                <a:latin typeface="Calibri" panose="020F0502020204030204" pitchFamily="34" charset="0"/>
                <a:ea typeface="Calibri" panose="020F0502020204030204" pitchFamily="34" charset="0"/>
              </a:rPr>
              <a:t> - Tony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pl-PL" sz="2000" dirty="0" err="1">
                <a:latin typeface="Calibri" panose="020F0502020204030204" pitchFamily="34" charset="0"/>
                <a:ea typeface="Calibri" panose="020F0502020204030204" pitchFamily="34" charset="0"/>
              </a:rPr>
              <a:t>Discussion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</a:rPr>
              <a:t> on </a:t>
            </a:r>
            <a:r>
              <a:rPr lang="pl-PL" sz="2000" dirty="0" err="1">
                <a:latin typeface="Calibri" panose="020F0502020204030204" pitchFamily="34" charset="0"/>
                <a:ea typeface="Calibri" panose="020F0502020204030204" pitchFamily="34" charset="0"/>
              </a:rPr>
              <a:t>how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</a:rPr>
              <a:t> to </a:t>
            </a:r>
            <a:r>
              <a:rPr lang="pl-PL" sz="2000" dirty="0" err="1">
                <a:latin typeface="Calibri" panose="020F0502020204030204" pitchFamily="34" charset="0"/>
                <a:ea typeface="Calibri" panose="020F0502020204030204" pitchFamily="34" charset="0"/>
              </a:rPr>
              <a:t>represent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  <a:ea typeface="Calibri" panose="020F0502020204030204" pitchFamily="34" charset="0"/>
              </a:rPr>
              <a:t>unmainained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  <a:ea typeface="Calibri" panose="020F0502020204030204" pitchFamily="34" charset="0"/>
              </a:rPr>
              <a:t>project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pl-PL" sz="2000" dirty="0" err="1">
                <a:latin typeface="Calibri" panose="020F0502020204030204" pitchFamily="34" charset="0"/>
                <a:ea typeface="Calibri" panose="020F0502020204030204" pitchFamily="34" charset="0"/>
              </a:rPr>
              <a:t>yaml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</a:rPr>
              <a:t> vs. </a:t>
            </a:r>
            <a:r>
              <a:rPr lang="pl-PL" sz="2000" dirty="0" err="1">
                <a:latin typeface="Calibri" panose="020F0502020204030204" pitchFamily="34" charset="0"/>
                <a:ea typeface="Calibri" panose="020F0502020204030204" pitchFamily="34" charset="0"/>
              </a:rPr>
              <a:t>Json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</a:rPr>
              <a:t> file, </a:t>
            </a:r>
            <a:r>
              <a:rPr lang="pl-PL" sz="2000" dirty="0" err="1">
                <a:latin typeface="Calibri" panose="020F0502020204030204" pitchFamily="34" charset="0"/>
                <a:ea typeface="Calibri" panose="020F0502020204030204" pitchFamily="34" charset="0"/>
              </a:rPr>
              <a:t>type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</a:rPr>
              <a:t> of </a:t>
            </a:r>
            <a:r>
              <a:rPr lang="pl-PL" sz="2000" dirty="0" err="1">
                <a:latin typeface="Calibri" panose="020F0502020204030204" pitchFamily="34" charset="0"/>
                <a:ea typeface="Calibri" panose="020F0502020204030204" pitchFamily="34" charset="0"/>
              </a:rPr>
              <a:t>information</a:t>
            </a:r>
            <a:r>
              <a:rPr lang="pl-PL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Security logging update </a:t>
            </a:r>
            <a:r>
              <a:rPr lang="pl-PL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– Bob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/Muddasar</a:t>
            </a:r>
          </a:p>
          <a:p>
            <a:pPr lvl="1"/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https://wiki.onap.org/display/DW/Jakarta+Best+Practice+Proposal+for+Standardized+Logging+Fields</a:t>
            </a:r>
            <a:endParaRPr lang="pl-PL" sz="1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pl-PL" sz="2000" dirty="0" err="1">
                <a:latin typeface="Calibri" panose="020F0502020204030204" pitchFamily="34" charset="0"/>
              </a:rPr>
              <a:t>PoC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phase</a:t>
            </a:r>
            <a:r>
              <a:rPr lang="pl-PL" sz="2000" dirty="0">
                <a:latin typeface="Calibri" panose="020F0502020204030204" pitchFamily="34" charset="0"/>
              </a:rPr>
              <a:t>, </a:t>
            </a:r>
            <a:r>
              <a:rPr lang="pl-PL" sz="2000" dirty="0" err="1">
                <a:latin typeface="Calibri" panose="020F0502020204030204" pitchFamily="34" charset="0"/>
              </a:rPr>
              <a:t>communication</a:t>
            </a:r>
            <a:r>
              <a:rPr lang="pl-PL" sz="2000" dirty="0">
                <a:latin typeface="Calibri" panose="020F0502020204030204" pitchFamily="34" charset="0"/>
              </a:rPr>
              <a:t> with Toine. </a:t>
            </a:r>
            <a:r>
              <a:rPr lang="pl-PL" sz="2000" dirty="0" err="1">
                <a:latin typeface="Calibri" panose="020F0502020204030204" pitchFamily="34" charset="0"/>
              </a:rPr>
              <a:t>Synch</a:t>
            </a:r>
            <a:r>
              <a:rPr lang="pl-PL" sz="2000" dirty="0">
                <a:latin typeface="Calibri" panose="020F0502020204030204" pitchFamily="34" charset="0"/>
              </a:rPr>
              <a:t> with Byung </a:t>
            </a:r>
            <a:r>
              <a:rPr lang="pl-PL" sz="2000" dirty="0" err="1">
                <a:latin typeface="Calibri" panose="020F0502020204030204" pitchFamily="34" charset="0"/>
              </a:rPr>
              <a:t>needed</a:t>
            </a:r>
            <a:r>
              <a:rPr lang="pl-PL" sz="2000">
                <a:latin typeface="Calibri" panose="020F0502020204030204" pitchFamily="34" charset="0"/>
              </a:rPr>
              <a:t>.</a:t>
            </a:r>
            <a:endParaRPr lang="en-US" sz="2000" dirty="0">
              <a:latin typeface="Calibri" panose="020F0502020204030204" pitchFamily="34" charset="0"/>
            </a:endParaRPr>
          </a:p>
          <a:p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SBOM update – Muddasar</a:t>
            </a:r>
          </a:p>
          <a:p>
            <a:pPr lvl="1"/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ONAP Project background: https://wiki.onap.org/display/DW/Software+Bill+of+Materials</a:t>
            </a:r>
          </a:p>
          <a:p>
            <a:pPr lvl="1"/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Review standalone SBOMs for ONAP: https://github.com/lfscanning/spdx-onap</a:t>
            </a:r>
          </a:p>
          <a:p>
            <a:pPr lvl="1"/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Request to Implement: https://jira.linuxfoundation.org/plugins/servlet/theme/portal/2/IT-23432</a:t>
            </a:r>
          </a:p>
          <a:p>
            <a:pPr lvl="1"/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Task to modify Scan job: 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https://jira.linuxfoundation.org/browse/RELENG-410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</a:rPr>
              <a:t>LF </a:t>
            </a:r>
            <a:r>
              <a:rPr lang="pt-BR" sz="2400" dirty="0">
                <a:latin typeface="Calibri" panose="020F0502020204030204" pitchFamily="34" charset="0"/>
                <a:ea typeface="Calibri" panose="020F0502020204030204" pitchFamily="34" charset="0"/>
              </a:rPr>
              <a:t>SBOM Webinar:  https://www.youtube.com/watch?v=_Dfz-nYEzvQ</a:t>
            </a:r>
          </a:p>
          <a:p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205757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r>
              <a:rPr lang="pl-PL" dirty="0"/>
              <a:t> 6</a:t>
            </a:r>
            <a:r>
              <a:rPr lang="en-US" dirty="0"/>
              <a:t>/</a:t>
            </a:r>
            <a:r>
              <a:rPr lang="pl-PL" dirty="0"/>
              <a:t>8 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332214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>
                <a:latin typeface="Calibri" panose="020F0502020204030204" pitchFamily="34" charset="0"/>
                <a:hlinkClick r:id="rId2"/>
              </a:rPr>
              <a:t>https://jira.linuxfoundation.org/plugins/servlet/theme/portal/2/IT-23622?sda_source=notification-email</a:t>
            </a:r>
            <a:r>
              <a:rPr lang="pl-PL" sz="2400" dirty="0">
                <a:latin typeface="Calibri" panose="020F0502020204030204" pitchFamily="34" charset="0"/>
              </a:rPr>
              <a:t> – </a:t>
            </a:r>
            <a:r>
              <a:rPr lang="pl-PL" sz="2400" dirty="0" err="1">
                <a:latin typeface="Calibri" panose="020F0502020204030204" pitchFamily="34" charset="0"/>
              </a:rPr>
              <a:t>new</a:t>
            </a:r>
            <a:r>
              <a:rPr lang="pl-PL" sz="2400" dirty="0">
                <a:latin typeface="Calibri" panose="020F0502020204030204" pitchFamily="34" charset="0"/>
              </a:rPr>
              <a:t> </a:t>
            </a:r>
            <a:r>
              <a:rPr lang="pl-PL" sz="2400" dirty="0" err="1">
                <a:latin typeface="Calibri" panose="020F0502020204030204" pitchFamily="34" charset="0"/>
              </a:rPr>
              <a:t>ticket</a:t>
            </a:r>
            <a:r>
              <a:rPr lang="pl-PL" sz="2400" dirty="0">
                <a:latin typeface="Calibri" panose="020F0502020204030204" pitchFamily="34" charset="0"/>
              </a:rPr>
              <a:t> for </a:t>
            </a:r>
            <a:r>
              <a:rPr lang="pl-PL" sz="2400" dirty="0" err="1">
                <a:latin typeface="Calibri" panose="020F0502020204030204" pitchFamily="34" charset="0"/>
              </a:rPr>
              <a:t>SonarCloud</a:t>
            </a:r>
            <a:r>
              <a:rPr lang="pl-PL" sz="2400" dirty="0">
                <a:latin typeface="Calibri" panose="020F0502020204030204" pitchFamily="34" charset="0"/>
              </a:rPr>
              <a:t> API </a:t>
            </a:r>
            <a:r>
              <a:rPr lang="pl-PL" sz="2400" dirty="0" err="1">
                <a:latin typeface="Calibri" panose="020F0502020204030204" pitchFamily="34" charset="0"/>
              </a:rPr>
              <a:t>changes</a:t>
            </a:r>
            <a:r>
              <a:rPr lang="pl-PL" sz="2400" dirty="0">
                <a:latin typeface="Calibri" panose="020F0502020204030204" pitchFamily="34" charset="0"/>
              </a:rPr>
              <a:t> – Tony update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dirty="0">
                <a:latin typeface="Calibri" panose="020F0502020204030204" pitchFamily="34" charset="0"/>
              </a:rPr>
              <a:t>ONAP quality gates – quality asessment mainly for the submitted code (=delta)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>
                <a:latin typeface="Calibri" panose="020F0502020204030204" pitchFamily="34" charset="0"/>
              </a:rPr>
              <a:t>Integrate tests with CPS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l-PL" sz="2000" dirty="0">
                <a:latin typeface="Calibri" panose="020F0502020204030204" pitchFamily="34" charset="0"/>
              </a:rPr>
              <a:t>SO PoC</a:t>
            </a:r>
          </a:p>
          <a:p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CII Best Practices Badge" is officially being renamed to "</a:t>
            </a:r>
            <a:r>
              <a:rPr lang="en-US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OpenSSF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Best Practices Badge" project’s mailing list and the discussion here:</a:t>
            </a:r>
          </a:p>
          <a:p>
            <a:pPr lvl="1"/>
            <a:r>
              <a:rPr lang="en-US" sz="20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https://github.com/coreinfrastructure/best-practices-badge/issues/1515</a:t>
            </a:r>
            <a:endParaRPr lang="pl-PL" sz="20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pl-PL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Following our last discussion </a:t>
            </a:r>
            <a:r>
              <a:rPr lang="pl-PL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ticket was opened to LFN IT (</a:t>
            </a:r>
            <a:r>
              <a:rPr lang="pl-PL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https://jira.linuxfoundation.org/plugins/servlet/theme/portal/2/IT-23519</a:t>
            </a:r>
            <a:r>
              <a:rPr lang="pl-PL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) to get the SonarCloud updated API documentation </a:t>
            </a:r>
            <a:endParaRPr lang="pl-PL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pl-PL" sz="2000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Security review question</a:t>
            </a:r>
            <a:r>
              <a:rPr lang="en-US" sz="2000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</a:t>
            </a:r>
            <a:r>
              <a:rPr lang="pl-PL" sz="2000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for the period of last 5 years</a:t>
            </a:r>
            <a:endParaRPr lang="en-US" sz="2000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en-US" sz="2000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Agreement from </a:t>
            </a:r>
            <a:r>
              <a:rPr lang="en-US" sz="2000" dirty="0" err="1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OpenSSF</a:t>
            </a:r>
            <a:r>
              <a:rPr lang="en-US" sz="2000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owner to make David McBride the owner of all badging repos – solves the long-standing issue of PTLs leaving ONAP. Editor has fewer privileges than Owner.</a:t>
            </a:r>
          </a:p>
          <a:p>
            <a:pPr lvl="1"/>
            <a:r>
              <a:rPr lang="en-US" sz="2000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Security review – create the review</a:t>
            </a:r>
          </a:p>
          <a:p>
            <a:pPr lvl="2"/>
            <a:r>
              <a:rPr lang="en-US" sz="1600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AAF has a good example of security documentation</a:t>
            </a:r>
          </a:p>
          <a:p>
            <a:pPr lvl="2"/>
            <a:r>
              <a:rPr lang="en-US" sz="1600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Tony will send references to example documentation</a:t>
            </a:r>
            <a:endParaRPr lang="pl-PL" sz="1600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pl-PL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914775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63FFC5-E57E-4F1A-B471-0A858F6826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1C67BA-BD0D-43DF-9134-E05A08439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OpenSSF</a:t>
            </a:r>
            <a:r>
              <a:rPr lang="en-US" dirty="0"/>
              <a:t> Badging – Security Review</a:t>
            </a:r>
            <a:r>
              <a:rPr lang="pl-PL" dirty="0"/>
              <a:t> 7/8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DE96DC-B356-4778-803D-274C9CC5CC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One of the Badging Program questions is called </a:t>
            </a:r>
            <a:r>
              <a:rPr lang="en-US" dirty="0" err="1"/>
              <a:t>security_review</a:t>
            </a:r>
            <a:r>
              <a:rPr lang="en-US" dirty="0"/>
              <a:t>. Its description says:</a:t>
            </a:r>
          </a:p>
          <a:p>
            <a:endParaRPr lang="en-US" dirty="0"/>
          </a:p>
          <a:p>
            <a:r>
              <a:rPr lang="en-US" dirty="0"/>
              <a:t>The project MUST have performed a security review within the last 5 years. This review MUST consider the security requirements and security boundary.</a:t>
            </a:r>
          </a:p>
          <a:p>
            <a:endParaRPr lang="en-US" dirty="0"/>
          </a:p>
          <a:p>
            <a:r>
              <a:rPr lang="en-US" dirty="0"/>
              <a:t>This MAY be done by the project members and/or an independent evaluation. This evaluation MAY be supported by static and dynamic analysis tools, but there also must be human review to identify problems (particularly in design) that tools cannot detect.</a:t>
            </a:r>
          </a:p>
          <a:p>
            <a:endParaRPr lang="en-US" dirty="0"/>
          </a:p>
          <a:p>
            <a:r>
              <a:rPr lang="en-US" dirty="0"/>
              <a:t>Amsterdam release kicked off in May 2017, so it’s time.</a:t>
            </a:r>
          </a:p>
          <a:p>
            <a:endParaRPr lang="en-US" dirty="0"/>
          </a:p>
          <a:p>
            <a:r>
              <a:rPr lang="en-US" dirty="0"/>
              <a:t>The Badging Program rather subtly encourages projects to have verified security be design, through a series of questions that I give below. I think the STARTING POINT for our security review should use these points, but we can certainly add additional points and questions. For example, additional questions might revolve around scanning results.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83976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A63475175C404B88F6D4034EB823DF" ma:contentTypeVersion="10" ma:contentTypeDescription="Create a new document." ma:contentTypeScope="" ma:versionID="947a86b7f966fb8a9e9d491ed794a7c6">
  <xsd:schema xmlns:xsd="http://www.w3.org/2001/XMLSchema" xmlns:xs="http://www.w3.org/2001/XMLSchema" xmlns:p="http://schemas.microsoft.com/office/2006/metadata/properties" xmlns:ns3="99f66e42-97e2-4e6b-9df2-5dc93a2ec077" targetNamespace="http://schemas.microsoft.com/office/2006/metadata/properties" ma:root="true" ma:fieldsID="108c7e45c1692ad7bd0c773b7e5aa1c6" ns3:_="">
    <xsd:import namespace="99f66e42-97e2-4e6b-9df2-5dc93a2ec07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f66e42-97e2-4e6b-9df2-5dc93a2ec0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053E2B-9E3D-40F9-9C1E-F405CA5C4A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f66e42-97e2-4e6b-9df2-5dc93a2ec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B8D088-CA74-4A6F-9EA2-10E67D46FD77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99f66e42-97e2-4e6b-9df2-5dc93a2ec077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0</TotalTime>
  <Words>2309</Words>
  <Application>Microsoft Office PowerPoint</Application>
  <PresentationFormat>Panoramiczny</PresentationFormat>
  <Paragraphs>228</Paragraphs>
  <Slides>13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21" baseType="lpstr">
      <vt:lpstr>.AppleSystemUIFont</vt:lpstr>
      <vt:lpstr>-apple-system</vt:lpstr>
      <vt:lpstr>MuseoSans</vt:lpstr>
      <vt:lpstr>Arial</vt:lpstr>
      <vt:lpstr>Calibri</vt:lpstr>
      <vt:lpstr>Lato</vt:lpstr>
      <vt:lpstr>Segoe UI</vt:lpstr>
      <vt:lpstr>Office Theme</vt:lpstr>
      <vt:lpstr>ONAP Security Meeting  We start at 2 PM CEST</vt:lpstr>
      <vt:lpstr>Agenda &amp; Minutes 1/8 </vt:lpstr>
      <vt:lpstr>Agenda &amp; Minutes 2/8 </vt:lpstr>
      <vt:lpstr>Agenda &amp; Minutes 1/8 </vt:lpstr>
      <vt:lpstr>Agenda &amp; Minutes 3/8 </vt:lpstr>
      <vt:lpstr>Agenda &amp; Minutes 4/8 </vt:lpstr>
      <vt:lpstr>Agenda &amp; Minutes 5/8 </vt:lpstr>
      <vt:lpstr>Agenda &amp; Minutes 6/8 </vt:lpstr>
      <vt:lpstr>OpenSSF Badging – Security Review 7/8</vt:lpstr>
      <vt:lpstr>OpenSSF Badging – Security Review 8/8</vt:lpstr>
      <vt:lpstr>Backup</vt:lpstr>
      <vt:lpstr>SECCOM Jakarta requirements</vt:lpstr>
      <vt:lpstr>SECCOM Kohn requirements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Paweł Pawlak</cp:lastModifiedBy>
  <cp:revision>1562</cp:revision>
  <cp:lastPrinted>2017-08-07T21:14:23Z</cp:lastPrinted>
  <dcterms:created xsi:type="dcterms:W3CDTF">2017-02-27T16:23:08Z</dcterms:created>
  <dcterms:modified xsi:type="dcterms:W3CDTF">2022-04-27T11:19:53Z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0x010100D8A63475175C404B88F6D4034EB823DF</vt:lpwstr>
  </property>
</Properties>
</file>