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8"/>
  </p:notesMasterIdLst>
  <p:sldIdLst>
    <p:sldId id="258" r:id="rId5"/>
    <p:sldId id="315" r:id="rId6"/>
    <p:sldId id="318" r:id="rId7"/>
    <p:sldId id="317" r:id="rId8"/>
    <p:sldId id="313" r:id="rId9"/>
    <p:sldId id="316" r:id="rId10"/>
    <p:sldId id="301" r:id="rId11"/>
    <p:sldId id="308" r:id="rId12"/>
    <p:sldId id="311" r:id="rId13"/>
    <p:sldId id="312" r:id="rId14"/>
    <p:sldId id="298" r:id="rId15"/>
    <p:sldId id="296" r:id="rId16"/>
    <p:sldId id="31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946FEF-AE87-4E5E-9E9B-AF8335000E99}" v="7" dt="2022-05-10T06:15:58.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394" autoAdjust="0"/>
  </p:normalViewPr>
  <p:slideViewPr>
    <p:cSldViewPr snapToGrid="0" snapToObjects="1">
      <p:cViewPr varScale="1">
        <p:scale>
          <a:sx n="95" d="100"/>
          <a:sy n="95" d="100"/>
        </p:scale>
        <p:origin x="65" y="14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weł Pawlak" userId="13669b3b-6992-4f7f-b0d4-86d0ee11d322" providerId="ADAL" clId="{38946FEF-AE87-4E5E-9E9B-AF8335000E99}"/>
    <pc:docChg chg="undo custSel modSld">
      <pc:chgData name="Paweł Pawlak" userId="13669b3b-6992-4f7f-b0d4-86d0ee11d322" providerId="ADAL" clId="{38946FEF-AE87-4E5E-9E9B-AF8335000E99}" dt="2022-05-12T12:51:16.409" v="571" actId="20577"/>
      <pc:docMkLst>
        <pc:docMk/>
      </pc:docMkLst>
      <pc:sldChg chg="modSp mod">
        <pc:chgData name="Paweł Pawlak" userId="13669b3b-6992-4f7f-b0d4-86d0ee11d322" providerId="ADAL" clId="{38946FEF-AE87-4E5E-9E9B-AF8335000E99}" dt="2022-05-10T12:46:07.208" v="557" actId="20577"/>
        <pc:sldMkLst>
          <pc:docMk/>
          <pc:sldMk cId="776205757" sldId="301"/>
        </pc:sldMkLst>
        <pc:spChg chg="mod">
          <ac:chgData name="Paweł Pawlak" userId="13669b3b-6992-4f7f-b0d4-86d0ee11d322" providerId="ADAL" clId="{38946FEF-AE87-4E5E-9E9B-AF8335000E99}" dt="2022-05-10T11:46:26.043" v="168" actId="20577"/>
          <ac:spMkLst>
            <pc:docMk/>
            <pc:sldMk cId="776205757" sldId="301"/>
            <ac:spMk id="3" creationId="{86FB66FF-28DE-4513-84B5-86CC2C2C16C9}"/>
          </ac:spMkLst>
        </pc:spChg>
        <pc:spChg chg="mod">
          <ac:chgData name="Paweł Pawlak" userId="13669b3b-6992-4f7f-b0d4-86d0ee11d322" providerId="ADAL" clId="{38946FEF-AE87-4E5E-9E9B-AF8335000E99}" dt="2022-05-10T12:46:07.208" v="557" actId="20577"/>
          <ac:spMkLst>
            <pc:docMk/>
            <pc:sldMk cId="776205757" sldId="301"/>
            <ac:spMk id="4" creationId="{C51B6556-F4BA-4201-8F5E-C57BC7E8DDBA}"/>
          </ac:spMkLst>
        </pc:spChg>
      </pc:sldChg>
      <pc:sldChg chg="modSp mod">
        <pc:chgData name="Paweł Pawlak" userId="13669b3b-6992-4f7f-b0d4-86d0ee11d322" providerId="ADAL" clId="{38946FEF-AE87-4E5E-9E9B-AF8335000E99}" dt="2022-05-10T11:46:20.815" v="166" actId="20577"/>
        <pc:sldMkLst>
          <pc:docMk/>
          <pc:sldMk cId="1343914775" sldId="308"/>
        </pc:sldMkLst>
        <pc:spChg chg="mod">
          <ac:chgData name="Paweł Pawlak" userId="13669b3b-6992-4f7f-b0d4-86d0ee11d322" providerId="ADAL" clId="{38946FEF-AE87-4E5E-9E9B-AF8335000E99}" dt="2022-05-10T11:46:20.815" v="166" actId="20577"/>
          <ac:spMkLst>
            <pc:docMk/>
            <pc:sldMk cId="1343914775" sldId="308"/>
            <ac:spMk id="3" creationId="{86FB66FF-28DE-4513-84B5-86CC2C2C16C9}"/>
          </ac:spMkLst>
        </pc:spChg>
      </pc:sldChg>
      <pc:sldChg chg="modSp mod">
        <pc:chgData name="Paweł Pawlak" userId="13669b3b-6992-4f7f-b0d4-86d0ee11d322" providerId="ADAL" clId="{38946FEF-AE87-4E5E-9E9B-AF8335000E99}" dt="2022-05-10T11:46:14.358" v="164" actId="20577"/>
        <pc:sldMkLst>
          <pc:docMk/>
          <pc:sldMk cId="3076839766" sldId="311"/>
        </pc:sldMkLst>
        <pc:spChg chg="mod">
          <ac:chgData name="Paweł Pawlak" userId="13669b3b-6992-4f7f-b0d4-86d0ee11d322" providerId="ADAL" clId="{38946FEF-AE87-4E5E-9E9B-AF8335000E99}" dt="2022-05-10T11:46:14.358" v="164" actId="20577"/>
          <ac:spMkLst>
            <pc:docMk/>
            <pc:sldMk cId="3076839766" sldId="311"/>
            <ac:spMk id="3" creationId="{591C67BA-BD0D-43DF-9134-E05A084391C5}"/>
          </ac:spMkLst>
        </pc:spChg>
      </pc:sldChg>
      <pc:sldChg chg="modSp mod">
        <pc:chgData name="Paweł Pawlak" userId="13669b3b-6992-4f7f-b0d4-86d0ee11d322" providerId="ADAL" clId="{38946FEF-AE87-4E5E-9E9B-AF8335000E99}" dt="2022-05-10T11:46:08.799" v="162" actId="20577"/>
        <pc:sldMkLst>
          <pc:docMk/>
          <pc:sldMk cId="1567549208" sldId="312"/>
        </pc:sldMkLst>
        <pc:spChg chg="mod">
          <ac:chgData name="Paweł Pawlak" userId="13669b3b-6992-4f7f-b0d4-86d0ee11d322" providerId="ADAL" clId="{38946FEF-AE87-4E5E-9E9B-AF8335000E99}" dt="2022-05-10T11:46:08.799" v="162" actId="20577"/>
          <ac:spMkLst>
            <pc:docMk/>
            <pc:sldMk cId="1567549208" sldId="312"/>
            <ac:spMk id="3" creationId="{6C594685-F79F-4EF5-9D13-4BBB7E4139F9}"/>
          </ac:spMkLst>
        </pc:spChg>
      </pc:sldChg>
      <pc:sldChg chg="modSp mod">
        <pc:chgData name="Paweł Pawlak" userId="13669b3b-6992-4f7f-b0d4-86d0ee11d322" providerId="ADAL" clId="{38946FEF-AE87-4E5E-9E9B-AF8335000E99}" dt="2022-05-10T11:46:35.775" v="172" actId="20577"/>
        <pc:sldMkLst>
          <pc:docMk/>
          <pc:sldMk cId="1509393729" sldId="313"/>
        </pc:sldMkLst>
        <pc:spChg chg="mod">
          <ac:chgData name="Paweł Pawlak" userId="13669b3b-6992-4f7f-b0d4-86d0ee11d322" providerId="ADAL" clId="{38946FEF-AE87-4E5E-9E9B-AF8335000E99}" dt="2022-05-10T11:46:35.775" v="172" actId="20577"/>
          <ac:spMkLst>
            <pc:docMk/>
            <pc:sldMk cId="1509393729" sldId="313"/>
            <ac:spMk id="3" creationId="{86FB66FF-28DE-4513-84B5-86CC2C2C16C9}"/>
          </ac:spMkLst>
        </pc:spChg>
      </pc:sldChg>
      <pc:sldChg chg="modSp mod">
        <pc:chgData name="Paweł Pawlak" userId="13669b3b-6992-4f7f-b0d4-86d0ee11d322" providerId="ADAL" clId="{38946FEF-AE87-4E5E-9E9B-AF8335000E99}" dt="2022-05-10T11:46:50.261" v="179" actId="20577"/>
        <pc:sldMkLst>
          <pc:docMk/>
          <pc:sldMk cId="2589095558" sldId="315"/>
        </pc:sldMkLst>
        <pc:spChg chg="mod">
          <ac:chgData name="Paweł Pawlak" userId="13669b3b-6992-4f7f-b0d4-86d0ee11d322" providerId="ADAL" clId="{38946FEF-AE87-4E5E-9E9B-AF8335000E99}" dt="2022-05-10T11:46:50.261" v="179" actId="20577"/>
          <ac:spMkLst>
            <pc:docMk/>
            <pc:sldMk cId="2589095558" sldId="315"/>
            <ac:spMk id="3" creationId="{86FB66FF-28DE-4513-84B5-86CC2C2C16C9}"/>
          </ac:spMkLst>
        </pc:spChg>
      </pc:sldChg>
      <pc:sldChg chg="modSp mod">
        <pc:chgData name="Paweł Pawlak" userId="13669b3b-6992-4f7f-b0d4-86d0ee11d322" providerId="ADAL" clId="{38946FEF-AE87-4E5E-9E9B-AF8335000E99}" dt="2022-05-12T12:51:16.409" v="571" actId="20577"/>
        <pc:sldMkLst>
          <pc:docMk/>
          <pc:sldMk cId="157555236" sldId="316"/>
        </pc:sldMkLst>
        <pc:spChg chg="mod">
          <ac:chgData name="Paweł Pawlak" userId="13669b3b-6992-4f7f-b0d4-86d0ee11d322" providerId="ADAL" clId="{38946FEF-AE87-4E5E-9E9B-AF8335000E99}" dt="2022-05-10T11:46:30.283" v="170" actId="20577"/>
          <ac:spMkLst>
            <pc:docMk/>
            <pc:sldMk cId="157555236" sldId="316"/>
            <ac:spMk id="3" creationId="{86FB66FF-28DE-4513-84B5-86CC2C2C16C9}"/>
          </ac:spMkLst>
        </pc:spChg>
        <pc:spChg chg="mod">
          <ac:chgData name="Paweł Pawlak" userId="13669b3b-6992-4f7f-b0d4-86d0ee11d322" providerId="ADAL" clId="{38946FEF-AE87-4E5E-9E9B-AF8335000E99}" dt="2022-05-12T12:51:16.409" v="571" actId="20577"/>
          <ac:spMkLst>
            <pc:docMk/>
            <pc:sldMk cId="157555236" sldId="316"/>
            <ac:spMk id="4" creationId="{C51B6556-F4BA-4201-8F5E-C57BC7E8DDBA}"/>
          </ac:spMkLst>
        </pc:spChg>
      </pc:sldChg>
      <pc:sldChg chg="addSp delSp modSp mod">
        <pc:chgData name="Paweł Pawlak" userId="13669b3b-6992-4f7f-b0d4-86d0ee11d322" providerId="ADAL" clId="{38946FEF-AE87-4E5E-9E9B-AF8335000E99}" dt="2022-05-10T12:31:43.913" v="478" actId="20577"/>
        <pc:sldMkLst>
          <pc:docMk/>
          <pc:sldMk cId="18586951" sldId="317"/>
        </pc:sldMkLst>
        <pc:spChg chg="mod">
          <ac:chgData name="Paweł Pawlak" userId="13669b3b-6992-4f7f-b0d4-86d0ee11d322" providerId="ADAL" clId="{38946FEF-AE87-4E5E-9E9B-AF8335000E99}" dt="2022-05-10T11:46:40.080" v="174" actId="20577"/>
          <ac:spMkLst>
            <pc:docMk/>
            <pc:sldMk cId="18586951" sldId="317"/>
            <ac:spMk id="3" creationId="{86FB66FF-28DE-4513-84B5-86CC2C2C16C9}"/>
          </ac:spMkLst>
        </pc:spChg>
        <pc:spChg chg="add del mod">
          <ac:chgData name="Paweł Pawlak" userId="13669b3b-6992-4f7f-b0d4-86d0ee11d322" providerId="ADAL" clId="{38946FEF-AE87-4E5E-9E9B-AF8335000E99}" dt="2022-05-10T12:31:43.913" v="478" actId="20577"/>
          <ac:spMkLst>
            <pc:docMk/>
            <pc:sldMk cId="18586951" sldId="317"/>
            <ac:spMk id="4" creationId="{C51B6556-F4BA-4201-8F5E-C57BC7E8DDBA}"/>
          </ac:spMkLst>
        </pc:spChg>
        <pc:spChg chg="add del">
          <ac:chgData name="Paweł Pawlak" userId="13669b3b-6992-4f7f-b0d4-86d0ee11d322" providerId="ADAL" clId="{38946FEF-AE87-4E5E-9E9B-AF8335000E99}" dt="2022-05-10T06:15:36.968" v="29"/>
          <ac:spMkLst>
            <pc:docMk/>
            <pc:sldMk cId="18586951" sldId="317"/>
            <ac:spMk id="5" creationId="{EDAF36C1-19D3-0051-3C21-2A4588AFD882}"/>
          </ac:spMkLst>
        </pc:spChg>
        <pc:spChg chg="add del">
          <ac:chgData name="Paweł Pawlak" userId="13669b3b-6992-4f7f-b0d4-86d0ee11d322" providerId="ADAL" clId="{38946FEF-AE87-4E5E-9E9B-AF8335000E99}" dt="2022-05-10T06:15:36.968" v="29"/>
          <ac:spMkLst>
            <pc:docMk/>
            <pc:sldMk cId="18586951" sldId="317"/>
            <ac:spMk id="6" creationId="{6251381A-7EFA-E2B4-892B-F8FFA01E8413}"/>
          </ac:spMkLst>
        </pc:spChg>
        <pc:spChg chg="add del mod">
          <ac:chgData name="Paweł Pawlak" userId="13669b3b-6992-4f7f-b0d4-86d0ee11d322" providerId="ADAL" clId="{38946FEF-AE87-4E5E-9E9B-AF8335000E99}" dt="2022-05-10T06:15:34.765" v="28"/>
          <ac:spMkLst>
            <pc:docMk/>
            <pc:sldMk cId="18586951" sldId="317"/>
            <ac:spMk id="7" creationId="{668394AC-F47F-01F7-EB23-67BE39D0CDEC}"/>
          </ac:spMkLst>
        </pc:spChg>
        <pc:spChg chg="add del mod">
          <ac:chgData name="Paweł Pawlak" userId="13669b3b-6992-4f7f-b0d4-86d0ee11d322" providerId="ADAL" clId="{38946FEF-AE87-4E5E-9E9B-AF8335000E99}" dt="2022-05-10T06:15:34.765" v="28"/>
          <ac:spMkLst>
            <pc:docMk/>
            <pc:sldMk cId="18586951" sldId="317"/>
            <ac:spMk id="8" creationId="{5FF0FBBD-E29C-8A1B-3ED9-87F3639BCA35}"/>
          </ac:spMkLst>
        </pc:spChg>
        <pc:spChg chg="add del mod">
          <ac:chgData name="Paweł Pawlak" userId="13669b3b-6992-4f7f-b0d4-86d0ee11d322" providerId="ADAL" clId="{38946FEF-AE87-4E5E-9E9B-AF8335000E99}" dt="2022-05-10T06:15:31.350" v="27" actId="478"/>
          <ac:spMkLst>
            <pc:docMk/>
            <pc:sldMk cId="18586951" sldId="317"/>
            <ac:spMk id="9" creationId="{EF6719C3-65B4-1517-F5B4-2A852718F0F2}"/>
          </ac:spMkLst>
        </pc:spChg>
      </pc:sldChg>
      <pc:sldChg chg="addSp delSp modSp mod">
        <pc:chgData name="Paweł Pawlak" userId="13669b3b-6992-4f7f-b0d4-86d0ee11d322" providerId="ADAL" clId="{38946FEF-AE87-4E5E-9E9B-AF8335000E99}" dt="2022-05-12T12:41:37.191" v="566" actId="6549"/>
        <pc:sldMkLst>
          <pc:docMk/>
          <pc:sldMk cId="107213753" sldId="318"/>
        </pc:sldMkLst>
        <pc:spChg chg="mod">
          <ac:chgData name="Paweł Pawlak" userId="13669b3b-6992-4f7f-b0d4-86d0ee11d322" providerId="ADAL" clId="{38946FEF-AE87-4E5E-9E9B-AF8335000E99}" dt="2022-05-10T11:46:44.970" v="176" actId="20577"/>
          <ac:spMkLst>
            <pc:docMk/>
            <pc:sldMk cId="107213753" sldId="318"/>
            <ac:spMk id="3" creationId="{86FB66FF-28DE-4513-84B5-86CC2C2C16C9}"/>
          </ac:spMkLst>
        </pc:spChg>
        <pc:spChg chg="add del mod">
          <ac:chgData name="Paweł Pawlak" userId="13669b3b-6992-4f7f-b0d4-86d0ee11d322" providerId="ADAL" clId="{38946FEF-AE87-4E5E-9E9B-AF8335000E99}" dt="2022-05-12T12:41:37.191" v="566" actId="6549"/>
          <ac:spMkLst>
            <pc:docMk/>
            <pc:sldMk cId="107213753" sldId="318"/>
            <ac:spMk id="4" creationId="{C51B6556-F4BA-4201-8F5E-C57BC7E8DDBA}"/>
          </ac:spMkLst>
        </pc:spChg>
        <pc:spChg chg="add del mod">
          <ac:chgData name="Paweł Pawlak" userId="13669b3b-6992-4f7f-b0d4-86d0ee11d322" providerId="ADAL" clId="{38946FEF-AE87-4E5E-9E9B-AF8335000E99}" dt="2022-05-10T12:27:33.644" v="234" actId="478"/>
          <ac:spMkLst>
            <pc:docMk/>
            <pc:sldMk cId="107213753" sldId="318"/>
            <ac:spMk id="6" creationId="{8C336DAE-9E67-7E69-1914-DD971648FF4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5/11/2022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1131216"/>
            <a:ext cx="12192000" cy="54097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itle 1"/>
          <p:cNvSpPr>
            <a:spLocks noGrp="1"/>
          </p:cNvSpPr>
          <p:nvPr>
            <p:ph type="title"/>
          </p:nvPr>
        </p:nvSpPr>
        <p:spPr>
          <a:xfrm>
            <a:off x="305922" y="42026"/>
            <a:ext cx="11186537" cy="1067652"/>
          </a:xfrm>
        </p:spPr>
        <p:txBody>
          <a:bodyPr>
            <a:normAutofit/>
          </a:bodyPr>
          <a:lstStyle>
            <a:lvl1pPr algn="l">
              <a:defRPr sz="5067">
                <a:solidFill>
                  <a:schemeClr val="bg1"/>
                </a:solidFill>
                <a:latin typeface="Arial"/>
                <a:cs typeface="Arial"/>
              </a:defRPr>
            </a:lvl1pPr>
          </a:lstStyle>
          <a:p>
            <a:r>
              <a:rPr lang="en-CA" dirty="0"/>
              <a:t>Click to edit Master title style</a:t>
            </a:r>
            <a:endParaRPr lang="en-US" dirty="0"/>
          </a:p>
        </p:txBody>
      </p:sp>
      <p:sp>
        <p:nvSpPr>
          <p:cNvPr id="10" name="Content Placeholder 2"/>
          <p:cNvSpPr>
            <a:spLocks noGrp="1"/>
          </p:cNvSpPr>
          <p:nvPr>
            <p:ph idx="1"/>
          </p:nvPr>
        </p:nvSpPr>
        <p:spPr>
          <a:xfrm>
            <a:off x="602602" y="1600201"/>
            <a:ext cx="9706809" cy="4525963"/>
          </a:xfrm>
        </p:spPr>
        <p:txBody>
          <a:bodyPr/>
          <a:lstStyle>
            <a:lvl1pPr>
              <a:buClr>
                <a:srgbClr val="2398D4"/>
              </a:buClr>
              <a:defRPr sz="3733">
                <a:latin typeface="Arial"/>
                <a:cs typeface="Arial"/>
              </a:defRPr>
            </a:lvl1pPr>
            <a:lvl2pPr>
              <a:buClr>
                <a:srgbClr val="2398D4"/>
              </a:buClr>
              <a:defRPr sz="3200">
                <a:latin typeface="Arial"/>
                <a:cs typeface="Arial"/>
              </a:defRPr>
            </a:lvl2pPr>
            <a:lvl3pPr>
              <a:buClr>
                <a:srgbClr val="2398D4"/>
              </a:buClr>
              <a:defRPr sz="2667">
                <a:latin typeface="Arial"/>
                <a:cs typeface="Arial"/>
              </a:defRPr>
            </a:lvl3pPr>
            <a:lvl4pPr>
              <a:buClr>
                <a:srgbClr val="2398D4"/>
              </a:buClr>
              <a:defRPr>
                <a:latin typeface="Arial"/>
                <a:cs typeface="Arial"/>
              </a:defRPr>
            </a:lvl4pPr>
            <a:lvl5pPr>
              <a:buClr>
                <a:srgbClr val="2398D4"/>
              </a:buClr>
              <a:defRPr>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Rectangle 1"/>
          <p:cNvSpPr/>
          <p:nvPr userDrawn="1"/>
        </p:nvSpPr>
        <p:spPr>
          <a:xfrm>
            <a:off x="-3" y="6595673"/>
            <a:ext cx="12192003" cy="26232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7" name="Rectangle 6"/>
          <p:cNvSpPr/>
          <p:nvPr userDrawn="1"/>
        </p:nvSpPr>
        <p:spPr>
          <a:xfrm>
            <a:off x="0" y="6546514"/>
            <a:ext cx="12192003" cy="68127"/>
          </a:xfrm>
          <a:prstGeom prst="rect">
            <a:avLst/>
          </a:prstGeom>
          <a:solidFill>
            <a:srgbClr val="2398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372525" y="79274"/>
            <a:ext cx="1621483" cy="993156"/>
          </a:xfrm>
          <a:prstGeom prst="rect">
            <a:avLst/>
          </a:prstGeom>
        </p:spPr>
      </p:pic>
    </p:spTree>
    <p:extLst>
      <p:ext uri="{BB962C8B-B14F-4D97-AF65-F5344CB8AC3E}">
        <p14:creationId xmlns:p14="http://schemas.microsoft.com/office/powerpoint/2010/main" val="3344313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jira.onap.org/browse/REQ-443" TargetMode="External"/><Relationship Id="rId13" Type="http://schemas.openxmlformats.org/officeDocument/2006/relationships/hyperlink" Target="https://jira.onap.org/browse/REQ-1073" TargetMode="External"/><Relationship Id="rId3" Type="http://schemas.openxmlformats.org/officeDocument/2006/relationships/hyperlink" Target="https://jira.onap.org/browse/REQ-1067" TargetMode="External"/><Relationship Id="rId7" Type="http://schemas.openxmlformats.org/officeDocument/2006/relationships/hyperlink" Target="https://jira.onap.org/browse/REQ-1066" TargetMode="External"/><Relationship Id="rId12" Type="http://schemas.openxmlformats.org/officeDocument/2006/relationships/hyperlink" Target="https://jira.onap.org/browse/REQ-1072" TargetMode="External"/><Relationship Id="rId2" Type="http://schemas.openxmlformats.org/officeDocument/2006/relationships/hyperlink" Target="https://jira.onap.org/browse/REQ-800" TargetMode="External"/><Relationship Id="rId1" Type="http://schemas.openxmlformats.org/officeDocument/2006/relationships/slideLayout" Target="../slideLayouts/slideLayout5.xml"/><Relationship Id="rId6" Type="http://schemas.openxmlformats.org/officeDocument/2006/relationships/hyperlink" Target="https://jira.onap.org/browse/REQ-863" TargetMode="External"/><Relationship Id="rId11" Type="http://schemas.openxmlformats.org/officeDocument/2006/relationships/hyperlink" Target="https://jira.onap.org/browse/REQ-1070" TargetMode="External"/><Relationship Id="rId5" Type="http://schemas.openxmlformats.org/officeDocument/2006/relationships/hyperlink" Target="https://jira.onap.org/browse/REQ-1068" TargetMode="External"/><Relationship Id="rId10" Type="http://schemas.openxmlformats.org/officeDocument/2006/relationships/hyperlink" Target="https://jira.onap.org/browse/REQ-441" TargetMode="External"/><Relationship Id="rId4" Type="http://schemas.openxmlformats.org/officeDocument/2006/relationships/hyperlink" Target="https://jira.onap.org/browse/REQ-801" TargetMode="External"/><Relationship Id="rId9" Type="http://schemas.openxmlformats.org/officeDocument/2006/relationships/hyperlink" Target="https://jira.onap.org/browse/REQ-1069"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jira.onap.org/browse/REQ-863" TargetMode="External"/><Relationship Id="rId13" Type="http://schemas.openxmlformats.org/officeDocument/2006/relationships/hyperlink" Target="https://nam02.safelinks.protection.outlook.com/?url=https%3A%2F%2Fjira.onap.org%2Fbrowse%2FREQ-1210&amp;data=04%7C01%7Cp.pawlak%40f5.com%7C610cb034abc24a3c17d508da1d4b274d%7Cdd3dfd2f6a3b40d19be0bf8327d81c50%7C0%7C0%7C637854505874787512%7CUnknown%7CTWFpbGZsb3d8eyJWIjoiMC4wLjAwMDAiLCJQIjoiV2luMzIiLCJBTiI6Ik1haWwiLCJXVCI6Mn0%3D%7C3000&amp;sdata=t%2B6bjno8cgaNQj4a1MD3pUU%2FPotw43d44lqnW9SLcLo%3D&amp;reserved=0" TargetMode="External"/><Relationship Id="rId3" Type="http://schemas.openxmlformats.org/officeDocument/2006/relationships/hyperlink" Target="https://jira.onap.org/browse/REQ-1067" TargetMode="External"/><Relationship Id="rId7" Type="http://schemas.openxmlformats.org/officeDocument/2006/relationships/hyperlink" Target="https://jira.onap.org/browse/REQ-1209" TargetMode="External"/><Relationship Id="rId12" Type="http://schemas.openxmlformats.org/officeDocument/2006/relationships/hyperlink" Target="https://jira.onap.org/browse/REQ-1069" TargetMode="External"/><Relationship Id="rId17" Type="http://schemas.openxmlformats.org/officeDocument/2006/relationships/hyperlink" Target="https://jira.onap.org/browse/REQ-1073" TargetMode="External"/><Relationship Id="rId2" Type="http://schemas.openxmlformats.org/officeDocument/2006/relationships/hyperlink" Target="https://jira.onap.org/browse/REQ-800" TargetMode="External"/><Relationship Id="rId16" Type="http://schemas.openxmlformats.org/officeDocument/2006/relationships/hyperlink" Target="https://jira.onap.org/browse/REQ-1072" TargetMode="External"/><Relationship Id="rId1" Type="http://schemas.openxmlformats.org/officeDocument/2006/relationships/slideLayout" Target="../slideLayouts/slideLayout5.xml"/><Relationship Id="rId6" Type="http://schemas.openxmlformats.org/officeDocument/2006/relationships/hyperlink" Target="https://jira.onap.org/browse/REQ-1068" TargetMode="External"/><Relationship Id="rId11" Type="http://schemas.openxmlformats.org/officeDocument/2006/relationships/hyperlink" Target="https://jira.onap.org/browse/REQ-443" TargetMode="External"/><Relationship Id="rId5" Type="http://schemas.openxmlformats.org/officeDocument/2006/relationships/hyperlink" Target="https://jira.onap.org/browse/REQ-801" TargetMode="External"/><Relationship Id="rId15" Type="http://schemas.openxmlformats.org/officeDocument/2006/relationships/hyperlink" Target="https://jira.onap.org/browse/REQ-1070" TargetMode="External"/><Relationship Id="rId10" Type="http://schemas.openxmlformats.org/officeDocument/2006/relationships/hyperlink" Target="https://jira.onap.org/browse/REQ-1211" TargetMode="External"/><Relationship Id="rId4" Type="http://schemas.openxmlformats.org/officeDocument/2006/relationships/hyperlink" Target="https://jira.onap.org/browse/REQ-1208" TargetMode="External"/><Relationship Id="rId9" Type="http://schemas.openxmlformats.org/officeDocument/2006/relationships/hyperlink" Target="https://jira.onap.org/browse/REQ-1066" TargetMode="External"/><Relationship Id="rId14" Type="http://schemas.openxmlformats.org/officeDocument/2006/relationships/hyperlink" Target="https://jira.onap.org/browse/REQ-441"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events.linuxfoundation.org/lfn-developer-testing-forum/" TargetMode="External"/><Relationship Id="rId2" Type="http://schemas.openxmlformats.org/officeDocument/2006/relationships/hyperlink" Target="https://community.lfnetworking.org/lfn-developer-testing-forums/" TargetMode="External"/><Relationship Id="rId1" Type="http://schemas.openxmlformats.org/officeDocument/2006/relationships/slideLayout" Target="../slideLayouts/slideLayout2.xml"/><Relationship Id="rId5" Type="http://schemas.openxmlformats.org/officeDocument/2006/relationships/hyperlink" Target="https://wiki.lfnetworking.org/display/LN/2022-06-DD+-+ONAP%3A+SECCOM+Kohn+release+security+goals" TargetMode="External"/><Relationship Id="rId4" Type="http://schemas.openxmlformats.org/officeDocument/2006/relationships/hyperlink" Target="https://wiki.lfnetworking.org/display/LN/2022-06-DD+-+ONAP%3A+SECCOM+retrospectives+for+log4j+%28Istanbul+Maintenance%29+and+Jakarta+releases"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jira.onap.org/browse/INT-2104" TargetMode="External"/><Relationship Id="rId3" Type="http://schemas.openxmlformats.org/officeDocument/2006/relationships/hyperlink" Target="https://logs.onap.org/onap-integration/weekly/onap_weekly_pod4_master/2022-04/18_00-27/" TargetMode="External"/><Relationship Id="rId7" Type="http://schemas.openxmlformats.org/officeDocument/2006/relationships/hyperlink" Target="https://jira.onap.org/browse/OOM-2958" TargetMode="External"/><Relationship Id="rId2" Type="http://schemas.openxmlformats.org/officeDocument/2006/relationships/hyperlink" Target="https://logs.onap.org/onap-integration/daily/onap-daily-dt-oom-master/2022-04/18_06-28/" TargetMode="External"/><Relationship Id="rId1" Type="http://schemas.openxmlformats.org/officeDocument/2006/relationships/slideLayout" Target="../slideLayouts/slideLayout2.xml"/><Relationship Id="rId6" Type="http://schemas.openxmlformats.org/officeDocument/2006/relationships/hyperlink" Target="https://jira.onap.org/browse/OOM-2957" TargetMode="External"/><Relationship Id="rId5" Type="http://schemas.openxmlformats.org/officeDocument/2006/relationships/hyperlink" Target="https://jira.onap.org/browse/SDNC-1692" TargetMode="External"/><Relationship Id="rId4" Type="http://schemas.openxmlformats.org/officeDocument/2006/relationships/hyperlink" Target="https://jira.onap.org/browse/SDC-3954" TargetMode="External"/><Relationship Id="rId9" Type="http://schemas.openxmlformats.org/officeDocument/2006/relationships/hyperlink" Target="https://gerrit.onap.org/r/c/ci-management/+/128405"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src.nist.gov/publications/detail/sp/1800-33/draft" TargetMode="External"/><Relationship Id="rId7" Type="http://schemas.openxmlformats.org/officeDocument/2006/relationships/hyperlink" Target="https://jira.linuxfoundation.org/plugins/servlet/theme/portal/2/IT-23829?sda_source=notification-email" TargetMode="External"/><Relationship Id="rId2" Type="http://schemas.openxmlformats.org/officeDocument/2006/relationships/hyperlink" Target="https://lfnetworking.org/wp-content/uploads/sites/7/2022/04/LFN-Security-Whitepaper-v4.pdf?utm_campaign=LFN%20Newsletter&amp;utm_medium=email&amp;_hsmi=210819121&amp;_hsenc=p2ANqtz-8l0-nc3Y9V0NGaQ63h3EBkuxAT5KxkeHGJJ_bM7pbtql_aQEOQvjeTpEsJrDmEQCzJ2c2Ar7yeIU45g9PD0JX30oKCkQ&amp;utm_content=210819121&amp;utm_source=hs_email" TargetMode="External"/><Relationship Id="rId1" Type="http://schemas.openxmlformats.org/officeDocument/2006/relationships/slideLayout" Target="../slideLayouts/slideLayout2.xml"/><Relationship Id="rId6" Type="http://schemas.openxmlformats.org/officeDocument/2006/relationships/hyperlink" Target="https://jira.linuxfoundation.org/plugins/servlet/theme/portal/2/IT-23828?sda_source=notification-email" TargetMode="External"/><Relationship Id="rId5" Type="http://schemas.openxmlformats.org/officeDocument/2006/relationships/hyperlink" Target="https://wiki.onap.org/display/DW/ONAP+Security+Review+Questionnaire+Template" TargetMode="External"/><Relationship Id="rId4" Type="http://schemas.openxmlformats.org/officeDocument/2006/relationships/hyperlink" Target="https://wiki.lfnetworking.org/display/LN/LFN+Security+Forum"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nam02.safelinks.protection.outlook.com/?url=https%3A%2F%2Fjira.onap.org%2Fbrowse%2FVNFSDK-830&amp;data=04%7C01%7Cp.pawlak%40f5.com%7Ccef54d0d92864033734a08da0223ff5d%7Cdd3dfd2f6a3b40d19be0bf8327d81c50%7C0%7C0%7C637824650883799849%7CUnknown%7CTWFpbGZsb3d8eyJWIjoiMC4wLjAwMDAiLCJQIjoiV2luMzIiLCJBTiI6Ik1haWwiLCJXVCI6Mn0%3D%7C3000&amp;sdata=HSaz4sI5yflzst%2B3yiDHp%2FVBF926PUU2mPEmTUzFvt0%3D&amp;reserved=0" TargetMode="External"/><Relationship Id="rId3" Type="http://schemas.openxmlformats.org/officeDocument/2006/relationships/hyperlink" Target="https://nam02.safelinks.protection.outlook.com/?url=https%3A%2F%2Fjira.onap.org%2Fbrowse%2FDCAEGEN2-3102&amp;data=04%7C01%7Cp.pawlak%40f5.com%7Ccef54d0d92864033734a08da0223ff5d%7Cdd3dfd2f6a3b40d19be0bf8327d81c50%7C0%7C0%7C637824650883799849%7CUnknown%7CTWFpbGZsb3d8eyJWIjoiMC4wLjAwMDAiLCJQIjoiV2luMzIiLCJBTiI6Ik1haWwiLCJXVCI6Mn0%3D%7C3000&amp;sdata=2iu0osijgG33a67FcCOkJnR08drcy88VExOyY08eYxM%3D&amp;reserved=0" TargetMode="External"/><Relationship Id="rId7" Type="http://schemas.openxmlformats.org/officeDocument/2006/relationships/hyperlink" Target="https://nam02.safelinks.protection.outlook.com/?url=https%3A%2F%2Fjira.onap.org%2Fbrowse%2FSDNC-1670&amp;data=04%7C01%7Cp.pawlak%40f5.com%7Ccef54d0d92864033734a08da0223ff5d%7Cdd3dfd2f6a3b40d19be0bf8327d81c50%7C0%7C0%7C637824650883799849%7CUnknown%7CTWFpbGZsb3d8eyJWIjoiMC4wLjAwMDAiLCJQIjoiV2luMzIiLCJBTiI6Ik1haWwiLCJXVCI6Mn0%3D%7C3000&amp;sdata=gsaYpkBBKJnTSOKLj8Nvss%2BwsjRW8SPUz29EjEhkQAY%3D&amp;reserved=0" TargetMode="External"/><Relationship Id="rId2" Type="http://schemas.openxmlformats.org/officeDocument/2006/relationships/hyperlink" Target="https://nam02.safelinks.protection.outlook.com/?url=https%3A%2F%2Fjira.onap.org%2Fbrowse%2FAAI-3454&amp;data=04%7C01%7Cp.pawlak%40f5.com%7Ccef54d0d92864033734a08da0223ff5d%7Cdd3dfd2f6a3b40d19be0bf8327d81c50%7C0%7C0%7C637824650883799849%7CUnknown%7CTWFpbGZsb3d8eyJWIjoiMC4wLjAwMDAiLCJQIjoiV2luMzIiLCJBTiI6Ik1haWwiLCJXVCI6Mn0%3D%7C3000&amp;sdata=6M82lFuDIgzEAI9bcRo3DIN20%2FtA1UhWQsx9axTER%2FY%3D&amp;reserved=0" TargetMode="External"/><Relationship Id="rId1" Type="http://schemas.openxmlformats.org/officeDocument/2006/relationships/slideLayout" Target="../slideLayouts/slideLayout2.xml"/><Relationship Id="rId6" Type="http://schemas.openxmlformats.org/officeDocument/2006/relationships/hyperlink" Target="https://nam02.safelinks.protection.outlook.com/?url=https%3A%2F%2Fjira.onap.org%2Fbrowse%2FDMAAP-1715&amp;data=04%7C01%7Cp.pawlak%40f5.com%7Ccef54d0d92864033734a08da0223ff5d%7Cdd3dfd2f6a3b40d19be0bf8327d81c50%7C0%7C0%7C637824650883799849%7CUnknown%7CTWFpbGZsb3d8eyJWIjoiMC4wLjAwMDAiLCJQIjoiV2luMzIiLCJBTiI6Ik1haWwiLCJXVCI6Mn0%3D%7C3000&amp;sdata=wHXsuiwrQa7e9JP8vb6ExuG3PG2tXrJ8Qdl%2Fakq62%2FI%3D&amp;reserved=0" TargetMode="External"/><Relationship Id="rId5" Type="http://schemas.openxmlformats.org/officeDocument/2006/relationships/hyperlink" Target="https://nam02.safelinks.protection.outlook.com/?url=https%3A%2F%2Fjira.onap.org%2Fbrowse%2FMULTICLOUD-1448&amp;data=04%7C01%7Cp.pawlak%40f5.com%7Ccef54d0d92864033734a08da0223ff5d%7Cdd3dfd2f6a3b40d19be0bf8327d81c50%7C0%7C0%7C637824650883799849%7CUnknown%7CTWFpbGZsb3d8eyJWIjoiMC4wLjAwMDAiLCJQIjoiV2luMzIiLCJBTiI6Ik1haWwiLCJXVCI6Mn0%3D%7C3000&amp;sdata=oSY7VmmZc3UecBzVsPkVjadvYCNMO%2FV%2B8QGiizliCYg%3D&amp;reserved=0" TargetMode="External"/><Relationship Id="rId4" Type="http://schemas.openxmlformats.org/officeDocument/2006/relationships/hyperlink" Target="https://nam02.safelinks.protection.outlook.com/?url=https%3A%2F%2Fjira.onap.org%2Fbrowse%2FCCSDK-3602&amp;data=04%7C01%7Cp.pawlak%40f5.com%7Ccef54d0d92864033734a08da0223ff5d%7Cdd3dfd2f6a3b40d19be0bf8327d81c50%7C0%7C0%7C637824650883799849%7CUnknown%7CTWFpbGZsb3d8eyJWIjoiMC4wLjAwMDAiLCJQIjoiV2luMzIiLCJBTiI6Ik1haWwiLCJXVCI6Mn0%3D%7C3000&amp;sdata=OBsaOwoUD3AkBmCLIJLQZqWpAUL3e5MtHXlNNk5mV4Y%3D&amp;reserved=0" TargetMode="External"/><Relationship Id="rId9" Type="http://schemas.openxmlformats.org/officeDocument/2006/relationships/hyperlink" Target="https://nam02.safelinks.protection.outlook.com/?url=https%3A%2F%2Fjira.onap.org%2Fbrowse%2FSO-3871&amp;data=04%7C01%7Cp.pawlak%40f5.com%7Ccef54d0d92864033734a08da0223ff5d%7Cdd3dfd2f6a3b40d19be0bf8327d81c50%7C0%7C0%7C637824650883799849%7CUnknown%7CTWFpbGZsb3d8eyJWIjoiMC4wLjAwMDAiLCJQIjoiV2luMzIiLCJBTiI6Ik1haWwiLCJXVCI6Mn0%3D%7C3000&amp;sdata=mV%2B0vk8kTfmo%2Fao3joL%2BMHAUMVmDZh29qezvYucsClQ%3D&amp;reserved=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iki.onap.org/display/DW/Release+Planning%3A+Kohn" TargetMode="External"/><Relationship Id="rId2" Type="http://schemas.openxmlformats.org/officeDocument/2006/relationships/hyperlink" Target="https://wiki.onap.org/pages/viewpage.action?pageId=12871482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jira.linuxfoundation.org/browse/RELENG-410" TargetMode="External"/><Relationship Id="rId2" Type="http://schemas.openxmlformats.org/officeDocument/2006/relationships/hyperlink" Target="https://wiki.onap.org/display/DW/Jakarta+Best+Practice+Proposal+for+Standardized+Logging+Field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coreinfrastructure/best-practices-badge/issues/1515" TargetMode="External"/><Relationship Id="rId2" Type="http://schemas.openxmlformats.org/officeDocument/2006/relationships/hyperlink" Target="https://jira.linuxfoundation.org/plugins/servlet/theme/portal/2/IT-23622?sda_source=notification-email" TargetMode="External"/><Relationship Id="rId1" Type="http://schemas.openxmlformats.org/officeDocument/2006/relationships/slideLayout" Target="../slideLayouts/slideLayout2.xml"/><Relationship Id="rId4" Type="http://schemas.openxmlformats.org/officeDocument/2006/relationships/hyperlink" Target="https://jira.linuxfoundation.org/plugins/servlet/theme/portal/2/IT-2351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noProof="0" dirty="0"/>
              <a:t>ONAP Security Meeting</a:t>
            </a:r>
            <a:br>
              <a:rPr lang="en-GB" noProof="0" dirty="0"/>
            </a:br>
            <a:br>
              <a:rPr lang="pl-PL" noProof="0" dirty="0"/>
            </a:br>
            <a:r>
              <a:rPr lang="pl-PL" noProof="0" dirty="0"/>
              <a:t>We start </a:t>
            </a:r>
            <a:r>
              <a:rPr lang="pl-PL" noProof="0" dirty="0" err="1"/>
              <a:t>at</a:t>
            </a:r>
            <a:r>
              <a:rPr lang="pl-PL" noProof="0" dirty="0"/>
              <a:t> 2 PM CEST</a:t>
            </a:r>
            <a:endParaRPr lang="en-GB" noProof="0" dirty="0"/>
          </a:p>
        </p:txBody>
      </p:sp>
      <p:sp>
        <p:nvSpPr>
          <p:cNvPr id="3" name="Subtitle 2"/>
          <p:cNvSpPr>
            <a:spLocks noGrp="1"/>
          </p:cNvSpPr>
          <p:nvPr>
            <p:ph type="subTitle" idx="1"/>
          </p:nvPr>
        </p:nvSpPr>
        <p:spPr/>
        <p:txBody>
          <a:bodyPr>
            <a:normAutofit/>
          </a:bodyPr>
          <a:lstStyle/>
          <a:p>
            <a:r>
              <a:rPr lang="en-GB" noProof="0" dirty="0"/>
              <a:t>20</a:t>
            </a:r>
            <a:r>
              <a:rPr lang="pl-PL" noProof="0" dirty="0"/>
              <a:t>22</a:t>
            </a:r>
            <a:r>
              <a:rPr lang="en-GB" noProof="0" dirty="0"/>
              <a:t>-</a:t>
            </a:r>
            <a:r>
              <a:rPr lang="pl-PL" noProof="0" dirty="0"/>
              <a:t>0</a:t>
            </a:r>
            <a:r>
              <a:rPr lang="en-US" noProof="0" dirty="0"/>
              <a:t>5</a:t>
            </a:r>
            <a:r>
              <a:rPr lang="en-GB" noProof="0" dirty="0"/>
              <a:t>-</a:t>
            </a:r>
            <a:r>
              <a:rPr lang="pl-PL" noProof="0" dirty="0"/>
              <a:t>10</a:t>
            </a:r>
            <a:endParaRPr lang="en-GB" noProof="0" dirty="0"/>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80746B-F0C8-4DBE-BD70-244F9E61A989}"/>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a16="http://schemas.microsoft.com/office/drawing/2014/main" id="{6C594685-F79F-4EF5-9D13-4BBB7E4139F9}"/>
              </a:ext>
            </a:extLst>
          </p:cNvPr>
          <p:cNvSpPr>
            <a:spLocks noGrp="1"/>
          </p:cNvSpPr>
          <p:nvPr>
            <p:ph type="title"/>
          </p:nvPr>
        </p:nvSpPr>
        <p:spPr/>
        <p:txBody>
          <a:bodyPr>
            <a:normAutofit fontScale="90000"/>
          </a:bodyPr>
          <a:lstStyle/>
          <a:p>
            <a:r>
              <a:rPr lang="en-US" dirty="0" err="1"/>
              <a:t>OpenSSF</a:t>
            </a:r>
            <a:r>
              <a:rPr lang="en-US" dirty="0"/>
              <a:t> Badging – Security Review</a:t>
            </a:r>
            <a:r>
              <a:rPr lang="pl-PL" dirty="0"/>
              <a:t> 9/9</a:t>
            </a:r>
            <a:endParaRPr lang="en-US" dirty="0"/>
          </a:p>
        </p:txBody>
      </p:sp>
      <p:sp>
        <p:nvSpPr>
          <p:cNvPr id="4" name="Text Placeholder 3">
            <a:extLst>
              <a:ext uri="{FF2B5EF4-FFF2-40B4-BE49-F238E27FC236}">
                <a16:creationId xmlns:a16="http://schemas.microsoft.com/office/drawing/2014/main" id="{82DC20A9-B9BA-4BDE-B7CF-C323809AFBEE}"/>
              </a:ext>
            </a:extLst>
          </p:cNvPr>
          <p:cNvSpPr>
            <a:spLocks noGrp="1"/>
          </p:cNvSpPr>
          <p:nvPr>
            <p:ph type="body" sz="quarter" idx="10"/>
          </p:nvPr>
        </p:nvSpPr>
        <p:spPr/>
        <p:txBody>
          <a:bodyPr>
            <a:normAutofit fontScale="55000" lnSpcReduction="20000"/>
          </a:bodyPr>
          <a:lstStyle/>
          <a:p>
            <a:r>
              <a:rPr lang="en-US" b="1" dirty="0"/>
              <a:t>know secure design: </a:t>
            </a:r>
            <a:r>
              <a:rPr lang="en-US" dirty="0"/>
              <a:t>The project MUST have at least one primary developer who knows how to design secure software. (following secure design principles)</a:t>
            </a:r>
          </a:p>
          <a:p>
            <a:pPr lvl="1"/>
            <a:r>
              <a:rPr lang="en-US" dirty="0"/>
              <a:t>Do you have a member of your project who knows how to design secure software, following secure design principles?</a:t>
            </a:r>
          </a:p>
          <a:p>
            <a:pPr marL="0" indent="0">
              <a:buNone/>
            </a:pPr>
            <a:endParaRPr lang="en-US" dirty="0"/>
          </a:p>
          <a:p>
            <a:r>
              <a:rPr lang="en-US" b="1" dirty="0"/>
              <a:t>Implement secure design: </a:t>
            </a:r>
            <a:r>
              <a:rPr lang="en-US" dirty="0"/>
              <a:t>The project MUST implement secure design principles (from 'know secure design’). </a:t>
            </a:r>
          </a:p>
          <a:p>
            <a:pPr lvl="1"/>
            <a:r>
              <a:rPr lang="en-US" dirty="0"/>
              <a:t>Did you actually follow those principles in the code you’re delivering?</a:t>
            </a:r>
          </a:p>
          <a:p>
            <a:pPr lvl="1"/>
            <a:r>
              <a:rPr lang="en-US" dirty="0"/>
              <a:t>Do all of your committers know secure design?</a:t>
            </a:r>
          </a:p>
          <a:p>
            <a:pPr lvl="1"/>
            <a:r>
              <a:rPr lang="en-US" dirty="0"/>
              <a:t>Do the committers verify the code they are merging against secure design principles?</a:t>
            </a:r>
          </a:p>
          <a:p>
            <a:endParaRPr lang="en-US" dirty="0"/>
          </a:p>
          <a:p>
            <a:r>
              <a:rPr lang="en-US" b="1" dirty="0"/>
              <a:t>documentation architecture</a:t>
            </a:r>
            <a:r>
              <a:rPr lang="en-US" dirty="0"/>
              <a:t>: The project MUST include documentation of the architecture (aka high-level design) of the software produced by the project.</a:t>
            </a:r>
          </a:p>
          <a:p>
            <a:pPr lvl="1"/>
            <a:r>
              <a:rPr lang="en-US" dirty="0"/>
              <a:t>Do you have a high level design for your project documented?</a:t>
            </a:r>
          </a:p>
          <a:p>
            <a:endParaRPr lang="en-US" dirty="0"/>
          </a:p>
          <a:p>
            <a:r>
              <a:rPr lang="en-US" b="1" dirty="0"/>
              <a:t>documentation security: </a:t>
            </a:r>
            <a:r>
              <a:rPr lang="en-US" dirty="0"/>
              <a:t>The project MUST document what the user can and cannot expect in terms of security from the software produced by the project (its 'security requirements'). </a:t>
            </a:r>
          </a:p>
          <a:p>
            <a:pPr lvl="1"/>
            <a:r>
              <a:rPr lang="en-US" dirty="0"/>
              <a:t>Do you document what a user of your software can and cannot expect in terms of security?</a:t>
            </a:r>
          </a:p>
          <a:p>
            <a:endParaRPr lang="en-US" dirty="0"/>
          </a:p>
          <a:p>
            <a:r>
              <a:rPr lang="en-US" b="1" dirty="0"/>
              <a:t>assurance case:</a:t>
            </a:r>
            <a:r>
              <a:rPr lang="en-US" dirty="0"/>
              <a:t> The project MUST provide an assurance case that justifies why its security requirements are met. The assurance case MUST include: a description of the threat model, clear identification of trust boundaries, an argument that secure design principles have been applied, and an argument that common implementation security weaknesses have been countered.</a:t>
            </a:r>
          </a:p>
          <a:p>
            <a:pPr lvl="1"/>
            <a:r>
              <a:rPr lang="en-US" dirty="0"/>
              <a:t>Do you document your assurance case, either on wiki.onap.org or onap.readthedocs.io? (This could be combined with the documentation security document.)</a:t>
            </a:r>
          </a:p>
        </p:txBody>
      </p:sp>
    </p:spTree>
    <p:extLst>
      <p:ext uri="{BB962C8B-B14F-4D97-AF65-F5344CB8AC3E}">
        <p14:creationId xmlns:p14="http://schemas.microsoft.com/office/powerpoint/2010/main" val="156754920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11</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Backup</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27939" y="1018622"/>
            <a:ext cx="12191999" cy="5230968"/>
          </a:xfrm>
        </p:spPr>
        <p:txBody>
          <a:bodyPr>
            <a:noAutofit/>
          </a:bodyPr>
          <a:lstStyle/>
          <a:p>
            <a:pPr marL="800100" lvl="1" indent="-342900">
              <a:buFont typeface="Arial" panose="020B0604020202020204" pitchFamily="34" charset="0"/>
              <a:buChar char="•"/>
            </a:pPr>
            <a:endParaRPr lang="pl-PL" sz="2000" dirty="0">
              <a:latin typeface="Calibri" panose="020F0502020204030204" pitchFamily="34" charset="0"/>
            </a:endParaRPr>
          </a:p>
          <a:p>
            <a:pPr marL="342900" indent="-342900">
              <a:buFont typeface="Arial" panose="020B0604020202020204" pitchFamily="34" charset="0"/>
              <a:buChar char="•"/>
            </a:pPr>
            <a:r>
              <a:rPr lang="en-US" sz="2400" dirty="0">
                <a:latin typeface="Calibri" panose="020F0502020204030204" pitchFamily="34" charset="0"/>
              </a:rPr>
              <a:t>Security Risk Assessment and Acceptance – revisit Brian’s statement</a:t>
            </a:r>
            <a:endParaRPr lang="pl-PL" sz="2400" dirty="0">
              <a:latin typeface="Calibri" panose="020F0502020204030204" pitchFamily="34" charset="0"/>
            </a:endParaRPr>
          </a:p>
          <a:p>
            <a:pPr marL="800100" lvl="1" indent="-342900">
              <a:buFont typeface="Arial" panose="020B0604020202020204" pitchFamily="34" charset="0"/>
              <a:buChar char="•"/>
            </a:pPr>
            <a:r>
              <a:rPr lang="pl-PL" sz="1800" dirty="0">
                <a:latin typeface="Calibri" panose="020F0502020204030204" pitchFamily="34" charset="0"/>
              </a:rPr>
              <a:t>D</a:t>
            </a:r>
            <a:r>
              <a:rPr lang="en-US" sz="1800" dirty="0" err="1">
                <a:latin typeface="Calibri" panose="020F0502020204030204" pitchFamily="34" charset="0"/>
              </a:rPr>
              <a:t>ata</a:t>
            </a:r>
            <a:r>
              <a:rPr lang="en-US" sz="1800" dirty="0">
                <a:latin typeface="Calibri" panose="020F0502020204030204" pitchFamily="34" charset="0"/>
              </a:rPr>
              <a:t> map to show elements moving through the system</a:t>
            </a:r>
            <a:r>
              <a:rPr lang="pl-PL" sz="1800" dirty="0">
                <a:latin typeface="Calibri" panose="020F0502020204030204" pitchFamily="34" charset="0"/>
              </a:rPr>
              <a:t> </a:t>
            </a:r>
            <a:r>
              <a:rPr lang="pl-PL" sz="1800" dirty="0" err="1">
                <a:latin typeface="Calibri" panose="020F0502020204030204" pitchFamily="34" charset="0"/>
              </a:rPr>
              <a:t>is</a:t>
            </a:r>
            <a:r>
              <a:rPr lang="pl-PL" sz="1800" dirty="0">
                <a:latin typeface="Calibri" panose="020F0502020204030204" pitchFamily="34" charset="0"/>
              </a:rPr>
              <a:t> </a:t>
            </a:r>
            <a:r>
              <a:rPr lang="pl-PL" sz="1800" dirty="0" err="1">
                <a:latin typeface="Calibri" panose="020F0502020204030204" pitchFamily="34" charset="0"/>
              </a:rPr>
              <a:t>needed</a:t>
            </a:r>
            <a:endParaRPr lang="pl-PL" sz="2400" dirty="0">
              <a:latin typeface="Calibri" panose="020F0502020204030204" pitchFamily="34" charset="0"/>
            </a:endParaRPr>
          </a:p>
          <a:p>
            <a:pPr marL="800100" lvl="1" indent="-342900">
              <a:buFont typeface="Arial" panose="020B0604020202020204" pitchFamily="34" charset="0"/>
              <a:buChar char="•"/>
            </a:pPr>
            <a:endParaRPr lang="pl-PL" sz="2000" dirty="0">
              <a:latin typeface="Calibri" panose="020F0502020204030204" pitchFamily="34" charset="0"/>
            </a:endParaRPr>
          </a:p>
          <a:p>
            <a:pPr marL="342900" indent="-342900">
              <a:buFont typeface="Arial" panose="020B0604020202020204" pitchFamily="34" charset="0"/>
              <a:buChar char="•"/>
            </a:pPr>
            <a:r>
              <a:rPr lang="pl-PL" sz="2400" dirty="0">
                <a:latin typeface="Calibri" panose="020F0502020204030204" pitchFamily="34" charset="0"/>
              </a:rPr>
              <a:t>CII </a:t>
            </a:r>
            <a:r>
              <a:rPr lang="pl-PL" sz="2400" dirty="0" err="1">
                <a:latin typeface="Calibri" panose="020F0502020204030204" pitchFamily="34" charset="0"/>
              </a:rPr>
              <a:t>badging</a:t>
            </a:r>
            <a:r>
              <a:rPr lang="pl-PL" sz="2400" dirty="0">
                <a:latin typeface="Calibri" panose="020F0502020204030204" pitchFamily="34" charset="0"/>
              </a:rPr>
              <a:t> update by Tony:</a:t>
            </a:r>
          </a:p>
          <a:p>
            <a:pPr marL="800100" lvl="1" indent="-342900">
              <a:buFont typeface="Arial" panose="020B0604020202020204" pitchFamily="34" charset="0"/>
              <a:buChar char="•"/>
            </a:pPr>
            <a:r>
              <a:rPr lang="pl-PL" sz="2000" dirty="0">
                <a:latin typeface="Calibri" panose="020F0502020204030204" pitchFamily="34" charset="0"/>
              </a:rPr>
              <a:t>As </a:t>
            </a:r>
            <a:r>
              <a:rPr lang="pl-PL" sz="2000" dirty="0" err="1">
                <a:latin typeface="Calibri" panose="020F0502020204030204" pitchFamily="34" charset="0"/>
              </a:rPr>
              <a:t>Amdocs</a:t>
            </a:r>
            <a:r>
              <a:rPr lang="pl-PL" sz="2000" dirty="0">
                <a:latin typeface="Calibri" panose="020F0502020204030204" pitchFamily="34" charset="0"/>
              </a:rPr>
              <a:t> </a:t>
            </a:r>
            <a:r>
              <a:rPr lang="pl-PL" sz="2000" dirty="0" err="1">
                <a:latin typeface="Calibri" panose="020F0502020204030204" pitchFamily="34" charset="0"/>
              </a:rPr>
              <a:t>colleague</a:t>
            </a:r>
            <a:r>
              <a:rPr lang="pl-PL" sz="2000" dirty="0">
                <a:latin typeface="Calibri" panose="020F0502020204030204" pitchFamily="34" charset="0"/>
              </a:rPr>
              <a:t> </a:t>
            </a:r>
            <a:r>
              <a:rPr lang="pl-PL" sz="2000" dirty="0" err="1">
                <a:latin typeface="Calibri" panose="020F0502020204030204" pitchFamily="34" charset="0"/>
              </a:rPr>
              <a:t>is</a:t>
            </a:r>
            <a:r>
              <a:rPr lang="pl-PL" sz="2000" dirty="0">
                <a:latin typeface="Calibri" panose="020F0502020204030204" pitchFamily="34" charset="0"/>
              </a:rPr>
              <a:t> not </a:t>
            </a:r>
            <a:r>
              <a:rPr lang="pl-PL" sz="2000" dirty="0" err="1">
                <a:latin typeface="Calibri" panose="020F0502020204030204" pitchFamily="34" charset="0"/>
              </a:rPr>
              <a:t>contributing</a:t>
            </a:r>
            <a:r>
              <a:rPr lang="pl-PL" sz="2000" dirty="0">
                <a:latin typeface="Calibri" panose="020F0502020204030204" pitchFamily="34" charset="0"/>
              </a:rPr>
              <a:t> </a:t>
            </a:r>
            <a:r>
              <a:rPr lang="pl-PL" sz="2000" dirty="0" err="1">
                <a:latin typeface="Calibri" panose="020F0502020204030204" pitchFamily="34" charset="0"/>
              </a:rPr>
              <a:t>anymore</a:t>
            </a:r>
            <a:r>
              <a:rPr lang="pl-PL" sz="2000" dirty="0">
                <a:latin typeface="Calibri" panose="020F0502020204030204" pitchFamily="34" charset="0"/>
              </a:rPr>
              <a:t> in ONAP, with David Wheeler </a:t>
            </a:r>
            <a:r>
              <a:rPr lang="pl-PL" sz="2000" dirty="0" err="1">
                <a:latin typeface="Calibri" panose="020F0502020204030204" pitchFamily="34" charset="0"/>
              </a:rPr>
              <a:t>support</a:t>
            </a:r>
            <a:r>
              <a:rPr lang="pl-PL" sz="2000" dirty="0">
                <a:latin typeface="Calibri" panose="020F0502020204030204" pitchFamily="34" charset="0"/>
              </a:rPr>
              <a:t> 2 </a:t>
            </a:r>
            <a:r>
              <a:rPr lang="pl-PL" sz="2000" dirty="0" err="1">
                <a:latin typeface="Calibri" panose="020F0502020204030204" pitchFamily="34" charset="0"/>
              </a:rPr>
              <a:t>projects</a:t>
            </a:r>
            <a:r>
              <a:rPr lang="pl-PL" sz="2000" dirty="0">
                <a:latin typeface="Calibri" panose="020F0502020204030204" pitchFamily="34" charset="0"/>
              </a:rPr>
              <a:t> (</a:t>
            </a:r>
            <a:r>
              <a:rPr lang="en-US" sz="2000" dirty="0">
                <a:latin typeface="Calibri" panose="020F0502020204030204" pitchFamily="34" charset="0"/>
              </a:rPr>
              <a:t>2315 and 2316) can be edited by </a:t>
            </a:r>
            <a:r>
              <a:rPr lang="pl-PL" sz="2000" dirty="0">
                <a:latin typeface="Calibri" panose="020F0502020204030204" pitchFamily="34" charset="0"/>
              </a:rPr>
              <a:t>David McBride, </a:t>
            </a:r>
            <a:r>
              <a:rPr lang="pl-PL" sz="2000" dirty="0" err="1">
                <a:latin typeface="Calibri" panose="020F0502020204030204" pitchFamily="34" charset="0"/>
              </a:rPr>
              <a:t>so</a:t>
            </a:r>
            <a:r>
              <a:rPr lang="pl-PL" sz="2000" dirty="0">
                <a:latin typeface="Calibri" panose="020F0502020204030204" pitchFamily="34" charset="0"/>
              </a:rPr>
              <a:t> he </a:t>
            </a:r>
            <a:r>
              <a:rPr lang="pl-PL" sz="2000" dirty="0" err="1">
                <a:latin typeface="Calibri" panose="020F0502020204030204" pitchFamily="34" charset="0"/>
              </a:rPr>
              <a:t>could</a:t>
            </a:r>
            <a:r>
              <a:rPr lang="en-US" sz="2000" dirty="0">
                <a:latin typeface="Calibri" panose="020F0502020204030204" pitchFamily="34" charset="0"/>
              </a:rPr>
              <a:t> fix the ONAP naming from here on.</a:t>
            </a:r>
            <a:endParaRPr lang="pl-PL" sz="2000" dirty="0">
              <a:latin typeface="Calibri" panose="020F0502020204030204" pitchFamily="34" charset="0"/>
            </a:endParaRPr>
          </a:p>
          <a:p>
            <a:pPr marL="800100" lvl="1" indent="-342900">
              <a:buFont typeface="Arial" panose="020B0604020202020204" pitchFamily="34" charset="0"/>
              <a:buChar char="•"/>
            </a:pPr>
            <a:r>
              <a:rPr lang="pl-PL" sz="2000" dirty="0">
                <a:latin typeface="Calibri" panose="020F0502020204030204" pitchFamily="34" charset="0"/>
              </a:rPr>
              <a:t>Action for David McBride for </a:t>
            </a:r>
            <a:r>
              <a:rPr lang="en-US" sz="1800" dirty="0">
                <a:effectLst/>
                <a:latin typeface="Calibri" panose="020F0502020204030204" pitchFamily="34" charset="0"/>
                <a:ea typeface="Calibri" panose="020F0502020204030204" pitchFamily="34" charset="0"/>
                <a:cs typeface="Times New Roman" panose="02020603050405020304" pitchFamily="18" charset="0"/>
              </a:rPr>
              <a:t>AAF-1215 </a:t>
            </a:r>
            <a:r>
              <a:rPr lang="pl-PL" sz="1800" dirty="0">
                <a:effectLst/>
                <a:latin typeface="Calibri" panose="020F0502020204030204" pitchFamily="34" charset="0"/>
                <a:ea typeface="Calibri" panose="020F0502020204030204" pitchFamily="34" charset="0"/>
                <a:cs typeface="Times New Roman" panose="02020603050405020304" pitchFamily="18" charset="0"/>
              </a:rPr>
              <a:t>– update?</a:t>
            </a:r>
          </a:p>
          <a:p>
            <a:pPr marL="800100" lvl="1" indent="-342900">
              <a:buFont typeface="Arial" panose="020B0604020202020204" pitchFamily="34" charset="0"/>
              <a:buChar char="•"/>
            </a:pPr>
            <a:endParaRPr lang="pl-PL" sz="1800" dirty="0">
              <a:latin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latin typeface="Calibri" panose="020F0502020204030204" pitchFamily="34" charset="0"/>
              </a:rPr>
              <a:t>Software BOMs</a:t>
            </a:r>
            <a:r>
              <a:rPr lang="pl-PL" sz="2400" dirty="0">
                <a:latin typeface="Calibri" panose="020F0502020204030204" pitchFamily="34" charset="0"/>
              </a:rPr>
              <a:t>:</a:t>
            </a:r>
          </a:p>
          <a:p>
            <a:pPr marL="800100" lvl="1" indent="-342900">
              <a:buFont typeface="Arial" panose="020B0604020202020204" pitchFamily="34" charset="0"/>
              <a:buChar char="•"/>
            </a:pPr>
            <a:r>
              <a:rPr lang="pl-PL" sz="2000" dirty="0" err="1">
                <a:latin typeface="Calibri" panose="020F0502020204030204" pitchFamily="34" charset="0"/>
              </a:rPr>
              <a:t>Nexus</a:t>
            </a:r>
            <a:r>
              <a:rPr lang="pl-PL" sz="2000" dirty="0">
                <a:latin typeface="Calibri" panose="020F0502020204030204" pitchFamily="34" charset="0"/>
              </a:rPr>
              <a:t> </a:t>
            </a:r>
            <a:r>
              <a:rPr lang="pl-PL" sz="2000" dirty="0" err="1">
                <a:latin typeface="Calibri" panose="020F0502020204030204" pitchFamily="34" charset="0"/>
              </a:rPr>
              <a:t>upgraded</a:t>
            </a:r>
            <a:r>
              <a:rPr lang="pl-PL" sz="2000" dirty="0">
                <a:latin typeface="Calibri" panose="020F0502020204030204" pitchFamily="34" charset="0"/>
              </a:rPr>
              <a:t> to </a:t>
            </a:r>
            <a:r>
              <a:rPr lang="pl-PL" sz="2000" dirty="0" err="1">
                <a:latin typeface="Calibri" panose="020F0502020204030204" pitchFamily="34" charset="0"/>
              </a:rPr>
              <a:t>latest</a:t>
            </a:r>
            <a:r>
              <a:rPr lang="pl-PL" sz="2000" dirty="0">
                <a:latin typeface="Calibri" panose="020F0502020204030204" pitchFamily="34" charset="0"/>
              </a:rPr>
              <a:t> version, LFN </a:t>
            </a:r>
            <a:r>
              <a:rPr lang="pl-PL" sz="2000" dirty="0" err="1">
                <a:latin typeface="Calibri" panose="020F0502020204030204" pitchFamily="34" charset="0"/>
              </a:rPr>
              <a:t>decision</a:t>
            </a:r>
            <a:r>
              <a:rPr lang="pl-PL" sz="2000" dirty="0">
                <a:latin typeface="Calibri" panose="020F0502020204030204" pitchFamily="34" charset="0"/>
              </a:rPr>
              <a:t> to </a:t>
            </a:r>
            <a:r>
              <a:rPr lang="pl-PL" sz="2000" dirty="0" err="1">
                <a:latin typeface="Calibri" panose="020F0502020204030204" pitchFamily="34" charset="0"/>
              </a:rPr>
              <a:t>use</a:t>
            </a:r>
            <a:r>
              <a:rPr lang="pl-PL" sz="2000" dirty="0">
                <a:latin typeface="Calibri" panose="020F0502020204030204" pitchFamily="34" charset="0"/>
              </a:rPr>
              <a:t> SPDX format and not </a:t>
            </a:r>
            <a:r>
              <a:rPr lang="pl-PL" sz="2000" dirty="0" err="1">
                <a:latin typeface="Calibri" panose="020F0502020204030204" pitchFamily="34" charset="0"/>
              </a:rPr>
              <a:t>cyclone</a:t>
            </a:r>
            <a:r>
              <a:rPr lang="pl-PL" sz="2000" dirty="0">
                <a:latin typeface="Calibri" panose="020F0502020204030204" pitchFamily="34" charset="0"/>
              </a:rPr>
              <a:t> </a:t>
            </a:r>
            <a:r>
              <a:rPr lang="pl-PL" sz="2000" dirty="0" err="1">
                <a:latin typeface="Calibri" panose="020F0502020204030204" pitchFamily="34" charset="0"/>
              </a:rPr>
              <a:t>or</a:t>
            </a:r>
            <a:r>
              <a:rPr lang="pl-PL" sz="2000" dirty="0">
                <a:latin typeface="Calibri" panose="020F0502020204030204" pitchFamily="34" charset="0"/>
              </a:rPr>
              <a:t> DX</a:t>
            </a:r>
          </a:p>
          <a:p>
            <a:pPr marL="800100" lvl="1" indent="-342900">
              <a:buFont typeface="Arial" panose="020B0604020202020204" pitchFamily="34" charset="0"/>
              <a:buChar char="•"/>
            </a:pPr>
            <a:r>
              <a:rPr lang="pl-PL" sz="2000" dirty="0">
                <a:latin typeface="Calibri" panose="020F0502020204030204" pitchFamily="34" charset="0"/>
              </a:rPr>
              <a:t>R</a:t>
            </a:r>
            <a:r>
              <a:rPr lang="en-US" sz="2000" dirty="0" err="1">
                <a:latin typeface="Calibri" panose="020F0502020204030204" pitchFamily="34" charset="0"/>
              </a:rPr>
              <a:t>esearch</a:t>
            </a:r>
            <a:r>
              <a:rPr lang="en-US" sz="2000" dirty="0">
                <a:latin typeface="Calibri" panose="020F0502020204030204" pitchFamily="34" charset="0"/>
              </a:rPr>
              <a:t> on how the missing information can be collected (plugin to be used?)</a:t>
            </a:r>
            <a:r>
              <a:rPr lang="pl-PL" sz="2000" dirty="0">
                <a:latin typeface="Calibri" panose="020F0502020204030204" pitchFamily="34" charset="0"/>
              </a:rPr>
              <a:t>, </a:t>
            </a:r>
            <a:r>
              <a:rPr lang="pl-PL" sz="2000" dirty="0" err="1">
                <a:latin typeface="Calibri" panose="020F0502020204030204" pitchFamily="34" charset="0"/>
              </a:rPr>
              <a:t>info.yaml</a:t>
            </a:r>
            <a:r>
              <a:rPr lang="pl-PL" dirty="0">
                <a:latin typeface="Calibri" panose="020F0502020204030204" pitchFamily="34" charset="0"/>
              </a:rPr>
              <a:t>, </a:t>
            </a:r>
            <a:r>
              <a:rPr lang="pl-PL" sz="2000" dirty="0" err="1">
                <a:latin typeface="Calibri" panose="020F0502020204030204" pitchFamily="34" charset="0"/>
              </a:rPr>
              <a:t>plugin</a:t>
            </a:r>
            <a:r>
              <a:rPr lang="pl-PL" sz="2000" dirty="0">
                <a:latin typeface="Calibri" panose="020F0502020204030204" pitchFamily="34" charset="0"/>
              </a:rPr>
              <a:t> for </a:t>
            </a:r>
            <a:r>
              <a:rPr lang="pl-PL" sz="2000" dirty="0" err="1">
                <a:latin typeface="Calibri" panose="020F0502020204030204" pitchFamily="34" charset="0"/>
              </a:rPr>
              <a:t>Maven</a:t>
            </a:r>
            <a:r>
              <a:rPr lang="pl-PL" sz="2000" dirty="0">
                <a:latin typeface="Calibri" panose="020F0502020204030204" pitchFamily="34" charset="0"/>
              </a:rPr>
              <a:t> and </a:t>
            </a:r>
            <a:r>
              <a:rPr lang="pl-PL" sz="2000" dirty="0" err="1">
                <a:latin typeface="Calibri" panose="020F0502020204030204" pitchFamily="34" charset="0"/>
              </a:rPr>
              <a:t>jira</a:t>
            </a:r>
            <a:endParaRPr lang="en-US" sz="20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p:txBody>
      </p:sp>
    </p:spTree>
    <p:extLst>
      <p:ext uri="{BB962C8B-B14F-4D97-AF65-F5344CB8AC3E}">
        <p14:creationId xmlns:p14="http://schemas.microsoft.com/office/powerpoint/2010/main" val="246954480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t>SECCOM </a:t>
            </a:r>
            <a:r>
              <a:rPr lang="pl-PL" dirty="0" err="1"/>
              <a:t>Jakarta</a:t>
            </a:r>
            <a:r>
              <a:rPr lang="pl-PL" dirty="0"/>
              <a:t> </a:t>
            </a:r>
            <a:r>
              <a:rPr lang="pl-PL" dirty="0" err="1"/>
              <a:t>requirements</a:t>
            </a:r>
            <a:endParaRPr lang="en-US" dirty="0"/>
          </a:p>
        </p:txBody>
      </p:sp>
      <p:sp>
        <p:nvSpPr>
          <p:cNvPr id="3" name="Content Placeholder 2"/>
          <p:cNvSpPr>
            <a:spLocks noGrp="1"/>
          </p:cNvSpPr>
          <p:nvPr>
            <p:ph idx="1"/>
          </p:nvPr>
        </p:nvSpPr>
        <p:spPr>
          <a:xfrm>
            <a:off x="602602" y="1286436"/>
            <a:ext cx="10760724" cy="4525963"/>
          </a:xfrm>
        </p:spPr>
        <p:txBody>
          <a:bodyPr>
            <a:normAutofit fontScale="85000" lnSpcReduction="20000"/>
          </a:bodyPr>
          <a:lstStyle/>
          <a:p>
            <a:pPr lvl="0">
              <a:lnSpc>
                <a:spcPct val="110000"/>
              </a:lnSpc>
            </a:pPr>
            <a:r>
              <a:rPr lang="en-CA" sz="3200" dirty="0"/>
              <a:t>Global requirements</a:t>
            </a:r>
          </a:p>
          <a:p>
            <a:pPr lvl="1">
              <a:lnSpc>
                <a:spcPct val="110000"/>
              </a:lnSpc>
            </a:pPr>
            <a:r>
              <a:rPr lang="en-CA" sz="1867" dirty="0"/>
              <a:t>[REQ-437</a:t>
            </a:r>
            <a:r>
              <a:rPr lang="pl-PL" sz="1867" dirty="0"/>
              <a:t> -&gt; </a:t>
            </a:r>
            <a:r>
              <a:rPr lang="en-US" sz="1800" b="0" i="0" u="sng" dirty="0">
                <a:solidFill>
                  <a:srgbClr val="0065FF"/>
                </a:solidFill>
                <a:effectLst/>
                <a:latin typeface="Arial" panose="020B0604020202020204" pitchFamily="34" charset="0"/>
                <a:cs typeface="Arial" panose="020B0604020202020204" pitchFamily="34" charset="0"/>
                <a:hlinkClick r:id="rId2"/>
              </a:rPr>
              <a:t>REQ-800</a:t>
            </a:r>
            <a:r>
              <a:rPr lang="pl-PL" sz="1200" b="0" i="0" u="sng" dirty="0">
                <a:solidFill>
                  <a:srgbClr val="0065FF"/>
                </a:solidFill>
                <a:effectLst/>
                <a:latin typeface="-apple-system"/>
              </a:rPr>
              <a:t> </a:t>
            </a:r>
            <a:r>
              <a:rPr lang="en-CA" sz="1867" dirty="0"/>
              <a:t>]</a:t>
            </a:r>
            <a:r>
              <a:rPr lang="pl-PL" sz="1867" dirty="0"/>
              <a:t> -&gt; </a:t>
            </a:r>
            <a:r>
              <a:rPr lang="pl-PL" sz="1867" dirty="0">
                <a:hlinkClick r:id="rId3"/>
              </a:rPr>
              <a:t>REQ-1067</a:t>
            </a:r>
            <a:r>
              <a:rPr lang="en-CA" sz="1867" dirty="0"/>
              <a:t> COMPLETION OF PYTHON LANGUAGE UPDATE (v2.7 → v3.8)</a:t>
            </a:r>
            <a:r>
              <a:rPr lang="pl-PL" sz="1867" dirty="0"/>
              <a:t> J</a:t>
            </a:r>
            <a:endParaRPr lang="en-CA" sz="1867" dirty="0"/>
          </a:p>
          <a:p>
            <a:pPr lvl="1">
              <a:lnSpc>
                <a:spcPct val="110000"/>
              </a:lnSpc>
            </a:pPr>
            <a:r>
              <a:rPr lang="en-CA" sz="1867" dirty="0"/>
              <a:t>[REQ-438</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REQ-801</a:t>
            </a:r>
            <a:r>
              <a:rPr lang="en-CA" sz="1867" dirty="0"/>
              <a:t>] </a:t>
            </a:r>
            <a:r>
              <a:rPr lang="pl-PL" sz="1867" dirty="0"/>
              <a:t>-&gt; </a:t>
            </a:r>
            <a:r>
              <a:rPr lang="pl-PL" sz="1867" dirty="0">
                <a:hlinkClick r:id="rId5"/>
              </a:rPr>
              <a:t>REQ-1068</a:t>
            </a:r>
            <a:r>
              <a:rPr lang="pl-PL" sz="1867" dirty="0"/>
              <a:t> </a:t>
            </a:r>
            <a:r>
              <a:rPr lang="en-CA" sz="1867" dirty="0"/>
              <a:t>COMPLETION OF JAVA LANGUAGE UPDATE (v8 → v11)</a:t>
            </a:r>
          </a:p>
          <a:p>
            <a:pPr lvl="1">
              <a:lnSpc>
                <a:spcPct val="110000"/>
              </a:lnSpc>
            </a:pPr>
            <a:r>
              <a:rPr lang="en-CA" sz="1867" dirty="0"/>
              <a:t>[REQ-439</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REQ-863</a:t>
            </a:r>
            <a:r>
              <a:rPr lang="en-CA" sz="1867" dirty="0"/>
              <a:t>] </a:t>
            </a:r>
            <a:r>
              <a:rPr lang="pl-PL" sz="1867" dirty="0"/>
              <a:t>-&gt; </a:t>
            </a:r>
            <a:r>
              <a:rPr lang="pl-PL" sz="1867" dirty="0">
                <a:hlinkClick r:id="rId7"/>
              </a:rPr>
              <a:t>REQ-1066</a:t>
            </a:r>
            <a:r>
              <a:rPr lang="pl-PL" sz="1867" dirty="0"/>
              <a:t> </a:t>
            </a:r>
            <a:r>
              <a:rPr lang="en-CA" sz="1867" dirty="0"/>
              <a:t>CONTINUATION OF PACKAGES UPGRADES IN DIRECT DEPENDENCIES</a:t>
            </a:r>
          </a:p>
          <a:p>
            <a:pPr lvl="1">
              <a:lnSpc>
                <a:spcPct val="110000"/>
              </a:lnSpc>
            </a:pPr>
            <a:r>
              <a:rPr lang="en-CA" sz="1800" u="sng" dirty="0">
                <a:solidFill>
                  <a:srgbClr val="0065FF"/>
                </a:solidFill>
                <a:latin typeface="Arial" panose="020B0604020202020204" pitchFamily="34" charset="0"/>
                <a:cs typeface="Arial" panose="020B0604020202020204" pitchFamily="34" charset="0"/>
              </a:rPr>
              <a:t>[</a:t>
            </a:r>
            <a:r>
              <a:rPr lang="en-US" sz="1800" u="sng" dirty="0">
                <a:solidFill>
                  <a:srgbClr val="0065FF"/>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REQ-443</a:t>
            </a:r>
            <a:r>
              <a:rPr lang="en-CA" sz="1867" dirty="0"/>
              <a:t>] </a:t>
            </a:r>
            <a:r>
              <a:rPr lang="pl-PL" sz="1867" dirty="0"/>
              <a:t>-&gt; </a:t>
            </a:r>
            <a:r>
              <a:rPr lang="pl-PL" sz="1867" dirty="0">
                <a:hlinkClick r:id="rId9"/>
              </a:rPr>
              <a:t>REQ-1069</a:t>
            </a:r>
            <a:r>
              <a:rPr lang="pl-PL" sz="1867" dirty="0"/>
              <a:t> </a:t>
            </a:r>
            <a:r>
              <a:rPr lang="en-CA" sz="1867" dirty="0"/>
              <a:t>CONTINUATION OF CII BADGING SCORE IMPROVEMENTS FOR SILVER LEVEL</a:t>
            </a:r>
            <a:endParaRPr lang="pl-PL" sz="1867" dirty="0"/>
          </a:p>
          <a:p>
            <a:pPr lvl="1">
              <a:lnSpc>
                <a:spcPct val="110000"/>
              </a:lnSpc>
            </a:pPr>
            <a:r>
              <a:rPr lang="en-CA" sz="1867" dirty="0"/>
              <a:t>[</a:t>
            </a:r>
            <a:r>
              <a:rPr lang="en-US" sz="1800" u="sng" dirty="0">
                <a:solidFill>
                  <a:srgbClr val="0065FF"/>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REQ-441</a:t>
            </a:r>
            <a:r>
              <a:rPr lang="en-CA" sz="1867" dirty="0"/>
              <a:t>] </a:t>
            </a:r>
            <a:r>
              <a:rPr lang="pl-PL" sz="1867" dirty="0"/>
              <a:t>-&gt; </a:t>
            </a:r>
            <a:r>
              <a:rPr lang="pl-PL" sz="1867" dirty="0">
                <a:hlinkClick r:id="rId11"/>
              </a:rPr>
              <a:t>REQ-1070</a:t>
            </a:r>
            <a:r>
              <a:rPr lang="pl-PL" sz="1867" dirty="0"/>
              <a:t> </a:t>
            </a:r>
            <a:r>
              <a:rPr lang="en-CA" sz="1867" dirty="0"/>
              <a:t>LOGS MANAGEMENT - PHASE 1: COMMON PLACE FOR DATA</a:t>
            </a:r>
            <a:r>
              <a:rPr lang="pl-PL" sz="1867" dirty="0"/>
              <a:t> – </a:t>
            </a:r>
            <a:r>
              <a:rPr lang="pl-PL" sz="1867" b="1" dirty="0">
                <a:solidFill>
                  <a:srgbClr val="00B050"/>
                </a:solidFill>
              </a:rPr>
              <a:t>PROPOSAL FOR JAKARTA</a:t>
            </a:r>
            <a:endParaRPr lang="en-CA" sz="1867" b="1" dirty="0">
              <a:solidFill>
                <a:srgbClr val="00B050"/>
              </a:solidFill>
            </a:endParaRPr>
          </a:p>
          <a:p>
            <a:pPr lvl="1">
              <a:lnSpc>
                <a:spcPct val="110000"/>
              </a:lnSpc>
            </a:pPr>
            <a:endParaRPr lang="en-CA" sz="1867" dirty="0"/>
          </a:p>
          <a:p>
            <a:pPr lvl="0">
              <a:lnSpc>
                <a:spcPct val="110000"/>
              </a:lnSpc>
            </a:pPr>
            <a:r>
              <a:rPr lang="en-CA" sz="3200" dirty="0"/>
              <a:t>Best Practice</a:t>
            </a:r>
          </a:p>
          <a:p>
            <a:pPr lvl="1">
              <a:lnSpc>
                <a:spcPct val="110000"/>
              </a:lnSpc>
            </a:pPr>
            <a:r>
              <a:rPr lang="en-CA" sz="1867" dirty="0"/>
              <a:t>[</a:t>
            </a:r>
            <a:r>
              <a:rPr lang="pl-PL" sz="1800" dirty="0">
                <a:hlinkClick r:id="rId12"/>
              </a:rPr>
              <a:t>REQ-1072</a:t>
            </a:r>
            <a:r>
              <a:rPr lang="pl-PL" sz="1800" dirty="0"/>
              <a:t>] SECURITY </a:t>
            </a:r>
            <a:r>
              <a:rPr lang="en-CA" sz="1867" dirty="0"/>
              <a:t>LOGS </a:t>
            </a:r>
            <a:r>
              <a:rPr lang="pl-PL" sz="1867" dirty="0"/>
              <a:t>FIELDS</a:t>
            </a:r>
          </a:p>
          <a:p>
            <a:pPr lvl="1">
              <a:lnSpc>
                <a:spcPct val="110000"/>
              </a:lnSpc>
            </a:pPr>
            <a:r>
              <a:rPr lang="en-CA" sz="1867" dirty="0">
                <a:highlight>
                  <a:srgbClr val="FFFF00"/>
                </a:highlight>
              </a:rPr>
              <a:t>[REQ-xxx] Feature intake template </a:t>
            </a:r>
            <a:r>
              <a:rPr lang="pl-PL" sz="1867" dirty="0">
                <a:highlight>
                  <a:srgbClr val="FFFF00"/>
                </a:highlight>
              </a:rPr>
              <a:t>? – no </a:t>
            </a:r>
            <a:r>
              <a:rPr lang="pl-PL" sz="1867" dirty="0" err="1">
                <a:highlight>
                  <a:srgbClr val="FFFF00"/>
                </a:highlight>
              </a:rPr>
              <a:t>need</a:t>
            </a:r>
            <a:r>
              <a:rPr lang="pl-PL" sz="1867" dirty="0">
                <a:highlight>
                  <a:srgbClr val="FFFF00"/>
                </a:highlight>
              </a:rPr>
              <a:t> for TSC </a:t>
            </a:r>
            <a:r>
              <a:rPr lang="pl-PL" sz="1867" dirty="0" err="1">
                <a:highlight>
                  <a:srgbClr val="FFFF00"/>
                </a:highlight>
              </a:rPr>
              <a:t>approval</a:t>
            </a:r>
            <a:endParaRPr lang="pl-PL" sz="1867" dirty="0">
              <a:highlight>
                <a:srgbClr val="FFFF00"/>
              </a:highlight>
            </a:endParaRPr>
          </a:p>
          <a:p>
            <a:pPr lvl="1">
              <a:lnSpc>
                <a:spcPct val="110000"/>
              </a:lnSpc>
            </a:pPr>
            <a:r>
              <a:rPr lang="en-CA" sz="1867" dirty="0"/>
              <a:t>[</a:t>
            </a:r>
            <a:r>
              <a:rPr lang="en-CA" sz="1867" dirty="0">
                <a:hlinkClick r:id="rId13"/>
              </a:rPr>
              <a:t>REQ-</a:t>
            </a:r>
            <a:r>
              <a:rPr lang="pl-PL" sz="1867" dirty="0">
                <a:hlinkClick r:id="rId13"/>
              </a:rPr>
              <a:t>1073</a:t>
            </a:r>
            <a:r>
              <a:rPr lang="en-CA" sz="1867" dirty="0"/>
              <a:t>]</a:t>
            </a:r>
            <a:r>
              <a:rPr lang="pl-PL" sz="1867" dirty="0"/>
              <a:t> Using </a:t>
            </a:r>
            <a:r>
              <a:rPr lang="pl-PL" sz="1867" dirty="0" err="1"/>
              <a:t>basic</a:t>
            </a:r>
            <a:r>
              <a:rPr lang="pl-PL" sz="1867" dirty="0"/>
              <a:t> image from Integration</a:t>
            </a:r>
          </a:p>
          <a:p>
            <a:pPr lvl="1">
              <a:lnSpc>
                <a:spcPct val="110000"/>
              </a:lnSpc>
            </a:pPr>
            <a:r>
              <a:rPr lang="en-CA" sz="1867" dirty="0">
                <a:highlight>
                  <a:srgbClr val="FFFF00"/>
                </a:highlight>
              </a:rPr>
              <a:t>[REQ-xxx]</a:t>
            </a:r>
            <a:r>
              <a:rPr lang="pl-PL" sz="1867" dirty="0">
                <a:highlight>
                  <a:srgbClr val="FFFF00"/>
                </a:highlight>
              </a:rPr>
              <a:t> Software </a:t>
            </a:r>
            <a:r>
              <a:rPr lang="pl-PL" sz="1867" dirty="0" err="1">
                <a:highlight>
                  <a:srgbClr val="FFFF00"/>
                </a:highlight>
              </a:rPr>
              <a:t>BOMs</a:t>
            </a:r>
            <a:r>
              <a:rPr lang="pl-PL" sz="1867" dirty="0">
                <a:highlight>
                  <a:srgbClr val="FFFF00"/>
                </a:highlight>
              </a:rPr>
              <a:t> – </a:t>
            </a:r>
            <a:r>
              <a:rPr lang="pl-PL" sz="1867" dirty="0" err="1">
                <a:highlight>
                  <a:srgbClr val="FFFF00"/>
                </a:highlight>
              </a:rPr>
              <a:t>more</a:t>
            </a:r>
            <a:r>
              <a:rPr lang="pl-PL" sz="1867" dirty="0">
                <a:highlight>
                  <a:srgbClr val="FFFF00"/>
                </a:highlight>
              </a:rPr>
              <a:t> </a:t>
            </a:r>
            <a:r>
              <a:rPr lang="pl-PL" sz="1867" dirty="0" err="1">
                <a:highlight>
                  <a:srgbClr val="FFFF00"/>
                </a:highlight>
              </a:rPr>
              <a:t>informative</a:t>
            </a:r>
            <a:r>
              <a:rPr lang="pl-PL" sz="1867" dirty="0">
                <a:highlight>
                  <a:srgbClr val="FFFF00"/>
                </a:highlight>
              </a:rPr>
              <a:t>, no </a:t>
            </a:r>
            <a:r>
              <a:rPr lang="pl-PL" sz="1867" dirty="0" err="1">
                <a:highlight>
                  <a:srgbClr val="FFFF00"/>
                </a:highlight>
              </a:rPr>
              <a:t>impact</a:t>
            </a:r>
            <a:r>
              <a:rPr lang="pl-PL" sz="1867" dirty="0">
                <a:highlight>
                  <a:srgbClr val="FFFF00"/>
                </a:highlight>
              </a:rPr>
              <a:t> on </a:t>
            </a:r>
            <a:r>
              <a:rPr lang="pl-PL" sz="1867" dirty="0" err="1">
                <a:highlight>
                  <a:srgbClr val="FFFF00"/>
                </a:highlight>
              </a:rPr>
              <a:t>pipeline</a:t>
            </a:r>
            <a:r>
              <a:rPr lang="pl-PL" sz="1867" dirty="0">
                <a:highlight>
                  <a:srgbClr val="FFFF00"/>
                </a:highlight>
              </a:rPr>
              <a:t> - no </a:t>
            </a:r>
            <a:r>
              <a:rPr lang="pl-PL" sz="1867" dirty="0" err="1">
                <a:highlight>
                  <a:srgbClr val="FFFF00"/>
                </a:highlight>
              </a:rPr>
              <a:t>need</a:t>
            </a:r>
            <a:r>
              <a:rPr lang="pl-PL" sz="1867" dirty="0">
                <a:highlight>
                  <a:srgbClr val="FFFF00"/>
                </a:highlight>
              </a:rPr>
              <a:t> for TSC </a:t>
            </a:r>
            <a:r>
              <a:rPr lang="pl-PL" sz="1867" dirty="0" err="1">
                <a:highlight>
                  <a:srgbClr val="FFFF00"/>
                </a:highlight>
              </a:rPr>
              <a:t>approval</a:t>
            </a:r>
            <a:endParaRPr lang="en-CA" sz="1867" dirty="0">
              <a:highlight>
                <a:srgbClr val="FFFF00"/>
              </a:highlight>
            </a:endParaRPr>
          </a:p>
        </p:txBody>
      </p:sp>
    </p:spTree>
    <p:extLst>
      <p:ext uri="{BB962C8B-B14F-4D97-AF65-F5344CB8AC3E}">
        <p14:creationId xmlns:p14="http://schemas.microsoft.com/office/powerpoint/2010/main" val="505473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t>SECCOM </a:t>
            </a:r>
            <a:r>
              <a:rPr lang="pl-PL" dirty="0" err="1"/>
              <a:t>Kohn</a:t>
            </a:r>
            <a:r>
              <a:rPr lang="pl-PL" dirty="0"/>
              <a:t> </a:t>
            </a:r>
            <a:r>
              <a:rPr lang="pl-PL" dirty="0" err="1"/>
              <a:t>requirements</a:t>
            </a:r>
            <a:endParaRPr lang="en-US" dirty="0"/>
          </a:p>
        </p:txBody>
      </p:sp>
      <p:sp>
        <p:nvSpPr>
          <p:cNvPr id="3" name="Content Placeholder 2"/>
          <p:cNvSpPr>
            <a:spLocks noGrp="1"/>
          </p:cNvSpPr>
          <p:nvPr>
            <p:ph idx="1"/>
          </p:nvPr>
        </p:nvSpPr>
        <p:spPr>
          <a:xfrm>
            <a:off x="602602" y="1286436"/>
            <a:ext cx="11390786" cy="4525963"/>
          </a:xfrm>
        </p:spPr>
        <p:txBody>
          <a:bodyPr>
            <a:normAutofit fontScale="85000" lnSpcReduction="20000"/>
          </a:bodyPr>
          <a:lstStyle/>
          <a:p>
            <a:pPr lvl="0">
              <a:lnSpc>
                <a:spcPct val="110000"/>
              </a:lnSpc>
            </a:pPr>
            <a:r>
              <a:rPr lang="en-CA" sz="3200" dirty="0"/>
              <a:t>Global requirements</a:t>
            </a:r>
          </a:p>
          <a:p>
            <a:pPr lvl="1">
              <a:lnSpc>
                <a:spcPct val="110000"/>
              </a:lnSpc>
            </a:pPr>
            <a:r>
              <a:rPr lang="en-CA" sz="1867" dirty="0"/>
              <a:t>[REQ-437</a:t>
            </a:r>
            <a:r>
              <a:rPr lang="pl-PL" sz="1867" dirty="0"/>
              <a:t> -&gt; </a:t>
            </a:r>
            <a:r>
              <a:rPr lang="en-US" sz="1800" b="0" i="0" u="sng" dirty="0">
                <a:solidFill>
                  <a:srgbClr val="0065FF"/>
                </a:solidFill>
                <a:effectLst/>
                <a:latin typeface="Arial" panose="020B0604020202020204" pitchFamily="34" charset="0"/>
                <a:cs typeface="Arial" panose="020B0604020202020204" pitchFamily="34" charset="0"/>
                <a:hlinkClick r:id="rId2"/>
              </a:rPr>
              <a:t>REQ-800</a:t>
            </a:r>
            <a:r>
              <a:rPr lang="pl-PL" sz="1200" b="0" i="0" u="sng" dirty="0">
                <a:solidFill>
                  <a:srgbClr val="0065FF"/>
                </a:solidFill>
                <a:effectLst/>
                <a:latin typeface="-apple-system"/>
              </a:rPr>
              <a:t> </a:t>
            </a:r>
            <a:r>
              <a:rPr lang="en-CA" sz="1867" dirty="0"/>
              <a:t>]</a:t>
            </a:r>
            <a:r>
              <a:rPr lang="pl-PL" sz="1867" dirty="0"/>
              <a:t> -&gt; </a:t>
            </a:r>
            <a:r>
              <a:rPr lang="pl-PL" sz="1867" dirty="0">
                <a:hlinkClick r:id="rId3"/>
              </a:rPr>
              <a:t>REQ-1067</a:t>
            </a:r>
            <a:r>
              <a:rPr lang="en-CA" sz="1867" dirty="0"/>
              <a:t> </a:t>
            </a:r>
            <a:r>
              <a:rPr lang="pl-PL" sz="1867" dirty="0"/>
              <a:t>-&gt; </a:t>
            </a:r>
            <a:r>
              <a:rPr lang="pl-PL" sz="2000" b="0" i="0" dirty="0">
                <a:solidFill>
                  <a:srgbClr val="0052CC"/>
                </a:solidFill>
                <a:effectLst/>
                <a:latin typeface="-apple-system"/>
                <a:hlinkClick r:id="rId4"/>
              </a:rPr>
              <a:t>REQ-1208 </a:t>
            </a:r>
            <a:r>
              <a:rPr lang="en-CA" sz="1867" dirty="0"/>
              <a:t>COMPLETION OF PYTHON LANGUAGE UPDATE (v2.7 → v3.8)</a:t>
            </a:r>
            <a:r>
              <a:rPr lang="pl-PL" sz="1867" dirty="0"/>
              <a:t> </a:t>
            </a:r>
            <a:endParaRPr lang="en-CA" sz="1867" dirty="0"/>
          </a:p>
          <a:p>
            <a:pPr lvl="1">
              <a:lnSpc>
                <a:spcPct val="110000"/>
              </a:lnSpc>
            </a:pPr>
            <a:r>
              <a:rPr lang="en-CA" sz="1867" dirty="0"/>
              <a:t>[REQ-438</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REQ-801</a:t>
            </a:r>
            <a:r>
              <a:rPr lang="en-CA" sz="1867" dirty="0"/>
              <a:t>] </a:t>
            </a:r>
            <a:r>
              <a:rPr lang="pl-PL" sz="1867" dirty="0"/>
              <a:t>-&gt; </a:t>
            </a:r>
            <a:r>
              <a:rPr lang="pl-PL" sz="1867" dirty="0">
                <a:hlinkClick r:id="rId6"/>
              </a:rPr>
              <a:t>REQ-1068</a:t>
            </a:r>
            <a:r>
              <a:rPr lang="pl-PL" sz="1867" dirty="0"/>
              <a:t> -&gt; </a:t>
            </a:r>
            <a:r>
              <a:rPr lang="pl-PL" sz="2000" b="0" i="0" dirty="0">
                <a:solidFill>
                  <a:srgbClr val="0052CC"/>
                </a:solidFill>
                <a:effectLst/>
                <a:latin typeface="-apple-system"/>
                <a:hlinkClick r:id="rId7"/>
              </a:rPr>
              <a:t>REQ-1209 </a:t>
            </a:r>
            <a:r>
              <a:rPr lang="en-CA" sz="1867" dirty="0"/>
              <a:t>COMPLETION OF JAVA LANGUAGE UPDATE (v8 → v11)</a:t>
            </a:r>
          </a:p>
          <a:p>
            <a:pPr lvl="1">
              <a:lnSpc>
                <a:spcPct val="110000"/>
              </a:lnSpc>
            </a:pPr>
            <a:r>
              <a:rPr lang="en-CA" sz="1867" dirty="0"/>
              <a:t>[REQ-439</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REQ-863</a:t>
            </a:r>
            <a:r>
              <a:rPr lang="en-CA" sz="1867" dirty="0"/>
              <a:t>] </a:t>
            </a:r>
            <a:r>
              <a:rPr lang="pl-PL" sz="1867" dirty="0"/>
              <a:t>-&gt; </a:t>
            </a:r>
            <a:r>
              <a:rPr lang="pl-PL" sz="1867" dirty="0">
                <a:hlinkClick r:id="rId9"/>
              </a:rPr>
              <a:t>REQ-1066</a:t>
            </a:r>
            <a:r>
              <a:rPr lang="pl-PL" sz="1867" dirty="0"/>
              <a:t>  -&gt; </a:t>
            </a:r>
            <a:r>
              <a:rPr lang="pl-PL" sz="2000" b="0" i="0" dirty="0">
                <a:solidFill>
                  <a:srgbClr val="0065FF"/>
                </a:solidFill>
                <a:effectLst/>
                <a:latin typeface="-apple-system"/>
                <a:hlinkClick r:id="rId10"/>
              </a:rPr>
              <a:t>REQ-1211 </a:t>
            </a:r>
            <a:r>
              <a:rPr lang="en-CA" sz="1867" dirty="0"/>
              <a:t>CONTINUATION OF PACKAGES UPGRADES IN DIRECT DEPENDENCIES</a:t>
            </a:r>
          </a:p>
          <a:p>
            <a:pPr lvl="1">
              <a:lnSpc>
                <a:spcPct val="110000"/>
              </a:lnSpc>
            </a:pPr>
            <a:r>
              <a:rPr lang="en-CA" sz="1800" u="sng" dirty="0">
                <a:solidFill>
                  <a:srgbClr val="0065FF"/>
                </a:solidFill>
                <a:latin typeface="Arial" panose="020B0604020202020204" pitchFamily="34" charset="0"/>
                <a:cs typeface="Arial" panose="020B0604020202020204" pitchFamily="34" charset="0"/>
              </a:rPr>
              <a:t>[</a:t>
            </a:r>
            <a:r>
              <a:rPr lang="en-US" sz="1800" u="sng" dirty="0">
                <a:solidFill>
                  <a:srgbClr val="0065FF"/>
                </a:solidFill>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REQ-443</a:t>
            </a:r>
            <a:r>
              <a:rPr lang="en-CA" sz="1867" dirty="0"/>
              <a:t>] </a:t>
            </a:r>
            <a:r>
              <a:rPr lang="pl-PL" sz="1867" dirty="0"/>
              <a:t>-&gt; </a:t>
            </a:r>
            <a:r>
              <a:rPr lang="pl-PL" sz="1867" dirty="0">
                <a:hlinkClick r:id="rId12"/>
              </a:rPr>
              <a:t>REQ-1069</a:t>
            </a:r>
            <a:r>
              <a:rPr lang="pl-PL" sz="1867" dirty="0"/>
              <a:t> -&gt; </a:t>
            </a:r>
            <a:r>
              <a:rPr lang="pl-PL" sz="2000" dirty="0">
                <a:solidFill>
                  <a:srgbClr val="0052CC"/>
                </a:solidFill>
                <a:latin typeface="-apple-system"/>
                <a:hlinkClick r:id="rId13">
                  <a:extLst>
                    <a:ext uri="{A12FA001-AC4F-418D-AE19-62706E023703}">
                      <ahyp:hlinkClr xmlns:ahyp="http://schemas.microsoft.com/office/drawing/2018/hyperlinkcolor" val="tx"/>
                    </a:ext>
                  </a:extLst>
                </a:hlinkClick>
              </a:rPr>
              <a:t>REQ-1210</a:t>
            </a:r>
            <a:r>
              <a:rPr lang="pl-PL" sz="2000" dirty="0">
                <a:solidFill>
                  <a:srgbClr val="0052CC"/>
                </a:solidFill>
                <a:latin typeface="-apple-system"/>
              </a:rPr>
              <a:t> </a:t>
            </a:r>
            <a:r>
              <a:rPr lang="en-CA" sz="1867" dirty="0"/>
              <a:t>CONTINUATION OF CII BADGING SCORE IMPROVEMENTS FOR SILVER LEVEL</a:t>
            </a:r>
            <a:endParaRPr lang="pl-PL" sz="1867" dirty="0"/>
          </a:p>
          <a:p>
            <a:pPr lvl="1">
              <a:lnSpc>
                <a:spcPct val="110000"/>
              </a:lnSpc>
            </a:pPr>
            <a:r>
              <a:rPr lang="en-CA" sz="1867" dirty="0"/>
              <a:t>[</a:t>
            </a:r>
            <a:r>
              <a:rPr lang="en-US" sz="1800" u="sng" dirty="0">
                <a:solidFill>
                  <a:srgbClr val="0065FF"/>
                </a:solidFill>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REQ-441</a:t>
            </a:r>
            <a:r>
              <a:rPr lang="en-CA" sz="1867" dirty="0"/>
              <a:t>] </a:t>
            </a:r>
            <a:r>
              <a:rPr lang="pl-PL" sz="1867" dirty="0"/>
              <a:t>-&gt; </a:t>
            </a:r>
            <a:r>
              <a:rPr lang="pl-PL" sz="1867" dirty="0">
                <a:hlinkClick r:id="rId15"/>
              </a:rPr>
              <a:t>REQ-1070</a:t>
            </a:r>
            <a:r>
              <a:rPr lang="pl-PL" sz="1867" dirty="0"/>
              <a:t> -&gt; </a:t>
            </a:r>
            <a:r>
              <a:rPr lang="en-CA" sz="1867" dirty="0"/>
              <a:t>LOGS MANAGEMENT - PHASE 1: COMMON PLACE FOR DATA</a:t>
            </a:r>
            <a:r>
              <a:rPr lang="pl-PL" sz="1867" dirty="0"/>
              <a:t> – </a:t>
            </a:r>
            <a:r>
              <a:rPr lang="pl-PL" sz="1867" dirty="0" err="1"/>
              <a:t>PoC</a:t>
            </a:r>
            <a:r>
              <a:rPr lang="pl-PL" sz="1867" dirty="0"/>
              <a:t> </a:t>
            </a:r>
            <a:r>
              <a:rPr lang="pl-PL" sz="1867" b="1" dirty="0">
                <a:solidFill>
                  <a:srgbClr val="00B050"/>
                </a:solidFill>
              </a:rPr>
              <a:t>PROPOSAL FOR JAKARTA</a:t>
            </a:r>
            <a:endParaRPr lang="en-CA" sz="1867" b="1" dirty="0">
              <a:solidFill>
                <a:srgbClr val="00B050"/>
              </a:solidFill>
            </a:endParaRPr>
          </a:p>
          <a:p>
            <a:pPr lvl="1">
              <a:lnSpc>
                <a:spcPct val="110000"/>
              </a:lnSpc>
            </a:pPr>
            <a:endParaRPr lang="en-CA" sz="1867" dirty="0"/>
          </a:p>
          <a:p>
            <a:pPr lvl="0">
              <a:lnSpc>
                <a:spcPct val="110000"/>
              </a:lnSpc>
            </a:pPr>
            <a:r>
              <a:rPr lang="en-CA" sz="3200" dirty="0"/>
              <a:t>Best Practice</a:t>
            </a:r>
          </a:p>
          <a:p>
            <a:pPr lvl="1">
              <a:lnSpc>
                <a:spcPct val="110000"/>
              </a:lnSpc>
            </a:pPr>
            <a:r>
              <a:rPr lang="en-CA" sz="1867" dirty="0"/>
              <a:t>[</a:t>
            </a:r>
            <a:r>
              <a:rPr lang="pl-PL" sz="1800" dirty="0">
                <a:hlinkClick r:id="rId16"/>
              </a:rPr>
              <a:t>REQ-1072</a:t>
            </a:r>
            <a:r>
              <a:rPr lang="pl-PL" sz="1800" dirty="0"/>
              <a:t>] SECURITY </a:t>
            </a:r>
            <a:r>
              <a:rPr lang="en-CA" sz="1867" dirty="0"/>
              <a:t>LOGS </a:t>
            </a:r>
            <a:r>
              <a:rPr lang="pl-PL" sz="1867" dirty="0"/>
              <a:t>FIELDS – </a:t>
            </a:r>
            <a:r>
              <a:rPr lang="pl-PL" sz="1867" dirty="0" err="1"/>
              <a:t>full</a:t>
            </a:r>
            <a:r>
              <a:rPr lang="pl-PL" sz="1867" dirty="0"/>
              <a:t> </a:t>
            </a:r>
            <a:r>
              <a:rPr lang="pl-PL" sz="1867" dirty="0" err="1"/>
              <a:t>PoC</a:t>
            </a:r>
            <a:r>
              <a:rPr lang="pl-PL" sz="1867" dirty="0"/>
              <a:t> with CPS in </a:t>
            </a:r>
            <a:r>
              <a:rPr lang="pl-PL" sz="1867" dirty="0" err="1"/>
              <a:t>Kohn</a:t>
            </a:r>
            <a:r>
              <a:rPr lang="pl-PL" sz="1867" dirty="0"/>
              <a:t> and </a:t>
            </a:r>
            <a:r>
              <a:rPr lang="pl-PL" sz="1867" dirty="0" err="1"/>
              <a:t>then</a:t>
            </a:r>
            <a:r>
              <a:rPr lang="pl-PL" sz="1867" dirty="0"/>
              <a:t> GR </a:t>
            </a:r>
            <a:r>
              <a:rPr lang="pl-PL" sz="1867" dirty="0" err="1"/>
              <a:t>candidate</a:t>
            </a:r>
            <a:r>
              <a:rPr lang="pl-PL" sz="1867" dirty="0"/>
              <a:t> for London</a:t>
            </a:r>
          </a:p>
          <a:p>
            <a:pPr lvl="1">
              <a:lnSpc>
                <a:spcPct val="110000"/>
              </a:lnSpc>
            </a:pPr>
            <a:r>
              <a:rPr lang="en-CA" sz="1867" dirty="0">
                <a:highlight>
                  <a:srgbClr val="FFFF00"/>
                </a:highlight>
              </a:rPr>
              <a:t>[REQ-xxx] Feature intake template </a:t>
            </a:r>
            <a:r>
              <a:rPr lang="pl-PL" sz="1867" dirty="0">
                <a:highlight>
                  <a:srgbClr val="FFFF00"/>
                </a:highlight>
              </a:rPr>
              <a:t>? – no </a:t>
            </a:r>
            <a:r>
              <a:rPr lang="pl-PL" sz="1867" dirty="0" err="1">
                <a:highlight>
                  <a:srgbClr val="FFFF00"/>
                </a:highlight>
              </a:rPr>
              <a:t>need</a:t>
            </a:r>
            <a:r>
              <a:rPr lang="pl-PL" sz="1867" dirty="0">
                <a:highlight>
                  <a:srgbClr val="FFFF00"/>
                </a:highlight>
              </a:rPr>
              <a:t> for TSC </a:t>
            </a:r>
            <a:r>
              <a:rPr lang="pl-PL" sz="1867" dirty="0" err="1">
                <a:highlight>
                  <a:srgbClr val="FFFF00"/>
                </a:highlight>
              </a:rPr>
              <a:t>approval</a:t>
            </a:r>
            <a:endParaRPr lang="pl-PL" sz="1867" dirty="0">
              <a:highlight>
                <a:srgbClr val="FFFF00"/>
              </a:highlight>
            </a:endParaRPr>
          </a:p>
          <a:p>
            <a:pPr lvl="1">
              <a:lnSpc>
                <a:spcPct val="110000"/>
              </a:lnSpc>
            </a:pPr>
            <a:r>
              <a:rPr lang="en-CA" sz="1867" dirty="0"/>
              <a:t>[</a:t>
            </a:r>
            <a:r>
              <a:rPr lang="en-CA" sz="1867" dirty="0">
                <a:hlinkClick r:id="rId17"/>
              </a:rPr>
              <a:t>REQ-</a:t>
            </a:r>
            <a:r>
              <a:rPr lang="pl-PL" sz="1867" dirty="0">
                <a:hlinkClick r:id="rId17"/>
              </a:rPr>
              <a:t>1073</a:t>
            </a:r>
            <a:r>
              <a:rPr lang="en-CA" sz="1867" dirty="0"/>
              <a:t>]</a:t>
            </a:r>
            <a:r>
              <a:rPr lang="pl-PL" sz="1867" dirty="0"/>
              <a:t> Using </a:t>
            </a:r>
            <a:r>
              <a:rPr lang="pl-PL" sz="1867" dirty="0" err="1"/>
              <a:t>basic</a:t>
            </a:r>
            <a:r>
              <a:rPr lang="pl-PL" sz="1867" dirty="0"/>
              <a:t> image from Integration – not </a:t>
            </a:r>
            <a:r>
              <a:rPr lang="pl-PL" sz="1867" dirty="0" err="1"/>
              <a:t>progressed</a:t>
            </a:r>
            <a:r>
              <a:rPr lang="pl-PL" sz="1867" dirty="0"/>
              <a:t> in </a:t>
            </a:r>
            <a:r>
              <a:rPr lang="pl-PL" sz="1867" dirty="0" err="1"/>
              <a:t>Jakarta</a:t>
            </a:r>
            <a:endParaRPr lang="pl-PL" sz="1867" dirty="0"/>
          </a:p>
          <a:p>
            <a:pPr lvl="1">
              <a:lnSpc>
                <a:spcPct val="110000"/>
              </a:lnSpc>
            </a:pPr>
            <a:r>
              <a:rPr lang="en-CA" sz="1867" dirty="0">
                <a:highlight>
                  <a:srgbClr val="FFFF00"/>
                </a:highlight>
              </a:rPr>
              <a:t>[REQ-xxx]</a:t>
            </a:r>
            <a:r>
              <a:rPr lang="pl-PL" sz="1867" dirty="0">
                <a:highlight>
                  <a:srgbClr val="FFFF00"/>
                </a:highlight>
              </a:rPr>
              <a:t> Software </a:t>
            </a:r>
            <a:r>
              <a:rPr lang="pl-PL" sz="1867" dirty="0" err="1">
                <a:highlight>
                  <a:srgbClr val="FFFF00"/>
                </a:highlight>
              </a:rPr>
              <a:t>BOMs</a:t>
            </a:r>
            <a:r>
              <a:rPr lang="pl-PL" sz="1867" dirty="0">
                <a:highlight>
                  <a:srgbClr val="FFFF00"/>
                </a:highlight>
              </a:rPr>
              <a:t> – </a:t>
            </a:r>
            <a:r>
              <a:rPr lang="pl-PL" sz="1867" dirty="0" err="1">
                <a:highlight>
                  <a:srgbClr val="FFFF00"/>
                </a:highlight>
              </a:rPr>
              <a:t>more</a:t>
            </a:r>
            <a:r>
              <a:rPr lang="pl-PL" sz="1867" dirty="0">
                <a:highlight>
                  <a:srgbClr val="FFFF00"/>
                </a:highlight>
              </a:rPr>
              <a:t> </a:t>
            </a:r>
            <a:r>
              <a:rPr lang="pl-PL" sz="1867" dirty="0" err="1">
                <a:highlight>
                  <a:srgbClr val="FFFF00"/>
                </a:highlight>
              </a:rPr>
              <a:t>informative</a:t>
            </a:r>
            <a:r>
              <a:rPr lang="pl-PL" sz="1867" dirty="0">
                <a:highlight>
                  <a:srgbClr val="FFFF00"/>
                </a:highlight>
              </a:rPr>
              <a:t>, no </a:t>
            </a:r>
            <a:r>
              <a:rPr lang="pl-PL" sz="1867" dirty="0" err="1">
                <a:highlight>
                  <a:srgbClr val="FFFF00"/>
                </a:highlight>
              </a:rPr>
              <a:t>impact</a:t>
            </a:r>
            <a:r>
              <a:rPr lang="pl-PL" sz="1867" dirty="0">
                <a:highlight>
                  <a:srgbClr val="FFFF00"/>
                </a:highlight>
              </a:rPr>
              <a:t> on </a:t>
            </a:r>
            <a:r>
              <a:rPr lang="pl-PL" sz="1867" dirty="0" err="1">
                <a:highlight>
                  <a:srgbClr val="FFFF00"/>
                </a:highlight>
              </a:rPr>
              <a:t>pipeline</a:t>
            </a:r>
            <a:r>
              <a:rPr lang="pl-PL" sz="1867" dirty="0">
                <a:highlight>
                  <a:srgbClr val="FFFF00"/>
                </a:highlight>
              </a:rPr>
              <a:t> - no </a:t>
            </a:r>
            <a:r>
              <a:rPr lang="pl-PL" sz="1867" dirty="0" err="1">
                <a:highlight>
                  <a:srgbClr val="FFFF00"/>
                </a:highlight>
              </a:rPr>
              <a:t>need</a:t>
            </a:r>
            <a:r>
              <a:rPr lang="pl-PL" sz="1867" dirty="0">
                <a:highlight>
                  <a:srgbClr val="FFFF00"/>
                </a:highlight>
              </a:rPr>
              <a:t> for TSC </a:t>
            </a:r>
            <a:r>
              <a:rPr lang="pl-PL" sz="1867" dirty="0" err="1">
                <a:highlight>
                  <a:srgbClr val="FFFF00"/>
                </a:highlight>
              </a:rPr>
              <a:t>approval</a:t>
            </a:r>
            <a:endParaRPr lang="en-CA" sz="1867" dirty="0">
              <a:highlight>
                <a:srgbClr val="FFFF00"/>
              </a:highlight>
            </a:endParaRPr>
          </a:p>
        </p:txBody>
      </p:sp>
    </p:spTree>
    <p:extLst>
      <p:ext uri="{BB962C8B-B14F-4D97-AF65-F5344CB8AC3E}">
        <p14:creationId xmlns:p14="http://schemas.microsoft.com/office/powerpoint/2010/main" val="2350065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1/9</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15938" y="1004912"/>
            <a:ext cx="12191999" cy="5499280"/>
          </a:xfrm>
        </p:spPr>
        <p:txBody>
          <a:bodyPr>
            <a:noAutofit/>
          </a:bodyPr>
          <a:lstStyle/>
          <a:p>
            <a:pPr marL="0" indent="0">
              <a:buNone/>
            </a:pPr>
            <a:r>
              <a:rPr lang="pl-PL" sz="1400" b="1" i="0" u="sng" dirty="0">
                <a:solidFill>
                  <a:srgbClr val="FFFFFF"/>
                </a:solidFill>
                <a:effectLst/>
                <a:latin typeface="Lato" panose="020F0502020204030203" pitchFamily="34" charset="0"/>
                <a:hlinkClick r:id="rId2" tooltip="LFN LFN Developer &amp; Testing Forums"/>
              </a:rPr>
              <a:t>LFN Developer &amp; Testing Forum</a:t>
            </a:r>
            <a:r>
              <a:rPr lang="pl-PL" sz="1400" b="1" i="0" u="sng" dirty="0">
                <a:solidFill>
                  <a:srgbClr val="FFFFFF"/>
                </a:solidFill>
                <a:effectLst/>
                <a:latin typeface="Lato" panose="020F0502020204030203" pitchFamily="34" charset="0"/>
              </a:rPr>
              <a:t> </a:t>
            </a:r>
            <a:r>
              <a:rPr lang="pl-PL" sz="1400" b="1" dirty="0">
                <a:solidFill>
                  <a:schemeClr val="tx1"/>
                </a:solidFill>
                <a:latin typeface="Lato" panose="020F0502020204030203" pitchFamily="34" charset="0"/>
              </a:rPr>
              <a:t>June 13th-16th Porto, Portugal</a:t>
            </a:r>
          </a:p>
          <a:p>
            <a:pPr marL="800100" lvl="1" indent="-342900">
              <a:buFont typeface="Arial" panose="020B0604020202020204" pitchFamily="34" charset="0"/>
              <a:buChar char="•"/>
            </a:pPr>
            <a:r>
              <a:rPr lang="pl-PL" sz="900" b="1" i="0" dirty="0">
                <a:solidFill>
                  <a:schemeClr val="tx1"/>
                </a:solidFill>
                <a:effectLst/>
                <a:latin typeface="MuseoSans"/>
                <a:hlinkClick r:id="rId3"/>
              </a:rPr>
              <a:t>https://events.linuxfoundation.org/lfn-developer-testing-forum/</a:t>
            </a:r>
            <a:r>
              <a:rPr lang="pl-PL" sz="900" b="1" i="0" dirty="0">
                <a:solidFill>
                  <a:schemeClr val="tx1"/>
                </a:solidFill>
                <a:effectLst/>
                <a:latin typeface="MuseoSans"/>
              </a:rPr>
              <a:t> - </a:t>
            </a:r>
            <a:r>
              <a:rPr lang="pl-PL" sz="900" b="1" i="0" dirty="0" err="1">
                <a:solidFill>
                  <a:schemeClr val="tx1"/>
                </a:solidFill>
                <a:effectLst/>
                <a:latin typeface="MuseoSans"/>
              </a:rPr>
              <a:t>registration</a:t>
            </a:r>
            <a:r>
              <a:rPr lang="pl-PL" sz="900" b="1" i="0" dirty="0">
                <a:solidFill>
                  <a:schemeClr val="tx1"/>
                </a:solidFill>
                <a:effectLst/>
                <a:latin typeface="MuseoSans"/>
              </a:rPr>
              <a:t> open</a:t>
            </a:r>
            <a:endParaRPr lang="pl-PL" sz="1800" dirty="0"/>
          </a:p>
          <a:p>
            <a:pPr marL="0" indent="0">
              <a:buNone/>
            </a:pPr>
            <a:r>
              <a:rPr lang="pl-PL" sz="1600" dirty="0"/>
              <a:t>SECCOM </a:t>
            </a:r>
            <a:r>
              <a:rPr lang="pl-PL" sz="1600" dirty="0" err="1"/>
              <a:t>topics</a:t>
            </a:r>
            <a:r>
              <a:rPr lang="pl-PL" sz="1600" dirty="0"/>
              <a:t> </a:t>
            </a:r>
            <a:r>
              <a:rPr lang="pl-PL" sz="1600" dirty="0" err="1"/>
              <a:t>proposal</a:t>
            </a:r>
            <a:r>
              <a:rPr lang="pl-PL" sz="1600" dirty="0"/>
              <a:t>:</a:t>
            </a:r>
          </a:p>
          <a:p>
            <a:pPr>
              <a:buFont typeface="Arial" panose="020B0604020202020204" pitchFamily="34" charset="0"/>
              <a:buChar char="•"/>
            </a:pPr>
            <a:r>
              <a:rPr lang="pl-PL" sz="1600" dirty="0">
                <a:hlinkClick r:id="rId4"/>
              </a:rPr>
              <a:t>SECCOM </a:t>
            </a:r>
            <a:r>
              <a:rPr lang="pl-PL" sz="1600" dirty="0" err="1">
                <a:hlinkClick r:id="rId4"/>
              </a:rPr>
              <a:t>retrospectives</a:t>
            </a:r>
            <a:r>
              <a:rPr lang="pl-PL" sz="1600" dirty="0"/>
              <a:t>:</a:t>
            </a:r>
          </a:p>
          <a:p>
            <a:pPr marL="742950" lvl="1" indent="-285750">
              <a:buFont typeface="Arial" panose="020B0604020202020204" pitchFamily="34" charset="0"/>
              <a:buChar char="•"/>
            </a:pPr>
            <a:r>
              <a:rPr lang="pl-PL" sz="1400" dirty="0"/>
              <a:t>Log4j </a:t>
            </a:r>
            <a:r>
              <a:rPr lang="pl-PL" sz="1400" dirty="0" err="1"/>
              <a:t>fix</a:t>
            </a:r>
            <a:r>
              <a:rPr lang="pl-PL" sz="1400" dirty="0"/>
              <a:t> </a:t>
            </a:r>
            <a:r>
              <a:rPr lang="pl-PL" sz="1400" dirty="0" err="1"/>
              <a:t>implementation</a:t>
            </a:r>
            <a:r>
              <a:rPr lang="pl-PL" sz="1400" dirty="0"/>
              <a:t> in Istanbul </a:t>
            </a:r>
            <a:r>
              <a:rPr lang="pl-PL" sz="1400" dirty="0" err="1"/>
              <a:t>Maintenance</a:t>
            </a:r>
            <a:r>
              <a:rPr lang="pl-PL" sz="1400" dirty="0"/>
              <a:t> </a:t>
            </a:r>
            <a:r>
              <a:rPr lang="pl-PL" sz="1400" dirty="0" err="1"/>
              <a:t>Release</a:t>
            </a:r>
            <a:endParaRPr lang="pl-PL" sz="1400" dirty="0"/>
          </a:p>
          <a:p>
            <a:pPr marL="742950" lvl="1" indent="-285750">
              <a:buFont typeface="Arial" panose="020B0604020202020204" pitchFamily="34" charset="0"/>
              <a:buChar char="•"/>
            </a:pPr>
            <a:r>
              <a:rPr lang="pl-PL" sz="1400" dirty="0" err="1"/>
              <a:t>Jakarta</a:t>
            </a:r>
            <a:r>
              <a:rPr lang="pl-PL" sz="1400" dirty="0"/>
              <a:t> </a:t>
            </a:r>
            <a:r>
              <a:rPr lang="pl-PL" sz="1400" dirty="0" err="1"/>
              <a:t>security</a:t>
            </a:r>
            <a:r>
              <a:rPr lang="pl-PL" sz="1400" dirty="0"/>
              <a:t> status update</a:t>
            </a:r>
          </a:p>
          <a:p>
            <a:pPr>
              <a:buFont typeface="Arial" panose="020B0604020202020204" pitchFamily="34" charset="0"/>
              <a:buChar char="•"/>
            </a:pPr>
            <a:r>
              <a:rPr lang="pl-PL" sz="1600" dirty="0" err="1">
                <a:hlinkClick r:id="rId5"/>
              </a:rPr>
              <a:t>Kohn</a:t>
            </a:r>
            <a:r>
              <a:rPr lang="pl-PL" sz="1600" dirty="0">
                <a:hlinkClick r:id="rId5"/>
              </a:rPr>
              <a:t> </a:t>
            </a:r>
            <a:r>
              <a:rPr lang="pl-PL" sz="1600" dirty="0" err="1">
                <a:hlinkClick r:id="rId5"/>
              </a:rPr>
              <a:t>security</a:t>
            </a:r>
            <a:r>
              <a:rPr lang="pl-PL" sz="1600" dirty="0">
                <a:hlinkClick r:id="rId5"/>
              </a:rPr>
              <a:t> </a:t>
            </a:r>
            <a:r>
              <a:rPr lang="pl-PL" sz="1600" dirty="0" err="1">
                <a:hlinkClick r:id="rId5"/>
              </a:rPr>
              <a:t>goals</a:t>
            </a:r>
            <a:r>
              <a:rPr lang="pl-PL" sz="1600" dirty="0">
                <a:hlinkClick r:id="rId5"/>
              </a:rPr>
              <a:t>:</a:t>
            </a:r>
            <a:endParaRPr lang="pl-PL" sz="1600" dirty="0"/>
          </a:p>
          <a:p>
            <a:pPr marL="742950" lvl="1" indent="-285750">
              <a:buFont typeface="Arial" panose="020B0604020202020204" pitchFamily="34" charset="0"/>
              <a:buChar char="•"/>
            </a:pPr>
            <a:r>
              <a:rPr lang="en-US" sz="1400" dirty="0"/>
              <a:t>Global Requirements and Best Practices</a:t>
            </a:r>
            <a:endParaRPr lang="pl-PL" sz="1400" dirty="0"/>
          </a:p>
          <a:p>
            <a:pPr marL="742950" lvl="1" indent="-285750">
              <a:buFont typeface="Arial" panose="020B0604020202020204" pitchFamily="34" charset="0"/>
              <a:buChar char="•"/>
            </a:pPr>
            <a:r>
              <a:rPr lang="pl-PL" sz="1400" dirty="0"/>
              <a:t>Security </a:t>
            </a:r>
            <a:r>
              <a:rPr lang="pl-PL" sz="1400" dirty="0" err="1"/>
              <a:t>PoCs</a:t>
            </a:r>
            <a:r>
              <a:rPr lang="pl-PL" sz="1400" dirty="0"/>
              <a:t>:</a:t>
            </a:r>
          </a:p>
          <a:p>
            <a:pPr marL="1143000" lvl="2" indent="-228600">
              <a:buFont typeface="Arial" panose="020B0604020202020204" pitchFamily="34" charset="0"/>
              <a:buChar char="•"/>
            </a:pPr>
            <a:r>
              <a:rPr lang="pl-PL" sz="1200" dirty="0" err="1"/>
              <a:t>logging</a:t>
            </a:r>
            <a:r>
              <a:rPr lang="pl-PL" sz="1200" dirty="0"/>
              <a:t> </a:t>
            </a:r>
            <a:r>
              <a:rPr lang="pl-PL" sz="1200" dirty="0" err="1"/>
              <a:t>req</a:t>
            </a:r>
            <a:endParaRPr lang="pl-PL" sz="1200" dirty="0"/>
          </a:p>
          <a:p>
            <a:pPr marL="1143000" lvl="2" indent="-228600">
              <a:buFont typeface="Arial" panose="020B0604020202020204" pitchFamily="34" charset="0"/>
              <a:buChar char="•"/>
            </a:pPr>
            <a:r>
              <a:rPr lang="pl-PL" sz="1200" dirty="0" err="1"/>
              <a:t>code</a:t>
            </a:r>
            <a:r>
              <a:rPr lang="pl-PL" sz="1200" dirty="0"/>
              <a:t> </a:t>
            </a:r>
            <a:r>
              <a:rPr lang="pl-PL" sz="1200" dirty="0" err="1"/>
              <a:t>quality</a:t>
            </a:r>
            <a:r>
              <a:rPr lang="pl-PL" sz="1200" dirty="0"/>
              <a:t> </a:t>
            </a:r>
          </a:p>
          <a:p>
            <a:pPr marL="1143000" lvl="2" indent="-228600">
              <a:buFont typeface="Arial" panose="020B0604020202020204" pitchFamily="34" charset="0"/>
              <a:buChar char="•"/>
            </a:pPr>
            <a:r>
              <a:rPr lang="pl-PL" sz="1200" dirty="0"/>
              <a:t>service </a:t>
            </a:r>
            <a:r>
              <a:rPr lang="pl-PL" sz="1200" dirty="0" err="1"/>
              <a:t>mesh</a:t>
            </a:r>
            <a:endParaRPr lang="pl-PL" sz="1200" dirty="0"/>
          </a:p>
          <a:p>
            <a:pPr marL="742950" lvl="1" indent="-285750">
              <a:buFont typeface="Arial" panose="020B0604020202020204" pitchFamily="34" charset="0"/>
              <a:buChar char="•"/>
            </a:pPr>
            <a:r>
              <a:rPr lang="pl-PL" sz="1400" dirty="0"/>
              <a:t>SBOM </a:t>
            </a:r>
            <a:r>
              <a:rPr lang="pl-PL" sz="1400" dirty="0" err="1"/>
              <a:t>enablement</a:t>
            </a:r>
            <a:r>
              <a:rPr lang="pl-PL" sz="1400" dirty="0"/>
              <a:t> and </a:t>
            </a:r>
            <a:r>
              <a:rPr lang="pl-PL" sz="1400" dirty="0" err="1"/>
              <a:t>maintenance</a:t>
            </a:r>
            <a:r>
              <a:rPr lang="pl-PL" sz="1400" dirty="0"/>
              <a:t>, and </a:t>
            </a:r>
            <a:r>
              <a:rPr lang="pl-PL" sz="1400" dirty="0" err="1"/>
              <a:t>packaging</a:t>
            </a:r>
            <a:endParaRPr lang="pl-PL" sz="1400" dirty="0"/>
          </a:p>
          <a:p>
            <a:pPr marL="742950" lvl="1" indent="-285750">
              <a:buFont typeface="Arial" panose="020B0604020202020204" pitchFamily="34" charset="0"/>
              <a:buChar char="•"/>
            </a:pPr>
            <a:r>
              <a:rPr lang="pl-PL" sz="1400" dirty="0" err="1"/>
              <a:t>Waiver</a:t>
            </a:r>
            <a:r>
              <a:rPr lang="pl-PL" sz="1400" dirty="0"/>
              <a:t> policy update</a:t>
            </a:r>
          </a:p>
          <a:p>
            <a:pPr>
              <a:buFont typeface="Arial" panose="020B0604020202020204" pitchFamily="34" charset="0"/>
              <a:buChar char="•"/>
            </a:pPr>
            <a:r>
              <a:rPr lang="pl-PL" sz="1600" dirty="0"/>
              <a:t>Unmaintained projects joint meeting with Amy, Thomas and Andreas, Chaker and Byung</a:t>
            </a:r>
          </a:p>
          <a:p>
            <a:pPr>
              <a:buFont typeface="Arial" panose="020B0604020202020204" pitchFamily="34" charset="0"/>
              <a:buChar char="•"/>
            </a:pPr>
            <a:r>
              <a:rPr lang="pl-PL" sz="1600" dirty="0"/>
              <a:t>On the </a:t>
            </a:r>
            <a:r>
              <a:rPr lang="pl-PL" sz="1600" dirty="0" err="1"/>
              <a:t>road</a:t>
            </a:r>
            <a:r>
              <a:rPr lang="pl-PL" sz="1600" dirty="0"/>
              <a:t> to </a:t>
            </a:r>
            <a:r>
              <a:rPr lang="pl-PL" sz="1600" dirty="0" err="1"/>
              <a:t>gold</a:t>
            </a:r>
            <a:r>
              <a:rPr lang="pl-PL" sz="1600" dirty="0"/>
              <a:t> </a:t>
            </a:r>
            <a:r>
              <a:rPr lang="pl-PL" sz="1600" dirty="0" err="1"/>
              <a:t>badge</a:t>
            </a:r>
            <a:r>
              <a:rPr lang="pl-PL" sz="1600" dirty="0"/>
              <a:t> - Tony and Toine</a:t>
            </a:r>
          </a:p>
          <a:p>
            <a:pPr>
              <a:buFont typeface="Arial" panose="020B0604020202020204" pitchFamily="34" charset="0"/>
              <a:buChar char="•"/>
            </a:pPr>
            <a:r>
              <a:rPr lang="pl-PL" sz="1600" dirty="0"/>
              <a:t>Operator </a:t>
            </a:r>
            <a:r>
              <a:rPr lang="pl-PL" sz="1600" dirty="0" err="1"/>
              <a:t>perspective</a:t>
            </a:r>
            <a:r>
              <a:rPr lang="pl-PL" sz="1600" dirty="0"/>
              <a:t> on ONAP </a:t>
            </a:r>
            <a:r>
              <a:rPr lang="pl-PL" sz="1600" dirty="0" err="1"/>
              <a:t>security</a:t>
            </a:r>
            <a:r>
              <a:rPr lang="pl-PL" sz="1600" dirty="0"/>
              <a:t> – Amy, Andreas? Brian? Fabian?</a:t>
            </a:r>
          </a:p>
          <a:p>
            <a:pPr>
              <a:buFont typeface="Arial" panose="020B0604020202020204" pitchFamily="34" charset="0"/>
              <a:buChar char="•"/>
            </a:pPr>
            <a:r>
              <a:rPr lang="en-US" sz="1600" dirty="0"/>
              <a:t>Security principles in the implementation </a:t>
            </a:r>
            <a:r>
              <a:rPr lang="pl-PL" sz="1600" dirty="0"/>
              <a:t>– Tony, </a:t>
            </a:r>
            <a:r>
              <a:rPr lang="pl-PL" sz="1600" dirty="0" err="1"/>
              <a:t>Maggie</a:t>
            </a:r>
            <a:endParaRPr lang="pl-PL" sz="1600" dirty="0"/>
          </a:p>
          <a:p>
            <a:pPr marL="0" indent="0">
              <a:buNone/>
            </a:pPr>
            <a:endParaRPr lang="en-US" dirty="0">
              <a:latin typeface="Calibri" panose="020F0502020204030204" pitchFamily="34" charset="0"/>
            </a:endParaRPr>
          </a:p>
        </p:txBody>
      </p:sp>
    </p:spTree>
    <p:extLst>
      <p:ext uri="{BB962C8B-B14F-4D97-AF65-F5344CB8AC3E}">
        <p14:creationId xmlns:p14="http://schemas.microsoft.com/office/powerpoint/2010/main" val="258909555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3</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2/9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15938" y="1004912"/>
            <a:ext cx="12191999" cy="5499280"/>
          </a:xfrm>
        </p:spPr>
        <p:txBody>
          <a:bodyPr>
            <a:noAutofit/>
          </a:bodyPr>
          <a:lstStyle/>
          <a:p>
            <a:pPr marL="342900" indent="-342900">
              <a:buFont typeface="Arial" panose="020B0604020202020204" pitchFamily="34" charset="0"/>
              <a:buChar char="•"/>
            </a:pPr>
            <a:r>
              <a:rPr lang="pl-PL" sz="1400" b="0" i="0" dirty="0">
                <a:solidFill>
                  <a:schemeClr val="tx1"/>
                </a:solidFill>
                <a:effectLst/>
                <a:latin typeface="Lato" panose="020F0502020204030203" pitchFamily="34" charset="0"/>
              </a:rPr>
              <a:t>OSA </a:t>
            </a:r>
            <a:r>
              <a:rPr lang="pl-PL" sz="1400" b="0" i="0" dirty="0" err="1">
                <a:solidFill>
                  <a:schemeClr val="tx1"/>
                </a:solidFill>
                <a:effectLst/>
                <a:latin typeface="Lato" panose="020F0502020204030203" pitchFamily="34" charset="0"/>
              </a:rPr>
              <a:t>documentation</a:t>
            </a:r>
            <a:r>
              <a:rPr lang="pl-PL" sz="1400" b="0" i="0" dirty="0">
                <a:solidFill>
                  <a:schemeClr val="tx1"/>
                </a:solidFill>
                <a:effectLst/>
                <a:latin typeface="Lato" panose="020F0502020204030203" pitchFamily="34" charset="0"/>
              </a:rPr>
              <a:t> update per </a:t>
            </a:r>
            <a:r>
              <a:rPr lang="pl-PL" sz="1400" b="0" i="0" dirty="0" err="1">
                <a:solidFill>
                  <a:schemeClr val="tx1"/>
                </a:solidFill>
                <a:effectLst/>
                <a:latin typeface="Lato" panose="020F0502020204030203" pitchFamily="34" charset="0"/>
              </a:rPr>
              <a:t>release</a:t>
            </a:r>
            <a:r>
              <a:rPr lang="pl-PL" sz="1400" b="0" i="0" dirty="0">
                <a:solidFill>
                  <a:schemeClr val="tx1"/>
                </a:solidFill>
                <a:effectLst/>
                <a:latin typeface="Lato" panose="020F0502020204030203" pitchFamily="34" charset="0"/>
              </a:rPr>
              <a:t> – </a:t>
            </a:r>
            <a:r>
              <a:rPr lang="pl-PL" sz="1400" b="0" i="0" dirty="0" err="1">
                <a:solidFill>
                  <a:schemeClr val="tx1"/>
                </a:solidFill>
                <a:effectLst/>
                <a:latin typeface="Lato" panose="020F0502020204030203" pitchFamily="34" charset="0"/>
              </a:rPr>
              <a:t>branch</a:t>
            </a:r>
            <a:r>
              <a:rPr lang="pl-PL" sz="1400" b="0" i="0" dirty="0">
                <a:solidFill>
                  <a:schemeClr val="tx1"/>
                </a:solidFill>
                <a:effectLst/>
                <a:latin typeface="Lato" panose="020F0502020204030203" pitchFamily="34" charset="0"/>
              </a:rPr>
              <a:t> to be </a:t>
            </a:r>
            <a:r>
              <a:rPr lang="pl-PL" sz="1400" b="0" i="0" dirty="0" err="1">
                <a:solidFill>
                  <a:schemeClr val="tx1"/>
                </a:solidFill>
                <a:effectLst/>
                <a:latin typeface="Lato" panose="020F0502020204030203" pitchFamily="34" charset="0"/>
              </a:rPr>
              <a:t>created</a:t>
            </a:r>
            <a:r>
              <a:rPr lang="pl-PL" sz="1400" b="0" i="0" dirty="0">
                <a:solidFill>
                  <a:schemeClr val="tx1"/>
                </a:solidFill>
                <a:effectLst/>
                <a:latin typeface="Lato" panose="020F0502020204030203" pitchFamily="34" charset="0"/>
              </a:rPr>
              <a:t> for </a:t>
            </a:r>
            <a:r>
              <a:rPr lang="pl-PL" sz="1400" b="0" i="0" dirty="0" err="1">
                <a:solidFill>
                  <a:schemeClr val="tx1"/>
                </a:solidFill>
                <a:effectLst/>
                <a:latin typeface="Lato" panose="020F0502020204030203" pitchFamily="34" charset="0"/>
              </a:rPr>
              <a:t>Jakarta</a:t>
            </a:r>
            <a:endParaRPr lang="pl-PL" sz="1400" b="0" i="0" dirty="0">
              <a:solidFill>
                <a:schemeClr val="tx1"/>
              </a:solidFill>
              <a:effectLst/>
              <a:latin typeface="Lato" panose="020F0502020204030203" pitchFamily="34" charset="0"/>
            </a:endParaRPr>
          </a:p>
          <a:p>
            <a:pPr marL="342900" indent="-342900">
              <a:buFont typeface="Arial" panose="020B0604020202020204" pitchFamily="34" charset="0"/>
              <a:buChar char="•"/>
            </a:pPr>
            <a:r>
              <a:rPr lang="pl-PL" sz="1400" b="0" i="0" dirty="0" err="1">
                <a:solidFill>
                  <a:schemeClr val="tx1"/>
                </a:solidFill>
                <a:effectLst/>
                <a:latin typeface="Lato" panose="020F0502020204030203" pitchFamily="34" charset="0"/>
              </a:rPr>
              <a:t>Last</a:t>
            </a:r>
            <a:r>
              <a:rPr lang="pl-PL" sz="1400" b="0" i="0" dirty="0">
                <a:solidFill>
                  <a:schemeClr val="tx1"/>
                </a:solidFill>
                <a:effectLst/>
                <a:latin typeface="Lato" panose="020F0502020204030203" pitchFamily="34" charset="0"/>
              </a:rPr>
              <a:t> </a:t>
            </a:r>
            <a:r>
              <a:rPr lang="pl-PL" sz="1400" b="0" i="0" dirty="0" err="1">
                <a:solidFill>
                  <a:schemeClr val="tx1"/>
                </a:solidFill>
                <a:effectLst/>
                <a:latin typeface="Lato" panose="020F0502020204030203" pitchFamily="34" charset="0"/>
              </a:rPr>
              <a:t>PTLs</a:t>
            </a:r>
            <a:r>
              <a:rPr lang="pl-PL" sz="1400" b="0" i="0" dirty="0">
                <a:solidFill>
                  <a:schemeClr val="tx1"/>
                </a:solidFill>
                <a:effectLst/>
                <a:latin typeface="Lato" panose="020F0502020204030203" pitchFamily="34" charset="0"/>
              </a:rPr>
              <a:t> </a:t>
            </a:r>
            <a:r>
              <a:rPr lang="pl-PL" sz="1400" b="0" i="0" dirty="0" err="1">
                <a:solidFill>
                  <a:schemeClr val="tx1"/>
                </a:solidFill>
                <a:effectLst/>
                <a:latin typeface="Lato" panose="020F0502020204030203" pitchFamily="34" charset="0"/>
              </a:rPr>
              <a:t>meeting</a:t>
            </a:r>
            <a:r>
              <a:rPr lang="pl-PL" sz="1400" dirty="0">
                <a:solidFill>
                  <a:schemeClr val="tx1"/>
                </a:solidFill>
                <a:latin typeface="Lato" panose="020F0502020204030203" pitchFamily="34" charset="0"/>
              </a:rPr>
              <a:t> – 9th of May:</a:t>
            </a:r>
            <a:endParaRPr lang="pl-PL" sz="1400" b="0" i="0" dirty="0">
              <a:solidFill>
                <a:schemeClr val="tx1"/>
              </a:solidFill>
              <a:effectLst/>
              <a:latin typeface="Lato" panose="020F0502020204030203" pitchFamily="34" charset="0"/>
            </a:endParaRPr>
          </a:p>
          <a:p>
            <a:pPr marL="800100" lvl="1" indent="-342900">
              <a:buFont typeface="Arial" panose="020B0604020202020204" pitchFamily="34" charset="0"/>
              <a:buChar char="•"/>
            </a:pPr>
            <a:r>
              <a:rPr lang="pl-PL" sz="1000" b="0" i="0" dirty="0">
                <a:solidFill>
                  <a:schemeClr val="tx1"/>
                </a:solidFill>
                <a:effectLst/>
                <a:latin typeface="Lato" panose="020F0502020204030203" pitchFamily="34" charset="0"/>
              </a:rPr>
              <a:t>Tony </a:t>
            </a:r>
            <a:r>
              <a:rPr lang="pl-PL" sz="1000" b="0" i="0" dirty="0" err="1">
                <a:solidFill>
                  <a:schemeClr val="tx1"/>
                </a:solidFill>
                <a:effectLst/>
                <a:latin typeface="Lato" panose="020F0502020204030203" pitchFamily="34" charset="0"/>
              </a:rPr>
              <a:t>presented</a:t>
            </a:r>
            <a:r>
              <a:rPr lang="pl-PL" sz="1000" b="0" i="0" dirty="0">
                <a:solidFill>
                  <a:schemeClr val="tx1"/>
                </a:solidFill>
                <a:effectLst/>
                <a:latin typeface="Lato" panose="020F0502020204030203" pitchFamily="34" charset="0"/>
              </a:rPr>
              <a:t> 5Y </a:t>
            </a:r>
            <a:r>
              <a:rPr lang="pl-PL" sz="1000" b="0" i="0" dirty="0" err="1">
                <a:solidFill>
                  <a:schemeClr val="tx1"/>
                </a:solidFill>
                <a:effectLst/>
                <a:latin typeface="Lato" panose="020F0502020204030203" pitchFamily="34" charset="0"/>
              </a:rPr>
              <a:t>project</a:t>
            </a:r>
            <a:r>
              <a:rPr lang="pl-PL" sz="1000" b="0" i="0" dirty="0">
                <a:solidFill>
                  <a:schemeClr val="tx1"/>
                </a:solidFill>
                <a:effectLst/>
                <a:latin typeface="Lato" panose="020F0502020204030203" pitchFamily="34" charset="0"/>
              </a:rPr>
              <a:t> </a:t>
            </a:r>
            <a:r>
              <a:rPr lang="pl-PL" sz="1000" b="0" i="0" dirty="0" err="1">
                <a:solidFill>
                  <a:schemeClr val="tx1"/>
                </a:solidFill>
                <a:effectLst/>
                <a:latin typeface="Lato" panose="020F0502020204030203" pitchFamily="34" charset="0"/>
              </a:rPr>
              <a:t>review</a:t>
            </a:r>
            <a:r>
              <a:rPr lang="pl-PL" sz="1000" b="0" i="0" dirty="0">
                <a:solidFill>
                  <a:schemeClr val="tx1"/>
                </a:solidFill>
                <a:effectLst/>
                <a:latin typeface="Lato" panose="020F0502020204030203" pitchFamily="34" charset="0"/>
              </a:rPr>
              <a:t> – CPS </a:t>
            </a:r>
            <a:r>
              <a:rPr lang="pl-PL" sz="1000" b="0" i="0" dirty="0" err="1">
                <a:solidFill>
                  <a:schemeClr val="tx1"/>
                </a:solidFill>
                <a:effectLst/>
                <a:latin typeface="Lato" panose="020F0502020204030203" pitchFamily="34" charset="0"/>
              </a:rPr>
              <a:t>volunteered</a:t>
            </a:r>
            <a:r>
              <a:rPr lang="pl-PL" sz="1000" b="0" i="0" dirty="0">
                <a:solidFill>
                  <a:schemeClr val="tx1"/>
                </a:solidFill>
                <a:effectLst/>
                <a:latin typeface="Lato" panose="020F0502020204030203" pitchFamily="34" charset="0"/>
              </a:rPr>
              <a:t> to be </a:t>
            </a:r>
            <a:r>
              <a:rPr lang="pl-PL" sz="1000" b="0" i="0" dirty="0" err="1">
                <a:solidFill>
                  <a:schemeClr val="tx1"/>
                </a:solidFill>
                <a:effectLst/>
                <a:latin typeface="Lato" panose="020F0502020204030203" pitchFamily="34" charset="0"/>
              </a:rPr>
              <a:t>PoC</a:t>
            </a:r>
            <a:r>
              <a:rPr lang="pl-PL" sz="1000" b="0" i="0" dirty="0">
                <a:solidFill>
                  <a:schemeClr val="tx1"/>
                </a:solidFill>
                <a:effectLst/>
                <a:latin typeface="Lato" panose="020F0502020204030203" pitchFamily="34" charset="0"/>
              </a:rPr>
              <a:t> and </a:t>
            </a:r>
            <a:r>
              <a:rPr lang="pl-PL" sz="1000" b="0" i="0" dirty="0" err="1">
                <a:solidFill>
                  <a:schemeClr val="tx1"/>
                </a:solidFill>
                <a:effectLst/>
                <a:latin typeface="Lato" panose="020F0502020204030203" pitchFamily="34" charset="0"/>
              </a:rPr>
              <a:t>review</a:t>
            </a:r>
            <a:r>
              <a:rPr lang="pl-PL" sz="1000" b="0" i="0" dirty="0">
                <a:solidFill>
                  <a:schemeClr val="tx1"/>
                </a:solidFill>
                <a:effectLst/>
                <a:latin typeface="Lato" panose="020F0502020204030203" pitchFamily="34" charset="0"/>
              </a:rPr>
              <a:t> </a:t>
            </a:r>
            <a:r>
              <a:rPr lang="pl-PL" sz="1000" b="0" i="0" dirty="0" err="1">
                <a:solidFill>
                  <a:schemeClr val="tx1"/>
                </a:solidFill>
                <a:effectLst/>
                <a:latin typeface="Lato" panose="020F0502020204030203" pitchFamily="34" charset="0"/>
              </a:rPr>
              <a:t>questionaire</a:t>
            </a:r>
            <a:r>
              <a:rPr lang="pl-PL" sz="1000" b="0" i="0" dirty="0">
                <a:solidFill>
                  <a:schemeClr val="tx1"/>
                </a:solidFill>
                <a:effectLst/>
                <a:latin typeface="Lato" panose="020F0502020204030203" pitchFamily="34" charset="0"/>
              </a:rPr>
              <a:t>.</a:t>
            </a:r>
          </a:p>
          <a:p>
            <a:pPr marL="342900" indent="-342900">
              <a:buFont typeface="Arial" panose="020B0604020202020204" pitchFamily="34" charset="0"/>
              <a:buChar char="•"/>
            </a:pPr>
            <a:r>
              <a:rPr lang="en-US" sz="1400" dirty="0">
                <a:solidFill>
                  <a:schemeClr val="tx1"/>
                </a:solidFill>
                <a:latin typeface="Lato" panose="020F0502020204030203" pitchFamily="34" charset="0"/>
              </a:rPr>
              <a:t>ONAP unmaintained and deprecated functions – Amy present</a:t>
            </a:r>
            <a:r>
              <a:rPr lang="pl-PL" sz="1400" dirty="0" err="1">
                <a:solidFill>
                  <a:schemeClr val="tx1"/>
                </a:solidFill>
                <a:latin typeface="Lato" panose="020F0502020204030203" pitchFamily="34" charset="0"/>
              </a:rPr>
              <a:t>ed</a:t>
            </a:r>
            <a:r>
              <a:rPr lang="en-US" sz="1400" dirty="0">
                <a:solidFill>
                  <a:schemeClr val="tx1"/>
                </a:solidFill>
                <a:latin typeface="Lato" panose="020F0502020204030203" pitchFamily="34" charset="0"/>
              </a:rPr>
              <a:t> to </a:t>
            </a:r>
            <a:r>
              <a:rPr lang="en-US" sz="1400" dirty="0" err="1">
                <a:solidFill>
                  <a:schemeClr val="tx1"/>
                </a:solidFill>
                <a:latin typeface="Lato" panose="020F0502020204030203" pitchFamily="34" charset="0"/>
              </a:rPr>
              <a:t>ArchCom</a:t>
            </a:r>
            <a:r>
              <a:rPr lang="en-US" sz="1400" dirty="0">
                <a:solidFill>
                  <a:schemeClr val="tx1"/>
                </a:solidFill>
                <a:latin typeface="Lato" panose="020F0502020204030203" pitchFamily="34" charset="0"/>
              </a:rPr>
              <a:t> and </a:t>
            </a:r>
            <a:r>
              <a:rPr lang="pl-PL" sz="1400" dirty="0">
                <a:solidFill>
                  <a:schemeClr val="tx1"/>
                </a:solidFill>
                <a:latin typeface="Lato" panose="020F0502020204030203" pitchFamily="34" charset="0"/>
              </a:rPr>
              <a:t>to </a:t>
            </a:r>
            <a:r>
              <a:rPr lang="pl-PL" sz="1400" dirty="0" err="1">
                <a:solidFill>
                  <a:schemeClr val="tx1"/>
                </a:solidFill>
                <a:latin typeface="Lato" panose="020F0502020204030203" pitchFamily="34" charset="0"/>
              </a:rPr>
              <a:t>present</a:t>
            </a:r>
            <a:r>
              <a:rPr lang="pl-PL" sz="1400" dirty="0">
                <a:solidFill>
                  <a:schemeClr val="tx1"/>
                </a:solidFill>
                <a:latin typeface="Lato" panose="020F0502020204030203" pitchFamily="34" charset="0"/>
              </a:rPr>
              <a:t> to </a:t>
            </a:r>
            <a:r>
              <a:rPr lang="en-US" sz="1400" dirty="0">
                <a:solidFill>
                  <a:schemeClr val="tx1"/>
                </a:solidFill>
                <a:latin typeface="Lato" panose="020F0502020204030203" pitchFamily="34" charset="0"/>
              </a:rPr>
              <a:t>TSC 12 May</a:t>
            </a:r>
            <a:endParaRPr lang="pl-PL" sz="1400" dirty="0">
              <a:solidFill>
                <a:schemeClr val="tx1"/>
              </a:solidFill>
              <a:latin typeface="Lato" panose="020F0502020204030203" pitchFamily="34" charset="0"/>
            </a:endParaRPr>
          </a:p>
          <a:p>
            <a:pPr marL="800100" lvl="1" indent="-342900">
              <a:buFont typeface="Arial" panose="020B0604020202020204" pitchFamily="34" charset="0"/>
              <a:buChar char="•"/>
            </a:pPr>
            <a:r>
              <a:rPr lang="en-US" sz="1000" dirty="0">
                <a:solidFill>
                  <a:schemeClr val="tx1"/>
                </a:solidFill>
                <a:latin typeface="Lato" panose="020F0502020204030203" pitchFamily="34" charset="0"/>
              </a:rPr>
              <a:t>we should make dependency on OOM before removing Jenkins jobs (including projects without PTLs)</a:t>
            </a:r>
            <a:endParaRPr lang="pl-PL" sz="1000" dirty="0">
              <a:solidFill>
                <a:schemeClr val="tx1"/>
              </a:solidFill>
              <a:latin typeface="Lato" panose="020F0502020204030203" pitchFamily="34" charset="0"/>
            </a:endParaRPr>
          </a:p>
          <a:p>
            <a:pPr marL="800100" lvl="1" indent="-342900">
              <a:buFont typeface="Arial" panose="020B0604020202020204" pitchFamily="34" charset="0"/>
              <a:buChar char="•"/>
            </a:pPr>
            <a:r>
              <a:rPr lang="en-US" sz="1000" dirty="0">
                <a:solidFill>
                  <a:schemeClr val="tx1"/>
                </a:solidFill>
                <a:latin typeface="Lato" panose="020F0502020204030203" pitchFamily="34" charset="0"/>
              </a:rPr>
              <a:t>change to repo to be verified, if no change it means repo was not touched and to be validated by Architecture Subcommittee</a:t>
            </a:r>
            <a:endParaRPr lang="pl-PL" sz="1000" dirty="0">
              <a:solidFill>
                <a:schemeClr val="tx1"/>
              </a:solidFill>
              <a:latin typeface="Lato" panose="020F0502020204030203" pitchFamily="34" charset="0"/>
            </a:endParaRPr>
          </a:p>
          <a:p>
            <a:pPr marL="342900" indent="-342900">
              <a:buFont typeface="Arial" panose="020B0604020202020204" pitchFamily="34" charset="0"/>
              <a:buChar char="•"/>
            </a:pPr>
            <a:r>
              <a:rPr lang="en-US" sz="1400" dirty="0">
                <a:solidFill>
                  <a:schemeClr val="tx1"/>
                </a:solidFill>
                <a:latin typeface="Lato" panose="020F0502020204030203" pitchFamily="34" charset="0"/>
              </a:rPr>
              <a:t>Waivers – today they can last forever</a:t>
            </a:r>
          </a:p>
          <a:p>
            <a:pPr marL="800100" lvl="1" indent="-342900">
              <a:buFont typeface="Arial" panose="020B0604020202020204" pitchFamily="34" charset="0"/>
              <a:buChar char="•"/>
            </a:pPr>
            <a:r>
              <a:rPr lang="en-US" sz="1000" dirty="0">
                <a:solidFill>
                  <a:schemeClr val="tx1"/>
                </a:solidFill>
                <a:latin typeface="Lato" panose="020F0502020204030203" pitchFamily="34" charset="0"/>
              </a:rPr>
              <a:t>Proposal: waivers should not last more than 2 releases</a:t>
            </a:r>
          </a:p>
          <a:p>
            <a:pPr marL="800100" lvl="1" indent="-342900">
              <a:buFont typeface="Arial" panose="020B0604020202020204" pitchFamily="34" charset="0"/>
              <a:buChar char="•"/>
            </a:pPr>
            <a:r>
              <a:rPr lang="en-US" sz="1000" dirty="0">
                <a:solidFill>
                  <a:schemeClr val="tx1"/>
                </a:solidFill>
                <a:latin typeface="Lato" panose="020F0502020204030203" pitchFamily="34" charset="0"/>
              </a:rPr>
              <a:t>3</a:t>
            </a:r>
            <a:r>
              <a:rPr lang="en-US" sz="1000" baseline="30000" dirty="0">
                <a:solidFill>
                  <a:schemeClr val="tx1"/>
                </a:solidFill>
                <a:latin typeface="Lato" panose="020F0502020204030203" pitchFamily="34" charset="0"/>
              </a:rPr>
              <a:t>rd</a:t>
            </a:r>
            <a:r>
              <a:rPr lang="en-US" sz="1000" dirty="0">
                <a:solidFill>
                  <a:schemeClr val="tx1"/>
                </a:solidFill>
                <a:latin typeface="Lato" panose="020F0502020204030203" pitchFamily="34" charset="0"/>
              </a:rPr>
              <a:t> party dependencies can require 3 release cycles to close</a:t>
            </a:r>
          </a:p>
          <a:p>
            <a:pPr marL="800100" lvl="1" indent="-342900">
              <a:buFont typeface="Arial" panose="020B0604020202020204" pitchFamily="34" charset="0"/>
              <a:buChar char="•"/>
            </a:pPr>
            <a:r>
              <a:rPr lang="en-US" sz="1000" dirty="0">
                <a:solidFill>
                  <a:schemeClr val="tx1"/>
                </a:solidFill>
                <a:latin typeface="Lato" panose="020F0502020204030203" pitchFamily="34" charset="0"/>
              </a:rPr>
              <a:t>Muddasar will create a planning cycle one-pager so that SECCOM and the TSC can get earlier visibility</a:t>
            </a:r>
          </a:p>
          <a:p>
            <a:pPr marL="342900" indent="-342900">
              <a:buFont typeface="Arial" panose="020B0604020202020204" pitchFamily="34" charset="0"/>
              <a:buChar char="•"/>
            </a:pPr>
            <a:r>
              <a:rPr lang="pl-PL" sz="1400" b="0" i="0" dirty="0">
                <a:solidFill>
                  <a:schemeClr val="tx1"/>
                </a:solidFill>
                <a:effectLst/>
                <a:latin typeface="Lato" panose="020F0502020204030203" pitchFamily="34" charset="0"/>
              </a:rPr>
              <a:t>Synch with OOM:</a:t>
            </a:r>
          </a:p>
          <a:p>
            <a:pPr marL="800100" lvl="1" indent="-342900">
              <a:buFont typeface="Arial" panose="020B0604020202020204" pitchFamily="34" charset="0"/>
              <a:buChar char="•"/>
            </a:pPr>
            <a:r>
              <a:rPr lang="pl-PL" sz="1000" dirty="0">
                <a:solidFill>
                  <a:schemeClr val="tx1"/>
                </a:solidFill>
                <a:latin typeface="Lato" panose="020F0502020204030203" pitchFamily="34" charset="0"/>
              </a:rPr>
              <a:t>Security </a:t>
            </a:r>
            <a:r>
              <a:rPr lang="pl-PL" sz="1000" dirty="0" err="1">
                <a:solidFill>
                  <a:schemeClr val="tx1"/>
                </a:solidFill>
                <a:latin typeface="Lato" panose="020F0502020204030203" pitchFamily="34" charset="0"/>
              </a:rPr>
              <a:t>dashboard</a:t>
            </a:r>
            <a:r>
              <a:rPr lang="pl-PL" sz="1000" dirty="0">
                <a:solidFill>
                  <a:schemeClr val="tx1"/>
                </a:solidFill>
                <a:latin typeface="Lato" panose="020F0502020204030203" pitchFamily="34" charset="0"/>
              </a:rPr>
              <a:t>: </a:t>
            </a:r>
            <a:r>
              <a:rPr lang="pl-PL" sz="1000" dirty="0">
                <a:solidFill>
                  <a:schemeClr val="tx1"/>
                </a:solidFill>
                <a:latin typeface="Lato" panose="020F0502020204030203" pitchFamily="34" charset="0"/>
                <a:hlinkClick r:id="rId2"/>
              </a:rPr>
              <a:t>https://logs.onap.org/onap-integration/daily/onap-daily-dt-oom-master/2022-04/18_06-28/</a:t>
            </a:r>
            <a:r>
              <a:rPr lang="pl-PL" sz="1000" dirty="0">
                <a:solidFill>
                  <a:schemeClr val="tx1"/>
                </a:solidFill>
                <a:latin typeface="Lato" panose="020F0502020204030203" pitchFamily="34" charset="0"/>
              </a:rPr>
              <a:t> and </a:t>
            </a:r>
          </a:p>
          <a:p>
            <a:pPr marL="800100" lvl="1" indent="-342900">
              <a:buFont typeface="Arial" panose="020B0604020202020204" pitchFamily="34" charset="0"/>
              <a:buChar char="•"/>
            </a:pPr>
            <a:r>
              <a:rPr lang="pl-PL" sz="1000" b="0" i="0" dirty="0" err="1">
                <a:solidFill>
                  <a:schemeClr val="tx1"/>
                </a:solidFill>
                <a:effectLst/>
                <a:latin typeface="Lato" panose="020F0502020204030203" pitchFamily="34" charset="0"/>
              </a:rPr>
              <a:t>Versions</a:t>
            </a:r>
            <a:r>
              <a:rPr lang="pl-PL" sz="1000" b="0" i="0" dirty="0">
                <a:solidFill>
                  <a:schemeClr val="tx1"/>
                </a:solidFill>
                <a:effectLst/>
                <a:latin typeface="Lato" panose="020F0502020204030203" pitchFamily="34" charset="0"/>
              </a:rPr>
              <a:t> </a:t>
            </a:r>
            <a:r>
              <a:rPr lang="pl-PL" sz="1000" b="0" i="0" dirty="0" err="1">
                <a:solidFill>
                  <a:schemeClr val="tx1"/>
                </a:solidFill>
                <a:effectLst/>
                <a:latin typeface="Lato" panose="020F0502020204030203" pitchFamily="34" charset="0"/>
              </a:rPr>
              <a:t>reporting</a:t>
            </a:r>
            <a:r>
              <a:rPr lang="pl-PL" sz="1000" b="0" i="0" dirty="0">
                <a:solidFill>
                  <a:schemeClr val="tx1"/>
                </a:solidFill>
                <a:effectLst/>
                <a:latin typeface="Lato" panose="020F0502020204030203" pitchFamily="34" charset="0"/>
              </a:rPr>
              <a:t>: </a:t>
            </a:r>
            <a:r>
              <a:rPr lang="pl-PL" sz="1000" b="0" i="0" dirty="0">
                <a:solidFill>
                  <a:schemeClr val="tx1"/>
                </a:solidFill>
                <a:effectLst/>
                <a:latin typeface="Lato" panose="020F0502020204030203" pitchFamily="34" charset="0"/>
                <a:hlinkClick r:id="rId3"/>
              </a:rPr>
              <a:t>https://logs.onap.org/onap-integration/weekly/onap_weekly_pod4_master/2022-05/08_13-23/</a:t>
            </a:r>
            <a:r>
              <a:rPr lang="pl-PL" sz="1000" b="0" i="0" dirty="0">
                <a:solidFill>
                  <a:schemeClr val="tx1"/>
                </a:solidFill>
                <a:effectLst/>
                <a:latin typeface="Lato" panose="020F0502020204030203" pitchFamily="34" charset="0"/>
              </a:rPr>
              <a:t> </a:t>
            </a:r>
            <a:r>
              <a:rPr lang="pl-PL" sz="1000" b="0" i="0" dirty="0" err="1">
                <a:solidFill>
                  <a:schemeClr val="tx1"/>
                </a:solidFill>
                <a:effectLst/>
                <a:latin typeface="Lato" panose="020F0502020204030203" pitchFamily="34" charset="0"/>
              </a:rPr>
              <a:t>latest</a:t>
            </a:r>
            <a:r>
              <a:rPr lang="pl-PL" sz="1000" b="0" i="0" dirty="0">
                <a:solidFill>
                  <a:schemeClr val="tx1"/>
                </a:solidFill>
                <a:effectLst/>
                <a:latin typeface="Lato" panose="020F0502020204030203" pitchFamily="34" charset="0"/>
              </a:rPr>
              <a:t> run by Michal for the weekend</a:t>
            </a:r>
          </a:p>
          <a:p>
            <a:pPr marL="800100" lvl="1" indent="-342900">
              <a:buFont typeface="Arial" panose="020B0604020202020204" pitchFamily="34" charset="0"/>
              <a:buChar char="•"/>
            </a:pPr>
            <a:r>
              <a:rPr lang="pl-PL" sz="1000" dirty="0" err="1">
                <a:solidFill>
                  <a:schemeClr val="tx1"/>
                </a:solidFill>
                <a:latin typeface="Lato" panose="020F0502020204030203" pitchFamily="34" charset="0"/>
              </a:rPr>
              <a:t>Failing</a:t>
            </a:r>
            <a:r>
              <a:rPr lang="pl-PL" sz="1000" dirty="0">
                <a:solidFill>
                  <a:schemeClr val="tx1"/>
                </a:solidFill>
                <a:latin typeface="Lato" panose="020F0502020204030203" pitchFamily="34" charset="0"/>
              </a:rPr>
              <a:t> </a:t>
            </a:r>
            <a:r>
              <a:rPr lang="pl-PL" sz="1000" dirty="0" err="1">
                <a:solidFill>
                  <a:schemeClr val="tx1"/>
                </a:solidFill>
                <a:latin typeface="Lato" panose="020F0502020204030203" pitchFamily="34" charset="0"/>
              </a:rPr>
              <a:t>security</a:t>
            </a:r>
            <a:r>
              <a:rPr lang="pl-PL" sz="1000" dirty="0">
                <a:solidFill>
                  <a:schemeClr val="tx1"/>
                </a:solidFill>
                <a:latin typeface="Lato" panose="020F0502020204030203" pitchFamily="34" charset="0"/>
              </a:rPr>
              <a:t> </a:t>
            </a:r>
            <a:r>
              <a:rPr lang="pl-PL" sz="1000" dirty="0" err="1">
                <a:solidFill>
                  <a:schemeClr val="tx1"/>
                </a:solidFill>
                <a:latin typeface="Lato" panose="020F0502020204030203" pitchFamily="34" charset="0"/>
              </a:rPr>
              <a:t>tests</a:t>
            </a:r>
            <a:r>
              <a:rPr lang="pl-PL" sz="1000" dirty="0">
                <a:solidFill>
                  <a:schemeClr val="tx1"/>
                </a:solidFill>
                <a:latin typeface="Lato" panose="020F0502020204030203" pitchFamily="34" charset="0"/>
              </a:rPr>
              <a:t>:</a:t>
            </a:r>
          </a:p>
          <a:p>
            <a:pPr lvl="2"/>
            <a:r>
              <a:rPr lang="pl-PL" sz="900" dirty="0" err="1">
                <a:effectLst/>
                <a:latin typeface="Calibri" panose="020F0502020204030204" pitchFamily="34" charset="0"/>
                <a:ea typeface="DengXian" panose="02010600030101010101" pitchFamily="2" charset="-122"/>
              </a:rPr>
              <a:t>fix</a:t>
            </a:r>
            <a:r>
              <a:rPr lang="pl-PL" sz="900" dirty="0">
                <a:effectLst/>
                <a:latin typeface="Calibri" panose="020F0502020204030204" pitchFamily="34" charset="0"/>
                <a:ea typeface="DengXian" panose="02010600030101010101" pitchFamily="2" charset="-122"/>
              </a:rPr>
              <a:t> </a:t>
            </a:r>
            <a:r>
              <a:rPr lang="pl-PL" sz="900" dirty="0" err="1">
                <a:effectLst/>
                <a:latin typeface="Calibri" panose="020F0502020204030204" pitchFamily="34" charset="0"/>
                <a:ea typeface="DengXian" panose="02010600030101010101" pitchFamily="2" charset="-122"/>
              </a:rPr>
              <a:t>nonssl_endpoints</a:t>
            </a:r>
            <a:r>
              <a:rPr lang="pl-PL" sz="900" dirty="0">
                <a:effectLst/>
                <a:latin typeface="Calibri" panose="020F0502020204030204" pitchFamily="34" charset="0"/>
                <a:ea typeface="DengXian" panose="02010600030101010101" pitchFamily="2" charset="-122"/>
              </a:rPr>
              <a:t> in </a:t>
            </a:r>
            <a:r>
              <a:rPr lang="pl-PL" sz="900" dirty="0" err="1">
                <a:effectLst/>
                <a:latin typeface="Calibri" panose="020F0502020204030204" pitchFamily="34" charset="0"/>
                <a:ea typeface="DengXian" panose="02010600030101010101" pitchFamily="2" charset="-122"/>
              </a:rPr>
              <a:t>Jakarta</a:t>
            </a:r>
            <a:r>
              <a:rPr lang="pl-PL" sz="900" dirty="0">
                <a:effectLst/>
                <a:latin typeface="Calibri" panose="020F0502020204030204" pitchFamily="34" charset="0"/>
                <a:ea typeface="DengXian" panose="02010600030101010101" pitchFamily="2" charset="-122"/>
              </a:rPr>
              <a:t> </a:t>
            </a:r>
            <a:r>
              <a:rPr lang="pl-PL" sz="900" dirty="0" err="1">
                <a:effectLst/>
                <a:latin typeface="Calibri" panose="020F0502020204030204" pitchFamily="34" charset="0"/>
                <a:ea typeface="DengXian" panose="02010600030101010101" pitchFamily="2" charset="-122"/>
              </a:rPr>
              <a:t>release</a:t>
            </a:r>
            <a:r>
              <a:rPr lang="pl-PL" sz="900" dirty="0">
                <a:effectLst/>
                <a:latin typeface="Calibri" panose="020F0502020204030204" pitchFamily="34" charset="0"/>
                <a:ea typeface="DengXian" panose="02010600030101010101" pitchFamily="2" charset="-122"/>
              </a:rPr>
              <a:t>:</a:t>
            </a:r>
          </a:p>
          <a:p>
            <a:pPr marL="1257300" lvl="2" indent="-342900">
              <a:buFont typeface="+mj-lt"/>
              <a:buAutoNum type="arabicPeriod"/>
              <a:tabLst>
                <a:tab pos="457200" algn="l"/>
              </a:tabLst>
            </a:pPr>
            <a:r>
              <a:rPr lang="pl-PL" sz="700" u="sng" dirty="0">
                <a:solidFill>
                  <a:srgbClr val="0052CC"/>
                </a:solidFill>
                <a:effectLst/>
                <a:latin typeface="Segoe UI" panose="020B0502040204020203" pitchFamily="34" charset="0"/>
                <a:ea typeface="Times New Roman" panose="02020603050405020304" pitchFamily="18" charset="0"/>
                <a:hlinkClick r:id="rId4"/>
              </a:rPr>
              <a:t>SDC-3954</a:t>
            </a:r>
            <a:r>
              <a:rPr lang="pl-PL" sz="700" u="sng" dirty="0">
                <a:solidFill>
                  <a:srgbClr val="0052CC"/>
                </a:solidFill>
                <a:effectLst/>
                <a:latin typeface="Segoe UI" panose="020B0502040204020203" pitchFamily="34" charset="0"/>
                <a:ea typeface="Times New Roman" panose="02020603050405020304" pitchFamily="18" charset="0"/>
              </a:rPr>
              <a:t> - open</a:t>
            </a:r>
            <a:endParaRPr lang="pl-PL" sz="700" dirty="0">
              <a:solidFill>
                <a:srgbClr val="172B4D"/>
              </a:solidFill>
              <a:effectLst/>
              <a:latin typeface="Calibri" panose="020F0502020204030204" pitchFamily="34" charset="0"/>
              <a:ea typeface="DengXian" panose="02010600030101010101" pitchFamily="2" charset="-122"/>
            </a:endParaRPr>
          </a:p>
          <a:p>
            <a:pPr marL="1257300" lvl="2" indent="-342900">
              <a:buFont typeface="+mj-lt"/>
              <a:buAutoNum type="arabicPeriod"/>
              <a:tabLst>
                <a:tab pos="457200" algn="l"/>
              </a:tabLst>
            </a:pPr>
            <a:r>
              <a:rPr lang="pl-PL" sz="700" u="sng" dirty="0">
                <a:solidFill>
                  <a:srgbClr val="0052CC"/>
                </a:solidFill>
                <a:effectLst/>
                <a:latin typeface="Segoe UI" panose="020B0502040204020203" pitchFamily="34" charset="0"/>
                <a:ea typeface="Times New Roman" panose="02020603050405020304" pitchFamily="18" charset="0"/>
                <a:hlinkClick r:id="rId5"/>
              </a:rPr>
              <a:t>SDNC-1692</a:t>
            </a:r>
            <a:r>
              <a:rPr lang="pl-PL" sz="700" u="sng" dirty="0">
                <a:solidFill>
                  <a:srgbClr val="0052CC"/>
                </a:solidFill>
                <a:effectLst/>
                <a:latin typeface="Segoe UI" panose="020B0502040204020203" pitchFamily="34" charset="0"/>
                <a:ea typeface="Times New Roman" panose="02020603050405020304" pitchFamily="18" charset="0"/>
              </a:rPr>
              <a:t> - </a:t>
            </a:r>
            <a:r>
              <a:rPr lang="pl-PL" sz="700" u="sng" dirty="0" err="1">
                <a:solidFill>
                  <a:srgbClr val="0052CC"/>
                </a:solidFill>
                <a:latin typeface="Segoe UI" panose="020B0502040204020203" pitchFamily="34" charset="0"/>
                <a:ea typeface="Times New Roman" panose="02020603050405020304" pitchFamily="18" charset="0"/>
              </a:rPr>
              <a:t>done</a:t>
            </a:r>
            <a:endParaRPr lang="pl-PL" sz="700" dirty="0">
              <a:solidFill>
                <a:srgbClr val="172B4D"/>
              </a:solidFill>
              <a:effectLst/>
              <a:latin typeface="Calibri" panose="020F0502020204030204" pitchFamily="34" charset="0"/>
              <a:ea typeface="DengXian" panose="02010600030101010101" pitchFamily="2" charset="-122"/>
            </a:endParaRPr>
          </a:p>
          <a:p>
            <a:pPr marL="1257300" lvl="2" indent="-342900">
              <a:buFont typeface="+mj-lt"/>
              <a:buAutoNum type="arabicPeriod"/>
              <a:tabLst>
                <a:tab pos="457200" algn="l"/>
              </a:tabLst>
            </a:pPr>
            <a:r>
              <a:rPr lang="pl-PL" sz="700" u="sng" dirty="0">
                <a:solidFill>
                  <a:srgbClr val="0052CC"/>
                </a:solidFill>
                <a:effectLst/>
                <a:latin typeface="Segoe UI" panose="020B0502040204020203" pitchFamily="34" charset="0"/>
                <a:ea typeface="Times New Roman" panose="02020603050405020304" pitchFamily="18" charset="0"/>
                <a:hlinkClick r:id="rId6"/>
              </a:rPr>
              <a:t>OOM-2957</a:t>
            </a:r>
            <a:r>
              <a:rPr lang="pl-PL" sz="700" u="sng" dirty="0">
                <a:solidFill>
                  <a:srgbClr val="0052CC"/>
                </a:solidFill>
                <a:effectLst/>
                <a:latin typeface="Segoe UI" panose="020B0502040204020203" pitchFamily="34" charset="0"/>
                <a:ea typeface="Times New Roman" panose="02020603050405020304" pitchFamily="18" charset="0"/>
              </a:rPr>
              <a:t> – open – </a:t>
            </a:r>
            <a:r>
              <a:rPr lang="pl-PL" sz="700" u="sng" dirty="0" err="1">
                <a:solidFill>
                  <a:srgbClr val="0052CC"/>
                </a:solidFill>
                <a:effectLst/>
                <a:latin typeface="Segoe UI" panose="020B0502040204020203" pitchFamily="34" charset="0"/>
                <a:ea typeface="Times New Roman" panose="02020603050405020304" pitchFamily="18" charset="0"/>
              </a:rPr>
              <a:t>reassigned</a:t>
            </a:r>
            <a:r>
              <a:rPr lang="pl-PL" sz="700" u="sng" dirty="0">
                <a:solidFill>
                  <a:srgbClr val="0052CC"/>
                </a:solidFill>
                <a:effectLst/>
                <a:latin typeface="Segoe UI" panose="020B0502040204020203" pitchFamily="34" charset="0"/>
                <a:ea typeface="Times New Roman" panose="02020603050405020304" pitchFamily="18" charset="0"/>
              </a:rPr>
              <a:t> to Fiachra</a:t>
            </a:r>
            <a:endParaRPr lang="pl-PL" sz="700" dirty="0">
              <a:solidFill>
                <a:srgbClr val="172B4D"/>
              </a:solidFill>
              <a:effectLst/>
              <a:latin typeface="Calibri" panose="020F0502020204030204" pitchFamily="34" charset="0"/>
              <a:ea typeface="DengXian" panose="02010600030101010101" pitchFamily="2" charset="-122"/>
            </a:endParaRPr>
          </a:p>
          <a:p>
            <a:pPr lvl="2"/>
            <a:r>
              <a:rPr lang="pl-PL" sz="700" dirty="0" err="1">
                <a:effectLst/>
                <a:latin typeface="Calibri" panose="020F0502020204030204" pitchFamily="34" charset="0"/>
                <a:ea typeface="DengXian" panose="02010600030101010101" pitchFamily="2" charset="-122"/>
              </a:rPr>
              <a:t>fix</a:t>
            </a:r>
            <a:r>
              <a:rPr lang="pl-PL" sz="700" dirty="0">
                <a:effectLst/>
                <a:latin typeface="Calibri" panose="020F0502020204030204" pitchFamily="34" charset="0"/>
                <a:ea typeface="DengXian" panose="02010600030101010101" pitchFamily="2" charset="-122"/>
              </a:rPr>
              <a:t> </a:t>
            </a:r>
            <a:r>
              <a:rPr lang="pl-PL" sz="700" dirty="0" err="1">
                <a:effectLst/>
                <a:latin typeface="Calibri" panose="020F0502020204030204" pitchFamily="34" charset="0"/>
                <a:ea typeface="DengXian" panose="02010600030101010101" pitchFamily="2" charset="-122"/>
              </a:rPr>
              <a:t>root_pods</a:t>
            </a:r>
            <a:r>
              <a:rPr lang="pl-PL" sz="700" dirty="0">
                <a:effectLst/>
                <a:latin typeface="Calibri" panose="020F0502020204030204" pitchFamily="34" charset="0"/>
                <a:ea typeface="DengXian" panose="02010600030101010101" pitchFamily="2" charset="-122"/>
              </a:rPr>
              <a:t> in </a:t>
            </a:r>
            <a:r>
              <a:rPr lang="pl-PL" sz="700" dirty="0" err="1">
                <a:effectLst/>
                <a:latin typeface="Calibri" panose="020F0502020204030204" pitchFamily="34" charset="0"/>
                <a:ea typeface="DengXian" panose="02010600030101010101" pitchFamily="2" charset="-122"/>
              </a:rPr>
              <a:t>Jakarta</a:t>
            </a:r>
            <a:r>
              <a:rPr lang="pl-PL" sz="700" dirty="0">
                <a:effectLst/>
                <a:latin typeface="Calibri" panose="020F0502020204030204" pitchFamily="34" charset="0"/>
                <a:ea typeface="DengXian" panose="02010600030101010101" pitchFamily="2" charset="-122"/>
              </a:rPr>
              <a:t> </a:t>
            </a:r>
            <a:r>
              <a:rPr lang="pl-PL" sz="700" dirty="0" err="1">
                <a:effectLst/>
                <a:latin typeface="Calibri" panose="020F0502020204030204" pitchFamily="34" charset="0"/>
                <a:ea typeface="DengXian" panose="02010600030101010101" pitchFamily="2" charset="-122"/>
              </a:rPr>
              <a:t>release</a:t>
            </a:r>
            <a:r>
              <a:rPr lang="pl-PL" sz="700" dirty="0">
                <a:effectLst/>
                <a:latin typeface="Calibri" panose="020F0502020204030204" pitchFamily="34" charset="0"/>
                <a:ea typeface="DengXian" panose="02010600030101010101" pitchFamily="2" charset="-122"/>
              </a:rPr>
              <a:t>:</a:t>
            </a:r>
          </a:p>
          <a:p>
            <a:pPr marL="1257300" lvl="2" indent="-342900">
              <a:buFont typeface="+mj-lt"/>
              <a:buAutoNum type="arabicPeriod"/>
              <a:tabLst>
                <a:tab pos="457200" algn="l"/>
              </a:tabLst>
            </a:pPr>
            <a:r>
              <a:rPr lang="pl-PL" sz="700" u="sng" dirty="0">
                <a:solidFill>
                  <a:srgbClr val="0065FF"/>
                </a:solidFill>
                <a:effectLst/>
                <a:latin typeface="Segoe UI" panose="020B0502040204020203" pitchFamily="34" charset="0"/>
                <a:ea typeface="Times New Roman" panose="02020603050405020304" pitchFamily="18" charset="0"/>
                <a:hlinkClick r:id="rId7"/>
              </a:rPr>
              <a:t>OOM-2958</a:t>
            </a:r>
            <a:r>
              <a:rPr lang="pl-PL" sz="700" u="sng" dirty="0">
                <a:solidFill>
                  <a:srgbClr val="0065FF"/>
                </a:solidFill>
                <a:effectLst/>
                <a:latin typeface="Segoe UI" panose="020B0502040204020203" pitchFamily="34" charset="0"/>
                <a:ea typeface="Times New Roman" panose="02020603050405020304" pitchFamily="18" charset="0"/>
              </a:rPr>
              <a:t> – open - </a:t>
            </a:r>
            <a:r>
              <a:rPr lang="pl-PL" sz="700" u="sng" dirty="0" err="1">
                <a:solidFill>
                  <a:srgbClr val="0052CC"/>
                </a:solidFill>
                <a:effectLst/>
                <a:latin typeface="Segoe UI" panose="020B0502040204020203" pitchFamily="34" charset="0"/>
                <a:ea typeface="Times New Roman" panose="02020603050405020304" pitchFamily="18" charset="0"/>
              </a:rPr>
              <a:t>reassigned</a:t>
            </a:r>
            <a:r>
              <a:rPr lang="pl-PL" sz="700" u="sng" dirty="0">
                <a:solidFill>
                  <a:srgbClr val="0052CC"/>
                </a:solidFill>
                <a:effectLst/>
                <a:latin typeface="Segoe UI" panose="020B0502040204020203" pitchFamily="34" charset="0"/>
                <a:ea typeface="Times New Roman" panose="02020603050405020304" pitchFamily="18" charset="0"/>
              </a:rPr>
              <a:t> to Fiachra</a:t>
            </a:r>
            <a:endParaRPr lang="pl-PL" sz="700" dirty="0">
              <a:solidFill>
                <a:srgbClr val="172B4D"/>
              </a:solidFill>
              <a:effectLst/>
              <a:latin typeface="Calibri" panose="020F0502020204030204" pitchFamily="34" charset="0"/>
              <a:ea typeface="DengXian" panose="02010600030101010101" pitchFamily="2" charset="-122"/>
            </a:endParaRPr>
          </a:p>
          <a:p>
            <a:pPr marL="1257300" lvl="2" indent="-342900">
              <a:buFont typeface="+mj-lt"/>
              <a:buAutoNum type="arabicPeriod"/>
              <a:tabLst>
                <a:tab pos="457200" algn="l"/>
              </a:tabLst>
            </a:pPr>
            <a:r>
              <a:rPr lang="pl-PL" sz="700" u="sng" dirty="0">
                <a:solidFill>
                  <a:srgbClr val="0052CC"/>
                </a:solidFill>
                <a:effectLst/>
                <a:latin typeface="Segoe UI" panose="020B0502040204020203" pitchFamily="34" charset="0"/>
                <a:ea typeface="Times New Roman" panose="02020603050405020304" pitchFamily="18" charset="0"/>
                <a:hlinkClick r:id="rId8"/>
              </a:rPr>
              <a:t>INT-2104</a:t>
            </a:r>
            <a:r>
              <a:rPr lang="pl-PL" sz="700" u="sng" dirty="0">
                <a:solidFill>
                  <a:srgbClr val="0052CC"/>
                </a:solidFill>
                <a:effectLst/>
                <a:latin typeface="Segoe UI" panose="020B0502040204020203" pitchFamily="34" charset="0"/>
                <a:ea typeface="Times New Roman" panose="02020603050405020304" pitchFamily="18" charset="0"/>
              </a:rPr>
              <a:t> – </a:t>
            </a:r>
            <a:r>
              <a:rPr lang="pl-PL" sz="700" u="sng" dirty="0">
                <a:solidFill>
                  <a:srgbClr val="0052CC"/>
                </a:solidFill>
                <a:latin typeface="Segoe UI" panose="020B0502040204020203" pitchFamily="34" charset="0"/>
                <a:ea typeface="Times New Roman" panose="02020603050405020304" pitchFamily="18" charset="0"/>
              </a:rPr>
              <a:t>in </a:t>
            </a:r>
            <a:r>
              <a:rPr lang="pl-PL" sz="700" u="sng" dirty="0" err="1">
                <a:solidFill>
                  <a:srgbClr val="0052CC"/>
                </a:solidFill>
                <a:latin typeface="Segoe UI" panose="020B0502040204020203" pitchFamily="34" charset="0"/>
                <a:ea typeface="Times New Roman" panose="02020603050405020304" pitchFamily="18" charset="0"/>
              </a:rPr>
              <a:t>progress</a:t>
            </a:r>
            <a:endParaRPr lang="pl-PL" sz="700" dirty="0">
              <a:solidFill>
                <a:srgbClr val="172B4D"/>
              </a:solidFill>
              <a:effectLst/>
              <a:latin typeface="Calibri" panose="020F0502020204030204" pitchFamily="34" charset="0"/>
              <a:ea typeface="DengXian" panose="02010600030101010101" pitchFamily="2" charset="-122"/>
            </a:endParaRPr>
          </a:p>
          <a:p>
            <a:r>
              <a:rPr lang="pl-PL" sz="1400" dirty="0" err="1">
                <a:solidFill>
                  <a:schemeClr val="tx1"/>
                </a:solidFill>
                <a:latin typeface="Lato" panose="020F0502020204030203" pitchFamily="34" charset="0"/>
              </a:rPr>
              <a:t>Prep</a:t>
            </a:r>
            <a:r>
              <a:rPr lang="pl-PL" sz="1400" dirty="0">
                <a:solidFill>
                  <a:schemeClr val="tx1"/>
                </a:solidFill>
                <a:latin typeface="Lato" panose="020F0502020204030203" pitchFamily="34" charset="0"/>
              </a:rPr>
              <a:t> for </a:t>
            </a:r>
            <a:r>
              <a:rPr lang="pl-PL" sz="1400" dirty="0" err="1">
                <a:solidFill>
                  <a:schemeClr val="tx1"/>
                </a:solidFill>
                <a:latin typeface="Lato" panose="020F0502020204030203" pitchFamily="34" charset="0"/>
              </a:rPr>
              <a:t>Kohn</a:t>
            </a:r>
            <a:r>
              <a:rPr lang="pl-PL" sz="1400" dirty="0">
                <a:solidFill>
                  <a:schemeClr val="tx1"/>
                </a:solidFill>
                <a:latin typeface="Lato" panose="020F0502020204030203" pitchFamily="34" charset="0"/>
              </a:rPr>
              <a:t> </a:t>
            </a:r>
            <a:r>
              <a:rPr lang="pl-PL" sz="1400" dirty="0" err="1">
                <a:solidFill>
                  <a:schemeClr val="tx1"/>
                </a:solidFill>
                <a:latin typeface="Lato" panose="020F0502020204030203" pitchFamily="34" charset="0"/>
              </a:rPr>
              <a:t>release</a:t>
            </a:r>
            <a:r>
              <a:rPr lang="pl-PL" sz="1400" dirty="0">
                <a:solidFill>
                  <a:schemeClr val="tx1"/>
                </a:solidFill>
                <a:latin typeface="Lato" panose="020F0502020204030203" pitchFamily="34" charset="0"/>
              </a:rPr>
              <a:t> (</a:t>
            </a:r>
            <a:r>
              <a:rPr lang="pl-PL" sz="1400" dirty="0" err="1">
                <a:solidFill>
                  <a:schemeClr val="tx1"/>
                </a:solidFill>
                <a:latin typeface="Lato" panose="020F0502020204030203" pitchFamily="34" charset="0"/>
              </a:rPr>
              <a:t>details</a:t>
            </a:r>
            <a:r>
              <a:rPr lang="pl-PL" sz="1400" dirty="0">
                <a:solidFill>
                  <a:schemeClr val="tx1"/>
                </a:solidFill>
                <a:latin typeface="Lato" panose="020F0502020204030203" pitchFamily="34" charset="0"/>
              </a:rPr>
              <a:t> on </a:t>
            </a:r>
            <a:r>
              <a:rPr lang="pl-PL" sz="1400" dirty="0" err="1">
                <a:solidFill>
                  <a:schemeClr val="tx1"/>
                </a:solidFill>
                <a:latin typeface="Lato" panose="020F0502020204030203" pitchFamily="34" charset="0"/>
              </a:rPr>
              <a:t>last</a:t>
            </a:r>
            <a:r>
              <a:rPr lang="pl-PL" sz="1400" dirty="0">
                <a:solidFill>
                  <a:schemeClr val="tx1"/>
                </a:solidFill>
                <a:latin typeface="Lato" panose="020F0502020204030203" pitchFamily="34" charset="0"/>
              </a:rPr>
              <a:t> </a:t>
            </a:r>
            <a:r>
              <a:rPr lang="pl-PL" sz="1400" dirty="0" err="1">
                <a:solidFill>
                  <a:schemeClr val="tx1"/>
                </a:solidFill>
                <a:latin typeface="Lato" panose="020F0502020204030203" pitchFamily="34" charset="0"/>
              </a:rPr>
              <a:t>slide</a:t>
            </a:r>
            <a:r>
              <a:rPr lang="pl-PL" sz="1400" dirty="0">
                <a:solidFill>
                  <a:schemeClr val="tx1"/>
                </a:solidFill>
                <a:latin typeface="Lato" panose="020F0502020204030203" pitchFamily="34" charset="0"/>
              </a:rPr>
              <a:t>)</a:t>
            </a:r>
          </a:p>
          <a:p>
            <a:r>
              <a:rPr lang="pl-PL" sz="1800" dirty="0">
                <a:effectLst/>
                <a:latin typeface="Calibri" panose="020F0502020204030204" pitchFamily="34" charset="0"/>
                <a:ea typeface="DengXian" panose="02010600030101010101" pitchFamily="2" charset="-122"/>
              </a:rPr>
              <a:t>SBOM: </a:t>
            </a:r>
            <a:r>
              <a:rPr lang="en-US" sz="1800" dirty="0">
                <a:effectLst/>
                <a:latin typeface="Calibri" panose="020F0502020204030204" pitchFamily="34" charset="0"/>
                <a:ea typeface="DengXian" panose="02010600030101010101" pitchFamily="2" charset="-122"/>
              </a:rPr>
              <a:t>patch to add the path for VES - </a:t>
            </a:r>
            <a:r>
              <a:rPr lang="en-US" sz="1800" u="sng" dirty="0">
                <a:solidFill>
                  <a:srgbClr val="0563C1"/>
                </a:solidFill>
                <a:effectLst/>
                <a:latin typeface="Calibri" panose="020F0502020204030204" pitchFamily="34" charset="0"/>
                <a:ea typeface="DengXian" panose="02010600030101010101" pitchFamily="2" charset="-122"/>
                <a:hlinkClick r:id="rId9"/>
              </a:rPr>
              <a:t>https://gerrit.onap.org/r/c/ci-management/+/128405</a:t>
            </a:r>
            <a:r>
              <a:rPr lang="pl-PL" sz="1800" dirty="0">
                <a:solidFill>
                  <a:srgbClr val="0563C1"/>
                </a:solidFill>
                <a:latin typeface="Calibri" panose="020F0502020204030204" pitchFamily="34" charset="0"/>
                <a:ea typeface="DengXian" panose="02010600030101010101" pitchFamily="2" charset="-122"/>
              </a:rPr>
              <a:t> </a:t>
            </a:r>
          </a:p>
          <a:p>
            <a:pPr lvl="1"/>
            <a:r>
              <a:rPr lang="pl-PL" sz="1000" dirty="0" err="1">
                <a:solidFill>
                  <a:srgbClr val="0563C1"/>
                </a:solidFill>
                <a:latin typeface="Calibri" panose="020F0502020204030204" pitchFamily="34" charset="0"/>
                <a:ea typeface="DengXian" panose="02010600030101010101" pitchFamily="2" charset="-122"/>
              </a:rPr>
              <a:t>Adoption</a:t>
            </a:r>
            <a:r>
              <a:rPr lang="pl-PL" sz="1000" dirty="0">
                <a:solidFill>
                  <a:srgbClr val="0563C1"/>
                </a:solidFill>
                <a:latin typeface="Calibri" panose="020F0502020204030204" pitchFamily="34" charset="0"/>
                <a:ea typeface="DengXian" panose="02010600030101010101" pitchFamily="2" charset="-122"/>
              </a:rPr>
              <a:t> </a:t>
            </a:r>
            <a:r>
              <a:rPr lang="pl-PL" sz="1000" dirty="0" err="1">
                <a:solidFill>
                  <a:srgbClr val="0563C1"/>
                </a:solidFill>
                <a:latin typeface="Calibri" panose="020F0502020204030204" pitchFamily="34" charset="0"/>
                <a:ea typeface="DengXian" panose="02010600030101010101" pitchFamily="2" charset="-122"/>
              </a:rPr>
              <a:t>issue</a:t>
            </a:r>
            <a:r>
              <a:rPr lang="pl-PL" sz="1000" dirty="0">
                <a:solidFill>
                  <a:srgbClr val="0563C1"/>
                </a:solidFill>
                <a:latin typeface="Calibri" panose="020F0502020204030204" pitchFamily="34" charset="0"/>
                <a:ea typeface="DengXian" panose="02010600030101010101" pitchFamily="2" charset="-122"/>
              </a:rPr>
              <a:t> </a:t>
            </a:r>
            <a:r>
              <a:rPr lang="pl-PL" sz="1000" dirty="0" err="1">
                <a:solidFill>
                  <a:srgbClr val="0563C1"/>
                </a:solidFill>
                <a:latin typeface="Calibri" panose="020F0502020204030204" pitchFamily="34" charset="0"/>
                <a:ea typeface="DengXian" panose="02010600030101010101" pitchFamily="2" charset="-122"/>
              </a:rPr>
              <a:t>requires</a:t>
            </a:r>
            <a:r>
              <a:rPr lang="pl-PL" sz="1000" dirty="0">
                <a:solidFill>
                  <a:srgbClr val="0563C1"/>
                </a:solidFill>
                <a:latin typeface="Calibri" panose="020F0502020204030204" pitchFamily="34" charset="0"/>
                <a:ea typeface="DengXian" panose="02010600030101010101" pitchFamily="2" charset="-122"/>
              </a:rPr>
              <a:t> manual </a:t>
            </a:r>
            <a:r>
              <a:rPr lang="pl-PL" sz="1000" dirty="0" err="1">
                <a:solidFill>
                  <a:srgbClr val="0563C1"/>
                </a:solidFill>
                <a:latin typeface="Calibri" panose="020F0502020204030204" pitchFamily="34" charset="0"/>
                <a:ea typeface="DengXian" panose="02010600030101010101" pitchFamily="2" charset="-122"/>
              </a:rPr>
              <a:t>manipulation</a:t>
            </a:r>
            <a:r>
              <a:rPr lang="pl-PL" sz="1000" dirty="0">
                <a:solidFill>
                  <a:srgbClr val="0563C1"/>
                </a:solidFill>
                <a:latin typeface="Calibri" panose="020F0502020204030204" pitchFamily="34" charset="0"/>
                <a:ea typeface="DengXian" panose="02010600030101010101" pitchFamily="2" charset="-122"/>
              </a:rPr>
              <a:t> of </a:t>
            </a:r>
            <a:r>
              <a:rPr lang="pl-PL" sz="1000" dirty="0" err="1">
                <a:solidFill>
                  <a:srgbClr val="0563C1"/>
                </a:solidFill>
                <a:latin typeface="Calibri" panose="020F0502020204030204" pitchFamily="34" charset="0"/>
                <a:ea typeface="DengXian" panose="02010600030101010101" pitchFamily="2" charset="-122"/>
              </a:rPr>
              <a:t>workspace</a:t>
            </a:r>
            <a:r>
              <a:rPr lang="pl-PL" sz="1000" dirty="0">
                <a:solidFill>
                  <a:srgbClr val="0563C1"/>
                </a:solidFill>
                <a:latin typeface="Calibri" panose="020F0502020204030204" pitchFamily="34" charset="0"/>
                <a:ea typeface="DengXian" panose="02010600030101010101" pitchFamily="2" charset="-122"/>
              </a:rPr>
              <a:t> flag.</a:t>
            </a:r>
          </a:p>
          <a:p>
            <a:pPr lvl="1"/>
            <a:r>
              <a:rPr lang="pl-PL" sz="1000" dirty="0" err="1">
                <a:solidFill>
                  <a:srgbClr val="0563C1"/>
                </a:solidFill>
                <a:latin typeface="Calibri" panose="020F0502020204030204" pitchFamily="34" charset="0"/>
                <a:ea typeface="DengXian" panose="02010600030101010101" pitchFamily="2" charset="-122"/>
              </a:rPr>
              <a:t>Next</a:t>
            </a:r>
            <a:r>
              <a:rPr lang="pl-PL" sz="1000" dirty="0">
                <a:solidFill>
                  <a:srgbClr val="0563C1"/>
                </a:solidFill>
                <a:latin typeface="Calibri" panose="020F0502020204030204" pitchFamily="34" charset="0"/>
                <a:ea typeface="DengXian" panose="02010600030101010101" pitchFamily="2" charset="-122"/>
              </a:rPr>
              <a:t> step to </a:t>
            </a:r>
            <a:r>
              <a:rPr lang="pl-PL" sz="1000" dirty="0" err="1">
                <a:solidFill>
                  <a:srgbClr val="0563C1"/>
                </a:solidFill>
                <a:latin typeface="Calibri" panose="020F0502020204030204" pitchFamily="34" charset="0"/>
                <a:ea typeface="DengXian" panose="02010600030101010101" pitchFamily="2" charset="-122"/>
              </a:rPr>
              <a:t>get</a:t>
            </a:r>
            <a:r>
              <a:rPr lang="pl-PL" sz="1000" dirty="0">
                <a:solidFill>
                  <a:srgbClr val="0563C1"/>
                </a:solidFill>
                <a:latin typeface="Calibri" panose="020F0502020204030204" pitchFamily="34" charset="0"/>
                <a:ea typeface="DengXian" panose="02010600030101010101" pitchFamily="2" charset="-122"/>
              </a:rPr>
              <a:t> PTL </a:t>
            </a:r>
            <a:r>
              <a:rPr lang="pl-PL" sz="1000" dirty="0" err="1">
                <a:solidFill>
                  <a:srgbClr val="0563C1"/>
                </a:solidFill>
                <a:latin typeface="Calibri" panose="020F0502020204030204" pitchFamily="34" charset="0"/>
                <a:ea typeface="DengXian" panose="02010600030101010101" pitchFamily="2" charset="-122"/>
              </a:rPr>
              <a:t>onboard</a:t>
            </a:r>
            <a:r>
              <a:rPr lang="pl-PL" sz="1000" dirty="0">
                <a:solidFill>
                  <a:srgbClr val="0563C1"/>
                </a:solidFill>
                <a:latin typeface="Calibri" panose="020F0502020204030204" pitchFamily="34" charset="0"/>
                <a:ea typeface="DengXian" panose="02010600030101010101" pitchFamily="2" charset="-122"/>
              </a:rPr>
              <a:t> and set target </a:t>
            </a:r>
            <a:r>
              <a:rPr lang="pl-PL" sz="1000" dirty="0" err="1">
                <a:solidFill>
                  <a:srgbClr val="0563C1"/>
                </a:solidFill>
                <a:latin typeface="Calibri" panose="020F0502020204030204" pitchFamily="34" charset="0"/>
                <a:ea typeface="DengXian" panose="02010600030101010101" pitchFamily="2" charset="-122"/>
              </a:rPr>
              <a:t>date</a:t>
            </a:r>
            <a:r>
              <a:rPr lang="pl-PL" sz="1000" dirty="0">
                <a:solidFill>
                  <a:srgbClr val="0563C1"/>
                </a:solidFill>
                <a:latin typeface="Calibri" panose="020F0502020204030204" pitchFamily="34" charset="0"/>
                <a:ea typeface="DengXian" panose="02010600030101010101" pitchFamily="2" charset="-122"/>
              </a:rPr>
              <a:t> </a:t>
            </a:r>
            <a:r>
              <a:rPr lang="pl-PL" sz="1000" dirty="0" err="1">
                <a:solidFill>
                  <a:srgbClr val="0563C1"/>
                </a:solidFill>
                <a:latin typeface="Calibri" panose="020F0502020204030204" pitchFamily="34" charset="0"/>
                <a:ea typeface="DengXian" panose="02010600030101010101" pitchFamily="2" charset="-122"/>
              </a:rPr>
              <a:t>when</a:t>
            </a:r>
            <a:r>
              <a:rPr lang="pl-PL" sz="1000" dirty="0">
                <a:solidFill>
                  <a:srgbClr val="0563C1"/>
                </a:solidFill>
                <a:latin typeface="Calibri" panose="020F0502020204030204" pitchFamily="34" charset="0"/>
                <a:ea typeface="DengXian" panose="02010600030101010101" pitchFamily="2" charset="-122"/>
              </a:rPr>
              <a:t> LF IT </a:t>
            </a:r>
            <a:r>
              <a:rPr lang="pl-PL" sz="1000" dirty="0" err="1">
                <a:solidFill>
                  <a:srgbClr val="0563C1"/>
                </a:solidFill>
                <a:latin typeface="Calibri" panose="020F0502020204030204" pitchFamily="34" charset="0"/>
                <a:ea typeface="DengXian" panose="02010600030101010101" pitchFamily="2" charset="-122"/>
              </a:rPr>
              <a:t>would</a:t>
            </a:r>
            <a:r>
              <a:rPr lang="pl-PL" sz="1000" dirty="0">
                <a:solidFill>
                  <a:srgbClr val="0563C1"/>
                </a:solidFill>
                <a:latin typeface="Calibri" panose="020F0502020204030204" pitchFamily="34" charset="0"/>
                <a:ea typeface="DengXian" panose="02010600030101010101" pitchFamily="2" charset="-122"/>
              </a:rPr>
              <a:t> </a:t>
            </a:r>
            <a:r>
              <a:rPr lang="pl-PL" sz="1000" dirty="0" err="1">
                <a:solidFill>
                  <a:srgbClr val="0563C1"/>
                </a:solidFill>
                <a:latin typeface="Calibri" panose="020F0502020204030204" pitchFamily="34" charset="0"/>
                <a:ea typeface="DengXian" panose="02010600030101010101" pitchFamily="2" charset="-122"/>
              </a:rPr>
              <a:t>implement</a:t>
            </a:r>
            <a:r>
              <a:rPr lang="pl-PL" sz="1000" dirty="0">
                <a:solidFill>
                  <a:srgbClr val="0563C1"/>
                </a:solidFill>
                <a:latin typeface="Calibri" panose="020F0502020204030204" pitchFamily="34" charset="0"/>
                <a:ea typeface="DengXian" panose="02010600030101010101" pitchFamily="2" charset="-122"/>
              </a:rPr>
              <a:t> ONAP </a:t>
            </a:r>
            <a:r>
              <a:rPr lang="pl-PL" sz="1000" dirty="0" err="1">
                <a:solidFill>
                  <a:srgbClr val="0563C1"/>
                </a:solidFill>
                <a:latin typeface="Calibri" panose="020F0502020204030204" pitchFamily="34" charset="0"/>
                <a:ea typeface="DengXian" panose="02010600030101010101" pitchFamily="2" charset="-122"/>
              </a:rPr>
              <a:t>projects</a:t>
            </a:r>
            <a:r>
              <a:rPr lang="pl-PL" sz="1000" dirty="0">
                <a:solidFill>
                  <a:srgbClr val="0563C1"/>
                </a:solidFill>
                <a:latin typeface="Calibri" panose="020F0502020204030204" pitchFamily="34" charset="0"/>
                <a:ea typeface="DengXian" panose="02010600030101010101" pitchFamily="2" charset="-122"/>
              </a:rPr>
              <a:t>.</a:t>
            </a:r>
            <a:endParaRPr lang="pl-PL" sz="1400" dirty="0">
              <a:solidFill>
                <a:srgbClr val="0563C1"/>
              </a:solidFill>
              <a:latin typeface="Calibri" panose="020F0502020204030204" pitchFamily="34" charset="0"/>
              <a:ea typeface="DengXian" panose="02010600030101010101" pitchFamily="2" charset="-122"/>
            </a:endParaRPr>
          </a:p>
          <a:p>
            <a:pPr marL="914400" lvl="2" indent="0">
              <a:buNone/>
            </a:pPr>
            <a:endParaRPr lang="pl-PL" sz="800" b="0" i="0" dirty="0">
              <a:solidFill>
                <a:srgbClr val="172B4D"/>
              </a:solidFill>
              <a:effectLst/>
              <a:latin typeface="-apple-system"/>
            </a:endParaRPr>
          </a:p>
          <a:p>
            <a:pPr marL="1257300" lvl="2" indent="-342900">
              <a:buFont typeface="Arial" panose="020B0604020202020204" pitchFamily="34" charset="0"/>
              <a:buChar char="•"/>
            </a:pPr>
            <a:endParaRPr lang="en-US" sz="800" dirty="0">
              <a:solidFill>
                <a:srgbClr val="0052CC"/>
              </a:solidFill>
              <a:latin typeface="-apple-system"/>
            </a:endParaRPr>
          </a:p>
          <a:p>
            <a:pPr marL="1257300" lvl="2" indent="-342900">
              <a:buFont typeface="Arial" panose="020B0604020202020204" pitchFamily="34" charset="0"/>
              <a:buChar char="•"/>
            </a:pPr>
            <a:endParaRPr lang="pl-PL" sz="800" b="0" i="0" dirty="0">
              <a:solidFill>
                <a:srgbClr val="172B4D"/>
              </a:solidFill>
              <a:effectLst/>
              <a:latin typeface="-apple-system"/>
            </a:endParaRPr>
          </a:p>
          <a:p>
            <a:pPr marL="1257300" lvl="2" indent="-342900">
              <a:buFont typeface="Arial" panose="020B0604020202020204" pitchFamily="34" charset="0"/>
              <a:buChar char="•"/>
            </a:pPr>
            <a:endParaRPr lang="pl-PL" sz="800" b="0" i="0" dirty="0">
              <a:solidFill>
                <a:srgbClr val="172B4D"/>
              </a:solidFill>
              <a:effectLst/>
              <a:latin typeface="-apple-system"/>
            </a:endParaRPr>
          </a:p>
          <a:p>
            <a:pPr marL="1257300" lvl="2" indent="-342900">
              <a:buFont typeface="Arial" panose="020B0604020202020204" pitchFamily="34" charset="0"/>
              <a:buChar char="•"/>
            </a:pPr>
            <a:endParaRPr lang="pl-PL" sz="600" b="0" i="0" dirty="0">
              <a:solidFill>
                <a:schemeClr val="tx1"/>
              </a:solidFill>
              <a:effectLst/>
              <a:latin typeface="Lato" panose="020F0502020204030203" pitchFamily="34" charset="0"/>
            </a:endParaRPr>
          </a:p>
          <a:p>
            <a:pPr marL="0" indent="0">
              <a:buNone/>
            </a:pPr>
            <a:endParaRPr lang="en-US" dirty="0">
              <a:latin typeface="Calibri" panose="020F0502020204030204" pitchFamily="34" charset="0"/>
            </a:endParaRPr>
          </a:p>
        </p:txBody>
      </p:sp>
    </p:spTree>
    <p:extLst>
      <p:ext uri="{BB962C8B-B14F-4D97-AF65-F5344CB8AC3E}">
        <p14:creationId xmlns:p14="http://schemas.microsoft.com/office/powerpoint/2010/main" val="10721375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3/9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04912"/>
            <a:ext cx="12191999" cy="5499280"/>
          </a:xfrm>
        </p:spPr>
        <p:txBody>
          <a:bodyPr>
            <a:noAutofit/>
          </a:bodyPr>
          <a:lstStyle/>
          <a:p>
            <a:r>
              <a:rPr lang="pl-PL" sz="1400" dirty="0">
                <a:latin typeface="Calibri" panose="020F0502020204030204" pitchFamily="34" charset="0"/>
                <a:ea typeface="DengXian" panose="02010600030101010101" pitchFamily="2" charset="-122"/>
              </a:rPr>
              <a:t>5G Security E2E white paper: </a:t>
            </a:r>
            <a:r>
              <a:rPr lang="pl-PL" sz="1400" dirty="0">
                <a:hlinkClick r:id="rId2"/>
              </a:rPr>
              <a:t>https://lfnetworking.org/wp-content/uploads/sites/7/2022/04/LFN-Security-Whitepaper-v4.pdf?utm_campaign=LFN%20Newsletter&amp;utm_medium=email&amp;_hsmi=210819121&amp;_hsenc=p2ANqtz-8l0-nc3Y9V0NGaQ63h3EBkuxAT5KxkeHGJJ_bM7pbtql_aQEOQvjeTpEsJrDmEQCzJ2c2Ar7yeIU45g9PD0JX30oKCkQ&amp;utm_content=210819121&amp;utm_source=hs_email</a:t>
            </a:r>
            <a:endParaRPr lang="pl-PL" sz="1400" dirty="0">
              <a:latin typeface="Calibri" panose="020F0502020204030204" pitchFamily="34" charset="0"/>
              <a:ea typeface="DengXian" panose="02010600030101010101" pitchFamily="2" charset="-122"/>
            </a:endParaRPr>
          </a:p>
          <a:p>
            <a:r>
              <a:rPr lang="pl-PL" sz="1400" dirty="0">
                <a:solidFill>
                  <a:srgbClr val="0563C1"/>
                </a:solidFill>
                <a:hlinkClick r:id="rId3">
                  <a:extLst>
                    <a:ext uri="{A12FA001-AC4F-418D-AE19-62706E023703}">
                      <ahyp:hlinkClr xmlns:ahyp="http://schemas.microsoft.com/office/drawing/2018/hyperlinkcolor" val="tx"/>
                    </a:ext>
                  </a:extLst>
                </a:hlinkClick>
              </a:rPr>
              <a:t>NIST 5G Cybersecurity</a:t>
            </a:r>
            <a:r>
              <a:rPr lang="pl-PL" sz="1400" dirty="0">
                <a:solidFill>
                  <a:schemeClr val="tx1"/>
                </a:solidFill>
                <a:hlinkClick r:id="rId3">
                  <a:extLst>
                    <a:ext uri="{A12FA001-AC4F-418D-AE19-62706E023703}">
                      <ahyp:hlinkClr xmlns:ahyp="http://schemas.microsoft.com/office/drawing/2018/hyperlinkcolor" val="tx"/>
                    </a:ext>
                  </a:extLst>
                </a:hlinkClick>
              </a:rPr>
              <a:t> draft: </a:t>
            </a:r>
            <a:r>
              <a:rPr lang="pl-PL" sz="1400" dirty="0">
                <a:solidFill>
                  <a:srgbClr val="0563C1"/>
                </a:solidFill>
                <a:latin typeface="Calibri" panose="020F0502020204030204" pitchFamily="34" charset="0"/>
                <a:ea typeface="DengXian" panose="02010600030101010101" pitchFamily="2" charset="-122"/>
                <a:hlinkClick r:id="rId3">
                  <a:extLst>
                    <a:ext uri="{A12FA001-AC4F-418D-AE19-62706E023703}">
                      <ahyp:hlinkClr xmlns:ahyp="http://schemas.microsoft.com/office/drawing/2018/hyperlinkcolor" val="tx"/>
                    </a:ext>
                  </a:extLst>
                </a:hlinkClick>
              </a:rPr>
              <a:t>https://csrc.nist.gov/publications/detail/sp/1800-33/draft</a:t>
            </a:r>
            <a:r>
              <a:rPr lang="pl-PL" sz="1400" dirty="0">
                <a:latin typeface="Calibri" panose="020F0502020204030204" pitchFamily="34" charset="0"/>
                <a:ea typeface="DengXian" panose="02010600030101010101" pitchFamily="2" charset="-122"/>
              </a:rPr>
              <a:t> </a:t>
            </a:r>
          </a:p>
          <a:p>
            <a:r>
              <a:rPr lang="pl-PL" sz="1400" dirty="0">
                <a:latin typeface="Calibri" panose="020F0502020204030204" pitchFamily="34" charset="0"/>
                <a:ea typeface="DengXian" panose="02010600030101010101" pitchFamily="2" charset="-122"/>
              </a:rPr>
              <a:t>OSSF proces</a:t>
            </a:r>
            <a:r>
              <a:rPr lang="en-US" sz="1400" dirty="0">
                <a:latin typeface="Calibri" panose="020F0502020204030204" pitchFamily="34" charset="0"/>
                <a:ea typeface="DengXian" panose="02010600030101010101" pitchFamily="2" charset="-122"/>
              </a:rPr>
              <a:t>s</a:t>
            </a:r>
            <a:r>
              <a:rPr lang="pl-PL" sz="1400" dirty="0">
                <a:latin typeface="Calibri" panose="020F0502020204030204" pitchFamily="34" charset="0"/>
                <a:ea typeface="DengXian" panose="02010600030101010101" pitchFamily="2" charset="-122"/>
              </a:rPr>
              <a:t> review for the near future – is our pipeline optimal?</a:t>
            </a:r>
          </a:p>
          <a:p>
            <a:pPr lvl="1"/>
            <a:r>
              <a:rPr lang="pl-PL" sz="1000" dirty="0">
                <a:hlinkClick r:id="rId4" tooltip="https://wiki.lfnetworking.org/display/ln/lfn+security+forum"/>
              </a:rPr>
              <a:t>https://wiki.lfnetworking.org/display/LN/LFN+Security+Forum</a:t>
            </a:r>
            <a:endParaRPr lang="pl-PL" sz="1100" dirty="0">
              <a:latin typeface="Calibri" panose="020F0502020204030204" pitchFamily="34" charset="0"/>
              <a:ea typeface="DengXian" panose="02010600030101010101" pitchFamily="2" charset="-122"/>
            </a:endParaRPr>
          </a:p>
          <a:p>
            <a:pPr marL="342900" indent="-342900">
              <a:buFont typeface="Arial" panose="020B0604020202020204" pitchFamily="34" charset="0"/>
              <a:buChar char="•"/>
            </a:pPr>
            <a:r>
              <a:rPr lang="pl-PL" sz="1600" b="1" i="0" dirty="0">
                <a:solidFill>
                  <a:schemeClr val="tx1"/>
                </a:solidFill>
                <a:effectLst/>
                <a:latin typeface="MuseoSans"/>
              </a:rPr>
              <a:t>5Y project review </a:t>
            </a:r>
            <a:endParaRPr lang="pl-PL" sz="1600" b="1" i="0" dirty="0">
              <a:solidFill>
                <a:srgbClr val="92D050"/>
              </a:solidFill>
              <a:effectLst/>
              <a:latin typeface="MuseoSans"/>
            </a:endParaRPr>
          </a:p>
          <a:p>
            <a:pPr marL="800100" lvl="1" indent="-342900">
              <a:buFont typeface="Arial" panose="020B0604020202020204" pitchFamily="34" charset="0"/>
              <a:buChar char="•"/>
            </a:pPr>
            <a:r>
              <a:rPr lang="pl-PL" sz="1200" u="sng" dirty="0">
                <a:solidFill>
                  <a:srgbClr val="000000"/>
                </a:solidFill>
                <a:effectLst/>
                <a:latin typeface="Calibri" panose="020F0502020204030204" pitchFamily="34" charset="0"/>
                <a:ea typeface="Times New Roman" panose="02020603050405020304" pitchFamily="18" charset="0"/>
                <a:hlinkClick r:id="rId5"/>
              </a:rPr>
              <a:t>https://wiki.onap.org/display/DW/ONAP+Security+Review+Questionnaire+Template</a:t>
            </a:r>
            <a:endParaRPr lang="pl-PL" sz="1200" u="sng" dirty="0">
              <a:solidFill>
                <a:srgbClr val="000000"/>
              </a:solidFill>
              <a:effectLst/>
              <a:latin typeface="Calibri" panose="020F0502020204030204" pitchFamily="34" charset="0"/>
              <a:ea typeface="Times New Roman" panose="02020603050405020304" pitchFamily="18" charset="0"/>
            </a:endParaRPr>
          </a:p>
          <a:p>
            <a:pPr marL="800100" lvl="1" indent="-342900">
              <a:buFont typeface="Arial" panose="020B0604020202020204" pitchFamily="34" charset="0"/>
              <a:buChar char="•"/>
            </a:pPr>
            <a:r>
              <a:rPr lang="pl-PL" sz="1200" dirty="0">
                <a:solidFill>
                  <a:srgbClr val="000000"/>
                </a:solidFill>
                <a:effectLst/>
                <a:latin typeface="Calibri" panose="020F0502020204030204" pitchFamily="34" charset="0"/>
                <a:ea typeface="DengXian" panose="02010600030101010101" pitchFamily="2" charset="-122"/>
              </a:rPr>
              <a:t>Wiki per </a:t>
            </a:r>
            <a:r>
              <a:rPr lang="pl-PL" sz="1200" dirty="0" err="1">
                <a:solidFill>
                  <a:srgbClr val="000000"/>
                </a:solidFill>
                <a:effectLst/>
                <a:latin typeface="Calibri" panose="020F0502020204030204" pitchFamily="34" charset="0"/>
                <a:ea typeface="DengXian" panose="02010600030101010101" pitchFamily="2" charset="-122"/>
              </a:rPr>
              <a:t>project</a:t>
            </a:r>
            <a:r>
              <a:rPr lang="pl-PL" sz="1200" dirty="0">
                <a:solidFill>
                  <a:srgbClr val="000000"/>
                </a:solidFill>
                <a:effectLst/>
                <a:latin typeface="Calibri" panose="020F0502020204030204" pitchFamily="34" charset="0"/>
                <a:ea typeface="DengXian" panose="02010600030101010101" pitchFamily="2" charset="-122"/>
              </a:rPr>
              <a:t>, </a:t>
            </a:r>
            <a:r>
              <a:rPr lang="pl-PL" sz="1200" dirty="0" err="1">
                <a:solidFill>
                  <a:srgbClr val="000000"/>
                </a:solidFill>
                <a:effectLst/>
                <a:latin typeface="Calibri" panose="020F0502020204030204" pitchFamily="34" charset="0"/>
                <a:ea typeface="DengXian" panose="02010600030101010101" pitchFamily="2" charset="-122"/>
              </a:rPr>
              <a:t>asessment</a:t>
            </a:r>
            <a:r>
              <a:rPr lang="pl-PL" sz="1200" dirty="0">
                <a:solidFill>
                  <a:srgbClr val="000000"/>
                </a:solidFill>
                <a:effectLst/>
                <a:latin typeface="Calibri" panose="020F0502020204030204" pitchFamily="34" charset="0"/>
                <a:ea typeface="DengXian" panose="02010600030101010101" pitchFamily="2" charset="-122"/>
              </a:rPr>
              <a:t> by </a:t>
            </a:r>
            <a:r>
              <a:rPr lang="pl-PL" sz="1200" dirty="0" err="1">
                <a:solidFill>
                  <a:srgbClr val="000000"/>
                </a:solidFill>
                <a:effectLst/>
                <a:latin typeface="Calibri" panose="020F0502020204030204" pitchFamily="34" charset="0"/>
                <a:ea typeface="DengXian" panose="02010600030101010101" pitchFamily="2" charset="-122"/>
              </a:rPr>
              <a:t>project</a:t>
            </a:r>
            <a:r>
              <a:rPr lang="pl-PL" sz="1200" dirty="0">
                <a:solidFill>
                  <a:srgbClr val="000000"/>
                </a:solidFill>
                <a:effectLst/>
                <a:latin typeface="Calibri" panose="020F0502020204030204" pitchFamily="34" charset="0"/>
                <a:ea typeface="DengXian" panose="02010600030101010101" pitchFamily="2" charset="-122"/>
              </a:rPr>
              <a:t> and </a:t>
            </a:r>
            <a:r>
              <a:rPr lang="pl-PL" sz="1200" dirty="0" err="1">
                <a:solidFill>
                  <a:srgbClr val="000000"/>
                </a:solidFill>
                <a:effectLst/>
                <a:latin typeface="Calibri" panose="020F0502020204030204" pitchFamily="34" charset="0"/>
                <a:ea typeface="DengXian" panose="02010600030101010101" pitchFamily="2" charset="-122"/>
              </a:rPr>
              <a:t>dedicated</a:t>
            </a:r>
            <a:r>
              <a:rPr lang="pl-PL" sz="1200" dirty="0">
                <a:solidFill>
                  <a:srgbClr val="000000"/>
                </a:solidFill>
                <a:effectLst/>
                <a:latin typeface="Calibri" panose="020F0502020204030204" pitchFamily="34" charset="0"/>
                <a:ea typeface="DengXian" panose="02010600030101010101" pitchFamily="2" charset="-122"/>
              </a:rPr>
              <a:t> </a:t>
            </a:r>
            <a:r>
              <a:rPr lang="pl-PL" sz="1200" dirty="0" err="1">
                <a:solidFill>
                  <a:srgbClr val="000000"/>
                </a:solidFill>
                <a:effectLst/>
                <a:latin typeface="Calibri" panose="020F0502020204030204" pitchFamily="34" charset="0"/>
                <a:ea typeface="DengXian" panose="02010600030101010101" pitchFamily="2" charset="-122"/>
              </a:rPr>
              <a:t>meeting</a:t>
            </a:r>
            <a:r>
              <a:rPr lang="pl-PL" sz="1200" dirty="0">
                <a:solidFill>
                  <a:srgbClr val="000000"/>
                </a:solidFill>
                <a:effectLst/>
                <a:latin typeface="Calibri" panose="020F0502020204030204" pitchFamily="34" charset="0"/>
                <a:ea typeface="DengXian" panose="02010600030101010101" pitchFamily="2" charset="-122"/>
              </a:rPr>
              <a:t>…</a:t>
            </a:r>
            <a:r>
              <a:rPr lang="pl-PL" sz="1200" dirty="0" err="1">
                <a:solidFill>
                  <a:srgbClr val="000000"/>
                </a:solidFill>
                <a:effectLst/>
                <a:latin typeface="Calibri" panose="020F0502020204030204" pitchFamily="34" charset="0"/>
                <a:ea typeface="DengXian" panose="02010600030101010101" pitchFamily="2" charset="-122"/>
              </a:rPr>
              <a:t>score</a:t>
            </a:r>
            <a:r>
              <a:rPr lang="pl-PL" sz="1200" dirty="0">
                <a:solidFill>
                  <a:srgbClr val="000000"/>
                </a:solidFill>
                <a:effectLst/>
                <a:latin typeface="Calibri" panose="020F0502020204030204" pitchFamily="34" charset="0"/>
                <a:ea typeface="DengXian" panose="02010600030101010101" pitchFamily="2" charset="-122"/>
              </a:rPr>
              <a:t> – Muddasar </a:t>
            </a:r>
            <a:r>
              <a:rPr lang="pl-PL" sz="1200" dirty="0" err="1">
                <a:solidFill>
                  <a:srgbClr val="000000"/>
                </a:solidFill>
                <a:effectLst/>
                <a:latin typeface="Calibri" panose="020F0502020204030204" pitchFamily="34" charset="0"/>
                <a:ea typeface="DengXian" panose="02010600030101010101" pitchFamily="2" charset="-122"/>
              </a:rPr>
              <a:t>presentation</a:t>
            </a:r>
            <a:r>
              <a:rPr lang="pl-PL" sz="1200" dirty="0">
                <a:solidFill>
                  <a:srgbClr val="000000"/>
                </a:solidFill>
                <a:effectLst/>
                <a:latin typeface="Calibri" panose="020F0502020204030204" pitchFamily="34" charset="0"/>
                <a:ea typeface="DengXian" panose="02010600030101010101" pitchFamily="2" charset="-122"/>
              </a:rPr>
              <a:t> </a:t>
            </a:r>
            <a:r>
              <a:rPr lang="pl-PL" sz="1200" dirty="0" err="1">
                <a:solidFill>
                  <a:srgbClr val="000000"/>
                </a:solidFill>
                <a:effectLst/>
                <a:latin typeface="Calibri" panose="020F0502020204030204" pitchFamily="34" charset="0"/>
                <a:ea typeface="DengXian" panose="02010600030101010101" pitchFamily="2" charset="-122"/>
              </a:rPr>
              <a:t>today</a:t>
            </a:r>
            <a:endParaRPr lang="pl-PL" sz="1200" dirty="0">
              <a:solidFill>
                <a:srgbClr val="000000"/>
              </a:solidFill>
              <a:effectLst/>
              <a:latin typeface="Calibri" panose="020F0502020204030204" pitchFamily="34" charset="0"/>
              <a:ea typeface="DengXian" panose="02010600030101010101" pitchFamily="2" charset="-122"/>
            </a:endParaRPr>
          </a:p>
          <a:p>
            <a:pPr marL="800100" lvl="1" indent="-342900">
              <a:buFont typeface="Arial" panose="020B0604020202020204" pitchFamily="34" charset="0"/>
              <a:buChar char="•"/>
            </a:pPr>
            <a:r>
              <a:rPr lang="pl-PL" sz="1200" dirty="0">
                <a:solidFill>
                  <a:srgbClr val="000000"/>
                </a:solidFill>
                <a:latin typeface="Calibri" panose="020F0502020204030204" pitchFamily="34" charset="0"/>
                <a:ea typeface="DengXian" panose="02010600030101010101" pitchFamily="2" charset="-122"/>
              </a:rPr>
              <a:t>To be presented in next PTLs meeting on May 9th. </a:t>
            </a:r>
            <a:endParaRPr lang="en-US" sz="1200" dirty="0">
              <a:solidFill>
                <a:srgbClr val="000000"/>
              </a:solidFill>
              <a:latin typeface="Calibri" panose="020F0502020204030204" pitchFamily="34" charset="0"/>
              <a:ea typeface="DengXian" panose="02010600030101010101" pitchFamily="2" charset="-122"/>
            </a:endParaRPr>
          </a:p>
          <a:p>
            <a:pPr marL="800100" lvl="1" indent="-342900">
              <a:buFont typeface="Arial" panose="020B0604020202020204" pitchFamily="34" charset="0"/>
              <a:buChar char="•"/>
            </a:pPr>
            <a:r>
              <a:rPr lang="en-US" sz="1200" dirty="0">
                <a:solidFill>
                  <a:srgbClr val="000000"/>
                </a:solidFill>
                <a:effectLst/>
                <a:latin typeface="Calibri" panose="020F0502020204030204" pitchFamily="34" charset="0"/>
                <a:ea typeface="DengXian" panose="02010600030101010101" pitchFamily="2" charset="-122"/>
              </a:rPr>
              <a:t>Muddasar uploaded a spreadsheet of prepopulated questions</a:t>
            </a:r>
            <a:endParaRPr lang="pl-PL" sz="1200" dirty="0">
              <a:effectLst/>
              <a:latin typeface="Calibri" panose="020F0502020204030204" pitchFamily="34" charset="0"/>
              <a:ea typeface="DengXian" panose="02010600030101010101" pitchFamily="2" charset="-122"/>
            </a:endParaRPr>
          </a:p>
          <a:p>
            <a:pPr marL="342900" indent="-342900">
              <a:buFont typeface="Arial" panose="020B0604020202020204" pitchFamily="34" charset="0"/>
              <a:buChar char="•"/>
            </a:pPr>
            <a:r>
              <a:rPr lang="pl-PL" sz="1600" i="0" dirty="0">
                <a:solidFill>
                  <a:schemeClr val="tx1"/>
                </a:solidFill>
                <a:effectLst/>
                <a:latin typeface="MuseoSans"/>
              </a:rPr>
              <a:t>CPS </a:t>
            </a:r>
            <a:r>
              <a:rPr lang="pl-PL" sz="1600" i="0" dirty="0" err="1">
                <a:solidFill>
                  <a:schemeClr val="tx1"/>
                </a:solidFill>
                <a:effectLst/>
                <a:latin typeface="MuseoSans"/>
              </a:rPr>
              <a:t>gold</a:t>
            </a:r>
            <a:r>
              <a:rPr lang="pl-PL" sz="1600" i="0" dirty="0">
                <a:solidFill>
                  <a:schemeClr val="tx1"/>
                </a:solidFill>
                <a:effectLst/>
                <a:latin typeface="MuseoSans"/>
              </a:rPr>
              <a:t> </a:t>
            </a:r>
            <a:r>
              <a:rPr lang="pl-PL" sz="1600" i="0" dirty="0" err="1">
                <a:solidFill>
                  <a:schemeClr val="tx1"/>
                </a:solidFill>
                <a:effectLst/>
                <a:latin typeface="MuseoSans"/>
              </a:rPr>
              <a:t>badge</a:t>
            </a:r>
            <a:r>
              <a:rPr lang="pl-PL" sz="1600" i="0" dirty="0">
                <a:solidFill>
                  <a:schemeClr val="tx1"/>
                </a:solidFill>
                <a:effectLst/>
                <a:latin typeface="MuseoSans"/>
              </a:rPr>
              <a:t> – </a:t>
            </a:r>
            <a:r>
              <a:rPr lang="pl-PL" sz="1600" i="0" dirty="0" err="1">
                <a:solidFill>
                  <a:schemeClr val="tx1"/>
                </a:solidFill>
                <a:effectLst/>
                <a:latin typeface="MuseoSans"/>
              </a:rPr>
              <a:t>dedicated</a:t>
            </a:r>
            <a:r>
              <a:rPr lang="pl-PL" sz="1600" i="0" dirty="0">
                <a:solidFill>
                  <a:schemeClr val="tx1"/>
                </a:solidFill>
                <a:effectLst/>
                <a:latin typeface="MuseoSans"/>
              </a:rPr>
              <a:t> </a:t>
            </a:r>
            <a:r>
              <a:rPr lang="pl-PL" sz="1600" i="0" dirty="0" err="1">
                <a:solidFill>
                  <a:schemeClr val="tx1"/>
                </a:solidFill>
                <a:effectLst/>
                <a:latin typeface="MuseoSans"/>
              </a:rPr>
              <a:t>meeting</a:t>
            </a:r>
            <a:r>
              <a:rPr lang="pl-PL" sz="1600" i="0" dirty="0">
                <a:solidFill>
                  <a:schemeClr val="tx1"/>
                </a:solidFill>
                <a:effectLst/>
                <a:latin typeface="MuseoSans"/>
              </a:rPr>
              <a:t> to be </a:t>
            </a:r>
            <a:r>
              <a:rPr lang="pl-PL" sz="1600" i="0" dirty="0" err="1">
                <a:solidFill>
                  <a:schemeClr val="tx1"/>
                </a:solidFill>
                <a:effectLst/>
                <a:latin typeface="MuseoSans"/>
              </a:rPr>
              <a:t>scheduled</a:t>
            </a:r>
            <a:r>
              <a:rPr lang="pl-PL" sz="1600" i="0" dirty="0">
                <a:solidFill>
                  <a:schemeClr val="tx1"/>
                </a:solidFill>
                <a:effectLst/>
                <a:latin typeface="MuseoSans"/>
              </a:rPr>
              <a:t> – 2 </a:t>
            </a:r>
            <a:r>
              <a:rPr lang="pl-PL" sz="1600" i="0" dirty="0" err="1">
                <a:solidFill>
                  <a:schemeClr val="tx1"/>
                </a:solidFill>
                <a:effectLst/>
                <a:latin typeface="MuseoSans"/>
              </a:rPr>
              <a:t>tickets</a:t>
            </a:r>
            <a:r>
              <a:rPr lang="pl-PL" sz="1600" i="0" dirty="0">
                <a:solidFill>
                  <a:schemeClr val="tx1"/>
                </a:solidFill>
                <a:effectLst/>
                <a:latin typeface="MuseoSans"/>
              </a:rPr>
              <a:t> </a:t>
            </a:r>
            <a:r>
              <a:rPr lang="pl-PL" sz="1600" i="0" dirty="0" err="1">
                <a:solidFill>
                  <a:schemeClr val="tx1"/>
                </a:solidFill>
                <a:effectLst/>
                <a:latin typeface="MuseoSans"/>
              </a:rPr>
              <a:t>created</a:t>
            </a:r>
            <a:r>
              <a:rPr lang="pl-PL" sz="1600" i="0" dirty="0">
                <a:solidFill>
                  <a:schemeClr val="tx1"/>
                </a:solidFill>
                <a:effectLst/>
                <a:latin typeface="MuseoSans"/>
              </a:rPr>
              <a:t> </a:t>
            </a:r>
            <a:r>
              <a:rPr lang="pl-PL" sz="1600" i="0" dirty="0" err="1">
                <a:solidFill>
                  <a:schemeClr val="tx1"/>
                </a:solidFill>
                <a:effectLst/>
                <a:latin typeface="MuseoSans"/>
              </a:rPr>
              <a:t>at</a:t>
            </a:r>
            <a:r>
              <a:rPr lang="pl-PL" sz="1600" i="0" dirty="0">
                <a:solidFill>
                  <a:schemeClr val="tx1"/>
                </a:solidFill>
                <a:effectLst/>
                <a:latin typeface="MuseoSans"/>
              </a:rPr>
              <a:t> LFN IT</a:t>
            </a:r>
          </a:p>
          <a:p>
            <a:pPr marL="800100" lvl="1" indent="-342900">
              <a:buFont typeface="Arial" panose="020B0604020202020204" pitchFamily="34" charset="0"/>
              <a:buChar char="•"/>
            </a:pPr>
            <a:r>
              <a:rPr lang="en-US" sz="1400" i="0" dirty="0">
                <a:solidFill>
                  <a:schemeClr val="tx1"/>
                </a:solidFill>
                <a:effectLst/>
                <a:latin typeface="MuseoSans"/>
                <a:hlinkClick r:id="rId6"/>
              </a:rPr>
              <a:t>IT-23828</a:t>
            </a:r>
            <a:r>
              <a:rPr lang="en-US" sz="1400" i="0" dirty="0">
                <a:solidFill>
                  <a:schemeClr val="tx1"/>
                </a:solidFill>
                <a:effectLst/>
                <a:latin typeface="MuseoSans"/>
              </a:rPr>
              <a:t> 2FA (2 Factor Authentication) needed for merging to Gerrit in ONAP</a:t>
            </a:r>
            <a:r>
              <a:rPr lang="pl-PL" sz="1400" i="0" dirty="0">
                <a:solidFill>
                  <a:schemeClr val="tx1"/>
                </a:solidFill>
                <a:effectLst/>
                <a:latin typeface="MuseoSans"/>
              </a:rPr>
              <a:t> – info from Andrew G.</a:t>
            </a:r>
          </a:p>
          <a:p>
            <a:pPr marL="1257300" lvl="2" indent="-342900">
              <a:buFont typeface="Arial" panose="020B0604020202020204" pitchFamily="34" charset="0"/>
              <a:buChar char="•"/>
            </a:pPr>
            <a:r>
              <a:rPr lang="pl-PL" sz="1000" i="0" dirty="0">
                <a:solidFill>
                  <a:schemeClr val="tx1"/>
                </a:solidFill>
                <a:effectLst/>
                <a:latin typeface="MuseoSans"/>
              </a:rPr>
              <a:t>„</a:t>
            </a:r>
            <a:r>
              <a:rPr lang="en-US" sz="1000" i="0" dirty="0">
                <a:solidFill>
                  <a:schemeClr val="tx1"/>
                </a:solidFill>
                <a:effectLst/>
                <a:latin typeface="MuseoSans"/>
              </a:rPr>
              <a:t>It's possible but non-trivial at present. I'm working on trying to make a case for making this easier to do as I can get 2FA turned on, but then if people need to change things related to it </a:t>
            </a:r>
            <a:r>
              <a:rPr lang="en-US" sz="1000" i="0" dirty="0" err="1">
                <a:solidFill>
                  <a:schemeClr val="tx1"/>
                </a:solidFill>
                <a:effectLst/>
                <a:latin typeface="MuseoSans"/>
              </a:rPr>
              <a:t>it</a:t>
            </a:r>
            <a:r>
              <a:rPr lang="en-US" sz="1000" i="0" dirty="0">
                <a:solidFill>
                  <a:schemeClr val="tx1"/>
                </a:solidFill>
                <a:effectLst/>
                <a:latin typeface="MuseoSans"/>
              </a:rPr>
              <a:t> would require helpdesk intervention with no self-service. Basically, our current setup is user hostile and could be made significantly better.</a:t>
            </a:r>
            <a:r>
              <a:rPr lang="pl-PL" sz="1000" i="0" dirty="0">
                <a:solidFill>
                  <a:schemeClr val="tx1"/>
                </a:solidFill>
                <a:effectLst/>
                <a:latin typeface="MuseoSans"/>
              </a:rPr>
              <a:t>”</a:t>
            </a:r>
          </a:p>
          <a:p>
            <a:pPr marL="800100" lvl="1" indent="-342900">
              <a:buFont typeface="Arial" panose="020B0604020202020204" pitchFamily="34" charset="0"/>
              <a:buChar char="•"/>
            </a:pPr>
            <a:r>
              <a:rPr lang="en-US" sz="1400" i="0" dirty="0">
                <a:solidFill>
                  <a:schemeClr val="tx1"/>
                </a:solidFill>
                <a:effectLst/>
                <a:latin typeface="MuseoSans"/>
                <a:hlinkClick r:id="rId7"/>
              </a:rPr>
              <a:t>IT-23829</a:t>
            </a:r>
            <a:r>
              <a:rPr lang="en-US" sz="1400" i="0" dirty="0">
                <a:solidFill>
                  <a:schemeClr val="tx1"/>
                </a:solidFill>
                <a:effectLst/>
                <a:latin typeface="MuseoSans"/>
              </a:rPr>
              <a:t> Hardening LFN hosted ONAP project web sites</a:t>
            </a:r>
            <a:r>
              <a:rPr lang="pl-PL" sz="1400" i="0" dirty="0">
                <a:solidFill>
                  <a:schemeClr val="tx1"/>
                </a:solidFill>
                <a:effectLst/>
                <a:latin typeface="MuseoSans"/>
              </a:rPr>
              <a:t> – </a:t>
            </a:r>
            <a:r>
              <a:rPr lang="pl-PL" sz="1400" b="1" dirty="0" err="1">
                <a:solidFill>
                  <a:srgbClr val="00B050"/>
                </a:solidFill>
                <a:latin typeface="MuseoSans"/>
              </a:rPr>
              <a:t>done</a:t>
            </a:r>
            <a:r>
              <a:rPr lang="pl-PL" sz="1400" b="1" dirty="0">
                <a:solidFill>
                  <a:srgbClr val="00B050"/>
                </a:solidFill>
                <a:latin typeface="MuseoSans"/>
              </a:rPr>
              <a:t> – info from Andrew G.</a:t>
            </a:r>
          </a:p>
          <a:p>
            <a:pPr marL="1257300" lvl="2" indent="-342900">
              <a:buFont typeface="Arial" panose="020B0604020202020204" pitchFamily="34" charset="0"/>
              <a:buChar char="•"/>
            </a:pPr>
            <a:r>
              <a:rPr lang="pl-PL" sz="1000" i="0" dirty="0">
                <a:solidFill>
                  <a:srgbClr val="00B050"/>
                </a:solidFill>
                <a:effectLst/>
                <a:latin typeface="MuseoSans"/>
              </a:rPr>
              <a:t>„</a:t>
            </a:r>
            <a:r>
              <a:rPr lang="en-US" sz="1000" i="0" dirty="0">
                <a:solidFill>
                  <a:srgbClr val="00B050"/>
                </a:solidFill>
                <a:effectLst/>
                <a:latin typeface="MuseoSans"/>
              </a:rPr>
              <a:t>All 3 Nexus systems for ONAP are now reporting grade A. We'll be taking these changes to our other managed Nexus systems as well, so thanks for the poke to improve our security </a:t>
            </a:r>
            <a:r>
              <a:rPr lang="en-US" sz="1000" i="0" dirty="0" err="1">
                <a:solidFill>
                  <a:srgbClr val="00B050"/>
                </a:solidFill>
                <a:effectLst/>
                <a:latin typeface="MuseoSans"/>
              </a:rPr>
              <a:t>posturę</a:t>
            </a:r>
            <a:r>
              <a:rPr lang="pl-PL" sz="1000" i="0" dirty="0">
                <a:solidFill>
                  <a:srgbClr val="00B050"/>
                </a:solidFill>
                <a:effectLst/>
                <a:latin typeface="MuseoSans"/>
              </a:rPr>
              <a:t>.</a:t>
            </a:r>
            <a:r>
              <a:rPr lang="en-US" sz="1000" i="0" dirty="0">
                <a:solidFill>
                  <a:srgbClr val="00B050"/>
                </a:solidFill>
                <a:effectLst/>
                <a:latin typeface="MuseoSans"/>
              </a:rPr>
              <a:t> We are still working on strengthening the wiki and </a:t>
            </a:r>
            <a:r>
              <a:rPr lang="en-US" sz="1000" i="0" dirty="0" err="1">
                <a:solidFill>
                  <a:srgbClr val="00B050"/>
                </a:solidFill>
                <a:effectLst/>
                <a:latin typeface="MuseoSans"/>
              </a:rPr>
              <a:t>jira</a:t>
            </a:r>
            <a:r>
              <a:rPr lang="en-US" sz="1000" i="0" dirty="0">
                <a:solidFill>
                  <a:srgbClr val="00B050"/>
                </a:solidFill>
                <a:effectLst/>
                <a:latin typeface="MuseoSans"/>
              </a:rPr>
              <a:t> scores. They're already getting an A but both of them are showing some items that could be made stronger.</a:t>
            </a:r>
            <a:r>
              <a:rPr lang="pl-PL" sz="1000" i="0" dirty="0">
                <a:solidFill>
                  <a:srgbClr val="00B050"/>
                </a:solidFill>
                <a:effectLst/>
                <a:latin typeface="MuseoSans"/>
              </a:rPr>
              <a:t>”</a:t>
            </a:r>
          </a:p>
          <a:p>
            <a:pPr marL="342900" indent="-342900">
              <a:buFont typeface="Arial" panose="020B0604020202020204" pitchFamily="34" charset="0"/>
              <a:buChar char="•"/>
            </a:pPr>
            <a:r>
              <a:rPr lang="en-US" sz="1600" dirty="0">
                <a:solidFill>
                  <a:schemeClr val="tx1"/>
                </a:solidFill>
                <a:latin typeface="MuseoSans"/>
              </a:rPr>
              <a:t>Logging update</a:t>
            </a:r>
          </a:p>
          <a:p>
            <a:pPr marL="800100" lvl="1" indent="-342900">
              <a:buFont typeface="Arial" panose="020B0604020202020204" pitchFamily="34" charset="0"/>
              <a:buChar char="•"/>
            </a:pPr>
            <a:r>
              <a:rPr lang="en-US" sz="1400" i="0" dirty="0">
                <a:solidFill>
                  <a:schemeClr val="tx1"/>
                </a:solidFill>
                <a:effectLst/>
                <a:latin typeface="MuseoSans"/>
              </a:rPr>
              <a:t>For Logging PoC, Ajay left Ericsson and he had KT sessions with the Ericsson OOM team. Andrew Lamb (Ericsson) from OOM will take over Ajay’s work. He is working on the connection between </a:t>
            </a:r>
            <a:r>
              <a:rPr lang="en-US" sz="1400" i="0" dirty="0" err="1">
                <a:solidFill>
                  <a:schemeClr val="tx1"/>
                </a:solidFill>
                <a:effectLst/>
                <a:latin typeface="MuseoSans"/>
              </a:rPr>
              <a:t>Fluentbit</a:t>
            </a:r>
            <a:r>
              <a:rPr lang="en-US" sz="1400" i="0" dirty="0">
                <a:solidFill>
                  <a:schemeClr val="tx1"/>
                </a:solidFill>
                <a:effectLst/>
                <a:latin typeface="MuseoSans"/>
              </a:rPr>
              <a:t> and </a:t>
            </a:r>
            <a:r>
              <a:rPr lang="en-US" sz="1400" i="0" dirty="0" err="1">
                <a:solidFill>
                  <a:schemeClr val="tx1"/>
                </a:solidFill>
                <a:effectLst/>
                <a:latin typeface="MuseoSans"/>
              </a:rPr>
              <a:t>ElasticSearch</a:t>
            </a:r>
            <a:r>
              <a:rPr lang="en-US" sz="1400" i="0" dirty="0">
                <a:solidFill>
                  <a:schemeClr val="tx1"/>
                </a:solidFill>
                <a:effectLst/>
                <a:latin typeface="MuseoSans"/>
              </a:rPr>
              <a:t>. Once it is done, we will be able to provide a demo.</a:t>
            </a:r>
            <a:r>
              <a:rPr lang="pl-PL" sz="1400" i="0" dirty="0">
                <a:solidFill>
                  <a:schemeClr val="tx1"/>
                </a:solidFill>
                <a:effectLst/>
                <a:latin typeface="MuseoSans"/>
              </a:rPr>
              <a:t> – update </a:t>
            </a:r>
            <a:r>
              <a:rPr lang="pl-PL" sz="1400" i="0" dirty="0" err="1">
                <a:solidFill>
                  <a:schemeClr val="tx1"/>
                </a:solidFill>
                <a:effectLst/>
                <a:latin typeface="MuseoSans"/>
              </a:rPr>
              <a:t>next</a:t>
            </a:r>
            <a:r>
              <a:rPr lang="pl-PL" sz="1400" i="0" dirty="0">
                <a:solidFill>
                  <a:schemeClr val="tx1"/>
                </a:solidFill>
                <a:effectLst/>
                <a:latin typeface="MuseoSans"/>
              </a:rPr>
              <a:t> </a:t>
            </a:r>
            <a:r>
              <a:rPr lang="pl-PL" sz="1400" i="0" dirty="0" err="1">
                <a:solidFill>
                  <a:schemeClr val="tx1"/>
                </a:solidFill>
                <a:effectLst/>
                <a:latin typeface="MuseoSans"/>
              </a:rPr>
              <a:t>week</a:t>
            </a:r>
            <a:r>
              <a:rPr lang="pl-PL" sz="1400" i="0" dirty="0">
                <a:solidFill>
                  <a:schemeClr val="tx1"/>
                </a:solidFill>
                <a:effectLst/>
                <a:latin typeface="MuseoSans"/>
              </a:rPr>
              <a:t> from Byung.</a:t>
            </a:r>
            <a:endParaRPr lang="en-US" sz="1400" i="0" dirty="0">
              <a:solidFill>
                <a:schemeClr val="tx1"/>
              </a:solidFill>
              <a:effectLst/>
              <a:latin typeface="MuseoSans"/>
            </a:endParaRPr>
          </a:p>
          <a:p>
            <a:pPr marL="800100" lvl="1" indent="-342900">
              <a:buFont typeface="Arial" panose="020B0604020202020204" pitchFamily="34" charset="0"/>
              <a:buChar char="•"/>
            </a:pPr>
            <a:endParaRPr lang="pl-PL" sz="1600" i="0" dirty="0">
              <a:solidFill>
                <a:schemeClr val="tx1"/>
              </a:solidFill>
              <a:effectLst/>
              <a:latin typeface="MuseoSans"/>
            </a:endParaRPr>
          </a:p>
          <a:p>
            <a:pPr marL="342900" indent="-342900">
              <a:buFont typeface="Arial" panose="020B0604020202020204" pitchFamily="34" charset="0"/>
              <a:buChar char="•"/>
            </a:pPr>
            <a:endParaRPr lang="pl-PL" sz="2000" dirty="0">
              <a:latin typeface="Calibri" panose="020F0502020204030204" pitchFamily="34" charset="0"/>
            </a:endParaRPr>
          </a:p>
          <a:p>
            <a:pPr marL="0" indent="0">
              <a:buNone/>
            </a:pPr>
            <a:endParaRPr lang="en-US" sz="2000" dirty="0">
              <a:latin typeface="Calibri" panose="020F0502020204030204" pitchFamily="34" charset="0"/>
            </a:endParaRPr>
          </a:p>
        </p:txBody>
      </p:sp>
    </p:spTree>
    <p:extLst>
      <p:ext uri="{BB962C8B-B14F-4D97-AF65-F5344CB8AC3E}">
        <p14:creationId xmlns:p14="http://schemas.microsoft.com/office/powerpoint/2010/main" val="18586951"/>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5</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4/9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04912"/>
            <a:ext cx="12191999" cy="5499280"/>
          </a:xfrm>
        </p:spPr>
        <p:txBody>
          <a:bodyPr>
            <a:noAutofit/>
          </a:bodyPr>
          <a:lstStyle/>
          <a:p>
            <a:r>
              <a:rPr lang="pl-PL" sz="2400" dirty="0">
                <a:effectLst/>
                <a:latin typeface="Calibri" panose="020F0502020204030204" pitchFamily="34" charset="0"/>
                <a:ea typeface="Calibri" panose="020F0502020204030204" pitchFamily="34" charset="0"/>
              </a:rPr>
              <a:t>Istanbul </a:t>
            </a:r>
            <a:r>
              <a:rPr lang="pl-PL" sz="2400" dirty="0" err="1">
                <a:effectLst/>
                <a:latin typeface="Calibri" panose="020F0502020204030204" pitchFamily="34" charset="0"/>
                <a:ea typeface="Calibri" panose="020F0502020204030204" pitchFamily="34" charset="0"/>
              </a:rPr>
              <a:t>Maintenance</a:t>
            </a:r>
            <a:r>
              <a:rPr lang="pl-PL" sz="2400" dirty="0">
                <a:effectLst/>
                <a:latin typeface="Calibri" panose="020F0502020204030204" pitchFamily="34" charset="0"/>
                <a:ea typeface="Calibri" panose="020F0502020204030204" pitchFamily="34" charset="0"/>
              </a:rPr>
              <a:t> </a:t>
            </a:r>
            <a:r>
              <a:rPr lang="pl-PL" sz="2400" dirty="0" err="1">
                <a:effectLst/>
                <a:latin typeface="Calibri" panose="020F0502020204030204" pitchFamily="34" charset="0"/>
                <a:ea typeface="Calibri" panose="020F0502020204030204" pitchFamily="34" charset="0"/>
              </a:rPr>
              <a:t>Release</a:t>
            </a:r>
            <a:r>
              <a:rPr lang="pl-PL" sz="2400" dirty="0">
                <a:effectLst/>
                <a:latin typeface="Calibri" panose="020F0502020204030204" pitchFamily="34" charset="0"/>
                <a:ea typeface="Calibri" panose="020F0502020204030204" pitchFamily="34" charset="0"/>
              </a:rPr>
              <a:t> Notes:</a:t>
            </a:r>
          </a:p>
          <a:p>
            <a:pPr lvl="1"/>
            <a:r>
              <a:rPr lang="en-US" sz="1600" b="0" i="0" dirty="0">
                <a:solidFill>
                  <a:srgbClr val="172B4D"/>
                </a:solidFill>
                <a:effectLst/>
                <a:latin typeface="-apple-system"/>
              </a:rPr>
              <a:t>Tickets </a:t>
            </a:r>
            <a:r>
              <a:rPr lang="pl-PL" sz="1600" b="0" i="0" dirty="0" err="1">
                <a:solidFill>
                  <a:srgbClr val="172B4D"/>
                </a:solidFill>
                <a:effectLst/>
                <a:latin typeface="-apple-system"/>
              </a:rPr>
              <a:t>were</a:t>
            </a:r>
            <a:r>
              <a:rPr lang="pl-PL" sz="1600" b="0" i="0" dirty="0">
                <a:solidFill>
                  <a:srgbClr val="172B4D"/>
                </a:solidFill>
                <a:effectLst/>
                <a:latin typeface="-apple-system"/>
              </a:rPr>
              <a:t> </a:t>
            </a:r>
            <a:r>
              <a:rPr lang="en-US" sz="1600" b="0" i="0" dirty="0">
                <a:solidFill>
                  <a:srgbClr val="172B4D"/>
                </a:solidFill>
                <a:effectLst/>
                <a:latin typeface="-apple-system"/>
              </a:rPr>
              <a:t>open</a:t>
            </a:r>
            <a:r>
              <a:rPr lang="pl-PL" sz="1600" b="0" i="0" dirty="0" err="1">
                <a:solidFill>
                  <a:srgbClr val="172B4D"/>
                </a:solidFill>
                <a:effectLst/>
                <a:latin typeface="-apple-system"/>
              </a:rPr>
              <a:t>ed</a:t>
            </a:r>
            <a:r>
              <a:rPr lang="en-US" sz="1600" b="0" i="0" dirty="0">
                <a:solidFill>
                  <a:srgbClr val="172B4D"/>
                </a:solidFill>
                <a:effectLst/>
                <a:latin typeface="-apple-system"/>
              </a:rPr>
              <a:t> by Pawel for remaining transitive dependencies on per relevant project basis:</a:t>
            </a:r>
            <a:endParaRPr lang="pl-PL" sz="1800" dirty="0">
              <a:effectLst/>
              <a:latin typeface="Calibri" panose="020F0502020204030204" pitchFamily="34" charset="0"/>
              <a:ea typeface="DengXian" panose="02010600030101010101" pitchFamily="2" charset="-122"/>
            </a:endParaRPr>
          </a:p>
          <a:p>
            <a:endParaRPr lang="pl-PL" sz="2400" dirty="0">
              <a:effectLst/>
              <a:latin typeface="Calibri" panose="020F0502020204030204" pitchFamily="34" charset="0"/>
              <a:ea typeface="Calibri" panose="020F0502020204030204" pitchFamily="34" charset="0"/>
            </a:endParaRPr>
          </a:p>
          <a:p>
            <a:endParaRPr lang="pl-PL" sz="2400" dirty="0">
              <a:latin typeface="Calibri" panose="020F0502020204030204" pitchFamily="34" charset="0"/>
              <a:ea typeface="Calibri" panose="020F0502020204030204" pitchFamily="34" charset="0"/>
            </a:endParaRPr>
          </a:p>
          <a:p>
            <a:endParaRPr lang="pl-PL" sz="2400" dirty="0">
              <a:effectLst/>
              <a:latin typeface="Calibri" panose="020F0502020204030204" pitchFamily="34" charset="0"/>
              <a:ea typeface="Calibri" panose="020F0502020204030204" pitchFamily="34" charset="0"/>
            </a:endParaRPr>
          </a:p>
          <a:p>
            <a:endParaRPr lang="pl-PL" sz="2400" dirty="0">
              <a:latin typeface="Calibri" panose="020F0502020204030204" pitchFamily="34" charset="0"/>
              <a:ea typeface="Calibri" panose="020F0502020204030204" pitchFamily="34" charset="0"/>
            </a:endParaRPr>
          </a:p>
          <a:p>
            <a:endParaRPr lang="pl-PL" sz="2400" dirty="0">
              <a:effectLst/>
              <a:latin typeface="Calibri" panose="020F0502020204030204" pitchFamily="34" charset="0"/>
              <a:ea typeface="Calibri" panose="020F0502020204030204" pitchFamily="34" charset="0"/>
            </a:endParaRPr>
          </a:p>
          <a:p>
            <a:endParaRPr lang="pl-PL" sz="2400" dirty="0">
              <a:latin typeface="Calibri" panose="020F0502020204030204" pitchFamily="34" charset="0"/>
              <a:ea typeface="Calibri" panose="020F0502020204030204" pitchFamily="34" charset="0"/>
            </a:endParaRPr>
          </a:p>
          <a:p>
            <a:endParaRPr lang="pl-PL" sz="2400" dirty="0">
              <a:latin typeface="Calibri" panose="020F0502020204030204" pitchFamily="34" charset="0"/>
            </a:endParaRPr>
          </a:p>
          <a:p>
            <a:r>
              <a:rPr lang="pl-PL" sz="2400" dirty="0">
                <a:latin typeface="Calibri" panose="020F0502020204030204" pitchFamily="34" charset="0"/>
              </a:rPr>
              <a:t>ONAP </a:t>
            </a:r>
            <a:r>
              <a:rPr lang="pl-PL" sz="2400" dirty="0" err="1">
                <a:latin typeface="Calibri" panose="020F0502020204030204" pitchFamily="34" charset="0"/>
              </a:rPr>
              <a:t>Jakarta</a:t>
            </a:r>
            <a:r>
              <a:rPr lang="pl-PL" sz="2400" dirty="0">
                <a:latin typeface="Calibri" panose="020F0502020204030204" pitchFamily="34" charset="0"/>
              </a:rPr>
              <a:t>: </a:t>
            </a:r>
            <a:r>
              <a:rPr lang="pl-PL" sz="2400" dirty="0" err="1">
                <a:latin typeface="Calibri" panose="020F0502020204030204" pitchFamily="34" charset="0"/>
              </a:rPr>
              <a:t>Vulnerable</a:t>
            </a:r>
            <a:r>
              <a:rPr lang="pl-PL" sz="2400" dirty="0">
                <a:latin typeface="Calibri" panose="020F0502020204030204" pitchFamily="34" charset="0"/>
              </a:rPr>
              <a:t> </a:t>
            </a:r>
            <a:r>
              <a:rPr lang="pl-PL" sz="2400" dirty="0" err="1">
                <a:latin typeface="Calibri" panose="020F0502020204030204" pitchFamily="34" charset="0"/>
              </a:rPr>
              <a:t>Package</a:t>
            </a:r>
            <a:r>
              <a:rPr lang="pl-PL" sz="2400" dirty="0">
                <a:latin typeface="Calibri" panose="020F0502020204030204" pitchFamily="34" charset="0"/>
              </a:rPr>
              <a:t> </a:t>
            </a:r>
            <a:r>
              <a:rPr lang="pl-PL" sz="2400" dirty="0" err="1">
                <a:latin typeface="Calibri" panose="020F0502020204030204" pitchFamily="34" charset="0"/>
              </a:rPr>
              <a:t>Upgrades</a:t>
            </a:r>
            <a:r>
              <a:rPr lang="pl-PL" sz="2400" dirty="0">
                <a:latin typeface="Calibri" panose="020F0502020204030204" pitchFamily="34" charset="0"/>
              </a:rPr>
              <a:t> - Amy</a:t>
            </a:r>
          </a:p>
          <a:p>
            <a:pPr lvl="1"/>
            <a:r>
              <a:rPr lang="pl-PL" sz="2000" dirty="0">
                <a:latin typeface="Calibri" panose="020F0502020204030204" pitchFamily="34" charset="0"/>
                <a:ea typeface="DengXian" panose="02010600030101010101" pitchFamily="2" charset="-122"/>
              </a:rPr>
              <a:t>60% </a:t>
            </a:r>
            <a:r>
              <a:rPr lang="pl-PL" sz="2000" dirty="0" err="1">
                <a:latin typeface="Calibri" panose="020F0502020204030204" pitchFamily="34" charset="0"/>
                <a:ea typeface="DengXian" panose="02010600030101010101" pitchFamily="2" charset="-122"/>
              </a:rPr>
              <a:t>upgraded</a:t>
            </a:r>
            <a:endParaRPr lang="pl-PL" sz="3200" dirty="0">
              <a:latin typeface="Calibri" panose="020F0502020204030204" pitchFamily="34" charset="0"/>
            </a:endParaRPr>
          </a:p>
          <a:p>
            <a:endParaRPr lang="pl-PL" sz="1800" dirty="0">
              <a:latin typeface="Calibri" panose="020F0502020204030204" pitchFamily="34" charset="0"/>
              <a:ea typeface="Calibri" panose="020F0502020204030204" pitchFamily="34" charset="0"/>
            </a:endParaRPr>
          </a:p>
        </p:txBody>
      </p:sp>
      <p:graphicFrame>
        <p:nvGraphicFramePr>
          <p:cNvPr id="5" name="Tabela 5">
            <a:extLst>
              <a:ext uri="{FF2B5EF4-FFF2-40B4-BE49-F238E27FC236}">
                <a16:creationId xmlns:a16="http://schemas.microsoft.com/office/drawing/2014/main" id="{29CBE775-FE78-4B1B-AFAA-72DC0EC939DE}"/>
              </a:ext>
            </a:extLst>
          </p:cNvPr>
          <p:cNvGraphicFramePr>
            <a:graphicFrameLocks noGrp="1"/>
          </p:cNvGraphicFramePr>
          <p:nvPr>
            <p:extLst>
              <p:ext uri="{D42A27DB-BD31-4B8C-83A1-F6EECF244321}">
                <p14:modId xmlns:p14="http://schemas.microsoft.com/office/powerpoint/2010/main" val="2856726065"/>
              </p:ext>
            </p:extLst>
          </p:nvPr>
        </p:nvGraphicFramePr>
        <p:xfrm>
          <a:off x="633989" y="1688035"/>
          <a:ext cx="8128000" cy="3252672"/>
        </p:xfrm>
        <a:graphic>
          <a:graphicData uri="http://schemas.openxmlformats.org/drawingml/2006/table">
            <a:tbl>
              <a:tblPr firstRow="1" bandRow="1">
                <a:tableStyleId>{5C22544A-7EE6-4342-B048-85BDC9FD1C3A}</a:tableStyleId>
              </a:tblPr>
              <a:tblGrid>
                <a:gridCol w="608495">
                  <a:extLst>
                    <a:ext uri="{9D8B030D-6E8A-4147-A177-3AD203B41FA5}">
                      <a16:colId xmlns:a16="http://schemas.microsoft.com/office/drawing/2014/main" val="3588299950"/>
                    </a:ext>
                  </a:extLst>
                </a:gridCol>
                <a:gridCol w="2528515">
                  <a:extLst>
                    <a:ext uri="{9D8B030D-6E8A-4147-A177-3AD203B41FA5}">
                      <a16:colId xmlns:a16="http://schemas.microsoft.com/office/drawing/2014/main" val="2368879751"/>
                    </a:ext>
                  </a:extLst>
                </a:gridCol>
                <a:gridCol w="958132">
                  <a:extLst>
                    <a:ext uri="{9D8B030D-6E8A-4147-A177-3AD203B41FA5}">
                      <a16:colId xmlns:a16="http://schemas.microsoft.com/office/drawing/2014/main" val="3625443447"/>
                    </a:ext>
                  </a:extLst>
                </a:gridCol>
                <a:gridCol w="4032858">
                  <a:extLst>
                    <a:ext uri="{9D8B030D-6E8A-4147-A177-3AD203B41FA5}">
                      <a16:colId xmlns:a16="http://schemas.microsoft.com/office/drawing/2014/main" val="977857272"/>
                    </a:ext>
                  </a:extLst>
                </a:gridCol>
              </a:tblGrid>
              <a:tr h="304871">
                <a:tc>
                  <a:txBody>
                    <a:bodyPr/>
                    <a:lstStyle/>
                    <a:p>
                      <a:r>
                        <a:rPr lang="pl-PL" dirty="0" err="1"/>
                        <a:t>Lp</a:t>
                      </a:r>
                      <a:endParaRPr lang="LID4096" dirty="0"/>
                    </a:p>
                  </a:txBody>
                  <a:tcPr/>
                </a:tc>
                <a:tc>
                  <a:txBody>
                    <a:bodyPr/>
                    <a:lstStyle/>
                    <a:p>
                      <a:r>
                        <a:rPr lang="pl-PL" dirty="0"/>
                        <a:t>Jira </a:t>
                      </a:r>
                      <a:r>
                        <a:rPr lang="pl-PL" dirty="0" err="1"/>
                        <a:t>ticket</a:t>
                      </a:r>
                      <a:endParaRPr lang="LID4096" dirty="0"/>
                    </a:p>
                  </a:txBody>
                  <a:tcPr/>
                </a:tc>
                <a:tc>
                  <a:txBody>
                    <a:bodyPr/>
                    <a:lstStyle/>
                    <a:p>
                      <a:r>
                        <a:rPr lang="pl-PL" dirty="0"/>
                        <a:t>Status</a:t>
                      </a:r>
                      <a:endParaRPr lang="LID4096" dirty="0"/>
                    </a:p>
                  </a:txBody>
                  <a:tcPr/>
                </a:tc>
                <a:tc>
                  <a:txBody>
                    <a:bodyPr/>
                    <a:lstStyle/>
                    <a:p>
                      <a:r>
                        <a:rPr lang="pl-PL" dirty="0" err="1"/>
                        <a:t>Comment</a:t>
                      </a:r>
                      <a:endParaRPr lang="LID4096" dirty="0"/>
                    </a:p>
                  </a:txBody>
                  <a:tcPr/>
                </a:tc>
                <a:extLst>
                  <a:ext uri="{0D108BD9-81ED-4DB2-BD59-A6C34878D82A}">
                    <a16:rowId xmlns:a16="http://schemas.microsoft.com/office/drawing/2014/main" val="1759602910"/>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dirty="0">
                          <a:effectLst/>
                          <a:latin typeface="Calibri" panose="020F0502020204030204" pitchFamily="34" charset="0"/>
                          <a:ea typeface="DengXian" panose="02010600030101010101" pitchFamily="2" charset="-122"/>
                        </a:rPr>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2"/>
                        </a:rPr>
                        <a:t>https://jira.onap.org/browse/AAI-3454</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r>
                        <a:rPr lang="pl-PL" sz="1400" dirty="0"/>
                        <a:t>RN </a:t>
                      </a:r>
                      <a:r>
                        <a:rPr lang="pl-PL" sz="1400" dirty="0" err="1"/>
                        <a:t>updated</a:t>
                      </a:r>
                      <a:endParaRPr lang="LID4096" sz="1400" dirty="0"/>
                    </a:p>
                  </a:txBody>
                  <a:tcPr/>
                </a:tc>
                <a:extLst>
                  <a:ext uri="{0D108BD9-81ED-4DB2-BD59-A6C34878D82A}">
                    <a16:rowId xmlns:a16="http://schemas.microsoft.com/office/drawing/2014/main" val="1485759360"/>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dirty="0">
                          <a:solidFill>
                            <a:schemeClr val="tx1"/>
                          </a:solidFill>
                          <a:effectLst/>
                          <a:latin typeface="Calibri" panose="020F0502020204030204" pitchFamily="34" charset="0"/>
                          <a:ea typeface="DengXian" panose="02010600030101010101" pitchFamily="2" charset="-122"/>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3"/>
                        </a:rPr>
                        <a:t>https://jira.onap.org/browse/DCAEGEN2-3102</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t>RN </a:t>
                      </a:r>
                      <a:r>
                        <a:rPr lang="pl-PL" sz="1400" dirty="0" err="1"/>
                        <a:t>updated</a:t>
                      </a:r>
                      <a:endParaRPr lang="LID4096" sz="1400" dirty="0"/>
                    </a:p>
                  </a:txBody>
                  <a:tcPr/>
                </a:tc>
                <a:extLst>
                  <a:ext uri="{0D108BD9-81ED-4DB2-BD59-A6C34878D82A}">
                    <a16:rowId xmlns:a16="http://schemas.microsoft.com/office/drawing/2014/main" val="1764514767"/>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kern="1200" dirty="0">
                          <a:solidFill>
                            <a:schemeClr val="tx1"/>
                          </a:solidFill>
                          <a:effectLst/>
                          <a:latin typeface="Calibri" panose="020F0502020204030204" pitchFamily="34" charset="0"/>
                          <a:ea typeface="DengXian" panose="02010600030101010101" pitchFamily="2" charset="-122"/>
                          <a:cs typeface="+mn-cs"/>
                        </a:rPr>
                        <a:t>3</a:t>
                      </a:r>
                      <a:endParaRPr lang="LID4096" sz="1050" b="0" u="none" kern="1200" dirty="0">
                        <a:solidFill>
                          <a:schemeClr val="tx1"/>
                        </a:solidFill>
                        <a:effectLst/>
                        <a:latin typeface="Calibri" panose="020F0502020204030204" pitchFamily="34" charset="0"/>
                        <a:ea typeface="DengXian" panose="02010600030101010101" pitchFamily="2" charset="-122"/>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4"/>
                        </a:rPr>
                        <a:t>https://jira.onap.org/browse/CCSDK-3602</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r>
                        <a:rPr lang="pl-PL" sz="1400" dirty="0"/>
                        <a:t>To </a:t>
                      </a:r>
                      <a:r>
                        <a:rPr lang="pl-PL" sz="1400" dirty="0" err="1"/>
                        <a:t>consider</a:t>
                      </a:r>
                      <a:r>
                        <a:rPr lang="pl-PL" sz="1400" dirty="0"/>
                        <a:t> </a:t>
                      </a:r>
                      <a:r>
                        <a:rPr lang="pl-PL" sz="1400" b="0" i="0" kern="1200" dirty="0">
                          <a:solidFill>
                            <a:schemeClr val="dk1"/>
                          </a:solidFill>
                          <a:effectLst/>
                          <a:latin typeface="+mn-lt"/>
                          <a:ea typeface="+mn-ea"/>
                          <a:cs typeface="+mn-cs"/>
                        </a:rPr>
                        <a:t>Reload4j – </a:t>
                      </a:r>
                      <a:r>
                        <a:rPr lang="pl-PL" sz="1400" b="0" i="0" kern="1200" dirty="0" err="1">
                          <a:solidFill>
                            <a:schemeClr val="dk1"/>
                          </a:solidFill>
                          <a:effectLst/>
                          <a:latin typeface="+mn-lt"/>
                          <a:ea typeface="+mn-ea"/>
                          <a:cs typeface="+mn-cs"/>
                        </a:rPr>
                        <a:t>Thank</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you</a:t>
                      </a:r>
                      <a:r>
                        <a:rPr lang="pl-PL" sz="1400" b="0" i="0" kern="1200" dirty="0">
                          <a:solidFill>
                            <a:schemeClr val="dk1"/>
                          </a:solidFill>
                          <a:effectLst/>
                          <a:latin typeface="+mn-lt"/>
                          <a:ea typeface="+mn-ea"/>
                          <a:cs typeface="+mn-cs"/>
                        </a:rPr>
                        <a:t> Tony, </a:t>
                      </a:r>
                      <a:r>
                        <a:rPr lang="pl-PL" sz="1400" b="0" i="0" kern="1200" dirty="0" err="1">
                          <a:solidFill>
                            <a:schemeClr val="dk1"/>
                          </a:solidFill>
                          <a:effectLst/>
                          <a:latin typeface="+mn-lt"/>
                          <a:ea typeface="+mn-ea"/>
                          <a:cs typeface="+mn-cs"/>
                        </a:rPr>
                        <a:t>malformed</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table</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needs</a:t>
                      </a:r>
                      <a:r>
                        <a:rPr lang="pl-PL" sz="1400" b="0" i="0" kern="1200" dirty="0">
                          <a:solidFill>
                            <a:schemeClr val="dk1"/>
                          </a:solidFill>
                          <a:effectLst/>
                          <a:latin typeface="+mn-lt"/>
                          <a:ea typeface="+mn-ea"/>
                          <a:cs typeface="+mn-cs"/>
                        </a:rPr>
                        <a:t> to be </a:t>
                      </a:r>
                      <a:r>
                        <a:rPr lang="pl-PL" sz="1400" b="0" i="0" kern="1200" dirty="0" err="1">
                          <a:solidFill>
                            <a:schemeClr val="dk1"/>
                          </a:solidFill>
                          <a:effectLst/>
                          <a:latin typeface="+mn-lt"/>
                          <a:ea typeface="+mn-ea"/>
                          <a:cs typeface="+mn-cs"/>
                        </a:rPr>
                        <a:t>fixed</a:t>
                      </a:r>
                      <a:r>
                        <a:rPr lang="pl-PL" sz="1400" b="0" i="0" kern="1200" dirty="0">
                          <a:solidFill>
                            <a:schemeClr val="dk1"/>
                          </a:solidFill>
                          <a:effectLst/>
                          <a:latin typeface="+mn-lt"/>
                          <a:ea typeface="+mn-ea"/>
                          <a:cs typeface="+mn-cs"/>
                        </a:rPr>
                        <a:t>!</a:t>
                      </a:r>
                      <a:endParaRPr lang="LID4096" sz="1400" dirty="0"/>
                    </a:p>
                  </a:txBody>
                  <a:tcPr/>
                </a:tc>
                <a:extLst>
                  <a:ext uri="{0D108BD9-81ED-4DB2-BD59-A6C34878D82A}">
                    <a16:rowId xmlns:a16="http://schemas.microsoft.com/office/drawing/2014/main" val="3535752715"/>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dirty="0">
                          <a:solidFill>
                            <a:schemeClr val="tx1"/>
                          </a:solidFill>
                          <a:effectLst/>
                          <a:latin typeface="Calibri" panose="020F0502020204030204" pitchFamily="34" charset="0"/>
                          <a:ea typeface="DengXian" panose="02010600030101010101" pitchFamily="2" charset="-122"/>
                        </a:rPr>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5"/>
                        </a:rPr>
                        <a:t>https://jira.onap.org/browse/MULTICLOUD-1448</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r>
                        <a:rPr lang="pl-PL" sz="1400" b="0" i="0" kern="1200" dirty="0">
                          <a:solidFill>
                            <a:schemeClr val="dk1"/>
                          </a:solidFill>
                          <a:effectLst/>
                          <a:latin typeface="+mn-lt"/>
                          <a:ea typeface="+mn-ea"/>
                          <a:cs typeface="+mn-cs"/>
                        </a:rPr>
                        <a:t>No </a:t>
                      </a:r>
                      <a:r>
                        <a:rPr lang="pl-PL" sz="1400" b="0" i="0" kern="1200" dirty="0" err="1">
                          <a:solidFill>
                            <a:schemeClr val="dk1"/>
                          </a:solidFill>
                          <a:effectLst/>
                          <a:latin typeface="+mn-lt"/>
                          <a:ea typeface="+mn-ea"/>
                          <a:cs typeface="+mn-cs"/>
                        </a:rPr>
                        <a:t>more</a:t>
                      </a:r>
                      <a:r>
                        <a:rPr lang="pl-PL" sz="1400" b="0" i="0" kern="1200" dirty="0">
                          <a:solidFill>
                            <a:schemeClr val="dk1"/>
                          </a:solidFill>
                          <a:effectLst/>
                          <a:latin typeface="+mn-lt"/>
                          <a:ea typeface="+mn-ea"/>
                          <a:cs typeface="+mn-cs"/>
                        </a:rPr>
                        <a:t> log4j </a:t>
                      </a:r>
                      <a:r>
                        <a:rPr lang="pl-PL" sz="1400" b="0" i="0" kern="1200" dirty="0" err="1">
                          <a:solidFill>
                            <a:schemeClr val="dk1"/>
                          </a:solidFill>
                          <a:effectLst/>
                          <a:latin typeface="+mn-lt"/>
                          <a:ea typeface="+mn-ea"/>
                          <a:cs typeface="+mn-cs"/>
                        </a:rPr>
                        <a:t>transitive</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dependency</a:t>
                      </a:r>
                      <a:endParaRPr lang="LID4096" sz="1400" dirty="0"/>
                    </a:p>
                  </a:txBody>
                  <a:tcPr/>
                </a:tc>
                <a:extLst>
                  <a:ext uri="{0D108BD9-81ED-4DB2-BD59-A6C34878D82A}">
                    <a16:rowId xmlns:a16="http://schemas.microsoft.com/office/drawing/2014/main" val="2643423480"/>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kern="1200" dirty="0">
                          <a:solidFill>
                            <a:schemeClr val="tx1"/>
                          </a:solidFill>
                          <a:effectLst/>
                          <a:latin typeface="Calibri" panose="020F0502020204030204" pitchFamily="34" charset="0"/>
                          <a:ea typeface="DengXian" panose="02010600030101010101" pitchFamily="2" charset="-122"/>
                          <a:cs typeface="+mn-cs"/>
                        </a:rPr>
                        <a:t>5</a:t>
                      </a:r>
                      <a:endParaRPr lang="LID4096" sz="1050" b="0" u="none" kern="1200" dirty="0">
                        <a:solidFill>
                          <a:schemeClr val="tx1"/>
                        </a:solidFill>
                        <a:effectLst/>
                        <a:latin typeface="Calibri" panose="020F0502020204030204" pitchFamily="34" charset="0"/>
                        <a:ea typeface="DengXian" panose="02010600030101010101" pitchFamily="2" charset="-122"/>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6"/>
                        </a:rPr>
                        <a:t>https://jira.onap.org/browse/DMAAP-1715</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t>RN </a:t>
                      </a:r>
                      <a:r>
                        <a:rPr lang="pl-PL" sz="1400" dirty="0" err="1"/>
                        <a:t>updated</a:t>
                      </a:r>
                      <a:endParaRPr lang="LID4096" sz="1400" dirty="0"/>
                    </a:p>
                  </a:txBody>
                  <a:tcPr/>
                </a:tc>
                <a:extLst>
                  <a:ext uri="{0D108BD9-81ED-4DB2-BD59-A6C34878D82A}">
                    <a16:rowId xmlns:a16="http://schemas.microsoft.com/office/drawing/2014/main" val="615646271"/>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dirty="0">
                          <a:solidFill>
                            <a:schemeClr val="tx1"/>
                          </a:solidFill>
                          <a:effectLst/>
                          <a:latin typeface="Calibri" panose="020F0502020204030204" pitchFamily="34" charset="0"/>
                          <a:ea typeface="DengXian" panose="02010600030101010101" pitchFamily="2" charset="-122"/>
                        </a:rPr>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7"/>
                        </a:rPr>
                        <a:t>https://jira.onap.org/browse/SDNC-1670</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t>To </a:t>
                      </a:r>
                      <a:r>
                        <a:rPr lang="pl-PL" sz="1400" dirty="0" err="1"/>
                        <a:t>consider</a:t>
                      </a:r>
                      <a:r>
                        <a:rPr lang="pl-PL" sz="1400" dirty="0"/>
                        <a:t> </a:t>
                      </a:r>
                      <a:r>
                        <a:rPr lang="pl-PL" sz="1400" b="0" i="0" kern="1200" dirty="0">
                          <a:solidFill>
                            <a:schemeClr val="dk1"/>
                          </a:solidFill>
                          <a:effectLst/>
                          <a:latin typeface="+mn-lt"/>
                          <a:ea typeface="+mn-ea"/>
                          <a:cs typeface="+mn-cs"/>
                        </a:rPr>
                        <a:t>Reload4j – </a:t>
                      </a:r>
                      <a:r>
                        <a:rPr lang="pl-PL" sz="1400" b="0" i="0" kern="1200" dirty="0" err="1">
                          <a:solidFill>
                            <a:schemeClr val="dk1"/>
                          </a:solidFill>
                          <a:effectLst/>
                          <a:latin typeface="+mn-lt"/>
                          <a:ea typeface="+mn-ea"/>
                          <a:cs typeface="+mn-cs"/>
                        </a:rPr>
                        <a:t>Thank</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you</a:t>
                      </a:r>
                      <a:r>
                        <a:rPr lang="pl-PL" sz="1400" b="0" i="0" kern="1200" dirty="0">
                          <a:solidFill>
                            <a:schemeClr val="dk1"/>
                          </a:solidFill>
                          <a:effectLst/>
                          <a:latin typeface="+mn-lt"/>
                          <a:ea typeface="+mn-ea"/>
                          <a:cs typeface="+mn-cs"/>
                        </a:rPr>
                        <a:t> Tony, AAF </a:t>
                      </a:r>
                      <a:r>
                        <a:rPr lang="pl-PL" sz="1400" b="0" i="0" kern="1200" dirty="0" err="1">
                          <a:solidFill>
                            <a:schemeClr val="dk1"/>
                          </a:solidFill>
                          <a:effectLst/>
                          <a:latin typeface="+mn-lt"/>
                          <a:ea typeface="+mn-ea"/>
                          <a:cs typeface="+mn-cs"/>
                        </a:rPr>
                        <a:t>transitive</a:t>
                      </a:r>
                      <a:r>
                        <a:rPr lang="pl-PL" sz="1400" b="0" i="0" kern="1200" dirty="0">
                          <a:solidFill>
                            <a:schemeClr val="dk1"/>
                          </a:solidFill>
                          <a:effectLst/>
                          <a:latin typeface="+mn-lt"/>
                          <a:ea typeface="+mn-ea"/>
                          <a:cs typeface="+mn-cs"/>
                        </a:rPr>
                        <a:t> </a:t>
                      </a:r>
                      <a:r>
                        <a:rPr lang="pl-PL" sz="1400" b="0" i="0" kern="1200" dirty="0" err="1">
                          <a:solidFill>
                            <a:schemeClr val="dk1"/>
                          </a:solidFill>
                          <a:effectLst/>
                          <a:latin typeface="+mn-lt"/>
                          <a:ea typeface="+mn-ea"/>
                          <a:cs typeface="+mn-cs"/>
                        </a:rPr>
                        <a:t>dependency</a:t>
                      </a:r>
                      <a:endParaRPr lang="LID4096" sz="1400" dirty="0"/>
                    </a:p>
                  </a:txBody>
                  <a:tcPr/>
                </a:tc>
                <a:extLst>
                  <a:ext uri="{0D108BD9-81ED-4DB2-BD59-A6C34878D82A}">
                    <a16:rowId xmlns:a16="http://schemas.microsoft.com/office/drawing/2014/main" val="2357363671"/>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kern="1200" dirty="0">
                          <a:solidFill>
                            <a:schemeClr val="tx1"/>
                          </a:solidFill>
                          <a:effectLst/>
                          <a:latin typeface="Calibri" panose="020F0502020204030204" pitchFamily="34" charset="0"/>
                          <a:ea typeface="DengXian" panose="02010600030101010101" pitchFamily="2" charset="-122"/>
                          <a:cs typeface="+mn-cs"/>
                        </a:rPr>
                        <a:t>7</a:t>
                      </a:r>
                      <a:endParaRPr lang="LID4096" sz="1050" b="0" u="none" kern="1200" dirty="0">
                        <a:solidFill>
                          <a:schemeClr val="tx1"/>
                        </a:solidFill>
                        <a:effectLst/>
                        <a:latin typeface="Calibri" panose="020F0502020204030204" pitchFamily="34" charset="0"/>
                        <a:ea typeface="DengXian" panose="02010600030101010101" pitchFamily="2" charset="-122"/>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8"/>
                        </a:rPr>
                        <a:t>https://jira.onap.org/browse/VNFSDK-830</a:t>
                      </a:r>
                      <a:endParaRPr lang="pl-PL" sz="900" dirty="0">
                        <a:effectLst/>
                        <a:latin typeface="Calibri" panose="020F0502020204030204" pitchFamily="34" charset="0"/>
                        <a:ea typeface="DengXian" panose="02010600030101010101" pitchFamily="2" charset="-122"/>
                      </a:endParaRPr>
                    </a:p>
                  </a:txBody>
                  <a:tcPr/>
                </a:tc>
                <a:tc>
                  <a:txBody>
                    <a:bodyPr/>
                    <a:lstStyle/>
                    <a:p>
                      <a:r>
                        <a:rPr lang="pl-PL" sz="1400" dirty="0" err="1"/>
                        <a:t>Closed</a:t>
                      </a:r>
                      <a:endParaRPr lang="LID4096"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t>RN </a:t>
                      </a:r>
                      <a:r>
                        <a:rPr lang="pl-PL" sz="1400" dirty="0" err="1"/>
                        <a:t>updated</a:t>
                      </a:r>
                      <a:endParaRPr lang="LID4096" sz="1400" dirty="0"/>
                    </a:p>
                  </a:txBody>
                  <a:tcPr/>
                </a:tc>
                <a:extLst>
                  <a:ext uri="{0D108BD9-81ED-4DB2-BD59-A6C34878D82A}">
                    <a16:rowId xmlns:a16="http://schemas.microsoft.com/office/drawing/2014/main" val="1246404220"/>
                  </a:ext>
                </a:extLst>
              </a:tr>
              <a:tr h="3084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050" b="0" u="none" kern="1200" dirty="0">
                          <a:solidFill>
                            <a:schemeClr val="tx1"/>
                          </a:solidFill>
                          <a:effectLst/>
                          <a:latin typeface="Calibri" panose="020F0502020204030204" pitchFamily="34" charset="0"/>
                          <a:ea typeface="DengXian" panose="02010600030101010101" pitchFamily="2" charset="-122"/>
                          <a:cs typeface="+mn-cs"/>
                        </a:rPr>
                        <a:t>8</a:t>
                      </a:r>
                      <a:endParaRPr lang="LID4096" sz="1050" b="0" u="none" kern="1200" dirty="0">
                        <a:solidFill>
                          <a:schemeClr val="tx1"/>
                        </a:solidFill>
                        <a:effectLst/>
                        <a:latin typeface="Calibri" panose="020F0502020204030204" pitchFamily="34" charset="0"/>
                        <a:ea typeface="DengXian" panose="02010600030101010101" pitchFamily="2" charset="-122"/>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900" u="sng" dirty="0">
                          <a:solidFill>
                            <a:srgbClr val="0000FF"/>
                          </a:solidFill>
                          <a:effectLst/>
                          <a:latin typeface="Calibri" panose="020F0502020204030204" pitchFamily="34" charset="0"/>
                          <a:ea typeface="DengXian" panose="02010600030101010101" pitchFamily="2" charset="-122"/>
                          <a:hlinkClick r:id="rId9"/>
                        </a:rPr>
                        <a:t>https://jira.onap.org/browse/SO-3871</a:t>
                      </a:r>
                      <a:endParaRPr lang="pl-PL" sz="1100" dirty="0">
                        <a:latin typeface="Calibri" panose="020F0502020204030204" pitchFamily="34" charset="0"/>
                        <a:ea typeface="Calibri" panose="020F0502020204030204" pitchFamily="34" charset="0"/>
                      </a:endParaRPr>
                    </a:p>
                  </a:txBody>
                  <a:tcPr/>
                </a:tc>
                <a:tc>
                  <a:txBody>
                    <a:bodyPr/>
                    <a:lstStyle/>
                    <a:p>
                      <a:r>
                        <a:rPr lang="pl-PL" sz="1400" dirty="0" err="1"/>
                        <a:t>Closed</a:t>
                      </a:r>
                      <a:endParaRPr lang="LID4096"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t>RN </a:t>
                      </a:r>
                      <a:r>
                        <a:rPr lang="pl-PL" sz="1400" dirty="0" err="1"/>
                        <a:t>updated</a:t>
                      </a:r>
                      <a:endParaRPr lang="LID4096" sz="1400" dirty="0"/>
                    </a:p>
                  </a:txBody>
                  <a:tcPr/>
                </a:tc>
                <a:extLst>
                  <a:ext uri="{0D108BD9-81ED-4DB2-BD59-A6C34878D82A}">
                    <a16:rowId xmlns:a16="http://schemas.microsoft.com/office/drawing/2014/main" val="4036249331"/>
                  </a:ext>
                </a:extLst>
              </a:tr>
            </a:tbl>
          </a:graphicData>
        </a:graphic>
      </p:graphicFrame>
    </p:spTree>
    <p:extLst>
      <p:ext uri="{BB962C8B-B14F-4D97-AF65-F5344CB8AC3E}">
        <p14:creationId xmlns:p14="http://schemas.microsoft.com/office/powerpoint/2010/main" val="150939372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6</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5/9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04912"/>
            <a:ext cx="12191999" cy="5499280"/>
          </a:xfrm>
        </p:spPr>
        <p:txBody>
          <a:bodyPr>
            <a:noAutofit/>
          </a:bodyPr>
          <a:lstStyle/>
          <a:p>
            <a:r>
              <a:rPr lang="pl-PL" sz="2400" dirty="0" err="1">
                <a:latin typeface="Calibri" panose="020F0502020204030204" pitchFamily="34" charset="0"/>
              </a:rPr>
              <a:t>Code</a:t>
            </a:r>
            <a:r>
              <a:rPr lang="pl-PL" sz="2400" dirty="0">
                <a:latin typeface="Calibri" panose="020F0502020204030204" pitchFamily="34" charset="0"/>
              </a:rPr>
              <a:t> </a:t>
            </a:r>
            <a:r>
              <a:rPr lang="pl-PL" sz="2400" dirty="0" err="1">
                <a:latin typeface="Calibri" panose="020F0502020204030204" pitchFamily="34" charset="0"/>
              </a:rPr>
              <a:t>quality</a:t>
            </a:r>
            <a:r>
              <a:rPr lang="pl-PL" sz="2400" dirty="0">
                <a:latin typeface="Calibri" panose="020F0502020204030204" pitchFamily="34" charset="0"/>
              </a:rPr>
              <a:t> </a:t>
            </a:r>
            <a:r>
              <a:rPr lang="pl-PL" sz="2400" dirty="0" err="1">
                <a:latin typeface="Calibri" panose="020F0502020204030204" pitchFamily="34" charset="0"/>
              </a:rPr>
              <a:t>gate</a:t>
            </a:r>
            <a:r>
              <a:rPr lang="pl-PL" sz="2400" dirty="0">
                <a:latin typeface="Calibri" panose="020F0502020204030204" pitchFamily="34" charset="0"/>
              </a:rPr>
              <a:t> </a:t>
            </a:r>
            <a:r>
              <a:rPr lang="pl-PL" sz="2400" dirty="0" err="1">
                <a:latin typeface="Calibri" panose="020F0502020204030204" pitchFamily="34" charset="0"/>
              </a:rPr>
              <a:t>meeting</a:t>
            </a:r>
            <a:r>
              <a:rPr lang="pl-PL" sz="2400" dirty="0">
                <a:latin typeface="Calibri" panose="020F0502020204030204" pitchFamily="34" charset="0"/>
              </a:rPr>
              <a:t> with Seshu/Toine – Fabian</a:t>
            </a:r>
          </a:p>
          <a:p>
            <a:pPr lvl="1"/>
            <a:r>
              <a:rPr lang="en-US" sz="1600" dirty="0"/>
              <a:t>Fabian tried to join Seshu. How to move forward: share results of the PoC during PTLs meeting to build </a:t>
            </a:r>
            <a:r>
              <a:rPr lang="en-US" sz="1600" dirty="0" err="1"/>
              <a:t>awarness</a:t>
            </a:r>
            <a:r>
              <a:rPr lang="en-US" sz="1600" dirty="0"/>
              <a:t>, followed by proposal to community. Closed loop for results is a </a:t>
            </a:r>
            <a:r>
              <a:rPr lang="en-US" sz="1600" dirty="0" err="1"/>
              <a:t>defin</a:t>
            </a:r>
            <a:r>
              <a:rPr lang="pl-PL" sz="1600" dirty="0"/>
              <a:t>i</a:t>
            </a:r>
            <a:r>
              <a:rPr lang="en-US" sz="1600" dirty="0" err="1"/>
              <a:t>tely</a:t>
            </a:r>
            <a:r>
              <a:rPr lang="en-US" sz="1600" dirty="0"/>
              <a:t> a value for the developer.</a:t>
            </a:r>
            <a:endParaRPr lang="pl-PL" sz="1600" dirty="0"/>
          </a:p>
          <a:p>
            <a:r>
              <a:rPr lang="pl-PL" sz="2400" dirty="0">
                <a:latin typeface="Calibri" panose="020F0502020204030204" pitchFamily="34" charset="0"/>
              </a:rPr>
              <a:t>SBOM - Muddasar/Bob</a:t>
            </a:r>
          </a:p>
          <a:p>
            <a:pPr lvl="1"/>
            <a:r>
              <a:rPr lang="pl-PL" sz="2000" dirty="0">
                <a:latin typeface="Calibri" panose="020F0502020204030204" pitchFamily="34" charset="0"/>
              </a:rPr>
              <a:t>Vijay </a:t>
            </a:r>
            <a:r>
              <a:rPr lang="pl-PL" sz="2000" dirty="0" err="1">
                <a:latin typeface="Calibri" panose="020F0502020204030204" pitchFamily="34" charset="0"/>
              </a:rPr>
              <a:t>turned</a:t>
            </a:r>
            <a:r>
              <a:rPr lang="pl-PL" sz="2000" dirty="0">
                <a:latin typeface="Calibri" panose="020F0502020204030204" pitchFamily="34" charset="0"/>
              </a:rPr>
              <a:t> flag on. To be </a:t>
            </a:r>
            <a:r>
              <a:rPr lang="pl-PL" sz="2000" dirty="0" err="1">
                <a:latin typeface="Calibri" panose="020F0502020204030204" pitchFamily="34" charset="0"/>
              </a:rPr>
              <a:t>followed</a:t>
            </a:r>
            <a:r>
              <a:rPr lang="pl-PL" sz="2000" dirty="0">
                <a:latin typeface="Calibri" panose="020F0502020204030204" pitchFamily="34" charset="0"/>
              </a:rPr>
              <a:t> </a:t>
            </a:r>
            <a:r>
              <a:rPr lang="pl-PL" sz="2000" dirty="0" err="1">
                <a:latin typeface="Calibri" panose="020F0502020204030204" pitchFamily="34" charset="0"/>
              </a:rPr>
              <a:t>up</a:t>
            </a:r>
            <a:r>
              <a:rPr lang="pl-PL" sz="2000" dirty="0">
                <a:latin typeface="Calibri" panose="020F0502020204030204" pitchFamily="34" charset="0"/>
              </a:rPr>
              <a:t> with </a:t>
            </a:r>
            <a:r>
              <a:rPr lang="pl-PL" sz="2000" dirty="0" err="1">
                <a:latin typeface="Calibri" panose="020F0502020204030204" pitchFamily="34" charset="0"/>
              </a:rPr>
              <a:t>Jess</a:t>
            </a:r>
            <a:r>
              <a:rPr lang="pl-PL" sz="2000" dirty="0">
                <a:latin typeface="Calibri" panose="020F0502020204030204" pitchFamily="34" charset="0"/>
              </a:rPr>
              <a:t>. SBOM for </a:t>
            </a:r>
            <a:r>
              <a:rPr lang="pl-PL" sz="2000" dirty="0" err="1">
                <a:latin typeface="Calibri" panose="020F0502020204030204" pitchFamily="34" charset="0"/>
              </a:rPr>
              <a:t>Python</a:t>
            </a:r>
            <a:r>
              <a:rPr lang="pl-PL" sz="2000" dirty="0">
                <a:latin typeface="Calibri" panose="020F0502020204030204" pitchFamily="34" charset="0"/>
              </a:rPr>
              <a:t>?</a:t>
            </a:r>
          </a:p>
          <a:p>
            <a:r>
              <a:rPr lang="pl-PL" sz="2400" dirty="0">
                <a:latin typeface="Calibri" panose="020F0502020204030204" pitchFamily="34" charset="0"/>
              </a:rPr>
              <a:t>Out of band </a:t>
            </a:r>
            <a:r>
              <a:rPr lang="pl-PL" sz="2400" dirty="0" err="1">
                <a:latin typeface="Calibri" panose="020F0502020204030204" pitchFamily="34" charset="0"/>
              </a:rPr>
              <a:t>planning</a:t>
            </a:r>
            <a:r>
              <a:rPr lang="pl-PL" sz="2400" dirty="0">
                <a:latin typeface="Calibri" panose="020F0502020204030204" pitchFamily="34" charset="0"/>
              </a:rPr>
              <a:t> for </a:t>
            </a:r>
            <a:r>
              <a:rPr lang="pl-PL" sz="2400" dirty="0" err="1">
                <a:latin typeface="Calibri" panose="020F0502020204030204" pitchFamily="34" charset="0"/>
              </a:rPr>
              <a:t>issues</a:t>
            </a:r>
            <a:r>
              <a:rPr lang="pl-PL" sz="2400" dirty="0">
                <a:latin typeface="Calibri" panose="020F0502020204030204" pitchFamily="34" charset="0"/>
              </a:rPr>
              <a:t> and </a:t>
            </a:r>
            <a:r>
              <a:rPr lang="pl-PL" sz="2400" dirty="0" err="1">
                <a:latin typeface="Calibri" panose="020F0502020204030204" pitchFamily="34" charset="0"/>
              </a:rPr>
              <a:t>topics</a:t>
            </a:r>
            <a:r>
              <a:rPr lang="pl-PL" sz="2400" dirty="0">
                <a:latin typeface="Calibri" panose="020F0502020204030204" pitchFamily="34" charset="0"/>
              </a:rPr>
              <a:t>, </a:t>
            </a:r>
            <a:r>
              <a:rPr lang="pl-PL" sz="2400" dirty="0" err="1">
                <a:latin typeface="Calibri" panose="020F0502020204030204" pitchFamily="34" charset="0"/>
              </a:rPr>
              <a:t>technical</a:t>
            </a:r>
            <a:r>
              <a:rPr lang="pl-PL" sz="2400" dirty="0">
                <a:latin typeface="Calibri" panose="020F0502020204030204" pitchFamily="34" charset="0"/>
              </a:rPr>
              <a:t> </a:t>
            </a:r>
            <a:r>
              <a:rPr lang="pl-PL" sz="2400" dirty="0" err="1">
                <a:latin typeface="Calibri" panose="020F0502020204030204" pitchFamily="34" charset="0"/>
              </a:rPr>
              <a:t>debt</a:t>
            </a:r>
            <a:endParaRPr lang="pl-PL" sz="2400" dirty="0">
              <a:latin typeface="Calibri" panose="020F0502020204030204" pitchFamily="34" charset="0"/>
            </a:endParaRPr>
          </a:p>
          <a:p>
            <a:pPr lvl="1"/>
            <a:r>
              <a:rPr lang="pl-PL" sz="2000" dirty="0" err="1">
                <a:latin typeface="Calibri" panose="020F0502020204030204" pitchFamily="34" charset="0"/>
              </a:rPr>
              <a:t>See</a:t>
            </a:r>
            <a:r>
              <a:rPr lang="pl-PL" sz="2000" dirty="0">
                <a:latin typeface="Calibri" panose="020F0502020204030204" pitchFamily="34" charset="0"/>
              </a:rPr>
              <a:t> </a:t>
            </a:r>
            <a:r>
              <a:rPr lang="pl-PL" sz="2000" dirty="0" err="1">
                <a:latin typeface="Calibri" panose="020F0502020204030204" pitchFamily="34" charset="0"/>
              </a:rPr>
              <a:t>summary</a:t>
            </a:r>
            <a:r>
              <a:rPr lang="pl-PL" sz="2000" dirty="0">
                <a:latin typeface="Calibri" panose="020F0502020204030204" pitchFamily="34" charset="0"/>
              </a:rPr>
              <a:t> in the </a:t>
            </a:r>
            <a:r>
              <a:rPr lang="pl-PL" sz="2000" dirty="0" err="1">
                <a:latin typeface="Calibri" panose="020F0502020204030204" pitchFamily="34" charset="0"/>
                <a:hlinkClick r:id="rId2"/>
              </a:rPr>
              <a:t>meeting</a:t>
            </a:r>
            <a:r>
              <a:rPr lang="pl-PL" sz="2000" dirty="0">
                <a:latin typeface="Calibri" panose="020F0502020204030204" pitchFamily="34" charset="0"/>
                <a:hlinkClick r:id="rId2"/>
              </a:rPr>
              <a:t> </a:t>
            </a:r>
            <a:r>
              <a:rPr lang="pl-PL" sz="2000" dirty="0" err="1">
                <a:latin typeface="Calibri" panose="020F0502020204030204" pitchFamily="34" charset="0"/>
                <a:hlinkClick r:id="rId2"/>
              </a:rPr>
              <a:t>minutes</a:t>
            </a:r>
            <a:r>
              <a:rPr lang="pl-PL" sz="2000" dirty="0">
                <a:latin typeface="Calibri" panose="020F0502020204030204" pitchFamily="34" charset="0"/>
              </a:rPr>
              <a:t>, </a:t>
            </a:r>
            <a:r>
              <a:rPr lang="pl-PL" sz="2000" dirty="0" err="1">
                <a:latin typeface="Calibri" panose="020F0502020204030204" pitchFamily="34" charset="0"/>
              </a:rPr>
              <a:t>work</a:t>
            </a:r>
            <a:r>
              <a:rPr lang="pl-PL" sz="2000" dirty="0">
                <a:latin typeface="Calibri" panose="020F0502020204030204" pitchFamily="34" charset="0"/>
              </a:rPr>
              <a:t> with David, ODL </a:t>
            </a:r>
            <a:r>
              <a:rPr lang="pl-PL" sz="2000" dirty="0" err="1">
                <a:latin typeface="Calibri" panose="020F0502020204030204" pitchFamily="34" charset="0"/>
              </a:rPr>
              <a:t>alignement</a:t>
            </a:r>
            <a:r>
              <a:rPr lang="pl-PL" sz="2000" dirty="0">
                <a:latin typeface="Calibri" panose="020F0502020204030204" pitchFamily="34" charset="0"/>
              </a:rPr>
              <a:t>, Paul to </a:t>
            </a:r>
            <a:r>
              <a:rPr lang="pl-PL" sz="2000" dirty="0" err="1">
                <a:latin typeface="Calibri" panose="020F0502020204030204" pitchFamily="34" charset="0"/>
              </a:rPr>
              <a:t>provide</a:t>
            </a:r>
            <a:r>
              <a:rPr lang="pl-PL" sz="2000" dirty="0">
                <a:latin typeface="Calibri" panose="020F0502020204030204" pitchFamily="34" charset="0"/>
              </a:rPr>
              <a:t> info on </a:t>
            </a:r>
            <a:r>
              <a:rPr lang="pl-PL" sz="2000" dirty="0" err="1">
                <a:latin typeface="Calibri" panose="020F0502020204030204" pitchFamily="34" charset="0"/>
              </a:rPr>
              <a:t>unmaintained</a:t>
            </a:r>
            <a:r>
              <a:rPr lang="pl-PL" sz="2000" dirty="0">
                <a:latin typeface="Calibri" panose="020F0502020204030204" pitchFamily="34" charset="0"/>
              </a:rPr>
              <a:t> </a:t>
            </a:r>
            <a:r>
              <a:rPr lang="pl-PL" sz="2000" dirty="0" err="1">
                <a:latin typeface="Calibri" panose="020F0502020204030204" pitchFamily="34" charset="0"/>
              </a:rPr>
              <a:t>projects</a:t>
            </a:r>
            <a:r>
              <a:rPr lang="pl-PL" sz="2000" dirty="0">
                <a:latin typeface="Calibri" panose="020F0502020204030204" pitchFamily="34" charset="0"/>
              </a:rPr>
              <a:t>.</a:t>
            </a:r>
          </a:p>
          <a:p>
            <a:r>
              <a:rPr lang="pl-PL" sz="2400" dirty="0" err="1">
                <a:latin typeface="Calibri" panose="020F0502020204030204" pitchFamily="34" charset="0"/>
              </a:rPr>
              <a:t>PTLs</a:t>
            </a:r>
            <a:r>
              <a:rPr lang="pl-PL" sz="2400" dirty="0">
                <a:latin typeface="Calibri" panose="020F0502020204030204" pitchFamily="34" charset="0"/>
              </a:rPr>
              <a:t> </a:t>
            </a:r>
            <a:r>
              <a:rPr lang="pl-PL" sz="2400" dirty="0" err="1">
                <a:latin typeface="Calibri" panose="020F0502020204030204" pitchFamily="34" charset="0"/>
              </a:rPr>
              <a:t>meeting</a:t>
            </a:r>
            <a:r>
              <a:rPr lang="pl-PL" sz="2400" dirty="0">
                <a:latin typeface="Calibri" panose="020F0502020204030204" pitchFamily="34" charset="0"/>
              </a:rPr>
              <a:t> on </a:t>
            </a:r>
            <a:r>
              <a:rPr lang="pl-PL" sz="2400" dirty="0" err="1">
                <a:latin typeface="Calibri" panose="020F0502020204030204" pitchFamily="34" charset="0"/>
              </a:rPr>
              <a:t>April</a:t>
            </a:r>
            <a:r>
              <a:rPr lang="pl-PL" sz="2400" dirty="0">
                <a:latin typeface="Calibri" panose="020F0502020204030204" pitchFamily="34" charset="0"/>
              </a:rPr>
              <a:t> 4th:</a:t>
            </a:r>
          </a:p>
          <a:p>
            <a:pPr lvl="1"/>
            <a:r>
              <a:rPr lang="en-US" sz="2000" dirty="0">
                <a:latin typeface="Calibri" panose="020F0502020204030204" pitchFamily="34" charset="0"/>
              </a:rPr>
              <a:t>Istanbul Maintenance Release (log 4j mitigation)</a:t>
            </a:r>
            <a:r>
              <a:rPr lang="pl-PL" sz="2000" dirty="0">
                <a:latin typeface="Calibri" panose="020F0502020204030204" pitchFamily="34" charset="0"/>
              </a:rPr>
              <a:t> - </a:t>
            </a:r>
            <a:r>
              <a:rPr lang="en-US" sz="2000" dirty="0">
                <a:latin typeface="Calibri" panose="020F0502020204030204" pitchFamily="34" charset="0"/>
              </a:rPr>
              <a:t>All documented Jira issues resolved.  Release is completed.</a:t>
            </a:r>
            <a:endParaRPr lang="pl-PL" sz="2000" dirty="0">
              <a:latin typeface="Calibri" panose="020F0502020204030204" pitchFamily="34" charset="0"/>
            </a:endParaRPr>
          </a:p>
          <a:p>
            <a:pPr lvl="1"/>
            <a:r>
              <a:rPr lang="pl-PL" sz="2000" dirty="0" err="1">
                <a:latin typeface="Calibri" panose="020F0502020204030204" pitchFamily="34" charset="0"/>
              </a:rPr>
              <a:t>Unmaintained</a:t>
            </a:r>
            <a:r>
              <a:rPr lang="pl-PL" sz="2000" dirty="0">
                <a:latin typeface="Calibri" panose="020F0502020204030204" pitchFamily="34" charset="0"/>
              </a:rPr>
              <a:t> </a:t>
            </a:r>
            <a:r>
              <a:rPr lang="pl-PL" sz="2000" dirty="0" err="1">
                <a:latin typeface="Calibri" panose="020F0502020204030204" pitchFamily="34" charset="0"/>
              </a:rPr>
              <a:t>project</a:t>
            </a:r>
            <a:r>
              <a:rPr lang="pl-PL" sz="2000" dirty="0">
                <a:latin typeface="Calibri" panose="020F0502020204030204" pitchFamily="34" charset="0"/>
              </a:rPr>
              <a:t> </a:t>
            </a:r>
            <a:r>
              <a:rPr lang="pl-PL" sz="2000" dirty="0" err="1">
                <a:latin typeface="Calibri" panose="020F0502020204030204" pitchFamily="34" charset="0"/>
              </a:rPr>
              <a:t>discussion</a:t>
            </a:r>
            <a:endParaRPr lang="pl-PL" sz="2000" dirty="0">
              <a:latin typeface="Calibri" panose="020F0502020204030204" pitchFamily="34" charset="0"/>
            </a:endParaRPr>
          </a:p>
          <a:p>
            <a:pPr lvl="1"/>
            <a:r>
              <a:rPr lang="pl-PL" sz="2000" dirty="0">
                <a:latin typeface="Calibri" panose="020F0502020204030204" pitchFamily="34" charset="0"/>
              </a:rPr>
              <a:t>New GUI </a:t>
            </a:r>
            <a:r>
              <a:rPr lang="pl-PL" sz="2000" dirty="0" err="1">
                <a:latin typeface="Calibri" panose="020F0502020204030204" pitchFamily="34" charset="0"/>
              </a:rPr>
              <a:t>project</a:t>
            </a:r>
            <a:r>
              <a:rPr lang="pl-PL" sz="2000" dirty="0">
                <a:latin typeface="Calibri" panose="020F0502020204030204" pitchFamily="34" charset="0"/>
              </a:rPr>
              <a:t> as Portal </a:t>
            </a:r>
            <a:r>
              <a:rPr lang="pl-PL" sz="2000" dirty="0" err="1">
                <a:latin typeface="Calibri" panose="020F0502020204030204" pitchFamily="34" charset="0"/>
              </a:rPr>
              <a:t>alternative</a:t>
            </a:r>
            <a:endParaRPr lang="pl-PL" sz="2000" dirty="0">
              <a:latin typeface="Calibri" panose="020F0502020204030204" pitchFamily="34" charset="0"/>
            </a:endParaRPr>
          </a:p>
          <a:p>
            <a:r>
              <a:rPr lang="pl-PL" sz="2400" dirty="0">
                <a:latin typeface="Calibri" panose="020F0502020204030204" pitchFamily="34" charset="0"/>
              </a:rPr>
              <a:t>TSC </a:t>
            </a:r>
            <a:r>
              <a:rPr lang="pl-PL" sz="2400" dirty="0" err="1">
                <a:latin typeface="Calibri" panose="020F0502020204030204" pitchFamily="34" charset="0"/>
              </a:rPr>
              <a:t>meeting</a:t>
            </a:r>
            <a:r>
              <a:rPr lang="pl-PL" sz="2400" dirty="0">
                <a:latin typeface="Calibri" panose="020F0502020204030204" pitchFamily="34" charset="0"/>
              </a:rPr>
              <a:t> on March 31st:</a:t>
            </a:r>
          </a:p>
          <a:p>
            <a:pPr lvl="1"/>
            <a:r>
              <a:rPr lang="pl-PL" sz="2000" dirty="0" err="1">
                <a:latin typeface="Calibri" panose="020F0502020204030204" pitchFamily="34" charset="0"/>
              </a:rPr>
              <a:t>Jakarta</a:t>
            </a:r>
            <a:r>
              <a:rPr lang="pl-PL" sz="2000" dirty="0">
                <a:latin typeface="Calibri" panose="020F0502020204030204" pitchFamily="34" charset="0"/>
              </a:rPr>
              <a:t> M4 </a:t>
            </a:r>
            <a:r>
              <a:rPr lang="pl-PL" sz="2000" dirty="0" err="1">
                <a:latin typeface="Calibri" panose="020F0502020204030204" pitchFamily="34" charset="0"/>
              </a:rPr>
              <a:t>conditionally</a:t>
            </a:r>
            <a:r>
              <a:rPr lang="pl-PL" sz="2000" dirty="0">
                <a:latin typeface="Calibri" panose="020F0502020204030204" pitchFamily="34" charset="0"/>
              </a:rPr>
              <a:t> </a:t>
            </a:r>
            <a:r>
              <a:rPr lang="pl-PL" sz="2000" dirty="0" err="1">
                <a:latin typeface="Calibri" panose="020F0502020204030204" pitchFamily="34" charset="0"/>
              </a:rPr>
              <a:t>approved</a:t>
            </a:r>
            <a:endParaRPr lang="pl-PL" sz="2000" dirty="0">
              <a:latin typeface="Calibri" panose="020F0502020204030204" pitchFamily="34" charset="0"/>
            </a:endParaRPr>
          </a:p>
          <a:p>
            <a:pPr lvl="1"/>
            <a:r>
              <a:rPr lang="pl-PL" sz="2000" dirty="0" err="1">
                <a:latin typeface="Calibri" panose="020F0502020204030204" pitchFamily="34" charset="0"/>
              </a:rPr>
              <a:t>Kohn</a:t>
            </a:r>
            <a:r>
              <a:rPr lang="pl-PL" sz="2000" dirty="0">
                <a:latin typeface="Calibri" panose="020F0502020204030204" pitchFamily="34" charset="0"/>
              </a:rPr>
              <a:t> </a:t>
            </a:r>
            <a:r>
              <a:rPr lang="pl-PL" sz="2000" dirty="0" err="1">
                <a:latin typeface="Calibri" panose="020F0502020204030204" pitchFamily="34" charset="0"/>
              </a:rPr>
              <a:t>Release</a:t>
            </a:r>
            <a:r>
              <a:rPr lang="pl-PL" sz="2000" dirty="0">
                <a:latin typeface="Calibri" panose="020F0502020204030204" pitchFamily="34" charset="0"/>
              </a:rPr>
              <a:t> </a:t>
            </a:r>
            <a:r>
              <a:rPr lang="pl-PL" sz="2000" dirty="0" err="1">
                <a:latin typeface="Calibri" panose="020F0502020204030204" pitchFamily="34" charset="0"/>
              </a:rPr>
              <a:t>schedule</a:t>
            </a:r>
            <a:r>
              <a:rPr lang="pl-PL" sz="2000" dirty="0">
                <a:latin typeface="Calibri" panose="020F0502020204030204" pitchFamily="34" charset="0"/>
              </a:rPr>
              <a:t>: </a:t>
            </a:r>
            <a:r>
              <a:rPr lang="en-US" sz="1600" b="0" i="0" dirty="0">
                <a:solidFill>
                  <a:srgbClr val="0052CC"/>
                </a:solidFill>
                <a:effectLst/>
                <a:latin typeface="-apple-system"/>
                <a:hlinkClick r:id="rId3"/>
              </a:rPr>
              <a:t>TSC approved the schedule last week</a:t>
            </a:r>
            <a:endParaRPr lang="pl-PL" sz="2000" dirty="0">
              <a:latin typeface="Calibri" panose="020F0502020204030204" pitchFamily="34" charset="0"/>
            </a:endParaRPr>
          </a:p>
          <a:p>
            <a:endParaRPr lang="en-US" sz="2400" dirty="0">
              <a:latin typeface="Calibri" panose="020F0502020204030204" pitchFamily="34" charset="0"/>
            </a:endParaRPr>
          </a:p>
        </p:txBody>
      </p:sp>
    </p:spTree>
    <p:extLst>
      <p:ext uri="{BB962C8B-B14F-4D97-AF65-F5344CB8AC3E}">
        <p14:creationId xmlns:p14="http://schemas.microsoft.com/office/powerpoint/2010/main" val="15755523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7</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6</a:t>
            </a:r>
            <a:r>
              <a:rPr lang="en-US" dirty="0"/>
              <a:t>/</a:t>
            </a:r>
            <a:r>
              <a:rPr lang="pl-PL" dirty="0"/>
              <a:t>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982281"/>
            <a:ext cx="12191999" cy="5521911"/>
          </a:xfrm>
        </p:spPr>
        <p:txBody>
          <a:bodyPr>
            <a:noAutofit/>
          </a:bodyPr>
          <a:lstStyle/>
          <a:p>
            <a:r>
              <a:rPr lang="en-US" sz="2400" dirty="0">
                <a:latin typeface="Calibri" panose="020F0502020204030204" pitchFamily="34" charset="0"/>
                <a:ea typeface="Calibri" panose="020F0502020204030204" pitchFamily="34" charset="0"/>
              </a:rPr>
              <a:t>Unmaintained projects</a:t>
            </a:r>
            <a:r>
              <a:rPr lang="pl-PL" sz="2400" dirty="0">
                <a:latin typeface="Calibri" panose="020F0502020204030204" pitchFamily="34" charset="0"/>
                <a:ea typeface="Calibri" panose="020F0502020204030204" pitchFamily="34" charset="0"/>
              </a:rPr>
              <a:t> - Tony</a:t>
            </a:r>
            <a:endParaRPr lang="en-US" sz="2400" dirty="0">
              <a:latin typeface="Calibri" panose="020F0502020204030204" pitchFamily="34" charset="0"/>
              <a:ea typeface="Calibri" panose="020F0502020204030204" pitchFamily="34" charset="0"/>
            </a:endParaRPr>
          </a:p>
          <a:p>
            <a:pPr lvl="1"/>
            <a:r>
              <a:rPr lang="pl-PL" sz="2000" dirty="0" err="1">
                <a:latin typeface="Calibri" panose="020F0502020204030204" pitchFamily="34" charset="0"/>
                <a:ea typeface="Calibri" panose="020F0502020204030204" pitchFamily="34" charset="0"/>
              </a:rPr>
              <a:t>Discussion</a:t>
            </a:r>
            <a:r>
              <a:rPr lang="pl-PL" sz="2000" dirty="0">
                <a:latin typeface="Calibri" panose="020F0502020204030204" pitchFamily="34" charset="0"/>
                <a:ea typeface="Calibri" panose="020F0502020204030204" pitchFamily="34" charset="0"/>
              </a:rPr>
              <a:t> on </a:t>
            </a:r>
            <a:r>
              <a:rPr lang="pl-PL" sz="2000" dirty="0" err="1">
                <a:latin typeface="Calibri" panose="020F0502020204030204" pitchFamily="34" charset="0"/>
                <a:ea typeface="Calibri" panose="020F0502020204030204" pitchFamily="34" charset="0"/>
              </a:rPr>
              <a:t>how</a:t>
            </a:r>
            <a:r>
              <a:rPr lang="pl-PL" sz="2000" dirty="0">
                <a:latin typeface="Calibri" panose="020F0502020204030204" pitchFamily="34" charset="0"/>
                <a:ea typeface="Calibri" panose="020F0502020204030204" pitchFamily="34" charset="0"/>
              </a:rPr>
              <a:t> to </a:t>
            </a:r>
            <a:r>
              <a:rPr lang="pl-PL" sz="2000" dirty="0" err="1">
                <a:latin typeface="Calibri" panose="020F0502020204030204" pitchFamily="34" charset="0"/>
                <a:ea typeface="Calibri" panose="020F0502020204030204" pitchFamily="34" charset="0"/>
              </a:rPr>
              <a:t>represent</a:t>
            </a:r>
            <a:r>
              <a:rPr lang="pl-PL" sz="2000" dirty="0">
                <a:latin typeface="Calibri" panose="020F0502020204030204" pitchFamily="34" charset="0"/>
                <a:ea typeface="Calibri" panose="020F0502020204030204" pitchFamily="34" charset="0"/>
              </a:rPr>
              <a:t> </a:t>
            </a:r>
            <a:r>
              <a:rPr lang="pl-PL" sz="2000" dirty="0" err="1">
                <a:latin typeface="Calibri" panose="020F0502020204030204" pitchFamily="34" charset="0"/>
                <a:ea typeface="Calibri" panose="020F0502020204030204" pitchFamily="34" charset="0"/>
              </a:rPr>
              <a:t>unmainained</a:t>
            </a:r>
            <a:r>
              <a:rPr lang="pl-PL" sz="2000" dirty="0">
                <a:latin typeface="Calibri" panose="020F0502020204030204" pitchFamily="34" charset="0"/>
                <a:ea typeface="Calibri" panose="020F0502020204030204" pitchFamily="34" charset="0"/>
              </a:rPr>
              <a:t> </a:t>
            </a:r>
            <a:r>
              <a:rPr lang="pl-PL" sz="2000" dirty="0" err="1">
                <a:latin typeface="Calibri" panose="020F0502020204030204" pitchFamily="34" charset="0"/>
                <a:ea typeface="Calibri" panose="020F0502020204030204" pitchFamily="34" charset="0"/>
              </a:rPr>
              <a:t>project</a:t>
            </a:r>
            <a:r>
              <a:rPr lang="pl-PL" sz="2000" dirty="0">
                <a:latin typeface="Calibri" panose="020F0502020204030204" pitchFamily="34" charset="0"/>
                <a:ea typeface="Calibri" panose="020F0502020204030204" pitchFamily="34" charset="0"/>
              </a:rPr>
              <a:t>, </a:t>
            </a:r>
            <a:r>
              <a:rPr lang="pl-PL" sz="2000" dirty="0" err="1">
                <a:latin typeface="Calibri" panose="020F0502020204030204" pitchFamily="34" charset="0"/>
                <a:ea typeface="Calibri" panose="020F0502020204030204" pitchFamily="34" charset="0"/>
              </a:rPr>
              <a:t>yaml</a:t>
            </a:r>
            <a:r>
              <a:rPr lang="pl-PL" sz="2000" dirty="0">
                <a:latin typeface="Calibri" panose="020F0502020204030204" pitchFamily="34" charset="0"/>
                <a:ea typeface="Calibri" panose="020F0502020204030204" pitchFamily="34" charset="0"/>
              </a:rPr>
              <a:t> vs. </a:t>
            </a:r>
            <a:r>
              <a:rPr lang="pl-PL" sz="2000" dirty="0" err="1">
                <a:latin typeface="Calibri" panose="020F0502020204030204" pitchFamily="34" charset="0"/>
                <a:ea typeface="Calibri" panose="020F0502020204030204" pitchFamily="34" charset="0"/>
              </a:rPr>
              <a:t>Json</a:t>
            </a:r>
            <a:r>
              <a:rPr lang="pl-PL" sz="2000" dirty="0">
                <a:latin typeface="Calibri" panose="020F0502020204030204" pitchFamily="34" charset="0"/>
                <a:ea typeface="Calibri" panose="020F0502020204030204" pitchFamily="34" charset="0"/>
              </a:rPr>
              <a:t> file, </a:t>
            </a:r>
            <a:r>
              <a:rPr lang="pl-PL" sz="2000" dirty="0" err="1">
                <a:latin typeface="Calibri" panose="020F0502020204030204" pitchFamily="34" charset="0"/>
                <a:ea typeface="Calibri" panose="020F0502020204030204" pitchFamily="34" charset="0"/>
              </a:rPr>
              <a:t>type</a:t>
            </a:r>
            <a:r>
              <a:rPr lang="pl-PL" sz="2000" dirty="0">
                <a:latin typeface="Calibri" panose="020F0502020204030204" pitchFamily="34" charset="0"/>
                <a:ea typeface="Calibri" panose="020F0502020204030204" pitchFamily="34" charset="0"/>
              </a:rPr>
              <a:t> of </a:t>
            </a:r>
            <a:r>
              <a:rPr lang="pl-PL" sz="2000" dirty="0" err="1">
                <a:latin typeface="Calibri" panose="020F0502020204030204" pitchFamily="34" charset="0"/>
                <a:ea typeface="Calibri" panose="020F0502020204030204" pitchFamily="34" charset="0"/>
              </a:rPr>
              <a:t>information</a:t>
            </a:r>
            <a:r>
              <a:rPr lang="pl-PL" sz="2000"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r>
              <a:rPr lang="en-US" sz="2400" dirty="0">
                <a:effectLst/>
                <a:latin typeface="Calibri" panose="020F0502020204030204" pitchFamily="34" charset="0"/>
                <a:ea typeface="Calibri" panose="020F0502020204030204" pitchFamily="34" charset="0"/>
              </a:rPr>
              <a:t>Security logging update </a:t>
            </a:r>
            <a:r>
              <a:rPr lang="pl-PL" sz="2400" dirty="0">
                <a:effectLst/>
                <a:latin typeface="Calibri" panose="020F0502020204030204" pitchFamily="34" charset="0"/>
                <a:ea typeface="Calibri" panose="020F0502020204030204" pitchFamily="34" charset="0"/>
              </a:rPr>
              <a:t>– Bob</a:t>
            </a:r>
            <a:r>
              <a:rPr lang="en-US" sz="2400" dirty="0">
                <a:effectLst/>
                <a:latin typeface="Calibri" panose="020F0502020204030204" pitchFamily="34" charset="0"/>
                <a:ea typeface="Calibri" panose="020F0502020204030204" pitchFamily="34" charset="0"/>
              </a:rPr>
              <a:t>/Muddasar</a:t>
            </a:r>
          </a:p>
          <a:p>
            <a:pPr lvl="1"/>
            <a:r>
              <a:rPr lang="en-US" sz="1800" u="sng" dirty="0">
                <a:solidFill>
                  <a:srgbClr val="0563C1"/>
                </a:solidFill>
                <a:effectLst/>
                <a:latin typeface="Calibri" panose="020F0502020204030204" pitchFamily="34" charset="0"/>
                <a:ea typeface="Calibri" panose="020F0502020204030204" pitchFamily="34" charset="0"/>
                <a:hlinkClick r:id="rId2"/>
              </a:rPr>
              <a:t>https://wiki.onap.org/display/DW/Jakarta+Best+Practice+Proposal+for+Standardized+Logging+Fields</a:t>
            </a:r>
            <a:endParaRPr lang="pl-PL" sz="1800" u="sng" dirty="0">
              <a:solidFill>
                <a:srgbClr val="0563C1"/>
              </a:solidFill>
              <a:effectLst/>
              <a:latin typeface="Calibri" panose="020F0502020204030204" pitchFamily="34" charset="0"/>
              <a:ea typeface="Calibri" panose="020F0502020204030204" pitchFamily="34" charset="0"/>
            </a:endParaRPr>
          </a:p>
          <a:p>
            <a:pPr lvl="1"/>
            <a:r>
              <a:rPr lang="pl-PL" sz="2000" dirty="0" err="1">
                <a:latin typeface="Calibri" panose="020F0502020204030204" pitchFamily="34" charset="0"/>
              </a:rPr>
              <a:t>PoC</a:t>
            </a:r>
            <a:r>
              <a:rPr lang="pl-PL" sz="2000" dirty="0">
                <a:latin typeface="Calibri" panose="020F0502020204030204" pitchFamily="34" charset="0"/>
              </a:rPr>
              <a:t> </a:t>
            </a:r>
            <a:r>
              <a:rPr lang="pl-PL" sz="2000" dirty="0" err="1">
                <a:latin typeface="Calibri" panose="020F0502020204030204" pitchFamily="34" charset="0"/>
              </a:rPr>
              <a:t>phase</a:t>
            </a:r>
            <a:r>
              <a:rPr lang="pl-PL" sz="2000" dirty="0">
                <a:latin typeface="Calibri" panose="020F0502020204030204" pitchFamily="34" charset="0"/>
              </a:rPr>
              <a:t>, </a:t>
            </a:r>
            <a:r>
              <a:rPr lang="pl-PL" sz="2000" dirty="0" err="1">
                <a:latin typeface="Calibri" panose="020F0502020204030204" pitchFamily="34" charset="0"/>
              </a:rPr>
              <a:t>communication</a:t>
            </a:r>
            <a:r>
              <a:rPr lang="pl-PL" sz="2000" dirty="0">
                <a:latin typeface="Calibri" panose="020F0502020204030204" pitchFamily="34" charset="0"/>
              </a:rPr>
              <a:t> with Toine. </a:t>
            </a:r>
            <a:r>
              <a:rPr lang="pl-PL" sz="2000" dirty="0" err="1">
                <a:latin typeface="Calibri" panose="020F0502020204030204" pitchFamily="34" charset="0"/>
              </a:rPr>
              <a:t>Pattern</a:t>
            </a:r>
            <a:r>
              <a:rPr lang="pl-PL" sz="2000" dirty="0">
                <a:latin typeface="Calibri" panose="020F0502020204030204" pitchFamily="34" charset="0"/>
              </a:rPr>
              <a:t> for </a:t>
            </a:r>
            <a:r>
              <a:rPr lang="pl-PL" sz="2000" dirty="0" err="1">
                <a:latin typeface="Calibri" panose="020F0502020204030204" pitchFamily="34" charset="0"/>
              </a:rPr>
              <a:t>logback</a:t>
            </a:r>
            <a:r>
              <a:rPr lang="pl-PL" sz="2000" dirty="0">
                <a:latin typeface="Calibri" panose="020F0502020204030204" pitchFamily="34" charset="0"/>
              </a:rPr>
              <a:t> </a:t>
            </a:r>
            <a:r>
              <a:rPr lang="pl-PL" sz="2000" dirty="0" err="1">
                <a:latin typeface="Calibri" panose="020F0502020204030204" pitchFamily="34" charset="0"/>
              </a:rPr>
              <a:t>configuration</a:t>
            </a:r>
            <a:r>
              <a:rPr lang="pl-PL" sz="2000" dirty="0">
                <a:latin typeface="Calibri" panose="020F0502020204030204" pitchFamily="34" charset="0"/>
              </a:rPr>
              <a:t> (2-3 </a:t>
            </a:r>
            <a:r>
              <a:rPr lang="pl-PL" sz="2000" dirty="0" err="1">
                <a:latin typeface="Calibri" panose="020F0502020204030204" pitchFamily="34" charset="0"/>
              </a:rPr>
              <a:t>fields</a:t>
            </a:r>
            <a:r>
              <a:rPr lang="pl-PL" sz="2000" dirty="0">
                <a:latin typeface="Calibri" panose="020F0502020204030204" pitchFamily="34" charset="0"/>
              </a:rPr>
              <a:t>), </a:t>
            </a:r>
            <a:r>
              <a:rPr lang="pl-PL" sz="2000" dirty="0" err="1">
                <a:latin typeface="Calibri" panose="020F0502020204030204" pitchFamily="34" charset="0"/>
              </a:rPr>
              <a:t>work</a:t>
            </a:r>
            <a:r>
              <a:rPr lang="pl-PL" sz="2000" dirty="0">
                <a:latin typeface="Calibri" panose="020F0502020204030204" pitchFamily="34" charset="0"/>
              </a:rPr>
              <a:t> on OOM </a:t>
            </a:r>
            <a:r>
              <a:rPr lang="pl-PL" sz="2000" dirty="0" err="1">
                <a:latin typeface="Calibri" panose="020F0502020204030204" pitchFamily="34" charset="0"/>
              </a:rPr>
              <a:t>side</a:t>
            </a:r>
            <a:r>
              <a:rPr lang="pl-PL" sz="2000" dirty="0">
                <a:latin typeface="Calibri" panose="020F0502020204030204" pitchFamily="34" charset="0"/>
              </a:rPr>
              <a:t> as </a:t>
            </a:r>
            <a:r>
              <a:rPr lang="pl-PL" sz="2000" dirty="0" err="1">
                <a:latin typeface="Calibri" panose="020F0502020204030204" pitchFamily="34" charset="0"/>
              </a:rPr>
              <a:t>well</a:t>
            </a:r>
            <a:r>
              <a:rPr lang="pl-PL" sz="2000" dirty="0">
                <a:latin typeface="Calibri" panose="020F0502020204030204" pitchFamily="34" charset="0"/>
              </a:rPr>
              <a:t>.</a:t>
            </a:r>
            <a:endParaRPr lang="en-US" sz="2000" dirty="0">
              <a:latin typeface="Calibri" panose="020F0502020204030204" pitchFamily="34" charset="0"/>
            </a:endParaRPr>
          </a:p>
          <a:p>
            <a:r>
              <a:rPr lang="en-US" sz="2400" dirty="0">
                <a:effectLst/>
                <a:latin typeface="Calibri" panose="020F0502020204030204" pitchFamily="34" charset="0"/>
                <a:ea typeface="Calibri" panose="020F0502020204030204" pitchFamily="34" charset="0"/>
              </a:rPr>
              <a:t>SBOM update – Muddasar</a:t>
            </a:r>
          </a:p>
          <a:p>
            <a:pPr lvl="1"/>
            <a:r>
              <a:rPr lang="en-US" sz="2000" dirty="0">
                <a:effectLst/>
                <a:latin typeface="Calibri" panose="020F0502020204030204" pitchFamily="34" charset="0"/>
                <a:ea typeface="Calibri" panose="020F0502020204030204" pitchFamily="34" charset="0"/>
              </a:rPr>
              <a:t>ONAP Project background: https://wiki.onap.org/display/DW/Software+Bill+of+Materials</a:t>
            </a:r>
          </a:p>
          <a:p>
            <a:pPr lvl="1"/>
            <a:r>
              <a:rPr lang="en-US" sz="2000" dirty="0">
                <a:effectLst/>
                <a:latin typeface="Calibri" panose="020F0502020204030204" pitchFamily="34" charset="0"/>
                <a:ea typeface="Calibri" panose="020F0502020204030204" pitchFamily="34" charset="0"/>
              </a:rPr>
              <a:t>Review standalone SBOMs for ONAP: https://github.com/lfscanning/spdx-onap</a:t>
            </a:r>
          </a:p>
          <a:p>
            <a:pPr lvl="1"/>
            <a:r>
              <a:rPr lang="en-US" sz="2000" dirty="0">
                <a:effectLst/>
                <a:latin typeface="Calibri" panose="020F0502020204030204" pitchFamily="34" charset="0"/>
                <a:ea typeface="Calibri" panose="020F0502020204030204" pitchFamily="34" charset="0"/>
              </a:rPr>
              <a:t>Request to Implement: https://jira.linuxfoundation.org/plugins/servlet/theme/portal/2/IT-23432</a:t>
            </a:r>
          </a:p>
          <a:p>
            <a:pPr lvl="1"/>
            <a:r>
              <a:rPr lang="en-US" sz="2000" dirty="0">
                <a:effectLst/>
                <a:latin typeface="Calibri" panose="020F0502020204030204" pitchFamily="34" charset="0"/>
                <a:ea typeface="Calibri" panose="020F0502020204030204" pitchFamily="34" charset="0"/>
              </a:rPr>
              <a:t>Task to modify Scan job: </a:t>
            </a:r>
            <a:r>
              <a:rPr lang="en-US" sz="2000" dirty="0">
                <a:effectLst/>
                <a:latin typeface="Calibri" panose="020F0502020204030204" pitchFamily="34" charset="0"/>
                <a:ea typeface="Calibri" panose="020F0502020204030204" pitchFamily="34" charset="0"/>
                <a:hlinkClick r:id="rId3"/>
              </a:rPr>
              <a:t>https://jira.linuxfoundation.org/browse/RELENG-410</a:t>
            </a:r>
            <a:endParaRPr lang="en-US" sz="2000" dirty="0">
              <a:effectLst/>
              <a:latin typeface="Calibri" panose="020F0502020204030204" pitchFamily="34" charset="0"/>
              <a:ea typeface="Calibri" panose="020F0502020204030204" pitchFamily="34" charset="0"/>
            </a:endParaRPr>
          </a:p>
          <a:p>
            <a:r>
              <a:rPr lang="en-US" sz="2400" dirty="0">
                <a:latin typeface="Calibri" panose="020F0502020204030204" pitchFamily="34" charset="0"/>
                <a:ea typeface="Calibri" panose="020F0502020204030204" pitchFamily="34" charset="0"/>
              </a:rPr>
              <a:t>LF </a:t>
            </a:r>
            <a:r>
              <a:rPr lang="pt-BR" sz="2400" dirty="0">
                <a:latin typeface="Calibri" panose="020F0502020204030204" pitchFamily="34" charset="0"/>
                <a:ea typeface="Calibri" panose="020F0502020204030204" pitchFamily="34" charset="0"/>
              </a:rPr>
              <a:t>SBOM Webinar:  https://www.youtube.com/watch?v=_Dfz-nYEzvQ</a:t>
            </a:r>
          </a:p>
          <a:p>
            <a:endParaRPr lang="en-US"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77620575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8</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7</a:t>
            </a:r>
            <a:r>
              <a:rPr lang="en-US" dirty="0"/>
              <a:t>/</a:t>
            </a:r>
            <a:r>
              <a:rPr lang="pl-PL" dirty="0"/>
              <a:t>9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5332214"/>
          </a:xfrm>
        </p:spPr>
        <p:txBody>
          <a:bodyPr>
            <a:noAutofit/>
          </a:bodyPr>
          <a:lstStyle/>
          <a:p>
            <a:pPr marL="342900" indent="-342900">
              <a:buFont typeface="Arial" panose="020B0604020202020204" pitchFamily="34" charset="0"/>
              <a:buChar char="•"/>
            </a:pPr>
            <a:r>
              <a:rPr lang="pl-PL" sz="2400" dirty="0">
                <a:latin typeface="Calibri" panose="020F0502020204030204" pitchFamily="34" charset="0"/>
                <a:hlinkClick r:id="rId2"/>
              </a:rPr>
              <a:t>https://jira.linuxfoundation.org/plugins/servlet/theme/portal/2/IT-23622?sda_source=notification-email</a:t>
            </a:r>
            <a:r>
              <a:rPr lang="pl-PL" sz="2400" dirty="0">
                <a:latin typeface="Calibri" panose="020F0502020204030204" pitchFamily="34" charset="0"/>
              </a:rPr>
              <a:t> – </a:t>
            </a:r>
            <a:r>
              <a:rPr lang="pl-PL" sz="2400" dirty="0" err="1">
                <a:latin typeface="Calibri" panose="020F0502020204030204" pitchFamily="34" charset="0"/>
              </a:rPr>
              <a:t>new</a:t>
            </a:r>
            <a:r>
              <a:rPr lang="pl-PL" sz="2400" dirty="0">
                <a:latin typeface="Calibri" panose="020F0502020204030204" pitchFamily="34" charset="0"/>
              </a:rPr>
              <a:t> </a:t>
            </a:r>
            <a:r>
              <a:rPr lang="pl-PL" sz="2400" dirty="0" err="1">
                <a:latin typeface="Calibri" panose="020F0502020204030204" pitchFamily="34" charset="0"/>
              </a:rPr>
              <a:t>ticket</a:t>
            </a:r>
            <a:r>
              <a:rPr lang="pl-PL" sz="2400" dirty="0">
                <a:latin typeface="Calibri" panose="020F0502020204030204" pitchFamily="34" charset="0"/>
              </a:rPr>
              <a:t> for </a:t>
            </a:r>
            <a:r>
              <a:rPr lang="pl-PL" sz="2400" dirty="0" err="1">
                <a:latin typeface="Calibri" panose="020F0502020204030204" pitchFamily="34" charset="0"/>
              </a:rPr>
              <a:t>SonarCloud</a:t>
            </a:r>
            <a:r>
              <a:rPr lang="pl-PL" sz="2400" dirty="0">
                <a:latin typeface="Calibri" panose="020F0502020204030204" pitchFamily="34" charset="0"/>
              </a:rPr>
              <a:t> API </a:t>
            </a:r>
            <a:r>
              <a:rPr lang="pl-PL" sz="2400" dirty="0" err="1">
                <a:latin typeface="Calibri" panose="020F0502020204030204" pitchFamily="34" charset="0"/>
              </a:rPr>
              <a:t>changes</a:t>
            </a:r>
            <a:r>
              <a:rPr lang="pl-PL" sz="2400" dirty="0">
                <a:latin typeface="Calibri" panose="020F0502020204030204" pitchFamily="34" charset="0"/>
              </a:rPr>
              <a:t> – Tony update</a:t>
            </a:r>
          </a:p>
          <a:p>
            <a:pPr marL="342900" indent="-342900">
              <a:buFont typeface="Arial" panose="020B0604020202020204" pitchFamily="34" charset="0"/>
              <a:buChar char="•"/>
            </a:pPr>
            <a:r>
              <a:rPr lang="pl-PL" sz="2400" dirty="0">
                <a:latin typeface="Calibri" panose="020F0502020204030204" pitchFamily="34" charset="0"/>
              </a:rPr>
              <a:t>ONAP quality gates – quality asessment mainly for the submitted code (=delta)</a:t>
            </a:r>
          </a:p>
          <a:p>
            <a:pPr marL="800100" lvl="1" indent="-342900">
              <a:buFont typeface="Arial" panose="020B0604020202020204" pitchFamily="34" charset="0"/>
              <a:buChar char="•"/>
            </a:pPr>
            <a:r>
              <a:rPr lang="pl-PL" sz="2000" dirty="0">
                <a:latin typeface="Calibri" panose="020F0502020204030204" pitchFamily="34" charset="0"/>
              </a:rPr>
              <a:t>Integrate tests with CPS</a:t>
            </a:r>
          </a:p>
          <a:p>
            <a:pPr marL="800100" lvl="1" indent="-342900">
              <a:buFont typeface="Arial" panose="020B0604020202020204" pitchFamily="34" charset="0"/>
              <a:buChar char="•"/>
            </a:pPr>
            <a:r>
              <a:rPr lang="pl-PL" sz="2000" dirty="0">
                <a:latin typeface="Calibri" panose="020F0502020204030204" pitchFamily="34" charset="0"/>
              </a:rPr>
              <a:t>SO PoC</a:t>
            </a:r>
          </a:p>
          <a:p>
            <a:r>
              <a:rPr lang="en-US" sz="2400" dirty="0">
                <a:effectLst/>
                <a:latin typeface="Calibri" panose="020F0502020204030204" pitchFamily="34" charset="0"/>
                <a:ea typeface="Calibri" panose="020F0502020204030204" pitchFamily="34" charset="0"/>
              </a:rPr>
              <a:t>CII Best Practices Badge" is officially being renamed to "</a:t>
            </a:r>
            <a:r>
              <a:rPr lang="en-US" sz="2400" dirty="0" err="1">
                <a:effectLst/>
                <a:latin typeface="Calibri" panose="020F0502020204030204" pitchFamily="34" charset="0"/>
                <a:ea typeface="Calibri" panose="020F0502020204030204" pitchFamily="34" charset="0"/>
              </a:rPr>
              <a:t>OpenSSF</a:t>
            </a:r>
            <a:r>
              <a:rPr lang="en-US" sz="2400" dirty="0">
                <a:effectLst/>
                <a:latin typeface="Calibri" panose="020F0502020204030204" pitchFamily="34" charset="0"/>
                <a:ea typeface="Calibri" panose="020F0502020204030204" pitchFamily="34" charset="0"/>
              </a:rPr>
              <a:t> Best Practices Badge" project’s mailing list and the discussion here:</a:t>
            </a:r>
          </a:p>
          <a:p>
            <a:pPr lvl="1"/>
            <a:r>
              <a:rPr lang="en-US" sz="2000" u="sng" dirty="0">
                <a:solidFill>
                  <a:srgbClr val="0563C1"/>
                </a:solidFill>
                <a:effectLst/>
                <a:latin typeface="Calibri" panose="020F0502020204030204" pitchFamily="34" charset="0"/>
                <a:ea typeface="Calibri" panose="020F0502020204030204" pitchFamily="34" charset="0"/>
                <a:hlinkClick r:id="rId3"/>
              </a:rPr>
              <a:t>https://github.com/coreinfrastructure/best-practices-badge/issues/1515</a:t>
            </a:r>
            <a:endParaRPr lang="pl-PL" sz="2000" u="sng" dirty="0">
              <a:solidFill>
                <a:srgbClr val="0563C1"/>
              </a:solidFill>
              <a:effectLst/>
              <a:latin typeface="Calibri" panose="020F0502020204030204" pitchFamily="34" charset="0"/>
              <a:ea typeface="Calibri" panose="020F0502020204030204" pitchFamily="34" charset="0"/>
            </a:endParaRPr>
          </a:p>
          <a:p>
            <a:pPr lvl="1"/>
            <a:r>
              <a:rPr lang="pl-PL" sz="2000" dirty="0">
                <a:solidFill>
                  <a:schemeClr val="tx1"/>
                </a:solidFill>
                <a:effectLst/>
                <a:latin typeface="Calibri" panose="020F0502020204030204" pitchFamily="34" charset="0"/>
                <a:ea typeface="Calibri" panose="020F0502020204030204" pitchFamily="34" charset="0"/>
              </a:rPr>
              <a:t>Following our last discussion </a:t>
            </a:r>
            <a:r>
              <a:rPr lang="pl-PL" sz="2000" dirty="0">
                <a:solidFill>
                  <a:schemeClr val="tx1"/>
                </a:solidFill>
                <a:latin typeface="Calibri" panose="020F0502020204030204" pitchFamily="34" charset="0"/>
                <a:ea typeface="Calibri" panose="020F0502020204030204" pitchFamily="34" charset="0"/>
              </a:rPr>
              <a:t>ticket was opened to LFN IT (</a:t>
            </a:r>
            <a:r>
              <a:rPr lang="pl-PL" sz="2000" dirty="0">
                <a:solidFill>
                  <a:schemeClr val="tx1"/>
                </a:solidFill>
                <a:latin typeface="Calibri" panose="020F0502020204030204" pitchFamily="34" charset="0"/>
                <a:ea typeface="Calibri" panose="020F0502020204030204" pitchFamily="34" charset="0"/>
                <a:hlinkClick r:id="rId4"/>
              </a:rPr>
              <a:t>https://jira.linuxfoundation.org/plugins/servlet/theme/portal/2/IT-23519</a:t>
            </a:r>
            <a:r>
              <a:rPr lang="pl-PL" sz="2000" dirty="0">
                <a:solidFill>
                  <a:schemeClr val="tx1"/>
                </a:solidFill>
                <a:latin typeface="Calibri" panose="020F0502020204030204" pitchFamily="34" charset="0"/>
                <a:ea typeface="Calibri" panose="020F0502020204030204" pitchFamily="34" charset="0"/>
              </a:rPr>
              <a:t> ) to get the SonarCloud updated API documentation </a:t>
            </a:r>
            <a:endParaRPr lang="pl-PL" sz="2000" dirty="0">
              <a:solidFill>
                <a:schemeClr val="tx1"/>
              </a:solidFill>
              <a:effectLst/>
              <a:latin typeface="Calibri" panose="020F0502020204030204" pitchFamily="34" charset="0"/>
              <a:ea typeface="Calibri" panose="020F0502020204030204" pitchFamily="34" charset="0"/>
            </a:endParaRPr>
          </a:p>
          <a:p>
            <a:pPr lvl="1"/>
            <a:r>
              <a:rPr lang="pl-PL" sz="2000" dirty="0">
                <a:solidFill>
                  <a:srgbClr val="0563C1"/>
                </a:solidFill>
                <a:latin typeface="Calibri" panose="020F0502020204030204" pitchFamily="34" charset="0"/>
                <a:ea typeface="Calibri" panose="020F0502020204030204" pitchFamily="34" charset="0"/>
              </a:rPr>
              <a:t>Security review question</a:t>
            </a:r>
            <a:r>
              <a:rPr lang="en-US" sz="2000" dirty="0">
                <a:solidFill>
                  <a:srgbClr val="0563C1"/>
                </a:solidFill>
                <a:latin typeface="Calibri" panose="020F0502020204030204" pitchFamily="34" charset="0"/>
                <a:ea typeface="Calibri" panose="020F0502020204030204" pitchFamily="34" charset="0"/>
              </a:rPr>
              <a:t>s</a:t>
            </a:r>
            <a:r>
              <a:rPr lang="pl-PL" sz="2000" dirty="0">
                <a:solidFill>
                  <a:srgbClr val="0563C1"/>
                </a:solidFill>
                <a:latin typeface="Calibri" panose="020F0502020204030204" pitchFamily="34" charset="0"/>
                <a:ea typeface="Calibri" panose="020F0502020204030204" pitchFamily="34" charset="0"/>
              </a:rPr>
              <a:t> for the period of last 5 years</a:t>
            </a:r>
            <a:endParaRPr lang="en-US" sz="2000" dirty="0">
              <a:solidFill>
                <a:srgbClr val="0563C1"/>
              </a:solidFill>
              <a:latin typeface="Calibri" panose="020F0502020204030204" pitchFamily="34" charset="0"/>
              <a:ea typeface="Calibri" panose="020F0502020204030204" pitchFamily="34" charset="0"/>
            </a:endParaRPr>
          </a:p>
          <a:p>
            <a:pPr lvl="1"/>
            <a:r>
              <a:rPr lang="en-US" sz="2000" dirty="0">
                <a:solidFill>
                  <a:srgbClr val="0563C1"/>
                </a:solidFill>
                <a:latin typeface="Calibri" panose="020F0502020204030204" pitchFamily="34" charset="0"/>
                <a:ea typeface="Calibri" panose="020F0502020204030204" pitchFamily="34" charset="0"/>
              </a:rPr>
              <a:t>Agreement from </a:t>
            </a:r>
            <a:r>
              <a:rPr lang="en-US" sz="2000" dirty="0" err="1">
                <a:solidFill>
                  <a:srgbClr val="0563C1"/>
                </a:solidFill>
                <a:latin typeface="Calibri" panose="020F0502020204030204" pitchFamily="34" charset="0"/>
                <a:ea typeface="Calibri" panose="020F0502020204030204" pitchFamily="34" charset="0"/>
              </a:rPr>
              <a:t>OpenSSF</a:t>
            </a:r>
            <a:r>
              <a:rPr lang="en-US" sz="2000" dirty="0">
                <a:solidFill>
                  <a:srgbClr val="0563C1"/>
                </a:solidFill>
                <a:latin typeface="Calibri" panose="020F0502020204030204" pitchFamily="34" charset="0"/>
                <a:ea typeface="Calibri" panose="020F0502020204030204" pitchFamily="34" charset="0"/>
              </a:rPr>
              <a:t> owner to make David McBride the owner of all badging repos – solves the long-standing issue of PTLs leaving ONAP. Editor has fewer privileges than Owner.</a:t>
            </a:r>
          </a:p>
          <a:p>
            <a:pPr lvl="1"/>
            <a:r>
              <a:rPr lang="en-US" sz="2000" dirty="0">
                <a:solidFill>
                  <a:srgbClr val="0563C1"/>
                </a:solidFill>
                <a:latin typeface="Calibri" panose="020F0502020204030204" pitchFamily="34" charset="0"/>
                <a:ea typeface="Calibri" panose="020F0502020204030204" pitchFamily="34" charset="0"/>
              </a:rPr>
              <a:t>Security review – create the review</a:t>
            </a:r>
          </a:p>
          <a:p>
            <a:pPr lvl="2"/>
            <a:r>
              <a:rPr lang="en-US" sz="1600" dirty="0">
                <a:solidFill>
                  <a:srgbClr val="0563C1"/>
                </a:solidFill>
                <a:latin typeface="Calibri" panose="020F0502020204030204" pitchFamily="34" charset="0"/>
                <a:ea typeface="Calibri" panose="020F0502020204030204" pitchFamily="34" charset="0"/>
              </a:rPr>
              <a:t>AAF has a good example of security documentation</a:t>
            </a:r>
          </a:p>
          <a:p>
            <a:pPr lvl="2"/>
            <a:r>
              <a:rPr lang="en-US" sz="1600" dirty="0">
                <a:solidFill>
                  <a:srgbClr val="0563C1"/>
                </a:solidFill>
                <a:latin typeface="Calibri" panose="020F0502020204030204" pitchFamily="34" charset="0"/>
                <a:ea typeface="Calibri" panose="020F0502020204030204" pitchFamily="34" charset="0"/>
              </a:rPr>
              <a:t>Tony will send references to example documentation</a:t>
            </a:r>
            <a:endParaRPr lang="pl-PL" sz="1600" dirty="0">
              <a:solidFill>
                <a:srgbClr val="0563C1"/>
              </a:solidFill>
              <a:latin typeface="Calibri" panose="020F0502020204030204" pitchFamily="34" charset="0"/>
              <a:ea typeface="Calibri" panose="020F0502020204030204" pitchFamily="34" charset="0"/>
            </a:endParaRPr>
          </a:p>
          <a:p>
            <a:endParaRPr lang="pl-PL" sz="2000" dirty="0">
              <a:latin typeface="Calibri" panose="020F0502020204030204" pitchFamily="34" charset="0"/>
            </a:endParaRPr>
          </a:p>
        </p:txBody>
      </p:sp>
    </p:spTree>
    <p:extLst>
      <p:ext uri="{BB962C8B-B14F-4D97-AF65-F5344CB8AC3E}">
        <p14:creationId xmlns:p14="http://schemas.microsoft.com/office/powerpoint/2010/main" val="134391477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63FFC5-E57E-4F1A-B471-0A858F682623}"/>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id="{591C67BA-BD0D-43DF-9134-E05A084391C5}"/>
              </a:ext>
            </a:extLst>
          </p:cNvPr>
          <p:cNvSpPr>
            <a:spLocks noGrp="1"/>
          </p:cNvSpPr>
          <p:nvPr>
            <p:ph type="title"/>
          </p:nvPr>
        </p:nvSpPr>
        <p:spPr/>
        <p:txBody>
          <a:bodyPr>
            <a:normAutofit fontScale="90000"/>
          </a:bodyPr>
          <a:lstStyle/>
          <a:p>
            <a:r>
              <a:rPr lang="en-US" dirty="0" err="1"/>
              <a:t>OpenSSF</a:t>
            </a:r>
            <a:r>
              <a:rPr lang="en-US" dirty="0"/>
              <a:t> Badging – Security Review</a:t>
            </a:r>
            <a:r>
              <a:rPr lang="pl-PL" dirty="0"/>
              <a:t> 8/9</a:t>
            </a:r>
            <a:endParaRPr lang="en-US" dirty="0"/>
          </a:p>
        </p:txBody>
      </p:sp>
      <p:sp>
        <p:nvSpPr>
          <p:cNvPr id="4" name="Text Placeholder 3">
            <a:extLst>
              <a:ext uri="{FF2B5EF4-FFF2-40B4-BE49-F238E27FC236}">
                <a16:creationId xmlns:a16="http://schemas.microsoft.com/office/drawing/2014/main" id="{A0DE96DC-B356-4778-803D-274C9CC5CC48}"/>
              </a:ext>
            </a:extLst>
          </p:cNvPr>
          <p:cNvSpPr>
            <a:spLocks noGrp="1"/>
          </p:cNvSpPr>
          <p:nvPr>
            <p:ph type="body" sz="quarter" idx="10"/>
          </p:nvPr>
        </p:nvSpPr>
        <p:spPr/>
        <p:txBody>
          <a:bodyPr>
            <a:normAutofit fontScale="77500" lnSpcReduction="20000"/>
          </a:bodyPr>
          <a:lstStyle/>
          <a:p>
            <a:r>
              <a:rPr lang="en-US" dirty="0"/>
              <a:t>One of the Badging Program questions is called </a:t>
            </a:r>
            <a:r>
              <a:rPr lang="en-US" dirty="0" err="1"/>
              <a:t>security_review</a:t>
            </a:r>
            <a:r>
              <a:rPr lang="en-US" dirty="0"/>
              <a:t>. Its description says:</a:t>
            </a:r>
          </a:p>
          <a:p>
            <a:endParaRPr lang="en-US" dirty="0"/>
          </a:p>
          <a:p>
            <a:r>
              <a:rPr lang="en-US" dirty="0"/>
              <a:t>The project MUST have performed a security review within the last 5 years. This review MUST consider the security requirements and security boundary.</a:t>
            </a:r>
          </a:p>
          <a:p>
            <a:endParaRPr lang="en-US" dirty="0"/>
          </a:p>
          <a:p>
            <a:r>
              <a:rPr lang="en-US" dirty="0"/>
              <a:t>This MAY be done by the project members and/or an independent evaluation. This evaluation MAY be supported by static and dynamic analysis tools, but there also must be human review to identify problems (particularly in design) that tools cannot detect.</a:t>
            </a:r>
          </a:p>
          <a:p>
            <a:endParaRPr lang="en-US" dirty="0"/>
          </a:p>
          <a:p>
            <a:r>
              <a:rPr lang="en-US" dirty="0"/>
              <a:t>Amsterdam release kicked off in May 2017, so it’s time.</a:t>
            </a:r>
          </a:p>
          <a:p>
            <a:endParaRPr lang="en-US" dirty="0"/>
          </a:p>
          <a:p>
            <a:r>
              <a:rPr lang="en-US" dirty="0"/>
              <a:t>The Badging Program rather subtly encourages projects to have verified security be design, through a series of questions that I give below. I think the STARTING POINT for our security review should use these points, but we can certainly add additional points and questions. For example, additional questions might revolve around scanning results.</a:t>
            </a:r>
          </a:p>
          <a:p>
            <a:endParaRPr lang="en-US" dirty="0"/>
          </a:p>
        </p:txBody>
      </p:sp>
    </p:spTree>
    <p:extLst>
      <p:ext uri="{BB962C8B-B14F-4D97-AF65-F5344CB8AC3E}">
        <p14:creationId xmlns:p14="http://schemas.microsoft.com/office/powerpoint/2010/main" val="3076839766"/>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8A63475175C404B88F6D4034EB823DF" ma:contentTypeVersion="10" ma:contentTypeDescription="Create a new document." ma:contentTypeScope="" ma:versionID="947a86b7f966fb8a9e9d491ed794a7c6">
  <xsd:schema xmlns:xsd="http://www.w3.org/2001/XMLSchema" xmlns:xs="http://www.w3.org/2001/XMLSchema" xmlns:p="http://schemas.microsoft.com/office/2006/metadata/properties" xmlns:ns3="99f66e42-97e2-4e6b-9df2-5dc93a2ec077" targetNamespace="http://schemas.microsoft.com/office/2006/metadata/properties" ma:root="true" ma:fieldsID="108c7e45c1692ad7bd0c773b7e5aa1c6" ns3:_="">
    <xsd:import namespace="99f66e42-97e2-4e6b-9df2-5dc93a2ec07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f66e42-97e2-4e6b-9df2-5dc93a2ec0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6476DF-2075-4509-9EC2-35794C695436}">
  <ds:schemaRefs>
    <ds:schemaRef ds:uri="http://schemas.microsoft.com/sharepoint/v3/contenttype/forms"/>
  </ds:schemaRefs>
</ds:datastoreItem>
</file>

<file path=customXml/itemProps2.xml><?xml version="1.0" encoding="utf-8"?>
<ds:datastoreItem xmlns:ds="http://schemas.openxmlformats.org/officeDocument/2006/customXml" ds:itemID="{C0053E2B-9E3D-40F9-9C1E-F405CA5C4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f66e42-97e2-4e6b-9df2-5dc93a2ec0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B8D088-CA74-4A6F-9EA2-10E67D46FD77}">
  <ds:schemaRef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99f66e42-97e2-4e6b-9df2-5dc93a2ec077"/>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0</TotalTime>
  <Words>2483</Words>
  <Application>Microsoft Office PowerPoint</Application>
  <PresentationFormat>Panoramiczny</PresentationFormat>
  <Paragraphs>232</Paragraphs>
  <Slides>13</Slides>
  <Notes>0</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13</vt:i4>
      </vt:variant>
    </vt:vector>
  </HeadingPairs>
  <TitlesOfParts>
    <vt:vector size="21" baseType="lpstr">
      <vt:lpstr>.AppleSystemUIFont</vt:lpstr>
      <vt:lpstr>-apple-system</vt:lpstr>
      <vt:lpstr>MuseoSans</vt:lpstr>
      <vt:lpstr>Arial</vt:lpstr>
      <vt:lpstr>Calibri</vt:lpstr>
      <vt:lpstr>Lato</vt:lpstr>
      <vt:lpstr>Segoe UI</vt:lpstr>
      <vt:lpstr>Office Theme</vt:lpstr>
      <vt:lpstr>ONAP Security Meeting  We start at 2 PM CEST</vt:lpstr>
      <vt:lpstr>Agenda &amp; Minutes 1/9</vt:lpstr>
      <vt:lpstr>Agenda &amp; Minutes 2/9 </vt:lpstr>
      <vt:lpstr>Agenda &amp; Minutes 3/9 </vt:lpstr>
      <vt:lpstr>Agenda &amp; Minutes 4/9 </vt:lpstr>
      <vt:lpstr>Agenda &amp; Minutes 5/9 </vt:lpstr>
      <vt:lpstr>Agenda &amp; Minutes 6/9 </vt:lpstr>
      <vt:lpstr>Agenda &amp; Minutes 7/9 </vt:lpstr>
      <vt:lpstr>OpenSSF Badging – Security Review 8/9</vt:lpstr>
      <vt:lpstr>OpenSSF Badging – Security Review 9/9</vt:lpstr>
      <vt:lpstr>Backup</vt:lpstr>
      <vt:lpstr>SECCOM Jakarta requirements</vt:lpstr>
      <vt:lpstr>SECCOM Kohn requirements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Paweł Pawlak</cp:lastModifiedBy>
  <cp:revision>1565</cp:revision>
  <cp:lastPrinted>2017-08-07T21:14:23Z</cp:lastPrinted>
  <dcterms:created xsi:type="dcterms:W3CDTF">2017-02-27T16:23:08Z</dcterms:created>
  <dcterms:modified xsi:type="dcterms:W3CDTF">2022-05-12T12:58:55Z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y fmtid="{D5CDD505-2E9C-101B-9397-08002B2CF9AE}" pid="6" name="ContentTypeId">
    <vt:lpwstr>0x010100D8A63475175C404B88F6D4034EB823DF</vt:lpwstr>
  </property>
</Properties>
</file>