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701" r:id="rId4"/>
    <p:sldMasterId id="2147483834" r:id="rId5"/>
  </p:sldMasterIdLst>
  <p:notesMasterIdLst>
    <p:notesMasterId r:id="rId16"/>
  </p:notesMasterIdLst>
  <p:sldIdLst>
    <p:sldId id="256" r:id="rId6"/>
    <p:sldId id="652" r:id="rId7"/>
    <p:sldId id="653" r:id="rId8"/>
    <p:sldId id="660" r:id="rId9"/>
    <p:sldId id="654" r:id="rId10"/>
    <p:sldId id="656" r:id="rId11"/>
    <p:sldId id="658" r:id="rId12"/>
    <p:sldId id="659" r:id="rId13"/>
    <p:sldId id="657" r:id="rId14"/>
    <p:sldId id="63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52E23FBE-ABC1-EA42-8BD0-16BEBD7EF442}">
          <p14:sldIdLst>
            <p14:sldId id="256"/>
          </p14:sldIdLst>
        </p14:section>
        <p14:section name="Layouts" id="{8A48F6CB-CE0F-415D-B025-FA444974982D}">
          <p14:sldIdLst>
            <p14:sldId id="652"/>
            <p14:sldId id="653"/>
            <p14:sldId id="660"/>
            <p14:sldId id="654"/>
            <p14:sldId id="656"/>
            <p14:sldId id="658"/>
            <p14:sldId id="659"/>
            <p14:sldId id="657"/>
            <p14:sldId id="63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net Harvey" initials="JH" lastIdx="28" clrIdx="0">
    <p:extLst>
      <p:ext uri="{19B8F6BF-5375-455C-9EA6-DF929625EA0E}">
        <p15:presenceInfo xmlns:p15="http://schemas.microsoft.com/office/powerpoint/2012/main" userId="S::JHARVEY@MITRE.ORG::b4608c05-6e59-4bf3-87d1-9c858e88a1e6" providerId="AD"/>
      </p:ext>
    </p:extLst>
  </p:cmAuthor>
  <p:cmAuthor id="2" name="Jeri Taylor" initials="JT" lastIdx="19" clrIdx="1">
    <p:extLst>
      <p:ext uri="{19B8F6BF-5375-455C-9EA6-DF929625EA0E}">
        <p15:presenceInfo xmlns:p15="http://schemas.microsoft.com/office/powerpoint/2012/main" userId="S::JERITAYLOR@MITRE.ORG::3822cdb7-5e08-491b-ba3c-d06f7974d21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ECEC"/>
    <a:srgbClr val="0D2541"/>
    <a:srgbClr val="FFFFFF"/>
    <a:srgbClr val="FFFC00"/>
    <a:srgbClr val="0E2641"/>
    <a:srgbClr val="000000"/>
    <a:srgbClr val="E5EEEF"/>
    <a:srgbClr val="335EAC"/>
    <a:srgbClr val="39C5F3"/>
    <a:srgbClr val="4FBA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472" autoAdjust="0"/>
    <p:restoredTop sz="89048" autoAdjust="0"/>
  </p:normalViewPr>
  <p:slideViewPr>
    <p:cSldViewPr snapToObjects="1" showGuides="1">
      <p:cViewPr varScale="1">
        <p:scale>
          <a:sx n="101" d="100"/>
          <a:sy n="101" d="100"/>
        </p:scale>
        <p:origin x="216" y="45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-118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2F41DA98-DD0A-1B4F-A599-A48A0F931A5C}" type="datetimeFigureOut">
              <a:rPr lang="en-US" smtClean="0"/>
              <a:pPr/>
              <a:t>4/29/22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63E89008-A845-3542-9030-80EE4706E75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3450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https://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www.productplan.com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/learn/manage-technical-debt/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E89008-A845-3542-9030-80EE4706E754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27885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767F9F-3202-B443-A87A-BDA16F4A14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0832" y="1303655"/>
            <a:ext cx="9144000" cy="2009720"/>
          </a:xfrm>
        </p:spPr>
        <p:txBody>
          <a:bodyPr anchor="b" anchorCtr="0"/>
          <a:lstStyle>
            <a:lvl1pPr algn="l">
              <a:lnSpc>
                <a:spcPct val="100000"/>
              </a:lnSpc>
              <a:spcBef>
                <a:spcPts val="1000"/>
              </a:spcBef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EFF059-95DD-D442-8A2F-BA0EC6593E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0832" y="3446675"/>
            <a:ext cx="9144000" cy="560059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38" name="Text Placeholder 5">
            <a:extLst>
              <a:ext uri="{FF2B5EF4-FFF2-40B4-BE49-F238E27FC236}">
                <a16:creationId xmlns:a16="http://schemas.microsoft.com/office/drawing/2014/main" id="{7A3D1CCA-73DE-0941-8F45-344E5CC6057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60834" y="4090988"/>
            <a:ext cx="4687887" cy="628650"/>
          </a:xfrm>
          <a:prstGeom prst="rect">
            <a:avLst/>
          </a:prstGeom>
        </p:spPr>
        <p:txBody>
          <a:bodyPr anchor="t" anchorCtr="0"/>
          <a:lstStyle>
            <a:lvl1pPr>
              <a:lnSpc>
                <a:spcPct val="100000"/>
              </a:lnSpc>
              <a:spcBef>
                <a:spcPts val="1000"/>
              </a:spcBef>
              <a:buFontTx/>
              <a:buNone/>
              <a:defRPr sz="1800"/>
            </a:lvl1pPr>
          </a:lstStyle>
          <a:p>
            <a:pPr lvl="0"/>
            <a:r>
              <a:rPr lang="en-US" dirty="0"/>
              <a:t>Click to edit date</a:t>
            </a:r>
          </a:p>
        </p:txBody>
      </p:sp>
      <p:sp>
        <p:nvSpPr>
          <p:cNvPr id="37" name="Footer Placeholder 4">
            <a:extLst>
              <a:ext uri="{FF2B5EF4-FFF2-40B4-BE49-F238E27FC236}">
                <a16:creationId xmlns:a16="http://schemas.microsoft.com/office/drawing/2014/main" id="{C55AACF5-EF00-CB42-823A-B94F99F731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0" y="6217920"/>
            <a:ext cx="5120640" cy="18288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8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© 2022 THE MITRE CORPORATION. ALL RIGHTS RESERVED. FOR INTERNAL USE ONLY.</a:t>
            </a:r>
          </a:p>
        </p:txBody>
      </p:sp>
      <p:pic>
        <p:nvPicPr>
          <p:cNvPr id="10" name="Picture 9" descr="MITRE Logo MITRE Solving Problems For A Safer World">
            <a:extLst>
              <a:ext uri="{FF2B5EF4-FFF2-40B4-BE49-F238E27FC236}">
                <a16:creationId xmlns:a16="http://schemas.microsoft.com/office/drawing/2014/main" id="{EE35D647-412B-43F5-B738-2DBCD83BF2F6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/>
        </p:blipFill>
        <p:spPr>
          <a:xfrm>
            <a:off x="9013152" y="6172200"/>
            <a:ext cx="2764612" cy="274320"/>
          </a:xfrm>
          <a:prstGeom prst="rect">
            <a:avLst/>
          </a:prstGeom>
        </p:spPr>
      </p:pic>
      <p:sp>
        <p:nvSpPr>
          <p:cNvPr id="11" name="Text Placeholder 29">
            <a:extLst>
              <a:ext uri="{FF2B5EF4-FFF2-40B4-BE49-F238E27FC236}">
                <a16:creationId xmlns:a16="http://schemas.microsoft.com/office/drawing/2014/main" id="{2B43BD34-27FE-427A-A283-6BD434AED49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45592" y="274485"/>
            <a:ext cx="8656320" cy="560059"/>
          </a:xfrm>
          <a:prstGeom prst="rect">
            <a:avLst/>
          </a:prstGeom>
        </p:spPr>
        <p:txBody>
          <a:bodyPr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 sz="2800" b="1">
                <a:solidFill>
                  <a:srgbClr val="FFFC00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Disclaimer: </a:t>
            </a:r>
            <a:r>
              <a:rPr lang="en-US" b="1" dirty="0"/>
              <a:t>Printing your PPT? Please use white PPT template options</a:t>
            </a:r>
            <a:r>
              <a:rPr lang="en-US" dirty="0"/>
              <a:t>.</a:t>
            </a:r>
            <a:endParaRPr kumimoji="0" lang="en-US" altLang="en-US" sz="2400" b="1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" name="Picture 4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2B952B70-437C-462C-AD52-0F77143BF82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5303520"/>
            <a:ext cx="1554480" cy="1554480"/>
          </a:xfrm>
          <a:prstGeom prst="rect">
            <a:avLst/>
          </a:prstGeom>
        </p:spPr>
      </p:pic>
      <p:pic>
        <p:nvPicPr>
          <p:cNvPr id="9" name="Picture 8" descr="A black rectangle with a yellow background&#10;&#10;Description automatically generated with low confidence">
            <a:extLst>
              <a:ext uri="{FF2B5EF4-FFF2-40B4-BE49-F238E27FC236}">
                <a16:creationId xmlns:a16="http://schemas.microsoft.com/office/drawing/2014/main" id="{CF182546-D092-4007-AC8E-7DB855065E6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637520" y="0"/>
            <a:ext cx="1554480" cy="155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973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767F9F-3202-B443-A87A-BDA16F4A14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0832" y="1303655"/>
            <a:ext cx="9144000" cy="2009720"/>
          </a:xfrm>
        </p:spPr>
        <p:txBody>
          <a:bodyPr anchor="b" anchorCtr="0"/>
          <a:lstStyle>
            <a:lvl1pPr algn="l">
              <a:lnSpc>
                <a:spcPct val="100000"/>
              </a:lnSpc>
              <a:spcBef>
                <a:spcPts val="1000"/>
              </a:spcBef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EFF059-95DD-D442-8A2F-BA0EC6593E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0832" y="3446675"/>
            <a:ext cx="9144000" cy="560059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1000"/>
              </a:spcBef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9791879-EF0E-4A4B-8C65-7D96C9E4D68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60832" y="4090988"/>
            <a:ext cx="5547360" cy="457200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800"/>
            </a:lvl1pPr>
          </a:lstStyle>
          <a:p>
            <a:pPr lvl="0"/>
            <a:r>
              <a:rPr lang="en-US" dirty="0"/>
              <a:t>Click to edit date</a:t>
            </a:r>
          </a:p>
        </p:txBody>
      </p:sp>
      <p:sp>
        <p:nvSpPr>
          <p:cNvPr id="67" name="Footer Placeholder 4">
            <a:extLst>
              <a:ext uri="{FF2B5EF4-FFF2-40B4-BE49-F238E27FC236}">
                <a16:creationId xmlns:a16="http://schemas.microsoft.com/office/drawing/2014/main" id="{E9E460F9-56F1-E546-BD12-3283FA51F4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0" y="6217920"/>
            <a:ext cx="5120640" cy="18288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ctr">
              <a:defRPr sz="800" cap="all" baseline="0">
                <a:solidFill>
                  <a:schemeClr val="tx1"/>
                </a:solidFill>
              </a:defRPr>
            </a:lvl1pPr>
          </a:lstStyle>
          <a:p>
            <a:pPr algn="l"/>
            <a:r>
              <a:rPr lang="en-US" dirty="0"/>
              <a:t>© 2022 THE MITRE CORPORATION. ALL RIGHTS RESERVED. FOR INTERNAL USE ONLY.</a:t>
            </a:r>
          </a:p>
        </p:txBody>
      </p:sp>
      <p:sp>
        <p:nvSpPr>
          <p:cNvPr id="7" name="L-Shape 7">
            <a:extLst>
              <a:ext uri="{FF2B5EF4-FFF2-40B4-BE49-F238E27FC236}">
                <a16:creationId xmlns:a16="http://schemas.microsoft.com/office/drawing/2014/main" id="{CFC0854C-57DE-9242-98F0-D8D2BC1DD7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>
            <a:off x="10665172" y="-1"/>
            <a:ext cx="1550581" cy="1560820"/>
          </a:xfrm>
          <a:custGeom>
            <a:avLst/>
            <a:gdLst>
              <a:gd name="connsiteX0" fmla="*/ 0 w 1550581"/>
              <a:gd name="connsiteY0" fmla="*/ 0 h 1532133"/>
              <a:gd name="connsiteX1" fmla="*/ 305630 w 1550581"/>
              <a:gd name="connsiteY1" fmla="*/ 0 h 1532133"/>
              <a:gd name="connsiteX2" fmla="*/ 305630 w 1550581"/>
              <a:gd name="connsiteY2" fmla="*/ 1226503 h 1532133"/>
              <a:gd name="connsiteX3" fmla="*/ 1550581 w 1550581"/>
              <a:gd name="connsiteY3" fmla="*/ 1226503 h 1532133"/>
              <a:gd name="connsiteX4" fmla="*/ 1550581 w 1550581"/>
              <a:gd name="connsiteY4" fmla="*/ 1532133 h 1532133"/>
              <a:gd name="connsiteX5" fmla="*/ 0 w 1550581"/>
              <a:gd name="connsiteY5" fmla="*/ 1532133 h 1532133"/>
              <a:gd name="connsiteX6" fmla="*/ 0 w 1550581"/>
              <a:gd name="connsiteY6" fmla="*/ 0 h 1532133"/>
              <a:gd name="connsiteX0" fmla="*/ 0 w 1550581"/>
              <a:gd name="connsiteY0" fmla="*/ 0 h 1532133"/>
              <a:gd name="connsiteX1" fmla="*/ 312115 w 1550581"/>
              <a:gd name="connsiteY1" fmla="*/ 285344 h 1532133"/>
              <a:gd name="connsiteX2" fmla="*/ 305630 w 1550581"/>
              <a:gd name="connsiteY2" fmla="*/ 1226503 h 1532133"/>
              <a:gd name="connsiteX3" fmla="*/ 1550581 w 1550581"/>
              <a:gd name="connsiteY3" fmla="*/ 1226503 h 1532133"/>
              <a:gd name="connsiteX4" fmla="*/ 1550581 w 1550581"/>
              <a:gd name="connsiteY4" fmla="*/ 1532133 h 1532133"/>
              <a:gd name="connsiteX5" fmla="*/ 0 w 1550581"/>
              <a:gd name="connsiteY5" fmla="*/ 1532133 h 1532133"/>
              <a:gd name="connsiteX6" fmla="*/ 0 w 1550581"/>
              <a:gd name="connsiteY6" fmla="*/ 0 h 1532133"/>
              <a:gd name="connsiteX0" fmla="*/ 0 w 1550581"/>
              <a:gd name="connsiteY0" fmla="*/ 0 h 1532133"/>
              <a:gd name="connsiteX1" fmla="*/ 312115 w 1550581"/>
              <a:gd name="connsiteY1" fmla="*/ 285344 h 1532133"/>
              <a:gd name="connsiteX2" fmla="*/ 305630 w 1550581"/>
              <a:gd name="connsiteY2" fmla="*/ 1226503 h 1532133"/>
              <a:gd name="connsiteX3" fmla="*/ 1252266 w 1550581"/>
              <a:gd name="connsiteY3" fmla="*/ 1232988 h 1532133"/>
              <a:gd name="connsiteX4" fmla="*/ 1550581 w 1550581"/>
              <a:gd name="connsiteY4" fmla="*/ 1532133 h 1532133"/>
              <a:gd name="connsiteX5" fmla="*/ 0 w 1550581"/>
              <a:gd name="connsiteY5" fmla="*/ 1532133 h 1532133"/>
              <a:gd name="connsiteX6" fmla="*/ 0 w 1550581"/>
              <a:gd name="connsiteY6" fmla="*/ 0 h 1532133"/>
              <a:gd name="connsiteX0" fmla="*/ 0 w 1550581"/>
              <a:gd name="connsiteY0" fmla="*/ 0 h 1560820"/>
              <a:gd name="connsiteX1" fmla="*/ 312115 w 1550581"/>
              <a:gd name="connsiteY1" fmla="*/ 314031 h 1560820"/>
              <a:gd name="connsiteX2" fmla="*/ 305630 w 1550581"/>
              <a:gd name="connsiteY2" fmla="*/ 1255190 h 1560820"/>
              <a:gd name="connsiteX3" fmla="*/ 1252266 w 1550581"/>
              <a:gd name="connsiteY3" fmla="*/ 1261675 h 1560820"/>
              <a:gd name="connsiteX4" fmla="*/ 1550581 w 1550581"/>
              <a:gd name="connsiteY4" fmla="*/ 1560820 h 1560820"/>
              <a:gd name="connsiteX5" fmla="*/ 0 w 1550581"/>
              <a:gd name="connsiteY5" fmla="*/ 1560820 h 1560820"/>
              <a:gd name="connsiteX6" fmla="*/ 0 w 1550581"/>
              <a:gd name="connsiteY6" fmla="*/ 0 h 1560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50581" h="1560820">
                <a:moveTo>
                  <a:pt x="0" y="0"/>
                </a:moveTo>
                <a:lnTo>
                  <a:pt x="312115" y="314031"/>
                </a:lnTo>
                <a:cubicBezTo>
                  <a:pt x="309953" y="627751"/>
                  <a:pt x="307792" y="941470"/>
                  <a:pt x="305630" y="1255190"/>
                </a:cubicBezTo>
                <a:lnTo>
                  <a:pt x="1252266" y="1261675"/>
                </a:lnTo>
                <a:lnTo>
                  <a:pt x="1550581" y="1560820"/>
                </a:lnTo>
                <a:lnTo>
                  <a:pt x="0" y="1560820"/>
                </a:lnTo>
                <a:lnTo>
                  <a:pt x="0" y="0"/>
                </a:lnTo>
                <a:close/>
              </a:path>
            </a:pathLst>
          </a:custGeom>
          <a:solidFill>
            <a:srgbClr val="D4D3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8" name="L-Shape 7">
            <a:extLst>
              <a:ext uri="{FF2B5EF4-FFF2-40B4-BE49-F238E27FC236}">
                <a16:creationId xmlns:a16="http://schemas.microsoft.com/office/drawing/2014/main" id="{6DEFB773-8237-A54F-B786-B5C19211F1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5315957"/>
            <a:ext cx="1550581" cy="1560820"/>
          </a:xfrm>
          <a:custGeom>
            <a:avLst/>
            <a:gdLst>
              <a:gd name="connsiteX0" fmla="*/ 0 w 1550581"/>
              <a:gd name="connsiteY0" fmla="*/ 0 h 1532133"/>
              <a:gd name="connsiteX1" fmla="*/ 305630 w 1550581"/>
              <a:gd name="connsiteY1" fmla="*/ 0 h 1532133"/>
              <a:gd name="connsiteX2" fmla="*/ 305630 w 1550581"/>
              <a:gd name="connsiteY2" fmla="*/ 1226503 h 1532133"/>
              <a:gd name="connsiteX3" fmla="*/ 1550581 w 1550581"/>
              <a:gd name="connsiteY3" fmla="*/ 1226503 h 1532133"/>
              <a:gd name="connsiteX4" fmla="*/ 1550581 w 1550581"/>
              <a:gd name="connsiteY4" fmla="*/ 1532133 h 1532133"/>
              <a:gd name="connsiteX5" fmla="*/ 0 w 1550581"/>
              <a:gd name="connsiteY5" fmla="*/ 1532133 h 1532133"/>
              <a:gd name="connsiteX6" fmla="*/ 0 w 1550581"/>
              <a:gd name="connsiteY6" fmla="*/ 0 h 1532133"/>
              <a:gd name="connsiteX0" fmla="*/ 0 w 1550581"/>
              <a:gd name="connsiteY0" fmla="*/ 0 h 1532133"/>
              <a:gd name="connsiteX1" fmla="*/ 312115 w 1550581"/>
              <a:gd name="connsiteY1" fmla="*/ 285344 h 1532133"/>
              <a:gd name="connsiteX2" fmla="*/ 305630 w 1550581"/>
              <a:gd name="connsiteY2" fmla="*/ 1226503 h 1532133"/>
              <a:gd name="connsiteX3" fmla="*/ 1550581 w 1550581"/>
              <a:gd name="connsiteY3" fmla="*/ 1226503 h 1532133"/>
              <a:gd name="connsiteX4" fmla="*/ 1550581 w 1550581"/>
              <a:gd name="connsiteY4" fmla="*/ 1532133 h 1532133"/>
              <a:gd name="connsiteX5" fmla="*/ 0 w 1550581"/>
              <a:gd name="connsiteY5" fmla="*/ 1532133 h 1532133"/>
              <a:gd name="connsiteX6" fmla="*/ 0 w 1550581"/>
              <a:gd name="connsiteY6" fmla="*/ 0 h 1532133"/>
              <a:gd name="connsiteX0" fmla="*/ 0 w 1550581"/>
              <a:gd name="connsiteY0" fmla="*/ 0 h 1532133"/>
              <a:gd name="connsiteX1" fmla="*/ 312115 w 1550581"/>
              <a:gd name="connsiteY1" fmla="*/ 285344 h 1532133"/>
              <a:gd name="connsiteX2" fmla="*/ 305630 w 1550581"/>
              <a:gd name="connsiteY2" fmla="*/ 1226503 h 1532133"/>
              <a:gd name="connsiteX3" fmla="*/ 1252266 w 1550581"/>
              <a:gd name="connsiteY3" fmla="*/ 1232988 h 1532133"/>
              <a:gd name="connsiteX4" fmla="*/ 1550581 w 1550581"/>
              <a:gd name="connsiteY4" fmla="*/ 1532133 h 1532133"/>
              <a:gd name="connsiteX5" fmla="*/ 0 w 1550581"/>
              <a:gd name="connsiteY5" fmla="*/ 1532133 h 1532133"/>
              <a:gd name="connsiteX6" fmla="*/ 0 w 1550581"/>
              <a:gd name="connsiteY6" fmla="*/ 0 h 1532133"/>
              <a:gd name="connsiteX0" fmla="*/ 0 w 1550581"/>
              <a:gd name="connsiteY0" fmla="*/ 0 h 1560820"/>
              <a:gd name="connsiteX1" fmla="*/ 312115 w 1550581"/>
              <a:gd name="connsiteY1" fmla="*/ 314031 h 1560820"/>
              <a:gd name="connsiteX2" fmla="*/ 305630 w 1550581"/>
              <a:gd name="connsiteY2" fmla="*/ 1255190 h 1560820"/>
              <a:gd name="connsiteX3" fmla="*/ 1252266 w 1550581"/>
              <a:gd name="connsiteY3" fmla="*/ 1261675 h 1560820"/>
              <a:gd name="connsiteX4" fmla="*/ 1550581 w 1550581"/>
              <a:gd name="connsiteY4" fmla="*/ 1560820 h 1560820"/>
              <a:gd name="connsiteX5" fmla="*/ 0 w 1550581"/>
              <a:gd name="connsiteY5" fmla="*/ 1560820 h 1560820"/>
              <a:gd name="connsiteX6" fmla="*/ 0 w 1550581"/>
              <a:gd name="connsiteY6" fmla="*/ 0 h 1560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50581" h="1560820">
                <a:moveTo>
                  <a:pt x="0" y="0"/>
                </a:moveTo>
                <a:lnTo>
                  <a:pt x="312115" y="314031"/>
                </a:lnTo>
                <a:cubicBezTo>
                  <a:pt x="309953" y="627751"/>
                  <a:pt x="307792" y="941470"/>
                  <a:pt x="305630" y="1255190"/>
                </a:cubicBezTo>
                <a:lnTo>
                  <a:pt x="1252266" y="1261675"/>
                </a:lnTo>
                <a:lnTo>
                  <a:pt x="1550581" y="1560820"/>
                </a:lnTo>
                <a:lnTo>
                  <a:pt x="0" y="1560820"/>
                </a:lnTo>
                <a:lnTo>
                  <a:pt x="0" y="0"/>
                </a:lnTo>
                <a:close/>
              </a:path>
            </a:pathLst>
          </a:custGeom>
          <a:solidFill>
            <a:srgbClr val="D4D3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39" name="Picture 9" descr="MITRE Logo MITRE Solving Problems For A Safer World">
            <a:extLst>
              <a:ext uri="{FF2B5EF4-FFF2-40B4-BE49-F238E27FC236}">
                <a16:creationId xmlns:a16="http://schemas.microsoft.com/office/drawing/2014/main" id="{1CA5B1A7-52FD-0C4B-8EDC-29DDE1809A0B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/>
        </p:blipFill>
        <p:spPr>
          <a:xfrm>
            <a:off x="9008288" y="6179127"/>
            <a:ext cx="2764612" cy="274320"/>
          </a:xfrm>
          <a:prstGeom prst="rect">
            <a:avLst/>
          </a:prstGeom>
        </p:spPr>
      </p:pic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B1078AD4-A728-7E48-9B20-65DA12E532CA}"/>
              </a:ext>
            </a:extLst>
          </p:cNvPr>
          <p:cNvSpPr>
            <a:spLocks noGrp="1"/>
          </p:cNvSpPr>
          <p:nvPr>
            <p:ph type="body" sz="quarter" idx="4294967295" hasCustomPrompt="1"/>
          </p:nvPr>
        </p:nvSpPr>
        <p:spPr>
          <a:xfrm>
            <a:off x="152400" y="151155"/>
            <a:ext cx="8285213" cy="560059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FF0000"/>
                </a:solidFill>
              </a:rPr>
              <a:t>Disclaimer: Use this title slide with gray framing device for print only.</a:t>
            </a:r>
          </a:p>
        </p:txBody>
      </p:sp>
    </p:spTree>
    <p:extLst>
      <p:ext uri="{BB962C8B-B14F-4D97-AF65-F5344CB8AC3E}">
        <p14:creationId xmlns:p14="http://schemas.microsoft.com/office/powerpoint/2010/main" val="3809179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06E9DB-266A-DC4C-81FD-63DDDAA34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F63ED-5365-0347-943C-46237B9951C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130FE17-69E8-9440-A7AF-AC1659EDF6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720" y="365760"/>
            <a:ext cx="11338560" cy="54864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48D53F-9797-B141-B5E7-AB9CB133F5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7368" y="6400800"/>
            <a:ext cx="8817264" cy="182880"/>
          </a:xfrm>
        </p:spPr>
        <p:txBody>
          <a:bodyPr>
            <a:noAutofit/>
          </a:bodyPr>
          <a:lstStyle/>
          <a:p>
            <a:r>
              <a:rPr lang="en-US" dirty="0"/>
              <a:t>© 2022 THE MITRE CORPORATION. ALL RIGHTS RESERVED. FOR INTERNAL USE ONLY.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3164F8F-2BF9-7D49-8924-6537913F66D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26720" y="1371600"/>
            <a:ext cx="11338560" cy="4572000"/>
          </a:xfrm>
        </p:spPr>
        <p:txBody>
          <a:bodyPr/>
          <a:lstStyle>
            <a:lvl1pPr marL="228600" indent="-21907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Wingdings" pitchFamily="2" charset="2"/>
              <a:buChar char="§"/>
              <a:tabLst/>
              <a:defRPr sz="2400" b="0"/>
            </a:lvl1pPr>
            <a:lvl2pPr marL="457200" indent="-2286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Wingdings" pitchFamily="2" charset="2"/>
              <a:buChar char="§"/>
              <a:tabLst/>
              <a:defRPr sz="2000"/>
            </a:lvl2pPr>
            <a:lvl3pPr marL="690563" indent="-2286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tabLst/>
              <a:defRPr sz="1800"/>
            </a:lvl3pPr>
            <a:lvl4pPr marL="914400" indent="-2286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tabLst/>
              <a:defRPr sz="1600"/>
            </a:lvl4pPr>
            <a:lvl5pPr marL="1138238" indent="-2286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0" name="Picture 9" descr="MITRE Logo MITRE">
            <a:extLst>
              <a:ext uri="{FF2B5EF4-FFF2-40B4-BE49-F238E27FC236}">
                <a16:creationId xmlns:a16="http://schemas.microsoft.com/office/drawing/2014/main" id="{C571BE03-9705-4AAA-9A08-473E99D83CD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9768" y="6327648"/>
            <a:ext cx="711749" cy="27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5323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E4727B-F77C-0F4F-B8FC-A3CB54F7C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55680" y="6400800"/>
            <a:ext cx="621792" cy="182880"/>
          </a:xfrm>
        </p:spPr>
        <p:txBody>
          <a:bodyPr/>
          <a:lstStyle/>
          <a:p>
            <a:fld id="{BECF63ED-5365-0347-943C-46237B9951C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07BA89-147B-D544-859D-FE28714734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9768" y="2926080"/>
            <a:ext cx="10515600" cy="840230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spcBef>
                <a:spcPts val="1000"/>
              </a:spcBef>
              <a:defRPr sz="3600"/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26" name="Footer Placeholder 4">
            <a:extLst>
              <a:ext uri="{FF2B5EF4-FFF2-40B4-BE49-F238E27FC236}">
                <a16:creationId xmlns:a16="http://schemas.microsoft.com/office/drawing/2014/main" id="{98673CA4-0124-D543-9D8C-F7757A8D45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87368" y="6400800"/>
            <a:ext cx="8817264" cy="18288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ctr">
              <a:defRPr sz="8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© 2022 THE MITRE CORPORATION. ALL RIGHTS RESERVED. FOR INTERNAL USE ONLY.</a:t>
            </a:r>
          </a:p>
        </p:txBody>
      </p:sp>
      <p:pic>
        <p:nvPicPr>
          <p:cNvPr id="8" name="Picture 7" descr="MITRE Logo MITRE">
            <a:extLst>
              <a:ext uri="{FF2B5EF4-FFF2-40B4-BE49-F238E27FC236}">
                <a16:creationId xmlns:a16="http://schemas.microsoft.com/office/drawing/2014/main" id="{B8122F50-BD34-455A-A329-6FB6C127B35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9768" y="6327648"/>
            <a:ext cx="711749" cy="27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7023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 wi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295A26-5C6D-EC41-9CCE-45E62FA84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F63ED-5365-0347-943C-46237B9951C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306AFF-6AE6-2148-8EFD-0A0D75106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15A1935-EBF2-EE49-BBE2-D24AFDB53F6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29768" y="1550206"/>
            <a:ext cx="3429000" cy="228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>
            <a:lvl1pPr marL="0" indent="0" algn="ctr">
              <a:buFontTx/>
              <a:buNone/>
              <a:defRPr sz="1200" b="0"/>
            </a:lvl1pPr>
          </a:lstStyle>
          <a:p>
            <a:r>
              <a:rPr lang="en-US" dirty="0"/>
              <a:t>Drag photo to placeholder or click on icon to place photo from file.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34B615-5089-6946-81B9-FEB56484292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29768" y="4001580"/>
            <a:ext cx="3429000" cy="548640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9F16AD19-C929-F44A-BFE7-11AC7698C33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29768" y="4612675"/>
            <a:ext cx="3429000" cy="1463040"/>
          </a:xfrm>
          <a:prstGeom prst="rect">
            <a:avLst/>
          </a:prstGeom>
        </p:spPr>
        <p:txBody>
          <a:bodyPr lIns="45720" rIns="45720"/>
          <a:lstStyle>
            <a:lvl1pPr marL="0" indent="0" algn="ctr">
              <a:buFontTx/>
              <a:buNone/>
              <a:defRPr sz="2000" b="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6663AFA1-4018-124B-B57A-CD0B7B430A4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81500" y="1550206"/>
            <a:ext cx="3429000" cy="228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>
            <a:lvl1pPr marL="0" indent="0" algn="ctr">
              <a:buFontTx/>
              <a:buNone/>
              <a:defRPr sz="1200" b="0"/>
            </a:lvl1pPr>
          </a:lstStyle>
          <a:p>
            <a:r>
              <a:rPr lang="en-US" dirty="0"/>
              <a:t>Drag photo to placeholder or click on icon to place photo from file.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B67DA3E1-D040-1944-85D2-003542FF29B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381500" y="4001580"/>
            <a:ext cx="3429000" cy="548640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12">
            <a:extLst>
              <a:ext uri="{FF2B5EF4-FFF2-40B4-BE49-F238E27FC236}">
                <a16:creationId xmlns:a16="http://schemas.microsoft.com/office/drawing/2014/main" id="{7F18B598-C082-C74A-9346-8C633AA97C5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375983" y="4612675"/>
            <a:ext cx="3429000" cy="1463040"/>
          </a:xfrm>
          <a:prstGeom prst="rect">
            <a:avLst/>
          </a:prstGeom>
        </p:spPr>
        <p:txBody>
          <a:bodyPr lIns="45720" rIns="45720"/>
          <a:lstStyle>
            <a:lvl1pPr marL="0" indent="0" algn="ctr">
              <a:buFontTx/>
              <a:buNone/>
              <a:defRPr sz="2000" b="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79A67101-E2AC-154F-B4BD-7A37C1BAD18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349419" y="1550206"/>
            <a:ext cx="3429000" cy="228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>
            <a:lvl1pPr marL="0" indent="0" algn="ctr">
              <a:buFontTx/>
              <a:buNone/>
              <a:defRPr sz="1200" b="0"/>
            </a:lvl1pPr>
          </a:lstStyle>
          <a:p>
            <a:r>
              <a:rPr lang="en-US" dirty="0"/>
              <a:t>Drag photo to placeholder or click on icon to place photo from file.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1AA0E67A-35A8-1447-A809-38A53767F2F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49419" y="4001580"/>
            <a:ext cx="3429000" cy="548640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C2053C98-4C01-2E4B-AF37-0560723F3D7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343900" y="4612675"/>
            <a:ext cx="3429000" cy="1463040"/>
          </a:xfrm>
          <a:prstGeom prst="rect">
            <a:avLst/>
          </a:prstGeom>
        </p:spPr>
        <p:txBody>
          <a:bodyPr lIns="45720" rIns="45720"/>
          <a:lstStyle>
            <a:lvl1pPr marL="0" indent="0" algn="ctr">
              <a:buFontTx/>
              <a:buNone/>
              <a:defRPr sz="2000" b="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Footer Placeholder 5">
            <a:extLst>
              <a:ext uri="{FF2B5EF4-FFF2-40B4-BE49-F238E27FC236}">
                <a16:creationId xmlns:a16="http://schemas.microsoft.com/office/drawing/2014/main" id="{C59416A6-836E-42E2-8BEA-49FE4D08A5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7368" y="6400800"/>
            <a:ext cx="8817264" cy="182880"/>
          </a:xfrm>
        </p:spPr>
        <p:txBody>
          <a:bodyPr/>
          <a:lstStyle/>
          <a:p>
            <a:r>
              <a:rPr lang="en-US" dirty="0"/>
              <a:t>© 2022 THE MITRE CORPORATION. ALL RIGHTS RESERVED. FOR INTERNAL USE ONLY.</a:t>
            </a:r>
          </a:p>
        </p:txBody>
      </p:sp>
      <p:pic>
        <p:nvPicPr>
          <p:cNvPr id="21" name="Picture 20" descr="MITRE Logo MITRE">
            <a:extLst>
              <a:ext uri="{FF2B5EF4-FFF2-40B4-BE49-F238E27FC236}">
                <a16:creationId xmlns:a16="http://schemas.microsoft.com/office/drawing/2014/main" id="{BD877EDB-D96C-42D0-B0FC-693A45EF504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9768" y="6327648"/>
            <a:ext cx="711749" cy="27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455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 wi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295A26-5C6D-EC41-9CCE-45E62FA84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F63ED-5365-0347-943C-46237B9951C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306AFF-6AE6-2148-8EFD-0A0D75106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15A1935-EBF2-EE49-BBE2-D24AFDB53F6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20189" y="1626770"/>
            <a:ext cx="2008235" cy="179817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>
            <a:lvl1pPr marL="0" indent="0" algn="ctr">
              <a:buFontTx/>
              <a:buNone/>
              <a:defRPr sz="1200" b="0"/>
            </a:lvl1pPr>
          </a:lstStyle>
          <a:p>
            <a:r>
              <a:rPr lang="en-US" dirty="0"/>
              <a:t>Drag photo to placeholder or click on icon to place photo from file.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34B615-5089-6946-81B9-FEB56484292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29768" y="3596482"/>
            <a:ext cx="2560320" cy="54864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9F16AD19-C929-F44A-BFE7-11AC7698C33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29768" y="4229878"/>
            <a:ext cx="2560320" cy="1371600"/>
          </a:xfrm>
          <a:prstGeom prst="rect">
            <a:avLst/>
          </a:prstGeom>
        </p:spPr>
        <p:txBody>
          <a:bodyPr lIns="45720" rIns="45720" anchor="t"/>
          <a:lstStyle>
            <a:lvl1pPr marL="0" indent="0" algn="ctr">
              <a:buFontTx/>
              <a:buNone/>
              <a:defRPr sz="1800" b="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6663AFA1-4018-124B-B57A-CD0B7B430A4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651897" y="1626770"/>
            <a:ext cx="2008235" cy="179817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>
            <a:lvl1pPr marL="0" indent="0" algn="ctr">
              <a:buFontTx/>
              <a:buNone/>
              <a:defRPr sz="1200" b="0"/>
            </a:lvl1pPr>
          </a:lstStyle>
          <a:p>
            <a:r>
              <a:rPr lang="en-US" dirty="0"/>
              <a:t>Drag photo to placeholder or click on icon to place photo from file.</a:t>
            </a:r>
          </a:p>
        </p:txBody>
      </p:sp>
      <p:sp>
        <p:nvSpPr>
          <p:cNvPr id="22" name="Text Placeholder 12">
            <a:extLst>
              <a:ext uri="{FF2B5EF4-FFF2-40B4-BE49-F238E27FC236}">
                <a16:creationId xmlns:a16="http://schemas.microsoft.com/office/drawing/2014/main" id="{6393C021-5AC6-A94D-9BD1-0FA03E26F9A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3375855" y="3596482"/>
            <a:ext cx="2560320" cy="54864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D0720727-9B0D-5244-88F9-072619D7816D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3375855" y="4229878"/>
            <a:ext cx="2560320" cy="1371600"/>
          </a:xfrm>
          <a:prstGeom prst="rect">
            <a:avLst/>
          </a:prstGeom>
        </p:spPr>
        <p:txBody>
          <a:bodyPr lIns="45720" rIns="45720"/>
          <a:lstStyle>
            <a:lvl1pPr marL="0" indent="0" algn="ctr">
              <a:buFontTx/>
              <a:buNone/>
              <a:defRPr sz="1800" b="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79A67101-E2AC-154F-B4BD-7A37C1BAD18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573773" y="1626770"/>
            <a:ext cx="2008235" cy="179817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>
            <a:lvl1pPr marL="0" indent="0" algn="ctr">
              <a:buFontTx/>
              <a:buNone/>
              <a:defRPr sz="1200" b="0"/>
            </a:lvl1pPr>
          </a:lstStyle>
          <a:p>
            <a:r>
              <a:rPr lang="en-US" dirty="0"/>
              <a:t>Drag photo to placeholder or click on icon to place photo from file.</a:t>
            </a:r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7D7C1A3A-3822-3442-AE4B-0662ED5193C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297731" y="3596482"/>
            <a:ext cx="2560320" cy="54864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12">
            <a:extLst>
              <a:ext uri="{FF2B5EF4-FFF2-40B4-BE49-F238E27FC236}">
                <a16:creationId xmlns:a16="http://schemas.microsoft.com/office/drawing/2014/main" id="{2DF9D5B3-8D42-594B-AD95-232B56795171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297731" y="4229878"/>
            <a:ext cx="2560320" cy="1371600"/>
          </a:xfrm>
          <a:prstGeom prst="rect">
            <a:avLst/>
          </a:prstGeom>
        </p:spPr>
        <p:txBody>
          <a:bodyPr lIns="45720" rIns="45720"/>
          <a:lstStyle>
            <a:lvl1pPr marL="0" indent="0" algn="ctr">
              <a:buFontTx/>
              <a:buNone/>
              <a:defRPr sz="1800" b="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7">
            <a:extLst>
              <a:ext uri="{FF2B5EF4-FFF2-40B4-BE49-F238E27FC236}">
                <a16:creationId xmlns:a16="http://schemas.microsoft.com/office/drawing/2014/main" id="{FE320B82-A8A9-8D41-B8D1-EC5AA4D74221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9488889" y="1626770"/>
            <a:ext cx="2008235" cy="179817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>
            <a:lvl1pPr marL="0" indent="0" algn="ctr">
              <a:buFontTx/>
              <a:buNone/>
              <a:defRPr sz="1200" b="0"/>
            </a:lvl1pPr>
          </a:lstStyle>
          <a:p>
            <a:r>
              <a:rPr lang="en-US" dirty="0"/>
              <a:t>Drag photo to placeholder or click on icon to place photo from file.</a:t>
            </a:r>
          </a:p>
        </p:txBody>
      </p:sp>
      <p:sp>
        <p:nvSpPr>
          <p:cNvPr id="24" name="Text Placeholder 12">
            <a:extLst>
              <a:ext uri="{FF2B5EF4-FFF2-40B4-BE49-F238E27FC236}">
                <a16:creationId xmlns:a16="http://schemas.microsoft.com/office/drawing/2014/main" id="{3DE9EC15-6DC7-6846-B173-CAE4228B5DB2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9212847" y="3596482"/>
            <a:ext cx="2560320" cy="54864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12">
            <a:extLst>
              <a:ext uri="{FF2B5EF4-FFF2-40B4-BE49-F238E27FC236}">
                <a16:creationId xmlns:a16="http://schemas.microsoft.com/office/drawing/2014/main" id="{8D698B45-9A6E-DE4A-8222-D973B7A7D920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9212847" y="4229878"/>
            <a:ext cx="2560320" cy="1371600"/>
          </a:xfrm>
          <a:prstGeom prst="rect">
            <a:avLst/>
          </a:prstGeom>
        </p:spPr>
        <p:txBody>
          <a:bodyPr lIns="45720" rIns="45720"/>
          <a:lstStyle>
            <a:lvl1pPr marL="0" indent="0" algn="ctr">
              <a:buFontTx/>
              <a:buNone/>
              <a:defRPr sz="1800" b="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98E721-2065-8640-9E19-F292A2EEF6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2022 THE MITRE CORPORATION. ALL RIGHTS RESERVED. FOR INTERNAL USE ONLY.</a:t>
            </a:r>
          </a:p>
        </p:txBody>
      </p:sp>
      <p:pic>
        <p:nvPicPr>
          <p:cNvPr id="26" name="Picture 25" descr="MITRE Logo MITRE">
            <a:extLst>
              <a:ext uri="{FF2B5EF4-FFF2-40B4-BE49-F238E27FC236}">
                <a16:creationId xmlns:a16="http://schemas.microsoft.com/office/drawing/2014/main" id="{CEAA93C5-7111-4F77-A278-1B39B0FC4FD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9768" y="6327648"/>
            <a:ext cx="711749" cy="27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538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919F081-4D90-43C0-ADCE-D5E8CCB407AB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30213" y="1920875"/>
            <a:ext cx="113385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F24A46-05BF-A841-BC00-9302A006F5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F63ED-5365-0347-943C-46237B9951C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7C26610-DBD4-D344-A666-CFB7A808BD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C262862-06CB-F44F-8EE1-F0B31A2F620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29768" y="1371603"/>
            <a:ext cx="11342735" cy="493713"/>
          </a:xfrm>
          <a:prstGeom prst="rect">
            <a:avLst/>
          </a:prstGeom>
        </p:spPr>
        <p:txBody>
          <a:bodyPr anchor="ctr"/>
          <a:lstStyle>
            <a:lvl1pPr marL="0" indent="0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FC07AC-D491-464A-B738-B75BEA97BB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2022 THE MITRE CORPORATION. ALL RIGHTS RESERVED. FOR INTERNAL USE ONLY.</a:t>
            </a:r>
          </a:p>
        </p:txBody>
      </p:sp>
      <p:pic>
        <p:nvPicPr>
          <p:cNvPr id="9" name="Picture 8" descr="MITRE Logo MITRE">
            <a:extLst>
              <a:ext uri="{FF2B5EF4-FFF2-40B4-BE49-F238E27FC236}">
                <a16:creationId xmlns:a16="http://schemas.microsoft.com/office/drawing/2014/main" id="{28ADD787-583A-41A4-BBA8-ED5DEEEC93C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9768" y="6327648"/>
            <a:ext cx="711749" cy="27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8037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 with 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C8FA03-DDDE-497C-A242-7B9A2C102EFB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134100" y="0"/>
            <a:ext cx="6057900" cy="6858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42C41C-34E8-584A-9E38-7D484F8D3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F63ED-5365-0347-943C-46237B9951C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EAD82A-7C42-3240-B76E-866CBD271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720" y="365763"/>
            <a:ext cx="5486400" cy="91440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26D1765-314D-D44C-9CDF-CB6E787852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26720" y="1463041"/>
            <a:ext cx="5486400" cy="9144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latin typeface="+mj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F566A9E-3756-1344-8736-0BE04C43434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" y="2514600"/>
            <a:ext cx="5486400" cy="32004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37E905-3A2F-7A47-B6B2-2C14131A1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50848" y="6324600"/>
            <a:ext cx="4474733" cy="365125"/>
          </a:xfrm>
        </p:spPr>
        <p:txBody>
          <a:bodyPr/>
          <a:lstStyle>
            <a:lvl1pPr algn="l">
              <a:defRPr/>
            </a:lvl1pPr>
          </a:lstStyle>
          <a:p>
            <a:pPr algn="l"/>
            <a:r>
              <a:rPr lang="en-US" dirty="0"/>
              <a:t>© 2022 THE MITRE CORPORATION. ALL RIGHTS RESERVED. FOR INTERNAL USE ONLY.</a:t>
            </a:r>
          </a:p>
        </p:txBody>
      </p:sp>
      <p:pic>
        <p:nvPicPr>
          <p:cNvPr id="9" name="Picture 8" descr="MITRE Logo MITRE">
            <a:extLst>
              <a:ext uri="{FF2B5EF4-FFF2-40B4-BE49-F238E27FC236}">
                <a16:creationId xmlns:a16="http://schemas.microsoft.com/office/drawing/2014/main" id="{324D358A-1E19-4CD6-B31D-E8ADBA4EA7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9768" y="6327648"/>
            <a:ext cx="711749" cy="27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9628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Contact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A5583B77-0D77-A34E-8283-81275F3E941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97280" y="2971800"/>
            <a:ext cx="7071360" cy="548640"/>
          </a:xfrm>
          <a:prstGeom prst="rect">
            <a:avLst/>
          </a:prstGeom>
        </p:spPr>
        <p:txBody>
          <a:bodyPr anchor="ctr"/>
          <a:lstStyle>
            <a:lvl1pPr>
              <a:buFontTx/>
              <a:buNone/>
              <a:defRPr/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8CF98308-AFBC-E14C-A180-1231217F1E6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97280" y="3593030"/>
            <a:ext cx="7071360" cy="548640"/>
          </a:xfrm>
          <a:prstGeom prst="rect">
            <a:avLst/>
          </a:prstGeom>
        </p:spPr>
        <p:txBody>
          <a:bodyPr anchor="ctr"/>
          <a:lstStyle>
            <a:lvl1pPr>
              <a:buFontTx/>
              <a:buNone/>
              <a:defRPr/>
            </a:lvl1pPr>
          </a:lstStyle>
          <a:p>
            <a:pPr lvl="0"/>
            <a:r>
              <a:rPr lang="en-US" dirty="0" err="1"/>
              <a:t>email@mitre.org</a:t>
            </a:r>
            <a:endParaRPr lang="en-US" dirty="0"/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C2210306-A808-2E4A-B31D-FFC4F65B2EF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97280" y="4214260"/>
            <a:ext cx="7071360" cy="548640"/>
          </a:xfrm>
          <a:prstGeom prst="rect">
            <a:avLst/>
          </a:prstGeom>
        </p:spPr>
        <p:txBody>
          <a:bodyPr anchor="ctr"/>
          <a:lstStyle>
            <a:lvl1pPr>
              <a:buFontTx/>
              <a:buNone/>
              <a:defRPr/>
            </a:lvl1pPr>
          </a:lstStyle>
          <a:p>
            <a:pPr lvl="0"/>
            <a:r>
              <a:rPr lang="en-US" dirty="0"/>
              <a:t>@</a:t>
            </a:r>
            <a:r>
              <a:rPr lang="en-US" dirty="0" err="1"/>
              <a:t>TwitterHandle</a:t>
            </a:r>
            <a:endParaRPr lang="en-US" dirty="0"/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D717D3CB-D2D4-6A49-BA33-1E044F03521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97280" y="4835491"/>
            <a:ext cx="7071360" cy="548640"/>
          </a:xfrm>
          <a:prstGeom prst="rect">
            <a:avLst/>
          </a:prstGeom>
        </p:spPr>
        <p:txBody>
          <a:bodyPr anchor="ctr"/>
          <a:lstStyle>
            <a:lvl1pPr>
              <a:buFontTx/>
              <a:buNone/>
              <a:defRPr/>
            </a:lvl1pPr>
          </a:lstStyle>
          <a:p>
            <a:pPr lvl="0"/>
            <a:r>
              <a:rPr lang="en-US" dirty="0" err="1"/>
              <a:t>linkedin.com</a:t>
            </a:r>
            <a:r>
              <a:rPr lang="en-US" dirty="0"/>
              <a:t>/in/</a:t>
            </a:r>
            <a:r>
              <a:rPr lang="en-US" dirty="0" err="1"/>
              <a:t>firstnamelastname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03D159-FA7E-7946-A2E3-C277F421E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7368" y="6400800"/>
            <a:ext cx="8817264" cy="182880"/>
          </a:xfrm>
        </p:spPr>
        <p:txBody>
          <a:bodyPr/>
          <a:lstStyle/>
          <a:p>
            <a:r>
              <a:rPr lang="en-US" dirty="0"/>
              <a:t>© 2022 THE MITRE CORPORATION. ALL RIGHTS RESERVED. FOR INTERNAL USE ONLY.</a:t>
            </a:r>
          </a:p>
        </p:txBody>
      </p:sp>
      <p:pic>
        <p:nvPicPr>
          <p:cNvPr id="10" name="Picture 9" descr="MITRE Logo MITRE Solving Problems For A Safer World">
            <a:extLst>
              <a:ext uri="{FF2B5EF4-FFF2-40B4-BE49-F238E27FC236}">
                <a16:creationId xmlns:a16="http://schemas.microsoft.com/office/drawing/2014/main" id="{D23C0A56-A953-468F-9E5F-EDC4FC2B8857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/>
        </p:blipFill>
        <p:spPr>
          <a:xfrm>
            <a:off x="8984537" y="5880067"/>
            <a:ext cx="2764612" cy="274320"/>
          </a:xfrm>
          <a:prstGeom prst="rect">
            <a:avLst/>
          </a:prstGeom>
        </p:spPr>
      </p:pic>
      <p:pic>
        <p:nvPicPr>
          <p:cNvPr id="13" name="Picture 12" descr="Linkedin Logo, icon">
            <a:extLst>
              <a:ext uri="{FF2B5EF4-FFF2-40B4-BE49-F238E27FC236}">
                <a16:creationId xmlns:a16="http://schemas.microsoft.com/office/drawing/2014/main" id="{FC95A8AC-CCAE-4A4A-8478-7FEF6A955DA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7200" y="4926931"/>
            <a:ext cx="537633" cy="457200"/>
          </a:xfrm>
          <a:prstGeom prst="rect">
            <a:avLst/>
          </a:prstGeom>
        </p:spPr>
      </p:pic>
      <p:pic>
        <p:nvPicPr>
          <p:cNvPr id="20" name="Picture 19" descr="Twitter Logo, Icon">
            <a:extLst>
              <a:ext uri="{FF2B5EF4-FFF2-40B4-BE49-F238E27FC236}">
                <a16:creationId xmlns:a16="http://schemas.microsoft.com/office/drawing/2014/main" id="{587230FE-80E5-4954-8A18-405DEC9CEFD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05223" y="4145280"/>
            <a:ext cx="731520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1305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131216"/>
            <a:ext cx="12192000" cy="540972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05922" y="42026"/>
            <a:ext cx="11186537" cy="1067652"/>
          </a:xfrm>
        </p:spPr>
        <p:txBody>
          <a:bodyPr>
            <a:normAutofit/>
          </a:bodyPr>
          <a:lstStyle>
            <a:lvl1pPr algn="l">
              <a:defRPr sz="5067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2602" y="1600201"/>
            <a:ext cx="9706809" cy="4525963"/>
          </a:xfrm>
        </p:spPr>
        <p:txBody>
          <a:bodyPr/>
          <a:lstStyle>
            <a:lvl1pPr>
              <a:buClr>
                <a:srgbClr val="2398D4"/>
              </a:buClr>
              <a:defRPr sz="3733">
                <a:latin typeface="Arial"/>
                <a:cs typeface="Arial"/>
              </a:defRPr>
            </a:lvl1pPr>
            <a:lvl2pPr>
              <a:buClr>
                <a:srgbClr val="2398D4"/>
              </a:buClr>
              <a:defRPr sz="3200">
                <a:latin typeface="Arial"/>
                <a:cs typeface="Arial"/>
              </a:defRPr>
            </a:lvl2pPr>
            <a:lvl3pPr>
              <a:buClr>
                <a:srgbClr val="2398D4"/>
              </a:buClr>
              <a:defRPr sz="2667">
                <a:latin typeface="Arial"/>
                <a:cs typeface="Arial"/>
              </a:defRPr>
            </a:lvl3pPr>
            <a:lvl4pPr>
              <a:buClr>
                <a:srgbClr val="2398D4"/>
              </a:buClr>
              <a:defRPr>
                <a:latin typeface="Arial"/>
                <a:cs typeface="Arial"/>
              </a:defRPr>
            </a:lvl4pPr>
            <a:lvl5pPr>
              <a:buClr>
                <a:srgbClr val="2398D4"/>
              </a:buClr>
              <a:defRPr>
                <a:latin typeface="Arial"/>
                <a:cs typeface="Arial"/>
              </a:defRPr>
            </a:lvl5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-3" y="6595673"/>
            <a:ext cx="12192003" cy="26232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/>
          <p:cNvSpPr/>
          <p:nvPr userDrawn="1"/>
        </p:nvSpPr>
        <p:spPr>
          <a:xfrm>
            <a:off x="0" y="6546514"/>
            <a:ext cx="12192003" cy="68127"/>
          </a:xfrm>
          <a:prstGeom prst="rect">
            <a:avLst/>
          </a:prstGeom>
          <a:solidFill>
            <a:srgbClr val="2398D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2525" y="79274"/>
            <a:ext cx="1621483" cy="993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657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06E9DB-266A-DC4C-81FD-63DDDAA34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55681" y="6400800"/>
            <a:ext cx="622739" cy="182880"/>
          </a:xfrm>
        </p:spPr>
        <p:txBody>
          <a:bodyPr/>
          <a:lstStyle/>
          <a:p>
            <a:fld id="{BECF63ED-5365-0347-943C-46237B9951C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130FE17-69E8-9440-A7AF-AC1659EDF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83045F3-7F02-B748-858E-C187C9C40B54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26720" y="1371600"/>
            <a:ext cx="11338560" cy="4572000"/>
          </a:xfrm>
        </p:spPr>
        <p:txBody>
          <a:bodyPr/>
          <a:lstStyle>
            <a:lvl3pPr marL="228600" indent="-2286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defRPr sz="2400"/>
            </a:lvl3pPr>
            <a:lvl4pPr marL="466725" indent="-2286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defRPr sz="2000"/>
            </a:lvl4pPr>
            <a:lvl5pPr marL="690563" indent="-2286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defRPr sz="1800"/>
            </a:lvl5pPr>
            <a:lvl6pPr marL="914400" indent="-2286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 sz="1600"/>
            </a:lvl6pPr>
            <a:lvl7pPr marL="1138238" indent="-2286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defRPr sz="1400"/>
            </a:lvl7pPr>
          </a:lstStyle>
          <a:p>
            <a:pPr lvl="2"/>
            <a:r>
              <a:rPr lang="en-US" dirty="0"/>
              <a:t>First level</a:t>
            </a:r>
          </a:p>
          <a:p>
            <a:pPr lvl="3"/>
            <a:r>
              <a:rPr lang="en-US" dirty="0"/>
              <a:t>Second level</a:t>
            </a:r>
          </a:p>
          <a:p>
            <a:pPr lvl="4"/>
            <a:r>
              <a:rPr lang="en-US" dirty="0"/>
              <a:t>Third level</a:t>
            </a:r>
          </a:p>
          <a:p>
            <a:pPr lvl="5"/>
            <a:r>
              <a:rPr lang="en-US" dirty="0"/>
              <a:t>Fourth level</a:t>
            </a:r>
          </a:p>
          <a:p>
            <a:pPr lvl="6"/>
            <a:r>
              <a:rPr lang="en-US" dirty="0"/>
              <a:t>Fifth level</a:t>
            </a:r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234E3CA2-6739-474E-8D82-5BED10A03F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87368" y="6400800"/>
            <a:ext cx="8817264" cy="18288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ctr">
              <a:defRPr sz="8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© 2022 THE MITRE CORPORATION. ALL RIGHTS RESERVED. FOR INTERNAL USE ONLY.</a:t>
            </a:r>
          </a:p>
        </p:txBody>
      </p:sp>
      <p:pic>
        <p:nvPicPr>
          <p:cNvPr id="4" name="Picture 3" descr="MITRE Logo MITRE">
            <a:extLst>
              <a:ext uri="{FF2B5EF4-FFF2-40B4-BE49-F238E27FC236}">
                <a16:creationId xmlns:a16="http://schemas.microsoft.com/office/drawing/2014/main" id="{62496D60-6A52-48ED-A36D-59816AB37F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9768" y="6327648"/>
            <a:ext cx="649678" cy="182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609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E4727B-F77C-0F4F-B8FC-A3CB54F7C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55681" y="6400800"/>
            <a:ext cx="622739" cy="182880"/>
          </a:xfrm>
        </p:spPr>
        <p:txBody>
          <a:bodyPr/>
          <a:lstStyle/>
          <a:p>
            <a:fld id="{BECF63ED-5365-0347-943C-46237B9951C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07BA89-147B-D544-859D-FE28714734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6720" y="2926080"/>
            <a:ext cx="10515600" cy="840230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spcBef>
                <a:spcPts val="1000"/>
              </a:spcBef>
              <a:defRPr sz="3600"/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F80D2814-8536-D34E-9A51-F250DEB4F8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87368" y="6400800"/>
            <a:ext cx="8817264" cy="18288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ctr">
              <a:defRPr sz="8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© 2022 THE MITRE CORPORATION. ALL RIGHTS RESERVED. FOR INTERNAL USE ONLY.</a:t>
            </a:r>
          </a:p>
        </p:txBody>
      </p:sp>
      <p:pic>
        <p:nvPicPr>
          <p:cNvPr id="7" name="Picture 6" descr="MITRE Logo MITRE">
            <a:extLst>
              <a:ext uri="{FF2B5EF4-FFF2-40B4-BE49-F238E27FC236}">
                <a16:creationId xmlns:a16="http://schemas.microsoft.com/office/drawing/2014/main" id="{CB7C18C8-DB61-4BC6-8ECE-0A829089898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9768" y="6327648"/>
            <a:ext cx="649678" cy="182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864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3 Images wi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295A26-5C6D-EC41-9CCE-45E62FA84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55681" y="6400800"/>
            <a:ext cx="622739" cy="182880"/>
          </a:xfrm>
        </p:spPr>
        <p:txBody>
          <a:bodyPr/>
          <a:lstStyle/>
          <a:p>
            <a:fld id="{BECF63ED-5365-0347-943C-46237B9951C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306AFF-6AE6-2148-8EFD-0A0D75106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15A1935-EBF2-EE49-BBE2-D24AFDB53F6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29768" y="1550206"/>
            <a:ext cx="3429000" cy="2286000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>
            <a:noAutofit/>
          </a:bodyPr>
          <a:lstStyle>
            <a:lvl1pPr marL="0" indent="0" algn="ctr">
              <a:buFontTx/>
              <a:buNone/>
              <a:defRPr sz="1200" b="0"/>
            </a:lvl1pPr>
          </a:lstStyle>
          <a:p>
            <a:r>
              <a:rPr lang="en-US" dirty="0"/>
              <a:t>Drag photo to placeholder or click on icon to place photo from file.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34B615-5089-6946-81B9-FEB56484292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29768" y="4001580"/>
            <a:ext cx="3429000" cy="548640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9F16AD19-C929-F44A-BFE7-11AC7698C33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29768" y="4612675"/>
            <a:ext cx="3429000" cy="1463040"/>
          </a:xfrm>
          <a:prstGeom prst="rect">
            <a:avLst/>
          </a:prstGeom>
        </p:spPr>
        <p:txBody>
          <a:bodyPr lIns="45720" rIns="45720"/>
          <a:lstStyle>
            <a:lvl1pPr marL="0" indent="0" algn="ctr">
              <a:buFontTx/>
              <a:buNone/>
              <a:defRPr sz="2000" b="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6663AFA1-4018-124B-B57A-CD0B7B430A4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81500" y="1550206"/>
            <a:ext cx="3429000" cy="2286000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>
            <a:noAutofit/>
          </a:bodyPr>
          <a:lstStyle>
            <a:lvl1pPr marL="0" indent="0" algn="ctr">
              <a:buFontTx/>
              <a:buNone/>
              <a:defRPr sz="1200" b="0"/>
            </a:lvl1pPr>
          </a:lstStyle>
          <a:p>
            <a:r>
              <a:rPr lang="en-US" dirty="0"/>
              <a:t>Drag photo to placeholder or click on icon to place photo from file.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B67DA3E1-D040-1944-85D2-003542FF29B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381500" y="4001580"/>
            <a:ext cx="3429000" cy="548640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12">
            <a:extLst>
              <a:ext uri="{FF2B5EF4-FFF2-40B4-BE49-F238E27FC236}">
                <a16:creationId xmlns:a16="http://schemas.microsoft.com/office/drawing/2014/main" id="{7F18B598-C082-C74A-9346-8C633AA97C5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375983" y="4612675"/>
            <a:ext cx="3429000" cy="1463040"/>
          </a:xfrm>
          <a:prstGeom prst="rect">
            <a:avLst/>
          </a:prstGeom>
        </p:spPr>
        <p:txBody>
          <a:bodyPr lIns="45720" rIns="45720"/>
          <a:lstStyle>
            <a:lvl1pPr marL="0" indent="0" algn="ctr">
              <a:buFontTx/>
              <a:buNone/>
              <a:defRPr sz="2000" b="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79A67101-E2AC-154F-B4BD-7A37C1BAD18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349419" y="1550206"/>
            <a:ext cx="3429000" cy="2286000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>
            <a:noAutofit/>
          </a:bodyPr>
          <a:lstStyle>
            <a:lvl1pPr marL="0" indent="0" algn="ctr">
              <a:buFontTx/>
              <a:buNone/>
              <a:defRPr sz="1200" b="0"/>
            </a:lvl1pPr>
          </a:lstStyle>
          <a:p>
            <a:r>
              <a:rPr lang="en-US" dirty="0"/>
              <a:t>Drag photo to placeholder or click on icon to place photo from file.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1AA0E67A-35A8-1447-A809-38A53767F2F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49419" y="4001580"/>
            <a:ext cx="3429000" cy="548640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C2053C98-4C01-2E4B-AF37-0560723F3D7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343900" y="4612675"/>
            <a:ext cx="3429000" cy="1463040"/>
          </a:xfrm>
          <a:prstGeom prst="rect">
            <a:avLst/>
          </a:prstGeom>
        </p:spPr>
        <p:txBody>
          <a:bodyPr lIns="45720" rIns="45720"/>
          <a:lstStyle>
            <a:lvl1pPr marL="0" indent="0" algn="ctr">
              <a:buFontTx/>
              <a:buNone/>
              <a:defRPr sz="2000" b="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Footer Placeholder 4">
            <a:extLst>
              <a:ext uri="{FF2B5EF4-FFF2-40B4-BE49-F238E27FC236}">
                <a16:creationId xmlns:a16="http://schemas.microsoft.com/office/drawing/2014/main" id="{3051A866-DE6C-844B-BBB6-8FAE73A097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87368" y="6400800"/>
            <a:ext cx="8817264" cy="18288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ctr">
              <a:defRPr sz="8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© 2022 THE MITRE CORPORATION. ALL RIGHTS RESERVED. FOR INTERNAL USE ONLY.</a:t>
            </a:r>
          </a:p>
        </p:txBody>
      </p:sp>
      <p:pic>
        <p:nvPicPr>
          <p:cNvPr id="20" name="Picture 19" descr="MITRE Logo MITRE">
            <a:extLst>
              <a:ext uri="{FF2B5EF4-FFF2-40B4-BE49-F238E27FC236}">
                <a16:creationId xmlns:a16="http://schemas.microsoft.com/office/drawing/2014/main" id="{EE91E640-6B77-4909-B48E-5B059D96CC3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9768" y="6327648"/>
            <a:ext cx="649678" cy="182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418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4 Images wi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295A26-5C6D-EC41-9CCE-45E62FA84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F63ED-5365-0347-943C-46237B9951C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306AFF-6AE6-2148-8EFD-0A0D75106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15A1935-EBF2-EE49-BBE2-D24AFDB53F6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20189" y="1626770"/>
            <a:ext cx="2008235" cy="1798173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>
            <a:noAutofit/>
          </a:bodyPr>
          <a:lstStyle>
            <a:lvl1pPr marL="0" indent="0" algn="ctr">
              <a:buFontTx/>
              <a:buNone/>
              <a:defRPr sz="1200" b="0"/>
            </a:lvl1pPr>
          </a:lstStyle>
          <a:p>
            <a:r>
              <a:rPr lang="en-US" dirty="0"/>
              <a:t>Drag photo to placeholder or click on icon to place photo from file.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34B615-5089-6946-81B9-FEB56484292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29768" y="3596482"/>
            <a:ext cx="2560320" cy="457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9F16AD19-C929-F44A-BFE7-11AC7698C33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29768" y="4155248"/>
            <a:ext cx="2560320" cy="1371600"/>
          </a:xfrm>
          <a:prstGeom prst="rect">
            <a:avLst/>
          </a:prstGeom>
        </p:spPr>
        <p:txBody>
          <a:bodyPr lIns="45720" rIns="45720"/>
          <a:lstStyle>
            <a:lvl1pPr marL="0" indent="0" algn="ctr">
              <a:buFontTx/>
              <a:buNone/>
              <a:defRPr sz="2000" b="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6663AFA1-4018-124B-B57A-CD0B7B430A4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651897" y="1626770"/>
            <a:ext cx="2008235" cy="1798173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>
            <a:noAutofit/>
          </a:bodyPr>
          <a:lstStyle>
            <a:lvl1pPr marL="0" indent="0" algn="ctr">
              <a:buFontTx/>
              <a:buNone/>
              <a:defRPr sz="1200" b="0"/>
            </a:lvl1pPr>
          </a:lstStyle>
          <a:p>
            <a:r>
              <a:rPr lang="en-US" dirty="0"/>
              <a:t>Drag photo to placeholder or click on icon to place photo from file.</a:t>
            </a:r>
          </a:p>
        </p:txBody>
      </p:sp>
      <p:sp>
        <p:nvSpPr>
          <p:cNvPr id="22" name="Text Placeholder 12">
            <a:extLst>
              <a:ext uri="{FF2B5EF4-FFF2-40B4-BE49-F238E27FC236}">
                <a16:creationId xmlns:a16="http://schemas.microsoft.com/office/drawing/2014/main" id="{6393C021-5AC6-A94D-9BD1-0FA03E26F9A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3375855" y="3596482"/>
            <a:ext cx="2560320" cy="457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D0720727-9B0D-5244-88F9-072619D7816D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3375855" y="4155248"/>
            <a:ext cx="2560320" cy="1371600"/>
          </a:xfrm>
          <a:prstGeom prst="rect">
            <a:avLst/>
          </a:prstGeom>
        </p:spPr>
        <p:txBody>
          <a:bodyPr lIns="45720" rIns="45720"/>
          <a:lstStyle>
            <a:lvl1pPr marL="0" indent="0" algn="ctr">
              <a:buFontTx/>
              <a:buNone/>
              <a:defRPr sz="2000" b="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79A67101-E2AC-154F-B4BD-7A37C1BAD18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573773" y="1626770"/>
            <a:ext cx="2008235" cy="1798173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>
            <a:noAutofit/>
          </a:bodyPr>
          <a:lstStyle>
            <a:lvl1pPr marL="0" indent="0" algn="ctr">
              <a:buFontTx/>
              <a:buNone/>
              <a:defRPr sz="1200" b="0"/>
            </a:lvl1pPr>
          </a:lstStyle>
          <a:p>
            <a:r>
              <a:rPr lang="en-US" dirty="0"/>
              <a:t>Drag photo to placeholder or click on icon to place photo from file.</a:t>
            </a:r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7D7C1A3A-3822-3442-AE4B-0662ED5193C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297731" y="3596482"/>
            <a:ext cx="2560320" cy="457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12">
            <a:extLst>
              <a:ext uri="{FF2B5EF4-FFF2-40B4-BE49-F238E27FC236}">
                <a16:creationId xmlns:a16="http://schemas.microsoft.com/office/drawing/2014/main" id="{2DF9D5B3-8D42-594B-AD95-232B56795171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297731" y="4155248"/>
            <a:ext cx="2560320" cy="1371600"/>
          </a:xfrm>
          <a:prstGeom prst="rect">
            <a:avLst/>
          </a:prstGeom>
        </p:spPr>
        <p:txBody>
          <a:bodyPr lIns="45720" rIns="45720"/>
          <a:lstStyle>
            <a:lvl1pPr marL="0" indent="0" algn="ctr">
              <a:buFontTx/>
              <a:buNone/>
              <a:defRPr sz="2000" b="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7">
            <a:extLst>
              <a:ext uri="{FF2B5EF4-FFF2-40B4-BE49-F238E27FC236}">
                <a16:creationId xmlns:a16="http://schemas.microsoft.com/office/drawing/2014/main" id="{FE320B82-A8A9-8D41-B8D1-EC5AA4D74221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9488889" y="1626770"/>
            <a:ext cx="2008235" cy="1798173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>
            <a:noAutofit/>
          </a:bodyPr>
          <a:lstStyle>
            <a:lvl1pPr marL="0" indent="0" algn="ctr">
              <a:buFontTx/>
              <a:buNone/>
              <a:defRPr sz="1200" b="0"/>
            </a:lvl1pPr>
          </a:lstStyle>
          <a:p>
            <a:r>
              <a:rPr lang="en-US" dirty="0"/>
              <a:t>Drag photo to placeholder or click on icon to place photo from file.</a:t>
            </a:r>
          </a:p>
        </p:txBody>
      </p:sp>
      <p:sp>
        <p:nvSpPr>
          <p:cNvPr id="24" name="Text Placeholder 12">
            <a:extLst>
              <a:ext uri="{FF2B5EF4-FFF2-40B4-BE49-F238E27FC236}">
                <a16:creationId xmlns:a16="http://schemas.microsoft.com/office/drawing/2014/main" id="{3DE9EC15-6DC7-6846-B173-CAE4228B5DB2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9212847" y="3596482"/>
            <a:ext cx="2560320" cy="457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12">
            <a:extLst>
              <a:ext uri="{FF2B5EF4-FFF2-40B4-BE49-F238E27FC236}">
                <a16:creationId xmlns:a16="http://schemas.microsoft.com/office/drawing/2014/main" id="{8D698B45-9A6E-DE4A-8222-D973B7A7D920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9212847" y="4155248"/>
            <a:ext cx="2560320" cy="1371600"/>
          </a:xfrm>
          <a:prstGeom prst="rect">
            <a:avLst/>
          </a:prstGeom>
        </p:spPr>
        <p:txBody>
          <a:bodyPr lIns="45720" rIns="45720"/>
          <a:lstStyle>
            <a:lvl1pPr marL="0" indent="0" algn="ctr">
              <a:buFontTx/>
              <a:buNone/>
              <a:defRPr sz="2000" b="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B0DA7E-7A13-4EE5-BADC-D0CF8CE649D8}"/>
              </a:ext>
            </a:extLst>
          </p:cNvPr>
          <p:cNvSpPr>
            <a:spLocks noGrp="1"/>
          </p:cNvSpPr>
          <p:nvPr>
            <p:ph type="ftr" sz="quarter" idx="29"/>
          </p:nvPr>
        </p:nvSpPr>
        <p:spPr/>
        <p:txBody>
          <a:bodyPr/>
          <a:lstStyle/>
          <a:p>
            <a:r>
              <a:rPr lang="en-US" dirty="0"/>
              <a:t>© 2022 THE MITRE CORPORATION. ALL RIGHTS RESERVED. FOR INTERNAL USE ONLY.</a:t>
            </a:r>
          </a:p>
        </p:txBody>
      </p:sp>
      <p:pic>
        <p:nvPicPr>
          <p:cNvPr id="26" name="Picture 25" descr="MITRE Logo MITRE">
            <a:extLst>
              <a:ext uri="{FF2B5EF4-FFF2-40B4-BE49-F238E27FC236}">
                <a16:creationId xmlns:a16="http://schemas.microsoft.com/office/drawing/2014/main" id="{9766B3B9-C0CA-48C8-A174-231AFCFFC4D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9768" y="6327648"/>
            <a:ext cx="649678" cy="182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941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F24A46-05BF-A841-BC00-9302A006F5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F63ED-5365-0347-943C-46237B9951C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7C26610-DBD4-D344-A666-CFB7A808BD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C262862-06CB-F44F-8EE1-F0B31A2F620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29768" y="1371603"/>
            <a:ext cx="11342735" cy="493713"/>
          </a:xfrm>
          <a:prstGeom prst="rect">
            <a:avLst/>
          </a:prstGeom>
        </p:spPr>
        <p:txBody>
          <a:bodyPr anchor="ctr"/>
          <a:lstStyle>
            <a:lvl1pPr marL="0" indent="0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A87593FF-48B4-A049-84B0-C3D11BE77E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87368" y="6400800"/>
            <a:ext cx="8817264" cy="18288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ctr">
              <a:defRPr sz="8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© 2022 THE MITRE CORPORATION. ALL RIGHTS RESERVED. FOR INTERNAL USE ONLY.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C50528-D44C-4D0C-8A92-A13CA744695F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29768" y="1920240"/>
            <a:ext cx="113385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9" name="Picture 8" descr="MITRE Logo MITRE">
            <a:extLst>
              <a:ext uri="{FF2B5EF4-FFF2-40B4-BE49-F238E27FC236}">
                <a16:creationId xmlns:a16="http://schemas.microsoft.com/office/drawing/2014/main" id="{B6F752EB-8900-4CA9-A248-6B073821102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9768" y="6327648"/>
            <a:ext cx="649678" cy="182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297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Content Left with 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FE4215-CB31-416D-AD8E-2EB300E4A45B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134100" y="0"/>
            <a:ext cx="6057900" cy="6858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42C41C-34E8-584A-9E38-7D484F8D3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F63ED-5365-0347-943C-46237B9951C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EAD82A-7C42-3240-B76E-866CBD271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720" y="365763"/>
            <a:ext cx="5486400" cy="914401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26D1765-314D-D44C-9CDF-CB6E787852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26720" y="1463041"/>
            <a:ext cx="5486400" cy="9144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F566A9E-3756-1344-8736-0BE04C43434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" y="2514600"/>
            <a:ext cx="5486400" cy="32004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37E905-3A2F-7A47-B6B2-2C14131A1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44752" y="6400800"/>
            <a:ext cx="4474733" cy="18288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pPr algn="l"/>
            <a:r>
              <a:rPr lang="en-US" dirty="0"/>
              <a:t>© 2022 THE MITRE CORPORATION. ALL RIGHTS RESERVED. FOR INTERNAL USE ONLY.</a:t>
            </a:r>
          </a:p>
        </p:txBody>
      </p:sp>
      <p:pic>
        <p:nvPicPr>
          <p:cNvPr id="9" name="Picture 8" descr="MITRE Logo MITRE">
            <a:extLst>
              <a:ext uri="{FF2B5EF4-FFF2-40B4-BE49-F238E27FC236}">
                <a16:creationId xmlns:a16="http://schemas.microsoft.com/office/drawing/2014/main" id="{835306B6-A974-4CBD-9CED-8D7F7CF5528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9768" y="6327648"/>
            <a:ext cx="649678" cy="182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305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Blank with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BBA225B-0116-4A98-9C1B-A993A2C29B5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© 2022 THE MITRE CORPORATION. ALL RIGHTS RESERVED. FOR INTERNAL USE ONLY.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58FEB66-D58C-4868-8D7B-9EAE0C9533B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ECF63ED-5365-0347-943C-46237B9951C9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MITRE Logo MITRE">
            <a:extLst>
              <a:ext uri="{FF2B5EF4-FFF2-40B4-BE49-F238E27FC236}">
                <a16:creationId xmlns:a16="http://schemas.microsoft.com/office/drawing/2014/main" id="{4395E626-2FA1-4C00-BA38-05B43AD5565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9768" y="6327648"/>
            <a:ext cx="649678" cy="182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015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Closing Slide Contact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A5583B77-0D77-A34E-8283-81275F3E941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97280" y="2971800"/>
            <a:ext cx="7071360" cy="548640"/>
          </a:xfrm>
          <a:prstGeom prst="rect">
            <a:avLst/>
          </a:prstGeom>
        </p:spPr>
        <p:txBody>
          <a:bodyPr anchor="ctr"/>
          <a:lstStyle>
            <a:lvl1pPr>
              <a:buFontTx/>
              <a:buNone/>
              <a:defRPr/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8CF98308-AFBC-E14C-A180-1231217F1E6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97280" y="3593592"/>
            <a:ext cx="7071360" cy="548640"/>
          </a:xfrm>
          <a:prstGeom prst="rect">
            <a:avLst/>
          </a:prstGeom>
        </p:spPr>
        <p:txBody>
          <a:bodyPr anchor="ctr"/>
          <a:lstStyle>
            <a:lvl1pPr>
              <a:buFontTx/>
              <a:buNone/>
              <a:defRPr/>
            </a:lvl1pPr>
          </a:lstStyle>
          <a:p>
            <a:pPr lvl="0"/>
            <a:r>
              <a:rPr lang="en-US" dirty="0" err="1"/>
              <a:t>email@mitre.org</a:t>
            </a:r>
            <a:endParaRPr lang="en-US" dirty="0"/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C2210306-A808-2E4A-B31D-FFC4F65B2EF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97280" y="4215384"/>
            <a:ext cx="7071360" cy="548640"/>
          </a:xfrm>
          <a:prstGeom prst="rect">
            <a:avLst/>
          </a:prstGeom>
        </p:spPr>
        <p:txBody>
          <a:bodyPr anchor="ctr"/>
          <a:lstStyle>
            <a:lvl1pPr>
              <a:buFontTx/>
              <a:buNone/>
              <a:defRPr/>
            </a:lvl1pPr>
          </a:lstStyle>
          <a:p>
            <a:pPr lvl="0"/>
            <a:r>
              <a:rPr lang="en-US" dirty="0"/>
              <a:t>@</a:t>
            </a:r>
            <a:r>
              <a:rPr lang="en-US" dirty="0" err="1"/>
              <a:t>TwitterHandle</a:t>
            </a:r>
            <a:endParaRPr lang="en-US" dirty="0"/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D717D3CB-D2D4-6A49-BA33-1E044F03521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97280" y="4837176"/>
            <a:ext cx="7071360" cy="548640"/>
          </a:xfrm>
          <a:prstGeom prst="rect">
            <a:avLst/>
          </a:prstGeom>
        </p:spPr>
        <p:txBody>
          <a:bodyPr anchor="ctr"/>
          <a:lstStyle>
            <a:lvl1pPr>
              <a:buFontTx/>
              <a:buNone/>
              <a:defRPr/>
            </a:lvl1pPr>
          </a:lstStyle>
          <a:p>
            <a:pPr lvl="0"/>
            <a:r>
              <a:rPr lang="en-US" dirty="0" err="1"/>
              <a:t>linkedin.com</a:t>
            </a:r>
            <a:r>
              <a:rPr lang="en-US" dirty="0"/>
              <a:t>/in/</a:t>
            </a:r>
            <a:r>
              <a:rPr lang="en-US" dirty="0" err="1"/>
              <a:t>firstnamelastname</a:t>
            </a:r>
            <a:endParaRPr lang="en-US" dirty="0"/>
          </a:p>
        </p:txBody>
      </p:sp>
      <p:sp>
        <p:nvSpPr>
          <p:cNvPr id="38" name="Footer Placeholder 4">
            <a:extLst>
              <a:ext uri="{FF2B5EF4-FFF2-40B4-BE49-F238E27FC236}">
                <a16:creationId xmlns:a16="http://schemas.microsoft.com/office/drawing/2014/main" id="{B75CEDAF-9B35-B244-BDC3-8E25466DD8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87368" y="6400800"/>
            <a:ext cx="8817264" cy="18288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ctr">
              <a:defRPr sz="8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© 2022 THE MITRE CORPORATION. ALL RIGHTS RESERVED. FOR INTERNAL USE ONLY.</a:t>
            </a:r>
          </a:p>
        </p:txBody>
      </p:sp>
      <p:pic>
        <p:nvPicPr>
          <p:cNvPr id="11" name="Picture 10" descr="MITRE Logo MITRE Solving Problems For A Safer World">
            <a:extLst>
              <a:ext uri="{FF2B5EF4-FFF2-40B4-BE49-F238E27FC236}">
                <a16:creationId xmlns:a16="http://schemas.microsoft.com/office/drawing/2014/main" id="{197662BA-51FE-4239-84D9-1379E66E8DA2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/>
        </p:blipFill>
        <p:spPr>
          <a:xfrm>
            <a:off x="9008287" y="5783710"/>
            <a:ext cx="2764613" cy="274320"/>
          </a:xfrm>
          <a:prstGeom prst="rect">
            <a:avLst/>
          </a:prstGeom>
        </p:spPr>
      </p:pic>
      <p:pic>
        <p:nvPicPr>
          <p:cNvPr id="7" name="Picture 6" descr="Linkedin Logo, Icon">
            <a:extLst>
              <a:ext uri="{FF2B5EF4-FFF2-40B4-BE49-F238E27FC236}">
                <a16:creationId xmlns:a16="http://schemas.microsoft.com/office/drawing/2014/main" id="{6AE61F59-87BC-46CF-ACD2-A5D8D717969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7200" y="4928616"/>
            <a:ext cx="537634" cy="457200"/>
          </a:xfrm>
          <a:prstGeom prst="rect">
            <a:avLst/>
          </a:prstGeom>
        </p:spPr>
      </p:pic>
      <p:pic>
        <p:nvPicPr>
          <p:cNvPr id="9" name="Picture 8" descr="Twitter Logo, icon">
            <a:extLst>
              <a:ext uri="{FF2B5EF4-FFF2-40B4-BE49-F238E27FC236}">
                <a16:creationId xmlns:a16="http://schemas.microsoft.com/office/drawing/2014/main" id="{D724F2F8-7DF9-4976-8E58-33CADC3485A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01752" y="4142232"/>
            <a:ext cx="731520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137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D7E923-D905-8B4E-8992-45E91023FA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5681" y="6400800"/>
            <a:ext cx="622739" cy="1828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BECF63ED-5365-0347-943C-46237B9951C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1B5A2CC-40DE-704F-AD8E-AE00A98F1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8" y="365760"/>
            <a:ext cx="11338560" cy="5486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BD3792-0FB5-BC4E-8A86-9CB3EDA95C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9768" y="1371600"/>
            <a:ext cx="11338851" cy="457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3724A7B-1CCF-7447-B0FA-CDCAC098C9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87368" y="6400800"/>
            <a:ext cx="8817264" cy="18288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ctr">
              <a:defRPr sz="8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© 2022 THE MITRE CORPORATION. ALL RIGHTS RESERVED. FOR INTERNAL USE ONLY.</a:t>
            </a:r>
          </a:p>
        </p:txBody>
      </p:sp>
    </p:spTree>
    <p:extLst>
      <p:ext uri="{BB962C8B-B14F-4D97-AF65-F5344CB8AC3E}">
        <p14:creationId xmlns:p14="http://schemas.microsoft.com/office/powerpoint/2010/main" val="2015276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5" r:id="rId2"/>
    <p:sldLayoutId id="2147483703" r:id="rId3"/>
    <p:sldLayoutId id="2147483708" r:id="rId4"/>
    <p:sldLayoutId id="2147483709" r:id="rId5"/>
    <p:sldLayoutId id="2147483820" r:id="rId6"/>
    <p:sldLayoutId id="2147483713" r:id="rId7"/>
    <p:sldLayoutId id="2147483719" r:id="rId8"/>
    <p:sldLayoutId id="2147483722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3200" b="1" i="0" kern="1200" cap="none" baseline="0" dirty="0">
          <a:solidFill>
            <a:schemeClr val="tx2"/>
          </a:solidFill>
          <a:latin typeface="+mn-lt"/>
          <a:ea typeface="+mj-ea"/>
          <a:cs typeface="Arial Narrow" charset="0"/>
        </a:defRPr>
      </a:lvl1pPr>
    </p:titleStyle>
    <p:bodyStyle>
      <a:lvl1pPr marL="223838" indent="-223838" algn="l" defTabSz="914400" rtl="0" eaLnBrk="1" latinLnBrk="0" hangingPunct="1">
        <a:lnSpc>
          <a:spcPct val="100000"/>
        </a:lnSpc>
        <a:spcBef>
          <a:spcPts val="1000"/>
        </a:spcBef>
        <a:spcAft>
          <a:spcPts val="0"/>
        </a:spcAft>
        <a:buFont typeface="Wingdings" panose="05000000000000000000" pitchFamily="2" charset="2"/>
        <a:buChar char="§"/>
        <a:defRPr lang="en-US" sz="2400" b="0" i="0" kern="1200" cap="none" baseline="0" dirty="0">
          <a:solidFill>
            <a:schemeClr val="tx2"/>
          </a:solidFill>
          <a:latin typeface="+mn-lt"/>
          <a:ea typeface="+mn-ea"/>
          <a:cs typeface="Arial Narrow" charset="0"/>
        </a:defRPr>
      </a:lvl1pPr>
      <a:lvl2pPr marL="466725" indent="-223838" algn="l" defTabSz="914400" rtl="0" eaLnBrk="1" latinLnBrk="0" hangingPunct="1">
        <a:lnSpc>
          <a:spcPct val="100000"/>
        </a:lnSpc>
        <a:spcBef>
          <a:spcPts val="1000"/>
        </a:spcBef>
        <a:spcAft>
          <a:spcPts val="0"/>
        </a:spcAft>
        <a:buFont typeface="Wingdings" panose="05000000000000000000" pitchFamily="2" charset="2"/>
        <a:buChar char="§"/>
        <a:defRPr lang="en-US" sz="2000" b="0" i="0" kern="1200" baseline="0" dirty="0">
          <a:solidFill>
            <a:schemeClr val="tx2"/>
          </a:solidFill>
          <a:latin typeface="+mn-lt"/>
          <a:ea typeface="+mn-ea"/>
          <a:cs typeface="Arial Narrow" charset="0"/>
        </a:defRPr>
      </a:lvl2pPr>
      <a:lvl3pPr marL="690563" indent="-228600" algn="l" defTabSz="914400" rtl="0" eaLnBrk="1" latinLnBrk="0" hangingPunct="1">
        <a:lnSpc>
          <a:spcPct val="100000"/>
        </a:lnSpc>
        <a:spcBef>
          <a:spcPts val="1000"/>
        </a:spcBef>
        <a:spcAft>
          <a:spcPts val="0"/>
        </a:spcAft>
        <a:buFont typeface="Wingdings" pitchFamily="2" charset="2"/>
        <a:buChar char="§"/>
        <a:defRPr lang="en-US" sz="1800" b="0" i="0" kern="1200" baseline="0" dirty="0">
          <a:solidFill>
            <a:schemeClr val="tx2"/>
          </a:solidFill>
          <a:latin typeface="+mn-lt"/>
          <a:ea typeface="+mn-ea"/>
          <a:cs typeface="Arial Narrow" charset="0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spcAft>
          <a:spcPts val="0"/>
        </a:spcAft>
        <a:buFont typeface="Wingdings" pitchFamily="2" charset="2"/>
        <a:buChar char="§"/>
        <a:defRPr lang="en-US" sz="1600" b="0" i="0" kern="1200" baseline="0" dirty="0">
          <a:solidFill>
            <a:schemeClr val="tx2"/>
          </a:solidFill>
          <a:latin typeface="+mn-lt"/>
          <a:ea typeface="+mn-ea"/>
          <a:cs typeface="Arial Narrow" charset="0"/>
        </a:defRPr>
      </a:lvl4pPr>
      <a:lvl5pPr marL="1138238" indent="-228600" algn="l" defTabSz="914400" rtl="0" eaLnBrk="1" latinLnBrk="0" hangingPunct="1">
        <a:lnSpc>
          <a:spcPct val="100000"/>
        </a:lnSpc>
        <a:spcBef>
          <a:spcPts val="1000"/>
        </a:spcBef>
        <a:spcAft>
          <a:spcPts val="0"/>
        </a:spcAft>
        <a:buFont typeface="Wingdings" pitchFamily="2" charset="2"/>
        <a:buChar char="§"/>
        <a:defRPr lang="en-US" sz="1400" b="0" i="0" kern="1200" baseline="0" dirty="0">
          <a:solidFill>
            <a:schemeClr val="tx2"/>
          </a:solidFill>
          <a:latin typeface="+mn-lt"/>
          <a:ea typeface="+mn-ea"/>
          <a:cs typeface="Arial Narrow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4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16" userDrawn="1">
          <p15:clr>
            <a:srgbClr val="F26B43"/>
          </p15:clr>
        </p15:guide>
        <p15:guide id="4" pos="264" userDrawn="1">
          <p15:clr>
            <a:srgbClr val="F26B43"/>
          </p15:clr>
        </p15:guide>
        <p15:guide id="5" orient="horz" pos="4104" userDrawn="1">
          <p15:clr>
            <a:srgbClr val="F26B43"/>
          </p15:clr>
        </p15:guide>
        <p15:guide id="6" orient="horz" pos="3888" userDrawn="1">
          <p15:clr>
            <a:srgbClr val="F26B43"/>
          </p15:clr>
        </p15:guide>
        <p15:guide id="7" orient="horz" pos="4200" userDrawn="1">
          <p15:clr>
            <a:srgbClr val="F26B43"/>
          </p15:clr>
        </p15:guide>
        <p15:guide id="8" orient="horz" pos="2160" userDrawn="1">
          <p15:clr>
            <a:srgbClr val="F26B43"/>
          </p15:clr>
        </p15:guide>
        <p15:guide id="9" orient="horz" pos="81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D7E923-D905-8B4E-8992-45E91023FA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7529" y="6400800"/>
            <a:ext cx="620891" cy="18288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BECF63ED-5365-0347-943C-46237B9951C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1B5A2CC-40DE-704F-AD8E-AE00A98F1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720" y="365760"/>
            <a:ext cx="11338560" cy="5486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BE48C3-0F6C-DE42-BCD7-E58E059CAE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87368" y="6400800"/>
            <a:ext cx="8817264" cy="18288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ctr">
              <a:defRPr sz="8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© 2022 THE MITRE CORPORATION. ALL RIGHTS RESERVED. FOR INTERNAL USE ONLY.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C7A4B0-99F8-2B4A-9FCE-DFD4168F92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9768" y="1371600"/>
            <a:ext cx="11338560" cy="457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9089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3200" b="1" i="0" kern="1200" cap="none" baseline="0" dirty="0">
          <a:solidFill>
            <a:schemeClr val="tx2"/>
          </a:solidFill>
          <a:latin typeface="+mn-lt"/>
          <a:ea typeface="+mj-ea"/>
          <a:cs typeface="Arial Narrow" charset="0"/>
        </a:defRPr>
      </a:lvl1pPr>
    </p:titleStyle>
    <p:bodyStyle>
      <a:lvl1pPr marL="223838" indent="-223838" algn="l" defTabSz="914400" rtl="0" eaLnBrk="1" latinLnBrk="0" hangingPunct="1">
        <a:lnSpc>
          <a:spcPct val="100000"/>
        </a:lnSpc>
        <a:spcBef>
          <a:spcPts val="1000"/>
        </a:spcBef>
        <a:spcAft>
          <a:spcPts val="0"/>
        </a:spcAft>
        <a:buFont typeface="Wingdings" panose="05000000000000000000" pitchFamily="2" charset="2"/>
        <a:buChar char="§"/>
        <a:defRPr lang="en-US" sz="2400" b="0" i="0" kern="1200" cap="none" baseline="0" dirty="0">
          <a:solidFill>
            <a:schemeClr val="tx2"/>
          </a:solidFill>
          <a:latin typeface="+mn-lt"/>
          <a:ea typeface="+mn-ea"/>
          <a:cs typeface="Arial Narrow" charset="0"/>
        </a:defRPr>
      </a:lvl1pPr>
      <a:lvl2pPr marL="466725" indent="-242888" algn="l" defTabSz="914400" rtl="0" eaLnBrk="1" latinLnBrk="0" hangingPunct="1">
        <a:lnSpc>
          <a:spcPct val="100000"/>
        </a:lnSpc>
        <a:spcBef>
          <a:spcPts val="1000"/>
        </a:spcBef>
        <a:spcAft>
          <a:spcPts val="0"/>
        </a:spcAft>
        <a:buFont typeface="Wingdings" panose="05000000000000000000" pitchFamily="2" charset="2"/>
        <a:buChar char="§"/>
        <a:defRPr lang="en-US" sz="2000" b="0" i="0" kern="1200" baseline="0" dirty="0">
          <a:solidFill>
            <a:schemeClr val="tx2"/>
          </a:solidFill>
          <a:latin typeface="+mn-lt"/>
          <a:ea typeface="+mn-ea"/>
          <a:cs typeface="Arial Narrow" charset="0"/>
        </a:defRPr>
      </a:lvl2pPr>
      <a:lvl3pPr marL="690563" indent="-230188" algn="l" defTabSz="914400" rtl="0" eaLnBrk="1" latinLnBrk="0" hangingPunct="1">
        <a:lnSpc>
          <a:spcPct val="100000"/>
        </a:lnSpc>
        <a:spcBef>
          <a:spcPts val="1000"/>
        </a:spcBef>
        <a:spcAft>
          <a:spcPts val="0"/>
        </a:spcAft>
        <a:buFont typeface="Wingdings" pitchFamily="2" charset="2"/>
        <a:buChar char="§"/>
        <a:tabLst/>
        <a:defRPr lang="en-US" sz="1800" b="0" i="0" kern="1200" baseline="0" dirty="0">
          <a:solidFill>
            <a:schemeClr val="tx2"/>
          </a:solidFill>
          <a:latin typeface="+mn-lt"/>
          <a:ea typeface="+mn-ea"/>
          <a:cs typeface="Arial Narrow" charset="0"/>
        </a:defRPr>
      </a:lvl3pPr>
      <a:lvl4pPr marL="914400" indent="-230188" algn="l" defTabSz="914400" rtl="0" eaLnBrk="1" latinLnBrk="0" hangingPunct="1">
        <a:lnSpc>
          <a:spcPct val="100000"/>
        </a:lnSpc>
        <a:spcBef>
          <a:spcPts val="1000"/>
        </a:spcBef>
        <a:spcAft>
          <a:spcPts val="0"/>
        </a:spcAft>
        <a:buFont typeface="Wingdings" pitchFamily="2" charset="2"/>
        <a:buChar char="§"/>
        <a:tabLst/>
        <a:defRPr lang="en-US" sz="1600" b="0" i="0" kern="1200" baseline="0" dirty="0">
          <a:solidFill>
            <a:schemeClr val="tx2"/>
          </a:solidFill>
          <a:latin typeface="+mn-lt"/>
          <a:ea typeface="+mn-ea"/>
          <a:cs typeface="Arial Narrow" charset="0"/>
        </a:defRPr>
      </a:lvl4pPr>
      <a:lvl5pPr marL="1138238" indent="-228600" algn="l" defTabSz="914400" rtl="0" eaLnBrk="1" latinLnBrk="0" hangingPunct="1">
        <a:lnSpc>
          <a:spcPct val="100000"/>
        </a:lnSpc>
        <a:spcBef>
          <a:spcPts val="1000"/>
        </a:spcBef>
        <a:spcAft>
          <a:spcPts val="0"/>
        </a:spcAft>
        <a:buFont typeface="Wingdings" pitchFamily="2" charset="2"/>
        <a:buChar char="§"/>
        <a:tabLst/>
        <a:defRPr lang="en-US" sz="1400" b="0" i="0" kern="1200" baseline="0" dirty="0">
          <a:solidFill>
            <a:schemeClr val="tx2"/>
          </a:solidFill>
          <a:latin typeface="+mn-lt"/>
          <a:ea typeface="+mn-ea"/>
          <a:cs typeface="Arial Narrow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40">
          <p15:clr>
            <a:srgbClr val="F26B43"/>
          </p15:clr>
        </p15:guide>
        <p15:guide id="2" pos="3864">
          <p15:clr>
            <a:srgbClr val="F26B43"/>
          </p15:clr>
        </p15:guide>
        <p15:guide id="3" pos="7416">
          <p15:clr>
            <a:srgbClr val="F26B43"/>
          </p15:clr>
        </p15:guide>
        <p15:guide id="4" pos="264">
          <p15:clr>
            <a:srgbClr val="F26B43"/>
          </p15:clr>
        </p15:guide>
        <p15:guide id="5" orient="horz" pos="4104">
          <p15:clr>
            <a:srgbClr val="F26B43"/>
          </p15:clr>
        </p15:guide>
        <p15:guide id="6" orient="horz" pos="3888">
          <p15:clr>
            <a:srgbClr val="F26B43"/>
          </p15:clr>
        </p15:guide>
        <p15:guide id="7" orient="horz" pos="4200">
          <p15:clr>
            <a:srgbClr val="F26B43"/>
          </p15:clr>
        </p15:guide>
        <p15:guide id="8" orient="horz" pos="2160">
          <p15:clr>
            <a:srgbClr val="F26B43"/>
          </p15:clr>
        </p15:guide>
        <p15:guide id="9" orient="horz" pos="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file:////var/folders/82/y7lv15nx0b1g1kjm9cn256vh0000gn/T/com.microsoft.Word/WebArchiveCopyPasteTempFiles/how-to-deal-with-technical-debt-causes.jpg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1.xml"/><Relationship Id="rId4" Type="http://schemas.openxmlformats.org/officeDocument/2006/relationships/hyperlink" Target="https://brainhub.eu/library/how-to-deal-with-technical-debt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3C9C3A-9D59-4076-A636-270CBCA0EE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6800" y="1219200"/>
            <a:ext cx="9144000" cy="2009720"/>
          </a:xfrm>
        </p:spPr>
        <p:txBody>
          <a:bodyPr/>
          <a:lstStyle/>
          <a:p>
            <a:r>
              <a:rPr lang="en-US" dirty="0"/>
              <a:t>Technical Debt Management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FA89F8-1FA6-4D31-B1C4-D9F8D1C36C6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57200" y="6000750"/>
            <a:ext cx="4687887" cy="628650"/>
          </a:xfrm>
        </p:spPr>
        <p:txBody>
          <a:bodyPr/>
          <a:lstStyle/>
          <a:p>
            <a:r>
              <a:rPr lang="en-US" dirty="0"/>
              <a:t>5/10/2022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A4D2921F-E042-28D2-DFC0-B187C3B7FB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6800" y="3349051"/>
            <a:ext cx="9144000" cy="560059"/>
          </a:xfrm>
        </p:spPr>
        <p:txBody>
          <a:bodyPr/>
          <a:lstStyle/>
          <a:p>
            <a:r>
              <a:rPr lang="en-US" dirty="0"/>
              <a:t>Definition and Process</a:t>
            </a:r>
          </a:p>
        </p:txBody>
      </p:sp>
    </p:spTree>
    <p:extLst>
      <p:ext uri="{BB962C8B-B14F-4D97-AF65-F5344CB8AC3E}">
        <p14:creationId xmlns:p14="http://schemas.microsoft.com/office/powerpoint/2010/main" val="9195548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3FDB51A-7468-BAAE-2917-FBF3E421B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F63ED-5365-0347-943C-46237B9951C9}" type="slidenum">
              <a:rPr lang="en-US" smtClean="0"/>
              <a:t>10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E061AB5-1171-B9A0-3A81-E548F95033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Backup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8CD5BD-FF23-F816-CFB1-C06A754E51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2022 THE MITRE CORPORATION. ALL RIGHTS RESERVED. FOR INTERNAL USE ONLY.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62556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61BBF42-59E0-2653-F865-040933398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F63ED-5365-0347-943C-46237B9951C9}" type="slidenum">
              <a:rPr lang="en-US" smtClean="0"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6DE951-DB06-0823-5862-65F1FF5410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720" y="365760"/>
            <a:ext cx="11338560" cy="923330"/>
          </a:xfrm>
        </p:spPr>
        <p:txBody>
          <a:bodyPr/>
          <a:lstStyle/>
          <a:p>
            <a:r>
              <a:rPr lang="en-US" dirty="0"/>
              <a:t>Software Quality Issues</a:t>
            </a:r>
            <a:br>
              <a:rPr lang="en-US" dirty="0"/>
            </a:br>
            <a:r>
              <a:rPr lang="en-US" b="0" dirty="0"/>
              <a:t>Quality plays a big role in the success of a software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D18EB3-5E26-E503-726D-2ADFA206E5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2022 THE MITRE CORPORATION. ALL RIGHTS RESERVED. FOR INTERNAL USE ONLY.</a:t>
            </a:r>
            <a:endParaRPr lang="en-US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68B44B2-5F7C-5E66-87A5-AC64EDD43CD9}"/>
              </a:ext>
            </a:extLst>
          </p:cNvPr>
          <p:cNvSpPr/>
          <p:nvPr/>
        </p:nvSpPr>
        <p:spPr>
          <a:xfrm>
            <a:off x="3668568" y="1600200"/>
            <a:ext cx="2590800" cy="2514600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7528899-16BF-EAB7-C825-B83D02214867}"/>
              </a:ext>
            </a:extLst>
          </p:cNvPr>
          <p:cNvSpPr/>
          <p:nvPr/>
        </p:nvSpPr>
        <p:spPr>
          <a:xfrm>
            <a:off x="5497368" y="1600200"/>
            <a:ext cx="2590800" cy="2514600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506F6D5-C800-BD87-4EDD-9911E7953F54}"/>
              </a:ext>
            </a:extLst>
          </p:cNvPr>
          <p:cNvSpPr/>
          <p:nvPr/>
        </p:nvSpPr>
        <p:spPr>
          <a:xfrm>
            <a:off x="4697268" y="2857500"/>
            <a:ext cx="2590800" cy="2514600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0D885E8-1E9B-9C07-3B79-4ECA7D9F9904}"/>
              </a:ext>
            </a:extLst>
          </p:cNvPr>
          <p:cNvSpPr txBox="1"/>
          <p:nvPr/>
        </p:nvSpPr>
        <p:spPr>
          <a:xfrm>
            <a:off x="6335568" y="2426732"/>
            <a:ext cx="2046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Vulnerabilities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E9D00E9-0041-D0B4-EE79-6598E68EBDEC}"/>
              </a:ext>
            </a:extLst>
          </p:cNvPr>
          <p:cNvSpPr txBox="1"/>
          <p:nvPr/>
        </p:nvSpPr>
        <p:spPr>
          <a:xfrm>
            <a:off x="4061402" y="2426732"/>
            <a:ext cx="2046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Defects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A7D959-6C17-4840-E1C1-D736C73FC716}"/>
              </a:ext>
            </a:extLst>
          </p:cNvPr>
          <p:cNvSpPr txBox="1"/>
          <p:nvPr/>
        </p:nvSpPr>
        <p:spPr>
          <a:xfrm>
            <a:off x="5084618" y="4557236"/>
            <a:ext cx="2046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Technical Debt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2390C86-F5A8-FA0B-07DF-A5B049415797}"/>
              </a:ext>
            </a:extLst>
          </p:cNvPr>
          <p:cNvSpPr txBox="1"/>
          <p:nvPr/>
        </p:nvSpPr>
        <p:spPr>
          <a:xfrm>
            <a:off x="938934" y="1600200"/>
            <a:ext cx="259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Errors in coding or logic causing unexpected results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43AC271-4199-A6AE-B955-026EBA312997}"/>
              </a:ext>
            </a:extLst>
          </p:cNvPr>
          <p:cNvSpPr txBox="1"/>
          <p:nvPr/>
        </p:nvSpPr>
        <p:spPr>
          <a:xfrm>
            <a:off x="8716818" y="1600200"/>
            <a:ext cx="2590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System weaknesses of</a:t>
            </a:r>
          </a:p>
          <a:p>
            <a:r>
              <a:rPr lang="en-US" dirty="0"/>
              <a:t>- System flaw</a:t>
            </a:r>
          </a:p>
          <a:p>
            <a:r>
              <a:rPr lang="en-US" dirty="0"/>
              <a:t>- Flaw accessible to attacker</a:t>
            </a:r>
          </a:p>
          <a:p>
            <a:r>
              <a:rPr lang="en-US" dirty="0"/>
              <a:t>- Attacker capability to exploit the flaw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83172AB-B33F-40C6-4AF9-C18429B78368}"/>
              </a:ext>
            </a:extLst>
          </p:cNvPr>
          <p:cNvSpPr txBox="1"/>
          <p:nvPr/>
        </p:nvSpPr>
        <p:spPr>
          <a:xfrm>
            <a:off x="3529734" y="5481935"/>
            <a:ext cx="5846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Design or implementation construct that has consequences and makes future changes more costly</a:t>
            </a:r>
          </a:p>
        </p:txBody>
      </p:sp>
    </p:spTree>
    <p:extLst>
      <p:ext uri="{BB962C8B-B14F-4D97-AF65-F5344CB8AC3E}">
        <p14:creationId xmlns:p14="http://schemas.microsoft.com/office/powerpoint/2010/main" val="10500290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071F318-0C7F-7570-4976-8D23CB134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F63ED-5365-0347-943C-46237B9951C9}" type="slidenum">
              <a:rPr lang="en-US" smtClean="0"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C536C59-7283-BE9A-584F-7EC08FF0AD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Understanding Technical Debt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CFA291-B116-3A11-F6F1-BFFCE6220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2022 THE MITRE CORPORATION. ALL RIGHTS RESERVED. FOR INTERNAL USE ONLY.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51AD1C-D2EF-C6D1-A65E-3F0E68A5743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Trade off of short-term benefits of rapid delivery and the long-term value of developing a software system that is easy to evolve, modify, repair, and sustain</a:t>
            </a:r>
          </a:p>
          <a:p>
            <a:r>
              <a:rPr lang="en-US" dirty="0"/>
              <a:t>Difference between promised value and actual delivered value</a:t>
            </a:r>
          </a:p>
          <a:p>
            <a:r>
              <a:rPr lang="en-US" dirty="0"/>
              <a:t> short-term goals at the expense of long-term quality</a:t>
            </a:r>
          </a:p>
          <a:p>
            <a:r>
              <a:rPr lang="en-US" dirty="0"/>
              <a:t>Makes system less maintainable and falls short of stakeholders' expectation</a:t>
            </a:r>
          </a:p>
          <a:p>
            <a:r>
              <a:rPr lang="en-US" dirty="0"/>
              <a:t>Business needs may require to take on technical debt for expedient delivery, and similar to financial debt, it must be managed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68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B4C762E-C47C-835B-A492-318918029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F63ED-5365-0347-943C-46237B9951C9}" type="slidenum">
              <a:rPr lang="en-US" smtClean="0"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6FFA63B-9415-B2CD-B8F9-FA3A874C01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 of Technical Debt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28D6DB-046B-41E2-88EF-9EC6B54C3B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2022 THE MITRE CORPORATION. ALL RIGHTS RESERVED. FOR INTERNAL USE ONLY.</a:t>
            </a:r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A98117E-5D22-240F-4358-E81F334D478A}"/>
              </a:ext>
            </a:extLst>
          </p:cNvPr>
          <p:cNvCxnSpPr>
            <a:cxnSpLocks/>
          </p:cNvCxnSpPr>
          <p:nvPr/>
        </p:nvCxnSpPr>
        <p:spPr>
          <a:xfrm>
            <a:off x="3048000" y="3733800"/>
            <a:ext cx="5943600" cy="0"/>
          </a:xfrm>
          <a:prstGeom prst="line">
            <a:avLst/>
          </a:prstGeom>
          <a:ln w="508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C08236B-05A3-99A7-13D8-4872940D3FC4}"/>
              </a:ext>
            </a:extLst>
          </p:cNvPr>
          <p:cNvCxnSpPr>
            <a:cxnSpLocks/>
          </p:cNvCxnSpPr>
          <p:nvPr/>
        </p:nvCxnSpPr>
        <p:spPr>
          <a:xfrm flipV="1">
            <a:off x="5943600" y="1524000"/>
            <a:ext cx="0" cy="4191000"/>
          </a:xfrm>
          <a:prstGeom prst="line">
            <a:avLst/>
          </a:prstGeom>
          <a:ln w="508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F43B39F0-F3D0-2067-818D-71572A053935}"/>
              </a:ext>
            </a:extLst>
          </p:cNvPr>
          <p:cNvSpPr txBox="1"/>
          <p:nvPr/>
        </p:nvSpPr>
        <p:spPr>
          <a:xfrm>
            <a:off x="3048000" y="1524000"/>
            <a:ext cx="2438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Reckless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8907CDA-BA45-C823-C9A9-F01DF8C7990D}"/>
              </a:ext>
            </a:extLst>
          </p:cNvPr>
          <p:cNvSpPr txBox="1"/>
          <p:nvPr/>
        </p:nvSpPr>
        <p:spPr>
          <a:xfrm>
            <a:off x="7391400" y="1524000"/>
            <a:ext cx="2438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Prudent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15DE76C-0529-63A1-C1C6-5FC75A7649C5}"/>
              </a:ext>
            </a:extLst>
          </p:cNvPr>
          <p:cNvSpPr txBox="1"/>
          <p:nvPr/>
        </p:nvSpPr>
        <p:spPr>
          <a:xfrm>
            <a:off x="3048000" y="3352800"/>
            <a:ext cx="2438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Deliberate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DBE9D38-A41F-B5FA-BB9D-BF030A912C6B}"/>
              </a:ext>
            </a:extLst>
          </p:cNvPr>
          <p:cNvSpPr txBox="1"/>
          <p:nvPr/>
        </p:nvSpPr>
        <p:spPr>
          <a:xfrm>
            <a:off x="3048000" y="3733800"/>
            <a:ext cx="2438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Inadvertent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E6DBE3A-CB77-BFA7-F5B0-A565A70DBFF5}"/>
              </a:ext>
            </a:extLst>
          </p:cNvPr>
          <p:cNvSpPr txBox="1"/>
          <p:nvPr/>
        </p:nvSpPr>
        <p:spPr>
          <a:xfrm>
            <a:off x="2946400" y="2269003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“</a:t>
            </a:r>
            <a:r>
              <a:rPr lang="en-US" b="1" i="1" dirty="0"/>
              <a:t>We don’t have time for design”</a:t>
            </a:r>
            <a:endParaRPr lang="en-US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59689B9-AACF-CFDA-DB38-AEE3C5C07776}"/>
              </a:ext>
            </a:extLst>
          </p:cNvPr>
          <p:cNvSpPr txBox="1"/>
          <p:nvPr/>
        </p:nvSpPr>
        <p:spPr>
          <a:xfrm>
            <a:off x="6731000" y="2269003"/>
            <a:ext cx="2514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“</a:t>
            </a:r>
            <a:r>
              <a:rPr lang="en-US" b="1" i="1" dirty="0"/>
              <a:t>We must ship now and deal with consequences”</a:t>
            </a:r>
            <a:endParaRPr lang="en-US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96C5974-48A0-EF13-AF91-F777BA2A03C8}"/>
              </a:ext>
            </a:extLst>
          </p:cNvPr>
          <p:cNvSpPr txBox="1"/>
          <p:nvPr/>
        </p:nvSpPr>
        <p:spPr>
          <a:xfrm>
            <a:off x="2946400" y="4667935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“</a:t>
            </a:r>
            <a:r>
              <a:rPr lang="en-US" i="1" dirty="0"/>
              <a:t>What is layering?”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62205FA-CF8D-B6D2-877E-5ED9C87A5ACF}"/>
              </a:ext>
            </a:extLst>
          </p:cNvPr>
          <p:cNvSpPr txBox="1"/>
          <p:nvPr/>
        </p:nvSpPr>
        <p:spPr>
          <a:xfrm>
            <a:off x="6731000" y="4667935"/>
            <a:ext cx="2514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“</a:t>
            </a:r>
            <a:r>
              <a:rPr lang="en-US" b="1" i="1" dirty="0"/>
              <a:t>Now we know how we should have done it”</a:t>
            </a:r>
            <a:endParaRPr lang="en-US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BCEA16F-FFC4-4F34-9AFB-F5E1E3AE7548}"/>
              </a:ext>
            </a:extLst>
          </p:cNvPr>
          <p:cNvSpPr txBox="1"/>
          <p:nvPr/>
        </p:nvSpPr>
        <p:spPr>
          <a:xfrm>
            <a:off x="3733800" y="5919400"/>
            <a:ext cx="731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Credit: https://</a:t>
            </a:r>
            <a:r>
              <a:rPr lang="en-US" sz="1200" dirty="0" err="1"/>
              <a:t>martinfowler.com</a:t>
            </a:r>
            <a:r>
              <a:rPr lang="en-US" sz="1200" dirty="0"/>
              <a:t>/bliki/</a:t>
            </a:r>
            <a:r>
              <a:rPr lang="en-US" sz="1200" dirty="0" err="1"/>
              <a:t>TechnicalDebtQuadrant.html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607279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7F41EB7-F80C-3123-6630-A0B04B8D9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F63ED-5365-0347-943C-46237B9951C9}" type="slidenum">
              <a:rPr lang="en-US" smtClean="0"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605F1FA-0C7D-BC28-7739-90C10EE34B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 of Technical Debt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EE2201-78E6-709E-117A-E0531C5D9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2022 THE MITRE CORPORATION. ALL RIGHTS RESERVED. FOR INTERNAL USE ONLY.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0094E3-6943-3E9C-F194-FD0C35064AB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People and Resource debt</a:t>
            </a:r>
          </a:p>
          <a:p>
            <a:r>
              <a:rPr lang="en-US" dirty="0"/>
              <a:t>Design debt</a:t>
            </a:r>
          </a:p>
          <a:p>
            <a:r>
              <a:rPr lang="en-US" dirty="0"/>
              <a:t>Architectural debt</a:t>
            </a:r>
          </a:p>
          <a:p>
            <a:r>
              <a:rPr lang="en-US" dirty="0"/>
              <a:t>Compliance debt</a:t>
            </a:r>
          </a:p>
          <a:p>
            <a:r>
              <a:rPr lang="en-US" dirty="0"/>
              <a:t>Code debt</a:t>
            </a:r>
          </a:p>
          <a:p>
            <a:r>
              <a:rPr lang="en-US" dirty="0"/>
              <a:t>Defect debt</a:t>
            </a:r>
          </a:p>
          <a:p>
            <a:r>
              <a:rPr lang="en-US" dirty="0"/>
              <a:t>Testing debt</a:t>
            </a:r>
          </a:p>
          <a:p>
            <a:r>
              <a:rPr lang="en-US" dirty="0"/>
              <a:t>Automation debt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81414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5E9AFB9-BF12-D39E-042B-989431BAA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F63ED-5365-0347-943C-46237B9951C9}" type="slidenum">
              <a:rPr lang="en-US" smtClean="0"/>
              <a:t>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6B5D763-2229-97D8-C13B-90156F6294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Reasons for Debt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A1DAFD-B1E3-82B0-9BA8-0AE4B7ADF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2022 THE MITRE CORPORATION. ALL RIGHTS RESERVED. FOR INTERNAL USE ONLY.</a:t>
            </a:r>
            <a:endParaRPr lang="en-US" dirty="0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8BD65DBD-FA3F-0D83-C9C4-61BA858A84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4600" y="1447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49" name="Picture 1" descr="Typical causes for a technical debt.">
            <a:extLst>
              <a:ext uri="{FF2B5EF4-FFF2-40B4-BE49-F238E27FC236}">
                <a16:creationId xmlns:a16="http://schemas.microsoft.com/office/drawing/2014/main" id="{4C6EBC05-7DAC-7B9C-642E-A74BD054AB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368" y="914400"/>
            <a:ext cx="82296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5183DF0-1343-1FAA-4D1F-36E4F4C60223}"/>
              </a:ext>
            </a:extLst>
          </p:cNvPr>
          <p:cNvSpPr txBox="1"/>
          <p:nvPr/>
        </p:nvSpPr>
        <p:spPr>
          <a:xfrm>
            <a:off x="4038600" y="6015335"/>
            <a:ext cx="64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u="sng" dirty="0">
                <a:hlinkClick r:id="rId4"/>
              </a:rPr>
              <a:t>https://brainhub.eu/library/how-to-deal-with-technical-debt/</a:t>
            </a:r>
            <a:endParaRPr lang="en-US" sz="1200" dirty="0"/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7354497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D8FABEC-F303-7D99-01EA-13A73A957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F63ED-5365-0347-943C-46237B9951C9}" type="slidenum">
              <a:rPr lang="en-US" smtClean="0"/>
              <a:t>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9520403-4752-092D-CF8E-F6E3480573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Tracking and Managing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580567-C6DF-A2C1-BA33-BF1867F4D9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2022 THE MITRE CORPORATION. ALL RIGHTS RESERVED. FOR INTERNAL USE ONLY.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32A6BF-C104-1C47-2D15-E267867B166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Leadership and Governance (in lieu of Product owner)</a:t>
            </a:r>
          </a:p>
          <a:p>
            <a:pPr lvl="1"/>
            <a:r>
              <a:rPr lang="en-US" dirty="0"/>
              <a:t>PTL, Arch-</a:t>
            </a:r>
            <a:r>
              <a:rPr lang="en-US" dirty="0" err="1"/>
              <a:t>SubComm</a:t>
            </a:r>
            <a:r>
              <a:rPr lang="en-US" dirty="0"/>
              <a:t>, TSC (final decision maker on user story priority)</a:t>
            </a:r>
          </a:p>
          <a:p>
            <a:r>
              <a:rPr lang="en-US" dirty="0"/>
              <a:t>Backlog</a:t>
            </a:r>
          </a:p>
          <a:p>
            <a:pPr lvl="1"/>
            <a:r>
              <a:rPr lang="en-US" dirty="0"/>
              <a:t>Does project backlog contain Technical Debt (JIRA)?  Issue Type classification?</a:t>
            </a:r>
          </a:p>
          <a:p>
            <a:pPr lvl="1"/>
            <a:r>
              <a:rPr lang="en-US" dirty="0"/>
              <a:t>Vulnerabilities, Code Defect, Global Requirements</a:t>
            </a:r>
          </a:p>
          <a:p>
            <a:r>
              <a:rPr lang="en-US" dirty="0"/>
              <a:t>Release/PI/Sprint Planning</a:t>
            </a:r>
          </a:p>
          <a:p>
            <a:pPr lvl="1"/>
            <a:r>
              <a:rPr lang="en-US" dirty="0"/>
              <a:t>Are TD backlog items part of the planning? (Project vs ONAP Product)</a:t>
            </a:r>
          </a:p>
          <a:p>
            <a:pPr lvl="1"/>
            <a:r>
              <a:rPr lang="en-US" dirty="0"/>
              <a:t>How much time is allocated in each PI/Sprint for TD now relieve? (10-20%)</a:t>
            </a:r>
          </a:p>
          <a:p>
            <a:pPr lvl="1"/>
            <a:r>
              <a:rPr lang="en-US" dirty="0"/>
              <a:t>Do we need TD Sprints to catch up? </a:t>
            </a:r>
          </a:p>
          <a:p>
            <a:r>
              <a:rPr lang="en-US" dirty="0"/>
              <a:t>Top down or Bottom-up planning?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55197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3807D1-F395-D09A-A661-DAA41715D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F63ED-5365-0347-943C-46237B9951C9}" type="slidenum">
              <a:rPr lang="en-US" smtClean="0"/>
              <a:t>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91DFCB1-18BD-CEE8-D26D-DFCD37230A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Suggested activities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3DB949-9A70-EDC5-83FB-8E7012D85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2022 THE MITRE CORPORATION. ALL RIGHTS RESERVED. FOR INTERNAL USE ONLY.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76DC744-9D51-75FB-2727-97D681297A6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26720" y="1371600"/>
            <a:ext cx="11338560" cy="5212080"/>
          </a:xfrm>
        </p:spPr>
        <p:txBody>
          <a:bodyPr/>
          <a:lstStyle/>
          <a:p>
            <a:r>
              <a:rPr lang="en-US" dirty="0"/>
              <a:t>Monetize Technical Debt in Level of effort (PTLs)</a:t>
            </a:r>
          </a:p>
          <a:p>
            <a:pPr lvl="1"/>
            <a:r>
              <a:rPr lang="en-US" dirty="0"/>
              <a:t>True Story points (FTE) now or in the future</a:t>
            </a:r>
          </a:p>
          <a:p>
            <a:r>
              <a:rPr lang="en-US" dirty="0"/>
              <a:t>Create Per project Priority list</a:t>
            </a:r>
          </a:p>
          <a:p>
            <a:r>
              <a:rPr lang="en-US" dirty="0"/>
              <a:t>Awareness and Transparency</a:t>
            </a:r>
          </a:p>
          <a:p>
            <a:pPr lvl="1"/>
            <a:r>
              <a:rPr lang="en-US" dirty="0"/>
              <a:t>Develop KPIs to track technical Debt</a:t>
            </a:r>
          </a:p>
          <a:p>
            <a:pPr lvl="1"/>
            <a:r>
              <a:rPr lang="en-US" dirty="0"/>
              <a:t>Definition of done or release candidate qualification (authorized exceptions?)</a:t>
            </a:r>
          </a:p>
          <a:p>
            <a:r>
              <a:rPr lang="en-US" dirty="0"/>
              <a:t>Backlog grooming/Planning</a:t>
            </a:r>
          </a:p>
          <a:p>
            <a:pPr lvl="1"/>
            <a:r>
              <a:rPr lang="en-US" dirty="0"/>
              <a:t>Feature vs software quality improvements in every planning and review</a:t>
            </a:r>
          </a:p>
          <a:p>
            <a:r>
              <a:rPr lang="en-US" dirty="0"/>
              <a:t>Architecture/TSC to review priority list and cost	</a:t>
            </a:r>
          </a:p>
          <a:p>
            <a:r>
              <a:rPr lang="en-US" dirty="0"/>
              <a:t>Resource allocation per guidelines (ONAP TSC to decide?)</a:t>
            </a:r>
          </a:p>
          <a:p>
            <a:pPr lvl="1"/>
            <a:r>
              <a:rPr lang="en-US" dirty="0"/>
              <a:t>Story points allocated to TD relieve </a:t>
            </a:r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19118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C9ECD1B-41AF-2977-9F10-1733F9E67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F63ED-5365-0347-943C-46237B9951C9}" type="slidenum">
              <a:rPr lang="en-US" smtClean="0"/>
              <a:t>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6D48087-830F-697C-1627-62F7BD6028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to ask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456127-33AC-0DE2-4D14-C66A570A0A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2022 THE MITRE CORPORATION. ALL RIGHTS RESERVED. FOR INTERNAL USE ONLY.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1283A7-67BE-CE30-72AB-7F49D1466B3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US" sz="2000" dirty="0"/>
              <a:t>What will this shortcut save us now?</a:t>
            </a:r>
          </a:p>
          <a:p>
            <a:pPr lvl="0"/>
            <a:r>
              <a:rPr lang="en-US" sz="2000" dirty="0"/>
              <a:t>What are we gaining by opting for a less-than-ideal fix today?</a:t>
            </a:r>
          </a:p>
          <a:p>
            <a:pPr lvl="0"/>
            <a:r>
              <a:rPr lang="en-US" sz="2000" dirty="0"/>
              <a:t>What kinds of challenges or limitations does this set us up for later?</a:t>
            </a:r>
          </a:p>
          <a:p>
            <a:pPr lvl="0"/>
            <a:r>
              <a:rPr lang="en-US" sz="2000" dirty="0"/>
              <a:t>Do we fully understand why we can’t address this today or do we need to further investigate before committing to future reworking or refactoring?</a:t>
            </a:r>
          </a:p>
          <a:p>
            <a:pPr lvl="0"/>
            <a:r>
              <a:rPr lang="en-US" sz="2000" dirty="0"/>
              <a:t>Do we fully understand the dependencies involved in this solution? Is it going to impact more than just the feature currently on the table?</a:t>
            </a:r>
          </a:p>
          <a:p>
            <a:pPr lvl="0"/>
            <a:r>
              <a:rPr lang="en-US" sz="2000" dirty="0"/>
              <a:t>If we do take on this debt, what are the future implications?</a:t>
            </a:r>
          </a:p>
          <a:p>
            <a:pPr lvl="0"/>
            <a:r>
              <a:rPr lang="en-US" sz="2000" dirty="0"/>
              <a:t>Does that timeline conflict with other release plans, feature updates, </a:t>
            </a:r>
            <a:r>
              <a:rPr lang="en-US" sz="2000" dirty="0" err="1"/>
              <a:t>etc</a:t>
            </a:r>
            <a:r>
              <a:rPr lang="en-US" sz="2000" dirty="0"/>
              <a:t>?</a:t>
            </a:r>
          </a:p>
          <a:p>
            <a:pPr lvl="0"/>
            <a:r>
              <a:rPr lang="en-US" sz="2000" dirty="0"/>
              <a:t>How long can we possibly put this off?</a:t>
            </a:r>
          </a:p>
          <a:p>
            <a:r>
              <a:rPr lang="en-US" sz="2000" dirty="0"/>
              <a:t>Are we putting this off for a strategic reason, i.e. do we suspect there will be a better way to fix this later if we wait? </a:t>
            </a:r>
          </a:p>
        </p:txBody>
      </p:sp>
    </p:spTree>
    <p:extLst>
      <p:ext uri="{BB962C8B-B14F-4D97-AF65-F5344CB8AC3E}">
        <p14:creationId xmlns:p14="http://schemas.microsoft.com/office/powerpoint/2010/main" val="3972316187"/>
      </p:ext>
    </p:extLst>
  </p:cSld>
  <p:clrMapOvr>
    <a:masterClrMapping/>
  </p:clrMapOvr>
</p:sld>
</file>

<file path=ppt/theme/theme1.xml><?xml version="1.0" encoding="utf-8"?>
<a:theme xmlns:a="http://schemas.openxmlformats.org/drawingml/2006/main" name="Blue MITRE">
  <a:themeElements>
    <a:clrScheme name="DB_theme">
      <a:dk1>
        <a:srgbClr val="E6E6E6"/>
      </a:dk1>
      <a:lt1>
        <a:srgbClr val="0D2541"/>
      </a:lt1>
      <a:dk2>
        <a:srgbClr val="FFFFFF"/>
      </a:dk2>
      <a:lt2>
        <a:srgbClr val="000000"/>
      </a:lt2>
      <a:accent1>
        <a:srgbClr val="8FD8F8"/>
      </a:accent1>
      <a:accent2>
        <a:srgbClr val="FEFB00"/>
      </a:accent2>
      <a:accent3>
        <a:srgbClr val="488DC9"/>
      </a:accent3>
      <a:accent4>
        <a:srgbClr val="4FB96E"/>
      </a:accent4>
      <a:accent5>
        <a:srgbClr val="FF6D2B"/>
      </a:accent5>
      <a:accent6>
        <a:srgbClr val="8E7FB9"/>
      </a:accent6>
      <a:hlink>
        <a:srgbClr val="0068DA"/>
      </a:hlink>
      <a:folHlink>
        <a:srgbClr val="FF2D55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/>
      <a:lstStyle/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MITRE-PPT-template-16x9-blue-2022-v1.potx" id="{91E2C48E-5DD4-4738-9B18-468F2535F963}" vid="{4FE3D8CF-2821-40C7-A68D-22E8669502CE}"/>
    </a:ext>
  </a:extLst>
</a:theme>
</file>

<file path=ppt/theme/theme2.xml><?xml version="1.0" encoding="utf-8"?>
<a:theme xmlns:a="http://schemas.openxmlformats.org/drawingml/2006/main" name="White Print MITRE">
  <a:themeElements>
    <a:clrScheme name="LB-1">
      <a:dk1>
        <a:srgbClr val="000000"/>
      </a:dk1>
      <a:lt1>
        <a:srgbClr val="FFFFFF"/>
      </a:lt1>
      <a:dk2>
        <a:srgbClr val="0E2641"/>
      </a:dk2>
      <a:lt2>
        <a:srgbClr val="E5EEEF"/>
      </a:lt2>
      <a:accent1>
        <a:srgbClr val="335EAC"/>
      </a:accent1>
      <a:accent2>
        <a:srgbClr val="167FAC"/>
      </a:accent2>
      <a:accent3>
        <a:srgbClr val="6E7881"/>
      </a:accent3>
      <a:accent4>
        <a:srgbClr val="238541"/>
      </a:accent4>
      <a:accent5>
        <a:srgbClr val="D3442E"/>
      </a:accent5>
      <a:accent6>
        <a:srgbClr val="5D499E"/>
      </a:accent6>
      <a:hlink>
        <a:srgbClr val="0068DA"/>
      </a:hlink>
      <a:folHlink>
        <a:srgbClr val="FF2D55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ITRE-PPT-template-16x9-white-2022-v1.potx" id="{4A4D785A-5809-4974-9CA6-19890F5E6675}" vid="{69D9E489-12DC-44DF-8D33-0FAC3B8476BB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D05DE70B15C64EA9E4D75973090490" ma:contentTypeVersion="10" ma:contentTypeDescription="Create a new document." ma:contentTypeScope="" ma:versionID="def1c5b7f3e4c12ff7cb0e992d154105">
  <xsd:schema xmlns:xsd="http://www.w3.org/2001/XMLSchema" xmlns:xs="http://www.w3.org/2001/XMLSchema" xmlns:p="http://schemas.microsoft.com/office/2006/metadata/properties" xmlns:ns2="1b01f6de-bcf4-49e3-9541-5177bacee8ff" xmlns:ns3="28d9da6b-33d1-4c3f-8988-b903e67ea3d6" targetNamespace="http://schemas.microsoft.com/office/2006/metadata/properties" ma:root="true" ma:fieldsID="8edcd0b39abb0bbc6ecfae8edd901339" ns2:_="" ns3:_="">
    <xsd:import namespace="1b01f6de-bcf4-49e3-9541-5177bacee8ff"/>
    <xsd:import namespace="28d9da6b-33d1-4c3f-8988-b903e67ea3d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01f6de-bcf4-49e3-9541-5177bacee8ff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d9da6b-33d1-4c3f-8988-b903e67ea3d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6A07C98-5DB1-4186-BCD2-E7B7D68B1FB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3AB17A0-7366-4E15-A13D-724855320F8B}">
  <ds:schemaRefs>
    <ds:schemaRef ds:uri="1b01f6de-bcf4-49e3-9541-5177bacee8ff"/>
    <ds:schemaRef ds:uri="28d9da6b-33d1-4c3f-8988-b903e67ea3d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B740904E-1035-43C6-9107-EFFECAB8E89F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Blue MITRE</Template>
  <TotalTime>16866</TotalTime>
  <Words>742</Words>
  <Application>Microsoft Macintosh PowerPoint</Application>
  <PresentationFormat>Widescreen</PresentationFormat>
  <Paragraphs>95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Wingdings</vt:lpstr>
      <vt:lpstr>Blue MITRE</vt:lpstr>
      <vt:lpstr>White Print MITRE</vt:lpstr>
      <vt:lpstr>Technical Debt Management</vt:lpstr>
      <vt:lpstr>Software Quality Issues Quality plays a big role in the success of a software</vt:lpstr>
      <vt:lpstr>Understanding Technical Debt</vt:lpstr>
      <vt:lpstr>Type of Technical Debt</vt:lpstr>
      <vt:lpstr>Type of Technical Debt</vt:lpstr>
      <vt:lpstr>Reasons for Debt</vt:lpstr>
      <vt:lpstr>Tracking and Managing</vt:lpstr>
      <vt:lpstr>Suggested activities</vt:lpstr>
      <vt:lpstr>Questions to ask</vt:lpstr>
      <vt:lpstr>Backup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ONAP Technical Debt Management</dc:title>
  <dc:subject/>
  <dc:creator>Muddasar S Ahmed</dc:creator>
  <cp:keywords/>
  <dc:description/>
  <cp:lastModifiedBy>Muddasar S Ahmed</cp:lastModifiedBy>
  <cp:revision>11</cp:revision>
  <cp:lastPrinted>2020-12-17T13:42:49Z</cp:lastPrinted>
  <dcterms:created xsi:type="dcterms:W3CDTF">2022-04-07T20:50:34Z</dcterms:created>
  <dcterms:modified xsi:type="dcterms:W3CDTF">2022-05-10T13:17:00Z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0x01010058D05DE70B15C64EA9E4D75973090490</vt:lpwstr>
  </property>
</Properties>
</file>