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23" r:id="rId2"/>
    <p:sldId id="318" r:id="rId3"/>
    <p:sldId id="322" r:id="rId4"/>
    <p:sldId id="313" r:id="rId5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E, CHRISTOPHER" initials="RC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0"/>
          </a:solidFill>
        </a:fill>
      </a:tcStyle>
    </a:wholeTbl>
    <a:band2H>
      <a:tcTxStyle/>
      <a:tcStyle>
        <a:tcBdr/>
        <a:fill>
          <a:solidFill>
            <a:srgbClr val="E6E7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9CC"/>
          </a:solidFill>
        </a:fill>
      </a:tcStyle>
    </a:wholeTbl>
    <a:band2H>
      <a:tcTxStyle/>
      <a:tcStyle>
        <a:tcBdr/>
        <a:fill>
          <a:solidFill>
            <a:srgbClr val="E7ED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CAD8"/>
          </a:solidFill>
        </a:fill>
      </a:tcStyle>
    </a:wholeTbl>
    <a:band2H>
      <a:tcTxStyle/>
      <a:tcStyle>
        <a:tcBdr/>
        <a:fill>
          <a:solidFill>
            <a:srgbClr val="E9E6E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67"/>
    <p:restoredTop sz="92832"/>
  </p:normalViewPr>
  <p:slideViewPr>
    <p:cSldViewPr snapToGrid="0" snapToObjects="1">
      <p:cViewPr>
        <p:scale>
          <a:sx n="120" d="100"/>
          <a:sy n="120" d="100"/>
        </p:scale>
        <p:origin x="176" y="-2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commentAuthors" Target="commentAuthors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9" name="Shape 23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7585834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1pPr>
    <a:lvl2pPr indent="2286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2pPr>
    <a:lvl3pPr indent="4572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3pPr>
    <a:lvl4pPr indent="6858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4pPr>
    <a:lvl5pPr indent="9144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5pPr>
    <a:lvl6pPr indent="11430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6pPr>
    <a:lvl7pPr indent="13716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7pPr>
    <a:lvl8pPr indent="16002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8pPr>
    <a:lvl9pPr indent="18288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9F4FBC3A-A12C-40F9-BB8D-BC30C79013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261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9F4FBC3A-A12C-40F9-BB8D-BC30C790139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092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9F4FBC3A-A12C-40F9-BB8D-BC30C790139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54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Shape 46"/>
          <p:cNvSpPr/>
          <p:nvPr/>
        </p:nvSpPr>
        <p:spPr>
          <a:xfrm>
            <a:off x="719137" y="6213475"/>
            <a:ext cx="2774951" cy="18732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25993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>
                <a:solidFill>
                  <a:srgbClr val="262626"/>
                </a:solidFill>
              </a:defRPr>
            </a:lvl1pPr>
            <a:lvl2pPr marL="742950" indent="-285750">
              <a:spcBef>
                <a:spcPts val="700"/>
              </a:spcBef>
              <a:buSzPct val="80000"/>
              <a:buChar char="•"/>
              <a:defRPr sz="3000">
                <a:solidFill>
                  <a:srgbClr val="262626"/>
                </a:solidFill>
              </a:defRPr>
            </a:lvl2pPr>
            <a:lvl3pPr marL="1143000" indent="-228600">
              <a:spcBef>
                <a:spcPts val="700"/>
              </a:spcBef>
              <a:buChar char="o"/>
              <a:defRPr sz="3000">
                <a:solidFill>
                  <a:srgbClr val="262626"/>
                </a:solidFill>
              </a:defRPr>
            </a:lvl3pPr>
            <a:lvl4pPr marL="1600200" indent="-228600">
              <a:spcBef>
                <a:spcPts val="700"/>
              </a:spcBef>
              <a:buChar char="❖"/>
              <a:defRPr sz="3000">
                <a:solidFill>
                  <a:srgbClr val="262626"/>
                </a:solidFill>
              </a:defRPr>
            </a:lvl4pPr>
            <a:lvl5pPr marL="2057400" indent="-228600">
              <a:spcBef>
                <a:spcPts val="700"/>
              </a:spcBef>
              <a:buChar char="➢"/>
              <a:defRPr sz="3000">
                <a:solidFill>
                  <a:srgbClr val="26262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xfrm>
            <a:off x="11308744" y="6162310"/>
            <a:ext cx="273657" cy="264255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0" name="Shape 50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51" name="image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and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/>
          </p:cNvSpPr>
          <p:nvPr>
            <p:ph type="title"/>
          </p:nvPr>
        </p:nvSpPr>
        <p:spPr>
          <a:xfrm>
            <a:off x="1757717" y="274638"/>
            <a:ext cx="9824685" cy="11430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40404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1" name="Shape 81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34657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/>
            </a:lvl1pPr>
            <a:lvl2pPr marL="742950" indent="-285750">
              <a:spcBef>
                <a:spcPts val="700"/>
              </a:spcBef>
              <a:buSzPct val="80000"/>
              <a:buChar char="▪"/>
              <a:defRPr sz="3000"/>
            </a:lvl2pPr>
            <a:lvl3pPr marL="1143000" indent="-228600">
              <a:spcBef>
                <a:spcPts val="700"/>
              </a:spcBef>
              <a:buChar char="▪"/>
              <a:defRPr sz="3000"/>
            </a:lvl3pPr>
            <a:lvl4pPr marL="1600200" indent="-228600">
              <a:spcBef>
                <a:spcPts val="700"/>
              </a:spcBef>
              <a:defRPr sz="3000"/>
            </a:lvl4pPr>
            <a:lvl5pPr marL="2057400" indent="-228600">
              <a:spcBef>
                <a:spcPts val="7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4400" b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189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377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565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754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150279" marR="0" indent="-1502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538325" marR="0" indent="-14675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859446" marR="0" indent="-9958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285961" marR="0" indent="-21707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1601806" marR="0" indent="-232357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831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403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975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547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224" y="169976"/>
            <a:ext cx="10969943" cy="812800"/>
          </a:xfrm>
        </p:spPr>
        <p:txBody>
          <a:bodyPr anchor="ctr"/>
          <a:lstStyle/>
          <a:p>
            <a:r>
              <a:rPr lang="en-US" dirty="0" smtClean="0"/>
              <a:t>Multi-VIM/Cloud High Level Architecture 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598915" y="6464301"/>
            <a:ext cx="450733" cy="149224"/>
          </a:xfrm>
          <a:prstGeom prst="rect">
            <a:avLst/>
          </a:prstGeom>
        </p:spPr>
        <p:txBody>
          <a:bodyPr/>
          <a:lstStyle/>
          <a:p>
            <a:fld id="{6EA6D8CF-3CDE-4807-BCD2-C9F2B831AAA5}" type="slidenum">
              <a:rPr lang="en-US" smtClean="0"/>
              <a:t>1</a:t>
            </a:fld>
            <a:endParaRPr lang="en-US"/>
          </a:p>
        </p:txBody>
      </p:sp>
      <p:sp>
        <p:nvSpPr>
          <p:cNvPr id="206" name="圆角矩形 28"/>
          <p:cNvSpPr/>
          <p:nvPr/>
        </p:nvSpPr>
        <p:spPr>
          <a:xfrm>
            <a:off x="572873" y="1068447"/>
            <a:ext cx="1945005" cy="799793"/>
          </a:xfrm>
          <a:prstGeom prst="roundRect">
            <a:avLst>
              <a:gd name="adj" fmla="val 6026"/>
            </a:avLst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Design-time Environment</a:t>
            </a:r>
          </a:p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(SDC)</a:t>
            </a:r>
          </a:p>
        </p:txBody>
      </p:sp>
      <p:sp>
        <p:nvSpPr>
          <p:cNvPr id="210" name="圆角矩形 33"/>
          <p:cNvSpPr/>
          <p:nvPr/>
        </p:nvSpPr>
        <p:spPr>
          <a:xfrm>
            <a:off x="2941581" y="3022783"/>
            <a:ext cx="1349375" cy="883842"/>
          </a:xfrm>
          <a:prstGeom prst="roundRect">
            <a:avLst>
              <a:gd name="adj" fmla="val 8184"/>
            </a:avLst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DCAE</a:t>
            </a:r>
          </a:p>
        </p:txBody>
      </p:sp>
      <p:sp>
        <p:nvSpPr>
          <p:cNvPr id="213" name="圆角矩形 41"/>
          <p:cNvSpPr/>
          <p:nvPr/>
        </p:nvSpPr>
        <p:spPr>
          <a:xfrm>
            <a:off x="6811470" y="3215120"/>
            <a:ext cx="725805" cy="1005225"/>
          </a:xfrm>
          <a:prstGeom prst="roundRect">
            <a:avLst>
              <a:gd name="adj" fmla="val 6514"/>
            </a:avLst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SDN-C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4" name="圆角矩形 42"/>
          <p:cNvSpPr/>
          <p:nvPr/>
        </p:nvSpPr>
        <p:spPr>
          <a:xfrm>
            <a:off x="7840344" y="3214804"/>
            <a:ext cx="773805" cy="1005225"/>
          </a:xfrm>
          <a:prstGeom prst="roundRect">
            <a:avLst>
              <a:gd name="adj" fmla="val 6514"/>
            </a:avLst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APP-C</a:t>
            </a:r>
          </a:p>
        </p:txBody>
      </p:sp>
      <p:sp>
        <p:nvSpPr>
          <p:cNvPr id="215" name="圆角矩形 32"/>
          <p:cNvSpPr/>
          <p:nvPr/>
        </p:nvSpPr>
        <p:spPr>
          <a:xfrm>
            <a:off x="3276600" y="1535467"/>
            <a:ext cx="7543800" cy="44670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 Orchestration</a:t>
            </a:r>
          </a:p>
        </p:txBody>
      </p:sp>
      <p:sp>
        <p:nvSpPr>
          <p:cNvPr id="218" name="圆角矩形 50"/>
          <p:cNvSpPr/>
          <p:nvPr/>
        </p:nvSpPr>
        <p:spPr>
          <a:xfrm>
            <a:off x="6273294" y="2841506"/>
            <a:ext cx="3785106" cy="1551965"/>
          </a:xfrm>
          <a:prstGeom prst="roundRect">
            <a:avLst>
              <a:gd name="adj" fmla="val 6514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</a:pPr>
            <a:r>
              <a:rPr lang="en-US" altLang="zh-CN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Controllers</a:t>
            </a:r>
          </a:p>
        </p:txBody>
      </p:sp>
      <p:sp>
        <p:nvSpPr>
          <p:cNvPr id="221" name="矩形 54"/>
          <p:cNvSpPr/>
          <p:nvPr/>
        </p:nvSpPr>
        <p:spPr bwMode="auto">
          <a:xfrm>
            <a:off x="2748580" y="952991"/>
            <a:ext cx="8452820" cy="3583929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Run-time Environment</a:t>
            </a:r>
          </a:p>
        </p:txBody>
      </p:sp>
      <p:sp>
        <p:nvSpPr>
          <p:cNvPr id="224" name="矩形 69"/>
          <p:cNvSpPr/>
          <p:nvPr/>
        </p:nvSpPr>
        <p:spPr bwMode="auto">
          <a:xfrm>
            <a:off x="2748580" y="5677667"/>
            <a:ext cx="7251723" cy="366395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4400" hangingPunct="1">
              <a:buClr>
                <a:srgbClr val="CC9900"/>
              </a:buClr>
              <a:defRPr/>
            </a:pPr>
            <a:endParaRPr lang="en-US" altLang="zh-CN" sz="1600" i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" name="圆角矩形 188"/>
          <p:cNvSpPr/>
          <p:nvPr/>
        </p:nvSpPr>
        <p:spPr bwMode="auto">
          <a:xfrm>
            <a:off x="3113508" y="5723555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226" name="圆角矩形 65"/>
          <p:cNvSpPr/>
          <p:nvPr/>
        </p:nvSpPr>
        <p:spPr bwMode="auto">
          <a:xfrm>
            <a:off x="6627023" y="572355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227" name="圆角矩形 66"/>
          <p:cNvSpPr/>
          <p:nvPr/>
        </p:nvSpPr>
        <p:spPr bwMode="auto">
          <a:xfrm>
            <a:off x="4191164" y="5723555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228" name="圆角矩形 67"/>
          <p:cNvSpPr/>
          <p:nvPr/>
        </p:nvSpPr>
        <p:spPr bwMode="auto">
          <a:xfrm>
            <a:off x="5290750" y="5723555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Wind River</a:t>
            </a:r>
          </a:p>
        </p:txBody>
      </p:sp>
      <p:sp>
        <p:nvSpPr>
          <p:cNvPr id="229" name="圆角矩形 68"/>
          <p:cNvSpPr/>
          <p:nvPr/>
        </p:nvSpPr>
        <p:spPr bwMode="auto">
          <a:xfrm>
            <a:off x="7544651" y="5715000"/>
            <a:ext cx="58336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......</a:t>
            </a:r>
          </a:p>
        </p:txBody>
      </p:sp>
      <p:grpSp>
        <p:nvGrpSpPr>
          <p:cNvPr id="230" name="组合 665"/>
          <p:cNvGrpSpPr>
            <a:grpSpLocks noChangeAspect="1"/>
          </p:cNvGrpSpPr>
          <p:nvPr/>
        </p:nvGrpSpPr>
        <p:grpSpPr>
          <a:xfrm>
            <a:off x="9098642" y="5715000"/>
            <a:ext cx="323215" cy="266700"/>
            <a:chOff x="1160462" y="15679738"/>
            <a:chExt cx="700088" cy="577850"/>
          </a:xfrm>
        </p:grpSpPr>
        <p:sp>
          <p:nvSpPr>
            <p:cNvPr id="260" name="AutoShape 26"/>
            <p:cNvSpPr>
              <a:spLocks noChangeAspect="1" noChangeArrowheads="1" noTextEdit="1"/>
            </p:cNvSpPr>
            <p:nvPr/>
          </p:nvSpPr>
          <p:spPr bwMode="auto">
            <a:xfrm>
              <a:off x="1171575" y="15687675"/>
              <a:ext cx="674688" cy="5619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1" name="Freeform 28"/>
            <p:cNvSpPr/>
            <p:nvPr/>
          </p:nvSpPr>
          <p:spPr bwMode="auto">
            <a:xfrm>
              <a:off x="1171575" y="15889288"/>
              <a:ext cx="677863" cy="3683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81" y="42"/>
                </a:cxn>
                <a:cxn ang="0">
                  <a:pos x="174" y="52"/>
                </a:cxn>
                <a:cxn ang="0">
                  <a:pos x="107" y="93"/>
                </a:cxn>
                <a:cxn ang="0">
                  <a:pos x="74" y="93"/>
                </a:cxn>
                <a:cxn ang="0">
                  <a:pos x="7" y="52"/>
                </a:cxn>
                <a:cxn ang="0">
                  <a:pos x="0" y="42"/>
                </a:cxn>
                <a:cxn ang="0">
                  <a:pos x="0" y="0"/>
                </a:cxn>
                <a:cxn ang="0">
                  <a:pos x="181" y="0"/>
                </a:cxn>
              </a:cxnLst>
              <a:rect l="0" t="0" r="r" b="b"/>
              <a:pathLst>
                <a:path w="181" h="98">
                  <a:moveTo>
                    <a:pt x="181" y="0"/>
                  </a:moveTo>
                  <a:cubicBezTo>
                    <a:pt x="181" y="42"/>
                    <a:pt x="181" y="42"/>
                    <a:pt x="181" y="42"/>
                  </a:cubicBezTo>
                  <a:cubicBezTo>
                    <a:pt x="181" y="46"/>
                    <a:pt x="179" y="50"/>
                    <a:pt x="174" y="52"/>
                  </a:cubicBezTo>
                  <a:cubicBezTo>
                    <a:pt x="107" y="93"/>
                    <a:pt x="107" y="93"/>
                    <a:pt x="107" y="93"/>
                  </a:cubicBezTo>
                  <a:cubicBezTo>
                    <a:pt x="98" y="98"/>
                    <a:pt x="83" y="98"/>
                    <a:pt x="74" y="93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2" y="50"/>
                    <a:pt x="0" y="46"/>
                    <a:pt x="0" y="4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7BB73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2" name="Freeform 29"/>
            <p:cNvSpPr/>
            <p:nvPr/>
          </p:nvSpPr>
          <p:spPr bwMode="auto">
            <a:xfrm>
              <a:off x="1160462" y="15679738"/>
              <a:ext cx="700088" cy="420688"/>
            </a:xfrm>
            <a:custGeom>
              <a:avLst/>
              <a:gdLst/>
              <a:ahLst/>
              <a:cxnLst>
                <a:cxn ang="0">
                  <a:pos x="110" y="106"/>
                </a:cxn>
                <a:cxn ang="0">
                  <a:pos x="77" y="106"/>
                </a:cxn>
                <a:cxn ang="0">
                  <a:pos x="10" y="66"/>
                </a:cxn>
                <a:cxn ang="0">
                  <a:pos x="10" y="46"/>
                </a:cxn>
                <a:cxn ang="0">
                  <a:pos x="77" y="6"/>
                </a:cxn>
                <a:cxn ang="0">
                  <a:pos x="110" y="6"/>
                </a:cxn>
                <a:cxn ang="0">
                  <a:pos x="177" y="46"/>
                </a:cxn>
                <a:cxn ang="0">
                  <a:pos x="177" y="66"/>
                </a:cxn>
                <a:cxn ang="0">
                  <a:pos x="110" y="106"/>
                </a:cxn>
              </a:cxnLst>
              <a:rect l="0" t="0" r="r" b="b"/>
              <a:pathLst>
                <a:path w="187" h="112">
                  <a:moveTo>
                    <a:pt x="110" y="106"/>
                  </a:moveTo>
                  <a:cubicBezTo>
                    <a:pt x="101" y="112"/>
                    <a:pt x="86" y="112"/>
                    <a:pt x="77" y="10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0" y="61"/>
                    <a:pt x="0" y="52"/>
                    <a:pt x="10" y="4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86" y="0"/>
                    <a:pt x="101" y="0"/>
                    <a:pt x="110" y="6"/>
                  </a:cubicBezTo>
                  <a:cubicBezTo>
                    <a:pt x="177" y="46"/>
                    <a:pt x="177" y="46"/>
                    <a:pt x="177" y="46"/>
                  </a:cubicBezTo>
                  <a:cubicBezTo>
                    <a:pt x="187" y="52"/>
                    <a:pt x="187" y="61"/>
                    <a:pt x="177" y="66"/>
                  </a:cubicBezTo>
                  <a:lnTo>
                    <a:pt x="110" y="106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3" name="Freeform 30"/>
            <p:cNvSpPr>
              <a:spLocks noEditPoints="1"/>
            </p:cNvSpPr>
            <p:nvPr/>
          </p:nvSpPr>
          <p:spPr bwMode="auto">
            <a:xfrm>
              <a:off x="1317625" y="15770225"/>
              <a:ext cx="385763" cy="228600"/>
            </a:xfrm>
            <a:custGeom>
              <a:avLst/>
              <a:gdLst/>
              <a:ahLst/>
              <a:cxnLst>
                <a:cxn ang="0">
                  <a:pos x="83" y="60"/>
                </a:cxn>
                <a:cxn ang="0">
                  <a:pos x="83" y="40"/>
                </a:cxn>
                <a:cxn ang="0">
                  <a:pos x="76" y="41"/>
                </a:cxn>
                <a:cxn ang="0">
                  <a:pos x="75" y="52"/>
                </a:cxn>
                <a:cxn ang="0">
                  <a:pos x="57" y="41"/>
                </a:cxn>
                <a:cxn ang="0">
                  <a:pos x="58" y="41"/>
                </a:cxn>
                <a:cxn ang="0">
                  <a:pos x="66" y="38"/>
                </a:cxn>
                <a:cxn ang="0">
                  <a:pos x="94" y="21"/>
                </a:cxn>
                <a:cxn ang="0">
                  <a:pos x="94" y="32"/>
                </a:cxn>
                <a:cxn ang="0">
                  <a:pos x="102" y="32"/>
                </a:cxn>
                <a:cxn ang="0">
                  <a:pos x="103" y="12"/>
                </a:cxn>
                <a:cxn ang="0">
                  <a:pos x="70" y="12"/>
                </a:cxn>
                <a:cxn ang="0">
                  <a:pos x="70" y="17"/>
                </a:cxn>
                <a:cxn ang="0">
                  <a:pos x="88" y="17"/>
                </a:cxn>
                <a:cxn ang="0">
                  <a:pos x="71" y="27"/>
                </a:cxn>
                <a:cxn ang="0">
                  <a:pos x="71" y="26"/>
                </a:cxn>
                <a:cxn ang="0">
                  <a:pos x="66" y="22"/>
                </a:cxn>
                <a:cxn ang="0">
                  <a:pos x="39" y="6"/>
                </a:cxn>
                <a:cxn ang="0">
                  <a:pos x="57" y="5"/>
                </a:cxn>
                <a:cxn ang="0">
                  <a:pos x="57" y="0"/>
                </a:cxn>
                <a:cxn ang="0">
                  <a:pos x="24" y="1"/>
                </a:cxn>
                <a:cxn ang="0">
                  <a:pos x="24" y="21"/>
                </a:cxn>
                <a:cxn ang="0">
                  <a:pos x="31" y="21"/>
                </a:cxn>
                <a:cxn ang="0">
                  <a:pos x="32" y="9"/>
                </a:cxn>
                <a:cxn ang="0">
                  <a:pos x="48" y="19"/>
                </a:cxn>
                <a:cxn ang="0">
                  <a:pos x="47" y="19"/>
                </a:cxn>
                <a:cxn ang="0">
                  <a:pos x="39" y="22"/>
                </a:cxn>
                <a:cxn ang="0">
                  <a:pos x="36" y="24"/>
                </a:cxn>
                <a:cxn ang="0">
                  <a:pos x="8" y="40"/>
                </a:cxn>
                <a:cxn ang="0">
                  <a:pos x="9" y="30"/>
                </a:cxn>
                <a:cxn ang="0">
                  <a:pos x="1" y="30"/>
                </a:cxn>
                <a:cxn ang="0">
                  <a:pos x="0" y="50"/>
                </a:cxn>
                <a:cxn ang="0">
                  <a:pos x="33" y="49"/>
                </a:cxn>
                <a:cxn ang="0">
                  <a:pos x="33" y="44"/>
                </a:cxn>
                <a:cxn ang="0">
                  <a:pos x="14" y="44"/>
                </a:cxn>
                <a:cxn ang="0">
                  <a:pos x="33" y="33"/>
                </a:cxn>
                <a:cxn ang="0">
                  <a:pos x="34" y="34"/>
                </a:cxn>
                <a:cxn ang="0">
                  <a:pos x="38" y="39"/>
                </a:cxn>
                <a:cxn ang="0">
                  <a:pos x="42" y="40"/>
                </a:cxn>
                <a:cxn ang="0">
                  <a:pos x="68" y="55"/>
                </a:cxn>
                <a:cxn ang="0">
                  <a:pos x="50" y="56"/>
                </a:cxn>
                <a:cxn ang="0">
                  <a:pos x="50" y="61"/>
                </a:cxn>
                <a:cxn ang="0">
                  <a:pos x="83" y="60"/>
                </a:cxn>
                <a:cxn ang="0">
                  <a:pos x="52" y="36"/>
                </a:cxn>
                <a:cxn ang="0">
                  <a:pos x="45" y="34"/>
                </a:cxn>
                <a:cxn ang="0">
                  <a:pos x="46" y="26"/>
                </a:cxn>
                <a:cxn ang="0">
                  <a:pos x="52" y="24"/>
                </a:cxn>
                <a:cxn ang="0">
                  <a:pos x="59" y="26"/>
                </a:cxn>
                <a:cxn ang="0">
                  <a:pos x="59" y="34"/>
                </a:cxn>
                <a:cxn ang="0">
                  <a:pos x="52" y="36"/>
                </a:cxn>
              </a:cxnLst>
              <a:rect l="0" t="0" r="r" b="b"/>
              <a:pathLst>
                <a:path w="103" h="61">
                  <a:moveTo>
                    <a:pt x="83" y="60"/>
                  </a:moveTo>
                  <a:cubicBezTo>
                    <a:pt x="83" y="59"/>
                    <a:pt x="83" y="41"/>
                    <a:pt x="83" y="40"/>
                  </a:cubicBezTo>
                  <a:cubicBezTo>
                    <a:pt x="82" y="40"/>
                    <a:pt x="77" y="41"/>
                    <a:pt x="76" y="41"/>
                  </a:cubicBezTo>
                  <a:cubicBezTo>
                    <a:pt x="75" y="42"/>
                    <a:pt x="75" y="52"/>
                    <a:pt x="75" y="52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61" y="40"/>
                    <a:pt x="64" y="39"/>
                    <a:pt x="66" y="38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94" y="31"/>
                    <a:pt x="94" y="32"/>
                  </a:cubicBezTo>
                  <a:cubicBezTo>
                    <a:pt x="96" y="32"/>
                    <a:pt x="100" y="32"/>
                    <a:pt x="102" y="32"/>
                  </a:cubicBezTo>
                  <a:cubicBezTo>
                    <a:pt x="102" y="31"/>
                    <a:pt x="103" y="13"/>
                    <a:pt x="103" y="12"/>
                  </a:cubicBezTo>
                  <a:cubicBezTo>
                    <a:pt x="101" y="12"/>
                    <a:pt x="72" y="12"/>
                    <a:pt x="70" y="12"/>
                  </a:cubicBezTo>
                  <a:cubicBezTo>
                    <a:pt x="70" y="13"/>
                    <a:pt x="70" y="17"/>
                    <a:pt x="70" y="17"/>
                  </a:cubicBezTo>
                  <a:cubicBezTo>
                    <a:pt x="72" y="17"/>
                    <a:pt x="88" y="17"/>
                    <a:pt x="88" y="1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5"/>
                    <a:pt x="68" y="23"/>
                    <a:pt x="66" y="22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55" y="5"/>
                    <a:pt x="57" y="5"/>
                  </a:cubicBezTo>
                  <a:cubicBezTo>
                    <a:pt x="57" y="5"/>
                    <a:pt x="57" y="1"/>
                    <a:pt x="57" y="0"/>
                  </a:cubicBezTo>
                  <a:cubicBezTo>
                    <a:pt x="55" y="0"/>
                    <a:pt x="26" y="1"/>
                    <a:pt x="24" y="1"/>
                  </a:cubicBezTo>
                  <a:cubicBezTo>
                    <a:pt x="24" y="2"/>
                    <a:pt x="23" y="20"/>
                    <a:pt x="24" y="21"/>
                  </a:cubicBezTo>
                  <a:cubicBezTo>
                    <a:pt x="25" y="21"/>
                    <a:pt x="30" y="21"/>
                    <a:pt x="31" y="21"/>
                  </a:cubicBezTo>
                  <a:cubicBezTo>
                    <a:pt x="31" y="19"/>
                    <a:pt x="32" y="9"/>
                    <a:pt x="32" y="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4" y="20"/>
                    <a:pt x="41" y="21"/>
                    <a:pt x="39" y="22"/>
                  </a:cubicBezTo>
                  <a:cubicBezTo>
                    <a:pt x="39" y="22"/>
                    <a:pt x="37" y="24"/>
                    <a:pt x="36" y="2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9" y="31"/>
                    <a:pt x="9" y="30"/>
                  </a:cubicBezTo>
                  <a:cubicBezTo>
                    <a:pt x="7" y="30"/>
                    <a:pt x="2" y="30"/>
                    <a:pt x="1" y="30"/>
                  </a:cubicBezTo>
                  <a:cubicBezTo>
                    <a:pt x="1" y="31"/>
                    <a:pt x="0" y="49"/>
                    <a:pt x="0" y="50"/>
                  </a:cubicBezTo>
                  <a:cubicBezTo>
                    <a:pt x="2" y="49"/>
                    <a:pt x="33" y="49"/>
                    <a:pt x="33" y="49"/>
                  </a:cubicBezTo>
                  <a:cubicBezTo>
                    <a:pt x="33" y="48"/>
                    <a:pt x="33" y="45"/>
                    <a:pt x="33" y="44"/>
                  </a:cubicBezTo>
                  <a:cubicBezTo>
                    <a:pt x="32" y="44"/>
                    <a:pt x="14" y="44"/>
                    <a:pt x="14" y="44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6"/>
                    <a:pt x="36" y="37"/>
                    <a:pt x="38" y="39"/>
                  </a:cubicBezTo>
                  <a:cubicBezTo>
                    <a:pt x="38" y="39"/>
                    <a:pt x="42" y="40"/>
                    <a:pt x="42" y="40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8" y="55"/>
                    <a:pt x="52" y="56"/>
                    <a:pt x="50" y="56"/>
                  </a:cubicBezTo>
                  <a:cubicBezTo>
                    <a:pt x="50" y="57"/>
                    <a:pt x="50" y="60"/>
                    <a:pt x="50" y="61"/>
                  </a:cubicBezTo>
                  <a:cubicBezTo>
                    <a:pt x="52" y="61"/>
                    <a:pt x="81" y="60"/>
                    <a:pt x="83" y="60"/>
                  </a:cubicBezTo>
                  <a:close/>
                  <a:moveTo>
                    <a:pt x="52" y="36"/>
                  </a:moveTo>
                  <a:cubicBezTo>
                    <a:pt x="50" y="36"/>
                    <a:pt x="47" y="35"/>
                    <a:pt x="45" y="34"/>
                  </a:cubicBezTo>
                  <a:cubicBezTo>
                    <a:pt x="42" y="32"/>
                    <a:pt x="42" y="29"/>
                    <a:pt x="46" y="26"/>
                  </a:cubicBezTo>
                  <a:cubicBezTo>
                    <a:pt x="47" y="25"/>
                    <a:pt x="50" y="25"/>
                    <a:pt x="52" y="24"/>
                  </a:cubicBezTo>
                  <a:cubicBezTo>
                    <a:pt x="55" y="24"/>
                    <a:pt x="58" y="25"/>
                    <a:pt x="59" y="26"/>
                  </a:cubicBezTo>
                  <a:cubicBezTo>
                    <a:pt x="63" y="28"/>
                    <a:pt x="63" y="32"/>
                    <a:pt x="59" y="34"/>
                  </a:cubicBezTo>
                  <a:cubicBezTo>
                    <a:pt x="57" y="35"/>
                    <a:pt x="55" y="36"/>
                    <a:pt x="52" y="3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31" name="Picture 230" descr="图片2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86801" y="5715001"/>
            <a:ext cx="339725" cy="267335"/>
          </a:xfrm>
          <a:prstGeom prst="rect">
            <a:avLst/>
          </a:prstGeom>
          <a:noFill/>
        </p:spPr>
      </p:pic>
      <p:sp>
        <p:nvSpPr>
          <p:cNvPr id="254" name="圆角矩形 41"/>
          <p:cNvSpPr/>
          <p:nvPr/>
        </p:nvSpPr>
        <p:spPr>
          <a:xfrm>
            <a:off x="2756208" y="4849209"/>
            <a:ext cx="8368992" cy="645035"/>
          </a:xfrm>
          <a:prstGeom prst="roundRect">
            <a:avLst>
              <a:gd name="adj" fmla="val 6514"/>
            </a:avLst>
          </a:prstGeom>
          <a:solidFill>
            <a:srgbClr val="FFFF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endParaRPr lang="zh-CN" altLang="en-US" sz="1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6" name="Elbow Connector 265"/>
          <p:cNvCxnSpPr>
            <a:stCxn id="206" idx="3"/>
            <a:endCxn id="215" idx="1"/>
          </p:cNvCxnSpPr>
          <p:nvPr/>
        </p:nvCxnSpPr>
        <p:spPr>
          <a:xfrm>
            <a:off x="2517878" y="1468343"/>
            <a:ext cx="758723" cy="290478"/>
          </a:xfrm>
          <a:prstGeom prst="bentConnector3">
            <a:avLst/>
          </a:prstGeom>
          <a:noFill/>
          <a:ln w="12700" cap="flat">
            <a:solidFill>
              <a:schemeClr val="tx2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67" name="Elbow Connector 266"/>
          <p:cNvCxnSpPr/>
          <p:nvPr/>
        </p:nvCxnSpPr>
        <p:spPr>
          <a:xfrm rot="16200000" flipH="1">
            <a:off x="7991875" y="2136606"/>
            <a:ext cx="1255352" cy="896498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rgbClr val="FFC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70" name="TextBox 269"/>
          <p:cNvSpPr txBox="1"/>
          <p:nvPr/>
        </p:nvSpPr>
        <p:spPr>
          <a:xfrm>
            <a:off x="2790099" y="989182"/>
            <a:ext cx="208389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zh-CN" altLang="en-US" sz="1200" b="1" dirty="0">
                <a:solidFill>
                  <a:schemeClr val="tx2"/>
                </a:solidFill>
              </a:rPr>
              <a:t> </a:t>
            </a:r>
            <a:r>
              <a:rPr lang="en-US" altLang="zh-CN" sz="1200" b="1" dirty="0">
                <a:solidFill>
                  <a:schemeClr val="tx2"/>
                </a:solidFill>
              </a:rPr>
              <a:t>Deploy</a:t>
            </a:r>
            <a:r>
              <a:rPr lang="zh-CN" altLang="en-US" sz="1200" b="1" dirty="0">
                <a:solidFill>
                  <a:schemeClr val="tx2"/>
                </a:solidFill>
              </a:rPr>
              <a:t> </a:t>
            </a:r>
            <a:r>
              <a:rPr lang="en-US" altLang="zh-CN" sz="1200" b="1" dirty="0">
                <a:solidFill>
                  <a:schemeClr val="tx2"/>
                </a:solidFill>
              </a:rPr>
              <a:t>Service </a:t>
            </a:r>
          </a:p>
          <a:p>
            <a:r>
              <a:rPr lang="en-US" altLang="zh-CN" sz="1200" b="1" dirty="0">
                <a:solidFill>
                  <a:schemeClr val="tx2"/>
                </a:solidFill>
              </a:rPr>
              <a:t> (TOSCA/HEAT/YANG)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271" name="TextBox 270"/>
          <p:cNvSpPr txBox="1"/>
          <p:nvPr/>
        </p:nvSpPr>
        <p:spPr>
          <a:xfrm>
            <a:off x="8408105" y="2346739"/>
            <a:ext cx="211092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altLang="zh-CN" sz="1200" b="1" dirty="0">
                <a:solidFill>
                  <a:srgbClr val="F8981D"/>
                </a:solidFill>
              </a:rPr>
              <a:t>4</a:t>
            </a:r>
            <a:r>
              <a:rPr lang="zh-CN" altLang="en-US" sz="1200" b="1" dirty="0">
                <a:solidFill>
                  <a:srgbClr val="F8981D"/>
                </a:solidFill>
              </a:rPr>
              <a:t> </a:t>
            </a:r>
            <a:r>
              <a:rPr lang="en-US" altLang="zh-CN" sz="1200" b="1" dirty="0">
                <a:solidFill>
                  <a:srgbClr val="F8981D"/>
                </a:solidFill>
              </a:rPr>
              <a:t>VNF (Tosca)</a:t>
            </a:r>
            <a:endParaRPr lang="en-US" sz="1200" b="1" dirty="0">
              <a:solidFill>
                <a:srgbClr val="F8981D"/>
              </a:solidFill>
            </a:endParaRPr>
          </a:p>
        </p:txBody>
      </p:sp>
      <p:cxnSp>
        <p:nvCxnSpPr>
          <p:cNvPr id="272" name="Elbow Connector 271"/>
          <p:cNvCxnSpPr>
            <a:endCxn id="213" idx="0"/>
          </p:cNvCxnSpPr>
          <p:nvPr/>
        </p:nvCxnSpPr>
        <p:spPr>
          <a:xfrm rot="5400000">
            <a:off x="6657349" y="2500674"/>
            <a:ext cx="1231468" cy="197422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rgbClr val="7030A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73" name="TextBox 272"/>
          <p:cNvSpPr txBox="1"/>
          <p:nvPr/>
        </p:nvSpPr>
        <p:spPr>
          <a:xfrm>
            <a:off x="6500804" y="2552244"/>
            <a:ext cx="2033596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altLang="zh-CN" sz="1200" b="1" dirty="0">
                <a:solidFill>
                  <a:srgbClr val="7030A0"/>
                </a:solidFill>
              </a:rPr>
              <a:t>Network (YANG)</a:t>
            </a:r>
            <a:endParaRPr lang="en-US" sz="1200" b="1" dirty="0">
              <a:solidFill>
                <a:srgbClr val="7030A0"/>
              </a:solidFill>
            </a:endParaRPr>
          </a:p>
        </p:txBody>
      </p:sp>
      <p:cxnSp>
        <p:nvCxnSpPr>
          <p:cNvPr id="274" name="Elbow Connector 273"/>
          <p:cNvCxnSpPr>
            <a:endCxn id="275" idx="0"/>
          </p:cNvCxnSpPr>
          <p:nvPr/>
        </p:nvCxnSpPr>
        <p:spPr>
          <a:xfrm rot="16200000" flipH="1">
            <a:off x="3506901" y="3166471"/>
            <a:ext cx="2734179" cy="440257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rgbClr val="FF0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75" name="TextBox 274"/>
          <p:cNvSpPr txBox="1"/>
          <p:nvPr/>
        </p:nvSpPr>
        <p:spPr>
          <a:xfrm>
            <a:off x="4291741" y="4753690"/>
            <a:ext cx="1604755" cy="2462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</a:rPr>
              <a:t>Infra Resource</a:t>
            </a:r>
          </a:p>
        </p:txBody>
      </p:sp>
      <p:sp>
        <p:nvSpPr>
          <p:cNvPr id="277" name="TextBox 276"/>
          <p:cNvSpPr txBox="1"/>
          <p:nvPr/>
        </p:nvSpPr>
        <p:spPr>
          <a:xfrm>
            <a:off x="7430911" y="4753690"/>
            <a:ext cx="1622292" cy="2462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VNF Resource LCM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1721750" y="2678991"/>
            <a:ext cx="425885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altLang="zh-CN" sz="1200" b="1">
                <a:solidFill>
                  <a:srgbClr val="0070C0"/>
                </a:solidFill>
              </a:rPr>
              <a:t>Close </a:t>
            </a:r>
            <a:r>
              <a:rPr lang="en-US" altLang="zh-CN" sz="1200" b="1" dirty="0">
                <a:solidFill>
                  <a:srgbClr val="0070C0"/>
                </a:solidFill>
              </a:rPr>
              <a:t>loop remediation</a:t>
            </a:r>
            <a:endParaRPr lang="en-US" sz="1200" b="1" dirty="0">
              <a:solidFill>
                <a:srgbClr val="0070C0"/>
              </a:solidFill>
            </a:endParaRPr>
          </a:p>
        </p:txBody>
      </p:sp>
      <p:sp>
        <p:nvSpPr>
          <p:cNvPr id="280" name="圆角矩形 42"/>
          <p:cNvSpPr/>
          <p:nvPr/>
        </p:nvSpPr>
        <p:spPr>
          <a:xfrm>
            <a:off x="8692540" y="3212532"/>
            <a:ext cx="756260" cy="1007497"/>
          </a:xfrm>
          <a:prstGeom prst="roundRect">
            <a:avLst>
              <a:gd name="adj" fmla="val 6514"/>
            </a:avLst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VF-C</a:t>
            </a:r>
          </a:p>
        </p:txBody>
      </p:sp>
      <p:sp>
        <p:nvSpPr>
          <p:cNvPr id="281" name="圆角矩形 52"/>
          <p:cNvSpPr/>
          <p:nvPr/>
        </p:nvSpPr>
        <p:spPr>
          <a:xfrm>
            <a:off x="4973672" y="5241992"/>
            <a:ext cx="1863382" cy="212288"/>
          </a:xfrm>
          <a:prstGeom prst="roundRect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Infra-C w/ARM </a:t>
            </a:r>
          </a:p>
        </p:txBody>
      </p:sp>
      <p:sp>
        <p:nvSpPr>
          <p:cNvPr id="282" name="圆角矩形 52"/>
          <p:cNvSpPr/>
          <p:nvPr/>
        </p:nvSpPr>
        <p:spPr>
          <a:xfrm>
            <a:off x="7123534" y="5225171"/>
            <a:ext cx="1863382" cy="212288"/>
          </a:xfrm>
          <a:prstGeom prst="roundRect">
            <a:avLst/>
          </a:prstGeom>
          <a:ln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Local SDN Adapter</a:t>
            </a:r>
          </a:p>
        </p:txBody>
      </p:sp>
      <p:sp>
        <p:nvSpPr>
          <p:cNvPr id="283" name="TextBox 282"/>
          <p:cNvSpPr txBox="1"/>
          <p:nvPr/>
        </p:nvSpPr>
        <p:spPr>
          <a:xfrm>
            <a:off x="4053474" y="2667001"/>
            <a:ext cx="2347326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altLang="zh-CN" sz="1200" b="1" dirty="0">
                <a:solidFill>
                  <a:srgbClr val="FF0000"/>
                </a:solidFill>
              </a:rPr>
              <a:t>Infrastructure (HEAT)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3124200" y="4753690"/>
            <a:ext cx="876265" cy="246219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altLang="zh-CN" sz="1000">
                <a:solidFill>
                  <a:schemeClr val="bg1"/>
                </a:solidFill>
              </a:rPr>
              <a:t>FCAPS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6065348" y="4753690"/>
            <a:ext cx="1226427" cy="246219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</a:rPr>
              <a:t>SDN Overlay</a:t>
            </a:r>
          </a:p>
        </p:txBody>
      </p:sp>
      <p:sp>
        <p:nvSpPr>
          <p:cNvPr id="286" name="TextBox 285"/>
          <p:cNvSpPr txBox="1"/>
          <p:nvPr/>
        </p:nvSpPr>
        <p:spPr>
          <a:xfrm>
            <a:off x="9305976" y="4753690"/>
            <a:ext cx="1622292" cy="24621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Provider Registry</a:t>
            </a:r>
          </a:p>
        </p:txBody>
      </p:sp>
      <p:cxnSp>
        <p:nvCxnSpPr>
          <p:cNvPr id="287" name="Elbow Connector 286"/>
          <p:cNvCxnSpPr>
            <a:stCxn id="280" idx="2"/>
          </p:cNvCxnSpPr>
          <p:nvPr/>
        </p:nvCxnSpPr>
        <p:spPr>
          <a:xfrm rot="5400000">
            <a:off x="8600520" y="4254246"/>
            <a:ext cx="504368" cy="435932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rgbClr val="FFC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88" name="Elbow Connector 287"/>
          <p:cNvCxnSpPr>
            <a:stCxn id="214" idx="2"/>
          </p:cNvCxnSpPr>
          <p:nvPr/>
        </p:nvCxnSpPr>
        <p:spPr>
          <a:xfrm rot="5400000">
            <a:off x="7770346" y="4275576"/>
            <a:ext cx="512449" cy="401355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rgbClr val="FFC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" name="Straight Connector 53"/>
          <p:cNvCxnSpPr/>
          <p:nvPr/>
        </p:nvCxnSpPr>
        <p:spPr>
          <a:xfrm flipH="1">
            <a:off x="8171303" y="2583194"/>
            <a:ext cx="2803" cy="617627"/>
          </a:xfrm>
          <a:prstGeom prst="line">
            <a:avLst/>
          </a:prstGeom>
          <a:ln w="12700">
            <a:solidFill>
              <a:srgbClr val="FFC000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Elbow Connector 288"/>
          <p:cNvCxnSpPr>
            <a:stCxn id="213" idx="2"/>
          </p:cNvCxnSpPr>
          <p:nvPr/>
        </p:nvCxnSpPr>
        <p:spPr>
          <a:xfrm rot="5400000">
            <a:off x="6697214" y="4246501"/>
            <a:ext cx="503317" cy="451002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rgbClr val="7030A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0" name="Elbow Connector 289"/>
          <p:cNvCxnSpPr>
            <a:endCxn id="210" idx="2"/>
          </p:cNvCxnSpPr>
          <p:nvPr/>
        </p:nvCxnSpPr>
        <p:spPr>
          <a:xfrm rot="5400000" flipH="1" flipV="1">
            <a:off x="3149766" y="4265981"/>
            <a:ext cx="825856" cy="107147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rgbClr val="0070C0"/>
            </a:solidFill>
            <a:prstDash val="solid"/>
            <a:round/>
            <a:headEnd type="triangle" w="med" len="med"/>
            <a:tailEnd type="triangle" w="med" len="med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55" name="圆角矩形 52"/>
          <p:cNvSpPr/>
          <p:nvPr/>
        </p:nvSpPr>
        <p:spPr>
          <a:xfrm>
            <a:off x="3276600" y="5169152"/>
            <a:ext cx="1863382" cy="212288"/>
          </a:xfrm>
          <a:prstGeom prst="roundRect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Infra-c w/OpenStack</a:t>
            </a:r>
          </a:p>
        </p:txBody>
      </p:sp>
      <p:sp>
        <p:nvSpPr>
          <p:cNvPr id="291" name="圆角矩形 52"/>
          <p:cNvSpPr/>
          <p:nvPr/>
        </p:nvSpPr>
        <p:spPr>
          <a:xfrm>
            <a:off x="9126709" y="5216678"/>
            <a:ext cx="1863382" cy="212288"/>
          </a:xfrm>
          <a:prstGeom prst="roundRect">
            <a:avLst/>
          </a:prstGeom>
          <a:ln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Modeling and Capability</a:t>
            </a:r>
          </a:p>
        </p:txBody>
      </p:sp>
      <p:cxnSp>
        <p:nvCxnSpPr>
          <p:cNvPr id="296" name="Elbow Connector 295"/>
          <p:cNvCxnSpPr>
            <a:stCxn id="210" idx="0"/>
          </p:cNvCxnSpPr>
          <p:nvPr/>
        </p:nvCxnSpPr>
        <p:spPr>
          <a:xfrm rot="5400000" flipH="1" flipV="1">
            <a:off x="3256374" y="2330500"/>
            <a:ext cx="1052179" cy="332388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rgbClr val="0070C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00" name="Elbow Connector 299"/>
          <p:cNvCxnSpPr>
            <a:stCxn id="286" idx="0"/>
            <a:endCxn id="209" idx="2"/>
          </p:cNvCxnSpPr>
          <p:nvPr/>
        </p:nvCxnSpPr>
        <p:spPr>
          <a:xfrm rot="5400000" flipH="1" flipV="1">
            <a:off x="10089611" y="4218514"/>
            <a:ext cx="562689" cy="507665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chemeClr val="accent6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10" name="TextBox 309"/>
          <p:cNvSpPr txBox="1"/>
          <p:nvPr/>
        </p:nvSpPr>
        <p:spPr>
          <a:xfrm>
            <a:off x="10462076" y="4295004"/>
            <a:ext cx="102852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altLang="zh-CN" sz="1200" b="1" dirty="0">
                <a:solidFill>
                  <a:schemeClr val="accent6"/>
                </a:solidFill>
              </a:rPr>
              <a:t>Registration </a:t>
            </a:r>
            <a:endParaRPr lang="en-US" sz="1200" b="1" dirty="0">
              <a:solidFill>
                <a:schemeClr val="accent6"/>
              </a:solidFill>
            </a:endParaRPr>
          </a:p>
        </p:txBody>
      </p:sp>
      <p:sp>
        <p:nvSpPr>
          <p:cNvPr id="312" name="Right Arrow Callout 311"/>
          <p:cNvSpPr/>
          <p:nvPr/>
        </p:nvSpPr>
        <p:spPr>
          <a:xfrm>
            <a:off x="972162" y="4815413"/>
            <a:ext cx="1480008" cy="622046"/>
          </a:xfrm>
          <a:prstGeom prst="rightArrowCallout">
            <a:avLst>
              <a:gd name="adj1" fmla="val 21078"/>
              <a:gd name="adj2" fmla="val 20098"/>
              <a:gd name="adj3" fmla="val 38372"/>
              <a:gd name="adj4" fmla="val 7792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2"/>
                </a:solidFill>
              </a:rPr>
              <a:t>Multi Cloud Mediation Layer</a:t>
            </a:r>
          </a:p>
        </p:txBody>
      </p:sp>
      <p:sp>
        <p:nvSpPr>
          <p:cNvPr id="209" name="圆角矩形 31"/>
          <p:cNvSpPr/>
          <p:nvPr/>
        </p:nvSpPr>
        <p:spPr>
          <a:xfrm>
            <a:off x="10146500" y="3737874"/>
            <a:ext cx="956575" cy="453126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A&amp;AI</a:t>
            </a:r>
          </a:p>
        </p:txBody>
      </p:sp>
      <p:sp>
        <p:nvSpPr>
          <p:cNvPr id="314" name="圆角矩形 31"/>
          <p:cNvSpPr/>
          <p:nvPr/>
        </p:nvSpPr>
        <p:spPr>
          <a:xfrm>
            <a:off x="10160191" y="2975002"/>
            <a:ext cx="930985" cy="417216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SNIRO</a:t>
            </a:r>
          </a:p>
        </p:txBody>
      </p:sp>
      <p:cxnSp>
        <p:nvCxnSpPr>
          <p:cNvPr id="319" name="Straight Arrow Connector 318"/>
          <p:cNvCxnSpPr>
            <a:endCxn id="314" idx="0"/>
          </p:cNvCxnSpPr>
          <p:nvPr/>
        </p:nvCxnSpPr>
        <p:spPr>
          <a:xfrm>
            <a:off x="10623445" y="1982176"/>
            <a:ext cx="2238" cy="992827"/>
          </a:xfrm>
          <a:prstGeom prst="straightConnector1">
            <a:avLst/>
          </a:prstGeom>
          <a:ln w="12700">
            <a:solidFill>
              <a:schemeClr val="accent6"/>
            </a:solidFill>
            <a:miter lim="800000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圆角矩形 48"/>
          <p:cNvSpPr/>
          <p:nvPr/>
        </p:nvSpPr>
        <p:spPr>
          <a:xfrm>
            <a:off x="3276600" y="2133600"/>
            <a:ext cx="7543800" cy="253268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Common Service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2" name="Decagon 331"/>
          <p:cNvSpPr/>
          <p:nvPr/>
        </p:nvSpPr>
        <p:spPr>
          <a:xfrm>
            <a:off x="2549188" y="1349781"/>
            <a:ext cx="270213" cy="270213"/>
          </a:xfrm>
          <a:prstGeom prst="decagon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1</a:t>
            </a:r>
          </a:p>
        </p:txBody>
      </p:sp>
      <p:sp>
        <p:nvSpPr>
          <p:cNvPr id="333" name="Decagon 332"/>
          <p:cNvSpPr/>
          <p:nvPr/>
        </p:nvSpPr>
        <p:spPr>
          <a:xfrm>
            <a:off x="4522370" y="2428945"/>
            <a:ext cx="270213" cy="270213"/>
          </a:xfrm>
          <a:prstGeom prst="decagon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3</a:t>
            </a:r>
          </a:p>
        </p:txBody>
      </p:sp>
      <p:sp>
        <p:nvSpPr>
          <p:cNvPr id="336" name="Decagon 335"/>
          <p:cNvSpPr/>
          <p:nvPr/>
        </p:nvSpPr>
        <p:spPr>
          <a:xfrm>
            <a:off x="7047394" y="2846229"/>
            <a:ext cx="270213" cy="270213"/>
          </a:xfrm>
          <a:prstGeom prst="decagon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4</a:t>
            </a:r>
          </a:p>
        </p:txBody>
      </p:sp>
      <p:sp>
        <p:nvSpPr>
          <p:cNvPr id="337" name="Decagon 336"/>
          <p:cNvSpPr/>
          <p:nvPr/>
        </p:nvSpPr>
        <p:spPr>
          <a:xfrm>
            <a:off x="8082799" y="2477025"/>
            <a:ext cx="270213" cy="270213"/>
          </a:xfrm>
          <a:prstGeom prst="decagon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5</a:t>
            </a:r>
          </a:p>
        </p:txBody>
      </p:sp>
      <p:sp>
        <p:nvSpPr>
          <p:cNvPr id="338" name="Decagon 337"/>
          <p:cNvSpPr/>
          <p:nvPr/>
        </p:nvSpPr>
        <p:spPr>
          <a:xfrm>
            <a:off x="3483068" y="2625388"/>
            <a:ext cx="270213" cy="270213"/>
          </a:xfrm>
          <a:prstGeom prst="decagon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6</a:t>
            </a:r>
          </a:p>
        </p:txBody>
      </p:sp>
      <p:sp>
        <p:nvSpPr>
          <p:cNvPr id="339" name="Decagon 338"/>
          <p:cNvSpPr/>
          <p:nvPr/>
        </p:nvSpPr>
        <p:spPr>
          <a:xfrm>
            <a:off x="10160191" y="4283758"/>
            <a:ext cx="270213" cy="270213"/>
          </a:xfrm>
          <a:prstGeom prst="decagon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0</a:t>
            </a:r>
          </a:p>
        </p:txBody>
      </p:sp>
      <p:sp>
        <p:nvSpPr>
          <p:cNvPr id="340" name="Decagon 339"/>
          <p:cNvSpPr/>
          <p:nvPr/>
        </p:nvSpPr>
        <p:spPr>
          <a:xfrm>
            <a:off x="10286133" y="2505183"/>
            <a:ext cx="270213" cy="270213"/>
          </a:xfrm>
          <a:prstGeom prst="decagon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2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0601455" y="2518991"/>
            <a:ext cx="680269" cy="28037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altLang="zh-CN" sz="1200" b="1" dirty="0">
                <a:solidFill>
                  <a:schemeClr val="accent6"/>
                </a:solidFill>
              </a:rPr>
              <a:t>Homing </a:t>
            </a:r>
            <a:endParaRPr lang="en-US" sz="1200" b="1" dirty="0">
              <a:solidFill>
                <a:schemeClr val="accent6"/>
              </a:solidFill>
            </a:endParaRPr>
          </a:p>
        </p:txBody>
      </p:sp>
      <p:cxnSp>
        <p:nvCxnSpPr>
          <p:cNvPr id="69" name="Elbow Connector 68"/>
          <p:cNvCxnSpPr>
            <a:stCxn id="314" idx="2"/>
            <a:endCxn id="209" idx="0"/>
          </p:cNvCxnSpPr>
          <p:nvPr/>
        </p:nvCxnSpPr>
        <p:spPr>
          <a:xfrm rot="5400000">
            <a:off x="10452407" y="3564598"/>
            <a:ext cx="345656" cy="896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chemeClr val="accent6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4269685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圆角矩形 48"/>
          <p:cNvSpPr/>
          <p:nvPr/>
        </p:nvSpPr>
        <p:spPr>
          <a:xfrm>
            <a:off x="1870246" y="3018365"/>
            <a:ext cx="9080847" cy="1391440"/>
          </a:xfrm>
          <a:prstGeom prst="roundRect">
            <a:avLst>
              <a:gd name="adj" fmla="val 5176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Multi Cloud Common Mediation Layer</a:t>
            </a:r>
            <a:endParaRPr lang="zh-CN" altLang="en-US" sz="12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08686" y="4545809"/>
            <a:ext cx="8481468" cy="769436"/>
          </a:xfrm>
          <a:prstGeom prst="rect">
            <a:avLst/>
          </a:prstGeom>
          <a:solidFill>
            <a:srgbClr val="7030A0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224" y="169976"/>
            <a:ext cx="10969943" cy="812800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Release 1 Target Architecture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598915" y="6464301"/>
            <a:ext cx="450733" cy="149224"/>
          </a:xfrm>
          <a:prstGeom prst="rect">
            <a:avLst/>
          </a:prstGeom>
        </p:spPr>
        <p:txBody>
          <a:bodyPr/>
          <a:lstStyle/>
          <a:p>
            <a:fld id="{6EA6D8CF-3CDE-4807-BCD2-C9F2B831AAA5}" type="slidenum">
              <a:rPr lang="en-US" smtClean="0"/>
              <a:t>2</a:t>
            </a:fld>
            <a:endParaRPr lang="en-US"/>
          </a:p>
        </p:txBody>
      </p:sp>
      <p:sp>
        <p:nvSpPr>
          <p:cNvPr id="210" name="圆角矩形 33"/>
          <p:cNvSpPr/>
          <p:nvPr/>
        </p:nvSpPr>
        <p:spPr>
          <a:xfrm>
            <a:off x="2949906" y="1262361"/>
            <a:ext cx="1349375" cy="883842"/>
          </a:xfrm>
          <a:prstGeom prst="roundRect">
            <a:avLst>
              <a:gd name="adj" fmla="val 8184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DCAE</a:t>
            </a:r>
          </a:p>
        </p:txBody>
      </p:sp>
      <p:sp>
        <p:nvSpPr>
          <p:cNvPr id="213" name="圆角矩形 41"/>
          <p:cNvSpPr/>
          <p:nvPr/>
        </p:nvSpPr>
        <p:spPr>
          <a:xfrm>
            <a:off x="6063195" y="1281253"/>
            <a:ext cx="725805" cy="754868"/>
          </a:xfrm>
          <a:prstGeom prst="roundRect">
            <a:avLst>
              <a:gd name="adj" fmla="val 6514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SDN-C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4" name="圆角矩形 42"/>
          <p:cNvSpPr/>
          <p:nvPr/>
        </p:nvSpPr>
        <p:spPr>
          <a:xfrm>
            <a:off x="7057254" y="1285188"/>
            <a:ext cx="773805" cy="755184"/>
          </a:xfrm>
          <a:prstGeom prst="roundRect">
            <a:avLst>
              <a:gd name="adj" fmla="val 6514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APP-C</a:t>
            </a:r>
          </a:p>
        </p:txBody>
      </p:sp>
      <p:sp>
        <p:nvSpPr>
          <p:cNvPr id="224" name="矩形 69"/>
          <p:cNvSpPr/>
          <p:nvPr/>
        </p:nvSpPr>
        <p:spPr bwMode="auto">
          <a:xfrm>
            <a:off x="2424993" y="5546931"/>
            <a:ext cx="7251723" cy="366395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4400" hangingPunct="1">
              <a:buClr>
                <a:srgbClr val="CC9900"/>
              </a:buClr>
              <a:defRPr/>
            </a:pPr>
            <a:endParaRPr lang="en-US" altLang="zh-CN" sz="1600" i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" name="圆角矩形 188"/>
          <p:cNvSpPr/>
          <p:nvPr/>
        </p:nvSpPr>
        <p:spPr bwMode="auto">
          <a:xfrm>
            <a:off x="3985007" y="5610988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Hypervisor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6" name="圆角矩形 65"/>
          <p:cNvSpPr/>
          <p:nvPr/>
        </p:nvSpPr>
        <p:spPr bwMode="auto">
          <a:xfrm>
            <a:off x="5535266" y="4895144"/>
            <a:ext cx="752723" cy="256734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Cinder</a:t>
            </a:r>
            <a:endParaRPr lang="en-US" altLang="zh-CN" sz="1200" dirty="0" err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8" name="圆角矩形 67"/>
          <p:cNvSpPr/>
          <p:nvPr/>
        </p:nvSpPr>
        <p:spPr bwMode="auto">
          <a:xfrm>
            <a:off x="4501543" y="4904228"/>
            <a:ext cx="1016942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Neutron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0" name="组合 665"/>
          <p:cNvGrpSpPr>
            <a:grpSpLocks noChangeAspect="1"/>
          </p:cNvGrpSpPr>
          <p:nvPr/>
        </p:nvGrpSpPr>
        <p:grpSpPr>
          <a:xfrm>
            <a:off x="8775055" y="5584264"/>
            <a:ext cx="323215" cy="266700"/>
            <a:chOff x="1160462" y="15679738"/>
            <a:chExt cx="700088" cy="577850"/>
          </a:xfrm>
        </p:grpSpPr>
        <p:sp>
          <p:nvSpPr>
            <p:cNvPr id="260" name="AutoShape 26"/>
            <p:cNvSpPr>
              <a:spLocks noChangeAspect="1" noChangeArrowheads="1" noTextEdit="1"/>
            </p:cNvSpPr>
            <p:nvPr/>
          </p:nvSpPr>
          <p:spPr bwMode="auto">
            <a:xfrm>
              <a:off x="1171575" y="15687675"/>
              <a:ext cx="674688" cy="5619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1" name="Freeform 28"/>
            <p:cNvSpPr/>
            <p:nvPr/>
          </p:nvSpPr>
          <p:spPr bwMode="auto">
            <a:xfrm>
              <a:off x="1171575" y="15889288"/>
              <a:ext cx="677863" cy="3683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81" y="42"/>
                </a:cxn>
                <a:cxn ang="0">
                  <a:pos x="174" y="52"/>
                </a:cxn>
                <a:cxn ang="0">
                  <a:pos x="107" y="93"/>
                </a:cxn>
                <a:cxn ang="0">
                  <a:pos x="74" y="93"/>
                </a:cxn>
                <a:cxn ang="0">
                  <a:pos x="7" y="52"/>
                </a:cxn>
                <a:cxn ang="0">
                  <a:pos x="0" y="42"/>
                </a:cxn>
                <a:cxn ang="0">
                  <a:pos x="0" y="0"/>
                </a:cxn>
                <a:cxn ang="0">
                  <a:pos x="181" y="0"/>
                </a:cxn>
              </a:cxnLst>
              <a:rect l="0" t="0" r="r" b="b"/>
              <a:pathLst>
                <a:path w="181" h="98">
                  <a:moveTo>
                    <a:pt x="181" y="0"/>
                  </a:moveTo>
                  <a:cubicBezTo>
                    <a:pt x="181" y="42"/>
                    <a:pt x="181" y="42"/>
                    <a:pt x="181" y="42"/>
                  </a:cubicBezTo>
                  <a:cubicBezTo>
                    <a:pt x="181" y="46"/>
                    <a:pt x="179" y="50"/>
                    <a:pt x="174" y="52"/>
                  </a:cubicBezTo>
                  <a:cubicBezTo>
                    <a:pt x="107" y="93"/>
                    <a:pt x="107" y="93"/>
                    <a:pt x="107" y="93"/>
                  </a:cubicBezTo>
                  <a:cubicBezTo>
                    <a:pt x="98" y="98"/>
                    <a:pt x="83" y="98"/>
                    <a:pt x="74" y="93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2" y="50"/>
                    <a:pt x="0" y="46"/>
                    <a:pt x="0" y="4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7BB73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2" name="Freeform 29"/>
            <p:cNvSpPr/>
            <p:nvPr/>
          </p:nvSpPr>
          <p:spPr bwMode="auto">
            <a:xfrm>
              <a:off x="1160462" y="15679738"/>
              <a:ext cx="700088" cy="420688"/>
            </a:xfrm>
            <a:custGeom>
              <a:avLst/>
              <a:gdLst/>
              <a:ahLst/>
              <a:cxnLst>
                <a:cxn ang="0">
                  <a:pos x="110" y="106"/>
                </a:cxn>
                <a:cxn ang="0">
                  <a:pos x="77" y="106"/>
                </a:cxn>
                <a:cxn ang="0">
                  <a:pos x="10" y="66"/>
                </a:cxn>
                <a:cxn ang="0">
                  <a:pos x="10" y="46"/>
                </a:cxn>
                <a:cxn ang="0">
                  <a:pos x="77" y="6"/>
                </a:cxn>
                <a:cxn ang="0">
                  <a:pos x="110" y="6"/>
                </a:cxn>
                <a:cxn ang="0">
                  <a:pos x="177" y="46"/>
                </a:cxn>
                <a:cxn ang="0">
                  <a:pos x="177" y="66"/>
                </a:cxn>
                <a:cxn ang="0">
                  <a:pos x="110" y="106"/>
                </a:cxn>
              </a:cxnLst>
              <a:rect l="0" t="0" r="r" b="b"/>
              <a:pathLst>
                <a:path w="187" h="112">
                  <a:moveTo>
                    <a:pt x="110" y="106"/>
                  </a:moveTo>
                  <a:cubicBezTo>
                    <a:pt x="101" y="112"/>
                    <a:pt x="86" y="112"/>
                    <a:pt x="77" y="10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0" y="61"/>
                    <a:pt x="0" y="52"/>
                    <a:pt x="10" y="4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86" y="0"/>
                    <a:pt x="101" y="0"/>
                    <a:pt x="110" y="6"/>
                  </a:cubicBezTo>
                  <a:cubicBezTo>
                    <a:pt x="177" y="46"/>
                    <a:pt x="177" y="46"/>
                    <a:pt x="177" y="46"/>
                  </a:cubicBezTo>
                  <a:cubicBezTo>
                    <a:pt x="187" y="52"/>
                    <a:pt x="187" y="61"/>
                    <a:pt x="177" y="66"/>
                  </a:cubicBezTo>
                  <a:lnTo>
                    <a:pt x="110" y="106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3" name="Freeform 30"/>
            <p:cNvSpPr>
              <a:spLocks noEditPoints="1"/>
            </p:cNvSpPr>
            <p:nvPr/>
          </p:nvSpPr>
          <p:spPr bwMode="auto">
            <a:xfrm>
              <a:off x="1317625" y="15770225"/>
              <a:ext cx="385763" cy="228600"/>
            </a:xfrm>
            <a:custGeom>
              <a:avLst/>
              <a:gdLst/>
              <a:ahLst/>
              <a:cxnLst>
                <a:cxn ang="0">
                  <a:pos x="83" y="60"/>
                </a:cxn>
                <a:cxn ang="0">
                  <a:pos x="83" y="40"/>
                </a:cxn>
                <a:cxn ang="0">
                  <a:pos x="76" y="41"/>
                </a:cxn>
                <a:cxn ang="0">
                  <a:pos x="75" y="52"/>
                </a:cxn>
                <a:cxn ang="0">
                  <a:pos x="57" y="41"/>
                </a:cxn>
                <a:cxn ang="0">
                  <a:pos x="58" y="41"/>
                </a:cxn>
                <a:cxn ang="0">
                  <a:pos x="66" y="38"/>
                </a:cxn>
                <a:cxn ang="0">
                  <a:pos x="94" y="21"/>
                </a:cxn>
                <a:cxn ang="0">
                  <a:pos x="94" y="32"/>
                </a:cxn>
                <a:cxn ang="0">
                  <a:pos x="102" y="32"/>
                </a:cxn>
                <a:cxn ang="0">
                  <a:pos x="103" y="12"/>
                </a:cxn>
                <a:cxn ang="0">
                  <a:pos x="70" y="12"/>
                </a:cxn>
                <a:cxn ang="0">
                  <a:pos x="70" y="17"/>
                </a:cxn>
                <a:cxn ang="0">
                  <a:pos x="88" y="17"/>
                </a:cxn>
                <a:cxn ang="0">
                  <a:pos x="71" y="27"/>
                </a:cxn>
                <a:cxn ang="0">
                  <a:pos x="71" y="26"/>
                </a:cxn>
                <a:cxn ang="0">
                  <a:pos x="66" y="22"/>
                </a:cxn>
                <a:cxn ang="0">
                  <a:pos x="39" y="6"/>
                </a:cxn>
                <a:cxn ang="0">
                  <a:pos x="57" y="5"/>
                </a:cxn>
                <a:cxn ang="0">
                  <a:pos x="57" y="0"/>
                </a:cxn>
                <a:cxn ang="0">
                  <a:pos x="24" y="1"/>
                </a:cxn>
                <a:cxn ang="0">
                  <a:pos x="24" y="21"/>
                </a:cxn>
                <a:cxn ang="0">
                  <a:pos x="31" y="21"/>
                </a:cxn>
                <a:cxn ang="0">
                  <a:pos x="32" y="9"/>
                </a:cxn>
                <a:cxn ang="0">
                  <a:pos x="48" y="19"/>
                </a:cxn>
                <a:cxn ang="0">
                  <a:pos x="47" y="19"/>
                </a:cxn>
                <a:cxn ang="0">
                  <a:pos x="39" y="22"/>
                </a:cxn>
                <a:cxn ang="0">
                  <a:pos x="36" y="24"/>
                </a:cxn>
                <a:cxn ang="0">
                  <a:pos x="8" y="40"/>
                </a:cxn>
                <a:cxn ang="0">
                  <a:pos x="9" y="30"/>
                </a:cxn>
                <a:cxn ang="0">
                  <a:pos x="1" y="30"/>
                </a:cxn>
                <a:cxn ang="0">
                  <a:pos x="0" y="50"/>
                </a:cxn>
                <a:cxn ang="0">
                  <a:pos x="33" y="49"/>
                </a:cxn>
                <a:cxn ang="0">
                  <a:pos x="33" y="44"/>
                </a:cxn>
                <a:cxn ang="0">
                  <a:pos x="14" y="44"/>
                </a:cxn>
                <a:cxn ang="0">
                  <a:pos x="33" y="33"/>
                </a:cxn>
                <a:cxn ang="0">
                  <a:pos x="34" y="34"/>
                </a:cxn>
                <a:cxn ang="0">
                  <a:pos x="38" y="39"/>
                </a:cxn>
                <a:cxn ang="0">
                  <a:pos x="42" y="40"/>
                </a:cxn>
                <a:cxn ang="0">
                  <a:pos x="68" y="55"/>
                </a:cxn>
                <a:cxn ang="0">
                  <a:pos x="50" y="56"/>
                </a:cxn>
                <a:cxn ang="0">
                  <a:pos x="50" y="61"/>
                </a:cxn>
                <a:cxn ang="0">
                  <a:pos x="83" y="60"/>
                </a:cxn>
                <a:cxn ang="0">
                  <a:pos x="52" y="36"/>
                </a:cxn>
                <a:cxn ang="0">
                  <a:pos x="45" y="34"/>
                </a:cxn>
                <a:cxn ang="0">
                  <a:pos x="46" y="26"/>
                </a:cxn>
                <a:cxn ang="0">
                  <a:pos x="52" y="24"/>
                </a:cxn>
                <a:cxn ang="0">
                  <a:pos x="59" y="26"/>
                </a:cxn>
                <a:cxn ang="0">
                  <a:pos x="59" y="34"/>
                </a:cxn>
                <a:cxn ang="0">
                  <a:pos x="52" y="36"/>
                </a:cxn>
              </a:cxnLst>
              <a:rect l="0" t="0" r="r" b="b"/>
              <a:pathLst>
                <a:path w="103" h="61">
                  <a:moveTo>
                    <a:pt x="83" y="60"/>
                  </a:moveTo>
                  <a:cubicBezTo>
                    <a:pt x="83" y="59"/>
                    <a:pt x="83" y="41"/>
                    <a:pt x="83" y="40"/>
                  </a:cubicBezTo>
                  <a:cubicBezTo>
                    <a:pt x="82" y="40"/>
                    <a:pt x="77" y="41"/>
                    <a:pt x="76" y="41"/>
                  </a:cubicBezTo>
                  <a:cubicBezTo>
                    <a:pt x="75" y="42"/>
                    <a:pt x="75" y="52"/>
                    <a:pt x="75" y="52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61" y="40"/>
                    <a:pt x="64" y="39"/>
                    <a:pt x="66" y="38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94" y="31"/>
                    <a:pt x="94" y="32"/>
                  </a:cubicBezTo>
                  <a:cubicBezTo>
                    <a:pt x="96" y="32"/>
                    <a:pt x="100" y="32"/>
                    <a:pt x="102" y="32"/>
                  </a:cubicBezTo>
                  <a:cubicBezTo>
                    <a:pt x="102" y="31"/>
                    <a:pt x="103" y="13"/>
                    <a:pt x="103" y="12"/>
                  </a:cubicBezTo>
                  <a:cubicBezTo>
                    <a:pt x="101" y="12"/>
                    <a:pt x="72" y="12"/>
                    <a:pt x="70" y="12"/>
                  </a:cubicBezTo>
                  <a:cubicBezTo>
                    <a:pt x="70" y="13"/>
                    <a:pt x="70" y="17"/>
                    <a:pt x="70" y="17"/>
                  </a:cubicBezTo>
                  <a:cubicBezTo>
                    <a:pt x="72" y="17"/>
                    <a:pt x="88" y="17"/>
                    <a:pt x="88" y="1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5"/>
                    <a:pt x="68" y="23"/>
                    <a:pt x="66" y="22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55" y="5"/>
                    <a:pt x="57" y="5"/>
                  </a:cubicBezTo>
                  <a:cubicBezTo>
                    <a:pt x="57" y="5"/>
                    <a:pt x="57" y="1"/>
                    <a:pt x="57" y="0"/>
                  </a:cubicBezTo>
                  <a:cubicBezTo>
                    <a:pt x="55" y="0"/>
                    <a:pt x="26" y="1"/>
                    <a:pt x="24" y="1"/>
                  </a:cubicBezTo>
                  <a:cubicBezTo>
                    <a:pt x="24" y="2"/>
                    <a:pt x="23" y="20"/>
                    <a:pt x="24" y="21"/>
                  </a:cubicBezTo>
                  <a:cubicBezTo>
                    <a:pt x="25" y="21"/>
                    <a:pt x="30" y="21"/>
                    <a:pt x="31" y="21"/>
                  </a:cubicBezTo>
                  <a:cubicBezTo>
                    <a:pt x="31" y="19"/>
                    <a:pt x="32" y="9"/>
                    <a:pt x="32" y="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4" y="20"/>
                    <a:pt x="41" y="21"/>
                    <a:pt x="39" y="22"/>
                  </a:cubicBezTo>
                  <a:cubicBezTo>
                    <a:pt x="39" y="22"/>
                    <a:pt x="37" y="24"/>
                    <a:pt x="36" y="2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9" y="31"/>
                    <a:pt x="9" y="30"/>
                  </a:cubicBezTo>
                  <a:cubicBezTo>
                    <a:pt x="7" y="30"/>
                    <a:pt x="2" y="30"/>
                    <a:pt x="1" y="30"/>
                  </a:cubicBezTo>
                  <a:cubicBezTo>
                    <a:pt x="1" y="31"/>
                    <a:pt x="0" y="49"/>
                    <a:pt x="0" y="50"/>
                  </a:cubicBezTo>
                  <a:cubicBezTo>
                    <a:pt x="2" y="49"/>
                    <a:pt x="33" y="49"/>
                    <a:pt x="33" y="49"/>
                  </a:cubicBezTo>
                  <a:cubicBezTo>
                    <a:pt x="33" y="48"/>
                    <a:pt x="33" y="45"/>
                    <a:pt x="33" y="44"/>
                  </a:cubicBezTo>
                  <a:cubicBezTo>
                    <a:pt x="32" y="44"/>
                    <a:pt x="14" y="44"/>
                    <a:pt x="14" y="44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6"/>
                    <a:pt x="36" y="37"/>
                    <a:pt x="38" y="39"/>
                  </a:cubicBezTo>
                  <a:cubicBezTo>
                    <a:pt x="38" y="39"/>
                    <a:pt x="42" y="40"/>
                    <a:pt x="42" y="40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8" y="55"/>
                    <a:pt x="52" y="56"/>
                    <a:pt x="50" y="56"/>
                  </a:cubicBezTo>
                  <a:cubicBezTo>
                    <a:pt x="50" y="57"/>
                    <a:pt x="50" y="60"/>
                    <a:pt x="50" y="61"/>
                  </a:cubicBezTo>
                  <a:cubicBezTo>
                    <a:pt x="52" y="61"/>
                    <a:pt x="81" y="60"/>
                    <a:pt x="83" y="60"/>
                  </a:cubicBezTo>
                  <a:close/>
                  <a:moveTo>
                    <a:pt x="52" y="36"/>
                  </a:moveTo>
                  <a:cubicBezTo>
                    <a:pt x="50" y="36"/>
                    <a:pt x="47" y="35"/>
                    <a:pt x="45" y="34"/>
                  </a:cubicBezTo>
                  <a:cubicBezTo>
                    <a:pt x="42" y="32"/>
                    <a:pt x="42" y="29"/>
                    <a:pt x="46" y="26"/>
                  </a:cubicBezTo>
                  <a:cubicBezTo>
                    <a:pt x="47" y="25"/>
                    <a:pt x="50" y="25"/>
                    <a:pt x="52" y="24"/>
                  </a:cubicBezTo>
                  <a:cubicBezTo>
                    <a:pt x="55" y="24"/>
                    <a:pt x="58" y="25"/>
                    <a:pt x="59" y="26"/>
                  </a:cubicBezTo>
                  <a:cubicBezTo>
                    <a:pt x="63" y="28"/>
                    <a:pt x="63" y="32"/>
                    <a:pt x="59" y="34"/>
                  </a:cubicBezTo>
                  <a:cubicBezTo>
                    <a:pt x="57" y="35"/>
                    <a:pt x="55" y="36"/>
                    <a:pt x="52" y="3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31" name="Picture 230" descr="图片2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63214" y="5584265"/>
            <a:ext cx="339725" cy="267335"/>
          </a:xfrm>
          <a:prstGeom prst="rect">
            <a:avLst/>
          </a:prstGeom>
          <a:noFill/>
        </p:spPr>
      </p:pic>
      <p:sp>
        <p:nvSpPr>
          <p:cNvPr id="275" name="TextBox 274"/>
          <p:cNvSpPr txBox="1"/>
          <p:nvPr/>
        </p:nvSpPr>
        <p:spPr>
          <a:xfrm>
            <a:off x="3636636" y="3321812"/>
            <a:ext cx="3753414" cy="749898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/>
            <a:r>
              <a:rPr lang="en-US" altLang="zh-CN" sz="1000" dirty="0" err="1" smtClean="0">
                <a:solidFill>
                  <a:schemeClr val="bg1"/>
                </a:solidFill>
              </a:rPr>
              <a:t>Lifecyle</a:t>
            </a:r>
            <a:r>
              <a:rPr lang="en-US" altLang="zh-CN" sz="1000" dirty="0" smtClean="0">
                <a:solidFill>
                  <a:schemeClr val="bg1"/>
                </a:solidFill>
              </a:rPr>
              <a:t> Management</a:t>
            </a:r>
          </a:p>
          <a:p>
            <a:pPr algn="ctr"/>
            <a:endParaRPr lang="en-US" altLang="zh-CN" sz="1000" dirty="0">
              <a:solidFill>
                <a:schemeClr val="bg1"/>
              </a:solidFill>
            </a:endParaRPr>
          </a:p>
          <a:p>
            <a:pPr algn="ctr"/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80" name="圆角矩形 42"/>
          <p:cNvSpPr/>
          <p:nvPr/>
        </p:nvSpPr>
        <p:spPr>
          <a:xfrm>
            <a:off x="7823064" y="1286284"/>
            <a:ext cx="756260" cy="757457"/>
          </a:xfrm>
          <a:prstGeom prst="roundRect">
            <a:avLst>
              <a:gd name="adj" fmla="val 6514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VF-C</a:t>
            </a:r>
          </a:p>
        </p:txBody>
      </p:sp>
      <p:sp>
        <p:nvSpPr>
          <p:cNvPr id="284" name="TextBox 283"/>
          <p:cNvSpPr txBox="1"/>
          <p:nvPr/>
        </p:nvSpPr>
        <p:spPr>
          <a:xfrm>
            <a:off x="2077200" y="3323814"/>
            <a:ext cx="1329973" cy="949217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</a:rPr>
              <a:t>FCAPS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7533054" y="3314419"/>
            <a:ext cx="1565216" cy="753128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</a:rPr>
              <a:t>Registration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cxnSp>
        <p:nvCxnSpPr>
          <p:cNvPr id="287" name="Elbow Connector 286"/>
          <p:cNvCxnSpPr>
            <a:stCxn id="280" idx="2"/>
          </p:cNvCxnSpPr>
          <p:nvPr/>
        </p:nvCxnSpPr>
        <p:spPr>
          <a:xfrm rot="5400000">
            <a:off x="6925983" y="2046602"/>
            <a:ext cx="1278073" cy="1272351"/>
          </a:xfrm>
          <a:prstGeom prst="bentConnector3">
            <a:avLst>
              <a:gd name="adj1" fmla="val 31677"/>
            </a:avLst>
          </a:prstGeom>
          <a:noFill/>
          <a:ln w="12700" cap="flat">
            <a:solidFill>
              <a:schemeClr val="accent2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88" name="Elbow Connector 287"/>
          <p:cNvCxnSpPr>
            <a:stCxn id="214" idx="2"/>
          </p:cNvCxnSpPr>
          <p:nvPr/>
        </p:nvCxnSpPr>
        <p:spPr>
          <a:xfrm rot="5400000">
            <a:off x="6377325" y="2262604"/>
            <a:ext cx="1289064" cy="844601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chemeClr val="accent2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89" name="Elbow Connector 288"/>
          <p:cNvCxnSpPr>
            <a:stCxn id="213" idx="2"/>
          </p:cNvCxnSpPr>
          <p:nvPr/>
        </p:nvCxnSpPr>
        <p:spPr>
          <a:xfrm rot="5400000">
            <a:off x="5665588" y="2547223"/>
            <a:ext cx="1271612" cy="249409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chemeClr val="accent2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0" name="Elbow Connector 289"/>
          <p:cNvCxnSpPr>
            <a:stCxn id="284" idx="0"/>
            <a:endCxn id="210" idx="2"/>
          </p:cNvCxnSpPr>
          <p:nvPr/>
        </p:nvCxnSpPr>
        <p:spPr>
          <a:xfrm rot="5400000" flipH="1" flipV="1">
            <a:off x="2594585" y="2293806"/>
            <a:ext cx="1177611" cy="882407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chemeClr val="accent2"/>
            </a:solidFill>
            <a:prstDash val="solid"/>
            <a:round/>
            <a:headEnd type="triangle" w="med" len="med"/>
            <a:tailEnd type="triangle" w="med" len="med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55" name="圆角矩形 52"/>
          <p:cNvSpPr/>
          <p:nvPr/>
        </p:nvSpPr>
        <p:spPr>
          <a:xfrm>
            <a:off x="3588839" y="4689023"/>
            <a:ext cx="2699150" cy="215205"/>
          </a:xfrm>
          <a:prstGeom prst="roundRect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OpenStack</a:t>
            </a:r>
            <a:endParaRPr lang="en-US" altLang="zh-CN" sz="1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1" name="圆角矩形 52"/>
          <p:cNvSpPr/>
          <p:nvPr/>
        </p:nvSpPr>
        <p:spPr>
          <a:xfrm>
            <a:off x="7479173" y="4657455"/>
            <a:ext cx="1619097" cy="576108"/>
          </a:xfrm>
          <a:prstGeom prst="roundRect">
            <a:avLst/>
          </a:prstGeom>
          <a:solidFill>
            <a:srgbClr val="FFC00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Modeling and Capability</a:t>
            </a:r>
          </a:p>
        </p:txBody>
      </p:sp>
      <p:cxnSp>
        <p:nvCxnSpPr>
          <p:cNvPr id="300" name="Elbow Connector 299"/>
          <p:cNvCxnSpPr>
            <a:stCxn id="286" idx="0"/>
            <a:endCxn id="209" idx="2"/>
          </p:cNvCxnSpPr>
          <p:nvPr/>
        </p:nvCxnSpPr>
        <p:spPr>
          <a:xfrm rot="5400000" flipH="1" flipV="1">
            <a:off x="8179633" y="2179770"/>
            <a:ext cx="1270678" cy="998620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chemeClr val="accent2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9" name="圆角矩形 31"/>
          <p:cNvSpPr/>
          <p:nvPr/>
        </p:nvSpPr>
        <p:spPr>
          <a:xfrm>
            <a:off x="8835994" y="1300425"/>
            <a:ext cx="956575" cy="743316"/>
          </a:xfrm>
          <a:prstGeom prst="roundRect">
            <a:avLst>
              <a:gd name="adj" fmla="val 4665"/>
            </a:avLst>
          </a:prstGeom>
          <a:solidFill>
            <a:schemeClr val="bg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A&amp;AI</a:t>
            </a:r>
          </a:p>
        </p:txBody>
      </p:sp>
      <p:sp>
        <p:nvSpPr>
          <p:cNvPr id="98" name="圆角矩形 42"/>
          <p:cNvSpPr/>
          <p:nvPr/>
        </p:nvSpPr>
        <p:spPr>
          <a:xfrm>
            <a:off x="4739352" y="1281253"/>
            <a:ext cx="756260" cy="757457"/>
          </a:xfrm>
          <a:prstGeom prst="roundRect">
            <a:avLst>
              <a:gd name="adj" fmla="val 6514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1" name="圆角矩形 52"/>
          <p:cNvSpPr/>
          <p:nvPr/>
        </p:nvSpPr>
        <p:spPr>
          <a:xfrm>
            <a:off x="2538921" y="4666850"/>
            <a:ext cx="917585" cy="623627"/>
          </a:xfrm>
          <a:prstGeom prst="roundRect">
            <a:avLst/>
          </a:prstGeom>
          <a:solidFill>
            <a:srgbClr val="FFC00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Event and Telemetry Collector</a:t>
            </a:r>
            <a:endParaRPr lang="en-US" altLang="zh-CN" sz="1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圆角矩形 52"/>
          <p:cNvSpPr/>
          <p:nvPr/>
        </p:nvSpPr>
        <p:spPr>
          <a:xfrm>
            <a:off x="9168461" y="4664743"/>
            <a:ext cx="1619097" cy="576108"/>
          </a:xfrm>
          <a:prstGeom prst="roundRect">
            <a:avLst/>
          </a:prstGeom>
          <a:solidFill>
            <a:schemeClr val="accent5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1000" baseline="30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rd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party add-on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圆角矩形 48"/>
          <p:cNvSpPr/>
          <p:nvPr/>
        </p:nvSpPr>
        <p:spPr>
          <a:xfrm>
            <a:off x="9334147" y="3175111"/>
            <a:ext cx="1628097" cy="954321"/>
          </a:xfrm>
          <a:prstGeom prst="roundRect">
            <a:avLst>
              <a:gd name="adj" fmla="val 5176"/>
            </a:avLst>
          </a:prstGeom>
          <a:solidFill>
            <a:schemeClr val="bg1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endParaRPr lang="zh-CN" altLang="en-US" sz="12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376591" y="3226416"/>
            <a:ext cx="1585653" cy="852914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</a:rPr>
              <a:t>Extension API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cxnSp>
        <p:nvCxnSpPr>
          <p:cNvPr id="116" name="Elbow Connector 115"/>
          <p:cNvCxnSpPr/>
          <p:nvPr/>
        </p:nvCxnSpPr>
        <p:spPr>
          <a:xfrm rot="5400000">
            <a:off x="4403564" y="2566675"/>
            <a:ext cx="1285695" cy="239827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chemeClr val="accent2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5" name="Elbow Connector 124"/>
          <p:cNvCxnSpPr/>
          <p:nvPr/>
        </p:nvCxnSpPr>
        <p:spPr>
          <a:xfrm rot="16200000" flipH="1">
            <a:off x="3667813" y="2565871"/>
            <a:ext cx="1169979" cy="341901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chemeClr val="accent2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9" name="Elbow Connector 128"/>
          <p:cNvCxnSpPr/>
          <p:nvPr/>
        </p:nvCxnSpPr>
        <p:spPr>
          <a:xfrm rot="5400000">
            <a:off x="4594404" y="4090960"/>
            <a:ext cx="495332" cy="408681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rgbClr val="FF0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27" name="圆角矩形 66"/>
          <p:cNvSpPr/>
          <p:nvPr/>
        </p:nvSpPr>
        <p:spPr bwMode="auto">
          <a:xfrm>
            <a:off x="3583565" y="4904228"/>
            <a:ext cx="911332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Nova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3" name="Elbow Connector 132"/>
          <p:cNvCxnSpPr/>
          <p:nvPr/>
        </p:nvCxnSpPr>
        <p:spPr>
          <a:xfrm rot="16200000" flipH="1">
            <a:off x="6480104" y="4102648"/>
            <a:ext cx="493682" cy="264248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rgbClr val="FFC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0" name="圆角矩形 52"/>
          <p:cNvSpPr/>
          <p:nvPr/>
        </p:nvSpPr>
        <p:spPr>
          <a:xfrm>
            <a:off x="6336978" y="4679615"/>
            <a:ext cx="1044183" cy="553948"/>
          </a:xfrm>
          <a:prstGeom prst="roundRect">
            <a:avLst/>
          </a:prstGeom>
          <a:solidFill>
            <a:srgbClr val="FFC00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New </a:t>
            </a:r>
            <a:r>
              <a:rPr lang="en-US" altLang="zh-CN" sz="1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Multi-Cloud </a:t>
            </a:r>
            <a:r>
              <a:rPr lang="en-US" altLang="zh-CN" sz="1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Feature</a:t>
            </a:r>
            <a:endParaRPr lang="en-US" altLang="zh-CN" sz="1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9" name="圆角矩形 68"/>
          <p:cNvSpPr/>
          <p:nvPr/>
        </p:nvSpPr>
        <p:spPr bwMode="auto">
          <a:xfrm>
            <a:off x="7221063" y="5584264"/>
            <a:ext cx="839061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2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Storage</a:t>
            </a:r>
            <a:endParaRPr lang="en-US" altLang="zh-CN" sz="1200" dirty="0" err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2" name="圆角矩形 52"/>
          <p:cNvSpPr/>
          <p:nvPr/>
        </p:nvSpPr>
        <p:spPr>
          <a:xfrm>
            <a:off x="5238408" y="5619626"/>
            <a:ext cx="1863382" cy="212288"/>
          </a:xfrm>
          <a:prstGeom prst="roundRect">
            <a:avLst/>
          </a:prstGeom>
          <a:ln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SDN Controller</a:t>
            </a:r>
            <a:endParaRPr lang="en-US" altLang="zh-CN" sz="1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6" name="Elbow Connector 135"/>
          <p:cNvCxnSpPr/>
          <p:nvPr/>
        </p:nvCxnSpPr>
        <p:spPr>
          <a:xfrm rot="16200000" flipH="1">
            <a:off x="2779672" y="4227365"/>
            <a:ext cx="493682" cy="264248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rgbClr val="FFC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9" name="Elbow Connector 138"/>
          <p:cNvCxnSpPr/>
          <p:nvPr/>
        </p:nvCxnSpPr>
        <p:spPr>
          <a:xfrm rot="16200000" flipH="1">
            <a:off x="8011599" y="4132041"/>
            <a:ext cx="493682" cy="264248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rgbClr val="FFC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5" name="TextBox 144"/>
          <p:cNvSpPr txBox="1"/>
          <p:nvPr/>
        </p:nvSpPr>
        <p:spPr>
          <a:xfrm>
            <a:off x="3747763" y="3610304"/>
            <a:ext cx="876265" cy="246219"/>
          </a:xfrm>
          <a:prstGeom prst="rect">
            <a:avLst/>
          </a:prstGeom>
          <a:solidFill>
            <a:schemeClr val="bg1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/>
            <a:r>
              <a:rPr lang="en-US" altLang="zh-CN" sz="1000" dirty="0" smtClean="0">
                <a:solidFill>
                  <a:schemeClr val="bg2"/>
                </a:solidFill>
              </a:rPr>
              <a:t>Onboard</a:t>
            </a:r>
            <a:endParaRPr lang="en-US" altLang="zh-CN" sz="1000" dirty="0">
              <a:solidFill>
                <a:schemeClr val="bg2"/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696972" y="3610304"/>
            <a:ext cx="876265" cy="246219"/>
          </a:xfrm>
          <a:prstGeom prst="rect">
            <a:avLst/>
          </a:prstGeom>
          <a:solidFill>
            <a:schemeClr val="bg1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/>
            <a:r>
              <a:rPr lang="en-US" altLang="zh-CN" sz="1000" smtClean="0">
                <a:solidFill>
                  <a:schemeClr val="bg2"/>
                </a:solidFill>
              </a:rPr>
              <a:t>Instantiate</a:t>
            </a:r>
            <a:endParaRPr lang="en-US" altLang="zh-CN" sz="1000" dirty="0">
              <a:solidFill>
                <a:schemeClr val="bg2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5627666" y="3610304"/>
            <a:ext cx="660324" cy="244415"/>
          </a:xfrm>
          <a:prstGeom prst="rect">
            <a:avLst/>
          </a:prstGeom>
          <a:solidFill>
            <a:schemeClr val="bg1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/>
            <a:r>
              <a:rPr lang="en-US" altLang="zh-CN" sz="1000" dirty="0" smtClean="0">
                <a:solidFill>
                  <a:schemeClr val="bg2"/>
                </a:solidFill>
              </a:rPr>
              <a:t>Scale</a:t>
            </a:r>
            <a:endParaRPr lang="en-US" altLang="zh-CN" sz="1000" dirty="0">
              <a:solidFill>
                <a:schemeClr val="bg2"/>
              </a:solidFill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6358706" y="3617181"/>
            <a:ext cx="876265" cy="246219"/>
          </a:xfrm>
          <a:prstGeom prst="rect">
            <a:avLst/>
          </a:prstGeom>
          <a:solidFill>
            <a:schemeClr val="bg1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/>
            <a:r>
              <a:rPr lang="en-US" altLang="zh-CN" sz="1000" dirty="0" smtClean="0">
                <a:solidFill>
                  <a:schemeClr val="bg2"/>
                </a:solidFill>
              </a:rPr>
              <a:t>Terminate</a:t>
            </a:r>
            <a:endParaRPr lang="en-US" altLang="zh-CN" sz="1000" dirty="0">
              <a:solidFill>
                <a:schemeClr val="bg2"/>
              </a:solidFill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8264449" y="3610304"/>
            <a:ext cx="583165" cy="244415"/>
          </a:xfrm>
          <a:prstGeom prst="rect">
            <a:avLst/>
          </a:prstGeom>
          <a:solidFill>
            <a:schemeClr val="bg1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/>
            <a:r>
              <a:rPr lang="en-US" altLang="zh-CN" sz="1000" dirty="0" smtClean="0">
                <a:solidFill>
                  <a:schemeClr val="bg2"/>
                </a:solidFill>
              </a:rPr>
              <a:t>Register</a:t>
            </a:r>
            <a:endParaRPr lang="en-US" altLang="zh-CN" sz="1000" dirty="0">
              <a:solidFill>
                <a:schemeClr val="bg2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7617936" y="3617181"/>
            <a:ext cx="557584" cy="244936"/>
          </a:xfrm>
          <a:prstGeom prst="rect">
            <a:avLst/>
          </a:prstGeom>
          <a:solidFill>
            <a:schemeClr val="bg1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/>
            <a:r>
              <a:rPr lang="en-US" altLang="zh-CN" sz="1000" dirty="0" smtClean="0">
                <a:solidFill>
                  <a:schemeClr val="bg2"/>
                </a:solidFill>
              </a:rPr>
              <a:t>List</a:t>
            </a:r>
            <a:endParaRPr lang="en-US" altLang="zh-CN" sz="1000" dirty="0">
              <a:solidFill>
                <a:schemeClr val="bg2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2173640" y="3572571"/>
            <a:ext cx="876265" cy="246219"/>
          </a:xfrm>
          <a:prstGeom prst="rect">
            <a:avLst/>
          </a:prstGeom>
          <a:solidFill>
            <a:schemeClr val="bg1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/>
            <a:r>
              <a:rPr lang="en-US" altLang="zh-CN" sz="1000" dirty="0" smtClean="0">
                <a:solidFill>
                  <a:schemeClr val="bg2"/>
                </a:solidFill>
              </a:rPr>
              <a:t>Create Alarm</a:t>
            </a:r>
            <a:endParaRPr lang="en-US" altLang="zh-CN" sz="1000" dirty="0">
              <a:solidFill>
                <a:schemeClr val="bg2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2458958" y="3883213"/>
            <a:ext cx="876265" cy="246219"/>
          </a:xfrm>
          <a:prstGeom prst="rect">
            <a:avLst/>
          </a:prstGeom>
          <a:solidFill>
            <a:schemeClr val="bg1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/>
            <a:r>
              <a:rPr lang="en-US" altLang="zh-CN" sz="1000" dirty="0" smtClean="0">
                <a:solidFill>
                  <a:schemeClr val="bg2"/>
                </a:solidFill>
              </a:rPr>
              <a:t>Set Collector</a:t>
            </a:r>
            <a:endParaRPr lang="en-US" altLang="zh-CN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337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Placeholder 2"/>
          <p:cNvSpPr txBox="1">
            <a:spLocks/>
          </p:cNvSpPr>
          <p:nvPr/>
        </p:nvSpPr>
        <p:spPr>
          <a:xfrm>
            <a:off x="1881049" y="5475911"/>
            <a:ext cx="1371435" cy="308211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40" tIns="9144" rIns="9144">
            <a:normAutofit fontScale="85000" lnSpcReduction="20000"/>
          </a:bodyPr>
          <a:lstStyle>
            <a:lvl1pPr marL="342900" marR="0" indent="-3429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▪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42950" marR="0" indent="-28575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o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❖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➢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831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403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975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547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defTabSz="914400" hangingPunct="1">
              <a:spcBef>
                <a:spcPts val="0"/>
              </a:spcBef>
              <a:buSzTx/>
              <a:buNone/>
            </a:pPr>
            <a:endParaRPr lang="en-US" sz="2400" dirty="0" smtClean="0"/>
          </a:p>
          <a:p>
            <a:pPr marL="0" indent="0" defTabSz="914400" hangingPunct="1">
              <a:spcBef>
                <a:spcPts val="0"/>
              </a:spcBef>
              <a:buSzTx/>
              <a:buFont typeface="Courier New" charset="0"/>
              <a:buNone/>
              <a:defRPr/>
            </a:pPr>
            <a:endParaRPr lang="en-US" sz="2400" dirty="0" smtClean="0"/>
          </a:p>
          <a:p>
            <a:pPr marL="0" indent="0" defTabSz="914400" hangingPunct="1">
              <a:spcBef>
                <a:spcPts val="0"/>
              </a:spcBef>
              <a:buSzTx/>
              <a:buFont typeface="Courier New" charset="0"/>
              <a:buNone/>
              <a:defRPr/>
            </a:pPr>
            <a:endParaRPr lang="en-US" sz="2400" dirty="0"/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3252484" y="5475911"/>
            <a:ext cx="1284791" cy="308211"/>
          </a:xfrm>
          <a:prstGeom prst="rect">
            <a:avLst/>
          </a:prstGeom>
          <a:solidFill>
            <a:srgbClr val="7030A0"/>
          </a:solidFill>
          <a:ln w="28575">
            <a:solidFill>
              <a:schemeClr val="tx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40" tIns="9144" rIns="9144">
            <a:normAutofit fontScale="85000" lnSpcReduction="20000"/>
          </a:bodyPr>
          <a:lstStyle>
            <a:lvl1pPr marL="342900" marR="0" indent="-3429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▪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42950" marR="0" indent="-28575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o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❖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➢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831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403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975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547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defTabSz="914400" hangingPunct="1">
              <a:spcBef>
                <a:spcPts val="0"/>
              </a:spcBef>
              <a:buSzTx/>
              <a:buNone/>
            </a:pPr>
            <a:endParaRPr lang="en-US" sz="2400" dirty="0" smtClean="0"/>
          </a:p>
          <a:p>
            <a:pPr marL="0" indent="0" defTabSz="914400" hangingPunct="1">
              <a:spcBef>
                <a:spcPts val="0"/>
              </a:spcBef>
              <a:buSzTx/>
              <a:buFont typeface="Courier New" charset="0"/>
              <a:buNone/>
              <a:defRPr/>
            </a:pPr>
            <a:endParaRPr lang="en-US" sz="2400" dirty="0" smtClean="0"/>
          </a:p>
          <a:p>
            <a:pPr marL="0" indent="0" defTabSz="914400" hangingPunct="1">
              <a:spcBef>
                <a:spcPts val="0"/>
              </a:spcBef>
              <a:buSzTx/>
              <a:buFont typeface="Courier New" charset="0"/>
              <a:buNone/>
              <a:defRPr/>
            </a:pPr>
            <a:endParaRPr lang="en-US" sz="2400" dirty="0"/>
          </a:p>
        </p:txBody>
      </p:sp>
      <p:sp>
        <p:nvSpPr>
          <p:cNvPr id="18" name="Text Placeholder 2"/>
          <p:cNvSpPr txBox="1">
            <a:spLocks/>
          </p:cNvSpPr>
          <p:nvPr/>
        </p:nvSpPr>
        <p:spPr>
          <a:xfrm>
            <a:off x="1862940" y="4229215"/>
            <a:ext cx="1389544" cy="450456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40" tIns="9144" rIns="9144">
            <a:normAutofit/>
          </a:bodyPr>
          <a:lstStyle>
            <a:lvl1pPr marL="342900" marR="0" indent="-3429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▪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42950" marR="0" indent="-28575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o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❖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➢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831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403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975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547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defTabSz="914400" hangingPunct="1">
              <a:spcBef>
                <a:spcPts val="0"/>
              </a:spcBef>
              <a:buSzTx/>
              <a:buNone/>
            </a:pPr>
            <a:endParaRPr lang="en-US" sz="2400" dirty="0" smtClean="0"/>
          </a:p>
          <a:p>
            <a:pPr marL="0" indent="0" defTabSz="914400" hangingPunct="1">
              <a:spcBef>
                <a:spcPts val="0"/>
              </a:spcBef>
              <a:buSzTx/>
              <a:buFont typeface="Courier New" charset="0"/>
              <a:buNone/>
              <a:defRPr/>
            </a:pPr>
            <a:endParaRPr lang="en-US" sz="2400" dirty="0" smtClean="0"/>
          </a:p>
          <a:p>
            <a:pPr marL="0" indent="0" defTabSz="914400" hangingPunct="1">
              <a:spcBef>
                <a:spcPts val="0"/>
              </a:spcBef>
              <a:buSzTx/>
              <a:buFont typeface="Courier New" charset="0"/>
              <a:buNone/>
              <a:defRPr/>
            </a:pPr>
            <a:endParaRPr lang="en-US" sz="2400" dirty="0"/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3252483" y="3189519"/>
            <a:ext cx="1284791" cy="325576"/>
          </a:xfrm>
          <a:prstGeom prst="rect">
            <a:avLst/>
          </a:prstGeom>
          <a:solidFill>
            <a:srgbClr val="FF0000"/>
          </a:solidFill>
          <a:ln w="28575">
            <a:solidFill>
              <a:schemeClr val="tx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40" tIns="9144" rIns="9144">
            <a:normAutofit fontScale="85000" lnSpcReduction="20000"/>
          </a:bodyPr>
          <a:lstStyle>
            <a:lvl1pPr marL="342900" marR="0" indent="-3429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▪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42950" marR="0" indent="-28575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o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❖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➢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831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403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975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547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defTabSz="914400" hangingPunct="1">
              <a:spcBef>
                <a:spcPts val="0"/>
              </a:spcBef>
              <a:buSzTx/>
              <a:buNone/>
            </a:pPr>
            <a:endParaRPr lang="en-US" sz="2400" dirty="0" smtClean="0"/>
          </a:p>
          <a:p>
            <a:pPr marL="0" indent="0" defTabSz="914400" hangingPunct="1">
              <a:spcBef>
                <a:spcPts val="0"/>
              </a:spcBef>
              <a:buSzTx/>
              <a:buFont typeface="Courier New" charset="0"/>
              <a:buNone/>
              <a:defRPr/>
            </a:pPr>
            <a:endParaRPr lang="en-US" sz="2400" dirty="0" smtClean="0"/>
          </a:p>
          <a:p>
            <a:pPr marL="0" indent="0" defTabSz="914400" hangingPunct="1">
              <a:spcBef>
                <a:spcPts val="0"/>
              </a:spcBef>
              <a:buSzTx/>
              <a:buFont typeface="Courier New" charset="0"/>
              <a:buNone/>
              <a:defRPr/>
            </a:pPr>
            <a:endParaRPr lang="en-US" sz="2400" dirty="0"/>
          </a:p>
        </p:txBody>
      </p:sp>
      <p:sp>
        <p:nvSpPr>
          <p:cNvPr id="16" name="Text Placeholder 2"/>
          <p:cNvSpPr txBox="1">
            <a:spLocks/>
          </p:cNvSpPr>
          <p:nvPr/>
        </p:nvSpPr>
        <p:spPr>
          <a:xfrm>
            <a:off x="1862940" y="3189519"/>
            <a:ext cx="1389544" cy="325576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40" tIns="9144" rIns="9144">
            <a:normAutofit fontScale="85000" lnSpcReduction="20000"/>
          </a:bodyPr>
          <a:lstStyle>
            <a:lvl1pPr marL="342900" marR="0" indent="-3429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▪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42950" marR="0" indent="-28575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o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❖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➢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831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403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975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547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defTabSz="914400" hangingPunct="1">
              <a:spcBef>
                <a:spcPts val="0"/>
              </a:spcBef>
              <a:buSzTx/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0" indent="0" defTabSz="914400" hangingPunct="1">
              <a:spcBef>
                <a:spcPts val="0"/>
              </a:spcBef>
              <a:buSzTx/>
              <a:buFont typeface="Courier New" charset="0"/>
              <a:buNone/>
              <a:defRPr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0" indent="0" defTabSz="914400" hangingPunct="1">
              <a:spcBef>
                <a:spcPts val="0"/>
              </a:spcBef>
              <a:buSzTx/>
              <a:buFont typeface="Courier New" charset="0"/>
              <a:buNone/>
              <a:defRPr/>
            </a:pP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 Placeholder 2"/>
          <p:cNvSpPr txBox="1">
            <a:spLocks/>
          </p:cNvSpPr>
          <p:nvPr/>
        </p:nvSpPr>
        <p:spPr>
          <a:xfrm>
            <a:off x="1881049" y="1886070"/>
            <a:ext cx="1402622" cy="223877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40" tIns="9144" rIns="9144">
            <a:normAutofit fontScale="55000" lnSpcReduction="20000"/>
          </a:bodyPr>
          <a:lstStyle>
            <a:lvl1pPr marL="342900" marR="0" indent="-3429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▪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42950" marR="0" indent="-28575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o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❖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➢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831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403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975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547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defTabSz="914400" hangingPunct="1">
              <a:spcBef>
                <a:spcPts val="0"/>
              </a:spcBef>
              <a:buSzTx/>
              <a:buNone/>
            </a:pPr>
            <a:endParaRPr lang="en-US" sz="2400" dirty="0" smtClean="0"/>
          </a:p>
          <a:p>
            <a:pPr marL="0" indent="0" defTabSz="914400" hangingPunct="1">
              <a:spcBef>
                <a:spcPts val="0"/>
              </a:spcBef>
              <a:buSzTx/>
              <a:buFont typeface="Courier New" charset="0"/>
              <a:buNone/>
              <a:defRPr/>
            </a:pPr>
            <a:endParaRPr lang="en-US" sz="2400" dirty="0" smtClean="0"/>
          </a:p>
          <a:p>
            <a:pPr marL="0" indent="0" defTabSz="914400" hangingPunct="1">
              <a:spcBef>
                <a:spcPts val="0"/>
              </a:spcBef>
              <a:buSzTx/>
              <a:buFont typeface="Courier New" charset="0"/>
              <a:buNone/>
              <a:defRPr/>
            </a:pPr>
            <a:endParaRPr lang="en-US" sz="2400" dirty="0"/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3252484" y="4229215"/>
            <a:ext cx="1192194" cy="450456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40" tIns="9144" rIns="9144">
            <a:normAutofit/>
          </a:bodyPr>
          <a:lstStyle>
            <a:lvl1pPr marL="342900" marR="0" indent="-3429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▪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42950" marR="0" indent="-28575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o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❖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➢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831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403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975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547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defTabSz="914400" hangingPunct="1">
              <a:spcBef>
                <a:spcPts val="0"/>
              </a:spcBef>
              <a:buSzTx/>
              <a:buNone/>
            </a:pPr>
            <a:endParaRPr lang="en-US" sz="2400" dirty="0" smtClean="0"/>
          </a:p>
          <a:p>
            <a:pPr marL="0" indent="0" defTabSz="914400" hangingPunct="1">
              <a:spcBef>
                <a:spcPts val="0"/>
              </a:spcBef>
              <a:buSzTx/>
              <a:buFont typeface="Courier New" charset="0"/>
              <a:buNone/>
              <a:defRPr/>
            </a:pPr>
            <a:endParaRPr lang="en-US" sz="2400" dirty="0" smtClean="0"/>
          </a:p>
          <a:p>
            <a:pPr marL="0" indent="0" defTabSz="914400" hangingPunct="1">
              <a:spcBef>
                <a:spcPts val="0"/>
              </a:spcBef>
              <a:buSzTx/>
              <a:buFont typeface="Courier New" charset="0"/>
              <a:buNone/>
              <a:defRPr/>
            </a:pPr>
            <a:endParaRPr lang="en-US" sz="2400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3283671" y="1886070"/>
            <a:ext cx="600497" cy="223877"/>
          </a:xfrm>
          <a:prstGeom prst="rect">
            <a:avLst/>
          </a:prstGeom>
          <a:solidFill>
            <a:schemeClr val="tx2"/>
          </a:solidFill>
          <a:ln w="28575">
            <a:solidFill>
              <a:schemeClr val="tx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40" tIns="9144" rIns="9144">
            <a:normAutofit fontScale="55000" lnSpcReduction="20000"/>
          </a:bodyPr>
          <a:lstStyle>
            <a:lvl1pPr marL="342900" marR="0" indent="-3429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▪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42950" marR="0" indent="-28575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o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❖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228600" algn="l" defTabSz="4572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80000"/>
              <a:buFont typeface="Wingdings"/>
              <a:buChar char="➢"/>
              <a:tabLst/>
              <a:defRPr sz="30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831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403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975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54779" marR="0" indent="-297179" algn="l" defTabSz="457200" rtl="0" latinLnBrk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100000"/>
              <a:buFont typeface="Wingdings"/>
              <a:buChar char="•"/>
              <a:tabLst/>
              <a:defRPr sz="2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defTabSz="914400" hangingPunct="1">
              <a:spcBef>
                <a:spcPts val="0"/>
              </a:spcBef>
              <a:buSzTx/>
              <a:buNone/>
            </a:pPr>
            <a:endParaRPr lang="en-US" sz="2400" dirty="0" smtClean="0"/>
          </a:p>
          <a:p>
            <a:pPr marL="0" indent="0" defTabSz="914400" hangingPunct="1">
              <a:spcBef>
                <a:spcPts val="0"/>
              </a:spcBef>
              <a:buSzTx/>
              <a:buFont typeface="Courier New" charset="0"/>
              <a:buNone/>
              <a:defRPr/>
            </a:pPr>
            <a:endParaRPr lang="en-US" sz="2400" dirty="0" smtClean="0"/>
          </a:p>
          <a:p>
            <a:pPr marL="0" indent="0" defTabSz="914400" hangingPunct="1">
              <a:spcBef>
                <a:spcPts val="0"/>
              </a:spcBef>
              <a:buSzTx/>
              <a:buFont typeface="Courier New" charset="0"/>
              <a:buNone/>
              <a:defRPr/>
            </a:pP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731" y="356526"/>
            <a:ext cx="10647363" cy="965476"/>
          </a:xfrm>
        </p:spPr>
        <p:txBody>
          <a:bodyPr anchor="ctr"/>
          <a:lstStyle/>
          <a:p>
            <a:r>
              <a:rPr lang="en-US" dirty="0" smtClean="0"/>
              <a:t>Release 1 API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731" y="1322002"/>
            <a:ext cx="10647363" cy="4951207"/>
          </a:xfrm>
        </p:spPr>
        <p:txBody>
          <a:bodyPr lIns="91440" tIns="9144" rIns="9144">
            <a:normAutofit fontScale="55000" lnSpcReduction="20000"/>
          </a:bodyPr>
          <a:lstStyle/>
          <a:p>
            <a:pPr defTabSz="914400">
              <a:spcBef>
                <a:spcPts val="0"/>
              </a:spcBef>
              <a:buSzTx/>
              <a:buFont typeface="Arial" charset="0"/>
              <a:buChar char="•"/>
            </a:pPr>
            <a:r>
              <a:rPr lang="en-US" sz="2200" dirty="0" smtClean="0"/>
              <a:t>All API starts with </a:t>
            </a:r>
            <a:r>
              <a:rPr lang="en-US" sz="2200" b="1" u="sng" dirty="0" err="1" smtClean="0">
                <a:solidFill>
                  <a:schemeClr val="accent2">
                    <a:lumMod val="50000"/>
                  </a:schemeClr>
                </a:solidFill>
              </a:rPr>
              <a:t>MultiCloud</a:t>
            </a:r>
            <a:r>
              <a:rPr lang="en-US" sz="2200" b="1" u="sng" dirty="0" smtClean="0">
                <a:solidFill>
                  <a:schemeClr val="accent2">
                    <a:lumMod val="50000"/>
                  </a:schemeClr>
                </a:solidFill>
              </a:rPr>
              <a:t> Name Space</a:t>
            </a:r>
            <a:r>
              <a:rPr lang="en-US" sz="2200" dirty="0" smtClean="0"/>
              <a:t>, followed by </a:t>
            </a:r>
            <a:r>
              <a:rPr lang="en-US" sz="2200" b="1" u="sng" dirty="0" smtClean="0">
                <a:solidFill>
                  <a:schemeClr val="bg2"/>
                </a:solidFill>
              </a:rPr>
              <a:t>functional module name space</a:t>
            </a:r>
          </a:p>
          <a:p>
            <a:pPr defTabSz="914400">
              <a:spcBef>
                <a:spcPts val="0"/>
              </a:spcBef>
              <a:buSzTx/>
              <a:buFont typeface="Arial" charset="0"/>
              <a:buChar char="•"/>
            </a:pPr>
            <a:endParaRPr lang="en-US" sz="2200" dirty="0" smtClean="0"/>
          </a:p>
          <a:p>
            <a:pPr marL="457200" lvl="1" indent="0" defTabSz="914400">
              <a:spcBef>
                <a:spcPts val="0"/>
              </a:spcBef>
              <a:buSzTx/>
              <a:buNone/>
            </a:pPr>
            <a:r>
              <a:rPr lang="en-US" sz="2200" dirty="0" smtClean="0"/>
              <a:t>	</a:t>
            </a:r>
          </a:p>
          <a:p>
            <a:pPr marL="457200" lvl="1" indent="0" defTabSz="914400">
              <a:spcBef>
                <a:spcPts val="0"/>
              </a:spcBef>
              <a:buSzTx/>
              <a:buNone/>
            </a:pPr>
            <a:endParaRPr lang="en-US" sz="2200" dirty="0">
              <a:solidFill>
                <a:schemeClr val="bg1"/>
              </a:solidFill>
            </a:endParaRPr>
          </a:p>
          <a:p>
            <a:pPr marL="457200" lvl="1" indent="0" defTabSz="914400">
              <a:spcBef>
                <a:spcPts val="0"/>
              </a:spcBef>
              <a:buSzTx/>
              <a:buNone/>
            </a:pPr>
            <a:r>
              <a:rPr lang="en-US" sz="2200" dirty="0" smtClean="0">
                <a:solidFill>
                  <a:schemeClr val="bg1"/>
                </a:solidFill>
              </a:rPr>
              <a:t>	/</a:t>
            </a:r>
            <a:r>
              <a:rPr lang="en-US" sz="2200" dirty="0" err="1" smtClean="0">
                <a:solidFill>
                  <a:schemeClr val="bg1"/>
                </a:solidFill>
              </a:rPr>
              <a:t>onap</a:t>
            </a:r>
            <a:r>
              <a:rPr lang="en-US" sz="2200" dirty="0" smtClean="0">
                <a:solidFill>
                  <a:schemeClr val="bg1"/>
                </a:solidFill>
              </a:rPr>
              <a:t>/</a:t>
            </a:r>
            <a:r>
              <a:rPr lang="en-US" sz="2200" dirty="0" err="1" smtClean="0">
                <a:solidFill>
                  <a:schemeClr val="bg1"/>
                </a:solidFill>
              </a:rPr>
              <a:t>multicloud</a:t>
            </a:r>
            <a:r>
              <a:rPr lang="en-US" sz="2200" dirty="0" smtClean="0">
                <a:solidFill>
                  <a:schemeClr val="bg1"/>
                </a:solidFill>
              </a:rPr>
              <a:t>/v0</a:t>
            </a:r>
            <a:r>
              <a:rPr lang="en-US" sz="2200" dirty="0" smtClean="0"/>
              <a:t>/</a:t>
            </a:r>
            <a:r>
              <a:rPr lang="is-IS" sz="2200" dirty="0" smtClean="0"/>
              <a:t>….../......</a:t>
            </a:r>
          </a:p>
          <a:p>
            <a:pPr marL="457200" lvl="1" indent="0" defTabSz="914400">
              <a:spcBef>
                <a:spcPts val="0"/>
              </a:spcBef>
              <a:buSzTx/>
              <a:buNone/>
            </a:pPr>
            <a:endParaRPr lang="is-IS" sz="2200" dirty="0"/>
          </a:p>
          <a:p>
            <a:pPr marL="457200" lvl="1" indent="0" defTabSz="914400">
              <a:spcBef>
                <a:spcPts val="0"/>
              </a:spcBef>
              <a:buSzTx/>
              <a:buNone/>
            </a:pPr>
            <a:r>
              <a:rPr lang="is-IS" sz="2200" dirty="0" smtClean="0"/>
              <a:t>           </a:t>
            </a:r>
          </a:p>
          <a:p>
            <a:pPr marL="457200" lvl="1" indent="0" defTabSz="914400">
              <a:spcBef>
                <a:spcPts val="0"/>
              </a:spcBef>
              <a:buSzTx/>
              <a:buNone/>
            </a:pPr>
            <a:r>
              <a:rPr lang="is-IS" sz="2200" dirty="0" smtClean="0"/>
              <a:t>	</a:t>
            </a:r>
            <a:r>
              <a:rPr lang="is-IS" sz="2200" dirty="0" smtClean="0">
                <a:solidFill>
                  <a:schemeClr val="bg1"/>
                </a:solidFill>
              </a:rPr>
              <a:t>/</a:t>
            </a:r>
            <a:endParaRPr lang="en-US" sz="2200" dirty="0" smtClean="0"/>
          </a:p>
          <a:p>
            <a:pPr defTabSz="914400">
              <a:spcBef>
                <a:spcPts val="0"/>
              </a:spcBef>
              <a:buSzTx/>
              <a:buFont typeface="Arial" charset="0"/>
              <a:buChar char="•"/>
            </a:pPr>
            <a:r>
              <a:rPr lang="en-US" sz="2200" dirty="0" smtClean="0"/>
              <a:t>Support existing </a:t>
            </a:r>
            <a:r>
              <a:rPr lang="en-US" sz="2200" b="1" u="sng" dirty="0" smtClean="0">
                <a:solidFill>
                  <a:srgbClr val="FF0000"/>
                </a:solidFill>
              </a:rPr>
              <a:t>OpenStack APIs </a:t>
            </a:r>
            <a:r>
              <a:rPr lang="en-US" sz="2200" dirty="0" smtClean="0"/>
              <a:t>as default functional modules. Minimal code changes to existing ONAP modules that already use OpenStack. All cloud providers should have </a:t>
            </a:r>
            <a:r>
              <a:rPr lang="en-US" sz="2200" dirty="0" err="1" smtClean="0"/>
              <a:t>adpaters</a:t>
            </a:r>
            <a:r>
              <a:rPr lang="en-US" sz="2200" dirty="0" smtClean="0"/>
              <a:t> support the default behavior</a:t>
            </a:r>
          </a:p>
          <a:p>
            <a:pPr defTabSz="914400">
              <a:spcBef>
                <a:spcPts val="0"/>
              </a:spcBef>
              <a:buSzTx/>
              <a:buFont typeface="Arial" charset="0"/>
              <a:buChar char="•"/>
            </a:pPr>
            <a:endParaRPr lang="en-US" sz="2200" dirty="0" smtClean="0"/>
          </a:p>
          <a:p>
            <a:pPr marL="400050" lvl="1" indent="0" defTabSz="914400">
              <a:spcBef>
                <a:spcPts val="0"/>
              </a:spcBef>
              <a:buSzTx/>
              <a:buNone/>
            </a:pPr>
            <a:endParaRPr lang="en-US" sz="2200" dirty="0"/>
          </a:p>
          <a:p>
            <a:pPr marL="400050" lvl="1" indent="0" defTabSz="914400">
              <a:spcBef>
                <a:spcPts val="0"/>
              </a:spcBef>
              <a:buSzTx/>
              <a:buNone/>
            </a:pPr>
            <a:r>
              <a:rPr lang="en-US" sz="2200" dirty="0" smtClean="0"/>
              <a:t>	</a:t>
            </a:r>
          </a:p>
          <a:p>
            <a:pPr marL="400050" lvl="1" indent="0" defTabSz="914400">
              <a:spcBef>
                <a:spcPts val="0"/>
              </a:spcBef>
              <a:buSzTx/>
              <a:buNone/>
            </a:pPr>
            <a:r>
              <a:rPr lang="en-US" sz="2200" dirty="0"/>
              <a:t>	</a:t>
            </a:r>
            <a:r>
              <a:rPr lang="en-US" sz="2200" dirty="0" smtClean="0">
                <a:solidFill>
                  <a:schemeClr val="bg1"/>
                </a:solidFill>
              </a:rPr>
              <a:t>/</a:t>
            </a:r>
            <a:r>
              <a:rPr lang="en-US" sz="2200" dirty="0" err="1" smtClean="0">
                <a:solidFill>
                  <a:schemeClr val="bg1"/>
                </a:solidFill>
              </a:rPr>
              <a:t>onap</a:t>
            </a:r>
            <a:r>
              <a:rPr lang="en-US" sz="2200" dirty="0" smtClean="0">
                <a:solidFill>
                  <a:schemeClr val="bg1"/>
                </a:solidFill>
              </a:rPr>
              <a:t>/</a:t>
            </a:r>
            <a:r>
              <a:rPr lang="en-US" sz="2200" dirty="0" err="1" smtClean="0">
                <a:solidFill>
                  <a:schemeClr val="bg1"/>
                </a:solidFill>
              </a:rPr>
              <a:t>multicloud</a:t>
            </a:r>
            <a:r>
              <a:rPr lang="en-US" sz="2200" dirty="0" smtClean="0">
                <a:solidFill>
                  <a:schemeClr val="bg1"/>
                </a:solidFill>
              </a:rPr>
              <a:t>/v0/v2.1/servers</a:t>
            </a:r>
            <a:r>
              <a:rPr lang="en-US" sz="2200" dirty="0" smtClean="0"/>
              <a:t>/</a:t>
            </a:r>
            <a:r>
              <a:rPr lang="is-IS" sz="2200" dirty="0" smtClean="0"/>
              <a:t>…</a:t>
            </a:r>
          </a:p>
          <a:p>
            <a:pPr marL="400050" lvl="1" indent="0" defTabSz="914400">
              <a:spcBef>
                <a:spcPts val="0"/>
              </a:spcBef>
              <a:buSzTx/>
              <a:buNone/>
            </a:pPr>
            <a:r>
              <a:rPr lang="is-IS" sz="2200" dirty="0" smtClean="0">
                <a:solidFill>
                  <a:schemeClr val="bg1"/>
                </a:solidFill>
              </a:rPr>
              <a:t>	/onap/multicloud/v0/v2.0/network/...</a:t>
            </a:r>
          </a:p>
          <a:p>
            <a:pPr marL="400050" lvl="1" indent="0" defTabSz="914400">
              <a:spcBef>
                <a:spcPts val="0"/>
              </a:spcBef>
              <a:buSzTx/>
              <a:buNone/>
            </a:pPr>
            <a:endParaRPr lang="is-IS" sz="2200" dirty="0"/>
          </a:p>
          <a:p>
            <a:pPr marL="400050" lvl="1" indent="0" defTabSz="914400">
              <a:spcBef>
                <a:spcPts val="0"/>
              </a:spcBef>
              <a:buSzTx/>
              <a:buNone/>
            </a:pPr>
            <a:endParaRPr lang="en-US" sz="2200" dirty="0"/>
          </a:p>
          <a:p>
            <a:pPr marL="342900" lvl="1" indent="-342900" defTabSz="914400">
              <a:spcBef>
                <a:spcPts val="0"/>
              </a:spcBef>
              <a:buSzTx/>
              <a:buFont typeface="Arial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New name space for </a:t>
            </a:r>
            <a:r>
              <a:rPr lang="en-US" sz="2200" b="1" u="sng" dirty="0" smtClean="0">
                <a:solidFill>
                  <a:srgbClr val="FFC000"/>
                </a:solidFill>
              </a:rPr>
              <a:t>additional common functionality</a:t>
            </a:r>
            <a:r>
              <a:rPr lang="en-US" sz="2200" dirty="0" smtClean="0"/>
              <a:t>. </a:t>
            </a:r>
            <a:r>
              <a:rPr lang="en-US" sz="2200" dirty="0"/>
              <a:t>All cloud </a:t>
            </a:r>
            <a:r>
              <a:rPr lang="en-US" sz="2200" dirty="0" smtClean="0"/>
              <a:t>providers </a:t>
            </a:r>
            <a:r>
              <a:rPr lang="en-US" sz="2200" dirty="0"/>
              <a:t>should provide adapters to support </a:t>
            </a:r>
            <a:r>
              <a:rPr lang="en-US" sz="2200" dirty="0" smtClean="0"/>
              <a:t>additional </a:t>
            </a:r>
            <a:r>
              <a:rPr lang="en-US" sz="2200" dirty="0"/>
              <a:t>common functionalities</a:t>
            </a:r>
          </a:p>
          <a:p>
            <a:pPr defTabSz="914400">
              <a:spcBef>
                <a:spcPts val="0"/>
              </a:spcBef>
              <a:buSzTx/>
              <a:buFont typeface="Arial" charset="0"/>
              <a:buChar char="•"/>
            </a:pPr>
            <a:endParaRPr lang="en-US" sz="2200" dirty="0" smtClean="0"/>
          </a:p>
          <a:p>
            <a:pPr defTabSz="914400">
              <a:spcBef>
                <a:spcPts val="0"/>
              </a:spcBef>
              <a:buSzTx/>
              <a:buFont typeface="Arial" charset="0"/>
              <a:buChar char="•"/>
            </a:pPr>
            <a:endParaRPr lang="en-US" sz="2200" dirty="0"/>
          </a:p>
          <a:p>
            <a:pPr marL="857250" lvl="2" indent="0" defTabSz="914400">
              <a:spcBef>
                <a:spcPts val="0"/>
              </a:spcBef>
              <a:buSzTx/>
              <a:buNone/>
            </a:pPr>
            <a:r>
              <a:rPr lang="en-US" sz="2200" dirty="0" smtClean="0"/>
              <a:t>	</a:t>
            </a:r>
            <a:r>
              <a:rPr lang="en-US" sz="2200" dirty="0" smtClean="0">
                <a:solidFill>
                  <a:schemeClr val="bg1"/>
                </a:solidFill>
              </a:rPr>
              <a:t>/</a:t>
            </a:r>
            <a:r>
              <a:rPr lang="en-US" sz="2200" dirty="0" err="1" smtClean="0">
                <a:solidFill>
                  <a:schemeClr val="bg1"/>
                </a:solidFill>
              </a:rPr>
              <a:t>onap</a:t>
            </a:r>
            <a:r>
              <a:rPr lang="en-US" sz="2200" dirty="0" smtClean="0">
                <a:solidFill>
                  <a:schemeClr val="bg1"/>
                </a:solidFill>
              </a:rPr>
              <a:t>/</a:t>
            </a:r>
            <a:r>
              <a:rPr lang="en-US" sz="2200" dirty="0" err="1" smtClean="0">
                <a:solidFill>
                  <a:schemeClr val="bg1"/>
                </a:solidFill>
              </a:rPr>
              <a:t>multicloud</a:t>
            </a:r>
            <a:r>
              <a:rPr lang="en-US" sz="2200" dirty="0" smtClean="0">
                <a:solidFill>
                  <a:schemeClr val="bg1"/>
                </a:solidFill>
              </a:rPr>
              <a:t>/v0/</a:t>
            </a:r>
            <a:r>
              <a:rPr lang="en-US" sz="2200" dirty="0" smtClean="0">
                <a:solidFill>
                  <a:schemeClr val="bg2"/>
                </a:solidFill>
              </a:rPr>
              <a:t>proton/network/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</a:p>
          <a:p>
            <a:pPr marL="857250" lvl="2" indent="0" defTabSz="914400">
              <a:spcBef>
                <a:spcPts val="0"/>
              </a:spcBef>
              <a:buSzTx/>
              <a:buNone/>
            </a:pPr>
            <a:r>
              <a:rPr lang="en-US" sz="2200" dirty="0" smtClean="0">
                <a:solidFill>
                  <a:schemeClr val="bg1"/>
                </a:solidFill>
              </a:rPr>
              <a:t>	/</a:t>
            </a:r>
            <a:r>
              <a:rPr lang="en-US" sz="2200" dirty="0" err="1" smtClean="0">
                <a:solidFill>
                  <a:schemeClr val="bg1"/>
                </a:solidFill>
              </a:rPr>
              <a:t>onap</a:t>
            </a:r>
            <a:r>
              <a:rPr lang="en-US" sz="2200" dirty="0" smtClean="0">
                <a:solidFill>
                  <a:schemeClr val="bg1"/>
                </a:solidFill>
              </a:rPr>
              <a:t>/</a:t>
            </a:r>
            <a:r>
              <a:rPr lang="en-US" sz="2200" dirty="0" err="1" smtClean="0">
                <a:solidFill>
                  <a:schemeClr val="bg1"/>
                </a:solidFill>
              </a:rPr>
              <a:t>multicloud</a:t>
            </a:r>
            <a:r>
              <a:rPr lang="en-US" sz="2200" dirty="0" smtClean="0">
                <a:solidFill>
                  <a:schemeClr val="bg1"/>
                </a:solidFill>
              </a:rPr>
              <a:t>/v0</a:t>
            </a:r>
            <a:r>
              <a:rPr lang="en-US" sz="2200" dirty="0" smtClean="0">
                <a:solidFill>
                  <a:schemeClr val="bg2"/>
                </a:solidFill>
              </a:rPr>
              <a:t>/register/</a:t>
            </a:r>
            <a:r>
              <a:rPr lang="is-IS" sz="2200" dirty="0" smtClean="0">
                <a:solidFill>
                  <a:schemeClr val="bg2"/>
                </a:solidFill>
              </a:rPr>
              <a:t>…</a:t>
            </a:r>
            <a:endParaRPr lang="en-US" sz="2200" dirty="0" smtClean="0">
              <a:solidFill>
                <a:schemeClr val="bg1"/>
              </a:solidFill>
            </a:endParaRPr>
          </a:p>
          <a:p>
            <a:pPr marL="857250" lvl="2" indent="0" defTabSz="914400">
              <a:spcBef>
                <a:spcPts val="0"/>
              </a:spcBef>
              <a:buSzTx/>
              <a:buNone/>
            </a:pPr>
            <a:r>
              <a:rPr lang="en-US" sz="2200" dirty="0" smtClean="0">
                <a:solidFill>
                  <a:schemeClr val="bg1"/>
                </a:solidFill>
              </a:rPr>
              <a:t>	/</a:t>
            </a:r>
            <a:r>
              <a:rPr lang="en-US" sz="2200" dirty="0" err="1" smtClean="0">
                <a:solidFill>
                  <a:schemeClr val="bg1"/>
                </a:solidFill>
              </a:rPr>
              <a:t>onap</a:t>
            </a:r>
            <a:r>
              <a:rPr lang="en-US" sz="2200" dirty="0" smtClean="0">
                <a:solidFill>
                  <a:schemeClr val="bg1"/>
                </a:solidFill>
              </a:rPr>
              <a:t>/</a:t>
            </a:r>
            <a:r>
              <a:rPr lang="en-US" sz="2200" dirty="0" err="1" smtClean="0">
                <a:solidFill>
                  <a:schemeClr val="bg1"/>
                </a:solidFill>
              </a:rPr>
              <a:t>multicloud</a:t>
            </a:r>
            <a:r>
              <a:rPr lang="en-US" sz="2200" dirty="0" smtClean="0">
                <a:solidFill>
                  <a:schemeClr val="bg1"/>
                </a:solidFill>
              </a:rPr>
              <a:t>/v0/</a:t>
            </a:r>
            <a:r>
              <a:rPr lang="en-US" sz="2200" dirty="0" smtClean="0">
                <a:solidFill>
                  <a:schemeClr val="bg2"/>
                </a:solidFill>
              </a:rPr>
              <a:t>FCPAS/</a:t>
            </a:r>
            <a:r>
              <a:rPr lang="is-IS" sz="2200" dirty="0" smtClean="0">
                <a:solidFill>
                  <a:schemeClr val="bg2"/>
                </a:solidFill>
              </a:rPr>
              <a:t>…</a:t>
            </a:r>
            <a:endParaRPr lang="en-US" sz="2200" dirty="0" smtClean="0">
              <a:solidFill>
                <a:schemeClr val="bg1"/>
              </a:solidFill>
            </a:endParaRPr>
          </a:p>
          <a:p>
            <a:pPr marL="857250" lvl="2" indent="0" defTabSz="914400">
              <a:spcBef>
                <a:spcPts val="0"/>
              </a:spcBef>
              <a:buSzTx/>
              <a:buNone/>
            </a:pPr>
            <a:endParaRPr lang="en-US" sz="2400" dirty="0" smtClean="0"/>
          </a:p>
          <a:p>
            <a:pPr defTabSz="914400">
              <a:spcBef>
                <a:spcPts val="0"/>
              </a:spcBef>
              <a:buSzTx/>
              <a:buFont typeface="Arial" charset="0"/>
              <a:buChar char="•"/>
            </a:pPr>
            <a:r>
              <a:rPr lang="en-US" sz="2000" dirty="0" smtClean="0"/>
              <a:t>Also support </a:t>
            </a:r>
            <a:r>
              <a:rPr lang="en-US" sz="2000" b="1" u="sng" dirty="0" smtClean="0">
                <a:solidFill>
                  <a:schemeClr val="accent6"/>
                </a:solidFill>
              </a:rPr>
              <a:t>3rd party extension </a:t>
            </a:r>
            <a:r>
              <a:rPr lang="en-US" sz="2000" dirty="0" smtClean="0"/>
              <a:t>beyond common functionalities</a:t>
            </a:r>
          </a:p>
          <a:p>
            <a:pPr defTabSz="914400">
              <a:spcBef>
                <a:spcPts val="0"/>
              </a:spcBef>
              <a:buSzTx/>
              <a:buFont typeface="Arial" charset="0"/>
              <a:buChar char="•"/>
            </a:pPr>
            <a:endParaRPr lang="en-US" sz="2000" dirty="0" smtClean="0"/>
          </a:p>
          <a:p>
            <a:pPr defTabSz="914400">
              <a:spcBef>
                <a:spcPts val="0"/>
              </a:spcBef>
              <a:buSzTx/>
              <a:buFont typeface="Arial" charset="0"/>
              <a:buChar char="•"/>
            </a:pPr>
            <a:endParaRPr lang="en-US" sz="2000" dirty="0" smtClean="0"/>
          </a:p>
          <a:p>
            <a:pPr defTabSz="914400">
              <a:spcBef>
                <a:spcPts val="0"/>
              </a:spcBef>
              <a:buSzTx/>
              <a:buFont typeface="Arial" charset="0"/>
              <a:buChar char="•"/>
            </a:pPr>
            <a:endParaRPr lang="en-US" sz="2000" dirty="0" smtClean="0"/>
          </a:p>
          <a:p>
            <a:pPr defTabSz="914400">
              <a:spcBef>
                <a:spcPts val="0"/>
              </a:spcBef>
              <a:buSzTx/>
              <a:buFont typeface="Arial" charset="0"/>
              <a:buChar char="•"/>
            </a:pPr>
            <a:endParaRPr lang="en-US" sz="2000" dirty="0"/>
          </a:p>
          <a:p>
            <a:pPr marL="914400" lvl="2" indent="0" defTabSz="914400">
              <a:spcBef>
                <a:spcPts val="0"/>
              </a:spcBef>
              <a:buSzTx/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/</a:t>
            </a:r>
            <a:r>
              <a:rPr lang="en-US" sz="2200" dirty="0" err="1" smtClean="0">
                <a:solidFill>
                  <a:schemeClr val="bg1"/>
                </a:solidFill>
              </a:rPr>
              <a:t>onap</a:t>
            </a:r>
            <a:r>
              <a:rPr lang="en-US" sz="2200" dirty="0" smtClean="0">
                <a:solidFill>
                  <a:schemeClr val="bg1"/>
                </a:solidFill>
              </a:rPr>
              <a:t>/</a:t>
            </a:r>
            <a:r>
              <a:rPr lang="en-US" sz="2200" dirty="0" err="1" smtClean="0">
                <a:solidFill>
                  <a:schemeClr val="bg1"/>
                </a:solidFill>
              </a:rPr>
              <a:t>multicloud</a:t>
            </a:r>
            <a:r>
              <a:rPr lang="en-US" sz="2200" dirty="0" smtClean="0">
                <a:solidFill>
                  <a:schemeClr val="bg1"/>
                </a:solidFill>
              </a:rPr>
              <a:t>/v0/extension/</a:t>
            </a:r>
            <a:r>
              <a:rPr lang="is-IS" sz="2200" dirty="0" smtClean="0">
                <a:solidFill>
                  <a:schemeClr val="bg1"/>
                </a:solidFill>
              </a:rPr>
              <a:t>…</a:t>
            </a:r>
            <a:endParaRPr lang="en-US" sz="2200" dirty="0">
              <a:solidFill>
                <a:schemeClr val="bg1"/>
              </a:solidFill>
            </a:endParaRPr>
          </a:p>
          <a:p>
            <a:pPr lvl="1" defTabSz="914400">
              <a:spcBef>
                <a:spcPts val="0"/>
              </a:spcBef>
              <a:buSzTx/>
              <a:buFont typeface="Arial" charset="0"/>
              <a:buChar char="•"/>
            </a:pPr>
            <a:endParaRPr lang="en-US" sz="1600" dirty="0" smtClean="0"/>
          </a:p>
          <a:p>
            <a:pPr lvl="2" defTabSz="914400">
              <a:spcBef>
                <a:spcPts val="0"/>
              </a:spcBef>
              <a:buSzTx/>
              <a:buFont typeface="Arial" charset="0"/>
              <a:buChar char="•"/>
            </a:pPr>
            <a:endParaRPr lang="en-US" sz="2400" dirty="0" smtClean="0"/>
          </a:p>
          <a:p>
            <a:pPr defTabSz="914400">
              <a:spcBef>
                <a:spcPts val="0"/>
              </a:spcBef>
              <a:buSzTx/>
            </a:pPr>
            <a:endParaRPr lang="en-US" sz="24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endParaRPr lang="en-US" sz="24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endParaRPr lang="en-US" sz="2400" dirty="0"/>
          </a:p>
        </p:txBody>
      </p:sp>
      <p:cxnSp>
        <p:nvCxnSpPr>
          <p:cNvPr id="38" name="Elbow Connector 37"/>
          <p:cNvCxnSpPr/>
          <p:nvPr/>
        </p:nvCxnSpPr>
        <p:spPr>
          <a:xfrm rot="5400000">
            <a:off x="2701999" y="1553227"/>
            <a:ext cx="411104" cy="287993"/>
          </a:xfrm>
          <a:prstGeom prst="bentConnector3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Elbow Connector 41"/>
          <p:cNvCxnSpPr/>
          <p:nvPr/>
        </p:nvCxnSpPr>
        <p:spPr>
          <a:xfrm rot="10800000" flipV="1">
            <a:off x="3910993" y="1447396"/>
            <a:ext cx="3616859" cy="577535"/>
          </a:xfrm>
          <a:prstGeom prst="bentConnector3">
            <a:avLst>
              <a:gd name="adj1" fmla="val -12322"/>
            </a:avLst>
          </a:prstGeom>
          <a:noFill/>
          <a:ln w="19050" cap="flat">
            <a:solidFill>
              <a:schemeClr val="bg2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" name="Elbow Connector 53"/>
          <p:cNvCxnSpPr/>
          <p:nvPr/>
        </p:nvCxnSpPr>
        <p:spPr>
          <a:xfrm rot="16200000" flipH="1">
            <a:off x="3239872" y="2702345"/>
            <a:ext cx="523045" cy="451305"/>
          </a:xfrm>
          <a:prstGeom prst="bentConnector3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" name="Straight Arrow Connector 56"/>
          <p:cNvCxnSpPr/>
          <p:nvPr/>
        </p:nvCxnSpPr>
        <p:spPr>
          <a:xfrm>
            <a:off x="3884168" y="3893005"/>
            <a:ext cx="0" cy="198197"/>
          </a:xfrm>
          <a:prstGeom prst="straightConnector1">
            <a:avLst/>
          </a:prstGeom>
          <a:noFill/>
          <a:ln w="25400" cap="flat">
            <a:solidFill>
              <a:srgbClr val="FFC00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2" name="Elbow Connector 71"/>
          <p:cNvCxnSpPr/>
          <p:nvPr/>
        </p:nvCxnSpPr>
        <p:spPr>
          <a:xfrm rot="16200000" flipH="1">
            <a:off x="3092560" y="5048745"/>
            <a:ext cx="417992" cy="399675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6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178394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69976"/>
            <a:ext cx="10969943" cy="812800"/>
          </a:xfrm>
        </p:spPr>
        <p:txBody>
          <a:bodyPr anchor="ctr"/>
          <a:lstStyle/>
          <a:p>
            <a:r>
              <a:rPr lang="en-US" dirty="0" smtClean="0"/>
              <a:t>Multi-VIM/Cloud Functional Components</a:t>
            </a:r>
            <a:endParaRPr lang="en-US" sz="1400" dirty="0"/>
          </a:p>
        </p:txBody>
      </p:sp>
      <p:grpSp>
        <p:nvGrpSpPr>
          <p:cNvPr id="3" name="Group 2"/>
          <p:cNvGrpSpPr/>
          <p:nvPr/>
        </p:nvGrpSpPr>
        <p:grpSpPr>
          <a:xfrm>
            <a:off x="8175009" y="1019079"/>
            <a:ext cx="3961591" cy="2856350"/>
            <a:chOff x="6322066" y="337191"/>
            <a:chExt cx="5638801" cy="2575858"/>
          </a:xfrm>
        </p:grpSpPr>
        <p:grpSp>
          <p:nvGrpSpPr>
            <p:cNvPr id="67" name="Group 66"/>
            <p:cNvGrpSpPr/>
            <p:nvPr/>
          </p:nvGrpSpPr>
          <p:grpSpPr>
            <a:xfrm>
              <a:off x="6322066" y="337191"/>
              <a:ext cx="5638801" cy="2575858"/>
              <a:chOff x="3339368" y="2028064"/>
              <a:chExt cx="5638801" cy="2575858"/>
            </a:xfrm>
          </p:grpSpPr>
          <p:sp>
            <p:nvSpPr>
              <p:cNvPr id="68" name="Rounded Rectangle 67"/>
              <p:cNvSpPr/>
              <p:nvPr/>
            </p:nvSpPr>
            <p:spPr>
              <a:xfrm>
                <a:off x="3339368" y="2028064"/>
                <a:ext cx="5638801" cy="2575858"/>
              </a:xfrm>
              <a:prstGeom prst="roundRect">
                <a:avLst>
                  <a:gd name="adj" fmla="val 2563"/>
                </a:avLst>
              </a:prstGeom>
              <a:solidFill>
                <a:schemeClr val="accent4"/>
              </a:solidFill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Avenir Book" charset="0"/>
                    <a:ea typeface="Avenir Book" charset="0"/>
                    <a:cs typeface="Avenir Book" charset="0"/>
                  </a:rPr>
                  <a:t>Provider Registry</a:t>
                </a:r>
              </a:p>
            </p:txBody>
          </p:sp>
          <p:sp>
            <p:nvSpPr>
              <p:cNvPr id="69" name="Rounded Rectangle 68"/>
              <p:cNvSpPr/>
              <p:nvPr/>
            </p:nvSpPr>
            <p:spPr>
              <a:xfrm>
                <a:off x="3716898" y="2286000"/>
                <a:ext cx="4953000" cy="2067033"/>
              </a:xfrm>
              <a:prstGeom prst="roundRect">
                <a:avLst>
                  <a:gd name="adj" fmla="val 3371"/>
                </a:avLst>
              </a:prstGeom>
              <a:solidFill>
                <a:schemeClr val="bg1"/>
              </a:solidFill>
              <a:ln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marL="171450" indent="-171450">
                  <a:buFont typeface="Arial" charset="0"/>
                  <a:buChar char="•"/>
                </a:pPr>
                <a:r>
                  <a:rPr 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Purpose</a:t>
                </a:r>
              </a:p>
              <a:p>
                <a:pPr marL="628650" indent="-171450">
                  <a:buFont typeface="Arial" charset="0"/>
                  <a:buChar char="•"/>
                </a:pPr>
                <a:r>
                  <a:rPr 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Provide interface to identify, discover, and register a cloud provider., as well as advertising and exposing key capability of underline platform</a:t>
                </a:r>
              </a:p>
              <a:p>
                <a:pPr marL="171450" indent="-171450">
                  <a:buFont typeface="Arial" charset="0"/>
                  <a:buChar char="•"/>
                </a:pPr>
                <a:r>
                  <a:rPr 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Functionality Overview</a:t>
                </a:r>
              </a:p>
              <a:p>
                <a:pPr marL="171450" indent="-171450">
                  <a:buFont typeface="Arial" charset="0"/>
                  <a:buChar char="•"/>
                </a:pPr>
                <a:endPara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endParaRPr>
              </a:p>
              <a:p>
                <a:pPr marL="171450" indent="-171450">
                  <a:buFont typeface="Arial" charset="0"/>
                  <a:buChar char="•"/>
                </a:pPr>
                <a:endPara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endParaRPr>
              </a:p>
              <a:p>
                <a:pPr marL="171450" indent="-171450">
                  <a:buFont typeface="Arial" charset="0"/>
                  <a:buChar char="•"/>
                </a:pPr>
                <a:endPara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endParaRPr>
              </a:p>
              <a:p>
                <a:pPr marL="171450" indent="-171450">
                  <a:buFont typeface="Arial" charset="0"/>
                  <a:buChar char="•"/>
                </a:pPr>
                <a:endPara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endParaRPr>
              </a:p>
              <a:p>
                <a:pPr marL="171450" indent="-171450">
                  <a:buFont typeface="Arial" charset="0"/>
                  <a:buChar char="•"/>
                </a:pPr>
                <a:r>
                  <a:rPr 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API interface</a:t>
                </a:r>
              </a:p>
              <a:p>
                <a:pPr marL="628650" lvl="1" indent="-171450">
                  <a:buFont typeface="Arial" charset="0"/>
                  <a:buChar char="•"/>
                </a:pPr>
                <a:r>
                  <a:rPr 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New Restful API will be created from this project</a:t>
                </a:r>
              </a:p>
              <a:p>
                <a:pPr marL="171450" indent="-171450">
                  <a:buFont typeface="Arial" charset="0"/>
                  <a:buChar char="•"/>
                </a:pPr>
                <a:endParaRPr lang="en-US" sz="1200" dirty="0">
                  <a:solidFill>
                    <a:schemeClr val="bg1"/>
                  </a:solidFill>
                  <a:latin typeface="Gotham Book" charset="0"/>
                  <a:ea typeface="Gotham Book" charset="0"/>
                  <a:cs typeface="Gotham Book" charset="0"/>
                </a:endParaRPr>
              </a:p>
            </p:txBody>
          </p:sp>
        </p:grpSp>
        <p:sp>
          <p:nvSpPr>
            <p:cNvPr id="72" name="Rounded Rectangle 71"/>
            <p:cNvSpPr/>
            <p:nvPr/>
          </p:nvSpPr>
          <p:spPr>
            <a:xfrm>
              <a:off x="6712551" y="1567058"/>
              <a:ext cx="2077160" cy="554487"/>
            </a:xfrm>
            <a:prstGeom prst="roundRect">
              <a:avLst>
                <a:gd name="adj" fmla="val 3371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628650" lvl="1" indent="-171450">
                <a:buFont typeface="Arial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Discover</a:t>
              </a:r>
            </a:p>
            <a:p>
              <a:pPr marL="628650" lvl="1" indent="-171450">
                <a:buFont typeface="Arial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Registry</a:t>
              </a:r>
            </a:p>
            <a:p>
              <a:pPr marL="628650" lvl="1" indent="-171450">
                <a:buFont typeface="Arial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Load</a:t>
              </a:r>
            </a:p>
          </p:txBody>
        </p:sp>
        <p:sp>
          <p:nvSpPr>
            <p:cNvPr id="73" name="Rounded Rectangle 72"/>
            <p:cNvSpPr/>
            <p:nvPr/>
          </p:nvSpPr>
          <p:spPr>
            <a:xfrm>
              <a:off x="8527199" y="1567058"/>
              <a:ext cx="2321525" cy="547774"/>
            </a:xfrm>
            <a:prstGeom prst="roundRect">
              <a:avLst>
                <a:gd name="adj" fmla="val 3371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628650" lvl="1" indent="-171450">
                <a:buFont typeface="Arial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List Capability</a:t>
              </a:r>
            </a:p>
            <a:p>
              <a:pPr marL="628650" lvl="1" indent="-171450">
                <a:buFont typeface="Arial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Terminate</a:t>
              </a:r>
            </a:p>
            <a:p>
              <a:pPr marL="628650" lvl="1" indent="-171450">
                <a:buFont typeface="Arial" charset="0"/>
                <a:buChar char="•"/>
              </a:pPr>
              <a:r>
                <a:rPr lang="is-IS" sz="1100" dirty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….</a:t>
              </a:r>
              <a:endParaRPr lang="en-US" sz="1100" dirty="0">
                <a:solidFill>
                  <a:schemeClr val="tx1"/>
                </a:solidFill>
                <a:ea typeface="Gotham Book" charset="0"/>
                <a:cs typeface="Gotham Book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4253193" y="1037277"/>
            <a:ext cx="3875533" cy="3930063"/>
            <a:chOff x="3339368" y="2028064"/>
            <a:chExt cx="5638801" cy="2199985"/>
          </a:xfrm>
        </p:grpSpPr>
        <p:sp>
          <p:nvSpPr>
            <p:cNvPr id="85" name="Rounded Rectangle 84"/>
            <p:cNvSpPr/>
            <p:nvPr/>
          </p:nvSpPr>
          <p:spPr>
            <a:xfrm>
              <a:off x="3339368" y="2028064"/>
              <a:ext cx="5638801" cy="2199985"/>
            </a:xfrm>
            <a:prstGeom prst="roundRect">
              <a:avLst>
                <a:gd name="adj" fmla="val 2563"/>
              </a:avLst>
            </a:prstGeom>
            <a:solidFill>
              <a:srgbClr val="7030A0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Avenir Book" charset="0"/>
                  <a:ea typeface="Avenir Book" charset="0"/>
                  <a:cs typeface="Avenir Book" charset="0"/>
                </a:rPr>
                <a:t>SDN overlay</a:t>
              </a:r>
            </a:p>
          </p:txBody>
        </p:sp>
        <p:sp>
          <p:nvSpPr>
            <p:cNvPr id="86" name="Rounded Rectangle 85"/>
            <p:cNvSpPr/>
            <p:nvPr/>
          </p:nvSpPr>
          <p:spPr>
            <a:xfrm>
              <a:off x="3460129" y="2286000"/>
              <a:ext cx="5392839" cy="1774223"/>
            </a:xfrm>
            <a:prstGeom prst="roundRect">
              <a:avLst>
                <a:gd name="adj" fmla="val 3371"/>
              </a:avLst>
            </a:prstGeom>
            <a:solidFill>
              <a:schemeClr val="bg1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171450" indent="-171450">
                <a:buFont typeface="Arial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Purpose</a:t>
              </a:r>
            </a:p>
            <a:p>
              <a:pPr marL="628650" lvl="1" indent="-171450">
                <a:buFont typeface="Arial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Interface for SDN-C Global Controller to Configure overlay networks and establish networking services through multiple SDN Local Controllers in infrastructure</a:t>
              </a:r>
            </a:p>
            <a:p>
              <a:pPr marL="171450" indent="-171450">
                <a:buFont typeface="Arial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Functionality Overview</a:t>
              </a:r>
            </a:p>
            <a:p>
              <a:pPr marL="628650" lvl="1" indent="-171450">
                <a:buFont typeface="Arial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List, show details, create, update, delete, binding etc. operations for:</a:t>
              </a:r>
            </a:p>
            <a:p>
              <a:pPr marL="1085850" lvl="2" indent="-171450">
                <a:buFont typeface="Arial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Ports</a:t>
              </a:r>
            </a:p>
            <a:p>
              <a:pPr marL="1085850" lvl="2" indent="-171450">
                <a:buFont typeface="Arial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L2, L3, and SFC</a:t>
              </a:r>
              <a:endParaRPr lang="en-US" sz="1100" dirty="0">
                <a:solidFill>
                  <a:schemeClr val="tx1"/>
                </a:solidFill>
                <a:ea typeface="Gotham Book" charset="0"/>
                <a:cs typeface="Gotham Book" charset="0"/>
              </a:endParaRPr>
            </a:p>
            <a:p>
              <a:pPr marL="1085850" lvl="2" indent="-171450">
                <a:buFont typeface="Arial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…</a:t>
              </a:r>
            </a:p>
            <a:p>
              <a:pPr marL="171450" indent="-171450">
                <a:buFont typeface="Arial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API interface</a:t>
              </a:r>
            </a:p>
            <a:p>
              <a:pPr marL="628650" lvl="1" indent="-171450">
                <a:buFont typeface="Arial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Initial release leverages OpenStack Networking (Neutron and Gluon) APIs</a:t>
              </a:r>
            </a:p>
            <a:p>
              <a:pPr marL="628650" lvl="1" indent="-171450">
                <a:buFont typeface="Arial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In the future, refactor into generic networking </a:t>
              </a:r>
              <a:r>
                <a:rPr lang="en-US" sz="1100" dirty="0" smtClean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APIs</a:t>
              </a:r>
              <a:endParaRPr lang="en-US" sz="1100" dirty="0">
                <a:solidFill>
                  <a:schemeClr val="tx1"/>
                </a:solidFill>
                <a:ea typeface="Gotham Book" charset="0"/>
                <a:cs typeface="Gotham Book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63876" y="1037277"/>
            <a:ext cx="3757859" cy="2656829"/>
            <a:chOff x="6792514" y="337191"/>
            <a:chExt cx="5638801" cy="2399681"/>
          </a:xfrm>
        </p:grpSpPr>
        <p:grpSp>
          <p:nvGrpSpPr>
            <p:cNvPr id="28" name="Group 27"/>
            <p:cNvGrpSpPr/>
            <p:nvPr/>
          </p:nvGrpSpPr>
          <p:grpSpPr>
            <a:xfrm>
              <a:off x="6792514" y="337191"/>
              <a:ext cx="5638801" cy="2399681"/>
              <a:chOff x="3809816" y="2028064"/>
              <a:chExt cx="5638801" cy="2399681"/>
            </a:xfrm>
          </p:grpSpPr>
          <p:sp>
            <p:nvSpPr>
              <p:cNvPr id="30" name="Rounded Rectangle 29"/>
              <p:cNvSpPr/>
              <p:nvPr/>
            </p:nvSpPr>
            <p:spPr>
              <a:xfrm>
                <a:off x="3809816" y="2028064"/>
                <a:ext cx="5638801" cy="2399681"/>
              </a:xfrm>
              <a:prstGeom prst="roundRect">
                <a:avLst>
                  <a:gd name="adj" fmla="val 2563"/>
                </a:avLst>
              </a:prstGeom>
              <a:solidFill>
                <a:srgbClr val="FF0000"/>
              </a:solidFill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Avenir Book" charset="0"/>
                    <a:ea typeface="Avenir Book" charset="0"/>
                    <a:cs typeface="Avenir Book" charset="0"/>
                  </a:rPr>
                  <a:t>Infra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Avenir Book" charset="0"/>
                    <a:ea typeface="Avenir Book" charset="0"/>
                    <a:cs typeface="Avenir Book" charset="0"/>
                  </a:rPr>
                  <a:t>Resource</a:t>
                </a:r>
                <a:endParaRPr lang="en-US" sz="1200" dirty="0">
                  <a:solidFill>
                    <a:schemeClr val="bg1"/>
                  </a:solidFill>
                  <a:latin typeface="Avenir Book" charset="0"/>
                  <a:ea typeface="Avenir Book" charset="0"/>
                  <a:cs typeface="Avenir Book" charset="0"/>
                </a:endParaRPr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4152715" y="2273204"/>
                <a:ext cx="4953001" cy="1948993"/>
              </a:xfrm>
              <a:prstGeom prst="roundRect">
                <a:avLst>
                  <a:gd name="adj" fmla="val 3371"/>
                </a:avLst>
              </a:prstGeom>
              <a:solidFill>
                <a:schemeClr val="bg1"/>
              </a:solidFill>
              <a:ln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marL="171450" indent="-171450">
                  <a:buFont typeface="Arial" charset="0"/>
                  <a:buChar char="•"/>
                </a:pPr>
                <a:r>
                  <a:rPr 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Purpose</a:t>
                </a:r>
              </a:p>
              <a:p>
                <a:pPr marL="628650" lvl="1" indent="-171450">
                  <a:buFont typeface="Arial" charset="0"/>
                  <a:buChar char="•"/>
                </a:pPr>
                <a:r>
                  <a:rPr 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Assign initial virtual infrastructure resources and instantiation of VNF</a:t>
                </a:r>
              </a:p>
              <a:p>
                <a:pPr marL="171450" indent="-171450">
                  <a:buFont typeface="Arial" charset="0"/>
                  <a:buChar char="•"/>
                </a:pPr>
                <a:r>
                  <a:rPr 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Functionality Overview</a:t>
                </a:r>
              </a:p>
              <a:p>
                <a:pPr marL="171450" indent="-171450">
                  <a:buFont typeface="Arial" charset="0"/>
                  <a:buChar char="•"/>
                </a:pPr>
                <a:endPara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endParaRPr>
              </a:p>
              <a:p>
                <a:pPr marL="171450" indent="-171450">
                  <a:buFont typeface="Arial" charset="0"/>
                  <a:buChar char="•"/>
                </a:pPr>
                <a:endPara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endParaRPr>
              </a:p>
              <a:p>
                <a:endPara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endParaRPr>
              </a:p>
              <a:p>
                <a:pPr marL="171450" indent="-171450">
                  <a:buFont typeface="Arial" charset="0"/>
                  <a:buChar char="•"/>
                </a:pPr>
                <a:r>
                  <a:rPr 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API interface</a:t>
                </a:r>
              </a:p>
              <a:p>
                <a:pPr marL="628650" lvl="1" indent="-171450">
                  <a:buFont typeface="Arial" charset="0"/>
                  <a:buChar char="•"/>
                </a:pPr>
                <a:r>
                  <a:rPr 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Image onboarding</a:t>
                </a:r>
              </a:p>
              <a:p>
                <a:pPr marL="628650" lvl="1" indent="-171450">
                  <a:buFont typeface="Arial" charset="0"/>
                  <a:buChar char="•"/>
                </a:pPr>
                <a:r>
                  <a:rPr 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Stack instantiation with heat template</a:t>
                </a:r>
              </a:p>
              <a:p>
                <a:pPr marL="628650" lvl="1" indent="-171450">
                  <a:buFont typeface="Arial" charset="0"/>
                  <a:buChar char="•"/>
                </a:pPr>
                <a:r>
                  <a:rPr 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Stack instantiation with </a:t>
                </a:r>
                <a:r>
                  <a:rPr lang="en-US" sz="1100" dirty="0" err="1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tosca</a:t>
                </a:r>
                <a:r>
                  <a:rPr 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 </a:t>
                </a:r>
                <a:r>
                  <a:rPr lang="en-US" sz="1100" dirty="0" smtClean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template</a:t>
                </a:r>
                <a:endPara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endParaRPr>
              </a:p>
            </p:txBody>
          </p:sp>
        </p:grpSp>
        <p:sp>
          <p:nvSpPr>
            <p:cNvPr id="29" name="Rounded Rectangle 28"/>
            <p:cNvSpPr/>
            <p:nvPr/>
          </p:nvSpPr>
          <p:spPr>
            <a:xfrm>
              <a:off x="7179678" y="1261788"/>
              <a:ext cx="4288327" cy="361316"/>
            </a:xfrm>
            <a:prstGeom prst="roundRect">
              <a:avLst>
                <a:gd name="adj" fmla="val 3371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628650" lvl="1" indent="-171450">
                <a:buFont typeface="Arial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Image onboarding</a:t>
              </a:r>
            </a:p>
            <a:p>
              <a:pPr marL="628650" lvl="1" indent="-171450">
                <a:buFont typeface="Arial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Stack </a:t>
              </a:r>
              <a:r>
                <a:rPr lang="en-US" sz="1100" dirty="0" smtClean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instantiation</a:t>
              </a:r>
              <a:endParaRPr lang="en-US" sz="1100" dirty="0">
                <a:solidFill>
                  <a:schemeClr val="tx1"/>
                </a:solidFill>
                <a:ea typeface="Gotham Book" charset="0"/>
                <a:cs typeface="Gotham Book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65956" y="3738943"/>
            <a:ext cx="3757860" cy="2716448"/>
            <a:chOff x="6322066" y="337191"/>
            <a:chExt cx="5638801" cy="2453529"/>
          </a:xfrm>
        </p:grpSpPr>
        <p:grpSp>
          <p:nvGrpSpPr>
            <p:cNvPr id="59" name="Group 58"/>
            <p:cNvGrpSpPr/>
            <p:nvPr/>
          </p:nvGrpSpPr>
          <p:grpSpPr>
            <a:xfrm>
              <a:off x="6322066" y="337191"/>
              <a:ext cx="5638801" cy="2453529"/>
              <a:chOff x="3339368" y="2028064"/>
              <a:chExt cx="5638801" cy="2453529"/>
            </a:xfrm>
          </p:grpSpPr>
          <p:sp>
            <p:nvSpPr>
              <p:cNvPr id="61" name="Rounded Rectangle 60"/>
              <p:cNvSpPr/>
              <p:nvPr/>
            </p:nvSpPr>
            <p:spPr>
              <a:xfrm>
                <a:off x="3339368" y="2028064"/>
                <a:ext cx="5638801" cy="2453529"/>
              </a:xfrm>
              <a:prstGeom prst="roundRect">
                <a:avLst>
                  <a:gd name="adj" fmla="val 2563"/>
                </a:avLst>
              </a:prstGeom>
              <a:solidFill>
                <a:srgbClr val="FFC000"/>
              </a:solidFill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Avenir Book" charset="0"/>
                    <a:ea typeface="Avenir Book" charset="0"/>
                    <a:cs typeface="Avenir Book" charset="0"/>
                  </a:rPr>
                  <a:t>VM LCM</a:t>
                </a:r>
              </a:p>
            </p:txBody>
          </p:sp>
          <p:sp>
            <p:nvSpPr>
              <p:cNvPr id="62" name="Rounded Rectangle 61"/>
              <p:cNvSpPr/>
              <p:nvPr/>
            </p:nvSpPr>
            <p:spPr>
              <a:xfrm>
                <a:off x="3716898" y="2286000"/>
                <a:ext cx="4953000" cy="2067033"/>
              </a:xfrm>
              <a:prstGeom prst="roundRect">
                <a:avLst>
                  <a:gd name="adj" fmla="val 3371"/>
                </a:avLst>
              </a:prstGeom>
              <a:solidFill>
                <a:schemeClr val="bg1"/>
              </a:solidFill>
              <a:ln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marL="171450" indent="-171450">
                  <a:buFont typeface="Arial" charset="0"/>
                  <a:buChar char="•"/>
                </a:pPr>
                <a:r>
                  <a:rPr 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Purpose</a:t>
                </a:r>
              </a:p>
              <a:p>
                <a:pPr marL="628650" lvl="1" indent="-171450">
                  <a:buFont typeface="Arial" charset="0"/>
                  <a:buChar char="•"/>
                </a:pPr>
                <a:r>
                  <a:rPr 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support VNF </a:t>
                </a:r>
                <a:r>
                  <a:rPr lang="en-US" altLang="zh-CN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resource</a:t>
                </a:r>
                <a:r>
                  <a:rPr lang="zh-CN" alt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 </a:t>
                </a:r>
                <a:r>
                  <a:rPr 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LCM operations </a:t>
                </a:r>
                <a:r>
                  <a:rPr lang="en-US" altLang="zh-CN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on</a:t>
                </a:r>
                <a:r>
                  <a:rPr lang="zh-CN" alt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 </a:t>
                </a:r>
                <a:r>
                  <a:rPr lang="en-US" altLang="zh-CN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compute/network/volume</a:t>
                </a:r>
                <a:endPara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endParaRPr>
              </a:p>
              <a:p>
                <a:pPr marL="171450" indent="-171450">
                  <a:buFont typeface="Arial" charset="0"/>
                  <a:buChar char="•"/>
                </a:pPr>
                <a:r>
                  <a:rPr 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Functionality Overview</a:t>
                </a:r>
              </a:p>
              <a:p>
                <a:pPr marL="171450" indent="-171450">
                  <a:buFont typeface="Arial" charset="0"/>
                  <a:buChar char="•"/>
                </a:pPr>
                <a:endPara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endParaRPr>
              </a:p>
              <a:p>
                <a:pPr marL="171450" indent="-171450">
                  <a:buFont typeface="Arial" charset="0"/>
                  <a:buChar char="•"/>
                </a:pPr>
                <a:endPara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endParaRPr>
              </a:p>
              <a:p>
                <a:endPara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endParaRPr>
              </a:p>
              <a:p>
                <a:pPr marL="171450" indent="-171450">
                  <a:buFont typeface="Arial" charset="0"/>
                  <a:buChar char="•"/>
                </a:pPr>
                <a:r>
                  <a:rPr 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API interface</a:t>
                </a:r>
                <a:r>
                  <a:rPr lang="zh-CN" alt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 </a:t>
                </a:r>
                <a:r>
                  <a:rPr lang="en-US" altLang="zh-CN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(</a:t>
                </a:r>
                <a:r>
                  <a:rPr 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Restful</a:t>
                </a:r>
                <a:r>
                  <a:rPr lang="en-US" altLang="zh-CN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)</a:t>
                </a:r>
                <a:endPara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endParaRPr>
              </a:p>
              <a:p>
                <a:pPr marL="628650" lvl="1" indent="-171450">
                  <a:buFont typeface="Arial" charset="0"/>
                  <a:buChar char="•"/>
                </a:pPr>
                <a:r>
                  <a:rPr lang="en-US" altLang="zh-CN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Create/delete/</a:t>
                </a:r>
                <a:r>
                  <a:rPr 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rebuild/restart/migrate/terminate VMs</a:t>
                </a:r>
              </a:p>
              <a:p>
                <a:pPr marL="628650" lvl="1" indent="-171450">
                  <a:buFont typeface="Arial" charset="0"/>
                  <a:buChar char="•"/>
                </a:pPr>
                <a:r>
                  <a:rPr lang="en-US" altLang="zh-CN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create/delete/revise</a:t>
                </a:r>
                <a:r>
                  <a:rPr lang="zh-CN" alt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 </a:t>
                </a:r>
                <a:r>
                  <a:rPr lang="en-US" altLang="zh-CN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volume</a:t>
                </a:r>
              </a:p>
              <a:p>
                <a:pPr marL="628650" lvl="1" indent="-171450">
                  <a:buFont typeface="Arial" charset="0"/>
                  <a:buChar char="•"/>
                </a:pPr>
                <a:r>
                  <a:rPr lang="en-US" altLang="zh-CN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Image/flavor/Quota</a:t>
                </a:r>
              </a:p>
              <a:p>
                <a:pPr marL="628650" lvl="1" indent="-171450">
                  <a:buFont typeface="Arial" charset="0"/>
                  <a:buChar char="•"/>
                </a:pPr>
                <a:r>
                  <a:rPr lang="en-US" altLang="zh-CN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keystone</a:t>
                </a:r>
                <a:r>
                  <a:rPr lang="zh-CN" altLang="en-US" sz="1100" dirty="0">
                    <a:solidFill>
                      <a:schemeClr val="tx1"/>
                    </a:solidFill>
                    <a:ea typeface="Gotham Book" charset="0"/>
                    <a:cs typeface="Gotham Book" charset="0"/>
                  </a:rPr>
                  <a:t> </a:t>
                </a:r>
                <a:endPara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endParaRPr>
              </a:p>
              <a:p>
                <a:pPr marL="628650" lvl="1" indent="-171450">
                  <a:buFont typeface="Arial" charset="0"/>
                  <a:buChar char="•"/>
                </a:pPr>
                <a:endPara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endParaRPr>
              </a:p>
              <a:p>
                <a:pPr marL="628650" lvl="1" indent="-171450">
                  <a:buFont typeface="Arial" charset="0"/>
                  <a:buChar char="•"/>
                </a:pPr>
                <a:endPara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endParaRPr>
              </a:p>
              <a:p>
                <a:pPr marL="171450" indent="-171450">
                  <a:buFont typeface="Arial" charset="0"/>
                  <a:buChar char="•"/>
                </a:pPr>
                <a:endParaRPr lang="en-US" sz="1200" dirty="0">
                  <a:solidFill>
                    <a:schemeClr val="bg1"/>
                  </a:solidFill>
                  <a:latin typeface="Gotham Book" charset="0"/>
                  <a:ea typeface="Gotham Book" charset="0"/>
                  <a:cs typeface="Gotham Book" charset="0"/>
                </a:endParaRPr>
              </a:p>
            </p:txBody>
          </p:sp>
        </p:grpSp>
        <p:sp>
          <p:nvSpPr>
            <p:cNvPr id="60" name="Rounded Rectangle 59"/>
            <p:cNvSpPr/>
            <p:nvPr/>
          </p:nvSpPr>
          <p:spPr>
            <a:xfrm>
              <a:off x="6729139" y="1261788"/>
              <a:ext cx="4753088" cy="361316"/>
            </a:xfrm>
            <a:prstGeom prst="roundRect">
              <a:avLst>
                <a:gd name="adj" fmla="val 3371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628650" lvl="1" indent="-171450">
                <a:buFont typeface="Arial" charset="0"/>
                <a:buChar char="•"/>
              </a:pPr>
              <a:r>
                <a:rPr lang="en-US" altLang="zh-CN" sz="1100" dirty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VNF</a:t>
              </a:r>
              <a:r>
                <a:rPr lang="zh-CN" alt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 </a:t>
              </a:r>
              <a:r>
                <a:rPr lang="en-US" altLang="zh-CN" sz="1100" dirty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Resources</a:t>
              </a:r>
              <a:r>
                <a:rPr lang="zh-CN" alt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 </a:t>
              </a:r>
              <a:r>
                <a:rPr lang="en-US" sz="1100" dirty="0">
                  <a:solidFill>
                    <a:schemeClr val="tx1"/>
                  </a:solidFill>
                  <a:ea typeface="Gotham Book" charset="0"/>
                  <a:cs typeface="Gotham Book" charset="0"/>
                </a:rPr>
                <a:t>LCM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09810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8212</TotalTime>
  <Words>339</Words>
  <Application>Microsoft Macintosh PowerPoint</Application>
  <PresentationFormat>Widescreen</PresentationFormat>
  <Paragraphs>175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Avenir Book</vt:lpstr>
      <vt:lpstr>Calibri</vt:lpstr>
      <vt:lpstr>Courier New</vt:lpstr>
      <vt:lpstr>Gotham Book</vt:lpstr>
      <vt:lpstr>Open Sans Light</vt:lpstr>
      <vt:lpstr>Wingdings</vt:lpstr>
      <vt:lpstr>宋体</vt:lpstr>
      <vt:lpstr>微软雅黑</vt:lpstr>
      <vt:lpstr>Arial</vt:lpstr>
      <vt:lpstr>Office Theme</vt:lpstr>
      <vt:lpstr>Multi-VIM/Cloud High Level Architecture </vt:lpstr>
      <vt:lpstr>Release 1 Target Architecture</vt:lpstr>
      <vt:lpstr>Release 1 API Design</vt:lpstr>
      <vt:lpstr>Multi-VIM/Cloud Functional Components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ONS 2017</dc:title>
  <dc:creator>RICE, CHRISTOPHER</dc:creator>
  <cp:lastModifiedBy>Danny Lin</cp:lastModifiedBy>
  <cp:revision>653</cp:revision>
  <dcterms:modified xsi:type="dcterms:W3CDTF">2017-06-26T03:27:53Z</dcterms:modified>
</cp:coreProperties>
</file>