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37"/>
  </p:notesMasterIdLst>
  <p:sldIdLst>
    <p:sldId id="256" r:id="rId2"/>
    <p:sldId id="285" r:id="rId3"/>
    <p:sldId id="312" r:id="rId4"/>
    <p:sldId id="313" r:id="rId5"/>
    <p:sldId id="319" r:id="rId6"/>
    <p:sldId id="263" r:id="rId7"/>
    <p:sldId id="316" r:id="rId8"/>
    <p:sldId id="318"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4" r:id="rId35"/>
    <p:sldId id="315"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2D4EB"/>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55" autoAdjust="0"/>
    <p:restoredTop sz="94127" autoAdjust="0"/>
  </p:normalViewPr>
  <p:slideViewPr>
    <p:cSldViewPr snapToGrid="0">
      <p:cViewPr varScale="1">
        <p:scale>
          <a:sx n="81" d="100"/>
          <a:sy n="81" d="100"/>
        </p:scale>
        <p:origin x="486" y="84"/>
      </p:cViewPr>
      <p:guideLst/>
    </p:cSldViewPr>
  </p:slideViewPr>
  <p:notesTextViewPr>
    <p:cViewPr>
      <p:scale>
        <a:sx n="150" d="100"/>
        <a:sy n="150" d="100"/>
      </p:scale>
      <p:origin x="0" y="0"/>
    </p:cViewPr>
  </p:notesTextViewPr>
  <p:sorterViewPr>
    <p:cViewPr>
      <p:scale>
        <a:sx n="75" d="100"/>
        <a:sy n="75" d="100"/>
      </p:scale>
      <p:origin x="0" y="-15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207605-65A1-40DE-82A6-B8D36A48E913}" type="datetimeFigureOut">
              <a:rPr lang="en-US" smtClean="0"/>
              <a:t>6/11/2017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EAA5E9-908F-43D3-9869-7A2ED81FC45C}" type="slidenum">
              <a:rPr lang="en-US" smtClean="0"/>
              <a:t>‹#›</a:t>
            </a:fld>
            <a:endParaRPr lang="en-US"/>
          </a:p>
        </p:txBody>
      </p:sp>
    </p:spTree>
    <p:extLst>
      <p:ext uri="{BB962C8B-B14F-4D97-AF65-F5344CB8AC3E}">
        <p14:creationId xmlns:p14="http://schemas.microsoft.com/office/powerpoint/2010/main" val="3505089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EAA5E9-908F-43D3-9869-7A2ED81FC45C}" type="slidenum">
              <a:rPr lang="en-US" smtClean="0"/>
              <a:t>1</a:t>
            </a:fld>
            <a:endParaRPr lang="en-US"/>
          </a:p>
        </p:txBody>
      </p:sp>
    </p:spTree>
    <p:extLst>
      <p:ext uri="{BB962C8B-B14F-4D97-AF65-F5344CB8AC3E}">
        <p14:creationId xmlns:p14="http://schemas.microsoft.com/office/powerpoint/2010/main" val="50065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167DCD9B-ABE2-475F-BCD1-33F38FF069FA}" type="slidenum">
              <a:rPr lang="en-US" smtClean="0"/>
              <a:t>3</a:t>
            </a:fld>
            <a:endParaRPr lang="en-US"/>
          </a:p>
        </p:txBody>
      </p:sp>
    </p:spTree>
    <p:extLst>
      <p:ext uri="{BB962C8B-B14F-4D97-AF65-F5344CB8AC3E}">
        <p14:creationId xmlns:p14="http://schemas.microsoft.com/office/powerpoint/2010/main" val="4092813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Service agility encompasses:</a:t>
            </a:r>
          </a:p>
          <a:p>
            <a:pPr lvl="0"/>
            <a:r>
              <a:rPr lang="en-US" sz="1200" kern="1200" dirty="0" smtClean="0">
                <a:solidFill>
                  <a:schemeClr val="tx1"/>
                </a:solidFill>
                <a:effectLst/>
                <a:latin typeface="+mn-lt"/>
                <a:ea typeface="+mn-ea"/>
                <a:cs typeface="+mn-cs"/>
              </a:rPr>
              <a:t>Automated design of new and updated services </a:t>
            </a:r>
          </a:p>
          <a:p>
            <a:pPr lvl="0"/>
            <a:r>
              <a:rPr lang="en-US" sz="1200" kern="1200" dirty="0" smtClean="0">
                <a:solidFill>
                  <a:schemeClr val="tx1"/>
                </a:solidFill>
                <a:effectLst/>
                <a:latin typeface="+mn-lt"/>
                <a:ea typeface="+mn-ea"/>
                <a:cs typeface="+mn-cs"/>
              </a:rPr>
              <a:t>Auto-readiness for rapid service launch</a:t>
            </a:r>
          </a:p>
          <a:p>
            <a:pPr lvl="0"/>
            <a:r>
              <a:rPr lang="en-US" sz="1200" kern="1200" dirty="0" smtClean="0">
                <a:solidFill>
                  <a:schemeClr val="tx1"/>
                </a:solidFill>
                <a:effectLst/>
                <a:latin typeface="+mn-lt"/>
                <a:ea typeface="+mn-ea"/>
                <a:cs typeface="+mn-cs"/>
              </a:rPr>
              <a:t>Instantiation or implementation of services in minutes</a:t>
            </a:r>
          </a:p>
          <a:p>
            <a:pPr>
              <a:lnSpc>
                <a:spcPct val="150000"/>
              </a:lnSpc>
            </a:pPr>
            <a:endParaRPr lang="en-US" dirty="0" smtClean="0"/>
          </a:p>
          <a:p>
            <a:pPr>
              <a:lnSpc>
                <a:spcPct val="150000"/>
              </a:lnSpc>
            </a:pPr>
            <a:r>
              <a:rPr lang="en-US" dirty="0" smtClean="0"/>
              <a:t>Service on-boarding automation:</a:t>
            </a:r>
          </a:p>
          <a:p>
            <a:pPr marL="171450" indent="-171450">
              <a:lnSpc>
                <a:spcPct val="150000"/>
              </a:lnSpc>
              <a:buFont typeface="Arial" panose="020B0604020202020204" pitchFamily="34" charset="0"/>
              <a:buChar char="•"/>
            </a:pPr>
            <a:r>
              <a:rPr lang="en-US" dirty="0" smtClean="0"/>
              <a:t>Shorten service development lifecycle </a:t>
            </a:r>
          </a:p>
          <a:p>
            <a:pPr marL="171450" indent="-171450">
              <a:lnSpc>
                <a:spcPct val="150000"/>
              </a:lnSpc>
              <a:buFont typeface="Arial" panose="020B0604020202020204" pitchFamily="34" charset="0"/>
              <a:buChar char="•"/>
            </a:pPr>
            <a:r>
              <a:rPr lang="en-US" dirty="0" smtClean="0"/>
              <a:t>Cut resource and service on-boarding time </a:t>
            </a:r>
          </a:p>
          <a:p>
            <a:pPr marL="171450" indent="-171450">
              <a:lnSpc>
                <a:spcPct val="150000"/>
              </a:lnSpc>
              <a:buFont typeface="Arial" panose="020B0604020202020204" pitchFamily="34" charset="0"/>
              <a:buChar char="•"/>
            </a:pPr>
            <a:r>
              <a:rPr lang="en-US" dirty="0" smtClean="0"/>
              <a:t>Reduce engineering and IT costs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67DCD9B-ABE2-475F-BCD1-33F38FF069FA}" type="slidenum">
              <a:rPr lang="en-US" smtClean="0"/>
              <a:t>4</a:t>
            </a:fld>
            <a:endParaRPr lang="en-US"/>
          </a:p>
        </p:txBody>
      </p:sp>
    </p:spTree>
    <p:extLst>
      <p:ext uri="{BB962C8B-B14F-4D97-AF65-F5344CB8AC3E}">
        <p14:creationId xmlns:p14="http://schemas.microsoft.com/office/powerpoint/2010/main" val="2439062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dirty="0" smtClean="0">
                <a:solidFill>
                  <a:prstClr val="black">
                    <a:lumMod val="65000"/>
                    <a:lumOff val="35000"/>
                  </a:prstClr>
                </a:solidFill>
              </a:rPr>
              <a:t>New tooling to fast design and onboard new services &amp; resources</a:t>
            </a:r>
          </a:p>
          <a:p>
            <a:pPr algn="l"/>
            <a:endParaRPr lang="en-US" b="1" dirty="0" smtClean="0">
              <a:solidFill>
                <a:prstClr val="black">
                  <a:lumMod val="65000"/>
                  <a:lumOff val="35000"/>
                </a:prstClr>
              </a:solidFill>
            </a:endParaRPr>
          </a:p>
          <a:p>
            <a:pPr algn="l" defTabSz="897301">
              <a:defRPr/>
            </a:pPr>
            <a:r>
              <a:rPr lang="en-US" dirty="0" smtClean="0">
                <a:solidFill>
                  <a:prstClr val="black">
                    <a:lumMod val="65000"/>
                    <a:lumOff val="35000"/>
                  </a:prstClr>
                </a:solidFill>
              </a:rPr>
              <a:t>Accelerate, simplify &amp; reduce cost to onboard new service designs &amp; resources</a:t>
            </a:r>
          </a:p>
          <a:p>
            <a:pPr algn="l"/>
            <a:endParaRPr lang="en-US" b="1" dirty="0" smtClean="0"/>
          </a:p>
          <a:p>
            <a:pPr algn="l"/>
            <a:r>
              <a:rPr lang="en-US" b="1" dirty="0" smtClean="0"/>
              <a:t>1 –The onboarding </a:t>
            </a:r>
            <a:r>
              <a:rPr lang="en-US" dirty="0" smtClean="0"/>
              <a:t>of VNF </a:t>
            </a:r>
            <a:r>
              <a:rPr lang="en-US" b="1" dirty="0" smtClean="0"/>
              <a:t>Descriptors</a:t>
            </a:r>
            <a:r>
              <a:rPr lang="en-US" dirty="0" smtClean="0"/>
              <a:t> (models) and </a:t>
            </a:r>
            <a:r>
              <a:rPr lang="en-US" b="1" dirty="0" smtClean="0"/>
              <a:t>associated artifacts </a:t>
            </a:r>
            <a:r>
              <a:rPr lang="en-US" dirty="0" smtClean="0"/>
              <a:t>(SW images, Documentation, Templates).</a:t>
            </a:r>
            <a:endParaRPr lang="en-GB" sz="1600" dirty="0" smtClean="0"/>
          </a:p>
          <a:p>
            <a:pPr algn="l"/>
            <a:r>
              <a:rPr lang="en-US" dirty="0" smtClean="0"/>
              <a:t>Our onboarding automates the process and provide a scheme for</a:t>
            </a:r>
            <a:r>
              <a:rPr lang="en-GB" sz="1600" dirty="0" smtClean="0"/>
              <a:t> </a:t>
            </a:r>
            <a:r>
              <a:rPr lang="en-US" dirty="0" smtClean="0"/>
              <a:t>capturing operational requirements and knowledge from experts via interactive </a:t>
            </a:r>
            <a:r>
              <a:rPr lang="en-US" b="1" dirty="0" smtClean="0"/>
              <a:t>wizards</a:t>
            </a:r>
            <a:r>
              <a:rPr lang="en-US" dirty="0" smtClean="0"/>
              <a:t> including OS support, VNF component makeup and </a:t>
            </a:r>
            <a:r>
              <a:rPr lang="en-US" b="1" dirty="0" smtClean="0"/>
              <a:t>dependencies</a:t>
            </a:r>
            <a:r>
              <a:rPr lang="en-US" dirty="0" smtClean="0"/>
              <a:t>, VM CPU size and other general or hypervisor specific platform requirements, network, security, non-functional requirements.</a:t>
            </a:r>
          </a:p>
          <a:p>
            <a:pPr lvl="0" algn="l"/>
            <a:r>
              <a:rPr lang="en-US" dirty="0" smtClean="0"/>
              <a:t>Importing of externally provided information (e.g. VNF images or details contained in </a:t>
            </a:r>
            <a:r>
              <a:rPr lang="en-US" b="1" dirty="0" smtClean="0"/>
              <a:t>standard based files formats</a:t>
            </a:r>
            <a:r>
              <a:rPr lang="en-US" dirty="0" smtClean="0"/>
              <a:t>). Formats like Yang or TOSCA while the standards bodies still mature are generally vendor specific at this time, the import capability can be customized to support these by the addition of an adaptor that provides any bespoke translation.</a:t>
            </a:r>
            <a:endParaRPr lang="en-GB" sz="1600" dirty="0" smtClean="0"/>
          </a:p>
          <a:p>
            <a:pPr lvl="0" algn="l"/>
            <a:r>
              <a:rPr lang="en-US" dirty="0" smtClean="0"/>
              <a:t>This stage </a:t>
            </a:r>
            <a:r>
              <a:rPr lang="en-US" b="1" dirty="0" smtClean="0"/>
              <a:t>automatically generate an initial resource definition </a:t>
            </a:r>
            <a:r>
              <a:rPr lang="en-US" dirty="0" smtClean="0"/>
              <a:t>for next stage( design of service)</a:t>
            </a:r>
            <a:endParaRPr lang="en-GB" sz="1600" dirty="0" smtClean="0"/>
          </a:p>
          <a:p>
            <a:pPr lvl="0" algn="l"/>
            <a:r>
              <a:rPr lang="en-US" i="1" dirty="0" smtClean="0"/>
              <a:t>Will reduce integration effort per VNF</a:t>
            </a:r>
            <a:endParaRPr lang="en-GB" sz="1600" dirty="0" smtClean="0"/>
          </a:p>
          <a:p>
            <a:pPr algn="l"/>
            <a:r>
              <a:rPr lang="en-US" b="1" dirty="0" smtClean="0"/>
              <a:t> </a:t>
            </a:r>
            <a:endParaRPr lang="en-GB" sz="1600" dirty="0" smtClean="0"/>
          </a:p>
          <a:p>
            <a:pPr algn="l"/>
            <a:r>
              <a:rPr lang="en-US" b="1" dirty="0" smtClean="0"/>
              <a:t>2- Visual Design of Service - </a:t>
            </a:r>
            <a:r>
              <a:rPr lang="en-US" dirty="0" smtClean="0"/>
              <a:t>a </a:t>
            </a:r>
            <a:r>
              <a:rPr lang="en-US" b="1" dirty="0" smtClean="0"/>
              <a:t>graphical environment </a:t>
            </a:r>
            <a:r>
              <a:rPr lang="en-US" dirty="0" smtClean="0"/>
              <a:t>to define services based on these VNFs including policies, thresholds, deployment process models and factors to be used in their operation. </a:t>
            </a:r>
            <a:endParaRPr lang="en-GB" sz="1600" dirty="0" smtClean="0"/>
          </a:p>
          <a:p>
            <a:pPr lvl="0" algn="l"/>
            <a:r>
              <a:rPr lang="en-GB" dirty="0" smtClean="0"/>
              <a:t>Within the same graphical environment user can </a:t>
            </a:r>
            <a:r>
              <a:rPr lang="en-US" dirty="0" smtClean="0"/>
              <a:t>combine VNFs into more complex virtual services </a:t>
            </a:r>
            <a:r>
              <a:rPr lang="en-US" u="sng" dirty="0" smtClean="0"/>
              <a:t>together with classical resources associated with the physical network</a:t>
            </a:r>
            <a:r>
              <a:rPr lang="en-US" dirty="0" smtClean="0"/>
              <a:t>.</a:t>
            </a:r>
            <a:endParaRPr lang="en-GB" sz="1600" dirty="0" smtClean="0"/>
          </a:p>
          <a:p>
            <a:pPr lvl="0" algn="l"/>
            <a:r>
              <a:rPr lang="en-US" dirty="0" smtClean="0"/>
              <a:t>Palettes of </a:t>
            </a:r>
            <a:r>
              <a:rPr lang="en-US" b="1" dirty="0" smtClean="0"/>
              <a:t>re-usable elements</a:t>
            </a:r>
            <a:r>
              <a:rPr lang="en-US" dirty="0" smtClean="0"/>
              <a:t>, graphical canvas for drag ‘n’ drop assembly of a network service definitions. </a:t>
            </a:r>
          </a:p>
          <a:p>
            <a:pPr algn="l"/>
            <a:r>
              <a:rPr lang="en-US" dirty="0" smtClean="0"/>
              <a:t>Customizable support for different scenarios:</a:t>
            </a:r>
            <a:endParaRPr lang="en-GB" sz="1600" dirty="0" smtClean="0"/>
          </a:p>
          <a:p>
            <a:pPr lvl="0" algn="l"/>
            <a:r>
              <a:rPr lang="en-US" b="1" dirty="0" smtClean="0"/>
              <a:t>Service level design templates</a:t>
            </a:r>
            <a:r>
              <a:rPr lang="en-US" dirty="0" smtClean="0"/>
              <a:t>: vCPE, </a:t>
            </a:r>
            <a:r>
              <a:rPr lang="en-US" dirty="0" err="1" smtClean="0"/>
              <a:t>vEPC</a:t>
            </a:r>
            <a:r>
              <a:rPr lang="en-US" dirty="0" smtClean="0"/>
              <a:t>, </a:t>
            </a:r>
            <a:r>
              <a:rPr lang="en-US" dirty="0" err="1" smtClean="0"/>
              <a:t>vIMS</a:t>
            </a:r>
            <a:r>
              <a:rPr lang="en-US" dirty="0" smtClean="0"/>
              <a:t> etc.</a:t>
            </a:r>
            <a:endParaRPr lang="en-GB" sz="1600" dirty="0" smtClean="0"/>
          </a:p>
          <a:p>
            <a:pPr lvl="0" algn="l"/>
            <a:r>
              <a:rPr lang="en-US" b="1" dirty="0" smtClean="0"/>
              <a:t>VNF design templates</a:t>
            </a:r>
            <a:r>
              <a:rPr lang="en-US" dirty="0" smtClean="0"/>
              <a:t>: multi-VM, multi-component, load-balanced etc.</a:t>
            </a:r>
            <a:endParaRPr lang="en-GB" sz="1600" dirty="0" smtClean="0"/>
          </a:p>
          <a:p>
            <a:pPr algn="l" defTabSz="897301">
              <a:defRPr/>
            </a:pPr>
            <a:r>
              <a:rPr lang="en-US" i="1" dirty="0" smtClean="0"/>
              <a:t>Great simplification and validation of design</a:t>
            </a:r>
            <a:r>
              <a:rPr lang="en-US" dirty="0" smtClean="0"/>
              <a:t>.</a:t>
            </a:r>
            <a:endParaRPr lang="en-GB" sz="1600" dirty="0" smtClean="0"/>
          </a:p>
          <a:p>
            <a:pPr algn="l"/>
            <a:r>
              <a:rPr lang="en-US" b="1" dirty="0" smtClean="0"/>
              <a:t> </a:t>
            </a:r>
            <a:endParaRPr lang="en-GB" sz="1600" dirty="0" smtClean="0"/>
          </a:p>
          <a:p>
            <a:pPr algn="l"/>
            <a:r>
              <a:rPr lang="en-US" b="1" dirty="0" smtClean="0"/>
              <a:t>3- Testing </a:t>
            </a:r>
            <a:r>
              <a:rPr lang="en-US" dirty="0" smtClean="0"/>
              <a:t>– ( maybe </a:t>
            </a:r>
            <a:r>
              <a:rPr lang="en-US" b="1" dirty="0" smtClean="0"/>
              <a:t>debugging</a:t>
            </a:r>
            <a:r>
              <a:rPr lang="en-US" dirty="0" smtClean="0"/>
              <a:t> is better name) lets you take a definition and use the NFVO component to step through the planning function and see the outcomes of any policies that have been configured. </a:t>
            </a:r>
            <a:endParaRPr lang="en-GB" sz="1600" dirty="0" smtClean="0"/>
          </a:p>
          <a:p>
            <a:pPr algn="l"/>
            <a:r>
              <a:rPr lang="en-US" dirty="0" smtClean="0"/>
              <a:t>It allows you to view and interact with fixed or derived parameters at each step to make adjustments to any issues in the definition logic, these changes can then be reconciled in the original definition after you have finished debugging. </a:t>
            </a:r>
            <a:endParaRPr lang="en-GB" sz="1600" dirty="0" smtClean="0"/>
          </a:p>
          <a:p>
            <a:pPr algn="l"/>
            <a:r>
              <a:rPr lang="en-US" dirty="0" smtClean="0"/>
              <a:t>Debugging applies equally at a Service or VNF level within the definition so that individual parts of a service can be debugged in isolation of the others if required. </a:t>
            </a:r>
            <a:endParaRPr lang="en-GB" sz="1600" dirty="0" smtClean="0"/>
          </a:p>
          <a:p>
            <a:pPr algn="l"/>
            <a:r>
              <a:rPr lang="en-US" dirty="0" smtClean="0"/>
              <a:t> </a:t>
            </a:r>
            <a:endParaRPr lang="en-GB" sz="1600" dirty="0" smtClean="0"/>
          </a:p>
          <a:p>
            <a:pPr algn="l"/>
            <a:r>
              <a:rPr lang="en-US" dirty="0" smtClean="0"/>
              <a:t>4- </a:t>
            </a:r>
            <a:r>
              <a:rPr lang="en-US" b="1" dirty="0" smtClean="0"/>
              <a:t>Packaging</a:t>
            </a:r>
            <a:r>
              <a:rPr lang="en-US" dirty="0" smtClean="0"/>
              <a:t> - Publishing of the predefined and tested services to a catalogue such that they can be offered to the fulfilment process. </a:t>
            </a:r>
            <a:r>
              <a:rPr lang="en-US" i="1" dirty="0" smtClean="0"/>
              <a:t>Significant benefit of using our NCSO is that service design was tested via target system (NCSO) right on design stage.</a:t>
            </a:r>
            <a:endParaRPr lang="en-GB" sz="1600" dirty="0" smtClean="0"/>
          </a:p>
          <a:p>
            <a:pPr algn="l"/>
            <a:r>
              <a:rPr lang="en-US" dirty="0" smtClean="0"/>
              <a:t> </a:t>
            </a:r>
            <a:endParaRPr lang="en-GB" sz="1600" dirty="0" smtClean="0"/>
          </a:p>
          <a:p>
            <a:pPr algn="l"/>
            <a:r>
              <a:rPr lang="en-US" dirty="0" smtClean="0"/>
              <a:t>5 - </a:t>
            </a:r>
            <a:r>
              <a:rPr lang="en-US" b="1" dirty="0" smtClean="0"/>
              <a:t>Distribution</a:t>
            </a:r>
            <a:r>
              <a:rPr lang="en-US" dirty="0" smtClean="0"/>
              <a:t> of essential artifacts and information such as software images, policy definitions, model definitions, performance thresholds, etc. to key consuming systems –NFV Orchestrators, catalogues, VIM, assurance etc.</a:t>
            </a:r>
            <a:endParaRPr lang="en-GB" sz="1600" dirty="0" smtClean="0"/>
          </a:p>
          <a:p>
            <a:pPr marL="168244" indent="-168244" algn="l">
              <a:buFont typeface="Arial" panose="020B0604020202020204" pitchFamily="34" charset="0"/>
              <a:buChar char="•"/>
            </a:pPr>
            <a:r>
              <a:rPr lang="en-US" dirty="0" smtClean="0"/>
              <a:t>This process today mainly manual – we targeting to automate distribution – i.e. significantly reduce time and cost of handover from design stage to service build/ fulfillment stage.</a:t>
            </a:r>
            <a:endParaRPr lang="en-GB" sz="1600" dirty="0" smtClean="0"/>
          </a:p>
          <a:p>
            <a:pPr marL="168244" indent="-168244" algn="l" defTabSz="897301">
              <a:buFont typeface="Arial" panose="020B0604020202020204" pitchFamily="34" charset="0"/>
              <a:buChar char="•"/>
              <a:defRPr/>
            </a:pPr>
            <a:r>
              <a:rPr lang="en-US" dirty="0" smtClean="0"/>
              <a:t>VNF Managers, SDN Controllers and the VIM itself have their own metadata requirements. This metadata is partial derived but linked to the service and resource definitions used by the orchestrator. The SDC component can build artefacts or other metadata from the service and resource definition model and any associated extensions, store and version these within its registry.</a:t>
            </a:r>
            <a:endParaRPr lang="en-GB"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DEAA5E9-908F-43D3-9869-7A2ED81FC45C}" type="slidenum">
              <a:rPr lang="en-US" smtClean="0"/>
              <a:t>6</a:t>
            </a:fld>
            <a:endParaRPr lang="en-US"/>
          </a:p>
        </p:txBody>
      </p:sp>
    </p:spTree>
    <p:extLst>
      <p:ext uri="{BB962C8B-B14F-4D97-AF65-F5344CB8AC3E}">
        <p14:creationId xmlns:p14="http://schemas.microsoft.com/office/powerpoint/2010/main" val="870921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challenge of any ‘</a:t>
            </a:r>
            <a:r>
              <a:rPr lang="en-US" b="1" dirty="0" smtClean="0"/>
              <a:t>design</a:t>
            </a:r>
            <a:r>
              <a:rPr lang="en-US" dirty="0" smtClean="0"/>
              <a:t>’ toolset in this area is to manage what is basically a </a:t>
            </a:r>
            <a:r>
              <a:rPr lang="en-US" dirty="0" smtClean="0">
                <a:solidFill>
                  <a:schemeClr val="tx2"/>
                </a:solidFill>
              </a:rPr>
              <a:t>development process (explain) but not give this complexity </a:t>
            </a:r>
            <a:r>
              <a:rPr lang="en-US" dirty="0" smtClean="0"/>
              <a:t>to the non-IT users.</a:t>
            </a:r>
            <a:endParaRPr lang="en-US" dirty="0"/>
          </a:p>
        </p:txBody>
      </p:sp>
      <p:sp>
        <p:nvSpPr>
          <p:cNvPr id="4" name="Slide Number Placeholder 3"/>
          <p:cNvSpPr>
            <a:spLocks noGrp="1"/>
          </p:cNvSpPr>
          <p:nvPr>
            <p:ph type="sldNum" sz="quarter" idx="10"/>
          </p:nvPr>
        </p:nvSpPr>
        <p:spPr/>
        <p:txBody>
          <a:bodyPr/>
          <a:lstStyle/>
          <a:p>
            <a:fld id="{2B3E1866-6ABF-4414-AFB5-B91146A1FA19}" type="slidenum">
              <a:rPr lang="en-GB" smtClean="0"/>
              <a:pPr/>
              <a:t>7</a:t>
            </a:fld>
            <a:endParaRPr lang="en-GB" dirty="0"/>
          </a:p>
        </p:txBody>
      </p:sp>
    </p:spTree>
    <p:extLst>
      <p:ext uri="{BB962C8B-B14F-4D97-AF65-F5344CB8AC3E}">
        <p14:creationId xmlns:p14="http://schemas.microsoft.com/office/powerpoint/2010/main" val="1828856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vPE</a:t>
            </a:r>
            <a:r>
              <a:rPr lang="en-US" dirty="0" smtClean="0"/>
              <a:t> – virtual provider edge</a:t>
            </a:r>
          </a:p>
          <a:p>
            <a:r>
              <a:rPr lang="en-US" dirty="0" err="1" smtClean="0"/>
              <a:t>vCE</a:t>
            </a:r>
            <a:r>
              <a:rPr lang="en-US" dirty="0" smtClean="0"/>
              <a:t> –</a:t>
            </a:r>
            <a:r>
              <a:rPr lang="en-US" baseline="0" dirty="0" smtClean="0"/>
              <a:t> virtual Customer Equipment </a:t>
            </a:r>
            <a:endParaRPr lang="en-US" dirty="0"/>
          </a:p>
        </p:txBody>
      </p:sp>
      <p:sp>
        <p:nvSpPr>
          <p:cNvPr id="4" name="Slide Number Placeholder 3"/>
          <p:cNvSpPr>
            <a:spLocks noGrp="1"/>
          </p:cNvSpPr>
          <p:nvPr>
            <p:ph type="sldNum" sz="quarter" idx="10"/>
          </p:nvPr>
        </p:nvSpPr>
        <p:spPr/>
        <p:txBody>
          <a:bodyPr/>
          <a:lstStyle/>
          <a:p>
            <a:fld id="{3DEAA5E9-908F-43D3-9869-7A2ED81FC45C}" type="slidenum">
              <a:rPr lang="en-US" smtClean="0"/>
              <a:t>8</a:t>
            </a:fld>
            <a:endParaRPr lang="en-US"/>
          </a:p>
        </p:txBody>
      </p:sp>
    </p:spTree>
    <p:extLst>
      <p:ext uri="{BB962C8B-B14F-4D97-AF65-F5344CB8AC3E}">
        <p14:creationId xmlns:p14="http://schemas.microsoft.com/office/powerpoint/2010/main" val="4277981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EAA5E9-908F-43D3-9869-7A2ED81FC45C}" type="slidenum">
              <a:rPr lang="en-US" smtClean="0"/>
              <a:t>27</a:t>
            </a:fld>
            <a:endParaRPr lang="en-US"/>
          </a:p>
        </p:txBody>
      </p:sp>
    </p:spTree>
    <p:extLst>
      <p:ext uri="{BB962C8B-B14F-4D97-AF65-F5344CB8AC3E}">
        <p14:creationId xmlns:p14="http://schemas.microsoft.com/office/powerpoint/2010/main" val="4587406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1">
    <p:spTree>
      <p:nvGrpSpPr>
        <p:cNvPr id="1" name=""/>
        <p:cNvGrpSpPr/>
        <p:nvPr/>
      </p:nvGrpSpPr>
      <p:grpSpPr>
        <a:xfrm>
          <a:off x="0" y="0"/>
          <a:ext cx="0" cy="0"/>
          <a:chOff x="0" y="0"/>
          <a:chExt cx="0" cy="0"/>
        </a:xfrm>
      </p:grpSpPr>
      <p:sp>
        <p:nvSpPr>
          <p:cNvPr id="30" name="Freeform 39"/>
          <p:cNvSpPr>
            <a:spLocks/>
          </p:cNvSpPr>
          <p:nvPr/>
        </p:nvSpPr>
        <p:spPr bwMode="auto">
          <a:xfrm>
            <a:off x="8505746" y="547688"/>
            <a:ext cx="3065010" cy="5738811"/>
          </a:xfrm>
          <a:custGeom>
            <a:avLst/>
            <a:gdLst>
              <a:gd name="T0" fmla="*/ 1896 w 1896"/>
              <a:gd name="T1" fmla="*/ 3550 h 3550"/>
              <a:gd name="T2" fmla="*/ 1025 w 1896"/>
              <a:gd name="T3" fmla="*/ 3550 h 3550"/>
              <a:gd name="T4" fmla="*/ 0 w 1896"/>
              <a:gd name="T5" fmla="*/ 0 h 3550"/>
              <a:gd name="T6" fmla="*/ 871 w 1896"/>
              <a:gd name="T7" fmla="*/ 0 h 3550"/>
              <a:gd name="T8" fmla="*/ 1896 w 1896"/>
              <a:gd name="T9" fmla="*/ 3550 h 3550"/>
            </a:gdLst>
            <a:ahLst/>
            <a:cxnLst>
              <a:cxn ang="0">
                <a:pos x="T0" y="T1"/>
              </a:cxn>
              <a:cxn ang="0">
                <a:pos x="T2" y="T3"/>
              </a:cxn>
              <a:cxn ang="0">
                <a:pos x="T4" y="T5"/>
              </a:cxn>
              <a:cxn ang="0">
                <a:pos x="T6" y="T7"/>
              </a:cxn>
              <a:cxn ang="0">
                <a:pos x="T8" y="T9"/>
              </a:cxn>
            </a:cxnLst>
            <a:rect l="0" t="0" r="r" b="b"/>
            <a:pathLst>
              <a:path w="1896" h="3550">
                <a:moveTo>
                  <a:pt x="1896" y="3550"/>
                </a:moveTo>
                <a:lnTo>
                  <a:pt x="1025" y="3550"/>
                </a:lnTo>
                <a:lnTo>
                  <a:pt x="0" y="0"/>
                </a:lnTo>
                <a:lnTo>
                  <a:pt x="871" y="0"/>
                </a:lnTo>
                <a:lnTo>
                  <a:pt x="1896"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41"/>
          <p:cNvSpPr>
            <a:spLocks/>
          </p:cNvSpPr>
          <p:nvPr/>
        </p:nvSpPr>
        <p:spPr bwMode="auto">
          <a:xfrm>
            <a:off x="3140363" y="547688"/>
            <a:ext cx="4206306" cy="5738811"/>
          </a:xfrm>
          <a:custGeom>
            <a:avLst/>
            <a:gdLst>
              <a:gd name="T0" fmla="*/ 2602 w 2602"/>
              <a:gd name="T1" fmla="*/ 3550 h 3550"/>
              <a:gd name="T2" fmla="*/ 1025 w 2602"/>
              <a:gd name="T3" fmla="*/ 3550 h 3550"/>
              <a:gd name="T4" fmla="*/ 0 w 2602"/>
              <a:gd name="T5" fmla="*/ 0 h 3550"/>
              <a:gd name="T6" fmla="*/ 1578 w 2602"/>
              <a:gd name="T7" fmla="*/ 0 h 3550"/>
              <a:gd name="T8" fmla="*/ 2602 w 2602"/>
              <a:gd name="T9" fmla="*/ 3550 h 3550"/>
            </a:gdLst>
            <a:ahLst/>
            <a:cxnLst>
              <a:cxn ang="0">
                <a:pos x="T0" y="T1"/>
              </a:cxn>
              <a:cxn ang="0">
                <a:pos x="T2" y="T3"/>
              </a:cxn>
              <a:cxn ang="0">
                <a:pos x="T4" y="T5"/>
              </a:cxn>
              <a:cxn ang="0">
                <a:pos x="T6" y="T7"/>
              </a:cxn>
              <a:cxn ang="0">
                <a:pos x="T8" y="T9"/>
              </a:cxn>
            </a:cxnLst>
            <a:rect l="0" t="0" r="r" b="b"/>
            <a:pathLst>
              <a:path w="2602" h="3550">
                <a:moveTo>
                  <a:pt x="2602" y="3550"/>
                </a:moveTo>
                <a:lnTo>
                  <a:pt x="1025" y="3550"/>
                </a:lnTo>
                <a:lnTo>
                  <a:pt x="0" y="0"/>
                </a:lnTo>
                <a:lnTo>
                  <a:pt x="1578" y="0"/>
                </a:lnTo>
                <a:lnTo>
                  <a:pt x="2602"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43"/>
          <p:cNvSpPr>
            <a:spLocks/>
          </p:cNvSpPr>
          <p:nvPr/>
        </p:nvSpPr>
        <p:spPr bwMode="auto">
          <a:xfrm>
            <a:off x="990329" y="547688"/>
            <a:ext cx="2195297" cy="5738811"/>
          </a:xfrm>
          <a:custGeom>
            <a:avLst/>
            <a:gdLst>
              <a:gd name="T0" fmla="*/ 1358 w 1358"/>
              <a:gd name="T1" fmla="*/ 3550 h 3550"/>
              <a:gd name="T2" fmla="*/ 1024 w 1358"/>
              <a:gd name="T3" fmla="*/ 3550 h 3550"/>
              <a:gd name="T4" fmla="*/ 0 w 1358"/>
              <a:gd name="T5" fmla="*/ 0 h 3550"/>
              <a:gd name="T6" fmla="*/ 332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4" y="3550"/>
                </a:lnTo>
                <a:lnTo>
                  <a:pt x="0" y="0"/>
                </a:lnTo>
                <a:lnTo>
                  <a:pt x="332" y="0"/>
                </a:lnTo>
                <a:lnTo>
                  <a:pt x="1358"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45"/>
          <p:cNvSpPr>
            <a:spLocks/>
          </p:cNvSpPr>
          <p:nvPr/>
        </p:nvSpPr>
        <p:spPr bwMode="auto">
          <a:xfrm>
            <a:off x="6766321" y="547688"/>
            <a:ext cx="2195297" cy="5738811"/>
          </a:xfrm>
          <a:custGeom>
            <a:avLst/>
            <a:gdLst>
              <a:gd name="T0" fmla="*/ 1358 w 1358"/>
              <a:gd name="T1" fmla="*/ 3550 h 3550"/>
              <a:gd name="T2" fmla="*/ 1025 w 1358"/>
              <a:gd name="T3" fmla="*/ 3550 h 3550"/>
              <a:gd name="T4" fmla="*/ 0 w 1358"/>
              <a:gd name="T5" fmla="*/ 0 h 3550"/>
              <a:gd name="T6" fmla="*/ 333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5" y="3550"/>
                </a:lnTo>
                <a:lnTo>
                  <a:pt x="0" y="0"/>
                </a:lnTo>
                <a:lnTo>
                  <a:pt x="333" y="0"/>
                </a:lnTo>
                <a:lnTo>
                  <a:pt x="1358"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47"/>
          <p:cNvSpPr>
            <a:spLocks/>
          </p:cNvSpPr>
          <p:nvPr/>
        </p:nvSpPr>
        <p:spPr bwMode="auto">
          <a:xfrm>
            <a:off x="1704852" y="547688"/>
            <a:ext cx="1808938" cy="5738811"/>
          </a:xfrm>
          <a:custGeom>
            <a:avLst/>
            <a:gdLst>
              <a:gd name="T0" fmla="*/ 1119 w 1119"/>
              <a:gd name="T1" fmla="*/ 3550 h 3550"/>
              <a:gd name="T2" fmla="*/ 1025 w 1119"/>
              <a:gd name="T3" fmla="*/ 3550 h 3550"/>
              <a:gd name="T4" fmla="*/ 0 w 1119"/>
              <a:gd name="T5" fmla="*/ 0 h 3550"/>
              <a:gd name="T6" fmla="*/ 95 w 1119"/>
              <a:gd name="T7" fmla="*/ 0 h 3550"/>
              <a:gd name="T8" fmla="*/ 1119 w 1119"/>
              <a:gd name="T9" fmla="*/ 3550 h 3550"/>
            </a:gdLst>
            <a:ahLst/>
            <a:cxnLst>
              <a:cxn ang="0">
                <a:pos x="T0" y="T1"/>
              </a:cxn>
              <a:cxn ang="0">
                <a:pos x="T2" y="T3"/>
              </a:cxn>
              <a:cxn ang="0">
                <a:pos x="T4" y="T5"/>
              </a:cxn>
              <a:cxn ang="0">
                <a:pos x="T6" y="T7"/>
              </a:cxn>
              <a:cxn ang="0">
                <a:pos x="T8" y="T9"/>
              </a:cxn>
            </a:cxnLst>
            <a:rect l="0" t="0" r="r" b="b"/>
            <a:pathLst>
              <a:path w="1119" h="3550">
                <a:moveTo>
                  <a:pt x="1119" y="3550"/>
                </a:moveTo>
                <a:lnTo>
                  <a:pt x="1025" y="3550"/>
                </a:lnTo>
                <a:lnTo>
                  <a:pt x="0" y="0"/>
                </a:lnTo>
                <a:lnTo>
                  <a:pt x="95" y="0"/>
                </a:lnTo>
                <a:lnTo>
                  <a:pt x="1119"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9"/>
          <p:cNvSpPr>
            <a:spLocks/>
          </p:cNvSpPr>
          <p:nvPr/>
        </p:nvSpPr>
        <p:spPr bwMode="auto">
          <a:xfrm>
            <a:off x="5781832" y="547688"/>
            <a:ext cx="1758824" cy="5738811"/>
          </a:xfrm>
          <a:custGeom>
            <a:avLst/>
            <a:gdLst>
              <a:gd name="T0" fmla="*/ 1088 w 1088"/>
              <a:gd name="T1" fmla="*/ 3550 h 3550"/>
              <a:gd name="T2" fmla="*/ 1025 w 1088"/>
              <a:gd name="T3" fmla="*/ 3550 h 3550"/>
              <a:gd name="T4" fmla="*/ 0 w 1088"/>
              <a:gd name="T5" fmla="*/ 0 h 3550"/>
              <a:gd name="T6" fmla="*/ 62 w 1088"/>
              <a:gd name="T7" fmla="*/ 0 h 3550"/>
              <a:gd name="T8" fmla="*/ 1088 w 1088"/>
              <a:gd name="T9" fmla="*/ 3550 h 3550"/>
            </a:gdLst>
            <a:ahLst/>
            <a:cxnLst>
              <a:cxn ang="0">
                <a:pos x="T0" y="T1"/>
              </a:cxn>
              <a:cxn ang="0">
                <a:pos x="T2" y="T3"/>
              </a:cxn>
              <a:cxn ang="0">
                <a:pos x="T4" y="T5"/>
              </a:cxn>
              <a:cxn ang="0">
                <a:pos x="T6" y="T7"/>
              </a:cxn>
              <a:cxn ang="0">
                <a:pos x="T8" y="T9"/>
              </a:cxn>
            </a:cxnLst>
            <a:rect l="0" t="0" r="r" b="b"/>
            <a:pathLst>
              <a:path w="1088" h="3550">
                <a:moveTo>
                  <a:pt x="1088" y="3550"/>
                </a:moveTo>
                <a:lnTo>
                  <a:pt x="1025" y="3550"/>
                </a:lnTo>
                <a:lnTo>
                  <a:pt x="0" y="0"/>
                </a:lnTo>
                <a:lnTo>
                  <a:pt x="62" y="0"/>
                </a:lnTo>
                <a:lnTo>
                  <a:pt x="1088"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51"/>
          <p:cNvSpPr>
            <a:spLocks/>
          </p:cNvSpPr>
          <p:nvPr/>
        </p:nvSpPr>
        <p:spPr bwMode="auto">
          <a:xfrm>
            <a:off x="10437543" y="547688"/>
            <a:ext cx="1862285" cy="5738811"/>
          </a:xfrm>
          <a:custGeom>
            <a:avLst/>
            <a:gdLst>
              <a:gd name="T0" fmla="*/ 1152 w 1152"/>
              <a:gd name="T1" fmla="*/ 3550 h 3550"/>
              <a:gd name="T2" fmla="*/ 1025 w 1152"/>
              <a:gd name="T3" fmla="*/ 3550 h 3550"/>
              <a:gd name="T4" fmla="*/ 0 w 1152"/>
              <a:gd name="T5" fmla="*/ 0 h 3550"/>
              <a:gd name="T6" fmla="*/ 127 w 1152"/>
              <a:gd name="T7" fmla="*/ 0 h 3550"/>
              <a:gd name="T8" fmla="*/ 1152 w 1152"/>
              <a:gd name="T9" fmla="*/ 3550 h 3550"/>
            </a:gdLst>
            <a:ahLst/>
            <a:cxnLst>
              <a:cxn ang="0">
                <a:pos x="T0" y="T1"/>
              </a:cxn>
              <a:cxn ang="0">
                <a:pos x="T2" y="T3"/>
              </a:cxn>
              <a:cxn ang="0">
                <a:pos x="T4" y="T5"/>
              </a:cxn>
              <a:cxn ang="0">
                <a:pos x="T6" y="T7"/>
              </a:cxn>
              <a:cxn ang="0">
                <a:pos x="T8" y="T9"/>
              </a:cxn>
            </a:cxnLst>
            <a:rect l="0" t="0" r="r" b="b"/>
            <a:pathLst>
              <a:path w="1152" h="3550">
                <a:moveTo>
                  <a:pt x="1152" y="3550"/>
                </a:moveTo>
                <a:lnTo>
                  <a:pt x="1025" y="3550"/>
                </a:lnTo>
                <a:lnTo>
                  <a:pt x="0" y="0"/>
                </a:lnTo>
                <a:lnTo>
                  <a:pt x="127" y="0"/>
                </a:lnTo>
                <a:lnTo>
                  <a:pt x="1152"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7" name="Group 6"/>
          <p:cNvGrpSpPr/>
          <p:nvPr/>
        </p:nvGrpSpPr>
        <p:grpSpPr>
          <a:xfrm>
            <a:off x="0" y="547688"/>
            <a:ext cx="12192000" cy="5738811"/>
            <a:chOff x="0" y="547688"/>
            <a:chExt cx="12192000" cy="5738811"/>
          </a:xfrm>
        </p:grpSpPr>
        <p:sp>
          <p:nvSpPr>
            <p:cNvPr id="29" name="Freeform 38"/>
            <p:cNvSpPr>
              <a:spLocks/>
            </p:cNvSpPr>
            <p:nvPr/>
          </p:nvSpPr>
          <p:spPr bwMode="auto">
            <a:xfrm>
              <a:off x="8505746" y="547688"/>
              <a:ext cx="3065010" cy="5738811"/>
            </a:xfrm>
            <a:custGeom>
              <a:avLst/>
              <a:gdLst>
                <a:gd name="T0" fmla="*/ 1896 w 1896"/>
                <a:gd name="T1" fmla="*/ 3550 h 3550"/>
                <a:gd name="T2" fmla="*/ 1025 w 1896"/>
                <a:gd name="T3" fmla="*/ 3550 h 3550"/>
                <a:gd name="T4" fmla="*/ 0 w 1896"/>
                <a:gd name="T5" fmla="*/ 0 h 3550"/>
                <a:gd name="T6" fmla="*/ 871 w 1896"/>
                <a:gd name="T7" fmla="*/ 0 h 3550"/>
                <a:gd name="T8" fmla="*/ 1896 w 1896"/>
                <a:gd name="T9" fmla="*/ 3550 h 3550"/>
              </a:gdLst>
              <a:ahLst/>
              <a:cxnLst>
                <a:cxn ang="0">
                  <a:pos x="T0" y="T1"/>
                </a:cxn>
                <a:cxn ang="0">
                  <a:pos x="T2" y="T3"/>
                </a:cxn>
                <a:cxn ang="0">
                  <a:pos x="T4" y="T5"/>
                </a:cxn>
                <a:cxn ang="0">
                  <a:pos x="T6" y="T7"/>
                </a:cxn>
                <a:cxn ang="0">
                  <a:pos x="T8" y="T9"/>
                </a:cxn>
              </a:cxnLst>
              <a:rect l="0" t="0" r="r" b="b"/>
              <a:pathLst>
                <a:path w="1896" h="3550">
                  <a:moveTo>
                    <a:pt x="1896" y="3550"/>
                  </a:moveTo>
                  <a:lnTo>
                    <a:pt x="1025" y="3550"/>
                  </a:lnTo>
                  <a:lnTo>
                    <a:pt x="0" y="0"/>
                  </a:lnTo>
                  <a:lnTo>
                    <a:pt x="871" y="0"/>
                  </a:lnTo>
                  <a:lnTo>
                    <a:pt x="1896" y="3550"/>
                  </a:lnTo>
                  <a:close/>
                </a:path>
              </a:pathLst>
            </a:cu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31" name="Freeform 40"/>
            <p:cNvSpPr>
              <a:spLocks/>
            </p:cNvSpPr>
            <p:nvPr/>
          </p:nvSpPr>
          <p:spPr bwMode="auto">
            <a:xfrm>
              <a:off x="3140363" y="547688"/>
              <a:ext cx="4206306" cy="5738811"/>
            </a:xfrm>
            <a:custGeom>
              <a:avLst/>
              <a:gdLst>
                <a:gd name="T0" fmla="*/ 2602 w 2602"/>
                <a:gd name="T1" fmla="*/ 3550 h 3550"/>
                <a:gd name="T2" fmla="*/ 1025 w 2602"/>
                <a:gd name="T3" fmla="*/ 3550 h 3550"/>
                <a:gd name="T4" fmla="*/ 0 w 2602"/>
                <a:gd name="T5" fmla="*/ 0 h 3550"/>
                <a:gd name="T6" fmla="*/ 1578 w 2602"/>
                <a:gd name="T7" fmla="*/ 0 h 3550"/>
                <a:gd name="T8" fmla="*/ 2602 w 2602"/>
                <a:gd name="T9" fmla="*/ 3550 h 3550"/>
              </a:gdLst>
              <a:ahLst/>
              <a:cxnLst>
                <a:cxn ang="0">
                  <a:pos x="T0" y="T1"/>
                </a:cxn>
                <a:cxn ang="0">
                  <a:pos x="T2" y="T3"/>
                </a:cxn>
                <a:cxn ang="0">
                  <a:pos x="T4" y="T5"/>
                </a:cxn>
                <a:cxn ang="0">
                  <a:pos x="T6" y="T7"/>
                </a:cxn>
                <a:cxn ang="0">
                  <a:pos x="T8" y="T9"/>
                </a:cxn>
              </a:cxnLst>
              <a:rect l="0" t="0" r="r" b="b"/>
              <a:pathLst>
                <a:path w="2602" h="3550">
                  <a:moveTo>
                    <a:pt x="2602" y="3550"/>
                  </a:moveTo>
                  <a:lnTo>
                    <a:pt x="1025" y="3550"/>
                  </a:lnTo>
                  <a:lnTo>
                    <a:pt x="0" y="0"/>
                  </a:lnTo>
                  <a:lnTo>
                    <a:pt x="1578" y="0"/>
                  </a:lnTo>
                  <a:lnTo>
                    <a:pt x="2602" y="3550"/>
                  </a:ln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33" name="Freeform 42"/>
            <p:cNvSpPr>
              <a:spLocks/>
            </p:cNvSpPr>
            <p:nvPr/>
          </p:nvSpPr>
          <p:spPr bwMode="auto">
            <a:xfrm>
              <a:off x="990329" y="547688"/>
              <a:ext cx="2195297" cy="5738811"/>
            </a:xfrm>
            <a:custGeom>
              <a:avLst/>
              <a:gdLst>
                <a:gd name="T0" fmla="*/ 1358 w 1358"/>
                <a:gd name="T1" fmla="*/ 3550 h 3550"/>
                <a:gd name="T2" fmla="*/ 1024 w 1358"/>
                <a:gd name="T3" fmla="*/ 3550 h 3550"/>
                <a:gd name="T4" fmla="*/ 0 w 1358"/>
                <a:gd name="T5" fmla="*/ 0 h 3550"/>
                <a:gd name="T6" fmla="*/ 332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4" y="3550"/>
                  </a:lnTo>
                  <a:lnTo>
                    <a:pt x="0" y="0"/>
                  </a:lnTo>
                  <a:lnTo>
                    <a:pt x="332" y="0"/>
                  </a:lnTo>
                  <a:lnTo>
                    <a:pt x="1358" y="3550"/>
                  </a:lnTo>
                  <a:close/>
                </a:path>
              </a:pathLst>
            </a:custGeom>
            <a:solidFill>
              <a:srgbClr val="F2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35" name="Freeform 44"/>
            <p:cNvSpPr>
              <a:spLocks/>
            </p:cNvSpPr>
            <p:nvPr/>
          </p:nvSpPr>
          <p:spPr bwMode="auto">
            <a:xfrm>
              <a:off x="6766321" y="547688"/>
              <a:ext cx="2195297" cy="5738811"/>
            </a:xfrm>
            <a:custGeom>
              <a:avLst/>
              <a:gdLst>
                <a:gd name="T0" fmla="*/ 1358 w 1358"/>
                <a:gd name="T1" fmla="*/ 3550 h 3550"/>
                <a:gd name="T2" fmla="*/ 1025 w 1358"/>
                <a:gd name="T3" fmla="*/ 3550 h 3550"/>
                <a:gd name="T4" fmla="*/ 0 w 1358"/>
                <a:gd name="T5" fmla="*/ 0 h 3550"/>
                <a:gd name="T6" fmla="*/ 333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5" y="3550"/>
                  </a:lnTo>
                  <a:lnTo>
                    <a:pt x="0" y="0"/>
                  </a:lnTo>
                  <a:lnTo>
                    <a:pt x="333" y="0"/>
                  </a:lnTo>
                  <a:lnTo>
                    <a:pt x="1358" y="3550"/>
                  </a:lnTo>
                  <a:close/>
                </a:path>
              </a:pathLst>
            </a:custGeom>
            <a:solidFill>
              <a:srgbClr val="F2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38" name="Freeform 46"/>
            <p:cNvSpPr>
              <a:spLocks/>
            </p:cNvSpPr>
            <p:nvPr/>
          </p:nvSpPr>
          <p:spPr bwMode="auto">
            <a:xfrm>
              <a:off x="1704852" y="547688"/>
              <a:ext cx="1808938" cy="5738811"/>
            </a:xfrm>
            <a:custGeom>
              <a:avLst/>
              <a:gdLst>
                <a:gd name="T0" fmla="*/ 1119 w 1119"/>
                <a:gd name="T1" fmla="*/ 3550 h 3550"/>
                <a:gd name="T2" fmla="*/ 1025 w 1119"/>
                <a:gd name="T3" fmla="*/ 3550 h 3550"/>
                <a:gd name="T4" fmla="*/ 0 w 1119"/>
                <a:gd name="T5" fmla="*/ 0 h 3550"/>
                <a:gd name="T6" fmla="*/ 95 w 1119"/>
                <a:gd name="T7" fmla="*/ 0 h 3550"/>
                <a:gd name="T8" fmla="*/ 1119 w 1119"/>
                <a:gd name="T9" fmla="*/ 3550 h 3550"/>
              </a:gdLst>
              <a:ahLst/>
              <a:cxnLst>
                <a:cxn ang="0">
                  <a:pos x="T0" y="T1"/>
                </a:cxn>
                <a:cxn ang="0">
                  <a:pos x="T2" y="T3"/>
                </a:cxn>
                <a:cxn ang="0">
                  <a:pos x="T4" y="T5"/>
                </a:cxn>
                <a:cxn ang="0">
                  <a:pos x="T6" y="T7"/>
                </a:cxn>
                <a:cxn ang="0">
                  <a:pos x="T8" y="T9"/>
                </a:cxn>
              </a:cxnLst>
              <a:rect l="0" t="0" r="r" b="b"/>
              <a:pathLst>
                <a:path w="1119" h="3550">
                  <a:moveTo>
                    <a:pt x="1119" y="3550"/>
                  </a:moveTo>
                  <a:lnTo>
                    <a:pt x="1025" y="3550"/>
                  </a:lnTo>
                  <a:lnTo>
                    <a:pt x="0" y="0"/>
                  </a:lnTo>
                  <a:lnTo>
                    <a:pt x="95" y="0"/>
                  </a:lnTo>
                  <a:lnTo>
                    <a:pt x="1119" y="355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40" name="Freeform 48"/>
            <p:cNvSpPr>
              <a:spLocks/>
            </p:cNvSpPr>
            <p:nvPr/>
          </p:nvSpPr>
          <p:spPr bwMode="auto">
            <a:xfrm>
              <a:off x="5781832" y="547688"/>
              <a:ext cx="1758824" cy="5738811"/>
            </a:xfrm>
            <a:custGeom>
              <a:avLst/>
              <a:gdLst>
                <a:gd name="T0" fmla="*/ 1088 w 1088"/>
                <a:gd name="T1" fmla="*/ 3550 h 3550"/>
                <a:gd name="T2" fmla="*/ 1025 w 1088"/>
                <a:gd name="T3" fmla="*/ 3550 h 3550"/>
                <a:gd name="T4" fmla="*/ 0 w 1088"/>
                <a:gd name="T5" fmla="*/ 0 h 3550"/>
                <a:gd name="T6" fmla="*/ 62 w 1088"/>
                <a:gd name="T7" fmla="*/ 0 h 3550"/>
                <a:gd name="T8" fmla="*/ 1088 w 1088"/>
                <a:gd name="T9" fmla="*/ 3550 h 3550"/>
              </a:gdLst>
              <a:ahLst/>
              <a:cxnLst>
                <a:cxn ang="0">
                  <a:pos x="T0" y="T1"/>
                </a:cxn>
                <a:cxn ang="0">
                  <a:pos x="T2" y="T3"/>
                </a:cxn>
                <a:cxn ang="0">
                  <a:pos x="T4" y="T5"/>
                </a:cxn>
                <a:cxn ang="0">
                  <a:pos x="T6" y="T7"/>
                </a:cxn>
                <a:cxn ang="0">
                  <a:pos x="T8" y="T9"/>
                </a:cxn>
              </a:cxnLst>
              <a:rect l="0" t="0" r="r" b="b"/>
              <a:pathLst>
                <a:path w="1088" h="3550">
                  <a:moveTo>
                    <a:pt x="1088" y="3550"/>
                  </a:moveTo>
                  <a:lnTo>
                    <a:pt x="1025" y="3550"/>
                  </a:lnTo>
                  <a:lnTo>
                    <a:pt x="0" y="0"/>
                  </a:lnTo>
                  <a:lnTo>
                    <a:pt x="62" y="0"/>
                  </a:lnTo>
                  <a:lnTo>
                    <a:pt x="1088" y="355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27" name="Freeform: Shape 26"/>
            <p:cNvSpPr>
              <a:spLocks/>
            </p:cNvSpPr>
            <p:nvPr/>
          </p:nvSpPr>
          <p:spPr bwMode="auto">
            <a:xfrm>
              <a:off x="10437543" y="547688"/>
              <a:ext cx="1754457" cy="5738811"/>
            </a:xfrm>
            <a:custGeom>
              <a:avLst/>
              <a:gdLst>
                <a:gd name="connsiteX0" fmla="*/ 0 w 1754457"/>
                <a:gd name="connsiteY0" fmla="*/ 0 h 5738811"/>
                <a:gd name="connsiteX1" fmla="*/ 205304 w 1754457"/>
                <a:gd name="connsiteY1" fmla="*/ 0 h 5738811"/>
                <a:gd name="connsiteX2" fmla="*/ 1754457 w 1754457"/>
                <a:gd name="connsiteY2" fmla="*/ 5365358 h 5738811"/>
                <a:gd name="connsiteX3" fmla="*/ 1754457 w 1754457"/>
                <a:gd name="connsiteY3" fmla="*/ 5738811 h 5738811"/>
                <a:gd name="connsiteX4" fmla="*/ 1656981 w 1754457"/>
                <a:gd name="connsiteY4" fmla="*/ 5738811 h 5738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457" h="5738811">
                  <a:moveTo>
                    <a:pt x="0" y="0"/>
                  </a:moveTo>
                  <a:lnTo>
                    <a:pt x="205304" y="0"/>
                  </a:lnTo>
                  <a:lnTo>
                    <a:pt x="1754457" y="5365358"/>
                  </a:lnTo>
                  <a:lnTo>
                    <a:pt x="1754457" y="5738811"/>
                  </a:lnTo>
                  <a:lnTo>
                    <a:pt x="1656981" y="5738811"/>
                  </a:lnTo>
                  <a:close/>
                </a:path>
              </a:pathLst>
            </a:custGeom>
            <a:solidFill>
              <a:srgbClr val="EF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37" name="Freeform: Shape 36"/>
            <p:cNvSpPr>
              <a:spLocks/>
            </p:cNvSpPr>
            <p:nvPr/>
          </p:nvSpPr>
          <p:spPr bwMode="auto">
            <a:xfrm>
              <a:off x="0" y="550921"/>
              <a:ext cx="2178506" cy="5735578"/>
            </a:xfrm>
            <a:custGeom>
              <a:avLst/>
              <a:gdLst>
                <a:gd name="connsiteX0" fmla="*/ 0 w 2178506"/>
                <a:gd name="connsiteY0" fmla="*/ 0 h 5735578"/>
                <a:gd name="connsiteX1" fmla="*/ 519909 w 2178506"/>
                <a:gd name="connsiteY1" fmla="*/ 0 h 5735578"/>
                <a:gd name="connsiteX2" fmla="*/ 2178506 w 2178506"/>
                <a:gd name="connsiteY2" fmla="*/ 5735578 h 5735578"/>
                <a:gd name="connsiteX3" fmla="*/ 0 w 2178506"/>
                <a:gd name="connsiteY3" fmla="*/ 5735578 h 5735578"/>
              </a:gdLst>
              <a:ahLst/>
              <a:cxnLst>
                <a:cxn ang="0">
                  <a:pos x="connsiteX0" y="connsiteY0"/>
                </a:cxn>
                <a:cxn ang="0">
                  <a:pos x="connsiteX1" y="connsiteY1"/>
                </a:cxn>
                <a:cxn ang="0">
                  <a:pos x="connsiteX2" y="connsiteY2"/>
                </a:cxn>
                <a:cxn ang="0">
                  <a:pos x="connsiteX3" y="connsiteY3"/>
                </a:cxn>
              </a:cxnLst>
              <a:rect l="l" t="t" r="r" b="b"/>
              <a:pathLst>
                <a:path w="2178506" h="5735578">
                  <a:moveTo>
                    <a:pt x="0" y="0"/>
                  </a:moveTo>
                  <a:lnTo>
                    <a:pt x="519909" y="0"/>
                  </a:lnTo>
                  <a:lnTo>
                    <a:pt x="2178506" y="5735578"/>
                  </a:lnTo>
                  <a:lnTo>
                    <a:pt x="0" y="5735578"/>
                  </a:lnTo>
                  <a:close/>
                </a:path>
              </a:pathLst>
            </a:cu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grpSp>
      <p:sp>
        <p:nvSpPr>
          <p:cNvPr id="46" name="Freeform 53"/>
          <p:cNvSpPr>
            <a:spLocks/>
          </p:cNvSpPr>
          <p:nvPr/>
        </p:nvSpPr>
        <p:spPr bwMode="auto">
          <a:xfrm>
            <a:off x="-89537" y="550921"/>
            <a:ext cx="2268043" cy="5735578"/>
          </a:xfrm>
          <a:custGeom>
            <a:avLst/>
            <a:gdLst>
              <a:gd name="T0" fmla="*/ 1403 w 1403"/>
              <a:gd name="T1" fmla="*/ 3548 h 3548"/>
              <a:gd name="T2" fmla="*/ 0 w 1403"/>
              <a:gd name="T3" fmla="*/ 3548 h 3548"/>
              <a:gd name="T4" fmla="*/ 0 w 1403"/>
              <a:gd name="T5" fmla="*/ 0 h 3548"/>
              <a:gd name="T6" fmla="*/ 377 w 1403"/>
              <a:gd name="T7" fmla="*/ 0 h 3548"/>
              <a:gd name="T8" fmla="*/ 1403 w 1403"/>
              <a:gd name="T9" fmla="*/ 3548 h 3548"/>
            </a:gdLst>
            <a:ahLst/>
            <a:cxnLst>
              <a:cxn ang="0">
                <a:pos x="T0" y="T1"/>
              </a:cxn>
              <a:cxn ang="0">
                <a:pos x="T2" y="T3"/>
              </a:cxn>
              <a:cxn ang="0">
                <a:pos x="T4" y="T5"/>
              </a:cxn>
              <a:cxn ang="0">
                <a:pos x="T6" y="T7"/>
              </a:cxn>
              <a:cxn ang="0">
                <a:pos x="T8" y="T9"/>
              </a:cxn>
            </a:cxnLst>
            <a:rect l="0" t="0" r="r" b="b"/>
            <a:pathLst>
              <a:path w="1403" h="3548">
                <a:moveTo>
                  <a:pt x="1403" y="3548"/>
                </a:moveTo>
                <a:lnTo>
                  <a:pt x="0" y="3548"/>
                </a:lnTo>
                <a:lnTo>
                  <a:pt x="0" y="0"/>
                </a:lnTo>
                <a:lnTo>
                  <a:pt x="377" y="0"/>
                </a:lnTo>
                <a:lnTo>
                  <a:pt x="1403" y="35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hasCustomPrompt="1"/>
          </p:nvPr>
        </p:nvSpPr>
        <p:spPr>
          <a:xfrm>
            <a:off x="549275" y="1830745"/>
            <a:ext cx="11093450" cy="615553"/>
          </a:xfrm>
        </p:spPr>
        <p:txBody>
          <a:bodyPr anchor="b" anchorCtr="0"/>
          <a:lstStyle>
            <a:lvl1pPr algn="ctr">
              <a:defRPr sz="4000" cap="none" baseline="0">
                <a:solidFill>
                  <a:schemeClr val="tx2"/>
                </a:solidFill>
              </a:defRPr>
            </a:lvl1pPr>
          </a:lstStyle>
          <a:p>
            <a:r>
              <a:rPr lang="en-US" dirty="0"/>
              <a:t>Presentation Title</a:t>
            </a:r>
          </a:p>
        </p:txBody>
      </p:sp>
      <p:sp>
        <p:nvSpPr>
          <p:cNvPr id="3" name="Subtitle 2"/>
          <p:cNvSpPr>
            <a:spLocks noGrp="1"/>
          </p:cNvSpPr>
          <p:nvPr>
            <p:ph type="subTitle" idx="1"/>
          </p:nvPr>
        </p:nvSpPr>
        <p:spPr>
          <a:xfrm>
            <a:off x="2547937" y="3886384"/>
            <a:ext cx="7096126" cy="482183"/>
          </a:xfrm>
        </p:spPr>
        <p:txBody>
          <a:bodyPr wrap="square">
            <a:spAutoFit/>
          </a:bodyPr>
          <a:lstStyle>
            <a:lvl1pPr marL="0" indent="0" algn="ctr">
              <a:spcBef>
                <a:spcPts val="400"/>
              </a:spcBef>
              <a:buNone/>
              <a:defRPr sz="1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50" name="Rectangle 2049"/>
          <p:cNvSpPr/>
          <p:nvPr/>
        </p:nvSpPr>
        <p:spPr>
          <a:xfrm>
            <a:off x="0" y="0"/>
            <a:ext cx="12188952"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67" name="Freeform: Shape 44"/>
          <p:cNvSpPr>
            <a:spLocks/>
          </p:cNvSpPr>
          <p:nvPr/>
        </p:nvSpPr>
        <p:spPr bwMode="auto">
          <a:xfrm flipH="1">
            <a:off x="5775960" y="3392424"/>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gradFill flip="none" rotWithShape="1">
            <a:gsLst>
              <a:gs pos="100000">
                <a:srgbClr val="FDB515"/>
              </a:gs>
              <a:gs pos="0">
                <a:srgbClr val="EC008C"/>
              </a:gs>
            </a:gsLst>
            <a:lin ang="0" scaled="1"/>
            <a:tileRect/>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9" name="Text Placeholder 8"/>
          <p:cNvSpPr>
            <a:spLocks noGrp="1"/>
          </p:cNvSpPr>
          <p:nvPr>
            <p:ph type="body" sz="quarter" idx="10" hasCustomPrompt="1"/>
          </p:nvPr>
        </p:nvSpPr>
        <p:spPr>
          <a:xfrm>
            <a:off x="549275" y="2628076"/>
            <a:ext cx="11093450" cy="525463"/>
          </a:xfrm>
        </p:spPr>
        <p:txBody>
          <a:bodyPr/>
          <a:lstStyle>
            <a:lvl1pPr marL="0" indent="0" algn="ctr">
              <a:buFontTx/>
              <a:buNone/>
              <a:defRPr>
                <a:solidFill>
                  <a:schemeClr val="tx2"/>
                </a:solidFill>
              </a:defRPr>
            </a:lvl1pPr>
          </a:lstStyle>
          <a:p>
            <a:pPr lvl="0"/>
            <a:r>
              <a:rPr lang="en-US" dirty="0"/>
              <a:t>Click to edit Master subtitle style</a:t>
            </a:r>
          </a:p>
        </p:txBody>
      </p:sp>
      <p:pic>
        <p:nvPicPr>
          <p:cNvPr id="26" name="Picture 25"/>
          <p:cNvPicPr>
            <a:picLocks noChangeAspect="1"/>
          </p:cNvPicPr>
          <p:nvPr/>
        </p:nvPicPr>
        <p:blipFill>
          <a:blip r:embed="rId2"/>
          <a:stretch>
            <a:fillRect/>
          </a:stretch>
        </p:blipFill>
        <p:spPr>
          <a:xfrm>
            <a:off x="5634764" y="5490035"/>
            <a:ext cx="922472" cy="557784"/>
          </a:xfrm>
          <a:prstGeom prst="rect">
            <a:avLst/>
          </a:prstGeom>
        </p:spPr>
      </p:pic>
    </p:spTree>
    <p:extLst>
      <p:ext uri="{BB962C8B-B14F-4D97-AF65-F5344CB8AC3E}">
        <p14:creationId xmlns:p14="http://schemas.microsoft.com/office/powerpoint/2010/main" val="2785520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no side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5" name="Picture 4"/>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290330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4" name="Picture 3"/>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1225190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tlity 1">
    <p:spTree>
      <p:nvGrpSpPr>
        <p:cNvPr id="1" name=""/>
        <p:cNvGrpSpPr/>
        <p:nvPr/>
      </p:nvGrpSpPr>
      <p:grpSpPr>
        <a:xfrm>
          <a:off x="0" y="0"/>
          <a:ext cx="0" cy="0"/>
          <a:chOff x="0" y="0"/>
          <a:chExt cx="0" cy="0"/>
        </a:xfrm>
      </p:grpSpPr>
      <p:sp>
        <p:nvSpPr>
          <p:cNvPr id="2" name="Title 1"/>
          <p:cNvSpPr>
            <a:spLocks noGrp="1"/>
          </p:cNvSpPr>
          <p:nvPr>
            <p:ph type="title"/>
          </p:nvPr>
        </p:nvSpPr>
        <p:spPr>
          <a:xfrm>
            <a:off x="546521" y="1759744"/>
            <a:ext cx="4707650" cy="1231106"/>
          </a:xfrm>
        </p:spPr>
        <p:txBody>
          <a:bodyPr anchor="b"/>
          <a:lstStyle>
            <a:lvl1pPr>
              <a:defRPr sz="4000">
                <a:solidFill>
                  <a:schemeClr val="tx2"/>
                </a:solidFill>
              </a:defRPr>
            </a:lvl1p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547688" y="3829545"/>
            <a:ext cx="4709160" cy="719138"/>
          </a:xfrm>
        </p:spPr>
        <p:txBody>
          <a:bodyPr>
            <a:noAutofit/>
          </a:bodyPr>
          <a:lstStyle>
            <a:lvl1pPr marL="0" indent="0">
              <a:lnSpc>
                <a:spcPct val="100000"/>
              </a:lnSpc>
              <a:buNone/>
              <a:defRPr sz="2000"/>
            </a:lvl1pPr>
          </a:lstStyle>
          <a:p>
            <a:pPr lvl="0"/>
            <a:r>
              <a:rPr lang="en-US" dirty="0"/>
              <a:t>Body Header text</a:t>
            </a:r>
          </a:p>
        </p:txBody>
      </p:sp>
      <p:sp>
        <p:nvSpPr>
          <p:cNvPr id="8" name="Freeform: Shape 44"/>
          <p:cNvSpPr>
            <a:spLocks/>
          </p:cNvSpPr>
          <p:nvPr/>
        </p:nvSpPr>
        <p:spPr bwMode="auto">
          <a:xfrm flipH="1">
            <a:off x="546521" y="3373621"/>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gradFill flip="none" rotWithShape="1">
            <a:gsLst>
              <a:gs pos="100000">
                <a:srgbClr val="FDB515"/>
              </a:gs>
              <a:gs pos="0">
                <a:srgbClr val="EC008C"/>
              </a:gs>
            </a:gsLst>
            <a:lin ang="0" scaled="1"/>
            <a:tileRect/>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pic>
        <p:nvPicPr>
          <p:cNvPr id="7" name="Picture 6"/>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168230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tlity 2">
    <p:spTree>
      <p:nvGrpSpPr>
        <p:cNvPr id="1" name=""/>
        <p:cNvGrpSpPr/>
        <p:nvPr/>
      </p:nvGrpSpPr>
      <p:grpSpPr>
        <a:xfrm>
          <a:off x="0" y="0"/>
          <a:ext cx="0" cy="0"/>
          <a:chOff x="0" y="0"/>
          <a:chExt cx="0" cy="0"/>
        </a:xfrm>
      </p:grpSpPr>
      <p:sp>
        <p:nvSpPr>
          <p:cNvPr id="14" name="Freeform: Shape 13"/>
          <p:cNvSpPr>
            <a:spLocks/>
          </p:cNvSpPr>
          <p:nvPr/>
        </p:nvSpPr>
        <p:spPr bwMode="white">
          <a:xfrm>
            <a:off x="0" y="1587"/>
            <a:ext cx="6607952" cy="6856413"/>
          </a:xfrm>
          <a:custGeom>
            <a:avLst/>
            <a:gdLst>
              <a:gd name="connsiteX0" fmla="*/ 0 w 6607952"/>
              <a:gd name="connsiteY0" fmla="*/ 0 h 6856413"/>
              <a:gd name="connsiteX1" fmla="*/ 4144152 w 6607952"/>
              <a:gd name="connsiteY1" fmla="*/ 0 h 6856413"/>
              <a:gd name="connsiteX2" fmla="*/ 6607952 w 6607952"/>
              <a:gd name="connsiteY2" fmla="*/ 6856413 h 6856413"/>
              <a:gd name="connsiteX3" fmla="*/ 0 w 6607952"/>
              <a:gd name="connsiteY3" fmla="*/ 6856413 h 6856413"/>
            </a:gdLst>
            <a:ahLst/>
            <a:cxnLst>
              <a:cxn ang="0">
                <a:pos x="connsiteX0" y="connsiteY0"/>
              </a:cxn>
              <a:cxn ang="0">
                <a:pos x="connsiteX1" y="connsiteY1"/>
              </a:cxn>
              <a:cxn ang="0">
                <a:pos x="connsiteX2" y="connsiteY2"/>
              </a:cxn>
              <a:cxn ang="0">
                <a:pos x="connsiteX3" y="connsiteY3"/>
              </a:cxn>
            </a:cxnLst>
            <a:rect l="l" t="t" r="r" b="b"/>
            <a:pathLst>
              <a:path w="6607952" h="6856413">
                <a:moveTo>
                  <a:pt x="0" y="0"/>
                </a:moveTo>
                <a:lnTo>
                  <a:pt x="4144152" y="0"/>
                </a:lnTo>
                <a:lnTo>
                  <a:pt x="6607952" y="6856413"/>
                </a:lnTo>
                <a:lnTo>
                  <a:pt x="0" y="6856413"/>
                </a:ln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 name="Title 1"/>
          <p:cNvSpPr>
            <a:spLocks noGrp="1"/>
          </p:cNvSpPr>
          <p:nvPr>
            <p:ph type="title"/>
          </p:nvPr>
        </p:nvSpPr>
        <p:spPr>
          <a:xfrm>
            <a:off x="546521" y="1144191"/>
            <a:ext cx="3568279" cy="1846659"/>
          </a:xfrm>
        </p:spPr>
        <p:txBody>
          <a:bodyPr anchor="b"/>
          <a:lstStyle>
            <a:lvl1pPr>
              <a:defRPr sz="4000">
                <a:solidFill>
                  <a:schemeClr val="bg1"/>
                </a:solidFill>
              </a:defRPr>
            </a:lvl1pPr>
          </a:lstStyle>
          <a:p>
            <a:r>
              <a:rPr lang="en-US" smtClean="0"/>
              <a:t>Click to edit Master title style</a:t>
            </a:r>
            <a:endParaRPr lang="en-US" dirty="0"/>
          </a:p>
        </p:txBody>
      </p:sp>
      <p:sp>
        <p:nvSpPr>
          <p:cNvPr id="10" name="Rectangle 9"/>
          <p:cNvSpPr/>
          <p:nvPr/>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5" name="Text Placeholder 4"/>
          <p:cNvSpPr>
            <a:spLocks noGrp="1"/>
          </p:cNvSpPr>
          <p:nvPr>
            <p:ph type="body" sz="quarter" idx="10" hasCustomPrompt="1"/>
          </p:nvPr>
        </p:nvSpPr>
        <p:spPr>
          <a:xfrm>
            <a:off x="547688" y="3829545"/>
            <a:ext cx="3567112" cy="719138"/>
          </a:xfrm>
        </p:spPr>
        <p:txBody>
          <a:bodyPr>
            <a:noAutofit/>
          </a:bodyPr>
          <a:lstStyle>
            <a:lvl1pPr marL="0" indent="0">
              <a:lnSpc>
                <a:spcPct val="100000"/>
              </a:lnSpc>
              <a:buNone/>
              <a:defRPr sz="2000">
                <a:solidFill>
                  <a:schemeClr val="bg1"/>
                </a:solidFill>
              </a:defRPr>
            </a:lvl1pPr>
          </a:lstStyle>
          <a:p>
            <a:pPr lvl="0"/>
            <a:r>
              <a:rPr lang="en-US" dirty="0"/>
              <a:t>Body Header text</a:t>
            </a:r>
          </a:p>
        </p:txBody>
      </p:sp>
      <p:sp>
        <p:nvSpPr>
          <p:cNvPr id="18" name="Footer Placeholder 3"/>
          <p:cNvSpPr txBox="1">
            <a:spLocks/>
          </p:cNvSpPr>
          <p:nvPr/>
        </p:nvSpPr>
        <p:spPr>
          <a:xfrm>
            <a:off x="1178533" y="6347385"/>
            <a:ext cx="4114800" cy="365125"/>
          </a:xfrm>
          <a:prstGeom prst="rect">
            <a:avLst/>
          </a:prstGeom>
        </p:spPr>
        <p:txBody>
          <a:bodyPr vert="horz" lIns="9144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A6AACA"/>
                </a:solidFill>
              </a:rPr>
              <a:t>Information Security Level 2 – Sensitive</a:t>
            </a:r>
            <a:br>
              <a:rPr lang="en-US" dirty="0">
                <a:solidFill>
                  <a:srgbClr val="A6AACA"/>
                </a:solidFill>
              </a:rPr>
            </a:br>
            <a:r>
              <a:rPr lang="en-US" dirty="0">
                <a:solidFill>
                  <a:srgbClr val="A6AACA"/>
                </a:solidFill>
              </a:rPr>
              <a:t>© 2017 – Proprietary &amp; Confidential Information of Amdocs</a:t>
            </a:r>
          </a:p>
        </p:txBody>
      </p:sp>
      <p:sp>
        <p:nvSpPr>
          <p:cNvPr id="19" name="Freeform: Shape 44"/>
          <p:cNvSpPr>
            <a:spLocks/>
          </p:cNvSpPr>
          <p:nvPr/>
        </p:nvSpPr>
        <p:spPr bwMode="auto">
          <a:xfrm flipH="1">
            <a:off x="546521" y="3373621"/>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pic>
        <p:nvPicPr>
          <p:cNvPr id="11" name="Picture 10"/>
          <p:cNvPicPr>
            <a:picLocks/>
          </p:cNvPicPr>
          <p:nvPr/>
        </p:nvPicPr>
        <p:blipFill>
          <a:blip r:embed="rId2"/>
          <a:stretch>
            <a:fillRect/>
          </a:stretch>
        </p:blipFill>
        <p:spPr>
          <a:xfrm>
            <a:off x="11454485" y="6382383"/>
            <a:ext cx="393012" cy="292608"/>
          </a:xfrm>
          <a:prstGeom prst="rect">
            <a:avLst/>
          </a:prstGeom>
        </p:spPr>
      </p:pic>
      <p:sp>
        <p:nvSpPr>
          <p:cNvPr id="12" name="Footer Placeholder 3"/>
          <p:cNvSpPr txBox="1">
            <a:spLocks/>
          </p:cNvSpPr>
          <p:nvPr/>
        </p:nvSpPr>
        <p:spPr>
          <a:xfrm>
            <a:off x="548640" y="6347385"/>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C81157-9992-4BD3-B8A9-14B1E5882052}" type="slidenum">
              <a:rPr lang="en-US" sz="1200" smtClean="0">
                <a:solidFill>
                  <a:srgbClr val="A6AACA"/>
                </a:solidFill>
              </a:rPr>
              <a:t>‹#›</a:t>
            </a:fld>
            <a:endParaRPr lang="en-US" sz="1200" dirty="0">
              <a:solidFill>
                <a:srgbClr val="A6AACA"/>
              </a:solidFill>
            </a:endParaRPr>
          </a:p>
        </p:txBody>
      </p:sp>
    </p:spTree>
    <p:extLst>
      <p:ext uri="{BB962C8B-B14F-4D97-AF65-F5344CB8AC3E}">
        <p14:creationId xmlns:p14="http://schemas.microsoft.com/office/powerpoint/2010/main" val="234835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Utility 3">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b="1011"/>
          <a:stretch/>
        </p:blipFill>
        <p:spPr>
          <a:xfrm>
            <a:off x="4743450" y="-1"/>
            <a:ext cx="7448550" cy="6858001"/>
          </a:xfrm>
          <a:prstGeom prst="rect">
            <a:avLst/>
          </a:prstGeom>
        </p:spPr>
      </p:pic>
      <p:sp useBgFill="1">
        <p:nvSpPr>
          <p:cNvPr id="9" name="Freeform: Shape 8"/>
          <p:cNvSpPr>
            <a:spLocks/>
          </p:cNvSpPr>
          <p:nvPr/>
        </p:nvSpPr>
        <p:spPr bwMode="white">
          <a:xfrm>
            <a:off x="4087906" y="794"/>
            <a:ext cx="5312070" cy="6857206"/>
          </a:xfrm>
          <a:custGeom>
            <a:avLst/>
            <a:gdLst>
              <a:gd name="connsiteX0" fmla="*/ 0 w 5312070"/>
              <a:gd name="connsiteY0" fmla="*/ 0 h 6857206"/>
              <a:gd name="connsiteX1" fmla="*/ 2848270 w 5312070"/>
              <a:gd name="connsiteY1" fmla="*/ 0 h 6857206"/>
              <a:gd name="connsiteX2" fmla="*/ 5312070 w 5312070"/>
              <a:gd name="connsiteY2" fmla="*/ 6857206 h 6857206"/>
              <a:gd name="connsiteX3" fmla="*/ 0 w 5312070"/>
              <a:gd name="connsiteY3" fmla="*/ 6857206 h 6857206"/>
            </a:gdLst>
            <a:ahLst/>
            <a:cxnLst>
              <a:cxn ang="0">
                <a:pos x="connsiteX0" y="connsiteY0"/>
              </a:cxn>
              <a:cxn ang="0">
                <a:pos x="connsiteX1" y="connsiteY1"/>
              </a:cxn>
              <a:cxn ang="0">
                <a:pos x="connsiteX2" y="connsiteY2"/>
              </a:cxn>
              <a:cxn ang="0">
                <a:pos x="connsiteX3" y="connsiteY3"/>
              </a:cxn>
            </a:cxnLst>
            <a:rect l="l" t="t" r="r" b="b"/>
            <a:pathLst>
              <a:path w="5312070" h="6857206">
                <a:moveTo>
                  <a:pt x="0" y="0"/>
                </a:moveTo>
                <a:lnTo>
                  <a:pt x="2848270" y="0"/>
                </a:lnTo>
                <a:lnTo>
                  <a:pt x="5312070" y="6857206"/>
                </a:lnTo>
                <a:lnTo>
                  <a:pt x="0" y="6857206"/>
                </a:lnTo>
                <a:close/>
              </a:path>
            </a:pathLst>
          </a:custGeom>
          <a:ln>
            <a:noFill/>
          </a:ln>
        </p:spPr>
        <p:txBody>
          <a:bodyPr vert="horz" wrap="square" lIns="91440" tIns="45720" rIns="91440" bIns="45720" numCol="1" anchor="t" anchorCtr="0" compatLnSpc="1">
            <a:prstTxWarp prst="textNoShape">
              <a:avLst/>
            </a:prstTxWarp>
            <a:noAutofit/>
          </a:bodyPr>
          <a:lstStyle/>
          <a:p>
            <a:endParaRPr lang="en-US">
              <a:solidFill>
                <a:schemeClr val="bg1"/>
              </a:solidFill>
            </a:endParaRPr>
          </a:p>
        </p:txBody>
      </p:sp>
      <p:pic>
        <p:nvPicPr>
          <p:cNvPr id="11" name="Picture 10"/>
          <p:cNvPicPr>
            <a:picLocks/>
          </p:cNvPicPr>
          <p:nvPr/>
        </p:nvPicPr>
        <p:blipFill>
          <a:blip r:embed="rId3"/>
          <a:stretch>
            <a:fillRect/>
          </a:stretch>
        </p:blipFill>
        <p:spPr>
          <a:xfrm>
            <a:off x="11454485" y="6382383"/>
            <a:ext cx="393012" cy="292607"/>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46521" y="1524000"/>
            <a:ext cx="11091672" cy="1392176"/>
          </a:xfrm>
        </p:spPr>
        <p:txBody>
          <a:bodyPr>
            <a:spAutoFit/>
          </a:bodyPr>
          <a:lstStyle>
            <a:lvl1pPr>
              <a:defRPr sz="2000"/>
            </a:lvl1pPr>
            <a:lvl2pPr>
              <a:defRPr sz="1800"/>
            </a:lvl2pPr>
            <a:lvl3pPr>
              <a:defRPr sz="16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Rectangle 9"/>
          <p:cNvSpPr/>
          <p:nvPr/>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2" name="Freeform: Shape 44"/>
          <p:cNvSpPr>
            <a:spLocks/>
          </p:cNvSpPr>
          <p:nvPr/>
        </p:nvSpPr>
        <p:spPr bwMode="auto">
          <a:xfrm flipH="1">
            <a:off x="546521" y="1186668"/>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Tree>
    <p:extLst>
      <p:ext uri="{BB962C8B-B14F-4D97-AF65-F5344CB8AC3E}">
        <p14:creationId xmlns:p14="http://schemas.microsoft.com/office/powerpoint/2010/main" val="226762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1">
    <p:bg>
      <p:bgRef idx="1001">
        <a:schemeClr val="bg1"/>
      </p:bgRef>
    </p:bg>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4046220" y="0"/>
            <a:ext cx="8145780" cy="6858000"/>
          </a:xfrm>
          <a:prstGeom prst="rect">
            <a:avLst/>
          </a:prstGeom>
        </p:spPr>
      </p:pic>
      <p:sp>
        <p:nvSpPr>
          <p:cNvPr id="31" name="Freeform: Shape 13"/>
          <p:cNvSpPr>
            <a:spLocks/>
          </p:cNvSpPr>
          <p:nvPr/>
        </p:nvSpPr>
        <p:spPr bwMode="white">
          <a:xfrm>
            <a:off x="0" y="794"/>
            <a:ext cx="6607952" cy="6857206"/>
          </a:xfrm>
          <a:custGeom>
            <a:avLst/>
            <a:gdLst>
              <a:gd name="connsiteX0" fmla="*/ 0 w 6607952"/>
              <a:gd name="connsiteY0" fmla="*/ 0 h 6856413"/>
              <a:gd name="connsiteX1" fmla="*/ 4144152 w 6607952"/>
              <a:gd name="connsiteY1" fmla="*/ 0 h 6856413"/>
              <a:gd name="connsiteX2" fmla="*/ 6607952 w 6607952"/>
              <a:gd name="connsiteY2" fmla="*/ 6856413 h 6856413"/>
              <a:gd name="connsiteX3" fmla="*/ 0 w 6607952"/>
              <a:gd name="connsiteY3" fmla="*/ 6856413 h 6856413"/>
            </a:gdLst>
            <a:ahLst/>
            <a:cxnLst>
              <a:cxn ang="0">
                <a:pos x="connsiteX0" y="connsiteY0"/>
              </a:cxn>
              <a:cxn ang="0">
                <a:pos x="connsiteX1" y="connsiteY1"/>
              </a:cxn>
              <a:cxn ang="0">
                <a:pos x="connsiteX2" y="connsiteY2"/>
              </a:cxn>
              <a:cxn ang="0">
                <a:pos x="connsiteX3" y="connsiteY3"/>
              </a:cxn>
            </a:cxnLst>
            <a:rect l="l" t="t" r="r" b="b"/>
            <a:pathLst>
              <a:path w="6607952" h="6856413">
                <a:moveTo>
                  <a:pt x="0" y="0"/>
                </a:moveTo>
                <a:lnTo>
                  <a:pt x="4144152" y="0"/>
                </a:lnTo>
                <a:lnTo>
                  <a:pt x="6607952" y="6856413"/>
                </a:lnTo>
                <a:lnTo>
                  <a:pt x="0" y="6856413"/>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a:solidFill>
                <a:schemeClr val="bg1"/>
              </a:solidFill>
            </a:endParaRPr>
          </a:p>
        </p:txBody>
      </p:sp>
      <p:sp>
        <p:nvSpPr>
          <p:cNvPr id="8" name="Freeform 6"/>
          <p:cNvSpPr>
            <a:spLocks noEditPoints="1"/>
          </p:cNvSpPr>
          <p:nvPr/>
        </p:nvSpPr>
        <p:spPr bwMode="auto">
          <a:xfrm>
            <a:off x="1588" y="1588"/>
            <a:ext cx="12188825" cy="6858000"/>
          </a:xfrm>
          <a:custGeom>
            <a:avLst/>
            <a:gdLst>
              <a:gd name="T0" fmla="*/ 7678 w 7678"/>
              <a:gd name="T1" fmla="*/ 0 h 4320"/>
              <a:gd name="T2" fmla="*/ 0 w 7678"/>
              <a:gd name="T3" fmla="*/ 0 h 4320"/>
              <a:gd name="T4" fmla="*/ 0 w 7678"/>
              <a:gd name="T5" fmla="*/ 379 h 4320"/>
              <a:gd name="T6" fmla="*/ 176 w 7678"/>
              <a:gd name="T7" fmla="*/ 379 h 4320"/>
              <a:gd name="T8" fmla="*/ 1216 w 7678"/>
              <a:gd name="T9" fmla="*/ 3929 h 4320"/>
              <a:gd name="T10" fmla="*/ 0 w 7678"/>
              <a:gd name="T11" fmla="*/ 3929 h 4320"/>
              <a:gd name="T12" fmla="*/ 0 w 7678"/>
              <a:gd name="T13" fmla="*/ 4320 h 4320"/>
              <a:gd name="T14" fmla="*/ 7678 w 7678"/>
              <a:gd name="T15" fmla="*/ 4320 h 4320"/>
              <a:gd name="T16" fmla="*/ 1510 w 7678"/>
              <a:gd name="T17" fmla="*/ 3929 h 4320"/>
              <a:gd name="T18" fmla="*/ 469 w 7678"/>
              <a:gd name="T19" fmla="*/ 379 h 4320"/>
              <a:gd name="T20" fmla="*/ 808 w 7678"/>
              <a:gd name="T21" fmla="*/ 379 h 4320"/>
              <a:gd name="T22" fmla="*/ 1848 w 7678"/>
              <a:gd name="T23" fmla="*/ 3929 h 4320"/>
              <a:gd name="T24" fmla="*/ 1510 w 7678"/>
              <a:gd name="T25" fmla="*/ 3929 h 4320"/>
              <a:gd name="T26" fmla="*/ 2170 w 7678"/>
              <a:gd name="T27" fmla="*/ 3929 h 4320"/>
              <a:gd name="T28" fmla="*/ 1130 w 7678"/>
              <a:gd name="T29" fmla="*/ 379 h 4320"/>
              <a:gd name="T30" fmla="*/ 3421 w 7678"/>
              <a:gd name="T31" fmla="*/ 379 h 4320"/>
              <a:gd name="T32" fmla="*/ 4461 w 7678"/>
              <a:gd name="T33" fmla="*/ 3929 h 4320"/>
              <a:gd name="T34" fmla="*/ 2170 w 7678"/>
              <a:gd name="T35" fmla="*/ 3929 h 4320"/>
              <a:gd name="T36" fmla="*/ 4519 w 7678"/>
              <a:gd name="T37" fmla="*/ 3929 h 4320"/>
              <a:gd name="T38" fmla="*/ 3479 w 7678"/>
              <a:gd name="T39" fmla="*/ 379 h 4320"/>
              <a:gd name="T40" fmla="*/ 3542 w 7678"/>
              <a:gd name="T41" fmla="*/ 379 h 4320"/>
              <a:gd name="T42" fmla="*/ 4583 w 7678"/>
              <a:gd name="T43" fmla="*/ 3929 h 4320"/>
              <a:gd name="T44" fmla="*/ 4519 w 7678"/>
              <a:gd name="T45" fmla="*/ 3929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678" h="4320">
                <a:moveTo>
                  <a:pt x="7678" y="0"/>
                </a:moveTo>
                <a:lnTo>
                  <a:pt x="0" y="0"/>
                </a:lnTo>
                <a:lnTo>
                  <a:pt x="0" y="379"/>
                </a:lnTo>
                <a:lnTo>
                  <a:pt x="176" y="379"/>
                </a:lnTo>
                <a:lnTo>
                  <a:pt x="1216" y="3929"/>
                </a:lnTo>
                <a:lnTo>
                  <a:pt x="0" y="3929"/>
                </a:lnTo>
                <a:lnTo>
                  <a:pt x="0" y="4320"/>
                </a:lnTo>
                <a:lnTo>
                  <a:pt x="7678" y="4320"/>
                </a:lnTo>
                <a:moveTo>
                  <a:pt x="1510" y="3929"/>
                </a:moveTo>
                <a:lnTo>
                  <a:pt x="469" y="379"/>
                </a:lnTo>
                <a:lnTo>
                  <a:pt x="808" y="379"/>
                </a:lnTo>
                <a:lnTo>
                  <a:pt x="1848" y="3929"/>
                </a:lnTo>
                <a:lnTo>
                  <a:pt x="1510" y="3929"/>
                </a:lnTo>
                <a:moveTo>
                  <a:pt x="2170" y="3929"/>
                </a:moveTo>
                <a:lnTo>
                  <a:pt x="1130" y="379"/>
                </a:lnTo>
                <a:lnTo>
                  <a:pt x="3421" y="379"/>
                </a:lnTo>
                <a:lnTo>
                  <a:pt x="4461" y="3929"/>
                </a:lnTo>
                <a:lnTo>
                  <a:pt x="2170" y="3929"/>
                </a:lnTo>
                <a:moveTo>
                  <a:pt x="4519" y="3929"/>
                </a:moveTo>
                <a:lnTo>
                  <a:pt x="3479" y="379"/>
                </a:lnTo>
                <a:lnTo>
                  <a:pt x="3542" y="379"/>
                </a:lnTo>
                <a:lnTo>
                  <a:pt x="4583" y="3929"/>
                </a:lnTo>
                <a:lnTo>
                  <a:pt x="4519" y="39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Text Placeholder 4"/>
          <p:cNvSpPr>
            <a:spLocks noGrp="1"/>
          </p:cNvSpPr>
          <p:nvPr>
            <p:ph type="body" sz="quarter" idx="10" hasCustomPrompt="1"/>
          </p:nvPr>
        </p:nvSpPr>
        <p:spPr>
          <a:xfrm>
            <a:off x="547688" y="3829545"/>
            <a:ext cx="4709160" cy="719138"/>
          </a:xfrm>
        </p:spPr>
        <p:txBody>
          <a:bodyPr>
            <a:noAutofit/>
          </a:bodyPr>
          <a:lstStyle>
            <a:lvl1pPr marL="0" indent="0">
              <a:lnSpc>
                <a:spcPct val="100000"/>
              </a:lnSpc>
              <a:buNone/>
              <a:defRPr sz="2000">
                <a:solidFill>
                  <a:schemeClr val="tx2"/>
                </a:solidFill>
              </a:defRPr>
            </a:lvl1pPr>
          </a:lstStyle>
          <a:p>
            <a:pPr lvl="0"/>
            <a:r>
              <a:rPr lang="en-US" dirty="0"/>
              <a:t>Body Header text</a:t>
            </a:r>
          </a:p>
        </p:txBody>
      </p:sp>
      <p:sp>
        <p:nvSpPr>
          <p:cNvPr id="20" name="Freeform: Shape 44"/>
          <p:cNvSpPr>
            <a:spLocks/>
          </p:cNvSpPr>
          <p:nvPr/>
        </p:nvSpPr>
        <p:spPr bwMode="auto">
          <a:xfrm flipH="1">
            <a:off x="546521" y="3373621"/>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6" name="Title 5"/>
          <p:cNvSpPr>
            <a:spLocks noGrp="1"/>
          </p:cNvSpPr>
          <p:nvPr>
            <p:ph type="title"/>
          </p:nvPr>
        </p:nvSpPr>
        <p:spPr>
          <a:xfrm>
            <a:off x="546521" y="1759744"/>
            <a:ext cx="4505770" cy="1231106"/>
          </a:xfrm>
        </p:spPr>
        <p:txBody>
          <a:bodyPr/>
          <a:lstStyle>
            <a:lvl1pPr algn="l" defTabSz="914400" rtl="0" eaLnBrk="1" latinLnBrk="0" hangingPunct="1">
              <a:lnSpc>
                <a:spcPct val="100000"/>
              </a:lnSpc>
              <a:spcBef>
                <a:spcPct val="0"/>
              </a:spcBef>
              <a:buNone/>
              <a:defRPr lang="en-US" sz="4000" b="1" kern="1200" dirty="0">
                <a:solidFill>
                  <a:schemeClr val="tx2"/>
                </a:solidFill>
                <a:latin typeface="+mj-lt"/>
                <a:ea typeface="+mj-ea"/>
                <a:cs typeface="+mj-cs"/>
              </a:defRPr>
            </a:lvl1pPr>
          </a:lstStyle>
          <a:p>
            <a:r>
              <a:rPr lang="en-US" smtClean="0"/>
              <a:t>Click to edit Master title style</a:t>
            </a:r>
            <a:endParaRPr lang="en-US" dirty="0"/>
          </a:p>
        </p:txBody>
      </p:sp>
      <p:sp>
        <p:nvSpPr>
          <p:cNvPr id="26" name="Footer Placeholder 3"/>
          <p:cNvSpPr txBox="1">
            <a:spLocks/>
          </p:cNvSpPr>
          <p:nvPr/>
        </p:nvSpPr>
        <p:spPr>
          <a:xfrm>
            <a:off x="1178533" y="6347385"/>
            <a:ext cx="4114800" cy="365125"/>
          </a:xfrm>
          <a:prstGeom prst="rect">
            <a:avLst/>
          </a:prstGeom>
        </p:spPr>
        <p:txBody>
          <a:bodyPr vert="horz" lIns="9144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6C80A5"/>
                </a:solidFill>
              </a:rPr>
              <a:t>Information Security Level 2 – Sensitive</a:t>
            </a:r>
            <a:br>
              <a:rPr lang="en-US" dirty="0">
                <a:solidFill>
                  <a:srgbClr val="6C80A5"/>
                </a:solidFill>
              </a:rPr>
            </a:br>
            <a:r>
              <a:rPr lang="en-US" dirty="0">
                <a:solidFill>
                  <a:srgbClr val="6C80A5"/>
                </a:solidFill>
              </a:rPr>
              <a:t>© 2017 – Proprietary &amp; Confidential Information of Amdocs</a:t>
            </a:r>
          </a:p>
        </p:txBody>
      </p:sp>
      <p:sp>
        <p:nvSpPr>
          <p:cNvPr id="30" name="Rectangle 29"/>
          <p:cNvSpPr/>
          <p:nvPr/>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pic>
        <p:nvPicPr>
          <p:cNvPr id="12" name="Picture 11"/>
          <p:cNvPicPr>
            <a:picLocks/>
          </p:cNvPicPr>
          <p:nvPr/>
        </p:nvPicPr>
        <p:blipFill>
          <a:blip r:embed="rId3"/>
          <a:stretch>
            <a:fillRect/>
          </a:stretch>
        </p:blipFill>
        <p:spPr>
          <a:xfrm>
            <a:off x="11454485" y="6382383"/>
            <a:ext cx="393012" cy="292607"/>
          </a:xfrm>
          <a:prstGeom prst="rect">
            <a:avLst/>
          </a:prstGeom>
        </p:spPr>
      </p:pic>
      <p:sp>
        <p:nvSpPr>
          <p:cNvPr id="13" name="Footer Placeholder 3"/>
          <p:cNvSpPr txBox="1">
            <a:spLocks/>
          </p:cNvSpPr>
          <p:nvPr/>
        </p:nvSpPr>
        <p:spPr>
          <a:xfrm>
            <a:off x="548640" y="6347385"/>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C81157-9992-4BD3-B8A9-14B1E5882052}" type="slidenum">
              <a:rPr lang="en-US" sz="1200" smtClean="0">
                <a:solidFill>
                  <a:srgbClr val="6C80A5"/>
                </a:solidFill>
              </a:rPr>
              <a:t>‹#›</a:t>
            </a:fld>
            <a:endParaRPr lang="en-US" sz="1200" dirty="0">
              <a:solidFill>
                <a:srgbClr val="6C80A5"/>
              </a:solidFill>
            </a:endParaRPr>
          </a:p>
        </p:txBody>
      </p:sp>
    </p:spTree>
    <p:extLst>
      <p:ext uri="{BB962C8B-B14F-4D97-AF65-F5344CB8AC3E}">
        <p14:creationId xmlns:p14="http://schemas.microsoft.com/office/powerpoint/2010/main" val="19882705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2">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bwMode="ltGray">
          <a:xfrm>
            <a:off x="0" y="483870"/>
            <a:ext cx="7604760" cy="5890260"/>
          </a:xfrm>
          <a:prstGeom prst="rect">
            <a:avLst/>
          </a:prstGeom>
        </p:spPr>
      </p:pic>
      <p:sp>
        <p:nvSpPr>
          <p:cNvPr id="15" name="Freeform 5"/>
          <p:cNvSpPr>
            <a:spLocks noEditPoints="1"/>
          </p:cNvSpPr>
          <p:nvPr/>
        </p:nvSpPr>
        <p:spPr bwMode="auto">
          <a:xfrm>
            <a:off x="0" y="0"/>
            <a:ext cx="12214226" cy="6858000"/>
          </a:xfrm>
          <a:custGeom>
            <a:avLst/>
            <a:gdLst>
              <a:gd name="T0" fmla="*/ 0 w 7694"/>
              <a:gd name="T1" fmla="*/ 4320 h 4320"/>
              <a:gd name="T2" fmla="*/ 7694 w 7694"/>
              <a:gd name="T3" fmla="*/ 4320 h 4320"/>
              <a:gd name="T4" fmla="*/ 7694 w 7694"/>
              <a:gd name="T5" fmla="*/ 0 h 4320"/>
              <a:gd name="T6" fmla="*/ 0 w 7694"/>
              <a:gd name="T7" fmla="*/ 0 h 4320"/>
              <a:gd name="T8" fmla="*/ 0 w 7694"/>
              <a:gd name="T9" fmla="*/ 354 h 4320"/>
              <a:gd name="T10" fmla="*/ 179 w 7694"/>
              <a:gd name="T11" fmla="*/ 354 h 4320"/>
              <a:gd name="T12" fmla="*/ 1238 w 7694"/>
              <a:gd name="T13" fmla="*/ 3966 h 4320"/>
              <a:gd name="T14" fmla="*/ 0 w 7694"/>
              <a:gd name="T15" fmla="*/ 3966 h 4320"/>
              <a:gd name="T16" fmla="*/ 0 w 7694"/>
              <a:gd name="T17" fmla="*/ 4320 h 4320"/>
              <a:gd name="T18" fmla="*/ 3607 w 7694"/>
              <a:gd name="T19" fmla="*/ 354 h 4320"/>
              <a:gd name="T20" fmla="*/ 4668 w 7694"/>
              <a:gd name="T21" fmla="*/ 3966 h 4320"/>
              <a:gd name="T22" fmla="*/ 4604 w 7694"/>
              <a:gd name="T23" fmla="*/ 3966 h 4320"/>
              <a:gd name="T24" fmla="*/ 3543 w 7694"/>
              <a:gd name="T25" fmla="*/ 354 h 4320"/>
              <a:gd name="T26" fmla="*/ 3607 w 7694"/>
              <a:gd name="T27" fmla="*/ 354 h 4320"/>
              <a:gd name="T28" fmla="*/ 3485 w 7694"/>
              <a:gd name="T29" fmla="*/ 354 h 4320"/>
              <a:gd name="T30" fmla="*/ 4544 w 7694"/>
              <a:gd name="T31" fmla="*/ 3966 h 4320"/>
              <a:gd name="T32" fmla="*/ 2209 w 7694"/>
              <a:gd name="T33" fmla="*/ 3966 h 4320"/>
              <a:gd name="T34" fmla="*/ 1150 w 7694"/>
              <a:gd name="T35" fmla="*/ 354 h 4320"/>
              <a:gd name="T36" fmla="*/ 3485 w 7694"/>
              <a:gd name="T37" fmla="*/ 354 h 4320"/>
              <a:gd name="T38" fmla="*/ 478 w 7694"/>
              <a:gd name="T39" fmla="*/ 354 h 4320"/>
              <a:gd name="T40" fmla="*/ 822 w 7694"/>
              <a:gd name="T41" fmla="*/ 354 h 4320"/>
              <a:gd name="T42" fmla="*/ 1882 w 7694"/>
              <a:gd name="T43" fmla="*/ 3966 h 4320"/>
              <a:gd name="T44" fmla="*/ 1537 w 7694"/>
              <a:gd name="T45" fmla="*/ 3966 h 4320"/>
              <a:gd name="T46" fmla="*/ 478 w 7694"/>
              <a:gd name="T47" fmla="*/ 35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94" h="4320">
                <a:moveTo>
                  <a:pt x="0" y="4320"/>
                </a:moveTo>
                <a:lnTo>
                  <a:pt x="7694" y="4320"/>
                </a:lnTo>
                <a:lnTo>
                  <a:pt x="7694" y="0"/>
                </a:lnTo>
                <a:lnTo>
                  <a:pt x="0" y="0"/>
                </a:lnTo>
                <a:lnTo>
                  <a:pt x="0" y="354"/>
                </a:lnTo>
                <a:lnTo>
                  <a:pt x="179" y="354"/>
                </a:lnTo>
                <a:lnTo>
                  <a:pt x="1238" y="3966"/>
                </a:lnTo>
                <a:lnTo>
                  <a:pt x="0" y="3966"/>
                </a:lnTo>
                <a:lnTo>
                  <a:pt x="0" y="4320"/>
                </a:lnTo>
                <a:close/>
                <a:moveTo>
                  <a:pt x="3607" y="354"/>
                </a:moveTo>
                <a:lnTo>
                  <a:pt x="4668" y="3966"/>
                </a:lnTo>
                <a:lnTo>
                  <a:pt x="4604" y="3966"/>
                </a:lnTo>
                <a:lnTo>
                  <a:pt x="3543" y="354"/>
                </a:lnTo>
                <a:lnTo>
                  <a:pt x="3607" y="354"/>
                </a:lnTo>
                <a:close/>
                <a:moveTo>
                  <a:pt x="3485" y="354"/>
                </a:moveTo>
                <a:lnTo>
                  <a:pt x="4544" y="3966"/>
                </a:lnTo>
                <a:lnTo>
                  <a:pt x="2209" y="3966"/>
                </a:lnTo>
                <a:lnTo>
                  <a:pt x="1150" y="354"/>
                </a:lnTo>
                <a:lnTo>
                  <a:pt x="3485" y="354"/>
                </a:lnTo>
                <a:close/>
                <a:moveTo>
                  <a:pt x="478" y="354"/>
                </a:moveTo>
                <a:lnTo>
                  <a:pt x="822" y="354"/>
                </a:lnTo>
                <a:lnTo>
                  <a:pt x="1882" y="3966"/>
                </a:lnTo>
                <a:lnTo>
                  <a:pt x="1537" y="3966"/>
                </a:lnTo>
                <a:lnTo>
                  <a:pt x="478" y="3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 name="Title 1"/>
          <p:cNvSpPr>
            <a:spLocks noGrp="1"/>
          </p:cNvSpPr>
          <p:nvPr>
            <p:ph type="title"/>
          </p:nvPr>
        </p:nvSpPr>
        <p:spPr>
          <a:xfrm>
            <a:off x="7267575" y="2003489"/>
            <a:ext cx="4375150" cy="1231106"/>
          </a:xfrm>
        </p:spPr>
        <p:txBody>
          <a:bodyPr anchor="b" anchorCtr="0"/>
          <a:lstStyle>
            <a:lvl1pPr>
              <a:defRPr sz="40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67575" y="4026609"/>
            <a:ext cx="4375150" cy="307777"/>
          </a:xfrm>
        </p:spPr>
        <p:txBody>
          <a:bodyPr wrap="square">
            <a:spAutoFit/>
          </a:bodyPr>
          <a:lstStyle>
            <a:lvl1pPr marL="0" indent="0">
              <a:buNone/>
              <a:defRPr sz="20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17" name="Freeform: Shape 44"/>
          <p:cNvSpPr>
            <a:spLocks/>
          </p:cNvSpPr>
          <p:nvPr/>
        </p:nvSpPr>
        <p:spPr bwMode="auto">
          <a:xfrm flipH="1">
            <a:off x="7267575" y="3594026"/>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gradFill flip="none" rotWithShape="1">
            <a:gsLst>
              <a:gs pos="100000">
                <a:srgbClr val="FDB515"/>
              </a:gs>
              <a:gs pos="0">
                <a:srgbClr val="EC008C"/>
              </a:gs>
            </a:gsLst>
            <a:lin ang="0" scaled="1"/>
            <a:tileRect/>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20" name="Footer Placeholder 3"/>
          <p:cNvSpPr txBox="1">
            <a:spLocks/>
          </p:cNvSpPr>
          <p:nvPr/>
        </p:nvSpPr>
        <p:spPr>
          <a:xfrm>
            <a:off x="1178533" y="6347385"/>
            <a:ext cx="4114800" cy="365125"/>
          </a:xfrm>
          <a:prstGeom prst="rect">
            <a:avLst/>
          </a:prstGeom>
        </p:spPr>
        <p:txBody>
          <a:bodyPr vert="horz" lIns="9144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6C80A5"/>
                </a:solidFill>
              </a:rPr>
              <a:t>Information Security Level 2 – Sensitive</a:t>
            </a:r>
            <a:br>
              <a:rPr lang="en-US" dirty="0">
                <a:solidFill>
                  <a:srgbClr val="6C80A5"/>
                </a:solidFill>
              </a:rPr>
            </a:br>
            <a:r>
              <a:rPr lang="en-US" dirty="0">
                <a:solidFill>
                  <a:srgbClr val="6C80A5"/>
                </a:solidFill>
              </a:rPr>
              <a:t>© 2017 – Proprietary &amp; Confidential Information of Amdocs</a:t>
            </a:r>
          </a:p>
        </p:txBody>
      </p:sp>
      <p:sp>
        <p:nvSpPr>
          <p:cNvPr id="22" name="Freeform: Shape 21"/>
          <p:cNvSpPr>
            <a:spLocks/>
          </p:cNvSpPr>
          <p:nvPr/>
        </p:nvSpPr>
        <p:spPr bwMode="auto">
          <a:xfrm>
            <a:off x="378341" y="561974"/>
            <a:ext cx="1771683" cy="5724525"/>
          </a:xfrm>
          <a:custGeom>
            <a:avLst/>
            <a:gdLst>
              <a:gd name="connsiteX0" fmla="*/ 0 w 1771683"/>
              <a:gd name="connsiteY0" fmla="*/ 0 h 5724525"/>
              <a:gd name="connsiteX1" fmla="*/ 91133 w 1771683"/>
              <a:gd name="connsiteY1" fmla="*/ 0 h 5724525"/>
              <a:gd name="connsiteX2" fmla="*/ 1771683 w 1771683"/>
              <a:gd name="connsiteY2" fmla="*/ 5724525 h 5724525"/>
              <a:gd name="connsiteX3" fmla="*/ 1668106 w 1771683"/>
              <a:gd name="connsiteY3" fmla="*/ 5724525 h 5724525"/>
            </a:gdLst>
            <a:ahLst/>
            <a:cxnLst>
              <a:cxn ang="0">
                <a:pos x="connsiteX0" y="connsiteY0"/>
              </a:cxn>
              <a:cxn ang="0">
                <a:pos x="connsiteX1" y="connsiteY1"/>
              </a:cxn>
              <a:cxn ang="0">
                <a:pos x="connsiteX2" y="connsiteY2"/>
              </a:cxn>
              <a:cxn ang="0">
                <a:pos x="connsiteX3" y="connsiteY3"/>
              </a:cxn>
            </a:cxnLst>
            <a:rect l="l" t="t" r="r" b="b"/>
            <a:pathLst>
              <a:path w="1771683" h="5724525">
                <a:moveTo>
                  <a:pt x="0" y="0"/>
                </a:moveTo>
                <a:lnTo>
                  <a:pt x="91133" y="0"/>
                </a:lnTo>
                <a:lnTo>
                  <a:pt x="1771683" y="5724525"/>
                </a:lnTo>
                <a:lnTo>
                  <a:pt x="1668106" y="5724525"/>
                </a:lnTo>
                <a:close/>
              </a:path>
            </a:pathLst>
          </a:custGeom>
          <a:gradFill flip="none" rotWithShape="1">
            <a:gsLst>
              <a:gs pos="0">
                <a:srgbClr val="FDB515"/>
              </a:gs>
              <a:gs pos="100000">
                <a:srgbClr val="EC008C"/>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solidFill>
                <a:schemeClr val="lt1"/>
              </a:solidFill>
            </a:endParaRPr>
          </a:p>
        </p:txBody>
      </p:sp>
      <p:pic>
        <p:nvPicPr>
          <p:cNvPr id="11" name="Picture 10"/>
          <p:cNvPicPr>
            <a:picLocks/>
          </p:cNvPicPr>
          <p:nvPr/>
        </p:nvPicPr>
        <p:blipFill>
          <a:blip r:embed="rId3"/>
          <a:stretch>
            <a:fillRect/>
          </a:stretch>
        </p:blipFill>
        <p:spPr>
          <a:xfrm>
            <a:off x="11454485" y="6382383"/>
            <a:ext cx="393012" cy="292608"/>
          </a:xfrm>
          <a:prstGeom prst="rect">
            <a:avLst/>
          </a:prstGeom>
        </p:spPr>
      </p:pic>
      <p:sp>
        <p:nvSpPr>
          <p:cNvPr id="12" name="Footer Placeholder 3"/>
          <p:cNvSpPr txBox="1">
            <a:spLocks/>
          </p:cNvSpPr>
          <p:nvPr/>
        </p:nvSpPr>
        <p:spPr>
          <a:xfrm>
            <a:off x="548640" y="6347385"/>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C81157-9992-4BD3-B8A9-14B1E5882052}" type="slidenum">
              <a:rPr lang="en-US" sz="1200" smtClean="0">
                <a:solidFill>
                  <a:srgbClr val="6C80A5"/>
                </a:solidFill>
              </a:rPr>
              <a:t>‹#›</a:t>
            </a:fld>
            <a:endParaRPr lang="en-US" sz="1200" dirty="0">
              <a:solidFill>
                <a:srgbClr val="6C80A5"/>
              </a:solidFill>
            </a:endParaRPr>
          </a:p>
        </p:txBody>
      </p:sp>
    </p:spTree>
    <p:extLst>
      <p:ext uri="{BB962C8B-B14F-4D97-AF65-F5344CB8AC3E}">
        <p14:creationId xmlns:p14="http://schemas.microsoft.com/office/powerpoint/2010/main" val="1730838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3">
    <p:spTree>
      <p:nvGrpSpPr>
        <p:cNvPr id="1" name=""/>
        <p:cNvGrpSpPr/>
        <p:nvPr/>
      </p:nvGrpSpPr>
      <p:grpSpPr>
        <a:xfrm>
          <a:off x="0" y="0"/>
          <a:ext cx="0" cy="0"/>
          <a:chOff x="0" y="0"/>
          <a:chExt cx="0" cy="0"/>
        </a:xfrm>
      </p:grpSpPr>
      <p:pic>
        <p:nvPicPr>
          <p:cNvPr id="21" name="Picture 20"/>
          <p:cNvPicPr>
            <a:picLocks noChangeAspect="1"/>
          </p:cNvPicPr>
          <p:nvPr/>
        </p:nvPicPr>
        <p:blipFill>
          <a:blip r:embed="rId2"/>
          <a:stretch>
            <a:fillRect/>
          </a:stretch>
        </p:blipFill>
        <p:spPr>
          <a:xfrm>
            <a:off x="0" y="0"/>
            <a:ext cx="7513320" cy="6858000"/>
          </a:xfrm>
          <a:prstGeom prst="rect">
            <a:avLst/>
          </a:prstGeom>
        </p:spPr>
      </p:pic>
      <p:sp>
        <p:nvSpPr>
          <p:cNvPr id="14" name="Freeform 5"/>
          <p:cNvSpPr>
            <a:spLocks noEditPoints="1"/>
          </p:cNvSpPr>
          <p:nvPr/>
        </p:nvSpPr>
        <p:spPr bwMode="auto">
          <a:xfrm>
            <a:off x="0" y="0"/>
            <a:ext cx="12214226" cy="6858000"/>
          </a:xfrm>
          <a:custGeom>
            <a:avLst/>
            <a:gdLst>
              <a:gd name="T0" fmla="*/ 0 w 7694"/>
              <a:gd name="T1" fmla="*/ 4320 h 4320"/>
              <a:gd name="T2" fmla="*/ 7694 w 7694"/>
              <a:gd name="T3" fmla="*/ 4320 h 4320"/>
              <a:gd name="T4" fmla="*/ 7694 w 7694"/>
              <a:gd name="T5" fmla="*/ 0 h 4320"/>
              <a:gd name="T6" fmla="*/ 0 w 7694"/>
              <a:gd name="T7" fmla="*/ 0 h 4320"/>
              <a:gd name="T8" fmla="*/ 0 w 7694"/>
              <a:gd name="T9" fmla="*/ 354 h 4320"/>
              <a:gd name="T10" fmla="*/ 179 w 7694"/>
              <a:gd name="T11" fmla="*/ 354 h 4320"/>
              <a:gd name="T12" fmla="*/ 1238 w 7694"/>
              <a:gd name="T13" fmla="*/ 3966 h 4320"/>
              <a:gd name="T14" fmla="*/ 0 w 7694"/>
              <a:gd name="T15" fmla="*/ 3966 h 4320"/>
              <a:gd name="T16" fmla="*/ 0 w 7694"/>
              <a:gd name="T17" fmla="*/ 4320 h 4320"/>
              <a:gd name="T18" fmla="*/ 3607 w 7694"/>
              <a:gd name="T19" fmla="*/ 354 h 4320"/>
              <a:gd name="T20" fmla="*/ 4668 w 7694"/>
              <a:gd name="T21" fmla="*/ 3966 h 4320"/>
              <a:gd name="T22" fmla="*/ 4604 w 7694"/>
              <a:gd name="T23" fmla="*/ 3966 h 4320"/>
              <a:gd name="T24" fmla="*/ 3543 w 7694"/>
              <a:gd name="T25" fmla="*/ 354 h 4320"/>
              <a:gd name="T26" fmla="*/ 3607 w 7694"/>
              <a:gd name="T27" fmla="*/ 354 h 4320"/>
              <a:gd name="T28" fmla="*/ 3485 w 7694"/>
              <a:gd name="T29" fmla="*/ 354 h 4320"/>
              <a:gd name="T30" fmla="*/ 4544 w 7694"/>
              <a:gd name="T31" fmla="*/ 3966 h 4320"/>
              <a:gd name="T32" fmla="*/ 2209 w 7694"/>
              <a:gd name="T33" fmla="*/ 3966 h 4320"/>
              <a:gd name="T34" fmla="*/ 1150 w 7694"/>
              <a:gd name="T35" fmla="*/ 354 h 4320"/>
              <a:gd name="T36" fmla="*/ 3485 w 7694"/>
              <a:gd name="T37" fmla="*/ 354 h 4320"/>
              <a:gd name="T38" fmla="*/ 478 w 7694"/>
              <a:gd name="T39" fmla="*/ 354 h 4320"/>
              <a:gd name="T40" fmla="*/ 822 w 7694"/>
              <a:gd name="T41" fmla="*/ 354 h 4320"/>
              <a:gd name="T42" fmla="*/ 1882 w 7694"/>
              <a:gd name="T43" fmla="*/ 3966 h 4320"/>
              <a:gd name="T44" fmla="*/ 1537 w 7694"/>
              <a:gd name="T45" fmla="*/ 3966 h 4320"/>
              <a:gd name="T46" fmla="*/ 478 w 7694"/>
              <a:gd name="T47" fmla="*/ 35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94" h="4320">
                <a:moveTo>
                  <a:pt x="0" y="4320"/>
                </a:moveTo>
                <a:lnTo>
                  <a:pt x="7694" y="4320"/>
                </a:lnTo>
                <a:lnTo>
                  <a:pt x="7694" y="0"/>
                </a:lnTo>
                <a:lnTo>
                  <a:pt x="0" y="0"/>
                </a:lnTo>
                <a:lnTo>
                  <a:pt x="0" y="354"/>
                </a:lnTo>
                <a:lnTo>
                  <a:pt x="179" y="354"/>
                </a:lnTo>
                <a:lnTo>
                  <a:pt x="1238" y="3966"/>
                </a:lnTo>
                <a:lnTo>
                  <a:pt x="0" y="3966"/>
                </a:lnTo>
                <a:lnTo>
                  <a:pt x="0" y="4320"/>
                </a:lnTo>
                <a:close/>
                <a:moveTo>
                  <a:pt x="3607" y="354"/>
                </a:moveTo>
                <a:lnTo>
                  <a:pt x="4668" y="3966"/>
                </a:lnTo>
                <a:lnTo>
                  <a:pt x="4604" y="3966"/>
                </a:lnTo>
                <a:lnTo>
                  <a:pt x="3543" y="354"/>
                </a:lnTo>
                <a:lnTo>
                  <a:pt x="3607" y="354"/>
                </a:lnTo>
                <a:close/>
                <a:moveTo>
                  <a:pt x="3485" y="354"/>
                </a:moveTo>
                <a:lnTo>
                  <a:pt x="4544" y="3966"/>
                </a:lnTo>
                <a:lnTo>
                  <a:pt x="2209" y="3966"/>
                </a:lnTo>
                <a:lnTo>
                  <a:pt x="1150" y="354"/>
                </a:lnTo>
                <a:lnTo>
                  <a:pt x="3485" y="354"/>
                </a:lnTo>
                <a:close/>
                <a:moveTo>
                  <a:pt x="478" y="354"/>
                </a:moveTo>
                <a:lnTo>
                  <a:pt x="822" y="354"/>
                </a:lnTo>
                <a:lnTo>
                  <a:pt x="1882" y="3966"/>
                </a:lnTo>
                <a:lnTo>
                  <a:pt x="1537" y="3966"/>
                </a:lnTo>
                <a:lnTo>
                  <a:pt x="478" y="3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Shape 23"/>
          <p:cNvSpPr>
            <a:spLocks/>
          </p:cNvSpPr>
          <p:nvPr/>
        </p:nvSpPr>
        <p:spPr bwMode="auto">
          <a:xfrm>
            <a:off x="378341" y="561974"/>
            <a:ext cx="1771683" cy="5724525"/>
          </a:xfrm>
          <a:custGeom>
            <a:avLst/>
            <a:gdLst>
              <a:gd name="connsiteX0" fmla="*/ 0 w 1771683"/>
              <a:gd name="connsiteY0" fmla="*/ 0 h 5724525"/>
              <a:gd name="connsiteX1" fmla="*/ 91133 w 1771683"/>
              <a:gd name="connsiteY1" fmla="*/ 0 h 5724525"/>
              <a:gd name="connsiteX2" fmla="*/ 1771683 w 1771683"/>
              <a:gd name="connsiteY2" fmla="*/ 5724525 h 5724525"/>
              <a:gd name="connsiteX3" fmla="*/ 1668106 w 1771683"/>
              <a:gd name="connsiteY3" fmla="*/ 5724525 h 5724525"/>
            </a:gdLst>
            <a:ahLst/>
            <a:cxnLst>
              <a:cxn ang="0">
                <a:pos x="connsiteX0" y="connsiteY0"/>
              </a:cxn>
              <a:cxn ang="0">
                <a:pos x="connsiteX1" y="connsiteY1"/>
              </a:cxn>
              <a:cxn ang="0">
                <a:pos x="connsiteX2" y="connsiteY2"/>
              </a:cxn>
              <a:cxn ang="0">
                <a:pos x="connsiteX3" y="connsiteY3"/>
              </a:cxn>
            </a:cxnLst>
            <a:rect l="l" t="t" r="r" b="b"/>
            <a:pathLst>
              <a:path w="1771683" h="5724525">
                <a:moveTo>
                  <a:pt x="0" y="0"/>
                </a:moveTo>
                <a:lnTo>
                  <a:pt x="91133" y="0"/>
                </a:lnTo>
                <a:lnTo>
                  <a:pt x="1771683" y="5724525"/>
                </a:lnTo>
                <a:lnTo>
                  <a:pt x="1668106" y="5724525"/>
                </a:lnTo>
                <a:close/>
              </a:path>
            </a:pathLst>
          </a:custGeom>
          <a:gradFill flip="none" rotWithShape="1">
            <a:gsLst>
              <a:gs pos="0">
                <a:srgbClr val="FDB515"/>
              </a:gs>
              <a:gs pos="100000">
                <a:srgbClr val="EC008C"/>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solidFill>
                <a:schemeClr val="lt1"/>
              </a:solidFill>
            </a:endParaRPr>
          </a:p>
        </p:txBody>
      </p:sp>
      <p:sp>
        <p:nvSpPr>
          <p:cNvPr id="2" name="Title 1"/>
          <p:cNvSpPr>
            <a:spLocks noGrp="1"/>
          </p:cNvSpPr>
          <p:nvPr>
            <p:ph type="title"/>
          </p:nvPr>
        </p:nvSpPr>
        <p:spPr>
          <a:xfrm>
            <a:off x="7267575" y="2003489"/>
            <a:ext cx="4375150" cy="1231106"/>
          </a:xfrm>
        </p:spPr>
        <p:txBody>
          <a:bodyPr anchor="b" anchorCtr="0"/>
          <a:lstStyle>
            <a:lvl1pPr>
              <a:defRPr sz="40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67575" y="4026609"/>
            <a:ext cx="4375150" cy="307777"/>
          </a:xfrm>
        </p:spPr>
        <p:txBody>
          <a:bodyPr wrap="square">
            <a:spAutoFit/>
          </a:bodyPr>
          <a:lstStyle>
            <a:lvl1pPr marL="0" indent="0">
              <a:buNone/>
              <a:defRPr sz="20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16" name="Freeform: Shape 44"/>
          <p:cNvSpPr>
            <a:spLocks/>
          </p:cNvSpPr>
          <p:nvPr/>
        </p:nvSpPr>
        <p:spPr bwMode="auto">
          <a:xfrm flipH="1">
            <a:off x="7267575" y="3594026"/>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gradFill flip="none" rotWithShape="1">
            <a:gsLst>
              <a:gs pos="100000">
                <a:srgbClr val="FDB515"/>
              </a:gs>
              <a:gs pos="0">
                <a:srgbClr val="EC008C"/>
              </a:gs>
            </a:gsLst>
            <a:lin ang="0" scaled="1"/>
            <a:tileRect/>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19" name="Footer Placeholder 3"/>
          <p:cNvSpPr txBox="1">
            <a:spLocks/>
          </p:cNvSpPr>
          <p:nvPr/>
        </p:nvSpPr>
        <p:spPr>
          <a:xfrm>
            <a:off x="1178533" y="6347385"/>
            <a:ext cx="4114800" cy="365125"/>
          </a:xfrm>
          <a:prstGeom prst="rect">
            <a:avLst/>
          </a:prstGeom>
        </p:spPr>
        <p:txBody>
          <a:bodyPr vert="horz" lIns="9144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6C80A5"/>
                </a:solidFill>
              </a:rPr>
              <a:t>Information Security Level 2 – Sensitive</a:t>
            </a:r>
            <a:br>
              <a:rPr lang="en-US" dirty="0">
                <a:solidFill>
                  <a:srgbClr val="6C80A5"/>
                </a:solidFill>
              </a:rPr>
            </a:br>
            <a:r>
              <a:rPr lang="en-US" dirty="0">
                <a:solidFill>
                  <a:srgbClr val="6C80A5"/>
                </a:solidFill>
              </a:rPr>
              <a:t>© 2017 – Proprietary &amp; Confidential Information of Amdocs</a:t>
            </a:r>
          </a:p>
        </p:txBody>
      </p:sp>
      <p:pic>
        <p:nvPicPr>
          <p:cNvPr id="11" name="Picture 10"/>
          <p:cNvPicPr>
            <a:picLocks/>
          </p:cNvPicPr>
          <p:nvPr/>
        </p:nvPicPr>
        <p:blipFill>
          <a:blip r:embed="rId3"/>
          <a:stretch>
            <a:fillRect/>
          </a:stretch>
        </p:blipFill>
        <p:spPr>
          <a:xfrm>
            <a:off x="11454485" y="6382383"/>
            <a:ext cx="393012" cy="292608"/>
          </a:xfrm>
          <a:prstGeom prst="rect">
            <a:avLst/>
          </a:prstGeom>
        </p:spPr>
      </p:pic>
      <p:sp>
        <p:nvSpPr>
          <p:cNvPr id="12" name="Footer Placeholder 3"/>
          <p:cNvSpPr txBox="1">
            <a:spLocks/>
          </p:cNvSpPr>
          <p:nvPr/>
        </p:nvSpPr>
        <p:spPr>
          <a:xfrm>
            <a:off x="548640" y="6347385"/>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C81157-9992-4BD3-B8A9-14B1E5882052}" type="slidenum">
              <a:rPr lang="en-US" sz="1200" smtClean="0">
                <a:solidFill>
                  <a:srgbClr val="6C80A5"/>
                </a:solidFill>
              </a:rPr>
              <a:t>‹#›</a:t>
            </a:fld>
            <a:endParaRPr lang="en-US" sz="1200" dirty="0">
              <a:solidFill>
                <a:srgbClr val="6C80A5"/>
              </a:solidFill>
            </a:endParaRPr>
          </a:p>
        </p:txBody>
      </p:sp>
    </p:spTree>
    <p:extLst>
      <p:ext uri="{BB962C8B-B14F-4D97-AF65-F5344CB8AC3E}">
        <p14:creationId xmlns:p14="http://schemas.microsoft.com/office/powerpoint/2010/main" val="21460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ection 4">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screen">
            <a:extLst>
              <a:ext uri="{28A0092B-C50C-407E-A947-70E740481C1C}">
                <a14:useLocalDpi xmlns:a14="http://schemas.microsoft.com/office/drawing/2010/main"/>
              </a:ext>
            </a:extLst>
          </a:blip>
          <a:srcRect b="1011"/>
          <a:stretch/>
        </p:blipFill>
        <p:spPr>
          <a:xfrm>
            <a:off x="0" y="-1"/>
            <a:ext cx="7448550" cy="6858001"/>
          </a:xfrm>
          <a:prstGeom prst="rect">
            <a:avLst/>
          </a:prstGeom>
        </p:spPr>
      </p:pic>
      <p:sp>
        <p:nvSpPr>
          <p:cNvPr id="18" name="Freeform 5"/>
          <p:cNvSpPr>
            <a:spLocks noEditPoints="1"/>
          </p:cNvSpPr>
          <p:nvPr/>
        </p:nvSpPr>
        <p:spPr bwMode="auto">
          <a:xfrm>
            <a:off x="0" y="0"/>
            <a:ext cx="12214226" cy="6858000"/>
          </a:xfrm>
          <a:custGeom>
            <a:avLst/>
            <a:gdLst>
              <a:gd name="T0" fmla="*/ 0 w 7694"/>
              <a:gd name="T1" fmla="*/ 4320 h 4320"/>
              <a:gd name="T2" fmla="*/ 7694 w 7694"/>
              <a:gd name="T3" fmla="*/ 4320 h 4320"/>
              <a:gd name="T4" fmla="*/ 7694 w 7694"/>
              <a:gd name="T5" fmla="*/ 0 h 4320"/>
              <a:gd name="T6" fmla="*/ 0 w 7694"/>
              <a:gd name="T7" fmla="*/ 0 h 4320"/>
              <a:gd name="T8" fmla="*/ 0 w 7694"/>
              <a:gd name="T9" fmla="*/ 354 h 4320"/>
              <a:gd name="T10" fmla="*/ 179 w 7694"/>
              <a:gd name="T11" fmla="*/ 354 h 4320"/>
              <a:gd name="T12" fmla="*/ 1238 w 7694"/>
              <a:gd name="T13" fmla="*/ 3966 h 4320"/>
              <a:gd name="T14" fmla="*/ 0 w 7694"/>
              <a:gd name="T15" fmla="*/ 3966 h 4320"/>
              <a:gd name="T16" fmla="*/ 0 w 7694"/>
              <a:gd name="T17" fmla="*/ 4320 h 4320"/>
              <a:gd name="T18" fmla="*/ 3607 w 7694"/>
              <a:gd name="T19" fmla="*/ 354 h 4320"/>
              <a:gd name="T20" fmla="*/ 4668 w 7694"/>
              <a:gd name="T21" fmla="*/ 3966 h 4320"/>
              <a:gd name="T22" fmla="*/ 4604 w 7694"/>
              <a:gd name="T23" fmla="*/ 3966 h 4320"/>
              <a:gd name="T24" fmla="*/ 3543 w 7694"/>
              <a:gd name="T25" fmla="*/ 354 h 4320"/>
              <a:gd name="T26" fmla="*/ 3607 w 7694"/>
              <a:gd name="T27" fmla="*/ 354 h 4320"/>
              <a:gd name="T28" fmla="*/ 3485 w 7694"/>
              <a:gd name="T29" fmla="*/ 354 h 4320"/>
              <a:gd name="T30" fmla="*/ 4544 w 7694"/>
              <a:gd name="T31" fmla="*/ 3966 h 4320"/>
              <a:gd name="T32" fmla="*/ 2209 w 7694"/>
              <a:gd name="T33" fmla="*/ 3966 h 4320"/>
              <a:gd name="T34" fmla="*/ 1150 w 7694"/>
              <a:gd name="T35" fmla="*/ 354 h 4320"/>
              <a:gd name="T36" fmla="*/ 3485 w 7694"/>
              <a:gd name="T37" fmla="*/ 354 h 4320"/>
              <a:gd name="T38" fmla="*/ 478 w 7694"/>
              <a:gd name="T39" fmla="*/ 354 h 4320"/>
              <a:gd name="T40" fmla="*/ 822 w 7694"/>
              <a:gd name="T41" fmla="*/ 354 h 4320"/>
              <a:gd name="T42" fmla="*/ 1882 w 7694"/>
              <a:gd name="T43" fmla="*/ 3966 h 4320"/>
              <a:gd name="T44" fmla="*/ 1537 w 7694"/>
              <a:gd name="T45" fmla="*/ 3966 h 4320"/>
              <a:gd name="T46" fmla="*/ 478 w 7694"/>
              <a:gd name="T47" fmla="*/ 35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94" h="4320">
                <a:moveTo>
                  <a:pt x="0" y="4320"/>
                </a:moveTo>
                <a:lnTo>
                  <a:pt x="7694" y="4320"/>
                </a:lnTo>
                <a:lnTo>
                  <a:pt x="7694" y="0"/>
                </a:lnTo>
                <a:lnTo>
                  <a:pt x="0" y="0"/>
                </a:lnTo>
                <a:lnTo>
                  <a:pt x="0" y="354"/>
                </a:lnTo>
                <a:lnTo>
                  <a:pt x="179" y="354"/>
                </a:lnTo>
                <a:lnTo>
                  <a:pt x="1238" y="3966"/>
                </a:lnTo>
                <a:lnTo>
                  <a:pt x="0" y="3966"/>
                </a:lnTo>
                <a:lnTo>
                  <a:pt x="0" y="4320"/>
                </a:lnTo>
                <a:close/>
                <a:moveTo>
                  <a:pt x="3607" y="354"/>
                </a:moveTo>
                <a:lnTo>
                  <a:pt x="4668" y="3966"/>
                </a:lnTo>
                <a:lnTo>
                  <a:pt x="4604" y="3966"/>
                </a:lnTo>
                <a:lnTo>
                  <a:pt x="3543" y="354"/>
                </a:lnTo>
                <a:lnTo>
                  <a:pt x="3607" y="354"/>
                </a:lnTo>
                <a:close/>
                <a:moveTo>
                  <a:pt x="3485" y="354"/>
                </a:moveTo>
                <a:lnTo>
                  <a:pt x="4544" y="3966"/>
                </a:lnTo>
                <a:lnTo>
                  <a:pt x="2209" y="3966"/>
                </a:lnTo>
                <a:lnTo>
                  <a:pt x="1150" y="354"/>
                </a:lnTo>
                <a:lnTo>
                  <a:pt x="3485" y="354"/>
                </a:lnTo>
                <a:close/>
                <a:moveTo>
                  <a:pt x="478" y="354"/>
                </a:moveTo>
                <a:lnTo>
                  <a:pt x="822" y="354"/>
                </a:lnTo>
                <a:lnTo>
                  <a:pt x="1882" y="3966"/>
                </a:lnTo>
                <a:lnTo>
                  <a:pt x="1537" y="3966"/>
                </a:lnTo>
                <a:lnTo>
                  <a:pt x="478" y="3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7267575" y="2003489"/>
            <a:ext cx="4375150" cy="1231106"/>
          </a:xfrm>
        </p:spPr>
        <p:txBody>
          <a:bodyPr anchor="b" anchorCtr="0"/>
          <a:lstStyle>
            <a:lvl1pPr>
              <a:defRPr sz="40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67575" y="4026609"/>
            <a:ext cx="4375149" cy="307777"/>
          </a:xfrm>
        </p:spPr>
        <p:txBody>
          <a:bodyPr wrap="square">
            <a:spAutoFit/>
          </a:bodyPr>
          <a:lstStyle>
            <a:lvl1pPr marL="0" indent="0">
              <a:buNone/>
              <a:defRPr sz="20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8" name="Freeform 6"/>
          <p:cNvSpPr>
            <a:spLocks noEditPoints="1"/>
          </p:cNvSpPr>
          <p:nvPr/>
        </p:nvSpPr>
        <p:spPr bwMode="auto">
          <a:xfrm>
            <a:off x="1588" y="1588"/>
            <a:ext cx="12188825" cy="6858000"/>
          </a:xfrm>
          <a:custGeom>
            <a:avLst/>
            <a:gdLst>
              <a:gd name="T0" fmla="*/ 7678 w 7678"/>
              <a:gd name="T1" fmla="*/ 0 h 4320"/>
              <a:gd name="T2" fmla="*/ 0 w 7678"/>
              <a:gd name="T3" fmla="*/ 0 h 4320"/>
              <a:gd name="T4" fmla="*/ 0 w 7678"/>
              <a:gd name="T5" fmla="*/ 379 h 4320"/>
              <a:gd name="T6" fmla="*/ 176 w 7678"/>
              <a:gd name="T7" fmla="*/ 379 h 4320"/>
              <a:gd name="T8" fmla="*/ 1216 w 7678"/>
              <a:gd name="T9" fmla="*/ 3929 h 4320"/>
              <a:gd name="T10" fmla="*/ 0 w 7678"/>
              <a:gd name="T11" fmla="*/ 3929 h 4320"/>
              <a:gd name="T12" fmla="*/ 0 w 7678"/>
              <a:gd name="T13" fmla="*/ 4320 h 4320"/>
              <a:gd name="T14" fmla="*/ 7678 w 7678"/>
              <a:gd name="T15" fmla="*/ 4320 h 4320"/>
              <a:gd name="T16" fmla="*/ 1510 w 7678"/>
              <a:gd name="T17" fmla="*/ 3929 h 4320"/>
              <a:gd name="T18" fmla="*/ 469 w 7678"/>
              <a:gd name="T19" fmla="*/ 379 h 4320"/>
              <a:gd name="T20" fmla="*/ 808 w 7678"/>
              <a:gd name="T21" fmla="*/ 379 h 4320"/>
              <a:gd name="T22" fmla="*/ 1848 w 7678"/>
              <a:gd name="T23" fmla="*/ 3929 h 4320"/>
              <a:gd name="T24" fmla="*/ 1510 w 7678"/>
              <a:gd name="T25" fmla="*/ 3929 h 4320"/>
              <a:gd name="T26" fmla="*/ 2170 w 7678"/>
              <a:gd name="T27" fmla="*/ 3929 h 4320"/>
              <a:gd name="T28" fmla="*/ 1130 w 7678"/>
              <a:gd name="T29" fmla="*/ 379 h 4320"/>
              <a:gd name="T30" fmla="*/ 3421 w 7678"/>
              <a:gd name="T31" fmla="*/ 379 h 4320"/>
              <a:gd name="T32" fmla="*/ 4461 w 7678"/>
              <a:gd name="T33" fmla="*/ 3929 h 4320"/>
              <a:gd name="T34" fmla="*/ 2170 w 7678"/>
              <a:gd name="T35" fmla="*/ 3929 h 4320"/>
              <a:gd name="T36" fmla="*/ 4519 w 7678"/>
              <a:gd name="T37" fmla="*/ 3929 h 4320"/>
              <a:gd name="T38" fmla="*/ 3479 w 7678"/>
              <a:gd name="T39" fmla="*/ 379 h 4320"/>
              <a:gd name="T40" fmla="*/ 3542 w 7678"/>
              <a:gd name="T41" fmla="*/ 379 h 4320"/>
              <a:gd name="T42" fmla="*/ 4583 w 7678"/>
              <a:gd name="T43" fmla="*/ 3929 h 4320"/>
              <a:gd name="T44" fmla="*/ 4519 w 7678"/>
              <a:gd name="T45" fmla="*/ 3929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678" h="4320">
                <a:moveTo>
                  <a:pt x="7678" y="0"/>
                </a:moveTo>
                <a:lnTo>
                  <a:pt x="0" y="0"/>
                </a:lnTo>
                <a:lnTo>
                  <a:pt x="0" y="379"/>
                </a:lnTo>
                <a:lnTo>
                  <a:pt x="176" y="379"/>
                </a:lnTo>
                <a:lnTo>
                  <a:pt x="1216" y="3929"/>
                </a:lnTo>
                <a:lnTo>
                  <a:pt x="0" y="3929"/>
                </a:lnTo>
                <a:lnTo>
                  <a:pt x="0" y="4320"/>
                </a:lnTo>
                <a:lnTo>
                  <a:pt x="7678" y="4320"/>
                </a:lnTo>
                <a:moveTo>
                  <a:pt x="1510" y="3929"/>
                </a:moveTo>
                <a:lnTo>
                  <a:pt x="469" y="379"/>
                </a:lnTo>
                <a:lnTo>
                  <a:pt x="808" y="379"/>
                </a:lnTo>
                <a:lnTo>
                  <a:pt x="1848" y="3929"/>
                </a:lnTo>
                <a:lnTo>
                  <a:pt x="1510" y="3929"/>
                </a:lnTo>
                <a:moveTo>
                  <a:pt x="2170" y="3929"/>
                </a:moveTo>
                <a:lnTo>
                  <a:pt x="1130" y="379"/>
                </a:lnTo>
                <a:lnTo>
                  <a:pt x="3421" y="379"/>
                </a:lnTo>
                <a:lnTo>
                  <a:pt x="4461" y="3929"/>
                </a:lnTo>
                <a:lnTo>
                  <a:pt x="2170" y="3929"/>
                </a:lnTo>
                <a:moveTo>
                  <a:pt x="4519" y="3929"/>
                </a:moveTo>
                <a:lnTo>
                  <a:pt x="3479" y="379"/>
                </a:lnTo>
                <a:lnTo>
                  <a:pt x="3542" y="379"/>
                </a:lnTo>
                <a:lnTo>
                  <a:pt x="4583" y="3929"/>
                </a:lnTo>
                <a:lnTo>
                  <a:pt x="4519" y="39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Shape 44"/>
          <p:cNvSpPr>
            <a:spLocks/>
          </p:cNvSpPr>
          <p:nvPr/>
        </p:nvSpPr>
        <p:spPr bwMode="auto">
          <a:xfrm flipH="1">
            <a:off x="7267575" y="3594026"/>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gradFill flip="none" rotWithShape="1">
            <a:gsLst>
              <a:gs pos="100000">
                <a:srgbClr val="FDB515"/>
              </a:gs>
              <a:gs pos="0">
                <a:srgbClr val="EC008C"/>
              </a:gs>
            </a:gsLst>
            <a:lin ang="0" scaled="1"/>
            <a:tileRect/>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21" name="Footer Placeholder 3"/>
          <p:cNvSpPr txBox="1">
            <a:spLocks/>
          </p:cNvSpPr>
          <p:nvPr/>
        </p:nvSpPr>
        <p:spPr>
          <a:xfrm>
            <a:off x="1178533" y="6347385"/>
            <a:ext cx="4114800" cy="365125"/>
          </a:xfrm>
          <a:prstGeom prst="rect">
            <a:avLst/>
          </a:prstGeom>
        </p:spPr>
        <p:txBody>
          <a:bodyPr vert="horz" lIns="9144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6C80A5"/>
                </a:solidFill>
              </a:rPr>
              <a:t>Information Security Level 2 – Sensitive</a:t>
            </a:r>
            <a:br>
              <a:rPr lang="en-US" dirty="0">
                <a:solidFill>
                  <a:srgbClr val="6C80A5"/>
                </a:solidFill>
              </a:rPr>
            </a:br>
            <a:r>
              <a:rPr lang="en-US" dirty="0">
                <a:solidFill>
                  <a:srgbClr val="6C80A5"/>
                </a:solidFill>
              </a:rPr>
              <a:t>© 2017 – Proprietary &amp; Confidential Information of Amdocs</a:t>
            </a:r>
          </a:p>
        </p:txBody>
      </p:sp>
      <p:sp>
        <p:nvSpPr>
          <p:cNvPr id="22" name="Freeform: Shape 21"/>
          <p:cNvSpPr>
            <a:spLocks/>
          </p:cNvSpPr>
          <p:nvPr/>
        </p:nvSpPr>
        <p:spPr bwMode="auto">
          <a:xfrm>
            <a:off x="378341" y="561974"/>
            <a:ext cx="1771683" cy="5724525"/>
          </a:xfrm>
          <a:custGeom>
            <a:avLst/>
            <a:gdLst>
              <a:gd name="connsiteX0" fmla="*/ 0 w 1771683"/>
              <a:gd name="connsiteY0" fmla="*/ 0 h 5724525"/>
              <a:gd name="connsiteX1" fmla="*/ 91133 w 1771683"/>
              <a:gd name="connsiteY1" fmla="*/ 0 h 5724525"/>
              <a:gd name="connsiteX2" fmla="*/ 1771683 w 1771683"/>
              <a:gd name="connsiteY2" fmla="*/ 5724525 h 5724525"/>
              <a:gd name="connsiteX3" fmla="*/ 1668106 w 1771683"/>
              <a:gd name="connsiteY3" fmla="*/ 5724525 h 5724525"/>
            </a:gdLst>
            <a:ahLst/>
            <a:cxnLst>
              <a:cxn ang="0">
                <a:pos x="connsiteX0" y="connsiteY0"/>
              </a:cxn>
              <a:cxn ang="0">
                <a:pos x="connsiteX1" y="connsiteY1"/>
              </a:cxn>
              <a:cxn ang="0">
                <a:pos x="connsiteX2" y="connsiteY2"/>
              </a:cxn>
              <a:cxn ang="0">
                <a:pos x="connsiteX3" y="connsiteY3"/>
              </a:cxn>
            </a:cxnLst>
            <a:rect l="l" t="t" r="r" b="b"/>
            <a:pathLst>
              <a:path w="1771683" h="5724525">
                <a:moveTo>
                  <a:pt x="0" y="0"/>
                </a:moveTo>
                <a:lnTo>
                  <a:pt x="91133" y="0"/>
                </a:lnTo>
                <a:lnTo>
                  <a:pt x="1771683" y="5724525"/>
                </a:lnTo>
                <a:lnTo>
                  <a:pt x="1668106" y="5724525"/>
                </a:lnTo>
                <a:close/>
              </a:path>
            </a:pathLst>
          </a:custGeom>
          <a:gradFill flip="none" rotWithShape="1">
            <a:gsLst>
              <a:gs pos="0">
                <a:srgbClr val="FDB515"/>
              </a:gs>
              <a:gs pos="100000">
                <a:srgbClr val="EC008C"/>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solidFill>
                <a:schemeClr val="lt1"/>
              </a:solidFill>
            </a:endParaRPr>
          </a:p>
        </p:txBody>
      </p:sp>
      <p:pic>
        <p:nvPicPr>
          <p:cNvPr id="12" name="Picture 11"/>
          <p:cNvPicPr>
            <a:picLocks/>
          </p:cNvPicPr>
          <p:nvPr/>
        </p:nvPicPr>
        <p:blipFill>
          <a:blip r:embed="rId3"/>
          <a:stretch>
            <a:fillRect/>
          </a:stretch>
        </p:blipFill>
        <p:spPr>
          <a:xfrm>
            <a:off x="11454485" y="6382383"/>
            <a:ext cx="393012" cy="292608"/>
          </a:xfrm>
          <a:prstGeom prst="rect">
            <a:avLst/>
          </a:prstGeom>
        </p:spPr>
      </p:pic>
      <p:sp>
        <p:nvSpPr>
          <p:cNvPr id="13" name="Footer Placeholder 3"/>
          <p:cNvSpPr txBox="1">
            <a:spLocks/>
          </p:cNvSpPr>
          <p:nvPr/>
        </p:nvSpPr>
        <p:spPr>
          <a:xfrm>
            <a:off x="548640" y="6347385"/>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C81157-9992-4BD3-B8A9-14B1E5882052}" type="slidenum">
              <a:rPr lang="en-US" sz="1200" smtClean="0">
                <a:solidFill>
                  <a:srgbClr val="6C80A5"/>
                </a:solidFill>
              </a:rPr>
              <a:t>‹#›</a:t>
            </a:fld>
            <a:endParaRPr lang="en-US" sz="1200" dirty="0">
              <a:solidFill>
                <a:srgbClr val="6C80A5"/>
              </a:solidFill>
            </a:endParaRPr>
          </a:p>
        </p:txBody>
      </p:sp>
    </p:spTree>
    <p:extLst>
      <p:ext uri="{BB962C8B-B14F-4D97-AF65-F5344CB8AC3E}">
        <p14:creationId xmlns:p14="http://schemas.microsoft.com/office/powerpoint/2010/main" val="1450403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Thank You 1">
    <p:spTree>
      <p:nvGrpSpPr>
        <p:cNvPr id="1" name=""/>
        <p:cNvGrpSpPr/>
        <p:nvPr/>
      </p:nvGrpSpPr>
      <p:grpSpPr>
        <a:xfrm>
          <a:off x="0" y="0"/>
          <a:ext cx="0" cy="0"/>
          <a:chOff x="0" y="0"/>
          <a:chExt cx="0" cy="0"/>
        </a:xfrm>
      </p:grpSpPr>
      <p:grpSp>
        <p:nvGrpSpPr>
          <p:cNvPr id="53" name="Group 52"/>
          <p:cNvGrpSpPr/>
          <p:nvPr/>
        </p:nvGrpSpPr>
        <p:grpSpPr>
          <a:xfrm>
            <a:off x="0" y="547688"/>
            <a:ext cx="12192000" cy="5738811"/>
            <a:chOff x="0" y="547688"/>
            <a:chExt cx="12192000" cy="5738811"/>
          </a:xfrm>
        </p:grpSpPr>
        <p:sp>
          <p:nvSpPr>
            <p:cNvPr id="54" name="Freeform 38"/>
            <p:cNvSpPr>
              <a:spLocks/>
            </p:cNvSpPr>
            <p:nvPr/>
          </p:nvSpPr>
          <p:spPr bwMode="auto">
            <a:xfrm>
              <a:off x="8505746" y="547688"/>
              <a:ext cx="3065010" cy="5738811"/>
            </a:xfrm>
            <a:custGeom>
              <a:avLst/>
              <a:gdLst>
                <a:gd name="T0" fmla="*/ 1896 w 1896"/>
                <a:gd name="T1" fmla="*/ 3550 h 3550"/>
                <a:gd name="T2" fmla="*/ 1025 w 1896"/>
                <a:gd name="T3" fmla="*/ 3550 h 3550"/>
                <a:gd name="T4" fmla="*/ 0 w 1896"/>
                <a:gd name="T5" fmla="*/ 0 h 3550"/>
                <a:gd name="T6" fmla="*/ 871 w 1896"/>
                <a:gd name="T7" fmla="*/ 0 h 3550"/>
                <a:gd name="T8" fmla="*/ 1896 w 1896"/>
                <a:gd name="T9" fmla="*/ 3550 h 3550"/>
              </a:gdLst>
              <a:ahLst/>
              <a:cxnLst>
                <a:cxn ang="0">
                  <a:pos x="T0" y="T1"/>
                </a:cxn>
                <a:cxn ang="0">
                  <a:pos x="T2" y="T3"/>
                </a:cxn>
                <a:cxn ang="0">
                  <a:pos x="T4" y="T5"/>
                </a:cxn>
                <a:cxn ang="0">
                  <a:pos x="T6" y="T7"/>
                </a:cxn>
                <a:cxn ang="0">
                  <a:pos x="T8" y="T9"/>
                </a:cxn>
              </a:cxnLst>
              <a:rect l="0" t="0" r="r" b="b"/>
              <a:pathLst>
                <a:path w="1896" h="3550">
                  <a:moveTo>
                    <a:pt x="1896" y="3550"/>
                  </a:moveTo>
                  <a:lnTo>
                    <a:pt x="1025" y="3550"/>
                  </a:lnTo>
                  <a:lnTo>
                    <a:pt x="0" y="0"/>
                  </a:lnTo>
                  <a:lnTo>
                    <a:pt x="871" y="0"/>
                  </a:lnTo>
                  <a:lnTo>
                    <a:pt x="1896" y="3550"/>
                  </a:lnTo>
                  <a:close/>
                </a:path>
              </a:pathLst>
            </a:cu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5" name="Freeform 40"/>
            <p:cNvSpPr>
              <a:spLocks/>
            </p:cNvSpPr>
            <p:nvPr/>
          </p:nvSpPr>
          <p:spPr bwMode="auto">
            <a:xfrm>
              <a:off x="3140363" y="547688"/>
              <a:ext cx="4206306" cy="5738811"/>
            </a:xfrm>
            <a:custGeom>
              <a:avLst/>
              <a:gdLst>
                <a:gd name="T0" fmla="*/ 2602 w 2602"/>
                <a:gd name="T1" fmla="*/ 3550 h 3550"/>
                <a:gd name="T2" fmla="*/ 1025 w 2602"/>
                <a:gd name="T3" fmla="*/ 3550 h 3550"/>
                <a:gd name="T4" fmla="*/ 0 w 2602"/>
                <a:gd name="T5" fmla="*/ 0 h 3550"/>
                <a:gd name="T6" fmla="*/ 1578 w 2602"/>
                <a:gd name="T7" fmla="*/ 0 h 3550"/>
                <a:gd name="T8" fmla="*/ 2602 w 2602"/>
                <a:gd name="T9" fmla="*/ 3550 h 3550"/>
              </a:gdLst>
              <a:ahLst/>
              <a:cxnLst>
                <a:cxn ang="0">
                  <a:pos x="T0" y="T1"/>
                </a:cxn>
                <a:cxn ang="0">
                  <a:pos x="T2" y="T3"/>
                </a:cxn>
                <a:cxn ang="0">
                  <a:pos x="T4" y="T5"/>
                </a:cxn>
                <a:cxn ang="0">
                  <a:pos x="T6" y="T7"/>
                </a:cxn>
                <a:cxn ang="0">
                  <a:pos x="T8" y="T9"/>
                </a:cxn>
              </a:cxnLst>
              <a:rect l="0" t="0" r="r" b="b"/>
              <a:pathLst>
                <a:path w="2602" h="3550">
                  <a:moveTo>
                    <a:pt x="2602" y="3550"/>
                  </a:moveTo>
                  <a:lnTo>
                    <a:pt x="1025" y="3550"/>
                  </a:lnTo>
                  <a:lnTo>
                    <a:pt x="0" y="0"/>
                  </a:lnTo>
                  <a:lnTo>
                    <a:pt x="1578" y="0"/>
                  </a:lnTo>
                  <a:lnTo>
                    <a:pt x="2602" y="3550"/>
                  </a:ln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6" name="Freeform 42"/>
            <p:cNvSpPr>
              <a:spLocks/>
            </p:cNvSpPr>
            <p:nvPr/>
          </p:nvSpPr>
          <p:spPr bwMode="auto">
            <a:xfrm>
              <a:off x="990329" y="547688"/>
              <a:ext cx="2195297" cy="5738811"/>
            </a:xfrm>
            <a:custGeom>
              <a:avLst/>
              <a:gdLst>
                <a:gd name="T0" fmla="*/ 1358 w 1358"/>
                <a:gd name="T1" fmla="*/ 3550 h 3550"/>
                <a:gd name="T2" fmla="*/ 1024 w 1358"/>
                <a:gd name="T3" fmla="*/ 3550 h 3550"/>
                <a:gd name="T4" fmla="*/ 0 w 1358"/>
                <a:gd name="T5" fmla="*/ 0 h 3550"/>
                <a:gd name="T6" fmla="*/ 332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4" y="3550"/>
                  </a:lnTo>
                  <a:lnTo>
                    <a:pt x="0" y="0"/>
                  </a:lnTo>
                  <a:lnTo>
                    <a:pt x="332" y="0"/>
                  </a:lnTo>
                  <a:lnTo>
                    <a:pt x="1358" y="3550"/>
                  </a:lnTo>
                  <a:close/>
                </a:path>
              </a:pathLst>
            </a:custGeom>
            <a:solidFill>
              <a:srgbClr val="F2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7" name="Freeform 44"/>
            <p:cNvSpPr>
              <a:spLocks/>
            </p:cNvSpPr>
            <p:nvPr/>
          </p:nvSpPr>
          <p:spPr bwMode="auto">
            <a:xfrm>
              <a:off x="6766321" y="547688"/>
              <a:ext cx="2195297" cy="5738811"/>
            </a:xfrm>
            <a:custGeom>
              <a:avLst/>
              <a:gdLst>
                <a:gd name="T0" fmla="*/ 1358 w 1358"/>
                <a:gd name="T1" fmla="*/ 3550 h 3550"/>
                <a:gd name="T2" fmla="*/ 1025 w 1358"/>
                <a:gd name="T3" fmla="*/ 3550 h 3550"/>
                <a:gd name="T4" fmla="*/ 0 w 1358"/>
                <a:gd name="T5" fmla="*/ 0 h 3550"/>
                <a:gd name="T6" fmla="*/ 333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5" y="3550"/>
                  </a:lnTo>
                  <a:lnTo>
                    <a:pt x="0" y="0"/>
                  </a:lnTo>
                  <a:lnTo>
                    <a:pt x="333" y="0"/>
                  </a:lnTo>
                  <a:lnTo>
                    <a:pt x="1358" y="3550"/>
                  </a:lnTo>
                  <a:close/>
                </a:path>
              </a:pathLst>
            </a:custGeom>
            <a:solidFill>
              <a:srgbClr val="F2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8" name="Freeform 46"/>
            <p:cNvSpPr>
              <a:spLocks/>
            </p:cNvSpPr>
            <p:nvPr/>
          </p:nvSpPr>
          <p:spPr bwMode="auto">
            <a:xfrm>
              <a:off x="1704852" y="547688"/>
              <a:ext cx="1808938" cy="5738811"/>
            </a:xfrm>
            <a:custGeom>
              <a:avLst/>
              <a:gdLst>
                <a:gd name="T0" fmla="*/ 1119 w 1119"/>
                <a:gd name="T1" fmla="*/ 3550 h 3550"/>
                <a:gd name="T2" fmla="*/ 1025 w 1119"/>
                <a:gd name="T3" fmla="*/ 3550 h 3550"/>
                <a:gd name="T4" fmla="*/ 0 w 1119"/>
                <a:gd name="T5" fmla="*/ 0 h 3550"/>
                <a:gd name="T6" fmla="*/ 95 w 1119"/>
                <a:gd name="T7" fmla="*/ 0 h 3550"/>
                <a:gd name="T8" fmla="*/ 1119 w 1119"/>
                <a:gd name="T9" fmla="*/ 3550 h 3550"/>
              </a:gdLst>
              <a:ahLst/>
              <a:cxnLst>
                <a:cxn ang="0">
                  <a:pos x="T0" y="T1"/>
                </a:cxn>
                <a:cxn ang="0">
                  <a:pos x="T2" y="T3"/>
                </a:cxn>
                <a:cxn ang="0">
                  <a:pos x="T4" y="T5"/>
                </a:cxn>
                <a:cxn ang="0">
                  <a:pos x="T6" y="T7"/>
                </a:cxn>
                <a:cxn ang="0">
                  <a:pos x="T8" y="T9"/>
                </a:cxn>
              </a:cxnLst>
              <a:rect l="0" t="0" r="r" b="b"/>
              <a:pathLst>
                <a:path w="1119" h="3550">
                  <a:moveTo>
                    <a:pt x="1119" y="3550"/>
                  </a:moveTo>
                  <a:lnTo>
                    <a:pt x="1025" y="3550"/>
                  </a:lnTo>
                  <a:lnTo>
                    <a:pt x="0" y="0"/>
                  </a:lnTo>
                  <a:lnTo>
                    <a:pt x="95" y="0"/>
                  </a:lnTo>
                  <a:lnTo>
                    <a:pt x="1119" y="355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9" name="Freeform 48"/>
            <p:cNvSpPr>
              <a:spLocks/>
            </p:cNvSpPr>
            <p:nvPr/>
          </p:nvSpPr>
          <p:spPr bwMode="auto">
            <a:xfrm>
              <a:off x="5781832" y="547688"/>
              <a:ext cx="1758824" cy="5738811"/>
            </a:xfrm>
            <a:custGeom>
              <a:avLst/>
              <a:gdLst>
                <a:gd name="T0" fmla="*/ 1088 w 1088"/>
                <a:gd name="T1" fmla="*/ 3550 h 3550"/>
                <a:gd name="T2" fmla="*/ 1025 w 1088"/>
                <a:gd name="T3" fmla="*/ 3550 h 3550"/>
                <a:gd name="T4" fmla="*/ 0 w 1088"/>
                <a:gd name="T5" fmla="*/ 0 h 3550"/>
                <a:gd name="T6" fmla="*/ 62 w 1088"/>
                <a:gd name="T7" fmla="*/ 0 h 3550"/>
                <a:gd name="T8" fmla="*/ 1088 w 1088"/>
                <a:gd name="T9" fmla="*/ 3550 h 3550"/>
              </a:gdLst>
              <a:ahLst/>
              <a:cxnLst>
                <a:cxn ang="0">
                  <a:pos x="T0" y="T1"/>
                </a:cxn>
                <a:cxn ang="0">
                  <a:pos x="T2" y="T3"/>
                </a:cxn>
                <a:cxn ang="0">
                  <a:pos x="T4" y="T5"/>
                </a:cxn>
                <a:cxn ang="0">
                  <a:pos x="T6" y="T7"/>
                </a:cxn>
                <a:cxn ang="0">
                  <a:pos x="T8" y="T9"/>
                </a:cxn>
              </a:cxnLst>
              <a:rect l="0" t="0" r="r" b="b"/>
              <a:pathLst>
                <a:path w="1088" h="3550">
                  <a:moveTo>
                    <a:pt x="1088" y="3550"/>
                  </a:moveTo>
                  <a:lnTo>
                    <a:pt x="1025" y="3550"/>
                  </a:lnTo>
                  <a:lnTo>
                    <a:pt x="0" y="0"/>
                  </a:lnTo>
                  <a:lnTo>
                    <a:pt x="62" y="0"/>
                  </a:lnTo>
                  <a:lnTo>
                    <a:pt x="1088" y="355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60" name="Freeform: Shape 59"/>
            <p:cNvSpPr>
              <a:spLocks/>
            </p:cNvSpPr>
            <p:nvPr/>
          </p:nvSpPr>
          <p:spPr bwMode="auto">
            <a:xfrm>
              <a:off x="10437543" y="547688"/>
              <a:ext cx="1754457" cy="5738811"/>
            </a:xfrm>
            <a:custGeom>
              <a:avLst/>
              <a:gdLst>
                <a:gd name="connsiteX0" fmla="*/ 0 w 1754457"/>
                <a:gd name="connsiteY0" fmla="*/ 0 h 5738811"/>
                <a:gd name="connsiteX1" fmla="*/ 205304 w 1754457"/>
                <a:gd name="connsiteY1" fmla="*/ 0 h 5738811"/>
                <a:gd name="connsiteX2" fmla="*/ 1754457 w 1754457"/>
                <a:gd name="connsiteY2" fmla="*/ 5365358 h 5738811"/>
                <a:gd name="connsiteX3" fmla="*/ 1754457 w 1754457"/>
                <a:gd name="connsiteY3" fmla="*/ 5738811 h 5738811"/>
                <a:gd name="connsiteX4" fmla="*/ 1656981 w 1754457"/>
                <a:gd name="connsiteY4" fmla="*/ 5738811 h 5738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457" h="5738811">
                  <a:moveTo>
                    <a:pt x="0" y="0"/>
                  </a:moveTo>
                  <a:lnTo>
                    <a:pt x="205304" y="0"/>
                  </a:lnTo>
                  <a:lnTo>
                    <a:pt x="1754457" y="5365358"/>
                  </a:lnTo>
                  <a:lnTo>
                    <a:pt x="1754457" y="5738811"/>
                  </a:lnTo>
                  <a:lnTo>
                    <a:pt x="1656981" y="5738811"/>
                  </a:lnTo>
                  <a:close/>
                </a:path>
              </a:pathLst>
            </a:custGeom>
            <a:solidFill>
              <a:srgbClr val="EF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61" name="Freeform: Shape 60"/>
            <p:cNvSpPr>
              <a:spLocks/>
            </p:cNvSpPr>
            <p:nvPr/>
          </p:nvSpPr>
          <p:spPr bwMode="auto">
            <a:xfrm>
              <a:off x="0" y="550921"/>
              <a:ext cx="2178506" cy="5735578"/>
            </a:xfrm>
            <a:custGeom>
              <a:avLst/>
              <a:gdLst>
                <a:gd name="connsiteX0" fmla="*/ 0 w 2178506"/>
                <a:gd name="connsiteY0" fmla="*/ 0 h 5735578"/>
                <a:gd name="connsiteX1" fmla="*/ 519909 w 2178506"/>
                <a:gd name="connsiteY1" fmla="*/ 0 h 5735578"/>
                <a:gd name="connsiteX2" fmla="*/ 2178506 w 2178506"/>
                <a:gd name="connsiteY2" fmla="*/ 5735578 h 5735578"/>
                <a:gd name="connsiteX3" fmla="*/ 0 w 2178506"/>
                <a:gd name="connsiteY3" fmla="*/ 5735578 h 5735578"/>
              </a:gdLst>
              <a:ahLst/>
              <a:cxnLst>
                <a:cxn ang="0">
                  <a:pos x="connsiteX0" y="connsiteY0"/>
                </a:cxn>
                <a:cxn ang="0">
                  <a:pos x="connsiteX1" y="connsiteY1"/>
                </a:cxn>
                <a:cxn ang="0">
                  <a:pos x="connsiteX2" y="connsiteY2"/>
                </a:cxn>
                <a:cxn ang="0">
                  <a:pos x="connsiteX3" y="connsiteY3"/>
                </a:cxn>
              </a:cxnLst>
              <a:rect l="l" t="t" r="r" b="b"/>
              <a:pathLst>
                <a:path w="2178506" h="5735578">
                  <a:moveTo>
                    <a:pt x="0" y="0"/>
                  </a:moveTo>
                  <a:lnTo>
                    <a:pt x="519909" y="0"/>
                  </a:lnTo>
                  <a:lnTo>
                    <a:pt x="2178506" y="5735578"/>
                  </a:lnTo>
                  <a:lnTo>
                    <a:pt x="0" y="5735578"/>
                  </a:lnTo>
                  <a:close/>
                </a:path>
              </a:pathLst>
            </a:cu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grpSp>
      <p:sp>
        <p:nvSpPr>
          <p:cNvPr id="8" name="TextBox 7"/>
          <p:cNvSpPr txBox="1"/>
          <p:nvPr/>
        </p:nvSpPr>
        <p:spPr>
          <a:xfrm>
            <a:off x="4730883" y="3075057"/>
            <a:ext cx="2730235" cy="707886"/>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dirty="0">
                <a:ln>
                  <a:noFill/>
                </a:ln>
                <a:solidFill>
                  <a:schemeClr val="tx2"/>
                </a:solidFill>
                <a:effectLst/>
                <a:uLnTx/>
                <a:uFillTx/>
                <a:latin typeface="Century Gothic" panose="020F0302020204030204"/>
                <a:ea typeface="+mj-ea"/>
                <a:cs typeface="+mj-cs"/>
              </a:rPr>
              <a:t>Thank you</a:t>
            </a:r>
          </a:p>
        </p:txBody>
      </p:sp>
      <p:sp>
        <p:nvSpPr>
          <p:cNvPr id="24" name="Freeform: Shape 9"/>
          <p:cNvSpPr>
            <a:spLocks/>
          </p:cNvSpPr>
          <p:nvPr/>
        </p:nvSpPr>
        <p:spPr bwMode="auto">
          <a:xfrm flipH="1">
            <a:off x="4770120" y="3012450"/>
            <a:ext cx="2651760" cy="73152"/>
          </a:xfrm>
          <a:custGeom>
            <a:avLst/>
            <a:gdLst>
              <a:gd name="connsiteX0" fmla="*/ 2714641 w 2825755"/>
              <a:gd name="connsiteY0" fmla="*/ 91440 h 91440"/>
              <a:gd name="connsiteX1" fmla="*/ 64310 w 2825755"/>
              <a:gd name="connsiteY1" fmla="*/ 91440 h 91440"/>
              <a:gd name="connsiteX2" fmla="*/ 64310 w 2825755"/>
              <a:gd name="connsiteY2" fmla="*/ 91133 h 91440"/>
              <a:gd name="connsiteX3" fmla="*/ 0 w 2825755"/>
              <a:gd name="connsiteY3" fmla="*/ 91133 h 91440"/>
              <a:gd name="connsiteX4" fmla="*/ 33415 w 2825755"/>
              <a:gd name="connsiteY4" fmla="*/ 0 h 91440"/>
              <a:gd name="connsiteX5" fmla="*/ 64310 w 2825755"/>
              <a:gd name="connsiteY5" fmla="*/ 75 h 91440"/>
              <a:gd name="connsiteX6" fmla="*/ 64310 w 2825755"/>
              <a:gd name="connsiteY6" fmla="*/ 0 h 91440"/>
              <a:gd name="connsiteX7" fmla="*/ 1992392 w 2825755"/>
              <a:gd name="connsiteY7" fmla="*/ 0 h 91440"/>
              <a:gd name="connsiteX8" fmla="*/ 2714641 w 2825755"/>
              <a:gd name="connsiteY8" fmla="*/ 0 h 91440"/>
              <a:gd name="connsiteX9" fmla="*/ 2825755 w 2825755"/>
              <a:gd name="connsiteY9" fmla="*/ 0 h 91440"/>
              <a:gd name="connsiteX10" fmla="*/ 2792340 w 2825755"/>
              <a:gd name="connsiteY10" fmla="*/ 91133 h 91440"/>
              <a:gd name="connsiteX11" fmla="*/ 2714641 w 2825755"/>
              <a:gd name="connsiteY11" fmla="*/ 90944 h 9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5755" h="91440">
                <a:moveTo>
                  <a:pt x="2714641" y="91440"/>
                </a:moveTo>
                <a:lnTo>
                  <a:pt x="64310" y="91440"/>
                </a:lnTo>
                <a:lnTo>
                  <a:pt x="64310" y="91133"/>
                </a:lnTo>
                <a:lnTo>
                  <a:pt x="0" y="91133"/>
                </a:lnTo>
                <a:lnTo>
                  <a:pt x="33415" y="0"/>
                </a:lnTo>
                <a:lnTo>
                  <a:pt x="64310" y="75"/>
                </a:lnTo>
                <a:lnTo>
                  <a:pt x="64310" y="0"/>
                </a:lnTo>
                <a:lnTo>
                  <a:pt x="1992392" y="0"/>
                </a:lnTo>
                <a:lnTo>
                  <a:pt x="2714641" y="0"/>
                </a:lnTo>
                <a:lnTo>
                  <a:pt x="2825755" y="0"/>
                </a:lnTo>
                <a:lnTo>
                  <a:pt x="2792340" y="91133"/>
                </a:lnTo>
                <a:lnTo>
                  <a:pt x="2714641" y="90944"/>
                </a:lnTo>
                <a:close/>
              </a:path>
            </a:pathLst>
          </a:custGeom>
          <a:gradFill flip="none" rotWithShape="1">
            <a:gsLst>
              <a:gs pos="100000">
                <a:srgbClr val="FDB515"/>
              </a:gs>
              <a:gs pos="0">
                <a:srgbClr val="EC008C"/>
              </a:gs>
            </a:gsLst>
            <a:lin ang="0" scaled="1"/>
            <a:tileRect/>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pic>
        <p:nvPicPr>
          <p:cNvPr id="14" name="Picture 13"/>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3757755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grpSp>
        <p:nvGrpSpPr>
          <p:cNvPr id="28" name="Group 27"/>
          <p:cNvGrpSpPr/>
          <p:nvPr/>
        </p:nvGrpSpPr>
        <p:grpSpPr>
          <a:xfrm>
            <a:off x="0" y="547688"/>
            <a:ext cx="12192000" cy="5738811"/>
            <a:chOff x="0" y="547688"/>
            <a:chExt cx="12192000" cy="5738811"/>
          </a:xfrm>
        </p:grpSpPr>
        <p:sp>
          <p:nvSpPr>
            <p:cNvPr id="42" name="Freeform 38"/>
            <p:cNvSpPr>
              <a:spLocks/>
            </p:cNvSpPr>
            <p:nvPr/>
          </p:nvSpPr>
          <p:spPr bwMode="auto">
            <a:xfrm>
              <a:off x="8505746" y="547688"/>
              <a:ext cx="3065010" cy="5738811"/>
            </a:xfrm>
            <a:custGeom>
              <a:avLst/>
              <a:gdLst>
                <a:gd name="T0" fmla="*/ 1896 w 1896"/>
                <a:gd name="T1" fmla="*/ 3550 h 3550"/>
                <a:gd name="T2" fmla="*/ 1025 w 1896"/>
                <a:gd name="T3" fmla="*/ 3550 h 3550"/>
                <a:gd name="T4" fmla="*/ 0 w 1896"/>
                <a:gd name="T5" fmla="*/ 0 h 3550"/>
                <a:gd name="T6" fmla="*/ 871 w 1896"/>
                <a:gd name="T7" fmla="*/ 0 h 3550"/>
                <a:gd name="T8" fmla="*/ 1896 w 1896"/>
                <a:gd name="T9" fmla="*/ 3550 h 3550"/>
              </a:gdLst>
              <a:ahLst/>
              <a:cxnLst>
                <a:cxn ang="0">
                  <a:pos x="T0" y="T1"/>
                </a:cxn>
                <a:cxn ang="0">
                  <a:pos x="T2" y="T3"/>
                </a:cxn>
                <a:cxn ang="0">
                  <a:pos x="T4" y="T5"/>
                </a:cxn>
                <a:cxn ang="0">
                  <a:pos x="T6" y="T7"/>
                </a:cxn>
                <a:cxn ang="0">
                  <a:pos x="T8" y="T9"/>
                </a:cxn>
              </a:cxnLst>
              <a:rect l="0" t="0" r="r" b="b"/>
              <a:pathLst>
                <a:path w="1896" h="3550">
                  <a:moveTo>
                    <a:pt x="1896" y="3550"/>
                  </a:moveTo>
                  <a:lnTo>
                    <a:pt x="1025" y="3550"/>
                  </a:lnTo>
                  <a:lnTo>
                    <a:pt x="0" y="0"/>
                  </a:lnTo>
                  <a:lnTo>
                    <a:pt x="871" y="0"/>
                  </a:lnTo>
                  <a:lnTo>
                    <a:pt x="1896" y="3550"/>
                  </a:lnTo>
                  <a:close/>
                </a:path>
              </a:pathLst>
            </a:cu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44" name="Freeform 40"/>
            <p:cNvSpPr>
              <a:spLocks/>
            </p:cNvSpPr>
            <p:nvPr/>
          </p:nvSpPr>
          <p:spPr bwMode="auto">
            <a:xfrm>
              <a:off x="3140363" y="547688"/>
              <a:ext cx="4206306" cy="5738811"/>
            </a:xfrm>
            <a:custGeom>
              <a:avLst/>
              <a:gdLst>
                <a:gd name="T0" fmla="*/ 2602 w 2602"/>
                <a:gd name="T1" fmla="*/ 3550 h 3550"/>
                <a:gd name="T2" fmla="*/ 1025 w 2602"/>
                <a:gd name="T3" fmla="*/ 3550 h 3550"/>
                <a:gd name="T4" fmla="*/ 0 w 2602"/>
                <a:gd name="T5" fmla="*/ 0 h 3550"/>
                <a:gd name="T6" fmla="*/ 1578 w 2602"/>
                <a:gd name="T7" fmla="*/ 0 h 3550"/>
                <a:gd name="T8" fmla="*/ 2602 w 2602"/>
                <a:gd name="T9" fmla="*/ 3550 h 3550"/>
              </a:gdLst>
              <a:ahLst/>
              <a:cxnLst>
                <a:cxn ang="0">
                  <a:pos x="T0" y="T1"/>
                </a:cxn>
                <a:cxn ang="0">
                  <a:pos x="T2" y="T3"/>
                </a:cxn>
                <a:cxn ang="0">
                  <a:pos x="T4" y="T5"/>
                </a:cxn>
                <a:cxn ang="0">
                  <a:pos x="T6" y="T7"/>
                </a:cxn>
                <a:cxn ang="0">
                  <a:pos x="T8" y="T9"/>
                </a:cxn>
              </a:cxnLst>
              <a:rect l="0" t="0" r="r" b="b"/>
              <a:pathLst>
                <a:path w="2602" h="3550">
                  <a:moveTo>
                    <a:pt x="2602" y="3550"/>
                  </a:moveTo>
                  <a:lnTo>
                    <a:pt x="1025" y="3550"/>
                  </a:lnTo>
                  <a:lnTo>
                    <a:pt x="0" y="0"/>
                  </a:lnTo>
                  <a:lnTo>
                    <a:pt x="1578" y="0"/>
                  </a:lnTo>
                  <a:lnTo>
                    <a:pt x="2602" y="3550"/>
                  </a:ln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45" name="Freeform 42"/>
            <p:cNvSpPr>
              <a:spLocks/>
            </p:cNvSpPr>
            <p:nvPr/>
          </p:nvSpPr>
          <p:spPr bwMode="auto">
            <a:xfrm>
              <a:off x="990329" y="547688"/>
              <a:ext cx="2195297" cy="5738811"/>
            </a:xfrm>
            <a:custGeom>
              <a:avLst/>
              <a:gdLst>
                <a:gd name="T0" fmla="*/ 1358 w 1358"/>
                <a:gd name="T1" fmla="*/ 3550 h 3550"/>
                <a:gd name="T2" fmla="*/ 1024 w 1358"/>
                <a:gd name="T3" fmla="*/ 3550 h 3550"/>
                <a:gd name="T4" fmla="*/ 0 w 1358"/>
                <a:gd name="T5" fmla="*/ 0 h 3550"/>
                <a:gd name="T6" fmla="*/ 332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4" y="3550"/>
                  </a:lnTo>
                  <a:lnTo>
                    <a:pt x="0" y="0"/>
                  </a:lnTo>
                  <a:lnTo>
                    <a:pt x="332" y="0"/>
                  </a:lnTo>
                  <a:lnTo>
                    <a:pt x="1358" y="3550"/>
                  </a:lnTo>
                  <a:close/>
                </a:path>
              </a:pathLst>
            </a:custGeom>
            <a:solidFill>
              <a:srgbClr val="F2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47" name="Freeform 44"/>
            <p:cNvSpPr>
              <a:spLocks/>
            </p:cNvSpPr>
            <p:nvPr/>
          </p:nvSpPr>
          <p:spPr bwMode="auto">
            <a:xfrm>
              <a:off x="6766321" y="547688"/>
              <a:ext cx="2195297" cy="5738811"/>
            </a:xfrm>
            <a:custGeom>
              <a:avLst/>
              <a:gdLst>
                <a:gd name="T0" fmla="*/ 1358 w 1358"/>
                <a:gd name="T1" fmla="*/ 3550 h 3550"/>
                <a:gd name="T2" fmla="*/ 1025 w 1358"/>
                <a:gd name="T3" fmla="*/ 3550 h 3550"/>
                <a:gd name="T4" fmla="*/ 0 w 1358"/>
                <a:gd name="T5" fmla="*/ 0 h 3550"/>
                <a:gd name="T6" fmla="*/ 333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5" y="3550"/>
                  </a:lnTo>
                  <a:lnTo>
                    <a:pt x="0" y="0"/>
                  </a:lnTo>
                  <a:lnTo>
                    <a:pt x="333" y="0"/>
                  </a:lnTo>
                  <a:lnTo>
                    <a:pt x="1358" y="3550"/>
                  </a:lnTo>
                  <a:close/>
                </a:path>
              </a:pathLst>
            </a:custGeom>
            <a:solidFill>
              <a:srgbClr val="F2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48" name="Freeform 46"/>
            <p:cNvSpPr>
              <a:spLocks/>
            </p:cNvSpPr>
            <p:nvPr/>
          </p:nvSpPr>
          <p:spPr bwMode="auto">
            <a:xfrm>
              <a:off x="1704852" y="547688"/>
              <a:ext cx="1808938" cy="5738811"/>
            </a:xfrm>
            <a:custGeom>
              <a:avLst/>
              <a:gdLst>
                <a:gd name="T0" fmla="*/ 1119 w 1119"/>
                <a:gd name="T1" fmla="*/ 3550 h 3550"/>
                <a:gd name="T2" fmla="*/ 1025 w 1119"/>
                <a:gd name="T3" fmla="*/ 3550 h 3550"/>
                <a:gd name="T4" fmla="*/ 0 w 1119"/>
                <a:gd name="T5" fmla="*/ 0 h 3550"/>
                <a:gd name="T6" fmla="*/ 95 w 1119"/>
                <a:gd name="T7" fmla="*/ 0 h 3550"/>
                <a:gd name="T8" fmla="*/ 1119 w 1119"/>
                <a:gd name="T9" fmla="*/ 3550 h 3550"/>
              </a:gdLst>
              <a:ahLst/>
              <a:cxnLst>
                <a:cxn ang="0">
                  <a:pos x="T0" y="T1"/>
                </a:cxn>
                <a:cxn ang="0">
                  <a:pos x="T2" y="T3"/>
                </a:cxn>
                <a:cxn ang="0">
                  <a:pos x="T4" y="T5"/>
                </a:cxn>
                <a:cxn ang="0">
                  <a:pos x="T6" y="T7"/>
                </a:cxn>
                <a:cxn ang="0">
                  <a:pos x="T8" y="T9"/>
                </a:cxn>
              </a:cxnLst>
              <a:rect l="0" t="0" r="r" b="b"/>
              <a:pathLst>
                <a:path w="1119" h="3550">
                  <a:moveTo>
                    <a:pt x="1119" y="3550"/>
                  </a:moveTo>
                  <a:lnTo>
                    <a:pt x="1025" y="3550"/>
                  </a:lnTo>
                  <a:lnTo>
                    <a:pt x="0" y="0"/>
                  </a:lnTo>
                  <a:lnTo>
                    <a:pt x="95" y="0"/>
                  </a:lnTo>
                  <a:lnTo>
                    <a:pt x="1119" y="355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49" name="Freeform 48"/>
            <p:cNvSpPr>
              <a:spLocks/>
            </p:cNvSpPr>
            <p:nvPr/>
          </p:nvSpPr>
          <p:spPr bwMode="auto">
            <a:xfrm>
              <a:off x="5781832" y="547688"/>
              <a:ext cx="1758824" cy="5738811"/>
            </a:xfrm>
            <a:custGeom>
              <a:avLst/>
              <a:gdLst>
                <a:gd name="T0" fmla="*/ 1088 w 1088"/>
                <a:gd name="T1" fmla="*/ 3550 h 3550"/>
                <a:gd name="T2" fmla="*/ 1025 w 1088"/>
                <a:gd name="T3" fmla="*/ 3550 h 3550"/>
                <a:gd name="T4" fmla="*/ 0 w 1088"/>
                <a:gd name="T5" fmla="*/ 0 h 3550"/>
                <a:gd name="T6" fmla="*/ 62 w 1088"/>
                <a:gd name="T7" fmla="*/ 0 h 3550"/>
                <a:gd name="T8" fmla="*/ 1088 w 1088"/>
                <a:gd name="T9" fmla="*/ 3550 h 3550"/>
              </a:gdLst>
              <a:ahLst/>
              <a:cxnLst>
                <a:cxn ang="0">
                  <a:pos x="T0" y="T1"/>
                </a:cxn>
                <a:cxn ang="0">
                  <a:pos x="T2" y="T3"/>
                </a:cxn>
                <a:cxn ang="0">
                  <a:pos x="T4" y="T5"/>
                </a:cxn>
                <a:cxn ang="0">
                  <a:pos x="T6" y="T7"/>
                </a:cxn>
                <a:cxn ang="0">
                  <a:pos x="T8" y="T9"/>
                </a:cxn>
              </a:cxnLst>
              <a:rect l="0" t="0" r="r" b="b"/>
              <a:pathLst>
                <a:path w="1088" h="3550">
                  <a:moveTo>
                    <a:pt x="1088" y="3550"/>
                  </a:moveTo>
                  <a:lnTo>
                    <a:pt x="1025" y="3550"/>
                  </a:lnTo>
                  <a:lnTo>
                    <a:pt x="0" y="0"/>
                  </a:lnTo>
                  <a:lnTo>
                    <a:pt x="62" y="0"/>
                  </a:lnTo>
                  <a:lnTo>
                    <a:pt x="1088" y="355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0" name="Freeform: Shape 49"/>
            <p:cNvSpPr>
              <a:spLocks/>
            </p:cNvSpPr>
            <p:nvPr/>
          </p:nvSpPr>
          <p:spPr bwMode="auto">
            <a:xfrm>
              <a:off x="10437543" y="547688"/>
              <a:ext cx="1754457" cy="5738811"/>
            </a:xfrm>
            <a:custGeom>
              <a:avLst/>
              <a:gdLst>
                <a:gd name="connsiteX0" fmla="*/ 0 w 1754457"/>
                <a:gd name="connsiteY0" fmla="*/ 0 h 5738811"/>
                <a:gd name="connsiteX1" fmla="*/ 205304 w 1754457"/>
                <a:gd name="connsiteY1" fmla="*/ 0 h 5738811"/>
                <a:gd name="connsiteX2" fmla="*/ 1754457 w 1754457"/>
                <a:gd name="connsiteY2" fmla="*/ 5365358 h 5738811"/>
                <a:gd name="connsiteX3" fmla="*/ 1754457 w 1754457"/>
                <a:gd name="connsiteY3" fmla="*/ 5738811 h 5738811"/>
                <a:gd name="connsiteX4" fmla="*/ 1656981 w 1754457"/>
                <a:gd name="connsiteY4" fmla="*/ 5738811 h 5738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457" h="5738811">
                  <a:moveTo>
                    <a:pt x="0" y="0"/>
                  </a:moveTo>
                  <a:lnTo>
                    <a:pt x="205304" y="0"/>
                  </a:lnTo>
                  <a:lnTo>
                    <a:pt x="1754457" y="5365358"/>
                  </a:lnTo>
                  <a:lnTo>
                    <a:pt x="1754457" y="5738811"/>
                  </a:lnTo>
                  <a:lnTo>
                    <a:pt x="1656981" y="5738811"/>
                  </a:lnTo>
                  <a:close/>
                </a:path>
              </a:pathLst>
            </a:custGeom>
            <a:solidFill>
              <a:srgbClr val="EF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1" name="Freeform: Shape 50"/>
            <p:cNvSpPr>
              <a:spLocks/>
            </p:cNvSpPr>
            <p:nvPr/>
          </p:nvSpPr>
          <p:spPr bwMode="auto">
            <a:xfrm>
              <a:off x="0" y="550921"/>
              <a:ext cx="2178506" cy="5735578"/>
            </a:xfrm>
            <a:custGeom>
              <a:avLst/>
              <a:gdLst>
                <a:gd name="connsiteX0" fmla="*/ 0 w 2178506"/>
                <a:gd name="connsiteY0" fmla="*/ 0 h 5735578"/>
                <a:gd name="connsiteX1" fmla="*/ 519909 w 2178506"/>
                <a:gd name="connsiteY1" fmla="*/ 0 h 5735578"/>
                <a:gd name="connsiteX2" fmla="*/ 2178506 w 2178506"/>
                <a:gd name="connsiteY2" fmla="*/ 5735578 h 5735578"/>
                <a:gd name="connsiteX3" fmla="*/ 0 w 2178506"/>
                <a:gd name="connsiteY3" fmla="*/ 5735578 h 5735578"/>
              </a:gdLst>
              <a:ahLst/>
              <a:cxnLst>
                <a:cxn ang="0">
                  <a:pos x="connsiteX0" y="connsiteY0"/>
                </a:cxn>
                <a:cxn ang="0">
                  <a:pos x="connsiteX1" y="connsiteY1"/>
                </a:cxn>
                <a:cxn ang="0">
                  <a:pos x="connsiteX2" y="connsiteY2"/>
                </a:cxn>
                <a:cxn ang="0">
                  <a:pos x="connsiteX3" y="connsiteY3"/>
                </a:cxn>
              </a:cxnLst>
              <a:rect l="l" t="t" r="r" b="b"/>
              <a:pathLst>
                <a:path w="2178506" h="5735578">
                  <a:moveTo>
                    <a:pt x="0" y="0"/>
                  </a:moveTo>
                  <a:lnTo>
                    <a:pt x="519909" y="0"/>
                  </a:lnTo>
                  <a:lnTo>
                    <a:pt x="2178506" y="5735578"/>
                  </a:lnTo>
                  <a:lnTo>
                    <a:pt x="0" y="5735578"/>
                  </a:lnTo>
                  <a:close/>
                </a:path>
              </a:pathLst>
            </a:cu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grpSp>
      <p:sp>
        <p:nvSpPr>
          <p:cNvPr id="30" name="Freeform 39"/>
          <p:cNvSpPr>
            <a:spLocks/>
          </p:cNvSpPr>
          <p:nvPr/>
        </p:nvSpPr>
        <p:spPr bwMode="auto">
          <a:xfrm>
            <a:off x="8505746" y="547688"/>
            <a:ext cx="3065010" cy="5738811"/>
          </a:xfrm>
          <a:custGeom>
            <a:avLst/>
            <a:gdLst>
              <a:gd name="T0" fmla="*/ 1896 w 1896"/>
              <a:gd name="T1" fmla="*/ 3550 h 3550"/>
              <a:gd name="T2" fmla="*/ 1025 w 1896"/>
              <a:gd name="T3" fmla="*/ 3550 h 3550"/>
              <a:gd name="T4" fmla="*/ 0 w 1896"/>
              <a:gd name="T5" fmla="*/ 0 h 3550"/>
              <a:gd name="T6" fmla="*/ 871 w 1896"/>
              <a:gd name="T7" fmla="*/ 0 h 3550"/>
              <a:gd name="T8" fmla="*/ 1896 w 1896"/>
              <a:gd name="T9" fmla="*/ 3550 h 3550"/>
            </a:gdLst>
            <a:ahLst/>
            <a:cxnLst>
              <a:cxn ang="0">
                <a:pos x="T0" y="T1"/>
              </a:cxn>
              <a:cxn ang="0">
                <a:pos x="T2" y="T3"/>
              </a:cxn>
              <a:cxn ang="0">
                <a:pos x="T4" y="T5"/>
              </a:cxn>
              <a:cxn ang="0">
                <a:pos x="T6" y="T7"/>
              </a:cxn>
              <a:cxn ang="0">
                <a:pos x="T8" y="T9"/>
              </a:cxn>
            </a:cxnLst>
            <a:rect l="0" t="0" r="r" b="b"/>
            <a:pathLst>
              <a:path w="1896" h="3550">
                <a:moveTo>
                  <a:pt x="1896" y="3550"/>
                </a:moveTo>
                <a:lnTo>
                  <a:pt x="1025" y="3550"/>
                </a:lnTo>
                <a:lnTo>
                  <a:pt x="0" y="0"/>
                </a:lnTo>
                <a:lnTo>
                  <a:pt x="871" y="0"/>
                </a:lnTo>
                <a:lnTo>
                  <a:pt x="1896"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41"/>
          <p:cNvSpPr>
            <a:spLocks/>
          </p:cNvSpPr>
          <p:nvPr/>
        </p:nvSpPr>
        <p:spPr bwMode="auto">
          <a:xfrm>
            <a:off x="3140363" y="547688"/>
            <a:ext cx="4206306" cy="5738811"/>
          </a:xfrm>
          <a:custGeom>
            <a:avLst/>
            <a:gdLst>
              <a:gd name="T0" fmla="*/ 2602 w 2602"/>
              <a:gd name="T1" fmla="*/ 3550 h 3550"/>
              <a:gd name="T2" fmla="*/ 1025 w 2602"/>
              <a:gd name="T3" fmla="*/ 3550 h 3550"/>
              <a:gd name="T4" fmla="*/ 0 w 2602"/>
              <a:gd name="T5" fmla="*/ 0 h 3550"/>
              <a:gd name="T6" fmla="*/ 1578 w 2602"/>
              <a:gd name="T7" fmla="*/ 0 h 3550"/>
              <a:gd name="T8" fmla="*/ 2602 w 2602"/>
              <a:gd name="T9" fmla="*/ 3550 h 3550"/>
            </a:gdLst>
            <a:ahLst/>
            <a:cxnLst>
              <a:cxn ang="0">
                <a:pos x="T0" y="T1"/>
              </a:cxn>
              <a:cxn ang="0">
                <a:pos x="T2" y="T3"/>
              </a:cxn>
              <a:cxn ang="0">
                <a:pos x="T4" y="T5"/>
              </a:cxn>
              <a:cxn ang="0">
                <a:pos x="T6" y="T7"/>
              </a:cxn>
              <a:cxn ang="0">
                <a:pos x="T8" y="T9"/>
              </a:cxn>
            </a:cxnLst>
            <a:rect l="0" t="0" r="r" b="b"/>
            <a:pathLst>
              <a:path w="2602" h="3550">
                <a:moveTo>
                  <a:pt x="2602" y="3550"/>
                </a:moveTo>
                <a:lnTo>
                  <a:pt x="1025" y="3550"/>
                </a:lnTo>
                <a:lnTo>
                  <a:pt x="0" y="0"/>
                </a:lnTo>
                <a:lnTo>
                  <a:pt x="1578" y="0"/>
                </a:lnTo>
                <a:lnTo>
                  <a:pt x="2602"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43"/>
          <p:cNvSpPr>
            <a:spLocks/>
          </p:cNvSpPr>
          <p:nvPr/>
        </p:nvSpPr>
        <p:spPr bwMode="auto">
          <a:xfrm>
            <a:off x="990329" y="547688"/>
            <a:ext cx="2195297" cy="5738811"/>
          </a:xfrm>
          <a:custGeom>
            <a:avLst/>
            <a:gdLst>
              <a:gd name="T0" fmla="*/ 1358 w 1358"/>
              <a:gd name="T1" fmla="*/ 3550 h 3550"/>
              <a:gd name="T2" fmla="*/ 1024 w 1358"/>
              <a:gd name="T3" fmla="*/ 3550 h 3550"/>
              <a:gd name="T4" fmla="*/ 0 w 1358"/>
              <a:gd name="T5" fmla="*/ 0 h 3550"/>
              <a:gd name="T6" fmla="*/ 332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4" y="3550"/>
                </a:lnTo>
                <a:lnTo>
                  <a:pt x="0" y="0"/>
                </a:lnTo>
                <a:lnTo>
                  <a:pt x="332" y="0"/>
                </a:lnTo>
                <a:lnTo>
                  <a:pt x="1358"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45"/>
          <p:cNvSpPr>
            <a:spLocks/>
          </p:cNvSpPr>
          <p:nvPr/>
        </p:nvSpPr>
        <p:spPr bwMode="auto">
          <a:xfrm>
            <a:off x="6766321" y="547688"/>
            <a:ext cx="2195297" cy="5738811"/>
          </a:xfrm>
          <a:custGeom>
            <a:avLst/>
            <a:gdLst>
              <a:gd name="T0" fmla="*/ 1358 w 1358"/>
              <a:gd name="T1" fmla="*/ 3550 h 3550"/>
              <a:gd name="T2" fmla="*/ 1025 w 1358"/>
              <a:gd name="T3" fmla="*/ 3550 h 3550"/>
              <a:gd name="T4" fmla="*/ 0 w 1358"/>
              <a:gd name="T5" fmla="*/ 0 h 3550"/>
              <a:gd name="T6" fmla="*/ 333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5" y="3550"/>
                </a:lnTo>
                <a:lnTo>
                  <a:pt x="0" y="0"/>
                </a:lnTo>
                <a:lnTo>
                  <a:pt x="333" y="0"/>
                </a:lnTo>
                <a:lnTo>
                  <a:pt x="1358"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47"/>
          <p:cNvSpPr>
            <a:spLocks/>
          </p:cNvSpPr>
          <p:nvPr/>
        </p:nvSpPr>
        <p:spPr bwMode="auto">
          <a:xfrm>
            <a:off x="1704852" y="547688"/>
            <a:ext cx="1808938" cy="5738811"/>
          </a:xfrm>
          <a:custGeom>
            <a:avLst/>
            <a:gdLst>
              <a:gd name="T0" fmla="*/ 1119 w 1119"/>
              <a:gd name="T1" fmla="*/ 3550 h 3550"/>
              <a:gd name="T2" fmla="*/ 1025 w 1119"/>
              <a:gd name="T3" fmla="*/ 3550 h 3550"/>
              <a:gd name="T4" fmla="*/ 0 w 1119"/>
              <a:gd name="T5" fmla="*/ 0 h 3550"/>
              <a:gd name="T6" fmla="*/ 95 w 1119"/>
              <a:gd name="T7" fmla="*/ 0 h 3550"/>
              <a:gd name="T8" fmla="*/ 1119 w 1119"/>
              <a:gd name="T9" fmla="*/ 3550 h 3550"/>
            </a:gdLst>
            <a:ahLst/>
            <a:cxnLst>
              <a:cxn ang="0">
                <a:pos x="T0" y="T1"/>
              </a:cxn>
              <a:cxn ang="0">
                <a:pos x="T2" y="T3"/>
              </a:cxn>
              <a:cxn ang="0">
                <a:pos x="T4" y="T5"/>
              </a:cxn>
              <a:cxn ang="0">
                <a:pos x="T6" y="T7"/>
              </a:cxn>
              <a:cxn ang="0">
                <a:pos x="T8" y="T9"/>
              </a:cxn>
            </a:cxnLst>
            <a:rect l="0" t="0" r="r" b="b"/>
            <a:pathLst>
              <a:path w="1119" h="3550">
                <a:moveTo>
                  <a:pt x="1119" y="3550"/>
                </a:moveTo>
                <a:lnTo>
                  <a:pt x="1025" y="3550"/>
                </a:lnTo>
                <a:lnTo>
                  <a:pt x="0" y="0"/>
                </a:lnTo>
                <a:lnTo>
                  <a:pt x="95" y="0"/>
                </a:lnTo>
                <a:lnTo>
                  <a:pt x="1119"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9"/>
          <p:cNvSpPr>
            <a:spLocks/>
          </p:cNvSpPr>
          <p:nvPr/>
        </p:nvSpPr>
        <p:spPr bwMode="auto">
          <a:xfrm>
            <a:off x="5781832" y="547688"/>
            <a:ext cx="1758824" cy="5738811"/>
          </a:xfrm>
          <a:custGeom>
            <a:avLst/>
            <a:gdLst>
              <a:gd name="T0" fmla="*/ 1088 w 1088"/>
              <a:gd name="T1" fmla="*/ 3550 h 3550"/>
              <a:gd name="T2" fmla="*/ 1025 w 1088"/>
              <a:gd name="T3" fmla="*/ 3550 h 3550"/>
              <a:gd name="T4" fmla="*/ 0 w 1088"/>
              <a:gd name="T5" fmla="*/ 0 h 3550"/>
              <a:gd name="T6" fmla="*/ 62 w 1088"/>
              <a:gd name="T7" fmla="*/ 0 h 3550"/>
              <a:gd name="T8" fmla="*/ 1088 w 1088"/>
              <a:gd name="T9" fmla="*/ 3550 h 3550"/>
            </a:gdLst>
            <a:ahLst/>
            <a:cxnLst>
              <a:cxn ang="0">
                <a:pos x="T0" y="T1"/>
              </a:cxn>
              <a:cxn ang="0">
                <a:pos x="T2" y="T3"/>
              </a:cxn>
              <a:cxn ang="0">
                <a:pos x="T4" y="T5"/>
              </a:cxn>
              <a:cxn ang="0">
                <a:pos x="T6" y="T7"/>
              </a:cxn>
              <a:cxn ang="0">
                <a:pos x="T8" y="T9"/>
              </a:cxn>
            </a:cxnLst>
            <a:rect l="0" t="0" r="r" b="b"/>
            <a:pathLst>
              <a:path w="1088" h="3550">
                <a:moveTo>
                  <a:pt x="1088" y="3550"/>
                </a:moveTo>
                <a:lnTo>
                  <a:pt x="1025" y="3550"/>
                </a:lnTo>
                <a:lnTo>
                  <a:pt x="0" y="0"/>
                </a:lnTo>
                <a:lnTo>
                  <a:pt x="62" y="0"/>
                </a:lnTo>
                <a:lnTo>
                  <a:pt x="1088"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51"/>
          <p:cNvSpPr>
            <a:spLocks/>
          </p:cNvSpPr>
          <p:nvPr/>
        </p:nvSpPr>
        <p:spPr bwMode="auto">
          <a:xfrm>
            <a:off x="10437543" y="547688"/>
            <a:ext cx="1862285" cy="5738811"/>
          </a:xfrm>
          <a:custGeom>
            <a:avLst/>
            <a:gdLst>
              <a:gd name="T0" fmla="*/ 1152 w 1152"/>
              <a:gd name="T1" fmla="*/ 3550 h 3550"/>
              <a:gd name="T2" fmla="*/ 1025 w 1152"/>
              <a:gd name="T3" fmla="*/ 3550 h 3550"/>
              <a:gd name="T4" fmla="*/ 0 w 1152"/>
              <a:gd name="T5" fmla="*/ 0 h 3550"/>
              <a:gd name="T6" fmla="*/ 127 w 1152"/>
              <a:gd name="T7" fmla="*/ 0 h 3550"/>
              <a:gd name="T8" fmla="*/ 1152 w 1152"/>
              <a:gd name="T9" fmla="*/ 3550 h 3550"/>
            </a:gdLst>
            <a:ahLst/>
            <a:cxnLst>
              <a:cxn ang="0">
                <a:pos x="T0" y="T1"/>
              </a:cxn>
              <a:cxn ang="0">
                <a:pos x="T2" y="T3"/>
              </a:cxn>
              <a:cxn ang="0">
                <a:pos x="T4" y="T5"/>
              </a:cxn>
              <a:cxn ang="0">
                <a:pos x="T6" y="T7"/>
              </a:cxn>
              <a:cxn ang="0">
                <a:pos x="T8" y="T9"/>
              </a:cxn>
            </a:cxnLst>
            <a:rect l="0" t="0" r="r" b="b"/>
            <a:pathLst>
              <a:path w="1152" h="3550">
                <a:moveTo>
                  <a:pt x="1152" y="3550"/>
                </a:moveTo>
                <a:lnTo>
                  <a:pt x="1025" y="3550"/>
                </a:lnTo>
                <a:lnTo>
                  <a:pt x="0" y="0"/>
                </a:lnTo>
                <a:lnTo>
                  <a:pt x="127" y="0"/>
                </a:lnTo>
                <a:lnTo>
                  <a:pt x="1152"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53"/>
          <p:cNvSpPr>
            <a:spLocks/>
          </p:cNvSpPr>
          <p:nvPr/>
        </p:nvSpPr>
        <p:spPr bwMode="auto">
          <a:xfrm>
            <a:off x="-89537" y="550921"/>
            <a:ext cx="2268043" cy="5735578"/>
          </a:xfrm>
          <a:custGeom>
            <a:avLst/>
            <a:gdLst>
              <a:gd name="T0" fmla="*/ 1403 w 1403"/>
              <a:gd name="T1" fmla="*/ 3548 h 3548"/>
              <a:gd name="T2" fmla="*/ 0 w 1403"/>
              <a:gd name="T3" fmla="*/ 3548 h 3548"/>
              <a:gd name="T4" fmla="*/ 0 w 1403"/>
              <a:gd name="T5" fmla="*/ 0 h 3548"/>
              <a:gd name="T6" fmla="*/ 377 w 1403"/>
              <a:gd name="T7" fmla="*/ 0 h 3548"/>
              <a:gd name="T8" fmla="*/ 1403 w 1403"/>
              <a:gd name="T9" fmla="*/ 3548 h 3548"/>
            </a:gdLst>
            <a:ahLst/>
            <a:cxnLst>
              <a:cxn ang="0">
                <a:pos x="T0" y="T1"/>
              </a:cxn>
              <a:cxn ang="0">
                <a:pos x="T2" y="T3"/>
              </a:cxn>
              <a:cxn ang="0">
                <a:pos x="T4" y="T5"/>
              </a:cxn>
              <a:cxn ang="0">
                <a:pos x="T6" y="T7"/>
              </a:cxn>
              <a:cxn ang="0">
                <a:pos x="T8" y="T9"/>
              </a:cxn>
            </a:cxnLst>
            <a:rect l="0" t="0" r="r" b="b"/>
            <a:pathLst>
              <a:path w="1403" h="3548">
                <a:moveTo>
                  <a:pt x="1403" y="3548"/>
                </a:moveTo>
                <a:lnTo>
                  <a:pt x="0" y="3548"/>
                </a:lnTo>
                <a:lnTo>
                  <a:pt x="0" y="0"/>
                </a:lnTo>
                <a:lnTo>
                  <a:pt x="377" y="0"/>
                </a:lnTo>
                <a:lnTo>
                  <a:pt x="1403" y="35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hasCustomPrompt="1"/>
          </p:nvPr>
        </p:nvSpPr>
        <p:spPr>
          <a:xfrm>
            <a:off x="549275" y="1830745"/>
            <a:ext cx="11093450" cy="615553"/>
          </a:xfrm>
        </p:spPr>
        <p:txBody>
          <a:bodyPr anchor="b" anchorCtr="0"/>
          <a:lstStyle>
            <a:lvl1pPr algn="ctr">
              <a:defRPr sz="4000" cap="none" baseline="0">
                <a:solidFill>
                  <a:schemeClr val="tx2"/>
                </a:solidFill>
              </a:defRPr>
            </a:lvl1pPr>
          </a:lstStyle>
          <a:p>
            <a:r>
              <a:rPr lang="en-US" dirty="0"/>
              <a:t>Presentation Title</a:t>
            </a:r>
          </a:p>
        </p:txBody>
      </p:sp>
      <p:sp>
        <p:nvSpPr>
          <p:cNvPr id="3" name="Subtitle 2"/>
          <p:cNvSpPr>
            <a:spLocks noGrp="1"/>
          </p:cNvSpPr>
          <p:nvPr>
            <p:ph type="subTitle" idx="1"/>
          </p:nvPr>
        </p:nvSpPr>
        <p:spPr>
          <a:xfrm>
            <a:off x="2547937" y="3886384"/>
            <a:ext cx="7096126" cy="482183"/>
          </a:xfrm>
        </p:spPr>
        <p:txBody>
          <a:bodyPr wrap="square">
            <a:spAutoFit/>
          </a:bodyPr>
          <a:lstStyle>
            <a:lvl1pPr marL="0" indent="0" algn="ctr">
              <a:spcBef>
                <a:spcPts val="400"/>
              </a:spcBef>
              <a:buNone/>
              <a:defRPr sz="1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50" name="Rectangle 2049"/>
          <p:cNvSpPr/>
          <p:nvPr/>
        </p:nvSpPr>
        <p:spPr>
          <a:xfrm>
            <a:off x="0" y="0"/>
            <a:ext cx="12188952"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67" name="Freeform: Shape 44"/>
          <p:cNvSpPr>
            <a:spLocks/>
          </p:cNvSpPr>
          <p:nvPr/>
        </p:nvSpPr>
        <p:spPr bwMode="auto">
          <a:xfrm flipH="1">
            <a:off x="5775960" y="3392424"/>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gradFill flip="none" rotWithShape="1">
            <a:gsLst>
              <a:gs pos="100000">
                <a:srgbClr val="FDB515"/>
              </a:gs>
              <a:gs pos="0">
                <a:srgbClr val="EC008C"/>
              </a:gs>
            </a:gsLst>
            <a:lin ang="0" scaled="1"/>
            <a:tileRect/>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9" name="Text Placeholder 8"/>
          <p:cNvSpPr>
            <a:spLocks noGrp="1"/>
          </p:cNvSpPr>
          <p:nvPr>
            <p:ph type="body" sz="quarter" idx="10" hasCustomPrompt="1"/>
          </p:nvPr>
        </p:nvSpPr>
        <p:spPr>
          <a:xfrm>
            <a:off x="549275" y="2628076"/>
            <a:ext cx="11093450" cy="525463"/>
          </a:xfrm>
        </p:spPr>
        <p:txBody>
          <a:bodyPr/>
          <a:lstStyle>
            <a:lvl1pPr marL="0" indent="0" algn="ctr">
              <a:buFontTx/>
              <a:buNone/>
              <a:defRPr>
                <a:solidFill>
                  <a:schemeClr val="tx2"/>
                </a:solidFill>
              </a:defRPr>
            </a:lvl1pPr>
          </a:lstStyle>
          <a:p>
            <a:pPr lvl="0"/>
            <a:r>
              <a:rPr lang="en-US" dirty="0"/>
              <a:t>Click to edit Master subtitle style</a:t>
            </a:r>
          </a:p>
        </p:txBody>
      </p:sp>
      <p:pic>
        <p:nvPicPr>
          <p:cNvPr id="25" name="Picture 24"/>
          <p:cNvPicPr>
            <a:picLocks noChangeAspect="1"/>
          </p:cNvPicPr>
          <p:nvPr/>
        </p:nvPicPr>
        <p:blipFill>
          <a:blip r:embed="rId2"/>
          <a:stretch>
            <a:fillRect/>
          </a:stretch>
        </p:blipFill>
        <p:spPr>
          <a:xfrm>
            <a:off x="10405790" y="6419032"/>
            <a:ext cx="1246459" cy="268335"/>
          </a:xfrm>
          <a:prstGeom prst="rect">
            <a:avLst/>
          </a:prstGeom>
        </p:spPr>
      </p:pic>
    </p:spTree>
    <p:extLst>
      <p:ext uri="{BB962C8B-B14F-4D97-AF65-F5344CB8AC3E}">
        <p14:creationId xmlns:p14="http://schemas.microsoft.com/office/powerpoint/2010/main" val="1730871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Thank You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Freeform 5"/>
          <p:cNvSpPr>
            <a:spLocks/>
          </p:cNvSpPr>
          <p:nvPr/>
        </p:nvSpPr>
        <p:spPr bwMode="auto">
          <a:xfrm>
            <a:off x="3189288" y="-237547377"/>
            <a:ext cx="5813425" cy="142875"/>
          </a:xfrm>
          <a:custGeom>
            <a:avLst/>
            <a:gdLst>
              <a:gd name="T0" fmla="*/ 3662 w 3662"/>
              <a:gd name="T1" fmla="*/ 0 h 90"/>
              <a:gd name="T2" fmla="*/ 33 w 3662"/>
              <a:gd name="T3" fmla="*/ 0 h 90"/>
              <a:gd name="T4" fmla="*/ 0 w 3662"/>
              <a:gd name="T5" fmla="*/ 90 h 90"/>
              <a:gd name="T6" fmla="*/ 3629 w 3662"/>
              <a:gd name="T7" fmla="*/ 90 h 90"/>
              <a:gd name="T8" fmla="*/ 3662 w 3662"/>
              <a:gd name="T9" fmla="*/ 0 h 90"/>
            </a:gdLst>
            <a:ahLst/>
            <a:cxnLst>
              <a:cxn ang="0">
                <a:pos x="T0" y="T1"/>
              </a:cxn>
              <a:cxn ang="0">
                <a:pos x="T2" y="T3"/>
              </a:cxn>
              <a:cxn ang="0">
                <a:pos x="T4" y="T5"/>
              </a:cxn>
              <a:cxn ang="0">
                <a:pos x="T6" y="T7"/>
              </a:cxn>
              <a:cxn ang="0">
                <a:pos x="T8" y="T9"/>
              </a:cxn>
            </a:cxnLst>
            <a:rect l="0" t="0" r="r" b="b"/>
            <a:pathLst>
              <a:path w="3662" h="90">
                <a:moveTo>
                  <a:pt x="3662" y="0"/>
                </a:moveTo>
                <a:lnTo>
                  <a:pt x="33" y="0"/>
                </a:lnTo>
                <a:lnTo>
                  <a:pt x="0" y="90"/>
                </a:lnTo>
                <a:lnTo>
                  <a:pt x="3629" y="90"/>
                </a:lnTo>
                <a:lnTo>
                  <a:pt x="366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3189288" y="-233717354"/>
            <a:ext cx="5813425" cy="142876"/>
          </a:xfrm>
          <a:custGeom>
            <a:avLst/>
            <a:gdLst>
              <a:gd name="T0" fmla="*/ 3662 w 3662"/>
              <a:gd name="T1" fmla="*/ 0 h 90"/>
              <a:gd name="T2" fmla="*/ 33 w 3662"/>
              <a:gd name="T3" fmla="*/ 0 h 90"/>
              <a:gd name="T4" fmla="*/ 0 w 3662"/>
              <a:gd name="T5" fmla="*/ 90 h 90"/>
              <a:gd name="T6" fmla="*/ 3629 w 3662"/>
              <a:gd name="T7" fmla="*/ 90 h 90"/>
              <a:gd name="T8" fmla="*/ 3662 w 3662"/>
              <a:gd name="T9" fmla="*/ 0 h 90"/>
            </a:gdLst>
            <a:ahLst/>
            <a:cxnLst>
              <a:cxn ang="0">
                <a:pos x="T0" y="T1"/>
              </a:cxn>
              <a:cxn ang="0">
                <a:pos x="T2" y="T3"/>
              </a:cxn>
              <a:cxn ang="0">
                <a:pos x="T4" y="T5"/>
              </a:cxn>
              <a:cxn ang="0">
                <a:pos x="T6" y="T7"/>
              </a:cxn>
              <a:cxn ang="0">
                <a:pos x="T8" y="T9"/>
              </a:cxn>
            </a:cxnLst>
            <a:rect l="0" t="0" r="r" b="b"/>
            <a:pathLst>
              <a:path w="3662" h="90">
                <a:moveTo>
                  <a:pt x="3662" y="0"/>
                </a:moveTo>
                <a:lnTo>
                  <a:pt x="33" y="0"/>
                </a:lnTo>
                <a:lnTo>
                  <a:pt x="0" y="90"/>
                </a:lnTo>
                <a:lnTo>
                  <a:pt x="3629" y="90"/>
                </a:lnTo>
                <a:lnTo>
                  <a:pt x="36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p:nvSpPr>
        <p:spPr>
          <a:xfrm>
            <a:off x="4730883" y="3075057"/>
            <a:ext cx="2730235" cy="707886"/>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dirty="0">
                <a:ln>
                  <a:noFill/>
                </a:ln>
                <a:solidFill>
                  <a:schemeClr val="bg1"/>
                </a:solidFill>
                <a:effectLst/>
                <a:uLnTx/>
                <a:uFillTx/>
                <a:latin typeface="Century Gothic" panose="020F0302020204030204"/>
                <a:ea typeface="+mj-ea"/>
                <a:cs typeface="+mj-cs"/>
              </a:rPr>
              <a:t>Thank you</a:t>
            </a:r>
          </a:p>
        </p:txBody>
      </p:sp>
      <p:sp>
        <p:nvSpPr>
          <p:cNvPr id="15" name="Freeform: Shape 9"/>
          <p:cNvSpPr>
            <a:spLocks/>
          </p:cNvSpPr>
          <p:nvPr/>
        </p:nvSpPr>
        <p:spPr bwMode="auto">
          <a:xfrm flipH="1">
            <a:off x="4770120" y="3012450"/>
            <a:ext cx="2651760" cy="73152"/>
          </a:xfrm>
          <a:custGeom>
            <a:avLst/>
            <a:gdLst>
              <a:gd name="connsiteX0" fmla="*/ 2714641 w 2825755"/>
              <a:gd name="connsiteY0" fmla="*/ 91440 h 91440"/>
              <a:gd name="connsiteX1" fmla="*/ 64310 w 2825755"/>
              <a:gd name="connsiteY1" fmla="*/ 91440 h 91440"/>
              <a:gd name="connsiteX2" fmla="*/ 64310 w 2825755"/>
              <a:gd name="connsiteY2" fmla="*/ 91133 h 91440"/>
              <a:gd name="connsiteX3" fmla="*/ 0 w 2825755"/>
              <a:gd name="connsiteY3" fmla="*/ 91133 h 91440"/>
              <a:gd name="connsiteX4" fmla="*/ 33415 w 2825755"/>
              <a:gd name="connsiteY4" fmla="*/ 0 h 91440"/>
              <a:gd name="connsiteX5" fmla="*/ 64310 w 2825755"/>
              <a:gd name="connsiteY5" fmla="*/ 75 h 91440"/>
              <a:gd name="connsiteX6" fmla="*/ 64310 w 2825755"/>
              <a:gd name="connsiteY6" fmla="*/ 0 h 91440"/>
              <a:gd name="connsiteX7" fmla="*/ 1992392 w 2825755"/>
              <a:gd name="connsiteY7" fmla="*/ 0 h 91440"/>
              <a:gd name="connsiteX8" fmla="*/ 2714641 w 2825755"/>
              <a:gd name="connsiteY8" fmla="*/ 0 h 91440"/>
              <a:gd name="connsiteX9" fmla="*/ 2825755 w 2825755"/>
              <a:gd name="connsiteY9" fmla="*/ 0 h 91440"/>
              <a:gd name="connsiteX10" fmla="*/ 2792340 w 2825755"/>
              <a:gd name="connsiteY10" fmla="*/ 91133 h 91440"/>
              <a:gd name="connsiteX11" fmla="*/ 2714641 w 2825755"/>
              <a:gd name="connsiteY11" fmla="*/ 90944 h 9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5755" h="91440">
                <a:moveTo>
                  <a:pt x="2714641" y="91440"/>
                </a:moveTo>
                <a:lnTo>
                  <a:pt x="64310" y="91440"/>
                </a:lnTo>
                <a:lnTo>
                  <a:pt x="64310" y="91133"/>
                </a:lnTo>
                <a:lnTo>
                  <a:pt x="0" y="91133"/>
                </a:lnTo>
                <a:lnTo>
                  <a:pt x="33415" y="0"/>
                </a:lnTo>
                <a:lnTo>
                  <a:pt x="64310" y="75"/>
                </a:lnTo>
                <a:lnTo>
                  <a:pt x="64310" y="0"/>
                </a:lnTo>
                <a:lnTo>
                  <a:pt x="1992392" y="0"/>
                </a:lnTo>
                <a:lnTo>
                  <a:pt x="2714641" y="0"/>
                </a:lnTo>
                <a:lnTo>
                  <a:pt x="2825755" y="0"/>
                </a:lnTo>
                <a:lnTo>
                  <a:pt x="2792340" y="91133"/>
                </a:lnTo>
                <a:lnTo>
                  <a:pt x="2714641" y="90944"/>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pic>
        <p:nvPicPr>
          <p:cNvPr id="8" name="Picture 7"/>
          <p:cNvPicPr>
            <a:picLocks/>
          </p:cNvPicPr>
          <p:nvPr/>
        </p:nvPicPr>
        <p:blipFill>
          <a:blip r:embed="rId3"/>
          <a:stretch>
            <a:fillRect/>
          </a:stretch>
        </p:blipFill>
        <p:spPr>
          <a:xfrm>
            <a:off x="11454485" y="6382383"/>
            <a:ext cx="393012" cy="292607"/>
          </a:xfrm>
          <a:prstGeom prst="rect">
            <a:avLst/>
          </a:prstGeom>
        </p:spPr>
      </p:pic>
    </p:spTree>
    <p:extLst>
      <p:ext uri="{BB962C8B-B14F-4D97-AF65-F5344CB8AC3E}">
        <p14:creationId xmlns:p14="http://schemas.microsoft.com/office/powerpoint/2010/main" val="368041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63560"/>
            <a:ext cx="9144000" cy="1846403"/>
          </a:xfrm>
        </p:spPr>
        <p:txBody>
          <a:bodyPr anchor="b"/>
          <a:lstStyle>
            <a:lvl1pPr algn="ctr">
              <a:defRPr sz="5999"/>
            </a:lvl1pPr>
          </a:lstStyle>
          <a:p>
            <a:r>
              <a:rPr lang="en-US" smtClean="0"/>
              <a:t>Click to edit Master title style</a:t>
            </a:r>
            <a:endParaRPr lang="en-US"/>
          </a:p>
        </p:txBody>
      </p:sp>
      <p:sp>
        <p:nvSpPr>
          <p:cNvPr id="3" name="Subtitle 2"/>
          <p:cNvSpPr>
            <a:spLocks noGrp="1"/>
          </p:cNvSpPr>
          <p:nvPr>
            <p:ph type="subTitle" idx="1"/>
          </p:nvPr>
        </p:nvSpPr>
        <p:spPr>
          <a:xfrm>
            <a:off x="1524000" y="3602037"/>
            <a:ext cx="9144000" cy="1655763"/>
          </a:xfrm>
        </p:spPr>
        <p:txBody>
          <a:bodyPr/>
          <a:lstStyle>
            <a:lvl1pPr marL="0" indent="0" algn="ctr">
              <a:buNone/>
              <a:defRPr sz="2399"/>
            </a:lvl1pPr>
            <a:lvl2pPr marL="457051" indent="0" algn="ctr">
              <a:buNone/>
              <a:defRPr sz="1999"/>
            </a:lvl2pPr>
            <a:lvl3pPr marL="914104" indent="0" algn="ctr">
              <a:buNone/>
              <a:defRPr sz="1799"/>
            </a:lvl3pPr>
            <a:lvl4pPr marL="1371155" indent="0" algn="ctr">
              <a:buNone/>
              <a:defRPr sz="1600"/>
            </a:lvl4pPr>
            <a:lvl5pPr marL="1828205" indent="0" algn="ctr">
              <a:buNone/>
              <a:defRPr sz="1600"/>
            </a:lvl5pPr>
            <a:lvl6pPr marL="2285258" indent="0" algn="ctr">
              <a:buNone/>
              <a:defRPr sz="1600"/>
            </a:lvl6pPr>
            <a:lvl7pPr marL="2742309" indent="0" algn="ctr">
              <a:buNone/>
              <a:defRPr sz="1600"/>
            </a:lvl7pPr>
            <a:lvl8pPr marL="3199360" indent="0" algn="ctr">
              <a:buNone/>
              <a:defRPr sz="1600"/>
            </a:lvl8pPr>
            <a:lvl9pPr marL="3656411"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EF0E000C-15C3-41A0-A501-5831AA64E14F}" type="datetimeFigureOut">
              <a:rPr lang="en-US" smtClean="0"/>
              <a:t>6/11/2017</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E2FD22A0-22A2-480A-B6F5-6E88285F3F6D}" type="slidenum">
              <a:rPr lang="en-US" smtClean="0"/>
              <a:t>‹#›</a:t>
            </a:fld>
            <a:endParaRPr lang="en-US"/>
          </a:p>
        </p:txBody>
      </p:sp>
    </p:spTree>
    <p:extLst>
      <p:ext uri="{BB962C8B-B14F-4D97-AF65-F5344CB8AC3E}">
        <p14:creationId xmlns:p14="http://schemas.microsoft.com/office/powerpoint/2010/main" val="1240434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1_Blank">
    <p:bg bwMode="gray">
      <p:bgPr>
        <a:solidFill>
          <a:schemeClr val="bg1"/>
        </a:solidFill>
        <a:effectLst/>
      </p:bgPr>
    </p:bg>
    <p:spTree>
      <p:nvGrpSpPr>
        <p:cNvPr id="1" name=""/>
        <p:cNvGrpSpPr/>
        <p:nvPr/>
      </p:nvGrpSpPr>
      <p:grpSpPr>
        <a:xfrm>
          <a:off x="0" y="0"/>
          <a:ext cx="0" cy="0"/>
          <a:chOff x="0" y="0"/>
          <a:chExt cx="0" cy="0"/>
        </a:xfrm>
      </p:grpSpPr>
      <p:sp>
        <p:nvSpPr>
          <p:cNvPr id="5" name="TextBox 4"/>
          <p:cNvSpPr txBox="1"/>
          <p:nvPr userDrawn="1"/>
        </p:nvSpPr>
        <p:spPr>
          <a:xfrm>
            <a:off x="5727370" y="6426337"/>
            <a:ext cx="2831224" cy="307777"/>
          </a:xfrm>
          <a:prstGeom prst="rect">
            <a:avLst/>
          </a:prstGeom>
          <a:noFill/>
        </p:spPr>
        <p:txBody>
          <a:bodyPr wrap="none" anchor="b">
            <a:spAutoFit/>
          </a:bodyPr>
          <a:lstStyle/>
          <a:p>
            <a:pPr defTabSz="914363">
              <a:tabLst>
                <a:tab pos="2577600" algn="l"/>
              </a:tabLst>
              <a:defRPr/>
            </a:pPr>
            <a:r>
              <a:rPr lang="en-US" sz="700" smtClean="0">
                <a:solidFill>
                  <a:srgbClr val="808084"/>
                </a:solidFill>
                <a:cs typeface="Arial" pitchFamily="34" charset="0"/>
              </a:rPr>
              <a:t>Information Security Level 1 – Confidential</a:t>
            </a:r>
          </a:p>
          <a:p>
            <a:pPr defTabSz="914363">
              <a:tabLst>
                <a:tab pos="2577600" algn="l"/>
              </a:tabLst>
              <a:defRPr/>
            </a:pPr>
            <a:r>
              <a:rPr lang="en-US" sz="700" smtClean="0">
                <a:solidFill>
                  <a:srgbClr val="808084"/>
                </a:solidFill>
                <a:cs typeface="Arial" pitchFamily="34" charset="0"/>
              </a:rPr>
              <a:t>© 2015 – Proprietary and Confidential Information of Amdocs</a:t>
            </a:r>
            <a:endParaRPr lang="en-US" sz="700" dirty="0">
              <a:solidFill>
                <a:srgbClr val="808084"/>
              </a:solidFill>
              <a:cs typeface="Arial" pitchFamily="34" charset="0"/>
            </a:endParaRPr>
          </a:p>
        </p:txBody>
      </p:sp>
      <p:sp>
        <p:nvSpPr>
          <p:cNvPr id="6" name="Slide Number Placeholder 4"/>
          <p:cNvSpPr txBox="1">
            <a:spLocks/>
          </p:cNvSpPr>
          <p:nvPr userDrawn="1"/>
        </p:nvSpPr>
        <p:spPr bwMode="white">
          <a:xfrm>
            <a:off x="329183" y="6503138"/>
            <a:ext cx="719895" cy="276999"/>
          </a:xfrm>
          <a:prstGeom prst="rect">
            <a:avLst/>
          </a:prstGeom>
          <a:noFill/>
        </p:spPr>
        <p:txBody>
          <a:bodyPr wrap="square" anchor="ctr" anchorCtr="0">
            <a:spAutoFit/>
          </a:bodyPr>
          <a:lstStyle>
            <a:defPPr>
              <a:defRPr lang="en-US"/>
            </a:defPPr>
            <a:lvl1pPr marL="0" algn="l" defTabSz="457200" rtl="0" eaLnBrk="1" latinLnBrk="0" hangingPunct="1">
              <a:defRPr lang="en-US" sz="1200" b="1" kern="1200" smtClean="0">
                <a:solidFill>
                  <a:schemeClr val="bg1"/>
                </a:solidFill>
                <a:latin typeface="Arial" pitchFamily="34" charset="0"/>
                <a:ea typeface="+mn-ea"/>
                <a:cs typeface="Arial"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312ADAA-ABC8-4CC2-84D6-F52FAA46FABC}" type="slidenum">
              <a:rPr sz="1200">
                <a:solidFill>
                  <a:srgbClr val="808084"/>
                </a:solidFill>
              </a:rPr>
              <a:pPr/>
              <a:t>‹#›</a:t>
            </a:fld>
            <a:endParaRPr sz="1200" dirty="0">
              <a:solidFill>
                <a:srgbClr val="808084"/>
              </a:solidFill>
            </a:endParaRPr>
          </a:p>
        </p:txBody>
      </p:sp>
      <p:pic>
        <p:nvPicPr>
          <p:cNvPr id="48" name="Picture 4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157083" y="6383806"/>
            <a:ext cx="3925293" cy="319700"/>
          </a:xfrm>
          <a:prstGeom prst="rect">
            <a:avLst/>
          </a:prstGeom>
        </p:spPr>
      </p:pic>
    </p:spTree>
    <p:extLst>
      <p:ext uri="{BB962C8B-B14F-4D97-AF65-F5344CB8AC3E}">
        <p14:creationId xmlns:p14="http://schemas.microsoft.com/office/powerpoint/2010/main" val="4229595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3">
    <p:spTree>
      <p:nvGrpSpPr>
        <p:cNvPr id="1" name=""/>
        <p:cNvGrpSpPr/>
        <p:nvPr/>
      </p:nvGrpSpPr>
      <p:grpSpPr>
        <a:xfrm>
          <a:off x="0" y="0"/>
          <a:ext cx="0" cy="0"/>
          <a:chOff x="0" y="0"/>
          <a:chExt cx="0" cy="0"/>
        </a:xfrm>
      </p:grpSpPr>
      <p:pic>
        <p:nvPicPr>
          <p:cNvPr id="26" name="Picture 25"/>
          <p:cNvPicPr>
            <a:picLocks noChangeAspect="1"/>
          </p:cNvPicPr>
          <p:nvPr/>
        </p:nvPicPr>
        <p:blipFill rotWithShape="1">
          <a:blip r:embed="rId2"/>
          <a:srcRect l="34295"/>
          <a:stretch/>
        </p:blipFill>
        <p:spPr>
          <a:xfrm>
            <a:off x="3273451" y="6387614"/>
            <a:ext cx="976789" cy="320040"/>
          </a:xfrm>
          <a:prstGeom prst="rect">
            <a:avLst/>
          </a:prstGeom>
        </p:spPr>
      </p:pic>
      <p:grpSp>
        <p:nvGrpSpPr>
          <p:cNvPr id="44" name="Group 43"/>
          <p:cNvGrpSpPr/>
          <p:nvPr/>
        </p:nvGrpSpPr>
        <p:grpSpPr>
          <a:xfrm>
            <a:off x="0" y="547688"/>
            <a:ext cx="12192000" cy="5738811"/>
            <a:chOff x="0" y="547688"/>
            <a:chExt cx="12192000" cy="5738811"/>
          </a:xfrm>
        </p:grpSpPr>
        <p:sp>
          <p:nvSpPr>
            <p:cNvPr id="45" name="Freeform 38"/>
            <p:cNvSpPr>
              <a:spLocks/>
            </p:cNvSpPr>
            <p:nvPr/>
          </p:nvSpPr>
          <p:spPr bwMode="auto">
            <a:xfrm>
              <a:off x="8505746" y="547688"/>
              <a:ext cx="3065010" cy="5738811"/>
            </a:xfrm>
            <a:custGeom>
              <a:avLst/>
              <a:gdLst>
                <a:gd name="T0" fmla="*/ 1896 w 1896"/>
                <a:gd name="T1" fmla="*/ 3550 h 3550"/>
                <a:gd name="T2" fmla="*/ 1025 w 1896"/>
                <a:gd name="T3" fmla="*/ 3550 h 3550"/>
                <a:gd name="T4" fmla="*/ 0 w 1896"/>
                <a:gd name="T5" fmla="*/ 0 h 3550"/>
                <a:gd name="T6" fmla="*/ 871 w 1896"/>
                <a:gd name="T7" fmla="*/ 0 h 3550"/>
                <a:gd name="T8" fmla="*/ 1896 w 1896"/>
                <a:gd name="T9" fmla="*/ 3550 h 3550"/>
              </a:gdLst>
              <a:ahLst/>
              <a:cxnLst>
                <a:cxn ang="0">
                  <a:pos x="T0" y="T1"/>
                </a:cxn>
                <a:cxn ang="0">
                  <a:pos x="T2" y="T3"/>
                </a:cxn>
                <a:cxn ang="0">
                  <a:pos x="T4" y="T5"/>
                </a:cxn>
                <a:cxn ang="0">
                  <a:pos x="T6" y="T7"/>
                </a:cxn>
                <a:cxn ang="0">
                  <a:pos x="T8" y="T9"/>
                </a:cxn>
              </a:cxnLst>
              <a:rect l="0" t="0" r="r" b="b"/>
              <a:pathLst>
                <a:path w="1896" h="3550">
                  <a:moveTo>
                    <a:pt x="1896" y="3550"/>
                  </a:moveTo>
                  <a:lnTo>
                    <a:pt x="1025" y="3550"/>
                  </a:lnTo>
                  <a:lnTo>
                    <a:pt x="0" y="0"/>
                  </a:lnTo>
                  <a:lnTo>
                    <a:pt x="871" y="0"/>
                  </a:lnTo>
                  <a:lnTo>
                    <a:pt x="1896" y="3550"/>
                  </a:lnTo>
                  <a:close/>
                </a:path>
              </a:pathLst>
            </a:cu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47" name="Freeform 40"/>
            <p:cNvSpPr>
              <a:spLocks/>
            </p:cNvSpPr>
            <p:nvPr/>
          </p:nvSpPr>
          <p:spPr bwMode="auto">
            <a:xfrm>
              <a:off x="3140363" y="547688"/>
              <a:ext cx="4206306" cy="5738811"/>
            </a:xfrm>
            <a:custGeom>
              <a:avLst/>
              <a:gdLst>
                <a:gd name="T0" fmla="*/ 2602 w 2602"/>
                <a:gd name="T1" fmla="*/ 3550 h 3550"/>
                <a:gd name="T2" fmla="*/ 1025 w 2602"/>
                <a:gd name="T3" fmla="*/ 3550 h 3550"/>
                <a:gd name="T4" fmla="*/ 0 w 2602"/>
                <a:gd name="T5" fmla="*/ 0 h 3550"/>
                <a:gd name="T6" fmla="*/ 1578 w 2602"/>
                <a:gd name="T7" fmla="*/ 0 h 3550"/>
                <a:gd name="T8" fmla="*/ 2602 w 2602"/>
                <a:gd name="T9" fmla="*/ 3550 h 3550"/>
              </a:gdLst>
              <a:ahLst/>
              <a:cxnLst>
                <a:cxn ang="0">
                  <a:pos x="T0" y="T1"/>
                </a:cxn>
                <a:cxn ang="0">
                  <a:pos x="T2" y="T3"/>
                </a:cxn>
                <a:cxn ang="0">
                  <a:pos x="T4" y="T5"/>
                </a:cxn>
                <a:cxn ang="0">
                  <a:pos x="T6" y="T7"/>
                </a:cxn>
                <a:cxn ang="0">
                  <a:pos x="T8" y="T9"/>
                </a:cxn>
              </a:cxnLst>
              <a:rect l="0" t="0" r="r" b="b"/>
              <a:pathLst>
                <a:path w="2602" h="3550">
                  <a:moveTo>
                    <a:pt x="2602" y="3550"/>
                  </a:moveTo>
                  <a:lnTo>
                    <a:pt x="1025" y="3550"/>
                  </a:lnTo>
                  <a:lnTo>
                    <a:pt x="0" y="0"/>
                  </a:lnTo>
                  <a:lnTo>
                    <a:pt x="1578" y="0"/>
                  </a:lnTo>
                  <a:lnTo>
                    <a:pt x="2602" y="3550"/>
                  </a:ln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48" name="Freeform 42"/>
            <p:cNvSpPr>
              <a:spLocks/>
            </p:cNvSpPr>
            <p:nvPr/>
          </p:nvSpPr>
          <p:spPr bwMode="auto">
            <a:xfrm>
              <a:off x="990329" y="547688"/>
              <a:ext cx="2195297" cy="5738811"/>
            </a:xfrm>
            <a:custGeom>
              <a:avLst/>
              <a:gdLst>
                <a:gd name="T0" fmla="*/ 1358 w 1358"/>
                <a:gd name="T1" fmla="*/ 3550 h 3550"/>
                <a:gd name="T2" fmla="*/ 1024 w 1358"/>
                <a:gd name="T3" fmla="*/ 3550 h 3550"/>
                <a:gd name="T4" fmla="*/ 0 w 1358"/>
                <a:gd name="T5" fmla="*/ 0 h 3550"/>
                <a:gd name="T6" fmla="*/ 332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4" y="3550"/>
                  </a:lnTo>
                  <a:lnTo>
                    <a:pt x="0" y="0"/>
                  </a:lnTo>
                  <a:lnTo>
                    <a:pt x="332" y="0"/>
                  </a:lnTo>
                  <a:lnTo>
                    <a:pt x="1358" y="3550"/>
                  </a:lnTo>
                  <a:close/>
                </a:path>
              </a:pathLst>
            </a:custGeom>
            <a:solidFill>
              <a:srgbClr val="F2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49" name="Freeform 44"/>
            <p:cNvSpPr>
              <a:spLocks/>
            </p:cNvSpPr>
            <p:nvPr/>
          </p:nvSpPr>
          <p:spPr bwMode="auto">
            <a:xfrm>
              <a:off x="6766321" y="547688"/>
              <a:ext cx="2195297" cy="5738811"/>
            </a:xfrm>
            <a:custGeom>
              <a:avLst/>
              <a:gdLst>
                <a:gd name="T0" fmla="*/ 1358 w 1358"/>
                <a:gd name="T1" fmla="*/ 3550 h 3550"/>
                <a:gd name="T2" fmla="*/ 1025 w 1358"/>
                <a:gd name="T3" fmla="*/ 3550 h 3550"/>
                <a:gd name="T4" fmla="*/ 0 w 1358"/>
                <a:gd name="T5" fmla="*/ 0 h 3550"/>
                <a:gd name="T6" fmla="*/ 333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5" y="3550"/>
                  </a:lnTo>
                  <a:lnTo>
                    <a:pt x="0" y="0"/>
                  </a:lnTo>
                  <a:lnTo>
                    <a:pt x="333" y="0"/>
                  </a:lnTo>
                  <a:lnTo>
                    <a:pt x="1358" y="3550"/>
                  </a:lnTo>
                  <a:close/>
                </a:path>
              </a:pathLst>
            </a:custGeom>
            <a:solidFill>
              <a:srgbClr val="F2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0" name="Freeform 46"/>
            <p:cNvSpPr>
              <a:spLocks/>
            </p:cNvSpPr>
            <p:nvPr/>
          </p:nvSpPr>
          <p:spPr bwMode="auto">
            <a:xfrm>
              <a:off x="1704852" y="547688"/>
              <a:ext cx="1808938" cy="5738811"/>
            </a:xfrm>
            <a:custGeom>
              <a:avLst/>
              <a:gdLst>
                <a:gd name="T0" fmla="*/ 1119 w 1119"/>
                <a:gd name="T1" fmla="*/ 3550 h 3550"/>
                <a:gd name="T2" fmla="*/ 1025 w 1119"/>
                <a:gd name="T3" fmla="*/ 3550 h 3550"/>
                <a:gd name="T4" fmla="*/ 0 w 1119"/>
                <a:gd name="T5" fmla="*/ 0 h 3550"/>
                <a:gd name="T6" fmla="*/ 95 w 1119"/>
                <a:gd name="T7" fmla="*/ 0 h 3550"/>
                <a:gd name="T8" fmla="*/ 1119 w 1119"/>
                <a:gd name="T9" fmla="*/ 3550 h 3550"/>
              </a:gdLst>
              <a:ahLst/>
              <a:cxnLst>
                <a:cxn ang="0">
                  <a:pos x="T0" y="T1"/>
                </a:cxn>
                <a:cxn ang="0">
                  <a:pos x="T2" y="T3"/>
                </a:cxn>
                <a:cxn ang="0">
                  <a:pos x="T4" y="T5"/>
                </a:cxn>
                <a:cxn ang="0">
                  <a:pos x="T6" y="T7"/>
                </a:cxn>
                <a:cxn ang="0">
                  <a:pos x="T8" y="T9"/>
                </a:cxn>
              </a:cxnLst>
              <a:rect l="0" t="0" r="r" b="b"/>
              <a:pathLst>
                <a:path w="1119" h="3550">
                  <a:moveTo>
                    <a:pt x="1119" y="3550"/>
                  </a:moveTo>
                  <a:lnTo>
                    <a:pt x="1025" y="3550"/>
                  </a:lnTo>
                  <a:lnTo>
                    <a:pt x="0" y="0"/>
                  </a:lnTo>
                  <a:lnTo>
                    <a:pt x="95" y="0"/>
                  </a:lnTo>
                  <a:lnTo>
                    <a:pt x="1119" y="355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1" name="Freeform 48"/>
            <p:cNvSpPr>
              <a:spLocks/>
            </p:cNvSpPr>
            <p:nvPr/>
          </p:nvSpPr>
          <p:spPr bwMode="auto">
            <a:xfrm>
              <a:off x="5781832" y="547688"/>
              <a:ext cx="1758824" cy="5738811"/>
            </a:xfrm>
            <a:custGeom>
              <a:avLst/>
              <a:gdLst>
                <a:gd name="T0" fmla="*/ 1088 w 1088"/>
                <a:gd name="T1" fmla="*/ 3550 h 3550"/>
                <a:gd name="T2" fmla="*/ 1025 w 1088"/>
                <a:gd name="T3" fmla="*/ 3550 h 3550"/>
                <a:gd name="T4" fmla="*/ 0 w 1088"/>
                <a:gd name="T5" fmla="*/ 0 h 3550"/>
                <a:gd name="T6" fmla="*/ 62 w 1088"/>
                <a:gd name="T7" fmla="*/ 0 h 3550"/>
                <a:gd name="T8" fmla="*/ 1088 w 1088"/>
                <a:gd name="T9" fmla="*/ 3550 h 3550"/>
              </a:gdLst>
              <a:ahLst/>
              <a:cxnLst>
                <a:cxn ang="0">
                  <a:pos x="T0" y="T1"/>
                </a:cxn>
                <a:cxn ang="0">
                  <a:pos x="T2" y="T3"/>
                </a:cxn>
                <a:cxn ang="0">
                  <a:pos x="T4" y="T5"/>
                </a:cxn>
                <a:cxn ang="0">
                  <a:pos x="T6" y="T7"/>
                </a:cxn>
                <a:cxn ang="0">
                  <a:pos x="T8" y="T9"/>
                </a:cxn>
              </a:cxnLst>
              <a:rect l="0" t="0" r="r" b="b"/>
              <a:pathLst>
                <a:path w="1088" h="3550">
                  <a:moveTo>
                    <a:pt x="1088" y="3550"/>
                  </a:moveTo>
                  <a:lnTo>
                    <a:pt x="1025" y="3550"/>
                  </a:lnTo>
                  <a:lnTo>
                    <a:pt x="0" y="0"/>
                  </a:lnTo>
                  <a:lnTo>
                    <a:pt x="62" y="0"/>
                  </a:lnTo>
                  <a:lnTo>
                    <a:pt x="1088" y="355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2" name="Freeform: Shape 51"/>
            <p:cNvSpPr>
              <a:spLocks/>
            </p:cNvSpPr>
            <p:nvPr/>
          </p:nvSpPr>
          <p:spPr bwMode="auto">
            <a:xfrm>
              <a:off x="10437543" y="547688"/>
              <a:ext cx="1754457" cy="5738811"/>
            </a:xfrm>
            <a:custGeom>
              <a:avLst/>
              <a:gdLst>
                <a:gd name="connsiteX0" fmla="*/ 0 w 1754457"/>
                <a:gd name="connsiteY0" fmla="*/ 0 h 5738811"/>
                <a:gd name="connsiteX1" fmla="*/ 205304 w 1754457"/>
                <a:gd name="connsiteY1" fmla="*/ 0 h 5738811"/>
                <a:gd name="connsiteX2" fmla="*/ 1754457 w 1754457"/>
                <a:gd name="connsiteY2" fmla="*/ 5365358 h 5738811"/>
                <a:gd name="connsiteX3" fmla="*/ 1754457 w 1754457"/>
                <a:gd name="connsiteY3" fmla="*/ 5738811 h 5738811"/>
                <a:gd name="connsiteX4" fmla="*/ 1656981 w 1754457"/>
                <a:gd name="connsiteY4" fmla="*/ 5738811 h 5738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457" h="5738811">
                  <a:moveTo>
                    <a:pt x="0" y="0"/>
                  </a:moveTo>
                  <a:lnTo>
                    <a:pt x="205304" y="0"/>
                  </a:lnTo>
                  <a:lnTo>
                    <a:pt x="1754457" y="5365358"/>
                  </a:lnTo>
                  <a:lnTo>
                    <a:pt x="1754457" y="5738811"/>
                  </a:lnTo>
                  <a:lnTo>
                    <a:pt x="1656981" y="5738811"/>
                  </a:lnTo>
                  <a:close/>
                </a:path>
              </a:pathLst>
            </a:custGeom>
            <a:solidFill>
              <a:srgbClr val="EF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a:p>
          </p:txBody>
        </p:sp>
        <p:sp>
          <p:nvSpPr>
            <p:cNvPr id="53" name="Freeform: Shape 52"/>
            <p:cNvSpPr>
              <a:spLocks/>
            </p:cNvSpPr>
            <p:nvPr/>
          </p:nvSpPr>
          <p:spPr bwMode="auto">
            <a:xfrm>
              <a:off x="0" y="550921"/>
              <a:ext cx="2178506" cy="5735578"/>
            </a:xfrm>
            <a:custGeom>
              <a:avLst/>
              <a:gdLst>
                <a:gd name="connsiteX0" fmla="*/ 0 w 2178506"/>
                <a:gd name="connsiteY0" fmla="*/ 0 h 5735578"/>
                <a:gd name="connsiteX1" fmla="*/ 519909 w 2178506"/>
                <a:gd name="connsiteY1" fmla="*/ 0 h 5735578"/>
                <a:gd name="connsiteX2" fmla="*/ 2178506 w 2178506"/>
                <a:gd name="connsiteY2" fmla="*/ 5735578 h 5735578"/>
                <a:gd name="connsiteX3" fmla="*/ 0 w 2178506"/>
                <a:gd name="connsiteY3" fmla="*/ 5735578 h 5735578"/>
              </a:gdLst>
              <a:ahLst/>
              <a:cxnLst>
                <a:cxn ang="0">
                  <a:pos x="connsiteX0" y="connsiteY0"/>
                </a:cxn>
                <a:cxn ang="0">
                  <a:pos x="connsiteX1" y="connsiteY1"/>
                </a:cxn>
                <a:cxn ang="0">
                  <a:pos x="connsiteX2" y="connsiteY2"/>
                </a:cxn>
                <a:cxn ang="0">
                  <a:pos x="connsiteX3" y="connsiteY3"/>
                </a:cxn>
              </a:cxnLst>
              <a:rect l="l" t="t" r="r" b="b"/>
              <a:pathLst>
                <a:path w="2178506" h="5735578">
                  <a:moveTo>
                    <a:pt x="0" y="0"/>
                  </a:moveTo>
                  <a:lnTo>
                    <a:pt x="519909" y="0"/>
                  </a:lnTo>
                  <a:lnTo>
                    <a:pt x="2178506" y="5735578"/>
                  </a:lnTo>
                  <a:lnTo>
                    <a:pt x="0" y="5735578"/>
                  </a:lnTo>
                  <a:close/>
                </a:path>
              </a:pathLst>
            </a:cu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grpSp>
      <p:sp>
        <p:nvSpPr>
          <p:cNvPr id="30" name="Freeform 39"/>
          <p:cNvSpPr>
            <a:spLocks/>
          </p:cNvSpPr>
          <p:nvPr/>
        </p:nvSpPr>
        <p:spPr bwMode="auto">
          <a:xfrm>
            <a:off x="8505746" y="547688"/>
            <a:ext cx="3065010" cy="5738811"/>
          </a:xfrm>
          <a:custGeom>
            <a:avLst/>
            <a:gdLst>
              <a:gd name="T0" fmla="*/ 1896 w 1896"/>
              <a:gd name="T1" fmla="*/ 3550 h 3550"/>
              <a:gd name="T2" fmla="*/ 1025 w 1896"/>
              <a:gd name="T3" fmla="*/ 3550 h 3550"/>
              <a:gd name="T4" fmla="*/ 0 w 1896"/>
              <a:gd name="T5" fmla="*/ 0 h 3550"/>
              <a:gd name="T6" fmla="*/ 871 w 1896"/>
              <a:gd name="T7" fmla="*/ 0 h 3550"/>
              <a:gd name="T8" fmla="*/ 1896 w 1896"/>
              <a:gd name="T9" fmla="*/ 3550 h 3550"/>
            </a:gdLst>
            <a:ahLst/>
            <a:cxnLst>
              <a:cxn ang="0">
                <a:pos x="T0" y="T1"/>
              </a:cxn>
              <a:cxn ang="0">
                <a:pos x="T2" y="T3"/>
              </a:cxn>
              <a:cxn ang="0">
                <a:pos x="T4" y="T5"/>
              </a:cxn>
              <a:cxn ang="0">
                <a:pos x="T6" y="T7"/>
              </a:cxn>
              <a:cxn ang="0">
                <a:pos x="T8" y="T9"/>
              </a:cxn>
            </a:cxnLst>
            <a:rect l="0" t="0" r="r" b="b"/>
            <a:pathLst>
              <a:path w="1896" h="3550">
                <a:moveTo>
                  <a:pt x="1896" y="3550"/>
                </a:moveTo>
                <a:lnTo>
                  <a:pt x="1025" y="3550"/>
                </a:lnTo>
                <a:lnTo>
                  <a:pt x="0" y="0"/>
                </a:lnTo>
                <a:lnTo>
                  <a:pt x="871" y="0"/>
                </a:lnTo>
                <a:lnTo>
                  <a:pt x="1896"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41"/>
          <p:cNvSpPr>
            <a:spLocks/>
          </p:cNvSpPr>
          <p:nvPr/>
        </p:nvSpPr>
        <p:spPr bwMode="auto">
          <a:xfrm>
            <a:off x="3140363" y="547688"/>
            <a:ext cx="4206306" cy="5738811"/>
          </a:xfrm>
          <a:custGeom>
            <a:avLst/>
            <a:gdLst>
              <a:gd name="T0" fmla="*/ 2602 w 2602"/>
              <a:gd name="T1" fmla="*/ 3550 h 3550"/>
              <a:gd name="T2" fmla="*/ 1025 w 2602"/>
              <a:gd name="T3" fmla="*/ 3550 h 3550"/>
              <a:gd name="T4" fmla="*/ 0 w 2602"/>
              <a:gd name="T5" fmla="*/ 0 h 3550"/>
              <a:gd name="T6" fmla="*/ 1578 w 2602"/>
              <a:gd name="T7" fmla="*/ 0 h 3550"/>
              <a:gd name="T8" fmla="*/ 2602 w 2602"/>
              <a:gd name="T9" fmla="*/ 3550 h 3550"/>
            </a:gdLst>
            <a:ahLst/>
            <a:cxnLst>
              <a:cxn ang="0">
                <a:pos x="T0" y="T1"/>
              </a:cxn>
              <a:cxn ang="0">
                <a:pos x="T2" y="T3"/>
              </a:cxn>
              <a:cxn ang="0">
                <a:pos x="T4" y="T5"/>
              </a:cxn>
              <a:cxn ang="0">
                <a:pos x="T6" y="T7"/>
              </a:cxn>
              <a:cxn ang="0">
                <a:pos x="T8" y="T9"/>
              </a:cxn>
            </a:cxnLst>
            <a:rect l="0" t="0" r="r" b="b"/>
            <a:pathLst>
              <a:path w="2602" h="3550">
                <a:moveTo>
                  <a:pt x="2602" y="3550"/>
                </a:moveTo>
                <a:lnTo>
                  <a:pt x="1025" y="3550"/>
                </a:lnTo>
                <a:lnTo>
                  <a:pt x="0" y="0"/>
                </a:lnTo>
                <a:lnTo>
                  <a:pt x="1578" y="0"/>
                </a:lnTo>
                <a:lnTo>
                  <a:pt x="2602"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43"/>
          <p:cNvSpPr>
            <a:spLocks/>
          </p:cNvSpPr>
          <p:nvPr/>
        </p:nvSpPr>
        <p:spPr bwMode="auto">
          <a:xfrm>
            <a:off x="990329" y="547688"/>
            <a:ext cx="2195297" cy="5738811"/>
          </a:xfrm>
          <a:custGeom>
            <a:avLst/>
            <a:gdLst>
              <a:gd name="T0" fmla="*/ 1358 w 1358"/>
              <a:gd name="T1" fmla="*/ 3550 h 3550"/>
              <a:gd name="T2" fmla="*/ 1024 w 1358"/>
              <a:gd name="T3" fmla="*/ 3550 h 3550"/>
              <a:gd name="T4" fmla="*/ 0 w 1358"/>
              <a:gd name="T5" fmla="*/ 0 h 3550"/>
              <a:gd name="T6" fmla="*/ 332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4" y="3550"/>
                </a:lnTo>
                <a:lnTo>
                  <a:pt x="0" y="0"/>
                </a:lnTo>
                <a:lnTo>
                  <a:pt x="332" y="0"/>
                </a:lnTo>
                <a:lnTo>
                  <a:pt x="1358"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45"/>
          <p:cNvSpPr>
            <a:spLocks/>
          </p:cNvSpPr>
          <p:nvPr/>
        </p:nvSpPr>
        <p:spPr bwMode="auto">
          <a:xfrm>
            <a:off x="6766321" y="547688"/>
            <a:ext cx="2195297" cy="5738811"/>
          </a:xfrm>
          <a:custGeom>
            <a:avLst/>
            <a:gdLst>
              <a:gd name="T0" fmla="*/ 1358 w 1358"/>
              <a:gd name="T1" fmla="*/ 3550 h 3550"/>
              <a:gd name="T2" fmla="*/ 1025 w 1358"/>
              <a:gd name="T3" fmla="*/ 3550 h 3550"/>
              <a:gd name="T4" fmla="*/ 0 w 1358"/>
              <a:gd name="T5" fmla="*/ 0 h 3550"/>
              <a:gd name="T6" fmla="*/ 333 w 1358"/>
              <a:gd name="T7" fmla="*/ 0 h 3550"/>
              <a:gd name="T8" fmla="*/ 1358 w 1358"/>
              <a:gd name="T9" fmla="*/ 3550 h 3550"/>
            </a:gdLst>
            <a:ahLst/>
            <a:cxnLst>
              <a:cxn ang="0">
                <a:pos x="T0" y="T1"/>
              </a:cxn>
              <a:cxn ang="0">
                <a:pos x="T2" y="T3"/>
              </a:cxn>
              <a:cxn ang="0">
                <a:pos x="T4" y="T5"/>
              </a:cxn>
              <a:cxn ang="0">
                <a:pos x="T6" y="T7"/>
              </a:cxn>
              <a:cxn ang="0">
                <a:pos x="T8" y="T9"/>
              </a:cxn>
            </a:cxnLst>
            <a:rect l="0" t="0" r="r" b="b"/>
            <a:pathLst>
              <a:path w="1358" h="3550">
                <a:moveTo>
                  <a:pt x="1358" y="3550"/>
                </a:moveTo>
                <a:lnTo>
                  <a:pt x="1025" y="3550"/>
                </a:lnTo>
                <a:lnTo>
                  <a:pt x="0" y="0"/>
                </a:lnTo>
                <a:lnTo>
                  <a:pt x="333" y="0"/>
                </a:lnTo>
                <a:lnTo>
                  <a:pt x="1358"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47"/>
          <p:cNvSpPr>
            <a:spLocks/>
          </p:cNvSpPr>
          <p:nvPr/>
        </p:nvSpPr>
        <p:spPr bwMode="auto">
          <a:xfrm>
            <a:off x="1704852" y="547688"/>
            <a:ext cx="1808938" cy="5738811"/>
          </a:xfrm>
          <a:custGeom>
            <a:avLst/>
            <a:gdLst>
              <a:gd name="T0" fmla="*/ 1119 w 1119"/>
              <a:gd name="T1" fmla="*/ 3550 h 3550"/>
              <a:gd name="T2" fmla="*/ 1025 w 1119"/>
              <a:gd name="T3" fmla="*/ 3550 h 3550"/>
              <a:gd name="T4" fmla="*/ 0 w 1119"/>
              <a:gd name="T5" fmla="*/ 0 h 3550"/>
              <a:gd name="T6" fmla="*/ 95 w 1119"/>
              <a:gd name="T7" fmla="*/ 0 h 3550"/>
              <a:gd name="T8" fmla="*/ 1119 w 1119"/>
              <a:gd name="T9" fmla="*/ 3550 h 3550"/>
            </a:gdLst>
            <a:ahLst/>
            <a:cxnLst>
              <a:cxn ang="0">
                <a:pos x="T0" y="T1"/>
              </a:cxn>
              <a:cxn ang="0">
                <a:pos x="T2" y="T3"/>
              </a:cxn>
              <a:cxn ang="0">
                <a:pos x="T4" y="T5"/>
              </a:cxn>
              <a:cxn ang="0">
                <a:pos x="T6" y="T7"/>
              </a:cxn>
              <a:cxn ang="0">
                <a:pos x="T8" y="T9"/>
              </a:cxn>
            </a:cxnLst>
            <a:rect l="0" t="0" r="r" b="b"/>
            <a:pathLst>
              <a:path w="1119" h="3550">
                <a:moveTo>
                  <a:pt x="1119" y="3550"/>
                </a:moveTo>
                <a:lnTo>
                  <a:pt x="1025" y="3550"/>
                </a:lnTo>
                <a:lnTo>
                  <a:pt x="0" y="0"/>
                </a:lnTo>
                <a:lnTo>
                  <a:pt x="95" y="0"/>
                </a:lnTo>
                <a:lnTo>
                  <a:pt x="1119"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9"/>
          <p:cNvSpPr>
            <a:spLocks/>
          </p:cNvSpPr>
          <p:nvPr/>
        </p:nvSpPr>
        <p:spPr bwMode="auto">
          <a:xfrm>
            <a:off x="5781832" y="547688"/>
            <a:ext cx="1758824" cy="5738811"/>
          </a:xfrm>
          <a:custGeom>
            <a:avLst/>
            <a:gdLst>
              <a:gd name="T0" fmla="*/ 1088 w 1088"/>
              <a:gd name="T1" fmla="*/ 3550 h 3550"/>
              <a:gd name="T2" fmla="*/ 1025 w 1088"/>
              <a:gd name="T3" fmla="*/ 3550 h 3550"/>
              <a:gd name="T4" fmla="*/ 0 w 1088"/>
              <a:gd name="T5" fmla="*/ 0 h 3550"/>
              <a:gd name="T6" fmla="*/ 62 w 1088"/>
              <a:gd name="T7" fmla="*/ 0 h 3550"/>
              <a:gd name="T8" fmla="*/ 1088 w 1088"/>
              <a:gd name="T9" fmla="*/ 3550 h 3550"/>
            </a:gdLst>
            <a:ahLst/>
            <a:cxnLst>
              <a:cxn ang="0">
                <a:pos x="T0" y="T1"/>
              </a:cxn>
              <a:cxn ang="0">
                <a:pos x="T2" y="T3"/>
              </a:cxn>
              <a:cxn ang="0">
                <a:pos x="T4" y="T5"/>
              </a:cxn>
              <a:cxn ang="0">
                <a:pos x="T6" y="T7"/>
              </a:cxn>
              <a:cxn ang="0">
                <a:pos x="T8" y="T9"/>
              </a:cxn>
            </a:cxnLst>
            <a:rect l="0" t="0" r="r" b="b"/>
            <a:pathLst>
              <a:path w="1088" h="3550">
                <a:moveTo>
                  <a:pt x="1088" y="3550"/>
                </a:moveTo>
                <a:lnTo>
                  <a:pt x="1025" y="3550"/>
                </a:lnTo>
                <a:lnTo>
                  <a:pt x="0" y="0"/>
                </a:lnTo>
                <a:lnTo>
                  <a:pt x="62" y="0"/>
                </a:lnTo>
                <a:lnTo>
                  <a:pt x="1088"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51"/>
          <p:cNvSpPr>
            <a:spLocks/>
          </p:cNvSpPr>
          <p:nvPr/>
        </p:nvSpPr>
        <p:spPr bwMode="auto">
          <a:xfrm>
            <a:off x="10437543" y="547688"/>
            <a:ext cx="1862285" cy="5738811"/>
          </a:xfrm>
          <a:custGeom>
            <a:avLst/>
            <a:gdLst>
              <a:gd name="T0" fmla="*/ 1152 w 1152"/>
              <a:gd name="T1" fmla="*/ 3550 h 3550"/>
              <a:gd name="T2" fmla="*/ 1025 w 1152"/>
              <a:gd name="T3" fmla="*/ 3550 h 3550"/>
              <a:gd name="T4" fmla="*/ 0 w 1152"/>
              <a:gd name="T5" fmla="*/ 0 h 3550"/>
              <a:gd name="T6" fmla="*/ 127 w 1152"/>
              <a:gd name="T7" fmla="*/ 0 h 3550"/>
              <a:gd name="T8" fmla="*/ 1152 w 1152"/>
              <a:gd name="T9" fmla="*/ 3550 h 3550"/>
            </a:gdLst>
            <a:ahLst/>
            <a:cxnLst>
              <a:cxn ang="0">
                <a:pos x="T0" y="T1"/>
              </a:cxn>
              <a:cxn ang="0">
                <a:pos x="T2" y="T3"/>
              </a:cxn>
              <a:cxn ang="0">
                <a:pos x="T4" y="T5"/>
              </a:cxn>
              <a:cxn ang="0">
                <a:pos x="T6" y="T7"/>
              </a:cxn>
              <a:cxn ang="0">
                <a:pos x="T8" y="T9"/>
              </a:cxn>
            </a:cxnLst>
            <a:rect l="0" t="0" r="r" b="b"/>
            <a:pathLst>
              <a:path w="1152" h="3550">
                <a:moveTo>
                  <a:pt x="1152" y="3550"/>
                </a:moveTo>
                <a:lnTo>
                  <a:pt x="1025" y="3550"/>
                </a:lnTo>
                <a:lnTo>
                  <a:pt x="0" y="0"/>
                </a:lnTo>
                <a:lnTo>
                  <a:pt x="127" y="0"/>
                </a:lnTo>
                <a:lnTo>
                  <a:pt x="1152" y="3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53"/>
          <p:cNvSpPr>
            <a:spLocks/>
          </p:cNvSpPr>
          <p:nvPr/>
        </p:nvSpPr>
        <p:spPr bwMode="auto">
          <a:xfrm>
            <a:off x="-89537" y="550921"/>
            <a:ext cx="2268043" cy="5735578"/>
          </a:xfrm>
          <a:custGeom>
            <a:avLst/>
            <a:gdLst>
              <a:gd name="T0" fmla="*/ 1403 w 1403"/>
              <a:gd name="T1" fmla="*/ 3548 h 3548"/>
              <a:gd name="T2" fmla="*/ 0 w 1403"/>
              <a:gd name="T3" fmla="*/ 3548 h 3548"/>
              <a:gd name="T4" fmla="*/ 0 w 1403"/>
              <a:gd name="T5" fmla="*/ 0 h 3548"/>
              <a:gd name="T6" fmla="*/ 377 w 1403"/>
              <a:gd name="T7" fmla="*/ 0 h 3548"/>
              <a:gd name="T8" fmla="*/ 1403 w 1403"/>
              <a:gd name="T9" fmla="*/ 3548 h 3548"/>
            </a:gdLst>
            <a:ahLst/>
            <a:cxnLst>
              <a:cxn ang="0">
                <a:pos x="T0" y="T1"/>
              </a:cxn>
              <a:cxn ang="0">
                <a:pos x="T2" y="T3"/>
              </a:cxn>
              <a:cxn ang="0">
                <a:pos x="T4" y="T5"/>
              </a:cxn>
              <a:cxn ang="0">
                <a:pos x="T6" y="T7"/>
              </a:cxn>
              <a:cxn ang="0">
                <a:pos x="T8" y="T9"/>
              </a:cxn>
            </a:cxnLst>
            <a:rect l="0" t="0" r="r" b="b"/>
            <a:pathLst>
              <a:path w="1403" h="3548">
                <a:moveTo>
                  <a:pt x="1403" y="3548"/>
                </a:moveTo>
                <a:lnTo>
                  <a:pt x="0" y="3548"/>
                </a:lnTo>
                <a:lnTo>
                  <a:pt x="0" y="0"/>
                </a:lnTo>
                <a:lnTo>
                  <a:pt x="377" y="0"/>
                </a:lnTo>
                <a:lnTo>
                  <a:pt x="1403" y="35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hasCustomPrompt="1"/>
          </p:nvPr>
        </p:nvSpPr>
        <p:spPr>
          <a:xfrm>
            <a:off x="3273451" y="1830745"/>
            <a:ext cx="8369274" cy="615553"/>
          </a:xfrm>
        </p:spPr>
        <p:txBody>
          <a:bodyPr anchor="b" anchorCtr="0"/>
          <a:lstStyle>
            <a:lvl1pPr algn="l">
              <a:defRPr sz="4000" cap="none" baseline="0">
                <a:solidFill>
                  <a:schemeClr val="tx2"/>
                </a:solidFill>
              </a:defRPr>
            </a:lvl1pPr>
          </a:lstStyle>
          <a:p>
            <a:r>
              <a:rPr lang="en-US" dirty="0"/>
              <a:t>Presentation Title</a:t>
            </a:r>
          </a:p>
        </p:txBody>
      </p:sp>
      <p:sp>
        <p:nvSpPr>
          <p:cNvPr id="3" name="Subtitle 2"/>
          <p:cNvSpPr>
            <a:spLocks noGrp="1"/>
          </p:cNvSpPr>
          <p:nvPr>
            <p:ph type="subTitle" idx="1"/>
          </p:nvPr>
        </p:nvSpPr>
        <p:spPr>
          <a:xfrm>
            <a:off x="3273451" y="3886384"/>
            <a:ext cx="7096126" cy="482183"/>
          </a:xfrm>
        </p:spPr>
        <p:txBody>
          <a:bodyPr wrap="square">
            <a:spAutoFit/>
          </a:bodyPr>
          <a:lstStyle>
            <a:lvl1pPr marL="0" indent="0" algn="l">
              <a:spcBef>
                <a:spcPts val="400"/>
              </a:spcBef>
              <a:buNone/>
              <a:defRPr sz="1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50" name="Rectangle 2049"/>
          <p:cNvSpPr/>
          <p:nvPr/>
        </p:nvSpPr>
        <p:spPr>
          <a:xfrm>
            <a:off x="0" y="0"/>
            <a:ext cx="12188952"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9" name="Text Placeholder 8"/>
          <p:cNvSpPr>
            <a:spLocks noGrp="1"/>
          </p:cNvSpPr>
          <p:nvPr>
            <p:ph type="body" sz="quarter" idx="10" hasCustomPrompt="1"/>
          </p:nvPr>
        </p:nvSpPr>
        <p:spPr>
          <a:xfrm>
            <a:off x="3273451" y="2628076"/>
            <a:ext cx="8369274" cy="525463"/>
          </a:xfrm>
        </p:spPr>
        <p:txBody>
          <a:bodyPr/>
          <a:lstStyle>
            <a:lvl1pPr marL="0" indent="0" algn="l">
              <a:buFontTx/>
              <a:buNone/>
              <a:defRPr>
                <a:solidFill>
                  <a:schemeClr val="tx2"/>
                </a:solidFill>
              </a:defRPr>
            </a:lvl1pPr>
          </a:lstStyle>
          <a:p>
            <a:pPr lvl="0"/>
            <a:r>
              <a:rPr lang="en-US" dirty="0"/>
              <a:t>Click to edit Master subtitle style</a:t>
            </a:r>
          </a:p>
        </p:txBody>
      </p:sp>
      <p:sp>
        <p:nvSpPr>
          <p:cNvPr id="28" name="Freeform: Shape 27"/>
          <p:cNvSpPr>
            <a:spLocks noChangeAspect="1"/>
          </p:cNvSpPr>
          <p:nvPr/>
        </p:nvSpPr>
        <p:spPr bwMode="auto">
          <a:xfrm rot="10800000" flipH="1">
            <a:off x="2048914" y="3361065"/>
            <a:ext cx="8898018" cy="137586"/>
          </a:xfrm>
          <a:custGeom>
            <a:avLst/>
            <a:gdLst>
              <a:gd name="connsiteX0" fmla="*/ 0 w 8898018"/>
              <a:gd name="connsiteY0" fmla="*/ 137586 h 137586"/>
              <a:gd name="connsiteX1" fmla="*/ 8031273 w 8898018"/>
              <a:gd name="connsiteY1" fmla="*/ 137586 h 137586"/>
              <a:gd name="connsiteX2" fmla="*/ 8799027 w 8898018"/>
              <a:gd name="connsiteY2" fmla="*/ 137586 h 137586"/>
              <a:gd name="connsiteX3" fmla="*/ 8864604 w 8898018"/>
              <a:gd name="connsiteY3" fmla="*/ 137586 h 137586"/>
              <a:gd name="connsiteX4" fmla="*/ 8898018 w 8898018"/>
              <a:gd name="connsiteY4" fmla="*/ 3057 h 137586"/>
              <a:gd name="connsiteX5" fmla="*/ 8897276 w 8898018"/>
              <a:gd name="connsiteY5" fmla="*/ 3056 h 137586"/>
              <a:gd name="connsiteX6" fmla="*/ 8898018 w 8898018"/>
              <a:gd name="connsiteY6" fmla="*/ 0 h 137586"/>
              <a:gd name="connsiteX7" fmla="*/ 8064688 w 8898018"/>
              <a:gd name="connsiteY7" fmla="*/ 0 h 137586"/>
              <a:gd name="connsiteX8" fmla="*/ 8064582 w 8898018"/>
              <a:gd name="connsiteY8" fmla="*/ 426 h 137586"/>
              <a:gd name="connsiteX9" fmla="*/ 0 w 8898018"/>
              <a:gd name="connsiteY9" fmla="*/ 426 h 137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98018" h="137586">
                <a:moveTo>
                  <a:pt x="0" y="137586"/>
                </a:moveTo>
                <a:lnTo>
                  <a:pt x="8031273" y="137586"/>
                </a:lnTo>
                <a:lnTo>
                  <a:pt x="8799027" y="137586"/>
                </a:lnTo>
                <a:lnTo>
                  <a:pt x="8864604" y="137586"/>
                </a:lnTo>
                <a:lnTo>
                  <a:pt x="8898018" y="3057"/>
                </a:lnTo>
                <a:lnTo>
                  <a:pt x="8897276" y="3056"/>
                </a:lnTo>
                <a:lnTo>
                  <a:pt x="8898018" y="0"/>
                </a:lnTo>
                <a:lnTo>
                  <a:pt x="8064688" y="0"/>
                </a:lnTo>
                <a:lnTo>
                  <a:pt x="8064582" y="426"/>
                </a:lnTo>
                <a:lnTo>
                  <a:pt x="0" y="426"/>
                </a:lnTo>
                <a:close/>
              </a:path>
            </a:pathLst>
          </a:custGeom>
          <a:solidFill>
            <a:srgbClr val="EC008C"/>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prstClr val="white"/>
              </a:solidFill>
            </a:endParaRPr>
          </a:p>
        </p:txBody>
      </p:sp>
      <p:pic>
        <p:nvPicPr>
          <p:cNvPr id="42" name="Picture 41"/>
          <p:cNvPicPr>
            <a:picLocks noChangeAspect="1"/>
          </p:cNvPicPr>
          <p:nvPr/>
        </p:nvPicPr>
        <p:blipFill rotWithShape="1">
          <a:blip r:embed="rId3"/>
          <a:srcRect l="28741" r="28743" b="42635"/>
          <a:stretch/>
        </p:blipFill>
        <p:spPr>
          <a:xfrm>
            <a:off x="1271356" y="3084768"/>
            <a:ext cx="719293" cy="698017"/>
          </a:xfrm>
          <a:prstGeom prst="rect">
            <a:avLst/>
          </a:prstGeom>
        </p:spPr>
      </p:pic>
    </p:spTree>
    <p:extLst>
      <p:ext uri="{BB962C8B-B14F-4D97-AF65-F5344CB8AC3E}">
        <p14:creationId xmlns:p14="http://schemas.microsoft.com/office/powerpoint/2010/main" val="4223803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46521" y="1524000"/>
            <a:ext cx="11091672" cy="1392176"/>
          </a:xfrm>
        </p:spPr>
        <p:txBody>
          <a:bodyPr>
            <a:spAutoFit/>
          </a:bodyPr>
          <a:lstStyle>
            <a:lvl1pPr>
              <a:defRPr sz="2000"/>
            </a:lvl1pPr>
            <a:lvl2pPr>
              <a:defRPr sz="1800"/>
            </a:lvl2pPr>
            <a:lvl3pPr>
              <a:defRPr sz="16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Rectangle 9"/>
          <p:cNvSpPr/>
          <p:nvPr/>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2" name="Freeform: Shape 44"/>
          <p:cNvSpPr>
            <a:spLocks/>
          </p:cNvSpPr>
          <p:nvPr/>
        </p:nvSpPr>
        <p:spPr bwMode="auto">
          <a:xfrm flipH="1">
            <a:off x="546521" y="1186668"/>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pic>
        <p:nvPicPr>
          <p:cNvPr id="8" name="Picture 7"/>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78198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line 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6521" y="554669"/>
            <a:ext cx="11091672" cy="449354"/>
          </a:xfrm>
        </p:spPr>
        <p:txBody>
          <a:bodyPr bIns="18288"/>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46521" y="1524000"/>
            <a:ext cx="11091672" cy="1392176"/>
          </a:xfrm>
        </p:spPr>
        <p:txBody>
          <a:bodyPr>
            <a:spAutoFit/>
          </a:bodyPr>
          <a:lstStyle>
            <a:lvl1pPr>
              <a:defRPr sz="2000"/>
            </a:lvl1pPr>
            <a:lvl2pPr>
              <a:defRPr sz="1800"/>
            </a:lvl2pPr>
            <a:lvl3pPr>
              <a:defRPr sz="16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Rectangle 9"/>
          <p:cNvSpPr/>
          <p:nvPr/>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2" name="Freeform: Shape 44"/>
          <p:cNvSpPr>
            <a:spLocks/>
          </p:cNvSpPr>
          <p:nvPr/>
        </p:nvSpPr>
        <p:spPr bwMode="auto">
          <a:xfrm flipH="1">
            <a:off x="546521" y="1186668"/>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pic>
        <p:nvPicPr>
          <p:cNvPr id="8" name="Picture 7"/>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776019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Content with Subhea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8640" y="1908347"/>
            <a:ext cx="11091672" cy="1774845"/>
          </a:xfrm>
        </p:spPr>
        <p:txBody>
          <a:bodyPr>
            <a:spAutoFit/>
          </a:bodyPr>
          <a:lstStyle>
            <a:lvl1pPr marL="0" indent="0">
              <a:buFont typeface="Wingdings" panose="05000000000000000000" pitchFamily="2" charset="2"/>
              <a:buNone/>
              <a:defRPr/>
            </a:lvl1pPr>
            <a:lvl2pPr marL="0" indent="0">
              <a:buFont typeface="Wingdings" panose="05000000000000000000" pitchFamily="2" charset="2"/>
              <a:buNone/>
              <a:defRPr/>
            </a:lvl2pPr>
            <a:lvl3pPr marL="0" indent="0">
              <a:buFont typeface="Wingdings" panose="05000000000000000000" pitchFamily="2" charset="2"/>
              <a:buNone/>
              <a:defRPr/>
            </a:lvl3pPr>
            <a:lvl4pPr marL="0" indent="0">
              <a:buFont typeface="Wingdings" panose="05000000000000000000" pitchFamily="2" charset="2"/>
              <a:buNone/>
              <a:defRPr/>
            </a:lvl4pPr>
            <a:lvl5pPr marL="0" indent="0">
              <a:buFont typeface="Wingdings" panose="05000000000000000000" pitchFamily="2" charset="2"/>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Rectangle 9"/>
          <p:cNvSpPr/>
          <p:nvPr/>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5" name="Text Placeholder 4"/>
          <p:cNvSpPr>
            <a:spLocks noGrp="1"/>
          </p:cNvSpPr>
          <p:nvPr>
            <p:ph type="body" sz="quarter" idx="10" hasCustomPrompt="1"/>
          </p:nvPr>
        </p:nvSpPr>
        <p:spPr>
          <a:xfrm>
            <a:off x="547688" y="1013824"/>
            <a:ext cx="11095037" cy="441192"/>
          </a:xfrm>
        </p:spPr>
        <p:txBody>
          <a:bodyPr>
            <a:noAutofit/>
          </a:bodyPr>
          <a:lstStyle>
            <a:lvl1pPr marL="0" indent="0">
              <a:buNone/>
              <a:defRPr sz="2400"/>
            </a:lvl1pPr>
          </a:lstStyle>
          <a:p>
            <a:pPr lvl="0"/>
            <a:r>
              <a:rPr lang="en-US" dirty="0"/>
              <a:t>Body Header text</a:t>
            </a:r>
          </a:p>
        </p:txBody>
      </p:sp>
      <p:sp>
        <p:nvSpPr>
          <p:cNvPr id="24" name="Title 1"/>
          <p:cNvSpPr>
            <a:spLocks noGrp="1"/>
          </p:cNvSpPr>
          <p:nvPr>
            <p:ph type="title"/>
          </p:nvPr>
        </p:nvSpPr>
        <p:spPr>
          <a:xfrm>
            <a:off x="546521" y="504702"/>
            <a:ext cx="11091672" cy="498598"/>
          </a:xfrm>
        </p:spPr>
        <p:txBody>
          <a:bodyPr/>
          <a:lstStyle/>
          <a:p>
            <a:r>
              <a:rPr lang="en-US" smtClean="0"/>
              <a:t>Click to edit Master title style</a:t>
            </a:r>
            <a:endParaRPr lang="en-US" dirty="0"/>
          </a:p>
        </p:txBody>
      </p:sp>
      <p:sp>
        <p:nvSpPr>
          <p:cNvPr id="12" name="Freeform: Shape 44"/>
          <p:cNvSpPr>
            <a:spLocks/>
          </p:cNvSpPr>
          <p:nvPr/>
        </p:nvSpPr>
        <p:spPr bwMode="auto">
          <a:xfrm flipH="1">
            <a:off x="546521" y="1524831"/>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pic>
        <p:nvPicPr>
          <p:cNvPr id="9" name="Picture 8"/>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380429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2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8" y="1524000"/>
            <a:ext cx="5273992" cy="1774845"/>
          </a:xfrm>
        </p:spPr>
        <p:txBody>
          <a:bodyPr>
            <a:spAutoFit/>
          </a:bodyPr>
          <a:lstStyle>
            <a:lvl1pPr marL="0" indent="0">
              <a:buFont typeface="Wingdings" panose="05000000000000000000" pitchFamily="2" charset="2"/>
              <a:buNone/>
              <a:defRPr/>
            </a:lvl1pPr>
            <a:lvl2pPr marL="0" indent="0">
              <a:buFont typeface="Wingdings" panose="05000000000000000000" pitchFamily="2" charset="2"/>
              <a:buNone/>
              <a:defRPr/>
            </a:lvl2pPr>
            <a:lvl3pPr marL="0" indent="0">
              <a:buFont typeface="Wingdings" panose="05000000000000000000" pitchFamily="2" charset="2"/>
              <a:buNone/>
              <a:defRPr/>
            </a:lvl3pPr>
            <a:lvl4pPr marL="0" indent="0">
              <a:buFont typeface="Wingdings" panose="05000000000000000000" pitchFamily="2" charset="2"/>
              <a:buNone/>
              <a:defRPr/>
            </a:lvl4pPr>
            <a:lvl5pPr marL="0" indent="0">
              <a:buFont typeface="Wingdings" panose="05000000000000000000" pitchFamily="2" charset="2"/>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1524000"/>
            <a:ext cx="5267873" cy="1774845"/>
          </a:xfrm>
        </p:spPr>
        <p:txBody>
          <a:bodyPr>
            <a:spAutoFit/>
          </a:bodyPr>
          <a:lstStyle>
            <a:lvl1pPr marL="0" indent="0">
              <a:buFont typeface="Wingdings" panose="05000000000000000000" pitchFamily="2" charset="2"/>
              <a:buNone/>
              <a:defRPr/>
            </a:lvl1pPr>
            <a:lvl2pPr marL="0" indent="0">
              <a:buFont typeface="Wingdings" panose="05000000000000000000" pitchFamily="2" charset="2"/>
              <a:buNone/>
              <a:defRPr/>
            </a:lvl2pPr>
            <a:lvl3pPr marL="0" indent="0">
              <a:buFont typeface="Wingdings" panose="05000000000000000000" pitchFamily="2" charset="2"/>
              <a:buNone/>
              <a:defRPr/>
            </a:lvl3pPr>
            <a:lvl4pPr marL="0" indent="0">
              <a:buFont typeface="Wingdings" panose="05000000000000000000" pitchFamily="2" charset="2"/>
              <a:buNone/>
              <a:defRPr/>
            </a:lvl4pPr>
            <a:lvl5pPr marL="0" indent="0">
              <a:buFont typeface="Wingdings" panose="05000000000000000000" pitchFamily="2" charset="2"/>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Rectangle 10"/>
          <p:cNvSpPr/>
          <p:nvPr/>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0" name="Freeform: Shape 44"/>
          <p:cNvSpPr>
            <a:spLocks/>
          </p:cNvSpPr>
          <p:nvPr/>
        </p:nvSpPr>
        <p:spPr bwMode="auto">
          <a:xfrm flipH="1">
            <a:off x="546521" y="1186668"/>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pic>
        <p:nvPicPr>
          <p:cNvPr id="9" name="Picture 8"/>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68530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Content With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Rectangle 6"/>
          <p:cNvSpPr/>
          <p:nvPr/>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9" name="Content Placeholder 2"/>
          <p:cNvSpPr>
            <a:spLocks noGrp="1"/>
          </p:cNvSpPr>
          <p:nvPr>
            <p:ph sz="half" idx="10"/>
          </p:nvPr>
        </p:nvSpPr>
        <p:spPr>
          <a:xfrm>
            <a:off x="547688" y="1524000"/>
            <a:ext cx="5273992" cy="1774845"/>
          </a:xfrm>
        </p:spPr>
        <p:txBody>
          <a:bodyPr>
            <a:spAutoFit/>
          </a:bodyPr>
          <a:lstStyle>
            <a:lvl1pPr marL="0" indent="0">
              <a:buFont typeface="Wingdings" panose="05000000000000000000" pitchFamily="2" charset="2"/>
              <a:buNone/>
              <a:defRPr/>
            </a:lvl1pPr>
            <a:lvl2pPr marL="0" indent="0">
              <a:buFont typeface="Wingdings" panose="05000000000000000000" pitchFamily="2" charset="2"/>
              <a:buNone/>
              <a:defRPr/>
            </a:lvl2pPr>
            <a:lvl3pPr marL="0" indent="0">
              <a:buFont typeface="Wingdings" panose="05000000000000000000" pitchFamily="2" charset="2"/>
              <a:buNone/>
              <a:defRPr/>
            </a:lvl3pPr>
            <a:lvl4pPr marL="0" indent="0">
              <a:buFont typeface="Wingdings" panose="05000000000000000000" pitchFamily="2" charset="2"/>
              <a:buNone/>
              <a:defRPr/>
            </a:lvl4pPr>
            <a:lvl5pPr marL="0" indent="0">
              <a:buFont typeface="Wingdings" panose="05000000000000000000" pitchFamily="2" charset="2"/>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reeform: Shape 44"/>
          <p:cNvSpPr>
            <a:spLocks/>
          </p:cNvSpPr>
          <p:nvPr/>
        </p:nvSpPr>
        <p:spPr bwMode="auto">
          <a:xfrm flipH="1">
            <a:off x="546521" y="1186668"/>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pic>
        <p:nvPicPr>
          <p:cNvPr id="8" name="Picture 7"/>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1096715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1" name="Rectangle 10"/>
          <p:cNvSpPr/>
          <p:nvPr/>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pic>
        <p:nvPicPr>
          <p:cNvPr id="6" name="Picture 5"/>
          <p:cNvPicPr>
            <a:picLocks/>
          </p:cNvPicPr>
          <p:nvPr/>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3620026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6521" y="450025"/>
            <a:ext cx="11091672" cy="553998"/>
          </a:xfrm>
          <a:prstGeom prst="rect">
            <a:avLst/>
          </a:prstGeom>
        </p:spPr>
        <p:txBody>
          <a:bodyPr vert="horz" wrap="square" lIns="0" tIns="0" rIns="0" bIns="0" rtlCol="0" anchor="b" anchorCtr="0">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48640" y="1524000"/>
            <a:ext cx="11091672" cy="4747578"/>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3"/>
          <p:cNvSpPr txBox="1">
            <a:spLocks/>
          </p:cNvSpPr>
          <p:nvPr/>
        </p:nvSpPr>
        <p:spPr>
          <a:xfrm>
            <a:off x="548640" y="6347385"/>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C81157-9992-4BD3-B8A9-14B1E5882052}" type="slidenum">
              <a:rPr lang="en-US" sz="1200" smtClean="0">
                <a:solidFill>
                  <a:srgbClr val="6C80A5"/>
                </a:solidFill>
              </a:rPr>
              <a:t>‹#›</a:t>
            </a:fld>
            <a:endParaRPr lang="en-US" sz="1200" dirty="0">
              <a:solidFill>
                <a:srgbClr val="6C80A5"/>
              </a:solidFill>
            </a:endParaRPr>
          </a:p>
        </p:txBody>
      </p:sp>
    </p:spTree>
    <p:extLst>
      <p:ext uri="{BB962C8B-B14F-4D97-AF65-F5344CB8AC3E}">
        <p14:creationId xmlns:p14="http://schemas.microsoft.com/office/powerpoint/2010/main" val="307640159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100000"/>
        </a:lnSpc>
        <a:spcBef>
          <a:spcPct val="0"/>
        </a:spcBef>
        <a:buNone/>
        <a:defRPr sz="360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000"/>
        </a:spcBef>
        <a:buFontTx/>
        <a:buNone/>
        <a:defRPr sz="2000" kern="1200">
          <a:solidFill>
            <a:schemeClr val="tx2"/>
          </a:solidFill>
          <a:latin typeface="+mn-lt"/>
          <a:ea typeface="+mn-ea"/>
          <a:cs typeface="+mn-cs"/>
        </a:defRPr>
      </a:lvl1pPr>
      <a:lvl2pPr marL="0" indent="0" algn="l" defTabSz="914400" rtl="0" eaLnBrk="1" latinLnBrk="0" hangingPunct="1">
        <a:lnSpc>
          <a:spcPct val="100000"/>
        </a:lnSpc>
        <a:spcBef>
          <a:spcPts val="1000"/>
        </a:spcBef>
        <a:buFontTx/>
        <a:buNone/>
        <a:defRPr sz="1800" kern="1200">
          <a:solidFill>
            <a:schemeClr val="accent5"/>
          </a:solidFill>
          <a:latin typeface="+mn-lt"/>
          <a:ea typeface="+mn-ea"/>
          <a:cs typeface="+mn-cs"/>
        </a:defRPr>
      </a:lvl2pPr>
      <a:lvl3pPr marL="0" indent="0" algn="l" defTabSz="914400" rtl="0" eaLnBrk="1" latinLnBrk="0" hangingPunct="1">
        <a:lnSpc>
          <a:spcPct val="100000"/>
        </a:lnSpc>
        <a:spcBef>
          <a:spcPts val="1000"/>
        </a:spcBef>
        <a:buFontTx/>
        <a:buNone/>
        <a:defRPr sz="1600" kern="1200">
          <a:solidFill>
            <a:schemeClr val="accent5">
              <a:lumMod val="60000"/>
              <a:lumOff val="40000"/>
            </a:schemeClr>
          </a:solidFill>
          <a:latin typeface="+mn-lt"/>
          <a:ea typeface="+mn-ea"/>
          <a:cs typeface="+mn-cs"/>
        </a:defRPr>
      </a:lvl3pPr>
      <a:lvl4pPr marL="0" indent="0" algn="l" defTabSz="914400" rtl="0" eaLnBrk="1" latinLnBrk="0" hangingPunct="1">
        <a:lnSpc>
          <a:spcPct val="100000"/>
        </a:lnSpc>
        <a:spcBef>
          <a:spcPts val="1000"/>
        </a:spcBef>
        <a:buFontTx/>
        <a:buNone/>
        <a:defRPr sz="1400" kern="1200">
          <a:solidFill>
            <a:schemeClr val="accent5">
              <a:lumMod val="60000"/>
              <a:lumOff val="40000"/>
            </a:schemeClr>
          </a:solidFill>
          <a:latin typeface="+mn-lt"/>
          <a:ea typeface="+mn-ea"/>
          <a:cs typeface="+mn-cs"/>
        </a:defRPr>
      </a:lvl4pPr>
      <a:lvl5pPr marL="0" indent="0" algn="l" defTabSz="914400" rtl="0" eaLnBrk="1" latinLnBrk="0" hangingPunct="1">
        <a:lnSpc>
          <a:spcPct val="100000"/>
        </a:lnSpc>
        <a:spcBef>
          <a:spcPts val="1000"/>
        </a:spcBef>
        <a:buFontTx/>
        <a:buNone/>
        <a:defRPr sz="1400" kern="1200">
          <a:solidFill>
            <a:schemeClr val="accent5">
              <a:lumMod val="60000"/>
              <a:lumOff val="4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A4A3A4"/>
          </p15:clr>
        </p15:guide>
        <p15:guide id="2" orient="horz" pos="3960">
          <p15:clr>
            <a:srgbClr val="F26B43"/>
          </p15:clr>
        </p15:guide>
        <p15:guide id="3" orient="horz" pos="345">
          <p15:clr>
            <a:srgbClr val="F26B43"/>
          </p15:clr>
        </p15:guide>
        <p15:guide id="4" pos="336">
          <p15:clr>
            <a:srgbClr val="F26B43"/>
          </p15:clr>
        </p15:guide>
        <p15:guide id="5" pos="7334">
          <p15:clr>
            <a:srgbClr val="F26B43"/>
          </p15:clr>
        </p15:guide>
        <p15:guide id="6" orient="horz" pos="1192">
          <p15:clr>
            <a:srgbClr val="A4A3A4"/>
          </p15:clr>
        </p15:guide>
        <p15:guide id="7" orient="horz" pos="960">
          <p15:clr>
            <a:srgbClr val="A4A3A4"/>
          </p15:clr>
        </p15:guide>
        <p15:guide id="8" orient="horz" pos="1420">
          <p15:clr>
            <a:srgbClr val="A4A3A4"/>
          </p15:clr>
        </p15:guide>
        <p15:guide id="9" orient="horz" pos="2160">
          <p15:clr>
            <a:srgbClr val="A4A3A4"/>
          </p15:clr>
        </p15:guide>
        <p15:guide id="10" orient="horz" pos="632">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Layout" Target="../slideLayouts/slideLayout2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30.png"/><Relationship Id="rId2" Type="http://schemas.openxmlformats.org/officeDocument/2006/relationships/image" Target="../media/image28.jpeg"/><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image" Target="../media/image24.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30.png"/><Relationship Id="rId2" Type="http://schemas.openxmlformats.org/officeDocument/2006/relationships/image" Target="../media/image31.jpeg"/><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image" Target="../media/image24.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26.png"/><Relationship Id="rId2" Type="http://schemas.openxmlformats.org/officeDocument/2006/relationships/image" Target="../media/image32.jpeg"/><Relationship Id="rId1" Type="http://schemas.openxmlformats.org/officeDocument/2006/relationships/slideLayout" Target="../slideLayouts/slideLayout2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30.png"/><Relationship Id="rId2" Type="http://schemas.openxmlformats.org/officeDocument/2006/relationships/image" Target="../media/image34.jpeg"/><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image" Target="../media/image24.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6.png"/><Relationship Id="rId2" Type="http://schemas.openxmlformats.org/officeDocument/2006/relationships/image" Target="../media/image35.jpeg"/><Relationship Id="rId1" Type="http://schemas.openxmlformats.org/officeDocument/2006/relationships/slideLayout" Target="../slideLayouts/slideLayout2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0.png"/><Relationship Id="rId2" Type="http://schemas.openxmlformats.org/officeDocument/2006/relationships/image" Target="../media/image36.jpeg"/><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image" Target="../media/image24.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38.jpeg"/><Relationship Id="rId7" Type="http://schemas.openxmlformats.org/officeDocument/2006/relationships/image" Target="../media/image29.png"/><Relationship Id="rId2" Type="http://schemas.openxmlformats.org/officeDocument/2006/relationships/image" Target="../media/image37.jpeg"/><Relationship Id="rId1" Type="http://schemas.openxmlformats.org/officeDocument/2006/relationships/slideLayout" Target="../slideLayouts/slideLayout21.xml"/><Relationship Id="rId6" Type="http://schemas.openxmlformats.org/officeDocument/2006/relationships/image" Target="../media/image24.png"/><Relationship Id="rId5" Type="http://schemas.openxmlformats.org/officeDocument/2006/relationships/image" Target="../media/image4.png"/><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6.png"/><Relationship Id="rId2" Type="http://schemas.openxmlformats.org/officeDocument/2006/relationships/image" Target="../media/image39.jpeg"/><Relationship Id="rId1" Type="http://schemas.openxmlformats.org/officeDocument/2006/relationships/slideLayout" Target="../slideLayouts/slideLayout2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image" Target="../media/image40.jpeg"/><Relationship Id="rId1" Type="http://schemas.openxmlformats.org/officeDocument/2006/relationships/slideLayout" Target="../slideLayouts/slideLayout21.xml"/><Relationship Id="rId6" Type="http://schemas.openxmlformats.org/officeDocument/2006/relationships/image" Target="../media/image4.png"/><Relationship Id="rId5" Type="http://schemas.openxmlformats.org/officeDocument/2006/relationships/image" Target="../media/image43.jpeg"/><Relationship Id="rId4" Type="http://schemas.openxmlformats.org/officeDocument/2006/relationships/image" Target="../media/image42.jpeg"/><Relationship Id="rId9" Type="http://schemas.openxmlformats.org/officeDocument/2006/relationships/image" Target="../media/image4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8.jpeg"/><Relationship Id="rId7" Type="http://schemas.openxmlformats.org/officeDocument/2006/relationships/image" Target="../media/image45.png"/><Relationship Id="rId2" Type="http://schemas.openxmlformats.org/officeDocument/2006/relationships/image" Target="../media/image47.jpeg"/><Relationship Id="rId1" Type="http://schemas.openxmlformats.org/officeDocument/2006/relationships/slideLayout" Target="../slideLayouts/slideLayout21.xml"/><Relationship Id="rId6" Type="http://schemas.openxmlformats.org/officeDocument/2006/relationships/image" Target="../media/image44.png"/><Relationship Id="rId5" Type="http://schemas.openxmlformats.org/officeDocument/2006/relationships/image" Target="../media/image49.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51.jpeg"/><Relationship Id="rId7" Type="http://schemas.openxmlformats.org/officeDocument/2006/relationships/image" Target="../media/image45.png"/><Relationship Id="rId2" Type="http://schemas.openxmlformats.org/officeDocument/2006/relationships/image" Target="../media/image50.jpeg"/><Relationship Id="rId1" Type="http://schemas.openxmlformats.org/officeDocument/2006/relationships/slideLayout" Target="../slideLayouts/slideLayout21.xml"/><Relationship Id="rId6" Type="http://schemas.openxmlformats.org/officeDocument/2006/relationships/image" Target="../media/image44.png"/><Relationship Id="rId5" Type="http://schemas.openxmlformats.org/officeDocument/2006/relationships/image" Target="../media/image4.png"/><Relationship Id="rId4" Type="http://schemas.openxmlformats.org/officeDocument/2006/relationships/image" Target="../media/image52.jpeg"/></Relationships>
</file>

<file path=ppt/slides/_rels/slide2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54.jpeg"/><Relationship Id="rId7" Type="http://schemas.openxmlformats.org/officeDocument/2006/relationships/image" Target="../media/image44.png"/><Relationship Id="rId2" Type="http://schemas.openxmlformats.org/officeDocument/2006/relationships/image" Target="../media/image53.jpeg"/><Relationship Id="rId1" Type="http://schemas.openxmlformats.org/officeDocument/2006/relationships/slideLayout" Target="../slideLayouts/slideLayout21.xml"/><Relationship Id="rId6" Type="http://schemas.openxmlformats.org/officeDocument/2006/relationships/image" Target="../media/image4.png"/><Relationship Id="rId5" Type="http://schemas.openxmlformats.org/officeDocument/2006/relationships/image" Target="../media/image56.jpeg"/><Relationship Id="rId4" Type="http://schemas.openxmlformats.org/officeDocument/2006/relationships/image" Target="../media/image55.jpeg"/><Relationship Id="rId9"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1.xml"/><Relationship Id="rId5" Type="http://schemas.openxmlformats.org/officeDocument/2006/relationships/image" Target="../media/image46.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6.png"/><Relationship Id="rId2" Type="http://schemas.openxmlformats.org/officeDocument/2006/relationships/image" Target="../media/image22.jpeg"/><Relationship Id="rId1" Type="http://schemas.openxmlformats.org/officeDocument/2006/relationships/slideLayout" Target="../slideLayouts/slideLayout2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Layout" Target="../slideLayouts/slideLayout2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image" Target="../media/image64.jpeg"/><Relationship Id="rId13" Type="http://schemas.openxmlformats.org/officeDocument/2006/relationships/image" Target="../media/image26.png"/><Relationship Id="rId3" Type="http://schemas.openxmlformats.org/officeDocument/2006/relationships/image" Target="../media/image23.jpeg"/><Relationship Id="rId7" Type="http://schemas.openxmlformats.org/officeDocument/2006/relationships/image" Target="../media/image63.jpeg"/><Relationship Id="rId12" Type="http://schemas.openxmlformats.org/officeDocument/2006/relationships/image" Target="../media/image25.png"/><Relationship Id="rId2" Type="http://schemas.openxmlformats.org/officeDocument/2006/relationships/image" Target="../media/image59.jpeg"/><Relationship Id="rId1" Type="http://schemas.openxmlformats.org/officeDocument/2006/relationships/slideLayout" Target="../slideLayouts/slideLayout21.xml"/><Relationship Id="rId6" Type="http://schemas.openxmlformats.org/officeDocument/2006/relationships/image" Target="../media/image62.jpeg"/><Relationship Id="rId11" Type="http://schemas.openxmlformats.org/officeDocument/2006/relationships/image" Target="../media/image24.png"/><Relationship Id="rId5" Type="http://schemas.openxmlformats.org/officeDocument/2006/relationships/image" Target="../media/image61.jpeg"/><Relationship Id="rId10" Type="http://schemas.openxmlformats.org/officeDocument/2006/relationships/image" Target="../media/image4.png"/><Relationship Id="rId4" Type="http://schemas.openxmlformats.org/officeDocument/2006/relationships/image" Target="../media/image60.jpeg"/><Relationship Id="rId9" Type="http://schemas.openxmlformats.org/officeDocument/2006/relationships/image" Target="../media/image65.jpeg"/></Relationships>
</file>

<file path=ppt/slides/_rels/slide27.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image" Target="../media/image67.png"/><Relationship Id="rId5" Type="http://schemas.openxmlformats.org/officeDocument/2006/relationships/image" Target="../media/image4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Layout" Target="../slideLayouts/slideLayout2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4.png"/><Relationship Id="rId2" Type="http://schemas.openxmlformats.org/officeDocument/2006/relationships/image" Target="../media/image28.jpeg"/><Relationship Id="rId1" Type="http://schemas.openxmlformats.org/officeDocument/2006/relationships/slideLayout" Target="../slideLayouts/slideLayout2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9.png"/><Relationship Id="rId7" Type="http://schemas.openxmlformats.org/officeDocument/2006/relationships/image" Target="../media/image71.wmf"/><Relationship Id="rId2" Type="http://schemas.openxmlformats.org/officeDocument/2006/relationships/image" Target="../media/image68.jpeg"/><Relationship Id="rId1" Type="http://schemas.openxmlformats.org/officeDocument/2006/relationships/slideLayout" Target="../slideLayouts/slideLayout21.xm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30.png"/><Relationship Id="rId9"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2.jpeg"/><Relationship Id="rId1" Type="http://schemas.openxmlformats.org/officeDocument/2006/relationships/slideLayout" Target="../slideLayouts/slideLayout21.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4.png"/><Relationship Id="rId2" Type="http://schemas.openxmlformats.org/officeDocument/2006/relationships/image" Target="../media/image31.jpeg"/><Relationship Id="rId1" Type="http://schemas.openxmlformats.org/officeDocument/2006/relationships/slideLayout" Target="../slideLayouts/slideLayout2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24.png"/><Relationship Id="rId2" Type="http://schemas.openxmlformats.org/officeDocument/2006/relationships/image" Target="../media/image32.jpeg"/><Relationship Id="rId1" Type="http://schemas.openxmlformats.org/officeDocument/2006/relationships/slideLayout" Target="../slideLayouts/slideLayout2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6.png"/><Relationship Id="rId2" Type="http://schemas.openxmlformats.org/officeDocument/2006/relationships/image" Target="../media/image22.jpeg"/><Relationship Id="rId1" Type="http://schemas.openxmlformats.org/officeDocument/2006/relationships/slideLayout" Target="../slideLayouts/slideLayout2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9275" y="1830745"/>
            <a:ext cx="11093450" cy="615553"/>
          </a:xfrm>
        </p:spPr>
        <p:txBody>
          <a:bodyPr/>
          <a:lstStyle/>
          <a:p>
            <a:r>
              <a:rPr lang="en-US" dirty="0"/>
              <a:t>Service Design &amp; Onboarding</a:t>
            </a:r>
          </a:p>
        </p:txBody>
      </p:sp>
      <p:sp>
        <p:nvSpPr>
          <p:cNvPr id="3" name="Subtitle 2"/>
          <p:cNvSpPr>
            <a:spLocks noGrp="1"/>
          </p:cNvSpPr>
          <p:nvPr>
            <p:ph type="subTitle" idx="1"/>
          </p:nvPr>
        </p:nvSpPr>
        <p:spPr>
          <a:xfrm>
            <a:off x="2547937" y="3886384"/>
            <a:ext cx="7096126" cy="482183"/>
          </a:xfrm>
        </p:spPr>
        <p:txBody>
          <a:bodyPr/>
          <a:lstStyle/>
          <a:p>
            <a:r>
              <a:rPr lang="en-US" dirty="0" smtClean="0"/>
              <a:t>Alla Goldner</a:t>
            </a:r>
          </a:p>
          <a:p>
            <a:r>
              <a:rPr lang="en-US" dirty="0"/>
              <a:t>Director, Technology, Strategy and </a:t>
            </a:r>
            <a:r>
              <a:rPr lang="en-US" dirty="0" smtClean="0"/>
              <a:t>Standardization, Amdocs</a:t>
            </a:r>
            <a:endParaRPr lang="en-US" dirty="0"/>
          </a:p>
        </p:txBody>
      </p:sp>
      <p:sp>
        <p:nvSpPr>
          <p:cNvPr id="4" name="Text Placeholder 3"/>
          <p:cNvSpPr>
            <a:spLocks noGrp="1"/>
          </p:cNvSpPr>
          <p:nvPr>
            <p:ph type="body" sz="quarter" idx="10"/>
          </p:nvPr>
        </p:nvSpPr>
        <p:spPr/>
        <p:txBody>
          <a:bodyPr/>
          <a:lstStyle/>
          <a:p>
            <a:r>
              <a:rPr lang="en-US" dirty="0"/>
              <a:t>Amdocs Open Network</a:t>
            </a:r>
          </a:p>
        </p:txBody>
      </p:sp>
    </p:spTree>
    <p:extLst>
      <p:ext uri="{BB962C8B-B14F-4D97-AF65-F5344CB8AC3E}">
        <p14:creationId xmlns:p14="http://schemas.microsoft.com/office/powerpoint/2010/main" val="4076043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5" name="Picture 4"/>
          <p:cNvPicPr>
            <a:picLocks/>
          </p:cNvPicPr>
          <p:nvPr/>
        </p:nvPicPr>
        <p:blipFill>
          <a:blip r:embed="rId4"/>
          <a:stretch>
            <a:fillRect/>
          </a:stretch>
        </p:blipFill>
        <p:spPr>
          <a:xfrm>
            <a:off x="11454485" y="6382383"/>
            <a:ext cx="393012" cy="292608"/>
          </a:xfrm>
          <a:prstGeom prst="rect">
            <a:avLst/>
          </a:prstGeom>
        </p:spPr>
      </p:pic>
      <p:pic>
        <p:nvPicPr>
          <p:cNvPr id="6" name="Picture 5"/>
          <p:cNvPicPr>
            <a:picLocks noChangeAspect="1"/>
          </p:cNvPicPr>
          <p:nvPr/>
        </p:nvPicPr>
        <p:blipFill>
          <a:blip r:embed="rId5"/>
          <a:stretch>
            <a:fillRect/>
          </a:stretch>
        </p:blipFill>
        <p:spPr>
          <a:xfrm>
            <a:off x="6664960" y="1947545"/>
            <a:ext cx="3281680" cy="265995"/>
          </a:xfrm>
          <a:prstGeom prst="rect">
            <a:avLst/>
          </a:prstGeom>
        </p:spPr>
      </p:pic>
      <p:sp>
        <p:nvSpPr>
          <p:cNvPr id="7" name="TextBox 6"/>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8" name="Picture 7"/>
          <p:cNvPicPr>
            <a:picLocks noChangeAspect="1"/>
          </p:cNvPicPr>
          <p:nvPr/>
        </p:nvPicPr>
        <p:blipFill>
          <a:blip r:embed="rId6"/>
          <a:stretch>
            <a:fillRect/>
          </a:stretch>
        </p:blipFill>
        <p:spPr>
          <a:xfrm>
            <a:off x="7691437" y="3310512"/>
            <a:ext cx="1130617" cy="184164"/>
          </a:xfrm>
          <a:prstGeom prst="rect">
            <a:avLst/>
          </a:prstGeom>
        </p:spPr>
      </p:pic>
      <p:pic>
        <p:nvPicPr>
          <p:cNvPr id="9" name="Picture 8"/>
          <p:cNvPicPr>
            <a:picLocks noChangeAspect="1"/>
          </p:cNvPicPr>
          <p:nvPr/>
        </p:nvPicPr>
        <p:blipFill>
          <a:blip r:embed="rId7"/>
          <a:stretch>
            <a:fillRect/>
          </a:stretch>
        </p:blipFill>
        <p:spPr>
          <a:xfrm>
            <a:off x="8127873" y="3316605"/>
            <a:ext cx="427481" cy="178117"/>
          </a:xfrm>
          <a:prstGeom prst="rect">
            <a:avLst/>
          </a:prstGeom>
        </p:spPr>
      </p:pic>
      <p:pic>
        <p:nvPicPr>
          <p:cNvPr id="10" name="Picture 9"/>
          <p:cNvPicPr>
            <a:picLocks noChangeAspect="1"/>
          </p:cNvPicPr>
          <p:nvPr/>
        </p:nvPicPr>
        <p:blipFill>
          <a:blip r:embed="rId6"/>
          <a:stretch>
            <a:fillRect/>
          </a:stretch>
        </p:blipFill>
        <p:spPr>
          <a:xfrm>
            <a:off x="7721917" y="3638172"/>
            <a:ext cx="1130617" cy="184164"/>
          </a:xfrm>
          <a:prstGeom prst="rect">
            <a:avLst/>
          </a:prstGeom>
        </p:spPr>
      </p:pic>
    </p:spTree>
    <p:extLst>
      <p:ext uri="{BB962C8B-B14F-4D97-AF65-F5344CB8AC3E}">
        <p14:creationId xmlns:p14="http://schemas.microsoft.com/office/powerpoint/2010/main" val="2082211122"/>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5" name="Picture 4"/>
          <p:cNvPicPr>
            <a:picLocks/>
          </p:cNvPicPr>
          <p:nvPr/>
        </p:nvPicPr>
        <p:blipFill>
          <a:blip r:embed="rId4"/>
          <a:stretch>
            <a:fillRect/>
          </a:stretch>
        </p:blipFill>
        <p:spPr>
          <a:xfrm>
            <a:off x="11454485" y="6382383"/>
            <a:ext cx="393012" cy="292608"/>
          </a:xfrm>
          <a:prstGeom prst="rect">
            <a:avLst/>
          </a:prstGeom>
        </p:spPr>
      </p:pic>
      <p:pic>
        <p:nvPicPr>
          <p:cNvPr id="6" name="Picture 5"/>
          <p:cNvPicPr>
            <a:picLocks noChangeAspect="1"/>
          </p:cNvPicPr>
          <p:nvPr/>
        </p:nvPicPr>
        <p:blipFill>
          <a:blip r:embed="rId5"/>
          <a:stretch>
            <a:fillRect/>
          </a:stretch>
        </p:blipFill>
        <p:spPr>
          <a:xfrm>
            <a:off x="6664960" y="1947545"/>
            <a:ext cx="3281680" cy="265995"/>
          </a:xfrm>
          <a:prstGeom prst="rect">
            <a:avLst/>
          </a:prstGeom>
        </p:spPr>
      </p:pic>
      <p:sp>
        <p:nvSpPr>
          <p:cNvPr id="7" name="TextBox 6"/>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8" name="Picture 7"/>
          <p:cNvPicPr>
            <a:picLocks noChangeAspect="1"/>
          </p:cNvPicPr>
          <p:nvPr/>
        </p:nvPicPr>
        <p:blipFill>
          <a:blip r:embed="rId6"/>
          <a:stretch>
            <a:fillRect/>
          </a:stretch>
        </p:blipFill>
        <p:spPr>
          <a:xfrm>
            <a:off x="7608570" y="3288736"/>
            <a:ext cx="1346834" cy="195508"/>
          </a:xfrm>
          <a:prstGeom prst="rect">
            <a:avLst/>
          </a:prstGeom>
        </p:spPr>
      </p:pic>
      <p:pic>
        <p:nvPicPr>
          <p:cNvPr id="9" name="Picture 8"/>
          <p:cNvPicPr>
            <a:picLocks noChangeAspect="1"/>
          </p:cNvPicPr>
          <p:nvPr/>
        </p:nvPicPr>
        <p:blipFill>
          <a:blip r:embed="rId6"/>
          <a:stretch>
            <a:fillRect/>
          </a:stretch>
        </p:blipFill>
        <p:spPr>
          <a:xfrm>
            <a:off x="7614285" y="3633541"/>
            <a:ext cx="1346834" cy="195508"/>
          </a:xfrm>
          <a:prstGeom prst="rect">
            <a:avLst/>
          </a:prstGeom>
        </p:spPr>
      </p:pic>
      <p:pic>
        <p:nvPicPr>
          <p:cNvPr id="10" name="Picture 9"/>
          <p:cNvPicPr>
            <a:picLocks noChangeAspect="1"/>
          </p:cNvPicPr>
          <p:nvPr/>
        </p:nvPicPr>
        <p:blipFill>
          <a:blip r:embed="rId7"/>
          <a:stretch>
            <a:fillRect/>
          </a:stretch>
        </p:blipFill>
        <p:spPr>
          <a:xfrm>
            <a:off x="8112267" y="3326129"/>
            <a:ext cx="446898" cy="139771"/>
          </a:xfrm>
          <a:prstGeom prst="rect">
            <a:avLst/>
          </a:prstGeom>
        </p:spPr>
      </p:pic>
    </p:spTree>
    <p:extLst>
      <p:ext uri="{BB962C8B-B14F-4D97-AF65-F5344CB8AC3E}">
        <p14:creationId xmlns:p14="http://schemas.microsoft.com/office/powerpoint/2010/main" val="4213080536"/>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5" name="Picture 4"/>
          <p:cNvPicPr>
            <a:picLocks/>
          </p:cNvPicPr>
          <p:nvPr/>
        </p:nvPicPr>
        <p:blipFill>
          <a:blip r:embed="rId4"/>
          <a:stretch>
            <a:fillRect/>
          </a:stretch>
        </p:blipFill>
        <p:spPr>
          <a:xfrm>
            <a:off x="11454485" y="6382383"/>
            <a:ext cx="393012" cy="292608"/>
          </a:xfrm>
          <a:prstGeom prst="rect">
            <a:avLst/>
          </a:prstGeom>
        </p:spPr>
      </p:pic>
      <p:pic>
        <p:nvPicPr>
          <p:cNvPr id="6" name="Picture 5"/>
          <p:cNvPicPr>
            <a:picLocks noChangeAspect="1"/>
          </p:cNvPicPr>
          <p:nvPr/>
        </p:nvPicPr>
        <p:blipFill>
          <a:blip r:embed="rId5"/>
          <a:stretch>
            <a:fillRect/>
          </a:stretch>
        </p:blipFill>
        <p:spPr>
          <a:xfrm>
            <a:off x="6664960" y="1947545"/>
            <a:ext cx="3281680" cy="265995"/>
          </a:xfrm>
          <a:prstGeom prst="rect">
            <a:avLst/>
          </a:prstGeom>
        </p:spPr>
      </p:pic>
      <p:sp>
        <p:nvSpPr>
          <p:cNvPr id="7" name="TextBox 6"/>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11" name="Picture 10"/>
          <p:cNvPicPr>
            <a:picLocks noChangeAspect="1"/>
          </p:cNvPicPr>
          <p:nvPr/>
        </p:nvPicPr>
        <p:blipFill>
          <a:blip r:embed="rId6"/>
          <a:stretch>
            <a:fillRect/>
          </a:stretch>
        </p:blipFill>
        <p:spPr>
          <a:xfrm>
            <a:off x="7608570" y="3288736"/>
            <a:ext cx="1346834" cy="195508"/>
          </a:xfrm>
          <a:prstGeom prst="rect">
            <a:avLst/>
          </a:prstGeom>
        </p:spPr>
      </p:pic>
      <p:pic>
        <p:nvPicPr>
          <p:cNvPr id="12" name="Picture 11"/>
          <p:cNvPicPr>
            <a:picLocks noChangeAspect="1"/>
          </p:cNvPicPr>
          <p:nvPr/>
        </p:nvPicPr>
        <p:blipFill>
          <a:blip r:embed="rId6"/>
          <a:stretch>
            <a:fillRect/>
          </a:stretch>
        </p:blipFill>
        <p:spPr>
          <a:xfrm>
            <a:off x="7614285" y="3633541"/>
            <a:ext cx="1346834" cy="195508"/>
          </a:xfrm>
          <a:prstGeom prst="rect">
            <a:avLst/>
          </a:prstGeom>
        </p:spPr>
      </p:pic>
      <p:pic>
        <p:nvPicPr>
          <p:cNvPr id="13" name="Picture 12"/>
          <p:cNvPicPr>
            <a:picLocks noChangeAspect="1"/>
          </p:cNvPicPr>
          <p:nvPr/>
        </p:nvPicPr>
        <p:blipFill>
          <a:blip r:embed="rId7"/>
          <a:stretch>
            <a:fillRect/>
          </a:stretch>
        </p:blipFill>
        <p:spPr>
          <a:xfrm>
            <a:off x="8112267" y="3326129"/>
            <a:ext cx="446898" cy="139771"/>
          </a:xfrm>
          <a:prstGeom prst="rect">
            <a:avLst/>
          </a:prstGeom>
        </p:spPr>
      </p:pic>
    </p:spTree>
    <p:extLst>
      <p:ext uri="{BB962C8B-B14F-4D97-AF65-F5344CB8AC3E}">
        <p14:creationId xmlns:p14="http://schemas.microsoft.com/office/powerpoint/2010/main" val="3071475068"/>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589416" y="1140822"/>
              <a:ext cx="7602583" cy="1297577"/>
            </a:xfrm>
            <a:prstGeom prst="rect">
              <a:avLst/>
            </a:prstGeom>
          </p:spPr>
        </p:pic>
      </p:grpSp>
      <p:pic>
        <p:nvPicPr>
          <p:cNvPr id="6" name="Picture 5"/>
          <p:cNvPicPr>
            <a:picLocks/>
          </p:cNvPicPr>
          <p:nvPr/>
        </p:nvPicPr>
        <p:blipFill>
          <a:blip r:embed="rId4"/>
          <a:stretch>
            <a:fillRect/>
          </a:stretch>
        </p:blipFill>
        <p:spPr>
          <a:xfrm>
            <a:off x="11454485" y="6382383"/>
            <a:ext cx="393012" cy="292608"/>
          </a:xfrm>
          <a:prstGeom prst="rect">
            <a:avLst/>
          </a:prstGeom>
        </p:spPr>
      </p:pic>
      <p:pic>
        <p:nvPicPr>
          <p:cNvPr id="7" name="Picture 6"/>
          <p:cNvPicPr>
            <a:picLocks noChangeAspect="1"/>
          </p:cNvPicPr>
          <p:nvPr/>
        </p:nvPicPr>
        <p:blipFill>
          <a:blip r:embed="rId5"/>
          <a:stretch>
            <a:fillRect/>
          </a:stretch>
        </p:blipFill>
        <p:spPr>
          <a:xfrm>
            <a:off x="6664960" y="1947545"/>
            <a:ext cx="3281680" cy="265995"/>
          </a:xfrm>
          <a:prstGeom prst="rect">
            <a:avLst/>
          </a:prstGeom>
        </p:spPr>
      </p:pic>
      <p:sp>
        <p:nvSpPr>
          <p:cNvPr id="8" name="TextBox 7"/>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9" name="Picture 8"/>
          <p:cNvPicPr>
            <a:picLocks noChangeAspect="1"/>
          </p:cNvPicPr>
          <p:nvPr/>
        </p:nvPicPr>
        <p:blipFill>
          <a:blip r:embed="rId6"/>
          <a:stretch>
            <a:fillRect/>
          </a:stretch>
        </p:blipFill>
        <p:spPr>
          <a:xfrm>
            <a:off x="7691437" y="3310512"/>
            <a:ext cx="1130617" cy="184164"/>
          </a:xfrm>
          <a:prstGeom prst="rect">
            <a:avLst/>
          </a:prstGeom>
        </p:spPr>
      </p:pic>
      <p:pic>
        <p:nvPicPr>
          <p:cNvPr id="10" name="Picture 9"/>
          <p:cNvPicPr>
            <a:picLocks noChangeAspect="1"/>
          </p:cNvPicPr>
          <p:nvPr/>
        </p:nvPicPr>
        <p:blipFill>
          <a:blip r:embed="rId7"/>
          <a:stretch>
            <a:fillRect/>
          </a:stretch>
        </p:blipFill>
        <p:spPr>
          <a:xfrm>
            <a:off x="8127873" y="3316605"/>
            <a:ext cx="427481" cy="178117"/>
          </a:xfrm>
          <a:prstGeom prst="rect">
            <a:avLst/>
          </a:prstGeom>
        </p:spPr>
      </p:pic>
      <p:pic>
        <p:nvPicPr>
          <p:cNvPr id="11" name="Picture 10"/>
          <p:cNvPicPr>
            <a:picLocks noChangeAspect="1"/>
          </p:cNvPicPr>
          <p:nvPr/>
        </p:nvPicPr>
        <p:blipFill>
          <a:blip r:embed="rId6"/>
          <a:stretch>
            <a:fillRect/>
          </a:stretch>
        </p:blipFill>
        <p:spPr>
          <a:xfrm>
            <a:off x="7721917" y="3638172"/>
            <a:ext cx="1130617" cy="184164"/>
          </a:xfrm>
          <a:prstGeom prst="rect">
            <a:avLst/>
          </a:prstGeom>
        </p:spPr>
      </p:pic>
    </p:spTree>
    <p:extLst>
      <p:ext uri="{BB962C8B-B14F-4D97-AF65-F5344CB8AC3E}">
        <p14:creationId xmlns:p14="http://schemas.microsoft.com/office/powerpoint/2010/main" val="4057989429"/>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5" name="Picture 4"/>
          <p:cNvPicPr>
            <a:picLocks/>
          </p:cNvPicPr>
          <p:nvPr/>
        </p:nvPicPr>
        <p:blipFill>
          <a:blip r:embed="rId4"/>
          <a:stretch>
            <a:fillRect/>
          </a:stretch>
        </p:blipFill>
        <p:spPr>
          <a:xfrm>
            <a:off x="11454485" y="6382383"/>
            <a:ext cx="393012" cy="292608"/>
          </a:xfrm>
          <a:prstGeom prst="rect">
            <a:avLst/>
          </a:prstGeom>
        </p:spPr>
      </p:pic>
      <p:pic>
        <p:nvPicPr>
          <p:cNvPr id="6" name="Picture 5"/>
          <p:cNvPicPr>
            <a:picLocks noChangeAspect="1"/>
          </p:cNvPicPr>
          <p:nvPr/>
        </p:nvPicPr>
        <p:blipFill>
          <a:blip r:embed="rId5"/>
          <a:stretch>
            <a:fillRect/>
          </a:stretch>
        </p:blipFill>
        <p:spPr>
          <a:xfrm>
            <a:off x="6618660" y="1924395"/>
            <a:ext cx="3281680" cy="265995"/>
          </a:xfrm>
          <a:prstGeom prst="rect">
            <a:avLst/>
          </a:prstGeom>
        </p:spPr>
      </p:pic>
      <p:sp>
        <p:nvSpPr>
          <p:cNvPr id="7" name="TextBox 6"/>
          <p:cNvSpPr txBox="1"/>
          <p:nvPr/>
        </p:nvSpPr>
        <p:spPr>
          <a:xfrm>
            <a:off x="7924220" y="184375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11" name="Picture 10"/>
          <p:cNvPicPr>
            <a:picLocks noChangeAspect="1"/>
          </p:cNvPicPr>
          <p:nvPr/>
        </p:nvPicPr>
        <p:blipFill>
          <a:blip r:embed="rId6"/>
          <a:stretch>
            <a:fillRect/>
          </a:stretch>
        </p:blipFill>
        <p:spPr>
          <a:xfrm>
            <a:off x="7608570" y="3288736"/>
            <a:ext cx="1346834" cy="195508"/>
          </a:xfrm>
          <a:prstGeom prst="rect">
            <a:avLst/>
          </a:prstGeom>
        </p:spPr>
      </p:pic>
      <p:pic>
        <p:nvPicPr>
          <p:cNvPr id="12" name="Picture 11"/>
          <p:cNvPicPr>
            <a:picLocks noChangeAspect="1"/>
          </p:cNvPicPr>
          <p:nvPr/>
        </p:nvPicPr>
        <p:blipFill>
          <a:blip r:embed="rId6"/>
          <a:stretch>
            <a:fillRect/>
          </a:stretch>
        </p:blipFill>
        <p:spPr>
          <a:xfrm>
            <a:off x="7614285" y="3633541"/>
            <a:ext cx="1346834" cy="195508"/>
          </a:xfrm>
          <a:prstGeom prst="rect">
            <a:avLst/>
          </a:prstGeom>
        </p:spPr>
      </p:pic>
      <p:pic>
        <p:nvPicPr>
          <p:cNvPr id="13" name="Picture 12"/>
          <p:cNvPicPr>
            <a:picLocks noChangeAspect="1"/>
          </p:cNvPicPr>
          <p:nvPr/>
        </p:nvPicPr>
        <p:blipFill>
          <a:blip r:embed="rId7"/>
          <a:stretch>
            <a:fillRect/>
          </a:stretch>
        </p:blipFill>
        <p:spPr>
          <a:xfrm>
            <a:off x="8112267" y="3326129"/>
            <a:ext cx="446898" cy="139771"/>
          </a:xfrm>
          <a:prstGeom prst="rect">
            <a:avLst/>
          </a:prstGeom>
        </p:spPr>
      </p:pic>
      <p:pic>
        <p:nvPicPr>
          <p:cNvPr id="14" name="Picture 13"/>
          <p:cNvPicPr>
            <a:picLocks noChangeAspect="1"/>
          </p:cNvPicPr>
          <p:nvPr/>
        </p:nvPicPr>
        <p:blipFill>
          <a:blip r:embed="rId5"/>
          <a:stretch>
            <a:fillRect/>
          </a:stretch>
        </p:blipFill>
        <p:spPr>
          <a:xfrm>
            <a:off x="6666888" y="1949474"/>
            <a:ext cx="3281680" cy="265995"/>
          </a:xfrm>
          <a:prstGeom prst="rect">
            <a:avLst/>
          </a:prstGeom>
        </p:spPr>
      </p:pic>
      <p:sp>
        <p:nvSpPr>
          <p:cNvPr id="15" name="TextBox 14"/>
          <p:cNvSpPr txBox="1"/>
          <p:nvPr/>
        </p:nvSpPr>
        <p:spPr>
          <a:xfrm>
            <a:off x="7972448" y="1868829"/>
            <a:ext cx="1090363" cy="461665"/>
          </a:xfrm>
          <a:prstGeom prst="rect">
            <a:avLst/>
          </a:prstGeom>
          <a:noFill/>
        </p:spPr>
        <p:txBody>
          <a:bodyPr wrap="none" rtlCol="0">
            <a:spAutoFit/>
          </a:bodyPr>
          <a:lstStyle/>
          <a:p>
            <a:r>
              <a:rPr lang="en-US" sz="2400" b="1" dirty="0" smtClean="0">
                <a:solidFill>
                  <a:schemeClr val="bg1"/>
                </a:solidFill>
              </a:rPr>
              <a:t>ONAP</a:t>
            </a:r>
          </a:p>
        </p:txBody>
      </p:sp>
    </p:spTree>
    <p:extLst>
      <p:ext uri="{BB962C8B-B14F-4D97-AF65-F5344CB8AC3E}">
        <p14:creationId xmlns:p14="http://schemas.microsoft.com/office/powerpoint/2010/main" val="2706167704"/>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5" name="Picture 4"/>
          <p:cNvPicPr>
            <a:picLocks/>
          </p:cNvPicPr>
          <p:nvPr/>
        </p:nvPicPr>
        <p:blipFill>
          <a:blip r:embed="rId4"/>
          <a:stretch>
            <a:fillRect/>
          </a:stretch>
        </p:blipFill>
        <p:spPr>
          <a:xfrm>
            <a:off x="11454485" y="6382383"/>
            <a:ext cx="393012" cy="292608"/>
          </a:xfrm>
          <a:prstGeom prst="rect">
            <a:avLst/>
          </a:prstGeom>
        </p:spPr>
      </p:pic>
      <p:pic>
        <p:nvPicPr>
          <p:cNvPr id="6" name="Picture 5"/>
          <p:cNvPicPr>
            <a:picLocks noChangeAspect="1"/>
          </p:cNvPicPr>
          <p:nvPr/>
        </p:nvPicPr>
        <p:blipFill>
          <a:blip r:embed="rId5"/>
          <a:stretch>
            <a:fillRect/>
          </a:stretch>
        </p:blipFill>
        <p:spPr>
          <a:xfrm>
            <a:off x="6664960" y="1947545"/>
            <a:ext cx="3281680" cy="265995"/>
          </a:xfrm>
          <a:prstGeom prst="rect">
            <a:avLst/>
          </a:prstGeom>
        </p:spPr>
      </p:pic>
      <p:sp>
        <p:nvSpPr>
          <p:cNvPr id="7" name="TextBox 6"/>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8" name="Picture 7"/>
          <p:cNvPicPr>
            <a:picLocks noChangeAspect="1"/>
          </p:cNvPicPr>
          <p:nvPr/>
        </p:nvPicPr>
        <p:blipFill>
          <a:blip r:embed="rId6"/>
          <a:stretch>
            <a:fillRect/>
          </a:stretch>
        </p:blipFill>
        <p:spPr>
          <a:xfrm>
            <a:off x="7691437" y="3310512"/>
            <a:ext cx="1130617" cy="184164"/>
          </a:xfrm>
          <a:prstGeom prst="rect">
            <a:avLst/>
          </a:prstGeom>
        </p:spPr>
      </p:pic>
      <p:pic>
        <p:nvPicPr>
          <p:cNvPr id="9" name="Picture 8"/>
          <p:cNvPicPr>
            <a:picLocks noChangeAspect="1"/>
          </p:cNvPicPr>
          <p:nvPr/>
        </p:nvPicPr>
        <p:blipFill>
          <a:blip r:embed="rId7"/>
          <a:stretch>
            <a:fillRect/>
          </a:stretch>
        </p:blipFill>
        <p:spPr>
          <a:xfrm>
            <a:off x="8127873" y="3316605"/>
            <a:ext cx="427481" cy="178117"/>
          </a:xfrm>
          <a:prstGeom prst="rect">
            <a:avLst/>
          </a:prstGeom>
        </p:spPr>
      </p:pic>
      <p:pic>
        <p:nvPicPr>
          <p:cNvPr id="10" name="Picture 9"/>
          <p:cNvPicPr>
            <a:picLocks noChangeAspect="1"/>
          </p:cNvPicPr>
          <p:nvPr/>
        </p:nvPicPr>
        <p:blipFill>
          <a:blip r:embed="rId6"/>
          <a:stretch>
            <a:fillRect/>
          </a:stretch>
        </p:blipFill>
        <p:spPr>
          <a:xfrm>
            <a:off x="7721917" y="3638172"/>
            <a:ext cx="1130617" cy="184164"/>
          </a:xfrm>
          <a:prstGeom prst="rect">
            <a:avLst/>
          </a:prstGeom>
        </p:spPr>
      </p:pic>
    </p:spTree>
    <p:extLst>
      <p:ext uri="{BB962C8B-B14F-4D97-AF65-F5344CB8AC3E}">
        <p14:creationId xmlns:p14="http://schemas.microsoft.com/office/powerpoint/2010/main" val="4061374532"/>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589416" y="1140822"/>
              <a:ext cx="7602583" cy="1297577"/>
            </a:xfrm>
            <a:prstGeom prst="rect">
              <a:avLst/>
            </a:prstGeom>
          </p:spPr>
        </p:pic>
      </p:grpSp>
      <p:pic>
        <p:nvPicPr>
          <p:cNvPr id="8" name="Picture 7"/>
          <p:cNvPicPr>
            <a:picLocks/>
          </p:cNvPicPr>
          <p:nvPr/>
        </p:nvPicPr>
        <p:blipFill>
          <a:blip r:embed="rId4"/>
          <a:stretch>
            <a:fillRect/>
          </a:stretch>
        </p:blipFill>
        <p:spPr>
          <a:xfrm>
            <a:off x="11454485" y="6382383"/>
            <a:ext cx="393012" cy="292608"/>
          </a:xfrm>
          <a:prstGeom prst="rect">
            <a:avLst/>
          </a:prstGeom>
        </p:spPr>
      </p:pic>
      <p:pic>
        <p:nvPicPr>
          <p:cNvPr id="6" name="Picture 5"/>
          <p:cNvPicPr>
            <a:picLocks noChangeAspect="1"/>
          </p:cNvPicPr>
          <p:nvPr/>
        </p:nvPicPr>
        <p:blipFill>
          <a:blip r:embed="rId5"/>
          <a:stretch>
            <a:fillRect/>
          </a:stretch>
        </p:blipFill>
        <p:spPr>
          <a:xfrm>
            <a:off x="6660268" y="1947545"/>
            <a:ext cx="3281680" cy="265995"/>
          </a:xfrm>
          <a:prstGeom prst="rect">
            <a:avLst/>
          </a:prstGeom>
        </p:spPr>
      </p:pic>
      <p:sp>
        <p:nvSpPr>
          <p:cNvPr id="7" name="TextBox 6"/>
          <p:cNvSpPr txBox="1"/>
          <p:nvPr/>
        </p:nvSpPr>
        <p:spPr>
          <a:xfrm>
            <a:off x="7965828"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12" name="Picture 11"/>
          <p:cNvPicPr>
            <a:picLocks noChangeAspect="1"/>
          </p:cNvPicPr>
          <p:nvPr/>
        </p:nvPicPr>
        <p:blipFill>
          <a:blip r:embed="rId6"/>
          <a:stretch>
            <a:fillRect/>
          </a:stretch>
        </p:blipFill>
        <p:spPr>
          <a:xfrm>
            <a:off x="7608570" y="3288736"/>
            <a:ext cx="1346834" cy="195508"/>
          </a:xfrm>
          <a:prstGeom prst="rect">
            <a:avLst/>
          </a:prstGeom>
        </p:spPr>
      </p:pic>
      <p:pic>
        <p:nvPicPr>
          <p:cNvPr id="13" name="Picture 12"/>
          <p:cNvPicPr>
            <a:picLocks noChangeAspect="1"/>
          </p:cNvPicPr>
          <p:nvPr/>
        </p:nvPicPr>
        <p:blipFill>
          <a:blip r:embed="rId6"/>
          <a:stretch>
            <a:fillRect/>
          </a:stretch>
        </p:blipFill>
        <p:spPr>
          <a:xfrm>
            <a:off x="7614285" y="3633541"/>
            <a:ext cx="1346834" cy="195508"/>
          </a:xfrm>
          <a:prstGeom prst="rect">
            <a:avLst/>
          </a:prstGeom>
        </p:spPr>
      </p:pic>
      <p:pic>
        <p:nvPicPr>
          <p:cNvPr id="14" name="Picture 13"/>
          <p:cNvPicPr>
            <a:picLocks noChangeAspect="1"/>
          </p:cNvPicPr>
          <p:nvPr/>
        </p:nvPicPr>
        <p:blipFill>
          <a:blip r:embed="rId7"/>
          <a:stretch>
            <a:fillRect/>
          </a:stretch>
        </p:blipFill>
        <p:spPr>
          <a:xfrm>
            <a:off x="8112267" y="3326129"/>
            <a:ext cx="446898" cy="139771"/>
          </a:xfrm>
          <a:prstGeom prst="rect">
            <a:avLst/>
          </a:prstGeom>
        </p:spPr>
      </p:pic>
    </p:spTree>
    <p:extLst>
      <p:ext uri="{BB962C8B-B14F-4D97-AF65-F5344CB8AC3E}">
        <p14:creationId xmlns:p14="http://schemas.microsoft.com/office/powerpoint/2010/main" val="3986794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717671" y="1258432"/>
                <a:ext cx="3051018" cy="425513"/>
              </a:xfrm>
              <a:prstGeom prst="rect">
                <a:avLst/>
              </a:prstGeom>
            </p:spPr>
          </p:pic>
        </p:grpSp>
        <p:pic>
          <p:nvPicPr>
            <p:cNvPr id="6" name="Picture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589416" y="1140822"/>
              <a:ext cx="7602583" cy="1297577"/>
            </a:xfrm>
            <a:prstGeom prst="rect">
              <a:avLst/>
            </a:prstGeom>
          </p:spPr>
        </p:pic>
      </p:grpSp>
      <p:pic>
        <p:nvPicPr>
          <p:cNvPr id="9" name="Picture 8"/>
          <p:cNvPicPr>
            <a:picLocks/>
          </p:cNvPicPr>
          <p:nvPr/>
        </p:nvPicPr>
        <p:blipFill>
          <a:blip r:embed="rId5"/>
          <a:stretch>
            <a:fillRect/>
          </a:stretch>
        </p:blipFill>
        <p:spPr>
          <a:xfrm>
            <a:off x="11454485" y="6382383"/>
            <a:ext cx="393012" cy="292608"/>
          </a:xfrm>
          <a:prstGeom prst="rect">
            <a:avLst/>
          </a:prstGeom>
        </p:spPr>
      </p:pic>
      <p:pic>
        <p:nvPicPr>
          <p:cNvPr id="8" name="Picture 7"/>
          <p:cNvPicPr>
            <a:picLocks noChangeAspect="1"/>
          </p:cNvPicPr>
          <p:nvPr/>
        </p:nvPicPr>
        <p:blipFill>
          <a:blip r:embed="rId6"/>
          <a:stretch>
            <a:fillRect/>
          </a:stretch>
        </p:blipFill>
        <p:spPr>
          <a:xfrm>
            <a:off x="6664960" y="1935970"/>
            <a:ext cx="3281680" cy="265995"/>
          </a:xfrm>
          <a:prstGeom prst="rect">
            <a:avLst/>
          </a:prstGeom>
        </p:spPr>
      </p:pic>
      <p:sp>
        <p:nvSpPr>
          <p:cNvPr id="10" name="TextBox 9"/>
          <p:cNvSpPr txBox="1"/>
          <p:nvPr/>
        </p:nvSpPr>
        <p:spPr>
          <a:xfrm>
            <a:off x="7970520" y="1855325"/>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14" name="Picture 13"/>
          <p:cNvPicPr>
            <a:picLocks noChangeAspect="1"/>
          </p:cNvPicPr>
          <p:nvPr/>
        </p:nvPicPr>
        <p:blipFill>
          <a:blip r:embed="rId7"/>
          <a:stretch>
            <a:fillRect/>
          </a:stretch>
        </p:blipFill>
        <p:spPr>
          <a:xfrm>
            <a:off x="7608570" y="3288736"/>
            <a:ext cx="1346834" cy="195508"/>
          </a:xfrm>
          <a:prstGeom prst="rect">
            <a:avLst/>
          </a:prstGeom>
        </p:spPr>
      </p:pic>
      <p:pic>
        <p:nvPicPr>
          <p:cNvPr id="15" name="Picture 14"/>
          <p:cNvPicPr>
            <a:picLocks noChangeAspect="1"/>
          </p:cNvPicPr>
          <p:nvPr/>
        </p:nvPicPr>
        <p:blipFill>
          <a:blip r:embed="rId7"/>
          <a:stretch>
            <a:fillRect/>
          </a:stretch>
        </p:blipFill>
        <p:spPr>
          <a:xfrm>
            <a:off x="7614285" y="3633541"/>
            <a:ext cx="1346834" cy="195508"/>
          </a:xfrm>
          <a:prstGeom prst="rect">
            <a:avLst/>
          </a:prstGeom>
        </p:spPr>
      </p:pic>
      <p:pic>
        <p:nvPicPr>
          <p:cNvPr id="16" name="Picture 15"/>
          <p:cNvPicPr>
            <a:picLocks noChangeAspect="1"/>
          </p:cNvPicPr>
          <p:nvPr/>
        </p:nvPicPr>
        <p:blipFill>
          <a:blip r:embed="rId8"/>
          <a:stretch>
            <a:fillRect/>
          </a:stretch>
        </p:blipFill>
        <p:spPr>
          <a:xfrm>
            <a:off x="8112267" y="3326129"/>
            <a:ext cx="446898" cy="139771"/>
          </a:xfrm>
          <a:prstGeom prst="rect">
            <a:avLst/>
          </a:prstGeom>
        </p:spPr>
      </p:pic>
    </p:spTree>
    <p:extLst>
      <p:ext uri="{BB962C8B-B14F-4D97-AF65-F5344CB8AC3E}">
        <p14:creationId xmlns:p14="http://schemas.microsoft.com/office/powerpoint/2010/main" val="291844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8" name="Picture 7"/>
          <p:cNvPicPr>
            <a:picLocks/>
          </p:cNvPicPr>
          <p:nvPr/>
        </p:nvPicPr>
        <p:blipFill>
          <a:blip r:embed="rId4"/>
          <a:stretch>
            <a:fillRect/>
          </a:stretch>
        </p:blipFill>
        <p:spPr>
          <a:xfrm>
            <a:off x="11454485" y="6382383"/>
            <a:ext cx="393012" cy="292608"/>
          </a:xfrm>
          <a:prstGeom prst="rect">
            <a:avLst/>
          </a:prstGeom>
        </p:spPr>
      </p:pic>
      <p:pic>
        <p:nvPicPr>
          <p:cNvPr id="7" name="Picture 6"/>
          <p:cNvPicPr>
            <a:picLocks noChangeAspect="1"/>
          </p:cNvPicPr>
          <p:nvPr/>
        </p:nvPicPr>
        <p:blipFill>
          <a:blip r:embed="rId5"/>
          <a:stretch>
            <a:fillRect/>
          </a:stretch>
        </p:blipFill>
        <p:spPr>
          <a:xfrm>
            <a:off x="6664960" y="1947545"/>
            <a:ext cx="3281680" cy="265995"/>
          </a:xfrm>
          <a:prstGeom prst="rect">
            <a:avLst/>
          </a:prstGeom>
        </p:spPr>
      </p:pic>
      <p:sp>
        <p:nvSpPr>
          <p:cNvPr id="9" name="TextBox 8"/>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10" name="Picture 9"/>
          <p:cNvPicPr>
            <a:picLocks noChangeAspect="1"/>
          </p:cNvPicPr>
          <p:nvPr/>
        </p:nvPicPr>
        <p:blipFill>
          <a:blip r:embed="rId6"/>
          <a:stretch>
            <a:fillRect/>
          </a:stretch>
        </p:blipFill>
        <p:spPr>
          <a:xfrm>
            <a:off x="7691437" y="3310512"/>
            <a:ext cx="1130617" cy="184164"/>
          </a:xfrm>
          <a:prstGeom prst="rect">
            <a:avLst/>
          </a:prstGeom>
        </p:spPr>
      </p:pic>
      <p:pic>
        <p:nvPicPr>
          <p:cNvPr id="11" name="Picture 10"/>
          <p:cNvPicPr>
            <a:picLocks noChangeAspect="1"/>
          </p:cNvPicPr>
          <p:nvPr/>
        </p:nvPicPr>
        <p:blipFill>
          <a:blip r:embed="rId7"/>
          <a:stretch>
            <a:fillRect/>
          </a:stretch>
        </p:blipFill>
        <p:spPr>
          <a:xfrm>
            <a:off x="8127873" y="3316605"/>
            <a:ext cx="427481" cy="178117"/>
          </a:xfrm>
          <a:prstGeom prst="rect">
            <a:avLst/>
          </a:prstGeom>
        </p:spPr>
      </p:pic>
      <p:pic>
        <p:nvPicPr>
          <p:cNvPr id="12" name="Picture 11"/>
          <p:cNvPicPr>
            <a:picLocks noChangeAspect="1"/>
          </p:cNvPicPr>
          <p:nvPr/>
        </p:nvPicPr>
        <p:blipFill>
          <a:blip r:embed="rId6"/>
          <a:stretch>
            <a:fillRect/>
          </a:stretch>
        </p:blipFill>
        <p:spPr>
          <a:xfrm>
            <a:off x="7721917" y="3638172"/>
            <a:ext cx="1130617" cy="184164"/>
          </a:xfrm>
          <a:prstGeom prst="rect">
            <a:avLst/>
          </a:prstGeom>
        </p:spPr>
      </p:pic>
    </p:spTree>
    <p:extLst>
      <p:ext uri="{BB962C8B-B14F-4D97-AF65-F5344CB8AC3E}">
        <p14:creationId xmlns:p14="http://schemas.microsoft.com/office/powerpoint/2010/main" val="3767146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53159" y="4420062"/>
            <a:ext cx="1085714" cy="1085714"/>
          </a:xfrm>
          <a:prstGeom prst="rect">
            <a:avLst/>
          </a:prstGeom>
        </p:spPr>
      </p:pic>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826052" y="3237875"/>
            <a:ext cx="1469037" cy="929392"/>
          </a:xfrm>
          <a:prstGeom prst="rect">
            <a:avLst/>
          </a:prstGeom>
        </p:spPr>
      </p:pic>
      <p:pic>
        <p:nvPicPr>
          <p:cNvPr id="5" name="Picture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818556" y="2383436"/>
            <a:ext cx="727023" cy="464695"/>
          </a:xfrm>
          <a:prstGeom prst="rect">
            <a:avLst/>
          </a:prstGeom>
        </p:spPr>
      </p:pic>
      <p:pic>
        <p:nvPicPr>
          <p:cNvPr id="6" name="Picture 5"/>
          <p:cNvPicPr>
            <a:picLocks/>
          </p:cNvPicPr>
          <p:nvPr/>
        </p:nvPicPr>
        <p:blipFill>
          <a:blip r:embed="rId6"/>
          <a:stretch>
            <a:fillRect/>
          </a:stretch>
        </p:blipFill>
        <p:spPr>
          <a:xfrm>
            <a:off x="11454485" y="6382383"/>
            <a:ext cx="393012" cy="292608"/>
          </a:xfrm>
          <a:prstGeom prst="rect">
            <a:avLst/>
          </a:prstGeom>
        </p:spPr>
      </p:pic>
      <p:pic>
        <p:nvPicPr>
          <p:cNvPr id="8" name="Picture 7"/>
          <p:cNvPicPr>
            <a:picLocks noChangeAspect="1"/>
          </p:cNvPicPr>
          <p:nvPr/>
        </p:nvPicPr>
        <p:blipFill>
          <a:blip r:embed="rId7"/>
          <a:stretch>
            <a:fillRect/>
          </a:stretch>
        </p:blipFill>
        <p:spPr>
          <a:xfrm>
            <a:off x="3613648" y="1674437"/>
            <a:ext cx="2207260" cy="185327"/>
          </a:xfrm>
          <a:prstGeom prst="rect">
            <a:avLst/>
          </a:prstGeom>
        </p:spPr>
      </p:pic>
      <p:pic>
        <p:nvPicPr>
          <p:cNvPr id="7" name="Picture 6"/>
          <p:cNvPicPr>
            <a:picLocks noChangeAspect="1"/>
          </p:cNvPicPr>
          <p:nvPr/>
        </p:nvPicPr>
        <p:blipFill>
          <a:blip r:embed="rId8"/>
          <a:stretch>
            <a:fillRect/>
          </a:stretch>
        </p:blipFill>
        <p:spPr>
          <a:xfrm>
            <a:off x="3592830" y="1684401"/>
            <a:ext cx="1242060" cy="171069"/>
          </a:xfrm>
          <a:prstGeom prst="rect">
            <a:avLst/>
          </a:prstGeom>
        </p:spPr>
      </p:pic>
      <p:sp>
        <p:nvSpPr>
          <p:cNvPr id="9" name="TextBox 8"/>
          <p:cNvSpPr txBox="1"/>
          <p:nvPr/>
        </p:nvSpPr>
        <p:spPr>
          <a:xfrm>
            <a:off x="3573780" y="1655445"/>
            <a:ext cx="845103" cy="230832"/>
          </a:xfrm>
          <a:prstGeom prst="rect">
            <a:avLst/>
          </a:prstGeom>
          <a:noFill/>
        </p:spPr>
        <p:txBody>
          <a:bodyPr wrap="none" rtlCol="0">
            <a:spAutoFit/>
          </a:bodyPr>
          <a:lstStyle/>
          <a:p>
            <a:r>
              <a:rPr lang="en-US" sz="900" dirty="0" smtClean="0">
                <a:solidFill>
                  <a:schemeClr val="bg1">
                    <a:alpha val="86000"/>
                  </a:schemeClr>
                </a:solidFill>
                <a:latin typeface="Arial" panose="020B0604020202020204" pitchFamily="34" charset="0"/>
                <a:cs typeface="Arial" panose="020B0604020202020204" pitchFamily="34" charset="0"/>
              </a:rPr>
              <a:t>ONAP Portal</a:t>
            </a:r>
          </a:p>
        </p:txBody>
      </p:sp>
      <p:pic>
        <p:nvPicPr>
          <p:cNvPr id="10" name="Picture 9"/>
          <p:cNvPicPr>
            <a:picLocks noChangeAspect="1"/>
          </p:cNvPicPr>
          <p:nvPr/>
        </p:nvPicPr>
        <p:blipFill>
          <a:blip r:embed="rId9"/>
          <a:stretch>
            <a:fillRect/>
          </a:stretch>
        </p:blipFill>
        <p:spPr>
          <a:xfrm>
            <a:off x="1361440" y="1846580"/>
            <a:ext cx="690880" cy="205740"/>
          </a:xfrm>
          <a:prstGeom prst="rect">
            <a:avLst/>
          </a:prstGeom>
        </p:spPr>
      </p:pic>
      <p:sp>
        <p:nvSpPr>
          <p:cNvPr id="11" name="TextBox 10"/>
          <p:cNvSpPr txBox="1"/>
          <p:nvPr/>
        </p:nvSpPr>
        <p:spPr>
          <a:xfrm>
            <a:off x="1386840" y="1813560"/>
            <a:ext cx="620683" cy="276999"/>
          </a:xfrm>
          <a:prstGeom prst="rect">
            <a:avLst/>
          </a:prstGeom>
          <a:noFill/>
        </p:spPr>
        <p:txBody>
          <a:bodyPr wrap="none" rtlCol="0">
            <a:spAutoFit/>
          </a:bodyPr>
          <a:lstStyle/>
          <a:p>
            <a:r>
              <a:rPr lang="en-US" sz="1200" dirty="0" smtClean="0">
                <a:solidFill>
                  <a:srgbClr val="D2D4EB"/>
                </a:solidFill>
                <a:latin typeface="Arial" panose="020B0604020202020204" pitchFamily="34" charset="0"/>
                <a:cs typeface="Arial" panose="020B0604020202020204" pitchFamily="34" charset="0"/>
              </a:rPr>
              <a:t>ONAP</a:t>
            </a:r>
          </a:p>
        </p:txBody>
      </p:sp>
    </p:spTree>
    <p:extLst>
      <p:ext uri="{BB962C8B-B14F-4D97-AF65-F5344CB8AC3E}">
        <p14:creationId xmlns:p14="http://schemas.microsoft.com/office/powerpoint/2010/main" val="266425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42" presetClass="path" presetSubtype="0" accel="50000" decel="50000" fill="hold" nodeType="withEffect">
                                  <p:stCondLst>
                                    <p:cond delay="0"/>
                                  </p:stCondLst>
                                  <p:childTnLst>
                                    <p:animMotion origin="layout" path="M -1.875E-6 -1.11111E-6 L 0.30899 -0.18449 " pathEditMode="relative" rAng="0" ptsTypes="AA">
                                      <p:cBhvr>
                                        <p:cTn id="9" dur="1500" fill="hold"/>
                                        <p:tgtEl>
                                          <p:spTgt spid="2"/>
                                        </p:tgtEl>
                                        <p:attrNameLst>
                                          <p:attrName>ppt_x</p:attrName>
                                          <p:attrName>ppt_y</p:attrName>
                                        </p:attrNameLst>
                                      </p:cBhvr>
                                      <p:rCtr x="15443" y="-9236"/>
                                    </p:animMotion>
                                  </p:childTnLst>
                                </p:cTn>
                              </p:par>
                            </p:childTnLst>
                          </p:cTn>
                        </p:par>
                        <p:par>
                          <p:cTn id="10" fill="hold">
                            <p:stCondLst>
                              <p:cond delay="15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
                                        <p:tgtEl>
                                          <p:spTgt spid="3"/>
                                        </p:tgtEl>
                                      </p:cBhvr>
                                    </p:animEffect>
                                  </p:childTnLst>
                                </p:cTn>
                              </p:par>
                              <p:par>
                                <p:cTn id="14" presetID="10" presetClass="exit" presetSubtype="0" fill="hold" nodeType="withEffect">
                                  <p:stCondLst>
                                    <p:cond delay="0"/>
                                  </p:stCondLst>
                                  <p:childTnLst>
                                    <p:animEffect transition="out" filter="fade">
                                      <p:cBhvr>
                                        <p:cTn id="15" dur="10"/>
                                        <p:tgtEl>
                                          <p:spTgt spid="2"/>
                                        </p:tgtEl>
                                      </p:cBhvr>
                                    </p:animEffect>
                                    <p:set>
                                      <p:cBhvr>
                                        <p:cTn id="16" dur="1" fill="hold">
                                          <p:stCondLst>
                                            <p:cond delay="9"/>
                                          </p:stCondLst>
                                        </p:cTn>
                                        <p:tgtEl>
                                          <p:spTgt spid="2"/>
                                        </p:tgtEl>
                                        <p:attrNameLst>
                                          <p:attrName>style.visibility</p:attrName>
                                        </p:attrNameLst>
                                      </p:cBhvr>
                                      <p:to>
                                        <p:strVal val="hidden"/>
                                      </p:to>
                                    </p:set>
                                  </p:childTnLst>
                                </p:cTn>
                              </p:par>
                            </p:childTnLst>
                          </p:cTn>
                        </p:par>
                        <p:par>
                          <p:cTn id="17" fill="hold">
                            <p:stCondLst>
                              <p:cond delay="1510"/>
                            </p:stCondLst>
                            <p:childTnLst>
                              <p:par>
                                <p:cTn id="18" presetID="10" presetClass="entr" presetSubtype="0" fill="hold" nodeType="afterEffect">
                                  <p:stCondLst>
                                    <p:cond delay="100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6521" y="449302"/>
            <a:ext cx="11091672" cy="553998"/>
          </a:xfrm>
        </p:spPr>
        <p:txBody>
          <a:bodyPr/>
          <a:lstStyle/>
          <a:p>
            <a:r>
              <a:rPr lang="en-US" dirty="0"/>
              <a:t>Service Lifecycle Management</a:t>
            </a:r>
          </a:p>
        </p:txBody>
      </p:sp>
      <p:sp>
        <p:nvSpPr>
          <p:cNvPr id="95" name="Title 1"/>
          <p:cNvSpPr txBox="1">
            <a:spLocks/>
          </p:cNvSpPr>
          <p:nvPr/>
        </p:nvSpPr>
        <p:spPr>
          <a:xfrm>
            <a:off x="609600" y="304805"/>
            <a:ext cx="10972801" cy="751109"/>
          </a:xfrm>
          <a:prstGeom prst="rect">
            <a:avLst/>
          </a:prstGeom>
        </p:spPr>
        <p:txBody>
          <a:bodyPr vert="horz" lIns="91440" tIns="45720" rIns="91440" bIns="45720" rtlCol="0" anchor="b" anchorCtr="0">
            <a:noAutofit/>
          </a:bodyPr>
          <a:lstStyle>
            <a:lvl1pPr algn="l" defTabSz="457208" rtl="0" eaLnBrk="1" latinLnBrk="0" hangingPunct="1">
              <a:lnSpc>
                <a:spcPct val="90000"/>
              </a:lnSpc>
              <a:spcBef>
                <a:spcPct val="0"/>
              </a:spcBef>
              <a:buNone/>
              <a:defRPr lang="en-US" sz="2800" b="1" kern="1200" dirty="0">
                <a:solidFill>
                  <a:schemeClr val="tx2"/>
                </a:solidFill>
                <a:latin typeface="Arial" pitchFamily="34" charset="0"/>
                <a:ea typeface="+mn-ea"/>
                <a:cs typeface="Arial" pitchFamily="34" charset="0"/>
              </a:defRPr>
            </a:lvl1pPr>
          </a:lstStyle>
          <a:p>
            <a:pPr marL="0" marR="0" lvl="0" indent="0" algn="l" defTabSz="457208" rtl="0" eaLnBrk="1" fontAlgn="auto" latinLnBrk="0" hangingPunct="1">
              <a:lnSpc>
                <a:spcPct val="90000"/>
              </a:lnSpc>
              <a:spcBef>
                <a:spcPct val="0"/>
              </a:spcBef>
              <a:spcAft>
                <a:spcPts val="0"/>
              </a:spcAft>
              <a:buClrTx/>
              <a:buSzTx/>
              <a:buFontTx/>
              <a:buNone/>
              <a:tabLst/>
              <a:defRPr/>
            </a:pPr>
            <a:endParaRPr kumimoji="0" lang="en-US" sz="2800" b="1" i="0" u="none" strike="noStrike" kern="1200" cap="none" spc="0" normalizeH="0" baseline="0" noProof="0" dirty="0">
              <a:ln>
                <a:noFill/>
              </a:ln>
              <a:solidFill>
                <a:srgbClr val="4D4E53"/>
              </a:solidFill>
              <a:effectLst/>
              <a:uLnTx/>
              <a:uFillTx/>
              <a:latin typeface="Arial" pitchFamily="34" charset="0"/>
              <a:ea typeface="+mn-ea"/>
              <a:cs typeface="Arial" pitchFamily="34" charset="0"/>
            </a:endParaRPr>
          </a:p>
        </p:txBody>
      </p:sp>
      <p:sp>
        <p:nvSpPr>
          <p:cNvPr id="96" name="Oval 95"/>
          <p:cNvSpPr/>
          <p:nvPr/>
        </p:nvSpPr>
        <p:spPr>
          <a:xfrm>
            <a:off x="6639236" y="3138999"/>
            <a:ext cx="3302493" cy="1464815"/>
          </a:xfrm>
          <a:prstGeom prst="ellipse">
            <a:avLst/>
          </a:prstGeom>
          <a:noFill/>
          <a:ln w="25400" cap="sq" cmpd="sng" algn="ctr">
            <a:solidFill>
              <a:srgbClr val="569099"/>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97" name="Oval 96"/>
          <p:cNvSpPr/>
          <p:nvPr/>
        </p:nvSpPr>
        <p:spPr>
          <a:xfrm>
            <a:off x="2802603" y="3138999"/>
            <a:ext cx="3302493" cy="1464815"/>
          </a:xfrm>
          <a:prstGeom prst="ellipse">
            <a:avLst/>
          </a:prstGeom>
          <a:noFill/>
          <a:ln w="25400" cap="sq" cmpd="sng" algn="ctr">
            <a:solidFill>
              <a:srgbClr val="569099"/>
            </a:solidFill>
            <a:prstDash val="sys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grpSp>
        <p:nvGrpSpPr>
          <p:cNvPr id="98" name="Group 97"/>
          <p:cNvGrpSpPr/>
          <p:nvPr/>
        </p:nvGrpSpPr>
        <p:grpSpPr>
          <a:xfrm>
            <a:off x="9163076" y="3060807"/>
            <a:ext cx="2008066" cy="1371600"/>
            <a:chOff x="3014662" y="3797895"/>
            <a:chExt cx="2008066" cy="1371600"/>
          </a:xfrm>
        </p:grpSpPr>
        <p:sp>
          <p:nvSpPr>
            <p:cNvPr id="99" name="Rectangle 40"/>
            <p:cNvSpPr>
              <a:spLocks/>
            </p:cNvSpPr>
            <p:nvPr/>
          </p:nvSpPr>
          <p:spPr>
            <a:xfrm>
              <a:off x="3332895" y="3797895"/>
              <a:ext cx="1371600" cy="1371600"/>
            </a:xfrm>
            <a:prstGeom prst="ellipse">
              <a:avLst/>
            </a:prstGeom>
            <a:solidFill>
              <a:srgbClr val="FFFFFF"/>
            </a:solidFill>
            <a:ln w="25400" cap="sq" cmpd="sng" algn="ctr">
              <a:solidFill>
                <a:srgbClr val="569099"/>
              </a:solidFill>
              <a:prstDash val="solid"/>
              <a:miter lim="800000"/>
            </a:ln>
            <a:effectLst/>
          </p:spPr>
          <p:txBody>
            <a:bodyPr rot="0" spcFirstLastPara="0" vertOverflow="overflow" horzOverflow="overflow" vert="horz" wrap="square" lIns="1554480" tIns="0" rIns="0" bIns="0" numCol="1" spcCol="0" rtlCol="0" fromWordArt="0" anchor="ctr" anchorCtr="0" forceAA="0" compatLnSpc="1">
              <a:prstTxWarp prst="textNoShape">
                <a:avLst/>
              </a:prstTxWarp>
              <a:noAutofit/>
            </a:bodyPr>
            <a:lstStyle/>
            <a:p>
              <a:pPr marL="0" marR="0" lvl="0" indent="0" defTabSz="457063" eaLnBrk="1" fontAlgn="auto" latinLnBrk="0" hangingPunct="1">
                <a:lnSpc>
                  <a:spcPct val="90000"/>
                </a:lnSpc>
                <a:spcBef>
                  <a:spcPts val="0"/>
                </a:spcBef>
                <a:spcAft>
                  <a:spcPts val="0"/>
                </a:spcAft>
                <a:buClrTx/>
                <a:buSzTx/>
                <a:buFontTx/>
                <a:buNone/>
                <a:tabLst/>
                <a:defRPr/>
              </a:pPr>
              <a:endParaRPr kumimoji="0" lang="en-US" sz="1400" b="1" i="0" u="none" strike="noStrike" kern="0" cap="none" spc="0" normalizeH="0" baseline="0" noProof="0" dirty="0" smtClean="0">
                <a:ln>
                  <a:noFill/>
                </a:ln>
                <a:solidFill>
                  <a:srgbClr val="4D4E53"/>
                </a:solidFill>
                <a:effectLst/>
                <a:uLnTx/>
                <a:uFillTx/>
                <a:latin typeface="Arial"/>
                <a:ea typeface="+mn-ea"/>
                <a:cs typeface="+mn-cs"/>
              </a:endParaRPr>
            </a:p>
          </p:txBody>
        </p:sp>
        <p:grpSp>
          <p:nvGrpSpPr>
            <p:cNvPr id="100" name="Group 99"/>
            <p:cNvGrpSpPr/>
            <p:nvPr/>
          </p:nvGrpSpPr>
          <p:grpSpPr>
            <a:xfrm>
              <a:off x="3624223" y="3929711"/>
              <a:ext cx="788945" cy="469782"/>
              <a:chOff x="7920049" y="4090078"/>
              <a:chExt cx="940511" cy="560033"/>
            </a:xfrm>
          </p:grpSpPr>
          <p:grpSp>
            <p:nvGrpSpPr>
              <p:cNvPr id="102" name="Group 8"/>
              <p:cNvGrpSpPr>
                <a:grpSpLocks noChangeAspect="1"/>
              </p:cNvGrpSpPr>
              <p:nvPr/>
            </p:nvGrpSpPr>
            <p:grpSpPr bwMode="auto">
              <a:xfrm rot="10800000">
                <a:off x="8300527" y="4090078"/>
                <a:ext cx="560033" cy="560033"/>
                <a:chOff x="2328" y="649"/>
                <a:chExt cx="3024" cy="3024"/>
              </a:xfrm>
            </p:grpSpPr>
            <p:sp>
              <p:nvSpPr>
                <p:cNvPr id="109" name="Freeform 9"/>
                <p:cNvSpPr>
                  <a:spLocks/>
                </p:cNvSpPr>
                <p:nvPr/>
              </p:nvSpPr>
              <p:spPr bwMode="auto">
                <a:xfrm>
                  <a:off x="2328" y="649"/>
                  <a:ext cx="756" cy="756"/>
                </a:xfrm>
                <a:custGeom>
                  <a:avLst/>
                  <a:gdLst>
                    <a:gd name="T0" fmla="*/ 221 w 319"/>
                    <a:gd name="T1" fmla="*/ 157 h 319"/>
                    <a:gd name="T2" fmla="*/ 319 w 319"/>
                    <a:gd name="T3" fmla="*/ 255 h 319"/>
                    <a:gd name="T4" fmla="*/ 255 w 319"/>
                    <a:gd name="T5" fmla="*/ 319 h 319"/>
                    <a:gd name="T6" fmla="*/ 157 w 319"/>
                    <a:gd name="T7" fmla="*/ 221 h 319"/>
                    <a:gd name="T8" fmla="*/ 64 w 319"/>
                    <a:gd name="T9" fmla="*/ 319 h 319"/>
                    <a:gd name="T10" fmla="*/ 0 w 319"/>
                    <a:gd name="T11" fmla="*/ 255 h 319"/>
                    <a:gd name="T12" fmla="*/ 98 w 319"/>
                    <a:gd name="T13" fmla="*/ 157 h 319"/>
                    <a:gd name="T14" fmla="*/ 0 w 319"/>
                    <a:gd name="T15" fmla="*/ 64 h 319"/>
                    <a:gd name="T16" fmla="*/ 64 w 319"/>
                    <a:gd name="T17" fmla="*/ 0 h 319"/>
                    <a:gd name="T18" fmla="*/ 157 w 319"/>
                    <a:gd name="T19" fmla="*/ 93 h 319"/>
                    <a:gd name="T20" fmla="*/ 255 w 319"/>
                    <a:gd name="T21" fmla="*/ 0 h 319"/>
                    <a:gd name="T22" fmla="*/ 319 w 319"/>
                    <a:gd name="T23" fmla="*/ 64 h 319"/>
                    <a:gd name="T24" fmla="*/ 221 w 319"/>
                    <a:gd name="T25" fmla="*/ 157 h 319"/>
                    <a:gd name="T26" fmla="*/ 221 w 319"/>
                    <a:gd name="T27" fmla="*/ 157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9" h="319">
                      <a:moveTo>
                        <a:pt x="221" y="157"/>
                      </a:moveTo>
                      <a:cubicBezTo>
                        <a:pt x="319" y="255"/>
                        <a:pt x="319" y="255"/>
                        <a:pt x="319" y="255"/>
                      </a:cubicBezTo>
                      <a:cubicBezTo>
                        <a:pt x="255" y="319"/>
                        <a:pt x="255" y="319"/>
                        <a:pt x="255" y="319"/>
                      </a:cubicBezTo>
                      <a:cubicBezTo>
                        <a:pt x="157" y="221"/>
                        <a:pt x="157" y="221"/>
                        <a:pt x="157" y="221"/>
                      </a:cubicBezTo>
                      <a:cubicBezTo>
                        <a:pt x="64" y="319"/>
                        <a:pt x="64" y="319"/>
                        <a:pt x="64" y="319"/>
                      </a:cubicBezTo>
                      <a:cubicBezTo>
                        <a:pt x="0" y="255"/>
                        <a:pt x="0" y="255"/>
                        <a:pt x="0" y="255"/>
                      </a:cubicBezTo>
                      <a:cubicBezTo>
                        <a:pt x="98" y="157"/>
                        <a:pt x="98" y="157"/>
                        <a:pt x="98" y="157"/>
                      </a:cubicBezTo>
                      <a:cubicBezTo>
                        <a:pt x="0" y="64"/>
                        <a:pt x="0" y="64"/>
                        <a:pt x="0" y="64"/>
                      </a:cubicBezTo>
                      <a:cubicBezTo>
                        <a:pt x="64" y="0"/>
                        <a:pt x="64" y="0"/>
                        <a:pt x="64" y="0"/>
                      </a:cubicBezTo>
                      <a:cubicBezTo>
                        <a:pt x="157" y="93"/>
                        <a:pt x="157" y="93"/>
                        <a:pt x="157" y="93"/>
                      </a:cubicBezTo>
                      <a:cubicBezTo>
                        <a:pt x="255" y="0"/>
                        <a:pt x="255" y="0"/>
                        <a:pt x="255" y="0"/>
                      </a:cubicBezTo>
                      <a:cubicBezTo>
                        <a:pt x="319" y="64"/>
                        <a:pt x="319" y="64"/>
                        <a:pt x="319" y="64"/>
                      </a:cubicBezTo>
                      <a:cubicBezTo>
                        <a:pt x="221" y="157"/>
                        <a:pt x="221" y="157"/>
                        <a:pt x="221" y="157"/>
                      </a:cubicBezTo>
                      <a:cubicBezTo>
                        <a:pt x="221" y="157"/>
                        <a:pt x="221" y="157"/>
                        <a:pt x="221" y="157"/>
                      </a:cubicBezTo>
                      <a:close/>
                    </a:path>
                  </a:pathLst>
                </a:cu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0" name="Freeform 10"/>
                <p:cNvSpPr>
                  <a:spLocks/>
                </p:cNvSpPr>
                <p:nvPr/>
              </p:nvSpPr>
              <p:spPr bwMode="auto">
                <a:xfrm>
                  <a:off x="4597" y="649"/>
                  <a:ext cx="755" cy="756"/>
                </a:xfrm>
                <a:custGeom>
                  <a:avLst/>
                  <a:gdLst>
                    <a:gd name="T0" fmla="*/ 319 w 319"/>
                    <a:gd name="T1" fmla="*/ 64 h 319"/>
                    <a:gd name="T2" fmla="*/ 255 w 319"/>
                    <a:gd name="T3" fmla="*/ 0 h 319"/>
                    <a:gd name="T4" fmla="*/ 157 w 319"/>
                    <a:gd name="T5" fmla="*/ 93 h 319"/>
                    <a:gd name="T6" fmla="*/ 63 w 319"/>
                    <a:gd name="T7" fmla="*/ 0 h 319"/>
                    <a:gd name="T8" fmla="*/ 0 w 319"/>
                    <a:gd name="T9" fmla="*/ 64 h 319"/>
                    <a:gd name="T10" fmla="*/ 97 w 319"/>
                    <a:gd name="T11" fmla="*/ 157 h 319"/>
                    <a:gd name="T12" fmla="*/ 0 w 319"/>
                    <a:gd name="T13" fmla="*/ 255 h 319"/>
                    <a:gd name="T14" fmla="*/ 63 w 319"/>
                    <a:gd name="T15" fmla="*/ 319 h 319"/>
                    <a:gd name="T16" fmla="*/ 157 w 319"/>
                    <a:gd name="T17" fmla="*/ 221 h 319"/>
                    <a:gd name="T18" fmla="*/ 255 w 319"/>
                    <a:gd name="T19" fmla="*/ 319 h 319"/>
                    <a:gd name="T20" fmla="*/ 319 w 319"/>
                    <a:gd name="T21" fmla="*/ 255 h 319"/>
                    <a:gd name="T22" fmla="*/ 221 w 319"/>
                    <a:gd name="T23" fmla="*/ 157 h 319"/>
                    <a:gd name="T24" fmla="*/ 319 w 319"/>
                    <a:gd name="T25" fmla="*/ 64 h 319"/>
                    <a:gd name="T26" fmla="*/ 319 w 319"/>
                    <a:gd name="T27" fmla="*/ 64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9" h="319">
                      <a:moveTo>
                        <a:pt x="319" y="64"/>
                      </a:moveTo>
                      <a:cubicBezTo>
                        <a:pt x="255" y="0"/>
                        <a:pt x="255" y="0"/>
                        <a:pt x="255" y="0"/>
                      </a:cubicBezTo>
                      <a:cubicBezTo>
                        <a:pt x="157" y="93"/>
                        <a:pt x="157" y="93"/>
                        <a:pt x="157" y="93"/>
                      </a:cubicBezTo>
                      <a:cubicBezTo>
                        <a:pt x="63" y="0"/>
                        <a:pt x="63" y="0"/>
                        <a:pt x="63" y="0"/>
                      </a:cubicBezTo>
                      <a:cubicBezTo>
                        <a:pt x="0" y="64"/>
                        <a:pt x="0" y="64"/>
                        <a:pt x="0" y="64"/>
                      </a:cubicBezTo>
                      <a:cubicBezTo>
                        <a:pt x="97" y="157"/>
                        <a:pt x="97" y="157"/>
                        <a:pt x="97" y="157"/>
                      </a:cubicBezTo>
                      <a:cubicBezTo>
                        <a:pt x="0" y="255"/>
                        <a:pt x="0" y="255"/>
                        <a:pt x="0" y="255"/>
                      </a:cubicBezTo>
                      <a:cubicBezTo>
                        <a:pt x="63" y="319"/>
                        <a:pt x="63" y="319"/>
                        <a:pt x="63" y="319"/>
                      </a:cubicBezTo>
                      <a:cubicBezTo>
                        <a:pt x="157" y="221"/>
                        <a:pt x="157" y="221"/>
                        <a:pt x="157" y="221"/>
                      </a:cubicBezTo>
                      <a:cubicBezTo>
                        <a:pt x="255" y="319"/>
                        <a:pt x="255" y="319"/>
                        <a:pt x="255" y="319"/>
                      </a:cubicBezTo>
                      <a:cubicBezTo>
                        <a:pt x="319" y="255"/>
                        <a:pt x="319" y="255"/>
                        <a:pt x="319" y="255"/>
                      </a:cubicBezTo>
                      <a:cubicBezTo>
                        <a:pt x="221" y="157"/>
                        <a:pt x="221" y="157"/>
                        <a:pt x="221" y="157"/>
                      </a:cubicBezTo>
                      <a:cubicBezTo>
                        <a:pt x="319" y="64"/>
                        <a:pt x="319" y="64"/>
                        <a:pt x="319" y="64"/>
                      </a:cubicBezTo>
                      <a:cubicBezTo>
                        <a:pt x="319" y="64"/>
                        <a:pt x="319" y="64"/>
                        <a:pt x="319" y="64"/>
                      </a:cubicBezTo>
                      <a:close/>
                    </a:path>
                  </a:pathLst>
                </a:cu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1" name="Freeform 11"/>
                <p:cNvSpPr>
                  <a:spLocks/>
                </p:cNvSpPr>
                <p:nvPr/>
              </p:nvSpPr>
              <p:spPr bwMode="auto">
                <a:xfrm>
                  <a:off x="3467" y="649"/>
                  <a:ext cx="756" cy="756"/>
                </a:xfrm>
                <a:custGeom>
                  <a:avLst/>
                  <a:gdLst>
                    <a:gd name="T0" fmla="*/ 319 w 319"/>
                    <a:gd name="T1" fmla="*/ 64 h 319"/>
                    <a:gd name="T2" fmla="*/ 255 w 319"/>
                    <a:gd name="T3" fmla="*/ 0 h 319"/>
                    <a:gd name="T4" fmla="*/ 157 w 319"/>
                    <a:gd name="T5" fmla="*/ 93 h 319"/>
                    <a:gd name="T6" fmla="*/ 64 w 319"/>
                    <a:gd name="T7" fmla="*/ 0 h 319"/>
                    <a:gd name="T8" fmla="*/ 0 w 319"/>
                    <a:gd name="T9" fmla="*/ 64 h 319"/>
                    <a:gd name="T10" fmla="*/ 93 w 319"/>
                    <a:gd name="T11" fmla="*/ 157 h 319"/>
                    <a:gd name="T12" fmla="*/ 0 w 319"/>
                    <a:gd name="T13" fmla="*/ 255 h 319"/>
                    <a:gd name="T14" fmla="*/ 64 w 319"/>
                    <a:gd name="T15" fmla="*/ 319 h 319"/>
                    <a:gd name="T16" fmla="*/ 157 w 319"/>
                    <a:gd name="T17" fmla="*/ 221 h 319"/>
                    <a:gd name="T18" fmla="*/ 255 w 319"/>
                    <a:gd name="T19" fmla="*/ 319 h 319"/>
                    <a:gd name="T20" fmla="*/ 319 w 319"/>
                    <a:gd name="T21" fmla="*/ 255 h 319"/>
                    <a:gd name="T22" fmla="*/ 221 w 319"/>
                    <a:gd name="T23" fmla="*/ 157 h 319"/>
                    <a:gd name="T24" fmla="*/ 319 w 319"/>
                    <a:gd name="T25" fmla="*/ 64 h 319"/>
                    <a:gd name="T26" fmla="*/ 319 w 319"/>
                    <a:gd name="T27" fmla="*/ 64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9" h="319">
                      <a:moveTo>
                        <a:pt x="319" y="64"/>
                      </a:moveTo>
                      <a:cubicBezTo>
                        <a:pt x="255" y="0"/>
                        <a:pt x="255" y="0"/>
                        <a:pt x="255" y="0"/>
                      </a:cubicBezTo>
                      <a:cubicBezTo>
                        <a:pt x="157" y="93"/>
                        <a:pt x="157" y="93"/>
                        <a:pt x="157" y="93"/>
                      </a:cubicBezTo>
                      <a:cubicBezTo>
                        <a:pt x="64" y="0"/>
                        <a:pt x="64" y="0"/>
                        <a:pt x="64" y="0"/>
                      </a:cubicBezTo>
                      <a:cubicBezTo>
                        <a:pt x="0" y="64"/>
                        <a:pt x="0" y="64"/>
                        <a:pt x="0" y="64"/>
                      </a:cubicBezTo>
                      <a:cubicBezTo>
                        <a:pt x="93" y="157"/>
                        <a:pt x="93" y="157"/>
                        <a:pt x="93" y="157"/>
                      </a:cubicBezTo>
                      <a:cubicBezTo>
                        <a:pt x="0" y="255"/>
                        <a:pt x="0" y="255"/>
                        <a:pt x="0" y="255"/>
                      </a:cubicBezTo>
                      <a:cubicBezTo>
                        <a:pt x="64" y="319"/>
                        <a:pt x="64" y="319"/>
                        <a:pt x="64" y="319"/>
                      </a:cubicBezTo>
                      <a:cubicBezTo>
                        <a:pt x="157" y="221"/>
                        <a:pt x="157" y="221"/>
                        <a:pt x="157" y="221"/>
                      </a:cubicBezTo>
                      <a:cubicBezTo>
                        <a:pt x="255" y="319"/>
                        <a:pt x="255" y="319"/>
                        <a:pt x="255" y="319"/>
                      </a:cubicBezTo>
                      <a:cubicBezTo>
                        <a:pt x="319" y="255"/>
                        <a:pt x="319" y="255"/>
                        <a:pt x="319" y="255"/>
                      </a:cubicBezTo>
                      <a:cubicBezTo>
                        <a:pt x="221" y="157"/>
                        <a:pt x="221" y="157"/>
                        <a:pt x="221" y="157"/>
                      </a:cubicBezTo>
                      <a:cubicBezTo>
                        <a:pt x="319" y="64"/>
                        <a:pt x="319" y="64"/>
                        <a:pt x="319" y="64"/>
                      </a:cubicBezTo>
                      <a:cubicBezTo>
                        <a:pt x="319" y="64"/>
                        <a:pt x="319" y="64"/>
                        <a:pt x="319" y="64"/>
                      </a:cubicBezTo>
                      <a:close/>
                    </a:path>
                  </a:pathLst>
                </a:cu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2" name="Freeform 12"/>
                <p:cNvSpPr>
                  <a:spLocks noEditPoints="1"/>
                </p:cNvSpPr>
                <p:nvPr/>
              </p:nvSpPr>
              <p:spPr bwMode="auto">
                <a:xfrm>
                  <a:off x="2328" y="2918"/>
                  <a:ext cx="756" cy="755"/>
                </a:xfrm>
                <a:custGeom>
                  <a:avLst/>
                  <a:gdLst>
                    <a:gd name="T0" fmla="*/ 161 w 319"/>
                    <a:gd name="T1" fmla="*/ 0 h 319"/>
                    <a:gd name="T2" fmla="*/ 0 w 319"/>
                    <a:gd name="T3" fmla="*/ 157 h 319"/>
                    <a:gd name="T4" fmla="*/ 161 w 319"/>
                    <a:gd name="T5" fmla="*/ 319 h 319"/>
                    <a:gd name="T6" fmla="*/ 319 w 319"/>
                    <a:gd name="T7" fmla="*/ 157 h 319"/>
                    <a:gd name="T8" fmla="*/ 161 w 319"/>
                    <a:gd name="T9" fmla="*/ 0 h 319"/>
                    <a:gd name="T10" fmla="*/ 161 w 319"/>
                    <a:gd name="T11" fmla="*/ 221 h 319"/>
                    <a:gd name="T12" fmla="*/ 98 w 319"/>
                    <a:gd name="T13" fmla="*/ 157 h 319"/>
                    <a:gd name="T14" fmla="*/ 161 w 319"/>
                    <a:gd name="T15" fmla="*/ 93 h 319"/>
                    <a:gd name="T16" fmla="*/ 225 w 319"/>
                    <a:gd name="T17" fmla="*/ 157 h 319"/>
                    <a:gd name="T18" fmla="*/ 161 w 319"/>
                    <a:gd name="T19" fmla="*/ 22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9" h="319">
                      <a:moveTo>
                        <a:pt x="161" y="0"/>
                      </a:moveTo>
                      <a:cubicBezTo>
                        <a:pt x="72" y="0"/>
                        <a:pt x="0" y="72"/>
                        <a:pt x="0" y="157"/>
                      </a:cubicBezTo>
                      <a:cubicBezTo>
                        <a:pt x="0" y="246"/>
                        <a:pt x="72" y="319"/>
                        <a:pt x="161" y="319"/>
                      </a:cubicBezTo>
                      <a:cubicBezTo>
                        <a:pt x="247" y="319"/>
                        <a:pt x="319" y="246"/>
                        <a:pt x="319" y="157"/>
                      </a:cubicBezTo>
                      <a:cubicBezTo>
                        <a:pt x="319" y="72"/>
                        <a:pt x="247" y="0"/>
                        <a:pt x="161" y="0"/>
                      </a:cubicBezTo>
                      <a:close/>
                      <a:moveTo>
                        <a:pt x="161" y="221"/>
                      </a:moveTo>
                      <a:cubicBezTo>
                        <a:pt x="123" y="221"/>
                        <a:pt x="98" y="195"/>
                        <a:pt x="98" y="157"/>
                      </a:cubicBezTo>
                      <a:cubicBezTo>
                        <a:pt x="98" y="123"/>
                        <a:pt x="123" y="93"/>
                        <a:pt x="161" y="93"/>
                      </a:cubicBezTo>
                      <a:cubicBezTo>
                        <a:pt x="196" y="93"/>
                        <a:pt x="225" y="123"/>
                        <a:pt x="225" y="157"/>
                      </a:cubicBezTo>
                      <a:cubicBezTo>
                        <a:pt x="225" y="195"/>
                        <a:pt x="196" y="221"/>
                        <a:pt x="161" y="221"/>
                      </a:cubicBezTo>
                      <a:close/>
                    </a:path>
                  </a:pathLst>
                </a:cu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3" name="Freeform 13"/>
                <p:cNvSpPr>
                  <a:spLocks noEditPoints="1"/>
                </p:cNvSpPr>
                <p:nvPr/>
              </p:nvSpPr>
              <p:spPr bwMode="auto">
                <a:xfrm>
                  <a:off x="3467" y="2918"/>
                  <a:ext cx="756" cy="755"/>
                </a:xfrm>
                <a:custGeom>
                  <a:avLst/>
                  <a:gdLst>
                    <a:gd name="T0" fmla="*/ 157 w 319"/>
                    <a:gd name="T1" fmla="*/ 0 h 319"/>
                    <a:gd name="T2" fmla="*/ 0 w 319"/>
                    <a:gd name="T3" fmla="*/ 157 h 319"/>
                    <a:gd name="T4" fmla="*/ 157 w 319"/>
                    <a:gd name="T5" fmla="*/ 319 h 319"/>
                    <a:gd name="T6" fmla="*/ 319 w 319"/>
                    <a:gd name="T7" fmla="*/ 157 h 319"/>
                    <a:gd name="T8" fmla="*/ 157 w 319"/>
                    <a:gd name="T9" fmla="*/ 0 h 319"/>
                    <a:gd name="T10" fmla="*/ 157 w 319"/>
                    <a:gd name="T11" fmla="*/ 221 h 319"/>
                    <a:gd name="T12" fmla="*/ 93 w 319"/>
                    <a:gd name="T13" fmla="*/ 157 h 319"/>
                    <a:gd name="T14" fmla="*/ 157 w 319"/>
                    <a:gd name="T15" fmla="*/ 93 h 319"/>
                    <a:gd name="T16" fmla="*/ 221 w 319"/>
                    <a:gd name="T17" fmla="*/ 157 h 319"/>
                    <a:gd name="T18" fmla="*/ 157 w 319"/>
                    <a:gd name="T19" fmla="*/ 22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9" h="319">
                      <a:moveTo>
                        <a:pt x="157" y="0"/>
                      </a:moveTo>
                      <a:cubicBezTo>
                        <a:pt x="68" y="0"/>
                        <a:pt x="0" y="72"/>
                        <a:pt x="0" y="157"/>
                      </a:cubicBezTo>
                      <a:cubicBezTo>
                        <a:pt x="0" y="246"/>
                        <a:pt x="68" y="319"/>
                        <a:pt x="157" y="319"/>
                      </a:cubicBezTo>
                      <a:cubicBezTo>
                        <a:pt x="247" y="319"/>
                        <a:pt x="319" y="246"/>
                        <a:pt x="319" y="157"/>
                      </a:cubicBezTo>
                      <a:cubicBezTo>
                        <a:pt x="319" y="72"/>
                        <a:pt x="247" y="0"/>
                        <a:pt x="157" y="0"/>
                      </a:cubicBezTo>
                      <a:close/>
                      <a:moveTo>
                        <a:pt x="157" y="221"/>
                      </a:moveTo>
                      <a:cubicBezTo>
                        <a:pt x="123" y="221"/>
                        <a:pt x="93" y="195"/>
                        <a:pt x="93" y="157"/>
                      </a:cubicBezTo>
                      <a:cubicBezTo>
                        <a:pt x="93" y="123"/>
                        <a:pt x="123" y="93"/>
                        <a:pt x="157" y="93"/>
                      </a:cubicBezTo>
                      <a:cubicBezTo>
                        <a:pt x="191" y="93"/>
                        <a:pt x="221" y="123"/>
                        <a:pt x="221" y="157"/>
                      </a:cubicBezTo>
                      <a:cubicBezTo>
                        <a:pt x="221" y="195"/>
                        <a:pt x="191" y="221"/>
                        <a:pt x="157" y="221"/>
                      </a:cubicBezTo>
                      <a:close/>
                    </a:path>
                  </a:pathLst>
                </a:cu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4" name="Freeform 14"/>
                <p:cNvSpPr>
                  <a:spLocks noEditPoints="1"/>
                </p:cNvSpPr>
                <p:nvPr/>
              </p:nvSpPr>
              <p:spPr bwMode="auto">
                <a:xfrm>
                  <a:off x="4597" y="2918"/>
                  <a:ext cx="755" cy="755"/>
                </a:xfrm>
                <a:custGeom>
                  <a:avLst/>
                  <a:gdLst>
                    <a:gd name="T0" fmla="*/ 161 w 319"/>
                    <a:gd name="T1" fmla="*/ 0 h 319"/>
                    <a:gd name="T2" fmla="*/ 0 w 319"/>
                    <a:gd name="T3" fmla="*/ 157 h 319"/>
                    <a:gd name="T4" fmla="*/ 161 w 319"/>
                    <a:gd name="T5" fmla="*/ 319 h 319"/>
                    <a:gd name="T6" fmla="*/ 319 w 319"/>
                    <a:gd name="T7" fmla="*/ 157 h 319"/>
                    <a:gd name="T8" fmla="*/ 161 w 319"/>
                    <a:gd name="T9" fmla="*/ 0 h 319"/>
                    <a:gd name="T10" fmla="*/ 161 w 319"/>
                    <a:gd name="T11" fmla="*/ 221 h 319"/>
                    <a:gd name="T12" fmla="*/ 97 w 319"/>
                    <a:gd name="T13" fmla="*/ 157 h 319"/>
                    <a:gd name="T14" fmla="*/ 161 w 319"/>
                    <a:gd name="T15" fmla="*/ 93 h 319"/>
                    <a:gd name="T16" fmla="*/ 225 w 319"/>
                    <a:gd name="T17" fmla="*/ 157 h 319"/>
                    <a:gd name="T18" fmla="*/ 161 w 319"/>
                    <a:gd name="T19" fmla="*/ 22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9" h="319">
                      <a:moveTo>
                        <a:pt x="161" y="0"/>
                      </a:moveTo>
                      <a:cubicBezTo>
                        <a:pt x="72" y="0"/>
                        <a:pt x="0" y="72"/>
                        <a:pt x="0" y="157"/>
                      </a:cubicBezTo>
                      <a:cubicBezTo>
                        <a:pt x="0" y="246"/>
                        <a:pt x="72" y="319"/>
                        <a:pt x="161" y="319"/>
                      </a:cubicBezTo>
                      <a:cubicBezTo>
                        <a:pt x="246" y="319"/>
                        <a:pt x="319" y="246"/>
                        <a:pt x="319" y="157"/>
                      </a:cubicBezTo>
                      <a:cubicBezTo>
                        <a:pt x="319" y="72"/>
                        <a:pt x="246" y="0"/>
                        <a:pt x="161" y="0"/>
                      </a:cubicBezTo>
                      <a:close/>
                      <a:moveTo>
                        <a:pt x="161" y="221"/>
                      </a:moveTo>
                      <a:cubicBezTo>
                        <a:pt x="123" y="221"/>
                        <a:pt x="97" y="195"/>
                        <a:pt x="97" y="157"/>
                      </a:cubicBezTo>
                      <a:cubicBezTo>
                        <a:pt x="97" y="123"/>
                        <a:pt x="123" y="93"/>
                        <a:pt x="161" y="93"/>
                      </a:cubicBezTo>
                      <a:cubicBezTo>
                        <a:pt x="195" y="93"/>
                        <a:pt x="225" y="123"/>
                        <a:pt x="225" y="157"/>
                      </a:cubicBezTo>
                      <a:cubicBezTo>
                        <a:pt x="225" y="195"/>
                        <a:pt x="195" y="221"/>
                        <a:pt x="161" y="221"/>
                      </a:cubicBezTo>
                      <a:close/>
                    </a:path>
                  </a:pathLst>
                </a:cu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5" name="Freeform 15"/>
                <p:cNvSpPr>
                  <a:spLocks/>
                </p:cNvSpPr>
                <p:nvPr/>
              </p:nvSpPr>
              <p:spPr bwMode="auto">
                <a:xfrm>
                  <a:off x="3960" y="2281"/>
                  <a:ext cx="1080" cy="454"/>
                </a:xfrm>
                <a:custGeom>
                  <a:avLst/>
                  <a:gdLst>
                    <a:gd name="T0" fmla="*/ 0 w 456"/>
                    <a:gd name="T1" fmla="*/ 0 h 192"/>
                    <a:gd name="T2" fmla="*/ 0 w 456"/>
                    <a:gd name="T3" fmla="*/ 51 h 192"/>
                    <a:gd name="T4" fmla="*/ 405 w 456"/>
                    <a:gd name="T5" fmla="*/ 51 h 192"/>
                    <a:gd name="T6" fmla="*/ 405 w 456"/>
                    <a:gd name="T7" fmla="*/ 192 h 192"/>
                    <a:gd name="T8" fmla="*/ 456 w 456"/>
                    <a:gd name="T9" fmla="*/ 192 h 192"/>
                    <a:gd name="T10" fmla="*/ 456 w 456"/>
                    <a:gd name="T11" fmla="*/ 0 h 192"/>
                    <a:gd name="T12" fmla="*/ 0 w 456"/>
                    <a:gd name="T13" fmla="*/ 0 h 192"/>
                    <a:gd name="T14" fmla="*/ 0 w 456"/>
                    <a:gd name="T15" fmla="*/ 0 h 1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192">
                      <a:moveTo>
                        <a:pt x="0" y="0"/>
                      </a:moveTo>
                      <a:cubicBezTo>
                        <a:pt x="0" y="51"/>
                        <a:pt x="0" y="51"/>
                        <a:pt x="0" y="51"/>
                      </a:cubicBezTo>
                      <a:cubicBezTo>
                        <a:pt x="405" y="51"/>
                        <a:pt x="405" y="51"/>
                        <a:pt x="405" y="51"/>
                      </a:cubicBezTo>
                      <a:cubicBezTo>
                        <a:pt x="405" y="192"/>
                        <a:pt x="405" y="192"/>
                        <a:pt x="405" y="192"/>
                      </a:cubicBezTo>
                      <a:cubicBezTo>
                        <a:pt x="456" y="192"/>
                        <a:pt x="456" y="192"/>
                        <a:pt x="456" y="192"/>
                      </a:cubicBezTo>
                      <a:cubicBezTo>
                        <a:pt x="456" y="0"/>
                        <a:pt x="456" y="0"/>
                        <a:pt x="456" y="0"/>
                      </a:cubicBezTo>
                      <a:cubicBezTo>
                        <a:pt x="0" y="0"/>
                        <a:pt x="0" y="0"/>
                        <a:pt x="0" y="0"/>
                      </a:cubicBezTo>
                      <a:cubicBezTo>
                        <a:pt x="0" y="0"/>
                        <a:pt x="0" y="0"/>
                        <a:pt x="0" y="0"/>
                      </a:cubicBezTo>
                      <a:close/>
                    </a:path>
                  </a:pathLst>
                </a:custGeom>
                <a:solidFill>
                  <a:srgbClr val="006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6" name="Freeform 16"/>
                <p:cNvSpPr>
                  <a:spLocks/>
                </p:cNvSpPr>
                <p:nvPr/>
              </p:nvSpPr>
              <p:spPr bwMode="auto">
                <a:xfrm>
                  <a:off x="2882" y="2281"/>
                  <a:ext cx="836" cy="121"/>
                </a:xfrm>
                <a:custGeom>
                  <a:avLst/>
                  <a:gdLst>
                    <a:gd name="T0" fmla="*/ 42 w 353"/>
                    <a:gd name="T1" fmla="*/ 0 h 51"/>
                    <a:gd name="T2" fmla="*/ 21 w 353"/>
                    <a:gd name="T3" fmla="*/ 17 h 51"/>
                    <a:gd name="T4" fmla="*/ 0 w 353"/>
                    <a:gd name="T5" fmla="*/ 51 h 51"/>
                    <a:gd name="T6" fmla="*/ 353 w 353"/>
                    <a:gd name="T7" fmla="*/ 51 h 51"/>
                    <a:gd name="T8" fmla="*/ 353 w 353"/>
                    <a:gd name="T9" fmla="*/ 0 h 51"/>
                    <a:gd name="T10" fmla="*/ 42 w 353"/>
                    <a:gd name="T11" fmla="*/ 0 h 51"/>
                    <a:gd name="T12" fmla="*/ 42 w 353"/>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53" h="51">
                      <a:moveTo>
                        <a:pt x="42" y="0"/>
                      </a:moveTo>
                      <a:cubicBezTo>
                        <a:pt x="34" y="5"/>
                        <a:pt x="30" y="9"/>
                        <a:pt x="21" y="17"/>
                      </a:cubicBezTo>
                      <a:cubicBezTo>
                        <a:pt x="13" y="26"/>
                        <a:pt x="4" y="39"/>
                        <a:pt x="0" y="51"/>
                      </a:cubicBezTo>
                      <a:cubicBezTo>
                        <a:pt x="353" y="51"/>
                        <a:pt x="353" y="51"/>
                        <a:pt x="353" y="51"/>
                      </a:cubicBezTo>
                      <a:cubicBezTo>
                        <a:pt x="353" y="0"/>
                        <a:pt x="353" y="0"/>
                        <a:pt x="353" y="0"/>
                      </a:cubicBezTo>
                      <a:cubicBezTo>
                        <a:pt x="42" y="0"/>
                        <a:pt x="42" y="0"/>
                        <a:pt x="42" y="0"/>
                      </a:cubicBezTo>
                      <a:cubicBezTo>
                        <a:pt x="42" y="0"/>
                        <a:pt x="42" y="0"/>
                        <a:pt x="42" y="0"/>
                      </a:cubicBezTo>
                      <a:close/>
                    </a:path>
                  </a:pathLst>
                </a:custGeom>
                <a:solidFill>
                  <a:srgbClr val="006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7" name="Freeform 17"/>
                <p:cNvSpPr>
                  <a:spLocks/>
                </p:cNvSpPr>
                <p:nvPr/>
              </p:nvSpPr>
              <p:spPr bwMode="auto">
                <a:xfrm>
                  <a:off x="2418" y="1414"/>
                  <a:ext cx="576" cy="919"/>
                </a:xfrm>
                <a:custGeom>
                  <a:avLst/>
                  <a:gdLst>
                    <a:gd name="T0" fmla="*/ 123 w 243"/>
                    <a:gd name="T1" fmla="*/ 0 h 388"/>
                    <a:gd name="T2" fmla="*/ 0 w 243"/>
                    <a:gd name="T3" fmla="*/ 124 h 388"/>
                    <a:gd name="T4" fmla="*/ 98 w 243"/>
                    <a:gd name="T5" fmla="*/ 124 h 388"/>
                    <a:gd name="T6" fmla="*/ 98 w 243"/>
                    <a:gd name="T7" fmla="*/ 388 h 388"/>
                    <a:gd name="T8" fmla="*/ 145 w 243"/>
                    <a:gd name="T9" fmla="*/ 311 h 388"/>
                    <a:gd name="T10" fmla="*/ 149 w 243"/>
                    <a:gd name="T11" fmla="*/ 307 h 388"/>
                    <a:gd name="T12" fmla="*/ 149 w 243"/>
                    <a:gd name="T13" fmla="*/ 124 h 388"/>
                    <a:gd name="T14" fmla="*/ 243 w 243"/>
                    <a:gd name="T15" fmla="*/ 124 h 388"/>
                    <a:gd name="T16" fmla="*/ 123 w 243"/>
                    <a:gd name="T17" fmla="*/ 0 h 388"/>
                    <a:gd name="T18" fmla="*/ 123 w 243"/>
                    <a:gd name="T19" fmla="*/ 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3" h="388">
                      <a:moveTo>
                        <a:pt x="123" y="0"/>
                      </a:moveTo>
                      <a:cubicBezTo>
                        <a:pt x="0" y="124"/>
                        <a:pt x="0" y="124"/>
                        <a:pt x="0" y="124"/>
                      </a:cubicBezTo>
                      <a:cubicBezTo>
                        <a:pt x="98" y="124"/>
                        <a:pt x="98" y="124"/>
                        <a:pt x="98" y="124"/>
                      </a:cubicBezTo>
                      <a:cubicBezTo>
                        <a:pt x="98" y="388"/>
                        <a:pt x="98" y="388"/>
                        <a:pt x="98" y="388"/>
                      </a:cubicBezTo>
                      <a:cubicBezTo>
                        <a:pt x="106" y="358"/>
                        <a:pt x="123" y="332"/>
                        <a:pt x="145" y="311"/>
                      </a:cubicBezTo>
                      <a:cubicBezTo>
                        <a:pt x="145" y="311"/>
                        <a:pt x="145" y="307"/>
                        <a:pt x="149" y="307"/>
                      </a:cubicBezTo>
                      <a:cubicBezTo>
                        <a:pt x="149" y="124"/>
                        <a:pt x="149" y="124"/>
                        <a:pt x="149" y="124"/>
                      </a:cubicBezTo>
                      <a:cubicBezTo>
                        <a:pt x="243" y="124"/>
                        <a:pt x="243" y="124"/>
                        <a:pt x="243" y="124"/>
                      </a:cubicBezTo>
                      <a:cubicBezTo>
                        <a:pt x="123" y="0"/>
                        <a:pt x="123" y="0"/>
                        <a:pt x="123" y="0"/>
                      </a:cubicBezTo>
                      <a:cubicBezTo>
                        <a:pt x="123" y="0"/>
                        <a:pt x="123" y="0"/>
                        <a:pt x="123" y="0"/>
                      </a:cubicBezTo>
                      <a:close/>
                    </a:path>
                  </a:pathLst>
                </a:custGeom>
                <a:solidFill>
                  <a:srgbClr val="006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8" name="Freeform 18"/>
                <p:cNvSpPr>
                  <a:spLocks/>
                </p:cNvSpPr>
                <p:nvPr/>
              </p:nvSpPr>
              <p:spPr bwMode="auto">
                <a:xfrm>
                  <a:off x="3960" y="1507"/>
                  <a:ext cx="937" cy="644"/>
                </a:xfrm>
                <a:custGeom>
                  <a:avLst/>
                  <a:gdLst>
                    <a:gd name="T0" fmla="*/ 226 w 396"/>
                    <a:gd name="T1" fmla="*/ 0 h 272"/>
                    <a:gd name="T2" fmla="*/ 311 w 396"/>
                    <a:gd name="T3" fmla="*/ 85 h 272"/>
                    <a:gd name="T4" fmla="*/ 294 w 396"/>
                    <a:gd name="T5" fmla="*/ 68 h 272"/>
                    <a:gd name="T6" fmla="*/ 0 w 396"/>
                    <a:gd name="T7" fmla="*/ 221 h 272"/>
                    <a:gd name="T8" fmla="*/ 0 w 396"/>
                    <a:gd name="T9" fmla="*/ 272 h 272"/>
                    <a:gd name="T10" fmla="*/ 328 w 396"/>
                    <a:gd name="T11" fmla="*/ 102 h 272"/>
                    <a:gd name="T12" fmla="*/ 396 w 396"/>
                    <a:gd name="T13" fmla="*/ 170 h 272"/>
                    <a:gd name="T14" fmla="*/ 396 w 396"/>
                    <a:gd name="T15" fmla="*/ 0 h 272"/>
                    <a:gd name="T16" fmla="*/ 226 w 396"/>
                    <a:gd name="T17" fmla="*/ 0 h 272"/>
                    <a:gd name="T18" fmla="*/ 226 w 396"/>
                    <a:gd name="T19"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6" h="272">
                      <a:moveTo>
                        <a:pt x="226" y="0"/>
                      </a:moveTo>
                      <a:cubicBezTo>
                        <a:pt x="311" y="85"/>
                        <a:pt x="311" y="85"/>
                        <a:pt x="311" y="85"/>
                      </a:cubicBezTo>
                      <a:cubicBezTo>
                        <a:pt x="294" y="68"/>
                        <a:pt x="294" y="68"/>
                        <a:pt x="294" y="68"/>
                      </a:cubicBezTo>
                      <a:cubicBezTo>
                        <a:pt x="196" y="161"/>
                        <a:pt x="98" y="204"/>
                        <a:pt x="0" y="221"/>
                      </a:cubicBezTo>
                      <a:cubicBezTo>
                        <a:pt x="0" y="272"/>
                        <a:pt x="0" y="272"/>
                        <a:pt x="0" y="272"/>
                      </a:cubicBezTo>
                      <a:cubicBezTo>
                        <a:pt x="107" y="255"/>
                        <a:pt x="222" y="212"/>
                        <a:pt x="328" y="102"/>
                      </a:cubicBezTo>
                      <a:cubicBezTo>
                        <a:pt x="396" y="170"/>
                        <a:pt x="396" y="170"/>
                        <a:pt x="396" y="170"/>
                      </a:cubicBezTo>
                      <a:cubicBezTo>
                        <a:pt x="396" y="0"/>
                        <a:pt x="396" y="0"/>
                        <a:pt x="396" y="0"/>
                      </a:cubicBezTo>
                      <a:cubicBezTo>
                        <a:pt x="226" y="0"/>
                        <a:pt x="226" y="0"/>
                        <a:pt x="226" y="0"/>
                      </a:cubicBezTo>
                      <a:cubicBezTo>
                        <a:pt x="226" y="0"/>
                        <a:pt x="226" y="0"/>
                        <a:pt x="226" y="0"/>
                      </a:cubicBezTo>
                      <a:close/>
                    </a:path>
                  </a:pathLst>
                </a:custGeom>
                <a:solidFill>
                  <a:srgbClr val="006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19" name="Freeform 19"/>
                <p:cNvSpPr>
                  <a:spLocks/>
                </p:cNvSpPr>
                <p:nvPr/>
              </p:nvSpPr>
              <p:spPr bwMode="auto">
                <a:xfrm>
                  <a:off x="2650" y="2039"/>
                  <a:ext cx="1068" cy="696"/>
                </a:xfrm>
                <a:custGeom>
                  <a:avLst/>
                  <a:gdLst>
                    <a:gd name="T0" fmla="*/ 336 w 451"/>
                    <a:gd name="T1" fmla="*/ 4 h 294"/>
                    <a:gd name="T2" fmla="*/ 64 w 451"/>
                    <a:gd name="T3" fmla="*/ 64 h 294"/>
                    <a:gd name="T4" fmla="*/ 51 w 451"/>
                    <a:gd name="T5" fmla="*/ 81 h 294"/>
                    <a:gd name="T6" fmla="*/ 13 w 451"/>
                    <a:gd name="T7" fmla="*/ 153 h 294"/>
                    <a:gd name="T8" fmla="*/ 0 w 451"/>
                    <a:gd name="T9" fmla="*/ 294 h 294"/>
                    <a:gd name="T10" fmla="*/ 51 w 451"/>
                    <a:gd name="T11" fmla="*/ 294 h 294"/>
                    <a:gd name="T12" fmla="*/ 68 w 451"/>
                    <a:gd name="T13" fmla="*/ 153 h 294"/>
                    <a:gd name="T14" fmla="*/ 98 w 451"/>
                    <a:gd name="T15" fmla="*/ 102 h 294"/>
                    <a:gd name="T16" fmla="*/ 102 w 451"/>
                    <a:gd name="T17" fmla="*/ 98 h 294"/>
                    <a:gd name="T18" fmla="*/ 332 w 451"/>
                    <a:gd name="T19" fmla="*/ 56 h 294"/>
                    <a:gd name="T20" fmla="*/ 451 w 451"/>
                    <a:gd name="T21" fmla="*/ 56 h 294"/>
                    <a:gd name="T22" fmla="*/ 451 w 451"/>
                    <a:gd name="T23" fmla="*/ 4 h 294"/>
                    <a:gd name="T24" fmla="*/ 336 w 451"/>
                    <a:gd name="T25" fmla="*/ 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 h="294">
                      <a:moveTo>
                        <a:pt x="336" y="4"/>
                      </a:moveTo>
                      <a:cubicBezTo>
                        <a:pt x="226" y="4"/>
                        <a:pt x="128" y="0"/>
                        <a:pt x="64" y="64"/>
                      </a:cubicBezTo>
                      <a:cubicBezTo>
                        <a:pt x="60" y="68"/>
                        <a:pt x="55" y="77"/>
                        <a:pt x="51" y="81"/>
                      </a:cubicBezTo>
                      <a:cubicBezTo>
                        <a:pt x="34" y="102"/>
                        <a:pt x="21" y="124"/>
                        <a:pt x="13" y="153"/>
                      </a:cubicBezTo>
                      <a:cubicBezTo>
                        <a:pt x="4" y="192"/>
                        <a:pt x="0" y="239"/>
                        <a:pt x="0" y="294"/>
                      </a:cubicBezTo>
                      <a:cubicBezTo>
                        <a:pt x="51" y="294"/>
                        <a:pt x="51" y="294"/>
                        <a:pt x="51" y="294"/>
                      </a:cubicBezTo>
                      <a:cubicBezTo>
                        <a:pt x="51" y="234"/>
                        <a:pt x="55" y="187"/>
                        <a:pt x="68" y="153"/>
                      </a:cubicBezTo>
                      <a:cubicBezTo>
                        <a:pt x="77" y="132"/>
                        <a:pt x="85" y="115"/>
                        <a:pt x="98" y="102"/>
                      </a:cubicBezTo>
                      <a:cubicBezTo>
                        <a:pt x="102" y="102"/>
                        <a:pt x="102" y="102"/>
                        <a:pt x="102" y="98"/>
                      </a:cubicBezTo>
                      <a:cubicBezTo>
                        <a:pt x="149" y="51"/>
                        <a:pt x="230" y="56"/>
                        <a:pt x="332" y="56"/>
                      </a:cubicBezTo>
                      <a:cubicBezTo>
                        <a:pt x="370" y="56"/>
                        <a:pt x="409" y="60"/>
                        <a:pt x="451" y="56"/>
                      </a:cubicBezTo>
                      <a:cubicBezTo>
                        <a:pt x="451" y="4"/>
                        <a:pt x="451" y="4"/>
                        <a:pt x="451" y="4"/>
                      </a:cubicBezTo>
                      <a:cubicBezTo>
                        <a:pt x="409" y="9"/>
                        <a:pt x="370" y="4"/>
                        <a:pt x="336" y="4"/>
                      </a:cubicBezTo>
                      <a:close/>
                    </a:path>
                  </a:pathLst>
                </a:custGeom>
                <a:solidFill>
                  <a:srgbClr val="006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20" name="Freeform 20"/>
                <p:cNvSpPr>
                  <a:spLocks/>
                </p:cNvSpPr>
                <p:nvPr/>
              </p:nvSpPr>
              <p:spPr bwMode="auto">
                <a:xfrm>
                  <a:off x="3557" y="1414"/>
                  <a:ext cx="576" cy="1321"/>
                </a:xfrm>
                <a:custGeom>
                  <a:avLst/>
                  <a:gdLst>
                    <a:gd name="T0" fmla="*/ 243 w 243"/>
                    <a:gd name="T1" fmla="*/ 124 h 558"/>
                    <a:gd name="T2" fmla="*/ 119 w 243"/>
                    <a:gd name="T3" fmla="*/ 0 h 558"/>
                    <a:gd name="T4" fmla="*/ 0 w 243"/>
                    <a:gd name="T5" fmla="*/ 124 h 558"/>
                    <a:gd name="T6" fmla="*/ 94 w 243"/>
                    <a:gd name="T7" fmla="*/ 124 h 558"/>
                    <a:gd name="T8" fmla="*/ 94 w 243"/>
                    <a:gd name="T9" fmla="*/ 558 h 558"/>
                    <a:gd name="T10" fmla="*/ 145 w 243"/>
                    <a:gd name="T11" fmla="*/ 558 h 558"/>
                    <a:gd name="T12" fmla="*/ 145 w 243"/>
                    <a:gd name="T13" fmla="*/ 124 h 558"/>
                    <a:gd name="T14" fmla="*/ 243 w 243"/>
                    <a:gd name="T15" fmla="*/ 124 h 558"/>
                    <a:gd name="T16" fmla="*/ 243 w 243"/>
                    <a:gd name="T17" fmla="*/ 124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 h="558">
                      <a:moveTo>
                        <a:pt x="243" y="124"/>
                      </a:moveTo>
                      <a:cubicBezTo>
                        <a:pt x="119" y="0"/>
                        <a:pt x="119" y="0"/>
                        <a:pt x="119" y="0"/>
                      </a:cubicBezTo>
                      <a:cubicBezTo>
                        <a:pt x="0" y="124"/>
                        <a:pt x="0" y="124"/>
                        <a:pt x="0" y="124"/>
                      </a:cubicBezTo>
                      <a:cubicBezTo>
                        <a:pt x="94" y="124"/>
                        <a:pt x="94" y="124"/>
                        <a:pt x="94" y="124"/>
                      </a:cubicBezTo>
                      <a:cubicBezTo>
                        <a:pt x="94" y="558"/>
                        <a:pt x="94" y="558"/>
                        <a:pt x="94" y="558"/>
                      </a:cubicBezTo>
                      <a:cubicBezTo>
                        <a:pt x="145" y="558"/>
                        <a:pt x="145" y="558"/>
                        <a:pt x="145" y="558"/>
                      </a:cubicBezTo>
                      <a:cubicBezTo>
                        <a:pt x="145" y="124"/>
                        <a:pt x="145" y="124"/>
                        <a:pt x="145" y="124"/>
                      </a:cubicBezTo>
                      <a:cubicBezTo>
                        <a:pt x="243" y="124"/>
                        <a:pt x="243" y="124"/>
                        <a:pt x="243" y="124"/>
                      </a:cubicBezTo>
                      <a:cubicBezTo>
                        <a:pt x="243" y="124"/>
                        <a:pt x="243" y="124"/>
                        <a:pt x="243" y="124"/>
                      </a:cubicBezTo>
                      <a:close/>
                    </a:path>
                  </a:pathLst>
                </a:custGeom>
                <a:solidFill>
                  <a:srgbClr val="006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grpSp>
          <p:grpSp>
            <p:nvGrpSpPr>
              <p:cNvPr id="103" name="Group 102"/>
              <p:cNvGrpSpPr/>
              <p:nvPr/>
            </p:nvGrpSpPr>
            <p:grpSpPr>
              <a:xfrm>
                <a:off x="7920049" y="4173088"/>
                <a:ext cx="385609" cy="386334"/>
                <a:chOff x="2713038" y="42863"/>
                <a:chExt cx="6765925" cy="6778625"/>
              </a:xfrm>
            </p:grpSpPr>
            <p:sp>
              <p:nvSpPr>
                <p:cNvPr id="104" name="Oval 103"/>
                <p:cNvSpPr/>
                <p:nvPr/>
              </p:nvSpPr>
              <p:spPr>
                <a:xfrm>
                  <a:off x="3099336" y="478925"/>
                  <a:ext cx="6011543" cy="6011543"/>
                </a:xfrm>
                <a:prstGeom prst="ellipse">
                  <a:avLst/>
                </a:prstGeom>
                <a:solidFill>
                  <a:srgbClr val="FFFFFF"/>
                </a:solidFill>
                <a:ln w="12700" cap="sq" cmpd="sng" algn="ctr">
                  <a:noFill/>
                  <a:prstDash val="solid"/>
                  <a:miter lim="800000"/>
                </a:ln>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marL="0" marR="0" lvl="0" indent="0" algn="ctr" defTabSz="457063" eaLnBrk="1" fontAlgn="auto" latinLnBrk="0" hangingPunct="1">
                    <a:lnSpc>
                      <a:spcPct val="100000"/>
                    </a:lnSpc>
                    <a:spcBef>
                      <a:spcPts val="0"/>
                    </a:spcBef>
                    <a:spcAft>
                      <a:spcPts val="0"/>
                    </a:spcAft>
                    <a:buClrTx/>
                    <a:buSzTx/>
                    <a:buFontTx/>
                    <a:buNone/>
                    <a:tabLst/>
                    <a:defRPr/>
                  </a:pPr>
                  <a:r>
                    <a:rPr kumimoji="0" lang="en-US" sz="1798" b="0" i="0" u="none" strike="noStrike" kern="0" cap="none" spc="0" normalizeH="0" baseline="0" noProof="0" dirty="0" smtClean="0">
                      <a:ln>
                        <a:noFill/>
                      </a:ln>
                      <a:solidFill>
                        <a:srgbClr val="FFFFFF"/>
                      </a:solidFill>
                      <a:effectLst/>
                      <a:uLnTx/>
                      <a:uFillTx/>
                      <a:latin typeface="Arial"/>
                      <a:ea typeface="+mn-ea"/>
                      <a:cs typeface="+mn-cs"/>
                    </a:rPr>
                    <a:t>         </a:t>
                  </a:r>
                </a:p>
              </p:txBody>
            </p:sp>
            <p:grpSp>
              <p:nvGrpSpPr>
                <p:cNvPr id="105" name="Group 4"/>
                <p:cNvGrpSpPr>
                  <a:grpSpLocks noChangeAspect="1"/>
                </p:cNvGrpSpPr>
                <p:nvPr/>
              </p:nvGrpSpPr>
              <p:grpSpPr bwMode="auto">
                <a:xfrm>
                  <a:off x="2713038" y="42863"/>
                  <a:ext cx="6765925" cy="6778625"/>
                  <a:chOff x="1709" y="27"/>
                  <a:chExt cx="4262" cy="4270"/>
                </a:xfrm>
              </p:grpSpPr>
              <p:sp>
                <p:nvSpPr>
                  <p:cNvPr id="106" name="Freeform 5"/>
                  <p:cNvSpPr>
                    <a:spLocks noEditPoints="1"/>
                  </p:cNvSpPr>
                  <p:nvPr/>
                </p:nvSpPr>
                <p:spPr bwMode="auto">
                  <a:xfrm>
                    <a:off x="1709" y="27"/>
                    <a:ext cx="4262" cy="4270"/>
                  </a:xfrm>
                  <a:custGeom>
                    <a:avLst/>
                    <a:gdLst>
                      <a:gd name="T0" fmla="*/ 0 w 2075"/>
                      <a:gd name="T1" fmla="*/ 1042 h 2079"/>
                      <a:gd name="T2" fmla="*/ 1040 w 2075"/>
                      <a:gd name="T3" fmla="*/ 0 h 2079"/>
                      <a:gd name="T4" fmla="*/ 1040 w 2075"/>
                      <a:gd name="T5" fmla="*/ 0 h 2079"/>
                      <a:gd name="T6" fmla="*/ 2075 w 2075"/>
                      <a:gd name="T7" fmla="*/ 1042 h 2079"/>
                      <a:gd name="T8" fmla="*/ 2075 w 2075"/>
                      <a:gd name="T9" fmla="*/ 1042 h 2079"/>
                      <a:gd name="T10" fmla="*/ 1040 w 2075"/>
                      <a:gd name="T11" fmla="*/ 2079 h 2079"/>
                      <a:gd name="T12" fmla="*/ 1040 w 2075"/>
                      <a:gd name="T13" fmla="*/ 2079 h 2079"/>
                      <a:gd name="T14" fmla="*/ 0 w 2075"/>
                      <a:gd name="T15" fmla="*/ 1042 h 2079"/>
                      <a:gd name="T16" fmla="*/ 417 w 2075"/>
                      <a:gd name="T17" fmla="*/ 418 h 2079"/>
                      <a:gd name="T18" fmla="*/ 159 w 2075"/>
                      <a:gd name="T19" fmla="*/ 1042 h 2079"/>
                      <a:gd name="T20" fmla="*/ 159 w 2075"/>
                      <a:gd name="T21" fmla="*/ 1042 h 2079"/>
                      <a:gd name="T22" fmla="*/ 417 w 2075"/>
                      <a:gd name="T23" fmla="*/ 1667 h 2079"/>
                      <a:gd name="T24" fmla="*/ 417 w 2075"/>
                      <a:gd name="T25" fmla="*/ 1667 h 2079"/>
                      <a:gd name="T26" fmla="*/ 1040 w 2075"/>
                      <a:gd name="T27" fmla="*/ 1920 h 2079"/>
                      <a:gd name="T28" fmla="*/ 1040 w 2075"/>
                      <a:gd name="T29" fmla="*/ 1920 h 2079"/>
                      <a:gd name="T30" fmla="*/ 1663 w 2075"/>
                      <a:gd name="T31" fmla="*/ 1667 h 2079"/>
                      <a:gd name="T32" fmla="*/ 1663 w 2075"/>
                      <a:gd name="T33" fmla="*/ 1667 h 2079"/>
                      <a:gd name="T34" fmla="*/ 1922 w 2075"/>
                      <a:gd name="T35" fmla="*/ 1042 h 2079"/>
                      <a:gd name="T36" fmla="*/ 1922 w 2075"/>
                      <a:gd name="T37" fmla="*/ 1042 h 2079"/>
                      <a:gd name="T38" fmla="*/ 1663 w 2075"/>
                      <a:gd name="T39" fmla="*/ 418 h 2079"/>
                      <a:gd name="T40" fmla="*/ 1663 w 2075"/>
                      <a:gd name="T41" fmla="*/ 418 h 2079"/>
                      <a:gd name="T42" fmla="*/ 1040 w 2075"/>
                      <a:gd name="T43" fmla="*/ 159 h 2079"/>
                      <a:gd name="T44" fmla="*/ 1040 w 2075"/>
                      <a:gd name="T45" fmla="*/ 159 h 2079"/>
                      <a:gd name="T46" fmla="*/ 417 w 2075"/>
                      <a:gd name="T47" fmla="*/ 418 h 2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75" h="2079">
                        <a:moveTo>
                          <a:pt x="0" y="1042"/>
                        </a:moveTo>
                        <a:cubicBezTo>
                          <a:pt x="0" y="465"/>
                          <a:pt x="464" y="0"/>
                          <a:pt x="1040" y="0"/>
                        </a:cubicBezTo>
                        <a:cubicBezTo>
                          <a:pt x="1040" y="0"/>
                          <a:pt x="1040" y="0"/>
                          <a:pt x="1040" y="0"/>
                        </a:cubicBezTo>
                        <a:cubicBezTo>
                          <a:pt x="1610" y="0"/>
                          <a:pt x="2075" y="465"/>
                          <a:pt x="2075" y="1042"/>
                        </a:cubicBezTo>
                        <a:cubicBezTo>
                          <a:pt x="2075" y="1042"/>
                          <a:pt x="2075" y="1042"/>
                          <a:pt x="2075" y="1042"/>
                        </a:cubicBezTo>
                        <a:cubicBezTo>
                          <a:pt x="2075" y="1614"/>
                          <a:pt x="1610" y="2079"/>
                          <a:pt x="1040" y="2079"/>
                        </a:cubicBezTo>
                        <a:cubicBezTo>
                          <a:pt x="1040" y="2079"/>
                          <a:pt x="1040" y="2079"/>
                          <a:pt x="1040" y="2079"/>
                        </a:cubicBezTo>
                        <a:cubicBezTo>
                          <a:pt x="464" y="2079"/>
                          <a:pt x="0" y="1614"/>
                          <a:pt x="0" y="1042"/>
                        </a:cubicBezTo>
                        <a:close/>
                        <a:moveTo>
                          <a:pt x="417" y="418"/>
                        </a:moveTo>
                        <a:cubicBezTo>
                          <a:pt x="258" y="577"/>
                          <a:pt x="159" y="795"/>
                          <a:pt x="159" y="1042"/>
                        </a:cubicBezTo>
                        <a:cubicBezTo>
                          <a:pt x="159" y="1042"/>
                          <a:pt x="159" y="1042"/>
                          <a:pt x="159" y="1042"/>
                        </a:cubicBezTo>
                        <a:cubicBezTo>
                          <a:pt x="159" y="1284"/>
                          <a:pt x="258" y="1502"/>
                          <a:pt x="417" y="1667"/>
                        </a:cubicBezTo>
                        <a:cubicBezTo>
                          <a:pt x="417" y="1667"/>
                          <a:pt x="417" y="1667"/>
                          <a:pt x="417" y="1667"/>
                        </a:cubicBezTo>
                        <a:cubicBezTo>
                          <a:pt x="576" y="1826"/>
                          <a:pt x="793" y="1920"/>
                          <a:pt x="1040" y="1920"/>
                        </a:cubicBezTo>
                        <a:cubicBezTo>
                          <a:pt x="1040" y="1920"/>
                          <a:pt x="1040" y="1920"/>
                          <a:pt x="1040" y="1920"/>
                        </a:cubicBezTo>
                        <a:cubicBezTo>
                          <a:pt x="1281" y="1920"/>
                          <a:pt x="1505" y="1826"/>
                          <a:pt x="1663" y="1667"/>
                        </a:cubicBezTo>
                        <a:cubicBezTo>
                          <a:pt x="1663" y="1667"/>
                          <a:pt x="1663" y="1667"/>
                          <a:pt x="1663" y="1667"/>
                        </a:cubicBezTo>
                        <a:cubicBezTo>
                          <a:pt x="1822" y="1502"/>
                          <a:pt x="1922" y="1284"/>
                          <a:pt x="1922" y="1042"/>
                        </a:cubicBezTo>
                        <a:cubicBezTo>
                          <a:pt x="1922" y="1042"/>
                          <a:pt x="1922" y="1042"/>
                          <a:pt x="1922" y="1042"/>
                        </a:cubicBezTo>
                        <a:cubicBezTo>
                          <a:pt x="1922" y="795"/>
                          <a:pt x="1822" y="577"/>
                          <a:pt x="1663" y="418"/>
                        </a:cubicBezTo>
                        <a:cubicBezTo>
                          <a:pt x="1663" y="418"/>
                          <a:pt x="1663" y="418"/>
                          <a:pt x="1663" y="418"/>
                        </a:cubicBezTo>
                        <a:cubicBezTo>
                          <a:pt x="1505" y="259"/>
                          <a:pt x="1281" y="159"/>
                          <a:pt x="1040" y="159"/>
                        </a:cubicBezTo>
                        <a:cubicBezTo>
                          <a:pt x="1040" y="159"/>
                          <a:pt x="1040" y="159"/>
                          <a:pt x="1040" y="159"/>
                        </a:cubicBezTo>
                        <a:cubicBezTo>
                          <a:pt x="793" y="159"/>
                          <a:pt x="576" y="259"/>
                          <a:pt x="417" y="418"/>
                        </a:cubicBezTo>
                        <a:close/>
                      </a:path>
                    </a:pathLst>
                  </a:custGeom>
                  <a:solidFill>
                    <a:srgbClr val="006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07" name="Freeform 6"/>
                  <p:cNvSpPr>
                    <a:spLocks noEditPoints="1"/>
                  </p:cNvSpPr>
                  <p:nvPr/>
                </p:nvSpPr>
                <p:spPr bwMode="auto">
                  <a:xfrm>
                    <a:off x="2313" y="631"/>
                    <a:ext cx="3060" cy="3060"/>
                  </a:xfrm>
                  <a:custGeom>
                    <a:avLst/>
                    <a:gdLst>
                      <a:gd name="T0" fmla="*/ 0 w 1490"/>
                      <a:gd name="T1" fmla="*/ 748 h 1490"/>
                      <a:gd name="T2" fmla="*/ 271 w 1490"/>
                      <a:gd name="T3" fmla="*/ 171 h 1490"/>
                      <a:gd name="T4" fmla="*/ 271 w 1490"/>
                      <a:gd name="T5" fmla="*/ 171 h 1490"/>
                      <a:gd name="T6" fmla="*/ 318 w 1490"/>
                      <a:gd name="T7" fmla="*/ 230 h 1490"/>
                      <a:gd name="T8" fmla="*/ 77 w 1490"/>
                      <a:gd name="T9" fmla="*/ 748 h 1490"/>
                      <a:gd name="T10" fmla="*/ 77 w 1490"/>
                      <a:gd name="T11" fmla="*/ 748 h 1490"/>
                      <a:gd name="T12" fmla="*/ 748 w 1490"/>
                      <a:gd name="T13" fmla="*/ 1420 h 1490"/>
                      <a:gd name="T14" fmla="*/ 748 w 1490"/>
                      <a:gd name="T15" fmla="*/ 1420 h 1490"/>
                      <a:gd name="T16" fmla="*/ 1420 w 1490"/>
                      <a:gd name="T17" fmla="*/ 748 h 1490"/>
                      <a:gd name="T18" fmla="*/ 1420 w 1490"/>
                      <a:gd name="T19" fmla="*/ 748 h 1490"/>
                      <a:gd name="T20" fmla="*/ 748 w 1490"/>
                      <a:gd name="T21" fmla="*/ 77 h 1490"/>
                      <a:gd name="T22" fmla="*/ 748 w 1490"/>
                      <a:gd name="T23" fmla="*/ 77 h 1490"/>
                      <a:gd name="T24" fmla="*/ 648 w 1490"/>
                      <a:gd name="T25" fmla="*/ 83 h 1490"/>
                      <a:gd name="T26" fmla="*/ 648 w 1490"/>
                      <a:gd name="T27" fmla="*/ 83 h 1490"/>
                      <a:gd name="T28" fmla="*/ 636 w 1490"/>
                      <a:gd name="T29" fmla="*/ 12 h 1490"/>
                      <a:gd name="T30" fmla="*/ 748 w 1490"/>
                      <a:gd name="T31" fmla="*/ 0 h 1490"/>
                      <a:gd name="T32" fmla="*/ 748 w 1490"/>
                      <a:gd name="T33" fmla="*/ 0 h 1490"/>
                      <a:gd name="T34" fmla="*/ 1490 w 1490"/>
                      <a:gd name="T35" fmla="*/ 748 h 1490"/>
                      <a:gd name="T36" fmla="*/ 1490 w 1490"/>
                      <a:gd name="T37" fmla="*/ 748 h 1490"/>
                      <a:gd name="T38" fmla="*/ 748 w 1490"/>
                      <a:gd name="T39" fmla="*/ 1490 h 1490"/>
                      <a:gd name="T40" fmla="*/ 748 w 1490"/>
                      <a:gd name="T41" fmla="*/ 1490 h 1490"/>
                      <a:gd name="T42" fmla="*/ 0 w 1490"/>
                      <a:gd name="T43" fmla="*/ 748 h 1490"/>
                      <a:gd name="T44" fmla="*/ 648 w 1490"/>
                      <a:gd name="T45" fmla="*/ 83 h 1490"/>
                      <a:gd name="T46" fmla="*/ 648 w 1490"/>
                      <a:gd name="T47" fmla="*/ 83 h 1490"/>
                      <a:gd name="T48" fmla="*/ 648 w 1490"/>
                      <a:gd name="T49" fmla="*/ 83 h 1490"/>
                      <a:gd name="T50" fmla="*/ 648 w 1490"/>
                      <a:gd name="T51" fmla="*/ 83 h 1490"/>
                      <a:gd name="T52" fmla="*/ 648 w 1490"/>
                      <a:gd name="T53" fmla="*/ 83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0" h="1490">
                        <a:moveTo>
                          <a:pt x="0" y="748"/>
                        </a:moveTo>
                        <a:cubicBezTo>
                          <a:pt x="0" y="513"/>
                          <a:pt x="106" y="307"/>
                          <a:pt x="271" y="171"/>
                        </a:cubicBezTo>
                        <a:cubicBezTo>
                          <a:pt x="271" y="171"/>
                          <a:pt x="271" y="171"/>
                          <a:pt x="271" y="171"/>
                        </a:cubicBezTo>
                        <a:cubicBezTo>
                          <a:pt x="318" y="230"/>
                          <a:pt x="318" y="230"/>
                          <a:pt x="318" y="230"/>
                        </a:cubicBezTo>
                        <a:cubicBezTo>
                          <a:pt x="171" y="354"/>
                          <a:pt x="77" y="536"/>
                          <a:pt x="77" y="748"/>
                        </a:cubicBezTo>
                        <a:cubicBezTo>
                          <a:pt x="77" y="748"/>
                          <a:pt x="77" y="748"/>
                          <a:pt x="77" y="748"/>
                        </a:cubicBezTo>
                        <a:cubicBezTo>
                          <a:pt x="77" y="1119"/>
                          <a:pt x="377" y="1414"/>
                          <a:pt x="748" y="1420"/>
                        </a:cubicBezTo>
                        <a:cubicBezTo>
                          <a:pt x="748" y="1420"/>
                          <a:pt x="748" y="1420"/>
                          <a:pt x="748" y="1420"/>
                        </a:cubicBezTo>
                        <a:cubicBezTo>
                          <a:pt x="1119" y="1414"/>
                          <a:pt x="1420" y="1119"/>
                          <a:pt x="1420" y="748"/>
                        </a:cubicBezTo>
                        <a:cubicBezTo>
                          <a:pt x="1420" y="748"/>
                          <a:pt x="1420" y="748"/>
                          <a:pt x="1420" y="748"/>
                        </a:cubicBezTo>
                        <a:cubicBezTo>
                          <a:pt x="1420" y="377"/>
                          <a:pt x="1119" y="77"/>
                          <a:pt x="748" y="77"/>
                        </a:cubicBezTo>
                        <a:cubicBezTo>
                          <a:pt x="748" y="77"/>
                          <a:pt x="748" y="77"/>
                          <a:pt x="748" y="77"/>
                        </a:cubicBezTo>
                        <a:cubicBezTo>
                          <a:pt x="713" y="77"/>
                          <a:pt x="684" y="77"/>
                          <a:pt x="648" y="83"/>
                        </a:cubicBezTo>
                        <a:cubicBezTo>
                          <a:pt x="648" y="83"/>
                          <a:pt x="648" y="83"/>
                          <a:pt x="648" y="83"/>
                        </a:cubicBezTo>
                        <a:cubicBezTo>
                          <a:pt x="636" y="12"/>
                          <a:pt x="636" y="12"/>
                          <a:pt x="636" y="12"/>
                        </a:cubicBezTo>
                        <a:cubicBezTo>
                          <a:pt x="672" y="6"/>
                          <a:pt x="713" y="0"/>
                          <a:pt x="748" y="0"/>
                        </a:cubicBezTo>
                        <a:cubicBezTo>
                          <a:pt x="748" y="0"/>
                          <a:pt x="748" y="0"/>
                          <a:pt x="748" y="0"/>
                        </a:cubicBezTo>
                        <a:cubicBezTo>
                          <a:pt x="1161" y="0"/>
                          <a:pt x="1490" y="336"/>
                          <a:pt x="1490" y="748"/>
                        </a:cubicBezTo>
                        <a:cubicBezTo>
                          <a:pt x="1490" y="748"/>
                          <a:pt x="1490" y="748"/>
                          <a:pt x="1490" y="748"/>
                        </a:cubicBezTo>
                        <a:cubicBezTo>
                          <a:pt x="1490" y="1155"/>
                          <a:pt x="1161" y="1490"/>
                          <a:pt x="748" y="1490"/>
                        </a:cubicBezTo>
                        <a:cubicBezTo>
                          <a:pt x="748" y="1490"/>
                          <a:pt x="748" y="1490"/>
                          <a:pt x="748" y="1490"/>
                        </a:cubicBezTo>
                        <a:cubicBezTo>
                          <a:pt x="336" y="1490"/>
                          <a:pt x="0" y="1155"/>
                          <a:pt x="0" y="748"/>
                        </a:cubicBezTo>
                        <a:close/>
                        <a:moveTo>
                          <a:pt x="648" y="83"/>
                        </a:moveTo>
                        <a:cubicBezTo>
                          <a:pt x="648" y="83"/>
                          <a:pt x="648" y="83"/>
                          <a:pt x="648" y="83"/>
                        </a:cubicBezTo>
                        <a:cubicBezTo>
                          <a:pt x="648" y="83"/>
                          <a:pt x="648" y="83"/>
                          <a:pt x="648" y="83"/>
                        </a:cubicBezTo>
                        <a:cubicBezTo>
                          <a:pt x="648" y="83"/>
                          <a:pt x="648" y="83"/>
                          <a:pt x="648" y="83"/>
                        </a:cubicBezTo>
                        <a:cubicBezTo>
                          <a:pt x="648" y="83"/>
                          <a:pt x="648" y="83"/>
                          <a:pt x="648" y="83"/>
                        </a:cubicBezTo>
                        <a:close/>
                      </a:path>
                    </a:pathLst>
                  </a:cu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sp>
                <p:nvSpPr>
                  <p:cNvPr id="108" name="Freeform 7"/>
                  <p:cNvSpPr>
                    <a:spLocks/>
                  </p:cNvSpPr>
                  <p:nvPr/>
                </p:nvSpPr>
                <p:spPr bwMode="auto">
                  <a:xfrm>
                    <a:off x="2818" y="672"/>
                    <a:ext cx="1158" cy="2169"/>
                  </a:xfrm>
                  <a:custGeom>
                    <a:avLst/>
                    <a:gdLst>
                      <a:gd name="T0" fmla="*/ 1068 w 1158"/>
                      <a:gd name="T1" fmla="*/ 1273 h 2169"/>
                      <a:gd name="T2" fmla="*/ 1068 w 1158"/>
                      <a:gd name="T3" fmla="*/ 1273 h 2169"/>
                      <a:gd name="T4" fmla="*/ 536 w 1158"/>
                      <a:gd name="T5" fmla="*/ 0 h 2169"/>
                      <a:gd name="T6" fmla="*/ 247 w 1158"/>
                      <a:gd name="T7" fmla="*/ 129 h 2169"/>
                      <a:gd name="T8" fmla="*/ 867 w 1158"/>
                      <a:gd name="T9" fmla="*/ 1393 h 2169"/>
                      <a:gd name="T10" fmla="*/ 0 w 1158"/>
                      <a:gd name="T11" fmla="*/ 1900 h 2169"/>
                      <a:gd name="T12" fmla="*/ 152 w 1158"/>
                      <a:gd name="T13" fmla="*/ 2169 h 2169"/>
                      <a:gd name="T14" fmla="*/ 1158 w 1158"/>
                      <a:gd name="T15" fmla="*/ 1491 h 2169"/>
                      <a:gd name="T16" fmla="*/ 1068 w 1158"/>
                      <a:gd name="T17" fmla="*/ 1273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8" h="2169">
                        <a:moveTo>
                          <a:pt x="1068" y="1273"/>
                        </a:moveTo>
                        <a:lnTo>
                          <a:pt x="1068" y="1273"/>
                        </a:lnTo>
                        <a:lnTo>
                          <a:pt x="536" y="0"/>
                        </a:lnTo>
                        <a:lnTo>
                          <a:pt x="247" y="129"/>
                        </a:lnTo>
                        <a:lnTo>
                          <a:pt x="867" y="1393"/>
                        </a:lnTo>
                        <a:lnTo>
                          <a:pt x="0" y="1900"/>
                        </a:lnTo>
                        <a:lnTo>
                          <a:pt x="152" y="2169"/>
                        </a:lnTo>
                        <a:lnTo>
                          <a:pt x="1158" y="1491"/>
                        </a:lnTo>
                        <a:lnTo>
                          <a:pt x="1068" y="1273"/>
                        </a:lnTo>
                        <a:close/>
                      </a:path>
                    </a:pathLst>
                  </a:cu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798" b="0" i="0" u="none" strike="noStrike" kern="0" cap="none" spc="0" normalizeH="0" baseline="0" noProof="0" smtClean="0">
                      <a:ln>
                        <a:noFill/>
                      </a:ln>
                      <a:solidFill>
                        <a:srgbClr val="017C8E"/>
                      </a:solidFill>
                      <a:effectLst/>
                      <a:uLnTx/>
                      <a:uFillTx/>
                      <a:latin typeface="Arial"/>
                    </a:endParaRPr>
                  </a:p>
                </p:txBody>
              </p:sp>
            </p:grpSp>
          </p:grpSp>
        </p:grpSp>
        <p:sp>
          <p:nvSpPr>
            <p:cNvPr id="101" name="Rectangle 40"/>
            <p:cNvSpPr>
              <a:spLocks/>
            </p:cNvSpPr>
            <p:nvPr/>
          </p:nvSpPr>
          <p:spPr>
            <a:xfrm>
              <a:off x="3014662" y="4515767"/>
              <a:ext cx="2008066" cy="532120"/>
            </a:xfrm>
            <a:prstGeom prst="rect">
              <a:avLst/>
            </a:prstGeom>
            <a:solidFill>
              <a:srgbClr val="FFFFFF"/>
            </a:solidFill>
            <a:ln w="25400" cap="sq" cmpd="sng" algn="ctr">
              <a:solidFill>
                <a:srgbClr val="569099"/>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D4E53"/>
                  </a:solidFill>
                  <a:effectLst/>
                  <a:uLnTx/>
                  <a:uFillTx/>
                  <a:latin typeface="Arial"/>
                  <a:ea typeface="+mn-ea"/>
                  <a:cs typeface="+mn-cs"/>
                </a:rPr>
                <a:t>REAL TIME </a:t>
              </a:r>
            </a:p>
            <a:p>
              <a:pPr marL="0" marR="0" lvl="0" indent="0" algn="ctr" defTabSz="457063"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D4E53"/>
                  </a:solidFill>
                  <a:effectLst/>
                  <a:uLnTx/>
                  <a:uFillTx/>
                  <a:latin typeface="Arial"/>
                  <a:ea typeface="+mn-ea"/>
                  <a:cs typeface="+mn-cs"/>
                </a:rPr>
                <a:t>OPERATION</a:t>
              </a:r>
            </a:p>
          </p:txBody>
        </p:sp>
      </p:grpSp>
      <p:grpSp>
        <p:nvGrpSpPr>
          <p:cNvPr id="121" name="Group 120"/>
          <p:cNvGrpSpPr/>
          <p:nvPr/>
        </p:nvGrpSpPr>
        <p:grpSpPr>
          <a:xfrm>
            <a:off x="1333735" y="3060807"/>
            <a:ext cx="2133195" cy="1371600"/>
            <a:chOff x="1347483" y="3063734"/>
            <a:chExt cx="2133195" cy="1371600"/>
          </a:xfrm>
        </p:grpSpPr>
        <p:sp>
          <p:nvSpPr>
            <p:cNvPr id="122" name="Rectangle 40"/>
            <p:cNvSpPr>
              <a:spLocks/>
            </p:cNvSpPr>
            <p:nvPr/>
          </p:nvSpPr>
          <p:spPr>
            <a:xfrm>
              <a:off x="1728280" y="3063734"/>
              <a:ext cx="1371600" cy="1371600"/>
            </a:xfrm>
            <a:prstGeom prst="ellipse">
              <a:avLst/>
            </a:prstGeom>
            <a:solidFill>
              <a:srgbClr val="FFFFFF"/>
            </a:solidFill>
            <a:ln w="25400" cap="sq" cmpd="sng" algn="ctr">
              <a:solidFill>
                <a:srgbClr val="569099"/>
              </a:solidFill>
              <a:prstDash val="solid"/>
              <a:miter lim="800000"/>
            </a:ln>
            <a:effectLst/>
          </p:spPr>
          <p:txBody>
            <a:bodyPr rot="0" spcFirstLastPara="0" vertOverflow="overflow" horzOverflow="overflow" vert="horz" wrap="square" lIns="1188720" tIns="0" rIns="0" bIns="0" numCol="1" spcCol="0" rtlCol="0" fromWordArt="0" anchor="ctr" anchorCtr="0" forceAA="0" compatLnSpc="1">
              <a:prstTxWarp prst="textNoShape">
                <a:avLst/>
              </a:prstTxWarp>
              <a:noAutofit/>
            </a:bodyPr>
            <a:lstStyle/>
            <a:p>
              <a:pPr marL="0" marR="0" lvl="0" indent="0" defTabSz="457063" eaLnBrk="1" fontAlgn="auto" latinLnBrk="0" hangingPunct="1">
                <a:lnSpc>
                  <a:spcPct val="90000"/>
                </a:lnSpc>
                <a:spcBef>
                  <a:spcPts val="0"/>
                </a:spcBef>
                <a:spcAft>
                  <a:spcPts val="0"/>
                </a:spcAft>
                <a:buClrTx/>
                <a:buSzTx/>
                <a:buFontTx/>
                <a:buNone/>
                <a:tabLst/>
                <a:defRPr/>
              </a:pPr>
              <a:endParaRPr kumimoji="0" lang="en-US" sz="1400" b="1" i="0" u="none" strike="noStrike" kern="0" cap="none" spc="0" normalizeH="0" baseline="0" noProof="0" dirty="0" smtClean="0">
                <a:ln>
                  <a:noFill/>
                </a:ln>
                <a:solidFill>
                  <a:srgbClr val="4D4E53"/>
                </a:solidFill>
                <a:effectLst/>
                <a:uLnTx/>
                <a:uFillTx/>
                <a:latin typeface="Arial"/>
                <a:ea typeface="+mn-ea"/>
                <a:cs typeface="+mn-cs"/>
              </a:endParaRPr>
            </a:p>
          </p:txBody>
        </p:sp>
        <p:grpSp>
          <p:nvGrpSpPr>
            <p:cNvPr id="123" name="Group 122"/>
            <p:cNvGrpSpPr>
              <a:grpSpLocks noChangeAspect="1"/>
            </p:cNvGrpSpPr>
            <p:nvPr/>
          </p:nvGrpSpPr>
          <p:grpSpPr>
            <a:xfrm>
              <a:off x="2109650" y="3166994"/>
              <a:ext cx="608861" cy="475591"/>
              <a:chOff x="1977562" y="3864184"/>
              <a:chExt cx="1237788" cy="966856"/>
            </a:xfrm>
          </p:grpSpPr>
          <p:grpSp>
            <p:nvGrpSpPr>
              <p:cNvPr id="125" name="Group 124"/>
              <p:cNvGrpSpPr/>
              <p:nvPr/>
            </p:nvGrpSpPr>
            <p:grpSpPr>
              <a:xfrm>
                <a:off x="2223110" y="4015591"/>
                <a:ext cx="746691" cy="664042"/>
                <a:chOff x="1843949" y="1699483"/>
                <a:chExt cx="1014998" cy="902652"/>
              </a:xfrm>
            </p:grpSpPr>
            <p:sp>
              <p:nvSpPr>
                <p:cNvPr id="132" name="Freeform 5"/>
                <p:cNvSpPr>
                  <a:spLocks noEditPoints="1"/>
                </p:cNvSpPr>
                <p:nvPr/>
              </p:nvSpPr>
              <p:spPr bwMode="auto">
                <a:xfrm>
                  <a:off x="1843949" y="1699483"/>
                  <a:ext cx="1014998" cy="902652"/>
                </a:xfrm>
                <a:custGeom>
                  <a:avLst/>
                  <a:gdLst>
                    <a:gd name="T0" fmla="*/ 1058 w 1324"/>
                    <a:gd name="T1" fmla="*/ 365 h 1177"/>
                    <a:gd name="T2" fmla="*/ 1009 w 1324"/>
                    <a:gd name="T3" fmla="*/ 236 h 1177"/>
                    <a:gd name="T4" fmla="*/ 1036 w 1324"/>
                    <a:gd name="T5" fmla="*/ 85 h 1177"/>
                    <a:gd name="T6" fmla="*/ 727 w 1324"/>
                    <a:gd name="T7" fmla="*/ 1 h 1177"/>
                    <a:gd name="T8" fmla="*/ 144 w 1324"/>
                    <a:gd name="T9" fmla="*/ 286 h 1177"/>
                    <a:gd name="T10" fmla="*/ 58 w 1324"/>
                    <a:gd name="T11" fmla="*/ 802 h 1177"/>
                    <a:gd name="T12" fmla="*/ 671 w 1324"/>
                    <a:gd name="T13" fmla="*/ 1128 h 1177"/>
                    <a:gd name="T14" fmla="*/ 1285 w 1324"/>
                    <a:gd name="T15" fmla="*/ 624 h 1177"/>
                    <a:gd name="T16" fmla="*/ 1058 w 1324"/>
                    <a:gd name="T17" fmla="*/ 365 h 1177"/>
                    <a:gd name="T18" fmla="*/ 165 w 1324"/>
                    <a:gd name="T19" fmla="*/ 588 h 1177"/>
                    <a:gd name="T20" fmla="*/ 267 w 1324"/>
                    <a:gd name="T21" fmla="*/ 486 h 1177"/>
                    <a:gd name="T22" fmla="*/ 369 w 1324"/>
                    <a:gd name="T23" fmla="*/ 588 h 1177"/>
                    <a:gd name="T24" fmla="*/ 267 w 1324"/>
                    <a:gd name="T25" fmla="*/ 690 h 1177"/>
                    <a:gd name="T26" fmla="*/ 165 w 1324"/>
                    <a:gd name="T27" fmla="*/ 588 h 1177"/>
                    <a:gd name="T28" fmla="*/ 419 w 1324"/>
                    <a:gd name="T29" fmla="*/ 982 h 1177"/>
                    <a:gd name="T30" fmla="*/ 317 w 1324"/>
                    <a:gd name="T31" fmla="*/ 880 h 1177"/>
                    <a:gd name="T32" fmla="*/ 419 w 1324"/>
                    <a:gd name="T33" fmla="*/ 778 h 1177"/>
                    <a:gd name="T34" fmla="*/ 521 w 1324"/>
                    <a:gd name="T35" fmla="*/ 880 h 1177"/>
                    <a:gd name="T36" fmla="*/ 419 w 1324"/>
                    <a:gd name="T37" fmla="*/ 982 h 1177"/>
                    <a:gd name="T38" fmla="*/ 435 w 1324"/>
                    <a:gd name="T39" fmla="*/ 414 h 1177"/>
                    <a:gd name="T40" fmla="*/ 333 w 1324"/>
                    <a:gd name="T41" fmla="*/ 312 h 1177"/>
                    <a:gd name="T42" fmla="*/ 435 w 1324"/>
                    <a:gd name="T43" fmla="*/ 210 h 1177"/>
                    <a:gd name="T44" fmla="*/ 537 w 1324"/>
                    <a:gd name="T45" fmla="*/ 312 h 1177"/>
                    <a:gd name="T46" fmla="*/ 435 w 1324"/>
                    <a:gd name="T47" fmla="*/ 414 h 1177"/>
                    <a:gd name="T48" fmla="*/ 727 w 1324"/>
                    <a:gd name="T49" fmla="*/ 982 h 1177"/>
                    <a:gd name="T50" fmla="*/ 625 w 1324"/>
                    <a:gd name="T51" fmla="*/ 880 h 1177"/>
                    <a:gd name="T52" fmla="*/ 727 w 1324"/>
                    <a:gd name="T53" fmla="*/ 778 h 1177"/>
                    <a:gd name="T54" fmla="*/ 829 w 1324"/>
                    <a:gd name="T55" fmla="*/ 880 h 1177"/>
                    <a:gd name="T56" fmla="*/ 727 w 1324"/>
                    <a:gd name="T57" fmla="*/ 982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24" h="1177">
                      <a:moveTo>
                        <a:pt x="1058" y="365"/>
                      </a:moveTo>
                      <a:cubicBezTo>
                        <a:pt x="870" y="341"/>
                        <a:pt x="854" y="231"/>
                        <a:pt x="1009" y="236"/>
                      </a:cubicBezTo>
                      <a:cubicBezTo>
                        <a:pt x="1126" y="240"/>
                        <a:pt x="1132" y="162"/>
                        <a:pt x="1036" y="85"/>
                      </a:cubicBezTo>
                      <a:cubicBezTo>
                        <a:pt x="940" y="8"/>
                        <a:pt x="839" y="2"/>
                        <a:pt x="727" y="1"/>
                      </a:cubicBezTo>
                      <a:cubicBezTo>
                        <a:pt x="614" y="0"/>
                        <a:pt x="305" y="49"/>
                        <a:pt x="144" y="286"/>
                      </a:cubicBezTo>
                      <a:cubicBezTo>
                        <a:pt x="16" y="475"/>
                        <a:pt x="0" y="662"/>
                        <a:pt x="58" y="802"/>
                      </a:cubicBezTo>
                      <a:cubicBezTo>
                        <a:pt x="129" y="972"/>
                        <a:pt x="375" y="1177"/>
                        <a:pt x="671" y="1128"/>
                      </a:cubicBezTo>
                      <a:cubicBezTo>
                        <a:pt x="996" y="1074"/>
                        <a:pt x="1254" y="832"/>
                        <a:pt x="1285" y="624"/>
                      </a:cubicBezTo>
                      <a:cubicBezTo>
                        <a:pt x="1324" y="359"/>
                        <a:pt x="1146" y="376"/>
                        <a:pt x="1058" y="365"/>
                      </a:cubicBezTo>
                      <a:close/>
                      <a:moveTo>
                        <a:pt x="165" y="588"/>
                      </a:moveTo>
                      <a:cubicBezTo>
                        <a:pt x="165" y="532"/>
                        <a:pt x="210" y="486"/>
                        <a:pt x="267" y="486"/>
                      </a:cubicBezTo>
                      <a:cubicBezTo>
                        <a:pt x="323" y="486"/>
                        <a:pt x="369" y="532"/>
                        <a:pt x="369" y="588"/>
                      </a:cubicBezTo>
                      <a:cubicBezTo>
                        <a:pt x="369" y="644"/>
                        <a:pt x="323" y="690"/>
                        <a:pt x="267" y="690"/>
                      </a:cubicBezTo>
                      <a:cubicBezTo>
                        <a:pt x="210" y="690"/>
                        <a:pt x="165" y="644"/>
                        <a:pt x="165" y="588"/>
                      </a:cubicBezTo>
                      <a:close/>
                      <a:moveTo>
                        <a:pt x="419" y="982"/>
                      </a:moveTo>
                      <a:cubicBezTo>
                        <a:pt x="362" y="982"/>
                        <a:pt x="317" y="936"/>
                        <a:pt x="317" y="880"/>
                      </a:cubicBezTo>
                      <a:cubicBezTo>
                        <a:pt x="317" y="824"/>
                        <a:pt x="362" y="778"/>
                        <a:pt x="419" y="778"/>
                      </a:cubicBezTo>
                      <a:cubicBezTo>
                        <a:pt x="475" y="778"/>
                        <a:pt x="521" y="824"/>
                        <a:pt x="521" y="880"/>
                      </a:cubicBezTo>
                      <a:cubicBezTo>
                        <a:pt x="521" y="936"/>
                        <a:pt x="475" y="982"/>
                        <a:pt x="419" y="982"/>
                      </a:cubicBezTo>
                      <a:close/>
                      <a:moveTo>
                        <a:pt x="435" y="414"/>
                      </a:moveTo>
                      <a:cubicBezTo>
                        <a:pt x="378" y="414"/>
                        <a:pt x="333" y="368"/>
                        <a:pt x="333" y="312"/>
                      </a:cubicBezTo>
                      <a:cubicBezTo>
                        <a:pt x="333" y="256"/>
                        <a:pt x="378" y="210"/>
                        <a:pt x="435" y="210"/>
                      </a:cubicBezTo>
                      <a:cubicBezTo>
                        <a:pt x="491" y="210"/>
                        <a:pt x="537" y="256"/>
                        <a:pt x="537" y="312"/>
                      </a:cubicBezTo>
                      <a:cubicBezTo>
                        <a:pt x="537" y="368"/>
                        <a:pt x="491" y="414"/>
                        <a:pt x="435" y="414"/>
                      </a:cubicBezTo>
                      <a:close/>
                      <a:moveTo>
                        <a:pt x="727" y="982"/>
                      </a:moveTo>
                      <a:cubicBezTo>
                        <a:pt x="670" y="982"/>
                        <a:pt x="625" y="936"/>
                        <a:pt x="625" y="880"/>
                      </a:cubicBezTo>
                      <a:cubicBezTo>
                        <a:pt x="625" y="824"/>
                        <a:pt x="670" y="778"/>
                        <a:pt x="727" y="778"/>
                      </a:cubicBezTo>
                      <a:cubicBezTo>
                        <a:pt x="783" y="778"/>
                        <a:pt x="829" y="824"/>
                        <a:pt x="829" y="880"/>
                      </a:cubicBezTo>
                      <a:cubicBezTo>
                        <a:pt x="829" y="936"/>
                        <a:pt x="783" y="982"/>
                        <a:pt x="727" y="982"/>
                      </a:cubicBezTo>
                      <a:close/>
                    </a:path>
                  </a:pathLst>
                </a:custGeom>
                <a:solidFill>
                  <a:srgbClr val="569099"/>
                </a:solidFill>
                <a:ln>
                  <a:noFill/>
                </a:ln>
              </p:spPr>
              <p:txBody>
                <a:bodyPr vert="horz" wrap="square" lIns="68562" tIns="34281" rIns="68562" bIns="34281"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017C8E"/>
                    </a:solidFill>
                    <a:effectLst/>
                    <a:uLnTx/>
                    <a:uFillTx/>
                    <a:latin typeface="Arial"/>
                  </a:endParaRPr>
                </a:p>
              </p:txBody>
            </p:sp>
            <p:sp>
              <p:nvSpPr>
                <p:cNvPr id="133" name="Oval 132"/>
                <p:cNvSpPr/>
                <p:nvPr/>
              </p:nvSpPr>
              <p:spPr>
                <a:xfrm>
                  <a:off x="2092960" y="1837644"/>
                  <a:ext cx="184791" cy="184791"/>
                </a:xfrm>
                <a:prstGeom prst="ellipse">
                  <a:avLst/>
                </a:prstGeom>
                <a:solidFill>
                  <a:srgbClr val="569099">
                    <a:lumMod val="50000"/>
                  </a:srgbClr>
                </a:solidFill>
                <a:ln w="19050" cap="sq" cmpd="sng" algn="ctr">
                  <a:solidFill>
                    <a:srgbClr val="FFFFFF"/>
                  </a:solidFill>
                  <a:prstDash val="solid"/>
                  <a:miter lim="800000"/>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34" name="Oval 133"/>
                <p:cNvSpPr/>
                <p:nvPr/>
              </p:nvSpPr>
              <p:spPr>
                <a:xfrm>
                  <a:off x="1959198" y="2050925"/>
                  <a:ext cx="184791" cy="184791"/>
                </a:xfrm>
                <a:prstGeom prst="ellipse">
                  <a:avLst/>
                </a:prstGeom>
                <a:solidFill>
                  <a:srgbClr val="569099">
                    <a:lumMod val="75000"/>
                  </a:srgbClr>
                </a:solidFill>
                <a:ln w="19050" cap="sq" cmpd="sng" algn="ctr">
                  <a:solidFill>
                    <a:srgbClr val="FFFFFF"/>
                  </a:solidFill>
                  <a:prstDash val="solid"/>
                  <a:miter lim="800000"/>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35" name="Oval 134"/>
                <p:cNvSpPr/>
                <p:nvPr/>
              </p:nvSpPr>
              <p:spPr>
                <a:xfrm>
                  <a:off x="2069688" y="2279943"/>
                  <a:ext cx="184791" cy="184791"/>
                </a:xfrm>
                <a:prstGeom prst="ellipse">
                  <a:avLst/>
                </a:prstGeom>
                <a:solidFill>
                  <a:srgbClr val="569099">
                    <a:lumMod val="60000"/>
                    <a:lumOff val="40000"/>
                  </a:srgbClr>
                </a:solidFill>
                <a:ln w="19050" cap="sq" cmpd="sng" algn="ctr">
                  <a:solidFill>
                    <a:srgbClr val="FFFFFF"/>
                  </a:solidFill>
                  <a:prstDash val="solid"/>
                  <a:miter lim="800000"/>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36" name="Oval 135"/>
                <p:cNvSpPr/>
                <p:nvPr/>
              </p:nvSpPr>
              <p:spPr>
                <a:xfrm>
                  <a:off x="2314564" y="2282222"/>
                  <a:ext cx="184791" cy="184791"/>
                </a:xfrm>
                <a:prstGeom prst="ellipse">
                  <a:avLst/>
                </a:prstGeom>
                <a:solidFill>
                  <a:srgbClr val="569099">
                    <a:lumMod val="40000"/>
                    <a:lumOff val="60000"/>
                  </a:srgbClr>
                </a:solidFill>
                <a:ln w="19050" cap="sq" cmpd="sng" algn="ctr">
                  <a:solidFill>
                    <a:srgbClr val="FFFFFF"/>
                  </a:solidFill>
                  <a:prstDash val="solid"/>
                  <a:miter lim="800000"/>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srgbClr val="FFFFFF"/>
                    </a:solidFill>
                    <a:effectLst/>
                    <a:uLnTx/>
                    <a:uFillTx/>
                    <a:latin typeface="Arial"/>
                    <a:ea typeface="+mn-ea"/>
                    <a:cs typeface="+mn-cs"/>
                  </a:endParaRPr>
                </a:p>
              </p:txBody>
            </p:sp>
          </p:grpSp>
          <p:grpSp>
            <p:nvGrpSpPr>
              <p:cNvPr id="126" name="Group 125"/>
              <p:cNvGrpSpPr/>
              <p:nvPr/>
            </p:nvGrpSpPr>
            <p:grpSpPr>
              <a:xfrm>
                <a:off x="1977562" y="3864184"/>
                <a:ext cx="1237788" cy="966856"/>
                <a:chOff x="6701268" y="2573176"/>
                <a:chExt cx="1237788" cy="966856"/>
              </a:xfrm>
            </p:grpSpPr>
            <p:sp>
              <p:nvSpPr>
                <p:cNvPr id="127" name="Oval 126"/>
                <p:cNvSpPr/>
                <p:nvPr/>
              </p:nvSpPr>
              <p:spPr>
                <a:xfrm>
                  <a:off x="6701268" y="2632010"/>
                  <a:ext cx="1237788" cy="853092"/>
                </a:xfrm>
                <a:prstGeom prst="ellipse">
                  <a:avLst/>
                </a:prstGeom>
                <a:noFill/>
                <a:ln w="38100" cap="flat" cmpd="sng" algn="ctr">
                  <a:solidFill>
                    <a:srgbClr val="4C4E53"/>
                  </a:solidFill>
                  <a:prstDash val="solid"/>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Arial"/>
                    <a:ea typeface="+mn-ea"/>
                    <a:cs typeface="+mn-cs"/>
                  </a:endParaRPr>
                </a:p>
              </p:txBody>
            </p:sp>
            <p:sp>
              <p:nvSpPr>
                <p:cNvPr id="128" name="Isosceles Triangle 127"/>
                <p:cNvSpPr/>
                <p:nvPr/>
              </p:nvSpPr>
              <p:spPr>
                <a:xfrm rot="5400000">
                  <a:off x="7297188" y="2572511"/>
                  <a:ext cx="114467" cy="115798"/>
                </a:xfrm>
                <a:prstGeom prst="triangle">
                  <a:avLst/>
                </a:prstGeom>
                <a:solidFill>
                  <a:srgbClr val="FFFFFF"/>
                </a:solid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29" name="Isosceles Triangle 128"/>
                <p:cNvSpPr/>
                <p:nvPr/>
              </p:nvSpPr>
              <p:spPr>
                <a:xfrm rot="16200000" flipH="1">
                  <a:off x="7211548" y="3424899"/>
                  <a:ext cx="114467" cy="115798"/>
                </a:xfrm>
                <a:prstGeom prst="triangle">
                  <a:avLst/>
                </a:prstGeom>
                <a:solidFill>
                  <a:srgbClr val="FFFFFF"/>
                </a:solid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30" name="Isosceles Triangle 129"/>
                <p:cNvSpPr/>
                <p:nvPr/>
              </p:nvSpPr>
              <p:spPr>
                <a:xfrm rot="5400000">
                  <a:off x="7260368" y="2572512"/>
                  <a:ext cx="114467" cy="115798"/>
                </a:xfrm>
                <a:prstGeom prst="triangle">
                  <a:avLst/>
                </a:prstGeom>
                <a:solidFill>
                  <a:srgbClr val="4D4E53"/>
                </a:solid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31" name="Isosceles Triangle 130"/>
                <p:cNvSpPr/>
                <p:nvPr/>
              </p:nvSpPr>
              <p:spPr>
                <a:xfrm rot="16200000" flipH="1">
                  <a:off x="7253968" y="3424900"/>
                  <a:ext cx="114467" cy="115798"/>
                </a:xfrm>
                <a:prstGeom prst="triangle">
                  <a:avLst/>
                </a:prstGeom>
                <a:solidFill>
                  <a:srgbClr val="4D4E53"/>
                </a:solid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grpSp>
        </p:grpSp>
        <p:sp>
          <p:nvSpPr>
            <p:cNvPr id="124" name="Rectangle 40"/>
            <p:cNvSpPr>
              <a:spLocks/>
            </p:cNvSpPr>
            <p:nvPr/>
          </p:nvSpPr>
          <p:spPr>
            <a:xfrm>
              <a:off x="1347483" y="3779125"/>
              <a:ext cx="2133195" cy="532120"/>
            </a:xfrm>
            <a:prstGeom prst="rect">
              <a:avLst/>
            </a:prstGeom>
            <a:solidFill>
              <a:srgbClr val="FFFFFF"/>
            </a:solidFill>
            <a:ln w="25400" cap="sq" cmpd="sng" algn="ctr">
              <a:solidFill>
                <a:srgbClr val="569099"/>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D4E53"/>
                  </a:solidFill>
                  <a:effectLst/>
                  <a:uLnTx/>
                  <a:uFillTx/>
                  <a:latin typeface="Arial"/>
                  <a:ea typeface="+mn-ea"/>
                  <a:cs typeface="+mn-cs"/>
                </a:rPr>
                <a:t>DESIGN—ONBOARDING</a:t>
              </a:r>
            </a:p>
          </p:txBody>
        </p:sp>
      </p:grpSp>
      <p:grpSp>
        <p:nvGrpSpPr>
          <p:cNvPr id="137" name="Group 136"/>
          <p:cNvGrpSpPr/>
          <p:nvPr/>
        </p:nvGrpSpPr>
        <p:grpSpPr>
          <a:xfrm>
            <a:off x="5233628" y="3060807"/>
            <a:ext cx="2273961" cy="1371600"/>
            <a:chOff x="4322717" y="3137699"/>
            <a:chExt cx="2273961" cy="1371600"/>
          </a:xfrm>
        </p:grpSpPr>
        <p:sp>
          <p:nvSpPr>
            <p:cNvPr id="138" name="Rectangle 40"/>
            <p:cNvSpPr>
              <a:spLocks/>
            </p:cNvSpPr>
            <p:nvPr/>
          </p:nvSpPr>
          <p:spPr>
            <a:xfrm>
              <a:off x="4773897" y="3137699"/>
              <a:ext cx="1371600" cy="1371600"/>
            </a:xfrm>
            <a:prstGeom prst="ellipse">
              <a:avLst/>
            </a:prstGeom>
            <a:solidFill>
              <a:srgbClr val="FFFFFF"/>
            </a:solidFill>
            <a:ln w="25400" cap="sq" cmpd="sng" algn="ctr">
              <a:solidFill>
                <a:srgbClr val="569099"/>
              </a:solidFill>
              <a:prstDash val="solid"/>
              <a:miter lim="800000"/>
            </a:ln>
            <a:effectLst/>
          </p:spPr>
          <p:txBody>
            <a:bodyPr rot="0" spcFirstLastPara="0" vertOverflow="overflow" horzOverflow="overflow" vert="horz" wrap="square" lIns="1188720" tIns="0" rIns="0" bIns="0" numCol="1" spcCol="0" rtlCol="0" fromWordArt="0" anchor="ctr" anchorCtr="0" forceAA="0" compatLnSpc="1">
              <a:prstTxWarp prst="textNoShape">
                <a:avLst/>
              </a:prstTxWarp>
              <a:noAutofit/>
            </a:bodyPr>
            <a:lstStyle/>
            <a:p>
              <a:pPr marL="0" marR="0" lvl="0" indent="0" defTabSz="457063" eaLnBrk="1" fontAlgn="auto" latinLnBrk="0" hangingPunct="1">
                <a:lnSpc>
                  <a:spcPct val="90000"/>
                </a:lnSpc>
                <a:spcBef>
                  <a:spcPts val="0"/>
                </a:spcBef>
                <a:spcAft>
                  <a:spcPts val="0"/>
                </a:spcAft>
                <a:buClrTx/>
                <a:buSzTx/>
                <a:buFontTx/>
                <a:buNone/>
                <a:tabLst/>
                <a:defRPr/>
              </a:pPr>
              <a:endParaRPr kumimoji="0" lang="en-US" sz="1400" b="1" i="0" u="none" strike="noStrike" kern="0" cap="none" spc="0" normalizeH="0" baseline="0" noProof="0" dirty="0" smtClean="0">
                <a:ln>
                  <a:noFill/>
                </a:ln>
                <a:solidFill>
                  <a:srgbClr val="4D4E53"/>
                </a:solidFill>
                <a:effectLst/>
                <a:uLnTx/>
                <a:uFillTx/>
                <a:latin typeface="Arial"/>
                <a:ea typeface="+mn-ea"/>
                <a:cs typeface="+mn-cs"/>
              </a:endParaRPr>
            </a:p>
          </p:txBody>
        </p:sp>
        <p:grpSp>
          <p:nvGrpSpPr>
            <p:cNvPr id="139" name="Group 138"/>
            <p:cNvGrpSpPr>
              <a:grpSpLocks noChangeAspect="1"/>
            </p:cNvGrpSpPr>
            <p:nvPr/>
          </p:nvGrpSpPr>
          <p:grpSpPr>
            <a:xfrm>
              <a:off x="5142131" y="3236879"/>
              <a:ext cx="635132" cy="484075"/>
              <a:chOff x="5228052" y="3876459"/>
              <a:chExt cx="1268565" cy="966855"/>
            </a:xfrm>
          </p:grpSpPr>
          <p:grpSp>
            <p:nvGrpSpPr>
              <p:cNvPr id="141" name="Group 140"/>
              <p:cNvGrpSpPr/>
              <p:nvPr/>
            </p:nvGrpSpPr>
            <p:grpSpPr>
              <a:xfrm>
                <a:off x="5437928" y="4144078"/>
                <a:ext cx="898262" cy="521704"/>
                <a:chOff x="5253214" y="3443122"/>
                <a:chExt cx="1545710" cy="897736"/>
              </a:xfrm>
            </p:grpSpPr>
            <p:sp>
              <p:nvSpPr>
                <p:cNvPr id="146" name="Freeform 118"/>
                <p:cNvSpPr>
                  <a:spLocks noEditPoints="1"/>
                </p:cNvSpPr>
                <p:nvPr/>
              </p:nvSpPr>
              <p:spPr bwMode="auto">
                <a:xfrm rot="20419912">
                  <a:off x="5253214" y="3813980"/>
                  <a:ext cx="416047" cy="404793"/>
                </a:xfrm>
                <a:custGeom>
                  <a:avLst/>
                  <a:gdLst>
                    <a:gd name="T0" fmla="*/ 625 w 626"/>
                    <a:gd name="T1" fmla="*/ 329 h 609"/>
                    <a:gd name="T2" fmla="*/ 626 w 626"/>
                    <a:gd name="T3" fmla="*/ 305 h 609"/>
                    <a:gd name="T4" fmla="*/ 625 w 626"/>
                    <a:gd name="T5" fmla="*/ 280 h 609"/>
                    <a:gd name="T6" fmla="*/ 562 w 626"/>
                    <a:gd name="T7" fmla="*/ 267 h 609"/>
                    <a:gd name="T8" fmla="*/ 537 w 626"/>
                    <a:gd name="T9" fmla="*/ 189 h 609"/>
                    <a:gd name="T10" fmla="*/ 580 w 626"/>
                    <a:gd name="T11" fmla="*/ 141 h 609"/>
                    <a:gd name="T12" fmla="*/ 551 w 626"/>
                    <a:gd name="T13" fmla="*/ 101 h 609"/>
                    <a:gd name="T14" fmla="*/ 492 w 626"/>
                    <a:gd name="T15" fmla="*/ 128 h 609"/>
                    <a:gd name="T16" fmla="*/ 426 w 626"/>
                    <a:gd name="T17" fmla="*/ 80 h 609"/>
                    <a:gd name="T18" fmla="*/ 433 w 626"/>
                    <a:gd name="T19" fmla="*/ 15 h 609"/>
                    <a:gd name="T20" fmla="*/ 386 w 626"/>
                    <a:gd name="T21" fmla="*/ 0 h 609"/>
                    <a:gd name="T22" fmla="*/ 355 w 626"/>
                    <a:gd name="T23" fmla="*/ 56 h 609"/>
                    <a:gd name="T24" fmla="*/ 313 w 626"/>
                    <a:gd name="T25" fmla="*/ 53 h 609"/>
                    <a:gd name="T26" fmla="*/ 272 w 626"/>
                    <a:gd name="T27" fmla="*/ 56 h 609"/>
                    <a:gd name="T28" fmla="*/ 240 w 626"/>
                    <a:gd name="T29" fmla="*/ 0 h 609"/>
                    <a:gd name="T30" fmla="*/ 193 w 626"/>
                    <a:gd name="T31" fmla="*/ 15 h 609"/>
                    <a:gd name="T32" fmla="*/ 201 w 626"/>
                    <a:gd name="T33" fmla="*/ 80 h 609"/>
                    <a:gd name="T34" fmla="*/ 134 w 626"/>
                    <a:gd name="T35" fmla="*/ 128 h 609"/>
                    <a:gd name="T36" fmla="*/ 75 w 626"/>
                    <a:gd name="T37" fmla="*/ 101 h 609"/>
                    <a:gd name="T38" fmla="*/ 46 w 626"/>
                    <a:gd name="T39" fmla="*/ 141 h 609"/>
                    <a:gd name="T40" fmla="*/ 90 w 626"/>
                    <a:gd name="T41" fmla="*/ 189 h 609"/>
                    <a:gd name="T42" fmla="*/ 64 w 626"/>
                    <a:gd name="T43" fmla="*/ 267 h 609"/>
                    <a:gd name="T44" fmla="*/ 1 w 626"/>
                    <a:gd name="T45" fmla="*/ 280 h 609"/>
                    <a:gd name="T46" fmla="*/ 0 w 626"/>
                    <a:gd name="T47" fmla="*/ 305 h 609"/>
                    <a:gd name="T48" fmla="*/ 1 w 626"/>
                    <a:gd name="T49" fmla="*/ 329 h 609"/>
                    <a:gd name="T50" fmla="*/ 64 w 626"/>
                    <a:gd name="T51" fmla="*/ 342 h 609"/>
                    <a:gd name="T52" fmla="*/ 90 w 626"/>
                    <a:gd name="T53" fmla="*/ 421 h 609"/>
                    <a:gd name="T54" fmla="*/ 46 w 626"/>
                    <a:gd name="T55" fmla="*/ 468 h 609"/>
                    <a:gd name="T56" fmla="*/ 75 w 626"/>
                    <a:gd name="T57" fmla="*/ 508 h 609"/>
                    <a:gd name="T58" fmla="*/ 134 w 626"/>
                    <a:gd name="T59" fmla="*/ 481 h 609"/>
                    <a:gd name="T60" fmla="*/ 201 w 626"/>
                    <a:gd name="T61" fmla="*/ 530 h 609"/>
                    <a:gd name="T62" fmla="*/ 193 w 626"/>
                    <a:gd name="T63" fmla="*/ 594 h 609"/>
                    <a:gd name="T64" fmla="*/ 240 w 626"/>
                    <a:gd name="T65" fmla="*/ 609 h 609"/>
                    <a:gd name="T66" fmla="*/ 272 w 626"/>
                    <a:gd name="T67" fmla="*/ 553 h 609"/>
                    <a:gd name="T68" fmla="*/ 313 w 626"/>
                    <a:gd name="T69" fmla="*/ 556 h 609"/>
                    <a:gd name="T70" fmla="*/ 355 w 626"/>
                    <a:gd name="T71" fmla="*/ 553 h 609"/>
                    <a:gd name="T72" fmla="*/ 386 w 626"/>
                    <a:gd name="T73" fmla="*/ 609 h 609"/>
                    <a:gd name="T74" fmla="*/ 433 w 626"/>
                    <a:gd name="T75" fmla="*/ 594 h 609"/>
                    <a:gd name="T76" fmla="*/ 426 w 626"/>
                    <a:gd name="T77" fmla="*/ 530 h 609"/>
                    <a:gd name="T78" fmla="*/ 492 w 626"/>
                    <a:gd name="T79" fmla="*/ 481 h 609"/>
                    <a:gd name="T80" fmla="*/ 551 w 626"/>
                    <a:gd name="T81" fmla="*/ 508 h 609"/>
                    <a:gd name="T82" fmla="*/ 580 w 626"/>
                    <a:gd name="T83" fmla="*/ 468 h 609"/>
                    <a:gd name="T84" fmla="*/ 537 w 626"/>
                    <a:gd name="T85" fmla="*/ 421 h 609"/>
                    <a:gd name="T86" fmla="*/ 562 w 626"/>
                    <a:gd name="T87" fmla="*/ 342 h 609"/>
                    <a:gd name="T88" fmla="*/ 625 w 626"/>
                    <a:gd name="T89" fmla="*/ 329 h 609"/>
                    <a:gd name="T90" fmla="*/ 313 w 626"/>
                    <a:gd name="T91" fmla="*/ 470 h 609"/>
                    <a:gd name="T92" fmla="*/ 147 w 626"/>
                    <a:gd name="T93" fmla="*/ 305 h 609"/>
                    <a:gd name="T94" fmla="*/ 313 w 626"/>
                    <a:gd name="T95" fmla="*/ 139 h 609"/>
                    <a:gd name="T96" fmla="*/ 479 w 626"/>
                    <a:gd name="T97" fmla="*/ 305 h 609"/>
                    <a:gd name="T98" fmla="*/ 313 w 626"/>
                    <a:gd name="T99" fmla="*/ 47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6" h="609">
                      <a:moveTo>
                        <a:pt x="625" y="329"/>
                      </a:moveTo>
                      <a:cubicBezTo>
                        <a:pt x="626" y="321"/>
                        <a:pt x="626" y="313"/>
                        <a:pt x="626" y="305"/>
                      </a:cubicBezTo>
                      <a:cubicBezTo>
                        <a:pt x="626" y="296"/>
                        <a:pt x="626" y="288"/>
                        <a:pt x="625" y="280"/>
                      </a:cubicBezTo>
                      <a:cubicBezTo>
                        <a:pt x="562" y="267"/>
                        <a:pt x="562" y="267"/>
                        <a:pt x="562" y="267"/>
                      </a:cubicBezTo>
                      <a:cubicBezTo>
                        <a:pt x="558" y="239"/>
                        <a:pt x="549" y="213"/>
                        <a:pt x="537" y="189"/>
                      </a:cubicBezTo>
                      <a:cubicBezTo>
                        <a:pt x="580" y="141"/>
                        <a:pt x="580" y="141"/>
                        <a:pt x="580" y="141"/>
                      </a:cubicBezTo>
                      <a:cubicBezTo>
                        <a:pt x="572" y="127"/>
                        <a:pt x="562" y="114"/>
                        <a:pt x="551" y="101"/>
                      </a:cubicBezTo>
                      <a:cubicBezTo>
                        <a:pt x="492" y="128"/>
                        <a:pt x="492" y="128"/>
                        <a:pt x="492" y="128"/>
                      </a:cubicBezTo>
                      <a:cubicBezTo>
                        <a:pt x="473" y="108"/>
                        <a:pt x="451" y="92"/>
                        <a:pt x="426" y="80"/>
                      </a:cubicBezTo>
                      <a:cubicBezTo>
                        <a:pt x="433" y="15"/>
                        <a:pt x="433" y="15"/>
                        <a:pt x="433" y="15"/>
                      </a:cubicBezTo>
                      <a:cubicBezTo>
                        <a:pt x="418" y="9"/>
                        <a:pt x="402" y="4"/>
                        <a:pt x="386" y="0"/>
                      </a:cubicBezTo>
                      <a:cubicBezTo>
                        <a:pt x="355" y="56"/>
                        <a:pt x="355" y="56"/>
                        <a:pt x="355" y="56"/>
                      </a:cubicBezTo>
                      <a:cubicBezTo>
                        <a:pt x="341" y="54"/>
                        <a:pt x="327" y="53"/>
                        <a:pt x="313" y="53"/>
                      </a:cubicBezTo>
                      <a:cubicBezTo>
                        <a:pt x="299" y="53"/>
                        <a:pt x="285" y="54"/>
                        <a:pt x="272" y="56"/>
                      </a:cubicBezTo>
                      <a:cubicBezTo>
                        <a:pt x="240" y="0"/>
                        <a:pt x="240" y="0"/>
                        <a:pt x="240" y="0"/>
                      </a:cubicBezTo>
                      <a:cubicBezTo>
                        <a:pt x="224" y="4"/>
                        <a:pt x="208" y="9"/>
                        <a:pt x="193" y="15"/>
                      </a:cubicBezTo>
                      <a:cubicBezTo>
                        <a:pt x="201" y="80"/>
                        <a:pt x="201" y="80"/>
                        <a:pt x="201" y="80"/>
                      </a:cubicBezTo>
                      <a:cubicBezTo>
                        <a:pt x="176" y="92"/>
                        <a:pt x="153" y="108"/>
                        <a:pt x="134" y="128"/>
                      </a:cubicBezTo>
                      <a:cubicBezTo>
                        <a:pt x="75" y="101"/>
                        <a:pt x="75" y="101"/>
                        <a:pt x="75" y="101"/>
                      </a:cubicBezTo>
                      <a:cubicBezTo>
                        <a:pt x="65" y="114"/>
                        <a:pt x="55" y="127"/>
                        <a:pt x="46" y="141"/>
                      </a:cubicBezTo>
                      <a:cubicBezTo>
                        <a:pt x="90" y="189"/>
                        <a:pt x="90" y="189"/>
                        <a:pt x="90" y="189"/>
                      </a:cubicBezTo>
                      <a:cubicBezTo>
                        <a:pt x="77" y="213"/>
                        <a:pt x="69" y="239"/>
                        <a:pt x="64" y="267"/>
                      </a:cubicBezTo>
                      <a:cubicBezTo>
                        <a:pt x="1" y="280"/>
                        <a:pt x="1" y="280"/>
                        <a:pt x="1" y="280"/>
                      </a:cubicBezTo>
                      <a:cubicBezTo>
                        <a:pt x="1" y="288"/>
                        <a:pt x="0" y="296"/>
                        <a:pt x="0" y="305"/>
                      </a:cubicBezTo>
                      <a:cubicBezTo>
                        <a:pt x="0" y="313"/>
                        <a:pt x="1" y="321"/>
                        <a:pt x="1" y="329"/>
                      </a:cubicBezTo>
                      <a:cubicBezTo>
                        <a:pt x="64" y="342"/>
                        <a:pt x="64" y="342"/>
                        <a:pt x="64" y="342"/>
                      </a:cubicBezTo>
                      <a:cubicBezTo>
                        <a:pt x="69" y="370"/>
                        <a:pt x="77" y="396"/>
                        <a:pt x="90" y="421"/>
                      </a:cubicBezTo>
                      <a:cubicBezTo>
                        <a:pt x="46" y="468"/>
                        <a:pt x="46" y="468"/>
                        <a:pt x="46" y="468"/>
                      </a:cubicBezTo>
                      <a:cubicBezTo>
                        <a:pt x="55" y="482"/>
                        <a:pt x="65" y="496"/>
                        <a:pt x="75" y="508"/>
                      </a:cubicBezTo>
                      <a:cubicBezTo>
                        <a:pt x="134" y="481"/>
                        <a:pt x="134" y="481"/>
                        <a:pt x="134" y="481"/>
                      </a:cubicBezTo>
                      <a:cubicBezTo>
                        <a:pt x="153" y="501"/>
                        <a:pt x="176" y="517"/>
                        <a:pt x="201" y="530"/>
                      </a:cubicBezTo>
                      <a:cubicBezTo>
                        <a:pt x="193" y="594"/>
                        <a:pt x="193" y="594"/>
                        <a:pt x="193" y="594"/>
                      </a:cubicBezTo>
                      <a:cubicBezTo>
                        <a:pt x="208" y="600"/>
                        <a:pt x="224" y="605"/>
                        <a:pt x="240" y="609"/>
                      </a:cubicBezTo>
                      <a:cubicBezTo>
                        <a:pt x="272" y="553"/>
                        <a:pt x="272" y="553"/>
                        <a:pt x="272" y="553"/>
                      </a:cubicBezTo>
                      <a:cubicBezTo>
                        <a:pt x="285" y="555"/>
                        <a:pt x="299" y="556"/>
                        <a:pt x="313" y="556"/>
                      </a:cubicBezTo>
                      <a:cubicBezTo>
                        <a:pt x="327" y="556"/>
                        <a:pt x="341" y="555"/>
                        <a:pt x="355" y="553"/>
                      </a:cubicBezTo>
                      <a:cubicBezTo>
                        <a:pt x="386" y="609"/>
                        <a:pt x="386" y="609"/>
                        <a:pt x="386" y="609"/>
                      </a:cubicBezTo>
                      <a:cubicBezTo>
                        <a:pt x="402" y="605"/>
                        <a:pt x="418" y="600"/>
                        <a:pt x="433" y="594"/>
                      </a:cubicBezTo>
                      <a:cubicBezTo>
                        <a:pt x="426" y="530"/>
                        <a:pt x="426" y="530"/>
                        <a:pt x="426" y="530"/>
                      </a:cubicBezTo>
                      <a:cubicBezTo>
                        <a:pt x="451" y="517"/>
                        <a:pt x="473" y="501"/>
                        <a:pt x="492" y="481"/>
                      </a:cubicBezTo>
                      <a:cubicBezTo>
                        <a:pt x="551" y="508"/>
                        <a:pt x="551" y="508"/>
                        <a:pt x="551" y="508"/>
                      </a:cubicBezTo>
                      <a:cubicBezTo>
                        <a:pt x="562" y="496"/>
                        <a:pt x="572" y="482"/>
                        <a:pt x="580" y="468"/>
                      </a:cubicBezTo>
                      <a:cubicBezTo>
                        <a:pt x="537" y="421"/>
                        <a:pt x="537" y="421"/>
                        <a:pt x="537" y="421"/>
                      </a:cubicBezTo>
                      <a:cubicBezTo>
                        <a:pt x="549" y="396"/>
                        <a:pt x="558" y="370"/>
                        <a:pt x="562" y="342"/>
                      </a:cubicBezTo>
                      <a:lnTo>
                        <a:pt x="625" y="329"/>
                      </a:lnTo>
                      <a:close/>
                      <a:moveTo>
                        <a:pt x="313" y="470"/>
                      </a:moveTo>
                      <a:cubicBezTo>
                        <a:pt x="222" y="470"/>
                        <a:pt x="147" y="396"/>
                        <a:pt x="147" y="305"/>
                      </a:cubicBezTo>
                      <a:cubicBezTo>
                        <a:pt x="147" y="213"/>
                        <a:pt x="222" y="139"/>
                        <a:pt x="313" y="139"/>
                      </a:cubicBezTo>
                      <a:cubicBezTo>
                        <a:pt x="405" y="139"/>
                        <a:pt x="479" y="213"/>
                        <a:pt x="479" y="305"/>
                      </a:cubicBezTo>
                      <a:cubicBezTo>
                        <a:pt x="479" y="396"/>
                        <a:pt x="405" y="470"/>
                        <a:pt x="313" y="470"/>
                      </a:cubicBezTo>
                      <a:close/>
                    </a:path>
                  </a:pathLst>
                </a:custGeom>
                <a:solidFill>
                  <a:srgbClr val="569099"/>
                </a:solidFill>
                <a:ln>
                  <a:noFill/>
                </a:ln>
              </p:spPr>
              <p:txBody>
                <a:bodyPr vert="horz" wrap="square" lIns="68562" tIns="34281" rIns="68562" bIns="34281"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017C8E"/>
                    </a:solidFill>
                    <a:effectLst/>
                    <a:uLnTx/>
                    <a:uFillTx/>
                    <a:latin typeface="Arial"/>
                  </a:endParaRPr>
                </a:p>
              </p:txBody>
            </p:sp>
            <p:grpSp>
              <p:nvGrpSpPr>
                <p:cNvPr id="147" name="Group 85"/>
                <p:cNvGrpSpPr>
                  <a:grpSpLocks noChangeAspect="1"/>
                </p:cNvGrpSpPr>
                <p:nvPr/>
              </p:nvGrpSpPr>
              <p:grpSpPr bwMode="auto">
                <a:xfrm>
                  <a:off x="5924636" y="3514130"/>
                  <a:ext cx="874288" cy="582051"/>
                  <a:chOff x="3059" y="1859"/>
                  <a:chExt cx="351" cy="230"/>
                </a:xfrm>
                <a:solidFill>
                  <a:srgbClr val="003A69"/>
                </a:solidFill>
              </p:grpSpPr>
              <p:sp>
                <p:nvSpPr>
                  <p:cNvPr id="152" name="Freeform 86"/>
                  <p:cNvSpPr>
                    <a:spLocks noEditPoints="1"/>
                  </p:cNvSpPr>
                  <p:nvPr/>
                </p:nvSpPr>
                <p:spPr bwMode="auto">
                  <a:xfrm>
                    <a:off x="3097" y="1957"/>
                    <a:ext cx="112" cy="86"/>
                  </a:xfrm>
                  <a:custGeom>
                    <a:avLst/>
                    <a:gdLst>
                      <a:gd name="T0" fmla="*/ 88 w 111"/>
                      <a:gd name="T1" fmla="*/ 62 h 85"/>
                      <a:gd name="T2" fmla="*/ 60 w 111"/>
                      <a:gd name="T3" fmla="*/ 52 h 85"/>
                      <a:gd name="T4" fmla="*/ 46 w 111"/>
                      <a:gd name="T5" fmla="*/ 36 h 85"/>
                      <a:gd name="T6" fmla="*/ 46 w 111"/>
                      <a:gd name="T7" fmla="*/ 24 h 85"/>
                      <a:gd name="T8" fmla="*/ 53 w 111"/>
                      <a:gd name="T9" fmla="*/ 25 h 85"/>
                      <a:gd name="T10" fmla="*/ 53 w 111"/>
                      <a:gd name="T11" fmla="*/ 0 h 85"/>
                      <a:gd name="T12" fmla="*/ 35 w 111"/>
                      <a:gd name="T13" fmla="*/ 18 h 85"/>
                      <a:gd name="T14" fmla="*/ 22 w 111"/>
                      <a:gd name="T15" fmla="*/ 24 h 85"/>
                      <a:gd name="T16" fmla="*/ 0 w 111"/>
                      <a:gd name="T17" fmla="*/ 33 h 85"/>
                      <a:gd name="T18" fmla="*/ 24 w 111"/>
                      <a:gd name="T19" fmla="*/ 37 h 85"/>
                      <a:gd name="T20" fmla="*/ 35 w 111"/>
                      <a:gd name="T21" fmla="*/ 43 h 85"/>
                      <a:gd name="T22" fmla="*/ 25 w 111"/>
                      <a:gd name="T23" fmla="*/ 59 h 85"/>
                      <a:gd name="T24" fmla="*/ 12 w 111"/>
                      <a:gd name="T25" fmla="*/ 72 h 85"/>
                      <a:gd name="T26" fmla="*/ 38 w 111"/>
                      <a:gd name="T27" fmla="*/ 72 h 85"/>
                      <a:gd name="T28" fmla="*/ 53 w 111"/>
                      <a:gd name="T29" fmla="*/ 62 h 85"/>
                      <a:gd name="T30" fmla="*/ 89 w 111"/>
                      <a:gd name="T31" fmla="*/ 75 h 85"/>
                      <a:gd name="T32" fmla="*/ 111 w 111"/>
                      <a:gd name="T33" fmla="*/ 68 h 85"/>
                      <a:gd name="T34" fmla="*/ 53 w 111"/>
                      <a:gd name="T35" fmla="*/ 7 h 85"/>
                      <a:gd name="T36" fmla="*/ 54 w 111"/>
                      <a:gd name="T37" fmla="*/ 7 h 85"/>
                      <a:gd name="T38" fmla="*/ 55 w 111"/>
                      <a:gd name="T39" fmla="*/ 18 h 85"/>
                      <a:gd name="T40" fmla="*/ 55 w 111"/>
                      <a:gd name="T41" fmla="*/ 19 h 85"/>
                      <a:gd name="T42" fmla="*/ 47 w 111"/>
                      <a:gd name="T43" fmla="*/ 13 h 85"/>
                      <a:gd name="T44" fmla="*/ 12 w 111"/>
                      <a:gd name="T45" fmla="*/ 39 h 85"/>
                      <a:gd name="T46" fmla="*/ 12 w 111"/>
                      <a:gd name="T47" fmla="*/ 26 h 85"/>
                      <a:gd name="T48" fmla="*/ 12 w 111"/>
                      <a:gd name="T49" fmla="*/ 39 h 85"/>
                      <a:gd name="T50" fmla="*/ 31 w 111"/>
                      <a:gd name="T51" fmla="*/ 73 h 85"/>
                      <a:gd name="T52" fmla="*/ 31 w 111"/>
                      <a:gd name="T53" fmla="*/ 74 h 85"/>
                      <a:gd name="T54" fmla="*/ 30 w 111"/>
                      <a:gd name="T55" fmla="*/ 74 h 85"/>
                      <a:gd name="T56" fmla="*/ 30 w 111"/>
                      <a:gd name="T57" fmla="*/ 75 h 85"/>
                      <a:gd name="T58" fmla="*/ 29 w 111"/>
                      <a:gd name="T59" fmla="*/ 76 h 85"/>
                      <a:gd name="T60" fmla="*/ 28 w 111"/>
                      <a:gd name="T61" fmla="*/ 77 h 85"/>
                      <a:gd name="T62" fmla="*/ 25 w 111"/>
                      <a:gd name="T63" fmla="*/ 78 h 85"/>
                      <a:gd name="T64" fmla="*/ 24 w 111"/>
                      <a:gd name="T65" fmla="*/ 78 h 85"/>
                      <a:gd name="T66" fmla="*/ 25 w 111"/>
                      <a:gd name="T67" fmla="*/ 66 h 85"/>
                      <a:gd name="T68" fmla="*/ 31 w 111"/>
                      <a:gd name="T69" fmla="*/ 73 h 85"/>
                      <a:gd name="T70" fmla="*/ 93 w 111"/>
                      <a:gd name="T71" fmla="*/ 68 h 85"/>
                      <a:gd name="T72" fmla="*/ 96 w 111"/>
                      <a:gd name="T73" fmla="*/ 62 h 85"/>
                      <a:gd name="T74" fmla="*/ 104 w 111"/>
                      <a:gd name="T75" fmla="*/ 65 h 85"/>
                      <a:gd name="T76" fmla="*/ 105 w 111"/>
                      <a:gd name="T77" fmla="*/ 66 h 85"/>
                      <a:gd name="T78" fmla="*/ 105 w 111"/>
                      <a:gd name="T79"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1" h="85">
                        <a:moveTo>
                          <a:pt x="99" y="55"/>
                        </a:moveTo>
                        <a:cubicBezTo>
                          <a:pt x="94" y="55"/>
                          <a:pt x="90" y="58"/>
                          <a:pt x="88" y="62"/>
                        </a:cubicBezTo>
                        <a:cubicBezTo>
                          <a:pt x="86" y="62"/>
                          <a:pt x="84" y="61"/>
                          <a:pt x="82" y="61"/>
                        </a:cubicBezTo>
                        <a:cubicBezTo>
                          <a:pt x="72" y="59"/>
                          <a:pt x="65" y="56"/>
                          <a:pt x="60" y="52"/>
                        </a:cubicBezTo>
                        <a:cubicBezTo>
                          <a:pt x="60" y="51"/>
                          <a:pt x="60" y="51"/>
                          <a:pt x="59" y="51"/>
                        </a:cubicBezTo>
                        <a:cubicBezTo>
                          <a:pt x="54" y="47"/>
                          <a:pt x="51" y="42"/>
                          <a:pt x="46" y="36"/>
                        </a:cubicBezTo>
                        <a:cubicBezTo>
                          <a:pt x="46" y="36"/>
                          <a:pt x="46" y="36"/>
                          <a:pt x="46" y="36"/>
                        </a:cubicBezTo>
                        <a:cubicBezTo>
                          <a:pt x="45" y="34"/>
                          <a:pt x="44" y="28"/>
                          <a:pt x="46" y="24"/>
                        </a:cubicBezTo>
                        <a:cubicBezTo>
                          <a:pt x="46" y="24"/>
                          <a:pt x="46" y="24"/>
                          <a:pt x="47" y="23"/>
                        </a:cubicBezTo>
                        <a:cubicBezTo>
                          <a:pt x="49" y="25"/>
                          <a:pt x="51" y="25"/>
                          <a:pt x="53" y="25"/>
                        </a:cubicBezTo>
                        <a:cubicBezTo>
                          <a:pt x="60" y="25"/>
                          <a:pt x="66" y="20"/>
                          <a:pt x="66" y="13"/>
                        </a:cubicBezTo>
                        <a:cubicBezTo>
                          <a:pt x="66" y="6"/>
                          <a:pt x="60" y="0"/>
                          <a:pt x="53" y="0"/>
                        </a:cubicBezTo>
                        <a:cubicBezTo>
                          <a:pt x="47" y="0"/>
                          <a:pt x="42" y="5"/>
                          <a:pt x="41" y="11"/>
                        </a:cubicBezTo>
                        <a:cubicBezTo>
                          <a:pt x="38" y="13"/>
                          <a:pt x="36" y="16"/>
                          <a:pt x="35" y="18"/>
                        </a:cubicBezTo>
                        <a:cubicBezTo>
                          <a:pt x="33" y="21"/>
                          <a:pt x="33" y="23"/>
                          <a:pt x="32" y="25"/>
                        </a:cubicBezTo>
                        <a:cubicBezTo>
                          <a:pt x="29" y="24"/>
                          <a:pt x="25" y="24"/>
                          <a:pt x="22" y="24"/>
                        </a:cubicBezTo>
                        <a:cubicBezTo>
                          <a:pt x="19" y="22"/>
                          <a:pt x="16" y="20"/>
                          <a:pt x="12" y="20"/>
                        </a:cubicBezTo>
                        <a:cubicBezTo>
                          <a:pt x="6" y="20"/>
                          <a:pt x="0" y="26"/>
                          <a:pt x="0" y="33"/>
                        </a:cubicBezTo>
                        <a:cubicBezTo>
                          <a:pt x="0" y="40"/>
                          <a:pt x="6" y="45"/>
                          <a:pt x="12" y="45"/>
                        </a:cubicBezTo>
                        <a:cubicBezTo>
                          <a:pt x="18" y="45"/>
                          <a:pt x="22" y="42"/>
                          <a:pt x="24" y="37"/>
                        </a:cubicBezTo>
                        <a:cubicBezTo>
                          <a:pt x="28" y="37"/>
                          <a:pt x="32" y="38"/>
                          <a:pt x="35" y="42"/>
                        </a:cubicBezTo>
                        <a:cubicBezTo>
                          <a:pt x="35" y="43"/>
                          <a:pt x="35" y="43"/>
                          <a:pt x="35" y="43"/>
                        </a:cubicBezTo>
                        <a:cubicBezTo>
                          <a:pt x="37" y="46"/>
                          <a:pt x="39" y="48"/>
                          <a:pt x="41" y="51"/>
                        </a:cubicBezTo>
                        <a:cubicBezTo>
                          <a:pt x="34" y="52"/>
                          <a:pt x="29" y="56"/>
                          <a:pt x="25" y="59"/>
                        </a:cubicBezTo>
                        <a:cubicBezTo>
                          <a:pt x="25" y="59"/>
                          <a:pt x="25" y="59"/>
                          <a:pt x="25" y="59"/>
                        </a:cubicBezTo>
                        <a:cubicBezTo>
                          <a:pt x="18" y="59"/>
                          <a:pt x="12" y="65"/>
                          <a:pt x="12" y="72"/>
                        </a:cubicBezTo>
                        <a:cubicBezTo>
                          <a:pt x="12" y="79"/>
                          <a:pt x="18" y="85"/>
                          <a:pt x="25" y="85"/>
                        </a:cubicBezTo>
                        <a:cubicBezTo>
                          <a:pt x="32" y="85"/>
                          <a:pt x="38" y="79"/>
                          <a:pt x="38" y="72"/>
                        </a:cubicBezTo>
                        <a:cubicBezTo>
                          <a:pt x="38" y="70"/>
                          <a:pt x="37" y="68"/>
                          <a:pt x="36" y="67"/>
                        </a:cubicBezTo>
                        <a:cubicBezTo>
                          <a:pt x="40" y="64"/>
                          <a:pt x="45" y="62"/>
                          <a:pt x="53" y="62"/>
                        </a:cubicBezTo>
                        <a:cubicBezTo>
                          <a:pt x="59" y="67"/>
                          <a:pt x="68" y="71"/>
                          <a:pt x="80" y="74"/>
                        </a:cubicBezTo>
                        <a:cubicBezTo>
                          <a:pt x="83" y="74"/>
                          <a:pt x="86" y="75"/>
                          <a:pt x="89" y="75"/>
                        </a:cubicBezTo>
                        <a:cubicBezTo>
                          <a:pt x="91" y="78"/>
                          <a:pt x="95" y="80"/>
                          <a:pt x="99" y="80"/>
                        </a:cubicBezTo>
                        <a:cubicBezTo>
                          <a:pt x="106" y="80"/>
                          <a:pt x="111" y="75"/>
                          <a:pt x="111" y="68"/>
                        </a:cubicBezTo>
                        <a:cubicBezTo>
                          <a:pt x="111" y="61"/>
                          <a:pt x="106" y="55"/>
                          <a:pt x="99" y="55"/>
                        </a:cubicBezTo>
                        <a:close/>
                        <a:moveTo>
                          <a:pt x="53" y="7"/>
                        </a:moveTo>
                        <a:cubicBezTo>
                          <a:pt x="54" y="7"/>
                          <a:pt x="54" y="7"/>
                          <a:pt x="54" y="7"/>
                        </a:cubicBezTo>
                        <a:cubicBezTo>
                          <a:pt x="54" y="7"/>
                          <a:pt x="54" y="7"/>
                          <a:pt x="54" y="7"/>
                        </a:cubicBezTo>
                        <a:cubicBezTo>
                          <a:pt x="57" y="7"/>
                          <a:pt x="59" y="10"/>
                          <a:pt x="59" y="13"/>
                        </a:cubicBezTo>
                        <a:cubicBezTo>
                          <a:pt x="59" y="15"/>
                          <a:pt x="58" y="18"/>
                          <a:pt x="55" y="18"/>
                        </a:cubicBezTo>
                        <a:cubicBezTo>
                          <a:pt x="55" y="19"/>
                          <a:pt x="55" y="19"/>
                          <a:pt x="55" y="19"/>
                        </a:cubicBezTo>
                        <a:cubicBezTo>
                          <a:pt x="55" y="19"/>
                          <a:pt x="55" y="19"/>
                          <a:pt x="55" y="19"/>
                        </a:cubicBezTo>
                        <a:cubicBezTo>
                          <a:pt x="54" y="19"/>
                          <a:pt x="54" y="19"/>
                          <a:pt x="53" y="19"/>
                        </a:cubicBezTo>
                        <a:cubicBezTo>
                          <a:pt x="50" y="19"/>
                          <a:pt x="47" y="16"/>
                          <a:pt x="47" y="13"/>
                        </a:cubicBezTo>
                        <a:cubicBezTo>
                          <a:pt x="47" y="9"/>
                          <a:pt x="50" y="7"/>
                          <a:pt x="53" y="7"/>
                        </a:cubicBezTo>
                        <a:close/>
                        <a:moveTo>
                          <a:pt x="12" y="39"/>
                        </a:moveTo>
                        <a:cubicBezTo>
                          <a:pt x="9" y="39"/>
                          <a:pt x="6" y="36"/>
                          <a:pt x="6" y="33"/>
                        </a:cubicBezTo>
                        <a:cubicBezTo>
                          <a:pt x="6" y="29"/>
                          <a:pt x="9" y="26"/>
                          <a:pt x="12" y="26"/>
                        </a:cubicBezTo>
                        <a:cubicBezTo>
                          <a:pt x="16" y="26"/>
                          <a:pt x="19" y="29"/>
                          <a:pt x="19" y="33"/>
                        </a:cubicBezTo>
                        <a:cubicBezTo>
                          <a:pt x="19" y="36"/>
                          <a:pt x="16" y="39"/>
                          <a:pt x="12" y="39"/>
                        </a:cubicBezTo>
                        <a:close/>
                        <a:moveTo>
                          <a:pt x="31" y="73"/>
                        </a:moveTo>
                        <a:cubicBezTo>
                          <a:pt x="31" y="73"/>
                          <a:pt x="31" y="73"/>
                          <a:pt x="31" y="73"/>
                        </a:cubicBezTo>
                        <a:cubicBezTo>
                          <a:pt x="31" y="73"/>
                          <a:pt x="31" y="73"/>
                          <a:pt x="31" y="73"/>
                        </a:cubicBezTo>
                        <a:cubicBezTo>
                          <a:pt x="31" y="74"/>
                          <a:pt x="31" y="74"/>
                          <a:pt x="31" y="74"/>
                        </a:cubicBezTo>
                        <a:cubicBezTo>
                          <a:pt x="31" y="74"/>
                          <a:pt x="31" y="74"/>
                          <a:pt x="30" y="74"/>
                        </a:cubicBezTo>
                        <a:cubicBezTo>
                          <a:pt x="30" y="74"/>
                          <a:pt x="30" y="74"/>
                          <a:pt x="30" y="74"/>
                        </a:cubicBezTo>
                        <a:cubicBezTo>
                          <a:pt x="30" y="75"/>
                          <a:pt x="30" y="75"/>
                          <a:pt x="30" y="75"/>
                        </a:cubicBezTo>
                        <a:cubicBezTo>
                          <a:pt x="30" y="75"/>
                          <a:pt x="30" y="75"/>
                          <a:pt x="30" y="75"/>
                        </a:cubicBezTo>
                        <a:cubicBezTo>
                          <a:pt x="30" y="75"/>
                          <a:pt x="30" y="76"/>
                          <a:pt x="30" y="76"/>
                        </a:cubicBezTo>
                        <a:cubicBezTo>
                          <a:pt x="30" y="76"/>
                          <a:pt x="29" y="76"/>
                          <a:pt x="29" y="76"/>
                        </a:cubicBezTo>
                        <a:cubicBezTo>
                          <a:pt x="29" y="77"/>
                          <a:pt x="29" y="77"/>
                          <a:pt x="28" y="77"/>
                        </a:cubicBezTo>
                        <a:cubicBezTo>
                          <a:pt x="28" y="77"/>
                          <a:pt x="28" y="77"/>
                          <a:pt x="28" y="77"/>
                        </a:cubicBezTo>
                        <a:cubicBezTo>
                          <a:pt x="28" y="77"/>
                          <a:pt x="28" y="77"/>
                          <a:pt x="28" y="77"/>
                        </a:cubicBezTo>
                        <a:cubicBezTo>
                          <a:pt x="27" y="78"/>
                          <a:pt x="26" y="78"/>
                          <a:pt x="25" y="78"/>
                        </a:cubicBezTo>
                        <a:cubicBezTo>
                          <a:pt x="25" y="78"/>
                          <a:pt x="25" y="78"/>
                          <a:pt x="25" y="78"/>
                        </a:cubicBezTo>
                        <a:cubicBezTo>
                          <a:pt x="24" y="78"/>
                          <a:pt x="24" y="78"/>
                          <a:pt x="24" y="78"/>
                        </a:cubicBezTo>
                        <a:cubicBezTo>
                          <a:pt x="21" y="77"/>
                          <a:pt x="19" y="75"/>
                          <a:pt x="19" y="72"/>
                        </a:cubicBezTo>
                        <a:cubicBezTo>
                          <a:pt x="19" y="69"/>
                          <a:pt x="22" y="66"/>
                          <a:pt x="25" y="66"/>
                        </a:cubicBezTo>
                        <a:cubicBezTo>
                          <a:pt x="28" y="66"/>
                          <a:pt x="31" y="69"/>
                          <a:pt x="31" y="72"/>
                        </a:cubicBezTo>
                        <a:cubicBezTo>
                          <a:pt x="31" y="72"/>
                          <a:pt x="31" y="73"/>
                          <a:pt x="31" y="73"/>
                        </a:cubicBezTo>
                        <a:close/>
                        <a:moveTo>
                          <a:pt x="99" y="74"/>
                        </a:moveTo>
                        <a:cubicBezTo>
                          <a:pt x="95" y="74"/>
                          <a:pt x="93" y="71"/>
                          <a:pt x="93" y="68"/>
                        </a:cubicBezTo>
                        <a:cubicBezTo>
                          <a:pt x="93" y="65"/>
                          <a:pt x="94" y="63"/>
                          <a:pt x="96" y="62"/>
                        </a:cubicBezTo>
                        <a:cubicBezTo>
                          <a:pt x="96" y="62"/>
                          <a:pt x="96" y="62"/>
                          <a:pt x="96" y="62"/>
                        </a:cubicBezTo>
                        <a:cubicBezTo>
                          <a:pt x="97" y="62"/>
                          <a:pt x="98" y="62"/>
                          <a:pt x="99" y="62"/>
                        </a:cubicBezTo>
                        <a:cubicBezTo>
                          <a:pt x="101" y="62"/>
                          <a:pt x="103" y="63"/>
                          <a:pt x="104" y="65"/>
                        </a:cubicBezTo>
                        <a:cubicBezTo>
                          <a:pt x="104" y="65"/>
                          <a:pt x="104" y="66"/>
                          <a:pt x="105" y="66"/>
                        </a:cubicBezTo>
                        <a:cubicBezTo>
                          <a:pt x="105" y="66"/>
                          <a:pt x="105" y="66"/>
                          <a:pt x="105" y="66"/>
                        </a:cubicBezTo>
                        <a:cubicBezTo>
                          <a:pt x="105" y="66"/>
                          <a:pt x="105" y="66"/>
                          <a:pt x="105" y="66"/>
                        </a:cubicBezTo>
                        <a:cubicBezTo>
                          <a:pt x="105" y="67"/>
                          <a:pt x="105" y="67"/>
                          <a:pt x="105" y="68"/>
                        </a:cubicBezTo>
                        <a:cubicBezTo>
                          <a:pt x="105" y="71"/>
                          <a:pt x="102" y="74"/>
                          <a:pt x="99" y="74"/>
                        </a:cubicBezTo>
                        <a:close/>
                      </a:path>
                    </a:pathLst>
                  </a:custGeom>
                  <a:solidFill>
                    <a:srgbClr val="006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257124"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dirty="0" smtClean="0">
                      <a:ln>
                        <a:noFill/>
                      </a:ln>
                      <a:solidFill>
                        <a:prstClr val="black"/>
                      </a:solidFill>
                      <a:effectLst/>
                      <a:uLnTx/>
                      <a:uFillTx/>
                      <a:latin typeface="Arial"/>
                      <a:cs typeface="Arial" panose="020B0604020202020204" pitchFamily="34" charset="0"/>
                    </a:endParaRPr>
                  </a:p>
                </p:txBody>
              </p:sp>
              <p:sp>
                <p:nvSpPr>
                  <p:cNvPr id="153" name="Freeform 87"/>
                  <p:cNvSpPr>
                    <a:spLocks noEditPoints="1"/>
                  </p:cNvSpPr>
                  <p:nvPr/>
                </p:nvSpPr>
                <p:spPr bwMode="auto">
                  <a:xfrm>
                    <a:off x="3059" y="1859"/>
                    <a:ext cx="351" cy="230"/>
                  </a:xfrm>
                  <a:custGeom>
                    <a:avLst/>
                    <a:gdLst>
                      <a:gd name="T0" fmla="*/ 126 w 346"/>
                      <a:gd name="T1" fmla="*/ 10 h 226"/>
                      <a:gd name="T2" fmla="*/ 16 w 346"/>
                      <a:gd name="T3" fmla="*/ 226 h 226"/>
                      <a:gd name="T4" fmla="*/ 346 w 346"/>
                      <a:gd name="T5" fmla="*/ 177 h 226"/>
                      <a:gd name="T6" fmla="*/ 310 w 346"/>
                      <a:gd name="T7" fmla="*/ 188 h 226"/>
                      <a:gd name="T8" fmla="*/ 182 w 346"/>
                      <a:gd name="T9" fmla="*/ 145 h 226"/>
                      <a:gd name="T10" fmla="*/ 164 w 346"/>
                      <a:gd name="T11" fmla="*/ 177 h 226"/>
                      <a:gd name="T12" fmla="*/ 25 w 346"/>
                      <a:gd name="T13" fmla="*/ 177 h 226"/>
                      <a:gd name="T14" fmla="*/ 85 w 346"/>
                      <a:gd name="T15" fmla="*/ 83 h 226"/>
                      <a:gd name="T16" fmla="*/ 96 w 346"/>
                      <a:gd name="T17" fmla="*/ 87 h 226"/>
                      <a:gd name="T18" fmla="*/ 130 w 346"/>
                      <a:gd name="T19" fmla="*/ 122 h 226"/>
                      <a:gd name="T20" fmla="*/ 155 w 346"/>
                      <a:gd name="T21" fmla="*/ 119 h 226"/>
                      <a:gd name="T22" fmla="*/ 121 w 346"/>
                      <a:gd name="T23" fmla="*/ 96 h 226"/>
                      <a:gd name="T24" fmla="*/ 152 w 346"/>
                      <a:gd name="T25" fmla="*/ 76 h 226"/>
                      <a:gd name="T26" fmla="*/ 152 w 346"/>
                      <a:gd name="T27" fmla="*/ 49 h 226"/>
                      <a:gd name="T28" fmla="*/ 132 w 346"/>
                      <a:gd name="T29" fmla="*/ 60 h 226"/>
                      <a:gd name="T30" fmla="*/ 88 w 346"/>
                      <a:gd name="T31" fmla="*/ 57 h 226"/>
                      <a:gd name="T32" fmla="*/ 164 w 346"/>
                      <a:gd name="T33" fmla="*/ 40 h 226"/>
                      <a:gd name="T34" fmla="*/ 182 w 346"/>
                      <a:gd name="T35" fmla="*/ 115 h 226"/>
                      <a:gd name="T36" fmla="*/ 196 w 346"/>
                      <a:gd name="T37" fmla="*/ 77 h 226"/>
                      <a:gd name="T38" fmla="*/ 221 w 346"/>
                      <a:gd name="T39" fmla="*/ 113 h 226"/>
                      <a:gd name="T40" fmla="*/ 218 w 346"/>
                      <a:gd name="T41" fmla="*/ 145 h 226"/>
                      <a:gd name="T42" fmla="*/ 230 w 346"/>
                      <a:gd name="T43" fmla="*/ 158 h 226"/>
                      <a:gd name="T44" fmla="*/ 242 w 346"/>
                      <a:gd name="T45" fmla="*/ 130 h 226"/>
                      <a:gd name="T46" fmla="*/ 205 w 346"/>
                      <a:gd name="T47" fmla="*/ 93 h 226"/>
                      <a:gd name="T48" fmla="*/ 221 w 346"/>
                      <a:gd name="T49" fmla="*/ 80 h 226"/>
                      <a:gd name="T50" fmla="*/ 230 w 346"/>
                      <a:gd name="T51" fmla="*/ 59 h 226"/>
                      <a:gd name="T52" fmla="*/ 198 w 346"/>
                      <a:gd name="T53" fmla="*/ 64 h 226"/>
                      <a:gd name="T54" fmla="*/ 191 w 346"/>
                      <a:gd name="T55" fmla="*/ 31 h 226"/>
                      <a:gd name="T56" fmla="*/ 251 w 346"/>
                      <a:gd name="T57" fmla="*/ 71 h 226"/>
                      <a:gd name="T58" fmla="*/ 247 w 346"/>
                      <a:gd name="T59" fmla="*/ 111 h 226"/>
                      <a:gd name="T60" fmla="*/ 259 w 346"/>
                      <a:gd name="T61" fmla="*/ 81 h 226"/>
                      <a:gd name="T62" fmla="*/ 301 w 346"/>
                      <a:gd name="T63" fmla="*/ 103 h 226"/>
                      <a:gd name="T64" fmla="*/ 267 w 346"/>
                      <a:gd name="T65" fmla="*/ 152 h 226"/>
                      <a:gd name="T66" fmla="*/ 247 w 346"/>
                      <a:gd name="T67" fmla="*/ 168 h 226"/>
                      <a:gd name="T68" fmla="*/ 272 w 346"/>
                      <a:gd name="T69" fmla="*/ 167 h 226"/>
                      <a:gd name="T70" fmla="*/ 305 w 346"/>
                      <a:gd name="T71" fmla="*/ 117 h 226"/>
                      <a:gd name="T72" fmla="*/ 321 w 346"/>
                      <a:gd name="T73" fmla="*/ 177 h 226"/>
                      <a:gd name="T74" fmla="*/ 148 w 346"/>
                      <a:gd name="T75" fmla="*/ 118 h 226"/>
                      <a:gd name="T76" fmla="*/ 148 w 346"/>
                      <a:gd name="T77" fmla="*/ 120 h 226"/>
                      <a:gd name="T78" fmla="*/ 148 w 346"/>
                      <a:gd name="T79" fmla="*/ 121 h 226"/>
                      <a:gd name="T80" fmla="*/ 147 w 346"/>
                      <a:gd name="T81" fmla="*/ 123 h 226"/>
                      <a:gd name="T82" fmla="*/ 145 w 346"/>
                      <a:gd name="T83" fmla="*/ 125 h 226"/>
                      <a:gd name="T84" fmla="*/ 142 w 346"/>
                      <a:gd name="T85" fmla="*/ 125 h 226"/>
                      <a:gd name="T86" fmla="*/ 147 w 346"/>
                      <a:gd name="T87" fmla="*/ 116 h 226"/>
                      <a:gd name="T88" fmla="*/ 148 w 346"/>
                      <a:gd name="T89" fmla="*/ 117 h 226"/>
                      <a:gd name="T90" fmla="*/ 139 w 346"/>
                      <a:gd name="T91" fmla="*/ 43 h 226"/>
                      <a:gd name="T92" fmla="*/ 139 w 346"/>
                      <a:gd name="T93" fmla="*/ 55 h 226"/>
                      <a:gd name="T94" fmla="*/ 218 w 346"/>
                      <a:gd name="T95" fmla="*/ 164 h 226"/>
                      <a:gd name="T96" fmla="*/ 224 w 346"/>
                      <a:gd name="T97" fmla="*/ 158 h 226"/>
                      <a:gd name="T98" fmla="*/ 228 w 346"/>
                      <a:gd name="T99" fmla="*/ 65 h 226"/>
                      <a:gd name="T100" fmla="*/ 236 w 346"/>
                      <a:gd name="T101" fmla="*/ 71 h 226"/>
                      <a:gd name="T102" fmla="*/ 230 w 346"/>
                      <a:gd name="T103" fmla="*/ 77 h 226"/>
                      <a:gd name="T104" fmla="*/ 250 w 346"/>
                      <a:gd name="T105" fmla="*/ 103 h 226"/>
                      <a:gd name="T106" fmla="*/ 241 w 346"/>
                      <a:gd name="T107" fmla="*/ 97 h 226"/>
                      <a:gd name="T108" fmla="*/ 253 w 346"/>
                      <a:gd name="T109" fmla="*/ 98 h 226"/>
                      <a:gd name="T110" fmla="*/ 259 w 346"/>
                      <a:gd name="T111" fmla="*/ 174 h 226"/>
                      <a:gd name="T112" fmla="*/ 259 w 346"/>
                      <a:gd name="T113" fmla="*/ 16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6" h="226">
                        <a:moveTo>
                          <a:pt x="220" y="10"/>
                        </a:moveTo>
                        <a:cubicBezTo>
                          <a:pt x="185" y="0"/>
                          <a:pt x="182" y="13"/>
                          <a:pt x="173" y="13"/>
                        </a:cubicBezTo>
                        <a:cubicBezTo>
                          <a:pt x="164" y="13"/>
                          <a:pt x="160" y="0"/>
                          <a:pt x="126" y="10"/>
                        </a:cubicBezTo>
                        <a:cubicBezTo>
                          <a:pt x="53" y="31"/>
                          <a:pt x="0" y="98"/>
                          <a:pt x="0" y="177"/>
                        </a:cubicBezTo>
                        <a:cubicBezTo>
                          <a:pt x="0" y="209"/>
                          <a:pt x="0" y="209"/>
                          <a:pt x="0" y="209"/>
                        </a:cubicBezTo>
                        <a:cubicBezTo>
                          <a:pt x="0" y="218"/>
                          <a:pt x="7" y="226"/>
                          <a:pt x="16" y="226"/>
                        </a:cubicBezTo>
                        <a:cubicBezTo>
                          <a:pt x="330" y="226"/>
                          <a:pt x="330" y="226"/>
                          <a:pt x="330" y="226"/>
                        </a:cubicBezTo>
                        <a:cubicBezTo>
                          <a:pt x="339" y="226"/>
                          <a:pt x="346" y="218"/>
                          <a:pt x="346" y="209"/>
                        </a:cubicBezTo>
                        <a:cubicBezTo>
                          <a:pt x="346" y="177"/>
                          <a:pt x="346" y="177"/>
                          <a:pt x="346" y="177"/>
                        </a:cubicBezTo>
                        <a:cubicBezTo>
                          <a:pt x="346" y="98"/>
                          <a:pt x="293" y="31"/>
                          <a:pt x="220" y="10"/>
                        </a:cubicBezTo>
                        <a:close/>
                        <a:moveTo>
                          <a:pt x="321" y="177"/>
                        </a:moveTo>
                        <a:cubicBezTo>
                          <a:pt x="321" y="183"/>
                          <a:pt x="316" y="188"/>
                          <a:pt x="310" y="188"/>
                        </a:cubicBezTo>
                        <a:cubicBezTo>
                          <a:pt x="192" y="188"/>
                          <a:pt x="192" y="188"/>
                          <a:pt x="192" y="188"/>
                        </a:cubicBezTo>
                        <a:cubicBezTo>
                          <a:pt x="186" y="188"/>
                          <a:pt x="182" y="183"/>
                          <a:pt x="182" y="177"/>
                        </a:cubicBezTo>
                        <a:cubicBezTo>
                          <a:pt x="182" y="177"/>
                          <a:pt x="182" y="145"/>
                          <a:pt x="182" y="145"/>
                        </a:cubicBezTo>
                        <a:cubicBezTo>
                          <a:pt x="182" y="140"/>
                          <a:pt x="178" y="137"/>
                          <a:pt x="173" y="137"/>
                        </a:cubicBezTo>
                        <a:cubicBezTo>
                          <a:pt x="168" y="137"/>
                          <a:pt x="164" y="140"/>
                          <a:pt x="164" y="145"/>
                        </a:cubicBezTo>
                        <a:cubicBezTo>
                          <a:pt x="164" y="177"/>
                          <a:pt x="164" y="177"/>
                          <a:pt x="164" y="177"/>
                        </a:cubicBezTo>
                        <a:cubicBezTo>
                          <a:pt x="164" y="183"/>
                          <a:pt x="160" y="188"/>
                          <a:pt x="154" y="188"/>
                        </a:cubicBezTo>
                        <a:cubicBezTo>
                          <a:pt x="36" y="188"/>
                          <a:pt x="36" y="188"/>
                          <a:pt x="36" y="188"/>
                        </a:cubicBezTo>
                        <a:cubicBezTo>
                          <a:pt x="30" y="188"/>
                          <a:pt x="25" y="183"/>
                          <a:pt x="25" y="177"/>
                        </a:cubicBezTo>
                        <a:cubicBezTo>
                          <a:pt x="25" y="140"/>
                          <a:pt x="39" y="105"/>
                          <a:pt x="62" y="79"/>
                        </a:cubicBezTo>
                        <a:cubicBezTo>
                          <a:pt x="67" y="74"/>
                          <a:pt x="72" y="69"/>
                          <a:pt x="77" y="65"/>
                        </a:cubicBezTo>
                        <a:cubicBezTo>
                          <a:pt x="80" y="69"/>
                          <a:pt x="83" y="76"/>
                          <a:pt x="85" y="83"/>
                        </a:cubicBezTo>
                        <a:cubicBezTo>
                          <a:pt x="86" y="86"/>
                          <a:pt x="88" y="87"/>
                          <a:pt x="90" y="88"/>
                        </a:cubicBezTo>
                        <a:cubicBezTo>
                          <a:pt x="90" y="88"/>
                          <a:pt x="91" y="88"/>
                          <a:pt x="92" y="88"/>
                        </a:cubicBezTo>
                        <a:cubicBezTo>
                          <a:pt x="93" y="88"/>
                          <a:pt x="95" y="88"/>
                          <a:pt x="96" y="87"/>
                        </a:cubicBezTo>
                        <a:cubicBezTo>
                          <a:pt x="99" y="84"/>
                          <a:pt x="103" y="82"/>
                          <a:pt x="107" y="81"/>
                        </a:cubicBezTo>
                        <a:cubicBezTo>
                          <a:pt x="106" y="86"/>
                          <a:pt x="106" y="92"/>
                          <a:pt x="108" y="100"/>
                        </a:cubicBezTo>
                        <a:cubicBezTo>
                          <a:pt x="111" y="112"/>
                          <a:pt x="122" y="118"/>
                          <a:pt x="130" y="122"/>
                        </a:cubicBezTo>
                        <a:cubicBezTo>
                          <a:pt x="130" y="122"/>
                          <a:pt x="130" y="122"/>
                          <a:pt x="130" y="122"/>
                        </a:cubicBezTo>
                        <a:cubicBezTo>
                          <a:pt x="131" y="128"/>
                          <a:pt x="136" y="132"/>
                          <a:pt x="142" y="132"/>
                        </a:cubicBezTo>
                        <a:cubicBezTo>
                          <a:pt x="149" y="132"/>
                          <a:pt x="155" y="126"/>
                          <a:pt x="155" y="119"/>
                        </a:cubicBezTo>
                        <a:cubicBezTo>
                          <a:pt x="155" y="112"/>
                          <a:pt x="149" y="107"/>
                          <a:pt x="142" y="107"/>
                        </a:cubicBezTo>
                        <a:cubicBezTo>
                          <a:pt x="139" y="107"/>
                          <a:pt x="136" y="108"/>
                          <a:pt x="134" y="110"/>
                        </a:cubicBezTo>
                        <a:cubicBezTo>
                          <a:pt x="128" y="107"/>
                          <a:pt x="122" y="103"/>
                          <a:pt x="121" y="96"/>
                        </a:cubicBezTo>
                        <a:cubicBezTo>
                          <a:pt x="118" y="85"/>
                          <a:pt x="121" y="80"/>
                          <a:pt x="122" y="79"/>
                        </a:cubicBezTo>
                        <a:cubicBezTo>
                          <a:pt x="131" y="78"/>
                          <a:pt x="140" y="79"/>
                          <a:pt x="145" y="79"/>
                        </a:cubicBezTo>
                        <a:cubicBezTo>
                          <a:pt x="148" y="80"/>
                          <a:pt x="150" y="78"/>
                          <a:pt x="152" y="76"/>
                        </a:cubicBezTo>
                        <a:cubicBezTo>
                          <a:pt x="153" y="73"/>
                          <a:pt x="153" y="71"/>
                          <a:pt x="151" y="69"/>
                        </a:cubicBezTo>
                        <a:cubicBezTo>
                          <a:pt x="148" y="66"/>
                          <a:pt x="147" y="62"/>
                          <a:pt x="146" y="60"/>
                        </a:cubicBezTo>
                        <a:cubicBezTo>
                          <a:pt x="149" y="57"/>
                          <a:pt x="152" y="54"/>
                          <a:pt x="152" y="49"/>
                        </a:cubicBezTo>
                        <a:cubicBezTo>
                          <a:pt x="152" y="42"/>
                          <a:pt x="146" y="36"/>
                          <a:pt x="139" y="36"/>
                        </a:cubicBezTo>
                        <a:cubicBezTo>
                          <a:pt x="132" y="36"/>
                          <a:pt x="126" y="42"/>
                          <a:pt x="126" y="49"/>
                        </a:cubicBezTo>
                        <a:cubicBezTo>
                          <a:pt x="126" y="54"/>
                          <a:pt x="129" y="57"/>
                          <a:pt x="132" y="60"/>
                        </a:cubicBezTo>
                        <a:cubicBezTo>
                          <a:pt x="133" y="61"/>
                          <a:pt x="133" y="63"/>
                          <a:pt x="134" y="65"/>
                        </a:cubicBezTo>
                        <a:cubicBezTo>
                          <a:pt x="123" y="65"/>
                          <a:pt x="107" y="66"/>
                          <a:pt x="95" y="72"/>
                        </a:cubicBezTo>
                        <a:cubicBezTo>
                          <a:pt x="93" y="67"/>
                          <a:pt x="91" y="61"/>
                          <a:pt x="88" y="57"/>
                        </a:cubicBezTo>
                        <a:cubicBezTo>
                          <a:pt x="107" y="43"/>
                          <a:pt x="129" y="34"/>
                          <a:pt x="154" y="31"/>
                        </a:cubicBezTo>
                        <a:cubicBezTo>
                          <a:pt x="154" y="31"/>
                          <a:pt x="155" y="31"/>
                          <a:pt x="155" y="31"/>
                        </a:cubicBezTo>
                        <a:cubicBezTo>
                          <a:pt x="160" y="31"/>
                          <a:pt x="164" y="35"/>
                          <a:pt x="164" y="40"/>
                        </a:cubicBezTo>
                        <a:cubicBezTo>
                          <a:pt x="164" y="115"/>
                          <a:pt x="164" y="115"/>
                          <a:pt x="164" y="115"/>
                        </a:cubicBezTo>
                        <a:cubicBezTo>
                          <a:pt x="164" y="119"/>
                          <a:pt x="168" y="123"/>
                          <a:pt x="173" y="123"/>
                        </a:cubicBezTo>
                        <a:cubicBezTo>
                          <a:pt x="178" y="123"/>
                          <a:pt x="182" y="119"/>
                          <a:pt x="182" y="115"/>
                        </a:cubicBezTo>
                        <a:cubicBezTo>
                          <a:pt x="182" y="70"/>
                          <a:pt x="182" y="70"/>
                          <a:pt x="182" y="70"/>
                        </a:cubicBezTo>
                        <a:cubicBezTo>
                          <a:pt x="185" y="72"/>
                          <a:pt x="189" y="75"/>
                          <a:pt x="194" y="76"/>
                        </a:cubicBezTo>
                        <a:cubicBezTo>
                          <a:pt x="195" y="76"/>
                          <a:pt x="195" y="77"/>
                          <a:pt x="196" y="77"/>
                        </a:cubicBezTo>
                        <a:cubicBezTo>
                          <a:pt x="192" y="83"/>
                          <a:pt x="190" y="91"/>
                          <a:pt x="193" y="98"/>
                        </a:cubicBezTo>
                        <a:cubicBezTo>
                          <a:pt x="197" y="109"/>
                          <a:pt x="206" y="110"/>
                          <a:pt x="213" y="111"/>
                        </a:cubicBezTo>
                        <a:cubicBezTo>
                          <a:pt x="216" y="112"/>
                          <a:pt x="219" y="112"/>
                          <a:pt x="221" y="113"/>
                        </a:cubicBezTo>
                        <a:cubicBezTo>
                          <a:pt x="228" y="117"/>
                          <a:pt x="229" y="124"/>
                          <a:pt x="229" y="129"/>
                        </a:cubicBezTo>
                        <a:cubicBezTo>
                          <a:pt x="228" y="135"/>
                          <a:pt x="226" y="142"/>
                          <a:pt x="222" y="146"/>
                        </a:cubicBezTo>
                        <a:cubicBezTo>
                          <a:pt x="221" y="145"/>
                          <a:pt x="220" y="145"/>
                          <a:pt x="218" y="145"/>
                        </a:cubicBezTo>
                        <a:cubicBezTo>
                          <a:pt x="211" y="145"/>
                          <a:pt x="205" y="151"/>
                          <a:pt x="205" y="158"/>
                        </a:cubicBezTo>
                        <a:cubicBezTo>
                          <a:pt x="205" y="165"/>
                          <a:pt x="211" y="170"/>
                          <a:pt x="218" y="170"/>
                        </a:cubicBezTo>
                        <a:cubicBezTo>
                          <a:pt x="225" y="170"/>
                          <a:pt x="230" y="165"/>
                          <a:pt x="230" y="158"/>
                        </a:cubicBezTo>
                        <a:cubicBezTo>
                          <a:pt x="230" y="157"/>
                          <a:pt x="230" y="157"/>
                          <a:pt x="230" y="156"/>
                        </a:cubicBezTo>
                        <a:cubicBezTo>
                          <a:pt x="230" y="156"/>
                          <a:pt x="230" y="156"/>
                          <a:pt x="230" y="156"/>
                        </a:cubicBezTo>
                        <a:cubicBezTo>
                          <a:pt x="237" y="150"/>
                          <a:pt x="241" y="140"/>
                          <a:pt x="242" y="130"/>
                        </a:cubicBezTo>
                        <a:cubicBezTo>
                          <a:pt x="242" y="117"/>
                          <a:pt x="237" y="107"/>
                          <a:pt x="227" y="102"/>
                        </a:cubicBezTo>
                        <a:cubicBezTo>
                          <a:pt x="223" y="100"/>
                          <a:pt x="219" y="99"/>
                          <a:pt x="215" y="98"/>
                        </a:cubicBezTo>
                        <a:cubicBezTo>
                          <a:pt x="208" y="97"/>
                          <a:pt x="206" y="97"/>
                          <a:pt x="205" y="93"/>
                        </a:cubicBezTo>
                        <a:cubicBezTo>
                          <a:pt x="203" y="89"/>
                          <a:pt x="207" y="83"/>
                          <a:pt x="210" y="80"/>
                        </a:cubicBezTo>
                        <a:cubicBezTo>
                          <a:pt x="212" y="80"/>
                          <a:pt x="214" y="80"/>
                          <a:pt x="216" y="80"/>
                        </a:cubicBezTo>
                        <a:cubicBezTo>
                          <a:pt x="218" y="80"/>
                          <a:pt x="220" y="80"/>
                          <a:pt x="221" y="80"/>
                        </a:cubicBezTo>
                        <a:cubicBezTo>
                          <a:pt x="223" y="82"/>
                          <a:pt x="227" y="84"/>
                          <a:pt x="230" y="84"/>
                        </a:cubicBezTo>
                        <a:cubicBezTo>
                          <a:pt x="237" y="84"/>
                          <a:pt x="243" y="78"/>
                          <a:pt x="243" y="71"/>
                        </a:cubicBezTo>
                        <a:cubicBezTo>
                          <a:pt x="243" y="64"/>
                          <a:pt x="237" y="59"/>
                          <a:pt x="230" y="59"/>
                        </a:cubicBezTo>
                        <a:cubicBezTo>
                          <a:pt x="225" y="59"/>
                          <a:pt x="220" y="62"/>
                          <a:pt x="219" y="67"/>
                        </a:cubicBezTo>
                        <a:cubicBezTo>
                          <a:pt x="219" y="67"/>
                          <a:pt x="219" y="67"/>
                          <a:pt x="219" y="67"/>
                        </a:cubicBezTo>
                        <a:cubicBezTo>
                          <a:pt x="214" y="67"/>
                          <a:pt x="206" y="67"/>
                          <a:pt x="198" y="64"/>
                        </a:cubicBezTo>
                        <a:cubicBezTo>
                          <a:pt x="189" y="61"/>
                          <a:pt x="184" y="56"/>
                          <a:pt x="182" y="52"/>
                        </a:cubicBezTo>
                        <a:cubicBezTo>
                          <a:pt x="182" y="40"/>
                          <a:pt x="182" y="40"/>
                          <a:pt x="182" y="40"/>
                        </a:cubicBezTo>
                        <a:cubicBezTo>
                          <a:pt x="182" y="35"/>
                          <a:pt x="186" y="31"/>
                          <a:pt x="191" y="31"/>
                        </a:cubicBezTo>
                        <a:cubicBezTo>
                          <a:pt x="192" y="31"/>
                          <a:pt x="192" y="31"/>
                          <a:pt x="192" y="31"/>
                        </a:cubicBezTo>
                        <a:cubicBezTo>
                          <a:pt x="221" y="34"/>
                          <a:pt x="246" y="46"/>
                          <a:pt x="267" y="64"/>
                        </a:cubicBezTo>
                        <a:cubicBezTo>
                          <a:pt x="262" y="65"/>
                          <a:pt x="256" y="66"/>
                          <a:pt x="251" y="71"/>
                        </a:cubicBezTo>
                        <a:cubicBezTo>
                          <a:pt x="246" y="75"/>
                          <a:pt x="243" y="80"/>
                          <a:pt x="242" y="87"/>
                        </a:cubicBezTo>
                        <a:cubicBezTo>
                          <a:pt x="237" y="89"/>
                          <a:pt x="234" y="93"/>
                          <a:pt x="234" y="98"/>
                        </a:cubicBezTo>
                        <a:cubicBezTo>
                          <a:pt x="234" y="105"/>
                          <a:pt x="240" y="111"/>
                          <a:pt x="247" y="111"/>
                        </a:cubicBezTo>
                        <a:cubicBezTo>
                          <a:pt x="254" y="111"/>
                          <a:pt x="259" y="105"/>
                          <a:pt x="259" y="98"/>
                        </a:cubicBezTo>
                        <a:cubicBezTo>
                          <a:pt x="259" y="94"/>
                          <a:pt x="258" y="91"/>
                          <a:pt x="255" y="89"/>
                        </a:cubicBezTo>
                        <a:cubicBezTo>
                          <a:pt x="255" y="85"/>
                          <a:pt x="257" y="83"/>
                          <a:pt x="259" y="81"/>
                        </a:cubicBezTo>
                        <a:cubicBezTo>
                          <a:pt x="265" y="75"/>
                          <a:pt x="277" y="76"/>
                          <a:pt x="282" y="77"/>
                        </a:cubicBezTo>
                        <a:cubicBezTo>
                          <a:pt x="282" y="77"/>
                          <a:pt x="282" y="77"/>
                          <a:pt x="282" y="77"/>
                        </a:cubicBezTo>
                        <a:cubicBezTo>
                          <a:pt x="289" y="85"/>
                          <a:pt x="295" y="94"/>
                          <a:pt x="301" y="103"/>
                        </a:cubicBezTo>
                        <a:cubicBezTo>
                          <a:pt x="284" y="102"/>
                          <a:pt x="273" y="112"/>
                          <a:pt x="268" y="119"/>
                        </a:cubicBezTo>
                        <a:cubicBezTo>
                          <a:pt x="267" y="121"/>
                          <a:pt x="267" y="123"/>
                          <a:pt x="268" y="125"/>
                        </a:cubicBezTo>
                        <a:cubicBezTo>
                          <a:pt x="269" y="129"/>
                          <a:pt x="271" y="141"/>
                          <a:pt x="267" y="152"/>
                        </a:cubicBezTo>
                        <a:cubicBezTo>
                          <a:pt x="266" y="153"/>
                          <a:pt x="265" y="155"/>
                          <a:pt x="264" y="156"/>
                        </a:cubicBezTo>
                        <a:cubicBezTo>
                          <a:pt x="263" y="156"/>
                          <a:pt x="261" y="155"/>
                          <a:pt x="259" y="155"/>
                        </a:cubicBezTo>
                        <a:cubicBezTo>
                          <a:pt x="253" y="155"/>
                          <a:pt x="247" y="161"/>
                          <a:pt x="247" y="168"/>
                        </a:cubicBezTo>
                        <a:cubicBezTo>
                          <a:pt x="247" y="175"/>
                          <a:pt x="253" y="181"/>
                          <a:pt x="259" y="181"/>
                        </a:cubicBezTo>
                        <a:cubicBezTo>
                          <a:pt x="266" y="181"/>
                          <a:pt x="272" y="175"/>
                          <a:pt x="272" y="168"/>
                        </a:cubicBezTo>
                        <a:cubicBezTo>
                          <a:pt x="272" y="168"/>
                          <a:pt x="272" y="167"/>
                          <a:pt x="272" y="167"/>
                        </a:cubicBezTo>
                        <a:cubicBezTo>
                          <a:pt x="275" y="164"/>
                          <a:pt x="277" y="160"/>
                          <a:pt x="278" y="157"/>
                        </a:cubicBezTo>
                        <a:cubicBezTo>
                          <a:pt x="284" y="143"/>
                          <a:pt x="282" y="130"/>
                          <a:pt x="281" y="124"/>
                        </a:cubicBezTo>
                        <a:cubicBezTo>
                          <a:pt x="284" y="120"/>
                          <a:pt x="293" y="113"/>
                          <a:pt x="305" y="117"/>
                        </a:cubicBezTo>
                        <a:cubicBezTo>
                          <a:pt x="306" y="117"/>
                          <a:pt x="307" y="117"/>
                          <a:pt x="308" y="117"/>
                        </a:cubicBezTo>
                        <a:cubicBezTo>
                          <a:pt x="316" y="135"/>
                          <a:pt x="321" y="156"/>
                          <a:pt x="321" y="177"/>
                        </a:cubicBezTo>
                        <a:cubicBezTo>
                          <a:pt x="321" y="177"/>
                          <a:pt x="321" y="177"/>
                          <a:pt x="321" y="177"/>
                        </a:cubicBezTo>
                        <a:cubicBezTo>
                          <a:pt x="321" y="177"/>
                          <a:pt x="321" y="177"/>
                          <a:pt x="321" y="177"/>
                        </a:cubicBezTo>
                        <a:close/>
                        <a:moveTo>
                          <a:pt x="148" y="117"/>
                        </a:moveTo>
                        <a:cubicBezTo>
                          <a:pt x="148" y="117"/>
                          <a:pt x="148" y="117"/>
                          <a:pt x="148" y="118"/>
                        </a:cubicBezTo>
                        <a:cubicBezTo>
                          <a:pt x="148" y="118"/>
                          <a:pt x="148" y="118"/>
                          <a:pt x="148" y="118"/>
                        </a:cubicBezTo>
                        <a:cubicBezTo>
                          <a:pt x="148" y="119"/>
                          <a:pt x="148" y="119"/>
                          <a:pt x="148" y="119"/>
                        </a:cubicBezTo>
                        <a:cubicBezTo>
                          <a:pt x="148" y="120"/>
                          <a:pt x="148" y="120"/>
                          <a:pt x="148" y="120"/>
                        </a:cubicBezTo>
                        <a:cubicBezTo>
                          <a:pt x="148" y="120"/>
                          <a:pt x="148" y="120"/>
                          <a:pt x="148" y="120"/>
                        </a:cubicBezTo>
                        <a:cubicBezTo>
                          <a:pt x="148" y="120"/>
                          <a:pt x="148" y="120"/>
                          <a:pt x="148" y="120"/>
                        </a:cubicBezTo>
                        <a:cubicBezTo>
                          <a:pt x="148" y="120"/>
                          <a:pt x="148" y="121"/>
                          <a:pt x="148" y="121"/>
                        </a:cubicBezTo>
                        <a:cubicBezTo>
                          <a:pt x="148" y="121"/>
                          <a:pt x="148" y="121"/>
                          <a:pt x="148" y="121"/>
                        </a:cubicBezTo>
                        <a:cubicBezTo>
                          <a:pt x="148" y="121"/>
                          <a:pt x="148" y="121"/>
                          <a:pt x="148" y="121"/>
                        </a:cubicBezTo>
                        <a:cubicBezTo>
                          <a:pt x="148" y="122"/>
                          <a:pt x="148" y="122"/>
                          <a:pt x="147" y="123"/>
                        </a:cubicBezTo>
                        <a:cubicBezTo>
                          <a:pt x="147" y="123"/>
                          <a:pt x="147" y="123"/>
                          <a:pt x="147" y="123"/>
                        </a:cubicBezTo>
                        <a:cubicBezTo>
                          <a:pt x="147" y="124"/>
                          <a:pt x="146" y="124"/>
                          <a:pt x="146" y="124"/>
                        </a:cubicBezTo>
                        <a:cubicBezTo>
                          <a:pt x="145" y="124"/>
                          <a:pt x="145" y="125"/>
                          <a:pt x="145" y="125"/>
                        </a:cubicBezTo>
                        <a:cubicBezTo>
                          <a:pt x="145" y="125"/>
                          <a:pt x="145" y="125"/>
                          <a:pt x="145" y="125"/>
                        </a:cubicBezTo>
                        <a:cubicBezTo>
                          <a:pt x="144" y="125"/>
                          <a:pt x="144" y="125"/>
                          <a:pt x="143" y="125"/>
                        </a:cubicBezTo>
                        <a:cubicBezTo>
                          <a:pt x="143" y="125"/>
                          <a:pt x="143" y="125"/>
                          <a:pt x="142" y="125"/>
                        </a:cubicBezTo>
                        <a:cubicBezTo>
                          <a:pt x="139" y="125"/>
                          <a:pt x="136" y="123"/>
                          <a:pt x="136" y="119"/>
                        </a:cubicBezTo>
                        <a:cubicBezTo>
                          <a:pt x="136" y="116"/>
                          <a:pt x="139" y="113"/>
                          <a:pt x="142" y="113"/>
                        </a:cubicBezTo>
                        <a:cubicBezTo>
                          <a:pt x="144" y="113"/>
                          <a:pt x="146" y="114"/>
                          <a:pt x="147" y="116"/>
                        </a:cubicBezTo>
                        <a:cubicBezTo>
                          <a:pt x="147" y="116"/>
                          <a:pt x="148" y="116"/>
                          <a:pt x="148" y="117"/>
                        </a:cubicBezTo>
                        <a:cubicBezTo>
                          <a:pt x="148" y="117"/>
                          <a:pt x="148" y="117"/>
                          <a:pt x="148" y="117"/>
                        </a:cubicBezTo>
                        <a:cubicBezTo>
                          <a:pt x="148" y="117"/>
                          <a:pt x="148" y="117"/>
                          <a:pt x="148" y="117"/>
                        </a:cubicBezTo>
                        <a:cubicBezTo>
                          <a:pt x="148" y="117"/>
                          <a:pt x="148" y="117"/>
                          <a:pt x="148" y="117"/>
                        </a:cubicBezTo>
                        <a:close/>
                        <a:moveTo>
                          <a:pt x="133" y="49"/>
                        </a:moveTo>
                        <a:cubicBezTo>
                          <a:pt x="133" y="46"/>
                          <a:pt x="136" y="43"/>
                          <a:pt x="139" y="43"/>
                        </a:cubicBezTo>
                        <a:cubicBezTo>
                          <a:pt x="142" y="43"/>
                          <a:pt x="145" y="46"/>
                          <a:pt x="145" y="49"/>
                        </a:cubicBezTo>
                        <a:cubicBezTo>
                          <a:pt x="145" y="49"/>
                          <a:pt x="145" y="50"/>
                          <a:pt x="145" y="50"/>
                        </a:cubicBezTo>
                        <a:cubicBezTo>
                          <a:pt x="144" y="53"/>
                          <a:pt x="142" y="55"/>
                          <a:pt x="139" y="55"/>
                        </a:cubicBezTo>
                        <a:cubicBezTo>
                          <a:pt x="136" y="55"/>
                          <a:pt x="133" y="52"/>
                          <a:pt x="133" y="49"/>
                        </a:cubicBezTo>
                        <a:close/>
                        <a:moveTo>
                          <a:pt x="224" y="158"/>
                        </a:moveTo>
                        <a:cubicBezTo>
                          <a:pt x="224" y="161"/>
                          <a:pt x="221" y="164"/>
                          <a:pt x="218" y="164"/>
                        </a:cubicBezTo>
                        <a:cubicBezTo>
                          <a:pt x="215" y="164"/>
                          <a:pt x="212" y="161"/>
                          <a:pt x="212" y="158"/>
                        </a:cubicBezTo>
                        <a:cubicBezTo>
                          <a:pt x="212" y="154"/>
                          <a:pt x="215" y="151"/>
                          <a:pt x="218" y="151"/>
                        </a:cubicBezTo>
                        <a:cubicBezTo>
                          <a:pt x="221" y="151"/>
                          <a:pt x="224" y="154"/>
                          <a:pt x="224" y="158"/>
                        </a:cubicBezTo>
                        <a:close/>
                        <a:moveTo>
                          <a:pt x="230" y="77"/>
                        </a:moveTo>
                        <a:cubicBezTo>
                          <a:pt x="227" y="77"/>
                          <a:pt x="224" y="75"/>
                          <a:pt x="224" y="71"/>
                        </a:cubicBezTo>
                        <a:cubicBezTo>
                          <a:pt x="224" y="69"/>
                          <a:pt x="226" y="66"/>
                          <a:pt x="228" y="65"/>
                        </a:cubicBezTo>
                        <a:cubicBezTo>
                          <a:pt x="228" y="65"/>
                          <a:pt x="228" y="65"/>
                          <a:pt x="228" y="65"/>
                        </a:cubicBezTo>
                        <a:cubicBezTo>
                          <a:pt x="229" y="65"/>
                          <a:pt x="230" y="65"/>
                          <a:pt x="230" y="65"/>
                        </a:cubicBezTo>
                        <a:cubicBezTo>
                          <a:pt x="234" y="65"/>
                          <a:pt x="236" y="68"/>
                          <a:pt x="236" y="71"/>
                        </a:cubicBezTo>
                        <a:cubicBezTo>
                          <a:pt x="236" y="74"/>
                          <a:pt x="235" y="76"/>
                          <a:pt x="232" y="77"/>
                        </a:cubicBezTo>
                        <a:cubicBezTo>
                          <a:pt x="232" y="77"/>
                          <a:pt x="232" y="77"/>
                          <a:pt x="232" y="77"/>
                        </a:cubicBezTo>
                        <a:cubicBezTo>
                          <a:pt x="231" y="77"/>
                          <a:pt x="231" y="77"/>
                          <a:pt x="230" y="77"/>
                        </a:cubicBezTo>
                        <a:close/>
                        <a:moveTo>
                          <a:pt x="253" y="98"/>
                        </a:moveTo>
                        <a:cubicBezTo>
                          <a:pt x="253" y="100"/>
                          <a:pt x="252" y="102"/>
                          <a:pt x="251" y="103"/>
                        </a:cubicBezTo>
                        <a:cubicBezTo>
                          <a:pt x="251" y="103"/>
                          <a:pt x="251" y="103"/>
                          <a:pt x="250" y="103"/>
                        </a:cubicBezTo>
                        <a:cubicBezTo>
                          <a:pt x="249" y="104"/>
                          <a:pt x="248" y="105"/>
                          <a:pt x="247" y="105"/>
                        </a:cubicBezTo>
                        <a:cubicBezTo>
                          <a:pt x="244" y="105"/>
                          <a:pt x="241" y="102"/>
                          <a:pt x="241" y="98"/>
                        </a:cubicBezTo>
                        <a:cubicBezTo>
                          <a:pt x="241" y="98"/>
                          <a:pt x="241" y="97"/>
                          <a:pt x="241" y="97"/>
                        </a:cubicBezTo>
                        <a:cubicBezTo>
                          <a:pt x="241" y="97"/>
                          <a:pt x="241" y="97"/>
                          <a:pt x="241" y="97"/>
                        </a:cubicBezTo>
                        <a:cubicBezTo>
                          <a:pt x="242" y="94"/>
                          <a:pt x="244" y="92"/>
                          <a:pt x="247" y="92"/>
                        </a:cubicBezTo>
                        <a:cubicBezTo>
                          <a:pt x="250" y="92"/>
                          <a:pt x="253" y="95"/>
                          <a:pt x="253" y="98"/>
                        </a:cubicBezTo>
                        <a:close/>
                        <a:moveTo>
                          <a:pt x="266" y="168"/>
                        </a:moveTo>
                        <a:cubicBezTo>
                          <a:pt x="266" y="171"/>
                          <a:pt x="264" y="173"/>
                          <a:pt x="261" y="174"/>
                        </a:cubicBezTo>
                        <a:cubicBezTo>
                          <a:pt x="261" y="174"/>
                          <a:pt x="260" y="174"/>
                          <a:pt x="259" y="174"/>
                        </a:cubicBezTo>
                        <a:cubicBezTo>
                          <a:pt x="256" y="174"/>
                          <a:pt x="253" y="171"/>
                          <a:pt x="253" y="168"/>
                        </a:cubicBezTo>
                        <a:cubicBezTo>
                          <a:pt x="253" y="165"/>
                          <a:pt x="255" y="163"/>
                          <a:pt x="258" y="162"/>
                        </a:cubicBezTo>
                        <a:cubicBezTo>
                          <a:pt x="258" y="162"/>
                          <a:pt x="259" y="162"/>
                          <a:pt x="259" y="162"/>
                        </a:cubicBezTo>
                        <a:cubicBezTo>
                          <a:pt x="263" y="162"/>
                          <a:pt x="266" y="165"/>
                          <a:pt x="266" y="168"/>
                        </a:cubicBezTo>
                        <a:close/>
                      </a:path>
                    </a:pathLst>
                  </a:custGeom>
                  <a:solidFill>
                    <a:srgbClr val="006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257124"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dirty="0" smtClean="0">
                      <a:ln>
                        <a:noFill/>
                      </a:ln>
                      <a:solidFill>
                        <a:prstClr val="black"/>
                      </a:solidFill>
                      <a:effectLst/>
                      <a:uLnTx/>
                      <a:uFillTx/>
                      <a:latin typeface="Arial"/>
                      <a:cs typeface="Arial" panose="020B0604020202020204" pitchFamily="34" charset="0"/>
                    </a:endParaRPr>
                  </a:p>
                </p:txBody>
              </p:sp>
            </p:grpSp>
            <p:grpSp>
              <p:nvGrpSpPr>
                <p:cNvPr id="148" name="Group 147"/>
                <p:cNvGrpSpPr/>
                <p:nvPr/>
              </p:nvGrpSpPr>
              <p:grpSpPr>
                <a:xfrm>
                  <a:off x="5480567" y="3443122"/>
                  <a:ext cx="461831" cy="464387"/>
                  <a:chOff x="5474627" y="5505232"/>
                  <a:chExt cx="433977" cy="436379"/>
                </a:xfrm>
                <a:solidFill>
                  <a:srgbClr val="0063BE"/>
                </a:solidFill>
              </p:grpSpPr>
              <p:sp>
                <p:nvSpPr>
                  <p:cNvPr id="150" name="Freeform 86"/>
                  <p:cNvSpPr>
                    <a:spLocks noEditPoints="1"/>
                  </p:cNvSpPr>
                  <p:nvPr/>
                </p:nvSpPr>
                <p:spPr bwMode="black">
                  <a:xfrm>
                    <a:off x="5474627" y="5505232"/>
                    <a:ext cx="433977" cy="436379"/>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34281" rIns="68562" bIns="34281" numCol="1" anchor="t" anchorCtr="0" compatLnSpc="1">
                    <a:prstTxWarp prst="textNoShape">
                      <a:avLst/>
                    </a:prstTxWarp>
                  </a:bodyPr>
                  <a:lstStyle/>
                  <a:p>
                    <a:pPr marL="0" marR="0" lvl="0" indent="0" algn="ctr" defTabSz="685543"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gradFill>
                        <a:gsLst>
                          <a:gs pos="0">
                            <a:srgbClr val="FFFFFF"/>
                          </a:gs>
                          <a:gs pos="100000">
                            <a:srgbClr val="FFFFFF"/>
                          </a:gs>
                        </a:gsLst>
                        <a:lin ang="5400000" scaled="0"/>
                      </a:gradFill>
                      <a:effectLst/>
                      <a:uLnTx/>
                      <a:uFillTx/>
                      <a:latin typeface="Arial"/>
                    </a:endParaRPr>
                  </a:p>
                </p:txBody>
              </p:sp>
              <p:sp>
                <p:nvSpPr>
                  <p:cNvPr id="151" name="Oval 87"/>
                  <p:cNvSpPr>
                    <a:spLocks noChangeArrowheads="1"/>
                  </p:cNvSpPr>
                  <p:nvPr/>
                </p:nvSpPr>
                <p:spPr bwMode="black">
                  <a:xfrm>
                    <a:off x="5651363" y="5690724"/>
                    <a:ext cx="80506" cy="80485"/>
                  </a:xfrm>
                  <a:prstGeom prst="ellipse">
                    <a:avLst/>
                  </a:prstGeom>
                  <a:solidFill>
                    <a:srgbClr val="56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34281" rIns="68562" bIns="34281" numCol="1" anchor="t" anchorCtr="0" compatLnSpc="1">
                    <a:prstTxWarp prst="textNoShape">
                      <a:avLst/>
                    </a:prstTxWarp>
                  </a:bodyPr>
                  <a:lstStyle/>
                  <a:p>
                    <a:pPr marL="0" marR="0" lvl="0" indent="0" algn="ctr" defTabSz="685543"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gradFill>
                        <a:gsLst>
                          <a:gs pos="0">
                            <a:srgbClr val="FFFFFF"/>
                          </a:gs>
                          <a:gs pos="100000">
                            <a:srgbClr val="FFFFFF"/>
                          </a:gs>
                        </a:gsLst>
                        <a:lin ang="5400000" scaled="0"/>
                      </a:gradFill>
                      <a:effectLst/>
                      <a:uLnTx/>
                      <a:uFillTx/>
                      <a:latin typeface="Arial"/>
                    </a:endParaRPr>
                  </a:p>
                </p:txBody>
              </p:sp>
            </p:grpSp>
            <p:sp>
              <p:nvSpPr>
                <p:cNvPr id="149" name="Freeform 646"/>
                <p:cNvSpPr>
                  <a:spLocks noEditPoints="1"/>
                </p:cNvSpPr>
                <p:nvPr/>
              </p:nvSpPr>
              <p:spPr bwMode="auto">
                <a:xfrm rot="20281014">
                  <a:off x="5611938" y="4024285"/>
                  <a:ext cx="316574" cy="316573"/>
                </a:xfrm>
                <a:custGeom>
                  <a:avLst/>
                  <a:gdLst>
                    <a:gd name="T0" fmla="*/ 86 w 219"/>
                    <a:gd name="T1" fmla="*/ 109 h 219"/>
                    <a:gd name="T2" fmla="*/ 109 w 219"/>
                    <a:gd name="T3" fmla="*/ 86 h 219"/>
                    <a:gd name="T4" fmla="*/ 133 w 219"/>
                    <a:gd name="T5" fmla="*/ 109 h 219"/>
                    <a:gd name="T6" fmla="*/ 109 w 219"/>
                    <a:gd name="T7" fmla="*/ 133 h 219"/>
                    <a:gd name="T8" fmla="*/ 86 w 219"/>
                    <a:gd name="T9" fmla="*/ 109 h 219"/>
                    <a:gd name="T10" fmla="*/ 119 w 219"/>
                    <a:gd name="T11" fmla="*/ 0 h 219"/>
                    <a:gd name="T12" fmla="*/ 100 w 219"/>
                    <a:gd name="T13" fmla="*/ 0 h 219"/>
                    <a:gd name="T14" fmla="*/ 89 w 219"/>
                    <a:gd name="T15" fmla="*/ 30 h 219"/>
                    <a:gd name="T16" fmla="*/ 67 w 219"/>
                    <a:gd name="T17" fmla="*/ 39 h 219"/>
                    <a:gd name="T18" fmla="*/ 39 w 219"/>
                    <a:gd name="T19" fmla="*/ 26 h 219"/>
                    <a:gd name="T20" fmla="*/ 26 w 219"/>
                    <a:gd name="T21" fmla="*/ 39 h 219"/>
                    <a:gd name="T22" fmla="*/ 39 w 219"/>
                    <a:gd name="T23" fmla="*/ 67 h 219"/>
                    <a:gd name="T24" fmla="*/ 30 w 219"/>
                    <a:gd name="T25" fmla="*/ 89 h 219"/>
                    <a:gd name="T26" fmla="*/ 0 w 219"/>
                    <a:gd name="T27" fmla="*/ 100 h 219"/>
                    <a:gd name="T28" fmla="*/ 0 w 219"/>
                    <a:gd name="T29" fmla="*/ 119 h 219"/>
                    <a:gd name="T30" fmla="*/ 30 w 219"/>
                    <a:gd name="T31" fmla="*/ 129 h 219"/>
                    <a:gd name="T32" fmla="*/ 39 w 219"/>
                    <a:gd name="T33" fmla="*/ 152 h 219"/>
                    <a:gd name="T34" fmla="*/ 26 w 219"/>
                    <a:gd name="T35" fmla="*/ 180 h 219"/>
                    <a:gd name="T36" fmla="*/ 39 w 219"/>
                    <a:gd name="T37" fmla="*/ 193 h 219"/>
                    <a:gd name="T38" fmla="*/ 67 w 219"/>
                    <a:gd name="T39" fmla="*/ 180 h 219"/>
                    <a:gd name="T40" fmla="*/ 89 w 219"/>
                    <a:gd name="T41" fmla="*/ 189 h 219"/>
                    <a:gd name="T42" fmla="*/ 100 w 219"/>
                    <a:gd name="T43" fmla="*/ 219 h 219"/>
                    <a:gd name="T44" fmla="*/ 119 w 219"/>
                    <a:gd name="T45" fmla="*/ 219 h 219"/>
                    <a:gd name="T46" fmla="*/ 129 w 219"/>
                    <a:gd name="T47" fmla="*/ 189 h 219"/>
                    <a:gd name="T48" fmla="*/ 152 w 219"/>
                    <a:gd name="T49" fmla="*/ 180 h 219"/>
                    <a:gd name="T50" fmla="*/ 180 w 219"/>
                    <a:gd name="T51" fmla="*/ 193 h 219"/>
                    <a:gd name="T52" fmla="*/ 193 w 219"/>
                    <a:gd name="T53" fmla="*/ 180 h 219"/>
                    <a:gd name="T54" fmla="*/ 180 w 219"/>
                    <a:gd name="T55" fmla="*/ 152 h 219"/>
                    <a:gd name="T56" fmla="*/ 189 w 219"/>
                    <a:gd name="T57" fmla="*/ 130 h 219"/>
                    <a:gd name="T58" fmla="*/ 219 w 219"/>
                    <a:gd name="T59" fmla="*/ 119 h 219"/>
                    <a:gd name="T60" fmla="*/ 219 w 219"/>
                    <a:gd name="T61" fmla="*/ 100 h 219"/>
                    <a:gd name="T62" fmla="*/ 189 w 219"/>
                    <a:gd name="T63" fmla="*/ 89 h 219"/>
                    <a:gd name="T64" fmla="*/ 180 w 219"/>
                    <a:gd name="T65" fmla="*/ 67 h 219"/>
                    <a:gd name="T66" fmla="*/ 193 w 219"/>
                    <a:gd name="T67" fmla="*/ 39 h 219"/>
                    <a:gd name="T68" fmla="*/ 180 w 219"/>
                    <a:gd name="T69" fmla="*/ 26 h 219"/>
                    <a:gd name="T70" fmla="*/ 152 w 219"/>
                    <a:gd name="T71" fmla="*/ 39 h 219"/>
                    <a:gd name="T72" fmla="*/ 129 w 219"/>
                    <a:gd name="T73" fmla="*/ 30 h 219"/>
                    <a:gd name="T74" fmla="*/ 119 w 219"/>
                    <a:gd name="T7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9" h="219">
                      <a:moveTo>
                        <a:pt x="86" y="109"/>
                      </a:moveTo>
                      <a:cubicBezTo>
                        <a:pt x="86" y="96"/>
                        <a:pt x="96" y="86"/>
                        <a:pt x="109" y="86"/>
                      </a:cubicBezTo>
                      <a:cubicBezTo>
                        <a:pt x="123" y="86"/>
                        <a:pt x="133" y="96"/>
                        <a:pt x="133" y="109"/>
                      </a:cubicBezTo>
                      <a:cubicBezTo>
                        <a:pt x="133" y="123"/>
                        <a:pt x="123" y="133"/>
                        <a:pt x="109" y="133"/>
                      </a:cubicBezTo>
                      <a:cubicBezTo>
                        <a:pt x="96" y="133"/>
                        <a:pt x="86" y="123"/>
                        <a:pt x="86" y="109"/>
                      </a:cubicBezTo>
                      <a:close/>
                      <a:moveTo>
                        <a:pt x="119" y="0"/>
                      </a:moveTo>
                      <a:cubicBezTo>
                        <a:pt x="113" y="0"/>
                        <a:pt x="106" y="0"/>
                        <a:pt x="100" y="0"/>
                      </a:cubicBezTo>
                      <a:cubicBezTo>
                        <a:pt x="89" y="30"/>
                        <a:pt x="89" y="30"/>
                        <a:pt x="89" y="30"/>
                      </a:cubicBezTo>
                      <a:cubicBezTo>
                        <a:pt x="82" y="32"/>
                        <a:pt x="74" y="35"/>
                        <a:pt x="67" y="39"/>
                      </a:cubicBezTo>
                      <a:cubicBezTo>
                        <a:pt x="39" y="26"/>
                        <a:pt x="39" y="26"/>
                        <a:pt x="39" y="26"/>
                      </a:cubicBezTo>
                      <a:cubicBezTo>
                        <a:pt x="34" y="30"/>
                        <a:pt x="30" y="34"/>
                        <a:pt x="26" y="39"/>
                      </a:cubicBezTo>
                      <a:cubicBezTo>
                        <a:pt x="39" y="67"/>
                        <a:pt x="39" y="67"/>
                        <a:pt x="39" y="67"/>
                      </a:cubicBezTo>
                      <a:cubicBezTo>
                        <a:pt x="35" y="74"/>
                        <a:pt x="32" y="82"/>
                        <a:pt x="30" y="89"/>
                      </a:cubicBezTo>
                      <a:cubicBezTo>
                        <a:pt x="0" y="100"/>
                        <a:pt x="0" y="100"/>
                        <a:pt x="0" y="100"/>
                      </a:cubicBezTo>
                      <a:cubicBezTo>
                        <a:pt x="0" y="106"/>
                        <a:pt x="0" y="113"/>
                        <a:pt x="0" y="119"/>
                      </a:cubicBezTo>
                      <a:cubicBezTo>
                        <a:pt x="30" y="129"/>
                        <a:pt x="30" y="129"/>
                        <a:pt x="30" y="129"/>
                      </a:cubicBezTo>
                      <a:cubicBezTo>
                        <a:pt x="32" y="137"/>
                        <a:pt x="35" y="145"/>
                        <a:pt x="39" y="152"/>
                      </a:cubicBezTo>
                      <a:cubicBezTo>
                        <a:pt x="26" y="180"/>
                        <a:pt x="26" y="180"/>
                        <a:pt x="26" y="180"/>
                      </a:cubicBezTo>
                      <a:cubicBezTo>
                        <a:pt x="30" y="185"/>
                        <a:pt x="34" y="189"/>
                        <a:pt x="39" y="193"/>
                      </a:cubicBezTo>
                      <a:cubicBezTo>
                        <a:pt x="67" y="180"/>
                        <a:pt x="67" y="180"/>
                        <a:pt x="67" y="180"/>
                      </a:cubicBezTo>
                      <a:cubicBezTo>
                        <a:pt x="74" y="184"/>
                        <a:pt x="82" y="187"/>
                        <a:pt x="89" y="189"/>
                      </a:cubicBezTo>
                      <a:cubicBezTo>
                        <a:pt x="100" y="219"/>
                        <a:pt x="100" y="219"/>
                        <a:pt x="100" y="219"/>
                      </a:cubicBezTo>
                      <a:cubicBezTo>
                        <a:pt x="106" y="219"/>
                        <a:pt x="113" y="219"/>
                        <a:pt x="119" y="219"/>
                      </a:cubicBezTo>
                      <a:cubicBezTo>
                        <a:pt x="129" y="189"/>
                        <a:pt x="129" y="189"/>
                        <a:pt x="129" y="189"/>
                      </a:cubicBezTo>
                      <a:cubicBezTo>
                        <a:pt x="137" y="187"/>
                        <a:pt x="145" y="184"/>
                        <a:pt x="152" y="180"/>
                      </a:cubicBezTo>
                      <a:cubicBezTo>
                        <a:pt x="180" y="193"/>
                        <a:pt x="180" y="193"/>
                        <a:pt x="180" y="193"/>
                      </a:cubicBezTo>
                      <a:cubicBezTo>
                        <a:pt x="185" y="189"/>
                        <a:pt x="189" y="185"/>
                        <a:pt x="193" y="180"/>
                      </a:cubicBezTo>
                      <a:cubicBezTo>
                        <a:pt x="180" y="152"/>
                        <a:pt x="180" y="152"/>
                        <a:pt x="180" y="152"/>
                      </a:cubicBezTo>
                      <a:cubicBezTo>
                        <a:pt x="184" y="145"/>
                        <a:pt x="187" y="137"/>
                        <a:pt x="189" y="130"/>
                      </a:cubicBezTo>
                      <a:cubicBezTo>
                        <a:pt x="219" y="119"/>
                        <a:pt x="219" y="119"/>
                        <a:pt x="219" y="119"/>
                      </a:cubicBezTo>
                      <a:cubicBezTo>
                        <a:pt x="219" y="113"/>
                        <a:pt x="219" y="106"/>
                        <a:pt x="219" y="100"/>
                      </a:cubicBezTo>
                      <a:cubicBezTo>
                        <a:pt x="189" y="89"/>
                        <a:pt x="189" y="89"/>
                        <a:pt x="189" y="89"/>
                      </a:cubicBezTo>
                      <a:cubicBezTo>
                        <a:pt x="187" y="82"/>
                        <a:pt x="184" y="74"/>
                        <a:pt x="180" y="67"/>
                      </a:cubicBezTo>
                      <a:cubicBezTo>
                        <a:pt x="193" y="39"/>
                        <a:pt x="193" y="39"/>
                        <a:pt x="193" y="39"/>
                      </a:cubicBezTo>
                      <a:cubicBezTo>
                        <a:pt x="189" y="34"/>
                        <a:pt x="185" y="30"/>
                        <a:pt x="180" y="26"/>
                      </a:cubicBezTo>
                      <a:cubicBezTo>
                        <a:pt x="152" y="39"/>
                        <a:pt x="152" y="39"/>
                        <a:pt x="152" y="39"/>
                      </a:cubicBezTo>
                      <a:cubicBezTo>
                        <a:pt x="145" y="35"/>
                        <a:pt x="137" y="32"/>
                        <a:pt x="129" y="30"/>
                      </a:cubicBezTo>
                      <a:lnTo>
                        <a:pt x="119" y="0"/>
                      </a:lnTo>
                      <a:close/>
                    </a:path>
                  </a:pathLst>
                </a:custGeom>
                <a:solidFill>
                  <a:srgbClr val="569099"/>
                </a:solidFill>
                <a:ln>
                  <a:noFill/>
                </a:ln>
                <a:extLst/>
              </p:spPr>
              <p:txBody>
                <a:bodyPr vert="horz" wrap="square" lIns="68562" tIns="34281" rIns="68562" bIns="34281" numCol="1" anchor="t" anchorCtr="0" compatLnSpc="1">
                  <a:prstTxWarp prst="textNoShape">
                    <a:avLst/>
                  </a:prstTxWarp>
                </a:bodyPr>
                <a:lstStyle/>
                <a:p>
                  <a:pPr marL="0" marR="0" lvl="0" indent="0" defTabSz="68554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FFFFFF"/>
                    </a:solidFill>
                    <a:effectLst/>
                    <a:uLnTx/>
                    <a:uFillTx/>
                    <a:latin typeface="Arial"/>
                  </a:endParaRPr>
                </a:p>
              </p:txBody>
            </p:sp>
          </p:grpSp>
          <p:grpSp>
            <p:nvGrpSpPr>
              <p:cNvPr id="142" name="Group 141"/>
              <p:cNvGrpSpPr/>
              <p:nvPr/>
            </p:nvGrpSpPr>
            <p:grpSpPr>
              <a:xfrm>
                <a:off x="5228052" y="3876459"/>
                <a:ext cx="1268565" cy="966855"/>
                <a:chOff x="6620318" y="2573176"/>
                <a:chExt cx="1268565" cy="966855"/>
              </a:xfrm>
            </p:grpSpPr>
            <p:sp>
              <p:nvSpPr>
                <p:cNvPr id="143" name="Oval 142"/>
                <p:cNvSpPr/>
                <p:nvPr/>
              </p:nvSpPr>
              <p:spPr>
                <a:xfrm>
                  <a:off x="6620318" y="2632010"/>
                  <a:ext cx="1268565" cy="853093"/>
                </a:xfrm>
                <a:prstGeom prst="ellipse">
                  <a:avLst/>
                </a:prstGeom>
                <a:noFill/>
                <a:ln w="38100" cap="flat" cmpd="sng" algn="ctr">
                  <a:solidFill>
                    <a:srgbClr val="4C4E53"/>
                  </a:solidFill>
                  <a:prstDash val="sysDot"/>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Arial"/>
                    <a:ea typeface="+mn-ea"/>
                    <a:cs typeface="+mn-cs"/>
                  </a:endParaRPr>
                </a:p>
              </p:txBody>
            </p:sp>
            <p:sp>
              <p:nvSpPr>
                <p:cNvPr id="144" name="Isosceles Triangle 143"/>
                <p:cNvSpPr/>
                <p:nvPr/>
              </p:nvSpPr>
              <p:spPr>
                <a:xfrm rot="5400000">
                  <a:off x="7297188" y="2572511"/>
                  <a:ext cx="114467" cy="115798"/>
                </a:xfrm>
                <a:prstGeom prst="triangle">
                  <a:avLst/>
                </a:prstGeom>
                <a:solidFill>
                  <a:srgbClr val="4D4E53"/>
                </a:solid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45" name="Isosceles Triangle 144"/>
                <p:cNvSpPr/>
                <p:nvPr/>
              </p:nvSpPr>
              <p:spPr>
                <a:xfrm rot="16200000" flipH="1">
                  <a:off x="7211548" y="3424899"/>
                  <a:ext cx="114467" cy="115798"/>
                </a:xfrm>
                <a:prstGeom prst="triangle">
                  <a:avLst/>
                </a:prstGeom>
                <a:solidFill>
                  <a:srgbClr val="4D4E53"/>
                </a:solid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grpSp>
        </p:grpSp>
        <p:sp>
          <p:nvSpPr>
            <p:cNvPr id="140" name="Rectangle 40"/>
            <p:cNvSpPr>
              <a:spLocks/>
            </p:cNvSpPr>
            <p:nvPr/>
          </p:nvSpPr>
          <p:spPr>
            <a:xfrm>
              <a:off x="4322717" y="3848530"/>
              <a:ext cx="2273961" cy="532120"/>
            </a:xfrm>
            <a:prstGeom prst="rect">
              <a:avLst/>
            </a:prstGeom>
            <a:solidFill>
              <a:srgbClr val="FFFFFF"/>
            </a:solidFill>
            <a:ln w="25400" cap="sq" cmpd="sng" algn="ctr">
              <a:solidFill>
                <a:srgbClr val="569099"/>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D4E53"/>
                  </a:solidFill>
                  <a:effectLst/>
                  <a:uLnTx/>
                  <a:uFillTx/>
                  <a:latin typeface="Arial"/>
                  <a:ea typeface="+mn-ea"/>
                  <a:cs typeface="+mn-cs"/>
                </a:rPr>
                <a:t>CONTINUOUS </a:t>
              </a:r>
              <a:br>
                <a:rPr kumimoji="0" lang="en-US" sz="1400" b="1" i="0" u="none" strike="noStrike" kern="0" cap="none" spc="0" normalizeH="0" baseline="0" noProof="0" dirty="0" smtClean="0">
                  <a:ln>
                    <a:noFill/>
                  </a:ln>
                  <a:solidFill>
                    <a:srgbClr val="4D4E53"/>
                  </a:solidFill>
                  <a:effectLst/>
                  <a:uLnTx/>
                  <a:uFillTx/>
                  <a:latin typeface="Arial"/>
                  <a:ea typeface="+mn-ea"/>
                  <a:cs typeface="+mn-cs"/>
                </a:rPr>
              </a:br>
              <a:r>
                <a:rPr kumimoji="0" lang="en-US" sz="1400" b="1" i="0" u="none" strike="noStrike" kern="0" cap="none" spc="0" normalizeH="0" baseline="0" noProof="0" dirty="0" smtClean="0">
                  <a:ln>
                    <a:noFill/>
                  </a:ln>
                  <a:solidFill>
                    <a:srgbClr val="4D4E53"/>
                  </a:solidFill>
                  <a:effectLst/>
                  <a:uLnTx/>
                  <a:uFillTx/>
                  <a:latin typeface="Arial"/>
                  <a:ea typeface="+mn-ea"/>
                  <a:cs typeface="+mn-cs"/>
                </a:rPr>
                <a:t>REAL-TIME FULFILMENT</a:t>
              </a:r>
            </a:p>
          </p:txBody>
        </p:sp>
      </p:grpSp>
      <p:sp>
        <p:nvSpPr>
          <p:cNvPr id="154" name="Rectangle 153"/>
          <p:cNvSpPr/>
          <p:nvPr/>
        </p:nvSpPr>
        <p:spPr>
          <a:xfrm>
            <a:off x="4211114" y="2871532"/>
            <a:ext cx="527853" cy="554483"/>
          </a:xfrm>
          <a:prstGeom prst="rect">
            <a:avLst/>
          </a:prstGeom>
          <a:no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grpSp>
        <p:nvGrpSpPr>
          <p:cNvPr id="155" name="Group 154"/>
          <p:cNvGrpSpPr/>
          <p:nvPr/>
        </p:nvGrpSpPr>
        <p:grpSpPr>
          <a:xfrm>
            <a:off x="7657217" y="4397862"/>
            <a:ext cx="1354383" cy="633199"/>
            <a:chOff x="9852695" y="4625623"/>
            <a:chExt cx="1354383" cy="633199"/>
          </a:xfrm>
        </p:grpSpPr>
        <p:sp>
          <p:nvSpPr>
            <p:cNvPr id="156" name="Freeform 128"/>
            <p:cNvSpPr>
              <a:spLocks noChangeAspect="1"/>
            </p:cNvSpPr>
            <p:nvPr/>
          </p:nvSpPr>
          <p:spPr bwMode="white">
            <a:xfrm flipH="1">
              <a:off x="10239154" y="4625623"/>
              <a:ext cx="588921" cy="343266"/>
            </a:xfrm>
            <a:custGeom>
              <a:avLst/>
              <a:gdLst>
                <a:gd name="T0" fmla="*/ 396 w 509"/>
                <a:gd name="T1" fmla="*/ 281 h 281"/>
                <a:gd name="T2" fmla="*/ 57 w 509"/>
                <a:gd name="T3" fmla="*/ 281 h 281"/>
                <a:gd name="T4" fmla="*/ 0 w 509"/>
                <a:gd name="T5" fmla="*/ 223 h 281"/>
                <a:gd name="T6" fmla="*/ 43 w 509"/>
                <a:gd name="T7" fmla="*/ 168 h 281"/>
                <a:gd name="T8" fmla="*/ 110 w 509"/>
                <a:gd name="T9" fmla="*/ 116 h 281"/>
                <a:gd name="T10" fmla="*/ 232 w 509"/>
                <a:gd name="T11" fmla="*/ 0 h 281"/>
                <a:gd name="T12" fmla="*/ 343 w 509"/>
                <a:gd name="T13" fmla="*/ 70 h 281"/>
                <a:gd name="T14" fmla="*/ 396 w 509"/>
                <a:gd name="T15" fmla="*/ 56 h 281"/>
                <a:gd name="T16" fmla="*/ 509 w 509"/>
                <a:gd name="T17" fmla="*/ 169 h 281"/>
                <a:gd name="T18" fmla="*/ 396 w 509"/>
                <a:gd name="T19"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9" h="281">
                  <a:moveTo>
                    <a:pt x="396" y="281"/>
                  </a:moveTo>
                  <a:cubicBezTo>
                    <a:pt x="57" y="281"/>
                    <a:pt x="57" y="281"/>
                    <a:pt x="57" y="281"/>
                  </a:cubicBezTo>
                  <a:cubicBezTo>
                    <a:pt x="26" y="281"/>
                    <a:pt x="0" y="255"/>
                    <a:pt x="0" y="223"/>
                  </a:cubicBezTo>
                  <a:cubicBezTo>
                    <a:pt x="0" y="196"/>
                    <a:pt x="18" y="174"/>
                    <a:pt x="43" y="168"/>
                  </a:cubicBezTo>
                  <a:cubicBezTo>
                    <a:pt x="55" y="140"/>
                    <a:pt x="80" y="120"/>
                    <a:pt x="110" y="116"/>
                  </a:cubicBezTo>
                  <a:cubicBezTo>
                    <a:pt x="113" y="52"/>
                    <a:pt x="167" y="0"/>
                    <a:pt x="232" y="0"/>
                  </a:cubicBezTo>
                  <a:cubicBezTo>
                    <a:pt x="280" y="0"/>
                    <a:pt x="323" y="28"/>
                    <a:pt x="343" y="70"/>
                  </a:cubicBezTo>
                  <a:cubicBezTo>
                    <a:pt x="359" y="61"/>
                    <a:pt x="377" y="56"/>
                    <a:pt x="396" y="56"/>
                  </a:cubicBezTo>
                  <a:cubicBezTo>
                    <a:pt x="458" y="56"/>
                    <a:pt x="509" y="107"/>
                    <a:pt x="509" y="169"/>
                  </a:cubicBezTo>
                  <a:cubicBezTo>
                    <a:pt x="509" y="230"/>
                    <a:pt x="458" y="281"/>
                    <a:pt x="396" y="281"/>
                  </a:cubicBezTo>
                  <a:close/>
                </a:path>
              </a:pathLst>
            </a:custGeom>
            <a:solidFill>
              <a:srgbClr val="AFAFAF">
                <a:lumMod val="75000"/>
              </a:srgbClr>
            </a:solidFill>
            <a:ln w="25400">
              <a:solidFill>
                <a:srgbClr val="EFEFEF"/>
              </a:solidFill>
              <a:miter lim="800000"/>
            </a:ln>
            <a:extLst/>
          </p:spPr>
          <p:txBody>
            <a:bodyPr vert="horz" wrap="square" lIns="68562" tIns="34281" rIns="68562" bIns="34281" numCol="1" anchor="t" anchorCtr="0" compatLnSpc="1">
              <a:prstTxWarp prst="textNoShape">
                <a:avLst/>
              </a:prstTxWarp>
            </a:bodyPr>
            <a:lstStyle/>
            <a:p>
              <a:pPr marL="0" marR="0" lvl="0" indent="0" algn="ctr" defTabSz="68554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srgbClr val="FFFFFF"/>
                </a:solidFill>
                <a:effectLst/>
                <a:uLnTx/>
                <a:uFillTx/>
                <a:latin typeface="Arial"/>
              </a:endParaRPr>
            </a:p>
          </p:txBody>
        </p:sp>
        <p:sp>
          <p:nvSpPr>
            <p:cNvPr id="157" name="TextBox 156"/>
            <p:cNvSpPr txBox="1"/>
            <p:nvPr/>
          </p:nvSpPr>
          <p:spPr>
            <a:xfrm>
              <a:off x="9852695" y="5018913"/>
              <a:ext cx="1354383" cy="239909"/>
            </a:xfrm>
            <a:prstGeom prst="rect">
              <a:avLst/>
            </a:prstGeom>
            <a:noFill/>
          </p:spPr>
          <p:txBody>
            <a:bodyPr wrap="square" rtlCol="0">
              <a:spAutoFit/>
            </a:bodyPr>
            <a:lstStyle/>
            <a:p>
              <a:pPr marL="0" marR="0" lvl="0" indent="0" algn="ctr" defTabSz="457063" eaLnBrk="1" fontAlgn="auto" latinLnBrk="0" hangingPunct="1">
                <a:lnSpc>
                  <a:spcPct val="90000"/>
                </a:lnSpc>
                <a:spcBef>
                  <a:spcPts val="0"/>
                </a:spcBef>
                <a:spcAft>
                  <a:spcPts val="0"/>
                </a:spcAft>
                <a:buClrTx/>
                <a:buSzTx/>
                <a:buFontTx/>
                <a:buNone/>
                <a:tabLst/>
                <a:defRPr/>
              </a:pPr>
              <a:r>
                <a:rPr kumimoji="0" lang="en-US" sz="1000" b="1" i="0" u="none" strike="noStrike" kern="0" cap="none" spc="0" normalizeH="0" baseline="0" noProof="0" dirty="0" smtClean="0">
                  <a:ln>
                    <a:noFill/>
                  </a:ln>
                  <a:gradFill>
                    <a:gsLst>
                      <a:gs pos="0">
                        <a:srgbClr val="838383"/>
                      </a:gs>
                      <a:gs pos="100000">
                        <a:srgbClr val="838383"/>
                      </a:gs>
                    </a:gsLst>
                  </a:gradFill>
                  <a:effectLst/>
                  <a:uLnTx/>
                  <a:uFillTx/>
                  <a:latin typeface="Arial"/>
                </a:rPr>
                <a:t>HYBRID CLOUD </a:t>
              </a:r>
            </a:p>
          </p:txBody>
        </p:sp>
      </p:grpSp>
      <p:sp>
        <p:nvSpPr>
          <p:cNvPr id="158" name="Isosceles Triangle 157"/>
          <p:cNvSpPr/>
          <p:nvPr/>
        </p:nvSpPr>
        <p:spPr>
          <a:xfrm rot="5400000">
            <a:off x="8089173" y="3019463"/>
            <a:ext cx="284146" cy="244953"/>
          </a:xfrm>
          <a:prstGeom prst="triangle">
            <a:avLst/>
          </a:prstGeom>
          <a:solidFill>
            <a:srgbClr val="569099"/>
          </a:solid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59" name="Isosceles Triangle 158"/>
          <p:cNvSpPr/>
          <p:nvPr/>
        </p:nvSpPr>
        <p:spPr>
          <a:xfrm rot="8104064">
            <a:off x="8926389" y="4428885"/>
            <a:ext cx="284146" cy="244953"/>
          </a:xfrm>
          <a:prstGeom prst="triangle">
            <a:avLst/>
          </a:prstGeom>
          <a:solidFill>
            <a:srgbClr val="569099"/>
          </a:solid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grpSp>
        <p:nvGrpSpPr>
          <p:cNvPr id="160" name="Group 159"/>
          <p:cNvGrpSpPr/>
          <p:nvPr/>
        </p:nvGrpSpPr>
        <p:grpSpPr>
          <a:xfrm>
            <a:off x="3577909" y="2639272"/>
            <a:ext cx="1723578" cy="689131"/>
            <a:chOff x="2758578" y="2575594"/>
            <a:chExt cx="1723578" cy="689131"/>
          </a:xfrm>
        </p:grpSpPr>
        <p:grpSp>
          <p:nvGrpSpPr>
            <p:cNvPr id="161" name="Group 160"/>
            <p:cNvGrpSpPr/>
            <p:nvPr/>
          </p:nvGrpSpPr>
          <p:grpSpPr>
            <a:xfrm>
              <a:off x="3468303" y="2840797"/>
              <a:ext cx="360333" cy="423928"/>
              <a:chOff x="-2359025" y="1384300"/>
              <a:chExt cx="2322512" cy="2474913"/>
            </a:xfrm>
            <a:solidFill>
              <a:srgbClr val="AFAFAF">
                <a:lumMod val="75000"/>
              </a:srgbClr>
            </a:solidFill>
          </p:grpSpPr>
          <p:sp>
            <p:nvSpPr>
              <p:cNvPr id="163" name="Freeform 11"/>
              <p:cNvSpPr>
                <a:spLocks/>
              </p:cNvSpPr>
              <p:nvPr/>
            </p:nvSpPr>
            <p:spPr bwMode="auto">
              <a:xfrm>
                <a:off x="-2359025" y="3090863"/>
                <a:ext cx="2322512" cy="768350"/>
              </a:xfrm>
              <a:custGeom>
                <a:avLst/>
                <a:gdLst>
                  <a:gd name="T0" fmla="*/ 0 w 616"/>
                  <a:gd name="T1" fmla="*/ 0 h 204"/>
                  <a:gd name="T2" fmla="*/ 0 w 616"/>
                  <a:gd name="T3" fmla="*/ 131 h 204"/>
                  <a:gd name="T4" fmla="*/ 308 w 616"/>
                  <a:gd name="T5" fmla="*/ 204 h 204"/>
                  <a:gd name="T6" fmla="*/ 616 w 616"/>
                  <a:gd name="T7" fmla="*/ 131 h 204"/>
                  <a:gd name="T8" fmla="*/ 616 w 616"/>
                  <a:gd name="T9" fmla="*/ 0 h 204"/>
                  <a:gd name="T10" fmla="*/ 308 w 616"/>
                  <a:gd name="T11" fmla="*/ 58 h 204"/>
                  <a:gd name="T12" fmla="*/ 0 w 616"/>
                  <a:gd name="T13" fmla="*/ 0 h 204"/>
                </a:gdLst>
                <a:ahLst/>
                <a:cxnLst>
                  <a:cxn ang="0">
                    <a:pos x="T0" y="T1"/>
                  </a:cxn>
                  <a:cxn ang="0">
                    <a:pos x="T2" y="T3"/>
                  </a:cxn>
                  <a:cxn ang="0">
                    <a:pos x="T4" y="T5"/>
                  </a:cxn>
                  <a:cxn ang="0">
                    <a:pos x="T6" y="T7"/>
                  </a:cxn>
                  <a:cxn ang="0">
                    <a:pos x="T8" y="T9"/>
                  </a:cxn>
                  <a:cxn ang="0">
                    <a:pos x="T10" y="T11"/>
                  </a:cxn>
                  <a:cxn ang="0">
                    <a:pos x="T12" y="T13"/>
                  </a:cxn>
                </a:cxnLst>
                <a:rect l="0" t="0" r="r" b="b"/>
                <a:pathLst>
                  <a:path w="616" h="204">
                    <a:moveTo>
                      <a:pt x="0" y="0"/>
                    </a:moveTo>
                    <a:cubicBezTo>
                      <a:pt x="0" y="131"/>
                      <a:pt x="0" y="131"/>
                      <a:pt x="0" y="131"/>
                    </a:cubicBezTo>
                    <a:cubicBezTo>
                      <a:pt x="0" y="161"/>
                      <a:pt x="117" y="204"/>
                      <a:pt x="308" y="204"/>
                    </a:cubicBezTo>
                    <a:cubicBezTo>
                      <a:pt x="499" y="204"/>
                      <a:pt x="616" y="161"/>
                      <a:pt x="616" y="131"/>
                    </a:cubicBezTo>
                    <a:cubicBezTo>
                      <a:pt x="616" y="0"/>
                      <a:pt x="616" y="0"/>
                      <a:pt x="616" y="0"/>
                    </a:cubicBezTo>
                    <a:cubicBezTo>
                      <a:pt x="564" y="38"/>
                      <a:pt x="436" y="58"/>
                      <a:pt x="308" y="58"/>
                    </a:cubicBezTo>
                    <a:cubicBezTo>
                      <a:pt x="181" y="58"/>
                      <a:pt x="52" y="38"/>
                      <a:pt x="0" y="0"/>
                    </a:cubicBezTo>
                    <a:close/>
                  </a:path>
                </a:pathLst>
              </a:custGeom>
              <a:grpFill/>
              <a:ln>
                <a:noFill/>
              </a:ln>
            </p:spPr>
            <p:txBody>
              <a:bodyPr vert="horz" wrap="square" lIns="68562" tIns="34281" rIns="68562" bIns="34281"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017C8E"/>
                  </a:solidFill>
                  <a:effectLst/>
                  <a:uLnTx/>
                  <a:uFillTx/>
                  <a:latin typeface="Arial"/>
                </a:endParaRPr>
              </a:p>
            </p:txBody>
          </p:sp>
          <p:sp>
            <p:nvSpPr>
              <p:cNvPr id="164" name="Freeform 12"/>
              <p:cNvSpPr>
                <a:spLocks/>
              </p:cNvSpPr>
              <p:nvPr/>
            </p:nvSpPr>
            <p:spPr bwMode="auto">
              <a:xfrm>
                <a:off x="-2359025" y="2470150"/>
                <a:ext cx="2322512" cy="768350"/>
              </a:xfrm>
              <a:custGeom>
                <a:avLst/>
                <a:gdLst>
                  <a:gd name="T0" fmla="*/ 0 w 616"/>
                  <a:gd name="T1" fmla="*/ 0 h 204"/>
                  <a:gd name="T2" fmla="*/ 0 w 616"/>
                  <a:gd name="T3" fmla="*/ 131 h 204"/>
                  <a:gd name="T4" fmla="*/ 308 w 616"/>
                  <a:gd name="T5" fmla="*/ 204 h 204"/>
                  <a:gd name="T6" fmla="*/ 616 w 616"/>
                  <a:gd name="T7" fmla="*/ 131 h 204"/>
                  <a:gd name="T8" fmla="*/ 616 w 616"/>
                  <a:gd name="T9" fmla="*/ 0 h 204"/>
                  <a:gd name="T10" fmla="*/ 308 w 616"/>
                  <a:gd name="T11" fmla="*/ 58 h 204"/>
                  <a:gd name="T12" fmla="*/ 0 w 616"/>
                  <a:gd name="T13" fmla="*/ 0 h 204"/>
                </a:gdLst>
                <a:ahLst/>
                <a:cxnLst>
                  <a:cxn ang="0">
                    <a:pos x="T0" y="T1"/>
                  </a:cxn>
                  <a:cxn ang="0">
                    <a:pos x="T2" y="T3"/>
                  </a:cxn>
                  <a:cxn ang="0">
                    <a:pos x="T4" y="T5"/>
                  </a:cxn>
                  <a:cxn ang="0">
                    <a:pos x="T6" y="T7"/>
                  </a:cxn>
                  <a:cxn ang="0">
                    <a:pos x="T8" y="T9"/>
                  </a:cxn>
                  <a:cxn ang="0">
                    <a:pos x="T10" y="T11"/>
                  </a:cxn>
                  <a:cxn ang="0">
                    <a:pos x="T12" y="T13"/>
                  </a:cxn>
                </a:cxnLst>
                <a:rect l="0" t="0" r="r" b="b"/>
                <a:pathLst>
                  <a:path w="616" h="204">
                    <a:moveTo>
                      <a:pt x="0" y="0"/>
                    </a:moveTo>
                    <a:cubicBezTo>
                      <a:pt x="0" y="131"/>
                      <a:pt x="0" y="131"/>
                      <a:pt x="0" y="131"/>
                    </a:cubicBezTo>
                    <a:cubicBezTo>
                      <a:pt x="0" y="162"/>
                      <a:pt x="117" y="204"/>
                      <a:pt x="308" y="204"/>
                    </a:cubicBezTo>
                    <a:cubicBezTo>
                      <a:pt x="499" y="204"/>
                      <a:pt x="616" y="162"/>
                      <a:pt x="616" y="131"/>
                    </a:cubicBezTo>
                    <a:cubicBezTo>
                      <a:pt x="616" y="0"/>
                      <a:pt x="616" y="0"/>
                      <a:pt x="616" y="0"/>
                    </a:cubicBezTo>
                    <a:cubicBezTo>
                      <a:pt x="564" y="38"/>
                      <a:pt x="436" y="58"/>
                      <a:pt x="308" y="58"/>
                    </a:cubicBezTo>
                    <a:cubicBezTo>
                      <a:pt x="181" y="58"/>
                      <a:pt x="52" y="38"/>
                      <a:pt x="0" y="0"/>
                    </a:cubicBezTo>
                    <a:close/>
                  </a:path>
                </a:pathLst>
              </a:custGeom>
              <a:grpFill/>
              <a:ln>
                <a:noFill/>
              </a:ln>
            </p:spPr>
            <p:txBody>
              <a:bodyPr vert="horz" wrap="square" lIns="68562" tIns="34281" rIns="68562" bIns="34281"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017C8E"/>
                  </a:solidFill>
                  <a:effectLst/>
                  <a:uLnTx/>
                  <a:uFillTx/>
                  <a:latin typeface="Arial"/>
                </a:endParaRPr>
              </a:p>
            </p:txBody>
          </p:sp>
          <p:sp>
            <p:nvSpPr>
              <p:cNvPr id="165" name="Freeform 13"/>
              <p:cNvSpPr>
                <a:spLocks/>
              </p:cNvSpPr>
              <p:nvPr/>
            </p:nvSpPr>
            <p:spPr bwMode="auto">
              <a:xfrm>
                <a:off x="-2359025" y="1847850"/>
                <a:ext cx="2322512" cy="773113"/>
              </a:xfrm>
              <a:custGeom>
                <a:avLst/>
                <a:gdLst>
                  <a:gd name="T0" fmla="*/ 0 w 616"/>
                  <a:gd name="T1" fmla="*/ 0 h 205"/>
                  <a:gd name="T2" fmla="*/ 0 w 616"/>
                  <a:gd name="T3" fmla="*/ 132 h 205"/>
                  <a:gd name="T4" fmla="*/ 308 w 616"/>
                  <a:gd name="T5" fmla="*/ 205 h 205"/>
                  <a:gd name="T6" fmla="*/ 616 w 616"/>
                  <a:gd name="T7" fmla="*/ 132 h 205"/>
                  <a:gd name="T8" fmla="*/ 616 w 616"/>
                  <a:gd name="T9" fmla="*/ 0 h 205"/>
                  <a:gd name="T10" fmla="*/ 308 w 616"/>
                  <a:gd name="T11" fmla="*/ 59 h 205"/>
                  <a:gd name="T12" fmla="*/ 0 w 616"/>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616" h="205">
                    <a:moveTo>
                      <a:pt x="0" y="0"/>
                    </a:moveTo>
                    <a:cubicBezTo>
                      <a:pt x="0" y="132"/>
                      <a:pt x="0" y="132"/>
                      <a:pt x="0" y="132"/>
                    </a:cubicBezTo>
                    <a:cubicBezTo>
                      <a:pt x="0" y="162"/>
                      <a:pt x="117" y="205"/>
                      <a:pt x="308" y="205"/>
                    </a:cubicBezTo>
                    <a:cubicBezTo>
                      <a:pt x="499" y="205"/>
                      <a:pt x="616" y="162"/>
                      <a:pt x="616" y="132"/>
                    </a:cubicBezTo>
                    <a:cubicBezTo>
                      <a:pt x="616" y="0"/>
                      <a:pt x="616" y="0"/>
                      <a:pt x="616" y="0"/>
                    </a:cubicBezTo>
                    <a:cubicBezTo>
                      <a:pt x="564" y="39"/>
                      <a:pt x="436" y="59"/>
                      <a:pt x="308" y="59"/>
                    </a:cubicBezTo>
                    <a:cubicBezTo>
                      <a:pt x="181" y="59"/>
                      <a:pt x="52" y="39"/>
                      <a:pt x="0" y="0"/>
                    </a:cubicBezTo>
                    <a:close/>
                  </a:path>
                </a:pathLst>
              </a:custGeom>
              <a:grpFill/>
              <a:ln>
                <a:noFill/>
              </a:ln>
            </p:spPr>
            <p:txBody>
              <a:bodyPr vert="horz" wrap="square" lIns="68562" tIns="34281" rIns="68562" bIns="34281"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srgbClr val="017C8E"/>
                  </a:solidFill>
                  <a:effectLst/>
                  <a:uLnTx/>
                  <a:uFillTx/>
                  <a:latin typeface="Arial"/>
                </a:endParaRPr>
              </a:p>
            </p:txBody>
          </p:sp>
          <p:sp>
            <p:nvSpPr>
              <p:cNvPr id="166" name="Freeform 14"/>
              <p:cNvSpPr>
                <a:spLocks noEditPoints="1"/>
              </p:cNvSpPr>
              <p:nvPr/>
            </p:nvSpPr>
            <p:spPr bwMode="auto">
              <a:xfrm>
                <a:off x="-2359025" y="1384300"/>
                <a:ext cx="2317750" cy="617538"/>
              </a:xfrm>
              <a:custGeom>
                <a:avLst/>
                <a:gdLst>
                  <a:gd name="T0" fmla="*/ 308 w 615"/>
                  <a:gd name="T1" fmla="*/ 0 h 164"/>
                  <a:gd name="T2" fmla="*/ 0 w 615"/>
                  <a:gd name="T3" fmla="*/ 82 h 164"/>
                  <a:gd name="T4" fmla="*/ 308 w 615"/>
                  <a:gd name="T5" fmla="*/ 164 h 164"/>
                  <a:gd name="T6" fmla="*/ 615 w 615"/>
                  <a:gd name="T7" fmla="*/ 82 h 164"/>
                  <a:gd name="T8" fmla="*/ 308 w 615"/>
                  <a:gd name="T9" fmla="*/ 0 h 164"/>
                  <a:gd name="T10" fmla="*/ 308 w 615"/>
                  <a:gd name="T11" fmla="*/ 114 h 164"/>
                  <a:gd name="T12" fmla="*/ 120 w 615"/>
                  <a:gd name="T13" fmla="*/ 83 h 164"/>
                  <a:gd name="T14" fmla="*/ 308 w 615"/>
                  <a:gd name="T15" fmla="*/ 52 h 164"/>
                  <a:gd name="T16" fmla="*/ 495 w 615"/>
                  <a:gd name="T17" fmla="*/ 83 h 164"/>
                  <a:gd name="T18" fmla="*/ 308 w 615"/>
                  <a:gd name="T1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5" h="164">
                    <a:moveTo>
                      <a:pt x="308" y="0"/>
                    </a:moveTo>
                    <a:cubicBezTo>
                      <a:pt x="138" y="0"/>
                      <a:pt x="0" y="37"/>
                      <a:pt x="0" y="82"/>
                    </a:cubicBezTo>
                    <a:cubicBezTo>
                      <a:pt x="0" y="127"/>
                      <a:pt x="138" y="164"/>
                      <a:pt x="308" y="164"/>
                    </a:cubicBezTo>
                    <a:cubicBezTo>
                      <a:pt x="478" y="164"/>
                      <a:pt x="615" y="127"/>
                      <a:pt x="615" y="82"/>
                    </a:cubicBezTo>
                    <a:cubicBezTo>
                      <a:pt x="615" y="37"/>
                      <a:pt x="478" y="0"/>
                      <a:pt x="308" y="0"/>
                    </a:cubicBezTo>
                    <a:close/>
                    <a:moveTo>
                      <a:pt x="308" y="114"/>
                    </a:moveTo>
                    <a:cubicBezTo>
                      <a:pt x="204" y="114"/>
                      <a:pt x="120" y="100"/>
                      <a:pt x="120" y="83"/>
                    </a:cubicBezTo>
                    <a:cubicBezTo>
                      <a:pt x="120" y="66"/>
                      <a:pt x="204" y="52"/>
                      <a:pt x="308" y="52"/>
                    </a:cubicBezTo>
                    <a:cubicBezTo>
                      <a:pt x="411" y="52"/>
                      <a:pt x="495" y="66"/>
                      <a:pt x="495" y="83"/>
                    </a:cubicBezTo>
                    <a:cubicBezTo>
                      <a:pt x="495" y="100"/>
                      <a:pt x="411" y="114"/>
                      <a:pt x="308" y="114"/>
                    </a:cubicBezTo>
                    <a:close/>
                  </a:path>
                </a:pathLst>
              </a:custGeom>
              <a:grpFill/>
              <a:ln>
                <a:noFill/>
              </a:ln>
            </p:spPr>
            <p:txBody>
              <a:bodyPr vert="horz" wrap="square" lIns="68562" tIns="34281" rIns="68562" bIns="34281" numCol="1" anchor="t" anchorCtr="0" compatLnSpc="1">
                <a:prstTxWarp prst="textNoShape">
                  <a:avLst/>
                </a:prstTxWarp>
              </a:bodyPr>
              <a:lstStyle/>
              <a:p>
                <a:pPr marL="0" marR="0" lvl="0" indent="0" defTabSz="45706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017C8E"/>
                  </a:solidFill>
                  <a:effectLst/>
                  <a:uLnTx/>
                  <a:uFillTx/>
                  <a:latin typeface="Arial"/>
                </a:endParaRPr>
              </a:p>
            </p:txBody>
          </p:sp>
        </p:grpSp>
        <p:sp>
          <p:nvSpPr>
            <p:cNvPr id="162" name="Rectangle 161"/>
            <p:cNvSpPr/>
            <p:nvPr/>
          </p:nvSpPr>
          <p:spPr>
            <a:xfrm>
              <a:off x="2758578" y="2575594"/>
              <a:ext cx="1723578" cy="266027"/>
            </a:xfrm>
            <a:prstGeom prst="rect">
              <a:avLst/>
            </a:prstGeom>
            <a:noFill/>
            <a:ln w="12700" cap="sq" cmpd="sng" algn="ctr">
              <a:noFill/>
              <a:prstDash val="solid"/>
              <a:miter lim="800000"/>
            </a:ln>
            <a:effectLst/>
          </p:spPr>
          <p:txBody>
            <a:bodyPr rot="0" spcFirstLastPara="0" vertOverflow="overflow" horzOverflow="overflow" vert="horz" wrap="square" lIns="91392" tIns="45696" rIns="91392" bIns="45696" numCol="1" spcCol="0" rtlCol="0" fromWordArt="0" anchor="t" anchorCtr="0" forceAA="0" compatLnSpc="1">
              <a:prstTxWarp prst="textNoShape">
                <a:avLst/>
              </a:prstTxWarp>
              <a:noAutofit/>
            </a:bodyPr>
            <a:lstStyle/>
            <a:p>
              <a:pPr marL="0" marR="0" lvl="0" indent="0" algn="ctr" defTabSz="457063"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gradFill>
                    <a:gsLst>
                      <a:gs pos="0">
                        <a:srgbClr val="838383"/>
                      </a:gs>
                      <a:gs pos="100000">
                        <a:srgbClr val="838383"/>
                      </a:gs>
                    </a:gsLst>
                  </a:gradFill>
                  <a:effectLst/>
                  <a:uLnTx/>
                  <a:uFillTx/>
                  <a:latin typeface="Arial"/>
                  <a:ea typeface="+mn-ea"/>
                  <a:cs typeface="+mn-cs"/>
                </a:rPr>
                <a:t>PRODUCT CATALOG</a:t>
              </a:r>
            </a:p>
          </p:txBody>
        </p:sp>
      </p:grpSp>
      <p:grpSp>
        <p:nvGrpSpPr>
          <p:cNvPr id="167" name="Group 166"/>
          <p:cNvGrpSpPr/>
          <p:nvPr/>
        </p:nvGrpSpPr>
        <p:grpSpPr>
          <a:xfrm>
            <a:off x="5081696" y="3067588"/>
            <a:ext cx="248920" cy="246381"/>
            <a:chOff x="4724400" y="3096260"/>
            <a:chExt cx="248920" cy="246381"/>
          </a:xfrm>
        </p:grpSpPr>
        <p:cxnSp>
          <p:nvCxnSpPr>
            <p:cNvPr id="168" name="Straight Connector 167"/>
            <p:cNvCxnSpPr/>
            <p:nvPr/>
          </p:nvCxnSpPr>
          <p:spPr>
            <a:xfrm flipH="1">
              <a:off x="4724400" y="3096260"/>
              <a:ext cx="81280" cy="241300"/>
            </a:xfrm>
            <a:prstGeom prst="line">
              <a:avLst/>
            </a:prstGeom>
            <a:noFill/>
            <a:ln w="25400" cap="sq" cmpd="sng" algn="ctr">
              <a:solidFill>
                <a:srgbClr val="569099"/>
              </a:solidFill>
              <a:prstDash val="sysDash"/>
              <a:miter lim="800000"/>
            </a:ln>
            <a:effectLst/>
          </p:spPr>
        </p:cxnSp>
        <p:cxnSp>
          <p:nvCxnSpPr>
            <p:cNvPr id="169" name="Straight Connector 168"/>
            <p:cNvCxnSpPr/>
            <p:nvPr/>
          </p:nvCxnSpPr>
          <p:spPr>
            <a:xfrm>
              <a:off x="4810760" y="3096260"/>
              <a:ext cx="152400" cy="175260"/>
            </a:xfrm>
            <a:prstGeom prst="line">
              <a:avLst/>
            </a:prstGeom>
            <a:noFill/>
            <a:ln w="25400" cap="sq" cmpd="sng" algn="ctr">
              <a:solidFill>
                <a:srgbClr val="569099"/>
              </a:solidFill>
              <a:prstDash val="sysDash"/>
              <a:miter lim="800000"/>
            </a:ln>
            <a:effectLst/>
          </p:spPr>
        </p:cxnSp>
        <p:cxnSp>
          <p:nvCxnSpPr>
            <p:cNvPr id="170" name="Straight Connector 169"/>
            <p:cNvCxnSpPr/>
            <p:nvPr/>
          </p:nvCxnSpPr>
          <p:spPr>
            <a:xfrm flipV="1">
              <a:off x="4726940" y="3284855"/>
              <a:ext cx="246380" cy="57786"/>
            </a:xfrm>
            <a:prstGeom prst="line">
              <a:avLst/>
            </a:prstGeom>
            <a:noFill/>
            <a:ln w="25400" cap="sq" cmpd="sng" algn="ctr">
              <a:solidFill>
                <a:srgbClr val="569099"/>
              </a:solidFill>
              <a:prstDash val="sysDash"/>
              <a:miter lim="800000"/>
            </a:ln>
            <a:effectLst/>
          </p:spPr>
        </p:cxnSp>
      </p:grpSp>
      <p:grpSp>
        <p:nvGrpSpPr>
          <p:cNvPr id="171" name="Group 170"/>
          <p:cNvGrpSpPr/>
          <p:nvPr/>
        </p:nvGrpSpPr>
        <p:grpSpPr>
          <a:xfrm rot="9390335">
            <a:off x="4361606" y="4494431"/>
            <a:ext cx="238760" cy="246380"/>
            <a:chOff x="4724400" y="3096260"/>
            <a:chExt cx="238760" cy="246380"/>
          </a:xfrm>
        </p:grpSpPr>
        <p:cxnSp>
          <p:nvCxnSpPr>
            <p:cNvPr id="172" name="Straight Connector 171"/>
            <p:cNvCxnSpPr/>
            <p:nvPr/>
          </p:nvCxnSpPr>
          <p:spPr>
            <a:xfrm flipH="1">
              <a:off x="4724400" y="3096260"/>
              <a:ext cx="81280" cy="241300"/>
            </a:xfrm>
            <a:prstGeom prst="line">
              <a:avLst/>
            </a:prstGeom>
            <a:noFill/>
            <a:ln w="25400" cap="sq" cmpd="sng" algn="ctr">
              <a:solidFill>
                <a:srgbClr val="569099"/>
              </a:solidFill>
              <a:prstDash val="sysDash"/>
              <a:miter lim="800000"/>
            </a:ln>
            <a:effectLst/>
          </p:spPr>
        </p:cxnSp>
        <p:cxnSp>
          <p:nvCxnSpPr>
            <p:cNvPr id="173" name="Straight Connector 172"/>
            <p:cNvCxnSpPr/>
            <p:nvPr/>
          </p:nvCxnSpPr>
          <p:spPr>
            <a:xfrm>
              <a:off x="4810760" y="3096260"/>
              <a:ext cx="152400" cy="175260"/>
            </a:xfrm>
            <a:prstGeom prst="line">
              <a:avLst/>
            </a:prstGeom>
            <a:noFill/>
            <a:ln w="25400" cap="sq" cmpd="sng" algn="ctr">
              <a:solidFill>
                <a:srgbClr val="569099"/>
              </a:solidFill>
              <a:prstDash val="sysDash"/>
              <a:miter lim="800000"/>
            </a:ln>
            <a:effectLst/>
          </p:spPr>
        </p:cxnSp>
        <p:cxnSp>
          <p:nvCxnSpPr>
            <p:cNvPr id="174" name="Straight Connector 173"/>
            <p:cNvCxnSpPr/>
            <p:nvPr/>
          </p:nvCxnSpPr>
          <p:spPr>
            <a:xfrm flipV="1">
              <a:off x="4726940" y="3268980"/>
              <a:ext cx="233680" cy="73660"/>
            </a:xfrm>
            <a:prstGeom prst="line">
              <a:avLst/>
            </a:prstGeom>
            <a:noFill/>
            <a:ln w="25400" cap="sq" cmpd="sng" algn="ctr">
              <a:solidFill>
                <a:srgbClr val="569099"/>
              </a:solidFill>
              <a:prstDash val="sysDash"/>
              <a:miter lim="800000"/>
            </a:ln>
            <a:effectLst/>
          </p:spPr>
        </p:cxnSp>
      </p:grpSp>
      <p:grpSp>
        <p:nvGrpSpPr>
          <p:cNvPr id="175" name="Group 174"/>
          <p:cNvGrpSpPr/>
          <p:nvPr/>
        </p:nvGrpSpPr>
        <p:grpSpPr>
          <a:xfrm rot="19657310">
            <a:off x="3488571" y="3097791"/>
            <a:ext cx="265395" cy="246380"/>
            <a:chOff x="4724400" y="3096260"/>
            <a:chExt cx="265395" cy="246380"/>
          </a:xfrm>
        </p:grpSpPr>
        <p:cxnSp>
          <p:nvCxnSpPr>
            <p:cNvPr id="176" name="Straight Connector 175"/>
            <p:cNvCxnSpPr/>
            <p:nvPr/>
          </p:nvCxnSpPr>
          <p:spPr>
            <a:xfrm flipH="1">
              <a:off x="4724400" y="3096260"/>
              <a:ext cx="81280" cy="241300"/>
            </a:xfrm>
            <a:prstGeom prst="line">
              <a:avLst/>
            </a:prstGeom>
            <a:noFill/>
            <a:ln w="25400" cap="sq" cmpd="sng" algn="ctr">
              <a:solidFill>
                <a:srgbClr val="569099"/>
              </a:solidFill>
              <a:prstDash val="sysDash"/>
              <a:miter lim="800000"/>
            </a:ln>
            <a:effectLst/>
          </p:spPr>
        </p:cxnSp>
        <p:cxnSp>
          <p:nvCxnSpPr>
            <p:cNvPr id="177" name="Straight Connector 176"/>
            <p:cNvCxnSpPr/>
            <p:nvPr/>
          </p:nvCxnSpPr>
          <p:spPr>
            <a:xfrm rot="1942690">
              <a:off x="4780369" y="3148237"/>
              <a:ext cx="209426" cy="52702"/>
            </a:xfrm>
            <a:prstGeom prst="line">
              <a:avLst/>
            </a:prstGeom>
            <a:noFill/>
            <a:ln w="25400" cap="sq" cmpd="sng" algn="ctr">
              <a:solidFill>
                <a:srgbClr val="569099"/>
              </a:solidFill>
              <a:prstDash val="sysDash"/>
              <a:miter lim="800000"/>
            </a:ln>
            <a:effectLst/>
          </p:spPr>
        </p:cxnSp>
        <p:cxnSp>
          <p:nvCxnSpPr>
            <p:cNvPr id="178" name="Straight Connector 177"/>
            <p:cNvCxnSpPr/>
            <p:nvPr/>
          </p:nvCxnSpPr>
          <p:spPr>
            <a:xfrm flipV="1">
              <a:off x="4726940" y="3268980"/>
              <a:ext cx="233680" cy="73660"/>
            </a:xfrm>
            <a:prstGeom prst="line">
              <a:avLst/>
            </a:prstGeom>
            <a:noFill/>
            <a:ln w="25400" cap="sq" cmpd="sng" algn="ctr">
              <a:solidFill>
                <a:srgbClr val="569099"/>
              </a:solidFill>
              <a:prstDash val="sysDash"/>
              <a:miter lim="800000"/>
            </a:ln>
            <a:effectLst/>
          </p:spPr>
        </p:cxnSp>
      </p:grpSp>
      <p:sp>
        <p:nvSpPr>
          <p:cNvPr id="179" name="Isosceles Triangle 178"/>
          <p:cNvSpPr/>
          <p:nvPr/>
        </p:nvSpPr>
        <p:spPr>
          <a:xfrm rot="10489273">
            <a:off x="7364288" y="4455555"/>
            <a:ext cx="284146" cy="244953"/>
          </a:xfrm>
          <a:prstGeom prst="triangle">
            <a:avLst/>
          </a:prstGeom>
          <a:solidFill>
            <a:srgbClr val="569099"/>
          </a:solidFill>
          <a:ln w="1270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80" name="Rectangle 179"/>
          <p:cNvSpPr/>
          <p:nvPr/>
        </p:nvSpPr>
        <p:spPr>
          <a:xfrm>
            <a:off x="3996582" y="3657149"/>
            <a:ext cx="878767" cy="461665"/>
          </a:xfrm>
          <a:prstGeom prst="rect">
            <a:avLst/>
          </a:prstGeom>
        </p:spPr>
        <p:txBody>
          <a:bodyPr wrap="none">
            <a:spAutoFit/>
          </a:bodyPr>
          <a:lstStyle/>
          <a:p>
            <a:pPr algn="ctr" defTabSz="457200"/>
            <a:r>
              <a:rPr lang="en-US" sz="1200" dirty="0">
                <a:solidFill>
                  <a:srgbClr val="569099"/>
                </a:solidFill>
                <a:latin typeface="Arial"/>
              </a:rPr>
              <a:t>OFFLINE </a:t>
            </a:r>
          </a:p>
          <a:p>
            <a:pPr algn="ctr" defTabSz="457200"/>
            <a:r>
              <a:rPr lang="en-US" sz="1200" dirty="0">
                <a:solidFill>
                  <a:srgbClr val="569099"/>
                </a:solidFill>
                <a:latin typeface="Arial"/>
              </a:rPr>
              <a:t>IN LAB</a:t>
            </a:r>
          </a:p>
        </p:txBody>
      </p:sp>
      <p:sp>
        <p:nvSpPr>
          <p:cNvPr id="181" name="Rectangle 180"/>
          <p:cNvSpPr/>
          <p:nvPr/>
        </p:nvSpPr>
        <p:spPr>
          <a:xfrm>
            <a:off x="7652006" y="3657149"/>
            <a:ext cx="1415772" cy="461665"/>
          </a:xfrm>
          <a:prstGeom prst="rect">
            <a:avLst/>
          </a:prstGeom>
        </p:spPr>
        <p:txBody>
          <a:bodyPr wrap="none">
            <a:spAutoFit/>
          </a:bodyPr>
          <a:lstStyle/>
          <a:p>
            <a:pPr algn="ctr" defTabSz="457200"/>
            <a:r>
              <a:rPr lang="en-US" sz="1200" dirty="0">
                <a:solidFill>
                  <a:srgbClr val="569099"/>
                </a:solidFill>
                <a:latin typeface="Arial"/>
              </a:rPr>
              <a:t>REAL-TIME </a:t>
            </a:r>
          </a:p>
          <a:p>
            <a:pPr algn="ctr" defTabSz="457200"/>
            <a:r>
              <a:rPr lang="en-US" sz="1200" dirty="0">
                <a:solidFill>
                  <a:srgbClr val="569099"/>
                </a:solidFill>
                <a:latin typeface="Arial"/>
              </a:rPr>
              <a:t>IN PRODUCTION</a:t>
            </a:r>
          </a:p>
        </p:txBody>
      </p:sp>
      <p:sp>
        <p:nvSpPr>
          <p:cNvPr id="182" name="TextBox 181"/>
          <p:cNvSpPr txBox="1"/>
          <p:nvPr/>
        </p:nvSpPr>
        <p:spPr>
          <a:xfrm>
            <a:off x="1839266" y="1873188"/>
            <a:ext cx="1069524" cy="369332"/>
          </a:xfrm>
          <a:prstGeom prst="rect">
            <a:avLst/>
          </a:prstGeom>
          <a:noFill/>
        </p:spPr>
        <p:txBody>
          <a:bodyPr wrap="none" rtlCol="0">
            <a:spAutoFit/>
          </a:bodyPr>
          <a:lstStyle/>
          <a:p>
            <a:pPr defTabSz="457200"/>
            <a:r>
              <a:rPr lang="en-US" dirty="0">
                <a:solidFill>
                  <a:srgbClr val="4D4E53"/>
                </a:solidFill>
                <a:latin typeface="Arial"/>
              </a:rPr>
              <a:t>DESIGN</a:t>
            </a:r>
          </a:p>
        </p:txBody>
      </p:sp>
      <p:sp>
        <p:nvSpPr>
          <p:cNvPr id="183" name="TextBox 182"/>
          <p:cNvSpPr txBox="1"/>
          <p:nvPr/>
        </p:nvSpPr>
        <p:spPr>
          <a:xfrm>
            <a:off x="5470233" y="1873188"/>
            <a:ext cx="1911614" cy="369332"/>
          </a:xfrm>
          <a:prstGeom prst="rect">
            <a:avLst/>
          </a:prstGeom>
          <a:noFill/>
        </p:spPr>
        <p:txBody>
          <a:bodyPr wrap="none" rtlCol="0">
            <a:spAutoFit/>
          </a:bodyPr>
          <a:lstStyle/>
          <a:p>
            <a:pPr defTabSz="457200"/>
            <a:r>
              <a:rPr lang="en-US" dirty="0">
                <a:solidFill>
                  <a:srgbClr val="4D4E53"/>
                </a:solidFill>
                <a:latin typeface="Arial"/>
              </a:rPr>
              <a:t>ORCHESTRATE</a:t>
            </a:r>
          </a:p>
        </p:txBody>
      </p:sp>
      <p:sp>
        <p:nvSpPr>
          <p:cNvPr id="184" name="TextBox 183"/>
          <p:cNvSpPr txBox="1"/>
          <p:nvPr/>
        </p:nvSpPr>
        <p:spPr>
          <a:xfrm>
            <a:off x="9589473" y="1873188"/>
            <a:ext cx="1270412" cy="369332"/>
          </a:xfrm>
          <a:prstGeom prst="rect">
            <a:avLst/>
          </a:prstGeom>
          <a:noFill/>
        </p:spPr>
        <p:txBody>
          <a:bodyPr wrap="none" rtlCol="0">
            <a:spAutoFit/>
          </a:bodyPr>
          <a:lstStyle/>
          <a:p>
            <a:pPr defTabSz="457200"/>
            <a:r>
              <a:rPr lang="en-US" dirty="0">
                <a:solidFill>
                  <a:srgbClr val="4D4E53"/>
                </a:solidFill>
                <a:latin typeface="Arial"/>
              </a:rPr>
              <a:t>OPERATE</a:t>
            </a:r>
          </a:p>
        </p:txBody>
      </p:sp>
      <p:sp>
        <p:nvSpPr>
          <p:cNvPr id="2" name="Rectangle 1"/>
          <p:cNvSpPr/>
          <p:nvPr/>
        </p:nvSpPr>
        <p:spPr>
          <a:xfrm>
            <a:off x="937846" y="1688124"/>
            <a:ext cx="4056185" cy="3892062"/>
          </a:xfrm>
          <a:prstGeom prst="rect">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p>
        </p:txBody>
      </p:sp>
    </p:spTree>
    <p:extLst>
      <p:ext uri="{BB962C8B-B14F-4D97-AF65-F5344CB8AC3E}">
        <p14:creationId xmlns:p14="http://schemas.microsoft.com/office/powerpoint/2010/main" val="971168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372787" y="3844977"/>
            <a:ext cx="1813810" cy="1746354"/>
          </a:xfrm>
          <a:prstGeom prst="rect">
            <a:avLst/>
          </a:prstGeom>
        </p:spPr>
      </p:pic>
      <p:pic>
        <p:nvPicPr>
          <p:cNvPr id="5" name="Picture 4"/>
          <p:cNvPicPr>
            <a:picLocks/>
          </p:cNvPicPr>
          <p:nvPr/>
        </p:nvPicPr>
        <p:blipFill>
          <a:blip r:embed="rId4"/>
          <a:stretch>
            <a:fillRect/>
          </a:stretch>
        </p:blipFill>
        <p:spPr>
          <a:xfrm>
            <a:off x="11454485" y="6382383"/>
            <a:ext cx="393012" cy="292608"/>
          </a:xfrm>
          <a:prstGeom prst="rect">
            <a:avLst/>
          </a:prstGeom>
        </p:spPr>
      </p:pic>
      <p:pic>
        <p:nvPicPr>
          <p:cNvPr id="6" name="Picture 5"/>
          <p:cNvPicPr>
            <a:picLocks noChangeAspect="1"/>
          </p:cNvPicPr>
          <p:nvPr/>
        </p:nvPicPr>
        <p:blipFill rotWithShape="1">
          <a:blip r:embed="rId5"/>
          <a:srcRect l="15978"/>
          <a:stretch/>
        </p:blipFill>
        <p:spPr>
          <a:xfrm>
            <a:off x="3903345" y="1653540"/>
            <a:ext cx="1536065" cy="216351"/>
          </a:xfrm>
          <a:prstGeom prst="rect">
            <a:avLst/>
          </a:prstGeom>
          <a:effectLst>
            <a:softEdge rad="25400"/>
          </a:effectLst>
        </p:spPr>
      </p:pic>
      <p:pic>
        <p:nvPicPr>
          <p:cNvPr id="8" name="Picture 7"/>
          <p:cNvPicPr>
            <a:picLocks noChangeAspect="1"/>
          </p:cNvPicPr>
          <p:nvPr/>
        </p:nvPicPr>
        <p:blipFill>
          <a:blip r:embed="rId6"/>
          <a:stretch>
            <a:fillRect/>
          </a:stretch>
        </p:blipFill>
        <p:spPr>
          <a:xfrm>
            <a:off x="3613648" y="1674437"/>
            <a:ext cx="2207260" cy="185327"/>
          </a:xfrm>
          <a:prstGeom prst="rect">
            <a:avLst/>
          </a:prstGeom>
        </p:spPr>
      </p:pic>
      <p:pic>
        <p:nvPicPr>
          <p:cNvPr id="7" name="Picture 6"/>
          <p:cNvPicPr>
            <a:picLocks noChangeAspect="1"/>
          </p:cNvPicPr>
          <p:nvPr/>
        </p:nvPicPr>
        <p:blipFill>
          <a:blip r:embed="rId7"/>
          <a:stretch>
            <a:fillRect/>
          </a:stretch>
        </p:blipFill>
        <p:spPr>
          <a:xfrm>
            <a:off x="3592830" y="1684401"/>
            <a:ext cx="1242060" cy="171069"/>
          </a:xfrm>
          <a:prstGeom prst="rect">
            <a:avLst/>
          </a:prstGeom>
        </p:spPr>
      </p:pic>
      <p:sp>
        <p:nvSpPr>
          <p:cNvPr id="9" name="TextBox 8"/>
          <p:cNvSpPr txBox="1"/>
          <p:nvPr/>
        </p:nvSpPr>
        <p:spPr>
          <a:xfrm>
            <a:off x="3573780" y="1655445"/>
            <a:ext cx="845103" cy="230832"/>
          </a:xfrm>
          <a:prstGeom prst="rect">
            <a:avLst/>
          </a:prstGeom>
          <a:noFill/>
        </p:spPr>
        <p:txBody>
          <a:bodyPr wrap="none" rtlCol="0">
            <a:spAutoFit/>
          </a:bodyPr>
          <a:lstStyle/>
          <a:p>
            <a:r>
              <a:rPr lang="en-US" sz="900" dirty="0" smtClean="0">
                <a:solidFill>
                  <a:schemeClr val="bg1">
                    <a:alpha val="86000"/>
                  </a:schemeClr>
                </a:solidFill>
                <a:latin typeface="Arial" panose="020B0604020202020204" pitchFamily="34" charset="0"/>
                <a:cs typeface="Arial" panose="020B0604020202020204" pitchFamily="34" charset="0"/>
              </a:rPr>
              <a:t>ONAP Portal</a:t>
            </a:r>
          </a:p>
        </p:txBody>
      </p:sp>
      <p:pic>
        <p:nvPicPr>
          <p:cNvPr id="10" name="Picture 9"/>
          <p:cNvPicPr>
            <a:picLocks noChangeAspect="1"/>
          </p:cNvPicPr>
          <p:nvPr/>
        </p:nvPicPr>
        <p:blipFill>
          <a:blip r:embed="rId8"/>
          <a:stretch>
            <a:fillRect/>
          </a:stretch>
        </p:blipFill>
        <p:spPr>
          <a:xfrm>
            <a:off x="1361440" y="1846580"/>
            <a:ext cx="690880" cy="205740"/>
          </a:xfrm>
          <a:prstGeom prst="rect">
            <a:avLst/>
          </a:prstGeom>
        </p:spPr>
      </p:pic>
      <p:sp>
        <p:nvSpPr>
          <p:cNvPr id="11" name="TextBox 10"/>
          <p:cNvSpPr txBox="1"/>
          <p:nvPr/>
        </p:nvSpPr>
        <p:spPr>
          <a:xfrm>
            <a:off x="1386840" y="1813560"/>
            <a:ext cx="620683" cy="276999"/>
          </a:xfrm>
          <a:prstGeom prst="rect">
            <a:avLst/>
          </a:prstGeom>
          <a:noFill/>
        </p:spPr>
        <p:txBody>
          <a:bodyPr wrap="none" rtlCol="0">
            <a:spAutoFit/>
          </a:bodyPr>
          <a:lstStyle/>
          <a:p>
            <a:r>
              <a:rPr lang="en-US" sz="1200" dirty="0" smtClean="0">
                <a:solidFill>
                  <a:srgbClr val="D2D4EB"/>
                </a:solidFill>
                <a:latin typeface="Arial" panose="020B0604020202020204" pitchFamily="34" charset="0"/>
                <a:cs typeface="Arial" panose="020B0604020202020204" pitchFamily="34" charset="0"/>
              </a:rPr>
              <a:t>ONAP</a:t>
            </a:r>
          </a:p>
        </p:txBody>
      </p:sp>
    </p:spTree>
    <p:extLst>
      <p:ext uri="{BB962C8B-B14F-4D97-AF65-F5344CB8AC3E}">
        <p14:creationId xmlns:p14="http://schemas.microsoft.com/office/powerpoint/2010/main" val="3178840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050800" y="3117600"/>
            <a:ext cx="5043600" cy="2210400"/>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451298" y="2211050"/>
            <a:ext cx="1191718" cy="704537"/>
          </a:xfrm>
          <a:prstGeom prst="rect">
            <a:avLst/>
          </a:prstGeom>
        </p:spPr>
      </p:pic>
      <p:pic>
        <p:nvPicPr>
          <p:cNvPr id="6" name="Picture 5"/>
          <p:cNvPicPr>
            <a:picLocks/>
          </p:cNvPicPr>
          <p:nvPr/>
        </p:nvPicPr>
        <p:blipFill>
          <a:blip r:embed="rId5"/>
          <a:stretch>
            <a:fillRect/>
          </a:stretch>
        </p:blipFill>
        <p:spPr>
          <a:xfrm>
            <a:off x="11454485" y="6382383"/>
            <a:ext cx="393012" cy="292608"/>
          </a:xfrm>
          <a:prstGeom prst="rect">
            <a:avLst/>
          </a:prstGeom>
        </p:spPr>
      </p:pic>
      <p:pic>
        <p:nvPicPr>
          <p:cNvPr id="8" name="Picture 7"/>
          <p:cNvPicPr>
            <a:picLocks noChangeAspect="1"/>
          </p:cNvPicPr>
          <p:nvPr/>
        </p:nvPicPr>
        <p:blipFill>
          <a:blip r:embed="rId6"/>
          <a:stretch>
            <a:fillRect/>
          </a:stretch>
        </p:blipFill>
        <p:spPr>
          <a:xfrm>
            <a:off x="3613648" y="1674437"/>
            <a:ext cx="2207260" cy="185327"/>
          </a:xfrm>
          <a:prstGeom prst="rect">
            <a:avLst/>
          </a:prstGeom>
        </p:spPr>
      </p:pic>
      <p:pic>
        <p:nvPicPr>
          <p:cNvPr id="7" name="Picture 6"/>
          <p:cNvPicPr>
            <a:picLocks noChangeAspect="1"/>
          </p:cNvPicPr>
          <p:nvPr/>
        </p:nvPicPr>
        <p:blipFill>
          <a:blip r:embed="rId7"/>
          <a:stretch>
            <a:fillRect/>
          </a:stretch>
        </p:blipFill>
        <p:spPr>
          <a:xfrm>
            <a:off x="3592830" y="1684401"/>
            <a:ext cx="1242060" cy="171069"/>
          </a:xfrm>
          <a:prstGeom prst="rect">
            <a:avLst/>
          </a:prstGeom>
        </p:spPr>
      </p:pic>
      <p:sp>
        <p:nvSpPr>
          <p:cNvPr id="9" name="TextBox 8"/>
          <p:cNvSpPr txBox="1"/>
          <p:nvPr/>
        </p:nvSpPr>
        <p:spPr>
          <a:xfrm>
            <a:off x="3573780" y="1655445"/>
            <a:ext cx="845103" cy="230832"/>
          </a:xfrm>
          <a:prstGeom prst="rect">
            <a:avLst/>
          </a:prstGeom>
          <a:noFill/>
        </p:spPr>
        <p:txBody>
          <a:bodyPr wrap="none" rtlCol="0">
            <a:spAutoFit/>
          </a:bodyPr>
          <a:lstStyle/>
          <a:p>
            <a:r>
              <a:rPr lang="en-US" sz="900" dirty="0" smtClean="0">
                <a:solidFill>
                  <a:schemeClr val="bg1">
                    <a:alpha val="86000"/>
                  </a:schemeClr>
                </a:solidFill>
                <a:latin typeface="Arial" panose="020B0604020202020204" pitchFamily="34" charset="0"/>
                <a:cs typeface="Arial" panose="020B0604020202020204" pitchFamily="34" charset="0"/>
              </a:rPr>
              <a:t>ONAP Portal</a:t>
            </a:r>
          </a:p>
        </p:txBody>
      </p:sp>
      <p:pic>
        <p:nvPicPr>
          <p:cNvPr id="10" name="Picture 9"/>
          <p:cNvPicPr>
            <a:picLocks noChangeAspect="1"/>
          </p:cNvPicPr>
          <p:nvPr/>
        </p:nvPicPr>
        <p:blipFill>
          <a:blip r:embed="rId8"/>
          <a:stretch>
            <a:fillRect/>
          </a:stretch>
        </p:blipFill>
        <p:spPr>
          <a:xfrm>
            <a:off x="1361440" y="1846580"/>
            <a:ext cx="690880" cy="205740"/>
          </a:xfrm>
          <a:prstGeom prst="rect">
            <a:avLst/>
          </a:prstGeom>
        </p:spPr>
      </p:pic>
      <p:sp>
        <p:nvSpPr>
          <p:cNvPr id="11" name="TextBox 10"/>
          <p:cNvSpPr txBox="1"/>
          <p:nvPr/>
        </p:nvSpPr>
        <p:spPr>
          <a:xfrm>
            <a:off x="1386840" y="1813560"/>
            <a:ext cx="620683" cy="276999"/>
          </a:xfrm>
          <a:prstGeom prst="rect">
            <a:avLst/>
          </a:prstGeom>
          <a:noFill/>
        </p:spPr>
        <p:txBody>
          <a:bodyPr wrap="none" rtlCol="0">
            <a:spAutoFit/>
          </a:bodyPr>
          <a:lstStyle/>
          <a:p>
            <a:r>
              <a:rPr lang="en-US" sz="1200" dirty="0" smtClean="0">
                <a:solidFill>
                  <a:srgbClr val="D2D4EB"/>
                </a:solidFill>
                <a:latin typeface="Arial" panose="020B0604020202020204" pitchFamily="34" charset="0"/>
                <a:cs typeface="Arial" panose="020B0604020202020204" pitchFamily="34" charset="0"/>
              </a:rPr>
              <a:t>ONAP</a:t>
            </a:r>
          </a:p>
        </p:txBody>
      </p:sp>
    </p:spTree>
    <p:extLst>
      <p:ext uri="{BB962C8B-B14F-4D97-AF65-F5344CB8AC3E}">
        <p14:creationId xmlns:p14="http://schemas.microsoft.com/office/powerpoint/2010/main" val="426903925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1250"/>
                            </p:stCondLst>
                            <p:childTnLst>
                              <p:par>
                                <p:cTn id="9" presetID="10" presetClass="entr" presetSubtype="0" fill="hold"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613148" y="2779414"/>
            <a:ext cx="2471597" cy="389299"/>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649362" y="2797520"/>
            <a:ext cx="2471596" cy="1086417"/>
          </a:xfrm>
          <a:prstGeom prst="rect">
            <a:avLst/>
          </a:prstGeom>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604095" y="2317686"/>
            <a:ext cx="5884753" cy="1656785"/>
          </a:xfrm>
          <a:prstGeom prst="rect">
            <a:avLst/>
          </a:prstGeom>
        </p:spPr>
      </p:pic>
      <p:pic>
        <p:nvPicPr>
          <p:cNvPr id="7" name="Picture 6"/>
          <p:cNvPicPr>
            <a:picLocks/>
          </p:cNvPicPr>
          <p:nvPr/>
        </p:nvPicPr>
        <p:blipFill>
          <a:blip r:embed="rId6"/>
          <a:stretch>
            <a:fillRect/>
          </a:stretch>
        </p:blipFill>
        <p:spPr>
          <a:xfrm>
            <a:off x="11454485" y="6382383"/>
            <a:ext cx="393012" cy="292608"/>
          </a:xfrm>
          <a:prstGeom prst="rect">
            <a:avLst/>
          </a:prstGeom>
        </p:spPr>
      </p:pic>
      <p:pic>
        <p:nvPicPr>
          <p:cNvPr id="9" name="Picture 8"/>
          <p:cNvPicPr>
            <a:picLocks noChangeAspect="1"/>
          </p:cNvPicPr>
          <p:nvPr/>
        </p:nvPicPr>
        <p:blipFill>
          <a:blip r:embed="rId7"/>
          <a:stretch>
            <a:fillRect/>
          </a:stretch>
        </p:blipFill>
        <p:spPr>
          <a:xfrm>
            <a:off x="3613648" y="1674437"/>
            <a:ext cx="2207260" cy="185327"/>
          </a:xfrm>
          <a:prstGeom prst="rect">
            <a:avLst/>
          </a:prstGeom>
        </p:spPr>
      </p:pic>
      <p:pic>
        <p:nvPicPr>
          <p:cNvPr id="8" name="Picture 7"/>
          <p:cNvPicPr>
            <a:picLocks noChangeAspect="1"/>
          </p:cNvPicPr>
          <p:nvPr/>
        </p:nvPicPr>
        <p:blipFill>
          <a:blip r:embed="rId8"/>
          <a:stretch>
            <a:fillRect/>
          </a:stretch>
        </p:blipFill>
        <p:spPr>
          <a:xfrm>
            <a:off x="3592830" y="1684401"/>
            <a:ext cx="1242060" cy="171069"/>
          </a:xfrm>
          <a:prstGeom prst="rect">
            <a:avLst/>
          </a:prstGeom>
        </p:spPr>
      </p:pic>
      <p:sp>
        <p:nvSpPr>
          <p:cNvPr id="10" name="TextBox 9"/>
          <p:cNvSpPr txBox="1"/>
          <p:nvPr/>
        </p:nvSpPr>
        <p:spPr>
          <a:xfrm>
            <a:off x="3573780" y="1655445"/>
            <a:ext cx="845103" cy="230832"/>
          </a:xfrm>
          <a:prstGeom prst="rect">
            <a:avLst/>
          </a:prstGeom>
          <a:noFill/>
        </p:spPr>
        <p:txBody>
          <a:bodyPr wrap="none" rtlCol="0">
            <a:spAutoFit/>
          </a:bodyPr>
          <a:lstStyle/>
          <a:p>
            <a:r>
              <a:rPr lang="en-US" sz="900" dirty="0" smtClean="0">
                <a:solidFill>
                  <a:schemeClr val="bg1">
                    <a:alpha val="86000"/>
                  </a:schemeClr>
                </a:solidFill>
                <a:latin typeface="Arial" panose="020B0604020202020204" pitchFamily="34" charset="0"/>
                <a:cs typeface="Arial" panose="020B0604020202020204" pitchFamily="34" charset="0"/>
              </a:rPr>
              <a:t>ONAP Portal</a:t>
            </a:r>
          </a:p>
        </p:txBody>
      </p:sp>
      <p:pic>
        <p:nvPicPr>
          <p:cNvPr id="11" name="Picture 10"/>
          <p:cNvPicPr>
            <a:picLocks noChangeAspect="1"/>
          </p:cNvPicPr>
          <p:nvPr/>
        </p:nvPicPr>
        <p:blipFill>
          <a:blip r:embed="rId9"/>
          <a:stretch>
            <a:fillRect/>
          </a:stretch>
        </p:blipFill>
        <p:spPr>
          <a:xfrm>
            <a:off x="1361440" y="1846580"/>
            <a:ext cx="690880" cy="205740"/>
          </a:xfrm>
          <a:prstGeom prst="rect">
            <a:avLst/>
          </a:prstGeom>
        </p:spPr>
      </p:pic>
      <p:sp>
        <p:nvSpPr>
          <p:cNvPr id="12" name="TextBox 11"/>
          <p:cNvSpPr txBox="1"/>
          <p:nvPr/>
        </p:nvSpPr>
        <p:spPr>
          <a:xfrm>
            <a:off x="1386840" y="1813560"/>
            <a:ext cx="620683" cy="276999"/>
          </a:xfrm>
          <a:prstGeom prst="rect">
            <a:avLst/>
          </a:prstGeom>
          <a:noFill/>
        </p:spPr>
        <p:txBody>
          <a:bodyPr wrap="none" rtlCol="0">
            <a:spAutoFit/>
          </a:bodyPr>
          <a:lstStyle/>
          <a:p>
            <a:r>
              <a:rPr lang="en-US" sz="1200" dirty="0" smtClean="0">
                <a:solidFill>
                  <a:srgbClr val="D2D4EB"/>
                </a:solidFill>
                <a:latin typeface="Arial" panose="020B0604020202020204" pitchFamily="34" charset="0"/>
                <a:cs typeface="Arial" panose="020B0604020202020204" pitchFamily="34" charset="0"/>
              </a:rPr>
              <a:t>ONAP</a:t>
            </a:r>
          </a:p>
        </p:txBody>
      </p:sp>
    </p:spTree>
    <p:extLst>
      <p:ext uri="{BB962C8B-B14F-4D97-AF65-F5344CB8AC3E}">
        <p14:creationId xmlns:p14="http://schemas.microsoft.com/office/powerpoint/2010/main" val="127740513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1000"/>
                            </p:stCondLst>
                            <p:childTnLst>
                              <p:par>
                                <p:cTn id="9" presetID="10" presetClass="entr" presetSubtype="0" fill="hold" nodeType="afterEffect">
                                  <p:stCondLst>
                                    <p:cond delay="7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2250"/>
                            </p:stCondLst>
                            <p:childTnLst>
                              <p:par>
                                <p:cTn id="13" presetID="10" presetClass="entr" presetSubtype="0" fill="hold" nodeType="afterEffect">
                                  <p:stCondLst>
                                    <p:cond delay="75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Rectangle 1"/>
          <p:cNvSpPr/>
          <p:nvPr/>
        </p:nvSpPr>
        <p:spPr>
          <a:xfrm>
            <a:off x="7474688" y="2445488"/>
            <a:ext cx="978196" cy="786810"/>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7474688" y="3232298"/>
            <a:ext cx="978196" cy="786810"/>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7474688" y="4019108"/>
            <a:ext cx="978196" cy="786810"/>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8452884" y="2445488"/>
            <a:ext cx="978196" cy="786810"/>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8452884" y="3232298"/>
            <a:ext cx="978196" cy="786810"/>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8452884" y="4019108"/>
            <a:ext cx="978196" cy="786810"/>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9431080" y="2445488"/>
            <a:ext cx="978196" cy="786810"/>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9431080" y="3232298"/>
            <a:ext cx="978196" cy="786810"/>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9431080" y="4019108"/>
            <a:ext cx="978196" cy="786810"/>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43749" y="3196800"/>
            <a:ext cx="1436914" cy="892571"/>
          </a:xfrm>
          <a:prstGeom prst="rect">
            <a:avLst/>
          </a:prstGeom>
        </p:spPr>
      </p:pic>
      <p:sp>
        <p:nvSpPr>
          <p:cNvPr id="13" name="Rectangle 12"/>
          <p:cNvSpPr/>
          <p:nvPr/>
        </p:nvSpPr>
        <p:spPr>
          <a:xfrm>
            <a:off x="5996760" y="2594344"/>
            <a:ext cx="1477928" cy="2126512"/>
          </a:xfrm>
          <a:prstGeom prst="rect">
            <a:avLst/>
          </a:prstGeom>
          <a:solidFill>
            <a:srgbClr val="242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p:cNvPicPr>
            <a:picLocks/>
          </p:cNvPicPr>
          <p:nvPr/>
        </p:nvPicPr>
        <p:blipFill>
          <a:blip r:embed="rId4"/>
          <a:stretch>
            <a:fillRect/>
          </a:stretch>
        </p:blipFill>
        <p:spPr>
          <a:xfrm>
            <a:off x="11454485" y="6382383"/>
            <a:ext cx="393012" cy="292608"/>
          </a:xfrm>
          <a:prstGeom prst="rect">
            <a:avLst/>
          </a:prstGeom>
        </p:spPr>
      </p:pic>
      <p:pic>
        <p:nvPicPr>
          <p:cNvPr id="16" name="Picture 15"/>
          <p:cNvPicPr>
            <a:picLocks noChangeAspect="1"/>
          </p:cNvPicPr>
          <p:nvPr/>
        </p:nvPicPr>
        <p:blipFill>
          <a:blip r:embed="rId5"/>
          <a:stretch>
            <a:fillRect/>
          </a:stretch>
        </p:blipFill>
        <p:spPr>
          <a:xfrm>
            <a:off x="1361440" y="1846580"/>
            <a:ext cx="690880" cy="205740"/>
          </a:xfrm>
          <a:prstGeom prst="rect">
            <a:avLst/>
          </a:prstGeom>
        </p:spPr>
      </p:pic>
      <p:sp>
        <p:nvSpPr>
          <p:cNvPr id="17" name="TextBox 16"/>
          <p:cNvSpPr txBox="1"/>
          <p:nvPr/>
        </p:nvSpPr>
        <p:spPr>
          <a:xfrm>
            <a:off x="1386840" y="1813560"/>
            <a:ext cx="620683" cy="276999"/>
          </a:xfrm>
          <a:prstGeom prst="rect">
            <a:avLst/>
          </a:prstGeom>
          <a:noFill/>
        </p:spPr>
        <p:txBody>
          <a:bodyPr wrap="none" rtlCol="0">
            <a:spAutoFit/>
          </a:bodyPr>
          <a:lstStyle/>
          <a:p>
            <a:r>
              <a:rPr lang="en-US" sz="1200" dirty="0" smtClean="0">
                <a:solidFill>
                  <a:srgbClr val="D2D4EB"/>
                </a:solidFill>
                <a:latin typeface="Arial" panose="020B0604020202020204" pitchFamily="34" charset="0"/>
                <a:cs typeface="Arial" panose="020B0604020202020204" pitchFamily="34" charset="0"/>
              </a:rPr>
              <a:t>ONAP</a:t>
            </a:r>
          </a:p>
        </p:txBody>
      </p:sp>
    </p:spTree>
    <p:extLst>
      <p:ext uri="{BB962C8B-B14F-4D97-AF65-F5344CB8AC3E}">
        <p14:creationId xmlns:p14="http://schemas.microsoft.com/office/powerpoint/2010/main" val="255524396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3000" fill="hold" nodeType="afterEffect">
                                  <p:stCondLst>
                                    <p:cond delay="0"/>
                                  </p:stCondLst>
                                  <p:childTnLst>
                                    <p:animEffect transition="out" filter="fade">
                                      <p:cBhvr>
                                        <p:cTn id="6" dur="500" tmFilter="0, 0; .2, .5; .8, .5; 1, 0"/>
                                        <p:tgtEl>
                                          <p:spTgt spid="14"/>
                                        </p:tgtEl>
                                      </p:cBhvr>
                                    </p:animEffect>
                                    <p:animScale>
                                      <p:cBhvr>
                                        <p:cTn id="7" dur="250" autoRev="1" fill="hold"/>
                                        <p:tgtEl>
                                          <p:spTgt spid="14"/>
                                        </p:tgtEl>
                                      </p:cBhvr>
                                      <p:by x="105000" y="105000"/>
                                    </p:animScale>
                                  </p:childTnLst>
                                </p:cTn>
                              </p:par>
                              <p:par>
                                <p:cTn id="8" presetID="10" presetClass="exit" presetSubtype="0" fill="hold" grpId="0" nodeType="withEffect">
                                  <p:stCondLst>
                                    <p:cond delay="250"/>
                                  </p:stCondLst>
                                  <p:childTnLst>
                                    <p:animEffect transition="out" filter="fade">
                                      <p:cBhvr>
                                        <p:cTn id="9" dur="500"/>
                                        <p:tgtEl>
                                          <p:spTgt spid="13"/>
                                        </p:tgtEl>
                                      </p:cBhvr>
                                    </p:animEffect>
                                    <p:set>
                                      <p:cBhvr>
                                        <p:cTn id="10" dur="1" fill="hold">
                                          <p:stCondLst>
                                            <p:cond delay="499"/>
                                          </p:stCondLst>
                                        </p:cTn>
                                        <p:tgtEl>
                                          <p:spTgt spid="13"/>
                                        </p:tgtEl>
                                        <p:attrNameLst>
                                          <p:attrName>style.visibility</p:attrName>
                                        </p:attrNameLst>
                                      </p:cBhvr>
                                      <p:to>
                                        <p:strVal val="hidden"/>
                                      </p:to>
                                    </p:set>
                                  </p:childTnLst>
                                </p:cTn>
                              </p:par>
                            </p:childTnLst>
                          </p:cTn>
                        </p:par>
                        <p:par>
                          <p:cTn id="11" fill="hold">
                            <p:stCondLst>
                              <p:cond delay="1500"/>
                            </p:stCondLst>
                            <p:childTnLst>
                              <p:par>
                                <p:cTn id="12" presetID="10" presetClass="exit" presetSubtype="0" fill="hold" grpId="0" nodeType="afterEffect">
                                  <p:stCondLst>
                                    <p:cond delay="0"/>
                                  </p:stCondLst>
                                  <p:childTnLst>
                                    <p:animEffect transition="out" filter="fade">
                                      <p:cBhvr>
                                        <p:cTn id="13" dur="500"/>
                                        <p:tgtEl>
                                          <p:spTgt spid="5"/>
                                        </p:tgtEl>
                                      </p:cBhvr>
                                    </p:animEffect>
                                    <p:set>
                                      <p:cBhvr>
                                        <p:cTn id="14" dur="1" fill="hold">
                                          <p:stCondLst>
                                            <p:cond delay="499"/>
                                          </p:stCondLst>
                                        </p:cTn>
                                        <p:tgtEl>
                                          <p:spTgt spid="5"/>
                                        </p:tgtEl>
                                        <p:attrNameLst>
                                          <p:attrName>style.visibility</p:attrName>
                                        </p:attrNameLst>
                                      </p:cBhvr>
                                      <p:to>
                                        <p:strVal val="hidden"/>
                                      </p:to>
                                    </p:set>
                                  </p:childTnLst>
                                </p:cTn>
                              </p:par>
                            </p:childTnLst>
                          </p:cTn>
                        </p:par>
                        <p:par>
                          <p:cTn id="15" fill="hold">
                            <p:stCondLst>
                              <p:cond delay="2000"/>
                            </p:stCondLst>
                            <p:childTnLst>
                              <p:par>
                                <p:cTn id="16" presetID="10" presetClass="exit" presetSubtype="0" fill="hold" grpId="0" nodeType="afterEffect">
                                  <p:stCondLst>
                                    <p:cond delay="0"/>
                                  </p:stCondLst>
                                  <p:childTnLst>
                                    <p:animEffect transition="out" filter="fade">
                                      <p:cBhvr>
                                        <p:cTn id="17" dur="500"/>
                                        <p:tgtEl>
                                          <p:spTgt spid="12"/>
                                        </p:tgtEl>
                                      </p:cBhvr>
                                    </p:animEffect>
                                    <p:set>
                                      <p:cBhvr>
                                        <p:cTn id="18" dur="1" fill="hold">
                                          <p:stCondLst>
                                            <p:cond delay="499"/>
                                          </p:stCondLst>
                                        </p:cTn>
                                        <p:tgtEl>
                                          <p:spTgt spid="12"/>
                                        </p:tgtEl>
                                        <p:attrNameLst>
                                          <p:attrName>style.visibility</p:attrName>
                                        </p:attrNameLst>
                                      </p:cBhvr>
                                      <p:to>
                                        <p:strVal val="hidden"/>
                                      </p:to>
                                    </p:set>
                                  </p:childTnLst>
                                </p:cTn>
                              </p:par>
                            </p:childTnLst>
                          </p:cTn>
                        </p:par>
                        <p:par>
                          <p:cTn id="19" fill="hold">
                            <p:stCondLst>
                              <p:cond delay="2500"/>
                            </p:stCondLst>
                            <p:childTnLst>
                              <p:par>
                                <p:cTn id="20" presetID="10" presetClass="exit" presetSubtype="0" fill="hold" grpId="0" nodeType="afterEffect">
                                  <p:stCondLst>
                                    <p:cond delay="0"/>
                                  </p:stCondLst>
                                  <p:childTnLst>
                                    <p:animEffect transition="out" filter="fade">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par>
                          <p:cTn id="23" fill="hold">
                            <p:stCondLst>
                              <p:cond delay="3000"/>
                            </p:stCondLst>
                            <p:childTnLst>
                              <p:par>
                                <p:cTn id="24" presetID="10" presetClass="exit" presetSubtype="0" fill="hold" grpId="0" nodeType="afterEffect">
                                  <p:stCondLst>
                                    <p:cond delay="0"/>
                                  </p:stCondLst>
                                  <p:childTnLst>
                                    <p:animEffect transition="out" filter="fade">
                                      <p:cBhvr>
                                        <p:cTn id="25" dur="500"/>
                                        <p:tgtEl>
                                          <p:spTgt spid="9"/>
                                        </p:tgtEl>
                                      </p:cBhvr>
                                    </p:animEffect>
                                    <p:set>
                                      <p:cBhvr>
                                        <p:cTn id="26" dur="1" fill="hold">
                                          <p:stCondLst>
                                            <p:cond delay="499"/>
                                          </p:stCondLst>
                                        </p:cTn>
                                        <p:tgtEl>
                                          <p:spTgt spid="9"/>
                                        </p:tgtEl>
                                        <p:attrNameLst>
                                          <p:attrName>style.visibility</p:attrName>
                                        </p:attrNameLst>
                                      </p:cBhvr>
                                      <p:to>
                                        <p:strVal val="hidden"/>
                                      </p:to>
                                    </p:set>
                                  </p:childTnLst>
                                </p:cTn>
                              </p:par>
                            </p:childTnLst>
                          </p:cTn>
                        </p:par>
                        <p:par>
                          <p:cTn id="27" fill="hold">
                            <p:stCondLst>
                              <p:cond delay="3500"/>
                            </p:stCondLst>
                            <p:childTnLst>
                              <p:par>
                                <p:cTn id="28" presetID="10" presetClass="exit" presetSubtype="0" fill="hold" grpId="0" nodeType="afterEffect">
                                  <p:stCondLst>
                                    <p:cond delay="0"/>
                                  </p:stCondLst>
                                  <p:childTnLst>
                                    <p:animEffect transition="out" filter="fade">
                                      <p:cBhvr>
                                        <p:cTn id="29" dur="500"/>
                                        <p:tgtEl>
                                          <p:spTgt spid="10"/>
                                        </p:tgtEl>
                                      </p:cBhvr>
                                    </p:animEffect>
                                    <p:set>
                                      <p:cBhvr>
                                        <p:cTn id="30" dur="1" fill="hold">
                                          <p:stCondLst>
                                            <p:cond delay="499"/>
                                          </p:stCondLst>
                                        </p:cTn>
                                        <p:tgtEl>
                                          <p:spTgt spid="10"/>
                                        </p:tgtEl>
                                        <p:attrNameLst>
                                          <p:attrName>style.visibility</p:attrName>
                                        </p:attrNameLst>
                                      </p:cBhvr>
                                      <p:to>
                                        <p:strVal val="hidden"/>
                                      </p:to>
                                    </p:set>
                                  </p:childTnLst>
                                </p:cTn>
                              </p:par>
                            </p:childTnLst>
                          </p:cTn>
                        </p:par>
                        <p:par>
                          <p:cTn id="31" fill="hold">
                            <p:stCondLst>
                              <p:cond delay="4000"/>
                            </p:stCondLst>
                            <p:childTnLst>
                              <p:par>
                                <p:cTn id="32" presetID="10" presetClass="exit" presetSubtype="0" fill="hold" grpId="0" nodeType="afterEffect">
                                  <p:stCondLst>
                                    <p:cond delay="0"/>
                                  </p:stCondLst>
                                  <p:childTnLst>
                                    <p:animEffect transition="out" filter="fade">
                                      <p:cBhvr>
                                        <p:cTn id="33" dur="500"/>
                                        <p:tgtEl>
                                          <p:spTgt spid="6"/>
                                        </p:tgtEl>
                                      </p:cBhvr>
                                    </p:animEffect>
                                    <p:set>
                                      <p:cBhvr>
                                        <p:cTn id="34" dur="1" fill="hold">
                                          <p:stCondLst>
                                            <p:cond delay="499"/>
                                          </p:stCondLst>
                                        </p:cTn>
                                        <p:tgtEl>
                                          <p:spTgt spid="6"/>
                                        </p:tgtEl>
                                        <p:attrNameLst>
                                          <p:attrName>style.visibility</p:attrName>
                                        </p:attrNameLst>
                                      </p:cBhvr>
                                      <p:to>
                                        <p:strVal val="hidden"/>
                                      </p:to>
                                    </p:set>
                                  </p:childTnLst>
                                </p:cTn>
                              </p:par>
                            </p:childTnLst>
                          </p:cTn>
                        </p:par>
                        <p:par>
                          <p:cTn id="35" fill="hold">
                            <p:stCondLst>
                              <p:cond delay="4500"/>
                            </p:stCondLst>
                            <p:childTnLst>
                              <p:par>
                                <p:cTn id="36" presetID="10" presetClass="exit" presetSubtype="0" fill="hold" grpId="0" nodeType="afterEffect">
                                  <p:stCondLst>
                                    <p:cond delay="0"/>
                                  </p:stCondLst>
                                  <p:childTnLst>
                                    <p:animEffect transition="out" filter="fade">
                                      <p:cBhvr>
                                        <p:cTn id="37" dur="500"/>
                                        <p:tgtEl>
                                          <p:spTgt spid="11"/>
                                        </p:tgtEl>
                                      </p:cBhvr>
                                    </p:animEffect>
                                    <p:set>
                                      <p:cBhvr>
                                        <p:cTn id="38" dur="1" fill="hold">
                                          <p:stCondLst>
                                            <p:cond delay="499"/>
                                          </p:stCondLst>
                                        </p:cTn>
                                        <p:tgtEl>
                                          <p:spTgt spid="11"/>
                                        </p:tgtEl>
                                        <p:attrNameLst>
                                          <p:attrName>style.visibility</p:attrName>
                                        </p:attrNameLst>
                                      </p:cBhvr>
                                      <p:to>
                                        <p:strVal val="hidden"/>
                                      </p:to>
                                    </p:set>
                                  </p:childTnLst>
                                </p:cTn>
                              </p:par>
                            </p:childTnLst>
                          </p:cTn>
                        </p:par>
                        <p:par>
                          <p:cTn id="39" fill="hold">
                            <p:stCondLst>
                              <p:cond delay="5000"/>
                            </p:stCondLst>
                            <p:childTnLst>
                              <p:par>
                                <p:cTn id="40" presetID="10" presetClass="exit" presetSubtype="0" fill="hold" grpId="0" nodeType="afterEffect">
                                  <p:stCondLst>
                                    <p:cond delay="0"/>
                                  </p:stCondLst>
                                  <p:childTnLst>
                                    <p:animEffect transition="out" filter="fade">
                                      <p:cBhvr>
                                        <p:cTn id="41" dur="500"/>
                                        <p:tgtEl>
                                          <p:spTgt spid="2"/>
                                        </p:tgtEl>
                                      </p:cBhvr>
                                    </p:animEffect>
                                    <p:set>
                                      <p:cBhvr>
                                        <p:cTn id="42" dur="1" fill="hold">
                                          <p:stCondLst>
                                            <p:cond delay="499"/>
                                          </p:stCondLst>
                                        </p:cTn>
                                        <p:tgtEl>
                                          <p:spTgt spid="2"/>
                                        </p:tgtEl>
                                        <p:attrNameLst>
                                          <p:attrName>style.visibility</p:attrName>
                                        </p:attrNameLst>
                                      </p:cBhvr>
                                      <p:to>
                                        <p:strVal val="hidden"/>
                                      </p:to>
                                    </p:set>
                                  </p:childTnLst>
                                </p:cTn>
                              </p:par>
                            </p:childTnLst>
                          </p:cTn>
                        </p:par>
                        <p:par>
                          <p:cTn id="43" fill="hold">
                            <p:stCondLst>
                              <p:cond delay="5500"/>
                            </p:stCondLst>
                            <p:childTnLst>
                              <p:par>
                                <p:cTn id="44" presetID="10" presetClass="exit" presetSubtype="0" fill="hold" grpId="0" nodeType="afterEffect">
                                  <p:stCondLst>
                                    <p:cond delay="0"/>
                                  </p:stCondLst>
                                  <p:childTnLst>
                                    <p:animEffect transition="out" filter="fade">
                                      <p:cBhvr>
                                        <p:cTn id="45" dur="500"/>
                                        <p:tgtEl>
                                          <p:spTgt spid="8"/>
                                        </p:tgtEl>
                                      </p:cBhvr>
                                    </p:animEffect>
                                    <p:set>
                                      <p:cBhvr>
                                        <p:cTn id="46"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6" name="Picture 5"/>
          <p:cNvPicPr>
            <a:picLocks/>
          </p:cNvPicPr>
          <p:nvPr/>
        </p:nvPicPr>
        <p:blipFill>
          <a:blip r:embed="rId4"/>
          <a:stretch>
            <a:fillRect/>
          </a:stretch>
        </p:blipFill>
        <p:spPr>
          <a:xfrm>
            <a:off x="11454485" y="6382383"/>
            <a:ext cx="393012" cy="292608"/>
          </a:xfrm>
          <a:prstGeom prst="rect">
            <a:avLst/>
          </a:prstGeom>
        </p:spPr>
      </p:pic>
      <p:pic>
        <p:nvPicPr>
          <p:cNvPr id="7" name="Picture 6"/>
          <p:cNvPicPr>
            <a:picLocks noChangeAspect="1"/>
          </p:cNvPicPr>
          <p:nvPr/>
        </p:nvPicPr>
        <p:blipFill>
          <a:blip r:embed="rId5"/>
          <a:stretch>
            <a:fillRect/>
          </a:stretch>
        </p:blipFill>
        <p:spPr>
          <a:xfrm>
            <a:off x="6664960" y="1947545"/>
            <a:ext cx="3281680" cy="265995"/>
          </a:xfrm>
          <a:prstGeom prst="rect">
            <a:avLst/>
          </a:prstGeom>
        </p:spPr>
      </p:pic>
      <p:sp>
        <p:nvSpPr>
          <p:cNvPr id="8" name="TextBox 7"/>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9" name="Picture 8"/>
          <p:cNvPicPr>
            <a:picLocks noChangeAspect="1"/>
          </p:cNvPicPr>
          <p:nvPr/>
        </p:nvPicPr>
        <p:blipFill>
          <a:blip r:embed="rId6"/>
          <a:stretch>
            <a:fillRect/>
          </a:stretch>
        </p:blipFill>
        <p:spPr>
          <a:xfrm>
            <a:off x="7691437" y="3310512"/>
            <a:ext cx="1130617" cy="184164"/>
          </a:xfrm>
          <a:prstGeom prst="rect">
            <a:avLst/>
          </a:prstGeom>
        </p:spPr>
      </p:pic>
      <p:pic>
        <p:nvPicPr>
          <p:cNvPr id="10" name="Picture 9"/>
          <p:cNvPicPr>
            <a:picLocks noChangeAspect="1"/>
          </p:cNvPicPr>
          <p:nvPr/>
        </p:nvPicPr>
        <p:blipFill>
          <a:blip r:embed="rId7"/>
          <a:stretch>
            <a:fillRect/>
          </a:stretch>
        </p:blipFill>
        <p:spPr>
          <a:xfrm>
            <a:off x="8127873" y="3316605"/>
            <a:ext cx="427481" cy="178117"/>
          </a:xfrm>
          <a:prstGeom prst="rect">
            <a:avLst/>
          </a:prstGeom>
        </p:spPr>
      </p:pic>
      <p:pic>
        <p:nvPicPr>
          <p:cNvPr id="11" name="Picture 10"/>
          <p:cNvPicPr>
            <a:picLocks noChangeAspect="1"/>
          </p:cNvPicPr>
          <p:nvPr/>
        </p:nvPicPr>
        <p:blipFill>
          <a:blip r:embed="rId6"/>
          <a:stretch>
            <a:fillRect/>
          </a:stretch>
        </p:blipFill>
        <p:spPr>
          <a:xfrm>
            <a:off x="7721917" y="3638172"/>
            <a:ext cx="1130617" cy="184164"/>
          </a:xfrm>
          <a:prstGeom prst="rect">
            <a:avLst/>
          </a:prstGeom>
        </p:spPr>
      </p:pic>
    </p:spTree>
    <p:extLst>
      <p:ext uri="{BB962C8B-B14F-4D97-AF65-F5344CB8AC3E}">
        <p14:creationId xmlns:p14="http://schemas.microsoft.com/office/powerpoint/2010/main" val="2128660393"/>
      </p:ext>
    </p:extLst>
  </p:cSld>
  <p:clrMapOvr>
    <a:masterClrMapping/>
  </p:clrMapOvr>
  <mc:AlternateContent xmlns:mc="http://schemas.openxmlformats.org/markup-compatibility/2006" xmlns:p14="http://schemas.microsoft.com/office/powerpoint/2010/main">
    <mc:Choice Requires="p14">
      <p:transition spd="med" p14:dur="700" advTm="300">
        <p:fade/>
      </p:transition>
    </mc:Choice>
    <mc:Fallback xmlns="">
      <p:transition spd="med" advTm="3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6" name="Picture 5"/>
          <p:cNvPicPr>
            <a:picLocks/>
          </p:cNvPicPr>
          <p:nvPr/>
        </p:nvPicPr>
        <p:blipFill>
          <a:blip r:embed="rId4"/>
          <a:stretch>
            <a:fillRect/>
          </a:stretch>
        </p:blipFill>
        <p:spPr>
          <a:xfrm>
            <a:off x="11454485" y="6382383"/>
            <a:ext cx="393012" cy="292608"/>
          </a:xfrm>
          <a:prstGeom prst="rect">
            <a:avLst/>
          </a:prstGeom>
        </p:spPr>
      </p:pic>
      <p:pic>
        <p:nvPicPr>
          <p:cNvPr id="7" name="Picture 6"/>
          <p:cNvPicPr>
            <a:picLocks noChangeAspect="1"/>
          </p:cNvPicPr>
          <p:nvPr/>
        </p:nvPicPr>
        <p:blipFill>
          <a:blip r:embed="rId5"/>
          <a:stretch>
            <a:fillRect/>
          </a:stretch>
        </p:blipFill>
        <p:spPr>
          <a:xfrm>
            <a:off x="6664960" y="1947545"/>
            <a:ext cx="3281680" cy="265995"/>
          </a:xfrm>
          <a:prstGeom prst="rect">
            <a:avLst/>
          </a:prstGeom>
        </p:spPr>
      </p:pic>
      <p:sp>
        <p:nvSpPr>
          <p:cNvPr id="8" name="TextBox 7"/>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9" name="Picture 8"/>
          <p:cNvPicPr>
            <a:picLocks noChangeAspect="1"/>
          </p:cNvPicPr>
          <p:nvPr/>
        </p:nvPicPr>
        <p:blipFill>
          <a:blip r:embed="rId6"/>
          <a:stretch>
            <a:fillRect/>
          </a:stretch>
        </p:blipFill>
        <p:spPr>
          <a:xfrm>
            <a:off x="7691437" y="3310512"/>
            <a:ext cx="1130617" cy="184164"/>
          </a:xfrm>
          <a:prstGeom prst="rect">
            <a:avLst/>
          </a:prstGeom>
        </p:spPr>
      </p:pic>
      <p:pic>
        <p:nvPicPr>
          <p:cNvPr id="10" name="Picture 9"/>
          <p:cNvPicPr>
            <a:picLocks noChangeAspect="1"/>
          </p:cNvPicPr>
          <p:nvPr/>
        </p:nvPicPr>
        <p:blipFill>
          <a:blip r:embed="rId7"/>
          <a:stretch>
            <a:fillRect/>
          </a:stretch>
        </p:blipFill>
        <p:spPr>
          <a:xfrm>
            <a:off x="8127873" y="3316605"/>
            <a:ext cx="427481" cy="178117"/>
          </a:xfrm>
          <a:prstGeom prst="rect">
            <a:avLst/>
          </a:prstGeom>
        </p:spPr>
      </p:pic>
      <p:pic>
        <p:nvPicPr>
          <p:cNvPr id="11" name="Picture 10"/>
          <p:cNvPicPr>
            <a:picLocks noChangeAspect="1"/>
          </p:cNvPicPr>
          <p:nvPr/>
        </p:nvPicPr>
        <p:blipFill>
          <a:blip r:embed="rId6"/>
          <a:stretch>
            <a:fillRect/>
          </a:stretch>
        </p:blipFill>
        <p:spPr>
          <a:xfrm>
            <a:off x="7721917" y="3638172"/>
            <a:ext cx="1130617" cy="184164"/>
          </a:xfrm>
          <a:prstGeom prst="rect">
            <a:avLst/>
          </a:prstGeom>
        </p:spPr>
      </p:pic>
    </p:spTree>
    <p:extLst>
      <p:ext uri="{BB962C8B-B14F-4D97-AF65-F5344CB8AC3E}">
        <p14:creationId xmlns:p14="http://schemas.microsoft.com/office/powerpoint/2010/main" val="1493124803"/>
      </p:ext>
    </p:extLst>
  </p:cSld>
  <p:clrMapOvr>
    <a:masterClrMapping/>
  </p:clrMapOvr>
  <p:transition spd="slow" advTm="1000">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Picture 1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5" name="Picture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1249378"/>
            <a:ext cx="4608214" cy="2652666"/>
          </a:xfrm>
          <a:prstGeom prst="rect">
            <a:avLst/>
          </a:prstGeom>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42796" y="4227968"/>
            <a:ext cx="6391747" cy="1991763"/>
          </a:xfrm>
          <a:prstGeom prst="rect">
            <a:avLst/>
          </a:prstGeom>
        </p:spPr>
      </p:pic>
      <p:pic>
        <p:nvPicPr>
          <p:cNvPr id="7" name="Picture 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968720" y="5051834"/>
            <a:ext cx="3313569" cy="769544"/>
          </a:xfrm>
          <a:prstGeom prst="rect">
            <a:avLst/>
          </a:prstGeom>
        </p:spPr>
      </p:pic>
      <p:pic>
        <p:nvPicPr>
          <p:cNvPr id="8" name="Picture 7"/>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381061" y="5033726"/>
            <a:ext cx="1874068" cy="1013989"/>
          </a:xfrm>
          <a:prstGeom prst="rect">
            <a:avLst/>
          </a:prstGeom>
        </p:spPr>
      </p:pic>
      <p:pic>
        <p:nvPicPr>
          <p:cNvPr id="10" name="Picture 9"/>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6038660" y="5106154"/>
            <a:ext cx="470781" cy="579422"/>
          </a:xfrm>
          <a:prstGeom prst="rect">
            <a:avLst/>
          </a:prstGeom>
        </p:spPr>
      </p:pic>
      <p:pic>
        <p:nvPicPr>
          <p:cNvPr id="11" name="Picture 10"/>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6011501" y="5151422"/>
            <a:ext cx="416459" cy="724277"/>
          </a:xfrm>
          <a:prstGeom prst="rect">
            <a:avLst/>
          </a:prstGeom>
        </p:spPr>
      </p:pic>
      <p:pic>
        <p:nvPicPr>
          <p:cNvPr id="13" name="Picture 12"/>
          <p:cNvPicPr>
            <a:picLocks/>
          </p:cNvPicPr>
          <p:nvPr/>
        </p:nvPicPr>
        <p:blipFill>
          <a:blip r:embed="rId10"/>
          <a:stretch>
            <a:fillRect/>
          </a:stretch>
        </p:blipFill>
        <p:spPr>
          <a:xfrm>
            <a:off x="11454485" y="6382383"/>
            <a:ext cx="393012" cy="292608"/>
          </a:xfrm>
          <a:prstGeom prst="rect">
            <a:avLst/>
          </a:prstGeom>
        </p:spPr>
      </p:pic>
      <p:pic>
        <p:nvPicPr>
          <p:cNvPr id="14" name="Picture 13"/>
          <p:cNvPicPr>
            <a:picLocks noChangeAspect="1"/>
          </p:cNvPicPr>
          <p:nvPr/>
        </p:nvPicPr>
        <p:blipFill>
          <a:blip r:embed="rId11"/>
          <a:stretch>
            <a:fillRect/>
          </a:stretch>
        </p:blipFill>
        <p:spPr>
          <a:xfrm>
            <a:off x="6664960" y="1947545"/>
            <a:ext cx="3281680" cy="265995"/>
          </a:xfrm>
          <a:prstGeom prst="rect">
            <a:avLst/>
          </a:prstGeom>
        </p:spPr>
      </p:pic>
      <p:sp>
        <p:nvSpPr>
          <p:cNvPr id="15" name="TextBox 14"/>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16" name="Picture 15"/>
          <p:cNvPicPr>
            <a:picLocks noChangeAspect="1"/>
          </p:cNvPicPr>
          <p:nvPr/>
        </p:nvPicPr>
        <p:blipFill>
          <a:blip r:embed="rId12"/>
          <a:stretch>
            <a:fillRect/>
          </a:stretch>
        </p:blipFill>
        <p:spPr>
          <a:xfrm>
            <a:off x="7691437" y="3310512"/>
            <a:ext cx="1130617" cy="184164"/>
          </a:xfrm>
          <a:prstGeom prst="rect">
            <a:avLst/>
          </a:prstGeom>
        </p:spPr>
      </p:pic>
      <p:pic>
        <p:nvPicPr>
          <p:cNvPr id="17" name="Picture 16"/>
          <p:cNvPicPr>
            <a:picLocks noChangeAspect="1"/>
          </p:cNvPicPr>
          <p:nvPr/>
        </p:nvPicPr>
        <p:blipFill>
          <a:blip r:embed="rId13"/>
          <a:stretch>
            <a:fillRect/>
          </a:stretch>
        </p:blipFill>
        <p:spPr>
          <a:xfrm>
            <a:off x="8127873" y="3316605"/>
            <a:ext cx="427481" cy="178117"/>
          </a:xfrm>
          <a:prstGeom prst="rect">
            <a:avLst/>
          </a:prstGeom>
        </p:spPr>
      </p:pic>
      <p:pic>
        <p:nvPicPr>
          <p:cNvPr id="18" name="Picture 17"/>
          <p:cNvPicPr>
            <a:picLocks noChangeAspect="1"/>
          </p:cNvPicPr>
          <p:nvPr/>
        </p:nvPicPr>
        <p:blipFill>
          <a:blip r:embed="rId12"/>
          <a:stretch>
            <a:fillRect/>
          </a:stretch>
        </p:blipFill>
        <p:spPr>
          <a:xfrm>
            <a:off x="7721917" y="3638172"/>
            <a:ext cx="1130617" cy="184164"/>
          </a:xfrm>
          <a:prstGeom prst="rect">
            <a:avLst/>
          </a:prstGeom>
        </p:spPr>
      </p:pic>
    </p:spTree>
    <p:extLst>
      <p:ext uri="{BB962C8B-B14F-4D97-AF65-F5344CB8AC3E}">
        <p14:creationId xmlns:p14="http://schemas.microsoft.com/office/powerpoint/2010/main" val="893414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2"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250"/>
                            </p:stCondLst>
                            <p:childTnLst>
                              <p:par>
                                <p:cTn id="13" presetID="22" presetClass="entr" presetSubtype="8" fill="hold" nodeType="after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par>
                          <p:cTn id="16" fill="hold">
                            <p:stCondLst>
                              <p:cond delay="2500"/>
                            </p:stCondLst>
                            <p:childTnLst>
                              <p:par>
                                <p:cTn id="17" presetID="22" presetClass="entr" presetSubtype="2" fill="hold" nodeType="afterEffect">
                                  <p:stCondLst>
                                    <p:cond delay="50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750"/>
                                        <p:tgtEl>
                                          <p:spTgt spid="8"/>
                                        </p:tgtEl>
                                      </p:cBhvr>
                                    </p:animEffect>
                                  </p:childTnLst>
                                </p:cTn>
                              </p:par>
                            </p:childTnLst>
                          </p:cTn>
                        </p:par>
                        <p:par>
                          <p:cTn id="20" fill="hold">
                            <p:stCondLst>
                              <p:cond delay="3750"/>
                            </p:stCondLst>
                            <p:childTnLst>
                              <p:par>
                                <p:cTn id="21" presetID="10" presetClass="entr" presetSubtype="0" fill="hold" nodeType="after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475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p:cNvPicPr>
          <p:nvPr/>
        </p:nvPicPr>
        <p:blipFill>
          <a:blip r:embed="rId4"/>
          <a:stretch>
            <a:fillRect/>
          </a:stretch>
        </p:blipFill>
        <p:spPr>
          <a:xfrm>
            <a:off x="11454485" y="6382383"/>
            <a:ext cx="393012" cy="292608"/>
          </a:xfrm>
          <a:prstGeom prst="rect">
            <a:avLst/>
          </a:prstGeom>
        </p:spPr>
      </p:pic>
      <p:pic>
        <p:nvPicPr>
          <p:cNvPr id="5" name="Picture 4"/>
          <p:cNvPicPr>
            <a:picLocks noChangeAspect="1"/>
          </p:cNvPicPr>
          <p:nvPr/>
        </p:nvPicPr>
        <p:blipFill>
          <a:blip r:embed="rId5"/>
          <a:stretch>
            <a:fillRect/>
          </a:stretch>
        </p:blipFill>
        <p:spPr>
          <a:xfrm>
            <a:off x="2114550" y="1661541"/>
            <a:ext cx="1516380" cy="201549"/>
          </a:xfrm>
          <a:prstGeom prst="rect">
            <a:avLst/>
          </a:prstGeom>
        </p:spPr>
      </p:pic>
      <p:sp>
        <p:nvSpPr>
          <p:cNvPr id="6" name="TextBox 5"/>
          <p:cNvSpPr txBox="1"/>
          <p:nvPr/>
        </p:nvSpPr>
        <p:spPr>
          <a:xfrm>
            <a:off x="2118360" y="1640205"/>
            <a:ext cx="992579" cy="261610"/>
          </a:xfrm>
          <a:prstGeom prst="rect">
            <a:avLst/>
          </a:prstGeom>
          <a:noFill/>
        </p:spPr>
        <p:txBody>
          <a:bodyPr wrap="none" rtlCol="0">
            <a:spAutoFit/>
          </a:bodyPr>
          <a:lstStyle/>
          <a:p>
            <a:r>
              <a:rPr lang="en-US" sz="1100" dirty="0" smtClean="0">
                <a:solidFill>
                  <a:schemeClr val="bg1">
                    <a:alpha val="86000"/>
                  </a:schemeClr>
                </a:solidFill>
                <a:latin typeface="Arial" panose="020B0604020202020204" pitchFamily="34" charset="0"/>
                <a:cs typeface="Arial" panose="020B0604020202020204" pitchFamily="34" charset="0"/>
              </a:rPr>
              <a:t>ONAP Portal</a:t>
            </a:r>
          </a:p>
        </p:txBody>
      </p:sp>
      <p:pic>
        <p:nvPicPr>
          <p:cNvPr id="2" name="Picture 1"/>
          <p:cNvPicPr>
            <a:picLocks noChangeAspect="1"/>
          </p:cNvPicPr>
          <p:nvPr/>
        </p:nvPicPr>
        <p:blipFill>
          <a:blip r:embed="rId6"/>
          <a:stretch>
            <a:fillRect/>
          </a:stretch>
        </p:blipFill>
        <p:spPr>
          <a:xfrm>
            <a:off x="2379345" y="2333625"/>
            <a:ext cx="907552" cy="177198"/>
          </a:xfrm>
          <a:prstGeom prst="rect">
            <a:avLst/>
          </a:prstGeom>
        </p:spPr>
      </p:pic>
    </p:spTree>
    <p:extLst>
      <p:ext uri="{BB962C8B-B14F-4D97-AF65-F5344CB8AC3E}">
        <p14:creationId xmlns:p14="http://schemas.microsoft.com/office/powerpoint/2010/main" val="3786323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6" name="Picture 5"/>
          <p:cNvPicPr>
            <a:picLocks/>
          </p:cNvPicPr>
          <p:nvPr/>
        </p:nvPicPr>
        <p:blipFill>
          <a:blip r:embed="rId4"/>
          <a:stretch>
            <a:fillRect/>
          </a:stretch>
        </p:blipFill>
        <p:spPr>
          <a:xfrm>
            <a:off x="11454485" y="6382383"/>
            <a:ext cx="393012" cy="292608"/>
          </a:xfrm>
          <a:prstGeom prst="rect">
            <a:avLst/>
          </a:prstGeom>
        </p:spPr>
      </p:pic>
      <p:pic>
        <p:nvPicPr>
          <p:cNvPr id="7" name="Picture 6"/>
          <p:cNvPicPr>
            <a:picLocks noChangeAspect="1"/>
          </p:cNvPicPr>
          <p:nvPr/>
        </p:nvPicPr>
        <p:blipFill>
          <a:blip r:embed="rId5"/>
          <a:stretch>
            <a:fillRect/>
          </a:stretch>
        </p:blipFill>
        <p:spPr>
          <a:xfrm>
            <a:off x="6689674" y="1935188"/>
            <a:ext cx="3281680" cy="265995"/>
          </a:xfrm>
          <a:prstGeom prst="rect">
            <a:avLst/>
          </a:prstGeom>
        </p:spPr>
      </p:pic>
      <p:sp>
        <p:nvSpPr>
          <p:cNvPr id="8" name="TextBox 7"/>
          <p:cNvSpPr txBox="1"/>
          <p:nvPr/>
        </p:nvSpPr>
        <p:spPr>
          <a:xfrm>
            <a:off x="7995234" y="1854543"/>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9" name="Picture 8"/>
          <p:cNvPicPr>
            <a:picLocks noChangeAspect="1"/>
          </p:cNvPicPr>
          <p:nvPr/>
        </p:nvPicPr>
        <p:blipFill>
          <a:blip r:embed="rId6"/>
          <a:stretch>
            <a:fillRect/>
          </a:stretch>
        </p:blipFill>
        <p:spPr>
          <a:xfrm>
            <a:off x="7691437" y="3310512"/>
            <a:ext cx="1130617" cy="184164"/>
          </a:xfrm>
          <a:prstGeom prst="rect">
            <a:avLst/>
          </a:prstGeom>
        </p:spPr>
      </p:pic>
      <p:pic>
        <p:nvPicPr>
          <p:cNvPr id="10" name="Picture 9"/>
          <p:cNvPicPr>
            <a:picLocks noChangeAspect="1"/>
          </p:cNvPicPr>
          <p:nvPr/>
        </p:nvPicPr>
        <p:blipFill>
          <a:blip r:embed="rId7"/>
          <a:stretch>
            <a:fillRect/>
          </a:stretch>
        </p:blipFill>
        <p:spPr>
          <a:xfrm>
            <a:off x="8127873" y="3316605"/>
            <a:ext cx="427481" cy="178117"/>
          </a:xfrm>
          <a:prstGeom prst="rect">
            <a:avLst/>
          </a:prstGeom>
        </p:spPr>
      </p:pic>
      <p:pic>
        <p:nvPicPr>
          <p:cNvPr id="11" name="Picture 10"/>
          <p:cNvPicPr>
            <a:picLocks noChangeAspect="1"/>
          </p:cNvPicPr>
          <p:nvPr/>
        </p:nvPicPr>
        <p:blipFill>
          <a:blip r:embed="rId6"/>
          <a:stretch>
            <a:fillRect/>
          </a:stretch>
        </p:blipFill>
        <p:spPr>
          <a:xfrm>
            <a:off x="7721917" y="3638172"/>
            <a:ext cx="1130617" cy="184164"/>
          </a:xfrm>
          <a:prstGeom prst="rect">
            <a:avLst/>
          </a:prstGeom>
        </p:spPr>
      </p:pic>
    </p:spTree>
    <p:extLst>
      <p:ext uri="{BB962C8B-B14F-4D97-AF65-F5344CB8AC3E}">
        <p14:creationId xmlns:p14="http://schemas.microsoft.com/office/powerpoint/2010/main" val="3791770349"/>
      </p:ext>
    </p:extLst>
  </p:cSld>
  <p:clrMapOvr>
    <a:masterClrMapping/>
  </p:clrMapOvr>
  <mc:AlternateContent xmlns:mc="http://schemas.openxmlformats.org/markup-compatibility/2006" xmlns:p14="http://schemas.microsoft.com/office/powerpoint/2010/main">
    <mc:Choice Requires="p14">
      <p:transition spd="med" p14:dur="700" advTm="300">
        <p:fade/>
      </p:transition>
    </mc:Choice>
    <mc:Fallback xmlns="">
      <p:transition spd="med" advTm="3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6" name="Picture 5"/>
          <p:cNvPicPr>
            <a:picLocks/>
          </p:cNvPicPr>
          <p:nvPr/>
        </p:nvPicPr>
        <p:blipFill>
          <a:blip r:embed="rId4"/>
          <a:stretch>
            <a:fillRect/>
          </a:stretch>
        </p:blipFill>
        <p:spPr>
          <a:xfrm>
            <a:off x="11454485" y="6382383"/>
            <a:ext cx="393012" cy="292608"/>
          </a:xfrm>
          <a:prstGeom prst="rect">
            <a:avLst/>
          </a:prstGeom>
        </p:spPr>
      </p:pic>
      <p:pic>
        <p:nvPicPr>
          <p:cNvPr id="12" name="Picture 11"/>
          <p:cNvPicPr>
            <a:picLocks noChangeAspect="1"/>
          </p:cNvPicPr>
          <p:nvPr/>
        </p:nvPicPr>
        <p:blipFill>
          <a:blip r:embed="rId5"/>
          <a:stretch>
            <a:fillRect/>
          </a:stretch>
        </p:blipFill>
        <p:spPr>
          <a:xfrm>
            <a:off x="7608570" y="3288736"/>
            <a:ext cx="1346834" cy="195508"/>
          </a:xfrm>
          <a:prstGeom prst="rect">
            <a:avLst/>
          </a:prstGeom>
        </p:spPr>
      </p:pic>
      <p:pic>
        <p:nvPicPr>
          <p:cNvPr id="13" name="Picture 12"/>
          <p:cNvPicPr>
            <a:picLocks noChangeAspect="1"/>
          </p:cNvPicPr>
          <p:nvPr/>
        </p:nvPicPr>
        <p:blipFill>
          <a:blip r:embed="rId5"/>
          <a:stretch>
            <a:fillRect/>
          </a:stretch>
        </p:blipFill>
        <p:spPr>
          <a:xfrm>
            <a:off x="7614285" y="3633541"/>
            <a:ext cx="1346834" cy="195508"/>
          </a:xfrm>
          <a:prstGeom prst="rect">
            <a:avLst/>
          </a:prstGeom>
        </p:spPr>
      </p:pic>
      <p:pic>
        <p:nvPicPr>
          <p:cNvPr id="14" name="Picture 13"/>
          <p:cNvPicPr>
            <a:picLocks noChangeAspect="1"/>
          </p:cNvPicPr>
          <p:nvPr/>
        </p:nvPicPr>
        <p:blipFill>
          <a:blip r:embed="rId6"/>
          <a:stretch>
            <a:fillRect/>
          </a:stretch>
        </p:blipFill>
        <p:spPr>
          <a:xfrm>
            <a:off x="8112267" y="3326129"/>
            <a:ext cx="446898" cy="139771"/>
          </a:xfrm>
          <a:prstGeom prst="rect">
            <a:avLst/>
          </a:prstGeom>
        </p:spPr>
      </p:pic>
      <p:pic>
        <p:nvPicPr>
          <p:cNvPr id="17" name="Picture 16"/>
          <p:cNvPicPr>
            <a:picLocks noChangeAspect="1"/>
          </p:cNvPicPr>
          <p:nvPr/>
        </p:nvPicPr>
        <p:blipFill>
          <a:blip r:embed="rId7"/>
          <a:stretch>
            <a:fillRect/>
          </a:stretch>
        </p:blipFill>
        <p:spPr>
          <a:xfrm>
            <a:off x="6689674" y="1935188"/>
            <a:ext cx="3281680" cy="265995"/>
          </a:xfrm>
          <a:prstGeom prst="rect">
            <a:avLst/>
          </a:prstGeom>
        </p:spPr>
      </p:pic>
      <p:sp>
        <p:nvSpPr>
          <p:cNvPr id="18" name="TextBox 17"/>
          <p:cNvSpPr txBox="1"/>
          <p:nvPr/>
        </p:nvSpPr>
        <p:spPr>
          <a:xfrm>
            <a:off x="7995234" y="1854543"/>
            <a:ext cx="1090363" cy="461665"/>
          </a:xfrm>
          <a:prstGeom prst="rect">
            <a:avLst/>
          </a:prstGeom>
          <a:noFill/>
        </p:spPr>
        <p:txBody>
          <a:bodyPr wrap="none" rtlCol="0">
            <a:spAutoFit/>
          </a:bodyPr>
          <a:lstStyle/>
          <a:p>
            <a:r>
              <a:rPr lang="en-US" sz="2400" b="1" dirty="0" smtClean="0">
                <a:solidFill>
                  <a:schemeClr val="bg1"/>
                </a:solidFill>
              </a:rPr>
              <a:t>ONAP</a:t>
            </a:r>
          </a:p>
        </p:txBody>
      </p:sp>
    </p:spTree>
    <p:extLst>
      <p:ext uri="{BB962C8B-B14F-4D97-AF65-F5344CB8AC3E}">
        <p14:creationId xmlns:p14="http://schemas.microsoft.com/office/powerpoint/2010/main" val="3428393135"/>
      </p:ext>
    </p:extLst>
  </p:cSld>
  <p:clrMapOvr>
    <a:masterClrMapping/>
  </p:clrMapOvr>
  <p:transition spd="slow" advTm="300">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8" name="Straight Connector 127"/>
          <p:cNvCxnSpPr/>
          <p:nvPr/>
        </p:nvCxnSpPr>
        <p:spPr>
          <a:xfrm>
            <a:off x="7999808" y="1477293"/>
            <a:ext cx="0" cy="1018248"/>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29" name="Pentagon 128"/>
          <p:cNvSpPr/>
          <p:nvPr/>
        </p:nvSpPr>
        <p:spPr>
          <a:xfrm>
            <a:off x="8109934" y="1683035"/>
            <a:ext cx="1717340" cy="659365"/>
          </a:xfrm>
          <a:prstGeom prst="homePlate">
            <a:avLst/>
          </a:prstGeom>
          <a:solidFill>
            <a:schemeClr val="accent5"/>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lang="en-US" dirty="0"/>
              <a:t>Service Delivery</a:t>
            </a:r>
          </a:p>
        </p:txBody>
      </p:sp>
      <p:sp>
        <p:nvSpPr>
          <p:cNvPr id="130" name="Rectangle 129"/>
          <p:cNvSpPr/>
          <p:nvPr/>
        </p:nvSpPr>
        <p:spPr>
          <a:xfrm>
            <a:off x="8109935" y="1327561"/>
            <a:ext cx="1049967" cy="369332"/>
          </a:xfrm>
          <a:prstGeom prst="rect">
            <a:avLst/>
          </a:prstGeom>
        </p:spPr>
        <p:txBody>
          <a:bodyPr wrap="none" lIns="0" rIns="0" anchor="ctr" anchorCtr="0">
            <a:spAutoFit/>
          </a:bodyPr>
          <a:lstStyle/>
          <a:p>
            <a:r>
              <a:rPr lang="en-US" dirty="0">
                <a:solidFill>
                  <a:schemeClr val="accent5"/>
                </a:solidFill>
              </a:rPr>
              <a:t>Real time</a:t>
            </a:r>
          </a:p>
        </p:txBody>
      </p:sp>
      <p:cxnSp>
        <p:nvCxnSpPr>
          <p:cNvPr id="131" name="Straight Arrow Connector 130"/>
          <p:cNvCxnSpPr/>
          <p:nvPr/>
        </p:nvCxnSpPr>
        <p:spPr>
          <a:xfrm>
            <a:off x="9329396" y="1513543"/>
            <a:ext cx="466709" cy="0"/>
          </a:xfrm>
          <a:prstGeom prst="straightConnector1">
            <a:avLst/>
          </a:prstGeom>
          <a:ln w="47625">
            <a:solidFill>
              <a:schemeClr val="accent5"/>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132" name="Pentagon 131"/>
          <p:cNvSpPr/>
          <p:nvPr/>
        </p:nvSpPr>
        <p:spPr>
          <a:xfrm>
            <a:off x="1981201" y="1683035"/>
            <a:ext cx="5943600" cy="659365"/>
          </a:xfrm>
          <a:prstGeom prst="homePlate">
            <a:avLst/>
          </a:prstGeom>
          <a:solidFill>
            <a:schemeClr val="accent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lang="en-US" dirty="0"/>
              <a:t>Service Development</a:t>
            </a:r>
          </a:p>
        </p:txBody>
      </p:sp>
      <p:sp>
        <p:nvSpPr>
          <p:cNvPr id="133" name="Rectangle 132"/>
          <p:cNvSpPr/>
          <p:nvPr/>
        </p:nvSpPr>
        <p:spPr>
          <a:xfrm>
            <a:off x="6562813" y="1327561"/>
            <a:ext cx="1514389" cy="369332"/>
          </a:xfrm>
          <a:prstGeom prst="rect">
            <a:avLst/>
          </a:prstGeom>
        </p:spPr>
        <p:txBody>
          <a:bodyPr wrap="none" lIns="0" rIns="201168" anchor="ctr" anchorCtr="0">
            <a:spAutoFit/>
          </a:bodyPr>
          <a:lstStyle/>
          <a:p>
            <a:pPr algn="r"/>
            <a:r>
              <a:rPr lang="en-US" dirty="0" smtClean="0">
                <a:solidFill>
                  <a:schemeClr val="tx2"/>
                </a:solidFill>
              </a:rPr>
              <a:t>Design time</a:t>
            </a:r>
            <a:endParaRPr lang="en-US" dirty="0">
              <a:solidFill>
                <a:schemeClr val="tx2"/>
              </a:solidFill>
            </a:endParaRPr>
          </a:p>
        </p:txBody>
      </p:sp>
      <p:cxnSp>
        <p:nvCxnSpPr>
          <p:cNvPr id="134" name="Straight Arrow Connector 133"/>
          <p:cNvCxnSpPr/>
          <p:nvPr/>
        </p:nvCxnSpPr>
        <p:spPr>
          <a:xfrm flipH="1">
            <a:off x="5260809" y="1513543"/>
            <a:ext cx="1143000" cy="0"/>
          </a:xfrm>
          <a:prstGeom prst="straightConnector1">
            <a:avLst/>
          </a:prstGeom>
          <a:ln w="47625">
            <a:solidFill>
              <a:schemeClr val="accent4"/>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139" name="TextBox 138"/>
          <p:cNvSpPr txBox="1"/>
          <p:nvPr/>
        </p:nvSpPr>
        <p:spPr>
          <a:xfrm>
            <a:off x="7492827" y="2482440"/>
            <a:ext cx="914400" cy="284321"/>
          </a:xfrm>
          <a:prstGeom prst="rect">
            <a:avLst/>
          </a:prstGeom>
          <a:noFill/>
        </p:spPr>
        <p:txBody>
          <a:bodyPr wrap="none" rtlCol="0">
            <a:noAutofit/>
          </a:bodyPr>
          <a:lstStyle/>
          <a:p>
            <a:pPr algn="ctr"/>
            <a:r>
              <a:rPr lang="en-US" sz="1400" b="1" dirty="0">
                <a:solidFill>
                  <a:schemeClr val="tx2"/>
                </a:solidFill>
              </a:rPr>
              <a:t>9 Months</a:t>
            </a:r>
          </a:p>
        </p:txBody>
      </p:sp>
      <p:sp>
        <p:nvSpPr>
          <p:cNvPr id="140" name="TextBox 139"/>
          <p:cNvSpPr txBox="1"/>
          <p:nvPr/>
        </p:nvSpPr>
        <p:spPr>
          <a:xfrm>
            <a:off x="5714063" y="2482440"/>
            <a:ext cx="914400" cy="284321"/>
          </a:xfrm>
          <a:prstGeom prst="rect">
            <a:avLst/>
          </a:prstGeom>
          <a:noFill/>
        </p:spPr>
        <p:txBody>
          <a:bodyPr wrap="none" rtlCol="0">
            <a:noAutofit/>
          </a:bodyPr>
          <a:lstStyle/>
          <a:p>
            <a:pPr algn="ctr"/>
            <a:r>
              <a:rPr lang="en-US" sz="1400" b="1" dirty="0">
                <a:solidFill>
                  <a:schemeClr val="tx2"/>
                </a:solidFill>
              </a:rPr>
              <a:t>6 Months</a:t>
            </a:r>
          </a:p>
        </p:txBody>
      </p:sp>
      <p:sp>
        <p:nvSpPr>
          <p:cNvPr id="141" name="TextBox 140"/>
          <p:cNvSpPr txBox="1"/>
          <p:nvPr/>
        </p:nvSpPr>
        <p:spPr>
          <a:xfrm>
            <a:off x="3935299" y="2482440"/>
            <a:ext cx="914400" cy="307777"/>
          </a:xfrm>
          <a:prstGeom prst="rect">
            <a:avLst/>
          </a:prstGeom>
          <a:noFill/>
        </p:spPr>
        <p:txBody>
          <a:bodyPr wrap="none" rtlCol="0">
            <a:noAutofit/>
          </a:bodyPr>
          <a:lstStyle/>
          <a:p>
            <a:pPr algn="ctr"/>
            <a:r>
              <a:rPr lang="en-US" sz="1400" b="1" dirty="0">
                <a:solidFill>
                  <a:schemeClr val="tx2"/>
                </a:solidFill>
              </a:rPr>
              <a:t>3 Months</a:t>
            </a:r>
          </a:p>
        </p:txBody>
      </p:sp>
      <p:cxnSp>
        <p:nvCxnSpPr>
          <p:cNvPr id="142" name="Straight Connector 141"/>
          <p:cNvCxnSpPr/>
          <p:nvPr/>
        </p:nvCxnSpPr>
        <p:spPr>
          <a:xfrm flipH="1" flipV="1">
            <a:off x="7952183" y="2790216"/>
            <a:ext cx="0" cy="1530712"/>
          </a:xfrm>
          <a:prstGeom prst="line">
            <a:avLst/>
          </a:prstGeom>
          <a:ln>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V="1">
            <a:off x="6172341" y="2790216"/>
            <a:ext cx="0" cy="1530712"/>
          </a:xfrm>
          <a:prstGeom prst="line">
            <a:avLst/>
          </a:prstGeom>
          <a:ln>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V="1">
            <a:off x="4392499" y="2790216"/>
            <a:ext cx="0" cy="1530712"/>
          </a:xfrm>
          <a:prstGeom prst="line">
            <a:avLst/>
          </a:prstGeom>
          <a:ln>
            <a:solidFill>
              <a:schemeClr val="bg2"/>
            </a:solidFill>
            <a:prstDash val="dash"/>
          </a:ln>
        </p:spPr>
        <p:style>
          <a:lnRef idx="1">
            <a:schemeClr val="accent1"/>
          </a:lnRef>
          <a:fillRef idx="0">
            <a:schemeClr val="accent1"/>
          </a:fillRef>
          <a:effectRef idx="0">
            <a:schemeClr val="accent1"/>
          </a:effectRef>
          <a:fontRef idx="minor">
            <a:schemeClr val="tx1"/>
          </a:fontRef>
        </p:style>
      </p:cxnSp>
      <p:grpSp>
        <p:nvGrpSpPr>
          <p:cNvPr id="145" name="Group 144"/>
          <p:cNvGrpSpPr/>
          <p:nvPr/>
        </p:nvGrpSpPr>
        <p:grpSpPr>
          <a:xfrm>
            <a:off x="2747451" y="4258289"/>
            <a:ext cx="7452360" cy="139841"/>
            <a:chOff x="1223451" y="4291765"/>
            <a:chExt cx="7452360" cy="139841"/>
          </a:xfrm>
        </p:grpSpPr>
        <p:cxnSp>
          <p:nvCxnSpPr>
            <p:cNvPr id="146" name="Straight Connector 145"/>
            <p:cNvCxnSpPr/>
            <p:nvPr/>
          </p:nvCxnSpPr>
          <p:spPr>
            <a:xfrm>
              <a:off x="1223451" y="4362383"/>
              <a:ext cx="7452360" cy="0"/>
            </a:xfrm>
            <a:prstGeom prst="line">
              <a:avLst/>
            </a:prstGeom>
            <a:ln w="47625">
              <a:solidFill>
                <a:schemeClr val="tx2"/>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8208024" y="4291765"/>
              <a:ext cx="0" cy="13984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6428183" y="4291765"/>
              <a:ext cx="0" cy="13984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4648341" y="4291765"/>
              <a:ext cx="0" cy="13984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2868499" y="4291765"/>
              <a:ext cx="0" cy="13984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1" name="Rectangle 150"/>
          <p:cNvSpPr/>
          <p:nvPr/>
        </p:nvSpPr>
        <p:spPr>
          <a:xfrm>
            <a:off x="2715717" y="2801458"/>
            <a:ext cx="914400" cy="274320"/>
          </a:xfrm>
          <a:prstGeom prst="rect">
            <a:avLst/>
          </a:prstGeom>
          <a:solidFill>
            <a:schemeClr val="accent3"/>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50" b="1" dirty="0"/>
              <a:t>Analysis</a:t>
            </a:r>
          </a:p>
        </p:txBody>
      </p:sp>
      <p:sp>
        <p:nvSpPr>
          <p:cNvPr id="152" name="Rectangle 151"/>
          <p:cNvSpPr/>
          <p:nvPr/>
        </p:nvSpPr>
        <p:spPr>
          <a:xfrm>
            <a:off x="5405868" y="3345816"/>
            <a:ext cx="1383388" cy="274320"/>
          </a:xfrm>
          <a:prstGeom prst="rect">
            <a:avLst/>
          </a:prstGeom>
          <a:gradFill>
            <a:gsLst>
              <a:gs pos="0">
                <a:schemeClr val="accent2"/>
              </a:gs>
              <a:gs pos="100000">
                <a:schemeClr val="accent2"/>
              </a:gs>
            </a:gsLst>
            <a:lin ang="0" scaled="1"/>
          </a:gra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50" b="1" dirty="0"/>
              <a:t>Test &amp; De-bug</a:t>
            </a:r>
          </a:p>
        </p:txBody>
      </p:sp>
      <p:sp>
        <p:nvSpPr>
          <p:cNvPr id="153" name="Rectangle 152"/>
          <p:cNvSpPr/>
          <p:nvPr/>
        </p:nvSpPr>
        <p:spPr>
          <a:xfrm>
            <a:off x="3633985" y="3072100"/>
            <a:ext cx="1771884" cy="274320"/>
          </a:xfrm>
          <a:prstGeom prst="rect">
            <a:avLst/>
          </a:prstGeom>
          <a:solidFill>
            <a:schemeClr val="tx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50" b="1" dirty="0"/>
              <a:t>Service Design</a:t>
            </a:r>
          </a:p>
        </p:txBody>
      </p:sp>
      <p:sp>
        <p:nvSpPr>
          <p:cNvPr id="154" name="Rectangle 153"/>
          <p:cNvSpPr/>
          <p:nvPr/>
        </p:nvSpPr>
        <p:spPr>
          <a:xfrm>
            <a:off x="6785689" y="3616880"/>
            <a:ext cx="1166494" cy="274320"/>
          </a:xfrm>
          <a:prstGeom prst="rect">
            <a:avLst/>
          </a:prstGeom>
          <a:solidFill>
            <a:schemeClr val="accent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50" b="1" dirty="0"/>
              <a:t>Packaging</a:t>
            </a:r>
          </a:p>
        </p:txBody>
      </p:sp>
      <p:sp>
        <p:nvSpPr>
          <p:cNvPr id="155" name="Rectangle 154"/>
          <p:cNvSpPr/>
          <p:nvPr/>
        </p:nvSpPr>
        <p:spPr>
          <a:xfrm>
            <a:off x="1981200" y="2619836"/>
            <a:ext cx="640080" cy="1691640"/>
          </a:xfrm>
          <a:prstGeom prst="rect">
            <a:avLst/>
          </a:prstGeom>
          <a:solidFill>
            <a:schemeClr val="tx2">
              <a:lumMod val="60000"/>
              <a:lumOff val="40000"/>
            </a:schemeClr>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0" tIns="0" rIns="0" bIns="0" numCol="1" spcCol="0" rtlCol="0" fromWordArt="0" anchor="ctr" anchorCtr="0" forceAA="0" compatLnSpc="1">
            <a:prstTxWarp prst="textNoShape">
              <a:avLst/>
            </a:prstTxWarp>
            <a:noAutofit/>
          </a:bodyPr>
          <a:lstStyle/>
          <a:p>
            <a:pPr algn="ctr">
              <a:lnSpc>
                <a:spcPct val="90000"/>
              </a:lnSpc>
            </a:pPr>
            <a:r>
              <a:rPr lang="en-US" sz="1400" dirty="0">
                <a:solidFill>
                  <a:schemeClr val="bg1"/>
                </a:solidFill>
              </a:rPr>
              <a:t>Service onboarding</a:t>
            </a:r>
          </a:p>
          <a:p>
            <a:pPr algn="ctr">
              <a:lnSpc>
                <a:spcPct val="90000"/>
              </a:lnSpc>
            </a:pPr>
            <a:r>
              <a:rPr lang="en-US" sz="1400" dirty="0">
                <a:solidFill>
                  <a:schemeClr val="bg1"/>
                </a:solidFill>
              </a:rPr>
              <a:t>process today</a:t>
            </a:r>
          </a:p>
        </p:txBody>
      </p:sp>
      <p:sp>
        <p:nvSpPr>
          <p:cNvPr id="156" name="Rectangle 155"/>
          <p:cNvSpPr/>
          <p:nvPr/>
        </p:nvSpPr>
        <p:spPr>
          <a:xfrm>
            <a:off x="7956138" y="3883539"/>
            <a:ext cx="104775" cy="273600"/>
          </a:xfrm>
          <a:prstGeom prst="rect">
            <a:avLst/>
          </a:prstGeom>
          <a:solidFill>
            <a:schemeClr val="accent5"/>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7" name="Rectangle 156"/>
          <p:cNvSpPr/>
          <p:nvPr/>
        </p:nvSpPr>
        <p:spPr>
          <a:xfrm>
            <a:off x="8007882" y="3903223"/>
            <a:ext cx="1641796" cy="253916"/>
          </a:xfrm>
          <a:prstGeom prst="rect">
            <a:avLst/>
          </a:prstGeom>
        </p:spPr>
        <p:txBody>
          <a:bodyPr wrap="none">
            <a:spAutoFit/>
          </a:bodyPr>
          <a:lstStyle/>
          <a:p>
            <a:r>
              <a:rPr lang="en-US" sz="1050" b="1" dirty="0">
                <a:solidFill>
                  <a:schemeClr val="accent5"/>
                </a:solidFill>
              </a:rPr>
              <a:t>Instantiate &amp; configure</a:t>
            </a:r>
          </a:p>
        </p:txBody>
      </p:sp>
      <p:sp>
        <p:nvSpPr>
          <p:cNvPr id="159" name="Title 2"/>
          <p:cNvSpPr txBox="1">
            <a:spLocks/>
          </p:cNvSpPr>
          <p:nvPr/>
        </p:nvSpPr>
        <p:spPr>
          <a:xfrm>
            <a:off x="1841334" y="134751"/>
            <a:ext cx="8229600" cy="751109"/>
          </a:xfrm>
          <a:prstGeom prst="rect">
            <a:avLst/>
          </a:prstGeom>
        </p:spPr>
        <p:txBody>
          <a:bodyPr/>
          <a:lstStyle>
            <a:lvl1pPr algn="l" defTabSz="457200" rtl="0" eaLnBrk="1" latinLnBrk="0" hangingPunct="1">
              <a:lnSpc>
                <a:spcPct val="90000"/>
              </a:lnSpc>
              <a:spcBef>
                <a:spcPct val="0"/>
              </a:spcBef>
              <a:buNone/>
              <a:defRPr lang="en-US" sz="2800" b="1" kern="1200" dirty="0">
                <a:solidFill>
                  <a:schemeClr val="tx2"/>
                </a:solidFill>
                <a:latin typeface="Arial" pitchFamily="34" charset="0"/>
                <a:ea typeface="+mn-ea"/>
                <a:cs typeface="Arial" pitchFamily="34" charset="0"/>
              </a:defRPr>
            </a:lvl1pPr>
          </a:lstStyle>
          <a:p>
            <a:pPr>
              <a:lnSpc>
                <a:spcPct val="100000"/>
              </a:lnSpc>
            </a:pPr>
            <a:endParaRPr lang="en-US" sz="2000" b="0" dirty="0"/>
          </a:p>
        </p:txBody>
      </p:sp>
      <p:sp>
        <p:nvSpPr>
          <p:cNvPr id="33" name="TextBox 32"/>
          <p:cNvSpPr txBox="1"/>
          <p:nvPr/>
        </p:nvSpPr>
        <p:spPr>
          <a:xfrm>
            <a:off x="752474" y="4997010"/>
            <a:ext cx="10734676" cy="646331"/>
          </a:xfrm>
          <a:prstGeom prst="rect">
            <a:avLst/>
          </a:prstGeom>
          <a:noFill/>
        </p:spPr>
        <p:txBody>
          <a:bodyPr wrap="square" rtlCol="0">
            <a:spAutoFit/>
          </a:bodyPr>
          <a:lstStyle/>
          <a:p>
            <a:pPr>
              <a:defRPr/>
            </a:pPr>
            <a:r>
              <a:rPr lang="en-US" dirty="0">
                <a:solidFill>
                  <a:schemeClr val="tx2"/>
                </a:solidFill>
              </a:rPr>
              <a:t>Service development is constrained by the speed of the Network Engineering create, test and debug cycle  – typically a very manual, document-based and time-consuming process</a:t>
            </a:r>
          </a:p>
        </p:txBody>
      </p:sp>
      <p:sp>
        <p:nvSpPr>
          <p:cNvPr id="2" name="Title 1"/>
          <p:cNvSpPr>
            <a:spLocks noGrp="1"/>
          </p:cNvSpPr>
          <p:nvPr>
            <p:ph type="title"/>
          </p:nvPr>
        </p:nvSpPr>
        <p:spPr>
          <a:xfrm>
            <a:off x="546521" y="450025"/>
            <a:ext cx="11091672" cy="553998"/>
          </a:xfrm>
        </p:spPr>
        <p:txBody>
          <a:bodyPr/>
          <a:lstStyle/>
          <a:p>
            <a:r>
              <a:rPr lang="en-US" dirty="0"/>
              <a:t>I</a:t>
            </a:r>
            <a:r>
              <a:rPr lang="en-US" dirty="0" smtClean="0"/>
              <a:t>dentifying </a:t>
            </a:r>
            <a:r>
              <a:rPr lang="en-US" dirty="0"/>
              <a:t>the critical </a:t>
            </a:r>
            <a:r>
              <a:rPr lang="en-US" dirty="0" smtClean="0"/>
              <a:t>path</a:t>
            </a:r>
            <a:endParaRPr lang="en-US" dirty="0"/>
          </a:p>
        </p:txBody>
      </p:sp>
    </p:spTree>
    <p:extLst>
      <p:ext uri="{BB962C8B-B14F-4D97-AF65-F5344CB8AC3E}">
        <p14:creationId xmlns:p14="http://schemas.microsoft.com/office/powerpoint/2010/main" val="3507788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1" name="Picture 20"/>
          <p:cNvPicPr>
            <a:picLocks noChangeAspect="1"/>
          </p:cNvPicPr>
          <p:nvPr/>
        </p:nvPicPr>
        <p:blipFill>
          <a:blip r:embed="rId3"/>
          <a:stretch>
            <a:fillRect/>
          </a:stretch>
        </p:blipFill>
        <p:spPr>
          <a:xfrm>
            <a:off x="7608570" y="3288736"/>
            <a:ext cx="1346834" cy="195508"/>
          </a:xfrm>
          <a:prstGeom prst="rect">
            <a:avLst/>
          </a:prstGeom>
        </p:spPr>
      </p:pic>
      <p:pic>
        <p:nvPicPr>
          <p:cNvPr id="22" name="Picture 21"/>
          <p:cNvPicPr>
            <a:picLocks noChangeAspect="1"/>
          </p:cNvPicPr>
          <p:nvPr/>
        </p:nvPicPr>
        <p:blipFill>
          <a:blip r:embed="rId3"/>
          <a:stretch>
            <a:fillRect/>
          </a:stretch>
        </p:blipFill>
        <p:spPr>
          <a:xfrm>
            <a:off x="7614285" y="3633541"/>
            <a:ext cx="1346834" cy="195508"/>
          </a:xfrm>
          <a:prstGeom prst="rect">
            <a:avLst/>
          </a:prstGeom>
        </p:spPr>
      </p:pic>
      <p:pic>
        <p:nvPicPr>
          <p:cNvPr id="23" name="Picture 22"/>
          <p:cNvPicPr>
            <a:picLocks noChangeAspect="1"/>
          </p:cNvPicPr>
          <p:nvPr/>
        </p:nvPicPr>
        <p:blipFill>
          <a:blip r:embed="rId4"/>
          <a:stretch>
            <a:fillRect/>
          </a:stretch>
        </p:blipFill>
        <p:spPr>
          <a:xfrm>
            <a:off x="8112267" y="3326129"/>
            <a:ext cx="446898" cy="139771"/>
          </a:xfrm>
          <a:prstGeom prst="rect">
            <a:avLst/>
          </a:prstGeom>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0" y="1204110"/>
            <a:ext cx="3232087" cy="1041149"/>
          </a:xfrm>
          <a:prstGeom prst="rect">
            <a:avLst/>
          </a:prstGeom>
        </p:spPr>
      </p:pic>
      <p:pic>
        <p:nvPicPr>
          <p:cNvPr id="7" name="Picture 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269116" y="2833734"/>
            <a:ext cx="1765427" cy="1412341"/>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40694" y="2968852"/>
            <a:ext cx="477266" cy="372964"/>
          </a:xfrm>
          <a:prstGeom prst="rect">
            <a:avLst/>
          </a:prstGeom>
        </p:spPr>
      </p:pic>
      <p:pic>
        <p:nvPicPr>
          <p:cNvPr id="9" name="Picture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82706" y="2901179"/>
            <a:ext cx="477266" cy="372964"/>
          </a:xfrm>
          <a:prstGeom prst="rect">
            <a:avLst/>
          </a:prstGeom>
        </p:spPr>
      </p:pic>
      <p:pic>
        <p:nvPicPr>
          <p:cNvPr id="10" name="Picture 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24718" y="2973488"/>
            <a:ext cx="477266" cy="372964"/>
          </a:xfrm>
          <a:prstGeom prst="rect">
            <a:avLst/>
          </a:prstGeom>
        </p:spPr>
      </p:pic>
      <p:pic>
        <p:nvPicPr>
          <p:cNvPr id="11" name="Picture 1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24718" y="3056036"/>
            <a:ext cx="477266" cy="372964"/>
          </a:xfrm>
          <a:prstGeom prst="rect">
            <a:avLst/>
          </a:prstGeom>
        </p:spPr>
      </p:pic>
      <p:pic>
        <p:nvPicPr>
          <p:cNvPr id="12" name="Picture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35484" y="3025999"/>
            <a:ext cx="477266" cy="372964"/>
          </a:xfrm>
          <a:prstGeom prst="rect">
            <a:avLst/>
          </a:prstGeom>
        </p:spPr>
      </p:pic>
      <p:pic>
        <p:nvPicPr>
          <p:cNvPr id="14" name="Picture 1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92159" y="3018273"/>
            <a:ext cx="477266" cy="372964"/>
          </a:xfrm>
          <a:prstGeom prst="rect">
            <a:avLst/>
          </a:prstGeom>
        </p:spPr>
      </p:pic>
      <p:pic>
        <p:nvPicPr>
          <p:cNvPr id="15" name="Picture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57795" y="3016475"/>
            <a:ext cx="477266" cy="372964"/>
          </a:xfrm>
          <a:prstGeom prst="rect">
            <a:avLst/>
          </a:prstGeom>
        </p:spPr>
      </p:pic>
      <p:pic>
        <p:nvPicPr>
          <p:cNvPr id="13" name="Picture 12"/>
          <p:cNvPicPr>
            <a:picLocks/>
          </p:cNvPicPr>
          <p:nvPr/>
        </p:nvPicPr>
        <p:blipFill>
          <a:blip r:embed="rId8"/>
          <a:stretch>
            <a:fillRect/>
          </a:stretch>
        </p:blipFill>
        <p:spPr>
          <a:xfrm>
            <a:off x="11454485" y="6382383"/>
            <a:ext cx="393012" cy="292608"/>
          </a:xfrm>
          <a:prstGeom prst="rect">
            <a:avLst/>
          </a:prstGeom>
        </p:spPr>
      </p:pic>
      <p:pic>
        <p:nvPicPr>
          <p:cNvPr id="24" name="Picture 23"/>
          <p:cNvPicPr>
            <a:picLocks noChangeAspect="1"/>
          </p:cNvPicPr>
          <p:nvPr/>
        </p:nvPicPr>
        <p:blipFill>
          <a:blip r:embed="rId9"/>
          <a:stretch>
            <a:fillRect/>
          </a:stretch>
        </p:blipFill>
        <p:spPr>
          <a:xfrm>
            <a:off x="6689674" y="1935188"/>
            <a:ext cx="3281680" cy="265995"/>
          </a:xfrm>
          <a:prstGeom prst="rect">
            <a:avLst/>
          </a:prstGeom>
        </p:spPr>
      </p:pic>
      <p:sp>
        <p:nvSpPr>
          <p:cNvPr id="25" name="TextBox 24"/>
          <p:cNvSpPr txBox="1"/>
          <p:nvPr/>
        </p:nvSpPr>
        <p:spPr>
          <a:xfrm>
            <a:off x="7995234" y="1854543"/>
            <a:ext cx="1090363" cy="461665"/>
          </a:xfrm>
          <a:prstGeom prst="rect">
            <a:avLst/>
          </a:prstGeom>
          <a:noFill/>
        </p:spPr>
        <p:txBody>
          <a:bodyPr wrap="none" rtlCol="0">
            <a:spAutoFit/>
          </a:bodyPr>
          <a:lstStyle/>
          <a:p>
            <a:r>
              <a:rPr lang="en-US" sz="2400" b="1" dirty="0" smtClean="0">
                <a:solidFill>
                  <a:schemeClr val="bg1"/>
                </a:solidFill>
              </a:rPr>
              <a:t>ONAP</a:t>
            </a:r>
          </a:p>
        </p:txBody>
      </p:sp>
    </p:spTree>
    <p:extLst>
      <p:ext uri="{BB962C8B-B14F-4D97-AF65-F5344CB8AC3E}">
        <p14:creationId xmlns:p14="http://schemas.microsoft.com/office/powerpoint/2010/main" val="21337998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250"/>
                            </p:stCondLst>
                            <p:childTnLst>
                              <p:par>
                                <p:cTn id="13" presetID="10" presetClass="entr" presetSubtype="0" fill="hold" nodeType="afterEffect">
                                  <p:stCondLst>
                                    <p:cond delay="75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par>
                          <p:cTn id="16" fill="hold">
                            <p:stCondLst>
                              <p:cond delay="3000"/>
                            </p:stCondLst>
                            <p:childTnLst>
                              <p:par>
                                <p:cTn id="17" presetID="10" presetClass="exit" presetSubtype="0" fill="hold" nodeType="afterEffect">
                                  <p:stCondLst>
                                    <p:cond delay="500"/>
                                  </p:stCondLst>
                                  <p:childTnLst>
                                    <p:animEffect transition="out" filter="fade">
                                      <p:cBhvr>
                                        <p:cTn id="18" dur="1000"/>
                                        <p:tgtEl>
                                          <p:spTgt spid="8"/>
                                        </p:tgtEl>
                                      </p:cBhvr>
                                    </p:animEffect>
                                    <p:set>
                                      <p:cBhvr>
                                        <p:cTn id="19" dur="1" fill="hold">
                                          <p:stCondLst>
                                            <p:cond delay="999"/>
                                          </p:stCondLst>
                                        </p:cTn>
                                        <p:tgtEl>
                                          <p:spTgt spid="8"/>
                                        </p:tgtEl>
                                        <p:attrNameLst>
                                          <p:attrName>style.visibility</p:attrName>
                                        </p:attrNameLst>
                                      </p:cBhvr>
                                      <p:to>
                                        <p:strVal val="hidden"/>
                                      </p:to>
                                    </p:set>
                                  </p:childTnLst>
                                </p:cTn>
                              </p:par>
                              <p:par>
                                <p:cTn id="20" presetID="10" presetClass="entr" presetSubtype="0" fill="hold" nodeType="withEffect">
                                  <p:stCondLst>
                                    <p:cond delay="5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childTnLst>
                                </p:cTn>
                              </p:par>
                              <p:par>
                                <p:cTn id="23" presetID="42" presetClass="path" presetSubtype="0" accel="50000" decel="50000" fill="hold" nodeType="withEffect">
                                  <p:stCondLst>
                                    <p:cond delay="500"/>
                                  </p:stCondLst>
                                  <p:childTnLst>
                                    <p:animMotion origin="layout" path="M -2.08333E-6 -1.48148E-6 L 0.13086 0.06898 " pathEditMode="relative" rAng="0" ptsTypes="AA">
                                      <p:cBhvr>
                                        <p:cTn id="24" dur="3000" fill="hold"/>
                                        <p:tgtEl>
                                          <p:spTgt spid="9"/>
                                        </p:tgtEl>
                                        <p:attrNameLst>
                                          <p:attrName>ppt_x</p:attrName>
                                          <p:attrName>ppt_y</p:attrName>
                                        </p:attrNameLst>
                                      </p:cBhvr>
                                      <p:rCtr x="6536" y="3449"/>
                                    </p:animMotion>
                                  </p:childTnLst>
                                </p:cTn>
                              </p:par>
                              <p:par>
                                <p:cTn id="25" presetID="10" presetClass="entr" presetSubtype="0" fill="hold" nodeType="withEffect">
                                  <p:stCondLst>
                                    <p:cond delay="5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par>
                                <p:cTn id="28" presetID="42" presetClass="path" presetSubtype="0" accel="50000" decel="50000" fill="hold" nodeType="withEffect">
                                  <p:stCondLst>
                                    <p:cond delay="500"/>
                                  </p:stCondLst>
                                  <p:childTnLst>
                                    <p:animMotion origin="layout" path="M 2.5E-6 1.85185E-6 L 0.30286 0.02662 " pathEditMode="relative" rAng="0" ptsTypes="AA">
                                      <p:cBhvr>
                                        <p:cTn id="29" dur="3000" fill="hold"/>
                                        <p:tgtEl>
                                          <p:spTgt spid="10"/>
                                        </p:tgtEl>
                                        <p:attrNameLst>
                                          <p:attrName>ppt_x</p:attrName>
                                          <p:attrName>ppt_y</p:attrName>
                                        </p:attrNameLst>
                                      </p:cBhvr>
                                      <p:rCtr x="15143" y="1319"/>
                                    </p:animMotion>
                                  </p:childTnLst>
                                </p:cTn>
                              </p:par>
                              <p:par>
                                <p:cTn id="30" presetID="10" presetClass="entr" presetSubtype="0" fill="hold" nodeType="withEffect">
                                  <p:stCondLst>
                                    <p:cond delay="50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childTnLst>
                                </p:cTn>
                              </p:par>
                              <p:par>
                                <p:cTn id="33" presetID="42" presetClass="path" presetSubtype="0" accel="50000" decel="50000" fill="hold" nodeType="withEffect">
                                  <p:stCondLst>
                                    <p:cond delay="500"/>
                                  </p:stCondLst>
                                  <p:childTnLst>
                                    <p:animMotion origin="layout" path="M 2.5E-6 4.81481E-6 L 0.30429 0.17314 " pathEditMode="relative" rAng="0" ptsTypes="AA">
                                      <p:cBhvr>
                                        <p:cTn id="34" dur="3000" fill="hold"/>
                                        <p:tgtEl>
                                          <p:spTgt spid="11"/>
                                        </p:tgtEl>
                                        <p:attrNameLst>
                                          <p:attrName>ppt_x</p:attrName>
                                          <p:attrName>ppt_y</p:attrName>
                                        </p:attrNameLst>
                                      </p:cBhvr>
                                      <p:rCtr x="15208" y="8657"/>
                                    </p:animMotion>
                                  </p:childTnLst>
                                </p:cTn>
                              </p:par>
                              <p:par>
                                <p:cTn id="35" presetID="10" presetClass="entr" presetSubtype="0" fill="hold" nodeType="withEffect">
                                  <p:stCondLst>
                                    <p:cond delay="5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childTnLst>
                                </p:cTn>
                              </p:par>
                              <p:par>
                                <p:cTn id="38" presetID="42" presetClass="path" presetSubtype="0" accel="50000" decel="50000" fill="hold" nodeType="withEffect">
                                  <p:stCondLst>
                                    <p:cond delay="500"/>
                                  </p:stCondLst>
                                  <p:childTnLst>
                                    <p:animMotion origin="layout" path="M 4.16667E-6 2.96296E-6 L 0.31302 0.25069 " pathEditMode="relative" rAng="0" ptsTypes="AA">
                                      <p:cBhvr>
                                        <p:cTn id="39" dur="3000" fill="hold"/>
                                        <p:tgtEl>
                                          <p:spTgt spid="12"/>
                                        </p:tgtEl>
                                        <p:attrNameLst>
                                          <p:attrName>ppt_x</p:attrName>
                                          <p:attrName>ppt_y</p:attrName>
                                        </p:attrNameLst>
                                      </p:cBhvr>
                                      <p:rCtr x="15651" y="12523"/>
                                    </p:animMotion>
                                  </p:childTnLst>
                                </p:cTn>
                              </p:par>
                              <p:par>
                                <p:cTn id="40" presetID="10" presetClass="entr" presetSubtype="0" fill="hold" nodeType="withEffect">
                                  <p:stCondLst>
                                    <p:cond delay="50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childTnLst>
                                </p:cTn>
                              </p:par>
                              <p:par>
                                <p:cTn id="43" presetID="42" presetClass="path" presetSubtype="0" accel="50000" decel="50000" fill="hold" nodeType="withEffect">
                                  <p:stCondLst>
                                    <p:cond delay="500"/>
                                  </p:stCondLst>
                                  <p:childTnLst>
                                    <p:animMotion origin="layout" path="M -3.33333E-6 3.7037E-7 L 0.16315 0.22477 " pathEditMode="relative" rAng="0" ptsTypes="AA">
                                      <p:cBhvr>
                                        <p:cTn id="44" dur="3000" fill="hold"/>
                                        <p:tgtEl>
                                          <p:spTgt spid="14"/>
                                        </p:tgtEl>
                                        <p:attrNameLst>
                                          <p:attrName>ppt_x</p:attrName>
                                          <p:attrName>ppt_y</p:attrName>
                                        </p:attrNameLst>
                                      </p:cBhvr>
                                      <p:rCtr x="8151" y="11227"/>
                                    </p:animMotion>
                                  </p:childTnLst>
                                </p:cTn>
                              </p:par>
                              <p:par>
                                <p:cTn id="45" presetID="10" presetClass="entr" presetSubtype="0" fill="hold" nodeType="withEffect">
                                  <p:stCondLst>
                                    <p:cond delay="50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childTnLst>
                                </p:cTn>
                              </p:par>
                              <p:par>
                                <p:cTn id="48" presetID="42" presetClass="path" presetSubtype="0" accel="50000" decel="50000" fill="hold" nodeType="withEffect">
                                  <p:stCondLst>
                                    <p:cond delay="500"/>
                                  </p:stCondLst>
                                  <p:childTnLst>
                                    <p:animMotion origin="layout" path="M 6.657E-17 -1.48148E-6 L 0.09961 0.22569 " pathEditMode="relative" rAng="0" ptsTypes="AA">
                                      <p:cBhvr>
                                        <p:cTn id="49" dur="3000" fill="hold"/>
                                        <p:tgtEl>
                                          <p:spTgt spid="15"/>
                                        </p:tgtEl>
                                        <p:attrNameLst>
                                          <p:attrName>ppt_x</p:attrName>
                                          <p:attrName>ppt_y</p:attrName>
                                        </p:attrNameLst>
                                      </p:cBhvr>
                                      <p:rCtr x="4935" y="111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p:cNvPicPr>
          <p:nvPr/>
        </p:nvPicPr>
        <p:blipFill>
          <a:blip r:embed="rId3"/>
          <a:stretch>
            <a:fillRect/>
          </a:stretch>
        </p:blipFill>
        <p:spPr>
          <a:xfrm>
            <a:off x="11454485" y="6382383"/>
            <a:ext cx="393012" cy="292608"/>
          </a:xfrm>
          <a:prstGeom prst="rect">
            <a:avLst/>
          </a:prstGeom>
        </p:spPr>
      </p:pic>
      <p:pic>
        <p:nvPicPr>
          <p:cNvPr id="25" name="Picture 24"/>
          <p:cNvPicPr>
            <a:picLocks noChangeAspect="1"/>
          </p:cNvPicPr>
          <p:nvPr/>
        </p:nvPicPr>
        <p:blipFill>
          <a:blip r:embed="rId4"/>
          <a:stretch>
            <a:fillRect/>
          </a:stretch>
        </p:blipFill>
        <p:spPr>
          <a:xfrm>
            <a:off x="6689674" y="1935188"/>
            <a:ext cx="3281680" cy="265995"/>
          </a:xfrm>
          <a:prstGeom prst="rect">
            <a:avLst/>
          </a:prstGeom>
        </p:spPr>
      </p:pic>
      <p:sp>
        <p:nvSpPr>
          <p:cNvPr id="26" name="TextBox 25"/>
          <p:cNvSpPr txBox="1"/>
          <p:nvPr/>
        </p:nvSpPr>
        <p:spPr>
          <a:xfrm>
            <a:off x="7995234" y="1854543"/>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2" name="Picture 1"/>
          <p:cNvPicPr>
            <a:picLocks noChangeAspect="1"/>
          </p:cNvPicPr>
          <p:nvPr/>
        </p:nvPicPr>
        <p:blipFill>
          <a:blip r:embed="rId5"/>
          <a:stretch>
            <a:fillRect/>
          </a:stretch>
        </p:blipFill>
        <p:spPr>
          <a:xfrm>
            <a:off x="7660005" y="3620770"/>
            <a:ext cx="1250315" cy="266700"/>
          </a:xfrm>
          <a:prstGeom prst="rect">
            <a:avLst/>
          </a:prstGeom>
        </p:spPr>
      </p:pic>
      <p:pic>
        <p:nvPicPr>
          <p:cNvPr id="27" name="Picture 26"/>
          <p:cNvPicPr>
            <a:picLocks noChangeAspect="1"/>
          </p:cNvPicPr>
          <p:nvPr/>
        </p:nvPicPr>
        <p:blipFill>
          <a:blip r:embed="rId5"/>
          <a:stretch>
            <a:fillRect/>
          </a:stretch>
        </p:blipFill>
        <p:spPr>
          <a:xfrm>
            <a:off x="7626350" y="3225800"/>
            <a:ext cx="1250315" cy="266700"/>
          </a:xfrm>
          <a:prstGeom prst="rect">
            <a:avLst/>
          </a:prstGeom>
        </p:spPr>
      </p:pic>
      <p:pic>
        <p:nvPicPr>
          <p:cNvPr id="28" name="Picture 27"/>
          <p:cNvPicPr>
            <a:picLocks noChangeAspect="1"/>
          </p:cNvPicPr>
          <p:nvPr/>
        </p:nvPicPr>
        <p:blipFill>
          <a:blip r:embed="rId6"/>
          <a:stretch>
            <a:fillRect/>
          </a:stretch>
        </p:blipFill>
        <p:spPr>
          <a:xfrm>
            <a:off x="8098701" y="3321686"/>
            <a:ext cx="483239" cy="155394"/>
          </a:xfrm>
          <a:prstGeom prst="rect">
            <a:avLst/>
          </a:prstGeom>
        </p:spPr>
      </p:pic>
    </p:spTree>
    <p:extLst>
      <p:ext uri="{BB962C8B-B14F-4D97-AF65-F5344CB8AC3E}">
        <p14:creationId xmlns:p14="http://schemas.microsoft.com/office/powerpoint/2010/main" val="235187964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5" name="Picture 4"/>
          <p:cNvPicPr>
            <a:picLocks/>
          </p:cNvPicPr>
          <p:nvPr/>
        </p:nvPicPr>
        <p:blipFill>
          <a:blip r:embed="rId4"/>
          <a:stretch>
            <a:fillRect/>
          </a:stretch>
        </p:blipFill>
        <p:spPr>
          <a:xfrm>
            <a:off x="11454485" y="6382383"/>
            <a:ext cx="393012" cy="292608"/>
          </a:xfrm>
          <a:prstGeom prst="rect">
            <a:avLst/>
          </a:prstGeom>
        </p:spPr>
      </p:pic>
      <p:pic>
        <p:nvPicPr>
          <p:cNvPr id="11" name="Picture 10"/>
          <p:cNvPicPr>
            <a:picLocks noChangeAspect="1"/>
          </p:cNvPicPr>
          <p:nvPr/>
        </p:nvPicPr>
        <p:blipFill>
          <a:blip r:embed="rId5"/>
          <a:stretch>
            <a:fillRect/>
          </a:stretch>
        </p:blipFill>
        <p:spPr>
          <a:xfrm>
            <a:off x="7608570" y="3288736"/>
            <a:ext cx="1346834" cy="195508"/>
          </a:xfrm>
          <a:prstGeom prst="rect">
            <a:avLst/>
          </a:prstGeom>
        </p:spPr>
      </p:pic>
      <p:pic>
        <p:nvPicPr>
          <p:cNvPr id="12" name="Picture 11"/>
          <p:cNvPicPr>
            <a:picLocks noChangeAspect="1"/>
          </p:cNvPicPr>
          <p:nvPr/>
        </p:nvPicPr>
        <p:blipFill>
          <a:blip r:embed="rId5"/>
          <a:stretch>
            <a:fillRect/>
          </a:stretch>
        </p:blipFill>
        <p:spPr>
          <a:xfrm>
            <a:off x="7614285" y="3633541"/>
            <a:ext cx="1346834" cy="195508"/>
          </a:xfrm>
          <a:prstGeom prst="rect">
            <a:avLst/>
          </a:prstGeom>
        </p:spPr>
      </p:pic>
      <p:pic>
        <p:nvPicPr>
          <p:cNvPr id="13" name="Picture 12"/>
          <p:cNvPicPr>
            <a:picLocks noChangeAspect="1"/>
          </p:cNvPicPr>
          <p:nvPr/>
        </p:nvPicPr>
        <p:blipFill>
          <a:blip r:embed="rId6"/>
          <a:stretch>
            <a:fillRect/>
          </a:stretch>
        </p:blipFill>
        <p:spPr>
          <a:xfrm>
            <a:off x="8112267" y="3326129"/>
            <a:ext cx="446898" cy="139771"/>
          </a:xfrm>
          <a:prstGeom prst="rect">
            <a:avLst/>
          </a:prstGeom>
        </p:spPr>
      </p:pic>
      <p:pic>
        <p:nvPicPr>
          <p:cNvPr id="14" name="Picture 13"/>
          <p:cNvPicPr>
            <a:picLocks noChangeAspect="1"/>
          </p:cNvPicPr>
          <p:nvPr/>
        </p:nvPicPr>
        <p:blipFill>
          <a:blip r:embed="rId7"/>
          <a:stretch>
            <a:fillRect/>
          </a:stretch>
        </p:blipFill>
        <p:spPr>
          <a:xfrm>
            <a:off x="6689674" y="1935188"/>
            <a:ext cx="3281680" cy="265995"/>
          </a:xfrm>
          <a:prstGeom prst="rect">
            <a:avLst/>
          </a:prstGeom>
        </p:spPr>
      </p:pic>
      <p:sp>
        <p:nvSpPr>
          <p:cNvPr id="15" name="TextBox 14"/>
          <p:cNvSpPr txBox="1"/>
          <p:nvPr/>
        </p:nvSpPr>
        <p:spPr>
          <a:xfrm>
            <a:off x="7995234" y="1854543"/>
            <a:ext cx="1090363" cy="461665"/>
          </a:xfrm>
          <a:prstGeom prst="rect">
            <a:avLst/>
          </a:prstGeom>
          <a:noFill/>
        </p:spPr>
        <p:txBody>
          <a:bodyPr wrap="none" rtlCol="0">
            <a:spAutoFit/>
          </a:bodyPr>
          <a:lstStyle/>
          <a:p>
            <a:r>
              <a:rPr lang="en-US" sz="2400" b="1" dirty="0" smtClean="0">
                <a:solidFill>
                  <a:schemeClr val="bg1"/>
                </a:solidFill>
              </a:rPr>
              <a:t>ONAP</a:t>
            </a:r>
          </a:p>
        </p:txBody>
      </p:sp>
    </p:spTree>
    <p:extLst>
      <p:ext uri="{BB962C8B-B14F-4D97-AF65-F5344CB8AC3E}">
        <p14:creationId xmlns:p14="http://schemas.microsoft.com/office/powerpoint/2010/main" val="1598981849"/>
      </p:ext>
    </p:extLst>
  </p:cSld>
  <p:clrMapOvr>
    <a:masterClrMapping/>
  </p:clrMapOvr>
  <mc:AlternateContent xmlns:mc="http://schemas.openxmlformats.org/markup-compatibility/2006" xmlns:p14="http://schemas.microsoft.com/office/powerpoint/2010/main">
    <mc:Choice Requires="p14">
      <p:transition spd="med" p14:dur="700" advTm="300">
        <p:fade/>
      </p:transition>
    </mc:Choice>
    <mc:Fallback xmlns="">
      <p:transition spd="med" advTm="3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589416" y="1140822"/>
              <a:ext cx="7602583" cy="1297577"/>
            </a:xfrm>
            <a:prstGeom prst="rect">
              <a:avLst/>
            </a:prstGeom>
          </p:spPr>
        </p:pic>
      </p:grpSp>
      <p:pic>
        <p:nvPicPr>
          <p:cNvPr id="6" name="Picture 5"/>
          <p:cNvPicPr>
            <a:picLocks/>
          </p:cNvPicPr>
          <p:nvPr/>
        </p:nvPicPr>
        <p:blipFill>
          <a:blip r:embed="rId4"/>
          <a:stretch>
            <a:fillRect/>
          </a:stretch>
        </p:blipFill>
        <p:spPr>
          <a:xfrm>
            <a:off x="11454485" y="6382383"/>
            <a:ext cx="393012" cy="292608"/>
          </a:xfrm>
          <a:prstGeom prst="rect">
            <a:avLst/>
          </a:prstGeom>
        </p:spPr>
      </p:pic>
      <p:pic>
        <p:nvPicPr>
          <p:cNvPr id="9" name="Picture 8"/>
          <p:cNvPicPr>
            <a:picLocks noChangeAspect="1"/>
          </p:cNvPicPr>
          <p:nvPr/>
        </p:nvPicPr>
        <p:blipFill>
          <a:blip r:embed="rId5"/>
          <a:stretch>
            <a:fillRect/>
          </a:stretch>
        </p:blipFill>
        <p:spPr>
          <a:xfrm>
            <a:off x="7691437" y="3310512"/>
            <a:ext cx="1130617" cy="184164"/>
          </a:xfrm>
          <a:prstGeom prst="rect">
            <a:avLst/>
          </a:prstGeom>
        </p:spPr>
      </p:pic>
      <p:pic>
        <p:nvPicPr>
          <p:cNvPr id="10" name="Picture 9"/>
          <p:cNvPicPr>
            <a:picLocks noChangeAspect="1"/>
          </p:cNvPicPr>
          <p:nvPr/>
        </p:nvPicPr>
        <p:blipFill>
          <a:blip r:embed="rId6"/>
          <a:stretch>
            <a:fillRect/>
          </a:stretch>
        </p:blipFill>
        <p:spPr>
          <a:xfrm>
            <a:off x="8127873" y="3316605"/>
            <a:ext cx="427481" cy="178117"/>
          </a:xfrm>
          <a:prstGeom prst="rect">
            <a:avLst/>
          </a:prstGeom>
        </p:spPr>
      </p:pic>
      <p:pic>
        <p:nvPicPr>
          <p:cNvPr id="11" name="Picture 10"/>
          <p:cNvPicPr>
            <a:picLocks noChangeAspect="1"/>
          </p:cNvPicPr>
          <p:nvPr/>
        </p:nvPicPr>
        <p:blipFill>
          <a:blip r:embed="rId5"/>
          <a:stretch>
            <a:fillRect/>
          </a:stretch>
        </p:blipFill>
        <p:spPr>
          <a:xfrm>
            <a:off x="7721917" y="3638172"/>
            <a:ext cx="1130617" cy="184164"/>
          </a:xfrm>
          <a:prstGeom prst="rect">
            <a:avLst/>
          </a:prstGeom>
        </p:spPr>
      </p:pic>
      <p:pic>
        <p:nvPicPr>
          <p:cNvPr id="12" name="Picture 11"/>
          <p:cNvPicPr>
            <a:picLocks noChangeAspect="1"/>
          </p:cNvPicPr>
          <p:nvPr/>
        </p:nvPicPr>
        <p:blipFill>
          <a:blip r:embed="rId7"/>
          <a:stretch>
            <a:fillRect/>
          </a:stretch>
        </p:blipFill>
        <p:spPr>
          <a:xfrm>
            <a:off x="6689674" y="1935188"/>
            <a:ext cx="3281680" cy="265995"/>
          </a:xfrm>
          <a:prstGeom prst="rect">
            <a:avLst/>
          </a:prstGeom>
        </p:spPr>
      </p:pic>
      <p:sp>
        <p:nvSpPr>
          <p:cNvPr id="13" name="TextBox 12"/>
          <p:cNvSpPr txBox="1"/>
          <p:nvPr/>
        </p:nvSpPr>
        <p:spPr>
          <a:xfrm>
            <a:off x="7995234" y="1854543"/>
            <a:ext cx="1090363" cy="461665"/>
          </a:xfrm>
          <a:prstGeom prst="rect">
            <a:avLst/>
          </a:prstGeom>
          <a:noFill/>
        </p:spPr>
        <p:txBody>
          <a:bodyPr wrap="none" rtlCol="0">
            <a:spAutoFit/>
          </a:bodyPr>
          <a:lstStyle/>
          <a:p>
            <a:r>
              <a:rPr lang="en-US" sz="2400" b="1" dirty="0" smtClean="0">
                <a:solidFill>
                  <a:schemeClr val="bg1"/>
                </a:solidFill>
              </a:rPr>
              <a:t>ONAP</a:t>
            </a:r>
          </a:p>
        </p:txBody>
      </p:sp>
    </p:spTree>
    <p:extLst>
      <p:ext uri="{BB962C8B-B14F-4D97-AF65-F5344CB8AC3E}">
        <p14:creationId xmlns:p14="http://schemas.microsoft.com/office/powerpoint/2010/main" val="2199447433"/>
      </p:ext>
    </p:ext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48640" y="1779755"/>
            <a:ext cx="11091672" cy="2744341"/>
          </a:xfrm>
        </p:spPr>
        <p:txBody>
          <a:bodyPr/>
          <a:lstStyle/>
          <a:p>
            <a:r>
              <a:rPr lang="en-US" b="1" dirty="0">
                <a:solidFill>
                  <a:schemeClr val="accent1"/>
                </a:solidFill>
              </a:rPr>
              <a:t>Business challenges</a:t>
            </a:r>
          </a:p>
          <a:p>
            <a:pPr marL="285750" lvl="1" indent="-285750">
              <a:spcBef>
                <a:spcPts val="300"/>
              </a:spcBef>
              <a:buFont typeface="Arial" panose="020B0604020202020204" pitchFamily="34" charset="0"/>
              <a:buChar char="•"/>
            </a:pPr>
            <a:r>
              <a:rPr lang="en-US" dirty="0">
                <a:solidFill>
                  <a:srgbClr val="404040"/>
                </a:solidFill>
              </a:rPr>
              <a:t>Today’s systems cannot define new services in hours</a:t>
            </a:r>
          </a:p>
          <a:p>
            <a:pPr marL="285750" lvl="1" indent="-285750">
              <a:spcBef>
                <a:spcPts val="300"/>
              </a:spcBef>
              <a:spcAft>
                <a:spcPts val="600"/>
              </a:spcAft>
              <a:buFont typeface="Arial" panose="020B0604020202020204" pitchFamily="34" charset="0"/>
              <a:buChar char="•"/>
            </a:pPr>
            <a:r>
              <a:rPr lang="en-US" dirty="0">
                <a:solidFill>
                  <a:srgbClr val="404040"/>
                </a:solidFill>
              </a:rPr>
              <a:t>Service design is time consuming (9-12 months typical) and costly with low levels of automation</a:t>
            </a:r>
            <a:endParaRPr lang="en-US" b="1" dirty="0">
              <a:solidFill>
                <a:srgbClr val="404040"/>
              </a:solidFill>
            </a:endParaRPr>
          </a:p>
          <a:p>
            <a:pPr>
              <a:spcBef>
                <a:spcPts val="300"/>
              </a:spcBef>
            </a:pPr>
            <a:r>
              <a:rPr lang="en-US" b="1" dirty="0">
                <a:solidFill>
                  <a:schemeClr val="accent3"/>
                </a:solidFill>
              </a:rPr>
              <a:t>Solution – service development automation</a:t>
            </a:r>
          </a:p>
          <a:p>
            <a:pPr marL="285750" lvl="1" indent="-285750">
              <a:spcBef>
                <a:spcPts val="300"/>
              </a:spcBef>
              <a:buFont typeface="Arial" panose="020B0604020202020204" pitchFamily="34" charset="0"/>
              <a:buChar char="•"/>
            </a:pPr>
            <a:r>
              <a:rPr lang="en-US" dirty="0">
                <a:solidFill>
                  <a:srgbClr val="404040"/>
                </a:solidFill>
              </a:rPr>
              <a:t>Simplify and accelerate service composition with intuitive drag-and-drop interface</a:t>
            </a:r>
          </a:p>
          <a:p>
            <a:pPr marL="285750" lvl="1" indent="-285750">
              <a:spcBef>
                <a:spcPts val="300"/>
              </a:spcBef>
              <a:buFont typeface="Arial" panose="020B0604020202020204" pitchFamily="34" charset="0"/>
              <a:buChar char="•"/>
            </a:pPr>
            <a:r>
              <a:rPr lang="en-US" dirty="0">
                <a:solidFill>
                  <a:srgbClr val="404040"/>
                </a:solidFill>
              </a:rPr>
              <a:t>Lower design costs through re-use of modular components </a:t>
            </a:r>
          </a:p>
          <a:p>
            <a:pPr marL="285750" lvl="1" indent="-285750">
              <a:spcBef>
                <a:spcPts val="300"/>
              </a:spcBef>
              <a:buFont typeface="Arial" panose="020B0604020202020204" pitchFamily="34" charset="0"/>
              <a:buChar char="•"/>
            </a:pPr>
            <a:r>
              <a:rPr lang="en-GB" dirty="0">
                <a:solidFill>
                  <a:srgbClr val="404040"/>
                </a:solidFill>
              </a:rPr>
              <a:t>De-risk service introduction and adaptation through automated test and debug loop</a:t>
            </a:r>
            <a:endParaRPr lang="en-US" dirty="0">
              <a:solidFill>
                <a:srgbClr val="404040"/>
              </a:solidFill>
            </a:endParaRPr>
          </a:p>
          <a:p>
            <a:endParaRPr lang="en-US" dirty="0"/>
          </a:p>
        </p:txBody>
      </p:sp>
      <p:sp>
        <p:nvSpPr>
          <p:cNvPr id="7" name="Text Placeholder 6"/>
          <p:cNvSpPr>
            <a:spLocks noGrp="1"/>
          </p:cNvSpPr>
          <p:nvPr>
            <p:ph type="body" sz="quarter" idx="10"/>
          </p:nvPr>
        </p:nvSpPr>
        <p:spPr/>
        <p:txBody>
          <a:bodyPr/>
          <a:lstStyle/>
          <a:p>
            <a:r>
              <a:rPr lang="en-US" dirty="0" smtClean="0"/>
              <a:t>ONAP - service </a:t>
            </a:r>
            <a:r>
              <a:rPr lang="en-US" dirty="0"/>
              <a:t>development automation</a:t>
            </a:r>
          </a:p>
        </p:txBody>
      </p:sp>
      <p:sp>
        <p:nvSpPr>
          <p:cNvPr id="4" name="Title 3"/>
          <p:cNvSpPr>
            <a:spLocks noGrp="1"/>
          </p:cNvSpPr>
          <p:nvPr>
            <p:ph type="title"/>
          </p:nvPr>
        </p:nvSpPr>
        <p:spPr/>
        <p:txBody>
          <a:bodyPr/>
          <a:lstStyle/>
          <a:p>
            <a:r>
              <a:rPr lang="en-US" dirty="0" smtClean="0"/>
              <a:t>Summary - Service </a:t>
            </a:r>
            <a:r>
              <a:rPr lang="en-US" dirty="0"/>
              <a:t>Design and </a:t>
            </a:r>
            <a:r>
              <a:rPr lang="en-US" dirty="0" smtClean="0"/>
              <a:t>Create (SDC)</a:t>
            </a:r>
            <a:endParaRPr lang="en-US" dirty="0"/>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3164487" y="4171812"/>
            <a:ext cx="5967156" cy="2562620"/>
          </a:xfrm>
          <a:prstGeom prst="rect">
            <a:avLst/>
          </a:prstGeom>
          <a:noFill/>
          <a:ln>
            <a:noFill/>
          </a:ln>
        </p:spPr>
      </p:pic>
    </p:spTree>
    <p:extLst>
      <p:ext uri="{BB962C8B-B14F-4D97-AF65-F5344CB8AC3E}">
        <p14:creationId xmlns:p14="http://schemas.microsoft.com/office/powerpoint/2010/main" val="1975561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8710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392499" y="2790216"/>
            <a:ext cx="3559684" cy="3299970"/>
            <a:chOff x="2868499" y="2681730"/>
            <a:chExt cx="3559684" cy="1530712"/>
          </a:xfrm>
        </p:grpSpPr>
        <p:cxnSp>
          <p:nvCxnSpPr>
            <p:cNvPr id="3" name="Straight Connector 2"/>
            <p:cNvCxnSpPr/>
            <p:nvPr/>
          </p:nvCxnSpPr>
          <p:spPr>
            <a:xfrm flipH="1" flipV="1">
              <a:off x="6428183" y="2681730"/>
              <a:ext cx="0" cy="1530712"/>
            </a:xfrm>
            <a:prstGeom prst="line">
              <a:avLst/>
            </a:prstGeom>
            <a:ln>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flipV="1">
              <a:off x="4648341" y="2681730"/>
              <a:ext cx="0" cy="1530712"/>
            </a:xfrm>
            <a:prstGeom prst="line">
              <a:avLst/>
            </a:prstGeom>
            <a:ln>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2868499" y="2681730"/>
              <a:ext cx="0" cy="1530712"/>
            </a:xfrm>
            <a:prstGeom prst="line">
              <a:avLst/>
            </a:prstGeom>
            <a:ln>
              <a:solidFill>
                <a:schemeClr val="bg2"/>
              </a:solidFill>
              <a:prstDash val="dash"/>
            </a:ln>
          </p:spPr>
          <p:style>
            <a:lnRef idx="1">
              <a:schemeClr val="accent1"/>
            </a:lnRef>
            <a:fillRef idx="0">
              <a:schemeClr val="accent1"/>
            </a:fillRef>
            <a:effectRef idx="0">
              <a:schemeClr val="accent1"/>
            </a:effectRef>
            <a:fontRef idx="minor">
              <a:schemeClr val="tx1"/>
            </a:fontRef>
          </p:style>
        </p:cxnSp>
      </p:grpSp>
      <p:grpSp>
        <p:nvGrpSpPr>
          <p:cNvPr id="6" name="Group 5"/>
          <p:cNvGrpSpPr/>
          <p:nvPr/>
        </p:nvGrpSpPr>
        <p:grpSpPr>
          <a:xfrm>
            <a:off x="2747451" y="4258289"/>
            <a:ext cx="7452360" cy="139841"/>
            <a:chOff x="1223451" y="4291765"/>
            <a:chExt cx="7452360" cy="139841"/>
          </a:xfrm>
        </p:grpSpPr>
        <p:cxnSp>
          <p:nvCxnSpPr>
            <p:cNvPr id="7" name="Straight Connector 6"/>
            <p:cNvCxnSpPr/>
            <p:nvPr/>
          </p:nvCxnSpPr>
          <p:spPr>
            <a:xfrm>
              <a:off x="1223451" y="4362383"/>
              <a:ext cx="7452360" cy="0"/>
            </a:xfrm>
            <a:prstGeom prst="line">
              <a:avLst/>
            </a:prstGeom>
            <a:ln w="47625">
              <a:solidFill>
                <a:schemeClr val="tx2"/>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208024" y="4291765"/>
              <a:ext cx="0" cy="13984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428183" y="4291765"/>
              <a:ext cx="0" cy="13984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648341" y="4291765"/>
              <a:ext cx="0" cy="13984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868499" y="4291765"/>
              <a:ext cx="0" cy="13984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2715717" y="2801458"/>
            <a:ext cx="5236466" cy="1089742"/>
            <a:chOff x="1191717" y="2990799"/>
            <a:chExt cx="5236466" cy="1089742"/>
          </a:xfrm>
        </p:grpSpPr>
        <p:sp>
          <p:nvSpPr>
            <p:cNvPr id="13" name="Rectangle 12"/>
            <p:cNvSpPr/>
            <p:nvPr/>
          </p:nvSpPr>
          <p:spPr>
            <a:xfrm>
              <a:off x="1191717" y="2990799"/>
              <a:ext cx="914400" cy="274320"/>
            </a:xfrm>
            <a:prstGeom prst="rect">
              <a:avLst/>
            </a:prstGeom>
            <a:solidFill>
              <a:schemeClr val="accent3"/>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b="1" dirty="0"/>
            </a:p>
          </p:txBody>
        </p:sp>
        <p:sp>
          <p:nvSpPr>
            <p:cNvPr id="14" name="Rectangle 13"/>
            <p:cNvSpPr/>
            <p:nvPr/>
          </p:nvSpPr>
          <p:spPr>
            <a:xfrm>
              <a:off x="3881868" y="3535157"/>
              <a:ext cx="1383388" cy="274320"/>
            </a:xfrm>
            <a:prstGeom prst="rect">
              <a:avLst/>
            </a:prstGeom>
            <a:gradFill>
              <a:gsLst>
                <a:gs pos="0">
                  <a:schemeClr val="accent2"/>
                </a:gs>
                <a:gs pos="100000">
                  <a:schemeClr val="accent2"/>
                </a:gs>
              </a:gsLst>
              <a:lin ang="0" scaled="1"/>
            </a:gra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b="1" dirty="0"/>
            </a:p>
          </p:txBody>
        </p:sp>
        <p:sp>
          <p:nvSpPr>
            <p:cNvPr id="15" name="Rectangle 14"/>
            <p:cNvSpPr/>
            <p:nvPr/>
          </p:nvSpPr>
          <p:spPr>
            <a:xfrm>
              <a:off x="2109985" y="3261441"/>
              <a:ext cx="1771884" cy="274320"/>
            </a:xfrm>
            <a:prstGeom prst="rect">
              <a:avLst/>
            </a:prstGeom>
            <a:solidFill>
              <a:schemeClr val="tx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b="1" dirty="0"/>
            </a:p>
          </p:txBody>
        </p:sp>
        <p:sp>
          <p:nvSpPr>
            <p:cNvPr id="16" name="Rectangle 15"/>
            <p:cNvSpPr/>
            <p:nvPr/>
          </p:nvSpPr>
          <p:spPr>
            <a:xfrm>
              <a:off x="5261689" y="3806221"/>
              <a:ext cx="1166494" cy="274320"/>
            </a:xfrm>
            <a:prstGeom prst="rect">
              <a:avLst/>
            </a:prstGeom>
            <a:solidFill>
              <a:schemeClr val="accent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b="1" dirty="0"/>
            </a:p>
          </p:txBody>
        </p:sp>
      </p:grpSp>
      <p:cxnSp>
        <p:nvCxnSpPr>
          <p:cNvPr id="17" name="Straight Connector 16"/>
          <p:cNvCxnSpPr/>
          <p:nvPr/>
        </p:nvCxnSpPr>
        <p:spPr>
          <a:xfrm>
            <a:off x="7999808" y="1477293"/>
            <a:ext cx="0" cy="1018248"/>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8" name="Pentagon 17"/>
          <p:cNvSpPr/>
          <p:nvPr/>
        </p:nvSpPr>
        <p:spPr>
          <a:xfrm>
            <a:off x="8109934" y="1683035"/>
            <a:ext cx="1717340" cy="659365"/>
          </a:xfrm>
          <a:prstGeom prst="homePlate">
            <a:avLst/>
          </a:prstGeom>
          <a:solidFill>
            <a:schemeClr val="accent5"/>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lang="en-US" dirty="0"/>
              <a:t>Service Delivery</a:t>
            </a:r>
          </a:p>
        </p:txBody>
      </p:sp>
      <p:sp>
        <p:nvSpPr>
          <p:cNvPr id="19" name="Rectangle 18"/>
          <p:cNvSpPr/>
          <p:nvPr/>
        </p:nvSpPr>
        <p:spPr>
          <a:xfrm>
            <a:off x="8109935" y="1327561"/>
            <a:ext cx="1049967" cy="369332"/>
          </a:xfrm>
          <a:prstGeom prst="rect">
            <a:avLst/>
          </a:prstGeom>
        </p:spPr>
        <p:txBody>
          <a:bodyPr wrap="none" lIns="0" rIns="0" anchor="ctr" anchorCtr="0">
            <a:spAutoFit/>
          </a:bodyPr>
          <a:lstStyle/>
          <a:p>
            <a:r>
              <a:rPr lang="en-US" dirty="0">
                <a:solidFill>
                  <a:schemeClr val="accent5"/>
                </a:solidFill>
              </a:rPr>
              <a:t>Real time</a:t>
            </a:r>
          </a:p>
        </p:txBody>
      </p:sp>
      <p:cxnSp>
        <p:nvCxnSpPr>
          <p:cNvPr id="20" name="Straight Arrow Connector 19"/>
          <p:cNvCxnSpPr/>
          <p:nvPr/>
        </p:nvCxnSpPr>
        <p:spPr>
          <a:xfrm>
            <a:off x="9329396" y="1513543"/>
            <a:ext cx="466709" cy="0"/>
          </a:xfrm>
          <a:prstGeom prst="straightConnector1">
            <a:avLst/>
          </a:prstGeom>
          <a:ln w="47625">
            <a:solidFill>
              <a:schemeClr val="accent5"/>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21" name="Pentagon 20"/>
          <p:cNvSpPr/>
          <p:nvPr/>
        </p:nvSpPr>
        <p:spPr>
          <a:xfrm>
            <a:off x="1981201" y="1683035"/>
            <a:ext cx="5943600" cy="659365"/>
          </a:xfrm>
          <a:prstGeom prst="homePlate">
            <a:avLst/>
          </a:prstGeom>
          <a:solidFill>
            <a:schemeClr val="accent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lang="en-US" dirty="0"/>
              <a:t>Service Development</a:t>
            </a:r>
          </a:p>
        </p:txBody>
      </p:sp>
      <p:sp>
        <p:nvSpPr>
          <p:cNvPr id="23" name="TextBox 22"/>
          <p:cNvSpPr txBox="1"/>
          <p:nvPr/>
        </p:nvSpPr>
        <p:spPr>
          <a:xfrm>
            <a:off x="7492827" y="2482440"/>
            <a:ext cx="914400" cy="284321"/>
          </a:xfrm>
          <a:prstGeom prst="rect">
            <a:avLst/>
          </a:prstGeom>
          <a:noFill/>
        </p:spPr>
        <p:txBody>
          <a:bodyPr wrap="none" rtlCol="0">
            <a:noAutofit/>
          </a:bodyPr>
          <a:lstStyle/>
          <a:p>
            <a:pPr algn="ctr"/>
            <a:r>
              <a:rPr lang="en-US" sz="1400" b="1" dirty="0">
                <a:solidFill>
                  <a:schemeClr val="tx2"/>
                </a:solidFill>
              </a:rPr>
              <a:t>9 Months</a:t>
            </a:r>
          </a:p>
        </p:txBody>
      </p:sp>
      <p:sp>
        <p:nvSpPr>
          <p:cNvPr id="24" name="TextBox 23"/>
          <p:cNvSpPr txBox="1"/>
          <p:nvPr/>
        </p:nvSpPr>
        <p:spPr>
          <a:xfrm>
            <a:off x="5714063" y="2482440"/>
            <a:ext cx="914400" cy="284321"/>
          </a:xfrm>
          <a:prstGeom prst="rect">
            <a:avLst/>
          </a:prstGeom>
          <a:noFill/>
        </p:spPr>
        <p:txBody>
          <a:bodyPr wrap="none" rtlCol="0">
            <a:noAutofit/>
          </a:bodyPr>
          <a:lstStyle/>
          <a:p>
            <a:pPr algn="ctr"/>
            <a:r>
              <a:rPr lang="en-US" sz="1400" b="1" dirty="0">
                <a:solidFill>
                  <a:schemeClr val="tx2"/>
                </a:solidFill>
              </a:rPr>
              <a:t>6 Months</a:t>
            </a:r>
          </a:p>
        </p:txBody>
      </p:sp>
      <p:sp>
        <p:nvSpPr>
          <p:cNvPr id="25" name="TextBox 24"/>
          <p:cNvSpPr txBox="1"/>
          <p:nvPr/>
        </p:nvSpPr>
        <p:spPr>
          <a:xfrm>
            <a:off x="3935299" y="2482440"/>
            <a:ext cx="914400" cy="307777"/>
          </a:xfrm>
          <a:prstGeom prst="rect">
            <a:avLst/>
          </a:prstGeom>
          <a:noFill/>
        </p:spPr>
        <p:txBody>
          <a:bodyPr wrap="none" rtlCol="0">
            <a:noAutofit/>
          </a:bodyPr>
          <a:lstStyle/>
          <a:p>
            <a:pPr algn="ctr"/>
            <a:r>
              <a:rPr lang="en-US" sz="1400" b="1" dirty="0">
                <a:solidFill>
                  <a:schemeClr val="tx2"/>
                </a:solidFill>
              </a:rPr>
              <a:t>3 Months</a:t>
            </a:r>
          </a:p>
        </p:txBody>
      </p:sp>
      <p:sp>
        <p:nvSpPr>
          <p:cNvPr id="26" name="Rectangle 25"/>
          <p:cNvSpPr/>
          <p:nvPr/>
        </p:nvSpPr>
        <p:spPr>
          <a:xfrm>
            <a:off x="2715717" y="2801458"/>
            <a:ext cx="914400" cy="274320"/>
          </a:xfrm>
          <a:prstGeom prst="rect">
            <a:avLst/>
          </a:prstGeom>
          <a:solidFill>
            <a:schemeClr val="accent3"/>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50" b="1" dirty="0"/>
              <a:t>Analysis</a:t>
            </a:r>
          </a:p>
        </p:txBody>
      </p:sp>
      <p:sp>
        <p:nvSpPr>
          <p:cNvPr id="27" name="Rectangle 26"/>
          <p:cNvSpPr/>
          <p:nvPr/>
        </p:nvSpPr>
        <p:spPr>
          <a:xfrm>
            <a:off x="5405868" y="3345816"/>
            <a:ext cx="1383388" cy="274320"/>
          </a:xfrm>
          <a:prstGeom prst="rect">
            <a:avLst/>
          </a:prstGeom>
          <a:gradFill>
            <a:gsLst>
              <a:gs pos="0">
                <a:schemeClr val="accent2"/>
              </a:gs>
              <a:gs pos="100000">
                <a:schemeClr val="accent2"/>
              </a:gs>
            </a:gsLst>
            <a:lin ang="0" scaled="1"/>
          </a:gra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50" b="1" dirty="0"/>
              <a:t>Test &amp; De-bug</a:t>
            </a:r>
          </a:p>
        </p:txBody>
      </p:sp>
      <p:sp>
        <p:nvSpPr>
          <p:cNvPr id="28" name="Rectangle 27"/>
          <p:cNvSpPr/>
          <p:nvPr/>
        </p:nvSpPr>
        <p:spPr>
          <a:xfrm>
            <a:off x="3633985" y="3073637"/>
            <a:ext cx="1771884" cy="274320"/>
          </a:xfrm>
          <a:prstGeom prst="rect">
            <a:avLst/>
          </a:prstGeom>
          <a:solidFill>
            <a:schemeClr val="tx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50" b="1" dirty="0"/>
              <a:t>Service Design</a:t>
            </a:r>
          </a:p>
        </p:txBody>
      </p:sp>
      <p:sp>
        <p:nvSpPr>
          <p:cNvPr id="29" name="Rectangle 28"/>
          <p:cNvSpPr/>
          <p:nvPr/>
        </p:nvSpPr>
        <p:spPr>
          <a:xfrm>
            <a:off x="6785689" y="3616880"/>
            <a:ext cx="1166494" cy="274320"/>
          </a:xfrm>
          <a:prstGeom prst="rect">
            <a:avLst/>
          </a:prstGeom>
          <a:solidFill>
            <a:schemeClr val="accent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50" b="1" dirty="0"/>
              <a:t>Packaging</a:t>
            </a:r>
          </a:p>
        </p:txBody>
      </p:sp>
      <p:sp>
        <p:nvSpPr>
          <p:cNvPr id="30" name="Rectangle 29"/>
          <p:cNvSpPr/>
          <p:nvPr/>
        </p:nvSpPr>
        <p:spPr>
          <a:xfrm>
            <a:off x="1981200" y="2619836"/>
            <a:ext cx="640080" cy="1691640"/>
          </a:xfrm>
          <a:prstGeom prst="rect">
            <a:avLst/>
          </a:prstGeom>
          <a:solidFill>
            <a:schemeClr val="tx2">
              <a:lumMod val="60000"/>
              <a:lumOff val="40000"/>
            </a:schemeClr>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0" tIns="0" rIns="0" bIns="0" numCol="1" spcCol="0" rtlCol="0" fromWordArt="0" anchor="ctr" anchorCtr="0" forceAA="0" compatLnSpc="1">
            <a:prstTxWarp prst="textNoShape">
              <a:avLst/>
            </a:prstTxWarp>
            <a:noAutofit/>
          </a:bodyPr>
          <a:lstStyle/>
          <a:p>
            <a:pPr algn="ctr">
              <a:lnSpc>
                <a:spcPct val="90000"/>
              </a:lnSpc>
            </a:pPr>
            <a:r>
              <a:rPr lang="en-US" sz="1400" dirty="0">
                <a:solidFill>
                  <a:schemeClr val="bg1"/>
                </a:solidFill>
              </a:rPr>
              <a:t>Service onboarding</a:t>
            </a:r>
          </a:p>
          <a:p>
            <a:pPr algn="ctr">
              <a:lnSpc>
                <a:spcPct val="90000"/>
              </a:lnSpc>
            </a:pPr>
            <a:r>
              <a:rPr lang="en-US" sz="1400" dirty="0">
                <a:solidFill>
                  <a:schemeClr val="bg1"/>
                </a:solidFill>
              </a:rPr>
              <a:t>process today</a:t>
            </a:r>
          </a:p>
        </p:txBody>
      </p:sp>
      <p:grpSp>
        <p:nvGrpSpPr>
          <p:cNvPr id="31" name="Group 30"/>
          <p:cNvGrpSpPr/>
          <p:nvPr/>
        </p:nvGrpSpPr>
        <p:grpSpPr>
          <a:xfrm>
            <a:off x="7956138" y="3883539"/>
            <a:ext cx="1693541" cy="273600"/>
            <a:chOff x="6432137" y="3775053"/>
            <a:chExt cx="1693541" cy="273600"/>
          </a:xfrm>
        </p:grpSpPr>
        <p:sp>
          <p:nvSpPr>
            <p:cNvPr id="32" name="Rectangle 31"/>
            <p:cNvSpPr/>
            <p:nvPr/>
          </p:nvSpPr>
          <p:spPr>
            <a:xfrm>
              <a:off x="6432137" y="3775053"/>
              <a:ext cx="104775" cy="273600"/>
            </a:xfrm>
            <a:prstGeom prst="rect">
              <a:avLst/>
            </a:prstGeom>
            <a:solidFill>
              <a:schemeClr val="accent5"/>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 name="Rectangle 32"/>
            <p:cNvSpPr/>
            <p:nvPr/>
          </p:nvSpPr>
          <p:spPr>
            <a:xfrm>
              <a:off x="6483882" y="3794737"/>
              <a:ext cx="1641796" cy="253916"/>
            </a:xfrm>
            <a:prstGeom prst="rect">
              <a:avLst/>
            </a:prstGeom>
          </p:spPr>
          <p:txBody>
            <a:bodyPr wrap="none">
              <a:spAutoFit/>
            </a:bodyPr>
            <a:lstStyle/>
            <a:p>
              <a:r>
                <a:rPr lang="en-US" sz="1050" b="1" dirty="0">
                  <a:solidFill>
                    <a:schemeClr val="accent5"/>
                  </a:solidFill>
                </a:rPr>
                <a:t>Instantiate &amp; configure</a:t>
              </a:r>
            </a:p>
          </p:txBody>
        </p:sp>
      </p:grpSp>
      <p:sp>
        <p:nvSpPr>
          <p:cNvPr id="34" name="Rectangle 33"/>
          <p:cNvSpPr/>
          <p:nvPr/>
        </p:nvSpPr>
        <p:spPr>
          <a:xfrm>
            <a:off x="1981200" y="4344942"/>
            <a:ext cx="640080" cy="1691640"/>
          </a:xfrm>
          <a:prstGeom prst="rect">
            <a:avLst/>
          </a:prstGeom>
          <a:solidFill>
            <a:schemeClr val="tx2">
              <a:lumMod val="60000"/>
              <a:lumOff val="40000"/>
            </a:schemeClr>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0" tIns="0" rIns="0" bIns="0" numCol="1" spcCol="0" rtlCol="0" fromWordArt="0" anchor="ctr" anchorCtr="0" forceAA="0" compatLnSpc="1">
            <a:prstTxWarp prst="textNoShape">
              <a:avLst/>
            </a:prstTxWarp>
            <a:noAutofit/>
          </a:bodyPr>
          <a:lstStyle/>
          <a:p>
            <a:pPr algn="ctr">
              <a:lnSpc>
                <a:spcPct val="90000"/>
              </a:lnSpc>
            </a:pPr>
            <a:r>
              <a:rPr lang="en-US" sz="1400" dirty="0">
                <a:solidFill>
                  <a:schemeClr val="bg1"/>
                </a:solidFill>
              </a:rPr>
              <a:t>Service onboarding</a:t>
            </a:r>
          </a:p>
          <a:p>
            <a:pPr algn="ctr">
              <a:lnSpc>
                <a:spcPct val="90000"/>
              </a:lnSpc>
            </a:pPr>
            <a:r>
              <a:rPr lang="en-US" sz="1400" dirty="0">
                <a:solidFill>
                  <a:schemeClr val="bg1"/>
                </a:solidFill>
              </a:rPr>
              <a:t>automation</a:t>
            </a:r>
          </a:p>
        </p:txBody>
      </p:sp>
      <p:grpSp>
        <p:nvGrpSpPr>
          <p:cNvPr id="35" name="Group 34"/>
          <p:cNvGrpSpPr/>
          <p:nvPr/>
        </p:nvGrpSpPr>
        <p:grpSpPr>
          <a:xfrm>
            <a:off x="2669225" y="4599971"/>
            <a:ext cx="1724873" cy="1075239"/>
            <a:chOff x="1191718" y="4491484"/>
            <a:chExt cx="1724873" cy="1075239"/>
          </a:xfrm>
        </p:grpSpPr>
        <p:sp>
          <p:nvSpPr>
            <p:cNvPr id="36" name="Rectangle 35"/>
            <p:cNvSpPr/>
            <p:nvPr/>
          </p:nvSpPr>
          <p:spPr>
            <a:xfrm>
              <a:off x="1191718" y="4491484"/>
              <a:ext cx="675953" cy="274320"/>
            </a:xfrm>
            <a:prstGeom prst="rect">
              <a:avLst/>
            </a:prstGeom>
            <a:solidFill>
              <a:schemeClr val="accent3"/>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050" b="1" dirty="0"/>
            </a:p>
          </p:txBody>
        </p:sp>
        <p:sp>
          <p:nvSpPr>
            <p:cNvPr id="37" name="Rectangle 36"/>
            <p:cNvSpPr/>
            <p:nvPr/>
          </p:nvSpPr>
          <p:spPr>
            <a:xfrm>
              <a:off x="2057159" y="5020021"/>
              <a:ext cx="616378" cy="284112"/>
            </a:xfrm>
            <a:prstGeom prst="rect">
              <a:avLst/>
            </a:prstGeom>
            <a:gradFill>
              <a:gsLst>
                <a:gs pos="0">
                  <a:schemeClr val="accent2"/>
                </a:gs>
                <a:gs pos="100000">
                  <a:schemeClr val="accent2"/>
                </a:gs>
              </a:gsLst>
              <a:lin ang="0" scaled="1"/>
            </a:gra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b="1" dirty="0"/>
            </a:p>
          </p:txBody>
        </p:sp>
        <p:sp>
          <p:nvSpPr>
            <p:cNvPr id="38" name="Rectangle 37"/>
            <p:cNvSpPr/>
            <p:nvPr/>
          </p:nvSpPr>
          <p:spPr>
            <a:xfrm>
              <a:off x="1636237" y="4769274"/>
              <a:ext cx="712395" cy="257946"/>
            </a:xfrm>
            <a:prstGeom prst="rect">
              <a:avLst/>
            </a:prstGeom>
            <a:solidFill>
              <a:schemeClr val="tx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b="1" dirty="0"/>
            </a:p>
          </p:txBody>
        </p:sp>
        <p:sp>
          <p:nvSpPr>
            <p:cNvPr id="39" name="Rectangle 38"/>
            <p:cNvSpPr/>
            <p:nvPr/>
          </p:nvSpPr>
          <p:spPr>
            <a:xfrm>
              <a:off x="2645970" y="5306907"/>
              <a:ext cx="270621" cy="259816"/>
            </a:xfrm>
            <a:prstGeom prst="rect">
              <a:avLst/>
            </a:prstGeom>
            <a:solidFill>
              <a:schemeClr val="accent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b="1" dirty="0"/>
            </a:p>
          </p:txBody>
        </p:sp>
      </p:grpSp>
      <p:sp>
        <p:nvSpPr>
          <p:cNvPr id="40" name="Rectangle 39"/>
          <p:cNvSpPr/>
          <p:nvPr/>
        </p:nvSpPr>
        <p:spPr>
          <a:xfrm>
            <a:off x="3976626" y="4880814"/>
            <a:ext cx="1151277" cy="253916"/>
          </a:xfrm>
          <a:prstGeom prst="rect">
            <a:avLst/>
          </a:prstGeom>
        </p:spPr>
        <p:txBody>
          <a:bodyPr wrap="none">
            <a:spAutoFit/>
          </a:bodyPr>
          <a:lstStyle/>
          <a:p>
            <a:r>
              <a:rPr lang="en-US" sz="1050" b="1" dirty="0">
                <a:solidFill>
                  <a:schemeClr val="tx2"/>
                </a:solidFill>
              </a:rPr>
              <a:t>Service Design</a:t>
            </a:r>
          </a:p>
        </p:txBody>
      </p:sp>
      <p:sp>
        <p:nvSpPr>
          <p:cNvPr id="41" name="Rectangle 40"/>
          <p:cNvSpPr/>
          <p:nvPr/>
        </p:nvSpPr>
        <p:spPr>
          <a:xfrm>
            <a:off x="4343048" y="5148823"/>
            <a:ext cx="1051891" cy="253916"/>
          </a:xfrm>
          <a:prstGeom prst="rect">
            <a:avLst/>
          </a:prstGeom>
        </p:spPr>
        <p:txBody>
          <a:bodyPr wrap="none">
            <a:spAutoFit/>
          </a:bodyPr>
          <a:lstStyle/>
          <a:p>
            <a:r>
              <a:rPr lang="en-US" sz="1050" b="1" dirty="0">
                <a:solidFill>
                  <a:schemeClr val="accent2"/>
                </a:solidFill>
              </a:rPr>
              <a:t>Test &amp; Debug</a:t>
            </a:r>
          </a:p>
        </p:txBody>
      </p:sp>
      <p:sp>
        <p:nvSpPr>
          <p:cNvPr id="42" name="Rectangle 41"/>
          <p:cNvSpPr/>
          <p:nvPr/>
        </p:nvSpPr>
        <p:spPr>
          <a:xfrm>
            <a:off x="4830861" y="5425594"/>
            <a:ext cx="889987" cy="253916"/>
          </a:xfrm>
          <a:prstGeom prst="rect">
            <a:avLst/>
          </a:prstGeom>
        </p:spPr>
        <p:txBody>
          <a:bodyPr wrap="none">
            <a:spAutoFit/>
          </a:bodyPr>
          <a:lstStyle/>
          <a:p>
            <a:r>
              <a:rPr lang="en-US" sz="1050" b="1" dirty="0">
                <a:solidFill>
                  <a:schemeClr val="accent1"/>
                </a:solidFill>
              </a:rPr>
              <a:t>Packaging</a:t>
            </a:r>
          </a:p>
        </p:txBody>
      </p:sp>
      <p:grpSp>
        <p:nvGrpSpPr>
          <p:cNvPr id="43" name="Group 42"/>
          <p:cNvGrpSpPr/>
          <p:nvPr/>
        </p:nvGrpSpPr>
        <p:grpSpPr>
          <a:xfrm>
            <a:off x="4391275" y="5665879"/>
            <a:ext cx="1737098" cy="273600"/>
            <a:chOff x="3301513" y="5581946"/>
            <a:chExt cx="1737098" cy="273600"/>
          </a:xfrm>
        </p:grpSpPr>
        <p:sp>
          <p:nvSpPr>
            <p:cNvPr id="44" name="Rectangle 43"/>
            <p:cNvSpPr/>
            <p:nvPr/>
          </p:nvSpPr>
          <p:spPr>
            <a:xfrm>
              <a:off x="3301513" y="5581946"/>
              <a:ext cx="109728" cy="271834"/>
            </a:xfrm>
            <a:prstGeom prst="rect">
              <a:avLst/>
            </a:prstGeom>
            <a:solidFill>
              <a:schemeClr val="accent5"/>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Rectangle 44"/>
            <p:cNvSpPr/>
            <p:nvPr/>
          </p:nvSpPr>
          <p:spPr>
            <a:xfrm>
              <a:off x="3396815" y="5601630"/>
              <a:ext cx="1641796" cy="253916"/>
            </a:xfrm>
            <a:prstGeom prst="rect">
              <a:avLst/>
            </a:prstGeom>
          </p:spPr>
          <p:txBody>
            <a:bodyPr wrap="none">
              <a:spAutoFit/>
            </a:bodyPr>
            <a:lstStyle/>
            <a:p>
              <a:r>
                <a:rPr lang="en-US" sz="1050" b="1" dirty="0">
                  <a:solidFill>
                    <a:schemeClr val="accent5"/>
                  </a:solidFill>
                </a:rPr>
                <a:t>Instantiate &amp; configure</a:t>
              </a:r>
            </a:p>
          </p:txBody>
        </p:sp>
      </p:grpSp>
      <p:sp>
        <p:nvSpPr>
          <p:cNvPr id="46" name="Rectangle 45"/>
          <p:cNvSpPr/>
          <p:nvPr/>
        </p:nvSpPr>
        <p:spPr>
          <a:xfrm>
            <a:off x="2639826" y="4611907"/>
            <a:ext cx="739305" cy="253916"/>
          </a:xfrm>
          <a:prstGeom prst="rect">
            <a:avLst/>
          </a:prstGeom>
        </p:spPr>
        <p:txBody>
          <a:bodyPr wrap="none">
            <a:spAutoFit/>
          </a:bodyPr>
          <a:lstStyle/>
          <a:p>
            <a:r>
              <a:rPr lang="en-US" sz="1050" b="1" dirty="0">
                <a:solidFill>
                  <a:schemeClr val="bg1"/>
                </a:solidFill>
              </a:rPr>
              <a:t>Analysis</a:t>
            </a:r>
          </a:p>
        </p:txBody>
      </p:sp>
      <p:grpSp>
        <p:nvGrpSpPr>
          <p:cNvPr id="47" name="Group 46"/>
          <p:cNvGrpSpPr/>
          <p:nvPr/>
        </p:nvGrpSpPr>
        <p:grpSpPr>
          <a:xfrm>
            <a:off x="7956138" y="3883539"/>
            <a:ext cx="1693541" cy="273600"/>
            <a:chOff x="6432137" y="3775053"/>
            <a:chExt cx="1693541" cy="273600"/>
          </a:xfrm>
        </p:grpSpPr>
        <p:sp>
          <p:nvSpPr>
            <p:cNvPr id="48" name="Rectangle 47"/>
            <p:cNvSpPr/>
            <p:nvPr/>
          </p:nvSpPr>
          <p:spPr>
            <a:xfrm>
              <a:off x="6432137" y="3775053"/>
              <a:ext cx="104775" cy="273600"/>
            </a:xfrm>
            <a:prstGeom prst="rect">
              <a:avLst/>
            </a:prstGeom>
            <a:solidFill>
              <a:schemeClr val="accent5"/>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9" name="Rectangle 48"/>
            <p:cNvSpPr/>
            <p:nvPr/>
          </p:nvSpPr>
          <p:spPr>
            <a:xfrm>
              <a:off x="6483882" y="3794737"/>
              <a:ext cx="1641796" cy="253916"/>
            </a:xfrm>
            <a:prstGeom prst="rect">
              <a:avLst/>
            </a:prstGeom>
          </p:spPr>
          <p:txBody>
            <a:bodyPr wrap="none">
              <a:spAutoFit/>
            </a:bodyPr>
            <a:lstStyle/>
            <a:p>
              <a:r>
                <a:rPr lang="en-US" sz="1050" b="1" dirty="0">
                  <a:solidFill>
                    <a:schemeClr val="accent5"/>
                  </a:solidFill>
                </a:rPr>
                <a:t>Instantiate &amp; configure</a:t>
              </a:r>
            </a:p>
          </p:txBody>
        </p:sp>
      </p:grpSp>
      <p:sp>
        <p:nvSpPr>
          <p:cNvPr id="53" name="Rectangle 52"/>
          <p:cNvSpPr/>
          <p:nvPr/>
        </p:nvSpPr>
        <p:spPr>
          <a:xfrm>
            <a:off x="3316817" y="4610849"/>
            <a:ext cx="1787669" cy="253916"/>
          </a:xfrm>
          <a:prstGeom prst="rect">
            <a:avLst/>
          </a:prstGeom>
        </p:spPr>
        <p:txBody>
          <a:bodyPr wrap="none">
            <a:spAutoFit/>
          </a:bodyPr>
          <a:lstStyle/>
          <a:p>
            <a:r>
              <a:rPr lang="en-US" sz="1050" b="1" dirty="0">
                <a:solidFill>
                  <a:schemeClr val="accent3"/>
                </a:solidFill>
              </a:rPr>
              <a:t>Vendor VNF Onboarding</a:t>
            </a:r>
          </a:p>
        </p:txBody>
      </p:sp>
      <p:sp>
        <p:nvSpPr>
          <p:cNvPr id="54" name="TextBox 53"/>
          <p:cNvSpPr txBox="1"/>
          <p:nvPr/>
        </p:nvSpPr>
        <p:spPr>
          <a:xfrm>
            <a:off x="6410325" y="4741347"/>
            <a:ext cx="5476875" cy="1477328"/>
          </a:xfrm>
          <a:prstGeom prst="rect">
            <a:avLst/>
          </a:prstGeom>
          <a:solidFill>
            <a:schemeClr val="bg1"/>
          </a:solidFill>
        </p:spPr>
        <p:txBody>
          <a:bodyPr wrap="square" rtlCol="0">
            <a:spAutoFit/>
          </a:bodyPr>
          <a:lstStyle/>
          <a:p>
            <a:r>
              <a:rPr lang="en-GB" dirty="0" smtClean="0">
                <a:solidFill>
                  <a:schemeClr val="tx2"/>
                </a:solidFill>
              </a:rPr>
              <a:t>ONAP </a:t>
            </a:r>
            <a:r>
              <a:rPr lang="en-GB" b="1" dirty="0" smtClean="0">
                <a:solidFill>
                  <a:schemeClr val="tx2"/>
                </a:solidFill>
              </a:rPr>
              <a:t>Service </a:t>
            </a:r>
            <a:r>
              <a:rPr lang="en-GB" b="1" dirty="0">
                <a:solidFill>
                  <a:schemeClr val="tx2"/>
                </a:solidFill>
              </a:rPr>
              <a:t>Design and Create </a:t>
            </a:r>
            <a:r>
              <a:rPr lang="en-GB" dirty="0" smtClean="0">
                <a:solidFill>
                  <a:schemeClr val="tx2"/>
                </a:solidFill>
              </a:rPr>
              <a:t>(SDC) will </a:t>
            </a:r>
            <a:r>
              <a:rPr lang="en-GB" dirty="0">
                <a:solidFill>
                  <a:schemeClr val="tx2"/>
                </a:solidFill>
              </a:rPr>
              <a:t>address the service development agility :</a:t>
            </a:r>
          </a:p>
          <a:p>
            <a:pPr marL="214313" indent="-214313">
              <a:buFont typeface="Arial" panose="020B0604020202020204" pitchFamily="34" charset="0"/>
              <a:buChar char="•"/>
            </a:pPr>
            <a:r>
              <a:rPr lang="en-US" dirty="0">
                <a:solidFill>
                  <a:schemeClr val="tx2"/>
                </a:solidFill>
              </a:rPr>
              <a:t>Highly Automated design of new and updated services and virtual resources</a:t>
            </a:r>
          </a:p>
          <a:p>
            <a:pPr marL="214313" indent="-214313">
              <a:buFont typeface="Arial" panose="020B0604020202020204" pitchFamily="34" charset="0"/>
              <a:buChar char="•"/>
            </a:pPr>
            <a:r>
              <a:rPr lang="en-US" dirty="0">
                <a:solidFill>
                  <a:schemeClr val="tx2"/>
                </a:solidFill>
              </a:rPr>
              <a:t>Auto-readiness for rapid service </a:t>
            </a:r>
            <a:r>
              <a:rPr lang="en-US" dirty="0" smtClean="0">
                <a:solidFill>
                  <a:schemeClr val="tx2"/>
                </a:solidFill>
              </a:rPr>
              <a:t>launch</a:t>
            </a:r>
            <a:endParaRPr lang="en-US" dirty="0">
              <a:solidFill>
                <a:schemeClr val="tx2"/>
              </a:solidFill>
            </a:endParaRPr>
          </a:p>
        </p:txBody>
      </p:sp>
      <p:sp>
        <p:nvSpPr>
          <p:cNvPr id="22" name="Title 21"/>
          <p:cNvSpPr>
            <a:spLocks noGrp="1"/>
          </p:cNvSpPr>
          <p:nvPr>
            <p:ph type="title"/>
          </p:nvPr>
        </p:nvSpPr>
        <p:spPr/>
        <p:txBody>
          <a:bodyPr/>
          <a:lstStyle/>
          <a:p>
            <a:r>
              <a:rPr lang="en-US" dirty="0"/>
              <a:t>Identifying the critical path</a:t>
            </a:r>
          </a:p>
        </p:txBody>
      </p:sp>
      <p:sp>
        <p:nvSpPr>
          <p:cNvPr id="55" name="Rectangle 54"/>
          <p:cNvSpPr/>
          <p:nvPr/>
        </p:nvSpPr>
        <p:spPr>
          <a:xfrm>
            <a:off x="6562813" y="1327561"/>
            <a:ext cx="1514389" cy="369332"/>
          </a:xfrm>
          <a:prstGeom prst="rect">
            <a:avLst/>
          </a:prstGeom>
        </p:spPr>
        <p:txBody>
          <a:bodyPr wrap="none" lIns="0" rIns="201168" anchor="ctr" anchorCtr="0">
            <a:spAutoFit/>
          </a:bodyPr>
          <a:lstStyle/>
          <a:p>
            <a:pPr algn="r"/>
            <a:r>
              <a:rPr lang="en-US" dirty="0" smtClean="0">
                <a:solidFill>
                  <a:schemeClr val="tx2"/>
                </a:solidFill>
              </a:rPr>
              <a:t>Design time</a:t>
            </a:r>
            <a:endParaRPr lang="en-US" dirty="0">
              <a:solidFill>
                <a:schemeClr val="tx2"/>
              </a:solidFill>
            </a:endParaRPr>
          </a:p>
        </p:txBody>
      </p:sp>
      <p:cxnSp>
        <p:nvCxnSpPr>
          <p:cNvPr id="56" name="Straight Arrow Connector 55"/>
          <p:cNvCxnSpPr/>
          <p:nvPr/>
        </p:nvCxnSpPr>
        <p:spPr>
          <a:xfrm flipH="1">
            <a:off x="5260809" y="1513543"/>
            <a:ext cx="1143000" cy="0"/>
          </a:xfrm>
          <a:prstGeom prst="straightConnector1">
            <a:avLst/>
          </a:prstGeom>
          <a:ln w="47625">
            <a:solidFill>
              <a:schemeClr val="accent4"/>
            </a:solidFill>
            <a:headEnd type="ova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5757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3.33333E-6 -2.96296E-6 L -0.00122 0.26227 " pathEditMode="relative" rAng="0" ptsTypes="AA">
                                      <p:cBhvr>
                                        <p:cTn id="6" dur="500" fill="hold"/>
                                        <p:tgtEl>
                                          <p:spTgt spid="12"/>
                                        </p:tgtEl>
                                        <p:attrNameLst>
                                          <p:attrName>ppt_x</p:attrName>
                                          <p:attrName>ppt_y</p:attrName>
                                        </p:attrNameLst>
                                      </p:cBhvr>
                                      <p:rCtr x="-69" y="13102"/>
                                    </p:animMotion>
                                  </p:childTnLst>
                                </p:cTn>
                              </p:par>
                              <p:par>
                                <p:cTn id="7" presetID="35" presetClass="path" presetSubtype="0" fill="hold" nodeType="withEffect">
                                  <p:stCondLst>
                                    <p:cond delay="500"/>
                                  </p:stCondLst>
                                  <p:childTnLst>
                                    <p:animMotion origin="layout" path="M -0.00122 0.26227 L -0.16841 0.26227 " pathEditMode="relative" rAng="0" ptsTypes="AA">
                                      <p:cBhvr>
                                        <p:cTn id="8" dur="500" fill="hold"/>
                                        <p:tgtEl>
                                          <p:spTgt spid="12"/>
                                        </p:tgtEl>
                                        <p:attrNameLst>
                                          <p:attrName>ppt_x</p:attrName>
                                          <p:attrName>ppt_y</p:attrName>
                                        </p:attrNameLst>
                                      </p:cBhvr>
                                      <p:rCtr x="-8368" y="0"/>
                                    </p:animMotion>
                                  </p:childTnLst>
                                </p:cTn>
                              </p:par>
                              <p:par>
                                <p:cTn id="9" presetID="6" presetClass="emph" presetSubtype="0" fill="hold" nodeType="withEffect">
                                  <p:stCondLst>
                                    <p:cond delay="500"/>
                                  </p:stCondLst>
                                  <p:childTnLst>
                                    <p:animScale>
                                      <p:cBhvr>
                                        <p:cTn id="10" dur="500" fill="hold"/>
                                        <p:tgtEl>
                                          <p:spTgt spid="12"/>
                                        </p:tgtEl>
                                      </p:cBhvr>
                                      <p:by x="41000" y="100000"/>
                                    </p:animScale>
                                  </p:childTnLst>
                                </p:cTn>
                              </p:par>
                              <p:par>
                                <p:cTn id="11" presetID="1" presetClass="exit" presetSubtype="0" fill="hold" nodeType="withEffect">
                                  <p:stCondLst>
                                    <p:cond delay="1000"/>
                                  </p:stCondLst>
                                  <p:childTnLst>
                                    <p:set>
                                      <p:cBhvr>
                                        <p:cTn id="12" dur="1" fill="hold">
                                          <p:stCondLst>
                                            <p:cond delay="0"/>
                                          </p:stCondLst>
                                        </p:cTn>
                                        <p:tgtEl>
                                          <p:spTgt spid="12"/>
                                        </p:tgtEl>
                                        <p:attrNameLst>
                                          <p:attrName>style.visibility</p:attrName>
                                        </p:attrNameLst>
                                      </p:cBhvr>
                                      <p:to>
                                        <p:strVal val="hidden"/>
                                      </p:to>
                                    </p:set>
                                  </p:childTnLst>
                                </p:cTn>
                              </p:par>
                              <p:par>
                                <p:cTn id="13" presetID="1" presetClass="entr" presetSubtype="0" fill="hold" nodeType="withEffect">
                                  <p:stCondLst>
                                    <p:cond delay="1000"/>
                                  </p:stCondLst>
                                  <p:childTnLst>
                                    <p:set>
                                      <p:cBhvr>
                                        <p:cTn id="14" dur="1" fill="hold">
                                          <p:stCondLst>
                                            <p:cond delay="0"/>
                                          </p:stCondLst>
                                        </p:cTn>
                                        <p:tgtEl>
                                          <p:spTgt spid="35"/>
                                        </p:tgtEl>
                                        <p:attrNameLst>
                                          <p:attrName>style.visibility</p:attrName>
                                        </p:attrNameLst>
                                      </p:cBhvr>
                                      <p:to>
                                        <p:strVal val="visible"/>
                                      </p:to>
                                    </p:set>
                                  </p:childTnLst>
                                </p:cTn>
                              </p:par>
                              <p:par>
                                <p:cTn id="15" presetID="10" presetClass="entr" presetSubtype="0" fill="hold" grpId="0" nodeType="withEffect">
                                  <p:stCondLst>
                                    <p:cond delay="100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250"/>
                                        <p:tgtEl>
                                          <p:spTgt spid="46"/>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250"/>
                                        <p:tgtEl>
                                          <p:spTgt spid="40"/>
                                        </p:tgtEl>
                                      </p:cBhvr>
                                    </p:animEffect>
                                  </p:childTnLst>
                                </p:cTn>
                              </p:par>
                              <p:par>
                                <p:cTn id="21" presetID="10" presetClass="entr" presetSubtype="0" fill="hold" grpId="0" nodeType="withEffect">
                                  <p:stCondLst>
                                    <p:cond delay="100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250"/>
                                        <p:tgtEl>
                                          <p:spTgt spid="41"/>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250"/>
                                        <p:tgtEl>
                                          <p:spTgt spid="42"/>
                                        </p:tgtEl>
                                      </p:cBhvr>
                                    </p:animEffect>
                                  </p:childTnLst>
                                </p:cTn>
                              </p:par>
                            </p:childTnLst>
                          </p:cTn>
                        </p:par>
                        <p:par>
                          <p:cTn id="27" fill="hold">
                            <p:stCondLst>
                              <p:cond delay="1250"/>
                            </p:stCondLst>
                            <p:childTnLst>
                              <p:par>
                                <p:cTn id="28" presetID="42" presetClass="path" presetSubtype="0" decel="100000" fill="hold" nodeType="afterEffect">
                                  <p:stCondLst>
                                    <p:cond delay="750"/>
                                  </p:stCondLst>
                                  <p:childTnLst>
                                    <p:animMotion origin="layout" path="M 4.79167E-6 -1.11111E-6 L -0.28842 0.25972 " pathEditMode="relative" rAng="0" ptsTypes="AA">
                                      <p:cBhvr>
                                        <p:cTn id="29" dur="750" fill="hold"/>
                                        <p:tgtEl>
                                          <p:spTgt spid="31"/>
                                        </p:tgtEl>
                                        <p:attrNameLst>
                                          <p:attrName>ppt_x</p:attrName>
                                          <p:attrName>ppt_y</p:attrName>
                                        </p:attrNameLst>
                                      </p:cBhvr>
                                      <p:rCtr x="-14427" y="12986"/>
                                    </p:animMotion>
                                  </p:childTnLst>
                                </p:cTn>
                              </p:par>
                              <p:par>
                                <p:cTn id="30" presetID="1" presetClass="entr" presetSubtype="0" fill="hold" nodeType="withEffect">
                                  <p:stCondLst>
                                    <p:cond delay="1500"/>
                                  </p:stCondLst>
                                  <p:childTnLst>
                                    <p:set>
                                      <p:cBhvr>
                                        <p:cTn id="31" dur="1" fill="hold">
                                          <p:stCondLst>
                                            <p:cond delay="0"/>
                                          </p:stCondLst>
                                        </p:cTn>
                                        <p:tgtEl>
                                          <p:spTgt spid="43"/>
                                        </p:tgtEl>
                                        <p:attrNameLst>
                                          <p:attrName>style.visibility</p:attrName>
                                        </p:attrNameLst>
                                      </p:cBhvr>
                                      <p:to>
                                        <p:strVal val="visible"/>
                                      </p:to>
                                    </p:set>
                                  </p:childTnLst>
                                </p:cTn>
                              </p:par>
                              <p:par>
                                <p:cTn id="32" presetID="1" presetClass="exit" presetSubtype="0" fill="hold" nodeType="withEffect">
                                  <p:stCondLst>
                                    <p:cond delay="1500"/>
                                  </p:stCondLst>
                                  <p:childTnLst>
                                    <p:set>
                                      <p:cBhvr>
                                        <p:cTn id="33" dur="1" fill="hold">
                                          <p:stCondLst>
                                            <p:cond delay="0"/>
                                          </p:stCondLst>
                                        </p:cTn>
                                        <p:tgtEl>
                                          <p:spTgt spid="31"/>
                                        </p:tgtEl>
                                        <p:attrNameLst>
                                          <p:attrName>style.visibility</p:attrName>
                                        </p:attrNameLst>
                                      </p:cBhvr>
                                      <p:to>
                                        <p:strVal val="hidden"/>
                                      </p:to>
                                    </p:set>
                                  </p:childTnLst>
                                </p:cTn>
                              </p:par>
                              <p:par>
                                <p:cTn id="34" presetID="10" presetClass="entr" presetSubtype="0" fill="hold" grpId="0" nodeType="withEffect">
                                  <p:stCondLst>
                                    <p:cond delay="1000"/>
                                  </p:stCondLst>
                                  <p:childTnLst>
                                    <p:set>
                                      <p:cBhvr>
                                        <p:cTn id="35" dur="1" fill="hold">
                                          <p:stCondLst>
                                            <p:cond delay="0"/>
                                          </p:stCondLst>
                                        </p:cTn>
                                        <p:tgtEl>
                                          <p:spTgt spid="53"/>
                                        </p:tgtEl>
                                        <p:attrNameLst>
                                          <p:attrName>style.visibility</p:attrName>
                                        </p:attrNameLst>
                                      </p:cBhvr>
                                      <p:to>
                                        <p:strVal val="visible"/>
                                      </p:to>
                                    </p:set>
                                    <p:animEffect transition="in" filter="fade">
                                      <p:cBhvr>
                                        <p:cTn id="36" dur="250"/>
                                        <p:tgtEl>
                                          <p:spTgt spid="53"/>
                                        </p:tgtEl>
                                      </p:cBhvr>
                                    </p:animEffect>
                                  </p:childTnLst>
                                </p:cTn>
                              </p:par>
                            </p:childTnLst>
                          </p:cTn>
                        </p:par>
                        <p:par>
                          <p:cTn id="37" fill="hold">
                            <p:stCondLst>
                              <p:cond delay="2750"/>
                            </p:stCondLst>
                            <p:childTnLst>
                              <p:par>
                                <p:cTn id="38" presetID="10" presetClass="entr" presetSubtype="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6" grpId="0"/>
      <p:bldP spid="53" grpId="0"/>
      <p:bldP spid="5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6521" y="449302"/>
            <a:ext cx="11091672" cy="553998"/>
          </a:xfrm>
        </p:spPr>
        <p:txBody>
          <a:bodyPr/>
          <a:lstStyle/>
          <a:p>
            <a:r>
              <a:rPr lang="en-US" dirty="0" smtClean="0"/>
              <a:t>ONAP Architecture</a:t>
            </a:r>
            <a:endParaRPr lang="en-US" dirty="0"/>
          </a:p>
        </p:txBody>
      </p:sp>
      <p:sp>
        <p:nvSpPr>
          <p:cNvPr id="8" name="Rectangle 7"/>
          <p:cNvSpPr/>
          <p:nvPr/>
        </p:nvSpPr>
        <p:spPr>
          <a:xfrm>
            <a:off x="1848041" y="1187087"/>
            <a:ext cx="3266219" cy="301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p>
        </p:txBody>
      </p:sp>
      <p:sp>
        <p:nvSpPr>
          <p:cNvPr id="5" name="Rounded Rectangle 4"/>
          <p:cNvSpPr/>
          <p:nvPr/>
        </p:nvSpPr>
        <p:spPr>
          <a:xfrm>
            <a:off x="519655" y="3234117"/>
            <a:ext cx="2617835" cy="2541641"/>
          </a:xfrm>
          <a:prstGeom prst="roundRect">
            <a:avLst/>
          </a:prstGeom>
          <a:noFill/>
          <a:ln w="57150">
            <a:solidFill>
              <a:srgbClr val="009FDB"/>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endParaRPr lang="en-US" sz="1200" kern="0" dirty="0">
              <a:solidFill>
                <a:prstClr val="white"/>
              </a:solidFill>
              <a:sym typeface="Calibri"/>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1673" y="3277775"/>
            <a:ext cx="1050957" cy="960665"/>
          </a:xfrm>
          <a:prstGeom prst="rect">
            <a:avLst/>
          </a:prstGeom>
        </p:spPr>
      </p:pic>
      <p:sp>
        <p:nvSpPr>
          <p:cNvPr id="7" name="Rounded Rectangle 6"/>
          <p:cNvSpPr/>
          <p:nvPr/>
        </p:nvSpPr>
        <p:spPr>
          <a:xfrm>
            <a:off x="3776092" y="2016251"/>
            <a:ext cx="6382573" cy="2497365"/>
          </a:xfrm>
          <a:prstGeom prst="roundRect">
            <a:avLst/>
          </a:prstGeom>
          <a:noFill/>
          <a:ln w="57150">
            <a:solidFill>
              <a:srgbClr val="009FDB"/>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endParaRPr lang="en-US" sz="1200" kern="0" dirty="0">
              <a:solidFill>
                <a:prstClr val="white"/>
              </a:solidFill>
              <a:sym typeface="Calibri"/>
            </a:endParaRPr>
          </a:p>
        </p:txBody>
      </p:sp>
      <p:sp>
        <p:nvSpPr>
          <p:cNvPr id="9" name="TextBox 8"/>
          <p:cNvSpPr txBox="1"/>
          <p:nvPr/>
        </p:nvSpPr>
        <p:spPr>
          <a:xfrm>
            <a:off x="6618006" y="4950884"/>
            <a:ext cx="1013097" cy="218755"/>
          </a:xfrm>
          <a:prstGeom prst="rect">
            <a:avLst/>
          </a:prstGeom>
          <a:noFill/>
          <a:ln>
            <a:noFill/>
          </a:ln>
        </p:spPr>
        <p:txBody>
          <a:bodyPr wrap="square" lIns="0" tIns="0" rIns="0" bIns="0" rtlCol="0">
            <a:noAutofit/>
          </a:bodyPr>
          <a:lstStyle/>
          <a:p>
            <a:pPr defTabSz="608505" hangingPunct="0"/>
            <a:r>
              <a:rPr lang="en-US" sz="1100" kern="0" dirty="0">
                <a:solidFill>
                  <a:srgbClr val="000000"/>
                </a:solidFill>
                <a:latin typeface="Calibri"/>
                <a:cs typeface="Calibri"/>
                <a:sym typeface="Calibri"/>
              </a:rPr>
              <a:t>Storage</a:t>
            </a:r>
          </a:p>
        </p:txBody>
      </p:sp>
      <p:sp>
        <p:nvSpPr>
          <p:cNvPr id="11" name="TextBox 10"/>
          <p:cNvSpPr txBox="1"/>
          <p:nvPr/>
        </p:nvSpPr>
        <p:spPr>
          <a:xfrm>
            <a:off x="6967378" y="5203230"/>
            <a:ext cx="1013097" cy="218755"/>
          </a:xfrm>
          <a:prstGeom prst="rect">
            <a:avLst/>
          </a:prstGeom>
          <a:noFill/>
          <a:ln>
            <a:noFill/>
          </a:ln>
        </p:spPr>
        <p:txBody>
          <a:bodyPr wrap="square" lIns="0" tIns="0" rIns="0" bIns="0" rtlCol="0">
            <a:noAutofit/>
          </a:bodyPr>
          <a:lstStyle/>
          <a:p>
            <a:pPr defTabSz="608505" hangingPunct="0"/>
            <a:r>
              <a:rPr lang="en-US" sz="1100" kern="0" dirty="0">
                <a:solidFill>
                  <a:srgbClr val="000000"/>
                </a:solidFill>
                <a:latin typeface="Calibri"/>
                <a:cs typeface="Calibri"/>
                <a:sym typeface="Calibri"/>
              </a:rPr>
              <a:t>Compute</a:t>
            </a:r>
          </a:p>
        </p:txBody>
      </p:sp>
      <p:sp>
        <p:nvSpPr>
          <p:cNvPr id="12" name="TextBox 11"/>
          <p:cNvSpPr txBox="1"/>
          <p:nvPr/>
        </p:nvSpPr>
        <p:spPr>
          <a:xfrm>
            <a:off x="6345161" y="5775759"/>
            <a:ext cx="1786077" cy="218755"/>
          </a:xfrm>
          <a:prstGeom prst="rect">
            <a:avLst/>
          </a:prstGeom>
          <a:noFill/>
          <a:ln>
            <a:noFill/>
          </a:ln>
        </p:spPr>
        <p:txBody>
          <a:bodyPr wrap="square" lIns="0" tIns="0" rIns="0" bIns="0" rtlCol="0">
            <a:noAutofit/>
          </a:bodyPr>
          <a:lstStyle/>
          <a:p>
            <a:pPr defTabSz="608505" hangingPunct="0"/>
            <a:r>
              <a:rPr lang="en-US" sz="1100" kern="0" dirty="0">
                <a:solidFill>
                  <a:srgbClr val="000000"/>
                </a:solidFill>
                <a:latin typeface="Calibri"/>
                <a:cs typeface="Calibri"/>
                <a:sym typeface="Calibri"/>
              </a:rPr>
              <a:t>VNFs / Applications</a:t>
            </a:r>
          </a:p>
        </p:txBody>
      </p:sp>
      <p:sp>
        <p:nvSpPr>
          <p:cNvPr id="13" name="TextBox 12"/>
          <p:cNvSpPr txBox="1"/>
          <p:nvPr/>
        </p:nvSpPr>
        <p:spPr>
          <a:xfrm>
            <a:off x="6013303" y="5439577"/>
            <a:ext cx="1013097" cy="218755"/>
          </a:xfrm>
          <a:prstGeom prst="rect">
            <a:avLst/>
          </a:prstGeom>
          <a:noFill/>
          <a:ln>
            <a:noFill/>
          </a:ln>
        </p:spPr>
        <p:txBody>
          <a:bodyPr wrap="square" lIns="0" tIns="0" rIns="0" bIns="0" rtlCol="0">
            <a:noAutofit/>
          </a:bodyPr>
          <a:lstStyle/>
          <a:p>
            <a:pPr defTabSz="608505" hangingPunct="0"/>
            <a:r>
              <a:rPr lang="en-US" sz="1100" kern="0" dirty="0">
                <a:solidFill>
                  <a:srgbClr val="000000"/>
                </a:solidFill>
                <a:latin typeface="Calibri"/>
                <a:cs typeface="Calibri"/>
                <a:sym typeface="Calibri"/>
              </a:rPr>
              <a:t>Networking</a:t>
            </a:r>
          </a:p>
        </p:txBody>
      </p:sp>
      <p:sp>
        <p:nvSpPr>
          <p:cNvPr id="14" name="Rounded Rectangle 13"/>
          <p:cNvSpPr/>
          <p:nvPr/>
        </p:nvSpPr>
        <p:spPr>
          <a:xfrm>
            <a:off x="519658" y="1988477"/>
            <a:ext cx="2063981" cy="651361"/>
          </a:xfrm>
          <a:prstGeom prst="roundRect">
            <a:avLst/>
          </a:prstGeom>
          <a:noFill/>
          <a:ln w="57150">
            <a:solidFill>
              <a:srgbClr val="009FDB"/>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endParaRPr lang="en-US" sz="1200" kern="0" dirty="0">
              <a:solidFill>
                <a:prstClr val="white"/>
              </a:solidFill>
              <a:sym typeface="Calibri"/>
            </a:endParaRPr>
          </a:p>
        </p:txBody>
      </p:sp>
      <p:pic>
        <p:nvPicPr>
          <p:cNvPr id="15" name="Picture 1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383175" y="4330952"/>
            <a:ext cx="3286454" cy="1695369"/>
          </a:xfrm>
          <a:prstGeom prst="rect">
            <a:avLst/>
          </a:prstGeom>
        </p:spPr>
      </p:pic>
      <p:sp>
        <p:nvSpPr>
          <p:cNvPr id="16" name="TextBox 15"/>
          <p:cNvSpPr txBox="1"/>
          <p:nvPr/>
        </p:nvSpPr>
        <p:spPr>
          <a:xfrm>
            <a:off x="1323733" y="2190726"/>
            <a:ext cx="1289905" cy="305526"/>
          </a:xfrm>
          <a:prstGeom prst="rect">
            <a:avLst/>
          </a:prstGeom>
          <a:noFill/>
          <a:ln>
            <a:noFill/>
          </a:ln>
        </p:spPr>
        <p:txBody>
          <a:bodyPr wrap="square" lIns="0" tIns="0" rIns="0" bIns="0" rtlCol="0">
            <a:noAutofit/>
          </a:bodyPr>
          <a:lstStyle/>
          <a:p>
            <a:pPr defTabSz="608505" hangingPunct="0"/>
            <a:r>
              <a:rPr lang="en-US" sz="1100" kern="0" dirty="0">
                <a:solidFill>
                  <a:srgbClr val="000000"/>
                </a:solidFill>
                <a:latin typeface="Calibri"/>
                <a:cs typeface="Calibri"/>
                <a:sym typeface="Calibri"/>
              </a:rPr>
              <a:t>ONAP Portal</a:t>
            </a:r>
          </a:p>
        </p:txBody>
      </p:sp>
      <p:pic>
        <p:nvPicPr>
          <p:cNvPr id="17" name="Picture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9322" y="2041194"/>
            <a:ext cx="623991" cy="570381"/>
          </a:xfrm>
          <a:prstGeom prst="rect">
            <a:avLst/>
          </a:prstGeom>
        </p:spPr>
      </p:pic>
      <p:sp>
        <p:nvSpPr>
          <p:cNvPr id="18" name="Rounded Rectangle 17"/>
          <p:cNvSpPr/>
          <p:nvPr/>
        </p:nvSpPr>
        <p:spPr>
          <a:xfrm>
            <a:off x="953809" y="2739892"/>
            <a:ext cx="1756576" cy="437833"/>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a:solidFill>
                  <a:srgbClr val="000000"/>
                </a:solidFill>
                <a:sym typeface="Calibri"/>
              </a:rPr>
              <a:t>Design Functions</a:t>
            </a:r>
          </a:p>
        </p:txBody>
      </p:sp>
      <p:sp>
        <p:nvSpPr>
          <p:cNvPr id="19" name="Rounded Rectangle 18"/>
          <p:cNvSpPr/>
          <p:nvPr/>
        </p:nvSpPr>
        <p:spPr>
          <a:xfrm>
            <a:off x="2551812" y="2053387"/>
            <a:ext cx="1326884" cy="587233"/>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a:solidFill>
                  <a:srgbClr val="000000"/>
                </a:solidFill>
                <a:sym typeface="Calibri"/>
              </a:rPr>
              <a:t>Operational Functions</a:t>
            </a:r>
          </a:p>
        </p:txBody>
      </p:sp>
      <p:sp>
        <p:nvSpPr>
          <p:cNvPr id="20" name="Rounded Rectangle 19"/>
          <p:cNvSpPr/>
          <p:nvPr/>
        </p:nvSpPr>
        <p:spPr>
          <a:xfrm>
            <a:off x="5527566" y="1299410"/>
            <a:ext cx="3319893" cy="437833"/>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a:solidFill>
                  <a:srgbClr val="000000"/>
                </a:solidFill>
                <a:sym typeface="Calibri"/>
              </a:rPr>
              <a:t>E – Services	</a:t>
            </a:r>
            <a:r>
              <a:rPr lang="en-US" sz="1200" kern="0" dirty="0" smtClean="0">
                <a:solidFill>
                  <a:srgbClr val="000000"/>
                </a:solidFill>
                <a:sym typeface="Calibri"/>
              </a:rPr>
              <a:t>Ordering Channels </a:t>
            </a:r>
            <a:endParaRPr lang="en-US" sz="1200" kern="0" dirty="0">
              <a:solidFill>
                <a:srgbClr val="000000"/>
              </a:solidFill>
              <a:sym typeface="Calibri"/>
            </a:endParaRPr>
          </a:p>
        </p:txBody>
      </p:sp>
      <p:sp>
        <p:nvSpPr>
          <p:cNvPr id="21" name="Up-Down Arrow 20"/>
          <p:cNvSpPr/>
          <p:nvPr/>
        </p:nvSpPr>
        <p:spPr>
          <a:xfrm>
            <a:off x="6394113" y="1761706"/>
            <a:ext cx="197246" cy="212516"/>
          </a:xfrm>
          <a:prstGeom prst="upDown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endParaRPr lang="en-US" sz="1200" kern="0" dirty="0">
              <a:solidFill>
                <a:prstClr val="white"/>
              </a:solidFill>
              <a:sym typeface="Calibri"/>
            </a:endParaRPr>
          </a:p>
        </p:txBody>
      </p:sp>
      <p:sp>
        <p:nvSpPr>
          <p:cNvPr id="22" name="Up-Down Arrow 21"/>
          <p:cNvSpPr/>
          <p:nvPr/>
        </p:nvSpPr>
        <p:spPr>
          <a:xfrm>
            <a:off x="7809170" y="1761706"/>
            <a:ext cx="197246" cy="212516"/>
          </a:xfrm>
          <a:prstGeom prst="upDown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endParaRPr lang="en-US" sz="1200" kern="0" dirty="0">
              <a:solidFill>
                <a:prstClr val="white"/>
              </a:solidFill>
              <a:sym typeface="Calibri"/>
            </a:endParaRPr>
          </a:p>
        </p:txBody>
      </p:sp>
      <p:sp>
        <p:nvSpPr>
          <p:cNvPr id="23" name="Up-Down Arrow 22"/>
          <p:cNvSpPr/>
          <p:nvPr/>
        </p:nvSpPr>
        <p:spPr>
          <a:xfrm>
            <a:off x="10173979" y="3947573"/>
            <a:ext cx="197246" cy="212516"/>
          </a:xfrm>
          <a:prstGeom prst="upDown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endParaRPr lang="en-US" sz="1200" kern="0" dirty="0">
              <a:solidFill>
                <a:prstClr val="white"/>
              </a:solidFill>
              <a:sym typeface="Calibri"/>
            </a:endParaRPr>
          </a:p>
        </p:txBody>
      </p:sp>
      <p:sp>
        <p:nvSpPr>
          <p:cNvPr id="24" name="Rounded Rectangle 23"/>
          <p:cNvSpPr/>
          <p:nvPr/>
        </p:nvSpPr>
        <p:spPr>
          <a:xfrm>
            <a:off x="5556714" y="2108439"/>
            <a:ext cx="4181954" cy="25587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000" kern="0" dirty="0">
                <a:solidFill>
                  <a:srgbClr val="000000"/>
                </a:solidFill>
                <a:sym typeface="Calibri"/>
              </a:rPr>
              <a:t>External Data Movement &amp; APIs</a:t>
            </a:r>
          </a:p>
        </p:txBody>
      </p:sp>
      <p:sp>
        <p:nvSpPr>
          <p:cNvPr id="25" name="Rounded Rectangle 24"/>
          <p:cNvSpPr/>
          <p:nvPr/>
        </p:nvSpPr>
        <p:spPr>
          <a:xfrm>
            <a:off x="5556714" y="3606195"/>
            <a:ext cx="1965103" cy="78382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a:solidFill>
                  <a:srgbClr val="000000"/>
                </a:solidFill>
                <a:sym typeface="Calibri"/>
              </a:rPr>
              <a:t>Data Collection &amp; Analytics</a:t>
            </a:r>
          </a:p>
        </p:txBody>
      </p:sp>
      <p:sp>
        <p:nvSpPr>
          <p:cNvPr id="26" name="Rounded Rectangle 25"/>
          <p:cNvSpPr/>
          <p:nvPr/>
        </p:nvSpPr>
        <p:spPr>
          <a:xfrm>
            <a:off x="3845149" y="3314681"/>
            <a:ext cx="6230155" cy="212235"/>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100" kern="0" dirty="0">
                <a:solidFill>
                  <a:srgbClr val="000000"/>
                </a:solidFill>
                <a:sym typeface="Calibri"/>
              </a:rPr>
              <a:t>Common Services, Data Movement, Access Control &amp; APIs</a:t>
            </a:r>
          </a:p>
        </p:txBody>
      </p:sp>
      <p:sp>
        <p:nvSpPr>
          <p:cNvPr id="27" name="Rounded Rectangle 26"/>
          <p:cNvSpPr/>
          <p:nvPr/>
        </p:nvSpPr>
        <p:spPr>
          <a:xfrm>
            <a:off x="7773565" y="3606195"/>
            <a:ext cx="1965103" cy="78382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a:solidFill>
                  <a:srgbClr val="000000"/>
                </a:solidFill>
                <a:sym typeface="Calibri"/>
              </a:rPr>
              <a:t>Controllers</a:t>
            </a:r>
            <a:br>
              <a:rPr lang="en-US" sz="1200" kern="0" dirty="0">
                <a:solidFill>
                  <a:srgbClr val="000000"/>
                </a:solidFill>
                <a:sym typeface="Calibri"/>
              </a:rPr>
            </a:br>
            <a:r>
              <a:rPr lang="en-US" sz="900" kern="0" dirty="0">
                <a:solidFill>
                  <a:srgbClr val="000000"/>
                </a:solidFill>
                <a:sym typeface="Calibri"/>
              </a:rPr>
              <a:t>Engineering Rules</a:t>
            </a:r>
            <a:br>
              <a:rPr lang="en-US" sz="900" kern="0" dirty="0">
                <a:solidFill>
                  <a:srgbClr val="000000"/>
                </a:solidFill>
                <a:sym typeface="Calibri"/>
              </a:rPr>
            </a:br>
            <a:r>
              <a:rPr lang="en-US" sz="900" kern="0" dirty="0">
                <a:solidFill>
                  <a:srgbClr val="000000"/>
                </a:solidFill>
                <a:sym typeface="Calibri"/>
              </a:rPr>
              <a:t>&amp; Inventory</a:t>
            </a:r>
            <a:endParaRPr lang="en-US" sz="1200" kern="0" dirty="0">
              <a:solidFill>
                <a:srgbClr val="000000"/>
              </a:solidFill>
              <a:sym typeface="Calibri"/>
            </a:endParaRPr>
          </a:p>
        </p:txBody>
      </p:sp>
      <p:sp>
        <p:nvSpPr>
          <p:cNvPr id="28" name="Rounded Rectangle 27"/>
          <p:cNvSpPr/>
          <p:nvPr/>
        </p:nvSpPr>
        <p:spPr>
          <a:xfrm>
            <a:off x="7773565" y="2434468"/>
            <a:ext cx="1965103" cy="78382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a:solidFill>
                  <a:srgbClr val="000000"/>
                </a:solidFill>
                <a:sym typeface="Calibri"/>
              </a:rPr>
              <a:t>Service Orchestrator</a:t>
            </a:r>
          </a:p>
        </p:txBody>
      </p:sp>
      <p:sp>
        <p:nvSpPr>
          <p:cNvPr id="29" name="Rounded Rectangle 28"/>
          <p:cNvSpPr/>
          <p:nvPr/>
        </p:nvSpPr>
        <p:spPr>
          <a:xfrm>
            <a:off x="5546126" y="2436978"/>
            <a:ext cx="1965103" cy="78382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a:solidFill>
                  <a:srgbClr val="000000"/>
                </a:solidFill>
                <a:sym typeface="Calibri"/>
              </a:rPr>
              <a:t>Active &amp; Available Inventory</a:t>
            </a:r>
            <a:endParaRPr lang="en-US" sz="900" kern="0" dirty="0">
              <a:solidFill>
                <a:srgbClr val="000000"/>
              </a:solidFill>
              <a:sym typeface="Calibri"/>
            </a:endParaRPr>
          </a:p>
        </p:txBody>
      </p:sp>
      <p:sp>
        <p:nvSpPr>
          <p:cNvPr id="30" name="Rounded Rectangle 29"/>
          <p:cNvSpPr/>
          <p:nvPr/>
        </p:nvSpPr>
        <p:spPr>
          <a:xfrm>
            <a:off x="4122304" y="2107117"/>
            <a:ext cx="1326884" cy="1124718"/>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8505" hangingPunct="0"/>
            <a:r>
              <a:rPr lang="en-US" sz="1200" kern="0" dirty="0">
                <a:solidFill>
                  <a:srgbClr val="000000"/>
                </a:solidFill>
                <a:sym typeface="Calibri"/>
              </a:rPr>
              <a:t>Dashboard</a:t>
            </a:r>
          </a:p>
        </p:txBody>
      </p:sp>
      <p:sp>
        <p:nvSpPr>
          <p:cNvPr id="31" name="Rounded Rectangle 30"/>
          <p:cNvSpPr/>
          <p:nvPr/>
        </p:nvSpPr>
        <p:spPr>
          <a:xfrm>
            <a:off x="4266537" y="2428955"/>
            <a:ext cx="1035434" cy="753147"/>
          </a:xfrm>
          <a:prstGeom prst="roundRect">
            <a:avLst/>
          </a:prstGeom>
          <a:solidFill>
            <a:schemeClr val="bg1">
              <a:alpha val="83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8505" hangingPunct="0"/>
            <a:r>
              <a:rPr lang="en-US" sz="1100" kern="0" dirty="0">
                <a:solidFill>
                  <a:srgbClr val="000000"/>
                </a:solidFill>
                <a:sym typeface="Calibri"/>
              </a:rPr>
              <a:t>OA&amp;M</a:t>
            </a:r>
            <a:br>
              <a:rPr lang="en-US" sz="1100" kern="0" dirty="0">
                <a:solidFill>
                  <a:srgbClr val="000000"/>
                </a:solidFill>
                <a:sym typeface="Calibri"/>
              </a:rPr>
            </a:br>
            <a:r>
              <a:rPr lang="en-US" sz="900" kern="0" dirty="0">
                <a:solidFill>
                  <a:srgbClr val="000000"/>
                </a:solidFill>
                <a:sym typeface="Calibri"/>
              </a:rPr>
              <a:t>Operation</a:t>
            </a:r>
            <a:br>
              <a:rPr lang="en-US" sz="900" kern="0" dirty="0">
                <a:solidFill>
                  <a:srgbClr val="000000"/>
                </a:solidFill>
                <a:sym typeface="Calibri"/>
              </a:rPr>
            </a:br>
            <a:r>
              <a:rPr lang="en-US" sz="900" kern="0" dirty="0">
                <a:solidFill>
                  <a:srgbClr val="000000"/>
                </a:solidFill>
                <a:sym typeface="Calibri"/>
              </a:rPr>
              <a:t>Administration</a:t>
            </a:r>
            <a:br>
              <a:rPr lang="en-US" sz="900" kern="0" dirty="0">
                <a:solidFill>
                  <a:srgbClr val="000000"/>
                </a:solidFill>
                <a:sym typeface="Calibri"/>
              </a:rPr>
            </a:br>
            <a:r>
              <a:rPr lang="en-US" sz="900" kern="0" dirty="0">
                <a:solidFill>
                  <a:srgbClr val="000000"/>
                </a:solidFill>
                <a:sym typeface="Calibri"/>
              </a:rPr>
              <a:t>&amp; Maintenance</a:t>
            </a:r>
            <a:endParaRPr lang="en-US" sz="1100" kern="0" dirty="0">
              <a:solidFill>
                <a:srgbClr val="000000"/>
              </a:solidFill>
              <a:sym typeface="Calibri"/>
            </a:endParaRPr>
          </a:p>
        </p:txBody>
      </p:sp>
      <p:sp>
        <p:nvSpPr>
          <p:cNvPr id="32" name="Rounded Rectangle 31"/>
          <p:cNvSpPr/>
          <p:nvPr/>
        </p:nvSpPr>
        <p:spPr>
          <a:xfrm>
            <a:off x="3380491" y="4809235"/>
            <a:ext cx="1057820" cy="587233"/>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a:solidFill>
                  <a:srgbClr val="000000"/>
                </a:solidFill>
                <a:sym typeface="Calibri"/>
              </a:rPr>
              <a:t>ONAP Controller</a:t>
            </a:r>
          </a:p>
        </p:txBody>
      </p:sp>
      <p:sp>
        <p:nvSpPr>
          <p:cNvPr id="33" name="Rounded Rectangle 32"/>
          <p:cNvSpPr/>
          <p:nvPr/>
        </p:nvSpPr>
        <p:spPr>
          <a:xfrm>
            <a:off x="1705280" y="3341277"/>
            <a:ext cx="1263719" cy="820702"/>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900" kern="0" dirty="0">
                <a:solidFill>
                  <a:srgbClr val="000000"/>
                </a:solidFill>
                <a:sym typeface="Calibri"/>
              </a:rPr>
              <a:t>Recipe/Engineering Rules &amp; Policy Distribution</a:t>
            </a:r>
          </a:p>
        </p:txBody>
      </p:sp>
      <p:sp>
        <p:nvSpPr>
          <p:cNvPr id="34" name="Rounded Rectangle 33"/>
          <p:cNvSpPr/>
          <p:nvPr/>
        </p:nvSpPr>
        <p:spPr>
          <a:xfrm>
            <a:off x="696617" y="4274056"/>
            <a:ext cx="2270461" cy="426163"/>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000" kern="0" dirty="0">
                <a:solidFill>
                  <a:srgbClr val="000000"/>
                </a:solidFill>
                <a:sym typeface="Calibri"/>
              </a:rPr>
              <a:t>Service Design &amp; Creation</a:t>
            </a:r>
          </a:p>
        </p:txBody>
      </p:sp>
      <p:sp>
        <p:nvSpPr>
          <p:cNvPr id="35" name="Rounded Rectangle 34"/>
          <p:cNvSpPr/>
          <p:nvPr/>
        </p:nvSpPr>
        <p:spPr>
          <a:xfrm>
            <a:off x="697067" y="5254939"/>
            <a:ext cx="2270461" cy="426163"/>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000" kern="0" dirty="0">
                <a:solidFill>
                  <a:srgbClr val="000000"/>
                </a:solidFill>
                <a:sym typeface="Calibri"/>
              </a:rPr>
              <a:t>Analytic Application Design</a:t>
            </a:r>
          </a:p>
        </p:txBody>
      </p:sp>
      <p:sp>
        <p:nvSpPr>
          <p:cNvPr id="36" name="Rounded Rectangle 35"/>
          <p:cNvSpPr/>
          <p:nvPr/>
        </p:nvSpPr>
        <p:spPr>
          <a:xfrm>
            <a:off x="694667" y="4764496"/>
            <a:ext cx="2270461" cy="426163"/>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000" kern="0" dirty="0">
                <a:solidFill>
                  <a:srgbClr val="000000"/>
                </a:solidFill>
                <a:sym typeface="Calibri"/>
              </a:rPr>
              <a:t>Policy Creation</a:t>
            </a:r>
          </a:p>
        </p:txBody>
      </p:sp>
      <p:sp>
        <p:nvSpPr>
          <p:cNvPr id="37" name="Rounded Rectangle 36"/>
          <p:cNvSpPr/>
          <p:nvPr/>
        </p:nvSpPr>
        <p:spPr>
          <a:xfrm>
            <a:off x="10399602" y="3834914"/>
            <a:ext cx="1474370" cy="437833"/>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smtClean="0">
                <a:solidFill>
                  <a:srgbClr val="000000"/>
                </a:solidFill>
                <a:sym typeface="Calibri"/>
              </a:rPr>
              <a:t>Big </a:t>
            </a:r>
            <a:r>
              <a:rPr lang="en-US" sz="1200" kern="0" dirty="0">
                <a:solidFill>
                  <a:srgbClr val="000000"/>
                </a:solidFill>
                <a:sym typeface="Calibri"/>
              </a:rPr>
              <a:t>Data</a:t>
            </a:r>
          </a:p>
        </p:txBody>
      </p:sp>
      <p:sp>
        <p:nvSpPr>
          <p:cNvPr id="38" name="Up-Down Arrow 37"/>
          <p:cNvSpPr/>
          <p:nvPr/>
        </p:nvSpPr>
        <p:spPr>
          <a:xfrm>
            <a:off x="10182686" y="3394578"/>
            <a:ext cx="197246" cy="212516"/>
          </a:xfrm>
          <a:prstGeom prst="upDown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endParaRPr lang="en-US" sz="1200" kern="0" dirty="0">
              <a:solidFill>
                <a:prstClr val="white"/>
              </a:solidFill>
              <a:sym typeface="Calibri"/>
            </a:endParaRPr>
          </a:p>
        </p:txBody>
      </p:sp>
      <p:sp>
        <p:nvSpPr>
          <p:cNvPr id="39" name="Rounded Rectangle 38"/>
          <p:cNvSpPr/>
          <p:nvPr/>
        </p:nvSpPr>
        <p:spPr>
          <a:xfrm>
            <a:off x="10408309" y="3281919"/>
            <a:ext cx="1474370" cy="437833"/>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smtClean="0">
                <a:solidFill>
                  <a:srgbClr val="000000"/>
                </a:solidFill>
                <a:sym typeface="Calibri"/>
              </a:rPr>
              <a:t>OSS</a:t>
            </a:r>
            <a:endParaRPr lang="en-US" sz="1200" kern="0" dirty="0">
              <a:solidFill>
                <a:srgbClr val="000000"/>
              </a:solidFill>
              <a:sym typeface="Calibri"/>
            </a:endParaRPr>
          </a:p>
        </p:txBody>
      </p:sp>
      <p:sp>
        <p:nvSpPr>
          <p:cNvPr id="40" name="Up-Down Arrow 39"/>
          <p:cNvSpPr/>
          <p:nvPr/>
        </p:nvSpPr>
        <p:spPr>
          <a:xfrm>
            <a:off x="10173979" y="2829579"/>
            <a:ext cx="197246" cy="212516"/>
          </a:xfrm>
          <a:prstGeom prst="upDown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endParaRPr lang="en-US" sz="1200" kern="0" dirty="0">
              <a:solidFill>
                <a:prstClr val="white"/>
              </a:solidFill>
              <a:sym typeface="Calibri"/>
            </a:endParaRPr>
          </a:p>
        </p:txBody>
      </p:sp>
      <p:sp>
        <p:nvSpPr>
          <p:cNvPr id="41" name="Rounded Rectangle 40"/>
          <p:cNvSpPr/>
          <p:nvPr/>
        </p:nvSpPr>
        <p:spPr>
          <a:xfrm>
            <a:off x="10399602" y="2716920"/>
            <a:ext cx="1474370" cy="437833"/>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8505" hangingPunct="0"/>
            <a:r>
              <a:rPr lang="en-US" sz="1200" kern="0" dirty="0" smtClean="0">
                <a:solidFill>
                  <a:srgbClr val="000000"/>
                </a:solidFill>
                <a:sym typeface="Calibri"/>
              </a:rPr>
              <a:t>Integration API</a:t>
            </a:r>
            <a:endParaRPr lang="en-US" sz="1200" kern="0" dirty="0">
              <a:solidFill>
                <a:srgbClr val="000000"/>
              </a:solidFill>
              <a:sym typeface="Calibri"/>
            </a:endParaRPr>
          </a:p>
        </p:txBody>
      </p:sp>
      <p:sp>
        <p:nvSpPr>
          <p:cNvPr id="42" name="Rectangle 41"/>
          <p:cNvSpPr/>
          <p:nvPr/>
        </p:nvSpPr>
        <p:spPr>
          <a:xfrm>
            <a:off x="393539" y="2801072"/>
            <a:ext cx="2858947" cy="3298785"/>
          </a:xfrm>
          <a:prstGeom prst="rect">
            <a:avLst/>
          </a:prstGeom>
          <a:noFill/>
          <a:ln w="5715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p>
        </p:txBody>
      </p:sp>
    </p:spTree>
    <p:extLst>
      <p:ext uri="{BB962C8B-B14F-4D97-AF65-F5344CB8AC3E}">
        <p14:creationId xmlns:p14="http://schemas.microsoft.com/office/powerpoint/2010/main" val="3224675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521" y="493114"/>
            <a:ext cx="11091672" cy="510909"/>
          </a:xfrm>
        </p:spPr>
        <p:txBody>
          <a:bodyPr/>
          <a:lstStyle/>
          <a:p>
            <a:r>
              <a:rPr lang="en-US" sz="3200" dirty="0" smtClean="0"/>
              <a:t>Service Development </a:t>
            </a:r>
            <a:r>
              <a:rPr lang="en-US" sz="3200" dirty="0"/>
              <a:t>life cycle</a:t>
            </a:r>
          </a:p>
        </p:txBody>
      </p:sp>
      <p:grpSp>
        <p:nvGrpSpPr>
          <p:cNvPr id="4" name="Group 3"/>
          <p:cNvGrpSpPr/>
          <p:nvPr/>
        </p:nvGrpSpPr>
        <p:grpSpPr>
          <a:xfrm>
            <a:off x="2733093" y="4552663"/>
            <a:ext cx="2279767" cy="449118"/>
            <a:chOff x="534539" y="4565844"/>
            <a:chExt cx="2280361" cy="449235"/>
          </a:xfrm>
        </p:grpSpPr>
        <p:sp>
          <p:nvSpPr>
            <p:cNvPr id="5" name="TextBox 4"/>
            <p:cNvSpPr txBox="1"/>
            <p:nvPr/>
          </p:nvSpPr>
          <p:spPr>
            <a:xfrm>
              <a:off x="534539" y="4565844"/>
              <a:ext cx="2280361" cy="449235"/>
            </a:xfrm>
            <a:prstGeom prst="rect">
              <a:avLst/>
            </a:prstGeom>
            <a:solidFill>
              <a:schemeClr val="bg1">
                <a:lumMod val="95000"/>
              </a:schemeClr>
            </a:solidFill>
            <a:ln>
              <a:solidFill>
                <a:schemeClr val="bg2"/>
              </a:solidFill>
            </a:ln>
          </p:spPr>
          <p:txBody>
            <a:bodyPr wrap="square" lIns="457081" tIns="45708" rIns="0" bIns="0" rtlCol="0" anchor="ctr" anchorCtr="0">
              <a:noAutofit/>
            </a:bodyPr>
            <a:lstStyle/>
            <a:p>
              <a:pPr defTabSz="457200"/>
              <a:r>
                <a:rPr lang="en-US" sz="1400" dirty="0">
                  <a:solidFill>
                    <a:srgbClr val="4D4E53"/>
                  </a:solidFill>
                </a:rPr>
                <a:t>Self Service Portal</a:t>
              </a:r>
            </a:p>
          </p:txBody>
        </p:sp>
        <p:sp>
          <p:nvSpPr>
            <p:cNvPr id="6" name="Freeform 38"/>
            <p:cNvSpPr>
              <a:spLocks noEditPoints="1"/>
            </p:cNvSpPr>
            <p:nvPr/>
          </p:nvSpPr>
          <p:spPr bwMode="auto">
            <a:xfrm>
              <a:off x="567987" y="4647429"/>
              <a:ext cx="396099" cy="337108"/>
            </a:xfrm>
            <a:custGeom>
              <a:avLst/>
              <a:gdLst>
                <a:gd name="T0" fmla="*/ 32 w 33"/>
                <a:gd name="T1" fmla="*/ 0 h 25"/>
                <a:gd name="T2" fmla="*/ 1 w 33"/>
                <a:gd name="T3" fmla="*/ 0 h 25"/>
                <a:gd name="T4" fmla="*/ 0 w 33"/>
                <a:gd name="T5" fmla="*/ 1 h 25"/>
                <a:gd name="T6" fmla="*/ 0 w 33"/>
                <a:gd name="T7" fmla="*/ 20 h 25"/>
                <a:gd name="T8" fmla="*/ 1 w 33"/>
                <a:gd name="T9" fmla="*/ 22 h 25"/>
                <a:gd name="T10" fmla="*/ 4 w 33"/>
                <a:gd name="T11" fmla="*/ 22 h 25"/>
                <a:gd name="T12" fmla="*/ 3 w 33"/>
                <a:gd name="T13" fmla="*/ 23 h 25"/>
                <a:gd name="T14" fmla="*/ 4 w 33"/>
                <a:gd name="T15" fmla="*/ 24 h 25"/>
                <a:gd name="T16" fmla="*/ 5 w 33"/>
                <a:gd name="T17" fmla="*/ 25 h 25"/>
                <a:gd name="T18" fmla="*/ 6 w 33"/>
                <a:gd name="T19" fmla="*/ 24 h 25"/>
                <a:gd name="T20" fmla="*/ 7 w 33"/>
                <a:gd name="T21" fmla="*/ 22 h 25"/>
                <a:gd name="T22" fmla="*/ 32 w 33"/>
                <a:gd name="T23" fmla="*/ 22 h 25"/>
                <a:gd name="T24" fmla="*/ 33 w 33"/>
                <a:gd name="T25" fmla="*/ 20 h 25"/>
                <a:gd name="T26" fmla="*/ 33 w 33"/>
                <a:gd name="T27" fmla="*/ 1 h 25"/>
                <a:gd name="T28" fmla="*/ 32 w 33"/>
                <a:gd name="T29" fmla="*/ 0 h 25"/>
                <a:gd name="T30" fmla="*/ 6 w 33"/>
                <a:gd name="T31" fmla="*/ 0 h 25"/>
                <a:gd name="T32" fmla="*/ 7 w 33"/>
                <a:gd name="T33" fmla="*/ 1 h 25"/>
                <a:gd name="T34" fmla="*/ 6 w 33"/>
                <a:gd name="T35" fmla="*/ 2 h 25"/>
                <a:gd name="T36" fmla="*/ 6 w 33"/>
                <a:gd name="T37" fmla="*/ 1 h 25"/>
                <a:gd name="T38" fmla="*/ 6 w 33"/>
                <a:gd name="T39" fmla="*/ 0 h 25"/>
                <a:gd name="T40" fmla="*/ 4 w 33"/>
                <a:gd name="T41" fmla="*/ 0 h 25"/>
                <a:gd name="T42" fmla="*/ 5 w 33"/>
                <a:gd name="T43" fmla="*/ 1 h 25"/>
                <a:gd name="T44" fmla="*/ 4 w 33"/>
                <a:gd name="T45" fmla="*/ 2 h 25"/>
                <a:gd name="T46" fmla="*/ 4 w 33"/>
                <a:gd name="T47" fmla="*/ 1 h 25"/>
                <a:gd name="T48" fmla="*/ 4 w 33"/>
                <a:gd name="T49" fmla="*/ 0 h 25"/>
                <a:gd name="T50" fmla="*/ 2 w 33"/>
                <a:gd name="T51" fmla="*/ 0 h 25"/>
                <a:gd name="T52" fmla="*/ 3 w 33"/>
                <a:gd name="T53" fmla="*/ 1 h 25"/>
                <a:gd name="T54" fmla="*/ 2 w 33"/>
                <a:gd name="T55" fmla="*/ 2 h 25"/>
                <a:gd name="T56" fmla="*/ 1 w 33"/>
                <a:gd name="T57" fmla="*/ 1 h 25"/>
                <a:gd name="T58" fmla="*/ 2 w 33"/>
                <a:gd name="T59" fmla="*/ 0 h 25"/>
                <a:gd name="T60" fmla="*/ 31 w 33"/>
                <a:gd name="T61" fmla="*/ 20 h 25"/>
                <a:gd name="T62" fmla="*/ 8 w 33"/>
                <a:gd name="T63" fmla="*/ 20 h 25"/>
                <a:gd name="T64" fmla="*/ 9 w 33"/>
                <a:gd name="T65" fmla="*/ 18 h 25"/>
                <a:gd name="T66" fmla="*/ 12 w 33"/>
                <a:gd name="T67" fmla="*/ 19 h 25"/>
                <a:gd name="T68" fmla="*/ 13 w 33"/>
                <a:gd name="T69" fmla="*/ 19 h 25"/>
                <a:gd name="T70" fmla="*/ 13 w 33"/>
                <a:gd name="T71" fmla="*/ 19 h 25"/>
                <a:gd name="T72" fmla="*/ 13 w 33"/>
                <a:gd name="T73" fmla="*/ 9 h 25"/>
                <a:gd name="T74" fmla="*/ 13 w 33"/>
                <a:gd name="T75" fmla="*/ 8 h 25"/>
                <a:gd name="T76" fmla="*/ 13 w 33"/>
                <a:gd name="T77" fmla="*/ 8 h 25"/>
                <a:gd name="T78" fmla="*/ 4 w 33"/>
                <a:gd name="T79" fmla="*/ 14 h 25"/>
                <a:gd name="T80" fmla="*/ 4 w 33"/>
                <a:gd name="T81" fmla="*/ 14 h 25"/>
                <a:gd name="T82" fmla="*/ 4 w 33"/>
                <a:gd name="T83" fmla="*/ 15 h 25"/>
                <a:gd name="T84" fmla="*/ 7 w 33"/>
                <a:gd name="T85" fmla="*/ 16 h 25"/>
                <a:gd name="T86" fmla="*/ 5 w 33"/>
                <a:gd name="T87" fmla="*/ 20 h 25"/>
                <a:gd name="T88" fmla="*/ 2 w 33"/>
                <a:gd name="T89" fmla="*/ 20 h 25"/>
                <a:gd name="T90" fmla="*/ 2 w 33"/>
                <a:gd name="T91" fmla="*/ 6 h 25"/>
                <a:gd name="T92" fmla="*/ 31 w 33"/>
                <a:gd name="T93" fmla="*/ 6 h 25"/>
                <a:gd name="T94" fmla="*/ 31 w 33"/>
                <a:gd name="T95" fmla="*/ 20 h 25"/>
                <a:gd name="T96" fmla="*/ 31 w 33"/>
                <a:gd name="T97" fmla="*/ 5 h 25"/>
                <a:gd name="T98" fmla="*/ 2 w 33"/>
                <a:gd name="T99" fmla="*/ 5 h 25"/>
                <a:gd name="T100" fmla="*/ 2 w 33"/>
                <a:gd name="T101" fmla="*/ 3 h 25"/>
                <a:gd name="T102" fmla="*/ 31 w 33"/>
                <a:gd name="T103" fmla="*/ 3 h 25"/>
                <a:gd name="T104" fmla="*/ 31 w 33"/>
                <a:gd name="T105"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 h="25">
                  <a:moveTo>
                    <a:pt x="32" y="0"/>
                  </a:moveTo>
                  <a:cubicBezTo>
                    <a:pt x="1" y="0"/>
                    <a:pt x="1" y="0"/>
                    <a:pt x="1" y="0"/>
                  </a:cubicBezTo>
                  <a:cubicBezTo>
                    <a:pt x="0" y="0"/>
                    <a:pt x="0" y="0"/>
                    <a:pt x="0" y="1"/>
                  </a:cubicBezTo>
                  <a:cubicBezTo>
                    <a:pt x="0" y="20"/>
                    <a:pt x="0" y="20"/>
                    <a:pt x="0" y="20"/>
                  </a:cubicBezTo>
                  <a:cubicBezTo>
                    <a:pt x="0" y="21"/>
                    <a:pt x="0" y="22"/>
                    <a:pt x="1" y="22"/>
                  </a:cubicBezTo>
                  <a:cubicBezTo>
                    <a:pt x="4" y="22"/>
                    <a:pt x="4" y="22"/>
                    <a:pt x="4" y="22"/>
                  </a:cubicBezTo>
                  <a:cubicBezTo>
                    <a:pt x="3" y="23"/>
                    <a:pt x="3" y="23"/>
                    <a:pt x="3" y="23"/>
                  </a:cubicBezTo>
                  <a:cubicBezTo>
                    <a:pt x="3" y="23"/>
                    <a:pt x="3" y="24"/>
                    <a:pt x="4" y="24"/>
                  </a:cubicBezTo>
                  <a:cubicBezTo>
                    <a:pt x="5" y="25"/>
                    <a:pt x="5" y="25"/>
                    <a:pt x="5" y="25"/>
                  </a:cubicBezTo>
                  <a:cubicBezTo>
                    <a:pt x="5" y="25"/>
                    <a:pt x="6" y="25"/>
                    <a:pt x="6" y="24"/>
                  </a:cubicBezTo>
                  <a:cubicBezTo>
                    <a:pt x="7" y="22"/>
                    <a:pt x="7" y="22"/>
                    <a:pt x="7" y="22"/>
                  </a:cubicBezTo>
                  <a:cubicBezTo>
                    <a:pt x="32" y="22"/>
                    <a:pt x="32" y="22"/>
                    <a:pt x="32" y="22"/>
                  </a:cubicBezTo>
                  <a:cubicBezTo>
                    <a:pt x="32" y="22"/>
                    <a:pt x="33" y="21"/>
                    <a:pt x="33" y="20"/>
                  </a:cubicBezTo>
                  <a:cubicBezTo>
                    <a:pt x="33" y="1"/>
                    <a:pt x="33" y="1"/>
                    <a:pt x="33" y="1"/>
                  </a:cubicBezTo>
                  <a:cubicBezTo>
                    <a:pt x="33" y="0"/>
                    <a:pt x="32" y="0"/>
                    <a:pt x="32" y="0"/>
                  </a:cubicBezTo>
                  <a:close/>
                  <a:moveTo>
                    <a:pt x="6" y="0"/>
                  </a:moveTo>
                  <a:cubicBezTo>
                    <a:pt x="7" y="0"/>
                    <a:pt x="7" y="1"/>
                    <a:pt x="7" y="1"/>
                  </a:cubicBezTo>
                  <a:cubicBezTo>
                    <a:pt x="7" y="2"/>
                    <a:pt x="7" y="2"/>
                    <a:pt x="6" y="2"/>
                  </a:cubicBezTo>
                  <a:cubicBezTo>
                    <a:pt x="6" y="2"/>
                    <a:pt x="6" y="2"/>
                    <a:pt x="6" y="1"/>
                  </a:cubicBezTo>
                  <a:cubicBezTo>
                    <a:pt x="6" y="1"/>
                    <a:pt x="6" y="0"/>
                    <a:pt x="6" y="0"/>
                  </a:cubicBezTo>
                  <a:close/>
                  <a:moveTo>
                    <a:pt x="4" y="0"/>
                  </a:moveTo>
                  <a:cubicBezTo>
                    <a:pt x="5" y="0"/>
                    <a:pt x="5" y="1"/>
                    <a:pt x="5" y="1"/>
                  </a:cubicBezTo>
                  <a:cubicBezTo>
                    <a:pt x="5" y="2"/>
                    <a:pt x="5" y="2"/>
                    <a:pt x="4" y="2"/>
                  </a:cubicBezTo>
                  <a:cubicBezTo>
                    <a:pt x="4" y="2"/>
                    <a:pt x="4" y="2"/>
                    <a:pt x="4" y="1"/>
                  </a:cubicBezTo>
                  <a:cubicBezTo>
                    <a:pt x="4" y="1"/>
                    <a:pt x="4" y="0"/>
                    <a:pt x="4" y="0"/>
                  </a:cubicBezTo>
                  <a:close/>
                  <a:moveTo>
                    <a:pt x="2" y="0"/>
                  </a:moveTo>
                  <a:cubicBezTo>
                    <a:pt x="3" y="0"/>
                    <a:pt x="3" y="1"/>
                    <a:pt x="3" y="1"/>
                  </a:cubicBezTo>
                  <a:cubicBezTo>
                    <a:pt x="3" y="2"/>
                    <a:pt x="3" y="2"/>
                    <a:pt x="2" y="2"/>
                  </a:cubicBezTo>
                  <a:cubicBezTo>
                    <a:pt x="2" y="2"/>
                    <a:pt x="1" y="2"/>
                    <a:pt x="1" y="1"/>
                  </a:cubicBezTo>
                  <a:cubicBezTo>
                    <a:pt x="1" y="1"/>
                    <a:pt x="2" y="0"/>
                    <a:pt x="2" y="0"/>
                  </a:cubicBezTo>
                  <a:close/>
                  <a:moveTo>
                    <a:pt x="31" y="20"/>
                  </a:moveTo>
                  <a:cubicBezTo>
                    <a:pt x="8" y="20"/>
                    <a:pt x="8" y="20"/>
                    <a:pt x="8" y="20"/>
                  </a:cubicBezTo>
                  <a:cubicBezTo>
                    <a:pt x="9" y="18"/>
                    <a:pt x="9" y="18"/>
                    <a:pt x="9" y="18"/>
                  </a:cubicBezTo>
                  <a:cubicBezTo>
                    <a:pt x="12" y="19"/>
                    <a:pt x="12" y="19"/>
                    <a:pt x="12" y="19"/>
                  </a:cubicBezTo>
                  <a:cubicBezTo>
                    <a:pt x="12" y="19"/>
                    <a:pt x="13" y="19"/>
                    <a:pt x="13" y="19"/>
                  </a:cubicBezTo>
                  <a:cubicBezTo>
                    <a:pt x="13" y="19"/>
                    <a:pt x="13" y="19"/>
                    <a:pt x="13" y="19"/>
                  </a:cubicBezTo>
                  <a:cubicBezTo>
                    <a:pt x="13" y="9"/>
                    <a:pt x="13" y="9"/>
                    <a:pt x="13" y="9"/>
                  </a:cubicBezTo>
                  <a:cubicBezTo>
                    <a:pt x="13" y="8"/>
                    <a:pt x="13" y="8"/>
                    <a:pt x="13" y="8"/>
                  </a:cubicBezTo>
                  <a:cubicBezTo>
                    <a:pt x="13" y="8"/>
                    <a:pt x="13" y="8"/>
                    <a:pt x="13" y="8"/>
                  </a:cubicBezTo>
                  <a:cubicBezTo>
                    <a:pt x="4" y="14"/>
                    <a:pt x="4" y="14"/>
                    <a:pt x="4" y="14"/>
                  </a:cubicBezTo>
                  <a:cubicBezTo>
                    <a:pt x="4" y="14"/>
                    <a:pt x="4" y="14"/>
                    <a:pt x="4" y="14"/>
                  </a:cubicBezTo>
                  <a:cubicBezTo>
                    <a:pt x="4" y="15"/>
                    <a:pt x="4" y="15"/>
                    <a:pt x="4" y="15"/>
                  </a:cubicBezTo>
                  <a:cubicBezTo>
                    <a:pt x="7" y="16"/>
                    <a:pt x="7" y="16"/>
                    <a:pt x="7" y="16"/>
                  </a:cubicBezTo>
                  <a:cubicBezTo>
                    <a:pt x="5" y="20"/>
                    <a:pt x="5" y="20"/>
                    <a:pt x="5" y="20"/>
                  </a:cubicBezTo>
                  <a:cubicBezTo>
                    <a:pt x="2" y="20"/>
                    <a:pt x="2" y="20"/>
                    <a:pt x="2" y="20"/>
                  </a:cubicBezTo>
                  <a:cubicBezTo>
                    <a:pt x="2" y="6"/>
                    <a:pt x="2" y="6"/>
                    <a:pt x="2" y="6"/>
                  </a:cubicBezTo>
                  <a:cubicBezTo>
                    <a:pt x="31" y="6"/>
                    <a:pt x="31" y="6"/>
                    <a:pt x="31" y="6"/>
                  </a:cubicBezTo>
                  <a:lnTo>
                    <a:pt x="31" y="20"/>
                  </a:lnTo>
                  <a:close/>
                  <a:moveTo>
                    <a:pt x="31" y="5"/>
                  </a:moveTo>
                  <a:cubicBezTo>
                    <a:pt x="2" y="5"/>
                    <a:pt x="2" y="5"/>
                    <a:pt x="2" y="5"/>
                  </a:cubicBezTo>
                  <a:cubicBezTo>
                    <a:pt x="2" y="3"/>
                    <a:pt x="2" y="3"/>
                    <a:pt x="2" y="3"/>
                  </a:cubicBezTo>
                  <a:cubicBezTo>
                    <a:pt x="31" y="3"/>
                    <a:pt x="31" y="3"/>
                    <a:pt x="31" y="3"/>
                  </a:cubicBezTo>
                  <a:lnTo>
                    <a:pt x="31" y="5"/>
                  </a:lnTo>
                  <a:close/>
                </a:path>
              </a:pathLst>
            </a:custGeom>
            <a:solidFill>
              <a:schemeClr val="accent1"/>
            </a:solidFill>
            <a:ln>
              <a:noFill/>
            </a:ln>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7" name="Group 6"/>
          <p:cNvGrpSpPr/>
          <p:nvPr/>
        </p:nvGrpSpPr>
        <p:grpSpPr>
          <a:xfrm>
            <a:off x="2733093" y="5102212"/>
            <a:ext cx="2279767" cy="449118"/>
            <a:chOff x="534539" y="5115536"/>
            <a:chExt cx="2280361" cy="449235"/>
          </a:xfrm>
        </p:grpSpPr>
        <p:sp>
          <p:nvSpPr>
            <p:cNvPr id="8" name="TextBox 7"/>
            <p:cNvSpPr txBox="1"/>
            <p:nvPr/>
          </p:nvSpPr>
          <p:spPr>
            <a:xfrm>
              <a:off x="534539" y="5115536"/>
              <a:ext cx="2280361" cy="449235"/>
            </a:xfrm>
            <a:prstGeom prst="rect">
              <a:avLst/>
            </a:prstGeom>
            <a:solidFill>
              <a:schemeClr val="bg1">
                <a:lumMod val="95000"/>
              </a:schemeClr>
            </a:solidFill>
            <a:ln>
              <a:solidFill>
                <a:schemeClr val="bg2"/>
              </a:solidFill>
            </a:ln>
          </p:spPr>
          <p:txBody>
            <a:bodyPr wrap="square" lIns="457081" tIns="45708" rIns="0" bIns="0" rtlCol="0" anchor="ctr" anchorCtr="0">
              <a:noAutofit/>
            </a:bodyPr>
            <a:lstStyle/>
            <a:p>
              <a:pPr defTabSz="457200"/>
              <a:r>
                <a:rPr lang="en-GB" sz="1400" dirty="0">
                  <a:solidFill>
                    <a:srgbClr val="4D4E53"/>
                  </a:solidFill>
                </a:rPr>
                <a:t>Service Orchestrator</a:t>
              </a:r>
            </a:p>
          </p:txBody>
        </p:sp>
        <p:sp>
          <p:nvSpPr>
            <p:cNvPr id="9" name="Freeform 87"/>
            <p:cNvSpPr>
              <a:spLocks noEditPoints="1"/>
            </p:cNvSpPr>
            <p:nvPr/>
          </p:nvSpPr>
          <p:spPr bwMode="auto">
            <a:xfrm>
              <a:off x="569552" y="5204172"/>
              <a:ext cx="409480" cy="286840"/>
            </a:xfrm>
            <a:custGeom>
              <a:avLst/>
              <a:gdLst>
                <a:gd name="T0" fmla="*/ 126 w 346"/>
                <a:gd name="T1" fmla="*/ 10 h 226"/>
                <a:gd name="T2" fmla="*/ 16 w 346"/>
                <a:gd name="T3" fmla="*/ 226 h 226"/>
                <a:gd name="T4" fmla="*/ 346 w 346"/>
                <a:gd name="T5" fmla="*/ 177 h 226"/>
                <a:gd name="T6" fmla="*/ 310 w 346"/>
                <a:gd name="T7" fmla="*/ 188 h 226"/>
                <a:gd name="T8" fmla="*/ 182 w 346"/>
                <a:gd name="T9" fmla="*/ 145 h 226"/>
                <a:gd name="T10" fmla="*/ 164 w 346"/>
                <a:gd name="T11" fmla="*/ 177 h 226"/>
                <a:gd name="T12" fmla="*/ 25 w 346"/>
                <a:gd name="T13" fmla="*/ 177 h 226"/>
                <a:gd name="T14" fmla="*/ 85 w 346"/>
                <a:gd name="T15" fmla="*/ 83 h 226"/>
                <a:gd name="T16" fmla="*/ 96 w 346"/>
                <a:gd name="T17" fmla="*/ 87 h 226"/>
                <a:gd name="T18" fmla="*/ 130 w 346"/>
                <a:gd name="T19" fmla="*/ 122 h 226"/>
                <a:gd name="T20" fmla="*/ 155 w 346"/>
                <a:gd name="T21" fmla="*/ 119 h 226"/>
                <a:gd name="T22" fmla="*/ 121 w 346"/>
                <a:gd name="T23" fmla="*/ 96 h 226"/>
                <a:gd name="T24" fmla="*/ 152 w 346"/>
                <a:gd name="T25" fmla="*/ 76 h 226"/>
                <a:gd name="T26" fmla="*/ 152 w 346"/>
                <a:gd name="T27" fmla="*/ 49 h 226"/>
                <a:gd name="T28" fmla="*/ 132 w 346"/>
                <a:gd name="T29" fmla="*/ 60 h 226"/>
                <a:gd name="T30" fmla="*/ 88 w 346"/>
                <a:gd name="T31" fmla="*/ 57 h 226"/>
                <a:gd name="T32" fmla="*/ 164 w 346"/>
                <a:gd name="T33" fmla="*/ 40 h 226"/>
                <a:gd name="T34" fmla="*/ 182 w 346"/>
                <a:gd name="T35" fmla="*/ 115 h 226"/>
                <a:gd name="T36" fmla="*/ 196 w 346"/>
                <a:gd name="T37" fmla="*/ 77 h 226"/>
                <a:gd name="T38" fmla="*/ 221 w 346"/>
                <a:gd name="T39" fmla="*/ 113 h 226"/>
                <a:gd name="T40" fmla="*/ 218 w 346"/>
                <a:gd name="T41" fmla="*/ 145 h 226"/>
                <a:gd name="T42" fmla="*/ 230 w 346"/>
                <a:gd name="T43" fmla="*/ 158 h 226"/>
                <a:gd name="T44" fmla="*/ 242 w 346"/>
                <a:gd name="T45" fmla="*/ 130 h 226"/>
                <a:gd name="T46" fmla="*/ 205 w 346"/>
                <a:gd name="T47" fmla="*/ 93 h 226"/>
                <a:gd name="T48" fmla="*/ 221 w 346"/>
                <a:gd name="T49" fmla="*/ 80 h 226"/>
                <a:gd name="T50" fmla="*/ 230 w 346"/>
                <a:gd name="T51" fmla="*/ 59 h 226"/>
                <a:gd name="T52" fmla="*/ 198 w 346"/>
                <a:gd name="T53" fmla="*/ 64 h 226"/>
                <a:gd name="T54" fmla="*/ 191 w 346"/>
                <a:gd name="T55" fmla="*/ 31 h 226"/>
                <a:gd name="T56" fmla="*/ 251 w 346"/>
                <a:gd name="T57" fmla="*/ 71 h 226"/>
                <a:gd name="T58" fmla="*/ 247 w 346"/>
                <a:gd name="T59" fmla="*/ 111 h 226"/>
                <a:gd name="T60" fmla="*/ 259 w 346"/>
                <a:gd name="T61" fmla="*/ 81 h 226"/>
                <a:gd name="T62" fmla="*/ 301 w 346"/>
                <a:gd name="T63" fmla="*/ 103 h 226"/>
                <a:gd name="T64" fmla="*/ 267 w 346"/>
                <a:gd name="T65" fmla="*/ 152 h 226"/>
                <a:gd name="T66" fmla="*/ 247 w 346"/>
                <a:gd name="T67" fmla="*/ 168 h 226"/>
                <a:gd name="T68" fmla="*/ 272 w 346"/>
                <a:gd name="T69" fmla="*/ 167 h 226"/>
                <a:gd name="T70" fmla="*/ 305 w 346"/>
                <a:gd name="T71" fmla="*/ 117 h 226"/>
                <a:gd name="T72" fmla="*/ 321 w 346"/>
                <a:gd name="T73" fmla="*/ 177 h 226"/>
                <a:gd name="T74" fmla="*/ 148 w 346"/>
                <a:gd name="T75" fmla="*/ 118 h 226"/>
                <a:gd name="T76" fmla="*/ 148 w 346"/>
                <a:gd name="T77" fmla="*/ 120 h 226"/>
                <a:gd name="T78" fmla="*/ 148 w 346"/>
                <a:gd name="T79" fmla="*/ 121 h 226"/>
                <a:gd name="T80" fmla="*/ 147 w 346"/>
                <a:gd name="T81" fmla="*/ 123 h 226"/>
                <a:gd name="T82" fmla="*/ 145 w 346"/>
                <a:gd name="T83" fmla="*/ 125 h 226"/>
                <a:gd name="T84" fmla="*/ 142 w 346"/>
                <a:gd name="T85" fmla="*/ 125 h 226"/>
                <a:gd name="T86" fmla="*/ 147 w 346"/>
                <a:gd name="T87" fmla="*/ 116 h 226"/>
                <a:gd name="T88" fmla="*/ 148 w 346"/>
                <a:gd name="T89" fmla="*/ 117 h 226"/>
                <a:gd name="T90" fmla="*/ 139 w 346"/>
                <a:gd name="T91" fmla="*/ 43 h 226"/>
                <a:gd name="T92" fmla="*/ 139 w 346"/>
                <a:gd name="T93" fmla="*/ 55 h 226"/>
                <a:gd name="T94" fmla="*/ 218 w 346"/>
                <a:gd name="T95" fmla="*/ 164 h 226"/>
                <a:gd name="T96" fmla="*/ 224 w 346"/>
                <a:gd name="T97" fmla="*/ 158 h 226"/>
                <a:gd name="T98" fmla="*/ 228 w 346"/>
                <a:gd name="T99" fmla="*/ 65 h 226"/>
                <a:gd name="T100" fmla="*/ 236 w 346"/>
                <a:gd name="T101" fmla="*/ 71 h 226"/>
                <a:gd name="T102" fmla="*/ 230 w 346"/>
                <a:gd name="T103" fmla="*/ 77 h 226"/>
                <a:gd name="T104" fmla="*/ 250 w 346"/>
                <a:gd name="T105" fmla="*/ 103 h 226"/>
                <a:gd name="T106" fmla="*/ 241 w 346"/>
                <a:gd name="T107" fmla="*/ 97 h 226"/>
                <a:gd name="T108" fmla="*/ 253 w 346"/>
                <a:gd name="T109" fmla="*/ 98 h 226"/>
                <a:gd name="T110" fmla="*/ 259 w 346"/>
                <a:gd name="T111" fmla="*/ 174 h 226"/>
                <a:gd name="T112" fmla="*/ 259 w 346"/>
                <a:gd name="T113" fmla="*/ 16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6" h="226">
                  <a:moveTo>
                    <a:pt x="220" y="10"/>
                  </a:moveTo>
                  <a:cubicBezTo>
                    <a:pt x="185" y="0"/>
                    <a:pt x="182" y="13"/>
                    <a:pt x="173" y="13"/>
                  </a:cubicBezTo>
                  <a:cubicBezTo>
                    <a:pt x="164" y="13"/>
                    <a:pt x="160" y="0"/>
                    <a:pt x="126" y="10"/>
                  </a:cubicBezTo>
                  <a:cubicBezTo>
                    <a:pt x="53" y="31"/>
                    <a:pt x="0" y="98"/>
                    <a:pt x="0" y="177"/>
                  </a:cubicBezTo>
                  <a:cubicBezTo>
                    <a:pt x="0" y="209"/>
                    <a:pt x="0" y="209"/>
                    <a:pt x="0" y="209"/>
                  </a:cubicBezTo>
                  <a:cubicBezTo>
                    <a:pt x="0" y="218"/>
                    <a:pt x="7" y="226"/>
                    <a:pt x="16" y="226"/>
                  </a:cubicBezTo>
                  <a:cubicBezTo>
                    <a:pt x="330" y="226"/>
                    <a:pt x="330" y="226"/>
                    <a:pt x="330" y="226"/>
                  </a:cubicBezTo>
                  <a:cubicBezTo>
                    <a:pt x="339" y="226"/>
                    <a:pt x="346" y="218"/>
                    <a:pt x="346" y="209"/>
                  </a:cubicBezTo>
                  <a:cubicBezTo>
                    <a:pt x="346" y="177"/>
                    <a:pt x="346" y="177"/>
                    <a:pt x="346" y="177"/>
                  </a:cubicBezTo>
                  <a:cubicBezTo>
                    <a:pt x="346" y="98"/>
                    <a:pt x="293" y="31"/>
                    <a:pt x="220" y="10"/>
                  </a:cubicBezTo>
                  <a:close/>
                  <a:moveTo>
                    <a:pt x="321" y="177"/>
                  </a:moveTo>
                  <a:cubicBezTo>
                    <a:pt x="321" y="183"/>
                    <a:pt x="316" y="188"/>
                    <a:pt x="310" y="188"/>
                  </a:cubicBezTo>
                  <a:cubicBezTo>
                    <a:pt x="192" y="188"/>
                    <a:pt x="192" y="188"/>
                    <a:pt x="192" y="188"/>
                  </a:cubicBezTo>
                  <a:cubicBezTo>
                    <a:pt x="186" y="188"/>
                    <a:pt x="182" y="183"/>
                    <a:pt x="182" y="177"/>
                  </a:cubicBezTo>
                  <a:cubicBezTo>
                    <a:pt x="182" y="177"/>
                    <a:pt x="182" y="145"/>
                    <a:pt x="182" y="145"/>
                  </a:cubicBezTo>
                  <a:cubicBezTo>
                    <a:pt x="182" y="140"/>
                    <a:pt x="178" y="137"/>
                    <a:pt x="173" y="137"/>
                  </a:cubicBezTo>
                  <a:cubicBezTo>
                    <a:pt x="168" y="137"/>
                    <a:pt x="164" y="140"/>
                    <a:pt x="164" y="145"/>
                  </a:cubicBezTo>
                  <a:cubicBezTo>
                    <a:pt x="164" y="177"/>
                    <a:pt x="164" y="177"/>
                    <a:pt x="164" y="177"/>
                  </a:cubicBezTo>
                  <a:cubicBezTo>
                    <a:pt x="164" y="183"/>
                    <a:pt x="160" y="188"/>
                    <a:pt x="154" y="188"/>
                  </a:cubicBezTo>
                  <a:cubicBezTo>
                    <a:pt x="36" y="188"/>
                    <a:pt x="36" y="188"/>
                    <a:pt x="36" y="188"/>
                  </a:cubicBezTo>
                  <a:cubicBezTo>
                    <a:pt x="30" y="188"/>
                    <a:pt x="25" y="183"/>
                    <a:pt x="25" y="177"/>
                  </a:cubicBezTo>
                  <a:cubicBezTo>
                    <a:pt x="25" y="140"/>
                    <a:pt x="39" y="105"/>
                    <a:pt x="62" y="79"/>
                  </a:cubicBezTo>
                  <a:cubicBezTo>
                    <a:pt x="67" y="74"/>
                    <a:pt x="72" y="69"/>
                    <a:pt x="77" y="65"/>
                  </a:cubicBezTo>
                  <a:cubicBezTo>
                    <a:pt x="80" y="69"/>
                    <a:pt x="83" y="76"/>
                    <a:pt x="85" y="83"/>
                  </a:cubicBezTo>
                  <a:cubicBezTo>
                    <a:pt x="86" y="86"/>
                    <a:pt x="88" y="87"/>
                    <a:pt x="90" y="88"/>
                  </a:cubicBezTo>
                  <a:cubicBezTo>
                    <a:pt x="90" y="88"/>
                    <a:pt x="91" y="88"/>
                    <a:pt x="92" y="88"/>
                  </a:cubicBezTo>
                  <a:cubicBezTo>
                    <a:pt x="93" y="88"/>
                    <a:pt x="95" y="88"/>
                    <a:pt x="96" y="87"/>
                  </a:cubicBezTo>
                  <a:cubicBezTo>
                    <a:pt x="99" y="84"/>
                    <a:pt x="103" y="82"/>
                    <a:pt x="107" y="81"/>
                  </a:cubicBezTo>
                  <a:cubicBezTo>
                    <a:pt x="106" y="86"/>
                    <a:pt x="106" y="92"/>
                    <a:pt x="108" y="100"/>
                  </a:cubicBezTo>
                  <a:cubicBezTo>
                    <a:pt x="111" y="112"/>
                    <a:pt x="122" y="118"/>
                    <a:pt x="130" y="122"/>
                  </a:cubicBezTo>
                  <a:cubicBezTo>
                    <a:pt x="130" y="122"/>
                    <a:pt x="130" y="122"/>
                    <a:pt x="130" y="122"/>
                  </a:cubicBezTo>
                  <a:cubicBezTo>
                    <a:pt x="131" y="128"/>
                    <a:pt x="136" y="132"/>
                    <a:pt x="142" y="132"/>
                  </a:cubicBezTo>
                  <a:cubicBezTo>
                    <a:pt x="149" y="132"/>
                    <a:pt x="155" y="126"/>
                    <a:pt x="155" y="119"/>
                  </a:cubicBezTo>
                  <a:cubicBezTo>
                    <a:pt x="155" y="112"/>
                    <a:pt x="149" y="107"/>
                    <a:pt x="142" y="107"/>
                  </a:cubicBezTo>
                  <a:cubicBezTo>
                    <a:pt x="139" y="107"/>
                    <a:pt x="136" y="108"/>
                    <a:pt x="134" y="110"/>
                  </a:cubicBezTo>
                  <a:cubicBezTo>
                    <a:pt x="128" y="107"/>
                    <a:pt x="122" y="103"/>
                    <a:pt x="121" y="96"/>
                  </a:cubicBezTo>
                  <a:cubicBezTo>
                    <a:pt x="118" y="85"/>
                    <a:pt x="121" y="80"/>
                    <a:pt x="122" y="79"/>
                  </a:cubicBezTo>
                  <a:cubicBezTo>
                    <a:pt x="131" y="78"/>
                    <a:pt x="140" y="79"/>
                    <a:pt x="145" y="79"/>
                  </a:cubicBezTo>
                  <a:cubicBezTo>
                    <a:pt x="148" y="80"/>
                    <a:pt x="150" y="78"/>
                    <a:pt x="152" y="76"/>
                  </a:cubicBezTo>
                  <a:cubicBezTo>
                    <a:pt x="153" y="73"/>
                    <a:pt x="153" y="71"/>
                    <a:pt x="151" y="69"/>
                  </a:cubicBezTo>
                  <a:cubicBezTo>
                    <a:pt x="148" y="66"/>
                    <a:pt x="147" y="62"/>
                    <a:pt x="146" y="60"/>
                  </a:cubicBezTo>
                  <a:cubicBezTo>
                    <a:pt x="149" y="57"/>
                    <a:pt x="152" y="54"/>
                    <a:pt x="152" y="49"/>
                  </a:cubicBezTo>
                  <a:cubicBezTo>
                    <a:pt x="152" y="42"/>
                    <a:pt x="146" y="36"/>
                    <a:pt x="139" y="36"/>
                  </a:cubicBezTo>
                  <a:cubicBezTo>
                    <a:pt x="132" y="36"/>
                    <a:pt x="126" y="42"/>
                    <a:pt x="126" y="49"/>
                  </a:cubicBezTo>
                  <a:cubicBezTo>
                    <a:pt x="126" y="54"/>
                    <a:pt x="129" y="57"/>
                    <a:pt x="132" y="60"/>
                  </a:cubicBezTo>
                  <a:cubicBezTo>
                    <a:pt x="133" y="61"/>
                    <a:pt x="133" y="63"/>
                    <a:pt x="134" y="65"/>
                  </a:cubicBezTo>
                  <a:cubicBezTo>
                    <a:pt x="123" y="65"/>
                    <a:pt x="107" y="66"/>
                    <a:pt x="95" y="72"/>
                  </a:cubicBezTo>
                  <a:cubicBezTo>
                    <a:pt x="93" y="67"/>
                    <a:pt x="91" y="61"/>
                    <a:pt x="88" y="57"/>
                  </a:cubicBezTo>
                  <a:cubicBezTo>
                    <a:pt x="107" y="43"/>
                    <a:pt x="129" y="34"/>
                    <a:pt x="154" y="31"/>
                  </a:cubicBezTo>
                  <a:cubicBezTo>
                    <a:pt x="154" y="31"/>
                    <a:pt x="155" y="31"/>
                    <a:pt x="155" y="31"/>
                  </a:cubicBezTo>
                  <a:cubicBezTo>
                    <a:pt x="160" y="31"/>
                    <a:pt x="164" y="35"/>
                    <a:pt x="164" y="40"/>
                  </a:cubicBezTo>
                  <a:cubicBezTo>
                    <a:pt x="164" y="115"/>
                    <a:pt x="164" y="115"/>
                    <a:pt x="164" y="115"/>
                  </a:cubicBezTo>
                  <a:cubicBezTo>
                    <a:pt x="164" y="119"/>
                    <a:pt x="168" y="123"/>
                    <a:pt x="173" y="123"/>
                  </a:cubicBezTo>
                  <a:cubicBezTo>
                    <a:pt x="178" y="123"/>
                    <a:pt x="182" y="119"/>
                    <a:pt x="182" y="115"/>
                  </a:cubicBezTo>
                  <a:cubicBezTo>
                    <a:pt x="182" y="70"/>
                    <a:pt x="182" y="70"/>
                    <a:pt x="182" y="70"/>
                  </a:cubicBezTo>
                  <a:cubicBezTo>
                    <a:pt x="185" y="72"/>
                    <a:pt x="189" y="75"/>
                    <a:pt x="194" y="76"/>
                  </a:cubicBezTo>
                  <a:cubicBezTo>
                    <a:pt x="195" y="76"/>
                    <a:pt x="195" y="77"/>
                    <a:pt x="196" y="77"/>
                  </a:cubicBezTo>
                  <a:cubicBezTo>
                    <a:pt x="192" y="83"/>
                    <a:pt x="190" y="91"/>
                    <a:pt x="193" y="98"/>
                  </a:cubicBezTo>
                  <a:cubicBezTo>
                    <a:pt x="197" y="109"/>
                    <a:pt x="206" y="110"/>
                    <a:pt x="213" y="111"/>
                  </a:cubicBezTo>
                  <a:cubicBezTo>
                    <a:pt x="216" y="112"/>
                    <a:pt x="219" y="112"/>
                    <a:pt x="221" y="113"/>
                  </a:cubicBezTo>
                  <a:cubicBezTo>
                    <a:pt x="228" y="117"/>
                    <a:pt x="229" y="124"/>
                    <a:pt x="229" y="129"/>
                  </a:cubicBezTo>
                  <a:cubicBezTo>
                    <a:pt x="228" y="135"/>
                    <a:pt x="226" y="142"/>
                    <a:pt x="222" y="146"/>
                  </a:cubicBezTo>
                  <a:cubicBezTo>
                    <a:pt x="221" y="145"/>
                    <a:pt x="220" y="145"/>
                    <a:pt x="218" y="145"/>
                  </a:cubicBezTo>
                  <a:cubicBezTo>
                    <a:pt x="211" y="145"/>
                    <a:pt x="205" y="151"/>
                    <a:pt x="205" y="158"/>
                  </a:cubicBezTo>
                  <a:cubicBezTo>
                    <a:pt x="205" y="165"/>
                    <a:pt x="211" y="170"/>
                    <a:pt x="218" y="170"/>
                  </a:cubicBezTo>
                  <a:cubicBezTo>
                    <a:pt x="225" y="170"/>
                    <a:pt x="230" y="165"/>
                    <a:pt x="230" y="158"/>
                  </a:cubicBezTo>
                  <a:cubicBezTo>
                    <a:pt x="230" y="157"/>
                    <a:pt x="230" y="157"/>
                    <a:pt x="230" y="156"/>
                  </a:cubicBezTo>
                  <a:cubicBezTo>
                    <a:pt x="230" y="156"/>
                    <a:pt x="230" y="156"/>
                    <a:pt x="230" y="156"/>
                  </a:cubicBezTo>
                  <a:cubicBezTo>
                    <a:pt x="237" y="150"/>
                    <a:pt x="241" y="140"/>
                    <a:pt x="242" y="130"/>
                  </a:cubicBezTo>
                  <a:cubicBezTo>
                    <a:pt x="242" y="117"/>
                    <a:pt x="237" y="107"/>
                    <a:pt x="227" y="102"/>
                  </a:cubicBezTo>
                  <a:cubicBezTo>
                    <a:pt x="223" y="100"/>
                    <a:pt x="219" y="99"/>
                    <a:pt x="215" y="98"/>
                  </a:cubicBezTo>
                  <a:cubicBezTo>
                    <a:pt x="208" y="97"/>
                    <a:pt x="206" y="97"/>
                    <a:pt x="205" y="93"/>
                  </a:cubicBezTo>
                  <a:cubicBezTo>
                    <a:pt x="203" y="89"/>
                    <a:pt x="207" y="83"/>
                    <a:pt x="210" y="80"/>
                  </a:cubicBezTo>
                  <a:cubicBezTo>
                    <a:pt x="212" y="80"/>
                    <a:pt x="214" y="80"/>
                    <a:pt x="216" y="80"/>
                  </a:cubicBezTo>
                  <a:cubicBezTo>
                    <a:pt x="218" y="80"/>
                    <a:pt x="220" y="80"/>
                    <a:pt x="221" y="80"/>
                  </a:cubicBezTo>
                  <a:cubicBezTo>
                    <a:pt x="223" y="82"/>
                    <a:pt x="227" y="84"/>
                    <a:pt x="230" y="84"/>
                  </a:cubicBezTo>
                  <a:cubicBezTo>
                    <a:pt x="237" y="84"/>
                    <a:pt x="243" y="78"/>
                    <a:pt x="243" y="71"/>
                  </a:cubicBezTo>
                  <a:cubicBezTo>
                    <a:pt x="243" y="64"/>
                    <a:pt x="237" y="59"/>
                    <a:pt x="230" y="59"/>
                  </a:cubicBezTo>
                  <a:cubicBezTo>
                    <a:pt x="225" y="59"/>
                    <a:pt x="220" y="62"/>
                    <a:pt x="219" y="67"/>
                  </a:cubicBezTo>
                  <a:cubicBezTo>
                    <a:pt x="219" y="67"/>
                    <a:pt x="219" y="67"/>
                    <a:pt x="219" y="67"/>
                  </a:cubicBezTo>
                  <a:cubicBezTo>
                    <a:pt x="214" y="67"/>
                    <a:pt x="206" y="67"/>
                    <a:pt x="198" y="64"/>
                  </a:cubicBezTo>
                  <a:cubicBezTo>
                    <a:pt x="189" y="61"/>
                    <a:pt x="184" y="56"/>
                    <a:pt x="182" y="52"/>
                  </a:cubicBezTo>
                  <a:cubicBezTo>
                    <a:pt x="182" y="40"/>
                    <a:pt x="182" y="40"/>
                    <a:pt x="182" y="40"/>
                  </a:cubicBezTo>
                  <a:cubicBezTo>
                    <a:pt x="182" y="35"/>
                    <a:pt x="186" y="31"/>
                    <a:pt x="191" y="31"/>
                  </a:cubicBezTo>
                  <a:cubicBezTo>
                    <a:pt x="192" y="31"/>
                    <a:pt x="192" y="31"/>
                    <a:pt x="192" y="31"/>
                  </a:cubicBezTo>
                  <a:cubicBezTo>
                    <a:pt x="221" y="34"/>
                    <a:pt x="246" y="46"/>
                    <a:pt x="267" y="64"/>
                  </a:cubicBezTo>
                  <a:cubicBezTo>
                    <a:pt x="262" y="65"/>
                    <a:pt x="256" y="66"/>
                    <a:pt x="251" y="71"/>
                  </a:cubicBezTo>
                  <a:cubicBezTo>
                    <a:pt x="246" y="75"/>
                    <a:pt x="243" y="80"/>
                    <a:pt x="242" y="87"/>
                  </a:cubicBezTo>
                  <a:cubicBezTo>
                    <a:pt x="237" y="89"/>
                    <a:pt x="234" y="93"/>
                    <a:pt x="234" y="98"/>
                  </a:cubicBezTo>
                  <a:cubicBezTo>
                    <a:pt x="234" y="105"/>
                    <a:pt x="240" y="111"/>
                    <a:pt x="247" y="111"/>
                  </a:cubicBezTo>
                  <a:cubicBezTo>
                    <a:pt x="254" y="111"/>
                    <a:pt x="259" y="105"/>
                    <a:pt x="259" y="98"/>
                  </a:cubicBezTo>
                  <a:cubicBezTo>
                    <a:pt x="259" y="94"/>
                    <a:pt x="258" y="91"/>
                    <a:pt x="255" y="89"/>
                  </a:cubicBezTo>
                  <a:cubicBezTo>
                    <a:pt x="255" y="85"/>
                    <a:pt x="257" y="83"/>
                    <a:pt x="259" y="81"/>
                  </a:cubicBezTo>
                  <a:cubicBezTo>
                    <a:pt x="265" y="75"/>
                    <a:pt x="277" y="76"/>
                    <a:pt x="282" y="77"/>
                  </a:cubicBezTo>
                  <a:cubicBezTo>
                    <a:pt x="282" y="77"/>
                    <a:pt x="282" y="77"/>
                    <a:pt x="282" y="77"/>
                  </a:cubicBezTo>
                  <a:cubicBezTo>
                    <a:pt x="289" y="85"/>
                    <a:pt x="295" y="94"/>
                    <a:pt x="301" y="103"/>
                  </a:cubicBezTo>
                  <a:cubicBezTo>
                    <a:pt x="284" y="102"/>
                    <a:pt x="273" y="112"/>
                    <a:pt x="268" y="119"/>
                  </a:cubicBezTo>
                  <a:cubicBezTo>
                    <a:pt x="267" y="121"/>
                    <a:pt x="267" y="123"/>
                    <a:pt x="268" y="125"/>
                  </a:cubicBezTo>
                  <a:cubicBezTo>
                    <a:pt x="269" y="129"/>
                    <a:pt x="271" y="141"/>
                    <a:pt x="267" y="152"/>
                  </a:cubicBezTo>
                  <a:cubicBezTo>
                    <a:pt x="266" y="153"/>
                    <a:pt x="265" y="155"/>
                    <a:pt x="264" y="156"/>
                  </a:cubicBezTo>
                  <a:cubicBezTo>
                    <a:pt x="263" y="156"/>
                    <a:pt x="261" y="155"/>
                    <a:pt x="259" y="155"/>
                  </a:cubicBezTo>
                  <a:cubicBezTo>
                    <a:pt x="253" y="155"/>
                    <a:pt x="247" y="161"/>
                    <a:pt x="247" y="168"/>
                  </a:cubicBezTo>
                  <a:cubicBezTo>
                    <a:pt x="247" y="175"/>
                    <a:pt x="253" y="181"/>
                    <a:pt x="259" y="181"/>
                  </a:cubicBezTo>
                  <a:cubicBezTo>
                    <a:pt x="266" y="181"/>
                    <a:pt x="272" y="175"/>
                    <a:pt x="272" y="168"/>
                  </a:cubicBezTo>
                  <a:cubicBezTo>
                    <a:pt x="272" y="168"/>
                    <a:pt x="272" y="167"/>
                    <a:pt x="272" y="167"/>
                  </a:cubicBezTo>
                  <a:cubicBezTo>
                    <a:pt x="275" y="164"/>
                    <a:pt x="277" y="160"/>
                    <a:pt x="278" y="157"/>
                  </a:cubicBezTo>
                  <a:cubicBezTo>
                    <a:pt x="284" y="143"/>
                    <a:pt x="282" y="130"/>
                    <a:pt x="281" y="124"/>
                  </a:cubicBezTo>
                  <a:cubicBezTo>
                    <a:pt x="284" y="120"/>
                    <a:pt x="293" y="113"/>
                    <a:pt x="305" y="117"/>
                  </a:cubicBezTo>
                  <a:cubicBezTo>
                    <a:pt x="306" y="117"/>
                    <a:pt x="307" y="117"/>
                    <a:pt x="308" y="117"/>
                  </a:cubicBezTo>
                  <a:cubicBezTo>
                    <a:pt x="316" y="135"/>
                    <a:pt x="321" y="156"/>
                    <a:pt x="321" y="177"/>
                  </a:cubicBezTo>
                  <a:cubicBezTo>
                    <a:pt x="321" y="177"/>
                    <a:pt x="321" y="177"/>
                    <a:pt x="321" y="177"/>
                  </a:cubicBezTo>
                  <a:cubicBezTo>
                    <a:pt x="321" y="177"/>
                    <a:pt x="321" y="177"/>
                    <a:pt x="321" y="177"/>
                  </a:cubicBezTo>
                  <a:close/>
                  <a:moveTo>
                    <a:pt x="148" y="117"/>
                  </a:moveTo>
                  <a:cubicBezTo>
                    <a:pt x="148" y="117"/>
                    <a:pt x="148" y="117"/>
                    <a:pt x="148" y="118"/>
                  </a:cubicBezTo>
                  <a:cubicBezTo>
                    <a:pt x="148" y="118"/>
                    <a:pt x="148" y="118"/>
                    <a:pt x="148" y="118"/>
                  </a:cubicBezTo>
                  <a:cubicBezTo>
                    <a:pt x="148" y="119"/>
                    <a:pt x="148" y="119"/>
                    <a:pt x="148" y="119"/>
                  </a:cubicBezTo>
                  <a:cubicBezTo>
                    <a:pt x="148" y="120"/>
                    <a:pt x="148" y="120"/>
                    <a:pt x="148" y="120"/>
                  </a:cubicBezTo>
                  <a:cubicBezTo>
                    <a:pt x="148" y="120"/>
                    <a:pt x="148" y="120"/>
                    <a:pt x="148" y="120"/>
                  </a:cubicBezTo>
                  <a:cubicBezTo>
                    <a:pt x="148" y="120"/>
                    <a:pt x="148" y="120"/>
                    <a:pt x="148" y="120"/>
                  </a:cubicBezTo>
                  <a:cubicBezTo>
                    <a:pt x="148" y="120"/>
                    <a:pt x="148" y="121"/>
                    <a:pt x="148" y="121"/>
                  </a:cubicBezTo>
                  <a:cubicBezTo>
                    <a:pt x="148" y="121"/>
                    <a:pt x="148" y="121"/>
                    <a:pt x="148" y="121"/>
                  </a:cubicBezTo>
                  <a:cubicBezTo>
                    <a:pt x="148" y="121"/>
                    <a:pt x="148" y="121"/>
                    <a:pt x="148" y="121"/>
                  </a:cubicBezTo>
                  <a:cubicBezTo>
                    <a:pt x="148" y="122"/>
                    <a:pt x="148" y="122"/>
                    <a:pt x="147" y="123"/>
                  </a:cubicBezTo>
                  <a:cubicBezTo>
                    <a:pt x="147" y="123"/>
                    <a:pt x="147" y="123"/>
                    <a:pt x="147" y="123"/>
                  </a:cubicBezTo>
                  <a:cubicBezTo>
                    <a:pt x="147" y="124"/>
                    <a:pt x="146" y="124"/>
                    <a:pt x="146" y="124"/>
                  </a:cubicBezTo>
                  <a:cubicBezTo>
                    <a:pt x="145" y="124"/>
                    <a:pt x="145" y="125"/>
                    <a:pt x="145" y="125"/>
                  </a:cubicBezTo>
                  <a:cubicBezTo>
                    <a:pt x="145" y="125"/>
                    <a:pt x="145" y="125"/>
                    <a:pt x="145" y="125"/>
                  </a:cubicBezTo>
                  <a:cubicBezTo>
                    <a:pt x="144" y="125"/>
                    <a:pt x="144" y="125"/>
                    <a:pt x="143" y="125"/>
                  </a:cubicBezTo>
                  <a:cubicBezTo>
                    <a:pt x="143" y="125"/>
                    <a:pt x="143" y="125"/>
                    <a:pt x="142" y="125"/>
                  </a:cubicBezTo>
                  <a:cubicBezTo>
                    <a:pt x="139" y="125"/>
                    <a:pt x="136" y="123"/>
                    <a:pt x="136" y="119"/>
                  </a:cubicBezTo>
                  <a:cubicBezTo>
                    <a:pt x="136" y="116"/>
                    <a:pt x="139" y="113"/>
                    <a:pt x="142" y="113"/>
                  </a:cubicBezTo>
                  <a:cubicBezTo>
                    <a:pt x="144" y="113"/>
                    <a:pt x="146" y="114"/>
                    <a:pt x="147" y="116"/>
                  </a:cubicBezTo>
                  <a:cubicBezTo>
                    <a:pt x="147" y="116"/>
                    <a:pt x="148" y="116"/>
                    <a:pt x="148" y="117"/>
                  </a:cubicBezTo>
                  <a:cubicBezTo>
                    <a:pt x="148" y="117"/>
                    <a:pt x="148" y="117"/>
                    <a:pt x="148" y="117"/>
                  </a:cubicBezTo>
                  <a:cubicBezTo>
                    <a:pt x="148" y="117"/>
                    <a:pt x="148" y="117"/>
                    <a:pt x="148" y="117"/>
                  </a:cubicBezTo>
                  <a:cubicBezTo>
                    <a:pt x="148" y="117"/>
                    <a:pt x="148" y="117"/>
                    <a:pt x="148" y="117"/>
                  </a:cubicBezTo>
                  <a:close/>
                  <a:moveTo>
                    <a:pt x="133" y="49"/>
                  </a:moveTo>
                  <a:cubicBezTo>
                    <a:pt x="133" y="46"/>
                    <a:pt x="136" y="43"/>
                    <a:pt x="139" y="43"/>
                  </a:cubicBezTo>
                  <a:cubicBezTo>
                    <a:pt x="142" y="43"/>
                    <a:pt x="145" y="46"/>
                    <a:pt x="145" y="49"/>
                  </a:cubicBezTo>
                  <a:cubicBezTo>
                    <a:pt x="145" y="49"/>
                    <a:pt x="145" y="50"/>
                    <a:pt x="145" y="50"/>
                  </a:cubicBezTo>
                  <a:cubicBezTo>
                    <a:pt x="144" y="53"/>
                    <a:pt x="142" y="55"/>
                    <a:pt x="139" y="55"/>
                  </a:cubicBezTo>
                  <a:cubicBezTo>
                    <a:pt x="136" y="55"/>
                    <a:pt x="133" y="52"/>
                    <a:pt x="133" y="49"/>
                  </a:cubicBezTo>
                  <a:close/>
                  <a:moveTo>
                    <a:pt x="224" y="158"/>
                  </a:moveTo>
                  <a:cubicBezTo>
                    <a:pt x="224" y="161"/>
                    <a:pt x="221" y="164"/>
                    <a:pt x="218" y="164"/>
                  </a:cubicBezTo>
                  <a:cubicBezTo>
                    <a:pt x="215" y="164"/>
                    <a:pt x="212" y="161"/>
                    <a:pt x="212" y="158"/>
                  </a:cubicBezTo>
                  <a:cubicBezTo>
                    <a:pt x="212" y="154"/>
                    <a:pt x="215" y="151"/>
                    <a:pt x="218" y="151"/>
                  </a:cubicBezTo>
                  <a:cubicBezTo>
                    <a:pt x="221" y="151"/>
                    <a:pt x="224" y="154"/>
                    <a:pt x="224" y="158"/>
                  </a:cubicBezTo>
                  <a:close/>
                  <a:moveTo>
                    <a:pt x="230" y="77"/>
                  </a:moveTo>
                  <a:cubicBezTo>
                    <a:pt x="227" y="77"/>
                    <a:pt x="224" y="75"/>
                    <a:pt x="224" y="71"/>
                  </a:cubicBezTo>
                  <a:cubicBezTo>
                    <a:pt x="224" y="69"/>
                    <a:pt x="226" y="66"/>
                    <a:pt x="228" y="65"/>
                  </a:cubicBezTo>
                  <a:cubicBezTo>
                    <a:pt x="228" y="65"/>
                    <a:pt x="228" y="65"/>
                    <a:pt x="228" y="65"/>
                  </a:cubicBezTo>
                  <a:cubicBezTo>
                    <a:pt x="229" y="65"/>
                    <a:pt x="230" y="65"/>
                    <a:pt x="230" y="65"/>
                  </a:cubicBezTo>
                  <a:cubicBezTo>
                    <a:pt x="234" y="65"/>
                    <a:pt x="236" y="68"/>
                    <a:pt x="236" y="71"/>
                  </a:cubicBezTo>
                  <a:cubicBezTo>
                    <a:pt x="236" y="74"/>
                    <a:pt x="235" y="76"/>
                    <a:pt x="232" y="77"/>
                  </a:cubicBezTo>
                  <a:cubicBezTo>
                    <a:pt x="232" y="77"/>
                    <a:pt x="232" y="77"/>
                    <a:pt x="232" y="77"/>
                  </a:cubicBezTo>
                  <a:cubicBezTo>
                    <a:pt x="231" y="77"/>
                    <a:pt x="231" y="77"/>
                    <a:pt x="230" y="77"/>
                  </a:cubicBezTo>
                  <a:close/>
                  <a:moveTo>
                    <a:pt x="253" y="98"/>
                  </a:moveTo>
                  <a:cubicBezTo>
                    <a:pt x="253" y="100"/>
                    <a:pt x="252" y="102"/>
                    <a:pt x="251" y="103"/>
                  </a:cubicBezTo>
                  <a:cubicBezTo>
                    <a:pt x="251" y="103"/>
                    <a:pt x="251" y="103"/>
                    <a:pt x="250" y="103"/>
                  </a:cubicBezTo>
                  <a:cubicBezTo>
                    <a:pt x="249" y="104"/>
                    <a:pt x="248" y="105"/>
                    <a:pt x="247" y="105"/>
                  </a:cubicBezTo>
                  <a:cubicBezTo>
                    <a:pt x="244" y="105"/>
                    <a:pt x="241" y="102"/>
                    <a:pt x="241" y="98"/>
                  </a:cubicBezTo>
                  <a:cubicBezTo>
                    <a:pt x="241" y="98"/>
                    <a:pt x="241" y="97"/>
                    <a:pt x="241" y="97"/>
                  </a:cubicBezTo>
                  <a:cubicBezTo>
                    <a:pt x="241" y="97"/>
                    <a:pt x="241" y="97"/>
                    <a:pt x="241" y="97"/>
                  </a:cubicBezTo>
                  <a:cubicBezTo>
                    <a:pt x="242" y="94"/>
                    <a:pt x="244" y="92"/>
                    <a:pt x="247" y="92"/>
                  </a:cubicBezTo>
                  <a:cubicBezTo>
                    <a:pt x="250" y="92"/>
                    <a:pt x="253" y="95"/>
                    <a:pt x="253" y="98"/>
                  </a:cubicBezTo>
                  <a:close/>
                  <a:moveTo>
                    <a:pt x="266" y="168"/>
                  </a:moveTo>
                  <a:cubicBezTo>
                    <a:pt x="266" y="171"/>
                    <a:pt x="264" y="173"/>
                    <a:pt x="261" y="174"/>
                  </a:cubicBezTo>
                  <a:cubicBezTo>
                    <a:pt x="261" y="174"/>
                    <a:pt x="260" y="174"/>
                    <a:pt x="259" y="174"/>
                  </a:cubicBezTo>
                  <a:cubicBezTo>
                    <a:pt x="256" y="174"/>
                    <a:pt x="253" y="171"/>
                    <a:pt x="253" y="168"/>
                  </a:cubicBezTo>
                  <a:cubicBezTo>
                    <a:pt x="253" y="165"/>
                    <a:pt x="255" y="163"/>
                    <a:pt x="258" y="162"/>
                  </a:cubicBezTo>
                  <a:cubicBezTo>
                    <a:pt x="258" y="162"/>
                    <a:pt x="259" y="162"/>
                    <a:pt x="259" y="162"/>
                  </a:cubicBezTo>
                  <a:cubicBezTo>
                    <a:pt x="263" y="162"/>
                    <a:pt x="266" y="165"/>
                    <a:pt x="266" y="1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GB" sz="1600" dirty="0">
                <a:solidFill>
                  <a:prstClr val="black"/>
                </a:solidFill>
                <a:cs typeface="Arial" panose="020B0604020202020204" pitchFamily="34" charset="0"/>
              </a:endParaRPr>
            </a:p>
          </p:txBody>
        </p:sp>
      </p:grpSp>
      <p:grpSp>
        <p:nvGrpSpPr>
          <p:cNvPr id="10" name="Group 9"/>
          <p:cNvGrpSpPr/>
          <p:nvPr/>
        </p:nvGrpSpPr>
        <p:grpSpPr>
          <a:xfrm>
            <a:off x="2733090" y="5654661"/>
            <a:ext cx="2270465" cy="449118"/>
            <a:chOff x="534539" y="5668130"/>
            <a:chExt cx="2271056" cy="449235"/>
          </a:xfrm>
        </p:grpSpPr>
        <p:sp>
          <p:nvSpPr>
            <p:cNvPr id="11" name="TextBox 10"/>
            <p:cNvSpPr txBox="1"/>
            <p:nvPr/>
          </p:nvSpPr>
          <p:spPr>
            <a:xfrm>
              <a:off x="534539" y="5668130"/>
              <a:ext cx="2271056" cy="449235"/>
            </a:xfrm>
            <a:prstGeom prst="rect">
              <a:avLst/>
            </a:prstGeom>
            <a:solidFill>
              <a:schemeClr val="bg1">
                <a:lumMod val="95000"/>
              </a:schemeClr>
            </a:solidFill>
            <a:ln>
              <a:solidFill>
                <a:schemeClr val="bg2"/>
              </a:solidFill>
            </a:ln>
          </p:spPr>
          <p:txBody>
            <a:bodyPr wrap="square" lIns="457081" tIns="45708" rIns="0" bIns="0" rtlCol="0" anchor="ctr" anchorCtr="0">
              <a:noAutofit/>
            </a:bodyPr>
            <a:lstStyle/>
            <a:p>
              <a:pPr defTabSz="457200"/>
              <a:r>
                <a:rPr lang="en-US" sz="1400" dirty="0">
                  <a:solidFill>
                    <a:srgbClr val="4D4E53"/>
                  </a:solidFill>
                </a:rPr>
                <a:t>Active &amp; Available Inventory</a:t>
              </a:r>
            </a:p>
          </p:txBody>
        </p:sp>
        <p:grpSp>
          <p:nvGrpSpPr>
            <p:cNvPr id="12" name="Group 11"/>
            <p:cNvGrpSpPr/>
            <p:nvPr/>
          </p:nvGrpSpPr>
          <p:grpSpPr>
            <a:xfrm>
              <a:off x="620944" y="5725317"/>
              <a:ext cx="305381" cy="381998"/>
              <a:chOff x="620944" y="5725317"/>
              <a:chExt cx="305381" cy="381998"/>
            </a:xfrm>
          </p:grpSpPr>
          <p:sp>
            <p:nvSpPr>
              <p:cNvPr id="13" name="Oval 12"/>
              <p:cNvSpPr/>
              <p:nvPr/>
            </p:nvSpPr>
            <p:spPr>
              <a:xfrm>
                <a:off x="674579" y="5886139"/>
                <a:ext cx="206638" cy="221176"/>
              </a:xfrm>
              <a:prstGeom prst="ellipse">
                <a:avLst/>
              </a:prstGeom>
              <a:solidFill>
                <a:schemeClr val="bg1">
                  <a:lumMod val="95000"/>
                </a:schemeClr>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nvGrpSpPr>
              <p:cNvPr id="14" name="Group 223"/>
              <p:cNvGrpSpPr>
                <a:grpSpLocks noChangeAspect="1"/>
              </p:cNvGrpSpPr>
              <p:nvPr/>
            </p:nvGrpSpPr>
            <p:grpSpPr bwMode="auto">
              <a:xfrm>
                <a:off x="701411" y="5916099"/>
                <a:ext cx="152836" cy="161399"/>
                <a:chOff x="-1432" y="-2628"/>
                <a:chExt cx="1046" cy="1032"/>
              </a:xfrm>
              <a:solidFill>
                <a:schemeClr val="accent2"/>
              </a:solidFill>
            </p:grpSpPr>
            <p:sp>
              <p:nvSpPr>
                <p:cNvPr id="16" name="Freeform 224"/>
                <p:cNvSpPr>
                  <a:spLocks noEditPoints="1"/>
                </p:cNvSpPr>
                <p:nvPr/>
              </p:nvSpPr>
              <p:spPr bwMode="auto">
                <a:xfrm>
                  <a:off x="-1432" y="-2628"/>
                  <a:ext cx="1046" cy="1032"/>
                </a:xfrm>
                <a:custGeom>
                  <a:avLst/>
                  <a:gdLst>
                    <a:gd name="T0" fmla="*/ 38 w 76"/>
                    <a:gd name="T1" fmla="*/ 75 h 75"/>
                    <a:gd name="T2" fmla="*/ 0 w 76"/>
                    <a:gd name="T3" fmla="*/ 38 h 75"/>
                    <a:gd name="T4" fmla="*/ 38 w 76"/>
                    <a:gd name="T5" fmla="*/ 0 h 75"/>
                    <a:gd name="T6" fmla="*/ 76 w 76"/>
                    <a:gd name="T7" fmla="*/ 38 h 75"/>
                    <a:gd name="T8" fmla="*/ 38 w 76"/>
                    <a:gd name="T9" fmla="*/ 75 h 75"/>
                    <a:gd name="T10" fmla="*/ 38 w 76"/>
                    <a:gd name="T11" fmla="*/ 66 h 75"/>
                    <a:gd name="T12" fmla="*/ 66 w 76"/>
                    <a:gd name="T13" fmla="*/ 38 h 75"/>
                    <a:gd name="T14" fmla="*/ 38 w 76"/>
                    <a:gd name="T15" fmla="*/ 9 h 75"/>
                    <a:gd name="T16" fmla="*/ 10 w 76"/>
                    <a:gd name="T17" fmla="*/ 38 h 75"/>
                    <a:gd name="T18" fmla="*/ 38 w 76"/>
                    <a:gd name="T19"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5">
                      <a:moveTo>
                        <a:pt x="38" y="75"/>
                      </a:moveTo>
                      <a:cubicBezTo>
                        <a:pt x="17" y="75"/>
                        <a:pt x="0" y="58"/>
                        <a:pt x="0" y="38"/>
                      </a:cubicBezTo>
                      <a:cubicBezTo>
                        <a:pt x="0" y="17"/>
                        <a:pt x="17" y="0"/>
                        <a:pt x="38" y="0"/>
                      </a:cubicBezTo>
                      <a:cubicBezTo>
                        <a:pt x="59" y="0"/>
                        <a:pt x="76" y="17"/>
                        <a:pt x="76" y="38"/>
                      </a:cubicBezTo>
                      <a:cubicBezTo>
                        <a:pt x="76" y="58"/>
                        <a:pt x="59" y="75"/>
                        <a:pt x="38" y="75"/>
                      </a:cubicBezTo>
                      <a:close/>
                      <a:moveTo>
                        <a:pt x="38" y="66"/>
                      </a:moveTo>
                      <a:cubicBezTo>
                        <a:pt x="54" y="66"/>
                        <a:pt x="66" y="53"/>
                        <a:pt x="66" y="38"/>
                      </a:cubicBezTo>
                      <a:cubicBezTo>
                        <a:pt x="66" y="22"/>
                        <a:pt x="54" y="9"/>
                        <a:pt x="38" y="9"/>
                      </a:cubicBezTo>
                      <a:cubicBezTo>
                        <a:pt x="22" y="9"/>
                        <a:pt x="10" y="22"/>
                        <a:pt x="10" y="38"/>
                      </a:cubicBezTo>
                      <a:cubicBezTo>
                        <a:pt x="10" y="53"/>
                        <a:pt x="22" y="66"/>
                        <a:pt x="38"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34"/>
                  <a:endParaRPr lang="en-US">
                    <a:solidFill>
                      <a:srgbClr val="FFFFFF"/>
                    </a:solidFill>
                  </a:endParaRPr>
                </a:p>
              </p:txBody>
            </p:sp>
            <p:sp>
              <p:nvSpPr>
                <p:cNvPr id="17" name="Freeform 225"/>
                <p:cNvSpPr>
                  <a:spLocks/>
                </p:cNvSpPr>
                <p:nvPr/>
              </p:nvSpPr>
              <p:spPr bwMode="auto">
                <a:xfrm>
                  <a:off x="-939" y="-2379"/>
                  <a:ext cx="344" cy="371"/>
                </a:xfrm>
                <a:custGeom>
                  <a:avLst/>
                  <a:gdLst>
                    <a:gd name="T0" fmla="*/ 4 w 25"/>
                    <a:gd name="T1" fmla="*/ 27 h 27"/>
                    <a:gd name="T2" fmla="*/ 2 w 25"/>
                    <a:gd name="T3" fmla="*/ 26 h 27"/>
                    <a:gd name="T4" fmla="*/ 0 w 25"/>
                    <a:gd name="T5" fmla="*/ 24 h 27"/>
                    <a:gd name="T6" fmla="*/ 0 w 25"/>
                    <a:gd name="T7" fmla="*/ 3 h 27"/>
                    <a:gd name="T8" fmla="*/ 3 w 25"/>
                    <a:gd name="T9" fmla="*/ 0 h 27"/>
                    <a:gd name="T10" fmla="*/ 6 w 25"/>
                    <a:gd name="T11" fmla="*/ 3 h 27"/>
                    <a:gd name="T12" fmla="*/ 6 w 25"/>
                    <a:gd name="T13" fmla="*/ 3 h 27"/>
                    <a:gd name="T14" fmla="*/ 6 w 25"/>
                    <a:gd name="T15" fmla="*/ 20 h 27"/>
                    <a:gd name="T16" fmla="*/ 20 w 25"/>
                    <a:gd name="T17" fmla="*/ 13 h 27"/>
                    <a:gd name="T18" fmla="*/ 24 w 25"/>
                    <a:gd name="T19" fmla="*/ 14 h 27"/>
                    <a:gd name="T20" fmla="*/ 24 w 25"/>
                    <a:gd name="T21" fmla="*/ 14 h 27"/>
                    <a:gd name="T22" fmla="*/ 23 w 25"/>
                    <a:gd name="T23" fmla="*/ 18 h 27"/>
                    <a:gd name="T24" fmla="*/ 23 w 25"/>
                    <a:gd name="T25" fmla="*/ 18 h 27"/>
                    <a:gd name="T26" fmla="*/ 4 w 25"/>
                    <a:gd name="T2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27">
                      <a:moveTo>
                        <a:pt x="4" y="27"/>
                      </a:moveTo>
                      <a:cubicBezTo>
                        <a:pt x="3" y="27"/>
                        <a:pt x="2" y="27"/>
                        <a:pt x="2" y="26"/>
                      </a:cubicBezTo>
                      <a:cubicBezTo>
                        <a:pt x="1" y="26"/>
                        <a:pt x="0" y="25"/>
                        <a:pt x="0" y="24"/>
                      </a:cubicBezTo>
                      <a:cubicBezTo>
                        <a:pt x="0" y="3"/>
                        <a:pt x="0" y="3"/>
                        <a:pt x="0" y="3"/>
                      </a:cubicBezTo>
                      <a:cubicBezTo>
                        <a:pt x="0" y="1"/>
                        <a:pt x="1" y="0"/>
                        <a:pt x="3" y="0"/>
                      </a:cubicBezTo>
                      <a:cubicBezTo>
                        <a:pt x="5" y="0"/>
                        <a:pt x="6" y="1"/>
                        <a:pt x="6" y="3"/>
                      </a:cubicBezTo>
                      <a:cubicBezTo>
                        <a:pt x="6" y="3"/>
                        <a:pt x="6" y="3"/>
                        <a:pt x="6" y="3"/>
                      </a:cubicBezTo>
                      <a:cubicBezTo>
                        <a:pt x="6" y="20"/>
                        <a:pt x="6" y="20"/>
                        <a:pt x="6" y="20"/>
                      </a:cubicBezTo>
                      <a:cubicBezTo>
                        <a:pt x="20" y="13"/>
                        <a:pt x="20" y="13"/>
                        <a:pt x="20" y="13"/>
                      </a:cubicBezTo>
                      <a:cubicBezTo>
                        <a:pt x="22" y="12"/>
                        <a:pt x="23" y="13"/>
                        <a:pt x="24" y="14"/>
                      </a:cubicBezTo>
                      <a:cubicBezTo>
                        <a:pt x="24" y="14"/>
                        <a:pt x="24" y="14"/>
                        <a:pt x="24" y="14"/>
                      </a:cubicBezTo>
                      <a:cubicBezTo>
                        <a:pt x="25" y="15"/>
                        <a:pt x="24" y="17"/>
                        <a:pt x="23" y="18"/>
                      </a:cubicBezTo>
                      <a:cubicBezTo>
                        <a:pt x="23" y="18"/>
                        <a:pt x="23" y="18"/>
                        <a:pt x="23" y="18"/>
                      </a:cubicBezTo>
                      <a:lnTo>
                        <a:pt x="4" y="2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34"/>
                  <a:endParaRPr lang="en-US">
                    <a:solidFill>
                      <a:srgbClr val="FFFFFF"/>
                    </a:solidFill>
                  </a:endParaRPr>
                </a:p>
              </p:txBody>
            </p:sp>
          </p:grpSp>
          <p:sp>
            <p:nvSpPr>
              <p:cNvPr id="15" name="Freeform 36"/>
              <p:cNvSpPr>
                <a:spLocks/>
              </p:cNvSpPr>
              <p:nvPr/>
            </p:nvSpPr>
            <p:spPr bwMode="auto">
              <a:xfrm>
                <a:off x="620944" y="5725317"/>
                <a:ext cx="305381" cy="287781"/>
              </a:xfrm>
              <a:custGeom>
                <a:avLst/>
                <a:gdLst>
                  <a:gd name="T0" fmla="*/ 706 w 760"/>
                  <a:gd name="T1" fmla="*/ 172 h 594"/>
                  <a:gd name="T2" fmla="*/ 678 w 760"/>
                  <a:gd name="T3" fmla="*/ 184 h 594"/>
                  <a:gd name="T4" fmla="*/ 514 w 760"/>
                  <a:gd name="T5" fmla="*/ 176 h 594"/>
                  <a:gd name="T6" fmla="*/ 450 w 760"/>
                  <a:gd name="T7" fmla="*/ 160 h 594"/>
                  <a:gd name="T8" fmla="*/ 432 w 760"/>
                  <a:gd name="T9" fmla="*/ 134 h 594"/>
                  <a:gd name="T10" fmla="*/ 532 w 760"/>
                  <a:gd name="T11" fmla="*/ 68 h 594"/>
                  <a:gd name="T12" fmla="*/ 576 w 760"/>
                  <a:gd name="T13" fmla="*/ 56 h 594"/>
                  <a:gd name="T14" fmla="*/ 568 w 760"/>
                  <a:gd name="T15" fmla="*/ 24 h 594"/>
                  <a:gd name="T16" fmla="*/ 534 w 760"/>
                  <a:gd name="T17" fmla="*/ 20 h 594"/>
                  <a:gd name="T18" fmla="*/ 506 w 760"/>
                  <a:gd name="T19" fmla="*/ 44 h 594"/>
                  <a:gd name="T20" fmla="*/ 508 w 760"/>
                  <a:gd name="T21" fmla="*/ 60 h 594"/>
                  <a:gd name="T22" fmla="*/ 412 w 760"/>
                  <a:gd name="T23" fmla="*/ 122 h 594"/>
                  <a:gd name="T24" fmla="*/ 362 w 760"/>
                  <a:gd name="T25" fmla="*/ 114 h 594"/>
                  <a:gd name="T26" fmla="*/ 338 w 760"/>
                  <a:gd name="T27" fmla="*/ 112 h 594"/>
                  <a:gd name="T28" fmla="*/ 316 w 760"/>
                  <a:gd name="T29" fmla="*/ 64 h 594"/>
                  <a:gd name="T30" fmla="*/ 332 w 760"/>
                  <a:gd name="T31" fmla="*/ 34 h 594"/>
                  <a:gd name="T32" fmla="*/ 326 w 760"/>
                  <a:gd name="T33" fmla="*/ 8 h 594"/>
                  <a:gd name="T34" fmla="*/ 264 w 760"/>
                  <a:gd name="T35" fmla="*/ 8 h 594"/>
                  <a:gd name="T36" fmla="*/ 242 w 760"/>
                  <a:gd name="T37" fmla="*/ 38 h 594"/>
                  <a:gd name="T38" fmla="*/ 272 w 760"/>
                  <a:gd name="T39" fmla="*/ 58 h 594"/>
                  <a:gd name="T40" fmla="*/ 308 w 760"/>
                  <a:gd name="T41" fmla="*/ 92 h 594"/>
                  <a:gd name="T42" fmla="*/ 320 w 760"/>
                  <a:gd name="T43" fmla="*/ 124 h 594"/>
                  <a:gd name="T44" fmla="*/ 274 w 760"/>
                  <a:gd name="T45" fmla="*/ 162 h 594"/>
                  <a:gd name="T46" fmla="*/ 260 w 760"/>
                  <a:gd name="T47" fmla="*/ 178 h 594"/>
                  <a:gd name="T48" fmla="*/ 78 w 760"/>
                  <a:gd name="T49" fmla="*/ 184 h 594"/>
                  <a:gd name="T50" fmla="*/ 58 w 760"/>
                  <a:gd name="T51" fmla="*/ 170 h 594"/>
                  <a:gd name="T52" fmla="*/ 4 w 760"/>
                  <a:gd name="T53" fmla="*/ 196 h 594"/>
                  <a:gd name="T54" fmla="*/ 12 w 760"/>
                  <a:gd name="T55" fmla="*/ 224 h 594"/>
                  <a:gd name="T56" fmla="*/ 56 w 760"/>
                  <a:gd name="T57" fmla="*/ 220 h 594"/>
                  <a:gd name="T58" fmla="*/ 82 w 760"/>
                  <a:gd name="T59" fmla="*/ 202 h 594"/>
                  <a:gd name="T60" fmla="*/ 266 w 760"/>
                  <a:gd name="T61" fmla="*/ 196 h 594"/>
                  <a:gd name="T62" fmla="*/ 290 w 760"/>
                  <a:gd name="T63" fmla="*/ 232 h 594"/>
                  <a:gd name="T64" fmla="*/ 268 w 760"/>
                  <a:gd name="T65" fmla="*/ 304 h 594"/>
                  <a:gd name="T66" fmla="*/ 194 w 760"/>
                  <a:gd name="T67" fmla="*/ 426 h 594"/>
                  <a:gd name="T68" fmla="*/ 106 w 760"/>
                  <a:gd name="T69" fmla="*/ 456 h 594"/>
                  <a:gd name="T70" fmla="*/ 70 w 760"/>
                  <a:gd name="T71" fmla="*/ 516 h 594"/>
                  <a:gd name="T72" fmla="*/ 104 w 760"/>
                  <a:gd name="T73" fmla="*/ 584 h 594"/>
                  <a:gd name="T74" fmla="*/ 188 w 760"/>
                  <a:gd name="T75" fmla="*/ 586 h 594"/>
                  <a:gd name="T76" fmla="*/ 256 w 760"/>
                  <a:gd name="T77" fmla="*/ 526 h 594"/>
                  <a:gd name="T78" fmla="*/ 256 w 760"/>
                  <a:gd name="T79" fmla="*/ 464 h 594"/>
                  <a:gd name="T80" fmla="*/ 218 w 760"/>
                  <a:gd name="T81" fmla="*/ 432 h 594"/>
                  <a:gd name="T82" fmla="*/ 322 w 760"/>
                  <a:gd name="T83" fmla="*/ 248 h 594"/>
                  <a:gd name="T84" fmla="*/ 374 w 760"/>
                  <a:gd name="T85" fmla="*/ 242 h 594"/>
                  <a:gd name="T86" fmla="*/ 426 w 760"/>
                  <a:gd name="T87" fmla="*/ 274 h 594"/>
                  <a:gd name="T88" fmla="*/ 540 w 760"/>
                  <a:gd name="T89" fmla="*/ 404 h 594"/>
                  <a:gd name="T90" fmla="*/ 516 w 760"/>
                  <a:gd name="T91" fmla="*/ 462 h 594"/>
                  <a:gd name="T92" fmla="*/ 548 w 760"/>
                  <a:gd name="T93" fmla="*/ 514 h 594"/>
                  <a:gd name="T94" fmla="*/ 624 w 760"/>
                  <a:gd name="T95" fmla="*/ 518 h 594"/>
                  <a:gd name="T96" fmla="*/ 680 w 760"/>
                  <a:gd name="T97" fmla="*/ 448 h 594"/>
                  <a:gd name="T98" fmla="*/ 648 w 760"/>
                  <a:gd name="T99" fmla="*/ 388 h 594"/>
                  <a:gd name="T100" fmla="*/ 572 w 760"/>
                  <a:gd name="T101" fmla="*/ 384 h 594"/>
                  <a:gd name="T102" fmla="*/ 484 w 760"/>
                  <a:gd name="T103" fmla="*/ 308 h 594"/>
                  <a:gd name="T104" fmla="*/ 414 w 760"/>
                  <a:gd name="T105" fmla="*/ 226 h 594"/>
                  <a:gd name="T106" fmla="*/ 446 w 760"/>
                  <a:gd name="T107" fmla="*/ 192 h 594"/>
                  <a:gd name="T108" fmla="*/ 640 w 760"/>
                  <a:gd name="T109" fmla="*/ 200 h 594"/>
                  <a:gd name="T110" fmla="*/ 674 w 760"/>
                  <a:gd name="T111" fmla="*/ 208 h 594"/>
                  <a:gd name="T112" fmla="*/ 714 w 760"/>
                  <a:gd name="T113" fmla="*/ 232 h 594"/>
                  <a:gd name="T114" fmla="*/ 758 w 760"/>
                  <a:gd name="T115" fmla="*/ 212 h 594"/>
                  <a:gd name="T116" fmla="*/ 746 w 760"/>
                  <a:gd name="T117" fmla="*/ 18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60" h="594">
                    <a:moveTo>
                      <a:pt x="746" y="180"/>
                    </a:moveTo>
                    <a:lnTo>
                      <a:pt x="746" y="180"/>
                    </a:lnTo>
                    <a:lnTo>
                      <a:pt x="736" y="176"/>
                    </a:lnTo>
                    <a:lnTo>
                      <a:pt x="726" y="172"/>
                    </a:lnTo>
                    <a:lnTo>
                      <a:pt x="716" y="170"/>
                    </a:lnTo>
                    <a:lnTo>
                      <a:pt x="706" y="172"/>
                    </a:lnTo>
                    <a:lnTo>
                      <a:pt x="706" y="172"/>
                    </a:lnTo>
                    <a:lnTo>
                      <a:pt x="698" y="174"/>
                    </a:lnTo>
                    <a:lnTo>
                      <a:pt x="690" y="176"/>
                    </a:lnTo>
                    <a:lnTo>
                      <a:pt x="684" y="180"/>
                    </a:lnTo>
                    <a:lnTo>
                      <a:pt x="678" y="184"/>
                    </a:lnTo>
                    <a:lnTo>
                      <a:pt x="678" y="184"/>
                    </a:lnTo>
                    <a:lnTo>
                      <a:pt x="674" y="188"/>
                    </a:lnTo>
                    <a:lnTo>
                      <a:pt x="670" y="188"/>
                    </a:lnTo>
                    <a:lnTo>
                      <a:pt x="670" y="188"/>
                    </a:lnTo>
                    <a:lnTo>
                      <a:pt x="592" y="182"/>
                    </a:lnTo>
                    <a:lnTo>
                      <a:pt x="514" y="176"/>
                    </a:lnTo>
                    <a:lnTo>
                      <a:pt x="514" y="176"/>
                    </a:lnTo>
                    <a:lnTo>
                      <a:pt x="456" y="172"/>
                    </a:lnTo>
                    <a:lnTo>
                      <a:pt x="456" y="172"/>
                    </a:lnTo>
                    <a:lnTo>
                      <a:pt x="452" y="172"/>
                    </a:lnTo>
                    <a:lnTo>
                      <a:pt x="450" y="170"/>
                    </a:lnTo>
                    <a:lnTo>
                      <a:pt x="450" y="170"/>
                    </a:lnTo>
                    <a:lnTo>
                      <a:pt x="450" y="160"/>
                    </a:lnTo>
                    <a:lnTo>
                      <a:pt x="446" y="150"/>
                    </a:lnTo>
                    <a:lnTo>
                      <a:pt x="442" y="142"/>
                    </a:lnTo>
                    <a:lnTo>
                      <a:pt x="434" y="136"/>
                    </a:lnTo>
                    <a:lnTo>
                      <a:pt x="434" y="136"/>
                    </a:lnTo>
                    <a:lnTo>
                      <a:pt x="432" y="134"/>
                    </a:lnTo>
                    <a:lnTo>
                      <a:pt x="432" y="134"/>
                    </a:lnTo>
                    <a:lnTo>
                      <a:pt x="434" y="132"/>
                    </a:lnTo>
                    <a:lnTo>
                      <a:pt x="434" y="132"/>
                    </a:lnTo>
                    <a:lnTo>
                      <a:pt x="518" y="70"/>
                    </a:lnTo>
                    <a:lnTo>
                      <a:pt x="518" y="70"/>
                    </a:lnTo>
                    <a:lnTo>
                      <a:pt x="524" y="68"/>
                    </a:lnTo>
                    <a:lnTo>
                      <a:pt x="532" y="68"/>
                    </a:lnTo>
                    <a:lnTo>
                      <a:pt x="532" y="68"/>
                    </a:lnTo>
                    <a:lnTo>
                      <a:pt x="544" y="68"/>
                    </a:lnTo>
                    <a:lnTo>
                      <a:pt x="556" y="66"/>
                    </a:lnTo>
                    <a:lnTo>
                      <a:pt x="566" y="62"/>
                    </a:lnTo>
                    <a:lnTo>
                      <a:pt x="576" y="56"/>
                    </a:lnTo>
                    <a:lnTo>
                      <a:pt x="576" y="56"/>
                    </a:lnTo>
                    <a:lnTo>
                      <a:pt x="580" y="48"/>
                    </a:lnTo>
                    <a:lnTo>
                      <a:pt x="582" y="42"/>
                    </a:lnTo>
                    <a:lnTo>
                      <a:pt x="580" y="34"/>
                    </a:lnTo>
                    <a:lnTo>
                      <a:pt x="574" y="28"/>
                    </a:lnTo>
                    <a:lnTo>
                      <a:pt x="574" y="28"/>
                    </a:lnTo>
                    <a:lnTo>
                      <a:pt x="568" y="24"/>
                    </a:lnTo>
                    <a:lnTo>
                      <a:pt x="568" y="24"/>
                    </a:lnTo>
                    <a:lnTo>
                      <a:pt x="554" y="20"/>
                    </a:lnTo>
                    <a:lnTo>
                      <a:pt x="554" y="20"/>
                    </a:lnTo>
                    <a:lnTo>
                      <a:pt x="542" y="20"/>
                    </a:lnTo>
                    <a:lnTo>
                      <a:pt x="542" y="20"/>
                    </a:lnTo>
                    <a:lnTo>
                      <a:pt x="534" y="20"/>
                    </a:lnTo>
                    <a:lnTo>
                      <a:pt x="526" y="24"/>
                    </a:lnTo>
                    <a:lnTo>
                      <a:pt x="518" y="28"/>
                    </a:lnTo>
                    <a:lnTo>
                      <a:pt x="510" y="32"/>
                    </a:lnTo>
                    <a:lnTo>
                      <a:pt x="510" y="32"/>
                    </a:lnTo>
                    <a:lnTo>
                      <a:pt x="508" y="38"/>
                    </a:lnTo>
                    <a:lnTo>
                      <a:pt x="506" y="44"/>
                    </a:lnTo>
                    <a:lnTo>
                      <a:pt x="506" y="50"/>
                    </a:lnTo>
                    <a:lnTo>
                      <a:pt x="510" y="56"/>
                    </a:lnTo>
                    <a:lnTo>
                      <a:pt x="510" y="56"/>
                    </a:lnTo>
                    <a:lnTo>
                      <a:pt x="510" y="58"/>
                    </a:lnTo>
                    <a:lnTo>
                      <a:pt x="510" y="58"/>
                    </a:lnTo>
                    <a:lnTo>
                      <a:pt x="508" y="60"/>
                    </a:lnTo>
                    <a:lnTo>
                      <a:pt x="508" y="60"/>
                    </a:lnTo>
                    <a:lnTo>
                      <a:pt x="426" y="120"/>
                    </a:lnTo>
                    <a:lnTo>
                      <a:pt x="426" y="120"/>
                    </a:lnTo>
                    <a:lnTo>
                      <a:pt x="418" y="122"/>
                    </a:lnTo>
                    <a:lnTo>
                      <a:pt x="414" y="122"/>
                    </a:lnTo>
                    <a:lnTo>
                      <a:pt x="412" y="122"/>
                    </a:lnTo>
                    <a:lnTo>
                      <a:pt x="412" y="122"/>
                    </a:lnTo>
                    <a:lnTo>
                      <a:pt x="410" y="120"/>
                    </a:lnTo>
                    <a:lnTo>
                      <a:pt x="410" y="120"/>
                    </a:lnTo>
                    <a:lnTo>
                      <a:pt x="394" y="116"/>
                    </a:lnTo>
                    <a:lnTo>
                      <a:pt x="378" y="114"/>
                    </a:lnTo>
                    <a:lnTo>
                      <a:pt x="362" y="114"/>
                    </a:lnTo>
                    <a:lnTo>
                      <a:pt x="344" y="116"/>
                    </a:lnTo>
                    <a:lnTo>
                      <a:pt x="344" y="116"/>
                    </a:lnTo>
                    <a:lnTo>
                      <a:pt x="342" y="116"/>
                    </a:lnTo>
                    <a:lnTo>
                      <a:pt x="340" y="114"/>
                    </a:lnTo>
                    <a:lnTo>
                      <a:pt x="340" y="114"/>
                    </a:lnTo>
                    <a:lnTo>
                      <a:pt x="338" y="112"/>
                    </a:lnTo>
                    <a:lnTo>
                      <a:pt x="342" y="120"/>
                    </a:lnTo>
                    <a:lnTo>
                      <a:pt x="344" y="128"/>
                    </a:lnTo>
                    <a:lnTo>
                      <a:pt x="344" y="128"/>
                    </a:lnTo>
                    <a:lnTo>
                      <a:pt x="344" y="128"/>
                    </a:lnTo>
                    <a:lnTo>
                      <a:pt x="316" y="64"/>
                    </a:lnTo>
                    <a:lnTo>
                      <a:pt x="316" y="64"/>
                    </a:lnTo>
                    <a:lnTo>
                      <a:pt x="310" y="50"/>
                    </a:lnTo>
                    <a:lnTo>
                      <a:pt x="310" y="50"/>
                    </a:lnTo>
                    <a:lnTo>
                      <a:pt x="314" y="50"/>
                    </a:lnTo>
                    <a:lnTo>
                      <a:pt x="314" y="50"/>
                    </a:lnTo>
                    <a:lnTo>
                      <a:pt x="324" y="44"/>
                    </a:lnTo>
                    <a:lnTo>
                      <a:pt x="332" y="34"/>
                    </a:lnTo>
                    <a:lnTo>
                      <a:pt x="332" y="34"/>
                    </a:lnTo>
                    <a:lnTo>
                      <a:pt x="336" y="28"/>
                    </a:lnTo>
                    <a:lnTo>
                      <a:pt x="336" y="20"/>
                    </a:lnTo>
                    <a:lnTo>
                      <a:pt x="332" y="12"/>
                    </a:lnTo>
                    <a:lnTo>
                      <a:pt x="326" y="8"/>
                    </a:lnTo>
                    <a:lnTo>
                      <a:pt x="326" y="8"/>
                    </a:lnTo>
                    <a:lnTo>
                      <a:pt x="316" y="2"/>
                    </a:lnTo>
                    <a:lnTo>
                      <a:pt x="306" y="0"/>
                    </a:lnTo>
                    <a:lnTo>
                      <a:pt x="306" y="0"/>
                    </a:lnTo>
                    <a:lnTo>
                      <a:pt x="292" y="0"/>
                    </a:lnTo>
                    <a:lnTo>
                      <a:pt x="278" y="4"/>
                    </a:lnTo>
                    <a:lnTo>
                      <a:pt x="264" y="8"/>
                    </a:lnTo>
                    <a:lnTo>
                      <a:pt x="252" y="18"/>
                    </a:lnTo>
                    <a:lnTo>
                      <a:pt x="252" y="18"/>
                    </a:lnTo>
                    <a:lnTo>
                      <a:pt x="246" y="24"/>
                    </a:lnTo>
                    <a:lnTo>
                      <a:pt x="244" y="32"/>
                    </a:lnTo>
                    <a:lnTo>
                      <a:pt x="244" y="32"/>
                    </a:lnTo>
                    <a:lnTo>
                      <a:pt x="242" y="38"/>
                    </a:lnTo>
                    <a:lnTo>
                      <a:pt x="244" y="44"/>
                    </a:lnTo>
                    <a:lnTo>
                      <a:pt x="250" y="50"/>
                    </a:lnTo>
                    <a:lnTo>
                      <a:pt x="256" y="54"/>
                    </a:lnTo>
                    <a:lnTo>
                      <a:pt x="256" y="54"/>
                    </a:lnTo>
                    <a:lnTo>
                      <a:pt x="264" y="56"/>
                    </a:lnTo>
                    <a:lnTo>
                      <a:pt x="272" y="58"/>
                    </a:lnTo>
                    <a:lnTo>
                      <a:pt x="290" y="58"/>
                    </a:lnTo>
                    <a:lnTo>
                      <a:pt x="290" y="58"/>
                    </a:lnTo>
                    <a:lnTo>
                      <a:pt x="294" y="58"/>
                    </a:lnTo>
                    <a:lnTo>
                      <a:pt x="296" y="60"/>
                    </a:lnTo>
                    <a:lnTo>
                      <a:pt x="296" y="60"/>
                    </a:lnTo>
                    <a:lnTo>
                      <a:pt x="308" y="92"/>
                    </a:lnTo>
                    <a:lnTo>
                      <a:pt x="308" y="92"/>
                    </a:lnTo>
                    <a:lnTo>
                      <a:pt x="314" y="106"/>
                    </a:lnTo>
                    <a:lnTo>
                      <a:pt x="322" y="120"/>
                    </a:lnTo>
                    <a:lnTo>
                      <a:pt x="322" y="120"/>
                    </a:lnTo>
                    <a:lnTo>
                      <a:pt x="322" y="124"/>
                    </a:lnTo>
                    <a:lnTo>
                      <a:pt x="320" y="124"/>
                    </a:lnTo>
                    <a:lnTo>
                      <a:pt x="320" y="124"/>
                    </a:lnTo>
                    <a:lnTo>
                      <a:pt x="300" y="134"/>
                    </a:lnTo>
                    <a:lnTo>
                      <a:pt x="300" y="134"/>
                    </a:lnTo>
                    <a:lnTo>
                      <a:pt x="290" y="142"/>
                    </a:lnTo>
                    <a:lnTo>
                      <a:pt x="280" y="152"/>
                    </a:lnTo>
                    <a:lnTo>
                      <a:pt x="274" y="162"/>
                    </a:lnTo>
                    <a:lnTo>
                      <a:pt x="268" y="174"/>
                    </a:lnTo>
                    <a:lnTo>
                      <a:pt x="268" y="174"/>
                    </a:lnTo>
                    <a:lnTo>
                      <a:pt x="264" y="176"/>
                    </a:lnTo>
                    <a:lnTo>
                      <a:pt x="264" y="176"/>
                    </a:lnTo>
                    <a:lnTo>
                      <a:pt x="260" y="178"/>
                    </a:lnTo>
                    <a:lnTo>
                      <a:pt x="260" y="178"/>
                    </a:lnTo>
                    <a:lnTo>
                      <a:pt x="148" y="184"/>
                    </a:lnTo>
                    <a:lnTo>
                      <a:pt x="148" y="184"/>
                    </a:lnTo>
                    <a:lnTo>
                      <a:pt x="84" y="186"/>
                    </a:lnTo>
                    <a:lnTo>
                      <a:pt x="84" y="186"/>
                    </a:lnTo>
                    <a:lnTo>
                      <a:pt x="80" y="186"/>
                    </a:lnTo>
                    <a:lnTo>
                      <a:pt x="78" y="184"/>
                    </a:lnTo>
                    <a:lnTo>
                      <a:pt x="78" y="184"/>
                    </a:lnTo>
                    <a:lnTo>
                      <a:pt x="74" y="178"/>
                    </a:lnTo>
                    <a:lnTo>
                      <a:pt x="70" y="174"/>
                    </a:lnTo>
                    <a:lnTo>
                      <a:pt x="70" y="174"/>
                    </a:lnTo>
                    <a:lnTo>
                      <a:pt x="64" y="172"/>
                    </a:lnTo>
                    <a:lnTo>
                      <a:pt x="58" y="170"/>
                    </a:lnTo>
                    <a:lnTo>
                      <a:pt x="46" y="170"/>
                    </a:lnTo>
                    <a:lnTo>
                      <a:pt x="46" y="170"/>
                    </a:lnTo>
                    <a:lnTo>
                      <a:pt x="34" y="174"/>
                    </a:lnTo>
                    <a:lnTo>
                      <a:pt x="22" y="178"/>
                    </a:lnTo>
                    <a:lnTo>
                      <a:pt x="12" y="186"/>
                    </a:lnTo>
                    <a:lnTo>
                      <a:pt x="4" y="196"/>
                    </a:lnTo>
                    <a:lnTo>
                      <a:pt x="4" y="196"/>
                    </a:lnTo>
                    <a:lnTo>
                      <a:pt x="0" y="206"/>
                    </a:lnTo>
                    <a:lnTo>
                      <a:pt x="0" y="206"/>
                    </a:lnTo>
                    <a:lnTo>
                      <a:pt x="2" y="214"/>
                    </a:lnTo>
                    <a:lnTo>
                      <a:pt x="6" y="220"/>
                    </a:lnTo>
                    <a:lnTo>
                      <a:pt x="12" y="224"/>
                    </a:lnTo>
                    <a:lnTo>
                      <a:pt x="20" y="226"/>
                    </a:lnTo>
                    <a:lnTo>
                      <a:pt x="20" y="226"/>
                    </a:lnTo>
                    <a:lnTo>
                      <a:pt x="34" y="226"/>
                    </a:lnTo>
                    <a:lnTo>
                      <a:pt x="34" y="226"/>
                    </a:lnTo>
                    <a:lnTo>
                      <a:pt x="46" y="224"/>
                    </a:lnTo>
                    <a:lnTo>
                      <a:pt x="56" y="220"/>
                    </a:lnTo>
                    <a:lnTo>
                      <a:pt x="66" y="214"/>
                    </a:lnTo>
                    <a:lnTo>
                      <a:pt x="74" y="204"/>
                    </a:lnTo>
                    <a:lnTo>
                      <a:pt x="74" y="204"/>
                    </a:lnTo>
                    <a:lnTo>
                      <a:pt x="78" y="202"/>
                    </a:lnTo>
                    <a:lnTo>
                      <a:pt x="82" y="202"/>
                    </a:lnTo>
                    <a:lnTo>
                      <a:pt x="82" y="202"/>
                    </a:lnTo>
                    <a:lnTo>
                      <a:pt x="206" y="194"/>
                    </a:lnTo>
                    <a:lnTo>
                      <a:pt x="206" y="194"/>
                    </a:lnTo>
                    <a:lnTo>
                      <a:pt x="262" y="192"/>
                    </a:lnTo>
                    <a:lnTo>
                      <a:pt x="262" y="192"/>
                    </a:lnTo>
                    <a:lnTo>
                      <a:pt x="264" y="192"/>
                    </a:lnTo>
                    <a:lnTo>
                      <a:pt x="266" y="196"/>
                    </a:lnTo>
                    <a:lnTo>
                      <a:pt x="266" y="196"/>
                    </a:lnTo>
                    <a:lnTo>
                      <a:pt x="268" y="202"/>
                    </a:lnTo>
                    <a:lnTo>
                      <a:pt x="268" y="202"/>
                    </a:lnTo>
                    <a:lnTo>
                      <a:pt x="272" y="214"/>
                    </a:lnTo>
                    <a:lnTo>
                      <a:pt x="280" y="224"/>
                    </a:lnTo>
                    <a:lnTo>
                      <a:pt x="290" y="232"/>
                    </a:lnTo>
                    <a:lnTo>
                      <a:pt x="302" y="238"/>
                    </a:lnTo>
                    <a:lnTo>
                      <a:pt x="302" y="238"/>
                    </a:lnTo>
                    <a:lnTo>
                      <a:pt x="304" y="240"/>
                    </a:lnTo>
                    <a:lnTo>
                      <a:pt x="304" y="244"/>
                    </a:lnTo>
                    <a:lnTo>
                      <a:pt x="304" y="244"/>
                    </a:lnTo>
                    <a:lnTo>
                      <a:pt x="268" y="304"/>
                    </a:lnTo>
                    <a:lnTo>
                      <a:pt x="268" y="304"/>
                    </a:lnTo>
                    <a:lnTo>
                      <a:pt x="198" y="424"/>
                    </a:lnTo>
                    <a:lnTo>
                      <a:pt x="198" y="424"/>
                    </a:lnTo>
                    <a:lnTo>
                      <a:pt x="196" y="426"/>
                    </a:lnTo>
                    <a:lnTo>
                      <a:pt x="194" y="426"/>
                    </a:lnTo>
                    <a:lnTo>
                      <a:pt x="194" y="426"/>
                    </a:lnTo>
                    <a:lnTo>
                      <a:pt x="184" y="426"/>
                    </a:lnTo>
                    <a:lnTo>
                      <a:pt x="184" y="426"/>
                    </a:lnTo>
                    <a:lnTo>
                      <a:pt x="162" y="428"/>
                    </a:lnTo>
                    <a:lnTo>
                      <a:pt x="142" y="434"/>
                    </a:lnTo>
                    <a:lnTo>
                      <a:pt x="124" y="444"/>
                    </a:lnTo>
                    <a:lnTo>
                      <a:pt x="106" y="456"/>
                    </a:lnTo>
                    <a:lnTo>
                      <a:pt x="106" y="456"/>
                    </a:lnTo>
                    <a:lnTo>
                      <a:pt x="92" y="470"/>
                    </a:lnTo>
                    <a:lnTo>
                      <a:pt x="82" y="484"/>
                    </a:lnTo>
                    <a:lnTo>
                      <a:pt x="76" y="498"/>
                    </a:lnTo>
                    <a:lnTo>
                      <a:pt x="70" y="516"/>
                    </a:lnTo>
                    <a:lnTo>
                      <a:pt x="70" y="516"/>
                    </a:lnTo>
                    <a:lnTo>
                      <a:pt x="70" y="534"/>
                    </a:lnTo>
                    <a:lnTo>
                      <a:pt x="74" y="548"/>
                    </a:lnTo>
                    <a:lnTo>
                      <a:pt x="82" y="562"/>
                    </a:lnTo>
                    <a:lnTo>
                      <a:pt x="92" y="574"/>
                    </a:lnTo>
                    <a:lnTo>
                      <a:pt x="92" y="574"/>
                    </a:lnTo>
                    <a:lnTo>
                      <a:pt x="104" y="584"/>
                    </a:lnTo>
                    <a:lnTo>
                      <a:pt x="118" y="588"/>
                    </a:lnTo>
                    <a:lnTo>
                      <a:pt x="132" y="592"/>
                    </a:lnTo>
                    <a:lnTo>
                      <a:pt x="148" y="594"/>
                    </a:lnTo>
                    <a:lnTo>
                      <a:pt x="148" y="594"/>
                    </a:lnTo>
                    <a:lnTo>
                      <a:pt x="168" y="592"/>
                    </a:lnTo>
                    <a:lnTo>
                      <a:pt x="188" y="586"/>
                    </a:lnTo>
                    <a:lnTo>
                      <a:pt x="206" y="578"/>
                    </a:lnTo>
                    <a:lnTo>
                      <a:pt x="222" y="566"/>
                    </a:lnTo>
                    <a:lnTo>
                      <a:pt x="222" y="566"/>
                    </a:lnTo>
                    <a:lnTo>
                      <a:pt x="236" y="554"/>
                    </a:lnTo>
                    <a:lnTo>
                      <a:pt x="248" y="542"/>
                    </a:lnTo>
                    <a:lnTo>
                      <a:pt x="256" y="526"/>
                    </a:lnTo>
                    <a:lnTo>
                      <a:pt x="262" y="508"/>
                    </a:lnTo>
                    <a:lnTo>
                      <a:pt x="262" y="508"/>
                    </a:lnTo>
                    <a:lnTo>
                      <a:pt x="264" y="496"/>
                    </a:lnTo>
                    <a:lnTo>
                      <a:pt x="262" y="486"/>
                    </a:lnTo>
                    <a:lnTo>
                      <a:pt x="260" y="474"/>
                    </a:lnTo>
                    <a:lnTo>
                      <a:pt x="256" y="464"/>
                    </a:lnTo>
                    <a:lnTo>
                      <a:pt x="250" y="454"/>
                    </a:lnTo>
                    <a:lnTo>
                      <a:pt x="242" y="446"/>
                    </a:lnTo>
                    <a:lnTo>
                      <a:pt x="232" y="438"/>
                    </a:lnTo>
                    <a:lnTo>
                      <a:pt x="222" y="434"/>
                    </a:lnTo>
                    <a:lnTo>
                      <a:pt x="222" y="434"/>
                    </a:lnTo>
                    <a:lnTo>
                      <a:pt x="218" y="432"/>
                    </a:lnTo>
                    <a:lnTo>
                      <a:pt x="220" y="428"/>
                    </a:lnTo>
                    <a:lnTo>
                      <a:pt x="220" y="428"/>
                    </a:lnTo>
                    <a:lnTo>
                      <a:pt x="284" y="316"/>
                    </a:lnTo>
                    <a:lnTo>
                      <a:pt x="284" y="316"/>
                    </a:lnTo>
                    <a:lnTo>
                      <a:pt x="322" y="248"/>
                    </a:lnTo>
                    <a:lnTo>
                      <a:pt x="322" y="248"/>
                    </a:lnTo>
                    <a:lnTo>
                      <a:pt x="324" y="246"/>
                    </a:lnTo>
                    <a:lnTo>
                      <a:pt x="328" y="246"/>
                    </a:lnTo>
                    <a:lnTo>
                      <a:pt x="328" y="246"/>
                    </a:lnTo>
                    <a:lnTo>
                      <a:pt x="344" y="246"/>
                    </a:lnTo>
                    <a:lnTo>
                      <a:pt x="360" y="246"/>
                    </a:lnTo>
                    <a:lnTo>
                      <a:pt x="374" y="242"/>
                    </a:lnTo>
                    <a:lnTo>
                      <a:pt x="390" y="238"/>
                    </a:lnTo>
                    <a:lnTo>
                      <a:pt x="390" y="238"/>
                    </a:lnTo>
                    <a:lnTo>
                      <a:pt x="392" y="238"/>
                    </a:lnTo>
                    <a:lnTo>
                      <a:pt x="394" y="240"/>
                    </a:lnTo>
                    <a:lnTo>
                      <a:pt x="394" y="240"/>
                    </a:lnTo>
                    <a:lnTo>
                      <a:pt x="426" y="274"/>
                    </a:lnTo>
                    <a:lnTo>
                      <a:pt x="462" y="316"/>
                    </a:lnTo>
                    <a:lnTo>
                      <a:pt x="498" y="360"/>
                    </a:lnTo>
                    <a:lnTo>
                      <a:pt x="530" y="394"/>
                    </a:lnTo>
                    <a:lnTo>
                      <a:pt x="530" y="394"/>
                    </a:lnTo>
                    <a:lnTo>
                      <a:pt x="540" y="404"/>
                    </a:lnTo>
                    <a:lnTo>
                      <a:pt x="540" y="404"/>
                    </a:lnTo>
                    <a:lnTo>
                      <a:pt x="532" y="414"/>
                    </a:lnTo>
                    <a:lnTo>
                      <a:pt x="526" y="422"/>
                    </a:lnTo>
                    <a:lnTo>
                      <a:pt x="522" y="432"/>
                    </a:lnTo>
                    <a:lnTo>
                      <a:pt x="518" y="442"/>
                    </a:lnTo>
                    <a:lnTo>
                      <a:pt x="516" y="452"/>
                    </a:lnTo>
                    <a:lnTo>
                      <a:pt x="516" y="462"/>
                    </a:lnTo>
                    <a:lnTo>
                      <a:pt x="518" y="472"/>
                    </a:lnTo>
                    <a:lnTo>
                      <a:pt x="520" y="482"/>
                    </a:lnTo>
                    <a:lnTo>
                      <a:pt x="520" y="482"/>
                    </a:lnTo>
                    <a:lnTo>
                      <a:pt x="528" y="496"/>
                    </a:lnTo>
                    <a:lnTo>
                      <a:pt x="536" y="506"/>
                    </a:lnTo>
                    <a:lnTo>
                      <a:pt x="548" y="514"/>
                    </a:lnTo>
                    <a:lnTo>
                      <a:pt x="562" y="520"/>
                    </a:lnTo>
                    <a:lnTo>
                      <a:pt x="576" y="524"/>
                    </a:lnTo>
                    <a:lnTo>
                      <a:pt x="592" y="524"/>
                    </a:lnTo>
                    <a:lnTo>
                      <a:pt x="608" y="522"/>
                    </a:lnTo>
                    <a:lnTo>
                      <a:pt x="624" y="518"/>
                    </a:lnTo>
                    <a:lnTo>
                      <a:pt x="624" y="518"/>
                    </a:lnTo>
                    <a:lnTo>
                      <a:pt x="640" y="510"/>
                    </a:lnTo>
                    <a:lnTo>
                      <a:pt x="652" y="500"/>
                    </a:lnTo>
                    <a:lnTo>
                      <a:pt x="664" y="488"/>
                    </a:lnTo>
                    <a:lnTo>
                      <a:pt x="672" y="476"/>
                    </a:lnTo>
                    <a:lnTo>
                      <a:pt x="678" y="462"/>
                    </a:lnTo>
                    <a:lnTo>
                      <a:pt x="680" y="448"/>
                    </a:lnTo>
                    <a:lnTo>
                      <a:pt x="680" y="434"/>
                    </a:lnTo>
                    <a:lnTo>
                      <a:pt x="676" y="420"/>
                    </a:lnTo>
                    <a:lnTo>
                      <a:pt x="676" y="420"/>
                    </a:lnTo>
                    <a:lnTo>
                      <a:pt x="668" y="408"/>
                    </a:lnTo>
                    <a:lnTo>
                      <a:pt x="660" y="396"/>
                    </a:lnTo>
                    <a:lnTo>
                      <a:pt x="648" y="388"/>
                    </a:lnTo>
                    <a:lnTo>
                      <a:pt x="634" y="382"/>
                    </a:lnTo>
                    <a:lnTo>
                      <a:pt x="620" y="378"/>
                    </a:lnTo>
                    <a:lnTo>
                      <a:pt x="604" y="378"/>
                    </a:lnTo>
                    <a:lnTo>
                      <a:pt x="588" y="380"/>
                    </a:lnTo>
                    <a:lnTo>
                      <a:pt x="572" y="384"/>
                    </a:lnTo>
                    <a:lnTo>
                      <a:pt x="572" y="384"/>
                    </a:lnTo>
                    <a:lnTo>
                      <a:pt x="558" y="392"/>
                    </a:lnTo>
                    <a:lnTo>
                      <a:pt x="558" y="392"/>
                    </a:lnTo>
                    <a:lnTo>
                      <a:pt x="552" y="386"/>
                    </a:lnTo>
                    <a:lnTo>
                      <a:pt x="552" y="386"/>
                    </a:lnTo>
                    <a:lnTo>
                      <a:pt x="520" y="352"/>
                    </a:lnTo>
                    <a:lnTo>
                      <a:pt x="484" y="308"/>
                    </a:lnTo>
                    <a:lnTo>
                      <a:pt x="446" y="266"/>
                    </a:lnTo>
                    <a:lnTo>
                      <a:pt x="416" y="232"/>
                    </a:lnTo>
                    <a:lnTo>
                      <a:pt x="416" y="232"/>
                    </a:lnTo>
                    <a:lnTo>
                      <a:pt x="412" y="228"/>
                    </a:lnTo>
                    <a:lnTo>
                      <a:pt x="412" y="228"/>
                    </a:lnTo>
                    <a:lnTo>
                      <a:pt x="414" y="226"/>
                    </a:lnTo>
                    <a:lnTo>
                      <a:pt x="414" y="226"/>
                    </a:lnTo>
                    <a:lnTo>
                      <a:pt x="424" y="220"/>
                    </a:lnTo>
                    <a:lnTo>
                      <a:pt x="432" y="212"/>
                    </a:lnTo>
                    <a:lnTo>
                      <a:pt x="440" y="202"/>
                    </a:lnTo>
                    <a:lnTo>
                      <a:pt x="446" y="192"/>
                    </a:lnTo>
                    <a:lnTo>
                      <a:pt x="446" y="192"/>
                    </a:lnTo>
                    <a:lnTo>
                      <a:pt x="448" y="188"/>
                    </a:lnTo>
                    <a:lnTo>
                      <a:pt x="452" y="188"/>
                    </a:lnTo>
                    <a:lnTo>
                      <a:pt x="452" y="188"/>
                    </a:lnTo>
                    <a:lnTo>
                      <a:pt x="626" y="198"/>
                    </a:lnTo>
                    <a:lnTo>
                      <a:pt x="626" y="198"/>
                    </a:lnTo>
                    <a:lnTo>
                      <a:pt x="640" y="200"/>
                    </a:lnTo>
                    <a:lnTo>
                      <a:pt x="646" y="200"/>
                    </a:lnTo>
                    <a:lnTo>
                      <a:pt x="652" y="202"/>
                    </a:lnTo>
                    <a:lnTo>
                      <a:pt x="668" y="204"/>
                    </a:lnTo>
                    <a:lnTo>
                      <a:pt x="668" y="204"/>
                    </a:lnTo>
                    <a:lnTo>
                      <a:pt x="672" y="204"/>
                    </a:lnTo>
                    <a:lnTo>
                      <a:pt x="674" y="208"/>
                    </a:lnTo>
                    <a:lnTo>
                      <a:pt x="674" y="208"/>
                    </a:lnTo>
                    <a:lnTo>
                      <a:pt x="678" y="216"/>
                    </a:lnTo>
                    <a:lnTo>
                      <a:pt x="684" y="222"/>
                    </a:lnTo>
                    <a:lnTo>
                      <a:pt x="684" y="222"/>
                    </a:lnTo>
                    <a:lnTo>
                      <a:pt x="698" y="230"/>
                    </a:lnTo>
                    <a:lnTo>
                      <a:pt x="714" y="232"/>
                    </a:lnTo>
                    <a:lnTo>
                      <a:pt x="728" y="232"/>
                    </a:lnTo>
                    <a:lnTo>
                      <a:pt x="742" y="226"/>
                    </a:lnTo>
                    <a:lnTo>
                      <a:pt x="742" y="226"/>
                    </a:lnTo>
                    <a:lnTo>
                      <a:pt x="750" y="222"/>
                    </a:lnTo>
                    <a:lnTo>
                      <a:pt x="756" y="218"/>
                    </a:lnTo>
                    <a:lnTo>
                      <a:pt x="758" y="212"/>
                    </a:lnTo>
                    <a:lnTo>
                      <a:pt x="760" y="204"/>
                    </a:lnTo>
                    <a:lnTo>
                      <a:pt x="760" y="198"/>
                    </a:lnTo>
                    <a:lnTo>
                      <a:pt x="758" y="192"/>
                    </a:lnTo>
                    <a:lnTo>
                      <a:pt x="752" y="186"/>
                    </a:lnTo>
                    <a:lnTo>
                      <a:pt x="746" y="180"/>
                    </a:lnTo>
                    <a:lnTo>
                      <a:pt x="746" y="180"/>
                    </a:lnTo>
                    <a:close/>
                  </a:path>
                </a:pathLst>
              </a:custGeom>
              <a:solidFill>
                <a:schemeClr val="accent1"/>
              </a:solidFill>
              <a:ln>
                <a:noFill/>
              </a:ln>
            </p:spPr>
            <p:txBody>
              <a:bodyPr vert="horz" wrap="square" lIns="91416" tIns="45708" rIns="91416" bIns="45708" numCol="1" anchor="t" anchorCtr="0" compatLnSpc="1">
                <a:prstTxWarp prst="textNoShape">
                  <a:avLst/>
                </a:prstTxWarp>
              </a:bodyPr>
              <a:lstStyle/>
              <a:p>
                <a:pPr defTabSz="914171">
                  <a:defRPr/>
                </a:pPr>
                <a:endParaRPr lang="en-GB" kern="0" dirty="0">
                  <a:solidFill>
                    <a:prstClr val="black"/>
                  </a:solidFill>
                </a:endParaRPr>
              </a:p>
            </p:txBody>
          </p:sp>
        </p:grpSp>
      </p:grpSp>
      <p:grpSp>
        <p:nvGrpSpPr>
          <p:cNvPr id="18" name="Group 17"/>
          <p:cNvGrpSpPr/>
          <p:nvPr/>
        </p:nvGrpSpPr>
        <p:grpSpPr>
          <a:xfrm>
            <a:off x="2655772" y="3927371"/>
            <a:ext cx="2426272" cy="2372839"/>
            <a:chOff x="457201" y="3940387"/>
            <a:chExt cx="2426904" cy="2373457"/>
          </a:xfrm>
        </p:grpSpPr>
        <p:sp>
          <p:nvSpPr>
            <p:cNvPr id="19" name="Rectangle 18"/>
            <p:cNvSpPr/>
            <p:nvPr/>
          </p:nvSpPr>
          <p:spPr>
            <a:xfrm>
              <a:off x="457201" y="3940387"/>
              <a:ext cx="2426904" cy="2373457"/>
            </a:xfrm>
            <a:prstGeom prst="rect">
              <a:avLst/>
            </a:prstGeom>
            <a:noFill/>
            <a:ln w="2540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20" name="Rectangle 19"/>
            <p:cNvSpPr/>
            <p:nvPr/>
          </p:nvSpPr>
          <p:spPr>
            <a:xfrm>
              <a:off x="956349" y="3983340"/>
              <a:ext cx="1597283" cy="400214"/>
            </a:xfrm>
            <a:prstGeom prst="rect">
              <a:avLst/>
            </a:prstGeom>
          </p:spPr>
          <p:txBody>
            <a:bodyPr wrap="square">
              <a:spAutoFit/>
            </a:bodyPr>
            <a:lstStyle/>
            <a:p>
              <a:pPr defTabSz="457200"/>
              <a:r>
                <a:rPr lang="en-US" sz="2000" dirty="0">
                  <a:solidFill>
                    <a:schemeClr val="tx2"/>
                  </a:solidFill>
                </a:rPr>
                <a:t>Distribution</a:t>
              </a:r>
            </a:p>
          </p:txBody>
        </p:sp>
        <p:sp>
          <p:nvSpPr>
            <p:cNvPr id="21" name="Oval 20"/>
            <p:cNvSpPr/>
            <p:nvPr/>
          </p:nvSpPr>
          <p:spPr>
            <a:xfrm>
              <a:off x="587455" y="4030691"/>
              <a:ext cx="305407" cy="305407"/>
            </a:xfrm>
            <a:prstGeom prst="ellipse">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r>
                <a:rPr lang="en-GB" dirty="0">
                  <a:solidFill>
                    <a:srgbClr val="FFFFFF"/>
                  </a:solidFill>
                </a:rPr>
                <a:t>5</a:t>
              </a:r>
            </a:p>
          </p:txBody>
        </p:sp>
      </p:grpSp>
      <p:grpSp>
        <p:nvGrpSpPr>
          <p:cNvPr id="22" name="Group 21"/>
          <p:cNvGrpSpPr/>
          <p:nvPr/>
        </p:nvGrpSpPr>
        <p:grpSpPr>
          <a:xfrm>
            <a:off x="5257771" y="3919671"/>
            <a:ext cx="1828126" cy="2380539"/>
            <a:chOff x="3059878" y="3932685"/>
            <a:chExt cx="1828602" cy="2381159"/>
          </a:xfrm>
        </p:grpSpPr>
        <p:sp>
          <p:nvSpPr>
            <p:cNvPr id="23" name="Rectangle 22"/>
            <p:cNvSpPr/>
            <p:nvPr/>
          </p:nvSpPr>
          <p:spPr>
            <a:xfrm>
              <a:off x="3059878" y="3932685"/>
              <a:ext cx="1828602" cy="2381159"/>
            </a:xfrm>
            <a:prstGeom prst="rect">
              <a:avLst/>
            </a:prstGeom>
            <a:solidFill>
              <a:schemeClr val="bg1"/>
            </a:solidFill>
            <a:ln w="2540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r>
                <a:rPr lang="en-GB" dirty="0">
                  <a:solidFill>
                    <a:srgbClr val="FFFFFF"/>
                  </a:solidFill>
                </a:rPr>
                <a:t>\</a:t>
              </a:r>
              <a:endParaRPr lang="en-US" dirty="0">
                <a:solidFill>
                  <a:srgbClr val="FFFFFF"/>
                </a:solidFill>
              </a:endParaRPr>
            </a:p>
          </p:txBody>
        </p:sp>
        <p:sp>
          <p:nvSpPr>
            <p:cNvPr id="24" name="Rectangle 23"/>
            <p:cNvSpPr/>
            <p:nvPr/>
          </p:nvSpPr>
          <p:spPr>
            <a:xfrm>
              <a:off x="3111963" y="3954332"/>
              <a:ext cx="1721337" cy="400214"/>
            </a:xfrm>
            <a:prstGeom prst="rect">
              <a:avLst/>
            </a:prstGeom>
          </p:spPr>
          <p:txBody>
            <a:bodyPr wrap="square">
              <a:spAutoFit/>
            </a:bodyPr>
            <a:lstStyle/>
            <a:p>
              <a:pPr defTabSz="457200"/>
              <a:r>
                <a:rPr lang="en-US" sz="2000" dirty="0">
                  <a:solidFill>
                    <a:schemeClr val="tx2"/>
                  </a:solidFill>
                </a:rPr>
                <a:t>Packaging</a:t>
              </a:r>
            </a:p>
          </p:txBody>
        </p:sp>
        <p:sp>
          <p:nvSpPr>
            <p:cNvPr id="25" name="Oval 24"/>
            <p:cNvSpPr/>
            <p:nvPr/>
          </p:nvSpPr>
          <p:spPr>
            <a:xfrm>
              <a:off x="4557956" y="4022990"/>
              <a:ext cx="305408" cy="305407"/>
            </a:xfrm>
            <a:prstGeom prst="ellipse">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r>
                <a:rPr lang="en-US" dirty="0">
                  <a:solidFill>
                    <a:srgbClr val="FFFFFF"/>
                  </a:solidFill>
                </a:rPr>
                <a:t>4</a:t>
              </a:r>
              <a:endParaRPr lang="en-GB" dirty="0">
                <a:solidFill>
                  <a:srgbClr val="FFFFFF"/>
                </a:solidFill>
              </a:endParaRPr>
            </a:p>
          </p:txBody>
        </p:sp>
      </p:grpSp>
      <p:sp>
        <p:nvSpPr>
          <p:cNvPr id="26" name="Pentagon 25"/>
          <p:cNvSpPr/>
          <p:nvPr/>
        </p:nvSpPr>
        <p:spPr>
          <a:xfrm rot="10800000">
            <a:off x="5034986" y="4936899"/>
            <a:ext cx="1010959" cy="794614"/>
          </a:xfrm>
          <a:prstGeom prst="homePlate">
            <a:avLst>
              <a:gd name="adj" fmla="val 23164"/>
            </a:avLst>
          </a:prstGeom>
          <a:gradFill>
            <a:gsLst>
              <a:gs pos="0">
                <a:schemeClr val="bg1"/>
              </a:gs>
              <a:gs pos="57000">
                <a:schemeClr val="bg2">
                  <a:lumMod val="20000"/>
                  <a:lumOff val="80000"/>
                </a:schemeClr>
              </a:gs>
              <a:gs pos="100000">
                <a:schemeClr val="tx2">
                  <a:lumMod val="20000"/>
                  <a:lumOff val="80000"/>
                </a:schemeClr>
              </a:gs>
            </a:gsLst>
            <a:lin ang="0" scaled="1"/>
          </a:gradFill>
          <a:ln w="19050" cap="sq">
            <a:gradFill flip="none" rotWithShape="1">
              <a:gsLst>
                <a:gs pos="0">
                  <a:schemeClr val="bg2">
                    <a:alpha val="0"/>
                  </a:schemeClr>
                </a:gs>
                <a:gs pos="57000">
                  <a:schemeClr val="bg2">
                    <a:alpha val="47000"/>
                  </a:schemeClr>
                </a:gs>
                <a:gs pos="100000">
                  <a:schemeClr val="bg2"/>
                </a:gs>
              </a:gsLst>
              <a:lin ang="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pic>
        <p:nvPicPr>
          <p:cNvPr id="27" name="Catalog"/>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07012" y="4777667"/>
            <a:ext cx="716732" cy="1096934"/>
          </a:xfrm>
          <a:prstGeom prst="rect">
            <a:avLst/>
          </a:prstGeom>
          <a:ln>
            <a:noFill/>
          </a:ln>
        </p:spPr>
      </p:pic>
      <p:grpSp>
        <p:nvGrpSpPr>
          <p:cNvPr id="28" name="Group 27"/>
          <p:cNvGrpSpPr/>
          <p:nvPr/>
        </p:nvGrpSpPr>
        <p:grpSpPr>
          <a:xfrm>
            <a:off x="7260919" y="3911645"/>
            <a:ext cx="3852938" cy="2388564"/>
            <a:chOff x="5063548" y="3924659"/>
            <a:chExt cx="3853941" cy="2389187"/>
          </a:xfrm>
        </p:grpSpPr>
        <p:sp>
          <p:nvSpPr>
            <p:cNvPr id="29" name="Rectangle 28"/>
            <p:cNvSpPr/>
            <p:nvPr/>
          </p:nvSpPr>
          <p:spPr>
            <a:xfrm>
              <a:off x="5063548" y="3924659"/>
              <a:ext cx="3853941" cy="2389187"/>
            </a:xfrm>
            <a:prstGeom prst="rect">
              <a:avLst/>
            </a:prstGeom>
            <a:noFill/>
            <a:ln w="2540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30" name="Rectangle 29"/>
            <p:cNvSpPr/>
            <p:nvPr/>
          </p:nvSpPr>
          <p:spPr>
            <a:xfrm>
              <a:off x="7481730" y="3965032"/>
              <a:ext cx="1181261" cy="400214"/>
            </a:xfrm>
            <a:prstGeom prst="rect">
              <a:avLst/>
            </a:prstGeom>
          </p:spPr>
          <p:txBody>
            <a:bodyPr wrap="square">
              <a:spAutoFit/>
            </a:bodyPr>
            <a:lstStyle/>
            <a:p>
              <a:pPr defTabSz="457200"/>
              <a:r>
                <a:rPr lang="en-US" sz="2000" dirty="0">
                  <a:solidFill>
                    <a:schemeClr val="tx2"/>
                  </a:solidFill>
                </a:rPr>
                <a:t>Testing</a:t>
              </a:r>
            </a:p>
          </p:txBody>
        </p:sp>
        <p:sp>
          <p:nvSpPr>
            <p:cNvPr id="31" name="Oval 30"/>
            <p:cNvSpPr/>
            <p:nvPr/>
          </p:nvSpPr>
          <p:spPr>
            <a:xfrm>
              <a:off x="8467575" y="4016844"/>
              <a:ext cx="305407" cy="305407"/>
            </a:xfrm>
            <a:prstGeom prst="ellipse">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r>
                <a:rPr lang="en-US" dirty="0">
                  <a:solidFill>
                    <a:srgbClr val="FFFFFF"/>
                  </a:solidFill>
                </a:rPr>
                <a:t>3</a:t>
              </a:r>
              <a:endParaRPr lang="en-GB" dirty="0">
                <a:solidFill>
                  <a:srgbClr val="FFFFFF"/>
                </a:solidFill>
              </a:endParaRPr>
            </a:p>
          </p:txBody>
        </p:sp>
      </p:grpSp>
      <p:grpSp>
        <p:nvGrpSpPr>
          <p:cNvPr id="32" name="Group 31"/>
          <p:cNvGrpSpPr/>
          <p:nvPr/>
        </p:nvGrpSpPr>
        <p:grpSpPr>
          <a:xfrm>
            <a:off x="5953898" y="118968"/>
            <a:ext cx="5163360" cy="3652537"/>
            <a:chOff x="3756187" y="113737"/>
            <a:chExt cx="5164705" cy="3653488"/>
          </a:xfrm>
        </p:grpSpPr>
        <p:sp>
          <p:nvSpPr>
            <p:cNvPr id="33" name="Rectangle 32"/>
            <p:cNvSpPr/>
            <p:nvPr/>
          </p:nvSpPr>
          <p:spPr>
            <a:xfrm>
              <a:off x="3756187" y="1431830"/>
              <a:ext cx="2139118" cy="2333484"/>
            </a:xfrm>
            <a:prstGeom prst="rect">
              <a:avLst/>
            </a:prstGeom>
            <a:noFill/>
            <a:ln w="2540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34" name="Rectangle 33"/>
            <p:cNvSpPr/>
            <p:nvPr/>
          </p:nvSpPr>
          <p:spPr>
            <a:xfrm>
              <a:off x="5185377" y="113737"/>
              <a:ext cx="3735515" cy="3653488"/>
            </a:xfrm>
            <a:prstGeom prst="rect">
              <a:avLst/>
            </a:prstGeom>
            <a:solidFill>
              <a:schemeClr val="bg1"/>
            </a:solidFill>
            <a:ln w="2540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35" name="Oval 34"/>
            <p:cNvSpPr/>
            <p:nvPr/>
          </p:nvSpPr>
          <p:spPr>
            <a:xfrm>
              <a:off x="3817595" y="1562585"/>
              <a:ext cx="305407" cy="305407"/>
            </a:xfrm>
            <a:prstGeom prst="ellipse">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r>
                <a:rPr lang="en-US" dirty="0">
                  <a:solidFill>
                    <a:srgbClr val="FFFFFF"/>
                  </a:solidFill>
                </a:rPr>
                <a:t>2</a:t>
              </a:r>
              <a:endParaRPr lang="en-GB" dirty="0">
                <a:solidFill>
                  <a:srgbClr val="FFFFFF"/>
                </a:solidFill>
              </a:endParaRPr>
            </a:p>
          </p:txBody>
        </p:sp>
        <p:sp>
          <p:nvSpPr>
            <p:cNvPr id="36" name="Rectangle 35"/>
            <p:cNvSpPr/>
            <p:nvPr/>
          </p:nvSpPr>
          <p:spPr>
            <a:xfrm>
              <a:off x="5128719" y="1449791"/>
              <a:ext cx="99149" cy="2304888"/>
            </a:xfrm>
            <a:prstGeom prst="rect">
              <a:avLst/>
            </a:prstGeom>
            <a:solidFill>
              <a:schemeClr val="bg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37" name="Rectangle 36"/>
            <p:cNvSpPr/>
            <p:nvPr/>
          </p:nvSpPr>
          <p:spPr>
            <a:xfrm>
              <a:off x="4161570" y="1524545"/>
              <a:ext cx="2403842" cy="400214"/>
            </a:xfrm>
            <a:prstGeom prst="rect">
              <a:avLst/>
            </a:prstGeom>
          </p:spPr>
          <p:txBody>
            <a:bodyPr wrap="square">
              <a:spAutoFit/>
            </a:bodyPr>
            <a:lstStyle/>
            <a:p>
              <a:pPr defTabSz="457200"/>
              <a:r>
                <a:rPr lang="en-US" sz="2000" dirty="0">
                  <a:solidFill>
                    <a:schemeClr val="tx2"/>
                  </a:solidFill>
                </a:rPr>
                <a:t>Design</a:t>
              </a:r>
            </a:p>
          </p:txBody>
        </p:sp>
      </p:grpSp>
      <p:grpSp>
        <p:nvGrpSpPr>
          <p:cNvPr id="38" name="Group 37"/>
          <p:cNvGrpSpPr/>
          <p:nvPr/>
        </p:nvGrpSpPr>
        <p:grpSpPr>
          <a:xfrm>
            <a:off x="6225570" y="2367613"/>
            <a:ext cx="954062" cy="1249073"/>
            <a:chOff x="4027927" y="2362968"/>
            <a:chExt cx="954311" cy="1249398"/>
          </a:xfrm>
        </p:grpSpPr>
        <p:sp>
          <p:nvSpPr>
            <p:cNvPr id="39" name="Freeform 38"/>
            <p:cNvSpPr/>
            <p:nvPr/>
          </p:nvSpPr>
          <p:spPr>
            <a:xfrm rot="7798706">
              <a:off x="3880384" y="2510511"/>
              <a:ext cx="1249398" cy="954311"/>
            </a:xfrm>
            <a:custGeom>
              <a:avLst/>
              <a:gdLst>
                <a:gd name="connsiteX0" fmla="*/ 153473 w 1460333"/>
                <a:gd name="connsiteY0" fmla="*/ 705131 h 1183345"/>
                <a:gd name="connsiteX1" fmla="*/ 40872 w 1460333"/>
                <a:gd name="connsiteY1" fmla="*/ 173623 h 1183345"/>
                <a:gd name="connsiteX2" fmla="*/ 1001010 w 1460333"/>
                <a:gd name="connsiteY2" fmla="*/ 172971 h 1183345"/>
                <a:gd name="connsiteX3" fmla="*/ 1260292 w 1460333"/>
                <a:gd name="connsiteY3" fmla="*/ 368599 h 1183345"/>
                <a:gd name="connsiteX4" fmla="*/ 1435295 w 1460333"/>
                <a:gd name="connsiteY4" fmla="*/ 591213 h 1183345"/>
                <a:gd name="connsiteX5" fmla="*/ 1460333 w 1460333"/>
                <a:gd name="connsiteY5" fmla="*/ 646520 h 1183345"/>
                <a:gd name="connsiteX6" fmla="*/ 1354145 w 1460333"/>
                <a:gd name="connsiteY6" fmla="*/ 666870 h 1183345"/>
                <a:gd name="connsiteX7" fmla="*/ 1071380 w 1460333"/>
                <a:gd name="connsiteY7" fmla="*/ 854642 h 1183345"/>
                <a:gd name="connsiteX8" fmla="*/ 1354145 w 1460333"/>
                <a:gd name="connsiteY8" fmla="*/ 1042414 h 1183345"/>
                <a:gd name="connsiteX9" fmla="*/ 1435552 w 1460333"/>
                <a:gd name="connsiteY9" fmla="*/ 1058015 h 1183345"/>
                <a:gd name="connsiteX10" fmla="*/ 1408036 w 1460333"/>
                <a:gd name="connsiteY10" fmla="*/ 1085612 h 1183345"/>
                <a:gd name="connsiteX11" fmla="*/ 511738 w 1460333"/>
                <a:gd name="connsiteY11" fmla="*/ 1010375 h 1183345"/>
                <a:gd name="connsiteX12" fmla="*/ 153473 w 1460333"/>
                <a:gd name="connsiteY12" fmla="*/ 705131 h 1183345"/>
                <a:gd name="connsiteX13" fmla="*/ 1049606 w 1460333"/>
                <a:gd name="connsiteY13" fmla="*/ 491607 h 1183345"/>
                <a:gd name="connsiteX14" fmla="*/ 1087297 w 1460333"/>
                <a:gd name="connsiteY14" fmla="*/ 517517 h 1183345"/>
                <a:gd name="connsiteX15" fmla="*/ 1226611 w 1460333"/>
                <a:gd name="connsiteY15" fmla="*/ 499811 h 1183345"/>
                <a:gd name="connsiteX16" fmla="*/ 1195679 w 1460333"/>
                <a:gd name="connsiteY16" fmla="*/ 403195 h 1183345"/>
                <a:gd name="connsiteX17" fmla="*/ 1157987 w 1460333"/>
                <a:gd name="connsiteY17" fmla="*/ 377284 h 1183345"/>
                <a:gd name="connsiteX18" fmla="*/ 1018674 w 1460333"/>
                <a:gd name="connsiteY18" fmla="*/ 394991 h 1183345"/>
                <a:gd name="connsiteX19" fmla="*/ 1049606 w 1460333"/>
                <a:gd name="connsiteY19" fmla="*/ 491607 h 1183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0333" h="1183345">
                  <a:moveTo>
                    <a:pt x="153473" y="705131"/>
                  </a:moveTo>
                  <a:cubicBezTo>
                    <a:pt x="7111" y="518685"/>
                    <a:pt x="-43572" y="318149"/>
                    <a:pt x="40872" y="173623"/>
                  </a:cubicBezTo>
                  <a:cubicBezTo>
                    <a:pt x="175981" y="-57619"/>
                    <a:pt x="605849" y="-57912"/>
                    <a:pt x="1001010" y="172971"/>
                  </a:cubicBezTo>
                  <a:cubicBezTo>
                    <a:pt x="1099800" y="230692"/>
                    <a:pt x="1187068" y="297396"/>
                    <a:pt x="1260292" y="368599"/>
                  </a:cubicBezTo>
                  <a:cubicBezTo>
                    <a:pt x="1333514" y="439801"/>
                    <a:pt x="1392690" y="515501"/>
                    <a:pt x="1435295" y="591213"/>
                  </a:cubicBezTo>
                  <a:lnTo>
                    <a:pt x="1460333" y="646520"/>
                  </a:lnTo>
                  <a:lnTo>
                    <a:pt x="1354145" y="666870"/>
                  </a:lnTo>
                  <a:cubicBezTo>
                    <a:pt x="1183544" y="707564"/>
                    <a:pt x="1071380" y="776478"/>
                    <a:pt x="1071380" y="854642"/>
                  </a:cubicBezTo>
                  <a:cubicBezTo>
                    <a:pt x="1071380" y="932806"/>
                    <a:pt x="1183545" y="1001720"/>
                    <a:pt x="1354145" y="1042414"/>
                  </a:cubicBezTo>
                  <a:lnTo>
                    <a:pt x="1435552" y="1058015"/>
                  </a:lnTo>
                  <a:lnTo>
                    <a:pt x="1408036" y="1085612"/>
                  </a:lnTo>
                  <a:cubicBezTo>
                    <a:pt x="1229842" y="1237426"/>
                    <a:pt x="857503" y="1212397"/>
                    <a:pt x="511738" y="1010375"/>
                  </a:cubicBezTo>
                  <a:cubicBezTo>
                    <a:pt x="363552" y="923794"/>
                    <a:pt x="241290" y="816999"/>
                    <a:pt x="153473" y="705131"/>
                  </a:cubicBezTo>
                  <a:close/>
                  <a:moveTo>
                    <a:pt x="1049606" y="491607"/>
                  </a:moveTo>
                  <a:cubicBezTo>
                    <a:pt x="1060256" y="501425"/>
                    <a:pt x="1072942" y="510281"/>
                    <a:pt x="1087297" y="517517"/>
                  </a:cubicBezTo>
                  <a:cubicBezTo>
                    <a:pt x="1144718" y="546462"/>
                    <a:pt x="1207090" y="538535"/>
                    <a:pt x="1226611" y="499811"/>
                  </a:cubicBezTo>
                  <a:cubicBezTo>
                    <a:pt x="1241251" y="470768"/>
                    <a:pt x="1227629" y="432650"/>
                    <a:pt x="1195679" y="403195"/>
                  </a:cubicBezTo>
                  <a:cubicBezTo>
                    <a:pt x="1185028" y="393376"/>
                    <a:pt x="1172342" y="384521"/>
                    <a:pt x="1157987" y="377284"/>
                  </a:cubicBezTo>
                  <a:cubicBezTo>
                    <a:pt x="1100568" y="348340"/>
                    <a:pt x="1038196" y="356267"/>
                    <a:pt x="1018674" y="394991"/>
                  </a:cubicBezTo>
                  <a:cubicBezTo>
                    <a:pt x="1004034" y="424034"/>
                    <a:pt x="1017656" y="462152"/>
                    <a:pt x="1049606" y="491607"/>
                  </a:cubicBezTo>
                  <a:close/>
                </a:path>
              </a:pathLst>
            </a:custGeom>
            <a:solidFill>
              <a:schemeClr val="tx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40" name="Oval 39"/>
            <p:cNvSpPr>
              <a:spLocks noChangeAspect="1"/>
            </p:cNvSpPr>
            <p:nvPr/>
          </p:nvSpPr>
          <p:spPr>
            <a:xfrm>
              <a:off x="4673545" y="2608946"/>
              <a:ext cx="274320" cy="271260"/>
            </a:xfrm>
            <a:prstGeom prst="ellipse">
              <a:avLst/>
            </a:prstGeom>
            <a:solidFill>
              <a:schemeClr val="accent4">
                <a:lumMod val="40000"/>
                <a:lumOff val="60000"/>
              </a:schemeClr>
            </a:solidFill>
            <a:ln>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en-US" sz="1200" dirty="0">
                <a:solidFill>
                  <a:srgbClr val="FFFFFF"/>
                </a:solidFill>
                <a:latin typeface="Calibri" panose="020F0502020204030204" pitchFamily="34" charset="0"/>
                <a:cs typeface="Calibri" panose="020F0502020204030204" pitchFamily="34" charset="0"/>
              </a:endParaRPr>
            </a:p>
          </p:txBody>
        </p:sp>
        <p:sp>
          <p:nvSpPr>
            <p:cNvPr id="41" name="Oval 40"/>
            <p:cNvSpPr>
              <a:spLocks noChangeAspect="1"/>
            </p:cNvSpPr>
            <p:nvPr/>
          </p:nvSpPr>
          <p:spPr>
            <a:xfrm>
              <a:off x="4598527" y="2968644"/>
              <a:ext cx="274320" cy="271260"/>
            </a:xfrm>
            <a:prstGeom prst="ellipse">
              <a:avLst/>
            </a:prstGeom>
            <a:solidFill>
              <a:srgbClr val="5A8B25"/>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sp>
        <p:nvSpPr>
          <p:cNvPr id="42" name="Freeform 5"/>
          <p:cNvSpPr>
            <a:spLocks noChangeAspect="1" noEditPoints="1"/>
          </p:cNvSpPr>
          <p:nvPr/>
        </p:nvSpPr>
        <p:spPr bwMode="auto">
          <a:xfrm>
            <a:off x="8772501" y="4334514"/>
            <a:ext cx="339438" cy="338748"/>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43" name="Pentagon 42"/>
          <p:cNvSpPr/>
          <p:nvPr/>
        </p:nvSpPr>
        <p:spPr>
          <a:xfrm rot="5400000">
            <a:off x="8548089" y="3177550"/>
            <a:ext cx="1354411" cy="794614"/>
          </a:xfrm>
          <a:prstGeom prst="homePlate">
            <a:avLst>
              <a:gd name="adj" fmla="val 23164"/>
            </a:avLst>
          </a:prstGeom>
          <a:gradFill>
            <a:gsLst>
              <a:gs pos="0">
                <a:schemeClr val="bg1"/>
              </a:gs>
              <a:gs pos="57000">
                <a:schemeClr val="bg2">
                  <a:lumMod val="20000"/>
                  <a:lumOff val="80000"/>
                </a:schemeClr>
              </a:gs>
              <a:gs pos="100000">
                <a:schemeClr val="tx2">
                  <a:lumMod val="20000"/>
                  <a:lumOff val="80000"/>
                </a:schemeClr>
              </a:gs>
            </a:gsLst>
            <a:lin ang="0" scaled="1"/>
          </a:gradFill>
          <a:ln w="19050" cap="sq">
            <a:gradFill flip="none" rotWithShape="1">
              <a:gsLst>
                <a:gs pos="0">
                  <a:schemeClr val="bg2">
                    <a:alpha val="0"/>
                  </a:schemeClr>
                </a:gs>
                <a:gs pos="57000">
                  <a:schemeClr val="bg2">
                    <a:alpha val="47000"/>
                  </a:schemeClr>
                </a:gs>
                <a:gs pos="100000">
                  <a:schemeClr val="bg2"/>
                </a:gs>
              </a:gsLst>
              <a:lin ang="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nvGrpSpPr>
          <p:cNvPr id="44" name="Group 43"/>
          <p:cNvGrpSpPr/>
          <p:nvPr/>
        </p:nvGrpSpPr>
        <p:grpSpPr>
          <a:xfrm>
            <a:off x="7492260" y="220121"/>
            <a:ext cx="3542784" cy="3501233"/>
            <a:chOff x="5294948" y="214915"/>
            <a:chExt cx="3543707" cy="3502145"/>
          </a:xfrm>
        </p:grpSpPr>
        <p:sp>
          <p:nvSpPr>
            <p:cNvPr id="45" name="Rectangle 44"/>
            <p:cNvSpPr/>
            <p:nvPr/>
          </p:nvSpPr>
          <p:spPr>
            <a:xfrm>
              <a:off x="7057157" y="2655173"/>
              <a:ext cx="182331" cy="743412"/>
            </a:xfrm>
            <a:prstGeom prst="rect">
              <a:avLst/>
            </a:prstGeom>
            <a:solidFill>
              <a:schemeClr val="tx2"/>
            </a:solidFill>
            <a:ln w="12700" cap="sq">
              <a:noFill/>
              <a:miter lim="800000"/>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46" name="Freeform 45"/>
            <p:cNvSpPr/>
            <p:nvPr/>
          </p:nvSpPr>
          <p:spPr>
            <a:xfrm rot="19718772">
              <a:off x="7725623" y="2708507"/>
              <a:ext cx="182331" cy="988637"/>
            </a:xfrm>
            <a:custGeom>
              <a:avLst/>
              <a:gdLst>
                <a:gd name="connsiteX0" fmla="*/ 182331 w 182331"/>
                <a:gd name="connsiteY0" fmla="*/ 0 h 1614156"/>
                <a:gd name="connsiteX1" fmla="*/ 182331 w 182331"/>
                <a:gd name="connsiteY1" fmla="*/ 1614156 h 1614156"/>
                <a:gd name="connsiteX2" fmla="*/ 178395 w 182331"/>
                <a:gd name="connsiteY2" fmla="*/ 1614156 h 1614156"/>
                <a:gd name="connsiteX3" fmla="*/ 0 w 182331"/>
                <a:gd name="connsiteY3" fmla="*/ 1505460 h 1614156"/>
                <a:gd name="connsiteX4" fmla="*/ 0 w 182331"/>
                <a:gd name="connsiteY4" fmla="*/ 0 h 1614156"/>
                <a:gd name="connsiteX5" fmla="*/ 182331 w 182331"/>
                <a:gd name="connsiteY5" fmla="*/ 0 h 1614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331" h="1614156">
                  <a:moveTo>
                    <a:pt x="182331" y="0"/>
                  </a:moveTo>
                  <a:lnTo>
                    <a:pt x="182331" y="1614156"/>
                  </a:lnTo>
                  <a:lnTo>
                    <a:pt x="178395" y="1614156"/>
                  </a:lnTo>
                  <a:lnTo>
                    <a:pt x="0" y="1505460"/>
                  </a:lnTo>
                  <a:lnTo>
                    <a:pt x="0" y="0"/>
                  </a:lnTo>
                  <a:lnTo>
                    <a:pt x="182331" y="0"/>
                  </a:lnTo>
                  <a:close/>
                </a:path>
              </a:pathLst>
            </a:custGeom>
            <a:solidFill>
              <a:schemeClr val="tx2"/>
            </a:solidFill>
            <a:ln w="12700" cap="sq">
              <a:noFill/>
              <a:miter lim="800000"/>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47" name="Freeform 46"/>
            <p:cNvSpPr/>
            <p:nvPr/>
          </p:nvSpPr>
          <p:spPr>
            <a:xfrm rot="1881228" flipH="1">
              <a:off x="6350762" y="2703818"/>
              <a:ext cx="182331" cy="1013242"/>
            </a:xfrm>
            <a:custGeom>
              <a:avLst/>
              <a:gdLst>
                <a:gd name="connsiteX0" fmla="*/ 182331 w 182331"/>
                <a:gd name="connsiteY0" fmla="*/ 0 h 1614156"/>
                <a:gd name="connsiteX1" fmla="*/ 182331 w 182331"/>
                <a:gd name="connsiteY1" fmla="*/ 1614156 h 1614156"/>
                <a:gd name="connsiteX2" fmla="*/ 178395 w 182331"/>
                <a:gd name="connsiteY2" fmla="*/ 1614156 h 1614156"/>
                <a:gd name="connsiteX3" fmla="*/ 0 w 182331"/>
                <a:gd name="connsiteY3" fmla="*/ 1505460 h 1614156"/>
                <a:gd name="connsiteX4" fmla="*/ 0 w 182331"/>
                <a:gd name="connsiteY4" fmla="*/ 0 h 1614156"/>
                <a:gd name="connsiteX5" fmla="*/ 182331 w 182331"/>
                <a:gd name="connsiteY5" fmla="*/ 0 h 1614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331" h="1614156">
                  <a:moveTo>
                    <a:pt x="182331" y="0"/>
                  </a:moveTo>
                  <a:lnTo>
                    <a:pt x="182331" y="1614156"/>
                  </a:lnTo>
                  <a:lnTo>
                    <a:pt x="178395" y="1614156"/>
                  </a:lnTo>
                  <a:lnTo>
                    <a:pt x="0" y="1505460"/>
                  </a:lnTo>
                  <a:lnTo>
                    <a:pt x="0" y="0"/>
                  </a:lnTo>
                  <a:lnTo>
                    <a:pt x="182331" y="0"/>
                  </a:lnTo>
                  <a:close/>
                </a:path>
              </a:pathLst>
            </a:custGeom>
            <a:solidFill>
              <a:schemeClr val="tx2"/>
            </a:solidFill>
            <a:ln w="12700" cap="sq">
              <a:noFill/>
              <a:miter lim="800000"/>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48" name="Freeform 47"/>
            <p:cNvSpPr/>
            <p:nvPr/>
          </p:nvSpPr>
          <p:spPr>
            <a:xfrm rot="10156242" flipH="1" flipV="1">
              <a:off x="7182495" y="214915"/>
              <a:ext cx="182331" cy="377916"/>
            </a:xfrm>
            <a:custGeom>
              <a:avLst/>
              <a:gdLst>
                <a:gd name="connsiteX0" fmla="*/ 182331 w 182331"/>
                <a:gd name="connsiteY0" fmla="*/ 0 h 1614156"/>
                <a:gd name="connsiteX1" fmla="*/ 182331 w 182331"/>
                <a:gd name="connsiteY1" fmla="*/ 1614156 h 1614156"/>
                <a:gd name="connsiteX2" fmla="*/ 178395 w 182331"/>
                <a:gd name="connsiteY2" fmla="*/ 1614156 h 1614156"/>
                <a:gd name="connsiteX3" fmla="*/ 0 w 182331"/>
                <a:gd name="connsiteY3" fmla="*/ 1505460 h 1614156"/>
                <a:gd name="connsiteX4" fmla="*/ 0 w 182331"/>
                <a:gd name="connsiteY4" fmla="*/ 0 h 1614156"/>
                <a:gd name="connsiteX5" fmla="*/ 182331 w 182331"/>
                <a:gd name="connsiteY5" fmla="*/ 0 h 1614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331" h="1614156">
                  <a:moveTo>
                    <a:pt x="182331" y="0"/>
                  </a:moveTo>
                  <a:lnTo>
                    <a:pt x="182331" y="1614156"/>
                  </a:lnTo>
                  <a:lnTo>
                    <a:pt x="178395" y="1614156"/>
                  </a:lnTo>
                  <a:lnTo>
                    <a:pt x="0" y="1505460"/>
                  </a:lnTo>
                  <a:lnTo>
                    <a:pt x="0" y="0"/>
                  </a:lnTo>
                  <a:lnTo>
                    <a:pt x="182331" y="0"/>
                  </a:lnTo>
                  <a:close/>
                </a:path>
              </a:pathLst>
            </a:custGeom>
            <a:solidFill>
              <a:schemeClr val="tx2"/>
            </a:solidFill>
            <a:ln w="12700" cap="sq">
              <a:no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49" name="Freeform 48"/>
            <p:cNvSpPr/>
            <p:nvPr/>
          </p:nvSpPr>
          <p:spPr>
            <a:xfrm rot="11443758" flipV="1">
              <a:off x="6732440" y="214915"/>
              <a:ext cx="182331" cy="377916"/>
            </a:xfrm>
            <a:custGeom>
              <a:avLst/>
              <a:gdLst>
                <a:gd name="connsiteX0" fmla="*/ 182331 w 182331"/>
                <a:gd name="connsiteY0" fmla="*/ 0 h 1614156"/>
                <a:gd name="connsiteX1" fmla="*/ 182331 w 182331"/>
                <a:gd name="connsiteY1" fmla="*/ 1614156 h 1614156"/>
                <a:gd name="connsiteX2" fmla="*/ 178395 w 182331"/>
                <a:gd name="connsiteY2" fmla="*/ 1614156 h 1614156"/>
                <a:gd name="connsiteX3" fmla="*/ 0 w 182331"/>
                <a:gd name="connsiteY3" fmla="*/ 1505460 h 1614156"/>
                <a:gd name="connsiteX4" fmla="*/ 0 w 182331"/>
                <a:gd name="connsiteY4" fmla="*/ 0 h 1614156"/>
                <a:gd name="connsiteX5" fmla="*/ 182331 w 182331"/>
                <a:gd name="connsiteY5" fmla="*/ 0 h 1614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331" h="1614156">
                  <a:moveTo>
                    <a:pt x="182331" y="0"/>
                  </a:moveTo>
                  <a:lnTo>
                    <a:pt x="182331" y="1614156"/>
                  </a:lnTo>
                  <a:lnTo>
                    <a:pt x="178395" y="1614156"/>
                  </a:lnTo>
                  <a:lnTo>
                    <a:pt x="0" y="1505460"/>
                  </a:lnTo>
                  <a:lnTo>
                    <a:pt x="0" y="0"/>
                  </a:lnTo>
                  <a:lnTo>
                    <a:pt x="182331" y="0"/>
                  </a:lnTo>
                  <a:close/>
                </a:path>
              </a:pathLst>
            </a:custGeom>
            <a:solidFill>
              <a:schemeClr val="tx2"/>
            </a:solidFill>
            <a:ln w="12700" cap="sq">
              <a:no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50" name="Freeform 49"/>
            <p:cNvSpPr/>
            <p:nvPr/>
          </p:nvSpPr>
          <p:spPr>
            <a:xfrm>
              <a:off x="5294948" y="493410"/>
              <a:ext cx="3543707" cy="2435440"/>
            </a:xfrm>
            <a:custGeom>
              <a:avLst/>
              <a:gdLst>
                <a:gd name="connsiteX0" fmla="*/ 125450 w 3173642"/>
                <a:gd name="connsiteY0" fmla="*/ 132975 h 2435440"/>
                <a:gd name="connsiteX1" fmla="*/ 125450 w 3173642"/>
                <a:gd name="connsiteY1" fmla="*/ 2128153 h 2435440"/>
                <a:gd name="connsiteX2" fmla="*/ 3048192 w 3173642"/>
                <a:gd name="connsiteY2" fmla="*/ 2128153 h 2435440"/>
                <a:gd name="connsiteX3" fmla="*/ 3048192 w 3173642"/>
                <a:gd name="connsiteY3" fmla="*/ 132975 h 2435440"/>
                <a:gd name="connsiteX4" fmla="*/ 158352 w 3173642"/>
                <a:gd name="connsiteY4" fmla="*/ 0 h 2435440"/>
                <a:gd name="connsiteX5" fmla="*/ 3015290 w 3173642"/>
                <a:gd name="connsiteY5" fmla="*/ 0 h 2435440"/>
                <a:gd name="connsiteX6" fmla="*/ 3173642 w 3173642"/>
                <a:gd name="connsiteY6" fmla="*/ 158352 h 2435440"/>
                <a:gd name="connsiteX7" fmla="*/ 3173642 w 3173642"/>
                <a:gd name="connsiteY7" fmla="*/ 2277088 h 2435440"/>
                <a:gd name="connsiteX8" fmla="*/ 3015290 w 3173642"/>
                <a:gd name="connsiteY8" fmla="*/ 2435440 h 2435440"/>
                <a:gd name="connsiteX9" fmla="*/ 158352 w 3173642"/>
                <a:gd name="connsiteY9" fmla="*/ 2435440 h 2435440"/>
                <a:gd name="connsiteX10" fmla="*/ 0 w 3173642"/>
                <a:gd name="connsiteY10" fmla="*/ 2277088 h 2435440"/>
                <a:gd name="connsiteX11" fmla="*/ 0 w 3173642"/>
                <a:gd name="connsiteY11" fmla="*/ 158352 h 2435440"/>
                <a:gd name="connsiteX12" fmla="*/ 158352 w 3173642"/>
                <a:gd name="connsiteY12" fmla="*/ 0 h 243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3642" h="2435440">
                  <a:moveTo>
                    <a:pt x="125450" y="132975"/>
                  </a:moveTo>
                  <a:lnTo>
                    <a:pt x="125450" y="2128153"/>
                  </a:lnTo>
                  <a:lnTo>
                    <a:pt x="3048192" y="2128153"/>
                  </a:lnTo>
                  <a:lnTo>
                    <a:pt x="3048192" y="132975"/>
                  </a:lnTo>
                  <a:close/>
                  <a:moveTo>
                    <a:pt x="158352" y="0"/>
                  </a:moveTo>
                  <a:lnTo>
                    <a:pt x="3015290" y="0"/>
                  </a:lnTo>
                  <a:cubicBezTo>
                    <a:pt x="3102745" y="0"/>
                    <a:pt x="3173642" y="70897"/>
                    <a:pt x="3173642" y="158352"/>
                  </a:cubicBezTo>
                  <a:lnTo>
                    <a:pt x="3173642" y="2277088"/>
                  </a:lnTo>
                  <a:cubicBezTo>
                    <a:pt x="3173642" y="2364543"/>
                    <a:pt x="3102745" y="2435440"/>
                    <a:pt x="3015290" y="2435440"/>
                  </a:cubicBezTo>
                  <a:lnTo>
                    <a:pt x="158352" y="2435440"/>
                  </a:lnTo>
                  <a:cubicBezTo>
                    <a:pt x="70897" y="2435440"/>
                    <a:pt x="0" y="2364543"/>
                    <a:pt x="0" y="2277088"/>
                  </a:cubicBezTo>
                  <a:lnTo>
                    <a:pt x="0" y="158352"/>
                  </a:lnTo>
                  <a:cubicBezTo>
                    <a:pt x="0" y="70897"/>
                    <a:pt x="70897" y="0"/>
                    <a:pt x="158352" y="0"/>
                  </a:cubicBezTo>
                  <a:close/>
                </a:path>
              </a:pathLst>
            </a:custGeom>
            <a:solidFill>
              <a:schemeClr val="tx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sp>
        <p:nvSpPr>
          <p:cNvPr id="51" name="Rectangle 50"/>
          <p:cNvSpPr/>
          <p:nvPr/>
        </p:nvSpPr>
        <p:spPr>
          <a:xfrm>
            <a:off x="2655772" y="1451798"/>
            <a:ext cx="3100171" cy="2326737"/>
          </a:xfrm>
          <a:prstGeom prst="rect">
            <a:avLst/>
          </a:prstGeom>
          <a:noFill/>
          <a:ln w="2540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52" name="Rectangle 51"/>
          <p:cNvSpPr/>
          <p:nvPr/>
        </p:nvSpPr>
        <p:spPr>
          <a:xfrm>
            <a:off x="3154791" y="1522493"/>
            <a:ext cx="2403217" cy="400110"/>
          </a:xfrm>
          <a:prstGeom prst="rect">
            <a:avLst/>
          </a:prstGeom>
        </p:spPr>
        <p:txBody>
          <a:bodyPr wrap="square">
            <a:spAutoFit/>
          </a:bodyPr>
          <a:lstStyle/>
          <a:p>
            <a:pPr defTabSz="457200"/>
            <a:r>
              <a:rPr lang="en-US" sz="2000" dirty="0">
                <a:solidFill>
                  <a:schemeClr val="tx2"/>
                </a:solidFill>
              </a:rPr>
              <a:t>Onboarding</a:t>
            </a:r>
          </a:p>
        </p:txBody>
      </p:sp>
      <p:sp>
        <p:nvSpPr>
          <p:cNvPr id="53" name="Oval 52"/>
          <p:cNvSpPr/>
          <p:nvPr/>
        </p:nvSpPr>
        <p:spPr>
          <a:xfrm>
            <a:off x="2810907" y="1552906"/>
            <a:ext cx="305327" cy="305327"/>
          </a:xfrm>
          <a:prstGeom prst="ellipse">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r>
              <a:rPr lang="en-US" dirty="0">
                <a:solidFill>
                  <a:srgbClr val="FFFFFF"/>
                </a:solidFill>
              </a:rPr>
              <a:t>1</a:t>
            </a:r>
            <a:endParaRPr lang="en-GB" dirty="0">
              <a:solidFill>
                <a:srgbClr val="FFFFFF"/>
              </a:solidFill>
            </a:endParaRPr>
          </a:p>
        </p:txBody>
      </p:sp>
      <p:sp>
        <p:nvSpPr>
          <p:cNvPr id="54" name="Pentagon 53"/>
          <p:cNvSpPr/>
          <p:nvPr/>
        </p:nvSpPr>
        <p:spPr>
          <a:xfrm>
            <a:off x="4061953" y="2465775"/>
            <a:ext cx="1991192" cy="794614"/>
          </a:xfrm>
          <a:prstGeom prst="homePlate">
            <a:avLst>
              <a:gd name="adj" fmla="val 23164"/>
            </a:avLst>
          </a:prstGeom>
          <a:gradFill>
            <a:gsLst>
              <a:gs pos="0">
                <a:schemeClr val="bg1"/>
              </a:gs>
              <a:gs pos="57000">
                <a:schemeClr val="bg2">
                  <a:lumMod val="20000"/>
                  <a:lumOff val="80000"/>
                </a:schemeClr>
              </a:gs>
              <a:gs pos="100000">
                <a:schemeClr val="tx2">
                  <a:lumMod val="20000"/>
                  <a:lumOff val="80000"/>
                </a:schemeClr>
              </a:gs>
            </a:gsLst>
            <a:lin ang="0" scaled="1"/>
          </a:gradFill>
          <a:ln w="19050" cap="sq">
            <a:gradFill flip="none" rotWithShape="1">
              <a:gsLst>
                <a:gs pos="0">
                  <a:schemeClr val="bg2">
                    <a:alpha val="0"/>
                  </a:schemeClr>
                </a:gs>
                <a:gs pos="57000">
                  <a:schemeClr val="bg2">
                    <a:alpha val="47000"/>
                  </a:schemeClr>
                </a:gs>
                <a:gs pos="100000">
                  <a:schemeClr val="bg2"/>
                </a:gs>
              </a:gsLst>
              <a:lin ang="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55" name="Box 2"/>
          <p:cNvSpPr>
            <a:spLocks noEditPoints="1"/>
          </p:cNvSpPr>
          <p:nvPr/>
        </p:nvSpPr>
        <p:spPr bwMode="auto">
          <a:xfrm>
            <a:off x="6198767" y="4908676"/>
            <a:ext cx="826735" cy="853132"/>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2"/>
          </a:solidFill>
          <a:ln>
            <a:noFill/>
          </a:ln>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56" name="Freeform 57"/>
          <p:cNvSpPr>
            <a:spLocks noEditPoints="1"/>
          </p:cNvSpPr>
          <p:nvPr/>
        </p:nvSpPr>
        <p:spPr bwMode="auto">
          <a:xfrm>
            <a:off x="5471900" y="5159786"/>
            <a:ext cx="411717" cy="424863"/>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chemeClr val="bg2"/>
          </a:solidFill>
          <a:ln>
            <a:noFill/>
          </a:ln>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57" name="Pentagon 56"/>
          <p:cNvSpPr/>
          <p:nvPr/>
        </p:nvSpPr>
        <p:spPr>
          <a:xfrm rot="10800000">
            <a:off x="6995765" y="5150263"/>
            <a:ext cx="843208" cy="318976"/>
          </a:xfrm>
          <a:prstGeom prst="homePlate">
            <a:avLst>
              <a:gd name="adj" fmla="val 23164"/>
            </a:avLst>
          </a:prstGeom>
          <a:gradFill>
            <a:gsLst>
              <a:gs pos="0">
                <a:schemeClr val="bg1"/>
              </a:gs>
              <a:gs pos="57000">
                <a:schemeClr val="bg2">
                  <a:lumMod val="20000"/>
                  <a:lumOff val="80000"/>
                </a:schemeClr>
              </a:gs>
              <a:gs pos="100000">
                <a:srgbClr val="92D050"/>
              </a:gs>
            </a:gsLst>
            <a:lin ang="0" scaled="1"/>
          </a:gradFill>
          <a:ln w="19050" cap="sq">
            <a:gradFill flip="none" rotWithShape="1">
              <a:gsLst>
                <a:gs pos="0">
                  <a:schemeClr val="bg2">
                    <a:alpha val="0"/>
                  </a:schemeClr>
                </a:gs>
                <a:gs pos="57000">
                  <a:schemeClr val="bg2">
                    <a:alpha val="47000"/>
                  </a:schemeClr>
                </a:gs>
                <a:gs pos="100000">
                  <a:schemeClr val="bg2"/>
                </a:gs>
              </a:gsLst>
              <a:lin ang="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58" name="Oval 57"/>
          <p:cNvSpPr>
            <a:spLocks noChangeAspect="1"/>
          </p:cNvSpPr>
          <p:nvPr/>
        </p:nvSpPr>
        <p:spPr>
          <a:xfrm>
            <a:off x="7403504" y="5078081"/>
            <a:ext cx="486160" cy="496105"/>
          </a:xfrm>
          <a:prstGeom prst="ellipse">
            <a:avLst/>
          </a:prstGeom>
          <a:solidFill>
            <a:srgbClr val="00B050"/>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sz="800" b="1" dirty="0">
                <a:solidFill>
                  <a:srgbClr val="FFFFFF"/>
                </a:solidFill>
              </a:rPr>
              <a:t>READY</a:t>
            </a:r>
            <a:endParaRPr lang="en-US" sz="500" b="1" dirty="0">
              <a:solidFill>
                <a:srgbClr val="FFFFFF"/>
              </a:solidFill>
            </a:endParaRPr>
          </a:p>
        </p:txBody>
      </p:sp>
      <p:cxnSp>
        <p:nvCxnSpPr>
          <p:cNvPr id="59" name="Elbow Connector 58"/>
          <p:cNvCxnSpPr/>
          <p:nvPr/>
        </p:nvCxnSpPr>
        <p:spPr>
          <a:xfrm rot="5400000" flipH="1" flipV="1">
            <a:off x="6772587" y="3382490"/>
            <a:ext cx="2054361" cy="3994"/>
          </a:xfrm>
          <a:prstGeom prst="bentConnector3">
            <a:avLst>
              <a:gd name="adj1" fmla="val 50000"/>
            </a:avLst>
          </a:prstGeom>
          <a:ln w="38100">
            <a:solidFill>
              <a:srgbClr val="FF0000"/>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7274334" y="3133797"/>
            <a:ext cx="1023973" cy="415498"/>
          </a:xfrm>
          <a:prstGeom prst="rect">
            <a:avLst/>
          </a:prstGeom>
          <a:solidFill>
            <a:schemeClr val="bg1"/>
          </a:solidFill>
          <a:ln>
            <a:solidFill>
              <a:schemeClr val="bg2"/>
            </a:solidFill>
          </a:ln>
        </p:spPr>
        <p:txBody>
          <a:bodyPr wrap="square" rtlCol="0">
            <a:spAutoFit/>
          </a:bodyPr>
          <a:lstStyle/>
          <a:p>
            <a:pPr algn="ctr" defTabSz="457200"/>
            <a:r>
              <a:rPr lang="en-US" sz="1050" dirty="0">
                <a:solidFill>
                  <a:srgbClr val="4D4E53"/>
                </a:solidFill>
              </a:rPr>
              <a:t>Debug and re-design</a:t>
            </a:r>
          </a:p>
        </p:txBody>
      </p:sp>
      <p:sp>
        <p:nvSpPr>
          <p:cNvPr id="61" name="Freeform 5"/>
          <p:cNvSpPr>
            <a:spLocks noChangeAspect="1" noEditPoints="1"/>
          </p:cNvSpPr>
          <p:nvPr/>
        </p:nvSpPr>
        <p:spPr bwMode="auto">
          <a:xfrm>
            <a:off x="9104021" y="4951039"/>
            <a:ext cx="339438" cy="338748"/>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62" name="Freeform 87"/>
          <p:cNvSpPr>
            <a:spLocks noEditPoints="1"/>
          </p:cNvSpPr>
          <p:nvPr/>
        </p:nvSpPr>
        <p:spPr bwMode="auto">
          <a:xfrm>
            <a:off x="8062493" y="5627294"/>
            <a:ext cx="512725" cy="345942"/>
          </a:xfrm>
          <a:custGeom>
            <a:avLst/>
            <a:gdLst>
              <a:gd name="T0" fmla="*/ 126 w 346"/>
              <a:gd name="T1" fmla="*/ 10 h 226"/>
              <a:gd name="T2" fmla="*/ 16 w 346"/>
              <a:gd name="T3" fmla="*/ 226 h 226"/>
              <a:gd name="T4" fmla="*/ 346 w 346"/>
              <a:gd name="T5" fmla="*/ 177 h 226"/>
              <a:gd name="T6" fmla="*/ 310 w 346"/>
              <a:gd name="T7" fmla="*/ 188 h 226"/>
              <a:gd name="T8" fmla="*/ 182 w 346"/>
              <a:gd name="T9" fmla="*/ 145 h 226"/>
              <a:gd name="T10" fmla="*/ 164 w 346"/>
              <a:gd name="T11" fmla="*/ 177 h 226"/>
              <a:gd name="T12" fmla="*/ 25 w 346"/>
              <a:gd name="T13" fmla="*/ 177 h 226"/>
              <a:gd name="T14" fmla="*/ 85 w 346"/>
              <a:gd name="T15" fmla="*/ 83 h 226"/>
              <a:gd name="T16" fmla="*/ 96 w 346"/>
              <a:gd name="T17" fmla="*/ 87 h 226"/>
              <a:gd name="T18" fmla="*/ 130 w 346"/>
              <a:gd name="T19" fmla="*/ 122 h 226"/>
              <a:gd name="T20" fmla="*/ 155 w 346"/>
              <a:gd name="T21" fmla="*/ 119 h 226"/>
              <a:gd name="T22" fmla="*/ 121 w 346"/>
              <a:gd name="T23" fmla="*/ 96 h 226"/>
              <a:gd name="T24" fmla="*/ 152 w 346"/>
              <a:gd name="T25" fmla="*/ 76 h 226"/>
              <a:gd name="T26" fmla="*/ 152 w 346"/>
              <a:gd name="T27" fmla="*/ 49 h 226"/>
              <a:gd name="T28" fmla="*/ 132 w 346"/>
              <a:gd name="T29" fmla="*/ 60 h 226"/>
              <a:gd name="T30" fmla="*/ 88 w 346"/>
              <a:gd name="T31" fmla="*/ 57 h 226"/>
              <a:gd name="T32" fmla="*/ 164 w 346"/>
              <a:gd name="T33" fmla="*/ 40 h 226"/>
              <a:gd name="T34" fmla="*/ 182 w 346"/>
              <a:gd name="T35" fmla="*/ 115 h 226"/>
              <a:gd name="T36" fmla="*/ 196 w 346"/>
              <a:gd name="T37" fmla="*/ 77 h 226"/>
              <a:gd name="T38" fmla="*/ 221 w 346"/>
              <a:gd name="T39" fmla="*/ 113 h 226"/>
              <a:gd name="T40" fmla="*/ 218 w 346"/>
              <a:gd name="T41" fmla="*/ 145 h 226"/>
              <a:gd name="T42" fmla="*/ 230 w 346"/>
              <a:gd name="T43" fmla="*/ 158 h 226"/>
              <a:gd name="T44" fmla="*/ 242 w 346"/>
              <a:gd name="T45" fmla="*/ 130 h 226"/>
              <a:gd name="T46" fmla="*/ 205 w 346"/>
              <a:gd name="T47" fmla="*/ 93 h 226"/>
              <a:gd name="T48" fmla="*/ 221 w 346"/>
              <a:gd name="T49" fmla="*/ 80 h 226"/>
              <a:gd name="T50" fmla="*/ 230 w 346"/>
              <a:gd name="T51" fmla="*/ 59 h 226"/>
              <a:gd name="T52" fmla="*/ 198 w 346"/>
              <a:gd name="T53" fmla="*/ 64 h 226"/>
              <a:gd name="T54" fmla="*/ 191 w 346"/>
              <a:gd name="T55" fmla="*/ 31 h 226"/>
              <a:gd name="T56" fmla="*/ 251 w 346"/>
              <a:gd name="T57" fmla="*/ 71 h 226"/>
              <a:gd name="T58" fmla="*/ 247 w 346"/>
              <a:gd name="T59" fmla="*/ 111 h 226"/>
              <a:gd name="T60" fmla="*/ 259 w 346"/>
              <a:gd name="T61" fmla="*/ 81 h 226"/>
              <a:gd name="T62" fmla="*/ 301 w 346"/>
              <a:gd name="T63" fmla="*/ 103 h 226"/>
              <a:gd name="T64" fmla="*/ 267 w 346"/>
              <a:gd name="T65" fmla="*/ 152 h 226"/>
              <a:gd name="T66" fmla="*/ 247 w 346"/>
              <a:gd name="T67" fmla="*/ 168 h 226"/>
              <a:gd name="T68" fmla="*/ 272 w 346"/>
              <a:gd name="T69" fmla="*/ 167 h 226"/>
              <a:gd name="T70" fmla="*/ 305 w 346"/>
              <a:gd name="T71" fmla="*/ 117 h 226"/>
              <a:gd name="T72" fmla="*/ 321 w 346"/>
              <a:gd name="T73" fmla="*/ 177 h 226"/>
              <a:gd name="T74" fmla="*/ 148 w 346"/>
              <a:gd name="T75" fmla="*/ 118 h 226"/>
              <a:gd name="T76" fmla="*/ 148 w 346"/>
              <a:gd name="T77" fmla="*/ 120 h 226"/>
              <a:gd name="T78" fmla="*/ 148 w 346"/>
              <a:gd name="T79" fmla="*/ 121 h 226"/>
              <a:gd name="T80" fmla="*/ 147 w 346"/>
              <a:gd name="T81" fmla="*/ 123 h 226"/>
              <a:gd name="T82" fmla="*/ 145 w 346"/>
              <a:gd name="T83" fmla="*/ 125 h 226"/>
              <a:gd name="T84" fmla="*/ 142 w 346"/>
              <a:gd name="T85" fmla="*/ 125 h 226"/>
              <a:gd name="T86" fmla="*/ 147 w 346"/>
              <a:gd name="T87" fmla="*/ 116 h 226"/>
              <a:gd name="T88" fmla="*/ 148 w 346"/>
              <a:gd name="T89" fmla="*/ 117 h 226"/>
              <a:gd name="T90" fmla="*/ 139 w 346"/>
              <a:gd name="T91" fmla="*/ 43 h 226"/>
              <a:gd name="T92" fmla="*/ 139 w 346"/>
              <a:gd name="T93" fmla="*/ 55 h 226"/>
              <a:gd name="T94" fmla="*/ 218 w 346"/>
              <a:gd name="T95" fmla="*/ 164 h 226"/>
              <a:gd name="T96" fmla="*/ 224 w 346"/>
              <a:gd name="T97" fmla="*/ 158 h 226"/>
              <a:gd name="T98" fmla="*/ 228 w 346"/>
              <a:gd name="T99" fmla="*/ 65 h 226"/>
              <a:gd name="T100" fmla="*/ 236 w 346"/>
              <a:gd name="T101" fmla="*/ 71 h 226"/>
              <a:gd name="T102" fmla="*/ 230 w 346"/>
              <a:gd name="T103" fmla="*/ 77 h 226"/>
              <a:gd name="T104" fmla="*/ 250 w 346"/>
              <a:gd name="T105" fmla="*/ 103 h 226"/>
              <a:gd name="T106" fmla="*/ 241 w 346"/>
              <a:gd name="T107" fmla="*/ 97 h 226"/>
              <a:gd name="T108" fmla="*/ 253 w 346"/>
              <a:gd name="T109" fmla="*/ 98 h 226"/>
              <a:gd name="T110" fmla="*/ 259 w 346"/>
              <a:gd name="T111" fmla="*/ 174 h 226"/>
              <a:gd name="T112" fmla="*/ 259 w 346"/>
              <a:gd name="T113" fmla="*/ 16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6" h="226">
                <a:moveTo>
                  <a:pt x="220" y="10"/>
                </a:moveTo>
                <a:cubicBezTo>
                  <a:pt x="185" y="0"/>
                  <a:pt x="182" y="13"/>
                  <a:pt x="173" y="13"/>
                </a:cubicBezTo>
                <a:cubicBezTo>
                  <a:pt x="164" y="13"/>
                  <a:pt x="160" y="0"/>
                  <a:pt x="126" y="10"/>
                </a:cubicBezTo>
                <a:cubicBezTo>
                  <a:pt x="53" y="31"/>
                  <a:pt x="0" y="98"/>
                  <a:pt x="0" y="177"/>
                </a:cubicBezTo>
                <a:cubicBezTo>
                  <a:pt x="0" y="209"/>
                  <a:pt x="0" y="209"/>
                  <a:pt x="0" y="209"/>
                </a:cubicBezTo>
                <a:cubicBezTo>
                  <a:pt x="0" y="218"/>
                  <a:pt x="7" y="226"/>
                  <a:pt x="16" y="226"/>
                </a:cubicBezTo>
                <a:cubicBezTo>
                  <a:pt x="330" y="226"/>
                  <a:pt x="330" y="226"/>
                  <a:pt x="330" y="226"/>
                </a:cubicBezTo>
                <a:cubicBezTo>
                  <a:pt x="339" y="226"/>
                  <a:pt x="346" y="218"/>
                  <a:pt x="346" y="209"/>
                </a:cubicBezTo>
                <a:cubicBezTo>
                  <a:pt x="346" y="177"/>
                  <a:pt x="346" y="177"/>
                  <a:pt x="346" y="177"/>
                </a:cubicBezTo>
                <a:cubicBezTo>
                  <a:pt x="346" y="98"/>
                  <a:pt x="293" y="31"/>
                  <a:pt x="220" y="10"/>
                </a:cubicBezTo>
                <a:close/>
                <a:moveTo>
                  <a:pt x="321" y="177"/>
                </a:moveTo>
                <a:cubicBezTo>
                  <a:pt x="321" y="183"/>
                  <a:pt x="316" y="188"/>
                  <a:pt x="310" y="188"/>
                </a:cubicBezTo>
                <a:cubicBezTo>
                  <a:pt x="192" y="188"/>
                  <a:pt x="192" y="188"/>
                  <a:pt x="192" y="188"/>
                </a:cubicBezTo>
                <a:cubicBezTo>
                  <a:pt x="186" y="188"/>
                  <a:pt x="182" y="183"/>
                  <a:pt x="182" y="177"/>
                </a:cubicBezTo>
                <a:cubicBezTo>
                  <a:pt x="182" y="177"/>
                  <a:pt x="182" y="145"/>
                  <a:pt x="182" y="145"/>
                </a:cubicBezTo>
                <a:cubicBezTo>
                  <a:pt x="182" y="140"/>
                  <a:pt x="178" y="137"/>
                  <a:pt x="173" y="137"/>
                </a:cubicBezTo>
                <a:cubicBezTo>
                  <a:pt x="168" y="137"/>
                  <a:pt x="164" y="140"/>
                  <a:pt x="164" y="145"/>
                </a:cubicBezTo>
                <a:cubicBezTo>
                  <a:pt x="164" y="177"/>
                  <a:pt x="164" y="177"/>
                  <a:pt x="164" y="177"/>
                </a:cubicBezTo>
                <a:cubicBezTo>
                  <a:pt x="164" y="183"/>
                  <a:pt x="160" y="188"/>
                  <a:pt x="154" y="188"/>
                </a:cubicBezTo>
                <a:cubicBezTo>
                  <a:pt x="36" y="188"/>
                  <a:pt x="36" y="188"/>
                  <a:pt x="36" y="188"/>
                </a:cubicBezTo>
                <a:cubicBezTo>
                  <a:pt x="30" y="188"/>
                  <a:pt x="25" y="183"/>
                  <a:pt x="25" y="177"/>
                </a:cubicBezTo>
                <a:cubicBezTo>
                  <a:pt x="25" y="140"/>
                  <a:pt x="39" y="105"/>
                  <a:pt x="62" y="79"/>
                </a:cubicBezTo>
                <a:cubicBezTo>
                  <a:pt x="67" y="74"/>
                  <a:pt x="72" y="69"/>
                  <a:pt x="77" y="65"/>
                </a:cubicBezTo>
                <a:cubicBezTo>
                  <a:pt x="80" y="69"/>
                  <a:pt x="83" y="76"/>
                  <a:pt x="85" y="83"/>
                </a:cubicBezTo>
                <a:cubicBezTo>
                  <a:pt x="86" y="86"/>
                  <a:pt x="88" y="87"/>
                  <a:pt x="90" y="88"/>
                </a:cubicBezTo>
                <a:cubicBezTo>
                  <a:pt x="90" y="88"/>
                  <a:pt x="91" y="88"/>
                  <a:pt x="92" y="88"/>
                </a:cubicBezTo>
                <a:cubicBezTo>
                  <a:pt x="93" y="88"/>
                  <a:pt x="95" y="88"/>
                  <a:pt x="96" y="87"/>
                </a:cubicBezTo>
                <a:cubicBezTo>
                  <a:pt x="99" y="84"/>
                  <a:pt x="103" y="82"/>
                  <a:pt x="107" y="81"/>
                </a:cubicBezTo>
                <a:cubicBezTo>
                  <a:pt x="106" y="86"/>
                  <a:pt x="106" y="92"/>
                  <a:pt x="108" y="100"/>
                </a:cubicBezTo>
                <a:cubicBezTo>
                  <a:pt x="111" y="112"/>
                  <a:pt x="122" y="118"/>
                  <a:pt x="130" y="122"/>
                </a:cubicBezTo>
                <a:cubicBezTo>
                  <a:pt x="130" y="122"/>
                  <a:pt x="130" y="122"/>
                  <a:pt x="130" y="122"/>
                </a:cubicBezTo>
                <a:cubicBezTo>
                  <a:pt x="131" y="128"/>
                  <a:pt x="136" y="132"/>
                  <a:pt x="142" y="132"/>
                </a:cubicBezTo>
                <a:cubicBezTo>
                  <a:pt x="149" y="132"/>
                  <a:pt x="155" y="126"/>
                  <a:pt x="155" y="119"/>
                </a:cubicBezTo>
                <a:cubicBezTo>
                  <a:pt x="155" y="112"/>
                  <a:pt x="149" y="107"/>
                  <a:pt x="142" y="107"/>
                </a:cubicBezTo>
                <a:cubicBezTo>
                  <a:pt x="139" y="107"/>
                  <a:pt x="136" y="108"/>
                  <a:pt x="134" y="110"/>
                </a:cubicBezTo>
                <a:cubicBezTo>
                  <a:pt x="128" y="107"/>
                  <a:pt x="122" y="103"/>
                  <a:pt x="121" y="96"/>
                </a:cubicBezTo>
                <a:cubicBezTo>
                  <a:pt x="118" y="85"/>
                  <a:pt x="121" y="80"/>
                  <a:pt x="122" y="79"/>
                </a:cubicBezTo>
                <a:cubicBezTo>
                  <a:pt x="131" y="78"/>
                  <a:pt x="140" y="79"/>
                  <a:pt x="145" y="79"/>
                </a:cubicBezTo>
                <a:cubicBezTo>
                  <a:pt x="148" y="80"/>
                  <a:pt x="150" y="78"/>
                  <a:pt x="152" y="76"/>
                </a:cubicBezTo>
                <a:cubicBezTo>
                  <a:pt x="153" y="73"/>
                  <a:pt x="153" y="71"/>
                  <a:pt x="151" y="69"/>
                </a:cubicBezTo>
                <a:cubicBezTo>
                  <a:pt x="148" y="66"/>
                  <a:pt x="147" y="62"/>
                  <a:pt x="146" y="60"/>
                </a:cubicBezTo>
                <a:cubicBezTo>
                  <a:pt x="149" y="57"/>
                  <a:pt x="152" y="54"/>
                  <a:pt x="152" y="49"/>
                </a:cubicBezTo>
                <a:cubicBezTo>
                  <a:pt x="152" y="42"/>
                  <a:pt x="146" y="36"/>
                  <a:pt x="139" y="36"/>
                </a:cubicBezTo>
                <a:cubicBezTo>
                  <a:pt x="132" y="36"/>
                  <a:pt x="126" y="42"/>
                  <a:pt x="126" y="49"/>
                </a:cubicBezTo>
                <a:cubicBezTo>
                  <a:pt x="126" y="54"/>
                  <a:pt x="129" y="57"/>
                  <a:pt x="132" y="60"/>
                </a:cubicBezTo>
                <a:cubicBezTo>
                  <a:pt x="133" y="61"/>
                  <a:pt x="133" y="63"/>
                  <a:pt x="134" y="65"/>
                </a:cubicBezTo>
                <a:cubicBezTo>
                  <a:pt x="123" y="65"/>
                  <a:pt x="107" y="66"/>
                  <a:pt x="95" y="72"/>
                </a:cubicBezTo>
                <a:cubicBezTo>
                  <a:pt x="93" y="67"/>
                  <a:pt x="91" y="61"/>
                  <a:pt x="88" y="57"/>
                </a:cubicBezTo>
                <a:cubicBezTo>
                  <a:pt x="107" y="43"/>
                  <a:pt x="129" y="34"/>
                  <a:pt x="154" y="31"/>
                </a:cubicBezTo>
                <a:cubicBezTo>
                  <a:pt x="154" y="31"/>
                  <a:pt x="155" y="31"/>
                  <a:pt x="155" y="31"/>
                </a:cubicBezTo>
                <a:cubicBezTo>
                  <a:pt x="160" y="31"/>
                  <a:pt x="164" y="35"/>
                  <a:pt x="164" y="40"/>
                </a:cubicBezTo>
                <a:cubicBezTo>
                  <a:pt x="164" y="115"/>
                  <a:pt x="164" y="115"/>
                  <a:pt x="164" y="115"/>
                </a:cubicBezTo>
                <a:cubicBezTo>
                  <a:pt x="164" y="119"/>
                  <a:pt x="168" y="123"/>
                  <a:pt x="173" y="123"/>
                </a:cubicBezTo>
                <a:cubicBezTo>
                  <a:pt x="178" y="123"/>
                  <a:pt x="182" y="119"/>
                  <a:pt x="182" y="115"/>
                </a:cubicBezTo>
                <a:cubicBezTo>
                  <a:pt x="182" y="70"/>
                  <a:pt x="182" y="70"/>
                  <a:pt x="182" y="70"/>
                </a:cubicBezTo>
                <a:cubicBezTo>
                  <a:pt x="185" y="72"/>
                  <a:pt x="189" y="75"/>
                  <a:pt x="194" y="76"/>
                </a:cubicBezTo>
                <a:cubicBezTo>
                  <a:pt x="195" y="76"/>
                  <a:pt x="195" y="77"/>
                  <a:pt x="196" y="77"/>
                </a:cubicBezTo>
                <a:cubicBezTo>
                  <a:pt x="192" y="83"/>
                  <a:pt x="190" y="91"/>
                  <a:pt x="193" y="98"/>
                </a:cubicBezTo>
                <a:cubicBezTo>
                  <a:pt x="197" y="109"/>
                  <a:pt x="206" y="110"/>
                  <a:pt x="213" y="111"/>
                </a:cubicBezTo>
                <a:cubicBezTo>
                  <a:pt x="216" y="112"/>
                  <a:pt x="219" y="112"/>
                  <a:pt x="221" y="113"/>
                </a:cubicBezTo>
                <a:cubicBezTo>
                  <a:pt x="228" y="117"/>
                  <a:pt x="229" y="124"/>
                  <a:pt x="229" y="129"/>
                </a:cubicBezTo>
                <a:cubicBezTo>
                  <a:pt x="228" y="135"/>
                  <a:pt x="226" y="142"/>
                  <a:pt x="222" y="146"/>
                </a:cubicBezTo>
                <a:cubicBezTo>
                  <a:pt x="221" y="145"/>
                  <a:pt x="220" y="145"/>
                  <a:pt x="218" y="145"/>
                </a:cubicBezTo>
                <a:cubicBezTo>
                  <a:pt x="211" y="145"/>
                  <a:pt x="205" y="151"/>
                  <a:pt x="205" y="158"/>
                </a:cubicBezTo>
                <a:cubicBezTo>
                  <a:pt x="205" y="165"/>
                  <a:pt x="211" y="170"/>
                  <a:pt x="218" y="170"/>
                </a:cubicBezTo>
                <a:cubicBezTo>
                  <a:pt x="225" y="170"/>
                  <a:pt x="230" y="165"/>
                  <a:pt x="230" y="158"/>
                </a:cubicBezTo>
                <a:cubicBezTo>
                  <a:pt x="230" y="157"/>
                  <a:pt x="230" y="157"/>
                  <a:pt x="230" y="156"/>
                </a:cubicBezTo>
                <a:cubicBezTo>
                  <a:pt x="230" y="156"/>
                  <a:pt x="230" y="156"/>
                  <a:pt x="230" y="156"/>
                </a:cubicBezTo>
                <a:cubicBezTo>
                  <a:pt x="237" y="150"/>
                  <a:pt x="241" y="140"/>
                  <a:pt x="242" y="130"/>
                </a:cubicBezTo>
                <a:cubicBezTo>
                  <a:pt x="242" y="117"/>
                  <a:pt x="237" y="107"/>
                  <a:pt x="227" y="102"/>
                </a:cubicBezTo>
                <a:cubicBezTo>
                  <a:pt x="223" y="100"/>
                  <a:pt x="219" y="99"/>
                  <a:pt x="215" y="98"/>
                </a:cubicBezTo>
                <a:cubicBezTo>
                  <a:pt x="208" y="97"/>
                  <a:pt x="206" y="97"/>
                  <a:pt x="205" y="93"/>
                </a:cubicBezTo>
                <a:cubicBezTo>
                  <a:pt x="203" y="89"/>
                  <a:pt x="207" y="83"/>
                  <a:pt x="210" y="80"/>
                </a:cubicBezTo>
                <a:cubicBezTo>
                  <a:pt x="212" y="80"/>
                  <a:pt x="214" y="80"/>
                  <a:pt x="216" y="80"/>
                </a:cubicBezTo>
                <a:cubicBezTo>
                  <a:pt x="218" y="80"/>
                  <a:pt x="220" y="80"/>
                  <a:pt x="221" y="80"/>
                </a:cubicBezTo>
                <a:cubicBezTo>
                  <a:pt x="223" y="82"/>
                  <a:pt x="227" y="84"/>
                  <a:pt x="230" y="84"/>
                </a:cubicBezTo>
                <a:cubicBezTo>
                  <a:pt x="237" y="84"/>
                  <a:pt x="243" y="78"/>
                  <a:pt x="243" y="71"/>
                </a:cubicBezTo>
                <a:cubicBezTo>
                  <a:pt x="243" y="64"/>
                  <a:pt x="237" y="59"/>
                  <a:pt x="230" y="59"/>
                </a:cubicBezTo>
                <a:cubicBezTo>
                  <a:pt x="225" y="59"/>
                  <a:pt x="220" y="62"/>
                  <a:pt x="219" y="67"/>
                </a:cubicBezTo>
                <a:cubicBezTo>
                  <a:pt x="219" y="67"/>
                  <a:pt x="219" y="67"/>
                  <a:pt x="219" y="67"/>
                </a:cubicBezTo>
                <a:cubicBezTo>
                  <a:pt x="214" y="67"/>
                  <a:pt x="206" y="67"/>
                  <a:pt x="198" y="64"/>
                </a:cubicBezTo>
                <a:cubicBezTo>
                  <a:pt x="189" y="61"/>
                  <a:pt x="184" y="56"/>
                  <a:pt x="182" y="52"/>
                </a:cubicBezTo>
                <a:cubicBezTo>
                  <a:pt x="182" y="40"/>
                  <a:pt x="182" y="40"/>
                  <a:pt x="182" y="40"/>
                </a:cubicBezTo>
                <a:cubicBezTo>
                  <a:pt x="182" y="35"/>
                  <a:pt x="186" y="31"/>
                  <a:pt x="191" y="31"/>
                </a:cubicBezTo>
                <a:cubicBezTo>
                  <a:pt x="192" y="31"/>
                  <a:pt x="192" y="31"/>
                  <a:pt x="192" y="31"/>
                </a:cubicBezTo>
                <a:cubicBezTo>
                  <a:pt x="221" y="34"/>
                  <a:pt x="246" y="46"/>
                  <a:pt x="267" y="64"/>
                </a:cubicBezTo>
                <a:cubicBezTo>
                  <a:pt x="262" y="65"/>
                  <a:pt x="256" y="66"/>
                  <a:pt x="251" y="71"/>
                </a:cubicBezTo>
                <a:cubicBezTo>
                  <a:pt x="246" y="75"/>
                  <a:pt x="243" y="80"/>
                  <a:pt x="242" y="87"/>
                </a:cubicBezTo>
                <a:cubicBezTo>
                  <a:pt x="237" y="89"/>
                  <a:pt x="234" y="93"/>
                  <a:pt x="234" y="98"/>
                </a:cubicBezTo>
                <a:cubicBezTo>
                  <a:pt x="234" y="105"/>
                  <a:pt x="240" y="111"/>
                  <a:pt x="247" y="111"/>
                </a:cubicBezTo>
                <a:cubicBezTo>
                  <a:pt x="254" y="111"/>
                  <a:pt x="259" y="105"/>
                  <a:pt x="259" y="98"/>
                </a:cubicBezTo>
                <a:cubicBezTo>
                  <a:pt x="259" y="94"/>
                  <a:pt x="258" y="91"/>
                  <a:pt x="255" y="89"/>
                </a:cubicBezTo>
                <a:cubicBezTo>
                  <a:pt x="255" y="85"/>
                  <a:pt x="257" y="83"/>
                  <a:pt x="259" y="81"/>
                </a:cubicBezTo>
                <a:cubicBezTo>
                  <a:pt x="265" y="75"/>
                  <a:pt x="277" y="76"/>
                  <a:pt x="282" y="77"/>
                </a:cubicBezTo>
                <a:cubicBezTo>
                  <a:pt x="282" y="77"/>
                  <a:pt x="282" y="77"/>
                  <a:pt x="282" y="77"/>
                </a:cubicBezTo>
                <a:cubicBezTo>
                  <a:pt x="289" y="85"/>
                  <a:pt x="295" y="94"/>
                  <a:pt x="301" y="103"/>
                </a:cubicBezTo>
                <a:cubicBezTo>
                  <a:pt x="284" y="102"/>
                  <a:pt x="273" y="112"/>
                  <a:pt x="268" y="119"/>
                </a:cubicBezTo>
                <a:cubicBezTo>
                  <a:pt x="267" y="121"/>
                  <a:pt x="267" y="123"/>
                  <a:pt x="268" y="125"/>
                </a:cubicBezTo>
                <a:cubicBezTo>
                  <a:pt x="269" y="129"/>
                  <a:pt x="271" y="141"/>
                  <a:pt x="267" y="152"/>
                </a:cubicBezTo>
                <a:cubicBezTo>
                  <a:pt x="266" y="153"/>
                  <a:pt x="265" y="155"/>
                  <a:pt x="264" y="156"/>
                </a:cubicBezTo>
                <a:cubicBezTo>
                  <a:pt x="263" y="156"/>
                  <a:pt x="261" y="155"/>
                  <a:pt x="259" y="155"/>
                </a:cubicBezTo>
                <a:cubicBezTo>
                  <a:pt x="253" y="155"/>
                  <a:pt x="247" y="161"/>
                  <a:pt x="247" y="168"/>
                </a:cubicBezTo>
                <a:cubicBezTo>
                  <a:pt x="247" y="175"/>
                  <a:pt x="253" y="181"/>
                  <a:pt x="259" y="181"/>
                </a:cubicBezTo>
                <a:cubicBezTo>
                  <a:pt x="266" y="181"/>
                  <a:pt x="272" y="175"/>
                  <a:pt x="272" y="168"/>
                </a:cubicBezTo>
                <a:cubicBezTo>
                  <a:pt x="272" y="168"/>
                  <a:pt x="272" y="167"/>
                  <a:pt x="272" y="167"/>
                </a:cubicBezTo>
                <a:cubicBezTo>
                  <a:pt x="275" y="164"/>
                  <a:pt x="277" y="160"/>
                  <a:pt x="278" y="157"/>
                </a:cubicBezTo>
                <a:cubicBezTo>
                  <a:pt x="284" y="143"/>
                  <a:pt x="282" y="130"/>
                  <a:pt x="281" y="124"/>
                </a:cubicBezTo>
                <a:cubicBezTo>
                  <a:pt x="284" y="120"/>
                  <a:pt x="293" y="113"/>
                  <a:pt x="305" y="117"/>
                </a:cubicBezTo>
                <a:cubicBezTo>
                  <a:pt x="306" y="117"/>
                  <a:pt x="307" y="117"/>
                  <a:pt x="308" y="117"/>
                </a:cubicBezTo>
                <a:cubicBezTo>
                  <a:pt x="316" y="135"/>
                  <a:pt x="321" y="156"/>
                  <a:pt x="321" y="177"/>
                </a:cubicBezTo>
                <a:cubicBezTo>
                  <a:pt x="321" y="177"/>
                  <a:pt x="321" y="177"/>
                  <a:pt x="321" y="177"/>
                </a:cubicBezTo>
                <a:cubicBezTo>
                  <a:pt x="321" y="177"/>
                  <a:pt x="321" y="177"/>
                  <a:pt x="321" y="177"/>
                </a:cubicBezTo>
                <a:close/>
                <a:moveTo>
                  <a:pt x="148" y="117"/>
                </a:moveTo>
                <a:cubicBezTo>
                  <a:pt x="148" y="117"/>
                  <a:pt x="148" y="117"/>
                  <a:pt x="148" y="118"/>
                </a:cubicBezTo>
                <a:cubicBezTo>
                  <a:pt x="148" y="118"/>
                  <a:pt x="148" y="118"/>
                  <a:pt x="148" y="118"/>
                </a:cubicBezTo>
                <a:cubicBezTo>
                  <a:pt x="148" y="119"/>
                  <a:pt x="148" y="119"/>
                  <a:pt x="148" y="119"/>
                </a:cubicBezTo>
                <a:cubicBezTo>
                  <a:pt x="148" y="120"/>
                  <a:pt x="148" y="120"/>
                  <a:pt x="148" y="120"/>
                </a:cubicBezTo>
                <a:cubicBezTo>
                  <a:pt x="148" y="120"/>
                  <a:pt x="148" y="120"/>
                  <a:pt x="148" y="120"/>
                </a:cubicBezTo>
                <a:cubicBezTo>
                  <a:pt x="148" y="120"/>
                  <a:pt x="148" y="120"/>
                  <a:pt x="148" y="120"/>
                </a:cubicBezTo>
                <a:cubicBezTo>
                  <a:pt x="148" y="120"/>
                  <a:pt x="148" y="121"/>
                  <a:pt x="148" y="121"/>
                </a:cubicBezTo>
                <a:cubicBezTo>
                  <a:pt x="148" y="121"/>
                  <a:pt x="148" y="121"/>
                  <a:pt x="148" y="121"/>
                </a:cubicBezTo>
                <a:cubicBezTo>
                  <a:pt x="148" y="121"/>
                  <a:pt x="148" y="121"/>
                  <a:pt x="148" y="121"/>
                </a:cubicBezTo>
                <a:cubicBezTo>
                  <a:pt x="148" y="122"/>
                  <a:pt x="148" y="122"/>
                  <a:pt x="147" y="123"/>
                </a:cubicBezTo>
                <a:cubicBezTo>
                  <a:pt x="147" y="123"/>
                  <a:pt x="147" y="123"/>
                  <a:pt x="147" y="123"/>
                </a:cubicBezTo>
                <a:cubicBezTo>
                  <a:pt x="147" y="124"/>
                  <a:pt x="146" y="124"/>
                  <a:pt x="146" y="124"/>
                </a:cubicBezTo>
                <a:cubicBezTo>
                  <a:pt x="145" y="124"/>
                  <a:pt x="145" y="125"/>
                  <a:pt x="145" y="125"/>
                </a:cubicBezTo>
                <a:cubicBezTo>
                  <a:pt x="145" y="125"/>
                  <a:pt x="145" y="125"/>
                  <a:pt x="145" y="125"/>
                </a:cubicBezTo>
                <a:cubicBezTo>
                  <a:pt x="144" y="125"/>
                  <a:pt x="144" y="125"/>
                  <a:pt x="143" y="125"/>
                </a:cubicBezTo>
                <a:cubicBezTo>
                  <a:pt x="143" y="125"/>
                  <a:pt x="143" y="125"/>
                  <a:pt x="142" y="125"/>
                </a:cubicBezTo>
                <a:cubicBezTo>
                  <a:pt x="139" y="125"/>
                  <a:pt x="136" y="123"/>
                  <a:pt x="136" y="119"/>
                </a:cubicBezTo>
                <a:cubicBezTo>
                  <a:pt x="136" y="116"/>
                  <a:pt x="139" y="113"/>
                  <a:pt x="142" y="113"/>
                </a:cubicBezTo>
                <a:cubicBezTo>
                  <a:pt x="144" y="113"/>
                  <a:pt x="146" y="114"/>
                  <a:pt x="147" y="116"/>
                </a:cubicBezTo>
                <a:cubicBezTo>
                  <a:pt x="147" y="116"/>
                  <a:pt x="148" y="116"/>
                  <a:pt x="148" y="117"/>
                </a:cubicBezTo>
                <a:cubicBezTo>
                  <a:pt x="148" y="117"/>
                  <a:pt x="148" y="117"/>
                  <a:pt x="148" y="117"/>
                </a:cubicBezTo>
                <a:cubicBezTo>
                  <a:pt x="148" y="117"/>
                  <a:pt x="148" y="117"/>
                  <a:pt x="148" y="117"/>
                </a:cubicBezTo>
                <a:cubicBezTo>
                  <a:pt x="148" y="117"/>
                  <a:pt x="148" y="117"/>
                  <a:pt x="148" y="117"/>
                </a:cubicBezTo>
                <a:close/>
                <a:moveTo>
                  <a:pt x="133" y="49"/>
                </a:moveTo>
                <a:cubicBezTo>
                  <a:pt x="133" y="46"/>
                  <a:pt x="136" y="43"/>
                  <a:pt x="139" y="43"/>
                </a:cubicBezTo>
                <a:cubicBezTo>
                  <a:pt x="142" y="43"/>
                  <a:pt x="145" y="46"/>
                  <a:pt x="145" y="49"/>
                </a:cubicBezTo>
                <a:cubicBezTo>
                  <a:pt x="145" y="49"/>
                  <a:pt x="145" y="50"/>
                  <a:pt x="145" y="50"/>
                </a:cubicBezTo>
                <a:cubicBezTo>
                  <a:pt x="144" y="53"/>
                  <a:pt x="142" y="55"/>
                  <a:pt x="139" y="55"/>
                </a:cubicBezTo>
                <a:cubicBezTo>
                  <a:pt x="136" y="55"/>
                  <a:pt x="133" y="52"/>
                  <a:pt x="133" y="49"/>
                </a:cubicBezTo>
                <a:close/>
                <a:moveTo>
                  <a:pt x="224" y="158"/>
                </a:moveTo>
                <a:cubicBezTo>
                  <a:pt x="224" y="161"/>
                  <a:pt x="221" y="164"/>
                  <a:pt x="218" y="164"/>
                </a:cubicBezTo>
                <a:cubicBezTo>
                  <a:pt x="215" y="164"/>
                  <a:pt x="212" y="161"/>
                  <a:pt x="212" y="158"/>
                </a:cubicBezTo>
                <a:cubicBezTo>
                  <a:pt x="212" y="154"/>
                  <a:pt x="215" y="151"/>
                  <a:pt x="218" y="151"/>
                </a:cubicBezTo>
                <a:cubicBezTo>
                  <a:pt x="221" y="151"/>
                  <a:pt x="224" y="154"/>
                  <a:pt x="224" y="158"/>
                </a:cubicBezTo>
                <a:close/>
                <a:moveTo>
                  <a:pt x="230" y="77"/>
                </a:moveTo>
                <a:cubicBezTo>
                  <a:pt x="227" y="77"/>
                  <a:pt x="224" y="75"/>
                  <a:pt x="224" y="71"/>
                </a:cubicBezTo>
                <a:cubicBezTo>
                  <a:pt x="224" y="69"/>
                  <a:pt x="226" y="66"/>
                  <a:pt x="228" y="65"/>
                </a:cubicBezTo>
                <a:cubicBezTo>
                  <a:pt x="228" y="65"/>
                  <a:pt x="228" y="65"/>
                  <a:pt x="228" y="65"/>
                </a:cubicBezTo>
                <a:cubicBezTo>
                  <a:pt x="229" y="65"/>
                  <a:pt x="230" y="65"/>
                  <a:pt x="230" y="65"/>
                </a:cubicBezTo>
                <a:cubicBezTo>
                  <a:pt x="234" y="65"/>
                  <a:pt x="236" y="68"/>
                  <a:pt x="236" y="71"/>
                </a:cubicBezTo>
                <a:cubicBezTo>
                  <a:pt x="236" y="74"/>
                  <a:pt x="235" y="76"/>
                  <a:pt x="232" y="77"/>
                </a:cubicBezTo>
                <a:cubicBezTo>
                  <a:pt x="232" y="77"/>
                  <a:pt x="232" y="77"/>
                  <a:pt x="232" y="77"/>
                </a:cubicBezTo>
                <a:cubicBezTo>
                  <a:pt x="231" y="77"/>
                  <a:pt x="231" y="77"/>
                  <a:pt x="230" y="77"/>
                </a:cubicBezTo>
                <a:close/>
                <a:moveTo>
                  <a:pt x="253" y="98"/>
                </a:moveTo>
                <a:cubicBezTo>
                  <a:pt x="253" y="100"/>
                  <a:pt x="252" y="102"/>
                  <a:pt x="251" y="103"/>
                </a:cubicBezTo>
                <a:cubicBezTo>
                  <a:pt x="251" y="103"/>
                  <a:pt x="251" y="103"/>
                  <a:pt x="250" y="103"/>
                </a:cubicBezTo>
                <a:cubicBezTo>
                  <a:pt x="249" y="104"/>
                  <a:pt x="248" y="105"/>
                  <a:pt x="247" y="105"/>
                </a:cubicBezTo>
                <a:cubicBezTo>
                  <a:pt x="244" y="105"/>
                  <a:pt x="241" y="102"/>
                  <a:pt x="241" y="98"/>
                </a:cubicBezTo>
                <a:cubicBezTo>
                  <a:pt x="241" y="98"/>
                  <a:pt x="241" y="97"/>
                  <a:pt x="241" y="97"/>
                </a:cubicBezTo>
                <a:cubicBezTo>
                  <a:pt x="241" y="97"/>
                  <a:pt x="241" y="97"/>
                  <a:pt x="241" y="97"/>
                </a:cubicBezTo>
                <a:cubicBezTo>
                  <a:pt x="242" y="94"/>
                  <a:pt x="244" y="92"/>
                  <a:pt x="247" y="92"/>
                </a:cubicBezTo>
                <a:cubicBezTo>
                  <a:pt x="250" y="92"/>
                  <a:pt x="253" y="95"/>
                  <a:pt x="253" y="98"/>
                </a:cubicBezTo>
                <a:close/>
                <a:moveTo>
                  <a:pt x="266" y="168"/>
                </a:moveTo>
                <a:cubicBezTo>
                  <a:pt x="266" y="171"/>
                  <a:pt x="264" y="173"/>
                  <a:pt x="261" y="174"/>
                </a:cubicBezTo>
                <a:cubicBezTo>
                  <a:pt x="261" y="174"/>
                  <a:pt x="260" y="174"/>
                  <a:pt x="259" y="174"/>
                </a:cubicBezTo>
                <a:cubicBezTo>
                  <a:pt x="256" y="174"/>
                  <a:pt x="253" y="171"/>
                  <a:pt x="253" y="168"/>
                </a:cubicBezTo>
                <a:cubicBezTo>
                  <a:pt x="253" y="165"/>
                  <a:pt x="255" y="163"/>
                  <a:pt x="258" y="162"/>
                </a:cubicBezTo>
                <a:cubicBezTo>
                  <a:pt x="258" y="162"/>
                  <a:pt x="259" y="162"/>
                  <a:pt x="259" y="162"/>
                </a:cubicBezTo>
                <a:cubicBezTo>
                  <a:pt x="263" y="162"/>
                  <a:pt x="266" y="165"/>
                  <a:pt x="266" y="168"/>
                </a:cubicBezTo>
                <a:close/>
              </a:path>
            </a:pathLst>
          </a:custGeom>
          <a:solidFill>
            <a:schemeClr val="accent1"/>
          </a:solidFill>
          <a:ln>
            <a:noFill/>
          </a:ln>
          <a:extLst/>
        </p:spPr>
        <p:txBody>
          <a:bodyPr vert="horz" wrap="square" lIns="91416" tIns="45708" rIns="91416" bIns="45708" numCol="1" anchor="t" anchorCtr="0" compatLnSpc="1">
            <a:prstTxWarp prst="textNoShape">
              <a:avLst/>
            </a:prstTxWarp>
          </a:bodyPr>
          <a:lstStyle/>
          <a:p>
            <a:pPr defTabSz="457200"/>
            <a:endParaRPr lang="en-GB" sz="1600" dirty="0">
              <a:solidFill>
                <a:prstClr val="black"/>
              </a:solidFill>
              <a:cs typeface="Arial" panose="020B0604020202020204" pitchFamily="34" charset="0"/>
            </a:endParaRPr>
          </a:p>
        </p:txBody>
      </p:sp>
      <p:sp>
        <p:nvSpPr>
          <p:cNvPr id="63" name="Title 1"/>
          <p:cNvSpPr txBox="1">
            <a:spLocks/>
          </p:cNvSpPr>
          <p:nvPr/>
        </p:nvSpPr>
        <p:spPr>
          <a:xfrm>
            <a:off x="2410927" y="174397"/>
            <a:ext cx="8666804" cy="822111"/>
          </a:xfrm>
          <a:prstGeom prst="rect">
            <a:avLst/>
          </a:prstGeom>
        </p:spPr>
        <p:txBody>
          <a:bodyPr vert="horz" lIns="91416" tIns="45708" rIns="91416" bIns="45708" rtlCol="0" anchor="b" anchorCtr="0">
            <a:noAutofit/>
          </a:bodyPr>
          <a:lstStyle>
            <a:lvl1pPr algn="l" defTabSz="457200" rtl="0" eaLnBrk="1" latinLnBrk="0" hangingPunct="1">
              <a:lnSpc>
                <a:spcPct val="90000"/>
              </a:lnSpc>
              <a:spcBef>
                <a:spcPct val="0"/>
              </a:spcBef>
              <a:buNone/>
              <a:defRPr lang="en-US" sz="2800" b="1" kern="1200" dirty="0">
                <a:solidFill>
                  <a:schemeClr val="tx2"/>
                </a:solidFill>
                <a:latin typeface="Arial" pitchFamily="34" charset="0"/>
                <a:ea typeface="+mn-ea"/>
                <a:cs typeface="Arial" pitchFamily="34" charset="0"/>
              </a:defRPr>
            </a:lvl1pPr>
          </a:lstStyle>
          <a:p>
            <a:endParaRPr sz="2799">
              <a:solidFill>
                <a:srgbClr val="4D4E53"/>
              </a:solidFill>
            </a:endParaRPr>
          </a:p>
        </p:txBody>
      </p:sp>
      <p:grpSp>
        <p:nvGrpSpPr>
          <p:cNvPr id="64" name="Group 63"/>
          <p:cNvGrpSpPr/>
          <p:nvPr/>
        </p:nvGrpSpPr>
        <p:grpSpPr>
          <a:xfrm>
            <a:off x="9884097" y="5499526"/>
            <a:ext cx="895399" cy="726986"/>
            <a:chOff x="8009150" y="5502001"/>
            <a:chExt cx="895632" cy="727176"/>
          </a:xfrm>
        </p:grpSpPr>
        <p:sp>
          <p:nvSpPr>
            <p:cNvPr id="65" name="Freeform 5"/>
            <p:cNvSpPr>
              <a:spLocks noChangeAspect="1" noEditPoints="1"/>
            </p:cNvSpPr>
            <p:nvPr/>
          </p:nvSpPr>
          <p:spPr bwMode="auto">
            <a:xfrm>
              <a:off x="8566348" y="5705821"/>
              <a:ext cx="240577" cy="240088"/>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p>
          </p:txBody>
        </p:sp>
        <p:sp>
          <p:nvSpPr>
            <p:cNvPr id="66" name="Freeform 5"/>
            <p:cNvSpPr>
              <a:spLocks noChangeAspect="1" noEditPoints="1"/>
            </p:cNvSpPr>
            <p:nvPr/>
          </p:nvSpPr>
          <p:spPr bwMode="auto">
            <a:xfrm>
              <a:off x="8436496" y="5652705"/>
              <a:ext cx="377157" cy="376390"/>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p>
          </p:txBody>
        </p:sp>
        <p:sp>
          <p:nvSpPr>
            <p:cNvPr id="67" name="Freeform 46"/>
            <p:cNvSpPr>
              <a:spLocks/>
            </p:cNvSpPr>
            <p:nvPr/>
          </p:nvSpPr>
          <p:spPr bwMode="auto">
            <a:xfrm>
              <a:off x="8092401" y="5502001"/>
              <a:ext cx="721252" cy="175440"/>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p>
          </p:txBody>
        </p:sp>
        <p:sp>
          <p:nvSpPr>
            <p:cNvPr id="68" name="Donut 67"/>
            <p:cNvSpPr/>
            <p:nvPr/>
          </p:nvSpPr>
          <p:spPr>
            <a:xfrm>
              <a:off x="8262632" y="5653340"/>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chemeClr val="tx1"/>
                </a:solidFill>
              </a:endParaRPr>
            </a:p>
          </p:txBody>
        </p:sp>
        <p:sp>
          <p:nvSpPr>
            <p:cNvPr id="69" name="Donut 68"/>
            <p:cNvSpPr/>
            <p:nvPr/>
          </p:nvSpPr>
          <p:spPr>
            <a:xfrm>
              <a:off x="8040212" y="5706134"/>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chemeClr val="tx1"/>
                </a:solidFill>
              </a:endParaRPr>
            </a:p>
          </p:txBody>
        </p:sp>
        <p:sp>
          <p:nvSpPr>
            <p:cNvPr id="70" name="Freeform 69"/>
            <p:cNvSpPr/>
            <p:nvPr/>
          </p:nvSpPr>
          <p:spPr>
            <a:xfrm>
              <a:off x="8107529" y="5691746"/>
              <a:ext cx="142285" cy="175959"/>
            </a:xfrm>
            <a:custGeom>
              <a:avLst/>
              <a:gdLst>
                <a:gd name="connsiteX0" fmla="*/ 50845 w 142285"/>
                <a:gd name="connsiteY0" fmla="*/ 0 h 175959"/>
                <a:gd name="connsiteX1" fmla="*/ 142285 w 142285"/>
                <a:gd name="connsiteY1" fmla="*/ 91440 h 175959"/>
                <a:gd name="connsiteX2" fmla="*/ 86438 w 142285"/>
                <a:gd name="connsiteY2" fmla="*/ 175694 h 175959"/>
                <a:gd name="connsiteX3" fmla="*/ 85127 w 142285"/>
                <a:gd name="connsiteY3" fmla="*/ 175959 h 175959"/>
                <a:gd name="connsiteX4" fmla="*/ 98940 w 142285"/>
                <a:gd name="connsiteY4" fmla="*/ 166646 h 175959"/>
                <a:gd name="connsiteX5" fmla="*/ 125722 w 142285"/>
                <a:gd name="connsiteY5" fmla="*/ 101988 h 175959"/>
                <a:gd name="connsiteX6" fmla="*/ 34282 w 142285"/>
                <a:gd name="connsiteY6" fmla="*/ 10548 h 175959"/>
                <a:gd name="connsiteX7" fmla="*/ 0 w 142285"/>
                <a:gd name="connsiteY7" fmla="*/ 17469 h 175959"/>
                <a:gd name="connsiteX8" fmla="*/ 15252 w 142285"/>
                <a:gd name="connsiteY8" fmla="*/ 7186 h 175959"/>
                <a:gd name="connsiteX9" fmla="*/ 50845 w 142285"/>
                <a:gd name="connsiteY9" fmla="*/ 0 h 175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285" h="175959">
                  <a:moveTo>
                    <a:pt x="50845" y="0"/>
                  </a:moveTo>
                  <a:cubicBezTo>
                    <a:pt x="101346" y="0"/>
                    <a:pt x="142285" y="40939"/>
                    <a:pt x="142285" y="91440"/>
                  </a:cubicBezTo>
                  <a:cubicBezTo>
                    <a:pt x="142285" y="129316"/>
                    <a:pt x="119257" y="161813"/>
                    <a:pt x="86438" y="175694"/>
                  </a:cubicBezTo>
                  <a:lnTo>
                    <a:pt x="85127" y="175959"/>
                  </a:lnTo>
                  <a:lnTo>
                    <a:pt x="98940" y="166646"/>
                  </a:lnTo>
                  <a:cubicBezTo>
                    <a:pt x="115487" y="150099"/>
                    <a:pt x="125722" y="127239"/>
                    <a:pt x="125722" y="101988"/>
                  </a:cubicBezTo>
                  <a:cubicBezTo>
                    <a:pt x="125722" y="51487"/>
                    <a:pt x="84783" y="10548"/>
                    <a:pt x="34282" y="10548"/>
                  </a:cubicBezTo>
                  <a:lnTo>
                    <a:pt x="0" y="17469"/>
                  </a:lnTo>
                  <a:lnTo>
                    <a:pt x="15252" y="7186"/>
                  </a:lnTo>
                  <a:cubicBezTo>
                    <a:pt x="26192" y="2559"/>
                    <a:pt x="38220" y="0"/>
                    <a:pt x="50845" y="0"/>
                  </a:cubicBezTo>
                  <a:close/>
                </a:path>
              </a:pathLst>
            </a:cu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chemeClr val="tx1"/>
                </a:solidFill>
              </a:endParaRPr>
            </a:p>
          </p:txBody>
        </p:sp>
        <p:sp>
          <p:nvSpPr>
            <p:cNvPr id="71" name="Freeform 47"/>
            <p:cNvSpPr>
              <a:spLocks/>
            </p:cNvSpPr>
            <p:nvPr/>
          </p:nvSpPr>
          <p:spPr bwMode="auto">
            <a:xfrm>
              <a:off x="8009150" y="5765814"/>
              <a:ext cx="872732" cy="385370"/>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p>
          </p:txBody>
        </p:sp>
        <p:sp>
          <p:nvSpPr>
            <p:cNvPr id="72" name="TextBox 71"/>
            <p:cNvSpPr txBox="1"/>
            <p:nvPr/>
          </p:nvSpPr>
          <p:spPr>
            <a:xfrm>
              <a:off x="8010009" y="5705821"/>
              <a:ext cx="894773" cy="523356"/>
            </a:xfrm>
            <a:prstGeom prst="rect">
              <a:avLst/>
            </a:prstGeom>
            <a:noFill/>
          </p:spPr>
          <p:txBody>
            <a:bodyPr wrap="none" rtlCol="0">
              <a:spAutoFit/>
            </a:bodyPr>
            <a:lstStyle/>
            <a:p>
              <a:pPr defTabSz="457200"/>
              <a:r>
                <a:rPr lang="en-GB" sz="1400" dirty="0">
                  <a:latin typeface="Calibri" panose="020F0502020204030204" pitchFamily="34" charset="0"/>
                  <a:cs typeface="Calibri" panose="020F0502020204030204" pitchFamily="34" charset="0"/>
                </a:rPr>
                <a:t>Policies /</a:t>
              </a:r>
            </a:p>
            <a:p>
              <a:pPr defTabSz="457200"/>
              <a:r>
                <a:rPr lang="en-GB" sz="1400" dirty="0">
                  <a:latin typeface="Calibri" panose="020F0502020204030204" pitchFamily="34" charset="0"/>
                  <a:cs typeface="Calibri" panose="020F0502020204030204" pitchFamily="34" charset="0"/>
                </a:rPr>
                <a:t>Workflow</a:t>
              </a:r>
              <a:endParaRPr lang="en-US" sz="1400" dirty="0">
                <a:latin typeface="Calibri" panose="020F0502020204030204" pitchFamily="34" charset="0"/>
                <a:cs typeface="Calibri" panose="020F0502020204030204" pitchFamily="34" charset="0"/>
              </a:endParaRPr>
            </a:p>
          </p:txBody>
        </p:sp>
      </p:grpSp>
      <p:sp>
        <p:nvSpPr>
          <p:cNvPr id="73" name="Freeform 5"/>
          <p:cNvSpPr>
            <a:spLocks noChangeAspect="1" noEditPoints="1"/>
          </p:cNvSpPr>
          <p:nvPr/>
        </p:nvSpPr>
        <p:spPr bwMode="auto">
          <a:xfrm>
            <a:off x="9511914" y="4334514"/>
            <a:ext cx="339438" cy="338748"/>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74" name="Oval 73"/>
          <p:cNvSpPr/>
          <p:nvPr/>
        </p:nvSpPr>
        <p:spPr>
          <a:xfrm>
            <a:off x="8036540" y="5550730"/>
            <a:ext cx="566687" cy="575271"/>
          </a:xfrm>
          <a:prstGeom prst="ellipse">
            <a:avLst/>
          </a:prstGeom>
          <a:noFill/>
          <a:ln w="28575" cap="sq">
            <a:solidFill>
              <a:schemeClr val="bg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71"/>
            <a:endParaRPr lang="en-US" dirty="0">
              <a:solidFill>
                <a:srgbClr val="FFFFFF"/>
              </a:solidFill>
            </a:endParaRPr>
          </a:p>
        </p:txBody>
      </p:sp>
      <p:grpSp>
        <p:nvGrpSpPr>
          <p:cNvPr id="75" name="Group 74"/>
          <p:cNvGrpSpPr/>
          <p:nvPr/>
        </p:nvGrpSpPr>
        <p:grpSpPr>
          <a:xfrm>
            <a:off x="8265676" y="5461998"/>
            <a:ext cx="120265" cy="187583"/>
            <a:chOff x="1338735" y="3682175"/>
            <a:chExt cx="120296" cy="187632"/>
          </a:xfrm>
        </p:grpSpPr>
        <p:sp>
          <p:nvSpPr>
            <p:cNvPr id="76" name="Isosceles Triangle 75"/>
            <p:cNvSpPr/>
            <p:nvPr/>
          </p:nvSpPr>
          <p:spPr>
            <a:xfrm rot="5400000">
              <a:off x="1318408" y="3729183"/>
              <a:ext cx="187631" cy="93615"/>
            </a:xfrm>
            <a:prstGeom prst="triangle">
              <a:avLst/>
            </a:prstGeom>
            <a:solidFill>
              <a:schemeClr val="bg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71"/>
              <a:endParaRPr lang="en-US" dirty="0">
                <a:solidFill>
                  <a:srgbClr val="FFFFFF"/>
                </a:solidFill>
              </a:endParaRPr>
            </a:p>
          </p:txBody>
        </p:sp>
        <p:sp>
          <p:nvSpPr>
            <p:cNvPr id="77" name="Isosceles Triangle 76"/>
            <p:cNvSpPr/>
            <p:nvPr/>
          </p:nvSpPr>
          <p:spPr>
            <a:xfrm rot="5400000">
              <a:off x="1291727" y="3729184"/>
              <a:ext cx="187631" cy="93615"/>
            </a:xfrm>
            <a:prstGeom prst="triangle">
              <a:avLst/>
            </a:prstGeom>
            <a:solidFill>
              <a:schemeClr val="bg1">
                <a:lumMod val="75000"/>
              </a:schemeClr>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71"/>
              <a:endParaRPr lang="en-US" dirty="0">
                <a:solidFill>
                  <a:srgbClr val="FFFFFF"/>
                </a:solidFill>
              </a:endParaRPr>
            </a:p>
          </p:txBody>
        </p:sp>
      </p:grpSp>
      <p:grpSp>
        <p:nvGrpSpPr>
          <p:cNvPr id="78" name="Group 77"/>
          <p:cNvGrpSpPr/>
          <p:nvPr/>
        </p:nvGrpSpPr>
        <p:grpSpPr>
          <a:xfrm flipH="1">
            <a:off x="8245132" y="6021475"/>
            <a:ext cx="120265" cy="187583"/>
            <a:chOff x="1338735" y="3682175"/>
            <a:chExt cx="120296" cy="187632"/>
          </a:xfrm>
        </p:grpSpPr>
        <p:sp>
          <p:nvSpPr>
            <p:cNvPr id="79" name="Isosceles Triangle 78"/>
            <p:cNvSpPr/>
            <p:nvPr/>
          </p:nvSpPr>
          <p:spPr>
            <a:xfrm rot="5400000">
              <a:off x="1318408" y="3729183"/>
              <a:ext cx="187631" cy="93615"/>
            </a:xfrm>
            <a:prstGeom prst="triangle">
              <a:avLst/>
            </a:prstGeom>
            <a:solidFill>
              <a:schemeClr val="bg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71"/>
              <a:endParaRPr lang="en-US" dirty="0">
                <a:solidFill>
                  <a:srgbClr val="FFFFFF"/>
                </a:solidFill>
              </a:endParaRPr>
            </a:p>
          </p:txBody>
        </p:sp>
        <p:sp>
          <p:nvSpPr>
            <p:cNvPr id="80" name="Isosceles Triangle 79"/>
            <p:cNvSpPr/>
            <p:nvPr/>
          </p:nvSpPr>
          <p:spPr>
            <a:xfrm rot="5400000">
              <a:off x="1291727" y="3729184"/>
              <a:ext cx="187631" cy="93615"/>
            </a:xfrm>
            <a:prstGeom prst="triangle">
              <a:avLst/>
            </a:prstGeom>
            <a:solidFill>
              <a:schemeClr val="bg1">
                <a:lumMod val="75000"/>
              </a:schemeClr>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71"/>
              <a:endParaRPr lang="en-US" dirty="0">
                <a:solidFill>
                  <a:srgbClr val="FFFFFF"/>
                </a:solidFill>
              </a:endParaRPr>
            </a:p>
          </p:txBody>
        </p:sp>
      </p:grpSp>
      <p:sp>
        <p:nvSpPr>
          <p:cNvPr id="81" name="Oval 80"/>
          <p:cNvSpPr>
            <a:spLocks noChangeAspect="1"/>
          </p:cNvSpPr>
          <p:nvPr/>
        </p:nvSpPr>
        <p:spPr>
          <a:xfrm>
            <a:off x="6873688" y="2615773"/>
            <a:ext cx="274249" cy="271189"/>
          </a:xfrm>
          <a:prstGeom prst="ellipse">
            <a:avLst/>
          </a:prstGeom>
          <a:solidFill>
            <a:schemeClr val="accent4">
              <a:lumMod val="40000"/>
              <a:lumOff val="60000"/>
            </a:schemeClr>
          </a:solidFill>
          <a:ln>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en-US" sz="1200" dirty="0">
              <a:solidFill>
                <a:srgbClr val="FFFFFF"/>
              </a:solidFill>
              <a:latin typeface="Calibri" panose="020F0502020204030204" pitchFamily="34" charset="0"/>
              <a:cs typeface="Calibri" panose="020F0502020204030204" pitchFamily="34" charset="0"/>
            </a:endParaRPr>
          </a:p>
        </p:txBody>
      </p:sp>
      <p:sp>
        <p:nvSpPr>
          <p:cNvPr id="82" name="Oval 81"/>
          <p:cNvSpPr>
            <a:spLocks noChangeAspect="1"/>
          </p:cNvSpPr>
          <p:nvPr/>
        </p:nvSpPr>
        <p:spPr>
          <a:xfrm>
            <a:off x="6793610" y="2973964"/>
            <a:ext cx="274249" cy="271189"/>
          </a:xfrm>
          <a:prstGeom prst="ellipse">
            <a:avLst/>
          </a:prstGeom>
          <a:solidFill>
            <a:srgbClr val="5A8B25"/>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nvGrpSpPr>
          <p:cNvPr id="83" name="Group 82"/>
          <p:cNvGrpSpPr/>
          <p:nvPr/>
        </p:nvGrpSpPr>
        <p:grpSpPr>
          <a:xfrm>
            <a:off x="8078166" y="4411666"/>
            <a:ext cx="2431117" cy="1128587"/>
            <a:chOff x="5881006" y="4424809"/>
            <a:chExt cx="2431750" cy="1128881"/>
          </a:xfrm>
        </p:grpSpPr>
        <p:sp>
          <p:nvSpPr>
            <p:cNvPr id="84" name="Rounded Rectangle 83"/>
            <p:cNvSpPr/>
            <p:nvPr/>
          </p:nvSpPr>
          <p:spPr>
            <a:xfrm>
              <a:off x="8004129" y="4960906"/>
              <a:ext cx="308627" cy="307216"/>
            </a:xfrm>
            <a:prstGeom prst="round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EP</a:t>
              </a:r>
              <a:endParaRPr lang="en-US" sz="1200" dirty="0">
                <a:solidFill>
                  <a:srgbClr val="FFFFFF"/>
                </a:solidFill>
                <a:latin typeface="Calibri" panose="020F0502020204030204" pitchFamily="34" charset="0"/>
                <a:cs typeface="Calibri" panose="020F0502020204030204" pitchFamily="34" charset="0"/>
              </a:endParaRPr>
            </a:p>
          </p:txBody>
        </p:sp>
        <p:sp>
          <p:nvSpPr>
            <p:cNvPr id="85" name="Rounded Rectangle 84"/>
            <p:cNvSpPr/>
            <p:nvPr/>
          </p:nvSpPr>
          <p:spPr>
            <a:xfrm>
              <a:off x="5881006" y="4909247"/>
              <a:ext cx="308492" cy="307216"/>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EP</a:t>
              </a:r>
              <a:endParaRPr lang="en-US" sz="1200" dirty="0">
                <a:solidFill>
                  <a:srgbClr val="FFFFFF"/>
                </a:solidFill>
                <a:latin typeface="Calibri" panose="020F0502020204030204" pitchFamily="34" charset="0"/>
                <a:cs typeface="Calibri" panose="020F0502020204030204" pitchFamily="34" charset="0"/>
              </a:endParaRPr>
            </a:p>
          </p:txBody>
        </p:sp>
        <p:sp>
          <p:nvSpPr>
            <p:cNvPr id="86" name="Rounded Rectangle 85"/>
            <p:cNvSpPr/>
            <p:nvPr/>
          </p:nvSpPr>
          <p:spPr>
            <a:xfrm>
              <a:off x="6456463" y="4424809"/>
              <a:ext cx="520928" cy="501057"/>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cxnSp>
          <p:nvCxnSpPr>
            <p:cNvPr id="87" name="Straight Connector 86"/>
            <p:cNvCxnSpPr>
              <a:stCxn id="85" idx="3"/>
            </p:cNvCxnSpPr>
            <p:nvPr/>
          </p:nvCxnSpPr>
          <p:spPr>
            <a:xfrm flipV="1">
              <a:off x="6189498" y="4946631"/>
              <a:ext cx="102944" cy="116224"/>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8" name="Straight Connector 87"/>
            <p:cNvCxnSpPr>
              <a:endCxn id="84" idx="1"/>
            </p:cNvCxnSpPr>
            <p:nvPr/>
          </p:nvCxnSpPr>
          <p:spPr>
            <a:xfrm>
              <a:off x="7844375" y="4946631"/>
              <a:ext cx="159754" cy="167883"/>
            </a:xfrm>
            <a:prstGeom prst="line">
              <a:avLst/>
            </a:prstGeom>
            <a:ln>
              <a:solidFill>
                <a:schemeClr val="tx2"/>
              </a:solidFill>
              <a:prstDash val="sysDash"/>
              <a:headEnd type="none" w="med" len="med"/>
              <a:tailEnd type="oval" w="med" len="med"/>
            </a:ln>
            <a:effectLst/>
          </p:spPr>
          <p:style>
            <a:lnRef idx="2">
              <a:schemeClr val="accent1"/>
            </a:lnRef>
            <a:fillRef idx="0">
              <a:schemeClr val="accent1"/>
            </a:fillRef>
            <a:effectRef idx="1">
              <a:schemeClr val="accent1"/>
            </a:effectRef>
            <a:fontRef idx="minor">
              <a:schemeClr val="tx1"/>
            </a:fontRef>
          </p:style>
        </p:cxnSp>
        <p:sp>
          <p:nvSpPr>
            <p:cNvPr id="89" name="Rounded Rectangle 88"/>
            <p:cNvSpPr/>
            <p:nvPr/>
          </p:nvSpPr>
          <p:spPr>
            <a:xfrm>
              <a:off x="6851559" y="5052633"/>
              <a:ext cx="520928" cy="501057"/>
            </a:xfrm>
            <a:prstGeom prst="roundRect">
              <a:avLst/>
            </a:prstGeom>
            <a:solidFill>
              <a:srgbClr val="5A8B2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cxnSp>
          <p:nvCxnSpPr>
            <p:cNvPr id="90" name="Straight Connector 89"/>
            <p:cNvCxnSpPr>
              <a:stCxn id="86" idx="1"/>
            </p:cNvCxnSpPr>
            <p:nvPr/>
          </p:nvCxnSpPr>
          <p:spPr>
            <a:xfrm flipH="1">
              <a:off x="6292442" y="4675338"/>
              <a:ext cx="164021" cy="271293"/>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1" name="Straight Connector 90"/>
            <p:cNvCxnSpPr>
              <a:stCxn id="86" idx="2"/>
              <a:endCxn id="89" idx="1"/>
            </p:cNvCxnSpPr>
            <p:nvPr/>
          </p:nvCxnSpPr>
          <p:spPr>
            <a:xfrm>
              <a:off x="6716927" y="4925866"/>
              <a:ext cx="134632" cy="377296"/>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sp>
          <p:nvSpPr>
            <p:cNvPr id="92" name="Rounded Rectangle 91"/>
            <p:cNvSpPr/>
            <p:nvPr/>
          </p:nvSpPr>
          <p:spPr>
            <a:xfrm>
              <a:off x="7205792" y="4424809"/>
              <a:ext cx="520928" cy="501057"/>
            </a:xfrm>
            <a:prstGeom prst="roundRect">
              <a:avLst/>
            </a:prstGeom>
            <a:solidFill>
              <a:schemeClr val="accent4">
                <a:lumMod val="40000"/>
                <a:lumOff val="60000"/>
              </a:schemeClr>
            </a:solidFill>
            <a:ln>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cxnSp>
          <p:nvCxnSpPr>
            <p:cNvPr id="93" name="Straight Connector 92"/>
            <p:cNvCxnSpPr>
              <a:stCxn id="86" idx="3"/>
              <a:endCxn id="92" idx="1"/>
            </p:cNvCxnSpPr>
            <p:nvPr/>
          </p:nvCxnSpPr>
          <p:spPr>
            <a:xfrm>
              <a:off x="6977391" y="4675338"/>
              <a:ext cx="228401" cy="0"/>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94" name="Straight Connector 93"/>
            <p:cNvCxnSpPr>
              <a:stCxn id="92" idx="3"/>
            </p:cNvCxnSpPr>
            <p:nvPr/>
          </p:nvCxnSpPr>
          <p:spPr>
            <a:xfrm>
              <a:off x="7726720" y="4675338"/>
              <a:ext cx="117655" cy="271293"/>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a:stCxn id="89" idx="3"/>
              <a:endCxn id="92" idx="2"/>
            </p:cNvCxnSpPr>
            <p:nvPr/>
          </p:nvCxnSpPr>
          <p:spPr>
            <a:xfrm flipV="1">
              <a:off x="7372487" y="4925866"/>
              <a:ext cx="93769" cy="377296"/>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grpSp>
      <p:grpSp>
        <p:nvGrpSpPr>
          <p:cNvPr id="96" name="Group 95"/>
          <p:cNvGrpSpPr/>
          <p:nvPr/>
        </p:nvGrpSpPr>
        <p:grpSpPr>
          <a:xfrm>
            <a:off x="8078166" y="4409971"/>
            <a:ext cx="2702242" cy="1814198"/>
            <a:chOff x="5880988" y="4425461"/>
            <a:chExt cx="2702945" cy="1814671"/>
          </a:xfrm>
        </p:grpSpPr>
        <p:grpSp>
          <p:nvGrpSpPr>
            <p:cNvPr id="97" name="Group 96"/>
            <p:cNvGrpSpPr/>
            <p:nvPr/>
          </p:nvGrpSpPr>
          <p:grpSpPr>
            <a:xfrm>
              <a:off x="5880988" y="4425461"/>
              <a:ext cx="2431750" cy="1128881"/>
              <a:chOff x="5881006" y="4424809"/>
              <a:chExt cx="2431750" cy="1128881"/>
            </a:xfrm>
          </p:grpSpPr>
          <p:sp>
            <p:nvSpPr>
              <p:cNvPr id="107" name="Rounded Rectangle 106"/>
              <p:cNvSpPr/>
              <p:nvPr/>
            </p:nvSpPr>
            <p:spPr>
              <a:xfrm>
                <a:off x="8004129" y="4960906"/>
                <a:ext cx="308627" cy="307216"/>
              </a:xfrm>
              <a:prstGeom prst="round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EP</a:t>
                </a:r>
                <a:endParaRPr lang="en-US" sz="1200" dirty="0">
                  <a:solidFill>
                    <a:srgbClr val="FFFFFF"/>
                  </a:solidFill>
                  <a:latin typeface="Calibri" panose="020F0502020204030204" pitchFamily="34" charset="0"/>
                  <a:cs typeface="Calibri" panose="020F0502020204030204" pitchFamily="34" charset="0"/>
                </a:endParaRPr>
              </a:p>
            </p:txBody>
          </p:sp>
          <p:sp>
            <p:nvSpPr>
              <p:cNvPr id="108" name="Rounded Rectangle 107"/>
              <p:cNvSpPr/>
              <p:nvPr/>
            </p:nvSpPr>
            <p:spPr>
              <a:xfrm>
                <a:off x="5881006" y="4909247"/>
                <a:ext cx="308492" cy="307216"/>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EP</a:t>
                </a:r>
                <a:endParaRPr lang="en-US" sz="1200" dirty="0">
                  <a:solidFill>
                    <a:srgbClr val="FFFFFF"/>
                  </a:solidFill>
                  <a:latin typeface="Calibri" panose="020F0502020204030204" pitchFamily="34" charset="0"/>
                  <a:cs typeface="Calibri" panose="020F0502020204030204" pitchFamily="34" charset="0"/>
                </a:endParaRPr>
              </a:p>
            </p:txBody>
          </p:sp>
          <p:sp>
            <p:nvSpPr>
              <p:cNvPr id="109" name="Rounded Rectangle 108"/>
              <p:cNvSpPr/>
              <p:nvPr/>
            </p:nvSpPr>
            <p:spPr>
              <a:xfrm>
                <a:off x="6456463" y="4424809"/>
                <a:ext cx="520928" cy="501057"/>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cxnSp>
            <p:nvCxnSpPr>
              <p:cNvPr id="110" name="Straight Connector 109"/>
              <p:cNvCxnSpPr>
                <a:stCxn id="108" idx="3"/>
              </p:cNvCxnSpPr>
              <p:nvPr/>
            </p:nvCxnSpPr>
            <p:spPr>
              <a:xfrm flipV="1">
                <a:off x="6189498" y="4946631"/>
                <a:ext cx="102944" cy="116224"/>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p:cNvCxnSpPr>
                <a:endCxn id="107" idx="1"/>
              </p:cNvCxnSpPr>
              <p:nvPr/>
            </p:nvCxnSpPr>
            <p:spPr>
              <a:xfrm>
                <a:off x="7844375" y="4946631"/>
                <a:ext cx="159754" cy="167883"/>
              </a:xfrm>
              <a:prstGeom prst="line">
                <a:avLst/>
              </a:prstGeom>
              <a:ln>
                <a:solidFill>
                  <a:schemeClr val="tx2"/>
                </a:solidFill>
                <a:prstDash val="sysDash"/>
                <a:headEnd type="none" w="med" len="med"/>
                <a:tailEnd type="oval" w="med" len="med"/>
              </a:ln>
              <a:effectLst/>
            </p:spPr>
            <p:style>
              <a:lnRef idx="2">
                <a:schemeClr val="accent1"/>
              </a:lnRef>
              <a:fillRef idx="0">
                <a:schemeClr val="accent1"/>
              </a:fillRef>
              <a:effectRef idx="1">
                <a:schemeClr val="accent1"/>
              </a:effectRef>
              <a:fontRef idx="minor">
                <a:schemeClr val="tx1"/>
              </a:fontRef>
            </p:style>
          </p:cxnSp>
          <p:sp>
            <p:nvSpPr>
              <p:cNvPr id="112" name="Rounded Rectangle 111"/>
              <p:cNvSpPr/>
              <p:nvPr/>
            </p:nvSpPr>
            <p:spPr>
              <a:xfrm>
                <a:off x="6851559" y="5052633"/>
                <a:ext cx="520928" cy="501057"/>
              </a:xfrm>
              <a:prstGeom prst="roundRect">
                <a:avLst/>
              </a:prstGeom>
              <a:solidFill>
                <a:srgbClr val="5A8B2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cxnSp>
            <p:nvCxnSpPr>
              <p:cNvPr id="113" name="Straight Connector 112"/>
              <p:cNvCxnSpPr>
                <a:stCxn id="109" idx="1"/>
              </p:cNvCxnSpPr>
              <p:nvPr/>
            </p:nvCxnSpPr>
            <p:spPr>
              <a:xfrm flipH="1">
                <a:off x="6292442" y="4675338"/>
                <a:ext cx="164021" cy="271293"/>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a:stCxn id="109" idx="2"/>
                <a:endCxn id="112" idx="1"/>
              </p:cNvCxnSpPr>
              <p:nvPr/>
            </p:nvCxnSpPr>
            <p:spPr>
              <a:xfrm>
                <a:off x="6716927" y="4925866"/>
                <a:ext cx="134632" cy="377296"/>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sp>
            <p:nvSpPr>
              <p:cNvPr id="115" name="Rounded Rectangle 114"/>
              <p:cNvSpPr/>
              <p:nvPr/>
            </p:nvSpPr>
            <p:spPr>
              <a:xfrm>
                <a:off x="7205792" y="4424809"/>
                <a:ext cx="520928" cy="501057"/>
              </a:xfrm>
              <a:prstGeom prst="roundRect">
                <a:avLst/>
              </a:prstGeom>
              <a:solidFill>
                <a:schemeClr val="accent4">
                  <a:lumMod val="40000"/>
                  <a:lumOff val="60000"/>
                </a:schemeClr>
              </a:solidFill>
              <a:ln>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cxnSp>
            <p:nvCxnSpPr>
              <p:cNvPr id="116" name="Straight Connector 115"/>
              <p:cNvCxnSpPr>
                <a:stCxn id="109" idx="3"/>
                <a:endCxn id="115" idx="1"/>
              </p:cNvCxnSpPr>
              <p:nvPr/>
            </p:nvCxnSpPr>
            <p:spPr>
              <a:xfrm>
                <a:off x="6977391" y="4675338"/>
                <a:ext cx="228401" cy="0"/>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a:stCxn id="115" idx="3"/>
              </p:cNvCxnSpPr>
              <p:nvPr/>
            </p:nvCxnSpPr>
            <p:spPr>
              <a:xfrm>
                <a:off x="7726720" y="4675338"/>
                <a:ext cx="117655" cy="271293"/>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a:stCxn id="112" idx="3"/>
                <a:endCxn id="115" idx="2"/>
              </p:cNvCxnSpPr>
              <p:nvPr/>
            </p:nvCxnSpPr>
            <p:spPr>
              <a:xfrm flipV="1">
                <a:off x="7372487" y="4925866"/>
                <a:ext cx="93769" cy="377296"/>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grpSp>
        <p:grpSp>
          <p:nvGrpSpPr>
            <p:cNvPr id="98" name="Group 97"/>
            <p:cNvGrpSpPr/>
            <p:nvPr/>
          </p:nvGrpSpPr>
          <p:grpSpPr>
            <a:xfrm>
              <a:off x="7688301" y="5512956"/>
              <a:ext cx="895632" cy="727176"/>
              <a:chOff x="8009150" y="5502001"/>
              <a:chExt cx="895632" cy="727176"/>
            </a:xfrm>
          </p:grpSpPr>
          <p:sp>
            <p:nvSpPr>
              <p:cNvPr id="99" name="Freeform 5"/>
              <p:cNvSpPr>
                <a:spLocks noChangeAspect="1" noEditPoints="1"/>
              </p:cNvSpPr>
              <p:nvPr/>
            </p:nvSpPr>
            <p:spPr bwMode="auto">
              <a:xfrm>
                <a:off x="8566348" y="5705821"/>
                <a:ext cx="240577" cy="240088"/>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00" name="Freeform 5"/>
              <p:cNvSpPr>
                <a:spLocks noChangeAspect="1" noEditPoints="1"/>
              </p:cNvSpPr>
              <p:nvPr/>
            </p:nvSpPr>
            <p:spPr bwMode="auto">
              <a:xfrm>
                <a:off x="8436496" y="5652705"/>
                <a:ext cx="377157" cy="376390"/>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01" name="Freeform 46"/>
              <p:cNvSpPr>
                <a:spLocks/>
              </p:cNvSpPr>
              <p:nvPr/>
            </p:nvSpPr>
            <p:spPr bwMode="auto">
              <a:xfrm>
                <a:off x="8092401" y="5502001"/>
                <a:ext cx="721252" cy="175440"/>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02" name="Donut 101"/>
              <p:cNvSpPr/>
              <p:nvPr/>
            </p:nvSpPr>
            <p:spPr>
              <a:xfrm>
                <a:off x="8262632" y="5653340"/>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prstClr val="black"/>
                  </a:solidFill>
                </a:endParaRPr>
              </a:p>
            </p:txBody>
          </p:sp>
          <p:sp>
            <p:nvSpPr>
              <p:cNvPr id="103" name="Donut 102"/>
              <p:cNvSpPr/>
              <p:nvPr/>
            </p:nvSpPr>
            <p:spPr>
              <a:xfrm>
                <a:off x="8040212" y="5706134"/>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prstClr val="black"/>
                  </a:solidFill>
                </a:endParaRPr>
              </a:p>
            </p:txBody>
          </p:sp>
          <p:sp>
            <p:nvSpPr>
              <p:cNvPr id="104" name="Freeform 103"/>
              <p:cNvSpPr/>
              <p:nvPr/>
            </p:nvSpPr>
            <p:spPr>
              <a:xfrm>
                <a:off x="8107529" y="5691746"/>
                <a:ext cx="142285" cy="175959"/>
              </a:xfrm>
              <a:custGeom>
                <a:avLst/>
                <a:gdLst>
                  <a:gd name="connsiteX0" fmla="*/ 50845 w 142285"/>
                  <a:gd name="connsiteY0" fmla="*/ 0 h 175959"/>
                  <a:gd name="connsiteX1" fmla="*/ 142285 w 142285"/>
                  <a:gd name="connsiteY1" fmla="*/ 91440 h 175959"/>
                  <a:gd name="connsiteX2" fmla="*/ 86438 w 142285"/>
                  <a:gd name="connsiteY2" fmla="*/ 175694 h 175959"/>
                  <a:gd name="connsiteX3" fmla="*/ 85127 w 142285"/>
                  <a:gd name="connsiteY3" fmla="*/ 175959 h 175959"/>
                  <a:gd name="connsiteX4" fmla="*/ 98940 w 142285"/>
                  <a:gd name="connsiteY4" fmla="*/ 166646 h 175959"/>
                  <a:gd name="connsiteX5" fmla="*/ 125722 w 142285"/>
                  <a:gd name="connsiteY5" fmla="*/ 101988 h 175959"/>
                  <a:gd name="connsiteX6" fmla="*/ 34282 w 142285"/>
                  <a:gd name="connsiteY6" fmla="*/ 10548 h 175959"/>
                  <a:gd name="connsiteX7" fmla="*/ 0 w 142285"/>
                  <a:gd name="connsiteY7" fmla="*/ 17469 h 175959"/>
                  <a:gd name="connsiteX8" fmla="*/ 15252 w 142285"/>
                  <a:gd name="connsiteY8" fmla="*/ 7186 h 175959"/>
                  <a:gd name="connsiteX9" fmla="*/ 50845 w 142285"/>
                  <a:gd name="connsiteY9" fmla="*/ 0 h 175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285" h="175959">
                    <a:moveTo>
                      <a:pt x="50845" y="0"/>
                    </a:moveTo>
                    <a:cubicBezTo>
                      <a:pt x="101346" y="0"/>
                      <a:pt x="142285" y="40939"/>
                      <a:pt x="142285" y="91440"/>
                    </a:cubicBezTo>
                    <a:cubicBezTo>
                      <a:pt x="142285" y="129316"/>
                      <a:pt x="119257" y="161813"/>
                      <a:pt x="86438" y="175694"/>
                    </a:cubicBezTo>
                    <a:lnTo>
                      <a:pt x="85127" y="175959"/>
                    </a:lnTo>
                    <a:lnTo>
                      <a:pt x="98940" y="166646"/>
                    </a:lnTo>
                    <a:cubicBezTo>
                      <a:pt x="115487" y="150099"/>
                      <a:pt x="125722" y="127239"/>
                      <a:pt x="125722" y="101988"/>
                    </a:cubicBezTo>
                    <a:cubicBezTo>
                      <a:pt x="125722" y="51487"/>
                      <a:pt x="84783" y="10548"/>
                      <a:pt x="34282" y="10548"/>
                    </a:cubicBezTo>
                    <a:lnTo>
                      <a:pt x="0" y="17469"/>
                    </a:lnTo>
                    <a:lnTo>
                      <a:pt x="15252" y="7186"/>
                    </a:lnTo>
                    <a:cubicBezTo>
                      <a:pt x="26192" y="2559"/>
                      <a:pt x="38220" y="0"/>
                      <a:pt x="50845" y="0"/>
                    </a:cubicBezTo>
                    <a:close/>
                  </a:path>
                </a:pathLst>
              </a:cu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prstClr val="black"/>
                  </a:solidFill>
                </a:endParaRPr>
              </a:p>
            </p:txBody>
          </p:sp>
          <p:sp>
            <p:nvSpPr>
              <p:cNvPr id="105" name="Freeform 47"/>
              <p:cNvSpPr>
                <a:spLocks/>
              </p:cNvSpPr>
              <p:nvPr/>
            </p:nvSpPr>
            <p:spPr bwMode="auto">
              <a:xfrm>
                <a:off x="8009150" y="5765814"/>
                <a:ext cx="872732" cy="385370"/>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06" name="TextBox 105"/>
              <p:cNvSpPr txBox="1"/>
              <p:nvPr/>
            </p:nvSpPr>
            <p:spPr>
              <a:xfrm>
                <a:off x="8010009" y="5705821"/>
                <a:ext cx="894773" cy="523356"/>
              </a:xfrm>
              <a:prstGeom prst="rect">
                <a:avLst/>
              </a:prstGeom>
              <a:noFill/>
            </p:spPr>
            <p:txBody>
              <a:bodyPr wrap="none" rtlCol="0">
                <a:spAutoFit/>
              </a:bodyPr>
              <a:lstStyle/>
              <a:p>
                <a:pPr defTabSz="457200"/>
                <a:r>
                  <a:rPr lang="en-GB" sz="1400" dirty="0">
                    <a:latin typeface="Calibri" panose="020F0502020204030204" pitchFamily="34" charset="0"/>
                    <a:cs typeface="Calibri" panose="020F0502020204030204" pitchFamily="34" charset="0"/>
                  </a:rPr>
                  <a:t>Policies /</a:t>
                </a:r>
              </a:p>
              <a:p>
                <a:pPr defTabSz="457200"/>
                <a:r>
                  <a:rPr lang="en-GB" sz="1400" dirty="0">
                    <a:latin typeface="Calibri" panose="020F0502020204030204" pitchFamily="34" charset="0"/>
                    <a:cs typeface="Calibri" panose="020F0502020204030204" pitchFamily="34" charset="0"/>
                  </a:rPr>
                  <a:t>Workflow</a:t>
                </a:r>
                <a:endParaRPr lang="en-US" sz="1400" dirty="0">
                  <a:latin typeface="Calibri" panose="020F0502020204030204" pitchFamily="34" charset="0"/>
                  <a:cs typeface="Calibri" panose="020F0502020204030204" pitchFamily="34" charset="0"/>
                </a:endParaRPr>
              </a:p>
            </p:txBody>
          </p:sp>
        </p:grpSp>
      </p:grpSp>
      <p:sp>
        <p:nvSpPr>
          <p:cNvPr id="119" name="12-Point Star 118"/>
          <p:cNvSpPr/>
          <p:nvPr/>
        </p:nvSpPr>
        <p:spPr>
          <a:xfrm>
            <a:off x="7499966" y="4145320"/>
            <a:ext cx="595608" cy="567839"/>
          </a:xfrm>
          <a:prstGeom prst="star12">
            <a:avLst/>
          </a:prstGeom>
          <a:solidFill>
            <a:srgbClr val="FF0000"/>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800" dirty="0">
                <a:solidFill>
                  <a:srgbClr val="FFFFFF"/>
                </a:solidFill>
              </a:rPr>
              <a:t>ISSUE</a:t>
            </a:r>
            <a:endParaRPr lang="en-US" sz="800" dirty="0">
              <a:solidFill>
                <a:srgbClr val="FFFFFF"/>
              </a:solidFill>
            </a:endParaRPr>
          </a:p>
        </p:txBody>
      </p:sp>
      <p:grpSp>
        <p:nvGrpSpPr>
          <p:cNvPr id="120" name="Group 119"/>
          <p:cNvGrpSpPr/>
          <p:nvPr/>
        </p:nvGrpSpPr>
        <p:grpSpPr>
          <a:xfrm>
            <a:off x="2890214" y="1954531"/>
            <a:ext cx="1047788" cy="1618538"/>
            <a:chOff x="838937" y="2117436"/>
            <a:chExt cx="1048061" cy="1618960"/>
          </a:xfrm>
        </p:grpSpPr>
        <p:sp>
          <p:nvSpPr>
            <p:cNvPr id="121" name="Freeform 30"/>
            <p:cNvSpPr>
              <a:spLocks noEditPoints="1"/>
            </p:cNvSpPr>
            <p:nvPr/>
          </p:nvSpPr>
          <p:spPr bwMode="auto">
            <a:xfrm>
              <a:off x="838937" y="3316767"/>
              <a:ext cx="329790" cy="419629"/>
            </a:xfrm>
            <a:custGeom>
              <a:avLst/>
              <a:gdLst>
                <a:gd name="T0" fmla="*/ 57 w 290"/>
                <a:gd name="T1" fmla="*/ 95 h 369"/>
                <a:gd name="T2" fmla="*/ 222 w 290"/>
                <a:gd name="T3" fmla="*/ 95 h 369"/>
                <a:gd name="T4" fmla="*/ 222 w 290"/>
                <a:gd name="T5" fmla="*/ 108 h 369"/>
                <a:gd name="T6" fmla="*/ 57 w 290"/>
                <a:gd name="T7" fmla="*/ 108 h 369"/>
                <a:gd name="T8" fmla="*/ 57 w 290"/>
                <a:gd name="T9" fmla="*/ 95 h 369"/>
                <a:gd name="T10" fmla="*/ 57 w 290"/>
                <a:gd name="T11" fmla="*/ 150 h 369"/>
                <a:gd name="T12" fmla="*/ 222 w 290"/>
                <a:gd name="T13" fmla="*/ 150 h 369"/>
                <a:gd name="T14" fmla="*/ 222 w 290"/>
                <a:gd name="T15" fmla="*/ 139 h 369"/>
                <a:gd name="T16" fmla="*/ 57 w 290"/>
                <a:gd name="T17" fmla="*/ 139 h 369"/>
                <a:gd name="T18" fmla="*/ 57 w 290"/>
                <a:gd name="T19" fmla="*/ 150 h 369"/>
                <a:gd name="T20" fmla="*/ 57 w 290"/>
                <a:gd name="T21" fmla="*/ 194 h 369"/>
                <a:gd name="T22" fmla="*/ 222 w 290"/>
                <a:gd name="T23" fmla="*/ 194 h 369"/>
                <a:gd name="T24" fmla="*/ 222 w 290"/>
                <a:gd name="T25" fmla="*/ 181 h 369"/>
                <a:gd name="T26" fmla="*/ 57 w 290"/>
                <a:gd name="T27" fmla="*/ 181 h 369"/>
                <a:gd name="T28" fmla="*/ 57 w 290"/>
                <a:gd name="T29" fmla="*/ 194 h 369"/>
                <a:gd name="T30" fmla="*/ 57 w 290"/>
                <a:gd name="T31" fmla="*/ 236 h 369"/>
                <a:gd name="T32" fmla="*/ 222 w 290"/>
                <a:gd name="T33" fmla="*/ 236 h 369"/>
                <a:gd name="T34" fmla="*/ 222 w 290"/>
                <a:gd name="T35" fmla="*/ 223 h 369"/>
                <a:gd name="T36" fmla="*/ 57 w 290"/>
                <a:gd name="T37" fmla="*/ 223 h 369"/>
                <a:gd name="T38" fmla="*/ 57 w 290"/>
                <a:gd name="T39" fmla="*/ 236 h 369"/>
                <a:gd name="T40" fmla="*/ 290 w 290"/>
                <a:gd name="T41" fmla="*/ 90 h 369"/>
                <a:gd name="T42" fmla="*/ 290 w 290"/>
                <a:gd name="T43" fmla="*/ 369 h 369"/>
                <a:gd name="T44" fmla="*/ 0 w 290"/>
                <a:gd name="T45" fmla="*/ 369 h 369"/>
                <a:gd name="T46" fmla="*/ 0 w 290"/>
                <a:gd name="T47" fmla="*/ 1 h 369"/>
                <a:gd name="T48" fmla="*/ 216 w 290"/>
                <a:gd name="T49" fmla="*/ 1 h 369"/>
                <a:gd name="T50" fmla="*/ 216 w 290"/>
                <a:gd name="T51" fmla="*/ 0 h 369"/>
                <a:gd name="T52" fmla="*/ 290 w 290"/>
                <a:gd name="T53" fmla="*/ 90 h 369"/>
                <a:gd name="T54" fmla="*/ 271 w 290"/>
                <a:gd name="T55" fmla="*/ 79 h 369"/>
                <a:gd name="T56" fmla="*/ 214 w 290"/>
                <a:gd name="T57" fmla="*/ 79 h 369"/>
                <a:gd name="T58" fmla="*/ 216 w 290"/>
                <a:gd name="T59" fmla="*/ 21 h 369"/>
                <a:gd name="T60" fmla="*/ 20 w 290"/>
                <a:gd name="T61" fmla="*/ 21 h 369"/>
                <a:gd name="T62" fmla="*/ 20 w 290"/>
                <a:gd name="T63" fmla="*/ 349 h 369"/>
                <a:gd name="T64" fmla="*/ 271 w 290"/>
                <a:gd name="T65" fmla="*/ 349 h 369"/>
                <a:gd name="T66" fmla="*/ 271 w 290"/>
                <a:gd name="T67" fmla="*/ 7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0" h="369">
                  <a:moveTo>
                    <a:pt x="57" y="95"/>
                  </a:moveTo>
                  <a:lnTo>
                    <a:pt x="222" y="95"/>
                  </a:lnTo>
                  <a:lnTo>
                    <a:pt x="222" y="108"/>
                  </a:lnTo>
                  <a:lnTo>
                    <a:pt x="57" y="108"/>
                  </a:lnTo>
                  <a:lnTo>
                    <a:pt x="57" y="95"/>
                  </a:lnTo>
                  <a:close/>
                  <a:moveTo>
                    <a:pt x="57" y="150"/>
                  </a:moveTo>
                  <a:lnTo>
                    <a:pt x="222" y="150"/>
                  </a:lnTo>
                  <a:lnTo>
                    <a:pt x="222" y="139"/>
                  </a:lnTo>
                  <a:lnTo>
                    <a:pt x="57" y="139"/>
                  </a:lnTo>
                  <a:lnTo>
                    <a:pt x="57" y="150"/>
                  </a:lnTo>
                  <a:close/>
                  <a:moveTo>
                    <a:pt x="57" y="194"/>
                  </a:moveTo>
                  <a:lnTo>
                    <a:pt x="222" y="194"/>
                  </a:lnTo>
                  <a:lnTo>
                    <a:pt x="222" y="181"/>
                  </a:lnTo>
                  <a:lnTo>
                    <a:pt x="57" y="181"/>
                  </a:lnTo>
                  <a:lnTo>
                    <a:pt x="57" y="194"/>
                  </a:lnTo>
                  <a:close/>
                  <a:moveTo>
                    <a:pt x="57" y="236"/>
                  </a:moveTo>
                  <a:lnTo>
                    <a:pt x="222" y="236"/>
                  </a:lnTo>
                  <a:lnTo>
                    <a:pt x="222" y="223"/>
                  </a:lnTo>
                  <a:lnTo>
                    <a:pt x="57" y="223"/>
                  </a:lnTo>
                  <a:lnTo>
                    <a:pt x="57" y="236"/>
                  </a:lnTo>
                  <a:close/>
                  <a:moveTo>
                    <a:pt x="290" y="90"/>
                  </a:moveTo>
                  <a:lnTo>
                    <a:pt x="290" y="369"/>
                  </a:lnTo>
                  <a:lnTo>
                    <a:pt x="0" y="369"/>
                  </a:lnTo>
                  <a:lnTo>
                    <a:pt x="0" y="1"/>
                  </a:lnTo>
                  <a:lnTo>
                    <a:pt x="216" y="1"/>
                  </a:lnTo>
                  <a:lnTo>
                    <a:pt x="216" y="0"/>
                  </a:lnTo>
                  <a:lnTo>
                    <a:pt x="290" y="90"/>
                  </a:lnTo>
                  <a:close/>
                  <a:moveTo>
                    <a:pt x="271" y="79"/>
                  </a:moveTo>
                  <a:lnTo>
                    <a:pt x="214" y="79"/>
                  </a:lnTo>
                  <a:lnTo>
                    <a:pt x="216" y="21"/>
                  </a:lnTo>
                  <a:lnTo>
                    <a:pt x="20" y="21"/>
                  </a:lnTo>
                  <a:lnTo>
                    <a:pt x="20" y="349"/>
                  </a:lnTo>
                  <a:lnTo>
                    <a:pt x="271" y="349"/>
                  </a:lnTo>
                  <a:lnTo>
                    <a:pt x="271" y="79"/>
                  </a:lnTo>
                  <a:close/>
                </a:path>
              </a:pathLst>
            </a:custGeom>
            <a:solidFill>
              <a:schemeClr val="bg2"/>
            </a:solidFill>
            <a:ln>
              <a:noFill/>
            </a:ln>
            <a:extLst/>
          </p:spPr>
          <p:txBody>
            <a:bodyPr vert="horz" wrap="square" lIns="91416" tIns="45708" rIns="91416" bIns="45708" numCol="1" anchor="t" anchorCtr="0" compatLnSpc="1">
              <a:prstTxWarp prst="textNoShape">
                <a:avLst/>
              </a:prstTxWarp>
            </a:bodyPr>
            <a:lstStyle/>
            <a:p>
              <a:pPr defTabSz="913955"/>
              <a:endParaRPr lang="en-US" sz="1700">
                <a:solidFill>
                  <a:srgbClr val="000000"/>
                </a:solidFill>
              </a:endParaRPr>
            </a:p>
          </p:txBody>
        </p:sp>
        <p:grpSp>
          <p:nvGrpSpPr>
            <p:cNvPr id="122" name="Group 121"/>
            <p:cNvGrpSpPr/>
            <p:nvPr/>
          </p:nvGrpSpPr>
          <p:grpSpPr>
            <a:xfrm>
              <a:off x="1438092" y="3144498"/>
              <a:ext cx="448906" cy="347082"/>
              <a:chOff x="5759450" y="569913"/>
              <a:chExt cx="804863" cy="622299"/>
            </a:xfrm>
            <a:solidFill>
              <a:schemeClr val="bg2"/>
            </a:solidFill>
          </p:grpSpPr>
          <p:sp>
            <p:nvSpPr>
              <p:cNvPr id="139" name="Freeform 46"/>
              <p:cNvSpPr>
                <a:spLocks/>
              </p:cNvSpPr>
              <p:nvPr/>
            </p:nvSpPr>
            <p:spPr bwMode="auto">
              <a:xfrm>
                <a:off x="5829300" y="569913"/>
                <a:ext cx="665163" cy="185737"/>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40" name="Freeform 47"/>
              <p:cNvSpPr>
                <a:spLocks/>
              </p:cNvSpPr>
              <p:nvPr/>
            </p:nvSpPr>
            <p:spPr bwMode="auto">
              <a:xfrm>
                <a:off x="5759450" y="784225"/>
                <a:ext cx="804863" cy="407987"/>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123" name="Group 122"/>
            <p:cNvGrpSpPr/>
            <p:nvPr/>
          </p:nvGrpSpPr>
          <p:grpSpPr>
            <a:xfrm>
              <a:off x="1376776" y="2521281"/>
              <a:ext cx="329356" cy="416247"/>
              <a:chOff x="8751888" y="5773738"/>
              <a:chExt cx="631825" cy="798513"/>
            </a:xfrm>
            <a:solidFill>
              <a:schemeClr val="bg2"/>
            </a:solidFill>
          </p:grpSpPr>
          <p:sp>
            <p:nvSpPr>
              <p:cNvPr id="133" name="Freeform 69"/>
              <p:cNvSpPr>
                <a:spLocks noEditPoints="1"/>
              </p:cNvSpPr>
              <p:nvPr/>
            </p:nvSpPr>
            <p:spPr bwMode="auto">
              <a:xfrm>
                <a:off x="8896350" y="5773738"/>
                <a:ext cx="341313" cy="195263"/>
              </a:xfrm>
              <a:custGeom>
                <a:avLst/>
                <a:gdLst>
                  <a:gd name="T0" fmla="*/ 161 w 162"/>
                  <a:gd name="T1" fmla="*/ 82 h 93"/>
                  <a:gd name="T2" fmla="*/ 153 w 162"/>
                  <a:gd name="T3" fmla="*/ 45 h 93"/>
                  <a:gd name="T4" fmla="*/ 139 w 162"/>
                  <a:gd name="T5" fmla="*/ 34 h 93"/>
                  <a:gd name="T6" fmla="*/ 124 w 162"/>
                  <a:gd name="T7" fmla="*/ 34 h 93"/>
                  <a:gd name="T8" fmla="*/ 81 w 162"/>
                  <a:gd name="T9" fmla="*/ 0 h 93"/>
                  <a:gd name="T10" fmla="*/ 39 w 162"/>
                  <a:gd name="T11" fmla="*/ 34 h 93"/>
                  <a:gd name="T12" fmla="*/ 24 w 162"/>
                  <a:gd name="T13" fmla="*/ 34 h 93"/>
                  <a:gd name="T14" fmla="*/ 9 w 162"/>
                  <a:gd name="T15" fmla="*/ 45 h 93"/>
                  <a:gd name="T16" fmla="*/ 2 w 162"/>
                  <a:gd name="T17" fmla="*/ 82 h 93"/>
                  <a:gd name="T18" fmla="*/ 11 w 162"/>
                  <a:gd name="T19" fmla="*/ 93 h 93"/>
                  <a:gd name="T20" fmla="*/ 151 w 162"/>
                  <a:gd name="T21" fmla="*/ 93 h 93"/>
                  <a:gd name="T22" fmla="*/ 161 w 162"/>
                  <a:gd name="T23" fmla="*/ 82 h 93"/>
                  <a:gd name="T24" fmla="*/ 81 w 162"/>
                  <a:gd name="T25" fmla="*/ 65 h 93"/>
                  <a:gd name="T26" fmla="*/ 60 w 162"/>
                  <a:gd name="T27" fmla="*/ 44 h 93"/>
                  <a:gd name="T28" fmla="*/ 81 w 162"/>
                  <a:gd name="T29" fmla="*/ 23 h 93"/>
                  <a:gd name="T30" fmla="*/ 102 w 162"/>
                  <a:gd name="T31" fmla="*/ 44 h 93"/>
                  <a:gd name="T32" fmla="*/ 81 w 162"/>
                  <a:gd name="T33" fmla="*/ 6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93">
                    <a:moveTo>
                      <a:pt x="161" y="82"/>
                    </a:moveTo>
                    <a:cubicBezTo>
                      <a:pt x="153" y="45"/>
                      <a:pt x="153" y="45"/>
                      <a:pt x="153" y="45"/>
                    </a:cubicBezTo>
                    <a:cubicBezTo>
                      <a:pt x="152" y="39"/>
                      <a:pt x="145" y="34"/>
                      <a:pt x="139" y="34"/>
                    </a:cubicBezTo>
                    <a:cubicBezTo>
                      <a:pt x="124" y="34"/>
                      <a:pt x="124" y="34"/>
                      <a:pt x="124" y="34"/>
                    </a:cubicBezTo>
                    <a:cubicBezTo>
                      <a:pt x="119" y="15"/>
                      <a:pt x="102" y="0"/>
                      <a:pt x="81" y="0"/>
                    </a:cubicBezTo>
                    <a:cubicBezTo>
                      <a:pt x="61" y="0"/>
                      <a:pt x="43" y="15"/>
                      <a:pt x="39" y="34"/>
                    </a:cubicBezTo>
                    <a:cubicBezTo>
                      <a:pt x="24" y="34"/>
                      <a:pt x="24" y="34"/>
                      <a:pt x="24" y="34"/>
                    </a:cubicBezTo>
                    <a:cubicBezTo>
                      <a:pt x="17" y="34"/>
                      <a:pt x="11" y="39"/>
                      <a:pt x="9" y="45"/>
                    </a:cubicBezTo>
                    <a:cubicBezTo>
                      <a:pt x="2" y="82"/>
                      <a:pt x="2" y="82"/>
                      <a:pt x="2" y="82"/>
                    </a:cubicBezTo>
                    <a:cubicBezTo>
                      <a:pt x="0" y="88"/>
                      <a:pt x="5" y="93"/>
                      <a:pt x="11" y="93"/>
                    </a:cubicBezTo>
                    <a:cubicBezTo>
                      <a:pt x="151" y="93"/>
                      <a:pt x="151" y="93"/>
                      <a:pt x="151" y="93"/>
                    </a:cubicBezTo>
                    <a:cubicBezTo>
                      <a:pt x="158" y="93"/>
                      <a:pt x="162" y="88"/>
                      <a:pt x="161" y="82"/>
                    </a:cubicBezTo>
                    <a:close/>
                    <a:moveTo>
                      <a:pt x="81" y="65"/>
                    </a:moveTo>
                    <a:cubicBezTo>
                      <a:pt x="70" y="65"/>
                      <a:pt x="60" y="55"/>
                      <a:pt x="60" y="44"/>
                    </a:cubicBezTo>
                    <a:cubicBezTo>
                      <a:pt x="60" y="32"/>
                      <a:pt x="70" y="23"/>
                      <a:pt x="81" y="23"/>
                    </a:cubicBezTo>
                    <a:cubicBezTo>
                      <a:pt x="93" y="23"/>
                      <a:pt x="102" y="32"/>
                      <a:pt x="102" y="44"/>
                    </a:cubicBezTo>
                    <a:cubicBezTo>
                      <a:pt x="102" y="55"/>
                      <a:pt x="93" y="65"/>
                      <a:pt x="81"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34" name="Rectangle 70"/>
              <p:cNvSpPr>
                <a:spLocks noChangeArrowheads="1"/>
              </p:cNvSpPr>
              <p:nvPr/>
            </p:nvSpPr>
            <p:spPr bwMode="auto">
              <a:xfrm>
                <a:off x="8945563" y="6157913"/>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35" name="Rectangle 71"/>
              <p:cNvSpPr>
                <a:spLocks noChangeArrowheads="1"/>
              </p:cNvSpPr>
              <p:nvPr/>
            </p:nvSpPr>
            <p:spPr bwMode="auto">
              <a:xfrm>
                <a:off x="8945563" y="6072188"/>
                <a:ext cx="2428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36" name="Rectangle 72"/>
              <p:cNvSpPr>
                <a:spLocks noChangeArrowheads="1"/>
              </p:cNvSpPr>
              <p:nvPr/>
            </p:nvSpPr>
            <p:spPr bwMode="auto">
              <a:xfrm>
                <a:off x="8945563" y="6242050"/>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37" name="Rectangle 73"/>
              <p:cNvSpPr>
                <a:spLocks noChangeArrowheads="1"/>
              </p:cNvSpPr>
              <p:nvPr/>
            </p:nvSpPr>
            <p:spPr bwMode="auto">
              <a:xfrm>
                <a:off x="8945563" y="6326188"/>
                <a:ext cx="1682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38" name="Freeform 74"/>
              <p:cNvSpPr>
                <a:spLocks/>
              </p:cNvSpPr>
              <p:nvPr/>
            </p:nvSpPr>
            <p:spPr bwMode="auto">
              <a:xfrm>
                <a:off x="8751888" y="5859463"/>
                <a:ext cx="631825" cy="712788"/>
              </a:xfrm>
              <a:custGeom>
                <a:avLst/>
                <a:gdLst>
                  <a:gd name="T0" fmla="*/ 293 w 301"/>
                  <a:gd name="T1" fmla="*/ 0 h 339"/>
                  <a:gd name="T2" fmla="*/ 233 w 301"/>
                  <a:gd name="T3" fmla="*/ 0 h 339"/>
                  <a:gd name="T4" fmla="*/ 234 w 301"/>
                  <a:gd name="T5" fmla="*/ 2 h 339"/>
                  <a:gd name="T6" fmla="*/ 240 w 301"/>
                  <a:gd name="T7" fmla="*/ 31 h 339"/>
                  <a:gd name="T8" fmla="*/ 263 w 301"/>
                  <a:gd name="T9" fmla="*/ 31 h 339"/>
                  <a:gd name="T10" fmla="*/ 263 w 301"/>
                  <a:gd name="T11" fmla="*/ 269 h 339"/>
                  <a:gd name="T12" fmla="*/ 235 w 301"/>
                  <a:gd name="T13" fmla="*/ 246 h 339"/>
                  <a:gd name="T14" fmla="*/ 161 w 301"/>
                  <a:gd name="T15" fmla="*/ 284 h 339"/>
                  <a:gd name="T16" fmla="*/ 38 w 301"/>
                  <a:gd name="T17" fmla="*/ 284 h 339"/>
                  <a:gd name="T18" fmla="*/ 38 w 301"/>
                  <a:gd name="T19" fmla="*/ 31 h 339"/>
                  <a:gd name="T20" fmla="*/ 61 w 301"/>
                  <a:gd name="T21" fmla="*/ 31 h 339"/>
                  <a:gd name="T22" fmla="*/ 67 w 301"/>
                  <a:gd name="T23" fmla="*/ 2 h 339"/>
                  <a:gd name="T24" fmla="*/ 67 w 301"/>
                  <a:gd name="T25" fmla="*/ 0 h 339"/>
                  <a:gd name="T26" fmla="*/ 8 w 301"/>
                  <a:gd name="T27" fmla="*/ 0 h 339"/>
                  <a:gd name="T28" fmla="*/ 0 w 301"/>
                  <a:gd name="T29" fmla="*/ 8 h 339"/>
                  <a:gd name="T30" fmla="*/ 0 w 301"/>
                  <a:gd name="T31" fmla="*/ 331 h 339"/>
                  <a:gd name="T32" fmla="*/ 8 w 301"/>
                  <a:gd name="T33" fmla="*/ 339 h 339"/>
                  <a:gd name="T34" fmla="*/ 293 w 301"/>
                  <a:gd name="T35" fmla="*/ 339 h 339"/>
                  <a:gd name="T36" fmla="*/ 301 w 301"/>
                  <a:gd name="T37" fmla="*/ 331 h 339"/>
                  <a:gd name="T38" fmla="*/ 301 w 301"/>
                  <a:gd name="T39" fmla="*/ 8 h 339"/>
                  <a:gd name="T40" fmla="*/ 293 w 301"/>
                  <a:gd name="T41"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1" h="339">
                    <a:moveTo>
                      <a:pt x="293" y="0"/>
                    </a:moveTo>
                    <a:cubicBezTo>
                      <a:pt x="233" y="0"/>
                      <a:pt x="233" y="0"/>
                      <a:pt x="233" y="0"/>
                    </a:cubicBezTo>
                    <a:cubicBezTo>
                      <a:pt x="233" y="1"/>
                      <a:pt x="234" y="1"/>
                      <a:pt x="234" y="2"/>
                    </a:cubicBezTo>
                    <a:cubicBezTo>
                      <a:pt x="240" y="31"/>
                      <a:pt x="240" y="31"/>
                      <a:pt x="240" y="31"/>
                    </a:cubicBezTo>
                    <a:cubicBezTo>
                      <a:pt x="263" y="31"/>
                      <a:pt x="263" y="31"/>
                      <a:pt x="263" y="31"/>
                    </a:cubicBezTo>
                    <a:cubicBezTo>
                      <a:pt x="263" y="269"/>
                      <a:pt x="263" y="269"/>
                      <a:pt x="263" y="269"/>
                    </a:cubicBezTo>
                    <a:cubicBezTo>
                      <a:pt x="235" y="246"/>
                      <a:pt x="235" y="246"/>
                      <a:pt x="235" y="246"/>
                    </a:cubicBezTo>
                    <a:cubicBezTo>
                      <a:pt x="161" y="284"/>
                      <a:pt x="161" y="284"/>
                      <a:pt x="161" y="284"/>
                    </a:cubicBezTo>
                    <a:cubicBezTo>
                      <a:pt x="38" y="284"/>
                      <a:pt x="38" y="284"/>
                      <a:pt x="38" y="284"/>
                    </a:cubicBezTo>
                    <a:cubicBezTo>
                      <a:pt x="38" y="31"/>
                      <a:pt x="38" y="31"/>
                      <a:pt x="38" y="31"/>
                    </a:cubicBezTo>
                    <a:cubicBezTo>
                      <a:pt x="61" y="31"/>
                      <a:pt x="61" y="31"/>
                      <a:pt x="61" y="31"/>
                    </a:cubicBezTo>
                    <a:cubicBezTo>
                      <a:pt x="67" y="2"/>
                      <a:pt x="67" y="2"/>
                      <a:pt x="67" y="2"/>
                    </a:cubicBezTo>
                    <a:cubicBezTo>
                      <a:pt x="67" y="1"/>
                      <a:pt x="67" y="1"/>
                      <a:pt x="67" y="0"/>
                    </a:cubicBezTo>
                    <a:cubicBezTo>
                      <a:pt x="8" y="0"/>
                      <a:pt x="8" y="0"/>
                      <a:pt x="8" y="0"/>
                    </a:cubicBezTo>
                    <a:cubicBezTo>
                      <a:pt x="4" y="0"/>
                      <a:pt x="0" y="4"/>
                      <a:pt x="0" y="8"/>
                    </a:cubicBezTo>
                    <a:cubicBezTo>
                      <a:pt x="0" y="331"/>
                      <a:pt x="0" y="331"/>
                      <a:pt x="0" y="331"/>
                    </a:cubicBezTo>
                    <a:cubicBezTo>
                      <a:pt x="0" y="335"/>
                      <a:pt x="4" y="339"/>
                      <a:pt x="8" y="339"/>
                    </a:cubicBezTo>
                    <a:cubicBezTo>
                      <a:pt x="293" y="339"/>
                      <a:pt x="293" y="339"/>
                      <a:pt x="293" y="339"/>
                    </a:cubicBezTo>
                    <a:cubicBezTo>
                      <a:pt x="297" y="339"/>
                      <a:pt x="301" y="335"/>
                      <a:pt x="301" y="331"/>
                    </a:cubicBezTo>
                    <a:cubicBezTo>
                      <a:pt x="301" y="8"/>
                      <a:pt x="301" y="8"/>
                      <a:pt x="301" y="8"/>
                    </a:cubicBezTo>
                    <a:cubicBezTo>
                      <a:pt x="301" y="4"/>
                      <a:pt x="297" y="0"/>
                      <a:pt x="2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124" name="Group 123"/>
            <p:cNvGrpSpPr/>
            <p:nvPr/>
          </p:nvGrpSpPr>
          <p:grpSpPr>
            <a:xfrm>
              <a:off x="849189" y="2713042"/>
              <a:ext cx="356041" cy="433118"/>
              <a:chOff x="696789" y="2453605"/>
              <a:chExt cx="356041" cy="433118"/>
            </a:xfrm>
          </p:grpSpPr>
          <p:sp>
            <p:nvSpPr>
              <p:cNvPr id="131" name="Freeform 6"/>
              <p:cNvSpPr>
                <a:spLocks noEditPoints="1"/>
              </p:cNvSpPr>
              <p:nvPr/>
            </p:nvSpPr>
            <p:spPr bwMode="auto">
              <a:xfrm>
                <a:off x="696789" y="2453605"/>
                <a:ext cx="356041" cy="433118"/>
              </a:xfrm>
              <a:custGeom>
                <a:avLst/>
                <a:gdLst>
                  <a:gd name="T0" fmla="*/ 106 w 110"/>
                  <a:gd name="T1" fmla="*/ 37 h 137"/>
                  <a:gd name="T2" fmla="*/ 73 w 110"/>
                  <a:gd name="T3" fmla="*/ 4 h 137"/>
                  <a:gd name="T4" fmla="*/ 62 w 110"/>
                  <a:gd name="T5" fmla="*/ 0 h 137"/>
                  <a:gd name="T6" fmla="*/ 13 w 110"/>
                  <a:gd name="T7" fmla="*/ 0 h 137"/>
                  <a:gd name="T8" fmla="*/ 0 w 110"/>
                  <a:gd name="T9" fmla="*/ 11 h 137"/>
                  <a:gd name="T10" fmla="*/ 0 w 110"/>
                  <a:gd name="T11" fmla="*/ 123 h 137"/>
                  <a:gd name="T12" fmla="*/ 13 w 110"/>
                  <a:gd name="T13" fmla="*/ 137 h 137"/>
                  <a:gd name="T14" fmla="*/ 97 w 110"/>
                  <a:gd name="T15" fmla="*/ 137 h 137"/>
                  <a:gd name="T16" fmla="*/ 110 w 110"/>
                  <a:gd name="T17" fmla="*/ 123 h 137"/>
                  <a:gd name="T18" fmla="*/ 110 w 110"/>
                  <a:gd name="T19" fmla="*/ 46 h 137"/>
                  <a:gd name="T20" fmla="*/ 106 w 110"/>
                  <a:gd name="T21" fmla="*/ 37 h 137"/>
                  <a:gd name="T22" fmla="*/ 54 w 110"/>
                  <a:gd name="T23" fmla="*/ 91 h 137"/>
                  <a:gd name="T24" fmla="*/ 51 w 110"/>
                  <a:gd name="T25" fmla="*/ 94 h 137"/>
                  <a:gd name="T26" fmla="*/ 48 w 110"/>
                  <a:gd name="T27" fmla="*/ 96 h 137"/>
                  <a:gd name="T28" fmla="*/ 40 w 110"/>
                  <a:gd name="T29" fmla="*/ 96 h 137"/>
                  <a:gd name="T30" fmla="*/ 36 w 110"/>
                  <a:gd name="T31" fmla="*/ 96 h 137"/>
                  <a:gd name="T32" fmla="*/ 36 w 110"/>
                  <a:gd name="T33" fmla="*/ 109 h 137"/>
                  <a:gd name="T34" fmla="*/ 29 w 110"/>
                  <a:gd name="T35" fmla="*/ 109 h 137"/>
                  <a:gd name="T36" fmla="*/ 29 w 110"/>
                  <a:gd name="T37" fmla="*/ 75 h 137"/>
                  <a:gd name="T38" fmla="*/ 40 w 110"/>
                  <a:gd name="T39" fmla="*/ 75 h 137"/>
                  <a:gd name="T40" fmla="*/ 48 w 110"/>
                  <a:gd name="T41" fmla="*/ 75 h 137"/>
                  <a:gd name="T42" fmla="*/ 53 w 110"/>
                  <a:gd name="T43" fmla="*/ 79 h 137"/>
                  <a:gd name="T44" fmla="*/ 55 w 110"/>
                  <a:gd name="T45" fmla="*/ 85 h 137"/>
                  <a:gd name="T46" fmla="*/ 54 w 110"/>
                  <a:gd name="T47" fmla="*/ 91 h 137"/>
                  <a:gd name="T48" fmla="*/ 75 w 110"/>
                  <a:gd name="T49" fmla="*/ 108 h 137"/>
                  <a:gd name="T50" fmla="*/ 73 w 110"/>
                  <a:gd name="T51" fmla="*/ 113 h 137"/>
                  <a:gd name="T52" fmla="*/ 71 w 110"/>
                  <a:gd name="T53" fmla="*/ 116 h 137"/>
                  <a:gd name="T54" fmla="*/ 70 w 110"/>
                  <a:gd name="T55" fmla="*/ 118 h 137"/>
                  <a:gd name="T56" fmla="*/ 67 w 110"/>
                  <a:gd name="T57" fmla="*/ 119 h 137"/>
                  <a:gd name="T58" fmla="*/ 64 w 110"/>
                  <a:gd name="T59" fmla="*/ 119 h 137"/>
                  <a:gd name="T60" fmla="*/ 60 w 110"/>
                  <a:gd name="T61" fmla="*/ 119 h 137"/>
                  <a:gd name="T62" fmla="*/ 59 w 110"/>
                  <a:gd name="T63" fmla="*/ 114 h 137"/>
                  <a:gd name="T64" fmla="*/ 62 w 110"/>
                  <a:gd name="T65" fmla="*/ 114 h 137"/>
                  <a:gd name="T66" fmla="*/ 66 w 110"/>
                  <a:gd name="T67" fmla="*/ 113 h 137"/>
                  <a:gd name="T68" fmla="*/ 67 w 110"/>
                  <a:gd name="T69" fmla="*/ 109 h 137"/>
                  <a:gd name="T70" fmla="*/ 58 w 110"/>
                  <a:gd name="T71" fmla="*/ 84 h 137"/>
                  <a:gd name="T72" fmla="*/ 65 w 110"/>
                  <a:gd name="T73" fmla="*/ 84 h 137"/>
                  <a:gd name="T74" fmla="*/ 71 w 110"/>
                  <a:gd name="T75" fmla="*/ 102 h 137"/>
                  <a:gd name="T76" fmla="*/ 77 w 110"/>
                  <a:gd name="T77" fmla="*/ 84 h 137"/>
                  <a:gd name="T78" fmla="*/ 83 w 110"/>
                  <a:gd name="T79" fmla="*/ 84 h 137"/>
                  <a:gd name="T80" fmla="*/ 75 w 110"/>
                  <a:gd name="T81" fmla="*/ 108 h 137"/>
                  <a:gd name="T82" fmla="*/ 62 w 110"/>
                  <a:gd name="T83" fmla="*/ 46 h 137"/>
                  <a:gd name="T84" fmla="*/ 62 w 110"/>
                  <a:gd name="T85" fmla="*/ 11 h 137"/>
                  <a:gd name="T86" fmla="*/ 97 w 110"/>
                  <a:gd name="T87" fmla="*/ 46 h 137"/>
                  <a:gd name="T88" fmla="*/ 62 w 110"/>
                  <a:gd name="T89" fmla="*/ 4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0" h="137">
                    <a:moveTo>
                      <a:pt x="106" y="37"/>
                    </a:moveTo>
                    <a:cubicBezTo>
                      <a:pt x="73" y="4"/>
                      <a:pt x="73" y="4"/>
                      <a:pt x="73" y="4"/>
                    </a:cubicBezTo>
                    <a:cubicBezTo>
                      <a:pt x="69" y="0"/>
                      <a:pt x="66" y="0"/>
                      <a:pt x="62" y="0"/>
                    </a:cubicBezTo>
                    <a:cubicBezTo>
                      <a:pt x="13" y="0"/>
                      <a:pt x="13" y="0"/>
                      <a:pt x="13" y="0"/>
                    </a:cubicBezTo>
                    <a:cubicBezTo>
                      <a:pt x="7" y="0"/>
                      <a:pt x="0" y="4"/>
                      <a:pt x="0" y="11"/>
                    </a:cubicBezTo>
                    <a:cubicBezTo>
                      <a:pt x="0" y="123"/>
                      <a:pt x="0" y="123"/>
                      <a:pt x="0" y="123"/>
                    </a:cubicBezTo>
                    <a:cubicBezTo>
                      <a:pt x="0" y="130"/>
                      <a:pt x="7" y="137"/>
                      <a:pt x="13" y="137"/>
                    </a:cubicBezTo>
                    <a:cubicBezTo>
                      <a:pt x="97" y="137"/>
                      <a:pt x="97" y="137"/>
                      <a:pt x="97" y="137"/>
                    </a:cubicBezTo>
                    <a:cubicBezTo>
                      <a:pt x="104" y="137"/>
                      <a:pt x="110" y="130"/>
                      <a:pt x="110" y="123"/>
                    </a:cubicBezTo>
                    <a:cubicBezTo>
                      <a:pt x="110" y="46"/>
                      <a:pt x="110" y="46"/>
                      <a:pt x="110" y="46"/>
                    </a:cubicBezTo>
                    <a:cubicBezTo>
                      <a:pt x="110" y="46"/>
                      <a:pt x="109" y="40"/>
                      <a:pt x="106" y="37"/>
                    </a:cubicBezTo>
                    <a:close/>
                    <a:moveTo>
                      <a:pt x="54" y="91"/>
                    </a:moveTo>
                    <a:cubicBezTo>
                      <a:pt x="53" y="92"/>
                      <a:pt x="52" y="93"/>
                      <a:pt x="51" y="94"/>
                    </a:cubicBezTo>
                    <a:cubicBezTo>
                      <a:pt x="50" y="95"/>
                      <a:pt x="49" y="95"/>
                      <a:pt x="48" y="96"/>
                    </a:cubicBezTo>
                    <a:cubicBezTo>
                      <a:pt x="46" y="96"/>
                      <a:pt x="44" y="96"/>
                      <a:pt x="40" y="96"/>
                    </a:cubicBezTo>
                    <a:cubicBezTo>
                      <a:pt x="36" y="96"/>
                      <a:pt x="36" y="96"/>
                      <a:pt x="36" y="96"/>
                    </a:cubicBezTo>
                    <a:cubicBezTo>
                      <a:pt x="36" y="109"/>
                      <a:pt x="36" y="109"/>
                      <a:pt x="36" y="109"/>
                    </a:cubicBezTo>
                    <a:cubicBezTo>
                      <a:pt x="29" y="109"/>
                      <a:pt x="29" y="109"/>
                      <a:pt x="29" y="109"/>
                    </a:cubicBezTo>
                    <a:cubicBezTo>
                      <a:pt x="29" y="75"/>
                      <a:pt x="29" y="75"/>
                      <a:pt x="29" y="75"/>
                    </a:cubicBezTo>
                    <a:cubicBezTo>
                      <a:pt x="40" y="75"/>
                      <a:pt x="40" y="75"/>
                      <a:pt x="40" y="75"/>
                    </a:cubicBezTo>
                    <a:cubicBezTo>
                      <a:pt x="44" y="75"/>
                      <a:pt x="47" y="75"/>
                      <a:pt x="48" y="75"/>
                    </a:cubicBezTo>
                    <a:cubicBezTo>
                      <a:pt x="50" y="76"/>
                      <a:pt x="52" y="77"/>
                      <a:pt x="53" y="79"/>
                    </a:cubicBezTo>
                    <a:cubicBezTo>
                      <a:pt x="55" y="80"/>
                      <a:pt x="55" y="83"/>
                      <a:pt x="55" y="85"/>
                    </a:cubicBezTo>
                    <a:cubicBezTo>
                      <a:pt x="55" y="87"/>
                      <a:pt x="55" y="89"/>
                      <a:pt x="54" y="91"/>
                    </a:cubicBezTo>
                    <a:close/>
                    <a:moveTo>
                      <a:pt x="75" y="108"/>
                    </a:moveTo>
                    <a:cubicBezTo>
                      <a:pt x="73" y="113"/>
                      <a:pt x="73" y="113"/>
                      <a:pt x="73" y="113"/>
                    </a:cubicBezTo>
                    <a:cubicBezTo>
                      <a:pt x="72" y="114"/>
                      <a:pt x="72" y="115"/>
                      <a:pt x="71" y="116"/>
                    </a:cubicBezTo>
                    <a:cubicBezTo>
                      <a:pt x="71" y="117"/>
                      <a:pt x="70" y="117"/>
                      <a:pt x="70" y="118"/>
                    </a:cubicBezTo>
                    <a:cubicBezTo>
                      <a:pt x="69" y="118"/>
                      <a:pt x="68" y="119"/>
                      <a:pt x="67" y="119"/>
                    </a:cubicBezTo>
                    <a:cubicBezTo>
                      <a:pt x="66" y="119"/>
                      <a:pt x="65" y="119"/>
                      <a:pt x="64" y="119"/>
                    </a:cubicBezTo>
                    <a:cubicBezTo>
                      <a:pt x="62" y="119"/>
                      <a:pt x="61" y="119"/>
                      <a:pt x="60" y="119"/>
                    </a:cubicBezTo>
                    <a:cubicBezTo>
                      <a:pt x="59" y="114"/>
                      <a:pt x="59" y="114"/>
                      <a:pt x="59" y="114"/>
                    </a:cubicBezTo>
                    <a:cubicBezTo>
                      <a:pt x="60" y="114"/>
                      <a:pt x="61" y="114"/>
                      <a:pt x="62" y="114"/>
                    </a:cubicBezTo>
                    <a:cubicBezTo>
                      <a:pt x="64" y="114"/>
                      <a:pt x="65" y="114"/>
                      <a:pt x="66" y="113"/>
                    </a:cubicBezTo>
                    <a:cubicBezTo>
                      <a:pt x="66" y="112"/>
                      <a:pt x="67" y="111"/>
                      <a:pt x="67" y="109"/>
                    </a:cubicBezTo>
                    <a:cubicBezTo>
                      <a:pt x="58" y="84"/>
                      <a:pt x="58" y="84"/>
                      <a:pt x="58" y="84"/>
                    </a:cubicBezTo>
                    <a:cubicBezTo>
                      <a:pt x="65" y="84"/>
                      <a:pt x="65" y="84"/>
                      <a:pt x="65" y="84"/>
                    </a:cubicBezTo>
                    <a:cubicBezTo>
                      <a:pt x="71" y="102"/>
                      <a:pt x="71" y="102"/>
                      <a:pt x="71" y="102"/>
                    </a:cubicBezTo>
                    <a:cubicBezTo>
                      <a:pt x="77" y="84"/>
                      <a:pt x="77" y="84"/>
                      <a:pt x="77" y="84"/>
                    </a:cubicBezTo>
                    <a:cubicBezTo>
                      <a:pt x="83" y="84"/>
                      <a:pt x="83" y="84"/>
                      <a:pt x="83" y="84"/>
                    </a:cubicBezTo>
                    <a:lnTo>
                      <a:pt x="75" y="108"/>
                    </a:lnTo>
                    <a:close/>
                    <a:moveTo>
                      <a:pt x="62" y="46"/>
                    </a:moveTo>
                    <a:cubicBezTo>
                      <a:pt x="62" y="11"/>
                      <a:pt x="62" y="11"/>
                      <a:pt x="62" y="11"/>
                    </a:cubicBezTo>
                    <a:cubicBezTo>
                      <a:pt x="97" y="46"/>
                      <a:pt x="97" y="46"/>
                      <a:pt x="97" y="46"/>
                    </a:cubicBezTo>
                    <a:cubicBezTo>
                      <a:pt x="62" y="46"/>
                      <a:pt x="62" y="46"/>
                      <a:pt x="62" y="4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dirty="0">
                  <a:solidFill>
                    <a:prstClr val="black"/>
                  </a:solidFill>
                </a:endParaRPr>
              </a:p>
            </p:txBody>
          </p:sp>
          <p:sp>
            <p:nvSpPr>
              <p:cNvPr id="132" name="Rectangle 131"/>
              <p:cNvSpPr/>
              <p:nvPr/>
            </p:nvSpPr>
            <p:spPr>
              <a:xfrm>
                <a:off x="787125" y="2661418"/>
                <a:ext cx="203488" cy="179715"/>
              </a:xfrm>
              <a:prstGeom prst="rect">
                <a:avLst/>
              </a:prstGeom>
              <a:solidFill>
                <a:srgbClr val="AFAFA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grpSp>
          <p:nvGrpSpPr>
            <p:cNvPr id="125" name="Group 124"/>
            <p:cNvGrpSpPr/>
            <p:nvPr/>
          </p:nvGrpSpPr>
          <p:grpSpPr>
            <a:xfrm>
              <a:off x="876841" y="2117436"/>
              <a:ext cx="386679" cy="438155"/>
              <a:chOff x="-1425862" y="3911366"/>
              <a:chExt cx="386679" cy="438155"/>
            </a:xfrm>
          </p:grpSpPr>
          <p:grpSp>
            <p:nvGrpSpPr>
              <p:cNvPr id="126" name="Group 125"/>
              <p:cNvGrpSpPr/>
              <p:nvPr/>
            </p:nvGrpSpPr>
            <p:grpSpPr>
              <a:xfrm>
                <a:off x="-1425862" y="4000869"/>
                <a:ext cx="386679" cy="348652"/>
                <a:chOff x="-1425862" y="4000869"/>
                <a:chExt cx="386679" cy="348652"/>
              </a:xfrm>
            </p:grpSpPr>
            <p:sp>
              <p:nvSpPr>
                <p:cNvPr id="129" name="Freeform 14"/>
                <p:cNvSpPr>
                  <a:spLocks noChangeAspect="1" noEditPoints="1"/>
                </p:cNvSpPr>
                <p:nvPr/>
              </p:nvSpPr>
              <p:spPr bwMode="auto">
                <a:xfrm>
                  <a:off x="-1425862" y="4000869"/>
                  <a:ext cx="386679" cy="348652"/>
                </a:xfrm>
                <a:custGeom>
                  <a:avLst/>
                  <a:gdLst>
                    <a:gd name="T0" fmla="*/ 198 w 308"/>
                    <a:gd name="T1" fmla="*/ 305 h 305"/>
                    <a:gd name="T2" fmla="*/ 275 w 308"/>
                    <a:gd name="T3" fmla="*/ 281 h 305"/>
                    <a:gd name="T4" fmla="*/ 275 w 308"/>
                    <a:gd name="T5" fmla="*/ 83 h 305"/>
                    <a:gd name="T6" fmla="*/ 300 w 308"/>
                    <a:gd name="T7" fmla="*/ 52 h 305"/>
                    <a:gd name="T8" fmla="*/ 231 w 308"/>
                    <a:gd name="T9" fmla="*/ 52 h 305"/>
                    <a:gd name="T10" fmla="*/ 198 w 308"/>
                    <a:gd name="T11" fmla="*/ 97 h 305"/>
                    <a:gd name="T12" fmla="*/ 155 w 308"/>
                    <a:gd name="T13" fmla="*/ 52 h 305"/>
                    <a:gd name="T14" fmla="*/ 0 w 308"/>
                    <a:gd name="T15" fmla="*/ 22 h 305"/>
                    <a:gd name="T16" fmla="*/ 55 w 308"/>
                    <a:gd name="T17" fmla="*/ 68 h 305"/>
                    <a:gd name="T18" fmla="*/ 55 w 308"/>
                    <a:gd name="T19" fmla="*/ 266 h 305"/>
                    <a:gd name="T20" fmla="*/ 198 w 308"/>
                    <a:gd name="T21" fmla="*/ 305 h 305"/>
                    <a:gd name="T22" fmla="*/ 80 w 308"/>
                    <a:gd name="T23" fmla="*/ 179 h 305"/>
                    <a:gd name="T24" fmla="*/ 130 w 308"/>
                    <a:gd name="T25" fmla="*/ 127 h 305"/>
                    <a:gd name="T26" fmla="*/ 178 w 308"/>
                    <a:gd name="T27" fmla="*/ 182 h 305"/>
                    <a:gd name="T28" fmla="*/ 128 w 308"/>
                    <a:gd name="T29" fmla="*/ 234 h 305"/>
                    <a:gd name="T30" fmla="*/ 80 w 308"/>
                    <a:gd name="T31" fmla="*/ 179 h 305"/>
                    <a:gd name="T32" fmla="*/ 160 w 308"/>
                    <a:gd name="T33" fmla="*/ 45 h 305"/>
                    <a:gd name="T34" fmla="*/ 198 w 308"/>
                    <a:gd name="T35" fmla="*/ 84 h 305"/>
                    <a:gd name="T36" fmla="*/ 227 w 308"/>
                    <a:gd name="T37" fmla="*/ 45 h 305"/>
                    <a:gd name="T38" fmla="*/ 287 w 308"/>
                    <a:gd name="T39" fmla="*/ 45 h 305"/>
                    <a:gd name="T40" fmla="*/ 308 w 308"/>
                    <a:gd name="T41" fmla="*/ 14 h 305"/>
                    <a:gd name="T42" fmla="*/ 115 w 308"/>
                    <a:gd name="T43" fmla="*/ 0 h 305"/>
                    <a:gd name="T44" fmla="*/ 94 w 308"/>
                    <a:gd name="T45" fmla="*/ 33 h 305"/>
                    <a:gd name="T46" fmla="*/ 76 w 308"/>
                    <a:gd name="T47" fmla="*/ 5 h 305"/>
                    <a:gd name="T48" fmla="*/ 22 w 308"/>
                    <a:gd name="T49" fmla="*/ 4 h 305"/>
                    <a:gd name="T50" fmla="*/ 34 w 308"/>
                    <a:gd name="T51" fmla="*/ 23 h 305"/>
                    <a:gd name="T52" fmla="*/ 160 w 308"/>
                    <a:gd name="T53" fmla="*/ 4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8" h="305">
                      <a:moveTo>
                        <a:pt x="198" y="305"/>
                      </a:moveTo>
                      <a:cubicBezTo>
                        <a:pt x="275" y="281"/>
                        <a:pt x="275" y="281"/>
                        <a:pt x="275" y="281"/>
                      </a:cubicBezTo>
                      <a:cubicBezTo>
                        <a:pt x="275" y="83"/>
                        <a:pt x="275" y="83"/>
                        <a:pt x="275" y="83"/>
                      </a:cubicBezTo>
                      <a:cubicBezTo>
                        <a:pt x="300" y="52"/>
                        <a:pt x="300" y="52"/>
                        <a:pt x="300" y="52"/>
                      </a:cubicBezTo>
                      <a:cubicBezTo>
                        <a:pt x="231" y="52"/>
                        <a:pt x="231" y="52"/>
                        <a:pt x="231" y="52"/>
                      </a:cubicBezTo>
                      <a:cubicBezTo>
                        <a:pt x="198" y="97"/>
                        <a:pt x="198" y="97"/>
                        <a:pt x="198" y="97"/>
                      </a:cubicBezTo>
                      <a:cubicBezTo>
                        <a:pt x="155" y="52"/>
                        <a:pt x="155" y="52"/>
                        <a:pt x="155" y="52"/>
                      </a:cubicBezTo>
                      <a:cubicBezTo>
                        <a:pt x="0" y="22"/>
                        <a:pt x="0" y="22"/>
                        <a:pt x="0" y="22"/>
                      </a:cubicBezTo>
                      <a:cubicBezTo>
                        <a:pt x="55" y="68"/>
                        <a:pt x="55" y="68"/>
                        <a:pt x="55" y="68"/>
                      </a:cubicBezTo>
                      <a:cubicBezTo>
                        <a:pt x="55" y="266"/>
                        <a:pt x="55" y="266"/>
                        <a:pt x="55" y="266"/>
                      </a:cubicBezTo>
                      <a:lnTo>
                        <a:pt x="198" y="305"/>
                      </a:lnTo>
                      <a:close/>
                      <a:moveTo>
                        <a:pt x="80" y="179"/>
                      </a:moveTo>
                      <a:cubicBezTo>
                        <a:pt x="81" y="149"/>
                        <a:pt x="103" y="126"/>
                        <a:pt x="130" y="127"/>
                      </a:cubicBezTo>
                      <a:cubicBezTo>
                        <a:pt x="157" y="128"/>
                        <a:pt x="179" y="153"/>
                        <a:pt x="178" y="182"/>
                      </a:cubicBezTo>
                      <a:cubicBezTo>
                        <a:pt x="178" y="212"/>
                        <a:pt x="155" y="235"/>
                        <a:pt x="128" y="234"/>
                      </a:cubicBezTo>
                      <a:cubicBezTo>
                        <a:pt x="101" y="233"/>
                        <a:pt x="80" y="208"/>
                        <a:pt x="80" y="179"/>
                      </a:cubicBezTo>
                      <a:close/>
                      <a:moveTo>
                        <a:pt x="160" y="45"/>
                      </a:moveTo>
                      <a:cubicBezTo>
                        <a:pt x="198" y="84"/>
                        <a:pt x="198" y="84"/>
                        <a:pt x="198" y="84"/>
                      </a:cubicBezTo>
                      <a:cubicBezTo>
                        <a:pt x="227" y="45"/>
                        <a:pt x="227" y="45"/>
                        <a:pt x="227" y="45"/>
                      </a:cubicBezTo>
                      <a:cubicBezTo>
                        <a:pt x="287" y="45"/>
                        <a:pt x="287" y="45"/>
                        <a:pt x="287" y="45"/>
                      </a:cubicBezTo>
                      <a:cubicBezTo>
                        <a:pt x="308" y="14"/>
                        <a:pt x="308" y="14"/>
                        <a:pt x="308" y="14"/>
                      </a:cubicBezTo>
                      <a:cubicBezTo>
                        <a:pt x="115" y="0"/>
                        <a:pt x="115" y="0"/>
                        <a:pt x="115" y="0"/>
                      </a:cubicBezTo>
                      <a:cubicBezTo>
                        <a:pt x="94" y="33"/>
                        <a:pt x="94" y="33"/>
                        <a:pt x="94" y="33"/>
                      </a:cubicBezTo>
                      <a:cubicBezTo>
                        <a:pt x="76" y="5"/>
                        <a:pt x="76" y="5"/>
                        <a:pt x="76" y="5"/>
                      </a:cubicBezTo>
                      <a:cubicBezTo>
                        <a:pt x="22" y="4"/>
                        <a:pt x="22" y="4"/>
                        <a:pt x="22" y="4"/>
                      </a:cubicBezTo>
                      <a:cubicBezTo>
                        <a:pt x="34" y="23"/>
                        <a:pt x="34" y="23"/>
                        <a:pt x="34" y="23"/>
                      </a:cubicBezTo>
                      <a:lnTo>
                        <a:pt x="160" y="45"/>
                      </a:lnTo>
                      <a:close/>
                    </a:path>
                  </a:pathLst>
                </a:custGeom>
                <a:solidFill>
                  <a:schemeClr val="bg2"/>
                </a:solidFill>
                <a:ln>
                  <a:no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30" name="Rounded Rectangle 129"/>
                <p:cNvSpPr/>
                <p:nvPr/>
              </p:nvSpPr>
              <p:spPr>
                <a:xfrm>
                  <a:off x="-1334726" y="4133850"/>
                  <a:ext cx="150631" cy="159587"/>
                </a:xfrm>
                <a:prstGeom prst="roundRect">
                  <a:avLst/>
                </a:prstGeom>
                <a:solidFill>
                  <a:srgbClr val="AFAFA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sp>
            <p:nvSpPr>
              <p:cNvPr id="127" name="Freeform 126"/>
              <p:cNvSpPr/>
              <p:nvPr/>
            </p:nvSpPr>
            <p:spPr>
              <a:xfrm rot="212793">
                <a:off x="-1317186" y="3911366"/>
                <a:ext cx="226150" cy="129350"/>
              </a:xfrm>
              <a:custGeom>
                <a:avLst/>
                <a:gdLst>
                  <a:gd name="connsiteX0" fmla="*/ 103892 w 226150"/>
                  <a:gd name="connsiteY0" fmla="*/ 185 h 129350"/>
                  <a:gd name="connsiteX1" fmla="*/ 214051 w 226150"/>
                  <a:gd name="connsiteY1" fmla="*/ 77289 h 129350"/>
                  <a:gd name="connsiteX2" fmla="*/ 226150 w 226150"/>
                  <a:gd name="connsiteY2" fmla="*/ 129350 h 129350"/>
                  <a:gd name="connsiteX3" fmla="*/ 145720 w 226150"/>
                  <a:gd name="connsiteY3" fmla="*/ 129350 h 129350"/>
                  <a:gd name="connsiteX4" fmla="*/ 136974 w 226150"/>
                  <a:gd name="connsiteY4" fmla="*/ 108304 h 129350"/>
                  <a:gd name="connsiteX5" fmla="*/ 113682 w 226150"/>
                  <a:gd name="connsiteY5" fmla="*/ 98459 h 129350"/>
                  <a:gd name="connsiteX6" fmla="*/ 91784 w 226150"/>
                  <a:gd name="connsiteY6" fmla="*/ 111105 h 129350"/>
                  <a:gd name="connsiteX7" fmla="*/ 86734 w 226150"/>
                  <a:gd name="connsiteY7" fmla="*/ 129350 h 129350"/>
                  <a:gd name="connsiteX8" fmla="*/ 0 w 226150"/>
                  <a:gd name="connsiteY8" fmla="*/ 129350 h 129350"/>
                  <a:gd name="connsiteX9" fmla="*/ 4098 w 226150"/>
                  <a:gd name="connsiteY9" fmla="*/ 90302 h 129350"/>
                  <a:gd name="connsiteX10" fmla="*/ 103892 w 226150"/>
                  <a:gd name="connsiteY10" fmla="*/ 185 h 12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6150" h="129350">
                    <a:moveTo>
                      <a:pt x="103892" y="185"/>
                    </a:moveTo>
                    <a:cubicBezTo>
                      <a:pt x="151083" y="-2740"/>
                      <a:pt x="193710" y="29227"/>
                      <a:pt x="214051" y="77289"/>
                    </a:cubicBezTo>
                    <a:lnTo>
                      <a:pt x="226150" y="129350"/>
                    </a:lnTo>
                    <a:lnTo>
                      <a:pt x="145720" y="129350"/>
                    </a:lnTo>
                    <a:lnTo>
                      <a:pt x="136974" y="108304"/>
                    </a:lnTo>
                    <a:cubicBezTo>
                      <a:pt x="130760" y="101714"/>
                      <a:pt x="122506" y="97912"/>
                      <a:pt x="113682" y="98459"/>
                    </a:cubicBezTo>
                    <a:cubicBezTo>
                      <a:pt x="104858" y="99006"/>
                      <a:pt x="97136" y="103798"/>
                      <a:pt x="91784" y="111105"/>
                    </a:cubicBezTo>
                    <a:lnTo>
                      <a:pt x="86734" y="129350"/>
                    </a:lnTo>
                    <a:lnTo>
                      <a:pt x="0" y="129350"/>
                    </a:lnTo>
                    <a:lnTo>
                      <a:pt x="4098" y="90302"/>
                    </a:lnTo>
                    <a:cubicBezTo>
                      <a:pt x="18348" y="40096"/>
                      <a:pt x="56701" y="3110"/>
                      <a:pt x="103892" y="185"/>
                    </a:cubicBezTo>
                    <a:close/>
                  </a:path>
                </a:pathLst>
              </a:custGeom>
              <a:solidFill>
                <a:srgbClr val="AFAFA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128" name="Oval 127"/>
              <p:cNvSpPr/>
              <p:nvPr/>
            </p:nvSpPr>
            <p:spPr>
              <a:xfrm>
                <a:off x="-1237105" y="3990686"/>
                <a:ext cx="53010" cy="76673"/>
              </a:xfrm>
              <a:prstGeom prst="ellipse">
                <a:avLst/>
              </a:prstGeom>
              <a:solidFill>
                <a:schemeClr val="bg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grpSp>
      <p:sp>
        <p:nvSpPr>
          <p:cNvPr id="141" name="Freeform 30"/>
          <p:cNvSpPr>
            <a:spLocks noEditPoints="1"/>
          </p:cNvSpPr>
          <p:nvPr/>
        </p:nvSpPr>
        <p:spPr bwMode="auto">
          <a:xfrm>
            <a:off x="2885050" y="3151551"/>
            <a:ext cx="329705" cy="419520"/>
          </a:xfrm>
          <a:custGeom>
            <a:avLst/>
            <a:gdLst>
              <a:gd name="T0" fmla="*/ 57 w 290"/>
              <a:gd name="T1" fmla="*/ 95 h 369"/>
              <a:gd name="T2" fmla="*/ 222 w 290"/>
              <a:gd name="T3" fmla="*/ 95 h 369"/>
              <a:gd name="T4" fmla="*/ 222 w 290"/>
              <a:gd name="T5" fmla="*/ 108 h 369"/>
              <a:gd name="T6" fmla="*/ 57 w 290"/>
              <a:gd name="T7" fmla="*/ 108 h 369"/>
              <a:gd name="T8" fmla="*/ 57 w 290"/>
              <a:gd name="T9" fmla="*/ 95 h 369"/>
              <a:gd name="T10" fmla="*/ 57 w 290"/>
              <a:gd name="T11" fmla="*/ 150 h 369"/>
              <a:gd name="T12" fmla="*/ 222 w 290"/>
              <a:gd name="T13" fmla="*/ 150 h 369"/>
              <a:gd name="T14" fmla="*/ 222 w 290"/>
              <a:gd name="T15" fmla="*/ 139 h 369"/>
              <a:gd name="T16" fmla="*/ 57 w 290"/>
              <a:gd name="T17" fmla="*/ 139 h 369"/>
              <a:gd name="T18" fmla="*/ 57 w 290"/>
              <a:gd name="T19" fmla="*/ 150 h 369"/>
              <a:gd name="T20" fmla="*/ 57 w 290"/>
              <a:gd name="T21" fmla="*/ 194 h 369"/>
              <a:gd name="T22" fmla="*/ 222 w 290"/>
              <a:gd name="T23" fmla="*/ 194 h 369"/>
              <a:gd name="T24" fmla="*/ 222 w 290"/>
              <a:gd name="T25" fmla="*/ 181 h 369"/>
              <a:gd name="T26" fmla="*/ 57 w 290"/>
              <a:gd name="T27" fmla="*/ 181 h 369"/>
              <a:gd name="T28" fmla="*/ 57 w 290"/>
              <a:gd name="T29" fmla="*/ 194 h 369"/>
              <a:gd name="T30" fmla="*/ 57 w 290"/>
              <a:gd name="T31" fmla="*/ 236 h 369"/>
              <a:gd name="T32" fmla="*/ 222 w 290"/>
              <a:gd name="T33" fmla="*/ 236 h 369"/>
              <a:gd name="T34" fmla="*/ 222 w 290"/>
              <a:gd name="T35" fmla="*/ 223 h 369"/>
              <a:gd name="T36" fmla="*/ 57 w 290"/>
              <a:gd name="T37" fmla="*/ 223 h 369"/>
              <a:gd name="T38" fmla="*/ 57 w 290"/>
              <a:gd name="T39" fmla="*/ 236 h 369"/>
              <a:gd name="T40" fmla="*/ 290 w 290"/>
              <a:gd name="T41" fmla="*/ 90 h 369"/>
              <a:gd name="T42" fmla="*/ 290 w 290"/>
              <a:gd name="T43" fmla="*/ 369 h 369"/>
              <a:gd name="T44" fmla="*/ 0 w 290"/>
              <a:gd name="T45" fmla="*/ 369 h 369"/>
              <a:gd name="T46" fmla="*/ 0 w 290"/>
              <a:gd name="T47" fmla="*/ 1 h 369"/>
              <a:gd name="T48" fmla="*/ 216 w 290"/>
              <a:gd name="T49" fmla="*/ 1 h 369"/>
              <a:gd name="T50" fmla="*/ 216 w 290"/>
              <a:gd name="T51" fmla="*/ 0 h 369"/>
              <a:gd name="T52" fmla="*/ 290 w 290"/>
              <a:gd name="T53" fmla="*/ 90 h 369"/>
              <a:gd name="T54" fmla="*/ 271 w 290"/>
              <a:gd name="T55" fmla="*/ 79 h 369"/>
              <a:gd name="T56" fmla="*/ 214 w 290"/>
              <a:gd name="T57" fmla="*/ 79 h 369"/>
              <a:gd name="T58" fmla="*/ 216 w 290"/>
              <a:gd name="T59" fmla="*/ 21 h 369"/>
              <a:gd name="T60" fmla="*/ 20 w 290"/>
              <a:gd name="T61" fmla="*/ 21 h 369"/>
              <a:gd name="T62" fmla="*/ 20 w 290"/>
              <a:gd name="T63" fmla="*/ 349 h 369"/>
              <a:gd name="T64" fmla="*/ 271 w 290"/>
              <a:gd name="T65" fmla="*/ 349 h 369"/>
              <a:gd name="T66" fmla="*/ 271 w 290"/>
              <a:gd name="T67" fmla="*/ 7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0" h="369">
                <a:moveTo>
                  <a:pt x="57" y="95"/>
                </a:moveTo>
                <a:lnTo>
                  <a:pt x="222" y="95"/>
                </a:lnTo>
                <a:lnTo>
                  <a:pt x="222" y="108"/>
                </a:lnTo>
                <a:lnTo>
                  <a:pt x="57" y="108"/>
                </a:lnTo>
                <a:lnTo>
                  <a:pt x="57" y="95"/>
                </a:lnTo>
                <a:close/>
                <a:moveTo>
                  <a:pt x="57" y="150"/>
                </a:moveTo>
                <a:lnTo>
                  <a:pt x="222" y="150"/>
                </a:lnTo>
                <a:lnTo>
                  <a:pt x="222" y="139"/>
                </a:lnTo>
                <a:lnTo>
                  <a:pt x="57" y="139"/>
                </a:lnTo>
                <a:lnTo>
                  <a:pt x="57" y="150"/>
                </a:lnTo>
                <a:close/>
                <a:moveTo>
                  <a:pt x="57" y="194"/>
                </a:moveTo>
                <a:lnTo>
                  <a:pt x="222" y="194"/>
                </a:lnTo>
                <a:lnTo>
                  <a:pt x="222" y="181"/>
                </a:lnTo>
                <a:lnTo>
                  <a:pt x="57" y="181"/>
                </a:lnTo>
                <a:lnTo>
                  <a:pt x="57" y="194"/>
                </a:lnTo>
                <a:close/>
                <a:moveTo>
                  <a:pt x="57" y="236"/>
                </a:moveTo>
                <a:lnTo>
                  <a:pt x="222" y="236"/>
                </a:lnTo>
                <a:lnTo>
                  <a:pt x="222" y="223"/>
                </a:lnTo>
                <a:lnTo>
                  <a:pt x="57" y="223"/>
                </a:lnTo>
                <a:lnTo>
                  <a:pt x="57" y="236"/>
                </a:lnTo>
                <a:close/>
                <a:moveTo>
                  <a:pt x="290" y="90"/>
                </a:moveTo>
                <a:lnTo>
                  <a:pt x="290" y="369"/>
                </a:lnTo>
                <a:lnTo>
                  <a:pt x="0" y="369"/>
                </a:lnTo>
                <a:lnTo>
                  <a:pt x="0" y="1"/>
                </a:lnTo>
                <a:lnTo>
                  <a:pt x="216" y="1"/>
                </a:lnTo>
                <a:lnTo>
                  <a:pt x="216" y="0"/>
                </a:lnTo>
                <a:lnTo>
                  <a:pt x="290" y="90"/>
                </a:lnTo>
                <a:close/>
                <a:moveTo>
                  <a:pt x="271" y="79"/>
                </a:moveTo>
                <a:lnTo>
                  <a:pt x="214" y="79"/>
                </a:lnTo>
                <a:lnTo>
                  <a:pt x="216" y="21"/>
                </a:lnTo>
                <a:lnTo>
                  <a:pt x="20" y="21"/>
                </a:lnTo>
                <a:lnTo>
                  <a:pt x="20" y="349"/>
                </a:lnTo>
                <a:lnTo>
                  <a:pt x="271" y="349"/>
                </a:lnTo>
                <a:lnTo>
                  <a:pt x="271" y="79"/>
                </a:lnTo>
                <a:close/>
              </a:path>
            </a:pathLst>
          </a:custGeom>
          <a:solidFill>
            <a:schemeClr val="bg2"/>
          </a:solidFill>
          <a:ln>
            <a:noFill/>
          </a:ln>
          <a:extLst/>
        </p:spPr>
        <p:txBody>
          <a:bodyPr vert="horz" wrap="square" lIns="91416" tIns="45708" rIns="91416" bIns="45708" numCol="1" anchor="t" anchorCtr="0" compatLnSpc="1">
            <a:prstTxWarp prst="textNoShape">
              <a:avLst/>
            </a:prstTxWarp>
          </a:bodyPr>
          <a:lstStyle/>
          <a:p>
            <a:pPr defTabSz="913955"/>
            <a:endParaRPr lang="en-US" sz="1700">
              <a:solidFill>
                <a:srgbClr val="000000"/>
              </a:solidFill>
            </a:endParaRPr>
          </a:p>
        </p:txBody>
      </p:sp>
      <p:grpSp>
        <p:nvGrpSpPr>
          <p:cNvPr id="142" name="Group 141"/>
          <p:cNvGrpSpPr/>
          <p:nvPr/>
        </p:nvGrpSpPr>
        <p:grpSpPr>
          <a:xfrm>
            <a:off x="3484047" y="2912189"/>
            <a:ext cx="448790" cy="346992"/>
            <a:chOff x="5759450" y="569913"/>
            <a:chExt cx="804863" cy="622299"/>
          </a:xfrm>
          <a:solidFill>
            <a:schemeClr val="bg2"/>
          </a:solidFill>
        </p:grpSpPr>
        <p:sp>
          <p:nvSpPr>
            <p:cNvPr id="143" name="Freeform 46"/>
            <p:cNvSpPr>
              <a:spLocks/>
            </p:cNvSpPr>
            <p:nvPr/>
          </p:nvSpPr>
          <p:spPr bwMode="auto">
            <a:xfrm>
              <a:off x="5829300" y="569913"/>
              <a:ext cx="665163" cy="185737"/>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44" name="Freeform 47"/>
            <p:cNvSpPr>
              <a:spLocks/>
            </p:cNvSpPr>
            <p:nvPr/>
          </p:nvSpPr>
          <p:spPr bwMode="auto">
            <a:xfrm>
              <a:off x="5759450" y="784225"/>
              <a:ext cx="804863" cy="407987"/>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145" name="Group 144"/>
          <p:cNvGrpSpPr/>
          <p:nvPr/>
        </p:nvGrpSpPr>
        <p:grpSpPr>
          <a:xfrm>
            <a:off x="3422748" y="2356274"/>
            <a:ext cx="329270" cy="416138"/>
            <a:chOff x="8751888" y="5773738"/>
            <a:chExt cx="631825" cy="798513"/>
          </a:xfrm>
          <a:solidFill>
            <a:schemeClr val="bg2"/>
          </a:solidFill>
        </p:grpSpPr>
        <p:sp>
          <p:nvSpPr>
            <p:cNvPr id="146" name="Freeform 69"/>
            <p:cNvSpPr>
              <a:spLocks noEditPoints="1"/>
            </p:cNvSpPr>
            <p:nvPr/>
          </p:nvSpPr>
          <p:spPr bwMode="auto">
            <a:xfrm>
              <a:off x="8896350" y="5773738"/>
              <a:ext cx="341313" cy="195263"/>
            </a:xfrm>
            <a:custGeom>
              <a:avLst/>
              <a:gdLst>
                <a:gd name="T0" fmla="*/ 161 w 162"/>
                <a:gd name="T1" fmla="*/ 82 h 93"/>
                <a:gd name="T2" fmla="*/ 153 w 162"/>
                <a:gd name="T3" fmla="*/ 45 h 93"/>
                <a:gd name="T4" fmla="*/ 139 w 162"/>
                <a:gd name="T5" fmla="*/ 34 h 93"/>
                <a:gd name="T6" fmla="*/ 124 w 162"/>
                <a:gd name="T7" fmla="*/ 34 h 93"/>
                <a:gd name="T8" fmla="*/ 81 w 162"/>
                <a:gd name="T9" fmla="*/ 0 h 93"/>
                <a:gd name="T10" fmla="*/ 39 w 162"/>
                <a:gd name="T11" fmla="*/ 34 h 93"/>
                <a:gd name="T12" fmla="*/ 24 w 162"/>
                <a:gd name="T13" fmla="*/ 34 h 93"/>
                <a:gd name="T14" fmla="*/ 9 w 162"/>
                <a:gd name="T15" fmla="*/ 45 h 93"/>
                <a:gd name="T16" fmla="*/ 2 w 162"/>
                <a:gd name="T17" fmla="*/ 82 h 93"/>
                <a:gd name="T18" fmla="*/ 11 w 162"/>
                <a:gd name="T19" fmla="*/ 93 h 93"/>
                <a:gd name="T20" fmla="*/ 151 w 162"/>
                <a:gd name="T21" fmla="*/ 93 h 93"/>
                <a:gd name="T22" fmla="*/ 161 w 162"/>
                <a:gd name="T23" fmla="*/ 82 h 93"/>
                <a:gd name="T24" fmla="*/ 81 w 162"/>
                <a:gd name="T25" fmla="*/ 65 h 93"/>
                <a:gd name="T26" fmla="*/ 60 w 162"/>
                <a:gd name="T27" fmla="*/ 44 h 93"/>
                <a:gd name="T28" fmla="*/ 81 w 162"/>
                <a:gd name="T29" fmla="*/ 23 h 93"/>
                <a:gd name="T30" fmla="*/ 102 w 162"/>
                <a:gd name="T31" fmla="*/ 44 h 93"/>
                <a:gd name="T32" fmla="*/ 81 w 162"/>
                <a:gd name="T33" fmla="*/ 6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93">
                  <a:moveTo>
                    <a:pt x="161" y="82"/>
                  </a:moveTo>
                  <a:cubicBezTo>
                    <a:pt x="153" y="45"/>
                    <a:pt x="153" y="45"/>
                    <a:pt x="153" y="45"/>
                  </a:cubicBezTo>
                  <a:cubicBezTo>
                    <a:pt x="152" y="39"/>
                    <a:pt x="145" y="34"/>
                    <a:pt x="139" y="34"/>
                  </a:cubicBezTo>
                  <a:cubicBezTo>
                    <a:pt x="124" y="34"/>
                    <a:pt x="124" y="34"/>
                    <a:pt x="124" y="34"/>
                  </a:cubicBezTo>
                  <a:cubicBezTo>
                    <a:pt x="119" y="15"/>
                    <a:pt x="102" y="0"/>
                    <a:pt x="81" y="0"/>
                  </a:cubicBezTo>
                  <a:cubicBezTo>
                    <a:pt x="61" y="0"/>
                    <a:pt x="43" y="15"/>
                    <a:pt x="39" y="34"/>
                  </a:cubicBezTo>
                  <a:cubicBezTo>
                    <a:pt x="24" y="34"/>
                    <a:pt x="24" y="34"/>
                    <a:pt x="24" y="34"/>
                  </a:cubicBezTo>
                  <a:cubicBezTo>
                    <a:pt x="17" y="34"/>
                    <a:pt x="11" y="39"/>
                    <a:pt x="9" y="45"/>
                  </a:cubicBezTo>
                  <a:cubicBezTo>
                    <a:pt x="2" y="82"/>
                    <a:pt x="2" y="82"/>
                    <a:pt x="2" y="82"/>
                  </a:cubicBezTo>
                  <a:cubicBezTo>
                    <a:pt x="0" y="88"/>
                    <a:pt x="5" y="93"/>
                    <a:pt x="11" y="93"/>
                  </a:cubicBezTo>
                  <a:cubicBezTo>
                    <a:pt x="151" y="93"/>
                    <a:pt x="151" y="93"/>
                    <a:pt x="151" y="93"/>
                  </a:cubicBezTo>
                  <a:cubicBezTo>
                    <a:pt x="158" y="93"/>
                    <a:pt x="162" y="88"/>
                    <a:pt x="161" y="82"/>
                  </a:cubicBezTo>
                  <a:close/>
                  <a:moveTo>
                    <a:pt x="81" y="65"/>
                  </a:moveTo>
                  <a:cubicBezTo>
                    <a:pt x="70" y="65"/>
                    <a:pt x="60" y="55"/>
                    <a:pt x="60" y="44"/>
                  </a:cubicBezTo>
                  <a:cubicBezTo>
                    <a:pt x="60" y="32"/>
                    <a:pt x="70" y="23"/>
                    <a:pt x="81" y="23"/>
                  </a:cubicBezTo>
                  <a:cubicBezTo>
                    <a:pt x="93" y="23"/>
                    <a:pt x="102" y="32"/>
                    <a:pt x="102" y="44"/>
                  </a:cubicBezTo>
                  <a:cubicBezTo>
                    <a:pt x="102" y="55"/>
                    <a:pt x="93" y="65"/>
                    <a:pt x="81"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47" name="Rectangle 70"/>
            <p:cNvSpPr>
              <a:spLocks noChangeArrowheads="1"/>
            </p:cNvSpPr>
            <p:nvPr/>
          </p:nvSpPr>
          <p:spPr bwMode="auto">
            <a:xfrm>
              <a:off x="8945563" y="6157913"/>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48" name="Rectangle 71"/>
            <p:cNvSpPr>
              <a:spLocks noChangeArrowheads="1"/>
            </p:cNvSpPr>
            <p:nvPr/>
          </p:nvSpPr>
          <p:spPr bwMode="auto">
            <a:xfrm>
              <a:off x="8945563" y="6072188"/>
              <a:ext cx="2428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49" name="Rectangle 72"/>
            <p:cNvSpPr>
              <a:spLocks noChangeArrowheads="1"/>
            </p:cNvSpPr>
            <p:nvPr/>
          </p:nvSpPr>
          <p:spPr bwMode="auto">
            <a:xfrm>
              <a:off x="8945563" y="6242050"/>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50" name="Rectangle 73"/>
            <p:cNvSpPr>
              <a:spLocks noChangeArrowheads="1"/>
            </p:cNvSpPr>
            <p:nvPr/>
          </p:nvSpPr>
          <p:spPr bwMode="auto">
            <a:xfrm>
              <a:off x="8945563" y="6326188"/>
              <a:ext cx="1682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51" name="Freeform 74"/>
            <p:cNvSpPr>
              <a:spLocks/>
            </p:cNvSpPr>
            <p:nvPr/>
          </p:nvSpPr>
          <p:spPr bwMode="auto">
            <a:xfrm>
              <a:off x="8751888" y="5859463"/>
              <a:ext cx="631825" cy="712788"/>
            </a:xfrm>
            <a:custGeom>
              <a:avLst/>
              <a:gdLst>
                <a:gd name="T0" fmla="*/ 293 w 301"/>
                <a:gd name="T1" fmla="*/ 0 h 339"/>
                <a:gd name="T2" fmla="*/ 233 w 301"/>
                <a:gd name="T3" fmla="*/ 0 h 339"/>
                <a:gd name="T4" fmla="*/ 234 w 301"/>
                <a:gd name="T5" fmla="*/ 2 h 339"/>
                <a:gd name="T6" fmla="*/ 240 w 301"/>
                <a:gd name="T7" fmla="*/ 31 h 339"/>
                <a:gd name="T8" fmla="*/ 263 w 301"/>
                <a:gd name="T9" fmla="*/ 31 h 339"/>
                <a:gd name="T10" fmla="*/ 263 w 301"/>
                <a:gd name="T11" fmla="*/ 269 h 339"/>
                <a:gd name="T12" fmla="*/ 235 w 301"/>
                <a:gd name="T13" fmla="*/ 246 h 339"/>
                <a:gd name="T14" fmla="*/ 161 w 301"/>
                <a:gd name="T15" fmla="*/ 284 h 339"/>
                <a:gd name="T16" fmla="*/ 38 w 301"/>
                <a:gd name="T17" fmla="*/ 284 h 339"/>
                <a:gd name="T18" fmla="*/ 38 w 301"/>
                <a:gd name="T19" fmla="*/ 31 h 339"/>
                <a:gd name="T20" fmla="*/ 61 w 301"/>
                <a:gd name="T21" fmla="*/ 31 h 339"/>
                <a:gd name="T22" fmla="*/ 67 w 301"/>
                <a:gd name="T23" fmla="*/ 2 h 339"/>
                <a:gd name="T24" fmla="*/ 67 w 301"/>
                <a:gd name="T25" fmla="*/ 0 h 339"/>
                <a:gd name="T26" fmla="*/ 8 w 301"/>
                <a:gd name="T27" fmla="*/ 0 h 339"/>
                <a:gd name="T28" fmla="*/ 0 w 301"/>
                <a:gd name="T29" fmla="*/ 8 h 339"/>
                <a:gd name="T30" fmla="*/ 0 w 301"/>
                <a:gd name="T31" fmla="*/ 331 h 339"/>
                <a:gd name="T32" fmla="*/ 8 w 301"/>
                <a:gd name="T33" fmla="*/ 339 h 339"/>
                <a:gd name="T34" fmla="*/ 293 w 301"/>
                <a:gd name="T35" fmla="*/ 339 h 339"/>
                <a:gd name="T36" fmla="*/ 301 w 301"/>
                <a:gd name="T37" fmla="*/ 331 h 339"/>
                <a:gd name="T38" fmla="*/ 301 w 301"/>
                <a:gd name="T39" fmla="*/ 8 h 339"/>
                <a:gd name="T40" fmla="*/ 293 w 301"/>
                <a:gd name="T41"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1" h="339">
                  <a:moveTo>
                    <a:pt x="293" y="0"/>
                  </a:moveTo>
                  <a:cubicBezTo>
                    <a:pt x="233" y="0"/>
                    <a:pt x="233" y="0"/>
                    <a:pt x="233" y="0"/>
                  </a:cubicBezTo>
                  <a:cubicBezTo>
                    <a:pt x="233" y="1"/>
                    <a:pt x="234" y="1"/>
                    <a:pt x="234" y="2"/>
                  </a:cubicBezTo>
                  <a:cubicBezTo>
                    <a:pt x="240" y="31"/>
                    <a:pt x="240" y="31"/>
                    <a:pt x="240" y="31"/>
                  </a:cubicBezTo>
                  <a:cubicBezTo>
                    <a:pt x="263" y="31"/>
                    <a:pt x="263" y="31"/>
                    <a:pt x="263" y="31"/>
                  </a:cubicBezTo>
                  <a:cubicBezTo>
                    <a:pt x="263" y="269"/>
                    <a:pt x="263" y="269"/>
                    <a:pt x="263" y="269"/>
                  </a:cubicBezTo>
                  <a:cubicBezTo>
                    <a:pt x="235" y="246"/>
                    <a:pt x="235" y="246"/>
                    <a:pt x="235" y="246"/>
                  </a:cubicBezTo>
                  <a:cubicBezTo>
                    <a:pt x="161" y="284"/>
                    <a:pt x="161" y="284"/>
                    <a:pt x="161" y="284"/>
                  </a:cubicBezTo>
                  <a:cubicBezTo>
                    <a:pt x="38" y="284"/>
                    <a:pt x="38" y="284"/>
                    <a:pt x="38" y="284"/>
                  </a:cubicBezTo>
                  <a:cubicBezTo>
                    <a:pt x="38" y="31"/>
                    <a:pt x="38" y="31"/>
                    <a:pt x="38" y="31"/>
                  </a:cubicBezTo>
                  <a:cubicBezTo>
                    <a:pt x="61" y="31"/>
                    <a:pt x="61" y="31"/>
                    <a:pt x="61" y="31"/>
                  </a:cubicBezTo>
                  <a:cubicBezTo>
                    <a:pt x="67" y="2"/>
                    <a:pt x="67" y="2"/>
                    <a:pt x="67" y="2"/>
                  </a:cubicBezTo>
                  <a:cubicBezTo>
                    <a:pt x="67" y="1"/>
                    <a:pt x="67" y="1"/>
                    <a:pt x="67" y="0"/>
                  </a:cubicBezTo>
                  <a:cubicBezTo>
                    <a:pt x="8" y="0"/>
                    <a:pt x="8" y="0"/>
                    <a:pt x="8" y="0"/>
                  </a:cubicBezTo>
                  <a:cubicBezTo>
                    <a:pt x="4" y="0"/>
                    <a:pt x="0" y="4"/>
                    <a:pt x="0" y="8"/>
                  </a:cubicBezTo>
                  <a:cubicBezTo>
                    <a:pt x="0" y="331"/>
                    <a:pt x="0" y="331"/>
                    <a:pt x="0" y="331"/>
                  </a:cubicBezTo>
                  <a:cubicBezTo>
                    <a:pt x="0" y="335"/>
                    <a:pt x="4" y="339"/>
                    <a:pt x="8" y="339"/>
                  </a:cubicBezTo>
                  <a:cubicBezTo>
                    <a:pt x="293" y="339"/>
                    <a:pt x="293" y="339"/>
                    <a:pt x="293" y="339"/>
                  </a:cubicBezTo>
                  <a:cubicBezTo>
                    <a:pt x="297" y="339"/>
                    <a:pt x="301" y="335"/>
                    <a:pt x="301" y="331"/>
                  </a:cubicBezTo>
                  <a:cubicBezTo>
                    <a:pt x="301" y="8"/>
                    <a:pt x="301" y="8"/>
                    <a:pt x="301" y="8"/>
                  </a:cubicBezTo>
                  <a:cubicBezTo>
                    <a:pt x="301" y="4"/>
                    <a:pt x="297" y="0"/>
                    <a:pt x="2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152" name="Group 151"/>
          <p:cNvGrpSpPr/>
          <p:nvPr/>
        </p:nvGrpSpPr>
        <p:grpSpPr>
          <a:xfrm>
            <a:off x="2895299" y="2547983"/>
            <a:ext cx="355949" cy="433006"/>
            <a:chOff x="696789" y="2453605"/>
            <a:chExt cx="356041" cy="433118"/>
          </a:xfrm>
        </p:grpSpPr>
        <p:sp>
          <p:nvSpPr>
            <p:cNvPr id="153" name="Freeform 6"/>
            <p:cNvSpPr>
              <a:spLocks noEditPoints="1"/>
            </p:cNvSpPr>
            <p:nvPr/>
          </p:nvSpPr>
          <p:spPr bwMode="auto">
            <a:xfrm>
              <a:off x="696789" y="2453605"/>
              <a:ext cx="356041" cy="433118"/>
            </a:xfrm>
            <a:custGeom>
              <a:avLst/>
              <a:gdLst>
                <a:gd name="T0" fmla="*/ 106 w 110"/>
                <a:gd name="T1" fmla="*/ 37 h 137"/>
                <a:gd name="T2" fmla="*/ 73 w 110"/>
                <a:gd name="T3" fmla="*/ 4 h 137"/>
                <a:gd name="T4" fmla="*/ 62 w 110"/>
                <a:gd name="T5" fmla="*/ 0 h 137"/>
                <a:gd name="T6" fmla="*/ 13 w 110"/>
                <a:gd name="T7" fmla="*/ 0 h 137"/>
                <a:gd name="T8" fmla="*/ 0 w 110"/>
                <a:gd name="T9" fmla="*/ 11 h 137"/>
                <a:gd name="T10" fmla="*/ 0 w 110"/>
                <a:gd name="T11" fmla="*/ 123 h 137"/>
                <a:gd name="T12" fmla="*/ 13 w 110"/>
                <a:gd name="T13" fmla="*/ 137 h 137"/>
                <a:gd name="T14" fmla="*/ 97 w 110"/>
                <a:gd name="T15" fmla="*/ 137 h 137"/>
                <a:gd name="T16" fmla="*/ 110 w 110"/>
                <a:gd name="T17" fmla="*/ 123 h 137"/>
                <a:gd name="T18" fmla="*/ 110 w 110"/>
                <a:gd name="T19" fmla="*/ 46 h 137"/>
                <a:gd name="T20" fmla="*/ 106 w 110"/>
                <a:gd name="T21" fmla="*/ 37 h 137"/>
                <a:gd name="T22" fmla="*/ 54 w 110"/>
                <a:gd name="T23" fmla="*/ 91 h 137"/>
                <a:gd name="T24" fmla="*/ 51 w 110"/>
                <a:gd name="T25" fmla="*/ 94 h 137"/>
                <a:gd name="T26" fmla="*/ 48 w 110"/>
                <a:gd name="T27" fmla="*/ 96 h 137"/>
                <a:gd name="T28" fmla="*/ 40 w 110"/>
                <a:gd name="T29" fmla="*/ 96 h 137"/>
                <a:gd name="T30" fmla="*/ 36 w 110"/>
                <a:gd name="T31" fmla="*/ 96 h 137"/>
                <a:gd name="T32" fmla="*/ 36 w 110"/>
                <a:gd name="T33" fmla="*/ 109 h 137"/>
                <a:gd name="T34" fmla="*/ 29 w 110"/>
                <a:gd name="T35" fmla="*/ 109 h 137"/>
                <a:gd name="T36" fmla="*/ 29 w 110"/>
                <a:gd name="T37" fmla="*/ 75 h 137"/>
                <a:gd name="T38" fmla="*/ 40 w 110"/>
                <a:gd name="T39" fmla="*/ 75 h 137"/>
                <a:gd name="T40" fmla="*/ 48 w 110"/>
                <a:gd name="T41" fmla="*/ 75 h 137"/>
                <a:gd name="T42" fmla="*/ 53 w 110"/>
                <a:gd name="T43" fmla="*/ 79 h 137"/>
                <a:gd name="T44" fmla="*/ 55 w 110"/>
                <a:gd name="T45" fmla="*/ 85 h 137"/>
                <a:gd name="T46" fmla="*/ 54 w 110"/>
                <a:gd name="T47" fmla="*/ 91 h 137"/>
                <a:gd name="T48" fmla="*/ 75 w 110"/>
                <a:gd name="T49" fmla="*/ 108 h 137"/>
                <a:gd name="T50" fmla="*/ 73 w 110"/>
                <a:gd name="T51" fmla="*/ 113 h 137"/>
                <a:gd name="T52" fmla="*/ 71 w 110"/>
                <a:gd name="T53" fmla="*/ 116 h 137"/>
                <a:gd name="T54" fmla="*/ 70 w 110"/>
                <a:gd name="T55" fmla="*/ 118 h 137"/>
                <a:gd name="T56" fmla="*/ 67 w 110"/>
                <a:gd name="T57" fmla="*/ 119 h 137"/>
                <a:gd name="T58" fmla="*/ 64 w 110"/>
                <a:gd name="T59" fmla="*/ 119 h 137"/>
                <a:gd name="T60" fmla="*/ 60 w 110"/>
                <a:gd name="T61" fmla="*/ 119 h 137"/>
                <a:gd name="T62" fmla="*/ 59 w 110"/>
                <a:gd name="T63" fmla="*/ 114 h 137"/>
                <a:gd name="T64" fmla="*/ 62 w 110"/>
                <a:gd name="T65" fmla="*/ 114 h 137"/>
                <a:gd name="T66" fmla="*/ 66 w 110"/>
                <a:gd name="T67" fmla="*/ 113 h 137"/>
                <a:gd name="T68" fmla="*/ 67 w 110"/>
                <a:gd name="T69" fmla="*/ 109 h 137"/>
                <a:gd name="T70" fmla="*/ 58 w 110"/>
                <a:gd name="T71" fmla="*/ 84 h 137"/>
                <a:gd name="T72" fmla="*/ 65 w 110"/>
                <a:gd name="T73" fmla="*/ 84 h 137"/>
                <a:gd name="T74" fmla="*/ 71 w 110"/>
                <a:gd name="T75" fmla="*/ 102 h 137"/>
                <a:gd name="T76" fmla="*/ 77 w 110"/>
                <a:gd name="T77" fmla="*/ 84 h 137"/>
                <a:gd name="T78" fmla="*/ 83 w 110"/>
                <a:gd name="T79" fmla="*/ 84 h 137"/>
                <a:gd name="T80" fmla="*/ 75 w 110"/>
                <a:gd name="T81" fmla="*/ 108 h 137"/>
                <a:gd name="T82" fmla="*/ 62 w 110"/>
                <a:gd name="T83" fmla="*/ 46 h 137"/>
                <a:gd name="T84" fmla="*/ 62 w 110"/>
                <a:gd name="T85" fmla="*/ 11 h 137"/>
                <a:gd name="T86" fmla="*/ 97 w 110"/>
                <a:gd name="T87" fmla="*/ 46 h 137"/>
                <a:gd name="T88" fmla="*/ 62 w 110"/>
                <a:gd name="T89" fmla="*/ 4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0" h="137">
                  <a:moveTo>
                    <a:pt x="106" y="37"/>
                  </a:moveTo>
                  <a:cubicBezTo>
                    <a:pt x="73" y="4"/>
                    <a:pt x="73" y="4"/>
                    <a:pt x="73" y="4"/>
                  </a:cubicBezTo>
                  <a:cubicBezTo>
                    <a:pt x="69" y="0"/>
                    <a:pt x="66" y="0"/>
                    <a:pt x="62" y="0"/>
                  </a:cubicBezTo>
                  <a:cubicBezTo>
                    <a:pt x="13" y="0"/>
                    <a:pt x="13" y="0"/>
                    <a:pt x="13" y="0"/>
                  </a:cubicBezTo>
                  <a:cubicBezTo>
                    <a:pt x="7" y="0"/>
                    <a:pt x="0" y="4"/>
                    <a:pt x="0" y="11"/>
                  </a:cubicBezTo>
                  <a:cubicBezTo>
                    <a:pt x="0" y="123"/>
                    <a:pt x="0" y="123"/>
                    <a:pt x="0" y="123"/>
                  </a:cubicBezTo>
                  <a:cubicBezTo>
                    <a:pt x="0" y="130"/>
                    <a:pt x="7" y="137"/>
                    <a:pt x="13" y="137"/>
                  </a:cubicBezTo>
                  <a:cubicBezTo>
                    <a:pt x="97" y="137"/>
                    <a:pt x="97" y="137"/>
                    <a:pt x="97" y="137"/>
                  </a:cubicBezTo>
                  <a:cubicBezTo>
                    <a:pt x="104" y="137"/>
                    <a:pt x="110" y="130"/>
                    <a:pt x="110" y="123"/>
                  </a:cubicBezTo>
                  <a:cubicBezTo>
                    <a:pt x="110" y="46"/>
                    <a:pt x="110" y="46"/>
                    <a:pt x="110" y="46"/>
                  </a:cubicBezTo>
                  <a:cubicBezTo>
                    <a:pt x="110" y="46"/>
                    <a:pt x="109" y="40"/>
                    <a:pt x="106" y="37"/>
                  </a:cubicBezTo>
                  <a:close/>
                  <a:moveTo>
                    <a:pt x="54" y="91"/>
                  </a:moveTo>
                  <a:cubicBezTo>
                    <a:pt x="53" y="92"/>
                    <a:pt x="52" y="93"/>
                    <a:pt x="51" y="94"/>
                  </a:cubicBezTo>
                  <a:cubicBezTo>
                    <a:pt x="50" y="95"/>
                    <a:pt x="49" y="95"/>
                    <a:pt x="48" y="96"/>
                  </a:cubicBezTo>
                  <a:cubicBezTo>
                    <a:pt x="46" y="96"/>
                    <a:pt x="44" y="96"/>
                    <a:pt x="40" y="96"/>
                  </a:cubicBezTo>
                  <a:cubicBezTo>
                    <a:pt x="36" y="96"/>
                    <a:pt x="36" y="96"/>
                    <a:pt x="36" y="96"/>
                  </a:cubicBezTo>
                  <a:cubicBezTo>
                    <a:pt x="36" y="109"/>
                    <a:pt x="36" y="109"/>
                    <a:pt x="36" y="109"/>
                  </a:cubicBezTo>
                  <a:cubicBezTo>
                    <a:pt x="29" y="109"/>
                    <a:pt x="29" y="109"/>
                    <a:pt x="29" y="109"/>
                  </a:cubicBezTo>
                  <a:cubicBezTo>
                    <a:pt x="29" y="75"/>
                    <a:pt x="29" y="75"/>
                    <a:pt x="29" y="75"/>
                  </a:cubicBezTo>
                  <a:cubicBezTo>
                    <a:pt x="40" y="75"/>
                    <a:pt x="40" y="75"/>
                    <a:pt x="40" y="75"/>
                  </a:cubicBezTo>
                  <a:cubicBezTo>
                    <a:pt x="44" y="75"/>
                    <a:pt x="47" y="75"/>
                    <a:pt x="48" y="75"/>
                  </a:cubicBezTo>
                  <a:cubicBezTo>
                    <a:pt x="50" y="76"/>
                    <a:pt x="52" y="77"/>
                    <a:pt x="53" y="79"/>
                  </a:cubicBezTo>
                  <a:cubicBezTo>
                    <a:pt x="55" y="80"/>
                    <a:pt x="55" y="83"/>
                    <a:pt x="55" y="85"/>
                  </a:cubicBezTo>
                  <a:cubicBezTo>
                    <a:pt x="55" y="87"/>
                    <a:pt x="55" y="89"/>
                    <a:pt x="54" y="91"/>
                  </a:cubicBezTo>
                  <a:close/>
                  <a:moveTo>
                    <a:pt x="75" y="108"/>
                  </a:moveTo>
                  <a:cubicBezTo>
                    <a:pt x="73" y="113"/>
                    <a:pt x="73" y="113"/>
                    <a:pt x="73" y="113"/>
                  </a:cubicBezTo>
                  <a:cubicBezTo>
                    <a:pt x="72" y="114"/>
                    <a:pt x="72" y="115"/>
                    <a:pt x="71" y="116"/>
                  </a:cubicBezTo>
                  <a:cubicBezTo>
                    <a:pt x="71" y="117"/>
                    <a:pt x="70" y="117"/>
                    <a:pt x="70" y="118"/>
                  </a:cubicBezTo>
                  <a:cubicBezTo>
                    <a:pt x="69" y="118"/>
                    <a:pt x="68" y="119"/>
                    <a:pt x="67" y="119"/>
                  </a:cubicBezTo>
                  <a:cubicBezTo>
                    <a:pt x="66" y="119"/>
                    <a:pt x="65" y="119"/>
                    <a:pt x="64" y="119"/>
                  </a:cubicBezTo>
                  <a:cubicBezTo>
                    <a:pt x="62" y="119"/>
                    <a:pt x="61" y="119"/>
                    <a:pt x="60" y="119"/>
                  </a:cubicBezTo>
                  <a:cubicBezTo>
                    <a:pt x="59" y="114"/>
                    <a:pt x="59" y="114"/>
                    <a:pt x="59" y="114"/>
                  </a:cubicBezTo>
                  <a:cubicBezTo>
                    <a:pt x="60" y="114"/>
                    <a:pt x="61" y="114"/>
                    <a:pt x="62" y="114"/>
                  </a:cubicBezTo>
                  <a:cubicBezTo>
                    <a:pt x="64" y="114"/>
                    <a:pt x="65" y="114"/>
                    <a:pt x="66" y="113"/>
                  </a:cubicBezTo>
                  <a:cubicBezTo>
                    <a:pt x="66" y="112"/>
                    <a:pt x="67" y="111"/>
                    <a:pt x="67" y="109"/>
                  </a:cubicBezTo>
                  <a:cubicBezTo>
                    <a:pt x="58" y="84"/>
                    <a:pt x="58" y="84"/>
                    <a:pt x="58" y="84"/>
                  </a:cubicBezTo>
                  <a:cubicBezTo>
                    <a:pt x="65" y="84"/>
                    <a:pt x="65" y="84"/>
                    <a:pt x="65" y="84"/>
                  </a:cubicBezTo>
                  <a:cubicBezTo>
                    <a:pt x="71" y="102"/>
                    <a:pt x="71" y="102"/>
                    <a:pt x="71" y="102"/>
                  </a:cubicBezTo>
                  <a:cubicBezTo>
                    <a:pt x="77" y="84"/>
                    <a:pt x="77" y="84"/>
                    <a:pt x="77" y="84"/>
                  </a:cubicBezTo>
                  <a:cubicBezTo>
                    <a:pt x="83" y="84"/>
                    <a:pt x="83" y="84"/>
                    <a:pt x="83" y="84"/>
                  </a:cubicBezTo>
                  <a:lnTo>
                    <a:pt x="75" y="108"/>
                  </a:lnTo>
                  <a:close/>
                  <a:moveTo>
                    <a:pt x="62" y="46"/>
                  </a:moveTo>
                  <a:cubicBezTo>
                    <a:pt x="62" y="11"/>
                    <a:pt x="62" y="11"/>
                    <a:pt x="62" y="11"/>
                  </a:cubicBezTo>
                  <a:cubicBezTo>
                    <a:pt x="97" y="46"/>
                    <a:pt x="97" y="46"/>
                    <a:pt x="97" y="46"/>
                  </a:cubicBezTo>
                  <a:cubicBezTo>
                    <a:pt x="62" y="46"/>
                    <a:pt x="62" y="46"/>
                    <a:pt x="62" y="4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dirty="0">
                <a:solidFill>
                  <a:prstClr val="black"/>
                </a:solidFill>
              </a:endParaRPr>
            </a:p>
          </p:txBody>
        </p:sp>
        <p:sp>
          <p:nvSpPr>
            <p:cNvPr id="154" name="Rectangle 153"/>
            <p:cNvSpPr/>
            <p:nvPr/>
          </p:nvSpPr>
          <p:spPr>
            <a:xfrm>
              <a:off x="787125" y="2661418"/>
              <a:ext cx="203488" cy="179715"/>
            </a:xfrm>
            <a:prstGeom prst="rect">
              <a:avLst/>
            </a:prstGeom>
            <a:solidFill>
              <a:srgbClr val="AFAFA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grpSp>
        <p:nvGrpSpPr>
          <p:cNvPr id="155" name="Group 154"/>
          <p:cNvGrpSpPr/>
          <p:nvPr/>
        </p:nvGrpSpPr>
        <p:grpSpPr>
          <a:xfrm>
            <a:off x="2922943" y="1952533"/>
            <a:ext cx="386578" cy="438041"/>
            <a:chOff x="-1425862" y="3911366"/>
            <a:chExt cx="386679" cy="438155"/>
          </a:xfrm>
        </p:grpSpPr>
        <p:grpSp>
          <p:nvGrpSpPr>
            <p:cNvPr id="156" name="Group 155"/>
            <p:cNvGrpSpPr/>
            <p:nvPr/>
          </p:nvGrpSpPr>
          <p:grpSpPr>
            <a:xfrm>
              <a:off x="-1425862" y="4000869"/>
              <a:ext cx="386679" cy="348652"/>
              <a:chOff x="-1425862" y="4000869"/>
              <a:chExt cx="386679" cy="348652"/>
            </a:xfrm>
          </p:grpSpPr>
          <p:sp>
            <p:nvSpPr>
              <p:cNvPr id="159" name="Freeform 14"/>
              <p:cNvSpPr>
                <a:spLocks noChangeAspect="1" noEditPoints="1"/>
              </p:cNvSpPr>
              <p:nvPr/>
            </p:nvSpPr>
            <p:spPr bwMode="auto">
              <a:xfrm>
                <a:off x="-1425862" y="4000869"/>
                <a:ext cx="386679" cy="348652"/>
              </a:xfrm>
              <a:custGeom>
                <a:avLst/>
                <a:gdLst>
                  <a:gd name="T0" fmla="*/ 198 w 308"/>
                  <a:gd name="T1" fmla="*/ 305 h 305"/>
                  <a:gd name="T2" fmla="*/ 275 w 308"/>
                  <a:gd name="T3" fmla="*/ 281 h 305"/>
                  <a:gd name="T4" fmla="*/ 275 w 308"/>
                  <a:gd name="T5" fmla="*/ 83 h 305"/>
                  <a:gd name="T6" fmla="*/ 300 w 308"/>
                  <a:gd name="T7" fmla="*/ 52 h 305"/>
                  <a:gd name="T8" fmla="*/ 231 w 308"/>
                  <a:gd name="T9" fmla="*/ 52 h 305"/>
                  <a:gd name="T10" fmla="*/ 198 w 308"/>
                  <a:gd name="T11" fmla="*/ 97 h 305"/>
                  <a:gd name="T12" fmla="*/ 155 w 308"/>
                  <a:gd name="T13" fmla="*/ 52 h 305"/>
                  <a:gd name="T14" fmla="*/ 0 w 308"/>
                  <a:gd name="T15" fmla="*/ 22 h 305"/>
                  <a:gd name="T16" fmla="*/ 55 w 308"/>
                  <a:gd name="T17" fmla="*/ 68 h 305"/>
                  <a:gd name="T18" fmla="*/ 55 w 308"/>
                  <a:gd name="T19" fmla="*/ 266 h 305"/>
                  <a:gd name="T20" fmla="*/ 198 w 308"/>
                  <a:gd name="T21" fmla="*/ 305 h 305"/>
                  <a:gd name="T22" fmla="*/ 80 w 308"/>
                  <a:gd name="T23" fmla="*/ 179 h 305"/>
                  <a:gd name="T24" fmla="*/ 130 w 308"/>
                  <a:gd name="T25" fmla="*/ 127 h 305"/>
                  <a:gd name="T26" fmla="*/ 178 w 308"/>
                  <a:gd name="T27" fmla="*/ 182 h 305"/>
                  <a:gd name="T28" fmla="*/ 128 w 308"/>
                  <a:gd name="T29" fmla="*/ 234 h 305"/>
                  <a:gd name="T30" fmla="*/ 80 w 308"/>
                  <a:gd name="T31" fmla="*/ 179 h 305"/>
                  <a:gd name="T32" fmla="*/ 160 w 308"/>
                  <a:gd name="T33" fmla="*/ 45 h 305"/>
                  <a:gd name="T34" fmla="*/ 198 w 308"/>
                  <a:gd name="T35" fmla="*/ 84 h 305"/>
                  <a:gd name="T36" fmla="*/ 227 w 308"/>
                  <a:gd name="T37" fmla="*/ 45 h 305"/>
                  <a:gd name="T38" fmla="*/ 287 w 308"/>
                  <a:gd name="T39" fmla="*/ 45 h 305"/>
                  <a:gd name="T40" fmla="*/ 308 w 308"/>
                  <a:gd name="T41" fmla="*/ 14 h 305"/>
                  <a:gd name="T42" fmla="*/ 115 w 308"/>
                  <a:gd name="T43" fmla="*/ 0 h 305"/>
                  <a:gd name="T44" fmla="*/ 94 w 308"/>
                  <a:gd name="T45" fmla="*/ 33 h 305"/>
                  <a:gd name="T46" fmla="*/ 76 w 308"/>
                  <a:gd name="T47" fmla="*/ 5 h 305"/>
                  <a:gd name="T48" fmla="*/ 22 w 308"/>
                  <a:gd name="T49" fmla="*/ 4 h 305"/>
                  <a:gd name="T50" fmla="*/ 34 w 308"/>
                  <a:gd name="T51" fmla="*/ 23 h 305"/>
                  <a:gd name="T52" fmla="*/ 160 w 308"/>
                  <a:gd name="T53" fmla="*/ 4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8" h="305">
                    <a:moveTo>
                      <a:pt x="198" y="305"/>
                    </a:moveTo>
                    <a:cubicBezTo>
                      <a:pt x="275" y="281"/>
                      <a:pt x="275" y="281"/>
                      <a:pt x="275" y="281"/>
                    </a:cubicBezTo>
                    <a:cubicBezTo>
                      <a:pt x="275" y="83"/>
                      <a:pt x="275" y="83"/>
                      <a:pt x="275" y="83"/>
                    </a:cubicBezTo>
                    <a:cubicBezTo>
                      <a:pt x="300" y="52"/>
                      <a:pt x="300" y="52"/>
                      <a:pt x="300" y="52"/>
                    </a:cubicBezTo>
                    <a:cubicBezTo>
                      <a:pt x="231" y="52"/>
                      <a:pt x="231" y="52"/>
                      <a:pt x="231" y="52"/>
                    </a:cubicBezTo>
                    <a:cubicBezTo>
                      <a:pt x="198" y="97"/>
                      <a:pt x="198" y="97"/>
                      <a:pt x="198" y="97"/>
                    </a:cubicBezTo>
                    <a:cubicBezTo>
                      <a:pt x="155" y="52"/>
                      <a:pt x="155" y="52"/>
                      <a:pt x="155" y="52"/>
                    </a:cubicBezTo>
                    <a:cubicBezTo>
                      <a:pt x="0" y="22"/>
                      <a:pt x="0" y="22"/>
                      <a:pt x="0" y="22"/>
                    </a:cubicBezTo>
                    <a:cubicBezTo>
                      <a:pt x="55" y="68"/>
                      <a:pt x="55" y="68"/>
                      <a:pt x="55" y="68"/>
                    </a:cubicBezTo>
                    <a:cubicBezTo>
                      <a:pt x="55" y="266"/>
                      <a:pt x="55" y="266"/>
                      <a:pt x="55" y="266"/>
                    </a:cubicBezTo>
                    <a:lnTo>
                      <a:pt x="198" y="305"/>
                    </a:lnTo>
                    <a:close/>
                    <a:moveTo>
                      <a:pt x="80" y="179"/>
                    </a:moveTo>
                    <a:cubicBezTo>
                      <a:pt x="81" y="149"/>
                      <a:pt x="103" y="126"/>
                      <a:pt x="130" y="127"/>
                    </a:cubicBezTo>
                    <a:cubicBezTo>
                      <a:pt x="157" y="128"/>
                      <a:pt x="179" y="153"/>
                      <a:pt x="178" y="182"/>
                    </a:cubicBezTo>
                    <a:cubicBezTo>
                      <a:pt x="178" y="212"/>
                      <a:pt x="155" y="235"/>
                      <a:pt x="128" y="234"/>
                    </a:cubicBezTo>
                    <a:cubicBezTo>
                      <a:pt x="101" y="233"/>
                      <a:pt x="80" y="208"/>
                      <a:pt x="80" y="179"/>
                    </a:cubicBezTo>
                    <a:close/>
                    <a:moveTo>
                      <a:pt x="160" y="45"/>
                    </a:moveTo>
                    <a:cubicBezTo>
                      <a:pt x="198" y="84"/>
                      <a:pt x="198" y="84"/>
                      <a:pt x="198" y="84"/>
                    </a:cubicBezTo>
                    <a:cubicBezTo>
                      <a:pt x="227" y="45"/>
                      <a:pt x="227" y="45"/>
                      <a:pt x="227" y="45"/>
                    </a:cubicBezTo>
                    <a:cubicBezTo>
                      <a:pt x="287" y="45"/>
                      <a:pt x="287" y="45"/>
                      <a:pt x="287" y="45"/>
                    </a:cubicBezTo>
                    <a:cubicBezTo>
                      <a:pt x="308" y="14"/>
                      <a:pt x="308" y="14"/>
                      <a:pt x="308" y="14"/>
                    </a:cubicBezTo>
                    <a:cubicBezTo>
                      <a:pt x="115" y="0"/>
                      <a:pt x="115" y="0"/>
                      <a:pt x="115" y="0"/>
                    </a:cubicBezTo>
                    <a:cubicBezTo>
                      <a:pt x="94" y="33"/>
                      <a:pt x="94" y="33"/>
                      <a:pt x="94" y="33"/>
                    </a:cubicBezTo>
                    <a:cubicBezTo>
                      <a:pt x="76" y="5"/>
                      <a:pt x="76" y="5"/>
                      <a:pt x="76" y="5"/>
                    </a:cubicBezTo>
                    <a:cubicBezTo>
                      <a:pt x="22" y="4"/>
                      <a:pt x="22" y="4"/>
                      <a:pt x="22" y="4"/>
                    </a:cubicBezTo>
                    <a:cubicBezTo>
                      <a:pt x="34" y="23"/>
                      <a:pt x="34" y="23"/>
                      <a:pt x="34" y="23"/>
                    </a:cubicBezTo>
                    <a:lnTo>
                      <a:pt x="160" y="45"/>
                    </a:lnTo>
                    <a:close/>
                  </a:path>
                </a:pathLst>
              </a:custGeom>
              <a:solidFill>
                <a:schemeClr val="bg2"/>
              </a:solidFill>
              <a:ln>
                <a:no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60" name="Rounded Rectangle 159"/>
              <p:cNvSpPr/>
              <p:nvPr/>
            </p:nvSpPr>
            <p:spPr>
              <a:xfrm>
                <a:off x="-1334726" y="4133850"/>
                <a:ext cx="150631" cy="159587"/>
              </a:xfrm>
              <a:prstGeom prst="roundRect">
                <a:avLst/>
              </a:prstGeom>
              <a:solidFill>
                <a:srgbClr val="AFAFA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sp>
          <p:nvSpPr>
            <p:cNvPr id="157" name="Freeform 156"/>
            <p:cNvSpPr/>
            <p:nvPr/>
          </p:nvSpPr>
          <p:spPr>
            <a:xfrm rot="212793">
              <a:off x="-1317186" y="3911366"/>
              <a:ext cx="226150" cy="129350"/>
            </a:xfrm>
            <a:custGeom>
              <a:avLst/>
              <a:gdLst>
                <a:gd name="connsiteX0" fmla="*/ 103892 w 226150"/>
                <a:gd name="connsiteY0" fmla="*/ 185 h 129350"/>
                <a:gd name="connsiteX1" fmla="*/ 214051 w 226150"/>
                <a:gd name="connsiteY1" fmla="*/ 77289 h 129350"/>
                <a:gd name="connsiteX2" fmla="*/ 226150 w 226150"/>
                <a:gd name="connsiteY2" fmla="*/ 129350 h 129350"/>
                <a:gd name="connsiteX3" fmla="*/ 145720 w 226150"/>
                <a:gd name="connsiteY3" fmla="*/ 129350 h 129350"/>
                <a:gd name="connsiteX4" fmla="*/ 136974 w 226150"/>
                <a:gd name="connsiteY4" fmla="*/ 108304 h 129350"/>
                <a:gd name="connsiteX5" fmla="*/ 113682 w 226150"/>
                <a:gd name="connsiteY5" fmla="*/ 98459 h 129350"/>
                <a:gd name="connsiteX6" fmla="*/ 91784 w 226150"/>
                <a:gd name="connsiteY6" fmla="*/ 111105 h 129350"/>
                <a:gd name="connsiteX7" fmla="*/ 86734 w 226150"/>
                <a:gd name="connsiteY7" fmla="*/ 129350 h 129350"/>
                <a:gd name="connsiteX8" fmla="*/ 0 w 226150"/>
                <a:gd name="connsiteY8" fmla="*/ 129350 h 129350"/>
                <a:gd name="connsiteX9" fmla="*/ 4098 w 226150"/>
                <a:gd name="connsiteY9" fmla="*/ 90302 h 129350"/>
                <a:gd name="connsiteX10" fmla="*/ 103892 w 226150"/>
                <a:gd name="connsiteY10" fmla="*/ 185 h 12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6150" h="129350">
                  <a:moveTo>
                    <a:pt x="103892" y="185"/>
                  </a:moveTo>
                  <a:cubicBezTo>
                    <a:pt x="151083" y="-2740"/>
                    <a:pt x="193710" y="29227"/>
                    <a:pt x="214051" y="77289"/>
                  </a:cubicBezTo>
                  <a:lnTo>
                    <a:pt x="226150" y="129350"/>
                  </a:lnTo>
                  <a:lnTo>
                    <a:pt x="145720" y="129350"/>
                  </a:lnTo>
                  <a:lnTo>
                    <a:pt x="136974" y="108304"/>
                  </a:lnTo>
                  <a:cubicBezTo>
                    <a:pt x="130760" y="101714"/>
                    <a:pt x="122506" y="97912"/>
                    <a:pt x="113682" y="98459"/>
                  </a:cubicBezTo>
                  <a:cubicBezTo>
                    <a:pt x="104858" y="99006"/>
                    <a:pt x="97136" y="103798"/>
                    <a:pt x="91784" y="111105"/>
                  </a:cubicBezTo>
                  <a:lnTo>
                    <a:pt x="86734" y="129350"/>
                  </a:lnTo>
                  <a:lnTo>
                    <a:pt x="0" y="129350"/>
                  </a:lnTo>
                  <a:lnTo>
                    <a:pt x="4098" y="90302"/>
                  </a:lnTo>
                  <a:cubicBezTo>
                    <a:pt x="18348" y="40096"/>
                    <a:pt x="56701" y="3110"/>
                    <a:pt x="103892" y="185"/>
                  </a:cubicBezTo>
                  <a:close/>
                </a:path>
              </a:pathLst>
            </a:custGeom>
            <a:solidFill>
              <a:srgbClr val="AFAFA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158" name="Oval 157"/>
            <p:cNvSpPr/>
            <p:nvPr/>
          </p:nvSpPr>
          <p:spPr>
            <a:xfrm>
              <a:off x="-1237105" y="3990686"/>
              <a:ext cx="53010" cy="76673"/>
            </a:xfrm>
            <a:prstGeom prst="ellipse">
              <a:avLst/>
            </a:prstGeom>
            <a:solidFill>
              <a:schemeClr val="bg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grpSp>
        <p:nvGrpSpPr>
          <p:cNvPr id="161" name="Group 160"/>
          <p:cNvGrpSpPr/>
          <p:nvPr/>
        </p:nvGrpSpPr>
        <p:grpSpPr>
          <a:xfrm>
            <a:off x="4142133" y="2353483"/>
            <a:ext cx="1009932" cy="1017777"/>
            <a:chOff x="1945154" y="2366091"/>
            <a:chExt cx="1010194" cy="1018043"/>
          </a:xfrm>
        </p:grpSpPr>
        <p:grpSp>
          <p:nvGrpSpPr>
            <p:cNvPr id="162" name="Group 161"/>
            <p:cNvGrpSpPr/>
            <p:nvPr/>
          </p:nvGrpSpPr>
          <p:grpSpPr>
            <a:xfrm>
              <a:off x="1945154" y="2373940"/>
              <a:ext cx="1010194" cy="1010194"/>
              <a:chOff x="48031" y="3476185"/>
              <a:chExt cx="1010194" cy="1010194"/>
            </a:xfrm>
          </p:grpSpPr>
          <p:sp>
            <p:nvSpPr>
              <p:cNvPr id="185" name="Oval 184"/>
              <p:cNvSpPr/>
              <p:nvPr/>
            </p:nvSpPr>
            <p:spPr>
              <a:xfrm>
                <a:off x="48031" y="3476185"/>
                <a:ext cx="1010194" cy="1010194"/>
              </a:xfrm>
              <a:prstGeom prst="ellipse">
                <a:avLst/>
              </a:prstGeom>
              <a:solidFill>
                <a:schemeClr val="accent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186" name="TextBox 185"/>
              <p:cNvSpPr txBox="1"/>
              <p:nvPr/>
            </p:nvSpPr>
            <p:spPr>
              <a:xfrm>
                <a:off x="256412" y="4088576"/>
                <a:ext cx="593586" cy="338642"/>
              </a:xfrm>
              <a:prstGeom prst="rect">
                <a:avLst/>
              </a:prstGeom>
              <a:noFill/>
            </p:spPr>
            <p:txBody>
              <a:bodyPr wrap="none" rtlCol="0">
                <a:spAutoFit/>
              </a:bodyPr>
              <a:lstStyle/>
              <a:p>
                <a:pPr defTabSz="457200"/>
                <a:r>
                  <a:rPr lang="en-US" sz="1600" dirty="0">
                    <a:solidFill>
                      <a:srgbClr val="FFFFFF"/>
                    </a:solidFill>
                  </a:rPr>
                  <a:t>VNF</a:t>
                </a:r>
              </a:p>
            </p:txBody>
          </p:sp>
          <p:sp>
            <p:nvSpPr>
              <p:cNvPr id="187" name="Freeform 30"/>
              <p:cNvSpPr>
                <a:spLocks noEditPoints="1"/>
              </p:cNvSpPr>
              <p:nvPr/>
            </p:nvSpPr>
            <p:spPr bwMode="auto">
              <a:xfrm>
                <a:off x="123584" y="3916403"/>
                <a:ext cx="173163" cy="220334"/>
              </a:xfrm>
              <a:custGeom>
                <a:avLst/>
                <a:gdLst>
                  <a:gd name="T0" fmla="*/ 57 w 290"/>
                  <a:gd name="T1" fmla="*/ 95 h 369"/>
                  <a:gd name="T2" fmla="*/ 222 w 290"/>
                  <a:gd name="T3" fmla="*/ 95 h 369"/>
                  <a:gd name="T4" fmla="*/ 222 w 290"/>
                  <a:gd name="T5" fmla="*/ 108 h 369"/>
                  <a:gd name="T6" fmla="*/ 57 w 290"/>
                  <a:gd name="T7" fmla="*/ 108 h 369"/>
                  <a:gd name="T8" fmla="*/ 57 w 290"/>
                  <a:gd name="T9" fmla="*/ 95 h 369"/>
                  <a:gd name="T10" fmla="*/ 57 w 290"/>
                  <a:gd name="T11" fmla="*/ 150 h 369"/>
                  <a:gd name="T12" fmla="*/ 222 w 290"/>
                  <a:gd name="T13" fmla="*/ 150 h 369"/>
                  <a:gd name="T14" fmla="*/ 222 w 290"/>
                  <a:gd name="T15" fmla="*/ 139 h 369"/>
                  <a:gd name="T16" fmla="*/ 57 w 290"/>
                  <a:gd name="T17" fmla="*/ 139 h 369"/>
                  <a:gd name="T18" fmla="*/ 57 w 290"/>
                  <a:gd name="T19" fmla="*/ 150 h 369"/>
                  <a:gd name="T20" fmla="*/ 57 w 290"/>
                  <a:gd name="T21" fmla="*/ 194 h 369"/>
                  <a:gd name="T22" fmla="*/ 222 w 290"/>
                  <a:gd name="T23" fmla="*/ 194 h 369"/>
                  <a:gd name="T24" fmla="*/ 222 w 290"/>
                  <a:gd name="T25" fmla="*/ 181 h 369"/>
                  <a:gd name="T26" fmla="*/ 57 w 290"/>
                  <a:gd name="T27" fmla="*/ 181 h 369"/>
                  <a:gd name="T28" fmla="*/ 57 w 290"/>
                  <a:gd name="T29" fmla="*/ 194 h 369"/>
                  <a:gd name="T30" fmla="*/ 57 w 290"/>
                  <a:gd name="T31" fmla="*/ 236 h 369"/>
                  <a:gd name="T32" fmla="*/ 222 w 290"/>
                  <a:gd name="T33" fmla="*/ 236 h 369"/>
                  <a:gd name="T34" fmla="*/ 222 w 290"/>
                  <a:gd name="T35" fmla="*/ 223 h 369"/>
                  <a:gd name="T36" fmla="*/ 57 w 290"/>
                  <a:gd name="T37" fmla="*/ 223 h 369"/>
                  <a:gd name="T38" fmla="*/ 57 w 290"/>
                  <a:gd name="T39" fmla="*/ 236 h 369"/>
                  <a:gd name="T40" fmla="*/ 290 w 290"/>
                  <a:gd name="T41" fmla="*/ 90 h 369"/>
                  <a:gd name="T42" fmla="*/ 290 w 290"/>
                  <a:gd name="T43" fmla="*/ 369 h 369"/>
                  <a:gd name="T44" fmla="*/ 0 w 290"/>
                  <a:gd name="T45" fmla="*/ 369 h 369"/>
                  <a:gd name="T46" fmla="*/ 0 w 290"/>
                  <a:gd name="T47" fmla="*/ 1 h 369"/>
                  <a:gd name="T48" fmla="*/ 216 w 290"/>
                  <a:gd name="T49" fmla="*/ 1 h 369"/>
                  <a:gd name="T50" fmla="*/ 216 w 290"/>
                  <a:gd name="T51" fmla="*/ 0 h 369"/>
                  <a:gd name="T52" fmla="*/ 290 w 290"/>
                  <a:gd name="T53" fmla="*/ 90 h 369"/>
                  <a:gd name="T54" fmla="*/ 271 w 290"/>
                  <a:gd name="T55" fmla="*/ 79 h 369"/>
                  <a:gd name="T56" fmla="*/ 214 w 290"/>
                  <a:gd name="T57" fmla="*/ 79 h 369"/>
                  <a:gd name="T58" fmla="*/ 216 w 290"/>
                  <a:gd name="T59" fmla="*/ 21 h 369"/>
                  <a:gd name="T60" fmla="*/ 20 w 290"/>
                  <a:gd name="T61" fmla="*/ 21 h 369"/>
                  <a:gd name="T62" fmla="*/ 20 w 290"/>
                  <a:gd name="T63" fmla="*/ 349 h 369"/>
                  <a:gd name="T64" fmla="*/ 271 w 290"/>
                  <a:gd name="T65" fmla="*/ 349 h 369"/>
                  <a:gd name="T66" fmla="*/ 271 w 290"/>
                  <a:gd name="T67" fmla="*/ 7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0" h="369">
                    <a:moveTo>
                      <a:pt x="57" y="95"/>
                    </a:moveTo>
                    <a:lnTo>
                      <a:pt x="222" y="95"/>
                    </a:lnTo>
                    <a:lnTo>
                      <a:pt x="222" y="108"/>
                    </a:lnTo>
                    <a:lnTo>
                      <a:pt x="57" y="108"/>
                    </a:lnTo>
                    <a:lnTo>
                      <a:pt x="57" y="95"/>
                    </a:lnTo>
                    <a:close/>
                    <a:moveTo>
                      <a:pt x="57" y="150"/>
                    </a:moveTo>
                    <a:lnTo>
                      <a:pt x="222" y="150"/>
                    </a:lnTo>
                    <a:lnTo>
                      <a:pt x="222" y="139"/>
                    </a:lnTo>
                    <a:lnTo>
                      <a:pt x="57" y="139"/>
                    </a:lnTo>
                    <a:lnTo>
                      <a:pt x="57" y="150"/>
                    </a:lnTo>
                    <a:close/>
                    <a:moveTo>
                      <a:pt x="57" y="194"/>
                    </a:moveTo>
                    <a:lnTo>
                      <a:pt x="222" y="194"/>
                    </a:lnTo>
                    <a:lnTo>
                      <a:pt x="222" y="181"/>
                    </a:lnTo>
                    <a:lnTo>
                      <a:pt x="57" y="181"/>
                    </a:lnTo>
                    <a:lnTo>
                      <a:pt x="57" y="194"/>
                    </a:lnTo>
                    <a:close/>
                    <a:moveTo>
                      <a:pt x="57" y="236"/>
                    </a:moveTo>
                    <a:lnTo>
                      <a:pt x="222" y="236"/>
                    </a:lnTo>
                    <a:lnTo>
                      <a:pt x="222" y="223"/>
                    </a:lnTo>
                    <a:lnTo>
                      <a:pt x="57" y="223"/>
                    </a:lnTo>
                    <a:lnTo>
                      <a:pt x="57" y="236"/>
                    </a:lnTo>
                    <a:close/>
                    <a:moveTo>
                      <a:pt x="290" y="90"/>
                    </a:moveTo>
                    <a:lnTo>
                      <a:pt x="290" y="369"/>
                    </a:lnTo>
                    <a:lnTo>
                      <a:pt x="0" y="369"/>
                    </a:lnTo>
                    <a:lnTo>
                      <a:pt x="0" y="1"/>
                    </a:lnTo>
                    <a:lnTo>
                      <a:pt x="216" y="1"/>
                    </a:lnTo>
                    <a:lnTo>
                      <a:pt x="216" y="0"/>
                    </a:lnTo>
                    <a:lnTo>
                      <a:pt x="290" y="90"/>
                    </a:lnTo>
                    <a:close/>
                    <a:moveTo>
                      <a:pt x="271" y="79"/>
                    </a:moveTo>
                    <a:lnTo>
                      <a:pt x="214" y="79"/>
                    </a:lnTo>
                    <a:lnTo>
                      <a:pt x="216" y="21"/>
                    </a:lnTo>
                    <a:lnTo>
                      <a:pt x="20" y="21"/>
                    </a:lnTo>
                    <a:lnTo>
                      <a:pt x="20" y="349"/>
                    </a:lnTo>
                    <a:lnTo>
                      <a:pt x="271" y="349"/>
                    </a:lnTo>
                    <a:lnTo>
                      <a:pt x="271" y="79"/>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defTabSz="913955"/>
                <a:endParaRPr lang="en-US" sz="1700">
                  <a:solidFill>
                    <a:srgbClr val="000000"/>
                  </a:solidFill>
                </a:endParaRPr>
              </a:p>
            </p:txBody>
          </p:sp>
          <p:grpSp>
            <p:nvGrpSpPr>
              <p:cNvPr id="188" name="Group 187"/>
              <p:cNvGrpSpPr/>
              <p:nvPr/>
            </p:nvGrpSpPr>
            <p:grpSpPr>
              <a:xfrm>
                <a:off x="751275" y="3966099"/>
                <a:ext cx="235707" cy="182242"/>
                <a:chOff x="5759450" y="569913"/>
                <a:chExt cx="804863" cy="622299"/>
              </a:xfrm>
              <a:solidFill>
                <a:schemeClr val="bg1"/>
              </a:solidFill>
            </p:grpSpPr>
            <p:sp>
              <p:nvSpPr>
                <p:cNvPr id="200" name="Freeform 46"/>
                <p:cNvSpPr>
                  <a:spLocks/>
                </p:cNvSpPr>
                <p:nvPr/>
              </p:nvSpPr>
              <p:spPr bwMode="auto">
                <a:xfrm>
                  <a:off x="5829300" y="569913"/>
                  <a:ext cx="665163" cy="185737"/>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01" name="Freeform 47"/>
                <p:cNvSpPr>
                  <a:spLocks/>
                </p:cNvSpPr>
                <p:nvPr/>
              </p:nvSpPr>
              <p:spPr bwMode="auto">
                <a:xfrm>
                  <a:off x="5759450" y="784225"/>
                  <a:ext cx="804863" cy="407987"/>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189" name="Group 188"/>
              <p:cNvGrpSpPr/>
              <p:nvPr/>
            </p:nvGrpSpPr>
            <p:grpSpPr>
              <a:xfrm>
                <a:off x="696789" y="3676041"/>
                <a:ext cx="172935" cy="218559"/>
                <a:chOff x="8751888" y="5773738"/>
                <a:chExt cx="631825" cy="798513"/>
              </a:xfrm>
              <a:solidFill>
                <a:schemeClr val="bg1"/>
              </a:solidFill>
            </p:grpSpPr>
            <p:sp>
              <p:nvSpPr>
                <p:cNvPr id="194" name="Freeform 69"/>
                <p:cNvSpPr>
                  <a:spLocks noEditPoints="1"/>
                </p:cNvSpPr>
                <p:nvPr/>
              </p:nvSpPr>
              <p:spPr bwMode="auto">
                <a:xfrm>
                  <a:off x="8896350" y="5773738"/>
                  <a:ext cx="341313" cy="195263"/>
                </a:xfrm>
                <a:custGeom>
                  <a:avLst/>
                  <a:gdLst>
                    <a:gd name="T0" fmla="*/ 161 w 162"/>
                    <a:gd name="T1" fmla="*/ 82 h 93"/>
                    <a:gd name="T2" fmla="*/ 153 w 162"/>
                    <a:gd name="T3" fmla="*/ 45 h 93"/>
                    <a:gd name="T4" fmla="*/ 139 w 162"/>
                    <a:gd name="T5" fmla="*/ 34 h 93"/>
                    <a:gd name="T6" fmla="*/ 124 w 162"/>
                    <a:gd name="T7" fmla="*/ 34 h 93"/>
                    <a:gd name="T8" fmla="*/ 81 w 162"/>
                    <a:gd name="T9" fmla="*/ 0 h 93"/>
                    <a:gd name="T10" fmla="*/ 39 w 162"/>
                    <a:gd name="T11" fmla="*/ 34 h 93"/>
                    <a:gd name="T12" fmla="*/ 24 w 162"/>
                    <a:gd name="T13" fmla="*/ 34 h 93"/>
                    <a:gd name="T14" fmla="*/ 9 w 162"/>
                    <a:gd name="T15" fmla="*/ 45 h 93"/>
                    <a:gd name="T16" fmla="*/ 2 w 162"/>
                    <a:gd name="T17" fmla="*/ 82 h 93"/>
                    <a:gd name="T18" fmla="*/ 11 w 162"/>
                    <a:gd name="T19" fmla="*/ 93 h 93"/>
                    <a:gd name="T20" fmla="*/ 151 w 162"/>
                    <a:gd name="T21" fmla="*/ 93 h 93"/>
                    <a:gd name="T22" fmla="*/ 161 w 162"/>
                    <a:gd name="T23" fmla="*/ 82 h 93"/>
                    <a:gd name="T24" fmla="*/ 81 w 162"/>
                    <a:gd name="T25" fmla="*/ 65 h 93"/>
                    <a:gd name="T26" fmla="*/ 60 w 162"/>
                    <a:gd name="T27" fmla="*/ 44 h 93"/>
                    <a:gd name="T28" fmla="*/ 81 w 162"/>
                    <a:gd name="T29" fmla="*/ 23 h 93"/>
                    <a:gd name="T30" fmla="*/ 102 w 162"/>
                    <a:gd name="T31" fmla="*/ 44 h 93"/>
                    <a:gd name="T32" fmla="*/ 81 w 162"/>
                    <a:gd name="T33" fmla="*/ 6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93">
                      <a:moveTo>
                        <a:pt x="161" y="82"/>
                      </a:moveTo>
                      <a:cubicBezTo>
                        <a:pt x="153" y="45"/>
                        <a:pt x="153" y="45"/>
                        <a:pt x="153" y="45"/>
                      </a:cubicBezTo>
                      <a:cubicBezTo>
                        <a:pt x="152" y="39"/>
                        <a:pt x="145" y="34"/>
                        <a:pt x="139" y="34"/>
                      </a:cubicBezTo>
                      <a:cubicBezTo>
                        <a:pt x="124" y="34"/>
                        <a:pt x="124" y="34"/>
                        <a:pt x="124" y="34"/>
                      </a:cubicBezTo>
                      <a:cubicBezTo>
                        <a:pt x="119" y="15"/>
                        <a:pt x="102" y="0"/>
                        <a:pt x="81" y="0"/>
                      </a:cubicBezTo>
                      <a:cubicBezTo>
                        <a:pt x="61" y="0"/>
                        <a:pt x="43" y="15"/>
                        <a:pt x="39" y="34"/>
                      </a:cubicBezTo>
                      <a:cubicBezTo>
                        <a:pt x="24" y="34"/>
                        <a:pt x="24" y="34"/>
                        <a:pt x="24" y="34"/>
                      </a:cubicBezTo>
                      <a:cubicBezTo>
                        <a:pt x="17" y="34"/>
                        <a:pt x="11" y="39"/>
                        <a:pt x="9" y="45"/>
                      </a:cubicBezTo>
                      <a:cubicBezTo>
                        <a:pt x="2" y="82"/>
                        <a:pt x="2" y="82"/>
                        <a:pt x="2" y="82"/>
                      </a:cubicBezTo>
                      <a:cubicBezTo>
                        <a:pt x="0" y="88"/>
                        <a:pt x="5" y="93"/>
                        <a:pt x="11" y="93"/>
                      </a:cubicBezTo>
                      <a:cubicBezTo>
                        <a:pt x="151" y="93"/>
                        <a:pt x="151" y="93"/>
                        <a:pt x="151" y="93"/>
                      </a:cubicBezTo>
                      <a:cubicBezTo>
                        <a:pt x="158" y="93"/>
                        <a:pt x="162" y="88"/>
                        <a:pt x="161" y="82"/>
                      </a:cubicBezTo>
                      <a:close/>
                      <a:moveTo>
                        <a:pt x="81" y="65"/>
                      </a:moveTo>
                      <a:cubicBezTo>
                        <a:pt x="70" y="65"/>
                        <a:pt x="60" y="55"/>
                        <a:pt x="60" y="44"/>
                      </a:cubicBezTo>
                      <a:cubicBezTo>
                        <a:pt x="60" y="32"/>
                        <a:pt x="70" y="23"/>
                        <a:pt x="81" y="23"/>
                      </a:cubicBezTo>
                      <a:cubicBezTo>
                        <a:pt x="93" y="23"/>
                        <a:pt x="102" y="32"/>
                        <a:pt x="102" y="44"/>
                      </a:cubicBezTo>
                      <a:cubicBezTo>
                        <a:pt x="102" y="55"/>
                        <a:pt x="93" y="65"/>
                        <a:pt x="81"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95" name="Rectangle 70"/>
                <p:cNvSpPr>
                  <a:spLocks noChangeArrowheads="1"/>
                </p:cNvSpPr>
                <p:nvPr/>
              </p:nvSpPr>
              <p:spPr bwMode="auto">
                <a:xfrm>
                  <a:off x="8945563" y="6157913"/>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96" name="Rectangle 71"/>
                <p:cNvSpPr>
                  <a:spLocks noChangeArrowheads="1"/>
                </p:cNvSpPr>
                <p:nvPr/>
              </p:nvSpPr>
              <p:spPr bwMode="auto">
                <a:xfrm>
                  <a:off x="8945563" y="6072188"/>
                  <a:ext cx="2428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97" name="Rectangle 72"/>
                <p:cNvSpPr>
                  <a:spLocks noChangeArrowheads="1"/>
                </p:cNvSpPr>
                <p:nvPr/>
              </p:nvSpPr>
              <p:spPr bwMode="auto">
                <a:xfrm>
                  <a:off x="8945563" y="6242050"/>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98" name="Rectangle 73"/>
                <p:cNvSpPr>
                  <a:spLocks noChangeArrowheads="1"/>
                </p:cNvSpPr>
                <p:nvPr/>
              </p:nvSpPr>
              <p:spPr bwMode="auto">
                <a:xfrm>
                  <a:off x="8945563" y="6326188"/>
                  <a:ext cx="1682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99" name="Freeform 74"/>
                <p:cNvSpPr>
                  <a:spLocks/>
                </p:cNvSpPr>
                <p:nvPr/>
              </p:nvSpPr>
              <p:spPr bwMode="auto">
                <a:xfrm>
                  <a:off x="8751888" y="5859463"/>
                  <a:ext cx="631825" cy="712788"/>
                </a:xfrm>
                <a:custGeom>
                  <a:avLst/>
                  <a:gdLst>
                    <a:gd name="T0" fmla="*/ 293 w 301"/>
                    <a:gd name="T1" fmla="*/ 0 h 339"/>
                    <a:gd name="T2" fmla="*/ 233 w 301"/>
                    <a:gd name="T3" fmla="*/ 0 h 339"/>
                    <a:gd name="T4" fmla="*/ 234 w 301"/>
                    <a:gd name="T5" fmla="*/ 2 h 339"/>
                    <a:gd name="T6" fmla="*/ 240 w 301"/>
                    <a:gd name="T7" fmla="*/ 31 h 339"/>
                    <a:gd name="T8" fmla="*/ 263 w 301"/>
                    <a:gd name="T9" fmla="*/ 31 h 339"/>
                    <a:gd name="T10" fmla="*/ 263 w 301"/>
                    <a:gd name="T11" fmla="*/ 269 h 339"/>
                    <a:gd name="T12" fmla="*/ 235 w 301"/>
                    <a:gd name="T13" fmla="*/ 246 h 339"/>
                    <a:gd name="T14" fmla="*/ 161 w 301"/>
                    <a:gd name="T15" fmla="*/ 284 h 339"/>
                    <a:gd name="T16" fmla="*/ 38 w 301"/>
                    <a:gd name="T17" fmla="*/ 284 h 339"/>
                    <a:gd name="T18" fmla="*/ 38 w 301"/>
                    <a:gd name="T19" fmla="*/ 31 h 339"/>
                    <a:gd name="T20" fmla="*/ 61 w 301"/>
                    <a:gd name="T21" fmla="*/ 31 h 339"/>
                    <a:gd name="T22" fmla="*/ 67 w 301"/>
                    <a:gd name="T23" fmla="*/ 2 h 339"/>
                    <a:gd name="T24" fmla="*/ 67 w 301"/>
                    <a:gd name="T25" fmla="*/ 0 h 339"/>
                    <a:gd name="T26" fmla="*/ 8 w 301"/>
                    <a:gd name="T27" fmla="*/ 0 h 339"/>
                    <a:gd name="T28" fmla="*/ 0 w 301"/>
                    <a:gd name="T29" fmla="*/ 8 h 339"/>
                    <a:gd name="T30" fmla="*/ 0 w 301"/>
                    <a:gd name="T31" fmla="*/ 331 h 339"/>
                    <a:gd name="T32" fmla="*/ 8 w 301"/>
                    <a:gd name="T33" fmla="*/ 339 h 339"/>
                    <a:gd name="T34" fmla="*/ 293 w 301"/>
                    <a:gd name="T35" fmla="*/ 339 h 339"/>
                    <a:gd name="T36" fmla="*/ 301 w 301"/>
                    <a:gd name="T37" fmla="*/ 331 h 339"/>
                    <a:gd name="T38" fmla="*/ 301 w 301"/>
                    <a:gd name="T39" fmla="*/ 8 h 339"/>
                    <a:gd name="T40" fmla="*/ 293 w 301"/>
                    <a:gd name="T41"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1" h="339">
                      <a:moveTo>
                        <a:pt x="293" y="0"/>
                      </a:moveTo>
                      <a:cubicBezTo>
                        <a:pt x="233" y="0"/>
                        <a:pt x="233" y="0"/>
                        <a:pt x="233" y="0"/>
                      </a:cubicBezTo>
                      <a:cubicBezTo>
                        <a:pt x="233" y="1"/>
                        <a:pt x="234" y="1"/>
                        <a:pt x="234" y="2"/>
                      </a:cubicBezTo>
                      <a:cubicBezTo>
                        <a:pt x="240" y="31"/>
                        <a:pt x="240" y="31"/>
                        <a:pt x="240" y="31"/>
                      </a:cubicBezTo>
                      <a:cubicBezTo>
                        <a:pt x="263" y="31"/>
                        <a:pt x="263" y="31"/>
                        <a:pt x="263" y="31"/>
                      </a:cubicBezTo>
                      <a:cubicBezTo>
                        <a:pt x="263" y="269"/>
                        <a:pt x="263" y="269"/>
                        <a:pt x="263" y="269"/>
                      </a:cubicBezTo>
                      <a:cubicBezTo>
                        <a:pt x="235" y="246"/>
                        <a:pt x="235" y="246"/>
                        <a:pt x="235" y="246"/>
                      </a:cubicBezTo>
                      <a:cubicBezTo>
                        <a:pt x="161" y="284"/>
                        <a:pt x="161" y="284"/>
                        <a:pt x="161" y="284"/>
                      </a:cubicBezTo>
                      <a:cubicBezTo>
                        <a:pt x="38" y="284"/>
                        <a:pt x="38" y="284"/>
                        <a:pt x="38" y="284"/>
                      </a:cubicBezTo>
                      <a:cubicBezTo>
                        <a:pt x="38" y="31"/>
                        <a:pt x="38" y="31"/>
                        <a:pt x="38" y="31"/>
                      </a:cubicBezTo>
                      <a:cubicBezTo>
                        <a:pt x="61" y="31"/>
                        <a:pt x="61" y="31"/>
                        <a:pt x="61" y="31"/>
                      </a:cubicBezTo>
                      <a:cubicBezTo>
                        <a:pt x="67" y="2"/>
                        <a:pt x="67" y="2"/>
                        <a:pt x="67" y="2"/>
                      </a:cubicBezTo>
                      <a:cubicBezTo>
                        <a:pt x="67" y="1"/>
                        <a:pt x="67" y="1"/>
                        <a:pt x="67" y="0"/>
                      </a:cubicBezTo>
                      <a:cubicBezTo>
                        <a:pt x="8" y="0"/>
                        <a:pt x="8" y="0"/>
                        <a:pt x="8" y="0"/>
                      </a:cubicBezTo>
                      <a:cubicBezTo>
                        <a:pt x="4" y="0"/>
                        <a:pt x="0" y="4"/>
                        <a:pt x="0" y="8"/>
                      </a:cubicBezTo>
                      <a:cubicBezTo>
                        <a:pt x="0" y="331"/>
                        <a:pt x="0" y="331"/>
                        <a:pt x="0" y="331"/>
                      </a:cubicBezTo>
                      <a:cubicBezTo>
                        <a:pt x="0" y="335"/>
                        <a:pt x="4" y="339"/>
                        <a:pt x="8" y="339"/>
                      </a:cubicBezTo>
                      <a:cubicBezTo>
                        <a:pt x="293" y="339"/>
                        <a:pt x="293" y="339"/>
                        <a:pt x="293" y="339"/>
                      </a:cubicBezTo>
                      <a:cubicBezTo>
                        <a:pt x="297" y="339"/>
                        <a:pt x="301" y="335"/>
                        <a:pt x="301" y="331"/>
                      </a:cubicBezTo>
                      <a:cubicBezTo>
                        <a:pt x="301" y="8"/>
                        <a:pt x="301" y="8"/>
                        <a:pt x="301" y="8"/>
                      </a:cubicBezTo>
                      <a:cubicBezTo>
                        <a:pt x="301" y="4"/>
                        <a:pt x="297" y="0"/>
                        <a:pt x="2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190" name="Group 4"/>
              <p:cNvGrpSpPr>
                <a:grpSpLocks noChangeAspect="1"/>
              </p:cNvGrpSpPr>
              <p:nvPr/>
            </p:nvGrpSpPr>
            <p:grpSpPr bwMode="auto">
              <a:xfrm>
                <a:off x="250294" y="3651344"/>
                <a:ext cx="186946" cy="227417"/>
                <a:chOff x="-272" y="1420"/>
                <a:chExt cx="267" cy="331"/>
              </a:xfrm>
              <a:solidFill>
                <a:schemeClr val="bg1"/>
              </a:solidFill>
            </p:grpSpPr>
            <p:sp>
              <p:nvSpPr>
                <p:cNvPr id="192" name="Freeform 5"/>
                <p:cNvSpPr>
                  <a:spLocks/>
                </p:cNvSpPr>
                <p:nvPr/>
              </p:nvSpPr>
              <p:spPr bwMode="auto">
                <a:xfrm>
                  <a:off x="-184" y="1615"/>
                  <a:ext cx="29" cy="22"/>
                </a:xfrm>
                <a:custGeom>
                  <a:avLst/>
                  <a:gdLst>
                    <a:gd name="T0" fmla="*/ 8 w 12"/>
                    <a:gd name="T1" fmla="*/ 0 h 9"/>
                    <a:gd name="T2" fmla="*/ 3 w 12"/>
                    <a:gd name="T3" fmla="*/ 0 h 9"/>
                    <a:gd name="T4" fmla="*/ 0 w 12"/>
                    <a:gd name="T5" fmla="*/ 0 h 9"/>
                    <a:gd name="T6" fmla="*/ 0 w 12"/>
                    <a:gd name="T7" fmla="*/ 9 h 9"/>
                    <a:gd name="T8" fmla="*/ 4 w 12"/>
                    <a:gd name="T9" fmla="*/ 9 h 9"/>
                    <a:gd name="T10" fmla="*/ 9 w 12"/>
                    <a:gd name="T11" fmla="*/ 9 h 9"/>
                    <a:gd name="T12" fmla="*/ 11 w 12"/>
                    <a:gd name="T13" fmla="*/ 7 h 9"/>
                    <a:gd name="T14" fmla="*/ 12 w 12"/>
                    <a:gd name="T15" fmla="*/ 4 h 9"/>
                    <a:gd name="T16" fmla="*/ 11 w 12"/>
                    <a:gd name="T17" fmla="*/ 1 h 9"/>
                    <a:gd name="T18" fmla="*/ 8 w 12"/>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9">
                      <a:moveTo>
                        <a:pt x="8" y="0"/>
                      </a:moveTo>
                      <a:cubicBezTo>
                        <a:pt x="7" y="0"/>
                        <a:pt x="6" y="0"/>
                        <a:pt x="3" y="0"/>
                      </a:cubicBezTo>
                      <a:cubicBezTo>
                        <a:pt x="0" y="0"/>
                        <a:pt x="0" y="0"/>
                        <a:pt x="0" y="0"/>
                      </a:cubicBezTo>
                      <a:cubicBezTo>
                        <a:pt x="0" y="9"/>
                        <a:pt x="0" y="9"/>
                        <a:pt x="0" y="9"/>
                      </a:cubicBezTo>
                      <a:cubicBezTo>
                        <a:pt x="4" y="9"/>
                        <a:pt x="4" y="9"/>
                        <a:pt x="4" y="9"/>
                      </a:cubicBezTo>
                      <a:cubicBezTo>
                        <a:pt x="6" y="9"/>
                        <a:pt x="8" y="9"/>
                        <a:pt x="9" y="9"/>
                      </a:cubicBezTo>
                      <a:cubicBezTo>
                        <a:pt x="10" y="8"/>
                        <a:pt x="11" y="8"/>
                        <a:pt x="11" y="7"/>
                      </a:cubicBezTo>
                      <a:cubicBezTo>
                        <a:pt x="12" y="6"/>
                        <a:pt x="12" y="5"/>
                        <a:pt x="12" y="4"/>
                      </a:cubicBezTo>
                      <a:cubicBezTo>
                        <a:pt x="12" y="3"/>
                        <a:pt x="12" y="2"/>
                        <a:pt x="11" y="1"/>
                      </a:cubicBezTo>
                      <a:cubicBezTo>
                        <a:pt x="10"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93" name="Freeform 6"/>
                <p:cNvSpPr>
                  <a:spLocks noEditPoints="1"/>
                </p:cNvSpPr>
                <p:nvPr/>
              </p:nvSpPr>
              <p:spPr bwMode="auto">
                <a:xfrm>
                  <a:off x="-272" y="1420"/>
                  <a:ext cx="267" cy="331"/>
                </a:xfrm>
                <a:custGeom>
                  <a:avLst/>
                  <a:gdLst>
                    <a:gd name="T0" fmla="*/ 106 w 110"/>
                    <a:gd name="T1" fmla="*/ 37 h 137"/>
                    <a:gd name="T2" fmla="*/ 73 w 110"/>
                    <a:gd name="T3" fmla="*/ 4 h 137"/>
                    <a:gd name="T4" fmla="*/ 62 w 110"/>
                    <a:gd name="T5" fmla="*/ 0 h 137"/>
                    <a:gd name="T6" fmla="*/ 13 w 110"/>
                    <a:gd name="T7" fmla="*/ 0 h 137"/>
                    <a:gd name="T8" fmla="*/ 0 w 110"/>
                    <a:gd name="T9" fmla="*/ 11 h 137"/>
                    <a:gd name="T10" fmla="*/ 0 w 110"/>
                    <a:gd name="T11" fmla="*/ 123 h 137"/>
                    <a:gd name="T12" fmla="*/ 13 w 110"/>
                    <a:gd name="T13" fmla="*/ 137 h 137"/>
                    <a:gd name="T14" fmla="*/ 97 w 110"/>
                    <a:gd name="T15" fmla="*/ 137 h 137"/>
                    <a:gd name="T16" fmla="*/ 110 w 110"/>
                    <a:gd name="T17" fmla="*/ 123 h 137"/>
                    <a:gd name="T18" fmla="*/ 110 w 110"/>
                    <a:gd name="T19" fmla="*/ 46 h 137"/>
                    <a:gd name="T20" fmla="*/ 106 w 110"/>
                    <a:gd name="T21" fmla="*/ 37 h 137"/>
                    <a:gd name="T22" fmla="*/ 54 w 110"/>
                    <a:gd name="T23" fmla="*/ 91 h 137"/>
                    <a:gd name="T24" fmla="*/ 51 w 110"/>
                    <a:gd name="T25" fmla="*/ 94 h 137"/>
                    <a:gd name="T26" fmla="*/ 48 w 110"/>
                    <a:gd name="T27" fmla="*/ 96 h 137"/>
                    <a:gd name="T28" fmla="*/ 40 w 110"/>
                    <a:gd name="T29" fmla="*/ 96 h 137"/>
                    <a:gd name="T30" fmla="*/ 36 w 110"/>
                    <a:gd name="T31" fmla="*/ 96 h 137"/>
                    <a:gd name="T32" fmla="*/ 36 w 110"/>
                    <a:gd name="T33" fmla="*/ 109 h 137"/>
                    <a:gd name="T34" fmla="*/ 29 w 110"/>
                    <a:gd name="T35" fmla="*/ 109 h 137"/>
                    <a:gd name="T36" fmla="*/ 29 w 110"/>
                    <a:gd name="T37" fmla="*/ 75 h 137"/>
                    <a:gd name="T38" fmla="*/ 40 w 110"/>
                    <a:gd name="T39" fmla="*/ 75 h 137"/>
                    <a:gd name="T40" fmla="*/ 48 w 110"/>
                    <a:gd name="T41" fmla="*/ 75 h 137"/>
                    <a:gd name="T42" fmla="*/ 53 w 110"/>
                    <a:gd name="T43" fmla="*/ 79 h 137"/>
                    <a:gd name="T44" fmla="*/ 55 w 110"/>
                    <a:gd name="T45" fmla="*/ 85 h 137"/>
                    <a:gd name="T46" fmla="*/ 54 w 110"/>
                    <a:gd name="T47" fmla="*/ 91 h 137"/>
                    <a:gd name="T48" fmla="*/ 75 w 110"/>
                    <a:gd name="T49" fmla="*/ 108 h 137"/>
                    <a:gd name="T50" fmla="*/ 73 w 110"/>
                    <a:gd name="T51" fmla="*/ 113 h 137"/>
                    <a:gd name="T52" fmla="*/ 71 w 110"/>
                    <a:gd name="T53" fmla="*/ 116 h 137"/>
                    <a:gd name="T54" fmla="*/ 70 w 110"/>
                    <a:gd name="T55" fmla="*/ 118 h 137"/>
                    <a:gd name="T56" fmla="*/ 67 w 110"/>
                    <a:gd name="T57" fmla="*/ 119 h 137"/>
                    <a:gd name="T58" fmla="*/ 64 w 110"/>
                    <a:gd name="T59" fmla="*/ 119 h 137"/>
                    <a:gd name="T60" fmla="*/ 60 w 110"/>
                    <a:gd name="T61" fmla="*/ 119 h 137"/>
                    <a:gd name="T62" fmla="*/ 59 w 110"/>
                    <a:gd name="T63" fmla="*/ 114 h 137"/>
                    <a:gd name="T64" fmla="*/ 62 w 110"/>
                    <a:gd name="T65" fmla="*/ 114 h 137"/>
                    <a:gd name="T66" fmla="*/ 66 w 110"/>
                    <a:gd name="T67" fmla="*/ 113 h 137"/>
                    <a:gd name="T68" fmla="*/ 67 w 110"/>
                    <a:gd name="T69" fmla="*/ 109 h 137"/>
                    <a:gd name="T70" fmla="*/ 58 w 110"/>
                    <a:gd name="T71" fmla="*/ 84 h 137"/>
                    <a:gd name="T72" fmla="*/ 65 w 110"/>
                    <a:gd name="T73" fmla="*/ 84 h 137"/>
                    <a:gd name="T74" fmla="*/ 71 w 110"/>
                    <a:gd name="T75" fmla="*/ 102 h 137"/>
                    <a:gd name="T76" fmla="*/ 77 w 110"/>
                    <a:gd name="T77" fmla="*/ 84 h 137"/>
                    <a:gd name="T78" fmla="*/ 83 w 110"/>
                    <a:gd name="T79" fmla="*/ 84 h 137"/>
                    <a:gd name="T80" fmla="*/ 75 w 110"/>
                    <a:gd name="T81" fmla="*/ 108 h 137"/>
                    <a:gd name="T82" fmla="*/ 62 w 110"/>
                    <a:gd name="T83" fmla="*/ 46 h 137"/>
                    <a:gd name="T84" fmla="*/ 62 w 110"/>
                    <a:gd name="T85" fmla="*/ 11 h 137"/>
                    <a:gd name="T86" fmla="*/ 97 w 110"/>
                    <a:gd name="T87" fmla="*/ 46 h 137"/>
                    <a:gd name="T88" fmla="*/ 62 w 110"/>
                    <a:gd name="T89" fmla="*/ 4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0" h="137">
                      <a:moveTo>
                        <a:pt x="106" y="37"/>
                      </a:moveTo>
                      <a:cubicBezTo>
                        <a:pt x="73" y="4"/>
                        <a:pt x="73" y="4"/>
                        <a:pt x="73" y="4"/>
                      </a:cubicBezTo>
                      <a:cubicBezTo>
                        <a:pt x="69" y="0"/>
                        <a:pt x="66" y="0"/>
                        <a:pt x="62" y="0"/>
                      </a:cubicBezTo>
                      <a:cubicBezTo>
                        <a:pt x="13" y="0"/>
                        <a:pt x="13" y="0"/>
                        <a:pt x="13" y="0"/>
                      </a:cubicBezTo>
                      <a:cubicBezTo>
                        <a:pt x="7" y="0"/>
                        <a:pt x="0" y="4"/>
                        <a:pt x="0" y="11"/>
                      </a:cubicBezTo>
                      <a:cubicBezTo>
                        <a:pt x="0" y="123"/>
                        <a:pt x="0" y="123"/>
                        <a:pt x="0" y="123"/>
                      </a:cubicBezTo>
                      <a:cubicBezTo>
                        <a:pt x="0" y="130"/>
                        <a:pt x="7" y="137"/>
                        <a:pt x="13" y="137"/>
                      </a:cubicBezTo>
                      <a:cubicBezTo>
                        <a:pt x="97" y="137"/>
                        <a:pt x="97" y="137"/>
                        <a:pt x="97" y="137"/>
                      </a:cubicBezTo>
                      <a:cubicBezTo>
                        <a:pt x="104" y="137"/>
                        <a:pt x="110" y="130"/>
                        <a:pt x="110" y="123"/>
                      </a:cubicBezTo>
                      <a:cubicBezTo>
                        <a:pt x="110" y="46"/>
                        <a:pt x="110" y="46"/>
                        <a:pt x="110" y="46"/>
                      </a:cubicBezTo>
                      <a:cubicBezTo>
                        <a:pt x="110" y="46"/>
                        <a:pt x="109" y="40"/>
                        <a:pt x="106" y="37"/>
                      </a:cubicBezTo>
                      <a:close/>
                      <a:moveTo>
                        <a:pt x="54" y="91"/>
                      </a:moveTo>
                      <a:cubicBezTo>
                        <a:pt x="53" y="92"/>
                        <a:pt x="52" y="93"/>
                        <a:pt x="51" y="94"/>
                      </a:cubicBezTo>
                      <a:cubicBezTo>
                        <a:pt x="50" y="95"/>
                        <a:pt x="49" y="95"/>
                        <a:pt x="48" y="96"/>
                      </a:cubicBezTo>
                      <a:cubicBezTo>
                        <a:pt x="46" y="96"/>
                        <a:pt x="44" y="96"/>
                        <a:pt x="40" y="96"/>
                      </a:cubicBezTo>
                      <a:cubicBezTo>
                        <a:pt x="36" y="96"/>
                        <a:pt x="36" y="96"/>
                        <a:pt x="36" y="96"/>
                      </a:cubicBezTo>
                      <a:cubicBezTo>
                        <a:pt x="36" y="109"/>
                        <a:pt x="36" y="109"/>
                        <a:pt x="36" y="109"/>
                      </a:cubicBezTo>
                      <a:cubicBezTo>
                        <a:pt x="29" y="109"/>
                        <a:pt x="29" y="109"/>
                        <a:pt x="29" y="109"/>
                      </a:cubicBezTo>
                      <a:cubicBezTo>
                        <a:pt x="29" y="75"/>
                        <a:pt x="29" y="75"/>
                        <a:pt x="29" y="75"/>
                      </a:cubicBezTo>
                      <a:cubicBezTo>
                        <a:pt x="40" y="75"/>
                        <a:pt x="40" y="75"/>
                        <a:pt x="40" y="75"/>
                      </a:cubicBezTo>
                      <a:cubicBezTo>
                        <a:pt x="44" y="75"/>
                        <a:pt x="47" y="75"/>
                        <a:pt x="48" y="75"/>
                      </a:cubicBezTo>
                      <a:cubicBezTo>
                        <a:pt x="50" y="76"/>
                        <a:pt x="52" y="77"/>
                        <a:pt x="53" y="79"/>
                      </a:cubicBezTo>
                      <a:cubicBezTo>
                        <a:pt x="55" y="80"/>
                        <a:pt x="55" y="83"/>
                        <a:pt x="55" y="85"/>
                      </a:cubicBezTo>
                      <a:cubicBezTo>
                        <a:pt x="55" y="87"/>
                        <a:pt x="55" y="89"/>
                        <a:pt x="54" y="91"/>
                      </a:cubicBezTo>
                      <a:close/>
                      <a:moveTo>
                        <a:pt x="75" y="108"/>
                      </a:moveTo>
                      <a:cubicBezTo>
                        <a:pt x="73" y="113"/>
                        <a:pt x="73" y="113"/>
                        <a:pt x="73" y="113"/>
                      </a:cubicBezTo>
                      <a:cubicBezTo>
                        <a:pt x="72" y="114"/>
                        <a:pt x="72" y="115"/>
                        <a:pt x="71" y="116"/>
                      </a:cubicBezTo>
                      <a:cubicBezTo>
                        <a:pt x="71" y="117"/>
                        <a:pt x="70" y="117"/>
                        <a:pt x="70" y="118"/>
                      </a:cubicBezTo>
                      <a:cubicBezTo>
                        <a:pt x="69" y="118"/>
                        <a:pt x="68" y="119"/>
                        <a:pt x="67" y="119"/>
                      </a:cubicBezTo>
                      <a:cubicBezTo>
                        <a:pt x="66" y="119"/>
                        <a:pt x="65" y="119"/>
                        <a:pt x="64" y="119"/>
                      </a:cubicBezTo>
                      <a:cubicBezTo>
                        <a:pt x="62" y="119"/>
                        <a:pt x="61" y="119"/>
                        <a:pt x="60" y="119"/>
                      </a:cubicBezTo>
                      <a:cubicBezTo>
                        <a:pt x="59" y="114"/>
                        <a:pt x="59" y="114"/>
                        <a:pt x="59" y="114"/>
                      </a:cubicBezTo>
                      <a:cubicBezTo>
                        <a:pt x="60" y="114"/>
                        <a:pt x="61" y="114"/>
                        <a:pt x="62" y="114"/>
                      </a:cubicBezTo>
                      <a:cubicBezTo>
                        <a:pt x="64" y="114"/>
                        <a:pt x="65" y="114"/>
                        <a:pt x="66" y="113"/>
                      </a:cubicBezTo>
                      <a:cubicBezTo>
                        <a:pt x="66" y="112"/>
                        <a:pt x="67" y="111"/>
                        <a:pt x="67" y="109"/>
                      </a:cubicBezTo>
                      <a:cubicBezTo>
                        <a:pt x="58" y="84"/>
                        <a:pt x="58" y="84"/>
                        <a:pt x="58" y="84"/>
                      </a:cubicBezTo>
                      <a:cubicBezTo>
                        <a:pt x="65" y="84"/>
                        <a:pt x="65" y="84"/>
                        <a:pt x="65" y="84"/>
                      </a:cubicBezTo>
                      <a:cubicBezTo>
                        <a:pt x="71" y="102"/>
                        <a:pt x="71" y="102"/>
                        <a:pt x="71" y="102"/>
                      </a:cubicBezTo>
                      <a:cubicBezTo>
                        <a:pt x="77" y="84"/>
                        <a:pt x="77" y="84"/>
                        <a:pt x="77" y="84"/>
                      </a:cubicBezTo>
                      <a:cubicBezTo>
                        <a:pt x="83" y="84"/>
                        <a:pt x="83" y="84"/>
                        <a:pt x="83" y="84"/>
                      </a:cubicBezTo>
                      <a:lnTo>
                        <a:pt x="75" y="108"/>
                      </a:lnTo>
                      <a:close/>
                      <a:moveTo>
                        <a:pt x="62" y="46"/>
                      </a:moveTo>
                      <a:cubicBezTo>
                        <a:pt x="62" y="11"/>
                        <a:pt x="62" y="11"/>
                        <a:pt x="62" y="11"/>
                      </a:cubicBezTo>
                      <a:cubicBezTo>
                        <a:pt x="97" y="46"/>
                        <a:pt x="97" y="46"/>
                        <a:pt x="97" y="46"/>
                      </a:cubicBezTo>
                      <a:cubicBezTo>
                        <a:pt x="62" y="46"/>
                        <a:pt x="62" y="46"/>
                        <a:pt x="62"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sp>
            <p:nvSpPr>
              <p:cNvPr id="191" name="Freeform 14"/>
              <p:cNvSpPr>
                <a:spLocks noChangeAspect="1" noEditPoints="1"/>
              </p:cNvSpPr>
              <p:nvPr/>
            </p:nvSpPr>
            <p:spPr bwMode="auto">
              <a:xfrm>
                <a:off x="458283" y="3547776"/>
                <a:ext cx="203033" cy="183066"/>
              </a:xfrm>
              <a:custGeom>
                <a:avLst/>
                <a:gdLst>
                  <a:gd name="T0" fmla="*/ 198 w 308"/>
                  <a:gd name="T1" fmla="*/ 305 h 305"/>
                  <a:gd name="T2" fmla="*/ 275 w 308"/>
                  <a:gd name="T3" fmla="*/ 281 h 305"/>
                  <a:gd name="T4" fmla="*/ 275 w 308"/>
                  <a:gd name="T5" fmla="*/ 83 h 305"/>
                  <a:gd name="T6" fmla="*/ 300 w 308"/>
                  <a:gd name="T7" fmla="*/ 52 h 305"/>
                  <a:gd name="T8" fmla="*/ 231 w 308"/>
                  <a:gd name="T9" fmla="*/ 52 h 305"/>
                  <a:gd name="T10" fmla="*/ 198 w 308"/>
                  <a:gd name="T11" fmla="*/ 97 h 305"/>
                  <a:gd name="T12" fmla="*/ 155 w 308"/>
                  <a:gd name="T13" fmla="*/ 52 h 305"/>
                  <a:gd name="T14" fmla="*/ 0 w 308"/>
                  <a:gd name="T15" fmla="*/ 22 h 305"/>
                  <a:gd name="T16" fmla="*/ 55 w 308"/>
                  <a:gd name="T17" fmla="*/ 68 h 305"/>
                  <a:gd name="T18" fmla="*/ 55 w 308"/>
                  <a:gd name="T19" fmla="*/ 266 h 305"/>
                  <a:gd name="T20" fmla="*/ 198 w 308"/>
                  <a:gd name="T21" fmla="*/ 305 h 305"/>
                  <a:gd name="T22" fmla="*/ 80 w 308"/>
                  <a:gd name="T23" fmla="*/ 179 h 305"/>
                  <a:gd name="T24" fmla="*/ 130 w 308"/>
                  <a:gd name="T25" fmla="*/ 127 h 305"/>
                  <a:gd name="T26" fmla="*/ 178 w 308"/>
                  <a:gd name="T27" fmla="*/ 182 h 305"/>
                  <a:gd name="T28" fmla="*/ 128 w 308"/>
                  <a:gd name="T29" fmla="*/ 234 h 305"/>
                  <a:gd name="T30" fmla="*/ 80 w 308"/>
                  <a:gd name="T31" fmla="*/ 179 h 305"/>
                  <a:gd name="T32" fmla="*/ 160 w 308"/>
                  <a:gd name="T33" fmla="*/ 45 h 305"/>
                  <a:gd name="T34" fmla="*/ 198 w 308"/>
                  <a:gd name="T35" fmla="*/ 84 h 305"/>
                  <a:gd name="T36" fmla="*/ 227 w 308"/>
                  <a:gd name="T37" fmla="*/ 45 h 305"/>
                  <a:gd name="T38" fmla="*/ 287 w 308"/>
                  <a:gd name="T39" fmla="*/ 45 h 305"/>
                  <a:gd name="T40" fmla="*/ 308 w 308"/>
                  <a:gd name="T41" fmla="*/ 14 h 305"/>
                  <a:gd name="T42" fmla="*/ 115 w 308"/>
                  <a:gd name="T43" fmla="*/ 0 h 305"/>
                  <a:gd name="T44" fmla="*/ 94 w 308"/>
                  <a:gd name="T45" fmla="*/ 33 h 305"/>
                  <a:gd name="T46" fmla="*/ 76 w 308"/>
                  <a:gd name="T47" fmla="*/ 5 h 305"/>
                  <a:gd name="T48" fmla="*/ 22 w 308"/>
                  <a:gd name="T49" fmla="*/ 4 h 305"/>
                  <a:gd name="T50" fmla="*/ 34 w 308"/>
                  <a:gd name="T51" fmla="*/ 23 h 305"/>
                  <a:gd name="T52" fmla="*/ 160 w 308"/>
                  <a:gd name="T53" fmla="*/ 4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8" h="305">
                    <a:moveTo>
                      <a:pt x="198" y="305"/>
                    </a:moveTo>
                    <a:cubicBezTo>
                      <a:pt x="275" y="281"/>
                      <a:pt x="275" y="281"/>
                      <a:pt x="275" y="281"/>
                    </a:cubicBezTo>
                    <a:cubicBezTo>
                      <a:pt x="275" y="83"/>
                      <a:pt x="275" y="83"/>
                      <a:pt x="275" y="83"/>
                    </a:cubicBezTo>
                    <a:cubicBezTo>
                      <a:pt x="300" y="52"/>
                      <a:pt x="300" y="52"/>
                      <a:pt x="300" y="52"/>
                    </a:cubicBezTo>
                    <a:cubicBezTo>
                      <a:pt x="231" y="52"/>
                      <a:pt x="231" y="52"/>
                      <a:pt x="231" y="52"/>
                    </a:cubicBezTo>
                    <a:cubicBezTo>
                      <a:pt x="198" y="97"/>
                      <a:pt x="198" y="97"/>
                      <a:pt x="198" y="97"/>
                    </a:cubicBezTo>
                    <a:cubicBezTo>
                      <a:pt x="155" y="52"/>
                      <a:pt x="155" y="52"/>
                      <a:pt x="155" y="52"/>
                    </a:cubicBezTo>
                    <a:cubicBezTo>
                      <a:pt x="0" y="22"/>
                      <a:pt x="0" y="22"/>
                      <a:pt x="0" y="22"/>
                    </a:cubicBezTo>
                    <a:cubicBezTo>
                      <a:pt x="55" y="68"/>
                      <a:pt x="55" y="68"/>
                      <a:pt x="55" y="68"/>
                    </a:cubicBezTo>
                    <a:cubicBezTo>
                      <a:pt x="55" y="266"/>
                      <a:pt x="55" y="266"/>
                      <a:pt x="55" y="266"/>
                    </a:cubicBezTo>
                    <a:lnTo>
                      <a:pt x="198" y="305"/>
                    </a:lnTo>
                    <a:close/>
                    <a:moveTo>
                      <a:pt x="80" y="179"/>
                    </a:moveTo>
                    <a:cubicBezTo>
                      <a:pt x="81" y="149"/>
                      <a:pt x="103" y="126"/>
                      <a:pt x="130" y="127"/>
                    </a:cubicBezTo>
                    <a:cubicBezTo>
                      <a:pt x="157" y="128"/>
                      <a:pt x="179" y="153"/>
                      <a:pt x="178" y="182"/>
                    </a:cubicBezTo>
                    <a:cubicBezTo>
                      <a:pt x="178" y="212"/>
                      <a:pt x="155" y="235"/>
                      <a:pt x="128" y="234"/>
                    </a:cubicBezTo>
                    <a:cubicBezTo>
                      <a:pt x="101" y="233"/>
                      <a:pt x="80" y="208"/>
                      <a:pt x="80" y="179"/>
                    </a:cubicBezTo>
                    <a:close/>
                    <a:moveTo>
                      <a:pt x="160" y="45"/>
                    </a:moveTo>
                    <a:cubicBezTo>
                      <a:pt x="198" y="84"/>
                      <a:pt x="198" y="84"/>
                      <a:pt x="198" y="84"/>
                    </a:cubicBezTo>
                    <a:cubicBezTo>
                      <a:pt x="227" y="45"/>
                      <a:pt x="227" y="45"/>
                      <a:pt x="227" y="45"/>
                    </a:cubicBezTo>
                    <a:cubicBezTo>
                      <a:pt x="287" y="45"/>
                      <a:pt x="287" y="45"/>
                      <a:pt x="287" y="45"/>
                    </a:cubicBezTo>
                    <a:cubicBezTo>
                      <a:pt x="308" y="14"/>
                      <a:pt x="308" y="14"/>
                      <a:pt x="308" y="14"/>
                    </a:cubicBezTo>
                    <a:cubicBezTo>
                      <a:pt x="115" y="0"/>
                      <a:pt x="115" y="0"/>
                      <a:pt x="115" y="0"/>
                    </a:cubicBezTo>
                    <a:cubicBezTo>
                      <a:pt x="94" y="33"/>
                      <a:pt x="94" y="33"/>
                      <a:pt x="94" y="33"/>
                    </a:cubicBezTo>
                    <a:cubicBezTo>
                      <a:pt x="76" y="5"/>
                      <a:pt x="76" y="5"/>
                      <a:pt x="76" y="5"/>
                    </a:cubicBezTo>
                    <a:cubicBezTo>
                      <a:pt x="22" y="4"/>
                      <a:pt x="22" y="4"/>
                      <a:pt x="22" y="4"/>
                    </a:cubicBezTo>
                    <a:cubicBezTo>
                      <a:pt x="34" y="23"/>
                      <a:pt x="34" y="23"/>
                      <a:pt x="34" y="23"/>
                    </a:cubicBezTo>
                    <a:lnTo>
                      <a:pt x="160" y="45"/>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sp>
          <p:nvSpPr>
            <p:cNvPr id="163" name="Oval 162"/>
            <p:cNvSpPr/>
            <p:nvPr/>
          </p:nvSpPr>
          <p:spPr>
            <a:xfrm>
              <a:off x="1945154" y="2366091"/>
              <a:ext cx="1010194" cy="1010194"/>
            </a:xfrm>
            <a:prstGeom prst="ellipse">
              <a:avLst/>
            </a:prstGeom>
            <a:solidFill>
              <a:schemeClr val="accent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164" name="TextBox 163"/>
            <p:cNvSpPr txBox="1"/>
            <p:nvPr/>
          </p:nvSpPr>
          <p:spPr>
            <a:xfrm>
              <a:off x="2153535" y="2978482"/>
              <a:ext cx="593586" cy="338642"/>
            </a:xfrm>
            <a:prstGeom prst="rect">
              <a:avLst/>
            </a:prstGeom>
            <a:noFill/>
          </p:spPr>
          <p:txBody>
            <a:bodyPr wrap="none" rtlCol="0">
              <a:spAutoFit/>
            </a:bodyPr>
            <a:lstStyle/>
            <a:p>
              <a:pPr defTabSz="457200"/>
              <a:r>
                <a:rPr lang="en-US" sz="1600" b="1" dirty="0">
                  <a:solidFill>
                    <a:srgbClr val="FFFFFF"/>
                  </a:solidFill>
                </a:rPr>
                <a:t>VNF</a:t>
              </a:r>
            </a:p>
          </p:txBody>
        </p:sp>
        <p:sp>
          <p:nvSpPr>
            <p:cNvPr id="165" name="Freeform 30"/>
            <p:cNvSpPr>
              <a:spLocks noEditPoints="1"/>
            </p:cNvSpPr>
            <p:nvPr/>
          </p:nvSpPr>
          <p:spPr bwMode="auto">
            <a:xfrm>
              <a:off x="2020707" y="2806309"/>
              <a:ext cx="173163" cy="220334"/>
            </a:xfrm>
            <a:custGeom>
              <a:avLst/>
              <a:gdLst>
                <a:gd name="T0" fmla="*/ 57 w 290"/>
                <a:gd name="T1" fmla="*/ 95 h 369"/>
                <a:gd name="T2" fmla="*/ 222 w 290"/>
                <a:gd name="T3" fmla="*/ 95 h 369"/>
                <a:gd name="T4" fmla="*/ 222 w 290"/>
                <a:gd name="T5" fmla="*/ 108 h 369"/>
                <a:gd name="T6" fmla="*/ 57 w 290"/>
                <a:gd name="T7" fmla="*/ 108 h 369"/>
                <a:gd name="T8" fmla="*/ 57 w 290"/>
                <a:gd name="T9" fmla="*/ 95 h 369"/>
                <a:gd name="T10" fmla="*/ 57 w 290"/>
                <a:gd name="T11" fmla="*/ 150 h 369"/>
                <a:gd name="T12" fmla="*/ 222 w 290"/>
                <a:gd name="T13" fmla="*/ 150 h 369"/>
                <a:gd name="T14" fmla="*/ 222 w 290"/>
                <a:gd name="T15" fmla="*/ 139 h 369"/>
                <a:gd name="T16" fmla="*/ 57 w 290"/>
                <a:gd name="T17" fmla="*/ 139 h 369"/>
                <a:gd name="T18" fmla="*/ 57 w 290"/>
                <a:gd name="T19" fmla="*/ 150 h 369"/>
                <a:gd name="T20" fmla="*/ 57 w 290"/>
                <a:gd name="T21" fmla="*/ 194 h 369"/>
                <a:gd name="T22" fmla="*/ 222 w 290"/>
                <a:gd name="T23" fmla="*/ 194 h 369"/>
                <a:gd name="T24" fmla="*/ 222 w 290"/>
                <a:gd name="T25" fmla="*/ 181 h 369"/>
                <a:gd name="T26" fmla="*/ 57 w 290"/>
                <a:gd name="T27" fmla="*/ 181 h 369"/>
                <a:gd name="T28" fmla="*/ 57 w 290"/>
                <a:gd name="T29" fmla="*/ 194 h 369"/>
                <a:gd name="T30" fmla="*/ 57 w 290"/>
                <a:gd name="T31" fmla="*/ 236 h 369"/>
                <a:gd name="T32" fmla="*/ 222 w 290"/>
                <a:gd name="T33" fmla="*/ 236 h 369"/>
                <a:gd name="T34" fmla="*/ 222 w 290"/>
                <a:gd name="T35" fmla="*/ 223 h 369"/>
                <a:gd name="T36" fmla="*/ 57 w 290"/>
                <a:gd name="T37" fmla="*/ 223 h 369"/>
                <a:gd name="T38" fmla="*/ 57 w 290"/>
                <a:gd name="T39" fmla="*/ 236 h 369"/>
                <a:gd name="T40" fmla="*/ 290 w 290"/>
                <a:gd name="T41" fmla="*/ 90 h 369"/>
                <a:gd name="T42" fmla="*/ 290 w 290"/>
                <a:gd name="T43" fmla="*/ 369 h 369"/>
                <a:gd name="T44" fmla="*/ 0 w 290"/>
                <a:gd name="T45" fmla="*/ 369 h 369"/>
                <a:gd name="T46" fmla="*/ 0 w 290"/>
                <a:gd name="T47" fmla="*/ 1 h 369"/>
                <a:gd name="T48" fmla="*/ 216 w 290"/>
                <a:gd name="T49" fmla="*/ 1 h 369"/>
                <a:gd name="T50" fmla="*/ 216 w 290"/>
                <a:gd name="T51" fmla="*/ 0 h 369"/>
                <a:gd name="T52" fmla="*/ 290 w 290"/>
                <a:gd name="T53" fmla="*/ 90 h 369"/>
                <a:gd name="T54" fmla="*/ 271 w 290"/>
                <a:gd name="T55" fmla="*/ 79 h 369"/>
                <a:gd name="T56" fmla="*/ 214 w 290"/>
                <a:gd name="T57" fmla="*/ 79 h 369"/>
                <a:gd name="T58" fmla="*/ 216 w 290"/>
                <a:gd name="T59" fmla="*/ 21 h 369"/>
                <a:gd name="T60" fmla="*/ 20 w 290"/>
                <a:gd name="T61" fmla="*/ 21 h 369"/>
                <a:gd name="T62" fmla="*/ 20 w 290"/>
                <a:gd name="T63" fmla="*/ 349 h 369"/>
                <a:gd name="T64" fmla="*/ 271 w 290"/>
                <a:gd name="T65" fmla="*/ 349 h 369"/>
                <a:gd name="T66" fmla="*/ 271 w 290"/>
                <a:gd name="T67" fmla="*/ 7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0" h="369">
                  <a:moveTo>
                    <a:pt x="57" y="95"/>
                  </a:moveTo>
                  <a:lnTo>
                    <a:pt x="222" y="95"/>
                  </a:lnTo>
                  <a:lnTo>
                    <a:pt x="222" y="108"/>
                  </a:lnTo>
                  <a:lnTo>
                    <a:pt x="57" y="108"/>
                  </a:lnTo>
                  <a:lnTo>
                    <a:pt x="57" y="95"/>
                  </a:lnTo>
                  <a:close/>
                  <a:moveTo>
                    <a:pt x="57" y="150"/>
                  </a:moveTo>
                  <a:lnTo>
                    <a:pt x="222" y="150"/>
                  </a:lnTo>
                  <a:lnTo>
                    <a:pt x="222" y="139"/>
                  </a:lnTo>
                  <a:lnTo>
                    <a:pt x="57" y="139"/>
                  </a:lnTo>
                  <a:lnTo>
                    <a:pt x="57" y="150"/>
                  </a:lnTo>
                  <a:close/>
                  <a:moveTo>
                    <a:pt x="57" y="194"/>
                  </a:moveTo>
                  <a:lnTo>
                    <a:pt x="222" y="194"/>
                  </a:lnTo>
                  <a:lnTo>
                    <a:pt x="222" y="181"/>
                  </a:lnTo>
                  <a:lnTo>
                    <a:pt x="57" y="181"/>
                  </a:lnTo>
                  <a:lnTo>
                    <a:pt x="57" y="194"/>
                  </a:lnTo>
                  <a:close/>
                  <a:moveTo>
                    <a:pt x="57" y="236"/>
                  </a:moveTo>
                  <a:lnTo>
                    <a:pt x="222" y="236"/>
                  </a:lnTo>
                  <a:lnTo>
                    <a:pt x="222" y="223"/>
                  </a:lnTo>
                  <a:lnTo>
                    <a:pt x="57" y="223"/>
                  </a:lnTo>
                  <a:lnTo>
                    <a:pt x="57" y="236"/>
                  </a:lnTo>
                  <a:close/>
                  <a:moveTo>
                    <a:pt x="290" y="90"/>
                  </a:moveTo>
                  <a:lnTo>
                    <a:pt x="290" y="369"/>
                  </a:lnTo>
                  <a:lnTo>
                    <a:pt x="0" y="369"/>
                  </a:lnTo>
                  <a:lnTo>
                    <a:pt x="0" y="1"/>
                  </a:lnTo>
                  <a:lnTo>
                    <a:pt x="216" y="1"/>
                  </a:lnTo>
                  <a:lnTo>
                    <a:pt x="216" y="0"/>
                  </a:lnTo>
                  <a:lnTo>
                    <a:pt x="290" y="90"/>
                  </a:lnTo>
                  <a:close/>
                  <a:moveTo>
                    <a:pt x="271" y="79"/>
                  </a:moveTo>
                  <a:lnTo>
                    <a:pt x="214" y="79"/>
                  </a:lnTo>
                  <a:lnTo>
                    <a:pt x="216" y="21"/>
                  </a:lnTo>
                  <a:lnTo>
                    <a:pt x="20" y="21"/>
                  </a:lnTo>
                  <a:lnTo>
                    <a:pt x="20" y="349"/>
                  </a:lnTo>
                  <a:lnTo>
                    <a:pt x="271" y="349"/>
                  </a:lnTo>
                  <a:lnTo>
                    <a:pt x="271" y="79"/>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defTabSz="913955"/>
              <a:endParaRPr lang="en-US" sz="1700">
                <a:solidFill>
                  <a:srgbClr val="000000"/>
                </a:solidFill>
              </a:endParaRPr>
            </a:p>
          </p:txBody>
        </p:sp>
        <p:grpSp>
          <p:nvGrpSpPr>
            <p:cNvPr id="166" name="Group 165"/>
            <p:cNvGrpSpPr/>
            <p:nvPr/>
          </p:nvGrpSpPr>
          <p:grpSpPr>
            <a:xfrm>
              <a:off x="2648398" y="2856005"/>
              <a:ext cx="235707" cy="182242"/>
              <a:chOff x="5759450" y="569913"/>
              <a:chExt cx="804863" cy="622299"/>
            </a:xfrm>
            <a:solidFill>
              <a:schemeClr val="bg1"/>
            </a:solidFill>
          </p:grpSpPr>
          <p:sp>
            <p:nvSpPr>
              <p:cNvPr id="183" name="Freeform 46"/>
              <p:cNvSpPr>
                <a:spLocks/>
              </p:cNvSpPr>
              <p:nvPr/>
            </p:nvSpPr>
            <p:spPr bwMode="auto">
              <a:xfrm>
                <a:off x="5829300" y="569913"/>
                <a:ext cx="665163" cy="185737"/>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84" name="Freeform 47"/>
              <p:cNvSpPr>
                <a:spLocks/>
              </p:cNvSpPr>
              <p:nvPr/>
            </p:nvSpPr>
            <p:spPr bwMode="auto">
              <a:xfrm>
                <a:off x="5759450" y="784225"/>
                <a:ext cx="804863" cy="407987"/>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167" name="Group 166"/>
            <p:cNvGrpSpPr/>
            <p:nvPr/>
          </p:nvGrpSpPr>
          <p:grpSpPr>
            <a:xfrm>
              <a:off x="2593912" y="2565947"/>
              <a:ext cx="172935" cy="218559"/>
              <a:chOff x="8751888" y="5773738"/>
              <a:chExt cx="631825" cy="798513"/>
            </a:xfrm>
            <a:solidFill>
              <a:schemeClr val="bg1"/>
            </a:solidFill>
          </p:grpSpPr>
          <p:sp>
            <p:nvSpPr>
              <p:cNvPr id="177" name="Freeform 69"/>
              <p:cNvSpPr>
                <a:spLocks noEditPoints="1"/>
              </p:cNvSpPr>
              <p:nvPr/>
            </p:nvSpPr>
            <p:spPr bwMode="auto">
              <a:xfrm>
                <a:off x="8896350" y="5773738"/>
                <a:ext cx="341313" cy="195263"/>
              </a:xfrm>
              <a:custGeom>
                <a:avLst/>
                <a:gdLst>
                  <a:gd name="T0" fmla="*/ 161 w 162"/>
                  <a:gd name="T1" fmla="*/ 82 h 93"/>
                  <a:gd name="T2" fmla="*/ 153 w 162"/>
                  <a:gd name="T3" fmla="*/ 45 h 93"/>
                  <a:gd name="T4" fmla="*/ 139 w 162"/>
                  <a:gd name="T5" fmla="*/ 34 h 93"/>
                  <a:gd name="T6" fmla="*/ 124 w 162"/>
                  <a:gd name="T7" fmla="*/ 34 h 93"/>
                  <a:gd name="T8" fmla="*/ 81 w 162"/>
                  <a:gd name="T9" fmla="*/ 0 h 93"/>
                  <a:gd name="T10" fmla="*/ 39 w 162"/>
                  <a:gd name="T11" fmla="*/ 34 h 93"/>
                  <a:gd name="T12" fmla="*/ 24 w 162"/>
                  <a:gd name="T13" fmla="*/ 34 h 93"/>
                  <a:gd name="T14" fmla="*/ 9 w 162"/>
                  <a:gd name="T15" fmla="*/ 45 h 93"/>
                  <a:gd name="T16" fmla="*/ 2 w 162"/>
                  <a:gd name="T17" fmla="*/ 82 h 93"/>
                  <a:gd name="T18" fmla="*/ 11 w 162"/>
                  <a:gd name="T19" fmla="*/ 93 h 93"/>
                  <a:gd name="T20" fmla="*/ 151 w 162"/>
                  <a:gd name="T21" fmla="*/ 93 h 93"/>
                  <a:gd name="T22" fmla="*/ 161 w 162"/>
                  <a:gd name="T23" fmla="*/ 82 h 93"/>
                  <a:gd name="T24" fmla="*/ 81 w 162"/>
                  <a:gd name="T25" fmla="*/ 65 h 93"/>
                  <a:gd name="T26" fmla="*/ 60 w 162"/>
                  <a:gd name="T27" fmla="*/ 44 h 93"/>
                  <a:gd name="T28" fmla="*/ 81 w 162"/>
                  <a:gd name="T29" fmla="*/ 23 h 93"/>
                  <a:gd name="T30" fmla="*/ 102 w 162"/>
                  <a:gd name="T31" fmla="*/ 44 h 93"/>
                  <a:gd name="T32" fmla="*/ 81 w 162"/>
                  <a:gd name="T33" fmla="*/ 6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93">
                    <a:moveTo>
                      <a:pt x="161" y="82"/>
                    </a:moveTo>
                    <a:cubicBezTo>
                      <a:pt x="153" y="45"/>
                      <a:pt x="153" y="45"/>
                      <a:pt x="153" y="45"/>
                    </a:cubicBezTo>
                    <a:cubicBezTo>
                      <a:pt x="152" y="39"/>
                      <a:pt x="145" y="34"/>
                      <a:pt x="139" y="34"/>
                    </a:cubicBezTo>
                    <a:cubicBezTo>
                      <a:pt x="124" y="34"/>
                      <a:pt x="124" y="34"/>
                      <a:pt x="124" y="34"/>
                    </a:cubicBezTo>
                    <a:cubicBezTo>
                      <a:pt x="119" y="15"/>
                      <a:pt x="102" y="0"/>
                      <a:pt x="81" y="0"/>
                    </a:cubicBezTo>
                    <a:cubicBezTo>
                      <a:pt x="61" y="0"/>
                      <a:pt x="43" y="15"/>
                      <a:pt x="39" y="34"/>
                    </a:cubicBezTo>
                    <a:cubicBezTo>
                      <a:pt x="24" y="34"/>
                      <a:pt x="24" y="34"/>
                      <a:pt x="24" y="34"/>
                    </a:cubicBezTo>
                    <a:cubicBezTo>
                      <a:pt x="17" y="34"/>
                      <a:pt x="11" y="39"/>
                      <a:pt x="9" y="45"/>
                    </a:cubicBezTo>
                    <a:cubicBezTo>
                      <a:pt x="2" y="82"/>
                      <a:pt x="2" y="82"/>
                      <a:pt x="2" y="82"/>
                    </a:cubicBezTo>
                    <a:cubicBezTo>
                      <a:pt x="0" y="88"/>
                      <a:pt x="5" y="93"/>
                      <a:pt x="11" y="93"/>
                    </a:cubicBezTo>
                    <a:cubicBezTo>
                      <a:pt x="151" y="93"/>
                      <a:pt x="151" y="93"/>
                      <a:pt x="151" y="93"/>
                    </a:cubicBezTo>
                    <a:cubicBezTo>
                      <a:pt x="158" y="93"/>
                      <a:pt x="162" y="88"/>
                      <a:pt x="161" y="82"/>
                    </a:cubicBezTo>
                    <a:close/>
                    <a:moveTo>
                      <a:pt x="81" y="65"/>
                    </a:moveTo>
                    <a:cubicBezTo>
                      <a:pt x="70" y="65"/>
                      <a:pt x="60" y="55"/>
                      <a:pt x="60" y="44"/>
                    </a:cubicBezTo>
                    <a:cubicBezTo>
                      <a:pt x="60" y="32"/>
                      <a:pt x="70" y="23"/>
                      <a:pt x="81" y="23"/>
                    </a:cubicBezTo>
                    <a:cubicBezTo>
                      <a:pt x="93" y="23"/>
                      <a:pt x="102" y="32"/>
                      <a:pt x="102" y="44"/>
                    </a:cubicBezTo>
                    <a:cubicBezTo>
                      <a:pt x="102" y="55"/>
                      <a:pt x="93" y="65"/>
                      <a:pt x="81"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78" name="Rectangle 70"/>
              <p:cNvSpPr>
                <a:spLocks noChangeArrowheads="1"/>
              </p:cNvSpPr>
              <p:nvPr/>
            </p:nvSpPr>
            <p:spPr bwMode="auto">
              <a:xfrm>
                <a:off x="8945563" y="6157913"/>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79" name="Rectangle 71"/>
              <p:cNvSpPr>
                <a:spLocks noChangeArrowheads="1"/>
              </p:cNvSpPr>
              <p:nvPr/>
            </p:nvSpPr>
            <p:spPr bwMode="auto">
              <a:xfrm>
                <a:off x="8945563" y="6072188"/>
                <a:ext cx="2428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80" name="Rectangle 72"/>
              <p:cNvSpPr>
                <a:spLocks noChangeArrowheads="1"/>
              </p:cNvSpPr>
              <p:nvPr/>
            </p:nvSpPr>
            <p:spPr bwMode="auto">
              <a:xfrm>
                <a:off x="8945563" y="6242050"/>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81" name="Rectangle 73"/>
              <p:cNvSpPr>
                <a:spLocks noChangeArrowheads="1"/>
              </p:cNvSpPr>
              <p:nvPr/>
            </p:nvSpPr>
            <p:spPr bwMode="auto">
              <a:xfrm>
                <a:off x="8945563" y="6326188"/>
                <a:ext cx="1682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82" name="Freeform 74"/>
              <p:cNvSpPr>
                <a:spLocks/>
              </p:cNvSpPr>
              <p:nvPr/>
            </p:nvSpPr>
            <p:spPr bwMode="auto">
              <a:xfrm>
                <a:off x="8751888" y="5859463"/>
                <a:ext cx="631825" cy="712788"/>
              </a:xfrm>
              <a:custGeom>
                <a:avLst/>
                <a:gdLst>
                  <a:gd name="T0" fmla="*/ 293 w 301"/>
                  <a:gd name="T1" fmla="*/ 0 h 339"/>
                  <a:gd name="T2" fmla="*/ 233 w 301"/>
                  <a:gd name="T3" fmla="*/ 0 h 339"/>
                  <a:gd name="T4" fmla="*/ 234 w 301"/>
                  <a:gd name="T5" fmla="*/ 2 h 339"/>
                  <a:gd name="T6" fmla="*/ 240 w 301"/>
                  <a:gd name="T7" fmla="*/ 31 h 339"/>
                  <a:gd name="T8" fmla="*/ 263 w 301"/>
                  <a:gd name="T9" fmla="*/ 31 h 339"/>
                  <a:gd name="T10" fmla="*/ 263 w 301"/>
                  <a:gd name="T11" fmla="*/ 269 h 339"/>
                  <a:gd name="T12" fmla="*/ 235 w 301"/>
                  <a:gd name="T13" fmla="*/ 246 h 339"/>
                  <a:gd name="T14" fmla="*/ 161 w 301"/>
                  <a:gd name="T15" fmla="*/ 284 h 339"/>
                  <a:gd name="T16" fmla="*/ 38 w 301"/>
                  <a:gd name="T17" fmla="*/ 284 h 339"/>
                  <a:gd name="T18" fmla="*/ 38 w 301"/>
                  <a:gd name="T19" fmla="*/ 31 h 339"/>
                  <a:gd name="T20" fmla="*/ 61 w 301"/>
                  <a:gd name="T21" fmla="*/ 31 h 339"/>
                  <a:gd name="T22" fmla="*/ 67 w 301"/>
                  <a:gd name="T23" fmla="*/ 2 h 339"/>
                  <a:gd name="T24" fmla="*/ 67 w 301"/>
                  <a:gd name="T25" fmla="*/ 0 h 339"/>
                  <a:gd name="T26" fmla="*/ 8 w 301"/>
                  <a:gd name="T27" fmla="*/ 0 h 339"/>
                  <a:gd name="T28" fmla="*/ 0 w 301"/>
                  <a:gd name="T29" fmla="*/ 8 h 339"/>
                  <a:gd name="T30" fmla="*/ 0 w 301"/>
                  <a:gd name="T31" fmla="*/ 331 h 339"/>
                  <a:gd name="T32" fmla="*/ 8 w 301"/>
                  <a:gd name="T33" fmla="*/ 339 h 339"/>
                  <a:gd name="T34" fmla="*/ 293 w 301"/>
                  <a:gd name="T35" fmla="*/ 339 h 339"/>
                  <a:gd name="T36" fmla="*/ 301 w 301"/>
                  <a:gd name="T37" fmla="*/ 331 h 339"/>
                  <a:gd name="T38" fmla="*/ 301 w 301"/>
                  <a:gd name="T39" fmla="*/ 8 h 339"/>
                  <a:gd name="T40" fmla="*/ 293 w 301"/>
                  <a:gd name="T41"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1" h="339">
                    <a:moveTo>
                      <a:pt x="293" y="0"/>
                    </a:moveTo>
                    <a:cubicBezTo>
                      <a:pt x="233" y="0"/>
                      <a:pt x="233" y="0"/>
                      <a:pt x="233" y="0"/>
                    </a:cubicBezTo>
                    <a:cubicBezTo>
                      <a:pt x="233" y="1"/>
                      <a:pt x="234" y="1"/>
                      <a:pt x="234" y="2"/>
                    </a:cubicBezTo>
                    <a:cubicBezTo>
                      <a:pt x="240" y="31"/>
                      <a:pt x="240" y="31"/>
                      <a:pt x="240" y="31"/>
                    </a:cubicBezTo>
                    <a:cubicBezTo>
                      <a:pt x="263" y="31"/>
                      <a:pt x="263" y="31"/>
                      <a:pt x="263" y="31"/>
                    </a:cubicBezTo>
                    <a:cubicBezTo>
                      <a:pt x="263" y="269"/>
                      <a:pt x="263" y="269"/>
                      <a:pt x="263" y="269"/>
                    </a:cubicBezTo>
                    <a:cubicBezTo>
                      <a:pt x="235" y="246"/>
                      <a:pt x="235" y="246"/>
                      <a:pt x="235" y="246"/>
                    </a:cubicBezTo>
                    <a:cubicBezTo>
                      <a:pt x="161" y="284"/>
                      <a:pt x="161" y="284"/>
                      <a:pt x="161" y="284"/>
                    </a:cubicBezTo>
                    <a:cubicBezTo>
                      <a:pt x="38" y="284"/>
                      <a:pt x="38" y="284"/>
                      <a:pt x="38" y="284"/>
                    </a:cubicBezTo>
                    <a:cubicBezTo>
                      <a:pt x="38" y="31"/>
                      <a:pt x="38" y="31"/>
                      <a:pt x="38" y="31"/>
                    </a:cubicBezTo>
                    <a:cubicBezTo>
                      <a:pt x="61" y="31"/>
                      <a:pt x="61" y="31"/>
                      <a:pt x="61" y="31"/>
                    </a:cubicBezTo>
                    <a:cubicBezTo>
                      <a:pt x="67" y="2"/>
                      <a:pt x="67" y="2"/>
                      <a:pt x="67" y="2"/>
                    </a:cubicBezTo>
                    <a:cubicBezTo>
                      <a:pt x="67" y="1"/>
                      <a:pt x="67" y="1"/>
                      <a:pt x="67" y="0"/>
                    </a:cubicBezTo>
                    <a:cubicBezTo>
                      <a:pt x="8" y="0"/>
                      <a:pt x="8" y="0"/>
                      <a:pt x="8" y="0"/>
                    </a:cubicBezTo>
                    <a:cubicBezTo>
                      <a:pt x="4" y="0"/>
                      <a:pt x="0" y="4"/>
                      <a:pt x="0" y="8"/>
                    </a:cubicBezTo>
                    <a:cubicBezTo>
                      <a:pt x="0" y="331"/>
                      <a:pt x="0" y="331"/>
                      <a:pt x="0" y="331"/>
                    </a:cubicBezTo>
                    <a:cubicBezTo>
                      <a:pt x="0" y="335"/>
                      <a:pt x="4" y="339"/>
                      <a:pt x="8" y="339"/>
                    </a:cubicBezTo>
                    <a:cubicBezTo>
                      <a:pt x="293" y="339"/>
                      <a:pt x="293" y="339"/>
                      <a:pt x="293" y="339"/>
                    </a:cubicBezTo>
                    <a:cubicBezTo>
                      <a:pt x="297" y="339"/>
                      <a:pt x="301" y="335"/>
                      <a:pt x="301" y="331"/>
                    </a:cubicBezTo>
                    <a:cubicBezTo>
                      <a:pt x="301" y="8"/>
                      <a:pt x="301" y="8"/>
                      <a:pt x="301" y="8"/>
                    </a:cubicBezTo>
                    <a:cubicBezTo>
                      <a:pt x="301" y="4"/>
                      <a:pt x="297" y="0"/>
                      <a:pt x="2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168" name="Group 167"/>
            <p:cNvGrpSpPr/>
            <p:nvPr/>
          </p:nvGrpSpPr>
          <p:grpSpPr>
            <a:xfrm>
              <a:off x="2147417" y="2541250"/>
              <a:ext cx="186946" cy="227417"/>
              <a:chOff x="2147417" y="2434213"/>
              <a:chExt cx="186946" cy="227417"/>
            </a:xfrm>
          </p:grpSpPr>
          <p:sp>
            <p:nvSpPr>
              <p:cNvPr id="175" name="Freeform 6"/>
              <p:cNvSpPr>
                <a:spLocks noEditPoints="1"/>
              </p:cNvSpPr>
              <p:nvPr/>
            </p:nvSpPr>
            <p:spPr bwMode="auto">
              <a:xfrm>
                <a:off x="2147417" y="2434213"/>
                <a:ext cx="186946" cy="227417"/>
              </a:xfrm>
              <a:custGeom>
                <a:avLst/>
                <a:gdLst>
                  <a:gd name="T0" fmla="*/ 106 w 110"/>
                  <a:gd name="T1" fmla="*/ 37 h 137"/>
                  <a:gd name="T2" fmla="*/ 73 w 110"/>
                  <a:gd name="T3" fmla="*/ 4 h 137"/>
                  <a:gd name="T4" fmla="*/ 62 w 110"/>
                  <a:gd name="T5" fmla="*/ 0 h 137"/>
                  <a:gd name="T6" fmla="*/ 13 w 110"/>
                  <a:gd name="T7" fmla="*/ 0 h 137"/>
                  <a:gd name="T8" fmla="*/ 0 w 110"/>
                  <a:gd name="T9" fmla="*/ 11 h 137"/>
                  <a:gd name="T10" fmla="*/ 0 w 110"/>
                  <a:gd name="T11" fmla="*/ 123 h 137"/>
                  <a:gd name="T12" fmla="*/ 13 w 110"/>
                  <a:gd name="T13" fmla="*/ 137 h 137"/>
                  <a:gd name="T14" fmla="*/ 97 w 110"/>
                  <a:gd name="T15" fmla="*/ 137 h 137"/>
                  <a:gd name="T16" fmla="*/ 110 w 110"/>
                  <a:gd name="T17" fmla="*/ 123 h 137"/>
                  <a:gd name="T18" fmla="*/ 110 w 110"/>
                  <a:gd name="T19" fmla="*/ 46 h 137"/>
                  <a:gd name="T20" fmla="*/ 106 w 110"/>
                  <a:gd name="T21" fmla="*/ 37 h 137"/>
                  <a:gd name="T22" fmla="*/ 54 w 110"/>
                  <a:gd name="T23" fmla="*/ 91 h 137"/>
                  <a:gd name="T24" fmla="*/ 51 w 110"/>
                  <a:gd name="T25" fmla="*/ 94 h 137"/>
                  <a:gd name="T26" fmla="*/ 48 w 110"/>
                  <a:gd name="T27" fmla="*/ 96 h 137"/>
                  <a:gd name="T28" fmla="*/ 40 w 110"/>
                  <a:gd name="T29" fmla="*/ 96 h 137"/>
                  <a:gd name="T30" fmla="*/ 36 w 110"/>
                  <a:gd name="T31" fmla="*/ 96 h 137"/>
                  <a:gd name="T32" fmla="*/ 36 w 110"/>
                  <a:gd name="T33" fmla="*/ 109 h 137"/>
                  <a:gd name="T34" fmla="*/ 29 w 110"/>
                  <a:gd name="T35" fmla="*/ 109 h 137"/>
                  <a:gd name="T36" fmla="*/ 29 w 110"/>
                  <a:gd name="T37" fmla="*/ 75 h 137"/>
                  <a:gd name="T38" fmla="*/ 40 w 110"/>
                  <a:gd name="T39" fmla="*/ 75 h 137"/>
                  <a:gd name="T40" fmla="*/ 48 w 110"/>
                  <a:gd name="T41" fmla="*/ 75 h 137"/>
                  <a:gd name="T42" fmla="*/ 53 w 110"/>
                  <a:gd name="T43" fmla="*/ 79 h 137"/>
                  <a:gd name="T44" fmla="*/ 55 w 110"/>
                  <a:gd name="T45" fmla="*/ 85 h 137"/>
                  <a:gd name="T46" fmla="*/ 54 w 110"/>
                  <a:gd name="T47" fmla="*/ 91 h 137"/>
                  <a:gd name="T48" fmla="*/ 75 w 110"/>
                  <a:gd name="T49" fmla="*/ 108 h 137"/>
                  <a:gd name="T50" fmla="*/ 73 w 110"/>
                  <a:gd name="T51" fmla="*/ 113 h 137"/>
                  <a:gd name="T52" fmla="*/ 71 w 110"/>
                  <a:gd name="T53" fmla="*/ 116 h 137"/>
                  <a:gd name="T54" fmla="*/ 70 w 110"/>
                  <a:gd name="T55" fmla="*/ 118 h 137"/>
                  <a:gd name="T56" fmla="*/ 67 w 110"/>
                  <a:gd name="T57" fmla="*/ 119 h 137"/>
                  <a:gd name="T58" fmla="*/ 64 w 110"/>
                  <a:gd name="T59" fmla="*/ 119 h 137"/>
                  <a:gd name="T60" fmla="*/ 60 w 110"/>
                  <a:gd name="T61" fmla="*/ 119 h 137"/>
                  <a:gd name="T62" fmla="*/ 59 w 110"/>
                  <a:gd name="T63" fmla="*/ 114 h 137"/>
                  <a:gd name="T64" fmla="*/ 62 w 110"/>
                  <a:gd name="T65" fmla="*/ 114 h 137"/>
                  <a:gd name="T66" fmla="*/ 66 w 110"/>
                  <a:gd name="T67" fmla="*/ 113 h 137"/>
                  <a:gd name="T68" fmla="*/ 67 w 110"/>
                  <a:gd name="T69" fmla="*/ 109 h 137"/>
                  <a:gd name="T70" fmla="*/ 58 w 110"/>
                  <a:gd name="T71" fmla="*/ 84 h 137"/>
                  <a:gd name="T72" fmla="*/ 65 w 110"/>
                  <a:gd name="T73" fmla="*/ 84 h 137"/>
                  <a:gd name="T74" fmla="*/ 71 w 110"/>
                  <a:gd name="T75" fmla="*/ 102 h 137"/>
                  <a:gd name="T76" fmla="*/ 77 w 110"/>
                  <a:gd name="T77" fmla="*/ 84 h 137"/>
                  <a:gd name="T78" fmla="*/ 83 w 110"/>
                  <a:gd name="T79" fmla="*/ 84 h 137"/>
                  <a:gd name="T80" fmla="*/ 75 w 110"/>
                  <a:gd name="T81" fmla="*/ 108 h 137"/>
                  <a:gd name="T82" fmla="*/ 62 w 110"/>
                  <a:gd name="T83" fmla="*/ 46 h 137"/>
                  <a:gd name="T84" fmla="*/ 62 w 110"/>
                  <a:gd name="T85" fmla="*/ 11 h 137"/>
                  <a:gd name="T86" fmla="*/ 97 w 110"/>
                  <a:gd name="T87" fmla="*/ 46 h 137"/>
                  <a:gd name="T88" fmla="*/ 62 w 110"/>
                  <a:gd name="T89" fmla="*/ 4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0" h="137">
                    <a:moveTo>
                      <a:pt x="106" y="37"/>
                    </a:moveTo>
                    <a:cubicBezTo>
                      <a:pt x="73" y="4"/>
                      <a:pt x="73" y="4"/>
                      <a:pt x="73" y="4"/>
                    </a:cubicBezTo>
                    <a:cubicBezTo>
                      <a:pt x="69" y="0"/>
                      <a:pt x="66" y="0"/>
                      <a:pt x="62" y="0"/>
                    </a:cubicBezTo>
                    <a:cubicBezTo>
                      <a:pt x="13" y="0"/>
                      <a:pt x="13" y="0"/>
                      <a:pt x="13" y="0"/>
                    </a:cubicBezTo>
                    <a:cubicBezTo>
                      <a:pt x="7" y="0"/>
                      <a:pt x="0" y="4"/>
                      <a:pt x="0" y="11"/>
                    </a:cubicBezTo>
                    <a:cubicBezTo>
                      <a:pt x="0" y="123"/>
                      <a:pt x="0" y="123"/>
                      <a:pt x="0" y="123"/>
                    </a:cubicBezTo>
                    <a:cubicBezTo>
                      <a:pt x="0" y="130"/>
                      <a:pt x="7" y="137"/>
                      <a:pt x="13" y="137"/>
                    </a:cubicBezTo>
                    <a:cubicBezTo>
                      <a:pt x="97" y="137"/>
                      <a:pt x="97" y="137"/>
                      <a:pt x="97" y="137"/>
                    </a:cubicBezTo>
                    <a:cubicBezTo>
                      <a:pt x="104" y="137"/>
                      <a:pt x="110" y="130"/>
                      <a:pt x="110" y="123"/>
                    </a:cubicBezTo>
                    <a:cubicBezTo>
                      <a:pt x="110" y="46"/>
                      <a:pt x="110" y="46"/>
                      <a:pt x="110" y="46"/>
                    </a:cubicBezTo>
                    <a:cubicBezTo>
                      <a:pt x="110" y="46"/>
                      <a:pt x="109" y="40"/>
                      <a:pt x="106" y="37"/>
                    </a:cubicBezTo>
                    <a:close/>
                    <a:moveTo>
                      <a:pt x="54" y="91"/>
                    </a:moveTo>
                    <a:cubicBezTo>
                      <a:pt x="53" y="92"/>
                      <a:pt x="52" y="93"/>
                      <a:pt x="51" y="94"/>
                    </a:cubicBezTo>
                    <a:cubicBezTo>
                      <a:pt x="50" y="95"/>
                      <a:pt x="49" y="95"/>
                      <a:pt x="48" y="96"/>
                    </a:cubicBezTo>
                    <a:cubicBezTo>
                      <a:pt x="46" y="96"/>
                      <a:pt x="44" y="96"/>
                      <a:pt x="40" y="96"/>
                    </a:cubicBezTo>
                    <a:cubicBezTo>
                      <a:pt x="36" y="96"/>
                      <a:pt x="36" y="96"/>
                      <a:pt x="36" y="96"/>
                    </a:cubicBezTo>
                    <a:cubicBezTo>
                      <a:pt x="36" y="109"/>
                      <a:pt x="36" y="109"/>
                      <a:pt x="36" y="109"/>
                    </a:cubicBezTo>
                    <a:cubicBezTo>
                      <a:pt x="29" y="109"/>
                      <a:pt x="29" y="109"/>
                      <a:pt x="29" y="109"/>
                    </a:cubicBezTo>
                    <a:cubicBezTo>
                      <a:pt x="29" y="75"/>
                      <a:pt x="29" y="75"/>
                      <a:pt x="29" y="75"/>
                    </a:cubicBezTo>
                    <a:cubicBezTo>
                      <a:pt x="40" y="75"/>
                      <a:pt x="40" y="75"/>
                      <a:pt x="40" y="75"/>
                    </a:cubicBezTo>
                    <a:cubicBezTo>
                      <a:pt x="44" y="75"/>
                      <a:pt x="47" y="75"/>
                      <a:pt x="48" y="75"/>
                    </a:cubicBezTo>
                    <a:cubicBezTo>
                      <a:pt x="50" y="76"/>
                      <a:pt x="52" y="77"/>
                      <a:pt x="53" y="79"/>
                    </a:cubicBezTo>
                    <a:cubicBezTo>
                      <a:pt x="55" y="80"/>
                      <a:pt x="55" y="83"/>
                      <a:pt x="55" y="85"/>
                    </a:cubicBezTo>
                    <a:cubicBezTo>
                      <a:pt x="55" y="87"/>
                      <a:pt x="55" y="89"/>
                      <a:pt x="54" y="91"/>
                    </a:cubicBezTo>
                    <a:close/>
                    <a:moveTo>
                      <a:pt x="75" y="108"/>
                    </a:moveTo>
                    <a:cubicBezTo>
                      <a:pt x="73" y="113"/>
                      <a:pt x="73" y="113"/>
                      <a:pt x="73" y="113"/>
                    </a:cubicBezTo>
                    <a:cubicBezTo>
                      <a:pt x="72" y="114"/>
                      <a:pt x="72" y="115"/>
                      <a:pt x="71" y="116"/>
                    </a:cubicBezTo>
                    <a:cubicBezTo>
                      <a:pt x="71" y="117"/>
                      <a:pt x="70" y="117"/>
                      <a:pt x="70" y="118"/>
                    </a:cubicBezTo>
                    <a:cubicBezTo>
                      <a:pt x="69" y="118"/>
                      <a:pt x="68" y="119"/>
                      <a:pt x="67" y="119"/>
                    </a:cubicBezTo>
                    <a:cubicBezTo>
                      <a:pt x="66" y="119"/>
                      <a:pt x="65" y="119"/>
                      <a:pt x="64" y="119"/>
                    </a:cubicBezTo>
                    <a:cubicBezTo>
                      <a:pt x="62" y="119"/>
                      <a:pt x="61" y="119"/>
                      <a:pt x="60" y="119"/>
                    </a:cubicBezTo>
                    <a:cubicBezTo>
                      <a:pt x="59" y="114"/>
                      <a:pt x="59" y="114"/>
                      <a:pt x="59" y="114"/>
                    </a:cubicBezTo>
                    <a:cubicBezTo>
                      <a:pt x="60" y="114"/>
                      <a:pt x="61" y="114"/>
                      <a:pt x="62" y="114"/>
                    </a:cubicBezTo>
                    <a:cubicBezTo>
                      <a:pt x="64" y="114"/>
                      <a:pt x="65" y="114"/>
                      <a:pt x="66" y="113"/>
                    </a:cubicBezTo>
                    <a:cubicBezTo>
                      <a:pt x="66" y="112"/>
                      <a:pt x="67" y="111"/>
                      <a:pt x="67" y="109"/>
                    </a:cubicBezTo>
                    <a:cubicBezTo>
                      <a:pt x="58" y="84"/>
                      <a:pt x="58" y="84"/>
                      <a:pt x="58" y="84"/>
                    </a:cubicBezTo>
                    <a:cubicBezTo>
                      <a:pt x="65" y="84"/>
                      <a:pt x="65" y="84"/>
                      <a:pt x="65" y="84"/>
                    </a:cubicBezTo>
                    <a:cubicBezTo>
                      <a:pt x="71" y="102"/>
                      <a:pt x="71" y="102"/>
                      <a:pt x="71" y="102"/>
                    </a:cubicBezTo>
                    <a:cubicBezTo>
                      <a:pt x="77" y="84"/>
                      <a:pt x="77" y="84"/>
                      <a:pt x="77" y="84"/>
                    </a:cubicBezTo>
                    <a:cubicBezTo>
                      <a:pt x="83" y="84"/>
                      <a:pt x="83" y="84"/>
                      <a:pt x="83" y="84"/>
                    </a:cubicBezTo>
                    <a:lnTo>
                      <a:pt x="75" y="108"/>
                    </a:lnTo>
                    <a:close/>
                    <a:moveTo>
                      <a:pt x="62" y="46"/>
                    </a:moveTo>
                    <a:cubicBezTo>
                      <a:pt x="62" y="11"/>
                      <a:pt x="62" y="11"/>
                      <a:pt x="62" y="11"/>
                    </a:cubicBezTo>
                    <a:cubicBezTo>
                      <a:pt x="97" y="46"/>
                      <a:pt x="97" y="46"/>
                      <a:pt x="97" y="46"/>
                    </a:cubicBezTo>
                    <a:cubicBezTo>
                      <a:pt x="62" y="46"/>
                      <a:pt x="62" y="46"/>
                      <a:pt x="62"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76" name="Rounded Rectangle 175"/>
              <p:cNvSpPr/>
              <p:nvPr/>
            </p:nvSpPr>
            <p:spPr>
              <a:xfrm>
                <a:off x="2164849" y="2533526"/>
                <a:ext cx="151543" cy="106021"/>
              </a:xfrm>
              <a:prstGeom prst="roundRect">
                <a:avLst/>
              </a:prstGeom>
              <a:solidFill>
                <a:srgbClr val="FFFFF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grpSp>
          <p:nvGrpSpPr>
            <p:cNvPr id="169" name="Group 168"/>
            <p:cNvGrpSpPr>
              <a:grpSpLocks noChangeAspect="1"/>
            </p:cNvGrpSpPr>
            <p:nvPr/>
          </p:nvGrpSpPr>
          <p:grpSpPr>
            <a:xfrm>
              <a:off x="2360908" y="2420843"/>
              <a:ext cx="182880" cy="207225"/>
              <a:chOff x="-1425862" y="3911366"/>
              <a:chExt cx="386679" cy="438155"/>
            </a:xfrm>
            <a:solidFill>
              <a:schemeClr val="bg1"/>
            </a:solidFill>
          </p:grpSpPr>
          <p:grpSp>
            <p:nvGrpSpPr>
              <p:cNvPr id="170" name="Group 169"/>
              <p:cNvGrpSpPr/>
              <p:nvPr/>
            </p:nvGrpSpPr>
            <p:grpSpPr>
              <a:xfrm>
                <a:off x="-1425862" y="4000869"/>
                <a:ext cx="386679" cy="348652"/>
                <a:chOff x="-1425862" y="4000869"/>
                <a:chExt cx="386679" cy="348652"/>
              </a:xfrm>
              <a:grpFill/>
            </p:grpSpPr>
            <p:sp>
              <p:nvSpPr>
                <p:cNvPr id="173" name="Freeform 14"/>
                <p:cNvSpPr>
                  <a:spLocks noChangeAspect="1" noEditPoints="1"/>
                </p:cNvSpPr>
                <p:nvPr/>
              </p:nvSpPr>
              <p:spPr bwMode="auto">
                <a:xfrm>
                  <a:off x="-1425862" y="4000869"/>
                  <a:ext cx="386679" cy="348652"/>
                </a:xfrm>
                <a:custGeom>
                  <a:avLst/>
                  <a:gdLst>
                    <a:gd name="T0" fmla="*/ 198 w 308"/>
                    <a:gd name="T1" fmla="*/ 305 h 305"/>
                    <a:gd name="T2" fmla="*/ 275 w 308"/>
                    <a:gd name="T3" fmla="*/ 281 h 305"/>
                    <a:gd name="T4" fmla="*/ 275 w 308"/>
                    <a:gd name="T5" fmla="*/ 83 h 305"/>
                    <a:gd name="T6" fmla="*/ 300 w 308"/>
                    <a:gd name="T7" fmla="*/ 52 h 305"/>
                    <a:gd name="T8" fmla="*/ 231 w 308"/>
                    <a:gd name="T9" fmla="*/ 52 h 305"/>
                    <a:gd name="T10" fmla="*/ 198 w 308"/>
                    <a:gd name="T11" fmla="*/ 97 h 305"/>
                    <a:gd name="T12" fmla="*/ 155 w 308"/>
                    <a:gd name="T13" fmla="*/ 52 h 305"/>
                    <a:gd name="T14" fmla="*/ 0 w 308"/>
                    <a:gd name="T15" fmla="*/ 22 h 305"/>
                    <a:gd name="T16" fmla="*/ 55 w 308"/>
                    <a:gd name="T17" fmla="*/ 68 h 305"/>
                    <a:gd name="T18" fmla="*/ 55 w 308"/>
                    <a:gd name="T19" fmla="*/ 266 h 305"/>
                    <a:gd name="T20" fmla="*/ 198 w 308"/>
                    <a:gd name="T21" fmla="*/ 305 h 305"/>
                    <a:gd name="T22" fmla="*/ 80 w 308"/>
                    <a:gd name="T23" fmla="*/ 179 h 305"/>
                    <a:gd name="T24" fmla="*/ 130 w 308"/>
                    <a:gd name="T25" fmla="*/ 127 h 305"/>
                    <a:gd name="T26" fmla="*/ 178 w 308"/>
                    <a:gd name="T27" fmla="*/ 182 h 305"/>
                    <a:gd name="T28" fmla="*/ 128 w 308"/>
                    <a:gd name="T29" fmla="*/ 234 h 305"/>
                    <a:gd name="T30" fmla="*/ 80 w 308"/>
                    <a:gd name="T31" fmla="*/ 179 h 305"/>
                    <a:gd name="T32" fmla="*/ 160 w 308"/>
                    <a:gd name="T33" fmla="*/ 45 h 305"/>
                    <a:gd name="T34" fmla="*/ 198 w 308"/>
                    <a:gd name="T35" fmla="*/ 84 h 305"/>
                    <a:gd name="T36" fmla="*/ 227 w 308"/>
                    <a:gd name="T37" fmla="*/ 45 h 305"/>
                    <a:gd name="T38" fmla="*/ 287 w 308"/>
                    <a:gd name="T39" fmla="*/ 45 h 305"/>
                    <a:gd name="T40" fmla="*/ 308 w 308"/>
                    <a:gd name="T41" fmla="*/ 14 h 305"/>
                    <a:gd name="T42" fmla="*/ 115 w 308"/>
                    <a:gd name="T43" fmla="*/ 0 h 305"/>
                    <a:gd name="T44" fmla="*/ 94 w 308"/>
                    <a:gd name="T45" fmla="*/ 33 h 305"/>
                    <a:gd name="T46" fmla="*/ 76 w 308"/>
                    <a:gd name="T47" fmla="*/ 5 h 305"/>
                    <a:gd name="T48" fmla="*/ 22 w 308"/>
                    <a:gd name="T49" fmla="*/ 4 h 305"/>
                    <a:gd name="T50" fmla="*/ 34 w 308"/>
                    <a:gd name="T51" fmla="*/ 23 h 305"/>
                    <a:gd name="T52" fmla="*/ 160 w 308"/>
                    <a:gd name="T53" fmla="*/ 4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8" h="305">
                      <a:moveTo>
                        <a:pt x="198" y="305"/>
                      </a:moveTo>
                      <a:cubicBezTo>
                        <a:pt x="275" y="281"/>
                        <a:pt x="275" y="281"/>
                        <a:pt x="275" y="281"/>
                      </a:cubicBezTo>
                      <a:cubicBezTo>
                        <a:pt x="275" y="83"/>
                        <a:pt x="275" y="83"/>
                        <a:pt x="275" y="83"/>
                      </a:cubicBezTo>
                      <a:cubicBezTo>
                        <a:pt x="300" y="52"/>
                        <a:pt x="300" y="52"/>
                        <a:pt x="300" y="52"/>
                      </a:cubicBezTo>
                      <a:cubicBezTo>
                        <a:pt x="231" y="52"/>
                        <a:pt x="231" y="52"/>
                        <a:pt x="231" y="52"/>
                      </a:cubicBezTo>
                      <a:cubicBezTo>
                        <a:pt x="198" y="97"/>
                        <a:pt x="198" y="97"/>
                        <a:pt x="198" y="97"/>
                      </a:cubicBezTo>
                      <a:cubicBezTo>
                        <a:pt x="155" y="52"/>
                        <a:pt x="155" y="52"/>
                        <a:pt x="155" y="52"/>
                      </a:cubicBezTo>
                      <a:cubicBezTo>
                        <a:pt x="0" y="22"/>
                        <a:pt x="0" y="22"/>
                        <a:pt x="0" y="22"/>
                      </a:cubicBezTo>
                      <a:cubicBezTo>
                        <a:pt x="55" y="68"/>
                        <a:pt x="55" y="68"/>
                        <a:pt x="55" y="68"/>
                      </a:cubicBezTo>
                      <a:cubicBezTo>
                        <a:pt x="55" y="266"/>
                        <a:pt x="55" y="266"/>
                        <a:pt x="55" y="266"/>
                      </a:cubicBezTo>
                      <a:lnTo>
                        <a:pt x="198" y="305"/>
                      </a:lnTo>
                      <a:close/>
                      <a:moveTo>
                        <a:pt x="80" y="179"/>
                      </a:moveTo>
                      <a:cubicBezTo>
                        <a:pt x="81" y="149"/>
                        <a:pt x="103" y="126"/>
                        <a:pt x="130" y="127"/>
                      </a:cubicBezTo>
                      <a:cubicBezTo>
                        <a:pt x="157" y="128"/>
                        <a:pt x="179" y="153"/>
                        <a:pt x="178" y="182"/>
                      </a:cubicBezTo>
                      <a:cubicBezTo>
                        <a:pt x="178" y="212"/>
                        <a:pt x="155" y="235"/>
                        <a:pt x="128" y="234"/>
                      </a:cubicBezTo>
                      <a:cubicBezTo>
                        <a:pt x="101" y="233"/>
                        <a:pt x="80" y="208"/>
                        <a:pt x="80" y="179"/>
                      </a:cubicBezTo>
                      <a:close/>
                      <a:moveTo>
                        <a:pt x="160" y="45"/>
                      </a:moveTo>
                      <a:cubicBezTo>
                        <a:pt x="198" y="84"/>
                        <a:pt x="198" y="84"/>
                        <a:pt x="198" y="84"/>
                      </a:cubicBezTo>
                      <a:cubicBezTo>
                        <a:pt x="227" y="45"/>
                        <a:pt x="227" y="45"/>
                        <a:pt x="227" y="45"/>
                      </a:cubicBezTo>
                      <a:cubicBezTo>
                        <a:pt x="287" y="45"/>
                        <a:pt x="287" y="45"/>
                        <a:pt x="287" y="45"/>
                      </a:cubicBezTo>
                      <a:cubicBezTo>
                        <a:pt x="308" y="14"/>
                        <a:pt x="308" y="14"/>
                        <a:pt x="308" y="14"/>
                      </a:cubicBezTo>
                      <a:cubicBezTo>
                        <a:pt x="115" y="0"/>
                        <a:pt x="115" y="0"/>
                        <a:pt x="115" y="0"/>
                      </a:cubicBezTo>
                      <a:cubicBezTo>
                        <a:pt x="94" y="33"/>
                        <a:pt x="94" y="33"/>
                        <a:pt x="94" y="33"/>
                      </a:cubicBezTo>
                      <a:cubicBezTo>
                        <a:pt x="76" y="5"/>
                        <a:pt x="76" y="5"/>
                        <a:pt x="76" y="5"/>
                      </a:cubicBezTo>
                      <a:cubicBezTo>
                        <a:pt x="22" y="4"/>
                        <a:pt x="22" y="4"/>
                        <a:pt x="22" y="4"/>
                      </a:cubicBezTo>
                      <a:cubicBezTo>
                        <a:pt x="34" y="23"/>
                        <a:pt x="34" y="23"/>
                        <a:pt x="34" y="23"/>
                      </a:cubicBezTo>
                      <a:lnTo>
                        <a:pt x="160" y="45"/>
                      </a:lnTo>
                      <a:close/>
                    </a:path>
                  </a:pathLst>
                </a:custGeom>
                <a:grpFill/>
                <a:ln>
                  <a:no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174" name="Rounded Rectangle 173"/>
                <p:cNvSpPr/>
                <p:nvPr/>
              </p:nvSpPr>
              <p:spPr>
                <a:xfrm>
                  <a:off x="-1334726" y="4133850"/>
                  <a:ext cx="150631" cy="159587"/>
                </a:xfrm>
                <a:prstGeom prst="roundRect">
                  <a:avLst/>
                </a:prstGeom>
                <a:grp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sp>
            <p:nvSpPr>
              <p:cNvPr id="171" name="Freeform 170"/>
              <p:cNvSpPr/>
              <p:nvPr/>
            </p:nvSpPr>
            <p:spPr>
              <a:xfrm rot="212793">
                <a:off x="-1317186" y="3911366"/>
                <a:ext cx="226150" cy="129350"/>
              </a:xfrm>
              <a:custGeom>
                <a:avLst/>
                <a:gdLst>
                  <a:gd name="connsiteX0" fmla="*/ 103892 w 226150"/>
                  <a:gd name="connsiteY0" fmla="*/ 185 h 129350"/>
                  <a:gd name="connsiteX1" fmla="*/ 214051 w 226150"/>
                  <a:gd name="connsiteY1" fmla="*/ 77289 h 129350"/>
                  <a:gd name="connsiteX2" fmla="*/ 226150 w 226150"/>
                  <a:gd name="connsiteY2" fmla="*/ 129350 h 129350"/>
                  <a:gd name="connsiteX3" fmla="*/ 145720 w 226150"/>
                  <a:gd name="connsiteY3" fmla="*/ 129350 h 129350"/>
                  <a:gd name="connsiteX4" fmla="*/ 136974 w 226150"/>
                  <a:gd name="connsiteY4" fmla="*/ 108304 h 129350"/>
                  <a:gd name="connsiteX5" fmla="*/ 113682 w 226150"/>
                  <a:gd name="connsiteY5" fmla="*/ 98459 h 129350"/>
                  <a:gd name="connsiteX6" fmla="*/ 91784 w 226150"/>
                  <a:gd name="connsiteY6" fmla="*/ 111105 h 129350"/>
                  <a:gd name="connsiteX7" fmla="*/ 86734 w 226150"/>
                  <a:gd name="connsiteY7" fmla="*/ 129350 h 129350"/>
                  <a:gd name="connsiteX8" fmla="*/ 0 w 226150"/>
                  <a:gd name="connsiteY8" fmla="*/ 129350 h 129350"/>
                  <a:gd name="connsiteX9" fmla="*/ 4098 w 226150"/>
                  <a:gd name="connsiteY9" fmla="*/ 90302 h 129350"/>
                  <a:gd name="connsiteX10" fmla="*/ 103892 w 226150"/>
                  <a:gd name="connsiteY10" fmla="*/ 185 h 12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6150" h="129350">
                    <a:moveTo>
                      <a:pt x="103892" y="185"/>
                    </a:moveTo>
                    <a:cubicBezTo>
                      <a:pt x="151083" y="-2740"/>
                      <a:pt x="193710" y="29227"/>
                      <a:pt x="214051" y="77289"/>
                    </a:cubicBezTo>
                    <a:lnTo>
                      <a:pt x="226150" y="129350"/>
                    </a:lnTo>
                    <a:lnTo>
                      <a:pt x="145720" y="129350"/>
                    </a:lnTo>
                    <a:lnTo>
                      <a:pt x="136974" y="108304"/>
                    </a:lnTo>
                    <a:cubicBezTo>
                      <a:pt x="130760" y="101714"/>
                      <a:pt x="122506" y="97912"/>
                      <a:pt x="113682" y="98459"/>
                    </a:cubicBezTo>
                    <a:cubicBezTo>
                      <a:pt x="104858" y="99006"/>
                      <a:pt x="97136" y="103798"/>
                      <a:pt x="91784" y="111105"/>
                    </a:cubicBezTo>
                    <a:lnTo>
                      <a:pt x="86734" y="129350"/>
                    </a:lnTo>
                    <a:lnTo>
                      <a:pt x="0" y="129350"/>
                    </a:lnTo>
                    <a:lnTo>
                      <a:pt x="4098" y="90302"/>
                    </a:lnTo>
                    <a:cubicBezTo>
                      <a:pt x="18348" y="40096"/>
                      <a:pt x="56701" y="3110"/>
                      <a:pt x="103892" y="185"/>
                    </a:cubicBezTo>
                    <a:close/>
                  </a:path>
                </a:pathLst>
              </a:custGeom>
              <a:grp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172" name="Oval 171"/>
              <p:cNvSpPr/>
              <p:nvPr/>
            </p:nvSpPr>
            <p:spPr>
              <a:xfrm>
                <a:off x="-1237105" y="3990686"/>
                <a:ext cx="53010" cy="76673"/>
              </a:xfrm>
              <a:prstGeom prst="ellipse">
                <a:avLst/>
              </a:prstGeom>
              <a:solidFill>
                <a:srgbClr val="AAB300"/>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grpSp>
      <p:grpSp>
        <p:nvGrpSpPr>
          <p:cNvPr id="202" name="Group 201"/>
          <p:cNvGrpSpPr/>
          <p:nvPr/>
        </p:nvGrpSpPr>
        <p:grpSpPr>
          <a:xfrm>
            <a:off x="4143575" y="2353720"/>
            <a:ext cx="1009932" cy="1017777"/>
            <a:chOff x="1945154" y="2366091"/>
            <a:chExt cx="1010194" cy="1018043"/>
          </a:xfrm>
        </p:grpSpPr>
        <p:grpSp>
          <p:nvGrpSpPr>
            <p:cNvPr id="203" name="Group 202"/>
            <p:cNvGrpSpPr/>
            <p:nvPr/>
          </p:nvGrpSpPr>
          <p:grpSpPr>
            <a:xfrm>
              <a:off x="1945154" y="2373940"/>
              <a:ext cx="1010194" cy="1010194"/>
              <a:chOff x="48031" y="3476185"/>
              <a:chExt cx="1010194" cy="1010194"/>
            </a:xfrm>
          </p:grpSpPr>
          <p:sp>
            <p:nvSpPr>
              <p:cNvPr id="226" name="Oval 225"/>
              <p:cNvSpPr/>
              <p:nvPr/>
            </p:nvSpPr>
            <p:spPr>
              <a:xfrm>
                <a:off x="48031" y="3476185"/>
                <a:ext cx="1010194" cy="1010194"/>
              </a:xfrm>
              <a:prstGeom prst="ellipse">
                <a:avLst/>
              </a:prstGeom>
              <a:solidFill>
                <a:schemeClr val="accent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227" name="TextBox 226"/>
              <p:cNvSpPr txBox="1"/>
              <p:nvPr/>
            </p:nvSpPr>
            <p:spPr>
              <a:xfrm>
                <a:off x="256412" y="4088576"/>
                <a:ext cx="593586" cy="338642"/>
              </a:xfrm>
              <a:prstGeom prst="rect">
                <a:avLst/>
              </a:prstGeom>
              <a:noFill/>
            </p:spPr>
            <p:txBody>
              <a:bodyPr wrap="none" rtlCol="0">
                <a:spAutoFit/>
              </a:bodyPr>
              <a:lstStyle/>
              <a:p>
                <a:pPr defTabSz="457200"/>
                <a:r>
                  <a:rPr lang="en-US" sz="1600" dirty="0">
                    <a:solidFill>
                      <a:srgbClr val="FFFFFF"/>
                    </a:solidFill>
                  </a:rPr>
                  <a:t>VNF</a:t>
                </a:r>
              </a:p>
            </p:txBody>
          </p:sp>
          <p:sp>
            <p:nvSpPr>
              <p:cNvPr id="228" name="Freeform 30"/>
              <p:cNvSpPr>
                <a:spLocks noEditPoints="1"/>
              </p:cNvSpPr>
              <p:nvPr/>
            </p:nvSpPr>
            <p:spPr bwMode="auto">
              <a:xfrm>
                <a:off x="123584" y="3916403"/>
                <a:ext cx="173163" cy="220334"/>
              </a:xfrm>
              <a:custGeom>
                <a:avLst/>
                <a:gdLst>
                  <a:gd name="T0" fmla="*/ 57 w 290"/>
                  <a:gd name="T1" fmla="*/ 95 h 369"/>
                  <a:gd name="T2" fmla="*/ 222 w 290"/>
                  <a:gd name="T3" fmla="*/ 95 h 369"/>
                  <a:gd name="T4" fmla="*/ 222 w 290"/>
                  <a:gd name="T5" fmla="*/ 108 h 369"/>
                  <a:gd name="T6" fmla="*/ 57 w 290"/>
                  <a:gd name="T7" fmla="*/ 108 h 369"/>
                  <a:gd name="T8" fmla="*/ 57 w 290"/>
                  <a:gd name="T9" fmla="*/ 95 h 369"/>
                  <a:gd name="T10" fmla="*/ 57 w 290"/>
                  <a:gd name="T11" fmla="*/ 150 h 369"/>
                  <a:gd name="T12" fmla="*/ 222 w 290"/>
                  <a:gd name="T13" fmla="*/ 150 h 369"/>
                  <a:gd name="T14" fmla="*/ 222 w 290"/>
                  <a:gd name="T15" fmla="*/ 139 h 369"/>
                  <a:gd name="T16" fmla="*/ 57 w 290"/>
                  <a:gd name="T17" fmla="*/ 139 h 369"/>
                  <a:gd name="T18" fmla="*/ 57 w 290"/>
                  <a:gd name="T19" fmla="*/ 150 h 369"/>
                  <a:gd name="T20" fmla="*/ 57 w 290"/>
                  <a:gd name="T21" fmla="*/ 194 h 369"/>
                  <a:gd name="T22" fmla="*/ 222 w 290"/>
                  <a:gd name="T23" fmla="*/ 194 h 369"/>
                  <a:gd name="T24" fmla="*/ 222 w 290"/>
                  <a:gd name="T25" fmla="*/ 181 h 369"/>
                  <a:gd name="T26" fmla="*/ 57 w 290"/>
                  <a:gd name="T27" fmla="*/ 181 h 369"/>
                  <a:gd name="T28" fmla="*/ 57 w 290"/>
                  <a:gd name="T29" fmla="*/ 194 h 369"/>
                  <a:gd name="T30" fmla="*/ 57 w 290"/>
                  <a:gd name="T31" fmla="*/ 236 h 369"/>
                  <a:gd name="T32" fmla="*/ 222 w 290"/>
                  <a:gd name="T33" fmla="*/ 236 h 369"/>
                  <a:gd name="T34" fmla="*/ 222 w 290"/>
                  <a:gd name="T35" fmla="*/ 223 h 369"/>
                  <a:gd name="T36" fmla="*/ 57 w 290"/>
                  <a:gd name="T37" fmla="*/ 223 h 369"/>
                  <a:gd name="T38" fmla="*/ 57 w 290"/>
                  <a:gd name="T39" fmla="*/ 236 h 369"/>
                  <a:gd name="T40" fmla="*/ 290 w 290"/>
                  <a:gd name="T41" fmla="*/ 90 h 369"/>
                  <a:gd name="T42" fmla="*/ 290 w 290"/>
                  <a:gd name="T43" fmla="*/ 369 h 369"/>
                  <a:gd name="T44" fmla="*/ 0 w 290"/>
                  <a:gd name="T45" fmla="*/ 369 h 369"/>
                  <a:gd name="T46" fmla="*/ 0 w 290"/>
                  <a:gd name="T47" fmla="*/ 1 h 369"/>
                  <a:gd name="T48" fmla="*/ 216 w 290"/>
                  <a:gd name="T49" fmla="*/ 1 h 369"/>
                  <a:gd name="T50" fmla="*/ 216 w 290"/>
                  <a:gd name="T51" fmla="*/ 0 h 369"/>
                  <a:gd name="T52" fmla="*/ 290 w 290"/>
                  <a:gd name="T53" fmla="*/ 90 h 369"/>
                  <a:gd name="T54" fmla="*/ 271 w 290"/>
                  <a:gd name="T55" fmla="*/ 79 h 369"/>
                  <a:gd name="T56" fmla="*/ 214 w 290"/>
                  <a:gd name="T57" fmla="*/ 79 h 369"/>
                  <a:gd name="T58" fmla="*/ 216 w 290"/>
                  <a:gd name="T59" fmla="*/ 21 h 369"/>
                  <a:gd name="T60" fmla="*/ 20 w 290"/>
                  <a:gd name="T61" fmla="*/ 21 h 369"/>
                  <a:gd name="T62" fmla="*/ 20 w 290"/>
                  <a:gd name="T63" fmla="*/ 349 h 369"/>
                  <a:gd name="T64" fmla="*/ 271 w 290"/>
                  <a:gd name="T65" fmla="*/ 349 h 369"/>
                  <a:gd name="T66" fmla="*/ 271 w 290"/>
                  <a:gd name="T67" fmla="*/ 7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0" h="369">
                    <a:moveTo>
                      <a:pt x="57" y="95"/>
                    </a:moveTo>
                    <a:lnTo>
                      <a:pt x="222" y="95"/>
                    </a:lnTo>
                    <a:lnTo>
                      <a:pt x="222" y="108"/>
                    </a:lnTo>
                    <a:lnTo>
                      <a:pt x="57" y="108"/>
                    </a:lnTo>
                    <a:lnTo>
                      <a:pt x="57" y="95"/>
                    </a:lnTo>
                    <a:close/>
                    <a:moveTo>
                      <a:pt x="57" y="150"/>
                    </a:moveTo>
                    <a:lnTo>
                      <a:pt x="222" y="150"/>
                    </a:lnTo>
                    <a:lnTo>
                      <a:pt x="222" y="139"/>
                    </a:lnTo>
                    <a:lnTo>
                      <a:pt x="57" y="139"/>
                    </a:lnTo>
                    <a:lnTo>
                      <a:pt x="57" y="150"/>
                    </a:lnTo>
                    <a:close/>
                    <a:moveTo>
                      <a:pt x="57" y="194"/>
                    </a:moveTo>
                    <a:lnTo>
                      <a:pt x="222" y="194"/>
                    </a:lnTo>
                    <a:lnTo>
                      <a:pt x="222" y="181"/>
                    </a:lnTo>
                    <a:lnTo>
                      <a:pt x="57" y="181"/>
                    </a:lnTo>
                    <a:lnTo>
                      <a:pt x="57" y="194"/>
                    </a:lnTo>
                    <a:close/>
                    <a:moveTo>
                      <a:pt x="57" y="236"/>
                    </a:moveTo>
                    <a:lnTo>
                      <a:pt x="222" y="236"/>
                    </a:lnTo>
                    <a:lnTo>
                      <a:pt x="222" y="223"/>
                    </a:lnTo>
                    <a:lnTo>
                      <a:pt x="57" y="223"/>
                    </a:lnTo>
                    <a:lnTo>
                      <a:pt x="57" y="236"/>
                    </a:lnTo>
                    <a:close/>
                    <a:moveTo>
                      <a:pt x="290" y="90"/>
                    </a:moveTo>
                    <a:lnTo>
                      <a:pt x="290" y="369"/>
                    </a:lnTo>
                    <a:lnTo>
                      <a:pt x="0" y="369"/>
                    </a:lnTo>
                    <a:lnTo>
                      <a:pt x="0" y="1"/>
                    </a:lnTo>
                    <a:lnTo>
                      <a:pt x="216" y="1"/>
                    </a:lnTo>
                    <a:lnTo>
                      <a:pt x="216" y="0"/>
                    </a:lnTo>
                    <a:lnTo>
                      <a:pt x="290" y="90"/>
                    </a:lnTo>
                    <a:close/>
                    <a:moveTo>
                      <a:pt x="271" y="79"/>
                    </a:moveTo>
                    <a:lnTo>
                      <a:pt x="214" y="79"/>
                    </a:lnTo>
                    <a:lnTo>
                      <a:pt x="216" y="21"/>
                    </a:lnTo>
                    <a:lnTo>
                      <a:pt x="20" y="21"/>
                    </a:lnTo>
                    <a:lnTo>
                      <a:pt x="20" y="349"/>
                    </a:lnTo>
                    <a:lnTo>
                      <a:pt x="271" y="349"/>
                    </a:lnTo>
                    <a:lnTo>
                      <a:pt x="271" y="79"/>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defTabSz="913955"/>
                <a:endParaRPr lang="en-US" sz="1700">
                  <a:solidFill>
                    <a:srgbClr val="000000"/>
                  </a:solidFill>
                </a:endParaRPr>
              </a:p>
            </p:txBody>
          </p:sp>
          <p:grpSp>
            <p:nvGrpSpPr>
              <p:cNvPr id="229" name="Group 228"/>
              <p:cNvGrpSpPr/>
              <p:nvPr/>
            </p:nvGrpSpPr>
            <p:grpSpPr>
              <a:xfrm>
                <a:off x="751275" y="3966099"/>
                <a:ext cx="235707" cy="182242"/>
                <a:chOff x="5759450" y="569913"/>
                <a:chExt cx="804863" cy="622299"/>
              </a:xfrm>
              <a:solidFill>
                <a:schemeClr val="bg1"/>
              </a:solidFill>
            </p:grpSpPr>
            <p:sp>
              <p:nvSpPr>
                <p:cNvPr id="241" name="Freeform 46"/>
                <p:cNvSpPr>
                  <a:spLocks/>
                </p:cNvSpPr>
                <p:nvPr/>
              </p:nvSpPr>
              <p:spPr bwMode="auto">
                <a:xfrm>
                  <a:off x="5829300" y="569913"/>
                  <a:ext cx="665163" cy="185737"/>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42" name="Freeform 47"/>
                <p:cNvSpPr>
                  <a:spLocks/>
                </p:cNvSpPr>
                <p:nvPr/>
              </p:nvSpPr>
              <p:spPr bwMode="auto">
                <a:xfrm>
                  <a:off x="5759450" y="784225"/>
                  <a:ext cx="804863" cy="407987"/>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230" name="Group 229"/>
              <p:cNvGrpSpPr/>
              <p:nvPr/>
            </p:nvGrpSpPr>
            <p:grpSpPr>
              <a:xfrm>
                <a:off x="696789" y="3676041"/>
                <a:ext cx="172935" cy="218559"/>
                <a:chOff x="8751888" y="5773738"/>
                <a:chExt cx="631825" cy="798513"/>
              </a:xfrm>
              <a:solidFill>
                <a:schemeClr val="bg1"/>
              </a:solidFill>
            </p:grpSpPr>
            <p:sp>
              <p:nvSpPr>
                <p:cNvPr id="235" name="Freeform 69"/>
                <p:cNvSpPr>
                  <a:spLocks noEditPoints="1"/>
                </p:cNvSpPr>
                <p:nvPr/>
              </p:nvSpPr>
              <p:spPr bwMode="auto">
                <a:xfrm>
                  <a:off x="8896350" y="5773738"/>
                  <a:ext cx="341313" cy="195263"/>
                </a:xfrm>
                <a:custGeom>
                  <a:avLst/>
                  <a:gdLst>
                    <a:gd name="T0" fmla="*/ 161 w 162"/>
                    <a:gd name="T1" fmla="*/ 82 h 93"/>
                    <a:gd name="T2" fmla="*/ 153 w 162"/>
                    <a:gd name="T3" fmla="*/ 45 h 93"/>
                    <a:gd name="T4" fmla="*/ 139 w 162"/>
                    <a:gd name="T5" fmla="*/ 34 h 93"/>
                    <a:gd name="T6" fmla="*/ 124 w 162"/>
                    <a:gd name="T7" fmla="*/ 34 h 93"/>
                    <a:gd name="T8" fmla="*/ 81 w 162"/>
                    <a:gd name="T9" fmla="*/ 0 h 93"/>
                    <a:gd name="T10" fmla="*/ 39 w 162"/>
                    <a:gd name="T11" fmla="*/ 34 h 93"/>
                    <a:gd name="T12" fmla="*/ 24 w 162"/>
                    <a:gd name="T13" fmla="*/ 34 h 93"/>
                    <a:gd name="T14" fmla="*/ 9 w 162"/>
                    <a:gd name="T15" fmla="*/ 45 h 93"/>
                    <a:gd name="T16" fmla="*/ 2 w 162"/>
                    <a:gd name="T17" fmla="*/ 82 h 93"/>
                    <a:gd name="T18" fmla="*/ 11 w 162"/>
                    <a:gd name="T19" fmla="*/ 93 h 93"/>
                    <a:gd name="T20" fmla="*/ 151 w 162"/>
                    <a:gd name="T21" fmla="*/ 93 h 93"/>
                    <a:gd name="T22" fmla="*/ 161 w 162"/>
                    <a:gd name="T23" fmla="*/ 82 h 93"/>
                    <a:gd name="T24" fmla="*/ 81 w 162"/>
                    <a:gd name="T25" fmla="*/ 65 h 93"/>
                    <a:gd name="T26" fmla="*/ 60 w 162"/>
                    <a:gd name="T27" fmla="*/ 44 h 93"/>
                    <a:gd name="T28" fmla="*/ 81 w 162"/>
                    <a:gd name="T29" fmla="*/ 23 h 93"/>
                    <a:gd name="T30" fmla="*/ 102 w 162"/>
                    <a:gd name="T31" fmla="*/ 44 h 93"/>
                    <a:gd name="T32" fmla="*/ 81 w 162"/>
                    <a:gd name="T33" fmla="*/ 6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93">
                      <a:moveTo>
                        <a:pt x="161" y="82"/>
                      </a:moveTo>
                      <a:cubicBezTo>
                        <a:pt x="153" y="45"/>
                        <a:pt x="153" y="45"/>
                        <a:pt x="153" y="45"/>
                      </a:cubicBezTo>
                      <a:cubicBezTo>
                        <a:pt x="152" y="39"/>
                        <a:pt x="145" y="34"/>
                        <a:pt x="139" y="34"/>
                      </a:cubicBezTo>
                      <a:cubicBezTo>
                        <a:pt x="124" y="34"/>
                        <a:pt x="124" y="34"/>
                        <a:pt x="124" y="34"/>
                      </a:cubicBezTo>
                      <a:cubicBezTo>
                        <a:pt x="119" y="15"/>
                        <a:pt x="102" y="0"/>
                        <a:pt x="81" y="0"/>
                      </a:cubicBezTo>
                      <a:cubicBezTo>
                        <a:pt x="61" y="0"/>
                        <a:pt x="43" y="15"/>
                        <a:pt x="39" y="34"/>
                      </a:cubicBezTo>
                      <a:cubicBezTo>
                        <a:pt x="24" y="34"/>
                        <a:pt x="24" y="34"/>
                        <a:pt x="24" y="34"/>
                      </a:cubicBezTo>
                      <a:cubicBezTo>
                        <a:pt x="17" y="34"/>
                        <a:pt x="11" y="39"/>
                        <a:pt x="9" y="45"/>
                      </a:cubicBezTo>
                      <a:cubicBezTo>
                        <a:pt x="2" y="82"/>
                        <a:pt x="2" y="82"/>
                        <a:pt x="2" y="82"/>
                      </a:cubicBezTo>
                      <a:cubicBezTo>
                        <a:pt x="0" y="88"/>
                        <a:pt x="5" y="93"/>
                        <a:pt x="11" y="93"/>
                      </a:cubicBezTo>
                      <a:cubicBezTo>
                        <a:pt x="151" y="93"/>
                        <a:pt x="151" y="93"/>
                        <a:pt x="151" y="93"/>
                      </a:cubicBezTo>
                      <a:cubicBezTo>
                        <a:pt x="158" y="93"/>
                        <a:pt x="162" y="88"/>
                        <a:pt x="161" y="82"/>
                      </a:cubicBezTo>
                      <a:close/>
                      <a:moveTo>
                        <a:pt x="81" y="65"/>
                      </a:moveTo>
                      <a:cubicBezTo>
                        <a:pt x="70" y="65"/>
                        <a:pt x="60" y="55"/>
                        <a:pt x="60" y="44"/>
                      </a:cubicBezTo>
                      <a:cubicBezTo>
                        <a:pt x="60" y="32"/>
                        <a:pt x="70" y="23"/>
                        <a:pt x="81" y="23"/>
                      </a:cubicBezTo>
                      <a:cubicBezTo>
                        <a:pt x="93" y="23"/>
                        <a:pt x="102" y="32"/>
                        <a:pt x="102" y="44"/>
                      </a:cubicBezTo>
                      <a:cubicBezTo>
                        <a:pt x="102" y="55"/>
                        <a:pt x="93" y="65"/>
                        <a:pt x="81"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36" name="Rectangle 70"/>
                <p:cNvSpPr>
                  <a:spLocks noChangeArrowheads="1"/>
                </p:cNvSpPr>
                <p:nvPr/>
              </p:nvSpPr>
              <p:spPr bwMode="auto">
                <a:xfrm>
                  <a:off x="8945563" y="6157913"/>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37" name="Rectangle 71"/>
                <p:cNvSpPr>
                  <a:spLocks noChangeArrowheads="1"/>
                </p:cNvSpPr>
                <p:nvPr/>
              </p:nvSpPr>
              <p:spPr bwMode="auto">
                <a:xfrm>
                  <a:off x="8945563" y="6072188"/>
                  <a:ext cx="2428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38" name="Rectangle 72"/>
                <p:cNvSpPr>
                  <a:spLocks noChangeArrowheads="1"/>
                </p:cNvSpPr>
                <p:nvPr/>
              </p:nvSpPr>
              <p:spPr bwMode="auto">
                <a:xfrm>
                  <a:off x="8945563" y="6242050"/>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39" name="Rectangle 73"/>
                <p:cNvSpPr>
                  <a:spLocks noChangeArrowheads="1"/>
                </p:cNvSpPr>
                <p:nvPr/>
              </p:nvSpPr>
              <p:spPr bwMode="auto">
                <a:xfrm>
                  <a:off x="8945563" y="6326188"/>
                  <a:ext cx="1682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40" name="Freeform 74"/>
                <p:cNvSpPr>
                  <a:spLocks/>
                </p:cNvSpPr>
                <p:nvPr/>
              </p:nvSpPr>
              <p:spPr bwMode="auto">
                <a:xfrm>
                  <a:off x="8751888" y="5859463"/>
                  <a:ext cx="631825" cy="712788"/>
                </a:xfrm>
                <a:custGeom>
                  <a:avLst/>
                  <a:gdLst>
                    <a:gd name="T0" fmla="*/ 293 w 301"/>
                    <a:gd name="T1" fmla="*/ 0 h 339"/>
                    <a:gd name="T2" fmla="*/ 233 w 301"/>
                    <a:gd name="T3" fmla="*/ 0 h 339"/>
                    <a:gd name="T4" fmla="*/ 234 w 301"/>
                    <a:gd name="T5" fmla="*/ 2 h 339"/>
                    <a:gd name="T6" fmla="*/ 240 w 301"/>
                    <a:gd name="T7" fmla="*/ 31 h 339"/>
                    <a:gd name="T8" fmla="*/ 263 w 301"/>
                    <a:gd name="T9" fmla="*/ 31 h 339"/>
                    <a:gd name="T10" fmla="*/ 263 w 301"/>
                    <a:gd name="T11" fmla="*/ 269 h 339"/>
                    <a:gd name="T12" fmla="*/ 235 w 301"/>
                    <a:gd name="T13" fmla="*/ 246 h 339"/>
                    <a:gd name="T14" fmla="*/ 161 w 301"/>
                    <a:gd name="T15" fmla="*/ 284 h 339"/>
                    <a:gd name="T16" fmla="*/ 38 w 301"/>
                    <a:gd name="T17" fmla="*/ 284 h 339"/>
                    <a:gd name="T18" fmla="*/ 38 w 301"/>
                    <a:gd name="T19" fmla="*/ 31 h 339"/>
                    <a:gd name="T20" fmla="*/ 61 w 301"/>
                    <a:gd name="T21" fmla="*/ 31 h 339"/>
                    <a:gd name="T22" fmla="*/ 67 w 301"/>
                    <a:gd name="T23" fmla="*/ 2 h 339"/>
                    <a:gd name="T24" fmla="*/ 67 w 301"/>
                    <a:gd name="T25" fmla="*/ 0 h 339"/>
                    <a:gd name="T26" fmla="*/ 8 w 301"/>
                    <a:gd name="T27" fmla="*/ 0 h 339"/>
                    <a:gd name="T28" fmla="*/ 0 w 301"/>
                    <a:gd name="T29" fmla="*/ 8 h 339"/>
                    <a:gd name="T30" fmla="*/ 0 w 301"/>
                    <a:gd name="T31" fmla="*/ 331 h 339"/>
                    <a:gd name="T32" fmla="*/ 8 w 301"/>
                    <a:gd name="T33" fmla="*/ 339 h 339"/>
                    <a:gd name="T34" fmla="*/ 293 w 301"/>
                    <a:gd name="T35" fmla="*/ 339 h 339"/>
                    <a:gd name="T36" fmla="*/ 301 w 301"/>
                    <a:gd name="T37" fmla="*/ 331 h 339"/>
                    <a:gd name="T38" fmla="*/ 301 w 301"/>
                    <a:gd name="T39" fmla="*/ 8 h 339"/>
                    <a:gd name="T40" fmla="*/ 293 w 301"/>
                    <a:gd name="T41"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1" h="339">
                      <a:moveTo>
                        <a:pt x="293" y="0"/>
                      </a:moveTo>
                      <a:cubicBezTo>
                        <a:pt x="233" y="0"/>
                        <a:pt x="233" y="0"/>
                        <a:pt x="233" y="0"/>
                      </a:cubicBezTo>
                      <a:cubicBezTo>
                        <a:pt x="233" y="1"/>
                        <a:pt x="234" y="1"/>
                        <a:pt x="234" y="2"/>
                      </a:cubicBezTo>
                      <a:cubicBezTo>
                        <a:pt x="240" y="31"/>
                        <a:pt x="240" y="31"/>
                        <a:pt x="240" y="31"/>
                      </a:cubicBezTo>
                      <a:cubicBezTo>
                        <a:pt x="263" y="31"/>
                        <a:pt x="263" y="31"/>
                        <a:pt x="263" y="31"/>
                      </a:cubicBezTo>
                      <a:cubicBezTo>
                        <a:pt x="263" y="269"/>
                        <a:pt x="263" y="269"/>
                        <a:pt x="263" y="269"/>
                      </a:cubicBezTo>
                      <a:cubicBezTo>
                        <a:pt x="235" y="246"/>
                        <a:pt x="235" y="246"/>
                        <a:pt x="235" y="246"/>
                      </a:cubicBezTo>
                      <a:cubicBezTo>
                        <a:pt x="161" y="284"/>
                        <a:pt x="161" y="284"/>
                        <a:pt x="161" y="284"/>
                      </a:cubicBezTo>
                      <a:cubicBezTo>
                        <a:pt x="38" y="284"/>
                        <a:pt x="38" y="284"/>
                        <a:pt x="38" y="284"/>
                      </a:cubicBezTo>
                      <a:cubicBezTo>
                        <a:pt x="38" y="31"/>
                        <a:pt x="38" y="31"/>
                        <a:pt x="38" y="31"/>
                      </a:cubicBezTo>
                      <a:cubicBezTo>
                        <a:pt x="61" y="31"/>
                        <a:pt x="61" y="31"/>
                        <a:pt x="61" y="31"/>
                      </a:cubicBezTo>
                      <a:cubicBezTo>
                        <a:pt x="67" y="2"/>
                        <a:pt x="67" y="2"/>
                        <a:pt x="67" y="2"/>
                      </a:cubicBezTo>
                      <a:cubicBezTo>
                        <a:pt x="67" y="1"/>
                        <a:pt x="67" y="1"/>
                        <a:pt x="67" y="0"/>
                      </a:cubicBezTo>
                      <a:cubicBezTo>
                        <a:pt x="8" y="0"/>
                        <a:pt x="8" y="0"/>
                        <a:pt x="8" y="0"/>
                      </a:cubicBezTo>
                      <a:cubicBezTo>
                        <a:pt x="4" y="0"/>
                        <a:pt x="0" y="4"/>
                        <a:pt x="0" y="8"/>
                      </a:cubicBezTo>
                      <a:cubicBezTo>
                        <a:pt x="0" y="331"/>
                        <a:pt x="0" y="331"/>
                        <a:pt x="0" y="331"/>
                      </a:cubicBezTo>
                      <a:cubicBezTo>
                        <a:pt x="0" y="335"/>
                        <a:pt x="4" y="339"/>
                        <a:pt x="8" y="339"/>
                      </a:cubicBezTo>
                      <a:cubicBezTo>
                        <a:pt x="293" y="339"/>
                        <a:pt x="293" y="339"/>
                        <a:pt x="293" y="339"/>
                      </a:cubicBezTo>
                      <a:cubicBezTo>
                        <a:pt x="297" y="339"/>
                        <a:pt x="301" y="335"/>
                        <a:pt x="301" y="331"/>
                      </a:cubicBezTo>
                      <a:cubicBezTo>
                        <a:pt x="301" y="8"/>
                        <a:pt x="301" y="8"/>
                        <a:pt x="301" y="8"/>
                      </a:cubicBezTo>
                      <a:cubicBezTo>
                        <a:pt x="301" y="4"/>
                        <a:pt x="297" y="0"/>
                        <a:pt x="2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231" name="Group 4"/>
              <p:cNvGrpSpPr>
                <a:grpSpLocks noChangeAspect="1"/>
              </p:cNvGrpSpPr>
              <p:nvPr/>
            </p:nvGrpSpPr>
            <p:grpSpPr bwMode="auto">
              <a:xfrm>
                <a:off x="250294" y="3651344"/>
                <a:ext cx="186946" cy="227417"/>
                <a:chOff x="-272" y="1420"/>
                <a:chExt cx="267" cy="331"/>
              </a:xfrm>
              <a:solidFill>
                <a:schemeClr val="bg1"/>
              </a:solidFill>
            </p:grpSpPr>
            <p:sp>
              <p:nvSpPr>
                <p:cNvPr id="233" name="Freeform 5"/>
                <p:cNvSpPr>
                  <a:spLocks/>
                </p:cNvSpPr>
                <p:nvPr/>
              </p:nvSpPr>
              <p:spPr bwMode="auto">
                <a:xfrm>
                  <a:off x="-184" y="1615"/>
                  <a:ext cx="29" cy="22"/>
                </a:xfrm>
                <a:custGeom>
                  <a:avLst/>
                  <a:gdLst>
                    <a:gd name="T0" fmla="*/ 8 w 12"/>
                    <a:gd name="T1" fmla="*/ 0 h 9"/>
                    <a:gd name="T2" fmla="*/ 3 w 12"/>
                    <a:gd name="T3" fmla="*/ 0 h 9"/>
                    <a:gd name="T4" fmla="*/ 0 w 12"/>
                    <a:gd name="T5" fmla="*/ 0 h 9"/>
                    <a:gd name="T6" fmla="*/ 0 w 12"/>
                    <a:gd name="T7" fmla="*/ 9 h 9"/>
                    <a:gd name="T8" fmla="*/ 4 w 12"/>
                    <a:gd name="T9" fmla="*/ 9 h 9"/>
                    <a:gd name="T10" fmla="*/ 9 w 12"/>
                    <a:gd name="T11" fmla="*/ 9 h 9"/>
                    <a:gd name="T12" fmla="*/ 11 w 12"/>
                    <a:gd name="T13" fmla="*/ 7 h 9"/>
                    <a:gd name="T14" fmla="*/ 12 w 12"/>
                    <a:gd name="T15" fmla="*/ 4 h 9"/>
                    <a:gd name="T16" fmla="*/ 11 w 12"/>
                    <a:gd name="T17" fmla="*/ 1 h 9"/>
                    <a:gd name="T18" fmla="*/ 8 w 12"/>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9">
                      <a:moveTo>
                        <a:pt x="8" y="0"/>
                      </a:moveTo>
                      <a:cubicBezTo>
                        <a:pt x="7" y="0"/>
                        <a:pt x="6" y="0"/>
                        <a:pt x="3" y="0"/>
                      </a:cubicBezTo>
                      <a:cubicBezTo>
                        <a:pt x="0" y="0"/>
                        <a:pt x="0" y="0"/>
                        <a:pt x="0" y="0"/>
                      </a:cubicBezTo>
                      <a:cubicBezTo>
                        <a:pt x="0" y="9"/>
                        <a:pt x="0" y="9"/>
                        <a:pt x="0" y="9"/>
                      </a:cubicBezTo>
                      <a:cubicBezTo>
                        <a:pt x="4" y="9"/>
                        <a:pt x="4" y="9"/>
                        <a:pt x="4" y="9"/>
                      </a:cubicBezTo>
                      <a:cubicBezTo>
                        <a:pt x="6" y="9"/>
                        <a:pt x="8" y="9"/>
                        <a:pt x="9" y="9"/>
                      </a:cubicBezTo>
                      <a:cubicBezTo>
                        <a:pt x="10" y="8"/>
                        <a:pt x="11" y="8"/>
                        <a:pt x="11" y="7"/>
                      </a:cubicBezTo>
                      <a:cubicBezTo>
                        <a:pt x="12" y="6"/>
                        <a:pt x="12" y="5"/>
                        <a:pt x="12" y="4"/>
                      </a:cubicBezTo>
                      <a:cubicBezTo>
                        <a:pt x="12" y="3"/>
                        <a:pt x="12" y="2"/>
                        <a:pt x="11" y="1"/>
                      </a:cubicBezTo>
                      <a:cubicBezTo>
                        <a:pt x="10"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34" name="Freeform 6"/>
                <p:cNvSpPr>
                  <a:spLocks noEditPoints="1"/>
                </p:cNvSpPr>
                <p:nvPr/>
              </p:nvSpPr>
              <p:spPr bwMode="auto">
                <a:xfrm>
                  <a:off x="-272" y="1420"/>
                  <a:ext cx="267" cy="331"/>
                </a:xfrm>
                <a:custGeom>
                  <a:avLst/>
                  <a:gdLst>
                    <a:gd name="T0" fmla="*/ 106 w 110"/>
                    <a:gd name="T1" fmla="*/ 37 h 137"/>
                    <a:gd name="T2" fmla="*/ 73 w 110"/>
                    <a:gd name="T3" fmla="*/ 4 h 137"/>
                    <a:gd name="T4" fmla="*/ 62 w 110"/>
                    <a:gd name="T5" fmla="*/ 0 h 137"/>
                    <a:gd name="T6" fmla="*/ 13 w 110"/>
                    <a:gd name="T7" fmla="*/ 0 h 137"/>
                    <a:gd name="T8" fmla="*/ 0 w 110"/>
                    <a:gd name="T9" fmla="*/ 11 h 137"/>
                    <a:gd name="T10" fmla="*/ 0 w 110"/>
                    <a:gd name="T11" fmla="*/ 123 h 137"/>
                    <a:gd name="T12" fmla="*/ 13 w 110"/>
                    <a:gd name="T13" fmla="*/ 137 h 137"/>
                    <a:gd name="T14" fmla="*/ 97 w 110"/>
                    <a:gd name="T15" fmla="*/ 137 h 137"/>
                    <a:gd name="T16" fmla="*/ 110 w 110"/>
                    <a:gd name="T17" fmla="*/ 123 h 137"/>
                    <a:gd name="T18" fmla="*/ 110 w 110"/>
                    <a:gd name="T19" fmla="*/ 46 h 137"/>
                    <a:gd name="T20" fmla="*/ 106 w 110"/>
                    <a:gd name="T21" fmla="*/ 37 h 137"/>
                    <a:gd name="T22" fmla="*/ 54 w 110"/>
                    <a:gd name="T23" fmla="*/ 91 h 137"/>
                    <a:gd name="T24" fmla="*/ 51 w 110"/>
                    <a:gd name="T25" fmla="*/ 94 h 137"/>
                    <a:gd name="T26" fmla="*/ 48 w 110"/>
                    <a:gd name="T27" fmla="*/ 96 h 137"/>
                    <a:gd name="T28" fmla="*/ 40 w 110"/>
                    <a:gd name="T29" fmla="*/ 96 h 137"/>
                    <a:gd name="T30" fmla="*/ 36 w 110"/>
                    <a:gd name="T31" fmla="*/ 96 h 137"/>
                    <a:gd name="T32" fmla="*/ 36 w 110"/>
                    <a:gd name="T33" fmla="*/ 109 h 137"/>
                    <a:gd name="T34" fmla="*/ 29 w 110"/>
                    <a:gd name="T35" fmla="*/ 109 h 137"/>
                    <a:gd name="T36" fmla="*/ 29 w 110"/>
                    <a:gd name="T37" fmla="*/ 75 h 137"/>
                    <a:gd name="T38" fmla="*/ 40 w 110"/>
                    <a:gd name="T39" fmla="*/ 75 h 137"/>
                    <a:gd name="T40" fmla="*/ 48 w 110"/>
                    <a:gd name="T41" fmla="*/ 75 h 137"/>
                    <a:gd name="T42" fmla="*/ 53 w 110"/>
                    <a:gd name="T43" fmla="*/ 79 h 137"/>
                    <a:gd name="T44" fmla="*/ 55 w 110"/>
                    <a:gd name="T45" fmla="*/ 85 h 137"/>
                    <a:gd name="T46" fmla="*/ 54 w 110"/>
                    <a:gd name="T47" fmla="*/ 91 h 137"/>
                    <a:gd name="T48" fmla="*/ 75 w 110"/>
                    <a:gd name="T49" fmla="*/ 108 h 137"/>
                    <a:gd name="T50" fmla="*/ 73 w 110"/>
                    <a:gd name="T51" fmla="*/ 113 h 137"/>
                    <a:gd name="T52" fmla="*/ 71 w 110"/>
                    <a:gd name="T53" fmla="*/ 116 h 137"/>
                    <a:gd name="T54" fmla="*/ 70 w 110"/>
                    <a:gd name="T55" fmla="*/ 118 h 137"/>
                    <a:gd name="T56" fmla="*/ 67 w 110"/>
                    <a:gd name="T57" fmla="*/ 119 h 137"/>
                    <a:gd name="T58" fmla="*/ 64 w 110"/>
                    <a:gd name="T59" fmla="*/ 119 h 137"/>
                    <a:gd name="T60" fmla="*/ 60 w 110"/>
                    <a:gd name="T61" fmla="*/ 119 h 137"/>
                    <a:gd name="T62" fmla="*/ 59 w 110"/>
                    <a:gd name="T63" fmla="*/ 114 h 137"/>
                    <a:gd name="T64" fmla="*/ 62 w 110"/>
                    <a:gd name="T65" fmla="*/ 114 h 137"/>
                    <a:gd name="T66" fmla="*/ 66 w 110"/>
                    <a:gd name="T67" fmla="*/ 113 h 137"/>
                    <a:gd name="T68" fmla="*/ 67 w 110"/>
                    <a:gd name="T69" fmla="*/ 109 h 137"/>
                    <a:gd name="T70" fmla="*/ 58 w 110"/>
                    <a:gd name="T71" fmla="*/ 84 h 137"/>
                    <a:gd name="T72" fmla="*/ 65 w 110"/>
                    <a:gd name="T73" fmla="*/ 84 h 137"/>
                    <a:gd name="T74" fmla="*/ 71 w 110"/>
                    <a:gd name="T75" fmla="*/ 102 h 137"/>
                    <a:gd name="T76" fmla="*/ 77 w 110"/>
                    <a:gd name="T77" fmla="*/ 84 h 137"/>
                    <a:gd name="T78" fmla="*/ 83 w 110"/>
                    <a:gd name="T79" fmla="*/ 84 h 137"/>
                    <a:gd name="T80" fmla="*/ 75 w 110"/>
                    <a:gd name="T81" fmla="*/ 108 h 137"/>
                    <a:gd name="T82" fmla="*/ 62 w 110"/>
                    <a:gd name="T83" fmla="*/ 46 h 137"/>
                    <a:gd name="T84" fmla="*/ 62 w 110"/>
                    <a:gd name="T85" fmla="*/ 11 h 137"/>
                    <a:gd name="T86" fmla="*/ 97 w 110"/>
                    <a:gd name="T87" fmla="*/ 46 h 137"/>
                    <a:gd name="T88" fmla="*/ 62 w 110"/>
                    <a:gd name="T89" fmla="*/ 4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0" h="137">
                      <a:moveTo>
                        <a:pt x="106" y="37"/>
                      </a:moveTo>
                      <a:cubicBezTo>
                        <a:pt x="73" y="4"/>
                        <a:pt x="73" y="4"/>
                        <a:pt x="73" y="4"/>
                      </a:cubicBezTo>
                      <a:cubicBezTo>
                        <a:pt x="69" y="0"/>
                        <a:pt x="66" y="0"/>
                        <a:pt x="62" y="0"/>
                      </a:cubicBezTo>
                      <a:cubicBezTo>
                        <a:pt x="13" y="0"/>
                        <a:pt x="13" y="0"/>
                        <a:pt x="13" y="0"/>
                      </a:cubicBezTo>
                      <a:cubicBezTo>
                        <a:pt x="7" y="0"/>
                        <a:pt x="0" y="4"/>
                        <a:pt x="0" y="11"/>
                      </a:cubicBezTo>
                      <a:cubicBezTo>
                        <a:pt x="0" y="123"/>
                        <a:pt x="0" y="123"/>
                        <a:pt x="0" y="123"/>
                      </a:cubicBezTo>
                      <a:cubicBezTo>
                        <a:pt x="0" y="130"/>
                        <a:pt x="7" y="137"/>
                        <a:pt x="13" y="137"/>
                      </a:cubicBezTo>
                      <a:cubicBezTo>
                        <a:pt x="97" y="137"/>
                        <a:pt x="97" y="137"/>
                        <a:pt x="97" y="137"/>
                      </a:cubicBezTo>
                      <a:cubicBezTo>
                        <a:pt x="104" y="137"/>
                        <a:pt x="110" y="130"/>
                        <a:pt x="110" y="123"/>
                      </a:cubicBezTo>
                      <a:cubicBezTo>
                        <a:pt x="110" y="46"/>
                        <a:pt x="110" y="46"/>
                        <a:pt x="110" y="46"/>
                      </a:cubicBezTo>
                      <a:cubicBezTo>
                        <a:pt x="110" y="46"/>
                        <a:pt x="109" y="40"/>
                        <a:pt x="106" y="37"/>
                      </a:cubicBezTo>
                      <a:close/>
                      <a:moveTo>
                        <a:pt x="54" y="91"/>
                      </a:moveTo>
                      <a:cubicBezTo>
                        <a:pt x="53" y="92"/>
                        <a:pt x="52" y="93"/>
                        <a:pt x="51" y="94"/>
                      </a:cubicBezTo>
                      <a:cubicBezTo>
                        <a:pt x="50" y="95"/>
                        <a:pt x="49" y="95"/>
                        <a:pt x="48" y="96"/>
                      </a:cubicBezTo>
                      <a:cubicBezTo>
                        <a:pt x="46" y="96"/>
                        <a:pt x="44" y="96"/>
                        <a:pt x="40" y="96"/>
                      </a:cubicBezTo>
                      <a:cubicBezTo>
                        <a:pt x="36" y="96"/>
                        <a:pt x="36" y="96"/>
                        <a:pt x="36" y="96"/>
                      </a:cubicBezTo>
                      <a:cubicBezTo>
                        <a:pt x="36" y="109"/>
                        <a:pt x="36" y="109"/>
                        <a:pt x="36" y="109"/>
                      </a:cubicBezTo>
                      <a:cubicBezTo>
                        <a:pt x="29" y="109"/>
                        <a:pt x="29" y="109"/>
                        <a:pt x="29" y="109"/>
                      </a:cubicBezTo>
                      <a:cubicBezTo>
                        <a:pt x="29" y="75"/>
                        <a:pt x="29" y="75"/>
                        <a:pt x="29" y="75"/>
                      </a:cubicBezTo>
                      <a:cubicBezTo>
                        <a:pt x="40" y="75"/>
                        <a:pt x="40" y="75"/>
                        <a:pt x="40" y="75"/>
                      </a:cubicBezTo>
                      <a:cubicBezTo>
                        <a:pt x="44" y="75"/>
                        <a:pt x="47" y="75"/>
                        <a:pt x="48" y="75"/>
                      </a:cubicBezTo>
                      <a:cubicBezTo>
                        <a:pt x="50" y="76"/>
                        <a:pt x="52" y="77"/>
                        <a:pt x="53" y="79"/>
                      </a:cubicBezTo>
                      <a:cubicBezTo>
                        <a:pt x="55" y="80"/>
                        <a:pt x="55" y="83"/>
                        <a:pt x="55" y="85"/>
                      </a:cubicBezTo>
                      <a:cubicBezTo>
                        <a:pt x="55" y="87"/>
                        <a:pt x="55" y="89"/>
                        <a:pt x="54" y="91"/>
                      </a:cubicBezTo>
                      <a:close/>
                      <a:moveTo>
                        <a:pt x="75" y="108"/>
                      </a:moveTo>
                      <a:cubicBezTo>
                        <a:pt x="73" y="113"/>
                        <a:pt x="73" y="113"/>
                        <a:pt x="73" y="113"/>
                      </a:cubicBezTo>
                      <a:cubicBezTo>
                        <a:pt x="72" y="114"/>
                        <a:pt x="72" y="115"/>
                        <a:pt x="71" y="116"/>
                      </a:cubicBezTo>
                      <a:cubicBezTo>
                        <a:pt x="71" y="117"/>
                        <a:pt x="70" y="117"/>
                        <a:pt x="70" y="118"/>
                      </a:cubicBezTo>
                      <a:cubicBezTo>
                        <a:pt x="69" y="118"/>
                        <a:pt x="68" y="119"/>
                        <a:pt x="67" y="119"/>
                      </a:cubicBezTo>
                      <a:cubicBezTo>
                        <a:pt x="66" y="119"/>
                        <a:pt x="65" y="119"/>
                        <a:pt x="64" y="119"/>
                      </a:cubicBezTo>
                      <a:cubicBezTo>
                        <a:pt x="62" y="119"/>
                        <a:pt x="61" y="119"/>
                        <a:pt x="60" y="119"/>
                      </a:cubicBezTo>
                      <a:cubicBezTo>
                        <a:pt x="59" y="114"/>
                        <a:pt x="59" y="114"/>
                        <a:pt x="59" y="114"/>
                      </a:cubicBezTo>
                      <a:cubicBezTo>
                        <a:pt x="60" y="114"/>
                        <a:pt x="61" y="114"/>
                        <a:pt x="62" y="114"/>
                      </a:cubicBezTo>
                      <a:cubicBezTo>
                        <a:pt x="64" y="114"/>
                        <a:pt x="65" y="114"/>
                        <a:pt x="66" y="113"/>
                      </a:cubicBezTo>
                      <a:cubicBezTo>
                        <a:pt x="66" y="112"/>
                        <a:pt x="67" y="111"/>
                        <a:pt x="67" y="109"/>
                      </a:cubicBezTo>
                      <a:cubicBezTo>
                        <a:pt x="58" y="84"/>
                        <a:pt x="58" y="84"/>
                        <a:pt x="58" y="84"/>
                      </a:cubicBezTo>
                      <a:cubicBezTo>
                        <a:pt x="65" y="84"/>
                        <a:pt x="65" y="84"/>
                        <a:pt x="65" y="84"/>
                      </a:cubicBezTo>
                      <a:cubicBezTo>
                        <a:pt x="71" y="102"/>
                        <a:pt x="71" y="102"/>
                        <a:pt x="71" y="102"/>
                      </a:cubicBezTo>
                      <a:cubicBezTo>
                        <a:pt x="77" y="84"/>
                        <a:pt x="77" y="84"/>
                        <a:pt x="77" y="84"/>
                      </a:cubicBezTo>
                      <a:cubicBezTo>
                        <a:pt x="83" y="84"/>
                        <a:pt x="83" y="84"/>
                        <a:pt x="83" y="84"/>
                      </a:cubicBezTo>
                      <a:lnTo>
                        <a:pt x="75" y="108"/>
                      </a:lnTo>
                      <a:close/>
                      <a:moveTo>
                        <a:pt x="62" y="46"/>
                      </a:moveTo>
                      <a:cubicBezTo>
                        <a:pt x="62" y="11"/>
                        <a:pt x="62" y="11"/>
                        <a:pt x="62" y="11"/>
                      </a:cubicBezTo>
                      <a:cubicBezTo>
                        <a:pt x="97" y="46"/>
                        <a:pt x="97" y="46"/>
                        <a:pt x="97" y="46"/>
                      </a:cubicBezTo>
                      <a:cubicBezTo>
                        <a:pt x="62" y="46"/>
                        <a:pt x="62" y="46"/>
                        <a:pt x="62"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sp>
            <p:nvSpPr>
              <p:cNvPr id="232" name="Freeform 14"/>
              <p:cNvSpPr>
                <a:spLocks noChangeAspect="1" noEditPoints="1"/>
              </p:cNvSpPr>
              <p:nvPr/>
            </p:nvSpPr>
            <p:spPr bwMode="auto">
              <a:xfrm>
                <a:off x="458283" y="3547776"/>
                <a:ext cx="203033" cy="183066"/>
              </a:xfrm>
              <a:custGeom>
                <a:avLst/>
                <a:gdLst>
                  <a:gd name="T0" fmla="*/ 198 w 308"/>
                  <a:gd name="T1" fmla="*/ 305 h 305"/>
                  <a:gd name="T2" fmla="*/ 275 w 308"/>
                  <a:gd name="T3" fmla="*/ 281 h 305"/>
                  <a:gd name="T4" fmla="*/ 275 w 308"/>
                  <a:gd name="T5" fmla="*/ 83 h 305"/>
                  <a:gd name="T6" fmla="*/ 300 w 308"/>
                  <a:gd name="T7" fmla="*/ 52 h 305"/>
                  <a:gd name="T8" fmla="*/ 231 w 308"/>
                  <a:gd name="T9" fmla="*/ 52 h 305"/>
                  <a:gd name="T10" fmla="*/ 198 w 308"/>
                  <a:gd name="T11" fmla="*/ 97 h 305"/>
                  <a:gd name="T12" fmla="*/ 155 w 308"/>
                  <a:gd name="T13" fmla="*/ 52 h 305"/>
                  <a:gd name="T14" fmla="*/ 0 w 308"/>
                  <a:gd name="T15" fmla="*/ 22 h 305"/>
                  <a:gd name="T16" fmla="*/ 55 w 308"/>
                  <a:gd name="T17" fmla="*/ 68 h 305"/>
                  <a:gd name="T18" fmla="*/ 55 w 308"/>
                  <a:gd name="T19" fmla="*/ 266 h 305"/>
                  <a:gd name="T20" fmla="*/ 198 w 308"/>
                  <a:gd name="T21" fmla="*/ 305 h 305"/>
                  <a:gd name="T22" fmla="*/ 80 w 308"/>
                  <a:gd name="T23" fmla="*/ 179 h 305"/>
                  <a:gd name="T24" fmla="*/ 130 w 308"/>
                  <a:gd name="T25" fmla="*/ 127 h 305"/>
                  <a:gd name="T26" fmla="*/ 178 w 308"/>
                  <a:gd name="T27" fmla="*/ 182 h 305"/>
                  <a:gd name="T28" fmla="*/ 128 w 308"/>
                  <a:gd name="T29" fmla="*/ 234 h 305"/>
                  <a:gd name="T30" fmla="*/ 80 w 308"/>
                  <a:gd name="T31" fmla="*/ 179 h 305"/>
                  <a:gd name="T32" fmla="*/ 160 w 308"/>
                  <a:gd name="T33" fmla="*/ 45 h 305"/>
                  <a:gd name="T34" fmla="*/ 198 w 308"/>
                  <a:gd name="T35" fmla="*/ 84 h 305"/>
                  <a:gd name="T36" fmla="*/ 227 w 308"/>
                  <a:gd name="T37" fmla="*/ 45 h 305"/>
                  <a:gd name="T38" fmla="*/ 287 w 308"/>
                  <a:gd name="T39" fmla="*/ 45 h 305"/>
                  <a:gd name="T40" fmla="*/ 308 w 308"/>
                  <a:gd name="T41" fmla="*/ 14 h 305"/>
                  <a:gd name="T42" fmla="*/ 115 w 308"/>
                  <a:gd name="T43" fmla="*/ 0 h 305"/>
                  <a:gd name="T44" fmla="*/ 94 w 308"/>
                  <a:gd name="T45" fmla="*/ 33 h 305"/>
                  <a:gd name="T46" fmla="*/ 76 w 308"/>
                  <a:gd name="T47" fmla="*/ 5 h 305"/>
                  <a:gd name="T48" fmla="*/ 22 w 308"/>
                  <a:gd name="T49" fmla="*/ 4 h 305"/>
                  <a:gd name="T50" fmla="*/ 34 w 308"/>
                  <a:gd name="T51" fmla="*/ 23 h 305"/>
                  <a:gd name="T52" fmla="*/ 160 w 308"/>
                  <a:gd name="T53" fmla="*/ 4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8" h="305">
                    <a:moveTo>
                      <a:pt x="198" y="305"/>
                    </a:moveTo>
                    <a:cubicBezTo>
                      <a:pt x="275" y="281"/>
                      <a:pt x="275" y="281"/>
                      <a:pt x="275" y="281"/>
                    </a:cubicBezTo>
                    <a:cubicBezTo>
                      <a:pt x="275" y="83"/>
                      <a:pt x="275" y="83"/>
                      <a:pt x="275" y="83"/>
                    </a:cubicBezTo>
                    <a:cubicBezTo>
                      <a:pt x="300" y="52"/>
                      <a:pt x="300" y="52"/>
                      <a:pt x="300" y="52"/>
                    </a:cubicBezTo>
                    <a:cubicBezTo>
                      <a:pt x="231" y="52"/>
                      <a:pt x="231" y="52"/>
                      <a:pt x="231" y="52"/>
                    </a:cubicBezTo>
                    <a:cubicBezTo>
                      <a:pt x="198" y="97"/>
                      <a:pt x="198" y="97"/>
                      <a:pt x="198" y="97"/>
                    </a:cubicBezTo>
                    <a:cubicBezTo>
                      <a:pt x="155" y="52"/>
                      <a:pt x="155" y="52"/>
                      <a:pt x="155" y="52"/>
                    </a:cubicBezTo>
                    <a:cubicBezTo>
                      <a:pt x="0" y="22"/>
                      <a:pt x="0" y="22"/>
                      <a:pt x="0" y="22"/>
                    </a:cubicBezTo>
                    <a:cubicBezTo>
                      <a:pt x="55" y="68"/>
                      <a:pt x="55" y="68"/>
                      <a:pt x="55" y="68"/>
                    </a:cubicBezTo>
                    <a:cubicBezTo>
                      <a:pt x="55" y="266"/>
                      <a:pt x="55" y="266"/>
                      <a:pt x="55" y="266"/>
                    </a:cubicBezTo>
                    <a:lnTo>
                      <a:pt x="198" y="305"/>
                    </a:lnTo>
                    <a:close/>
                    <a:moveTo>
                      <a:pt x="80" y="179"/>
                    </a:moveTo>
                    <a:cubicBezTo>
                      <a:pt x="81" y="149"/>
                      <a:pt x="103" y="126"/>
                      <a:pt x="130" y="127"/>
                    </a:cubicBezTo>
                    <a:cubicBezTo>
                      <a:pt x="157" y="128"/>
                      <a:pt x="179" y="153"/>
                      <a:pt x="178" y="182"/>
                    </a:cubicBezTo>
                    <a:cubicBezTo>
                      <a:pt x="178" y="212"/>
                      <a:pt x="155" y="235"/>
                      <a:pt x="128" y="234"/>
                    </a:cubicBezTo>
                    <a:cubicBezTo>
                      <a:pt x="101" y="233"/>
                      <a:pt x="80" y="208"/>
                      <a:pt x="80" y="179"/>
                    </a:cubicBezTo>
                    <a:close/>
                    <a:moveTo>
                      <a:pt x="160" y="45"/>
                    </a:moveTo>
                    <a:cubicBezTo>
                      <a:pt x="198" y="84"/>
                      <a:pt x="198" y="84"/>
                      <a:pt x="198" y="84"/>
                    </a:cubicBezTo>
                    <a:cubicBezTo>
                      <a:pt x="227" y="45"/>
                      <a:pt x="227" y="45"/>
                      <a:pt x="227" y="45"/>
                    </a:cubicBezTo>
                    <a:cubicBezTo>
                      <a:pt x="287" y="45"/>
                      <a:pt x="287" y="45"/>
                      <a:pt x="287" y="45"/>
                    </a:cubicBezTo>
                    <a:cubicBezTo>
                      <a:pt x="308" y="14"/>
                      <a:pt x="308" y="14"/>
                      <a:pt x="308" y="14"/>
                    </a:cubicBezTo>
                    <a:cubicBezTo>
                      <a:pt x="115" y="0"/>
                      <a:pt x="115" y="0"/>
                      <a:pt x="115" y="0"/>
                    </a:cubicBezTo>
                    <a:cubicBezTo>
                      <a:pt x="94" y="33"/>
                      <a:pt x="94" y="33"/>
                      <a:pt x="94" y="33"/>
                    </a:cubicBezTo>
                    <a:cubicBezTo>
                      <a:pt x="76" y="5"/>
                      <a:pt x="76" y="5"/>
                      <a:pt x="76" y="5"/>
                    </a:cubicBezTo>
                    <a:cubicBezTo>
                      <a:pt x="22" y="4"/>
                      <a:pt x="22" y="4"/>
                      <a:pt x="22" y="4"/>
                    </a:cubicBezTo>
                    <a:cubicBezTo>
                      <a:pt x="34" y="23"/>
                      <a:pt x="34" y="23"/>
                      <a:pt x="34" y="23"/>
                    </a:cubicBezTo>
                    <a:lnTo>
                      <a:pt x="160" y="45"/>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sp>
          <p:nvSpPr>
            <p:cNvPr id="204" name="Oval 203"/>
            <p:cNvSpPr/>
            <p:nvPr/>
          </p:nvSpPr>
          <p:spPr>
            <a:xfrm>
              <a:off x="1945154" y="2366091"/>
              <a:ext cx="1010194" cy="1010194"/>
            </a:xfrm>
            <a:prstGeom prst="ellipse">
              <a:avLst/>
            </a:prstGeom>
            <a:solidFill>
              <a:schemeClr val="accent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205" name="TextBox 204"/>
            <p:cNvSpPr txBox="1"/>
            <p:nvPr/>
          </p:nvSpPr>
          <p:spPr>
            <a:xfrm>
              <a:off x="2153535" y="2978482"/>
              <a:ext cx="593586" cy="338642"/>
            </a:xfrm>
            <a:prstGeom prst="rect">
              <a:avLst/>
            </a:prstGeom>
            <a:noFill/>
          </p:spPr>
          <p:txBody>
            <a:bodyPr wrap="none" rtlCol="0">
              <a:spAutoFit/>
            </a:bodyPr>
            <a:lstStyle/>
            <a:p>
              <a:pPr defTabSz="457200"/>
              <a:r>
                <a:rPr lang="en-US" sz="1600" b="1" dirty="0">
                  <a:solidFill>
                    <a:srgbClr val="FFFFFF"/>
                  </a:solidFill>
                </a:rPr>
                <a:t>VNF</a:t>
              </a:r>
            </a:p>
          </p:txBody>
        </p:sp>
        <p:sp>
          <p:nvSpPr>
            <p:cNvPr id="206" name="Freeform 30"/>
            <p:cNvSpPr>
              <a:spLocks noEditPoints="1"/>
            </p:cNvSpPr>
            <p:nvPr/>
          </p:nvSpPr>
          <p:spPr bwMode="auto">
            <a:xfrm>
              <a:off x="2020707" y="2806309"/>
              <a:ext cx="173163" cy="220334"/>
            </a:xfrm>
            <a:custGeom>
              <a:avLst/>
              <a:gdLst>
                <a:gd name="T0" fmla="*/ 57 w 290"/>
                <a:gd name="T1" fmla="*/ 95 h 369"/>
                <a:gd name="T2" fmla="*/ 222 w 290"/>
                <a:gd name="T3" fmla="*/ 95 h 369"/>
                <a:gd name="T4" fmla="*/ 222 w 290"/>
                <a:gd name="T5" fmla="*/ 108 h 369"/>
                <a:gd name="T6" fmla="*/ 57 w 290"/>
                <a:gd name="T7" fmla="*/ 108 h 369"/>
                <a:gd name="T8" fmla="*/ 57 w 290"/>
                <a:gd name="T9" fmla="*/ 95 h 369"/>
                <a:gd name="T10" fmla="*/ 57 w 290"/>
                <a:gd name="T11" fmla="*/ 150 h 369"/>
                <a:gd name="T12" fmla="*/ 222 w 290"/>
                <a:gd name="T13" fmla="*/ 150 h 369"/>
                <a:gd name="T14" fmla="*/ 222 w 290"/>
                <a:gd name="T15" fmla="*/ 139 h 369"/>
                <a:gd name="T16" fmla="*/ 57 w 290"/>
                <a:gd name="T17" fmla="*/ 139 h 369"/>
                <a:gd name="T18" fmla="*/ 57 w 290"/>
                <a:gd name="T19" fmla="*/ 150 h 369"/>
                <a:gd name="T20" fmla="*/ 57 w 290"/>
                <a:gd name="T21" fmla="*/ 194 h 369"/>
                <a:gd name="T22" fmla="*/ 222 w 290"/>
                <a:gd name="T23" fmla="*/ 194 h 369"/>
                <a:gd name="T24" fmla="*/ 222 w 290"/>
                <a:gd name="T25" fmla="*/ 181 h 369"/>
                <a:gd name="T26" fmla="*/ 57 w 290"/>
                <a:gd name="T27" fmla="*/ 181 h 369"/>
                <a:gd name="T28" fmla="*/ 57 w 290"/>
                <a:gd name="T29" fmla="*/ 194 h 369"/>
                <a:gd name="T30" fmla="*/ 57 w 290"/>
                <a:gd name="T31" fmla="*/ 236 h 369"/>
                <a:gd name="T32" fmla="*/ 222 w 290"/>
                <a:gd name="T33" fmla="*/ 236 h 369"/>
                <a:gd name="T34" fmla="*/ 222 w 290"/>
                <a:gd name="T35" fmla="*/ 223 h 369"/>
                <a:gd name="T36" fmla="*/ 57 w 290"/>
                <a:gd name="T37" fmla="*/ 223 h 369"/>
                <a:gd name="T38" fmla="*/ 57 w 290"/>
                <a:gd name="T39" fmla="*/ 236 h 369"/>
                <a:gd name="T40" fmla="*/ 290 w 290"/>
                <a:gd name="T41" fmla="*/ 90 h 369"/>
                <a:gd name="T42" fmla="*/ 290 w 290"/>
                <a:gd name="T43" fmla="*/ 369 h 369"/>
                <a:gd name="T44" fmla="*/ 0 w 290"/>
                <a:gd name="T45" fmla="*/ 369 h 369"/>
                <a:gd name="T46" fmla="*/ 0 w 290"/>
                <a:gd name="T47" fmla="*/ 1 h 369"/>
                <a:gd name="T48" fmla="*/ 216 w 290"/>
                <a:gd name="T49" fmla="*/ 1 h 369"/>
                <a:gd name="T50" fmla="*/ 216 w 290"/>
                <a:gd name="T51" fmla="*/ 0 h 369"/>
                <a:gd name="T52" fmla="*/ 290 w 290"/>
                <a:gd name="T53" fmla="*/ 90 h 369"/>
                <a:gd name="T54" fmla="*/ 271 w 290"/>
                <a:gd name="T55" fmla="*/ 79 h 369"/>
                <a:gd name="T56" fmla="*/ 214 w 290"/>
                <a:gd name="T57" fmla="*/ 79 h 369"/>
                <a:gd name="T58" fmla="*/ 216 w 290"/>
                <a:gd name="T59" fmla="*/ 21 h 369"/>
                <a:gd name="T60" fmla="*/ 20 w 290"/>
                <a:gd name="T61" fmla="*/ 21 h 369"/>
                <a:gd name="T62" fmla="*/ 20 w 290"/>
                <a:gd name="T63" fmla="*/ 349 h 369"/>
                <a:gd name="T64" fmla="*/ 271 w 290"/>
                <a:gd name="T65" fmla="*/ 349 h 369"/>
                <a:gd name="T66" fmla="*/ 271 w 290"/>
                <a:gd name="T67" fmla="*/ 7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0" h="369">
                  <a:moveTo>
                    <a:pt x="57" y="95"/>
                  </a:moveTo>
                  <a:lnTo>
                    <a:pt x="222" y="95"/>
                  </a:lnTo>
                  <a:lnTo>
                    <a:pt x="222" y="108"/>
                  </a:lnTo>
                  <a:lnTo>
                    <a:pt x="57" y="108"/>
                  </a:lnTo>
                  <a:lnTo>
                    <a:pt x="57" y="95"/>
                  </a:lnTo>
                  <a:close/>
                  <a:moveTo>
                    <a:pt x="57" y="150"/>
                  </a:moveTo>
                  <a:lnTo>
                    <a:pt x="222" y="150"/>
                  </a:lnTo>
                  <a:lnTo>
                    <a:pt x="222" y="139"/>
                  </a:lnTo>
                  <a:lnTo>
                    <a:pt x="57" y="139"/>
                  </a:lnTo>
                  <a:lnTo>
                    <a:pt x="57" y="150"/>
                  </a:lnTo>
                  <a:close/>
                  <a:moveTo>
                    <a:pt x="57" y="194"/>
                  </a:moveTo>
                  <a:lnTo>
                    <a:pt x="222" y="194"/>
                  </a:lnTo>
                  <a:lnTo>
                    <a:pt x="222" y="181"/>
                  </a:lnTo>
                  <a:lnTo>
                    <a:pt x="57" y="181"/>
                  </a:lnTo>
                  <a:lnTo>
                    <a:pt x="57" y="194"/>
                  </a:lnTo>
                  <a:close/>
                  <a:moveTo>
                    <a:pt x="57" y="236"/>
                  </a:moveTo>
                  <a:lnTo>
                    <a:pt x="222" y="236"/>
                  </a:lnTo>
                  <a:lnTo>
                    <a:pt x="222" y="223"/>
                  </a:lnTo>
                  <a:lnTo>
                    <a:pt x="57" y="223"/>
                  </a:lnTo>
                  <a:lnTo>
                    <a:pt x="57" y="236"/>
                  </a:lnTo>
                  <a:close/>
                  <a:moveTo>
                    <a:pt x="290" y="90"/>
                  </a:moveTo>
                  <a:lnTo>
                    <a:pt x="290" y="369"/>
                  </a:lnTo>
                  <a:lnTo>
                    <a:pt x="0" y="369"/>
                  </a:lnTo>
                  <a:lnTo>
                    <a:pt x="0" y="1"/>
                  </a:lnTo>
                  <a:lnTo>
                    <a:pt x="216" y="1"/>
                  </a:lnTo>
                  <a:lnTo>
                    <a:pt x="216" y="0"/>
                  </a:lnTo>
                  <a:lnTo>
                    <a:pt x="290" y="90"/>
                  </a:lnTo>
                  <a:close/>
                  <a:moveTo>
                    <a:pt x="271" y="79"/>
                  </a:moveTo>
                  <a:lnTo>
                    <a:pt x="214" y="79"/>
                  </a:lnTo>
                  <a:lnTo>
                    <a:pt x="216" y="21"/>
                  </a:lnTo>
                  <a:lnTo>
                    <a:pt x="20" y="21"/>
                  </a:lnTo>
                  <a:lnTo>
                    <a:pt x="20" y="349"/>
                  </a:lnTo>
                  <a:lnTo>
                    <a:pt x="271" y="349"/>
                  </a:lnTo>
                  <a:lnTo>
                    <a:pt x="271" y="79"/>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defTabSz="913955"/>
              <a:endParaRPr lang="en-US" sz="1700">
                <a:solidFill>
                  <a:srgbClr val="000000"/>
                </a:solidFill>
              </a:endParaRPr>
            </a:p>
          </p:txBody>
        </p:sp>
        <p:grpSp>
          <p:nvGrpSpPr>
            <p:cNvPr id="207" name="Group 206"/>
            <p:cNvGrpSpPr/>
            <p:nvPr/>
          </p:nvGrpSpPr>
          <p:grpSpPr>
            <a:xfrm>
              <a:off x="2648398" y="2856005"/>
              <a:ext cx="235707" cy="182242"/>
              <a:chOff x="5759450" y="569913"/>
              <a:chExt cx="804863" cy="622299"/>
            </a:xfrm>
            <a:solidFill>
              <a:schemeClr val="bg1"/>
            </a:solidFill>
          </p:grpSpPr>
          <p:sp>
            <p:nvSpPr>
              <p:cNvPr id="224" name="Freeform 46"/>
              <p:cNvSpPr>
                <a:spLocks/>
              </p:cNvSpPr>
              <p:nvPr/>
            </p:nvSpPr>
            <p:spPr bwMode="auto">
              <a:xfrm>
                <a:off x="5829300" y="569913"/>
                <a:ext cx="665163" cy="185737"/>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25" name="Freeform 47"/>
              <p:cNvSpPr>
                <a:spLocks/>
              </p:cNvSpPr>
              <p:nvPr/>
            </p:nvSpPr>
            <p:spPr bwMode="auto">
              <a:xfrm>
                <a:off x="5759450" y="784225"/>
                <a:ext cx="804863" cy="407987"/>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208" name="Group 207"/>
            <p:cNvGrpSpPr/>
            <p:nvPr/>
          </p:nvGrpSpPr>
          <p:grpSpPr>
            <a:xfrm>
              <a:off x="2593912" y="2565947"/>
              <a:ext cx="172935" cy="218559"/>
              <a:chOff x="8751888" y="5773738"/>
              <a:chExt cx="631825" cy="798513"/>
            </a:xfrm>
            <a:solidFill>
              <a:schemeClr val="bg1"/>
            </a:solidFill>
          </p:grpSpPr>
          <p:sp>
            <p:nvSpPr>
              <p:cNvPr id="218" name="Freeform 69"/>
              <p:cNvSpPr>
                <a:spLocks noEditPoints="1"/>
              </p:cNvSpPr>
              <p:nvPr/>
            </p:nvSpPr>
            <p:spPr bwMode="auto">
              <a:xfrm>
                <a:off x="8896350" y="5773738"/>
                <a:ext cx="341313" cy="195263"/>
              </a:xfrm>
              <a:custGeom>
                <a:avLst/>
                <a:gdLst>
                  <a:gd name="T0" fmla="*/ 161 w 162"/>
                  <a:gd name="T1" fmla="*/ 82 h 93"/>
                  <a:gd name="T2" fmla="*/ 153 w 162"/>
                  <a:gd name="T3" fmla="*/ 45 h 93"/>
                  <a:gd name="T4" fmla="*/ 139 w 162"/>
                  <a:gd name="T5" fmla="*/ 34 h 93"/>
                  <a:gd name="T6" fmla="*/ 124 w 162"/>
                  <a:gd name="T7" fmla="*/ 34 h 93"/>
                  <a:gd name="T8" fmla="*/ 81 w 162"/>
                  <a:gd name="T9" fmla="*/ 0 h 93"/>
                  <a:gd name="T10" fmla="*/ 39 w 162"/>
                  <a:gd name="T11" fmla="*/ 34 h 93"/>
                  <a:gd name="T12" fmla="*/ 24 w 162"/>
                  <a:gd name="T13" fmla="*/ 34 h 93"/>
                  <a:gd name="T14" fmla="*/ 9 w 162"/>
                  <a:gd name="T15" fmla="*/ 45 h 93"/>
                  <a:gd name="T16" fmla="*/ 2 w 162"/>
                  <a:gd name="T17" fmla="*/ 82 h 93"/>
                  <a:gd name="T18" fmla="*/ 11 w 162"/>
                  <a:gd name="T19" fmla="*/ 93 h 93"/>
                  <a:gd name="T20" fmla="*/ 151 w 162"/>
                  <a:gd name="T21" fmla="*/ 93 h 93"/>
                  <a:gd name="T22" fmla="*/ 161 w 162"/>
                  <a:gd name="T23" fmla="*/ 82 h 93"/>
                  <a:gd name="T24" fmla="*/ 81 w 162"/>
                  <a:gd name="T25" fmla="*/ 65 h 93"/>
                  <a:gd name="T26" fmla="*/ 60 w 162"/>
                  <a:gd name="T27" fmla="*/ 44 h 93"/>
                  <a:gd name="T28" fmla="*/ 81 w 162"/>
                  <a:gd name="T29" fmla="*/ 23 h 93"/>
                  <a:gd name="T30" fmla="*/ 102 w 162"/>
                  <a:gd name="T31" fmla="*/ 44 h 93"/>
                  <a:gd name="T32" fmla="*/ 81 w 162"/>
                  <a:gd name="T33" fmla="*/ 6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93">
                    <a:moveTo>
                      <a:pt x="161" y="82"/>
                    </a:moveTo>
                    <a:cubicBezTo>
                      <a:pt x="153" y="45"/>
                      <a:pt x="153" y="45"/>
                      <a:pt x="153" y="45"/>
                    </a:cubicBezTo>
                    <a:cubicBezTo>
                      <a:pt x="152" y="39"/>
                      <a:pt x="145" y="34"/>
                      <a:pt x="139" y="34"/>
                    </a:cubicBezTo>
                    <a:cubicBezTo>
                      <a:pt x="124" y="34"/>
                      <a:pt x="124" y="34"/>
                      <a:pt x="124" y="34"/>
                    </a:cubicBezTo>
                    <a:cubicBezTo>
                      <a:pt x="119" y="15"/>
                      <a:pt x="102" y="0"/>
                      <a:pt x="81" y="0"/>
                    </a:cubicBezTo>
                    <a:cubicBezTo>
                      <a:pt x="61" y="0"/>
                      <a:pt x="43" y="15"/>
                      <a:pt x="39" y="34"/>
                    </a:cubicBezTo>
                    <a:cubicBezTo>
                      <a:pt x="24" y="34"/>
                      <a:pt x="24" y="34"/>
                      <a:pt x="24" y="34"/>
                    </a:cubicBezTo>
                    <a:cubicBezTo>
                      <a:pt x="17" y="34"/>
                      <a:pt x="11" y="39"/>
                      <a:pt x="9" y="45"/>
                    </a:cubicBezTo>
                    <a:cubicBezTo>
                      <a:pt x="2" y="82"/>
                      <a:pt x="2" y="82"/>
                      <a:pt x="2" y="82"/>
                    </a:cubicBezTo>
                    <a:cubicBezTo>
                      <a:pt x="0" y="88"/>
                      <a:pt x="5" y="93"/>
                      <a:pt x="11" y="93"/>
                    </a:cubicBezTo>
                    <a:cubicBezTo>
                      <a:pt x="151" y="93"/>
                      <a:pt x="151" y="93"/>
                      <a:pt x="151" y="93"/>
                    </a:cubicBezTo>
                    <a:cubicBezTo>
                      <a:pt x="158" y="93"/>
                      <a:pt x="162" y="88"/>
                      <a:pt x="161" y="82"/>
                    </a:cubicBezTo>
                    <a:close/>
                    <a:moveTo>
                      <a:pt x="81" y="65"/>
                    </a:moveTo>
                    <a:cubicBezTo>
                      <a:pt x="70" y="65"/>
                      <a:pt x="60" y="55"/>
                      <a:pt x="60" y="44"/>
                    </a:cubicBezTo>
                    <a:cubicBezTo>
                      <a:pt x="60" y="32"/>
                      <a:pt x="70" y="23"/>
                      <a:pt x="81" y="23"/>
                    </a:cubicBezTo>
                    <a:cubicBezTo>
                      <a:pt x="93" y="23"/>
                      <a:pt x="102" y="32"/>
                      <a:pt x="102" y="44"/>
                    </a:cubicBezTo>
                    <a:cubicBezTo>
                      <a:pt x="102" y="55"/>
                      <a:pt x="93" y="65"/>
                      <a:pt x="81"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19" name="Rectangle 70"/>
              <p:cNvSpPr>
                <a:spLocks noChangeArrowheads="1"/>
              </p:cNvSpPr>
              <p:nvPr/>
            </p:nvSpPr>
            <p:spPr bwMode="auto">
              <a:xfrm>
                <a:off x="8945563" y="6157913"/>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20" name="Rectangle 71"/>
              <p:cNvSpPr>
                <a:spLocks noChangeArrowheads="1"/>
              </p:cNvSpPr>
              <p:nvPr/>
            </p:nvSpPr>
            <p:spPr bwMode="auto">
              <a:xfrm>
                <a:off x="8945563" y="6072188"/>
                <a:ext cx="2428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21" name="Rectangle 72"/>
              <p:cNvSpPr>
                <a:spLocks noChangeArrowheads="1"/>
              </p:cNvSpPr>
              <p:nvPr/>
            </p:nvSpPr>
            <p:spPr bwMode="auto">
              <a:xfrm>
                <a:off x="8945563" y="6242050"/>
                <a:ext cx="2428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22" name="Rectangle 73"/>
              <p:cNvSpPr>
                <a:spLocks noChangeArrowheads="1"/>
              </p:cNvSpPr>
              <p:nvPr/>
            </p:nvSpPr>
            <p:spPr bwMode="auto">
              <a:xfrm>
                <a:off x="8945563" y="6326188"/>
                <a:ext cx="168275"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23" name="Freeform 74"/>
              <p:cNvSpPr>
                <a:spLocks/>
              </p:cNvSpPr>
              <p:nvPr/>
            </p:nvSpPr>
            <p:spPr bwMode="auto">
              <a:xfrm>
                <a:off x="8751888" y="5859463"/>
                <a:ext cx="631825" cy="712788"/>
              </a:xfrm>
              <a:custGeom>
                <a:avLst/>
                <a:gdLst>
                  <a:gd name="T0" fmla="*/ 293 w 301"/>
                  <a:gd name="T1" fmla="*/ 0 h 339"/>
                  <a:gd name="T2" fmla="*/ 233 w 301"/>
                  <a:gd name="T3" fmla="*/ 0 h 339"/>
                  <a:gd name="T4" fmla="*/ 234 w 301"/>
                  <a:gd name="T5" fmla="*/ 2 h 339"/>
                  <a:gd name="T6" fmla="*/ 240 w 301"/>
                  <a:gd name="T7" fmla="*/ 31 h 339"/>
                  <a:gd name="T8" fmla="*/ 263 w 301"/>
                  <a:gd name="T9" fmla="*/ 31 h 339"/>
                  <a:gd name="T10" fmla="*/ 263 w 301"/>
                  <a:gd name="T11" fmla="*/ 269 h 339"/>
                  <a:gd name="T12" fmla="*/ 235 w 301"/>
                  <a:gd name="T13" fmla="*/ 246 h 339"/>
                  <a:gd name="T14" fmla="*/ 161 w 301"/>
                  <a:gd name="T15" fmla="*/ 284 h 339"/>
                  <a:gd name="T16" fmla="*/ 38 w 301"/>
                  <a:gd name="T17" fmla="*/ 284 h 339"/>
                  <a:gd name="T18" fmla="*/ 38 w 301"/>
                  <a:gd name="T19" fmla="*/ 31 h 339"/>
                  <a:gd name="T20" fmla="*/ 61 w 301"/>
                  <a:gd name="T21" fmla="*/ 31 h 339"/>
                  <a:gd name="T22" fmla="*/ 67 w 301"/>
                  <a:gd name="T23" fmla="*/ 2 h 339"/>
                  <a:gd name="T24" fmla="*/ 67 w 301"/>
                  <a:gd name="T25" fmla="*/ 0 h 339"/>
                  <a:gd name="T26" fmla="*/ 8 w 301"/>
                  <a:gd name="T27" fmla="*/ 0 h 339"/>
                  <a:gd name="T28" fmla="*/ 0 w 301"/>
                  <a:gd name="T29" fmla="*/ 8 h 339"/>
                  <a:gd name="T30" fmla="*/ 0 w 301"/>
                  <a:gd name="T31" fmla="*/ 331 h 339"/>
                  <a:gd name="T32" fmla="*/ 8 w 301"/>
                  <a:gd name="T33" fmla="*/ 339 h 339"/>
                  <a:gd name="T34" fmla="*/ 293 w 301"/>
                  <a:gd name="T35" fmla="*/ 339 h 339"/>
                  <a:gd name="T36" fmla="*/ 301 w 301"/>
                  <a:gd name="T37" fmla="*/ 331 h 339"/>
                  <a:gd name="T38" fmla="*/ 301 w 301"/>
                  <a:gd name="T39" fmla="*/ 8 h 339"/>
                  <a:gd name="T40" fmla="*/ 293 w 301"/>
                  <a:gd name="T41"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1" h="339">
                    <a:moveTo>
                      <a:pt x="293" y="0"/>
                    </a:moveTo>
                    <a:cubicBezTo>
                      <a:pt x="233" y="0"/>
                      <a:pt x="233" y="0"/>
                      <a:pt x="233" y="0"/>
                    </a:cubicBezTo>
                    <a:cubicBezTo>
                      <a:pt x="233" y="1"/>
                      <a:pt x="234" y="1"/>
                      <a:pt x="234" y="2"/>
                    </a:cubicBezTo>
                    <a:cubicBezTo>
                      <a:pt x="240" y="31"/>
                      <a:pt x="240" y="31"/>
                      <a:pt x="240" y="31"/>
                    </a:cubicBezTo>
                    <a:cubicBezTo>
                      <a:pt x="263" y="31"/>
                      <a:pt x="263" y="31"/>
                      <a:pt x="263" y="31"/>
                    </a:cubicBezTo>
                    <a:cubicBezTo>
                      <a:pt x="263" y="269"/>
                      <a:pt x="263" y="269"/>
                      <a:pt x="263" y="269"/>
                    </a:cubicBezTo>
                    <a:cubicBezTo>
                      <a:pt x="235" y="246"/>
                      <a:pt x="235" y="246"/>
                      <a:pt x="235" y="246"/>
                    </a:cubicBezTo>
                    <a:cubicBezTo>
                      <a:pt x="161" y="284"/>
                      <a:pt x="161" y="284"/>
                      <a:pt x="161" y="284"/>
                    </a:cubicBezTo>
                    <a:cubicBezTo>
                      <a:pt x="38" y="284"/>
                      <a:pt x="38" y="284"/>
                      <a:pt x="38" y="284"/>
                    </a:cubicBezTo>
                    <a:cubicBezTo>
                      <a:pt x="38" y="31"/>
                      <a:pt x="38" y="31"/>
                      <a:pt x="38" y="31"/>
                    </a:cubicBezTo>
                    <a:cubicBezTo>
                      <a:pt x="61" y="31"/>
                      <a:pt x="61" y="31"/>
                      <a:pt x="61" y="31"/>
                    </a:cubicBezTo>
                    <a:cubicBezTo>
                      <a:pt x="67" y="2"/>
                      <a:pt x="67" y="2"/>
                      <a:pt x="67" y="2"/>
                    </a:cubicBezTo>
                    <a:cubicBezTo>
                      <a:pt x="67" y="1"/>
                      <a:pt x="67" y="1"/>
                      <a:pt x="67" y="0"/>
                    </a:cubicBezTo>
                    <a:cubicBezTo>
                      <a:pt x="8" y="0"/>
                      <a:pt x="8" y="0"/>
                      <a:pt x="8" y="0"/>
                    </a:cubicBezTo>
                    <a:cubicBezTo>
                      <a:pt x="4" y="0"/>
                      <a:pt x="0" y="4"/>
                      <a:pt x="0" y="8"/>
                    </a:cubicBezTo>
                    <a:cubicBezTo>
                      <a:pt x="0" y="331"/>
                      <a:pt x="0" y="331"/>
                      <a:pt x="0" y="331"/>
                    </a:cubicBezTo>
                    <a:cubicBezTo>
                      <a:pt x="0" y="335"/>
                      <a:pt x="4" y="339"/>
                      <a:pt x="8" y="339"/>
                    </a:cubicBezTo>
                    <a:cubicBezTo>
                      <a:pt x="293" y="339"/>
                      <a:pt x="293" y="339"/>
                      <a:pt x="293" y="339"/>
                    </a:cubicBezTo>
                    <a:cubicBezTo>
                      <a:pt x="297" y="339"/>
                      <a:pt x="301" y="335"/>
                      <a:pt x="301" y="331"/>
                    </a:cubicBezTo>
                    <a:cubicBezTo>
                      <a:pt x="301" y="8"/>
                      <a:pt x="301" y="8"/>
                      <a:pt x="301" y="8"/>
                    </a:cubicBezTo>
                    <a:cubicBezTo>
                      <a:pt x="301" y="4"/>
                      <a:pt x="297" y="0"/>
                      <a:pt x="2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grpSp>
          <p:nvGrpSpPr>
            <p:cNvPr id="209" name="Group 208"/>
            <p:cNvGrpSpPr/>
            <p:nvPr/>
          </p:nvGrpSpPr>
          <p:grpSpPr>
            <a:xfrm>
              <a:off x="2147417" y="2541250"/>
              <a:ext cx="186946" cy="227417"/>
              <a:chOff x="2147417" y="2434213"/>
              <a:chExt cx="186946" cy="227417"/>
            </a:xfrm>
          </p:grpSpPr>
          <p:sp>
            <p:nvSpPr>
              <p:cNvPr id="216" name="Freeform 6"/>
              <p:cNvSpPr>
                <a:spLocks noEditPoints="1"/>
              </p:cNvSpPr>
              <p:nvPr/>
            </p:nvSpPr>
            <p:spPr bwMode="auto">
              <a:xfrm>
                <a:off x="2147417" y="2434213"/>
                <a:ext cx="186946" cy="227417"/>
              </a:xfrm>
              <a:custGeom>
                <a:avLst/>
                <a:gdLst>
                  <a:gd name="T0" fmla="*/ 106 w 110"/>
                  <a:gd name="T1" fmla="*/ 37 h 137"/>
                  <a:gd name="T2" fmla="*/ 73 w 110"/>
                  <a:gd name="T3" fmla="*/ 4 h 137"/>
                  <a:gd name="T4" fmla="*/ 62 w 110"/>
                  <a:gd name="T5" fmla="*/ 0 h 137"/>
                  <a:gd name="T6" fmla="*/ 13 w 110"/>
                  <a:gd name="T7" fmla="*/ 0 h 137"/>
                  <a:gd name="T8" fmla="*/ 0 w 110"/>
                  <a:gd name="T9" fmla="*/ 11 h 137"/>
                  <a:gd name="T10" fmla="*/ 0 w 110"/>
                  <a:gd name="T11" fmla="*/ 123 h 137"/>
                  <a:gd name="T12" fmla="*/ 13 w 110"/>
                  <a:gd name="T13" fmla="*/ 137 h 137"/>
                  <a:gd name="T14" fmla="*/ 97 w 110"/>
                  <a:gd name="T15" fmla="*/ 137 h 137"/>
                  <a:gd name="T16" fmla="*/ 110 w 110"/>
                  <a:gd name="T17" fmla="*/ 123 h 137"/>
                  <a:gd name="T18" fmla="*/ 110 w 110"/>
                  <a:gd name="T19" fmla="*/ 46 h 137"/>
                  <a:gd name="T20" fmla="*/ 106 w 110"/>
                  <a:gd name="T21" fmla="*/ 37 h 137"/>
                  <a:gd name="T22" fmla="*/ 54 w 110"/>
                  <a:gd name="T23" fmla="*/ 91 h 137"/>
                  <a:gd name="T24" fmla="*/ 51 w 110"/>
                  <a:gd name="T25" fmla="*/ 94 h 137"/>
                  <a:gd name="T26" fmla="*/ 48 w 110"/>
                  <a:gd name="T27" fmla="*/ 96 h 137"/>
                  <a:gd name="T28" fmla="*/ 40 w 110"/>
                  <a:gd name="T29" fmla="*/ 96 h 137"/>
                  <a:gd name="T30" fmla="*/ 36 w 110"/>
                  <a:gd name="T31" fmla="*/ 96 h 137"/>
                  <a:gd name="T32" fmla="*/ 36 w 110"/>
                  <a:gd name="T33" fmla="*/ 109 h 137"/>
                  <a:gd name="T34" fmla="*/ 29 w 110"/>
                  <a:gd name="T35" fmla="*/ 109 h 137"/>
                  <a:gd name="T36" fmla="*/ 29 w 110"/>
                  <a:gd name="T37" fmla="*/ 75 h 137"/>
                  <a:gd name="T38" fmla="*/ 40 w 110"/>
                  <a:gd name="T39" fmla="*/ 75 h 137"/>
                  <a:gd name="T40" fmla="*/ 48 w 110"/>
                  <a:gd name="T41" fmla="*/ 75 h 137"/>
                  <a:gd name="T42" fmla="*/ 53 w 110"/>
                  <a:gd name="T43" fmla="*/ 79 h 137"/>
                  <a:gd name="T44" fmla="*/ 55 w 110"/>
                  <a:gd name="T45" fmla="*/ 85 h 137"/>
                  <a:gd name="T46" fmla="*/ 54 w 110"/>
                  <a:gd name="T47" fmla="*/ 91 h 137"/>
                  <a:gd name="T48" fmla="*/ 75 w 110"/>
                  <a:gd name="T49" fmla="*/ 108 h 137"/>
                  <a:gd name="T50" fmla="*/ 73 w 110"/>
                  <a:gd name="T51" fmla="*/ 113 h 137"/>
                  <a:gd name="T52" fmla="*/ 71 w 110"/>
                  <a:gd name="T53" fmla="*/ 116 h 137"/>
                  <a:gd name="T54" fmla="*/ 70 w 110"/>
                  <a:gd name="T55" fmla="*/ 118 h 137"/>
                  <a:gd name="T56" fmla="*/ 67 w 110"/>
                  <a:gd name="T57" fmla="*/ 119 h 137"/>
                  <a:gd name="T58" fmla="*/ 64 w 110"/>
                  <a:gd name="T59" fmla="*/ 119 h 137"/>
                  <a:gd name="T60" fmla="*/ 60 w 110"/>
                  <a:gd name="T61" fmla="*/ 119 h 137"/>
                  <a:gd name="T62" fmla="*/ 59 w 110"/>
                  <a:gd name="T63" fmla="*/ 114 h 137"/>
                  <a:gd name="T64" fmla="*/ 62 w 110"/>
                  <a:gd name="T65" fmla="*/ 114 h 137"/>
                  <a:gd name="T66" fmla="*/ 66 w 110"/>
                  <a:gd name="T67" fmla="*/ 113 h 137"/>
                  <a:gd name="T68" fmla="*/ 67 w 110"/>
                  <a:gd name="T69" fmla="*/ 109 h 137"/>
                  <a:gd name="T70" fmla="*/ 58 w 110"/>
                  <a:gd name="T71" fmla="*/ 84 h 137"/>
                  <a:gd name="T72" fmla="*/ 65 w 110"/>
                  <a:gd name="T73" fmla="*/ 84 h 137"/>
                  <a:gd name="T74" fmla="*/ 71 w 110"/>
                  <a:gd name="T75" fmla="*/ 102 h 137"/>
                  <a:gd name="T76" fmla="*/ 77 w 110"/>
                  <a:gd name="T77" fmla="*/ 84 h 137"/>
                  <a:gd name="T78" fmla="*/ 83 w 110"/>
                  <a:gd name="T79" fmla="*/ 84 h 137"/>
                  <a:gd name="T80" fmla="*/ 75 w 110"/>
                  <a:gd name="T81" fmla="*/ 108 h 137"/>
                  <a:gd name="T82" fmla="*/ 62 w 110"/>
                  <a:gd name="T83" fmla="*/ 46 h 137"/>
                  <a:gd name="T84" fmla="*/ 62 w 110"/>
                  <a:gd name="T85" fmla="*/ 11 h 137"/>
                  <a:gd name="T86" fmla="*/ 97 w 110"/>
                  <a:gd name="T87" fmla="*/ 46 h 137"/>
                  <a:gd name="T88" fmla="*/ 62 w 110"/>
                  <a:gd name="T89" fmla="*/ 4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0" h="137">
                    <a:moveTo>
                      <a:pt x="106" y="37"/>
                    </a:moveTo>
                    <a:cubicBezTo>
                      <a:pt x="73" y="4"/>
                      <a:pt x="73" y="4"/>
                      <a:pt x="73" y="4"/>
                    </a:cubicBezTo>
                    <a:cubicBezTo>
                      <a:pt x="69" y="0"/>
                      <a:pt x="66" y="0"/>
                      <a:pt x="62" y="0"/>
                    </a:cubicBezTo>
                    <a:cubicBezTo>
                      <a:pt x="13" y="0"/>
                      <a:pt x="13" y="0"/>
                      <a:pt x="13" y="0"/>
                    </a:cubicBezTo>
                    <a:cubicBezTo>
                      <a:pt x="7" y="0"/>
                      <a:pt x="0" y="4"/>
                      <a:pt x="0" y="11"/>
                    </a:cubicBezTo>
                    <a:cubicBezTo>
                      <a:pt x="0" y="123"/>
                      <a:pt x="0" y="123"/>
                      <a:pt x="0" y="123"/>
                    </a:cubicBezTo>
                    <a:cubicBezTo>
                      <a:pt x="0" y="130"/>
                      <a:pt x="7" y="137"/>
                      <a:pt x="13" y="137"/>
                    </a:cubicBezTo>
                    <a:cubicBezTo>
                      <a:pt x="97" y="137"/>
                      <a:pt x="97" y="137"/>
                      <a:pt x="97" y="137"/>
                    </a:cubicBezTo>
                    <a:cubicBezTo>
                      <a:pt x="104" y="137"/>
                      <a:pt x="110" y="130"/>
                      <a:pt x="110" y="123"/>
                    </a:cubicBezTo>
                    <a:cubicBezTo>
                      <a:pt x="110" y="46"/>
                      <a:pt x="110" y="46"/>
                      <a:pt x="110" y="46"/>
                    </a:cubicBezTo>
                    <a:cubicBezTo>
                      <a:pt x="110" y="46"/>
                      <a:pt x="109" y="40"/>
                      <a:pt x="106" y="37"/>
                    </a:cubicBezTo>
                    <a:close/>
                    <a:moveTo>
                      <a:pt x="54" y="91"/>
                    </a:moveTo>
                    <a:cubicBezTo>
                      <a:pt x="53" y="92"/>
                      <a:pt x="52" y="93"/>
                      <a:pt x="51" y="94"/>
                    </a:cubicBezTo>
                    <a:cubicBezTo>
                      <a:pt x="50" y="95"/>
                      <a:pt x="49" y="95"/>
                      <a:pt x="48" y="96"/>
                    </a:cubicBezTo>
                    <a:cubicBezTo>
                      <a:pt x="46" y="96"/>
                      <a:pt x="44" y="96"/>
                      <a:pt x="40" y="96"/>
                    </a:cubicBezTo>
                    <a:cubicBezTo>
                      <a:pt x="36" y="96"/>
                      <a:pt x="36" y="96"/>
                      <a:pt x="36" y="96"/>
                    </a:cubicBezTo>
                    <a:cubicBezTo>
                      <a:pt x="36" y="109"/>
                      <a:pt x="36" y="109"/>
                      <a:pt x="36" y="109"/>
                    </a:cubicBezTo>
                    <a:cubicBezTo>
                      <a:pt x="29" y="109"/>
                      <a:pt x="29" y="109"/>
                      <a:pt x="29" y="109"/>
                    </a:cubicBezTo>
                    <a:cubicBezTo>
                      <a:pt x="29" y="75"/>
                      <a:pt x="29" y="75"/>
                      <a:pt x="29" y="75"/>
                    </a:cubicBezTo>
                    <a:cubicBezTo>
                      <a:pt x="40" y="75"/>
                      <a:pt x="40" y="75"/>
                      <a:pt x="40" y="75"/>
                    </a:cubicBezTo>
                    <a:cubicBezTo>
                      <a:pt x="44" y="75"/>
                      <a:pt x="47" y="75"/>
                      <a:pt x="48" y="75"/>
                    </a:cubicBezTo>
                    <a:cubicBezTo>
                      <a:pt x="50" y="76"/>
                      <a:pt x="52" y="77"/>
                      <a:pt x="53" y="79"/>
                    </a:cubicBezTo>
                    <a:cubicBezTo>
                      <a:pt x="55" y="80"/>
                      <a:pt x="55" y="83"/>
                      <a:pt x="55" y="85"/>
                    </a:cubicBezTo>
                    <a:cubicBezTo>
                      <a:pt x="55" y="87"/>
                      <a:pt x="55" y="89"/>
                      <a:pt x="54" y="91"/>
                    </a:cubicBezTo>
                    <a:close/>
                    <a:moveTo>
                      <a:pt x="75" y="108"/>
                    </a:moveTo>
                    <a:cubicBezTo>
                      <a:pt x="73" y="113"/>
                      <a:pt x="73" y="113"/>
                      <a:pt x="73" y="113"/>
                    </a:cubicBezTo>
                    <a:cubicBezTo>
                      <a:pt x="72" y="114"/>
                      <a:pt x="72" y="115"/>
                      <a:pt x="71" y="116"/>
                    </a:cubicBezTo>
                    <a:cubicBezTo>
                      <a:pt x="71" y="117"/>
                      <a:pt x="70" y="117"/>
                      <a:pt x="70" y="118"/>
                    </a:cubicBezTo>
                    <a:cubicBezTo>
                      <a:pt x="69" y="118"/>
                      <a:pt x="68" y="119"/>
                      <a:pt x="67" y="119"/>
                    </a:cubicBezTo>
                    <a:cubicBezTo>
                      <a:pt x="66" y="119"/>
                      <a:pt x="65" y="119"/>
                      <a:pt x="64" y="119"/>
                    </a:cubicBezTo>
                    <a:cubicBezTo>
                      <a:pt x="62" y="119"/>
                      <a:pt x="61" y="119"/>
                      <a:pt x="60" y="119"/>
                    </a:cubicBezTo>
                    <a:cubicBezTo>
                      <a:pt x="59" y="114"/>
                      <a:pt x="59" y="114"/>
                      <a:pt x="59" y="114"/>
                    </a:cubicBezTo>
                    <a:cubicBezTo>
                      <a:pt x="60" y="114"/>
                      <a:pt x="61" y="114"/>
                      <a:pt x="62" y="114"/>
                    </a:cubicBezTo>
                    <a:cubicBezTo>
                      <a:pt x="64" y="114"/>
                      <a:pt x="65" y="114"/>
                      <a:pt x="66" y="113"/>
                    </a:cubicBezTo>
                    <a:cubicBezTo>
                      <a:pt x="66" y="112"/>
                      <a:pt x="67" y="111"/>
                      <a:pt x="67" y="109"/>
                    </a:cubicBezTo>
                    <a:cubicBezTo>
                      <a:pt x="58" y="84"/>
                      <a:pt x="58" y="84"/>
                      <a:pt x="58" y="84"/>
                    </a:cubicBezTo>
                    <a:cubicBezTo>
                      <a:pt x="65" y="84"/>
                      <a:pt x="65" y="84"/>
                      <a:pt x="65" y="84"/>
                    </a:cubicBezTo>
                    <a:cubicBezTo>
                      <a:pt x="71" y="102"/>
                      <a:pt x="71" y="102"/>
                      <a:pt x="71" y="102"/>
                    </a:cubicBezTo>
                    <a:cubicBezTo>
                      <a:pt x="77" y="84"/>
                      <a:pt x="77" y="84"/>
                      <a:pt x="77" y="84"/>
                    </a:cubicBezTo>
                    <a:cubicBezTo>
                      <a:pt x="83" y="84"/>
                      <a:pt x="83" y="84"/>
                      <a:pt x="83" y="84"/>
                    </a:cubicBezTo>
                    <a:lnTo>
                      <a:pt x="75" y="108"/>
                    </a:lnTo>
                    <a:close/>
                    <a:moveTo>
                      <a:pt x="62" y="46"/>
                    </a:moveTo>
                    <a:cubicBezTo>
                      <a:pt x="62" y="11"/>
                      <a:pt x="62" y="11"/>
                      <a:pt x="62" y="11"/>
                    </a:cubicBezTo>
                    <a:cubicBezTo>
                      <a:pt x="97" y="46"/>
                      <a:pt x="97" y="46"/>
                      <a:pt x="97" y="46"/>
                    </a:cubicBezTo>
                    <a:cubicBezTo>
                      <a:pt x="62" y="46"/>
                      <a:pt x="62" y="46"/>
                      <a:pt x="62"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17" name="Rounded Rectangle 216"/>
              <p:cNvSpPr/>
              <p:nvPr/>
            </p:nvSpPr>
            <p:spPr>
              <a:xfrm>
                <a:off x="2164849" y="2533526"/>
                <a:ext cx="151543" cy="106021"/>
              </a:xfrm>
              <a:prstGeom prst="roundRect">
                <a:avLst/>
              </a:prstGeom>
              <a:solidFill>
                <a:srgbClr val="FFFFF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grpSp>
          <p:nvGrpSpPr>
            <p:cNvPr id="210" name="Group 209"/>
            <p:cNvGrpSpPr>
              <a:grpSpLocks noChangeAspect="1"/>
            </p:cNvGrpSpPr>
            <p:nvPr/>
          </p:nvGrpSpPr>
          <p:grpSpPr>
            <a:xfrm>
              <a:off x="2360908" y="2420843"/>
              <a:ext cx="182880" cy="207225"/>
              <a:chOff x="-1425862" y="3911366"/>
              <a:chExt cx="386679" cy="438155"/>
            </a:xfrm>
            <a:solidFill>
              <a:schemeClr val="bg1"/>
            </a:solidFill>
          </p:grpSpPr>
          <p:grpSp>
            <p:nvGrpSpPr>
              <p:cNvPr id="211" name="Group 210"/>
              <p:cNvGrpSpPr/>
              <p:nvPr/>
            </p:nvGrpSpPr>
            <p:grpSpPr>
              <a:xfrm>
                <a:off x="-1425862" y="4000869"/>
                <a:ext cx="386679" cy="348652"/>
                <a:chOff x="-1425862" y="4000869"/>
                <a:chExt cx="386679" cy="348652"/>
              </a:xfrm>
              <a:grpFill/>
            </p:grpSpPr>
            <p:sp>
              <p:nvSpPr>
                <p:cNvPr id="214" name="Freeform 14"/>
                <p:cNvSpPr>
                  <a:spLocks noChangeAspect="1" noEditPoints="1"/>
                </p:cNvSpPr>
                <p:nvPr/>
              </p:nvSpPr>
              <p:spPr bwMode="auto">
                <a:xfrm>
                  <a:off x="-1425862" y="4000869"/>
                  <a:ext cx="386679" cy="348652"/>
                </a:xfrm>
                <a:custGeom>
                  <a:avLst/>
                  <a:gdLst>
                    <a:gd name="T0" fmla="*/ 198 w 308"/>
                    <a:gd name="T1" fmla="*/ 305 h 305"/>
                    <a:gd name="T2" fmla="*/ 275 w 308"/>
                    <a:gd name="T3" fmla="*/ 281 h 305"/>
                    <a:gd name="T4" fmla="*/ 275 w 308"/>
                    <a:gd name="T5" fmla="*/ 83 h 305"/>
                    <a:gd name="T6" fmla="*/ 300 w 308"/>
                    <a:gd name="T7" fmla="*/ 52 h 305"/>
                    <a:gd name="T8" fmla="*/ 231 w 308"/>
                    <a:gd name="T9" fmla="*/ 52 h 305"/>
                    <a:gd name="T10" fmla="*/ 198 w 308"/>
                    <a:gd name="T11" fmla="*/ 97 h 305"/>
                    <a:gd name="T12" fmla="*/ 155 w 308"/>
                    <a:gd name="T13" fmla="*/ 52 h 305"/>
                    <a:gd name="T14" fmla="*/ 0 w 308"/>
                    <a:gd name="T15" fmla="*/ 22 h 305"/>
                    <a:gd name="T16" fmla="*/ 55 w 308"/>
                    <a:gd name="T17" fmla="*/ 68 h 305"/>
                    <a:gd name="T18" fmla="*/ 55 w 308"/>
                    <a:gd name="T19" fmla="*/ 266 h 305"/>
                    <a:gd name="T20" fmla="*/ 198 w 308"/>
                    <a:gd name="T21" fmla="*/ 305 h 305"/>
                    <a:gd name="T22" fmla="*/ 80 w 308"/>
                    <a:gd name="T23" fmla="*/ 179 h 305"/>
                    <a:gd name="T24" fmla="*/ 130 w 308"/>
                    <a:gd name="T25" fmla="*/ 127 h 305"/>
                    <a:gd name="T26" fmla="*/ 178 w 308"/>
                    <a:gd name="T27" fmla="*/ 182 h 305"/>
                    <a:gd name="T28" fmla="*/ 128 w 308"/>
                    <a:gd name="T29" fmla="*/ 234 h 305"/>
                    <a:gd name="T30" fmla="*/ 80 w 308"/>
                    <a:gd name="T31" fmla="*/ 179 h 305"/>
                    <a:gd name="T32" fmla="*/ 160 w 308"/>
                    <a:gd name="T33" fmla="*/ 45 h 305"/>
                    <a:gd name="T34" fmla="*/ 198 w 308"/>
                    <a:gd name="T35" fmla="*/ 84 h 305"/>
                    <a:gd name="T36" fmla="*/ 227 w 308"/>
                    <a:gd name="T37" fmla="*/ 45 h 305"/>
                    <a:gd name="T38" fmla="*/ 287 w 308"/>
                    <a:gd name="T39" fmla="*/ 45 h 305"/>
                    <a:gd name="T40" fmla="*/ 308 w 308"/>
                    <a:gd name="T41" fmla="*/ 14 h 305"/>
                    <a:gd name="T42" fmla="*/ 115 w 308"/>
                    <a:gd name="T43" fmla="*/ 0 h 305"/>
                    <a:gd name="T44" fmla="*/ 94 w 308"/>
                    <a:gd name="T45" fmla="*/ 33 h 305"/>
                    <a:gd name="T46" fmla="*/ 76 w 308"/>
                    <a:gd name="T47" fmla="*/ 5 h 305"/>
                    <a:gd name="T48" fmla="*/ 22 w 308"/>
                    <a:gd name="T49" fmla="*/ 4 h 305"/>
                    <a:gd name="T50" fmla="*/ 34 w 308"/>
                    <a:gd name="T51" fmla="*/ 23 h 305"/>
                    <a:gd name="T52" fmla="*/ 160 w 308"/>
                    <a:gd name="T53" fmla="*/ 4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8" h="305">
                      <a:moveTo>
                        <a:pt x="198" y="305"/>
                      </a:moveTo>
                      <a:cubicBezTo>
                        <a:pt x="275" y="281"/>
                        <a:pt x="275" y="281"/>
                        <a:pt x="275" y="281"/>
                      </a:cubicBezTo>
                      <a:cubicBezTo>
                        <a:pt x="275" y="83"/>
                        <a:pt x="275" y="83"/>
                        <a:pt x="275" y="83"/>
                      </a:cubicBezTo>
                      <a:cubicBezTo>
                        <a:pt x="300" y="52"/>
                        <a:pt x="300" y="52"/>
                        <a:pt x="300" y="52"/>
                      </a:cubicBezTo>
                      <a:cubicBezTo>
                        <a:pt x="231" y="52"/>
                        <a:pt x="231" y="52"/>
                        <a:pt x="231" y="52"/>
                      </a:cubicBezTo>
                      <a:cubicBezTo>
                        <a:pt x="198" y="97"/>
                        <a:pt x="198" y="97"/>
                        <a:pt x="198" y="97"/>
                      </a:cubicBezTo>
                      <a:cubicBezTo>
                        <a:pt x="155" y="52"/>
                        <a:pt x="155" y="52"/>
                        <a:pt x="155" y="52"/>
                      </a:cubicBezTo>
                      <a:cubicBezTo>
                        <a:pt x="0" y="22"/>
                        <a:pt x="0" y="22"/>
                        <a:pt x="0" y="22"/>
                      </a:cubicBezTo>
                      <a:cubicBezTo>
                        <a:pt x="55" y="68"/>
                        <a:pt x="55" y="68"/>
                        <a:pt x="55" y="68"/>
                      </a:cubicBezTo>
                      <a:cubicBezTo>
                        <a:pt x="55" y="266"/>
                        <a:pt x="55" y="266"/>
                        <a:pt x="55" y="266"/>
                      </a:cubicBezTo>
                      <a:lnTo>
                        <a:pt x="198" y="305"/>
                      </a:lnTo>
                      <a:close/>
                      <a:moveTo>
                        <a:pt x="80" y="179"/>
                      </a:moveTo>
                      <a:cubicBezTo>
                        <a:pt x="81" y="149"/>
                        <a:pt x="103" y="126"/>
                        <a:pt x="130" y="127"/>
                      </a:cubicBezTo>
                      <a:cubicBezTo>
                        <a:pt x="157" y="128"/>
                        <a:pt x="179" y="153"/>
                        <a:pt x="178" y="182"/>
                      </a:cubicBezTo>
                      <a:cubicBezTo>
                        <a:pt x="178" y="212"/>
                        <a:pt x="155" y="235"/>
                        <a:pt x="128" y="234"/>
                      </a:cubicBezTo>
                      <a:cubicBezTo>
                        <a:pt x="101" y="233"/>
                        <a:pt x="80" y="208"/>
                        <a:pt x="80" y="179"/>
                      </a:cubicBezTo>
                      <a:close/>
                      <a:moveTo>
                        <a:pt x="160" y="45"/>
                      </a:moveTo>
                      <a:cubicBezTo>
                        <a:pt x="198" y="84"/>
                        <a:pt x="198" y="84"/>
                        <a:pt x="198" y="84"/>
                      </a:cubicBezTo>
                      <a:cubicBezTo>
                        <a:pt x="227" y="45"/>
                        <a:pt x="227" y="45"/>
                        <a:pt x="227" y="45"/>
                      </a:cubicBezTo>
                      <a:cubicBezTo>
                        <a:pt x="287" y="45"/>
                        <a:pt x="287" y="45"/>
                        <a:pt x="287" y="45"/>
                      </a:cubicBezTo>
                      <a:cubicBezTo>
                        <a:pt x="308" y="14"/>
                        <a:pt x="308" y="14"/>
                        <a:pt x="308" y="14"/>
                      </a:cubicBezTo>
                      <a:cubicBezTo>
                        <a:pt x="115" y="0"/>
                        <a:pt x="115" y="0"/>
                        <a:pt x="115" y="0"/>
                      </a:cubicBezTo>
                      <a:cubicBezTo>
                        <a:pt x="94" y="33"/>
                        <a:pt x="94" y="33"/>
                        <a:pt x="94" y="33"/>
                      </a:cubicBezTo>
                      <a:cubicBezTo>
                        <a:pt x="76" y="5"/>
                        <a:pt x="76" y="5"/>
                        <a:pt x="76" y="5"/>
                      </a:cubicBezTo>
                      <a:cubicBezTo>
                        <a:pt x="22" y="4"/>
                        <a:pt x="22" y="4"/>
                        <a:pt x="22" y="4"/>
                      </a:cubicBezTo>
                      <a:cubicBezTo>
                        <a:pt x="34" y="23"/>
                        <a:pt x="34" y="23"/>
                        <a:pt x="34" y="23"/>
                      </a:cubicBezTo>
                      <a:lnTo>
                        <a:pt x="160" y="45"/>
                      </a:lnTo>
                      <a:close/>
                    </a:path>
                  </a:pathLst>
                </a:custGeom>
                <a:grpFill/>
                <a:ln>
                  <a:no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15" name="Rounded Rectangle 214"/>
                <p:cNvSpPr/>
                <p:nvPr/>
              </p:nvSpPr>
              <p:spPr>
                <a:xfrm>
                  <a:off x="-1334726" y="4133850"/>
                  <a:ext cx="150631" cy="159587"/>
                </a:xfrm>
                <a:prstGeom prst="roundRect">
                  <a:avLst/>
                </a:prstGeom>
                <a:grp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sp>
            <p:nvSpPr>
              <p:cNvPr id="212" name="Freeform 211"/>
              <p:cNvSpPr/>
              <p:nvPr/>
            </p:nvSpPr>
            <p:spPr>
              <a:xfrm rot="212793">
                <a:off x="-1317186" y="3911366"/>
                <a:ext cx="226150" cy="129350"/>
              </a:xfrm>
              <a:custGeom>
                <a:avLst/>
                <a:gdLst>
                  <a:gd name="connsiteX0" fmla="*/ 103892 w 226150"/>
                  <a:gd name="connsiteY0" fmla="*/ 185 h 129350"/>
                  <a:gd name="connsiteX1" fmla="*/ 214051 w 226150"/>
                  <a:gd name="connsiteY1" fmla="*/ 77289 h 129350"/>
                  <a:gd name="connsiteX2" fmla="*/ 226150 w 226150"/>
                  <a:gd name="connsiteY2" fmla="*/ 129350 h 129350"/>
                  <a:gd name="connsiteX3" fmla="*/ 145720 w 226150"/>
                  <a:gd name="connsiteY3" fmla="*/ 129350 h 129350"/>
                  <a:gd name="connsiteX4" fmla="*/ 136974 w 226150"/>
                  <a:gd name="connsiteY4" fmla="*/ 108304 h 129350"/>
                  <a:gd name="connsiteX5" fmla="*/ 113682 w 226150"/>
                  <a:gd name="connsiteY5" fmla="*/ 98459 h 129350"/>
                  <a:gd name="connsiteX6" fmla="*/ 91784 w 226150"/>
                  <a:gd name="connsiteY6" fmla="*/ 111105 h 129350"/>
                  <a:gd name="connsiteX7" fmla="*/ 86734 w 226150"/>
                  <a:gd name="connsiteY7" fmla="*/ 129350 h 129350"/>
                  <a:gd name="connsiteX8" fmla="*/ 0 w 226150"/>
                  <a:gd name="connsiteY8" fmla="*/ 129350 h 129350"/>
                  <a:gd name="connsiteX9" fmla="*/ 4098 w 226150"/>
                  <a:gd name="connsiteY9" fmla="*/ 90302 h 129350"/>
                  <a:gd name="connsiteX10" fmla="*/ 103892 w 226150"/>
                  <a:gd name="connsiteY10" fmla="*/ 185 h 12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6150" h="129350">
                    <a:moveTo>
                      <a:pt x="103892" y="185"/>
                    </a:moveTo>
                    <a:cubicBezTo>
                      <a:pt x="151083" y="-2740"/>
                      <a:pt x="193710" y="29227"/>
                      <a:pt x="214051" y="77289"/>
                    </a:cubicBezTo>
                    <a:lnTo>
                      <a:pt x="226150" y="129350"/>
                    </a:lnTo>
                    <a:lnTo>
                      <a:pt x="145720" y="129350"/>
                    </a:lnTo>
                    <a:lnTo>
                      <a:pt x="136974" y="108304"/>
                    </a:lnTo>
                    <a:cubicBezTo>
                      <a:pt x="130760" y="101714"/>
                      <a:pt x="122506" y="97912"/>
                      <a:pt x="113682" y="98459"/>
                    </a:cubicBezTo>
                    <a:cubicBezTo>
                      <a:pt x="104858" y="99006"/>
                      <a:pt x="97136" y="103798"/>
                      <a:pt x="91784" y="111105"/>
                    </a:cubicBezTo>
                    <a:lnTo>
                      <a:pt x="86734" y="129350"/>
                    </a:lnTo>
                    <a:lnTo>
                      <a:pt x="0" y="129350"/>
                    </a:lnTo>
                    <a:lnTo>
                      <a:pt x="4098" y="90302"/>
                    </a:lnTo>
                    <a:cubicBezTo>
                      <a:pt x="18348" y="40096"/>
                      <a:pt x="56701" y="3110"/>
                      <a:pt x="103892" y="185"/>
                    </a:cubicBezTo>
                    <a:close/>
                  </a:path>
                </a:pathLst>
              </a:custGeom>
              <a:grp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213" name="Oval 212"/>
              <p:cNvSpPr/>
              <p:nvPr/>
            </p:nvSpPr>
            <p:spPr>
              <a:xfrm>
                <a:off x="-1237105" y="3990686"/>
                <a:ext cx="53010" cy="76673"/>
              </a:xfrm>
              <a:prstGeom prst="ellipse">
                <a:avLst/>
              </a:prstGeom>
              <a:solidFill>
                <a:srgbClr val="AAB300"/>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grpSp>
      <p:sp>
        <p:nvSpPr>
          <p:cNvPr id="243" name="Oval 242"/>
          <p:cNvSpPr>
            <a:spLocks noChangeAspect="1"/>
          </p:cNvSpPr>
          <p:nvPr/>
        </p:nvSpPr>
        <p:spPr>
          <a:xfrm>
            <a:off x="6415419" y="2701087"/>
            <a:ext cx="274249" cy="271189"/>
          </a:xfrm>
          <a:prstGeom prst="ellipse">
            <a:avLst/>
          </a:prstGeom>
          <a:solidFill>
            <a:schemeClr val="accent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244" name="Oval 243"/>
          <p:cNvSpPr>
            <a:spLocks noChangeAspect="1"/>
          </p:cNvSpPr>
          <p:nvPr/>
        </p:nvSpPr>
        <p:spPr>
          <a:xfrm>
            <a:off x="6412917" y="2698133"/>
            <a:ext cx="274249" cy="271189"/>
          </a:xfrm>
          <a:prstGeom prst="ellipse">
            <a:avLst/>
          </a:prstGeom>
          <a:solidFill>
            <a:schemeClr val="accent2"/>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245" name="Rounded Rectangle 244"/>
          <p:cNvSpPr/>
          <p:nvPr/>
        </p:nvSpPr>
        <p:spPr>
          <a:xfrm>
            <a:off x="10174014" y="1461656"/>
            <a:ext cx="637595" cy="307136"/>
          </a:xfrm>
          <a:prstGeom prst="round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Endpoint</a:t>
            </a:r>
            <a:endParaRPr lang="en-US" sz="1200" dirty="0">
              <a:solidFill>
                <a:srgbClr val="FFFFFF"/>
              </a:solidFill>
              <a:latin typeface="Calibri" panose="020F0502020204030204" pitchFamily="34" charset="0"/>
              <a:cs typeface="Calibri" panose="020F0502020204030204" pitchFamily="34" charset="0"/>
            </a:endParaRPr>
          </a:p>
        </p:txBody>
      </p:sp>
      <p:sp>
        <p:nvSpPr>
          <p:cNvPr id="246" name="Rounded Rectangle 245"/>
          <p:cNvSpPr/>
          <p:nvPr/>
        </p:nvSpPr>
        <p:spPr>
          <a:xfrm>
            <a:off x="7693859" y="1410010"/>
            <a:ext cx="665995" cy="307136"/>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Endpoint</a:t>
            </a:r>
            <a:endParaRPr lang="en-US" sz="1200" dirty="0">
              <a:solidFill>
                <a:srgbClr val="FFFFFF"/>
              </a:solidFill>
              <a:latin typeface="Calibri" panose="020F0502020204030204" pitchFamily="34" charset="0"/>
              <a:cs typeface="Calibri" panose="020F0502020204030204" pitchFamily="34" charset="0"/>
            </a:endParaRPr>
          </a:p>
        </p:txBody>
      </p:sp>
      <p:sp>
        <p:nvSpPr>
          <p:cNvPr id="247" name="Rounded Rectangle 246"/>
          <p:cNvSpPr/>
          <p:nvPr/>
        </p:nvSpPr>
        <p:spPr>
          <a:xfrm>
            <a:off x="8487888" y="846879"/>
            <a:ext cx="1551529" cy="1301196"/>
          </a:xfrm>
          <a:prstGeom prst="roundRect">
            <a:avLst>
              <a:gd name="adj" fmla="val 7639"/>
            </a:avLst>
          </a:prstGeom>
          <a:noFill/>
          <a:ln w="190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endParaRPr>
          </a:p>
        </p:txBody>
      </p:sp>
      <p:grpSp>
        <p:nvGrpSpPr>
          <p:cNvPr id="248" name="Group 247"/>
          <p:cNvGrpSpPr/>
          <p:nvPr/>
        </p:nvGrpSpPr>
        <p:grpSpPr>
          <a:xfrm>
            <a:off x="9693649" y="1829503"/>
            <a:ext cx="883406" cy="649014"/>
            <a:chOff x="7790260" y="1926296"/>
            <a:chExt cx="883635" cy="649183"/>
          </a:xfrm>
        </p:grpSpPr>
        <p:sp>
          <p:nvSpPr>
            <p:cNvPr id="249" name="Freeform 46"/>
            <p:cNvSpPr>
              <a:spLocks/>
            </p:cNvSpPr>
            <p:nvPr/>
          </p:nvSpPr>
          <p:spPr bwMode="auto">
            <a:xfrm>
              <a:off x="7873511" y="1926296"/>
              <a:ext cx="721252" cy="175440"/>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p>
          </p:txBody>
        </p:sp>
        <p:sp>
          <p:nvSpPr>
            <p:cNvPr id="250" name="Freeform 5"/>
            <p:cNvSpPr>
              <a:spLocks noChangeAspect="1" noEditPoints="1"/>
            </p:cNvSpPr>
            <p:nvPr/>
          </p:nvSpPr>
          <p:spPr bwMode="auto">
            <a:xfrm>
              <a:off x="7850504" y="2075764"/>
              <a:ext cx="447636" cy="446726"/>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p>
          </p:txBody>
        </p:sp>
        <p:grpSp>
          <p:nvGrpSpPr>
            <p:cNvPr id="251" name="Group 250"/>
            <p:cNvGrpSpPr/>
            <p:nvPr/>
          </p:nvGrpSpPr>
          <p:grpSpPr>
            <a:xfrm>
              <a:off x="8077468" y="2024058"/>
              <a:ext cx="447636" cy="446726"/>
              <a:chOff x="5740457" y="1771387"/>
              <a:chExt cx="447636" cy="446726"/>
            </a:xfrm>
          </p:grpSpPr>
          <p:sp>
            <p:nvSpPr>
              <p:cNvPr id="255" name="Freeform 5"/>
              <p:cNvSpPr>
                <a:spLocks noChangeAspect="1" noEditPoints="1"/>
              </p:cNvSpPr>
              <p:nvPr/>
            </p:nvSpPr>
            <p:spPr bwMode="auto">
              <a:xfrm>
                <a:off x="5740457" y="1771387"/>
                <a:ext cx="447636" cy="446726"/>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p>
            </p:txBody>
          </p:sp>
          <p:sp>
            <p:nvSpPr>
              <p:cNvPr id="256" name="Oval 255"/>
              <p:cNvSpPr/>
              <p:nvPr/>
            </p:nvSpPr>
            <p:spPr>
              <a:xfrm>
                <a:off x="5791182" y="1820020"/>
                <a:ext cx="347472" cy="347472"/>
              </a:xfrm>
              <a:prstGeom prst="ellipse">
                <a:avLst/>
              </a:prstGeom>
              <a:solidFill>
                <a:schemeClr val="bg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chemeClr val="tx1"/>
                  </a:solidFill>
                </a:endParaRPr>
              </a:p>
            </p:txBody>
          </p:sp>
        </p:grpSp>
        <p:sp>
          <p:nvSpPr>
            <p:cNvPr id="252" name="Freeform 5"/>
            <p:cNvSpPr>
              <a:spLocks noChangeAspect="1" noEditPoints="1"/>
            </p:cNvSpPr>
            <p:nvPr/>
          </p:nvSpPr>
          <p:spPr bwMode="auto">
            <a:xfrm>
              <a:off x="8150859" y="2119021"/>
              <a:ext cx="377157" cy="376390"/>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p>
          </p:txBody>
        </p:sp>
        <p:sp>
          <p:nvSpPr>
            <p:cNvPr id="253" name="Freeform 47"/>
            <p:cNvSpPr>
              <a:spLocks/>
            </p:cNvSpPr>
            <p:nvPr/>
          </p:nvSpPr>
          <p:spPr bwMode="auto">
            <a:xfrm>
              <a:off x="7790260" y="2190109"/>
              <a:ext cx="872732" cy="385370"/>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p>
          </p:txBody>
        </p:sp>
        <p:sp>
          <p:nvSpPr>
            <p:cNvPr id="254" name="TextBox 253"/>
            <p:cNvSpPr txBox="1"/>
            <p:nvPr/>
          </p:nvSpPr>
          <p:spPr>
            <a:xfrm>
              <a:off x="7791501" y="2200753"/>
              <a:ext cx="882394" cy="369428"/>
            </a:xfrm>
            <a:prstGeom prst="rect">
              <a:avLst/>
            </a:prstGeom>
            <a:noFill/>
          </p:spPr>
          <p:txBody>
            <a:bodyPr wrap="none" rtlCol="0">
              <a:spAutoFit/>
            </a:bodyPr>
            <a:lstStyle/>
            <a:p>
              <a:pPr defTabSz="457200"/>
              <a:r>
                <a:rPr lang="en-GB" dirty="0">
                  <a:latin typeface="Calibri" panose="020F0502020204030204" pitchFamily="34" charset="0"/>
                  <a:cs typeface="Calibri" panose="020F0502020204030204" pitchFamily="34" charset="0"/>
                </a:rPr>
                <a:t>Policies</a:t>
              </a:r>
              <a:endParaRPr lang="en-US" dirty="0">
                <a:latin typeface="Calibri" panose="020F0502020204030204" pitchFamily="34" charset="0"/>
                <a:cs typeface="Calibri" panose="020F0502020204030204" pitchFamily="34" charset="0"/>
              </a:endParaRPr>
            </a:p>
          </p:txBody>
        </p:sp>
      </p:grpSp>
      <p:grpSp>
        <p:nvGrpSpPr>
          <p:cNvPr id="257" name="Group 256"/>
          <p:cNvGrpSpPr/>
          <p:nvPr/>
        </p:nvGrpSpPr>
        <p:grpSpPr>
          <a:xfrm>
            <a:off x="8006767" y="1811839"/>
            <a:ext cx="895780" cy="649013"/>
            <a:chOff x="-617481" y="2351453"/>
            <a:chExt cx="896013" cy="649183"/>
          </a:xfrm>
        </p:grpSpPr>
        <p:sp>
          <p:nvSpPr>
            <p:cNvPr id="258" name="Freeform 46"/>
            <p:cNvSpPr>
              <a:spLocks/>
            </p:cNvSpPr>
            <p:nvPr/>
          </p:nvSpPr>
          <p:spPr bwMode="auto">
            <a:xfrm>
              <a:off x="-534230" y="2351453"/>
              <a:ext cx="721252" cy="175440"/>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p>
          </p:txBody>
        </p:sp>
        <p:sp>
          <p:nvSpPr>
            <p:cNvPr id="259" name="Donut 258"/>
            <p:cNvSpPr/>
            <p:nvPr/>
          </p:nvSpPr>
          <p:spPr>
            <a:xfrm>
              <a:off x="-363999" y="2502792"/>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chemeClr val="tx1"/>
                </a:solidFill>
              </a:endParaRPr>
            </a:p>
          </p:txBody>
        </p:sp>
        <p:sp>
          <p:nvSpPr>
            <p:cNvPr id="260" name="Donut 259"/>
            <p:cNvSpPr/>
            <p:nvPr/>
          </p:nvSpPr>
          <p:spPr>
            <a:xfrm>
              <a:off x="-91440" y="2464146"/>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chemeClr val="tx1"/>
                </a:solidFill>
              </a:endParaRPr>
            </a:p>
          </p:txBody>
        </p:sp>
        <p:cxnSp>
          <p:nvCxnSpPr>
            <p:cNvPr id="261" name="Curved Connector 260"/>
            <p:cNvCxnSpPr>
              <a:stCxn id="259" idx="6"/>
              <a:endCxn id="260" idx="2"/>
            </p:cNvCxnSpPr>
            <p:nvPr/>
          </p:nvCxnSpPr>
          <p:spPr>
            <a:xfrm flipV="1">
              <a:off x="-181119" y="2555586"/>
              <a:ext cx="89679" cy="38646"/>
            </a:xfrm>
            <a:prstGeom prst="curvedConnector3">
              <a:avLst>
                <a:gd name="adj1" fmla="val 50000"/>
              </a:avLst>
            </a:prstGeom>
            <a:ln w="25400" cap="rnd">
              <a:solidFill>
                <a:srgbClr val="6E9B94"/>
              </a:solidFill>
            </a:ln>
          </p:spPr>
          <p:style>
            <a:lnRef idx="1">
              <a:schemeClr val="accent1"/>
            </a:lnRef>
            <a:fillRef idx="0">
              <a:schemeClr val="accent1"/>
            </a:fillRef>
            <a:effectRef idx="0">
              <a:schemeClr val="accent1"/>
            </a:effectRef>
            <a:fontRef idx="minor">
              <a:schemeClr val="tx1"/>
            </a:fontRef>
          </p:style>
        </p:cxnSp>
        <p:sp>
          <p:nvSpPr>
            <p:cNvPr id="262" name="Donut 261"/>
            <p:cNvSpPr/>
            <p:nvPr/>
          </p:nvSpPr>
          <p:spPr>
            <a:xfrm>
              <a:off x="-586419" y="2555586"/>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chemeClr val="tx1"/>
                </a:solidFill>
              </a:endParaRPr>
            </a:p>
          </p:txBody>
        </p:sp>
        <p:sp>
          <p:nvSpPr>
            <p:cNvPr id="263" name="Freeform 262"/>
            <p:cNvSpPr/>
            <p:nvPr/>
          </p:nvSpPr>
          <p:spPr>
            <a:xfrm>
              <a:off x="-519102" y="2541198"/>
              <a:ext cx="142285" cy="175959"/>
            </a:xfrm>
            <a:custGeom>
              <a:avLst/>
              <a:gdLst>
                <a:gd name="connsiteX0" fmla="*/ 50845 w 142285"/>
                <a:gd name="connsiteY0" fmla="*/ 0 h 175959"/>
                <a:gd name="connsiteX1" fmla="*/ 142285 w 142285"/>
                <a:gd name="connsiteY1" fmla="*/ 91440 h 175959"/>
                <a:gd name="connsiteX2" fmla="*/ 86438 w 142285"/>
                <a:gd name="connsiteY2" fmla="*/ 175694 h 175959"/>
                <a:gd name="connsiteX3" fmla="*/ 85127 w 142285"/>
                <a:gd name="connsiteY3" fmla="*/ 175959 h 175959"/>
                <a:gd name="connsiteX4" fmla="*/ 98940 w 142285"/>
                <a:gd name="connsiteY4" fmla="*/ 166646 h 175959"/>
                <a:gd name="connsiteX5" fmla="*/ 125722 w 142285"/>
                <a:gd name="connsiteY5" fmla="*/ 101988 h 175959"/>
                <a:gd name="connsiteX6" fmla="*/ 34282 w 142285"/>
                <a:gd name="connsiteY6" fmla="*/ 10548 h 175959"/>
                <a:gd name="connsiteX7" fmla="*/ 0 w 142285"/>
                <a:gd name="connsiteY7" fmla="*/ 17469 h 175959"/>
                <a:gd name="connsiteX8" fmla="*/ 15252 w 142285"/>
                <a:gd name="connsiteY8" fmla="*/ 7186 h 175959"/>
                <a:gd name="connsiteX9" fmla="*/ 50845 w 142285"/>
                <a:gd name="connsiteY9" fmla="*/ 0 h 175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285" h="175959">
                  <a:moveTo>
                    <a:pt x="50845" y="0"/>
                  </a:moveTo>
                  <a:cubicBezTo>
                    <a:pt x="101346" y="0"/>
                    <a:pt x="142285" y="40939"/>
                    <a:pt x="142285" y="91440"/>
                  </a:cubicBezTo>
                  <a:cubicBezTo>
                    <a:pt x="142285" y="129316"/>
                    <a:pt x="119257" y="161813"/>
                    <a:pt x="86438" y="175694"/>
                  </a:cubicBezTo>
                  <a:lnTo>
                    <a:pt x="85127" y="175959"/>
                  </a:lnTo>
                  <a:lnTo>
                    <a:pt x="98940" y="166646"/>
                  </a:lnTo>
                  <a:cubicBezTo>
                    <a:pt x="115487" y="150099"/>
                    <a:pt x="125722" y="127239"/>
                    <a:pt x="125722" y="101988"/>
                  </a:cubicBezTo>
                  <a:cubicBezTo>
                    <a:pt x="125722" y="51487"/>
                    <a:pt x="84783" y="10548"/>
                    <a:pt x="34282" y="10548"/>
                  </a:cubicBezTo>
                  <a:lnTo>
                    <a:pt x="0" y="17469"/>
                  </a:lnTo>
                  <a:lnTo>
                    <a:pt x="15252" y="7186"/>
                  </a:lnTo>
                  <a:cubicBezTo>
                    <a:pt x="26192" y="2559"/>
                    <a:pt x="38220" y="0"/>
                    <a:pt x="50845" y="0"/>
                  </a:cubicBezTo>
                  <a:close/>
                </a:path>
              </a:pathLst>
            </a:cu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chemeClr val="tx1"/>
                </a:solidFill>
              </a:endParaRPr>
            </a:p>
          </p:txBody>
        </p:sp>
        <p:sp>
          <p:nvSpPr>
            <p:cNvPr id="264" name="Freeform 47"/>
            <p:cNvSpPr>
              <a:spLocks/>
            </p:cNvSpPr>
            <p:nvPr/>
          </p:nvSpPr>
          <p:spPr bwMode="auto">
            <a:xfrm>
              <a:off x="-617481" y="2615266"/>
              <a:ext cx="872732" cy="385370"/>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p>
          </p:txBody>
        </p:sp>
        <p:sp>
          <p:nvSpPr>
            <p:cNvPr id="265" name="TextBox 264"/>
            <p:cNvSpPr txBox="1"/>
            <p:nvPr/>
          </p:nvSpPr>
          <p:spPr>
            <a:xfrm>
              <a:off x="-616240" y="2625910"/>
              <a:ext cx="894772" cy="307857"/>
            </a:xfrm>
            <a:prstGeom prst="rect">
              <a:avLst/>
            </a:prstGeom>
            <a:noFill/>
          </p:spPr>
          <p:txBody>
            <a:bodyPr wrap="none" rtlCol="0">
              <a:spAutoFit/>
            </a:bodyPr>
            <a:lstStyle/>
            <a:p>
              <a:pPr defTabSz="457200"/>
              <a:r>
                <a:rPr lang="en-GB" sz="1400" dirty="0">
                  <a:latin typeface="Calibri" panose="020F0502020204030204" pitchFamily="34" charset="0"/>
                  <a:cs typeface="Calibri" panose="020F0502020204030204" pitchFamily="34" charset="0"/>
                </a:rPr>
                <a:t>Workflow</a:t>
              </a:r>
              <a:endParaRPr lang="en-US" sz="1400" dirty="0">
                <a:latin typeface="Calibri" panose="020F0502020204030204" pitchFamily="34" charset="0"/>
                <a:cs typeface="Calibri" panose="020F0502020204030204" pitchFamily="34" charset="0"/>
              </a:endParaRPr>
            </a:p>
          </p:txBody>
        </p:sp>
      </p:grpSp>
      <p:sp>
        <p:nvSpPr>
          <p:cNvPr id="266" name="Rounded Rectangle 265"/>
          <p:cNvSpPr/>
          <p:nvPr/>
        </p:nvSpPr>
        <p:spPr>
          <a:xfrm>
            <a:off x="8626749" y="925701"/>
            <a:ext cx="520792" cy="500927"/>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sp>
        <p:nvSpPr>
          <p:cNvPr id="267" name="Rounded Rectangle 266"/>
          <p:cNvSpPr/>
          <p:nvPr/>
        </p:nvSpPr>
        <p:spPr>
          <a:xfrm>
            <a:off x="9375883" y="925701"/>
            <a:ext cx="520792" cy="500927"/>
          </a:xfrm>
          <a:prstGeom prst="roundRect">
            <a:avLst/>
          </a:prstGeom>
          <a:solidFill>
            <a:schemeClr val="accent4">
              <a:lumMod val="40000"/>
              <a:lumOff val="60000"/>
            </a:schemeClr>
          </a:solidFill>
          <a:ln>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sp>
        <p:nvSpPr>
          <p:cNvPr id="268" name="Rounded Rectangle 267"/>
          <p:cNvSpPr/>
          <p:nvPr/>
        </p:nvSpPr>
        <p:spPr>
          <a:xfrm>
            <a:off x="9021742" y="1553361"/>
            <a:ext cx="520792" cy="500927"/>
          </a:xfrm>
          <a:prstGeom prst="roundRect">
            <a:avLst/>
          </a:prstGeom>
          <a:solidFill>
            <a:srgbClr val="5A8B2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cxnSp>
        <p:nvCxnSpPr>
          <p:cNvPr id="269" name="Straight Connector 268"/>
          <p:cNvCxnSpPr>
            <a:stCxn id="246" idx="3"/>
            <a:endCxn id="247" idx="1"/>
          </p:cNvCxnSpPr>
          <p:nvPr/>
        </p:nvCxnSpPr>
        <p:spPr>
          <a:xfrm flipV="1">
            <a:off x="8359854" y="1497477"/>
            <a:ext cx="128033" cy="66103"/>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0" name="Straight Connector 269"/>
          <p:cNvCxnSpPr>
            <a:stCxn id="247" idx="3"/>
            <a:endCxn id="245" idx="1"/>
          </p:cNvCxnSpPr>
          <p:nvPr/>
        </p:nvCxnSpPr>
        <p:spPr>
          <a:xfrm>
            <a:off x="10039415" y="1497477"/>
            <a:ext cx="134597" cy="117748"/>
          </a:xfrm>
          <a:prstGeom prst="line">
            <a:avLst/>
          </a:prstGeom>
          <a:ln>
            <a:solidFill>
              <a:schemeClr val="tx2"/>
            </a:solidFill>
            <a:prstDash val="sysDash"/>
            <a:headEnd type="none"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271" name="Straight Connector 270"/>
          <p:cNvCxnSpPr>
            <a:stCxn id="266" idx="3"/>
            <a:endCxn id="267" idx="1"/>
          </p:cNvCxnSpPr>
          <p:nvPr/>
        </p:nvCxnSpPr>
        <p:spPr>
          <a:xfrm>
            <a:off x="9147542" y="1176162"/>
            <a:ext cx="228342" cy="0"/>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a:stCxn id="267" idx="3"/>
            <a:endCxn id="247" idx="3"/>
          </p:cNvCxnSpPr>
          <p:nvPr/>
        </p:nvCxnSpPr>
        <p:spPr>
          <a:xfrm>
            <a:off x="9896676" y="1176163"/>
            <a:ext cx="142740" cy="321314"/>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3" name="Straight Connector 272"/>
          <p:cNvCxnSpPr>
            <a:stCxn id="266" idx="1"/>
            <a:endCxn id="247" idx="1"/>
          </p:cNvCxnSpPr>
          <p:nvPr/>
        </p:nvCxnSpPr>
        <p:spPr>
          <a:xfrm flipH="1">
            <a:off x="8487887" y="1176163"/>
            <a:ext cx="138862" cy="321314"/>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4" name="Straight Connector 273"/>
          <p:cNvCxnSpPr>
            <a:stCxn id="266" idx="2"/>
            <a:endCxn id="268" idx="1"/>
          </p:cNvCxnSpPr>
          <p:nvPr/>
        </p:nvCxnSpPr>
        <p:spPr>
          <a:xfrm>
            <a:off x="8887146" y="1426625"/>
            <a:ext cx="134597" cy="377198"/>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a:stCxn id="268" idx="3"/>
            <a:endCxn id="267" idx="2"/>
          </p:cNvCxnSpPr>
          <p:nvPr/>
        </p:nvCxnSpPr>
        <p:spPr>
          <a:xfrm flipV="1">
            <a:off x="9542536" y="1426625"/>
            <a:ext cx="93745" cy="377198"/>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grpSp>
        <p:nvGrpSpPr>
          <p:cNvPr id="276" name="Group 275"/>
          <p:cNvGrpSpPr/>
          <p:nvPr/>
        </p:nvGrpSpPr>
        <p:grpSpPr>
          <a:xfrm>
            <a:off x="7693491" y="845649"/>
            <a:ext cx="3117748" cy="1631636"/>
            <a:chOff x="8244874" y="3625057"/>
            <a:chExt cx="3118560" cy="1632060"/>
          </a:xfrm>
        </p:grpSpPr>
        <p:sp>
          <p:nvSpPr>
            <p:cNvPr id="277" name="Rounded Rectangle 276"/>
            <p:cNvSpPr/>
            <p:nvPr/>
          </p:nvSpPr>
          <p:spPr>
            <a:xfrm>
              <a:off x="10725673" y="4239995"/>
              <a:ext cx="637761" cy="307216"/>
            </a:xfrm>
            <a:prstGeom prst="round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Endpoint</a:t>
              </a:r>
              <a:endParaRPr lang="en-US" sz="1200" dirty="0">
                <a:solidFill>
                  <a:srgbClr val="FFFFFF"/>
                </a:solidFill>
                <a:latin typeface="Calibri" panose="020F0502020204030204" pitchFamily="34" charset="0"/>
                <a:cs typeface="Calibri" panose="020F0502020204030204" pitchFamily="34" charset="0"/>
              </a:endParaRPr>
            </a:p>
          </p:txBody>
        </p:sp>
        <p:sp>
          <p:nvSpPr>
            <p:cNvPr id="278" name="Rounded Rectangle 277"/>
            <p:cNvSpPr/>
            <p:nvPr/>
          </p:nvSpPr>
          <p:spPr>
            <a:xfrm>
              <a:off x="8244874" y="4188336"/>
              <a:ext cx="666168" cy="307216"/>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Endpoint</a:t>
              </a:r>
              <a:endParaRPr lang="en-US" sz="1200" dirty="0">
                <a:solidFill>
                  <a:srgbClr val="FFFFFF"/>
                </a:solidFill>
                <a:latin typeface="Calibri" panose="020F0502020204030204" pitchFamily="34" charset="0"/>
                <a:cs typeface="Calibri" panose="020F0502020204030204" pitchFamily="34" charset="0"/>
              </a:endParaRPr>
            </a:p>
          </p:txBody>
        </p:sp>
        <p:sp>
          <p:nvSpPr>
            <p:cNvPr id="279" name="Rounded Rectangle 278"/>
            <p:cNvSpPr/>
            <p:nvPr/>
          </p:nvSpPr>
          <p:spPr>
            <a:xfrm>
              <a:off x="9039108" y="3625057"/>
              <a:ext cx="1551933" cy="1301534"/>
            </a:xfrm>
            <a:prstGeom prst="roundRect">
              <a:avLst>
                <a:gd name="adj" fmla="val 7639"/>
              </a:avLst>
            </a:prstGeom>
            <a:noFill/>
            <a:ln w="190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endParaRPr>
            </a:p>
          </p:txBody>
        </p:sp>
        <p:grpSp>
          <p:nvGrpSpPr>
            <p:cNvPr id="280" name="Group 279"/>
            <p:cNvGrpSpPr/>
            <p:nvPr/>
          </p:nvGrpSpPr>
          <p:grpSpPr>
            <a:xfrm>
              <a:off x="10245176" y="4607934"/>
              <a:ext cx="883635" cy="649183"/>
              <a:chOff x="7790260" y="1926296"/>
              <a:chExt cx="883635" cy="649183"/>
            </a:xfrm>
          </p:grpSpPr>
          <p:sp>
            <p:nvSpPr>
              <p:cNvPr id="300" name="Freeform 46"/>
              <p:cNvSpPr>
                <a:spLocks/>
              </p:cNvSpPr>
              <p:nvPr/>
            </p:nvSpPr>
            <p:spPr bwMode="auto">
              <a:xfrm>
                <a:off x="7873511" y="1926296"/>
                <a:ext cx="721252" cy="175440"/>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301" name="Freeform 5"/>
              <p:cNvSpPr>
                <a:spLocks noChangeAspect="1" noEditPoints="1"/>
              </p:cNvSpPr>
              <p:nvPr/>
            </p:nvSpPr>
            <p:spPr bwMode="auto">
              <a:xfrm>
                <a:off x="7850504" y="2075764"/>
                <a:ext cx="447636" cy="446726"/>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grpSp>
            <p:nvGrpSpPr>
              <p:cNvPr id="302" name="Group 301"/>
              <p:cNvGrpSpPr/>
              <p:nvPr/>
            </p:nvGrpSpPr>
            <p:grpSpPr>
              <a:xfrm>
                <a:off x="8077468" y="2024058"/>
                <a:ext cx="447636" cy="446726"/>
                <a:chOff x="5740457" y="1771387"/>
                <a:chExt cx="447636" cy="446726"/>
              </a:xfrm>
            </p:grpSpPr>
            <p:sp>
              <p:nvSpPr>
                <p:cNvPr id="306" name="Freeform 5"/>
                <p:cNvSpPr>
                  <a:spLocks noChangeAspect="1" noEditPoints="1"/>
                </p:cNvSpPr>
                <p:nvPr/>
              </p:nvSpPr>
              <p:spPr bwMode="auto">
                <a:xfrm>
                  <a:off x="5740457" y="1771387"/>
                  <a:ext cx="447636" cy="446726"/>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307" name="Oval 306"/>
                <p:cNvSpPr/>
                <p:nvPr/>
              </p:nvSpPr>
              <p:spPr>
                <a:xfrm>
                  <a:off x="5791182" y="1820020"/>
                  <a:ext cx="347472" cy="347472"/>
                </a:xfrm>
                <a:prstGeom prst="ellipse">
                  <a:avLst/>
                </a:prstGeom>
                <a:solidFill>
                  <a:schemeClr val="bg1"/>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grpSp>
          <p:sp>
            <p:nvSpPr>
              <p:cNvPr id="303" name="Freeform 5"/>
              <p:cNvSpPr>
                <a:spLocks noChangeAspect="1" noEditPoints="1"/>
              </p:cNvSpPr>
              <p:nvPr/>
            </p:nvSpPr>
            <p:spPr bwMode="auto">
              <a:xfrm>
                <a:off x="8150859" y="2119021"/>
                <a:ext cx="377157" cy="376390"/>
              </a:xfrm>
              <a:custGeom>
                <a:avLst/>
                <a:gdLst>
                  <a:gd name="T0" fmla="*/ 618 w 662"/>
                  <a:gd name="T1" fmla="*/ 291 h 661"/>
                  <a:gd name="T2" fmla="*/ 614 w 662"/>
                  <a:gd name="T3" fmla="*/ 244 h 661"/>
                  <a:gd name="T4" fmla="*/ 630 w 662"/>
                  <a:gd name="T5" fmla="*/ 187 h 661"/>
                  <a:gd name="T6" fmla="*/ 581 w 662"/>
                  <a:gd name="T7" fmla="*/ 184 h 661"/>
                  <a:gd name="T8" fmla="*/ 562 w 662"/>
                  <a:gd name="T9" fmla="*/ 155 h 661"/>
                  <a:gd name="T10" fmla="*/ 578 w 662"/>
                  <a:gd name="T11" fmla="*/ 109 h 661"/>
                  <a:gd name="T12" fmla="*/ 520 w 662"/>
                  <a:gd name="T13" fmla="*/ 102 h 661"/>
                  <a:gd name="T14" fmla="*/ 477 w 662"/>
                  <a:gd name="T15" fmla="*/ 80 h 661"/>
                  <a:gd name="T16" fmla="*/ 480 w 662"/>
                  <a:gd name="T17" fmla="*/ 45 h 661"/>
                  <a:gd name="T18" fmla="*/ 427 w 662"/>
                  <a:gd name="T19" fmla="*/ 23 h 661"/>
                  <a:gd name="T20" fmla="*/ 370 w 662"/>
                  <a:gd name="T21" fmla="*/ 43 h 661"/>
                  <a:gd name="T22" fmla="*/ 359 w 662"/>
                  <a:gd name="T23" fmla="*/ 10 h 661"/>
                  <a:gd name="T24" fmla="*/ 303 w 662"/>
                  <a:gd name="T25" fmla="*/ 10 h 661"/>
                  <a:gd name="T26" fmla="*/ 292 w 662"/>
                  <a:gd name="T27" fmla="*/ 43 h 661"/>
                  <a:gd name="T28" fmla="*/ 234 w 662"/>
                  <a:gd name="T29" fmla="*/ 23 h 661"/>
                  <a:gd name="T30" fmla="*/ 182 w 662"/>
                  <a:gd name="T31" fmla="*/ 45 h 661"/>
                  <a:gd name="T32" fmla="*/ 185 w 662"/>
                  <a:gd name="T33" fmla="*/ 80 h 661"/>
                  <a:gd name="T34" fmla="*/ 142 w 662"/>
                  <a:gd name="T35" fmla="*/ 102 h 661"/>
                  <a:gd name="T36" fmla="*/ 84 w 662"/>
                  <a:gd name="T37" fmla="*/ 109 h 661"/>
                  <a:gd name="T38" fmla="*/ 100 w 662"/>
                  <a:gd name="T39" fmla="*/ 155 h 661"/>
                  <a:gd name="T40" fmla="*/ 80 w 662"/>
                  <a:gd name="T41" fmla="*/ 184 h 661"/>
                  <a:gd name="T42" fmla="*/ 32 w 662"/>
                  <a:gd name="T43" fmla="*/ 187 h 661"/>
                  <a:gd name="T44" fmla="*/ 47 w 662"/>
                  <a:gd name="T45" fmla="*/ 244 h 661"/>
                  <a:gd name="T46" fmla="*/ 43 w 662"/>
                  <a:gd name="T47" fmla="*/ 291 h 661"/>
                  <a:gd name="T48" fmla="*/ 0 w 662"/>
                  <a:gd name="T49" fmla="*/ 312 h 661"/>
                  <a:gd name="T50" fmla="*/ 36 w 662"/>
                  <a:gd name="T51" fmla="*/ 359 h 661"/>
                  <a:gd name="T52" fmla="*/ 50 w 662"/>
                  <a:gd name="T53" fmla="*/ 405 h 661"/>
                  <a:gd name="T54" fmla="*/ 18 w 662"/>
                  <a:gd name="T55" fmla="*/ 440 h 661"/>
                  <a:gd name="T56" fmla="*/ 69 w 662"/>
                  <a:gd name="T57" fmla="*/ 470 h 661"/>
                  <a:gd name="T58" fmla="*/ 100 w 662"/>
                  <a:gd name="T59" fmla="*/ 506 h 661"/>
                  <a:gd name="T60" fmla="*/ 84 w 662"/>
                  <a:gd name="T61" fmla="*/ 537 h 661"/>
                  <a:gd name="T62" fmla="*/ 124 w 662"/>
                  <a:gd name="T63" fmla="*/ 577 h 661"/>
                  <a:gd name="T64" fmla="*/ 155 w 662"/>
                  <a:gd name="T65" fmla="*/ 561 h 661"/>
                  <a:gd name="T66" fmla="*/ 192 w 662"/>
                  <a:gd name="T67" fmla="*/ 592 h 661"/>
                  <a:gd name="T68" fmla="*/ 221 w 662"/>
                  <a:gd name="T69" fmla="*/ 643 h 661"/>
                  <a:gd name="T70" fmla="*/ 257 w 662"/>
                  <a:gd name="T71" fmla="*/ 611 h 661"/>
                  <a:gd name="T72" fmla="*/ 303 w 662"/>
                  <a:gd name="T73" fmla="*/ 626 h 661"/>
                  <a:gd name="T74" fmla="*/ 349 w 662"/>
                  <a:gd name="T75" fmla="*/ 661 h 661"/>
                  <a:gd name="T76" fmla="*/ 370 w 662"/>
                  <a:gd name="T77" fmla="*/ 618 h 661"/>
                  <a:gd name="T78" fmla="*/ 418 w 662"/>
                  <a:gd name="T79" fmla="*/ 614 h 661"/>
                  <a:gd name="T80" fmla="*/ 474 w 662"/>
                  <a:gd name="T81" fmla="*/ 629 h 661"/>
                  <a:gd name="T82" fmla="*/ 477 w 662"/>
                  <a:gd name="T83" fmla="*/ 581 h 661"/>
                  <a:gd name="T84" fmla="*/ 506 w 662"/>
                  <a:gd name="T85" fmla="*/ 561 h 661"/>
                  <a:gd name="T86" fmla="*/ 552 w 662"/>
                  <a:gd name="T87" fmla="*/ 577 h 661"/>
                  <a:gd name="T88" fmla="*/ 560 w 662"/>
                  <a:gd name="T89" fmla="*/ 519 h 661"/>
                  <a:gd name="T90" fmla="*/ 581 w 662"/>
                  <a:gd name="T91" fmla="*/ 477 h 661"/>
                  <a:gd name="T92" fmla="*/ 616 w 662"/>
                  <a:gd name="T93" fmla="*/ 479 h 661"/>
                  <a:gd name="T94" fmla="*/ 638 w 662"/>
                  <a:gd name="T95" fmla="*/ 427 h 661"/>
                  <a:gd name="T96" fmla="*/ 618 w 662"/>
                  <a:gd name="T97" fmla="*/ 370 h 661"/>
                  <a:gd name="T98" fmla="*/ 651 w 662"/>
                  <a:gd name="T99" fmla="*/ 359 h 661"/>
                  <a:gd name="T100" fmla="*/ 651 w 662"/>
                  <a:gd name="T101" fmla="*/ 302 h 661"/>
                  <a:gd name="T102" fmla="*/ 331 w 662"/>
                  <a:gd name="T103" fmla="*/ 76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2" h="661">
                    <a:moveTo>
                      <a:pt x="651" y="302"/>
                    </a:moveTo>
                    <a:cubicBezTo>
                      <a:pt x="651" y="302"/>
                      <a:pt x="631" y="302"/>
                      <a:pt x="626" y="302"/>
                    </a:cubicBezTo>
                    <a:cubicBezTo>
                      <a:pt x="621" y="302"/>
                      <a:pt x="618" y="291"/>
                      <a:pt x="618" y="291"/>
                    </a:cubicBezTo>
                    <a:cubicBezTo>
                      <a:pt x="618" y="291"/>
                      <a:pt x="618" y="291"/>
                      <a:pt x="618" y="291"/>
                    </a:cubicBezTo>
                    <a:cubicBezTo>
                      <a:pt x="617" y="279"/>
                      <a:pt x="614" y="268"/>
                      <a:pt x="611" y="256"/>
                    </a:cubicBezTo>
                    <a:cubicBezTo>
                      <a:pt x="611" y="255"/>
                      <a:pt x="610" y="245"/>
                      <a:pt x="614" y="244"/>
                    </a:cubicBezTo>
                    <a:cubicBezTo>
                      <a:pt x="619" y="242"/>
                      <a:pt x="638" y="234"/>
                      <a:pt x="638" y="234"/>
                    </a:cubicBezTo>
                    <a:cubicBezTo>
                      <a:pt x="643" y="232"/>
                      <a:pt x="646" y="226"/>
                      <a:pt x="643" y="220"/>
                    </a:cubicBezTo>
                    <a:cubicBezTo>
                      <a:pt x="630" y="187"/>
                      <a:pt x="630" y="187"/>
                      <a:pt x="630" y="187"/>
                    </a:cubicBezTo>
                    <a:cubicBezTo>
                      <a:pt x="627" y="182"/>
                      <a:pt x="621" y="179"/>
                      <a:pt x="616" y="182"/>
                    </a:cubicBezTo>
                    <a:cubicBezTo>
                      <a:pt x="616" y="182"/>
                      <a:pt x="597" y="189"/>
                      <a:pt x="593" y="191"/>
                    </a:cubicBezTo>
                    <a:cubicBezTo>
                      <a:pt x="588" y="193"/>
                      <a:pt x="581" y="184"/>
                      <a:pt x="581" y="184"/>
                    </a:cubicBezTo>
                    <a:cubicBezTo>
                      <a:pt x="581" y="184"/>
                      <a:pt x="581" y="184"/>
                      <a:pt x="581" y="184"/>
                    </a:cubicBezTo>
                    <a:cubicBezTo>
                      <a:pt x="575" y="174"/>
                      <a:pt x="569" y="164"/>
                      <a:pt x="562" y="155"/>
                    </a:cubicBezTo>
                    <a:cubicBezTo>
                      <a:pt x="562" y="155"/>
                      <a:pt x="562" y="155"/>
                      <a:pt x="562" y="155"/>
                    </a:cubicBezTo>
                    <a:cubicBezTo>
                      <a:pt x="562" y="155"/>
                      <a:pt x="556" y="145"/>
                      <a:pt x="560" y="142"/>
                    </a:cubicBezTo>
                    <a:cubicBezTo>
                      <a:pt x="563" y="138"/>
                      <a:pt x="578" y="124"/>
                      <a:pt x="578" y="124"/>
                    </a:cubicBezTo>
                    <a:cubicBezTo>
                      <a:pt x="582" y="120"/>
                      <a:pt x="582" y="113"/>
                      <a:pt x="578" y="109"/>
                    </a:cubicBezTo>
                    <a:cubicBezTo>
                      <a:pt x="552" y="84"/>
                      <a:pt x="552" y="84"/>
                      <a:pt x="552" y="84"/>
                    </a:cubicBezTo>
                    <a:cubicBezTo>
                      <a:pt x="548" y="80"/>
                      <a:pt x="542" y="80"/>
                      <a:pt x="538" y="84"/>
                    </a:cubicBezTo>
                    <a:cubicBezTo>
                      <a:pt x="538" y="84"/>
                      <a:pt x="523" y="98"/>
                      <a:pt x="520" y="102"/>
                    </a:cubicBezTo>
                    <a:cubicBezTo>
                      <a:pt x="516" y="105"/>
                      <a:pt x="506" y="100"/>
                      <a:pt x="506" y="100"/>
                    </a:cubicBezTo>
                    <a:cubicBezTo>
                      <a:pt x="506" y="100"/>
                      <a:pt x="506" y="100"/>
                      <a:pt x="506" y="100"/>
                    </a:cubicBezTo>
                    <a:cubicBezTo>
                      <a:pt x="497" y="92"/>
                      <a:pt x="487" y="86"/>
                      <a:pt x="477" y="80"/>
                    </a:cubicBezTo>
                    <a:cubicBezTo>
                      <a:pt x="477" y="80"/>
                      <a:pt x="477" y="80"/>
                      <a:pt x="477" y="80"/>
                    </a:cubicBezTo>
                    <a:cubicBezTo>
                      <a:pt x="477" y="80"/>
                      <a:pt x="468" y="73"/>
                      <a:pt x="470" y="68"/>
                    </a:cubicBezTo>
                    <a:cubicBezTo>
                      <a:pt x="472" y="64"/>
                      <a:pt x="480" y="45"/>
                      <a:pt x="480" y="45"/>
                    </a:cubicBezTo>
                    <a:cubicBezTo>
                      <a:pt x="482" y="40"/>
                      <a:pt x="479" y="34"/>
                      <a:pt x="474" y="32"/>
                    </a:cubicBezTo>
                    <a:cubicBezTo>
                      <a:pt x="441" y="18"/>
                      <a:pt x="441" y="18"/>
                      <a:pt x="441" y="18"/>
                    </a:cubicBezTo>
                    <a:cubicBezTo>
                      <a:pt x="436" y="16"/>
                      <a:pt x="430" y="18"/>
                      <a:pt x="427" y="23"/>
                    </a:cubicBezTo>
                    <a:cubicBezTo>
                      <a:pt x="427" y="23"/>
                      <a:pt x="420" y="42"/>
                      <a:pt x="418" y="47"/>
                    </a:cubicBezTo>
                    <a:cubicBezTo>
                      <a:pt x="416" y="51"/>
                      <a:pt x="406" y="50"/>
                      <a:pt x="405" y="50"/>
                    </a:cubicBezTo>
                    <a:cubicBezTo>
                      <a:pt x="393" y="47"/>
                      <a:pt x="382" y="45"/>
                      <a:pt x="370" y="43"/>
                    </a:cubicBezTo>
                    <a:cubicBezTo>
                      <a:pt x="370" y="43"/>
                      <a:pt x="370" y="43"/>
                      <a:pt x="370" y="43"/>
                    </a:cubicBezTo>
                    <a:cubicBezTo>
                      <a:pt x="370" y="43"/>
                      <a:pt x="359" y="40"/>
                      <a:pt x="359" y="35"/>
                    </a:cubicBezTo>
                    <a:cubicBezTo>
                      <a:pt x="359" y="30"/>
                      <a:pt x="359" y="10"/>
                      <a:pt x="359" y="10"/>
                    </a:cubicBezTo>
                    <a:cubicBezTo>
                      <a:pt x="359" y="4"/>
                      <a:pt x="355" y="0"/>
                      <a:pt x="349" y="0"/>
                    </a:cubicBezTo>
                    <a:cubicBezTo>
                      <a:pt x="313" y="0"/>
                      <a:pt x="313" y="0"/>
                      <a:pt x="313" y="0"/>
                    </a:cubicBezTo>
                    <a:cubicBezTo>
                      <a:pt x="307" y="0"/>
                      <a:pt x="303" y="4"/>
                      <a:pt x="303" y="10"/>
                    </a:cubicBezTo>
                    <a:cubicBezTo>
                      <a:pt x="303" y="10"/>
                      <a:pt x="303" y="30"/>
                      <a:pt x="303" y="35"/>
                    </a:cubicBezTo>
                    <a:cubicBezTo>
                      <a:pt x="303" y="40"/>
                      <a:pt x="292" y="43"/>
                      <a:pt x="292" y="43"/>
                    </a:cubicBezTo>
                    <a:cubicBezTo>
                      <a:pt x="292" y="43"/>
                      <a:pt x="292" y="43"/>
                      <a:pt x="292" y="43"/>
                    </a:cubicBezTo>
                    <a:cubicBezTo>
                      <a:pt x="280" y="45"/>
                      <a:pt x="268" y="47"/>
                      <a:pt x="257" y="50"/>
                    </a:cubicBezTo>
                    <a:cubicBezTo>
                      <a:pt x="255" y="50"/>
                      <a:pt x="246" y="51"/>
                      <a:pt x="244" y="47"/>
                    </a:cubicBezTo>
                    <a:cubicBezTo>
                      <a:pt x="242" y="42"/>
                      <a:pt x="234" y="23"/>
                      <a:pt x="234" y="23"/>
                    </a:cubicBezTo>
                    <a:cubicBezTo>
                      <a:pt x="232" y="18"/>
                      <a:pt x="226" y="16"/>
                      <a:pt x="221" y="18"/>
                    </a:cubicBezTo>
                    <a:cubicBezTo>
                      <a:pt x="188" y="32"/>
                      <a:pt x="188" y="32"/>
                      <a:pt x="188" y="32"/>
                    </a:cubicBezTo>
                    <a:cubicBezTo>
                      <a:pt x="182" y="34"/>
                      <a:pt x="180" y="40"/>
                      <a:pt x="182" y="45"/>
                    </a:cubicBezTo>
                    <a:cubicBezTo>
                      <a:pt x="182" y="45"/>
                      <a:pt x="190" y="64"/>
                      <a:pt x="192" y="68"/>
                    </a:cubicBezTo>
                    <a:cubicBezTo>
                      <a:pt x="194" y="73"/>
                      <a:pt x="185" y="80"/>
                      <a:pt x="185" y="80"/>
                    </a:cubicBezTo>
                    <a:cubicBezTo>
                      <a:pt x="185" y="80"/>
                      <a:pt x="185" y="80"/>
                      <a:pt x="185" y="80"/>
                    </a:cubicBezTo>
                    <a:cubicBezTo>
                      <a:pt x="174" y="86"/>
                      <a:pt x="165" y="92"/>
                      <a:pt x="155" y="100"/>
                    </a:cubicBezTo>
                    <a:cubicBezTo>
                      <a:pt x="155" y="99"/>
                      <a:pt x="155" y="99"/>
                      <a:pt x="155" y="99"/>
                    </a:cubicBezTo>
                    <a:cubicBezTo>
                      <a:pt x="155" y="99"/>
                      <a:pt x="146" y="105"/>
                      <a:pt x="142" y="102"/>
                    </a:cubicBezTo>
                    <a:cubicBezTo>
                      <a:pt x="138" y="98"/>
                      <a:pt x="124" y="84"/>
                      <a:pt x="124" y="84"/>
                    </a:cubicBezTo>
                    <a:cubicBezTo>
                      <a:pt x="120" y="80"/>
                      <a:pt x="114" y="80"/>
                      <a:pt x="110" y="84"/>
                    </a:cubicBezTo>
                    <a:cubicBezTo>
                      <a:pt x="84" y="109"/>
                      <a:pt x="84" y="109"/>
                      <a:pt x="84" y="109"/>
                    </a:cubicBezTo>
                    <a:cubicBezTo>
                      <a:pt x="80" y="113"/>
                      <a:pt x="80" y="120"/>
                      <a:pt x="84" y="124"/>
                    </a:cubicBezTo>
                    <a:cubicBezTo>
                      <a:pt x="84" y="124"/>
                      <a:pt x="98" y="138"/>
                      <a:pt x="102" y="142"/>
                    </a:cubicBezTo>
                    <a:cubicBezTo>
                      <a:pt x="106" y="145"/>
                      <a:pt x="100" y="155"/>
                      <a:pt x="100" y="155"/>
                    </a:cubicBezTo>
                    <a:cubicBezTo>
                      <a:pt x="100" y="155"/>
                      <a:pt x="100" y="155"/>
                      <a:pt x="100" y="155"/>
                    </a:cubicBezTo>
                    <a:cubicBezTo>
                      <a:pt x="93" y="164"/>
                      <a:pt x="86" y="174"/>
                      <a:pt x="80" y="184"/>
                    </a:cubicBezTo>
                    <a:cubicBezTo>
                      <a:pt x="80" y="184"/>
                      <a:pt x="80" y="184"/>
                      <a:pt x="80" y="184"/>
                    </a:cubicBezTo>
                    <a:cubicBezTo>
                      <a:pt x="80" y="184"/>
                      <a:pt x="73" y="193"/>
                      <a:pt x="69" y="191"/>
                    </a:cubicBezTo>
                    <a:cubicBezTo>
                      <a:pt x="64" y="189"/>
                      <a:pt x="45" y="182"/>
                      <a:pt x="45" y="182"/>
                    </a:cubicBezTo>
                    <a:cubicBezTo>
                      <a:pt x="40" y="179"/>
                      <a:pt x="34" y="182"/>
                      <a:pt x="32" y="187"/>
                    </a:cubicBezTo>
                    <a:cubicBezTo>
                      <a:pt x="18" y="220"/>
                      <a:pt x="18" y="220"/>
                      <a:pt x="18" y="220"/>
                    </a:cubicBezTo>
                    <a:cubicBezTo>
                      <a:pt x="16" y="226"/>
                      <a:pt x="19" y="232"/>
                      <a:pt x="24" y="234"/>
                    </a:cubicBezTo>
                    <a:cubicBezTo>
                      <a:pt x="24" y="234"/>
                      <a:pt x="43" y="242"/>
                      <a:pt x="47" y="244"/>
                    </a:cubicBezTo>
                    <a:cubicBezTo>
                      <a:pt x="51" y="245"/>
                      <a:pt x="50" y="255"/>
                      <a:pt x="50" y="256"/>
                    </a:cubicBezTo>
                    <a:cubicBezTo>
                      <a:pt x="47" y="268"/>
                      <a:pt x="45" y="279"/>
                      <a:pt x="43" y="291"/>
                    </a:cubicBezTo>
                    <a:cubicBezTo>
                      <a:pt x="43" y="291"/>
                      <a:pt x="43" y="291"/>
                      <a:pt x="43" y="291"/>
                    </a:cubicBezTo>
                    <a:cubicBezTo>
                      <a:pt x="43" y="291"/>
                      <a:pt x="41" y="302"/>
                      <a:pt x="36" y="302"/>
                    </a:cubicBezTo>
                    <a:cubicBezTo>
                      <a:pt x="31" y="302"/>
                      <a:pt x="10" y="302"/>
                      <a:pt x="10" y="302"/>
                    </a:cubicBezTo>
                    <a:cubicBezTo>
                      <a:pt x="5" y="302"/>
                      <a:pt x="0" y="307"/>
                      <a:pt x="0" y="312"/>
                    </a:cubicBezTo>
                    <a:cubicBezTo>
                      <a:pt x="0" y="348"/>
                      <a:pt x="0" y="348"/>
                      <a:pt x="0" y="348"/>
                    </a:cubicBezTo>
                    <a:cubicBezTo>
                      <a:pt x="0" y="354"/>
                      <a:pt x="5" y="359"/>
                      <a:pt x="10" y="359"/>
                    </a:cubicBezTo>
                    <a:cubicBezTo>
                      <a:pt x="10" y="359"/>
                      <a:pt x="31" y="359"/>
                      <a:pt x="36" y="359"/>
                    </a:cubicBezTo>
                    <a:cubicBezTo>
                      <a:pt x="41" y="359"/>
                      <a:pt x="43" y="370"/>
                      <a:pt x="43" y="370"/>
                    </a:cubicBezTo>
                    <a:cubicBezTo>
                      <a:pt x="43" y="370"/>
                      <a:pt x="43" y="370"/>
                      <a:pt x="43" y="370"/>
                    </a:cubicBezTo>
                    <a:cubicBezTo>
                      <a:pt x="45" y="381"/>
                      <a:pt x="47" y="393"/>
                      <a:pt x="50" y="405"/>
                    </a:cubicBezTo>
                    <a:cubicBezTo>
                      <a:pt x="50" y="406"/>
                      <a:pt x="51" y="416"/>
                      <a:pt x="47" y="417"/>
                    </a:cubicBezTo>
                    <a:cubicBezTo>
                      <a:pt x="43" y="419"/>
                      <a:pt x="24" y="427"/>
                      <a:pt x="24" y="427"/>
                    </a:cubicBezTo>
                    <a:cubicBezTo>
                      <a:pt x="19" y="429"/>
                      <a:pt x="16" y="435"/>
                      <a:pt x="18" y="440"/>
                    </a:cubicBezTo>
                    <a:cubicBezTo>
                      <a:pt x="32" y="474"/>
                      <a:pt x="32" y="474"/>
                      <a:pt x="32" y="474"/>
                    </a:cubicBezTo>
                    <a:cubicBezTo>
                      <a:pt x="34" y="479"/>
                      <a:pt x="40" y="481"/>
                      <a:pt x="45" y="479"/>
                    </a:cubicBezTo>
                    <a:cubicBezTo>
                      <a:pt x="45" y="479"/>
                      <a:pt x="64" y="471"/>
                      <a:pt x="69" y="470"/>
                    </a:cubicBezTo>
                    <a:cubicBezTo>
                      <a:pt x="73" y="468"/>
                      <a:pt x="80" y="477"/>
                      <a:pt x="80" y="477"/>
                    </a:cubicBezTo>
                    <a:cubicBezTo>
                      <a:pt x="80" y="477"/>
                      <a:pt x="80" y="477"/>
                      <a:pt x="80" y="477"/>
                    </a:cubicBezTo>
                    <a:cubicBezTo>
                      <a:pt x="86" y="487"/>
                      <a:pt x="93" y="497"/>
                      <a:pt x="100" y="506"/>
                    </a:cubicBezTo>
                    <a:cubicBezTo>
                      <a:pt x="100" y="506"/>
                      <a:pt x="100" y="506"/>
                      <a:pt x="100" y="506"/>
                    </a:cubicBezTo>
                    <a:cubicBezTo>
                      <a:pt x="100" y="506"/>
                      <a:pt x="106" y="516"/>
                      <a:pt x="102" y="519"/>
                    </a:cubicBezTo>
                    <a:cubicBezTo>
                      <a:pt x="98" y="523"/>
                      <a:pt x="84" y="537"/>
                      <a:pt x="84" y="537"/>
                    </a:cubicBezTo>
                    <a:cubicBezTo>
                      <a:pt x="80" y="541"/>
                      <a:pt x="80" y="548"/>
                      <a:pt x="84" y="552"/>
                    </a:cubicBezTo>
                    <a:cubicBezTo>
                      <a:pt x="110" y="577"/>
                      <a:pt x="110" y="577"/>
                      <a:pt x="110" y="577"/>
                    </a:cubicBezTo>
                    <a:cubicBezTo>
                      <a:pt x="114" y="581"/>
                      <a:pt x="120" y="581"/>
                      <a:pt x="124" y="577"/>
                    </a:cubicBezTo>
                    <a:cubicBezTo>
                      <a:pt x="124" y="577"/>
                      <a:pt x="138" y="563"/>
                      <a:pt x="142" y="559"/>
                    </a:cubicBezTo>
                    <a:cubicBezTo>
                      <a:pt x="146" y="556"/>
                      <a:pt x="155" y="561"/>
                      <a:pt x="155" y="561"/>
                    </a:cubicBezTo>
                    <a:cubicBezTo>
                      <a:pt x="155" y="561"/>
                      <a:pt x="155" y="561"/>
                      <a:pt x="155" y="561"/>
                    </a:cubicBezTo>
                    <a:cubicBezTo>
                      <a:pt x="165" y="569"/>
                      <a:pt x="174" y="575"/>
                      <a:pt x="185" y="581"/>
                    </a:cubicBezTo>
                    <a:cubicBezTo>
                      <a:pt x="185" y="581"/>
                      <a:pt x="185" y="581"/>
                      <a:pt x="185" y="581"/>
                    </a:cubicBezTo>
                    <a:cubicBezTo>
                      <a:pt x="185" y="581"/>
                      <a:pt x="194" y="588"/>
                      <a:pt x="192" y="592"/>
                    </a:cubicBezTo>
                    <a:cubicBezTo>
                      <a:pt x="190" y="597"/>
                      <a:pt x="182" y="616"/>
                      <a:pt x="182" y="616"/>
                    </a:cubicBezTo>
                    <a:cubicBezTo>
                      <a:pt x="180" y="621"/>
                      <a:pt x="182" y="627"/>
                      <a:pt x="188" y="629"/>
                    </a:cubicBezTo>
                    <a:cubicBezTo>
                      <a:pt x="221" y="643"/>
                      <a:pt x="221" y="643"/>
                      <a:pt x="221" y="643"/>
                    </a:cubicBezTo>
                    <a:cubicBezTo>
                      <a:pt x="226" y="645"/>
                      <a:pt x="232" y="643"/>
                      <a:pt x="234" y="637"/>
                    </a:cubicBezTo>
                    <a:cubicBezTo>
                      <a:pt x="234" y="637"/>
                      <a:pt x="242" y="619"/>
                      <a:pt x="244" y="614"/>
                    </a:cubicBezTo>
                    <a:cubicBezTo>
                      <a:pt x="246" y="610"/>
                      <a:pt x="256" y="611"/>
                      <a:pt x="257" y="611"/>
                    </a:cubicBezTo>
                    <a:cubicBezTo>
                      <a:pt x="268" y="614"/>
                      <a:pt x="280" y="616"/>
                      <a:pt x="292" y="618"/>
                    </a:cubicBezTo>
                    <a:cubicBezTo>
                      <a:pt x="292" y="618"/>
                      <a:pt x="292" y="618"/>
                      <a:pt x="292" y="618"/>
                    </a:cubicBezTo>
                    <a:cubicBezTo>
                      <a:pt x="292" y="618"/>
                      <a:pt x="303" y="621"/>
                      <a:pt x="303" y="626"/>
                    </a:cubicBezTo>
                    <a:cubicBezTo>
                      <a:pt x="303" y="631"/>
                      <a:pt x="303" y="651"/>
                      <a:pt x="303" y="651"/>
                    </a:cubicBezTo>
                    <a:cubicBezTo>
                      <a:pt x="303" y="657"/>
                      <a:pt x="307" y="661"/>
                      <a:pt x="313" y="661"/>
                    </a:cubicBezTo>
                    <a:cubicBezTo>
                      <a:pt x="349" y="661"/>
                      <a:pt x="349" y="661"/>
                      <a:pt x="349" y="661"/>
                    </a:cubicBezTo>
                    <a:cubicBezTo>
                      <a:pt x="355" y="661"/>
                      <a:pt x="359" y="657"/>
                      <a:pt x="359" y="651"/>
                    </a:cubicBezTo>
                    <a:cubicBezTo>
                      <a:pt x="359" y="651"/>
                      <a:pt x="359" y="631"/>
                      <a:pt x="359" y="626"/>
                    </a:cubicBezTo>
                    <a:cubicBezTo>
                      <a:pt x="359" y="621"/>
                      <a:pt x="370" y="618"/>
                      <a:pt x="370" y="618"/>
                    </a:cubicBezTo>
                    <a:cubicBezTo>
                      <a:pt x="370" y="618"/>
                      <a:pt x="370" y="618"/>
                      <a:pt x="370" y="618"/>
                    </a:cubicBezTo>
                    <a:cubicBezTo>
                      <a:pt x="382" y="616"/>
                      <a:pt x="393" y="614"/>
                      <a:pt x="405" y="611"/>
                    </a:cubicBezTo>
                    <a:cubicBezTo>
                      <a:pt x="406" y="611"/>
                      <a:pt x="416" y="610"/>
                      <a:pt x="418" y="614"/>
                    </a:cubicBezTo>
                    <a:cubicBezTo>
                      <a:pt x="420" y="619"/>
                      <a:pt x="427" y="637"/>
                      <a:pt x="427" y="637"/>
                    </a:cubicBezTo>
                    <a:cubicBezTo>
                      <a:pt x="430" y="643"/>
                      <a:pt x="436" y="645"/>
                      <a:pt x="441" y="643"/>
                    </a:cubicBezTo>
                    <a:cubicBezTo>
                      <a:pt x="474" y="629"/>
                      <a:pt x="474" y="629"/>
                      <a:pt x="474" y="629"/>
                    </a:cubicBezTo>
                    <a:cubicBezTo>
                      <a:pt x="479" y="627"/>
                      <a:pt x="482" y="621"/>
                      <a:pt x="480" y="616"/>
                    </a:cubicBezTo>
                    <a:cubicBezTo>
                      <a:pt x="480" y="616"/>
                      <a:pt x="472" y="597"/>
                      <a:pt x="470" y="592"/>
                    </a:cubicBezTo>
                    <a:cubicBezTo>
                      <a:pt x="468" y="588"/>
                      <a:pt x="477" y="581"/>
                      <a:pt x="477" y="581"/>
                    </a:cubicBezTo>
                    <a:cubicBezTo>
                      <a:pt x="477" y="581"/>
                      <a:pt x="477" y="581"/>
                      <a:pt x="477" y="581"/>
                    </a:cubicBezTo>
                    <a:cubicBezTo>
                      <a:pt x="487" y="575"/>
                      <a:pt x="497" y="569"/>
                      <a:pt x="506" y="561"/>
                    </a:cubicBezTo>
                    <a:cubicBezTo>
                      <a:pt x="506" y="561"/>
                      <a:pt x="506" y="561"/>
                      <a:pt x="506" y="561"/>
                    </a:cubicBezTo>
                    <a:cubicBezTo>
                      <a:pt x="506" y="561"/>
                      <a:pt x="516" y="556"/>
                      <a:pt x="520" y="559"/>
                    </a:cubicBezTo>
                    <a:cubicBezTo>
                      <a:pt x="523" y="563"/>
                      <a:pt x="538" y="577"/>
                      <a:pt x="538" y="577"/>
                    </a:cubicBezTo>
                    <a:cubicBezTo>
                      <a:pt x="542" y="581"/>
                      <a:pt x="548" y="581"/>
                      <a:pt x="552" y="577"/>
                    </a:cubicBezTo>
                    <a:cubicBezTo>
                      <a:pt x="578" y="552"/>
                      <a:pt x="578" y="552"/>
                      <a:pt x="578" y="552"/>
                    </a:cubicBezTo>
                    <a:cubicBezTo>
                      <a:pt x="582" y="548"/>
                      <a:pt x="582" y="541"/>
                      <a:pt x="578" y="537"/>
                    </a:cubicBezTo>
                    <a:cubicBezTo>
                      <a:pt x="578" y="537"/>
                      <a:pt x="563" y="523"/>
                      <a:pt x="560" y="519"/>
                    </a:cubicBezTo>
                    <a:cubicBezTo>
                      <a:pt x="556" y="516"/>
                      <a:pt x="562" y="506"/>
                      <a:pt x="562" y="506"/>
                    </a:cubicBezTo>
                    <a:cubicBezTo>
                      <a:pt x="562" y="506"/>
                      <a:pt x="562" y="506"/>
                      <a:pt x="562" y="506"/>
                    </a:cubicBezTo>
                    <a:cubicBezTo>
                      <a:pt x="569" y="497"/>
                      <a:pt x="575" y="487"/>
                      <a:pt x="581" y="477"/>
                    </a:cubicBezTo>
                    <a:cubicBezTo>
                      <a:pt x="581" y="477"/>
                      <a:pt x="581" y="477"/>
                      <a:pt x="581" y="477"/>
                    </a:cubicBezTo>
                    <a:cubicBezTo>
                      <a:pt x="581" y="477"/>
                      <a:pt x="588" y="468"/>
                      <a:pt x="593" y="470"/>
                    </a:cubicBezTo>
                    <a:cubicBezTo>
                      <a:pt x="597" y="471"/>
                      <a:pt x="616" y="479"/>
                      <a:pt x="616" y="479"/>
                    </a:cubicBezTo>
                    <a:cubicBezTo>
                      <a:pt x="621" y="481"/>
                      <a:pt x="627" y="479"/>
                      <a:pt x="630" y="474"/>
                    </a:cubicBezTo>
                    <a:cubicBezTo>
                      <a:pt x="643" y="440"/>
                      <a:pt x="643" y="440"/>
                      <a:pt x="643" y="440"/>
                    </a:cubicBezTo>
                    <a:cubicBezTo>
                      <a:pt x="646" y="435"/>
                      <a:pt x="643" y="429"/>
                      <a:pt x="638" y="427"/>
                    </a:cubicBezTo>
                    <a:cubicBezTo>
                      <a:pt x="638" y="427"/>
                      <a:pt x="619" y="419"/>
                      <a:pt x="614" y="417"/>
                    </a:cubicBezTo>
                    <a:cubicBezTo>
                      <a:pt x="610" y="416"/>
                      <a:pt x="611" y="406"/>
                      <a:pt x="611" y="404"/>
                    </a:cubicBezTo>
                    <a:cubicBezTo>
                      <a:pt x="614" y="393"/>
                      <a:pt x="617" y="381"/>
                      <a:pt x="618" y="370"/>
                    </a:cubicBezTo>
                    <a:cubicBezTo>
                      <a:pt x="618" y="370"/>
                      <a:pt x="618" y="370"/>
                      <a:pt x="618" y="370"/>
                    </a:cubicBezTo>
                    <a:cubicBezTo>
                      <a:pt x="618" y="370"/>
                      <a:pt x="621" y="359"/>
                      <a:pt x="626" y="359"/>
                    </a:cubicBezTo>
                    <a:cubicBezTo>
                      <a:pt x="631" y="359"/>
                      <a:pt x="651" y="359"/>
                      <a:pt x="651" y="359"/>
                    </a:cubicBezTo>
                    <a:cubicBezTo>
                      <a:pt x="657" y="359"/>
                      <a:pt x="662" y="354"/>
                      <a:pt x="662" y="348"/>
                    </a:cubicBezTo>
                    <a:cubicBezTo>
                      <a:pt x="662" y="312"/>
                      <a:pt x="662" y="312"/>
                      <a:pt x="662" y="312"/>
                    </a:cubicBezTo>
                    <a:cubicBezTo>
                      <a:pt x="662" y="307"/>
                      <a:pt x="657" y="302"/>
                      <a:pt x="651" y="302"/>
                    </a:cubicBezTo>
                    <a:close/>
                    <a:moveTo>
                      <a:pt x="331" y="585"/>
                    </a:moveTo>
                    <a:cubicBezTo>
                      <a:pt x="190" y="585"/>
                      <a:pt x="76" y="471"/>
                      <a:pt x="76" y="330"/>
                    </a:cubicBezTo>
                    <a:cubicBezTo>
                      <a:pt x="76" y="190"/>
                      <a:pt x="190" y="76"/>
                      <a:pt x="331" y="76"/>
                    </a:cubicBezTo>
                    <a:cubicBezTo>
                      <a:pt x="471" y="76"/>
                      <a:pt x="585" y="190"/>
                      <a:pt x="585" y="330"/>
                    </a:cubicBezTo>
                    <a:cubicBezTo>
                      <a:pt x="585" y="471"/>
                      <a:pt x="471" y="585"/>
                      <a:pt x="331" y="585"/>
                    </a:cubicBezTo>
                    <a:close/>
                  </a:path>
                </a:pathLst>
              </a:custGeom>
              <a:solidFill>
                <a:srgbClr val="6E9B94"/>
              </a:solidFill>
              <a:ln>
                <a:solidFill>
                  <a:srgbClr val="6E9B94"/>
                </a:solidFill>
              </a:ln>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304" name="Freeform 47"/>
              <p:cNvSpPr>
                <a:spLocks/>
              </p:cNvSpPr>
              <p:nvPr/>
            </p:nvSpPr>
            <p:spPr bwMode="auto">
              <a:xfrm>
                <a:off x="7790260" y="2190109"/>
                <a:ext cx="872732" cy="385370"/>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305" name="TextBox 304"/>
              <p:cNvSpPr txBox="1"/>
              <p:nvPr/>
            </p:nvSpPr>
            <p:spPr>
              <a:xfrm>
                <a:off x="7791501" y="2200753"/>
                <a:ext cx="882394" cy="369428"/>
              </a:xfrm>
              <a:prstGeom prst="rect">
                <a:avLst/>
              </a:prstGeom>
              <a:noFill/>
            </p:spPr>
            <p:txBody>
              <a:bodyPr wrap="none" rtlCol="0">
                <a:spAutoFit/>
              </a:bodyPr>
              <a:lstStyle/>
              <a:p>
                <a:pPr defTabSz="457200"/>
                <a:r>
                  <a:rPr lang="en-GB" dirty="0">
                    <a:latin typeface="Calibri" panose="020F0502020204030204" pitchFamily="34" charset="0"/>
                    <a:cs typeface="Calibri" panose="020F0502020204030204" pitchFamily="34" charset="0"/>
                  </a:rPr>
                  <a:t>Policies</a:t>
                </a:r>
                <a:endParaRPr lang="en-US" dirty="0">
                  <a:latin typeface="Calibri" panose="020F0502020204030204" pitchFamily="34" charset="0"/>
                  <a:cs typeface="Calibri" panose="020F0502020204030204" pitchFamily="34" charset="0"/>
                </a:endParaRPr>
              </a:p>
            </p:txBody>
          </p:sp>
        </p:grpSp>
        <p:grpSp>
          <p:nvGrpSpPr>
            <p:cNvPr id="281" name="Group 280"/>
            <p:cNvGrpSpPr/>
            <p:nvPr/>
          </p:nvGrpSpPr>
          <p:grpSpPr>
            <a:xfrm>
              <a:off x="8557863" y="4590269"/>
              <a:ext cx="896014" cy="649183"/>
              <a:chOff x="-617481" y="2351453"/>
              <a:chExt cx="896014" cy="649183"/>
            </a:xfrm>
          </p:grpSpPr>
          <p:sp>
            <p:nvSpPr>
              <p:cNvPr id="292" name="Freeform 46"/>
              <p:cNvSpPr>
                <a:spLocks/>
              </p:cNvSpPr>
              <p:nvPr/>
            </p:nvSpPr>
            <p:spPr bwMode="auto">
              <a:xfrm>
                <a:off x="-534230" y="2351453"/>
                <a:ext cx="721252" cy="175440"/>
              </a:xfrm>
              <a:custGeom>
                <a:avLst/>
                <a:gdLst>
                  <a:gd name="T0" fmla="*/ 321 w 325"/>
                  <a:gd name="T1" fmla="*/ 46 h 91"/>
                  <a:gd name="T2" fmla="*/ 294 w 325"/>
                  <a:gd name="T3" fmla="*/ 46 h 91"/>
                  <a:gd name="T4" fmla="*/ 281 w 325"/>
                  <a:gd name="T5" fmla="*/ 0 h 91"/>
                  <a:gd name="T6" fmla="*/ 119 w 325"/>
                  <a:gd name="T7" fmla="*/ 46 h 91"/>
                  <a:gd name="T8" fmla="*/ 100 w 325"/>
                  <a:gd name="T9" fmla="*/ 46 h 91"/>
                  <a:gd name="T10" fmla="*/ 79 w 325"/>
                  <a:gd name="T11" fmla="*/ 28 h 91"/>
                  <a:gd name="T12" fmla="*/ 72 w 325"/>
                  <a:gd name="T13" fmla="*/ 25 h 91"/>
                  <a:gd name="T14" fmla="*/ 4 w 325"/>
                  <a:gd name="T15" fmla="*/ 25 h 91"/>
                  <a:gd name="T16" fmla="*/ 0 w 325"/>
                  <a:gd name="T17" fmla="*/ 29 h 91"/>
                  <a:gd name="T18" fmla="*/ 0 w 325"/>
                  <a:gd name="T19" fmla="*/ 91 h 91"/>
                  <a:gd name="T20" fmla="*/ 31 w 325"/>
                  <a:gd name="T21" fmla="*/ 91 h 91"/>
                  <a:gd name="T22" fmla="*/ 268 w 325"/>
                  <a:gd name="T23" fmla="*/ 23 h 91"/>
                  <a:gd name="T24" fmla="*/ 287 w 325"/>
                  <a:gd name="T25" fmla="*/ 91 h 91"/>
                  <a:gd name="T26" fmla="*/ 325 w 325"/>
                  <a:gd name="T27" fmla="*/ 91 h 91"/>
                  <a:gd name="T28" fmla="*/ 325 w 325"/>
                  <a:gd name="T29" fmla="*/ 50 h 91"/>
                  <a:gd name="T30" fmla="*/ 321 w 325"/>
                  <a:gd name="T3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5" h="91">
                    <a:moveTo>
                      <a:pt x="321" y="46"/>
                    </a:moveTo>
                    <a:cubicBezTo>
                      <a:pt x="294" y="46"/>
                      <a:pt x="294" y="46"/>
                      <a:pt x="294" y="46"/>
                    </a:cubicBezTo>
                    <a:cubicBezTo>
                      <a:pt x="281" y="0"/>
                      <a:pt x="281" y="0"/>
                      <a:pt x="281" y="0"/>
                    </a:cubicBezTo>
                    <a:cubicBezTo>
                      <a:pt x="119" y="46"/>
                      <a:pt x="119" y="46"/>
                      <a:pt x="119" y="46"/>
                    </a:cubicBezTo>
                    <a:cubicBezTo>
                      <a:pt x="100" y="46"/>
                      <a:pt x="100" y="46"/>
                      <a:pt x="100" y="46"/>
                    </a:cubicBezTo>
                    <a:cubicBezTo>
                      <a:pt x="79" y="28"/>
                      <a:pt x="79" y="28"/>
                      <a:pt x="79" y="28"/>
                    </a:cubicBezTo>
                    <a:cubicBezTo>
                      <a:pt x="78" y="26"/>
                      <a:pt x="74" y="25"/>
                      <a:pt x="72" y="25"/>
                    </a:cubicBezTo>
                    <a:cubicBezTo>
                      <a:pt x="4" y="25"/>
                      <a:pt x="4" y="25"/>
                      <a:pt x="4" y="25"/>
                    </a:cubicBezTo>
                    <a:cubicBezTo>
                      <a:pt x="2" y="25"/>
                      <a:pt x="0" y="27"/>
                      <a:pt x="0" y="29"/>
                    </a:cubicBezTo>
                    <a:cubicBezTo>
                      <a:pt x="0" y="91"/>
                      <a:pt x="0" y="91"/>
                      <a:pt x="0" y="91"/>
                    </a:cubicBezTo>
                    <a:cubicBezTo>
                      <a:pt x="31" y="91"/>
                      <a:pt x="31" y="91"/>
                      <a:pt x="31" y="91"/>
                    </a:cubicBezTo>
                    <a:cubicBezTo>
                      <a:pt x="268" y="23"/>
                      <a:pt x="268" y="23"/>
                      <a:pt x="268" y="23"/>
                    </a:cubicBezTo>
                    <a:cubicBezTo>
                      <a:pt x="287" y="91"/>
                      <a:pt x="287" y="91"/>
                      <a:pt x="287" y="91"/>
                    </a:cubicBezTo>
                    <a:cubicBezTo>
                      <a:pt x="325" y="91"/>
                      <a:pt x="325" y="91"/>
                      <a:pt x="325" y="91"/>
                    </a:cubicBezTo>
                    <a:cubicBezTo>
                      <a:pt x="325" y="50"/>
                      <a:pt x="325" y="50"/>
                      <a:pt x="325" y="50"/>
                    </a:cubicBezTo>
                    <a:cubicBezTo>
                      <a:pt x="325" y="48"/>
                      <a:pt x="323" y="46"/>
                      <a:pt x="321" y="4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93" name="Donut 292"/>
              <p:cNvSpPr/>
              <p:nvPr/>
            </p:nvSpPr>
            <p:spPr>
              <a:xfrm>
                <a:off x="-363999" y="2502792"/>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prstClr val="black"/>
                  </a:solidFill>
                </a:endParaRPr>
              </a:p>
            </p:txBody>
          </p:sp>
          <p:sp>
            <p:nvSpPr>
              <p:cNvPr id="294" name="Donut 293"/>
              <p:cNvSpPr/>
              <p:nvPr/>
            </p:nvSpPr>
            <p:spPr>
              <a:xfrm>
                <a:off x="-91440" y="2464146"/>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prstClr val="black"/>
                  </a:solidFill>
                </a:endParaRPr>
              </a:p>
            </p:txBody>
          </p:sp>
          <p:cxnSp>
            <p:nvCxnSpPr>
              <p:cNvPr id="295" name="Curved Connector 294"/>
              <p:cNvCxnSpPr>
                <a:stCxn id="293" idx="6"/>
                <a:endCxn id="294" idx="2"/>
              </p:cNvCxnSpPr>
              <p:nvPr/>
            </p:nvCxnSpPr>
            <p:spPr>
              <a:xfrm flipV="1">
                <a:off x="-181119" y="2555586"/>
                <a:ext cx="89679" cy="38646"/>
              </a:xfrm>
              <a:prstGeom prst="curvedConnector3">
                <a:avLst>
                  <a:gd name="adj1" fmla="val 50000"/>
                </a:avLst>
              </a:prstGeom>
              <a:ln w="25400" cap="rnd">
                <a:solidFill>
                  <a:srgbClr val="6E9B94"/>
                </a:solidFill>
              </a:ln>
            </p:spPr>
            <p:style>
              <a:lnRef idx="1">
                <a:schemeClr val="accent1"/>
              </a:lnRef>
              <a:fillRef idx="0">
                <a:schemeClr val="accent1"/>
              </a:fillRef>
              <a:effectRef idx="0">
                <a:schemeClr val="accent1"/>
              </a:effectRef>
              <a:fontRef idx="minor">
                <a:schemeClr val="tx1"/>
              </a:fontRef>
            </p:style>
          </p:cxnSp>
          <p:sp>
            <p:nvSpPr>
              <p:cNvPr id="296" name="Donut 295"/>
              <p:cNvSpPr/>
              <p:nvPr/>
            </p:nvSpPr>
            <p:spPr>
              <a:xfrm>
                <a:off x="-586419" y="2555586"/>
                <a:ext cx="182880" cy="182880"/>
              </a:xfrm>
              <a:prstGeom prst="donut">
                <a:avLst/>
              </a:pr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prstClr val="black"/>
                  </a:solidFill>
                </a:endParaRPr>
              </a:p>
            </p:txBody>
          </p:sp>
          <p:sp>
            <p:nvSpPr>
              <p:cNvPr id="297" name="Freeform 296"/>
              <p:cNvSpPr/>
              <p:nvPr/>
            </p:nvSpPr>
            <p:spPr>
              <a:xfrm>
                <a:off x="-519102" y="2541198"/>
                <a:ext cx="142285" cy="175959"/>
              </a:xfrm>
              <a:custGeom>
                <a:avLst/>
                <a:gdLst>
                  <a:gd name="connsiteX0" fmla="*/ 50845 w 142285"/>
                  <a:gd name="connsiteY0" fmla="*/ 0 h 175959"/>
                  <a:gd name="connsiteX1" fmla="*/ 142285 w 142285"/>
                  <a:gd name="connsiteY1" fmla="*/ 91440 h 175959"/>
                  <a:gd name="connsiteX2" fmla="*/ 86438 w 142285"/>
                  <a:gd name="connsiteY2" fmla="*/ 175694 h 175959"/>
                  <a:gd name="connsiteX3" fmla="*/ 85127 w 142285"/>
                  <a:gd name="connsiteY3" fmla="*/ 175959 h 175959"/>
                  <a:gd name="connsiteX4" fmla="*/ 98940 w 142285"/>
                  <a:gd name="connsiteY4" fmla="*/ 166646 h 175959"/>
                  <a:gd name="connsiteX5" fmla="*/ 125722 w 142285"/>
                  <a:gd name="connsiteY5" fmla="*/ 101988 h 175959"/>
                  <a:gd name="connsiteX6" fmla="*/ 34282 w 142285"/>
                  <a:gd name="connsiteY6" fmla="*/ 10548 h 175959"/>
                  <a:gd name="connsiteX7" fmla="*/ 0 w 142285"/>
                  <a:gd name="connsiteY7" fmla="*/ 17469 h 175959"/>
                  <a:gd name="connsiteX8" fmla="*/ 15252 w 142285"/>
                  <a:gd name="connsiteY8" fmla="*/ 7186 h 175959"/>
                  <a:gd name="connsiteX9" fmla="*/ 50845 w 142285"/>
                  <a:gd name="connsiteY9" fmla="*/ 0 h 175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285" h="175959">
                    <a:moveTo>
                      <a:pt x="50845" y="0"/>
                    </a:moveTo>
                    <a:cubicBezTo>
                      <a:pt x="101346" y="0"/>
                      <a:pt x="142285" y="40939"/>
                      <a:pt x="142285" y="91440"/>
                    </a:cubicBezTo>
                    <a:cubicBezTo>
                      <a:pt x="142285" y="129316"/>
                      <a:pt x="119257" y="161813"/>
                      <a:pt x="86438" y="175694"/>
                    </a:cubicBezTo>
                    <a:lnTo>
                      <a:pt x="85127" y="175959"/>
                    </a:lnTo>
                    <a:lnTo>
                      <a:pt x="98940" y="166646"/>
                    </a:lnTo>
                    <a:cubicBezTo>
                      <a:pt x="115487" y="150099"/>
                      <a:pt x="125722" y="127239"/>
                      <a:pt x="125722" y="101988"/>
                    </a:cubicBezTo>
                    <a:cubicBezTo>
                      <a:pt x="125722" y="51487"/>
                      <a:pt x="84783" y="10548"/>
                      <a:pt x="34282" y="10548"/>
                    </a:cubicBezTo>
                    <a:lnTo>
                      <a:pt x="0" y="17469"/>
                    </a:lnTo>
                    <a:lnTo>
                      <a:pt x="15252" y="7186"/>
                    </a:lnTo>
                    <a:cubicBezTo>
                      <a:pt x="26192" y="2559"/>
                      <a:pt x="38220" y="0"/>
                      <a:pt x="50845" y="0"/>
                    </a:cubicBezTo>
                    <a:close/>
                  </a:path>
                </a:pathLst>
              </a:custGeom>
              <a:solidFill>
                <a:srgbClr val="6E9B9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prstClr val="black"/>
                  </a:solidFill>
                </a:endParaRPr>
              </a:p>
            </p:txBody>
          </p:sp>
          <p:sp>
            <p:nvSpPr>
              <p:cNvPr id="298" name="Freeform 47"/>
              <p:cNvSpPr>
                <a:spLocks/>
              </p:cNvSpPr>
              <p:nvPr/>
            </p:nvSpPr>
            <p:spPr bwMode="auto">
              <a:xfrm>
                <a:off x="-617481" y="2615266"/>
                <a:ext cx="872732" cy="385370"/>
              </a:xfrm>
              <a:custGeom>
                <a:avLst/>
                <a:gdLst>
                  <a:gd name="T0" fmla="*/ 390 w 393"/>
                  <a:gd name="T1" fmla="*/ 0 h 199"/>
                  <a:gd name="T2" fmla="*/ 4 w 393"/>
                  <a:gd name="T3" fmla="*/ 0 h 199"/>
                  <a:gd name="T4" fmla="*/ 0 w 393"/>
                  <a:gd name="T5" fmla="*/ 4 h 199"/>
                  <a:gd name="T6" fmla="*/ 33 w 393"/>
                  <a:gd name="T7" fmla="*/ 191 h 199"/>
                  <a:gd name="T8" fmla="*/ 42 w 393"/>
                  <a:gd name="T9" fmla="*/ 199 h 199"/>
                  <a:gd name="T10" fmla="*/ 351 w 393"/>
                  <a:gd name="T11" fmla="*/ 199 h 199"/>
                  <a:gd name="T12" fmla="*/ 360 w 393"/>
                  <a:gd name="T13" fmla="*/ 191 h 199"/>
                  <a:gd name="T14" fmla="*/ 393 w 393"/>
                  <a:gd name="T15" fmla="*/ 4 h 199"/>
                  <a:gd name="T16" fmla="*/ 390 w 393"/>
                  <a:gd name="T1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3" h="199">
                    <a:moveTo>
                      <a:pt x="390" y="0"/>
                    </a:moveTo>
                    <a:cubicBezTo>
                      <a:pt x="4" y="0"/>
                      <a:pt x="4" y="0"/>
                      <a:pt x="4" y="0"/>
                    </a:cubicBezTo>
                    <a:cubicBezTo>
                      <a:pt x="1" y="0"/>
                      <a:pt x="0" y="2"/>
                      <a:pt x="0" y="4"/>
                    </a:cubicBezTo>
                    <a:cubicBezTo>
                      <a:pt x="33" y="191"/>
                      <a:pt x="33" y="191"/>
                      <a:pt x="33" y="191"/>
                    </a:cubicBezTo>
                    <a:cubicBezTo>
                      <a:pt x="33" y="196"/>
                      <a:pt x="38" y="199"/>
                      <a:pt x="42" y="199"/>
                    </a:cubicBezTo>
                    <a:cubicBezTo>
                      <a:pt x="351" y="199"/>
                      <a:pt x="351" y="199"/>
                      <a:pt x="351" y="199"/>
                    </a:cubicBezTo>
                    <a:cubicBezTo>
                      <a:pt x="355" y="199"/>
                      <a:pt x="360" y="196"/>
                      <a:pt x="360" y="191"/>
                    </a:cubicBezTo>
                    <a:cubicBezTo>
                      <a:pt x="393" y="4"/>
                      <a:pt x="393" y="4"/>
                      <a:pt x="393" y="4"/>
                    </a:cubicBezTo>
                    <a:cubicBezTo>
                      <a:pt x="393" y="2"/>
                      <a:pt x="392" y="0"/>
                      <a:pt x="390"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7200"/>
                <a:endParaRPr lang="en-US">
                  <a:solidFill>
                    <a:prstClr val="black"/>
                  </a:solidFill>
                </a:endParaRPr>
              </a:p>
            </p:txBody>
          </p:sp>
          <p:sp>
            <p:nvSpPr>
              <p:cNvPr id="299" name="TextBox 298"/>
              <p:cNvSpPr txBox="1"/>
              <p:nvPr/>
            </p:nvSpPr>
            <p:spPr>
              <a:xfrm>
                <a:off x="-616240" y="2625910"/>
                <a:ext cx="894773" cy="307857"/>
              </a:xfrm>
              <a:prstGeom prst="rect">
                <a:avLst/>
              </a:prstGeom>
              <a:noFill/>
            </p:spPr>
            <p:txBody>
              <a:bodyPr wrap="none" rtlCol="0">
                <a:spAutoFit/>
              </a:bodyPr>
              <a:lstStyle/>
              <a:p>
                <a:pPr defTabSz="457200"/>
                <a:r>
                  <a:rPr lang="en-GB" sz="1400" dirty="0">
                    <a:latin typeface="Calibri" panose="020F0502020204030204" pitchFamily="34" charset="0"/>
                    <a:cs typeface="Calibri" panose="020F0502020204030204" pitchFamily="34" charset="0"/>
                  </a:rPr>
                  <a:t>Workflow</a:t>
                </a:r>
                <a:endParaRPr lang="en-US" sz="1400" dirty="0">
                  <a:latin typeface="Calibri" panose="020F0502020204030204" pitchFamily="34" charset="0"/>
                  <a:cs typeface="Calibri" panose="020F0502020204030204" pitchFamily="34" charset="0"/>
                </a:endParaRPr>
              </a:p>
            </p:txBody>
          </p:sp>
        </p:grpSp>
        <p:sp>
          <p:nvSpPr>
            <p:cNvPr id="282" name="Rounded Rectangle 281"/>
            <p:cNvSpPr/>
            <p:nvPr/>
          </p:nvSpPr>
          <p:spPr>
            <a:xfrm>
              <a:off x="9927336" y="3703898"/>
              <a:ext cx="520928" cy="501057"/>
            </a:xfrm>
            <a:prstGeom prst="roundRect">
              <a:avLst/>
            </a:prstGeom>
            <a:solidFill>
              <a:schemeClr val="accent4">
                <a:lumMod val="40000"/>
                <a:lumOff val="60000"/>
              </a:schemeClr>
            </a:solidFill>
            <a:ln>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sp>
          <p:nvSpPr>
            <p:cNvPr id="283" name="Rounded Rectangle 282"/>
            <p:cNvSpPr/>
            <p:nvPr/>
          </p:nvSpPr>
          <p:spPr>
            <a:xfrm>
              <a:off x="9573103" y="4331720"/>
              <a:ext cx="520928" cy="501057"/>
            </a:xfrm>
            <a:prstGeom prst="roundRect">
              <a:avLst/>
            </a:prstGeom>
            <a:solidFill>
              <a:srgbClr val="5A8B2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cxnSp>
          <p:nvCxnSpPr>
            <p:cNvPr id="284" name="Straight Connector 283"/>
            <p:cNvCxnSpPr>
              <a:stCxn id="278" idx="3"/>
              <a:endCxn id="279" idx="1"/>
            </p:cNvCxnSpPr>
            <p:nvPr/>
          </p:nvCxnSpPr>
          <p:spPr>
            <a:xfrm flipV="1">
              <a:off x="8911042" y="4275824"/>
              <a:ext cx="128066" cy="66120"/>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5" name="Straight Connector 284"/>
            <p:cNvCxnSpPr>
              <a:stCxn id="279" idx="3"/>
              <a:endCxn id="277" idx="1"/>
            </p:cNvCxnSpPr>
            <p:nvPr/>
          </p:nvCxnSpPr>
          <p:spPr>
            <a:xfrm>
              <a:off x="10591041" y="4275824"/>
              <a:ext cx="134632" cy="117779"/>
            </a:xfrm>
            <a:prstGeom prst="line">
              <a:avLst/>
            </a:prstGeom>
            <a:ln>
              <a:solidFill>
                <a:schemeClr val="tx2"/>
              </a:solidFill>
              <a:prstDash val="sysDash"/>
              <a:headEnd type="none"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286" name="Straight Connector 285"/>
            <p:cNvCxnSpPr>
              <a:stCxn id="291" idx="3"/>
              <a:endCxn id="282" idx="1"/>
            </p:cNvCxnSpPr>
            <p:nvPr/>
          </p:nvCxnSpPr>
          <p:spPr>
            <a:xfrm>
              <a:off x="9698935" y="3954427"/>
              <a:ext cx="228401" cy="0"/>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287" name="Straight Connector 286"/>
            <p:cNvCxnSpPr>
              <a:stCxn id="282" idx="3"/>
              <a:endCxn id="279" idx="3"/>
            </p:cNvCxnSpPr>
            <p:nvPr/>
          </p:nvCxnSpPr>
          <p:spPr>
            <a:xfrm>
              <a:off x="10448264" y="3954427"/>
              <a:ext cx="142777" cy="321397"/>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8" name="Straight Connector 287"/>
            <p:cNvCxnSpPr>
              <a:stCxn id="291" idx="1"/>
              <a:endCxn id="279" idx="1"/>
            </p:cNvCxnSpPr>
            <p:nvPr/>
          </p:nvCxnSpPr>
          <p:spPr>
            <a:xfrm flipH="1">
              <a:off x="9039108" y="3954427"/>
              <a:ext cx="138899" cy="321397"/>
            </a:xfrm>
            <a:prstGeom prst="line">
              <a:avLst/>
            </a:prstGeom>
            <a:ln>
              <a:solidFill>
                <a:schemeClr val="tx2"/>
              </a:solidFill>
              <a:prstDash val="sysDash"/>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9" name="Straight Connector 288"/>
            <p:cNvCxnSpPr>
              <a:stCxn id="291" idx="2"/>
              <a:endCxn id="283" idx="1"/>
            </p:cNvCxnSpPr>
            <p:nvPr/>
          </p:nvCxnSpPr>
          <p:spPr>
            <a:xfrm>
              <a:off x="9438471" y="4204955"/>
              <a:ext cx="134632" cy="377296"/>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290" name="Straight Connector 289"/>
            <p:cNvCxnSpPr>
              <a:stCxn id="283" idx="3"/>
              <a:endCxn id="282" idx="2"/>
            </p:cNvCxnSpPr>
            <p:nvPr/>
          </p:nvCxnSpPr>
          <p:spPr>
            <a:xfrm flipV="1">
              <a:off x="10094031" y="4204955"/>
              <a:ext cx="93769" cy="377296"/>
            </a:xfrm>
            <a:prstGeom prst="line">
              <a:avLst/>
            </a:prstGeom>
            <a:ln>
              <a:solidFill>
                <a:schemeClr val="tx2"/>
              </a:solidFill>
              <a:prstDash val="sys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sp>
          <p:nvSpPr>
            <p:cNvPr id="291" name="Rounded Rectangle 290"/>
            <p:cNvSpPr/>
            <p:nvPr/>
          </p:nvSpPr>
          <p:spPr>
            <a:xfrm>
              <a:off x="9178007" y="3703898"/>
              <a:ext cx="520928" cy="501057"/>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1200" dirty="0">
                  <a:solidFill>
                    <a:srgbClr val="FFFFFF"/>
                  </a:solidFill>
                  <a:latin typeface="Calibri" panose="020F0502020204030204" pitchFamily="34" charset="0"/>
                  <a:cs typeface="Calibri" panose="020F0502020204030204" pitchFamily="34" charset="0"/>
                </a:rPr>
                <a:t>VNF</a:t>
              </a:r>
              <a:endParaRPr lang="en-US" sz="1200" dirty="0">
                <a:solidFill>
                  <a:srgbClr val="FFFFFF"/>
                </a:solidFill>
                <a:latin typeface="Calibri" panose="020F0502020204030204" pitchFamily="34" charset="0"/>
                <a:cs typeface="Calibri" panose="020F0502020204030204" pitchFamily="34" charset="0"/>
              </a:endParaRPr>
            </a:p>
          </p:txBody>
        </p:sp>
      </p:grpSp>
      <p:grpSp>
        <p:nvGrpSpPr>
          <p:cNvPr id="308" name="Group 307"/>
          <p:cNvGrpSpPr/>
          <p:nvPr/>
        </p:nvGrpSpPr>
        <p:grpSpPr>
          <a:xfrm>
            <a:off x="426719" y="3937531"/>
            <a:ext cx="2125485" cy="2372839"/>
            <a:chOff x="758066" y="3940387"/>
            <a:chExt cx="2126038" cy="2373457"/>
          </a:xfrm>
        </p:grpSpPr>
        <p:sp>
          <p:nvSpPr>
            <p:cNvPr id="309" name="Rectangle 308"/>
            <p:cNvSpPr/>
            <p:nvPr/>
          </p:nvSpPr>
          <p:spPr>
            <a:xfrm>
              <a:off x="758066" y="3940387"/>
              <a:ext cx="2126038" cy="2373457"/>
            </a:xfrm>
            <a:prstGeom prst="rect">
              <a:avLst/>
            </a:prstGeom>
            <a:noFill/>
            <a:ln w="2540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endParaRPr lang="en-US" dirty="0">
                <a:solidFill>
                  <a:srgbClr val="FFFFFF"/>
                </a:solidFill>
              </a:endParaRPr>
            </a:p>
          </p:txBody>
        </p:sp>
        <p:sp>
          <p:nvSpPr>
            <p:cNvPr id="310" name="Rectangle 309"/>
            <p:cNvSpPr/>
            <p:nvPr/>
          </p:nvSpPr>
          <p:spPr>
            <a:xfrm>
              <a:off x="1200253" y="3983340"/>
              <a:ext cx="1597283" cy="400214"/>
            </a:xfrm>
            <a:prstGeom prst="rect">
              <a:avLst/>
            </a:prstGeom>
          </p:spPr>
          <p:txBody>
            <a:bodyPr wrap="square">
              <a:spAutoFit/>
            </a:bodyPr>
            <a:lstStyle/>
            <a:p>
              <a:pPr defTabSz="457200"/>
              <a:r>
                <a:rPr lang="en-US" sz="2000" dirty="0">
                  <a:solidFill>
                    <a:schemeClr val="tx2"/>
                  </a:solidFill>
                </a:rPr>
                <a:t>Operations</a:t>
              </a:r>
            </a:p>
          </p:txBody>
        </p:sp>
        <p:sp>
          <p:nvSpPr>
            <p:cNvPr id="311" name="Oval 310"/>
            <p:cNvSpPr/>
            <p:nvPr/>
          </p:nvSpPr>
          <p:spPr>
            <a:xfrm>
              <a:off x="882172" y="4030691"/>
              <a:ext cx="305407" cy="305407"/>
            </a:xfrm>
            <a:prstGeom prst="ellipse">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457200"/>
              <a:r>
                <a:rPr lang="en-GB" dirty="0" smtClean="0">
                  <a:solidFill>
                    <a:srgbClr val="FFFFFF"/>
                  </a:solidFill>
                </a:rPr>
                <a:t>6</a:t>
              </a:r>
              <a:endParaRPr lang="en-GB" dirty="0">
                <a:solidFill>
                  <a:srgbClr val="FFFFFF"/>
                </a:solidFill>
              </a:endParaRPr>
            </a:p>
          </p:txBody>
        </p:sp>
      </p:grpSp>
      <p:sp>
        <p:nvSpPr>
          <p:cNvPr id="312" name="12-Point Star 311"/>
          <p:cNvSpPr/>
          <p:nvPr/>
        </p:nvSpPr>
        <p:spPr>
          <a:xfrm>
            <a:off x="1170286" y="5425480"/>
            <a:ext cx="595608" cy="567839"/>
          </a:xfrm>
          <a:prstGeom prst="star12">
            <a:avLst/>
          </a:prstGeom>
          <a:solidFill>
            <a:srgbClr val="FF0000"/>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GB" sz="800" dirty="0">
                <a:solidFill>
                  <a:srgbClr val="FFFFFF"/>
                </a:solidFill>
              </a:rPr>
              <a:t>ISSUE</a:t>
            </a:r>
            <a:endParaRPr lang="en-US" sz="800" dirty="0">
              <a:solidFill>
                <a:srgbClr val="FFFFFF"/>
              </a:solidFill>
            </a:endParaRPr>
          </a:p>
        </p:txBody>
      </p:sp>
      <p:cxnSp>
        <p:nvCxnSpPr>
          <p:cNvPr id="313" name="Elbow Connector 312"/>
          <p:cNvCxnSpPr>
            <a:stCxn id="312" idx="7"/>
          </p:cNvCxnSpPr>
          <p:nvPr/>
        </p:nvCxnSpPr>
        <p:spPr>
          <a:xfrm rot="10800000">
            <a:off x="314960" y="2611120"/>
            <a:ext cx="855326" cy="3098280"/>
          </a:xfrm>
          <a:prstGeom prst="bentConnector2">
            <a:avLst/>
          </a:prstGeom>
          <a:ln w="38100">
            <a:solidFill>
              <a:srgbClr val="FF000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14" name="TextBox 313"/>
          <p:cNvSpPr txBox="1"/>
          <p:nvPr/>
        </p:nvSpPr>
        <p:spPr>
          <a:xfrm>
            <a:off x="741454" y="4789877"/>
            <a:ext cx="1422626" cy="523220"/>
          </a:xfrm>
          <a:prstGeom prst="rect">
            <a:avLst/>
          </a:prstGeom>
          <a:solidFill>
            <a:schemeClr val="bg1"/>
          </a:solidFill>
          <a:ln>
            <a:solidFill>
              <a:schemeClr val="bg2"/>
            </a:solidFill>
          </a:ln>
        </p:spPr>
        <p:txBody>
          <a:bodyPr wrap="square" rtlCol="0">
            <a:spAutoFit/>
          </a:bodyPr>
          <a:lstStyle/>
          <a:p>
            <a:pPr algn="ctr" defTabSz="457200"/>
            <a:r>
              <a:rPr lang="en-US" sz="1400" dirty="0">
                <a:solidFill>
                  <a:srgbClr val="4D4E53"/>
                </a:solidFill>
              </a:rPr>
              <a:t>Debug and re-design</a:t>
            </a:r>
          </a:p>
        </p:txBody>
      </p:sp>
      <p:cxnSp>
        <p:nvCxnSpPr>
          <p:cNvPr id="329" name="Elbow Connector 328"/>
          <p:cNvCxnSpPr/>
          <p:nvPr/>
        </p:nvCxnSpPr>
        <p:spPr>
          <a:xfrm flipV="1">
            <a:off x="309880" y="1229360"/>
            <a:ext cx="7533640" cy="1397000"/>
          </a:xfrm>
          <a:prstGeom prst="bentConnector3">
            <a:avLst>
              <a:gd name="adj1" fmla="val 21746"/>
            </a:avLst>
          </a:prstGeom>
          <a:ln w="381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9536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500"/>
                                        <p:tgtEl>
                                          <p:spTgt spid="1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41"/>
                                        </p:tgtEl>
                                        <p:attrNameLst>
                                          <p:attrName>style.visibility</p:attrName>
                                        </p:attrNameLst>
                                      </p:cBhvr>
                                      <p:to>
                                        <p:strVal val="visible"/>
                                      </p:to>
                                    </p:set>
                                    <p:animEffect transition="in" filter="fade">
                                      <p:cBhvr>
                                        <p:cTn id="10" dur="500"/>
                                        <p:tgtEl>
                                          <p:spTgt spid="141"/>
                                        </p:tgtEl>
                                      </p:cBhvr>
                                    </p:animEffect>
                                  </p:childTnLst>
                                </p:cTn>
                              </p:par>
                              <p:par>
                                <p:cTn id="11" presetID="10" presetClass="entr" presetSubtype="0" fill="hold" nodeType="withEffect">
                                  <p:stCondLst>
                                    <p:cond delay="0"/>
                                  </p:stCondLst>
                                  <p:childTnLst>
                                    <p:set>
                                      <p:cBhvr>
                                        <p:cTn id="12" dur="1" fill="hold">
                                          <p:stCondLst>
                                            <p:cond delay="0"/>
                                          </p:stCondLst>
                                        </p:cTn>
                                        <p:tgtEl>
                                          <p:spTgt spid="142"/>
                                        </p:tgtEl>
                                        <p:attrNameLst>
                                          <p:attrName>style.visibility</p:attrName>
                                        </p:attrNameLst>
                                      </p:cBhvr>
                                      <p:to>
                                        <p:strVal val="visible"/>
                                      </p:to>
                                    </p:set>
                                    <p:animEffect transition="in" filter="fade">
                                      <p:cBhvr>
                                        <p:cTn id="13" dur="500"/>
                                        <p:tgtEl>
                                          <p:spTgt spid="142"/>
                                        </p:tgtEl>
                                      </p:cBhvr>
                                    </p:animEffect>
                                  </p:childTnLst>
                                </p:cTn>
                              </p:par>
                              <p:par>
                                <p:cTn id="14" presetID="10" presetClass="entr" presetSubtype="0" fill="hold" nodeType="withEffect">
                                  <p:stCondLst>
                                    <p:cond delay="0"/>
                                  </p:stCondLst>
                                  <p:childTnLst>
                                    <p:set>
                                      <p:cBhvr>
                                        <p:cTn id="15" dur="1" fill="hold">
                                          <p:stCondLst>
                                            <p:cond delay="0"/>
                                          </p:stCondLst>
                                        </p:cTn>
                                        <p:tgtEl>
                                          <p:spTgt spid="145"/>
                                        </p:tgtEl>
                                        <p:attrNameLst>
                                          <p:attrName>style.visibility</p:attrName>
                                        </p:attrNameLst>
                                      </p:cBhvr>
                                      <p:to>
                                        <p:strVal val="visible"/>
                                      </p:to>
                                    </p:set>
                                    <p:animEffect transition="in" filter="fade">
                                      <p:cBhvr>
                                        <p:cTn id="16" dur="500"/>
                                        <p:tgtEl>
                                          <p:spTgt spid="145"/>
                                        </p:tgtEl>
                                      </p:cBhvr>
                                    </p:animEffect>
                                  </p:childTnLst>
                                </p:cTn>
                              </p:par>
                              <p:par>
                                <p:cTn id="17" presetID="10" presetClass="entr" presetSubtype="0" fill="hold" nodeType="with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par>
                                <p:cTn id="20" presetID="10" presetClass="entr" presetSubtype="0" fill="hold" nodeType="withEffect">
                                  <p:stCondLst>
                                    <p:cond delay="0"/>
                                  </p:stCondLst>
                                  <p:childTnLst>
                                    <p:set>
                                      <p:cBhvr>
                                        <p:cTn id="21" dur="1" fill="hold">
                                          <p:stCondLst>
                                            <p:cond delay="0"/>
                                          </p:stCondLst>
                                        </p:cTn>
                                        <p:tgtEl>
                                          <p:spTgt spid="155"/>
                                        </p:tgtEl>
                                        <p:attrNameLst>
                                          <p:attrName>style.visibility</p:attrName>
                                        </p:attrNameLst>
                                      </p:cBhvr>
                                      <p:to>
                                        <p:strVal val="visible"/>
                                      </p:to>
                                    </p:set>
                                    <p:animEffect transition="in" filter="fade">
                                      <p:cBhvr>
                                        <p:cTn id="22" dur="500"/>
                                        <p:tgtEl>
                                          <p:spTgt spid="155"/>
                                        </p:tgtEl>
                                      </p:cBhvr>
                                    </p:animEffect>
                                  </p:childTnLst>
                                </p:cTn>
                              </p:par>
                            </p:childTnLst>
                          </p:cTn>
                        </p:par>
                        <p:par>
                          <p:cTn id="23" fill="hold">
                            <p:stCondLst>
                              <p:cond delay="500"/>
                            </p:stCondLst>
                            <p:childTnLst>
                              <p:par>
                                <p:cTn id="24" presetID="42" presetClass="path" presetSubtype="0" accel="50000" decel="50000" fill="hold" grpId="0" nodeType="afterEffect">
                                  <p:stCondLst>
                                    <p:cond delay="0"/>
                                  </p:stCondLst>
                                  <p:childTnLst>
                                    <p:animMotion origin="layout" path="M -2.77778E-7 -3.45679E-6 L 0.13108 -0.07253 " pathEditMode="relative" rAng="0" ptsTypes="AA">
                                      <p:cBhvr>
                                        <p:cTn id="25" dur="750" fill="hold"/>
                                        <p:tgtEl>
                                          <p:spTgt spid="141"/>
                                        </p:tgtEl>
                                        <p:attrNameLst>
                                          <p:attrName>ppt_x</p:attrName>
                                          <p:attrName>ppt_y</p:attrName>
                                        </p:attrNameLst>
                                      </p:cBhvr>
                                      <p:rCtr x="6545" y="-3642"/>
                                    </p:animMotion>
                                  </p:childTnLst>
                                </p:cTn>
                              </p:par>
                              <p:par>
                                <p:cTn id="26" presetID="42" presetClass="path" presetSubtype="0" accel="50000" decel="50000" fill="hold" nodeType="withEffect">
                                  <p:stCondLst>
                                    <p:cond delay="500"/>
                                  </p:stCondLst>
                                  <p:childTnLst>
                                    <p:animMotion origin="layout" path="M -2.22222E-6 1.97531E-6 L 0.1257 0.10062 " pathEditMode="relative" rAng="0" ptsTypes="AA">
                                      <p:cBhvr>
                                        <p:cTn id="27" dur="750" fill="hold"/>
                                        <p:tgtEl>
                                          <p:spTgt spid="155"/>
                                        </p:tgtEl>
                                        <p:attrNameLst>
                                          <p:attrName>ppt_x</p:attrName>
                                          <p:attrName>ppt_y</p:attrName>
                                        </p:attrNameLst>
                                      </p:cBhvr>
                                      <p:rCtr x="6285" y="5031"/>
                                    </p:animMotion>
                                  </p:childTnLst>
                                </p:cTn>
                              </p:par>
                              <p:par>
                                <p:cTn id="28" presetID="42" presetClass="path" presetSubtype="0" accel="50000" decel="50000" fill="hold" nodeType="withEffect">
                                  <p:stCondLst>
                                    <p:cond delay="1000"/>
                                  </p:stCondLst>
                                  <p:childTnLst>
                                    <p:animMotion origin="layout" path="M 2.5E-6 4.5679E-6 L 0.08715 0.04351 " pathEditMode="relative" rAng="0" ptsTypes="AA">
                                      <p:cBhvr>
                                        <p:cTn id="29" dur="750" fill="hold"/>
                                        <p:tgtEl>
                                          <p:spTgt spid="145"/>
                                        </p:tgtEl>
                                        <p:attrNameLst>
                                          <p:attrName>ppt_x</p:attrName>
                                          <p:attrName>ppt_y</p:attrName>
                                        </p:attrNameLst>
                                      </p:cBhvr>
                                      <p:rCtr x="4358" y="2160"/>
                                    </p:animMotion>
                                  </p:childTnLst>
                                </p:cTn>
                              </p:par>
                              <p:par>
                                <p:cTn id="30" presetID="42" presetClass="path" presetSubtype="0" accel="50000" decel="50000" fill="hold" nodeType="withEffect">
                                  <p:stCondLst>
                                    <p:cond delay="1500"/>
                                  </p:stCondLst>
                                  <p:childTnLst>
                                    <p:animMotion origin="layout" path="M 2.77556E-17 3.58025E-6 L 0.12917 0.0145 " pathEditMode="relative" rAng="0" ptsTypes="AA">
                                      <p:cBhvr>
                                        <p:cTn id="31" dur="750" fill="hold"/>
                                        <p:tgtEl>
                                          <p:spTgt spid="152"/>
                                        </p:tgtEl>
                                        <p:attrNameLst>
                                          <p:attrName>ppt_x</p:attrName>
                                          <p:attrName>ppt_y</p:attrName>
                                        </p:attrNameLst>
                                      </p:cBhvr>
                                      <p:rCtr x="6458" y="710"/>
                                    </p:animMotion>
                                  </p:childTnLst>
                                </p:cTn>
                              </p:par>
                              <p:par>
                                <p:cTn id="32" presetID="42" presetClass="path" presetSubtype="0" accel="50000" decel="50000" fill="hold" nodeType="withEffect">
                                  <p:stCondLst>
                                    <p:cond delay="2000"/>
                                  </p:stCondLst>
                                  <p:childTnLst>
                                    <p:animMotion origin="layout" path="M -2.22222E-6 1.97531E-6 L 0.1257 0.10062 " pathEditMode="relative" rAng="0" ptsTypes="AA">
                                      <p:cBhvr>
                                        <p:cTn id="33" dur="750" fill="hold"/>
                                        <p:tgtEl>
                                          <p:spTgt spid="155"/>
                                        </p:tgtEl>
                                        <p:attrNameLst>
                                          <p:attrName>ppt_x</p:attrName>
                                          <p:attrName>ppt_y</p:attrName>
                                        </p:attrNameLst>
                                      </p:cBhvr>
                                      <p:rCtr x="6285" y="5031"/>
                                    </p:animMotion>
                                  </p:childTnLst>
                                </p:cTn>
                              </p:par>
                              <p:par>
                                <p:cTn id="34" presetID="10" presetClass="entr" presetSubtype="0" fill="hold" nodeType="withEffect">
                                  <p:stCondLst>
                                    <p:cond delay="0"/>
                                  </p:stCondLst>
                                  <p:childTnLst>
                                    <p:set>
                                      <p:cBhvr>
                                        <p:cTn id="35" dur="1" fill="hold">
                                          <p:stCondLst>
                                            <p:cond delay="0"/>
                                          </p:stCondLst>
                                        </p:cTn>
                                        <p:tgtEl>
                                          <p:spTgt spid="202"/>
                                        </p:tgtEl>
                                        <p:attrNameLst>
                                          <p:attrName>style.visibility</p:attrName>
                                        </p:attrNameLst>
                                      </p:cBhvr>
                                      <p:to>
                                        <p:strVal val="visible"/>
                                      </p:to>
                                    </p:set>
                                    <p:animEffect transition="in" filter="fade">
                                      <p:cBhvr>
                                        <p:cTn id="36" dur="3000"/>
                                        <p:tgtEl>
                                          <p:spTgt spid="20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750"/>
                                        <p:tgtEl>
                                          <p:spTgt spid="54"/>
                                        </p:tgtEl>
                                      </p:cBhvr>
                                    </p:animEffect>
                                  </p:childTnLst>
                                </p:cTn>
                              </p:par>
                              <p:par>
                                <p:cTn id="42" presetID="1" presetClass="entr" presetSubtype="0" fill="hold" nodeType="withEffect">
                                  <p:stCondLst>
                                    <p:cond delay="0"/>
                                  </p:stCondLst>
                                  <p:childTnLst>
                                    <p:set>
                                      <p:cBhvr>
                                        <p:cTn id="43" dur="1" fill="hold">
                                          <p:stCondLst>
                                            <p:cond delay="0"/>
                                          </p:stCondLst>
                                        </p:cTn>
                                        <p:tgtEl>
                                          <p:spTgt spid="161"/>
                                        </p:tgtEl>
                                        <p:attrNameLst>
                                          <p:attrName>style.visibility</p:attrName>
                                        </p:attrNameLst>
                                      </p:cBhvr>
                                      <p:to>
                                        <p:strVal val="visible"/>
                                      </p:to>
                                    </p:set>
                                  </p:childTnLst>
                                </p:cTn>
                              </p:par>
                            </p:childTnLst>
                          </p:cTn>
                        </p:par>
                        <p:par>
                          <p:cTn id="44" fill="hold">
                            <p:stCondLst>
                              <p:cond delay="750"/>
                            </p:stCondLst>
                            <p:childTnLst>
                              <p:par>
                                <p:cTn id="45" presetID="10" presetClass="entr" presetSubtype="0"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750"/>
                                        <p:tgtEl>
                                          <p:spTgt spid="38"/>
                                        </p:tgtEl>
                                      </p:cBhvr>
                                    </p:animEffect>
                                  </p:childTnLst>
                                </p:cTn>
                              </p:par>
                              <p:par>
                                <p:cTn id="48" presetID="10" presetClass="entr" presetSubtype="0" fill="hold"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750"/>
                                        <p:tgtEl>
                                          <p:spTgt spid="32"/>
                                        </p:tgtEl>
                                      </p:cBhvr>
                                    </p:animEffect>
                                  </p:childTnLst>
                                </p:cTn>
                              </p:par>
                              <p:par>
                                <p:cTn id="51" presetID="10" presetClass="entr" presetSubtype="0"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750"/>
                                        <p:tgtEl>
                                          <p:spTgt spid="4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47"/>
                                        </p:tgtEl>
                                        <p:attrNameLst>
                                          <p:attrName>style.visibility</p:attrName>
                                        </p:attrNameLst>
                                      </p:cBhvr>
                                      <p:to>
                                        <p:strVal val="visible"/>
                                      </p:to>
                                    </p:set>
                                    <p:animEffect transition="in" filter="fade">
                                      <p:cBhvr>
                                        <p:cTn id="56" dur="750"/>
                                        <p:tgtEl>
                                          <p:spTgt spid="247"/>
                                        </p:tgtEl>
                                      </p:cBhvr>
                                    </p:animEffect>
                                  </p:childTnLst>
                                </p:cTn>
                              </p:par>
                            </p:childTnLst>
                          </p:cTn>
                        </p:par>
                        <p:par>
                          <p:cTn id="57" fill="hold">
                            <p:stCondLst>
                              <p:cond delay="1500"/>
                            </p:stCondLst>
                            <p:childTnLst>
                              <p:par>
                                <p:cTn id="58" presetID="42" presetClass="path" presetSubtype="0" accel="50000" decel="50000" fill="hold" nodeType="afterEffect">
                                  <p:stCondLst>
                                    <p:cond delay="0"/>
                                  </p:stCondLst>
                                  <p:childTnLst>
                                    <p:animMotion origin="layout" path="M 3.33333E-6 -3.95062E-6 L 0.15607 -0.00679 " pathEditMode="relative" rAng="0" ptsTypes="AA">
                                      <p:cBhvr>
                                        <p:cTn id="59" dur="2000" fill="hold"/>
                                        <p:tgtEl>
                                          <p:spTgt spid="202"/>
                                        </p:tgtEl>
                                        <p:attrNameLst>
                                          <p:attrName>ppt_x</p:attrName>
                                          <p:attrName>ppt_y</p:attrName>
                                        </p:attrNameLst>
                                      </p:cBhvr>
                                      <p:rCtr x="7795" y="-340"/>
                                    </p:animMotion>
                                  </p:childTnLst>
                                </p:cTn>
                              </p:par>
                              <p:par>
                                <p:cTn id="60" presetID="6" presetClass="emph" presetSubtype="0" fill="hold" nodeType="withEffect">
                                  <p:stCondLst>
                                    <p:cond delay="0"/>
                                  </p:stCondLst>
                                  <p:childTnLst>
                                    <p:animScale>
                                      <p:cBhvr>
                                        <p:cTn id="61" dur="2000" fill="hold"/>
                                        <p:tgtEl>
                                          <p:spTgt spid="202"/>
                                        </p:tgtEl>
                                      </p:cBhvr>
                                      <p:by x="25000" y="25000"/>
                                    </p:animScale>
                                  </p:childTnLst>
                                </p:cTn>
                              </p:par>
                            </p:childTnLst>
                          </p:cTn>
                        </p:par>
                        <p:par>
                          <p:cTn id="62" fill="hold">
                            <p:stCondLst>
                              <p:cond delay="3500"/>
                            </p:stCondLst>
                            <p:childTnLst>
                              <p:par>
                                <p:cTn id="63" presetID="10" presetClass="entr" presetSubtype="0" fill="hold" grpId="0" nodeType="afterEffect">
                                  <p:stCondLst>
                                    <p:cond delay="0"/>
                                  </p:stCondLst>
                                  <p:childTnLst>
                                    <p:set>
                                      <p:cBhvr>
                                        <p:cTn id="64" dur="1" fill="hold">
                                          <p:stCondLst>
                                            <p:cond delay="0"/>
                                          </p:stCondLst>
                                        </p:cTn>
                                        <p:tgtEl>
                                          <p:spTgt spid="243"/>
                                        </p:tgtEl>
                                        <p:attrNameLst>
                                          <p:attrName>style.visibility</p:attrName>
                                        </p:attrNameLst>
                                      </p:cBhvr>
                                      <p:to>
                                        <p:strVal val="visible"/>
                                      </p:to>
                                    </p:set>
                                    <p:animEffect transition="in" filter="fade">
                                      <p:cBhvr>
                                        <p:cTn id="65" dur="500"/>
                                        <p:tgtEl>
                                          <p:spTgt spid="243"/>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44"/>
                                        </p:tgtEl>
                                        <p:attrNameLst>
                                          <p:attrName>style.visibility</p:attrName>
                                        </p:attrNameLst>
                                      </p:cBhvr>
                                      <p:to>
                                        <p:strVal val="visible"/>
                                      </p:to>
                                    </p:set>
                                    <p:animEffect transition="in" filter="fade">
                                      <p:cBhvr>
                                        <p:cTn id="68" dur="500"/>
                                        <p:tgtEl>
                                          <p:spTgt spid="244"/>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fade">
                                      <p:cBhvr>
                                        <p:cTn id="71" dur="500"/>
                                        <p:tgtEl>
                                          <p:spTgt spid="8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fade">
                                      <p:cBhvr>
                                        <p:cTn id="74" dur="500"/>
                                        <p:tgtEl>
                                          <p:spTgt spid="82"/>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grpId="1" nodeType="clickEffect">
                                  <p:stCondLst>
                                    <p:cond delay="0"/>
                                  </p:stCondLst>
                                  <p:childTnLst>
                                    <p:animMotion origin="layout" path="M 4.16667E-7 -4.44444E-6 L 0.19466 -0.23912 " pathEditMode="relative" rAng="0" ptsTypes="AA">
                                      <p:cBhvr>
                                        <p:cTn id="78" dur="2000" fill="hold"/>
                                        <p:tgtEl>
                                          <p:spTgt spid="244"/>
                                        </p:tgtEl>
                                        <p:attrNameLst>
                                          <p:attrName>ppt_x</p:attrName>
                                          <p:attrName>ppt_y</p:attrName>
                                        </p:attrNameLst>
                                      </p:cBhvr>
                                      <p:rCtr x="9727" y="-11968"/>
                                    </p:animMotion>
                                  </p:childTnLst>
                                </p:cTn>
                              </p:par>
                              <p:par>
                                <p:cTn id="79" presetID="10" presetClass="entr" presetSubtype="0" fill="hold" grpId="0" nodeType="withEffect">
                                  <p:stCondLst>
                                    <p:cond delay="1500"/>
                                  </p:stCondLst>
                                  <p:childTnLst>
                                    <p:set>
                                      <p:cBhvr>
                                        <p:cTn id="80" dur="1" fill="hold">
                                          <p:stCondLst>
                                            <p:cond delay="0"/>
                                          </p:stCondLst>
                                        </p:cTn>
                                        <p:tgtEl>
                                          <p:spTgt spid="266"/>
                                        </p:tgtEl>
                                        <p:attrNameLst>
                                          <p:attrName>style.visibility</p:attrName>
                                        </p:attrNameLst>
                                      </p:cBhvr>
                                      <p:to>
                                        <p:strVal val="visible"/>
                                      </p:to>
                                    </p:set>
                                    <p:animEffect transition="in" filter="fade">
                                      <p:cBhvr>
                                        <p:cTn id="81" dur="500"/>
                                        <p:tgtEl>
                                          <p:spTgt spid="266"/>
                                        </p:tgtEl>
                                      </p:cBhvr>
                                    </p:animEffect>
                                  </p:childTnLst>
                                </p:cTn>
                              </p:par>
                            </p:childTnLst>
                          </p:cTn>
                        </p:par>
                        <p:par>
                          <p:cTn id="82" fill="hold">
                            <p:stCondLst>
                              <p:cond delay="2000"/>
                            </p:stCondLst>
                            <p:childTnLst>
                              <p:par>
                                <p:cTn id="83" presetID="10" presetClass="entr" presetSubtype="0" fill="hold" grpId="0" nodeType="afterEffect">
                                  <p:stCondLst>
                                    <p:cond delay="0"/>
                                  </p:stCondLst>
                                  <p:childTnLst>
                                    <p:set>
                                      <p:cBhvr>
                                        <p:cTn id="84" dur="1" fill="hold">
                                          <p:stCondLst>
                                            <p:cond delay="0"/>
                                          </p:stCondLst>
                                        </p:cTn>
                                        <p:tgtEl>
                                          <p:spTgt spid="246"/>
                                        </p:tgtEl>
                                        <p:attrNameLst>
                                          <p:attrName>style.visibility</p:attrName>
                                        </p:attrNameLst>
                                      </p:cBhvr>
                                      <p:to>
                                        <p:strVal val="visible"/>
                                      </p:to>
                                    </p:set>
                                    <p:animEffect transition="in" filter="fade">
                                      <p:cBhvr>
                                        <p:cTn id="85" dur="500"/>
                                        <p:tgtEl>
                                          <p:spTgt spid="246"/>
                                        </p:tgtEl>
                                      </p:cBhvr>
                                    </p:animEffect>
                                  </p:childTnLst>
                                </p:cTn>
                              </p:par>
                              <p:par>
                                <p:cTn id="86" presetID="10" presetClass="entr" presetSubtype="0" fill="hold" nodeType="withEffect">
                                  <p:stCondLst>
                                    <p:cond delay="0"/>
                                  </p:stCondLst>
                                  <p:childTnLst>
                                    <p:set>
                                      <p:cBhvr>
                                        <p:cTn id="87" dur="1" fill="hold">
                                          <p:stCondLst>
                                            <p:cond delay="0"/>
                                          </p:stCondLst>
                                        </p:cTn>
                                        <p:tgtEl>
                                          <p:spTgt spid="269"/>
                                        </p:tgtEl>
                                        <p:attrNameLst>
                                          <p:attrName>style.visibility</p:attrName>
                                        </p:attrNameLst>
                                      </p:cBhvr>
                                      <p:to>
                                        <p:strVal val="visible"/>
                                      </p:to>
                                    </p:set>
                                    <p:animEffect transition="in" filter="fade">
                                      <p:cBhvr>
                                        <p:cTn id="88" dur="500"/>
                                        <p:tgtEl>
                                          <p:spTgt spid="269"/>
                                        </p:tgtEl>
                                      </p:cBhvr>
                                    </p:animEffect>
                                  </p:childTnLst>
                                </p:cTn>
                              </p:par>
                              <p:par>
                                <p:cTn id="89" presetID="10" presetClass="entr" presetSubtype="0" fill="hold" nodeType="withEffect">
                                  <p:stCondLst>
                                    <p:cond delay="0"/>
                                  </p:stCondLst>
                                  <p:childTnLst>
                                    <p:set>
                                      <p:cBhvr>
                                        <p:cTn id="90" dur="1" fill="hold">
                                          <p:stCondLst>
                                            <p:cond delay="0"/>
                                          </p:stCondLst>
                                        </p:cTn>
                                        <p:tgtEl>
                                          <p:spTgt spid="273"/>
                                        </p:tgtEl>
                                        <p:attrNameLst>
                                          <p:attrName>style.visibility</p:attrName>
                                        </p:attrNameLst>
                                      </p:cBhvr>
                                      <p:to>
                                        <p:strVal val="visible"/>
                                      </p:to>
                                    </p:set>
                                    <p:animEffect transition="in" filter="fade">
                                      <p:cBhvr>
                                        <p:cTn id="91" dur="500"/>
                                        <p:tgtEl>
                                          <p:spTgt spid="273"/>
                                        </p:tgtEl>
                                      </p:cBhvr>
                                    </p:animEffect>
                                  </p:childTnLst>
                                </p:cTn>
                              </p:par>
                            </p:childTnLst>
                          </p:cTn>
                        </p:par>
                        <p:par>
                          <p:cTn id="92" fill="hold">
                            <p:stCondLst>
                              <p:cond delay="2500"/>
                            </p:stCondLst>
                            <p:childTnLst>
                              <p:par>
                                <p:cTn id="93" presetID="42" presetClass="path" presetSubtype="0" accel="50000" decel="50000" fill="hold" grpId="1" nodeType="afterEffect">
                                  <p:stCondLst>
                                    <p:cond delay="0"/>
                                  </p:stCondLst>
                                  <p:childTnLst>
                                    <p:animMotion origin="layout" path="M 6.25E-7 -7.40741E-7 L 0.19362 -0.17523 " pathEditMode="relative" rAng="0" ptsTypes="AA">
                                      <p:cBhvr>
                                        <p:cTn id="94" dur="2000" fill="hold"/>
                                        <p:tgtEl>
                                          <p:spTgt spid="82"/>
                                        </p:tgtEl>
                                        <p:attrNameLst>
                                          <p:attrName>ppt_x</p:attrName>
                                          <p:attrName>ppt_y</p:attrName>
                                        </p:attrNameLst>
                                      </p:cBhvr>
                                      <p:rCtr x="9674" y="-8773"/>
                                    </p:animMotion>
                                  </p:childTnLst>
                                </p:cTn>
                              </p:par>
                              <p:par>
                                <p:cTn id="95" presetID="10" presetClass="entr" presetSubtype="0" fill="hold" grpId="0" nodeType="withEffect">
                                  <p:stCondLst>
                                    <p:cond delay="1500"/>
                                  </p:stCondLst>
                                  <p:childTnLst>
                                    <p:set>
                                      <p:cBhvr>
                                        <p:cTn id="96" dur="1" fill="hold">
                                          <p:stCondLst>
                                            <p:cond delay="0"/>
                                          </p:stCondLst>
                                        </p:cTn>
                                        <p:tgtEl>
                                          <p:spTgt spid="268"/>
                                        </p:tgtEl>
                                        <p:attrNameLst>
                                          <p:attrName>style.visibility</p:attrName>
                                        </p:attrNameLst>
                                      </p:cBhvr>
                                      <p:to>
                                        <p:strVal val="visible"/>
                                      </p:to>
                                    </p:set>
                                    <p:animEffect transition="in" filter="fade">
                                      <p:cBhvr>
                                        <p:cTn id="97" dur="500"/>
                                        <p:tgtEl>
                                          <p:spTgt spid="268"/>
                                        </p:tgtEl>
                                      </p:cBhvr>
                                    </p:animEffect>
                                  </p:childTnLst>
                                </p:cTn>
                              </p:par>
                              <p:par>
                                <p:cTn id="98" presetID="10" presetClass="entr" presetSubtype="0" fill="hold" nodeType="withEffect">
                                  <p:stCondLst>
                                    <p:cond delay="1500"/>
                                  </p:stCondLst>
                                  <p:childTnLst>
                                    <p:set>
                                      <p:cBhvr>
                                        <p:cTn id="99" dur="1" fill="hold">
                                          <p:stCondLst>
                                            <p:cond delay="0"/>
                                          </p:stCondLst>
                                        </p:cTn>
                                        <p:tgtEl>
                                          <p:spTgt spid="274"/>
                                        </p:tgtEl>
                                        <p:attrNameLst>
                                          <p:attrName>style.visibility</p:attrName>
                                        </p:attrNameLst>
                                      </p:cBhvr>
                                      <p:to>
                                        <p:strVal val="visible"/>
                                      </p:to>
                                    </p:set>
                                    <p:animEffect transition="in" filter="fade">
                                      <p:cBhvr>
                                        <p:cTn id="100" dur="500"/>
                                        <p:tgtEl>
                                          <p:spTgt spid="274"/>
                                        </p:tgtEl>
                                      </p:cBhvr>
                                    </p:animEffect>
                                  </p:childTnLst>
                                </p:cTn>
                              </p:par>
                            </p:childTnLst>
                          </p:cTn>
                        </p:par>
                        <p:par>
                          <p:cTn id="101" fill="hold">
                            <p:stCondLst>
                              <p:cond delay="4500"/>
                            </p:stCondLst>
                            <p:childTnLst>
                              <p:par>
                                <p:cTn id="102" presetID="42" presetClass="path" presetSubtype="0" accel="50000" decel="50000" fill="hold" grpId="1" nodeType="afterEffect">
                                  <p:stCondLst>
                                    <p:cond delay="0"/>
                                  </p:stCondLst>
                                  <p:childTnLst>
                                    <p:animMotion origin="layout" path="M 1.11022E-16 2.59259E-6 L 0.21497 -0.22292 " pathEditMode="relative" rAng="0" ptsTypes="AA">
                                      <p:cBhvr>
                                        <p:cTn id="103" dur="2000" fill="hold"/>
                                        <p:tgtEl>
                                          <p:spTgt spid="81"/>
                                        </p:tgtEl>
                                        <p:attrNameLst>
                                          <p:attrName>ppt_x</p:attrName>
                                          <p:attrName>ppt_y</p:attrName>
                                        </p:attrNameLst>
                                      </p:cBhvr>
                                      <p:rCtr x="10742" y="-11157"/>
                                    </p:animMotion>
                                  </p:childTnLst>
                                </p:cTn>
                              </p:par>
                              <p:par>
                                <p:cTn id="104" presetID="10" presetClass="entr" presetSubtype="0" fill="hold" grpId="0" nodeType="withEffect">
                                  <p:stCondLst>
                                    <p:cond delay="1500"/>
                                  </p:stCondLst>
                                  <p:childTnLst>
                                    <p:set>
                                      <p:cBhvr>
                                        <p:cTn id="105" dur="1" fill="hold">
                                          <p:stCondLst>
                                            <p:cond delay="0"/>
                                          </p:stCondLst>
                                        </p:cTn>
                                        <p:tgtEl>
                                          <p:spTgt spid="267"/>
                                        </p:tgtEl>
                                        <p:attrNameLst>
                                          <p:attrName>style.visibility</p:attrName>
                                        </p:attrNameLst>
                                      </p:cBhvr>
                                      <p:to>
                                        <p:strVal val="visible"/>
                                      </p:to>
                                    </p:set>
                                    <p:animEffect transition="in" filter="fade">
                                      <p:cBhvr>
                                        <p:cTn id="106" dur="500"/>
                                        <p:tgtEl>
                                          <p:spTgt spid="267"/>
                                        </p:tgtEl>
                                      </p:cBhvr>
                                    </p:animEffect>
                                  </p:childTnLst>
                                </p:cTn>
                              </p:par>
                              <p:par>
                                <p:cTn id="107" presetID="10" presetClass="entr" presetSubtype="0" fill="hold" nodeType="withEffect">
                                  <p:stCondLst>
                                    <p:cond delay="1500"/>
                                  </p:stCondLst>
                                  <p:childTnLst>
                                    <p:set>
                                      <p:cBhvr>
                                        <p:cTn id="108" dur="1" fill="hold">
                                          <p:stCondLst>
                                            <p:cond delay="0"/>
                                          </p:stCondLst>
                                        </p:cTn>
                                        <p:tgtEl>
                                          <p:spTgt spid="275"/>
                                        </p:tgtEl>
                                        <p:attrNameLst>
                                          <p:attrName>style.visibility</p:attrName>
                                        </p:attrNameLst>
                                      </p:cBhvr>
                                      <p:to>
                                        <p:strVal val="visible"/>
                                      </p:to>
                                    </p:set>
                                    <p:animEffect transition="in" filter="fade">
                                      <p:cBhvr>
                                        <p:cTn id="109" dur="500"/>
                                        <p:tgtEl>
                                          <p:spTgt spid="275"/>
                                        </p:tgtEl>
                                      </p:cBhvr>
                                    </p:animEffect>
                                  </p:childTnLst>
                                </p:cTn>
                              </p:par>
                              <p:par>
                                <p:cTn id="110" presetID="10" presetClass="entr" presetSubtype="0" fill="hold" nodeType="withEffect">
                                  <p:stCondLst>
                                    <p:cond delay="1500"/>
                                  </p:stCondLst>
                                  <p:childTnLst>
                                    <p:set>
                                      <p:cBhvr>
                                        <p:cTn id="111" dur="1" fill="hold">
                                          <p:stCondLst>
                                            <p:cond delay="0"/>
                                          </p:stCondLst>
                                        </p:cTn>
                                        <p:tgtEl>
                                          <p:spTgt spid="271"/>
                                        </p:tgtEl>
                                        <p:attrNameLst>
                                          <p:attrName>style.visibility</p:attrName>
                                        </p:attrNameLst>
                                      </p:cBhvr>
                                      <p:to>
                                        <p:strVal val="visible"/>
                                      </p:to>
                                    </p:set>
                                    <p:animEffect transition="in" filter="fade">
                                      <p:cBhvr>
                                        <p:cTn id="112" dur="500"/>
                                        <p:tgtEl>
                                          <p:spTgt spid="271"/>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245"/>
                                        </p:tgtEl>
                                        <p:attrNameLst>
                                          <p:attrName>style.visibility</p:attrName>
                                        </p:attrNameLst>
                                      </p:cBhvr>
                                      <p:to>
                                        <p:strVal val="visible"/>
                                      </p:to>
                                    </p:set>
                                    <p:animEffect transition="in" filter="fade">
                                      <p:cBhvr>
                                        <p:cTn id="116" dur="500"/>
                                        <p:tgtEl>
                                          <p:spTgt spid="245"/>
                                        </p:tgtEl>
                                      </p:cBhvr>
                                    </p:animEffect>
                                  </p:childTnLst>
                                </p:cTn>
                              </p:par>
                              <p:par>
                                <p:cTn id="117" presetID="10" presetClass="entr" presetSubtype="0" fill="hold" nodeType="withEffect">
                                  <p:stCondLst>
                                    <p:cond delay="0"/>
                                  </p:stCondLst>
                                  <p:childTnLst>
                                    <p:set>
                                      <p:cBhvr>
                                        <p:cTn id="118" dur="1" fill="hold">
                                          <p:stCondLst>
                                            <p:cond delay="0"/>
                                          </p:stCondLst>
                                        </p:cTn>
                                        <p:tgtEl>
                                          <p:spTgt spid="270"/>
                                        </p:tgtEl>
                                        <p:attrNameLst>
                                          <p:attrName>style.visibility</p:attrName>
                                        </p:attrNameLst>
                                      </p:cBhvr>
                                      <p:to>
                                        <p:strVal val="visible"/>
                                      </p:to>
                                    </p:set>
                                    <p:animEffect transition="in" filter="fade">
                                      <p:cBhvr>
                                        <p:cTn id="119" dur="500"/>
                                        <p:tgtEl>
                                          <p:spTgt spid="270"/>
                                        </p:tgtEl>
                                      </p:cBhvr>
                                    </p:animEffect>
                                  </p:childTnLst>
                                </p:cTn>
                              </p:par>
                              <p:par>
                                <p:cTn id="120" presetID="10" presetClass="entr" presetSubtype="0" fill="hold" nodeType="withEffect">
                                  <p:stCondLst>
                                    <p:cond delay="0"/>
                                  </p:stCondLst>
                                  <p:childTnLst>
                                    <p:set>
                                      <p:cBhvr>
                                        <p:cTn id="121" dur="1" fill="hold">
                                          <p:stCondLst>
                                            <p:cond delay="0"/>
                                          </p:stCondLst>
                                        </p:cTn>
                                        <p:tgtEl>
                                          <p:spTgt spid="272"/>
                                        </p:tgtEl>
                                        <p:attrNameLst>
                                          <p:attrName>style.visibility</p:attrName>
                                        </p:attrNameLst>
                                      </p:cBhvr>
                                      <p:to>
                                        <p:strVal val="visible"/>
                                      </p:to>
                                    </p:set>
                                    <p:animEffect transition="in" filter="fade">
                                      <p:cBhvr>
                                        <p:cTn id="122" dur="500"/>
                                        <p:tgtEl>
                                          <p:spTgt spid="272"/>
                                        </p:tgtEl>
                                      </p:cBhvr>
                                    </p:animEffect>
                                  </p:childTnLst>
                                </p:cTn>
                              </p:par>
                            </p:childTnLst>
                          </p:cTn>
                        </p:par>
                        <p:par>
                          <p:cTn id="123" fill="hold">
                            <p:stCondLst>
                              <p:cond delay="7000"/>
                            </p:stCondLst>
                            <p:childTnLst>
                              <p:par>
                                <p:cTn id="124" presetID="10" presetClass="entr" presetSubtype="0" fill="hold" nodeType="afterEffect">
                                  <p:stCondLst>
                                    <p:cond delay="0"/>
                                  </p:stCondLst>
                                  <p:childTnLst>
                                    <p:set>
                                      <p:cBhvr>
                                        <p:cTn id="125" dur="1" fill="hold">
                                          <p:stCondLst>
                                            <p:cond delay="0"/>
                                          </p:stCondLst>
                                        </p:cTn>
                                        <p:tgtEl>
                                          <p:spTgt spid="248"/>
                                        </p:tgtEl>
                                        <p:attrNameLst>
                                          <p:attrName>style.visibility</p:attrName>
                                        </p:attrNameLst>
                                      </p:cBhvr>
                                      <p:to>
                                        <p:strVal val="visible"/>
                                      </p:to>
                                    </p:set>
                                    <p:animEffect transition="in" filter="fade">
                                      <p:cBhvr>
                                        <p:cTn id="126" dur="500"/>
                                        <p:tgtEl>
                                          <p:spTgt spid="248"/>
                                        </p:tgtEl>
                                      </p:cBhvr>
                                    </p:animEffect>
                                  </p:childTnLst>
                                </p:cTn>
                              </p:par>
                              <p:par>
                                <p:cTn id="127" presetID="10" presetClass="entr" presetSubtype="0" fill="hold" nodeType="withEffect">
                                  <p:stCondLst>
                                    <p:cond delay="0"/>
                                  </p:stCondLst>
                                  <p:childTnLst>
                                    <p:set>
                                      <p:cBhvr>
                                        <p:cTn id="128" dur="1" fill="hold">
                                          <p:stCondLst>
                                            <p:cond delay="0"/>
                                          </p:stCondLst>
                                        </p:cTn>
                                        <p:tgtEl>
                                          <p:spTgt spid="257"/>
                                        </p:tgtEl>
                                        <p:attrNameLst>
                                          <p:attrName>style.visibility</p:attrName>
                                        </p:attrNameLst>
                                      </p:cBhvr>
                                      <p:to>
                                        <p:strVal val="visible"/>
                                      </p:to>
                                    </p:set>
                                    <p:animEffect transition="in" filter="fade">
                                      <p:cBhvr>
                                        <p:cTn id="129" dur="500"/>
                                        <p:tgtEl>
                                          <p:spTgt spid="257"/>
                                        </p:tgtEl>
                                      </p:cBhvr>
                                    </p:animEffect>
                                  </p:childTnLst>
                                </p:cTn>
                              </p:par>
                            </p:childTnLst>
                          </p:cTn>
                        </p:par>
                        <p:par>
                          <p:cTn id="130" fill="hold">
                            <p:stCondLst>
                              <p:cond delay="7500"/>
                            </p:stCondLst>
                            <p:childTnLst>
                              <p:par>
                                <p:cTn id="131" presetID="10" presetClass="entr" presetSubtype="0" fill="hold" grpId="0" nodeType="after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fade">
                                      <p:cBhvr>
                                        <p:cTn id="133" dur="500"/>
                                        <p:tgtEl>
                                          <p:spTgt spid="43"/>
                                        </p:tgtEl>
                                      </p:cBhvr>
                                    </p:animEffect>
                                  </p:childTnLst>
                                </p:cTn>
                              </p:par>
                            </p:childTnLst>
                          </p:cTn>
                        </p:par>
                        <p:par>
                          <p:cTn id="134" fill="hold">
                            <p:stCondLst>
                              <p:cond delay="8000"/>
                            </p:stCondLst>
                            <p:childTnLst>
                              <p:par>
                                <p:cTn id="135" presetID="10" presetClass="entr" presetSubtype="0" fill="hold" nodeType="afterEffect">
                                  <p:stCondLst>
                                    <p:cond delay="0"/>
                                  </p:stCondLst>
                                  <p:childTnLst>
                                    <p:set>
                                      <p:cBhvr>
                                        <p:cTn id="136" dur="1" fill="hold">
                                          <p:stCondLst>
                                            <p:cond delay="0"/>
                                          </p:stCondLst>
                                        </p:cTn>
                                        <p:tgtEl>
                                          <p:spTgt spid="28"/>
                                        </p:tgtEl>
                                        <p:attrNameLst>
                                          <p:attrName>style.visibility</p:attrName>
                                        </p:attrNameLst>
                                      </p:cBhvr>
                                      <p:to>
                                        <p:strVal val="visible"/>
                                      </p:to>
                                    </p:set>
                                    <p:animEffect transition="in" filter="fade">
                                      <p:cBhvr>
                                        <p:cTn id="137" dur="500"/>
                                        <p:tgtEl>
                                          <p:spTgt spid="28"/>
                                        </p:tgtEl>
                                      </p:cBhvr>
                                    </p:animEffect>
                                  </p:childTnLst>
                                </p:cTn>
                              </p:par>
                            </p:childTnLst>
                          </p:cTn>
                        </p:par>
                      </p:childTnLst>
                    </p:cTn>
                  </p:par>
                  <p:par>
                    <p:cTn id="138" fill="hold">
                      <p:stCondLst>
                        <p:cond delay="indefinite"/>
                      </p:stCondLst>
                      <p:childTnLst>
                        <p:par>
                          <p:cTn id="139" fill="hold">
                            <p:stCondLst>
                              <p:cond delay="0"/>
                            </p:stCondLst>
                            <p:childTnLst>
                              <p:par>
                                <p:cTn id="140" presetID="1" presetClass="entr" presetSubtype="0" fill="hold" nodeType="clickEffect">
                                  <p:stCondLst>
                                    <p:cond delay="0"/>
                                  </p:stCondLst>
                                  <p:childTnLst>
                                    <p:set>
                                      <p:cBhvr>
                                        <p:cTn id="141" dur="1" fill="hold">
                                          <p:stCondLst>
                                            <p:cond delay="0"/>
                                          </p:stCondLst>
                                        </p:cTn>
                                        <p:tgtEl>
                                          <p:spTgt spid="276"/>
                                        </p:tgtEl>
                                        <p:attrNameLst>
                                          <p:attrName>style.visibility</p:attrName>
                                        </p:attrNameLst>
                                      </p:cBhvr>
                                      <p:to>
                                        <p:strVal val="visible"/>
                                      </p:to>
                                    </p:set>
                                  </p:childTnLst>
                                </p:cTn>
                              </p:par>
                              <p:par>
                                <p:cTn id="142" presetID="42" presetClass="path" presetSubtype="0" accel="50000" decel="50000" fill="hold" nodeType="withEffect">
                                  <p:stCondLst>
                                    <p:cond delay="0"/>
                                  </p:stCondLst>
                                  <p:childTnLst>
                                    <p:animMotion origin="layout" path="M -4.16667E-6 3.7037E-7 L 0.00469 0.47153 " pathEditMode="relative" rAng="0" ptsTypes="AA">
                                      <p:cBhvr>
                                        <p:cTn id="143" dur="2000" fill="hold"/>
                                        <p:tgtEl>
                                          <p:spTgt spid="276"/>
                                        </p:tgtEl>
                                        <p:attrNameLst>
                                          <p:attrName>ppt_x</p:attrName>
                                          <p:attrName>ppt_y</p:attrName>
                                        </p:attrNameLst>
                                      </p:cBhvr>
                                      <p:rCtr x="234" y="23565"/>
                                    </p:animMotion>
                                  </p:childTnLst>
                                </p:cTn>
                              </p:par>
                              <p:par>
                                <p:cTn id="144" presetID="6" presetClass="emph" presetSubtype="0" fill="hold" nodeType="withEffect">
                                  <p:stCondLst>
                                    <p:cond delay="0"/>
                                  </p:stCondLst>
                                  <p:childTnLst>
                                    <p:animScale>
                                      <p:cBhvr>
                                        <p:cTn id="145" dur="2000" fill="hold"/>
                                        <p:tgtEl>
                                          <p:spTgt spid="276"/>
                                        </p:tgtEl>
                                      </p:cBhvr>
                                      <p:by x="50000" y="50000"/>
                                    </p:animScale>
                                  </p:childTnLst>
                                </p:cTn>
                              </p:par>
                            </p:childTnLst>
                          </p:cTn>
                        </p:par>
                        <p:par>
                          <p:cTn id="146" fill="hold">
                            <p:stCondLst>
                              <p:cond delay="2000"/>
                            </p:stCondLst>
                            <p:childTnLst>
                              <p:par>
                                <p:cTn id="147" presetID="10" presetClass="exit" presetSubtype="0" fill="hold" nodeType="afterEffect">
                                  <p:stCondLst>
                                    <p:cond delay="0"/>
                                  </p:stCondLst>
                                  <p:childTnLst>
                                    <p:animEffect transition="out" filter="fade">
                                      <p:cBhvr>
                                        <p:cTn id="148" dur="500"/>
                                        <p:tgtEl>
                                          <p:spTgt spid="276"/>
                                        </p:tgtEl>
                                      </p:cBhvr>
                                    </p:animEffect>
                                    <p:set>
                                      <p:cBhvr>
                                        <p:cTn id="149" dur="1" fill="hold">
                                          <p:stCondLst>
                                            <p:cond delay="499"/>
                                          </p:stCondLst>
                                        </p:cTn>
                                        <p:tgtEl>
                                          <p:spTgt spid="276"/>
                                        </p:tgtEl>
                                        <p:attrNameLst>
                                          <p:attrName>style.visibility</p:attrName>
                                        </p:attrNameLst>
                                      </p:cBhvr>
                                      <p:to>
                                        <p:strVal val="hidden"/>
                                      </p:to>
                                    </p:set>
                                  </p:childTnLst>
                                </p:cTn>
                              </p:par>
                              <p:par>
                                <p:cTn id="150" presetID="10" presetClass="entr" presetSubtype="0" fill="hold" nodeType="withEffect">
                                  <p:stCondLst>
                                    <p:cond delay="0"/>
                                  </p:stCondLst>
                                  <p:childTnLst>
                                    <p:set>
                                      <p:cBhvr>
                                        <p:cTn id="151" dur="1" fill="hold">
                                          <p:stCondLst>
                                            <p:cond delay="0"/>
                                          </p:stCondLst>
                                        </p:cTn>
                                        <p:tgtEl>
                                          <p:spTgt spid="83"/>
                                        </p:tgtEl>
                                        <p:attrNameLst>
                                          <p:attrName>style.visibility</p:attrName>
                                        </p:attrNameLst>
                                      </p:cBhvr>
                                      <p:to>
                                        <p:strVal val="visible"/>
                                      </p:to>
                                    </p:set>
                                    <p:animEffect transition="in" filter="fade">
                                      <p:cBhvr>
                                        <p:cTn id="152" dur="500"/>
                                        <p:tgtEl>
                                          <p:spTgt spid="83"/>
                                        </p:tgtEl>
                                      </p:cBhvr>
                                    </p:animEffect>
                                  </p:childTnLst>
                                </p:cTn>
                              </p:par>
                              <p:par>
                                <p:cTn id="153" presetID="10" presetClass="entr" presetSubtype="0" fill="hold" nodeType="withEffect">
                                  <p:stCondLst>
                                    <p:cond delay="0"/>
                                  </p:stCondLst>
                                  <p:childTnLst>
                                    <p:set>
                                      <p:cBhvr>
                                        <p:cTn id="154" dur="1" fill="hold">
                                          <p:stCondLst>
                                            <p:cond delay="0"/>
                                          </p:stCondLst>
                                        </p:cTn>
                                        <p:tgtEl>
                                          <p:spTgt spid="64"/>
                                        </p:tgtEl>
                                        <p:attrNameLst>
                                          <p:attrName>style.visibility</p:attrName>
                                        </p:attrNameLst>
                                      </p:cBhvr>
                                      <p:to>
                                        <p:strVal val="visible"/>
                                      </p:to>
                                    </p:set>
                                    <p:animEffect transition="in" filter="fade">
                                      <p:cBhvr>
                                        <p:cTn id="155" dur="500"/>
                                        <p:tgtEl>
                                          <p:spTgt spid="64"/>
                                        </p:tgtEl>
                                      </p:cBhvr>
                                    </p:animEffect>
                                  </p:childTnLst>
                                </p:cTn>
                              </p:par>
                            </p:childTnLst>
                          </p:cTn>
                        </p:par>
                        <p:par>
                          <p:cTn id="156" fill="hold">
                            <p:stCondLst>
                              <p:cond delay="2500"/>
                            </p:stCondLst>
                            <p:childTnLst>
                              <p:par>
                                <p:cTn id="157" presetID="10" presetClass="entr" presetSubtype="0" fill="hold" grpId="0" nodeType="afterEffect">
                                  <p:stCondLst>
                                    <p:cond delay="0"/>
                                  </p:stCondLst>
                                  <p:childTnLst>
                                    <p:set>
                                      <p:cBhvr>
                                        <p:cTn id="158" dur="1" fill="hold">
                                          <p:stCondLst>
                                            <p:cond delay="0"/>
                                          </p:stCondLst>
                                        </p:cTn>
                                        <p:tgtEl>
                                          <p:spTgt spid="61"/>
                                        </p:tgtEl>
                                        <p:attrNameLst>
                                          <p:attrName>style.visibility</p:attrName>
                                        </p:attrNameLst>
                                      </p:cBhvr>
                                      <p:to>
                                        <p:strVal val="visible"/>
                                      </p:to>
                                    </p:set>
                                    <p:animEffect transition="in" filter="fade">
                                      <p:cBhvr>
                                        <p:cTn id="159" dur="500"/>
                                        <p:tgtEl>
                                          <p:spTgt spid="61"/>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73"/>
                                        </p:tgtEl>
                                        <p:attrNameLst>
                                          <p:attrName>style.visibility</p:attrName>
                                        </p:attrNameLst>
                                      </p:cBhvr>
                                      <p:to>
                                        <p:strVal val="visible"/>
                                      </p:to>
                                    </p:set>
                                    <p:animEffect transition="in" filter="fade">
                                      <p:cBhvr>
                                        <p:cTn id="162" dur="500"/>
                                        <p:tgtEl>
                                          <p:spTgt spid="73"/>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42"/>
                                        </p:tgtEl>
                                        <p:attrNameLst>
                                          <p:attrName>style.visibility</p:attrName>
                                        </p:attrNameLst>
                                      </p:cBhvr>
                                      <p:to>
                                        <p:strVal val="visible"/>
                                      </p:to>
                                    </p:set>
                                    <p:animEffect transition="in" filter="fade">
                                      <p:cBhvr>
                                        <p:cTn id="165" dur="500"/>
                                        <p:tgtEl>
                                          <p:spTgt spid="42"/>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62"/>
                                        </p:tgtEl>
                                        <p:attrNameLst>
                                          <p:attrName>style.visibility</p:attrName>
                                        </p:attrNameLst>
                                      </p:cBhvr>
                                      <p:to>
                                        <p:strVal val="visible"/>
                                      </p:to>
                                    </p:set>
                                    <p:animEffect transition="in" filter="fade">
                                      <p:cBhvr>
                                        <p:cTn id="168" dur="500"/>
                                        <p:tgtEl>
                                          <p:spTgt spid="62"/>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74"/>
                                        </p:tgtEl>
                                        <p:attrNameLst>
                                          <p:attrName>style.visibility</p:attrName>
                                        </p:attrNameLst>
                                      </p:cBhvr>
                                      <p:to>
                                        <p:strVal val="visible"/>
                                      </p:to>
                                    </p:set>
                                    <p:animEffect transition="in" filter="fade">
                                      <p:cBhvr>
                                        <p:cTn id="171" dur="500"/>
                                        <p:tgtEl>
                                          <p:spTgt spid="74"/>
                                        </p:tgtEl>
                                      </p:cBhvr>
                                    </p:animEffect>
                                  </p:childTnLst>
                                </p:cTn>
                              </p:par>
                              <p:par>
                                <p:cTn id="172" presetID="1" presetClass="entr" presetSubtype="0" fill="hold" nodeType="withEffect">
                                  <p:stCondLst>
                                    <p:cond delay="0"/>
                                  </p:stCondLst>
                                  <p:childTnLst>
                                    <p:set>
                                      <p:cBhvr>
                                        <p:cTn id="173" dur="1" fill="hold">
                                          <p:stCondLst>
                                            <p:cond delay="0"/>
                                          </p:stCondLst>
                                        </p:cTn>
                                        <p:tgtEl>
                                          <p:spTgt spid="78"/>
                                        </p:tgtEl>
                                        <p:attrNameLst>
                                          <p:attrName>style.visibility</p:attrName>
                                        </p:attrNameLst>
                                      </p:cBhvr>
                                      <p:to>
                                        <p:strVal val="visible"/>
                                      </p:to>
                                    </p:set>
                                  </p:childTnLst>
                                </p:cTn>
                              </p:par>
                              <p:par>
                                <p:cTn id="174" presetID="1" presetClass="entr" presetSubtype="0" fill="hold" nodeType="withEffect">
                                  <p:stCondLst>
                                    <p:cond delay="0"/>
                                  </p:stCondLst>
                                  <p:childTnLst>
                                    <p:set>
                                      <p:cBhvr>
                                        <p:cTn id="175" dur="1" fill="hold">
                                          <p:stCondLst>
                                            <p:cond delay="0"/>
                                          </p:stCondLst>
                                        </p:cTn>
                                        <p:tgtEl>
                                          <p:spTgt spid="75"/>
                                        </p:tgtEl>
                                        <p:attrNameLst>
                                          <p:attrName>style.visibility</p:attrName>
                                        </p:attrNameLst>
                                      </p:cBhvr>
                                      <p:to>
                                        <p:strVal val="visible"/>
                                      </p:to>
                                    </p:set>
                                  </p:childTnLst>
                                </p:cTn>
                              </p:par>
                            </p:childTnLst>
                          </p:cTn>
                        </p:par>
                        <p:par>
                          <p:cTn id="176" fill="hold">
                            <p:stCondLst>
                              <p:cond delay="3000"/>
                            </p:stCondLst>
                            <p:childTnLst>
                              <p:par>
                                <p:cTn id="177" presetID="1" presetClass="path" presetSubtype="0" accel="50000" decel="50000" fill="hold" nodeType="afterEffect">
                                  <p:stCondLst>
                                    <p:cond delay="0"/>
                                  </p:stCondLst>
                                  <p:childTnLst>
                                    <p:animMotion origin="layout" path="M -2.77778E-6 4.81481E-6 C 0.01806 4.81481E-6 0.03316 0.01944 0.03316 0.04321 C 0.03316 0.06728 0.01806 0.08672 -2.77778E-6 0.08672 C -0.0184 0.08672 -0.03316 0.06728 -0.03316 0.04321 C -0.03316 0.01944 -0.0184 4.81481E-6 -2.77778E-6 4.81481E-6 Z " pathEditMode="relative" rAng="0" ptsTypes="AAAAA">
                                      <p:cBhvr>
                                        <p:cTn id="178" dur="3250" fill="hold"/>
                                        <p:tgtEl>
                                          <p:spTgt spid="75"/>
                                        </p:tgtEl>
                                        <p:attrNameLst>
                                          <p:attrName>ppt_x</p:attrName>
                                          <p:attrName>ppt_y</p:attrName>
                                        </p:attrNameLst>
                                      </p:cBhvr>
                                      <p:rCtr x="0" y="4321"/>
                                    </p:animMotion>
                                  </p:childTnLst>
                                </p:cTn>
                              </p:par>
                              <p:par>
                                <p:cTn id="179" presetID="10" presetClass="exit" presetSubtype="0" fill="hold" nodeType="withEffect">
                                  <p:stCondLst>
                                    <p:cond delay="0"/>
                                  </p:stCondLst>
                                  <p:childTnLst>
                                    <p:animEffect transition="out" filter="fade">
                                      <p:cBhvr>
                                        <p:cTn id="180" dur="500"/>
                                        <p:tgtEl>
                                          <p:spTgt spid="78"/>
                                        </p:tgtEl>
                                      </p:cBhvr>
                                    </p:animEffect>
                                    <p:set>
                                      <p:cBhvr>
                                        <p:cTn id="181" dur="1" fill="hold">
                                          <p:stCondLst>
                                            <p:cond delay="499"/>
                                          </p:stCondLst>
                                        </p:cTn>
                                        <p:tgtEl>
                                          <p:spTgt spid="78"/>
                                        </p:tgtEl>
                                        <p:attrNameLst>
                                          <p:attrName>style.visibility</p:attrName>
                                        </p:attrNameLst>
                                      </p:cBhvr>
                                      <p:to>
                                        <p:strVal val="hidden"/>
                                      </p:to>
                                    </p:set>
                                  </p:childTnLst>
                                </p:cTn>
                              </p:par>
                              <p:par>
                                <p:cTn id="182" presetID="10" presetClass="entr" presetSubtype="0" fill="hold" nodeType="withEffect">
                                  <p:stCondLst>
                                    <p:cond delay="1000"/>
                                  </p:stCondLst>
                                  <p:childTnLst>
                                    <p:set>
                                      <p:cBhvr>
                                        <p:cTn id="183" dur="1" fill="hold">
                                          <p:stCondLst>
                                            <p:cond delay="0"/>
                                          </p:stCondLst>
                                        </p:cTn>
                                        <p:tgtEl>
                                          <p:spTgt spid="78"/>
                                        </p:tgtEl>
                                        <p:attrNameLst>
                                          <p:attrName>style.visibility</p:attrName>
                                        </p:attrNameLst>
                                      </p:cBhvr>
                                      <p:to>
                                        <p:strVal val="visible"/>
                                      </p:to>
                                    </p:set>
                                    <p:animEffect transition="in" filter="fade">
                                      <p:cBhvr>
                                        <p:cTn id="184" dur="500"/>
                                        <p:tgtEl>
                                          <p:spTgt spid="78"/>
                                        </p:tgtEl>
                                      </p:cBhvr>
                                    </p:animEffect>
                                  </p:childTnLst>
                                </p:cTn>
                              </p:par>
                              <p:par>
                                <p:cTn id="185" presetID="8" presetClass="emph" presetSubtype="0" fill="hold" grpId="1" nodeType="withEffect">
                                  <p:stCondLst>
                                    <p:cond delay="1000"/>
                                  </p:stCondLst>
                                  <p:childTnLst>
                                    <p:animRot by="21600000">
                                      <p:cBhvr>
                                        <p:cTn id="186" dur="2000" fill="hold"/>
                                        <p:tgtEl>
                                          <p:spTgt spid="61"/>
                                        </p:tgtEl>
                                        <p:attrNameLst>
                                          <p:attrName>r</p:attrName>
                                        </p:attrNameLst>
                                      </p:cBhvr>
                                    </p:animRot>
                                  </p:childTnLst>
                                </p:cTn>
                              </p:par>
                              <p:par>
                                <p:cTn id="187" presetID="8" presetClass="emph" presetSubtype="0" fill="hold" grpId="1" nodeType="withEffect">
                                  <p:stCondLst>
                                    <p:cond delay="1000"/>
                                  </p:stCondLst>
                                  <p:childTnLst>
                                    <p:animRot by="21600000">
                                      <p:cBhvr>
                                        <p:cTn id="188" dur="2000" fill="hold"/>
                                        <p:tgtEl>
                                          <p:spTgt spid="73"/>
                                        </p:tgtEl>
                                        <p:attrNameLst>
                                          <p:attrName>r</p:attrName>
                                        </p:attrNameLst>
                                      </p:cBhvr>
                                    </p:animRot>
                                  </p:childTnLst>
                                </p:cTn>
                              </p:par>
                              <p:par>
                                <p:cTn id="189" presetID="8" presetClass="emph" presetSubtype="0" fill="hold" grpId="1" nodeType="withEffect">
                                  <p:stCondLst>
                                    <p:cond delay="1000"/>
                                  </p:stCondLst>
                                  <p:childTnLst>
                                    <p:animRot by="21600000">
                                      <p:cBhvr>
                                        <p:cTn id="190" dur="2000" fill="hold"/>
                                        <p:tgtEl>
                                          <p:spTgt spid="42"/>
                                        </p:tgtEl>
                                        <p:attrNameLst>
                                          <p:attrName>r</p:attrName>
                                        </p:attrNameLst>
                                      </p:cBhvr>
                                    </p:animRot>
                                  </p:childTnLst>
                                </p:cTn>
                              </p:par>
                              <p:par>
                                <p:cTn id="191" presetID="10" presetClass="entr" presetSubtype="0" fill="hold" grpId="0" nodeType="withEffect">
                                  <p:stCondLst>
                                    <p:cond delay="1750"/>
                                  </p:stCondLst>
                                  <p:childTnLst>
                                    <p:set>
                                      <p:cBhvr>
                                        <p:cTn id="192" dur="1" fill="hold">
                                          <p:stCondLst>
                                            <p:cond delay="0"/>
                                          </p:stCondLst>
                                        </p:cTn>
                                        <p:tgtEl>
                                          <p:spTgt spid="119"/>
                                        </p:tgtEl>
                                        <p:attrNameLst>
                                          <p:attrName>style.visibility</p:attrName>
                                        </p:attrNameLst>
                                      </p:cBhvr>
                                      <p:to>
                                        <p:strVal val="visible"/>
                                      </p:to>
                                    </p:set>
                                    <p:animEffect transition="in" filter="fade">
                                      <p:cBhvr>
                                        <p:cTn id="193" dur="500"/>
                                        <p:tgtEl>
                                          <p:spTgt spid="119"/>
                                        </p:tgtEl>
                                      </p:cBhvr>
                                    </p:animEffect>
                                  </p:childTnLst>
                                </p:cTn>
                              </p:par>
                              <p:par>
                                <p:cTn id="194" presetID="22" presetClass="entr" presetSubtype="4" fill="hold" nodeType="withEffect">
                                  <p:stCondLst>
                                    <p:cond delay="1750"/>
                                  </p:stCondLst>
                                  <p:childTnLst>
                                    <p:set>
                                      <p:cBhvr>
                                        <p:cTn id="195" dur="1" fill="hold">
                                          <p:stCondLst>
                                            <p:cond delay="0"/>
                                          </p:stCondLst>
                                        </p:cTn>
                                        <p:tgtEl>
                                          <p:spTgt spid="59"/>
                                        </p:tgtEl>
                                        <p:attrNameLst>
                                          <p:attrName>style.visibility</p:attrName>
                                        </p:attrNameLst>
                                      </p:cBhvr>
                                      <p:to>
                                        <p:strVal val="visible"/>
                                      </p:to>
                                    </p:set>
                                    <p:animEffect transition="in" filter="wipe(down)">
                                      <p:cBhvr>
                                        <p:cTn id="196" dur="500"/>
                                        <p:tgtEl>
                                          <p:spTgt spid="59"/>
                                        </p:tgtEl>
                                      </p:cBhvr>
                                    </p:animEffect>
                                  </p:childTnLst>
                                </p:cTn>
                              </p:par>
                              <p:par>
                                <p:cTn id="197" presetID="1" presetClass="entr" presetSubtype="0" fill="hold" grpId="0" nodeType="withEffect">
                                  <p:stCondLst>
                                    <p:cond delay="1750"/>
                                  </p:stCondLst>
                                  <p:childTnLst>
                                    <p:set>
                                      <p:cBhvr>
                                        <p:cTn id="198" dur="1" fill="hold">
                                          <p:stCondLst>
                                            <p:cond delay="0"/>
                                          </p:stCondLst>
                                        </p:cTn>
                                        <p:tgtEl>
                                          <p:spTgt spid="60"/>
                                        </p:tgtEl>
                                        <p:attrNameLst>
                                          <p:attrName>style.visibility</p:attrName>
                                        </p:attrNameLst>
                                      </p:cBhvr>
                                      <p:to>
                                        <p:strVal val="visible"/>
                                      </p:to>
                                    </p:set>
                                  </p:childTnLst>
                                </p:cTn>
                              </p:par>
                            </p:childTnLst>
                          </p:cTn>
                        </p:par>
                        <p:par>
                          <p:cTn id="199" fill="hold">
                            <p:stCondLst>
                              <p:cond delay="6250"/>
                            </p:stCondLst>
                            <p:childTnLst>
                              <p:par>
                                <p:cTn id="200" presetID="10" presetClass="entr" presetSubtype="0" fill="hold" grpId="0" nodeType="afterEffect">
                                  <p:stCondLst>
                                    <p:cond delay="0"/>
                                  </p:stCondLst>
                                  <p:childTnLst>
                                    <p:set>
                                      <p:cBhvr>
                                        <p:cTn id="201" dur="1" fill="hold">
                                          <p:stCondLst>
                                            <p:cond delay="0"/>
                                          </p:stCondLst>
                                        </p:cTn>
                                        <p:tgtEl>
                                          <p:spTgt spid="58"/>
                                        </p:tgtEl>
                                        <p:attrNameLst>
                                          <p:attrName>style.visibility</p:attrName>
                                        </p:attrNameLst>
                                      </p:cBhvr>
                                      <p:to>
                                        <p:strVal val="visible"/>
                                      </p:to>
                                    </p:set>
                                    <p:animEffect transition="in" filter="fade">
                                      <p:cBhvr>
                                        <p:cTn id="202" dur="500"/>
                                        <p:tgtEl>
                                          <p:spTgt spid="58"/>
                                        </p:tgtEl>
                                      </p:cBhvr>
                                    </p:animEffect>
                                  </p:childTnLst>
                                </p:cTn>
                              </p:par>
                            </p:childTnLst>
                          </p:cTn>
                        </p:par>
                        <p:par>
                          <p:cTn id="203" fill="hold">
                            <p:stCondLst>
                              <p:cond delay="6750"/>
                            </p:stCondLst>
                            <p:childTnLst>
                              <p:par>
                                <p:cTn id="204" presetID="10" presetClass="entr" presetSubtype="0" fill="hold" grpId="0" nodeType="afterEffect">
                                  <p:stCondLst>
                                    <p:cond delay="0"/>
                                  </p:stCondLst>
                                  <p:childTnLst>
                                    <p:set>
                                      <p:cBhvr>
                                        <p:cTn id="205" dur="1" fill="hold">
                                          <p:stCondLst>
                                            <p:cond delay="0"/>
                                          </p:stCondLst>
                                        </p:cTn>
                                        <p:tgtEl>
                                          <p:spTgt spid="57"/>
                                        </p:tgtEl>
                                        <p:attrNameLst>
                                          <p:attrName>style.visibility</p:attrName>
                                        </p:attrNameLst>
                                      </p:cBhvr>
                                      <p:to>
                                        <p:strVal val="visible"/>
                                      </p:to>
                                    </p:set>
                                    <p:animEffect transition="in" filter="fade">
                                      <p:cBhvr>
                                        <p:cTn id="206" dur="500"/>
                                        <p:tgtEl>
                                          <p:spTgt spid="57"/>
                                        </p:tgtEl>
                                      </p:cBhvr>
                                    </p:animEffect>
                                  </p:childTnLst>
                                </p:cTn>
                              </p:par>
                              <p:par>
                                <p:cTn id="207" presetID="1" presetClass="entr" presetSubtype="0" fill="hold" nodeType="withEffect">
                                  <p:stCondLst>
                                    <p:cond delay="0"/>
                                  </p:stCondLst>
                                  <p:childTnLst>
                                    <p:set>
                                      <p:cBhvr>
                                        <p:cTn id="208" dur="1" fill="hold">
                                          <p:stCondLst>
                                            <p:cond delay="0"/>
                                          </p:stCondLst>
                                        </p:cTn>
                                        <p:tgtEl>
                                          <p:spTgt spid="22"/>
                                        </p:tgtEl>
                                        <p:attrNameLst>
                                          <p:attrName>style.visibility</p:attrName>
                                        </p:attrNameLst>
                                      </p:cBhvr>
                                      <p:to>
                                        <p:strVal val="visible"/>
                                      </p:to>
                                    </p:set>
                                  </p:childTnLst>
                                </p:cTn>
                              </p:par>
                            </p:childTnLst>
                          </p:cTn>
                        </p:par>
                      </p:childTnLst>
                    </p:cTn>
                  </p:par>
                  <p:par>
                    <p:cTn id="209" fill="hold">
                      <p:stCondLst>
                        <p:cond delay="indefinite"/>
                      </p:stCondLst>
                      <p:childTnLst>
                        <p:par>
                          <p:cTn id="210" fill="hold">
                            <p:stCondLst>
                              <p:cond delay="0"/>
                            </p:stCondLst>
                            <p:childTnLst>
                              <p:par>
                                <p:cTn id="211" presetID="1" presetClass="entr" presetSubtype="0" fill="hold" nodeType="clickEffect">
                                  <p:stCondLst>
                                    <p:cond delay="0"/>
                                  </p:stCondLst>
                                  <p:childTnLst>
                                    <p:set>
                                      <p:cBhvr>
                                        <p:cTn id="212" dur="1" fill="hold">
                                          <p:stCondLst>
                                            <p:cond delay="0"/>
                                          </p:stCondLst>
                                        </p:cTn>
                                        <p:tgtEl>
                                          <p:spTgt spid="96"/>
                                        </p:tgtEl>
                                        <p:attrNameLst>
                                          <p:attrName>style.visibility</p:attrName>
                                        </p:attrNameLst>
                                      </p:cBhvr>
                                      <p:to>
                                        <p:strVal val="visible"/>
                                      </p:to>
                                    </p:set>
                                  </p:childTnLst>
                                </p:cTn>
                              </p:par>
                              <p:par>
                                <p:cTn id="213" presetID="42" presetClass="path" presetSubtype="0" accel="50000" decel="50000" fill="hold" nodeType="withEffect">
                                  <p:stCondLst>
                                    <p:cond delay="0"/>
                                  </p:stCondLst>
                                  <p:childTnLst>
                                    <p:animMotion origin="layout" path="M 2.5E-6 -1.48148E-6 L -0.23112 0.00255 " pathEditMode="relative" rAng="0" ptsTypes="AA">
                                      <p:cBhvr>
                                        <p:cTn id="214" dur="2000" fill="hold"/>
                                        <p:tgtEl>
                                          <p:spTgt spid="96"/>
                                        </p:tgtEl>
                                        <p:attrNameLst>
                                          <p:attrName>ppt_x</p:attrName>
                                          <p:attrName>ppt_y</p:attrName>
                                        </p:attrNameLst>
                                      </p:cBhvr>
                                      <p:rCtr x="-11563" y="116"/>
                                    </p:animMotion>
                                  </p:childTnLst>
                                </p:cTn>
                              </p:par>
                              <p:par>
                                <p:cTn id="215" presetID="6" presetClass="emph" presetSubtype="0" fill="hold" nodeType="withEffect">
                                  <p:stCondLst>
                                    <p:cond delay="0"/>
                                  </p:stCondLst>
                                  <p:childTnLst>
                                    <p:animScale>
                                      <p:cBhvr>
                                        <p:cTn id="216" dur="2000" fill="hold"/>
                                        <p:tgtEl>
                                          <p:spTgt spid="96"/>
                                        </p:tgtEl>
                                      </p:cBhvr>
                                      <p:by x="25000" y="25000"/>
                                    </p:animScale>
                                  </p:childTnLst>
                                </p:cTn>
                              </p:par>
                            </p:childTnLst>
                          </p:cTn>
                        </p:par>
                        <p:par>
                          <p:cTn id="217" fill="hold">
                            <p:stCondLst>
                              <p:cond delay="2000"/>
                            </p:stCondLst>
                            <p:childTnLst>
                              <p:par>
                                <p:cTn id="218" presetID="10" presetClass="exit" presetSubtype="0" fill="hold" nodeType="afterEffect">
                                  <p:stCondLst>
                                    <p:cond delay="0"/>
                                  </p:stCondLst>
                                  <p:childTnLst>
                                    <p:animEffect transition="out" filter="fade">
                                      <p:cBhvr>
                                        <p:cTn id="219" dur="500"/>
                                        <p:tgtEl>
                                          <p:spTgt spid="96"/>
                                        </p:tgtEl>
                                      </p:cBhvr>
                                    </p:animEffect>
                                    <p:set>
                                      <p:cBhvr>
                                        <p:cTn id="220" dur="1" fill="hold">
                                          <p:stCondLst>
                                            <p:cond delay="499"/>
                                          </p:stCondLst>
                                        </p:cTn>
                                        <p:tgtEl>
                                          <p:spTgt spid="96"/>
                                        </p:tgtEl>
                                        <p:attrNameLst>
                                          <p:attrName>style.visibility</p:attrName>
                                        </p:attrNameLst>
                                      </p:cBhvr>
                                      <p:to>
                                        <p:strVal val="hidden"/>
                                      </p:to>
                                    </p:set>
                                  </p:childTnLst>
                                </p:cTn>
                              </p:par>
                              <p:par>
                                <p:cTn id="221" presetID="10" presetClass="entr" presetSubtype="0" fill="hold" grpId="0" nodeType="withEffect">
                                  <p:stCondLst>
                                    <p:cond delay="0"/>
                                  </p:stCondLst>
                                  <p:childTnLst>
                                    <p:set>
                                      <p:cBhvr>
                                        <p:cTn id="222" dur="1" fill="hold">
                                          <p:stCondLst>
                                            <p:cond delay="0"/>
                                          </p:stCondLst>
                                        </p:cTn>
                                        <p:tgtEl>
                                          <p:spTgt spid="55"/>
                                        </p:tgtEl>
                                        <p:attrNameLst>
                                          <p:attrName>style.visibility</p:attrName>
                                        </p:attrNameLst>
                                      </p:cBhvr>
                                      <p:to>
                                        <p:strVal val="visible"/>
                                      </p:to>
                                    </p:set>
                                    <p:animEffect transition="in" filter="fade">
                                      <p:cBhvr>
                                        <p:cTn id="223" dur="500"/>
                                        <p:tgtEl>
                                          <p:spTgt spid="55"/>
                                        </p:tgtEl>
                                      </p:cBhvr>
                                    </p:animEffect>
                                  </p:childTnLst>
                                </p:cTn>
                              </p:par>
                            </p:childTnLst>
                          </p:cTn>
                        </p:par>
                      </p:childTnLst>
                    </p:cTn>
                  </p:par>
                  <p:par>
                    <p:cTn id="224" fill="hold">
                      <p:stCondLst>
                        <p:cond delay="indefinite"/>
                      </p:stCondLst>
                      <p:childTnLst>
                        <p:par>
                          <p:cTn id="225" fill="hold">
                            <p:stCondLst>
                              <p:cond delay="0"/>
                            </p:stCondLst>
                            <p:childTnLst>
                              <p:par>
                                <p:cTn id="226" presetID="1" presetClass="entr" presetSubtype="0" fill="hold" nodeType="clickEffect">
                                  <p:stCondLst>
                                    <p:cond delay="0"/>
                                  </p:stCondLst>
                                  <p:childTnLst>
                                    <p:set>
                                      <p:cBhvr>
                                        <p:cTn id="227" dur="1" fill="hold">
                                          <p:stCondLst>
                                            <p:cond delay="0"/>
                                          </p:stCondLst>
                                        </p:cTn>
                                        <p:tgtEl>
                                          <p:spTgt spid="27"/>
                                        </p:tgtEl>
                                        <p:attrNameLst>
                                          <p:attrName>style.visibility</p:attrName>
                                        </p:attrNameLst>
                                      </p:cBhvr>
                                      <p:to>
                                        <p:strVal val="visible"/>
                                      </p:to>
                                    </p:set>
                                  </p:childTnLst>
                                </p:cTn>
                              </p:par>
                              <p:par>
                                <p:cTn id="228" presetID="42" presetClass="path" presetSubtype="0" accel="50000" decel="50000" fill="hold" grpId="1" nodeType="withEffect">
                                  <p:stCondLst>
                                    <p:cond delay="0"/>
                                  </p:stCondLst>
                                  <p:childTnLst>
                                    <p:animMotion origin="layout" path="M 2.22222E-6 2.22222E-6 L -0.07674 0.00524 " pathEditMode="relative" rAng="0" ptsTypes="AA">
                                      <p:cBhvr>
                                        <p:cTn id="229" dur="2000" fill="hold"/>
                                        <p:tgtEl>
                                          <p:spTgt spid="55"/>
                                        </p:tgtEl>
                                        <p:attrNameLst>
                                          <p:attrName>ppt_x</p:attrName>
                                          <p:attrName>ppt_y</p:attrName>
                                        </p:attrNameLst>
                                      </p:cBhvr>
                                      <p:rCtr x="-3837" y="247"/>
                                    </p:animMotion>
                                  </p:childTnLst>
                                </p:cTn>
                              </p:par>
                              <p:par>
                                <p:cTn id="230" presetID="6" presetClass="emph" presetSubtype="0" fill="hold" grpId="2" nodeType="withEffect">
                                  <p:stCondLst>
                                    <p:cond delay="0"/>
                                  </p:stCondLst>
                                  <p:childTnLst>
                                    <p:animScale>
                                      <p:cBhvr>
                                        <p:cTn id="231" dur="2000" fill="hold"/>
                                        <p:tgtEl>
                                          <p:spTgt spid="55"/>
                                        </p:tgtEl>
                                      </p:cBhvr>
                                      <p:by x="50000" y="50000"/>
                                    </p:animScale>
                                  </p:childTnLst>
                                </p:cTn>
                              </p:par>
                            </p:childTnLst>
                          </p:cTn>
                        </p:par>
                        <p:par>
                          <p:cTn id="232" fill="hold">
                            <p:stCondLst>
                              <p:cond delay="2000"/>
                            </p:stCondLst>
                            <p:childTnLst>
                              <p:par>
                                <p:cTn id="233" presetID="10" presetClass="exit" presetSubtype="0" fill="hold" grpId="3" nodeType="afterEffect">
                                  <p:stCondLst>
                                    <p:cond delay="0"/>
                                  </p:stCondLst>
                                  <p:childTnLst>
                                    <p:animEffect transition="out" filter="fade">
                                      <p:cBhvr>
                                        <p:cTn id="234" dur="500"/>
                                        <p:tgtEl>
                                          <p:spTgt spid="55"/>
                                        </p:tgtEl>
                                      </p:cBhvr>
                                    </p:animEffect>
                                    <p:set>
                                      <p:cBhvr>
                                        <p:cTn id="235" dur="1" fill="hold">
                                          <p:stCondLst>
                                            <p:cond delay="499"/>
                                          </p:stCondLst>
                                        </p:cTn>
                                        <p:tgtEl>
                                          <p:spTgt spid="55"/>
                                        </p:tgtEl>
                                        <p:attrNameLst>
                                          <p:attrName>style.visibility</p:attrName>
                                        </p:attrNameLst>
                                      </p:cBhvr>
                                      <p:to>
                                        <p:strVal val="hidden"/>
                                      </p:to>
                                    </p:set>
                                  </p:childTnLst>
                                </p:cTn>
                              </p:par>
                              <p:par>
                                <p:cTn id="236" presetID="1" presetClass="entr" presetSubtype="0" fill="hold" grpId="0" nodeType="withEffect">
                                  <p:stCondLst>
                                    <p:cond delay="0"/>
                                  </p:stCondLst>
                                  <p:childTnLst>
                                    <p:set>
                                      <p:cBhvr>
                                        <p:cTn id="237" dur="1" fill="hold">
                                          <p:stCondLst>
                                            <p:cond delay="0"/>
                                          </p:stCondLst>
                                        </p:cTn>
                                        <p:tgtEl>
                                          <p:spTgt spid="26"/>
                                        </p:tgtEl>
                                        <p:attrNameLst>
                                          <p:attrName>style.visibility</p:attrName>
                                        </p:attrNameLst>
                                      </p:cBhvr>
                                      <p:to>
                                        <p:strVal val="visible"/>
                                      </p:to>
                                    </p:set>
                                  </p:childTnLst>
                                </p:cTn>
                              </p:par>
                            </p:childTnLst>
                          </p:cTn>
                        </p:par>
                        <p:par>
                          <p:cTn id="238" fill="hold">
                            <p:stCondLst>
                              <p:cond delay="2500"/>
                            </p:stCondLst>
                            <p:childTnLst>
                              <p:par>
                                <p:cTn id="239" presetID="1" presetClass="entr" presetSubtype="0" fill="hold" nodeType="afterEffect">
                                  <p:stCondLst>
                                    <p:cond delay="0"/>
                                  </p:stCondLst>
                                  <p:childTnLst>
                                    <p:set>
                                      <p:cBhvr>
                                        <p:cTn id="240" dur="1" fill="hold">
                                          <p:stCondLst>
                                            <p:cond delay="0"/>
                                          </p:stCondLst>
                                        </p:cTn>
                                        <p:tgtEl>
                                          <p:spTgt spid="18"/>
                                        </p:tgtEl>
                                        <p:attrNameLst>
                                          <p:attrName>style.visibility</p:attrName>
                                        </p:attrNameLst>
                                      </p:cBhvr>
                                      <p:to>
                                        <p:strVal val="visible"/>
                                      </p:to>
                                    </p:set>
                                  </p:childTnLst>
                                </p:cTn>
                              </p:par>
                            </p:childTnLst>
                          </p:cTn>
                        </p:par>
                        <p:par>
                          <p:cTn id="241" fill="hold">
                            <p:stCondLst>
                              <p:cond delay="2500"/>
                            </p:stCondLst>
                            <p:childTnLst>
                              <p:par>
                                <p:cTn id="242" presetID="1" presetClass="entr" presetSubtype="0" fill="hold" nodeType="afterEffect">
                                  <p:stCondLst>
                                    <p:cond delay="0"/>
                                  </p:stCondLst>
                                  <p:childTnLst>
                                    <p:set>
                                      <p:cBhvr>
                                        <p:cTn id="243" dur="1" fill="hold">
                                          <p:stCondLst>
                                            <p:cond delay="0"/>
                                          </p:stCondLst>
                                        </p:cTn>
                                        <p:tgtEl>
                                          <p:spTgt spid="4"/>
                                        </p:tgtEl>
                                        <p:attrNameLst>
                                          <p:attrName>style.visibility</p:attrName>
                                        </p:attrNameLst>
                                      </p:cBhvr>
                                      <p:to>
                                        <p:strVal val="visible"/>
                                      </p:to>
                                    </p:set>
                                  </p:childTnLst>
                                </p:cTn>
                              </p:par>
                              <p:par>
                                <p:cTn id="244" presetID="1" presetClass="entr" presetSubtype="0" fill="hold" nodeType="withEffect">
                                  <p:stCondLst>
                                    <p:cond delay="0"/>
                                  </p:stCondLst>
                                  <p:childTnLst>
                                    <p:set>
                                      <p:cBhvr>
                                        <p:cTn id="245" dur="1" fill="hold">
                                          <p:stCondLst>
                                            <p:cond delay="0"/>
                                          </p:stCondLst>
                                        </p:cTn>
                                        <p:tgtEl>
                                          <p:spTgt spid="7"/>
                                        </p:tgtEl>
                                        <p:attrNameLst>
                                          <p:attrName>style.visibility</p:attrName>
                                        </p:attrNameLst>
                                      </p:cBhvr>
                                      <p:to>
                                        <p:strVal val="visible"/>
                                      </p:to>
                                    </p:set>
                                  </p:childTnLst>
                                </p:cTn>
                              </p:par>
                              <p:par>
                                <p:cTn id="246" presetID="1" presetClass="entr" presetSubtype="0" fill="hold" nodeType="withEffect">
                                  <p:stCondLst>
                                    <p:cond delay="0"/>
                                  </p:stCondLst>
                                  <p:childTnLst>
                                    <p:set>
                                      <p:cBhvr>
                                        <p:cTn id="247" dur="1" fill="hold">
                                          <p:stCondLst>
                                            <p:cond delay="0"/>
                                          </p:stCondLst>
                                        </p:cTn>
                                        <p:tgtEl>
                                          <p:spTgt spid="10"/>
                                        </p:tgtEl>
                                        <p:attrNameLst>
                                          <p:attrName>style.visibility</p:attrName>
                                        </p:attrNameLst>
                                      </p:cBhvr>
                                      <p:to>
                                        <p:strVal val="visible"/>
                                      </p:to>
                                    </p:set>
                                  </p:childTnLst>
                                </p:cTn>
                              </p:par>
                            </p:childTnLst>
                          </p:cTn>
                        </p:par>
                      </p:childTnLst>
                    </p:cTn>
                  </p:par>
                  <p:par>
                    <p:cTn id="248" fill="hold">
                      <p:stCondLst>
                        <p:cond delay="indefinite"/>
                      </p:stCondLst>
                      <p:childTnLst>
                        <p:par>
                          <p:cTn id="249" fill="hold">
                            <p:stCondLst>
                              <p:cond delay="0"/>
                            </p:stCondLst>
                            <p:childTnLst>
                              <p:par>
                                <p:cTn id="250" presetID="1" presetClass="entr" presetSubtype="0" fill="hold" grpId="0" nodeType="clickEffect">
                                  <p:stCondLst>
                                    <p:cond delay="0"/>
                                  </p:stCondLst>
                                  <p:childTnLst>
                                    <p:set>
                                      <p:cBhvr>
                                        <p:cTn id="251" dur="1" fill="hold">
                                          <p:stCondLst>
                                            <p:cond delay="0"/>
                                          </p:stCondLst>
                                        </p:cTn>
                                        <p:tgtEl>
                                          <p:spTgt spid="56"/>
                                        </p:tgtEl>
                                        <p:attrNameLst>
                                          <p:attrName>style.visibility</p:attrName>
                                        </p:attrNameLst>
                                      </p:cBhvr>
                                      <p:to>
                                        <p:strVal val="visible"/>
                                      </p:to>
                                    </p:set>
                                  </p:childTnLst>
                                </p:cTn>
                              </p:par>
                              <p:par>
                                <p:cTn id="252" presetID="42" presetClass="path" presetSubtype="0" accel="50000" decel="50000" fill="hold" grpId="1" nodeType="withEffect">
                                  <p:stCondLst>
                                    <p:cond delay="0"/>
                                  </p:stCondLst>
                                  <p:childTnLst>
                                    <p:animMotion origin="layout" path="M 4.72222E-6 -3.33333E-6 L -0.17674 -0.08518 " pathEditMode="relative" rAng="0" ptsTypes="AA">
                                      <p:cBhvr>
                                        <p:cTn id="253" dur="2000" fill="hold"/>
                                        <p:tgtEl>
                                          <p:spTgt spid="56"/>
                                        </p:tgtEl>
                                        <p:attrNameLst>
                                          <p:attrName>ppt_x</p:attrName>
                                          <p:attrName>ppt_y</p:attrName>
                                        </p:attrNameLst>
                                      </p:cBhvr>
                                      <p:rCtr x="-8837" y="-4259"/>
                                    </p:animMotion>
                                  </p:childTnLst>
                                </p:cTn>
                              </p:par>
                            </p:childTnLst>
                          </p:cTn>
                        </p:par>
                        <p:par>
                          <p:cTn id="254" fill="hold">
                            <p:stCondLst>
                              <p:cond delay="2000"/>
                            </p:stCondLst>
                            <p:childTnLst>
                              <p:par>
                                <p:cTn id="255" presetID="1" presetClass="exit" presetSubtype="0" fill="hold" grpId="7" nodeType="afterEffect">
                                  <p:stCondLst>
                                    <p:cond delay="0"/>
                                  </p:stCondLst>
                                  <p:childTnLst>
                                    <p:set>
                                      <p:cBhvr>
                                        <p:cTn id="256" dur="1" fill="hold">
                                          <p:stCondLst>
                                            <p:cond delay="0"/>
                                          </p:stCondLst>
                                        </p:cTn>
                                        <p:tgtEl>
                                          <p:spTgt spid="56"/>
                                        </p:tgtEl>
                                        <p:attrNameLst>
                                          <p:attrName>style.visibility</p:attrName>
                                        </p:attrNameLst>
                                      </p:cBhvr>
                                      <p:to>
                                        <p:strVal val="hidden"/>
                                      </p:to>
                                    </p:set>
                                  </p:childTnLst>
                                </p:cTn>
                              </p:par>
                              <p:par>
                                <p:cTn id="257" presetID="1" presetClass="entr" presetSubtype="0" fill="hold" grpId="5" nodeType="withEffect">
                                  <p:stCondLst>
                                    <p:cond delay="0"/>
                                  </p:stCondLst>
                                  <p:childTnLst>
                                    <p:set>
                                      <p:cBhvr>
                                        <p:cTn id="258" dur="1" fill="hold">
                                          <p:stCondLst>
                                            <p:cond delay="0"/>
                                          </p:stCondLst>
                                        </p:cTn>
                                        <p:tgtEl>
                                          <p:spTgt spid="56"/>
                                        </p:tgtEl>
                                        <p:attrNameLst>
                                          <p:attrName>style.visibility</p:attrName>
                                        </p:attrNameLst>
                                      </p:cBhvr>
                                      <p:to>
                                        <p:strVal val="visible"/>
                                      </p:to>
                                    </p:set>
                                  </p:childTnLst>
                                </p:cTn>
                              </p:par>
                              <p:par>
                                <p:cTn id="259" presetID="42" presetClass="path" presetSubtype="0" accel="50000" decel="50000" fill="hold" grpId="2" nodeType="withEffect">
                                  <p:stCondLst>
                                    <p:cond delay="0"/>
                                  </p:stCondLst>
                                  <p:childTnLst>
                                    <p:animMotion origin="layout" path="M 4.72222E-6 -3.33333E-6 L -0.17466 -0.01173 " pathEditMode="relative" rAng="0" ptsTypes="AA">
                                      <p:cBhvr>
                                        <p:cTn id="260" dur="2000" fill="hold"/>
                                        <p:tgtEl>
                                          <p:spTgt spid="56"/>
                                        </p:tgtEl>
                                        <p:attrNameLst>
                                          <p:attrName>ppt_x</p:attrName>
                                          <p:attrName>ppt_y</p:attrName>
                                        </p:attrNameLst>
                                      </p:cBhvr>
                                      <p:rCtr x="-8733" y="-586"/>
                                    </p:animMotion>
                                  </p:childTnLst>
                                </p:cTn>
                              </p:par>
                            </p:childTnLst>
                          </p:cTn>
                        </p:par>
                        <p:par>
                          <p:cTn id="261" fill="hold">
                            <p:stCondLst>
                              <p:cond delay="4000"/>
                            </p:stCondLst>
                            <p:childTnLst>
                              <p:par>
                                <p:cTn id="262" presetID="1" presetClass="exit" presetSubtype="0" fill="hold" grpId="8" nodeType="afterEffect">
                                  <p:stCondLst>
                                    <p:cond delay="0"/>
                                  </p:stCondLst>
                                  <p:childTnLst>
                                    <p:set>
                                      <p:cBhvr>
                                        <p:cTn id="263" dur="1" fill="hold">
                                          <p:stCondLst>
                                            <p:cond delay="0"/>
                                          </p:stCondLst>
                                        </p:cTn>
                                        <p:tgtEl>
                                          <p:spTgt spid="56"/>
                                        </p:tgtEl>
                                        <p:attrNameLst>
                                          <p:attrName>style.visibility</p:attrName>
                                        </p:attrNameLst>
                                      </p:cBhvr>
                                      <p:to>
                                        <p:strVal val="hidden"/>
                                      </p:to>
                                    </p:set>
                                  </p:childTnLst>
                                </p:cTn>
                              </p:par>
                              <p:par>
                                <p:cTn id="264" presetID="1" presetClass="entr" presetSubtype="0" fill="hold" grpId="6" nodeType="withEffect">
                                  <p:stCondLst>
                                    <p:cond delay="0"/>
                                  </p:stCondLst>
                                  <p:childTnLst>
                                    <p:set>
                                      <p:cBhvr>
                                        <p:cTn id="265" dur="1" fill="hold">
                                          <p:stCondLst>
                                            <p:cond delay="0"/>
                                          </p:stCondLst>
                                        </p:cTn>
                                        <p:tgtEl>
                                          <p:spTgt spid="56"/>
                                        </p:tgtEl>
                                        <p:attrNameLst>
                                          <p:attrName>style.visibility</p:attrName>
                                        </p:attrNameLst>
                                      </p:cBhvr>
                                      <p:to>
                                        <p:strVal val="visible"/>
                                      </p:to>
                                    </p:set>
                                  </p:childTnLst>
                                </p:cTn>
                              </p:par>
                              <p:par>
                                <p:cTn id="266" presetID="42" presetClass="path" presetSubtype="0" accel="50000" decel="50000" fill="hold" grpId="3" nodeType="withEffect">
                                  <p:stCondLst>
                                    <p:cond delay="0"/>
                                  </p:stCondLst>
                                  <p:childTnLst>
                                    <p:animMotion origin="layout" path="M 4.72222E-6 -3.33333E-6 L -0.16928 0.0713 " pathEditMode="relative" rAng="0" ptsTypes="AA">
                                      <p:cBhvr>
                                        <p:cTn id="267" dur="2000" fill="hold"/>
                                        <p:tgtEl>
                                          <p:spTgt spid="56"/>
                                        </p:tgtEl>
                                        <p:attrNameLst>
                                          <p:attrName>ppt_x</p:attrName>
                                          <p:attrName>ppt_y</p:attrName>
                                        </p:attrNameLst>
                                      </p:cBhvr>
                                      <p:rCtr x="-8472" y="3549"/>
                                    </p:animMotion>
                                  </p:childTnLst>
                                </p:cTn>
                              </p:par>
                            </p:childTnLst>
                          </p:cTn>
                        </p:par>
                        <p:par>
                          <p:cTn id="268" fill="hold">
                            <p:stCondLst>
                              <p:cond delay="6000"/>
                            </p:stCondLst>
                            <p:childTnLst>
                              <p:par>
                                <p:cTn id="269" presetID="1" presetClass="exit" presetSubtype="0" fill="hold" grpId="4" nodeType="afterEffect">
                                  <p:stCondLst>
                                    <p:cond delay="0"/>
                                  </p:stCondLst>
                                  <p:childTnLst>
                                    <p:set>
                                      <p:cBhvr>
                                        <p:cTn id="270" dur="1" fill="hold">
                                          <p:stCondLst>
                                            <p:cond delay="0"/>
                                          </p:stCondLst>
                                        </p:cTn>
                                        <p:tgtEl>
                                          <p:spTgt spid="56"/>
                                        </p:tgtEl>
                                        <p:attrNameLst>
                                          <p:attrName>style.visibility</p:attrName>
                                        </p:attrNameLst>
                                      </p:cBhvr>
                                      <p:to>
                                        <p:strVal val="hidden"/>
                                      </p:to>
                                    </p:set>
                                  </p:childTnLst>
                                </p:cTn>
                              </p:par>
                            </p:childTnLst>
                          </p:cTn>
                        </p:par>
                      </p:childTnLst>
                    </p:cTn>
                  </p:par>
                  <p:par>
                    <p:cTn id="271" fill="hold">
                      <p:stCondLst>
                        <p:cond delay="indefinite"/>
                      </p:stCondLst>
                      <p:childTnLst>
                        <p:par>
                          <p:cTn id="272" fill="hold">
                            <p:stCondLst>
                              <p:cond delay="0"/>
                            </p:stCondLst>
                            <p:childTnLst>
                              <p:par>
                                <p:cTn id="273" presetID="1" presetClass="entr" presetSubtype="0" fill="hold" nodeType="clickEffect">
                                  <p:stCondLst>
                                    <p:cond delay="0"/>
                                  </p:stCondLst>
                                  <p:childTnLst>
                                    <p:set>
                                      <p:cBhvr>
                                        <p:cTn id="274" dur="1" fill="hold">
                                          <p:stCondLst>
                                            <p:cond delay="0"/>
                                          </p:stCondLst>
                                        </p:cTn>
                                        <p:tgtEl>
                                          <p:spTgt spid="308"/>
                                        </p:tgtEl>
                                        <p:attrNameLst>
                                          <p:attrName>style.visibility</p:attrName>
                                        </p:attrNameLst>
                                      </p:cBhvr>
                                      <p:to>
                                        <p:strVal val="visible"/>
                                      </p:to>
                                    </p:set>
                                  </p:childTnLst>
                                </p:cTn>
                              </p:par>
                              <p:par>
                                <p:cTn id="275" presetID="10" presetClass="entr" presetSubtype="0" fill="hold" grpId="0" nodeType="withEffect">
                                  <p:stCondLst>
                                    <p:cond delay="750"/>
                                  </p:stCondLst>
                                  <p:childTnLst>
                                    <p:set>
                                      <p:cBhvr>
                                        <p:cTn id="276" dur="1" fill="hold">
                                          <p:stCondLst>
                                            <p:cond delay="0"/>
                                          </p:stCondLst>
                                        </p:cTn>
                                        <p:tgtEl>
                                          <p:spTgt spid="312"/>
                                        </p:tgtEl>
                                        <p:attrNameLst>
                                          <p:attrName>style.visibility</p:attrName>
                                        </p:attrNameLst>
                                      </p:cBhvr>
                                      <p:to>
                                        <p:strVal val="visible"/>
                                      </p:to>
                                    </p:set>
                                    <p:animEffect transition="in" filter="fade">
                                      <p:cBhvr>
                                        <p:cTn id="277" dur="500"/>
                                        <p:tgtEl>
                                          <p:spTgt spid="312"/>
                                        </p:tgtEl>
                                      </p:cBhvr>
                                    </p:animEffect>
                                  </p:childTnLst>
                                </p:cTn>
                              </p:par>
                              <p:par>
                                <p:cTn id="278" presetID="1" presetClass="entr" presetSubtype="0" fill="hold" grpId="0" nodeType="withEffect">
                                  <p:stCondLst>
                                    <p:cond delay="750"/>
                                  </p:stCondLst>
                                  <p:childTnLst>
                                    <p:set>
                                      <p:cBhvr>
                                        <p:cTn id="279" dur="1" fill="hold">
                                          <p:stCondLst>
                                            <p:cond delay="0"/>
                                          </p:stCondLst>
                                        </p:cTn>
                                        <p:tgtEl>
                                          <p:spTgt spid="314"/>
                                        </p:tgtEl>
                                        <p:attrNameLst>
                                          <p:attrName>style.visibility</p:attrName>
                                        </p:attrNameLst>
                                      </p:cBhvr>
                                      <p:to>
                                        <p:strVal val="visible"/>
                                      </p:to>
                                    </p:set>
                                  </p:childTnLst>
                                </p:cTn>
                              </p:par>
                              <p:par>
                                <p:cTn id="280" presetID="22" presetClass="entr" presetSubtype="4" fill="hold" nodeType="withEffect">
                                  <p:stCondLst>
                                    <p:cond delay="1250"/>
                                  </p:stCondLst>
                                  <p:childTnLst>
                                    <p:set>
                                      <p:cBhvr>
                                        <p:cTn id="281" dur="1" fill="hold">
                                          <p:stCondLst>
                                            <p:cond delay="0"/>
                                          </p:stCondLst>
                                        </p:cTn>
                                        <p:tgtEl>
                                          <p:spTgt spid="313"/>
                                        </p:tgtEl>
                                        <p:attrNameLst>
                                          <p:attrName>style.visibility</p:attrName>
                                        </p:attrNameLst>
                                      </p:cBhvr>
                                      <p:to>
                                        <p:strVal val="visible"/>
                                      </p:to>
                                    </p:set>
                                    <p:animEffect transition="in" filter="wipe(down)">
                                      <p:cBhvr>
                                        <p:cTn id="282" dur="500"/>
                                        <p:tgtEl>
                                          <p:spTgt spid="313"/>
                                        </p:tgtEl>
                                      </p:cBhvr>
                                    </p:animEffect>
                                  </p:childTnLst>
                                </p:cTn>
                              </p:par>
                            </p:childTnLst>
                          </p:cTn>
                        </p:par>
                        <p:par>
                          <p:cTn id="283" fill="hold">
                            <p:stCondLst>
                              <p:cond delay="1750"/>
                            </p:stCondLst>
                            <p:childTnLst>
                              <p:par>
                                <p:cTn id="284" presetID="22" presetClass="entr" presetSubtype="8" fill="hold" nodeType="afterEffect">
                                  <p:stCondLst>
                                    <p:cond delay="0"/>
                                  </p:stCondLst>
                                  <p:childTnLst>
                                    <p:set>
                                      <p:cBhvr>
                                        <p:cTn id="285" dur="1" fill="hold">
                                          <p:stCondLst>
                                            <p:cond delay="0"/>
                                          </p:stCondLst>
                                        </p:cTn>
                                        <p:tgtEl>
                                          <p:spTgt spid="329"/>
                                        </p:tgtEl>
                                        <p:attrNameLst>
                                          <p:attrName>style.visibility</p:attrName>
                                        </p:attrNameLst>
                                      </p:cBhvr>
                                      <p:to>
                                        <p:strVal val="visible"/>
                                      </p:to>
                                    </p:set>
                                    <p:animEffect transition="in" filter="wipe(left)">
                                      <p:cBhvr>
                                        <p:cTn id="286" dur="500"/>
                                        <p:tgtEl>
                                          <p:spTgt spid="3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2" grpId="0" animBg="1"/>
      <p:bldP spid="42" grpId="1" animBg="1"/>
      <p:bldP spid="43" grpId="0" animBg="1"/>
      <p:bldP spid="54" grpId="0" animBg="1"/>
      <p:bldP spid="55" grpId="0" animBg="1"/>
      <p:bldP spid="55" grpId="1" animBg="1"/>
      <p:bldP spid="55" grpId="2" animBg="1"/>
      <p:bldP spid="55" grpId="3" animBg="1"/>
      <p:bldP spid="56" grpId="0" animBg="1"/>
      <p:bldP spid="56" grpId="1" animBg="1"/>
      <p:bldP spid="56" grpId="2" animBg="1"/>
      <p:bldP spid="56" grpId="3" animBg="1"/>
      <p:bldP spid="56" grpId="4" animBg="1"/>
      <p:bldP spid="56" grpId="5" animBg="1"/>
      <p:bldP spid="56" grpId="6" animBg="1"/>
      <p:bldP spid="56" grpId="7" animBg="1"/>
      <p:bldP spid="56" grpId="8" animBg="1"/>
      <p:bldP spid="57" grpId="0" animBg="1"/>
      <p:bldP spid="58" grpId="0" animBg="1"/>
      <p:bldP spid="60" grpId="0" animBg="1"/>
      <p:bldP spid="61" grpId="0" animBg="1"/>
      <p:bldP spid="61" grpId="1" animBg="1"/>
      <p:bldP spid="62" grpId="0" animBg="1"/>
      <p:bldP spid="73" grpId="0" animBg="1"/>
      <p:bldP spid="73" grpId="1" animBg="1"/>
      <p:bldP spid="74" grpId="0" animBg="1"/>
      <p:bldP spid="81" grpId="0" animBg="1"/>
      <p:bldP spid="81" grpId="1" animBg="1"/>
      <p:bldP spid="82" grpId="0" animBg="1"/>
      <p:bldP spid="82" grpId="1" animBg="1"/>
      <p:bldP spid="119" grpId="0" animBg="1"/>
      <p:bldP spid="141" grpId="0" animBg="1"/>
      <p:bldP spid="141" grpId="1" animBg="1"/>
      <p:bldP spid="243" grpId="0" animBg="1"/>
      <p:bldP spid="244" grpId="0" animBg="1"/>
      <p:bldP spid="244" grpId="1" animBg="1"/>
      <p:bldP spid="245" grpId="0" animBg="1"/>
      <p:bldP spid="246" grpId="0" animBg="1"/>
      <p:bldP spid="247" grpId="0" animBg="1"/>
      <p:bldP spid="266" grpId="0" animBg="1"/>
      <p:bldP spid="267" grpId="0" animBg="1"/>
      <p:bldP spid="268" grpId="0" animBg="1"/>
      <p:bldP spid="312" grpId="0" animBg="1"/>
      <p:bldP spid="3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750927" y="4832090"/>
            <a:ext cx="2066667" cy="1514287"/>
          </a:xfrm>
          <a:prstGeom prst="rect">
            <a:avLst/>
          </a:prstGeom>
        </p:spPr>
      </p:pic>
      <p:pic>
        <p:nvPicPr>
          <p:cNvPr id="7" name="Picture 6"/>
          <p:cNvPicPr>
            <a:picLocks noChangeAspect="1"/>
          </p:cNvPicPr>
          <p:nvPr/>
        </p:nvPicPr>
        <p:blipFill>
          <a:blip r:embed="rId4"/>
          <a:stretch>
            <a:fillRect/>
          </a:stretch>
        </p:blipFill>
        <p:spPr>
          <a:xfrm>
            <a:off x="2817594" y="4001931"/>
            <a:ext cx="3290476" cy="2338095"/>
          </a:xfrm>
          <a:prstGeom prst="rect">
            <a:avLst/>
          </a:prstGeom>
        </p:spPr>
      </p:pic>
      <p:pic>
        <p:nvPicPr>
          <p:cNvPr id="8" name="Picture 7"/>
          <p:cNvPicPr>
            <a:picLocks noChangeAspect="1"/>
          </p:cNvPicPr>
          <p:nvPr/>
        </p:nvPicPr>
        <p:blipFill>
          <a:blip r:embed="rId5"/>
          <a:srcRect/>
          <a:stretch>
            <a:fillRect/>
          </a:stretch>
        </p:blipFill>
        <p:spPr>
          <a:xfrm>
            <a:off x="5758902" y="4795264"/>
            <a:ext cx="2990476" cy="1552381"/>
          </a:xfrm>
          <a:custGeom>
            <a:avLst/>
            <a:gdLst>
              <a:gd name="connsiteX0" fmla="*/ 440169 w 2990476"/>
              <a:gd name="connsiteY0" fmla="*/ 0 h 1552381"/>
              <a:gd name="connsiteX1" fmla="*/ 2990476 w 2990476"/>
              <a:gd name="connsiteY1" fmla="*/ 0 h 1552381"/>
              <a:gd name="connsiteX2" fmla="*/ 2990476 w 2990476"/>
              <a:gd name="connsiteY2" fmla="*/ 1552381 h 1552381"/>
              <a:gd name="connsiteX3" fmla="*/ 426461 w 2990476"/>
              <a:gd name="connsiteY3" fmla="*/ 1552381 h 1552381"/>
              <a:gd name="connsiteX4" fmla="*/ 426461 w 2990476"/>
              <a:gd name="connsiteY4" fmla="*/ 832106 h 1552381"/>
              <a:gd name="connsiteX5" fmla="*/ 140711 w 2990476"/>
              <a:gd name="connsiteY5" fmla="*/ 832106 h 1552381"/>
              <a:gd name="connsiteX6" fmla="*/ 140711 w 2990476"/>
              <a:gd name="connsiteY6" fmla="*/ 644975 h 1552381"/>
              <a:gd name="connsiteX7" fmla="*/ 0 w 2990476"/>
              <a:gd name="connsiteY7" fmla="*/ 644975 h 1552381"/>
              <a:gd name="connsiteX8" fmla="*/ 0 w 2990476"/>
              <a:gd name="connsiteY8" fmla="*/ 488950 h 1552381"/>
              <a:gd name="connsiteX9" fmla="*/ 140710 w 2990476"/>
              <a:gd name="connsiteY9" fmla="*/ 488950 h 1552381"/>
              <a:gd name="connsiteX10" fmla="*/ 140710 w 2990476"/>
              <a:gd name="connsiteY10" fmla="*/ 305056 h 1552381"/>
              <a:gd name="connsiteX11" fmla="*/ 440169 w 2990476"/>
              <a:gd name="connsiteY11" fmla="*/ 305056 h 1552381"/>
              <a:gd name="connsiteX12" fmla="*/ 440169 w 2990476"/>
              <a:gd name="connsiteY12" fmla="*/ 0 h 1552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90476" h="1552381">
                <a:moveTo>
                  <a:pt x="440169" y="0"/>
                </a:moveTo>
                <a:lnTo>
                  <a:pt x="2990476" y="0"/>
                </a:lnTo>
                <a:lnTo>
                  <a:pt x="2990476" y="1552381"/>
                </a:lnTo>
                <a:lnTo>
                  <a:pt x="426461" y="1552381"/>
                </a:lnTo>
                <a:lnTo>
                  <a:pt x="426461" y="832106"/>
                </a:lnTo>
                <a:lnTo>
                  <a:pt x="140711" y="832106"/>
                </a:lnTo>
                <a:lnTo>
                  <a:pt x="140711" y="644975"/>
                </a:lnTo>
                <a:lnTo>
                  <a:pt x="0" y="644975"/>
                </a:lnTo>
                <a:lnTo>
                  <a:pt x="0" y="488950"/>
                </a:lnTo>
                <a:lnTo>
                  <a:pt x="140710" y="488950"/>
                </a:lnTo>
                <a:lnTo>
                  <a:pt x="140710" y="305056"/>
                </a:lnTo>
                <a:lnTo>
                  <a:pt x="440169" y="305056"/>
                </a:lnTo>
                <a:lnTo>
                  <a:pt x="440169" y="0"/>
                </a:lnTo>
                <a:close/>
              </a:path>
            </a:pathLst>
          </a:custGeom>
        </p:spPr>
      </p:pic>
      <p:pic>
        <p:nvPicPr>
          <p:cNvPr id="9" name="Picture 8"/>
          <p:cNvPicPr>
            <a:picLocks noChangeAspect="1"/>
          </p:cNvPicPr>
          <p:nvPr/>
        </p:nvPicPr>
        <p:blipFill>
          <a:blip r:embed="rId6"/>
          <a:stretch>
            <a:fillRect/>
          </a:stretch>
        </p:blipFill>
        <p:spPr>
          <a:xfrm>
            <a:off x="10042554" y="4800029"/>
            <a:ext cx="1580953" cy="1538095"/>
          </a:xfrm>
          <a:prstGeom prst="rect">
            <a:avLst/>
          </a:prstGeom>
        </p:spPr>
      </p:pic>
      <p:pic>
        <p:nvPicPr>
          <p:cNvPr id="10" name="Picture 9"/>
          <p:cNvPicPr>
            <a:picLocks noChangeAspect="1"/>
          </p:cNvPicPr>
          <p:nvPr/>
        </p:nvPicPr>
        <p:blipFill>
          <a:blip r:embed="rId7"/>
          <a:srcRect r="227"/>
          <a:stretch>
            <a:fillRect/>
          </a:stretch>
        </p:blipFill>
        <p:spPr>
          <a:xfrm>
            <a:off x="8741759" y="4807649"/>
            <a:ext cx="1387323" cy="1542857"/>
          </a:xfrm>
          <a:custGeom>
            <a:avLst/>
            <a:gdLst>
              <a:gd name="connsiteX0" fmla="*/ 0 w 1387323"/>
              <a:gd name="connsiteY0" fmla="*/ 0 h 1542857"/>
              <a:gd name="connsiteX1" fmla="*/ 1203931 w 1387323"/>
              <a:gd name="connsiteY1" fmla="*/ 0 h 1542857"/>
              <a:gd name="connsiteX2" fmla="*/ 1203931 w 1387323"/>
              <a:gd name="connsiteY2" fmla="*/ 650179 h 1542857"/>
              <a:gd name="connsiteX3" fmla="*/ 1255791 w 1387323"/>
              <a:gd name="connsiteY3" fmla="*/ 650179 h 1542857"/>
              <a:gd name="connsiteX4" fmla="*/ 1387323 w 1387323"/>
              <a:gd name="connsiteY4" fmla="*/ 935112 h 1542857"/>
              <a:gd name="connsiteX5" fmla="*/ 1258426 w 1387323"/>
              <a:gd name="connsiteY5" fmla="*/ 1186590 h 1542857"/>
              <a:gd name="connsiteX6" fmla="*/ 1203931 w 1387323"/>
              <a:gd name="connsiteY6" fmla="*/ 1186590 h 1542857"/>
              <a:gd name="connsiteX7" fmla="*/ 1203931 w 1387323"/>
              <a:gd name="connsiteY7" fmla="*/ 1542857 h 1542857"/>
              <a:gd name="connsiteX8" fmla="*/ 0 w 1387323"/>
              <a:gd name="connsiteY8" fmla="*/ 1542857 h 1542857"/>
              <a:gd name="connsiteX9" fmla="*/ 0 w 1387323"/>
              <a:gd name="connsiteY9" fmla="*/ 0 h 154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323" h="1542857">
                <a:moveTo>
                  <a:pt x="0" y="0"/>
                </a:moveTo>
                <a:lnTo>
                  <a:pt x="1203931" y="0"/>
                </a:lnTo>
                <a:lnTo>
                  <a:pt x="1203931" y="650179"/>
                </a:lnTo>
                <a:lnTo>
                  <a:pt x="1255791" y="650179"/>
                </a:lnTo>
                <a:lnTo>
                  <a:pt x="1387323" y="935112"/>
                </a:lnTo>
                <a:lnTo>
                  <a:pt x="1258426" y="1186590"/>
                </a:lnTo>
                <a:lnTo>
                  <a:pt x="1203931" y="1186590"/>
                </a:lnTo>
                <a:lnTo>
                  <a:pt x="1203931" y="1542857"/>
                </a:lnTo>
                <a:lnTo>
                  <a:pt x="0" y="1542857"/>
                </a:lnTo>
                <a:lnTo>
                  <a:pt x="0" y="0"/>
                </a:lnTo>
                <a:close/>
              </a:path>
            </a:pathLst>
          </a:custGeom>
        </p:spPr>
      </p:pic>
      <p:sp>
        <p:nvSpPr>
          <p:cNvPr id="11" name="Rounded Rectangle 10"/>
          <p:cNvSpPr/>
          <p:nvPr/>
        </p:nvSpPr>
        <p:spPr>
          <a:xfrm>
            <a:off x="571501" y="1766074"/>
            <a:ext cx="11052007" cy="2031415"/>
          </a:xfrm>
          <a:prstGeom prst="roundRect">
            <a:avLst>
              <a:gd name="adj" fmla="val 7434"/>
            </a:avLst>
          </a:prstGeom>
          <a:solidFill>
            <a:schemeClr val="accent6"/>
          </a:solidFill>
          <a:ln w="9525" cap="flat" cmpd="sng" algn="ctr">
            <a:solidFill>
              <a:srgbClr val="6EBB1F">
                <a:lumMod val="20000"/>
                <a:lumOff val="80000"/>
              </a:srgbClr>
            </a:solidFill>
            <a:prstDash val="solid"/>
          </a:ln>
          <a:effectLst>
            <a:outerShdw blurRad="40000" dist="23000" dir="5400000" rotWithShape="0">
              <a:srgbClr val="000000">
                <a:alpha val="35000"/>
              </a:srgbClr>
            </a:outerShdw>
          </a:effectLst>
        </p:spPr>
        <p:txBody>
          <a:bodyPr wrap="square" rtlCol="0" anchor="ctr">
            <a:noAutofit/>
          </a:bodyPr>
          <a:lstStyle/>
          <a:p>
            <a:pPr algn="ctr" defTabSz="1623443" fontAlgn="base">
              <a:spcBef>
                <a:spcPct val="0"/>
              </a:spcBef>
              <a:spcAft>
                <a:spcPct val="0"/>
              </a:spcAft>
            </a:pPr>
            <a:endParaRPr lang="en-US" sz="2400" b="1" kern="0" dirty="0">
              <a:solidFill>
                <a:srgbClr val="6E6F71"/>
              </a:solidFill>
              <a:latin typeface="Calibri"/>
            </a:endParaRPr>
          </a:p>
        </p:txBody>
      </p:sp>
      <p:sp>
        <p:nvSpPr>
          <p:cNvPr id="12" name="TextBox 11"/>
          <p:cNvSpPr txBox="1"/>
          <p:nvPr/>
        </p:nvSpPr>
        <p:spPr>
          <a:xfrm>
            <a:off x="5333031" y="2464369"/>
            <a:ext cx="1447832" cy="584775"/>
          </a:xfrm>
          <a:prstGeom prst="rect">
            <a:avLst/>
          </a:prstGeom>
          <a:noFill/>
        </p:spPr>
        <p:txBody>
          <a:bodyPr wrap="none" rtlCol="0">
            <a:spAutoFit/>
          </a:bodyPr>
          <a:lstStyle/>
          <a:p>
            <a:r>
              <a:rPr lang="en-GB" sz="3200" b="1" dirty="0">
                <a:solidFill>
                  <a:schemeClr val="accent3"/>
                </a:solidFill>
              </a:rPr>
              <a:t>Model</a:t>
            </a:r>
            <a:endParaRPr lang="en-US" sz="3200" b="1" dirty="0">
              <a:solidFill>
                <a:schemeClr val="accent3"/>
              </a:solidFill>
            </a:endParaRPr>
          </a:p>
        </p:txBody>
      </p:sp>
      <p:sp>
        <p:nvSpPr>
          <p:cNvPr id="13" name="TextBox 12"/>
          <p:cNvSpPr txBox="1"/>
          <p:nvPr/>
        </p:nvSpPr>
        <p:spPr>
          <a:xfrm>
            <a:off x="8875779" y="2551254"/>
            <a:ext cx="2270173" cy="400110"/>
          </a:xfrm>
          <a:prstGeom prst="rect">
            <a:avLst/>
          </a:prstGeom>
          <a:noFill/>
        </p:spPr>
        <p:txBody>
          <a:bodyPr wrap="none" rtlCol="0">
            <a:spAutoFit/>
          </a:bodyPr>
          <a:lstStyle/>
          <a:p>
            <a:r>
              <a:rPr lang="en-GB" sz="2000" dirty="0">
                <a:solidFill>
                  <a:schemeClr val="tx2"/>
                </a:solidFill>
              </a:rPr>
              <a:t>Different Systems</a:t>
            </a:r>
            <a:endParaRPr lang="en-US" sz="2000" dirty="0">
              <a:solidFill>
                <a:schemeClr val="tx2"/>
              </a:solidFill>
            </a:endParaRPr>
          </a:p>
        </p:txBody>
      </p:sp>
      <p:cxnSp>
        <p:nvCxnSpPr>
          <p:cNvPr id="14" name="Straight Arrow Connector 13"/>
          <p:cNvCxnSpPr>
            <a:endCxn id="13" idx="1"/>
          </p:cNvCxnSpPr>
          <p:nvPr/>
        </p:nvCxnSpPr>
        <p:spPr>
          <a:xfrm flipV="1">
            <a:off x="6853442" y="2751309"/>
            <a:ext cx="2022337" cy="904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87102" y="2529516"/>
            <a:ext cx="1826141" cy="400110"/>
          </a:xfrm>
          <a:prstGeom prst="rect">
            <a:avLst/>
          </a:prstGeom>
          <a:noFill/>
        </p:spPr>
        <p:txBody>
          <a:bodyPr wrap="none" rtlCol="0">
            <a:spAutoFit/>
          </a:bodyPr>
          <a:lstStyle/>
          <a:p>
            <a:r>
              <a:rPr lang="en-GB" sz="2000" dirty="0">
                <a:solidFill>
                  <a:schemeClr val="tx2"/>
                </a:solidFill>
              </a:rPr>
              <a:t>Multiple users</a:t>
            </a:r>
            <a:endParaRPr lang="en-US" sz="2000" dirty="0">
              <a:solidFill>
                <a:schemeClr val="tx2"/>
              </a:solidFill>
            </a:endParaRPr>
          </a:p>
        </p:txBody>
      </p:sp>
      <p:cxnSp>
        <p:nvCxnSpPr>
          <p:cNvPr id="16" name="Straight Arrow Connector 15"/>
          <p:cNvCxnSpPr>
            <a:stCxn id="15" idx="3"/>
          </p:cNvCxnSpPr>
          <p:nvPr/>
        </p:nvCxnSpPr>
        <p:spPr>
          <a:xfrm>
            <a:off x="2713243" y="2729571"/>
            <a:ext cx="2407397" cy="28869"/>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314582" y="2406890"/>
            <a:ext cx="1752239" cy="707886"/>
          </a:xfrm>
          <a:prstGeom prst="rect">
            <a:avLst/>
          </a:prstGeom>
          <a:noFill/>
        </p:spPr>
        <p:txBody>
          <a:bodyPr wrap="square" rtlCol="0">
            <a:spAutoFit/>
          </a:bodyPr>
          <a:lstStyle/>
          <a:p>
            <a:r>
              <a:rPr lang="en-GB" sz="2000" dirty="0">
                <a:solidFill>
                  <a:schemeClr val="tx2"/>
                </a:solidFill>
              </a:rPr>
              <a:t>Collaborate and build</a:t>
            </a:r>
            <a:endParaRPr lang="en-US" sz="2000" dirty="0">
              <a:solidFill>
                <a:schemeClr val="tx2"/>
              </a:solidFill>
            </a:endParaRPr>
          </a:p>
        </p:txBody>
      </p:sp>
      <p:cxnSp>
        <p:nvCxnSpPr>
          <p:cNvPr id="18" name="Curved Connector 17"/>
          <p:cNvCxnSpPr/>
          <p:nvPr/>
        </p:nvCxnSpPr>
        <p:spPr>
          <a:xfrm flipH="1">
            <a:off x="5994829" y="2761001"/>
            <a:ext cx="723916" cy="292387"/>
          </a:xfrm>
          <a:prstGeom prst="curvedConnector4">
            <a:avLst>
              <a:gd name="adj1" fmla="val -31578"/>
              <a:gd name="adj2" fmla="val 178184"/>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583542" y="1923941"/>
            <a:ext cx="1329210" cy="400110"/>
          </a:xfrm>
          <a:prstGeom prst="rect">
            <a:avLst/>
          </a:prstGeom>
          <a:noFill/>
        </p:spPr>
        <p:txBody>
          <a:bodyPr wrap="none" rtlCol="0">
            <a:spAutoFit/>
          </a:bodyPr>
          <a:lstStyle/>
          <a:p>
            <a:r>
              <a:rPr lang="en-GB" sz="2000" dirty="0">
                <a:solidFill>
                  <a:schemeClr val="tx2"/>
                </a:solidFill>
              </a:rPr>
              <a:t>Reusable</a:t>
            </a:r>
            <a:endParaRPr lang="en-US" sz="2000" dirty="0">
              <a:solidFill>
                <a:schemeClr val="tx2"/>
              </a:solidFill>
            </a:endParaRPr>
          </a:p>
        </p:txBody>
      </p:sp>
      <p:cxnSp>
        <p:nvCxnSpPr>
          <p:cNvPr id="20" name="Curved Connector 19"/>
          <p:cNvCxnSpPr/>
          <p:nvPr/>
        </p:nvCxnSpPr>
        <p:spPr>
          <a:xfrm rot="10800000" flipH="1">
            <a:off x="5364669" y="2508417"/>
            <a:ext cx="723916" cy="292388"/>
          </a:xfrm>
          <a:prstGeom prst="curvedConnector4">
            <a:avLst>
              <a:gd name="adj1" fmla="val -31578"/>
              <a:gd name="adj2" fmla="val 178184"/>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898906" y="2406890"/>
            <a:ext cx="1959986" cy="707886"/>
          </a:xfrm>
          <a:prstGeom prst="rect">
            <a:avLst/>
          </a:prstGeom>
          <a:noFill/>
        </p:spPr>
        <p:txBody>
          <a:bodyPr wrap="square" rtlCol="0">
            <a:spAutoFit/>
          </a:bodyPr>
          <a:lstStyle/>
          <a:p>
            <a:r>
              <a:rPr lang="en-GB" sz="2000" dirty="0">
                <a:solidFill>
                  <a:schemeClr val="tx2"/>
                </a:solidFill>
              </a:rPr>
              <a:t>Release </a:t>
            </a:r>
          </a:p>
          <a:p>
            <a:r>
              <a:rPr lang="en-GB" sz="2000" dirty="0">
                <a:solidFill>
                  <a:schemeClr val="tx2"/>
                </a:solidFill>
              </a:rPr>
              <a:t>and distribute</a:t>
            </a:r>
            <a:endParaRPr lang="en-US" sz="2000" dirty="0">
              <a:solidFill>
                <a:schemeClr val="tx2"/>
              </a:solidFill>
            </a:endParaRPr>
          </a:p>
        </p:txBody>
      </p:sp>
      <p:sp>
        <p:nvSpPr>
          <p:cNvPr id="22" name="TextBox 21"/>
          <p:cNvSpPr txBox="1"/>
          <p:nvPr/>
        </p:nvSpPr>
        <p:spPr>
          <a:xfrm>
            <a:off x="5603067" y="3189584"/>
            <a:ext cx="989373" cy="400110"/>
          </a:xfrm>
          <a:prstGeom prst="rect">
            <a:avLst/>
          </a:prstGeom>
          <a:noFill/>
        </p:spPr>
        <p:txBody>
          <a:bodyPr wrap="none" rtlCol="0">
            <a:spAutoFit/>
          </a:bodyPr>
          <a:lstStyle/>
          <a:p>
            <a:r>
              <a:rPr lang="en-GB" sz="2000" dirty="0">
                <a:solidFill>
                  <a:schemeClr val="tx2"/>
                </a:solidFill>
              </a:rPr>
              <a:t>Tested</a:t>
            </a:r>
            <a:endParaRPr lang="en-US" sz="2000" dirty="0">
              <a:solidFill>
                <a:schemeClr val="tx2"/>
              </a:solidFill>
            </a:endParaRPr>
          </a:p>
        </p:txBody>
      </p:sp>
      <p:sp>
        <p:nvSpPr>
          <p:cNvPr id="23" name="Right Arrow 22"/>
          <p:cNvSpPr/>
          <p:nvPr/>
        </p:nvSpPr>
        <p:spPr>
          <a:xfrm rot="5400000">
            <a:off x="3014294" y="3529467"/>
            <a:ext cx="853199" cy="522635"/>
          </a:xfrm>
          <a:prstGeom prst="rightArrow">
            <a:avLst/>
          </a:prstGeom>
          <a:solidFill>
            <a:schemeClr val="accent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4" name="Right Arrow 23"/>
          <p:cNvSpPr/>
          <p:nvPr/>
        </p:nvSpPr>
        <p:spPr>
          <a:xfrm rot="2819611">
            <a:off x="8212970" y="3597533"/>
            <a:ext cx="1262863" cy="522635"/>
          </a:xfrm>
          <a:prstGeom prst="rightArrow">
            <a:avLst/>
          </a:prstGeom>
          <a:solidFill>
            <a:schemeClr val="accent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5" name="Right Arrow 24"/>
          <p:cNvSpPr/>
          <p:nvPr/>
        </p:nvSpPr>
        <p:spPr>
          <a:xfrm rot="2819611">
            <a:off x="6007741" y="3668937"/>
            <a:ext cx="853199" cy="522635"/>
          </a:xfrm>
          <a:prstGeom prst="rightArrow">
            <a:avLst/>
          </a:prstGeom>
          <a:solidFill>
            <a:schemeClr val="accent4"/>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6" name="TextBox 25"/>
          <p:cNvSpPr txBox="1"/>
          <p:nvPr/>
        </p:nvSpPr>
        <p:spPr>
          <a:xfrm>
            <a:off x="1771072" y="1175461"/>
            <a:ext cx="8704187" cy="584775"/>
          </a:xfrm>
          <a:prstGeom prst="rect">
            <a:avLst/>
          </a:prstGeom>
          <a:noFill/>
        </p:spPr>
        <p:txBody>
          <a:bodyPr wrap="square" rtlCol="0">
            <a:spAutoFit/>
          </a:bodyPr>
          <a:lstStyle/>
          <a:p>
            <a:r>
              <a:rPr lang="en-GB" sz="3200" dirty="0">
                <a:solidFill>
                  <a:schemeClr val="tx2"/>
                </a:solidFill>
              </a:rPr>
              <a:t>A development toolset for non-developers</a:t>
            </a:r>
            <a:endParaRPr lang="en-US" sz="3200" dirty="0">
              <a:solidFill>
                <a:schemeClr val="tx2"/>
              </a:solidFill>
            </a:endParaRPr>
          </a:p>
        </p:txBody>
      </p:sp>
      <p:sp>
        <p:nvSpPr>
          <p:cNvPr id="2" name="Title 1"/>
          <p:cNvSpPr>
            <a:spLocks noGrp="1"/>
          </p:cNvSpPr>
          <p:nvPr>
            <p:ph type="title"/>
          </p:nvPr>
        </p:nvSpPr>
        <p:spPr/>
        <p:txBody>
          <a:bodyPr/>
          <a:lstStyle/>
          <a:p>
            <a:r>
              <a:rPr lang="en-US" dirty="0" smtClean="0"/>
              <a:t>What's the challenge</a:t>
            </a:r>
            <a:endParaRPr lang="en-US" dirty="0"/>
          </a:p>
        </p:txBody>
      </p:sp>
      <p:sp>
        <p:nvSpPr>
          <p:cNvPr id="27" name="Rectangle 26"/>
          <p:cNvSpPr/>
          <p:nvPr/>
        </p:nvSpPr>
        <p:spPr>
          <a:xfrm>
            <a:off x="10158541" y="5605827"/>
            <a:ext cx="1068259" cy="215444"/>
          </a:xfrm>
          <a:prstGeom prst="rect">
            <a:avLst/>
          </a:prstGeom>
          <a:solidFill>
            <a:srgbClr val="F2F2F2"/>
          </a:solidFill>
        </p:spPr>
        <p:txBody>
          <a:bodyPr wrap="square">
            <a:spAutoFit/>
          </a:bodyPr>
          <a:lstStyle/>
          <a:p>
            <a:pPr defTabSz="457200"/>
            <a:endParaRPr lang="en-GB" sz="800" dirty="0">
              <a:solidFill>
                <a:srgbClr val="4D4E53"/>
              </a:solidFill>
            </a:endParaRPr>
          </a:p>
        </p:txBody>
      </p:sp>
      <p:sp>
        <p:nvSpPr>
          <p:cNvPr id="28" name="Rectangle 27"/>
          <p:cNvSpPr/>
          <p:nvPr/>
        </p:nvSpPr>
        <p:spPr>
          <a:xfrm>
            <a:off x="10158541" y="5946187"/>
            <a:ext cx="1146999" cy="215444"/>
          </a:xfrm>
          <a:prstGeom prst="rect">
            <a:avLst/>
          </a:prstGeom>
          <a:solidFill>
            <a:srgbClr val="F2F2F2"/>
          </a:solidFill>
        </p:spPr>
        <p:txBody>
          <a:bodyPr wrap="square">
            <a:spAutoFit/>
          </a:bodyPr>
          <a:lstStyle/>
          <a:p>
            <a:pPr defTabSz="457200"/>
            <a:endParaRPr lang="en-GB" sz="800" dirty="0">
              <a:solidFill>
                <a:srgbClr val="4D4E53"/>
              </a:solidFill>
            </a:endParaRPr>
          </a:p>
        </p:txBody>
      </p:sp>
      <p:sp>
        <p:nvSpPr>
          <p:cNvPr id="29" name="Rectangle 28"/>
          <p:cNvSpPr/>
          <p:nvPr/>
        </p:nvSpPr>
        <p:spPr>
          <a:xfrm>
            <a:off x="10056426" y="5602355"/>
            <a:ext cx="1242648" cy="230832"/>
          </a:xfrm>
          <a:prstGeom prst="rect">
            <a:avLst/>
          </a:prstGeom>
        </p:spPr>
        <p:txBody>
          <a:bodyPr wrap="none">
            <a:spAutoFit/>
          </a:bodyPr>
          <a:lstStyle/>
          <a:p>
            <a:pPr defTabSz="457200"/>
            <a:r>
              <a:rPr lang="en-GB" sz="900" dirty="0">
                <a:solidFill>
                  <a:srgbClr val="4D4E53"/>
                </a:solidFill>
                <a:latin typeface="Arial" panose="020B0604020202020204" pitchFamily="34" charset="0"/>
                <a:cs typeface="Arial" panose="020B0604020202020204" pitchFamily="34" charset="0"/>
              </a:rPr>
              <a:t>Service Orchestrator</a:t>
            </a:r>
          </a:p>
        </p:txBody>
      </p:sp>
      <p:sp>
        <p:nvSpPr>
          <p:cNvPr id="30" name="Rectangle 29"/>
          <p:cNvSpPr/>
          <p:nvPr/>
        </p:nvSpPr>
        <p:spPr>
          <a:xfrm>
            <a:off x="10072451" y="5875308"/>
            <a:ext cx="1357549" cy="369332"/>
          </a:xfrm>
          <a:prstGeom prst="rect">
            <a:avLst/>
          </a:prstGeom>
        </p:spPr>
        <p:txBody>
          <a:bodyPr wrap="square">
            <a:spAutoFit/>
          </a:bodyPr>
          <a:lstStyle/>
          <a:p>
            <a:pPr defTabSz="457200"/>
            <a:r>
              <a:rPr lang="en-US" sz="900" dirty="0">
                <a:solidFill>
                  <a:srgbClr val="4D4E53"/>
                </a:solidFill>
                <a:latin typeface="Arial" panose="020B0604020202020204" pitchFamily="34" charset="0"/>
                <a:cs typeface="Arial" panose="020B0604020202020204" pitchFamily="34" charset="0"/>
              </a:rPr>
              <a:t>Active &amp; Available Inventory</a:t>
            </a:r>
          </a:p>
        </p:txBody>
      </p:sp>
    </p:spTree>
    <p:extLst>
      <p:ext uri="{BB962C8B-B14F-4D97-AF65-F5344CB8AC3E}">
        <p14:creationId xmlns:p14="http://schemas.microsoft.com/office/powerpoint/2010/main" val="2329768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521" y="450025"/>
            <a:ext cx="11091672" cy="553998"/>
          </a:xfrm>
        </p:spPr>
        <p:txBody>
          <a:bodyPr/>
          <a:lstStyle/>
          <a:p>
            <a:r>
              <a:rPr lang="en-US" dirty="0"/>
              <a:t>What needs to be </a:t>
            </a:r>
            <a:r>
              <a:rPr lang="en-US" dirty="0" smtClean="0"/>
              <a:t>modeled</a:t>
            </a:r>
            <a:endParaRPr lang="en-US" dirty="0"/>
          </a:p>
        </p:txBody>
      </p:sp>
      <p:sp>
        <p:nvSpPr>
          <p:cNvPr id="4" name="Content Placeholder 2"/>
          <p:cNvSpPr txBox="1">
            <a:spLocks/>
          </p:cNvSpPr>
          <p:nvPr/>
        </p:nvSpPr>
        <p:spPr>
          <a:xfrm>
            <a:off x="203198" y="1352550"/>
            <a:ext cx="5303984" cy="4872886"/>
          </a:xfrm>
          <a:prstGeom prst="rect">
            <a:avLst/>
          </a:prstGeom>
        </p:spPr>
        <p:txBody>
          <a:bodyPr/>
          <a:lstStyle>
            <a:lvl1pPr marL="0" indent="0" algn="l" defTabSz="914400" rtl="0" eaLnBrk="1" latinLnBrk="0" hangingPunct="1">
              <a:lnSpc>
                <a:spcPct val="100000"/>
              </a:lnSpc>
              <a:spcBef>
                <a:spcPts val="1000"/>
              </a:spcBef>
              <a:buFontTx/>
              <a:buNone/>
              <a:defRPr sz="2000" kern="1200">
                <a:solidFill>
                  <a:schemeClr val="tx2"/>
                </a:solidFill>
                <a:latin typeface="+mn-lt"/>
                <a:ea typeface="+mn-ea"/>
                <a:cs typeface="+mn-cs"/>
              </a:defRPr>
            </a:lvl1pPr>
            <a:lvl2pPr marL="0" indent="0" algn="l" defTabSz="914400" rtl="0" eaLnBrk="1" latinLnBrk="0" hangingPunct="1">
              <a:lnSpc>
                <a:spcPct val="100000"/>
              </a:lnSpc>
              <a:spcBef>
                <a:spcPts val="1000"/>
              </a:spcBef>
              <a:buFontTx/>
              <a:buNone/>
              <a:defRPr sz="1800" kern="1200">
                <a:solidFill>
                  <a:schemeClr val="accent5"/>
                </a:solidFill>
                <a:latin typeface="+mn-lt"/>
                <a:ea typeface="+mn-ea"/>
                <a:cs typeface="+mn-cs"/>
              </a:defRPr>
            </a:lvl2pPr>
            <a:lvl3pPr marL="0" indent="0" algn="l" defTabSz="914400" rtl="0" eaLnBrk="1" latinLnBrk="0" hangingPunct="1">
              <a:lnSpc>
                <a:spcPct val="100000"/>
              </a:lnSpc>
              <a:spcBef>
                <a:spcPts val="1000"/>
              </a:spcBef>
              <a:buFontTx/>
              <a:buNone/>
              <a:defRPr sz="1600" kern="1200">
                <a:solidFill>
                  <a:schemeClr val="accent5">
                    <a:lumMod val="60000"/>
                    <a:lumOff val="40000"/>
                  </a:schemeClr>
                </a:solidFill>
                <a:latin typeface="+mn-lt"/>
                <a:ea typeface="+mn-ea"/>
                <a:cs typeface="+mn-cs"/>
              </a:defRPr>
            </a:lvl3pPr>
            <a:lvl4pPr marL="0" indent="0" algn="l" defTabSz="914400" rtl="0" eaLnBrk="1" latinLnBrk="0" hangingPunct="1">
              <a:lnSpc>
                <a:spcPct val="100000"/>
              </a:lnSpc>
              <a:spcBef>
                <a:spcPts val="1000"/>
              </a:spcBef>
              <a:buFontTx/>
              <a:buNone/>
              <a:defRPr sz="1400" kern="1200">
                <a:solidFill>
                  <a:schemeClr val="accent5">
                    <a:lumMod val="60000"/>
                    <a:lumOff val="40000"/>
                  </a:schemeClr>
                </a:solidFill>
                <a:latin typeface="+mn-lt"/>
                <a:ea typeface="+mn-ea"/>
                <a:cs typeface="+mn-cs"/>
              </a:defRPr>
            </a:lvl4pPr>
            <a:lvl5pPr marL="0" indent="0" algn="l" defTabSz="914400" rtl="0" eaLnBrk="1" latinLnBrk="0" hangingPunct="1">
              <a:lnSpc>
                <a:spcPct val="100000"/>
              </a:lnSpc>
              <a:spcBef>
                <a:spcPts val="1000"/>
              </a:spcBef>
              <a:buFontTx/>
              <a:buNone/>
              <a:defRPr sz="1400" kern="1200">
                <a:solidFill>
                  <a:schemeClr val="accent5">
                    <a:lumMod val="60000"/>
                    <a:lumOff val="4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8737"/>
            <a:r>
              <a:rPr lang="en-US" sz="1800" b="1" dirty="0" smtClean="0"/>
              <a:t>Model ( metadata ) for:</a:t>
            </a:r>
          </a:p>
          <a:p>
            <a:pPr marL="344487" indent="-285750">
              <a:buFont typeface="Arial" panose="020B0604020202020204" pitchFamily="34" charset="0"/>
              <a:buChar char="•"/>
            </a:pPr>
            <a:r>
              <a:rPr lang="en-GB" sz="1800" b="1" dirty="0" smtClean="0">
                <a:solidFill>
                  <a:schemeClr val="accent1"/>
                </a:solidFill>
              </a:rPr>
              <a:t>Composition</a:t>
            </a:r>
            <a:r>
              <a:rPr lang="en-GB" sz="1600" dirty="0" smtClean="0"/>
              <a:t> of service including its topology – that an orchestrator will process and enrich by details of </a:t>
            </a:r>
            <a:r>
              <a:rPr lang="en-US" altLang="en-US" sz="1600" dirty="0" smtClean="0"/>
              <a:t>placement, IP Address allocation, number of VMs per VNF etc.</a:t>
            </a:r>
            <a:endParaRPr lang="en-GB" sz="1600" dirty="0" smtClean="0"/>
          </a:p>
          <a:p>
            <a:pPr marL="344487" indent="-285750">
              <a:buFont typeface="Arial" panose="020B0604020202020204" pitchFamily="34" charset="0"/>
              <a:buChar char="•"/>
            </a:pPr>
            <a:r>
              <a:rPr lang="en-GB" sz="1800" b="1" dirty="0" smtClean="0">
                <a:solidFill>
                  <a:schemeClr val="accent1"/>
                </a:solidFill>
              </a:rPr>
              <a:t>Life cycles </a:t>
            </a:r>
            <a:r>
              <a:rPr lang="en-GB" sz="1600" dirty="0" smtClean="0"/>
              <a:t>such as </a:t>
            </a:r>
            <a:r>
              <a:rPr lang="en-US" altLang="en-US" sz="1600" dirty="0" smtClean="0"/>
              <a:t>instantiate, configure, delete, test, heal (reboot, recreate, migrate), scale, backup, restore, patch / upgrade, snapshot - </a:t>
            </a:r>
            <a:r>
              <a:rPr lang="en-US" sz="1600" dirty="0" smtClean="0"/>
              <a:t>a description of </a:t>
            </a:r>
            <a:r>
              <a:rPr lang="en-US" sz="1600" dirty="0" smtClean="0">
                <a:solidFill>
                  <a:schemeClr val="accent1"/>
                </a:solidFill>
              </a:rPr>
              <a:t>workflows</a:t>
            </a:r>
            <a:r>
              <a:rPr lang="en-US" sz="1600" dirty="0" smtClean="0"/>
              <a:t>, </a:t>
            </a:r>
            <a:r>
              <a:rPr lang="en-US" sz="1600" dirty="0" smtClean="0">
                <a:solidFill>
                  <a:schemeClr val="accent1"/>
                </a:solidFill>
              </a:rPr>
              <a:t>monitoring</a:t>
            </a:r>
            <a:r>
              <a:rPr lang="en-US" sz="1600" dirty="0"/>
              <a:t>( </a:t>
            </a:r>
            <a:r>
              <a:rPr lang="en-US" sz="1600" dirty="0" smtClean="0"/>
              <a:t>KPIs, Events) and </a:t>
            </a:r>
            <a:r>
              <a:rPr lang="en-US" sz="1600" dirty="0" smtClean="0">
                <a:solidFill>
                  <a:schemeClr val="accent1"/>
                </a:solidFill>
              </a:rPr>
              <a:t>policies</a:t>
            </a:r>
            <a:r>
              <a:rPr lang="en-US" sz="1600" dirty="0" smtClean="0"/>
              <a:t> required by orchestrators or other components to fulfil, repair or manage a service or resource</a:t>
            </a:r>
          </a:p>
          <a:p>
            <a:pPr marL="344487" indent="-285750">
              <a:buFont typeface="Arial" panose="020B0604020202020204" pitchFamily="34" charset="0"/>
              <a:buChar char="•"/>
            </a:pPr>
            <a:r>
              <a:rPr lang="en-GB" sz="1800" b="1" dirty="0" smtClean="0">
                <a:solidFill>
                  <a:schemeClr val="accent1"/>
                </a:solidFill>
              </a:rPr>
              <a:t>Policies</a:t>
            </a:r>
            <a:r>
              <a:rPr lang="en-GB" sz="1600" dirty="0" smtClean="0">
                <a:solidFill>
                  <a:schemeClr val="accent1"/>
                </a:solidFill>
              </a:rPr>
              <a:t> </a:t>
            </a:r>
            <a:r>
              <a:rPr lang="en-GB" sz="1600" dirty="0" smtClean="0"/>
              <a:t>- </a:t>
            </a:r>
            <a:r>
              <a:rPr lang="en-US" sz="1600" dirty="0" smtClean="0"/>
              <a:t>Decisions made during the planning or deployment of services or resources</a:t>
            </a:r>
            <a:endParaRPr lang="en-GB" sz="1600" dirty="0"/>
          </a:p>
        </p:txBody>
      </p:sp>
      <p:pic>
        <p:nvPicPr>
          <p:cNvPr id="5" name="Picture 4"/>
          <p:cNvPicPr>
            <a:picLocks noChangeAspect="1"/>
          </p:cNvPicPr>
          <p:nvPr/>
        </p:nvPicPr>
        <p:blipFill>
          <a:blip r:embed="rId3"/>
          <a:stretch>
            <a:fillRect/>
          </a:stretch>
        </p:blipFill>
        <p:spPr>
          <a:xfrm>
            <a:off x="5672138" y="1903958"/>
            <a:ext cx="6290218" cy="2726944"/>
          </a:xfrm>
          <a:prstGeom prst="rect">
            <a:avLst/>
          </a:prstGeom>
        </p:spPr>
      </p:pic>
      <p:sp>
        <p:nvSpPr>
          <p:cNvPr id="6" name="TextBox 5"/>
          <p:cNvSpPr txBox="1"/>
          <p:nvPr/>
        </p:nvSpPr>
        <p:spPr>
          <a:xfrm>
            <a:off x="6851736" y="4822520"/>
            <a:ext cx="3749744" cy="646331"/>
          </a:xfrm>
          <a:prstGeom prst="rect">
            <a:avLst/>
          </a:prstGeom>
          <a:noFill/>
        </p:spPr>
        <p:txBody>
          <a:bodyPr wrap="none" rtlCol="0">
            <a:spAutoFit/>
          </a:bodyPr>
          <a:lstStyle/>
          <a:p>
            <a:pPr algn="ctr"/>
            <a:r>
              <a:rPr lang="en-US" dirty="0" smtClean="0">
                <a:solidFill>
                  <a:schemeClr val="tx2"/>
                </a:solidFill>
              </a:rPr>
              <a:t>Connecting two branch offices </a:t>
            </a:r>
            <a:br>
              <a:rPr lang="en-US" dirty="0" smtClean="0">
                <a:solidFill>
                  <a:schemeClr val="tx2"/>
                </a:solidFill>
              </a:rPr>
            </a:br>
            <a:r>
              <a:rPr lang="en-US" dirty="0" smtClean="0">
                <a:solidFill>
                  <a:schemeClr val="tx2"/>
                </a:solidFill>
              </a:rPr>
              <a:t>through corporate VPN </a:t>
            </a:r>
          </a:p>
        </p:txBody>
      </p:sp>
    </p:spTree>
    <p:extLst>
      <p:ext uri="{BB962C8B-B14F-4D97-AF65-F5344CB8AC3E}">
        <p14:creationId xmlns:p14="http://schemas.microsoft.com/office/powerpoint/2010/main" val="1448624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72296" y="1210490"/>
              <a:ext cx="7419703" cy="1227909"/>
            </a:xfrm>
            <a:prstGeom prst="rect">
              <a:avLst/>
            </a:prstGeom>
          </p:spPr>
        </p:pic>
      </p:grpSp>
      <p:pic>
        <p:nvPicPr>
          <p:cNvPr id="5" name="Picture 4"/>
          <p:cNvPicPr>
            <a:picLocks/>
          </p:cNvPicPr>
          <p:nvPr/>
        </p:nvPicPr>
        <p:blipFill>
          <a:blip r:embed="rId4"/>
          <a:stretch>
            <a:fillRect/>
          </a:stretch>
        </p:blipFill>
        <p:spPr>
          <a:xfrm>
            <a:off x="11454485" y="6382383"/>
            <a:ext cx="393012" cy="292608"/>
          </a:xfrm>
          <a:prstGeom prst="rect">
            <a:avLst/>
          </a:prstGeom>
        </p:spPr>
      </p:pic>
      <p:pic>
        <p:nvPicPr>
          <p:cNvPr id="6" name="Picture 5"/>
          <p:cNvPicPr>
            <a:picLocks noChangeAspect="1"/>
          </p:cNvPicPr>
          <p:nvPr/>
        </p:nvPicPr>
        <p:blipFill>
          <a:blip r:embed="rId5"/>
          <a:stretch>
            <a:fillRect/>
          </a:stretch>
        </p:blipFill>
        <p:spPr>
          <a:xfrm>
            <a:off x="6664960" y="1947545"/>
            <a:ext cx="3281680" cy="265995"/>
          </a:xfrm>
          <a:prstGeom prst="rect">
            <a:avLst/>
          </a:prstGeom>
        </p:spPr>
      </p:pic>
      <p:sp>
        <p:nvSpPr>
          <p:cNvPr id="7" name="TextBox 6"/>
          <p:cNvSpPr txBox="1"/>
          <p:nvPr/>
        </p:nvSpPr>
        <p:spPr>
          <a:xfrm>
            <a:off x="7970520" y="1866900"/>
            <a:ext cx="1090363" cy="461665"/>
          </a:xfrm>
          <a:prstGeom prst="rect">
            <a:avLst/>
          </a:prstGeom>
          <a:noFill/>
        </p:spPr>
        <p:txBody>
          <a:bodyPr wrap="none" rtlCol="0">
            <a:spAutoFit/>
          </a:bodyPr>
          <a:lstStyle/>
          <a:p>
            <a:r>
              <a:rPr lang="en-US" sz="2400" b="1" dirty="0" smtClean="0">
                <a:solidFill>
                  <a:schemeClr val="bg1"/>
                </a:solidFill>
              </a:rPr>
              <a:t>ONAP</a:t>
            </a:r>
          </a:p>
        </p:txBody>
      </p:sp>
      <p:pic>
        <p:nvPicPr>
          <p:cNvPr id="8" name="Picture 7"/>
          <p:cNvPicPr>
            <a:picLocks noChangeAspect="1"/>
          </p:cNvPicPr>
          <p:nvPr/>
        </p:nvPicPr>
        <p:blipFill>
          <a:blip r:embed="rId6"/>
          <a:stretch>
            <a:fillRect/>
          </a:stretch>
        </p:blipFill>
        <p:spPr>
          <a:xfrm>
            <a:off x="7691437" y="3310512"/>
            <a:ext cx="1130617" cy="184164"/>
          </a:xfrm>
          <a:prstGeom prst="rect">
            <a:avLst/>
          </a:prstGeom>
        </p:spPr>
      </p:pic>
      <p:pic>
        <p:nvPicPr>
          <p:cNvPr id="9" name="Picture 8"/>
          <p:cNvPicPr>
            <a:picLocks noChangeAspect="1"/>
          </p:cNvPicPr>
          <p:nvPr/>
        </p:nvPicPr>
        <p:blipFill>
          <a:blip r:embed="rId7"/>
          <a:stretch>
            <a:fillRect/>
          </a:stretch>
        </p:blipFill>
        <p:spPr>
          <a:xfrm>
            <a:off x="8127873" y="3316605"/>
            <a:ext cx="427481" cy="178117"/>
          </a:xfrm>
          <a:prstGeom prst="rect">
            <a:avLst/>
          </a:prstGeom>
        </p:spPr>
      </p:pic>
      <p:pic>
        <p:nvPicPr>
          <p:cNvPr id="10" name="Picture 9"/>
          <p:cNvPicPr>
            <a:picLocks noChangeAspect="1"/>
          </p:cNvPicPr>
          <p:nvPr/>
        </p:nvPicPr>
        <p:blipFill>
          <a:blip r:embed="rId6"/>
          <a:stretch>
            <a:fillRect/>
          </a:stretch>
        </p:blipFill>
        <p:spPr>
          <a:xfrm>
            <a:off x="7721917" y="3638172"/>
            <a:ext cx="1130617" cy="184164"/>
          </a:xfrm>
          <a:prstGeom prst="rect">
            <a:avLst/>
          </a:prstGeom>
        </p:spPr>
      </p:pic>
    </p:spTree>
    <p:extLst>
      <p:ext uri="{BB962C8B-B14F-4D97-AF65-F5344CB8AC3E}">
        <p14:creationId xmlns:p14="http://schemas.microsoft.com/office/powerpoint/2010/main" val="4150399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Default Theme">
  <a:themeElements>
    <a:clrScheme name="Amdocs 2017">
      <a:dk1>
        <a:srgbClr val="000000"/>
      </a:dk1>
      <a:lt1>
        <a:sysClr val="window" lastClr="FFFFFF"/>
      </a:lt1>
      <a:dk2>
        <a:srgbClr val="302E45"/>
      </a:dk2>
      <a:lt2>
        <a:srgbClr val="DFE1DF"/>
      </a:lt2>
      <a:accent1>
        <a:srgbClr val="FDB515"/>
      </a:accent1>
      <a:accent2>
        <a:srgbClr val="F2665F"/>
      </a:accent2>
      <a:accent3>
        <a:srgbClr val="EC008C"/>
      </a:accent3>
      <a:accent4>
        <a:srgbClr val="302E45"/>
      </a:accent4>
      <a:accent5>
        <a:srgbClr val="626469"/>
      </a:accent5>
      <a:accent6>
        <a:srgbClr val="D9D9D6"/>
      </a:accent6>
      <a:hlink>
        <a:srgbClr val="FDB515"/>
      </a:hlink>
      <a:folHlink>
        <a:srgbClr val="EC008C"/>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err="1" smtClean="0">
            <a:solidFill>
              <a:schemeClr val="tx2"/>
            </a:solidFill>
          </a:defRPr>
        </a:defPPr>
      </a:lstStyle>
    </a:txDef>
  </a:objectDefaults>
  <a:extraClrSchemeLst/>
  <a:extLst>
    <a:ext uri="{05A4C25C-085E-4340-85A3-A5531E510DB2}">
      <thm15:themeFamily xmlns:thm15="http://schemas.microsoft.com/office/thememl/2012/main" name="Default Theme" id="{1686E0AB-E1E1-4872-A0C4-D17CB5DC2168}" vid="{A8F51EC5-8BB8-489C-9396-442BAAD59F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10091</TotalTime>
  <Words>762</Words>
  <Application>Microsoft Office PowerPoint</Application>
  <PresentationFormat>Widescreen</PresentationFormat>
  <Paragraphs>244</Paragraphs>
  <Slides>35</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Century Gothic</vt:lpstr>
      <vt:lpstr>Wingdings</vt:lpstr>
      <vt:lpstr>Default Theme</vt:lpstr>
      <vt:lpstr>Service Design &amp; Onboarding</vt:lpstr>
      <vt:lpstr>Service Lifecycle Management</vt:lpstr>
      <vt:lpstr>Identifying the critical path</vt:lpstr>
      <vt:lpstr>Identifying the critical path</vt:lpstr>
      <vt:lpstr>ONAP Architecture</vt:lpstr>
      <vt:lpstr>Service Development life cycle</vt:lpstr>
      <vt:lpstr>What's the challenge</vt:lpstr>
      <vt:lpstr>What needs to be modeled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 Service Design and Create (SDC)</vt:lpstr>
      <vt:lpstr>PowerPoint Presentation</vt:lpstr>
    </vt:vector>
  </TitlesOfParts>
  <Company>Amdocs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 Design 101</dc:title>
  <dc:creator>Tzvika Naveh</dc:creator>
  <cp:lastModifiedBy>Alla Goldner</cp:lastModifiedBy>
  <cp:revision>59</cp:revision>
  <dcterms:created xsi:type="dcterms:W3CDTF">2017-03-22T14:41:54Z</dcterms:created>
  <dcterms:modified xsi:type="dcterms:W3CDTF">2017-06-11T11:07:28Z</dcterms:modified>
</cp:coreProperties>
</file>