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321" r:id="rId2"/>
    <p:sldId id="1598" r:id="rId3"/>
    <p:sldId id="1603" r:id="rId4"/>
    <p:sldId id="1609" r:id="rId5"/>
    <p:sldId id="1607" r:id="rId6"/>
    <p:sldId id="1608" r:id="rId7"/>
    <p:sldId id="1602" r:id="rId8"/>
    <p:sldId id="1606" r:id="rId9"/>
    <p:sldId id="1604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00FF00"/>
    <a:srgbClr val="0000FF"/>
    <a:srgbClr val="CCFFFF"/>
    <a:srgbClr val="66FFFF"/>
    <a:srgbClr val="FDBDBB"/>
    <a:srgbClr val="FF0066"/>
    <a:srgbClr val="FB908D"/>
    <a:srgbClr val="66FF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27" autoAdjust="0"/>
    <p:restoredTop sz="96252" autoAdjust="0"/>
  </p:normalViewPr>
  <p:slideViewPr>
    <p:cSldViewPr snapToGrid="0" snapToObjects="1">
      <p:cViewPr varScale="1">
        <p:scale>
          <a:sx n="72" d="100"/>
          <a:sy n="72" d="100"/>
        </p:scale>
        <p:origin x="87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fa73459faadad62f2ab4a774" descr="{&quot;HashCode&quot;:2133105206,&quot;Placement&quot;:&quot;Footer&quot;,&quot;Top&quot;:524.1047,&quot;Left&quot;:420.843231,&quot;SlideWidth&quot;:960,&quot;SlideHeight&quot;:540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5344709" y="66561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 dirty="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DCAEGEN2-3021" TargetMode="External"/><Relationship Id="rId2" Type="http://schemas.openxmlformats.org/officeDocument/2006/relationships/hyperlink" Target="https://wiki.onap.org/display/DW/R10+Global+Requirements+Contribution+by+Network+slicing+use+cas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303819"/>
            <a:ext cx="11332718" cy="1514822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E2E Network Slicing</a:t>
            </a:r>
            <a:r>
              <a:rPr lang="zh-CN" altLang="en-US" b="1" dirty="0"/>
              <a:t> </a:t>
            </a:r>
            <a:r>
              <a:rPr lang="en-US" altLang="zh-CN" b="1" dirty="0"/>
              <a:t>– DCAE impacts in </a:t>
            </a:r>
            <a:br>
              <a:rPr lang="en-US" altLang="zh-CN" b="1" dirty="0"/>
            </a:br>
            <a:r>
              <a:rPr lang="en-US" altLang="zh-CN" b="1" dirty="0"/>
              <a:t>Jakarta release</a:t>
            </a:r>
            <a:endParaRPr lang="ru-RU" b="1" dirty="0"/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2420335D-C1D9-4566-A643-D44E282CBC21}"/>
              </a:ext>
            </a:extLst>
          </p:cNvPr>
          <p:cNvSpPr txBox="1">
            <a:spLocks/>
          </p:cNvSpPr>
          <p:nvPr/>
        </p:nvSpPr>
        <p:spPr>
          <a:xfrm>
            <a:off x="1618374" y="3551011"/>
            <a:ext cx="8955251" cy="1705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497AF2-BBD2-4770-B42C-390EB6E9C2F0}"/>
              </a:ext>
            </a:extLst>
          </p:cNvPr>
          <p:cNvSpPr txBox="1"/>
          <p:nvPr/>
        </p:nvSpPr>
        <p:spPr>
          <a:xfrm>
            <a:off x="10219934" y="6477142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 18, 2022</a:t>
            </a:r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BA73A7-FFD3-41D8-A1FD-9141F107F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AF4CEC-9889-4CC0-9B34-F3262DC7A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DCAE – Impacts for Network Slicing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158C7-0F25-4079-AFEA-D2128B24B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Capacity based NSI/NSSI Selection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sz="2400" dirty="0"/>
              <a:t>  - A </a:t>
            </a:r>
            <a:r>
              <a:rPr lang="en-US" sz="2400" b="1" dirty="0">
                <a:highlight>
                  <a:srgbClr val="FFFF00"/>
                </a:highlight>
              </a:rPr>
              <a:t>new API </a:t>
            </a:r>
            <a:r>
              <a:rPr lang="en-US" sz="2400" dirty="0"/>
              <a:t>in Slice Analysis MS will be exposed to provide the details requested by OOF</a:t>
            </a:r>
          </a:p>
          <a:p>
            <a:pPr marL="0" indent="0">
              <a:buNone/>
            </a:pPr>
            <a:r>
              <a:rPr lang="en-US" sz="2400" dirty="0"/>
              <a:t>   - This API calculates the available resources in RAN NFs, converts and sends these details in the form of slice configuration to OOF</a:t>
            </a:r>
          </a:p>
          <a:p>
            <a:pPr marL="0" indent="0">
              <a:buNone/>
            </a:pPr>
            <a:r>
              <a:rPr lang="en-US" sz="2400" dirty="0"/>
              <a:t>  -  Available resources are calculated from the PM data from RAN NFs. This requires the storage of PM data into DES.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Slice Analysis MS &lt;-&gt; CPS Integration</a:t>
            </a:r>
          </a:p>
          <a:p>
            <a:pPr marL="0" indent="0">
              <a:buNone/>
            </a:pPr>
            <a:r>
              <a:rPr lang="en-IN" dirty="0"/>
              <a:t>   </a:t>
            </a:r>
            <a:r>
              <a:rPr lang="en-IN" sz="2400" dirty="0"/>
              <a:t>- </a:t>
            </a:r>
            <a:r>
              <a:rPr lang="en-IN" sz="2400" dirty="0">
                <a:highlight>
                  <a:srgbClr val="FFFF00"/>
                </a:highlight>
              </a:rPr>
              <a:t>Minor changes/bug fixes </a:t>
            </a:r>
            <a:r>
              <a:rPr lang="en-IN" sz="2400" dirty="0"/>
              <a:t>in Slice Analysis MS are expected as part of CPS integration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85258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EDE5AD-D9E3-46BF-A1A3-7AC5595B4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73547" y="6492875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6DB743-4E59-4C78-92B3-55CA92AE7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DCAE – Impacts for Network Slicing (Continued)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C755F1-7A5E-4658-A2D2-51F4C910A9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655" y="1057497"/>
            <a:ext cx="11506200" cy="5170487"/>
          </a:xfrm>
        </p:spPr>
        <p:txBody>
          <a:bodyPr/>
          <a:lstStyle/>
          <a:p>
            <a:r>
              <a:rPr lang="en-US" b="1" dirty="0"/>
              <a:t>IBN Based Closed Loop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DAA117-2217-4F57-8006-AC3C44E3A156}"/>
              </a:ext>
            </a:extLst>
          </p:cNvPr>
          <p:cNvSpPr/>
          <p:nvPr/>
        </p:nvSpPr>
        <p:spPr>
          <a:xfrm>
            <a:off x="5317074" y="4770327"/>
            <a:ext cx="1935126" cy="5209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 Simulator</a:t>
            </a:r>
            <a:endParaRPr lang="en-IN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3FAC7A-C6C4-4F2C-890F-B47BDB391618}"/>
              </a:ext>
            </a:extLst>
          </p:cNvPr>
          <p:cNvGrpSpPr/>
          <p:nvPr/>
        </p:nvGrpSpPr>
        <p:grpSpPr>
          <a:xfrm>
            <a:off x="3271149" y="2812908"/>
            <a:ext cx="1892595" cy="1371031"/>
            <a:chOff x="893135" y="2569380"/>
            <a:chExt cx="1892595" cy="125834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A9DD8DD-DF2F-42C6-993C-70F706D8FEE6}"/>
                </a:ext>
              </a:extLst>
            </p:cNvPr>
            <p:cNvSpPr/>
            <p:nvPr/>
          </p:nvSpPr>
          <p:spPr>
            <a:xfrm>
              <a:off x="893135" y="2658140"/>
              <a:ext cx="1892595" cy="116958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78C4EE1-972B-4332-9B0C-A8F8BDD4ECE2}"/>
                </a:ext>
              </a:extLst>
            </p:cNvPr>
            <p:cNvSpPr/>
            <p:nvPr/>
          </p:nvSpPr>
          <p:spPr>
            <a:xfrm>
              <a:off x="1150396" y="2833727"/>
              <a:ext cx="1509823" cy="4437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ML MS</a:t>
              </a:r>
              <a:endParaRPr lang="en-IN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DB2D47-F260-43A7-A221-50DA2BF039AC}"/>
                </a:ext>
              </a:extLst>
            </p:cNvPr>
            <p:cNvSpPr txBox="1"/>
            <p:nvPr/>
          </p:nvSpPr>
          <p:spPr>
            <a:xfrm>
              <a:off x="973721" y="2569380"/>
              <a:ext cx="80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DCAE</a:t>
              </a:r>
              <a:endParaRPr lang="en-IN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FFDAB5DE-91D5-4262-94A1-A05EBE47267B}"/>
              </a:ext>
            </a:extLst>
          </p:cNvPr>
          <p:cNvSpPr/>
          <p:nvPr/>
        </p:nvSpPr>
        <p:spPr>
          <a:xfrm>
            <a:off x="5317074" y="1829150"/>
            <a:ext cx="1339702" cy="6737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  <a:endParaRPr lang="en-IN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C143DB-69A3-4404-80AA-08E0FB4E2DF1}"/>
              </a:ext>
            </a:extLst>
          </p:cNvPr>
          <p:cNvSpPr/>
          <p:nvPr/>
        </p:nvSpPr>
        <p:spPr>
          <a:xfrm>
            <a:off x="6995019" y="2626032"/>
            <a:ext cx="1339702" cy="6737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  <a:endParaRPr lang="en-IN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E9AED9-9800-4A8B-BB00-46E37D369461}"/>
              </a:ext>
            </a:extLst>
          </p:cNvPr>
          <p:cNvSpPr/>
          <p:nvPr/>
        </p:nvSpPr>
        <p:spPr>
          <a:xfrm>
            <a:off x="6995019" y="3829672"/>
            <a:ext cx="1339702" cy="6737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  <a:endParaRPr lang="en-IN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227C2D-2855-41C3-96DB-62CAE6C17B59}"/>
              </a:ext>
            </a:extLst>
          </p:cNvPr>
          <p:cNvSpPr/>
          <p:nvPr/>
        </p:nvSpPr>
        <p:spPr>
          <a:xfrm>
            <a:off x="3271149" y="1731463"/>
            <a:ext cx="1339702" cy="6737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CPS</a:t>
            </a:r>
            <a:endParaRPr lang="en-IN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EA2DEFE-501D-4857-8831-81A8F41CBBBC}"/>
              </a:ext>
            </a:extLst>
          </p:cNvPr>
          <p:cNvCxnSpPr>
            <a:cxnSpLocks/>
          </p:cNvCxnSpPr>
          <p:nvPr/>
        </p:nvCxnSpPr>
        <p:spPr>
          <a:xfrm flipV="1">
            <a:off x="3941000" y="2415803"/>
            <a:ext cx="0" cy="4774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2CEB1931-80F6-44D3-AC71-80A63221B2C3}"/>
              </a:ext>
            </a:extLst>
          </p:cNvPr>
          <p:cNvCxnSpPr>
            <a:endCxn id="10" idx="1"/>
          </p:cNvCxnSpPr>
          <p:nvPr/>
        </p:nvCxnSpPr>
        <p:spPr>
          <a:xfrm rot="5400000" flipH="1" flipV="1">
            <a:off x="4657287" y="2233447"/>
            <a:ext cx="727230" cy="592344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D4148862-5CC1-46BC-A38C-0B09F02DD5E5}"/>
              </a:ext>
            </a:extLst>
          </p:cNvPr>
          <p:cNvCxnSpPr>
            <a:stCxn id="10" idx="3"/>
            <a:endCxn id="11" idx="0"/>
          </p:cNvCxnSpPr>
          <p:nvPr/>
        </p:nvCxnSpPr>
        <p:spPr>
          <a:xfrm>
            <a:off x="6656776" y="2166004"/>
            <a:ext cx="1008094" cy="46002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C57A195-B0B2-4CF9-8D77-29DE270B297B}"/>
              </a:ext>
            </a:extLst>
          </p:cNvPr>
          <p:cNvCxnSpPr>
            <a:stCxn id="11" idx="2"/>
            <a:endCxn id="12" idx="0"/>
          </p:cNvCxnSpPr>
          <p:nvPr/>
        </p:nvCxnSpPr>
        <p:spPr>
          <a:xfrm>
            <a:off x="7664870" y="3299739"/>
            <a:ext cx="0" cy="5299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ECD333B2-044B-40D5-B608-9C09F778BA48}"/>
              </a:ext>
            </a:extLst>
          </p:cNvPr>
          <p:cNvCxnSpPr>
            <a:stCxn id="12" idx="2"/>
            <a:endCxn id="5" idx="3"/>
          </p:cNvCxnSpPr>
          <p:nvPr/>
        </p:nvCxnSpPr>
        <p:spPr>
          <a:xfrm rot="5400000">
            <a:off x="7194812" y="4560767"/>
            <a:ext cx="527446" cy="41267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C3C318D-D397-4DB9-B43E-2F80618E8E83}"/>
              </a:ext>
            </a:extLst>
          </p:cNvPr>
          <p:cNvSpPr txBox="1"/>
          <p:nvPr/>
        </p:nvSpPr>
        <p:spPr>
          <a:xfrm flipH="1">
            <a:off x="3271149" y="4395419"/>
            <a:ext cx="993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File ready event over VES</a:t>
            </a:r>
            <a:endParaRPr lang="en-IN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C51EC3-CA4C-4052-8F6F-3C3E8C7B6FB0}"/>
              </a:ext>
            </a:extLst>
          </p:cNvPr>
          <p:cNvSpPr txBox="1"/>
          <p:nvPr/>
        </p:nvSpPr>
        <p:spPr>
          <a:xfrm flipH="1">
            <a:off x="3173217" y="2474265"/>
            <a:ext cx="881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RAN config data</a:t>
            </a:r>
            <a:endParaRPr lang="en-IN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6D2511-2395-4859-853F-861B260F5C7D}"/>
              </a:ext>
            </a:extLst>
          </p:cNvPr>
          <p:cNvSpPr txBox="1"/>
          <p:nvPr/>
        </p:nvSpPr>
        <p:spPr>
          <a:xfrm flipH="1">
            <a:off x="6944958" y="1731463"/>
            <a:ext cx="881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Closed loop triggered</a:t>
            </a:r>
            <a:endParaRPr lang="en-IN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1726A9-A263-450C-AEDE-E9CD25C94256}"/>
              </a:ext>
            </a:extLst>
          </p:cNvPr>
          <p:cNvSpPr txBox="1"/>
          <p:nvPr/>
        </p:nvSpPr>
        <p:spPr>
          <a:xfrm flipH="1">
            <a:off x="7747036" y="3399119"/>
            <a:ext cx="948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 as an Actor</a:t>
            </a:r>
            <a:endParaRPr lang="en-IN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C7C38B7-46FE-4CEC-AA10-532A43B99493}"/>
              </a:ext>
            </a:extLst>
          </p:cNvPr>
          <p:cNvSpPr txBox="1"/>
          <p:nvPr/>
        </p:nvSpPr>
        <p:spPr>
          <a:xfrm flipH="1">
            <a:off x="7634949" y="4719806"/>
            <a:ext cx="13397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Domain controller applies the new configuration to RAN</a:t>
            </a:r>
            <a:endParaRPr lang="en-IN" sz="1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A5BCB25-ED11-4692-BF72-141BEE7184CE}"/>
              </a:ext>
            </a:extLst>
          </p:cNvPr>
          <p:cNvSpPr/>
          <p:nvPr/>
        </p:nvSpPr>
        <p:spPr>
          <a:xfrm>
            <a:off x="3528410" y="3651768"/>
            <a:ext cx="1509823" cy="4459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PM-Mapper</a:t>
            </a:r>
            <a:endParaRPr lang="en-IN" dirty="0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6E8C0381-68E5-46A0-8958-1B4744902676}"/>
              </a:ext>
            </a:extLst>
          </p:cNvPr>
          <p:cNvCxnSpPr>
            <a:stCxn id="5" idx="1"/>
            <a:endCxn id="7" idx="2"/>
          </p:cNvCxnSpPr>
          <p:nvPr/>
        </p:nvCxnSpPr>
        <p:spPr>
          <a:xfrm rot="10800000">
            <a:off x="4217448" y="4183939"/>
            <a:ext cx="1099627" cy="846886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A95AB9E-86A3-4FD3-8CB8-D6DBC65D7943}"/>
              </a:ext>
            </a:extLst>
          </p:cNvPr>
          <p:cNvSpPr txBox="1"/>
          <p:nvPr/>
        </p:nvSpPr>
        <p:spPr>
          <a:xfrm flipH="1">
            <a:off x="4681780" y="2477499"/>
            <a:ext cx="881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Closed loop triggered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32073907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D3CBB-1362-45BB-8B4A-756BD4D45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098E3E-B22B-4D01-8D92-8EBE20731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IBN Based Closed Loop – ML MS enhancements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F1E67C-6D4F-4F37-91D7-46D43C67A3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IN" dirty="0"/>
              <a:t>ML Training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ML Prediction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3D447-E40E-4DF1-87FF-24D406B82BFB}"/>
              </a:ext>
            </a:extLst>
          </p:cNvPr>
          <p:cNvSpPr/>
          <p:nvPr/>
        </p:nvSpPr>
        <p:spPr>
          <a:xfrm>
            <a:off x="980661" y="2027583"/>
            <a:ext cx="2014330" cy="689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RAN Simulator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7FFB7E-18FB-4D6E-9C67-A77E0F2849D2}"/>
              </a:ext>
            </a:extLst>
          </p:cNvPr>
          <p:cNvSpPr/>
          <p:nvPr/>
        </p:nvSpPr>
        <p:spPr>
          <a:xfrm>
            <a:off x="4518992" y="2014328"/>
            <a:ext cx="1709530" cy="6891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ML Trainer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22B340A-B902-45E5-AE4F-5DC0978A58A7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 flipV="1">
            <a:off x="2994991" y="2358885"/>
            <a:ext cx="1524001" cy="13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5C9789-A9A9-4018-80DD-A02A52AA19E5}"/>
              </a:ext>
            </a:extLst>
          </p:cNvPr>
          <p:cNvCxnSpPr/>
          <p:nvPr/>
        </p:nvCxnSpPr>
        <p:spPr>
          <a:xfrm flipV="1">
            <a:off x="6228522" y="2365512"/>
            <a:ext cx="1524001" cy="13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01530AB-C442-4D03-AF02-4F0550BAFD41}"/>
              </a:ext>
            </a:extLst>
          </p:cNvPr>
          <p:cNvSpPr txBox="1"/>
          <p:nvPr/>
        </p:nvSpPr>
        <p:spPr>
          <a:xfrm>
            <a:off x="3061251" y="2040835"/>
            <a:ext cx="139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Training data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03EB8E-3DAD-4503-809A-0BDB2AF50AEA}"/>
              </a:ext>
            </a:extLst>
          </p:cNvPr>
          <p:cNvSpPr/>
          <p:nvPr/>
        </p:nvSpPr>
        <p:spPr>
          <a:xfrm>
            <a:off x="4518992" y="4033903"/>
            <a:ext cx="1709530" cy="6891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ML Prediction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A7C050-753A-4741-B0F7-AA05AF505833}"/>
              </a:ext>
            </a:extLst>
          </p:cNvPr>
          <p:cNvSpPr/>
          <p:nvPr/>
        </p:nvSpPr>
        <p:spPr>
          <a:xfrm>
            <a:off x="7229063" y="4012443"/>
            <a:ext cx="1974571" cy="689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Recommendations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2359A7A-65CA-4D7C-ABC3-F3DDBB86C1AF}"/>
              </a:ext>
            </a:extLst>
          </p:cNvPr>
          <p:cNvCxnSpPr>
            <a:cxnSpLocks/>
          </p:cNvCxnSpPr>
          <p:nvPr/>
        </p:nvCxnSpPr>
        <p:spPr>
          <a:xfrm flipV="1">
            <a:off x="6232251" y="4343745"/>
            <a:ext cx="1016688" cy="6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Punched Tape 20">
            <a:extLst>
              <a:ext uri="{FF2B5EF4-FFF2-40B4-BE49-F238E27FC236}">
                <a16:creationId xmlns:a16="http://schemas.microsoft.com/office/drawing/2014/main" id="{909C3354-DD66-4CEA-B138-BD7EA249EB46}"/>
              </a:ext>
            </a:extLst>
          </p:cNvPr>
          <p:cNvSpPr/>
          <p:nvPr/>
        </p:nvSpPr>
        <p:spPr>
          <a:xfrm flipH="1">
            <a:off x="7752523" y="1918844"/>
            <a:ext cx="1709530" cy="95939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Trained Model</a:t>
            </a:r>
          </a:p>
          <a:p>
            <a:pPr algn="ctr"/>
            <a:endParaRPr lang="en-IN" dirty="0"/>
          </a:p>
        </p:txBody>
      </p:sp>
      <p:sp>
        <p:nvSpPr>
          <p:cNvPr id="22" name="Flowchart: Punched Tape 21">
            <a:extLst>
              <a:ext uri="{FF2B5EF4-FFF2-40B4-BE49-F238E27FC236}">
                <a16:creationId xmlns:a16="http://schemas.microsoft.com/office/drawing/2014/main" id="{D0088708-B92B-4436-AC60-457B568E7461}"/>
              </a:ext>
            </a:extLst>
          </p:cNvPr>
          <p:cNvSpPr/>
          <p:nvPr/>
        </p:nvSpPr>
        <p:spPr>
          <a:xfrm flipH="1">
            <a:off x="1285460" y="3898759"/>
            <a:ext cx="1709530" cy="95939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Trained Model</a:t>
            </a:r>
          </a:p>
          <a:p>
            <a:pPr algn="ctr"/>
            <a:endParaRPr lang="en-IN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9096B6E-27AD-4813-BB76-3B96BED6AE4E}"/>
              </a:ext>
            </a:extLst>
          </p:cNvPr>
          <p:cNvCxnSpPr/>
          <p:nvPr/>
        </p:nvCxnSpPr>
        <p:spPr>
          <a:xfrm flipV="1">
            <a:off x="2988366" y="4343745"/>
            <a:ext cx="1524001" cy="13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46DB6B06-DC07-458B-87C9-6FC87F60F0E1}"/>
              </a:ext>
            </a:extLst>
          </p:cNvPr>
          <p:cNvSpPr/>
          <p:nvPr/>
        </p:nvSpPr>
        <p:spPr>
          <a:xfrm>
            <a:off x="1046921" y="5489464"/>
            <a:ext cx="2014330" cy="689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PM Mapper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AC2E058E-BCAC-4442-8D1A-4393E6333D48}"/>
              </a:ext>
            </a:extLst>
          </p:cNvPr>
          <p:cNvCxnSpPr>
            <a:stCxn id="25" idx="3"/>
            <a:endCxn id="16" idx="2"/>
          </p:cNvCxnSpPr>
          <p:nvPr/>
        </p:nvCxnSpPr>
        <p:spPr>
          <a:xfrm flipV="1">
            <a:off x="3061251" y="4723016"/>
            <a:ext cx="2312506" cy="111100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90F55DB-0BA7-443D-B4E6-E76A9021531A}"/>
              </a:ext>
            </a:extLst>
          </p:cNvPr>
          <p:cNvSpPr txBox="1"/>
          <p:nvPr/>
        </p:nvSpPr>
        <p:spPr>
          <a:xfrm flipH="1">
            <a:off x="3292502" y="5473313"/>
            <a:ext cx="1226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Input data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411E871-A3D7-4E4F-9998-5C8C03AC2151}"/>
              </a:ext>
            </a:extLst>
          </p:cNvPr>
          <p:cNvSpPr/>
          <p:nvPr/>
        </p:nvSpPr>
        <p:spPr>
          <a:xfrm>
            <a:off x="8747886" y="6027997"/>
            <a:ext cx="765730" cy="1921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28A28A-22C9-44B7-AA31-E6D0423F2582}"/>
              </a:ext>
            </a:extLst>
          </p:cNvPr>
          <p:cNvSpPr txBox="1"/>
          <p:nvPr/>
        </p:nvSpPr>
        <p:spPr>
          <a:xfrm>
            <a:off x="9727095" y="5939393"/>
            <a:ext cx="223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New micro services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B3E8EE8-C360-494D-9B80-33063CBDEDB3}"/>
              </a:ext>
            </a:extLst>
          </p:cNvPr>
          <p:cNvSpPr/>
          <p:nvPr/>
        </p:nvSpPr>
        <p:spPr>
          <a:xfrm>
            <a:off x="10091834" y="3992561"/>
            <a:ext cx="1455054" cy="689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SLA MS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F6391DA-AD6D-49CD-B3CD-FBB5BC006797}"/>
              </a:ext>
            </a:extLst>
          </p:cNvPr>
          <p:cNvCxnSpPr>
            <a:cxnSpLocks/>
          </p:cNvCxnSpPr>
          <p:nvPr/>
        </p:nvCxnSpPr>
        <p:spPr>
          <a:xfrm>
            <a:off x="9130751" y="4337117"/>
            <a:ext cx="9806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30845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292DAE-8328-4082-9CDE-6182E012E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0E35B4-7A12-4B06-A358-76D50739A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IBN Based Closed Loop – ML MS enhancements</a:t>
            </a:r>
            <a:br>
              <a:rPr lang="en-US" b="1" dirty="0"/>
            </a:b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A649E9-D631-4E1B-966E-8B11FE9B31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Machine Learning – Training</a:t>
            </a:r>
          </a:p>
          <a:p>
            <a:pPr marL="0" indent="0">
              <a:buNone/>
            </a:pPr>
            <a:r>
              <a:rPr lang="en-IN" dirty="0"/>
              <a:t>	A new microservice will be required to do the following functionalities.</a:t>
            </a:r>
          </a:p>
          <a:p>
            <a:pPr lvl="1"/>
            <a:r>
              <a:rPr lang="en-IN" dirty="0"/>
              <a:t>Read data from RAN Simulator in batches</a:t>
            </a:r>
          </a:p>
          <a:p>
            <a:pPr lvl="1"/>
            <a:r>
              <a:rPr lang="en-IN" dirty="0"/>
              <a:t>Parse the data (Pre-processing)</a:t>
            </a:r>
          </a:p>
          <a:p>
            <a:pPr lvl="1"/>
            <a:r>
              <a:rPr lang="en-IN" dirty="0"/>
              <a:t>Train the model </a:t>
            </a:r>
          </a:p>
          <a:p>
            <a:pPr lvl="1"/>
            <a:r>
              <a:rPr lang="en-IN" dirty="0"/>
              <a:t>Export the model</a:t>
            </a:r>
          </a:p>
          <a:p>
            <a:pPr marL="457200" lvl="1" indent="0">
              <a:buNone/>
            </a:pPr>
            <a:r>
              <a:rPr lang="en-IN" dirty="0"/>
              <a:t>For this release, the model will be downloaded to the local machine under the directory /</a:t>
            </a:r>
            <a:r>
              <a:rPr lang="en-IN" dirty="0" err="1"/>
              <a:t>tmp</a:t>
            </a:r>
            <a:r>
              <a:rPr lang="en-IN" dirty="0"/>
              <a:t>/model</a:t>
            </a:r>
          </a:p>
          <a:p>
            <a:pPr marL="457200" lvl="1" indent="0">
              <a:buNone/>
            </a:pPr>
            <a:endParaRPr lang="en-IN" dirty="0"/>
          </a:p>
          <a:p>
            <a:pPr marL="457200" lvl="1" indent="0">
              <a:buNone/>
            </a:pPr>
            <a:r>
              <a:rPr lang="en-IN" b="1" dirty="0"/>
              <a:t>Data for training:</a:t>
            </a:r>
          </a:p>
          <a:p>
            <a:pPr marL="457200" lvl="1" indent="0">
              <a:buNone/>
            </a:pPr>
            <a:r>
              <a:rPr lang="en-GB" i="1" dirty="0"/>
              <a:t>Number of PDU Sessions requested to setup, Number of PDU Sessions successfully setup &amp; Number of PDU Sessions failed to setup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4351498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292DAE-8328-4082-9CDE-6182E012E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0E35B4-7A12-4B06-A358-76D50739A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IBN Based Closed Loop – ML MS enhancements</a:t>
            </a:r>
            <a:br>
              <a:rPr lang="en-US" b="1" dirty="0"/>
            </a:b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A649E9-D631-4E1B-966E-8B11FE9B31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Machine Learning – Prediction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dirty="0"/>
              <a:t>A new microservice will be introduced to do the prediction from the trained model. The predicted configuration should be aligned with the intent.</a:t>
            </a:r>
          </a:p>
          <a:p>
            <a:pPr marL="0" indent="0">
              <a:buNone/>
            </a:pPr>
            <a:r>
              <a:rPr lang="en-IN" dirty="0"/>
              <a:t>The new service will</a:t>
            </a:r>
          </a:p>
          <a:p>
            <a:pPr lvl="1"/>
            <a:r>
              <a:rPr lang="en-IN" dirty="0"/>
              <a:t>parse the input data (Pre-processing)</a:t>
            </a:r>
          </a:p>
          <a:p>
            <a:pPr lvl="1"/>
            <a:r>
              <a:rPr lang="en-IN" dirty="0"/>
              <a:t>do the prediction</a:t>
            </a:r>
          </a:p>
          <a:p>
            <a:pPr lvl="1"/>
            <a:r>
              <a:rPr lang="en-IN" dirty="0"/>
              <a:t>post process the output data</a:t>
            </a:r>
          </a:p>
          <a:p>
            <a:pPr marL="0" indent="0">
              <a:buNone/>
            </a:pPr>
            <a:r>
              <a:rPr lang="en-IN" dirty="0"/>
              <a:t>Predicted Outcome:</a:t>
            </a:r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dirty="0" err="1"/>
              <a:t>maxNumberOfConns</a:t>
            </a:r>
            <a:r>
              <a:rPr lang="en-US" dirty="0"/>
              <a:t> to be configured in cells for a Slice</a:t>
            </a:r>
            <a:endParaRPr lang="en-IN" dirty="0"/>
          </a:p>
          <a:p>
            <a:pPr marL="0" indent="0">
              <a:buNone/>
            </a:pPr>
            <a:endParaRPr lang="en-IN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IN" dirty="0"/>
              <a:t>This microservice interacts with Slice Analysis MS and control loop is triggered by Slice Analysis MS using policy.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1477109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CD56DD-820C-4EB9-8F64-3BE5542DBD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0780D6-9651-4BEE-B46D-51C935F8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DCAE – Impacts for Network Slicing (Continued)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00F0B4-7983-452F-9B1B-8E86594B20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NFRs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https://wiki.onap.org/display/DW/R10+Global+Requirements+Contribution+by+Network+slicing+use+case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EPIC: 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https://jira.onap.org/browse/DCAEGEN2-3021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1647853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99CBAE-90F2-4989-A9A6-A1CA79AF5B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D631A1-CB1C-47E3-8F40-E884D3635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DCAE – Impacts for Network Slicing (Continued)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648566-E5A5-4BC7-B38D-4F12EC7E21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IBN based Closed loop in TN Slicing</a:t>
            </a:r>
          </a:p>
          <a:p>
            <a:pPr lvl="1"/>
            <a:r>
              <a:rPr lang="en-US" dirty="0"/>
              <a:t>To be covered by Henry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22516715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Thank You!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6364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32658</TotalTime>
  <Words>466</Words>
  <Application>Microsoft Office PowerPoint</Application>
  <PresentationFormat>Widescreen</PresentationFormat>
  <Paragraphs>82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.AppleSystemUIFont</vt:lpstr>
      <vt:lpstr>Arial</vt:lpstr>
      <vt:lpstr>Calibri</vt:lpstr>
      <vt:lpstr>Office Theme</vt:lpstr>
      <vt:lpstr>E2E Network Slicing – DCAE impacts in  Jakarta release</vt:lpstr>
      <vt:lpstr>DCAE – Impacts for Network Slicing</vt:lpstr>
      <vt:lpstr>DCAE – Impacts for Network Slicing (Continued)</vt:lpstr>
      <vt:lpstr>IBN Based Closed Loop – ML MS enhancements</vt:lpstr>
      <vt:lpstr> IBN Based Closed Loop – ML MS enhancements </vt:lpstr>
      <vt:lpstr> IBN Based Closed Loop – ML MS enhancements </vt:lpstr>
      <vt:lpstr>DCAE – Impacts for Network Slicing (Continued)</vt:lpstr>
      <vt:lpstr>DCAE – Impacts for Network Slicing (Continued)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Ahila Pandaram - (iDEAS-ER&amp;D)</cp:lastModifiedBy>
  <cp:revision>1249</cp:revision>
  <cp:lastPrinted>2017-12-06T19:47:24Z</cp:lastPrinted>
  <dcterms:created xsi:type="dcterms:W3CDTF">2017-02-27T16:23:08Z</dcterms:created>
  <dcterms:modified xsi:type="dcterms:W3CDTF">2022-01-18T12:52:33Z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MSIP_Label_b9a70571-31c6-4603-80c1-ef2fb871a62a_Enabled">
    <vt:lpwstr>True</vt:lpwstr>
  </property>
  <property fmtid="{D5CDD505-2E9C-101B-9397-08002B2CF9AE}" pid="7" name="MSIP_Label_b9a70571-31c6-4603-80c1-ef2fb871a62a_SiteId">
    <vt:lpwstr>258ac4e4-146a-411e-9dc8-79a9e12fd6da</vt:lpwstr>
  </property>
  <property fmtid="{D5CDD505-2E9C-101B-9397-08002B2CF9AE}" pid="8" name="MSIP_Label_b9a70571-31c6-4603-80c1-ef2fb871a62a_Ref">
    <vt:lpwstr>https://api.informationprotection.azure.com/api/258ac4e4-146a-411e-9dc8-79a9e12fd6da</vt:lpwstr>
  </property>
  <property fmtid="{D5CDD505-2E9C-101B-9397-08002B2CF9AE}" pid="9" name="MSIP_Label_b9a70571-31c6-4603-80c1-ef2fb871a62a_Owner">
    <vt:lpwstr>seswam@wipro.com</vt:lpwstr>
  </property>
  <property fmtid="{D5CDD505-2E9C-101B-9397-08002B2CF9AE}" pid="10" name="MSIP_Label_b9a70571-31c6-4603-80c1-ef2fb871a62a_SetDate">
    <vt:lpwstr>2018-12-08T19:37:00.9049826+05:30</vt:lpwstr>
  </property>
  <property fmtid="{D5CDD505-2E9C-101B-9397-08002B2CF9AE}" pid="11" name="MSIP_Label_b9a70571-31c6-4603-80c1-ef2fb871a62a_Name">
    <vt:lpwstr>Internal and Restricted</vt:lpwstr>
  </property>
  <property fmtid="{D5CDD505-2E9C-101B-9397-08002B2CF9AE}" pid="12" name="MSIP_Label_b9a70571-31c6-4603-80c1-ef2fb871a62a_Application">
    <vt:lpwstr>Microsoft Azure Information Protection</vt:lpwstr>
  </property>
  <property fmtid="{D5CDD505-2E9C-101B-9397-08002B2CF9AE}" pid="13" name="MSIP_Label_b9a70571-31c6-4603-80c1-ef2fb871a62a_Extended_MSFT_Method">
    <vt:lpwstr>Automatic</vt:lpwstr>
  </property>
  <property fmtid="{D5CDD505-2E9C-101B-9397-08002B2CF9AE}" pid="14" name="Sensitivity">
    <vt:lpwstr>Internal and Restricted</vt:lpwstr>
  </property>
</Properties>
</file>