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3">
  <p:sldMasterIdLst>
    <p:sldMasterId id="2147483648" r:id="rId1"/>
    <p:sldMasterId id="2147483657" r:id="rId2"/>
    <p:sldMasterId id="2147483666" r:id="rId3"/>
    <p:sldMasterId id="2147483676" r:id="rId4"/>
  </p:sldMasterIdLst>
  <p:notesMasterIdLst>
    <p:notesMasterId r:id="rId28"/>
  </p:notesMasterIdLst>
  <p:sldIdLst>
    <p:sldId id="566" r:id="rId5"/>
    <p:sldId id="1655" r:id="rId6"/>
    <p:sldId id="1656" r:id="rId7"/>
    <p:sldId id="1654" r:id="rId8"/>
    <p:sldId id="1710" r:id="rId9"/>
    <p:sldId id="1746" r:id="rId10"/>
    <p:sldId id="1745" r:id="rId11"/>
    <p:sldId id="1756" r:id="rId12"/>
    <p:sldId id="552" r:id="rId13"/>
    <p:sldId id="633" r:id="rId14"/>
    <p:sldId id="1748" r:id="rId15"/>
    <p:sldId id="547" r:id="rId16"/>
    <p:sldId id="532" r:id="rId17"/>
    <p:sldId id="533" r:id="rId18"/>
    <p:sldId id="1714" r:id="rId19"/>
    <p:sldId id="1753" r:id="rId20"/>
    <p:sldId id="1749" r:id="rId21"/>
    <p:sldId id="1777" r:id="rId22"/>
    <p:sldId id="1751" r:id="rId23"/>
    <p:sldId id="1743" r:id="rId24"/>
    <p:sldId id="1775" r:id="rId25"/>
    <p:sldId id="1747" r:id="rId26"/>
    <p:sldId id="305" r:id="rId27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UTHENPURA, SARAT  (SARAT)" initials="PS(" lastIdx="3" clrIdx="0">
    <p:extLst>
      <p:ext uri="{19B8F6BF-5375-455C-9EA6-DF929625EA0E}">
        <p15:presenceInfo xmlns:p15="http://schemas.microsoft.com/office/powerpoint/2012/main" userId="S-1-5-21-515967899-1078081533-1801674531-12839" providerId="AD"/>
      </p:ext>
    </p:extLst>
  </p:cmAuthor>
  <p:cmAuthor id="2" name="Swaminathan S (TECH)" initials="SS(" lastIdx="1" clrIdx="1">
    <p:extLst>
      <p:ext uri="{19B8F6BF-5375-455C-9EA6-DF929625EA0E}">
        <p15:presenceInfo xmlns:p15="http://schemas.microsoft.com/office/powerpoint/2012/main" userId="S-1-5-21-57989841-616249376-1801674531-604274" providerId="AD"/>
      </p:ext>
    </p:extLst>
  </p:cmAuthor>
  <p:cmAuthor id="3" name="PUZHAVAKATH NARAYANAN, SHANKARANARAYANAN" initials="PNS" lastIdx="4" clrIdx="2">
    <p:extLst>
      <p:ext uri="{19B8F6BF-5375-455C-9EA6-DF929625EA0E}">
        <p15:presenceInfo xmlns:p15="http://schemas.microsoft.com/office/powerpoint/2012/main" userId="S::sn081k@att.com::b0224f9a-af79-47c7-96b1-8b82e2628216" providerId="AD"/>
      </p:ext>
    </p:extLst>
  </p:cmAuthor>
  <p:cmAuthor id="4" name="LinMeng" initials="Lin" lastIdx="2" clrIdx="3">
    <p:extLst>
      <p:ext uri="{19B8F6BF-5375-455C-9EA6-DF929625EA0E}">
        <p15:presenceInfo xmlns:p15="http://schemas.microsoft.com/office/powerpoint/2012/main" userId="LinMeng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DC5"/>
    <a:srgbClr val="0000FF"/>
    <a:srgbClr val="FFD1D1"/>
    <a:srgbClr val="FF8585"/>
    <a:srgbClr val="FF8B8B"/>
    <a:srgbClr val="99FF66"/>
    <a:srgbClr val="394759"/>
    <a:srgbClr val="CCFFFF"/>
    <a:srgbClr val="C5C5FF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EB2D69D-0C34-439E-B002-837811FDD906}" v="9" dt="2022-02-01T14:58:11.40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750" autoAdjust="0"/>
    <p:restoredTop sz="94876" autoAdjust="0"/>
  </p:normalViewPr>
  <p:slideViewPr>
    <p:cSldViewPr snapToGrid="0" snapToObjects="1">
      <p:cViewPr varScale="1">
        <p:scale>
          <a:sx n="112" d="100"/>
          <a:sy n="112" d="100"/>
        </p:scale>
        <p:origin x="162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Relationship Id="rId35" Type="http://schemas.microsoft.com/office/2015/10/relationships/revisionInfo" Target="revisionInfo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kshankarprof@outlook.com" userId="cf47b8b22056bd79" providerId="LiveId" clId="{8EB2D69D-0C34-439E-B002-837811FDD906}"/>
    <pc:docChg chg="undo custSel addSld delSld modSld sldOrd">
      <pc:chgData name="nkshankarprof@outlook.com" userId="cf47b8b22056bd79" providerId="LiveId" clId="{8EB2D69D-0C34-439E-B002-837811FDD906}" dt="2022-02-01T15:49:09.296" v="457" actId="20577"/>
      <pc:docMkLst>
        <pc:docMk/>
      </pc:docMkLst>
      <pc:sldChg chg="modSp mod ord">
        <pc:chgData name="nkshankarprof@outlook.com" userId="cf47b8b22056bd79" providerId="LiveId" clId="{8EB2D69D-0C34-439E-B002-837811FDD906}" dt="2022-02-01T15:03:28.568" v="456"/>
        <pc:sldMkLst>
          <pc:docMk/>
          <pc:sldMk cId="2971918971" sldId="552"/>
        </pc:sldMkLst>
        <pc:graphicFrameChg chg="mod modGraphic">
          <ac:chgData name="nkshankarprof@outlook.com" userId="cf47b8b22056bd79" providerId="LiveId" clId="{8EB2D69D-0C34-439E-B002-837811FDD906}" dt="2022-02-01T13:28:49.272" v="156" actId="13926"/>
          <ac:graphicFrameMkLst>
            <pc:docMk/>
            <pc:sldMk cId="2971918971" sldId="552"/>
            <ac:graphicFrameMk id="5" creationId="{0558D2EC-7C42-2748-AAD6-34EF9F74DB5A}"/>
          </ac:graphicFrameMkLst>
        </pc:graphicFrameChg>
      </pc:sldChg>
      <pc:sldChg chg="modSp mod">
        <pc:chgData name="nkshankarprof@outlook.com" userId="cf47b8b22056bd79" providerId="LiveId" clId="{8EB2D69D-0C34-439E-B002-837811FDD906}" dt="2022-02-01T14:43:54.803" v="416" actId="20577"/>
        <pc:sldMkLst>
          <pc:docMk/>
          <pc:sldMk cId="360489941" sldId="566"/>
        </pc:sldMkLst>
        <pc:spChg chg="mod">
          <ac:chgData name="nkshankarprof@outlook.com" userId="cf47b8b22056bd79" providerId="LiveId" clId="{8EB2D69D-0C34-439E-B002-837811FDD906}" dt="2022-02-01T14:43:54.803" v="416" actId="20577"/>
          <ac:spMkLst>
            <pc:docMk/>
            <pc:sldMk cId="360489941" sldId="566"/>
            <ac:spMk id="4" creationId="{1075DA0E-9951-4209-8525-2F0CC40F3F4E}"/>
          </ac:spMkLst>
        </pc:spChg>
        <pc:spChg chg="mod">
          <ac:chgData name="nkshankarprof@outlook.com" userId="cf47b8b22056bd79" providerId="LiveId" clId="{8EB2D69D-0C34-439E-B002-837811FDD906}" dt="2022-02-01T14:42:47.766" v="399" actId="20577"/>
          <ac:spMkLst>
            <pc:docMk/>
            <pc:sldMk cId="360489941" sldId="566"/>
            <ac:spMk id="6" creationId="{53F726DD-0921-4CF8-BAAC-ACDE962646A8}"/>
          </ac:spMkLst>
        </pc:spChg>
        <pc:spChg chg="mod">
          <ac:chgData name="nkshankarprof@outlook.com" userId="cf47b8b22056bd79" providerId="LiveId" clId="{8EB2D69D-0C34-439E-B002-837811FDD906}" dt="2022-02-01T13:18:07.638" v="10" actId="20577"/>
          <ac:spMkLst>
            <pc:docMk/>
            <pc:sldMk cId="360489941" sldId="566"/>
            <ac:spMk id="7" creationId="{3773C64F-B6FC-4F62-8CA1-769F9E7AC868}"/>
          </ac:spMkLst>
        </pc:spChg>
      </pc:sldChg>
      <pc:sldChg chg="modSp mod ord">
        <pc:chgData name="nkshankarprof@outlook.com" userId="cf47b8b22056bd79" providerId="LiveId" clId="{8EB2D69D-0C34-439E-B002-837811FDD906}" dt="2022-02-01T15:03:28.568" v="456"/>
        <pc:sldMkLst>
          <pc:docMk/>
          <pc:sldMk cId="2754705697" sldId="633"/>
        </pc:sldMkLst>
        <pc:graphicFrameChg chg="modGraphic">
          <ac:chgData name="nkshankarprof@outlook.com" userId="cf47b8b22056bd79" providerId="LiveId" clId="{8EB2D69D-0C34-439E-B002-837811FDD906}" dt="2022-02-01T13:32:07.349" v="387" actId="20577"/>
          <ac:graphicFrameMkLst>
            <pc:docMk/>
            <pc:sldMk cId="2754705697" sldId="633"/>
            <ac:graphicFrameMk id="5" creationId="{E8186D0F-C342-4A69-951C-BE975FD46EFB}"/>
          </ac:graphicFrameMkLst>
        </pc:graphicFrameChg>
      </pc:sldChg>
      <pc:sldChg chg="ord">
        <pc:chgData name="nkshankarprof@outlook.com" userId="cf47b8b22056bd79" providerId="LiveId" clId="{8EB2D69D-0C34-439E-B002-837811FDD906}" dt="2022-02-01T13:25:34.016" v="144"/>
        <pc:sldMkLst>
          <pc:docMk/>
          <pc:sldMk cId="939357283" sldId="1654"/>
        </pc:sldMkLst>
      </pc:sldChg>
      <pc:sldChg chg="addSp modSp mod">
        <pc:chgData name="nkshankarprof@outlook.com" userId="cf47b8b22056bd79" providerId="LiveId" clId="{8EB2D69D-0C34-439E-B002-837811FDD906}" dt="2022-02-01T13:21:14.900" v="32" actId="207"/>
        <pc:sldMkLst>
          <pc:docMk/>
          <pc:sldMk cId="3654740829" sldId="1655"/>
        </pc:sldMkLst>
        <pc:spChg chg="mod ord">
          <ac:chgData name="nkshankarprof@outlook.com" userId="cf47b8b22056bd79" providerId="LiveId" clId="{8EB2D69D-0C34-439E-B002-837811FDD906}" dt="2022-02-01T13:20:52.231" v="29" actId="13926"/>
          <ac:spMkLst>
            <pc:docMk/>
            <pc:sldMk cId="3654740829" sldId="1655"/>
            <ac:spMk id="2" creationId="{4BC80FE3-84A1-453C-89E6-1405BB2EB46C}"/>
          </ac:spMkLst>
        </pc:spChg>
        <pc:spChg chg="mod">
          <ac:chgData name="nkshankarprof@outlook.com" userId="cf47b8b22056bd79" providerId="LiveId" clId="{8EB2D69D-0C34-439E-B002-837811FDD906}" dt="2022-02-01T13:21:10.438" v="31" actId="207"/>
          <ac:spMkLst>
            <pc:docMk/>
            <pc:sldMk cId="3654740829" sldId="1655"/>
            <ac:spMk id="12" creationId="{1A7227EB-C930-4FD5-BCAA-8B049A6B2601}"/>
          </ac:spMkLst>
        </pc:spChg>
        <pc:spChg chg="add mod ord">
          <ac:chgData name="nkshankarprof@outlook.com" userId="cf47b8b22056bd79" providerId="LiveId" clId="{8EB2D69D-0C34-439E-B002-837811FDD906}" dt="2022-02-01T13:20:29.712" v="27" actId="14100"/>
          <ac:spMkLst>
            <pc:docMk/>
            <pc:sldMk cId="3654740829" sldId="1655"/>
            <ac:spMk id="14" creationId="{00A03E79-1D11-4A7F-B894-A2D2DF604DBB}"/>
          </ac:spMkLst>
        </pc:spChg>
        <pc:spChg chg="mod">
          <ac:chgData name="nkshankarprof@outlook.com" userId="cf47b8b22056bd79" providerId="LiveId" clId="{8EB2D69D-0C34-439E-B002-837811FDD906}" dt="2022-02-01T13:21:14.900" v="32" actId="207"/>
          <ac:spMkLst>
            <pc:docMk/>
            <pc:sldMk cId="3654740829" sldId="1655"/>
            <ac:spMk id="15" creationId="{F15BBDA1-9C01-4297-8613-0FD9571A039D}"/>
          </ac:spMkLst>
        </pc:spChg>
      </pc:sldChg>
      <pc:sldChg chg="delSp modSp mod">
        <pc:chgData name="nkshankarprof@outlook.com" userId="cf47b8b22056bd79" providerId="LiveId" clId="{8EB2D69D-0C34-439E-B002-837811FDD906}" dt="2022-02-01T13:24:03.601" v="126" actId="20577"/>
        <pc:sldMkLst>
          <pc:docMk/>
          <pc:sldMk cId="1525031151" sldId="1710"/>
        </pc:sldMkLst>
        <pc:spChg chg="del">
          <ac:chgData name="nkshankarprof@outlook.com" userId="cf47b8b22056bd79" providerId="LiveId" clId="{8EB2D69D-0C34-439E-B002-837811FDD906}" dt="2022-02-01T13:21:39.393" v="33" actId="478"/>
          <ac:spMkLst>
            <pc:docMk/>
            <pc:sldMk cId="1525031151" sldId="1710"/>
            <ac:spMk id="49" creationId="{DAE8FA07-2F45-45D2-BBEB-07D00CD5B569}"/>
          </ac:spMkLst>
        </pc:spChg>
        <pc:spChg chg="mod">
          <ac:chgData name="nkshankarprof@outlook.com" userId="cf47b8b22056bd79" providerId="LiveId" clId="{8EB2D69D-0C34-439E-B002-837811FDD906}" dt="2022-02-01T13:24:03.601" v="126" actId="20577"/>
          <ac:spMkLst>
            <pc:docMk/>
            <pc:sldMk cId="1525031151" sldId="1710"/>
            <ac:spMk id="71" creationId="{49652AD6-B5D3-4482-A4B3-2A67E2E3CD74}"/>
          </ac:spMkLst>
        </pc:spChg>
      </pc:sldChg>
      <pc:sldChg chg="del">
        <pc:chgData name="nkshankarprof@outlook.com" userId="cf47b8b22056bd79" providerId="LiveId" clId="{8EB2D69D-0C34-439E-B002-837811FDD906}" dt="2022-02-01T14:58:36.211" v="449" actId="47"/>
        <pc:sldMkLst>
          <pc:docMk/>
          <pc:sldMk cId="3177749667" sldId="1712"/>
        </pc:sldMkLst>
      </pc:sldChg>
      <pc:sldChg chg="delSp modSp mod">
        <pc:chgData name="nkshankarprof@outlook.com" userId="cf47b8b22056bd79" providerId="LiveId" clId="{8EB2D69D-0C34-439E-B002-837811FDD906}" dt="2022-02-01T13:24:26.429" v="142" actId="20577"/>
        <pc:sldMkLst>
          <pc:docMk/>
          <pc:sldMk cId="2633310265" sldId="1746"/>
        </pc:sldMkLst>
        <pc:spChg chg="del">
          <ac:chgData name="nkshankarprof@outlook.com" userId="cf47b8b22056bd79" providerId="LiveId" clId="{8EB2D69D-0C34-439E-B002-837811FDD906}" dt="2022-02-01T13:21:44.574" v="34" actId="478"/>
          <ac:spMkLst>
            <pc:docMk/>
            <pc:sldMk cId="2633310265" sldId="1746"/>
            <ac:spMk id="49" creationId="{DAE8FA07-2F45-45D2-BBEB-07D00CD5B569}"/>
          </ac:spMkLst>
        </pc:spChg>
        <pc:spChg chg="mod">
          <ac:chgData name="nkshankarprof@outlook.com" userId="cf47b8b22056bd79" providerId="LiveId" clId="{8EB2D69D-0C34-439E-B002-837811FDD906}" dt="2022-02-01T13:24:26.429" v="142" actId="20577"/>
          <ac:spMkLst>
            <pc:docMk/>
            <pc:sldMk cId="2633310265" sldId="1746"/>
            <ac:spMk id="71" creationId="{49652AD6-B5D3-4482-A4B3-2A67E2E3CD74}"/>
          </ac:spMkLst>
        </pc:spChg>
      </pc:sldChg>
      <pc:sldChg chg="del">
        <pc:chgData name="nkshankarprof@outlook.com" userId="cf47b8b22056bd79" providerId="LiveId" clId="{8EB2D69D-0C34-439E-B002-837811FDD906}" dt="2022-02-01T13:25:46.999" v="145" actId="47"/>
        <pc:sldMkLst>
          <pc:docMk/>
          <pc:sldMk cId="3632269073" sldId="1750"/>
        </pc:sldMkLst>
      </pc:sldChg>
      <pc:sldChg chg="del">
        <pc:chgData name="nkshankarprof@outlook.com" userId="cf47b8b22056bd79" providerId="LiveId" clId="{8EB2D69D-0C34-439E-B002-837811FDD906}" dt="2022-02-01T15:02:40.820" v="450" actId="47"/>
        <pc:sldMkLst>
          <pc:docMk/>
          <pc:sldMk cId="2082272023" sldId="1755"/>
        </pc:sldMkLst>
      </pc:sldChg>
      <pc:sldChg chg="addSp modSp add mod">
        <pc:chgData name="nkshankarprof@outlook.com" userId="cf47b8b22056bd79" providerId="LiveId" clId="{8EB2D69D-0C34-439E-B002-837811FDD906}" dt="2022-02-01T14:58:30.566" v="448" actId="207"/>
        <pc:sldMkLst>
          <pc:docMk/>
          <pc:sldMk cId="1864854503" sldId="1756"/>
        </pc:sldMkLst>
        <pc:spChg chg="mod">
          <ac:chgData name="nkshankarprof@outlook.com" userId="cf47b8b22056bd79" providerId="LiveId" clId="{8EB2D69D-0C34-439E-B002-837811FDD906}" dt="2022-02-01T14:57:51.849" v="437" actId="14100"/>
          <ac:spMkLst>
            <pc:docMk/>
            <pc:sldMk cId="1864854503" sldId="1756"/>
            <ac:spMk id="77" creationId="{7596910C-5AF9-4063-93B1-4C1CEFEE16C0}"/>
          </ac:spMkLst>
        </pc:spChg>
        <pc:spChg chg="mod">
          <ac:chgData name="nkshankarprof@outlook.com" userId="cf47b8b22056bd79" providerId="LiveId" clId="{8EB2D69D-0C34-439E-B002-837811FDD906}" dt="2022-02-01T13:48:56.016" v="392" actId="1076"/>
          <ac:spMkLst>
            <pc:docMk/>
            <pc:sldMk cId="1864854503" sldId="1756"/>
            <ac:spMk id="127" creationId="{E756AE04-FCB7-4E45-99F8-20602C479ED4}"/>
          </ac:spMkLst>
        </pc:spChg>
        <pc:spChg chg="mod">
          <ac:chgData name="nkshankarprof@outlook.com" userId="cf47b8b22056bd79" providerId="LiveId" clId="{8EB2D69D-0C34-439E-B002-837811FDD906}" dt="2022-02-01T13:48:54.312" v="391" actId="1076"/>
          <ac:spMkLst>
            <pc:docMk/>
            <pc:sldMk cId="1864854503" sldId="1756"/>
            <ac:spMk id="128" creationId="{556BBAC5-0357-4DBC-9E67-D80A5FDFC3C6}"/>
          </ac:spMkLst>
        </pc:spChg>
        <pc:spChg chg="mod">
          <ac:chgData name="nkshankarprof@outlook.com" userId="cf47b8b22056bd79" providerId="LiveId" clId="{8EB2D69D-0C34-439E-B002-837811FDD906}" dt="2022-02-01T13:48:57.614" v="393" actId="1076"/>
          <ac:spMkLst>
            <pc:docMk/>
            <pc:sldMk cId="1864854503" sldId="1756"/>
            <ac:spMk id="129" creationId="{9CE1B9DA-F543-4B33-AE50-D8950FE9DCA2}"/>
          </ac:spMkLst>
        </pc:spChg>
        <pc:spChg chg="add mod">
          <ac:chgData name="nkshankarprof@outlook.com" userId="cf47b8b22056bd79" providerId="LiveId" clId="{8EB2D69D-0C34-439E-B002-837811FDD906}" dt="2022-02-01T14:58:30.566" v="448" actId="207"/>
          <ac:spMkLst>
            <pc:docMk/>
            <pc:sldMk cId="1864854503" sldId="1756"/>
            <ac:spMk id="134" creationId="{657D7FE8-04BA-4750-ABDE-A0E939F009D7}"/>
          </ac:spMkLst>
        </pc:spChg>
        <pc:spChg chg="add mod">
          <ac:chgData name="nkshankarprof@outlook.com" userId="cf47b8b22056bd79" providerId="LiveId" clId="{8EB2D69D-0C34-439E-B002-837811FDD906}" dt="2022-02-01T14:58:30.566" v="448" actId="207"/>
          <ac:spMkLst>
            <pc:docMk/>
            <pc:sldMk cId="1864854503" sldId="1756"/>
            <ac:spMk id="141" creationId="{1B17612D-1D73-4DFF-BEF3-E9048C71934D}"/>
          </ac:spMkLst>
        </pc:spChg>
        <pc:spChg chg="add mod">
          <ac:chgData name="nkshankarprof@outlook.com" userId="cf47b8b22056bd79" providerId="LiveId" clId="{8EB2D69D-0C34-439E-B002-837811FDD906}" dt="2022-02-01T14:58:30.566" v="448" actId="207"/>
          <ac:spMkLst>
            <pc:docMk/>
            <pc:sldMk cId="1864854503" sldId="1756"/>
            <ac:spMk id="142" creationId="{22C3E6A1-9FB4-4089-88F4-C3F586D023EA}"/>
          </ac:spMkLst>
        </pc:spChg>
        <pc:cxnChg chg="mod">
          <ac:chgData name="nkshankarprof@outlook.com" userId="cf47b8b22056bd79" providerId="LiveId" clId="{8EB2D69D-0C34-439E-B002-837811FDD906}" dt="2022-02-01T14:57:51.849" v="437" actId="14100"/>
          <ac:cxnSpMkLst>
            <pc:docMk/>
            <pc:sldMk cId="1864854503" sldId="1756"/>
            <ac:cxnSpMk id="70" creationId="{2694589F-E5F2-4C2D-B9C2-E31BF9D2E103}"/>
          </ac:cxnSpMkLst>
        </pc:cxnChg>
      </pc:sldChg>
      <pc:sldChg chg="modSp mod">
        <pc:chgData name="nkshankarprof@outlook.com" userId="cf47b8b22056bd79" providerId="LiveId" clId="{8EB2D69D-0C34-439E-B002-837811FDD906}" dt="2022-02-01T15:49:09.296" v="457" actId="20577"/>
        <pc:sldMkLst>
          <pc:docMk/>
          <pc:sldMk cId="2212517837" sldId="1775"/>
        </pc:sldMkLst>
        <pc:spChg chg="mod">
          <ac:chgData name="nkshankarprof@outlook.com" userId="cf47b8b22056bd79" providerId="LiveId" clId="{8EB2D69D-0C34-439E-B002-837811FDD906}" dt="2022-02-01T15:49:09.296" v="457" actId="20577"/>
          <ac:spMkLst>
            <pc:docMk/>
            <pc:sldMk cId="2212517837" sldId="1775"/>
            <ac:spMk id="3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2/1/2022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/>
              <a:t>When is CPS updated with new PCI values?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7740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/>
              <a:t>When is CPS updated with new PCI values?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86909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32984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8.sv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microsoft.com/office/2007/relationships/hdphoto" Target="../media/hdphoto1.wdp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1375087"/>
      </p:ext>
    </p:extLst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8AD551-1896-6D44-B0B1-213AAAED08DA}" type="slidenum">
              <a:rPr lang="en-US">
                <a:solidFill>
                  <a:prstClr val="black">
                    <a:alpha val="50000"/>
                  </a:prstClr>
                </a:solidFill>
              </a:rPr>
              <a:pPr>
                <a:defRPr/>
              </a:pPr>
              <a:t>‹#›</a:t>
            </a:fld>
            <a:r>
              <a:rPr lang="en-US" dirty="0">
                <a:solidFill>
                  <a:prstClr val="black">
                    <a:alpha val="50000"/>
                  </a:prstClr>
                </a:solidFill>
              </a:rPr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>
          <a:xfrm>
            <a:off x="491067" y="1139370"/>
            <a:ext cx="11211984" cy="481216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03759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r>
              <a:rPr lang="en-US" dirty="0">
                <a:solidFill>
                  <a:prstClr val="black">
                    <a:alpha val="50000"/>
                  </a:prstClr>
                </a:solidFill>
              </a:rPr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66231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937550"/>
            <a:ext cx="12192000" cy="560339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05922" y="42026"/>
            <a:ext cx="11186537" cy="1067652"/>
          </a:xfrm>
        </p:spPr>
        <p:txBody>
          <a:bodyPr>
            <a:normAutofit/>
          </a:bodyPr>
          <a:lstStyle>
            <a:lvl1pPr algn="l">
              <a:defRPr sz="40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-3" y="6595673"/>
            <a:ext cx="12192003" cy="26232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6546514"/>
            <a:ext cx="12192003" cy="68127"/>
          </a:xfrm>
          <a:prstGeom prst="rect">
            <a:avLst/>
          </a:prstGeom>
          <a:solidFill>
            <a:srgbClr val="2398D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400727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005840"/>
            <a:ext cx="10972800" cy="5021262"/>
          </a:xfrm>
        </p:spPr>
        <p:txBody>
          <a:bodyPr/>
          <a:lstStyle>
            <a:lvl1pPr>
              <a:defRPr sz="2000"/>
            </a:lvl1pPr>
            <a:lvl2pPr marL="225425" indent="-225425">
              <a:spcBef>
                <a:spcPts val="800"/>
              </a:spcBef>
              <a:buFont typeface="Wingdings" charset="2"/>
              <a:buChar char="§"/>
              <a:defRPr sz="1800"/>
            </a:lvl2pPr>
            <a:lvl3pPr marL="571500" indent="-228600">
              <a:spcBef>
                <a:spcPts val="0"/>
              </a:spcBef>
              <a:buFont typeface="Wingdings" charset="2"/>
              <a:buChar char="§"/>
              <a:defRPr sz="1600"/>
            </a:lvl3pPr>
            <a:lvl4pPr marL="914400" indent="-231775">
              <a:spcBef>
                <a:spcPts val="0"/>
              </a:spcBef>
              <a:buFont typeface="Wingdings" charset="2"/>
              <a:buChar char="§"/>
              <a:defRPr sz="1400"/>
            </a:lvl4pPr>
            <a:lvl5pPr marL="1255713" indent="-230188">
              <a:spcBef>
                <a:spcPts val="0"/>
              </a:spcBef>
              <a:buFont typeface="Wingdings" charset="2"/>
              <a:buChar char="§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609600" y="231620"/>
            <a:ext cx="10972800" cy="6400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06401" y="6640391"/>
            <a:ext cx="2224505" cy="201567"/>
          </a:xfrm>
          <a:prstGeom prst="rect">
            <a:avLst/>
          </a:prstGeom>
        </p:spPr>
        <p:txBody>
          <a:bodyPr/>
          <a:lstStyle/>
          <a:p>
            <a:fld id="{9271B49A-57FF-44FC-B189-A9CEF40C469C}" type="datetime1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2/1/2022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8739052" y="6673078"/>
            <a:ext cx="1536192" cy="157162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 defTabSz="914400" eaLnBrk="1" fontAlgn="auto" hangingPunct="1">
              <a:spcBef>
                <a:spcPts val="0"/>
              </a:spcBef>
              <a:spcAft>
                <a:spcPts val="0"/>
              </a:spcAft>
              <a:defRPr sz="1050" kern="0">
                <a:solidFill>
                  <a:sysClr val="window" lastClr="FFFFFF"/>
                </a:solidFill>
                <a:latin typeface="Intel Clear Light"/>
                <a:ea typeface="Geneva" charset="0"/>
                <a:cs typeface="Intel Clear Light"/>
              </a:defRPr>
            </a:lvl1pPr>
          </a:lstStyle>
          <a:p>
            <a:r>
              <a:rPr lang="en-US" dirty="0"/>
              <a:t>Intel Confidential </a:t>
            </a:r>
          </a:p>
        </p:txBody>
      </p:sp>
    </p:spTree>
    <p:extLst>
      <p:ext uri="{BB962C8B-B14F-4D97-AF65-F5344CB8AC3E}">
        <p14:creationId xmlns:p14="http://schemas.microsoft.com/office/powerpoint/2010/main" val="5117306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581472"/>
      </p:ext>
    </p:extLst>
  </p:cSld>
  <p:clrMapOvr>
    <a:masterClrMapping/>
  </p:clrMapOvr>
  <p:transition>
    <p:wipe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25935579"/>
      </p:ext>
    </p:extLst>
  </p:cSld>
  <p:clrMapOvr>
    <a:masterClrMapping/>
  </p:clrMapOvr>
  <p:transition>
    <p:wipe dir="r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46072605"/>
      </p:ext>
    </p:extLst>
  </p:cSld>
  <p:clrMapOvr>
    <a:masterClrMapping/>
  </p:clrMapOvr>
  <p:transition>
    <p:wipe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877869"/>
      </p:ext>
    </p:extLst>
  </p:cSld>
  <p:clrMapOvr>
    <a:masterClrMapping/>
  </p:clrMapOvr>
  <p:transition>
    <p:wipe dir="r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5270229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005840"/>
            <a:ext cx="10972800" cy="5021262"/>
          </a:xfrm>
        </p:spPr>
        <p:txBody>
          <a:bodyPr/>
          <a:lstStyle>
            <a:lvl1pPr>
              <a:defRPr sz="2000"/>
            </a:lvl1pPr>
            <a:lvl2pPr marL="225425" indent="-225425">
              <a:spcBef>
                <a:spcPts val="800"/>
              </a:spcBef>
              <a:buFont typeface="Wingdings" charset="2"/>
              <a:buChar char="§"/>
              <a:defRPr sz="1800"/>
            </a:lvl2pPr>
            <a:lvl3pPr marL="571500" indent="-228600">
              <a:spcBef>
                <a:spcPts val="0"/>
              </a:spcBef>
              <a:buFont typeface="Wingdings" charset="2"/>
              <a:buChar char="§"/>
              <a:defRPr sz="1600"/>
            </a:lvl3pPr>
            <a:lvl4pPr marL="914400" indent="-231775">
              <a:spcBef>
                <a:spcPts val="0"/>
              </a:spcBef>
              <a:buFont typeface="Wingdings" charset="2"/>
              <a:buChar char="§"/>
              <a:defRPr sz="1400"/>
            </a:lvl4pPr>
            <a:lvl5pPr marL="1255713" indent="-230188">
              <a:spcBef>
                <a:spcPts val="0"/>
              </a:spcBef>
              <a:buFont typeface="Wingdings" charset="2"/>
              <a:buChar char="§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609600" y="231620"/>
            <a:ext cx="10972800" cy="6400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06401" y="6640391"/>
            <a:ext cx="2224505" cy="201567"/>
          </a:xfrm>
          <a:prstGeom prst="rect">
            <a:avLst/>
          </a:prstGeom>
        </p:spPr>
        <p:txBody>
          <a:bodyPr/>
          <a:lstStyle/>
          <a:p>
            <a:fld id="{9271B49A-57FF-44FC-B189-A9CEF40C469C}" type="datetime1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2/1/2022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8739052" y="6673078"/>
            <a:ext cx="1536192" cy="157162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 defTabSz="914400" eaLnBrk="1" fontAlgn="auto" hangingPunct="1">
              <a:spcBef>
                <a:spcPts val="0"/>
              </a:spcBef>
              <a:spcAft>
                <a:spcPts val="0"/>
              </a:spcAft>
              <a:defRPr sz="1050" kern="0">
                <a:solidFill>
                  <a:sysClr val="window" lastClr="FFFFFF"/>
                </a:solidFill>
                <a:latin typeface="Intel Clear Light"/>
                <a:ea typeface="Geneva" charset="0"/>
                <a:cs typeface="Intel Clear Light"/>
              </a:defRPr>
            </a:lvl1pPr>
          </a:lstStyle>
          <a:p>
            <a:r>
              <a:rPr lang="en-US" dirty="0"/>
              <a:t>Intel Confidential </a:t>
            </a:r>
          </a:p>
        </p:txBody>
      </p:sp>
    </p:spTree>
    <p:extLst>
      <p:ext uri="{BB962C8B-B14F-4D97-AF65-F5344CB8AC3E}">
        <p14:creationId xmlns:p14="http://schemas.microsoft.com/office/powerpoint/2010/main" val="41452220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8AD551-1896-6D44-B0B1-213AAAED08DA}" type="slidenum">
              <a:rPr lang="en-US">
                <a:solidFill>
                  <a:prstClr val="black">
                    <a:alpha val="50000"/>
                  </a:prstClr>
                </a:solidFill>
              </a:rPr>
              <a:pPr>
                <a:defRPr/>
              </a:pPr>
              <a:t>‹#›</a:t>
            </a:fld>
            <a:r>
              <a:rPr lang="en-US" dirty="0">
                <a:solidFill>
                  <a:prstClr val="black">
                    <a:alpha val="50000"/>
                  </a:prstClr>
                </a:solidFill>
              </a:rPr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>
          <a:xfrm>
            <a:off x="491067" y="1139370"/>
            <a:ext cx="11211984" cy="481216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05242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90CA429-C861-0F4E-A7EF-E84E4D8DF98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FB54BF20-09AB-6A4D-BB78-B60A55945CE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943626" y="1334236"/>
            <a:ext cx="8235741" cy="3905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71702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bg>
      <p:bgPr>
        <a:solidFill>
          <a:schemeClr val="accent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4EDF2F51-68F7-FB43-BE5B-9E4DD2507CE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9443327" y="5960223"/>
            <a:ext cx="2867292" cy="537475"/>
          </a:xfrm>
          <a:noFill/>
          <a:ln>
            <a:noFill/>
          </a:ln>
        </p:spPr>
        <p:txBody>
          <a:bodyPr lIns="360000">
            <a:noAutofit/>
          </a:bodyPr>
          <a:lstStyle>
            <a:lvl1pPr marL="0" indent="0" algn="l">
              <a:buNone/>
              <a:defRPr sz="1867" b="0" i="0">
                <a:solidFill>
                  <a:schemeClr val="tx1"/>
                </a:solidFill>
                <a:latin typeface="Arial"/>
                <a:cs typeface="Arial"/>
              </a:defRPr>
            </a:lvl1pPr>
            <a:lvl2pPr marL="609585" indent="0" algn="ctr">
              <a:buNone/>
              <a:defRPr sz="6400">
                <a:solidFill>
                  <a:schemeClr val="bg1"/>
                </a:solidFill>
                <a:latin typeface="Helvetica Neue Light"/>
                <a:cs typeface="Helvetica Neue Light"/>
              </a:defRPr>
            </a:lvl2pPr>
            <a:lvl3pPr marL="1219170" indent="0" algn="ctr">
              <a:buNone/>
              <a:defRPr sz="6400">
                <a:solidFill>
                  <a:schemeClr val="bg1"/>
                </a:solidFill>
                <a:latin typeface="Helvetica Neue Light"/>
                <a:cs typeface="Helvetica Neue Light"/>
              </a:defRPr>
            </a:lvl3pPr>
            <a:lvl4pPr marL="1828754" indent="0" algn="ctr">
              <a:buNone/>
              <a:defRPr sz="6400">
                <a:solidFill>
                  <a:schemeClr val="bg1"/>
                </a:solidFill>
                <a:latin typeface="Helvetica Neue Light"/>
                <a:cs typeface="Helvetica Neue Light"/>
              </a:defRPr>
            </a:lvl4pPr>
            <a:lvl5pPr marL="2438339" indent="0" algn="ctr">
              <a:buNone/>
              <a:defRPr sz="6400">
                <a:solidFill>
                  <a:schemeClr val="bg1"/>
                </a:solidFill>
                <a:latin typeface="Helvetica Neue Light"/>
                <a:cs typeface="Helvetica Neue Light"/>
              </a:defRPr>
            </a:lvl5pPr>
          </a:lstStyle>
          <a:p>
            <a:pPr lvl="0"/>
            <a:r>
              <a:rPr lang="en-CA" dirty="0"/>
              <a:t>@</a:t>
            </a:r>
            <a:r>
              <a:rPr lang="en-CA" dirty="0" err="1"/>
              <a:t>twitterhandle</a:t>
            </a:r>
            <a:endParaRPr lang="en-US" dirty="0"/>
          </a:p>
        </p:txBody>
      </p:sp>
      <p:sp>
        <p:nvSpPr>
          <p:cNvPr id="19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438360" y="3044291"/>
            <a:ext cx="7724105" cy="1761809"/>
          </a:xfrm>
          <a:solidFill>
            <a:schemeClr val="bg1"/>
          </a:solidFill>
        </p:spPr>
        <p:txBody>
          <a:bodyPr lIns="360000" anchor="ctr">
            <a:noAutofit/>
          </a:bodyPr>
          <a:lstStyle>
            <a:lvl1pPr marL="0" indent="0" algn="l">
              <a:buNone/>
              <a:defRPr sz="6400" b="1" baseline="0">
                <a:solidFill>
                  <a:schemeClr val="tx1"/>
                </a:solidFill>
                <a:latin typeface="Arial"/>
                <a:cs typeface="Arial"/>
              </a:defRPr>
            </a:lvl1pPr>
            <a:lvl2pPr marL="609585" indent="0" algn="ctr">
              <a:buNone/>
              <a:defRPr sz="6400">
                <a:solidFill>
                  <a:schemeClr val="bg1"/>
                </a:solidFill>
                <a:latin typeface="Helvetica Neue Light"/>
                <a:cs typeface="Helvetica Neue Light"/>
              </a:defRPr>
            </a:lvl2pPr>
            <a:lvl3pPr marL="1219170" indent="0" algn="ctr">
              <a:buNone/>
              <a:defRPr sz="6400">
                <a:solidFill>
                  <a:schemeClr val="bg1"/>
                </a:solidFill>
                <a:latin typeface="Helvetica Neue Light"/>
                <a:cs typeface="Helvetica Neue Light"/>
              </a:defRPr>
            </a:lvl3pPr>
            <a:lvl4pPr marL="1828754" indent="0" algn="ctr">
              <a:buNone/>
              <a:defRPr sz="6400">
                <a:solidFill>
                  <a:schemeClr val="bg1"/>
                </a:solidFill>
                <a:latin typeface="Helvetica Neue Light"/>
                <a:cs typeface="Helvetica Neue Light"/>
              </a:defRPr>
            </a:lvl4pPr>
            <a:lvl5pPr marL="2438339" indent="0" algn="ctr">
              <a:buNone/>
              <a:defRPr sz="6400">
                <a:solidFill>
                  <a:schemeClr val="bg1"/>
                </a:solidFill>
                <a:latin typeface="Helvetica Neue Light"/>
                <a:cs typeface="Helvetica Neue Light"/>
              </a:defRPr>
            </a:lvl5pPr>
          </a:lstStyle>
          <a:p>
            <a:pPr lvl="0"/>
            <a:r>
              <a:rPr lang="en-CA" dirty="0"/>
              <a:t>Click to Edit Title</a:t>
            </a:r>
            <a:endParaRPr lang="en-US" dirty="0"/>
          </a:p>
        </p:txBody>
      </p:sp>
      <p:sp>
        <p:nvSpPr>
          <p:cNvPr id="20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438359" y="4920080"/>
            <a:ext cx="4034671" cy="537475"/>
          </a:xfrm>
          <a:solidFill>
            <a:schemeClr val="tx1"/>
          </a:solidFill>
          <a:ln>
            <a:noFill/>
          </a:ln>
        </p:spPr>
        <p:txBody>
          <a:bodyPr lIns="360000">
            <a:noAutofit/>
          </a:bodyPr>
          <a:lstStyle>
            <a:lvl1pPr marL="0" indent="0" algn="l">
              <a:buNone/>
              <a:defRPr sz="2400" b="1" i="0">
                <a:solidFill>
                  <a:schemeClr val="bg1"/>
                </a:solidFill>
                <a:latin typeface="Arial"/>
                <a:cs typeface="Arial"/>
              </a:defRPr>
            </a:lvl1pPr>
            <a:lvl2pPr marL="609585" indent="0" algn="ctr">
              <a:buNone/>
              <a:defRPr sz="6400">
                <a:solidFill>
                  <a:schemeClr val="bg1"/>
                </a:solidFill>
                <a:latin typeface="Helvetica Neue Light"/>
                <a:cs typeface="Helvetica Neue Light"/>
              </a:defRPr>
            </a:lvl2pPr>
            <a:lvl3pPr marL="1219170" indent="0" algn="ctr">
              <a:buNone/>
              <a:defRPr sz="6400">
                <a:solidFill>
                  <a:schemeClr val="bg1"/>
                </a:solidFill>
                <a:latin typeface="Helvetica Neue Light"/>
                <a:cs typeface="Helvetica Neue Light"/>
              </a:defRPr>
            </a:lvl3pPr>
            <a:lvl4pPr marL="1828754" indent="0" algn="ctr">
              <a:buNone/>
              <a:defRPr sz="6400">
                <a:solidFill>
                  <a:schemeClr val="bg1"/>
                </a:solidFill>
                <a:latin typeface="Helvetica Neue Light"/>
                <a:cs typeface="Helvetica Neue Light"/>
              </a:defRPr>
            </a:lvl4pPr>
            <a:lvl5pPr marL="2438339" indent="0" algn="ctr">
              <a:buNone/>
              <a:defRPr sz="6400">
                <a:solidFill>
                  <a:schemeClr val="bg1"/>
                </a:solidFill>
                <a:latin typeface="Helvetica Neue Light"/>
                <a:cs typeface="Helvetica Neue Light"/>
              </a:defRPr>
            </a:lvl5pPr>
          </a:lstStyle>
          <a:p>
            <a:pPr lvl="0"/>
            <a:r>
              <a:rPr lang="en-CA" dirty="0"/>
              <a:t>Title / Subtitle Here</a:t>
            </a:r>
            <a:endParaRPr lang="en-US" dirty="0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0F01D60C-FEB3-CC4E-8ADE-80A4BF283D6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38360" y="469415"/>
            <a:ext cx="4633973" cy="2197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79114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Text, letter&#10;&#10;Description automatically generated">
            <a:extLst>
              <a:ext uri="{FF2B5EF4-FFF2-40B4-BE49-F238E27FC236}">
                <a16:creationId xmlns:a16="http://schemas.microsoft.com/office/drawing/2014/main" id="{15C582F8-4FCF-3D4D-8695-0AD02C333B5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65000"/>
                    </a14:imgEffect>
                    <a14:imgEffect>
                      <a14:brightnessContrast bright="6000" contrast="-5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ctangle 3"/>
          <p:cNvSpPr/>
          <p:nvPr userDrawn="1"/>
        </p:nvSpPr>
        <p:spPr>
          <a:xfrm>
            <a:off x="0" y="1131216"/>
            <a:ext cx="12192000" cy="540972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05922" y="42026"/>
            <a:ext cx="11186537" cy="1067652"/>
          </a:xfrm>
        </p:spPr>
        <p:txBody>
          <a:bodyPr>
            <a:normAutofit/>
          </a:bodyPr>
          <a:lstStyle>
            <a:lvl1pPr algn="l">
              <a:defRPr sz="3733" b="1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02602" y="1600201"/>
            <a:ext cx="9706809" cy="4525963"/>
          </a:xfrm>
        </p:spPr>
        <p:txBody>
          <a:bodyPr/>
          <a:lstStyle>
            <a:lvl1pPr>
              <a:buClr>
                <a:srgbClr val="2398D4"/>
              </a:buClr>
              <a:defRPr sz="3733">
                <a:latin typeface="Arial"/>
                <a:cs typeface="Arial"/>
              </a:defRPr>
            </a:lvl1pPr>
            <a:lvl2pPr>
              <a:buClr>
                <a:srgbClr val="2398D4"/>
              </a:buClr>
              <a:defRPr sz="3200">
                <a:latin typeface="Arial"/>
                <a:cs typeface="Arial"/>
              </a:defRPr>
            </a:lvl2pPr>
            <a:lvl3pPr>
              <a:buClr>
                <a:srgbClr val="2398D4"/>
              </a:buClr>
              <a:defRPr sz="2667">
                <a:latin typeface="Arial"/>
                <a:cs typeface="Arial"/>
              </a:defRPr>
            </a:lvl3pPr>
            <a:lvl4pPr>
              <a:buClr>
                <a:srgbClr val="2398D4"/>
              </a:buClr>
              <a:defRPr>
                <a:latin typeface="Arial"/>
                <a:cs typeface="Arial"/>
              </a:defRPr>
            </a:lvl4pPr>
            <a:lvl5pPr>
              <a:buClr>
                <a:srgbClr val="2398D4"/>
              </a:buClr>
              <a:defRPr>
                <a:latin typeface="Arial"/>
                <a:cs typeface="Arial"/>
              </a:defRPr>
            </a:lvl5pPr>
          </a:lstStyle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-3" y="6595673"/>
            <a:ext cx="12192003" cy="26232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/>
          <p:cNvSpPr/>
          <p:nvPr userDrawn="1"/>
        </p:nvSpPr>
        <p:spPr>
          <a:xfrm>
            <a:off x="0" y="6546514"/>
            <a:ext cx="12192003" cy="68127"/>
          </a:xfrm>
          <a:prstGeom prst="rect">
            <a:avLst/>
          </a:prstGeom>
          <a:solidFill>
            <a:srgbClr val="2398D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5FCC67F2-D7D0-F24F-96B2-F96E07BE114B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979758" y="123430"/>
            <a:ext cx="1764833" cy="836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441051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4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5" y="6504192"/>
            <a:ext cx="607359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9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16808449"/>
      </p:ext>
    </p:extLst>
  </p:cSld>
  <p:clrMapOvr>
    <a:masterClrMapping/>
  </p:clrMapOvr>
  <p:transition>
    <p:wipe dir="r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937549"/>
            <a:ext cx="12192000" cy="560339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05924" y="42027"/>
            <a:ext cx="11186537" cy="1067652"/>
          </a:xfrm>
        </p:spPr>
        <p:txBody>
          <a:bodyPr>
            <a:normAutofit/>
          </a:bodyPr>
          <a:lstStyle>
            <a:lvl1pPr algn="l">
              <a:defRPr sz="40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-3" y="6595674"/>
            <a:ext cx="12192003" cy="26232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7" name="Rectangle 6"/>
          <p:cNvSpPr/>
          <p:nvPr userDrawn="1"/>
        </p:nvSpPr>
        <p:spPr>
          <a:xfrm>
            <a:off x="1" y="6546515"/>
            <a:ext cx="12192003" cy="68127"/>
          </a:xfrm>
          <a:prstGeom prst="rect">
            <a:avLst/>
          </a:prstGeom>
          <a:solidFill>
            <a:srgbClr val="2398D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673109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3" y="-9137"/>
            <a:ext cx="12198371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9"/>
            <a:ext cx="5495775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1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6602378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829396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4374074"/>
      </p:ext>
    </p:extLst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34128479"/>
      </p:ext>
    </p:extLst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85629000"/>
      </p:ext>
    </p:extLst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5209678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image" Target="../media/image2.emf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10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19.xml"/><Relationship Id="rId10" Type="http://schemas.openxmlformats.org/officeDocument/2006/relationships/image" Target="../media/image2.emf"/><Relationship Id="rId4" Type="http://schemas.openxmlformats.org/officeDocument/2006/relationships/slideLayout" Target="../slideLayouts/slideLayout18.xml"/><Relationship Id="rId9" Type="http://schemas.openxmlformats.org/officeDocument/2006/relationships/image" Target="../media/image1.jp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9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MSIPCMContentMarking" descr="{&quot;HashCode&quot;:-45436510,&quot;Placement&quot;:&quot;Footer&quot;}">
            <a:extLst>
              <a:ext uri="{FF2B5EF4-FFF2-40B4-BE49-F238E27FC236}">
                <a16:creationId xmlns:a16="http://schemas.microsoft.com/office/drawing/2014/main" id="{C373FB34-AD42-4D08-BE9B-6629B0E74DEA}"/>
              </a:ext>
            </a:extLst>
          </p:cNvPr>
          <p:cNvSpPr txBox="1"/>
          <p:nvPr userDrawn="1"/>
        </p:nvSpPr>
        <p:spPr>
          <a:xfrm>
            <a:off x="0" y="6595656"/>
            <a:ext cx="581126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000">
                <a:solidFill>
                  <a:srgbClr val="000000"/>
                </a:solidFill>
                <a:latin typeface="Calibri" panose="020F0502020204030204" pitchFamily="34" charset="0"/>
              </a:rPr>
              <a:t>Public</a:t>
            </a:r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11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1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SIPCMContentMarking" descr="{&quot;HashCode&quot;:-45436510,&quot;Placement&quot;:&quot;Footer&quot;}">
            <a:extLst>
              <a:ext uri="{FF2B5EF4-FFF2-40B4-BE49-F238E27FC236}">
                <a16:creationId xmlns:a16="http://schemas.microsoft.com/office/drawing/2014/main" id="{48520761-FDED-4DC8-90AC-3860BA32E0A2}"/>
              </a:ext>
            </a:extLst>
          </p:cNvPr>
          <p:cNvSpPr txBox="1"/>
          <p:nvPr userDrawn="1"/>
        </p:nvSpPr>
        <p:spPr>
          <a:xfrm>
            <a:off x="0" y="6595656"/>
            <a:ext cx="581126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000">
                <a:solidFill>
                  <a:srgbClr val="000000"/>
                </a:solidFill>
                <a:latin typeface="Calibri" panose="020F0502020204030204" pitchFamily="34" charset="0"/>
              </a:rPr>
              <a:t>Public</a:t>
            </a:r>
            <a:endParaRPr lang="en-US" sz="10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0259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4" r:id="rId6"/>
    <p:sldLayoutId id="2147483665" r:id="rId7"/>
    <p:sldLayoutId id="2147483674" r:id="rId8"/>
    <p:sldLayoutId id="2147483675" r:id="rId9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9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11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SIPCMContentMarking" descr="{&quot;HashCode&quot;:-45436510,&quot;Placement&quot;:&quot;Footer&quot;}">
            <a:extLst>
              <a:ext uri="{FF2B5EF4-FFF2-40B4-BE49-F238E27FC236}">
                <a16:creationId xmlns:a16="http://schemas.microsoft.com/office/drawing/2014/main" id="{48520761-FDED-4DC8-90AC-3860BA32E0A2}"/>
              </a:ext>
            </a:extLst>
          </p:cNvPr>
          <p:cNvSpPr txBox="1"/>
          <p:nvPr userDrawn="1"/>
        </p:nvSpPr>
        <p:spPr>
          <a:xfrm>
            <a:off x="0" y="6595656"/>
            <a:ext cx="581126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000">
                <a:solidFill>
                  <a:srgbClr val="000000"/>
                </a:solidFill>
                <a:latin typeface="Calibri" panose="020F0502020204030204" pitchFamily="34" charset="0"/>
              </a:rPr>
              <a:t>Public</a:t>
            </a:r>
            <a:endParaRPr lang="en-US" sz="10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7675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71831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303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5426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</p:sldLayoutIdLst>
  <p:txStyles>
    <p:titleStyle>
      <a:lvl1pPr algn="l" defTabSz="609585" rtl="0" eaLnBrk="1" latinLnBrk="0" hangingPunct="1">
        <a:spcBef>
          <a:spcPct val="0"/>
        </a:spcBef>
        <a:buNone/>
        <a:defRPr sz="5067" kern="1200">
          <a:solidFill>
            <a:schemeClr val="bg1"/>
          </a:solidFill>
          <a:latin typeface="Arial"/>
          <a:ea typeface="+mj-ea"/>
          <a:cs typeface="Arial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Arial"/>
          <a:ea typeface="+mn-ea"/>
          <a:cs typeface="Arial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Arial"/>
          <a:ea typeface="+mn-ea"/>
          <a:cs typeface="Arial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Arial"/>
          <a:ea typeface="+mn-ea"/>
          <a:cs typeface="Arial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Arial"/>
          <a:ea typeface="+mn-ea"/>
          <a:cs typeface="Arial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Arial"/>
          <a:ea typeface="+mn-ea"/>
          <a:cs typeface="Arial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fd.io/view/Hc2vpp" TargetMode="External"/><Relationship Id="rId2" Type="http://schemas.openxmlformats.org/officeDocument/2006/relationships/hyperlink" Target="https://wiki.fd.io/view/Honeycomb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s://wiki.o-ran-sc.org/display/SIM/Architecture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o-ran-sc.org/projects/o-ran-sc-sim-a1-interface" TargetMode="External"/><Relationship Id="rId2" Type="http://schemas.openxmlformats.org/officeDocument/2006/relationships/hyperlink" Target="https://gerrit.o-ran-sc.org/r/admin/repos/sim/a1-interface" TargetMode="External"/><Relationship Id="rId1" Type="http://schemas.openxmlformats.org/officeDocument/2006/relationships/slideLayout" Target="../slideLayouts/slideLayout24.xml"/><Relationship Id="rId4" Type="http://schemas.openxmlformats.org/officeDocument/2006/relationships/hyperlink" Target="https://wiki.o-ran-sc.org/display/RICNR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package" Target="../embeddings/Microsoft_Excel_Worksheet.xlsx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g"/><Relationship Id="rId3" Type="http://schemas.openxmlformats.org/officeDocument/2006/relationships/image" Target="../media/image11.png"/><Relationship Id="rId7" Type="http://schemas.openxmlformats.org/officeDocument/2006/relationships/image" Target="../media/image15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761A4A-CB50-4903-A03C-204836853B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6522" y="1999408"/>
            <a:ext cx="11332718" cy="2153130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OOF-SON: 5G Self-Organizing Network (SON)</a:t>
            </a:r>
            <a:br>
              <a:rPr lang="en-US" dirty="0"/>
            </a:br>
            <a:r>
              <a:rPr lang="en-US" dirty="0"/>
              <a:t>using ONAP Optimization Framework (OOF):</a:t>
            </a:r>
            <a:br>
              <a:rPr lang="en-US" dirty="0"/>
            </a:br>
            <a:r>
              <a:rPr lang="en-US" dirty="0"/>
              <a:t>Release 10 Jakarta</a:t>
            </a:r>
            <a:endParaRPr lang="ru-RU" dirty="0"/>
          </a:p>
        </p:txBody>
      </p:sp>
      <p:sp>
        <p:nvSpPr>
          <p:cNvPr id="4" name="Подзаголовок 2">
            <a:extLst>
              <a:ext uri="{FF2B5EF4-FFF2-40B4-BE49-F238E27FC236}">
                <a16:creationId xmlns:a16="http://schemas.microsoft.com/office/drawing/2014/main" id="{1075DA0E-9951-4209-8525-2F0CC40F3F4E}"/>
              </a:ext>
            </a:extLst>
          </p:cNvPr>
          <p:cNvSpPr txBox="1">
            <a:spLocks/>
          </p:cNvSpPr>
          <p:nvPr/>
        </p:nvSpPr>
        <p:spPr>
          <a:xfrm>
            <a:off x="1764399" y="4506798"/>
            <a:ext cx="9934841" cy="16714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None/>
              <a:defRPr sz="18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None/>
              <a:defRPr sz="24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defRPr sz="20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tabLst>
                <a:tab pos="2057400" algn="l"/>
              </a:tabLst>
            </a:pPr>
            <a:r>
              <a:rPr lang="en-US" sz="2000" dirty="0">
                <a:latin typeface="+mn-lt"/>
              </a:rPr>
              <a:t>Collaborators           : STL, Wipro, AT&amp;T, highstreet technologies, </a:t>
            </a:r>
            <a:br>
              <a:rPr lang="en-US" sz="2000" dirty="0">
                <a:latin typeface="+mn-lt"/>
              </a:rPr>
            </a:br>
            <a:r>
              <a:rPr lang="en-US" sz="2000" dirty="0">
                <a:latin typeface="+mn-lt"/>
              </a:rPr>
              <a:t>	 Ericsson, IBM, Nokia, Reliance Jio, </a:t>
            </a:r>
            <a:br>
              <a:rPr lang="en-US" sz="2000" dirty="0">
                <a:latin typeface="+mn-lt"/>
              </a:rPr>
            </a:br>
            <a:r>
              <a:rPr lang="en-US" sz="2000" dirty="0">
                <a:latin typeface="+mn-lt"/>
              </a:rPr>
              <a:t>	 Rutgers Winlab, Tech Mahindra, Verizon</a:t>
            </a:r>
          </a:p>
          <a:p>
            <a:pPr>
              <a:tabLst>
                <a:tab pos="2057400" algn="l"/>
              </a:tabLst>
            </a:pPr>
            <a:r>
              <a:rPr lang="en-US" sz="2000" dirty="0">
                <a:latin typeface="+mn-lt"/>
              </a:rPr>
              <a:t>Acknowledgments : Feedback and support from participants </a:t>
            </a:r>
            <a:br>
              <a:rPr lang="en-US" sz="2000" dirty="0">
                <a:latin typeface="+mn-lt"/>
              </a:rPr>
            </a:br>
            <a:r>
              <a:rPr lang="en-US" sz="2000" dirty="0">
                <a:latin typeface="+mn-lt"/>
              </a:rPr>
              <a:t>	 in ONAP OOF-SON team calls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3F726DD-0921-4CF8-BAAC-ACDE962646A8}"/>
              </a:ext>
            </a:extLst>
          </p:cNvPr>
          <p:cNvSpPr/>
          <p:nvPr/>
        </p:nvSpPr>
        <p:spPr>
          <a:xfrm>
            <a:off x="1764399" y="6332490"/>
            <a:ext cx="69153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2057400" algn="l"/>
              </a:tabLst>
            </a:pPr>
            <a:r>
              <a:rPr lang="en-US" sz="2000" dirty="0">
                <a:solidFill>
                  <a:schemeClr val="bg1"/>
                </a:solidFill>
                <a:cs typeface="Arial" panose="020B0604020202020204" pitchFamily="34" charset="0"/>
              </a:rPr>
              <a:t>Presenter               : N.K. </a:t>
            </a:r>
            <a:r>
              <a:rPr lang="en-US" sz="2000" dirty="0" err="1">
                <a:solidFill>
                  <a:schemeClr val="bg1"/>
                </a:solidFill>
                <a:cs typeface="Arial" panose="020B0604020202020204" pitchFamily="34" charset="0"/>
              </a:rPr>
              <a:t>Shankaranarayanan</a:t>
            </a:r>
            <a:endParaRPr lang="en-US" sz="20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773C64F-B6FC-4F62-8CA1-769F9E7AC868}"/>
              </a:ext>
            </a:extLst>
          </p:cNvPr>
          <p:cNvSpPr/>
          <p:nvPr/>
        </p:nvSpPr>
        <p:spPr>
          <a:xfrm>
            <a:off x="5124908" y="3952483"/>
            <a:ext cx="139115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tabLst>
                <a:tab pos="2057400" algn="l"/>
              </a:tabLst>
            </a:pPr>
            <a:r>
              <a:rPr lang="en-US" sz="2000" dirty="0">
                <a:solidFill>
                  <a:schemeClr val="bg1"/>
                </a:solidFill>
              </a:rPr>
              <a:t>Feb 1, 2022</a:t>
            </a:r>
          </a:p>
        </p:txBody>
      </p:sp>
    </p:spTree>
    <p:extLst>
      <p:ext uri="{BB962C8B-B14F-4D97-AF65-F5344CB8AC3E}">
        <p14:creationId xmlns:p14="http://schemas.microsoft.com/office/powerpoint/2010/main" val="360489941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F8808F5-1243-45AA-AD11-B0AB32E4AE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ONAP Component Impacts for Jakarta release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8186D0F-C342-4A69-951C-BE975FD46E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384464"/>
              </p:ext>
            </p:extLst>
          </p:nvPr>
        </p:nvGraphicFramePr>
        <p:xfrm>
          <a:off x="193944" y="1143000"/>
          <a:ext cx="11804112" cy="4564640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2238082">
                  <a:extLst>
                    <a:ext uri="{9D8B030D-6E8A-4147-A177-3AD203B41FA5}">
                      <a16:colId xmlns:a16="http://schemas.microsoft.com/office/drawing/2014/main" val="3122017649"/>
                    </a:ext>
                  </a:extLst>
                </a:gridCol>
                <a:gridCol w="9566030">
                  <a:extLst>
                    <a:ext uri="{9D8B030D-6E8A-4147-A177-3AD203B41FA5}">
                      <a16:colId xmlns:a16="http://schemas.microsoft.com/office/drawing/2014/main" val="4090153971"/>
                    </a:ext>
                  </a:extLst>
                </a:gridCol>
              </a:tblGrid>
              <a:tr h="41729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COMPONENT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IMPACT(S)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476051"/>
                  </a:ext>
                </a:extLst>
              </a:tr>
              <a:tr h="117328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</a:rPr>
                        <a:t>SDN</a:t>
                      </a:r>
                      <a:r>
                        <a:rPr lang="en-US" sz="1600" dirty="0">
                          <a:effectLst/>
                        </a:rPr>
                        <a:t>-C</a:t>
                      </a:r>
                      <a:r>
                        <a:rPr lang="en-US" sz="1600" baseline="0" dirty="0">
                          <a:effectLst/>
                        </a:rPr>
                        <a:t> (SDN-R)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marR="0" indent="-28575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>
                          <a:solidFill>
                            <a:srgbClr val="00B050"/>
                          </a:solidFill>
                          <a:effectLst/>
                        </a:rPr>
                        <a:t>Use new Yang model for netconf config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zh-CN" sz="1600" strike="sngStrike" baseline="0" dirty="0"/>
                        <a:t>Receive and parse Configuration Management (CM)</a:t>
                      </a:r>
                      <a:r>
                        <a:rPr lang="en-US" altLang="zh-CN" sz="1600" strike="sngStrike" dirty="0"/>
                        <a:t> notifications from VES Collector</a:t>
                      </a:r>
                      <a:endParaRPr lang="en-US" sz="1600" strike="sngStrike" dirty="0">
                        <a:effectLst/>
                      </a:endParaRPr>
                    </a:p>
                    <a:p>
                      <a:pPr marL="285750" marR="0" indent="-28575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altLang="zh-CN" sz="1600" strike="sngStrike" baseline="0" dirty="0"/>
                        <a:t>Interface to CPS</a:t>
                      </a:r>
                    </a:p>
                    <a:p>
                      <a:pPr marL="285750" marR="0" indent="-28575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altLang="zh-CN" sz="1600" baseline="0" dirty="0">
                          <a:solidFill>
                            <a:srgbClr val="FF0000"/>
                          </a:solidFill>
                        </a:rPr>
                        <a:t>Implementation of A1 interface (stretch goal)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42211362"/>
                  </a:ext>
                </a:extLst>
              </a:tr>
              <a:tr h="90510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DCAE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rgbClr val="00B050"/>
                          </a:solidFill>
                          <a:effectLst/>
                        </a:rPr>
                        <a:t>Define O-RAN aligned </a:t>
                      </a:r>
                      <a:r>
                        <a:rPr lang="en-US" sz="1600" kern="1200" dirty="0">
                          <a:solidFill>
                            <a:srgbClr val="00B050"/>
                          </a:solidFill>
                        </a:rPr>
                        <a:t>modified VES message format for PM, FM, CM (no DCAE impact)</a:t>
                      </a:r>
                    </a:p>
                    <a:p>
                      <a:pPr marL="285750" indent="-2857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/>
                        <a:t>Interface to CPS </a:t>
                      </a:r>
                      <a:r>
                        <a:rPr lang="en-US" sz="1600" dirty="0">
                          <a:effectLst/>
                        </a:rPr>
                        <a:t>(test-only? - work done in Istanbul)</a:t>
                      </a:r>
                    </a:p>
                    <a:p>
                      <a:pPr marL="285750" indent="-2857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600" strike="sngStrike" kern="1200" dirty="0">
                          <a:solidFill>
                            <a:srgbClr val="FF0000"/>
                          </a:solidFill>
                        </a:rPr>
                        <a:t>Adapt to modified VES message format for PM, FM, CM</a:t>
                      </a:r>
                    </a:p>
                    <a:p>
                      <a:pPr marL="285750" indent="-2857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600" strike="sngStrike" kern="1200" dirty="0">
                          <a:solidFill>
                            <a:srgbClr val="FF0000"/>
                          </a:solidFill>
                        </a:rPr>
                        <a:t>Generate CL message for A1 action (</a:t>
                      </a:r>
                      <a:r>
                        <a:rPr lang="en-US" altLang="zh-CN" sz="1600" strike="sngStrike" baseline="0" dirty="0">
                          <a:solidFill>
                            <a:srgbClr val="FF0000"/>
                          </a:solidFill>
                        </a:rPr>
                        <a:t>stretch goal, needs to be coordinated with other </a:t>
                      </a:r>
                      <a:r>
                        <a:rPr lang="en-US" altLang="zh-CN" sz="1600" strike="sngStrike" baseline="0" dirty="0" err="1">
                          <a:solidFill>
                            <a:srgbClr val="FF0000"/>
                          </a:solidFill>
                        </a:rPr>
                        <a:t>reqs</a:t>
                      </a:r>
                      <a:r>
                        <a:rPr lang="en-US" altLang="zh-CN" sz="1600" strike="sngStrike" baseline="0" dirty="0">
                          <a:solidFill>
                            <a:srgbClr val="FF0000"/>
                          </a:solidFill>
                        </a:rPr>
                        <a:t>)</a:t>
                      </a:r>
                      <a:endParaRPr lang="en-US" sz="1600" strike="sngStrike" kern="12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8267964"/>
                  </a:ext>
                </a:extLst>
              </a:tr>
              <a:tr h="42023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OOF (test-only)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marR="0" indent="-28575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>
                          <a:effectLst/>
                        </a:rPr>
                        <a:t>No change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49978481"/>
                  </a:ext>
                </a:extLst>
              </a:tr>
              <a:tr h="42023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CPS (test-only)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zh-CN" sz="1600" i="0" dirty="0"/>
                        <a:t>No change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48866661"/>
                  </a:ext>
                </a:extLst>
              </a:tr>
              <a:tr h="90510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RAN-Sim (Simulators)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dirty="0">
                          <a:solidFill>
                            <a:srgbClr val="00B050"/>
                          </a:solidFill>
                          <a:effectLst/>
                        </a:rPr>
                        <a:t>Support of new yang models for SON use case (leverage work done for Slicing Use Case)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dirty="0">
                          <a:solidFill>
                            <a:srgbClr val="00B050"/>
                          </a:solidFill>
                          <a:effectLst/>
                        </a:rPr>
                        <a:t>Plan for modification of RAN-Sim to use </a:t>
                      </a:r>
                      <a:r>
                        <a:rPr lang="en-US" sz="1600" dirty="0" err="1">
                          <a:solidFill>
                            <a:srgbClr val="00B050"/>
                          </a:solidFill>
                          <a:effectLst/>
                        </a:rPr>
                        <a:t>netopeer</a:t>
                      </a:r>
                      <a:endParaRPr lang="en-US" sz="1600" dirty="0">
                        <a:solidFill>
                          <a:srgbClr val="00B050"/>
                        </a:solidFill>
                        <a:effectLst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strike="sngStrike" dirty="0">
                          <a:effectLst/>
                        </a:rPr>
                        <a:t>Reporting PM, FM, CM messages using new VES format (</a:t>
                      </a:r>
                      <a:r>
                        <a:rPr lang="en-US" sz="1600" strike="sngStrike" dirty="0" err="1">
                          <a:effectLst/>
                        </a:rPr>
                        <a:t>stndDefined</a:t>
                      </a:r>
                      <a:r>
                        <a:rPr lang="en-US" sz="1600" strike="sngStrike" dirty="0">
                          <a:effectLst/>
                        </a:rPr>
                        <a:t>)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strike="sngStrike" dirty="0">
                          <a:solidFill>
                            <a:srgbClr val="FF0000"/>
                          </a:solidFill>
                          <a:effectLst/>
                        </a:rPr>
                        <a:t>Enhancements for Near-RT RIC and xApp (</a:t>
                      </a:r>
                      <a:r>
                        <a:rPr lang="en-US" altLang="zh-CN" sz="1600" strike="sngStrike" baseline="0" dirty="0">
                          <a:solidFill>
                            <a:srgbClr val="FF0000"/>
                          </a:solidFill>
                        </a:rPr>
                        <a:t>stretch goal</a:t>
                      </a:r>
                      <a:r>
                        <a:rPr lang="en-US" sz="1600" strike="sngStrike" dirty="0">
                          <a:solidFill>
                            <a:srgbClr val="FF0000"/>
                          </a:solidFill>
                          <a:effectLst/>
                        </a:rPr>
                        <a:t>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934968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47056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3917CA4-03AB-4B5D-871D-379BF4F3AC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11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DA3072-CDFE-419A-93B6-BBA313262A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Problem: RAN-Sim Upgrade is Needed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C77A65-0039-4E1F-AF10-254199BFF6B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All SON Use Case planned work has impact on RAN-Sim</a:t>
            </a:r>
          </a:p>
          <a:p>
            <a:r>
              <a:rPr lang="en-US" sz="2400" dirty="0"/>
              <a:t>RAN-Sim uses Honeycomb netconf server</a:t>
            </a:r>
          </a:p>
          <a:p>
            <a:r>
              <a:rPr lang="en-US" sz="2400" dirty="0"/>
              <a:t>Honeycomb project ( </a:t>
            </a:r>
            <a:r>
              <a:rPr lang="en-US" sz="2400" dirty="0">
                <a:hlinkClick r:id="rId2"/>
              </a:rPr>
              <a:t>https://wiki.fd.io/view/Honeycomb</a:t>
            </a:r>
            <a:r>
              <a:rPr lang="en-US" sz="2400" dirty="0"/>
              <a:t>  ) has been archived, and future support is an issue</a:t>
            </a:r>
          </a:p>
          <a:p>
            <a:pPr lvl="1"/>
            <a:r>
              <a:rPr lang="en-US" sz="2000" dirty="0"/>
              <a:t>There is a new project Hc2VPP ( </a:t>
            </a:r>
            <a:r>
              <a:rPr lang="en-US" sz="2000" dirty="0">
                <a:hlinkClick r:id="rId3"/>
              </a:rPr>
              <a:t>https://wiki.fd.io/view/Hc2vpp</a:t>
            </a:r>
            <a:r>
              <a:rPr lang="en-US" sz="2000" dirty="0"/>
              <a:t> ) which used Honeycomb</a:t>
            </a:r>
          </a:p>
          <a:p>
            <a:r>
              <a:rPr lang="en-US" sz="2400" dirty="0"/>
              <a:t>Other parts of RAN-Sim provide great value for ONAP and OSC Use Cases</a:t>
            </a:r>
          </a:p>
          <a:p>
            <a:pPr lvl="1"/>
            <a:r>
              <a:rPr lang="en-US" sz="2000" dirty="0"/>
              <a:t>Controller, Database, GUI for Usecase logic</a:t>
            </a:r>
          </a:p>
          <a:p>
            <a:pPr lvl="1"/>
            <a:r>
              <a:rPr lang="en-US" sz="2000" dirty="0"/>
              <a:t>VES message generation for PM, FM, CM</a:t>
            </a:r>
          </a:p>
          <a:p>
            <a:r>
              <a:rPr lang="en-US" sz="2400" dirty="0"/>
              <a:t>Need to develop plan for:</a:t>
            </a:r>
          </a:p>
          <a:p>
            <a:pPr lvl="1"/>
            <a:r>
              <a:rPr lang="en-US" sz="2000" dirty="0"/>
              <a:t>Replacement of Honeycomb in RAN-Sim</a:t>
            </a:r>
          </a:p>
          <a:p>
            <a:pPr lvl="1"/>
            <a:r>
              <a:rPr lang="en-US" sz="2000" dirty="0"/>
              <a:t>Adding simulated Near-RT RIC and xApp in RAN-Sim for Use Cases</a:t>
            </a:r>
          </a:p>
          <a:p>
            <a:pPr lvl="1"/>
            <a:r>
              <a:rPr lang="en-US" sz="2000" dirty="0"/>
              <a:t>Harmonization of RAN-Sim with OSC projects (sim, o1)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63040734"/>
      </p:ext>
    </p:extLst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2742" y="2526641"/>
            <a:ext cx="113027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DengXian" panose="02010600030101010101" pitchFamily="2" charset="-122"/>
                <a:cs typeface="+mn-cs"/>
              </a:rPr>
              <a:t>RAN-Simulator (RAN-Sim)</a:t>
            </a:r>
          </a:p>
        </p:txBody>
      </p:sp>
    </p:spTree>
    <p:extLst>
      <p:ext uri="{BB962C8B-B14F-4D97-AF65-F5344CB8AC3E}">
        <p14:creationId xmlns:p14="http://schemas.microsoft.com/office/powerpoint/2010/main" val="1927858467"/>
      </p:ext>
    </p:extLst>
  </p:cSld>
  <p:clrMapOvr>
    <a:masterClrMapping/>
  </p:clrMapOvr>
  <p:transition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219" y="-105158"/>
            <a:ext cx="11246722" cy="1325563"/>
          </a:xfrm>
        </p:spPr>
        <p:txBody>
          <a:bodyPr/>
          <a:lstStyle/>
          <a:p>
            <a:r>
              <a:rPr lang="en-US" dirty="0"/>
              <a:t>Approach for RAN Simulator (</a:t>
            </a:r>
            <a:r>
              <a:rPr lang="en-US" dirty="0" err="1"/>
              <a:t>RANSim</a:t>
            </a:r>
            <a:r>
              <a:rPr lang="en-US" dirty="0"/>
              <a:t>) – Dublin - FM</a:t>
            </a:r>
          </a:p>
        </p:txBody>
      </p:sp>
      <p:sp>
        <p:nvSpPr>
          <p:cNvPr id="104" name="Content Placeholder 2"/>
          <p:cNvSpPr>
            <a:spLocks noGrp="1"/>
          </p:cNvSpPr>
          <p:nvPr>
            <p:ph idx="4294967295"/>
          </p:nvPr>
        </p:nvSpPr>
        <p:spPr>
          <a:xfrm>
            <a:off x="6512380" y="1204628"/>
            <a:ext cx="3103779" cy="5111538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sz="1800" dirty="0"/>
              <a:t>GUI</a:t>
            </a:r>
          </a:p>
          <a:p>
            <a:pPr lvl="1">
              <a:lnSpc>
                <a:spcPct val="110000"/>
              </a:lnSpc>
            </a:pPr>
            <a:r>
              <a:rPr lang="en-US" sz="1400" dirty="0"/>
              <a:t>Provide Control to User in UI to select a cell and modify neighbor list to simulate collision/confusion</a:t>
            </a:r>
          </a:p>
          <a:p>
            <a:pPr>
              <a:lnSpc>
                <a:spcPct val="110000"/>
              </a:lnSpc>
            </a:pPr>
            <a:r>
              <a:rPr lang="en-US" sz="1800" dirty="0"/>
              <a:t>Controller</a:t>
            </a:r>
          </a:p>
          <a:p>
            <a:pPr lvl="1">
              <a:lnSpc>
                <a:spcPct val="110000"/>
              </a:lnSpc>
            </a:pPr>
            <a:r>
              <a:rPr lang="en-US" sz="1400" dirty="0"/>
              <a:t>Send message to corresponding </a:t>
            </a:r>
            <a:r>
              <a:rPr lang="en-US" sz="1400" dirty="0" err="1"/>
              <a:t>Netconf</a:t>
            </a:r>
            <a:r>
              <a:rPr lang="en-US" sz="1400" dirty="0"/>
              <a:t> Server about the collision/confusion</a:t>
            </a:r>
          </a:p>
          <a:p>
            <a:pPr>
              <a:lnSpc>
                <a:spcPct val="110000"/>
              </a:lnSpc>
            </a:pPr>
            <a:r>
              <a:rPr lang="en-US" sz="1800" dirty="0" err="1"/>
              <a:t>Netconf</a:t>
            </a:r>
            <a:r>
              <a:rPr lang="en-US" sz="1800" dirty="0"/>
              <a:t> Server</a:t>
            </a:r>
          </a:p>
          <a:p>
            <a:pPr lvl="1">
              <a:lnSpc>
                <a:spcPct val="110000"/>
              </a:lnSpc>
            </a:pPr>
            <a:r>
              <a:rPr lang="en-US" sz="1400" dirty="0"/>
              <a:t>Send </a:t>
            </a:r>
            <a:r>
              <a:rPr lang="en-US" sz="1400" dirty="0" err="1"/>
              <a:t>configChangeNotification</a:t>
            </a:r>
            <a:r>
              <a:rPr lang="en-US" sz="1400" dirty="0"/>
              <a:t> to SDNR</a:t>
            </a:r>
          </a:p>
          <a:p>
            <a:pPr lvl="1">
              <a:lnSpc>
                <a:spcPct val="110000"/>
              </a:lnSpc>
            </a:pPr>
            <a:r>
              <a:rPr lang="en-US" sz="1400" b="1" dirty="0">
                <a:solidFill>
                  <a:srgbClr val="0000FF"/>
                </a:solidFill>
              </a:rPr>
              <a:t>Send FM/alarm message to VES Collector for collision/confusion. Thus the control loop starts</a:t>
            </a:r>
          </a:p>
          <a:p>
            <a:pPr lvl="1">
              <a:lnSpc>
                <a:spcPct val="110000"/>
              </a:lnSpc>
            </a:pPr>
            <a:endParaRPr lang="en-US" sz="1400" dirty="0">
              <a:solidFill>
                <a:srgbClr val="0000FF"/>
              </a:solidFill>
            </a:endParaRPr>
          </a:p>
          <a:p>
            <a:pPr marL="457200" lvl="1" indent="0">
              <a:lnSpc>
                <a:spcPct val="110000"/>
              </a:lnSpc>
              <a:buNone/>
            </a:pPr>
            <a:endParaRPr lang="en-US" sz="1400" dirty="0"/>
          </a:p>
          <a:p>
            <a:pPr lvl="1">
              <a:lnSpc>
                <a:spcPct val="110000"/>
              </a:lnSpc>
            </a:pPr>
            <a:endParaRPr lang="en-US" sz="1400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0ADE52B-3C1C-46D5-90E5-E70FFE51BE22}"/>
              </a:ext>
            </a:extLst>
          </p:cNvPr>
          <p:cNvSpPr/>
          <p:nvPr/>
        </p:nvSpPr>
        <p:spPr>
          <a:xfrm>
            <a:off x="510988" y="1089213"/>
            <a:ext cx="3890682" cy="229400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ONAP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94824464-789F-4995-B34F-C85007A9D444}"/>
              </a:ext>
            </a:extLst>
          </p:cNvPr>
          <p:cNvSpPr/>
          <p:nvPr/>
        </p:nvSpPr>
        <p:spPr>
          <a:xfrm>
            <a:off x="1094250" y="2803069"/>
            <a:ext cx="1492622" cy="4504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VES Collector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3749B12A-867F-4950-ADC2-1E4FA66CA8D7}"/>
              </a:ext>
            </a:extLst>
          </p:cNvPr>
          <p:cNvSpPr/>
          <p:nvPr/>
        </p:nvSpPr>
        <p:spPr>
          <a:xfrm>
            <a:off x="4887328" y="3944961"/>
            <a:ext cx="1595719" cy="2281473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Flowchart: Magnetic Disk 38">
            <a:extLst>
              <a:ext uri="{FF2B5EF4-FFF2-40B4-BE49-F238E27FC236}">
                <a16:creationId xmlns:a16="http://schemas.microsoft.com/office/drawing/2014/main" id="{3BD7EDBB-41D0-45D8-BBD9-93F28495712B}"/>
              </a:ext>
            </a:extLst>
          </p:cNvPr>
          <p:cNvSpPr/>
          <p:nvPr/>
        </p:nvSpPr>
        <p:spPr>
          <a:xfrm>
            <a:off x="5091275" y="4966166"/>
            <a:ext cx="1205755" cy="766482"/>
          </a:xfrm>
          <a:prstGeom prst="flowChartMagneticDisk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Config DB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(MariaDB)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35643882-593E-4705-BB58-4DFFB9F1FB46}"/>
              </a:ext>
            </a:extLst>
          </p:cNvPr>
          <p:cNvSpPr/>
          <p:nvPr/>
        </p:nvSpPr>
        <p:spPr>
          <a:xfrm>
            <a:off x="981635" y="1777354"/>
            <a:ext cx="1717853" cy="7034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DCAE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E9B674AD-4839-4C1B-90FB-BAF997819796}"/>
              </a:ext>
            </a:extLst>
          </p:cNvPr>
          <p:cNvSpPr/>
          <p:nvPr/>
        </p:nvSpPr>
        <p:spPr>
          <a:xfrm>
            <a:off x="1666306" y="1777355"/>
            <a:ext cx="1015229" cy="64407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SON Handler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B8616F0D-280F-42AC-BC2A-59B01E04EFA3}"/>
              </a:ext>
            </a:extLst>
          </p:cNvPr>
          <p:cNvSpPr/>
          <p:nvPr/>
        </p:nvSpPr>
        <p:spPr>
          <a:xfrm>
            <a:off x="5091275" y="4028159"/>
            <a:ext cx="1205755" cy="817756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RANSim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Controller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037CB856-CA65-473A-9680-D90BFDD101E9}"/>
              </a:ext>
            </a:extLst>
          </p:cNvPr>
          <p:cNvSpPr/>
          <p:nvPr/>
        </p:nvSpPr>
        <p:spPr>
          <a:xfrm>
            <a:off x="4887329" y="3036341"/>
            <a:ext cx="1595718" cy="4161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Web GUI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A768B48A-1A90-4C68-ACC8-8EF1F22D0B10}"/>
              </a:ext>
            </a:extLst>
          </p:cNvPr>
          <p:cNvCxnSpPr>
            <a:cxnSpLocks/>
            <a:stCxn id="37" idx="0"/>
            <a:endCxn id="49" idx="2"/>
          </p:cNvCxnSpPr>
          <p:nvPr/>
        </p:nvCxnSpPr>
        <p:spPr>
          <a:xfrm flipV="1">
            <a:off x="5685188" y="3452522"/>
            <a:ext cx="0" cy="492439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51" name="Rectangle 50">
            <a:extLst>
              <a:ext uri="{FF2B5EF4-FFF2-40B4-BE49-F238E27FC236}">
                <a16:creationId xmlns:a16="http://schemas.microsoft.com/office/drawing/2014/main" id="{CECDB6FC-256F-426B-90F9-AB168A13CA3E}"/>
              </a:ext>
            </a:extLst>
          </p:cNvPr>
          <p:cNvSpPr/>
          <p:nvPr/>
        </p:nvSpPr>
        <p:spPr>
          <a:xfrm>
            <a:off x="510988" y="3764136"/>
            <a:ext cx="3890682" cy="255783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Simulated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Network</a:t>
            </a: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0C1F42B3-F7C2-4CAC-A4D2-53ABF24667B7}"/>
              </a:ext>
            </a:extLst>
          </p:cNvPr>
          <p:cNvGrpSpPr/>
          <p:nvPr/>
        </p:nvGrpSpPr>
        <p:grpSpPr>
          <a:xfrm>
            <a:off x="1831036" y="4089107"/>
            <a:ext cx="1554839" cy="1635509"/>
            <a:chOff x="1992401" y="4404614"/>
            <a:chExt cx="1554839" cy="1635509"/>
          </a:xfrm>
        </p:grpSpPr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A7C0679B-67D7-436F-A5AA-B35439AB00B5}"/>
                </a:ext>
              </a:extLst>
            </p:cNvPr>
            <p:cNvSpPr/>
            <p:nvPr/>
          </p:nvSpPr>
          <p:spPr>
            <a:xfrm>
              <a:off x="1992401" y="4404614"/>
              <a:ext cx="1554839" cy="16355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Netconf server 1</a:t>
              </a: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992C2A16-B8DF-449C-8FF5-0E7FE221A69C}"/>
                </a:ext>
              </a:extLst>
            </p:cNvPr>
            <p:cNvSpPr/>
            <p:nvPr/>
          </p:nvSpPr>
          <p:spPr>
            <a:xfrm>
              <a:off x="2152650" y="4826518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Honeycomb</a:t>
              </a: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2F10FD19-6E06-40CD-8068-C4705A5537A5}"/>
                </a:ext>
              </a:extLst>
            </p:cNvPr>
            <p:cNvSpPr/>
            <p:nvPr/>
          </p:nvSpPr>
          <p:spPr>
            <a:xfrm>
              <a:off x="2152649" y="5166065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Extension</a:t>
              </a: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544D8F23-06E1-43F4-91EC-F7EB31EFB619}"/>
                </a:ext>
              </a:extLst>
            </p:cNvPr>
            <p:cNvSpPr/>
            <p:nvPr/>
          </p:nvSpPr>
          <p:spPr>
            <a:xfrm>
              <a:off x="2152650" y="5505612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Yang Model</a:t>
              </a: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89458770-C824-47E7-97A1-A21C18B37063}"/>
              </a:ext>
            </a:extLst>
          </p:cNvPr>
          <p:cNvGrpSpPr/>
          <p:nvPr/>
        </p:nvGrpSpPr>
        <p:grpSpPr>
          <a:xfrm>
            <a:off x="2009916" y="4407112"/>
            <a:ext cx="1566042" cy="1635509"/>
            <a:chOff x="1981199" y="4404614"/>
            <a:chExt cx="1566042" cy="1635509"/>
          </a:xfrm>
        </p:grpSpPr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2FA69239-9CB1-4522-A2D5-083EF95D0984}"/>
                </a:ext>
              </a:extLst>
            </p:cNvPr>
            <p:cNvSpPr/>
            <p:nvPr/>
          </p:nvSpPr>
          <p:spPr>
            <a:xfrm>
              <a:off x="1981199" y="4404614"/>
              <a:ext cx="1566042" cy="16355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Netconf server n</a:t>
              </a: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02EBB3FA-B124-4C64-A236-ECF78D875047}"/>
                </a:ext>
              </a:extLst>
            </p:cNvPr>
            <p:cNvSpPr/>
            <p:nvPr/>
          </p:nvSpPr>
          <p:spPr>
            <a:xfrm>
              <a:off x="2152650" y="4826518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Honeycomb</a:t>
              </a: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EE46A2A0-67C4-4DB5-A299-DDC0904C5E7F}"/>
                </a:ext>
              </a:extLst>
            </p:cNvPr>
            <p:cNvSpPr/>
            <p:nvPr/>
          </p:nvSpPr>
          <p:spPr>
            <a:xfrm>
              <a:off x="2152649" y="5166065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Extension</a:t>
              </a: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967BE6DE-3B63-482B-BBAE-23AE0B4C2967}"/>
                </a:ext>
              </a:extLst>
            </p:cNvPr>
            <p:cNvSpPr/>
            <p:nvPr/>
          </p:nvSpPr>
          <p:spPr>
            <a:xfrm>
              <a:off x="2152650" y="5505612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Yang Models</a:t>
              </a:r>
            </a:p>
          </p:txBody>
        </p:sp>
      </p:grpSp>
      <p:sp>
        <p:nvSpPr>
          <p:cNvPr id="68" name="Rectangle 67">
            <a:extLst>
              <a:ext uri="{FF2B5EF4-FFF2-40B4-BE49-F238E27FC236}">
                <a16:creationId xmlns:a16="http://schemas.microsoft.com/office/drawing/2014/main" id="{790F96CE-2BD1-4C8B-A58B-78851CFDDDAF}"/>
              </a:ext>
            </a:extLst>
          </p:cNvPr>
          <p:cNvSpPr/>
          <p:nvPr/>
        </p:nvSpPr>
        <p:spPr>
          <a:xfrm>
            <a:off x="1639614" y="4011020"/>
            <a:ext cx="2157314" cy="2184828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7070F1F4-3076-4C6C-95ED-BD47294E38EA}"/>
              </a:ext>
            </a:extLst>
          </p:cNvPr>
          <p:cNvCxnSpPr>
            <a:cxnSpLocks/>
            <a:stCxn id="68" idx="3"/>
            <a:endCxn id="37" idx="1"/>
          </p:cNvCxnSpPr>
          <p:nvPr/>
        </p:nvCxnSpPr>
        <p:spPr>
          <a:xfrm flipV="1">
            <a:off x="3796928" y="5085698"/>
            <a:ext cx="1090400" cy="17736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68AF9CCF-31A4-4805-9CA9-9954355C8DAF}"/>
              </a:ext>
            </a:extLst>
          </p:cNvPr>
          <p:cNvSpPr txBox="1"/>
          <p:nvPr/>
        </p:nvSpPr>
        <p:spPr>
          <a:xfrm>
            <a:off x="3252714" y="3352845"/>
            <a:ext cx="9307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Netconf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E9B674AD-4839-4C1B-90FB-BAF997819796}"/>
              </a:ext>
            </a:extLst>
          </p:cNvPr>
          <p:cNvSpPr/>
          <p:nvPr/>
        </p:nvSpPr>
        <p:spPr>
          <a:xfrm>
            <a:off x="1710018" y="1128170"/>
            <a:ext cx="1059874" cy="2682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OOF</a:t>
            </a:r>
          </a:p>
        </p:txBody>
      </p:sp>
      <p:cxnSp>
        <p:nvCxnSpPr>
          <p:cNvPr id="7" name="Straight Arrow Connector 6"/>
          <p:cNvCxnSpPr>
            <a:stCxn id="51" idx="0"/>
            <a:endCxn id="36" idx="2"/>
          </p:cNvCxnSpPr>
          <p:nvPr/>
        </p:nvCxnSpPr>
        <p:spPr>
          <a:xfrm flipH="1" flipV="1">
            <a:off x="1840561" y="3253556"/>
            <a:ext cx="615768" cy="510580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36" idx="0"/>
            <a:endCxn id="45" idx="2"/>
          </p:cNvCxnSpPr>
          <p:nvPr/>
        </p:nvCxnSpPr>
        <p:spPr>
          <a:xfrm flipV="1">
            <a:off x="1840561" y="2480840"/>
            <a:ext cx="1" cy="322229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A768B48A-1A90-4C68-ACC8-8EF1F22D0B10}"/>
              </a:ext>
            </a:extLst>
          </p:cNvPr>
          <p:cNvCxnSpPr>
            <a:cxnSpLocks/>
            <a:stCxn id="47" idx="0"/>
            <a:endCxn id="34" idx="2"/>
          </p:cNvCxnSpPr>
          <p:nvPr/>
        </p:nvCxnSpPr>
        <p:spPr>
          <a:xfrm flipV="1">
            <a:off x="2173921" y="1396436"/>
            <a:ext cx="66034" cy="380919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52" name="Rectangle 51">
            <a:extLst>
              <a:ext uri="{FF2B5EF4-FFF2-40B4-BE49-F238E27FC236}">
                <a16:creationId xmlns:a16="http://schemas.microsoft.com/office/drawing/2014/main" id="{94824464-789F-4995-B34F-C85007A9D444}"/>
              </a:ext>
            </a:extLst>
          </p:cNvPr>
          <p:cNvSpPr/>
          <p:nvPr/>
        </p:nvSpPr>
        <p:spPr>
          <a:xfrm>
            <a:off x="3223273" y="2806752"/>
            <a:ext cx="901957" cy="4504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SDNR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35643882-593E-4705-BB58-4DFFB9F1FB46}"/>
              </a:ext>
            </a:extLst>
          </p:cNvPr>
          <p:cNvSpPr/>
          <p:nvPr/>
        </p:nvSpPr>
        <p:spPr>
          <a:xfrm>
            <a:off x="3304810" y="1913613"/>
            <a:ext cx="761354" cy="4108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Policy</a:t>
            </a:r>
          </a:p>
        </p:txBody>
      </p:sp>
      <p:cxnSp>
        <p:nvCxnSpPr>
          <p:cNvPr id="54" name="Straight Arrow Connector 53"/>
          <p:cNvCxnSpPr>
            <a:stCxn id="47" idx="3"/>
            <a:endCxn id="53" idx="1"/>
          </p:cNvCxnSpPr>
          <p:nvPr/>
        </p:nvCxnSpPr>
        <p:spPr>
          <a:xfrm>
            <a:off x="2681535" y="2099392"/>
            <a:ext cx="623275" cy="19638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>
            <a:stCxn id="53" idx="2"/>
            <a:endCxn id="52" idx="0"/>
          </p:cNvCxnSpPr>
          <p:nvPr/>
        </p:nvCxnSpPr>
        <p:spPr>
          <a:xfrm flipH="1">
            <a:off x="3674252" y="2324447"/>
            <a:ext cx="11235" cy="482305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 flipH="1">
            <a:off x="2904565" y="3264922"/>
            <a:ext cx="769686" cy="499214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68AF9CCF-31A4-4805-9CA9-9954355C8DAF}"/>
              </a:ext>
            </a:extLst>
          </p:cNvPr>
          <p:cNvSpPr txBox="1"/>
          <p:nvPr/>
        </p:nvSpPr>
        <p:spPr>
          <a:xfrm>
            <a:off x="1504233" y="3383219"/>
            <a:ext cx="636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REST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68AF9CCF-31A4-4805-9CA9-9954355C8DAF}"/>
              </a:ext>
            </a:extLst>
          </p:cNvPr>
          <p:cNvSpPr txBox="1"/>
          <p:nvPr/>
        </p:nvSpPr>
        <p:spPr>
          <a:xfrm>
            <a:off x="3719219" y="4673734"/>
            <a:ext cx="12147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Websocket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68AF9CCF-31A4-4805-9CA9-9954355C8DAF}"/>
              </a:ext>
            </a:extLst>
          </p:cNvPr>
          <p:cNvSpPr txBox="1"/>
          <p:nvPr/>
        </p:nvSpPr>
        <p:spPr>
          <a:xfrm>
            <a:off x="5049115" y="3507352"/>
            <a:ext cx="636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REST</a:t>
            </a:r>
          </a:p>
        </p:txBody>
      </p:sp>
      <p:sp>
        <p:nvSpPr>
          <p:cNvPr id="74" name="Content Placeholder 2"/>
          <p:cNvSpPr txBox="1">
            <a:spLocks/>
          </p:cNvSpPr>
          <p:nvPr/>
        </p:nvSpPr>
        <p:spPr>
          <a:xfrm>
            <a:off x="9426388" y="1242500"/>
            <a:ext cx="2765612" cy="51115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GUI</a:t>
            </a:r>
          </a:p>
          <a:p>
            <a:pPr marL="685800" marR="0" lvl="1" indent="-228600" algn="l" defTabSz="914400" rtl="0" eaLnBrk="1" fontAlgn="auto" latinLnBrk="0" hangingPunct="1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.AppleSystemUIFont" charset="-120"/>
              <a:buChar char="-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Show the modified PCI values</a:t>
            </a:r>
          </a:p>
          <a:p>
            <a:pPr marL="685800" marR="0" lvl="1" indent="-228600" algn="l" defTabSz="914400" rtl="0" eaLnBrk="1" fontAlgn="auto" latinLnBrk="0" hangingPunct="1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.AppleSystemUIFont" charset="-120"/>
              <a:buChar char="-"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Controller</a:t>
            </a:r>
          </a:p>
          <a:p>
            <a:pPr marL="685800" marR="0" lvl="1" indent="-228600" algn="l" defTabSz="914400" rtl="0" eaLnBrk="1" fontAlgn="auto" latinLnBrk="0" hangingPunct="1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.AppleSystemUIFont" charset="-120"/>
              <a:buChar char="-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When the modified RAN configuration received, same is updated into DB and informed to UI</a:t>
            </a:r>
          </a:p>
          <a:p>
            <a:pPr marL="228600" marR="0" lvl="0" indent="-22860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Netconf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Server</a:t>
            </a:r>
          </a:p>
          <a:p>
            <a:pPr marL="685800" marR="0" lvl="1" indent="-228600" algn="l" defTabSz="914400" rtl="0" eaLnBrk="1" fontAlgn="auto" latinLnBrk="0" hangingPunct="1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.AppleSystemUIFont" charset="-120"/>
              <a:buChar char="-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When the SDNR provides the modified RAN configuration, same is forwarded to Controller</a:t>
            </a:r>
          </a:p>
          <a:p>
            <a:pPr marL="685800" marR="0" lvl="1" indent="-228600" algn="l" defTabSz="914400" rtl="0" eaLnBrk="1" fontAlgn="auto" latinLnBrk="0" hangingPunct="1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.AppleSystemUIFont" charset="-120"/>
              <a:buChar char="-"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457200" marR="0" lvl="1" indent="0" algn="l" defTabSz="914400" rtl="0" eaLnBrk="1" fontAlgn="auto" latinLnBrk="0" hangingPunct="1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.AppleSystemUIFont" charset="-120"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685800" marR="0" lvl="1" indent="-228600" algn="l" defTabSz="914400" rtl="0" eaLnBrk="1" fontAlgn="auto" latinLnBrk="0" hangingPunct="1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.AppleSystemUIFont" charset="-120"/>
              <a:buChar char="-"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107315"/>
      </p:ext>
    </p:extLst>
  </p:cSld>
  <p:clrMapOvr>
    <a:masterClrMapping/>
  </p:clrMapOvr>
  <p:transition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219" y="-105158"/>
            <a:ext cx="11246722" cy="1325563"/>
          </a:xfrm>
        </p:spPr>
        <p:txBody>
          <a:bodyPr/>
          <a:lstStyle/>
          <a:p>
            <a:r>
              <a:rPr lang="en-US" dirty="0"/>
              <a:t>Approach for RAN Simulator (</a:t>
            </a:r>
            <a:r>
              <a:rPr lang="en-US" dirty="0" err="1"/>
              <a:t>RANSim</a:t>
            </a:r>
            <a:r>
              <a:rPr lang="en-US" dirty="0"/>
              <a:t>) – Dublin - PM</a:t>
            </a:r>
          </a:p>
        </p:txBody>
      </p:sp>
      <p:sp>
        <p:nvSpPr>
          <p:cNvPr id="104" name="Content Placeholder 2"/>
          <p:cNvSpPr>
            <a:spLocks noGrp="1"/>
          </p:cNvSpPr>
          <p:nvPr>
            <p:ph idx="4294967295"/>
          </p:nvPr>
        </p:nvSpPr>
        <p:spPr>
          <a:xfrm>
            <a:off x="6582740" y="1190438"/>
            <a:ext cx="2966937" cy="5111538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sz="1800" dirty="0">
                <a:solidFill>
                  <a:srgbClr val="0000FF"/>
                </a:solidFill>
              </a:rPr>
              <a:t>GUI</a:t>
            </a:r>
          </a:p>
          <a:p>
            <a:pPr lvl="1">
              <a:lnSpc>
                <a:spcPct val="110000"/>
              </a:lnSpc>
            </a:pPr>
            <a:r>
              <a:rPr lang="en-US" sz="1400" dirty="0">
                <a:solidFill>
                  <a:srgbClr val="0000FF"/>
                </a:solidFill>
              </a:rPr>
              <a:t>Provide Control to User in UI to select a cell and generate PM data</a:t>
            </a:r>
          </a:p>
          <a:p>
            <a:pPr>
              <a:lnSpc>
                <a:spcPct val="110000"/>
              </a:lnSpc>
            </a:pPr>
            <a:r>
              <a:rPr lang="en-US" sz="1800" dirty="0">
                <a:solidFill>
                  <a:srgbClr val="0000FF"/>
                </a:solidFill>
              </a:rPr>
              <a:t>Controller</a:t>
            </a:r>
          </a:p>
          <a:p>
            <a:pPr lvl="1">
              <a:lnSpc>
                <a:spcPct val="110000"/>
              </a:lnSpc>
            </a:pPr>
            <a:r>
              <a:rPr lang="en-US" sz="1400" dirty="0">
                <a:solidFill>
                  <a:srgbClr val="0000FF"/>
                </a:solidFill>
              </a:rPr>
              <a:t>Send PM message to corresponding </a:t>
            </a:r>
            <a:r>
              <a:rPr lang="en-US" sz="1400" dirty="0" err="1">
                <a:solidFill>
                  <a:srgbClr val="0000FF"/>
                </a:solidFill>
              </a:rPr>
              <a:t>Netconf</a:t>
            </a:r>
            <a:r>
              <a:rPr lang="en-US" sz="1400" dirty="0">
                <a:solidFill>
                  <a:srgbClr val="0000FF"/>
                </a:solidFill>
              </a:rPr>
              <a:t> Server with KPI values. Initially send good values and after few minutes send bad values for selected cell.</a:t>
            </a:r>
          </a:p>
          <a:p>
            <a:pPr>
              <a:lnSpc>
                <a:spcPct val="110000"/>
              </a:lnSpc>
            </a:pPr>
            <a:r>
              <a:rPr lang="en-US" sz="1800" dirty="0" err="1">
                <a:solidFill>
                  <a:srgbClr val="0000FF"/>
                </a:solidFill>
              </a:rPr>
              <a:t>Netconf</a:t>
            </a:r>
            <a:r>
              <a:rPr lang="en-US" sz="1800" dirty="0">
                <a:solidFill>
                  <a:srgbClr val="0000FF"/>
                </a:solidFill>
              </a:rPr>
              <a:t> Server</a:t>
            </a:r>
          </a:p>
          <a:p>
            <a:pPr lvl="1">
              <a:lnSpc>
                <a:spcPct val="110000"/>
              </a:lnSpc>
            </a:pPr>
            <a:r>
              <a:rPr lang="en-US" sz="1400" dirty="0">
                <a:solidFill>
                  <a:srgbClr val="0000FF"/>
                </a:solidFill>
              </a:rPr>
              <a:t>Send PM message to VES Collector with given KPI values. Thus the control loop starts.</a:t>
            </a:r>
          </a:p>
          <a:p>
            <a:pPr marL="457200" lvl="1" indent="0">
              <a:lnSpc>
                <a:spcPct val="110000"/>
              </a:lnSpc>
              <a:buNone/>
            </a:pPr>
            <a:endParaRPr lang="en-US" sz="1400" dirty="0"/>
          </a:p>
          <a:p>
            <a:pPr lvl="1">
              <a:lnSpc>
                <a:spcPct val="110000"/>
              </a:lnSpc>
            </a:pPr>
            <a:endParaRPr lang="en-US" sz="1400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0ADE52B-3C1C-46D5-90E5-E70FFE51BE22}"/>
              </a:ext>
            </a:extLst>
          </p:cNvPr>
          <p:cNvSpPr/>
          <p:nvPr/>
        </p:nvSpPr>
        <p:spPr>
          <a:xfrm>
            <a:off x="510988" y="1089213"/>
            <a:ext cx="3890682" cy="229400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ONAP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94824464-789F-4995-B34F-C85007A9D444}"/>
              </a:ext>
            </a:extLst>
          </p:cNvPr>
          <p:cNvSpPr/>
          <p:nvPr/>
        </p:nvSpPr>
        <p:spPr>
          <a:xfrm>
            <a:off x="1094250" y="2803069"/>
            <a:ext cx="1492622" cy="4504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VES Collector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3749B12A-867F-4950-ADC2-1E4FA66CA8D7}"/>
              </a:ext>
            </a:extLst>
          </p:cNvPr>
          <p:cNvSpPr/>
          <p:nvPr/>
        </p:nvSpPr>
        <p:spPr>
          <a:xfrm>
            <a:off x="4843593" y="3959353"/>
            <a:ext cx="1595719" cy="2281473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Flowchart: Magnetic Disk 38">
            <a:extLst>
              <a:ext uri="{FF2B5EF4-FFF2-40B4-BE49-F238E27FC236}">
                <a16:creationId xmlns:a16="http://schemas.microsoft.com/office/drawing/2014/main" id="{3BD7EDBB-41D0-45D8-BBD9-93F28495712B}"/>
              </a:ext>
            </a:extLst>
          </p:cNvPr>
          <p:cNvSpPr/>
          <p:nvPr/>
        </p:nvSpPr>
        <p:spPr>
          <a:xfrm>
            <a:off x="5047540" y="4980558"/>
            <a:ext cx="1205755" cy="766482"/>
          </a:xfrm>
          <a:prstGeom prst="flowChartMagneticDisk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Config DB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(MariaDB)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35643882-593E-4705-BB58-4DFFB9F1FB46}"/>
              </a:ext>
            </a:extLst>
          </p:cNvPr>
          <p:cNvSpPr/>
          <p:nvPr/>
        </p:nvSpPr>
        <p:spPr>
          <a:xfrm>
            <a:off x="981635" y="1777354"/>
            <a:ext cx="1717853" cy="7034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DCAE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E9B674AD-4839-4C1B-90FB-BAF997819796}"/>
              </a:ext>
            </a:extLst>
          </p:cNvPr>
          <p:cNvSpPr/>
          <p:nvPr/>
        </p:nvSpPr>
        <p:spPr>
          <a:xfrm>
            <a:off x="1666306" y="1777355"/>
            <a:ext cx="1015229" cy="64407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SON Handler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B8616F0D-280F-42AC-BC2A-59B01E04EFA3}"/>
              </a:ext>
            </a:extLst>
          </p:cNvPr>
          <p:cNvSpPr/>
          <p:nvPr/>
        </p:nvSpPr>
        <p:spPr>
          <a:xfrm>
            <a:off x="5047540" y="4042551"/>
            <a:ext cx="1205755" cy="817756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RANSim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Controller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037CB856-CA65-473A-9680-D90BFDD101E9}"/>
              </a:ext>
            </a:extLst>
          </p:cNvPr>
          <p:cNvSpPr/>
          <p:nvPr/>
        </p:nvSpPr>
        <p:spPr>
          <a:xfrm>
            <a:off x="4843594" y="3050733"/>
            <a:ext cx="1595718" cy="4161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Web GUI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A768B48A-1A90-4C68-ACC8-8EF1F22D0B10}"/>
              </a:ext>
            </a:extLst>
          </p:cNvPr>
          <p:cNvCxnSpPr>
            <a:cxnSpLocks/>
            <a:stCxn id="37" idx="0"/>
            <a:endCxn id="49" idx="2"/>
          </p:cNvCxnSpPr>
          <p:nvPr/>
        </p:nvCxnSpPr>
        <p:spPr>
          <a:xfrm flipV="1">
            <a:off x="5641453" y="3466914"/>
            <a:ext cx="0" cy="492439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51" name="Rectangle 50">
            <a:extLst>
              <a:ext uri="{FF2B5EF4-FFF2-40B4-BE49-F238E27FC236}">
                <a16:creationId xmlns:a16="http://schemas.microsoft.com/office/drawing/2014/main" id="{CECDB6FC-256F-426B-90F9-AB168A13CA3E}"/>
              </a:ext>
            </a:extLst>
          </p:cNvPr>
          <p:cNvSpPr/>
          <p:nvPr/>
        </p:nvSpPr>
        <p:spPr>
          <a:xfrm>
            <a:off x="510988" y="3764136"/>
            <a:ext cx="3890682" cy="255783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Simulated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Network</a:t>
            </a: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0C1F42B3-F7C2-4CAC-A4D2-53ABF24667B7}"/>
              </a:ext>
            </a:extLst>
          </p:cNvPr>
          <p:cNvGrpSpPr/>
          <p:nvPr/>
        </p:nvGrpSpPr>
        <p:grpSpPr>
          <a:xfrm>
            <a:off x="1831036" y="4089107"/>
            <a:ext cx="1554839" cy="1635509"/>
            <a:chOff x="1992401" y="4404614"/>
            <a:chExt cx="1554839" cy="1635509"/>
          </a:xfrm>
        </p:grpSpPr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A7C0679B-67D7-436F-A5AA-B35439AB00B5}"/>
                </a:ext>
              </a:extLst>
            </p:cNvPr>
            <p:cNvSpPr/>
            <p:nvPr/>
          </p:nvSpPr>
          <p:spPr>
            <a:xfrm>
              <a:off x="1992401" y="4404614"/>
              <a:ext cx="1554839" cy="16355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Netconf server 1</a:t>
              </a: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992C2A16-B8DF-449C-8FF5-0E7FE221A69C}"/>
                </a:ext>
              </a:extLst>
            </p:cNvPr>
            <p:cNvSpPr/>
            <p:nvPr/>
          </p:nvSpPr>
          <p:spPr>
            <a:xfrm>
              <a:off x="2152650" y="4826518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Honeycomb</a:t>
              </a: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2F10FD19-6E06-40CD-8068-C4705A5537A5}"/>
                </a:ext>
              </a:extLst>
            </p:cNvPr>
            <p:cNvSpPr/>
            <p:nvPr/>
          </p:nvSpPr>
          <p:spPr>
            <a:xfrm>
              <a:off x="2152649" y="5166065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Extension</a:t>
              </a: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544D8F23-06E1-43F4-91EC-F7EB31EFB619}"/>
                </a:ext>
              </a:extLst>
            </p:cNvPr>
            <p:cNvSpPr/>
            <p:nvPr/>
          </p:nvSpPr>
          <p:spPr>
            <a:xfrm>
              <a:off x="2152650" y="5505612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Yang Model</a:t>
              </a: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89458770-C824-47E7-97A1-A21C18B37063}"/>
              </a:ext>
            </a:extLst>
          </p:cNvPr>
          <p:cNvGrpSpPr/>
          <p:nvPr/>
        </p:nvGrpSpPr>
        <p:grpSpPr>
          <a:xfrm>
            <a:off x="2009916" y="4407112"/>
            <a:ext cx="1566042" cy="1635509"/>
            <a:chOff x="1981199" y="4404614"/>
            <a:chExt cx="1566042" cy="1635509"/>
          </a:xfrm>
        </p:grpSpPr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2FA69239-9CB1-4522-A2D5-083EF95D0984}"/>
                </a:ext>
              </a:extLst>
            </p:cNvPr>
            <p:cNvSpPr/>
            <p:nvPr/>
          </p:nvSpPr>
          <p:spPr>
            <a:xfrm>
              <a:off x="1981199" y="4404614"/>
              <a:ext cx="1566042" cy="16355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Netconf server n</a:t>
              </a: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02EBB3FA-B124-4C64-A236-ECF78D875047}"/>
                </a:ext>
              </a:extLst>
            </p:cNvPr>
            <p:cNvSpPr/>
            <p:nvPr/>
          </p:nvSpPr>
          <p:spPr>
            <a:xfrm>
              <a:off x="2152650" y="4826518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Honeycomb</a:t>
              </a: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EE46A2A0-67C4-4DB5-A299-DDC0904C5E7F}"/>
                </a:ext>
              </a:extLst>
            </p:cNvPr>
            <p:cNvSpPr/>
            <p:nvPr/>
          </p:nvSpPr>
          <p:spPr>
            <a:xfrm>
              <a:off x="2152649" y="5166065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Extension</a:t>
              </a: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967BE6DE-3B63-482B-BBAE-23AE0B4C2967}"/>
                </a:ext>
              </a:extLst>
            </p:cNvPr>
            <p:cNvSpPr/>
            <p:nvPr/>
          </p:nvSpPr>
          <p:spPr>
            <a:xfrm>
              <a:off x="2152650" y="5505612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Yang Models</a:t>
              </a:r>
            </a:p>
          </p:txBody>
        </p:sp>
      </p:grpSp>
      <p:sp>
        <p:nvSpPr>
          <p:cNvPr id="68" name="Rectangle 67">
            <a:extLst>
              <a:ext uri="{FF2B5EF4-FFF2-40B4-BE49-F238E27FC236}">
                <a16:creationId xmlns:a16="http://schemas.microsoft.com/office/drawing/2014/main" id="{790F96CE-2BD1-4C8B-A58B-78851CFDDDAF}"/>
              </a:ext>
            </a:extLst>
          </p:cNvPr>
          <p:cNvSpPr/>
          <p:nvPr/>
        </p:nvSpPr>
        <p:spPr>
          <a:xfrm>
            <a:off x="1639614" y="4011020"/>
            <a:ext cx="2157314" cy="2184828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7070F1F4-3076-4C6C-95ED-BD47294E38EA}"/>
              </a:ext>
            </a:extLst>
          </p:cNvPr>
          <p:cNvCxnSpPr>
            <a:cxnSpLocks/>
            <a:stCxn id="68" idx="3"/>
            <a:endCxn id="37" idx="1"/>
          </p:cNvCxnSpPr>
          <p:nvPr/>
        </p:nvCxnSpPr>
        <p:spPr>
          <a:xfrm flipV="1">
            <a:off x="3796928" y="5100090"/>
            <a:ext cx="1046665" cy="3344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68AF9CCF-31A4-4805-9CA9-9954355C8DAF}"/>
              </a:ext>
            </a:extLst>
          </p:cNvPr>
          <p:cNvSpPr txBox="1"/>
          <p:nvPr/>
        </p:nvSpPr>
        <p:spPr>
          <a:xfrm>
            <a:off x="3252714" y="3352845"/>
            <a:ext cx="9307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Netconf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E9B674AD-4839-4C1B-90FB-BAF997819796}"/>
              </a:ext>
            </a:extLst>
          </p:cNvPr>
          <p:cNvSpPr/>
          <p:nvPr/>
        </p:nvSpPr>
        <p:spPr>
          <a:xfrm>
            <a:off x="1710018" y="1128170"/>
            <a:ext cx="1059874" cy="2682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OOF</a:t>
            </a:r>
          </a:p>
        </p:txBody>
      </p:sp>
      <p:cxnSp>
        <p:nvCxnSpPr>
          <p:cNvPr id="7" name="Straight Arrow Connector 6"/>
          <p:cNvCxnSpPr>
            <a:stCxn id="51" idx="0"/>
            <a:endCxn id="36" idx="2"/>
          </p:cNvCxnSpPr>
          <p:nvPr/>
        </p:nvCxnSpPr>
        <p:spPr>
          <a:xfrm flipH="1" flipV="1">
            <a:off x="1840561" y="3253556"/>
            <a:ext cx="615768" cy="510580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36" idx="0"/>
            <a:endCxn id="45" idx="2"/>
          </p:cNvCxnSpPr>
          <p:nvPr/>
        </p:nvCxnSpPr>
        <p:spPr>
          <a:xfrm flipV="1">
            <a:off x="1840561" y="2480840"/>
            <a:ext cx="1" cy="322229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A768B48A-1A90-4C68-ACC8-8EF1F22D0B10}"/>
              </a:ext>
            </a:extLst>
          </p:cNvPr>
          <p:cNvCxnSpPr>
            <a:cxnSpLocks/>
            <a:stCxn id="47" idx="0"/>
            <a:endCxn id="34" idx="2"/>
          </p:cNvCxnSpPr>
          <p:nvPr/>
        </p:nvCxnSpPr>
        <p:spPr>
          <a:xfrm flipV="1">
            <a:off x="2173921" y="1396436"/>
            <a:ext cx="66034" cy="380919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52" name="Rectangle 51">
            <a:extLst>
              <a:ext uri="{FF2B5EF4-FFF2-40B4-BE49-F238E27FC236}">
                <a16:creationId xmlns:a16="http://schemas.microsoft.com/office/drawing/2014/main" id="{94824464-789F-4995-B34F-C85007A9D444}"/>
              </a:ext>
            </a:extLst>
          </p:cNvPr>
          <p:cNvSpPr/>
          <p:nvPr/>
        </p:nvSpPr>
        <p:spPr>
          <a:xfrm>
            <a:off x="3223273" y="2806752"/>
            <a:ext cx="901957" cy="4504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SDNR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35643882-593E-4705-BB58-4DFFB9F1FB46}"/>
              </a:ext>
            </a:extLst>
          </p:cNvPr>
          <p:cNvSpPr/>
          <p:nvPr/>
        </p:nvSpPr>
        <p:spPr>
          <a:xfrm>
            <a:off x="3304810" y="1913613"/>
            <a:ext cx="761354" cy="4108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Policy</a:t>
            </a:r>
          </a:p>
        </p:txBody>
      </p:sp>
      <p:cxnSp>
        <p:nvCxnSpPr>
          <p:cNvPr id="54" name="Straight Arrow Connector 53"/>
          <p:cNvCxnSpPr>
            <a:stCxn id="47" idx="3"/>
            <a:endCxn id="53" idx="1"/>
          </p:cNvCxnSpPr>
          <p:nvPr/>
        </p:nvCxnSpPr>
        <p:spPr>
          <a:xfrm>
            <a:off x="2681535" y="2099392"/>
            <a:ext cx="623275" cy="19638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>
            <a:stCxn id="53" idx="2"/>
            <a:endCxn id="52" idx="0"/>
          </p:cNvCxnSpPr>
          <p:nvPr/>
        </p:nvCxnSpPr>
        <p:spPr>
          <a:xfrm flipH="1">
            <a:off x="3674252" y="2324447"/>
            <a:ext cx="11235" cy="482305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>
            <a:endCxn id="51" idx="0"/>
          </p:cNvCxnSpPr>
          <p:nvPr/>
        </p:nvCxnSpPr>
        <p:spPr>
          <a:xfrm flipH="1">
            <a:off x="2456329" y="3264922"/>
            <a:ext cx="1217922" cy="499214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68AF9CCF-31A4-4805-9CA9-9954355C8DAF}"/>
              </a:ext>
            </a:extLst>
          </p:cNvPr>
          <p:cNvSpPr txBox="1"/>
          <p:nvPr/>
        </p:nvSpPr>
        <p:spPr>
          <a:xfrm>
            <a:off x="1465788" y="3398003"/>
            <a:ext cx="636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REST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68AF9CCF-31A4-4805-9CA9-9954355C8DAF}"/>
              </a:ext>
            </a:extLst>
          </p:cNvPr>
          <p:cNvSpPr txBox="1"/>
          <p:nvPr/>
        </p:nvSpPr>
        <p:spPr>
          <a:xfrm>
            <a:off x="3774103" y="4703019"/>
            <a:ext cx="12147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Websocket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68AF9CCF-31A4-4805-9CA9-9954355C8DAF}"/>
              </a:ext>
            </a:extLst>
          </p:cNvPr>
          <p:cNvSpPr txBox="1"/>
          <p:nvPr/>
        </p:nvSpPr>
        <p:spPr>
          <a:xfrm>
            <a:off x="5005380" y="3521744"/>
            <a:ext cx="636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REST</a:t>
            </a:r>
          </a:p>
        </p:txBody>
      </p:sp>
      <p:sp>
        <p:nvSpPr>
          <p:cNvPr id="74" name="Content Placeholder 2"/>
          <p:cNvSpPr txBox="1">
            <a:spLocks/>
          </p:cNvSpPr>
          <p:nvPr/>
        </p:nvSpPr>
        <p:spPr>
          <a:xfrm>
            <a:off x="9520521" y="1210433"/>
            <a:ext cx="2642323" cy="51115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GUI</a:t>
            </a:r>
          </a:p>
          <a:p>
            <a:pPr marL="685800" marR="0" lvl="1" indent="-228600" algn="l" defTabSz="914400" rtl="0" eaLnBrk="1" fontAlgn="auto" latinLnBrk="0" hangingPunct="1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.AppleSystemUIFont" charset="-120"/>
              <a:buChar char="-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Show the ANR updates as dotted lines.</a:t>
            </a:r>
          </a:p>
          <a:p>
            <a:pPr marL="228600" marR="0" lvl="0" indent="-22860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Controller</a:t>
            </a:r>
          </a:p>
          <a:p>
            <a:pPr marL="685800" marR="0" lvl="1" indent="-228600" algn="l" defTabSz="914400" rtl="0" eaLnBrk="1" fontAlgn="auto" latinLnBrk="0" hangingPunct="1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.AppleSystemUIFont" charset="-120"/>
              <a:buChar char="-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When the modified RAN configuration received, same is updated into DB and informed to UI</a:t>
            </a:r>
          </a:p>
          <a:p>
            <a:pPr marL="228600" marR="0" lvl="0" indent="-22860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Netconf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Server</a:t>
            </a:r>
          </a:p>
          <a:p>
            <a:pPr marL="685800" marR="0" lvl="1" indent="-228600" algn="l" defTabSz="914400" rtl="0" eaLnBrk="1" fontAlgn="auto" latinLnBrk="0" hangingPunct="1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.AppleSystemUIFont" charset="-120"/>
              <a:buChar char="-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When the SDNR provides the modified RAN configuration, same is forwarded to Controller</a:t>
            </a:r>
          </a:p>
          <a:p>
            <a:pPr marL="685800" marR="0" lvl="1" indent="-228600" algn="l" defTabSz="914400" rtl="0" eaLnBrk="1" fontAlgn="auto" latinLnBrk="0" hangingPunct="1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.AppleSystemUIFont" charset="-120"/>
              <a:buChar char="-"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457200" marR="0" lvl="1" indent="0" algn="l" defTabSz="914400" rtl="0" eaLnBrk="1" fontAlgn="auto" latinLnBrk="0" hangingPunct="1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.AppleSystemUIFont" charset="-120"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685800" marR="0" lvl="1" indent="-228600" algn="l" defTabSz="914400" rtl="0" eaLnBrk="1" fontAlgn="auto" latinLnBrk="0" hangingPunct="1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.AppleSystemUIFont" charset="-120"/>
              <a:buChar char="-"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7794679"/>
      </p:ext>
    </p:extLst>
  </p:cSld>
  <p:clrMapOvr>
    <a:masterClrMapping/>
  </p:clrMapOvr>
  <p:transition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995F7333-1CD8-4EB0-8379-475652406AC6}"/>
              </a:ext>
            </a:extLst>
          </p:cNvPr>
          <p:cNvSpPr/>
          <p:nvPr/>
        </p:nvSpPr>
        <p:spPr>
          <a:xfrm>
            <a:off x="643095" y="2434065"/>
            <a:ext cx="9465547" cy="376598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95014A3-1AA3-4AEB-A156-B4952534ABE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15</a:t>
            </a:fld>
            <a:r>
              <a:rPr lang="en-US" dirty="0">
                <a:solidFill>
                  <a:prstClr val="black">
                    <a:alpha val="50000"/>
                  </a:prstClr>
                </a:solidFill>
              </a:rPr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1FE6E46-F4D5-4B12-8863-F040FCF1F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Enhancement to include xApp and A1</a:t>
            </a:r>
            <a:endParaRPr lang="en-IN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BD435A6-1BB1-4C40-B1DB-80A9CC6CFF76}"/>
              </a:ext>
            </a:extLst>
          </p:cNvPr>
          <p:cNvSpPr/>
          <p:nvPr/>
        </p:nvSpPr>
        <p:spPr>
          <a:xfrm>
            <a:off x="4649813" y="4329312"/>
            <a:ext cx="2663687" cy="53877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O-CU (Honeycomb)</a:t>
            </a:r>
            <a:endParaRPr lang="en-IN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8BAB863-B939-4E2B-B0CC-82DB00D574BA}"/>
              </a:ext>
            </a:extLst>
          </p:cNvPr>
          <p:cNvSpPr/>
          <p:nvPr/>
        </p:nvSpPr>
        <p:spPr>
          <a:xfrm>
            <a:off x="4649813" y="5204115"/>
            <a:ext cx="2663687" cy="53877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O-DU (Honeycomb)</a:t>
            </a:r>
            <a:endParaRPr lang="en-IN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7B89D23-B062-4585-BF5B-5D8AE84851E4}"/>
              </a:ext>
            </a:extLst>
          </p:cNvPr>
          <p:cNvSpPr/>
          <p:nvPr/>
        </p:nvSpPr>
        <p:spPr>
          <a:xfrm>
            <a:off x="4649813" y="3069879"/>
            <a:ext cx="2663687" cy="99004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B1F1785-6B96-477C-94EF-E3B866179649}"/>
              </a:ext>
            </a:extLst>
          </p:cNvPr>
          <p:cNvSpPr/>
          <p:nvPr/>
        </p:nvSpPr>
        <p:spPr>
          <a:xfrm>
            <a:off x="1316889" y="3045183"/>
            <a:ext cx="2696819" cy="289434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RANSIM controller</a:t>
            </a:r>
            <a:endParaRPr lang="en-IN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C869620-57C4-47D4-905F-17B6C61AD63D}"/>
              </a:ext>
            </a:extLst>
          </p:cNvPr>
          <p:cNvSpPr/>
          <p:nvPr/>
        </p:nvSpPr>
        <p:spPr>
          <a:xfrm>
            <a:off x="4649813" y="1301266"/>
            <a:ext cx="2663687" cy="99391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FF0000"/>
                </a:solidFill>
              </a:rPr>
              <a:t>Non-RT-RIC (SDNR)</a:t>
            </a:r>
            <a:endParaRPr lang="en-IN" sz="2000" b="1" dirty="0">
              <a:solidFill>
                <a:srgbClr val="FF0000"/>
              </a:solidFill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EF26C98-D1B6-4E71-AC31-64D7401F7A61}"/>
              </a:ext>
            </a:extLst>
          </p:cNvPr>
          <p:cNvCxnSpPr>
            <a:stCxn id="8" idx="3"/>
          </p:cNvCxnSpPr>
          <p:nvPr/>
        </p:nvCxnSpPr>
        <p:spPr>
          <a:xfrm flipV="1">
            <a:off x="7313500" y="1791597"/>
            <a:ext cx="1060175" cy="66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9335E0-1A3F-4820-97E5-CD4B8B3618D6}"/>
              </a:ext>
            </a:extLst>
          </p:cNvPr>
          <p:cNvCxnSpPr>
            <a:cxnSpLocks/>
          </p:cNvCxnSpPr>
          <p:nvPr/>
        </p:nvCxnSpPr>
        <p:spPr>
          <a:xfrm>
            <a:off x="8373675" y="1791597"/>
            <a:ext cx="0" cy="36551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08AA855-852F-424B-AB2F-D93D4B53C33E}"/>
              </a:ext>
            </a:extLst>
          </p:cNvPr>
          <p:cNvCxnSpPr>
            <a:cxnSpLocks/>
            <a:stCxn id="6" idx="3"/>
          </p:cNvCxnSpPr>
          <p:nvPr/>
        </p:nvCxnSpPr>
        <p:spPr>
          <a:xfrm flipV="1">
            <a:off x="7313500" y="3550191"/>
            <a:ext cx="1060173" cy="147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92A7744-DE70-40E4-B566-7A5815DB8927}"/>
              </a:ext>
            </a:extLst>
          </p:cNvPr>
          <p:cNvCxnSpPr>
            <a:stCxn id="4" idx="3"/>
          </p:cNvCxnSpPr>
          <p:nvPr/>
        </p:nvCxnSpPr>
        <p:spPr>
          <a:xfrm>
            <a:off x="7313500" y="4598697"/>
            <a:ext cx="1060175" cy="156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0F4CDD1-7B35-403E-BE69-8CC375D0EEF7}"/>
              </a:ext>
            </a:extLst>
          </p:cNvPr>
          <p:cNvCxnSpPr>
            <a:stCxn id="5" idx="3"/>
          </p:cNvCxnSpPr>
          <p:nvPr/>
        </p:nvCxnSpPr>
        <p:spPr>
          <a:xfrm flipV="1">
            <a:off x="7313500" y="5446768"/>
            <a:ext cx="1060175" cy="267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117E409E-98E9-4908-B60A-5E60B4C38EC7}"/>
              </a:ext>
            </a:extLst>
          </p:cNvPr>
          <p:cNvSpPr txBox="1"/>
          <p:nvPr/>
        </p:nvSpPr>
        <p:spPr>
          <a:xfrm>
            <a:off x="8373675" y="2486228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O1</a:t>
            </a:r>
            <a:endParaRPr lang="en-IN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AAE326E-65A6-4C71-B2AA-FAB5B56526F5}"/>
              </a:ext>
            </a:extLst>
          </p:cNvPr>
          <p:cNvSpPr txBox="1"/>
          <p:nvPr/>
        </p:nvSpPr>
        <p:spPr>
          <a:xfrm>
            <a:off x="7440927" y="3045184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O1</a:t>
            </a:r>
            <a:endParaRPr lang="en-IN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1FB2E4A-FDFC-4338-BF45-A30F62F87515}"/>
              </a:ext>
            </a:extLst>
          </p:cNvPr>
          <p:cNvSpPr txBox="1"/>
          <p:nvPr/>
        </p:nvSpPr>
        <p:spPr>
          <a:xfrm>
            <a:off x="7440927" y="4249407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O1</a:t>
            </a:r>
            <a:endParaRPr lang="en-IN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9383235-F580-4B73-96D0-BC9C63B4FF4A}"/>
              </a:ext>
            </a:extLst>
          </p:cNvPr>
          <p:cNvSpPr txBox="1"/>
          <p:nvPr/>
        </p:nvSpPr>
        <p:spPr>
          <a:xfrm>
            <a:off x="7389617" y="5143924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O1</a:t>
            </a:r>
            <a:endParaRPr lang="en-IN" dirty="0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68AEF9BE-FE62-440C-B5BB-5B8514ACA338}"/>
              </a:ext>
            </a:extLst>
          </p:cNvPr>
          <p:cNvCxnSpPr>
            <a:cxnSpLocks/>
            <a:stCxn id="6" idx="1"/>
          </p:cNvCxnSpPr>
          <p:nvPr/>
        </p:nvCxnSpPr>
        <p:spPr>
          <a:xfrm flipH="1">
            <a:off x="4013708" y="3564903"/>
            <a:ext cx="63610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AAB18893-D57E-4E73-8156-608844F0B3A8}"/>
              </a:ext>
            </a:extLst>
          </p:cNvPr>
          <p:cNvCxnSpPr>
            <a:stCxn id="4" idx="1"/>
          </p:cNvCxnSpPr>
          <p:nvPr/>
        </p:nvCxnSpPr>
        <p:spPr>
          <a:xfrm flipH="1">
            <a:off x="4013708" y="4598697"/>
            <a:ext cx="63610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BDBA698E-DB6E-444C-9DB1-D00DF7574FFF}"/>
              </a:ext>
            </a:extLst>
          </p:cNvPr>
          <p:cNvCxnSpPr>
            <a:stCxn id="5" idx="1"/>
          </p:cNvCxnSpPr>
          <p:nvPr/>
        </p:nvCxnSpPr>
        <p:spPr>
          <a:xfrm flipH="1">
            <a:off x="4013708" y="5473500"/>
            <a:ext cx="63610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8F806C85-5C4F-49BE-8D77-6C4F1C9A0CDF}"/>
              </a:ext>
            </a:extLst>
          </p:cNvPr>
          <p:cNvCxnSpPr>
            <a:cxnSpLocks/>
            <a:stCxn id="8" idx="2"/>
            <a:endCxn id="6" idx="0"/>
          </p:cNvCxnSpPr>
          <p:nvPr/>
        </p:nvCxnSpPr>
        <p:spPr>
          <a:xfrm>
            <a:off x="5981657" y="2295179"/>
            <a:ext cx="0" cy="7747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503CD551-6421-4FCC-B966-1B312846B264}"/>
              </a:ext>
            </a:extLst>
          </p:cNvPr>
          <p:cNvSpPr txBox="1"/>
          <p:nvPr/>
        </p:nvSpPr>
        <p:spPr>
          <a:xfrm>
            <a:off x="6006466" y="2535923"/>
            <a:ext cx="434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A1</a:t>
            </a:r>
            <a:endParaRPr lang="en-IN" dirty="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1863965-BA13-41F6-B40B-761696FBB32A}"/>
              </a:ext>
            </a:extLst>
          </p:cNvPr>
          <p:cNvSpPr/>
          <p:nvPr/>
        </p:nvSpPr>
        <p:spPr>
          <a:xfrm>
            <a:off x="5047376" y="3528836"/>
            <a:ext cx="821635" cy="4438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xapp</a:t>
            </a:r>
            <a:endParaRPr lang="en-IN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5722EC7A-67FE-451F-80A0-B7A591F87B4F}"/>
              </a:ext>
            </a:extLst>
          </p:cNvPr>
          <p:cNvSpPr/>
          <p:nvPr/>
        </p:nvSpPr>
        <p:spPr>
          <a:xfrm>
            <a:off x="6144761" y="3528836"/>
            <a:ext cx="821635" cy="4438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xapp</a:t>
            </a:r>
            <a:endParaRPr lang="en-IN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635C158-EC4C-4644-B578-120405CDE092}"/>
              </a:ext>
            </a:extLst>
          </p:cNvPr>
          <p:cNvSpPr txBox="1"/>
          <p:nvPr/>
        </p:nvSpPr>
        <p:spPr>
          <a:xfrm>
            <a:off x="4835348" y="3104426"/>
            <a:ext cx="26821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Near-RT-RIC(Honeycomb)</a:t>
            </a:r>
            <a:endParaRPr lang="en-IN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79414BC-3151-4BCF-A648-2FF5AF9C6986}"/>
              </a:ext>
            </a:extLst>
          </p:cNvPr>
          <p:cNvCxnSpPr>
            <a:stCxn id="6" idx="2"/>
            <a:endCxn id="4" idx="0"/>
          </p:cNvCxnSpPr>
          <p:nvPr/>
        </p:nvCxnSpPr>
        <p:spPr>
          <a:xfrm>
            <a:off x="5981657" y="4059927"/>
            <a:ext cx="0" cy="2693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659981D9-C00A-43ED-8C4B-E89B62904E0A}"/>
              </a:ext>
            </a:extLst>
          </p:cNvPr>
          <p:cNvSpPr txBox="1"/>
          <p:nvPr/>
        </p:nvSpPr>
        <p:spPr>
          <a:xfrm>
            <a:off x="5963633" y="4009954"/>
            <a:ext cx="413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E2</a:t>
            </a:r>
            <a:endParaRPr lang="en-IN" dirty="0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7F4D548-FD5E-4FEF-B753-23429F4C95BD}"/>
              </a:ext>
            </a:extLst>
          </p:cNvPr>
          <p:cNvCxnSpPr/>
          <p:nvPr/>
        </p:nvCxnSpPr>
        <p:spPr>
          <a:xfrm>
            <a:off x="5047376" y="4059927"/>
            <a:ext cx="0" cy="11441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D17177EF-8BB7-4FD0-8948-9C174255D9B5}"/>
              </a:ext>
            </a:extLst>
          </p:cNvPr>
          <p:cNvSpPr txBox="1"/>
          <p:nvPr/>
        </p:nvSpPr>
        <p:spPr>
          <a:xfrm>
            <a:off x="5000108" y="4868082"/>
            <a:ext cx="413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E2</a:t>
            </a:r>
            <a:endParaRPr lang="en-IN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D6212EA3-330D-476E-8542-F6326C17D422}"/>
              </a:ext>
            </a:extLst>
          </p:cNvPr>
          <p:cNvSpPr/>
          <p:nvPr/>
        </p:nvSpPr>
        <p:spPr>
          <a:xfrm>
            <a:off x="4217756" y="2434064"/>
            <a:ext cx="3688445" cy="1915828"/>
          </a:xfrm>
          <a:prstGeom prst="ellipse">
            <a:avLst/>
          </a:prstGeom>
          <a:noFill/>
          <a:ln w="222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D2D38CE-74D2-4EBD-AF80-E7E06F2031F3}"/>
              </a:ext>
            </a:extLst>
          </p:cNvPr>
          <p:cNvSpPr txBox="1"/>
          <p:nvPr/>
        </p:nvSpPr>
        <p:spPr>
          <a:xfrm>
            <a:off x="8600660" y="5583650"/>
            <a:ext cx="15023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RAN-Sim</a:t>
            </a:r>
          </a:p>
        </p:txBody>
      </p:sp>
    </p:spTree>
    <p:extLst>
      <p:ext uri="{BB962C8B-B14F-4D97-AF65-F5344CB8AC3E}">
        <p14:creationId xmlns:p14="http://schemas.microsoft.com/office/powerpoint/2010/main" val="4712055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2742" y="2526641"/>
            <a:ext cx="113027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DengXian" panose="02010600030101010101" pitchFamily="2" charset="-122"/>
                <a:cs typeface="+mn-cs"/>
              </a:rPr>
              <a:t>O1 simulator in OSC sim</a:t>
            </a:r>
          </a:p>
        </p:txBody>
      </p:sp>
    </p:spTree>
    <p:extLst>
      <p:ext uri="{BB962C8B-B14F-4D97-AF65-F5344CB8AC3E}">
        <p14:creationId xmlns:p14="http://schemas.microsoft.com/office/powerpoint/2010/main" val="1750253875"/>
      </p:ext>
    </p:extLst>
  </p:cSld>
  <p:clrMapOvr>
    <a:masterClrMapping/>
  </p:clrMapOvr>
  <p:transition>
    <p:wipe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219" y="-105158"/>
            <a:ext cx="11246722" cy="1325563"/>
          </a:xfrm>
        </p:spPr>
        <p:txBody>
          <a:bodyPr/>
          <a:lstStyle/>
          <a:p>
            <a:r>
              <a:rPr lang="en-US" dirty="0"/>
              <a:t>O-RAN Software Community (OSC) sim project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213E2AD2-65A6-46E7-98C7-B1DAFF10641F}"/>
              </a:ext>
            </a:extLst>
          </p:cNvPr>
          <p:cNvSpPr txBox="1"/>
          <p:nvPr/>
        </p:nvSpPr>
        <p:spPr>
          <a:xfrm>
            <a:off x="339083" y="1011494"/>
            <a:ext cx="113347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FF"/>
                </a:solidFill>
              </a:rPr>
              <a:t>Ref: </a:t>
            </a:r>
            <a:r>
              <a:rPr lang="en-US" sz="1600" dirty="0">
                <a:solidFill>
                  <a:srgbClr val="0000FF"/>
                </a:solidFill>
                <a:hlinkClick r:id="rId2"/>
              </a:rPr>
              <a:t>https://wiki.o-ran-sc.org/display/SIM/Architecture</a:t>
            </a:r>
            <a:endParaRPr lang="en-US" sz="1600" dirty="0">
              <a:solidFill>
                <a:srgbClr val="0000FF"/>
              </a:solidFill>
            </a:endParaRPr>
          </a:p>
          <a:p>
            <a:r>
              <a:rPr lang="en-US" sz="1600" dirty="0">
                <a:solidFill>
                  <a:srgbClr val="0000FF"/>
                </a:solidFill>
              </a:rPr>
              <a:t>Contact: Alex Stancu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5655031-B29A-4989-8E56-C82E841F98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9083" y="1825306"/>
            <a:ext cx="7468642" cy="2924583"/>
          </a:xfrm>
          <a:prstGeom prst="rect">
            <a:avLst/>
          </a:prstGeom>
        </p:spPr>
      </p:pic>
      <p:sp>
        <p:nvSpPr>
          <p:cNvPr id="100" name="TextBox 99">
            <a:extLst>
              <a:ext uri="{FF2B5EF4-FFF2-40B4-BE49-F238E27FC236}">
                <a16:creationId xmlns:a16="http://schemas.microsoft.com/office/drawing/2014/main" id="{85D866E0-D4D6-4F8F-9CCC-4FA1BBCBF510}"/>
              </a:ext>
            </a:extLst>
          </p:cNvPr>
          <p:cNvSpPr txBox="1"/>
          <p:nvPr/>
        </p:nvSpPr>
        <p:spPr>
          <a:xfrm>
            <a:off x="7807725" y="1220405"/>
            <a:ext cx="342192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Simulated devices in Simulated RAN are netconf (</a:t>
            </a:r>
            <a:r>
              <a:rPr lang="en-US" dirty="0" err="1"/>
              <a:t>netopeer</a:t>
            </a:r>
            <a:r>
              <a:rPr lang="en-US" dirty="0"/>
              <a:t>) devices representing CU/DU O1 instances with CU/DU yang models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NTS (Network Topology Simulator) Manager uses netconf to connect to devices using yang model of simulation entities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NTS also has NB netconf interface for external entity (e.g. SDN-R) to control simulation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Datastore in NTS provided by </a:t>
            </a:r>
            <a:r>
              <a:rPr lang="en-US" dirty="0" err="1"/>
              <a:t>netopeer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34022149"/>
      </p:ext>
    </p:extLst>
  </p:cSld>
  <p:clrMapOvr>
    <a:masterClrMapping/>
  </p:clrMapOvr>
  <p:transition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B40737-A177-564A-B65A-8645211A84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O-RAN-SC O1 Simulator architecture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EECC286-2BD0-2342-B8B5-EAF4F1DBBD79}"/>
              </a:ext>
            </a:extLst>
          </p:cNvPr>
          <p:cNvSpPr txBox="1"/>
          <p:nvPr/>
        </p:nvSpPr>
        <p:spPr>
          <a:xfrm>
            <a:off x="2095068" y="5418334"/>
            <a:ext cx="43398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>
              <a:defRPr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Simulated NF (O-CU/O-DU/O-RU)</a:t>
            </a:r>
          </a:p>
        </p:txBody>
      </p:sp>
      <p:sp>
        <p:nvSpPr>
          <p:cNvPr id="6" name="Can 5">
            <a:extLst>
              <a:ext uri="{FF2B5EF4-FFF2-40B4-BE49-F238E27FC236}">
                <a16:creationId xmlns:a16="http://schemas.microsoft.com/office/drawing/2014/main" id="{792E5667-DCAC-A543-82F9-0980AB2514ED}"/>
              </a:ext>
            </a:extLst>
          </p:cNvPr>
          <p:cNvSpPr/>
          <p:nvPr/>
        </p:nvSpPr>
        <p:spPr>
          <a:xfrm>
            <a:off x="2502011" y="3894967"/>
            <a:ext cx="3593989" cy="1193868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609585">
              <a:defRPr/>
            </a:pPr>
            <a:r>
              <a:rPr lang="en-US" sz="2400" dirty="0" err="1">
                <a:solidFill>
                  <a:prstClr val="white"/>
                </a:solidFill>
                <a:latin typeface="Calibri"/>
              </a:rPr>
              <a:t>Sysrepo</a:t>
            </a:r>
            <a:endParaRPr lang="en-US" sz="2400" dirty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A7EEC2A-4F60-A34A-887F-ABB38E84E6F8}"/>
              </a:ext>
            </a:extLst>
          </p:cNvPr>
          <p:cNvCxnSpPr/>
          <p:nvPr/>
        </p:nvCxnSpPr>
        <p:spPr>
          <a:xfrm>
            <a:off x="7837595" y="1583787"/>
            <a:ext cx="0" cy="462235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332E43B2-7B58-804D-AFA3-60241E498587}"/>
              </a:ext>
            </a:extLst>
          </p:cNvPr>
          <p:cNvSpPr/>
          <p:nvPr/>
        </p:nvSpPr>
        <p:spPr>
          <a:xfrm>
            <a:off x="8220055" y="1643270"/>
            <a:ext cx="1060173" cy="519485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>
              <a:defRPr/>
            </a:pPr>
            <a:endParaRPr lang="en-US" sz="24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56CA3EB-D20A-2945-B7C6-14F5F7C47399}"/>
              </a:ext>
            </a:extLst>
          </p:cNvPr>
          <p:cNvSpPr txBox="1"/>
          <p:nvPr/>
        </p:nvSpPr>
        <p:spPr>
          <a:xfrm>
            <a:off x="9410066" y="1728606"/>
            <a:ext cx="1487458" cy="318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>
              <a:defRPr/>
            </a:pPr>
            <a:r>
              <a:rPr lang="en-US" sz="1467" dirty="0">
                <a:solidFill>
                  <a:prstClr val="black"/>
                </a:solidFill>
                <a:latin typeface="Calibri"/>
              </a:rPr>
              <a:t>Docker container</a:t>
            </a:r>
          </a:p>
        </p:txBody>
      </p:sp>
      <p:sp>
        <p:nvSpPr>
          <p:cNvPr id="11" name="Can 10">
            <a:extLst>
              <a:ext uri="{FF2B5EF4-FFF2-40B4-BE49-F238E27FC236}">
                <a16:creationId xmlns:a16="http://schemas.microsoft.com/office/drawing/2014/main" id="{DDD93333-B4BE-0A42-9A54-08EC4B0F3E2E}"/>
              </a:ext>
            </a:extLst>
          </p:cNvPr>
          <p:cNvSpPr/>
          <p:nvPr/>
        </p:nvSpPr>
        <p:spPr>
          <a:xfrm>
            <a:off x="8442691" y="2329642"/>
            <a:ext cx="614901" cy="498281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>
              <a:defRPr/>
            </a:pPr>
            <a:endParaRPr lang="en-US" sz="24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D23A4A6-2F7F-6F49-9049-AD0044292E55}"/>
              </a:ext>
            </a:extLst>
          </p:cNvPr>
          <p:cNvSpPr txBox="1"/>
          <p:nvPr/>
        </p:nvSpPr>
        <p:spPr>
          <a:xfrm>
            <a:off x="9410064" y="2427236"/>
            <a:ext cx="1702710" cy="318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>
              <a:defRPr/>
            </a:pPr>
            <a:r>
              <a:rPr lang="en-US" sz="1467" dirty="0">
                <a:solidFill>
                  <a:prstClr val="black"/>
                </a:solidFill>
                <a:latin typeface="Calibri"/>
              </a:rPr>
              <a:t>NETCONF Datastore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6A786A7A-498C-A642-AD7C-2C97D31065DE}"/>
              </a:ext>
            </a:extLst>
          </p:cNvPr>
          <p:cNvSpPr/>
          <p:nvPr/>
        </p:nvSpPr>
        <p:spPr>
          <a:xfrm>
            <a:off x="1225525" y="2668435"/>
            <a:ext cx="1542864" cy="760565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>
              <a:defRPr/>
            </a:pPr>
            <a:r>
              <a:rPr lang="en-US" sz="1600" dirty="0">
                <a:solidFill>
                  <a:prstClr val="white"/>
                </a:solidFill>
                <a:latin typeface="Calibri"/>
              </a:rPr>
              <a:t>NETCONF Server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DDE4D28-7D74-8944-9B86-3DBF929607A1}"/>
              </a:ext>
            </a:extLst>
          </p:cNvPr>
          <p:cNvCxnSpPr>
            <a:stCxn id="13" idx="0"/>
          </p:cNvCxnSpPr>
          <p:nvPr/>
        </p:nvCxnSpPr>
        <p:spPr>
          <a:xfrm flipH="1" flipV="1">
            <a:off x="1994461" y="1293591"/>
            <a:ext cx="2496" cy="1374844"/>
          </a:xfrm>
          <a:prstGeom prst="line">
            <a:avLst/>
          </a:prstGeom>
          <a:ln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701AC913-9C8A-5142-8A5F-CF0927334228}"/>
              </a:ext>
            </a:extLst>
          </p:cNvPr>
          <p:cNvSpPr/>
          <p:nvPr/>
        </p:nvSpPr>
        <p:spPr>
          <a:xfrm>
            <a:off x="890547" y="1993127"/>
            <a:ext cx="6477663" cy="3434964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>
              <a:defRPr/>
            </a:pPr>
            <a:endParaRPr lang="en-US" sz="240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510A507-3AA3-FE4C-8FE8-20D52DAD2FFB}"/>
              </a:ext>
            </a:extLst>
          </p:cNvPr>
          <p:cNvCxnSpPr/>
          <p:nvPr/>
        </p:nvCxnSpPr>
        <p:spPr>
          <a:xfrm flipV="1">
            <a:off x="8760977" y="3028715"/>
            <a:ext cx="0" cy="380283"/>
          </a:xfrm>
          <a:prstGeom prst="line">
            <a:avLst/>
          </a:prstGeom>
          <a:ln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822E976A-C217-9C43-9171-D681CFE8F4B2}"/>
              </a:ext>
            </a:extLst>
          </p:cNvPr>
          <p:cNvSpPr txBox="1"/>
          <p:nvPr/>
        </p:nvSpPr>
        <p:spPr>
          <a:xfrm>
            <a:off x="9410065" y="3053058"/>
            <a:ext cx="1192955" cy="318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>
              <a:defRPr/>
            </a:pPr>
            <a:r>
              <a:rPr lang="en-US" sz="1467" dirty="0">
                <a:solidFill>
                  <a:prstClr val="black"/>
                </a:solidFill>
                <a:latin typeface="Calibri"/>
              </a:rPr>
              <a:t>Exposed port</a:t>
            </a:r>
          </a:p>
        </p:txBody>
      </p:sp>
      <p:sp>
        <p:nvSpPr>
          <p:cNvPr id="26" name="Multi-document 25">
            <a:extLst>
              <a:ext uri="{FF2B5EF4-FFF2-40B4-BE49-F238E27FC236}">
                <a16:creationId xmlns:a16="http://schemas.microsoft.com/office/drawing/2014/main" id="{8C63D1AD-8107-A841-914B-7BEAC344D226}"/>
              </a:ext>
            </a:extLst>
          </p:cNvPr>
          <p:cNvSpPr/>
          <p:nvPr/>
        </p:nvSpPr>
        <p:spPr>
          <a:xfrm>
            <a:off x="4822854" y="4294174"/>
            <a:ext cx="971044" cy="604205"/>
          </a:xfrm>
          <a:prstGeom prst="flowChartMultidocumen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>
              <a:defRPr/>
            </a:pPr>
            <a:endParaRPr lang="en-US" sz="24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7" name="Multi-document 26">
            <a:extLst>
              <a:ext uri="{FF2B5EF4-FFF2-40B4-BE49-F238E27FC236}">
                <a16:creationId xmlns:a16="http://schemas.microsoft.com/office/drawing/2014/main" id="{5269412C-7C2D-4A4D-87B5-720741EB06BC}"/>
              </a:ext>
            </a:extLst>
          </p:cNvPr>
          <p:cNvSpPr/>
          <p:nvPr/>
        </p:nvSpPr>
        <p:spPr>
          <a:xfrm>
            <a:off x="8442691" y="3540655"/>
            <a:ext cx="636573" cy="497251"/>
          </a:xfrm>
          <a:prstGeom prst="flowChartMultidocumen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>
              <a:defRPr/>
            </a:pPr>
            <a:endParaRPr lang="en-US" sz="24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85C6BCC-ABFC-174E-9B9B-086D168728D3}"/>
              </a:ext>
            </a:extLst>
          </p:cNvPr>
          <p:cNvSpPr txBox="1"/>
          <p:nvPr/>
        </p:nvSpPr>
        <p:spPr>
          <a:xfrm>
            <a:off x="9407047" y="3618863"/>
            <a:ext cx="2754728" cy="318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>
              <a:defRPr/>
            </a:pPr>
            <a:r>
              <a:rPr lang="en-US" sz="1467" dirty="0">
                <a:solidFill>
                  <a:prstClr val="black"/>
                </a:solidFill>
                <a:latin typeface="Calibri"/>
              </a:rPr>
              <a:t>YANG Models (O-CU/O-DU/O-RU)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FCEAAB8E-F939-6445-8582-86A02D7353CC}"/>
              </a:ext>
            </a:extLst>
          </p:cNvPr>
          <p:cNvCxnSpPr>
            <a:cxnSpLocks/>
            <a:stCxn id="13" idx="4"/>
            <a:endCxn id="6" idx="2"/>
          </p:cNvCxnSpPr>
          <p:nvPr/>
        </p:nvCxnSpPr>
        <p:spPr>
          <a:xfrm>
            <a:off x="1996958" y="3429000"/>
            <a:ext cx="505053" cy="1062901"/>
          </a:xfrm>
          <a:prstGeom prst="line">
            <a:avLst/>
          </a:prstGeom>
          <a:ln>
            <a:solidFill>
              <a:srgbClr val="B1ED67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Oval 31">
            <a:extLst>
              <a:ext uri="{FF2B5EF4-FFF2-40B4-BE49-F238E27FC236}">
                <a16:creationId xmlns:a16="http://schemas.microsoft.com/office/drawing/2014/main" id="{12DDA8C6-D7B6-1946-BE66-C095CE7B12DA}"/>
              </a:ext>
            </a:extLst>
          </p:cNvPr>
          <p:cNvSpPr/>
          <p:nvPr/>
        </p:nvSpPr>
        <p:spPr>
          <a:xfrm>
            <a:off x="8177671" y="4209699"/>
            <a:ext cx="1166613" cy="582627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>
              <a:defRPr/>
            </a:pPr>
            <a:endParaRPr lang="en-US" sz="24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8610180-D2B9-9B47-8037-61D46A1B31FC}"/>
              </a:ext>
            </a:extLst>
          </p:cNvPr>
          <p:cNvSpPr txBox="1"/>
          <p:nvPr/>
        </p:nvSpPr>
        <p:spPr>
          <a:xfrm>
            <a:off x="9407047" y="4317494"/>
            <a:ext cx="1821268" cy="318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>
              <a:defRPr/>
            </a:pPr>
            <a:r>
              <a:rPr lang="en-US" sz="1467" dirty="0">
                <a:solidFill>
                  <a:prstClr val="black"/>
                </a:solidFill>
                <a:latin typeface="Calibri"/>
              </a:rPr>
              <a:t>Process (C/C++ Code)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61912706-7161-7F46-9FF3-B2DBD2B8FB91}"/>
              </a:ext>
            </a:extLst>
          </p:cNvPr>
          <p:cNvSpPr/>
          <p:nvPr/>
        </p:nvSpPr>
        <p:spPr>
          <a:xfrm>
            <a:off x="3297656" y="2280060"/>
            <a:ext cx="1542864" cy="760565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>
              <a:defRPr/>
            </a:pPr>
            <a:r>
              <a:rPr lang="en-US" sz="1600" dirty="0">
                <a:solidFill>
                  <a:prstClr val="white"/>
                </a:solidFill>
                <a:latin typeface="Calibri"/>
              </a:rPr>
              <a:t>VES Client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058D6D42-F3C3-A74E-8C93-13D82FED9A33}"/>
              </a:ext>
            </a:extLst>
          </p:cNvPr>
          <p:cNvSpPr/>
          <p:nvPr/>
        </p:nvSpPr>
        <p:spPr>
          <a:xfrm>
            <a:off x="5718648" y="2329642"/>
            <a:ext cx="1542864" cy="760565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>
              <a:defRPr/>
            </a:pPr>
            <a:r>
              <a:rPr lang="en-US" sz="1600" dirty="0" err="1">
                <a:solidFill>
                  <a:prstClr val="white"/>
                </a:solidFill>
                <a:latin typeface="Calibri"/>
              </a:rPr>
              <a:t>FTPes</a:t>
            </a:r>
            <a:r>
              <a:rPr lang="en-US" sz="1600" dirty="0">
                <a:solidFill>
                  <a:prstClr val="white"/>
                </a:solidFill>
                <a:latin typeface="Calibri"/>
              </a:rPr>
              <a:t> / SFTP Server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B66ECC29-DA9D-5043-97EB-98EE32275C63}"/>
              </a:ext>
            </a:extLst>
          </p:cNvPr>
          <p:cNvCxnSpPr>
            <a:cxnSpLocks/>
            <a:stCxn id="35" idx="0"/>
          </p:cNvCxnSpPr>
          <p:nvPr/>
        </p:nvCxnSpPr>
        <p:spPr>
          <a:xfrm flipV="1">
            <a:off x="6490080" y="1293591"/>
            <a:ext cx="0" cy="1036051"/>
          </a:xfrm>
          <a:prstGeom prst="line">
            <a:avLst/>
          </a:prstGeom>
          <a:ln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E73CF313-069C-4042-910C-52BF6B29C9BF}"/>
              </a:ext>
            </a:extLst>
          </p:cNvPr>
          <p:cNvCxnSpPr>
            <a:cxnSpLocks/>
            <a:stCxn id="34" idx="0"/>
          </p:cNvCxnSpPr>
          <p:nvPr/>
        </p:nvCxnSpPr>
        <p:spPr>
          <a:xfrm flipV="1">
            <a:off x="4069088" y="1100518"/>
            <a:ext cx="0" cy="1179543"/>
          </a:xfrm>
          <a:prstGeom prst="line">
            <a:avLst/>
          </a:prstGeom>
          <a:ln>
            <a:solidFill>
              <a:srgbClr val="C00000"/>
            </a:solidFill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A769343B-F159-1342-A204-123EACEF35FB}"/>
              </a:ext>
            </a:extLst>
          </p:cNvPr>
          <p:cNvCxnSpPr>
            <a:cxnSpLocks/>
          </p:cNvCxnSpPr>
          <p:nvPr/>
        </p:nvCxnSpPr>
        <p:spPr>
          <a:xfrm flipV="1">
            <a:off x="8814877" y="4898379"/>
            <a:ext cx="0" cy="653848"/>
          </a:xfrm>
          <a:prstGeom prst="line">
            <a:avLst/>
          </a:prstGeom>
          <a:ln>
            <a:solidFill>
              <a:srgbClr val="C00000"/>
            </a:solidFill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07608875-4FF3-A142-B85E-C53C98363B40}"/>
              </a:ext>
            </a:extLst>
          </p:cNvPr>
          <p:cNvSpPr txBox="1"/>
          <p:nvPr/>
        </p:nvSpPr>
        <p:spPr>
          <a:xfrm>
            <a:off x="9409227" y="5050896"/>
            <a:ext cx="2327240" cy="318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>
              <a:defRPr/>
            </a:pPr>
            <a:r>
              <a:rPr lang="en-US" sz="1467" dirty="0">
                <a:solidFill>
                  <a:prstClr val="black"/>
                </a:solidFill>
                <a:latin typeface="Calibri"/>
              </a:rPr>
              <a:t>Connection to VES Endpoint</a:t>
            </a: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000FABF7-FC8A-894C-AB0A-C4CD80BC3758}"/>
              </a:ext>
            </a:extLst>
          </p:cNvPr>
          <p:cNvSpPr/>
          <p:nvPr/>
        </p:nvSpPr>
        <p:spPr>
          <a:xfrm>
            <a:off x="5180297" y="3241245"/>
            <a:ext cx="2052203" cy="496336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>
              <a:defRPr/>
            </a:pPr>
            <a:r>
              <a:rPr lang="en-US" sz="1600" dirty="0">
                <a:solidFill>
                  <a:prstClr val="white"/>
                </a:solidFill>
                <a:latin typeface="Calibri"/>
              </a:rPr>
              <a:t>Use Case logic</a:t>
            </a: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A46862BF-4FD8-B045-A0BD-341555EFF3BE}"/>
              </a:ext>
            </a:extLst>
          </p:cNvPr>
          <p:cNvCxnSpPr>
            <a:cxnSpLocks/>
            <a:stCxn id="46" idx="4"/>
            <a:endCxn id="6" idx="1"/>
          </p:cNvCxnSpPr>
          <p:nvPr/>
        </p:nvCxnSpPr>
        <p:spPr>
          <a:xfrm flipH="1">
            <a:off x="4299006" y="3737582"/>
            <a:ext cx="1907393" cy="157385"/>
          </a:xfrm>
          <a:prstGeom prst="line">
            <a:avLst/>
          </a:prstGeom>
          <a:ln>
            <a:solidFill>
              <a:srgbClr val="B1ED67"/>
            </a:solidFill>
            <a:prstDash val="dash"/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C4584B20-1FD8-0A48-9DDA-0A75E18832FD}"/>
              </a:ext>
            </a:extLst>
          </p:cNvPr>
          <p:cNvCxnSpPr>
            <a:cxnSpLocks/>
            <a:stCxn id="46" idx="2"/>
            <a:endCxn id="13" idx="5"/>
          </p:cNvCxnSpPr>
          <p:nvPr/>
        </p:nvCxnSpPr>
        <p:spPr>
          <a:xfrm flipH="1" flipV="1">
            <a:off x="2542443" y="3317618"/>
            <a:ext cx="2637855" cy="171796"/>
          </a:xfrm>
          <a:prstGeom prst="line">
            <a:avLst/>
          </a:prstGeom>
          <a:ln>
            <a:solidFill>
              <a:srgbClr val="B1ED67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A9FC4D3-60CA-BA43-AEE4-84E9937E7FCB}"/>
              </a:ext>
            </a:extLst>
          </p:cNvPr>
          <p:cNvCxnSpPr>
            <a:cxnSpLocks/>
            <a:stCxn id="46" idx="0"/>
            <a:endCxn id="34" idx="6"/>
          </p:cNvCxnSpPr>
          <p:nvPr/>
        </p:nvCxnSpPr>
        <p:spPr>
          <a:xfrm flipH="1" flipV="1">
            <a:off x="4840521" y="2660343"/>
            <a:ext cx="1365879" cy="580903"/>
          </a:xfrm>
          <a:prstGeom prst="line">
            <a:avLst/>
          </a:prstGeom>
          <a:ln>
            <a:solidFill>
              <a:srgbClr val="B1ED67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F01AFB52-2990-924F-9784-1D899D14CA31}"/>
              </a:ext>
            </a:extLst>
          </p:cNvPr>
          <p:cNvCxnSpPr>
            <a:cxnSpLocks/>
          </p:cNvCxnSpPr>
          <p:nvPr/>
        </p:nvCxnSpPr>
        <p:spPr>
          <a:xfrm flipH="1">
            <a:off x="8814878" y="5749527"/>
            <a:ext cx="1" cy="649885"/>
          </a:xfrm>
          <a:prstGeom prst="line">
            <a:avLst/>
          </a:prstGeom>
          <a:ln>
            <a:solidFill>
              <a:srgbClr val="B1ED67"/>
            </a:solidFill>
            <a:prstDash val="dash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97C2FC18-1F74-7346-A624-FBF55ADD3537}"/>
              </a:ext>
            </a:extLst>
          </p:cNvPr>
          <p:cNvSpPr txBox="1"/>
          <p:nvPr/>
        </p:nvSpPr>
        <p:spPr>
          <a:xfrm>
            <a:off x="9407047" y="5900063"/>
            <a:ext cx="2017925" cy="318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>
              <a:defRPr/>
            </a:pPr>
            <a:r>
              <a:rPr lang="en-US" sz="1467" dirty="0">
                <a:solidFill>
                  <a:prstClr val="black"/>
                </a:solidFill>
                <a:latin typeface="Calibri"/>
              </a:rPr>
              <a:t>Internal communication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03F5DA92-B0D7-804F-AEA9-A7309288AD17}"/>
              </a:ext>
            </a:extLst>
          </p:cNvPr>
          <p:cNvSpPr txBox="1"/>
          <p:nvPr/>
        </p:nvSpPr>
        <p:spPr>
          <a:xfrm>
            <a:off x="314962" y="6206146"/>
            <a:ext cx="53267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>
              <a:defRPr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NETCONF Server framework – Netopeer2</a:t>
            </a:r>
          </a:p>
        </p:txBody>
      </p:sp>
    </p:spTree>
    <p:extLst>
      <p:ext uri="{BB962C8B-B14F-4D97-AF65-F5344CB8AC3E}">
        <p14:creationId xmlns:p14="http://schemas.microsoft.com/office/powerpoint/2010/main" val="2875541610"/>
      </p:ext>
    </p:extLst>
  </p:cSld>
  <p:clrMapOvr>
    <a:masterClrMapping/>
  </p:clrMapOvr>
  <p:transition>
    <p:wipe dir="r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219" y="-105158"/>
            <a:ext cx="11246722" cy="1325563"/>
          </a:xfrm>
        </p:spPr>
        <p:txBody>
          <a:bodyPr/>
          <a:lstStyle/>
          <a:p>
            <a:r>
              <a:rPr lang="en-US" dirty="0"/>
              <a:t>Comparing RAN-Sim and OSC sim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3749B12A-867F-4950-ADC2-1E4FA66CA8D7}"/>
              </a:ext>
            </a:extLst>
          </p:cNvPr>
          <p:cNvSpPr/>
          <p:nvPr/>
        </p:nvSpPr>
        <p:spPr>
          <a:xfrm>
            <a:off x="4018881" y="2398111"/>
            <a:ext cx="1370389" cy="1928183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Flowchart: Magnetic Disk 38">
            <a:extLst>
              <a:ext uri="{FF2B5EF4-FFF2-40B4-BE49-F238E27FC236}">
                <a16:creationId xmlns:a16="http://schemas.microsoft.com/office/drawing/2014/main" id="{3BD7EDBB-41D0-45D8-BBD9-93F28495712B}"/>
              </a:ext>
            </a:extLst>
          </p:cNvPr>
          <p:cNvSpPr/>
          <p:nvPr/>
        </p:nvSpPr>
        <p:spPr>
          <a:xfrm>
            <a:off x="4194029" y="3261180"/>
            <a:ext cx="1035492" cy="647791"/>
          </a:xfrm>
          <a:prstGeom prst="flowChartMagneticDisk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Config DB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(MariaDB)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B8616F0D-280F-42AC-BC2A-59B01E04EFA3}"/>
              </a:ext>
            </a:extLst>
          </p:cNvPr>
          <p:cNvSpPr/>
          <p:nvPr/>
        </p:nvSpPr>
        <p:spPr>
          <a:xfrm>
            <a:off x="4194029" y="2468425"/>
            <a:ext cx="1035492" cy="691125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RANSim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Controller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037CB856-CA65-473A-9680-D90BFDD101E9}"/>
              </a:ext>
            </a:extLst>
          </p:cNvPr>
          <p:cNvSpPr/>
          <p:nvPr/>
        </p:nvSpPr>
        <p:spPr>
          <a:xfrm>
            <a:off x="4018882" y="1630192"/>
            <a:ext cx="1370388" cy="3517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Web GUI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A768B48A-1A90-4C68-ACC8-8EF1F22D0B10}"/>
              </a:ext>
            </a:extLst>
          </p:cNvPr>
          <p:cNvCxnSpPr>
            <a:cxnSpLocks/>
            <a:stCxn id="37" idx="0"/>
            <a:endCxn id="49" idx="2"/>
          </p:cNvCxnSpPr>
          <p:nvPr/>
        </p:nvCxnSpPr>
        <p:spPr>
          <a:xfrm flipV="1">
            <a:off x="4704076" y="1981927"/>
            <a:ext cx="0" cy="416184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51" name="Rectangle 50">
            <a:extLst>
              <a:ext uri="{FF2B5EF4-FFF2-40B4-BE49-F238E27FC236}">
                <a16:creationId xmlns:a16="http://schemas.microsoft.com/office/drawing/2014/main" id="{CECDB6FC-256F-426B-90F9-AB168A13CA3E}"/>
              </a:ext>
            </a:extLst>
          </p:cNvPr>
          <p:cNvSpPr/>
          <p:nvPr/>
        </p:nvSpPr>
        <p:spPr>
          <a:xfrm>
            <a:off x="307868" y="2315757"/>
            <a:ext cx="3341283" cy="24490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Simulated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Network</a:t>
            </a: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0C1F42B3-F7C2-4CAC-A4D2-53ABF24667B7}"/>
              </a:ext>
            </a:extLst>
          </p:cNvPr>
          <p:cNvGrpSpPr/>
          <p:nvPr/>
        </p:nvGrpSpPr>
        <p:grpSpPr>
          <a:xfrm>
            <a:off x="1431723" y="2385871"/>
            <a:ext cx="1335282" cy="1382248"/>
            <a:chOff x="1992401" y="4404614"/>
            <a:chExt cx="1554839" cy="1635509"/>
          </a:xfrm>
        </p:grpSpPr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A7C0679B-67D7-436F-A5AA-B35439AB00B5}"/>
                </a:ext>
              </a:extLst>
            </p:cNvPr>
            <p:cNvSpPr/>
            <p:nvPr/>
          </p:nvSpPr>
          <p:spPr>
            <a:xfrm>
              <a:off x="1992401" y="4404614"/>
              <a:ext cx="1554839" cy="16355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O1 sim n</a:t>
              </a: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2F10FD19-6E06-40CD-8068-C4705A5537A5}"/>
                </a:ext>
              </a:extLst>
            </p:cNvPr>
            <p:cNvSpPr/>
            <p:nvPr/>
          </p:nvSpPr>
          <p:spPr>
            <a:xfrm>
              <a:off x="2152649" y="5166065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Extension</a:t>
              </a: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544D8F23-06E1-43F4-91EC-F7EB31EFB619}"/>
                </a:ext>
              </a:extLst>
            </p:cNvPr>
            <p:cNvSpPr/>
            <p:nvPr/>
          </p:nvSpPr>
          <p:spPr>
            <a:xfrm>
              <a:off x="2152650" y="5505612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Yang Model</a:t>
              </a: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89458770-C824-47E7-97A1-A21C18B37063}"/>
              </a:ext>
            </a:extLst>
          </p:cNvPr>
          <p:cNvGrpSpPr/>
          <p:nvPr/>
        </p:nvGrpSpPr>
        <p:grpSpPr>
          <a:xfrm>
            <a:off x="1519359" y="2714510"/>
            <a:ext cx="1602327" cy="1574058"/>
            <a:chOff x="1926052" y="4467760"/>
            <a:chExt cx="1566042" cy="1635509"/>
          </a:xfrm>
        </p:grpSpPr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2FA69239-9CB1-4522-A2D5-083EF95D0984}"/>
                </a:ext>
              </a:extLst>
            </p:cNvPr>
            <p:cNvSpPr/>
            <p:nvPr/>
          </p:nvSpPr>
          <p:spPr>
            <a:xfrm>
              <a:off x="1926052" y="4467760"/>
              <a:ext cx="1566042" cy="16355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O1 sim 1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dirty="0">
                  <a:solidFill>
                    <a:prstClr val="white"/>
                  </a:solidFill>
                  <a:latin typeface="Calibri" panose="020F0502020204030204"/>
                </a:rPr>
                <a:t>(with VES client)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02EBB3FA-B124-4C64-A236-ECF78D875047}"/>
                </a:ext>
              </a:extLst>
            </p:cNvPr>
            <p:cNvSpPr/>
            <p:nvPr/>
          </p:nvSpPr>
          <p:spPr>
            <a:xfrm>
              <a:off x="2124329" y="4966820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Honeycomb</a:t>
              </a: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EE46A2A0-67C4-4DB5-A299-DDC0904C5E7F}"/>
                </a:ext>
              </a:extLst>
            </p:cNvPr>
            <p:cNvSpPr/>
            <p:nvPr/>
          </p:nvSpPr>
          <p:spPr>
            <a:xfrm>
              <a:off x="2124328" y="5306368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Extension</a:t>
              </a: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967BE6DE-3B63-482B-BBAE-23AE0B4C2967}"/>
                </a:ext>
              </a:extLst>
            </p:cNvPr>
            <p:cNvSpPr/>
            <p:nvPr/>
          </p:nvSpPr>
          <p:spPr>
            <a:xfrm>
              <a:off x="2124329" y="5645915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Yang Models</a:t>
              </a:r>
            </a:p>
          </p:txBody>
        </p:sp>
      </p:grp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7070F1F4-3076-4C6C-95ED-BD47294E38EA}"/>
              </a:ext>
            </a:extLst>
          </p:cNvPr>
          <p:cNvCxnSpPr>
            <a:cxnSpLocks/>
            <a:endCxn id="37" idx="1"/>
          </p:cNvCxnSpPr>
          <p:nvPr/>
        </p:nvCxnSpPr>
        <p:spPr>
          <a:xfrm flipV="1">
            <a:off x="3137654" y="3362203"/>
            <a:ext cx="881227" cy="14911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68AF9CCF-31A4-4805-9CA9-9954355C8DAF}"/>
              </a:ext>
            </a:extLst>
          </p:cNvPr>
          <p:cNvSpPr txBox="1"/>
          <p:nvPr/>
        </p:nvSpPr>
        <p:spPr>
          <a:xfrm>
            <a:off x="2652648" y="1885521"/>
            <a:ext cx="7993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Netconf</a:t>
            </a:r>
          </a:p>
        </p:txBody>
      </p:sp>
      <p:cxnSp>
        <p:nvCxnSpPr>
          <p:cNvPr id="7" name="Straight Arrow Connector 6"/>
          <p:cNvCxnSpPr>
            <a:cxnSpLocks/>
            <a:stCxn id="51" idx="0"/>
          </p:cNvCxnSpPr>
          <p:nvPr/>
        </p:nvCxnSpPr>
        <p:spPr>
          <a:xfrm flipH="1" flipV="1">
            <a:off x="1449694" y="1884241"/>
            <a:ext cx="528816" cy="431516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>
            <a:cxnSpLocks/>
            <a:endCxn id="51" idx="0"/>
          </p:cNvCxnSpPr>
          <p:nvPr/>
        </p:nvCxnSpPr>
        <p:spPr>
          <a:xfrm flipH="1">
            <a:off x="1978510" y="1893847"/>
            <a:ext cx="1045942" cy="421910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68AF9CCF-31A4-4805-9CA9-9954355C8DAF}"/>
              </a:ext>
            </a:extLst>
          </p:cNvPr>
          <p:cNvSpPr txBox="1"/>
          <p:nvPr/>
        </p:nvSpPr>
        <p:spPr>
          <a:xfrm>
            <a:off x="1118052" y="1923687"/>
            <a:ext cx="5462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REST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68AF9CCF-31A4-4805-9CA9-9954355C8DAF}"/>
              </a:ext>
            </a:extLst>
          </p:cNvPr>
          <p:cNvSpPr txBox="1"/>
          <p:nvPr/>
        </p:nvSpPr>
        <p:spPr>
          <a:xfrm>
            <a:off x="3100412" y="3026619"/>
            <a:ext cx="10432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Websocket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68AF9CCF-31A4-4805-9CA9-9954355C8DAF}"/>
              </a:ext>
            </a:extLst>
          </p:cNvPr>
          <p:cNvSpPr txBox="1"/>
          <p:nvPr/>
        </p:nvSpPr>
        <p:spPr>
          <a:xfrm>
            <a:off x="4157822" y="2028266"/>
            <a:ext cx="5462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REST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2C47C4C-23A5-4E83-BC83-094D4921439B}"/>
              </a:ext>
            </a:extLst>
          </p:cNvPr>
          <p:cNvSpPr/>
          <p:nvPr/>
        </p:nvSpPr>
        <p:spPr>
          <a:xfrm>
            <a:off x="9829875" y="2472639"/>
            <a:ext cx="1220985" cy="1833464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1" name="Flowchart: Magnetic Disk 40">
            <a:extLst>
              <a:ext uri="{FF2B5EF4-FFF2-40B4-BE49-F238E27FC236}">
                <a16:creationId xmlns:a16="http://schemas.microsoft.com/office/drawing/2014/main" id="{4B377FB4-A8C5-47A1-824D-99FCC06C8F04}"/>
              </a:ext>
            </a:extLst>
          </p:cNvPr>
          <p:cNvSpPr/>
          <p:nvPr/>
        </p:nvSpPr>
        <p:spPr>
          <a:xfrm>
            <a:off x="9880863" y="3338309"/>
            <a:ext cx="1121484" cy="844426"/>
          </a:xfrm>
          <a:prstGeom prst="flowChartMagneticDisk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Datastore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(</a:t>
            </a:r>
            <a:r>
              <a:rPr lang="en-US" sz="1200" dirty="0" err="1">
                <a:solidFill>
                  <a:prstClr val="white"/>
                </a:solidFill>
                <a:latin typeface="Calibri" panose="020F0502020204030204"/>
              </a:rPr>
              <a:t>sysrepo</a:t>
            </a: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: xml database with yang)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F4468652-D11E-4C34-A1A6-8B3D1E0CE387}"/>
              </a:ext>
            </a:extLst>
          </p:cNvPr>
          <p:cNvSpPr/>
          <p:nvPr/>
        </p:nvSpPr>
        <p:spPr>
          <a:xfrm>
            <a:off x="9985928" y="2539500"/>
            <a:ext cx="922599" cy="657175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NTS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Manager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A62D5CEF-D449-4A67-9913-0F96B2E97F05}"/>
              </a:ext>
            </a:extLst>
          </p:cNvPr>
          <p:cNvSpPr/>
          <p:nvPr/>
        </p:nvSpPr>
        <p:spPr>
          <a:xfrm>
            <a:off x="9829875" y="1754519"/>
            <a:ext cx="1220984" cy="3344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SDNR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1B03A28D-3096-4701-8D96-866F1E68BAA2}"/>
              </a:ext>
            </a:extLst>
          </p:cNvPr>
          <p:cNvCxnSpPr>
            <a:cxnSpLocks/>
            <a:stCxn id="40" idx="0"/>
            <a:endCxn id="44" idx="2"/>
          </p:cNvCxnSpPr>
          <p:nvPr/>
        </p:nvCxnSpPr>
        <p:spPr>
          <a:xfrm flipH="1" flipV="1">
            <a:off x="10440367" y="2088975"/>
            <a:ext cx="1" cy="383664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57" name="Rectangle 56">
            <a:extLst>
              <a:ext uri="{FF2B5EF4-FFF2-40B4-BE49-F238E27FC236}">
                <a16:creationId xmlns:a16="http://schemas.microsoft.com/office/drawing/2014/main" id="{446F0756-4296-480C-9219-38B11F44B53F}"/>
              </a:ext>
            </a:extLst>
          </p:cNvPr>
          <p:cNvSpPr/>
          <p:nvPr/>
        </p:nvSpPr>
        <p:spPr>
          <a:xfrm>
            <a:off x="6375761" y="2315757"/>
            <a:ext cx="3115971" cy="236644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Simulated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Network</a:t>
            </a:r>
          </a:p>
        </p:txBody>
      </p: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AF100EE2-1F65-419D-8399-AC2CC9EAC6F6}"/>
              </a:ext>
            </a:extLst>
          </p:cNvPr>
          <p:cNvCxnSpPr>
            <a:cxnSpLocks/>
            <a:endCxn id="40" idx="1"/>
          </p:cNvCxnSpPr>
          <p:nvPr/>
        </p:nvCxnSpPr>
        <p:spPr>
          <a:xfrm flipV="1">
            <a:off x="9029007" y="3389372"/>
            <a:ext cx="800869" cy="2687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87" name="TextBox 86">
            <a:extLst>
              <a:ext uri="{FF2B5EF4-FFF2-40B4-BE49-F238E27FC236}">
                <a16:creationId xmlns:a16="http://schemas.microsoft.com/office/drawing/2014/main" id="{5328756C-528B-45DF-8ACA-9E324F02D7EA}"/>
              </a:ext>
            </a:extLst>
          </p:cNvPr>
          <p:cNvSpPr txBox="1"/>
          <p:nvPr/>
        </p:nvSpPr>
        <p:spPr>
          <a:xfrm>
            <a:off x="8612594" y="1985230"/>
            <a:ext cx="6815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Netconf</a:t>
            </a:r>
          </a:p>
        </p:txBody>
      </p: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48D832BF-2B7F-4BD1-B38B-4C30BB0160F8}"/>
              </a:ext>
            </a:extLst>
          </p:cNvPr>
          <p:cNvCxnSpPr>
            <a:cxnSpLocks/>
            <a:stCxn id="57" idx="0"/>
          </p:cNvCxnSpPr>
          <p:nvPr/>
        </p:nvCxnSpPr>
        <p:spPr>
          <a:xfrm flipH="1" flipV="1">
            <a:off x="7532071" y="1905439"/>
            <a:ext cx="401676" cy="410318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727BCB50-69C5-4B21-80EB-CBDF3E832A27}"/>
              </a:ext>
            </a:extLst>
          </p:cNvPr>
          <p:cNvCxnSpPr>
            <a:cxnSpLocks/>
            <a:endCxn id="57" idx="0"/>
          </p:cNvCxnSpPr>
          <p:nvPr/>
        </p:nvCxnSpPr>
        <p:spPr>
          <a:xfrm flipH="1">
            <a:off x="7933747" y="1914572"/>
            <a:ext cx="1001392" cy="401185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90" name="TextBox 89">
            <a:extLst>
              <a:ext uri="{FF2B5EF4-FFF2-40B4-BE49-F238E27FC236}">
                <a16:creationId xmlns:a16="http://schemas.microsoft.com/office/drawing/2014/main" id="{5A45AEDD-A805-4B6A-9760-3628792BD660}"/>
              </a:ext>
            </a:extLst>
          </p:cNvPr>
          <p:cNvSpPr txBox="1"/>
          <p:nvPr/>
        </p:nvSpPr>
        <p:spPr>
          <a:xfrm>
            <a:off x="7245305" y="2021521"/>
            <a:ext cx="486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REST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11A280C3-2322-4691-BE06-630B84C2DAD9}"/>
              </a:ext>
            </a:extLst>
          </p:cNvPr>
          <p:cNvSpPr txBox="1"/>
          <p:nvPr/>
        </p:nvSpPr>
        <p:spPr>
          <a:xfrm>
            <a:off x="9011542" y="3070273"/>
            <a:ext cx="10334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Netconf/yang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8D321985-54D7-4E5D-B92B-4C2C6F42F738}"/>
              </a:ext>
            </a:extLst>
          </p:cNvPr>
          <p:cNvSpPr txBox="1"/>
          <p:nvPr/>
        </p:nvSpPr>
        <p:spPr>
          <a:xfrm>
            <a:off x="10425879" y="2160020"/>
            <a:ext cx="6815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Netconf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BCEF688A-0E7E-4587-8132-223F4F66F84D}"/>
              </a:ext>
            </a:extLst>
          </p:cNvPr>
          <p:cNvSpPr/>
          <p:nvPr/>
        </p:nvSpPr>
        <p:spPr>
          <a:xfrm>
            <a:off x="9809466" y="1158928"/>
            <a:ext cx="1220984" cy="3344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SDNR GUI</a:t>
            </a:r>
          </a:p>
        </p:txBody>
      </p: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C9888CCC-7653-4E60-876D-6AB0729C4179}"/>
              </a:ext>
            </a:extLst>
          </p:cNvPr>
          <p:cNvCxnSpPr>
            <a:cxnSpLocks/>
          </p:cNvCxnSpPr>
          <p:nvPr/>
        </p:nvCxnSpPr>
        <p:spPr>
          <a:xfrm flipV="1">
            <a:off x="9029007" y="2881071"/>
            <a:ext cx="800869" cy="2687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95" name="TextBox 94">
            <a:extLst>
              <a:ext uri="{FF2B5EF4-FFF2-40B4-BE49-F238E27FC236}">
                <a16:creationId xmlns:a16="http://schemas.microsoft.com/office/drawing/2014/main" id="{35FB9EDD-EB6F-482D-AF74-7C661A79B3E8}"/>
              </a:ext>
            </a:extLst>
          </p:cNvPr>
          <p:cNvSpPr txBox="1"/>
          <p:nvPr/>
        </p:nvSpPr>
        <p:spPr>
          <a:xfrm>
            <a:off x="9019483" y="2360259"/>
            <a:ext cx="12521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REST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(docker daemon)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839F39DE-AB73-4A1C-8F13-88B5B96E4BB2}"/>
              </a:ext>
            </a:extLst>
          </p:cNvPr>
          <p:cNvCxnSpPr>
            <a:cxnSpLocks/>
            <a:stCxn id="44" idx="0"/>
          </p:cNvCxnSpPr>
          <p:nvPr/>
        </p:nvCxnSpPr>
        <p:spPr>
          <a:xfrm flipV="1">
            <a:off x="10440367" y="1475139"/>
            <a:ext cx="6861" cy="279380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grpSp>
        <p:nvGrpSpPr>
          <p:cNvPr id="74" name="Group 73">
            <a:extLst>
              <a:ext uri="{FF2B5EF4-FFF2-40B4-BE49-F238E27FC236}">
                <a16:creationId xmlns:a16="http://schemas.microsoft.com/office/drawing/2014/main" id="{4C63B952-5DA1-4EA7-BC22-8AAAC3F8D932}"/>
              </a:ext>
            </a:extLst>
          </p:cNvPr>
          <p:cNvGrpSpPr/>
          <p:nvPr/>
        </p:nvGrpSpPr>
        <p:grpSpPr>
          <a:xfrm>
            <a:off x="7330934" y="2423597"/>
            <a:ext cx="1335282" cy="1382248"/>
            <a:chOff x="1992401" y="4404614"/>
            <a:chExt cx="1554839" cy="1635509"/>
          </a:xfrm>
        </p:grpSpPr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7CE2E920-85CE-4BBC-9173-870947F2EFBC}"/>
                </a:ext>
              </a:extLst>
            </p:cNvPr>
            <p:cNvSpPr/>
            <p:nvPr/>
          </p:nvSpPr>
          <p:spPr>
            <a:xfrm>
              <a:off x="1992401" y="4404614"/>
              <a:ext cx="1554839" cy="16355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O1 sim n</a:t>
              </a:r>
            </a:p>
          </p:txBody>
        </p:sp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E6DFD15C-695D-442C-984A-88F83C1D852C}"/>
                </a:ext>
              </a:extLst>
            </p:cNvPr>
            <p:cNvSpPr/>
            <p:nvPr/>
          </p:nvSpPr>
          <p:spPr>
            <a:xfrm>
              <a:off x="2152649" y="5166065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Extension</a:t>
              </a:r>
            </a:p>
          </p:txBody>
        </p: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E7D2BB43-507D-4F60-93FD-A951F04F31FA}"/>
                </a:ext>
              </a:extLst>
            </p:cNvPr>
            <p:cNvSpPr/>
            <p:nvPr/>
          </p:nvSpPr>
          <p:spPr>
            <a:xfrm>
              <a:off x="2152650" y="5505612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Yang Model</a:t>
              </a:r>
            </a:p>
          </p:txBody>
        </p:sp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id="{F40D1C75-12A4-4E65-9D64-D20F2D1B60FE}"/>
              </a:ext>
            </a:extLst>
          </p:cNvPr>
          <p:cNvGrpSpPr/>
          <p:nvPr/>
        </p:nvGrpSpPr>
        <p:grpSpPr>
          <a:xfrm>
            <a:off x="7418570" y="2752236"/>
            <a:ext cx="1602327" cy="1574058"/>
            <a:chOff x="1926052" y="4467760"/>
            <a:chExt cx="1566042" cy="1635509"/>
          </a:xfrm>
        </p:grpSpPr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4038225D-3D0C-42AF-821E-1188F422DF29}"/>
                </a:ext>
              </a:extLst>
            </p:cNvPr>
            <p:cNvSpPr/>
            <p:nvPr/>
          </p:nvSpPr>
          <p:spPr>
            <a:xfrm>
              <a:off x="1926052" y="4467760"/>
              <a:ext cx="1566042" cy="16355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O1 sim 1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dirty="0">
                  <a:solidFill>
                    <a:prstClr val="white"/>
                  </a:solidFill>
                  <a:latin typeface="Calibri" panose="020F0502020204030204"/>
                </a:rPr>
                <a:t>(with VES client)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FFC246C3-186C-4D44-A659-507A0E994564}"/>
                </a:ext>
              </a:extLst>
            </p:cNvPr>
            <p:cNvSpPr/>
            <p:nvPr/>
          </p:nvSpPr>
          <p:spPr>
            <a:xfrm>
              <a:off x="2124329" y="4966820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netopeer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2" name="Rectangle 101">
              <a:extLst>
                <a:ext uri="{FF2B5EF4-FFF2-40B4-BE49-F238E27FC236}">
                  <a16:creationId xmlns:a16="http://schemas.microsoft.com/office/drawing/2014/main" id="{F5693A24-9E31-4DC0-9C8A-F404B795369D}"/>
                </a:ext>
              </a:extLst>
            </p:cNvPr>
            <p:cNvSpPr/>
            <p:nvPr/>
          </p:nvSpPr>
          <p:spPr>
            <a:xfrm>
              <a:off x="2124328" y="5306368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Extension</a:t>
              </a:r>
            </a:p>
          </p:txBody>
        </p:sp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07667CC0-463B-4DCD-AFE2-137CE8147AFA}"/>
                </a:ext>
              </a:extLst>
            </p:cNvPr>
            <p:cNvSpPr/>
            <p:nvPr/>
          </p:nvSpPr>
          <p:spPr>
            <a:xfrm>
              <a:off x="2124329" y="5645915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Yang Models</a:t>
              </a: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C5BAD32C-F62A-4BC8-A4CF-8BCA62763BC1}"/>
              </a:ext>
            </a:extLst>
          </p:cNvPr>
          <p:cNvSpPr txBox="1"/>
          <p:nvPr/>
        </p:nvSpPr>
        <p:spPr>
          <a:xfrm>
            <a:off x="304028" y="4913714"/>
            <a:ext cx="547460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RAN-Sim was developed for ONAP Use case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Has use case specific logic (e.g. analyze cell relations and generate fault message)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Netconf devices are mounted manually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VES message details are generated in Controller as per </a:t>
            </a:r>
            <a:r>
              <a:rPr lang="en-US" sz="1600" dirty="0" err="1"/>
              <a:t>usecase</a:t>
            </a:r>
            <a:r>
              <a:rPr lang="en-US" sz="1600" dirty="0"/>
              <a:t> logic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56E923B8-C0DC-4798-A814-B05257C395F6}"/>
              </a:ext>
            </a:extLst>
          </p:cNvPr>
          <p:cNvSpPr txBox="1"/>
          <p:nvPr/>
        </p:nvSpPr>
        <p:spPr>
          <a:xfrm>
            <a:off x="2107640" y="976839"/>
            <a:ext cx="1125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RAN-Sim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293A9414-F7B9-4F41-82CB-826D50D50727}"/>
              </a:ext>
            </a:extLst>
          </p:cNvPr>
          <p:cNvSpPr txBox="1"/>
          <p:nvPr/>
        </p:nvSpPr>
        <p:spPr>
          <a:xfrm>
            <a:off x="7541150" y="1016482"/>
            <a:ext cx="1125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OSC sim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9F621C70-6472-47AA-B535-3DA2BAFE1C41}"/>
              </a:ext>
            </a:extLst>
          </p:cNvPr>
          <p:cNvSpPr txBox="1"/>
          <p:nvPr/>
        </p:nvSpPr>
        <p:spPr>
          <a:xfrm>
            <a:off x="6197837" y="4887428"/>
            <a:ext cx="547460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OSC sim developed as O1 building block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NTS can be used by SDN-R to spawn O1 (CU/DU) instances. SDNR GUI can be used to configure 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FM VES messages are pre-configured in O1 sim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NTS uses netconf to each O1 sim </a:t>
            </a:r>
            <a:r>
              <a:rPr lang="en-US" sz="1600" dirty="0" err="1"/>
              <a:t>netopeer</a:t>
            </a:r>
            <a:r>
              <a:rPr lang="en-US" sz="1600" dirty="0"/>
              <a:t> device, and REST to the docker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98F0DADA-553F-4F40-B348-7E20B47E65E7}"/>
              </a:ext>
            </a:extLst>
          </p:cNvPr>
          <p:cNvSpPr/>
          <p:nvPr/>
        </p:nvSpPr>
        <p:spPr>
          <a:xfrm>
            <a:off x="8449936" y="1584418"/>
            <a:ext cx="1220984" cy="3344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SDNR</a:t>
            </a: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47C21B64-0480-45D1-AED5-599C7992F38A}"/>
              </a:ext>
            </a:extLst>
          </p:cNvPr>
          <p:cNvSpPr/>
          <p:nvPr/>
        </p:nvSpPr>
        <p:spPr>
          <a:xfrm>
            <a:off x="2380186" y="1528015"/>
            <a:ext cx="1220984" cy="3344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SDNR</a:t>
            </a: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AAA5875E-C558-48D8-ACA1-E48C9BF2F7B4}"/>
              </a:ext>
            </a:extLst>
          </p:cNvPr>
          <p:cNvSpPr/>
          <p:nvPr/>
        </p:nvSpPr>
        <p:spPr>
          <a:xfrm>
            <a:off x="655097" y="1539647"/>
            <a:ext cx="1220984" cy="3344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VES Collector</a:t>
            </a: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3B074EDC-F98B-4983-BA11-BF6C26086A63}"/>
              </a:ext>
            </a:extLst>
          </p:cNvPr>
          <p:cNvSpPr/>
          <p:nvPr/>
        </p:nvSpPr>
        <p:spPr>
          <a:xfrm>
            <a:off x="6727666" y="1567751"/>
            <a:ext cx="1220984" cy="3344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VES Collector</a:t>
            </a:r>
          </a:p>
        </p:txBody>
      </p:sp>
    </p:spTree>
    <p:extLst>
      <p:ext uri="{BB962C8B-B14F-4D97-AF65-F5344CB8AC3E}">
        <p14:creationId xmlns:p14="http://schemas.microsoft.com/office/powerpoint/2010/main" val="4164312458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Roadmap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3EC4C2B-2253-4D61-AC99-01B297308F5E}"/>
              </a:ext>
            </a:extLst>
          </p:cNvPr>
          <p:cNvSpPr/>
          <p:nvPr/>
        </p:nvSpPr>
        <p:spPr>
          <a:xfrm>
            <a:off x="227419" y="2061060"/>
            <a:ext cx="2183287" cy="427802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ML-based SON – first steps (training done offline), additional input from ML-model for PCI optimization (based on PM data</a:t>
            </a:r>
            <a:r>
              <a:rPr lang="en-US" dirty="0">
                <a:solidFill>
                  <a:schemeClr val="bg1"/>
                </a:solidFill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Preparation work for 3GPP/ORAN yang model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43483E9-4217-4A9A-829B-01D7D7F47790}"/>
              </a:ext>
            </a:extLst>
          </p:cNvPr>
          <p:cNvSpPr/>
          <p:nvPr/>
        </p:nvSpPr>
        <p:spPr>
          <a:xfrm>
            <a:off x="2662109" y="2064810"/>
            <a:ext cx="2183287" cy="427802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O-RAN alignment preparation (O1 for CM notification &amp; FM)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CPS - RAN config data base: first steps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CSIT and use case automation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EB5F7D4-0474-4D64-BA59-CAD7CA71296C}"/>
              </a:ext>
            </a:extLst>
          </p:cNvPr>
          <p:cNvSpPr/>
          <p:nvPr/>
        </p:nvSpPr>
        <p:spPr>
          <a:xfrm>
            <a:off x="5096799" y="2064810"/>
            <a:ext cx="2183287" cy="428177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O-RAN alignment (FM notifications over O1 for SON)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CPS – Full-fledged RAN data base, full alignment with 3GPP NRM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CM-Notify handling (partial)</a:t>
            </a:r>
          </a:p>
        </p:txBody>
      </p:sp>
      <p:sp>
        <p:nvSpPr>
          <p:cNvPr id="22" name="Arrow: Right 21">
            <a:extLst>
              <a:ext uri="{FF2B5EF4-FFF2-40B4-BE49-F238E27FC236}">
                <a16:creationId xmlns:a16="http://schemas.microsoft.com/office/drawing/2014/main" id="{E9EC0174-DF92-4D34-87B0-877A5B0E7C4B}"/>
              </a:ext>
            </a:extLst>
          </p:cNvPr>
          <p:cNvSpPr/>
          <p:nvPr/>
        </p:nvSpPr>
        <p:spPr>
          <a:xfrm>
            <a:off x="227419" y="1057202"/>
            <a:ext cx="2183287" cy="798036"/>
          </a:xfrm>
          <a:prstGeom prst="rightArrow">
            <a:avLst/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R7 Guilin</a:t>
            </a:r>
          </a:p>
        </p:txBody>
      </p:sp>
      <p:sp>
        <p:nvSpPr>
          <p:cNvPr id="23" name="Arrow: Right 22">
            <a:extLst>
              <a:ext uri="{FF2B5EF4-FFF2-40B4-BE49-F238E27FC236}">
                <a16:creationId xmlns:a16="http://schemas.microsoft.com/office/drawing/2014/main" id="{0029112F-E3C9-4FCE-9479-809064B8FDF2}"/>
              </a:ext>
            </a:extLst>
          </p:cNvPr>
          <p:cNvSpPr/>
          <p:nvPr/>
        </p:nvSpPr>
        <p:spPr>
          <a:xfrm>
            <a:off x="2662109" y="1057202"/>
            <a:ext cx="2183287" cy="798036"/>
          </a:xfrm>
          <a:prstGeom prst="rightArrow">
            <a:avLst/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R8 Honolulu</a:t>
            </a:r>
          </a:p>
        </p:txBody>
      </p:sp>
      <p:sp>
        <p:nvSpPr>
          <p:cNvPr id="24" name="Arrow: Right 23">
            <a:extLst>
              <a:ext uri="{FF2B5EF4-FFF2-40B4-BE49-F238E27FC236}">
                <a16:creationId xmlns:a16="http://schemas.microsoft.com/office/drawing/2014/main" id="{827FB29E-4358-4335-9DC6-8EA17E0CAD46}"/>
              </a:ext>
            </a:extLst>
          </p:cNvPr>
          <p:cNvSpPr/>
          <p:nvPr/>
        </p:nvSpPr>
        <p:spPr>
          <a:xfrm>
            <a:off x="5096798" y="1057202"/>
            <a:ext cx="2183287" cy="798036"/>
          </a:xfrm>
          <a:prstGeom prst="rightArrow">
            <a:avLst/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R9 Istanbul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A7227EB-C930-4FD5-BCAA-8B049A6B2601}"/>
              </a:ext>
            </a:extLst>
          </p:cNvPr>
          <p:cNvSpPr/>
          <p:nvPr/>
        </p:nvSpPr>
        <p:spPr>
          <a:xfrm>
            <a:off x="7541649" y="2064810"/>
            <a:ext cx="2183287" cy="428177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Improved O-RAN alignment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Updated VES message format (</a:t>
            </a:r>
            <a:r>
              <a:rPr lang="en-US" dirty="0" err="1">
                <a:solidFill>
                  <a:schemeClr val="bg1"/>
                </a:solidFill>
              </a:rPr>
              <a:t>stndDefined</a:t>
            </a:r>
            <a:r>
              <a:rPr lang="en-US" dirty="0">
                <a:solidFill>
                  <a:schemeClr val="bg1"/>
                </a:solidFill>
              </a:rPr>
              <a:t>) for PM/FM/CM</a:t>
            </a:r>
            <a:br>
              <a:rPr lang="en-US" dirty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FF00"/>
                </a:solidFill>
              </a:rPr>
              <a:t>CM-Notify handling and CPS DB update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FF00"/>
                </a:solidFill>
              </a:rPr>
              <a:t>Inclusion of A1 action with simulated Near-RT RIC and E2 (stretch goal)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32083317-138B-4594-9A20-4C49175A5323}"/>
              </a:ext>
            </a:extLst>
          </p:cNvPr>
          <p:cNvSpPr/>
          <p:nvPr/>
        </p:nvSpPr>
        <p:spPr>
          <a:xfrm>
            <a:off x="7541647" y="1057202"/>
            <a:ext cx="2183287" cy="798036"/>
          </a:xfrm>
          <a:prstGeom prst="rightArrow">
            <a:avLst/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R10 Jakarta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15BBDA1-9C01-4297-8613-0FD9571A039D}"/>
              </a:ext>
            </a:extLst>
          </p:cNvPr>
          <p:cNvSpPr/>
          <p:nvPr/>
        </p:nvSpPr>
        <p:spPr>
          <a:xfrm>
            <a:off x="9969131" y="2054088"/>
            <a:ext cx="2183287" cy="428177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FF00"/>
                </a:solidFill>
              </a:rPr>
              <a:t>Improved Harmonization with O-RAN OSC for implementing end-to-end use case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FF00"/>
                </a:solidFill>
              </a:rPr>
              <a:t>Improved RAN Simulation/Emulation with Near-RT RIC functions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FF00"/>
                </a:solidFill>
              </a:rPr>
              <a:t>Control Loop Co-ordination, SON function co-ordination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FF00"/>
                </a:solidFill>
              </a:rPr>
              <a:t>LCM for SON</a:t>
            </a:r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928CFC7F-86DB-4AAC-95EA-ED9C8AAA3212}"/>
              </a:ext>
            </a:extLst>
          </p:cNvPr>
          <p:cNvSpPr/>
          <p:nvPr/>
        </p:nvSpPr>
        <p:spPr>
          <a:xfrm>
            <a:off x="9969129" y="1046480"/>
            <a:ext cx="2183287" cy="798036"/>
          </a:xfrm>
          <a:prstGeom prst="rightArrow">
            <a:avLst/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R11 and beyond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0A03E79-1D11-4A7F-B894-A2D2DF604DBB}"/>
              </a:ext>
            </a:extLst>
          </p:cNvPr>
          <p:cNvSpPr/>
          <p:nvPr/>
        </p:nvSpPr>
        <p:spPr>
          <a:xfrm>
            <a:off x="7449067" y="3906981"/>
            <a:ext cx="2368446" cy="2556203"/>
          </a:xfrm>
          <a:prstGeom prst="rect">
            <a:avLst/>
          </a:prstGeom>
          <a:noFill/>
          <a:ln w="3810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BC80FE3-84A1-453C-89E6-1405BB2EB46C}"/>
              </a:ext>
            </a:extLst>
          </p:cNvPr>
          <p:cNvSpPr/>
          <p:nvPr/>
        </p:nvSpPr>
        <p:spPr>
          <a:xfrm>
            <a:off x="7449067" y="1067924"/>
            <a:ext cx="2368446" cy="2738943"/>
          </a:xfrm>
          <a:prstGeom prst="rect">
            <a:avLst/>
          </a:prstGeom>
          <a:noFill/>
          <a:ln w="3810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6547408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CDBB08E-D9DD-4291-B85A-7E381F8B83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4777AA8-B4BE-41A5-B103-8FA7A5C684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A1 Functions in ONAP / OSC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63E6D87-E291-4180-843A-A23824995EFA}"/>
              </a:ext>
            </a:extLst>
          </p:cNvPr>
          <p:cNvSpPr txBox="1"/>
          <p:nvPr/>
        </p:nvSpPr>
        <p:spPr>
          <a:xfrm>
            <a:off x="314961" y="1002143"/>
            <a:ext cx="113347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FF"/>
                </a:solidFill>
              </a:rPr>
              <a:t>Ref: https://wiki.onap.org/pages/viewpage.action?pageId=84672221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2041E8A-9045-4FFE-B9D1-202467E20B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0034" y="1414310"/>
            <a:ext cx="5807397" cy="474487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2452C58-2709-4537-8105-19DD58964AB6}"/>
              </a:ext>
            </a:extLst>
          </p:cNvPr>
          <p:cNvSpPr txBox="1"/>
          <p:nvPr/>
        </p:nvSpPr>
        <p:spPr>
          <a:xfrm>
            <a:off x="7701699" y="1414310"/>
            <a:ext cx="3421929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A1-related message can be sent from Policy to SDN-R/CCSDK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Current Control Loop architecture would use DMaaP CL message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A1 Policy Management Service can connect to A1-termination in the Near-RT RIC with or without an A1 Adapter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 the SON Use Case context, the A1-termination in Near-RT RIC would be part of the simulated RAN (RAN-Sim) with </a:t>
            </a:r>
            <a:r>
              <a:rPr lang="en-US" dirty="0" err="1"/>
              <a:t>usecase</a:t>
            </a:r>
            <a:r>
              <a:rPr lang="en-US" dirty="0"/>
              <a:t> logic in the simulated/abstracted xApp which results in events from CU/DU over O1</a:t>
            </a:r>
          </a:p>
        </p:txBody>
      </p:sp>
    </p:spTree>
    <p:extLst>
      <p:ext uri="{BB962C8B-B14F-4D97-AF65-F5344CB8AC3E}">
        <p14:creationId xmlns:p14="http://schemas.microsoft.com/office/powerpoint/2010/main" val="702256460"/>
      </p:ext>
    </p:extLst>
  </p:cSld>
  <p:clrMapOvr>
    <a:masterClrMapping/>
  </p:clrMapOvr>
  <p:transition>
    <p:wipe dir="r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OSC A1 (Near-RT RIC) Simulator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364" y="1233435"/>
            <a:ext cx="10485531" cy="4525963"/>
          </a:xfrm>
        </p:spPr>
        <p:txBody>
          <a:bodyPr>
            <a:normAutofit/>
          </a:bodyPr>
          <a:lstStyle/>
          <a:p>
            <a:pPr marL="0" indent="0">
              <a:spcBef>
                <a:spcPts val="400"/>
              </a:spcBef>
              <a:buNone/>
            </a:pPr>
            <a:r>
              <a:rPr lang="en-US" sz="3200" i="1" dirty="0">
                <a:cs typeface="Calibri" panose="020F0502020204030204" pitchFamily="34" charset="0"/>
              </a:rPr>
              <a:t>Stateful A1 test stub for “South-end” of A1 Interface </a:t>
            </a:r>
            <a:br>
              <a:rPr lang="en-US" i="1" dirty="0">
                <a:cs typeface="Calibri" panose="020F0502020204030204" pitchFamily="34" charset="0"/>
              </a:rPr>
            </a:br>
            <a:endParaRPr lang="en-US" i="1" dirty="0">
              <a:cs typeface="Calibri" panose="020F0502020204030204" pitchFamily="34" charset="0"/>
            </a:endParaRPr>
          </a:p>
          <a:p>
            <a:pPr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2267" dirty="0"/>
              <a:t>Used to create multiple stateful A1 providers (simulated near-rt-</a:t>
            </a:r>
            <a:r>
              <a:rPr lang="en-US" sz="2267" dirty="0" err="1"/>
              <a:t>rics</a:t>
            </a:r>
            <a:r>
              <a:rPr lang="en-US" sz="2267" dirty="0"/>
              <a:t>)</a:t>
            </a:r>
          </a:p>
          <a:p>
            <a:pPr marL="1066773" lvl="1" indent="-457189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2267" dirty="0"/>
              <a:t>Supports A1-Policy and A1-Enrichment Information</a:t>
            </a:r>
            <a:endParaRPr lang="en-US" sz="2800" dirty="0"/>
          </a:p>
          <a:p>
            <a:pPr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2267" dirty="0"/>
              <a:t>Does not include and app-specific behavior – just what is defined in A1 Application Protocol specs</a:t>
            </a:r>
          </a:p>
          <a:p>
            <a:pPr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2267" dirty="0"/>
              <a:t>Implemented as a lightweight Python application</a:t>
            </a:r>
          </a:p>
          <a:p>
            <a:pPr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2267" dirty="0"/>
              <a:t>Swagger-based northbound interface, so easy to change the A1 profile exposed (e.g. A1 version, A1 Policy Types, A1-E1 consumers, </a:t>
            </a:r>
            <a:r>
              <a:rPr lang="en-US" sz="2267" dirty="0" err="1"/>
              <a:t>etc</a:t>
            </a:r>
            <a:r>
              <a:rPr lang="en-US" sz="2267" dirty="0"/>
              <a:t>)</a:t>
            </a:r>
          </a:p>
          <a:p>
            <a:pPr marL="1066773" lvl="1" indent="-457189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2267" dirty="0"/>
              <a:t>All A1-AP versions supported as configurable profiles</a:t>
            </a:r>
          </a:p>
          <a:p>
            <a:pPr marL="0" indent="0">
              <a:buNone/>
            </a:pPr>
            <a:endParaRPr lang="en-CA" dirty="0">
              <a:solidFill>
                <a:srgbClr val="FF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715ADA3-810D-4766-8C53-2D7503C1F95B}"/>
              </a:ext>
            </a:extLst>
          </p:cNvPr>
          <p:cNvSpPr txBox="1"/>
          <p:nvPr/>
        </p:nvSpPr>
        <p:spPr>
          <a:xfrm>
            <a:off x="0" y="5746992"/>
            <a:ext cx="5311326" cy="7696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>
              <a:defRPr/>
            </a:pPr>
            <a:r>
              <a:rPr lang="pt-BR" sz="1467" i="1" dirty="0">
                <a:solidFill>
                  <a:prstClr val="black"/>
                </a:solidFill>
                <a:latin typeface="Calibri"/>
              </a:rPr>
              <a:t>Source: </a:t>
            </a:r>
            <a:r>
              <a:rPr lang="pt-BR" sz="1467" i="1" dirty="0">
                <a:solidFill>
                  <a:prstClr val="black"/>
                </a:solidFill>
                <a:latin typeface="Calibri"/>
                <a:hlinkClick r:id="rId2"/>
              </a:rPr>
              <a:t>https://gerrit.o-ran-sc.org/r/admin/repos/sim/a1-interface</a:t>
            </a:r>
            <a:r>
              <a:rPr lang="pt-BR" sz="1467" i="1" dirty="0">
                <a:solidFill>
                  <a:prstClr val="black"/>
                </a:solidFill>
                <a:latin typeface="Calibri"/>
              </a:rPr>
              <a:t> </a:t>
            </a:r>
          </a:p>
          <a:p>
            <a:pPr defTabSz="609585">
              <a:defRPr/>
            </a:pPr>
            <a:r>
              <a:rPr lang="pt-BR" sz="1467" i="1" dirty="0">
                <a:solidFill>
                  <a:prstClr val="black"/>
                </a:solidFill>
                <a:latin typeface="Calibri"/>
              </a:rPr>
              <a:t>Docs: </a:t>
            </a:r>
            <a:r>
              <a:rPr lang="en-IE" sz="1467" i="1" dirty="0">
                <a:solidFill>
                  <a:prstClr val="black"/>
                </a:solidFill>
                <a:latin typeface="Calibri"/>
                <a:hlinkClick r:id="rId3"/>
              </a:rPr>
              <a:t>https://docs.o-ran-sc.org/projects/o-ran-sc-sim-a1-interface</a:t>
            </a:r>
            <a:r>
              <a:rPr lang="en-IE" sz="1467" i="1" dirty="0">
                <a:solidFill>
                  <a:prstClr val="black"/>
                </a:solidFill>
                <a:latin typeface="Calibri"/>
              </a:rPr>
              <a:t> </a:t>
            </a:r>
          </a:p>
          <a:p>
            <a:pPr defTabSz="609585">
              <a:defRPr/>
            </a:pPr>
            <a:r>
              <a:rPr lang="en-IE" sz="1467" i="1" dirty="0">
                <a:solidFill>
                  <a:prstClr val="black"/>
                </a:solidFill>
                <a:latin typeface="Calibri"/>
              </a:rPr>
              <a:t>Wiki: </a:t>
            </a:r>
            <a:r>
              <a:rPr lang="en-IE" sz="1467" i="1" dirty="0">
                <a:solidFill>
                  <a:prstClr val="black"/>
                </a:solidFill>
                <a:latin typeface="Calibri"/>
                <a:hlinkClick r:id="rId4"/>
              </a:rPr>
              <a:t>https://wiki.o-ran-sc.org/display/RICNR</a:t>
            </a:r>
            <a:endParaRPr lang="en-IE" sz="1467" i="1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125178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E79FBAA-DCD0-43F9-B8CF-9AF2C433086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22</a:t>
            </a:fld>
            <a:r>
              <a:rPr lang="en-US">
                <a:solidFill>
                  <a:prstClr val="black">
                    <a:alpha val="50000"/>
                  </a:prstClr>
                </a:solidFill>
              </a:rPr>
              <a:t> </a:t>
            </a:r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300B971-B397-4C24-A7B7-E9420C3D92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Requirements</a:t>
            </a:r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9153B6F9-4683-4B07-9929-9D2CA763FA3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714442"/>
              </p:ext>
            </p:extLst>
          </p:nvPr>
        </p:nvGraphicFramePr>
        <p:xfrm>
          <a:off x="460375" y="1177925"/>
          <a:ext cx="10193338" cy="5661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12083890" imgH="7442112" progId="Excel.Sheet.12">
                  <p:embed/>
                </p:oleObj>
              </mc:Choice>
              <mc:Fallback>
                <p:oleObj name="Worksheet" r:id="rId2" imgW="12083890" imgH="7442112" progId="Excel.Sheet.12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9153B6F9-4683-4B07-9929-9D2CA763FA3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60375" y="1177925"/>
                        <a:ext cx="10193338" cy="5661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4278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01667" y="3508872"/>
            <a:ext cx="479041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0" dirty="0">
                <a:solidFill>
                  <a:schemeClr val="bg1"/>
                </a:solidFill>
              </a:rPr>
              <a:t>Thank You!</a:t>
            </a:r>
            <a:endParaRPr lang="zh-CN" altLang="en-US" sz="8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142038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080ECDA-EF07-4128-A2A8-86C9A16745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9CD605-947A-3C4E-98CB-B055F943FEB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alpha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50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3ECC023-927E-4F92-A494-D836E12B1C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961" y="206298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/>
              <a:t>ONAP-based SON: O-RAN O1 focus (Rel.3 – Rel.9)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8390E7D-D44E-4392-BA73-EA0EF5639AA9}"/>
              </a:ext>
            </a:extLst>
          </p:cNvPr>
          <p:cNvSpPr/>
          <p:nvPr/>
        </p:nvSpPr>
        <p:spPr>
          <a:xfrm>
            <a:off x="157214" y="1120714"/>
            <a:ext cx="7553911" cy="35362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BBAC905-F594-4FC4-9EE0-A30A4D1D1D93}"/>
              </a:ext>
            </a:extLst>
          </p:cNvPr>
          <p:cNvSpPr/>
          <p:nvPr/>
        </p:nvSpPr>
        <p:spPr>
          <a:xfrm>
            <a:off x="5002572" y="3091446"/>
            <a:ext cx="2398988" cy="140866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RIC (non-RT)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5440D1C-8A98-4EBA-998F-62726B5290BD}"/>
              </a:ext>
            </a:extLst>
          </p:cNvPr>
          <p:cNvSpPr/>
          <p:nvPr/>
        </p:nvSpPr>
        <p:spPr>
          <a:xfrm>
            <a:off x="2208115" y="4800680"/>
            <a:ext cx="3280606" cy="155042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D6BCAEA-884D-41E9-86CB-E8D81CBC958E}"/>
              </a:ext>
            </a:extLst>
          </p:cNvPr>
          <p:cNvGrpSpPr/>
          <p:nvPr/>
        </p:nvGrpSpPr>
        <p:grpSpPr>
          <a:xfrm>
            <a:off x="259530" y="1307252"/>
            <a:ext cx="7547012" cy="4855596"/>
            <a:chOff x="259530" y="1307252"/>
            <a:chExt cx="7547012" cy="4855596"/>
          </a:xfrm>
        </p:grpSpPr>
        <p:sp>
          <p:nvSpPr>
            <p:cNvPr id="9" name="Data Sources TextBox">
              <a:extLst>
                <a:ext uri="{FF2B5EF4-FFF2-40B4-BE49-F238E27FC236}">
                  <a16:creationId xmlns:a16="http://schemas.microsoft.com/office/drawing/2014/main" id="{6C3A620A-4D51-45E8-8D75-8515B9B5B88E}"/>
                </a:ext>
              </a:extLst>
            </p:cNvPr>
            <p:cNvSpPr txBox="1"/>
            <p:nvPr/>
          </p:nvSpPr>
          <p:spPr>
            <a:xfrm>
              <a:off x="4928547" y="1307252"/>
              <a:ext cx="2877995" cy="9448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Co-ordination, Decisions</a:t>
              </a:r>
              <a:b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</a:b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(</a:t>
              </a: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Policy</a:t>
              </a: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)</a:t>
              </a:r>
            </a:p>
            <a:p>
              <a:pPr marL="0" marR="0" lvl="0" indent="0" algn="ctr" defTabSz="607469" rtl="0" eaLnBrk="0" fontAlgn="base" latinLnBrk="0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TT Aleck Sans" panose="020B0503020203020204" pitchFamily="34" charset="0"/>
                </a:rPr>
                <a:t> </a:t>
              </a:r>
            </a:p>
            <a:p>
              <a:pPr marL="0" marR="0" lvl="0" indent="0" algn="ctr" defTabSz="607469" rtl="0" eaLnBrk="0" fontAlgn="base" latinLnBrk="0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TT Aleck Sans" panose="020B0503020203020204" pitchFamily="34" charset="0"/>
                <a:ea typeface="+mn-ea"/>
                <a:cs typeface="ATT Aleck Sans" panose="020B0503020203020204" pitchFamily="34" charset="0"/>
              </a:endParaRPr>
            </a:p>
          </p:txBody>
        </p:sp>
        <p:sp>
          <p:nvSpPr>
            <p:cNvPr id="10" name="Data Sources TextBox">
              <a:extLst>
                <a:ext uri="{FF2B5EF4-FFF2-40B4-BE49-F238E27FC236}">
                  <a16:creationId xmlns:a16="http://schemas.microsoft.com/office/drawing/2014/main" id="{D53D6C91-2589-4C79-8A26-4661139894EB}"/>
                </a:ext>
              </a:extLst>
            </p:cNvPr>
            <p:cNvSpPr txBox="1"/>
            <p:nvPr/>
          </p:nvSpPr>
          <p:spPr>
            <a:xfrm>
              <a:off x="259530" y="2373291"/>
              <a:ext cx="1671689" cy="91837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Data Collection,</a:t>
              </a:r>
              <a:b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</a:b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&amp; Analysis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(</a:t>
              </a: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DCAE</a:t>
              </a: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)</a:t>
              </a:r>
            </a:p>
            <a:p>
              <a:pPr marL="0" marR="0" lvl="0" indent="0" algn="ctr" defTabSz="607469" rtl="0" eaLnBrk="0" fontAlgn="base" latinLnBrk="0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TT Aleck Sans" panose="020B0503020203020204" pitchFamily="34" charset="0"/>
                </a:rPr>
                <a:t> </a:t>
              </a:r>
            </a:p>
            <a:p>
              <a:pPr marL="0" marR="0" lvl="0" indent="0" algn="ctr" defTabSz="607469" rtl="0" eaLnBrk="0" fontAlgn="base" latinLnBrk="0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TT Aleck Sans" panose="020B0503020203020204" pitchFamily="34" charset="0"/>
                <a:ea typeface="+mn-ea"/>
                <a:cs typeface="ATT Aleck Sans" panose="020B0503020203020204" pitchFamily="34" charset="0"/>
              </a:endParaRPr>
            </a:p>
          </p:txBody>
        </p:sp>
        <p:pic>
          <p:nvPicPr>
            <p:cNvPr id="11" name="Data Visualization Icon">
              <a:extLst>
                <a:ext uri="{FF2B5EF4-FFF2-40B4-BE49-F238E27FC236}">
                  <a16:creationId xmlns:a16="http://schemas.microsoft.com/office/drawing/2014/main" id="{D8AFFEAA-3118-41DC-9A66-D80CD09D4DC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7026" y="3039485"/>
              <a:ext cx="1530432" cy="1583014"/>
            </a:xfrm>
            <a:prstGeom prst="rect">
              <a:avLst/>
            </a:prstGeom>
          </p:spPr>
        </p:pic>
        <p:pic>
          <p:nvPicPr>
            <p:cNvPr id="12" name="ML Icon">
              <a:extLst>
                <a:ext uri="{FF2B5EF4-FFF2-40B4-BE49-F238E27FC236}">
                  <a16:creationId xmlns:a16="http://schemas.microsoft.com/office/drawing/2014/main" id="{29004925-7921-436F-B9AF-8343863C077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72063" y="1542045"/>
              <a:ext cx="1306266" cy="1351145"/>
            </a:xfrm>
            <a:prstGeom prst="rect">
              <a:avLst/>
            </a:prstGeom>
          </p:spPr>
        </p:pic>
        <p:pic>
          <p:nvPicPr>
            <p:cNvPr id="13" name="Action Icon">
              <a:extLst>
                <a:ext uri="{FF2B5EF4-FFF2-40B4-BE49-F238E27FC236}">
                  <a16:creationId xmlns:a16="http://schemas.microsoft.com/office/drawing/2014/main" id="{29388690-4EAE-4D4A-B4AB-BA9199D3204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6113456" y="3141285"/>
              <a:ext cx="1309858" cy="12663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Gear">
              <a:extLst>
                <a:ext uri="{FF2B5EF4-FFF2-40B4-BE49-F238E27FC236}">
                  <a16:creationId xmlns:a16="http://schemas.microsoft.com/office/drawing/2014/main" id="{052A8C1E-F563-4661-9779-5DB6B3AF9CD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56888" y="3406030"/>
              <a:ext cx="622997" cy="644401"/>
            </a:xfrm>
            <a:prstGeom prst="rect">
              <a:avLst/>
            </a:prstGeom>
          </p:spPr>
        </p:pic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8F810F8A-FB60-425F-8F3A-97CF95A60D43}"/>
                </a:ext>
              </a:extLst>
            </p:cNvPr>
            <p:cNvCxnSpPr/>
            <p:nvPr/>
          </p:nvCxnSpPr>
          <p:spPr>
            <a:xfrm>
              <a:off x="6347198" y="4374998"/>
              <a:ext cx="0" cy="882352"/>
            </a:xfrm>
            <a:prstGeom prst="line">
              <a:avLst/>
            </a:prstGeom>
            <a:ln w="38100" cap="rnd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54E26652-21E1-4B6F-A566-02174AF0547A}"/>
                </a:ext>
              </a:extLst>
            </p:cNvPr>
            <p:cNvCxnSpPr/>
            <p:nvPr/>
          </p:nvCxnSpPr>
          <p:spPr>
            <a:xfrm flipH="1">
              <a:off x="1837111" y="5257350"/>
              <a:ext cx="404756" cy="0"/>
            </a:xfrm>
            <a:prstGeom prst="line">
              <a:avLst/>
            </a:prstGeom>
            <a:ln w="38100" cap="rnd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69E99EBB-984D-4C67-8315-9844996EEB50}"/>
                </a:ext>
              </a:extLst>
            </p:cNvPr>
            <p:cNvCxnSpPr/>
            <p:nvPr/>
          </p:nvCxnSpPr>
          <p:spPr>
            <a:xfrm flipV="1">
              <a:off x="1837110" y="4429390"/>
              <a:ext cx="1" cy="827960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8D8710A1-EAB6-4D8A-9B1C-E7ECE75C0F75}"/>
                </a:ext>
              </a:extLst>
            </p:cNvPr>
            <p:cNvCxnSpPr/>
            <p:nvPr/>
          </p:nvCxnSpPr>
          <p:spPr>
            <a:xfrm flipV="1">
              <a:off x="1960889" y="2180268"/>
              <a:ext cx="0" cy="950876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8C822948-CDC6-4BB4-9E89-B9872139831E}"/>
                </a:ext>
              </a:extLst>
            </p:cNvPr>
            <p:cNvCxnSpPr/>
            <p:nvPr/>
          </p:nvCxnSpPr>
          <p:spPr>
            <a:xfrm>
              <a:off x="1960889" y="2180268"/>
              <a:ext cx="634925" cy="0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22BC4E0B-2FF2-4A10-9503-676F66EE49FA}"/>
                </a:ext>
              </a:extLst>
            </p:cNvPr>
            <p:cNvCxnSpPr>
              <a:cxnSpLocks/>
            </p:cNvCxnSpPr>
            <p:nvPr/>
          </p:nvCxnSpPr>
          <p:spPr>
            <a:xfrm>
              <a:off x="5716300" y="2180268"/>
              <a:ext cx="612968" cy="0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F7D33819-FAD5-4C39-ADAD-AEE7B899B7FF}"/>
                </a:ext>
              </a:extLst>
            </p:cNvPr>
            <p:cNvCxnSpPr/>
            <p:nvPr/>
          </p:nvCxnSpPr>
          <p:spPr>
            <a:xfrm>
              <a:off x="6336836" y="2180268"/>
              <a:ext cx="0" cy="950876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D9E035F7-5F97-4548-9BBB-950BAF8DD08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839825" y="3193758"/>
              <a:ext cx="2080542" cy="42454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3" name="Data Sources TextBox">
              <a:extLst>
                <a:ext uri="{FF2B5EF4-FFF2-40B4-BE49-F238E27FC236}">
                  <a16:creationId xmlns:a16="http://schemas.microsoft.com/office/drawing/2014/main" id="{98C9F203-2290-47B6-BFCB-066D13AF8EA4}"/>
                </a:ext>
              </a:extLst>
            </p:cNvPr>
            <p:cNvSpPr txBox="1"/>
            <p:nvPr/>
          </p:nvSpPr>
          <p:spPr>
            <a:xfrm>
              <a:off x="1931219" y="1353534"/>
              <a:ext cx="2315694" cy="3438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Optimization (</a:t>
              </a: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OOF)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85000"/>
                    <a:lumOff val="1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" name="Data Sources TextBox">
              <a:extLst>
                <a:ext uri="{FF2B5EF4-FFF2-40B4-BE49-F238E27FC236}">
                  <a16:creationId xmlns:a16="http://schemas.microsoft.com/office/drawing/2014/main" id="{8EFB620E-E978-4D2D-9D03-F11F7F9E3FEB}"/>
                </a:ext>
              </a:extLst>
            </p:cNvPr>
            <p:cNvSpPr txBox="1"/>
            <p:nvPr/>
          </p:nvSpPr>
          <p:spPr>
            <a:xfrm>
              <a:off x="2953019" y="3715229"/>
              <a:ext cx="1843991" cy="44813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Control loop</a:t>
              </a:r>
            </a:p>
            <a:p>
              <a:pPr marL="0" marR="0" lvl="0" indent="0" algn="ctr" defTabSz="607469" rtl="0" eaLnBrk="0" fontAlgn="base" latinLnBrk="0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TT Aleck Sans" panose="020B0503020203020204" pitchFamily="34" charset="0"/>
                </a:rPr>
                <a:t> </a:t>
              </a:r>
            </a:p>
            <a:p>
              <a:pPr marL="0" marR="0" lvl="0" indent="0" algn="ctr" defTabSz="607469" rtl="0" eaLnBrk="0" fontAlgn="base" latinLnBrk="0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TT Aleck Sans" panose="020B0503020203020204" pitchFamily="34" charset="0"/>
                <a:ea typeface="+mn-ea"/>
                <a:cs typeface="ATT Aleck Sans" panose="020B0503020203020204" pitchFamily="34" charset="0"/>
              </a:endParaRPr>
            </a:p>
          </p:txBody>
        </p:sp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40B5AF9E-3A5E-446C-8877-6B794DA621D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06331" y="1726904"/>
              <a:ext cx="1409969" cy="1095861"/>
            </a:xfrm>
            <a:prstGeom prst="rect">
              <a:avLst/>
            </a:prstGeom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481CB5D1-C908-41E2-B562-99F2928CD6C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47018" y="5469567"/>
              <a:ext cx="670253" cy="693281"/>
            </a:xfrm>
            <a:prstGeom prst="rect">
              <a:avLst/>
            </a:prstGeom>
          </p:spPr>
        </p:pic>
        <p:sp>
          <p:nvSpPr>
            <p:cNvPr id="27" name="Data Sources TextBox">
              <a:extLst>
                <a:ext uri="{FF2B5EF4-FFF2-40B4-BE49-F238E27FC236}">
                  <a16:creationId xmlns:a16="http://schemas.microsoft.com/office/drawing/2014/main" id="{D52AFCE2-EB99-4318-82DE-88EF2DAAD404}"/>
                </a:ext>
              </a:extLst>
            </p:cNvPr>
            <p:cNvSpPr txBox="1"/>
            <p:nvPr/>
          </p:nvSpPr>
          <p:spPr>
            <a:xfrm>
              <a:off x="5330352" y="3362003"/>
              <a:ext cx="1037192" cy="64440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Action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(</a:t>
              </a: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SDN-R</a:t>
              </a: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)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ATT Aleck Sans" panose="020B0503020203020204" pitchFamily="34" charset="0"/>
              </a:endParaRPr>
            </a:p>
            <a:p>
              <a:pPr marL="0" marR="0" lvl="0" indent="0" algn="ctr" defTabSz="607469" rtl="0" eaLnBrk="0" fontAlgn="base" latinLnBrk="0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TT Aleck Sans" panose="020B0503020203020204" pitchFamily="34" charset="0"/>
                <a:ea typeface="+mn-ea"/>
                <a:cs typeface="ATT Aleck Sans" panose="020B0503020203020204" pitchFamily="34" charset="0"/>
              </a:endParaRPr>
            </a:p>
          </p:txBody>
        </p: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09C45666-7990-4093-9C37-A173886E9F84}"/>
                </a:ext>
              </a:extLst>
            </p:cNvPr>
            <p:cNvCxnSpPr/>
            <p:nvPr/>
          </p:nvCxnSpPr>
          <p:spPr>
            <a:xfrm>
              <a:off x="3762656" y="2198180"/>
              <a:ext cx="634925" cy="0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5BD5AD54-CF15-40E5-898A-BAB4160A2476}"/>
                </a:ext>
              </a:extLst>
            </p:cNvPr>
            <p:cNvCxnSpPr/>
            <p:nvPr/>
          </p:nvCxnSpPr>
          <p:spPr>
            <a:xfrm flipH="1">
              <a:off x="5495827" y="5260981"/>
              <a:ext cx="851373" cy="8603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F556746E-649B-4C25-B460-5EE9740A8793}"/>
                </a:ext>
              </a:extLst>
            </p:cNvPr>
            <p:cNvCxnSpPr/>
            <p:nvPr/>
          </p:nvCxnSpPr>
          <p:spPr>
            <a:xfrm flipH="1" flipV="1">
              <a:off x="6512278" y="4688828"/>
              <a:ext cx="1" cy="692112"/>
            </a:xfrm>
            <a:prstGeom prst="straightConnector1">
              <a:avLst/>
            </a:prstGeom>
            <a:ln w="38100" cap="rnd" cmpd="sng">
              <a:solidFill>
                <a:srgbClr val="00B05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4D9C2DB2-4BB0-453E-A3C4-9762E0B8CC79}"/>
                </a:ext>
              </a:extLst>
            </p:cNvPr>
            <p:cNvCxnSpPr/>
            <p:nvPr/>
          </p:nvCxnSpPr>
          <p:spPr>
            <a:xfrm flipH="1">
              <a:off x="5561814" y="5382753"/>
              <a:ext cx="915207" cy="0"/>
            </a:xfrm>
            <a:prstGeom prst="line">
              <a:avLst/>
            </a:prstGeom>
            <a:ln w="38100" cap="rnd" cmpd="sng">
              <a:solidFill>
                <a:srgbClr val="00B05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AC4ADF36-7901-4405-8E63-EE2F07C13314}"/>
              </a:ext>
            </a:extLst>
          </p:cNvPr>
          <p:cNvSpPr txBox="1">
            <a:spLocks/>
          </p:cNvSpPr>
          <p:nvPr/>
        </p:nvSpPr>
        <p:spPr>
          <a:xfrm>
            <a:off x="7912751" y="3193758"/>
            <a:ext cx="4181220" cy="2877711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>
            <a:solidFill>
              <a:sysClr val="window" lastClr="FFFFFF">
                <a:lumMod val="50000"/>
              </a:sysClr>
            </a:solidFill>
          </a:ln>
        </p:spPr>
        <p:txBody>
          <a:bodyPr wrap="square">
            <a:spAutoFit/>
          </a:bodyPr>
          <a:lstStyle>
            <a:defPPr>
              <a:defRPr lang="en-US"/>
            </a:defPPr>
            <a:lvl1pPr marL="285750" marR="0" lvl="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kumimoji="0" b="0" i="0" u="none" strike="noStrike" kern="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65100" marR="0" lvl="0" indent="-165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OOF-SON use case has built a foundation for ONAP/O-RAN integration</a:t>
            </a:r>
          </a:p>
          <a:p>
            <a:pPr marL="165100" marR="0" lvl="0" indent="-165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Radio network uses common netconf/yang model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b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US" sz="18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Data flows</a:t>
            </a:r>
          </a:p>
          <a:p>
            <a:pPr marL="165100" marR="0" lvl="0" indent="-165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SDN-R to RAN: netconf-based configuration</a:t>
            </a:r>
          </a:p>
          <a:p>
            <a:pPr marL="165100" marR="0" lvl="0" indent="-165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RAN to DCAE: VES format for FM alarms, PM KPI, CM Notification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08B1436-29FE-460A-A81D-453C9F01C09C}"/>
              </a:ext>
            </a:extLst>
          </p:cNvPr>
          <p:cNvSpPr txBox="1"/>
          <p:nvPr/>
        </p:nvSpPr>
        <p:spPr>
          <a:xfrm>
            <a:off x="5513956" y="5401052"/>
            <a:ext cx="11483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Config ack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7ACA41F-19CF-4A99-A65C-EF2B8024C2CF}"/>
              </a:ext>
            </a:extLst>
          </p:cNvPr>
          <p:cNvSpPr txBox="1"/>
          <p:nvPr/>
        </p:nvSpPr>
        <p:spPr>
          <a:xfrm>
            <a:off x="271158" y="4688828"/>
            <a:ext cx="18917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Data, CM, FM, PM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1D41689-F1C6-4C63-9565-0B18FB168480}"/>
              </a:ext>
            </a:extLst>
          </p:cNvPr>
          <p:cNvSpPr txBox="1"/>
          <p:nvPr/>
        </p:nvSpPr>
        <p:spPr>
          <a:xfrm>
            <a:off x="1047371" y="5243238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O1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11D3DD6-A1E8-4B57-A2FF-FBB279731815}"/>
              </a:ext>
            </a:extLst>
          </p:cNvPr>
          <p:cNvSpPr txBox="1"/>
          <p:nvPr/>
        </p:nvSpPr>
        <p:spPr>
          <a:xfrm>
            <a:off x="6477816" y="4888018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O1</a:t>
            </a:r>
          </a:p>
        </p:txBody>
      </p:sp>
      <p:sp>
        <p:nvSpPr>
          <p:cNvPr id="38" name="Data Sources TextBox">
            <a:extLst>
              <a:ext uri="{FF2B5EF4-FFF2-40B4-BE49-F238E27FC236}">
                <a16:creationId xmlns:a16="http://schemas.microsoft.com/office/drawing/2014/main" id="{07E91D8F-3A6E-4232-87E8-4970F59604BD}"/>
              </a:ext>
            </a:extLst>
          </p:cNvPr>
          <p:cNvSpPr txBox="1"/>
          <p:nvPr/>
        </p:nvSpPr>
        <p:spPr>
          <a:xfrm>
            <a:off x="2196599" y="5282940"/>
            <a:ext cx="1722648" cy="86216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85000"/>
                    <a:lumOff val="1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O-RAN Radio Network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85000"/>
                    <a:lumOff val="1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RAN-Sim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85000"/>
                    <a:lumOff val="1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CC456A6-8F81-4BD6-B6DD-415FEB54CE68}"/>
              </a:ext>
            </a:extLst>
          </p:cNvPr>
          <p:cNvSpPr txBox="1"/>
          <p:nvPr/>
        </p:nvSpPr>
        <p:spPr>
          <a:xfrm>
            <a:off x="767047" y="5540222"/>
            <a:ext cx="1107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CM notify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6B32E17E-5BCF-40CE-8370-0D215D016407}"/>
              </a:ext>
            </a:extLst>
          </p:cNvPr>
          <p:cNvSpPr/>
          <p:nvPr/>
        </p:nvSpPr>
        <p:spPr>
          <a:xfrm>
            <a:off x="7912751" y="1100493"/>
            <a:ext cx="4181220" cy="1938992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>
            <a:solidFill>
              <a:sysClr val="window" lastClr="FFFFFF">
                <a:lumMod val="50000"/>
              </a:sysClr>
            </a:solidFill>
          </a:ln>
        </p:spPr>
        <p:txBody>
          <a:bodyPr wrap="square">
            <a:spAutoFit/>
          </a:bodyPr>
          <a:lstStyle/>
          <a:p>
            <a:pPr marL="165100" marR="0" lvl="0" indent="-165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SON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Wingdings" panose="05000000000000000000" pitchFamily="2" charset="2"/>
              </a:rPr>
              <a:t> Control Loop (CL)</a:t>
            </a:r>
          </a:p>
          <a:p>
            <a:pPr marL="165100" marR="0" lvl="0" indent="-165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165100" marR="0" lvl="0" indent="-165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ONAP: Open-source platform, with basic open-source code</a:t>
            </a:r>
          </a:p>
          <a:p>
            <a:pPr marL="165100" marR="0" lvl="0" indent="-165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165100" marR="0" lvl="0" indent="-165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Companies can use framework to add proprietary SON solutions, including optimization algorithms, etc.</a:t>
            </a:r>
          </a:p>
        </p:txBody>
      </p:sp>
    </p:spTree>
    <p:extLst>
      <p:ext uri="{BB962C8B-B14F-4D97-AF65-F5344CB8AC3E}">
        <p14:creationId xmlns:p14="http://schemas.microsoft.com/office/powerpoint/2010/main" val="1213991358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080ECDA-EF07-4128-A2A8-86C9A16745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3ECC023-927E-4F92-A494-D836E12B1C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961" y="206298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/>
              <a:t>ONAP-based SON: Target - with O-RAN O1, A1, O2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8390E7D-D44E-4392-BA73-EA0EF5639AA9}"/>
              </a:ext>
            </a:extLst>
          </p:cNvPr>
          <p:cNvSpPr/>
          <p:nvPr/>
        </p:nvSpPr>
        <p:spPr>
          <a:xfrm>
            <a:off x="157214" y="1120714"/>
            <a:ext cx="7553911" cy="35362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BBAC905-F594-4FC4-9EE0-A30A4D1D1D93}"/>
              </a:ext>
            </a:extLst>
          </p:cNvPr>
          <p:cNvSpPr/>
          <p:nvPr/>
        </p:nvSpPr>
        <p:spPr>
          <a:xfrm>
            <a:off x="5002572" y="3091446"/>
            <a:ext cx="2398988" cy="140866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5440D1C-8A98-4EBA-998F-62726B5290BD}"/>
              </a:ext>
            </a:extLst>
          </p:cNvPr>
          <p:cNvSpPr/>
          <p:nvPr/>
        </p:nvSpPr>
        <p:spPr>
          <a:xfrm>
            <a:off x="1929080" y="4800680"/>
            <a:ext cx="3559641" cy="155042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D6BCAEA-884D-41E9-86CB-E8D81CBC958E}"/>
              </a:ext>
            </a:extLst>
          </p:cNvPr>
          <p:cNvGrpSpPr/>
          <p:nvPr/>
        </p:nvGrpSpPr>
        <p:grpSpPr>
          <a:xfrm>
            <a:off x="259530" y="1307252"/>
            <a:ext cx="7547012" cy="4873020"/>
            <a:chOff x="259530" y="1307252"/>
            <a:chExt cx="7547012" cy="4873020"/>
          </a:xfrm>
        </p:grpSpPr>
        <p:sp>
          <p:nvSpPr>
            <p:cNvPr id="9" name="Data Sources TextBox">
              <a:extLst>
                <a:ext uri="{FF2B5EF4-FFF2-40B4-BE49-F238E27FC236}">
                  <a16:creationId xmlns:a16="http://schemas.microsoft.com/office/drawing/2014/main" id="{6C3A620A-4D51-45E8-8D75-8515B9B5B88E}"/>
                </a:ext>
              </a:extLst>
            </p:cNvPr>
            <p:cNvSpPr txBox="1"/>
            <p:nvPr/>
          </p:nvSpPr>
          <p:spPr>
            <a:xfrm>
              <a:off x="4928547" y="1307252"/>
              <a:ext cx="2877995" cy="9448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lvl="0" algn="ctr"/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Co-ordination, Decisions</a:t>
              </a:r>
              <a:b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</a:br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 (</a:t>
              </a:r>
              <a:r>
                <a:rPr lang="en-US" sz="2000" b="1" dirty="0">
                  <a:solidFill>
                    <a:schemeClr val="accent5"/>
                  </a:solidFill>
                </a:rPr>
                <a:t>Policy</a:t>
              </a:r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)</a:t>
              </a:r>
            </a:p>
            <a:p>
              <a:pPr algn="ctr" defTabSz="607469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</a:pPr>
              <a:r>
                <a:rPr lang="en-US" sz="2000" dirty="0">
                  <a:solidFill>
                    <a:schemeClr val="tx2"/>
                  </a:solidFill>
                  <a:cs typeface="ATT Aleck Sans" panose="020B0503020203020204" pitchFamily="34" charset="0"/>
                </a:rPr>
                <a:t> </a:t>
              </a:r>
            </a:p>
            <a:p>
              <a:pPr algn="ctr" defTabSz="607469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</a:pPr>
              <a:endParaRPr lang="en-US" sz="2000" dirty="0">
                <a:solidFill>
                  <a:srgbClr val="000000"/>
                </a:solidFill>
                <a:latin typeface="ATT Aleck Sans" panose="020B0503020203020204" pitchFamily="34" charset="0"/>
                <a:cs typeface="ATT Aleck Sans" panose="020B0503020203020204" pitchFamily="34" charset="0"/>
              </a:endParaRPr>
            </a:p>
          </p:txBody>
        </p:sp>
        <p:sp>
          <p:nvSpPr>
            <p:cNvPr id="10" name="Data Sources TextBox">
              <a:extLst>
                <a:ext uri="{FF2B5EF4-FFF2-40B4-BE49-F238E27FC236}">
                  <a16:creationId xmlns:a16="http://schemas.microsoft.com/office/drawing/2014/main" id="{D53D6C91-2589-4C79-8A26-4661139894EB}"/>
                </a:ext>
              </a:extLst>
            </p:cNvPr>
            <p:cNvSpPr txBox="1"/>
            <p:nvPr/>
          </p:nvSpPr>
          <p:spPr>
            <a:xfrm>
              <a:off x="259530" y="2373291"/>
              <a:ext cx="1671689" cy="91837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lvl="0" algn="ctr"/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Data Collection,</a:t>
              </a:r>
              <a:b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</a:br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&amp; Analysis</a:t>
              </a:r>
            </a:p>
            <a:p>
              <a:pPr lvl="0" algn="ctr"/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(</a:t>
              </a:r>
              <a:r>
                <a:rPr lang="en-US" sz="2000" b="1" dirty="0">
                  <a:solidFill>
                    <a:schemeClr val="accent5"/>
                  </a:solidFill>
                </a:rPr>
                <a:t>DCAE</a:t>
              </a:r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)</a:t>
              </a:r>
            </a:p>
            <a:p>
              <a:pPr algn="ctr" defTabSz="607469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</a:pPr>
              <a:r>
                <a:rPr lang="en-US" sz="2000" dirty="0">
                  <a:solidFill>
                    <a:schemeClr val="tx2"/>
                  </a:solidFill>
                  <a:cs typeface="ATT Aleck Sans" panose="020B0503020203020204" pitchFamily="34" charset="0"/>
                </a:rPr>
                <a:t> </a:t>
              </a:r>
            </a:p>
            <a:p>
              <a:pPr algn="ctr" defTabSz="607469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</a:pPr>
              <a:endParaRPr lang="en-US" sz="2000" dirty="0">
                <a:solidFill>
                  <a:srgbClr val="000000"/>
                </a:solidFill>
                <a:latin typeface="ATT Aleck Sans" panose="020B0503020203020204" pitchFamily="34" charset="0"/>
                <a:cs typeface="ATT Aleck Sans" panose="020B0503020203020204" pitchFamily="34" charset="0"/>
              </a:endParaRPr>
            </a:p>
          </p:txBody>
        </p:sp>
        <p:pic>
          <p:nvPicPr>
            <p:cNvPr id="11" name="Data Visualization Icon">
              <a:extLst>
                <a:ext uri="{FF2B5EF4-FFF2-40B4-BE49-F238E27FC236}">
                  <a16:creationId xmlns:a16="http://schemas.microsoft.com/office/drawing/2014/main" id="{D8AFFEAA-3118-41DC-9A66-D80CD09D4DC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7026" y="3039485"/>
              <a:ext cx="1530432" cy="1583014"/>
            </a:xfrm>
            <a:prstGeom prst="rect">
              <a:avLst/>
            </a:prstGeom>
          </p:spPr>
        </p:pic>
        <p:pic>
          <p:nvPicPr>
            <p:cNvPr id="12" name="ML Icon">
              <a:extLst>
                <a:ext uri="{FF2B5EF4-FFF2-40B4-BE49-F238E27FC236}">
                  <a16:creationId xmlns:a16="http://schemas.microsoft.com/office/drawing/2014/main" id="{29004925-7921-436F-B9AF-8343863C077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72063" y="1542045"/>
              <a:ext cx="1306266" cy="1351145"/>
            </a:xfrm>
            <a:prstGeom prst="rect">
              <a:avLst/>
            </a:prstGeom>
          </p:spPr>
        </p:pic>
        <p:pic>
          <p:nvPicPr>
            <p:cNvPr id="13" name="Action Icon">
              <a:extLst>
                <a:ext uri="{FF2B5EF4-FFF2-40B4-BE49-F238E27FC236}">
                  <a16:creationId xmlns:a16="http://schemas.microsoft.com/office/drawing/2014/main" id="{29388690-4EAE-4D4A-B4AB-BA9199D3204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6113456" y="3141285"/>
              <a:ext cx="1309858" cy="12663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Gear">
              <a:extLst>
                <a:ext uri="{FF2B5EF4-FFF2-40B4-BE49-F238E27FC236}">
                  <a16:creationId xmlns:a16="http://schemas.microsoft.com/office/drawing/2014/main" id="{052A8C1E-F563-4661-9779-5DB6B3AF9CD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56888" y="3406030"/>
              <a:ext cx="622997" cy="644401"/>
            </a:xfrm>
            <a:prstGeom prst="rect">
              <a:avLst/>
            </a:prstGeom>
          </p:spPr>
        </p:pic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54E26652-21E1-4B6F-A566-02174AF0547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08350" y="5648988"/>
              <a:ext cx="175835" cy="0"/>
            </a:xfrm>
            <a:prstGeom prst="line">
              <a:avLst/>
            </a:prstGeom>
            <a:ln w="38100" cap="rnd" cmpd="sng">
              <a:solidFill>
                <a:srgbClr val="FF0000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69E99EBB-984D-4C67-8315-9844996EEB5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773648" y="4285084"/>
              <a:ext cx="8910" cy="1373277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8D8710A1-EAB6-4D8A-9B1C-E7ECE75C0F75}"/>
                </a:ext>
              </a:extLst>
            </p:cNvPr>
            <p:cNvCxnSpPr/>
            <p:nvPr/>
          </p:nvCxnSpPr>
          <p:spPr>
            <a:xfrm flipV="1">
              <a:off x="1960889" y="2180268"/>
              <a:ext cx="0" cy="950876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8C822948-CDC6-4BB4-9E89-B9872139831E}"/>
                </a:ext>
              </a:extLst>
            </p:cNvPr>
            <p:cNvCxnSpPr/>
            <p:nvPr/>
          </p:nvCxnSpPr>
          <p:spPr>
            <a:xfrm>
              <a:off x="1960889" y="2180268"/>
              <a:ext cx="634925" cy="0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22BC4E0B-2FF2-4A10-9503-676F66EE49FA}"/>
                </a:ext>
              </a:extLst>
            </p:cNvPr>
            <p:cNvCxnSpPr>
              <a:cxnSpLocks/>
            </p:cNvCxnSpPr>
            <p:nvPr/>
          </p:nvCxnSpPr>
          <p:spPr>
            <a:xfrm>
              <a:off x="5716300" y="2180268"/>
              <a:ext cx="612968" cy="0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F7D33819-FAD5-4C39-ADAD-AEE7B899B7FF}"/>
                </a:ext>
              </a:extLst>
            </p:cNvPr>
            <p:cNvCxnSpPr/>
            <p:nvPr/>
          </p:nvCxnSpPr>
          <p:spPr>
            <a:xfrm>
              <a:off x="6336836" y="2180268"/>
              <a:ext cx="0" cy="950876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D9E035F7-5F97-4548-9BBB-950BAF8DD08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839825" y="3193758"/>
              <a:ext cx="2080542" cy="42454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3" name="Data Sources TextBox">
              <a:extLst>
                <a:ext uri="{FF2B5EF4-FFF2-40B4-BE49-F238E27FC236}">
                  <a16:creationId xmlns:a16="http://schemas.microsoft.com/office/drawing/2014/main" id="{98C9F203-2290-47B6-BFCB-066D13AF8EA4}"/>
                </a:ext>
              </a:extLst>
            </p:cNvPr>
            <p:cNvSpPr txBox="1"/>
            <p:nvPr/>
          </p:nvSpPr>
          <p:spPr>
            <a:xfrm>
              <a:off x="1931219" y="1353534"/>
              <a:ext cx="2315694" cy="3438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lvl="0" algn="ctr"/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Optimization (</a:t>
              </a:r>
              <a:r>
                <a:rPr lang="en-US" sz="2000" b="1" dirty="0">
                  <a:solidFill>
                    <a:schemeClr val="accent5"/>
                  </a:solidFill>
                </a:rPr>
                <a:t>OOF)</a:t>
              </a:r>
              <a:endParaRPr lang="en-US" sz="2000" dirty="0">
                <a:solidFill>
                  <a:schemeClr val="tx2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4" name="Data Sources TextBox">
              <a:extLst>
                <a:ext uri="{FF2B5EF4-FFF2-40B4-BE49-F238E27FC236}">
                  <a16:creationId xmlns:a16="http://schemas.microsoft.com/office/drawing/2014/main" id="{8EFB620E-E978-4D2D-9D03-F11F7F9E3FEB}"/>
                </a:ext>
              </a:extLst>
            </p:cNvPr>
            <p:cNvSpPr txBox="1"/>
            <p:nvPr/>
          </p:nvSpPr>
          <p:spPr>
            <a:xfrm>
              <a:off x="2953019" y="3715229"/>
              <a:ext cx="1843991" cy="44813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lvl="0" algn="ctr"/>
              <a:r>
                <a:rPr lang="en-US" sz="2800" b="1" dirty="0">
                  <a:solidFill>
                    <a:srgbClr val="FF0000"/>
                  </a:solidFill>
                </a:rPr>
                <a:t>Control loop</a:t>
              </a:r>
            </a:p>
            <a:p>
              <a:pPr algn="ctr" defTabSz="607469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</a:pPr>
              <a:r>
                <a:rPr lang="en-US" sz="2800" b="1" dirty="0">
                  <a:solidFill>
                    <a:srgbClr val="FF0000"/>
                  </a:solidFill>
                  <a:cs typeface="ATT Aleck Sans" panose="020B0503020203020204" pitchFamily="34" charset="0"/>
                </a:rPr>
                <a:t> </a:t>
              </a:r>
            </a:p>
            <a:p>
              <a:pPr algn="ctr" defTabSz="607469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</a:pPr>
              <a:endParaRPr lang="en-US" sz="2800" b="1" dirty="0">
                <a:solidFill>
                  <a:srgbClr val="FF0000"/>
                </a:solidFill>
                <a:latin typeface="ATT Aleck Sans" panose="020B0503020203020204" pitchFamily="34" charset="0"/>
                <a:cs typeface="ATT Aleck Sans" panose="020B0503020203020204" pitchFamily="34" charset="0"/>
              </a:endParaRPr>
            </a:p>
          </p:txBody>
        </p:sp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40B5AF9E-3A5E-446C-8877-6B794DA621D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06331" y="1726904"/>
              <a:ext cx="1409969" cy="1095861"/>
            </a:xfrm>
            <a:prstGeom prst="rect">
              <a:avLst/>
            </a:prstGeom>
          </p:spPr>
        </p:pic>
        <p:sp>
          <p:nvSpPr>
            <p:cNvPr id="27" name="Data Sources TextBox">
              <a:extLst>
                <a:ext uri="{FF2B5EF4-FFF2-40B4-BE49-F238E27FC236}">
                  <a16:creationId xmlns:a16="http://schemas.microsoft.com/office/drawing/2014/main" id="{D52AFCE2-EB99-4318-82DE-88EF2DAAD404}"/>
                </a:ext>
              </a:extLst>
            </p:cNvPr>
            <p:cNvSpPr txBox="1"/>
            <p:nvPr/>
          </p:nvSpPr>
          <p:spPr>
            <a:xfrm>
              <a:off x="5238056" y="3260282"/>
              <a:ext cx="1037192" cy="64440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lvl="0" algn="ctr"/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Action</a:t>
              </a:r>
            </a:p>
            <a:p>
              <a:pPr lvl="0" algn="ctr"/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(</a:t>
              </a:r>
              <a:r>
                <a:rPr lang="en-US" sz="2000" b="1" dirty="0">
                  <a:solidFill>
                    <a:schemeClr val="accent5"/>
                  </a:solidFill>
                </a:rPr>
                <a:t>SDN-R</a:t>
              </a:r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)</a:t>
              </a:r>
              <a:endParaRPr lang="en-US" sz="2000" dirty="0">
                <a:solidFill>
                  <a:schemeClr val="tx2"/>
                </a:solidFill>
                <a:cs typeface="ATT Aleck Sans" panose="020B0503020203020204" pitchFamily="34" charset="0"/>
              </a:endParaRPr>
            </a:p>
            <a:p>
              <a:pPr algn="ctr" defTabSz="607469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</a:pPr>
              <a:endParaRPr lang="en-US" sz="2000" dirty="0">
                <a:solidFill>
                  <a:srgbClr val="000000"/>
                </a:solidFill>
                <a:latin typeface="ATT Aleck Sans" panose="020B0503020203020204" pitchFamily="34" charset="0"/>
                <a:cs typeface="ATT Aleck Sans" panose="020B0503020203020204" pitchFamily="34" charset="0"/>
              </a:endParaRPr>
            </a:p>
          </p:txBody>
        </p: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09C45666-7990-4093-9C37-A173886E9F84}"/>
                </a:ext>
              </a:extLst>
            </p:cNvPr>
            <p:cNvCxnSpPr/>
            <p:nvPr/>
          </p:nvCxnSpPr>
          <p:spPr>
            <a:xfrm>
              <a:off x="3762656" y="2198180"/>
              <a:ext cx="634925" cy="0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5BD5AD54-CF15-40E5-898A-BAB4160A247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637358" y="5701122"/>
              <a:ext cx="1370402" cy="7527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4D9C2DB2-4BB0-453E-A3C4-9762E0B8CC7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702123" y="6180271"/>
              <a:ext cx="1980669" cy="0"/>
            </a:xfrm>
            <a:prstGeom prst="line">
              <a:avLst/>
            </a:prstGeom>
            <a:ln w="38100" cap="rnd" cmpd="sng">
              <a:solidFill>
                <a:srgbClr val="00B05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6F10A63E-424A-4F8A-868C-7F2F159C162B}"/>
                </a:ext>
              </a:extLst>
            </p:cNvPr>
            <p:cNvCxnSpPr>
              <a:cxnSpLocks/>
            </p:cNvCxnSpPr>
            <p:nvPr/>
          </p:nvCxnSpPr>
          <p:spPr>
            <a:xfrm>
              <a:off x="6007760" y="4518700"/>
              <a:ext cx="0" cy="1189949"/>
            </a:xfrm>
            <a:prstGeom prst="line">
              <a:avLst/>
            </a:prstGeom>
            <a:ln w="38100" cap="rnd" cmpd="sng">
              <a:solidFill>
                <a:srgbClr val="FF0000"/>
              </a:solidFill>
              <a:head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91CD4190-958C-425A-8AB2-19BD65F4E9C2}"/>
                </a:ext>
              </a:extLst>
            </p:cNvPr>
            <p:cNvCxnSpPr>
              <a:cxnSpLocks/>
            </p:cNvCxnSpPr>
            <p:nvPr/>
          </p:nvCxnSpPr>
          <p:spPr>
            <a:xfrm>
              <a:off x="5311724" y="4482366"/>
              <a:ext cx="0" cy="662931"/>
            </a:xfrm>
            <a:prstGeom prst="line">
              <a:avLst/>
            </a:prstGeom>
            <a:ln w="38100" cap="rnd" cmpd="sng">
              <a:solidFill>
                <a:srgbClr val="FF0000"/>
              </a:solidFill>
              <a:headEnd type="arrow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3380290A-2693-4C0B-BF73-B364FF35E6E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680986" y="5126146"/>
              <a:ext cx="630738" cy="3367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90275BDA-33F1-476A-B882-BDFE392C7E2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656555" y="4688828"/>
              <a:ext cx="0" cy="1491444"/>
            </a:xfrm>
            <a:prstGeom prst="line">
              <a:avLst/>
            </a:prstGeom>
            <a:ln w="38100" cap="rnd" cmpd="sng">
              <a:solidFill>
                <a:srgbClr val="00B05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AC4ADF36-7901-4405-8E63-EE2F07C13314}"/>
              </a:ext>
            </a:extLst>
          </p:cNvPr>
          <p:cNvSpPr txBox="1">
            <a:spLocks/>
          </p:cNvSpPr>
          <p:nvPr/>
        </p:nvSpPr>
        <p:spPr>
          <a:xfrm>
            <a:off x="7912751" y="3193758"/>
            <a:ext cx="4181220" cy="3123932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>
            <a:solidFill>
              <a:sysClr val="window" lastClr="FFFFFF">
                <a:lumMod val="50000"/>
              </a:sysClr>
            </a:solidFill>
          </a:ln>
        </p:spPr>
        <p:txBody>
          <a:bodyPr wrap="square">
            <a:spAutoFit/>
          </a:bodyPr>
          <a:lstStyle>
            <a:defPPr>
              <a:defRPr lang="en-US"/>
            </a:defPPr>
            <a:lvl1pPr marL="285750" marR="0" lvl="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kumimoji="0" b="0" i="0" u="none" strike="noStrike" kern="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65100" indent="-165100"/>
            <a:r>
              <a:rPr lang="en-US" dirty="0"/>
              <a:t>OOF-SON use case has built a foundation for ONAP/O-RAN integration</a:t>
            </a:r>
          </a:p>
          <a:p>
            <a:pPr marL="165100" indent="-165100"/>
            <a:r>
              <a:rPr lang="en-US" dirty="0"/>
              <a:t>Radio network uses common netconf/yang model</a:t>
            </a:r>
          </a:p>
          <a:p>
            <a:pPr marL="0" indent="0">
              <a:buNone/>
            </a:pPr>
            <a:br>
              <a:rPr lang="en-US" sz="900" dirty="0"/>
            </a:br>
            <a:r>
              <a:rPr lang="en-US" u="sng" dirty="0"/>
              <a:t>Data flows</a:t>
            </a:r>
          </a:p>
          <a:p>
            <a:pPr marL="165100" indent="-165100"/>
            <a:r>
              <a:rPr lang="en-US" sz="1600" dirty="0"/>
              <a:t>SDN-R to RAN: netconf-based configuration</a:t>
            </a:r>
          </a:p>
          <a:p>
            <a:pPr marL="165100" indent="-165100"/>
            <a:r>
              <a:rPr lang="en-US" sz="1600" dirty="0"/>
              <a:t>RAN to DCAE: VES format for FM alarms, PM KPI, CM Notification</a:t>
            </a:r>
          </a:p>
          <a:p>
            <a:pPr marL="165100" indent="-165100"/>
            <a:r>
              <a:rPr lang="en-US" sz="1600" dirty="0"/>
              <a:t>RAN to SDN-R: Netconf ack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7ACA41F-19CF-4A99-A65C-EF2B8024C2CF}"/>
              </a:ext>
            </a:extLst>
          </p:cNvPr>
          <p:cNvSpPr txBox="1"/>
          <p:nvPr/>
        </p:nvSpPr>
        <p:spPr>
          <a:xfrm>
            <a:off x="349198" y="4631589"/>
            <a:ext cx="13452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CM, FM, PM</a:t>
            </a:r>
          </a:p>
          <a:p>
            <a:pPr algn="ctr"/>
            <a:r>
              <a:rPr lang="en-US" dirty="0"/>
              <a:t>Data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1D41689-F1C6-4C63-9565-0B18FB168480}"/>
              </a:ext>
            </a:extLst>
          </p:cNvPr>
          <p:cNvSpPr txBox="1"/>
          <p:nvPr/>
        </p:nvSpPr>
        <p:spPr>
          <a:xfrm>
            <a:off x="1355888" y="5143869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O1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11D3DD6-A1E8-4B57-A2FF-FBB279731815}"/>
              </a:ext>
            </a:extLst>
          </p:cNvPr>
          <p:cNvSpPr txBox="1"/>
          <p:nvPr/>
        </p:nvSpPr>
        <p:spPr>
          <a:xfrm>
            <a:off x="6650015" y="5628001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O2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8AFBF8C0-086A-4E55-9492-E703FBD87092}"/>
              </a:ext>
            </a:extLst>
          </p:cNvPr>
          <p:cNvSpPr/>
          <p:nvPr/>
        </p:nvSpPr>
        <p:spPr>
          <a:xfrm>
            <a:off x="3201833" y="4897784"/>
            <a:ext cx="1520385" cy="44351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RIC (near RT)</a:t>
            </a:r>
          </a:p>
        </p:txBody>
      </p:sp>
      <p:sp>
        <p:nvSpPr>
          <p:cNvPr id="38" name="Data Sources TextBox">
            <a:extLst>
              <a:ext uri="{FF2B5EF4-FFF2-40B4-BE49-F238E27FC236}">
                <a16:creationId xmlns:a16="http://schemas.microsoft.com/office/drawing/2014/main" id="{07E91D8F-3A6E-4232-87E8-4970F59604BD}"/>
              </a:ext>
            </a:extLst>
          </p:cNvPr>
          <p:cNvSpPr txBox="1"/>
          <p:nvPr/>
        </p:nvSpPr>
        <p:spPr>
          <a:xfrm>
            <a:off x="1626133" y="5110399"/>
            <a:ext cx="1819299" cy="38577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noAutofit/>
          </a:bodyPr>
          <a:lstStyle/>
          <a:p>
            <a:pPr lvl="0" algn="ctr"/>
            <a:r>
              <a:rPr lang="en-US" sz="2400" dirty="0">
                <a:solidFill>
                  <a:schemeClr val="tx2">
                    <a:lumMod val="85000"/>
                    <a:lumOff val="15000"/>
                  </a:schemeClr>
                </a:solidFill>
              </a:rPr>
              <a:t>O-RAN Network</a:t>
            </a:r>
          </a:p>
          <a:p>
            <a:pPr lvl="0" algn="ctr"/>
            <a:r>
              <a:rPr lang="en-US" sz="2400" dirty="0">
                <a:solidFill>
                  <a:schemeClr val="tx2">
                    <a:lumMod val="85000"/>
                    <a:lumOff val="15000"/>
                  </a:schemeClr>
                </a:solidFill>
              </a:rPr>
              <a:t>(</a:t>
            </a:r>
            <a:r>
              <a:rPr lang="en-US" sz="2400" b="1" dirty="0">
                <a:solidFill>
                  <a:srgbClr val="0070C0"/>
                </a:solidFill>
              </a:rPr>
              <a:t>RAN-Sim)</a:t>
            </a:r>
            <a:endParaRPr lang="en-US" sz="2400" b="1" dirty="0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6B32E17E-5BCF-40CE-8370-0D215D016407}"/>
              </a:ext>
            </a:extLst>
          </p:cNvPr>
          <p:cNvSpPr/>
          <p:nvPr/>
        </p:nvSpPr>
        <p:spPr>
          <a:xfrm>
            <a:off x="7912751" y="1100493"/>
            <a:ext cx="4181220" cy="1938992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>
            <a:solidFill>
              <a:sysClr val="window" lastClr="FFFFFF">
                <a:lumMod val="50000"/>
              </a:sysClr>
            </a:solidFill>
          </a:ln>
        </p:spPr>
        <p:txBody>
          <a:bodyPr wrap="square">
            <a:spAutoFit/>
          </a:bodyPr>
          <a:lstStyle/>
          <a:p>
            <a:pPr marL="165100" marR="0" lvl="0" indent="-1651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SON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 Control Loop (CL)</a:t>
            </a:r>
          </a:p>
          <a:p>
            <a:pPr marL="165100" marR="0" lvl="0" indent="-1651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5100" marR="0" lvl="0" indent="-1651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ONAP: Open-source platform, with basic open-source code</a:t>
            </a:r>
          </a:p>
          <a:p>
            <a:pPr marL="165100" marR="0" lvl="0" indent="-1651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5100" marR="0" lvl="0" indent="-1651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Companies can use framework to add proprietary SON solutions, including optimization algorithms, etc.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23A8590C-047A-48CD-BF91-4E3684AC7708}"/>
              </a:ext>
            </a:extLst>
          </p:cNvPr>
          <p:cNvSpPr/>
          <p:nvPr/>
        </p:nvSpPr>
        <p:spPr>
          <a:xfrm>
            <a:off x="5664346" y="4048386"/>
            <a:ext cx="514334" cy="40974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O1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CB8A7B3D-E08C-4396-9C5C-685298DA85D5}"/>
              </a:ext>
            </a:extLst>
          </p:cNvPr>
          <p:cNvSpPr/>
          <p:nvPr/>
        </p:nvSpPr>
        <p:spPr>
          <a:xfrm>
            <a:off x="5054557" y="4048386"/>
            <a:ext cx="514334" cy="40974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A1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5E54D5E3-BCF9-4745-8C63-FD50B2AA1FD5}"/>
              </a:ext>
            </a:extLst>
          </p:cNvPr>
          <p:cNvSpPr/>
          <p:nvPr/>
        </p:nvSpPr>
        <p:spPr>
          <a:xfrm>
            <a:off x="3201833" y="5410848"/>
            <a:ext cx="1477674" cy="44351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CU, DU, RU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5FFD5DEC-8527-4D1C-8731-2F03925630F7}"/>
              </a:ext>
            </a:extLst>
          </p:cNvPr>
          <p:cNvSpPr/>
          <p:nvPr/>
        </p:nvSpPr>
        <p:spPr>
          <a:xfrm>
            <a:off x="3201833" y="5898964"/>
            <a:ext cx="1477674" cy="44351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Cloud Infra.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AA70DCA-4B55-4582-8DCF-FB3F77D59EAB}"/>
              </a:ext>
            </a:extLst>
          </p:cNvPr>
          <p:cNvSpPr txBox="1"/>
          <p:nvPr/>
        </p:nvSpPr>
        <p:spPr>
          <a:xfrm>
            <a:off x="5981968" y="5117184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O1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6D34C70-7F4B-42B2-83C0-2858CAB10BA1}"/>
              </a:ext>
            </a:extLst>
          </p:cNvPr>
          <p:cNvSpPr txBox="1"/>
          <p:nvPr/>
        </p:nvSpPr>
        <p:spPr>
          <a:xfrm>
            <a:off x="5442626" y="4816332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A1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80CD5AB3-E6A3-467A-9D4D-BE6403DB077C}"/>
              </a:ext>
            </a:extLst>
          </p:cNvPr>
          <p:cNvSpPr txBox="1"/>
          <p:nvPr/>
        </p:nvSpPr>
        <p:spPr>
          <a:xfrm>
            <a:off x="1922605" y="4287646"/>
            <a:ext cx="1444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VES Collector</a:t>
            </a:r>
          </a:p>
        </p:txBody>
      </p:sp>
      <p:sp>
        <p:nvSpPr>
          <p:cNvPr id="15" name="Star: 5 Points 14">
            <a:extLst>
              <a:ext uri="{FF2B5EF4-FFF2-40B4-BE49-F238E27FC236}">
                <a16:creationId xmlns:a16="http://schemas.microsoft.com/office/drawing/2014/main" id="{137AFA80-830F-4A51-86AC-183EEAA82C72}"/>
              </a:ext>
            </a:extLst>
          </p:cNvPr>
          <p:cNvSpPr/>
          <p:nvPr/>
        </p:nvSpPr>
        <p:spPr>
          <a:xfrm>
            <a:off x="6239219" y="4897784"/>
            <a:ext cx="354925" cy="350081"/>
          </a:xfrm>
          <a:prstGeom prst="star5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tar: 5 Points 49">
            <a:extLst>
              <a:ext uri="{FF2B5EF4-FFF2-40B4-BE49-F238E27FC236}">
                <a16:creationId xmlns:a16="http://schemas.microsoft.com/office/drawing/2014/main" id="{C12C9FA7-3508-4820-94A8-9DDD4A7515F9}"/>
              </a:ext>
            </a:extLst>
          </p:cNvPr>
          <p:cNvSpPr/>
          <p:nvPr/>
        </p:nvSpPr>
        <p:spPr>
          <a:xfrm>
            <a:off x="6022784" y="3865442"/>
            <a:ext cx="354925" cy="350081"/>
          </a:xfrm>
          <a:prstGeom prst="star5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tar: 5 Points 50">
            <a:extLst>
              <a:ext uri="{FF2B5EF4-FFF2-40B4-BE49-F238E27FC236}">
                <a16:creationId xmlns:a16="http://schemas.microsoft.com/office/drawing/2014/main" id="{1454C3D6-7B53-41B6-8CCF-050392C1DAF9}"/>
              </a:ext>
            </a:extLst>
          </p:cNvPr>
          <p:cNvSpPr/>
          <p:nvPr/>
        </p:nvSpPr>
        <p:spPr>
          <a:xfrm>
            <a:off x="1039563" y="4338747"/>
            <a:ext cx="354925" cy="350081"/>
          </a:xfrm>
          <a:prstGeom prst="star5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tar: 5 Points 51">
            <a:extLst>
              <a:ext uri="{FF2B5EF4-FFF2-40B4-BE49-F238E27FC236}">
                <a16:creationId xmlns:a16="http://schemas.microsoft.com/office/drawing/2014/main" id="{35CA49C9-9A6B-4FA9-9723-9F4DF0A1899B}"/>
              </a:ext>
            </a:extLst>
          </p:cNvPr>
          <p:cNvSpPr/>
          <p:nvPr/>
        </p:nvSpPr>
        <p:spPr>
          <a:xfrm>
            <a:off x="4959102" y="3698305"/>
            <a:ext cx="354925" cy="350081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tar: 5 Points 52">
            <a:extLst>
              <a:ext uri="{FF2B5EF4-FFF2-40B4-BE49-F238E27FC236}">
                <a16:creationId xmlns:a16="http://schemas.microsoft.com/office/drawing/2014/main" id="{797C82CF-555A-4848-B18C-0D93FE6E8BAC}"/>
              </a:ext>
            </a:extLst>
          </p:cNvPr>
          <p:cNvSpPr/>
          <p:nvPr/>
        </p:nvSpPr>
        <p:spPr>
          <a:xfrm>
            <a:off x="3784562" y="2295108"/>
            <a:ext cx="354925" cy="350081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tar: 5 Points 53">
            <a:extLst>
              <a:ext uri="{FF2B5EF4-FFF2-40B4-BE49-F238E27FC236}">
                <a16:creationId xmlns:a16="http://schemas.microsoft.com/office/drawing/2014/main" id="{57810F74-E46D-43CD-9ADC-3974AABCE682}"/>
              </a:ext>
            </a:extLst>
          </p:cNvPr>
          <p:cNvSpPr/>
          <p:nvPr/>
        </p:nvSpPr>
        <p:spPr>
          <a:xfrm>
            <a:off x="2029877" y="3001207"/>
            <a:ext cx="354925" cy="350081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tar: 5 Points 56">
            <a:extLst>
              <a:ext uri="{FF2B5EF4-FFF2-40B4-BE49-F238E27FC236}">
                <a16:creationId xmlns:a16="http://schemas.microsoft.com/office/drawing/2014/main" id="{1C05DA6B-163D-4621-B100-3B12928E7B23}"/>
              </a:ext>
            </a:extLst>
          </p:cNvPr>
          <p:cNvSpPr/>
          <p:nvPr/>
        </p:nvSpPr>
        <p:spPr>
          <a:xfrm>
            <a:off x="4491281" y="4739323"/>
            <a:ext cx="354925" cy="350081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357283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5C932DA-9109-48D7-9BA8-08EE6431AE8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5</a:t>
            </a:fld>
            <a:r>
              <a:rPr lang="en-US" dirty="0">
                <a:solidFill>
                  <a:prstClr val="black">
                    <a:alpha val="50000"/>
                  </a:prstClr>
                </a:solidFill>
              </a:rPr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DA6158E-E746-419C-A56F-BECEE5798E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ONAP / O-RAN Control Loops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21F7224-F101-4595-ADE5-7D13A528DAF5}"/>
              </a:ext>
            </a:extLst>
          </p:cNvPr>
          <p:cNvSpPr txBox="1"/>
          <p:nvPr/>
        </p:nvSpPr>
        <p:spPr>
          <a:xfrm>
            <a:off x="-66760" y="2787930"/>
            <a:ext cx="13126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B050"/>
                </a:solidFill>
              </a:rPr>
              <a:t>Non-RT Control Loop</a:t>
            </a:r>
          </a:p>
          <a:p>
            <a:pPr algn="ctr"/>
            <a:r>
              <a:rPr lang="en-US" b="1" dirty="0">
                <a:solidFill>
                  <a:srgbClr val="00B050"/>
                </a:solidFill>
              </a:rPr>
              <a:t>(&gt;= ~1sec)</a:t>
            </a:r>
          </a:p>
        </p:txBody>
      </p:sp>
      <p:sp>
        <p:nvSpPr>
          <p:cNvPr id="62" name="Left Brace 61">
            <a:extLst>
              <a:ext uri="{FF2B5EF4-FFF2-40B4-BE49-F238E27FC236}">
                <a16:creationId xmlns:a16="http://schemas.microsoft.com/office/drawing/2014/main" id="{7C8F49A1-375A-4390-82B8-CF87D19725E4}"/>
              </a:ext>
            </a:extLst>
          </p:cNvPr>
          <p:cNvSpPr/>
          <p:nvPr/>
        </p:nvSpPr>
        <p:spPr>
          <a:xfrm>
            <a:off x="1110561" y="1154473"/>
            <a:ext cx="463730" cy="4411575"/>
          </a:xfrm>
          <a:prstGeom prst="leftBrac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FF41151F-E4AB-4320-B90E-D7250B929FC1}"/>
              </a:ext>
            </a:extLst>
          </p:cNvPr>
          <p:cNvSpPr/>
          <p:nvPr/>
        </p:nvSpPr>
        <p:spPr>
          <a:xfrm>
            <a:off x="1821071" y="3191880"/>
            <a:ext cx="5248432" cy="327832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6C20A68-7BFC-4568-85B2-49D172C1072D}"/>
              </a:ext>
            </a:extLst>
          </p:cNvPr>
          <p:cNvSpPr/>
          <p:nvPr/>
        </p:nvSpPr>
        <p:spPr>
          <a:xfrm>
            <a:off x="1783127" y="1018807"/>
            <a:ext cx="5286376" cy="204503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 cap="flat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D2C1714-2B6D-48CE-865C-BDB0B84E04FA}"/>
              </a:ext>
            </a:extLst>
          </p:cNvPr>
          <p:cNvSpPr txBox="1"/>
          <p:nvPr/>
        </p:nvSpPr>
        <p:spPr>
          <a:xfrm>
            <a:off x="1821071" y="1001388"/>
            <a:ext cx="1418015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 Narrow" panose="020B0606020202030204" pitchFamily="34" charset="0"/>
                <a:sym typeface="Calibri"/>
              </a:rPr>
              <a:t>SMO Framework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4BFFB95-EC51-479B-8D3C-9250F9442AF1}"/>
              </a:ext>
            </a:extLst>
          </p:cNvPr>
          <p:cNvSpPr/>
          <p:nvPr/>
        </p:nvSpPr>
        <p:spPr>
          <a:xfrm>
            <a:off x="4099553" y="1765886"/>
            <a:ext cx="2724472" cy="1056664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1ED9006-0D1F-4DBC-9756-BC7E5117FD1F}"/>
              </a:ext>
            </a:extLst>
          </p:cNvPr>
          <p:cNvSpPr txBox="1"/>
          <p:nvPr/>
        </p:nvSpPr>
        <p:spPr>
          <a:xfrm>
            <a:off x="5790588" y="1709445"/>
            <a:ext cx="1082987" cy="584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>
              <a:defRPr sz="1600" b="1">
                <a:solidFill>
                  <a:schemeClr val="accent1"/>
                </a:solidFill>
                <a:latin typeface="Arial Narrow" panose="020B0606020202030204" pitchFamily="34" charset="0"/>
              </a:defRPr>
            </a:lvl1pPr>
          </a:lstStyle>
          <a:p>
            <a:r>
              <a:rPr lang="en-US" dirty="0"/>
              <a:t>Non-RT RIC </a:t>
            </a:r>
          </a:p>
          <a:p>
            <a:r>
              <a:rPr lang="en-US" dirty="0"/>
              <a:t>Framework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320D11E-4AE6-4B3A-B79D-006E2C8EF4F9}"/>
              </a:ext>
            </a:extLst>
          </p:cNvPr>
          <p:cNvSpPr/>
          <p:nvPr/>
        </p:nvSpPr>
        <p:spPr>
          <a:xfrm>
            <a:off x="4095579" y="4684108"/>
            <a:ext cx="2468804" cy="444405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C892C02-667A-4794-ADF5-4425932396FD}"/>
              </a:ext>
            </a:extLst>
          </p:cNvPr>
          <p:cNvSpPr txBox="1"/>
          <p:nvPr/>
        </p:nvSpPr>
        <p:spPr>
          <a:xfrm>
            <a:off x="4588243" y="4737034"/>
            <a:ext cx="1345879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>
              <a:defRPr sz="1600" b="1">
                <a:solidFill>
                  <a:schemeClr val="accent1"/>
                </a:solidFill>
                <a:latin typeface="Arial Narrow" panose="020B0606020202030204" pitchFamily="34" charset="0"/>
              </a:defRPr>
            </a:lvl1pPr>
          </a:lstStyle>
          <a:p>
            <a:r>
              <a:rPr lang="en-US" dirty="0"/>
              <a:t>O-CU and O-DU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A42F228-D6B1-411F-B587-7616AAA96F4B}"/>
              </a:ext>
            </a:extLst>
          </p:cNvPr>
          <p:cNvSpPr/>
          <p:nvPr/>
        </p:nvSpPr>
        <p:spPr>
          <a:xfrm>
            <a:off x="4082027" y="5197311"/>
            <a:ext cx="2482355" cy="507620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BAC4B32-236E-47ED-9DCB-A81BDDDBC0FF}"/>
              </a:ext>
            </a:extLst>
          </p:cNvPr>
          <p:cNvSpPr txBox="1"/>
          <p:nvPr/>
        </p:nvSpPr>
        <p:spPr>
          <a:xfrm>
            <a:off x="4901949" y="5207555"/>
            <a:ext cx="534760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>
              <a:defRPr sz="1600" b="1">
                <a:solidFill>
                  <a:schemeClr val="accent1"/>
                </a:solidFill>
                <a:latin typeface="Arial Narrow" panose="020B0606020202030204" pitchFamily="34" charset="0"/>
              </a:defRPr>
            </a:lvl1pPr>
          </a:lstStyle>
          <a:p>
            <a:r>
              <a:rPr lang="en-US" dirty="0"/>
              <a:t>O-RU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C600AAE-ED4C-4A0E-9E38-507A6833667F}"/>
              </a:ext>
            </a:extLst>
          </p:cNvPr>
          <p:cNvSpPr txBox="1"/>
          <p:nvPr/>
        </p:nvSpPr>
        <p:spPr>
          <a:xfrm>
            <a:off x="4130395" y="1135900"/>
            <a:ext cx="634642" cy="338552"/>
          </a:xfrm>
          <a:prstGeom prst="rect">
            <a:avLst/>
          </a:prstGeom>
          <a:noFill/>
          <a:ln w="12700" cap="flat">
            <a:solidFill>
              <a:schemeClr val="accent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rApp1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26FAA3C-404B-42F0-9440-6C214CDF4DA0}"/>
              </a:ext>
            </a:extLst>
          </p:cNvPr>
          <p:cNvSpPr txBox="1"/>
          <p:nvPr/>
        </p:nvSpPr>
        <p:spPr>
          <a:xfrm>
            <a:off x="4980401" y="1117951"/>
            <a:ext cx="634642" cy="338552"/>
          </a:xfrm>
          <a:prstGeom prst="rect">
            <a:avLst/>
          </a:prstGeom>
          <a:noFill/>
          <a:ln w="12700" cap="flat">
            <a:solidFill>
              <a:schemeClr val="accent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rApp2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B1543DE-1DA0-4031-B46D-845E80B621D7}"/>
              </a:ext>
            </a:extLst>
          </p:cNvPr>
          <p:cNvSpPr txBox="1"/>
          <p:nvPr/>
        </p:nvSpPr>
        <p:spPr>
          <a:xfrm>
            <a:off x="5771988" y="1105719"/>
            <a:ext cx="634642" cy="338552"/>
          </a:xfrm>
          <a:prstGeom prst="rect">
            <a:avLst/>
          </a:prstGeom>
          <a:noFill/>
          <a:ln w="12700" cap="flat">
            <a:solidFill>
              <a:schemeClr val="accent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rApp3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B8B3DC1C-41FF-438B-86EA-7AAAD8E6C53C}"/>
              </a:ext>
            </a:extLst>
          </p:cNvPr>
          <p:cNvCxnSpPr>
            <a:cxnSpLocks/>
          </p:cNvCxnSpPr>
          <p:nvPr/>
        </p:nvCxnSpPr>
        <p:spPr>
          <a:xfrm>
            <a:off x="4447716" y="1484696"/>
            <a:ext cx="0" cy="281190"/>
          </a:xfrm>
          <a:prstGeom prst="straightConnector1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DF911345-017A-4FC1-9EE3-2A533157E9E6}"/>
              </a:ext>
            </a:extLst>
          </p:cNvPr>
          <p:cNvSpPr txBox="1"/>
          <p:nvPr/>
        </p:nvSpPr>
        <p:spPr>
          <a:xfrm>
            <a:off x="3062429" y="2589604"/>
            <a:ext cx="906656" cy="369330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O1 Term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94DFC3F1-F7C3-4E0F-A13F-368F7C3D0213}"/>
              </a:ext>
            </a:extLst>
          </p:cNvPr>
          <p:cNvCxnSpPr>
            <a:cxnSpLocks/>
          </p:cNvCxnSpPr>
          <p:nvPr/>
        </p:nvCxnSpPr>
        <p:spPr>
          <a:xfrm>
            <a:off x="3515757" y="2958934"/>
            <a:ext cx="0" cy="2492187"/>
          </a:xfrm>
          <a:prstGeom prst="straightConnector1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arrow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98B5226E-4925-494B-A7E0-6AFD126AEDB6}"/>
              </a:ext>
            </a:extLst>
          </p:cNvPr>
          <p:cNvCxnSpPr>
            <a:cxnSpLocks/>
            <a:endCxn id="30" idx="2"/>
          </p:cNvCxnSpPr>
          <p:nvPr/>
        </p:nvCxnSpPr>
        <p:spPr>
          <a:xfrm flipH="1" flipV="1">
            <a:off x="2481597" y="2958934"/>
            <a:ext cx="14564" cy="3090714"/>
          </a:xfrm>
          <a:prstGeom prst="straightConnector1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2AECCF5F-420E-4A74-BDF1-5BBCA7DD09CF}"/>
              </a:ext>
            </a:extLst>
          </p:cNvPr>
          <p:cNvCxnSpPr>
            <a:cxnSpLocks/>
            <a:endCxn id="14" idx="1"/>
          </p:cNvCxnSpPr>
          <p:nvPr/>
        </p:nvCxnSpPr>
        <p:spPr>
          <a:xfrm flipV="1">
            <a:off x="3515757" y="5451121"/>
            <a:ext cx="566270" cy="1"/>
          </a:xfrm>
          <a:prstGeom prst="straightConnector1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F9B2058F-F0A9-459F-B4E7-E7BEB22AE28E}"/>
              </a:ext>
            </a:extLst>
          </p:cNvPr>
          <p:cNvCxnSpPr>
            <a:cxnSpLocks/>
            <a:endCxn id="12" idx="1"/>
          </p:cNvCxnSpPr>
          <p:nvPr/>
        </p:nvCxnSpPr>
        <p:spPr>
          <a:xfrm flipV="1">
            <a:off x="3515757" y="4906311"/>
            <a:ext cx="579822" cy="15518"/>
          </a:xfrm>
          <a:prstGeom prst="straightConnector1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3E0663CA-A477-413A-8B0D-F8CFBA580619}"/>
              </a:ext>
            </a:extLst>
          </p:cNvPr>
          <p:cNvSpPr txBox="1"/>
          <p:nvPr/>
        </p:nvSpPr>
        <p:spPr>
          <a:xfrm>
            <a:off x="2028269" y="2589604"/>
            <a:ext cx="906656" cy="369330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O2 Term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8C50163-D2A7-495A-AD3B-1DA6871CE906}"/>
              </a:ext>
            </a:extLst>
          </p:cNvPr>
          <p:cNvSpPr/>
          <p:nvPr/>
        </p:nvSpPr>
        <p:spPr>
          <a:xfrm>
            <a:off x="4072859" y="5772024"/>
            <a:ext cx="2482355" cy="507620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78F396E-0276-4BD8-9DB9-A4EAF891CB2F}"/>
              </a:ext>
            </a:extLst>
          </p:cNvPr>
          <p:cNvSpPr txBox="1"/>
          <p:nvPr/>
        </p:nvSpPr>
        <p:spPr>
          <a:xfrm>
            <a:off x="4831821" y="5782268"/>
            <a:ext cx="755974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>
              <a:defRPr sz="1600" b="1">
                <a:solidFill>
                  <a:schemeClr val="accent1"/>
                </a:solidFill>
                <a:latin typeface="Arial Narrow" panose="020B0606020202030204" pitchFamily="34" charset="0"/>
              </a:defRPr>
            </a:lvl1pPr>
          </a:lstStyle>
          <a:p>
            <a:r>
              <a:rPr lang="en-US" dirty="0"/>
              <a:t>O-Cloud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875F902A-3AD6-41A8-AFFC-55815AEF8512}"/>
              </a:ext>
            </a:extLst>
          </p:cNvPr>
          <p:cNvCxnSpPr>
            <a:cxnSpLocks/>
            <a:endCxn id="31" idx="1"/>
          </p:cNvCxnSpPr>
          <p:nvPr/>
        </p:nvCxnSpPr>
        <p:spPr>
          <a:xfrm>
            <a:off x="2496160" y="6025834"/>
            <a:ext cx="1576699" cy="0"/>
          </a:xfrm>
          <a:prstGeom prst="straightConnector1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95A09133-C703-4E2A-A185-DECD3BDC5276}"/>
              </a:ext>
            </a:extLst>
          </p:cNvPr>
          <p:cNvCxnSpPr>
            <a:cxnSpLocks/>
            <a:stCxn id="17" idx="2"/>
          </p:cNvCxnSpPr>
          <p:nvPr/>
        </p:nvCxnSpPr>
        <p:spPr>
          <a:xfrm>
            <a:off x="5297722" y="1456503"/>
            <a:ext cx="0" cy="309383"/>
          </a:xfrm>
          <a:prstGeom prst="straightConnector1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AA056685-773D-4F31-A4EA-2722F1781663}"/>
              </a:ext>
            </a:extLst>
          </p:cNvPr>
          <p:cNvCxnSpPr>
            <a:cxnSpLocks/>
            <a:stCxn id="18" idx="2"/>
          </p:cNvCxnSpPr>
          <p:nvPr/>
        </p:nvCxnSpPr>
        <p:spPr>
          <a:xfrm>
            <a:off x="6089309" y="1444271"/>
            <a:ext cx="0" cy="321615"/>
          </a:xfrm>
          <a:prstGeom prst="straightConnector1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4C99953B-3009-423A-BDFB-D205A569E42B}"/>
              </a:ext>
            </a:extLst>
          </p:cNvPr>
          <p:cNvSpPr txBox="1"/>
          <p:nvPr/>
        </p:nvSpPr>
        <p:spPr>
          <a:xfrm>
            <a:off x="3515757" y="2995368"/>
            <a:ext cx="361635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O1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B5D70DC-6BA2-4E2C-84D0-9568916A4BD3}"/>
              </a:ext>
            </a:extLst>
          </p:cNvPr>
          <p:cNvSpPr txBox="1"/>
          <p:nvPr/>
        </p:nvSpPr>
        <p:spPr>
          <a:xfrm>
            <a:off x="3627895" y="5111592"/>
            <a:ext cx="361635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O1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912037E-4BB2-4192-9B57-21692A48C5E0}"/>
              </a:ext>
            </a:extLst>
          </p:cNvPr>
          <p:cNvSpPr txBox="1"/>
          <p:nvPr/>
        </p:nvSpPr>
        <p:spPr>
          <a:xfrm>
            <a:off x="3644033" y="5662559"/>
            <a:ext cx="361635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O2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B4DA2F6-C4C7-4625-A60A-F88FAD1DB436}"/>
              </a:ext>
            </a:extLst>
          </p:cNvPr>
          <p:cNvSpPr txBox="1"/>
          <p:nvPr/>
        </p:nvSpPr>
        <p:spPr>
          <a:xfrm>
            <a:off x="2516019" y="3009278"/>
            <a:ext cx="361635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O2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AF3F7D4-0FD8-45AF-92BD-610157A0677F}"/>
              </a:ext>
            </a:extLst>
          </p:cNvPr>
          <p:cNvSpPr txBox="1"/>
          <p:nvPr/>
        </p:nvSpPr>
        <p:spPr>
          <a:xfrm>
            <a:off x="3627895" y="4566680"/>
            <a:ext cx="361635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O1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EC5F16D-664F-458C-ABFC-91F8EFD42E2D}"/>
              </a:ext>
            </a:extLst>
          </p:cNvPr>
          <p:cNvSpPr txBox="1"/>
          <p:nvPr/>
        </p:nvSpPr>
        <p:spPr>
          <a:xfrm>
            <a:off x="6177223" y="1399000"/>
            <a:ext cx="334385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rgbClr val="FF0000"/>
                </a:solidFill>
              </a:rPr>
              <a:t>R</a:t>
            </a: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1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5307757-D98F-47B8-AAAA-584089B301DC}"/>
              </a:ext>
            </a:extLst>
          </p:cNvPr>
          <p:cNvSpPr txBox="1"/>
          <p:nvPr/>
        </p:nvSpPr>
        <p:spPr>
          <a:xfrm>
            <a:off x="5374262" y="1421631"/>
            <a:ext cx="334385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rgbClr val="FF0000"/>
                </a:solidFill>
              </a:rPr>
              <a:t>R</a:t>
            </a: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1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A4E5FDD-B5CF-4F22-AB32-F958160474EA}"/>
              </a:ext>
            </a:extLst>
          </p:cNvPr>
          <p:cNvSpPr txBox="1"/>
          <p:nvPr/>
        </p:nvSpPr>
        <p:spPr>
          <a:xfrm>
            <a:off x="4527783" y="1413905"/>
            <a:ext cx="334385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rgbClr val="FF0000"/>
                </a:solidFill>
              </a:rPr>
              <a:t>R</a:t>
            </a: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1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489BA11-3644-4458-8F2C-376607D4F460}"/>
              </a:ext>
            </a:extLst>
          </p:cNvPr>
          <p:cNvSpPr txBox="1"/>
          <p:nvPr/>
        </p:nvSpPr>
        <p:spPr>
          <a:xfrm>
            <a:off x="3114648" y="2296508"/>
            <a:ext cx="800673" cy="276997"/>
          </a:xfrm>
          <a:prstGeom prst="rect">
            <a:avLst/>
          </a:prstGeom>
          <a:noFill/>
          <a:ln w="12700" cap="flat">
            <a:solidFill>
              <a:schemeClr val="tx1"/>
            </a:solidFill>
            <a:prstDash val="dash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O1-Related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E508CB1-CCE5-4370-845F-C3079981C2E4}"/>
              </a:ext>
            </a:extLst>
          </p:cNvPr>
          <p:cNvSpPr txBox="1"/>
          <p:nvPr/>
        </p:nvSpPr>
        <p:spPr>
          <a:xfrm>
            <a:off x="2129743" y="2283255"/>
            <a:ext cx="800673" cy="276997"/>
          </a:xfrm>
          <a:prstGeom prst="rect">
            <a:avLst/>
          </a:prstGeom>
          <a:noFill/>
          <a:ln w="12700" cap="flat">
            <a:solidFill>
              <a:schemeClr val="tx1"/>
            </a:solidFill>
            <a:prstDash val="dash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O2-Related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E1900311-7EDD-4E20-AF77-3596FAD5B317}"/>
              </a:ext>
            </a:extLst>
          </p:cNvPr>
          <p:cNvGrpSpPr/>
          <p:nvPr/>
        </p:nvGrpSpPr>
        <p:grpSpPr>
          <a:xfrm>
            <a:off x="2964442" y="1767670"/>
            <a:ext cx="2669202" cy="431151"/>
            <a:chOff x="7277315" y="1801652"/>
            <a:chExt cx="2669202" cy="431151"/>
          </a:xfrm>
        </p:grpSpPr>
        <p:sp>
          <p:nvSpPr>
            <p:cNvPr id="53" name="Rectangle: Rounded Corners 52">
              <a:extLst>
                <a:ext uri="{FF2B5EF4-FFF2-40B4-BE49-F238E27FC236}">
                  <a16:creationId xmlns:a16="http://schemas.microsoft.com/office/drawing/2014/main" id="{BB4EBB12-107A-4266-B990-189FF6A70930}"/>
                </a:ext>
              </a:extLst>
            </p:cNvPr>
            <p:cNvSpPr/>
            <p:nvPr/>
          </p:nvSpPr>
          <p:spPr>
            <a:xfrm>
              <a:off x="7277315" y="1871580"/>
              <a:ext cx="2669202" cy="338552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12700" cap="flat">
              <a:solidFill>
                <a:schemeClr val="accent1"/>
              </a:solidFill>
              <a:prstDash val="dash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96A81A9B-9ABC-4A8A-83C3-0427728DB0A6}"/>
                </a:ext>
              </a:extLst>
            </p:cNvPr>
            <p:cNvSpPr txBox="1"/>
            <p:nvPr/>
          </p:nvSpPr>
          <p:spPr>
            <a:xfrm>
              <a:off x="7277315" y="1813707"/>
              <a:ext cx="1435647" cy="2539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5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Data Mgmnt &amp; Exposure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18CAE58A-FFCD-4971-A9A5-3DC2DBAB10B5}"/>
                </a:ext>
              </a:extLst>
            </p:cNvPr>
            <p:cNvSpPr txBox="1"/>
            <p:nvPr/>
          </p:nvSpPr>
          <p:spPr>
            <a:xfrm>
              <a:off x="8683950" y="1801652"/>
              <a:ext cx="1241685" cy="2616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R1 Exposure Service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69959C47-BDE6-42F4-AF01-A99AF5C9DAF3}"/>
                </a:ext>
              </a:extLst>
            </p:cNvPr>
            <p:cNvSpPr txBox="1"/>
            <p:nvPr/>
          </p:nvSpPr>
          <p:spPr>
            <a:xfrm>
              <a:off x="7497460" y="1975254"/>
              <a:ext cx="1191666" cy="2539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5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External Capabilities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11EAB9AD-8761-401E-B86F-A528ED3F8AE9}"/>
                </a:ext>
              </a:extLst>
            </p:cNvPr>
            <p:cNvSpPr txBox="1"/>
            <p:nvPr/>
          </p:nvSpPr>
          <p:spPr>
            <a:xfrm>
              <a:off x="8663068" y="1971195"/>
              <a:ext cx="1070163" cy="2616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AI/ML Workflow </a:t>
              </a:r>
            </a:p>
          </p:txBody>
        </p:sp>
      </p:grp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3EE3DF57-84E9-49DD-87E1-5AA6EDCAC972}"/>
              </a:ext>
            </a:extLst>
          </p:cNvPr>
          <p:cNvCxnSpPr>
            <a:cxnSpLocks/>
          </p:cNvCxnSpPr>
          <p:nvPr/>
        </p:nvCxnSpPr>
        <p:spPr>
          <a:xfrm>
            <a:off x="1498137" y="3594880"/>
            <a:ext cx="1818533" cy="1220860"/>
          </a:xfrm>
          <a:prstGeom prst="straightConnector1">
            <a:avLst/>
          </a:prstGeom>
          <a:ln w="28575">
            <a:solidFill>
              <a:srgbClr val="00B05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7050BD5D-C9A1-46C7-9C75-CD8102467606}"/>
              </a:ext>
            </a:extLst>
          </p:cNvPr>
          <p:cNvCxnSpPr>
            <a:cxnSpLocks/>
          </p:cNvCxnSpPr>
          <p:nvPr/>
        </p:nvCxnSpPr>
        <p:spPr>
          <a:xfrm flipV="1">
            <a:off x="1487080" y="1524693"/>
            <a:ext cx="2645887" cy="1966057"/>
          </a:xfrm>
          <a:prstGeom prst="straightConnector1">
            <a:avLst/>
          </a:prstGeom>
          <a:ln w="28575">
            <a:solidFill>
              <a:srgbClr val="00B05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49652AD6-B5D3-4482-A4B3-2A67E2E3CD74}"/>
              </a:ext>
            </a:extLst>
          </p:cNvPr>
          <p:cNvSpPr txBox="1"/>
          <p:nvPr/>
        </p:nvSpPr>
        <p:spPr>
          <a:xfrm>
            <a:off x="7992014" y="1018807"/>
            <a:ext cx="3824552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Non-RT Loop</a:t>
            </a:r>
          </a:p>
          <a:p>
            <a:pPr marL="566738" lvl="1" indent="-219075">
              <a:buFont typeface="Arial" panose="020B0604020202020204" pitchFamily="34" charset="0"/>
              <a:buChar char="•"/>
            </a:pPr>
            <a:r>
              <a:rPr lang="en-US" sz="2000" dirty="0"/>
              <a:t>Time scale: ~ secs/mins</a:t>
            </a:r>
          </a:p>
          <a:p>
            <a:pPr marL="566738" lvl="1" indent="-219075">
              <a:buFont typeface="Arial" panose="020B0604020202020204" pitchFamily="34" charset="0"/>
              <a:buChar char="•"/>
            </a:pPr>
            <a:r>
              <a:rPr lang="en-US" sz="2000" dirty="0"/>
              <a:t>Direct config of CU/DU</a:t>
            </a:r>
          </a:p>
          <a:p>
            <a:pPr marL="566738" lvl="1" indent="-219075">
              <a:buFont typeface="Arial" panose="020B0604020202020204" pitchFamily="34" charset="0"/>
              <a:buChar char="•"/>
            </a:pPr>
            <a:r>
              <a:rPr lang="en-US" sz="2000" dirty="0"/>
              <a:t>Policy Guidance, Coordination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Near-RT Loop</a:t>
            </a:r>
          </a:p>
          <a:p>
            <a:pPr marL="566738" lvl="1" indent="-219075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Near-Real-Time (~100ms)</a:t>
            </a:r>
          </a:p>
          <a:p>
            <a:pPr marL="566738" lvl="1" indent="-219075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Based on E2 service models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SON examples</a:t>
            </a:r>
          </a:p>
          <a:p>
            <a:pPr marL="566738" lvl="1" indent="-219075">
              <a:buFont typeface="Arial" panose="020B0604020202020204" pitchFamily="34" charset="0"/>
              <a:buChar char="•"/>
            </a:pPr>
            <a:r>
              <a:rPr lang="en-US" sz="2000" dirty="0"/>
              <a:t>Non-RT: Changes based on</a:t>
            </a:r>
            <a:br>
              <a:rPr lang="en-US" sz="2000" dirty="0"/>
            </a:br>
            <a:r>
              <a:rPr lang="en-US" sz="2000" dirty="0"/>
              <a:t>config state / averaged PM </a:t>
            </a:r>
            <a:r>
              <a:rPr lang="en-US" sz="2000" dirty="0">
                <a:solidFill>
                  <a:schemeClr val="bg1"/>
                </a:solidFill>
              </a:rPr>
              <a:t>Near-RT: Changes based on</a:t>
            </a:r>
            <a:br>
              <a:rPr lang="en-US" sz="2000" dirty="0">
                <a:solidFill>
                  <a:schemeClr val="bg1"/>
                </a:solidFill>
              </a:rPr>
            </a:br>
            <a:r>
              <a:rPr lang="en-US" sz="2000" dirty="0">
                <a:solidFill>
                  <a:schemeClr val="bg1"/>
                </a:solidFill>
              </a:rPr>
              <a:t>radio channel, mobility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endParaRPr lang="en-US" sz="2000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EB0E002-9C43-40B9-9C59-027C342F852E}"/>
              </a:ext>
            </a:extLst>
          </p:cNvPr>
          <p:cNvSpPr txBox="1"/>
          <p:nvPr/>
        </p:nvSpPr>
        <p:spPr>
          <a:xfrm>
            <a:off x="75584" y="1837598"/>
            <a:ext cx="13126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ONAP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86B1F831-A8EC-4C78-83EB-1AF992417D64}"/>
              </a:ext>
            </a:extLst>
          </p:cNvPr>
          <p:cNvSpPr txBox="1"/>
          <p:nvPr/>
        </p:nvSpPr>
        <p:spPr>
          <a:xfrm>
            <a:off x="13023" y="4205027"/>
            <a:ext cx="13126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RAN</a:t>
            </a:r>
          </a:p>
          <a:p>
            <a:pPr algn="ctr"/>
            <a:r>
              <a:rPr lang="en-US" b="1" dirty="0">
                <a:solidFill>
                  <a:srgbClr val="FF0000"/>
                </a:solidFill>
              </a:rPr>
              <a:t>(RAN-Sim)</a:t>
            </a:r>
          </a:p>
        </p:txBody>
      </p:sp>
    </p:spTree>
    <p:extLst>
      <p:ext uri="{BB962C8B-B14F-4D97-AF65-F5344CB8AC3E}">
        <p14:creationId xmlns:p14="http://schemas.microsoft.com/office/powerpoint/2010/main" val="15250311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5C932DA-9109-48D7-9BA8-08EE6431AE8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6</a:t>
            </a:fld>
            <a:r>
              <a:rPr lang="en-US" dirty="0">
                <a:solidFill>
                  <a:prstClr val="black">
                    <a:alpha val="50000"/>
                  </a:prstClr>
                </a:solidFill>
              </a:rPr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DA6158E-E746-419C-A56F-BECEE5798E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ONAP / O-RAN Control Loops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21F7224-F101-4595-ADE5-7D13A528DAF5}"/>
              </a:ext>
            </a:extLst>
          </p:cNvPr>
          <p:cNvSpPr txBox="1"/>
          <p:nvPr/>
        </p:nvSpPr>
        <p:spPr>
          <a:xfrm>
            <a:off x="-66760" y="2787930"/>
            <a:ext cx="13126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B050"/>
                </a:solidFill>
              </a:rPr>
              <a:t>Non-RT Control Loop</a:t>
            </a:r>
          </a:p>
          <a:p>
            <a:pPr algn="ctr"/>
            <a:r>
              <a:rPr lang="en-US" b="1" dirty="0">
                <a:solidFill>
                  <a:srgbClr val="00B050"/>
                </a:solidFill>
              </a:rPr>
              <a:t>(&gt;= ~1sec)</a:t>
            </a:r>
          </a:p>
        </p:txBody>
      </p:sp>
      <p:sp>
        <p:nvSpPr>
          <p:cNvPr id="62" name="Left Brace 61">
            <a:extLst>
              <a:ext uri="{FF2B5EF4-FFF2-40B4-BE49-F238E27FC236}">
                <a16:creationId xmlns:a16="http://schemas.microsoft.com/office/drawing/2014/main" id="{7C8F49A1-375A-4390-82B8-CF87D19725E4}"/>
              </a:ext>
            </a:extLst>
          </p:cNvPr>
          <p:cNvSpPr/>
          <p:nvPr/>
        </p:nvSpPr>
        <p:spPr>
          <a:xfrm>
            <a:off x="1110561" y="1154473"/>
            <a:ext cx="463730" cy="4411575"/>
          </a:xfrm>
          <a:prstGeom prst="leftBrac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152C15C6-6148-43CC-BA23-A8571C338ED4}"/>
              </a:ext>
            </a:extLst>
          </p:cNvPr>
          <p:cNvGrpSpPr/>
          <p:nvPr/>
        </p:nvGrpSpPr>
        <p:grpSpPr>
          <a:xfrm>
            <a:off x="1783127" y="1001388"/>
            <a:ext cx="5286376" cy="5468821"/>
            <a:chOff x="6160395" y="1035370"/>
            <a:chExt cx="5286376" cy="5468821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FF41151F-E4AB-4320-B90E-D7250B929FC1}"/>
                </a:ext>
              </a:extLst>
            </p:cNvPr>
            <p:cNvSpPr/>
            <p:nvPr/>
          </p:nvSpPr>
          <p:spPr>
            <a:xfrm>
              <a:off x="6198339" y="3225862"/>
              <a:ext cx="5248432" cy="3278329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E712DC5E-CA5B-48EF-B493-2E077DA43A8B}"/>
                </a:ext>
              </a:extLst>
            </p:cNvPr>
            <p:cNvGrpSpPr/>
            <p:nvPr/>
          </p:nvGrpSpPr>
          <p:grpSpPr>
            <a:xfrm>
              <a:off x="6160395" y="1035370"/>
              <a:ext cx="5286376" cy="5278256"/>
              <a:chOff x="6096000" y="1035370"/>
              <a:chExt cx="5286376" cy="5278256"/>
            </a:xfrm>
          </p:grpSpPr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6C20A68-7BFC-4568-85B2-49D172C1072D}"/>
                  </a:ext>
                </a:extLst>
              </p:cNvPr>
              <p:cNvSpPr/>
              <p:nvPr/>
            </p:nvSpPr>
            <p:spPr>
              <a:xfrm>
                <a:off x="6096000" y="1052789"/>
                <a:ext cx="5286376" cy="2045039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12700" cap="flat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 dirty="0">
                  <a:ln>
                    <a:noFill/>
                  </a:ln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7D2C1714-2B6D-48CE-865C-BDB0B84E04FA}"/>
                  </a:ext>
                </a:extLst>
              </p:cNvPr>
              <p:cNvSpPr txBox="1"/>
              <p:nvPr/>
            </p:nvSpPr>
            <p:spPr>
              <a:xfrm>
                <a:off x="6133944" y="1035370"/>
                <a:ext cx="1418015" cy="33855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1" i="0" u="none" strike="noStrike" cap="none" spc="0" normalizeH="0" baseline="0" dirty="0">
                    <a:ln>
                      <a:noFill/>
                    </a:ln>
                    <a:solidFill>
                      <a:schemeClr val="accent1"/>
                    </a:solidFill>
                    <a:effectLst/>
                    <a:uFillTx/>
                    <a:latin typeface="Arial Narrow" panose="020B0606020202030204" pitchFamily="34" charset="0"/>
                    <a:sym typeface="Calibri"/>
                  </a:rPr>
                  <a:t>SMO Framework</a:t>
                </a:r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34BFFB95-EC51-479B-8D3C-9250F9442AF1}"/>
                  </a:ext>
                </a:extLst>
              </p:cNvPr>
              <p:cNvSpPr/>
              <p:nvPr/>
            </p:nvSpPr>
            <p:spPr>
              <a:xfrm>
                <a:off x="8412426" y="1799868"/>
                <a:ext cx="2724472" cy="1056664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1ED9006-0D1F-4DBC-9756-BC7E5117FD1F}"/>
                  </a:ext>
                </a:extLst>
              </p:cNvPr>
              <p:cNvSpPr txBox="1"/>
              <p:nvPr/>
            </p:nvSpPr>
            <p:spPr>
              <a:xfrm>
                <a:off x="10103461" y="1743427"/>
                <a:ext cx="1082987" cy="58477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>
                  <a:defRPr sz="1600" b="1">
                    <a:solidFill>
                      <a:schemeClr val="accent1"/>
                    </a:solidFill>
                    <a:latin typeface="Arial Narrow" panose="020B0606020202030204" pitchFamily="34" charset="0"/>
                  </a:defRPr>
                </a:lvl1pPr>
              </a:lstStyle>
              <a:p>
                <a:r>
                  <a:rPr lang="en-US" dirty="0"/>
                  <a:t>Non-RT RIC </a:t>
                </a:r>
              </a:p>
              <a:p>
                <a:r>
                  <a:rPr lang="en-US" dirty="0"/>
                  <a:t>Framework</a:t>
                </a: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046D4FD9-6210-40CD-880D-C40F512FADBF}"/>
                  </a:ext>
                </a:extLst>
              </p:cNvPr>
              <p:cNvSpPr/>
              <p:nvPr/>
            </p:nvSpPr>
            <p:spPr>
              <a:xfrm>
                <a:off x="8408452" y="3415929"/>
                <a:ext cx="2464831" cy="88881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accent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83CB811-16D7-4EA5-9B27-5C881639F634}"/>
                  </a:ext>
                </a:extLst>
              </p:cNvPr>
              <p:cNvSpPr txBox="1"/>
              <p:nvPr/>
            </p:nvSpPr>
            <p:spPr>
              <a:xfrm>
                <a:off x="8409463" y="3415929"/>
                <a:ext cx="1108635" cy="33855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>
                  <a:defRPr sz="1600" b="1">
                    <a:latin typeface="Arial Narrow" panose="020B0606020202030204" pitchFamily="34" charset="0"/>
                  </a:defRPr>
                </a:lvl1pPr>
              </a:lstStyle>
              <a:p>
                <a:r>
                  <a:rPr lang="en-US" dirty="0">
                    <a:solidFill>
                      <a:schemeClr val="accent1"/>
                    </a:solidFill>
                  </a:rPr>
                  <a:t>Near-RT</a:t>
                </a:r>
                <a:r>
                  <a:rPr lang="en-US" dirty="0"/>
                  <a:t> </a:t>
                </a:r>
                <a:r>
                  <a:rPr lang="en-US" dirty="0">
                    <a:solidFill>
                      <a:schemeClr val="accent1"/>
                    </a:solidFill>
                  </a:rPr>
                  <a:t>RIC</a:t>
                </a: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2320D11E-4AE6-4B3A-B79D-006E2C8EF4F9}"/>
                  </a:ext>
                </a:extLst>
              </p:cNvPr>
              <p:cNvSpPr/>
              <p:nvPr/>
            </p:nvSpPr>
            <p:spPr>
              <a:xfrm>
                <a:off x="8408452" y="4718090"/>
                <a:ext cx="2468804" cy="444405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accent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C892C02-667A-4794-ADF5-4425932396FD}"/>
                  </a:ext>
                </a:extLst>
              </p:cNvPr>
              <p:cNvSpPr txBox="1"/>
              <p:nvPr/>
            </p:nvSpPr>
            <p:spPr>
              <a:xfrm>
                <a:off x="8901116" y="4771016"/>
                <a:ext cx="1345879" cy="33855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>
                  <a:defRPr sz="1600" b="1">
                    <a:solidFill>
                      <a:schemeClr val="accent1"/>
                    </a:solidFill>
                    <a:latin typeface="Arial Narrow" panose="020B0606020202030204" pitchFamily="34" charset="0"/>
                  </a:defRPr>
                </a:lvl1pPr>
              </a:lstStyle>
              <a:p>
                <a:r>
                  <a:rPr lang="en-US" dirty="0"/>
                  <a:t>O-CU and O-DU</a:t>
                </a: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3A42F228-D6B1-411F-B587-7616AAA96F4B}"/>
                  </a:ext>
                </a:extLst>
              </p:cNvPr>
              <p:cNvSpPr/>
              <p:nvPr/>
            </p:nvSpPr>
            <p:spPr>
              <a:xfrm>
                <a:off x="8394900" y="5231293"/>
                <a:ext cx="2482355" cy="50762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accent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BAC4B32-236E-47ED-9DCB-A81BDDDBC0FF}"/>
                  </a:ext>
                </a:extLst>
              </p:cNvPr>
              <p:cNvSpPr txBox="1"/>
              <p:nvPr/>
            </p:nvSpPr>
            <p:spPr>
              <a:xfrm>
                <a:off x="9214822" y="5241537"/>
                <a:ext cx="534760" cy="33855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>
                  <a:defRPr sz="1600" b="1">
                    <a:solidFill>
                      <a:schemeClr val="accent1"/>
                    </a:solidFill>
                    <a:latin typeface="Arial Narrow" panose="020B0606020202030204" pitchFamily="34" charset="0"/>
                  </a:defRPr>
                </a:lvl1pPr>
              </a:lstStyle>
              <a:p>
                <a:r>
                  <a:rPr lang="en-US" dirty="0"/>
                  <a:t>O-RU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4C600AAE-ED4C-4A0E-9E38-507A6833667F}"/>
                  </a:ext>
                </a:extLst>
              </p:cNvPr>
              <p:cNvSpPr txBox="1"/>
              <p:nvPr/>
            </p:nvSpPr>
            <p:spPr>
              <a:xfrm>
                <a:off x="8443268" y="1169882"/>
                <a:ext cx="634642" cy="338552"/>
              </a:xfrm>
              <a:prstGeom prst="rect">
                <a:avLst/>
              </a:prstGeom>
              <a:noFill/>
              <a:ln w="12700" cap="flat">
                <a:solidFill>
                  <a:schemeClr val="accent1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rApp1</a:t>
                </a: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A26FAA3C-404B-42F0-9440-6C214CDF4DA0}"/>
                  </a:ext>
                </a:extLst>
              </p:cNvPr>
              <p:cNvSpPr txBox="1"/>
              <p:nvPr/>
            </p:nvSpPr>
            <p:spPr>
              <a:xfrm>
                <a:off x="9293274" y="1151933"/>
                <a:ext cx="634642" cy="338552"/>
              </a:xfrm>
              <a:prstGeom prst="rect">
                <a:avLst/>
              </a:prstGeom>
              <a:noFill/>
              <a:ln w="12700" cap="flat">
                <a:solidFill>
                  <a:schemeClr val="accent1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rApp2</a:t>
                </a: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B1543DE-1DA0-4031-B46D-845E80B621D7}"/>
                  </a:ext>
                </a:extLst>
              </p:cNvPr>
              <p:cNvSpPr txBox="1"/>
              <p:nvPr/>
            </p:nvSpPr>
            <p:spPr>
              <a:xfrm>
                <a:off x="10084861" y="1139701"/>
                <a:ext cx="634642" cy="338552"/>
              </a:xfrm>
              <a:prstGeom prst="rect">
                <a:avLst/>
              </a:prstGeom>
              <a:noFill/>
              <a:ln w="12700" cap="flat">
                <a:solidFill>
                  <a:schemeClr val="accent1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rApp3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72BEEBB1-6302-4F56-8579-D7C4EE0C4DB1}"/>
                  </a:ext>
                </a:extLst>
              </p:cNvPr>
              <p:cNvSpPr txBox="1"/>
              <p:nvPr/>
            </p:nvSpPr>
            <p:spPr>
              <a:xfrm>
                <a:off x="8461868" y="3790363"/>
                <a:ext cx="634642" cy="338552"/>
              </a:xfrm>
              <a:prstGeom prst="rect">
                <a:avLst/>
              </a:prstGeom>
              <a:noFill/>
              <a:ln w="12700" cap="flat">
                <a:solidFill>
                  <a:schemeClr val="accent1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>
                  <a:defRPr sz="1600"/>
                </a:lvl1pPr>
              </a:lstStyle>
              <a:p>
                <a:r>
                  <a:rPr lang="en-US" dirty="0"/>
                  <a:t>xApp1</a:t>
                </a: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DD7D54DF-B8E6-47F6-BFFD-D04E332E8174}"/>
                  </a:ext>
                </a:extLst>
              </p:cNvPr>
              <p:cNvSpPr txBox="1"/>
              <p:nvPr/>
            </p:nvSpPr>
            <p:spPr>
              <a:xfrm>
                <a:off x="9311874" y="3772414"/>
                <a:ext cx="634642" cy="338552"/>
              </a:xfrm>
              <a:prstGeom prst="rect">
                <a:avLst/>
              </a:prstGeom>
              <a:noFill/>
              <a:ln w="12700" cap="flat">
                <a:solidFill>
                  <a:schemeClr val="accent1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>
                  <a:defRPr sz="1600"/>
                </a:lvl1pPr>
              </a:lstStyle>
              <a:p>
                <a:r>
                  <a:rPr lang="en-US" dirty="0"/>
                  <a:t>xApp2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4C15BD93-972A-4AE7-9D51-782D86E48AB3}"/>
                  </a:ext>
                </a:extLst>
              </p:cNvPr>
              <p:cNvSpPr txBox="1"/>
              <p:nvPr/>
            </p:nvSpPr>
            <p:spPr>
              <a:xfrm>
                <a:off x="10103461" y="3760182"/>
                <a:ext cx="634642" cy="338552"/>
              </a:xfrm>
              <a:prstGeom prst="rect">
                <a:avLst/>
              </a:prstGeom>
              <a:noFill/>
              <a:ln w="12700" cap="flat">
                <a:solidFill>
                  <a:schemeClr val="accent1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>
                  <a:defRPr sz="1600"/>
                </a:lvl1pPr>
              </a:lstStyle>
              <a:p>
                <a:r>
                  <a:rPr lang="en-US" dirty="0"/>
                  <a:t>xApp3</a:t>
                </a:r>
              </a:p>
            </p:txBody>
          </p:sp>
          <p:cxnSp>
            <p:nvCxnSpPr>
              <p:cNvPr id="22" name="Straight Arrow Connector 21">
                <a:extLst>
                  <a:ext uri="{FF2B5EF4-FFF2-40B4-BE49-F238E27FC236}">
                    <a16:creationId xmlns:a16="http://schemas.microsoft.com/office/drawing/2014/main" id="{B8B3DC1C-41FF-438B-86EA-7AAAD8E6C53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60589" y="1518678"/>
                <a:ext cx="0" cy="281190"/>
              </a:xfrm>
              <a:prstGeom prst="straightConnector1">
                <a:avLst/>
              </a:prstGeom>
              <a:ln w="19050" cap="flat" cmpd="sng" algn="ctr">
                <a:solidFill>
                  <a:schemeClr val="accent1"/>
                </a:solidFill>
                <a:prstDash val="solid"/>
                <a:round/>
                <a:headEnd type="arrow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29540E4F-2A4C-454E-933A-C80D5904BC68}"/>
                  </a:ext>
                </a:extLst>
              </p:cNvPr>
              <p:cNvCxnSpPr>
                <a:cxnSpLocks/>
                <a:stCxn id="10" idx="2"/>
                <a:endCxn id="12" idx="0"/>
              </p:cNvCxnSpPr>
              <p:nvPr/>
            </p:nvCxnSpPr>
            <p:spPr>
              <a:xfrm>
                <a:off x="9640868" y="4304739"/>
                <a:ext cx="1986" cy="413351"/>
              </a:xfrm>
              <a:prstGeom prst="straightConnector1">
                <a:avLst/>
              </a:prstGeom>
              <a:ln w="19050" cap="flat" cmpd="sng" algn="ctr">
                <a:solidFill>
                  <a:schemeClr val="accent1"/>
                </a:solidFill>
                <a:prstDash val="solid"/>
                <a:round/>
                <a:headEnd type="arrow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DF911345-017A-4FC1-9EE3-2A533157E9E6}"/>
                  </a:ext>
                </a:extLst>
              </p:cNvPr>
              <p:cNvSpPr txBox="1"/>
              <p:nvPr/>
            </p:nvSpPr>
            <p:spPr>
              <a:xfrm>
                <a:off x="7375302" y="2623586"/>
                <a:ext cx="906656" cy="369330"/>
              </a:xfrm>
              <a:prstGeom prst="rect">
                <a:avLst/>
              </a:prstGeom>
              <a:noFill/>
              <a:ln w="12700" cap="flat">
                <a:solidFill>
                  <a:schemeClr val="tx1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O1 Term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7D03BBEE-0F22-420E-83A4-2550D12C320D}"/>
                  </a:ext>
                </a:extLst>
              </p:cNvPr>
              <p:cNvSpPr txBox="1"/>
              <p:nvPr/>
            </p:nvSpPr>
            <p:spPr>
              <a:xfrm>
                <a:off x="9197948" y="2369610"/>
                <a:ext cx="887420" cy="369330"/>
              </a:xfrm>
              <a:prstGeom prst="rect">
                <a:avLst/>
              </a:prstGeom>
              <a:noFill/>
              <a:ln w="12700" cap="flat">
                <a:solidFill>
                  <a:schemeClr val="tx1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dirty="0"/>
                  <a:t>A1</a:t>
                </a:r>
                <a:r>
                  <a:rPr kumimoji="0" lang="en-US" sz="18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 Term</a:t>
                </a:r>
              </a:p>
            </p:txBody>
          </p:sp>
          <p:cxnSp>
            <p:nvCxnSpPr>
              <p:cNvPr id="26" name="Straight Arrow Connector 25">
                <a:extLst>
                  <a:ext uri="{FF2B5EF4-FFF2-40B4-BE49-F238E27FC236}">
                    <a16:creationId xmlns:a16="http://schemas.microsoft.com/office/drawing/2014/main" id="{94DFC3F1-F7C3-4E0F-A13F-368F7C3D021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28630" y="2992916"/>
                <a:ext cx="0" cy="2492187"/>
              </a:xfrm>
              <a:prstGeom prst="straightConnector1">
                <a:avLst/>
              </a:prstGeom>
              <a:ln w="19050" cap="flat" cmpd="sng" algn="ctr">
                <a:solidFill>
                  <a:schemeClr val="accent1"/>
                </a:solidFill>
                <a:prstDash val="solid"/>
                <a:round/>
                <a:headEnd type="arrow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27" name="Straight Arrow Connector 26">
                <a:extLst>
                  <a:ext uri="{FF2B5EF4-FFF2-40B4-BE49-F238E27FC236}">
                    <a16:creationId xmlns:a16="http://schemas.microsoft.com/office/drawing/2014/main" id="{98B5226E-4925-494B-A7E0-6AFD126AEDB6}"/>
                  </a:ext>
                </a:extLst>
              </p:cNvPr>
              <p:cNvCxnSpPr>
                <a:cxnSpLocks/>
                <a:endCxn id="30" idx="2"/>
              </p:cNvCxnSpPr>
              <p:nvPr/>
            </p:nvCxnSpPr>
            <p:spPr>
              <a:xfrm flipH="1" flipV="1">
                <a:off x="6794470" y="2992916"/>
                <a:ext cx="14564" cy="3090714"/>
              </a:xfrm>
              <a:prstGeom prst="straightConnector1">
                <a:avLst/>
              </a:prstGeom>
              <a:ln w="19050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27">
                <a:extLst>
                  <a:ext uri="{FF2B5EF4-FFF2-40B4-BE49-F238E27FC236}">
                    <a16:creationId xmlns:a16="http://schemas.microsoft.com/office/drawing/2014/main" id="{2AECCF5F-420E-4A74-BDF1-5BBCA7DD09CF}"/>
                  </a:ext>
                </a:extLst>
              </p:cNvPr>
              <p:cNvCxnSpPr>
                <a:cxnSpLocks/>
                <a:endCxn id="14" idx="1"/>
              </p:cNvCxnSpPr>
              <p:nvPr/>
            </p:nvCxnSpPr>
            <p:spPr>
              <a:xfrm flipV="1">
                <a:off x="7828630" y="5485103"/>
                <a:ext cx="566270" cy="1"/>
              </a:xfrm>
              <a:prstGeom prst="straightConnector1">
                <a:avLst/>
              </a:prstGeom>
              <a:ln w="19050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29" name="Straight Arrow Connector 28">
                <a:extLst>
                  <a:ext uri="{FF2B5EF4-FFF2-40B4-BE49-F238E27FC236}">
                    <a16:creationId xmlns:a16="http://schemas.microsoft.com/office/drawing/2014/main" id="{F9B2058F-F0A9-459F-B4E7-E7BEB22AE28E}"/>
                  </a:ext>
                </a:extLst>
              </p:cNvPr>
              <p:cNvCxnSpPr>
                <a:cxnSpLocks/>
                <a:endCxn id="12" idx="1"/>
              </p:cNvCxnSpPr>
              <p:nvPr/>
            </p:nvCxnSpPr>
            <p:spPr>
              <a:xfrm flipV="1">
                <a:off x="7828630" y="4940293"/>
                <a:ext cx="579822" cy="15518"/>
              </a:xfrm>
              <a:prstGeom prst="straightConnector1">
                <a:avLst/>
              </a:prstGeom>
              <a:ln w="19050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3E0663CA-A477-413A-8B0D-F8CFBA580619}"/>
                  </a:ext>
                </a:extLst>
              </p:cNvPr>
              <p:cNvSpPr txBox="1"/>
              <p:nvPr/>
            </p:nvSpPr>
            <p:spPr>
              <a:xfrm>
                <a:off x="6341142" y="2623586"/>
                <a:ext cx="906656" cy="369330"/>
              </a:xfrm>
              <a:prstGeom prst="rect">
                <a:avLst/>
              </a:prstGeom>
              <a:noFill/>
              <a:ln w="12700" cap="flat">
                <a:solidFill>
                  <a:schemeClr val="tx1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O2 Term</a:t>
                </a:r>
              </a:p>
            </p:txBody>
          </p: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08C50163-D2A7-495A-AD3B-1DA6871CE906}"/>
                  </a:ext>
                </a:extLst>
              </p:cNvPr>
              <p:cNvSpPr/>
              <p:nvPr/>
            </p:nvSpPr>
            <p:spPr>
              <a:xfrm>
                <a:off x="8385732" y="5806006"/>
                <a:ext cx="2482355" cy="50762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accent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278F396E-0276-4BD8-9DB9-A4EAF891CB2F}"/>
                  </a:ext>
                </a:extLst>
              </p:cNvPr>
              <p:cNvSpPr txBox="1"/>
              <p:nvPr/>
            </p:nvSpPr>
            <p:spPr>
              <a:xfrm>
                <a:off x="9144694" y="5816250"/>
                <a:ext cx="755974" cy="33855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>
                  <a:defRPr sz="1600" b="1">
                    <a:solidFill>
                      <a:schemeClr val="accent1"/>
                    </a:solidFill>
                    <a:latin typeface="Arial Narrow" panose="020B0606020202030204" pitchFamily="34" charset="0"/>
                  </a:defRPr>
                </a:lvl1pPr>
              </a:lstStyle>
              <a:p>
                <a:r>
                  <a:rPr lang="en-US" dirty="0"/>
                  <a:t>O-Cloud</a:t>
                </a:r>
              </a:p>
            </p:txBody>
          </p:sp>
          <p:cxnSp>
            <p:nvCxnSpPr>
              <p:cNvPr id="33" name="Straight Arrow Connector 32">
                <a:extLst>
                  <a:ext uri="{FF2B5EF4-FFF2-40B4-BE49-F238E27FC236}">
                    <a16:creationId xmlns:a16="http://schemas.microsoft.com/office/drawing/2014/main" id="{875F902A-3AD6-41A8-AFFC-55815AEF8512}"/>
                  </a:ext>
                </a:extLst>
              </p:cNvPr>
              <p:cNvCxnSpPr>
                <a:cxnSpLocks/>
                <a:endCxn id="31" idx="1"/>
              </p:cNvCxnSpPr>
              <p:nvPr/>
            </p:nvCxnSpPr>
            <p:spPr>
              <a:xfrm>
                <a:off x="6809033" y="6059816"/>
                <a:ext cx="1576699" cy="0"/>
              </a:xfrm>
              <a:prstGeom prst="straightConnector1">
                <a:avLst/>
              </a:prstGeom>
              <a:ln w="19050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34" name="Straight Arrow Connector 33">
                <a:extLst>
                  <a:ext uri="{FF2B5EF4-FFF2-40B4-BE49-F238E27FC236}">
                    <a16:creationId xmlns:a16="http://schemas.microsoft.com/office/drawing/2014/main" id="{95A09133-C703-4E2A-A185-DECD3BDC5276}"/>
                  </a:ext>
                </a:extLst>
              </p:cNvPr>
              <p:cNvCxnSpPr>
                <a:cxnSpLocks/>
                <a:stCxn id="17" idx="2"/>
              </p:cNvCxnSpPr>
              <p:nvPr/>
            </p:nvCxnSpPr>
            <p:spPr>
              <a:xfrm>
                <a:off x="9610595" y="1490485"/>
                <a:ext cx="0" cy="309383"/>
              </a:xfrm>
              <a:prstGeom prst="straightConnector1">
                <a:avLst/>
              </a:prstGeom>
              <a:ln w="19050" cap="flat" cmpd="sng" algn="ctr">
                <a:solidFill>
                  <a:schemeClr val="accent1"/>
                </a:solidFill>
                <a:prstDash val="solid"/>
                <a:round/>
                <a:headEnd type="arrow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35" name="Straight Arrow Connector 34">
                <a:extLst>
                  <a:ext uri="{FF2B5EF4-FFF2-40B4-BE49-F238E27FC236}">
                    <a16:creationId xmlns:a16="http://schemas.microsoft.com/office/drawing/2014/main" id="{AA056685-773D-4F31-A4EA-2722F1781663}"/>
                  </a:ext>
                </a:extLst>
              </p:cNvPr>
              <p:cNvCxnSpPr>
                <a:cxnSpLocks/>
                <a:stCxn id="18" idx="2"/>
              </p:cNvCxnSpPr>
              <p:nvPr/>
            </p:nvCxnSpPr>
            <p:spPr>
              <a:xfrm>
                <a:off x="10402182" y="1478253"/>
                <a:ext cx="0" cy="321615"/>
              </a:xfrm>
              <a:prstGeom prst="straightConnector1">
                <a:avLst/>
              </a:prstGeom>
              <a:ln w="19050" cap="flat" cmpd="sng" algn="ctr">
                <a:solidFill>
                  <a:schemeClr val="accent1"/>
                </a:solidFill>
                <a:prstDash val="solid"/>
                <a:round/>
                <a:headEnd type="arrow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4780AE57-BE94-4F49-A0FB-44F051FACA78}"/>
                  </a:ext>
                </a:extLst>
              </p:cNvPr>
              <p:cNvSpPr txBox="1"/>
              <p:nvPr/>
            </p:nvSpPr>
            <p:spPr>
              <a:xfrm>
                <a:off x="9692313" y="3018765"/>
                <a:ext cx="342399" cy="36933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i="0" u="none" strike="noStrike" cap="none" spc="0" normalizeH="0" baseline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A1</a:t>
                </a: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A0996C9D-52EC-43DF-84B3-831010B3532B}"/>
                  </a:ext>
                </a:extLst>
              </p:cNvPr>
              <p:cNvSpPr txBox="1"/>
              <p:nvPr/>
            </p:nvSpPr>
            <p:spPr>
              <a:xfrm>
                <a:off x="9713151" y="4292129"/>
                <a:ext cx="321561" cy="36933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i="0" u="none" strike="noStrike" cap="none" spc="0" normalizeH="0" baseline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E2</a:t>
                </a: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4C99953B-3009-423A-BDFB-D205A569E42B}"/>
                  </a:ext>
                </a:extLst>
              </p:cNvPr>
              <p:cNvSpPr txBox="1"/>
              <p:nvPr/>
            </p:nvSpPr>
            <p:spPr>
              <a:xfrm>
                <a:off x="7828630" y="3029350"/>
                <a:ext cx="361635" cy="36933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i="0" u="none" strike="noStrike" cap="none" spc="0" normalizeH="0" baseline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O1</a:t>
                </a:r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0B5D70DC-6BA2-4E2C-84D0-9568916A4BD3}"/>
                  </a:ext>
                </a:extLst>
              </p:cNvPr>
              <p:cNvSpPr txBox="1"/>
              <p:nvPr/>
            </p:nvSpPr>
            <p:spPr>
              <a:xfrm>
                <a:off x="7940768" y="5145574"/>
                <a:ext cx="361635" cy="36933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i="0" u="none" strike="noStrike" cap="none" spc="0" normalizeH="0" baseline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O1</a:t>
                </a: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8912037E-4BB2-4192-9B57-21692A48C5E0}"/>
                  </a:ext>
                </a:extLst>
              </p:cNvPr>
              <p:cNvSpPr txBox="1"/>
              <p:nvPr/>
            </p:nvSpPr>
            <p:spPr>
              <a:xfrm>
                <a:off x="7956906" y="5696541"/>
                <a:ext cx="361635" cy="36933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i="0" u="none" strike="noStrike" cap="none" spc="0" normalizeH="0" baseline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O2</a:t>
                </a: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FB4DA2F6-C4C7-4625-A60A-F88FAD1DB436}"/>
                  </a:ext>
                </a:extLst>
              </p:cNvPr>
              <p:cNvSpPr txBox="1"/>
              <p:nvPr/>
            </p:nvSpPr>
            <p:spPr>
              <a:xfrm>
                <a:off x="6828892" y="3043260"/>
                <a:ext cx="361635" cy="36933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i="0" u="none" strike="noStrike" cap="none" spc="0" normalizeH="0" baseline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O2</a:t>
                </a:r>
              </a:p>
            </p:txBody>
          </p:sp>
          <p:cxnSp>
            <p:nvCxnSpPr>
              <p:cNvPr id="42" name="Straight Arrow Connector 41">
                <a:extLst>
                  <a:ext uri="{FF2B5EF4-FFF2-40B4-BE49-F238E27FC236}">
                    <a16:creationId xmlns:a16="http://schemas.microsoft.com/office/drawing/2014/main" id="{0CDDD554-C104-4F79-B1D2-54BC556E69DB}"/>
                  </a:ext>
                </a:extLst>
              </p:cNvPr>
              <p:cNvCxnSpPr>
                <a:cxnSpLocks/>
                <a:stCxn id="25" idx="2"/>
                <a:endCxn id="10" idx="0"/>
              </p:cNvCxnSpPr>
              <p:nvPr/>
            </p:nvCxnSpPr>
            <p:spPr>
              <a:xfrm flipH="1">
                <a:off x="9640868" y="2738940"/>
                <a:ext cx="790" cy="676989"/>
              </a:xfrm>
              <a:prstGeom prst="straightConnector1">
                <a:avLst/>
              </a:prstGeom>
              <a:ln w="19050" cap="flat" cmpd="sng" algn="ctr">
                <a:solidFill>
                  <a:schemeClr val="accent1"/>
                </a:solidFill>
                <a:prstDash val="solid"/>
                <a:round/>
                <a:headEnd type="arrow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2AF3F7D4-0FD8-45AF-92BD-610157A0677F}"/>
                  </a:ext>
                </a:extLst>
              </p:cNvPr>
              <p:cNvSpPr txBox="1"/>
              <p:nvPr/>
            </p:nvSpPr>
            <p:spPr>
              <a:xfrm>
                <a:off x="7940768" y="4600662"/>
                <a:ext cx="361635" cy="36933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i="0" u="none" strike="noStrike" cap="none" spc="0" normalizeH="0" baseline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O1</a:t>
                </a:r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7EC5F16D-664F-458C-ABFC-91F8EFD42E2D}"/>
                  </a:ext>
                </a:extLst>
              </p:cNvPr>
              <p:cNvSpPr txBox="1"/>
              <p:nvPr/>
            </p:nvSpPr>
            <p:spPr>
              <a:xfrm>
                <a:off x="10490096" y="1432982"/>
                <a:ext cx="334385" cy="36933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dirty="0">
                    <a:solidFill>
                      <a:srgbClr val="FF0000"/>
                    </a:solidFill>
                  </a:rPr>
                  <a:t>R</a:t>
                </a:r>
                <a:r>
                  <a:rPr kumimoji="0" lang="en-US" sz="1800" b="0" i="0" u="none" strike="noStrike" cap="none" spc="0" normalizeH="0" baseline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1</a:t>
                </a:r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35307757-D98F-47B8-AAAA-584089B301DC}"/>
                  </a:ext>
                </a:extLst>
              </p:cNvPr>
              <p:cNvSpPr txBox="1"/>
              <p:nvPr/>
            </p:nvSpPr>
            <p:spPr>
              <a:xfrm>
                <a:off x="9687135" y="1455613"/>
                <a:ext cx="334385" cy="36933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dirty="0">
                    <a:solidFill>
                      <a:srgbClr val="FF0000"/>
                    </a:solidFill>
                  </a:rPr>
                  <a:t>R</a:t>
                </a:r>
                <a:r>
                  <a:rPr kumimoji="0" lang="en-US" sz="1800" b="0" i="0" u="none" strike="noStrike" cap="none" spc="0" normalizeH="0" baseline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1</a:t>
                </a:r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0A4E5FDD-B5CF-4F22-AB32-F958160474EA}"/>
                  </a:ext>
                </a:extLst>
              </p:cNvPr>
              <p:cNvSpPr txBox="1"/>
              <p:nvPr/>
            </p:nvSpPr>
            <p:spPr>
              <a:xfrm>
                <a:off x="8840656" y="1447887"/>
                <a:ext cx="334385" cy="36933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dirty="0">
                    <a:solidFill>
                      <a:srgbClr val="FF0000"/>
                    </a:solidFill>
                  </a:rPr>
                  <a:t>R</a:t>
                </a:r>
                <a:r>
                  <a:rPr kumimoji="0" lang="en-US" sz="1800" b="0" i="0" u="none" strike="noStrike" cap="none" spc="0" normalizeH="0" baseline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1</a:t>
                </a:r>
              </a:p>
            </p:txBody>
          </p: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5489BA11-3644-4458-8F2C-376607D4F460}"/>
                  </a:ext>
                </a:extLst>
              </p:cNvPr>
              <p:cNvSpPr txBox="1"/>
              <p:nvPr/>
            </p:nvSpPr>
            <p:spPr>
              <a:xfrm>
                <a:off x="7427521" y="2330490"/>
                <a:ext cx="800673" cy="276997"/>
              </a:xfrm>
              <a:prstGeom prst="rect">
                <a:avLst/>
              </a:prstGeom>
              <a:noFill/>
              <a:ln w="12700" cap="flat">
                <a:solidFill>
                  <a:schemeClr val="tx1"/>
                </a:solidFill>
                <a:prstDash val="dash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O1-Related</a:t>
                </a:r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0E508CB1-CCE5-4370-845F-C3079981C2E4}"/>
                  </a:ext>
                </a:extLst>
              </p:cNvPr>
              <p:cNvSpPr txBox="1"/>
              <p:nvPr/>
            </p:nvSpPr>
            <p:spPr>
              <a:xfrm>
                <a:off x="6442616" y="2317237"/>
                <a:ext cx="800673" cy="276997"/>
              </a:xfrm>
              <a:prstGeom prst="rect">
                <a:avLst/>
              </a:prstGeom>
              <a:noFill/>
              <a:ln w="12700" cap="flat">
                <a:solidFill>
                  <a:schemeClr val="tx1"/>
                </a:solidFill>
                <a:prstDash val="dash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O2-Related</a:t>
                </a:r>
              </a:p>
            </p:txBody>
          </p:sp>
          <p:grpSp>
            <p:nvGrpSpPr>
              <p:cNvPr id="50" name="Group 49">
                <a:extLst>
                  <a:ext uri="{FF2B5EF4-FFF2-40B4-BE49-F238E27FC236}">
                    <a16:creationId xmlns:a16="http://schemas.microsoft.com/office/drawing/2014/main" id="{E1900311-7EDD-4E20-AF77-3596FAD5B317}"/>
                  </a:ext>
                </a:extLst>
              </p:cNvPr>
              <p:cNvGrpSpPr/>
              <p:nvPr/>
            </p:nvGrpSpPr>
            <p:grpSpPr>
              <a:xfrm>
                <a:off x="7277315" y="1801652"/>
                <a:ext cx="2669202" cy="431151"/>
                <a:chOff x="7277315" y="1801652"/>
                <a:chExt cx="2669202" cy="431151"/>
              </a:xfrm>
            </p:grpSpPr>
            <p:sp>
              <p:nvSpPr>
                <p:cNvPr id="53" name="Rectangle: Rounded Corners 52">
                  <a:extLst>
                    <a:ext uri="{FF2B5EF4-FFF2-40B4-BE49-F238E27FC236}">
                      <a16:creationId xmlns:a16="http://schemas.microsoft.com/office/drawing/2014/main" id="{BB4EBB12-107A-4266-B990-189FF6A70930}"/>
                    </a:ext>
                  </a:extLst>
                </p:cNvPr>
                <p:cNvSpPr/>
                <p:nvPr/>
              </p:nvSpPr>
              <p:spPr>
                <a:xfrm>
                  <a:off x="7277315" y="1871580"/>
                  <a:ext cx="2669202" cy="338552"/>
                </a:xfrm>
                <a:prstGeom prst="roundRect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>
                  <a:solidFill>
                    <a:schemeClr val="accent1"/>
                  </a:solidFill>
                  <a:prstDash val="dash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96A81A9B-9ABC-4A8A-83C3-0427728DB0A6}"/>
                    </a:ext>
                  </a:extLst>
                </p:cNvPr>
                <p:cNvSpPr txBox="1"/>
                <p:nvPr/>
              </p:nvSpPr>
              <p:spPr>
                <a:xfrm>
                  <a:off x="7277315" y="1813707"/>
                  <a:ext cx="1435647" cy="253914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45719" tIns="45719" rIns="45719" bIns="45719" numCol="1" spcCol="38100" rtlCol="0" anchor="t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50" b="0" i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Calibri"/>
                    </a:rPr>
                    <a:t>Data Mgmnt &amp; Exposure</a:t>
                  </a:r>
                </a:p>
              </p:txBody>
            </p:sp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id="{18CAE58A-FFCD-4971-A9A5-3DC2DBAB10B5}"/>
                    </a:ext>
                  </a:extLst>
                </p:cNvPr>
                <p:cNvSpPr txBox="1"/>
                <p:nvPr/>
              </p:nvSpPr>
              <p:spPr>
                <a:xfrm>
                  <a:off x="8683950" y="1801652"/>
                  <a:ext cx="1241685" cy="261608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45719" tIns="45719" rIns="45719" bIns="45719" numCol="1" spcCol="38100" rtlCol="0" anchor="t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0" i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Calibri"/>
                    </a:rPr>
                    <a:t>R1 Exposure Service</a:t>
                  </a:r>
                </a:p>
              </p:txBody>
            </p:sp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69959C47-BDE6-42F4-AF01-A99AF5C9DAF3}"/>
                    </a:ext>
                  </a:extLst>
                </p:cNvPr>
                <p:cNvSpPr txBox="1"/>
                <p:nvPr/>
              </p:nvSpPr>
              <p:spPr>
                <a:xfrm>
                  <a:off x="7497460" y="1975254"/>
                  <a:ext cx="1191666" cy="253914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t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50" b="0" i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Calibri"/>
                    </a:rPr>
                    <a:t>External Capabilities</a:t>
                  </a:r>
                </a:p>
              </p:txBody>
            </p:sp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11EAB9AD-8761-401E-B86F-A528ED3F8AE9}"/>
                    </a:ext>
                  </a:extLst>
                </p:cNvPr>
                <p:cNvSpPr txBox="1"/>
                <p:nvPr/>
              </p:nvSpPr>
              <p:spPr>
                <a:xfrm>
                  <a:off x="8663068" y="1971195"/>
                  <a:ext cx="1070163" cy="261608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45719" tIns="45719" rIns="45719" bIns="45719" numCol="1" spcCol="38100" rtlCol="0" anchor="t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0" i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Calibri"/>
                    </a:rPr>
                    <a:t>AI/ML Workflow </a:t>
                  </a:r>
                </a:p>
              </p:txBody>
            </p:sp>
          </p:grpSp>
          <p:cxnSp>
            <p:nvCxnSpPr>
              <p:cNvPr id="51" name="Straight Arrow Connector 50">
                <a:extLst>
                  <a:ext uri="{FF2B5EF4-FFF2-40B4-BE49-F238E27FC236}">
                    <a16:creationId xmlns:a16="http://schemas.microsoft.com/office/drawing/2014/main" id="{37590D37-8060-472E-9E9B-F4AC9A54205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849601" y="3816513"/>
                <a:ext cx="579822" cy="15518"/>
              </a:xfrm>
              <a:prstGeom prst="straightConnector1">
                <a:avLst/>
              </a:prstGeom>
              <a:ln w="19050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8A2A072C-4EA0-4A72-8555-D40F6DFF82C8}"/>
                  </a:ext>
                </a:extLst>
              </p:cNvPr>
              <p:cNvSpPr txBox="1"/>
              <p:nvPr/>
            </p:nvSpPr>
            <p:spPr>
              <a:xfrm>
                <a:off x="7961739" y="3476882"/>
                <a:ext cx="361635" cy="36933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i="0" u="none" strike="noStrike" cap="none" spc="0" normalizeH="0" baseline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O1</a:t>
                </a:r>
              </a:p>
            </p:txBody>
          </p:sp>
        </p:grpSp>
        <p:sp>
          <p:nvSpPr>
            <p:cNvPr id="64" name="Left Brace 63">
              <a:extLst>
                <a:ext uri="{FF2B5EF4-FFF2-40B4-BE49-F238E27FC236}">
                  <a16:creationId xmlns:a16="http://schemas.microsoft.com/office/drawing/2014/main" id="{51765926-3F94-4686-A919-8E58956FC1CA}"/>
                </a:ext>
              </a:extLst>
            </p:cNvPr>
            <p:cNvSpPr/>
            <p:nvPr/>
          </p:nvSpPr>
          <p:spPr>
            <a:xfrm flipH="1">
              <a:off x="11000545" y="3363002"/>
              <a:ext cx="414016" cy="1819598"/>
            </a:xfrm>
            <a:prstGeom prst="leftBrace">
              <a:avLst/>
            </a:prstGeom>
            <a:ln w="254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3223B962-4881-4F76-9124-A535837ED16B}"/>
              </a:ext>
            </a:extLst>
          </p:cNvPr>
          <p:cNvSpPr txBox="1"/>
          <p:nvPr/>
        </p:nvSpPr>
        <p:spPr>
          <a:xfrm>
            <a:off x="6815889" y="3438589"/>
            <a:ext cx="11192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B050"/>
                </a:solidFill>
              </a:rPr>
              <a:t>Near-RT Control Loop</a:t>
            </a:r>
          </a:p>
          <a:p>
            <a:pPr algn="ctr"/>
            <a:r>
              <a:rPr lang="en-US" b="1" dirty="0">
                <a:solidFill>
                  <a:srgbClr val="00B050"/>
                </a:solidFill>
              </a:rPr>
              <a:t>(~10 ms to </a:t>
            </a:r>
          </a:p>
          <a:p>
            <a:pPr algn="ctr"/>
            <a:r>
              <a:rPr lang="en-US" b="1" dirty="0">
                <a:solidFill>
                  <a:srgbClr val="00B050"/>
                </a:solidFill>
              </a:rPr>
              <a:t> ~1 sec)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6658D54-FD94-469E-B2E1-3F0C9FA27220}"/>
              </a:ext>
            </a:extLst>
          </p:cNvPr>
          <p:cNvSpPr txBox="1"/>
          <p:nvPr/>
        </p:nvSpPr>
        <p:spPr>
          <a:xfrm>
            <a:off x="6505934" y="2179925"/>
            <a:ext cx="15676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B050"/>
                </a:solidFill>
              </a:rPr>
              <a:t>Guidance for</a:t>
            </a:r>
          </a:p>
          <a:p>
            <a:pPr algn="ctr"/>
            <a:r>
              <a:rPr lang="en-US" b="1" dirty="0">
                <a:solidFill>
                  <a:srgbClr val="00B050"/>
                </a:solidFill>
              </a:rPr>
              <a:t>Near-RT</a:t>
            </a:r>
          </a:p>
          <a:p>
            <a:pPr algn="ctr"/>
            <a:r>
              <a:rPr lang="en-US" b="1" dirty="0">
                <a:solidFill>
                  <a:srgbClr val="00B050"/>
                </a:solidFill>
              </a:rPr>
              <a:t>Control Loop</a:t>
            </a:r>
          </a:p>
        </p:txBody>
      </p: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69556F24-DCD8-457A-AA41-951F90126A01}"/>
              </a:ext>
            </a:extLst>
          </p:cNvPr>
          <p:cNvCxnSpPr>
            <a:cxnSpLocks/>
          </p:cNvCxnSpPr>
          <p:nvPr/>
        </p:nvCxnSpPr>
        <p:spPr>
          <a:xfrm flipH="1">
            <a:off x="5645781" y="2937583"/>
            <a:ext cx="1008778" cy="247289"/>
          </a:xfrm>
          <a:prstGeom prst="straightConnector1">
            <a:avLst/>
          </a:prstGeom>
          <a:ln w="28575">
            <a:solidFill>
              <a:srgbClr val="00B05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3EE3DF57-84E9-49DD-87E1-5AA6EDCAC972}"/>
              </a:ext>
            </a:extLst>
          </p:cNvPr>
          <p:cNvCxnSpPr>
            <a:cxnSpLocks/>
          </p:cNvCxnSpPr>
          <p:nvPr/>
        </p:nvCxnSpPr>
        <p:spPr>
          <a:xfrm>
            <a:off x="1498137" y="3594880"/>
            <a:ext cx="1818533" cy="1220860"/>
          </a:xfrm>
          <a:prstGeom prst="straightConnector1">
            <a:avLst/>
          </a:prstGeom>
          <a:ln w="28575">
            <a:solidFill>
              <a:srgbClr val="00B05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A7D480BA-2E1C-40BA-9955-1E08972726CA}"/>
              </a:ext>
            </a:extLst>
          </p:cNvPr>
          <p:cNvCxnSpPr>
            <a:cxnSpLocks/>
          </p:cNvCxnSpPr>
          <p:nvPr/>
        </p:nvCxnSpPr>
        <p:spPr>
          <a:xfrm flipH="1">
            <a:off x="5708610" y="4332762"/>
            <a:ext cx="1049256" cy="235924"/>
          </a:xfrm>
          <a:prstGeom prst="straightConnector1">
            <a:avLst/>
          </a:prstGeom>
          <a:ln w="28575">
            <a:solidFill>
              <a:srgbClr val="00B05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04EAA5F5-18FD-4C0B-8CD3-C8F048F173C2}"/>
              </a:ext>
            </a:extLst>
          </p:cNvPr>
          <p:cNvCxnSpPr>
            <a:cxnSpLocks/>
          </p:cNvCxnSpPr>
          <p:nvPr/>
        </p:nvCxnSpPr>
        <p:spPr>
          <a:xfrm flipH="1" flipV="1">
            <a:off x="6117677" y="4060243"/>
            <a:ext cx="667055" cy="167019"/>
          </a:xfrm>
          <a:prstGeom prst="straightConnector1">
            <a:avLst/>
          </a:prstGeom>
          <a:ln w="28575">
            <a:solidFill>
              <a:srgbClr val="00B05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7050BD5D-C9A1-46C7-9C75-CD8102467606}"/>
              </a:ext>
            </a:extLst>
          </p:cNvPr>
          <p:cNvCxnSpPr>
            <a:cxnSpLocks/>
          </p:cNvCxnSpPr>
          <p:nvPr/>
        </p:nvCxnSpPr>
        <p:spPr>
          <a:xfrm flipV="1">
            <a:off x="1487080" y="1524693"/>
            <a:ext cx="2645887" cy="1966057"/>
          </a:xfrm>
          <a:prstGeom prst="straightConnector1">
            <a:avLst/>
          </a:prstGeom>
          <a:ln w="28575">
            <a:solidFill>
              <a:srgbClr val="00B05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49652AD6-B5D3-4482-A4B3-2A67E2E3CD74}"/>
              </a:ext>
            </a:extLst>
          </p:cNvPr>
          <p:cNvSpPr txBox="1"/>
          <p:nvPr/>
        </p:nvSpPr>
        <p:spPr>
          <a:xfrm>
            <a:off x="7992014" y="1018807"/>
            <a:ext cx="382455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Non-RT Loop</a:t>
            </a:r>
          </a:p>
          <a:p>
            <a:pPr marL="566738" lvl="1" indent="-219075">
              <a:buFont typeface="Arial" panose="020B0604020202020204" pitchFamily="34" charset="0"/>
              <a:buChar char="•"/>
            </a:pPr>
            <a:r>
              <a:rPr lang="en-US" sz="2000" dirty="0"/>
              <a:t>Time scale: ~ secs/mins</a:t>
            </a:r>
          </a:p>
          <a:p>
            <a:pPr marL="566738" lvl="1" indent="-219075">
              <a:buFont typeface="Arial" panose="020B0604020202020204" pitchFamily="34" charset="0"/>
              <a:buChar char="•"/>
            </a:pPr>
            <a:r>
              <a:rPr lang="en-US" sz="2000" dirty="0"/>
              <a:t>Direct config of CU/DU</a:t>
            </a:r>
          </a:p>
          <a:p>
            <a:pPr marL="566738" lvl="1" indent="-219075">
              <a:buFont typeface="Arial" panose="020B0604020202020204" pitchFamily="34" charset="0"/>
              <a:buChar char="•"/>
            </a:pPr>
            <a:r>
              <a:rPr lang="en-US" sz="2000" dirty="0"/>
              <a:t>Policy Guidance, Coordination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Near-RT Loop</a:t>
            </a:r>
          </a:p>
          <a:p>
            <a:pPr marL="566738" lvl="1" indent="-219075">
              <a:buFont typeface="Arial" panose="020B0604020202020204" pitchFamily="34" charset="0"/>
              <a:buChar char="•"/>
            </a:pPr>
            <a:r>
              <a:rPr lang="en-US" sz="2000" dirty="0"/>
              <a:t>Near-Real-Time (~100ms)</a:t>
            </a:r>
          </a:p>
          <a:p>
            <a:pPr marL="566738" lvl="1" indent="-219075">
              <a:buFont typeface="Arial" panose="020B0604020202020204" pitchFamily="34" charset="0"/>
              <a:buChar char="•"/>
            </a:pPr>
            <a:r>
              <a:rPr lang="en-US" sz="2000" dirty="0"/>
              <a:t>Based on E2 service models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SON examples</a:t>
            </a:r>
          </a:p>
          <a:p>
            <a:pPr marL="566738" lvl="1" indent="-219075">
              <a:buFont typeface="Arial" panose="020B0604020202020204" pitchFamily="34" charset="0"/>
              <a:buChar char="•"/>
            </a:pPr>
            <a:r>
              <a:rPr lang="en-US" sz="2000" dirty="0"/>
              <a:t>Non-RT: Changes based on</a:t>
            </a:r>
            <a:br>
              <a:rPr lang="en-US" sz="2000" dirty="0"/>
            </a:br>
            <a:r>
              <a:rPr lang="en-US" sz="2000" dirty="0"/>
              <a:t>config state / averaged PM</a:t>
            </a:r>
          </a:p>
          <a:p>
            <a:pPr marL="566738" lvl="1" indent="-219075">
              <a:buFont typeface="Arial" panose="020B0604020202020204" pitchFamily="34" charset="0"/>
              <a:buChar char="•"/>
            </a:pPr>
            <a:r>
              <a:rPr lang="en-US" sz="2000" dirty="0"/>
              <a:t>Near-RT: Changes based on</a:t>
            </a:r>
            <a:br>
              <a:rPr lang="en-US" sz="2000" dirty="0"/>
            </a:br>
            <a:r>
              <a:rPr lang="en-US" sz="2000" dirty="0"/>
              <a:t>fast changes in radio channel, mobility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endParaRPr lang="en-US" sz="2000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EB0E002-9C43-40B9-9C59-027C342F852E}"/>
              </a:ext>
            </a:extLst>
          </p:cNvPr>
          <p:cNvSpPr txBox="1"/>
          <p:nvPr/>
        </p:nvSpPr>
        <p:spPr>
          <a:xfrm>
            <a:off x="75584" y="1837598"/>
            <a:ext cx="13126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ONAP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86B1F831-A8EC-4C78-83EB-1AF992417D64}"/>
              </a:ext>
            </a:extLst>
          </p:cNvPr>
          <p:cNvSpPr txBox="1"/>
          <p:nvPr/>
        </p:nvSpPr>
        <p:spPr>
          <a:xfrm>
            <a:off x="13023" y="4205027"/>
            <a:ext cx="13126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RAN</a:t>
            </a:r>
          </a:p>
          <a:p>
            <a:pPr algn="ctr"/>
            <a:r>
              <a:rPr lang="en-US" b="1" dirty="0">
                <a:solidFill>
                  <a:srgbClr val="FF0000"/>
                </a:solidFill>
              </a:rPr>
              <a:t>(RAN-Sim)</a:t>
            </a:r>
          </a:p>
        </p:txBody>
      </p:sp>
    </p:spTree>
    <p:extLst>
      <p:ext uri="{BB962C8B-B14F-4D97-AF65-F5344CB8AC3E}">
        <p14:creationId xmlns:p14="http://schemas.microsoft.com/office/powerpoint/2010/main" val="26333102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ONAP SON Use Case – Control Loop with O1 (Rel 3-9)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11583988" y="6503988"/>
            <a:ext cx="608012" cy="365125"/>
          </a:xfrm>
          <a:prstGeom prst="rect">
            <a:avLst/>
          </a:prstGeom>
        </p:spPr>
        <p:txBody>
          <a:bodyPr/>
          <a:lstStyle/>
          <a:p>
            <a:fld id="{12CB907E-C602-C34B-93F7-CA9E40714286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7</a:t>
            </a:fld>
            <a:r>
              <a:rPr lang="en-US" dirty="0">
                <a:solidFill>
                  <a:prstClr val="black">
                    <a:alpha val="50000"/>
                  </a:prstClr>
                </a:solidFill>
              </a:rPr>
              <a:t>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737497" y="1336796"/>
            <a:ext cx="995843" cy="97414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SON</a:t>
            </a:r>
          </a:p>
          <a:p>
            <a:r>
              <a:rPr lang="en-US" dirty="0">
                <a:solidFill>
                  <a:srgbClr val="44546A"/>
                </a:solidFill>
              </a:rPr>
              <a:t>Handler</a:t>
            </a:r>
          </a:p>
          <a:p>
            <a:r>
              <a:rPr lang="en-US" dirty="0">
                <a:solidFill>
                  <a:srgbClr val="44546A"/>
                </a:solidFill>
              </a:rPr>
              <a:t>MS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125152" y="2483223"/>
            <a:ext cx="832589" cy="60197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OOF</a:t>
            </a:r>
          </a:p>
          <a:p>
            <a:endParaRPr lang="en-US" dirty="0">
              <a:solidFill>
                <a:srgbClr val="44546A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468929" y="2141406"/>
            <a:ext cx="1230381" cy="62912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SDN-R</a:t>
            </a:r>
            <a:br>
              <a:rPr lang="en-US" dirty="0">
                <a:solidFill>
                  <a:srgbClr val="44546A"/>
                </a:solidFill>
              </a:rPr>
            </a:br>
            <a:r>
              <a:rPr lang="en-US" dirty="0">
                <a:solidFill>
                  <a:srgbClr val="44546A"/>
                </a:solidFill>
              </a:rPr>
              <a:t>(SDN-C)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294168" y="1766184"/>
            <a:ext cx="847372" cy="46041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Policy</a:t>
            </a:r>
          </a:p>
        </p:txBody>
      </p:sp>
      <p:sp>
        <p:nvSpPr>
          <p:cNvPr id="24" name="TextBox 23"/>
          <p:cNvSpPr txBox="1"/>
          <p:nvPr/>
        </p:nvSpPr>
        <p:spPr>
          <a:xfrm rot="1669723">
            <a:off x="8909266" y="2532136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400" i="1" dirty="0">
                <a:solidFill>
                  <a:prstClr val="black"/>
                </a:solidFill>
              </a:rPr>
              <a:t>Config Change</a:t>
            </a:r>
          </a:p>
        </p:txBody>
      </p:sp>
      <p:cxnSp>
        <p:nvCxnSpPr>
          <p:cNvPr id="28" name="Straight Arrow Connector 27"/>
          <p:cNvCxnSpPr>
            <a:cxnSpLocks/>
            <a:stCxn id="133" idx="1"/>
            <a:endCxn id="125" idx="3"/>
          </p:cNvCxnSpPr>
          <p:nvPr/>
        </p:nvCxnSpPr>
        <p:spPr>
          <a:xfrm flipH="1" flipV="1">
            <a:off x="4619050" y="3889970"/>
            <a:ext cx="925792" cy="7579"/>
          </a:xfrm>
          <a:prstGeom prst="straightConnector1">
            <a:avLst/>
          </a:prstGeom>
          <a:ln w="25400" cmpd="sng">
            <a:solidFill>
              <a:schemeClr val="tx1"/>
            </a:solidFill>
            <a:headEnd type="none" w="lg" len="lg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cxnSpLocks/>
            <a:stCxn id="178" idx="1"/>
          </p:cNvCxnSpPr>
          <p:nvPr/>
        </p:nvCxnSpPr>
        <p:spPr>
          <a:xfrm flipH="1" flipV="1">
            <a:off x="8635000" y="2322027"/>
            <a:ext cx="1533319" cy="833030"/>
          </a:xfrm>
          <a:prstGeom prst="straightConnector1">
            <a:avLst/>
          </a:prstGeom>
          <a:ln w="25400" cmpd="sng">
            <a:solidFill>
              <a:srgbClr val="FF0000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7494967" y="3280588"/>
            <a:ext cx="1001918" cy="73275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1600" dirty="0">
              <a:solidFill>
                <a:srgbClr val="44546A"/>
              </a:solidFill>
            </a:endParaRPr>
          </a:p>
          <a:p>
            <a:r>
              <a:rPr lang="en-US" sz="1600" dirty="0">
                <a:solidFill>
                  <a:srgbClr val="44546A"/>
                </a:solidFill>
              </a:rPr>
              <a:t>VES</a:t>
            </a:r>
          </a:p>
          <a:p>
            <a:r>
              <a:rPr lang="en-US" sz="1600" dirty="0">
                <a:solidFill>
                  <a:srgbClr val="44546A"/>
                </a:solidFill>
              </a:rPr>
              <a:t>Collector</a:t>
            </a:r>
          </a:p>
        </p:txBody>
      </p:sp>
      <p:sp>
        <p:nvSpPr>
          <p:cNvPr id="38" name="Rectangle 37"/>
          <p:cNvSpPr/>
          <p:nvPr/>
        </p:nvSpPr>
        <p:spPr>
          <a:xfrm>
            <a:off x="1269438" y="3574089"/>
            <a:ext cx="571710" cy="58358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DES</a:t>
            </a:r>
          </a:p>
          <a:p>
            <a:r>
              <a:rPr lang="en-US" dirty="0">
                <a:solidFill>
                  <a:srgbClr val="44546A"/>
                </a:solidFill>
              </a:rPr>
              <a:t>MS</a:t>
            </a:r>
          </a:p>
        </p:txBody>
      </p:sp>
      <p:sp>
        <p:nvSpPr>
          <p:cNvPr id="39" name="Flowchart: Magnetic Disk 38"/>
          <p:cNvSpPr/>
          <p:nvPr/>
        </p:nvSpPr>
        <p:spPr>
          <a:xfrm>
            <a:off x="1731321" y="3871677"/>
            <a:ext cx="559674" cy="545306"/>
          </a:xfrm>
          <a:prstGeom prst="flowChartMagneticDisk">
            <a:avLst/>
          </a:prstGeom>
          <a:solidFill>
            <a:srgbClr val="FFFF99"/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>
                <a:solidFill>
                  <a:prstClr val="black"/>
                </a:solidFill>
              </a:rPr>
              <a:t>Data</a:t>
            </a:r>
          </a:p>
          <a:p>
            <a:pPr algn="ctr"/>
            <a:r>
              <a:rPr lang="en-US" sz="1400" dirty="0">
                <a:solidFill>
                  <a:prstClr val="black"/>
                </a:solidFill>
              </a:rPr>
              <a:t>Lake</a:t>
            </a:r>
          </a:p>
          <a:p>
            <a:pPr algn="ctr"/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9CC2B232-3462-41E1-807F-EE5C7A3CB347}"/>
              </a:ext>
            </a:extLst>
          </p:cNvPr>
          <p:cNvCxnSpPr>
            <a:cxnSpLocks/>
            <a:stCxn id="14" idx="1"/>
            <a:endCxn id="11" idx="3"/>
          </p:cNvCxnSpPr>
          <p:nvPr/>
        </p:nvCxnSpPr>
        <p:spPr>
          <a:xfrm flipH="1" flipV="1">
            <a:off x="3733340" y="1823869"/>
            <a:ext cx="1560828" cy="172520"/>
          </a:xfrm>
          <a:prstGeom prst="straightConnector1">
            <a:avLst/>
          </a:prstGeom>
          <a:ln w="25400" cmpd="sng">
            <a:solidFill>
              <a:schemeClr val="accent1"/>
            </a:solidFill>
            <a:headEnd type="arrow" w="lg" len="lg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8808185" y="2945832"/>
            <a:ext cx="908717" cy="445755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400" i="1" dirty="0">
                <a:solidFill>
                  <a:prstClr val="black"/>
                </a:solidFill>
              </a:rPr>
              <a:t>O-RAN O1</a:t>
            </a:r>
          </a:p>
        </p:txBody>
      </p:sp>
      <p:sp>
        <p:nvSpPr>
          <p:cNvPr id="97" name="Rectangle 96"/>
          <p:cNvSpPr/>
          <p:nvPr/>
        </p:nvSpPr>
        <p:spPr>
          <a:xfrm>
            <a:off x="3625068" y="4092612"/>
            <a:ext cx="986131" cy="40091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CPS DB</a:t>
            </a:r>
          </a:p>
        </p:txBody>
      </p:sp>
      <p:sp>
        <p:nvSpPr>
          <p:cNvPr id="178" name="Rectangle 177"/>
          <p:cNvSpPr/>
          <p:nvPr/>
        </p:nvSpPr>
        <p:spPr>
          <a:xfrm>
            <a:off x="10168319" y="2854505"/>
            <a:ext cx="929064" cy="60110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RAN-Sim</a:t>
            </a:r>
          </a:p>
        </p:txBody>
      </p:sp>
      <p:sp>
        <p:nvSpPr>
          <p:cNvPr id="184" name="TextBox 183"/>
          <p:cNvSpPr txBox="1"/>
          <p:nvPr/>
        </p:nvSpPr>
        <p:spPr>
          <a:xfrm>
            <a:off x="7991327" y="5833659"/>
            <a:ext cx="908717" cy="316121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endParaRPr lang="en-US" sz="1400" dirty="0">
              <a:solidFill>
                <a:srgbClr val="44546A"/>
              </a:solidFill>
            </a:endParaRPr>
          </a:p>
        </p:txBody>
      </p:sp>
      <p:cxnSp>
        <p:nvCxnSpPr>
          <p:cNvPr id="105" name="Straight Arrow Connector 104">
            <a:extLst>
              <a:ext uri="{FF2B5EF4-FFF2-40B4-BE49-F238E27FC236}">
                <a16:creationId xmlns:a16="http://schemas.microsoft.com/office/drawing/2014/main" id="{508B5343-CDF3-458A-8B51-6D15DBB95373}"/>
              </a:ext>
            </a:extLst>
          </p:cNvPr>
          <p:cNvCxnSpPr>
            <a:cxnSpLocks/>
          </p:cNvCxnSpPr>
          <p:nvPr/>
        </p:nvCxnSpPr>
        <p:spPr>
          <a:xfrm flipH="1">
            <a:off x="9496340" y="1977073"/>
            <a:ext cx="385073" cy="0"/>
          </a:xfrm>
          <a:prstGeom prst="straightConnector1">
            <a:avLst/>
          </a:prstGeom>
          <a:ln w="25400" cmpd="sng">
            <a:solidFill>
              <a:srgbClr val="FF0000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6" name="TextBox 105">
            <a:extLst>
              <a:ext uri="{FF2B5EF4-FFF2-40B4-BE49-F238E27FC236}">
                <a16:creationId xmlns:a16="http://schemas.microsoft.com/office/drawing/2014/main" id="{9C8BF2E5-55E9-46E5-82B8-8C2E086A0549}"/>
              </a:ext>
            </a:extLst>
          </p:cNvPr>
          <p:cNvSpPr txBox="1"/>
          <p:nvPr/>
        </p:nvSpPr>
        <p:spPr>
          <a:xfrm>
            <a:off x="9803718" y="1791651"/>
            <a:ext cx="4251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O1</a:t>
            </a:r>
          </a:p>
        </p:txBody>
      </p:sp>
      <p:cxnSp>
        <p:nvCxnSpPr>
          <p:cNvPr id="111" name="Straight Arrow Connector 110">
            <a:extLst>
              <a:ext uri="{FF2B5EF4-FFF2-40B4-BE49-F238E27FC236}">
                <a16:creationId xmlns:a16="http://schemas.microsoft.com/office/drawing/2014/main" id="{55E617A1-950A-4D65-80E0-2824CFC46806}"/>
              </a:ext>
            </a:extLst>
          </p:cNvPr>
          <p:cNvCxnSpPr>
            <a:cxnSpLocks/>
          </p:cNvCxnSpPr>
          <p:nvPr/>
        </p:nvCxnSpPr>
        <p:spPr>
          <a:xfrm flipH="1">
            <a:off x="9434539" y="1275816"/>
            <a:ext cx="385073" cy="0"/>
          </a:xfrm>
          <a:prstGeom prst="straightConnector1">
            <a:avLst/>
          </a:prstGeom>
          <a:ln w="25400" cmpd="sng">
            <a:solidFill>
              <a:schemeClr val="accent1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Arrow Connector 113">
            <a:extLst>
              <a:ext uri="{FF2B5EF4-FFF2-40B4-BE49-F238E27FC236}">
                <a16:creationId xmlns:a16="http://schemas.microsoft.com/office/drawing/2014/main" id="{BD93789D-B073-40DC-87E9-2E6C03EBC13C}"/>
              </a:ext>
            </a:extLst>
          </p:cNvPr>
          <p:cNvCxnSpPr>
            <a:cxnSpLocks/>
          </p:cNvCxnSpPr>
          <p:nvPr/>
        </p:nvCxnSpPr>
        <p:spPr>
          <a:xfrm flipH="1">
            <a:off x="9472439" y="1599116"/>
            <a:ext cx="385073" cy="0"/>
          </a:xfrm>
          <a:prstGeom prst="straightConnector1">
            <a:avLst/>
          </a:prstGeom>
          <a:ln w="25400" cmpd="sng">
            <a:solidFill>
              <a:schemeClr val="tx1">
                <a:lumMod val="95000"/>
                <a:lumOff val="5000"/>
              </a:schemeClr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5" name="TextBox 114">
            <a:extLst>
              <a:ext uri="{FF2B5EF4-FFF2-40B4-BE49-F238E27FC236}">
                <a16:creationId xmlns:a16="http://schemas.microsoft.com/office/drawing/2014/main" id="{4F1CDA53-AC15-4823-88BB-1648DBBF7D6E}"/>
              </a:ext>
            </a:extLst>
          </p:cNvPr>
          <p:cNvSpPr txBox="1"/>
          <p:nvPr/>
        </p:nvSpPr>
        <p:spPr>
          <a:xfrm>
            <a:off x="9806449" y="1416132"/>
            <a:ext cx="9106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REST API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B478F6EE-44E2-4A6D-AC97-C9FCA080D964}"/>
              </a:ext>
            </a:extLst>
          </p:cNvPr>
          <p:cNvSpPr txBox="1"/>
          <p:nvPr/>
        </p:nvSpPr>
        <p:spPr>
          <a:xfrm>
            <a:off x="9803718" y="1099977"/>
            <a:ext cx="7873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DMaaP</a:t>
            </a:r>
          </a:p>
        </p:txBody>
      </p:sp>
      <p:cxnSp>
        <p:nvCxnSpPr>
          <p:cNvPr id="126" name="Straight Arrow Connector 125">
            <a:extLst>
              <a:ext uri="{FF2B5EF4-FFF2-40B4-BE49-F238E27FC236}">
                <a16:creationId xmlns:a16="http://schemas.microsoft.com/office/drawing/2014/main" id="{FDD69717-2D1C-443B-A7BB-DA44C624AAA6}"/>
              </a:ext>
            </a:extLst>
          </p:cNvPr>
          <p:cNvCxnSpPr>
            <a:cxnSpLocks/>
          </p:cNvCxnSpPr>
          <p:nvPr/>
        </p:nvCxnSpPr>
        <p:spPr>
          <a:xfrm>
            <a:off x="3733340" y="1657821"/>
            <a:ext cx="1560828" cy="163317"/>
          </a:xfrm>
          <a:prstGeom prst="straightConnector1">
            <a:avLst/>
          </a:prstGeom>
          <a:ln w="25400" cmpd="sng">
            <a:solidFill>
              <a:schemeClr val="tx1"/>
            </a:solidFill>
            <a:headEnd type="arrow" w="lg" len="lg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8" name="Flowchart: Magnetic Disk 127">
            <a:extLst>
              <a:ext uri="{FF2B5EF4-FFF2-40B4-BE49-F238E27FC236}">
                <a16:creationId xmlns:a16="http://schemas.microsoft.com/office/drawing/2014/main" id="{AB7470CC-667D-445A-9DE7-CADE219B205D}"/>
              </a:ext>
            </a:extLst>
          </p:cNvPr>
          <p:cNvSpPr/>
          <p:nvPr/>
        </p:nvSpPr>
        <p:spPr>
          <a:xfrm>
            <a:off x="2870357" y="2866364"/>
            <a:ext cx="546366" cy="404922"/>
          </a:xfrm>
          <a:prstGeom prst="flowChartMagneticDisk">
            <a:avLst/>
          </a:prstGeom>
          <a:solidFill>
            <a:srgbClr val="FFFF99"/>
          </a:solidFill>
          <a:ln w="1270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31" name="Straight Arrow Connector 130">
            <a:extLst>
              <a:ext uri="{FF2B5EF4-FFF2-40B4-BE49-F238E27FC236}">
                <a16:creationId xmlns:a16="http://schemas.microsoft.com/office/drawing/2014/main" id="{5CB27DA6-1FDB-492B-A5AB-B5AE6B2DFF67}"/>
              </a:ext>
            </a:extLst>
          </p:cNvPr>
          <p:cNvCxnSpPr>
            <a:cxnSpLocks/>
            <a:stCxn id="128" idx="1"/>
            <a:endCxn id="11" idx="2"/>
          </p:cNvCxnSpPr>
          <p:nvPr/>
        </p:nvCxnSpPr>
        <p:spPr>
          <a:xfrm flipV="1">
            <a:off x="3143540" y="2310942"/>
            <a:ext cx="91879" cy="555422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arrow" w="lg" len="lg"/>
            <a:tailEnd type="arrow" w="lg" len="lg"/>
          </a:ln>
          <a:effectLst/>
        </p:spPr>
      </p:cxnSp>
      <p:sp>
        <p:nvSpPr>
          <p:cNvPr id="127" name="TextBox 126">
            <a:extLst>
              <a:ext uri="{FF2B5EF4-FFF2-40B4-BE49-F238E27FC236}">
                <a16:creationId xmlns:a16="http://schemas.microsoft.com/office/drawing/2014/main" id="{A59EF4B2-43A2-4F70-9F1F-DA96CE6EC9C0}"/>
              </a:ext>
            </a:extLst>
          </p:cNvPr>
          <p:cNvSpPr txBox="1"/>
          <p:nvPr/>
        </p:nvSpPr>
        <p:spPr>
          <a:xfrm>
            <a:off x="2695408" y="2932388"/>
            <a:ext cx="10832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</a:rPr>
              <a:t>FM/PM DB</a:t>
            </a: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D12BA33A-13F2-4128-B14F-DE3A81F961ED}"/>
              </a:ext>
            </a:extLst>
          </p:cNvPr>
          <p:cNvSpPr/>
          <p:nvPr/>
        </p:nvSpPr>
        <p:spPr>
          <a:xfrm>
            <a:off x="3632919" y="3732329"/>
            <a:ext cx="986131" cy="31528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TBDMT</a:t>
            </a:r>
          </a:p>
        </p:txBody>
      </p:sp>
      <p:cxnSp>
        <p:nvCxnSpPr>
          <p:cNvPr id="129" name="Straight Arrow Connector 128">
            <a:extLst>
              <a:ext uri="{FF2B5EF4-FFF2-40B4-BE49-F238E27FC236}">
                <a16:creationId xmlns:a16="http://schemas.microsoft.com/office/drawing/2014/main" id="{13C9FAC3-F0A8-413D-8628-84F84CDFF112}"/>
              </a:ext>
            </a:extLst>
          </p:cNvPr>
          <p:cNvCxnSpPr>
            <a:cxnSpLocks/>
            <a:endCxn id="14" idx="3"/>
          </p:cNvCxnSpPr>
          <p:nvPr/>
        </p:nvCxnSpPr>
        <p:spPr>
          <a:xfrm flipH="1" flipV="1">
            <a:off x="6141540" y="1996389"/>
            <a:ext cx="1327390" cy="325638"/>
          </a:xfrm>
          <a:prstGeom prst="straightConnector1">
            <a:avLst/>
          </a:prstGeom>
          <a:ln w="25400" cmpd="sng">
            <a:solidFill>
              <a:schemeClr val="accent1"/>
            </a:solidFill>
            <a:headEnd type="arrow" w="lg" len="lg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Arrow Connector 129">
            <a:extLst>
              <a:ext uri="{FF2B5EF4-FFF2-40B4-BE49-F238E27FC236}">
                <a16:creationId xmlns:a16="http://schemas.microsoft.com/office/drawing/2014/main" id="{92496437-2CEB-456A-B352-CA9E8A8FECAA}"/>
              </a:ext>
            </a:extLst>
          </p:cNvPr>
          <p:cNvCxnSpPr>
            <a:cxnSpLocks/>
            <a:stCxn id="133" idx="3"/>
            <a:endCxn id="37" idx="1"/>
          </p:cNvCxnSpPr>
          <p:nvPr/>
        </p:nvCxnSpPr>
        <p:spPr>
          <a:xfrm flipV="1">
            <a:off x="6395119" y="3646967"/>
            <a:ext cx="1099848" cy="250582"/>
          </a:xfrm>
          <a:prstGeom prst="straightConnector1">
            <a:avLst/>
          </a:prstGeom>
          <a:ln w="25400" cmpd="sng">
            <a:solidFill>
              <a:schemeClr val="accent1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3" name="Rectangle 132">
            <a:extLst>
              <a:ext uri="{FF2B5EF4-FFF2-40B4-BE49-F238E27FC236}">
                <a16:creationId xmlns:a16="http://schemas.microsoft.com/office/drawing/2014/main" id="{1D7E8D7B-BB21-40ED-A29F-7B4E7FE60FA0}"/>
              </a:ext>
            </a:extLst>
          </p:cNvPr>
          <p:cNvSpPr/>
          <p:nvPr/>
        </p:nvSpPr>
        <p:spPr>
          <a:xfrm>
            <a:off x="5544842" y="3575404"/>
            <a:ext cx="850277" cy="64428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CM-VES</a:t>
            </a:r>
          </a:p>
          <a:p>
            <a:r>
              <a:rPr lang="en-US" dirty="0">
                <a:solidFill>
                  <a:srgbClr val="44546A"/>
                </a:solidFill>
              </a:rPr>
              <a:t>Parser</a:t>
            </a:r>
          </a:p>
        </p:txBody>
      </p:sp>
      <p:cxnSp>
        <p:nvCxnSpPr>
          <p:cNvPr id="134" name="Straight Arrow Connector 133">
            <a:extLst>
              <a:ext uri="{FF2B5EF4-FFF2-40B4-BE49-F238E27FC236}">
                <a16:creationId xmlns:a16="http://schemas.microsoft.com/office/drawing/2014/main" id="{8F22D7D4-E896-4CED-AAD8-3865AB5F8DF4}"/>
              </a:ext>
            </a:extLst>
          </p:cNvPr>
          <p:cNvCxnSpPr>
            <a:cxnSpLocks/>
            <a:endCxn id="192" idx="1"/>
          </p:cNvCxnSpPr>
          <p:nvPr/>
        </p:nvCxnSpPr>
        <p:spPr>
          <a:xfrm>
            <a:off x="3720159" y="2055240"/>
            <a:ext cx="1455911" cy="1048503"/>
          </a:xfrm>
          <a:prstGeom prst="straightConnector1">
            <a:avLst/>
          </a:prstGeom>
          <a:ln w="25400" cmpd="sng">
            <a:solidFill>
              <a:schemeClr val="accent1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Arrow Connector 145">
            <a:extLst>
              <a:ext uri="{FF2B5EF4-FFF2-40B4-BE49-F238E27FC236}">
                <a16:creationId xmlns:a16="http://schemas.microsoft.com/office/drawing/2014/main" id="{C946CA98-3308-46F3-9E2E-B30175653743}"/>
              </a:ext>
            </a:extLst>
          </p:cNvPr>
          <p:cNvCxnSpPr>
            <a:cxnSpLocks/>
            <a:stCxn id="12" idx="3"/>
            <a:endCxn id="11" idx="1"/>
          </p:cNvCxnSpPr>
          <p:nvPr/>
        </p:nvCxnSpPr>
        <p:spPr>
          <a:xfrm flipV="1">
            <a:off x="1957741" y="1823869"/>
            <a:ext cx="779756" cy="960343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arrow" w="lg" len="lg"/>
            <a:tailEnd type="arrow" w="lg" len="lg"/>
          </a:ln>
          <a:effectLst/>
        </p:spPr>
      </p:cxnSp>
      <p:cxnSp>
        <p:nvCxnSpPr>
          <p:cNvPr id="149" name="Straight Arrow Connector 148">
            <a:extLst>
              <a:ext uri="{FF2B5EF4-FFF2-40B4-BE49-F238E27FC236}">
                <a16:creationId xmlns:a16="http://schemas.microsoft.com/office/drawing/2014/main" id="{6255EF62-3902-4731-BCB9-67CDEBDAF656}"/>
              </a:ext>
            </a:extLst>
          </p:cNvPr>
          <p:cNvCxnSpPr>
            <a:cxnSpLocks/>
            <a:stCxn id="38" idx="0"/>
            <a:endCxn id="12" idx="2"/>
          </p:cNvCxnSpPr>
          <p:nvPr/>
        </p:nvCxnSpPr>
        <p:spPr>
          <a:xfrm flipH="1" flipV="1">
            <a:off x="1541447" y="3085200"/>
            <a:ext cx="13846" cy="488889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arrow" w="lg" len="lg"/>
            <a:tailEnd type="arrow" w="lg" len="lg"/>
          </a:ln>
          <a:effectLst/>
        </p:spPr>
      </p:cxnSp>
      <p:cxnSp>
        <p:nvCxnSpPr>
          <p:cNvPr id="154" name="Straight Arrow Connector 153">
            <a:extLst>
              <a:ext uri="{FF2B5EF4-FFF2-40B4-BE49-F238E27FC236}">
                <a16:creationId xmlns:a16="http://schemas.microsoft.com/office/drawing/2014/main" id="{621089EA-22FC-4131-BC27-923FAC0455A4}"/>
              </a:ext>
            </a:extLst>
          </p:cNvPr>
          <p:cNvCxnSpPr>
            <a:cxnSpLocks/>
            <a:stCxn id="125" idx="0"/>
          </p:cNvCxnSpPr>
          <p:nvPr/>
        </p:nvCxnSpPr>
        <p:spPr>
          <a:xfrm flipH="1" flipV="1">
            <a:off x="3396059" y="2322027"/>
            <a:ext cx="729926" cy="1410302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arrow" w="lg" len="lg"/>
            <a:tailEnd type="arrow" w="lg" len="lg"/>
          </a:ln>
          <a:effectLst/>
        </p:spPr>
      </p:cxnSp>
      <p:cxnSp>
        <p:nvCxnSpPr>
          <p:cNvPr id="156" name="Straight Arrow Connector 155">
            <a:extLst>
              <a:ext uri="{FF2B5EF4-FFF2-40B4-BE49-F238E27FC236}">
                <a16:creationId xmlns:a16="http://schemas.microsoft.com/office/drawing/2014/main" id="{FEEDC5B5-C455-4BAA-8368-1166C7670B44}"/>
              </a:ext>
            </a:extLst>
          </p:cNvPr>
          <p:cNvCxnSpPr>
            <a:cxnSpLocks/>
            <a:stCxn id="125" idx="1"/>
            <a:endCxn id="12" idx="3"/>
          </p:cNvCxnSpPr>
          <p:nvPr/>
        </p:nvCxnSpPr>
        <p:spPr>
          <a:xfrm flipH="1" flipV="1">
            <a:off x="1957741" y="2784212"/>
            <a:ext cx="1675178" cy="1105758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arrow" w="lg" len="lg"/>
            <a:tailEnd type="arrow" w="lg" len="lg"/>
          </a:ln>
          <a:effectLst/>
        </p:spPr>
      </p:cxnSp>
      <p:cxnSp>
        <p:nvCxnSpPr>
          <p:cNvPr id="180" name="Straight Arrow Connector 179">
            <a:extLst>
              <a:ext uri="{FF2B5EF4-FFF2-40B4-BE49-F238E27FC236}">
                <a16:creationId xmlns:a16="http://schemas.microsoft.com/office/drawing/2014/main" id="{C382D1CD-767B-4A2A-BFB5-5F02EB176718}"/>
              </a:ext>
            </a:extLst>
          </p:cNvPr>
          <p:cNvCxnSpPr>
            <a:cxnSpLocks/>
            <a:stCxn id="37" idx="3"/>
          </p:cNvCxnSpPr>
          <p:nvPr/>
        </p:nvCxnSpPr>
        <p:spPr>
          <a:xfrm flipV="1">
            <a:off x="8496885" y="3280589"/>
            <a:ext cx="1644093" cy="366378"/>
          </a:xfrm>
          <a:prstGeom prst="straightConnector1">
            <a:avLst/>
          </a:prstGeom>
          <a:ln w="25400" cmpd="sng">
            <a:solidFill>
              <a:srgbClr val="FF0000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2" name="TextBox 181">
            <a:extLst>
              <a:ext uri="{FF2B5EF4-FFF2-40B4-BE49-F238E27FC236}">
                <a16:creationId xmlns:a16="http://schemas.microsoft.com/office/drawing/2014/main" id="{2D2777C0-3A0D-4FC8-8977-34D1918F7962}"/>
              </a:ext>
            </a:extLst>
          </p:cNvPr>
          <p:cNvSpPr txBox="1"/>
          <p:nvPr/>
        </p:nvSpPr>
        <p:spPr>
          <a:xfrm rot="20972392">
            <a:off x="8590956" y="3269559"/>
            <a:ext cx="908717" cy="445755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400" i="1" dirty="0">
                <a:solidFill>
                  <a:prstClr val="black"/>
                </a:solidFill>
              </a:rPr>
              <a:t>FM, PM, CM</a:t>
            </a:r>
          </a:p>
        </p:txBody>
      </p:sp>
      <p:sp>
        <p:nvSpPr>
          <p:cNvPr id="187" name="TextBox 186">
            <a:extLst>
              <a:ext uri="{FF2B5EF4-FFF2-40B4-BE49-F238E27FC236}">
                <a16:creationId xmlns:a16="http://schemas.microsoft.com/office/drawing/2014/main" id="{F9FBD282-EAA7-427D-916D-A94524628D29}"/>
              </a:ext>
            </a:extLst>
          </p:cNvPr>
          <p:cNvSpPr txBox="1"/>
          <p:nvPr/>
        </p:nvSpPr>
        <p:spPr>
          <a:xfrm>
            <a:off x="4010867" y="1392067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2,5 </a:t>
            </a:r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B5EC308A-69B4-429E-9E4E-BAB59EC339ED}"/>
              </a:ext>
            </a:extLst>
          </p:cNvPr>
          <p:cNvSpPr txBox="1"/>
          <p:nvPr/>
        </p:nvSpPr>
        <p:spPr>
          <a:xfrm>
            <a:off x="9085018" y="3564209"/>
            <a:ext cx="1104407" cy="655484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3a-CM</a:t>
            </a:r>
          </a:p>
          <a:p>
            <a:r>
              <a:rPr lang="en-US" dirty="0">
                <a:solidFill>
                  <a:srgbClr val="00B0F0"/>
                </a:solidFill>
              </a:rPr>
              <a:t>3d-FM,PM</a:t>
            </a:r>
          </a:p>
        </p:txBody>
      </p:sp>
      <p:sp>
        <p:nvSpPr>
          <p:cNvPr id="25" name="Oval 24"/>
          <p:cNvSpPr/>
          <p:nvPr/>
        </p:nvSpPr>
        <p:spPr>
          <a:xfrm>
            <a:off x="4406634" y="1811561"/>
            <a:ext cx="168096" cy="156479"/>
          </a:xfrm>
          <a:prstGeom prst="ellipse">
            <a:avLst/>
          </a:prstGeom>
          <a:solidFill>
            <a:srgbClr val="00B0F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>
              <a:solidFill>
                <a:srgbClr val="44546A"/>
              </a:solidFill>
            </a:endParaRPr>
          </a:p>
        </p:txBody>
      </p:sp>
      <p:sp>
        <p:nvSpPr>
          <p:cNvPr id="191" name="Oval 190">
            <a:extLst>
              <a:ext uri="{FF2B5EF4-FFF2-40B4-BE49-F238E27FC236}">
                <a16:creationId xmlns:a16="http://schemas.microsoft.com/office/drawing/2014/main" id="{7458AF62-0908-421D-945E-9C0F57633DFF}"/>
              </a:ext>
            </a:extLst>
          </p:cNvPr>
          <p:cNvSpPr/>
          <p:nvPr/>
        </p:nvSpPr>
        <p:spPr>
          <a:xfrm>
            <a:off x="6760482" y="2096922"/>
            <a:ext cx="168096" cy="156479"/>
          </a:xfrm>
          <a:prstGeom prst="ellipse">
            <a:avLst/>
          </a:prstGeom>
          <a:solidFill>
            <a:srgbClr val="00B0F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>
              <a:solidFill>
                <a:srgbClr val="44546A"/>
              </a:solidFill>
            </a:endParaRPr>
          </a:p>
        </p:txBody>
      </p:sp>
      <p:sp>
        <p:nvSpPr>
          <p:cNvPr id="192" name="Oval 191">
            <a:extLst>
              <a:ext uri="{FF2B5EF4-FFF2-40B4-BE49-F238E27FC236}">
                <a16:creationId xmlns:a16="http://schemas.microsoft.com/office/drawing/2014/main" id="{38B932E4-BB1E-4C3A-A691-038A7813D186}"/>
              </a:ext>
            </a:extLst>
          </p:cNvPr>
          <p:cNvSpPr/>
          <p:nvPr/>
        </p:nvSpPr>
        <p:spPr>
          <a:xfrm>
            <a:off x="5151453" y="3080827"/>
            <a:ext cx="168096" cy="156479"/>
          </a:xfrm>
          <a:prstGeom prst="ellipse">
            <a:avLst/>
          </a:prstGeom>
          <a:solidFill>
            <a:srgbClr val="00B0F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>
              <a:solidFill>
                <a:srgbClr val="44546A"/>
              </a:solidFill>
            </a:endParaRPr>
          </a:p>
        </p:txBody>
      </p:sp>
      <p:sp>
        <p:nvSpPr>
          <p:cNvPr id="193" name="Oval 192">
            <a:extLst>
              <a:ext uri="{FF2B5EF4-FFF2-40B4-BE49-F238E27FC236}">
                <a16:creationId xmlns:a16="http://schemas.microsoft.com/office/drawing/2014/main" id="{FF9006F9-2B8C-43A8-88B7-72D4B60E0D07}"/>
              </a:ext>
            </a:extLst>
          </p:cNvPr>
          <p:cNvSpPr/>
          <p:nvPr/>
        </p:nvSpPr>
        <p:spPr>
          <a:xfrm>
            <a:off x="6821573" y="3721843"/>
            <a:ext cx="168096" cy="156479"/>
          </a:xfrm>
          <a:prstGeom prst="ellipse">
            <a:avLst/>
          </a:prstGeom>
          <a:solidFill>
            <a:srgbClr val="00B0F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>
              <a:solidFill>
                <a:srgbClr val="44546A"/>
              </a:solidFill>
            </a:endParaRPr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49F76DEF-551C-4FAA-A27C-DABC19D3CEBD}"/>
              </a:ext>
            </a:extLst>
          </p:cNvPr>
          <p:cNvSpPr txBox="1"/>
          <p:nvPr/>
        </p:nvSpPr>
        <p:spPr>
          <a:xfrm>
            <a:off x="5942100" y="3103743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4c,4d</a:t>
            </a: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4A1AAAF2-4E28-468E-88A3-BBB519DEA2E0}"/>
              </a:ext>
            </a:extLst>
          </p:cNvPr>
          <p:cNvSpPr txBox="1"/>
          <p:nvPr/>
        </p:nvSpPr>
        <p:spPr>
          <a:xfrm>
            <a:off x="6756745" y="3932186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4a</a:t>
            </a:r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D9DF6C92-8421-4F2D-BA69-53E586FC8D9A}"/>
              </a:ext>
            </a:extLst>
          </p:cNvPr>
          <p:cNvSpPr txBox="1"/>
          <p:nvPr/>
        </p:nvSpPr>
        <p:spPr>
          <a:xfrm>
            <a:off x="4941954" y="4001835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4b</a:t>
            </a:r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AD4BECC7-9E2A-43AF-8FF7-77B87FE1E296}"/>
              </a:ext>
            </a:extLst>
          </p:cNvPr>
          <p:cNvSpPr txBox="1"/>
          <p:nvPr/>
        </p:nvSpPr>
        <p:spPr>
          <a:xfrm>
            <a:off x="3885764" y="2846369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4e</a:t>
            </a:r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22877ABE-1589-4D09-B83A-260E79A2074A}"/>
              </a:ext>
            </a:extLst>
          </p:cNvPr>
          <p:cNvSpPr txBox="1"/>
          <p:nvPr/>
        </p:nvSpPr>
        <p:spPr>
          <a:xfrm>
            <a:off x="1966085" y="2020984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6,8</a:t>
            </a: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6C2E084C-AA57-4C0A-B7E0-7E0F0415BA7D}"/>
              </a:ext>
            </a:extLst>
          </p:cNvPr>
          <p:cNvSpPr txBox="1"/>
          <p:nvPr/>
        </p:nvSpPr>
        <p:spPr>
          <a:xfrm>
            <a:off x="2465141" y="3360567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7</a:t>
            </a:r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0FDF5FC5-0964-4ACE-AD59-B82E38802329}"/>
              </a:ext>
            </a:extLst>
          </p:cNvPr>
          <p:cNvSpPr txBox="1"/>
          <p:nvPr/>
        </p:nvSpPr>
        <p:spPr>
          <a:xfrm>
            <a:off x="2799541" y="2480012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4f</a:t>
            </a:r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5BEF96EE-1A30-48EB-864C-F5275635D3BB}"/>
              </a:ext>
            </a:extLst>
          </p:cNvPr>
          <p:cNvSpPr txBox="1"/>
          <p:nvPr/>
        </p:nvSpPr>
        <p:spPr>
          <a:xfrm>
            <a:off x="1713746" y="3197184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7b</a:t>
            </a:r>
          </a:p>
        </p:txBody>
      </p:sp>
      <p:sp>
        <p:nvSpPr>
          <p:cNvPr id="205" name="TextBox 204">
            <a:extLst>
              <a:ext uri="{FF2B5EF4-FFF2-40B4-BE49-F238E27FC236}">
                <a16:creationId xmlns:a16="http://schemas.microsoft.com/office/drawing/2014/main" id="{498DBF60-E3B9-4DD0-AE2A-EF312EB52605}"/>
              </a:ext>
            </a:extLst>
          </p:cNvPr>
          <p:cNvSpPr txBox="1"/>
          <p:nvPr/>
        </p:nvSpPr>
        <p:spPr>
          <a:xfrm>
            <a:off x="4591178" y="1983003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9,13 </a:t>
            </a:r>
          </a:p>
        </p:txBody>
      </p:sp>
      <p:sp>
        <p:nvSpPr>
          <p:cNvPr id="206" name="TextBox 205">
            <a:extLst>
              <a:ext uri="{FF2B5EF4-FFF2-40B4-BE49-F238E27FC236}">
                <a16:creationId xmlns:a16="http://schemas.microsoft.com/office/drawing/2014/main" id="{B6BD739A-A592-462B-B714-053DE47BE193}"/>
              </a:ext>
            </a:extLst>
          </p:cNvPr>
          <p:cNvSpPr txBox="1"/>
          <p:nvPr/>
        </p:nvSpPr>
        <p:spPr>
          <a:xfrm>
            <a:off x="6756730" y="1856991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10,12 </a:t>
            </a:r>
          </a:p>
        </p:txBody>
      </p:sp>
      <p:sp>
        <p:nvSpPr>
          <p:cNvPr id="207" name="TextBox 206">
            <a:extLst>
              <a:ext uri="{FF2B5EF4-FFF2-40B4-BE49-F238E27FC236}">
                <a16:creationId xmlns:a16="http://schemas.microsoft.com/office/drawing/2014/main" id="{E146D3E8-7383-4324-8537-E5463B2C2C4F}"/>
              </a:ext>
            </a:extLst>
          </p:cNvPr>
          <p:cNvSpPr txBox="1"/>
          <p:nvPr/>
        </p:nvSpPr>
        <p:spPr>
          <a:xfrm>
            <a:off x="8835307" y="2092750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11b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8DB251B-BD27-4CFC-9F27-5D5F86C35F57}"/>
              </a:ext>
            </a:extLst>
          </p:cNvPr>
          <p:cNvSpPr txBox="1"/>
          <p:nvPr/>
        </p:nvSpPr>
        <p:spPr>
          <a:xfrm>
            <a:off x="2440334" y="4672452"/>
            <a:ext cx="729270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1879600" algn="l"/>
              </a:tabLst>
            </a:pPr>
            <a:r>
              <a:rPr lang="en-US" dirty="0"/>
              <a:t>Steps 3a,4a,4b,4c:	CM data received from RAN, update of state in CPS DB</a:t>
            </a:r>
          </a:p>
          <a:p>
            <a:pPr>
              <a:tabLst>
                <a:tab pos="1879600" algn="l"/>
              </a:tabLst>
            </a:pPr>
            <a:r>
              <a:rPr lang="en-US" dirty="0"/>
              <a:t>Steps 3d,4d:	FM/PM data received from RAN, processing in SON MS</a:t>
            </a:r>
          </a:p>
          <a:p>
            <a:pPr>
              <a:tabLst>
                <a:tab pos="1879600" algn="l"/>
              </a:tabLst>
            </a:pPr>
            <a:r>
              <a:rPr lang="en-US" dirty="0"/>
              <a:t>Steps 2,4e,4f, 5:	SON MS analyzes need for optimization</a:t>
            </a:r>
          </a:p>
          <a:p>
            <a:pPr>
              <a:tabLst>
                <a:tab pos="1879600" algn="l"/>
              </a:tabLst>
            </a:pPr>
            <a:r>
              <a:rPr lang="en-US" dirty="0"/>
              <a:t>Steps 6,7,7b,8:	Optimization using OOF</a:t>
            </a:r>
          </a:p>
          <a:p>
            <a:pPr>
              <a:tabLst>
                <a:tab pos="1879600" algn="l"/>
              </a:tabLst>
            </a:pPr>
            <a:r>
              <a:rPr lang="en-US" dirty="0"/>
              <a:t>Steps 9,10,11b:	Automated action to make change in RAN (O1)</a:t>
            </a:r>
          </a:p>
          <a:p>
            <a:pPr>
              <a:tabLst>
                <a:tab pos="1879600" algn="l"/>
              </a:tabLst>
            </a:pPr>
            <a:r>
              <a:rPr lang="en-US" dirty="0"/>
              <a:t>Steps 11,12,13:	Action status</a:t>
            </a:r>
          </a:p>
          <a:p>
            <a:pPr>
              <a:tabLst>
                <a:tab pos="1712913" algn="l"/>
              </a:tabLst>
            </a:pPr>
            <a:endParaRPr lang="en-US" dirty="0"/>
          </a:p>
          <a:p>
            <a:endParaRPr lang="en-US" dirty="0"/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AF160024-80B7-400B-ABC7-ED32AF4ABA29}"/>
              </a:ext>
            </a:extLst>
          </p:cNvPr>
          <p:cNvCxnSpPr>
            <a:cxnSpLocks/>
            <a:endCxn id="37" idx="1"/>
          </p:cNvCxnSpPr>
          <p:nvPr/>
        </p:nvCxnSpPr>
        <p:spPr>
          <a:xfrm>
            <a:off x="5256208" y="3163642"/>
            <a:ext cx="2238759" cy="483325"/>
          </a:xfrm>
          <a:prstGeom prst="straightConnector1">
            <a:avLst/>
          </a:prstGeom>
          <a:ln w="25400" cmpd="sng">
            <a:solidFill>
              <a:schemeClr val="accent1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Arrow: Curved Left 16">
            <a:extLst>
              <a:ext uri="{FF2B5EF4-FFF2-40B4-BE49-F238E27FC236}">
                <a16:creationId xmlns:a16="http://schemas.microsoft.com/office/drawing/2014/main" id="{C12EB004-1D0D-41A8-8B47-B895F7E3CBE2}"/>
              </a:ext>
            </a:extLst>
          </p:cNvPr>
          <p:cNvSpPr/>
          <p:nvPr/>
        </p:nvSpPr>
        <p:spPr>
          <a:xfrm>
            <a:off x="6786523" y="2514047"/>
            <a:ext cx="392631" cy="499153"/>
          </a:xfrm>
          <a:prstGeom prst="curved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8" name="Arrow: Curved Left 67">
            <a:extLst>
              <a:ext uri="{FF2B5EF4-FFF2-40B4-BE49-F238E27FC236}">
                <a16:creationId xmlns:a16="http://schemas.microsoft.com/office/drawing/2014/main" id="{69F8FDBD-09DE-44D2-9981-81F23D3F53D8}"/>
              </a:ext>
            </a:extLst>
          </p:cNvPr>
          <p:cNvSpPr/>
          <p:nvPr/>
        </p:nvSpPr>
        <p:spPr>
          <a:xfrm rot="11062971">
            <a:off x="5526904" y="2350601"/>
            <a:ext cx="415264" cy="513539"/>
          </a:xfrm>
          <a:prstGeom prst="curved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56DCBD1-ABBB-4AB5-B22D-62F81A66ECD6}"/>
              </a:ext>
            </a:extLst>
          </p:cNvPr>
          <p:cNvSpPr txBox="1"/>
          <p:nvPr/>
        </p:nvSpPr>
        <p:spPr>
          <a:xfrm>
            <a:off x="5917517" y="2367947"/>
            <a:ext cx="8898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dirty="0">
                <a:solidFill>
                  <a:srgbClr val="FF0000"/>
                </a:solidFill>
              </a:rPr>
              <a:t>Control</a:t>
            </a:r>
          </a:p>
          <a:p>
            <a:pPr algn="ctr"/>
            <a:r>
              <a:rPr lang="en-US" i="1" dirty="0">
                <a:solidFill>
                  <a:srgbClr val="FF0000"/>
                </a:solidFill>
              </a:rPr>
              <a:t>Loop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83AD066-773F-40F4-ABC0-B2C338CA34A5}"/>
              </a:ext>
            </a:extLst>
          </p:cNvPr>
          <p:cNvSpPr txBox="1"/>
          <p:nvPr/>
        </p:nvSpPr>
        <p:spPr>
          <a:xfrm>
            <a:off x="8240340" y="2172235"/>
            <a:ext cx="394660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O1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1B4D3CFC-5CD7-4028-9B85-9220DE61DAE5}"/>
              </a:ext>
            </a:extLst>
          </p:cNvPr>
          <p:cNvSpPr txBox="1"/>
          <p:nvPr/>
        </p:nvSpPr>
        <p:spPr>
          <a:xfrm>
            <a:off x="8089517" y="3478236"/>
            <a:ext cx="394660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O1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1A6AD3A-04B7-419D-81D3-1F19B9AF81C8}"/>
              </a:ext>
            </a:extLst>
          </p:cNvPr>
          <p:cNvSpPr txBox="1"/>
          <p:nvPr/>
        </p:nvSpPr>
        <p:spPr>
          <a:xfrm>
            <a:off x="9764897" y="4178826"/>
            <a:ext cx="2183290" cy="1200329"/>
          </a:xfrm>
          <a:prstGeom prst="rect">
            <a:avLst/>
          </a:prstGeom>
          <a:solidFill>
            <a:srgbClr val="FFFF00"/>
          </a:solidFill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Feedback to O-RAN</a:t>
            </a:r>
          </a:p>
          <a:p>
            <a:r>
              <a:rPr lang="en-US" b="1" dirty="0">
                <a:solidFill>
                  <a:srgbClr val="00B050"/>
                </a:solidFill>
              </a:rPr>
              <a:t>on O1 message specs</a:t>
            </a:r>
          </a:p>
          <a:p>
            <a:r>
              <a:rPr lang="en-US" b="1" dirty="0">
                <a:solidFill>
                  <a:srgbClr val="00B050"/>
                </a:solidFill>
              </a:rPr>
              <a:t>(esp. PM streaming) </a:t>
            </a:r>
          </a:p>
          <a:p>
            <a:endParaRPr lang="en-US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2492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5922" y="42026"/>
            <a:ext cx="11688370" cy="1067652"/>
          </a:xfrm>
        </p:spPr>
        <p:txBody>
          <a:bodyPr>
            <a:normAutofit/>
          </a:bodyPr>
          <a:lstStyle/>
          <a:p>
            <a:r>
              <a:rPr lang="en-US" sz="3200" dirty="0"/>
              <a:t>ONAP SON Use Case – Control Loop with O1 &amp; A1 (Rel 10/11)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11583988" y="6503988"/>
            <a:ext cx="608012" cy="365125"/>
          </a:xfrm>
          <a:prstGeom prst="rect">
            <a:avLst/>
          </a:prstGeom>
        </p:spPr>
        <p:txBody>
          <a:bodyPr/>
          <a:lstStyle/>
          <a:p>
            <a:fld id="{12CB907E-C602-C34B-93F7-CA9E40714286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8</a:t>
            </a:fld>
            <a:r>
              <a:rPr lang="en-US" dirty="0">
                <a:solidFill>
                  <a:prstClr val="black">
                    <a:alpha val="50000"/>
                  </a:prstClr>
                </a:solidFill>
              </a:rPr>
              <a:t> </a:t>
            </a:r>
          </a:p>
        </p:txBody>
      </p:sp>
      <p:sp>
        <p:nvSpPr>
          <p:cNvPr id="184" name="TextBox 183"/>
          <p:cNvSpPr txBox="1"/>
          <p:nvPr/>
        </p:nvSpPr>
        <p:spPr>
          <a:xfrm>
            <a:off x="7991327" y="5833659"/>
            <a:ext cx="908717" cy="316121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endParaRPr lang="en-US" sz="1400" dirty="0">
              <a:solidFill>
                <a:srgbClr val="44546A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8DB251B-BD27-4CFC-9F27-5D5F86C35F57}"/>
              </a:ext>
            </a:extLst>
          </p:cNvPr>
          <p:cNvSpPr txBox="1"/>
          <p:nvPr/>
        </p:nvSpPr>
        <p:spPr>
          <a:xfrm>
            <a:off x="1014204" y="4672452"/>
            <a:ext cx="7226658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1879600" algn="l"/>
              </a:tabLst>
            </a:pPr>
            <a:r>
              <a:rPr lang="en-US" dirty="0"/>
              <a:t>Steps 3a,4a,4b,4c:	CM data received from RAN, update of state in CPS DB</a:t>
            </a:r>
          </a:p>
          <a:p>
            <a:pPr>
              <a:tabLst>
                <a:tab pos="1879600" algn="l"/>
              </a:tabLst>
            </a:pPr>
            <a:r>
              <a:rPr lang="en-US" dirty="0"/>
              <a:t>Steps 3d,4d:	FM/PM data received from RAN, processing in SON MS</a:t>
            </a:r>
          </a:p>
          <a:p>
            <a:pPr>
              <a:tabLst>
                <a:tab pos="1879600" algn="l"/>
              </a:tabLst>
            </a:pPr>
            <a:r>
              <a:rPr lang="en-US" dirty="0"/>
              <a:t>Steps 2,4e,4f, 5:	SON MS analyzes need for optimization</a:t>
            </a:r>
          </a:p>
          <a:p>
            <a:pPr>
              <a:tabLst>
                <a:tab pos="1879600" algn="l"/>
              </a:tabLst>
            </a:pPr>
            <a:r>
              <a:rPr lang="en-US" dirty="0"/>
              <a:t>Steps 6,7,7b,8:	Optimization using OOF</a:t>
            </a:r>
          </a:p>
          <a:p>
            <a:pPr>
              <a:tabLst>
                <a:tab pos="1879600" algn="l"/>
              </a:tabLst>
            </a:pPr>
            <a:r>
              <a:rPr lang="en-US" dirty="0"/>
              <a:t>Steps 9,10,11b,11c:	Automated action to make change in RAN (O1 and A1)</a:t>
            </a:r>
          </a:p>
          <a:p>
            <a:pPr>
              <a:tabLst>
                <a:tab pos="1879600" algn="l"/>
              </a:tabLst>
            </a:pPr>
            <a:r>
              <a:rPr lang="en-US" dirty="0"/>
              <a:t>Steps 11,12,13:	Action status</a:t>
            </a:r>
          </a:p>
          <a:p>
            <a:pPr>
              <a:tabLst>
                <a:tab pos="1712913" algn="l"/>
              </a:tabLst>
            </a:pPr>
            <a:endParaRPr lang="en-US" dirty="0"/>
          </a:p>
          <a:p>
            <a:endParaRPr lang="en-US" dirty="0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C58F7941-D671-4AEB-9491-21679B4DC713}"/>
              </a:ext>
            </a:extLst>
          </p:cNvPr>
          <p:cNvSpPr/>
          <p:nvPr/>
        </p:nvSpPr>
        <p:spPr>
          <a:xfrm>
            <a:off x="2611949" y="1307287"/>
            <a:ext cx="995843" cy="97414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SON</a:t>
            </a:r>
          </a:p>
          <a:p>
            <a:r>
              <a:rPr lang="en-US" dirty="0">
                <a:solidFill>
                  <a:srgbClr val="44546A"/>
                </a:solidFill>
              </a:rPr>
              <a:t>Handler</a:t>
            </a:r>
          </a:p>
          <a:p>
            <a:r>
              <a:rPr lang="en-US" dirty="0">
                <a:solidFill>
                  <a:srgbClr val="44546A"/>
                </a:solidFill>
              </a:rPr>
              <a:t>MS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8F7A83C8-4E20-4773-8F11-332DEDEFAC70}"/>
              </a:ext>
            </a:extLst>
          </p:cNvPr>
          <p:cNvSpPr/>
          <p:nvPr/>
        </p:nvSpPr>
        <p:spPr>
          <a:xfrm>
            <a:off x="999604" y="2453714"/>
            <a:ext cx="832589" cy="60197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OOF</a:t>
            </a:r>
          </a:p>
          <a:p>
            <a:endParaRPr lang="en-US" dirty="0">
              <a:solidFill>
                <a:srgbClr val="44546A"/>
              </a:solidFill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2B87A847-6323-4316-BC9E-31D6EE5CB2F3}"/>
              </a:ext>
            </a:extLst>
          </p:cNvPr>
          <p:cNvSpPr/>
          <p:nvPr/>
        </p:nvSpPr>
        <p:spPr>
          <a:xfrm>
            <a:off x="7343381" y="2067198"/>
            <a:ext cx="1239287" cy="75779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SDN-R</a:t>
            </a:r>
            <a:br>
              <a:rPr lang="en-US" dirty="0">
                <a:solidFill>
                  <a:srgbClr val="44546A"/>
                </a:solidFill>
              </a:rPr>
            </a:br>
            <a:r>
              <a:rPr lang="en-US" dirty="0">
                <a:solidFill>
                  <a:srgbClr val="44546A"/>
                </a:solidFill>
              </a:rPr>
              <a:t>(SDN-C) 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593E48EC-8565-4052-9A7F-A7CE1252AF79}"/>
              </a:ext>
            </a:extLst>
          </p:cNvPr>
          <p:cNvSpPr/>
          <p:nvPr/>
        </p:nvSpPr>
        <p:spPr>
          <a:xfrm>
            <a:off x="5168620" y="1736675"/>
            <a:ext cx="847372" cy="46041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Policy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A6BD0FCD-C38A-4F3C-9F6A-FD7D1370BE5D}"/>
              </a:ext>
            </a:extLst>
          </p:cNvPr>
          <p:cNvSpPr txBox="1"/>
          <p:nvPr/>
        </p:nvSpPr>
        <p:spPr>
          <a:xfrm rot="1565086">
            <a:off x="8861668" y="2472697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400" i="1" dirty="0">
                <a:solidFill>
                  <a:prstClr val="black"/>
                </a:solidFill>
              </a:rPr>
              <a:t>Config Change</a:t>
            </a: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7C6CD574-7DD9-4BA6-9753-78B8F512D324}"/>
              </a:ext>
            </a:extLst>
          </p:cNvPr>
          <p:cNvCxnSpPr>
            <a:cxnSpLocks/>
            <a:stCxn id="91" idx="1"/>
            <a:endCxn id="88" idx="3"/>
          </p:cNvCxnSpPr>
          <p:nvPr/>
        </p:nvCxnSpPr>
        <p:spPr>
          <a:xfrm flipH="1" flipV="1">
            <a:off x="4493502" y="3860461"/>
            <a:ext cx="925792" cy="7579"/>
          </a:xfrm>
          <a:prstGeom prst="straightConnector1">
            <a:avLst/>
          </a:prstGeom>
          <a:ln w="25400" cmpd="sng">
            <a:solidFill>
              <a:schemeClr val="tx1"/>
            </a:solidFill>
            <a:headEnd type="none" w="lg" len="lg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2694589F-E5F2-4C2D-B9C2-E31BF9D2E103}"/>
              </a:ext>
            </a:extLst>
          </p:cNvPr>
          <p:cNvCxnSpPr>
            <a:cxnSpLocks/>
            <a:stCxn id="77" idx="1"/>
            <a:endCxn id="5" idx="3"/>
          </p:cNvCxnSpPr>
          <p:nvPr/>
        </p:nvCxnSpPr>
        <p:spPr>
          <a:xfrm flipH="1" flipV="1">
            <a:off x="8524000" y="2255148"/>
            <a:ext cx="1518769" cy="744632"/>
          </a:xfrm>
          <a:prstGeom prst="straightConnector1">
            <a:avLst/>
          </a:prstGeom>
          <a:ln w="25400" cmpd="sng">
            <a:solidFill>
              <a:srgbClr val="FF0000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Rectangle 70">
            <a:extLst>
              <a:ext uri="{FF2B5EF4-FFF2-40B4-BE49-F238E27FC236}">
                <a16:creationId xmlns:a16="http://schemas.microsoft.com/office/drawing/2014/main" id="{56D7ECF9-E361-4FA0-B1B9-5B33C80DD832}"/>
              </a:ext>
            </a:extLst>
          </p:cNvPr>
          <p:cNvSpPr/>
          <p:nvPr/>
        </p:nvSpPr>
        <p:spPr>
          <a:xfrm>
            <a:off x="7369419" y="3340833"/>
            <a:ext cx="908717" cy="64300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VES</a:t>
            </a:r>
          </a:p>
          <a:p>
            <a:r>
              <a:rPr lang="en-US" dirty="0">
                <a:solidFill>
                  <a:srgbClr val="44546A"/>
                </a:solidFill>
              </a:rPr>
              <a:t>Coll 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0F544DDF-290C-4320-A799-8FC6993D2EE2}"/>
              </a:ext>
            </a:extLst>
          </p:cNvPr>
          <p:cNvSpPr/>
          <p:nvPr/>
        </p:nvSpPr>
        <p:spPr>
          <a:xfrm>
            <a:off x="1143890" y="3544580"/>
            <a:ext cx="571710" cy="583580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DES</a:t>
            </a:r>
          </a:p>
          <a:p>
            <a:r>
              <a:rPr lang="en-US" dirty="0">
                <a:solidFill>
                  <a:srgbClr val="44546A"/>
                </a:solidFill>
              </a:rPr>
              <a:t>MS</a:t>
            </a:r>
          </a:p>
        </p:txBody>
      </p:sp>
      <p:sp>
        <p:nvSpPr>
          <p:cNvPr id="73" name="Flowchart: Magnetic Disk 72">
            <a:extLst>
              <a:ext uri="{FF2B5EF4-FFF2-40B4-BE49-F238E27FC236}">
                <a16:creationId xmlns:a16="http://schemas.microsoft.com/office/drawing/2014/main" id="{33205A80-4D40-4B7B-AD9F-C17AA27F3B06}"/>
              </a:ext>
            </a:extLst>
          </p:cNvPr>
          <p:cNvSpPr/>
          <p:nvPr/>
        </p:nvSpPr>
        <p:spPr>
          <a:xfrm>
            <a:off x="1567136" y="3983837"/>
            <a:ext cx="559674" cy="545306"/>
          </a:xfrm>
          <a:prstGeom prst="flowChartMagneticDisk">
            <a:avLst/>
          </a:prstGeom>
          <a:solidFill>
            <a:srgbClr val="FFFF99"/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>
                <a:solidFill>
                  <a:prstClr val="black"/>
                </a:solidFill>
              </a:rPr>
              <a:t>Data</a:t>
            </a:r>
          </a:p>
          <a:p>
            <a:pPr algn="ctr"/>
            <a:r>
              <a:rPr lang="en-US" sz="1400" dirty="0">
                <a:solidFill>
                  <a:prstClr val="black"/>
                </a:solidFill>
              </a:rPr>
              <a:t>Lake</a:t>
            </a:r>
          </a:p>
          <a:p>
            <a:pPr algn="ctr"/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441F6607-A0F9-4D38-BE53-C97F6036338E}"/>
              </a:ext>
            </a:extLst>
          </p:cNvPr>
          <p:cNvCxnSpPr>
            <a:cxnSpLocks/>
            <a:stCxn id="67" idx="1"/>
            <a:endCxn id="64" idx="3"/>
          </p:cNvCxnSpPr>
          <p:nvPr/>
        </p:nvCxnSpPr>
        <p:spPr>
          <a:xfrm flipH="1" flipV="1">
            <a:off x="3607792" y="1794360"/>
            <a:ext cx="1560828" cy="172520"/>
          </a:xfrm>
          <a:prstGeom prst="straightConnector1">
            <a:avLst/>
          </a:prstGeom>
          <a:ln w="25400" cmpd="sng">
            <a:solidFill>
              <a:schemeClr val="accent1"/>
            </a:solidFill>
            <a:headEnd type="arrow" w="lg" len="lg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99D55649-450F-4F65-A330-A5FB0B2DE998}"/>
              </a:ext>
            </a:extLst>
          </p:cNvPr>
          <p:cNvSpPr txBox="1"/>
          <p:nvPr/>
        </p:nvSpPr>
        <p:spPr>
          <a:xfrm>
            <a:off x="9335182" y="2295161"/>
            <a:ext cx="908717" cy="445755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400" i="1" dirty="0">
                <a:solidFill>
                  <a:srgbClr val="FF0000"/>
                </a:solidFill>
              </a:rPr>
              <a:t>O-RAN O1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A26F562D-9B9E-4363-91F5-8B7461129F85}"/>
              </a:ext>
            </a:extLst>
          </p:cNvPr>
          <p:cNvSpPr/>
          <p:nvPr/>
        </p:nvSpPr>
        <p:spPr>
          <a:xfrm>
            <a:off x="3499520" y="4063103"/>
            <a:ext cx="986131" cy="40091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CPS DB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7596910C-5AF9-4063-93B1-4C1CEFEE16C0}"/>
              </a:ext>
            </a:extLst>
          </p:cNvPr>
          <p:cNvSpPr/>
          <p:nvPr/>
        </p:nvSpPr>
        <p:spPr>
          <a:xfrm>
            <a:off x="10042769" y="2409036"/>
            <a:ext cx="1855843" cy="118148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RAN-Sim</a:t>
            </a:r>
          </a:p>
        </p:txBody>
      </p: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C1804BF2-A338-44E5-A279-3406B8651EA8}"/>
              </a:ext>
            </a:extLst>
          </p:cNvPr>
          <p:cNvCxnSpPr>
            <a:cxnSpLocks/>
          </p:cNvCxnSpPr>
          <p:nvPr/>
        </p:nvCxnSpPr>
        <p:spPr>
          <a:xfrm flipH="1">
            <a:off x="10155456" y="1861126"/>
            <a:ext cx="385073" cy="0"/>
          </a:xfrm>
          <a:prstGeom prst="straightConnector1">
            <a:avLst/>
          </a:prstGeom>
          <a:ln w="25400" cmpd="sng">
            <a:solidFill>
              <a:srgbClr val="FF0000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9" name="TextBox 78">
            <a:extLst>
              <a:ext uri="{FF2B5EF4-FFF2-40B4-BE49-F238E27FC236}">
                <a16:creationId xmlns:a16="http://schemas.microsoft.com/office/drawing/2014/main" id="{A86A07BC-00C6-430A-AB2B-1249617358AF}"/>
              </a:ext>
            </a:extLst>
          </p:cNvPr>
          <p:cNvSpPr txBox="1"/>
          <p:nvPr/>
        </p:nvSpPr>
        <p:spPr>
          <a:xfrm>
            <a:off x="10462834" y="1675704"/>
            <a:ext cx="4251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O1</a:t>
            </a:r>
          </a:p>
        </p:txBody>
      </p: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DF917B03-582D-40F2-99BB-95F2D5B095DA}"/>
              </a:ext>
            </a:extLst>
          </p:cNvPr>
          <p:cNvCxnSpPr>
            <a:cxnSpLocks/>
          </p:cNvCxnSpPr>
          <p:nvPr/>
        </p:nvCxnSpPr>
        <p:spPr>
          <a:xfrm flipH="1">
            <a:off x="10093655" y="1159869"/>
            <a:ext cx="385073" cy="0"/>
          </a:xfrm>
          <a:prstGeom prst="straightConnector1">
            <a:avLst/>
          </a:prstGeom>
          <a:ln w="25400" cmpd="sng">
            <a:solidFill>
              <a:schemeClr val="accent1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A04C5FFC-C3E4-4918-B3AB-E9CB98B18618}"/>
              </a:ext>
            </a:extLst>
          </p:cNvPr>
          <p:cNvCxnSpPr>
            <a:cxnSpLocks/>
          </p:cNvCxnSpPr>
          <p:nvPr/>
        </p:nvCxnSpPr>
        <p:spPr>
          <a:xfrm flipH="1">
            <a:off x="10131555" y="1483169"/>
            <a:ext cx="385073" cy="0"/>
          </a:xfrm>
          <a:prstGeom prst="straightConnector1">
            <a:avLst/>
          </a:prstGeom>
          <a:ln w="25400" cmpd="sng">
            <a:solidFill>
              <a:schemeClr val="tx1">
                <a:lumMod val="95000"/>
                <a:lumOff val="5000"/>
              </a:schemeClr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id="{EFD0BFFF-DDCF-445C-BBC9-B03F005165BB}"/>
              </a:ext>
            </a:extLst>
          </p:cNvPr>
          <p:cNvSpPr txBox="1"/>
          <p:nvPr/>
        </p:nvSpPr>
        <p:spPr>
          <a:xfrm>
            <a:off x="10465565" y="1300185"/>
            <a:ext cx="9106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REST API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5BDDEE14-446F-4E67-BACE-BAEC5F2DA0DF}"/>
              </a:ext>
            </a:extLst>
          </p:cNvPr>
          <p:cNvSpPr txBox="1"/>
          <p:nvPr/>
        </p:nvSpPr>
        <p:spPr>
          <a:xfrm>
            <a:off x="10462834" y="984030"/>
            <a:ext cx="7873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DMaaP</a:t>
            </a:r>
          </a:p>
        </p:txBody>
      </p: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0F351CFD-3F34-4B58-98B4-A33A05E77EC9}"/>
              </a:ext>
            </a:extLst>
          </p:cNvPr>
          <p:cNvCxnSpPr>
            <a:cxnSpLocks/>
          </p:cNvCxnSpPr>
          <p:nvPr/>
        </p:nvCxnSpPr>
        <p:spPr>
          <a:xfrm>
            <a:off x="3607792" y="1628312"/>
            <a:ext cx="1560828" cy="163317"/>
          </a:xfrm>
          <a:prstGeom prst="straightConnector1">
            <a:avLst/>
          </a:prstGeom>
          <a:ln w="25400" cmpd="sng">
            <a:solidFill>
              <a:schemeClr val="tx1"/>
            </a:solidFill>
            <a:headEnd type="arrow" w="lg" len="lg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5" name="Flowchart: Magnetic Disk 84">
            <a:extLst>
              <a:ext uri="{FF2B5EF4-FFF2-40B4-BE49-F238E27FC236}">
                <a16:creationId xmlns:a16="http://schemas.microsoft.com/office/drawing/2014/main" id="{04EBC2C5-16FC-466A-864E-E549A0C31607}"/>
              </a:ext>
            </a:extLst>
          </p:cNvPr>
          <p:cNvSpPr/>
          <p:nvPr/>
        </p:nvSpPr>
        <p:spPr>
          <a:xfrm>
            <a:off x="2744809" y="2836855"/>
            <a:ext cx="546366" cy="404922"/>
          </a:xfrm>
          <a:prstGeom prst="flowChartMagneticDisk">
            <a:avLst/>
          </a:prstGeom>
          <a:solidFill>
            <a:srgbClr val="FFFF99"/>
          </a:solidFill>
          <a:ln w="1270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4CF974BA-78F2-43FC-A01B-2113AA812733}"/>
              </a:ext>
            </a:extLst>
          </p:cNvPr>
          <p:cNvCxnSpPr>
            <a:cxnSpLocks/>
            <a:stCxn id="85" idx="1"/>
            <a:endCxn id="64" idx="2"/>
          </p:cNvCxnSpPr>
          <p:nvPr/>
        </p:nvCxnSpPr>
        <p:spPr>
          <a:xfrm flipV="1">
            <a:off x="3017992" y="2281433"/>
            <a:ext cx="91879" cy="555422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arrow" w="lg" len="lg"/>
            <a:tailEnd type="arrow" w="lg" len="lg"/>
          </a:ln>
          <a:effectLst/>
        </p:spPr>
      </p:cxnSp>
      <p:sp>
        <p:nvSpPr>
          <p:cNvPr id="87" name="TextBox 86">
            <a:extLst>
              <a:ext uri="{FF2B5EF4-FFF2-40B4-BE49-F238E27FC236}">
                <a16:creationId xmlns:a16="http://schemas.microsoft.com/office/drawing/2014/main" id="{F2199B53-E9AD-4DE4-AA9E-96B9FA3DA199}"/>
              </a:ext>
            </a:extLst>
          </p:cNvPr>
          <p:cNvSpPr txBox="1"/>
          <p:nvPr/>
        </p:nvSpPr>
        <p:spPr>
          <a:xfrm>
            <a:off x="2569860" y="2902879"/>
            <a:ext cx="10832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</a:rPr>
              <a:t>FM/PM DB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F719221F-E2F4-409F-BACF-262BE3157843}"/>
              </a:ext>
            </a:extLst>
          </p:cNvPr>
          <p:cNvSpPr/>
          <p:nvPr/>
        </p:nvSpPr>
        <p:spPr>
          <a:xfrm>
            <a:off x="3507371" y="3702820"/>
            <a:ext cx="986131" cy="31528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TBDMT</a:t>
            </a:r>
          </a:p>
        </p:txBody>
      </p: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8D6F6526-67BF-4E49-9FEC-45C9490A15BD}"/>
              </a:ext>
            </a:extLst>
          </p:cNvPr>
          <p:cNvCxnSpPr>
            <a:cxnSpLocks/>
            <a:stCxn id="66" idx="1"/>
            <a:endCxn id="67" idx="3"/>
          </p:cNvCxnSpPr>
          <p:nvPr/>
        </p:nvCxnSpPr>
        <p:spPr>
          <a:xfrm flipH="1" flipV="1">
            <a:off x="6015992" y="1966880"/>
            <a:ext cx="1327389" cy="479217"/>
          </a:xfrm>
          <a:prstGeom prst="straightConnector1">
            <a:avLst/>
          </a:prstGeom>
          <a:ln w="25400" cmpd="sng">
            <a:solidFill>
              <a:schemeClr val="accent1"/>
            </a:solidFill>
            <a:headEnd type="arrow" w="lg" len="lg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8615FCAB-92EA-40BC-9007-234C8ECCB493}"/>
              </a:ext>
            </a:extLst>
          </p:cNvPr>
          <p:cNvCxnSpPr>
            <a:cxnSpLocks/>
            <a:stCxn id="91" idx="3"/>
            <a:endCxn id="71" idx="1"/>
          </p:cNvCxnSpPr>
          <p:nvPr/>
        </p:nvCxnSpPr>
        <p:spPr>
          <a:xfrm flipV="1">
            <a:off x="6269571" y="3662335"/>
            <a:ext cx="1099848" cy="205705"/>
          </a:xfrm>
          <a:prstGeom prst="straightConnector1">
            <a:avLst/>
          </a:prstGeom>
          <a:ln w="25400" cmpd="sng">
            <a:solidFill>
              <a:schemeClr val="accent1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1" name="Rectangle 90">
            <a:extLst>
              <a:ext uri="{FF2B5EF4-FFF2-40B4-BE49-F238E27FC236}">
                <a16:creationId xmlns:a16="http://schemas.microsoft.com/office/drawing/2014/main" id="{BA9FEE5A-E24E-4A66-B10A-83D241C407E2}"/>
              </a:ext>
            </a:extLst>
          </p:cNvPr>
          <p:cNvSpPr/>
          <p:nvPr/>
        </p:nvSpPr>
        <p:spPr>
          <a:xfrm>
            <a:off x="5419294" y="3545895"/>
            <a:ext cx="850277" cy="64428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CM-VES</a:t>
            </a:r>
          </a:p>
          <a:p>
            <a:r>
              <a:rPr lang="en-US" dirty="0">
                <a:solidFill>
                  <a:srgbClr val="44546A"/>
                </a:solidFill>
              </a:rPr>
              <a:t>Parser</a:t>
            </a:r>
          </a:p>
        </p:txBody>
      </p: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371A27B8-544E-4723-A229-2FFA43822875}"/>
              </a:ext>
            </a:extLst>
          </p:cNvPr>
          <p:cNvCxnSpPr>
            <a:cxnSpLocks/>
            <a:endCxn id="107" idx="1"/>
          </p:cNvCxnSpPr>
          <p:nvPr/>
        </p:nvCxnSpPr>
        <p:spPr>
          <a:xfrm>
            <a:off x="3594611" y="2025731"/>
            <a:ext cx="1460234" cy="1128855"/>
          </a:xfrm>
          <a:prstGeom prst="straightConnector1">
            <a:avLst/>
          </a:prstGeom>
          <a:ln w="25400" cmpd="sng">
            <a:solidFill>
              <a:schemeClr val="accent1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1D0871C6-7A78-4B0D-B0AC-D7458D91649C}"/>
              </a:ext>
            </a:extLst>
          </p:cNvPr>
          <p:cNvCxnSpPr>
            <a:cxnSpLocks/>
            <a:stCxn id="65" idx="3"/>
            <a:endCxn id="64" idx="1"/>
          </p:cNvCxnSpPr>
          <p:nvPr/>
        </p:nvCxnSpPr>
        <p:spPr>
          <a:xfrm flipV="1">
            <a:off x="1832193" y="1794360"/>
            <a:ext cx="779756" cy="960343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arrow" w="lg" len="lg"/>
            <a:tailEnd type="arrow" w="lg" len="lg"/>
          </a:ln>
          <a:effectLst/>
        </p:spPr>
      </p:cxn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9929FDEE-5AAB-4B35-96D2-C0CDECA4C0B9}"/>
              </a:ext>
            </a:extLst>
          </p:cNvPr>
          <p:cNvCxnSpPr>
            <a:cxnSpLocks/>
            <a:stCxn id="72" idx="0"/>
            <a:endCxn id="65" idx="2"/>
          </p:cNvCxnSpPr>
          <p:nvPr/>
        </p:nvCxnSpPr>
        <p:spPr>
          <a:xfrm flipH="1" flipV="1">
            <a:off x="1415899" y="3055691"/>
            <a:ext cx="13846" cy="488889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arrow" w="lg" len="lg"/>
            <a:tailEnd type="arrow" w="lg" len="lg"/>
          </a:ln>
          <a:effectLst/>
        </p:spPr>
      </p:cxn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047BD9E1-18F0-4605-9CE7-F89A590EB93E}"/>
              </a:ext>
            </a:extLst>
          </p:cNvPr>
          <p:cNvCxnSpPr>
            <a:cxnSpLocks/>
            <a:stCxn id="88" idx="0"/>
          </p:cNvCxnSpPr>
          <p:nvPr/>
        </p:nvCxnSpPr>
        <p:spPr>
          <a:xfrm flipH="1" flipV="1">
            <a:off x="3270511" y="2292518"/>
            <a:ext cx="729926" cy="1410302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arrow" w="lg" len="lg"/>
            <a:tailEnd type="arrow" w="lg" len="lg"/>
          </a:ln>
          <a:effectLst/>
        </p:spPr>
      </p:cxn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10D992E5-5426-4C28-85AD-ED3376A6601E}"/>
              </a:ext>
            </a:extLst>
          </p:cNvPr>
          <p:cNvCxnSpPr>
            <a:cxnSpLocks/>
            <a:stCxn id="88" idx="1"/>
            <a:endCxn id="65" idx="3"/>
          </p:cNvCxnSpPr>
          <p:nvPr/>
        </p:nvCxnSpPr>
        <p:spPr>
          <a:xfrm flipH="1" flipV="1">
            <a:off x="1832193" y="2754703"/>
            <a:ext cx="1675178" cy="1105758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arrow" w="lg" len="lg"/>
            <a:tailEnd type="arrow" w="lg" len="lg"/>
          </a:ln>
          <a:effectLst/>
        </p:spPr>
      </p:cxn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FE94497B-40C3-407E-BE9D-9F410738E953}"/>
              </a:ext>
            </a:extLst>
          </p:cNvPr>
          <p:cNvCxnSpPr>
            <a:cxnSpLocks/>
          </p:cNvCxnSpPr>
          <p:nvPr/>
        </p:nvCxnSpPr>
        <p:spPr>
          <a:xfrm flipV="1">
            <a:off x="8253473" y="3330523"/>
            <a:ext cx="1737294" cy="411256"/>
          </a:xfrm>
          <a:prstGeom prst="straightConnector1">
            <a:avLst/>
          </a:prstGeom>
          <a:ln w="25400" cmpd="sng">
            <a:solidFill>
              <a:srgbClr val="FF0000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9" name="TextBox 98">
            <a:extLst>
              <a:ext uri="{FF2B5EF4-FFF2-40B4-BE49-F238E27FC236}">
                <a16:creationId xmlns:a16="http://schemas.microsoft.com/office/drawing/2014/main" id="{0D474DA3-3F24-4E54-AD4C-3FDBE1791B7D}"/>
              </a:ext>
            </a:extLst>
          </p:cNvPr>
          <p:cNvSpPr txBox="1"/>
          <p:nvPr/>
        </p:nvSpPr>
        <p:spPr>
          <a:xfrm rot="20925417">
            <a:off x="8517282" y="3337975"/>
            <a:ext cx="908717" cy="445755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400" i="1" dirty="0">
                <a:solidFill>
                  <a:prstClr val="black"/>
                </a:solidFill>
              </a:rPr>
              <a:t>FM, PM, CM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96C08D24-00D0-4A30-A71E-7139F2F890C2}"/>
              </a:ext>
            </a:extLst>
          </p:cNvPr>
          <p:cNvSpPr txBox="1"/>
          <p:nvPr/>
        </p:nvSpPr>
        <p:spPr>
          <a:xfrm>
            <a:off x="3885319" y="1362558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2,5 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538D8459-6D30-4FDB-8D84-D912C107DADA}"/>
              </a:ext>
            </a:extLst>
          </p:cNvPr>
          <p:cNvSpPr txBox="1"/>
          <p:nvPr/>
        </p:nvSpPr>
        <p:spPr>
          <a:xfrm>
            <a:off x="9139492" y="3605507"/>
            <a:ext cx="1104407" cy="655484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600" dirty="0">
                <a:solidFill>
                  <a:srgbClr val="00B0F0"/>
                </a:solidFill>
              </a:rPr>
              <a:t>3a-CM (for O1 &amp; A1 actions)</a:t>
            </a:r>
          </a:p>
          <a:p>
            <a:r>
              <a:rPr lang="en-US" sz="1600" dirty="0">
                <a:solidFill>
                  <a:srgbClr val="00B0F0"/>
                </a:solidFill>
              </a:rPr>
              <a:t>3d-FM,PM (for O1 &amp; A1 actions)</a:t>
            </a:r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9340BC91-DCDE-4364-9471-6C515F1681B8}"/>
              </a:ext>
            </a:extLst>
          </p:cNvPr>
          <p:cNvSpPr/>
          <p:nvPr/>
        </p:nvSpPr>
        <p:spPr>
          <a:xfrm>
            <a:off x="4281086" y="1782052"/>
            <a:ext cx="168096" cy="156479"/>
          </a:xfrm>
          <a:prstGeom prst="ellipse">
            <a:avLst/>
          </a:prstGeom>
          <a:solidFill>
            <a:srgbClr val="00B0F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>
              <a:solidFill>
                <a:srgbClr val="44546A"/>
              </a:solidFill>
            </a:endParaRPr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872B7DBB-1F79-4877-8D9C-F9E8694E9530}"/>
              </a:ext>
            </a:extLst>
          </p:cNvPr>
          <p:cNvSpPr/>
          <p:nvPr/>
        </p:nvSpPr>
        <p:spPr>
          <a:xfrm>
            <a:off x="6542666" y="2086902"/>
            <a:ext cx="168096" cy="156479"/>
          </a:xfrm>
          <a:prstGeom prst="ellipse">
            <a:avLst/>
          </a:prstGeom>
          <a:solidFill>
            <a:srgbClr val="00B0F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>
              <a:solidFill>
                <a:srgbClr val="44546A"/>
              </a:solidFill>
            </a:endParaRPr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id="{03795EA0-7489-4C1A-8F68-F82AB4063439}"/>
              </a:ext>
            </a:extLst>
          </p:cNvPr>
          <p:cNvSpPr/>
          <p:nvPr/>
        </p:nvSpPr>
        <p:spPr>
          <a:xfrm>
            <a:off x="5030228" y="3131670"/>
            <a:ext cx="168096" cy="156479"/>
          </a:xfrm>
          <a:prstGeom prst="ellipse">
            <a:avLst/>
          </a:prstGeom>
          <a:solidFill>
            <a:srgbClr val="00B0F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>
              <a:solidFill>
                <a:srgbClr val="44546A"/>
              </a:solidFill>
            </a:endParaRPr>
          </a:p>
        </p:txBody>
      </p:sp>
      <p:sp>
        <p:nvSpPr>
          <p:cNvPr id="108" name="Oval 107">
            <a:extLst>
              <a:ext uri="{FF2B5EF4-FFF2-40B4-BE49-F238E27FC236}">
                <a16:creationId xmlns:a16="http://schemas.microsoft.com/office/drawing/2014/main" id="{F1356A02-05AF-45FF-8D69-F7E5D4614967}"/>
              </a:ext>
            </a:extLst>
          </p:cNvPr>
          <p:cNvSpPr/>
          <p:nvPr/>
        </p:nvSpPr>
        <p:spPr>
          <a:xfrm>
            <a:off x="6696025" y="3692334"/>
            <a:ext cx="168096" cy="156479"/>
          </a:xfrm>
          <a:prstGeom prst="ellipse">
            <a:avLst/>
          </a:prstGeom>
          <a:solidFill>
            <a:srgbClr val="00B0F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>
              <a:solidFill>
                <a:srgbClr val="44546A"/>
              </a:solidFill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7E65CD5E-2A45-48EB-93B1-234AEC3324FE}"/>
              </a:ext>
            </a:extLst>
          </p:cNvPr>
          <p:cNvSpPr txBox="1"/>
          <p:nvPr/>
        </p:nvSpPr>
        <p:spPr>
          <a:xfrm>
            <a:off x="6344214" y="3174607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4c,4d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37E60CA8-CCCC-4F39-BE95-D2CE74122CA8}"/>
              </a:ext>
            </a:extLst>
          </p:cNvPr>
          <p:cNvSpPr txBox="1"/>
          <p:nvPr/>
        </p:nvSpPr>
        <p:spPr>
          <a:xfrm>
            <a:off x="6631197" y="3902677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4a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FC03F71B-3EED-4A48-89B8-84467C4ADA09}"/>
              </a:ext>
            </a:extLst>
          </p:cNvPr>
          <p:cNvSpPr txBox="1"/>
          <p:nvPr/>
        </p:nvSpPr>
        <p:spPr>
          <a:xfrm>
            <a:off x="4816406" y="3972326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4b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F0FCB4B9-BC73-4A40-9319-A6D472E27CB1}"/>
              </a:ext>
            </a:extLst>
          </p:cNvPr>
          <p:cNvSpPr txBox="1"/>
          <p:nvPr/>
        </p:nvSpPr>
        <p:spPr>
          <a:xfrm>
            <a:off x="3760216" y="2816860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4e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4C599FBB-0F41-4B71-B36D-CB22C84C7FEB}"/>
              </a:ext>
            </a:extLst>
          </p:cNvPr>
          <p:cNvSpPr txBox="1"/>
          <p:nvPr/>
        </p:nvSpPr>
        <p:spPr>
          <a:xfrm>
            <a:off x="1840537" y="1991475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6,8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A3961FD4-5B5A-4C33-B160-0B6EBCD046BF}"/>
              </a:ext>
            </a:extLst>
          </p:cNvPr>
          <p:cNvSpPr txBox="1"/>
          <p:nvPr/>
        </p:nvSpPr>
        <p:spPr>
          <a:xfrm>
            <a:off x="2339593" y="3331058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7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BC1B446B-C2E8-4813-BB8B-8BBB3D29E7C5}"/>
              </a:ext>
            </a:extLst>
          </p:cNvPr>
          <p:cNvSpPr txBox="1"/>
          <p:nvPr/>
        </p:nvSpPr>
        <p:spPr>
          <a:xfrm>
            <a:off x="2673993" y="2450503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4f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C4C4B95D-647F-4C4F-8470-6750DAC00CE7}"/>
              </a:ext>
            </a:extLst>
          </p:cNvPr>
          <p:cNvSpPr txBox="1"/>
          <p:nvPr/>
        </p:nvSpPr>
        <p:spPr>
          <a:xfrm>
            <a:off x="1588198" y="3167675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7b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EB33ED40-1C6F-4F7D-97F7-86CFD163D79E}"/>
              </a:ext>
            </a:extLst>
          </p:cNvPr>
          <p:cNvSpPr txBox="1"/>
          <p:nvPr/>
        </p:nvSpPr>
        <p:spPr>
          <a:xfrm>
            <a:off x="4221942" y="1927946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9,13 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F846ADAE-46AC-400B-9DD7-19E31CE5998E}"/>
              </a:ext>
            </a:extLst>
          </p:cNvPr>
          <p:cNvSpPr txBox="1"/>
          <p:nvPr/>
        </p:nvSpPr>
        <p:spPr>
          <a:xfrm>
            <a:off x="6485934" y="1826531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10,12 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C7E90463-E048-4605-B225-862C9F511840}"/>
              </a:ext>
            </a:extLst>
          </p:cNvPr>
          <p:cNvSpPr txBox="1"/>
          <p:nvPr/>
        </p:nvSpPr>
        <p:spPr>
          <a:xfrm>
            <a:off x="8737505" y="2027169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11b </a:t>
            </a:r>
          </a:p>
        </p:txBody>
      </p:sp>
      <p:cxnSp>
        <p:nvCxnSpPr>
          <p:cNvPr id="132" name="Straight Arrow Connector 131">
            <a:extLst>
              <a:ext uri="{FF2B5EF4-FFF2-40B4-BE49-F238E27FC236}">
                <a16:creationId xmlns:a16="http://schemas.microsoft.com/office/drawing/2014/main" id="{028020E2-BC8B-4568-ABA5-0A0826E53074}"/>
              </a:ext>
            </a:extLst>
          </p:cNvPr>
          <p:cNvCxnSpPr>
            <a:cxnSpLocks/>
            <a:endCxn id="97" idx="3"/>
          </p:cNvCxnSpPr>
          <p:nvPr/>
        </p:nvCxnSpPr>
        <p:spPr>
          <a:xfrm flipH="1" flipV="1">
            <a:off x="8525396" y="2606079"/>
            <a:ext cx="1503706" cy="662204"/>
          </a:xfrm>
          <a:prstGeom prst="straightConnector1">
            <a:avLst/>
          </a:prstGeom>
          <a:ln w="25400" cmpd="sng">
            <a:solidFill>
              <a:srgbClr val="7030A0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Arrow Connector 134">
            <a:extLst>
              <a:ext uri="{FF2B5EF4-FFF2-40B4-BE49-F238E27FC236}">
                <a16:creationId xmlns:a16="http://schemas.microsoft.com/office/drawing/2014/main" id="{B0714DE3-9129-4A58-A1E1-DDB5C381D36A}"/>
              </a:ext>
            </a:extLst>
          </p:cNvPr>
          <p:cNvCxnSpPr>
            <a:cxnSpLocks/>
          </p:cNvCxnSpPr>
          <p:nvPr/>
        </p:nvCxnSpPr>
        <p:spPr>
          <a:xfrm flipH="1">
            <a:off x="10183481" y="2199200"/>
            <a:ext cx="385073" cy="0"/>
          </a:xfrm>
          <a:prstGeom prst="straightConnector1">
            <a:avLst/>
          </a:prstGeom>
          <a:ln w="25400" cmpd="sng">
            <a:solidFill>
              <a:srgbClr val="7030A0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6" name="TextBox 135">
            <a:extLst>
              <a:ext uri="{FF2B5EF4-FFF2-40B4-BE49-F238E27FC236}">
                <a16:creationId xmlns:a16="http://schemas.microsoft.com/office/drawing/2014/main" id="{5ADC8A7B-A872-4BA4-8AB6-9F47FF4C9535}"/>
              </a:ext>
            </a:extLst>
          </p:cNvPr>
          <p:cNvSpPr txBox="1"/>
          <p:nvPr/>
        </p:nvSpPr>
        <p:spPr>
          <a:xfrm>
            <a:off x="10490859" y="2013778"/>
            <a:ext cx="4074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A1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42BE51EF-90A9-4338-A861-D2A075183896}"/>
              </a:ext>
            </a:extLst>
          </p:cNvPr>
          <p:cNvSpPr txBox="1"/>
          <p:nvPr/>
        </p:nvSpPr>
        <p:spPr>
          <a:xfrm>
            <a:off x="8094110" y="2890319"/>
            <a:ext cx="908717" cy="445755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400" i="1" dirty="0">
                <a:solidFill>
                  <a:srgbClr val="7030A0"/>
                </a:solidFill>
              </a:rPr>
              <a:t>O-RAN A1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0963391A-2145-4C1B-BD34-D5B8E0D56F37}"/>
              </a:ext>
            </a:extLst>
          </p:cNvPr>
          <p:cNvSpPr txBox="1"/>
          <p:nvPr/>
        </p:nvSpPr>
        <p:spPr>
          <a:xfrm rot="1193673">
            <a:off x="8605074" y="2883629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en-US" sz="1400" i="1" dirty="0">
                <a:solidFill>
                  <a:prstClr val="black"/>
                </a:solidFill>
              </a:rPr>
              <a:t>A1 Policy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9E97CBB4-64FC-4360-8861-1BEF2BD0CA16}"/>
              </a:ext>
            </a:extLst>
          </p:cNvPr>
          <p:cNvSpPr txBox="1"/>
          <p:nvPr/>
        </p:nvSpPr>
        <p:spPr>
          <a:xfrm>
            <a:off x="8604904" y="2565346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11c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F5B479-F5C3-4FAB-B9F4-5F4203E4CD67}"/>
              </a:ext>
            </a:extLst>
          </p:cNvPr>
          <p:cNvSpPr txBox="1"/>
          <p:nvPr/>
        </p:nvSpPr>
        <p:spPr>
          <a:xfrm>
            <a:off x="8129340" y="2101259"/>
            <a:ext cx="394660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O1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C708577A-6ED9-4CAC-B3AE-97DA70D4A1F8}"/>
              </a:ext>
            </a:extLst>
          </p:cNvPr>
          <p:cNvSpPr txBox="1"/>
          <p:nvPr/>
        </p:nvSpPr>
        <p:spPr>
          <a:xfrm>
            <a:off x="8145164" y="2452190"/>
            <a:ext cx="380232" cy="307777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7030A0"/>
                </a:solidFill>
              </a:rPr>
              <a:t>A1</a:t>
            </a:r>
          </a:p>
        </p:txBody>
      </p:sp>
      <p:cxnSp>
        <p:nvCxnSpPr>
          <p:cNvPr id="104" name="Straight Arrow Connector 103">
            <a:extLst>
              <a:ext uri="{FF2B5EF4-FFF2-40B4-BE49-F238E27FC236}">
                <a16:creationId xmlns:a16="http://schemas.microsoft.com/office/drawing/2014/main" id="{963453A3-7F9D-491A-A1E9-9506CD59EF6F}"/>
              </a:ext>
            </a:extLst>
          </p:cNvPr>
          <p:cNvCxnSpPr>
            <a:cxnSpLocks/>
            <a:stCxn id="107" idx="6"/>
            <a:endCxn id="71" idx="1"/>
          </p:cNvCxnSpPr>
          <p:nvPr/>
        </p:nvCxnSpPr>
        <p:spPr>
          <a:xfrm>
            <a:off x="5198324" y="3209910"/>
            <a:ext cx="2171095" cy="452425"/>
          </a:xfrm>
          <a:prstGeom prst="straightConnector1">
            <a:avLst/>
          </a:prstGeom>
          <a:ln w="25400" cmpd="sng">
            <a:solidFill>
              <a:schemeClr val="accent1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5" name="Arrow: Curved Left 104">
            <a:extLst>
              <a:ext uri="{FF2B5EF4-FFF2-40B4-BE49-F238E27FC236}">
                <a16:creationId xmlns:a16="http://schemas.microsoft.com/office/drawing/2014/main" id="{59BBAB55-A03E-4424-A226-096941EFAFE8}"/>
              </a:ext>
            </a:extLst>
          </p:cNvPr>
          <p:cNvSpPr/>
          <p:nvPr/>
        </p:nvSpPr>
        <p:spPr>
          <a:xfrm>
            <a:off x="6594957" y="2544531"/>
            <a:ext cx="392631" cy="499153"/>
          </a:xfrm>
          <a:prstGeom prst="curved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6" name="Arrow: Curved Left 105">
            <a:extLst>
              <a:ext uri="{FF2B5EF4-FFF2-40B4-BE49-F238E27FC236}">
                <a16:creationId xmlns:a16="http://schemas.microsoft.com/office/drawing/2014/main" id="{B3056AC4-AA40-4BDF-A5E8-9B04AC9BB9B0}"/>
              </a:ext>
            </a:extLst>
          </p:cNvPr>
          <p:cNvSpPr/>
          <p:nvPr/>
        </p:nvSpPr>
        <p:spPr>
          <a:xfrm rot="11062971">
            <a:off x="5335338" y="2381085"/>
            <a:ext cx="415264" cy="513539"/>
          </a:xfrm>
          <a:prstGeom prst="curved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E42CD90F-C65E-42E5-B219-DFD93BE162FC}"/>
              </a:ext>
            </a:extLst>
          </p:cNvPr>
          <p:cNvSpPr txBox="1"/>
          <p:nvPr/>
        </p:nvSpPr>
        <p:spPr>
          <a:xfrm>
            <a:off x="5725951" y="2398431"/>
            <a:ext cx="8898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dirty="0">
                <a:solidFill>
                  <a:srgbClr val="FF0000"/>
                </a:solidFill>
              </a:rPr>
              <a:t>Control</a:t>
            </a:r>
          </a:p>
          <a:p>
            <a:pPr algn="ctr"/>
            <a:r>
              <a:rPr lang="en-US" i="1" dirty="0">
                <a:solidFill>
                  <a:srgbClr val="FF0000"/>
                </a:solidFill>
              </a:rPr>
              <a:t>Loop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B12A7252-8C3C-4288-B718-13D01C3EFAC7}"/>
              </a:ext>
            </a:extLst>
          </p:cNvPr>
          <p:cNvSpPr txBox="1"/>
          <p:nvPr/>
        </p:nvSpPr>
        <p:spPr>
          <a:xfrm>
            <a:off x="8336127" y="3793514"/>
            <a:ext cx="908717" cy="445755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400" i="1" dirty="0">
                <a:solidFill>
                  <a:srgbClr val="FF0000"/>
                </a:solidFill>
              </a:rPr>
              <a:t>O-RAN O1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41CABC1C-7ADD-470F-8E7B-7D98729714D8}"/>
              </a:ext>
            </a:extLst>
          </p:cNvPr>
          <p:cNvSpPr txBox="1"/>
          <p:nvPr/>
        </p:nvSpPr>
        <p:spPr>
          <a:xfrm>
            <a:off x="7849424" y="3548931"/>
            <a:ext cx="394660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O1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89C967BB-CDCC-4BE9-9158-F6D579F71229}"/>
              </a:ext>
            </a:extLst>
          </p:cNvPr>
          <p:cNvSpPr txBox="1"/>
          <p:nvPr/>
        </p:nvSpPr>
        <p:spPr>
          <a:xfrm>
            <a:off x="8482546" y="4260991"/>
            <a:ext cx="3452292" cy="2308324"/>
          </a:xfrm>
          <a:prstGeom prst="rect">
            <a:avLst/>
          </a:prstGeom>
          <a:solidFill>
            <a:srgbClr val="FFFF00"/>
          </a:solidFill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Jakarta Release:</a:t>
            </a:r>
          </a:p>
          <a:p>
            <a:pPr marL="342900" indent="-342900">
              <a:buAutoNum type="arabicPeriod"/>
            </a:pPr>
            <a:r>
              <a:rPr lang="en-US" b="1" dirty="0">
                <a:solidFill>
                  <a:srgbClr val="00B050"/>
                </a:solidFill>
              </a:rPr>
              <a:t>New VES Message format to</a:t>
            </a:r>
            <a:br>
              <a:rPr lang="en-US" b="1" dirty="0">
                <a:solidFill>
                  <a:srgbClr val="00B050"/>
                </a:solidFill>
              </a:rPr>
            </a:br>
            <a:r>
              <a:rPr lang="en-US" b="1" dirty="0">
                <a:solidFill>
                  <a:srgbClr val="00B050"/>
                </a:solidFill>
              </a:rPr>
              <a:t>align with O1</a:t>
            </a:r>
          </a:p>
          <a:p>
            <a:pPr marL="342900" indent="-342900">
              <a:buAutoNum type="arabicPeriod"/>
            </a:pPr>
            <a:r>
              <a:rPr lang="en-US" b="1" dirty="0">
                <a:solidFill>
                  <a:srgbClr val="00B050"/>
                </a:solidFill>
              </a:rPr>
              <a:t>Complete CM-Notify carryover</a:t>
            </a:r>
            <a:br>
              <a:rPr lang="en-US" b="1" dirty="0">
                <a:solidFill>
                  <a:srgbClr val="00B050"/>
                </a:solidFill>
              </a:rPr>
            </a:br>
            <a:r>
              <a:rPr lang="en-US" b="1" dirty="0">
                <a:solidFill>
                  <a:srgbClr val="00B050"/>
                </a:solidFill>
              </a:rPr>
              <a:t>work</a:t>
            </a:r>
          </a:p>
          <a:p>
            <a:pPr marL="342900" indent="-342900">
              <a:buAutoNum type="arabicPeriod"/>
            </a:pPr>
            <a:r>
              <a:rPr lang="en-US" b="1" dirty="0">
                <a:solidFill>
                  <a:srgbClr val="00B050"/>
                </a:solidFill>
              </a:rPr>
              <a:t>Include A1-based action</a:t>
            </a:r>
            <a:br>
              <a:rPr lang="en-US" b="1" dirty="0">
                <a:solidFill>
                  <a:srgbClr val="00B050"/>
                </a:solidFill>
              </a:rPr>
            </a:br>
            <a:r>
              <a:rPr lang="en-US" b="1" dirty="0">
                <a:solidFill>
                  <a:srgbClr val="00B050"/>
                </a:solidFill>
              </a:rPr>
              <a:t>(stretch goal, may be planning</a:t>
            </a:r>
            <a:br>
              <a:rPr lang="en-US" b="1" dirty="0">
                <a:solidFill>
                  <a:srgbClr val="00B050"/>
                </a:solidFill>
              </a:rPr>
            </a:br>
            <a:r>
              <a:rPr lang="en-US" b="1" dirty="0">
                <a:solidFill>
                  <a:srgbClr val="00B050"/>
                </a:solidFill>
              </a:rPr>
              <a:t>only)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16A81E1-0477-41DC-8FBF-763C94002376}"/>
              </a:ext>
            </a:extLst>
          </p:cNvPr>
          <p:cNvSpPr txBox="1"/>
          <p:nvPr/>
        </p:nvSpPr>
        <p:spPr>
          <a:xfrm>
            <a:off x="7495728" y="3894226"/>
            <a:ext cx="301686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1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0E8E28DE-78D5-4CF2-8C09-3A0D53873B5F}"/>
              </a:ext>
            </a:extLst>
          </p:cNvPr>
          <p:cNvSpPr txBox="1"/>
          <p:nvPr/>
        </p:nvSpPr>
        <p:spPr>
          <a:xfrm>
            <a:off x="3123077" y="1367719"/>
            <a:ext cx="301686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1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33EB8B44-E614-414C-B855-A127B3F6C456}"/>
              </a:ext>
            </a:extLst>
          </p:cNvPr>
          <p:cNvSpPr txBox="1"/>
          <p:nvPr/>
        </p:nvSpPr>
        <p:spPr>
          <a:xfrm>
            <a:off x="5735889" y="4094682"/>
            <a:ext cx="301686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2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C705641D-ADDA-4069-B9BC-E08F3DD01A93}"/>
              </a:ext>
            </a:extLst>
          </p:cNvPr>
          <p:cNvSpPr txBox="1"/>
          <p:nvPr/>
        </p:nvSpPr>
        <p:spPr>
          <a:xfrm>
            <a:off x="4312756" y="3405856"/>
            <a:ext cx="301686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2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E756AE04-FCB7-4E45-99F8-20602C479ED4}"/>
              </a:ext>
            </a:extLst>
          </p:cNvPr>
          <p:cNvSpPr txBox="1"/>
          <p:nvPr/>
        </p:nvSpPr>
        <p:spPr>
          <a:xfrm>
            <a:off x="10449679" y="3210656"/>
            <a:ext cx="301686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2</a:t>
            </a: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556BBAC5-0357-4DBC-9E67-D80A5FDFC3C6}"/>
              </a:ext>
            </a:extLst>
          </p:cNvPr>
          <p:cNvSpPr txBox="1"/>
          <p:nvPr/>
        </p:nvSpPr>
        <p:spPr>
          <a:xfrm>
            <a:off x="10093655" y="3193267"/>
            <a:ext cx="301686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1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9CE1B9DA-F543-4B33-AE50-D8950FE9DCA2}"/>
              </a:ext>
            </a:extLst>
          </p:cNvPr>
          <p:cNvSpPr txBox="1"/>
          <p:nvPr/>
        </p:nvSpPr>
        <p:spPr>
          <a:xfrm>
            <a:off x="10803368" y="3221190"/>
            <a:ext cx="301686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3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E4D6CB25-286C-4B55-9108-EAC0E6A373BD}"/>
              </a:ext>
            </a:extLst>
          </p:cNvPr>
          <p:cNvSpPr txBox="1"/>
          <p:nvPr/>
        </p:nvSpPr>
        <p:spPr>
          <a:xfrm>
            <a:off x="7611924" y="2528916"/>
            <a:ext cx="301686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3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9585A0E4-6172-4A2C-971D-2DD91ABE02AF}"/>
              </a:ext>
            </a:extLst>
          </p:cNvPr>
          <p:cNvSpPr txBox="1"/>
          <p:nvPr/>
        </p:nvSpPr>
        <p:spPr>
          <a:xfrm>
            <a:off x="5409774" y="1938531"/>
            <a:ext cx="301686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3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AD8581E6-0F06-45DD-89D5-05EF3A4A4604}"/>
              </a:ext>
            </a:extLst>
          </p:cNvPr>
          <p:cNvSpPr txBox="1"/>
          <p:nvPr/>
        </p:nvSpPr>
        <p:spPr>
          <a:xfrm>
            <a:off x="3076153" y="1851865"/>
            <a:ext cx="301686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3</a:t>
            </a: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3D81E261-835E-4BEB-A86E-E5C0642BD5AE}"/>
              </a:ext>
            </a:extLst>
          </p:cNvPr>
          <p:cNvSpPr txBox="1"/>
          <p:nvPr/>
        </p:nvSpPr>
        <p:spPr>
          <a:xfrm>
            <a:off x="7885179" y="3956987"/>
            <a:ext cx="301686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2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657D7FE8-04BA-4750-ABDE-A0E939F009D7}"/>
              </a:ext>
            </a:extLst>
          </p:cNvPr>
          <p:cNvSpPr txBox="1"/>
          <p:nvPr/>
        </p:nvSpPr>
        <p:spPr>
          <a:xfrm>
            <a:off x="10140015" y="2698038"/>
            <a:ext cx="855170" cy="25391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B050"/>
                </a:solidFill>
              </a:rPr>
              <a:t>Near-RT RIC</a:t>
            </a: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1B17612D-1D73-4DFF-BEF3-E9048C71934D}"/>
              </a:ext>
            </a:extLst>
          </p:cNvPr>
          <p:cNvSpPr txBox="1"/>
          <p:nvPr/>
        </p:nvSpPr>
        <p:spPr>
          <a:xfrm>
            <a:off x="11019108" y="2688155"/>
            <a:ext cx="371947" cy="25391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B050"/>
                </a:solidFill>
              </a:rPr>
              <a:t>CU</a:t>
            </a:r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22C3E6A1-9FB4-4089-88F4-C3F586D023EA}"/>
              </a:ext>
            </a:extLst>
          </p:cNvPr>
          <p:cNvSpPr txBox="1"/>
          <p:nvPr/>
        </p:nvSpPr>
        <p:spPr>
          <a:xfrm>
            <a:off x="11458860" y="2698038"/>
            <a:ext cx="371947" cy="25391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B050"/>
                </a:solidFill>
              </a:rPr>
              <a:t>DU</a:t>
            </a:r>
          </a:p>
        </p:txBody>
      </p:sp>
    </p:spTree>
    <p:extLst>
      <p:ext uri="{BB962C8B-B14F-4D97-AF65-F5344CB8AC3E}">
        <p14:creationId xmlns:p14="http://schemas.microsoft.com/office/powerpoint/2010/main" val="18648545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id="{C03A31C1-579D-D745-908C-2BB523C543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32837"/>
            <a:ext cx="10972800" cy="640080"/>
          </a:xfrm>
        </p:spPr>
        <p:txBody>
          <a:bodyPr/>
          <a:lstStyle/>
          <a:p>
            <a:r>
              <a:rPr kumimoji="1" lang="en-US" altLang="zh-CN" dirty="0"/>
              <a:t>Summary of Requirements</a:t>
            </a:r>
            <a:endParaRPr kumimoji="1" lang="zh-CN" altLang="en-US" dirty="0"/>
          </a:p>
        </p:txBody>
      </p:sp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0558D2EC-7C42-2748-AAD6-34EF9F74DB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0529834"/>
              </p:ext>
            </p:extLst>
          </p:nvPr>
        </p:nvGraphicFramePr>
        <p:xfrm>
          <a:off x="158620" y="1030099"/>
          <a:ext cx="11821885" cy="371856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560156">
                  <a:extLst>
                    <a:ext uri="{9D8B030D-6E8A-4147-A177-3AD203B41FA5}">
                      <a16:colId xmlns:a16="http://schemas.microsoft.com/office/drawing/2014/main" val="3852676224"/>
                    </a:ext>
                  </a:extLst>
                </a:gridCol>
                <a:gridCol w="2600257">
                  <a:extLst>
                    <a:ext uri="{9D8B030D-6E8A-4147-A177-3AD203B41FA5}">
                      <a16:colId xmlns:a16="http://schemas.microsoft.com/office/drawing/2014/main" val="3791972105"/>
                    </a:ext>
                  </a:extLst>
                </a:gridCol>
                <a:gridCol w="6212759">
                  <a:extLst>
                    <a:ext uri="{9D8B030D-6E8A-4147-A177-3AD203B41FA5}">
                      <a16:colId xmlns:a16="http://schemas.microsoft.com/office/drawing/2014/main" val="242286642"/>
                    </a:ext>
                  </a:extLst>
                </a:gridCol>
                <a:gridCol w="1448713">
                  <a:extLst>
                    <a:ext uri="{9D8B030D-6E8A-4147-A177-3AD203B41FA5}">
                      <a16:colId xmlns:a16="http://schemas.microsoft.com/office/drawing/2014/main" val="2782510929"/>
                    </a:ext>
                  </a:extLst>
                </a:gridCol>
              </a:tblGrid>
              <a:tr h="31587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/>
                        <a:t>Category</a:t>
                      </a:r>
                      <a:endParaRPr lang="zh-CN" alt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/>
                        <a:t>Requirement</a:t>
                      </a:r>
                      <a:endParaRPr lang="zh-CN" alt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/>
                        <a:t>Content</a:t>
                      </a:r>
                      <a:endParaRPr lang="zh-CN" alt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/>
                        <a:t>Priority</a:t>
                      </a:r>
                      <a:endParaRPr lang="zh-CN" alt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1380186"/>
                  </a:ext>
                </a:extLst>
              </a:tr>
              <a:tr h="461660">
                <a:tc rowSpan="2">
                  <a:txBody>
                    <a:bodyPr/>
                    <a:lstStyle/>
                    <a:p>
                      <a:r>
                        <a:rPr lang="en-US" altLang="zh-CN" sz="1600" dirty="0"/>
                        <a:t>Interoperability</a:t>
                      </a:r>
                      <a:endParaRPr lang="zh-CN" altLang="en-US" sz="1600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r>
                        <a:rPr lang="en-US" altLang="zh-CN" sz="1600" dirty="0"/>
                        <a:t>O-RAN alignment </a:t>
                      </a:r>
                      <a:br>
                        <a:rPr lang="en-US" altLang="zh-CN" sz="1600" dirty="0"/>
                      </a:br>
                      <a:r>
                        <a:rPr lang="en-US" altLang="zh-CN" sz="1600" dirty="0"/>
                        <a:t>(VES, O1 interface)</a:t>
                      </a:r>
                      <a:endParaRPr lang="zh-CN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  <a:tabLst/>
                      </a:pPr>
                      <a:r>
                        <a:rPr lang="en-US" altLang="zh-CN" sz="1600" dirty="0">
                          <a:highlight>
                            <a:srgbClr val="00FFFF"/>
                          </a:highlight>
                        </a:rPr>
                        <a:t>Define VES message format (using </a:t>
                      </a:r>
                      <a:r>
                        <a:rPr lang="en-US" altLang="zh-CN" sz="1600" dirty="0" err="1">
                          <a:highlight>
                            <a:srgbClr val="00FFFF"/>
                          </a:highlight>
                        </a:rPr>
                        <a:t>stndDefined</a:t>
                      </a:r>
                      <a:r>
                        <a:rPr lang="en-US" altLang="zh-CN" sz="1600" dirty="0">
                          <a:highlight>
                            <a:srgbClr val="00FFFF"/>
                          </a:highlight>
                        </a:rPr>
                        <a:t> domain) for PM, FM, CM</a:t>
                      </a:r>
                    </a:p>
                    <a:p>
                      <a:pPr marL="0" indent="0">
                        <a:buFont typeface="+mj-lt"/>
                        <a:buNone/>
                        <a:tabLst/>
                      </a:pPr>
                      <a:r>
                        <a:rPr lang="en-US" altLang="zh-CN" sz="1600" b="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</a:rPr>
                        <a:t>Modify RAN-Sim and SON-Hander MS to use new VES format for PM,FM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altLang="zh-CN" sz="1600" dirty="0">
                          <a:highlight>
                            <a:srgbClr val="00FFFF"/>
                          </a:highlight>
                        </a:rPr>
                        <a:t>HIGH</a:t>
                      </a:r>
                      <a:endParaRPr lang="zh-CN" altLang="en-US" sz="1600" b="1" dirty="0">
                        <a:highlight>
                          <a:srgbClr val="00FFFF"/>
                        </a:highlight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27872781"/>
                  </a:ext>
                </a:extLst>
              </a:tr>
              <a:tr h="267277">
                <a:tc vMerge="1"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zh-CN" altLang="en-US" sz="1600" dirty="0">
                        <a:highlight>
                          <a:srgbClr val="00FFFF"/>
                        </a:highligh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altLang="zh-CN" sz="1600" baseline="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</a:rPr>
                        <a:t>Configuration Management (CM)</a:t>
                      </a:r>
                      <a:r>
                        <a:rPr lang="en-US" altLang="zh-CN" sz="16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</a:rPr>
                        <a:t> notifications over VES</a:t>
                      </a:r>
                      <a:endParaRPr lang="en-US" altLang="zh-CN" sz="1600" b="0" dirty="0">
                        <a:solidFill>
                          <a:srgbClr val="FF0000"/>
                        </a:solidFill>
                        <a:highlight>
                          <a:srgbClr val="FFFF00"/>
                        </a:highligh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altLang="zh-CN" sz="1600" dirty="0">
                          <a:highlight>
                            <a:srgbClr val="00FFFF"/>
                          </a:highlight>
                        </a:rPr>
                        <a:t>HIGH</a:t>
                      </a:r>
                      <a:endParaRPr lang="en-US" altLang="zh-CN" sz="1600" b="1" dirty="0">
                        <a:highlight>
                          <a:srgbClr val="00FFFF"/>
                        </a:highlight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41094119"/>
                  </a:ext>
                </a:extLst>
              </a:tr>
              <a:tr h="267277">
                <a:tc rowSpan="2">
                  <a:txBody>
                    <a:bodyPr/>
                    <a:lstStyle/>
                    <a:p>
                      <a:r>
                        <a:rPr lang="en-US" altLang="zh-CN" sz="1600" dirty="0"/>
                        <a:t>Functional</a:t>
                      </a:r>
                      <a:endParaRPr lang="zh-CN" altLang="en-US" sz="1600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r>
                        <a:rPr lang="en-US" altLang="zh-CN" sz="1600" dirty="0"/>
                        <a:t>RAN Config Data(base) (CPS), including</a:t>
                      </a:r>
                      <a:r>
                        <a:rPr lang="en-US" altLang="zh-CN" sz="1600" baseline="0" dirty="0"/>
                        <a:t> new RAN models</a:t>
                      </a:r>
                      <a:endParaRPr lang="zh-CN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altLang="zh-CN" sz="1600" dirty="0">
                          <a:highlight>
                            <a:srgbClr val="00FFFF"/>
                          </a:highlight>
                        </a:rPr>
                        <a:t>Use 3GPP NRM/O-RAN yang models for O1 Config</a:t>
                      </a:r>
                      <a:endParaRPr lang="en-US" altLang="zh-CN" sz="1600" b="0" dirty="0">
                        <a:highlight>
                          <a:srgbClr val="00FFFF"/>
                        </a:highligh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altLang="zh-CN" sz="1600" dirty="0">
                          <a:highlight>
                            <a:srgbClr val="00FFFF"/>
                          </a:highlight>
                        </a:rPr>
                        <a:t>HIGH</a:t>
                      </a:r>
                      <a:endParaRPr lang="en-US" altLang="zh-CN" sz="1600" b="1" dirty="0">
                        <a:highlight>
                          <a:srgbClr val="00FFFF"/>
                        </a:highlight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65610954"/>
                  </a:ext>
                </a:extLst>
              </a:tr>
              <a:tr h="267277">
                <a:tc vMerge="1"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zh-CN" altLang="en-US" sz="1600" dirty="0">
                        <a:highlight>
                          <a:srgbClr val="00FFFF"/>
                        </a:highligh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  <a:tabLst/>
                      </a:pPr>
                      <a:r>
                        <a:rPr lang="en-US" altLang="zh-CN" sz="1600" baseline="0" dirty="0">
                          <a:solidFill>
                            <a:srgbClr val="FF0000"/>
                          </a:solidFill>
                          <a:highlight>
                            <a:srgbClr val="FFFDC5"/>
                          </a:highlight>
                        </a:rPr>
                        <a:t>Use CPS for storing/retrieving RAN config data for this use case</a:t>
                      </a:r>
                      <a:endParaRPr lang="en-US" altLang="zh-CN" sz="1600" b="0" baseline="0" dirty="0">
                        <a:solidFill>
                          <a:srgbClr val="FF0000"/>
                        </a:solidFill>
                        <a:highlight>
                          <a:srgbClr val="FFFDC5"/>
                        </a:highligh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altLang="zh-CN" sz="1600" dirty="0">
                          <a:highlight>
                            <a:srgbClr val="00FFFF"/>
                          </a:highlight>
                        </a:rPr>
                        <a:t>HIGH</a:t>
                      </a:r>
                      <a:endParaRPr lang="en-US" altLang="zh-CN" sz="1600" b="1" dirty="0">
                        <a:highlight>
                          <a:srgbClr val="00FFFF"/>
                        </a:highlight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78440621"/>
                  </a:ext>
                </a:extLst>
              </a:tr>
              <a:tr h="267277"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Functional</a:t>
                      </a:r>
                      <a:endParaRPr lang="zh-CN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CN" sz="1600" dirty="0">
                          <a:solidFill>
                            <a:srgbClr val="FF0000"/>
                          </a:solidFill>
                        </a:rPr>
                        <a:t>Include A1-based action (stretch goal, may be implemented partially)</a:t>
                      </a:r>
                      <a:endParaRPr lang="zh-CN" alt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altLang="zh-CN" sz="1600" b="0" baseline="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</a:rPr>
                        <a:t>Enhance RAN-Sim to include Near-RT RIC and xApp</a:t>
                      </a:r>
                    </a:p>
                    <a:p>
                      <a:pPr marL="0" indent="0">
                        <a:buFont typeface="+mj-lt"/>
                        <a:buNone/>
                        <a:tabLst/>
                      </a:pPr>
                      <a:r>
                        <a:rPr lang="en-US" altLang="zh-CN" sz="1600" b="0" baseline="0" dirty="0">
                          <a:solidFill>
                            <a:srgbClr val="FF0000"/>
                          </a:solidFill>
                        </a:rPr>
                        <a:t>Implement A1 Adapter in SDN-R</a:t>
                      </a:r>
                    </a:p>
                    <a:p>
                      <a:pPr marL="0" indent="0">
                        <a:buFont typeface="+mj-lt"/>
                        <a:buNone/>
                        <a:tabLst/>
                      </a:pPr>
                      <a:r>
                        <a:rPr lang="en-US" altLang="zh-CN" sz="1600" b="0" baseline="0" dirty="0">
                          <a:solidFill>
                            <a:srgbClr val="FF0000"/>
                          </a:solidFill>
                        </a:rPr>
                        <a:t>Addition of new CL msg for A1-based action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altLang="zh-CN" sz="1600" b="1" dirty="0"/>
                        <a:t>MEDIUM</a:t>
                      </a:r>
                      <a:br>
                        <a:rPr lang="en-US" altLang="zh-CN" sz="1600" b="1" dirty="0"/>
                      </a:br>
                      <a:r>
                        <a:rPr lang="en-US" altLang="zh-CN" sz="1600" b="1" dirty="0"/>
                        <a:t>(stretch)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82839140"/>
                  </a:ext>
                </a:extLst>
              </a:tr>
              <a:tr h="461660"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Platform</a:t>
                      </a:r>
                      <a:endParaRPr lang="zh-CN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Control Loop Coordination </a:t>
                      </a:r>
                      <a:br>
                        <a:rPr lang="en-US" altLang="zh-CN" sz="1600" dirty="0"/>
                      </a:br>
                      <a:r>
                        <a:rPr lang="en-US" altLang="zh-CN" sz="1600" dirty="0"/>
                        <a:t>(CLC) extensions</a:t>
                      </a:r>
                      <a:endParaRPr lang="zh-CN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Collaborate on CLC extensions (queueing, priority, …)</a:t>
                      </a:r>
                      <a:endParaRPr lang="zh-CN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LOW</a:t>
                      </a:r>
                      <a:endParaRPr lang="zh-CN" altLang="en-US" sz="16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43736971"/>
                  </a:ext>
                </a:extLst>
              </a:tr>
              <a:tr h="267277"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Functional</a:t>
                      </a:r>
                      <a:endParaRPr lang="zh-CN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SON co-ordination</a:t>
                      </a:r>
                      <a:endParaRPr lang="zh-CN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buFont typeface="+mj-lt"/>
                        <a:buNone/>
                      </a:pPr>
                      <a:r>
                        <a:rPr lang="en-US" sz="1600" kern="1200" dirty="0">
                          <a:effectLst/>
                        </a:rPr>
                        <a:t>Co-ordination across SON functions</a:t>
                      </a:r>
                      <a:endParaRPr lang="en-US" sz="16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LOW</a:t>
                      </a:r>
                      <a:endParaRPr lang="zh-CN" alt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53954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DA29138C-5537-4E06-93E2-B491931E281D}"/>
              </a:ext>
            </a:extLst>
          </p:cNvPr>
          <p:cNvSpPr txBox="1"/>
          <p:nvPr/>
        </p:nvSpPr>
        <p:spPr>
          <a:xfrm>
            <a:off x="9035184" y="151510"/>
            <a:ext cx="25285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400" dirty="0">
                <a:highlight>
                  <a:srgbClr val="00FFFF"/>
                </a:highlight>
              </a:rPr>
              <a:t>Target for I-release</a:t>
            </a:r>
          </a:p>
        </p:txBody>
      </p:sp>
    </p:spTree>
    <p:extLst>
      <p:ext uri="{BB962C8B-B14F-4D97-AF65-F5344CB8AC3E}">
        <p14:creationId xmlns:p14="http://schemas.microsoft.com/office/powerpoint/2010/main" val="29719189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4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141127</TotalTime>
  <Words>2619</Words>
  <Application>Microsoft Office PowerPoint</Application>
  <PresentationFormat>Widescreen</PresentationFormat>
  <Paragraphs>602</Paragraphs>
  <Slides>23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6" baseType="lpstr">
      <vt:lpstr>.AppleSystemUIFont</vt:lpstr>
      <vt:lpstr>Arial</vt:lpstr>
      <vt:lpstr>Arial Narrow</vt:lpstr>
      <vt:lpstr>ATT Aleck Sans</vt:lpstr>
      <vt:lpstr>Calibri</vt:lpstr>
      <vt:lpstr>Helvetica Neue Light</vt:lpstr>
      <vt:lpstr>Intel Clear Light</vt:lpstr>
      <vt:lpstr>Wingdings</vt:lpstr>
      <vt:lpstr>Office Theme</vt:lpstr>
      <vt:lpstr>1_Office Theme</vt:lpstr>
      <vt:lpstr>2_Office Theme</vt:lpstr>
      <vt:lpstr>3_Office Theme</vt:lpstr>
      <vt:lpstr>Worksheet</vt:lpstr>
      <vt:lpstr>OOF-SON: 5G Self-Organizing Network (SON) using ONAP Optimization Framework (OOF): Release 10 Jakarta</vt:lpstr>
      <vt:lpstr>Roadmap</vt:lpstr>
      <vt:lpstr>ONAP-based SON: O-RAN O1 focus (Rel.3 – Rel.9)</vt:lpstr>
      <vt:lpstr>ONAP-based SON: Target - with O-RAN O1, A1, O2</vt:lpstr>
      <vt:lpstr>ONAP / O-RAN Control Loops</vt:lpstr>
      <vt:lpstr>ONAP / O-RAN Control Loops</vt:lpstr>
      <vt:lpstr>ONAP SON Use Case – Control Loop with O1 (Rel 3-9)</vt:lpstr>
      <vt:lpstr>ONAP SON Use Case – Control Loop with O1 &amp; A1 (Rel 10/11)</vt:lpstr>
      <vt:lpstr>Summary of Requirements</vt:lpstr>
      <vt:lpstr>ONAP Component Impacts for Jakarta release</vt:lpstr>
      <vt:lpstr>Problem: RAN-Sim Upgrade is Needed </vt:lpstr>
      <vt:lpstr>PowerPoint Presentation</vt:lpstr>
      <vt:lpstr>Approach for RAN Simulator (RANSim) – Dublin - FM</vt:lpstr>
      <vt:lpstr>Approach for RAN Simulator (RANSim) – Dublin - PM</vt:lpstr>
      <vt:lpstr>Enhancement to include xApp and A1</vt:lpstr>
      <vt:lpstr>PowerPoint Presentation</vt:lpstr>
      <vt:lpstr>O-RAN Software Community (OSC) sim project</vt:lpstr>
      <vt:lpstr>O-RAN-SC O1 Simulator architecture</vt:lpstr>
      <vt:lpstr>Comparing RAN-Sim and OSC sim</vt:lpstr>
      <vt:lpstr>A1 Functions in ONAP / OSC</vt:lpstr>
      <vt:lpstr>OSC A1 (Near-RT RIC) Simulator</vt:lpstr>
      <vt:lpstr>Requirements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begwani</dc:creator>
  <cp:lastModifiedBy>N.K.Shankar</cp:lastModifiedBy>
  <cp:revision>2345</cp:revision>
  <cp:lastPrinted>2017-12-06T19:47:24Z</cp:lastPrinted>
  <dcterms:created xsi:type="dcterms:W3CDTF">2017-02-27T16:23:08Z</dcterms:created>
  <dcterms:modified xsi:type="dcterms:W3CDTF">2022-02-01T15:49:22Z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a3599e32-523d-45cf-80c8-50d522cc3338_Enabled">
    <vt:lpwstr>True</vt:lpwstr>
  </property>
  <property fmtid="{D5CDD505-2E9C-101B-9397-08002B2CF9AE}" pid="3" name="MSIP_Label_a3599e32-523d-45cf-80c8-50d522cc3338_SiteId">
    <vt:lpwstr>258ac4e4-146a-411e-9dc8-79a9e12fd6da</vt:lpwstr>
  </property>
  <property fmtid="{D5CDD505-2E9C-101B-9397-08002B2CF9AE}" pid="4" name="MSIP_Label_a3599e32-523d-45cf-80c8-50d522cc3338_Ref">
    <vt:lpwstr>https://api.informationprotection.azure.com/api/258ac4e4-146a-411e-9dc8-79a9e12fd6da</vt:lpwstr>
  </property>
  <property fmtid="{D5CDD505-2E9C-101B-9397-08002B2CF9AE}" pid="5" name="MSIP_Label_a3599e32-523d-45cf-80c8-50d522cc3338_Owner">
    <vt:lpwstr>seswam@wipro.com</vt:lpwstr>
  </property>
  <property fmtid="{D5CDD505-2E9C-101B-9397-08002B2CF9AE}" pid="6" name="MSIP_Label_a3599e32-523d-45cf-80c8-50d522cc3338_SetDate">
    <vt:lpwstr>2018-09-11T17:37:30.8847261+05:30</vt:lpwstr>
  </property>
  <property fmtid="{D5CDD505-2E9C-101B-9397-08002B2CF9AE}" pid="7" name="MSIP_Label_a3599e32-523d-45cf-80c8-50d522cc3338_Name">
    <vt:lpwstr>Public</vt:lpwstr>
  </property>
  <property fmtid="{D5CDD505-2E9C-101B-9397-08002B2CF9AE}" pid="8" name="MSIP_Label_a3599e32-523d-45cf-80c8-50d522cc3338_Application">
    <vt:lpwstr>Microsoft Azure Information Protection</vt:lpwstr>
  </property>
  <property fmtid="{D5CDD505-2E9C-101B-9397-08002B2CF9AE}" pid="9" name="MSIP_Label_a3599e32-523d-45cf-80c8-50d522cc3338_Extended_MSFT_Method">
    <vt:lpwstr>Manual</vt:lpwstr>
  </property>
  <property fmtid="{D5CDD505-2E9C-101B-9397-08002B2CF9AE}" pid="10" name="Sensitivity">
    <vt:lpwstr>Public</vt:lpwstr>
  </property>
  <property fmtid="{D5CDD505-2E9C-101B-9397-08002B2CF9AE}" pid="11" name="_readonly">
    <vt:lpwstr/>
  </property>
  <property fmtid="{D5CDD505-2E9C-101B-9397-08002B2CF9AE}" pid="12" name="_change">
    <vt:lpwstr/>
  </property>
  <property fmtid="{D5CDD505-2E9C-101B-9397-08002B2CF9AE}" pid="13" name="_full-control">
    <vt:lpwstr/>
  </property>
  <property fmtid="{D5CDD505-2E9C-101B-9397-08002B2CF9AE}" pid="14" name="sflag">
    <vt:lpwstr>1578281974</vt:lpwstr>
  </property>
</Properties>
</file>