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  <p:sldMasterId id="2147483676" r:id="rId4"/>
  </p:sldMasterIdLst>
  <p:notesMasterIdLst>
    <p:notesMasterId r:id="rId27"/>
  </p:notesMasterIdLst>
  <p:sldIdLst>
    <p:sldId id="566" r:id="rId5"/>
    <p:sldId id="1792" r:id="rId6"/>
    <p:sldId id="1656" r:id="rId7"/>
    <p:sldId id="1710" r:id="rId8"/>
    <p:sldId id="1746" r:id="rId9"/>
    <p:sldId id="1756" r:id="rId10"/>
    <p:sldId id="1654" r:id="rId11"/>
    <p:sldId id="1745" r:id="rId12"/>
    <p:sldId id="1789" r:id="rId13"/>
    <p:sldId id="1791" r:id="rId14"/>
    <p:sldId id="1797" r:id="rId15"/>
    <p:sldId id="1798" r:id="rId16"/>
    <p:sldId id="1799" r:id="rId17"/>
    <p:sldId id="260" r:id="rId18"/>
    <p:sldId id="264" r:id="rId19"/>
    <p:sldId id="1788" r:id="rId20"/>
    <p:sldId id="1795" r:id="rId21"/>
    <p:sldId id="1743" r:id="rId22"/>
    <p:sldId id="1755" r:id="rId23"/>
    <p:sldId id="633" r:id="rId24"/>
    <p:sldId id="552" r:id="rId25"/>
    <p:sldId id="305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1D1"/>
    <a:srgbClr val="FF8585"/>
    <a:srgbClr val="FF8B8B"/>
    <a:srgbClr val="99FF66"/>
    <a:srgbClr val="394759"/>
    <a:srgbClr val="CCFFFF"/>
    <a:srgbClr val="C5C5FF"/>
    <a:srgbClr val="66FFFF"/>
    <a:srgbClr val="FFF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2639AD-98AE-48DD-919F-82FDC828AD44}" v="110" dt="2022-05-31T12:59:38.8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5" autoAdjust="0"/>
    <p:restoredTop sz="94876" autoAdjust="0"/>
  </p:normalViewPr>
  <p:slideViewPr>
    <p:cSldViewPr snapToGrid="0" snapToObjects="1">
      <p:cViewPr varScale="1">
        <p:scale>
          <a:sx n="89" d="100"/>
          <a:sy n="89" d="100"/>
        </p:scale>
        <p:origin x="114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1.863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52.590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1 24575,'5'0'0,"7"0"0,0 0-8191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4T13:10:32.077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 0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6:43.9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31T12:58:56.21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5/31/2022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9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5/31/2022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5/31/2022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B1CE7-C3C9-45F0-9483-4D35F5671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305C9-52BB-4315-9B10-36F70ED7C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2E4E0-EEA4-4269-ABCF-0F687B22F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FD9B2-8B59-48E2-9CCF-2C793EE1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3A1E1-5E26-4ECB-A4B9-A670F68C2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2485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F1B0F-B7AF-4C1D-9CF3-C08DE59AE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A9DC-FF7A-4236-AE63-1A00C701F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1061B-E011-4FD1-8F59-BC648F16F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44442-A5CD-403F-8470-F0A310C8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1646F-A5AD-45BE-A146-67214609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051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1449-EFE0-4482-B7F0-41AC07E72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893E6-1A3D-4733-9A48-28C0C3536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C0D02-73CE-4CA3-ABCD-0A57BB2A6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CB220-E99B-4FF6-B785-8D0F4A3A7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7868F-34D8-4BB9-9A91-4C7D74B0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3246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24F5E-93E8-4ACE-AE27-7E23EF442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21021-EB09-4060-B750-B5E4159B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5F5AE-8C46-4310-BB52-257FFD8CB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58AEB2-BCCE-4517-BA41-5884C3961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56ECF-E9B3-4AB4-945A-8509FE331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43D01F-AF0C-4B98-90B7-66CC8D263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483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3C19-8F5B-4609-9A68-FBDF465EC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FFEDF-85DA-41C8-AB8F-0C1E7C60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FE916B-25E7-42EF-ACC2-6B4D21FEB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383E2B-A7D3-4091-ACD3-DCEA4A1F8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75E54-5EC8-4EA8-A254-F45ACEE9B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E946-DF03-4FA3-8E0D-F0430A94C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6196A1-C717-44E4-8905-9EE09209B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1397BD-EFC5-4B6A-8752-ABE41E69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9439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FC86B-5035-4ADC-9F1E-FB11308AB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1BABD-8753-4449-B92D-CA238A6B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98D33-1BB9-42F6-B62C-F01C5260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A557DB-5016-4038-A6E5-0B5C7A8A1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993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E7D7D5-E1AA-4709-B942-49FBD6487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015067-0179-4B38-B1C9-3C99EB10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D0A1B-6B12-47C6-B9CE-30B5046D0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461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108A-A341-4A0E-932D-948D7AED0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D4A4D-E02F-4104-9A2C-D3C4820A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CA0FBA-0906-4F3D-8A2A-57AD167C4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A7235-18F6-412A-A30E-FDEBEE42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05E56-B04E-444A-9986-97B56A83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CD681-1DEE-43CB-A7C3-DF7337BDE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373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B58D-54FC-4B70-83E9-2E577633E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32DFF6-43F7-4C0E-8D6C-7CBC17CE1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5CEC8-0657-4933-8E97-DE6806C42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2889A-E980-4340-88A6-F41D8205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1E05B-EEA7-4CCC-8D9B-37698744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65736E-E2CA-4BD1-A5F9-FA3C86CF7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8877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1091B-A3A4-4A97-9775-2B793731B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C546FE-86A4-44DD-AF5F-1B92F1181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58C0-BD88-4CAF-B52D-B5A3E757D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54037-FF27-490C-8611-0D278E056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F1427-0A33-46B4-B536-AEE415CB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937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19890-4978-4D29-9EDF-C64BB0F6C8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7CA04-9D11-4E4A-9F8D-C4F1C7FD34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0384A-F418-474D-98F3-B04D80587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5C044-5B01-48CC-8818-6E9EDCB6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83FB6-C2D6-4DC0-8DAA-6C8AE30DB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55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BADD87-C9FB-4173-86B4-217E76D2C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13239-6738-479E-8258-B202E9898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E700B-FBBD-47DA-94BE-003E59310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33EE5-1234-4295-B7C2-95F62E33DCA2}" type="datetimeFigureOut">
              <a:rPr lang="en-IN" smtClean="0"/>
              <a:t>31-05-2022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CF629-3016-4917-A3CC-D26295327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165FA-1CFB-48BC-A70E-A255233BD7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10077-FB72-4ECC-B0E4-BF213E0B35E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267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customXml" Target="../ink/ink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5" Type="http://schemas.openxmlformats.org/officeDocument/2006/relationships/image" Target="../media/image15.png"/><Relationship Id="rId4" Type="http://schemas.openxmlformats.org/officeDocument/2006/relationships/customXml" Target="../ink/ink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CCSDK-3644" TargetMode="External"/><Relationship Id="rId2" Type="http://schemas.openxmlformats.org/officeDocument/2006/relationships/hyperlink" Target="https://jira.onap.org/browse/REQ-121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onap.org/browse/POLICY-4108" TargetMode="External"/><Relationship Id="rId4" Type="http://schemas.openxmlformats.org/officeDocument/2006/relationships/hyperlink" Target="https://jira.onap.org/browse/DCAEGEN2-314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11 Kohn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</a:t>
            </a:r>
            <a:r>
              <a:rPr lang="en-US" sz="2000" dirty="0" err="1">
                <a:latin typeface="+mn-lt"/>
              </a:rPr>
              <a:t>CapGemini</a:t>
            </a:r>
            <a:r>
              <a:rPr lang="en-US" sz="2000" dirty="0">
                <a:latin typeface="+mn-lt"/>
              </a:rPr>
              <a:t>, Ericsson, </a:t>
            </a:r>
            <a:r>
              <a:rPr lang="en-US" sz="2000">
                <a:latin typeface="+mn-lt"/>
              </a:rPr>
              <a:t>AT&amp;T, highstreet </a:t>
            </a:r>
            <a:r>
              <a:rPr lang="en-US" sz="2000" dirty="0">
                <a:latin typeface="+mn-lt"/>
              </a:rPr>
              <a:t>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Rutgers Winlab</a:t>
            </a:r>
            <a:r>
              <a:rPr lang="en-US" sz="2000">
                <a:latin typeface="+mn-lt"/>
              </a:rPr>
              <a:t>, IBM</a:t>
            </a:r>
            <a:r>
              <a:rPr lang="en-US" sz="2000" dirty="0">
                <a:latin typeface="+mn-lt"/>
              </a:rPr>
              <a:t>, Tech Mahindra, Nokia,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597823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 : N. 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endParaRPr 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1596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>
                <a:solidFill>
                  <a:schemeClr val="bg1"/>
                </a:solidFill>
              </a:rPr>
              <a:t>May 31, </a:t>
            </a:r>
            <a:r>
              <a:rPr lang="en-US" sz="2000" dirty="0">
                <a:solidFill>
                  <a:schemeClr val="bg1"/>
                </a:solidFill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High-level options for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A1 support in SDN-R to work with A1 Termination in RAN-Sim</a:t>
            </a:r>
          </a:p>
          <a:p>
            <a:r>
              <a:rPr lang="en-US" dirty="0"/>
              <a:t>Option 1 - Minimal change to existing code</a:t>
            </a:r>
          </a:p>
          <a:p>
            <a:pPr lvl="1"/>
            <a:r>
              <a:rPr lang="en-US" dirty="0"/>
              <a:t>No change to header of ANR Control Loop (DMaaP) message</a:t>
            </a:r>
          </a:p>
          <a:p>
            <a:pPr lvl="1"/>
            <a:r>
              <a:rPr lang="en-US" dirty="0"/>
              <a:t>Change in payload of ANR Control Loop message (from O1 to A1)</a:t>
            </a:r>
          </a:p>
          <a:p>
            <a:pPr lvl="1"/>
            <a:r>
              <a:rPr lang="en-US" dirty="0"/>
              <a:t>SDN-R  processes new A1 payload in Control Loop message </a:t>
            </a:r>
          </a:p>
          <a:p>
            <a:pPr lvl="1"/>
            <a:r>
              <a:rPr lang="en-US" dirty="0"/>
              <a:t>No/minimal change in Policy </a:t>
            </a:r>
          </a:p>
          <a:p>
            <a:r>
              <a:rPr lang="en-US" dirty="0"/>
              <a:t>Option 2 – Changes in Policy and Control Loop design</a:t>
            </a:r>
          </a:p>
          <a:p>
            <a:pPr lvl="1"/>
            <a:r>
              <a:rPr lang="en-US" dirty="0"/>
              <a:t>Separate control message format for O1 and A1 based message</a:t>
            </a:r>
          </a:p>
          <a:p>
            <a:pPr lvl="1"/>
            <a:r>
              <a:rPr lang="en-US" dirty="0"/>
              <a:t>Separate policies in Policy module- different DMaaP topics?</a:t>
            </a:r>
          </a:p>
          <a:p>
            <a:pPr lvl="1"/>
            <a:r>
              <a:rPr lang="en-US" dirty="0"/>
              <a:t>Work towards packaging application as an rApp</a:t>
            </a:r>
          </a:p>
          <a:p>
            <a:pPr lvl="1"/>
            <a:r>
              <a:rPr lang="en-US" dirty="0"/>
              <a:t>Policy to A1 policy manager message may not be DMaaP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6814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3B6BB13C-856D-F62E-EB39-9A1ED5248096}"/>
              </a:ext>
            </a:extLst>
          </p:cNvPr>
          <p:cNvSpPr/>
          <p:nvPr/>
        </p:nvSpPr>
        <p:spPr>
          <a:xfrm>
            <a:off x="9202024" y="3116017"/>
            <a:ext cx="1766040" cy="14075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22" y="42026"/>
            <a:ext cx="11688370" cy="1067652"/>
          </a:xfrm>
        </p:spPr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43879" y="6047968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1748966" y="1894695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6480398" y="1656548"/>
            <a:ext cx="2257867" cy="1755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 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4305637" y="2314558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7933602" y="360832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3630519" y="4447869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8465590" y="3118623"/>
            <a:ext cx="807823" cy="815575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6506436" y="3928241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2744809" y="2381768"/>
            <a:ext cx="1560828" cy="16299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2636537" y="4650511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554966" y="2168708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862344" y="198328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493165" y="1467451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531065" y="1790751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865075" y="1607767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862344" y="1278474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2744809" y="2215720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1881826" y="3424263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2155009" y="2868841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1706877" y="3490287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2644388" y="4290228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endCxn id="67" idx="3"/>
          </p:cNvCxnSpPr>
          <p:nvPr/>
        </p:nvCxnSpPr>
        <p:spPr>
          <a:xfrm flipH="1" flipV="1">
            <a:off x="5153009" y="2544763"/>
            <a:ext cx="1321264" cy="356904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5406588" y="4249743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4556311" y="4133303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2731628" y="2613139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2407528" y="2879926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7390490" y="4130498"/>
            <a:ext cx="1800275" cy="198689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1381195">
            <a:off x="7582702" y="402877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022336" y="194996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8108798" y="4569038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3418103" y="236946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5679683" y="267431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4167245" y="3719078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5833042" y="427974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5481231" y="376201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5768214" y="449008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3953423" y="455973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2897233" y="340426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1811010" y="303791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3358959" y="251535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5356696" y="199354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10a,12a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stCxn id="134" idx="1"/>
          </p:cNvCxnSpPr>
          <p:nvPr/>
        </p:nvCxnSpPr>
        <p:spPr>
          <a:xfrm flipH="1" flipV="1">
            <a:off x="8485805" y="2702600"/>
            <a:ext cx="787608" cy="950821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582991" y="2506782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890369" y="2321360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 rot="1530245">
            <a:off x="8603905" y="280431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792275" y="2539612"/>
            <a:ext cx="1104407" cy="28432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070930" y="2964734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075423" y="2498277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4335341" y="3797318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5731974" y="3131939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4472355" y="2968493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4862968" y="2985839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7473144" y="438092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6986441" y="413633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2213170" y="243927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0640955-27AE-867A-193C-75562C71742A}"/>
              </a:ext>
            </a:extLst>
          </p:cNvPr>
          <p:cNvSpPr txBox="1"/>
          <p:nvPr/>
        </p:nvSpPr>
        <p:spPr>
          <a:xfrm>
            <a:off x="9273413" y="3499532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959FCD5-946A-98F3-8545-4D013A01FD7E}"/>
              </a:ext>
            </a:extLst>
          </p:cNvPr>
          <p:cNvSpPr txBox="1"/>
          <p:nvPr/>
        </p:nvSpPr>
        <p:spPr>
          <a:xfrm>
            <a:off x="9284094" y="386964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47FFE198-0A65-60B7-0BB9-1CA23C8E127C}"/>
              </a:ext>
            </a:extLst>
          </p:cNvPr>
          <p:cNvSpPr txBox="1"/>
          <p:nvPr/>
        </p:nvSpPr>
        <p:spPr>
          <a:xfrm>
            <a:off x="9863751" y="4098604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F253FEA2-4936-FDDE-B453-C4AD68D555BD}"/>
              </a:ext>
            </a:extLst>
          </p:cNvPr>
          <p:cNvSpPr txBox="1"/>
          <p:nvPr/>
        </p:nvSpPr>
        <p:spPr>
          <a:xfrm rot="596066">
            <a:off x="7254302" y="3488938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37B3BF5-2619-99CD-1C92-DED904BABCCB}"/>
              </a:ext>
            </a:extLst>
          </p:cNvPr>
          <p:cNvSpPr txBox="1"/>
          <p:nvPr/>
        </p:nvSpPr>
        <p:spPr>
          <a:xfrm>
            <a:off x="9948321" y="3635039"/>
            <a:ext cx="83548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RAN App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7623DEF9-A327-EC33-12D8-193E333D029D}"/>
              </a:ext>
            </a:extLst>
          </p:cNvPr>
          <p:cNvSpPr txBox="1"/>
          <p:nvPr/>
        </p:nvSpPr>
        <p:spPr>
          <a:xfrm>
            <a:off x="4281777" y="2576983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D41EDEC-5A49-5F31-0EF2-C9819E34C673}"/>
              </a:ext>
            </a:extLst>
          </p:cNvPr>
          <p:cNvSpPr txBox="1"/>
          <p:nvPr/>
        </p:nvSpPr>
        <p:spPr>
          <a:xfrm>
            <a:off x="6783916" y="3184974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79A9041-5D0F-0CFB-A731-637CA1077652}"/>
              </a:ext>
            </a:extLst>
          </p:cNvPr>
          <p:cNvSpPr txBox="1"/>
          <p:nvPr/>
        </p:nvSpPr>
        <p:spPr>
          <a:xfrm>
            <a:off x="10191479" y="320796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36E1741-239F-2700-85A9-B11A4D029A81}"/>
              </a:ext>
            </a:extLst>
          </p:cNvPr>
          <p:cNvSpPr txBox="1"/>
          <p:nvPr/>
        </p:nvSpPr>
        <p:spPr>
          <a:xfrm>
            <a:off x="8635676" y="52516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976E337-A8D4-0FD2-EC36-EF70986F405D}"/>
              </a:ext>
            </a:extLst>
          </p:cNvPr>
          <p:cNvSpPr txBox="1"/>
          <p:nvPr/>
        </p:nvSpPr>
        <p:spPr>
          <a:xfrm>
            <a:off x="9064097" y="5186023"/>
            <a:ext cx="287762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Changes needed to support </a:t>
            </a:r>
            <a:br>
              <a:rPr lang="en-US" sz="1600" dirty="0"/>
            </a:br>
            <a:r>
              <a:rPr lang="en-US" sz="1600" dirty="0"/>
              <a:t>A1 based SON action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203BB5E-C476-B32B-B06B-7B90F95F394A}"/>
              </a:ext>
            </a:extLst>
          </p:cNvPr>
          <p:cNvSpPr txBox="1"/>
          <p:nvPr/>
        </p:nvSpPr>
        <p:spPr>
          <a:xfrm>
            <a:off x="5402173" y="462574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B591353-D64B-3D35-AA4A-E90DB3F16971}"/>
              </a:ext>
            </a:extLst>
          </p:cNvPr>
          <p:cNvSpPr txBox="1"/>
          <p:nvPr/>
        </p:nvSpPr>
        <p:spPr>
          <a:xfrm>
            <a:off x="3553229" y="4715568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5E7EBC1-033C-7500-B39A-3CAE6316C5B2}"/>
              </a:ext>
            </a:extLst>
          </p:cNvPr>
          <p:cNvSpPr txBox="1"/>
          <p:nvPr/>
        </p:nvSpPr>
        <p:spPr>
          <a:xfrm>
            <a:off x="8646768" y="577859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*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1427074-A4A0-CED4-8485-620DDEA00B53}"/>
              </a:ext>
            </a:extLst>
          </p:cNvPr>
          <p:cNvSpPr txBox="1"/>
          <p:nvPr/>
        </p:nvSpPr>
        <p:spPr>
          <a:xfrm>
            <a:off x="9044803" y="5746571"/>
            <a:ext cx="2877627" cy="5576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/>
              <a:t>Carry over CM update work</a:t>
            </a:r>
            <a:br>
              <a:rPr lang="en-US" sz="1600" dirty="0"/>
            </a:br>
            <a:r>
              <a:rPr lang="en-US" sz="1600" dirty="0"/>
              <a:t>to fully support A1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201920F-2D3F-58C0-69B9-EAF982954FC7}"/>
              </a:ext>
            </a:extLst>
          </p:cNvPr>
          <p:cNvSpPr txBox="1"/>
          <p:nvPr/>
        </p:nvSpPr>
        <p:spPr>
          <a:xfrm>
            <a:off x="7132202" y="2038083"/>
            <a:ext cx="748923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 PMS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CC0288B-2425-5ECF-8802-C6D68F4F5B11}"/>
              </a:ext>
            </a:extLst>
          </p:cNvPr>
          <p:cNvSpPr txBox="1"/>
          <p:nvPr/>
        </p:nvSpPr>
        <p:spPr>
          <a:xfrm>
            <a:off x="6576929" y="2695583"/>
            <a:ext cx="452116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SLI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E8A2B31D-8524-029E-9117-F8DBE17A870E}"/>
              </a:ext>
            </a:extLst>
          </p:cNvPr>
          <p:cNvCxnSpPr>
            <a:cxnSpLocks/>
          </p:cNvCxnSpPr>
          <p:nvPr/>
        </p:nvCxnSpPr>
        <p:spPr>
          <a:xfrm flipH="1">
            <a:off x="7049944" y="2381768"/>
            <a:ext cx="398313" cy="40322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6E46813A-BA8E-BCDD-733F-90DD9E58201D}"/>
              </a:ext>
            </a:extLst>
          </p:cNvPr>
          <p:cNvCxnSpPr>
            <a:cxnSpLocks/>
          </p:cNvCxnSpPr>
          <p:nvPr/>
        </p:nvCxnSpPr>
        <p:spPr>
          <a:xfrm flipH="1" flipV="1">
            <a:off x="7059142" y="2921259"/>
            <a:ext cx="969999" cy="197363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2C84A877-D74B-69BC-46DA-06D664B8D9E3}"/>
              </a:ext>
            </a:extLst>
          </p:cNvPr>
          <p:cNvCxnSpPr>
            <a:cxnSpLocks/>
            <a:stCxn id="97" idx="1"/>
          </p:cNvCxnSpPr>
          <p:nvPr/>
        </p:nvCxnSpPr>
        <p:spPr>
          <a:xfrm flipH="1" flipV="1">
            <a:off x="7666679" y="2375639"/>
            <a:ext cx="408744" cy="276527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8DE1D888-6236-2DF6-0221-B1D8A1720FCA}"/>
              </a:ext>
            </a:extLst>
          </p:cNvPr>
          <p:cNvCxnSpPr>
            <a:cxnSpLocks/>
          </p:cNvCxnSpPr>
          <p:nvPr/>
        </p:nvCxnSpPr>
        <p:spPr>
          <a:xfrm flipH="1" flipV="1">
            <a:off x="5174083" y="2467230"/>
            <a:ext cx="1306315" cy="307738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72C1EF9B-CC8C-4092-156C-EFB8269A1F30}"/>
              </a:ext>
            </a:extLst>
          </p:cNvPr>
          <p:cNvCxnSpPr>
            <a:cxnSpLocks/>
            <a:stCxn id="146" idx="1"/>
            <a:endCxn id="134" idx="3"/>
          </p:cNvCxnSpPr>
          <p:nvPr/>
        </p:nvCxnSpPr>
        <p:spPr>
          <a:xfrm flipH="1" flipV="1">
            <a:off x="9653645" y="3653421"/>
            <a:ext cx="294676" cy="135507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CE0412-DDE3-1E27-AFA9-34EDC3817898}"/>
              </a:ext>
            </a:extLst>
          </p:cNvPr>
          <p:cNvGrpSpPr/>
          <p:nvPr/>
        </p:nvGrpSpPr>
        <p:grpSpPr>
          <a:xfrm>
            <a:off x="6179863" y="2679865"/>
            <a:ext cx="10800" cy="360"/>
            <a:chOff x="6179863" y="2679865"/>
            <a:chExt cx="1080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483A984-E02D-93B3-B6DD-43740F061194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70863" y="267122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14:cNvPr>
                <p14:cNvContentPartPr/>
                <p14:nvPr/>
              </p14:nvContentPartPr>
              <p14:xfrm>
                <a:off x="6179863" y="2679865"/>
                <a:ext cx="1080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4812CFDA-4D45-1AEB-0693-03696CFD3F6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70863" y="2671225"/>
                  <a:ext cx="28440" cy="18000"/>
                </a:xfrm>
                <a:prstGeom prst="rect">
                  <a:avLst/>
                </a:prstGeom>
              </p:spPr>
            </p:pic>
          </mc:Fallback>
        </mc:AlternateContent>
      </p:grp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30943C8-6E02-FF18-5CDA-0B525371A516}"/>
              </a:ext>
            </a:extLst>
          </p:cNvPr>
          <p:cNvCxnSpPr>
            <a:cxnSpLocks/>
            <a:stCxn id="116" idx="1"/>
          </p:cNvCxnSpPr>
          <p:nvPr/>
        </p:nvCxnSpPr>
        <p:spPr>
          <a:xfrm flipH="1">
            <a:off x="5174083" y="2191972"/>
            <a:ext cx="1958119" cy="233042"/>
          </a:xfrm>
          <a:prstGeom prst="straightConnector1">
            <a:avLst/>
          </a:prstGeom>
          <a:ln w="25400" cmpd="sng">
            <a:solidFill>
              <a:srgbClr val="7030A0"/>
            </a:solidFill>
            <a:prstDash val="dash"/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Oval 139">
            <a:extLst>
              <a:ext uri="{FF2B5EF4-FFF2-40B4-BE49-F238E27FC236}">
                <a16:creationId xmlns:a16="http://schemas.microsoft.com/office/drawing/2014/main" id="{7A7C733A-FB2C-FD92-2646-2E71C8A5380C}"/>
              </a:ext>
            </a:extLst>
          </p:cNvPr>
          <p:cNvSpPr/>
          <p:nvPr/>
        </p:nvSpPr>
        <p:spPr>
          <a:xfrm>
            <a:off x="5808529" y="25006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AB4909E-C4F6-514E-3A3B-EF5D58466F73}"/>
              </a:ext>
            </a:extLst>
          </p:cNvPr>
          <p:cNvSpPr txBox="1"/>
          <p:nvPr/>
        </p:nvSpPr>
        <p:spPr>
          <a:xfrm>
            <a:off x="372819" y="5371071"/>
            <a:ext cx="71713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9:	Request msg from MS for O1/A1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10,11: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BF237EF-F4AB-CCEF-91C5-50E63E2CF866}"/>
              </a:ext>
            </a:extLst>
          </p:cNvPr>
          <p:cNvSpPr txBox="1"/>
          <p:nvPr/>
        </p:nvSpPr>
        <p:spPr>
          <a:xfrm>
            <a:off x="5241856" y="277103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10o,12o 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4CC9E71-6FA9-9FCF-BD7C-BDA994834DC2}"/>
              </a:ext>
            </a:extLst>
          </p:cNvPr>
          <p:cNvSpPr txBox="1"/>
          <p:nvPr/>
        </p:nvSpPr>
        <p:spPr>
          <a:xfrm>
            <a:off x="8573139" y="2439544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11a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10CBA05-A862-83F4-BBFC-ECBA8FD801F3}"/>
              </a:ext>
            </a:extLst>
          </p:cNvPr>
          <p:cNvSpPr txBox="1"/>
          <p:nvPr/>
        </p:nvSpPr>
        <p:spPr>
          <a:xfrm>
            <a:off x="8579859" y="3428849"/>
            <a:ext cx="472504" cy="29558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11o </a:t>
            </a:r>
          </a:p>
        </p:txBody>
      </p:sp>
    </p:spTree>
    <p:extLst>
      <p:ext uri="{BB962C8B-B14F-4D97-AF65-F5344CB8AC3E}">
        <p14:creationId xmlns:p14="http://schemas.microsoft.com/office/powerpoint/2010/main" val="108707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A1 based CL msg without change to header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4446861" cy="517048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#Current ANR message (O1 based action)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"closedLoopControlName":"ControlLoop-vSONH-7d4baf04-8875-4d1f-946d-06b874048b61",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"closedLoopAlarmStart":1606805921693,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closedLoopEventClient</a:t>
            </a:r>
            <a:r>
              <a:rPr lang="en-US" sz="900" dirty="0"/>
              <a:t>":"</a:t>
            </a:r>
            <a:r>
              <a:rPr lang="en-US" sz="900" dirty="0" err="1"/>
              <a:t>microservice.PCI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closedLoopEventStatus</a:t>
            </a:r>
            <a:r>
              <a:rPr lang="en-US" sz="900" dirty="0"/>
              <a:t>":"ONSET",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"target":"</a:t>
            </a:r>
            <a:r>
              <a:rPr lang="en-US" sz="900" dirty="0" err="1"/>
              <a:t>pnf.pnf</a:t>
            </a:r>
            <a:r>
              <a:rPr lang="en-US" sz="900" dirty="0"/>
              <a:t>-name",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from":"PCIMS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policyName</a:t>
            </a:r>
            <a:r>
              <a:rPr lang="en-US" sz="900" dirty="0"/>
              <a:t>":"PCI",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"policyVersion":"1.0.2",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target_type":"PNF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"requestID":"82feb01e-4f3e-40e2-b8df-683adabae893",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"AAI":{"</a:t>
            </a:r>
            <a:r>
              <a:rPr lang="en-US" sz="900" dirty="0" err="1"/>
              <a:t>generic-vnf.prov-status":"ACTIVE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generic-vnf.is-closed-loop-disabled":"false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"pnf.pnf-name":"ncserver1"},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"Action":"</a:t>
            </a:r>
            <a:r>
              <a:rPr lang="en-US" sz="900" dirty="0" err="1"/>
              <a:t>ModifyConfigANR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"payload":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"{"Configurations":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[{"data":{"</a:t>
            </a:r>
            <a:r>
              <a:rPr lang="en-US" sz="900" dirty="0" err="1"/>
              <a:t>FAPService</a:t>
            </a:r>
            <a:r>
              <a:rPr lang="en-US" sz="900" dirty="0"/>
              <a:t>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{"alias":"Chn0014","CellConfig":{"LTE":{"RAN":{"Common":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{"CellIdentity":"Chn0014"},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NeighborListInUse</a:t>
            </a:r>
            <a:r>
              <a:rPr lang="en-US" sz="900" dirty="0"/>
              <a:t>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</a:t>
            </a:r>
            <a:r>
              <a:rPr lang="en-US" sz="900" dirty="0" err="1"/>
              <a:t>LTECell</a:t>
            </a:r>
            <a:r>
              <a:rPr lang="en-US" sz="900" dirty="0"/>
              <a:t>":[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{"PNFName":"ncserver1","PLMNID":"ran-1","CID":"Chn0000","PhyCellID":0,"Blacklisted":"true"},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{"PNFName":"ncserver1","PLMNID":"ran-1","CID":"Chn0001","PhyCellID":0,"Blacklisted":"true"}],"LTECellNumberOfEntries":"2"}}}}}}}]}"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FB49871-41AE-C8FE-2504-8BE4422DA558}"/>
              </a:ext>
            </a:extLst>
          </p:cNvPr>
          <p:cNvSpPr txBox="1">
            <a:spLocks/>
          </p:cNvSpPr>
          <p:nvPr/>
        </p:nvSpPr>
        <p:spPr>
          <a:xfrm>
            <a:off x="6096000" y="1138238"/>
            <a:ext cx="4446861" cy="5170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#Sample New ANR DMaaP message format to be sent to SDN-R (A1-based)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"closedLoopControlName":"ControlLoop-vSONH-7d4baf04-8875-4d1f-946d-06b874048b61",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"closedLoopAlarmStart":1606805921693,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closedLoopEventClient</a:t>
            </a:r>
            <a:r>
              <a:rPr lang="en-US" sz="900" dirty="0"/>
              <a:t>":"</a:t>
            </a:r>
            <a:r>
              <a:rPr lang="en-US" sz="900" dirty="0" err="1"/>
              <a:t>microservice.PCI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closedLoopEventStatus</a:t>
            </a:r>
            <a:r>
              <a:rPr lang="en-US" sz="900" dirty="0"/>
              <a:t>":"ONSET",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"target":"</a:t>
            </a:r>
            <a:r>
              <a:rPr lang="en-US" sz="900" dirty="0" err="1"/>
              <a:t>pnf.pnf</a:t>
            </a:r>
            <a:r>
              <a:rPr lang="en-US" sz="900" dirty="0"/>
              <a:t>-name",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from":"PCIMS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policyName</a:t>
            </a:r>
            <a:r>
              <a:rPr lang="en-US" sz="900" dirty="0"/>
              <a:t>":"PCI",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"policyVersion":"1.0.2",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target_type":"PNF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"requestID":"82feb01e-4f3e-40e2-b8df-683adabae893",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"AAI":{"</a:t>
            </a:r>
            <a:r>
              <a:rPr lang="en-US" sz="900" dirty="0" err="1"/>
              <a:t>generic-vnf.prov-status":"ACTIVE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</a:t>
            </a:r>
            <a:r>
              <a:rPr lang="en-US" sz="900" dirty="0" err="1"/>
              <a:t>generic-vnf.is-closed-loop-disabled":"false</a:t>
            </a:r>
            <a:r>
              <a:rPr lang="en-US" sz="900" dirty="0"/>
              <a:t>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"pnf.pnf-name":"ncserver1"},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"Action":"</a:t>
            </a:r>
            <a:r>
              <a:rPr lang="en-US" sz="900" dirty="0" err="1"/>
              <a:t>ModifyConfigANR</a:t>
            </a:r>
            <a:r>
              <a:rPr lang="en-US" sz="900" dirty="0"/>
              <a:t>"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#Keep same header for no change. Interpret </a:t>
            </a:r>
            <a:r>
              <a:rPr lang="en-US" sz="900" dirty="0" err="1"/>
              <a:t>ModifyConfigANR</a:t>
            </a:r>
            <a:r>
              <a:rPr lang="en-US" sz="900" dirty="0"/>
              <a:t> action in SDNR.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#Assuming that payload has been changed to carry A1 policy information.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"payload":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"{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“action”:”</a:t>
            </a:r>
            <a:r>
              <a:rPr lang="en-US" sz="900" dirty="0" err="1"/>
              <a:t>CreatePolicy</a:t>
            </a:r>
            <a:r>
              <a:rPr lang="en-US" sz="900" dirty="0"/>
              <a:t>”, #TBD if this can be removed if there is an action in the header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policy_id</a:t>
            </a:r>
            <a:r>
              <a:rPr lang="en-US" sz="900" dirty="0"/>
              <a:t>”: 1,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policy_type_id</a:t>
            </a:r>
            <a:r>
              <a:rPr lang="en-US" sz="900" dirty="0"/>
              <a:t>”: 1, #currently implemented as 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“ric_id”:”ric1”,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“</a:t>
            </a:r>
            <a:r>
              <a:rPr lang="en-US" sz="900" dirty="0" err="1"/>
              <a:t>policy_data</a:t>
            </a:r>
            <a:r>
              <a:rPr lang="en-US" sz="900" dirty="0"/>
              <a:t>”: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”{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"CellID":"Chn0014', #source cell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"</a:t>
            </a:r>
            <a:r>
              <a:rPr lang="en-US" sz="900" dirty="0" err="1"/>
              <a:t>neighbours</a:t>
            </a:r>
            <a:r>
              <a:rPr lang="en-US" sz="900" dirty="0"/>
              <a:t>": [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"CellID":"Chn0000", #first neighbor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"ho-kpi1": 100 #integer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},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"PNFName":"ncserver1",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"PLMNID":"ran-1",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"CellID":"Chn0001",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"ho-kpi1": 90 #integer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		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}"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900" dirty="0"/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459019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D876B2-8811-8652-7AFD-B583E304C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5D7EB-0743-CD2A-EAF9-2E5F33FC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 Loop for A1-based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24D4-E81D-DAFB-F0F9-387BF5295C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Use similar solution for SON and Slicing use case</a:t>
            </a:r>
          </a:p>
          <a:p>
            <a:r>
              <a:rPr lang="en-US" dirty="0"/>
              <a:t>DMaaP msg from Policy to SDN-R</a:t>
            </a:r>
          </a:p>
          <a:p>
            <a:pPr lvl="1"/>
            <a:r>
              <a:rPr lang="en-US" dirty="0"/>
              <a:t>reuse control loop methodology, visibility to other modules</a:t>
            </a:r>
          </a:p>
          <a:p>
            <a:pPr lvl="1"/>
            <a:r>
              <a:rPr lang="en-US" dirty="0"/>
              <a:t>Separate DMaaP topics for O1 and A1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08048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8F5A2-D69C-4C2E-9484-79927F5FB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9259" y="4746"/>
            <a:ext cx="6546850" cy="881063"/>
          </a:xfrm>
        </p:spPr>
        <p:txBody>
          <a:bodyPr>
            <a:normAutofit/>
          </a:bodyPr>
          <a:lstStyle/>
          <a:p>
            <a:r>
              <a:rPr lang="en-IN" sz="3600" dirty="0"/>
              <a:t> Kafka Message Format  </a:t>
            </a:r>
            <a:endParaRPr lang="en-IN" sz="360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9E3D8-D283-409F-A207-E9BBD7ED4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" y="1455209"/>
            <a:ext cx="1019048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IN" sz="2000" dirty="0"/>
              <a:t>Need further changes in message format, to support policy instance id etc.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{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“action”:”</a:t>
            </a:r>
            <a:r>
              <a:rPr lang="en-IN" sz="2000" dirty="0" err="1"/>
              <a:t>CreatePolicy</a:t>
            </a:r>
            <a:r>
              <a:rPr lang="en-IN" sz="2000" dirty="0"/>
              <a:t>/</a:t>
            </a:r>
            <a:r>
              <a:rPr lang="en-IN" sz="2000" dirty="0" err="1"/>
              <a:t>DeletePolicy</a:t>
            </a:r>
            <a:r>
              <a:rPr lang="en-IN" sz="2000" dirty="0"/>
              <a:t>/</a:t>
            </a:r>
            <a:r>
              <a:rPr lang="en-IN" sz="2000" dirty="0" err="1"/>
              <a:t>GetPolicyStatus</a:t>
            </a:r>
            <a:r>
              <a:rPr lang="en-IN" sz="2000" dirty="0"/>
              <a:t>/..”,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“payload”:”{}”,</a:t>
            </a:r>
            <a:endParaRPr lang="en-IN" sz="2000" dirty="0"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IN" sz="2000" dirty="0"/>
              <a:t>“</a:t>
            </a:r>
            <a:r>
              <a:rPr lang="en-IN" sz="2000" dirty="0" err="1"/>
              <a:t>policy_type_id</a:t>
            </a:r>
            <a:r>
              <a:rPr lang="en-IN" sz="2000" dirty="0"/>
              <a:t>”:” ORAN_QoSTarget_2.0.0”</a:t>
            </a:r>
          </a:p>
          <a:p>
            <a:pPr marL="0" indent="0">
              <a:buNone/>
            </a:pPr>
            <a:r>
              <a:rPr lang="en-IN" sz="2000" dirty="0">
                <a:ea typeface="Calibri"/>
                <a:cs typeface="Calibri"/>
              </a:rPr>
              <a:t>‘’</a:t>
            </a:r>
            <a:r>
              <a:rPr lang="en-IN" sz="2000" dirty="0" err="1">
                <a:ea typeface="Calibri"/>
                <a:cs typeface="Calibri"/>
              </a:rPr>
              <a:t>ric_id</a:t>
            </a:r>
            <a:r>
              <a:rPr lang="en-IN" sz="2000" dirty="0">
                <a:ea typeface="Calibri"/>
                <a:cs typeface="Calibri"/>
              </a:rPr>
              <a:t>”:””</a:t>
            </a:r>
          </a:p>
          <a:p>
            <a:pPr marL="0" indent="0">
              <a:buNone/>
            </a:pPr>
            <a:r>
              <a:rPr lang="en-IN" sz="2000" dirty="0"/>
              <a:t>}</a:t>
            </a:r>
            <a:endParaRPr lang="en-IN" sz="20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258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C2442A-ECCC-E872-71D0-B5C73D32D924}"/>
              </a:ext>
            </a:extLst>
          </p:cNvPr>
          <p:cNvSpPr/>
          <p:nvPr/>
        </p:nvSpPr>
        <p:spPr>
          <a:xfrm>
            <a:off x="285750" y="2062165"/>
            <a:ext cx="6629400" cy="42014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8F7914B-8435-4574-BDB8-6955B162E5C0}"/>
              </a:ext>
            </a:extLst>
          </p:cNvPr>
          <p:cNvSpPr/>
          <p:nvPr/>
        </p:nvSpPr>
        <p:spPr>
          <a:xfrm>
            <a:off x="1282165" y="2677249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B378A6-F62B-400E-A462-F3014C999320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2245037" y="2010469"/>
            <a:ext cx="19166" cy="666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791136-7240-4089-88BD-01DCFD07B5CC}"/>
              </a:ext>
            </a:extLst>
          </p:cNvPr>
          <p:cNvSpPr txBox="1"/>
          <p:nvPr/>
        </p:nvSpPr>
        <p:spPr>
          <a:xfrm>
            <a:off x="3310251" y="2409538"/>
            <a:ext cx="2720858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Push Policies towards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policy type id specific topic</a:t>
            </a:r>
            <a:endParaRPr kumimoji="0" lang="en-IN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2AC338-53B7-4CA2-BF9D-FFB7C0E84190}"/>
              </a:ext>
            </a:extLst>
          </p:cNvPr>
          <p:cNvSpPr/>
          <p:nvPr/>
        </p:nvSpPr>
        <p:spPr>
          <a:xfrm>
            <a:off x="1304623" y="3986163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App</a:t>
            </a:r>
          </a:p>
        </p:txBody>
      </p:sp>
      <p:cxnSp>
        <p:nvCxnSpPr>
          <p:cNvPr id="14" name="Straight Arrow Connector 13" descr="sdfasdfasdf">
            <a:extLst>
              <a:ext uri="{FF2B5EF4-FFF2-40B4-BE49-F238E27FC236}">
                <a16:creationId xmlns:a16="http://schemas.microsoft.com/office/drawing/2014/main" id="{4C359E36-664E-442C-93EE-1351D91BE12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07909" y="2960543"/>
            <a:ext cx="2371365" cy="3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8650765-9639-4A9F-93DA-3BED9AEB540C}"/>
              </a:ext>
            </a:extLst>
          </p:cNvPr>
          <p:cNvSpPr/>
          <p:nvPr/>
        </p:nvSpPr>
        <p:spPr>
          <a:xfrm>
            <a:off x="1283456" y="5428126"/>
            <a:ext cx="1925744" cy="566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 SIM CTRL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308610E-564B-40B5-8290-86CC577384B0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256912" y="4552751"/>
            <a:ext cx="14583" cy="937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F6B324C-A063-4CB0-BBCE-01FBB28816C8}"/>
              </a:ext>
            </a:extLst>
          </p:cNvPr>
          <p:cNvSpPr txBox="1"/>
          <p:nvPr/>
        </p:nvSpPr>
        <p:spPr>
          <a:xfrm>
            <a:off x="1168869" y="4767213"/>
            <a:ext cx="954516" cy="4308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WebSocket/Netconf</a:t>
            </a: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6A5EC3-9FAB-42E6-ADBA-39D255C2C80C}"/>
              </a:ext>
            </a:extLst>
          </p:cNvPr>
          <p:cNvSpPr txBox="1"/>
          <p:nvPr/>
        </p:nvSpPr>
        <p:spPr>
          <a:xfrm>
            <a:off x="1724544" y="1641137"/>
            <a:ext cx="142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A1-P Policy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9F0E6A-D202-4A52-BDBE-4440A162AFFE}"/>
              </a:ext>
            </a:extLst>
          </p:cNvPr>
          <p:cNvSpPr/>
          <p:nvPr/>
        </p:nvSpPr>
        <p:spPr>
          <a:xfrm>
            <a:off x="5591148" y="2576172"/>
            <a:ext cx="630090" cy="28660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CE14A87-BBDA-4B95-A136-B9754CD497C6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219784" y="4253267"/>
            <a:ext cx="2294699" cy="161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43DECF-926B-4285-8A26-1A27D503639D}"/>
              </a:ext>
            </a:extLst>
          </p:cNvPr>
          <p:cNvSpPr txBox="1"/>
          <p:nvPr/>
        </p:nvSpPr>
        <p:spPr>
          <a:xfrm>
            <a:off x="7364626" y="2362715"/>
            <a:ext cx="3304516" cy="29238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 hold Mapping of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n-I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{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PolicyTypeID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”:”</a:t>
            </a:r>
            <a:r>
              <a:rPr kumimoji="0" lang="en-I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TopicName</a:t>
            </a: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“ORAN_QoSTarget_2.0.0”:”TopicA”,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“ORAN_QoETarget_2.0.0”:”TopicB”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}</a:t>
            </a:r>
            <a:endParaRPr kumimoji="0" lang="en-I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A222F8-0098-48C2-AAFF-976DDA453EA7}"/>
              </a:ext>
            </a:extLst>
          </p:cNvPr>
          <p:cNvCxnSpPr>
            <a:cxnSpLocks/>
            <a:stCxn id="12" idx="0"/>
            <a:endCxn id="6" idx="2"/>
          </p:cNvCxnSpPr>
          <p:nvPr/>
        </p:nvCxnSpPr>
        <p:spPr>
          <a:xfrm flipH="1" flipV="1">
            <a:off x="2245037" y="3243837"/>
            <a:ext cx="22458" cy="742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EF485EC-6142-4BA0-A27F-4FB5126B521D}"/>
              </a:ext>
            </a:extLst>
          </p:cNvPr>
          <p:cNvSpPr txBox="1"/>
          <p:nvPr/>
        </p:nvSpPr>
        <p:spPr>
          <a:xfrm>
            <a:off x="769989" y="3482586"/>
            <a:ext cx="15492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Get Topic Mapping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F44DDFE-1F99-4497-928D-E1BFF72E6BFD}"/>
              </a:ext>
            </a:extLst>
          </p:cNvPr>
          <p:cNvSpPr txBox="1"/>
          <p:nvPr/>
        </p:nvSpPr>
        <p:spPr>
          <a:xfrm>
            <a:off x="3417045" y="3826613"/>
            <a:ext cx="195289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Subscribe to</a:t>
            </a:r>
            <a:r>
              <a:rPr kumimoji="0" lang="en-I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I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Topic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C4F253C9-AEB6-4EE4-9AB7-E3B7D1F1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787" y="908327"/>
            <a:ext cx="8132621" cy="63771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IN" sz="2400" dirty="0"/>
              <a:t>A1 Termination &amp; RAN App are different Modules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26D8E-DAD9-29EF-F060-2F15BF756FA6}"/>
              </a:ext>
            </a:extLst>
          </p:cNvPr>
          <p:cNvSpPr txBox="1">
            <a:spLocks/>
          </p:cNvSpPr>
          <p:nvPr/>
        </p:nvSpPr>
        <p:spPr>
          <a:xfrm>
            <a:off x="458778" y="435302"/>
            <a:ext cx="9439602" cy="4075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lt"/>
                <a:cs typeface="Calibri Light" panose="020F0302020204030204"/>
              </a:rPr>
              <a:t>                                                            RAN-Sim Enhancement for A1</a:t>
            </a:r>
            <a:endParaRPr kumimoji="0" lang="en-I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Calibri Light"/>
              <a:cs typeface="Calibri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7F38B8-F7F7-E66F-0D6C-E74249ADE02F}"/>
              </a:ext>
            </a:extLst>
          </p:cNvPr>
          <p:cNvSpPr txBox="1"/>
          <p:nvPr/>
        </p:nvSpPr>
        <p:spPr>
          <a:xfrm>
            <a:off x="5215835" y="5849573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1848537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Current RAN-Sim - support for O1-based config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</p:spTree>
    <p:extLst>
      <p:ext uri="{BB962C8B-B14F-4D97-AF65-F5344CB8AC3E}">
        <p14:creationId xmlns:p14="http://schemas.microsoft.com/office/powerpoint/2010/main" val="211424747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5E0A095A-1B89-43F8-B4C0-903B589AC54F}"/>
              </a:ext>
            </a:extLst>
          </p:cNvPr>
          <p:cNvSpPr/>
          <p:nvPr/>
        </p:nvSpPr>
        <p:spPr>
          <a:xfrm>
            <a:off x="5945799" y="2917811"/>
            <a:ext cx="1495378" cy="829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(RAN App)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 to support both O1 and A1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18658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25237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98117" y="159646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474727" y="4672644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87978D3-81E1-4440-BA6B-33956CFE3DAB}"/>
              </a:ext>
            </a:extLst>
          </p:cNvPr>
          <p:cNvSpPr/>
          <p:nvPr/>
        </p:nvSpPr>
        <p:spPr>
          <a:xfrm>
            <a:off x="6151209" y="2131928"/>
            <a:ext cx="1201454" cy="3757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(A1-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Termn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3A8F268B-0DDF-4D42-881C-B81D04125DAC}"/>
              </a:ext>
            </a:extLst>
          </p:cNvPr>
          <p:cNvSpPr/>
          <p:nvPr/>
        </p:nvSpPr>
        <p:spPr>
          <a:xfrm>
            <a:off x="6896764" y="2178684"/>
            <a:ext cx="419620" cy="33433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D4F9DB2-E15A-4D2B-B010-91968E161647}"/>
              </a:ext>
            </a:extLst>
          </p:cNvPr>
          <p:cNvSpPr/>
          <p:nvPr/>
        </p:nvSpPr>
        <p:spPr>
          <a:xfrm>
            <a:off x="6685765" y="3044514"/>
            <a:ext cx="511458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  <a:endCxn id="76" idx="0"/>
          </p:cNvCxnSpPr>
          <p:nvPr/>
        </p:nvCxnSpPr>
        <p:spPr>
          <a:xfrm>
            <a:off x="6541634" y="1463142"/>
            <a:ext cx="210302" cy="66878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691915" y="1504652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Choice of interface will depend on team doing the development.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 is Java based,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netconf client in RAN-Sim for netconf options, see for example https://github.com/Juniper/netconf-java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135FD6-997C-400E-92C0-F15477C554D3}"/>
              </a:ext>
            </a:extLst>
          </p:cNvPr>
          <p:cNvSpPr txBox="1"/>
          <p:nvPr/>
        </p:nvSpPr>
        <p:spPr>
          <a:xfrm>
            <a:off x="5129437" y="1466192"/>
            <a:ext cx="1215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O1-Config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DEF9D7C-2A60-4917-817C-9A205AA3D4AF}"/>
              </a:ext>
            </a:extLst>
          </p:cNvPr>
          <p:cNvSpPr txBox="1"/>
          <p:nvPr/>
        </p:nvSpPr>
        <p:spPr>
          <a:xfrm>
            <a:off x="3215054" y="1524941"/>
            <a:ext cx="867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O1-VES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16C8D314-EC56-7D54-CDCF-F96FC957D4B3}"/>
              </a:ext>
            </a:extLst>
          </p:cNvPr>
          <p:cNvSpPr/>
          <p:nvPr/>
        </p:nvSpPr>
        <p:spPr>
          <a:xfrm>
            <a:off x="6653752" y="2531382"/>
            <a:ext cx="171029" cy="36996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7CFA85-8755-768C-E420-CE98D83A2AED}"/>
              </a:ext>
            </a:extLst>
          </p:cNvPr>
          <p:cNvSpPr txBox="1"/>
          <p:nvPr/>
        </p:nvSpPr>
        <p:spPr>
          <a:xfrm>
            <a:off x="6785315" y="2569265"/>
            <a:ext cx="75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Kafka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6E87A1A-6691-F72C-8391-78138526EE6D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7441177" y="3332753"/>
            <a:ext cx="418993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2A055230-6D39-8847-69DD-109AB9D46E51}"/>
              </a:ext>
            </a:extLst>
          </p:cNvPr>
          <p:cNvSpPr/>
          <p:nvPr/>
        </p:nvSpPr>
        <p:spPr>
          <a:xfrm>
            <a:off x="6338821" y="2537156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2C3FCB53-8F43-2E83-1E53-F7CF33B0472E}"/>
              </a:ext>
            </a:extLst>
          </p:cNvPr>
          <p:cNvSpPr/>
          <p:nvPr/>
        </p:nvSpPr>
        <p:spPr>
          <a:xfrm>
            <a:off x="5648891" y="2917811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tar: 5 Points 55">
            <a:extLst>
              <a:ext uri="{FF2B5EF4-FFF2-40B4-BE49-F238E27FC236}">
                <a16:creationId xmlns:a16="http://schemas.microsoft.com/office/drawing/2014/main" id="{B4E66AB5-016D-31B4-6067-0966197313F1}"/>
              </a:ext>
            </a:extLst>
          </p:cNvPr>
          <p:cNvSpPr/>
          <p:nvPr/>
        </p:nvSpPr>
        <p:spPr>
          <a:xfrm>
            <a:off x="7511570" y="3018658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46EFE576-A90F-D295-6438-9744FC0A68FC}"/>
              </a:ext>
            </a:extLst>
          </p:cNvPr>
          <p:cNvSpPr/>
          <p:nvPr/>
        </p:nvSpPr>
        <p:spPr>
          <a:xfrm>
            <a:off x="7974190" y="3079919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14:cNvPr>
              <p14:cNvContentPartPr/>
              <p14:nvPr/>
            </p14:nvContentPartPr>
            <p14:xfrm>
              <a:off x="-662657" y="4162274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D31F1119-0786-754F-6CE3-BC2A8F348F7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671297" y="415327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7" name="Star: 5 Points 76">
            <a:extLst>
              <a:ext uri="{FF2B5EF4-FFF2-40B4-BE49-F238E27FC236}">
                <a16:creationId xmlns:a16="http://schemas.microsoft.com/office/drawing/2014/main" id="{2A155B4C-9965-9DDE-6853-A9AEB096585C}"/>
              </a:ext>
            </a:extLst>
          </p:cNvPr>
          <p:cNvSpPr/>
          <p:nvPr/>
        </p:nvSpPr>
        <p:spPr>
          <a:xfrm>
            <a:off x="5829982" y="2178684"/>
            <a:ext cx="278205" cy="27623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BF5CD01-B8CD-54EA-10A6-AB01E80FC7FE}"/>
              </a:ext>
            </a:extLst>
          </p:cNvPr>
          <p:cNvCxnSpPr>
            <a:cxnSpLocks/>
          </p:cNvCxnSpPr>
          <p:nvPr/>
        </p:nvCxnSpPr>
        <p:spPr>
          <a:xfrm flipV="1">
            <a:off x="4481363" y="3747695"/>
            <a:ext cx="1445733" cy="590841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5644DFD-B143-57DD-9D25-566C1B92C34A}"/>
              </a:ext>
            </a:extLst>
          </p:cNvPr>
          <p:cNvCxnSpPr>
            <a:cxnSpLocks/>
          </p:cNvCxnSpPr>
          <p:nvPr/>
        </p:nvCxnSpPr>
        <p:spPr>
          <a:xfrm flipV="1">
            <a:off x="2316382" y="3640914"/>
            <a:ext cx="3610714" cy="687136"/>
          </a:xfrm>
          <a:prstGeom prst="straightConnector1">
            <a:avLst/>
          </a:prstGeom>
          <a:ln w="28575">
            <a:solidFill>
              <a:schemeClr val="accent6"/>
            </a:solidFill>
            <a:prstDash val="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14:cNvPr>
              <p14:cNvContentPartPr/>
              <p14:nvPr/>
            </p14:nvContentPartPr>
            <p14:xfrm>
              <a:off x="-678219" y="-76066"/>
              <a:ext cx="360" cy="3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B2124D9-EE9A-A067-DAEE-22667EACFAF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687219" y="-84706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14:cNvPr>
              <p14:cNvContentPartPr/>
              <p14:nvPr/>
            </p14:nvContentPartPr>
            <p14:xfrm>
              <a:off x="5195541" y="3990854"/>
              <a:ext cx="360" cy="36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F76574B0-92DC-1952-8730-68D81C28619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6541" y="3982214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9" name="Rectangle 78">
            <a:extLst>
              <a:ext uri="{FF2B5EF4-FFF2-40B4-BE49-F238E27FC236}">
                <a16:creationId xmlns:a16="http://schemas.microsoft.com/office/drawing/2014/main" id="{6F6D3DEF-1F93-25B6-84C1-1ACC08E26188}"/>
              </a:ext>
            </a:extLst>
          </p:cNvPr>
          <p:cNvSpPr/>
          <p:nvPr/>
        </p:nvSpPr>
        <p:spPr>
          <a:xfrm>
            <a:off x="5987187" y="3428534"/>
            <a:ext cx="892152" cy="2830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48584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AFC4668-3434-4334-8DC8-81CA0B1BC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EF655B-51BE-4E5F-B5D0-973842F3E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E742C7-EDAE-444F-9B74-E43491F246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SON Use Case: </a:t>
            </a:r>
            <a:br>
              <a:rPr lang="en-US" dirty="0"/>
            </a:br>
            <a:r>
              <a:rPr lang="en-US" dirty="0">
                <a:hlinkClick r:id="rId2"/>
              </a:rPr>
              <a:t>https://jira.onap.org/browse/REQ-1212</a:t>
            </a:r>
            <a:r>
              <a:rPr lang="en-US" dirty="0"/>
              <a:t>  </a:t>
            </a:r>
          </a:p>
          <a:p>
            <a:r>
              <a:rPr lang="en-US" dirty="0"/>
              <a:t>A1 Support in SDN-R/CCSDK: </a:t>
            </a:r>
            <a:br>
              <a:rPr lang="en-US" dirty="0"/>
            </a:br>
            <a:r>
              <a:rPr lang="en-US" dirty="0">
                <a:hlinkClick r:id="rId3"/>
              </a:rPr>
              <a:t>https://jira.onap.org/browse/CCSDK-3644</a:t>
            </a:r>
            <a:endParaRPr lang="en-US" dirty="0"/>
          </a:p>
          <a:p>
            <a:r>
              <a:rPr lang="en-US" dirty="0"/>
              <a:t>DCAE:  </a:t>
            </a:r>
            <a:br>
              <a:rPr lang="en-US" dirty="0"/>
            </a:br>
            <a:r>
              <a:rPr lang="en-US" dirty="0">
                <a:hlinkClick r:id="rId4"/>
              </a:rPr>
              <a:t>https://jira.onap.org/browse/DCAEGEN2-3148</a:t>
            </a:r>
            <a:r>
              <a:rPr lang="en-US" dirty="0"/>
              <a:t>  </a:t>
            </a:r>
          </a:p>
          <a:p>
            <a:r>
              <a:rPr lang="en-US" dirty="0"/>
              <a:t>Policy: </a:t>
            </a:r>
            <a:br>
              <a:rPr lang="en-US" dirty="0"/>
            </a:br>
            <a:r>
              <a:rPr lang="en-US" dirty="0">
                <a:hlinkClick r:id="rId5"/>
              </a:rPr>
              <a:t>https://jira.onap.org/browse/POLICY-4108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8227202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5528377" y="1074274"/>
            <a:ext cx="2368446" cy="53532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71910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71910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3163959" y="2064810"/>
            <a:ext cx="2183287" cy="427105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Improved O-RAN alignment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 of RAN-Sim and SDN-R to use O-RAN O1 yang model for config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Updated VES message format (stndDefined) for PM/FM/CM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316395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559144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Support A1-based SON 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Enhance RAN-Sim (A1 Term, </a:t>
            </a:r>
            <a:r>
              <a:rPr lang="en-US" dirty="0" err="1">
                <a:solidFill>
                  <a:schemeClr val="bg1"/>
                </a:solidFill>
              </a:rPr>
              <a:t>RANApp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SON-Handler MS and Policy changes for A1 control loop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CPS DB updates for CM notification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Work towards alignment with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O-RAN rApp and R1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PoC to new VES msg formats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559143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Kohn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40956F-6AB3-B72A-7857-BF96D120C433}"/>
              </a:ext>
            </a:extLst>
          </p:cNvPr>
          <p:cNvSpPr/>
          <p:nvPr/>
        </p:nvSpPr>
        <p:spPr>
          <a:xfrm>
            <a:off x="8018921" y="1996916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Harmonization with O-RAN OSC for SON use cases using O1 and A1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Align with O-RAN rApp and R1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Co-ordination across SON functions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LCM for SON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5C5C9AB-A5F1-4B8A-5649-66D3D762C6E6}"/>
              </a:ext>
            </a:extLst>
          </p:cNvPr>
          <p:cNvSpPr/>
          <p:nvPr/>
        </p:nvSpPr>
        <p:spPr>
          <a:xfrm>
            <a:off x="8018919" y="1027884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R12 and beyond</a:t>
            </a:r>
          </a:p>
        </p:txBody>
      </p:sp>
    </p:spTree>
    <p:extLst>
      <p:ext uri="{BB962C8B-B14F-4D97-AF65-F5344CB8AC3E}">
        <p14:creationId xmlns:p14="http://schemas.microsoft.com/office/powerpoint/2010/main" val="421587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Kohn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278785"/>
              </p:ext>
            </p:extLst>
          </p:nvPr>
        </p:nvGraphicFramePr>
        <p:xfrm>
          <a:off x="193944" y="1143000"/>
          <a:ext cx="11804112" cy="482037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/>
                        <a:t>Receive and parse Configuration Management (CM)</a:t>
                      </a:r>
                      <a:r>
                        <a:rPr lang="en-US" altLang="zh-CN" sz="1600" dirty="0"/>
                        <a:t> notifications from VES Collector (support TBD)</a:t>
                      </a:r>
                      <a:endParaRPr lang="en-US" sz="1600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/>
                        <a:t>Interface to CPS (</a:t>
                      </a:r>
                      <a:r>
                        <a:rPr lang="en-US" altLang="zh-CN" sz="1600" dirty="0"/>
                        <a:t>support TBD</a:t>
                      </a:r>
                      <a:r>
                        <a:rPr lang="en-US" altLang="zh-CN" sz="1600" baseline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</a:rPr>
                        <a:t>Generate modified CL message for A1 action</a:t>
                      </a:r>
                      <a:endParaRPr lang="en-US" sz="1600" kern="1200" dirty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/>
                        <a:t>Interface to CPS </a:t>
                      </a:r>
                      <a:r>
                        <a:rPr lang="en-US" sz="1600" dirty="0">
                          <a:effectLst/>
                        </a:rPr>
                        <a:t>(test-only?)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</a:rPr>
                        <a:t>Adapt to modified VES message format for PM, FM, CM (?stretch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Modification of policy and control loop to support both O1 and A1 based control action</a:t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</a:b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(Impact on DCAE and SDN-R TBD)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7308702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Interface to CPS (test-only? 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978481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TBDMT to support required APIs (test-only? 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Enhancements for A1 Termination and RAN App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Reporting PM, FM, CM messages using new VES format (stndDefined)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96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988130"/>
              </p:ext>
            </p:extLst>
          </p:nvPr>
        </p:nvGraphicFramePr>
        <p:xfrm>
          <a:off x="158620" y="1030099"/>
          <a:ext cx="11821885" cy="26867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Include A1-based action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Implement A1 Support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Enhance RAN-Sim to include A1 Termination and RAN 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</a:rPr>
                        <a:t>Addition of new CL msg for A1-based action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522025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PM,FM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zh-CN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Modify RAN-Sim and SON-Hander MS to use new VES format for CM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solidFill>
                            <a:schemeClr val="tx1"/>
                          </a:solidFill>
                        </a:rPr>
                        <a:t>MED</a:t>
                      </a:r>
                      <a:endParaRPr lang="en-US" altLang="zh-CN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Maintain RAN Config Data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Process CM Notification and update CPS DB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Package application as rApp</a:t>
                      </a:r>
                      <a:endParaRPr lang="zh-CN" altLang="en-US" sz="16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Ongoing discussion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solidFill>
                            <a:schemeClr val="tx1"/>
                          </a:solidFill>
                        </a:rPr>
                        <a:t>HIGH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8522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12139913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E8FA07-2F45-45D2-BBEB-07D00CD5B569}"/>
              </a:ext>
            </a:extLst>
          </p:cNvPr>
          <p:cNvSpPr txBox="1"/>
          <p:nvPr/>
        </p:nvSpPr>
        <p:spPr>
          <a:xfrm>
            <a:off x="1850620" y="1291424"/>
            <a:ext cx="2091988" cy="33855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SMO Functions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E8FA07-2F45-45D2-BBEB-07D00CD5B569}"/>
                  </a:ext>
                </a:extLst>
              </p:cNvPr>
              <p:cNvSpPr txBox="1"/>
              <p:nvPr/>
            </p:nvSpPr>
            <p:spPr>
              <a:xfrm>
                <a:off x="6163493" y="1325406"/>
                <a:ext cx="2091988" cy="33855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Generic SMO Functions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Rel.10)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34945200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799291" y="266996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endCxn id="62" idx="3"/>
          </p:cNvCxnSpPr>
          <p:nvPr/>
        </p:nvCxnSpPr>
        <p:spPr>
          <a:xfrm flipH="1" flipV="1">
            <a:off x="8657882" y="2546096"/>
            <a:ext cx="1483096" cy="92879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835672">
            <a:off x="8614880" y="292310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8" y="2854505"/>
            <a:ext cx="1428505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623896"/>
            <a:ext cx="1574193" cy="23071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>
            <a:off x="8751223" y="34069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8809871" y="3704548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63222" y="2392207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3C341C7-9FEC-55F5-DA74-947782A94237}"/>
              </a:ext>
            </a:extLst>
          </p:cNvPr>
          <p:cNvSpPr txBox="1"/>
          <p:nvPr/>
        </p:nvSpPr>
        <p:spPr>
          <a:xfrm>
            <a:off x="10171499" y="349870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80F977-4751-4EFF-9218-213A20F14FAA}"/>
              </a:ext>
            </a:extLst>
          </p:cNvPr>
          <p:cNvSpPr txBox="1"/>
          <p:nvPr/>
        </p:nvSpPr>
        <p:spPr>
          <a:xfrm>
            <a:off x="10582543" y="3662875"/>
            <a:ext cx="69121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CU/DU</a:t>
            </a: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C73454-120D-C10F-0F99-FBD8E0AA6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9136C1-7A69-2443-4DCC-D019506C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SON Use Case: O1 and A1 based action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67CF3-5445-B9A7-119D-2A0B163474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Current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O1 based action for ANR config-change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NRCellRelation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(based on analysis of poor HO kpi values by SON Handler MS)</a:t>
            </a:r>
          </a:p>
          <a:p>
            <a:r>
              <a:rPr lang="en-US" dirty="0"/>
              <a:t>Planned Change for Rel 11 Kohn</a:t>
            </a:r>
          </a:p>
          <a:p>
            <a:pPr lvl="1"/>
            <a:r>
              <a:rPr lang="en-US" dirty="0"/>
              <a:t>O1 based action for PCI config-change to </a:t>
            </a:r>
            <a:r>
              <a:rPr lang="en-US" i="1" dirty="0" err="1"/>
              <a:t>NRCellDU</a:t>
            </a:r>
            <a:r>
              <a:rPr lang="en-US" i="1" dirty="0"/>
              <a:t>/nRPCI value</a:t>
            </a:r>
            <a:br>
              <a:rPr lang="en-US" dirty="0"/>
            </a:br>
            <a:r>
              <a:rPr lang="en-US" dirty="0"/>
              <a:t>(based on analysis in SON Handler MS)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A1 </a:t>
            </a:r>
            <a:r>
              <a:rPr lang="en-US" dirty="0">
                <a:solidFill>
                  <a:schemeClr val="tx1"/>
                </a:solidFill>
              </a:rPr>
              <a:t>based action for ANR </a:t>
            </a:r>
            <a:r>
              <a:rPr lang="en-US" dirty="0">
                <a:solidFill>
                  <a:srgbClr val="FF0000"/>
                </a:solidFill>
              </a:rPr>
              <a:t>guidance message to RAN App for </a:t>
            </a:r>
            <a:r>
              <a:rPr lang="en-US" dirty="0" err="1">
                <a:solidFill>
                  <a:srgbClr val="FF0000"/>
                </a:solidFill>
              </a:rPr>
              <a:t>CellRelation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(send </a:t>
            </a:r>
            <a:r>
              <a:rPr lang="en-US" dirty="0">
                <a:solidFill>
                  <a:schemeClr val="tx1"/>
                </a:solidFill>
              </a:rPr>
              <a:t>poor HO kpi values </a:t>
            </a:r>
            <a:r>
              <a:rPr lang="en-US" dirty="0">
                <a:solidFill>
                  <a:srgbClr val="FF0000"/>
                </a:solidFill>
              </a:rPr>
              <a:t>to RAN App) – with end result of </a:t>
            </a:r>
            <a:r>
              <a:rPr lang="en-US" dirty="0">
                <a:solidFill>
                  <a:schemeClr val="tx1"/>
                </a:solidFill>
              </a:rPr>
              <a:t>config change to </a:t>
            </a:r>
            <a:r>
              <a:rPr lang="en-US" i="1" dirty="0" err="1">
                <a:solidFill>
                  <a:schemeClr val="tx1"/>
                </a:solidFill>
              </a:rPr>
              <a:t>NRCellCU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err="1">
                <a:solidFill>
                  <a:schemeClr val="tx1"/>
                </a:solidFill>
              </a:rPr>
              <a:t>CellRelation</a:t>
            </a:r>
            <a:r>
              <a:rPr lang="en-US" i="1" dirty="0">
                <a:solidFill>
                  <a:schemeClr val="tx1"/>
                </a:solidFill>
              </a:rPr>
              <a:t>/isHOAllowed </a:t>
            </a:r>
            <a:r>
              <a:rPr lang="en-US" i="1" dirty="0"/>
              <a:t>value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06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141867</TotalTime>
  <Words>2939</Words>
  <Application>Microsoft Office PowerPoint</Application>
  <PresentationFormat>Widescreen</PresentationFormat>
  <Paragraphs>662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.AppleSystemUIFont</vt:lpstr>
      <vt:lpstr>Arial</vt:lpstr>
      <vt:lpstr>Arial Narrow</vt:lpstr>
      <vt:lpstr>ATT Aleck Sans</vt:lpstr>
      <vt:lpstr>Calibri</vt:lpstr>
      <vt:lpstr>Calibri Light</vt:lpstr>
      <vt:lpstr>Intel Clear Light</vt:lpstr>
      <vt:lpstr>Wingdings</vt:lpstr>
      <vt:lpstr>Office Theme</vt:lpstr>
      <vt:lpstr>1_Office Theme</vt:lpstr>
      <vt:lpstr>2_Office Theme</vt:lpstr>
      <vt:lpstr>3_Office Theme</vt:lpstr>
      <vt:lpstr>OOF-SON: 5G Self-Organizing Network (SON) using ONAP Optimization Framework (OOF): Release 11 Kohn</vt:lpstr>
      <vt:lpstr>Roadmap</vt:lpstr>
      <vt:lpstr>ONAP-based SON: O-RAN O1 focus (Rel.3 – Rel.10)</vt:lpstr>
      <vt:lpstr>ONAP / O-RAN Control Loops</vt:lpstr>
      <vt:lpstr>ONAP / O-RAN Control Loops</vt:lpstr>
      <vt:lpstr>ONAP-based SON: O-RAN O1 focus (Rel.3 – Rel.10)</vt:lpstr>
      <vt:lpstr>ONAP-based SON: Target - with O-RAN O1, A1, O2</vt:lpstr>
      <vt:lpstr>ONAP SON Use Case – Control Loop with O1 (Rel 3-10)</vt:lpstr>
      <vt:lpstr>SON Use Case: O1 and A1 based action</vt:lpstr>
      <vt:lpstr>High-level options for A1 based action</vt:lpstr>
      <vt:lpstr>ONAP SON Use Case – Control Loop with O1 &amp; A1 (Rel 11)</vt:lpstr>
      <vt:lpstr>SON Use Case: A1 based CL msg without change to header</vt:lpstr>
      <vt:lpstr>Control Loop for A1-based action</vt:lpstr>
      <vt:lpstr> Kafka Message Format  </vt:lpstr>
      <vt:lpstr>A1 Termination &amp; RAN App are different Modules</vt:lpstr>
      <vt:lpstr>Current RAN-Sim - support for O1-based config </vt:lpstr>
      <vt:lpstr>Enhancing RAN-Sim to support both O1 and A1</vt:lpstr>
      <vt:lpstr>A1 Functions in ONAP / OSC</vt:lpstr>
      <vt:lpstr>Requirements</vt:lpstr>
      <vt:lpstr>ONAP Component Impacts for Kohn release</vt:lpstr>
      <vt:lpstr>Summary of Requirements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2346</cp:revision>
  <cp:lastPrinted>2017-12-06T19:47:24Z</cp:lastPrinted>
  <dcterms:created xsi:type="dcterms:W3CDTF">2017-02-27T16:23:08Z</dcterms:created>
  <dcterms:modified xsi:type="dcterms:W3CDTF">2022-05-31T13:09:32Z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