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  <p:sldMasterId id="2147483657" r:id="rId2"/>
    <p:sldMasterId id="2147483676" r:id="rId3"/>
  </p:sldMasterIdLst>
  <p:notesMasterIdLst>
    <p:notesMasterId r:id="rId20"/>
  </p:notesMasterIdLst>
  <p:sldIdLst>
    <p:sldId id="547" r:id="rId4"/>
    <p:sldId id="1748" r:id="rId5"/>
    <p:sldId id="1782" r:id="rId6"/>
    <p:sldId id="1784" r:id="rId7"/>
    <p:sldId id="1783" r:id="rId8"/>
    <p:sldId id="1787" r:id="rId9"/>
    <p:sldId id="1786" r:id="rId10"/>
    <p:sldId id="1743" r:id="rId11"/>
    <p:sldId id="1775" r:id="rId12"/>
    <p:sldId id="1785" r:id="rId13"/>
    <p:sldId id="532" r:id="rId14"/>
    <p:sldId id="533" r:id="rId15"/>
    <p:sldId id="1753" r:id="rId16"/>
    <p:sldId id="1749" r:id="rId17"/>
    <p:sldId id="1777" r:id="rId18"/>
    <p:sldId id="1751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DC5"/>
    <a:srgbClr val="FFD1D1"/>
    <a:srgbClr val="FF8585"/>
    <a:srgbClr val="FF8B8B"/>
    <a:srgbClr val="99FF66"/>
    <a:srgbClr val="394759"/>
    <a:srgbClr val="CCFFFF"/>
    <a:srgbClr val="C5C5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0BA954-7009-4E5C-8931-F4FEDE76B39E}" v="16" dt="2022-03-15T14:47:06.9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50" autoAdjust="0"/>
    <p:restoredTop sz="94876" autoAdjust="0"/>
  </p:normalViewPr>
  <p:slideViewPr>
    <p:cSldViewPr snapToGrid="0" snapToObjects="1">
      <p:cViewPr varScale="1">
        <p:scale>
          <a:sx n="102" d="100"/>
          <a:sy n="102" d="100"/>
        </p:scale>
        <p:origin x="116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kshankarprof@outlook.com" userId="cf47b8b22056bd79" providerId="LiveId" clId="{2F0BA954-7009-4E5C-8931-F4FEDE76B39E}"/>
    <pc:docChg chg="undo custSel addSld delSld modSld sldOrd addMainMaster delMainMaster">
      <pc:chgData name="nkshankarprof@outlook.com" userId="cf47b8b22056bd79" providerId="LiveId" clId="{2F0BA954-7009-4E5C-8931-F4FEDE76B39E}" dt="2022-03-15T14:52:07.502" v="1115" actId="20577"/>
      <pc:docMkLst>
        <pc:docMk/>
      </pc:docMkLst>
      <pc:sldChg chg="del">
        <pc:chgData name="nkshankarprof@outlook.com" userId="cf47b8b22056bd79" providerId="LiveId" clId="{2F0BA954-7009-4E5C-8931-F4FEDE76B39E}" dt="2022-03-08T14:39:41.312" v="3" actId="47"/>
        <pc:sldMkLst>
          <pc:docMk/>
          <pc:sldMk cId="2877142038" sldId="305"/>
        </pc:sldMkLst>
      </pc:sldChg>
      <pc:sldChg chg="add del">
        <pc:chgData name="nkshankarprof@outlook.com" userId="cf47b8b22056bd79" providerId="LiveId" clId="{2F0BA954-7009-4E5C-8931-F4FEDE76B39E}" dt="2022-03-08T14:39:21.988" v="1" actId="47"/>
        <pc:sldMkLst>
          <pc:docMk/>
          <pc:sldMk cId="114107315" sldId="532"/>
        </pc:sldMkLst>
      </pc:sldChg>
      <pc:sldChg chg="add del">
        <pc:chgData name="nkshankarprof@outlook.com" userId="cf47b8b22056bd79" providerId="LiveId" clId="{2F0BA954-7009-4E5C-8931-F4FEDE76B39E}" dt="2022-03-08T14:39:21.988" v="1" actId="47"/>
        <pc:sldMkLst>
          <pc:docMk/>
          <pc:sldMk cId="3567794679" sldId="533"/>
        </pc:sldMkLst>
      </pc:sldChg>
      <pc:sldChg chg="add del">
        <pc:chgData name="nkshankarprof@outlook.com" userId="cf47b8b22056bd79" providerId="LiveId" clId="{2F0BA954-7009-4E5C-8931-F4FEDE76B39E}" dt="2022-03-08T14:39:21.988" v="1" actId="47"/>
        <pc:sldMkLst>
          <pc:docMk/>
          <pc:sldMk cId="1927858467" sldId="547"/>
        </pc:sldMkLst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2971918971" sldId="552"/>
        </pc:sldMkLst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360489941" sldId="566"/>
        </pc:sldMkLst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2754705697" sldId="633"/>
        </pc:sldMkLst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939357283" sldId="1654"/>
        </pc:sldMkLst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3654740829" sldId="1655"/>
        </pc:sldMkLst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1213991358" sldId="1656"/>
        </pc:sldMkLst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1525031151" sldId="1710"/>
        </pc:sldMkLst>
      </pc:sldChg>
      <pc:sldChg chg="add del">
        <pc:chgData name="nkshankarprof@outlook.com" userId="cf47b8b22056bd79" providerId="LiveId" clId="{2F0BA954-7009-4E5C-8931-F4FEDE76B39E}" dt="2022-03-08T14:39:52.959" v="5" actId="47"/>
        <pc:sldMkLst>
          <pc:docMk/>
          <pc:sldMk cId="471205507" sldId="1714"/>
        </pc:sldMkLst>
      </pc:sldChg>
      <pc:sldChg chg="ord">
        <pc:chgData name="nkshankarprof@outlook.com" userId="cf47b8b22056bd79" providerId="LiveId" clId="{2F0BA954-7009-4E5C-8931-F4FEDE76B39E}" dt="2022-03-15T14:49:43.912" v="1073"/>
        <pc:sldMkLst>
          <pc:docMk/>
          <pc:sldMk cId="702256460" sldId="1743"/>
        </pc:sldMkLst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263249273" sldId="1745"/>
        </pc:sldMkLst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2633310265" sldId="1746"/>
        </pc:sldMkLst>
      </pc:sldChg>
      <pc:sldChg chg="del">
        <pc:chgData name="nkshankarprof@outlook.com" userId="cf47b8b22056bd79" providerId="LiveId" clId="{2F0BA954-7009-4E5C-8931-F4FEDE76B39E}" dt="2022-03-08T14:41:06.948" v="44" actId="47"/>
        <pc:sldMkLst>
          <pc:docMk/>
          <pc:sldMk cId="36427821" sldId="1747"/>
        </pc:sldMkLst>
      </pc:sldChg>
      <pc:sldChg chg="modSp add del mod">
        <pc:chgData name="nkshankarprof@outlook.com" userId="cf47b8b22056bd79" providerId="LiveId" clId="{2F0BA954-7009-4E5C-8931-F4FEDE76B39E}" dt="2022-03-15T14:50:46.785" v="1081" actId="20577"/>
        <pc:sldMkLst>
          <pc:docMk/>
          <pc:sldMk cId="2463040734" sldId="1748"/>
        </pc:sldMkLst>
        <pc:spChg chg="mod">
          <ac:chgData name="nkshankarprof@outlook.com" userId="cf47b8b22056bd79" providerId="LiveId" clId="{2F0BA954-7009-4E5C-8931-F4FEDE76B39E}" dt="2022-03-15T14:50:46.785" v="1081" actId="20577"/>
          <ac:spMkLst>
            <pc:docMk/>
            <pc:sldMk cId="2463040734" sldId="1748"/>
            <ac:spMk id="4" creationId="{BBC77A65-0039-4E1F-AF10-254199BFF6B8}"/>
          </ac:spMkLst>
        </pc:spChg>
      </pc:sldChg>
      <pc:sldChg chg="add del">
        <pc:chgData name="nkshankarprof@outlook.com" userId="cf47b8b22056bd79" providerId="LiveId" clId="{2F0BA954-7009-4E5C-8931-F4FEDE76B39E}" dt="2022-03-08T14:39:29.651" v="2" actId="47"/>
        <pc:sldMkLst>
          <pc:docMk/>
          <pc:sldMk cId="1864854503" sldId="1756"/>
        </pc:sldMkLst>
      </pc:sldChg>
      <pc:sldChg chg="ord">
        <pc:chgData name="nkshankarprof@outlook.com" userId="cf47b8b22056bd79" providerId="LiveId" clId="{2F0BA954-7009-4E5C-8931-F4FEDE76B39E}" dt="2022-03-15T14:49:43.912" v="1073"/>
        <pc:sldMkLst>
          <pc:docMk/>
          <pc:sldMk cId="2212517837" sldId="1775"/>
        </pc:sldMkLst>
      </pc:sldChg>
      <pc:sldChg chg="add del ord">
        <pc:chgData name="nkshankarprof@outlook.com" userId="cf47b8b22056bd79" providerId="LiveId" clId="{2F0BA954-7009-4E5C-8931-F4FEDE76B39E}" dt="2022-03-15T14:42:27.377" v="712" actId="47"/>
        <pc:sldMkLst>
          <pc:docMk/>
          <pc:sldMk cId="3792349476" sldId="1778"/>
        </pc:sldMkLst>
      </pc:sldChg>
      <pc:sldChg chg="modSp add del mod ord">
        <pc:chgData name="nkshankarprof@outlook.com" userId="cf47b8b22056bd79" providerId="LiveId" clId="{2F0BA954-7009-4E5C-8931-F4FEDE76B39E}" dt="2022-03-15T14:42:28.807" v="713" actId="47"/>
        <pc:sldMkLst>
          <pc:docMk/>
          <pc:sldMk cId="4144700813" sldId="1779"/>
        </pc:sldMkLst>
        <pc:spChg chg="mod">
          <ac:chgData name="nkshankarprof@outlook.com" userId="cf47b8b22056bd79" providerId="LiveId" clId="{2F0BA954-7009-4E5C-8931-F4FEDE76B39E}" dt="2022-03-08T14:40:42.185" v="41" actId="20577"/>
          <ac:spMkLst>
            <pc:docMk/>
            <pc:sldMk cId="4144700813" sldId="1779"/>
            <ac:spMk id="4" creationId="{3EFE0DAA-3912-4C18-9704-85C7310EB3DA}"/>
          </ac:spMkLst>
        </pc:spChg>
      </pc:sldChg>
      <pc:sldChg chg="add del">
        <pc:chgData name="nkshankarprof@outlook.com" userId="cf47b8b22056bd79" providerId="LiveId" clId="{2F0BA954-7009-4E5C-8931-F4FEDE76B39E}" dt="2022-03-08T14:39:50.457" v="4" actId="47"/>
        <pc:sldMkLst>
          <pc:docMk/>
          <pc:sldMk cId="724754940" sldId="1780"/>
        </pc:sldMkLst>
      </pc:sldChg>
      <pc:sldChg chg="addSp modSp del mod ord">
        <pc:chgData name="nkshankarprof@outlook.com" userId="cf47b8b22056bd79" providerId="LiveId" clId="{2F0BA954-7009-4E5C-8931-F4FEDE76B39E}" dt="2022-03-15T14:42:26.340" v="711" actId="47"/>
        <pc:sldMkLst>
          <pc:docMk/>
          <pc:sldMk cId="1240895905" sldId="1781"/>
        </pc:sldMkLst>
        <pc:spChg chg="mod">
          <ac:chgData name="nkshankarprof@outlook.com" userId="cf47b8b22056bd79" providerId="LiveId" clId="{2F0BA954-7009-4E5C-8931-F4FEDE76B39E}" dt="2022-03-08T14:42:12.023" v="159" actId="20577"/>
          <ac:spMkLst>
            <pc:docMk/>
            <pc:sldMk cId="1240895905" sldId="1781"/>
            <ac:spMk id="2" creationId="{00000000-0000-0000-0000-000000000000}"/>
          </ac:spMkLst>
        </pc:spChg>
        <pc:spChg chg="add mod">
          <ac:chgData name="nkshankarprof@outlook.com" userId="cf47b8b22056bd79" providerId="LiveId" clId="{2F0BA954-7009-4E5C-8931-F4FEDE76B39E}" dt="2022-03-08T14:46:07.406" v="700" actId="20577"/>
          <ac:spMkLst>
            <pc:docMk/>
            <pc:sldMk cId="1240895905" sldId="1781"/>
            <ac:spMk id="17" creationId="{0288E602-3447-45F7-95E6-2A7A8BF58D06}"/>
          </ac:spMkLst>
        </pc:spChg>
      </pc:sldChg>
      <pc:sldChg chg="modSp mod">
        <pc:chgData name="nkshankarprof@outlook.com" userId="cf47b8b22056bd79" providerId="LiveId" clId="{2F0BA954-7009-4E5C-8931-F4FEDE76B39E}" dt="2022-03-15T14:52:07.502" v="1115" actId="20577"/>
        <pc:sldMkLst>
          <pc:docMk/>
          <pc:sldMk cId="2489661188" sldId="1782"/>
        </pc:sldMkLst>
        <pc:spChg chg="mod">
          <ac:chgData name="nkshankarprof@outlook.com" userId="cf47b8b22056bd79" providerId="LiveId" clId="{2F0BA954-7009-4E5C-8931-F4FEDE76B39E}" dt="2022-03-15T14:52:07.502" v="1115" actId="20577"/>
          <ac:spMkLst>
            <pc:docMk/>
            <pc:sldMk cId="2489661188" sldId="1782"/>
            <ac:spMk id="8" creationId="{6C869620-57C4-47D4-905F-17B6C61AD63D}"/>
          </ac:spMkLst>
        </pc:spChg>
      </pc:sldChg>
      <pc:sldChg chg="addSp delSp modSp mod ord">
        <pc:chgData name="nkshankarprof@outlook.com" userId="cf47b8b22056bd79" providerId="LiveId" clId="{2F0BA954-7009-4E5C-8931-F4FEDE76B39E}" dt="2022-03-15T14:51:10.081" v="1083"/>
        <pc:sldMkLst>
          <pc:docMk/>
          <pc:sldMk cId="1697103624" sldId="1784"/>
        </pc:sldMkLst>
        <pc:spChg chg="add del">
          <ac:chgData name="nkshankarprof@outlook.com" userId="cf47b8b22056bd79" providerId="LiveId" clId="{2F0BA954-7009-4E5C-8931-F4FEDE76B39E}" dt="2022-03-15T14:46:35.034" v="956"/>
          <ac:spMkLst>
            <pc:docMk/>
            <pc:sldMk cId="1697103624" sldId="1784"/>
            <ac:spMk id="3" creationId="{C40D0027-1A1A-4617-84EC-AFC0416F0E3F}"/>
          </ac:spMkLst>
        </pc:spChg>
        <pc:spChg chg="add del">
          <ac:chgData name="nkshankarprof@outlook.com" userId="cf47b8b22056bd79" providerId="LiveId" clId="{2F0BA954-7009-4E5C-8931-F4FEDE76B39E}" dt="2022-03-15T14:47:03.971" v="965"/>
          <ac:spMkLst>
            <pc:docMk/>
            <pc:sldMk cId="1697103624" sldId="1784"/>
            <ac:spMk id="4" creationId="{6F7AA517-B46D-4681-96C3-662C4AA0E4DC}"/>
          </ac:spMkLst>
        </pc:spChg>
        <pc:spChg chg="mod">
          <ac:chgData name="nkshankarprof@outlook.com" userId="cf47b8b22056bd79" providerId="LiveId" clId="{2F0BA954-7009-4E5C-8931-F4FEDE76B39E}" dt="2022-03-15T14:48:53.012" v="1069" actId="20577"/>
          <ac:spMkLst>
            <pc:docMk/>
            <pc:sldMk cId="1697103624" sldId="1784"/>
            <ac:spMk id="172" creationId="{F18B685D-5774-49ED-8419-8DE7C8A71BE3}"/>
          </ac:spMkLst>
        </pc:spChg>
      </pc:sldChg>
      <pc:sldChg chg="modSp add mod ord">
        <pc:chgData name="nkshankarprof@outlook.com" userId="cf47b8b22056bd79" providerId="LiveId" clId="{2F0BA954-7009-4E5C-8931-F4FEDE76B39E}" dt="2022-03-15T14:42:17.390" v="710" actId="20577"/>
        <pc:sldMkLst>
          <pc:docMk/>
          <pc:sldMk cId="3314465088" sldId="1785"/>
        </pc:sldMkLst>
        <pc:spChg chg="mod">
          <ac:chgData name="nkshankarprof@outlook.com" userId="cf47b8b22056bd79" providerId="LiveId" clId="{2F0BA954-7009-4E5C-8931-F4FEDE76B39E}" dt="2022-03-15T14:42:17.390" v="710" actId="20577"/>
          <ac:spMkLst>
            <pc:docMk/>
            <pc:sldMk cId="3314465088" sldId="1785"/>
            <ac:spMk id="2" creationId="{00000000-0000-0000-0000-000000000000}"/>
          </ac:spMkLst>
        </pc:spChg>
      </pc:sldChg>
      <pc:sldChg chg="modSp add mod ord">
        <pc:chgData name="nkshankarprof@outlook.com" userId="cf47b8b22056bd79" providerId="LiveId" clId="{2F0BA954-7009-4E5C-8931-F4FEDE76B39E}" dt="2022-03-15T14:49:43.912" v="1073"/>
        <pc:sldMkLst>
          <pc:docMk/>
          <pc:sldMk cId="602098719" sldId="1786"/>
        </pc:sldMkLst>
        <pc:spChg chg="mod">
          <ac:chgData name="nkshankarprof@outlook.com" userId="cf47b8b22056bd79" providerId="LiveId" clId="{2F0BA954-7009-4E5C-8931-F4FEDE76B39E}" dt="2022-03-15T14:42:40.329" v="718" actId="20577"/>
          <ac:spMkLst>
            <pc:docMk/>
            <pc:sldMk cId="602098719" sldId="1786"/>
            <ac:spMk id="2" creationId="{00000000-0000-0000-0000-000000000000}"/>
          </ac:spMkLst>
        </pc:spChg>
      </pc:sldChg>
      <pc:sldChg chg="addSp delSp modSp new mod ord">
        <pc:chgData name="nkshankarprof@outlook.com" userId="cf47b8b22056bd79" providerId="LiveId" clId="{2F0BA954-7009-4E5C-8931-F4FEDE76B39E}" dt="2022-03-15T14:49:20.498" v="1071"/>
        <pc:sldMkLst>
          <pc:docMk/>
          <pc:sldMk cId="3584815206" sldId="1787"/>
        </pc:sldMkLst>
        <pc:spChg chg="mod">
          <ac:chgData name="nkshankarprof@outlook.com" userId="cf47b8b22056bd79" providerId="LiveId" clId="{2F0BA954-7009-4E5C-8931-F4FEDE76B39E}" dt="2022-03-15T14:43:51.934" v="770" actId="20577"/>
          <ac:spMkLst>
            <pc:docMk/>
            <pc:sldMk cId="3584815206" sldId="1787"/>
            <ac:spMk id="3" creationId="{9B035C4A-5D2C-4A8C-84CD-B53B035B7523}"/>
          </ac:spMkLst>
        </pc:spChg>
        <pc:spChg chg="del">
          <ac:chgData name="nkshankarprof@outlook.com" userId="cf47b8b22056bd79" providerId="LiveId" clId="{2F0BA954-7009-4E5C-8931-F4FEDE76B39E}" dt="2022-03-15T14:43:28.659" v="720"/>
          <ac:spMkLst>
            <pc:docMk/>
            <pc:sldMk cId="3584815206" sldId="1787"/>
            <ac:spMk id="4" creationId="{1DDE10F8-0E9F-48C6-8413-03E7606B0BE3}"/>
          </ac:spMkLst>
        </pc:spChg>
        <pc:spChg chg="add mod">
          <ac:chgData name="nkshankarprof@outlook.com" userId="cf47b8b22056bd79" providerId="LiveId" clId="{2F0BA954-7009-4E5C-8931-F4FEDE76B39E}" dt="2022-03-15T14:44:03.152" v="799" actId="20577"/>
          <ac:spMkLst>
            <pc:docMk/>
            <pc:sldMk cId="3584815206" sldId="1787"/>
            <ac:spMk id="5" creationId="{7D157FC3-00C6-4D34-A3B5-E6FDC864A375}"/>
          </ac:spMkLst>
        </pc:spChg>
      </pc:sldChg>
      <pc:sldMasterChg chg="addSldLayout delSldLayout">
        <pc:chgData name="nkshankarprof@outlook.com" userId="cf47b8b22056bd79" providerId="LiveId" clId="{2F0BA954-7009-4E5C-8931-F4FEDE76B39E}" dt="2022-03-08T14:39:29.651" v="2" actId="47"/>
        <pc:sldMasterMkLst>
          <pc:docMk/>
          <pc:sldMasterMk cId="1233805520" sldId="2147483648"/>
        </pc:sldMasterMkLst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1233805520" sldId="2147483648"/>
            <pc:sldLayoutMk cId="1187829396" sldId="2147483655"/>
          </pc:sldLayoutMkLst>
        </pc:sldLayoutChg>
      </pc:sldMasterChg>
      <pc:sldMasterChg chg="addSldLayout delSldLayout">
        <pc:chgData name="nkshankarprof@outlook.com" userId="cf47b8b22056bd79" providerId="LiveId" clId="{2F0BA954-7009-4E5C-8931-F4FEDE76B39E}" dt="2022-03-08T14:39:29.651" v="2" actId="47"/>
        <pc:sldMasterMkLst>
          <pc:docMk/>
          <pc:sldMasterMk cId="3940259274" sldId="2147483657"/>
        </pc:sldMasterMkLst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3940259274" sldId="2147483657"/>
            <pc:sldLayoutMk cId="1340072738" sldId="2147483674"/>
          </pc:sldLayoutMkLst>
        </pc:sldLayoutChg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3940259274" sldId="2147483657"/>
            <pc:sldLayoutMk cId="511730694" sldId="2147483675"/>
          </pc:sldLayoutMkLst>
        </pc:sldLayoutChg>
      </pc:sldMasterChg>
      <pc:sldMasterChg chg="add del addSldLayout delSldLayout">
        <pc:chgData name="nkshankarprof@outlook.com" userId="cf47b8b22056bd79" providerId="LiveId" clId="{2F0BA954-7009-4E5C-8931-F4FEDE76B39E}" dt="2022-03-08T14:39:29.651" v="2" actId="47"/>
        <pc:sldMasterMkLst>
          <pc:docMk/>
          <pc:sldMasterMk cId="1927675877" sldId="2147483666"/>
        </pc:sldMasterMkLst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1927675877" sldId="2147483666"/>
            <pc:sldLayoutMk cId="4034581472" sldId="2147483667"/>
          </pc:sldLayoutMkLst>
        </pc:sldLayoutChg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1927675877" sldId="2147483666"/>
            <pc:sldLayoutMk cId="1725935579" sldId="2147483668"/>
          </pc:sldLayoutMkLst>
        </pc:sldLayoutChg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1927675877" sldId="2147483666"/>
            <pc:sldLayoutMk cId="1446072605" sldId="2147483669"/>
          </pc:sldLayoutMkLst>
        </pc:sldLayoutChg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1927675877" sldId="2147483666"/>
            <pc:sldLayoutMk cId="3542877869" sldId="2147483670"/>
          </pc:sldLayoutMkLst>
        </pc:sldLayoutChg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1927675877" sldId="2147483666"/>
            <pc:sldLayoutMk cId="555270229" sldId="2147483671"/>
          </pc:sldLayoutMkLst>
        </pc:sldLayoutChg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1927675877" sldId="2147483666"/>
            <pc:sldLayoutMk cId="4145222002" sldId="2147483672"/>
          </pc:sldLayoutMkLst>
        </pc:sldLayoutChg>
        <pc:sldLayoutChg chg="add del">
          <pc:chgData name="nkshankarprof@outlook.com" userId="cf47b8b22056bd79" providerId="LiveId" clId="{2F0BA954-7009-4E5C-8931-F4FEDE76B39E}" dt="2022-03-08T14:39:29.651" v="2" actId="47"/>
          <pc:sldLayoutMkLst>
            <pc:docMk/>
            <pc:sldMasterMk cId="1927675877" sldId="2147483666"/>
            <pc:sldLayoutMk cId="3520524263" sldId="214748367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3/15/2022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75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23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0CA429-C861-0F4E-A7EF-E84E4D8DF98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B54BF20-09AB-6A4D-BB78-B60A55945CE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43626" y="1334236"/>
            <a:ext cx="8235741" cy="390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717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EDF2F51-68F7-FB43-BE5B-9E4DD2507C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443327" y="5960223"/>
            <a:ext cx="2867292" cy="537475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67" b="0" i="0">
                <a:solidFill>
                  <a:schemeClr val="tx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1219170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828754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2438339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@</a:t>
            </a:r>
            <a:r>
              <a:rPr lang="en-CA" dirty="0" err="1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38360" y="3044291"/>
            <a:ext cx="7724105" cy="1761809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64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1219170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828754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2438339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438359" y="4920080"/>
            <a:ext cx="4034671" cy="537475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609585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1219170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828754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2438339" indent="0" algn="ctr">
              <a:buNone/>
              <a:defRPr sz="64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01D60C-FEB3-CC4E-8ADE-80A4BF283D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8360" y="469415"/>
            <a:ext cx="4633973" cy="219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91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15C582F8-4FCF-3D4D-8695-0AD02C333B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65000"/>
                    </a14:imgEffect>
                    <a14:imgEffect>
                      <a14:brightnessContrast bright="6000" contras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3733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FCC67F2-D7D0-F24F-96B2-F96E07BE114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79758" y="123430"/>
            <a:ext cx="1764833" cy="83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105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2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6808449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7549"/>
            <a:ext cx="12192000" cy="56033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4" y="42027"/>
            <a:ext cx="11186537" cy="106765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4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" y="6546515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731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-9137"/>
            <a:ext cx="12198371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5495775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0237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74074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12847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5629000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0967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7508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C373FB34-AD42-4D08-BE9B-6629B0E74DEA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5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4" r:id="rId6"/>
    <p:sldLayoutId id="2147483665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7183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303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2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txStyles>
    <p:titleStyle>
      <a:lvl1pPr algn="l" defTabSz="609585" rtl="0" eaLnBrk="1" latinLnBrk="0" hangingPunct="1">
        <a:spcBef>
          <a:spcPct val="0"/>
        </a:spcBef>
        <a:buNone/>
        <a:defRPr sz="5067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Arial"/>
          <a:ea typeface="+mn-ea"/>
          <a:cs typeface="Arial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Arial"/>
          <a:ea typeface="+mn-ea"/>
          <a:cs typeface="Arial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iki.o-ran-sc.org/display/SIM/Architectur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fd.io/view/Hc2vpp" TargetMode="External"/><Relationship Id="rId2" Type="http://schemas.openxmlformats.org/officeDocument/2006/relationships/hyperlink" Target="https://wiki.fd.io/view/Honeycomb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rotect2.fireeye.com/v1/url?k=31323334-501d2dca-31317ecd-454455534531-15f953c731bcf424&amp;q=1&amp;e=657e7248-064a-49f0-879d-b45b4d77cd2b&amp;u=https%3A%2F%2Fgerrit.onap.org%2Fr%2Fgitweb%3Fp%3Dintegration%2Fsimulators%2FA1-policy-enforcement-simulator.git%3Ba%3Dtree" TargetMode="External"/><Relationship Id="rId3" Type="http://schemas.openxmlformats.org/officeDocument/2006/relationships/hyperlink" Target="https://protect2.fireeye.com/v1/url?k=31323334-501d2dca-31317ecd-454455534531-25d9d49633539af8&amp;q=1&amp;e=657e7248-064a-49f0-879d-b45b4d77cd2b&amp;u=https%3A%2F%2Fdocs.o-ran-sc.org%2Fprojects%2Fo-ran-sc-sim-a1-interface%2Fen%2Flatest%2F" TargetMode="External"/><Relationship Id="rId7" Type="http://schemas.openxmlformats.org/officeDocument/2006/relationships/hyperlink" Target="https://protect2.fireeye.com/v1/url?k=31323334-501d2dca-31317ecd-454455534531-c0e889d062d4b9ff&amp;q=1&amp;e=657e7248-064a-49f0-879d-b45b4d77cd2b&amp;u=https%3A%2F%2Fwiki.o-ran-sc.org%2Fdisplay%2FRICP%2FA1%2BMediator" TargetMode="External"/><Relationship Id="rId2" Type="http://schemas.openxmlformats.org/officeDocument/2006/relationships/hyperlink" Target="https://protect2.fireeye.com/v1/url?k=31323334-501d2dca-31317ecd-454455534531-15c5525fcc66ef51&amp;q=1&amp;e=657e7248-064a-49f0-879d-b45b4d77cd2b&amp;u=https%3A%2F%2Fgerrit.o-ran-sc.org%2Fr%2Fgitweb%3Fp%3Dsim%2Fa1-interface.git%3Ba%3Dtree%3Bf%3Dnear-rt-ric-simulator%2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rotect2.fireeye.com/v1/url?k=31323334-501d2dca-31317ecd-454455534531-5cc27449519f6ab2&amp;q=1&amp;e=657e7248-064a-49f0-879d-b45b4d77cd2b&amp;u=https%3A%2F%2Fdocs.o-ran-sc.org%2Fprojects%2Fo-ran-sc-ric-plt-a1%2Fen%2Flatest%2Foverview.html" TargetMode="External"/><Relationship Id="rId5" Type="http://schemas.openxmlformats.org/officeDocument/2006/relationships/hyperlink" Target="https://protect2.fireeye.com/v1/url?k=31323334-501d2dca-31317ecd-454455534531-e828df9696685dfd&amp;q=1&amp;e=657e7248-064a-49f0-879d-b45b4d77cd2b&amp;u=https%3A%2F%2Fgerrit.o-ran-sc.org%2Fr%2Fgitweb%3Fp%3Dric-plt%2Fa1.git%3Ba%3Dtree" TargetMode="External"/><Relationship Id="rId10" Type="http://schemas.openxmlformats.org/officeDocument/2006/relationships/hyperlink" Target="https://protect2.fireeye.com/v1/url?k=31323334-501d2dca-31317ecd-454455534531-7471d317ad16d7a3&amp;q=1&amp;e=657e7248-064a-49f0-879d-b45b4d77cd2b&amp;u=https%3A%2F%2Fwiki.onap.org%2Fdownload%2Fattachments%2F107252299%2FONAP%2520CNF%2520based%2520A1%2520Policy%2520Enforcement%2520Simulator.pptx%3Fversion%3D1%26modificationDate%3D1628865980000%26api%3Dv2" TargetMode="External"/><Relationship Id="rId4" Type="http://schemas.openxmlformats.org/officeDocument/2006/relationships/hyperlink" Target="https://protect2.fireeye.com/v1/url?k=31323334-501d2dca-31317ecd-454455534531-d9713d2bbc12ba05&amp;q=1&amp;e=657e7248-064a-49f0-879d-b45b4d77cd2b&amp;u=https%3A%2F%2Fwiki.o-ran-sc.org%2Fdisplay%2FRICNR%2FRelease%2BE%2B-%2BRun%2Bin%2BDocker%23ReleaseERuninDocker-RuntheNear-RTRICA1SimulatorDockerContainers" TargetMode="External"/><Relationship Id="rId9" Type="http://schemas.openxmlformats.org/officeDocument/2006/relationships/hyperlink" Target="https://protect2.fireeye.com/v1/url?k=31323334-501d2dca-31317ecd-454455534531-7759155cef74cab6&amp;q=1&amp;e=657e7248-064a-49f0-879d-b45b4d77cd2b&amp;u=https%3A%2F%2Fdocs.onap.org%2Fprojects%2Fonap-integration%2Fen%2Flatest%2Fintegration-simulators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-ran-sc.org/projects/o-ran-sc-sim-a1-interface" TargetMode="External"/><Relationship Id="rId2" Type="http://schemas.openxmlformats.org/officeDocument/2006/relationships/hyperlink" Target="https://gerrit.o-ran-sc.org/r/admin/repos/sim/a1-interface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wiki.o-ran-sc.org/display/RICN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RAN-Simulator (RAN-Sim)</a:t>
            </a:r>
          </a:p>
        </p:txBody>
      </p:sp>
    </p:spTree>
    <p:extLst>
      <p:ext uri="{BB962C8B-B14F-4D97-AF65-F5344CB8AC3E}">
        <p14:creationId xmlns:p14="http://schemas.microsoft.com/office/powerpoint/2010/main" val="192785846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RAN-Sim</a:t>
            </a:r>
          </a:p>
        </p:txBody>
      </p:sp>
    </p:spTree>
    <p:extLst>
      <p:ext uri="{BB962C8B-B14F-4D97-AF65-F5344CB8AC3E}">
        <p14:creationId xmlns:p14="http://schemas.microsoft.com/office/powerpoint/2010/main" val="3314465088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FM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12380" y="1204628"/>
            <a:ext cx="3103779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Provide Control to User in UI to select a cell and modify neighbor list to simulate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message to corresponding </a:t>
            </a:r>
            <a:r>
              <a:rPr lang="en-US" sz="1400" dirty="0" err="1"/>
              <a:t>Netconf</a:t>
            </a:r>
            <a:r>
              <a:rPr lang="en-US" sz="1400" dirty="0"/>
              <a:t> Server about the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 err="1"/>
              <a:t>Netconf</a:t>
            </a:r>
            <a:r>
              <a:rPr lang="en-US" sz="1800" dirty="0"/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</a:t>
            </a:r>
            <a:r>
              <a:rPr lang="en-US" sz="1400" dirty="0" err="1"/>
              <a:t>configChangeNotification</a:t>
            </a:r>
            <a:r>
              <a:rPr lang="en-US" sz="1400" dirty="0"/>
              <a:t> to SDNR</a:t>
            </a:r>
          </a:p>
          <a:p>
            <a:pPr lvl="1">
              <a:lnSpc>
                <a:spcPct val="110000"/>
              </a:lnSpc>
            </a:pPr>
            <a:r>
              <a:rPr lang="en-US" sz="1400" b="1" dirty="0">
                <a:solidFill>
                  <a:srgbClr val="0000FF"/>
                </a:solidFill>
              </a:rPr>
              <a:t>Send FM/alarm message to VES Collector for collision/confusion. Thus the control loop starts</a:t>
            </a:r>
          </a:p>
          <a:p>
            <a:pPr lvl="1">
              <a:lnSpc>
                <a:spcPct val="110000"/>
              </a:lnSpc>
            </a:pPr>
            <a:endParaRPr lang="en-US" sz="1400" dirty="0">
              <a:solidFill>
                <a:srgbClr val="0000FF"/>
              </a:solidFill>
            </a:endParaRP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887328" y="3944961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5091275" y="4966166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5091275" y="4028159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887329" y="3036341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85188" y="3452522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085698"/>
            <a:ext cx="1090400" cy="1773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2904565" y="3264922"/>
            <a:ext cx="769686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504233" y="3383219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719219" y="4673734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049115" y="3507352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426388" y="1242500"/>
            <a:ext cx="2765612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Show the modified PCI values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modified RAN configuration received, same is updated into DB and informed to UI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Netconf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Server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SDNR provides the modified RAN configuration, same is forwarded to 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0731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PM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82740" y="1190438"/>
            <a:ext cx="2966937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Provide Control to User in UI to select a cell and generate PM data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corresponding </a:t>
            </a:r>
            <a:r>
              <a:rPr lang="en-US" sz="1400" dirty="0" err="1">
                <a:solidFill>
                  <a:srgbClr val="0000FF"/>
                </a:solidFill>
              </a:rPr>
              <a:t>Netconf</a:t>
            </a:r>
            <a:r>
              <a:rPr lang="en-US" sz="1400" dirty="0">
                <a:solidFill>
                  <a:srgbClr val="0000FF"/>
                </a:solidFill>
              </a:rPr>
              <a:t> Server with KPI values. Initially send good values and after few minutes send bad values for selected cell.</a:t>
            </a:r>
          </a:p>
          <a:p>
            <a:pPr>
              <a:lnSpc>
                <a:spcPct val="110000"/>
              </a:lnSpc>
            </a:pPr>
            <a:r>
              <a:rPr lang="en-US" sz="1800" dirty="0" err="1">
                <a:solidFill>
                  <a:srgbClr val="0000FF"/>
                </a:solidFill>
              </a:rPr>
              <a:t>Netconf</a:t>
            </a:r>
            <a:r>
              <a:rPr lang="en-US" sz="1800" dirty="0">
                <a:solidFill>
                  <a:srgbClr val="0000FF"/>
                </a:solidFill>
              </a:rPr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VES Collector with given KPI values. Thus the control loop starts.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843593" y="3959353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5047540" y="4980558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5047540" y="4042551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843594" y="3050733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41453" y="3466914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100090"/>
            <a:ext cx="1046665" cy="334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51" idx="0"/>
          </p:cNvCxnSpPr>
          <p:nvPr/>
        </p:nvCxnSpPr>
        <p:spPr>
          <a:xfrm flipH="1">
            <a:off x="2456329" y="3264922"/>
            <a:ext cx="1217922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465788" y="3398003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774103" y="4703019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005380" y="3521744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520521" y="1210433"/>
            <a:ext cx="2642323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Show the ANR updates as dotted lines.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modified RAN configuration received, same is updated into DB and informed to UI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Netconf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Server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SDNR provides the modified RAN configuration, same is forwarded to 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79467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O1 simulator in OSC sim</a:t>
            </a:r>
          </a:p>
        </p:txBody>
      </p:sp>
    </p:spTree>
    <p:extLst>
      <p:ext uri="{BB962C8B-B14F-4D97-AF65-F5344CB8AC3E}">
        <p14:creationId xmlns:p14="http://schemas.microsoft.com/office/powerpoint/2010/main" val="175025387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O-RAN Software Community (OSC) sim project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3E2AD2-65A6-46E7-98C7-B1DAFF10641F}"/>
              </a:ext>
            </a:extLst>
          </p:cNvPr>
          <p:cNvSpPr txBox="1"/>
          <p:nvPr/>
        </p:nvSpPr>
        <p:spPr>
          <a:xfrm>
            <a:off x="339083" y="1011494"/>
            <a:ext cx="11334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</a:t>
            </a:r>
            <a:r>
              <a:rPr lang="en-US" sz="1600" dirty="0">
                <a:solidFill>
                  <a:srgbClr val="0000FF"/>
                </a:solidFill>
                <a:hlinkClick r:id="rId2"/>
              </a:rPr>
              <a:t>https://wiki.o-ran-sc.org/display/SIM/Architecture</a:t>
            </a:r>
            <a:endParaRPr lang="en-US" sz="1600" dirty="0">
              <a:solidFill>
                <a:srgbClr val="0000FF"/>
              </a:solidFill>
            </a:endParaRPr>
          </a:p>
          <a:p>
            <a:r>
              <a:rPr lang="en-US" sz="1600" dirty="0">
                <a:solidFill>
                  <a:srgbClr val="0000FF"/>
                </a:solidFill>
              </a:rPr>
              <a:t>Contact: Alex Stancu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655031-B29A-4989-8E56-C82E841F9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083" y="1825306"/>
            <a:ext cx="7468642" cy="2924583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85D866E0-D4D6-4F8F-9CCC-4FA1BBCBF510}"/>
              </a:ext>
            </a:extLst>
          </p:cNvPr>
          <p:cNvSpPr txBox="1"/>
          <p:nvPr/>
        </p:nvSpPr>
        <p:spPr>
          <a:xfrm>
            <a:off x="7807725" y="1220405"/>
            <a:ext cx="34219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Simulated devices in Simulated RAN are netconf (</a:t>
            </a:r>
            <a:r>
              <a:rPr lang="en-US" dirty="0" err="1"/>
              <a:t>netopeer</a:t>
            </a:r>
            <a:r>
              <a:rPr lang="en-US" dirty="0"/>
              <a:t>) devices representing CU/DU O1 instances with CU/DU yang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NTS (Network Topology Simulator) Manager uses netconf to connect to devices using yang model of simulation entities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NTS also has NB netconf interface for external entity (e.g. SDN-R) to control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Datastore in NTS provided by </a:t>
            </a:r>
            <a:r>
              <a:rPr lang="en-US" dirty="0" err="1"/>
              <a:t>netopeer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4022149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40737-A177-564A-B65A-8645211A8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O-RAN-SC O1 Simulator architecture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ECC286-2BD0-2342-B8B5-EAF4F1DBBD79}"/>
              </a:ext>
            </a:extLst>
          </p:cNvPr>
          <p:cNvSpPr txBox="1"/>
          <p:nvPr/>
        </p:nvSpPr>
        <p:spPr>
          <a:xfrm>
            <a:off x="2095068" y="5418334"/>
            <a:ext cx="4339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Simulated NF (O-CU/O-DU/O-RU)</a:t>
            </a:r>
          </a:p>
        </p:txBody>
      </p:sp>
      <p:sp>
        <p:nvSpPr>
          <p:cNvPr id="6" name="Can 5">
            <a:extLst>
              <a:ext uri="{FF2B5EF4-FFF2-40B4-BE49-F238E27FC236}">
                <a16:creationId xmlns:a16="http://schemas.microsoft.com/office/drawing/2014/main" id="{792E5667-DCAC-A543-82F9-0980AB2514ED}"/>
              </a:ext>
            </a:extLst>
          </p:cNvPr>
          <p:cNvSpPr/>
          <p:nvPr/>
        </p:nvSpPr>
        <p:spPr>
          <a:xfrm>
            <a:off x="2502011" y="3894967"/>
            <a:ext cx="3593989" cy="119386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09585">
              <a:defRPr/>
            </a:pPr>
            <a:r>
              <a:rPr lang="en-US" sz="2400" dirty="0" err="1">
                <a:solidFill>
                  <a:prstClr val="white"/>
                </a:solidFill>
                <a:latin typeface="Calibri"/>
              </a:rPr>
              <a:t>Sysrepo</a:t>
            </a:r>
            <a:endParaRPr lang="en-US" sz="240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7EEC2A-4F60-A34A-887F-ABB38E84E6F8}"/>
              </a:ext>
            </a:extLst>
          </p:cNvPr>
          <p:cNvCxnSpPr/>
          <p:nvPr/>
        </p:nvCxnSpPr>
        <p:spPr>
          <a:xfrm>
            <a:off x="7837595" y="1583787"/>
            <a:ext cx="0" cy="4622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2E43B2-7B58-804D-AFA3-60241E498587}"/>
              </a:ext>
            </a:extLst>
          </p:cNvPr>
          <p:cNvSpPr/>
          <p:nvPr/>
        </p:nvSpPr>
        <p:spPr>
          <a:xfrm>
            <a:off x="8220055" y="1643270"/>
            <a:ext cx="1060173" cy="519485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6CA3EB-D20A-2945-B7C6-14F5F7C47399}"/>
              </a:ext>
            </a:extLst>
          </p:cNvPr>
          <p:cNvSpPr txBox="1"/>
          <p:nvPr/>
        </p:nvSpPr>
        <p:spPr>
          <a:xfrm>
            <a:off x="9410066" y="1728606"/>
            <a:ext cx="148745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Docker container</a:t>
            </a:r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DDD93333-B4BE-0A42-9A54-08EC4B0F3E2E}"/>
              </a:ext>
            </a:extLst>
          </p:cNvPr>
          <p:cNvSpPr/>
          <p:nvPr/>
        </p:nvSpPr>
        <p:spPr>
          <a:xfrm>
            <a:off x="8442691" y="2329642"/>
            <a:ext cx="614901" cy="49828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23A4A6-2F7F-6F49-9049-AD0044292E55}"/>
              </a:ext>
            </a:extLst>
          </p:cNvPr>
          <p:cNvSpPr txBox="1"/>
          <p:nvPr/>
        </p:nvSpPr>
        <p:spPr>
          <a:xfrm>
            <a:off x="9410064" y="2427236"/>
            <a:ext cx="170271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NETCONF Datastore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A786A7A-498C-A642-AD7C-2C97D31065DE}"/>
              </a:ext>
            </a:extLst>
          </p:cNvPr>
          <p:cNvSpPr/>
          <p:nvPr/>
        </p:nvSpPr>
        <p:spPr>
          <a:xfrm>
            <a:off x="1225525" y="2668435"/>
            <a:ext cx="1542864" cy="76056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NETCONF Server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DE4D28-7D74-8944-9B86-3DBF929607A1}"/>
              </a:ext>
            </a:extLst>
          </p:cNvPr>
          <p:cNvCxnSpPr>
            <a:stCxn id="13" idx="0"/>
          </p:cNvCxnSpPr>
          <p:nvPr/>
        </p:nvCxnSpPr>
        <p:spPr>
          <a:xfrm flipH="1" flipV="1">
            <a:off x="1994461" y="1293591"/>
            <a:ext cx="2496" cy="1374844"/>
          </a:xfrm>
          <a:prstGeom prst="line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01AC913-9C8A-5142-8A5F-CF0927334228}"/>
              </a:ext>
            </a:extLst>
          </p:cNvPr>
          <p:cNvSpPr/>
          <p:nvPr/>
        </p:nvSpPr>
        <p:spPr>
          <a:xfrm>
            <a:off x="890547" y="1993127"/>
            <a:ext cx="6477663" cy="3434964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0A507-3AA3-FE4C-8FE8-20D52DAD2FFB}"/>
              </a:ext>
            </a:extLst>
          </p:cNvPr>
          <p:cNvCxnSpPr/>
          <p:nvPr/>
        </p:nvCxnSpPr>
        <p:spPr>
          <a:xfrm flipV="1">
            <a:off x="8760977" y="3028715"/>
            <a:ext cx="0" cy="380283"/>
          </a:xfrm>
          <a:prstGeom prst="line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22E976A-C217-9C43-9171-D681CFE8F4B2}"/>
              </a:ext>
            </a:extLst>
          </p:cNvPr>
          <p:cNvSpPr txBox="1"/>
          <p:nvPr/>
        </p:nvSpPr>
        <p:spPr>
          <a:xfrm>
            <a:off x="9410065" y="3053058"/>
            <a:ext cx="119295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Exposed port</a:t>
            </a:r>
          </a:p>
        </p:txBody>
      </p:sp>
      <p:sp>
        <p:nvSpPr>
          <p:cNvPr id="26" name="Multi-document 25">
            <a:extLst>
              <a:ext uri="{FF2B5EF4-FFF2-40B4-BE49-F238E27FC236}">
                <a16:creationId xmlns:a16="http://schemas.microsoft.com/office/drawing/2014/main" id="{8C63D1AD-8107-A841-914B-7BEAC344D226}"/>
              </a:ext>
            </a:extLst>
          </p:cNvPr>
          <p:cNvSpPr/>
          <p:nvPr/>
        </p:nvSpPr>
        <p:spPr>
          <a:xfrm>
            <a:off x="4822854" y="4294174"/>
            <a:ext cx="971044" cy="604205"/>
          </a:xfrm>
          <a:prstGeom prst="flowChartMulti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Multi-document 26">
            <a:extLst>
              <a:ext uri="{FF2B5EF4-FFF2-40B4-BE49-F238E27FC236}">
                <a16:creationId xmlns:a16="http://schemas.microsoft.com/office/drawing/2014/main" id="{5269412C-7C2D-4A4D-87B5-720741EB06BC}"/>
              </a:ext>
            </a:extLst>
          </p:cNvPr>
          <p:cNvSpPr/>
          <p:nvPr/>
        </p:nvSpPr>
        <p:spPr>
          <a:xfrm>
            <a:off x="8442691" y="3540655"/>
            <a:ext cx="636573" cy="497251"/>
          </a:xfrm>
          <a:prstGeom prst="flowChartMulti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5C6BCC-ABFC-174E-9B9B-086D168728D3}"/>
              </a:ext>
            </a:extLst>
          </p:cNvPr>
          <p:cNvSpPr txBox="1"/>
          <p:nvPr/>
        </p:nvSpPr>
        <p:spPr>
          <a:xfrm>
            <a:off x="9407047" y="3618863"/>
            <a:ext cx="275472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YANG Models (O-CU/O-DU/O-RU)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CEAAB8E-F939-6445-8582-86A02D7353CC}"/>
              </a:ext>
            </a:extLst>
          </p:cNvPr>
          <p:cNvCxnSpPr>
            <a:cxnSpLocks/>
            <a:stCxn id="13" idx="4"/>
            <a:endCxn id="6" idx="2"/>
          </p:cNvCxnSpPr>
          <p:nvPr/>
        </p:nvCxnSpPr>
        <p:spPr>
          <a:xfrm>
            <a:off x="1996958" y="3429000"/>
            <a:ext cx="505053" cy="1062901"/>
          </a:xfrm>
          <a:prstGeom prst="line">
            <a:avLst/>
          </a:prstGeom>
          <a:ln>
            <a:solidFill>
              <a:srgbClr val="B1ED67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12DDA8C6-D7B6-1946-BE66-C095CE7B12DA}"/>
              </a:ext>
            </a:extLst>
          </p:cNvPr>
          <p:cNvSpPr/>
          <p:nvPr/>
        </p:nvSpPr>
        <p:spPr>
          <a:xfrm>
            <a:off x="8177671" y="4209699"/>
            <a:ext cx="1166613" cy="582627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8610180-D2B9-9B47-8037-61D46A1B31FC}"/>
              </a:ext>
            </a:extLst>
          </p:cNvPr>
          <p:cNvSpPr txBox="1"/>
          <p:nvPr/>
        </p:nvSpPr>
        <p:spPr>
          <a:xfrm>
            <a:off x="9407047" y="4317494"/>
            <a:ext cx="1821268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Process (C/C++ Code)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1912706-7161-7F46-9FF3-B2DBD2B8FB91}"/>
              </a:ext>
            </a:extLst>
          </p:cNvPr>
          <p:cNvSpPr/>
          <p:nvPr/>
        </p:nvSpPr>
        <p:spPr>
          <a:xfrm>
            <a:off x="3297656" y="2280060"/>
            <a:ext cx="1542864" cy="76056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VES Client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58D6D42-F3C3-A74E-8C93-13D82FED9A33}"/>
              </a:ext>
            </a:extLst>
          </p:cNvPr>
          <p:cNvSpPr/>
          <p:nvPr/>
        </p:nvSpPr>
        <p:spPr>
          <a:xfrm>
            <a:off x="5718648" y="2329642"/>
            <a:ext cx="1542864" cy="76056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en-US" sz="1600" dirty="0" err="1">
                <a:solidFill>
                  <a:prstClr val="white"/>
                </a:solidFill>
                <a:latin typeface="Calibri"/>
              </a:rPr>
              <a:t>FTPes</a:t>
            </a:r>
            <a:r>
              <a:rPr lang="en-US" sz="1600" dirty="0">
                <a:solidFill>
                  <a:prstClr val="white"/>
                </a:solidFill>
                <a:latin typeface="Calibri"/>
              </a:rPr>
              <a:t> / SFTP Server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66ECC29-DA9D-5043-97EB-98EE32275C63}"/>
              </a:ext>
            </a:extLst>
          </p:cNvPr>
          <p:cNvCxnSpPr>
            <a:cxnSpLocks/>
            <a:stCxn id="35" idx="0"/>
          </p:cNvCxnSpPr>
          <p:nvPr/>
        </p:nvCxnSpPr>
        <p:spPr>
          <a:xfrm flipV="1">
            <a:off x="6490080" y="1293591"/>
            <a:ext cx="0" cy="1036051"/>
          </a:xfrm>
          <a:prstGeom prst="line">
            <a:avLst/>
          </a:prstGeom>
          <a:ln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73CF313-069C-4042-910C-52BF6B29C9BF}"/>
              </a:ext>
            </a:extLst>
          </p:cNvPr>
          <p:cNvCxnSpPr>
            <a:cxnSpLocks/>
            <a:stCxn id="34" idx="0"/>
          </p:cNvCxnSpPr>
          <p:nvPr/>
        </p:nvCxnSpPr>
        <p:spPr>
          <a:xfrm flipV="1">
            <a:off x="4069088" y="1100518"/>
            <a:ext cx="0" cy="1179543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769343B-F159-1342-A204-123EACEF35FB}"/>
              </a:ext>
            </a:extLst>
          </p:cNvPr>
          <p:cNvCxnSpPr>
            <a:cxnSpLocks/>
          </p:cNvCxnSpPr>
          <p:nvPr/>
        </p:nvCxnSpPr>
        <p:spPr>
          <a:xfrm flipV="1">
            <a:off x="8814877" y="4898379"/>
            <a:ext cx="0" cy="653848"/>
          </a:xfrm>
          <a:prstGeom prst="line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7608875-4FF3-A142-B85E-C53C98363B40}"/>
              </a:ext>
            </a:extLst>
          </p:cNvPr>
          <p:cNvSpPr txBox="1"/>
          <p:nvPr/>
        </p:nvSpPr>
        <p:spPr>
          <a:xfrm>
            <a:off x="9409227" y="5050896"/>
            <a:ext cx="232724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Connection to VES Endpoint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00FABF7-FC8A-894C-AB0A-C4CD80BC3758}"/>
              </a:ext>
            </a:extLst>
          </p:cNvPr>
          <p:cNvSpPr/>
          <p:nvPr/>
        </p:nvSpPr>
        <p:spPr>
          <a:xfrm>
            <a:off x="5180297" y="3241245"/>
            <a:ext cx="2052203" cy="49633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Use Case logic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46862BF-4FD8-B045-A0BD-341555EFF3BE}"/>
              </a:ext>
            </a:extLst>
          </p:cNvPr>
          <p:cNvCxnSpPr>
            <a:cxnSpLocks/>
            <a:stCxn id="46" idx="4"/>
            <a:endCxn id="6" idx="1"/>
          </p:cNvCxnSpPr>
          <p:nvPr/>
        </p:nvCxnSpPr>
        <p:spPr>
          <a:xfrm flipH="1">
            <a:off x="4299006" y="3737582"/>
            <a:ext cx="1907393" cy="157385"/>
          </a:xfrm>
          <a:prstGeom prst="line">
            <a:avLst/>
          </a:prstGeom>
          <a:ln>
            <a:solidFill>
              <a:srgbClr val="B1ED67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4584B20-1FD8-0A48-9DDA-0A75E18832FD}"/>
              </a:ext>
            </a:extLst>
          </p:cNvPr>
          <p:cNvCxnSpPr>
            <a:cxnSpLocks/>
            <a:stCxn id="46" idx="2"/>
            <a:endCxn id="13" idx="5"/>
          </p:cNvCxnSpPr>
          <p:nvPr/>
        </p:nvCxnSpPr>
        <p:spPr>
          <a:xfrm flipH="1" flipV="1">
            <a:off x="2542443" y="3317618"/>
            <a:ext cx="2637855" cy="171796"/>
          </a:xfrm>
          <a:prstGeom prst="line">
            <a:avLst/>
          </a:prstGeom>
          <a:ln>
            <a:solidFill>
              <a:srgbClr val="B1ED67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A9FC4D3-60CA-BA43-AEE4-84E9937E7FCB}"/>
              </a:ext>
            </a:extLst>
          </p:cNvPr>
          <p:cNvCxnSpPr>
            <a:cxnSpLocks/>
            <a:stCxn id="46" idx="0"/>
            <a:endCxn id="34" idx="6"/>
          </p:cNvCxnSpPr>
          <p:nvPr/>
        </p:nvCxnSpPr>
        <p:spPr>
          <a:xfrm flipH="1" flipV="1">
            <a:off x="4840521" y="2660343"/>
            <a:ext cx="1365879" cy="580903"/>
          </a:xfrm>
          <a:prstGeom prst="line">
            <a:avLst/>
          </a:prstGeom>
          <a:ln>
            <a:solidFill>
              <a:srgbClr val="B1ED67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01AFB52-2990-924F-9784-1D899D14CA31}"/>
              </a:ext>
            </a:extLst>
          </p:cNvPr>
          <p:cNvCxnSpPr>
            <a:cxnSpLocks/>
          </p:cNvCxnSpPr>
          <p:nvPr/>
        </p:nvCxnSpPr>
        <p:spPr>
          <a:xfrm flipH="1">
            <a:off x="8814878" y="5749527"/>
            <a:ext cx="1" cy="649885"/>
          </a:xfrm>
          <a:prstGeom prst="line">
            <a:avLst/>
          </a:prstGeom>
          <a:ln>
            <a:solidFill>
              <a:srgbClr val="B1ED67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7C2FC18-1F74-7346-A624-FBF55ADD3537}"/>
              </a:ext>
            </a:extLst>
          </p:cNvPr>
          <p:cNvSpPr txBox="1"/>
          <p:nvPr/>
        </p:nvSpPr>
        <p:spPr>
          <a:xfrm>
            <a:off x="9407047" y="5900063"/>
            <a:ext cx="201792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1467" dirty="0">
                <a:solidFill>
                  <a:prstClr val="black"/>
                </a:solidFill>
                <a:latin typeface="Calibri"/>
              </a:rPr>
              <a:t>Internal communication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3F5DA92-B0D7-804F-AEA9-A7309288AD17}"/>
              </a:ext>
            </a:extLst>
          </p:cNvPr>
          <p:cNvSpPr txBox="1"/>
          <p:nvPr/>
        </p:nvSpPr>
        <p:spPr>
          <a:xfrm>
            <a:off x="314962" y="6206146"/>
            <a:ext cx="5326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NETCONF Server framework – Netopeer2</a:t>
            </a:r>
          </a:p>
        </p:txBody>
      </p:sp>
    </p:spTree>
    <p:extLst>
      <p:ext uri="{BB962C8B-B14F-4D97-AF65-F5344CB8AC3E}">
        <p14:creationId xmlns:p14="http://schemas.microsoft.com/office/powerpoint/2010/main" val="2875541610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Comparing RAN-Sim and OSC sim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018881" y="2398111"/>
            <a:ext cx="1370389" cy="192818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4194029" y="3261180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4194029" y="2468425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018882" y="1630192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4704076" y="1981927"/>
            <a:ext cx="0" cy="41618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307868" y="2315757"/>
            <a:ext cx="3341283" cy="24490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431723" y="2385871"/>
            <a:ext cx="1335282" cy="1382248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n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1519359" y="2714510"/>
            <a:ext cx="1602327" cy="1574058"/>
            <a:chOff x="1926052" y="4467760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1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white"/>
                  </a:solidFill>
                  <a:latin typeface="Calibri" panose="020F0502020204030204"/>
                </a:rPr>
                <a:t>(with VES client)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3137654" y="3362203"/>
            <a:ext cx="881227" cy="1491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2652648" y="1885521"/>
            <a:ext cx="799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cxnSp>
        <p:nvCxnSpPr>
          <p:cNvPr id="7" name="Straight Arrow Connector 6"/>
          <p:cNvCxnSpPr>
            <a:cxnSpLocks/>
            <a:stCxn id="51" idx="0"/>
          </p:cNvCxnSpPr>
          <p:nvPr/>
        </p:nvCxnSpPr>
        <p:spPr>
          <a:xfrm flipH="1" flipV="1">
            <a:off x="1449694" y="1884241"/>
            <a:ext cx="528816" cy="43151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cxnSpLocks/>
            <a:endCxn id="51" idx="0"/>
          </p:cNvCxnSpPr>
          <p:nvPr/>
        </p:nvCxnSpPr>
        <p:spPr>
          <a:xfrm flipH="1">
            <a:off x="1978510" y="1893847"/>
            <a:ext cx="1045942" cy="42191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118052" y="1923687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100412" y="3026619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57822" y="2028266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2C47C4C-23A5-4E83-BC83-094D4921439B}"/>
              </a:ext>
            </a:extLst>
          </p:cNvPr>
          <p:cNvSpPr/>
          <p:nvPr/>
        </p:nvSpPr>
        <p:spPr>
          <a:xfrm>
            <a:off x="9829875" y="2472639"/>
            <a:ext cx="1220985" cy="183346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4B377FB4-A8C5-47A1-824D-99FCC06C8F04}"/>
              </a:ext>
            </a:extLst>
          </p:cNvPr>
          <p:cNvSpPr/>
          <p:nvPr/>
        </p:nvSpPr>
        <p:spPr>
          <a:xfrm>
            <a:off x="9880863" y="3338309"/>
            <a:ext cx="1121484" cy="844426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Datastore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(</a:t>
            </a:r>
            <a:r>
              <a:rPr lang="en-US" sz="1200" dirty="0" err="1">
                <a:solidFill>
                  <a:prstClr val="white"/>
                </a:solidFill>
                <a:latin typeface="Calibri" panose="020F0502020204030204"/>
              </a:rPr>
              <a:t>sysrepo</a:t>
            </a: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: xml database with yang)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4468652-D11E-4C34-A1A6-8B3D1E0CE387}"/>
              </a:ext>
            </a:extLst>
          </p:cNvPr>
          <p:cNvSpPr/>
          <p:nvPr/>
        </p:nvSpPr>
        <p:spPr>
          <a:xfrm>
            <a:off x="9985928" y="2539500"/>
            <a:ext cx="922599" cy="65717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Manager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62D5CEF-D449-4A67-9913-0F96B2E97F05}"/>
              </a:ext>
            </a:extLst>
          </p:cNvPr>
          <p:cNvSpPr/>
          <p:nvPr/>
        </p:nvSpPr>
        <p:spPr>
          <a:xfrm>
            <a:off x="9829875" y="175451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B03A28D-3096-4701-8D96-866F1E68BAA2}"/>
              </a:ext>
            </a:extLst>
          </p:cNvPr>
          <p:cNvCxnSpPr>
            <a:cxnSpLocks/>
            <a:stCxn id="40" idx="0"/>
            <a:endCxn id="44" idx="2"/>
          </p:cNvCxnSpPr>
          <p:nvPr/>
        </p:nvCxnSpPr>
        <p:spPr>
          <a:xfrm flipH="1" flipV="1">
            <a:off x="10440367" y="2088975"/>
            <a:ext cx="1" cy="38366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446F0756-4296-480C-9219-38B11F44B53F}"/>
              </a:ext>
            </a:extLst>
          </p:cNvPr>
          <p:cNvSpPr/>
          <p:nvPr/>
        </p:nvSpPr>
        <p:spPr>
          <a:xfrm>
            <a:off x="6375761" y="2315757"/>
            <a:ext cx="3115971" cy="2366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F100EE2-1F65-419D-8399-AC2CC9EAC6F6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9029007" y="3389372"/>
            <a:ext cx="800869" cy="2687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5328756C-528B-45DF-8ACA-9E324F02D7EA}"/>
              </a:ext>
            </a:extLst>
          </p:cNvPr>
          <p:cNvSpPr txBox="1"/>
          <p:nvPr/>
        </p:nvSpPr>
        <p:spPr>
          <a:xfrm>
            <a:off x="8612594" y="1985230"/>
            <a:ext cx="681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8D832BF-2B7F-4BD1-B38B-4C30BB0160F8}"/>
              </a:ext>
            </a:extLst>
          </p:cNvPr>
          <p:cNvCxnSpPr>
            <a:cxnSpLocks/>
            <a:stCxn id="57" idx="0"/>
          </p:cNvCxnSpPr>
          <p:nvPr/>
        </p:nvCxnSpPr>
        <p:spPr>
          <a:xfrm flipH="1" flipV="1">
            <a:off x="7532071" y="1905439"/>
            <a:ext cx="401676" cy="41031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27BCB50-69C5-4B21-80EB-CBDF3E832A27}"/>
              </a:ext>
            </a:extLst>
          </p:cNvPr>
          <p:cNvCxnSpPr>
            <a:cxnSpLocks/>
            <a:endCxn id="57" idx="0"/>
          </p:cNvCxnSpPr>
          <p:nvPr/>
        </p:nvCxnSpPr>
        <p:spPr>
          <a:xfrm flipH="1">
            <a:off x="7933747" y="1914572"/>
            <a:ext cx="1001392" cy="40118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A45AEDD-A805-4B6A-9760-3628792BD660}"/>
              </a:ext>
            </a:extLst>
          </p:cNvPr>
          <p:cNvSpPr txBox="1"/>
          <p:nvPr/>
        </p:nvSpPr>
        <p:spPr>
          <a:xfrm>
            <a:off x="7245305" y="2021521"/>
            <a:ext cx="486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1A280C3-2322-4691-BE06-630B84C2DAD9}"/>
              </a:ext>
            </a:extLst>
          </p:cNvPr>
          <p:cNvSpPr txBox="1"/>
          <p:nvPr/>
        </p:nvSpPr>
        <p:spPr>
          <a:xfrm>
            <a:off x="9011542" y="3070273"/>
            <a:ext cx="1033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Netconf/yang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D321985-54D7-4E5D-B92B-4C2C6F42F738}"/>
              </a:ext>
            </a:extLst>
          </p:cNvPr>
          <p:cNvSpPr txBox="1"/>
          <p:nvPr/>
        </p:nvSpPr>
        <p:spPr>
          <a:xfrm>
            <a:off x="10425879" y="2160020"/>
            <a:ext cx="681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CEF688A-0E7E-4587-8132-223F4F66F84D}"/>
              </a:ext>
            </a:extLst>
          </p:cNvPr>
          <p:cNvSpPr/>
          <p:nvPr/>
        </p:nvSpPr>
        <p:spPr>
          <a:xfrm>
            <a:off x="9809466" y="1158928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 GUI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C9888CCC-7653-4E60-876D-6AB0729C4179}"/>
              </a:ext>
            </a:extLst>
          </p:cNvPr>
          <p:cNvCxnSpPr>
            <a:cxnSpLocks/>
          </p:cNvCxnSpPr>
          <p:nvPr/>
        </p:nvCxnSpPr>
        <p:spPr>
          <a:xfrm flipV="1">
            <a:off x="9029007" y="2881071"/>
            <a:ext cx="800869" cy="2687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35FB9EDD-EB6F-482D-AF74-7C661A79B3E8}"/>
              </a:ext>
            </a:extLst>
          </p:cNvPr>
          <p:cNvSpPr txBox="1"/>
          <p:nvPr/>
        </p:nvSpPr>
        <p:spPr>
          <a:xfrm>
            <a:off x="9019483" y="2360259"/>
            <a:ext cx="125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(docker daemon)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39F39DE-AB73-4A1C-8F13-88B5B96E4BB2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10440367" y="1475139"/>
            <a:ext cx="6861" cy="27938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C63B952-5DA1-4EA7-BC22-8AAAC3F8D932}"/>
              </a:ext>
            </a:extLst>
          </p:cNvPr>
          <p:cNvGrpSpPr/>
          <p:nvPr/>
        </p:nvGrpSpPr>
        <p:grpSpPr>
          <a:xfrm>
            <a:off x="7330934" y="2423597"/>
            <a:ext cx="1335282" cy="1382248"/>
            <a:chOff x="1992401" y="4404614"/>
            <a:chExt cx="1554839" cy="1635509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CE2E920-85CE-4BBC-9173-870947F2EFBC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n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E6DFD15C-695D-442C-984A-88F83C1D852C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7D2BB43-507D-4F60-93FD-A951F04F31FA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40D1C75-12A4-4E65-9D64-D20F2D1B60FE}"/>
              </a:ext>
            </a:extLst>
          </p:cNvPr>
          <p:cNvGrpSpPr/>
          <p:nvPr/>
        </p:nvGrpSpPr>
        <p:grpSpPr>
          <a:xfrm>
            <a:off x="7418570" y="2752236"/>
            <a:ext cx="1602327" cy="1574058"/>
            <a:chOff x="1926052" y="4467760"/>
            <a:chExt cx="1566042" cy="1635509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4038225D-3D0C-42AF-821E-1188F422DF29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1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white"/>
                  </a:solidFill>
                  <a:latin typeface="Calibri" panose="020F0502020204030204"/>
                </a:rPr>
                <a:t>(with VES client)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FC246C3-186C-4D44-A659-507A0E994564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netopeer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F5693A24-9E31-4DC0-9C8A-F404B795369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07667CC0-463B-4DCD-AFE2-137CE8147AFA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5BAD32C-F62A-4BC8-A4CF-8BCA62763BC1}"/>
              </a:ext>
            </a:extLst>
          </p:cNvPr>
          <p:cNvSpPr txBox="1"/>
          <p:nvPr/>
        </p:nvSpPr>
        <p:spPr>
          <a:xfrm>
            <a:off x="304028" y="4913714"/>
            <a:ext cx="54746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RAN-Sim was developed for ONAP Use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Has use case specific logic (e.g. analyze cell relations and generate fault message)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Netconf devices are mounted manually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VES message details are generated in Controller as per </a:t>
            </a:r>
            <a:r>
              <a:rPr lang="en-US" sz="1600" dirty="0" err="1"/>
              <a:t>usecase</a:t>
            </a:r>
            <a:r>
              <a:rPr lang="en-US" sz="1600" dirty="0"/>
              <a:t> logic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2107640" y="976839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RAN-Sim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93A9414-F7B9-4F41-82CB-826D50D50727}"/>
              </a:ext>
            </a:extLst>
          </p:cNvPr>
          <p:cNvSpPr txBox="1"/>
          <p:nvPr/>
        </p:nvSpPr>
        <p:spPr>
          <a:xfrm>
            <a:off x="7541150" y="1016482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OSC sim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F621C70-6472-47AA-B535-3DA2BAFE1C41}"/>
              </a:ext>
            </a:extLst>
          </p:cNvPr>
          <p:cNvSpPr txBox="1"/>
          <p:nvPr/>
        </p:nvSpPr>
        <p:spPr>
          <a:xfrm>
            <a:off x="6197837" y="4887428"/>
            <a:ext cx="54746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OSC sim developed as O1 building block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NTS can be used by SDN-R to spawn O1 (CU/DU) instances. SDNR GUI can be used to configure 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FM VES messages are pre-configured in O1 sim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NTS uses netconf to each O1 sim </a:t>
            </a:r>
            <a:r>
              <a:rPr lang="en-US" sz="1600" dirty="0" err="1"/>
              <a:t>netopeer</a:t>
            </a:r>
            <a:r>
              <a:rPr lang="en-US" sz="1600" dirty="0"/>
              <a:t> device, and REST to the docker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98F0DADA-553F-4F40-B348-7E20B47E65E7}"/>
              </a:ext>
            </a:extLst>
          </p:cNvPr>
          <p:cNvSpPr/>
          <p:nvPr/>
        </p:nvSpPr>
        <p:spPr>
          <a:xfrm>
            <a:off x="8449936" y="1584418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2380186" y="152801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655097" y="1539647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4EDC-F98B-4983-BA11-BF6C26086A63}"/>
              </a:ext>
            </a:extLst>
          </p:cNvPr>
          <p:cNvSpPr/>
          <p:nvPr/>
        </p:nvSpPr>
        <p:spPr>
          <a:xfrm>
            <a:off x="6727666" y="1567751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</p:spTree>
    <p:extLst>
      <p:ext uri="{BB962C8B-B14F-4D97-AF65-F5344CB8AC3E}">
        <p14:creationId xmlns:p14="http://schemas.microsoft.com/office/powerpoint/2010/main" val="416431245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917CA4-03AB-4B5D-871D-379BF4F3A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A3072-CDFE-419A-93B6-BBA313262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Problem: RAN-Sim Upgrade is Needed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C77A65-0039-4E1F-AF10-254199BFF6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All SON Use Case planned work has impact on RAN-Sim</a:t>
            </a:r>
          </a:p>
          <a:p>
            <a:r>
              <a:rPr lang="en-US" sz="2400" dirty="0"/>
              <a:t>RAN-Sim uses Honeycomb netconf server</a:t>
            </a:r>
          </a:p>
          <a:p>
            <a:r>
              <a:rPr lang="en-US" sz="2400" dirty="0"/>
              <a:t>Honeycomb project ( </a:t>
            </a:r>
            <a:r>
              <a:rPr lang="en-US" sz="2400" dirty="0">
                <a:hlinkClick r:id="rId2"/>
              </a:rPr>
              <a:t>https://wiki.fd.io/view/Honeycomb</a:t>
            </a:r>
            <a:r>
              <a:rPr lang="en-US" sz="2400" dirty="0"/>
              <a:t>  ) has been archived, and future support is an issue</a:t>
            </a:r>
          </a:p>
          <a:p>
            <a:pPr lvl="1"/>
            <a:r>
              <a:rPr lang="en-US" sz="2000" dirty="0"/>
              <a:t>There is a new project Hc2VPP ( </a:t>
            </a:r>
            <a:r>
              <a:rPr lang="en-US" sz="2000" dirty="0">
                <a:hlinkClick r:id="rId3"/>
              </a:rPr>
              <a:t>https://wiki.fd.io/view/Hc2vpp</a:t>
            </a:r>
            <a:r>
              <a:rPr lang="en-US" sz="2000" dirty="0"/>
              <a:t> ) which used Honeycomb</a:t>
            </a:r>
          </a:p>
          <a:p>
            <a:r>
              <a:rPr lang="en-US" sz="2400" dirty="0"/>
              <a:t>Other parts of RAN-Sim provide great value for ONAP and OSC Use Cases</a:t>
            </a:r>
          </a:p>
          <a:p>
            <a:pPr lvl="1"/>
            <a:r>
              <a:rPr lang="en-US" sz="2000" dirty="0"/>
              <a:t>Controller, Database, GUI for Usecase logic</a:t>
            </a:r>
          </a:p>
          <a:p>
            <a:pPr lvl="1"/>
            <a:r>
              <a:rPr lang="en-US" sz="2000" dirty="0"/>
              <a:t>VES message generation for PM, FM, CM</a:t>
            </a:r>
          </a:p>
          <a:p>
            <a:r>
              <a:rPr lang="en-US" sz="2400" dirty="0"/>
              <a:t>Need to develop plan for:</a:t>
            </a:r>
          </a:p>
          <a:p>
            <a:pPr lvl="1"/>
            <a:r>
              <a:rPr lang="en-US" sz="2000" dirty="0"/>
              <a:t>Replacement of Honeycomb in RAN-Sim</a:t>
            </a:r>
          </a:p>
          <a:p>
            <a:pPr lvl="1"/>
            <a:r>
              <a:rPr lang="en-US" sz="2000" dirty="0"/>
              <a:t>Adding simulated Near-RT RIC and xApp in RAN-Sim for Use Cases</a:t>
            </a:r>
          </a:p>
          <a:p>
            <a:pPr lvl="1"/>
            <a:r>
              <a:rPr lang="en-US" sz="2000" dirty="0"/>
              <a:t>Harmonization of RAN-Sim with OSC projects (sim, </a:t>
            </a:r>
            <a:r>
              <a:rPr lang="en-US" sz="2000" dirty="0" err="1"/>
              <a:t>oam</a:t>
            </a:r>
            <a:r>
              <a:rPr lang="en-US" sz="2000" dirty="0"/>
              <a:t>, smo)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304073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5014A3-1AA3-4AEB-A156-B4952534AB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FE6E46-F4D5-4B12-8863-F040FCF1F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Enhancement to include xApp and A1</a:t>
            </a:r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D435A6-1BB1-4C40-B1DB-80A9CC6CFF76}"/>
              </a:ext>
            </a:extLst>
          </p:cNvPr>
          <p:cNvSpPr/>
          <p:nvPr/>
        </p:nvSpPr>
        <p:spPr>
          <a:xfrm>
            <a:off x="4649813" y="4329312"/>
            <a:ext cx="2663687" cy="5387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O-CU (Honeycomb)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BAB863-B939-4E2B-B0CC-82DB00D574BA}"/>
              </a:ext>
            </a:extLst>
          </p:cNvPr>
          <p:cNvSpPr/>
          <p:nvPr/>
        </p:nvSpPr>
        <p:spPr>
          <a:xfrm>
            <a:off x="4649813" y="5204115"/>
            <a:ext cx="2663687" cy="5387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O-DU (Honeycomb)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B89D23-B062-4585-BF5B-5D8AE84851E4}"/>
              </a:ext>
            </a:extLst>
          </p:cNvPr>
          <p:cNvSpPr/>
          <p:nvPr/>
        </p:nvSpPr>
        <p:spPr>
          <a:xfrm>
            <a:off x="4649813" y="3069879"/>
            <a:ext cx="2663687" cy="990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1F1785-6B96-477C-94EF-E3B866179649}"/>
              </a:ext>
            </a:extLst>
          </p:cNvPr>
          <p:cNvSpPr/>
          <p:nvPr/>
        </p:nvSpPr>
        <p:spPr>
          <a:xfrm>
            <a:off x="1316889" y="3045183"/>
            <a:ext cx="2696819" cy="28943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 controller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DB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869620-57C4-47D4-905F-17B6C61AD63D}"/>
              </a:ext>
            </a:extLst>
          </p:cNvPr>
          <p:cNvSpPr/>
          <p:nvPr/>
        </p:nvSpPr>
        <p:spPr>
          <a:xfrm>
            <a:off x="4649813" y="1301266"/>
            <a:ext cx="2663687" cy="9939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SMO/Non-RT RIC (SDNR, DCAE)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F26C98-D1B6-4E71-AC31-64D7401F7A61}"/>
              </a:ext>
            </a:extLst>
          </p:cNvPr>
          <p:cNvCxnSpPr>
            <a:stCxn id="8" idx="3"/>
          </p:cNvCxnSpPr>
          <p:nvPr/>
        </p:nvCxnSpPr>
        <p:spPr>
          <a:xfrm flipV="1">
            <a:off x="7313500" y="1791597"/>
            <a:ext cx="1060175" cy="6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9335E0-1A3F-4820-97E5-CD4B8B3618D6}"/>
              </a:ext>
            </a:extLst>
          </p:cNvPr>
          <p:cNvCxnSpPr>
            <a:cxnSpLocks/>
          </p:cNvCxnSpPr>
          <p:nvPr/>
        </p:nvCxnSpPr>
        <p:spPr>
          <a:xfrm>
            <a:off x="8373675" y="1791597"/>
            <a:ext cx="0" cy="3655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8AA855-852F-424B-AB2F-D93D4B53C33E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7313500" y="3550191"/>
            <a:ext cx="1060173" cy="14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92A7744-DE70-40E4-B566-7A5815DB8927}"/>
              </a:ext>
            </a:extLst>
          </p:cNvPr>
          <p:cNvCxnSpPr>
            <a:stCxn id="4" idx="3"/>
          </p:cNvCxnSpPr>
          <p:nvPr/>
        </p:nvCxnSpPr>
        <p:spPr>
          <a:xfrm>
            <a:off x="7313500" y="4598697"/>
            <a:ext cx="1060175" cy="15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F4CDD1-7B35-403E-BE69-8CC375D0EEF7}"/>
              </a:ext>
            </a:extLst>
          </p:cNvPr>
          <p:cNvCxnSpPr>
            <a:stCxn id="5" idx="3"/>
          </p:cNvCxnSpPr>
          <p:nvPr/>
        </p:nvCxnSpPr>
        <p:spPr>
          <a:xfrm flipV="1">
            <a:off x="7313500" y="5446768"/>
            <a:ext cx="1060175" cy="26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17E409E-98E9-4908-B60A-5E60B4C38EC7}"/>
              </a:ext>
            </a:extLst>
          </p:cNvPr>
          <p:cNvSpPr txBox="1"/>
          <p:nvPr/>
        </p:nvSpPr>
        <p:spPr>
          <a:xfrm>
            <a:off x="8398484" y="211689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AE326E-65A6-4C71-B2AA-FAB5B56526F5}"/>
              </a:ext>
            </a:extLst>
          </p:cNvPr>
          <p:cNvSpPr txBox="1"/>
          <p:nvPr/>
        </p:nvSpPr>
        <p:spPr>
          <a:xfrm>
            <a:off x="7440927" y="304518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FB2E4A-FDFC-4338-BF45-A30F62F87515}"/>
              </a:ext>
            </a:extLst>
          </p:cNvPr>
          <p:cNvSpPr txBox="1"/>
          <p:nvPr/>
        </p:nvSpPr>
        <p:spPr>
          <a:xfrm>
            <a:off x="7440927" y="4249407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383235-F580-4B73-96D0-BC9C63B4FF4A}"/>
              </a:ext>
            </a:extLst>
          </p:cNvPr>
          <p:cNvSpPr txBox="1"/>
          <p:nvPr/>
        </p:nvSpPr>
        <p:spPr>
          <a:xfrm>
            <a:off x="7389617" y="514392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8AEF9BE-FE62-440C-B5BB-5B8514ACA338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4013708" y="3564903"/>
            <a:ext cx="636105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AB18893-D57E-4E73-8156-608844F0B3A8}"/>
              </a:ext>
            </a:extLst>
          </p:cNvPr>
          <p:cNvCxnSpPr>
            <a:stCxn id="4" idx="1"/>
          </p:cNvCxnSpPr>
          <p:nvPr/>
        </p:nvCxnSpPr>
        <p:spPr>
          <a:xfrm flipH="1">
            <a:off x="4013708" y="4598697"/>
            <a:ext cx="63610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DBA698E-DB6E-444C-9DB1-D00DF7574FFF}"/>
              </a:ext>
            </a:extLst>
          </p:cNvPr>
          <p:cNvCxnSpPr>
            <a:stCxn id="5" idx="1"/>
          </p:cNvCxnSpPr>
          <p:nvPr/>
        </p:nvCxnSpPr>
        <p:spPr>
          <a:xfrm flipH="1">
            <a:off x="4013708" y="5473500"/>
            <a:ext cx="63610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806C85-5C4F-49BE-8D77-6C4F1C9A0CDF}"/>
              </a:ext>
            </a:extLst>
          </p:cNvPr>
          <p:cNvCxnSpPr>
            <a:cxnSpLocks/>
            <a:stCxn id="8" idx="2"/>
            <a:endCxn id="6" idx="0"/>
          </p:cNvCxnSpPr>
          <p:nvPr/>
        </p:nvCxnSpPr>
        <p:spPr>
          <a:xfrm>
            <a:off x="5981657" y="2295179"/>
            <a:ext cx="0" cy="774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03CD551-6421-4FCC-B966-1B312846B264}"/>
              </a:ext>
            </a:extLst>
          </p:cNvPr>
          <p:cNvSpPr txBox="1"/>
          <p:nvPr/>
        </p:nvSpPr>
        <p:spPr>
          <a:xfrm>
            <a:off x="5524901" y="253592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1863965-BA13-41F6-B40B-761696FBB32A}"/>
              </a:ext>
            </a:extLst>
          </p:cNvPr>
          <p:cNvSpPr/>
          <p:nvPr/>
        </p:nvSpPr>
        <p:spPr>
          <a:xfrm>
            <a:off x="5047376" y="3528836"/>
            <a:ext cx="821635" cy="443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722EC7A-67FE-451F-80A0-B7A591F87B4F}"/>
              </a:ext>
            </a:extLst>
          </p:cNvPr>
          <p:cNvSpPr/>
          <p:nvPr/>
        </p:nvSpPr>
        <p:spPr>
          <a:xfrm>
            <a:off x="6144761" y="3528836"/>
            <a:ext cx="821635" cy="443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635C158-EC4C-4644-B578-120405CDE092}"/>
              </a:ext>
            </a:extLst>
          </p:cNvPr>
          <p:cNvSpPr txBox="1"/>
          <p:nvPr/>
        </p:nvSpPr>
        <p:spPr>
          <a:xfrm>
            <a:off x="4835348" y="3104426"/>
            <a:ext cx="268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Near-RT-RIC(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D38CE-74D2-4EBD-AF80-E7E06F2031F3}"/>
              </a:ext>
            </a:extLst>
          </p:cNvPr>
          <p:cNvSpPr txBox="1"/>
          <p:nvPr/>
        </p:nvSpPr>
        <p:spPr>
          <a:xfrm>
            <a:off x="7440927" y="5677916"/>
            <a:ext cx="1502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CE16704-8875-4F46-9725-1039940B4BC6}"/>
              </a:ext>
            </a:extLst>
          </p:cNvPr>
          <p:cNvSpPr/>
          <p:nvPr/>
        </p:nvSpPr>
        <p:spPr>
          <a:xfrm>
            <a:off x="890954" y="2649415"/>
            <a:ext cx="8170982" cy="36479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88507C9-B920-458D-B8BF-B69CD7D78298}"/>
              </a:ext>
            </a:extLst>
          </p:cNvPr>
          <p:cNvSpPr/>
          <p:nvPr/>
        </p:nvSpPr>
        <p:spPr>
          <a:xfrm>
            <a:off x="3268358" y="3445475"/>
            <a:ext cx="1539629" cy="1489254"/>
          </a:xfrm>
          <a:custGeom>
            <a:avLst/>
            <a:gdLst>
              <a:gd name="connsiteX0" fmla="*/ 1492736 w 1539629"/>
              <a:gd name="connsiteY0" fmla="*/ 35593 h 1489254"/>
              <a:gd name="connsiteX1" fmla="*/ 449383 w 1539629"/>
              <a:gd name="connsiteY1" fmla="*/ 23870 h 1489254"/>
              <a:gd name="connsiteX2" fmla="*/ 355598 w 1539629"/>
              <a:gd name="connsiteY2" fmla="*/ 47316 h 1489254"/>
              <a:gd name="connsiteX3" fmla="*/ 238367 w 1539629"/>
              <a:gd name="connsiteY3" fmla="*/ 117654 h 1489254"/>
              <a:gd name="connsiteX4" fmla="*/ 144583 w 1539629"/>
              <a:gd name="connsiteY4" fmla="*/ 164547 h 1489254"/>
              <a:gd name="connsiteX5" fmla="*/ 74244 w 1539629"/>
              <a:gd name="connsiteY5" fmla="*/ 328670 h 1489254"/>
              <a:gd name="connsiteX6" fmla="*/ 27352 w 1539629"/>
              <a:gd name="connsiteY6" fmla="*/ 434177 h 1489254"/>
              <a:gd name="connsiteX7" fmla="*/ 3906 w 1539629"/>
              <a:gd name="connsiteY7" fmla="*/ 598300 h 1489254"/>
              <a:gd name="connsiteX8" fmla="*/ 121136 w 1539629"/>
              <a:gd name="connsiteY8" fmla="*/ 879654 h 1489254"/>
              <a:gd name="connsiteX9" fmla="*/ 425936 w 1539629"/>
              <a:gd name="connsiteY9" fmla="*/ 1125839 h 1489254"/>
              <a:gd name="connsiteX10" fmla="*/ 894860 w 1539629"/>
              <a:gd name="connsiteY10" fmla="*/ 1278239 h 1489254"/>
              <a:gd name="connsiteX11" fmla="*/ 1070706 w 1539629"/>
              <a:gd name="connsiteY11" fmla="*/ 1301685 h 1489254"/>
              <a:gd name="connsiteX12" fmla="*/ 1375506 w 1539629"/>
              <a:gd name="connsiteY12" fmla="*/ 1289962 h 1489254"/>
              <a:gd name="connsiteX13" fmla="*/ 1293444 w 1539629"/>
              <a:gd name="connsiteY13" fmla="*/ 1243070 h 1489254"/>
              <a:gd name="connsiteX14" fmla="*/ 1234829 w 1539629"/>
              <a:gd name="connsiteY14" fmla="*/ 1219623 h 1489254"/>
              <a:gd name="connsiteX15" fmla="*/ 1539629 w 1539629"/>
              <a:gd name="connsiteY15" fmla="*/ 1383747 h 1489254"/>
              <a:gd name="connsiteX16" fmla="*/ 1434121 w 1539629"/>
              <a:gd name="connsiteY16" fmla="*/ 1407193 h 1489254"/>
              <a:gd name="connsiteX17" fmla="*/ 1352060 w 1539629"/>
              <a:gd name="connsiteY17" fmla="*/ 1418916 h 1489254"/>
              <a:gd name="connsiteX18" fmla="*/ 1305167 w 1539629"/>
              <a:gd name="connsiteY18" fmla="*/ 1442362 h 1489254"/>
              <a:gd name="connsiteX19" fmla="*/ 1223106 w 1539629"/>
              <a:gd name="connsiteY19" fmla="*/ 1489254 h 1489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39629" h="1489254">
                <a:moveTo>
                  <a:pt x="1492736" y="35593"/>
                </a:moveTo>
                <a:cubicBezTo>
                  <a:pt x="948413" y="1572"/>
                  <a:pt x="965408" y="-18255"/>
                  <a:pt x="449383" y="23870"/>
                </a:cubicBezTo>
                <a:cubicBezTo>
                  <a:pt x="417266" y="26492"/>
                  <a:pt x="386860" y="39501"/>
                  <a:pt x="355598" y="47316"/>
                </a:cubicBezTo>
                <a:cubicBezTo>
                  <a:pt x="316521" y="70762"/>
                  <a:pt x="278203" y="95523"/>
                  <a:pt x="238367" y="117654"/>
                </a:cubicBezTo>
                <a:cubicBezTo>
                  <a:pt x="207814" y="134628"/>
                  <a:pt x="166041" y="136958"/>
                  <a:pt x="144583" y="164547"/>
                </a:cubicBezTo>
                <a:cubicBezTo>
                  <a:pt x="108041" y="211529"/>
                  <a:pt x="97976" y="274086"/>
                  <a:pt x="74244" y="328670"/>
                </a:cubicBezTo>
                <a:cubicBezTo>
                  <a:pt x="58899" y="363964"/>
                  <a:pt x="27352" y="434177"/>
                  <a:pt x="27352" y="434177"/>
                </a:cubicBezTo>
                <a:cubicBezTo>
                  <a:pt x="19537" y="488885"/>
                  <a:pt x="-10635" y="544984"/>
                  <a:pt x="3906" y="598300"/>
                </a:cubicBezTo>
                <a:cubicBezTo>
                  <a:pt x="40113" y="731060"/>
                  <a:pt x="36266" y="755178"/>
                  <a:pt x="121136" y="879654"/>
                </a:cubicBezTo>
                <a:cubicBezTo>
                  <a:pt x="194871" y="987799"/>
                  <a:pt x="312688" y="1067834"/>
                  <a:pt x="425936" y="1125839"/>
                </a:cubicBezTo>
                <a:cubicBezTo>
                  <a:pt x="574028" y="1201691"/>
                  <a:pt x="732500" y="1247797"/>
                  <a:pt x="894860" y="1278239"/>
                </a:cubicBezTo>
                <a:cubicBezTo>
                  <a:pt x="952981" y="1289137"/>
                  <a:pt x="1012091" y="1293870"/>
                  <a:pt x="1070706" y="1301685"/>
                </a:cubicBezTo>
                <a:cubicBezTo>
                  <a:pt x="1172306" y="1297777"/>
                  <a:pt x="1277179" y="1315838"/>
                  <a:pt x="1375506" y="1289962"/>
                </a:cubicBezTo>
                <a:cubicBezTo>
                  <a:pt x="1405974" y="1281944"/>
                  <a:pt x="1321623" y="1257160"/>
                  <a:pt x="1293444" y="1243070"/>
                </a:cubicBezTo>
                <a:cubicBezTo>
                  <a:pt x="1274622" y="1233659"/>
                  <a:pt x="1218397" y="1206477"/>
                  <a:pt x="1234829" y="1219623"/>
                </a:cubicBezTo>
                <a:cubicBezTo>
                  <a:pt x="1293890" y="1266871"/>
                  <a:pt x="1492473" y="1360169"/>
                  <a:pt x="1539629" y="1383747"/>
                </a:cubicBezTo>
                <a:cubicBezTo>
                  <a:pt x="1504460" y="1391562"/>
                  <a:pt x="1469531" y="1400554"/>
                  <a:pt x="1434121" y="1407193"/>
                </a:cubicBezTo>
                <a:cubicBezTo>
                  <a:pt x="1406963" y="1412285"/>
                  <a:pt x="1378718" y="1411646"/>
                  <a:pt x="1352060" y="1418916"/>
                </a:cubicBezTo>
                <a:cubicBezTo>
                  <a:pt x="1335200" y="1423514"/>
                  <a:pt x="1320509" y="1433994"/>
                  <a:pt x="1305167" y="1442362"/>
                </a:cubicBezTo>
                <a:cubicBezTo>
                  <a:pt x="1277509" y="1457448"/>
                  <a:pt x="1223106" y="1489254"/>
                  <a:pt x="1223106" y="1489254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15BE15-6A93-473F-9415-537863CE65DE}"/>
              </a:ext>
            </a:extLst>
          </p:cNvPr>
          <p:cNvSpPr txBox="1"/>
          <p:nvPr/>
        </p:nvSpPr>
        <p:spPr>
          <a:xfrm>
            <a:off x="2772850" y="3566098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“E2”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9661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6A21C826-1F12-46AB-9CA8-ED4D6F62D5F8}"/>
              </a:ext>
            </a:extLst>
          </p:cNvPr>
          <p:cNvCxnSpPr>
            <a:cxnSpLocks/>
          </p:cNvCxnSpPr>
          <p:nvPr/>
        </p:nvCxnSpPr>
        <p:spPr>
          <a:xfrm flipV="1">
            <a:off x="4481363" y="4580792"/>
            <a:ext cx="3312323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7AB2C76E-2885-4977-B76C-60D84CA681B1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5750336" y="1471458"/>
            <a:ext cx="400873" cy="2688664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43C9970-27AA-499F-A8B2-ED139BC8C54E}"/>
              </a:ext>
            </a:extLst>
          </p:cNvPr>
          <p:cNvCxnSpPr>
            <a:cxnSpLocks/>
          </p:cNvCxnSpPr>
          <p:nvPr/>
        </p:nvCxnSpPr>
        <p:spPr>
          <a:xfrm>
            <a:off x="2299495" y="4447344"/>
            <a:ext cx="5512894" cy="18856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Enhancing RAN-Sim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7841467" y="3009605"/>
            <a:ext cx="1393631" cy="236358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8039857" y="3872674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8039857" y="3079919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7864710" y="2241686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8538283" y="2593421"/>
            <a:ext cx="11621" cy="416184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763546" y="1569043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60531" y="166536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6663434" y="4751422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8204337" y="5826523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5660410" y="112204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3963769" y="113230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9D3AEA6-603C-4225-93B1-4CE5FA206955}"/>
              </a:ext>
            </a:extLst>
          </p:cNvPr>
          <p:cNvGrpSpPr/>
          <p:nvPr/>
        </p:nvGrpSpPr>
        <p:grpSpPr>
          <a:xfrm>
            <a:off x="5750336" y="2170964"/>
            <a:ext cx="1602327" cy="1574058"/>
            <a:chOff x="1926052" y="4467760"/>
            <a:chExt cx="1566042" cy="1635509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B87978D3-81E1-4440-BA6B-33956CFE3DA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(A1/xApp)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F0455E34-AB49-42AB-A5EF-BD8915C0AE1A}"/>
                </a:ext>
              </a:extLst>
            </p:cNvPr>
            <p:cNvSpPr/>
            <p:nvPr/>
          </p:nvSpPr>
          <p:spPr>
            <a:xfrm>
              <a:off x="2124329" y="529852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Netopeer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-?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69A1299-7747-40AD-A21F-913ACA0A3760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3A8F268B-0DDF-4D42-881C-B81D04125DAC}"/>
                </a:ext>
              </a:extLst>
            </p:cNvPr>
            <p:cNvSpPr/>
            <p:nvPr/>
          </p:nvSpPr>
          <p:spPr>
            <a:xfrm>
              <a:off x="3046519" y="4516341"/>
              <a:ext cx="410118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A1</a:t>
              </a: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515CDFB4-5696-4E07-871B-1371F848BC29}"/>
                </a:ext>
              </a:extLst>
            </p:cNvPr>
            <p:cNvSpPr/>
            <p:nvPr/>
          </p:nvSpPr>
          <p:spPr>
            <a:xfrm>
              <a:off x="2162648" y="4893452"/>
              <a:ext cx="499876" cy="2940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xApp</a:t>
              </a: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5DAF6FAD-4077-4E54-935F-4449EEE1956E}"/>
                </a:ext>
              </a:extLst>
            </p:cNvPr>
            <p:cNvSpPr/>
            <p:nvPr/>
          </p:nvSpPr>
          <p:spPr>
            <a:xfrm>
              <a:off x="2166137" y="4939865"/>
              <a:ext cx="499876" cy="2940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xApp</a:t>
              </a:r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FD4F9DB2-E15A-4D2B-B010-91968E161647}"/>
                </a:ext>
              </a:extLst>
            </p:cNvPr>
            <p:cNvSpPr/>
            <p:nvPr/>
          </p:nvSpPr>
          <p:spPr>
            <a:xfrm>
              <a:off x="2727206" y="4931852"/>
              <a:ext cx="499876" cy="2940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xApp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52C5248A-2D58-4FE3-97B7-45693AD50C1D}"/>
              </a:ext>
            </a:extLst>
          </p:cNvPr>
          <p:cNvSpPr txBox="1"/>
          <p:nvPr/>
        </p:nvSpPr>
        <p:spPr>
          <a:xfrm>
            <a:off x="5798117" y="3717415"/>
            <a:ext cx="1782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xApp/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-RIC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71DF34-2DA2-499A-9D49-3D1DBE4E5DDB}"/>
              </a:ext>
            </a:extLst>
          </p:cNvPr>
          <p:cNvSpPr/>
          <p:nvPr/>
        </p:nvSpPr>
        <p:spPr>
          <a:xfrm>
            <a:off x="404444" y="1941599"/>
            <a:ext cx="8988131" cy="425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20DD746-9725-4F6C-A0B0-65F76CA38572}"/>
              </a:ext>
            </a:extLst>
          </p:cNvPr>
          <p:cNvGrpSpPr/>
          <p:nvPr/>
        </p:nvGrpSpPr>
        <p:grpSpPr>
          <a:xfrm>
            <a:off x="764039" y="4546656"/>
            <a:ext cx="1035493" cy="580563"/>
            <a:chOff x="2152649" y="5166065"/>
            <a:chExt cx="1205756" cy="686936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A04BF39-374D-4C48-B607-716ED1281597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AC8383-9385-484A-A26B-84A6FC05D33E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F59C247-1640-4AA3-9178-3D3F54E6884F}"/>
              </a:ext>
            </a:extLst>
          </p:cNvPr>
          <p:cNvGrpSpPr/>
          <p:nvPr/>
        </p:nvGrpSpPr>
        <p:grpSpPr>
          <a:xfrm>
            <a:off x="714055" y="4231755"/>
            <a:ext cx="1602327" cy="1574058"/>
            <a:chOff x="1926052" y="4467760"/>
            <a:chExt cx="1566042" cy="1635509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3A19C5C7-7048-4A63-AA89-143A1A6A0CFB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2DEC429-F075-4646-85D9-465AB7C9C8BF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7E160C8-7639-4329-BD10-85FA535086D4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606141-3B40-4FEA-87F4-66E517BE0FBB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BAF630F9-7FA7-49E3-8059-253E84260E23}"/>
              </a:ext>
            </a:extLst>
          </p:cNvPr>
          <p:cNvSpPr txBox="1"/>
          <p:nvPr/>
        </p:nvSpPr>
        <p:spPr>
          <a:xfrm>
            <a:off x="707229" y="5797328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3F428150-AF09-4159-9D5A-6036CFDD0F59}"/>
              </a:ext>
            </a:extLst>
          </p:cNvPr>
          <p:cNvCxnSpPr>
            <a:cxnSpLocks/>
          </p:cNvCxnSpPr>
          <p:nvPr/>
        </p:nvCxnSpPr>
        <p:spPr>
          <a:xfrm flipV="1">
            <a:off x="1364055" y="1487546"/>
            <a:ext cx="3016752" cy="2732321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609E6E9-51F6-4616-95B7-8875A3A90BFC}"/>
              </a:ext>
            </a:extLst>
          </p:cNvPr>
          <p:cNvGrpSpPr/>
          <p:nvPr/>
        </p:nvGrpSpPr>
        <p:grpSpPr>
          <a:xfrm>
            <a:off x="2919407" y="4528359"/>
            <a:ext cx="1035493" cy="580563"/>
            <a:chOff x="2152649" y="5166065"/>
            <a:chExt cx="1205756" cy="686936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DD161E35-C9B1-44FB-8B86-6C3FF075616B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640D3CF-9AC4-4FF7-BBC0-6ED1EB6892AC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7B509F5-0A72-4E8C-A85F-47B1E1A89B7C}"/>
              </a:ext>
            </a:extLst>
          </p:cNvPr>
          <p:cNvGrpSpPr/>
          <p:nvPr/>
        </p:nvGrpSpPr>
        <p:grpSpPr>
          <a:xfrm>
            <a:off x="2869423" y="4213459"/>
            <a:ext cx="1602327" cy="1574058"/>
            <a:chOff x="1926052" y="4467761"/>
            <a:chExt cx="1566042" cy="1635509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B0B8677-3F63-40D8-8D1F-C4FFE47DBF09}"/>
                </a:ext>
              </a:extLst>
            </p:cNvPr>
            <p:cNvSpPr/>
            <p:nvPr/>
          </p:nvSpPr>
          <p:spPr>
            <a:xfrm>
              <a:off x="1926052" y="4467761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5C7F9E6C-4850-4721-8574-D31B7CB5FE72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414FCFB4-71E4-406F-8FAD-43C7B67B182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B3A9E039-EDDF-4941-B52D-01A601A8CED4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4854CFB2-C810-4E8E-9A24-AFE8250AFCF3}"/>
              </a:ext>
            </a:extLst>
          </p:cNvPr>
          <p:cNvSpPr txBox="1"/>
          <p:nvPr/>
        </p:nvSpPr>
        <p:spPr>
          <a:xfrm>
            <a:off x="2862597" y="5779031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5F2BDF4-137F-4D40-BC9D-211B89559C85}"/>
              </a:ext>
            </a:extLst>
          </p:cNvPr>
          <p:cNvGrpSpPr/>
          <p:nvPr/>
        </p:nvGrpSpPr>
        <p:grpSpPr>
          <a:xfrm>
            <a:off x="4999156" y="4475023"/>
            <a:ext cx="1035493" cy="580563"/>
            <a:chOff x="2152649" y="5166065"/>
            <a:chExt cx="1205756" cy="686936"/>
          </a:xfrm>
        </p:grpSpPr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D2DA1356-0154-426F-B3AD-639CCF268593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7C39C294-BE72-446F-B79D-A65559D54FF2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F31E46F-0022-4ADB-BCCC-0941AC99A708}"/>
              </a:ext>
            </a:extLst>
          </p:cNvPr>
          <p:cNvGrpSpPr/>
          <p:nvPr/>
        </p:nvGrpSpPr>
        <p:grpSpPr>
          <a:xfrm>
            <a:off x="4949172" y="4160122"/>
            <a:ext cx="1602327" cy="1574058"/>
            <a:chOff x="1926052" y="4467760"/>
            <a:chExt cx="1566042" cy="1635509"/>
          </a:xfrm>
        </p:grpSpPr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8AF24E9-0647-4800-B99F-95D5C2EB48F0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(O1-netconf/VES)</a:t>
              </a:r>
              <a:b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NF</a:t>
              </a: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622FC1E2-B8EA-410F-93B3-3B15967A82B3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7F7328B3-4829-44DE-BE9E-EAC7E9CBB6CB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123D1D0D-3B2A-4190-83E8-413C79518EC8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DF759CB7-762E-4BB2-AD43-95CA0A456E59}"/>
              </a:ext>
            </a:extLst>
          </p:cNvPr>
          <p:cNvSpPr txBox="1"/>
          <p:nvPr/>
        </p:nvSpPr>
        <p:spPr>
          <a:xfrm>
            <a:off x="4942346" y="5725695"/>
            <a:ext cx="1233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CU/DU NF</a:t>
            </a:r>
          </a:p>
        </p:txBody>
      </p: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B2EE0E5F-B0B9-4470-8599-EBF7709FC367}"/>
              </a:ext>
            </a:extLst>
          </p:cNvPr>
          <p:cNvCxnSpPr>
            <a:cxnSpLocks/>
            <a:stCxn id="110" idx="0"/>
          </p:cNvCxnSpPr>
          <p:nvPr/>
        </p:nvCxnSpPr>
        <p:spPr>
          <a:xfrm flipV="1">
            <a:off x="3670587" y="1487546"/>
            <a:ext cx="810776" cy="272591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C9DEA083-4D44-4AE5-8A78-83E348C33851}"/>
              </a:ext>
            </a:extLst>
          </p:cNvPr>
          <p:cNvCxnSpPr>
            <a:cxnSpLocks/>
          </p:cNvCxnSpPr>
          <p:nvPr/>
        </p:nvCxnSpPr>
        <p:spPr>
          <a:xfrm flipH="1" flipV="1">
            <a:off x="4689517" y="1478095"/>
            <a:ext cx="810964" cy="267539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FEBAB69A-BC8F-4445-BF03-4C2CCFE3BD0D}"/>
              </a:ext>
            </a:extLst>
          </p:cNvPr>
          <p:cNvCxnSpPr>
            <a:cxnSpLocks/>
          </p:cNvCxnSpPr>
          <p:nvPr/>
        </p:nvCxnSpPr>
        <p:spPr>
          <a:xfrm flipH="1" flipV="1">
            <a:off x="4797830" y="1487251"/>
            <a:ext cx="1423414" cy="67489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E8AF1567-3F93-4732-B775-C062A986AF7E}"/>
              </a:ext>
            </a:extLst>
          </p:cNvPr>
          <p:cNvCxnSpPr>
            <a:cxnSpLocks/>
          </p:cNvCxnSpPr>
          <p:nvPr/>
        </p:nvCxnSpPr>
        <p:spPr>
          <a:xfrm flipH="1">
            <a:off x="1698158" y="1469815"/>
            <a:ext cx="4199860" cy="2769225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49BEC243-1834-40CE-80AB-ED56C485660D}"/>
              </a:ext>
            </a:extLst>
          </p:cNvPr>
          <p:cNvCxnSpPr>
            <a:cxnSpLocks/>
          </p:cNvCxnSpPr>
          <p:nvPr/>
        </p:nvCxnSpPr>
        <p:spPr>
          <a:xfrm flipV="1">
            <a:off x="6551499" y="4707070"/>
            <a:ext cx="1260890" cy="13569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C38EA895-26A0-4C27-ACEE-E6BD5C3C2FD0}"/>
              </a:ext>
            </a:extLst>
          </p:cNvPr>
          <p:cNvSpPr txBox="1"/>
          <p:nvPr/>
        </p:nvSpPr>
        <p:spPr>
          <a:xfrm>
            <a:off x="8663923" y="2629038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B4C7570-E5F2-4B37-8D25-6EC9C7F3A16B}"/>
              </a:ext>
            </a:extLst>
          </p:cNvPr>
          <p:cNvCxnSpPr>
            <a:cxnSpLocks/>
          </p:cNvCxnSpPr>
          <p:nvPr/>
        </p:nvCxnSpPr>
        <p:spPr>
          <a:xfrm flipH="1">
            <a:off x="3900248" y="1471458"/>
            <a:ext cx="2172918" cy="2733601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21C07672-146F-453E-A4EC-A209D4CA5EA1}"/>
              </a:ext>
            </a:extLst>
          </p:cNvPr>
          <p:cNvCxnSpPr>
            <a:cxnSpLocks/>
          </p:cNvCxnSpPr>
          <p:nvPr/>
        </p:nvCxnSpPr>
        <p:spPr>
          <a:xfrm flipH="1">
            <a:off x="6351688" y="1456505"/>
            <a:ext cx="34920" cy="720977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D08B7238-C155-4D9E-933B-C125DC1BFF07}"/>
              </a:ext>
            </a:extLst>
          </p:cNvPr>
          <p:cNvCxnSpPr>
            <a:cxnSpLocks/>
          </p:cNvCxnSpPr>
          <p:nvPr/>
        </p:nvCxnSpPr>
        <p:spPr>
          <a:xfrm>
            <a:off x="7327208" y="3285679"/>
            <a:ext cx="479678" cy="8968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B9F377B5-4518-421C-B875-E1DB77035085}"/>
              </a:ext>
            </a:extLst>
          </p:cNvPr>
          <p:cNvCxnSpPr>
            <a:cxnSpLocks/>
          </p:cNvCxnSpPr>
          <p:nvPr/>
        </p:nvCxnSpPr>
        <p:spPr>
          <a:xfrm flipH="1" flipV="1">
            <a:off x="7332955" y="3133817"/>
            <a:ext cx="485647" cy="6902"/>
          </a:xfrm>
          <a:prstGeom prst="straightConnector1">
            <a:avLst/>
          </a:prstGeom>
          <a:ln w="28575">
            <a:prstDash val="sysDash"/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12E2E2A4-8B7C-40E0-85A0-269EF3C463EE}"/>
              </a:ext>
            </a:extLst>
          </p:cNvPr>
          <p:cNvCxnSpPr>
            <a:cxnSpLocks/>
          </p:cNvCxnSpPr>
          <p:nvPr/>
        </p:nvCxnSpPr>
        <p:spPr>
          <a:xfrm>
            <a:off x="6541634" y="1463142"/>
            <a:ext cx="425880" cy="786048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7A6F6775-62DD-4767-B2D4-9E8C6734241C}"/>
              </a:ext>
            </a:extLst>
          </p:cNvPr>
          <p:cNvSpPr txBox="1"/>
          <p:nvPr/>
        </p:nvSpPr>
        <p:spPr>
          <a:xfrm>
            <a:off x="6777988" y="1575197"/>
            <a:ext cx="39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BA026AF-EB0E-4CE2-B0F6-7399DC878CEB}"/>
              </a:ext>
            </a:extLst>
          </p:cNvPr>
          <p:cNvSpPr txBox="1"/>
          <p:nvPr/>
        </p:nvSpPr>
        <p:spPr>
          <a:xfrm>
            <a:off x="2343168" y="3582639"/>
            <a:ext cx="9409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839A15-0726-48C5-B7C5-2AD1AD2EAAA2}"/>
              </a:ext>
            </a:extLst>
          </p:cNvPr>
          <p:cNvSpPr txBox="1"/>
          <p:nvPr/>
        </p:nvSpPr>
        <p:spPr>
          <a:xfrm>
            <a:off x="1894137" y="3068154"/>
            <a:ext cx="1018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VES(REST)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1D608885-7713-4E85-B516-219B1419A6D7}"/>
              </a:ext>
            </a:extLst>
          </p:cNvPr>
          <p:cNvSpPr txBox="1"/>
          <p:nvPr/>
        </p:nvSpPr>
        <p:spPr>
          <a:xfrm>
            <a:off x="7466991" y="2846092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18B685D-5774-49ED-8419-8DE7C8A71BE3}"/>
              </a:ext>
            </a:extLst>
          </p:cNvPr>
          <p:cNvSpPr txBox="1"/>
          <p:nvPr/>
        </p:nvSpPr>
        <p:spPr>
          <a:xfrm>
            <a:off x="9379926" y="1007699"/>
            <a:ext cx="267414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module in RAN-Sim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Near-RT RIC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Areas of work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A1 termination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xApp functionality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 functionality in Near-RT RIC (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netopeer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Connection from Controller*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xApp/Near-RT RIC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 (need client in Controller)</a:t>
            </a:r>
          </a:p>
          <a:p>
            <a:pPr marL="168275" marR="0" lvl="0" indent="-1682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 abstraction options: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Via controller (simpler?)</a:t>
            </a:r>
          </a:p>
          <a:p>
            <a:pPr marL="284163" marR="0" lvl="1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interfaces (working towards E2)</a:t>
            </a:r>
          </a:p>
          <a:p>
            <a:pPr marL="0" marR="0" lvl="0" indent="-2889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* From Alex: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Choice of interface will depend on team doing the development. </a:t>
            </a:r>
            <a:br>
              <a:rPr lang="en-US" sz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RAN-Sim is Java based, </a:t>
            </a:r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netopeer</a:t>
            </a: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 is C/C++ based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eriod"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For netconf client in RAN-Sim for netconf options, see for example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https://github.com/Juniper/netconf-java </a:t>
            </a:r>
          </a:p>
        </p:txBody>
      </p:sp>
    </p:spTree>
    <p:extLst>
      <p:ext uri="{BB962C8B-B14F-4D97-AF65-F5344CB8AC3E}">
        <p14:creationId xmlns:p14="http://schemas.microsoft.com/office/powerpoint/2010/main" val="169710362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63D958-91AE-4299-A7C7-720B1BFAE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519D81-C018-450D-BEB9-B390BCB5E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Near-RT RIC in RAN-Sim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FE0DAA-3912-4C18-9704-85C7310EB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Assumptions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 err="1"/>
              <a:t>netopeer</a:t>
            </a:r>
            <a:r>
              <a:rPr lang="en-US" sz="1800" dirty="0"/>
              <a:t>-based container to represent Near-RT RIC and xApp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Near-RT RIC has interface to RAN Sim Controller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(For now) No direct interaction between Near-RT RIC and CU/DU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Interfaces</a:t>
            </a:r>
          </a:p>
          <a:p>
            <a:r>
              <a:rPr lang="en-US" sz="2000" dirty="0"/>
              <a:t>A1 interface in Near-RT RIC</a:t>
            </a:r>
          </a:p>
          <a:p>
            <a:pPr marL="457200" lvl="1" indent="0">
              <a:buNone/>
            </a:pPr>
            <a:r>
              <a:rPr lang="en-US" sz="1800" dirty="0"/>
              <a:t>- REST API, leverage A1 termination work</a:t>
            </a:r>
          </a:p>
          <a:p>
            <a:r>
              <a:rPr lang="en-US" sz="2400" dirty="0"/>
              <a:t>Interface from Near-RT RIC/xApp to RANSim Controller</a:t>
            </a:r>
          </a:p>
          <a:p>
            <a:pPr lvl="1"/>
            <a:r>
              <a:rPr lang="en-US" sz="2000" dirty="0" err="1"/>
              <a:t>Websocket</a:t>
            </a:r>
            <a:r>
              <a:rPr lang="en-US" sz="2000" dirty="0"/>
              <a:t> (like RAN-Sim)</a:t>
            </a:r>
          </a:p>
          <a:p>
            <a:pPr lvl="1"/>
            <a:r>
              <a:rPr lang="en-US" sz="2000" dirty="0"/>
              <a:t>Netconf/yang (like </a:t>
            </a:r>
            <a:r>
              <a:rPr lang="en-US" sz="2000" dirty="0" err="1"/>
              <a:t>osc</a:t>
            </a:r>
            <a:r>
              <a:rPr lang="en-US" sz="2000" dirty="0"/>
              <a:t> sim) – needs netconf client in RANSim Controller</a:t>
            </a:r>
          </a:p>
          <a:p>
            <a:r>
              <a:rPr lang="en-US" sz="2400" dirty="0"/>
              <a:t>Interface from Near-RT RIC/xApp to CU/D</a:t>
            </a:r>
          </a:p>
          <a:p>
            <a:pPr lvl="1"/>
            <a:r>
              <a:rPr lang="en-US" sz="2000" dirty="0"/>
              <a:t>With assumption 3, this is done via Controller</a:t>
            </a:r>
          </a:p>
          <a:p>
            <a:pPr marL="457200" lvl="1" indent="0">
              <a:buNone/>
            </a:pPr>
            <a:endParaRPr lang="en-US" sz="2000" dirty="0"/>
          </a:p>
          <a:p>
            <a:endParaRPr lang="en-US" sz="2400" dirty="0"/>
          </a:p>
          <a:p>
            <a:pPr lvl="1"/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9493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1290F3-7482-4D3D-AAA8-2A0C4C8058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035C4A-5D2C-4A8C-84CD-B53B035B7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Information about A1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7D157FC3-00C6-4D34-A3B5-E6FDC864A375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314325" y="1184324"/>
            <a:ext cx="8622873" cy="50783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Message from Jon Keeney: Re A1 implementation in the RAN-Sim simulator.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I suggest you use as a starting point one of the existing A1-P opensource implementations (near-RT-RIC end)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I strongly suggest complying with the latest approved version of the A1 Interface (A1-AP v3.1)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 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 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1: The OSC A1 Simulator: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hlinkClick r:id="rId2"/>
              </a:rPr>
              <a:t>https://gerrit.o-ran-sc.org/r/gitweb?p=sim/a1-interface.git;a=tree;f=near-rt-ric-simulator/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hlinkClick r:id="rId3"/>
              </a:rPr>
              <a:t>https://docs.o-ran-sc.org/projects/o-ran-sc-sim-a1-interface/en/latest/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hlinkClick r:id="rId4"/>
              </a:rPr>
              <a:t>https://wiki.o-ran-sc.org/display/RICNR/Release+E+-+Run+in+Docker#ReleaseERuninDocker-RuntheNear-RTRICA1SimulatorDockerContainers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A very lightweight spec-compliant implementation.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Handles all aspects of A1 termination and spec-adherence (All known A1-P versions/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</a:rPr>
              <a:t>flavours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 supported).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Does not have any concept of xApps, or the E2 interface.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Does not contain any domain-/app-/A1Policy-specifc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</a:rPr>
              <a:t>behaviour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Can be easily extended to redirect operations about specific A1-Policy types or instances to custom functions.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 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2: The OSC near-RT-RIC Platform A1 Mediator: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hlinkClick r:id="rId5"/>
              </a:rPr>
              <a:t>https://gerrit.o-ran-sc.org/r/gitweb?p=ric-plt/a1.git;a=tree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hlinkClick r:id="rId6"/>
              </a:rPr>
              <a:t>https://docs.o-ran-sc.org/projects/o-ran-sc-ric-plt-a1/en/latest/overview.html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hlinkClick r:id="rId7"/>
              </a:rPr>
              <a:t>https://wiki.o-ran-sc.org/display/RICP/A1+Mediator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A mediator function in near-RT-RIC platform to terminate A1 interface and re-distribute A1-Policy operations to relevant xApps.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Implements an old pre-spec version of the A1 application protocol, not spec-compliant, but similar to the spec.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Handles all aspects of A1 termination.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Does not contain any domain-/app-/A1Policy-specifc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</a:rPr>
              <a:t>behaviour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, all such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</a:rPr>
              <a:t>behaviour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 is implemented in appropriate xApps.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 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3: The ONAP Integration project’s A1 Policy Enforcement Simulator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hlinkClick r:id="rId8"/>
              </a:rPr>
              <a:t>https://gerrit.onap.org/r/gitweb?p=integration/simulators/A1-policy-enforcement-simulator.git;a=tree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hlinkClick r:id="rId9"/>
              </a:rPr>
              <a:t>https://docs.onap.org/projects/onap-integration/en/latest/integration-simulators.html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hlinkClick r:id="rId10"/>
              </a:rPr>
              <a:t>https://wiki.onap.org/download/attachments/107252299/ONAP%20CNF%20based%20A1%20Policy%20Enforcement%20Simulator.pptx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A domain-/app-/A1Policy-specifc simulator to simulate UE-load balancing across simulated cells.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Implements the same pre-spec version of the A1 application protocol from the near-RT-RIC platform’s A1 mediator above, not spec-compliant, but similar to the spec.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Does not have any concept of xApps, or the E2 interface.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Also supports the creation &amp; presentation (FTP) of related app-specific O1 bulk PM files for collection using ONAP VES/DFC functions.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</a:rPr>
              <a:t>Behaviour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 can be tuned by (simulated) topology configuration and manual runtime triggering.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Only 1 hardcoded implementation-/app-specific A1-Policy type supported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</a:rPr>
              <a:t> 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8481520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A1</a:t>
            </a:r>
          </a:p>
        </p:txBody>
      </p:sp>
    </p:spTree>
    <p:extLst>
      <p:ext uri="{BB962C8B-B14F-4D97-AF65-F5344CB8AC3E}">
        <p14:creationId xmlns:p14="http://schemas.microsoft.com/office/powerpoint/2010/main" val="60209871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BB08E-D9DD-4291-B85A-7E381F8B8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777AA8-B4BE-41A5-B103-8FA7A5C68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A1 Functions in ONAP / OSC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E6D87-E291-4180-843A-A23824995EFA}"/>
              </a:ext>
            </a:extLst>
          </p:cNvPr>
          <p:cNvSpPr txBox="1"/>
          <p:nvPr/>
        </p:nvSpPr>
        <p:spPr>
          <a:xfrm>
            <a:off x="314961" y="1002143"/>
            <a:ext cx="11334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https://wiki.onap.org/pages/viewpage.action?pageId=84672221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41E8A-9045-4FFE-B9D1-202467E2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34" y="1414310"/>
            <a:ext cx="5807397" cy="4744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452C58-2709-4537-8105-19DD58964AB6}"/>
              </a:ext>
            </a:extLst>
          </p:cNvPr>
          <p:cNvSpPr txBox="1"/>
          <p:nvPr/>
        </p:nvSpPr>
        <p:spPr>
          <a:xfrm>
            <a:off x="7701699" y="1414310"/>
            <a:ext cx="34219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A1-related message can be sent from Policy to SDN-R/CCSDK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Control Loop architecture would use DMaaP CL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 Policy Management Service can connect to A1-termination in the Near-RT RIC with or without an A1 Adapter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SON Use Case context, the A1-termination in Near-RT RIC would be part of the simulated RAN (RAN-Sim) with </a:t>
            </a:r>
            <a:r>
              <a:rPr lang="en-US" dirty="0" err="1"/>
              <a:t>usecase</a:t>
            </a:r>
            <a:r>
              <a:rPr lang="en-US" dirty="0"/>
              <a:t> logic in the simulated/abstracted xApp which results in events from CU/DU over O1</a:t>
            </a:r>
          </a:p>
        </p:txBody>
      </p:sp>
    </p:spTree>
    <p:extLst>
      <p:ext uri="{BB962C8B-B14F-4D97-AF65-F5344CB8AC3E}">
        <p14:creationId xmlns:p14="http://schemas.microsoft.com/office/powerpoint/2010/main" val="70225646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OSC A1 (Near-RT RIC) Simulator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364" y="1233435"/>
            <a:ext cx="10485531" cy="4525963"/>
          </a:xfrm>
        </p:spPr>
        <p:txBody>
          <a:bodyPr>
            <a:normAutofit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en-US" sz="3200" i="1" dirty="0">
                <a:cs typeface="Calibri" panose="020F0502020204030204" pitchFamily="34" charset="0"/>
              </a:rPr>
              <a:t>Stateful A1 test stub for “South-end” of A1 Interface </a:t>
            </a:r>
            <a:br>
              <a:rPr lang="en-US" i="1" dirty="0">
                <a:cs typeface="Calibri" panose="020F0502020204030204" pitchFamily="34" charset="0"/>
              </a:rPr>
            </a:br>
            <a:endParaRPr lang="en-US" i="1" dirty="0">
              <a:cs typeface="Calibri" panose="020F0502020204030204" pitchFamily="34" charset="0"/>
            </a:endParaRP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Used to create multiple stateful A1 providers (simulated near-rt-</a:t>
            </a:r>
            <a:r>
              <a:rPr lang="en-US" sz="2267" dirty="0" err="1"/>
              <a:t>rics</a:t>
            </a:r>
            <a:r>
              <a:rPr lang="en-US" sz="2267" dirty="0"/>
              <a:t>)</a:t>
            </a:r>
          </a:p>
          <a:p>
            <a:pPr marL="1066773" lvl="1" indent="-457189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Supports A1-Policy and A1-Enrichment Information</a:t>
            </a:r>
            <a:endParaRPr lang="en-US" sz="2800" dirty="0"/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Does not include and app-specific behavior – just what is defined in A1 Application Protocol specs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Implemented as a lightweight Python application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Swagger-based northbound interface, so easy to change the A1 profile exposed (e.g. A1 version, A1 Policy Types, A1-E1 consumers, </a:t>
            </a:r>
            <a:r>
              <a:rPr lang="en-US" sz="2267" dirty="0" err="1"/>
              <a:t>etc</a:t>
            </a:r>
            <a:r>
              <a:rPr lang="en-US" sz="2267" dirty="0"/>
              <a:t>)</a:t>
            </a:r>
          </a:p>
          <a:p>
            <a:pPr marL="1066773" lvl="1" indent="-457189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2267" dirty="0"/>
              <a:t>All A1-AP versions supported as configurable profiles</a:t>
            </a:r>
          </a:p>
          <a:p>
            <a:pPr marL="0" indent="0">
              <a:buNone/>
            </a:pP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15ADA3-810D-4766-8C53-2D7503C1F95B}"/>
              </a:ext>
            </a:extLst>
          </p:cNvPr>
          <p:cNvSpPr txBox="1"/>
          <p:nvPr/>
        </p:nvSpPr>
        <p:spPr>
          <a:xfrm>
            <a:off x="0" y="5746992"/>
            <a:ext cx="5311326" cy="769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pt-BR" sz="1467" i="1" dirty="0">
                <a:solidFill>
                  <a:prstClr val="black"/>
                </a:solidFill>
                <a:latin typeface="Calibri"/>
              </a:rPr>
              <a:t>Source: </a:t>
            </a:r>
            <a:r>
              <a:rPr lang="pt-BR" sz="1467" i="1" dirty="0">
                <a:solidFill>
                  <a:prstClr val="black"/>
                </a:solidFill>
                <a:latin typeface="Calibri"/>
                <a:hlinkClick r:id="rId2"/>
              </a:rPr>
              <a:t>https://gerrit.o-ran-sc.org/r/admin/repos/sim/a1-interface</a:t>
            </a:r>
            <a:r>
              <a:rPr lang="pt-BR" sz="1467" i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609585">
              <a:defRPr/>
            </a:pPr>
            <a:r>
              <a:rPr lang="pt-BR" sz="1467" i="1" dirty="0">
                <a:solidFill>
                  <a:prstClr val="black"/>
                </a:solidFill>
                <a:latin typeface="Calibri"/>
              </a:rPr>
              <a:t>Docs: </a:t>
            </a:r>
            <a:r>
              <a:rPr lang="en-IE" sz="1467" i="1" dirty="0">
                <a:solidFill>
                  <a:prstClr val="black"/>
                </a:solidFill>
                <a:latin typeface="Calibri"/>
                <a:hlinkClick r:id="rId3"/>
              </a:rPr>
              <a:t>https://docs.o-ran-sc.org/projects/o-ran-sc-sim-a1-interface</a:t>
            </a:r>
            <a:r>
              <a:rPr lang="en-IE" sz="1467" i="1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defTabSz="609585">
              <a:defRPr/>
            </a:pPr>
            <a:r>
              <a:rPr lang="en-IE" sz="1467" i="1" dirty="0">
                <a:solidFill>
                  <a:prstClr val="black"/>
                </a:solidFill>
                <a:latin typeface="Calibri"/>
              </a:rPr>
              <a:t>Wiki: </a:t>
            </a:r>
            <a:r>
              <a:rPr lang="en-IE" sz="1467" i="1" dirty="0">
                <a:solidFill>
                  <a:prstClr val="black"/>
                </a:solidFill>
                <a:latin typeface="Calibri"/>
                <a:hlinkClick r:id="rId4"/>
              </a:rPr>
              <a:t>https://wiki.o-ran-sc.org/display/RICNR</a:t>
            </a:r>
            <a:endParaRPr lang="en-IE" sz="1467" i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2517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141236</TotalTime>
  <Words>1892</Words>
  <Application>Microsoft Office PowerPoint</Application>
  <PresentationFormat>Widescreen</PresentationFormat>
  <Paragraphs>331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.AppleSystemUIFont</vt:lpstr>
      <vt:lpstr>Arial</vt:lpstr>
      <vt:lpstr>Calibri</vt:lpstr>
      <vt:lpstr>Helvetica Neue Light</vt:lpstr>
      <vt:lpstr>Office Theme</vt:lpstr>
      <vt:lpstr>1_Office Theme</vt:lpstr>
      <vt:lpstr>3_Office Theme</vt:lpstr>
      <vt:lpstr>PowerPoint Presentation</vt:lpstr>
      <vt:lpstr>Problem: RAN-Sim Upgrade is Needed </vt:lpstr>
      <vt:lpstr>Enhancement to include xApp and A1</vt:lpstr>
      <vt:lpstr>Enhancing RAN-Sim</vt:lpstr>
      <vt:lpstr>Near-RT RIC in RAN-Sim</vt:lpstr>
      <vt:lpstr>Information about A1</vt:lpstr>
      <vt:lpstr>PowerPoint Presentation</vt:lpstr>
      <vt:lpstr>A1 Functions in ONAP / OSC</vt:lpstr>
      <vt:lpstr>OSC A1 (Near-RT RIC) Simulator</vt:lpstr>
      <vt:lpstr>PowerPoint Presentation</vt:lpstr>
      <vt:lpstr>Approach for RAN Simulator (RANSim) – Dublin - FM</vt:lpstr>
      <vt:lpstr>Approach for RAN Simulator (RANSim) – Dublin - PM</vt:lpstr>
      <vt:lpstr>PowerPoint Presentation</vt:lpstr>
      <vt:lpstr>O-RAN Software Community (OSC) sim project</vt:lpstr>
      <vt:lpstr>O-RAN-SC O1 Simulator architecture</vt:lpstr>
      <vt:lpstr>Comparing RAN-Sim and OSC sim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N.K.Shankar</cp:lastModifiedBy>
  <cp:revision>2346</cp:revision>
  <cp:lastPrinted>2017-12-06T19:47:24Z</cp:lastPrinted>
  <dcterms:created xsi:type="dcterms:W3CDTF">2017-02-27T16:23:08Z</dcterms:created>
  <dcterms:modified xsi:type="dcterms:W3CDTF">2022-03-15T14:52:09Z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