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  <p:sldMasterId id="2147483657" r:id="rId2"/>
    <p:sldMasterId id="2147483666" r:id="rId3"/>
    <p:sldMasterId id="2147483676" r:id="rId4"/>
  </p:sldMasterIdLst>
  <p:notesMasterIdLst>
    <p:notesMasterId r:id="rId24"/>
  </p:notesMasterIdLst>
  <p:sldIdLst>
    <p:sldId id="566" r:id="rId5"/>
    <p:sldId id="1792" r:id="rId6"/>
    <p:sldId id="1756" r:id="rId7"/>
    <p:sldId id="1654" r:id="rId8"/>
    <p:sldId id="1710" r:id="rId9"/>
    <p:sldId id="1746" r:id="rId10"/>
    <p:sldId id="1745" r:id="rId11"/>
    <p:sldId id="1789" r:id="rId12"/>
    <p:sldId id="1797" r:id="rId13"/>
    <p:sldId id="1799" r:id="rId14"/>
    <p:sldId id="633" r:id="rId15"/>
    <p:sldId id="1755" r:id="rId16"/>
    <p:sldId id="1788" r:id="rId17"/>
    <p:sldId id="1795" r:id="rId18"/>
    <p:sldId id="264" r:id="rId19"/>
    <p:sldId id="260" r:id="rId20"/>
    <p:sldId id="1743" r:id="rId21"/>
    <p:sldId id="552" r:id="rId22"/>
    <p:sldId id="305" r:id="rId2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  <p:cmAuthor id="2" name="Swaminathan S (TECH)" initials="SS(" lastIdx="1" clrIdx="1">
    <p:extLst>
      <p:ext uri="{19B8F6BF-5375-455C-9EA6-DF929625EA0E}">
        <p15:presenceInfo xmlns:p15="http://schemas.microsoft.com/office/powerpoint/2012/main" userId="S-1-5-21-57989841-616249376-1801674531-604274" providerId="AD"/>
      </p:ext>
    </p:extLst>
  </p:cmAuthor>
  <p:cmAuthor id="3" name="PUZHAVAKATH NARAYANAN, SHANKARANARAYANAN" initials="PNS" lastIdx="4" clrIdx="2">
    <p:extLst>
      <p:ext uri="{19B8F6BF-5375-455C-9EA6-DF929625EA0E}">
        <p15:presenceInfo xmlns:p15="http://schemas.microsoft.com/office/powerpoint/2012/main" userId="S::sn081k@att.com::b0224f9a-af79-47c7-96b1-8b82e2628216" providerId="AD"/>
      </p:ext>
    </p:extLst>
  </p:cmAuthor>
  <p:cmAuthor id="4" name="LinMeng" initials="Lin" lastIdx="2" clrIdx="3">
    <p:extLst>
      <p:ext uri="{19B8F6BF-5375-455C-9EA6-DF929625EA0E}">
        <p15:presenceInfo xmlns:p15="http://schemas.microsoft.com/office/powerpoint/2012/main" userId="LinMe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D1D1"/>
    <a:srgbClr val="FF8585"/>
    <a:srgbClr val="FF8B8B"/>
    <a:srgbClr val="99FF66"/>
    <a:srgbClr val="394759"/>
    <a:srgbClr val="CCFFFF"/>
    <a:srgbClr val="C5C5FF"/>
    <a:srgbClr val="66FFFF"/>
    <a:srgbClr val="FFFD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45B6F4-0676-4226-8B7D-D9F1D889DB04}" v="9" dt="2022-06-21T12:31:15.4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55" autoAdjust="0"/>
    <p:restoredTop sz="94876" autoAdjust="0"/>
  </p:normalViewPr>
  <p:slideViewPr>
    <p:cSldViewPr snapToGrid="0" snapToObjects="1">
      <p:cViewPr varScale="1">
        <p:scale>
          <a:sx n="102" d="100"/>
          <a:sy n="102" d="100"/>
        </p:scale>
        <p:origin x="55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kshankarprof@outlook.com" userId="cf47b8b22056bd79" providerId="LiveId" clId="{2645B6F4-0676-4226-8B7D-D9F1D889DB04}"/>
    <pc:docChg chg="undo custSel delSld modSld sldOrd">
      <pc:chgData name="nkshankarprof@outlook.com" userId="cf47b8b22056bd79" providerId="LiveId" clId="{2645B6F4-0676-4226-8B7D-D9F1D889DB04}" dt="2022-06-21T12:31:22.058" v="932" actId="9405"/>
      <pc:docMkLst>
        <pc:docMk/>
      </pc:docMkLst>
      <pc:sldChg chg="ord">
        <pc:chgData name="nkshankarprof@outlook.com" userId="cf47b8b22056bd79" providerId="LiveId" clId="{2645B6F4-0676-4226-8B7D-D9F1D889DB04}" dt="2022-06-07T01:47:45.679" v="237"/>
        <pc:sldMkLst>
          <pc:docMk/>
          <pc:sldMk cId="371258427" sldId="260"/>
        </pc:sldMkLst>
      </pc:sldChg>
      <pc:sldChg chg="ord">
        <pc:chgData name="nkshankarprof@outlook.com" userId="cf47b8b22056bd79" providerId="LiveId" clId="{2645B6F4-0676-4226-8B7D-D9F1D889DB04}" dt="2022-06-07T01:48:21.919" v="242"/>
        <pc:sldMkLst>
          <pc:docMk/>
          <pc:sldMk cId="1848537330" sldId="264"/>
        </pc:sldMkLst>
      </pc:sldChg>
      <pc:sldChg chg="ord">
        <pc:chgData name="nkshankarprof@outlook.com" userId="cf47b8b22056bd79" providerId="LiveId" clId="{2645B6F4-0676-4226-8B7D-D9F1D889DB04}" dt="2022-06-07T01:57:50.413" v="905"/>
        <pc:sldMkLst>
          <pc:docMk/>
          <pc:sldMk cId="2877142038" sldId="305"/>
        </pc:sldMkLst>
      </pc:sldChg>
      <pc:sldChg chg="modSp mod">
        <pc:chgData name="nkshankarprof@outlook.com" userId="cf47b8b22056bd79" providerId="LiveId" clId="{2645B6F4-0676-4226-8B7D-D9F1D889DB04}" dt="2022-06-07T01:38:55.120" v="165" actId="20577"/>
        <pc:sldMkLst>
          <pc:docMk/>
          <pc:sldMk cId="2971918971" sldId="552"/>
        </pc:sldMkLst>
        <pc:graphicFrameChg chg="modGraphic">
          <ac:chgData name="nkshankarprof@outlook.com" userId="cf47b8b22056bd79" providerId="LiveId" clId="{2645B6F4-0676-4226-8B7D-D9F1D889DB04}" dt="2022-06-07T01:38:55.120" v="165" actId="20577"/>
          <ac:graphicFrameMkLst>
            <pc:docMk/>
            <pc:sldMk cId="2971918971" sldId="552"/>
            <ac:graphicFrameMk id="5" creationId="{0558D2EC-7C42-2748-AAD6-34EF9F74DB5A}"/>
          </ac:graphicFrameMkLst>
        </pc:graphicFrameChg>
      </pc:sldChg>
      <pc:sldChg chg="modSp mod">
        <pc:chgData name="nkshankarprof@outlook.com" userId="cf47b8b22056bd79" providerId="LiveId" clId="{2645B6F4-0676-4226-8B7D-D9F1D889DB04}" dt="2022-06-07T01:39:29.420" v="171" actId="20577"/>
        <pc:sldMkLst>
          <pc:docMk/>
          <pc:sldMk cId="360489941" sldId="566"/>
        </pc:sldMkLst>
        <pc:spChg chg="mod">
          <ac:chgData name="nkshankarprof@outlook.com" userId="cf47b8b22056bd79" providerId="LiveId" clId="{2645B6F4-0676-4226-8B7D-D9F1D889DB04}" dt="2022-06-07T01:39:29.420" v="171" actId="20577"/>
          <ac:spMkLst>
            <pc:docMk/>
            <pc:sldMk cId="360489941" sldId="566"/>
            <ac:spMk id="7" creationId="{3773C64F-B6FC-4F62-8CA1-769F9E7AC868}"/>
          </ac:spMkLst>
        </pc:spChg>
      </pc:sldChg>
      <pc:sldChg chg="modSp mod ord">
        <pc:chgData name="nkshankarprof@outlook.com" userId="cf47b8b22056bd79" providerId="LiveId" clId="{2645B6F4-0676-4226-8B7D-D9F1D889DB04}" dt="2022-06-07T01:46:25.061" v="228"/>
        <pc:sldMkLst>
          <pc:docMk/>
          <pc:sldMk cId="2754705697" sldId="633"/>
        </pc:sldMkLst>
        <pc:graphicFrameChg chg="mod modGraphic">
          <ac:chgData name="nkshankarprof@outlook.com" userId="cf47b8b22056bd79" providerId="LiveId" clId="{2645B6F4-0676-4226-8B7D-D9F1D889DB04}" dt="2022-06-07T01:38:20.114" v="159"/>
          <ac:graphicFrameMkLst>
            <pc:docMk/>
            <pc:sldMk cId="2754705697" sldId="633"/>
            <ac:graphicFrameMk id="5" creationId="{E8186D0F-C342-4A69-951C-BE975FD46EFB}"/>
          </ac:graphicFrameMkLst>
        </pc:graphicFrameChg>
      </pc:sldChg>
      <pc:sldChg chg="ord">
        <pc:chgData name="nkshankarprof@outlook.com" userId="cf47b8b22056bd79" providerId="LiveId" clId="{2645B6F4-0676-4226-8B7D-D9F1D889DB04}" dt="2022-06-07T01:50:34.240" v="278"/>
        <pc:sldMkLst>
          <pc:docMk/>
          <pc:sldMk cId="939357283" sldId="1654"/>
        </pc:sldMkLst>
      </pc:sldChg>
      <pc:sldChg chg="del ord">
        <pc:chgData name="nkshankarprof@outlook.com" userId="cf47b8b22056bd79" providerId="LiveId" clId="{2645B6F4-0676-4226-8B7D-D9F1D889DB04}" dt="2022-06-07T01:44:56.879" v="218" actId="47"/>
        <pc:sldMkLst>
          <pc:docMk/>
          <pc:sldMk cId="1213991358" sldId="1656"/>
        </pc:sldMkLst>
      </pc:sldChg>
      <pc:sldChg chg="ord">
        <pc:chgData name="nkshankarprof@outlook.com" userId="cf47b8b22056bd79" providerId="LiveId" clId="{2645B6F4-0676-4226-8B7D-D9F1D889DB04}" dt="2022-06-07T01:50:34.240" v="278"/>
        <pc:sldMkLst>
          <pc:docMk/>
          <pc:sldMk cId="1525031151" sldId="1710"/>
        </pc:sldMkLst>
      </pc:sldChg>
      <pc:sldChg chg="ord">
        <pc:chgData name="nkshankarprof@outlook.com" userId="cf47b8b22056bd79" providerId="LiveId" clId="{2645B6F4-0676-4226-8B7D-D9F1D889DB04}" dt="2022-06-07T01:43:32.354" v="213"/>
        <pc:sldMkLst>
          <pc:docMk/>
          <pc:sldMk cId="263249273" sldId="1745"/>
        </pc:sldMkLst>
      </pc:sldChg>
      <pc:sldChg chg="ord">
        <pc:chgData name="nkshankarprof@outlook.com" userId="cf47b8b22056bd79" providerId="LiveId" clId="{2645B6F4-0676-4226-8B7D-D9F1D889DB04}" dt="2022-06-07T01:50:34.240" v="278"/>
        <pc:sldMkLst>
          <pc:docMk/>
          <pc:sldMk cId="2633310265" sldId="1746"/>
        </pc:sldMkLst>
      </pc:sldChg>
      <pc:sldChg chg="ord">
        <pc:chgData name="nkshankarprof@outlook.com" userId="cf47b8b22056bd79" providerId="LiveId" clId="{2645B6F4-0676-4226-8B7D-D9F1D889DB04}" dt="2022-06-07T01:45:45.174" v="224"/>
        <pc:sldMkLst>
          <pc:docMk/>
          <pc:sldMk cId="2082272023" sldId="1755"/>
        </pc:sldMkLst>
      </pc:sldChg>
      <pc:sldChg chg="ord">
        <pc:chgData name="nkshankarprof@outlook.com" userId="cf47b8b22056bd79" providerId="LiveId" clId="{2645B6F4-0676-4226-8B7D-D9F1D889DB04}" dt="2022-06-07T01:50:34.240" v="278"/>
        <pc:sldMkLst>
          <pc:docMk/>
          <pc:sldMk cId="349452001" sldId="1756"/>
        </pc:sldMkLst>
      </pc:sldChg>
      <pc:sldChg chg="modSp mod ord">
        <pc:chgData name="nkshankarprof@outlook.com" userId="cf47b8b22056bd79" providerId="LiveId" clId="{2645B6F4-0676-4226-8B7D-D9F1D889DB04}" dt="2022-06-07T01:49:23.972" v="272" actId="20577"/>
        <pc:sldMkLst>
          <pc:docMk/>
          <pc:sldMk cId="180820669" sldId="1789"/>
        </pc:sldMkLst>
        <pc:spChg chg="mod">
          <ac:chgData name="nkshankarprof@outlook.com" userId="cf47b8b22056bd79" providerId="LiveId" clId="{2645B6F4-0676-4226-8B7D-D9F1D889DB04}" dt="2022-06-07T01:49:23.972" v="272" actId="20577"/>
          <ac:spMkLst>
            <pc:docMk/>
            <pc:sldMk cId="180820669" sldId="1789"/>
            <ac:spMk id="4" creationId="{FA167CF3-5445-B9A7-119D-2A0B1634747E}"/>
          </ac:spMkLst>
        </pc:spChg>
      </pc:sldChg>
      <pc:sldChg chg="addSp modSp del mod ord">
        <pc:chgData name="nkshankarprof@outlook.com" userId="cf47b8b22056bd79" providerId="LiveId" clId="{2645B6F4-0676-4226-8B7D-D9F1D889DB04}" dt="2022-06-07T01:48:29.649" v="243" actId="47"/>
        <pc:sldMkLst>
          <pc:docMk/>
          <pc:sldMk cId="795368143" sldId="1791"/>
        </pc:sldMkLst>
        <pc:spChg chg="mod">
          <ac:chgData name="nkshankarprof@outlook.com" userId="cf47b8b22056bd79" providerId="LiveId" clId="{2645B6F4-0676-4226-8B7D-D9F1D889DB04}" dt="2022-06-07T01:42:47.250" v="209" actId="20577"/>
          <ac:spMkLst>
            <pc:docMk/>
            <pc:sldMk cId="795368143" sldId="1791"/>
            <ac:spMk id="4" creationId="{FA167CF3-5445-B9A7-119D-2A0B1634747E}"/>
          </ac:spMkLst>
        </pc:spChg>
        <pc:spChg chg="add mod">
          <ac:chgData name="nkshankarprof@outlook.com" userId="cf47b8b22056bd79" providerId="LiveId" clId="{2645B6F4-0676-4226-8B7D-D9F1D889DB04}" dt="2022-06-07T01:42:28.667" v="201" actId="1076"/>
          <ac:spMkLst>
            <pc:docMk/>
            <pc:sldMk cId="795368143" sldId="1791"/>
            <ac:spMk id="5" creationId="{ABA8372D-3DCB-0F9E-7D75-09435170CC26}"/>
          </ac:spMkLst>
        </pc:spChg>
      </pc:sldChg>
      <pc:sldChg chg="modSp mod">
        <pc:chgData name="nkshankarprof@outlook.com" userId="cf47b8b22056bd79" providerId="LiveId" clId="{2645B6F4-0676-4226-8B7D-D9F1D889DB04}" dt="2022-06-07T01:40:27.534" v="195" actId="20578"/>
        <pc:sldMkLst>
          <pc:docMk/>
          <pc:sldMk cId="421587504" sldId="1792"/>
        </pc:sldMkLst>
        <pc:spChg chg="mod">
          <ac:chgData name="nkshankarprof@outlook.com" userId="cf47b8b22056bd79" providerId="LiveId" clId="{2645B6F4-0676-4226-8B7D-D9F1D889DB04}" dt="2022-06-07T01:40:27.534" v="195" actId="20578"/>
          <ac:spMkLst>
            <pc:docMk/>
            <pc:sldMk cId="421587504" sldId="1792"/>
            <ac:spMk id="14" creationId="{DD40956F-6AB3-B72A-7857-BF96D120C433}"/>
          </ac:spMkLst>
        </pc:spChg>
        <pc:spChg chg="mod">
          <ac:chgData name="nkshankarprof@outlook.com" userId="cf47b8b22056bd79" providerId="LiveId" clId="{2645B6F4-0676-4226-8B7D-D9F1D889DB04}" dt="2022-06-07T01:39:57.295" v="182" actId="20577"/>
          <ac:spMkLst>
            <pc:docMk/>
            <pc:sldMk cId="421587504" sldId="1792"/>
            <ac:spMk id="15" creationId="{F15BBDA1-9C01-4297-8613-0FD9571A039D}"/>
          </ac:spMkLst>
        </pc:spChg>
      </pc:sldChg>
      <pc:sldChg chg="addSp delSp modSp mod">
        <pc:chgData name="nkshankarprof@outlook.com" userId="cf47b8b22056bd79" providerId="LiveId" clId="{2645B6F4-0676-4226-8B7D-D9F1D889DB04}" dt="2022-06-21T12:31:22.058" v="932" actId="9405"/>
        <pc:sldMkLst>
          <pc:docMk/>
          <pc:sldMk cId="2094485842" sldId="1795"/>
        </pc:sldMkLst>
        <pc:grpChg chg="mod">
          <ac:chgData name="nkshankarprof@outlook.com" userId="cf47b8b22056bd79" providerId="LiveId" clId="{2645B6F4-0676-4226-8B7D-D9F1D889DB04}" dt="2022-06-21T12:31:15.408" v="929"/>
          <ac:grpSpMkLst>
            <pc:docMk/>
            <pc:sldMk cId="2094485842" sldId="1795"/>
            <ac:grpSpMk id="13" creationId="{7EB44A04-2299-2CA3-F08B-AF95ABF01239}"/>
          </ac:grpSpMkLst>
        </pc:grpChg>
        <pc:grpChg chg="mod">
          <ac:chgData name="nkshankarprof@outlook.com" userId="cf47b8b22056bd79" providerId="LiveId" clId="{2645B6F4-0676-4226-8B7D-D9F1D889DB04}" dt="2022-06-21T12:31:12.948" v="924"/>
          <ac:grpSpMkLst>
            <pc:docMk/>
            <pc:sldMk cId="2094485842" sldId="1795"/>
            <ac:grpSpMk id="21" creationId="{63618C8E-6F8D-6988-4596-9174A8C32661}"/>
          </ac:grpSpMkLst>
        </pc:grpChg>
        <pc:inkChg chg="add">
          <ac:chgData name="nkshankarprof@outlook.com" userId="cf47b8b22056bd79" providerId="LiveId" clId="{2645B6F4-0676-4226-8B7D-D9F1D889DB04}" dt="2022-06-21T12:23:12.857" v="906" actId="9405"/>
          <ac:inkMkLst>
            <pc:docMk/>
            <pc:sldMk cId="2094485842" sldId="1795"/>
            <ac:inkMk id="5" creationId="{03EAF4E0-1C3B-AA1A-BB8B-D20DC8E86115}"/>
          </ac:inkMkLst>
        </pc:inkChg>
        <pc:inkChg chg="add del">
          <ac:chgData name="nkshankarprof@outlook.com" userId="cf47b8b22056bd79" providerId="LiveId" clId="{2645B6F4-0676-4226-8B7D-D9F1D889DB04}" dt="2022-06-21T12:24:44.773" v="914" actId="9405"/>
          <ac:inkMkLst>
            <pc:docMk/>
            <pc:sldMk cId="2094485842" sldId="1795"/>
            <ac:inkMk id="6" creationId="{94444967-18A4-DC92-72D1-E0754107C996}"/>
          </ac:inkMkLst>
        </pc:inkChg>
        <pc:inkChg chg="add del">
          <ac:chgData name="nkshankarprof@outlook.com" userId="cf47b8b22056bd79" providerId="LiveId" clId="{2645B6F4-0676-4226-8B7D-D9F1D889DB04}" dt="2022-06-21T12:24:44.387" v="913" actId="9405"/>
          <ac:inkMkLst>
            <pc:docMk/>
            <pc:sldMk cId="2094485842" sldId="1795"/>
            <ac:inkMk id="8" creationId="{08DD7BFF-E884-C0A0-0501-13E87FDB6942}"/>
          </ac:inkMkLst>
        </pc:inkChg>
        <pc:inkChg chg="add del">
          <ac:chgData name="nkshankarprof@outlook.com" userId="cf47b8b22056bd79" providerId="LiveId" clId="{2645B6F4-0676-4226-8B7D-D9F1D889DB04}" dt="2022-06-21T12:24:43.985" v="912" actId="9405"/>
          <ac:inkMkLst>
            <pc:docMk/>
            <pc:sldMk cId="2094485842" sldId="1795"/>
            <ac:inkMk id="9" creationId="{638B2D13-1203-EDDD-7C99-CA92F689EE66}"/>
          </ac:inkMkLst>
        </pc:inkChg>
        <pc:inkChg chg="add del">
          <ac:chgData name="nkshankarprof@outlook.com" userId="cf47b8b22056bd79" providerId="LiveId" clId="{2645B6F4-0676-4226-8B7D-D9F1D889DB04}" dt="2022-06-21T12:24:43.657" v="911" actId="9405"/>
          <ac:inkMkLst>
            <pc:docMk/>
            <pc:sldMk cId="2094485842" sldId="1795"/>
            <ac:inkMk id="10" creationId="{823C3AEC-DCF7-D491-73DE-84AD53D75ADD}"/>
          </ac:inkMkLst>
        </pc:inkChg>
        <pc:inkChg chg="add del mod">
          <ac:chgData name="nkshankarprof@outlook.com" userId="cf47b8b22056bd79" providerId="LiveId" clId="{2645B6F4-0676-4226-8B7D-D9F1D889DB04}" dt="2022-06-21T12:31:15.772" v="930" actId="9405"/>
          <ac:inkMkLst>
            <pc:docMk/>
            <pc:sldMk cId="2094485842" sldId="1795"/>
            <ac:inkMk id="11" creationId="{23A3D541-E6B3-C2F6-9F15-997CAFE074C0}"/>
          </ac:inkMkLst>
        </pc:inkChg>
        <pc:inkChg chg="add del mod">
          <ac:chgData name="nkshankarprof@outlook.com" userId="cf47b8b22056bd79" providerId="LiveId" clId="{2645B6F4-0676-4226-8B7D-D9F1D889DB04}" dt="2022-06-21T12:31:15.408" v="929"/>
          <ac:inkMkLst>
            <pc:docMk/>
            <pc:sldMk cId="2094485842" sldId="1795"/>
            <ac:inkMk id="12" creationId="{F8436A3D-5CFB-DDBA-9833-0A62E350056A}"/>
          </ac:inkMkLst>
        </pc:inkChg>
        <pc:inkChg chg="add del">
          <ac:chgData name="nkshankarprof@outlook.com" userId="cf47b8b22056bd79" providerId="LiveId" clId="{2645B6F4-0676-4226-8B7D-D9F1D889DB04}" dt="2022-06-21T12:31:15.082" v="927" actId="9405"/>
          <ac:inkMkLst>
            <pc:docMk/>
            <pc:sldMk cId="2094485842" sldId="1795"/>
            <ac:inkMk id="14" creationId="{BB7262AA-A84F-8A57-778D-01B92192FAC8}"/>
          </ac:inkMkLst>
        </pc:inkChg>
        <pc:inkChg chg="add del">
          <ac:chgData name="nkshankarprof@outlook.com" userId="cf47b8b22056bd79" providerId="LiveId" clId="{2645B6F4-0676-4226-8B7D-D9F1D889DB04}" dt="2022-06-21T12:31:14.744" v="926" actId="9405"/>
          <ac:inkMkLst>
            <pc:docMk/>
            <pc:sldMk cId="2094485842" sldId="1795"/>
            <ac:inkMk id="17" creationId="{03502180-9A99-6CB1-9C9C-5D36251B2979}"/>
          </ac:inkMkLst>
        </pc:inkChg>
        <pc:inkChg chg="add del mod">
          <ac:chgData name="nkshankarprof@outlook.com" userId="cf47b8b22056bd79" providerId="LiveId" clId="{2645B6F4-0676-4226-8B7D-D9F1D889DB04}" dt="2022-06-21T12:31:13.380" v="925" actId="9405"/>
          <ac:inkMkLst>
            <pc:docMk/>
            <pc:sldMk cId="2094485842" sldId="1795"/>
            <ac:inkMk id="18" creationId="{5358ED81-917C-BEFE-DE81-0E7EA9377363}"/>
          </ac:inkMkLst>
        </pc:inkChg>
        <pc:inkChg chg="add del mod">
          <ac:chgData name="nkshankarprof@outlook.com" userId="cf47b8b22056bd79" providerId="LiveId" clId="{2645B6F4-0676-4226-8B7D-D9F1D889DB04}" dt="2022-06-21T12:31:12.948" v="924"/>
          <ac:inkMkLst>
            <pc:docMk/>
            <pc:sldMk cId="2094485842" sldId="1795"/>
            <ac:inkMk id="20" creationId="{8149752F-6429-7012-4EAF-BDF222D0FD64}"/>
          </ac:inkMkLst>
        </pc:inkChg>
        <pc:inkChg chg="add del">
          <ac:chgData name="nkshankarprof@outlook.com" userId="cf47b8b22056bd79" providerId="LiveId" clId="{2645B6F4-0676-4226-8B7D-D9F1D889DB04}" dt="2022-06-21T12:31:22.058" v="932" actId="9405"/>
          <ac:inkMkLst>
            <pc:docMk/>
            <pc:sldMk cId="2094485842" sldId="1795"/>
            <ac:inkMk id="22" creationId="{CC36DBDD-9E6B-E437-A448-E276B943DADE}"/>
          </ac:inkMkLst>
        </pc:inkChg>
      </pc:sldChg>
      <pc:sldChg chg="ord">
        <pc:chgData name="nkshankarprof@outlook.com" userId="cf47b8b22056bd79" providerId="LiveId" clId="{2645B6F4-0676-4226-8B7D-D9F1D889DB04}" dt="2022-06-07T01:48:55.910" v="245"/>
        <pc:sldMkLst>
          <pc:docMk/>
          <pc:sldMk cId="108707776" sldId="1797"/>
        </pc:sldMkLst>
      </pc:sldChg>
      <pc:sldChg chg="del ord">
        <pc:chgData name="nkshankarprof@outlook.com" userId="cf47b8b22056bd79" providerId="LiveId" clId="{2645B6F4-0676-4226-8B7D-D9F1D889DB04}" dt="2022-06-07T01:48:16.276" v="240" actId="47"/>
        <pc:sldMkLst>
          <pc:docMk/>
          <pc:sldMk cId="1654590195" sldId="1798"/>
        </pc:sldMkLst>
      </pc:sldChg>
      <pc:sldChg chg="modSp mod ord">
        <pc:chgData name="nkshankarprof@outlook.com" userId="cf47b8b22056bd79" providerId="LiveId" clId="{2645B6F4-0676-4226-8B7D-D9F1D889DB04}" dt="2022-06-07T01:55:44.907" v="903" actId="20577"/>
        <pc:sldMkLst>
          <pc:docMk/>
          <pc:sldMk cId="3581708048" sldId="1799"/>
        </pc:sldMkLst>
        <pc:spChg chg="mod">
          <ac:chgData name="nkshankarprof@outlook.com" userId="cf47b8b22056bd79" providerId="LiveId" clId="{2645B6F4-0676-4226-8B7D-D9F1D889DB04}" dt="2022-06-07T01:51:15.380" v="292" actId="20577"/>
          <ac:spMkLst>
            <pc:docMk/>
            <pc:sldMk cId="3581708048" sldId="1799"/>
            <ac:spMk id="3" creationId="{CB15D7EB-0743-CD2A-EAF9-2E5F33FC4112}"/>
          </ac:spMkLst>
        </pc:spChg>
        <pc:spChg chg="mod">
          <ac:chgData name="nkshankarprof@outlook.com" userId="cf47b8b22056bd79" providerId="LiveId" clId="{2645B6F4-0676-4226-8B7D-D9F1D889DB04}" dt="2022-06-07T01:55:44.907" v="903" actId="20577"/>
          <ac:spMkLst>
            <pc:docMk/>
            <pc:sldMk cId="3581708048" sldId="1799"/>
            <ac:spMk id="4" creationId="{9EA024D4-E81D-DAFB-F0F9-387BF5295CC2}"/>
          </ac:spMkLst>
        </pc:spChg>
      </pc:sldChg>
      <pc:sldChg chg="del ord">
        <pc:chgData name="nkshankarprof@outlook.com" userId="cf47b8b22056bd79" providerId="LiveId" clId="{2645B6F4-0676-4226-8B7D-D9F1D889DB04}" dt="2022-06-07T01:47:01.107" v="233" actId="47"/>
        <pc:sldMkLst>
          <pc:docMk/>
          <pc:sldMk cId="2214173671" sldId="1800"/>
        </pc:sldMkLst>
      </pc:sldChg>
      <pc:sldMasterChg chg="delSldLayout">
        <pc:chgData name="nkshankarprof@outlook.com" userId="cf47b8b22056bd79" providerId="LiveId" clId="{2645B6F4-0676-4226-8B7D-D9F1D889DB04}" dt="2022-06-07T01:47:01.107" v="233" actId="47"/>
        <pc:sldMasterMkLst>
          <pc:docMk/>
          <pc:sldMasterMk cId="1233805520" sldId="2147483648"/>
        </pc:sldMasterMkLst>
        <pc:sldLayoutChg chg="del">
          <pc:chgData name="nkshankarprof@outlook.com" userId="cf47b8b22056bd79" providerId="LiveId" clId="{2645B6F4-0676-4226-8B7D-D9F1D889DB04}" dt="2022-06-07T01:47:01.107" v="233" actId="47"/>
          <pc:sldLayoutMkLst>
            <pc:docMk/>
            <pc:sldMasterMk cId="1233805520" sldId="2147483648"/>
            <pc:sldLayoutMk cId="528035363" sldId="2147483688"/>
          </pc:sldLayoutMkLst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4T13:10:51.863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0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4T13:10:52.590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0 1 24575,'5'0'0,"7"0"0,0 0-8191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1T16:43:23.54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1 0 24575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1T17:00:59.682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4T13:10:32.077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1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31T12:56:43.9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31T12:58:56.21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1T12:23:12.8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6/21/2022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74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98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9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75087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75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623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37550"/>
            <a:ext cx="12192000" cy="56033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0072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6/21/2022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511730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581472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5935579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6072605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7869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27022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6/21/2022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145222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524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B1CE7-C3C9-45F0-9483-4D35F56718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D305C9-52BB-4315-9B10-36F70ED7C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2E4E0-EEA4-4269-ABCF-0F687B22F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FD9B2-8B59-48E2-9CCF-2C793EE1E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3A1E1-5E26-4ECB-A4B9-A670F68C2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2485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F1B0F-B7AF-4C1D-9CF3-C08DE59AE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DA9DC-FF7A-4236-AE63-1A00C701F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1061B-E011-4FD1-8F59-BC648F16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44442-A5CD-403F-8470-F0A310C8A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1646F-A5AD-45BE-A146-67214609D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05199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E1449-EFE0-4482-B7F0-41AC07E72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2893E6-1A3D-4733-9A48-28C0C3536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C0D02-73CE-4CA3-ABCD-0A57BB2A6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CB220-E99B-4FF6-B785-8D0F4A3A7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7868F-34D8-4BB9-9A91-4C7D74B04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32460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24F5E-93E8-4ACE-AE27-7E23EF442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21021-EB09-4060-B750-B5E4159BA8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5F5AE-8C46-4310-BB52-257FFD8CB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58AEB2-BCCE-4517-BA41-5884C3961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456ECF-E9B3-4AB4-945A-8509FE331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43D01F-AF0C-4B98-90B7-66CC8D263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7483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3C19-8F5B-4609-9A68-FBDF465EC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0FFEDF-85DA-41C8-AB8F-0C1E7C600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FE916B-25E7-42EF-ACC2-6B4D21FEB7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383E2B-A7D3-4091-ACD3-DCEA4A1F83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775E54-5EC8-4EA8-A254-F45ACEE9B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E1E946-DF03-4FA3-8E0D-F0430A94C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6196A1-C717-44E4-8905-9EE09209B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1397BD-EFC5-4B6A-8752-ABE41E693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94395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FC86B-5035-4ADC-9F1E-FB11308AB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A1BABD-8753-4449-B92D-CA238A6B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998D33-1BB9-42F6-B62C-F01C5260B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A557DB-5016-4038-A6E5-0B5C7A8A1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9933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E7D7D5-E1AA-4709-B942-49FBD6487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015067-0179-4B38-B1C9-3C99EB103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D0A1B-6B12-47C6-B9CE-30B5046D0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461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5108A-A341-4A0E-932D-948D7AED0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D4A4D-E02F-4104-9A2C-D3C4820A6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CA0FBA-0906-4F3D-8A2A-57AD167C4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FA7235-18F6-412A-A30E-FDEBEE425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05E56-B04E-444A-9986-97B56A83F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8CD681-1DEE-43CB-A7C3-DF7337BD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373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AB58D-54FC-4B70-83E9-2E577633E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32DFF6-43F7-4C0E-8D6C-7CBC17CE11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5CEC8-0657-4933-8E97-DE6806C42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82889A-E980-4340-88A6-F41D82059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21E05B-EEA7-4CCC-8D9B-376987440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65736E-E2CA-4BD1-A5F9-FA3C86CF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88773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1091B-A3A4-4A97-9775-2B793731B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C546FE-86A4-44DD-AF5F-1B92F1181A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158C0-BD88-4CAF-B52D-B5A3E757D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54037-FF27-490C-8611-0D278E056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F1427-0A33-46B4-B536-AEE415CB8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7937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F19890-4978-4D29-9EDF-C64BB0F6C8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37CA04-9D11-4E4A-9F8D-C4F1C7FD34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0384A-F418-474D-98F3-B04D80587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5C044-5B01-48CC-8818-6E9EDCB6E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83FB6-C2D6-4DC0-8DAA-6C8AE30D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551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7407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12847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5629000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0967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C373FB34-AD42-4D08-BE9B-6629B0E74DEA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25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4" r:id="rId6"/>
    <p:sldLayoutId id="2147483665" r:id="rId7"/>
    <p:sldLayoutId id="2147483674" r:id="rId8"/>
    <p:sldLayoutId id="2147483675" r:id="rId9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7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BADD87-C9FB-4173-86B4-217E76D2C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13239-6738-479E-8258-B202E9898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E700B-FBBD-47DA-94BE-003E59310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33EE5-1234-4295-B7C2-95F62E33DCA2}" type="datetimeFigureOut">
              <a:rPr lang="en-IN" smtClean="0"/>
              <a:t>21-06-2022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CF629-3016-4917-A3CC-D26295327A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165FA-1CFB-48BC-A70E-A255233BD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2675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CCSDK-3644" TargetMode="External"/><Relationship Id="rId2" Type="http://schemas.openxmlformats.org/officeDocument/2006/relationships/hyperlink" Target="https://jira.onap.org/browse/REQ-121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browse/POLICY-4108" TargetMode="External"/><Relationship Id="rId4" Type="http://schemas.openxmlformats.org/officeDocument/2006/relationships/hyperlink" Target="https://jira.onap.org/browse/DCAEGEN2-3148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13.png"/><Relationship Id="rId7" Type="http://schemas.openxmlformats.org/officeDocument/2006/relationships/image" Target="../media/image160.pn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.xml"/><Relationship Id="rId5" Type="http://schemas.openxmlformats.org/officeDocument/2006/relationships/image" Target="../media/image150.png"/><Relationship Id="rId4" Type="http://schemas.openxmlformats.org/officeDocument/2006/relationships/customXml" Target="../ink/ink6.xml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customXml" Target="../ink/ink2.xml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customXml" Target="../ink/ink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1999408"/>
            <a:ext cx="11332718" cy="215313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OOF-SON: 5G Self-Organizing Network (SON)</a:t>
            </a:r>
            <a:br>
              <a:rPr lang="en-US" dirty="0"/>
            </a:br>
            <a:r>
              <a:rPr lang="en-US" dirty="0"/>
              <a:t>using ONAP Optimization Framework (OOF):</a:t>
            </a:r>
            <a:br>
              <a:rPr lang="en-US" dirty="0"/>
            </a:br>
            <a:r>
              <a:rPr lang="en-US" dirty="0"/>
              <a:t>Release 11 Kohn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 txBox="1">
            <a:spLocks/>
          </p:cNvSpPr>
          <p:nvPr/>
        </p:nvSpPr>
        <p:spPr>
          <a:xfrm>
            <a:off x="1764399" y="4506798"/>
            <a:ext cx="9934841" cy="1671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Collaborators           : STL, Wipro, </a:t>
            </a:r>
            <a:r>
              <a:rPr lang="en-US" sz="2000" dirty="0" err="1">
                <a:latin typeface="+mn-lt"/>
              </a:rPr>
              <a:t>CapGemini</a:t>
            </a:r>
            <a:r>
              <a:rPr lang="en-US" sz="2000" dirty="0">
                <a:latin typeface="+mn-lt"/>
              </a:rPr>
              <a:t>, Ericsson, </a:t>
            </a:r>
            <a:r>
              <a:rPr lang="en-US" sz="2000">
                <a:latin typeface="+mn-lt"/>
              </a:rPr>
              <a:t>AT&amp;T, highstreet </a:t>
            </a:r>
            <a:r>
              <a:rPr lang="en-US" sz="2000" dirty="0">
                <a:latin typeface="+mn-lt"/>
              </a:rPr>
              <a:t>technologies,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Rutgers Winlab</a:t>
            </a:r>
            <a:r>
              <a:rPr lang="en-US" sz="2000">
                <a:latin typeface="+mn-lt"/>
              </a:rPr>
              <a:t>, IBM</a:t>
            </a:r>
            <a:r>
              <a:rPr lang="en-US" sz="2000" dirty="0">
                <a:latin typeface="+mn-lt"/>
              </a:rPr>
              <a:t>, Tech Mahindra, Nokia, Verizon</a:t>
            </a:r>
          </a:p>
          <a:p>
            <a:pPr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Acknowledgments : Feedback and support from participants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 in ONAP OOF-SON team calls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F726DD-0921-4CF8-BAAC-ACDE962646A8}"/>
              </a:ext>
            </a:extLst>
          </p:cNvPr>
          <p:cNvSpPr/>
          <p:nvPr/>
        </p:nvSpPr>
        <p:spPr>
          <a:xfrm>
            <a:off x="1764399" y="5978230"/>
            <a:ext cx="69153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Presenters               : N. K. </a:t>
            </a:r>
            <a:r>
              <a:rPr lang="en-US" sz="2000" dirty="0" err="1">
                <a:solidFill>
                  <a:schemeClr val="bg1"/>
                </a:solidFill>
                <a:cs typeface="Arial" panose="020B0604020202020204" pitchFamily="34" charset="0"/>
              </a:rPr>
              <a:t>Shankaranarayanan</a:t>
            </a:r>
            <a:endParaRPr lang="en-US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73C64F-B6FC-4F62-8CA1-769F9E7AC868}"/>
              </a:ext>
            </a:extLst>
          </p:cNvPr>
          <p:cNvSpPr/>
          <p:nvPr/>
        </p:nvSpPr>
        <p:spPr>
          <a:xfrm>
            <a:off x="5124908" y="3952483"/>
            <a:ext cx="1492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June 7, 2022</a:t>
            </a:r>
          </a:p>
        </p:txBody>
      </p:sp>
    </p:spTree>
    <p:extLst>
      <p:ext uri="{BB962C8B-B14F-4D97-AF65-F5344CB8AC3E}">
        <p14:creationId xmlns:p14="http://schemas.microsoft.com/office/powerpoint/2010/main" val="360489941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D876B2-8811-8652-7AFD-B583E304CD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15D7EB-0743-CD2A-EAF9-2E5F33FC4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Control Loop for A1-based and O1-based actions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A024D4-E81D-DAFB-F0F9-387BF5295C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Design approach</a:t>
            </a:r>
          </a:p>
          <a:p>
            <a:pPr lvl="1"/>
            <a:r>
              <a:rPr lang="en-US" dirty="0"/>
              <a:t>ONAP Use Cases: Use similar solution for SON, Slicing, and other use cases</a:t>
            </a:r>
          </a:p>
          <a:p>
            <a:pPr lvl="1"/>
            <a:r>
              <a:rPr lang="en-US" dirty="0"/>
              <a:t>ONAP/OSC: Harmonize with O-RAN SC work for non-rt-</a:t>
            </a:r>
            <a:r>
              <a:rPr lang="en-US" dirty="0" err="1"/>
              <a:t>ric</a:t>
            </a:r>
            <a:r>
              <a:rPr lang="en-US" dirty="0"/>
              <a:t> and smo</a:t>
            </a:r>
          </a:p>
          <a:p>
            <a:pPr lvl="1"/>
            <a:r>
              <a:rPr lang="en-US" dirty="0"/>
              <a:t>Leverage existing work, phased approach towards target</a:t>
            </a:r>
          </a:p>
          <a:p>
            <a:r>
              <a:rPr lang="en-US" dirty="0"/>
              <a:t>Target architecture</a:t>
            </a:r>
          </a:p>
          <a:p>
            <a:pPr lvl="1"/>
            <a:r>
              <a:rPr lang="en-US" dirty="0"/>
              <a:t>Separate control loop names, PEF Policies for O1 and A1</a:t>
            </a:r>
          </a:p>
          <a:p>
            <a:pPr lvl="1"/>
            <a:r>
              <a:rPr lang="en-US" dirty="0"/>
              <a:t>O1 control loop directed to SDN-R netconf client</a:t>
            </a:r>
          </a:p>
          <a:p>
            <a:pPr lvl="1"/>
            <a:r>
              <a:rPr lang="en-US" dirty="0"/>
              <a:t>A1 control loop directed to A1 Policy Management Service (in SDN-R)</a:t>
            </a:r>
          </a:p>
          <a:p>
            <a:pPr lvl="1"/>
            <a:r>
              <a:rPr lang="en-US" dirty="0"/>
              <a:t>Decision to use O1 v A1 – can be in microservice, or in Policy rules</a:t>
            </a:r>
          </a:p>
          <a:p>
            <a:pPr lvl="1"/>
            <a:r>
              <a:rPr lang="en-US" dirty="0"/>
              <a:t>Progress towards alignment with O-RAN rApp and R1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0804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8808F5-1243-45AA-AD11-B0AB32E4A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Component Impacts for Kohn release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8186D0F-C342-4A69-951C-BE975FD46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440279"/>
              </p:ext>
            </p:extLst>
          </p:nvPr>
        </p:nvGraphicFramePr>
        <p:xfrm>
          <a:off x="193944" y="1143000"/>
          <a:ext cx="11804112" cy="457933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238082">
                  <a:extLst>
                    <a:ext uri="{9D8B030D-6E8A-4147-A177-3AD203B41FA5}">
                      <a16:colId xmlns:a16="http://schemas.microsoft.com/office/drawing/2014/main" val="3122017649"/>
                    </a:ext>
                  </a:extLst>
                </a:gridCol>
                <a:gridCol w="9566030">
                  <a:extLst>
                    <a:ext uri="{9D8B030D-6E8A-4147-A177-3AD203B41FA5}">
                      <a16:colId xmlns:a16="http://schemas.microsoft.com/office/drawing/2014/main" val="4090153971"/>
                    </a:ext>
                  </a:extLst>
                </a:gridCol>
              </a:tblGrid>
              <a:tr h="4172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COMPONENT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IMPACT(S)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476051"/>
                  </a:ext>
                </a:extLst>
              </a:tr>
              <a:tr h="11732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SDN</a:t>
                      </a:r>
                      <a:r>
                        <a:rPr lang="en-US" sz="1600" dirty="0">
                          <a:effectLst/>
                        </a:rPr>
                        <a:t>-C</a:t>
                      </a:r>
                      <a:r>
                        <a:rPr lang="en-US" sz="1600" baseline="0" dirty="0">
                          <a:effectLst/>
                        </a:rPr>
                        <a:t> (SDN-R)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</a:rPr>
                        <a:t>Implementation of A1 interface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baseline="0" dirty="0"/>
                        <a:t>Receive and parse Configuration Management (CM)</a:t>
                      </a:r>
                      <a:r>
                        <a:rPr lang="en-US" altLang="zh-CN" sz="1600" dirty="0"/>
                        <a:t> notifications from VES Collector (stretch goal)</a:t>
                      </a:r>
                      <a:endParaRPr lang="en-US" sz="1600" dirty="0">
                        <a:effectLst/>
                      </a:endParaRP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aseline="0" dirty="0"/>
                        <a:t>Interface to CPS (</a:t>
                      </a:r>
                      <a:r>
                        <a:rPr lang="en-US" altLang="zh-CN" sz="1600" dirty="0"/>
                        <a:t>stretch goal</a:t>
                      </a:r>
                      <a:r>
                        <a:rPr lang="en-US" altLang="zh-CN" sz="1600" baseline="0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2211362"/>
                  </a:ext>
                </a:extLst>
              </a:tr>
              <a:tr h="905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DCAE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rgbClr val="FF0000"/>
                          </a:solidFill>
                        </a:rPr>
                        <a:t>Generate modified CL message for A1 action</a:t>
                      </a:r>
                      <a:endParaRPr lang="en-US" sz="1600" kern="1200" dirty="0"/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</a:rPr>
                        <a:t>Adapt to modified VES message format for PM, FM, CM (stretch goal)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8267964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Modification of policy and control loop messages for O1 and A1 based control 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7308702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RAN-Sim (Simulators)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Enhancements for A1 Termination and RAN App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Sending PM, FM messages using new VES format (stretch goal)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Sending CM notification message using new VES format (stretch goal)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6720790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OOF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effectLst/>
                        </a:rPr>
                        <a:t>Interface to CPS (test-only? 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3248109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CPS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i="0" dirty="0"/>
                        <a:t>TBDMT to support required APIs (test-only? 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8866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705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FC4668-3434-4334-8DC8-81CA0B1BC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EF655B-51BE-4E5F-B5D0-973842F3E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742C7-EDAE-444F-9B74-E43491F246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SON Use Case: </a:t>
            </a:r>
            <a:br>
              <a:rPr lang="en-US" dirty="0"/>
            </a:br>
            <a:r>
              <a:rPr lang="en-US" dirty="0">
                <a:hlinkClick r:id="rId2"/>
              </a:rPr>
              <a:t>https://jira.onap.org/browse/REQ-1212</a:t>
            </a:r>
            <a:r>
              <a:rPr lang="en-US" dirty="0"/>
              <a:t>  </a:t>
            </a:r>
          </a:p>
          <a:p>
            <a:r>
              <a:rPr lang="en-US" dirty="0"/>
              <a:t>A1 Support in SDN-R/CCSDK: </a:t>
            </a:r>
            <a:br>
              <a:rPr lang="en-US" dirty="0"/>
            </a:br>
            <a:r>
              <a:rPr lang="en-US" dirty="0">
                <a:hlinkClick r:id="rId3"/>
              </a:rPr>
              <a:t>https://jira.onap.org/browse/CCSDK-3644</a:t>
            </a:r>
            <a:endParaRPr lang="en-US" dirty="0"/>
          </a:p>
          <a:p>
            <a:r>
              <a:rPr lang="en-US" dirty="0"/>
              <a:t>DCAE:  </a:t>
            </a:r>
            <a:br>
              <a:rPr lang="en-US" dirty="0"/>
            </a:br>
            <a:r>
              <a:rPr lang="en-US" dirty="0">
                <a:hlinkClick r:id="rId4"/>
              </a:rPr>
              <a:t>https://jira.onap.org/browse/DCAEGEN2-3148</a:t>
            </a:r>
            <a:r>
              <a:rPr lang="en-US" dirty="0"/>
              <a:t>  </a:t>
            </a:r>
          </a:p>
          <a:p>
            <a:r>
              <a:rPr lang="en-US" dirty="0"/>
              <a:t>Policy: </a:t>
            </a:r>
            <a:br>
              <a:rPr lang="en-US" dirty="0"/>
            </a:br>
            <a:r>
              <a:rPr lang="en-US" dirty="0">
                <a:hlinkClick r:id="rId5"/>
              </a:rPr>
              <a:t>https://jira.onap.org/browse/POLICY-4108</a:t>
            </a: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82272023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A21C826-1F12-46AB-9CA8-ED4D6F62D5F8}"/>
              </a:ext>
            </a:extLst>
          </p:cNvPr>
          <p:cNvCxnSpPr>
            <a:cxnSpLocks/>
          </p:cNvCxnSpPr>
          <p:nvPr/>
        </p:nvCxnSpPr>
        <p:spPr>
          <a:xfrm flipV="1">
            <a:off x="4481363" y="4580792"/>
            <a:ext cx="3312323" cy="1356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3C9970-27AA-499F-A8B2-ED139BC8C54E}"/>
              </a:ext>
            </a:extLst>
          </p:cNvPr>
          <p:cNvCxnSpPr>
            <a:cxnSpLocks/>
          </p:cNvCxnSpPr>
          <p:nvPr/>
        </p:nvCxnSpPr>
        <p:spPr>
          <a:xfrm>
            <a:off x="2299495" y="4447344"/>
            <a:ext cx="5512894" cy="188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Current RAN-Sim - support for O1-based config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7841467" y="3018658"/>
            <a:ext cx="1393631" cy="23635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8039857" y="3872674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8039857" y="3079919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7864710" y="2241686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8538283" y="2593421"/>
            <a:ext cx="11621" cy="425237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60531" y="166536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6474727" y="4672644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8204337" y="5826523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5660410" y="112204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3963769" y="113230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71DF34-2DA2-499A-9D49-3D1DBE4E5DDB}"/>
              </a:ext>
            </a:extLst>
          </p:cNvPr>
          <p:cNvSpPr/>
          <p:nvPr/>
        </p:nvSpPr>
        <p:spPr>
          <a:xfrm>
            <a:off x="404444" y="1941599"/>
            <a:ext cx="8988131" cy="425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20DD746-9725-4F6C-A0B0-65F76CA38572}"/>
              </a:ext>
            </a:extLst>
          </p:cNvPr>
          <p:cNvGrpSpPr/>
          <p:nvPr/>
        </p:nvGrpSpPr>
        <p:grpSpPr>
          <a:xfrm>
            <a:off x="764039" y="4546656"/>
            <a:ext cx="1035493" cy="580563"/>
            <a:chOff x="2152649" y="5166065"/>
            <a:chExt cx="1205756" cy="68693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A04BF39-374D-4C48-B607-716ED1281597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BAC8383-9385-484A-A26B-84A6FC05D33E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F59C247-1640-4AA3-9178-3D3F54E6884F}"/>
              </a:ext>
            </a:extLst>
          </p:cNvPr>
          <p:cNvGrpSpPr/>
          <p:nvPr/>
        </p:nvGrpSpPr>
        <p:grpSpPr>
          <a:xfrm>
            <a:off x="714055" y="4231755"/>
            <a:ext cx="1602327" cy="1574058"/>
            <a:chOff x="1926052" y="4467760"/>
            <a:chExt cx="1566042" cy="1635509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19C5C7-7048-4A63-AA89-143A1A6A0CFB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2DEC429-F075-4646-85D9-465AB7C9C8BF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E160C8-7639-4329-BD10-85FA535086D4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606141-3B40-4FEA-87F4-66E517BE0FBB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BAF630F9-7FA7-49E3-8059-253E84260E23}"/>
              </a:ext>
            </a:extLst>
          </p:cNvPr>
          <p:cNvSpPr txBox="1"/>
          <p:nvPr/>
        </p:nvSpPr>
        <p:spPr>
          <a:xfrm>
            <a:off x="707229" y="5797328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F428150-AF09-4159-9D5A-6036CFDD0F59}"/>
              </a:ext>
            </a:extLst>
          </p:cNvPr>
          <p:cNvCxnSpPr>
            <a:cxnSpLocks/>
          </p:cNvCxnSpPr>
          <p:nvPr/>
        </p:nvCxnSpPr>
        <p:spPr>
          <a:xfrm flipV="1">
            <a:off x="1364055" y="1487546"/>
            <a:ext cx="3016752" cy="27323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609E6E9-51F6-4616-95B7-8875A3A90BFC}"/>
              </a:ext>
            </a:extLst>
          </p:cNvPr>
          <p:cNvGrpSpPr/>
          <p:nvPr/>
        </p:nvGrpSpPr>
        <p:grpSpPr>
          <a:xfrm>
            <a:off x="2919407" y="4528359"/>
            <a:ext cx="1035493" cy="580563"/>
            <a:chOff x="2152649" y="5166065"/>
            <a:chExt cx="1205756" cy="68693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D161E35-C9B1-44FB-8B86-6C3FF075616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640D3CF-9AC4-4FF7-BBC0-6ED1EB6892A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7B509F5-0A72-4E8C-A85F-47B1E1A89B7C}"/>
              </a:ext>
            </a:extLst>
          </p:cNvPr>
          <p:cNvGrpSpPr/>
          <p:nvPr/>
        </p:nvGrpSpPr>
        <p:grpSpPr>
          <a:xfrm>
            <a:off x="2869423" y="4213459"/>
            <a:ext cx="1602327" cy="1574058"/>
            <a:chOff x="1926052" y="4467761"/>
            <a:chExt cx="1566042" cy="163550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B0B8677-3F63-40D8-8D1F-C4FFE47DBF09}"/>
                </a:ext>
              </a:extLst>
            </p:cNvPr>
            <p:cNvSpPr/>
            <p:nvPr/>
          </p:nvSpPr>
          <p:spPr>
            <a:xfrm>
              <a:off x="1926052" y="4467761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C7F9E6C-4850-4721-8574-D31B7CB5FE72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14FCFB4-71E4-406F-8FAD-43C7B67B182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3A9E039-EDDF-4941-B52D-01A601A8CED4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4854CFB2-C810-4E8E-9A24-AFE8250AFCF3}"/>
              </a:ext>
            </a:extLst>
          </p:cNvPr>
          <p:cNvSpPr txBox="1"/>
          <p:nvPr/>
        </p:nvSpPr>
        <p:spPr>
          <a:xfrm>
            <a:off x="2862597" y="5779031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2EE0E5F-B0B9-4470-8599-EBF7709FC367}"/>
              </a:ext>
            </a:extLst>
          </p:cNvPr>
          <p:cNvCxnSpPr>
            <a:cxnSpLocks/>
            <a:stCxn id="110" idx="0"/>
          </p:cNvCxnSpPr>
          <p:nvPr/>
        </p:nvCxnSpPr>
        <p:spPr>
          <a:xfrm flipV="1">
            <a:off x="3670587" y="1487546"/>
            <a:ext cx="810776" cy="27259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8AF1567-3F93-4732-B775-C062A986AF7E}"/>
              </a:ext>
            </a:extLst>
          </p:cNvPr>
          <p:cNvCxnSpPr>
            <a:cxnSpLocks/>
          </p:cNvCxnSpPr>
          <p:nvPr/>
        </p:nvCxnSpPr>
        <p:spPr>
          <a:xfrm flipH="1">
            <a:off x="1698158" y="1469815"/>
            <a:ext cx="4199860" cy="2769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C38EA895-26A0-4C27-ACEE-E6BD5C3C2FD0}"/>
              </a:ext>
            </a:extLst>
          </p:cNvPr>
          <p:cNvSpPr txBox="1"/>
          <p:nvPr/>
        </p:nvSpPr>
        <p:spPr>
          <a:xfrm>
            <a:off x="8663923" y="2629038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B4C7570-E5F2-4B37-8D25-6EC9C7F3A16B}"/>
              </a:ext>
            </a:extLst>
          </p:cNvPr>
          <p:cNvCxnSpPr>
            <a:cxnSpLocks/>
          </p:cNvCxnSpPr>
          <p:nvPr/>
        </p:nvCxnSpPr>
        <p:spPr>
          <a:xfrm flipH="1">
            <a:off x="3900248" y="1471458"/>
            <a:ext cx="2172918" cy="273360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BA026AF-EB0E-4CE2-B0F6-7399DC878CEB}"/>
              </a:ext>
            </a:extLst>
          </p:cNvPr>
          <p:cNvSpPr txBox="1"/>
          <p:nvPr/>
        </p:nvSpPr>
        <p:spPr>
          <a:xfrm>
            <a:off x="2343168" y="358263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3839A15-0726-48C5-B7C5-2AD1AD2EAAA2}"/>
              </a:ext>
            </a:extLst>
          </p:cNvPr>
          <p:cNvSpPr txBox="1"/>
          <p:nvPr/>
        </p:nvSpPr>
        <p:spPr>
          <a:xfrm>
            <a:off x="1894137" y="306815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18B685D-5774-49ED-8419-8DE7C8A71BE3}"/>
              </a:ext>
            </a:extLst>
          </p:cNvPr>
          <p:cNvSpPr txBox="1"/>
          <p:nvPr/>
        </p:nvSpPr>
        <p:spPr>
          <a:xfrm>
            <a:off x="9379926" y="1007699"/>
            <a:ext cx="26741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module in RAN-Sim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Near-RT RIC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of work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 functionality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functionality in Near-RT RIC (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Connection from Controller*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xApp/Near-RT RIC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 (need client in Controller)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 abstraction options: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 controller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interfaces (working towards E2)</a:t>
            </a:r>
          </a:p>
          <a:p>
            <a:pPr marL="0" marR="0" lvl="0" indent="-2889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From Alex: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Choice of interface will depend on team doing the development.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 is Java based,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C/C++ based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netconf client in RAN-Sim for netconf options, see for example https://github.com/Juniper/netconf-java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0135FD6-997C-400E-92C0-F15477C554D3}"/>
              </a:ext>
            </a:extLst>
          </p:cNvPr>
          <p:cNvSpPr txBox="1"/>
          <p:nvPr/>
        </p:nvSpPr>
        <p:spPr>
          <a:xfrm>
            <a:off x="5129437" y="1466192"/>
            <a:ext cx="1215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O1-Config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DEF9D7C-2A60-4917-817C-9A205AA3D4AF}"/>
              </a:ext>
            </a:extLst>
          </p:cNvPr>
          <p:cNvSpPr txBox="1"/>
          <p:nvPr/>
        </p:nvSpPr>
        <p:spPr>
          <a:xfrm>
            <a:off x="3215054" y="1524941"/>
            <a:ext cx="867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O1-VES</a:t>
            </a:r>
          </a:p>
        </p:txBody>
      </p:sp>
    </p:spTree>
    <p:extLst>
      <p:ext uri="{BB962C8B-B14F-4D97-AF65-F5344CB8AC3E}">
        <p14:creationId xmlns:p14="http://schemas.microsoft.com/office/powerpoint/2010/main" val="2114247472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5E0A095A-1B89-43F8-B4C0-903B589AC54F}"/>
              </a:ext>
            </a:extLst>
          </p:cNvPr>
          <p:cNvSpPr/>
          <p:nvPr/>
        </p:nvSpPr>
        <p:spPr>
          <a:xfrm>
            <a:off x="5945799" y="2917811"/>
            <a:ext cx="1495378" cy="829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(RAN App)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A21C826-1F12-46AB-9CA8-ED4D6F62D5F8}"/>
              </a:ext>
            </a:extLst>
          </p:cNvPr>
          <p:cNvCxnSpPr>
            <a:cxnSpLocks/>
          </p:cNvCxnSpPr>
          <p:nvPr/>
        </p:nvCxnSpPr>
        <p:spPr>
          <a:xfrm flipV="1">
            <a:off x="4481363" y="4580792"/>
            <a:ext cx="3312323" cy="1356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3C9970-27AA-499F-A8B2-ED139BC8C54E}"/>
              </a:ext>
            </a:extLst>
          </p:cNvPr>
          <p:cNvCxnSpPr>
            <a:cxnSpLocks/>
          </p:cNvCxnSpPr>
          <p:nvPr/>
        </p:nvCxnSpPr>
        <p:spPr>
          <a:xfrm>
            <a:off x="2299495" y="4447344"/>
            <a:ext cx="5512894" cy="188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Enhancing RAN-Sim to support both O1 and A1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7841467" y="3018658"/>
            <a:ext cx="1393631" cy="23635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8039857" y="3872674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8039857" y="3079919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7864710" y="2241686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8538283" y="2593421"/>
            <a:ext cx="11621" cy="425237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798117" y="159646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60531" y="166536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6474727" y="4672644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8204337" y="5826523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5660410" y="112204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3963769" y="113230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87978D3-81E1-4440-BA6B-33956CFE3DAB}"/>
              </a:ext>
            </a:extLst>
          </p:cNvPr>
          <p:cNvSpPr/>
          <p:nvPr/>
        </p:nvSpPr>
        <p:spPr>
          <a:xfrm>
            <a:off x="6151209" y="2131928"/>
            <a:ext cx="1201454" cy="3757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(A1-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Termn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3A8F268B-0DDF-4D42-881C-B81D04125DAC}"/>
              </a:ext>
            </a:extLst>
          </p:cNvPr>
          <p:cNvSpPr/>
          <p:nvPr/>
        </p:nvSpPr>
        <p:spPr>
          <a:xfrm>
            <a:off x="6896764" y="2178684"/>
            <a:ext cx="419620" cy="33433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FD4F9DB2-E15A-4D2B-B010-91968E161647}"/>
              </a:ext>
            </a:extLst>
          </p:cNvPr>
          <p:cNvSpPr/>
          <p:nvPr/>
        </p:nvSpPr>
        <p:spPr>
          <a:xfrm>
            <a:off x="6685765" y="3044514"/>
            <a:ext cx="511458" cy="2830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71DF34-2DA2-499A-9D49-3D1DBE4E5DDB}"/>
              </a:ext>
            </a:extLst>
          </p:cNvPr>
          <p:cNvSpPr/>
          <p:nvPr/>
        </p:nvSpPr>
        <p:spPr>
          <a:xfrm>
            <a:off x="404444" y="1941599"/>
            <a:ext cx="8988131" cy="425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20DD746-9725-4F6C-A0B0-65F76CA38572}"/>
              </a:ext>
            </a:extLst>
          </p:cNvPr>
          <p:cNvGrpSpPr/>
          <p:nvPr/>
        </p:nvGrpSpPr>
        <p:grpSpPr>
          <a:xfrm>
            <a:off x="764039" y="4546656"/>
            <a:ext cx="1035493" cy="580563"/>
            <a:chOff x="2152649" y="5166065"/>
            <a:chExt cx="1205756" cy="68693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A04BF39-374D-4C48-B607-716ED1281597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BAC8383-9385-484A-A26B-84A6FC05D33E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F59C247-1640-4AA3-9178-3D3F54E6884F}"/>
              </a:ext>
            </a:extLst>
          </p:cNvPr>
          <p:cNvGrpSpPr/>
          <p:nvPr/>
        </p:nvGrpSpPr>
        <p:grpSpPr>
          <a:xfrm>
            <a:off x="714055" y="4231755"/>
            <a:ext cx="1602327" cy="1574058"/>
            <a:chOff x="1926052" y="4467760"/>
            <a:chExt cx="1566042" cy="1635509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19C5C7-7048-4A63-AA89-143A1A6A0CFB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2DEC429-F075-4646-85D9-465AB7C9C8BF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E160C8-7639-4329-BD10-85FA535086D4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606141-3B40-4FEA-87F4-66E517BE0FBB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BAF630F9-7FA7-49E3-8059-253E84260E23}"/>
              </a:ext>
            </a:extLst>
          </p:cNvPr>
          <p:cNvSpPr txBox="1"/>
          <p:nvPr/>
        </p:nvSpPr>
        <p:spPr>
          <a:xfrm>
            <a:off x="707229" y="5797328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F428150-AF09-4159-9D5A-6036CFDD0F59}"/>
              </a:ext>
            </a:extLst>
          </p:cNvPr>
          <p:cNvCxnSpPr>
            <a:cxnSpLocks/>
          </p:cNvCxnSpPr>
          <p:nvPr/>
        </p:nvCxnSpPr>
        <p:spPr>
          <a:xfrm flipV="1">
            <a:off x="1364055" y="1487546"/>
            <a:ext cx="3016752" cy="27323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609E6E9-51F6-4616-95B7-8875A3A90BFC}"/>
              </a:ext>
            </a:extLst>
          </p:cNvPr>
          <p:cNvGrpSpPr/>
          <p:nvPr/>
        </p:nvGrpSpPr>
        <p:grpSpPr>
          <a:xfrm>
            <a:off x="2919407" y="4528359"/>
            <a:ext cx="1035493" cy="580563"/>
            <a:chOff x="2152649" y="5166065"/>
            <a:chExt cx="1205756" cy="68693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D161E35-C9B1-44FB-8B86-6C3FF075616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640D3CF-9AC4-4FF7-BBC0-6ED1EB6892A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7B509F5-0A72-4E8C-A85F-47B1E1A89B7C}"/>
              </a:ext>
            </a:extLst>
          </p:cNvPr>
          <p:cNvGrpSpPr/>
          <p:nvPr/>
        </p:nvGrpSpPr>
        <p:grpSpPr>
          <a:xfrm>
            <a:off x="2869423" y="4213459"/>
            <a:ext cx="1602327" cy="1574058"/>
            <a:chOff x="1926052" y="4467761"/>
            <a:chExt cx="1566042" cy="163550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B0B8677-3F63-40D8-8D1F-C4FFE47DBF09}"/>
                </a:ext>
              </a:extLst>
            </p:cNvPr>
            <p:cNvSpPr/>
            <p:nvPr/>
          </p:nvSpPr>
          <p:spPr>
            <a:xfrm>
              <a:off x="1926052" y="4467761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C7F9E6C-4850-4721-8574-D31B7CB5FE72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14FCFB4-71E4-406F-8FAD-43C7B67B182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3A9E039-EDDF-4941-B52D-01A601A8CED4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4854CFB2-C810-4E8E-9A24-AFE8250AFCF3}"/>
              </a:ext>
            </a:extLst>
          </p:cNvPr>
          <p:cNvSpPr txBox="1"/>
          <p:nvPr/>
        </p:nvSpPr>
        <p:spPr>
          <a:xfrm>
            <a:off x="2862597" y="5779031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2EE0E5F-B0B9-4470-8599-EBF7709FC367}"/>
              </a:ext>
            </a:extLst>
          </p:cNvPr>
          <p:cNvCxnSpPr>
            <a:cxnSpLocks/>
            <a:stCxn id="110" idx="0"/>
          </p:cNvCxnSpPr>
          <p:nvPr/>
        </p:nvCxnSpPr>
        <p:spPr>
          <a:xfrm flipV="1">
            <a:off x="3670587" y="1487546"/>
            <a:ext cx="810776" cy="27259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8AF1567-3F93-4732-B775-C062A986AF7E}"/>
              </a:ext>
            </a:extLst>
          </p:cNvPr>
          <p:cNvCxnSpPr>
            <a:cxnSpLocks/>
          </p:cNvCxnSpPr>
          <p:nvPr/>
        </p:nvCxnSpPr>
        <p:spPr>
          <a:xfrm flipH="1">
            <a:off x="1698158" y="1469815"/>
            <a:ext cx="4199860" cy="2769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C38EA895-26A0-4C27-ACEE-E6BD5C3C2FD0}"/>
              </a:ext>
            </a:extLst>
          </p:cNvPr>
          <p:cNvSpPr txBox="1"/>
          <p:nvPr/>
        </p:nvSpPr>
        <p:spPr>
          <a:xfrm>
            <a:off x="8663923" y="2629038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B4C7570-E5F2-4B37-8D25-6EC9C7F3A16B}"/>
              </a:ext>
            </a:extLst>
          </p:cNvPr>
          <p:cNvCxnSpPr>
            <a:cxnSpLocks/>
          </p:cNvCxnSpPr>
          <p:nvPr/>
        </p:nvCxnSpPr>
        <p:spPr>
          <a:xfrm flipH="1">
            <a:off x="3900248" y="1471458"/>
            <a:ext cx="2172918" cy="273360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12E2E2A4-8B7C-40E0-85A0-269EF3C463EE}"/>
              </a:ext>
            </a:extLst>
          </p:cNvPr>
          <p:cNvCxnSpPr>
            <a:cxnSpLocks/>
            <a:endCxn id="76" idx="0"/>
          </p:cNvCxnSpPr>
          <p:nvPr/>
        </p:nvCxnSpPr>
        <p:spPr>
          <a:xfrm>
            <a:off x="6541634" y="1463142"/>
            <a:ext cx="210302" cy="66878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7A6F6775-62DD-4767-B2D4-9E8C6734241C}"/>
              </a:ext>
            </a:extLst>
          </p:cNvPr>
          <p:cNvSpPr txBox="1"/>
          <p:nvPr/>
        </p:nvSpPr>
        <p:spPr>
          <a:xfrm>
            <a:off x="6691915" y="1504652"/>
            <a:ext cx="39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BA026AF-EB0E-4CE2-B0F6-7399DC878CEB}"/>
              </a:ext>
            </a:extLst>
          </p:cNvPr>
          <p:cNvSpPr txBox="1"/>
          <p:nvPr/>
        </p:nvSpPr>
        <p:spPr>
          <a:xfrm>
            <a:off x="2343168" y="358263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3839A15-0726-48C5-B7C5-2AD1AD2EAAA2}"/>
              </a:ext>
            </a:extLst>
          </p:cNvPr>
          <p:cNvSpPr txBox="1"/>
          <p:nvPr/>
        </p:nvSpPr>
        <p:spPr>
          <a:xfrm>
            <a:off x="1894137" y="306815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18B685D-5774-49ED-8419-8DE7C8A71BE3}"/>
              </a:ext>
            </a:extLst>
          </p:cNvPr>
          <p:cNvSpPr txBox="1"/>
          <p:nvPr/>
        </p:nvSpPr>
        <p:spPr>
          <a:xfrm>
            <a:off x="9379926" y="1007699"/>
            <a:ext cx="26741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module in RAN-Sim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Near-RT RIC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of work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 functionality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functionality in Near-RT RIC (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Connection from Controller*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xApp/Near-RT RIC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 (need client in Controller)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 abstraction options: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 controller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interfaces (working towards E2)</a:t>
            </a:r>
          </a:p>
          <a:p>
            <a:pPr marL="0" marR="0" lvl="0" indent="-2889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From Alex: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Choice of interface will depend on team doing the development.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 is Java based,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C/C++ based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netconf client in RAN-Sim for netconf options, see for example https://github.com/Juniper/netconf-java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0135FD6-997C-400E-92C0-F15477C554D3}"/>
              </a:ext>
            </a:extLst>
          </p:cNvPr>
          <p:cNvSpPr txBox="1"/>
          <p:nvPr/>
        </p:nvSpPr>
        <p:spPr>
          <a:xfrm>
            <a:off x="5129437" y="1466192"/>
            <a:ext cx="1215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O1-Config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DEF9D7C-2A60-4917-817C-9A205AA3D4AF}"/>
              </a:ext>
            </a:extLst>
          </p:cNvPr>
          <p:cNvSpPr txBox="1"/>
          <p:nvPr/>
        </p:nvSpPr>
        <p:spPr>
          <a:xfrm>
            <a:off x="3215054" y="1524941"/>
            <a:ext cx="867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O1-VES</a:t>
            </a:r>
          </a:p>
        </p:txBody>
      </p:sp>
      <p:sp>
        <p:nvSpPr>
          <p:cNvPr id="3" name="Arrow: Up-Down 2">
            <a:extLst>
              <a:ext uri="{FF2B5EF4-FFF2-40B4-BE49-F238E27FC236}">
                <a16:creationId xmlns:a16="http://schemas.microsoft.com/office/drawing/2014/main" id="{16C8D314-EC56-7D54-CDCF-F96FC957D4B3}"/>
              </a:ext>
            </a:extLst>
          </p:cNvPr>
          <p:cNvSpPr/>
          <p:nvPr/>
        </p:nvSpPr>
        <p:spPr>
          <a:xfrm>
            <a:off x="6653752" y="2531382"/>
            <a:ext cx="171029" cy="36996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D7CFA85-8755-768C-E420-CE98D83A2AED}"/>
              </a:ext>
            </a:extLst>
          </p:cNvPr>
          <p:cNvSpPr txBox="1"/>
          <p:nvPr/>
        </p:nvSpPr>
        <p:spPr>
          <a:xfrm>
            <a:off x="6785315" y="2569265"/>
            <a:ext cx="75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Kafka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6E87A1A-6691-F72C-8391-78138526EE6D}"/>
              </a:ext>
            </a:extLst>
          </p:cNvPr>
          <p:cNvCxnSpPr>
            <a:cxnSpLocks/>
            <a:stCxn id="80" idx="3"/>
          </p:cNvCxnSpPr>
          <p:nvPr/>
        </p:nvCxnSpPr>
        <p:spPr>
          <a:xfrm>
            <a:off x="7441177" y="3332753"/>
            <a:ext cx="418993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2A055230-6D39-8847-69DD-109AB9D46E51}"/>
              </a:ext>
            </a:extLst>
          </p:cNvPr>
          <p:cNvSpPr/>
          <p:nvPr/>
        </p:nvSpPr>
        <p:spPr>
          <a:xfrm>
            <a:off x="6338821" y="2537156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tar: 5 Points 54">
            <a:extLst>
              <a:ext uri="{FF2B5EF4-FFF2-40B4-BE49-F238E27FC236}">
                <a16:creationId xmlns:a16="http://schemas.microsoft.com/office/drawing/2014/main" id="{2C3FCB53-8F43-2E83-1E53-F7CF33B0472E}"/>
              </a:ext>
            </a:extLst>
          </p:cNvPr>
          <p:cNvSpPr/>
          <p:nvPr/>
        </p:nvSpPr>
        <p:spPr>
          <a:xfrm>
            <a:off x="5648891" y="2917811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tar: 5 Points 55">
            <a:extLst>
              <a:ext uri="{FF2B5EF4-FFF2-40B4-BE49-F238E27FC236}">
                <a16:creationId xmlns:a16="http://schemas.microsoft.com/office/drawing/2014/main" id="{B4E66AB5-016D-31B4-6067-0966197313F1}"/>
              </a:ext>
            </a:extLst>
          </p:cNvPr>
          <p:cNvSpPr/>
          <p:nvPr/>
        </p:nvSpPr>
        <p:spPr>
          <a:xfrm>
            <a:off x="7511570" y="3018658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tar: 5 Points 56">
            <a:extLst>
              <a:ext uri="{FF2B5EF4-FFF2-40B4-BE49-F238E27FC236}">
                <a16:creationId xmlns:a16="http://schemas.microsoft.com/office/drawing/2014/main" id="{46EFE576-A90F-D295-6438-9744FC0A68FC}"/>
              </a:ext>
            </a:extLst>
          </p:cNvPr>
          <p:cNvSpPr/>
          <p:nvPr/>
        </p:nvSpPr>
        <p:spPr>
          <a:xfrm>
            <a:off x="7974190" y="3079919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D31F1119-0786-754F-6CE3-BC2A8F348F76}"/>
                  </a:ext>
                </a:extLst>
              </p14:cNvPr>
              <p14:cNvContentPartPr/>
              <p14:nvPr/>
            </p14:nvContentPartPr>
            <p14:xfrm>
              <a:off x="-662657" y="4162274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D31F1119-0786-754F-6CE3-BC2A8F348F7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671297" y="4153274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77" name="Star: 5 Points 76">
            <a:extLst>
              <a:ext uri="{FF2B5EF4-FFF2-40B4-BE49-F238E27FC236}">
                <a16:creationId xmlns:a16="http://schemas.microsoft.com/office/drawing/2014/main" id="{2A155B4C-9965-9DDE-6853-A9AEB096585C}"/>
              </a:ext>
            </a:extLst>
          </p:cNvPr>
          <p:cNvSpPr/>
          <p:nvPr/>
        </p:nvSpPr>
        <p:spPr>
          <a:xfrm>
            <a:off x="5829982" y="2178684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BF5CD01-B8CD-54EA-10A6-AB01E80FC7FE}"/>
              </a:ext>
            </a:extLst>
          </p:cNvPr>
          <p:cNvCxnSpPr>
            <a:cxnSpLocks/>
          </p:cNvCxnSpPr>
          <p:nvPr/>
        </p:nvCxnSpPr>
        <p:spPr>
          <a:xfrm flipV="1">
            <a:off x="4481363" y="3747695"/>
            <a:ext cx="1445733" cy="590841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5644DFD-B143-57DD-9D25-566C1B92C34A}"/>
              </a:ext>
            </a:extLst>
          </p:cNvPr>
          <p:cNvCxnSpPr>
            <a:cxnSpLocks/>
          </p:cNvCxnSpPr>
          <p:nvPr/>
        </p:nvCxnSpPr>
        <p:spPr>
          <a:xfrm flipV="1">
            <a:off x="2316382" y="3640914"/>
            <a:ext cx="3610714" cy="687136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2124D9-EE9A-A067-DAEE-22667EACFAF7}"/>
                  </a:ext>
                </a:extLst>
              </p14:cNvPr>
              <p14:cNvContentPartPr/>
              <p14:nvPr/>
            </p14:nvContentPartPr>
            <p14:xfrm>
              <a:off x="-678219" y="-76066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2124D9-EE9A-A067-DAEE-22667EACFAF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687219" y="-8470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F76574B0-92DC-1952-8730-68D81C286193}"/>
                  </a:ext>
                </a:extLst>
              </p14:cNvPr>
              <p14:cNvContentPartPr/>
              <p14:nvPr/>
            </p14:nvContentPartPr>
            <p14:xfrm>
              <a:off x="5195541" y="3990854"/>
              <a:ext cx="360" cy="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F76574B0-92DC-1952-8730-68D81C28619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186541" y="3982214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79" name="Rectangle 78">
            <a:extLst>
              <a:ext uri="{FF2B5EF4-FFF2-40B4-BE49-F238E27FC236}">
                <a16:creationId xmlns:a16="http://schemas.microsoft.com/office/drawing/2014/main" id="{6F6D3DEF-1F93-25B6-84C1-1ACC08E26188}"/>
              </a:ext>
            </a:extLst>
          </p:cNvPr>
          <p:cNvSpPr/>
          <p:nvPr/>
        </p:nvSpPr>
        <p:spPr>
          <a:xfrm>
            <a:off x="5987187" y="3428534"/>
            <a:ext cx="892152" cy="2830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3EAF4E0-1C3B-AA1A-BB8B-D20DC8E86115}"/>
                  </a:ext>
                </a:extLst>
              </p14:cNvPr>
              <p14:cNvContentPartPr/>
              <p14:nvPr/>
            </p14:nvContentPartPr>
            <p14:xfrm>
              <a:off x="-660266" y="829117"/>
              <a:ext cx="360" cy="36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3EAF4E0-1C3B-AA1A-BB8B-D20DC8E8611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-669266" y="820117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4485842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7C2442A-ECCC-E872-71D0-B5C73D32D924}"/>
              </a:ext>
            </a:extLst>
          </p:cNvPr>
          <p:cNvSpPr/>
          <p:nvPr/>
        </p:nvSpPr>
        <p:spPr>
          <a:xfrm>
            <a:off x="285750" y="2062165"/>
            <a:ext cx="6629400" cy="42014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8F7914B-8435-4574-BDB8-6955B162E5C0}"/>
              </a:ext>
            </a:extLst>
          </p:cNvPr>
          <p:cNvSpPr/>
          <p:nvPr/>
        </p:nvSpPr>
        <p:spPr>
          <a:xfrm>
            <a:off x="1282165" y="2677249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2B378A6-F62B-400E-A462-F3014C999320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2245037" y="2010469"/>
            <a:ext cx="19166" cy="666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7791136-7240-4089-88BD-01DCFD07B5CC}"/>
              </a:ext>
            </a:extLst>
          </p:cNvPr>
          <p:cNvSpPr txBox="1"/>
          <p:nvPr/>
        </p:nvSpPr>
        <p:spPr>
          <a:xfrm>
            <a:off x="3310251" y="2409538"/>
            <a:ext cx="2720858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Push Policies towards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policy type id specific topic</a:t>
            </a:r>
            <a:endParaRPr kumimoji="0" lang="en-IN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C2AC338-53B7-4CA2-BF9D-FFB7C0E84190}"/>
              </a:ext>
            </a:extLst>
          </p:cNvPr>
          <p:cNvSpPr/>
          <p:nvPr/>
        </p:nvSpPr>
        <p:spPr>
          <a:xfrm>
            <a:off x="1304623" y="3986163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App</a:t>
            </a:r>
          </a:p>
        </p:txBody>
      </p:sp>
      <p:cxnSp>
        <p:nvCxnSpPr>
          <p:cNvPr id="14" name="Straight Arrow Connector 13" descr="sdfasdfasdf">
            <a:extLst>
              <a:ext uri="{FF2B5EF4-FFF2-40B4-BE49-F238E27FC236}">
                <a16:creationId xmlns:a16="http://schemas.microsoft.com/office/drawing/2014/main" id="{4C359E36-664E-442C-93EE-1351D91BE122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207909" y="2960543"/>
            <a:ext cx="2371365" cy="3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8650765-9639-4A9F-93DA-3BED9AEB540C}"/>
              </a:ext>
            </a:extLst>
          </p:cNvPr>
          <p:cNvSpPr/>
          <p:nvPr/>
        </p:nvSpPr>
        <p:spPr>
          <a:xfrm>
            <a:off x="1283456" y="5428126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SIM CTRL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308610E-564B-40B5-8290-86CC577384B0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256912" y="4552751"/>
            <a:ext cx="14583" cy="937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F6B324C-A063-4CB0-BBCE-01FBB28816C8}"/>
              </a:ext>
            </a:extLst>
          </p:cNvPr>
          <p:cNvSpPr txBox="1"/>
          <p:nvPr/>
        </p:nvSpPr>
        <p:spPr>
          <a:xfrm>
            <a:off x="1168869" y="4767213"/>
            <a:ext cx="954516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WebSocket/Netconf</a:t>
            </a: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6A5EC3-9FAB-42E6-ADBA-39D255C2C80C}"/>
              </a:ext>
            </a:extLst>
          </p:cNvPr>
          <p:cNvSpPr txBox="1"/>
          <p:nvPr/>
        </p:nvSpPr>
        <p:spPr>
          <a:xfrm>
            <a:off x="1724544" y="1641137"/>
            <a:ext cx="1420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A1-P Policy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9F0E6A-D202-4A52-BDBE-4440A162AFFE}"/>
              </a:ext>
            </a:extLst>
          </p:cNvPr>
          <p:cNvSpPr/>
          <p:nvPr/>
        </p:nvSpPr>
        <p:spPr>
          <a:xfrm>
            <a:off x="5591148" y="2576172"/>
            <a:ext cx="630090" cy="28660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CE14A87-BBDA-4B95-A136-B9754CD497C6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3219784" y="4253267"/>
            <a:ext cx="2294699" cy="16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443DECF-926B-4285-8A26-1A27D503639D}"/>
              </a:ext>
            </a:extLst>
          </p:cNvPr>
          <p:cNvSpPr txBox="1"/>
          <p:nvPr/>
        </p:nvSpPr>
        <p:spPr>
          <a:xfrm>
            <a:off x="7364626" y="2362715"/>
            <a:ext cx="3304516" cy="29238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 hold Mapping of </a:t>
            </a:r>
            <a:r>
              <a:rPr kumimoji="0" lang="en-I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PolicyTypeId</a:t>
            </a: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</a:t>
            </a:r>
            <a:r>
              <a:rPr kumimoji="0" lang="en-I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TopicName</a:t>
            </a: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PolicyTypeID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”:”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TopicName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”,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“ORAN_QoSTarget_2.0.0”:”TopicA”,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“ORAN_QoETarget_2.0.0”:”TopicB”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}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1A222F8-0098-48C2-AAFF-976DDA453EA7}"/>
              </a:ext>
            </a:extLst>
          </p:cNvPr>
          <p:cNvCxnSpPr>
            <a:cxnSpLocks/>
            <a:stCxn id="12" idx="0"/>
            <a:endCxn id="6" idx="2"/>
          </p:cNvCxnSpPr>
          <p:nvPr/>
        </p:nvCxnSpPr>
        <p:spPr>
          <a:xfrm flipH="1" flipV="1">
            <a:off x="2245037" y="3243837"/>
            <a:ext cx="22458" cy="742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EF485EC-6142-4BA0-A27F-4FB5126B521D}"/>
              </a:ext>
            </a:extLst>
          </p:cNvPr>
          <p:cNvSpPr txBox="1"/>
          <p:nvPr/>
        </p:nvSpPr>
        <p:spPr>
          <a:xfrm>
            <a:off x="769989" y="3482586"/>
            <a:ext cx="154927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Get Topic Mapping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F44DDFE-1F99-4497-928D-E1BFF72E6BFD}"/>
              </a:ext>
            </a:extLst>
          </p:cNvPr>
          <p:cNvSpPr txBox="1"/>
          <p:nvPr/>
        </p:nvSpPr>
        <p:spPr>
          <a:xfrm>
            <a:off x="3417045" y="3826613"/>
            <a:ext cx="195289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to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C4F253C9-AEB6-4EE4-9AB7-E3B7D1F12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787" y="908327"/>
            <a:ext cx="8132621" cy="63771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IN" sz="2400" dirty="0"/>
              <a:t>A1 Termination &amp; RAN App are different Modules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426D8E-DAD9-29EF-F060-2F15BF756FA6}"/>
              </a:ext>
            </a:extLst>
          </p:cNvPr>
          <p:cNvSpPr txBox="1">
            <a:spLocks/>
          </p:cNvSpPr>
          <p:nvPr/>
        </p:nvSpPr>
        <p:spPr>
          <a:xfrm>
            <a:off x="458778" y="435302"/>
            <a:ext cx="9439602" cy="4075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                                                            RAN-Sim Enhancement for A1</a:t>
            </a: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 Light"/>
              <a:cs typeface="Calibri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7F38B8-F7F7-E66F-0D6C-E74249ADE02F}"/>
              </a:ext>
            </a:extLst>
          </p:cNvPr>
          <p:cNvSpPr txBox="1"/>
          <p:nvPr/>
        </p:nvSpPr>
        <p:spPr>
          <a:xfrm>
            <a:off x="5215835" y="5849573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RAN-Sim</a:t>
            </a:r>
          </a:p>
        </p:txBody>
      </p:sp>
    </p:spTree>
    <p:extLst>
      <p:ext uri="{BB962C8B-B14F-4D97-AF65-F5344CB8AC3E}">
        <p14:creationId xmlns:p14="http://schemas.microsoft.com/office/powerpoint/2010/main" val="1848537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8F5A2-D69C-4C2E-9484-79927F5FB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9259" y="4746"/>
            <a:ext cx="6546850" cy="881063"/>
          </a:xfrm>
        </p:spPr>
        <p:txBody>
          <a:bodyPr>
            <a:normAutofit/>
          </a:bodyPr>
          <a:lstStyle/>
          <a:p>
            <a:r>
              <a:rPr lang="en-IN" sz="3600" dirty="0"/>
              <a:t> Kafka Message Format  </a:t>
            </a:r>
            <a:endParaRPr lang="en-IN" sz="360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9E3D8-D283-409F-A207-E9BBD7ED4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820" y="1455209"/>
            <a:ext cx="1019048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IN" sz="2000" dirty="0"/>
              <a:t>Need further changes in message format, to support policy instance id etc.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{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“action”:”</a:t>
            </a:r>
            <a:r>
              <a:rPr lang="en-IN" sz="2000" dirty="0" err="1"/>
              <a:t>CreatePolicy</a:t>
            </a:r>
            <a:r>
              <a:rPr lang="en-IN" sz="2000" dirty="0"/>
              <a:t>/</a:t>
            </a:r>
            <a:r>
              <a:rPr lang="en-IN" sz="2000" dirty="0" err="1"/>
              <a:t>DeletePolicy</a:t>
            </a:r>
            <a:r>
              <a:rPr lang="en-IN" sz="2000" dirty="0"/>
              <a:t>/</a:t>
            </a:r>
            <a:r>
              <a:rPr lang="en-IN" sz="2000" dirty="0" err="1"/>
              <a:t>GetPolicyStatus</a:t>
            </a:r>
            <a:r>
              <a:rPr lang="en-IN" sz="2000" dirty="0"/>
              <a:t>/..”,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“payload”:”{}”,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</a:t>
            </a:r>
            <a:r>
              <a:rPr lang="en-IN" sz="2000" dirty="0" err="1"/>
              <a:t>policy_type_id</a:t>
            </a:r>
            <a:r>
              <a:rPr lang="en-IN" sz="2000" dirty="0"/>
              <a:t>”:” ORAN_QoSTarget_2.0.0”</a:t>
            </a:r>
          </a:p>
          <a:p>
            <a:pPr marL="0" indent="0">
              <a:buNone/>
            </a:pPr>
            <a:r>
              <a:rPr lang="en-IN" sz="2000" dirty="0">
                <a:ea typeface="Calibri"/>
                <a:cs typeface="Calibri"/>
              </a:rPr>
              <a:t>‘’</a:t>
            </a:r>
            <a:r>
              <a:rPr lang="en-IN" sz="2000" dirty="0" err="1">
                <a:ea typeface="Calibri"/>
                <a:cs typeface="Calibri"/>
              </a:rPr>
              <a:t>ric_id</a:t>
            </a:r>
            <a:r>
              <a:rPr lang="en-IN" sz="2000" dirty="0">
                <a:ea typeface="Calibri"/>
                <a:cs typeface="Calibri"/>
              </a:rPr>
              <a:t>”:””</a:t>
            </a:r>
          </a:p>
          <a:p>
            <a:pPr marL="0" indent="0">
              <a:buNone/>
            </a:pPr>
            <a:r>
              <a:rPr lang="en-IN" sz="2000" dirty="0"/>
              <a:t>}</a:t>
            </a:r>
            <a:endParaRPr lang="en-IN" sz="20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258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DBB08E-D9DD-4291-B85A-7E381F8B83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777AA8-B4BE-41A5-B103-8FA7A5C68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A1 Functions in ONAP / OSC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E6D87-E291-4180-843A-A23824995EFA}"/>
              </a:ext>
            </a:extLst>
          </p:cNvPr>
          <p:cNvSpPr txBox="1"/>
          <p:nvPr/>
        </p:nvSpPr>
        <p:spPr>
          <a:xfrm>
            <a:off x="314961" y="1002143"/>
            <a:ext cx="11334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Ref: https://wiki.onap.org/pages/viewpage.action?pageId=84672221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041E8A-9045-4FFE-B9D1-202467E20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034" y="1414310"/>
            <a:ext cx="5807397" cy="47448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452C58-2709-4537-8105-19DD58964AB6}"/>
              </a:ext>
            </a:extLst>
          </p:cNvPr>
          <p:cNvSpPr txBox="1"/>
          <p:nvPr/>
        </p:nvSpPr>
        <p:spPr>
          <a:xfrm>
            <a:off x="7701699" y="1414310"/>
            <a:ext cx="34219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A1-related message can be sent from Policy to SDN-R/CCSDK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Control Loop architecture would use DMaaP CL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 Policy Management Service can connect to A1-termination in the Near-RT RIC with or without an A1 Adapter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SON Use Case context, the A1-termination in Near-RT RIC would be part of the simulated RAN (RAN-Sim) with </a:t>
            </a:r>
            <a:r>
              <a:rPr lang="en-US" dirty="0" err="1"/>
              <a:t>usecase</a:t>
            </a:r>
            <a:r>
              <a:rPr lang="en-US" dirty="0"/>
              <a:t> logic in the simulated/abstracted xApp which results in events from CU/DU over O1</a:t>
            </a:r>
          </a:p>
        </p:txBody>
      </p:sp>
    </p:spTree>
    <p:extLst>
      <p:ext uri="{BB962C8B-B14F-4D97-AF65-F5344CB8AC3E}">
        <p14:creationId xmlns:p14="http://schemas.microsoft.com/office/powerpoint/2010/main" val="702256460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03A31C1-579D-D745-908C-2BB523C54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2837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Summary of Requirements</a:t>
            </a:r>
            <a:endParaRPr kumimoji="1" lang="zh-CN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558D2EC-7C42-2748-AAD6-34EF9F74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237623"/>
              </p:ext>
            </p:extLst>
          </p:nvPr>
        </p:nvGraphicFramePr>
        <p:xfrm>
          <a:off x="158620" y="1030099"/>
          <a:ext cx="11821885" cy="26867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60156">
                  <a:extLst>
                    <a:ext uri="{9D8B030D-6E8A-4147-A177-3AD203B41FA5}">
                      <a16:colId xmlns:a16="http://schemas.microsoft.com/office/drawing/2014/main" val="3852676224"/>
                    </a:ext>
                  </a:extLst>
                </a:gridCol>
                <a:gridCol w="2600257">
                  <a:extLst>
                    <a:ext uri="{9D8B030D-6E8A-4147-A177-3AD203B41FA5}">
                      <a16:colId xmlns:a16="http://schemas.microsoft.com/office/drawing/2014/main" val="3791972105"/>
                    </a:ext>
                  </a:extLst>
                </a:gridCol>
                <a:gridCol w="6212759">
                  <a:extLst>
                    <a:ext uri="{9D8B030D-6E8A-4147-A177-3AD203B41FA5}">
                      <a16:colId xmlns:a16="http://schemas.microsoft.com/office/drawing/2014/main" val="242286642"/>
                    </a:ext>
                  </a:extLst>
                </a:gridCol>
                <a:gridCol w="1448713">
                  <a:extLst>
                    <a:ext uri="{9D8B030D-6E8A-4147-A177-3AD203B41FA5}">
                      <a16:colId xmlns:a16="http://schemas.microsoft.com/office/drawing/2014/main" val="2782510929"/>
                    </a:ext>
                  </a:extLst>
                </a:gridCol>
              </a:tblGrid>
              <a:tr h="31587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Category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Requirement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Content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Priority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380186"/>
                  </a:ext>
                </a:extLst>
              </a:tr>
              <a:tr h="46166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Include A1-based action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Implement A1 Support in SDN-R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Enhance RAN-Sim to include A1 Termination and RAN App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Addition of new CL msg for A1-based action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HIGH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522025"/>
                  </a:ext>
                </a:extLst>
              </a:tr>
              <a:tr h="461660"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Interoperability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O-RAN alignment </a:t>
                      </a:r>
                      <a:br>
                        <a:rPr lang="en-US" altLang="zh-CN" sz="1600" dirty="0"/>
                      </a:br>
                      <a:r>
                        <a:rPr lang="en-US" altLang="zh-CN" sz="1600" dirty="0"/>
                        <a:t>(VES, O1 interface)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Modify RAN-Sim and SON-Hander MS to use new VES format for PM,FM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MED</a:t>
                      </a:r>
                      <a:endParaRPr lang="zh-CN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7872781"/>
                  </a:ext>
                </a:extLst>
              </a:tr>
              <a:tr h="267277">
                <a:tc v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sz="160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Modify RAN-Sim and SON-Hander MS to use new VES format for CM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MED</a:t>
                      </a:r>
                      <a:endParaRPr lang="en-US" altLang="zh-CN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094119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Maintain RAN Config Data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Process CM Notification and update CPS DB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MED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5610954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Package application as rApp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Ongoing discussion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MED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8522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918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C80FE3-84A1-453C-89E6-1405BB2EB46C}"/>
              </a:ext>
            </a:extLst>
          </p:cNvPr>
          <p:cNvSpPr/>
          <p:nvPr/>
        </p:nvSpPr>
        <p:spPr>
          <a:xfrm>
            <a:off x="5528377" y="1074274"/>
            <a:ext cx="2368446" cy="53532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5F7D4-0474-4D64-BA59-CAD7CA71296C}"/>
              </a:ext>
            </a:extLst>
          </p:cNvPr>
          <p:cNvSpPr/>
          <p:nvPr/>
        </p:nvSpPr>
        <p:spPr>
          <a:xfrm>
            <a:off x="719109" y="2064810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O-RAN alignment (FM notifications over O1 for 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CPS – Full-fledged RAN data base, full alignment with 3GPP NRM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CM-Notify handling (partial)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827FB29E-4358-4335-9DC6-8EA17E0CAD46}"/>
              </a:ext>
            </a:extLst>
          </p:cNvPr>
          <p:cNvSpPr/>
          <p:nvPr/>
        </p:nvSpPr>
        <p:spPr>
          <a:xfrm>
            <a:off x="719108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R9 Istanbul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7227EB-C930-4FD5-BCAA-8B049A6B2601}"/>
              </a:ext>
            </a:extLst>
          </p:cNvPr>
          <p:cNvSpPr/>
          <p:nvPr/>
        </p:nvSpPr>
        <p:spPr>
          <a:xfrm>
            <a:off x="3163959" y="2064810"/>
            <a:ext cx="2183287" cy="427105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Improved O-RAN alignment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Update of RAN-Sim and SDN-R to use O-RAN O1 yang model for config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Updated VES message format (stndDefined) for PM/FM/CM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2083317-138B-4594-9A20-4C49175A5323}"/>
              </a:ext>
            </a:extLst>
          </p:cNvPr>
          <p:cNvSpPr/>
          <p:nvPr/>
        </p:nvSpPr>
        <p:spPr>
          <a:xfrm>
            <a:off x="3163957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R10 Jakarta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5BBDA1-9C01-4297-8613-0FD9571A039D}"/>
              </a:ext>
            </a:extLst>
          </p:cNvPr>
          <p:cNvSpPr/>
          <p:nvPr/>
        </p:nvSpPr>
        <p:spPr>
          <a:xfrm>
            <a:off x="5591441" y="2054088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Support A1-based SON action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Enhance RAN-Sim (A1 Term, </a:t>
            </a:r>
            <a:r>
              <a:rPr lang="en-US" dirty="0" err="1">
                <a:solidFill>
                  <a:schemeClr val="bg1"/>
                </a:solidFill>
              </a:rPr>
              <a:t>RANApp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SON-Handler MS and Policy changes for A1 control loop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Work towards alignment with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O-RAN rApp and R1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CPS DB updates for CM notification (stretch)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Align PoC to new VES msg formats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28CFC7F-86DB-4AAC-95EA-ED9C8AAA3212}"/>
              </a:ext>
            </a:extLst>
          </p:cNvPr>
          <p:cNvSpPr/>
          <p:nvPr/>
        </p:nvSpPr>
        <p:spPr>
          <a:xfrm>
            <a:off x="5591439" y="1046480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R11 Kohn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40956F-6AB3-B72A-7857-BF96D120C433}"/>
              </a:ext>
            </a:extLst>
          </p:cNvPr>
          <p:cNvSpPr/>
          <p:nvPr/>
        </p:nvSpPr>
        <p:spPr>
          <a:xfrm>
            <a:off x="8018921" y="1996916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Align with O-RAN rApp and R1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Harmonization with O-RAN OSC for SON use cases using O1 and A1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Co-ordination across SON functions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LCM for SON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05C5C9AB-A5F1-4B8A-5649-66D3D762C6E6}"/>
              </a:ext>
            </a:extLst>
          </p:cNvPr>
          <p:cNvSpPr/>
          <p:nvPr/>
        </p:nvSpPr>
        <p:spPr>
          <a:xfrm>
            <a:off x="8018919" y="1027884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R12 and beyond</a:t>
            </a:r>
          </a:p>
        </p:txBody>
      </p:sp>
    </p:spTree>
    <p:extLst>
      <p:ext uri="{BB962C8B-B14F-4D97-AF65-F5344CB8AC3E}">
        <p14:creationId xmlns:p14="http://schemas.microsoft.com/office/powerpoint/2010/main" val="421587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O-RAN O1 focus (Rel.3 – Rel.10)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 (non-RT)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2208115" y="4800680"/>
            <a:ext cx="3280606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55596"/>
            <a:chOff x="259530" y="1307252"/>
            <a:chExt cx="7547012" cy="4855596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Co-ordination, Decisions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Policy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Collection,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&amp; Analysis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DCAE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F810F8A-FB60-425F-8F3A-97CF95A60D43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Optimization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OOF)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Control loop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81CB5D1-C908-41E2-B562-99F2928CD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018" y="5469567"/>
              <a:ext cx="670253" cy="69328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SDN-R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ATT Aleck Sans" panose="020B0503020203020204" pitchFamily="34" charset="0"/>
              </a:endParaRP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556746E-649B-4C25-B460-5EE9740A8793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287771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OOF-SON use case has built a foundation for ONAP/O-RAN integration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Radio network uses common netconf/yang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flows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SDN-R to RAN: netconf-based configuration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 to DCAE: VES format for FM alarms, PM KPI, CM Notification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8B1436-29FE-460A-A81D-453C9F01C09C}"/>
              </a:ext>
            </a:extLst>
          </p:cNvPr>
          <p:cNvSpPr txBox="1"/>
          <p:nvPr/>
        </p:nvSpPr>
        <p:spPr>
          <a:xfrm>
            <a:off x="5513956" y="5401052"/>
            <a:ext cx="114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271158" y="4688828"/>
            <a:ext cx="189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Data, CM, FM, PM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047371" y="524323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477816" y="488801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2196599" y="5282940"/>
            <a:ext cx="1722648" cy="8621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O-RAN Radio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C456A6-8F81-4BD6-B6DD-415FEB54CE68}"/>
              </a:ext>
            </a:extLst>
          </p:cNvPr>
          <p:cNvSpPr txBox="1"/>
          <p:nvPr/>
        </p:nvSpPr>
        <p:spPr>
          <a:xfrm>
            <a:off x="767047" y="5540222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 notify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</p:spTree>
    <p:extLst>
      <p:ext uri="{BB962C8B-B14F-4D97-AF65-F5344CB8AC3E}">
        <p14:creationId xmlns:p14="http://schemas.microsoft.com/office/powerpoint/2010/main" val="34945200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Target - with O-RAN O1, A1, O2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1929080" y="4800680"/>
            <a:ext cx="3559641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73020"/>
            <a:chOff x="259530" y="1307252"/>
            <a:chExt cx="7547012" cy="4873020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8350" y="5648988"/>
              <a:ext cx="175835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3648" y="4285084"/>
              <a:ext cx="8910" cy="137327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238056" y="3260282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37358" y="5701122"/>
              <a:ext cx="1370402" cy="752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02123" y="6180271"/>
              <a:ext cx="1980669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F10A63E-424A-4F8A-868C-7F2F159C162B}"/>
                </a:ext>
              </a:extLst>
            </p:cNvPr>
            <p:cNvCxnSpPr>
              <a:cxnSpLocks/>
            </p:cNvCxnSpPr>
            <p:nvPr/>
          </p:nvCxnSpPr>
          <p:spPr>
            <a:xfrm>
              <a:off x="6007760" y="4518700"/>
              <a:ext cx="0" cy="1189949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1CD4190-958C-425A-8AB2-19BD65F4E9C2}"/>
                </a:ext>
              </a:extLst>
            </p:cNvPr>
            <p:cNvCxnSpPr>
              <a:cxnSpLocks/>
            </p:cNvCxnSpPr>
            <p:nvPr/>
          </p:nvCxnSpPr>
          <p:spPr>
            <a:xfrm>
              <a:off x="5311724" y="4482366"/>
              <a:ext cx="0" cy="662931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3380290A-2693-4C0B-BF73-B364FF35E6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80986" y="5126146"/>
              <a:ext cx="630738" cy="336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0275BDA-33F1-476A-B882-BDFE392C7E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6555" y="4688828"/>
              <a:ext cx="0" cy="1491444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312393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indent="-165100"/>
            <a:r>
              <a:rPr lang="en-US" dirty="0"/>
              <a:t>OOF-SON use case has built a foundation for ONAP/O-RAN integration</a:t>
            </a:r>
          </a:p>
          <a:p>
            <a:pPr marL="165100" indent="-165100"/>
            <a:r>
              <a:rPr lang="en-US" dirty="0"/>
              <a:t>Radio network uses common netconf/yang model</a:t>
            </a:r>
          </a:p>
          <a:p>
            <a:pPr marL="0" indent="0">
              <a:buNone/>
            </a:pPr>
            <a:br>
              <a:rPr lang="en-US" sz="900" dirty="0"/>
            </a:br>
            <a:r>
              <a:rPr lang="en-US" u="sng" dirty="0"/>
              <a:t>Data flows</a:t>
            </a:r>
          </a:p>
          <a:p>
            <a:pPr marL="165100" indent="-165100"/>
            <a:r>
              <a:rPr lang="en-US" sz="1600" dirty="0"/>
              <a:t>SDN-R to RAN: netconf-based configuration</a:t>
            </a:r>
          </a:p>
          <a:p>
            <a:pPr marL="165100" indent="-165100"/>
            <a:r>
              <a:rPr lang="en-US" sz="1600" dirty="0"/>
              <a:t>RAN to DCAE: VES format for FM alarms, PM KPI, CM Notification</a:t>
            </a:r>
          </a:p>
          <a:p>
            <a:pPr marL="165100" indent="-165100"/>
            <a:r>
              <a:rPr lang="en-US" sz="1600" dirty="0"/>
              <a:t>RAN to SDN-R: Netconf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349198" y="4631589"/>
            <a:ext cx="1345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CM, FM, PM</a:t>
            </a:r>
          </a:p>
          <a:p>
            <a:pPr algn="ctr"/>
            <a:r>
              <a:rPr lang="en-US" dirty="0"/>
              <a:t>Data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355888" y="5143869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650015" y="5628001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AFBF8C0-086A-4E55-9492-E703FBD87092}"/>
              </a:ext>
            </a:extLst>
          </p:cNvPr>
          <p:cNvSpPr/>
          <p:nvPr/>
        </p:nvSpPr>
        <p:spPr>
          <a:xfrm>
            <a:off x="3201833" y="4897784"/>
            <a:ext cx="1520385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RIC (near RT)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1626133" y="5110399"/>
            <a:ext cx="1819299" cy="38577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O-RAN Network</a:t>
            </a:r>
          </a:p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(</a:t>
            </a:r>
            <a:r>
              <a:rPr lang="en-US" sz="2400" b="1" dirty="0">
                <a:solidFill>
                  <a:srgbClr val="0070C0"/>
                </a:solidFill>
              </a:rPr>
              <a:t>RAN-Sim)</a:t>
            </a:r>
            <a:endParaRPr lang="en-US" sz="2400" b="1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3A8590C-047A-48CD-BF91-4E3684AC7708}"/>
              </a:ext>
            </a:extLst>
          </p:cNvPr>
          <p:cNvSpPr/>
          <p:nvPr/>
        </p:nvSpPr>
        <p:spPr>
          <a:xfrm>
            <a:off x="5664346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B8A7B3D-E08C-4396-9C5C-685298DA85D5}"/>
              </a:ext>
            </a:extLst>
          </p:cNvPr>
          <p:cNvSpPr/>
          <p:nvPr/>
        </p:nvSpPr>
        <p:spPr>
          <a:xfrm>
            <a:off x="5054557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E54D5E3-BCF9-4745-8C63-FD50B2AA1FD5}"/>
              </a:ext>
            </a:extLst>
          </p:cNvPr>
          <p:cNvSpPr/>
          <p:nvPr/>
        </p:nvSpPr>
        <p:spPr>
          <a:xfrm>
            <a:off x="3201833" y="5410848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CU, DU, RU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FD5DEC-8527-4D1C-8731-2F03925630F7}"/>
              </a:ext>
            </a:extLst>
          </p:cNvPr>
          <p:cNvSpPr/>
          <p:nvPr/>
        </p:nvSpPr>
        <p:spPr>
          <a:xfrm>
            <a:off x="3201833" y="5898964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Cloud Infra.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AA70DCA-4B55-4582-8DCF-FB3F77D59EAB}"/>
              </a:ext>
            </a:extLst>
          </p:cNvPr>
          <p:cNvSpPr txBox="1"/>
          <p:nvPr/>
        </p:nvSpPr>
        <p:spPr>
          <a:xfrm>
            <a:off x="5981968" y="511718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6D34C70-7F4B-42B2-83C0-2858CAB10BA1}"/>
              </a:ext>
            </a:extLst>
          </p:cNvPr>
          <p:cNvSpPr txBox="1"/>
          <p:nvPr/>
        </p:nvSpPr>
        <p:spPr>
          <a:xfrm>
            <a:off x="5442626" y="481633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0CD5AB3-E6A3-467A-9D4D-BE6403DB077C}"/>
              </a:ext>
            </a:extLst>
          </p:cNvPr>
          <p:cNvSpPr txBox="1"/>
          <p:nvPr/>
        </p:nvSpPr>
        <p:spPr>
          <a:xfrm>
            <a:off x="1922605" y="4287646"/>
            <a:ext cx="144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VES Collector</a:t>
            </a:r>
          </a:p>
        </p:txBody>
      </p:sp>
    </p:spTree>
    <p:extLst>
      <p:ext uri="{BB962C8B-B14F-4D97-AF65-F5344CB8AC3E}">
        <p14:creationId xmlns:p14="http://schemas.microsoft.com/office/powerpoint/2010/main" val="93935728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F41151F-E4AB-4320-B90E-D7250B929FC1}"/>
              </a:ext>
            </a:extLst>
          </p:cNvPr>
          <p:cNvSpPr/>
          <p:nvPr/>
        </p:nvSpPr>
        <p:spPr>
          <a:xfrm>
            <a:off x="1821071" y="3191880"/>
            <a:ext cx="5248432" cy="3278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C20A68-7BFC-4568-85B2-49D172C1072D}"/>
              </a:ext>
            </a:extLst>
          </p:cNvPr>
          <p:cNvSpPr/>
          <p:nvPr/>
        </p:nvSpPr>
        <p:spPr>
          <a:xfrm>
            <a:off x="1783127" y="1018807"/>
            <a:ext cx="5286376" cy="20450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C1714-2B6D-48CE-865C-BDB0B84E04FA}"/>
              </a:ext>
            </a:extLst>
          </p:cNvPr>
          <p:cNvSpPr txBox="1"/>
          <p:nvPr/>
        </p:nvSpPr>
        <p:spPr>
          <a:xfrm>
            <a:off x="1821071" y="1001388"/>
            <a:ext cx="141801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 Narrow" panose="020B0606020202030204" pitchFamily="34" charset="0"/>
                <a:sym typeface="Calibri"/>
              </a:rPr>
              <a:t>SMO Framework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FFB95-EC51-479B-8D3C-9250F9442AF1}"/>
              </a:ext>
            </a:extLst>
          </p:cNvPr>
          <p:cNvSpPr/>
          <p:nvPr/>
        </p:nvSpPr>
        <p:spPr>
          <a:xfrm>
            <a:off x="4099553" y="1765886"/>
            <a:ext cx="2724472" cy="1056664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ED9006-0D1F-4DBC-9756-BC7E5117FD1F}"/>
              </a:ext>
            </a:extLst>
          </p:cNvPr>
          <p:cNvSpPr txBox="1"/>
          <p:nvPr/>
        </p:nvSpPr>
        <p:spPr>
          <a:xfrm>
            <a:off x="5790588" y="1709445"/>
            <a:ext cx="1082987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Non-RT RIC </a:t>
            </a:r>
          </a:p>
          <a:p>
            <a:r>
              <a:rPr lang="en-US" dirty="0"/>
              <a:t>Framework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20D11E-4AE6-4B3A-B79D-006E2C8EF4F9}"/>
              </a:ext>
            </a:extLst>
          </p:cNvPr>
          <p:cNvSpPr/>
          <p:nvPr/>
        </p:nvSpPr>
        <p:spPr>
          <a:xfrm>
            <a:off x="4095579" y="4684108"/>
            <a:ext cx="2468804" cy="44440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892C02-667A-4794-ADF5-4425932396FD}"/>
              </a:ext>
            </a:extLst>
          </p:cNvPr>
          <p:cNvSpPr txBox="1"/>
          <p:nvPr/>
        </p:nvSpPr>
        <p:spPr>
          <a:xfrm>
            <a:off x="4588243" y="4737034"/>
            <a:ext cx="134587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O-CU and O-DU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42F228-D6B1-411F-B587-7616AAA96F4B}"/>
              </a:ext>
            </a:extLst>
          </p:cNvPr>
          <p:cNvSpPr/>
          <p:nvPr/>
        </p:nvSpPr>
        <p:spPr>
          <a:xfrm>
            <a:off x="4082027" y="5197311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AC4B32-236E-47ED-9DCB-A81BDDDBC0FF}"/>
              </a:ext>
            </a:extLst>
          </p:cNvPr>
          <p:cNvSpPr txBox="1"/>
          <p:nvPr/>
        </p:nvSpPr>
        <p:spPr>
          <a:xfrm>
            <a:off x="4901949" y="5207555"/>
            <a:ext cx="534760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O-RU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600AAE-ED4C-4A0E-9E38-507A6833667F}"/>
              </a:ext>
            </a:extLst>
          </p:cNvPr>
          <p:cNvSpPr txBox="1"/>
          <p:nvPr/>
        </p:nvSpPr>
        <p:spPr>
          <a:xfrm>
            <a:off x="4130395" y="1135900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6FAA3C-404B-42F0-9440-6C214CDF4DA0}"/>
              </a:ext>
            </a:extLst>
          </p:cNvPr>
          <p:cNvSpPr txBox="1"/>
          <p:nvPr/>
        </p:nvSpPr>
        <p:spPr>
          <a:xfrm>
            <a:off x="4980401" y="1117951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1543DE-1DA0-4031-B46D-845E80B621D7}"/>
              </a:ext>
            </a:extLst>
          </p:cNvPr>
          <p:cNvSpPr txBox="1"/>
          <p:nvPr/>
        </p:nvSpPr>
        <p:spPr>
          <a:xfrm>
            <a:off x="5771988" y="1105719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rApp3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8B3DC1C-41FF-438B-86EA-7AAAD8E6C53C}"/>
              </a:ext>
            </a:extLst>
          </p:cNvPr>
          <p:cNvCxnSpPr>
            <a:cxnSpLocks/>
          </p:cNvCxnSpPr>
          <p:nvPr/>
        </p:nvCxnSpPr>
        <p:spPr>
          <a:xfrm>
            <a:off x="4447716" y="1484696"/>
            <a:ext cx="0" cy="28119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F911345-017A-4FC1-9EE3-2A533157E9E6}"/>
              </a:ext>
            </a:extLst>
          </p:cNvPr>
          <p:cNvSpPr txBox="1"/>
          <p:nvPr/>
        </p:nvSpPr>
        <p:spPr>
          <a:xfrm>
            <a:off x="306242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 Term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DFC3F1-F7C3-4E0F-A13F-368F7C3D0213}"/>
              </a:ext>
            </a:extLst>
          </p:cNvPr>
          <p:cNvCxnSpPr>
            <a:cxnSpLocks/>
          </p:cNvCxnSpPr>
          <p:nvPr/>
        </p:nvCxnSpPr>
        <p:spPr>
          <a:xfrm>
            <a:off x="3515757" y="2958934"/>
            <a:ext cx="0" cy="2492187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8B5226E-4925-494B-A7E0-6AFD126AEDB6}"/>
              </a:ext>
            </a:extLst>
          </p:cNvPr>
          <p:cNvCxnSpPr>
            <a:cxnSpLocks/>
            <a:endCxn id="30" idx="2"/>
          </p:cNvCxnSpPr>
          <p:nvPr/>
        </p:nvCxnSpPr>
        <p:spPr>
          <a:xfrm flipH="1" flipV="1">
            <a:off x="2481597" y="2958934"/>
            <a:ext cx="14564" cy="3090714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ECCF5F-420E-4A74-BDF1-5BBCA7DD09CF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3515757" y="5451121"/>
            <a:ext cx="566270" cy="1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9B2058F-F0A9-459F-B4E7-E7BEB22AE28E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515757" y="4906311"/>
            <a:ext cx="579822" cy="1551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0663CA-A477-413A-8B0D-F8CFBA580619}"/>
              </a:ext>
            </a:extLst>
          </p:cNvPr>
          <p:cNvSpPr txBox="1"/>
          <p:nvPr/>
        </p:nvSpPr>
        <p:spPr>
          <a:xfrm>
            <a:off x="202826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 Term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8C50163-D2A7-495A-AD3B-1DA6871CE906}"/>
              </a:ext>
            </a:extLst>
          </p:cNvPr>
          <p:cNvSpPr/>
          <p:nvPr/>
        </p:nvSpPr>
        <p:spPr>
          <a:xfrm>
            <a:off x="4072859" y="5772024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8F396E-0276-4BD8-9DB9-A4EAF891CB2F}"/>
              </a:ext>
            </a:extLst>
          </p:cNvPr>
          <p:cNvSpPr txBox="1"/>
          <p:nvPr/>
        </p:nvSpPr>
        <p:spPr>
          <a:xfrm>
            <a:off x="4831821" y="5782268"/>
            <a:ext cx="755974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O-Cloud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75F902A-3AD6-41A8-AFFC-55815AEF8512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2496160" y="6025834"/>
            <a:ext cx="1576699" cy="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5A09133-C703-4E2A-A185-DECD3BDC5276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297722" y="1456503"/>
            <a:ext cx="0" cy="309383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056685-773D-4F31-A4EA-2722F1781663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089309" y="1444271"/>
            <a:ext cx="0" cy="321615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C99953B-3009-423A-BDFB-D205A569E42B}"/>
              </a:ext>
            </a:extLst>
          </p:cNvPr>
          <p:cNvSpPr txBox="1"/>
          <p:nvPr/>
        </p:nvSpPr>
        <p:spPr>
          <a:xfrm>
            <a:off x="3515757" y="299536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B5D70DC-6BA2-4E2C-84D0-9568916A4BD3}"/>
              </a:ext>
            </a:extLst>
          </p:cNvPr>
          <p:cNvSpPr txBox="1"/>
          <p:nvPr/>
        </p:nvSpPr>
        <p:spPr>
          <a:xfrm>
            <a:off x="3627895" y="5111592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12037E-4BB2-4192-9B57-21692A48C5E0}"/>
              </a:ext>
            </a:extLst>
          </p:cNvPr>
          <p:cNvSpPr txBox="1"/>
          <p:nvPr/>
        </p:nvSpPr>
        <p:spPr>
          <a:xfrm>
            <a:off x="3644033" y="5662559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4DA2F6-C4C7-4625-A60A-F88FAD1DB436}"/>
              </a:ext>
            </a:extLst>
          </p:cNvPr>
          <p:cNvSpPr txBox="1"/>
          <p:nvPr/>
        </p:nvSpPr>
        <p:spPr>
          <a:xfrm>
            <a:off x="2516019" y="300927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AF3F7D4-0FD8-45AF-92BD-610157A0677F}"/>
              </a:ext>
            </a:extLst>
          </p:cNvPr>
          <p:cNvSpPr txBox="1"/>
          <p:nvPr/>
        </p:nvSpPr>
        <p:spPr>
          <a:xfrm>
            <a:off x="3627895" y="4566680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C5F16D-664F-458C-ABFC-91F8EFD42E2D}"/>
              </a:ext>
            </a:extLst>
          </p:cNvPr>
          <p:cNvSpPr txBox="1"/>
          <p:nvPr/>
        </p:nvSpPr>
        <p:spPr>
          <a:xfrm>
            <a:off x="6177223" y="1399000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307757-D98F-47B8-AAAA-584089B301DC}"/>
              </a:ext>
            </a:extLst>
          </p:cNvPr>
          <p:cNvSpPr txBox="1"/>
          <p:nvPr/>
        </p:nvSpPr>
        <p:spPr>
          <a:xfrm>
            <a:off x="5374262" y="1421631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4E5FDD-B5CF-4F22-AB32-F958160474EA}"/>
              </a:ext>
            </a:extLst>
          </p:cNvPr>
          <p:cNvSpPr txBox="1"/>
          <p:nvPr/>
        </p:nvSpPr>
        <p:spPr>
          <a:xfrm>
            <a:off x="4527783" y="1413905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89BA11-3644-4458-8F2C-376607D4F460}"/>
              </a:ext>
            </a:extLst>
          </p:cNvPr>
          <p:cNvSpPr txBox="1"/>
          <p:nvPr/>
        </p:nvSpPr>
        <p:spPr>
          <a:xfrm>
            <a:off x="3114648" y="2296508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O1-Related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E508CB1-CCE5-4370-845F-C3079981C2E4}"/>
              </a:ext>
            </a:extLst>
          </p:cNvPr>
          <p:cNvSpPr txBox="1"/>
          <p:nvPr/>
        </p:nvSpPr>
        <p:spPr>
          <a:xfrm>
            <a:off x="2129743" y="2283255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O2-Related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E8FA07-2F45-45D2-BBEB-07D00CD5B569}"/>
              </a:ext>
            </a:extLst>
          </p:cNvPr>
          <p:cNvSpPr txBox="1"/>
          <p:nvPr/>
        </p:nvSpPr>
        <p:spPr>
          <a:xfrm>
            <a:off x="1850620" y="1291424"/>
            <a:ext cx="2091988" cy="338552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SMO Functions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1900311-7EDD-4E20-AF77-3596FAD5B317}"/>
              </a:ext>
            </a:extLst>
          </p:cNvPr>
          <p:cNvGrpSpPr/>
          <p:nvPr/>
        </p:nvGrpSpPr>
        <p:grpSpPr>
          <a:xfrm>
            <a:off x="2964442" y="1767670"/>
            <a:ext cx="2669202" cy="431151"/>
            <a:chOff x="7277315" y="1801652"/>
            <a:chExt cx="2669202" cy="43115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BB4EBB12-107A-4266-B990-189FF6A70930}"/>
                </a:ext>
              </a:extLst>
            </p:cNvPr>
            <p:cNvSpPr/>
            <p:nvPr/>
          </p:nvSpPr>
          <p:spPr>
            <a:xfrm>
              <a:off x="7277315" y="1871580"/>
              <a:ext cx="2669202" cy="33855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>
              <a:solidFill>
                <a:schemeClr val="accent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6A81A9B-9ABC-4A8A-83C3-0427728DB0A6}"/>
                </a:ext>
              </a:extLst>
            </p:cNvPr>
            <p:cNvSpPr txBox="1"/>
            <p:nvPr/>
          </p:nvSpPr>
          <p:spPr>
            <a:xfrm>
              <a:off x="7277315" y="1813707"/>
              <a:ext cx="1435647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Data Mgmnt &amp; Exposure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8CAE58A-FFCD-4971-A9A5-3DC2DBAB10B5}"/>
                </a:ext>
              </a:extLst>
            </p:cNvPr>
            <p:cNvSpPr txBox="1"/>
            <p:nvPr/>
          </p:nvSpPr>
          <p:spPr>
            <a:xfrm>
              <a:off x="8683950" y="1801652"/>
              <a:ext cx="1241685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R1 Exposure Service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9959C47-BDE6-42F4-AF01-A99AF5C9DAF3}"/>
                </a:ext>
              </a:extLst>
            </p:cNvPr>
            <p:cNvSpPr txBox="1"/>
            <p:nvPr/>
          </p:nvSpPr>
          <p:spPr>
            <a:xfrm>
              <a:off x="7497460" y="1975254"/>
              <a:ext cx="1191666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External Capabilities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1EAB9AD-8761-401E-B86F-A528ED3F8AE9}"/>
                </a:ext>
              </a:extLst>
            </p:cNvPr>
            <p:cNvSpPr txBox="1"/>
            <p:nvPr/>
          </p:nvSpPr>
          <p:spPr>
            <a:xfrm>
              <a:off x="8663068" y="1971195"/>
              <a:ext cx="107016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AI/ML Workflow </a:t>
              </a: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operational state, averaged</a:t>
            </a:r>
            <a:br>
              <a:rPr lang="en-US" sz="2000" dirty="0"/>
            </a:br>
            <a:r>
              <a:rPr lang="en-US" sz="2000" dirty="0"/>
              <a:t>behavior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Near-RT: Changes based on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1525031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52C15C6-6148-43CC-BA23-A8571C338ED4}"/>
              </a:ext>
            </a:extLst>
          </p:cNvPr>
          <p:cNvGrpSpPr/>
          <p:nvPr/>
        </p:nvGrpSpPr>
        <p:grpSpPr>
          <a:xfrm>
            <a:off x="1783127" y="1001388"/>
            <a:ext cx="5286376" cy="5468821"/>
            <a:chOff x="6160395" y="1035370"/>
            <a:chExt cx="5286376" cy="5468821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F41151F-E4AB-4320-B90E-D7250B929FC1}"/>
                </a:ext>
              </a:extLst>
            </p:cNvPr>
            <p:cNvSpPr/>
            <p:nvPr/>
          </p:nvSpPr>
          <p:spPr>
            <a:xfrm>
              <a:off x="6198339" y="3225862"/>
              <a:ext cx="5248432" cy="32783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712DC5E-CA5B-48EF-B493-2E077DA43A8B}"/>
                </a:ext>
              </a:extLst>
            </p:cNvPr>
            <p:cNvGrpSpPr/>
            <p:nvPr/>
          </p:nvGrpSpPr>
          <p:grpSpPr>
            <a:xfrm>
              <a:off x="6160395" y="1035370"/>
              <a:ext cx="5286376" cy="5278256"/>
              <a:chOff x="6096000" y="1035370"/>
              <a:chExt cx="5286376" cy="5278256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6C20A68-7BFC-4568-85B2-49D172C1072D}"/>
                  </a:ext>
                </a:extLst>
              </p:cNvPr>
              <p:cNvSpPr/>
              <p:nvPr/>
            </p:nvSpPr>
            <p:spPr>
              <a:xfrm>
                <a:off x="6096000" y="1052789"/>
                <a:ext cx="5286376" cy="204503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D2C1714-2B6D-48CE-865C-BDB0B84E04FA}"/>
                  </a:ext>
                </a:extLst>
              </p:cNvPr>
              <p:cNvSpPr txBox="1"/>
              <p:nvPr/>
            </p:nvSpPr>
            <p:spPr>
              <a:xfrm>
                <a:off x="6133944" y="1035370"/>
                <a:ext cx="141801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spc="0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 Narrow" panose="020B0606020202030204" pitchFamily="34" charset="0"/>
                    <a:sym typeface="Calibri"/>
                  </a:rPr>
                  <a:t>SMO Framework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4BFFB95-EC51-479B-8D3C-9250F9442AF1}"/>
                  </a:ext>
                </a:extLst>
              </p:cNvPr>
              <p:cNvSpPr/>
              <p:nvPr/>
            </p:nvSpPr>
            <p:spPr>
              <a:xfrm>
                <a:off x="8412426" y="1799868"/>
                <a:ext cx="2724472" cy="1056664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ED9006-0D1F-4DBC-9756-BC7E5117FD1F}"/>
                  </a:ext>
                </a:extLst>
              </p:cNvPr>
              <p:cNvSpPr txBox="1"/>
              <p:nvPr/>
            </p:nvSpPr>
            <p:spPr>
              <a:xfrm>
                <a:off x="10103461" y="1743427"/>
                <a:ext cx="1082987" cy="5847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Non-RT RIC </a:t>
                </a:r>
              </a:p>
              <a:p>
                <a:r>
                  <a:rPr lang="en-US" dirty="0"/>
                  <a:t>Framework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46D4FD9-6210-40CD-880D-C40F512FADBF}"/>
                  </a:ext>
                </a:extLst>
              </p:cNvPr>
              <p:cNvSpPr/>
              <p:nvPr/>
            </p:nvSpPr>
            <p:spPr>
              <a:xfrm>
                <a:off x="8408452" y="3415929"/>
                <a:ext cx="2464831" cy="88881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3CB811-16D7-4EA5-9B27-5C881639F634}"/>
                  </a:ext>
                </a:extLst>
              </p:cNvPr>
              <p:cNvSpPr txBox="1"/>
              <p:nvPr/>
            </p:nvSpPr>
            <p:spPr>
              <a:xfrm>
                <a:off x="8409463" y="3415929"/>
                <a:ext cx="110863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>
                    <a:solidFill>
                      <a:schemeClr val="accent1"/>
                    </a:solidFill>
                  </a:rPr>
                  <a:t>Near-RT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chemeClr val="accent1"/>
                    </a:solidFill>
                  </a:rPr>
                  <a:t>RIC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320D11E-4AE6-4B3A-B79D-006E2C8EF4F9}"/>
                  </a:ext>
                </a:extLst>
              </p:cNvPr>
              <p:cNvSpPr/>
              <p:nvPr/>
            </p:nvSpPr>
            <p:spPr>
              <a:xfrm>
                <a:off x="8408452" y="4718090"/>
                <a:ext cx="2468804" cy="44440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C892C02-667A-4794-ADF5-4425932396FD}"/>
                  </a:ext>
                </a:extLst>
              </p:cNvPr>
              <p:cNvSpPr txBox="1"/>
              <p:nvPr/>
            </p:nvSpPr>
            <p:spPr>
              <a:xfrm>
                <a:off x="8901116" y="4771016"/>
                <a:ext cx="1345879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O-CU and O-DU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42F228-D6B1-411F-B587-7616AAA96F4B}"/>
                  </a:ext>
                </a:extLst>
              </p:cNvPr>
              <p:cNvSpPr/>
              <p:nvPr/>
            </p:nvSpPr>
            <p:spPr>
              <a:xfrm>
                <a:off x="8394900" y="5231293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AC4B32-236E-47ED-9DCB-A81BDDDBC0FF}"/>
                  </a:ext>
                </a:extLst>
              </p:cNvPr>
              <p:cNvSpPr txBox="1"/>
              <p:nvPr/>
            </p:nvSpPr>
            <p:spPr>
              <a:xfrm>
                <a:off x="9214822" y="5241537"/>
                <a:ext cx="534760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O-RU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600AAE-ED4C-4A0E-9E38-507A6833667F}"/>
                  </a:ext>
                </a:extLst>
              </p:cNvPr>
              <p:cNvSpPr txBox="1"/>
              <p:nvPr/>
            </p:nvSpPr>
            <p:spPr>
              <a:xfrm>
                <a:off x="8443268" y="11698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rApp1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26FAA3C-404B-42F0-9440-6C214CDF4DA0}"/>
                  </a:ext>
                </a:extLst>
              </p:cNvPr>
              <p:cNvSpPr txBox="1"/>
              <p:nvPr/>
            </p:nvSpPr>
            <p:spPr>
              <a:xfrm>
                <a:off x="9293274" y="115193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rApp2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1543DE-1DA0-4031-B46D-845E80B621D7}"/>
                  </a:ext>
                </a:extLst>
              </p:cNvPr>
              <p:cNvSpPr txBox="1"/>
              <p:nvPr/>
            </p:nvSpPr>
            <p:spPr>
              <a:xfrm>
                <a:off x="10084861" y="1139701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rApp3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2BEEBB1-6302-4F56-8579-D7C4EE0C4DB1}"/>
                  </a:ext>
                </a:extLst>
              </p:cNvPr>
              <p:cNvSpPr txBox="1"/>
              <p:nvPr/>
            </p:nvSpPr>
            <p:spPr>
              <a:xfrm>
                <a:off x="8461868" y="379036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D7D54DF-B8E6-47F6-BFFD-D04E332E8174}"/>
                  </a:ext>
                </a:extLst>
              </p:cNvPr>
              <p:cNvSpPr txBox="1"/>
              <p:nvPr/>
            </p:nvSpPr>
            <p:spPr>
              <a:xfrm>
                <a:off x="9311874" y="3772414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C15BD93-972A-4AE7-9D51-782D86E48AB3}"/>
                  </a:ext>
                </a:extLst>
              </p:cNvPr>
              <p:cNvSpPr txBox="1"/>
              <p:nvPr/>
            </p:nvSpPr>
            <p:spPr>
              <a:xfrm>
                <a:off x="10103461" y="37601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xApp3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B8B3DC1C-41FF-438B-86EA-7AAAD8E6C5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0589" y="1518678"/>
                <a:ext cx="0" cy="28119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29540E4F-2A4C-454E-933A-C80D5904BC68}"/>
                  </a:ext>
                </a:extLst>
              </p:cNvPr>
              <p:cNvCxnSpPr>
                <a:cxnSpLocks/>
                <a:stCxn id="10" idx="2"/>
                <a:endCxn id="12" idx="0"/>
              </p:cNvCxnSpPr>
              <p:nvPr/>
            </p:nvCxnSpPr>
            <p:spPr>
              <a:xfrm>
                <a:off x="9640868" y="4304739"/>
                <a:ext cx="1986" cy="41335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F911345-017A-4FC1-9EE3-2A533157E9E6}"/>
                  </a:ext>
                </a:extLst>
              </p:cNvPr>
              <p:cNvSpPr txBox="1"/>
              <p:nvPr/>
            </p:nvSpPr>
            <p:spPr>
              <a:xfrm>
                <a:off x="737530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 Term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D03BBEE-0F22-420E-83A4-2550D12C320D}"/>
                  </a:ext>
                </a:extLst>
              </p:cNvPr>
              <p:cNvSpPr txBox="1"/>
              <p:nvPr/>
            </p:nvSpPr>
            <p:spPr>
              <a:xfrm>
                <a:off x="9197948" y="2369610"/>
                <a:ext cx="887420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A1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 Term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94DFC3F1-F7C3-4E0F-A13F-368F7C3D02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28630" y="2992916"/>
                <a:ext cx="0" cy="2492187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8B5226E-4925-494B-A7E0-6AFD126AEDB6}"/>
                  </a:ext>
                </a:extLst>
              </p:cNvPr>
              <p:cNvCxnSpPr>
                <a:cxnSpLocks/>
                <a:endCxn id="30" idx="2"/>
              </p:cNvCxnSpPr>
              <p:nvPr/>
            </p:nvCxnSpPr>
            <p:spPr>
              <a:xfrm flipH="1" flipV="1">
                <a:off x="6794470" y="2992916"/>
                <a:ext cx="14564" cy="3090714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AECCF5F-420E-4A74-BDF1-5BBCA7DD09CF}"/>
                  </a:ext>
                </a:extLst>
              </p:cNvPr>
              <p:cNvCxnSpPr>
                <a:cxnSpLocks/>
                <a:endCxn id="14" idx="1"/>
              </p:cNvCxnSpPr>
              <p:nvPr/>
            </p:nvCxnSpPr>
            <p:spPr>
              <a:xfrm flipV="1">
                <a:off x="7828630" y="5485103"/>
                <a:ext cx="566270" cy="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F9B2058F-F0A9-459F-B4E7-E7BEB22AE28E}"/>
                  </a:ext>
                </a:extLst>
              </p:cNvPr>
              <p:cNvCxnSpPr>
                <a:cxnSpLocks/>
                <a:endCxn id="12" idx="1"/>
              </p:cNvCxnSpPr>
              <p:nvPr/>
            </p:nvCxnSpPr>
            <p:spPr>
              <a:xfrm flipV="1">
                <a:off x="7828630" y="494029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E0663CA-A477-413A-8B0D-F8CFBA580619}"/>
                  </a:ext>
                </a:extLst>
              </p:cNvPr>
              <p:cNvSpPr txBox="1"/>
              <p:nvPr/>
            </p:nvSpPr>
            <p:spPr>
              <a:xfrm>
                <a:off x="634114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 Term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8C50163-D2A7-495A-AD3B-1DA6871CE906}"/>
                  </a:ext>
                </a:extLst>
              </p:cNvPr>
              <p:cNvSpPr/>
              <p:nvPr/>
            </p:nvSpPr>
            <p:spPr>
              <a:xfrm>
                <a:off x="8385732" y="5806006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78F396E-0276-4BD8-9DB9-A4EAF891CB2F}"/>
                  </a:ext>
                </a:extLst>
              </p:cNvPr>
              <p:cNvSpPr txBox="1"/>
              <p:nvPr/>
            </p:nvSpPr>
            <p:spPr>
              <a:xfrm>
                <a:off x="9144694" y="5816250"/>
                <a:ext cx="755974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O-Cloud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875F902A-3AD6-41A8-AFFC-55815AEF8512}"/>
                  </a:ext>
                </a:extLst>
              </p:cNvPr>
              <p:cNvCxnSpPr>
                <a:cxnSpLocks/>
                <a:endCxn id="31" idx="1"/>
              </p:cNvCxnSpPr>
              <p:nvPr/>
            </p:nvCxnSpPr>
            <p:spPr>
              <a:xfrm>
                <a:off x="6809033" y="6059816"/>
                <a:ext cx="1576699" cy="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95A09133-C703-4E2A-A185-DECD3BDC5276}"/>
                  </a:ext>
                </a:extLst>
              </p:cNvPr>
              <p:cNvCxnSpPr>
                <a:cxnSpLocks/>
                <a:stCxn id="17" idx="2"/>
              </p:cNvCxnSpPr>
              <p:nvPr/>
            </p:nvCxnSpPr>
            <p:spPr>
              <a:xfrm>
                <a:off x="9610595" y="1490485"/>
                <a:ext cx="0" cy="309383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AA056685-773D-4F31-A4EA-2722F1781663}"/>
                  </a:ext>
                </a:extLst>
              </p:cNvPr>
              <p:cNvCxnSpPr>
                <a:cxnSpLocks/>
                <a:stCxn id="18" idx="2"/>
              </p:cNvCxnSpPr>
              <p:nvPr/>
            </p:nvCxnSpPr>
            <p:spPr>
              <a:xfrm>
                <a:off x="10402182" y="1478253"/>
                <a:ext cx="0" cy="321615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780AE57-BE94-4F49-A0FB-44F051FACA78}"/>
                  </a:ext>
                </a:extLst>
              </p:cNvPr>
              <p:cNvSpPr txBox="1"/>
              <p:nvPr/>
            </p:nvSpPr>
            <p:spPr>
              <a:xfrm>
                <a:off x="9692313" y="3018765"/>
                <a:ext cx="34239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A1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0996C9D-52EC-43DF-84B3-831010B3532B}"/>
                  </a:ext>
                </a:extLst>
              </p:cNvPr>
              <p:cNvSpPr txBox="1"/>
              <p:nvPr/>
            </p:nvSpPr>
            <p:spPr>
              <a:xfrm>
                <a:off x="9713151" y="4292129"/>
                <a:ext cx="321561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E2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C99953B-3009-423A-BDFB-D205A569E42B}"/>
                  </a:ext>
                </a:extLst>
              </p:cNvPr>
              <p:cNvSpPr txBox="1"/>
              <p:nvPr/>
            </p:nvSpPr>
            <p:spPr>
              <a:xfrm>
                <a:off x="7828630" y="302935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B5D70DC-6BA2-4E2C-84D0-9568916A4BD3}"/>
                  </a:ext>
                </a:extLst>
              </p:cNvPr>
              <p:cNvSpPr txBox="1"/>
              <p:nvPr/>
            </p:nvSpPr>
            <p:spPr>
              <a:xfrm>
                <a:off x="7940768" y="5145574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912037E-4BB2-4192-9B57-21692A48C5E0}"/>
                  </a:ext>
                </a:extLst>
              </p:cNvPr>
              <p:cNvSpPr txBox="1"/>
              <p:nvPr/>
            </p:nvSpPr>
            <p:spPr>
              <a:xfrm>
                <a:off x="7956906" y="5696541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B4DA2F6-C4C7-4625-A60A-F88FAD1DB436}"/>
                  </a:ext>
                </a:extLst>
              </p:cNvPr>
              <p:cNvSpPr txBox="1"/>
              <p:nvPr/>
            </p:nvSpPr>
            <p:spPr>
              <a:xfrm>
                <a:off x="6828892" y="304326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0CDDD554-C104-4F79-B1D2-54BC556E69DB}"/>
                  </a:ext>
                </a:extLst>
              </p:cNvPr>
              <p:cNvCxnSpPr>
                <a:cxnSpLocks/>
                <a:stCxn id="25" idx="2"/>
                <a:endCxn id="10" idx="0"/>
              </p:cNvCxnSpPr>
              <p:nvPr/>
            </p:nvCxnSpPr>
            <p:spPr>
              <a:xfrm flipH="1">
                <a:off x="9640868" y="2738940"/>
                <a:ext cx="790" cy="676989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AF3F7D4-0FD8-45AF-92BD-610157A0677F}"/>
                  </a:ext>
                </a:extLst>
              </p:cNvPr>
              <p:cNvSpPr txBox="1"/>
              <p:nvPr/>
            </p:nvSpPr>
            <p:spPr>
              <a:xfrm>
                <a:off x="7940768" y="460066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EC5F16D-664F-458C-ABFC-91F8EFD42E2D}"/>
                  </a:ext>
                </a:extLst>
              </p:cNvPr>
              <p:cNvSpPr txBox="1"/>
              <p:nvPr/>
            </p:nvSpPr>
            <p:spPr>
              <a:xfrm>
                <a:off x="10490096" y="1432982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5307757-D98F-47B8-AAAA-584089B301DC}"/>
                  </a:ext>
                </a:extLst>
              </p:cNvPr>
              <p:cNvSpPr txBox="1"/>
              <p:nvPr/>
            </p:nvSpPr>
            <p:spPr>
              <a:xfrm>
                <a:off x="9687135" y="1455613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A4E5FDD-B5CF-4F22-AB32-F958160474EA}"/>
                  </a:ext>
                </a:extLst>
              </p:cNvPr>
              <p:cNvSpPr txBox="1"/>
              <p:nvPr/>
            </p:nvSpPr>
            <p:spPr>
              <a:xfrm>
                <a:off x="8840656" y="1447887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489BA11-3644-4458-8F2C-376607D4F460}"/>
                  </a:ext>
                </a:extLst>
              </p:cNvPr>
              <p:cNvSpPr txBox="1"/>
              <p:nvPr/>
            </p:nvSpPr>
            <p:spPr>
              <a:xfrm>
                <a:off x="7427521" y="2330490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O1-Related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E508CB1-CCE5-4370-845F-C3079981C2E4}"/>
                  </a:ext>
                </a:extLst>
              </p:cNvPr>
              <p:cNvSpPr txBox="1"/>
              <p:nvPr/>
            </p:nvSpPr>
            <p:spPr>
              <a:xfrm>
                <a:off x="6442616" y="2317237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O2-Related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AE8FA07-2F45-45D2-BBEB-07D00CD5B569}"/>
                  </a:ext>
                </a:extLst>
              </p:cNvPr>
              <p:cNvSpPr txBox="1"/>
              <p:nvPr/>
            </p:nvSpPr>
            <p:spPr>
              <a:xfrm>
                <a:off x="6163493" y="1325406"/>
                <a:ext cx="2091988" cy="338552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Generic SMO Functions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E1900311-7EDD-4E20-AF77-3596FAD5B317}"/>
                  </a:ext>
                </a:extLst>
              </p:cNvPr>
              <p:cNvGrpSpPr/>
              <p:nvPr/>
            </p:nvGrpSpPr>
            <p:grpSpPr>
              <a:xfrm>
                <a:off x="7277315" y="1801652"/>
                <a:ext cx="2669202" cy="431151"/>
                <a:chOff x="7277315" y="1801652"/>
                <a:chExt cx="2669202" cy="431151"/>
              </a:xfrm>
            </p:grpSpPr>
            <p:sp>
              <p:nvSpPr>
                <p:cNvPr id="53" name="Rectangle: Rounded Corners 52">
                  <a:extLst>
                    <a:ext uri="{FF2B5EF4-FFF2-40B4-BE49-F238E27FC236}">
                      <a16:creationId xmlns:a16="http://schemas.microsoft.com/office/drawing/2014/main" id="{BB4EBB12-107A-4266-B990-189FF6A70930}"/>
                    </a:ext>
                  </a:extLst>
                </p:cNvPr>
                <p:cNvSpPr/>
                <p:nvPr/>
              </p:nvSpPr>
              <p:spPr>
                <a:xfrm>
                  <a:off x="7277315" y="1871580"/>
                  <a:ext cx="2669202" cy="338552"/>
                </a:xfrm>
                <a:prstGeom prst="round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>
                  <a:solidFill>
                    <a:schemeClr val="accent1"/>
                  </a:solidFill>
                  <a:prstDash val="dash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96A81A9B-9ABC-4A8A-83C3-0427728DB0A6}"/>
                    </a:ext>
                  </a:extLst>
                </p:cNvPr>
                <p:cNvSpPr txBox="1"/>
                <p:nvPr/>
              </p:nvSpPr>
              <p:spPr>
                <a:xfrm>
                  <a:off x="7277315" y="1813707"/>
                  <a:ext cx="1435647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Data Mgmnt &amp; Exposure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18CAE58A-FFCD-4971-A9A5-3DC2DBAB10B5}"/>
                    </a:ext>
                  </a:extLst>
                </p:cNvPr>
                <p:cNvSpPr txBox="1"/>
                <p:nvPr/>
              </p:nvSpPr>
              <p:spPr>
                <a:xfrm>
                  <a:off x="8683950" y="1801652"/>
                  <a:ext cx="1241685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R1 Exposure Service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69959C47-BDE6-42F4-AF01-A99AF5C9DAF3}"/>
                    </a:ext>
                  </a:extLst>
                </p:cNvPr>
                <p:cNvSpPr txBox="1"/>
                <p:nvPr/>
              </p:nvSpPr>
              <p:spPr>
                <a:xfrm>
                  <a:off x="7497460" y="1975254"/>
                  <a:ext cx="1191666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External Capabilities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11EAB9AD-8761-401E-B86F-A528ED3F8AE9}"/>
                    </a:ext>
                  </a:extLst>
                </p:cNvPr>
                <p:cNvSpPr txBox="1"/>
                <p:nvPr/>
              </p:nvSpPr>
              <p:spPr>
                <a:xfrm>
                  <a:off x="8663068" y="1971195"/>
                  <a:ext cx="1070163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AI/ML Workflow </a:t>
                  </a:r>
                </a:p>
              </p:txBody>
            </p:sp>
          </p:grp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37590D37-8060-472E-9E9B-F4AC9A5420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49601" y="381651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A2A072C-4EA0-4A72-8555-D40F6DFF82C8}"/>
                  </a:ext>
                </a:extLst>
              </p:cNvPr>
              <p:cNvSpPr txBox="1"/>
              <p:nvPr/>
            </p:nvSpPr>
            <p:spPr>
              <a:xfrm>
                <a:off x="7961739" y="347688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</p:grpSp>
        <p:sp>
          <p:nvSpPr>
            <p:cNvPr id="64" name="Left Brace 63">
              <a:extLst>
                <a:ext uri="{FF2B5EF4-FFF2-40B4-BE49-F238E27FC236}">
                  <a16:creationId xmlns:a16="http://schemas.microsoft.com/office/drawing/2014/main" id="{51765926-3F94-4686-A919-8E58956FC1CA}"/>
                </a:ext>
              </a:extLst>
            </p:cNvPr>
            <p:cNvSpPr/>
            <p:nvPr/>
          </p:nvSpPr>
          <p:spPr>
            <a:xfrm flipH="1">
              <a:off x="11000545" y="3363002"/>
              <a:ext cx="414016" cy="1819598"/>
            </a:xfrm>
            <a:prstGeom prst="leftBrac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223B962-4881-4F76-9124-A535837ED16B}"/>
              </a:ext>
            </a:extLst>
          </p:cNvPr>
          <p:cNvSpPr txBox="1"/>
          <p:nvPr/>
        </p:nvSpPr>
        <p:spPr>
          <a:xfrm>
            <a:off x="6815889" y="3438589"/>
            <a:ext cx="1119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Near-RT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(~10 ms to 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 ~1 sec)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6658D54-FD94-469E-B2E1-3F0C9FA27220}"/>
              </a:ext>
            </a:extLst>
          </p:cNvPr>
          <p:cNvSpPr txBox="1"/>
          <p:nvPr/>
        </p:nvSpPr>
        <p:spPr>
          <a:xfrm>
            <a:off x="6505934" y="2179925"/>
            <a:ext cx="1567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Guidance for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Near-RT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Control Loop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9556F24-DCD8-457A-AA41-951F90126A01}"/>
              </a:ext>
            </a:extLst>
          </p:cNvPr>
          <p:cNvCxnSpPr>
            <a:cxnSpLocks/>
          </p:cNvCxnSpPr>
          <p:nvPr/>
        </p:nvCxnSpPr>
        <p:spPr>
          <a:xfrm flipH="1">
            <a:off x="5645781" y="2937583"/>
            <a:ext cx="1008778" cy="24728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7D480BA-2E1C-40BA-9955-1E08972726CA}"/>
              </a:ext>
            </a:extLst>
          </p:cNvPr>
          <p:cNvCxnSpPr>
            <a:cxnSpLocks/>
          </p:cNvCxnSpPr>
          <p:nvPr/>
        </p:nvCxnSpPr>
        <p:spPr>
          <a:xfrm flipH="1">
            <a:off x="5708610" y="4332762"/>
            <a:ext cx="1049256" cy="235924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4EAA5F5-18FD-4C0B-8CD3-C8F048F173C2}"/>
              </a:ext>
            </a:extLst>
          </p:cNvPr>
          <p:cNvCxnSpPr>
            <a:cxnSpLocks/>
          </p:cNvCxnSpPr>
          <p:nvPr/>
        </p:nvCxnSpPr>
        <p:spPr>
          <a:xfrm flipH="1" flipV="1">
            <a:off x="6117677" y="4060243"/>
            <a:ext cx="667055" cy="16701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operational state, averaged</a:t>
            </a:r>
            <a:br>
              <a:rPr lang="en-US" sz="2000" dirty="0"/>
            </a:br>
            <a:r>
              <a:rPr lang="en-US" sz="2000" dirty="0"/>
              <a:t>behavior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Near-RT: Changes based on</a:t>
            </a:r>
            <a:br>
              <a:rPr lang="en-US" sz="2000" dirty="0"/>
            </a:br>
            <a:r>
              <a:rPr lang="en-US" sz="2000" dirty="0"/>
              <a:t>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2633310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ONAP SON Use Case – Control Loop with O1 (Rel 3-10)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37497" y="1336796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25152" y="2483223"/>
            <a:ext cx="832589" cy="6019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68929" y="2141406"/>
            <a:ext cx="1230381" cy="6291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94168" y="1766184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24" name="TextBox 23"/>
          <p:cNvSpPr txBox="1"/>
          <p:nvPr/>
        </p:nvSpPr>
        <p:spPr>
          <a:xfrm rot="1669723">
            <a:off x="8799291" y="266996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28" name="Straight Arrow Connector 27"/>
          <p:cNvCxnSpPr>
            <a:cxnSpLocks/>
            <a:stCxn id="133" idx="1"/>
            <a:endCxn id="125" idx="3"/>
          </p:cNvCxnSpPr>
          <p:nvPr/>
        </p:nvCxnSpPr>
        <p:spPr>
          <a:xfrm flipH="1" flipV="1">
            <a:off x="4619050" y="3889970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  <a:endCxn id="62" idx="3"/>
          </p:cNvCxnSpPr>
          <p:nvPr/>
        </p:nvCxnSpPr>
        <p:spPr>
          <a:xfrm flipH="1" flipV="1">
            <a:off x="8657882" y="2546096"/>
            <a:ext cx="1483096" cy="928791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494967" y="3280588"/>
            <a:ext cx="1001918" cy="7327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1600" dirty="0">
              <a:solidFill>
                <a:srgbClr val="44546A"/>
              </a:solidFill>
            </a:endParaRPr>
          </a:p>
          <a:p>
            <a:r>
              <a:rPr lang="en-US" sz="1600" dirty="0">
                <a:solidFill>
                  <a:srgbClr val="44546A"/>
                </a:solidFill>
              </a:rPr>
              <a:t>VES</a:t>
            </a:r>
          </a:p>
          <a:p>
            <a:r>
              <a:rPr lang="en-US" sz="1600" dirty="0">
                <a:solidFill>
                  <a:srgbClr val="44546A"/>
                </a:solidFill>
              </a:rPr>
              <a:t>Collector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269438" y="3574089"/>
            <a:ext cx="571710" cy="5835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DES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39" name="Flowchart: Magnetic Disk 38"/>
          <p:cNvSpPr/>
          <p:nvPr/>
        </p:nvSpPr>
        <p:spPr>
          <a:xfrm>
            <a:off x="1731321" y="3871677"/>
            <a:ext cx="559674" cy="545306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Lake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CC2B232-3462-41E1-807F-EE5C7A3CB347}"/>
              </a:ext>
            </a:extLst>
          </p:cNvPr>
          <p:cNvCxnSpPr>
            <a:cxnSpLocks/>
            <a:stCxn id="14" idx="1"/>
            <a:endCxn id="11" idx="3"/>
          </p:cNvCxnSpPr>
          <p:nvPr/>
        </p:nvCxnSpPr>
        <p:spPr>
          <a:xfrm flipH="1" flipV="1">
            <a:off x="3733340" y="1823869"/>
            <a:ext cx="1560828" cy="17252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 rot="1835672">
            <a:off x="8614880" y="2923109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625068" y="4092612"/>
            <a:ext cx="986131" cy="4009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10168318" y="2854505"/>
            <a:ext cx="1428505" cy="1200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91327" y="5833659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508B5343-CDF3-458A-8B51-6D15DBB95373}"/>
              </a:ext>
            </a:extLst>
          </p:cNvPr>
          <p:cNvCxnSpPr>
            <a:cxnSpLocks/>
          </p:cNvCxnSpPr>
          <p:nvPr/>
        </p:nvCxnSpPr>
        <p:spPr>
          <a:xfrm flipH="1">
            <a:off x="9496340" y="1977073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9C8BF2E5-55E9-46E5-82B8-8C2E086A0549}"/>
              </a:ext>
            </a:extLst>
          </p:cNvPr>
          <p:cNvSpPr txBox="1"/>
          <p:nvPr/>
        </p:nvSpPr>
        <p:spPr>
          <a:xfrm>
            <a:off x="9803718" y="1791651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5E617A1-950A-4D65-80E0-2824CFC46806}"/>
              </a:ext>
            </a:extLst>
          </p:cNvPr>
          <p:cNvCxnSpPr>
            <a:cxnSpLocks/>
          </p:cNvCxnSpPr>
          <p:nvPr/>
        </p:nvCxnSpPr>
        <p:spPr>
          <a:xfrm flipH="1">
            <a:off x="9434539" y="1275816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BD93789D-B073-40DC-87E9-2E6C03EBC13C}"/>
              </a:ext>
            </a:extLst>
          </p:cNvPr>
          <p:cNvCxnSpPr>
            <a:cxnSpLocks/>
          </p:cNvCxnSpPr>
          <p:nvPr/>
        </p:nvCxnSpPr>
        <p:spPr>
          <a:xfrm flipH="1">
            <a:off x="9472439" y="1599116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4F1CDA53-AC15-4823-88BB-1648DBBF7D6E}"/>
              </a:ext>
            </a:extLst>
          </p:cNvPr>
          <p:cNvSpPr txBox="1"/>
          <p:nvPr/>
        </p:nvSpPr>
        <p:spPr>
          <a:xfrm>
            <a:off x="9806449" y="1416132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478F6EE-44E2-4A6D-AC97-C9FCA080D964}"/>
              </a:ext>
            </a:extLst>
          </p:cNvPr>
          <p:cNvSpPr txBox="1"/>
          <p:nvPr/>
        </p:nvSpPr>
        <p:spPr>
          <a:xfrm>
            <a:off x="9803718" y="1099977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DD69717-2D1C-443B-A7BB-DA44C624AAA6}"/>
              </a:ext>
            </a:extLst>
          </p:cNvPr>
          <p:cNvCxnSpPr>
            <a:cxnSpLocks/>
          </p:cNvCxnSpPr>
          <p:nvPr/>
        </p:nvCxnSpPr>
        <p:spPr>
          <a:xfrm>
            <a:off x="3733340" y="1657821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Flowchart: Magnetic Disk 127">
            <a:extLst>
              <a:ext uri="{FF2B5EF4-FFF2-40B4-BE49-F238E27FC236}">
                <a16:creationId xmlns:a16="http://schemas.microsoft.com/office/drawing/2014/main" id="{AB7470CC-667D-445A-9DE7-CADE219B205D}"/>
              </a:ext>
            </a:extLst>
          </p:cNvPr>
          <p:cNvSpPr/>
          <p:nvPr/>
        </p:nvSpPr>
        <p:spPr>
          <a:xfrm>
            <a:off x="2870357" y="2866364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5CB27DA6-1FDB-492B-A5AB-B5AE6B2DFF67}"/>
              </a:ext>
            </a:extLst>
          </p:cNvPr>
          <p:cNvCxnSpPr>
            <a:cxnSpLocks/>
            <a:stCxn id="128" idx="1"/>
            <a:endCxn id="11" idx="2"/>
          </p:cNvCxnSpPr>
          <p:nvPr/>
        </p:nvCxnSpPr>
        <p:spPr>
          <a:xfrm flipV="1">
            <a:off x="3143540" y="2310942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59EF4B2-43A2-4F70-9F1F-DA96CE6EC9C0}"/>
              </a:ext>
            </a:extLst>
          </p:cNvPr>
          <p:cNvSpPr txBox="1"/>
          <p:nvPr/>
        </p:nvSpPr>
        <p:spPr>
          <a:xfrm>
            <a:off x="2695408" y="2932388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12BA33A-13F2-4128-B14F-DE3A81F961ED}"/>
              </a:ext>
            </a:extLst>
          </p:cNvPr>
          <p:cNvSpPr/>
          <p:nvPr/>
        </p:nvSpPr>
        <p:spPr>
          <a:xfrm>
            <a:off x="3632919" y="3732329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13C9FAC3-F0A8-413D-8628-84F84CDFF112}"/>
              </a:ext>
            </a:extLst>
          </p:cNvPr>
          <p:cNvCxnSpPr>
            <a:cxnSpLocks/>
            <a:endCxn id="14" idx="3"/>
          </p:cNvCxnSpPr>
          <p:nvPr/>
        </p:nvCxnSpPr>
        <p:spPr>
          <a:xfrm flipH="1" flipV="1">
            <a:off x="6141540" y="1996389"/>
            <a:ext cx="1327390" cy="325638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2496437-2CEB-456A-B352-CA9E8A8FECAA}"/>
              </a:ext>
            </a:extLst>
          </p:cNvPr>
          <p:cNvCxnSpPr>
            <a:cxnSpLocks/>
            <a:stCxn id="133" idx="3"/>
            <a:endCxn id="37" idx="1"/>
          </p:cNvCxnSpPr>
          <p:nvPr/>
        </p:nvCxnSpPr>
        <p:spPr>
          <a:xfrm flipV="1">
            <a:off x="6395119" y="3646967"/>
            <a:ext cx="1099848" cy="250582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1D7E8D7B-BB21-40ED-A29F-7B4E7FE60FA0}"/>
              </a:ext>
            </a:extLst>
          </p:cNvPr>
          <p:cNvSpPr/>
          <p:nvPr/>
        </p:nvSpPr>
        <p:spPr>
          <a:xfrm>
            <a:off x="5544842" y="3575404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8F22D7D4-E896-4CED-AAD8-3865AB5F8DF4}"/>
              </a:ext>
            </a:extLst>
          </p:cNvPr>
          <p:cNvCxnSpPr>
            <a:cxnSpLocks/>
            <a:endCxn id="192" idx="1"/>
          </p:cNvCxnSpPr>
          <p:nvPr/>
        </p:nvCxnSpPr>
        <p:spPr>
          <a:xfrm>
            <a:off x="3720159" y="2055240"/>
            <a:ext cx="1455911" cy="1048503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C946CA98-3308-46F3-9E2E-B30175653743}"/>
              </a:ext>
            </a:extLst>
          </p:cNvPr>
          <p:cNvCxnSpPr>
            <a:cxnSpLocks/>
            <a:stCxn id="12" idx="3"/>
            <a:endCxn id="11" idx="1"/>
          </p:cNvCxnSpPr>
          <p:nvPr/>
        </p:nvCxnSpPr>
        <p:spPr>
          <a:xfrm flipV="1">
            <a:off x="1957741" y="1823869"/>
            <a:ext cx="779756" cy="96034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6255EF62-3902-4731-BCB9-67CDEBDAF656}"/>
              </a:ext>
            </a:extLst>
          </p:cNvPr>
          <p:cNvCxnSpPr>
            <a:cxnSpLocks/>
            <a:stCxn id="38" idx="0"/>
            <a:endCxn id="12" idx="2"/>
          </p:cNvCxnSpPr>
          <p:nvPr/>
        </p:nvCxnSpPr>
        <p:spPr>
          <a:xfrm flipH="1" flipV="1">
            <a:off x="1541447" y="3085200"/>
            <a:ext cx="13846" cy="48888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621089EA-22FC-4131-BC27-923FAC0455A4}"/>
              </a:ext>
            </a:extLst>
          </p:cNvPr>
          <p:cNvCxnSpPr>
            <a:cxnSpLocks/>
            <a:stCxn id="125" idx="0"/>
          </p:cNvCxnSpPr>
          <p:nvPr/>
        </p:nvCxnSpPr>
        <p:spPr>
          <a:xfrm flipH="1" flipV="1">
            <a:off x="3396059" y="2322027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FEEDC5B5-C455-4BAA-8368-1166C7670B44}"/>
              </a:ext>
            </a:extLst>
          </p:cNvPr>
          <p:cNvCxnSpPr>
            <a:cxnSpLocks/>
            <a:stCxn id="125" idx="1"/>
            <a:endCxn id="12" idx="3"/>
          </p:cNvCxnSpPr>
          <p:nvPr/>
        </p:nvCxnSpPr>
        <p:spPr>
          <a:xfrm flipH="1" flipV="1">
            <a:off x="1957741" y="2784212"/>
            <a:ext cx="1675178" cy="11057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C382D1CD-767B-4A2A-BFB5-5F02EB176718}"/>
              </a:ext>
            </a:extLst>
          </p:cNvPr>
          <p:cNvCxnSpPr>
            <a:cxnSpLocks/>
            <a:stCxn id="37" idx="3"/>
          </p:cNvCxnSpPr>
          <p:nvPr/>
        </p:nvCxnSpPr>
        <p:spPr>
          <a:xfrm flipV="1">
            <a:off x="8496885" y="3623896"/>
            <a:ext cx="1574193" cy="23071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2D2777C0-3A0D-4FC8-8977-34D1918F7962}"/>
              </a:ext>
            </a:extLst>
          </p:cNvPr>
          <p:cNvSpPr txBox="1"/>
          <p:nvPr/>
        </p:nvSpPr>
        <p:spPr>
          <a:xfrm>
            <a:off x="8751223" y="3406914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F9FBD282-EAA7-427D-916D-A94524628D29}"/>
              </a:ext>
            </a:extLst>
          </p:cNvPr>
          <p:cNvSpPr txBox="1"/>
          <p:nvPr/>
        </p:nvSpPr>
        <p:spPr>
          <a:xfrm>
            <a:off x="4010867" y="13920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B5EC308A-69B4-429E-9E4E-BAB59EC339ED}"/>
              </a:ext>
            </a:extLst>
          </p:cNvPr>
          <p:cNvSpPr txBox="1"/>
          <p:nvPr/>
        </p:nvSpPr>
        <p:spPr>
          <a:xfrm>
            <a:off x="8809871" y="3704548"/>
            <a:ext cx="110440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3a-CM</a:t>
            </a:r>
          </a:p>
          <a:p>
            <a:r>
              <a:rPr lang="en-US" dirty="0">
                <a:solidFill>
                  <a:srgbClr val="00B0F0"/>
                </a:solidFill>
              </a:rPr>
              <a:t>3d-FM,PM</a:t>
            </a:r>
          </a:p>
        </p:txBody>
      </p:sp>
      <p:sp>
        <p:nvSpPr>
          <p:cNvPr id="25" name="Oval 24"/>
          <p:cNvSpPr/>
          <p:nvPr/>
        </p:nvSpPr>
        <p:spPr>
          <a:xfrm>
            <a:off x="4406634" y="1811561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7458AF62-0908-421D-945E-9C0F57633DFF}"/>
              </a:ext>
            </a:extLst>
          </p:cNvPr>
          <p:cNvSpPr/>
          <p:nvPr/>
        </p:nvSpPr>
        <p:spPr>
          <a:xfrm>
            <a:off x="6760482" y="209692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38B932E4-BB1E-4C3A-A691-038A7813D186}"/>
              </a:ext>
            </a:extLst>
          </p:cNvPr>
          <p:cNvSpPr/>
          <p:nvPr/>
        </p:nvSpPr>
        <p:spPr>
          <a:xfrm>
            <a:off x="5151453" y="3080827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FF9006F9-2B8C-43A8-88B7-72D4B60E0D07}"/>
              </a:ext>
            </a:extLst>
          </p:cNvPr>
          <p:cNvSpPr/>
          <p:nvPr/>
        </p:nvSpPr>
        <p:spPr>
          <a:xfrm>
            <a:off x="6821573" y="3721843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49F76DEF-551C-4FAA-A27C-DABC19D3CEBD}"/>
              </a:ext>
            </a:extLst>
          </p:cNvPr>
          <p:cNvSpPr txBox="1"/>
          <p:nvPr/>
        </p:nvSpPr>
        <p:spPr>
          <a:xfrm>
            <a:off x="5942100" y="310374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A1AAAF2-4E28-468E-88A3-BBB519DEA2E0}"/>
              </a:ext>
            </a:extLst>
          </p:cNvPr>
          <p:cNvSpPr txBox="1"/>
          <p:nvPr/>
        </p:nvSpPr>
        <p:spPr>
          <a:xfrm>
            <a:off x="6756745" y="393218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9DF6C92-8421-4F2D-BA69-53E586FC8D9A}"/>
              </a:ext>
            </a:extLst>
          </p:cNvPr>
          <p:cNvSpPr txBox="1"/>
          <p:nvPr/>
        </p:nvSpPr>
        <p:spPr>
          <a:xfrm>
            <a:off x="4941954" y="400183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D4BECC7-9E2A-43AF-8FF7-77B87FE1E296}"/>
              </a:ext>
            </a:extLst>
          </p:cNvPr>
          <p:cNvSpPr txBox="1"/>
          <p:nvPr/>
        </p:nvSpPr>
        <p:spPr>
          <a:xfrm>
            <a:off x="3885764" y="284636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22877ABE-1589-4D09-B83A-260E79A2074A}"/>
              </a:ext>
            </a:extLst>
          </p:cNvPr>
          <p:cNvSpPr txBox="1"/>
          <p:nvPr/>
        </p:nvSpPr>
        <p:spPr>
          <a:xfrm>
            <a:off x="1966085" y="20209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6,8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6C2E084C-AA57-4C0A-B7E0-7E0F0415BA7D}"/>
              </a:ext>
            </a:extLst>
          </p:cNvPr>
          <p:cNvSpPr txBox="1"/>
          <p:nvPr/>
        </p:nvSpPr>
        <p:spPr>
          <a:xfrm>
            <a:off x="2465141" y="33605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0FDF5FC5-0964-4ACE-AD59-B82E38802329}"/>
              </a:ext>
            </a:extLst>
          </p:cNvPr>
          <p:cNvSpPr txBox="1"/>
          <p:nvPr/>
        </p:nvSpPr>
        <p:spPr>
          <a:xfrm>
            <a:off x="2799541" y="2480012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BEF96EE-1A30-48EB-864C-F5275635D3BB}"/>
              </a:ext>
            </a:extLst>
          </p:cNvPr>
          <p:cNvSpPr txBox="1"/>
          <p:nvPr/>
        </p:nvSpPr>
        <p:spPr>
          <a:xfrm>
            <a:off x="1713746" y="31971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7b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498DBF60-E3B9-4DD0-AE2A-EF312EB52605}"/>
              </a:ext>
            </a:extLst>
          </p:cNvPr>
          <p:cNvSpPr txBox="1"/>
          <p:nvPr/>
        </p:nvSpPr>
        <p:spPr>
          <a:xfrm>
            <a:off x="4591178" y="198300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B6BD739A-A592-462B-B714-053DE47BE193}"/>
              </a:ext>
            </a:extLst>
          </p:cNvPr>
          <p:cNvSpPr txBox="1"/>
          <p:nvPr/>
        </p:nvSpPr>
        <p:spPr>
          <a:xfrm>
            <a:off x="6756730" y="185699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10,12 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E146D3E8-7383-4324-8537-E5463B2C2C4F}"/>
              </a:ext>
            </a:extLst>
          </p:cNvPr>
          <p:cNvSpPr txBox="1"/>
          <p:nvPr/>
        </p:nvSpPr>
        <p:spPr>
          <a:xfrm>
            <a:off x="8835307" y="209275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11b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B251B-BD27-4CFC-9F27-5D5F86C35F57}"/>
              </a:ext>
            </a:extLst>
          </p:cNvPr>
          <p:cNvSpPr txBox="1"/>
          <p:nvPr/>
        </p:nvSpPr>
        <p:spPr>
          <a:xfrm>
            <a:off x="2440334" y="4672452"/>
            <a:ext cx="72927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3a,4a,4b,4c:	CM data received from RAN, update of state in CPS DB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3d,4d:	FM/PM data received from RAN, processing in SON MS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2,4e,4f, 5:	SON MS analyzes need for optimization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6,7,7b,8:	Optimization using OOF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9,10,11b:	Automated action to make change in RAN (O1)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F160024-80B7-400B-ABC7-ED32AF4ABA29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5256208" y="3163642"/>
            <a:ext cx="2238759" cy="4833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rrow: Curved Left 16">
            <a:extLst>
              <a:ext uri="{FF2B5EF4-FFF2-40B4-BE49-F238E27FC236}">
                <a16:creationId xmlns:a16="http://schemas.microsoft.com/office/drawing/2014/main" id="{C12EB004-1D0D-41A8-8B47-B895F7E3CBE2}"/>
              </a:ext>
            </a:extLst>
          </p:cNvPr>
          <p:cNvSpPr/>
          <p:nvPr/>
        </p:nvSpPr>
        <p:spPr>
          <a:xfrm>
            <a:off x="6786523" y="2514047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8" name="Arrow: Curved Left 67">
            <a:extLst>
              <a:ext uri="{FF2B5EF4-FFF2-40B4-BE49-F238E27FC236}">
                <a16:creationId xmlns:a16="http://schemas.microsoft.com/office/drawing/2014/main" id="{69F8FDBD-09DE-44D2-9981-81F23D3F53D8}"/>
              </a:ext>
            </a:extLst>
          </p:cNvPr>
          <p:cNvSpPr/>
          <p:nvPr/>
        </p:nvSpPr>
        <p:spPr>
          <a:xfrm rot="11062971">
            <a:off x="5526904" y="2350601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6DCBD1-ABBB-4AB5-B22D-62F81A66ECD6}"/>
              </a:ext>
            </a:extLst>
          </p:cNvPr>
          <p:cNvSpPr txBox="1"/>
          <p:nvPr/>
        </p:nvSpPr>
        <p:spPr>
          <a:xfrm>
            <a:off x="5917517" y="2367947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83AD066-773F-40F4-ABC0-B2C338CA34A5}"/>
              </a:ext>
            </a:extLst>
          </p:cNvPr>
          <p:cNvSpPr txBox="1"/>
          <p:nvPr/>
        </p:nvSpPr>
        <p:spPr>
          <a:xfrm>
            <a:off x="8263222" y="2392207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B4D3CFC-5CD7-4028-9B85-9220DE61DAE5}"/>
              </a:ext>
            </a:extLst>
          </p:cNvPr>
          <p:cNvSpPr txBox="1"/>
          <p:nvPr/>
        </p:nvSpPr>
        <p:spPr>
          <a:xfrm>
            <a:off x="8089517" y="3478236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C341C7-9FEC-55F5-DA74-947782A94237}"/>
              </a:ext>
            </a:extLst>
          </p:cNvPr>
          <p:cNvSpPr txBox="1"/>
          <p:nvPr/>
        </p:nvSpPr>
        <p:spPr>
          <a:xfrm>
            <a:off x="10171499" y="3498709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80F977-4751-4EFF-9218-213A20F14FAA}"/>
              </a:ext>
            </a:extLst>
          </p:cNvPr>
          <p:cNvSpPr txBox="1"/>
          <p:nvPr/>
        </p:nvSpPr>
        <p:spPr>
          <a:xfrm>
            <a:off x="10582543" y="3662875"/>
            <a:ext cx="69121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CU/DU</a:t>
            </a:r>
          </a:p>
        </p:txBody>
      </p:sp>
    </p:spTree>
    <p:extLst>
      <p:ext uri="{BB962C8B-B14F-4D97-AF65-F5344CB8AC3E}">
        <p14:creationId xmlns:p14="http://schemas.microsoft.com/office/powerpoint/2010/main" val="263249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73454-120D-C10F-0F99-FBD8E0AA6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9136C1-7A69-2443-4DCC-D019506C4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SON Use Case: O1 and A1 based action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67CF3-5445-B9A7-119D-2A0B163474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Current (Rel 10 Jakarta)</a:t>
            </a:r>
          </a:p>
          <a:p>
            <a:pPr lvl="1"/>
            <a:r>
              <a:rPr lang="en-US" dirty="0"/>
              <a:t>O1 based action for PCI config-change to </a:t>
            </a:r>
            <a:r>
              <a:rPr lang="en-US" i="1" dirty="0" err="1"/>
              <a:t>NRCellDU</a:t>
            </a:r>
            <a:r>
              <a:rPr lang="en-US" i="1" dirty="0"/>
              <a:t>/nRPCI value</a:t>
            </a:r>
            <a:br>
              <a:rPr lang="en-US" dirty="0"/>
            </a:br>
            <a:r>
              <a:rPr lang="en-US" dirty="0"/>
              <a:t>(based on analysis in SON Handler MS)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O1 based action for ANR config-change to </a:t>
            </a:r>
            <a:r>
              <a:rPr lang="en-US" i="1" dirty="0" err="1">
                <a:solidFill>
                  <a:schemeClr val="tx1"/>
                </a:solidFill>
              </a:rPr>
              <a:t>NRCellCU</a:t>
            </a:r>
            <a:r>
              <a:rPr lang="en-US" i="1" dirty="0">
                <a:solidFill>
                  <a:schemeClr val="tx1"/>
                </a:solidFill>
              </a:rPr>
              <a:t>/</a:t>
            </a:r>
            <a:r>
              <a:rPr lang="en-US" i="1" dirty="0" err="1">
                <a:solidFill>
                  <a:schemeClr val="tx1"/>
                </a:solidFill>
              </a:rPr>
              <a:t>NRCellRelation</a:t>
            </a:r>
            <a:r>
              <a:rPr lang="en-US" i="1" dirty="0">
                <a:solidFill>
                  <a:schemeClr val="tx1"/>
                </a:solidFill>
              </a:rPr>
              <a:t>/isHOAllowed </a:t>
            </a:r>
            <a:r>
              <a:rPr lang="en-US" i="1" dirty="0"/>
              <a:t>value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(based on analysis of poor HO kpi values by SON Handler MS)</a:t>
            </a:r>
          </a:p>
          <a:p>
            <a:r>
              <a:rPr lang="en-US" dirty="0"/>
              <a:t>Planned Change for Rel 11 Kohn</a:t>
            </a:r>
          </a:p>
          <a:p>
            <a:pPr lvl="1"/>
            <a:r>
              <a:rPr lang="en-US" dirty="0"/>
              <a:t>O1 based action for PCI config-change to </a:t>
            </a:r>
            <a:r>
              <a:rPr lang="en-US" i="1" dirty="0" err="1"/>
              <a:t>NRCellDU</a:t>
            </a:r>
            <a:r>
              <a:rPr lang="en-US" i="1" dirty="0"/>
              <a:t>/nRPCI value</a:t>
            </a:r>
            <a:br>
              <a:rPr lang="en-US" dirty="0"/>
            </a:br>
            <a:r>
              <a:rPr lang="en-US" dirty="0"/>
              <a:t>(based on analysis in SON Handler MS)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A1 </a:t>
            </a:r>
            <a:r>
              <a:rPr lang="en-US" dirty="0">
                <a:solidFill>
                  <a:schemeClr val="tx1"/>
                </a:solidFill>
              </a:rPr>
              <a:t>based action for ANR </a:t>
            </a:r>
            <a:r>
              <a:rPr lang="en-US" dirty="0">
                <a:solidFill>
                  <a:srgbClr val="FF0000"/>
                </a:solidFill>
              </a:rPr>
              <a:t>guidance message to RAN App for </a:t>
            </a:r>
            <a:r>
              <a:rPr lang="en-US" dirty="0" err="1">
                <a:solidFill>
                  <a:srgbClr val="FF0000"/>
                </a:solidFill>
              </a:rPr>
              <a:t>CellRelation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(send </a:t>
            </a:r>
            <a:r>
              <a:rPr lang="en-US" dirty="0">
                <a:solidFill>
                  <a:schemeClr val="tx1"/>
                </a:solidFill>
              </a:rPr>
              <a:t>poor HO kpi values </a:t>
            </a:r>
            <a:r>
              <a:rPr lang="en-US" dirty="0">
                <a:solidFill>
                  <a:srgbClr val="FF0000"/>
                </a:solidFill>
              </a:rPr>
              <a:t>to RAN App) – with end result of </a:t>
            </a:r>
            <a:r>
              <a:rPr lang="en-US" dirty="0">
                <a:solidFill>
                  <a:schemeClr val="tx1"/>
                </a:solidFill>
              </a:rPr>
              <a:t>config change to </a:t>
            </a:r>
            <a:r>
              <a:rPr lang="en-US" i="1" dirty="0" err="1">
                <a:solidFill>
                  <a:schemeClr val="tx1"/>
                </a:solidFill>
              </a:rPr>
              <a:t>NRCellCU</a:t>
            </a:r>
            <a:r>
              <a:rPr lang="en-US" i="1" dirty="0">
                <a:solidFill>
                  <a:schemeClr val="tx1"/>
                </a:solidFill>
              </a:rPr>
              <a:t>/</a:t>
            </a:r>
            <a:r>
              <a:rPr lang="en-US" i="1" dirty="0" err="1">
                <a:solidFill>
                  <a:schemeClr val="tx1"/>
                </a:solidFill>
              </a:rPr>
              <a:t>CellRelation</a:t>
            </a:r>
            <a:r>
              <a:rPr lang="en-US" i="1" dirty="0">
                <a:solidFill>
                  <a:schemeClr val="tx1"/>
                </a:solidFill>
              </a:rPr>
              <a:t>/isHOAllowed </a:t>
            </a:r>
            <a:r>
              <a:rPr lang="en-US" i="1" dirty="0"/>
              <a:t>value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066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 141">
            <a:extLst>
              <a:ext uri="{FF2B5EF4-FFF2-40B4-BE49-F238E27FC236}">
                <a16:creationId xmlns:a16="http://schemas.microsoft.com/office/drawing/2014/main" id="{3B6BB13C-856D-F62E-EB39-9A1ED5248096}"/>
              </a:ext>
            </a:extLst>
          </p:cNvPr>
          <p:cNvSpPr/>
          <p:nvPr/>
        </p:nvSpPr>
        <p:spPr>
          <a:xfrm>
            <a:off x="9202024" y="3060375"/>
            <a:ext cx="1766040" cy="14631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5922" y="42026"/>
            <a:ext cx="11688370" cy="1067652"/>
          </a:xfrm>
        </p:spPr>
        <p:txBody>
          <a:bodyPr>
            <a:normAutofit/>
          </a:bodyPr>
          <a:lstStyle/>
          <a:p>
            <a:r>
              <a:rPr lang="en-US" sz="3200" dirty="0"/>
              <a:t>ONAP SON Use Case – Control Loop with O1 &amp; A1 (Rel 11)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9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43879" y="6047968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58F7941-D671-4AEB-9491-21679B4DC713}"/>
              </a:ext>
            </a:extLst>
          </p:cNvPr>
          <p:cNvSpPr/>
          <p:nvPr/>
        </p:nvSpPr>
        <p:spPr>
          <a:xfrm>
            <a:off x="1748966" y="1894695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B87A847-6323-4316-BC9E-31D6EE5CB2F3}"/>
              </a:ext>
            </a:extLst>
          </p:cNvPr>
          <p:cNvSpPr/>
          <p:nvPr/>
        </p:nvSpPr>
        <p:spPr>
          <a:xfrm>
            <a:off x="6480398" y="1656548"/>
            <a:ext cx="2257867" cy="1755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 (SDN-C)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93E48EC-8565-4052-9A7F-A7CE1252AF79}"/>
              </a:ext>
            </a:extLst>
          </p:cNvPr>
          <p:cNvSpPr/>
          <p:nvPr/>
        </p:nvSpPr>
        <p:spPr>
          <a:xfrm>
            <a:off x="4305637" y="2314558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BD0FCD-C38A-4F3C-9F6A-FD7D1370BE5D}"/>
              </a:ext>
            </a:extLst>
          </p:cNvPr>
          <p:cNvSpPr txBox="1"/>
          <p:nvPr/>
        </p:nvSpPr>
        <p:spPr>
          <a:xfrm>
            <a:off x="8346781" y="351077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Config</a:t>
            </a:r>
          </a:p>
          <a:p>
            <a:r>
              <a:rPr lang="en-US" sz="1400" i="1" dirty="0">
                <a:solidFill>
                  <a:srgbClr val="FF0000"/>
                </a:solidFill>
              </a:rPr>
              <a:t>Change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6CD574-7DD9-4BA6-9753-78B8F512D324}"/>
              </a:ext>
            </a:extLst>
          </p:cNvPr>
          <p:cNvCxnSpPr>
            <a:cxnSpLocks/>
            <a:stCxn id="91" idx="1"/>
            <a:endCxn id="88" idx="3"/>
          </p:cNvCxnSpPr>
          <p:nvPr/>
        </p:nvCxnSpPr>
        <p:spPr>
          <a:xfrm flipH="1" flipV="1">
            <a:off x="3630519" y="4447869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694589F-E5F2-4C2D-B9C2-E31BF9D2E103}"/>
              </a:ext>
            </a:extLst>
          </p:cNvPr>
          <p:cNvCxnSpPr>
            <a:cxnSpLocks/>
            <a:endCxn id="5" idx="3"/>
          </p:cNvCxnSpPr>
          <p:nvPr/>
        </p:nvCxnSpPr>
        <p:spPr>
          <a:xfrm flipH="1" flipV="1">
            <a:off x="8465590" y="3118623"/>
            <a:ext cx="807823" cy="815575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56D7ECF9-E361-4FA0-B1B9-5B33C80DD832}"/>
              </a:ext>
            </a:extLst>
          </p:cNvPr>
          <p:cNvSpPr/>
          <p:nvPr/>
        </p:nvSpPr>
        <p:spPr>
          <a:xfrm>
            <a:off x="6506436" y="3928241"/>
            <a:ext cx="908717" cy="6430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VES</a:t>
            </a:r>
          </a:p>
          <a:p>
            <a:r>
              <a:rPr lang="en-US" dirty="0">
                <a:solidFill>
                  <a:srgbClr val="44546A"/>
                </a:solidFill>
              </a:rPr>
              <a:t>Coll 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41F6607-A0F9-4D38-BE53-C97F6036338E}"/>
              </a:ext>
            </a:extLst>
          </p:cNvPr>
          <p:cNvCxnSpPr>
            <a:cxnSpLocks/>
            <a:stCxn id="67" idx="1"/>
            <a:endCxn id="64" idx="3"/>
          </p:cNvCxnSpPr>
          <p:nvPr/>
        </p:nvCxnSpPr>
        <p:spPr>
          <a:xfrm flipH="1" flipV="1">
            <a:off x="2744809" y="2381768"/>
            <a:ext cx="1560828" cy="16299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A26F562D-9B9E-4363-91F5-8B7461129F85}"/>
              </a:ext>
            </a:extLst>
          </p:cNvPr>
          <p:cNvSpPr/>
          <p:nvPr/>
        </p:nvSpPr>
        <p:spPr>
          <a:xfrm>
            <a:off x="2636537" y="4650511"/>
            <a:ext cx="986131" cy="4009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1804BF2-A338-44E5-A279-3406B8651EA8}"/>
              </a:ext>
            </a:extLst>
          </p:cNvPr>
          <p:cNvCxnSpPr>
            <a:cxnSpLocks/>
          </p:cNvCxnSpPr>
          <p:nvPr/>
        </p:nvCxnSpPr>
        <p:spPr>
          <a:xfrm flipH="1">
            <a:off x="10554966" y="2168708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86A07BC-00C6-430A-AB2B-1249617358AF}"/>
              </a:ext>
            </a:extLst>
          </p:cNvPr>
          <p:cNvSpPr txBox="1"/>
          <p:nvPr/>
        </p:nvSpPr>
        <p:spPr>
          <a:xfrm>
            <a:off x="10862344" y="198328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F917B03-582D-40F2-99BB-95F2D5B095DA}"/>
              </a:ext>
            </a:extLst>
          </p:cNvPr>
          <p:cNvCxnSpPr>
            <a:cxnSpLocks/>
          </p:cNvCxnSpPr>
          <p:nvPr/>
        </p:nvCxnSpPr>
        <p:spPr>
          <a:xfrm flipH="1">
            <a:off x="10493165" y="1467451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04C5FFC-C3E4-4918-B3AB-E9CB98B18618}"/>
              </a:ext>
            </a:extLst>
          </p:cNvPr>
          <p:cNvCxnSpPr>
            <a:cxnSpLocks/>
          </p:cNvCxnSpPr>
          <p:nvPr/>
        </p:nvCxnSpPr>
        <p:spPr>
          <a:xfrm flipH="1">
            <a:off x="10531065" y="1790751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EFD0BFFF-DDCF-445C-BBC9-B03F005165BB}"/>
              </a:ext>
            </a:extLst>
          </p:cNvPr>
          <p:cNvSpPr txBox="1"/>
          <p:nvPr/>
        </p:nvSpPr>
        <p:spPr>
          <a:xfrm>
            <a:off x="10865075" y="1607767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BDDEE14-446F-4E67-BACE-BAEC5F2DA0DF}"/>
              </a:ext>
            </a:extLst>
          </p:cNvPr>
          <p:cNvSpPr txBox="1"/>
          <p:nvPr/>
        </p:nvSpPr>
        <p:spPr>
          <a:xfrm>
            <a:off x="10862344" y="1278474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F351CFD-3F34-4B58-98B4-A33A05E77EC9}"/>
              </a:ext>
            </a:extLst>
          </p:cNvPr>
          <p:cNvCxnSpPr>
            <a:cxnSpLocks/>
          </p:cNvCxnSpPr>
          <p:nvPr/>
        </p:nvCxnSpPr>
        <p:spPr>
          <a:xfrm>
            <a:off x="2744809" y="2215720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Flowchart: Magnetic Disk 84">
            <a:extLst>
              <a:ext uri="{FF2B5EF4-FFF2-40B4-BE49-F238E27FC236}">
                <a16:creationId xmlns:a16="http://schemas.microsoft.com/office/drawing/2014/main" id="{04EBC2C5-16FC-466A-864E-E549A0C31607}"/>
              </a:ext>
            </a:extLst>
          </p:cNvPr>
          <p:cNvSpPr/>
          <p:nvPr/>
        </p:nvSpPr>
        <p:spPr>
          <a:xfrm>
            <a:off x="1881826" y="3424263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F974BA-78F2-43FC-A01B-2113AA812733}"/>
              </a:ext>
            </a:extLst>
          </p:cNvPr>
          <p:cNvCxnSpPr>
            <a:cxnSpLocks/>
            <a:stCxn id="85" idx="1"/>
            <a:endCxn id="64" idx="2"/>
          </p:cNvCxnSpPr>
          <p:nvPr/>
        </p:nvCxnSpPr>
        <p:spPr>
          <a:xfrm flipV="1">
            <a:off x="2155009" y="2868841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2199B53-E9AD-4DE4-AA9E-96B9FA3DA199}"/>
              </a:ext>
            </a:extLst>
          </p:cNvPr>
          <p:cNvSpPr txBox="1"/>
          <p:nvPr/>
        </p:nvSpPr>
        <p:spPr>
          <a:xfrm>
            <a:off x="1706877" y="3490287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719221F-E2F4-409F-BACF-262BE3157843}"/>
              </a:ext>
            </a:extLst>
          </p:cNvPr>
          <p:cNvSpPr/>
          <p:nvPr/>
        </p:nvSpPr>
        <p:spPr>
          <a:xfrm>
            <a:off x="2644388" y="4290228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D6F6526-67BF-4E49-9FEC-45C9490A15BD}"/>
              </a:ext>
            </a:extLst>
          </p:cNvPr>
          <p:cNvCxnSpPr>
            <a:cxnSpLocks/>
            <a:endCxn id="67" idx="3"/>
          </p:cNvCxnSpPr>
          <p:nvPr/>
        </p:nvCxnSpPr>
        <p:spPr>
          <a:xfrm flipH="1" flipV="1">
            <a:off x="5153009" y="2544763"/>
            <a:ext cx="1321264" cy="356904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615FCAB-92EA-40BC-9007-234C8ECCB493}"/>
              </a:ext>
            </a:extLst>
          </p:cNvPr>
          <p:cNvCxnSpPr>
            <a:cxnSpLocks/>
            <a:stCxn id="91" idx="3"/>
            <a:endCxn id="71" idx="1"/>
          </p:cNvCxnSpPr>
          <p:nvPr/>
        </p:nvCxnSpPr>
        <p:spPr>
          <a:xfrm flipV="1">
            <a:off x="5406588" y="4249743"/>
            <a:ext cx="1099848" cy="20570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BA9FEE5A-E24E-4A66-B10A-83D241C407E2}"/>
              </a:ext>
            </a:extLst>
          </p:cNvPr>
          <p:cNvSpPr/>
          <p:nvPr/>
        </p:nvSpPr>
        <p:spPr>
          <a:xfrm>
            <a:off x="4556311" y="4133303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71A27B8-544E-4723-A229-2FFA43822875}"/>
              </a:ext>
            </a:extLst>
          </p:cNvPr>
          <p:cNvCxnSpPr>
            <a:cxnSpLocks/>
            <a:endCxn id="107" idx="1"/>
          </p:cNvCxnSpPr>
          <p:nvPr/>
        </p:nvCxnSpPr>
        <p:spPr>
          <a:xfrm>
            <a:off x="2731628" y="2613139"/>
            <a:ext cx="1460234" cy="112885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47BD9E1-18F0-4605-9CE7-F89A590EB93E}"/>
              </a:ext>
            </a:extLst>
          </p:cNvPr>
          <p:cNvCxnSpPr>
            <a:cxnSpLocks/>
            <a:stCxn id="88" idx="0"/>
          </p:cNvCxnSpPr>
          <p:nvPr/>
        </p:nvCxnSpPr>
        <p:spPr>
          <a:xfrm flipH="1" flipV="1">
            <a:off x="2407528" y="2879926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E94497B-40C3-407E-BE9D-9F410738E953}"/>
              </a:ext>
            </a:extLst>
          </p:cNvPr>
          <p:cNvCxnSpPr>
            <a:cxnSpLocks/>
          </p:cNvCxnSpPr>
          <p:nvPr/>
        </p:nvCxnSpPr>
        <p:spPr>
          <a:xfrm flipV="1">
            <a:off x="7390490" y="4130498"/>
            <a:ext cx="1800275" cy="198689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0D474DA3-3F24-4E54-AD4C-3FDBE1791B7D}"/>
              </a:ext>
            </a:extLst>
          </p:cNvPr>
          <p:cNvSpPr txBox="1"/>
          <p:nvPr/>
        </p:nvSpPr>
        <p:spPr>
          <a:xfrm rot="21381195">
            <a:off x="7582702" y="4028772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C08D24-00D0-4A30-A71E-7139F2F890C2}"/>
              </a:ext>
            </a:extLst>
          </p:cNvPr>
          <p:cNvSpPr txBox="1"/>
          <p:nvPr/>
        </p:nvSpPr>
        <p:spPr>
          <a:xfrm>
            <a:off x="3022336" y="194996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38D8459-6D30-4FDB-8D84-D912C107DADA}"/>
              </a:ext>
            </a:extLst>
          </p:cNvPr>
          <p:cNvSpPr txBox="1"/>
          <p:nvPr/>
        </p:nvSpPr>
        <p:spPr>
          <a:xfrm>
            <a:off x="8108798" y="4569038"/>
            <a:ext cx="287762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3a-CM (for O1 &amp; A1 actions)</a:t>
            </a:r>
          </a:p>
          <a:p>
            <a:r>
              <a:rPr lang="en-US" sz="1600" dirty="0">
                <a:solidFill>
                  <a:srgbClr val="00B0F0"/>
                </a:solidFill>
              </a:rPr>
              <a:t>3d-FM,PM (for O1 &amp; A1 actions)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340BC91-DCDE-4364-9471-6C515F1681B8}"/>
              </a:ext>
            </a:extLst>
          </p:cNvPr>
          <p:cNvSpPr/>
          <p:nvPr/>
        </p:nvSpPr>
        <p:spPr>
          <a:xfrm>
            <a:off x="3418103" y="2369460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72B7DBB-1F79-4877-8D9C-F9E8694E9530}"/>
              </a:ext>
            </a:extLst>
          </p:cNvPr>
          <p:cNvSpPr/>
          <p:nvPr/>
        </p:nvSpPr>
        <p:spPr>
          <a:xfrm>
            <a:off x="5679683" y="2674310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3795EA0-7489-4C1A-8F68-F82AB4063439}"/>
              </a:ext>
            </a:extLst>
          </p:cNvPr>
          <p:cNvSpPr/>
          <p:nvPr/>
        </p:nvSpPr>
        <p:spPr>
          <a:xfrm>
            <a:off x="4167245" y="3719078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F1356A02-05AF-45FF-8D69-F7E5D4614967}"/>
              </a:ext>
            </a:extLst>
          </p:cNvPr>
          <p:cNvSpPr/>
          <p:nvPr/>
        </p:nvSpPr>
        <p:spPr>
          <a:xfrm>
            <a:off x="5833042" y="427974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E65CD5E-2A45-48EB-93B1-234AEC3324FE}"/>
              </a:ext>
            </a:extLst>
          </p:cNvPr>
          <p:cNvSpPr txBox="1"/>
          <p:nvPr/>
        </p:nvSpPr>
        <p:spPr>
          <a:xfrm>
            <a:off x="5481231" y="376201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7E60CA8-CCCC-4F39-BE95-D2CE74122CA8}"/>
              </a:ext>
            </a:extLst>
          </p:cNvPr>
          <p:cNvSpPr txBox="1"/>
          <p:nvPr/>
        </p:nvSpPr>
        <p:spPr>
          <a:xfrm>
            <a:off x="5768214" y="449008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C03F71B-3EED-4A48-89B8-84467C4ADA09}"/>
              </a:ext>
            </a:extLst>
          </p:cNvPr>
          <p:cNvSpPr txBox="1"/>
          <p:nvPr/>
        </p:nvSpPr>
        <p:spPr>
          <a:xfrm>
            <a:off x="3953423" y="455973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0FCB4B9-BC73-4A40-9319-A6D472E27CB1}"/>
              </a:ext>
            </a:extLst>
          </p:cNvPr>
          <p:cNvSpPr txBox="1"/>
          <p:nvPr/>
        </p:nvSpPr>
        <p:spPr>
          <a:xfrm>
            <a:off x="2897233" y="340426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C1B446B-C2E8-4813-BB8B-8BBB3D29E7C5}"/>
              </a:ext>
            </a:extLst>
          </p:cNvPr>
          <p:cNvSpPr txBox="1"/>
          <p:nvPr/>
        </p:nvSpPr>
        <p:spPr>
          <a:xfrm>
            <a:off x="1811010" y="303791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B33ED40-1C6F-4F7D-97F7-86CFD163D79E}"/>
              </a:ext>
            </a:extLst>
          </p:cNvPr>
          <p:cNvSpPr txBox="1"/>
          <p:nvPr/>
        </p:nvSpPr>
        <p:spPr>
          <a:xfrm>
            <a:off x="3358959" y="251535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846ADAE-46AC-400B-9DD7-19E31CE5998E}"/>
              </a:ext>
            </a:extLst>
          </p:cNvPr>
          <p:cNvSpPr txBox="1"/>
          <p:nvPr/>
        </p:nvSpPr>
        <p:spPr>
          <a:xfrm>
            <a:off x="5940361" y="228542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10a,12a 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28020E2-BC8B-4568-ABA5-0A0826E53074}"/>
              </a:ext>
            </a:extLst>
          </p:cNvPr>
          <p:cNvCxnSpPr>
            <a:cxnSpLocks/>
            <a:stCxn id="134" idx="1"/>
          </p:cNvCxnSpPr>
          <p:nvPr/>
        </p:nvCxnSpPr>
        <p:spPr>
          <a:xfrm flipH="1" flipV="1">
            <a:off x="8485805" y="2702600"/>
            <a:ext cx="787608" cy="950821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B0714DE3-9129-4A58-A1E1-DDB5C381D36A}"/>
              </a:ext>
            </a:extLst>
          </p:cNvPr>
          <p:cNvCxnSpPr>
            <a:cxnSpLocks/>
          </p:cNvCxnSpPr>
          <p:nvPr/>
        </p:nvCxnSpPr>
        <p:spPr>
          <a:xfrm flipH="1">
            <a:off x="10582991" y="2506782"/>
            <a:ext cx="385073" cy="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5ADC8A7B-A872-4BA4-8AB6-9F47FF4C9535}"/>
              </a:ext>
            </a:extLst>
          </p:cNvPr>
          <p:cNvSpPr txBox="1"/>
          <p:nvPr/>
        </p:nvSpPr>
        <p:spPr>
          <a:xfrm>
            <a:off x="10890369" y="2321360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963391A-2145-4C1B-BD34-D5B8E0D56F37}"/>
              </a:ext>
            </a:extLst>
          </p:cNvPr>
          <p:cNvSpPr txBox="1"/>
          <p:nvPr/>
        </p:nvSpPr>
        <p:spPr>
          <a:xfrm>
            <a:off x="8571219" y="2767774"/>
            <a:ext cx="1104407" cy="28432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i="1" dirty="0">
                <a:solidFill>
                  <a:srgbClr val="7030A0"/>
                </a:solidFill>
              </a:rPr>
              <a:t>A1 Policy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5B479-F5C3-4FAB-B9F4-5F4203E4CD67}"/>
              </a:ext>
            </a:extLst>
          </p:cNvPr>
          <p:cNvSpPr txBox="1"/>
          <p:nvPr/>
        </p:nvSpPr>
        <p:spPr>
          <a:xfrm>
            <a:off x="8070930" y="2964734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08577A-6ED9-4CAC-B3AE-97DA70D4A1F8}"/>
              </a:ext>
            </a:extLst>
          </p:cNvPr>
          <p:cNvSpPr txBox="1"/>
          <p:nvPr/>
        </p:nvSpPr>
        <p:spPr>
          <a:xfrm>
            <a:off x="8075423" y="2498277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63453A3-7F9D-491A-A1E9-9506CD59EF6F}"/>
              </a:ext>
            </a:extLst>
          </p:cNvPr>
          <p:cNvCxnSpPr>
            <a:cxnSpLocks/>
            <a:stCxn id="107" idx="6"/>
            <a:endCxn id="71" idx="1"/>
          </p:cNvCxnSpPr>
          <p:nvPr/>
        </p:nvCxnSpPr>
        <p:spPr>
          <a:xfrm>
            <a:off x="4335341" y="3797318"/>
            <a:ext cx="2171095" cy="4524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Arrow: Curved Left 104">
            <a:extLst>
              <a:ext uri="{FF2B5EF4-FFF2-40B4-BE49-F238E27FC236}">
                <a16:creationId xmlns:a16="http://schemas.microsoft.com/office/drawing/2014/main" id="{59BBAB55-A03E-4424-A226-096941EFAFE8}"/>
              </a:ext>
            </a:extLst>
          </p:cNvPr>
          <p:cNvSpPr/>
          <p:nvPr/>
        </p:nvSpPr>
        <p:spPr>
          <a:xfrm>
            <a:off x="5731974" y="3131939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6" name="Arrow: Curved Left 105">
            <a:extLst>
              <a:ext uri="{FF2B5EF4-FFF2-40B4-BE49-F238E27FC236}">
                <a16:creationId xmlns:a16="http://schemas.microsoft.com/office/drawing/2014/main" id="{B3056AC4-AA40-4BDF-A5E8-9B04AC9BB9B0}"/>
              </a:ext>
            </a:extLst>
          </p:cNvPr>
          <p:cNvSpPr/>
          <p:nvPr/>
        </p:nvSpPr>
        <p:spPr>
          <a:xfrm rot="11062971">
            <a:off x="4472355" y="2968493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42CD90F-C65E-42E5-B219-DFD93BE162FC}"/>
              </a:ext>
            </a:extLst>
          </p:cNvPr>
          <p:cNvSpPr txBox="1"/>
          <p:nvPr/>
        </p:nvSpPr>
        <p:spPr>
          <a:xfrm>
            <a:off x="4862968" y="2985839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12A7252-8C3C-4288-B718-13D01C3EFAC7}"/>
              </a:ext>
            </a:extLst>
          </p:cNvPr>
          <p:cNvSpPr txBox="1"/>
          <p:nvPr/>
        </p:nvSpPr>
        <p:spPr>
          <a:xfrm>
            <a:off x="7473144" y="4380922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1CABC1C-7ADD-470F-8E7B-7D98729714D8}"/>
              </a:ext>
            </a:extLst>
          </p:cNvPr>
          <p:cNvSpPr txBox="1"/>
          <p:nvPr/>
        </p:nvSpPr>
        <p:spPr>
          <a:xfrm>
            <a:off x="6986441" y="4136339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D8581E6-0F06-45DD-89D5-05EF3A4A4604}"/>
              </a:ext>
            </a:extLst>
          </p:cNvPr>
          <p:cNvSpPr txBox="1"/>
          <p:nvPr/>
        </p:nvSpPr>
        <p:spPr>
          <a:xfrm>
            <a:off x="2213170" y="2439273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0640955-27AE-867A-193C-75562C71742A}"/>
              </a:ext>
            </a:extLst>
          </p:cNvPr>
          <p:cNvSpPr txBox="1"/>
          <p:nvPr/>
        </p:nvSpPr>
        <p:spPr>
          <a:xfrm>
            <a:off x="9273413" y="3499532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A959FCD5-946A-98F3-8545-4D013A01FD7E}"/>
              </a:ext>
            </a:extLst>
          </p:cNvPr>
          <p:cNvSpPr txBox="1"/>
          <p:nvPr/>
        </p:nvSpPr>
        <p:spPr>
          <a:xfrm>
            <a:off x="9284094" y="3869641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47FFE198-0A65-60B7-0BB9-1CA23C8E127C}"/>
              </a:ext>
            </a:extLst>
          </p:cNvPr>
          <p:cNvSpPr txBox="1"/>
          <p:nvPr/>
        </p:nvSpPr>
        <p:spPr>
          <a:xfrm>
            <a:off x="9927654" y="4080170"/>
            <a:ext cx="69121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CU/DU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37B3BF5-2619-99CD-1C92-DED904BABCCB}"/>
              </a:ext>
            </a:extLst>
          </p:cNvPr>
          <p:cNvSpPr txBox="1"/>
          <p:nvPr/>
        </p:nvSpPr>
        <p:spPr>
          <a:xfrm>
            <a:off x="9933250" y="3508593"/>
            <a:ext cx="83548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RAN App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623DEF9-A327-EC33-12D8-193E333D029D}"/>
              </a:ext>
            </a:extLst>
          </p:cNvPr>
          <p:cNvSpPr txBox="1"/>
          <p:nvPr/>
        </p:nvSpPr>
        <p:spPr>
          <a:xfrm>
            <a:off x="4281777" y="2576983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FD41EDEC-5A49-5F31-0EF2-C9819E34C673}"/>
              </a:ext>
            </a:extLst>
          </p:cNvPr>
          <p:cNvSpPr txBox="1"/>
          <p:nvPr/>
        </p:nvSpPr>
        <p:spPr>
          <a:xfrm>
            <a:off x="6783916" y="3184974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79A9041-5D0F-0CFB-A731-637CA1077652}"/>
              </a:ext>
            </a:extLst>
          </p:cNvPr>
          <p:cNvSpPr txBox="1"/>
          <p:nvPr/>
        </p:nvSpPr>
        <p:spPr>
          <a:xfrm>
            <a:off x="10643657" y="3073199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36E1741-239F-2700-85A9-B11A4D029A81}"/>
              </a:ext>
            </a:extLst>
          </p:cNvPr>
          <p:cNvSpPr txBox="1"/>
          <p:nvPr/>
        </p:nvSpPr>
        <p:spPr>
          <a:xfrm>
            <a:off x="8635676" y="525166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976E337-A8D4-0FD2-EC36-EF70986F405D}"/>
              </a:ext>
            </a:extLst>
          </p:cNvPr>
          <p:cNvSpPr txBox="1"/>
          <p:nvPr/>
        </p:nvSpPr>
        <p:spPr>
          <a:xfrm>
            <a:off x="9064097" y="5186023"/>
            <a:ext cx="287762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Changes needed to support </a:t>
            </a:r>
            <a:br>
              <a:rPr lang="en-US" sz="1600" dirty="0"/>
            </a:br>
            <a:r>
              <a:rPr lang="en-US" sz="1600" dirty="0"/>
              <a:t>A1 based SON action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203BB5E-C476-B32B-B06B-7B90F95F394A}"/>
              </a:ext>
            </a:extLst>
          </p:cNvPr>
          <p:cNvSpPr txBox="1"/>
          <p:nvPr/>
        </p:nvSpPr>
        <p:spPr>
          <a:xfrm>
            <a:off x="5402173" y="4625741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B591353-D64B-3D35-AA4A-E90DB3F16971}"/>
              </a:ext>
            </a:extLst>
          </p:cNvPr>
          <p:cNvSpPr txBox="1"/>
          <p:nvPr/>
        </p:nvSpPr>
        <p:spPr>
          <a:xfrm>
            <a:off x="3553229" y="4715568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55E7EBC1-033C-7500-B39A-3CAE6316C5B2}"/>
              </a:ext>
            </a:extLst>
          </p:cNvPr>
          <p:cNvSpPr txBox="1"/>
          <p:nvPr/>
        </p:nvSpPr>
        <p:spPr>
          <a:xfrm>
            <a:off x="8646768" y="577859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71427074-A4A0-CED4-8485-620DDEA00B53}"/>
              </a:ext>
            </a:extLst>
          </p:cNvPr>
          <p:cNvSpPr txBox="1"/>
          <p:nvPr/>
        </p:nvSpPr>
        <p:spPr>
          <a:xfrm>
            <a:off x="9044803" y="5746571"/>
            <a:ext cx="2877627" cy="55763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Carry over CM update work</a:t>
            </a:r>
            <a:br>
              <a:rPr lang="en-US" sz="1600" dirty="0"/>
            </a:br>
            <a:r>
              <a:rPr lang="en-US" sz="1600" dirty="0"/>
              <a:t>to fully support A1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201920F-2D3F-58C0-69B9-EAF982954FC7}"/>
              </a:ext>
            </a:extLst>
          </p:cNvPr>
          <p:cNvSpPr txBox="1"/>
          <p:nvPr/>
        </p:nvSpPr>
        <p:spPr>
          <a:xfrm>
            <a:off x="7132202" y="2038083"/>
            <a:ext cx="748923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 PMS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CC0288B-2425-5ECF-8802-C6D68F4F5B11}"/>
              </a:ext>
            </a:extLst>
          </p:cNvPr>
          <p:cNvSpPr txBox="1"/>
          <p:nvPr/>
        </p:nvSpPr>
        <p:spPr>
          <a:xfrm>
            <a:off x="6576929" y="2695583"/>
            <a:ext cx="452116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SLI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E8A2B31D-8524-029E-9117-F8DBE17A870E}"/>
              </a:ext>
            </a:extLst>
          </p:cNvPr>
          <p:cNvCxnSpPr>
            <a:cxnSpLocks/>
          </p:cNvCxnSpPr>
          <p:nvPr/>
        </p:nvCxnSpPr>
        <p:spPr>
          <a:xfrm flipH="1">
            <a:off x="7049944" y="2381768"/>
            <a:ext cx="398313" cy="403228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6E46813A-BA8E-BCDD-733F-90DD9E58201D}"/>
              </a:ext>
            </a:extLst>
          </p:cNvPr>
          <p:cNvCxnSpPr>
            <a:cxnSpLocks/>
          </p:cNvCxnSpPr>
          <p:nvPr/>
        </p:nvCxnSpPr>
        <p:spPr>
          <a:xfrm flipH="1" flipV="1">
            <a:off x="7059142" y="2921259"/>
            <a:ext cx="962904" cy="165345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2C84A877-D74B-69BC-46DA-06D664B8D9E3}"/>
              </a:ext>
            </a:extLst>
          </p:cNvPr>
          <p:cNvCxnSpPr>
            <a:cxnSpLocks/>
            <a:stCxn id="97" idx="1"/>
          </p:cNvCxnSpPr>
          <p:nvPr/>
        </p:nvCxnSpPr>
        <p:spPr>
          <a:xfrm flipH="1" flipV="1">
            <a:off x="7666679" y="2375639"/>
            <a:ext cx="408744" cy="276527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8DE1D888-6236-2DF6-0221-B1D8A1720FCA}"/>
              </a:ext>
            </a:extLst>
          </p:cNvPr>
          <p:cNvCxnSpPr>
            <a:cxnSpLocks/>
          </p:cNvCxnSpPr>
          <p:nvPr/>
        </p:nvCxnSpPr>
        <p:spPr>
          <a:xfrm flipH="1" flipV="1">
            <a:off x="5174083" y="2467230"/>
            <a:ext cx="1306315" cy="307738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72C1EF9B-CC8C-4092-156C-EFB8269A1F30}"/>
              </a:ext>
            </a:extLst>
          </p:cNvPr>
          <p:cNvCxnSpPr>
            <a:cxnSpLocks/>
            <a:stCxn id="146" idx="1"/>
            <a:endCxn id="134" idx="3"/>
          </p:cNvCxnSpPr>
          <p:nvPr/>
        </p:nvCxnSpPr>
        <p:spPr>
          <a:xfrm flipH="1" flipV="1">
            <a:off x="9653645" y="3653421"/>
            <a:ext cx="279605" cy="9061"/>
          </a:xfrm>
          <a:prstGeom prst="straightConnector1">
            <a:avLst/>
          </a:prstGeom>
          <a:ln w="25400" cmpd="sng">
            <a:solidFill>
              <a:srgbClr val="7030A0"/>
            </a:solidFill>
            <a:prstDash val="sysDash"/>
            <a:headEnd type="arrow" w="med" len="med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9CE0412-DDE3-1E27-AFA9-34EDC3817898}"/>
              </a:ext>
            </a:extLst>
          </p:cNvPr>
          <p:cNvGrpSpPr/>
          <p:nvPr/>
        </p:nvGrpSpPr>
        <p:grpSpPr>
          <a:xfrm>
            <a:off x="6179863" y="2679865"/>
            <a:ext cx="10800" cy="360"/>
            <a:chOff x="6179863" y="2679865"/>
            <a:chExt cx="1080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D483A984-E02D-93B3-B6DD-43740F061194}"/>
                    </a:ext>
                  </a:extLst>
                </p14:cNvPr>
                <p14:cNvContentPartPr/>
                <p14:nvPr/>
              </p14:nvContentPartPr>
              <p14:xfrm>
                <a:off x="6179863" y="267986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D483A984-E02D-93B3-B6DD-43740F06119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170863" y="267122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4812CFDA-4D45-1AEB-0693-03696CFD3F6F}"/>
                    </a:ext>
                  </a:extLst>
                </p14:cNvPr>
                <p14:cNvContentPartPr/>
                <p14:nvPr/>
              </p14:nvContentPartPr>
              <p14:xfrm>
                <a:off x="6179863" y="2679865"/>
                <a:ext cx="10800" cy="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4812CFDA-4D45-1AEB-0693-03696CFD3F6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170863" y="2671225"/>
                  <a:ext cx="28440" cy="18000"/>
                </a:xfrm>
                <a:prstGeom prst="rect">
                  <a:avLst/>
                </a:prstGeom>
              </p:spPr>
            </p:pic>
          </mc:Fallback>
        </mc:AlternateContent>
      </p:grp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630943C8-6E02-FF18-5CDA-0B525371A516}"/>
              </a:ext>
            </a:extLst>
          </p:cNvPr>
          <p:cNvCxnSpPr>
            <a:cxnSpLocks/>
            <a:stCxn id="116" idx="1"/>
          </p:cNvCxnSpPr>
          <p:nvPr/>
        </p:nvCxnSpPr>
        <p:spPr>
          <a:xfrm flipH="1">
            <a:off x="5174083" y="2191972"/>
            <a:ext cx="1958119" cy="233042"/>
          </a:xfrm>
          <a:prstGeom prst="straightConnector1">
            <a:avLst/>
          </a:prstGeom>
          <a:ln w="25400" cmpd="sng">
            <a:solidFill>
              <a:srgbClr val="7030A0"/>
            </a:solidFill>
            <a:prstDash val="dash"/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Oval 139">
            <a:extLst>
              <a:ext uri="{FF2B5EF4-FFF2-40B4-BE49-F238E27FC236}">
                <a16:creationId xmlns:a16="http://schemas.microsoft.com/office/drawing/2014/main" id="{7A7C733A-FB2C-FD92-2646-2E71C8A5380C}"/>
              </a:ext>
            </a:extLst>
          </p:cNvPr>
          <p:cNvSpPr/>
          <p:nvPr/>
        </p:nvSpPr>
        <p:spPr>
          <a:xfrm>
            <a:off x="5857471" y="251967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AB4909E-C4F6-514E-3A3B-EF5D58466F73}"/>
              </a:ext>
            </a:extLst>
          </p:cNvPr>
          <p:cNvSpPr txBox="1"/>
          <p:nvPr/>
        </p:nvSpPr>
        <p:spPr>
          <a:xfrm>
            <a:off x="339320" y="5289059"/>
            <a:ext cx="59679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sz="1600" dirty="0"/>
              <a:t>Steps 9:	Request msg from MS for O1/A1</a:t>
            </a:r>
          </a:p>
          <a:p>
            <a:pPr>
              <a:tabLst>
                <a:tab pos="1879600" algn="l"/>
              </a:tabLst>
            </a:pPr>
            <a:r>
              <a:rPr lang="en-US" sz="1600" dirty="0"/>
              <a:t>Steps 10o/11o/12o:	Automated action to make change in RAN (O1)</a:t>
            </a:r>
            <a:br>
              <a:rPr lang="en-US" sz="1600" dirty="0"/>
            </a:br>
            <a:r>
              <a:rPr lang="en-US" sz="1600" dirty="0"/>
              <a:t>Steps 10a/11a/12a:	Automated action to make change in RAN (A1)</a:t>
            </a:r>
          </a:p>
          <a:p>
            <a:pPr>
              <a:tabLst>
                <a:tab pos="1879600" algn="l"/>
              </a:tabLst>
            </a:pPr>
            <a:r>
              <a:rPr lang="en-US" sz="1600" dirty="0"/>
              <a:t>Steps 13:	Action status</a:t>
            </a:r>
          </a:p>
          <a:p>
            <a:pPr>
              <a:tabLst>
                <a:tab pos="1712913" algn="l"/>
              </a:tabLst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6BF237EF-F4AB-CCEF-91C5-50E63E2CF866}"/>
              </a:ext>
            </a:extLst>
          </p:cNvPr>
          <p:cNvSpPr txBox="1"/>
          <p:nvPr/>
        </p:nvSpPr>
        <p:spPr>
          <a:xfrm>
            <a:off x="5241856" y="277103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10o,12o 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4CC9E71-6FA9-9FCF-BD7C-BDA994834DC2}"/>
              </a:ext>
            </a:extLst>
          </p:cNvPr>
          <p:cNvSpPr txBox="1"/>
          <p:nvPr/>
        </p:nvSpPr>
        <p:spPr>
          <a:xfrm>
            <a:off x="8573139" y="2439544"/>
            <a:ext cx="472504" cy="29558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11a 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610CBA05-A862-83F4-BBFC-ECBA8FD801F3}"/>
              </a:ext>
            </a:extLst>
          </p:cNvPr>
          <p:cNvSpPr txBox="1"/>
          <p:nvPr/>
        </p:nvSpPr>
        <p:spPr>
          <a:xfrm>
            <a:off x="8540602" y="3175156"/>
            <a:ext cx="472504" cy="29558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11o 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AA70F684-3332-5FDB-9B44-2B45FC98886C}"/>
              </a:ext>
            </a:extLst>
          </p:cNvPr>
          <p:cNvCxnSpPr>
            <a:cxnSpLocks/>
            <a:stCxn id="141" idx="3"/>
          </p:cNvCxnSpPr>
          <p:nvPr/>
        </p:nvCxnSpPr>
        <p:spPr>
          <a:xfrm>
            <a:off x="9678754" y="4023530"/>
            <a:ext cx="239797" cy="193468"/>
          </a:xfrm>
          <a:prstGeom prst="straightConnector1">
            <a:avLst/>
          </a:prstGeom>
          <a:ln w="25400" cmpd="sng">
            <a:solidFill>
              <a:schemeClr val="tx1"/>
            </a:solidFill>
            <a:prstDash val="sysDash"/>
            <a:headEnd type="arrow" w="med" len="med"/>
            <a:tailEnd type="arrow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B75DC89-61A4-DEA3-8926-C1375266A3C4}"/>
              </a:ext>
            </a:extLst>
          </p:cNvPr>
          <p:cNvCxnSpPr>
            <a:cxnSpLocks/>
            <a:stCxn id="144" idx="0"/>
            <a:endCxn id="146" idx="2"/>
          </p:cNvCxnSpPr>
          <p:nvPr/>
        </p:nvCxnSpPr>
        <p:spPr>
          <a:xfrm flipV="1">
            <a:off x="10273262" y="3816370"/>
            <a:ext cx="77731" cy="263800"/>
          </a:xfrm>
          <a:prstGeom prst="straightConnector1">
            <a:avLst/>
          </a:prstGeom>
          <a:ln w="25400" cmpd="sng">
            <a:solidFill>
              <a:schemeClr val="tx1"/>
            </a:solidFill>
            <a:prstDash val="sysDash"/>
            <a:headEnd type="arrow" w="med" len="med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2CC6ACE6-6BCB-5BDC-9932-9BBB47725384}"/>
                  </a:ext>
                </a:extLst>
              </p14:cNvPr>
              <p14:cNvContentPartPr/>
              <p14:nvPr/>
            </p14:nvContentPartPr>
            <p14:xfrm>
              <a:off x="-1381845" y="761715"/>
              <a:ext cx="36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2CC6ACE6-6BCB-5BDC-9932-9BBB4772538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1390485" y="75271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58E42439-459C-4A49-2EB0-C77E710B0684}"/>
                  </a:ext>
                </a:extLst>
              </p14:cNvPr>
              <p14:cNvContentPartPr/>
              <p14:nvPr/>
            </p14:nvContentPartPr>
            <p14:xfrm>
              <a:off x="-1105365" y="5762115"/>
              <a:ext cx="360" cy="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58E42439-459C-4A49-2EB0-C77E710B068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-1114005" y="5753475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707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141942</TotalTime>
  <Words>2283</Words>
  <Application>Microsoft Office PowerPoint</Application>
  <PresentationFormat>Widescreen</PresentationFormat>
  <Paragraphs>542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.AppleSystemUIFont</vt:lpstr>
      <vt:lpstr>Arial</vt:lpstr>
      <vt:lpstr>Arial Narrow</vt:lpstr>
      <vt:lpstr>ATT Aleck Sans</vt:lpstr>
      <vt:lpstr>Calibri</vt:lpstr>
      <vt:lpstr>Calibri Light</vt:lpstr>
      <vt:lpstr>Intel Clear Light</vt:lpstr>
      <vt:lpstr>Wingdings</vt:lpstr>
      <vt:lpstr>Office Theme</vt:lpstr>
      <vt:lpstr>1_Office Theme</vt:lpstr>
      <vt:lpstr>2_Office Theme</vt:lpstr>
      <vt:lpstr>3_Office Theme</vt:lpstr>
      <vt:lpstr>OOF-SON: 5G Self-Organizing Network (SON) using ONAP Optimization Framework (OOF): Release 11 Kohn</vt:lpstr>
      <vt:lpstr>Roadmap</vt:lpstr>
      <vt:lpstr>ONAP-based SON: O-RAN O1 focus (Rel.3 – Rel.10)</vt:lpstr>
      <vt:lpstr>ONAP-based SON: Target - with O-RAN O1, A1, O2</vt:lpstr>
      <vt:lpstr>ONAP / O-RAN Control Loops</vt:lpstr>
      <vt:lpstr>ONAP / O-RAN Control Loops</vt:lpstr>
      <vt:lpstr>ONAP SON Use Case – Control Loop with O1 (Rel 3-10)</vt:lpstr>
      <vt:lpstr>SON Use Case: O1 and A1 based action</vt:lpstr>
      <vt:lpstr>ONAP SON Use Case – Control Loop with O1 &amp; A1 (Rel 11)</vt:lpstr>
      <vt:lpstr>Control Loop for A1-based and O1-based actions</vt:lpstr>
      <vt:lpstr>ONAP Component Impacts for Kohn release</vt:lpstr>
      <vt:lpstr>Requirements</vt:lpstr>
      <vt:lpstr>Current RAN-Sim - support for O1-based config </vt:lpstr>
      <vt:lpstr>Enhancing RAN-Sim to support both O1 and A1</vt:lpstr>
      <vt:lpstr>A1 Termination &amp; RAN App are different Modules</vt:lpstr>
      <vt:lpstr> Kafka Message Format  </vt:lpstr>
      <vt:lpstr>A1 Functions in ONAP / OSC</vt:lpstr>
      <vt:lpstr>Summary of Requirements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N.K.Shankar</cp:lastModifiedBy>
  <cp:revision>2347</cp:revision>
  <cp:lastPrinted>2017-12-06T19:47:24Z</cp:lastPrinted>
  <dcterms:created xsi:type="dcterms:W3CDTF">2017-02-27T16:23:08Z</dcterms:created>
  <dcterms:modified xsi:type="dcterms:W3CDTF">2022-06-21T12:31:22Z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599e32-523d-45cf-80c8-50d522cc3338_Enabled">
    <vt:lpwstr>True</vt:lpwstr>
  </property>
  <property fmtid="{D5CDD505-2E9C-101B-9397-08002B2CF9AE}" pid="3" name="MSIP_Label_a3599e32-523d-45cf-80c8-50d522cc3338_SiteId">
    <vt:lpwstr>258ac4e4-146a-411e-9dc8-79a9e12fd6da</vt:lpwstr>
  </property>
  <property fmtid="{D5CDD505-2E9C-101B-9397-08002B2CF9AE}" pid="4" name="MSIP_Label_a3599e32-523d-45cf-80c8-50d522cc3338_Ref">
    <vt:lpwstr>https://api.informationprotection.azure.com/api/258ac4e4-146a-411e-9dc8-79a9e12fd6da</vt:lpwstr>
  </property>
  <property fmtid="{D5CDD505-2E9C-101B-9397-08002B2CF9AE}" pid="5" name="MSIP_Label_a3599e32-523d-45cf-80c8-50d522cc3338_Owner">
    <vt:lpwstr>seswam@wipro.com</vt:lpwstr>
  </property>
  <property fmtid="{D5CDD505-2E9C-101B-9397-08002B2CF9AE}" pid="6" name="MSIP_Label_a3599e32-523d-45cf-80c8-50d522cc3338_SetDate">
    <vt:lpwstr>2018-09-11T17:37:30.8847261+05:30</vt:lpwstr>
  </property>
  <property fmtid="{D5CDD505-2E9C-101B-9397-08002B2CF9AE}" pid="7" name="MSIP_Label_a3599e32-523d-45cf-80c8-50d522cc3338_Name">
    <vt:lpwstr>Public</vt:lpwstr>
  </property>
  <property fmtid="{D5CDD505-2E9C-101B-9397-08002B2CF9AE}" pid="8" name="MSIP_Label_a3599e32-523d-45cf-80c8-50d522cc3338_Application">
    <vt:lpwstr>Microsoft Azure Information Protection</vt:lpwstr>
  </property>
  <property fmtid="{D5CDD505-2E9C-101B-9397-08002B2CF9AE}" pid="9" name="MSIP_Label_a3599e32-523d-45cf-80c8-50d522cc3338_Extended_MSFT_Method">
    <vt:lpwstr>Manual</vt:lpwstr>
  </property>
  <property fmtid="{D5CDD505-2E9C-101B-9397-08002B2CF9AE}" pid="10" name="Sensitivity">
    <vt:lpwstr>Public</vt:lpwstr>
  </property>
  <property fmtid="{D5CDD505-2E9C-101B-9397-08002B2CF9AE}" pid="11" name="_readonly">
    <vt:lpwstr/>
  </property>
  <property fmtid="{D5CDD505-2E9C-101B-9397-08002B2CF9AE}" pid="12" name="_change">
    <vt:lpwstr/>
  </property>
  <property fmtid="{D5CDD505-2E9C-101B-9397-08002B2CF9AE}" pid="13" name="_full-control">
    <vt:lpwstr/>
  </property>
  <property fmtid="{D5CDD505-2E9C-101B-9397-08002B2CF9AE}" pid="14" name="sflag">
    <vt:lpwstr>1578281974</vt:lpwstr>
  </property>
</Properties>
</file>