
<file path=[Content_Types].xml><?xml version="1.0" encoding="utf-8"?>
<Types xmlns="http://schemas.openxmlformats.org/package/2006/content-types">
  <Default Extension="jpeg" ContentType="image/jpeg"/>
  <Default Extension="JPG" ContentType="image/.jpg"/>
  <Default Extension="vml" ContentType="application/vnd.openxmlformats-officedocument.vmlDrawing"/>
  <Default Extension="bin" ContentType="application/vnd.openxmlformats-officedocument.oleObject"/>
  <Default Extension="emf" ContentType="image/x-e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media/image1.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showSpecialPlsOnTitleSld="0" autoCompressPictures="0">
  <p:sldMasterIdLst>
    <p:sldMasterId id="2147483648" r:id="rId1"/>
  </p:sldMasterIdLst>
  <p:notesMasterIdLst>
    <p:notesMasterId r:id="rId23"/>
  </p:notesMasterIdLst>
  <p:handoutMasterIdLst>
    <p:handoutMasterId r:id="rId24"/>
  </p:handoutMasterIdLst>
  <p:sldIdLst>
    <p:sldId id="321" r:id="rId3"/>
    <p:sldId id="542" r:id="rId4"/>
    <p:sldId id="543" r:id="rId5"/>
    <p:sldId id="544" r:id="rId6"/>
    <p:sldId id="545" r:id="rId7"/>
    <p:sldId id="561" r:id="rId8"/>
    <p:sldId id="547" r:id="rId9"/>
    <p:sldId id="536" r:id="rId10"/>
    <p:sldId id="548" r:id="rId11"/>
    <p:sldId id="562" r:id="rId12"/>
    <p:sldId id="505" r:id="rId13"/>
    <p:sldId id="506" r:id="rId14"/>
    <p:sldId id="520" r:id="rId15"/>
    <p:sldId id="534" r:id="rId16"/>
    <p:sldId id="563" r:id="rId17"/>
    <p:sldId id="551" r:id="rId18"/>
    <p:sldId id="564" r:id="rId19"/>
    <p:sldId id="553" r:id="rId20"/>
    <p:sldId id="554" r:id="rId21"/>
    <p:sldId id="305" r:id="rId2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UTHENPURA, SARAT  (SARAT)" initials="PS(" lastIdx="3" clrIdx="0"/>
  <p:cmAuthor id="2" name="Swaminathan S (TECH)" initials="SS(" lastIdx="1" clrIdx="1"/>
  <p:cmAuthor id="3" name="PUZHAVAKATH NARAYANAN, SHANKARANARAYANAN" initials="PNS" lastIdx="4" clrIdx="2"/>
  <p:cmAuthor id="4" name="LinMeng" initials="Lin" lastIdx="2"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B9BD5"/>
    <a:srgbClr val="FF9900"/>
    <a:srgbClr val="5B9BD6"/>
    <a:srgbClr val="CCFFFF"/>
    <a:srgbClr val="0000FF"/>
    <a:srgbClr val="5B37D5"/>
    <a:srgbClr val="FF9BFF"/>
    <a:srgbClr val="FF7C80"/>
    <a:srgbClr val="44546A"/>
    <a:srgbClr val="0808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26" autoAdjust="0"/>
    <p:restoredTop sz="94826" autoAdjust="0"/>
  </p:normalViewPr>
  <p:slideViewPr>
    <p:cSldViewPr snapToGrid="0" snapToObjects="1">
      <p:cViewPr varScale="1">
        <p:scale>
          <a:sx n="69" d="100"/>
          <a:sy n="69" d="100"/>
        </p:scale>
        <p:origin x="600" y="40"/>
      </p:cViewPr>
      <p:guideLst>
        <p:guide orient="horz" pos="2098"/>
        <p:guide pos="381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8" Type="http://schemas.openxmlformats.org/officeDocument/2006/relationships/commentAuthors" Target="commentAuthors.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handoutMaster" Target="handoutMasters/handoutMaster1.xml"/><Relationship Id="rId23" Type="http://schemas.openxmlformats.org/officeDocument/2006/relationships/notesMaster" Target="notesMasters/notesMaster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37840" cy="466434"/>
          </a:xfrm>
          <a:prstGeom prst="rect">
            <a:avLst/>
          </a:prstGeom>
        </p:spPr>
        <p:txBody>
          <a:bodyPr vert="horz" lIns="91440" tIns="45720" rIns="91440" bIns="45720" rtlCol="0"/>
          <a:lstStyle>
            <a:lvl1pPr algn="l">
              <a:defRPr sz="1220"/>
            </a:lvl1pPr>
          </a:lstStyle>
          <a:p>
            <a:endParaRPr lang="zh-CN" altLang="en-US"/>
          </a:p>
        </p:txBody>
      </p:sp>
      <p:sp>
        <p:nvSpPr>
          <p:cNvPr id="3" name="日期占位符 2"/>
          <p:cNvSpPr>
            <a:spLocks noGrp="1"/>
          </p:cNvSpPr>
          <p:nvPr>
            <p:ph type="dt" sz="quarter" idx="1"/>
          </p:nvPr>
        </p:nvSpPr>
        <p:spPr>
          <a:xfrm>
            <a:off x="3970938" y="0"/>
            <a:ext cx="3037840" cy="466434"/>
          </a:xfrm>
          <a:prstGeom prst="rect">
            <a:avLst/>
          </a:prstGeom>
        </p:spPr>
        <p:txBody>
          <a:bodyPr vert="horz" lIns="91440" tIns="45720" rIns="91440" bIns="45720" rtlCol="0"/>
          <a:lstStyle>
            <a:lvl1pPr algn="r">
              <a:defRPr sz="122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829967"/>
            <a:ext cx="3037840" cy="466433"/>
          </a:xfrm>
          <a:prstGeom prst="rect">
            <a:avLst/>
          </a:prstGeom>
        </p:spPr>
        <p:txBody>
          <a:bodyPr vert="horz" lIns="91440" tIns="45720" rIns="91440" bIns="45720" rtlCol="0" anchor="b"/>
          <a:lstStyle>
            <a:lvl1pPr algn="l">
              <a:defRPr sz="1220"/>
            </a:lvl1pPr>
          </a:lstStyle>
          <a:p>
            <a:endParaRPr lang="zh-CN" altLang="en-US"/>
          </a:p>
        </p:txBody>
      </p:sp>
      <p:sp>
        <p:nvSpPr>
          <p:cNvPr id="5" name="灯片编号占位符 4"/>
          <p:cNvSpPr>
            <a:spLocks noGrp="1"/>
          </p:cNvSpPr>
          <p:nvPr>
            <p:ph type="sldNum" sz="quarter" idx="3"/>
          </p:nvPr>
        </p:nvSpPr>
        <p:spPr>
          <a:xfrm>
            <a:off x="3970938" y="8829967"/>
            <a:ext cx="3037840" cy="466433"/>
          </a:xfrm>
          <a:prstGeom prst="rect">
            <a:avLst/>
          </a:prstGeom>
        </p:spPr>
        <p:txBody>
          <a:bodyPr vert="horz" lIns="91440" tIns="45720" rIns="91440" bIns="45720" rtlCol="0" anchor="b"/>
          <a:lstStyle>
            <a:lvl1pPr algn="r">
              <a:defRPr sz="122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1707B98-E963-C74F-848A-16ED563603C7}" type="datetimeFigureOut">
              <a:rPr lang="en-US" smtClean="0"/>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208789E-1FC9-CE4B-B453-2AA144D753F5}" type="slidenum">
              <a:rPr lang="en-US" smtClean="0"/>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US" dirty="0"/>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fld>
            <a:endParaRPr lang="en-US" dirty="0"/>
          </a:p>
        </p:txBody>
      </p:sp>
      <p:sp>
        <p:nvSpPr>
          <p:cNvPr id="10" name="Title 1"/>
          <p:cNvSpPr txBox="1"/>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endParaRPr lang="en-US" sz="3600" b="0" i="0" dirty="0">
              <a:latin typeface="Arial" panose="020B0604020202020204" pitchFamily="34" charset="0"/>
              <a:cs typeface="Arial" panose="020B0604020202020204" pitchFamily="34" charset="0"/>
            </a:endParaRPr>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endParaRPr lang="en-US" dirty="0"/>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panose="05000000000000000000" pitchFamily="2" charset="2"/>
              <a:buChar char="§"/>
              <a:defRPr sz="1800"/>
            </a:lvl2pPr>
            <a:lvl3pPr marL="571500" indent="-228600">
              <a:spcBef>
                <a:spcPts val="0"/>
              </a:spcBef>
              <a:buFont typeface="Wingdings" panose="05000000000000000000" pitchFamily="2" charset="2"/>
              <a:buChar char="§"/>
              <a:defRPr sz="1600"/>
            </a:lvl3pPr>
            <a:lvl4pPr marL="914400" indent="-231775">
              <a:spcBef>
                <a:spcPts val="0"/>
              </a:spcBef>
              <a:buFont typeface="Wingdings" panose="05000000000000000000" pitchFamily="2" charset="2"/>
              <a:buChar char="§"/>
              <a:defRPr sz="1400"/>
            </a:lvl4pPr>
            <a:lvl5pPr marL="1256030" indent="-230505">
              <a:spcBef>
                <a:spcPts val="0"/>
              </a:spcBef>
              <a:buFont typeface="Wingdings" panose="05000000000000000000" pitchFamily="2" charset="2"/>
              <a:buChar char="§"/>
              <a:defRPr/>
            </a:lvl5pPr>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dirty="0"/>
          </a:p>
        </p:txBody>
      </p:sp>
      <p:sp>
        <p:nvSpPr>
          <p:cNvPr id="10" name="Title 9"/>
          <p:cNvSpPr>
            <a:spLocks noGrp="1"/>
          </p:cNvSpPr>
          <p:nvPr>
            <p:ph type="title"/>
          </p:nvPr>
        </p:nvSpPr>
        <p:spPr>
          <a:xfrm>
            <a:off x="609600" y="231620"/>
            <a:ext cx="10972800" cy="640080"/>
          </a:xfrm>
        </p:spPr>
        <p:txBody>
          <a:bodyPr/>
          <a:lstStyle/>
          <a:p>
            <a:r>
              <a:rPr lang="en-US"/>
              <a:t>Click to edit Master title style</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271B49A-57FF-44FC-B189-A9CEF40C469C}" type="datetime1">
              <a:rPr lang="en-US" smtClean="0"/>
            </a:fld>
            <a:endParaRPr lang="en-US" dirty="0"/>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r>
              <a:rPr lang="en-US" dirty="0"/>
              <a:t>Intel Confidential </a:t>
            </a:r>
            <a:endParaRPr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9" Type="http://schemas.openxmlformats.org/officeDocument/2006/relationships/image" Target="../media/image4.png"/><Relationship Id="rId8" Type="http://schemas.openxmlformats.org/officeDocument/2006/relationships/image" Target="../media/image2.emf"/><Relationship Id="rId7" Type="http://schemas.openxmlformats.org/officeDocument/2006/relationships/image" Target="../media/image3.jpeg"/><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endParaRPr lang="en-US" dirty="0"/>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endParaRPr lang="en-US" dirty="0"/>
          </a:p>
          <a:p>
            <a:pPr lvl="1"/>
            <a:r>
              <a:rPr lang="en-US" dirty="0"/>
              <a:t>Second level</a:t>
            </a:r>
            <a:endParaRPr lang="en-US" dirty="0"/>
          </a:p>
          <a:p>
            <a:pPr lvl="2"/>
            <a:r>
              <a:rPr lang="en-US" dirty="0"/>
              <a:t>Third level</a:t>
            </a:r>
            <a:endParaRPr lang="en-US" dirty="0"/>
          </a:p>
          <a:p>
            <a:pPr lvl="3"/>
            <a:r>
              <a:rPr lang="en-US" dirty="0"/>
              <a:t>Fourth level</a:t>
            </a:r>
            <a:endParaRPr lang="en-US" dirty="0"/>
          </a:p>
          <a:p>
            <a:pPr lvl="4"/>
            <a:r>
              <a:rPr lang="en-US" dirty="0"/>
              <a:t>Fifth level</a:t>
            </a:r>
            <a:endParaRPr lang="en-US" dirty="0"/>
          </a:p>
        </p:txBody>
      </p:sp>
      <p:pic>
        <p:nvPicPr>
          <p:cNvPr id="10" name="Shape 72"/>
          <p:cNvPicPr preferRelativeResize="0"/>
          <p:nvPr userDrawn="1"/>
        </p:nvPicPr>
        <p:blipFill rotWithShape="1">
          <a:blip r:embed="rId9" cstate="print"/>
          <a:srcRect/>
          <a:stretch>
            <a:fill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9" Type="http://schemas.openxmlformats.org/officeDocument/2006/relationships/tags" Target="../tags/tag100.xml"/><Relationship Id="rId8" Type="http://schemas.openxmlformats.org/officeDocument/2006/relationships/tags" Target="../tags/tag99.xml"/><Relationship Id="rId7" Type="http://schemas.openxmlformats.org/officeDocument/2006/relationships/tags" Target="../tags/tag98.xml"/><Relationship Id="rId6" Type="http://schemas.openxmlformats.org/officeDocument/2006/relationships/tags" Target="../tags/tag97.xml"/><Relationship Id="rId5" Type="http://schemas.openxmlformats.org/officeDocument/2006/relationships/tags" Target="../tags/tag96.xml"/><Relationship Id="rId4" Type="http://schemas.openxmlformats.org/officeDocument/2006/relationships/tags" Target="../tags/tag95.xml"/><Relationship Id="rId3" Type="http://schemas.openxmlformats.org/officeDocument/2006/relationships/tags" Target="../tags/tag94.xml"/><Relationship Id="rId21" Type="http://schemas.openxmlformats.org/officeDocument/2006/relationships/slideLayout" Target="../slideLayouts/slideLayout6.xml"/><Relationship Id="rId20" Type="http://schemas.openxmlformats.org/officeDocument/2006/relationships/tags" Target="../tags/tag111.xml"/><Relationship Id="rId2" Type="http://schemas.openxmlformats.org/officeDocument/2006/relationships/tags" Target="../tags/tag93.xml"/><Relationship Id="rId19" Type="http://schemas.openxmlformats.org/officeDocument/2006/relationships/tags" Target="../tags/tag110.xml"/><Relationship Id="rId18" Type="http://schemas.openxmlformats.org/officeDocument/2006/relationships/tags" Target="../tags/tag109.xml"/><Relationship Id="rId17" Type="http://schemas.openxmlformats.org/officeDocument/2006/relationships/tags" Target="../tags/tag108.xml"/><Relationship Id="rId16" Type="http://schemas.openxmlformats.org/officeDocument/2006/relationships/tags" Target="../tags/tag107.xml"/><Relationship Id="rId15" Type="http://schemas.openxmlformats.org/officeDocument/2006/relationships/tags" Target="../tags/tag106.xml"/><Relationship Id="rId14" Type="http://schemas.openxmlformats.org/officeDocument/2006/relationships/tags" Target="../tags/tag105.xml"/><Relationship Id="rId13" Type="http://schemas.openxmlformats.org/officeDocument/2006/relationships/tags" Target="../tags/tag104.xml"/><Relationship Id="rId12" Type="http://schemas.openxmlformats.org/officeDocument/2006/relationships/tags" Target="../tags/tag103.xml"/><Relationship Id="rId11" Type="http://schemas.openxmlformats.org/officeDocument/2006/relationships/tags" Target="../tags/tag102.xml"/><Relationship Id="rId10" Type="http://schemas.openxmlformats.org/officeDocument/2006/relationships/tags" Target="../tags/tag101.xml"/><Relationship Id="rId1" Type="http://schemas.openxmlformats.org/officeDocument/2006/relationships/tags" Target="../tags/tag9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tags" Target="../tags/tag114.xml"/><Relationship Id="rId2" Type="http://schemas.openxmlformats.org/officeDocument/2006/relationships/tags" Target="../tags/tag113.xml"/><Relationship Id="rId1" Type="http://schemas.openxmlformats.org/officeDocument/2006/relationships/tags" Target="../tags/tag112.xml"/></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6.xml"/><Relationship Id="rId8" Type="http://schemas.openxmlformats.org/officeDocument/2006/relationships/tags" Target="../tags/tag122.xml"/><Relationship Id="rId7" Type="http://schemas.openxmlformats.org/officeDocument/2006/relationships/tags" Target="../tags/tag121.xml"/><Relationship Id="rId6" Type="http://schemas.openxmlformats.org/officeDocument/2006/relationships/tags" Target="../tags/tag120.xml"/><Relationship Id="rId5" Type="http://schemas.openxmlformats.org/officeDocument/2006/relationships/tags" Target="../tags/tag119.xml"/><Relationship Id="rId4" Type="http://schemas.openxmlformats.org/officeDocument/2006/relationships/tags" Target="../tags/tag118.xml"/><Relationship Id="rId3" Type="http://schemas.openxmlformats.org/officeDocument/2006/relationships/tags" Target="../tags/tag117.xml"/><Relationship Id="rId2" Type="http://schemas.openxmlformats.org/officeDocument/2006/relationships/tags" Target="../tags/tag116.xml"/><Relationship Id="rId1" Type="http://schemas.openxmlformats.org/officeDocument/2006/relationships/tags" Target="../tags/tag115.xml"/></Relationships>
</file>

<file path=ppt/slides/_rels/slide14.xml.rels><?xml version="1.0" encoding="UTF-8" standalone="yes"?>
<Relationships xmlns="http://schemas.openxmlformats.org/package/2006/relationships"><Relationship Id="rId4" Type="http://schemas.openxmlformats.org/officeDocument/2006/relationships/vmlDrawing" Target="../drawings/vmlDrawing2.vml"/><Relationship Id="rId3" Type="http://schemas.openxmlformats.org/officeDocument/2006/relationships/slideLayout" Target="../slideLayouts/slideLayout6.xml"/><Relationship Id="rId2" Type="http://schemas.openxmlformats.org/officeDocument/2006/relationships/image" Target="../media/image7.emf"/><Relationship Id="rId1"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9" Type="http://schemas.openxmlformats.org/officeDocument/2006/relationships/tags" Target="../tags/tag131.xml"/><Relationship Id="rId8" Type="http://schemas.openxmlformats.org/officeDocument/2006/relationships/tags" Target="../tags/tag130.xml"/><Relationship Id="rId7" Type="http://schemas.openxmlformats.org/officeDocument/2006/relationships/tags" Target="../tags/tag129.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 Id="rId3" Type="http://schemas.openxmlformats.org/officeDocument/2006/relationships/tags" Target="../tags/tag125.xml"/><Relationship Id="rId21" Type="http://schemas.openxmlformats.org/officeDocument/2006/relationships/slideLayout" Target="../slideLayouts/slideLayout6.xml"/><Relationship Id="rId20" Type="http://schemas.openxmlformats.org/officeDocument/2006/relationships/tags" Target="../tags/tag142.xml"/><Relationship Id="rId2" Type="http://schemas.openxmlformats.org/officeDocument/2006/relationships/tags" Target="../tags/tag124.xml"/><Relationship Id="rId19" Type="http://schemas.openxmlformats.org/officeDocument/2006/relationships/tags" Target="../tags/tag141.xml"/><Relationship Id="rId18" Type="http://schemas.openxmlformats.org/officeDocument/2006/relationships/tags" Target="../tags/tag140.xml"/><Relationship Id="rId17" Type="http://schemas.openxmlformats.org/officeDocument/2006/relationships/tags" Target="../tags/tag139.xml"/><Relationship Id="rId16" Type="http://schemas.openxmlformats.org/officeDocument/2006/relationships/tags" Target="../tags/tag138.xml"/><Relationship Id="rId15" Type="http://schemas.openxmlformats.org/officeDocument/2006/relationships/tags" Target="../tags/tag137.xml"/><Relationship Id="rId14" Type="http://schemas.openxmlformats.org/officeDocument/2006/relationships/tags" Target="../tags/tag136.xml"/><Relationship Id="rId13" Type="http://schemas.openxmlformats.org/officeDocument/2006/relationships/tags" Target="../tags/tag135.xml"/><Relationship Id="rId12" Type="http://schemas.openxmlformats.org/officeDocument/2006/relationships/tags" Target="../tags/tag134.xml"/><Relationship Id="rId11" Type="http://schemas.openxmlformats.org/officeDocument/2006/relationships/tags" Target="../tags/tag133.xml"/><Relationship Id="rId10" Type="http://schemas.openxmlformats.org/officeDocument/2006/relationships/tags" Target="../tags/tag132.xml"/><Relationship Id="rId1" Type="http://schemas.openxmlformats.org/officeDocument/2006/relationships/tags" Target="../tags/tag1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9" Type="http://schemas.openxmlformats.org/officeDocument/2006/relationships/tags" Target="../tags/tag151.xml"/><Relationship Id="rId8" Type="http://schemas.openxmlformats.org/officeDocument/2006/relationships/tags" Target="../tags/tag150.xml"/><Relationship Id="rId7" Type="http://schemas.openxmlformats.org/officeDocument/2006/relationships/tags" Target="../tags/tag149.xml"/><Relationship Id="rId6" Type="http://schemas.openxmlformats.org/officeDocument/2006/relationships/tags" Target="../tags/tag148.xml"/><Relationship Id="rId5" Type="http://schemas.openxmlformats.org/officeDocument/2006/relationships/tags" Target="../tags/tag147.xml"/><Relationship Id="rId4" Type="http://schemas.openxmlformats.org/officeDocument/2006/relationships/tags" Target="../tags/tag146.xml"/><Relationship Id="rId3" Type="http://schemas.openxmlformats.org/officeDocument/2006/relationships/tags" Target="../tags/tag145.xml"/><Relationship Id="rId21" Type="http://schemas.openxmlformats.org/officeDocument/2006/relationships/slideLayout" Target="../slideLayouts/slideLayout6.xml"/><Relationship Id="rId20" Type="http://schemas.openxmlformats.org/officeDocument/2006/relationships/tags" Target="../tags/tag162.xml"/><Relationship Id="rId2" Type="http://schemas.openxmlformats.org/officeDocument/2006/relationships/tags" Target="../tags/tag144.xml"/><Relationship Id="rId19" Type="http://schemas.openxmlformats.org/officeDocument/2006/relationships/tags" Target="../tags/tag161.xml"/><Relationship Id="rId18" Type="http://schemas.openxmlformats.org/officeDocument/2006/relationships/tags" Target="../tags/tag160.xml"/><Relationship Id="rId17" Type="http://schemas.openxmlformats.org/officeDocument/2006/relationships/tags" Target="../tags/tag159.xml"/><Relationship Id="rId16" Type="http://schemas.openxmlformats.org/officeDocument/2006/relationships/tags" Target="../tags/tag158.xml"/><Relationship Id="rId15" Type="http://schemas.openxmlformats.org/officeDocument/2006/relationships/tags" Target="../tags/tag157.xml"/><Relationship Id="rId14" Type="http://schemas.openxmlformats.org/officeDocument/2006/relationships/tags" Target="../tags/tag156.xml"/><Relationship Id="rId13" Type="http://schemas.openxmlformats.org/officeDocument/2006/relationships/tags" Target="../tags/tag155.xml"/><Relationship Id="rId12" Type="http://schemas.openxmlformats.org/officeDocument/2006/relationships/tags" Target="../tags/tag154.xml"/><Relationship Id="rId11" Type="http://schemas.openxmlformats.org/officeDocument/2006/relationships/tags" Target="../tags/tag153.xml"/><Relationship Id="rId10" Type="http://schemas.openxmlformats.org/officeDocument/2006/relationships/tags" Target="../tags/tag152.xml"/><Relationship Id="rId1" Type="http://schemas.openxmlformats.org/officeDocument/2006/relationships/tags" Target="../tags/tag143.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64.xml"/><Relationship Id="rId1" Type="http://schemas.openxmlformats.org/officeDocument/2006/relationships/tags" Target="../tags/tag16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1" Type="http://schemas.openxmlformats.org/officeDocument/2006/relationships/slideLayout" Target="../slideLayouts/slideLayout6.xml"/><Relationship Id="rId20" Type="http://schemas.openxmlformats.org/officeDocument/2006/relationships/tags" Target="../tags/tag20.xml"/><Relationship Id="rId2" Type="http://schemas.openxmlformats.org/officeDocument/2006/relationships/tags" Target="../tags/tag2.xml"/><Relationship Id="rId19" Type="http://schemas.openxmlformats.org/officeDocument/2006/relationships/tags" Target="../tags/tag19.xml"/><Relationship Id="rId18" Type="http://schemas.openxmlformats.org/officeDocument/2006/relationships/tags" Target="../tags/tag18.xml"/><Relationship Id="rId17" Type="http://schemas.openxmlformats.org/officeDocument/2006/relationships/tags" Target="../tags/tag17.xml"/><Relationship Id="rId16" Type="http://schemas.openxmlformats.org/officeDocument/2006/relationships/tags" Target="../tags/tag16.xml"/><Relationship Id="rId15" Type="http://schemas.openxmlformats.org/officeDocument/2006/relationships/tags" Target="../tags/tag15.xml"/><Relationship Id="rId14" Type="http://schemas.openxmlformats.org/officeDocument/2006/relationships/tags" Target="../tags/tag14.xml"/><Relationship Id="rId13" Type="http://schemas.openxmlformats.org/officeDocument/2006/relationships/tags" Target="../tags/tag13.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3" Type="http://schemas.openxmlformats.org/officeDocument/2006/relationships/slideLayout" Target="../slideLayouts/slideLayout6.xml"/><Relationship Id="rId12" Type="http://schemas.openxmlformats.org/officeDocument/2006/relationships/tags" Target="../tags/tag32.xml"/><Relationship Id="rId11" Type="http://schemas.openxmlformats.org/officeDocument/2006/relationships/tags" Target="../tags/tag31.xml"/><Relationship Id="rId10" Type="http://schemas.openxmlformats.org/officeDocument/2006/relationships/tags" Target="../tags/tag30.xml"/><Relationship Id="rId1" Type="http://schemas.openxmlformats.org/officeDocument/2006/relationships/tags" Target="../tags/tag21.xml"/></Relationships>
</file>

<file path=ppt/slides/_rels/slide4.xml.rels><?xml version="1.0" encoding="UTF-8" standalone="yes"?>
<Relationships xmlns="http://schemas.openxmlformats.org/package/2006/relationships"><Relationship Id="rId9" Type="http://schemas.openxmlformats.org/officeDocument/2006/relationships/tags" Target="../tags/tag41.xml"/><Relationship Id="rId8" Type="http://schemas.openxmlformats.org/officeDocument/2006/relationships/tags" Target="../tags/tag40.xml"/><Relationship Id="rId7" Type="http://schemas.openxmlformats.org/officeDocument/2006/relationships/tags" Target="../tags/tag39.xml"/><Relationship Id="rId6" Type="http://schemas.openxmlformats.org/officeDocument/2006/relationships/tags" Target="../tags/tag38.xml"/><Relationship Id="rId5" Type="http://schemas.openxmlformats.org/officeDocument/2006/relationships/tags" Target="../tags/tag37.xml"/><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3" Type="http://schemas.openxmlformats.org/officeDocument/2006/relationships/slideLayout" Target="../slideLayouts/slideLayout6.xml"/><Relationship Id="rId12" Type="http://schemas.openxmlformats.org/officeDocument/2006/relationships/tags" Target="../tags/tag44.xml"/><Relationship Id="rId11" Type="http://schemas.openxmlformats.org/officeDocument/2006/relationships/tags" Target="../tags/tag43.xml"/><Relationship Id="rId10" Type="http://schemas.openxmlformats.org/officeDocument/2006/relationships/tags" Target="../tags/tag42.xml"/><Relationship Id="rId1" Type="http://schemas.openxmlformats.org/officeDocument/2006/relationships/tags" Target="../tags/tag33.xml"/></Relationships>
</file>

<file path=ppt/slides/_rels/slide5.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6.xml"/><Relationship Id="rId2" Type="http://schemas.openxmlformats.org/officeDocument/2006/relationships/image" Target="../media/image5.emf"/><Relationship Id="rId1"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9" Type="http://schemas.openxmlformats.org/officeDocument/2006/relationships/tags" Target="../tags/tag53.xml"/><Relationship Id="rId8" Type="http://schemas.openxmlformats.org/officeDocument/2006/relationships/tags" Target="../tags/tag52.xml"/><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1" Type="http://schemas.openxmlformats.org/officeDocument/2006/relationships/slideLayout" Target="../slideLayouts/slideLayout6.xml"/><Relationship Id="rId20" Type="http://schemas.openxmlformats.org/officeDocument/2006/relationships/tags" Target="../tags/tag64.xml"/><Relationship Id="rId2" Type="http://schemas.openxmlformats.org/officeDocument/2006/relationships/tags" Target="../tags/tag46.xml"/><Relationship Id="rId19" Type="http://schemas.openxmlformats.org/officeDocument/2006/relationships/tags" Target="../tags/tag63.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tags" Target="../tags/tag56.xml"/><Relationship Id="rId11" Type="http://schemas.openxmlformats.org/officeDocument/2006/relationships/tags" Target="../tags/tag55.xml"/><Relationship Id="rId10" Type="http://schemas.openxmlformats.org/officeDocument/2006/relationships/tags" Target="../tags/tag54.xml"/><Relationship Id="rId1" Type="http://schemas.openxmlformats.org/officeDocument/2006/relationships/tags" Target="../tags/tag4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9" Type="http://schemas.openxmlformats.org/officeDocument/2006/relationships/tags" Target="../tags/tag71.xml"/><Relationship Id="rId8" Type="http://schemas.openxmlformats.org/officeDocument/2006/relationships/tags" Target="../tags/tag70.xml"/><Relationship Id="rId7" Type="http://schemas.openxmlformats.org/officeDocument/2006/relationships/tags" Target="../tags/tag69.xml"/><Relationship Id="rId6" Type="http://schemas.openxmlformats.org/officeDocument/2006/relationships/tags" Target="../tags/tag68.xml"/><Relationship Id="rId5" Type="http://schemas.openxmlformats.org/officeDocument/2006/relationships/tags" Target="../tags/tag67.xml"/><Relationship Id="rId4" Type="http://schemas.openxmlformats.org/officeDocument/2006/relationships/tags" Target="../tags/tag66.xml"/><Relationship Id="rId3" Type="http://schemas.openxmlformats.org/officeDocument/2006/relationships/tags" Target="../tags/tag65.xml"/><Relationship Id="rId2" Type="http://schemas.openxmlformats.org/officeDocument/2006/relationships/image" Target="../media/image1.svg"/><Relationship Id="rId18" Type="http://schemas.openxmlformats.org/officeDocument/2006/relationships/slideLayout" Target="../slideLayouts/slideLayout6.xml"/><Relationship Id="rId17" Type="http://schemas.openxmlformats.org/officeDocument/2006/relationships/tags" Target="../tags/tag79.xml"/><Relationship Id="rId16" Type="http://schemas.openxmlformats.org/officeDocument/2006/relationships/tags" Target="../tags/tag78.xml"/><Relationship Id="rId15" Type="http://schemas.openxmlformats.org/officeDocument/2006/relationships/tags" Target="../tags/tag77.xml"/><Relationship Id="rId14" Type="http://schemas.openxmlformats.org/officeDocument/2006/relationships/tags" Target="../tags/tag76.xml"/><Relationship Id="rId13" Type="http://schemas.openxmlformats.org/officeDocument/2006/relationships/tags" Target="../tags/tag75.xml"/><Relationship Id="rId12" Type="http://schemas.openxmlformats.org/officeDocument/2006/relationships/tags" Target="../tags/tag74.xml"/><Relationship Id="rId11" Type="http://schemas.openxmlformats.org/officeDocument/2006/relationships/tags" Target="../tags/tag73.xml"/><Relationship Id="rId10" Type="http://schemas.openxmlformats.org/officeDocument/2006/relationships/tags" Target="../tags/tag72.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9" Type="http://schemas.openxmlformats.org/officeDocument/2006/relationships/tags" Target="../tags/tag88.xml"/><Relationship Id="rId8" Type="http://schemas.openxmlformats.org/officeDocument/2006/relationships/tags" Target="../tags/tag87.xml"/><Relationship Id="rId7" Type="http://schemas.openxmlformats.org/officeDocument/2006/relationships/tags" Target="../tags/tag86.xml"/><Relationship Id="rId6" Type="http://schemas.openxmlformats.org/officeDocument/2006/relationships/tags" Target="../tags/tag85.xml"/><Relationship Id="rId5" Type="http://schemas.openxmlformats.org/officeDocument/2006/relationships/tags" Target="../tags/tag84.xml"/><Relationship Id="rId4" Type="http://schemas.openxmlformats.org/officeDocument/2006/relationships/tags" Target="../tags/tag83.xml"/><Relationship Id="rId3" Type="http://schemas.openxmlformats.org/officeDocument/2006/relationships/tags" Target="../tags/tag82.xml"/><Relationship Id="rId2" Type="http://schemas.openxmlformats.org/officeDocument/2006/relationships/tags" Target="../tags/tag81.xml"/><Relationship Id="rId13" Type="http://schemas.openxmlformats.org/officeDocument/2006/relationships/slideLayout" Target="../slideLayouts/slideLayout6.xml"/><Relationship Id="rId12" Type="http://schemas.openxmlformats.org/officeDocument/2006/relationships/tags" Target="../tags/tag91.xml"/><Relationship Id="rId11" Type="http://schemas.openxmlformats.org/officeDocument/2006/relationships/tags" Target="../tags/tag90.xml"/><Relationship Id="rId10" Type="http://schemas.openxmlformats.org/officeDocument/2006/relationships/tags" Target="../tags/tag89.xml"/><Relationship Id="rId1" Type="http://schemas.openxmlformats.org/officeDocument/2006/relationships/tags" Target="../tags/tag8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txBox="1"/>
          <p:nvPr/>
        </p:nvSpPr>
        <p:spPr>
          <a:xfrm>
            <a:off x="0" y="2073275"/>
            <a:ext cx="12160885" cy="1747520"/>
          </a:xfrm>
          <a:prstGeom prst="rect">
            <a:avLst/>
          </a:prstGeom>
        </p:spPr>
        <p:txBody>
          <a:bodyPr vert="horz" lIns="91440" tIns="45720" rIns="91440" bIns="45720" rtlCol="0" anchor="ctr">
            <a:normAutofit fontScale="90000"/>
          </a:bodyPr>
          <a:lstStyle/>
          <a:p>
            <a:pPr lvl="0" algn="ctr">
              <a:lnSpc>
                <a:spcPct val="90000"/>
              </a:lnSpc>
              <a:spcBef>
                <a:spcPct val="0"/>
              </a:spcBef>
              <a:defRPr/>
            </a:pPr>
            <a:r>
              <a:rPr sz="6000" dirty="0">
                <a:solidFill>
                  <a:schemeClr val="bg1"/>
                </a:solidFill>
                <a:latin typeface="Arial" panose="020B0604020202020204" pitchFamily="34" charset="0"/>
                <a:ea typeface="+mj-ea"/>
                <a:cs typeface="Arial" panose="020B0604020202020204" pitchFamily="34" charset="0"/>
              </a:rPr>
              <a:t>ONAP R11- </a:t>
            </a:r>
            <a:r>
              <a:rPr lang="en-US" sz="6000" dirty="0">
                <a:solidFill>
                  <a:schemeClr val="bg1"/>
                </a:solidFill>
                <a:latin typeface="Arial" panose="020B0604020202020204" pitchFamily="34" charset="0"/>
                <a:ea typeface="+mj-ea"/>
                <a:cs typeface="Arial" panose="020B0604020202020204" pitchFamily="34" charset="0"/>
              </a:rPr>
              <a:t>G</a:t>
            </a:r>
            <a:r>
              <a:rPr sz="6000" dirty="0">
                <a:solidFill>
                  <a:schemeClr val="bg1"/>
                </a:solidFill>
                <a:latin typeface="Arial" panose="020B0604020202020204" pitchFamily="34" charset="0"/>
                <a:ea typeface="+mj-ea"/>
                <a:cs typeface="Arial" panose="020B0604020202020204" pitchFamily="34" charset="0"/>
              </a:rPr>
              <a:t>eneral intent model and general intent interface requirements</a:t>
            </a:r>
            <a:r>
              <a:rPr lang="en-US" altLang="zh-CN" sz="6000" dirty="0">
                <a:solidFill>
                  <a:schemeClr val="bg1"/>
                </a:solidFill>
                <a:latin typeface="Arial" panose="020B0604020202020204" pitchFamily="34" charset="0"/>
                <a:ea typeface="+mj-ea"/>
                <a:cs typeface="Arial" panose="020B0604020202020204" pitchFamily="34" charset="0"/>
              </a:rPr>
              <a:t> </a:t>
            </a:r>
            <a:endParaRPr kumimoji="0" lang="ru-RU" sz="6000" b="0" i="0" u="none" strike="noStrike" kern="1200" cap="none" spc="0" normalizeH="0" baseline="0" noProof="0" dirty="0">
              <a:ln>
                <a:noFill/>
              </a:ln>
              <a:solidFill>
                <a:schemeClr val="bg1"/>
              </a:solidFill>
              <a:effectLst/>
              <a:uLnTx/>
              <a:uFillTx/>
              <a:latin typeface="Arial" panose="020B0604020202020204" pitchFamily="34" charset="0"/>
              <a:ea typeface="+mj-ea"/>
              <a:cs typeface="Arial" panose="020B0604020202020204" pitchFamily="34" charset="0"/>
            </a:endParaRPr>
          </a:p>
        </p:txBody>
      </p:sp>
      <p:sp>
        <p:nvSpPr>
          <p:cNvPr id="2" name="文本框 1"/>
          <p:cNvSpPr txBox="1"/>
          <p:nvPr/>
        </p:nvSpPr>
        <p:spPr>
          <a:xfrm>
            <a:off x="3694583" y="3976740"/>
            <a:ext cx="4803762" cy="645160"/>
          </a:xfrm>
          <a:prstGeom prst="rect">
            <a:avLst/>
          </a:prstGeom>
          <a:noFill/>
        </p:spPr>
        <p:txBody>
          <a:bodyPr wrap="square" rtlCol="0">
            <a:spAutoFit/>
          </a:bodyPr>
          <a:lstStyle/>
          <a:p>
            <a:pPr algn="ctr"/>
            <a:r>
              <a:rPr lang="en-US" altLang="zh-CN" b="1" dirty="0" smtClean="0">
                <a:solidFill>
                  <a:schemeClr val="bg1"/>
                </a:solidFill>
              </a:rPr>
              <a:t>Requirements Subcommittee Review</a:t>
            </a:r>
            <a:endParaRPr lang="en-US" altLang="zh-CN" b="1" dirty="0" smtClean="0">
              <a:solidFill>
                <a:schemeClr val="bg1"/>
              </a:solidFill>
            </a:endParaRPr>
          </a:p>
          <a:p>
            <a:pPr algn="ctr"/>
            <a:r>
              <a:rPr lang="en-US" altLang="zh-CN" b="1" dirty="0" smtClean="0">
                <a:solidFill>
                  <a:schemeClr val="bg1"/>
                </a:solidFill>
              </a:rPr>
              <a:t>23</a:t>
            </a:r>
            <a:r>
              <a:rPr lang="en-US" altLang="zh-CN" b="1" baseline="30000" dirty="0" smtClean="0">
                <a:solidFill>
                  <a:schemeClr val="bg1"/>
                </a:solidFill>
              </a:rPr>
              <a:t>rd</a:t>
            </a:r>
            <a:r>
              <a:rPr lang="en-US" altLang="zh-CN" b="1" dirty="0" smtClean="0">
                <a:solidFill>
                  <a:schemeClr val="bg1"/>
                </a:solidFill>
              </a:rPr>
              <a:t> May, 2022</a:t>
            </a:r>
            <a:endParaRPr lang="zh-CN" altLang="en-US" b="1" dirty="0">
              <a:solidFill>
                <a:schemeClr val="bg1"/>
              </a:solidFill>
            </a:endParaRPr>
          </a:p>
        </p:txBody>
      </p:sp>
      <p:sp>
        <p:nvSpPr>
          <p:cNvPr id="3" name="文本框 2"/>
          <p:cNvSpPr txBox="1"/>
          <p:nvPr/>
        </p:nvSpPr>
        <p:spPr>
          <a:xfrm>
            <a:off x="441325" y="4947920"/>
            <a:ext cx="11292840" cy="368300"/>
          </a:xfrm>
          <a:prstGeom prst="rect">
            <a:avLst/>
          </a:prstGeom>
          <a:noFill/>
        </p:spPr>
        <p:txBody>
          <a:bodyPr wrap="square" rtlCol="0">
            <a:spAutoFit/>
          </a:bodyPr>
          <a:p>
            <a:pPr algn="ctr"/>
            <a:r>
              <a:rPr lang="en-US" altLang="zh-CN" b="1" dirty="0" smtClean="0">
                <a:solidFill>
                  <a:schemeClr val="bg1"/>
                </a:solidFill>
              </a:rPr>
              <a:t>REQ Owners: </a:t>
            </a:r>
            <a:r>
              <a:rPr lang="en-US" altLang="zh-CN" dirty="0" err="1" smtClean="0">
                <a:solidFill>
                  <a:schemeClr val="bg1"/>
                </a:solidFill>
                <a:sym typeface="+mn-ea"/>
              </a:rPr>
              <a:t>Lingli</a:t>
            </a:r>
            <a:r>
              <a:rPr lang="en-US" altLang="zh-CN" dirty="0" smtClean="0">
                <a:solidFill>
                  <a:schemeClr val="bg1"/>
                </a:solidFill>
                <a:sym typeface="+mn-ea"/>
              </a:rPr>
              <a:t> Deng (CMCC), </a:t>
            </a:r>
            <a:r>
              <a:rPr lang="en-US" altLang="zh-CN" dirty="0" err="1" smtClean="0">
                <a:solidFill>
                  <a:schemeClr val="bg1"/>
                </a:solidFill>
                <a:sym typeface="+mn-ea"/>
              </a:rPr>
              <a:t>Keguang</a:t>
            </a:r>
            <a:r>
              <a:rPr lang="en-US" altLang="zh-CN" dirty="0" smtClean="0">
                <a:solidFill>
                  <a:schemeClr val="bg1"/>
                </a:solidFill>
                <a:sym typeface="+mn-ea"/>
              </a:rPr>
              <a:t> He (CMCC), Chuanyu</a:t>
            </a:r>
            <a:r>
              <a:rPr lang="en-US" altLang="zh-CN" dirty="0">
                <a:solidFill>
                  <a:schemeClr val="bg1"/>
                </a:solidFill>
                <a:sym typeface="+mn-ea"/>
              </a:rPr>
              <a:t> Chen (</a:t>
            </a:r>
            <a:r>
              <a:rPr lang="en-US" altLang="zh-CN" dirty="0" smtClean="0">
                <a:solidFill>
                  <a:schemeClr val="bg1"/>
                </a:solidFill>
                <a:sym typeface="+mn-ea"/>
              </a:rPr>
              <a:t>Huawei), </a:t>
            </a:r>
            <a:r>
              <a:rPr lang="en-US" altLang="zh-CN" dirty="0" smtClean="0">
                <a:solidFill>
                  <a:schemeClr val="bg1"/>
                </a:solidFill>
              </a:rPr>
              <a:t>Dong Wang (China Telecom) </a:t>
            </a:r>
            <a:r>
              <a:rPr lang="en-US" altLang="zh-CN" dirty="0">
                <a:solidFill>
                  <a:schemeClr val="bg1"/>
                </a:solidFill>
              </a:rPr>
              <a:t> </a:t>
            </a:r>
            <a:r>
              <a:rPr lang="en-US" altLang="zh-CN" dirty="0" smtClean="0">
                <a:solidFill>
                  <a:schemeClr val="bg1"/>
                </a:solidFill>
              </a:rPr>
              <a:t>                       </a:t>
            </a:r>
            <a:endParaRPr lang="zh-CN" altLang="en-US" dirty="0">
              <a:solidFill>
                <a:schemeClr val="bg1"/>
              </a:solidFill>
            </a:endParaRPr>
          </a:p>
        </p:txBody>
      </p:sp>
    </p:spTree>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lang="en-US" altLang="zh-CN" dirty="0"/>
              <a:t>Contents</a:t>
            </a:r>
            <a:endParaRPr lang="zh-CN" altLang="en-US" dirty="0"/>
          </a:p>
        </p:txBody>
      </p:sp>
      <p:sp>
        <p:nvSpPr>
          <p:cNvPr id="7" name="文本框 6"/>
          <p:cNvSpPr txBox="1"/>
          <p:nvPr/>
        </p:nvSpPr>
        <p:spPr>
          <a:xfrm>
            <a:off x="7237863" y="6228896"/>
            <a:ext cx="4954137" cy="246221"/>
          </a:xfrm>
          <a:prstGeom prst="rect">
            <a:avLst/>
          </a:prstGeom>
          <a:noFill/>
        </p:spPr>
        <p:txBody>
          <a:bodyPr wrap="square" rtlCol="0">
            <a:spAutoFit/>
          </a:bodyPr>
          <a:lstStyle/>
          <a:p>
            <a:r>
              <a:rPr lang="en-US" sz="1000" dirty="0"/>
              <a:t>Ref: ITU-T “Scenarios and Requirements of Intent-Based Network for Network Evolution”</a:t>
            </a:r>
            <a:endParaRPr lang="en-US" sz="1000" dirty="0"/>
          </a:p>
        </p:txBody>
      </p:sp>
      <p:sp>
        <p:nvSpPr>
          <p:cNvPr id="38" name="MH_Number_1">
            <a:hlinkClick r:id="" action="ppaction://noaction"/>
          </p:cNvPr>
          <p:cNvSpPr/>
          <p:nvPr>
            <p:custDataLst>
              <p:tags r:id="rId1"/>
            </p:custDataLst>
          </p:nvPr>
        </p:nvSpPr>
        <p:spPr bwMode="auto">
          <a:xfrm>
            <a:off x="3130090" y="1542495"/>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5" name="MH_Entry_1">
            <a:hlinkClick r:id="" action="ppaction://noaction"/>
          </p:cNvPr>
          <p:cNvSpPr/>
          <p:nvPr>
            <p:custDataLst>
              <p:tags r:id="rId2"/>
            </p:custDataLst>
          </p:nvPr>
        </p:nvSpPr>
        <p:spPr>
          <a:xfrm>
            <a:off x="3882096" y="189139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11" name="文本框 10"/>
          <p:cNvSpPr txBox="1"/>
          <p:nvPr>
            <p:custDataLst>
              <p:tags r:id="rId3"/>
            </p:custDataLst>
          </p:nvPr>
        </p:nvSpPr>
        <p:spPr>
          <a:xfrm>
            <a:off x="3130089" y="1542495"/>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01</a:t>
            </a:r>
            <a:endParaRPr lang="zh-CN" altLang="en-US" sz="2000" dirty="0">
              <a:solidFill>
                <a:srgbClr val="FFFFFF"/>
              </a:solidFill>
            </a:endParaRPr>
          </a:p>
        </p:txBody>
      </p:sp>
      <p:sp>
        <p:nvSpPr>
          <p:cNvPr id="14" name="文本框 13"/>
          <p:cNvSpPr txBox="1"/>
          <p:nvPr>
            <p:custDataLst>
              <p:tags r:id="rId4"/>
            </p:custDataLst>
          </p:nvPr>
        </p:nvSpPr>
        <p:spPr>
          <a:xfrm>
            <a:off x="3882094" y="1433158"/>
            <a:ext cx="4889863" cy="500400"/>
          </a:xfrm>
          <a:prstGeom prst="rect">
            <a:avLst/>
          </a:prstGeom>
          <a:noFill/>
        </p:spPr>
        <p:txBody>
          <a:bodyPr wrap="square" rtlCol="0" anchor="b" anchorCtr="0">
            <a:normAutofit/>
          </a:bodyPr>
          <a:lstStyle>
            <a:defPPr>
              <a:defRPr lang="zh-CN"/>
            </a:defPPr>
            <a:lvl1pPr>
              <a:defRPr sz="2000"/>
            </a:lvl1pPr>
          </a:lstStyle>
          <a:p>
            <a:r>
              <a:rPr lang="en-US" dirty="0"/>
              <a:t>Motivation and SDO Background</a:t>
            </a:r>
            <a:endParaRPr lang="en-US" dirty="0"/>
          </a:p>
        </p:txBody>
      </p:sp>
      <p:sp>
        <p:nvSpPr>
          <p:cNvPr id="40" name="MH_Number_2">
            <a:hlinkClick r:id="" action="ppaction://noaction"/>
          </p:cNvPr>
          <p:cNvSpPr/>
          <p:nvPr>
            <p:custDataLst>
              <p:tags r:id="rId5"/>
            </p:custDataLst>
          </p:nvPr>
        </p:nvSpPr>
        <p:spPr bwMode="auto">
          <a:xfrm>
            <a:off x="3130090" y="2489735"/>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16" name="文本框 15"/>
          <p:cNvSpPr txBox="1"/>
          <p:nvPr>
            <p:custDataLst>
              <p:tags r:id="rId6"/>
            </p:custDataLst>
          </p:nvPr>
        </p:nvSpPr>
        <p:spPr>
          <a:xfrm>
            <a:off x="3130089" y="2489735"/>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02</a:t>
            </a:r>
            <a:endParaRPr lang="zh-CN" altLang="en-US" sz="2000" dirty="0">
              <a:solidFill>
                <a:srgbClr val="FFFFFF"/>
              </a:solidFill>
            </a:endParaRPr>
          </a:p>
        </p:txBody>
      </p:sp>
      <p:sp>
        <p:nvSpPr>
          <p:cNvPr id="22" name="MH_Entry_1">
            <a:hlinkClick r:id="" action="ppaction://noaction"/>
          </p:cNvPr>
          <p:cNvSpPr/>
          <p:nvPr>
            <p:custDataLst>
              <p:tags r:id="rId7"/>
            </p:custDataLst>
          </p:nvPr>
        </p:nvSpPr>
        <p:spPr>
          <a:xfrm>
            <a:off x="3882096" y="2834312"/>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27" name="文本框 26"/>
          <p:cNvSpPr txBox="1"/>
          <p:nvPr>
            <p:custDataLst>
              <p:tags r:id="rId8"/>
            </p:custDataLst>
          </p:nvPr>
        </p:nvSpPr>
        <p:spPr>
          <a:xfrm>
            <a:off x="3882094" y="2383696"/>
            <a:ext cx="4889863" cy="500400"/>
          </a:xfrm>
          <a:prstGeom prst="rect">
            <a:avLst/>
          </a:prstGeom>
          <a:noFill/>
        </p:spPr>
        <p:txBody>
          <a:bodyPr wrap="square" rtlCol="0" anchor="b" anchorCtr="0">
            <a:normAutofit/>
          </a:bodyPr>
          <a:lstStyle>
            <a:defPPr>
              <a:defRPr lang="zh-CN"/>
            </a:defPPr>
            <a:lvl1pPr>
              <a:defRPr sz="2000"/>
            </a:lvl1pPr>
          </a:lstStyle>
          <a:p>
            <a:r>
              <a:rPr lang="en-US" dirty="0">
                <a:sym typeface="+mn-ea"/>
              </a:rPr>
              <a:t>Relationship with existing work of ONAP</a:t>
            </a:r>
            <a:endParaRPr lang="en-US" dirty="0">
              <a:sym typeface="+mn-ea"/>
            </a:endParaRPr>
          </a:p>
        </p:txBody>
      </p:sp>
      <p:sp>
        <p:nvSpPr>
          <p:cNvPr id="46" name="MH_Number_3">
            <a:hlinkClick r:id="" action="ppaction://noaction"/>
          </p:cNvPr>
          <p:cNvSpPr/>
          <p:nvPr>
            <p:custDataLst>
              <p:tags r:id="rId9"/>
            </p:custDataLst>
          </p:nvPr>
        </p:nvSpPr>
        <p:spPr bwMode="auto">
          <a:xfrm>
            <a:off x="3130090" y="3429098"/>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1" name="文本框 30"/>
          <p:cNvSpPr txBox="1"/>
          <p:nvPr>
            <p:custDataLst>
              <p:tags r:id="rId10"/>
            </p:custDataLst>
          </p:nvPr>
        </p:nvSpPr>
        <p:spPr>
          <a:xfrm>
            <a:off x="3130089" y="3429097"/>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03</a:t>
            </a:r>
            <a:endParaRPr lang="zh-CN" altLang="en-US" sz="2000" dirty="0">
              <a:solidFill>
                <a:srgbClr val="FFFFFF"/>
              </a:solidFill>
            </a:endParaRPr>
          </a:p>
        </p:txBody>
      </p:sp>
      <p:sp>
        <p:nvSpPr>
          <p:cNvPr id="32" name="MH_Entry_1">
            <a:hlinkClick r:id="" action="ppaction://noaction"/>
          </p:cNvPr>
          <p:cNvSpPr/>
          <p:nvPr>
            <p:custDataLst>
              <p:tags r:id="rId11"/>
            </p:custDataLst>
          </p:nvPr>
        </p:nvSpPr>
        <p:spPr>
          <a:xfrm>
            <a:off x="3882096" y="3781552"/>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33" name="文本框 32"/>
          <p:cNvSpPr txBox="1"/>
          <p:nvPr>
            <p:custDataLst>
              <p:tags r:id="rId12"/>
            </p:custDataLst>
          </p:nvPr>
        </p:nvSpPr>
        <p:spPr>
          <a:xfrm>
            <a:off x="3882390" y="3323590"/>
            <a:ext cx="6007735" cy="500380"/>
          </a:xfrm>
          <a:prstGeom prst="rect">
            <a:avLst/>
          </a:prstGeom>
          <a:noFill/>
        </p:spPr>
        <p:txBody>
          <a:bodyPr wrap="square" rtlCol="0" anchor="b" anchorCtr="0">
            <a:noAutofit/>
          </a:bodyPr>
          <a:lstStyle>
            <a:defPPr>
              <a:defRPr lang="zh-CN"/>
            </a:defPPr>
            <a:lvl1pPr>
              <a:defRPr sz="2000"/>
            </a:lvl1pPr>
          </a:lstStyle>
          <a:p>
            <a:r>
              <a:rPr lang="en-US" altLang="zh-CN" b="1" dirty="0">
                <a:solidFill>
                  <a:srgbClr val="0070C0"/>
                </a:solidFill>
              </a:rPr>
              <a:t>Requirements for general intent model and interface</a:t>
            </a:r>
            <a:endParaRPr lang="en-US" altLang="zh-CN" b="1" dirty="0">
              <a:solidFill>
                <a:srgbClr val="0070C0"/>
              </a:solidFill>
            </a:endParaRPr>
          </a:p>
        </p:txBody>
      </p:sp>
      <p:sp>
        <p:nvSpPr>
          <p:cNvPr id="50" name="MH_Number_4">
            <a:hlinkClick r:id="" action="ppaction://noaction"/>
          </p:cNvPr>
          <p:cNvSpPr/>
          <p:nvPr>
            <p:custDataLst>
              <p:tags r:id="rId13"/>
            </p:custDataLst>
          </p:nvPr>
        </p:nvSpPr>
        <p:spPr bwMode="auto">
          <a:xfrm>
            <a:off x="3130090" y="4370811"/>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4" name="文本框 33"/>
          <p:cNvSpPr txBox="1"/>
          <p:nvPr>
            <p:custDataLst>
              <p:tags r:id="rId14"/>
            </p:custDataLst>
          </p:nvPr>
        </p:nvSpPr>
        <p:spPr>
          <a:xfrm>
            <a:off x="3130089" y="4370811"/>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04</a:t>
            </a:r>
            <a:endParaRPr lang="zh-CN" altLang="en-US" sz="2000" dirty="0">
              <a:solidFill>
                <a:srgbClr val="FFFFFF"/>
              </a:solidFill>
            </a:endParaRPr>
          </a:p>
        </p:txBody>
      </p:sp>
      <p:sp>
        <p:nvSpPr>
          <p:cNvPr id="36" name="MH_Entry_1">
            <a:hlinkClick r:id="" action="ppaction://noaction"/>
          </p:cNvPr>
          <p:cNvSpPr/>
          <p:nvPr>
            <p:custDataLst>
              <p:tags r:id="rId15"/>
            </p:custDataLst>
          </p:nvPr>
        </p:nvSpPr>
        <p:spPr>
          <a:xfrm>
            <a:off x="3882096" y="4724468"/>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37" name="文本框 36"/>
          <p:cNvSpPr txBox="1"/>
          <p:nvPr>
            <p:custDataLst>
              <p:tags r:id="rId16"/>
            </p:custDataLst>
          </p:nvPr>
        </p:nvSpPr>
        <p:spPr>
          <a:xfrm>
            <a:off x="3882094" y="4266232"/>
            <a:ext cx="4889863" cy="500400"/>
          </a:xfrm>
          <a:prstGeom prst="rect">
            <a:avLst/>
          </a:prstGeom>
          <a:noFill/>
        </p:spPr>
        <p:txBody>
          <a:bodyPr wrap="square" rtlCol="0" anchor="b" anchorCtr="0">
            <a:normAutofit/>
          </a:bodyPr>
          <a:lstStyle>
            <a:defPPr>
              <a:defRPr lang="zh-CN"/>
            </a:defPPr>
            <a:lvl1pPr>
              <a:defRPr sz="2000"/>
            </a:lvl1pPr>
          </a:lstStyle>
          <a:p>
            <a:r>
              <a:rPr lang="zh-CN" altLang="en-US" dirty="0">
                <a:sym typeface="+mn-ea"/>
              </a:rPr>
              <a:t>REQ-XXX</a:t>
            </a:r>
            <a:r>
              <a:rPr lang="en-US" altLang="zh-CN" dirty="0">
                <a:sym typeface="+mn-ea"/>
              </a:rPr>
              <a:t> description</a:t>
            </a:r>
            <a:endParaRPr lang="en-US" altLang="zh-CN" dirty="0"/>
          </a:p>
        </p:txBody>
      </p:sp>
      <p:sp>
        <p:nvSpPr>
          <p:cNvPr id="39" name="MH_Number_4">
            <a:hlinkClick r:id="" action="ppaction://noaction"/>
          </p:cNvPr>
          <p:cNvSpPr/>
          <p:nvPr>
            <p:custDataLst>
              <p:tags r:id="rId17"/>
            </p:custDataLst>
          </p:nvPr>
        </p:nvSpPr>
        <p:spPr bwMode="auto">
          <a:xfrm>
            <a:off x="3130090" y="5316079"/>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41" name="文本框 40"/>
          <p:cNvSpPr txBox="1"/>
          <p:nvPr>
            <p:custDataLst>
              <p:tags r:id="rId18"/>
            </p:custDataLst>
          </p:nvPr>
        </p:nvSpPr>
        <p:spPr>
          <a:xfrm>
            <a:off x="3130089" y="5316079"/>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05</a:t>
            </a:r>
            <a:endParaRPr lang="zh-CN" altLang="en-US" sz="2000" dirty="0">
              <a:solidFill>
                <a:srgbClr val="FFFFFF"/>
              </a:solidFill>
            </a:endParaRPr>
          </a:p>
        </p:txBody>
      </p:sp>
      <p:sp>
        <p:nvSpPr>
          <p:cNvPr id="42" name="MH_Entry_1">
            <a:hlinkClick r:id="" action="ppaction://noaction"/>
          </p:cNvPr>
          <p:cNvSpPr/>
          <p:nvPr>
            <p:custDataLst>
              <p:tags r:id="rId19"/>
            </p:custDataLst>
          </p:nvPr>
        </p:nvSpPr>
        <p:spPr>
          <a:xfrm>
            <a:off x="3882096" y="566738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43" name="文本框 42"/>
          <p:cNvSpPr txBox="1"/>
          <p:nvPr>
            <p:custDataLst>
              <p:tags r:id="rId20"/>
            </p:custDataLst>
          </p:nvPr>
        </p:nvSpPr>
        <p:spPr>
          <a:xfrm>
            <a:off x="3882094" y="5209148"/>
            <a:ext cx="4889863" cy="500400"/>
          </a:xfrm>
          <a:prstGeom prst="rect">
            <a:avLst/>
          </a:prstGeom>
          <a:noFill/>
        </p:spPr>
        <p:txBody>
          <a:bodyPr wrap="square" rtlCol="0" anchor="b" anchorCtr="0">
            <a:normAutofit/>
          </a:bodyPr>
          <a:lstStyle>
            <a:defPPr>
              <a:defRPr lang="zh-CN"/>
            </a:defPPr>
            <a:lvl1pPr>
              <a:defRPr sz="2000"/>
            </a:lvl1pPr>
          </a:lstStyle>
          <a:p>
            <a:r>
              <a:rPr lang="en-US" altLang="zh-CN" dirty="0"/>
              <a:t>Project Impact</a:t>
            </a:r>
            <a:endParaRPr lang="en-US" altLang="zh-CN" dirty="0"/>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dirty="0"/>
              <a:t>Add intent analysis micro service in UUI</a:t>
            </a:r>
            <a:endParaRPr dirty="0"/>
          </a:p>
        </p:txBody>
      </p:sp>
      <p:sp>
        <p:nvSpPr>
          <p:cNvPr id="2" name="矩形 1"/>
          <p:cNvSpPr/>
          <p:nvPr/>
        </p:nvSpPr>
        <p:spPr>
          <a:xfrm>
            <a:off x="1905000" y="1125220"/>
            <a:ext cx="6047105" cy="4965700"/>
          </a:xfrm>
          <a:prstGeom prst="rect">
            <a:avLst/>
          </a:prstGeom>
          <a:solidFill>
            <a:schemeClr val="bg1">
              <a:lumMod val="8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p:nvPr/>
        </p:nvSpPr>
        <p:spPr>
          <a:xfrm>
            <a:off x="4200525" y="1125220"/>
            <a:ext cx="1680845" cy="368300"/>
          </a:xfrm>
          <a:prstGeom prst="rect">
            <a:avLst/>
          </a:prstGeom>
          <a:noFill/>
        </p:spPr>
        <p:txBody>
          <a:bodyPr wrap="square" rtlCol="0">
            <a:spAutoFit/>
          </a:bodyPr>
          <a:p>
            <a:r>
              <a:rPr lang="en-US" altLang="zh-CN"/>
              <a:t>Usecase-UI</a:t>
            </a:r>
            <a:endParaRPr lang="en-US" altLang="zh-CN"/>
          </a:p>
        </p:txBody>
      </p:sp>
      <p:sp>
        <p:nvSpPr>
          <p:cNvPr id="5" name="矩形 4"/>
          <p:cNvSpPr/>
          <p:nvPr/>
        </p:nvSpPr>
        <p:spPr>
          <a:xfrm>
            <a:off x="2084705" y="1680210"/>
            <a:ext cx="2062480" cy="16637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文本框 5"/>
          <p:cNvSpPr txBox="1"/>
          <p:nvPr/>
        </p:nvSpPr>
        <p:spPr>
          <a:xfrm>
            <a:off x="2918460" y="1680210"/>
            <a:ext cx="638810" cy="368300"/>
          </a:xfrm>
          <a:prstGeom prst="rect">
            <a:avLst/>
          </a:prstGeom>
          <a:noFill/>
        </p:spPr>
        <p:txBody>
          <a:bodyPr wrap="square" rtlCol="0">
            <a:spAutoFit/>
          </a:bodyPr>
          <a:p>
            <a:r>
              <a:rPr lang="en-US" altLang="zh-CN"/>
              <a:t>GUI</a:t>
            </a:r>
            <a:endParaRPr lang="en-US" altLang="zh-CN"/>
          </a:p>
        </p:txBody>
      </p:sp>
      <p:cxnSp>
        <p:nvCxnSpPr>
          <p:cNvPr id="7" name="直接连接符 6"/>
          <p:cNvCxnSpPr/>
          <p:nvPr/>
        </p:nvCxnSpPr>
        <p:spPr>
          <a:xfrm>
            <a:off x="2823845" y="2048510"/>
            <a:ext cx="63881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2139315" y="2106295"/>
            <a:ext cx="2007870" cy="1198880"/>
          </a:xfrm>
          <a:prstGeom prst="rect">
            <a:avLst/>
          </a:prstGeom>
          <a:noFill/>
        </p:spPr>
        <p:txBody>
          <a:bodyPr wrap="square" rtlCol="0">
            <a:spAutoFit/>
          </a:bodyPr>
          <a:p>
            <a:pPr marL="285750" indent="-285750">
              <a:buFont typeface="Wingdings" panose="05000000000000000000" charset="0"/>
              <a:buChar char="l"/>
            </a:pPr>
            <a:r>
              <a:rPr lang="en-US" altLang="zh-CN" sz="1200"/>
              <a:t>Customer Management</a:t>
            </a:r>
            <a:endParaRPr lang="en-US" altLang="zh-CN" sz="1200"/>
          </a:p>
          <a:p>
            <a:pPr marL="285750" indent="-285750">
              <a:buFont typeface="Wingdings" panose="05000000000000000000" charset="0"/>
              <a:buChar char="l"/>
            </a:pPr>
            <a:r>
              <a:rPr lang="en-US" altLang="zh-CN" sz="1200"/>
              <a:t>Package Management</a:t>
            </a:r>
            <a:endParaRPr lang="en-US" altLang="zh-CN" sz="1200"/>
          </a:p>
          <a:p>
            <a:pPr marL="285750" indent="-285750">
              <a:buFont typeface="Wingdings" panose="05000000000000000000" charset="0"/>
              <a:buChar char="l"/>
            </a:pPr>
            <a:r>
              <a:rPr lang="en-US" altLang="zh-CN" sz="1200"/>
              <a:t>Service Management</a:t>
            </a:r>
            <a:endParaRPr lang="en-US" altLang="zh-CN" sz="1200"/>
          </a:p>
          <a:p>
            <a:pPr marL="285750" indent="-285750">
              <a:buFont typeface="Wingdings" panose="05000000000000000000" charset="0"/>
              <a:buChar char="l"/>
            </a:pPr>
            <a:r>
              <a:rPr lang="en-US" altLang="zh-CN" sz="1200"/>
              <a:t>Network Topology</a:t>
            </a:r>
            <a:endParaRPr lang="en-US" altLang="zh-CN" sz="1200"/>
          </a:p>
          <a:p>
            <a:pPr marL="285750" indent="-285750">
              <a:buFont typeface="Wingdings" panose="05000000000000000000" charset="0"/>
              <a:buChar char="l"/>
            </a:pPr>
            <a:r>
              <a:rPr lang="en-US" altLang="zh-CN" sz="1200"/>
              <a:t>Monitor</a:t>
            </a:r>
            <a:endParaRPr lang="en-US" altLang="zh-CN" sz="1200"/>
          </a:p>
          <a:p>
            <a:pPr marL="285750" indent="-285750">
              <a:buFont typeface="Wingdings" panose="05000000000000000000" charset="0"/>
              <a:buChar char="l"/>
            </a:pPr>
            <a:r>
              <a:rPr lang="en-US" altLang="zh-CN" sz="1200">
                <a:solidFill>
                  <a:srgbClr val="C00000"/>
                </a:solidFill>
              </a:rPr>
              <a:t>Intent format input</a:t>
            </a:r>
            <a:endParaRPr lang="en-US" altLang="zh-CN" sz="1200">
              <a:solidFill>
                <a:srgbClr val="C00000"/>
              </a:solidFill>
            </a:endParaRPr>
          </a:p>
        </p:txBody>
      </p:sp>
      <p:sp>
        <p:nvSpPr>
          <p:cNvPr id="12" name="矩形 11"/>
          <p:cNvSpPr/>
          <p:nvPr/>
        </p:nvSpPr>
        <p:spPr>
          <a:xfrm>
            <a:off x="4921885" y="1657350"/>
            <a:ext cx="2852420" cy="144208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文本框 12"/>
          <p:cNvSpPr txBox="1"/>
          <p:nvPr/>
        </p:nvSpPr>
        <p:spPr>
          <a:xfrm>
            <a:off x="5881370" y="1664970"/>
            <a:ext cx="1223010" cy="368300"/>
          </a:xfrm>
          <a:prstGeom prst="rect">
            <a:avLst/>
          </a:prstGeom>
          <a:noFill/>
        </p:spPr>
        <p:txBody>
          <a:bodyPr wrap="square" rtlCol="0">
            <a:spAutoFit/>
          </a:bodyPr>
          <a:p>
            <a:r>
              <a:rPr lang="en-US" altLang="zh-CN"/>
              <a:t>SERVER</a:t>
            </a:r>
            <a:endParaRPr lang="en-US" altLang="zh-CN"/>
          </a:p>
        </p:txBody>
      </p:sp>
      <p:cxnSp>
        <p:nvCxnSpPr>
          <p:cNvPr id="14" name="直接连接符 13"/>
          <p:cNvCxnSpPr/>
          <p:nvPr/>
        </p:nvCxnSpPr>
        <p:spPr>
          <a:xfrm>
            <a:off x="5881370" y="2025650"/>
            <a:ext cx="83629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4976495" y="2083435"/>
            <a:ext cx="2007870" cy="1014730"/>
          </a:xfrm>
          <a:prstGeom prst="rect">
            <a:avLst/>
          </a:prstGeom>
          <a:noFill/>
        </p:spPr>
        <p:txBody>
          <a:bodyPr wrap="square" rtlCol="0">
            <a:spAutoFit/>
          </a:bodyPr>
          <a:p>
            <a:pPr marL="285750" indent="-285750">
              <a:buFont typeface="Wingdings" panose="05000000000000000000" charset="0"/>
              <a:buChar char="l"/>
            </a:pPr>
            <a:r>
              <a:rPr lang="en-US" altLang="zh-CN" sz="1200"/>
              <a:t>Monitor Events</a:t>
            </a:r>
            <a:endParaRPr lang="en-US" altLang="zh-CN" sz="1200"/>
          </a:p>
          <a:p>
            <a:pPr marL="285750" indent="-285750">
              <a:buFont typeface="Wingdings" panose="05000000000000000000" charset="0"/>
              <a:buChar char="l"/>
            </a:pPr>
            <a:r>
              <a:rPr lang="en-US" altLang="zh-CN" sz="1200"/>
              <a:t>LCM Events</a:t>
            </a:r>
            <a:endParaRPr lang="en-US" altLang="zh-CN" sz="1200"/>
          </a:p>
          <a:p>
            <a:pPr marL="285750" indent="-285750">
              <a:buFont typeface="Wingdings" panose="05000000000000000000" charset="0"/>
              <a:buChar char="l"/>
            </a:pPr>
            <a:r>
              <a:rPr lang="en-US" altLang="zh-CN" sz="1200"/>
              <a:t>Intent Management Module</a:t>
            </a:r>
            <a:endParaRPr lang="en-US" altLang="zh-CN" sz="1200"/>
          </a:p>
          <a:p>
            <a:pPr marL="285750" indent="-285750">
              <a:buFont typeface="Wingdings" panose="05000000000000000000" charset="0"/>
              <a:buChar char="l"/>
            </a:pPr>
            <a:r>
              <a:rPr lang="en-US" altLang="zh-CN" sz="1200">
                <a:solidFill>
                  <a:schemeClr val="tx1"/>
                </a:solidFill>
              </a:rPr>
              <a:t>......</a:t>
            </a:r>
            <a:endParaRPr lang="en-US" altLang="zh-CN" sz="1200">
              <a:solidFill>
                <a:schemeClr val="tx1"/>
              </a:solidFill>
            </a:endParaRPr>
          </a:p>
        </p:txBody>
      </p:sp>
      <p:sp>
        <p:nvSpPr>
          <p:cNvPr id="16" name="流程图: 磁盘 15"/>
          <p:cNvSpPr/>
          <p:nvPr/>
        </p:nvSpPr>
        <p:spPr>
          <a:xfrm>
            <a:off x="4906010" y="3510280"/>
            <a:ext cx="975360" cy="563880"/>
          </a:xfrm>
          <a:prstGeom prst="flowChartMagneticDisk">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7" name="文本框 16"/>
          <p:cNvSpPr txBox="1"/>
          <p:nvPr/>
        </p:nvSpPr>
        <p:spPr>
          <a:xfrm>
            <a:off x="4883785" y="3705225"/>
            <a:ext cx="1066165" cy="368300"/>
          </a:xfrm>
          <a:prstGeom prst="rect">
            <a:avLst/>
          </a:prstGeom>
          <a:noFill/>
        </p:spPr>
        <p:txBody>
          <a:bodyPr wrap="square" rtlCol="0">
            <a:spAutoFit/>
          </a:bodyPr>
          <a:p>
            <a:r>
              <a:rPr lang="en-US" altLang="zh-CN"/>
              <a:t>Database</a:t>
            </a:r>
            <a:endParaRPr lang="en-US" altLang="zh-CN"/>
          </a:p>
        </p:txBody>
      </p:sp>
      <p:sp>
        <p:nvSpPr>
          <p:cNvPr id="18" name="矩形 17"/>
          <p:cNvSpPr/>
          <p:nvPr/>
        </p:nvSpPr>
        <p:spPr>
          <a:xfrm>
            <a:off x="6350000" y="3435350"/>
            <a:ext cx="1370965" cy="90106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9" name="文本框 18"/>
          <p:cNvSpPr txBox="1"/>
          <p:nvPr/>
        </p:nvSpPr>
        <p:spPr>
          <a:xfrm>
            <a:off x="6328410" y="3435350"/>
            <a:ext cx="1467485" cy="368300"/>
          </a:xfrm>
          <a:prstGeom prst="rect">
            <a:avLst/>
          </a:prstGeom>
          <a:noFill/>
        </p:spPr>
        <p:txBody>
          <a:bodyPr wrap="square" rtlCol="0">
            <a:spAutoFit/>
          </a:bodyPr>
          <a:p>
            <a:pPr algn="ctr"/>
            <a:r>
              <a:rPr lang="en-US" altLang="zh-CN"/>
              <a:t>NLP SERVER</a:t>
            </a:r>
            <a:endParaRPr lang="en-US" altLang="zh-CN"/>
          </a:p>
        </p:txBody>
      </p:sp>
      <p:sp>
        <p:nvSpPr>
          <p:cNvPr id="20" name="文本框 19"/>
          <p:cNvSpPr txBox="1"/>
          <p:nvPr/>
        </p:nvSpPr>
        <p:spPr>
          <a:xfrm>
            <a:off x="6405245" y="3869055"/>
            <a:ext cx="1315720" cy="460375"/>
          </a:xfrm>
          <a:prstGeom prst="rect">
            <a:avLst/>
          </a:prstGeom>
          <a:noFill/>
        </p:spPr>
        <p:txBody>
          <a:bodyPr wrap="square" rtlCol="0">
            <a:spAutoFit/>
          </a:bodyPr>
          <a:p>
            <a:pPr marL="285750" indent="-285750">
              <a:buFont typeface="Wingdings" panose="05000000000000000000" charset="0"/>
              <a:buChar char="l"/>
            </a:pPr>
            <a:r>
              <a:rPr lang="en-US" altLang="zh-CN" sz="1200"/>
              <a:t>NLP Module</a:t>
            </a:r>
            <a:endParaRPr lang="en-US" altLang="zh-CN" sz="1200"/>
          </a:p>
          <a:p>
            <a:pPr marL="285750" indent="-285750">
              <a:buFont typeface="Wingdings" panose="05000000000000000000" charset="0"/>
              <a:buChar char="l"/>
            </a:pPr>
            <a:r>
              <a:rPr lang="en-US" altLang="zh-CN" sz="1200"/>
              <a:t>NLP Model</a:t>
            </a:r>
            <a:endParaRPr lang="en-US" altLang="zh-CN" sz="1200">
              <a:solidFill>
                <a:schemeClr val="tx1"/>
              </a:solidFill>
            </a:endParaRPr>
          </a:p>
        </p:txBody>
      </p:sp>
      <p:cxnSp>
        <p:nvCxnSpPr>
          <p:cNvPr id="21" name="直接连接符 20"/>
          <p:cNvCxnSpPr/>
          <p:nvPr/>
        </p:nvCxnSpPr>
        <p:spPr>
          <a:xfrm>
            <a:off x="6453505" y="3803650"/>
            <a:ext cx="116332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上箭头 22"/>
          <p:cNvSpPr/>
          <p:nvPr/>
        </p:nvSpPr>
        <p:spPr>
          <a:xfrm>
            <a:off x="5151120" y="3113405"/>
            <a:ext cx="75565" cy="412115"/>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下箭头 23"/>
          <p:cNvSpPr/>
          <p:nvPr/>
        </p:nvSpPr>
        <p:spPr>
          <a:xfrm>
            <a:off x="5661025" y="3113405"/>
            <a:ext cx="75565" cy="412115"/>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下箭头 24"/>
          <p:cNvSpPr/>
          <p:nvPr/>
        </p:nvSpPr>
        <p:spPr>
          <a:xfrm>
            <a:off x="7387590" y="3098165"/>
            <a:ext cx="75565" cy="337185"/>
          </a:xfrm>
          <a:prstGeom prst="down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上箭头 26"/>
          <p:cNvSpPr/>
          <p:nvPr/>
        </p:nvSpPr>
        <p:spPr>
          <a:xfrm>
            <a:off x="6566535" y="3113405"/>
            <a:ext cx="75565" cy="321945"/>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8" name="矩形 27"/>
          <p:cNvSpPr/>
          <p:nvPr/>
        </p:nvSpPr>
        <p:spPr>
          <a:xfrm>
            <a:off x="4868545" y="4406265"/>
            <a:ext cx="2852420" cy="1631315"/>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9" name="文本框 28"/>
          <p:cNvSpPr txBox="1"/>
          <p:nvPr/>
        </p:nvSpPr>
        <p:spPr>
          <a:xfrm>
            <a:off x="5034915" y="4377690"/>
            <a:ext cx="2640330" cy="368300"/>
          </a:xfrm>
          <a:prstGeom prst="rect">
            <a:avLst/>
          </a:prstGeom>
          <a:noFill/>
        </p:spPr>
        <p:txBody>
          <a:bodyPr wrap="square" rtlCol="0">
            <a:spAutoFit/>
          </a:bodyPr>
          <a:p>
            <a:r>
              <a:rPr lang="en-US" altLang="zh-CN">
                <a:solidFill>
                  <a:srgbClr val="C00000"/>
                </a:solidFill>
              </a:rPr>
              <a:t>INTENT ANALYSIS SERVER</a:t>
            </a:r>
            <a:endParaRPr lang="en-US" altLang="zh-CN">
              <a:solidFill>
                <a:srgbClr val="C00000"/>
              </a:solidFill>
            </a:endParaRPr>
          </a:p>
        </p:txBody>
      </p:sp>
      <p:cxnSp>
        <p:nvCxnSpPr>
          <p:cNvPr id="30" name="直接连接符 29"/>
          <p:cNvCxnSpPr/>
          <p:nvPr/>
        </p:nvCxnSpPr>
        <p:spPr>
          <a:xfrm>
            <a:off x="4976495" y="4877435"/>
            <a:ext cx="264033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4936490" y="4842510"/>
            <a:ext cx="2837180" cy="1198880"/>
          </a:xfrm>
          <a:prstGeom prst="rect">
            <a:avLst/>
          </a:prstGeom>
          <a:noFill/>
        </p:spPr>
        <p:txBody>
          <a:bodyPr wrap="square" rtlCol="0">
            <a:spAutoFit/>
          </a:bodyPr>
          <a:p>
            <a:pPr marL="285750" indent="-285750">
              <a:buFont typeface="Wingdings" panose="05000000000000000000" charset="0"/>
              <a:buChar char="l"/>
            </a:pPr>
            <a:r>
              <a:rPr lang="en-US" altLang="zh-CN" sz="1200">
                <a:solidFill>
                  <a:srgbClr val="C00000"/>
                </a:solidFill>
              </a:rPr>
              <a:t>Intent decomposition</a:t>
            </a:r>
            <a:endParaRPr lang="en-US" altLang="zh-CN" sz="1200">
              <a:solidFill>
                <a:srgbClr val="C00000"/>
              </a:solidFill>
            </a:endParaRPr>
          </a:p>
          <a:p>
            <a:pPr marL="285750" indent="-285750">
              <a:buFont typeface="Wingdings" panose="05000000000000000000" charset="0"/>
              <a:buChar char="l"/>
            </a:pPr>
            <a:r>
              <a:rPr lang="en-US" altLang="zh-CN" sz="1200">
                <a:solidFill>
                  <a:srgbClr val="C00000"/>
                </a:solidFill>
              </a:rPr>
              <a:t>Intent orchestration</a:t>
            </a:r>
            <a:endParaRPr lang="en-US" altLang="zh-CN" sz="1200">
              <a:solidFill>
                <a:srgbClr val="C00000"/>
              </a:solidFill>
            </a:endParaRPr>
          </a:p>
          <a:p>
            <a:pPr marL="285750" indent="-285750">
              <a:buFont typeface="Wingdings" panose="05000000000000000000" charset="0"/>
              <a:buChar char="l"/>
            </a:pPr>
            <a:r>
              <a:rPr lang="en-US" altLang="zh-CN" sz="1200">
                <a:solidFill>
                  <a:srgbClr val="C00000"/>
                </a:solidFill>
              </a:rPr>
              <a:t>Expression and analysis of general intent model</a:t>
            </a:r>
            <a:endParaRPr lang="en-US" altLang="zh-CN" sz="1200">
              <a:solidFill>
                <a:srgbClr val="C00000"/>
              </a:solidFill>
            </a:endParaRPr>
          </a:p>
          <a:p>
            <a:pPr marL="285750" indent="-285750">
              <a:buFont typeface="Wingdings" panose="05000000000000000000" charset="0"/>
              <a:buChar char="l"/>
            </a:pPr>
            <a:r>
              <a:rPr lang="zh-CN" altLang="en-US" sz="1200">
                <a:solidFill>
                  <a:srgbClr val="C00000"/>
                </a:solidFill>
              </a:rPr>
              <a:t>Support </a:t>
            </a:r>
            <a:r>
              <a:rPr lang="en-US" altLang="zh-CN" sz="1200">
                <a:solidFill>
                  <a:srgbClr val="C00000"/>
                </a:solidFill>
              </a:rPr>
              <a:t>general</a:t>
            </a:r>
            <a:r>
              <a:rPr lang="zh-CN" altLang="en-US" sz="1200">
                <a:solidFill>
                  <a:srgbClr val="C00000"/>
                </a:solidFill>
              </a:rPr>
              <a:t> intent interface</a:t>
            </a:r>
            <a:endParaRPr lang="zh-CN" altLang="en-US" sz="1200">
              <a:solidFill>
                <a:srgbClr val="C00000"/>
              </a:solidFill>
            </a:endParaRPr>
          </a:p>
          <a:p>
            <a:pPr marL="285750" indent="-285750">
              <a:buFont typeface="Wingdings" panose="05000000000000000000" charset="0"/>
              <a:buChar char="l"/>
            </a:pPr>
            <a:r>
              <a:rPr lang="zh-CN" altLang="en-US" sz="1200">
                <a:solidFill>
                  <a:srgbClr val="C00000"/>
                </a:solidFill>
              </a:rPr>
              <a:t>Intent mapping function</a:t>
            </a:r>
            <a:endParaRPr lang="zh-CN" altLang="en-US" sz="1200">
              <a:solidFill>
                <a:srgbClr val="C00000"/>
              </a:solidFill>
            </a:endParaRPr>
          </a:p>
        </p:txBody>
      </p:sp>
      <p:cxnSp>
        <p:nvCxnSpPr>
          <p:cNvPr id="45" name="肘形连接符 44"/>
          <p:cNvCxnSpPr/>
          <p:nvPr/>
        </p:nvCxnSpPr>
        <p:spPr>
          <a:xfrm>
            <a:off x="2458720" y="3343910"/>
            <a:ext cx="2425065" cy="2314575"/>
          </a:xfrm>
          <a:prstGeom prst="bentConnector3">
            <a:avLst>
              <a:gd name="adj1" fmla="val 445"/>
            </a:avLst>
          </a:prstGeom>
          <a:ln w="476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8" name="肘形连接符 47"/>
          <p:cNvCxnSpPr/>
          <p:nvPr/>
        </p:nvCxnSpPr>
        <p:spPr>
          <a:xfrm rot="16200000" flipV="1">
            <a:off x="3502660" y="3546475"/>
            <a:ext cx="1569085" cy="1163955"/>
          </a:xfrm>
          <a:prstGeom prst="bentConnector3">
            <a:avLst>
              <a:gd name="adj1" fmla="val 40"/>
            </a:avLst>
          </a:prstGeom>
          <a:ln w="47625">
            <a:solidFill>
              <a:srgbClr val="080808"/>
            </a:solidFill>
            <a:tailEnd type="arrow"/>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8897620" y="1125220"/>
            <a:ext cx="1445260" cy="4965700"/>
          </a:xfrm>
          <a:prstGeom prst="rect">
            <a:avLst/>
          </a:prstGeom>
          <a:solidFill>
            <a:schemeClr val="bg1">
              <a:lumMod val="8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zh-CN" altLang="en-US">
              <a:sym typeface="+mn-ea"/>
            </a:endParaRPr>
          </a:p>
        </p:txBody>
      </p:sp>
      <p:sp>
        <p:nvSpPr>
          <p:cNvPr id="50" name="矩形 49"/>
          <p:cNvSpPr/>
          <p:nvPr/>
        </p:nvSpPr>
        <p:spPr>
          <a:xfrm>
            <a:off x="9076055" y="1340485"/>
            <a:ext cx="1072515" cy="339725"/>
          </a:xfrm>
          <a:prstGeom prst="rect">
            <a:avLst/>
          </a:prstGeom>
        </p:spPr>
        <p:style>
          <a:lnRef idx="2">
            <a:schemeClr val="accent6"/>
          </a:lnRef>
          <a:fillRef idx="1">
            <a:schemeClr val="lt1"/>
          </a:fillRef>
          <a:effectRef idx="0">
            <a:schemeClr val="accent6"/>
          </a:effectRef>
          <a:fontRef idx="minor">
            <a:schemeClr val="dk1"/>
          </a:fontRef>
        </p:style>
        <p:txBody>
          <a:bodyPr rtlCol="0" anchor="ctr"/>
          <a:p>
            <a:pPr algn="ctr"/>
            <a:r>
              <a:rPr lang="en-US" altLang="zh-CN"/>
              <a:t>VFC</a:t>
            </a:r>
            <a:endParaRPr lang="en-US" altLang="zh-CN"/>
          </a:p>
        </p:txBody>
      </p:sp>
      <p:sp>
        <p:nvSpPr>
          <p:cNvPr id="51" name="矩形 50"/>
          <p:cNvSpPr/>
          <p:nvPr/>
        </p:nvSpPr>
        <p:spPr>
          <a:xfrm>
            <a:off x="9089390" y="1952625"/>
            <a:ext cx="1072515" cy="339725"/>
          </a:xfrm>
          <a:prstGeom prst="rect">
            <a:avLst/>
          </a:prstGeom>
        </p:spPr>
        <p:style>
          <a:lnRef idx="2">
            <a:schemeClr val="accent6"/>
          </a:lnRef>
          <a:fillRef idx="1">
            <a:schemeClr val="lt1"/>
          </a:fillRef>
          <a:effectRef idx="0">
            <a:schemeClr val="accent6"/>
          </a:effectRef>
          <a:fontRef idx="minor">
            <a:schemeClr val="dk1"/>
          </a:fontRef>
        </p:style>
        <p:txBody>
          <a:bodyPr rtlCol="0" anchor="ctr"/>
          <a:p>
            <a:pPr algn="ctr"/>
            <a:r>
              <a:rPr lang="en-US" altLang="zh-CN"/>
              <a:t>SO</a:t>
            </a:r>
            <a:endParaRPr lang="en-US" altLang="zh-CN"/>
          </a:p>
        </p:txBody>
      </p:sp>
      <p:sp>
        <p:nvSpPr>
          <p:cNvPr id="52" name="矩形 51"/>
          <p:cNvSpPr/>
          <p:nvPr/>
        </p:nvSpPr>
        <p:spPr>
          <a:xfrm>
            <a:off x="9089390" y="2564765"/>
            <a:ext cx="1072515" cy="339725"/>
          </a:xfrm>
          <a:prstGeom prst="rect">
            <a:avLst/>
          </a:prstGeom>
        </p:spPr>
        <p:style>
          <a:lnRef idx="2">
            <a:schemeClr val="accent6"/>
          </a:lnRef>
          <a:fillRef idx="1">
            <a:schemeClr val="lt1"/>
          </a:fillRef>
          <a:effectRef idx="0">
            <a:schemeClr val="accent6"/>
          </a:effectRef>
          <a:fontRef idx="minor">
            <a:schemeClr val="dk1"/>
          </a:fontRef>
        </p:style>
        <p:txBody>
          <a:bodyPr rtlCol="0" anchor="ctr"/>
          <a:p>
            <a:pPr algn="ctr"/>
            <a:r>
              <a:rPr lang="en-US" altLang="zh-CN"/>
              <a:t>DCAE</a:t>
            </a:r>
            <a:endParaRPr lang="en-US" altLang="zh-CN"/>
          </a:p>
        </p:txBody>
      </p:sp>
      <p:sp>
        <p:nvSpPr>
          <p:cNvPr id="53" name="矩形 52"/>
          <p:cNvSpPr/>
          <p:nvPr/>
        </p:nvSpPr>
        <p:spPr>
          <a:xfrm>
            <a:off x="9073515" y="3176905"/>
            <a:ext cx="1072515" cy="339725"/>
          </a:xfrm>
          <a:prstGeom prst="rect">
            <a:avLst/>
          </a:prstGeom>
        </p:spPr>
        <p:style>
          <a:lnRef idx="2">
            <a:schemeClr val="accent6"/>
          </a:lnRef>
          <a:fillRef idx="1">
            <a:schemeClr val="lt1"/>
          </a:fillRef>
          <a:effectRef idx="0">
            <a:schemeClr val="accent6"/>
          </a:effectRef>
          <a:fontRef idx="minor">
            <a:schemeClr val="dk1"/>
          </a:fontRef>
        </p:style>
        <p:txBody>
          <a:bodyPr rtlCol="0" anchor="ctr"/>
          <a:p>
            <a:pPr algn="ctr"/>
            <a:r>
              <a:rPr lang="en-US" altLang="zh-CN"/>
              <a:t>POLICY</a:t>
            </a:r>
            <a:endParaRPr lang="en-US" altLang="zh-CN"/>
          </a:p>
        </p:txBody>
      </p:sp>
      <p:sp>
        <p:nvSpPr>
          <p:cNvPr id="54" name="矩形 53"/>
          <p:cNvSpPr/>
          <p:nvPr/>
        </p:nvSpPr>
        <p:spPr>
          <a:xfrm>
            <a:off x="9057005" y="3789045"/>
            <a:ext cx="1072515" cy="339725"/>
          </a:xfrm>
          <a:prstGeom prst="rect">
            <a:avLst/>
          </a:prstGeom>
        </p:spPr>
        <p:style>
          <a:lnRef idx="2">
            <a:schemeClr val="accent6"/>
          </a:lnRef>
          <a:fillRef idx="1">
            <a:schemeClr val="lt1"/>
          </a:fillRef>
          <a:effectRef idx="0">
            <a:schemeClr val="accent6"/>
          </a:effectRef>
          <a:fontRef idx="minor">
            <a:schemeClr val="dk1"/>
          </a:fontRef>
        </p:style>
        <p:txBody>
          <a:bodyPr rtlCol="0" anchor="ctr"/>
          <a:p>
            <a:pPr algn="ctr"/>
            <a:r>
              <a:rPr lang="en-US" altLang="zh-CN"/>
              <a:t>A&amp;AI</a:t>
            </a:r>
            <a:endParaRPr lang="en-US" altLang="zh-CN"/>
          </a:p>
        </p:txBody>
      </p:sp>
      <p:sp>
        <p:nvSpPr>
          <p:cNvPr id="55" name="矩形 54"/>
          <p:cNvSpPr/>
          <p:nvPr/>
        </p:nvSpPr>
        <p:spPr>
          <a:xfrm>
            <a:off x="9057005" y="4401185"/>
            <a:ext cx="1072515" cy="339725"/>
          </a:xfrm>
          <a:prstGeom prst="rect">
            <a:avLst/>
          </a:prstGeom>
        </p:spPr>
        <p:style>
          <a:lnRef idx="2">
            <a:schemeClr val="accent6"/>
          </a:lnRef>
          <a:fillRef idx="1">
            <a:schemeClr val="lt1"/>
          </a:fillRef>
          <a:effectRef idx="0">
            <a:schemeClr val="accent6"/>
          </a:effectRef>
          <a:fontRef idx="minor">
            <a:schemeClr val="dk1"/>
          </a:fontRef>
        </p:style>
        <p:txBody>
          <a:bodyPr rtlCol="0" anchor="ctr"/>
          <a:p>
            <a:pPr algn="ctr"/>
            <a:r>
              <a:rPr lang="en-US" altLang="zh-CN"/>
              <a:t>SDC</a:t>
            </a:r>
            <a:endParaRPr lang="en-US" altLang="zh-CN"/>
          </a:p>
        </p:txBody>
      </p:sp>
      <p:sp>
        <p:nvSpPr>
          <p:cNvPr id="56" name="矩形 55"/>
          <p:cNvSpPr/>
          <p:nvPr/>
        </p:nvSpPr>
        <p:spPr>
          <a:xfrm>
            <a:off x="9057005" y="5013325"/>
            <a:ext cx="1072515" cy="339725"/>
          </a:xfrm>
          <a:prstGeom prst="rect">
            <a:avLst/>
          </a:prstGeom>
        </p:spPr>
        <p:style>
          <a:lnRef idx="2">
            <a:schemeClr val="accent6"/>
          </a:lnRef>
          <a:fillRef idx="1">
            <a:schemeClr val="lt1"/>
          </a:fillRef>
          <a:effectRef idx="0">
            <a:schemeClr val="accent6"/>
          </a:effectRef>
          <a:fontRef idx="minor">
            <a:schemeClr val="dk1"/>
          </a:fontRef>
        </p:style>
        <p:txBody>
          <a:bodyPr rtlCol="0" anchor="ctr"/>
          <a:p>
            <a:pPr algn="ctr"/>
            <a:r>
              <a:rPr lang="en-US" altLang="zh-CN"/>
              <a:t>MSB</a:t>
            </a:r>
            <a:endParaRPr lang="en-US" altLang="zh-CN"/>
          </a:p>
        </p:txBody>
      </p:sp>
      <p:sp>
        <p:nvSpPr>
          <p:cNvPr id="58" name="矩形 57"/>
          <p:cNvSpPr/>
          <p:nvPr/>
        </p:nvSpPr>
        <p:spPr>
          <a:xfrm>
            <a:off x="9057005" y="5625465"/>
            <a:ext cx="1072515" cy="339725"/>
          </a:xfrm>
          <a:prstGeom prst="rect">
            <a:avLst/>
          </a:prstGeom>
        </p:spPr>
        <p:style>
          <a:lnRef idx="2">
            <a:schemeClr val="accent6"/>
          </a:lnRef>
          <a:fillRef idx="1">
            <a:schemeClr val="lt1"/>
          </a:fillRef>
          <a:effectRef idx="0">
            <a:schemeClr val="accent6"/>
          </a:effectRef>
          <a:fontRef idx="minor">
            <a:schemeClr val="dk1"/>
          </a:fontRef>
        </p:style>
        <p:txBody>
          <a:bodyPr rtlCol="0" anchor="ctr"/>
          <a:p>
            <a:pPr algn="ctr"/>
            <a:r>
              <a:rPr lang="en-US" altLang="zh-CN"/>
              <a:t>......</a:t>
            </a:r>
            <a:endParaRPr lang="en-US" altLang="zh-CN"/>
          </a:p>
        </p:txBody>
      </p:sp>
      <p:sp>
        <p:nvSpPr>
          <p:cNvPr id="59" name="右箭头 58"/>
          <p:cNvSpPr/>
          <p:nvPr/>
        </p:nvSpPr>
        <p:spPr>
          <a:xfrm>
            <a:off x="7774305" y="1988185"/>
            <a:ext cx="1101725" cy="11811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0" name="左箭头 59"/>
          <p:cNvSpPr/>
          <p:nvPr/>
        </p:nvSpPr>
        <p:spPr>
          <a:xfrm>
            <a:off x="7774305" y="2709545"/>
            <a:ext cx="1101725" cy="123190"/>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1" name="右箭头 60"/>
          <p:cNvSpPr/>
          <p:nvPr/>
        </p:nvSpPr>
        <p:spPr>
          <a:xfrm>
            <a:off x="7759065" y="4912995"/>
            <a:ext cx="1101725" cy="11811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2" name="左箭头 61"/>
          <p:cNvSpPr/>
          <p:nvPr/>
        </p:nvSpPr>
        <p:spPr>
          <a:xfrm>
            <a:off x="7758430" y="5502275"/>
            <a:ext cx="1101725" cy="123190"/>
          </a:xfrm>
          <a:prstGeom prst="lef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365760" y="1650365"/>
            <a:ext cx="3375660" cy="48050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标题 2"/>
          <p:cNvSpPr>
            <a:spLocks noGrp="1"/>
          </p:cNvSpPr>
          <p:nvPr>
            <p:ph type="title"/>
          </p:nvPr>
        </p:nvSpPr>
        <p:spPr>
          <a:xfrm>
            <a:off x="609600" y="231620"/>
            <a:ext cx="10972800" cy="640080"/>
          </a:xfrm>
        </p:spPr>
        <p:txBody>
          <a:bodyPr>
            <a:normAutofit/>
          </a:bodyPr>
          <a:lstStyle/>
          <a:p>
            <a:r>
              <a:rPr lang="en-US" altLang="zh-CN" dirty="0"/>
              <a:t>General intent model</a:t>
            </a:r>
            <a:endParaRPr lang="en-US" altLang="zh-CN" dirty="0"/>
          </a:p>
        </p:txBody>
      </p:sp>
      <p:sp>
        <p:nvSpPr>
          <p:cNvPr id="36" name="矩形 35"/>
          <p:cNvSpPr/>
          <p:nvPr>
            <p:custDataLst>
              <p:tags r:id="rId1"/>
            </p:custDataLst>
          </p:nvPr>
        </p:nvSpPr>
        <p:spPr>
          <a:xfrm>
            <a:off x="973455" y="982345"/>
            <a:ext cx="2419350" cy="557530"/>
          </a:xfrm>
          <a:prstGeom prst="rect">
            <a:avLst/>
          </a:prstGeom>
          <a:solidFill>
            <a:srgbClr val="4E8DBC"/>
          </a:solidFill>
          <a:ln>
            <a:noFill/>
          </a:ln>
        </p:spPr>
        <p:style>
          <a:lnRef idx="2">
            <a:srgbClr val="8BB5C7">
              <a:shade val="50000"/>
            </a:srgbClr>
          </a:lnRef>
          <a:fillRef idx="1">
            <a:srgbClr val="8BB5C7"/>
          </a:fillRef>
          <a:effectRef idx="0">
            <a:srgbClr val="8BB5C7"/>
          </a:effectRef>
          <a:fontRef idx="minor">
            <a:srgbClr val="FFFFFF"/>
          </a:fontRef>
        </p:style>
        <p:txBody>
          <a:bodyPr rtlCol="0" anchor="ctr"/>
          <a:lstStyle/>
          <a:p>
            <a:pPr algn="ctr">
              <a:lnSpc>
                <a:spcPct val="120000"/>
              </a:lnSpc>
            </a:pPr>
            <a:endParaRPr lang="zh-CN" altLang="en-US">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37" name="文本框 36"/>
          <p:cNvSpPr txBox="1"/>
          <p:nvPr>
            <p:custDataLst>
              <p:tags r:id="rId2"/>
            </p:custDataLst>
          </p:nvPr>
        </p:nvSpPr>
        <p:spPr>
          <a:xfrm>
            <a:off x="973455" y="982345"/>
            <a:ext cx="2359025" cy="56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0">
            <a:normAutofit/>
          </a:bodyPr>
          <a:lstStyle>
            <a:defPPr>
              <a:defRPr lang="zh-CN"/>
            </a:defPPr>
            <a:lvl1pPr algn="ctr" fontAlgn="base">
              <a:spcBef>
                <a:spcPct val="0"/>
              </a:spcBef>
              <a:spcAft>
                <a:spcPct val="0"/>
              </a:spcAft>
              <a:defRPr sz="2400">
                <a:solidFill>
                  <a:prstClr val="white"/>
                </a:solidFill>
                <a:latin typeface="Arial" panose="020B0604020202020204" pitchFamily="34" charset="0"/>
                <a:ea typeface="微软雅黑" panose="020B0503020204020204" charset="-122"/>
              </a:defRPr>
            </a:lvl1pPr>
            <a:lvl2pPr marL="742950" indent="-285750">
              <a:defRPr>
                <a:latin typeface="Calibri" panose="020F0502020204030204" pitchFamily="34" charset="0"/>
                <a:ea typeface="微软雅黑" panose="020B0503020204020204" charset="-122"/>
              </a:defRPr>
            </a:lvl2pPr>
            <a:lvl3pPr marL="1143000" indent="-228600">
              <a:defRPr>
                <a:latin typeface="Calibri" panose="020F0502020204030204" pitchFamily="34" charset="0"/>
                <a:ea typeface="微软雅黑" panose="020B0503020204020204" charset="-122"/>
              </a:defRPr>
            </a:lvl3pPr>
            <a:lvl4pPr marL="1600200" indent="-228600">
              <a:defRPr>
                <a:latin typeface="Calibri" panose="020F0502020204030204" pitchFamily="34" charset="0"/>
                <a:ea typeface="微软雅黑" panose="020B0503020204020204" charset="-122"/>
              </a:defRPr>
            </a:lvl4pPr>
            <a:lvl5pPr marL="2057400" indent="-228600">
              <a:defRPr>
                <a:latin typeface="Calibri" panose="020F0502020204030204" pitchFamily="34" charset="0"/>
                <a:ea typeface="微软雅黑" panose="020B0503020204020204" charset="-122"/>
              </a:defRPr>
            </a:lvl5pPr>
            <a:lvl6pPr marL="2514600" indent="-228600" fontAlgn="base">
              <a:spcBef>
                <a:spcPct val="0"/>
              </a:spcBef>
              <a:spcAft>
                <a:spcPct val="0"/>
              </a:spcAft>
              <a:defRPr>
                <a:latin typeface="Calibri" panose="020F0502020204030204" pitchFamily="34" charset="0"/>
                <a:ea typeface="微软雅黑" panose="020B0503020204020204" charset="-122"/>
              </a:defRPr>
            </a:lvl6pPr>
            <a:lvl7pPr marL="2971800" indent="-228600" fontAlgn="base">
              <a:spcBef>
                <a:spcPct val="0"/>
              </a:spcBef>
              <a:spcAft>
                <a:spcPct val="0"/>
              </a:spcAft>
              <a:defRPr>
                <a:latin typeface="Calibri" panose="020F0502020204030204" pitchFamily="34" charset="0"/>
                <a:ea typeface="微软雅黑" panose="020B0503020204020204" charset="-122"/>
              </a:defRPr>
            </a:lvl7pPr>
            <a:lvl8pPr marL="3429000" indent="-228600" fontAlgn="base">
              <a:spcBef>
                <a:spcPct val="0"/>
              </a:spcBef>
              <a:spcAft>
                <a:spcPct val="0"/>
              </a:spcAft>
              <a:defRPr>
                <a:latin typeface="Calibri" panose="020F0502020204030204" pitchFamily="34" charset="0"/>
                <a:ea typeface="微软雅黑" panose="020B0503020204020204" charset="-122"/>
              </a:defRPr>
            </a:lvl8pPr>
            <a:lvl9pPr marL="3886200" indent="-228600" fontAlgn="base">
              <a:spcBef>
                <a:spcPct val="0"/>
              </a:spcBef>
              <a:spcAft>
                <a:spcPct val="0"/>
              </a:spcAft>
              <a:defRPr>
                <a:latin typeface="Calibri" panose="020F0502020204030204" pitchFamily="34" charset="0"/>
                <a:ea typeface="微软雅黑" panose="020B0503020204020204" charset="-122"/>
              </a:defRPr>
            </a:lvl9pPr>
          </a:lstStyle>
          <a:p>
            <a:pPr>
              <a:lnSpc>
                <a:spcPct val="120000"/>
              </a:lnSpc>
            </a:pPr>
            <a:r>
              <a:rPr lang="en-US" altLang="zh-CN" sz="2000" b="1" spc="300">
                <a:solidFill>
                  <a:srgbClr val="FFFFFF"/>
                </a:solidFill>
                <a:latin typeface="Arial" panose="020B0604020202020204" pitchFamily="34" charset="0"/>
                <a:sym typeface="Arial" panose="020B0604020202020204" pitchFamily="34" charset="0"/>
              </a:rPr>
              <a:t>Intent model</a:t>
            </a:r>
            <a:endParaRPr lang="en-US" altLang="zh-CN" sz="2000" b="1" spc="300">
              <a:solidFill>
                <a:srgbClr val="FFFFFF"/>
              </a:solidFill>
              <a:latin typeface="Arial" panose="020B0604020202020204" pitchFamily="34" charset="0"/>
              <a:sym typeface="Arial" panose="020B0604020202020204" pitchFamily="34" charset="0"/>
            </a:endParaRPr>
          </a:p>
        </p:txBody>
      </p:sp>
      <p:sp>
        <p:nvSpPr>
          <p:cNvPr id="100" name="文本框 99"/>
          <p:cNvSpPr txBox="1"/>
          <p:nvPr/>
        </p:nvSpPr>
        <p:spPr>
          <a:xfrm>
            <a:off x="107315" y="1516380"/>
            <a:ext cx="4090670" cy="4939030"/>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p>
            <a:pPr indent="0" fontAlgn="auto">
              <a:lnSpc>
                <a:spcPct val="150000"/>
              </a:lnSpc>
            </a:pPr>
            <a:r>
              <a:rPr sz="1400" b="0">
                <a:latin typeface="Calibri" panose="020F0502020204030204" pitchFamily="34" charset="0"/>
              </a:rPr>
              <a:t>├── Intent expectation list</a:t>
            </a:r>
            <a:endParaRPr sz="1400" b="0">
              <a:latin typeface="Calibri" panose="020F0502020204030204" pitchFamily="34" charset="0"/>
            </a:endParaRPr>
          </a:p>
          <a:p>
            <a:pPr indent="0" fontAlgn="auto">
              <a:lnSpc>
                <a:spcPct val="150000"/>
              </a:lnSpc>
            </a:pPr>
            <a:r>
              <a:rPr sz="1400" b="0">
                <a:latin typeface="Calibri" panose="020F0502020204030204" pitchFamily="34" charset="0"/>
              </a:rPr>
              <a:t>│ ├── </a:t>
            </a:r>
            <a:r>
              <a:rPr sz="1400">
                <a:latin typeface="Calibri" panose="020F0502020204030204" pitchFamily="34" charset="0"/>
                <a:sym typeface="+mn-ea"/>
              </a:rPr>
              <a:t>expectation</a:t>
            </a:r>
            <a:r>
              <a:rPr sz="1400" b="0">
                <a:latin typeface="Calibri" panose="020F0502020204030204" pitchFamily="34" charset="0"/>
              </a:rPr>
              <a:t>1</a:t>
            </a:r>
            <a:endParaRPr sz="1400" b="0">
              <a:latin typeface="Calibri" panose="020F0502020204030204" pitchFamily="34" charset="0"/>
            </a:endParaRPr>
          </a:p>
          <a:p>
            <a:pPr indent="0" fontAlgn="auto">
              <a:lnSpc>
                <a:spcPct val="150000"/>
              </a:lnSpc>
            </a:pPr>
            <a:r>
              <a:rPr sz="1400" b="0">
                <a:latin typeface="Calibri" panose="020F0502020204030204" pitchFamily="34" charset="0"/>
              </a:rPr>
              <a:t>│ │ └── </a:t>
            </a:r>
            <a:r>
              <a:rPr sz="1400">
                <a:latin typeface="Calibri" panose="020F0502020204030204" pitchFamily="34" charset="0"/>
                <a:sym typeface="+mn-ea"/>
              </a:rPr>
              <a:t>expectation </a:t>
            </a:r>
            <a:r>
              <a:rPr lang="en-US" sz="1400" b="0">
                <a:latin typeface="Calibri" panose="020F0502020204030204" pitchFamily="34" charset="0"/>
              </a:rPr>
              <a:t>target</a:t>
            </a:r>
            <a:endParaRPr sz="1400" b="0">
              <a:latin typeface="Calibri" panose="020F0502020204030204" pitchFamily="34" charset="0"/>
            </a:endParaRPr>
          </a:p>
          <a:p>
            <a:pPr indent="0" fontAlgn="auto">
              <a:lnSpc>
                <a:spcPct val="150000"/>
              </a:lnSpc>
            </a:pPr>
            <a:r>
              <a:rPr sz="1400" b="0">
                <a:latin typeface="Calibri" panose="020F0502020204030204" pitchFamily="34" charset="0"/>
              </a:rPr>
              <a:t>│ │ └── </a:t>
            </a:r>
            <a:r>
              <a:rPr lang="en-US" sz="1400" b="0">
                <a:latin typeface="Calibri" panose="020F0502020204030204" pitchFamily="34" charset="0"/>
              </a:rPr>
              <a:t>s</a:t>
            </a:r>
            <a:r>
              <a:rPr sz="1400" b="0">
                <a:latin typeface="Calibri" panose="020F0502020204030204" pitchFamily="34" charset="0"/>
              </a:rPr>
              <a:t>ta</a:t>
            </a:r>
            <a:r>
              <a:rPr lang="en-US" sz="1400" b="0">
                <a:latin typeface="Calibri" panose="020F0502020204030204" pitchFamily="34" charset="0"/>
              </a:rPr>
              <a:t>te</a:t>
            </a:r>
            <a:r>
              <a:rPr sz="1400" b="0">
                <a:latin typeface="Calibri" panose="020F0502020204030204" pitchFamily="34" charset="0"/>
              </a:rPr>
              <a:t> list of </a:t>
            </a:r>
            <a:r>
              <a:rPr sz="1400">
                <a:latin typeface="Calibri" panose="020F0502020204030204" pitchFamily="34" charset="0"/>
                <a:sym typeface="+mn-ea"/>
              </a:rPr>
              <a:t>expectation </a:t>
            </a:r>
            <a:r>
              <a:rPr lang="en-US" sz="1400">
                <a:latin typeface="Calibri" panose="020F0502020204030204" pitchFamily="34" charset="0"/>
                <a:sym typeface="+mn-ea"/>
              </a:rPr>
              <a:t>target</a:t>
            </a:r>
            <a:endParaRPr sz="1400" b="0">
              <a:latin typeface="Calibri" panose="020F0502020204030204" pitchFamily="34" charset="0"/>
            </a:endParaRPr>
          </a:p>
          <a:p>
            <a:pPr indent="0" fontAlgn="auto">
              <a:lnSpc>
                <a:spcPct val="150000"/>
              </a:lnSpc>
            </a:pPr>
            <a:r>
              <a:rPr sz="1400" b="0">
                <a:latin typeface="Calibri" panose="020F0502020204030204" pitchFamily="34" charset="0"/>
              </a:rPr>
              <a:t>│ │     └── </a:t>
            </a:r>
            <a:r>
              <a:rPr lang="en-US" sz="1400" b="0">
                <a:latin typeface="Calibri" panose="020F0502020204030204" pitchFamily="34" charset="0"/>
              </a:rPr>
              <a:t>state</a:t>
            </a:r>
            <a:r>
              <a:rPr sz="1400" b="0">
                <a:latin typeface="Calibri" panose="020F0502020204030204" pitchFamily="34" charset="0"/>
              </a:rPr>
              <a:t>1</a:t>
            </a:r>
            <a:endParaRPr sz="1400" b="0">
              <a:latin typeface="Calibri" panose="020F0502020204030204" pitchFamily="34" charset="0"/>
            </a:endParaRPr>
          </a:p>
          <a:p>
            <a:pPr indent="0" fontAlgn="auto">
              <a:lnSpc>
                <a:spcPct val="150000"/>
              </a:lnSpc>
            </a:pPr>
            <a:r>
              <a:rPr sz="1400" b="0">
                <a:latin typeface="Calibri" panose="020F0502020204030204" pitchFamily="34" charset="0"/>
              </a:rPr>
              <a:t>│ │         └── condition1</a:t>
            </a:r>
            <a:endParaRPr sz="1400" b="0">
              <a:latin typeface="Calibri" panose="020F0502020204030204" pitchFamily="34" charset="0"/>
            </a:endParaRPr>
          </a:p>
          <a:p>
            <a:pPr indent="0" fontAlgn="auto">
              <a:lnSpc>
                <a:spcPct val="150000"/>
              </a:lnSpc>
            </a:pPr>
            <a:r>
              <a:rPr sz="1400" b="0">
                <a:latin typeface="Calibri" panose="020F0502020204030204" pitchFamily="34" charset="0"/>
              </a:rPr>
              <a:t>│ ├── </a:t>
            </a:r>
            <a:r>
              <a:rPr sz="1400">
                <a:latin typeface="Calibri" panose="020F0502020204030204" pitchFamily="34" charset="0"/>
                <a:sym typeface="+mn-ea"/>
              </a:rPr>
              <a:t>expectation</a:t>
            </a:r>
            <a:r>
              <a:rPr lang="en-US" sz="1400">
                <a:latin typeface="Calibri" panose="020F0502020204030204" pitchFamily="34" charset="0"/>
                <a:sym typeface="+mn-ea"/>
              </a:rPr>
              <a:t>2</a:t>
            </a:r>
            <a:endParaRPr sz="1400" b="0">
              <a:latin typeface="Calibri" panose="020F0502020204030204" pitchFamily="34" charset="0"/>
            </a:endParaRPr>
          </a:p>
          <a:p>
            <a:pPr indent="0" fontAlgn="auto">
              <a:lnSpc>
                <a:spcPct val="150000"/>
              </a:lnSpc>
            </a:pPr>
            <a:r>
              <a:rPr sz="1400" b="0">
                <a:latin typeface="Calibri" panose="020F0502020204030204" pitchFamily="34" charset="0"/>
              </a:rPr>
              <a:t>│ │ └── </a:t>
            </a:r>
            <a:r>
              <a:rPr sz="1400">
                <a:latin typeface="Calibri" panose="020F0502020204030204" pitchFamily="34" charset="0"/>
                <a:sym typeface="+mn-ea"/>
              </a:rPr>
              <a:t>expectation </a:t>
            </a:r>
            <a:r>
              <a:rPr lang="en-US" sz="1400">
                <a:latin typeface="Calibri" panose="020F0502020204030204" pitchFamily="34" charset="0"/>
                <a:sym typeface="+mn-ea"/>
              </a:rPr>
              <a:t>target</a:t>
            </a:r>
            <a:endParaRPr sz="1400" b="0">
              <a:latin typeface="Calibri" panose="020F0502020204030204" pitchFamily="34" charset="0"/>
            </a:endParaRPr>
          </a:p>
          <a:p>
            <a:pPr indent="0" fontAlgn="auto">
              <a:lnSpc>
                <a:spcPct val="150000"/>
              </a:lnSpc>
            </a:pPr>
            <a:r>
              <a:rPr sz="1400" b="0">
                <a:latin typeface="Calibri" panose="020F0502020204030204" pitchFamily="34" charset="0"/>
              </a:rPr>
              <a:t>│ │ └── </a:t>
            </a:r>
            <a:r>
              <a:rPr lang="en-US" sz="1400">
                <a:latin typeface="Calibri" panose="020F0502020204030204" pitchFamily="34" charset="0"/>
                <a:sym typeface="+mn-ea"/>
              </a:rPr>
              <a:t>s</a:t>
            </a:r>
            <a:r>
              <a:rPr sz="1400">
                <a:latin typeface="Calibri" panose="020F0502020204030204" pitchFamily="34" charset="0"/>
                <a:sym typeface="+mn-ea"/>
              </a:rPr>
              <a:t>ta</a:t>
            </a:r>
            <a:r>
              <a:rPr lang="en-US" sz="1400">
                <a:latin typeface="Calibri" panose="020F0502020204030204" pitchFamily="34" charset="0"/>
                <a:sym typeface="+mn-ea"/>
              </a:rPr>
              <a:t>te</a:t>
            </a:r>
            <a:r>
              <a:rPr sz="1400">
                <a:latin typeface="Calibri" panose="020F0502020204030204" pitchFamily="34" charset="0"/>
                <a:sym typeface="+mn-ea"/>
              </a:rPr>
              <a:t> list of </a:t>
            </a:r>
            <a:r>
              <a:rPr sz="1400">
                <a:latin typeface="Calibri" panose="020F0502020204030204" pitchFamily="34" charset="0"/>
                <a:sym typeface="+mn-ea"/>
              </a:rPr>
              <a:t>expectation </a:t>
            </a:r>
            <a:r>
              <a:rPr lang="en-US" sz="1400">
                <a:latin typeface="Calibri" panose="020F0502020204030204" pitchFamily="34" charset="0"/>
                <a:sym typeface="+mn-ea"/>
              </a:rPr>
              <a:t>target</a:t>
            </a:r>
            <a:endParaRPr sz="1400" b="0">
              <a:latin typeface="Calibri" panose="020F0502020204030204" pitchFamily="34" charset="0"/>
            </a:endParaRPr>
          </a:p>
          <a:p>
            <a:pPr indent="0" fontAlgn="auto">
              <a:lnSpc>
                <a:spcPct val="150000"/>
              </a:lnSpc>
            </a:pPr>
            <a:r>
              <a:rPr sz="1400" b="0">
                <a:latin typeface="Calibri" panose="020F0502020204030204" pitchFamily="34" charset="0"/>
              </a:rPr>
              <a:t>│ │     └── </a:t>
            </a:r>
            <a:r>
              <a:rPr lang="en-US" sz="1400">
                <a:latin typeface="Calibri" panose="020F0502020204030204" pitchFamily="34" charset="0"/>
                <a:sym typeface="+mn-ea"/>
              </a:rPr>
              <a:t>state</a:t>
            </a:r>
            <a:r>
              <a:rPr sz="1400">
                <a:latin typeface="Calibri" panose="020F0502020204030204" pitchFamily="34" charset="0"/>
                <a:sym typeface="+mn-ea"/>
              </a:rPr>
              <a:t>1</a:t>
            </a:r>
            <a:endParaRPr sz="1400" b="0">
              <a:latin typeface="Calibri" panose="020F0502020204030204" pitchFamily="34" charset="0"/>
            </a:endParaRPr>
          </a:p>
          <a:p>
            <a:pPr indent="0" fontAlgn="auto">
              <a:lnSpc>
                <a:spcPct val="150000"/>
              </a:lnSpc>
            </a:pPr>
            <a:r>
              <a:rPr sz="1400" b="0">
                <a:latin typeface="Calibri" panose="020F0502020204030204" pitchFamily="34" charset="0"/>
              </a:rPr>
              <a:t>│ │         └── </a:t>
            </a:r>
            <a:r>
              <a:rPr sz="1400">
                <a:latin typeface="Calibri" panose="020F0502020204030204" pitchFamily="34" charset="0"/>
                <a:sym typeface="+mn-ea"/>
              </a:rPr>
              <a:t>condition1</a:t>
            </a:r>
            <a:endParaRPr sz="1400" b="0">
              <a:latin typeface="Calibri" panose="020F0502020204030204" pitchFamily="34" charset="0"/>
            </a:endParaRPr>
          </a:p>
          <a:p>
            <a:pPr indent="0" fontAlgn="auto">
              <a:lnSpc>
                <a:spcPct val="150000"/>
              </a:lnSpc>
            </a:pPr>
            <a:r>
              <a:rPr sz="1400" b="0">
                <a:latin typeface="Calibri" panose="020F0502020204030204" pitchFamily="34" charset="0"/>
              </a:rPr>
              <a:t>│ │         └── </a:t>
            </a:r>
            <a:r>
              <a:rPr sz="1400">
                <a:latin typeface="Calibri" panose="020F0502020204030204" pitchFamily="34" charset="0"/>
                <a:sym typeface="+mn-ea"/>
              </a:rPr>
              <a:t>condition</a:t>
            </a:r>
            <a:r>
              <a:rPr lang="en-US" sz="1400">
                <a:latin typeface="Calibri" panose="020F0502020204030204" pitchFamily="34" charset="0"/>
                <a:sym typeface="+mn-ea"/>
              </a:rPr>
              <a:t>2</a:t>
            </a:r>
            <a:endParaRPr sz="1400" b="0">
              <a:latin typeface="Calibri" panose="020F0502020204030204" pitchFamily="34" charset="0"/>
            </a:endParaRPr>
          </a:p>
          <a:p>
            <a:pPr indent="0" fontAlgn="auto">
              <a:lnSpc>
                <a:spcPct val="150000"/>
              </a:lnSpc>
            </a:pPr>
            <a:r>
              <a:rPr sz="1400" b="0">
                <a:latin typeface="Calibri" panose="020F0502020204030204" pitchFamily="34" charset="0"/>
              </a:rPr>
              <a:t>│ │     └── </a:t>
            </a:r>
            <a:r>
              <a:rPr lang="en-US" sz="1400">
                <a:latin typeface="Calibri" panose="020F0502020204030204" pitchFamily="34" charset="0"/>
                <a:sym typeface="+mn-ea"/>
              </a:rPr>
              <a:t>state2</a:t>
            </a:r>
            <a:endParaRPr sz="1400" b="0">
              <a:latin typeface="Calibri" panose="020F0502020204030204" pitchFamily="34" charset="0"/>
            </a:endParaRPr>
          </a:p>
          <a:p>
            <a:pPr indent="0" fontAlgn="auto">
              <a:lnSpc>
                <a:spcPct val="150000"/>
              </a:lnSpc>
            </a:pPr>
            <a:r>
              <a:rPr sz="1400" b="0">
                <a:latin typeface="Calibri" panose="020F0502020204030204" pitchFamily="34" charset="0"/>
              </a:rPr>
              <a:t>│ │         └── </a:t>
            </a:r>
            <a:r>
              <a:rPr sz="1400">
                <a:latin typeface="Calibri" panose="020F0502020204030204" pitchFamily="34" charset="0"/>
                <a:sym typeface="+mn-ea"/>
              </a:rPr>
              <a:t>condition</a:t>
            </a:r>
            <a:r>
              <a:rPr sz="1400" b="0">
                <a:latin typeface="Calibri" panose="020F0502020204030204" pitchFamily="34" charset="0"/>
              </a:rPr>
              <a:t>1</a:t>
            </a:r>
            <a:endParaRPr sz="1400" b="0">
              <a:latin typeface="Calibri" panose="020F0502020204030204" pitchFamily="34" charset="0"/>
            </a:endParaRPr>
          </a:p>
          <a:p>
            <a:pPr indent="0" fontAlgn="auto">
              <a:lnSpc>
                <a:spcPct val="150000"/>
              </a:lnSpc>
            </a:pPr>
            <a:r>
              <a:rPr sz="1400" b="0">
                <a:latin typeface="Calibri" panose="020F0502020204030204" pitchFamily="34" charset="0"/>
              </a:rPr>
              <a:t>│ │         └── </a:t>
            </a:r>
            <a:r>
              <a:rPr sz="1400">
                <a:latin typeface="Calibri" panose="020F0502020204030204" pitchFamily="34" charset="0"/>
                <a:sym typeface="+mn-ea"/>
              </a:rPr>
              <a:t>condition</a:t>
            </a:r>
            <a:r>
              <a:rPr sz="1400" b="0">
                <a:latin typeface="Calibri" panose="020F0502020204030204" pitchFamily="34" charset="0"/>
              </a:rPr>
              <a:t>2</a:t>
            </a:r>
            <a:endParaRPr sz="1400" b="0">
              <a:latin typeface="Calibri" panose="020F0502020204030204" pitchFamily="34" charset="0"/>
            </a:endParaRPr>
          </a:p>
        </p:txBody>
      </p:sp>
      <p:sp>
        <p:nvSpPr>
          <p:cNvPr id="57" name="文本框 56"/>
          <p:cNvSpPr txBox="1"/>
          <p:nvPr/>
        </p:nvSpPr>
        <p:spPr>
          <a:xfrm>
            <a:off x="4640580" y="1516380"/>
            <a:ext cx="3059430" cy="335915"/>
          </a:xfrm>
          <a:prstGeom prst="rect">
            <a:avLst/>
          </a:prstGeom>
          <a:solidFill>
            <a:schemeClr val="accent6">
              <a:lumMod val="60000"/>
              <a:lumOff val="40000"/>
            </a:schemeClr>
          </a:solid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p>
            <a:pPr marL="0" marR="0" indent="0" algn="just" defTabSz="914400" rtl="0" fontAlgn="auto" latinLnBrk="0" hangingPunct="0">
              <a:lnSpc>
                <a:spcPct val="100000"/>
              </a:lnSpc>
              <a:spcBef>
                <a:spcPts val="0"/>
              </a:spcBef>
              <a:spcAft>
                <a:spcPts val="0"/>
              </a:spcAft>
              <a:buClrTx/>
              <a:buSzTx/>
              <a:buFontTx/>
              <a:buNone/>
            </a:pPr>
            <a:r>
              <a:rPr kumimoji="0" lang="zh-CN" altLang="en-US" sz="1600" b="1" i="0" u="none" strike="noStrike" cap="none" spc="0" normalizeH="0" baseline="0" dirty="0">
                <a:ln>
                  <a:noFill/>
                </a:ln>
                <a:solidFill>
                  <a:srgbClr val="002060"/>
                </a:solidFill>
                <a:effectLst/>
                <a:uFillTx/>
                <a:sym typeface="Calibri" panose="020F0502020204030204"/>
              </a:rPr>
              <a:t>Intent common model</a:t>
            </a:r>
            <a:endParaRPr kumimoji="0" lang="zh-CN" altLang="en-US" sz="1600" b="1" i="0" u="none" strike="noStrike" cap="none" spc="0" normalizeH="0" baseline="0" dirty="0">
              <a:ln>
                <a:noFill/>
              </a:ln>
              <a:solidFill>
                <a:srgbClr val="002060"/>
              </a:solidFill>
              <a:effectLst/>
              <a:uFillTx/>
              <a:sym typeface="Calibri" panose="020F0502020204030204"/>
            </a:endParaRPr>
          </a:p>
        </p:txBody>
      </p:sp>
      <p:sp>
        <p:nvSpPr>
          <p:cNvPr id="63" name="矩形 62"/>
          <p:cNvSpPr/>
          <p:nvPr/>
        </p:nvSpPr>
        <p:spPr>
          <a:xfrm>
            <a:off x="4653915" y="1852295"/>
            <a:ext cx="3032125" cy="521970"/>
          </a:xfrm>
          <a:prstGeom prst="rect">
            <a:avLst/>
          </a:prstGeom>
          <a:solidFill>
            <a:schemeClr val="accent6">
              <a:lumMod val="20000"/>
              <a:lumOff val="80000"/>
            </a:schemeClr>
          </a:solidFill>
        </p:spPr>
        <p:txBody>
          <a:bodyPr wrap="square">
            <a:spAutoFit/>
          </a:bodyPr>
          <a:p>
            <a:pPr indent="0">
              <a:spcAft>
                <a:spcPts val="600"/>
              </a:spcAft>
              <a:buFont typeface="Wingdings" panose="05000000000000000000" charset="0"/>
              <a:buNone/>
            </a:pPr>
            <a:r>
              <a:rPr lang="en-US" altLang="zh-CN" sz="1400" dirty="0">
                <a:solidFill>
                  <a:srgbClr val="002060"/>
                </a:solidFill>
                <a:latin typeface="Arial" panose="020B0604020202020204" pitchFamily="34" charset="0"/>
                <a:cs typeface="Arial" panose="020B0604020202020204" pitchFamily="34" charset="0"/>
              </a:rPr>
              <a:t>The domain independent general expression ability is defined.</a:t>
            </a:r>
            <a:endParaRPr lang="zh-CN" altLang="en-US" sz="1400" dirty="0">
              <a:solidFill>
                <a:srgbClr val="002060"/>
              </a:solidFill>
              <a:latin typeface="Arial" panose="020B0604020202020204" pitchFamily="34" charset="0"/>
              <a:cs typeface="Arial" panose="020B0604020202020204" pitchFamily="34" charset="0"/>
            </a:endParaRPr>
          </a:p>
        </p:txBody>
      </p:sp>
      <p:sp>
        <p:nvSpPr>
          <p:cNvPr id="2" name="文本框 1"/>
          <p:cNvSpPr txBox="1"/>
          <p:nvPr/>
        </p:nvSpPr>
        <p:spPr>
          <a:xfrm>
            <a:off x="4613275" y="2667000"/>
            <a:ext cx="3059430" cy="335915"/>
          </a:xfrm>
          <a:prstGeom prst="rect">
            <a:avLst/>
          </a:prstGeom>
          <a:solidFill>
            <a:schemeClr val="accent6">
              <a:lumMod val="60000"/>
              <a:lumOff val="40000"/>
            </a:schemeClr>
          </a:solid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p>
            <a:pPr marL="0" marR="0" indent="0" algn="just" defTabSz="914400" rtl="0" fontAlgn="auto" latinLnBrk="0" hangingPunct="0">
              <a:lnSpc>
                <a:spcPct val="100000"/>
              </a:lnSpc>
              <a:spcBef>
                <a:spcPts val="0"/>
              </a:spcBef>
              <a:spcAft>
                <a:spcPts val="0"/>
              </a:spcAft>
              <a:buClrTx/>
              <a:buSzTx/>
              <a:buFontTx/>
              <a:buNone/>
            </a:pPr>
            <a:r>
              <a:rPr kumimoji="0" lang="zh-CN" altLang="en-US" sz="1600" b="1" i="0" u="none" strike="noStrike" cap="none" spc="0" normalizeH="0" baseline="0" dirty="0">
                <a:ln>
                  <a:noFill/>
                </a:ln>
                <a:solidFill>
                  <a:srgbClr val="002060"/>
                </a:solidFill>
                <a:effectLst/>
                <a:uFillTx/>
                <a:sym typeface="Calibri" panose="020F0502020204030204"/>
              </a:rPr>
              <a:t>Intent extension model</a:t>
            </a:r>
            <a:endParaRPr kumimoji="0" lang="zh-CN" altLang="en-US" sz="1600" b="1" i="0" u="none" strike="noStrike" cap="none" spc="0" normalizeH="0" baseline="0" dirty="0">
              <a:ln>
                <a:noFill/>
              </a:ln>
              <a:solidFill>
                <a:srgbClr val="002060"/>
              </a:solidFill>
              <a:effectLst/>
              <a:uFillTx/>
              <a:sym typeface="Calibri" panose="020F0502020204030204"/>
            </a:endParaRPr>
          </a:p>
        </p:txBody>
      </p:sp>
      <p:sp>
        <p:nvSpPr>
          <p:cNvPr id="3" name="矩形 2"/>
          <p:cNvSpPr/>
          <p:nvPr/>
        </p:nvSpPr>
        <p:spPr>
          <a:xfrm>
            <a:off x="4613275" y="3001010"/>
            <a:ext cx="3032125" cy="953135"/>
          </a:xfrm>
          <a:prstGeom prst="rect">
            <a:avLst/>
          </a:prstGeom>
          <a:solidFill>
            <a:schemeClr val="accent6">
              <a:lumMod val="20000"/>
              <a:lumOff val="80000"/>
            </a:schemeClr>
          </a:solidFill>
        </p:spPr>
        <p:txBody>
          <a:bodyPr wrap="square">
            <a:spAutoFit/>
          </a:bodyPr>
          <a:p>
            <a:pPr indent="0">
              <a:spcAft>
                <a:spcPts val="600"/>
              </a:spcAft>
              <a:buFont typeface="Wingdings" panose="05000000000000000000" charset="0"/>
              <a:buNone/>
            </a:pPr>
            <a:r>
              <a:rPr lang="en-US" altLang="zh-CN" sz="1400" dirty="0">
                <a:solidFill>
                  <a:srgbClr val="002060"/>
                </a:solidFill>
                <a:latin typeface="Arial" panose="020B0604020202020204" pitchFamily="34" charset="0"/>
                <a:cs typeface="Arial" panose="020B0604020202020204" pitchFamily="34" charset="0"/>
              </a:rPr>
              <a:t>A model is based on the intent common model and connects the new modeling components with the intent common model.</a:t>
            </a:r>
            <a:endParaRPr lang="en-US" altLang="zh-CN" sz="1400" dirty="0">
              <a:solidFill>
                <a:srgbClr val="002060"/>
              </a:solidFill>
              <a:latin typeface="Arial" panose="020B0604020202020204" pitchFamily="34" charset="0"/>
              <a:cs typeface="Arial" panose="020B0604020202020204" pitchFamily="34" charset="0"/>
            </a:endParaRPr>
          </a:p>
        </p:txBody>
      </p:sp>
      <p:sp>
        <p:nvSpPr>
          <p:cNvPr id="5" name="文本框 4"/>
          <p:cNvSpPr txBox="1"/>
          <p:nvPr/>
        </p:nvSpPr>
        <p:spPr>
          <a:xfrm>
            <a:off x="4640580" y="4514850"/>
            <a:ext cx="3059430" cy="335915"/>
          </a:xfrm>
          <a:prstGeom prst="rect">
            <a:avLst/>
          </a:prstGeom>
          <a:solidFill>
            <a:schemeClr val="accent6">
              <a:lumMod val="60000"/>
              <a:lumOff val="40000"/>
            </a:schemeClr>
          </a:solid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p>
            <a:pPr marL="0" marR="0" indent="0" algn="just" defTabSz="914400" rtl="0" fontAlgn="auto" latinLnBrk="0" hangingPunct="0">
              <a:lnSpc>
                <a:spcPct val="100000"/>
              </a:lnSpc>
              <a:spcBef>
                <a:spcPts val="0"/>
              </a:spcBef>
              <a:spcAft>
                <a:spcPts val="0"/>
              </a:spcAft>
              <a:buClrTx/>
              <a:buSzTx/>
              <a:buFontTx/>
              <a:buNone/>
            </a:pPr>
            <a:r>
              <a:rPr kumimoji="0" lang="zh-CN" altLang="en-US" sz="1600" b="1" i="0" u="none" strike="noStrike" cap="none" spc="0" normalizeH="0" baseline="0" dirty="0">
                <a:ln>
                  <a:noFill/>
                </a:ln>
                <a:solidFill>
                  <a:srgbClr val="002060"/>
                </a:solidFill>
                <a:effectLst/>
                <a:uFillTx/>
                <a:sym typeface="Calibri" panose="020F0502020204030204"/>
              </a:rPr>
              <a:t>Domain information model</a:t>
            </a:r>
            <a:endParaRPr kumimoji="0" lang="zh-CN" altLang="en-US" sz="1600" b="1" i="0" u="none" strike="noStrike" cap="none" spc="0" normalizeH="0" baseline="0" dirty="0">
              <a:ln>
                <a:noFill/>
              </a:ln>
              <a:solidFill>
                <a:srgbClr val="002060"/>
              </a:solidFill>
              <a:effectLst/>
              <a:uFillTx/>
              <a:sym typeface="Calibri" panose="020F0502020204030204"/>
            </a:endParaRPr>
          </a:p>
        </p:txBody>
      </p:sp>
      <p:sp>
        <p:nvSpPr>
          <p:cNvPr id="6" name="矩形 5"/>
          <p:cNvSpPr/>
          <p:nvPr/>
        </p:nvSpPr>
        <p:spPr>
          <a:xfrm>
            <a:off x="4640580" y="4848860"/>
            <a:ext cx="3032125" cy="1599565"/>
          </a:xfrm>
          <a:prstGeom prst="rect">
            <a:avLst/>
          </a:prstGeom>
          <a:solidFill>
            <a:schemeClr val="accent6">
              <a:lumMod val="20000"/>
              <a:lumOff val="80000"/>
            </a:schemeClr>
          </a:solidFill>
        </p:spPr>
        <p:txBody>
          <a:bodyPr wrap="square">
            <a:spAutoFit/>
          </a:bodyPr>
          <a:p>
            <a:pPr indent="0">
              <a:spcAft>
                <a:spcPts val="600"/>
              </a:spcAft>
              <a:buFont typeface="Wingdings" panose="05000000000000000000" charset="0"/>
              <a:buNone/>
            </a:pPr>
            <a:r>
              <a:rPr lang="en-US" altLang="zh-CN" sz="1400" dirty="0">
                <a:solidFill>
                  <a:srgbClr val="002060"/>
                </a:solidFill>
                <a:latin typeface="Arial" panose="020B0604020202020204" pitchFamily="34" charset="0"/>
                <a:cs typeface="Arial" panose="020B0604020202020204" pitchFamily="34" charset="0"/>
              </a:rPr>
              <a:t>A model is independent of the intent common model and the intent extension model. This information model of the existing domain created by the intent independent operation can be directly used in the intent expression.</a:t>
            </a:r>
            <a:endParaRPr lang="en-US" altLang="zh-CN" sz="1400" dirty="0">
              <a:solidFill>
                <a:srgbClr val="002060"/>
              </a:solidFill>
              <a:latin typeface="Arial" panose="020B0604020202020204" pitchFamily="34" charset="0"/>
              <a:cs typeface="Arial" panose="020B0604020202020204" pitchFamily="34" charset="0"/>
            </a:endParaRPr>
          </a:p>
        </p:txBody>
      </p:sp>
      <p:sp>
        <p:nvSpPr>
          <p:cNvPr id="7" name="矩形 6"/>
          <p:cNvSpPr/>
          <p:nvPr/>
        </p:nvSpPr>
        <p:spPr>
          <a:xfrm>
            <a:off x="9084945" y="4035425"/>
            <a:ext cx="2357120" cy="105283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p>
            <a:pPr lvl="0" algn="ctr">
              <a:buClrTx/>
              <a:buSzTx/>
              <a:buFontTx/>
            </a:pPr>
            <a:endParaRPr lang="en-US" altLang="zh-CN">
              <a:solidFill>
                <a:schemeClr val="tx1"/>
              </a:solidFill>
              <a:sym typeface="+mn-ea"/>
            </a:endParaRPr>
          </a:p>
        </p:txBody>
      </p:sp>
      <p:sp>
        <p:nvSpPr>
          <p:cNvPr id="8" name="矩形 7"/>
          <p:cNvSpPr/>
          <p:nvPr/>
        </p:nvSpPr>
        <p:spPr>
          <a:xfrm>
            <a:off x="9084945" y="2159000"/>
            <a:ext cx="2357120" cy="105283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en-US" altLang="zh-CN">
              <a:solidFill>
                <a:schemeClr val="tx1"/>
              </a:solidFill>
            </a:endParaRPr>
          </a:p>
        </p:txBody>
      </p:sp>
      <p:sp>
        <p:nvSpPr>
          <p:cNvPr id="9" name="文本框 8"/>
          <p:cNvSpPr txBox="1"/>
          <p:nvPr/>
        </p:nvSpPr>
        <p:spPr>
          <a:xfrm>
            <a:off x="9651365" y="2183130"/>
            <a:ext cx="1308100" cy="368300"/>
          </a:xfrm>
          <a:prstGeom prst="rect">
            <a:avLst/>
          </a:prstGeom>
          <a:noFill/>
        </p:spPr>
        <p:txBody>
          <a:bodyPr wrap="square" rtlCol="0">
            <a:spAutoFit/>
          </a:bodyPr>
          <a:p>
            <a:pPr algn="ctr"/>
            <a:r>
              <a:rPr lang="en-US" altLang="zh-CN"/>
              <a:t>UUI</a:t>
            </a:r>
            <a:endParaRPr lang="en-US" altLang="zh-CN"/>
          </a:p>
        </p:txBody>
      </p:sp>
      <p:sp>
        <p:nvSpPr>
          <p:cNvPr id="10" name="矩形 9"/>
          <p:cNvSpPr/>
          <p:nvPr/>
        </p:nvSpPr>
        <p:spPr>
          <a:xfrm>
            <a:off x="9438640" y="2610485"/>
            <a:ext cx="1734185" cy="4495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200">
                <a:solidFill>
                  <a:schemeClr val="bg1"/>
                </a:solidFill>
                <a:sym typeface="+mn-ea"/>
              </a:rPr>
              <a:t>INTENT ANAlYSIS SERVER</a:t>
            </a:r>
            <a:endParaRPr lang="en-US" altLang="zh-CN" sz="1200">
              <a:solidFill>
                <a:schemeClr val="bg1"/>
              </a:solidFill>
              <a:sym typeface="+mn-ea"/>
            </a:endParaRPr>
          </a:p>
        </p:txBody>
      </p:sp>
      <p:cxnSp>
        <p:nvCxnSpPr>
          <p:cNvPr id="11" name="直接箭头连接符 10"/>
          <p:cNvCxnSpPr>
            <a:stCxn id="63" idx="3"/>
            <a:endCxn id="7" idx="1"/>
          </p:cNvCxnSpPr>
          <p:nvPr/>
        </p:nvCxnSpPr>
        <p:spPr>
          <a:xfrm>
            <a:off x="7686040" y="2113280"/>
            <a:ext cx="1398905" cy="2448560"/>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a:stCxn id="3" idx="3"/>
            <a:endCxn id="7" idx="1"/>
          </p:cNvCxnSpPr>
          <p:nvPr/>
        </p:nvCxnSpPr>
        <p:spPr>
          <a:xfrm>
            <a:off x="7645400" y="3477895"/>
            <a:ext cx="1439545" cy="1083945"/>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直接箭头连接符 12"/>
          <p:cNvCxnSpPr>
            <a:stCxn id="6" idx="3"/>
          </p:cNvCxnSpPr>
          <p:nvPr/>
        </p:nvCxnSpPr>
        <p:spPr>
          <a:xfrm flipV="1">
            <a:off x="7672705" y="4777740"/>
            <a:ext cx="1412240" cy="871220"/>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p:nvPr/>
        </p:nvCxnSpPr>
        <p:spPr>
          <a:xfrm>
            <a:off x="9757410" y="3202305"/>
            <a:ext cx="15240" cy="833120"/>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flipH="1" flipV="1">
            <a:off x="10730865" y="3202305"/>
            <a:ext cx="7620" cy="814070"/>
          </a:xfrm>
          <a:prstGeom prst="straightConnector1">
            <a:avLst/>
          </a:prstGeom>
          <a:ln w="317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9225280" y="4337050"/>
            <a:ext cx="1505585" cy="4495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sz="1200">
                <a:solidFill>
                  <a:schemeClr val="bg1"/>
                </a:solidFill>
                <a:sym typeface="+mn-ea"/>
              </a:rPr>
              <a:t>INTENT MODEL</a:t>
            </a:r>
            <a:endParaRPr lang="en-US" altLang="zh-CN" sz="1200">
              <a:solidFill>
                <a:schemeClr val="bg1"/>
              </a:solidFill>
              <a:sym typeface="+mn-ea"/>
            </a:endParaRPr>
          </a:p>
        </p:txBody>
      </p:sp>
      <p:sp>
        <p:nvSpPr>
          <p:cNvPr id="17" name="文本框 16"/>
          <p:cNvSpPr txBox="1"/>
          <p:nvPr/>
        </p:nvSpPr>
        <p:spPr>
          <a:xfrm>
            <a:off x="10734040" y="4377690"/>
            <a:ext cx="709930" cy="368300"/>
          </a:xfrm>
          <a:prstGeom prst="rect">
            <a:avLst/>
          </a:prstGeom>
          <a:noFill/>
        </p:spPr>
        <p:txBody>
          <a:bodyPr wrap="square" rtlCol="0">
            <a:spAutoFit/>
          </a:bodyPr>
          <a:p>
            <a:pPr algn="ctr"/>
            <a:r>
              <a:rPr lang="en-US" altLang="zh-CN"/>
              <a:t>AAI</a:t>
            </a:r>
            <a:endParaRPr lang="en-US" altLang="zh-CN"/>
          </a:p>
        </p:txBody>
      </p:sp>
      <p:sp>
        <p:nvSpPr>
          <p:cNvPr id="20" name="文本框 19"/>
          <p:cNvSpPr txBox="1"/>
          <p:nvPr>
            <p:custDataLst>
              <p:tags r:id="rId3"/>
            </p:custDataLst>
          </p:nvPr>
        </p:nvSpPr>
        <p:spPr>
          <a:xfrm>
            <a:off x="7672705" y="998855"/>
            <a:ext cx="2359025" cy="560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0">
            <a:normAutofit/>
          </a:bodyPr>
          <a:lstStyle>
            <a:defPPr>
              <a:defRPr lang="zh-CN"/>
            </a:defPPr>
            <a:lvl1pPr algn="ctr" fontAlgn="base">
              <a:spcBef>
                <a:spcPct val="0"/>
              </a:spcBef>
              <a:spcAft>
                <a:spcPct val="0"/>
              </a:spcAft>
              <a:defRPr sz="2400">
                <a:solidFill>
                  <a:prstClr val="white"/>
                </a:solidFill>
                <a:latin typeface="Arial" panose="020B0604020202020204" pitchFamily="34" charset="0"/>
                <a:ea typeface="微软雅黑" panose="020B0503020204020204" charset="-122"/>
              </a:defRPr>
            </a:lvl1pPr>
            <a:lvl2pPr marL="742950" indent="-285750">
              <a:defRPr>
                <a:latin typeface="Calibri" panose="020F0502020204030204" pitchFamily="34" charset="0"/>
                <a:ea typeface="微软雅黑" panose="020B0503020204020204" charset="-122"/>
              </a:defRPr>
            </a:lvl2pPr>
            <a:lvl3pPr marL="1143000" indent="-228600">
              <a:defRPr>
                <a:latin typeface="Calibri" panose="020F0502020204030204" pitchFamily="34" charset="0"/>
                <a:ea typeface="微软雅黑" panose="020B0503020204020204" charset="-122"/>
              </a:defRPr>
            </a:lvl3pPr>
            <a:lvl4pPr marL="1600200" indent="-228600">
              <a:defRPr>
                <a:latin typeface="Calibri" panose="020F0502020204030204" pitchFamily="34" charset="0"/>
                <a:ea typeface="微软雅黑" panose="020B0503020204020204" charset="-122"/>
              </a:defRPr>
            </a:lvl4pPr>
            <a:lvl5pPr marL="2057400" indent="-228600">
              <a:defRPr>
                <a:latin typeface="Calibri" panose="020F0502020204030204" pitchFamily="34" charset="0"/>
                <a:ea typeface="微软雅黑" panose="020B0503020204020204" charset="-122"/>
              </a:defRPr>
            </a:lvl5pPr>
            <a:lvl6pPr marL="2514600" indent="-228600" fontAlgn="base">
              <a:spcBef>
                <a:spcPct val="0"/>
              </a:spcBef>
              <a:spcAft>
                <a:spcPct val="0"/>
              </a:spcAft>
              <a:defRPr>
                <a:latin typeface="Calibri" panose="020F0502020204030204" pitchFamily="34" charset="0"/>
                <a:ea typeface="微软雅黑" panose="020B0503020204020204" charset="-122"/>
              </a:defRPr>
            </a:lvl6pPr>
            <a:lvl7pPr marL="2971800" indent="-228600" fontAlgn="base">
              <a:spcBef>
                <a:spcPct val="0"/>
              </a:spcBef>
              <a:spcAft>
                <a:spcPct val="0"/>
              </a:spcAft>
              <a:defRPr>
                <a:latin typeface="Calibri" panose="020F0502020204030204" pitchFamily="34" charset="0"/>
                <a:ea typeface="微软雅黑" panose="020B0503020204020204" charset="-122"/>
              </a:defRPr>
            </a:lvl7pPr>
            <a:lvl8pPr marL="3429000" indent="-228600" fontAlgn="base">
              <a:spcBef>
                <a:spcPct val="0"/>
              </a:spcBef>
              <a:spcAft>
                <a:spcPct val="0"/>
              </a:spcAft>
              <a:defRPr>
                <a:latin typeface="Calibri" panose="020F0502020204030204" pitchFamily="34" charset="0"/>
                <a:ea typeface="微软雅黑" panose="020B0503020204020204" charset="-122"/>
              </a:defRPr>
            </a:lvl8pPr>
            <a:lvl9pPr marL="3886200" indent="-228600" fontAlgn="base">
              <a:spcBef>
                <a:spcPct val="0"/>
              </a:spcBef>
              <a:spcAft>
                <a:spcPct val="0"/>
              </a:spcAft>
              <a:defRPr>
                <a:latin typeface="Calibri" panose="020F0502020204030204" pitchFamily="34" charset="0"/>
                <a:ea typeface="微软雅黑" panose="020B0503020204020204" charset="-122"/>
              </a:defRPr>
            </a:lvl9pPr>
          </a:lstStyle>
          <a:p>
            <a:pPr>
              <a:lnSpc>
                <a:spcPct val="120000"/>
              </a:lnSpc>
            </a:pPr>
            <a:r>
              <a:rPr lang="en-US" altLang="zh-CN" sz="2000" b="1" spc="300">
                <a:solidFill>
                  <a:srgbClr val="FFFFFF"/>
                </a:solidFill>
                <a:latin typeface="Arial" panose="020B0604020202020204" pitchFamily="34" charset="0"/>
                <a:sym typeface="Arial" panose="020B0604020202020204" pitchFamily="34" charset="0"/>
              </a:rPr>
              <a:t>Intent model</a:t>
            </a:r>
            <a:endParaRPr lang="en-US" altLang="zh-CN" sz="2000" b="1" spc="300">
              <a:solidFill>
                <a:srgbClr val="FFFFFF"/>
              </a:solidFill>
              <a:latin typeface="Arial" panose="020B0604020202020204" pitchFamily="34" charset="0"/>
              <a:sym typeface="Arial" panose="020B0604020202020204" pitchFamily="34" charset="0"/>
            </a:endParaRPr>
          </a:p>
        </p:txBody>
      </p:sp>
      <p:sp>
        <p:nvSpPr>
          <p:cNvPr id="21" name="矩形 20"/>
          <p:cNvSpPr/>
          <p:nvPr/>
        </p:nvSpPr>
        <p:spPr>
          <a:xfrm>
            <a:off x="4665980" y="998855"/>
            <a:ext cx="6777355" cy="35496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a:t>Base on the model federation mechanism </a:t>
            </a:r>
            <a:r>
              <a:rPr lang="en-US" altLang="zh-CN">
                <a:sym typeface="+mn-ea"/>
              </a:rPr>
              <a:t>defined in TMF </a:t>
            </a:r>
            <a:r>
              <a:rPr lang="en-US" altLang="zh-CN">
                <a:sym typeface="Arial" panose="020B0604020202020204" pitchFamily="34" charset="0"/>
              </a:rPr>
              <a:t>IG1253</a:t>
            </a:r>
            <a:r>
              <a:rPr lang="en-US" altLang="zh-CN">
                <a:sym typeface="+mn-ea"/>
              </a:rPr>
              <a:t>  </a:t>
            </a:r>
            <a:endParaRPr lang="en-US" altLang="zh-CN"/>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lang="en-US" altLang="zh-CN" dirty="0"/>
              <a:t>General intent interface</a:t>
            </a:r>
            <a:endParaRPr lang="en-US" altLang="zh-CN" dirty="0"/>
          </a:p>
        </p:txBody>
      </p:sp>
      <p:sp>
        <p:nvSpPr>
          <p:cNvPr id="18" name="矩形 17"/>
          <p:cNvSpPr/>
          <p:nvPr>
            <p:custDataLst>
              <p:tags r:id="rId1"/>
            </p:custDataLst>
          </p:nvPr>
        </p:nvSpPr>
        <p:spPr>
          <a:xfrm>
            <a:off x="1261745" y="2662555"/>
            <a:ext cx="4692650" cy="2957195"/>
          </a:xfrm>
          <a:prstGeom prst="rect">
            <a:avLst/>
          </a:prstGeom>
          <a:noFill/>
          <a:ln>
            <a:solidFill>
              <a:srgbClr val="FFFFFF">
                <a:lumMod val="75000"/>
              </a:srgbClr>
            </a:solidFill>
          </a:ln>
        </p:spPr>
        <p:style>
          <a:lnRef idx="2">
            <a:srgbClr val="8BB5C7">
              <a:shade val="50000"/>
            </a:srgbClr>
          </a:lnRef>
          <a:fillRef idx="1">
            <a:srgbClr val="8BB5C7"/>
          </a:fillRef>
          <a:effectRef idx="0">
            <a:srgbClr val="8BB5C7"/>
          </a:effectRef>
          <a:fontRef idx="minor">
            <a:srgbClr val="FFFFFF"/>
          </a:fontRef>
        </p:style>
        <p:txBody>
          <a:bodyPr rtlCol="0" anchor="ctr"/>
          <a:lstStyle/>
          <a:p>
            <a:pPr algn="ctr">
              <a:lnSpc>
                <a:spcPct val="120000"/>
              </a:lnSpc>
            </a:pP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19" name="矩形 18"/>
          <p:cNvSpPr/>
          <p:nvPr>
            <p:custDataLst>
              <p:tags r:id="rId2"/>
            </p:custDataLst>
          </p:nvPr>
        </p:nvSpPr>
        <p:spPr>
          <a:xfrm>
            <a:off x="1950085" y="2394585"/>
            <a:ext cx="3291205" cy="602615"/>
          </a:xfrm>
          <a:prstGeom prst="rect">
            <a:avLst/>
          </a:prstGeom>
          <a:solidFill>
            <a:srgbClr val="8BB5C7"/>
          </a:solidFill>
          <a:ln>
            <a:noFill/>
          </a:ln>
        </p:spPr>
        <p:style>
          <a:lnRef idx="2">
            <a:srgbClr val="8BB5C7">
              <a:shade val="50000"/>
            </a:srgbClr>
          </a:lnRef>
          <a:fillRef idx="1">
            <a:srgbClr val="8BB5C7"/>
          </a:fillRef>
          <a:effectRef idx="0">
            <a:srgbClr val="8BB5C7"/>
          </a:effectRef>
          <a:fontRef idx="minor">
            <a:srgbClr val="FFFFFF"/>
          </a:fontRef>
        </p:style>
        <p:txBody>
          <a:bodyPr rtlCol="0" anchor="ctr"/>
          <a:lstStyle/>
          <a:p>
            <a:pPr algn="ctr">
              <a:lnSpc>
                <a:spcPct val="120000"/>
              </a:lnSpc>
            </a:pP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20" name="矩形 19"/>
          <p:cNvSpPr/>
          <p:nvPr>
            <p:custDataLst>
              <p:tags r:id="rId3"/>
            </p:custDataLst>
          </p:nvPr>
        </p:nvSpPr>
        <p:spPr>
          <a:xfrm>
            <a:off x="6405245" y="2662555"/>
            <a:ext cx="4692650" cy="2940050"/>
          </a:xfrm>
          <a:prstGeom prst="rect">
            <a:avLst/>
          </a:prstGeom>
          <a:noFill/>
          <a:ln>
            <a:solidFill>
              <a:srgbClr val="FFFFFF">
                <a:lumMod val="75000"/>
              </a:srgbClr>
            </a:solidFill>
          </a:ln>
        </p:spPr>
        <p:style>
          <a:lnRef idx="2">
            <a:srgbClr val="8BB5C7">
              <a:shade val="50000"/>
            </a:srgbClr>
          </a:lnRef>
          <a:fillRef idx="1">
            <a:srgbClr val="8BB5C7"/>
          </a:fillRef>
          <a:effectRef idx="0">
            <a:srgbClr val="8BB5C7"/>
          </a:effectRef>
          <a:fontRef idx="minor">
            <a:srgbClr val="FFFFFF"/>
          </a:fontRef>
        </p:style>
        <p:txBody>
          <a:bodyPr rtlCol="0" anchor="ctr"/>
          <a:lstStyle/>
          <a:p>
            <a:pPr algn="ctr">
              <a:lnSpc>
                <a:spcPct val="120000"/>
              </a:lnSpc>
            </a:pP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21" name="矩形 20"/>
          <p:cNvSpPr/>
          <p:nvPr>
            <p:custDataLst>
              <p:tags r:id="rId4"/>
            </p:custDataLst>
          </p:nvPr>
        </p:nvSpPr>
        <p:spPr>
          <a:xfrm>
            <a:off x="7027545" y="2394585"/>
            <a:ext cx="3448685" cy="602615"/>
          </a:xfrm>
          <a:prstGeom prst="rect">
            <a:avLst/>
          </a:prstGeom>
          <a:solidFill>
            <a:srgbClr val="69A7C5"/>
          </a:solidFill>
          <a:ln>
            <a:noFill/>
          </a:ln>
        </p:spPr>
        <p:style>
          <a:lnRef idx="2">
            <a:srgbClr val="8BB5C7">
              <a:shade val="50000"/>
            </a:srgbClr>
          </a:lnRef>
          <a:fillRef idx="1">
            <a:srgbClr val="8BB5C7"/>
          </a:fillRef>
          <a:effectRef idx="0">
            <a:srgbClr val="8BB5C7"/>
          </a:effectRef>
          <a:fontRef idx="minor">
            <a:srgbClr val="FFFFFF"/>
          </a:fontRef>
        </p:style>
        <p:txBody>
          <a:bodyPr rtlCol="0" anchor="ctr"/>
          <a:lstStyle/>
          <a:p>
            <a:pPr algn="ctr">
              <a:lnSpc>
                <a:spcPct val="120000"/>
              </a:lnSpc>
            </a:pPr>
            <a:endParaRPr lang="zh-CN" altLang="en-US">
              <a:solidFill>
                <a:prstClr val="white"/>
              </a:solidFill>
              <a:latin typeface="Arial" panose="020B0604020202020204" pitchFamily="34" charset="0"/>
              <a:ea typeface="微软雅黑" panose="020B0503020204020204" charset="-122"/>
              <a:sym typeface="Arial" panose="020B0604020202020204" pitchFamily="34" charset="0"/>
            </a:endParaRPr>
          </a:p>
        </p:txBody>
      </p:sp>
      <p:sp>
        <p:nvSpPr>
          <p:cNvPr id="22" name="矩形 21"/>
          <p:cNvSpPr/>
          <p:nvPr>
            <p:custDataLst>
              <p:tags r:id="rId5"/>
            </p:custDataLst>
          </p:nvPr>
        </p:nvSpPr>
        <p:spPr>
          <a:xfrm>
            <a:off x="1950720" y="2417445"/>
            <a:ext cx="3289935" cy="557530"/>
          </a:xfrm>
          <a:prstGeom prst="rect">
            <a:avLst/>
          </a:prstGeom>
          <a:solidFill>
            <a:srgbClr val="69A7C5"/>
          </a:solidFill>
          <a:ln>
            <a:noFill/>
          </a:ln>
        </p:spPr>
        <p:style>
          <a:lnRef idx="2">
            <a:srgbClr val="8BB5C7">
              <a:shade val="50000"/>
            </a:srgbClr>
          </a:lnRef>
          <a:fillRef idx="1">
            <a:srgbClr val="8BB5C7"/>
          </a:fillRef>
          <a:effectRef idx="0">
            <a:srgbClr val="8BB5C7"/>
          </a:effectRef>
          <a:fontRef idx="minor">
            <a:srgbClr val="FFFFFF"/>
          </a:fontRef>
        </p:style>
        <p:txBody>
          <a:bodyPr vertOverflow="overflow" horzOverflow="overflow" vert="horz" wrap="square" numCol="1" spcCol="0" rtlCol="0" fromWordArt="0" anchor="ctr" anchorCtr="0" forceAA="0" compatLnSpc="1">
            <a:noAutofit/>
          </a:bodyPr>
          <a:lstStyle/>
          <a:p>
            <a:pPr lvl="0" algn="ctr">
              <a:lnSpc>
                <a:spcPct val="120000"/>
              </a:lnSpc>
              <a:buClrTx/>
              <a:buSzTx/>
              <a:buFontTx/>
            </a:pPr>
            <a:r>
              <a:rPr lang="en-US" altLang="zh-CN" b="1" spc="300">
                <a:latin typeface="Arial" panose="020B0604020202020204" pitchFamily="34" charset="0"/>
                <a:ea typeface="微软雅黑" panose="020B0503020204020204" charset="-122"/>
                <a:sym typeface="Arial" panose="020B0604020202020204" pitchFamily="34" charset="0"/>
              </a:rPr>
              <a:t>M</a:t>
            </a:r>
            <a:r>
              <a:rPr lang="en-US" altLang="zh-CN" b="1" spc="300">
                <a:latin typeface="Arial" panose="020B0604020202020204" pitchFamily="34" charset="0"/>
                <a:ea typeface="微软雅黑" panose="020B0503020204020204" charset="-122"/>
                <a:sym typeface="Arial" panose="020B0604020202020204" pitchFamily="34" charset="0"/>
              </a:rPr>
              <a:t>andatory </a:t>
            </a:r>
            <a:r>
              <a:rPr lang="en-US" altLang="zh-CN" b="1" spc="300">
                <a:latin typeface="Arial" panose="020B0604020202020204" pitchFamily="34" charset="0"/>
                <a:ea typeface="微软雅黑" panose="020B0503020204020204" charset="-122"/>
                <a:sym typeface="Arial" panose="020B0604020202020204" pitchFamily="34" charset="0"/>
              </a:rPr>
              <a:t>interface</a:t>
            </a:r>
            <a:endParaRPr lang="en-US" altLang="zh-CN" b="1" spc="300">
              <a:latin typeface="Arial" panose="020B0604020202020204" pitchFamily="34" charset="0"/>
              <a:ea typeface="微软雅黑" panose="020B0503020204020204" charset="-122"/>
              <a:sym typeface="Arial" panose="020B0604020202020204" pitchFamily="34" charset="0"/>
            </a:endParaRPr>
          </a:p>
        </p:txBody>
      </p:sp>
      <p:sp>
        <p:nvSpPr>
          <p:cNvPr id="23" name="文本框 22"/>
          <p:cNvSpPr txBox="1"/>
          <p:nvPr>
            <p:custDataLst>
              <p:tags r:id="rId6"/>
            </p:custDataLst>
          </p:nvPr>
        </p:nvSpPr>
        <p:spPr>
          <a:xfrm>
            <a:off x="1261110" y="3151505"/>
            <a:ext cx="4683125" cy="1482090"/>
          </a:xfrm>
          <a:prstGeom prst="rect">
            <a:avLst/>
          </a:prstGeom>
        </p:spPr>
        <p:txBody>
          <a:bodyPr wrap="square">
            <a:noAutofit/>
          </a:bodyPr>
          <a:lstStyle>
            <a:defPPr>
              <a:defRPr lang="zh-CN"/>
            </a:defPPr>
            <a:lvl1pPr>
              <a:defRPr sz="1400">
                <a:solidFill>
                  <a:srgbClr val="474546"/>
                </a:solidFill>
                <a:latin typeface="Arial" panose="020B0604020202020204" pitchFamily="34" charset="0"/>
              </a:defRPr>
            </a:lvl1pPr>
          </a:lstStyle>
          <a:p>
            <a:pPr marL="285750" indent="-285750" algn="l">
              <a:lnSpc>
                <a:spcPct val="120000"/>
              </a:lnSpc>
              <a:buFont typeface="Wingdings" panose="05000000000000000000" charset="0"/>
              <a:buChar char="l"/>
            </a:pPr>
            <a:r>
              <a:rPr lang="zh-CN" altLang="en-US" spc="150">
                <a:solidFill>
                  <a:srgbClr val="000000"/>
                </a:solidFill>
                <a:ea typeface="微软雅黑" panose="020B0503020204020204" charset="-122"/>
                <a:sym typeface="Arial" panose="020B0604020202020204" pitchFamily="34" charset="0"/>
              </a:rPr>
              <a:t>Create interface: Used by the intent owner to create the intent and send it to the intent handler.</a:t>
            </a:r>
            <a:endParaRPr lang="zh-CN" altLang="en-US" spc="150">
              <a:solidFill>
                <a:srgbClr val="000000"/>
              </a:solidFill>
              <a:ea typeface="微软雅黑" panose="020B0503020204020204" charset="-122"/>
              <a:sym typeface="Arial" panose="020B0604020202020204" pitchFamily="34" charset="0"/>
            </a:endParaRPr>
          </a:p>
          <a:p>
            <a:pPr marL="285750" indent="-285750" algn="l">
              <a:lnSpc>
                <a:spcPct val="120000"/>
              </a:lnSpc>
              <a:buFont typeface="Wingdings" panose="05000000000000000000" charset="0"/>
              <a:buChar char="l"/>
            </a:pPr>
            <a:r>
              <a:rPr lang="zh-CN" altLang="en-US" spc="150">
                <a:solidFill>
                  <a:srgbClr val="000000"/>
                </a:solidFill>
                <a:ea typeface="微软雅黑" panose="020B0503020204020204" charset="-122"/>
                <a:sym typeface="Arial" panose="020B0604020202020204" pitchFamily="34" charset="0"/>
              </a:rPr>
              <a:t>Update interface: Used by intent owner to update the existing intent.</a:t>
            </a:r>
            <a:endParaRPr lang="zh-CN" altLang="en-US" spc="150">
              <a:solidFill>
                <a:srgbClr val="000000"/>
              </a:solidFill>
              <a:ea typeface="微软雅黑" panose="020B0503020204020204" charset="-122"/>
              <a:sym typeface="Arial" panose="020B0604020202020204" pitchFamily="34" charset="0"/>
            </a:endParaRPr>
          </a:p>
          <a:p>
            <a:pPr marL="285750" indent="-285750" algn="l">
              <a:lnSpc>
                <a:spcPct val="120000"/>
              </a:lnSpc>
              <a:buFont typeface="Wingdings" panose="05000000000000000000" charset="0"/>
              <a:buChar char="l"/>
            </a:pPr>
            <a:r>
              <a:rPr lang="zh-CN" altLang="en-US" spc="150">
                <a:solidFill>
                  <a:srgbClr val="000000"/>
                </a:solidFill>
                <a:ea typeface="微软雅黑" panose="020B0503020204020204" charset="-122"/>
                <a:sym typeface="Arial" panose="020B0604020202020204" pitchFamily="34" charset="0"/>
              </a:rPr>
              <a:t>Delete interface: Used by the intent owner to delete the existing intent.</a:t>
            </a:r>
            <a:endParaRPr lang="zh-CN" altLang="en-US" spc="150">
              <a:solidFill>
                <a:srgbClr val="000000"/>
              </a:solidFill>
              <a:ea typeface="微软雅黑" panose="020B0503020204020204" charset="-122"/>
              <a:sym typeface="Arial" panose="020B0604020202020204" pitchFamily="34" charset="0"/>
            </a:endParaRPr>
          </a:p>
          <a:p>
            <a:pPr marL="285750" indent="-285750" algn="l">
              <a:lnSpc>
                <a:spcPct val="120000"/>
              </a:lnSpc>
              <a:buFont typeface="Wingdings" panose="05000000000000000000" charset="0"/>
              <a:buChar char="l"/>
            </a:pPr>
            <a:r>
              <a:rPr lang="zh-CN" altLang="en-US" spc="150">
                <a:solidFill>
                  <a:srgbClr val="000000"/>
                </a:solidFill>
                <a:ea typeface="微软雅黑" panose="020B0503020204020204" charset="-122"/>
                <a:sym typeface="Arial" panose="020B0604020202020204" pitchFamily="34" charset="0"/>
              </a:rPr>
              <a:t>Query interface: Used by intent owner to query the existing intent implementation.</a:t>
            </a:r>
            <a:endParaRPr lang="zh-CN" altLang="en-US" spc="150">
              <a:solidFill>
                <a:srgbClr val="000000"/>
              </a:solidFill>
              <a:ea typeface="微软雅黑" panose="020B0503020204020204" charset="-122"/>
              <a:sym typeface="Arial" panose="020B0604020202020204" pitchFamily="34" charset="0"/>
            </a:endParaRPr>
          </a:p>
        </p:txBody>
      </p:sp>
      <p:sp>
        <p:nvSpPr>
          <p:cNvPr id="24" name="文本框 23"/>
          <p:cNvSpPr txBox="1"/>
          <p:nvPr>
            <p:custDataLst>
              <p:tags r:id="rId7"/>
            </p:custDataLst>
          </p:nvPr>
        </p:nvSpPr>
        <p:spPr>
          <a:xfrm>
            <a:off x="7106920" y="2417445"/>
            <a:ext cx="3289935" cy="557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0">
            <a:normAutofit/>
          </a:bodyPr>
          <a:lstStyle>
            <a:defPPr>
              <a:defRPr lang="zh-CN"/>
            </a:defPPr>
            <a:lvl1pPr algn="ctr" fontAlgn="base">
              <a:spcBef>
                <a:spcPct val="0"/>
              </a:spcBef>
              <a:spcAft>
                <a:spcPct val="0"/>
              </a:spcAft>
              <a:defRPr sz="2400">
                <a:solidFill>
                  <a:prstClr val="white"/>
                </a:solidFill>
                <a:latin typeface="Arial" panose="020B0604020202020204" pitchFamily="34" charset="0"/>
                <a:ea typeface="微软雅黑" panose="020B0503020204020204" charset="-122"/>
              </a:defRPr>
            </a:lvl1pPr>
            <a:lvl2pPr marL="742950" indent="-285750">
              <a:defRPr>
                <a:latin typeface="Calibri" panose="020F0502020204030204" pitchFamily="34" charset="0"/>
                <a:ea typeface="微软雅黑" panose="020B0503020204020204" charset="-122"/>
              </a:defRPr>
            </a:lvl2pPr>
            <a:lvl3pPr marL="1143000" indent="-228600">
              <a:defRPr>
                <a:latin typeface="Calibri" panose="020F0502020204030204" pitchFamily="34" charset="0"/>
                <a:ea typeface="微软雅黑" panose="020B0503020204020204" charset="-122"/>
              </a:defRPr>
            </a:lvl3pPr>
            <a:lvl4pPr marL="1600200" indent="-228600">
              <a:defRPr>
                <a:latin typeface="Calibri" panose="020F0502020204030204" pitchFamily="34" charset="0"/>
                <a:ea typeface="微软雅黑" panose="020B0503020204020204" charset="-122"/>
              </a:defRPr>
            </a:lvl4pPr>
            <a:lvl5pPr marL="2057400" indent="-228600">
              <a:defRPr>
                <a:latin typeface="Calibri" panose="020F0502020204030204" pitchFamily="34" charset="0"/>
                <a:ea typeface="微软雅黑" panose="020B0503020204020204" charset="-122"/>
              </a:defRPr>
            </a:lvl5pPr>
            <a:lvl6pPr marL="2514600" indent="-228600" fontAlgn="base">
              <a:spcBef>
                <a:spcPct val="0"/>
              </a:spcBef>
              <a:spcAft>
                <a:spcPct val="0"/>
              </a:spcAft>
              <a:defRPr>
                <a:latin typeface="Calibri" panose="020F0502020204030204" pitchFamily="34" charset="0"/>
                <a:ea typeface="微软雅黑" panose="020B0503020204020204" charset="-122"/>
              </a:defRPr>
            </a:lvl6pPr>
            <a:lvl7pPr marL="2971800" indent="-228600" fontAlgn="base">
              <a:spcBef>
                <a:spcPct val="0"/>
              </a:spcBef>
              <a:spcAft>
                <a:spcPct val="0"/>
              </a:spcAft>
              <a:defRPr>
                <a:latin typeface="Calibri" panose="020F0502020204030204" pitchFamily="34" charset="0"/>
                <a:ea typeface="微软雅黑" panose="020B0503020204020204" charset="-122"/>
              </a:defRPr>
            </a:lvl7pPr>
            <a:lvl8pPr marL="3429000" indent="-228600" fontAlgn="base">
              <a:spcBef>
                <a:spcPct val="0"/>
              </a:spcBef>
              <a:spcAft>
                <a:spcPct val="0"/>
              </a:spcAft>
              <a:defRPr>
                <a:latin typeface="Calibri" panose="020F0502020204030204" pitchFamily="34" charset="0"/>
                <a:ea typeface="微软雅黑" panose="020B0503020204020204" charset="-122"/>
              </a:defRPr>
            </a:lvl8pPr>
            <a:lvl9pPr marL="3886200" indent="-228600" fontAlgn="base">
              <a:spcBef>
                <a:spcPct val="0"/>
              </a:spcBef>
              <a:spcAft>
                <a:spcPct val="0"/>
              </a:spcAft>
              <a:defRPr>
                <a:latin typeface="Calibri" panose="020F0502020204030204" pitchFamily="34" charset="0"/>
                <a:ea typeface="微软雅黑" panose="020B0503020204020204" charset="-122"/>
              </a:defRPr>
            </a:lvl9pPr>
          </a:lstStyle>
          <a:p>
            <a:pPr>
              <a:lnSpc>
                <a:spcPct val="120000"/>
              </a:lnSpc>
            </a:pPr>
            <a:r>
              <a:rPr lang="en-US" altLang="zh-CN" sz="1800" b="1" spc="300">
                <a:solidFill>
                  <a:srgbClr val="FFFFFF"/>
                </a:solidFill>
                <a:latin typeface="Arial" panose="020B0604020202020204" pitchFamily="34" charset="0"/>
                <a:sym typeface="Arial" panose="020B0604020202020204" pitchFamily="34" charset="0"/>
              </a:rPr>
              <a:t>O</a:t>
            </a:r>
            <a:r>
              <a:rPr lang="zh-CN" altLang="en-US" sz="1800" b="1" spc="300">
                <a:solidFill>
                  <a:srgbClr val="FFFFFF"/>
                </a:solidFill>
                <a:latin typeface="Arial" panose="020B0604020202020204" pitchFamily="34" charset="0"/>
                <a:sym typeface="Arial" panose="020B0604020202020204" pitchFamily="34" charset="0"/>
              </a:rPr>
              <a:t>ptional interface</a:t>
            </a:r>
            <a:endParaRPr lang="zh-CN" altLang="en-US" sz="1800" b="1" spc="300">
              <a:solidFill>
                <a:srgbClr val="FFFFFF"/>
              </a:solidFill>
              <a:latin typeface="Arial" panose="020B0604020202020204" pitchFamily="34" charset="0"/>
              <a:sym typeface="Arial" panose="020B0604020202020204" pitchFamily="34" charset="0"/>
            </a:endParaRPr>
          </a:p>
        </p:txBody>
      </p:sp>
      <p:sp>
        <p:nvSpPr>
          <p:cNvPr id="25" name="文本框 24"/>
          <p:cNvSpPr txBox="1"/>
          <p:nvPr>
            <p:custDataLst>
              <p:tags r:id="rId8"/>
            </p:custDataLst>
          </p:nvPr>
        </p:nvSpPr>
        <p:spPr>
          <a:xfrm>
            <a:off x="6405245" y="3151505"/>
            <a:ext cx="4650105" cy="1207770"/>
          </a:xfrm>
          <a:prstGeom prst="rect">
            <a:avLst/>
          </a:prstGeom>
        </p:spPr>
        <p:txBody>
          <a:bodyPr wrap="square">
            <a:noAutofit/>
          </a:bodyPr>
          <a:lstStyle>
            <a:defPPr>
              <a:defRPr lang="zh-CN"/>
            </a:defPPr>
            <a:lvl1pPr>
              <a:defRPr sz="1400">
                <a:solidFill>
                  <a:srgbClr val="474546"/>
                </a:solidFill>
                <a:latin typeface="Arial" panose="020B0604020202020204" pitchFamily="34" charset="0"/>
              </a:defRPr>
            </a:lvl1pPr>
          </a:lstStyle>
          <a:p>
            <a:pPr marL="285750" indent="-285750" algn="l">
              <a:lnSpc>
                <a:spcPct val="120000"/>
              </a:lnSpc>
              <a:buFont typeface="Wingdings" panose="05000000000000000000" charset="0"/>
              <a:buChar char="l"/>
            </a:pPr>
            <a:r>
              <a:rPr lang="en-US" altLang="zh-CN" sz="1300" spc="150">
                <a:solidFill>
                  <a:srgbClr val="000000"/>
                </a:solidFill>
                <a:ea typeface="微软雅黑" panose="020B0503020204020204" charset="-122"/>
                <a:sym typeface="Arial" panose="020B0604020202020204" pitchFamily="34" charset="0"/>
              </a:rPr>
              <a:t>Report interface</a:t>
            </a:r>
            <a:r>
              <a:rPr lang="zh-CN" altLang="en-US" sz="1300" spc="150">
                <a:solidFill>
                  <a:srgbClr val="000000"/>
                </a:solidFill>
                <a:ea typeface="微软雅黑" panose="020B0503020204020204" charset="-122"/>
                <a:sym typeface="Arial" panose="020B0604020202020204" pitchFamily="34" charset="0"/>
              </a:rPr>
              <a:t>：</a:t>
            </a:r>
            <a:r>
              <a:rPr lang="en-US" altLang="zh-CN" sz="1300" spc="150">
                <a:solidFill>
                  <a:srgbClr val="000000"/>
                </a:solidFill>
                <a:ea typeface="微软雅黑" panose="020B0503020204020204" charset="-122"/>
                <a:sym typeface="Arial" panose="020B0604020202020204" pitchFamily="34" charset="0"/>
              </a:rPr>
              <a:t>U</a:t>
            </a:r>
            <a:r>
              <a:rPr lang="zh-CN" altLang="en-US" sz="1300" spc="150">
                <a:solidFill>
                  <a:srgbClr val="000000"/>
                </a:solidFill>
                <a:ea typeface="微软雅黑" panose="020B0503020204020204" charset="-122"/>
                <a:sym typeface="Arial" panose="020B0604020202020204" pitchFamily="34" charset="0"/>
              </a:rPr>
              <a:t>sed to convey the intent report. Once necessary, the intent handler will report the intent processing status and success to the intent owner, and it will be started by the intent handler.</a:t>
            </a:r>
            <a:endParaRPr lang="zh-CN" altLang="en-US" sz="1300" spc="150">
              <a:solidFill>
                <a:srgbClr val="000000"/>
              </a:solidFill>
              <a:ea typeface="微软雅黑" panose="020B0503020204020204" charset="-122"/>
              <a:sym typeface="Arial" panose="020B0604020202020204" pitchFamily="34" charset="0"/>
            </a:endParaRPr>
          </a:p>
          <a:p>
            <a:pPr marL="285750" indent="-285750" algn="l">
              <a:lnSpc>
                <a:spcPct val="120000"/>
              </a:lnSpc>
              <a:buFont typeface="Wingdings" panose="05000000000000000000" charset="0"/>
              <a:buChar char="l"/>
            </a:pPr>
            <a:r>
              <a:rPr lang="en-US" altLang="zh-CN" sz="1300" spc="150">
                <a:solidFill>
                  <a:srgbClr val="000000"/>
                </a:solidFill>
                <a:ea typeface="微软雅黑" panose="020B0503020204020204" charset="-122"/>
                <a:sym typeface="Arial" panose="020B0604020202020204" pitchFamily="34" charset="0"/>
              </a:rPr>
              <a:t>Probe interface</a:t>
            </a:r>
            <a:r>
              <a:rPr lang="zh-CN" altLang="en-US" sz="1300" spc="150">
                <a:solidFill>
                  <a:srgbClr val="000000"/>
                </a:solidFill>
                <a:ea typeface="微软雅黑" panose="020B0503020204020204" charset="-122"/>
                <a:sym typeface="Arial" panose="020B0604020202020204" pitchFamily="34" charset="0"/>
              </a:rPr>
              <a:t>：We can explore whether the intent </a:t>
            </a:r>
            <a:r>
              <a:rPr lang="en-US" altLang="zh-CN" sz="1300" spc="150">
                <a:solidFill>
                  <a:srgbClr val="000000"/>
                </a:solidFill>
                <a:ea typeface="微软雅黑" panose="020B0503020204020204" charset="-122"/>
                <a:sym typeface="Arial" panose="020B0604020202020204" pitchFamily="34" charset="0"/>
              </a:rPr>
              <a:t>handler</a:t>
            </a:r>
            <a:r>
              <a:rPr lang="zh-CN" altLang="en-US" sz="1300" spc="150">
                <a:solidFill>
                  <a:srgbClr val="000000"/>
                </a:solidFill>
                <a:ea typeface="微软雅黑" panose="020B0503020204020204" charset="-122"/>
                <a:sym typeface="Arial" panose="020B0604020202020204" pitchFamily="34" charset="0"/>
              </a:rPr>
              <a:t> can </a:t>
            </a:r>
            <a:r>
              <a:rPr lang="en-US" altLang="zh-CN" sz="1300" spc="150">
                <a:solidFill>
                  <a:srgbClr val="000000"/>
                </a:solidFill>
                <a:ea typeface="微软雅黑" panose="020B0503020204020204" charset="-122"/>
                <a:sym typeface="Arial" panose="020B0604020202020204" pitchFamily="34" charset="0"/>
              </a:rPr>
              <a:t>implement </a:t>
            </a:r>
            <a:r>
              <a:rPr lang="zh-CN" altLang="en-US" sz="1300" spc="150">
                <a:solidFill>
                  <a:srgbClr val="000000"/>
                </a:solidFill>
                <a:ea typeface="微软雅黑" panose="020B0503020204020204" charset="-122"/>
                <a:sym typeface="Arial" panose="020B0604020202020204" pitchFamily="34" charset="0"/>
              </a:rPr>
              <a:t>the specific intent, and verify the effect and possible impact of the intent in advance. </a:t>
            </a:r>
            <a:r>
              <a:rPr lang="en-US" altLang="zh-CN" sz="1300" spc="150">
                <a:solidFill>
                  <a:srgbClr val="000000"/>
                </a:solidFill>
                <a:ea typeface="微软雅黑" panose="020B0503020204020204" charset="-122"/>
                <a:sym typeface="Arial" panose="020B0604020202020204" pitchFamily="34" charset="0"/>
              </a:rPr>
              <a:t>W</a:t>
            </a:r>
            <a:r>
              <a:rPr lang="zh-CN" altLang="en-US" sz="1300" spc="150">
                <a:solidFill>
                  <a:srgbClr val="000000"/>
                </a:solidFill>
                <a:ea typeface="微软雅黑" panose="020B0503020204020204" charset="-122"/>
                <a:sym typeface="Arial" panose="020B0604020202020204" pitchFamily="34" charset="0"/>
              </a:rPr>
              <a:t>e can use simulation and other technologies.</a:t>
            </a:r>
            <a:endParaRPr lang="zh-CN" altLang="en-US" sz="1300" spc="150">
              <a:solidFill>
                <a:srgbClr val="000000"/>
              </a:solidFill>
              <a:ea typeface="微软雅黑" panose="020B0503020204020204" charset="-122"/>
              <a:sym typeface="Arial" panose="020B0604020202020204" pitchFamily="34" charset="0"/>
            </a:endParaRPr>
          </a:p>
        </p:txBody>
      </p:sp>
      <p:sp>
        <p:nvSpPr>
          <p:cNvPr id="2" name="矩形 1"/>
          <p:cNvSpPr/>
          <p:nvPr/>
        </p:nvSpPr>
        <p:spPr>
          <a:xfrm>
            <a:off x="2592070" y="1132840"/>
            <a:ext cx="7185660" cy="5753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b="1"/>
              <a:t>Based on the interface defined in </a:t>
            </a:r>
            <a:r>
              <a:rPr lang="en-US" altLang="zh-CN" b="1">
                <a:sym typeface="Arial" panose="020B0604020202020204" pitchFamily="34" charset="0"/>
              </a:rPr>
              <a:t>TMF 921A</a:t>
            </a:r>
            <a:endParaRPr lang="en-US" altLang="zh-CN" b="1"/>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lang="zh-CN" dirty="0"/>
              <a:t>Use case description</a:t>
            </a:r>
            <a:endParaRPr lang="zh-CN" dirty="0"/>
          </a:p>
        </p:txBody>
      </p:sp>
      <p:sp>
        <p:nvSpPr>
          <p:cNvPr id="40" name="Shape 2569"/>
          <p:cNvSpPr/>
          <p:nvPr/>
        </p:nvSpPr>
        <p:spPr>
          <a:xfrm>
            <a:off x="155575" y="1309370"/>
            <a:ext cx="5104765" cy="4643120"/>
          </a:xfrm>
          <a:prstGeom prst="rect">
            <a:avLst/>
          </a:prstGeom>
          <a:ln w="38100">
            <a:solidFill>
              <a:schemeClr val="accent5"/>
            </a:solidFill>
            <a:miter lim="400000"/>
          </a:ln>
        </p:spPr>
        <p:txBody>
          <a:bodyPr lIns="0" tIns="0" rIns="0" bIns="0" anchor="ctr"/>
          <a:p>
            <a:pPr>
              <a:defRPr sz="3200"/>
            </a:pPr>
            <a:endParaRPr sz="3200">
              <a:solidFill>
                <a:prstClr val="black"/>
              </a:solidFill>
              <a:latin typeface="Agency FB" panose="020B0503020202020204" pitchFamily="34" charset="0"/>
              <a:ea typeface="等线" panose="02010600030101010101" charset="-122"/>
            </a:endParaRPr>
          </a:p>
        </p:txBody>
      </p:sp>
      <p:sp>
        <p:nvSpPr>
          <p:cNvPr id="2" name="文本框 1"/>
          <p:cNvSpPr txBox="1"/>
          <p:nvPr/>
        </p:nvSpPr>
        <p:spPr>
          <a:xfrm>
            <a:off x="213360" y="1336675"/>
            <a:ext cx="4989195" cy="4615815"/>
          </a:xfrm>
          <a:prstGeom prst="rect">
            <a:avLst/>
          </a:prstGeom>
          <a:noFill/>
        </p:spPr>
        <p:txBody>
          <a:bodyPr wrap="square" rtlCol="0">
            <a:spAutoFit/>
          </a:bodyPr>
          <a:p>
            <a:pPr fontAlgn="auto">
              <a:lnSpc>
                <a:spcPct val="150000"/>
              </a:lnSpc>
            </a:pPr>
            <a:r>
              <a:rPr sz="1400"/>
              <a:t>Operators provide intent based cloud leased line services, and provide corresponding assurance measures based on user level (provide different levels of capacity expansion assurance for different levels of users). An enterprise user orders a cloud leased line with a bandwidth of 1G from the operator. In order to meet this intent, the intent handler will configure the cloud leased line with a bandwidth of 1G and enable the exclusive assurance measures. When the bandwidth utilization rate exceeds 80%, the bandwidth will be expanded by 60% to ensure the user experience. At the same time, when the traffic returns to normal (the utilization rate is 30%), the service bandwidth will be restored to 1g. Whenever the expansion / reduction operation is executed, the intent handler will notify the intent owner through the intent report.</a:t>
            </a:r>
            <a:endParaRPr sz="1400"/>
          </a:p>
        </p:txBody>
      </p:sp>
      <p:graphicFrame>
        <p:nvGraphicFramePr>
          <p:cNvPr id="5" name="对象 4"/>
          <p:cNvGraphicFramePr/>
          <p:nvPr/>
        </p:nvGraphicFramePr>
        <p:xfrm>
          <a:off x="5414645" y="1212850"/>
          <a:ext cx="6350635" cy="5131435"/>
        </p:xfrm>
        <a:graphic>
          <a:graphicData uri="http://schemas.openxmlformats.org/presentationml/2006/ole">
            <mc:AlternateContent xmlns:mc="http://schemas.openxmlformats.org/markup-compatibility/2006">
              <mc:Choice xmlns:v="urn:schemas-microsoft-com:vml" Requires="v">
                <p:oleObj spid="_x0000_s6" name="" r:id="rId1" imgW="4318635" imgH="3492500" progId="Visio.Drawing.15">
                  <p:embed/>
                </p:oleObj>
              </mc:Choice>
              <mc:Fallback>
                <p:oleObj name="" r:id="rId1" imgW="4318635" imgH="3492500" progId="Visio.Drawing.15">
                  <p:embed/>
                  <p:pic>
                    <p:nvPicPr>
                      <p:cNvPr id="0" name="图片 5"/>
                      <p:cNvPicPr/>
                      <p:nvPr/>
                    </p:nvPicPr>
                    <p:blipFill>
                      <a:blip r:embed="rId2"/>
                      <a:stretch>
                        <a:fillRect/>
                      </a:stretch>
                    </p:blipFill>
                    <p:spPr>
                      <a:xfrm>
                        <a:off x="5414645" y="1212850"/>
                        <a:ext cx="6350635" cy="5131435"/>
                      </a:xfrm>
                      <a:prstGeom prst="rect">
                        <a:avLst/>
                      </a:prstGeom>
                    </p:spPr>
                  </p:pic>
                </p:oleObj>
              </mc:Fallback>
            </mc:AlternateContent>
          </a:graphicData>
        </a:graphic>
      </p:graphicFrame>
    </p:spTree>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lang="en-US" altLang="zh-CN" dirty="0"/>
              <a:t>Contents</a:t>
            </a:r>
            <a:endParaRPr lang="zh-CN" altLang="en-US" dirty="0"/>
          </a:p>
        </p:txBody>
      </p:sp>
      <p:sp>
        <p:nvSpPr>
          <p:cNvPr id="7" name="文本框 6"/>
          <p:cNvSpPr txBox="1"/>
          <p:nvPr/>
        </p:nvSpPr>
        <p:spPr>
          <a:xfrm>
            <a:off x="7237863" y="6228896"/>
            <a:ext cx="4954137" cy="246221"/>
          </a:xfrm>
          <a:prstGeom prst="rect">
            <a:avLst/>
          </a:prstGeom>
          <a:noFill/>
        </p:spPr>
        <p:txBody>
          <a:bodyPr wrap="square" rtlCol="0">
            <a:spAutoFit/>
          </a:bodyPr>
          <a:lstStyle/>
          <a:p>
            <a:r>
              <a:rPr lang="en-US" sz="1000" dirty="0"/>
              <a:t>Ref: ITU-T “Scenarios and Requirements of Intent-Based Network for Network Evolution”</a:t>
            </a:r>
            <a:endParaRPr lang="en-US" sz="1000" dirty="0"/>
          </a:p>
        </p:txBody>
      </p:sp>
      <p:sp>
        <p:nvSpPr>
          <p:cNvPr id="38" name="MH_Number_1">
            <a:hlinkClick r:id="" action="ppaction://noaction"/>
          </p:cNvPr>
          <p:cNvSpPr/>
          <p:nvPr>
            <p:custDataLst>
              <p:tags r:id="rId1"/>
            </p:custDataLst>
          </p:nvPr>
        </p:nvSpPr>
        <p:spPr bwMode="auto">
          <a:xfrm>
            <a:off x="3130090" y="1542495"/>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5" name="MH_Entry_1">
            <a:hlinkClick r:id="" action="ppaction://noaction"/>
          </p:cNvPr>
          <p:cNvSpPr/>
          <p:nvPr>
            <p:custDataLst>
              <p:tags r:id="rId2"/>
            </p:custDataLst>
          </p:nvPr>
        </p:nvSpPr>
        <p:spPr>
          <a:xfrm>
            <a:off x="3882096" y="189139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11" name="文本框 10"/>
          <p:cNvSpPr txBox="1"/>
          <p:nvPr>
            <p:custDataLst>
              <p:tags r:id="rId3"/>
            </p:custDataLst>
          </p:nvPr>
        </p:nvSpPr>
        <p:spPr>
          <a:xfrm>
            <a:off x="3130089" y="1542495"/>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01</a:t>
            </a:r>
            <a:endParaRPr lang="zh-CN" altLang="en-US" sz="2000" dirty="0">
              <a:solidFill>
                <a:srgbClr val="FFFFFF"/>
              </a:solidFill>
            </a:endParaRPr>
          </a:p>
        </p:txBody>
      </p:sp>
      <p:sp>
        <p:nvSpPr>
          <p:cNvPr id="14" name="文本框 13"/>
          <p:cNvSpPr txBox="1"/>
          <p:nvPr>
            <p:custDataLst>
              <p:tags r:id="rId4"/>
            </p:custDataLst>
          </p:nvPr>
        </p:nvSpPr>
        <p:spPr>
          <a:xfrm>
            <a:off x="3882094" y="1433158"/>
            <a:ext cx="4889863" cy="500400"/>
          </a:xfrm>
          <a:prstGeom prst="rect">
            <a:avLst/>
          </a:prstGeom>
          <a:noFill/>
        </p:spPr>
        <p:txBody>
          <a:bodyPr wrap="square" rtlCol="0" anchor="b" anchorCtr="0">
            <a:normAutofit/>
          </a:bodyPr>
          <a:lstStyle>
            <a:defPPr>
              <a:defRPr lang="zh-CN"/>
            </a:defPPr>
            <a:lvl1pPr>
              <a:defRPr sz="2000"/>
            </a:lvl1pPr>
          </a:lstStyle>
          <a:p>
            <a:r>
              <a:rPr lang="en-US" dirty="0"/>
              <a:t>Motivation and SDO Background</a:t>
            </a:r>
            <a:endParaRPr lang="en-US" dirty="0"/>
          </a:p>
        </p:txBody>
      </p:sp>
      <p:sp>
        <p:nvSpPr>
          <p:cNvPr id="40" name="MH_Number_2">
            <a:hlinkClick r:id="" action="ppaction://noaction"/>
          </p:cNvPr>
          <p:cNvSpPr/>
          <p:nvPr>
            <p:custDataLst>
              <p:tags r:id="rId5"/>
            </p:custDataLst>
          </p:nvPr>
        </p:nvSpPr>
        <p:spPr bwMode="auto">
          <a:xfrm>
            <a:off x="3130090" y="2489735"/>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16" name="文本框 15"/>
          <p:cNvSpPr txBox="1"/>
          <p:nvPr>
            <p:custDataLst>
              <p:tags r:id="rId6"/>
            </p:custDataLst>
          </p:nvPr>
        </p:nvSpPr>
        <p:spPr>
          <a:xfrm>
            <a:off x="3130089" y="2489735"/>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02</a:t>
            </a:r>
            <a:endParaRPr lang="zh-CN" altLang="en-US" sz="2000" dirty="0">
              <a:solidFill>
                <a:srgbClr val="FFFFFF"/>
              </a:solidFill>
            </a:endParaRPr>
          </a:p>
        </p:txBody>
      </p:sp>
      <p:sp>
        <p:nvSpPr>
          <p:cNvPr id="22" name="MH_Entry_1">
            <a:hlinkClick r:id="" action="ppaction://noaction"/>
          </p:cNvPr>
          <p:cNvSpPr/>
          <p:nvPr>
            <p:custDataLst>
              <p:tags r:id="rId7"/>
            </p:custDataLst>
          </p:nvPr>
        </p:nvSpPr>
        <p:spPr>
          <a:xfrm>
            <a:off x="3882096" y="2834312"/>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27" name="文本框 26"/>
          <p:cNvSpPr txBox="1"/>
          <p:nvPr>
            <p:custDataLst>
              <p:tags r:id="rId8"/>
            </p:custDataLst>
          </p:nvPr>
        </p:nvSpPr>
        <p:spPr>
          <a:xfrm>
            <a:off x="3882094" y="2383696"/>
            <a:ext cx="4889863" cy="500400"/>
          </a:xfrm>
          <a:prstGeom prst="rect">
            <a:avLst/>
          </a:prstGeom>
          <a:noFill/>
        </p:spPr>
        <p:txBody>
          <a:bodyPr wrap="square" rtlCol="0" anchor="b" anchorCtr="0">
            <a:normAutofit/>
          </a:bodyPr>
          <a:lstStyle>
            <a:defPPr>
              <a:defRPr lang="zh-CN"/>
            </a:defPPr>
            <a:lvl1pPr>
              <a:defRPr sz="2000"/>
            </a:lvl1pPr>
          </a:lstStyle>
          <a:p>
            <a:r>
              <a:rPr lang="en-US" dirty="0">
                <a:sym typeface="+mn-ea"/>
              </a:rPr>
              <a:t>Relationship with existing work of ONAP</a:t>
            </a:r>
            <a:endParaRPr lang="en-US" dirty="0">
              <a:sym typeface="+mn-ea"/>
            </a:endParaRPr>
          </a:p>
        </p:txBody>
      </p:sp>
      <p:sp>
        <p:nvSpPr>
          <p:cNvPr id="46" name="MH_Number_3">
            <a:hlinkClick r:id="" action="ppaction://noaction"/>
          </p:cNvPr>
          <p:cNvSpPr/>
          <p:nvPr>
            <p:custDataLst>
              <p:tags r:id="rId9"/>
            </p:custDataLst>
          </p:nvPr>
        </p:nvSpPr>
        <p:spPr bwMode="auto">
          <a:xfrm>
            <a:off x="3130090" y="3429098"/>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1" name="文本框 30"/>
          <p:cNvSpPr txBox="1"/>
          <p:nvPr>
            <p:custDataLst>
              <p:tags r:id="rId10"/>
            </p:custDataLst>
          </p:nvPr>
        </p:nvSpPr>
        <p:spPr>
          <a:xfrm>
            <a:off x="3130089" y="3429097"/>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03</a:t>
            </a:r>
            <a:endParaRPr lang="zh-CN" altLang="en-US" sz="2000" dirty="0">
              <a:solidFill>
                <a:srgbClr val="FFFFFF"/>
              </a:solidFill>
            </a:endParaRPr>
          </a:p>
        </p:txBody>
      </p:sp>
      <p:sp>
        <p:nvSpPr>
          <p:cNvPr id="32" name="MH_Entry_1">
            <a:hlinkClick r:id="" action="ppaction://noaction"/>
          </p:cNvPr>
          <p:cNvSpPr/>
          <p:nvPr>
            <p:custDataLst>
              <p:tags r:id="rId11"/>
            </p:custDataLst>
          </p:nvPr>
        </p:nvSpPr>
        <p:spPr>
          <a:xfrm>
            <a:off x="3882096" y="3781552"/>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33" name="文本框 32"/>
          <p:cNvSpPr txBox="1"/>
          <p:nvPr>
            <p:custDataLst>
              <p:tags r:id="rId12"/>
            </p:custDataLst>
          </p:nvPr>
        </p:nvSpPr>
        <p:spPr>
          <a:xfrm>
            <a:off x="3882390" y="3323590"/>
            <a:ext cx="6007735" cy="500380"/>
          </a:xfrm>
          <a:prstGeom prst="rect">
            <a:avLst/>
          </a:prstGeom>
          <a:noFill/>
        </p:spPr>
        <p:txBody>
          <a:bodyPr wrap="square" rtlCol="0" anchor="b" anchorCtr="0">
            <a:noAutofit/>
          </a:bodyPr>
          <a:lstStyle>
            <a:defPPr>
              <a:defRPr lang="zh-CN"/>
            </a:defPPr>
            <a:lvl1pPr>
              <a:defRPr sz="2000"/>
            </a:lvl1pPr>
          </a:lstStyle>
          <a:p>
            <a:r>
              <a:rPr lang="en-US" dirty="0"/>
              <a:t>Requirements for general intent model and interface</a:t>
            </a:r>
            <a:endParaRPr lang="en-US" dirty="0"/>
          </a:p>
        </p:txBody>
      </p:sp>
      <p:sp>
        <p:nvSpPr>
          <p:cNvPr id="50" name="MH_Number_4">
            <a:hlinkClick r:id="" action="ppaction://noaction"/>
          </p:cNvPr>
          <p:cNvSpPr/>
          <p:nvPr>
            <p:custDataLst>
              <p:tags r:id="rId13"/>
            </p:custDataLst>
          </p:nvPr>
        </p:nvSpPr>
        <p:spPr bwMode="auto">
          <a:xfrm>
            <a:off x="3130090" y="4370811"/>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4" name="文本框 33"/>
          <p:cNvSpPr txBox="1"/>
          <p:nvPr>
            <p:custDataLst>
              <p:tags r:id="rId14"/>
            </p:custDataLst>
          </p:nvPr>
        </p:nvSpPr>
        <p:spPr>
          <a:xfrm>
            <a:off x="3130089" y="4370811"/>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04</a:t>
            </a:r>
            <a:endParaRPr lang="zh-CN" altLang="en-US" sz="2000" dirty="0">
              <a:solidFill>
                <a:srgbClr val="FFFFFF"/>
              </a:solidFill>
            </a:endParaRPr>
          </a:p>
        </p:txBody>
      </p:sp>
      <p:sp>
        <p:nvSpPr>
          <p:cNvPr id="36" name="MH_Entry_1">
            <a:hlinkClick r:id="" action="ppaction://noaction"/>
          </p:cNvPr>
          <p:cNvSpPr/>
          <p:nvPr>
            <p:custDataLst>
              <p:tags r:id="rId15"/>
            </p:custDataLst>
          </p:nvPr>
        </p:nvSpPr>
        <p:spPr>
          <a:xfrm>
            <a:off x="3882096" y="4724468"/>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37" name="文本框 36"/>
          <p:cNvSpPr txBox="1"/>
          <p:nvPr>
            <p:custDataLst>
              <p:tags r:id="rId16"/>
            </p:custDataLst>
          </p:nvPr>
        </p:nvSpPr>
        <p:spPr>
          <a:xfrm>
            <a:off x="3882094" y="4266232"/>
            <a:ext cx="4889863" cy="500400"/>
          </a:xfrm>
          <a:prstGeom prst="rect">
            <a:avLst/>
          </a:prstGeom>
          <a:noFill/>
        </p:spPr>
        <p:txBody>
          <a:bodyPr wrap="square" rtlCol="0" anchor="b" anchorCtr="0">
            <a:normAutofit/>
          </a:bodyPr>
          <a:lstStyle>
            <a:defPPr>
              <a:defRPr lang="zh-CN"/>
            </a:defPPr>
            <a:lvl1pPr>
              <a:defRPr sz="2000"/>
            </a:lvl1pPr>
          </a:lstStyle>
          <a:p>
            <a:r>
              <a:rPr lang="en-US" altLang="zh-CN" b="1" dirty="0">
                <a:solidFill>
                  <a:srgbClr val="0070C0"/>
                </a:solidFill>
                <a:sym typeface="+mn-ea"/>
              </a:rPr>
              <a:t>REQ-XXX description</a:t>
            </a:r>
            <a:endParaRPr lang="en-US" altLang="zh-CN" dirty="0"/>
          </a:p>
        </p:txBody>
      </p:sp>
      <p:sp>
        <p:nvSpPr>
          <p:cNvPr id="39" name="MH_Number_4">
            <a:hlinkClick r:id="" action="ppaction://noaction"/>
          </p:cNvPr>
          <p:cNvSpPr/>
          <p:nvPr>
            <p:custDataLst>
              <p:tags r:id="rId17"/>
            </p:custDataLst>
          </p:nvPr>
        </p:nvSpPr>
        <p:spPr bwMode="auto">
          <a:xfrm>
            <a:off x="3130090" y="5316079"/>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41" name="文本框 40"/>
          <p:cNvSpPr txBox="1"/>
          <p:nvPr>
            <p:custDataLst>
              <p:tags r:id="rId18"/>
            </p:custDataLst>
          </p:nvPr>
        </p:nvSpPr>
        <p:spPr>
          <a:xfrm>
            <a:off x="3130089" y="5316079"/>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05</a:t>
            </a:r>
            <a:endParaRPr lang="zh-CN" altLang="en-US" sz="2000" dirty="0">
              <a:solidFill>
                <a:srgbClr val="FFFFFF"/>
              </a:solidFill>
            </a:endParaRPr>
          </a:p>
        </p:txBody>
      </p:sp>
      <p:sp>
        <p:nvSpPr>
          <p:cNvPr id="42" name="MH_Entry_1">
            <a:hlinkClick r:id="" action="ppaction://noaction"/>
          </p:cNvPr>
          <p:cNvSpPr/>
          <p:nvPr>
            <p:custDataLst>
              <p:tags r:id="rId19"/>
            </p:custDataLst>
          </p:nvPr>
        </p:nvSpPr>
        <p:spPr>
          <a:xfrm>
            <a:off x="3882096" y="566738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43" name="文本框 42"/>
          <p:cNvSpPr txBox="1"/>
          <p:nvPr>
            <p:custDataLst>
              <p:tags r:id="rId20"/>
            </p:custDataLst>
          </p:nvPr>
        </p:nvSpPr>
        <p:spPr>
          <a:xfrm>
            <a:off x="3882094" y="5209148"/>
            <a:ext cx="4889863" cy="500400"/>
          </a:xfrm>
          <a:prstGeom prst="rect">
            <a:avLst/>
          </a:prstGeom>
          <a:noFill/>
        </p:spPr>
        <p:txBody>
          <a:bodyPr wrap="square" rtlCol="0" anchor="b" anchorCtr="0">
            <a:normAutofit/>
          </a:bodyPr>
          <a:lstStyle>
            <a:defPPr>
              <a:defRPr lang="zh-CN"/>
            </a:defPPr>
            <a:lvl1pPr>
              <a:defRPr sz="2000"/>
            </a:lvl1pPr>
          </a:lstStyle>
          <a:p>
            <a:r>
              <a:rPr lang="en-US" altLang="zh-CN" dirty="0"/>
              <a:t>Project Impact</a:t>
            </a:r>
            <a:endParaRPr lang="en-US" altLang="zh-CN" dirty="0"/>
          </a:p>
        </p:txBody>
      </p:sp>
    </p:spTree>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fontScale="90000"/>
          </a:bodyPr>
          <a:lstStyle/>
          <a:p>
            <a:r>
              <a:rPr lang="en-US" altLang="zh-CN" dirty="0" smtClean="0"/>
              <a:t>REQ-XXX </a:t>
            </a:r>
            <a:r>
              <a:rPr lang="en-US" dirty="0">
                <a:sym typeface="+mn-ea"/>
              </a:rPr>
              <a:t>G</a:t>
            </a:r>
            <a:r>
              <a:rPr dirty="0">
                <a:sym typeface="+mn-ea"/>
              </a:rPr>
              <a:t>eneral intent model and general intent interface</a:t>
            </a:r>
            <a:endParaRPr lang="zh-CN" altLang="en-US" dirty="0"/>
          </a:p>
        </p:txBody>
      </p:sp>
      <p:sp>
        <p:nvSpPr>
          <p:cNvPr id="19" name="文本框 18"/>
          <p:cNvSpPr txBox="1"/>
          <p:nvPr/>
        </p:nvSpPr>
        <p:spPr>
          <a:xfrm>
            <a:off x="229440" y="1024472"/>
            <a:ext cx="11639288" cy="1630045"/>
          </a:xfrm>
          <a:prstGeom prst="rect">
            <a:avLst/>
          </a:prstGeom>
          <a:solidFill>
            <a:schemeClr val="accent2">
              <a:lumMod val="20000"/>
              <a:lumOff val="80000"/>
            </a:schemeClr>
          </a:solidFill>
        </p:spPr>
        <p:txBody>
          <a:bodyPr wrap="square" rtlCol="0">
            <a:spAutoFit/>
          </a:bodyPr>
          <a:lstStyle/>
          <a:p>
            <a:pPr algn="just"/>
            <a:r>
              <a:rPr lang="zh-CN" altLang="en-US" sz="2000" dirty="0" smtClean="0"/>
              <a:t>For complex intent, such as the intent of </a:t>
            </a:r>
            <a:r>
              <a:rPr sz="2000">
                <a:sym typeface="+mn-ea"/>
              </a:rPr>
              <a:t>cloud leased line</a:t>
            </a:r>
            <a:r>
              <a:rPr lang="zh-CN" altLang="en-US" sz="2000" dirty="0" smtClean="0"/>
              <a:t>, it is necessary to decompose the complex intent into sub intents of different dimensions, and </a:t>
            </a:r>
            <a:r>
              <a:rPr lang="en-US" altLang="zh-CN" sz="2000" dirty="0" smtClean="0"/>
              <a:t>implement </a:t>
            </a:r>
            <a:r>
              <a:rPr lang="zh-CN" altLang="en-US" sz="2000" dirty="0" smtClean="0"/>
              <a:t>the user's original intent through the execution of sub intents. So we need to deal with</a:t>
            </a:r>
            <a:r>
              <a:rPr lang="en-US" altLang="zh-CN" sz="2000" dirty="0" smtClean="0"/>
              <a:t> machin-machine intent</a:t>
            </a:r>
            <a:r>
              <a:rPr lang="en-US" sz="2000" dirty="0" smtClean="0"/>
              <a:t>, and</a:t>
            </a:r>
            <a:r>
              <a:rPr lang="zh-CN" altLang="en-US" sz="2000" dirty="0" smtClean="0"/>
              <a:t> for different inten</a:t>
            </a:r>
            <a:r>
              <a:rPr lang="en-US" altLang="zh-CN" sz="2000" dirty="0" smtClean="0"/>
              <a:t>t</a:t>
            </a:r>
            <a:r>
              <a:rPr lang="zh-CN" altLang="en-US" sz="2000" dirty="0" smtClean="0"/>
              <a:t>s or sub intents in the system, it is necessary to provide </a:t>
            </a:r>
            <a:r>
              <a:rPr lang="en-US" altLang="zh-CN" sz="2000" dirty="0" smtClean="0"/>
              <a:t>general</a:t>
            </a:r>
            <a:r>
              <a:rPr lang="zh-CN" altLang="en-US" sz="2000" dirty="0" smtClean="0"/>
              <a:t> </a:t>
            </a:r>
            <a:r>
              <a:rPr lang="en-US" altLang="zh-CN" sz="2000" dirty="0" smtClean="0"/>
              <a:t>intent</a:t>
            </a:r>
            <a:r>
              <a:rPr lang="zh-CN" altLang="en-US" sz="2000" dirty="0" smtClean="0"/>
              <a:t> </a:t>
            </a:r>
            <a:r>
              <a:rPr lang="en-US" altLang="zh-CN" sz="2000" dirty="0" smtClean="0"/>
              <a:t>model</a:t>
            </a:r>
            <a:r>
              <a:rPr lang="zh-CN" altLang="en-US" sz="2000" dirty="0" smtClean="0"/>
              <a:t> and </a:t>
            </a:r>
            <a:r>
              <a:rPr lang="en-US" altLang="zh-CN" sz="2000" dirty="0" smtClean="0"/>
              <a:t>general </a:t>
            </a:r>
            <a:r>
              <a:rPr lang="zh-CN" altLang="en-US" sz="2000" dirty="0" smtClean="0"/>
              <a:t>intent interface to ensure that all intents</a:t>
            </a:r>
            <a:r>
              <a:rPr lang="en-US" altLang="zh-CN" sz="2000" dirty="0" smtClean="0"/>
              <a:t>(especially </a:t>
            </a:r>
            <a:r>
              <a:rPr lang="en-US" altLang="zh-CN" sz="2000" dirty="0" smtClean="0">
                <a:sym typeface="+mn-ea"/>
              </a:rPr>
              <a:t>machine-machine intents</a:t>
            </a:r>
            <a:r>
              <a:rPr lang="en-US" altLang="zh-CN" sz="2000" dirty="0" smtClean="0"/>
              <a:t>)</a:t>
            </a:r>
            <a:r>
              <a:rPr lang="zh-CN" altLang="en-US" sz="2000" dirty="0" smtClean="0"/>
              <a:t> operate according to the same expression and process.</a:t>
            </a:r>
            <a:endParaRPr lang="zh-CN" altLang="en-US" sz="2000" dirty="0" smtClean="0"/>
          </a:p>
        </p:txBody>
      </p:sp>
      <p:sp>
        <p:nvSpPr>
          <p:cNvPr id="20" name="文本框 19"/>
          <p:cNvSpPr txBox="1"/>
          <p:nvPr/>
        </p:nvSpPr>
        <p:spPr>
          <a:xfrm>
            <a:off x="229439" y="2749802"/>
            <a:ext cx="11639288" cy="3784600"/>
          </a:xfrm>
          <a:prstGeom prst="rect">
            <a:avLst/>
          </a:prstGeom>
          <a:noFill/>
        </p:spPr>
        <p:txBody>
          <a:bodyPr wrap="square" rtlCol="0">
            <a:spAutoFit/>
          </a:bodyPr>
          <a:lstStyle/>
          <a:p>
            <a:pPr algn="just"/>
            <a:r>
              <a:rPr lang="en-US" altLang="zh-CN" sz="1600" b="1" dirty="0">
                <a:solidFill>
                  <a:srgbClr val="FF0000"/>
                </a:solidFill>
              </a:rPr>
              <a:t>Key Contacts</a:t>
            </a:r>
            <a:r>
              <a:rPr lang="en-US" altLang="zh-CN" sz="1600" dirty="0">
                <a:solidFill>
                  <a:srgbClr val="FF0000"/>
                </a:solidFill>
              </a:rPr>
              <a:t> </a:t>
            </a:r>
            <a:r>
              <a:rPr lang="en-US" altLang="zh-CN" sz="1600" dirty="0"/>
              <a:t>- Lingli Deng(CMCC), </a:t>
            </a:r>
            <a:r>
              <a:rPr lang="en-US" altLang="zh-CN" sz="1600" dirty="0" smtClean="0">
                <a:sym typeface="+mn-ea"/>
              </a:rPr>
              <a:t>Keguang He (CMCC), </a:t>
            </a:r>
            <a:r>
              <a:rPr lang="en-US" altLang="zh-CN" sz="1600" dirty="0" smtClean="0"/>
              <a:t>Chuany</a:t>
            </a:r>
            <a:r>
              <a:rPr lang="en-US" altLang="zh-CN" sz="1600" dirty="0" smtClean="0"/>
              <a:t>u Chen (Huawei), </a:t>
            </a:r>
            <a:r>
              <a:rPr lang="en-US" altLang="zh-CN" sz="1600" dirty="0" smtClean="0">
                <a:sym typeface="+mn-ea"/>
              </a:rPr>
              <a:t>Dong Wang (China Telecom)</a:t>
            </a:r>
            <a:endParaRPr lang="en-US" altLang="zh-CN" sz="1600" dirty="0" smtClean="0">
              <a:sym typeface="+mn-ea"/>
            </a:endParaRPr>
          </a:p>
          <a:p>
            <a:pPr algn="just"/>
            <a:r>
              <a:rPr lang="en-US" altLang="zh-CN" sz="1600" b="1" dirty="0" smtClean="0">
                <a:solidFill>
                  <a:srgbClr val="FF0000"/>
                </a:solidFill>
              </a:rPr>
              <a:t>Executive Summary</a:t>
            </a:r>
            <a:r>
              <a:rPr lang="en-US" altLang="zh-CN" sz="1600" dirty="0" smtClean="0"/>
              <a:t> - </a:t>
            </a:r>
            <a:r>
              <a:rPr sz="1600" dirty="0" smtClean="0"/>
              <a:t>This requirement provides general intent model and general intent interface in ONAP to make all intents</a:t>
            </a:r>
            <a:r>
              <a:rPr lang="en-US" altLang="zh-CN" sz="1600" dirty="0" smtClean="0">
                <a:sym typeface="+mn-ea"/>
              </a:rPr>
              <a:t>(especially </a:t>
            </a:r>
            <a:r>
              <a:rPr lang="en-US" altLang="zh-CN" sz="1600" dirty="0" smtClean="0">
                <a:sym typeface="+mn-ea"/>
              </a:rPr>
              <a:t>machine-machine intents</a:t>
            </a:r>
            <a:r>
              <a:rPr lang="en-US" altLang="zh-CN" sz="1600" dirty="0" smtClean="0">
                <a:sym typeface="+mn-ea"/>
              </a:rPr>
              <a:t>)</a:t>
            </a:r>
            <a:r>
              <a:rPr lang="zh-CN" altLang="en-US" sz="1600" dirty="0" smtClean="0">
                <a:sym typeface="+mn-ea"/>
              </a:rPr>
              <a:t> </a:t>
            </a:r>
            <a:r>
              <a:rPr sz="1600" dirty="0" smtClean="0"/>
              <a:t>in the system operate in the same way. At the same time, for complex intents, the technology of intent decomposition and </a:t>
            </a:r>
            <a:r>
              <a:rPr lang="en-US" sz="1600" dirty="0" smtClean="0"/>
              <a:t>orchestration </a:t>
            </a:r>
            <a:r>
              <a:rPr sz="1600" dirty="0" smtClean="0"/>
              <a:t>is provided, and the above ideas and schemes are fully </a:t>
            </a:r>
            <a:r>
              <a:rPr lang="en-US" sz="1600" dirty="0" smtClean="0"/>
              <a:t>implemented </a:t>
            </a:r>
            <a:r>
              <a:rPr sz="1600" dirty="0" smtClean="0"/>
              <a:t>in ONAP through a use case based on cloud </a:t>
            </a:r>
            <a:r>
              <a:rPr sz="1600">
                <a:sym typeface="+mn-ea"/>
              </a:rPr>
              <a:t>leased </a:t>
            </a:r>
            <a:r>
              <a:rPr sz="1600" dirty="0" smtClean="0"/>
              <a:t>line.</a:t>
            </a:r>
            <a:endParaRPr sz="1600" dirty="0" smtClean="0"/>
          </a:p>
          <a:p>
            <a:pPr algn="just"/>
            <a:r>
              <a:rPr lang="en-US" altLang="zh-CN" sz="1600" b="1" dirty="0" smtClean="0">
                <a:solidFill>
                  <a:srgbClr val="FF0000"/>
                </a:solidFill>
              </a:rPr>
              <a:t>Business </a:t>
            </a:r>
            <a:r>
              <a:rPr lang="en-US" altLang="zh-CN" sz="1600" b="1" dirty="0">
                <a:solidFill>
                  <a:srgbClr val="FF0000"/>
                </a:solidFill>
              </a:rPr>
              <a:t>Impact</a:t>
            </a:r>
            <a:r>
              <a:rPr lang="en-US" altLang="zh-CN" sz="1600" dirty="0">
                <a:solidFill>
                  <a:srgbClr val="FF0000"/>
                </a:solidFill>
              </a:rPr>
              <a:t> </a:t>
            </a:r>
            <a:r>
              <a:rPr lang="en-US" altLang="zh-CN" sz="1600" dirty="0"/>
              <a:t>- </a:t>
            </a:r>
            <a:r>
              <a:rPr lang="zh-CN" altLang="en-US" sz="1600" dirty="0"/>
              <a:t>Complex intents can be decomposed into simple intents, and the modeling and interaction of intents can be ensured to </a:t>
            </a:r>
            <a:r>
              <a:rPr lang="en-US" altLang="zh-CN" sz="1600" dirty="0"/>
              <a:t>be handled</a:t>
            </a:r>
            <a:r>
              <a:rPr lang="zh-CN" altLang="en-US" sz="1600" dirty="0"/>
              <a:t> in a unified way.</a:t>
            </a:r>
            <a:endParaRPr lang="zh-CN" altLang="en-US" sz="1600" dirty="0"/>
          </a:p>
          <a:p>
            <a:pPr algn="just"/>
            <a:r>
              <a:rPr lang="en-US" altLang="zh-CN" sz="1600" b="1" dirty="0" smtClean="0">
                <a:solidFill>
                  <a:srgbClr val="FF0000"/>
                </a:solidFill>
              </a:rPr>
              <a:t>Business </a:t>
            </a:r>
            <a:r>
              <a:rPr lang="en-US" altLang="zh-CN" sz="1600" b="1" dirty="0">
                <a:solidFill>
                  <a:srgbClr val="FF0000"/>
                </a:solidFill>
              </a:rPr>
              <a:t>Markets</a:t>
            </a:r>
            <a:r>
              <a:rPr lang="en-US" altLang="zh-CN" sz="1600" dirty="0">
                <a:solidFill>
                  <a:srgbClr val="FF0000"/>
                </a:solidFill>
              </a:rPr>
              <a:t> </a:t>
            </a:r>
            <a:r>
              <a:rPr lang="en-US" altLang="zh-CN" sz="1600" dirty="0"/>
              <a:t>- </a:t>
            </a:r>
            <a:r>
              <a:rPr lang="en-US" altLang="zh-CN" sz="1600" dirty="0" smtClean="0"/>
              <a:t>This REQ provides a novel solution to i</a:t>
            </a:r>
            <a:r>
              <a:rPr lang="zh-CN" altLang="en-US" sz="1600" dirty="0" smtClean="0"/>
              <a:t>ntent </a:t>
            </a:r>
            <a:r>
              <a:rPr lang="en-US" altLang="zh-CN" sz="1600" dirty="0" smtClean="0"/>
              <a:t>m</a:t>
            </a:r>
            <a:r>
              <a:rPr lang="zh-CN" altLang="en-US" sz="1600" dirty="0" smtClean="0"/>
              <a:t>odeling and interaction</a:t>
            </a:r>
            <a:r>
              <a:rPr lang="en-US" altLang="zh-CN" sz="1600" dirty="0" smtClean="0"/>
              <a:t>:</a:t>
            </a:r>
            <a:endParaRPr lang="zh-CN" altLang="en-US" sz="1600" dirty="0" smtClean="0"/>
          </a:p>
          <a:p>
            <a:pPr algn="just"/>
            <a:r>
              <a:rPr lang="en-US" altLang="zh-CN" sz="1600" dirty="0" smtClean="0"/>
              <a:t>1. </a:t>
            </a:r>
            <a:r>
              <a:rPr lang="zh-CN" altLang="en-US" sz="1600" dirty="0" smtClean="0"/>
              <a:t>It provides </a:t>
            </a:r>
            <a:r>
              <a:rPr lang="en-US" altLang="zh-CN" sz="1600">
                <a:sym typeface="+mn-ea"/>
              </a:rPr>
              <a:t>model federation mechanism</a:t>
            </a:r>
            <a:r>
              <a:rPr lang="zh-CN" altLang="en-US" sz="1600" dirty="0" smtClean="0"/>
              <a:t> to make the intent modeling execute according to the unified specification, and can reuse the existing domain related models</a:t>
            </a:r>
            <a:r>
              <a:rPr lang="en-US" altLang="zh-CN" sz="1600" dirty="0" smtClean="0"/>
              <a:t> which enables extension to different application scenarios</a:t>
            </a:r>
            <a:r>
              <a:rPr lang="zh-CN" altLang="en-US" sz="1600" dirty="0" smtClean="0"/>
              <a:t>.</a:t>
            </a:r>
            <a:endParaRPr lang="zh-CN" altLang="en-US" sz="1600" dirty="0" smtClean="0"/>
          </a:p>
          <a:p>
            <a:pPr algn="just"/>
            <a:r>
              <a:rPr lang="en-US" altLang="zh-CN" sz="1600" dirty="0" smtClean="0"/>
              <a:t>2. </a:t>
            </a:r>
            <a:r>
              <a:rPr lang="zh-CN" altLang="en-US" sz="1600" dirty="0" smtClean="0"/>
              <a:t>It provides </a:t>
            </a:r>
            <a:r>
              <a:rPr lang="en-US" altLang="zh-CN" sz="1600" dirty="0" smtClean="0"/>
              <a:t>the</a:t>
            </a:r>
            <a:r>
              <a:rPr lang="zh-CN" altLang="en-US" sz="1600" dirty="0" smtClean="0"/>
              <a:t> unified intent interface, which makes the intent interaction in the running state </a:t>
            </a:r>
            <a:r>
              <a:rPr lang="en-US" altLang="zh-CN" sz="1600" dirty="0" smtClean="0"/>
              <a:t>more interoperable and manageable</a:t>
            </a:r>
            <a:r>
              <a:rPr lang="zh-CN" altLang="en-US" sz="1600" dirty="0" smtClean="0"/>
              <a:t>.</a:t>
            </a:r>
            <a:endParaRPr lang="zh-CN" altLang="en-US" sz="1600" dirty="0" smtClean="0"/>
          </a:p>
          <a:p>
            <a:pPr algn="just"/>
            <a:r>
              <a:rPr lang="en-US" altLang="zh-CN" sz="1600" b="1" dirty="0" smtClean="0">
                <a:solidFill>
                  <a:srgbClr val="FF0000"/>
                </a:solidFill>
              </a:rPr>
              <a:t>Funding/Financial </a:t>
            </a:r>
            <a:r>
              <a:rPr lang="en-US" altLang="zh-CN" sz="1600" b="1" dirty="0">
                <a:solidFill>
                  <a:srgbClr val="FF0000"/>
                </a:solidFill>
              </a:rPr>
              <a:t>Impacts</a:t>
            </a:r>
            <a:r>
              <a:rPr lang="en-US" altLang="zh-CN" sz="1600" dirty="0">
                <a:solidFill>
                  <a:srgbClr val="FF0000"/>
                </a:solidFill>
              </a:rPr>
              <a:t> </a:t>
            </a:r>
            <a:r>
              <a:rPr lang="en-US" altLang="zh-CN" sz="1600" dirty="0"/>
              <a:t>- </a:t>
            </a:r>
            <a:r>
              <a:rPr sz="1600" dirty="0"/>
              <a:t>By formulating general </a:t>
            </a:r>
            <a:r>
              <a:rPr lang="en-US" sz="1600" dirty="0"/>
              <a:t>intent </a:t>
            </a:r>
            <a:r>
              <a:rPr sz="1600" dirty="0"/>
              <a:t>modeling methods and interactive interfaces, standardize the inten</a:t>
            </a:r>
            <a:r>
              <a:rPr lang="en-US" sz="1600" dirty="0"/>
              <a:t>t</a:t>
            </a:r>
            <a:r>
              <a:rPr sz="1600" dirty="0"/>
              <a:t> operation process, </a:t>
            </a:r>
            <a:r>
              <a:rPr lang="en-US" sz="1600" dirty="0"/>
              <a:t>improve user friendliness</a:t>
            </a:r>
            <a:r>
              <a:rPr sz="1600" dirty="0"/>
              <a:t>, improve the customer experience and increase the business value.</a:t>
            </a:r>
            <a:endParaRPr sz="1600" dirty="0"/>
          </a:p>
          <a:p>
            <a:pPr algn="just"/>
            <a:r>
              <a:rPr lang="en-US" altLang="zh-CN" sz="1600" b="1" dirty="0" smtClean="0">
                <a:solidFill>
                  <a:srgbClr val="FF0000"/>
                </a:solidFill>
              </a:rPr>
              <a:t>Organization </a:t>
            </a:r>
            <a:r>
              <a:rPr lang="en-US" altLang="zh-CN" sz="1600" b="1" dirty="0" err="1">
                <a:solidFill>
                  <a:srgbClr val="FF0000"/>
                </a:solidFill>
              </a:rPr>
              <a:t>Mgmt</a:t>
            </a:r>
            <a:r>
              <a:rPr lang="en-US" altLang="zh-CN" sz="1600" b="1" dirty="0">
                <a:solidFill>
                  <a:srgbClr val="FF0000"/>
                </a:solidFill>
              </a:rPr>
              <a:t>, Sales Strategies</a:t>
            </a:r>
            <a:r>
              <a:rPr lang="en-US" altLang="zh-CN" sz="1600" dirty="0">
                <a:solidFill>
                  <a:srgbClr val="FF0000"/>
                </a:solidFill>
              </a:rPr>
              <a:t> </a:t>
            </a:r>
            <a:r>
              <a:rPr lang="en-US" altLang="zh-CN" sz="1600" dirty="0"/>
              <a:t>-</a:t>
            </a:r>
            <a:r>
              <a:rPr lang="en-US" altLang="zh-CN" sz="1600" i="1" dirty="0"/>
              <a:t>There is no additional organizational management or sales strategies for this requirement outside of a service providers "normal" ONAP deployment and its attendant organizational resources from a service provider.</a:t>
            </a:r>
            <a:r>
              <a:rPr lang="en-US" altLang="zh-CN" sz="1600" dirty="0"/>
              <a:t> </a:t>
            </a:r>
            <a:endParaRPr lang="en-US" altLang="zh-CN" sz="1600" dirty="0"/>
          </a:p>
        </p:txBody>
      </p:sp>
    </p:spTree>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lang="en-US" altLang="zh-CN" dirty="0"/>
              <a:t>Contents</a:t>
            </a:r>
            <a:endParaRPr lang="zh-CN" altLang="en-US" dirty="0"/>
          </a:p>
        </p:txBody>
      </p:sp>
      <p:sp>
        <p:nvSpPr>
          <p:cNvPr id="7" name="文本框 6"/>
          <p:cNvSpPr txBox="1"/>
          <p:nvPr/>
        </p:nvSpPr>
        <p:spPr>
          <a:xfrm>
            <a:off x="7237863" y="6228896"/>
            <a:ext cx="4954137" cy="246221"/>
          </a:xfrm>
          <a:prstGeom prst="rect">
            <a:avLst/>
          </a:prstGeom>
          <a:noFill/>
        </p:spPr>
        <p:txBody>
          <a:bodyPr wrap="square" rtlCol="0">
            <a:spAutoFit/>
          </a:bodyPr>
          <a:lstStyle/>
          <a:p>
            <a:r>
              <a:rPr lang="en-US" sz="1000" dirty="0"/>
              <a:t>Ref: ITU-T “Scenarios and Requirements of Intent-Based Network for Network Evolution”</a:t>
            </a:r>
            <a:endParaRPr lang="en-US" sz="1000" dirty="0"/>
          </a:p>
        </p:txBody>
      </p:sp>
      <p:sp>
        <p:nvSpPr>
          <p:cNvPr id="38" name="MH_Number_1">
            <a:hlinkClick r:id="" action="ppaction://noaction"/>
          </p:cNvPr>
          <p:cNvSpPr/>
          <p:nvPr>
            <p:custDataLst>
              <p:tags r:id="rId1"/>
            </p:custDataLst>
          </p:nvPr>
        </p:nvSpPr>
        <p:spPr bwMode="auto">
          <a:xfrm>
            <a:off x="3130090" y="1542495"/>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5" name="MH_Entry_1">
            <a:hlinkClick r:id="" action="ppaction://noaction"/>
          </p:cNvPr>
          <p:cNvSpPr/>
          <p:nvPr>
            <p:custDataLst>
              <p:tags r:id="rId2"/>
            </p:custDataLst>
          </p:nvPr>
        </p:nvSpPr>
        <p:spPr>
          <a:xfrm>
            <a:off x="3882096" y="189139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11" name="文本框 10"/>
          <p:cNvSpPr txBox="1"/>
          <p:nvPr>
            <p:custDataLst>
              <p:tags r:id="rId3"/>
            </p:custDataLst>
          </p:nvPr>
        </p:nvSpPr>
        <p:spPr>
          <a:xfrm>
            <a:off x="3130089" y="1542495"/>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01</a:t>
            </a:r>
            <a:endParaRPr lang="zh-CN" altLang="en-US" sz="2000" dirty="0">
              <a:solidFill>
                <a:srgbClr val="FFFFFF"/>
              </a:solidFill>
            </a:endParaRPr>
          </a:p>
        </p:txBody>
      </p:sp>
      <p:sp>
        <p:nvSpPr>
          <p:cNvPr id="14" name="文本框 13"/>
          <p:cNvSpPr txBox="1"/>
          <p:nvPr>
            <p:custDataLst>
              <p:tags r:id="rId4"/>
            </p:custDataLst>
          </p:nvPr>
        </p:nvSpPr>
        <p:spPr>
          <a:xfrm>
            <a:off x="3882094" y="1433158"/>
            <a:ext cx="4889863" cy="500400"/>
          </a:xfrm>
          <a:prstGeom prst="rect">
            <a:avLst/>
          </a:prstGeom>
          <a:noFill/>
        </p:spPr>
        <p:txBody>
          <a:bodyPr wrap="square" rtlCol="0" anchor="b" anchorCtr="0">
            <a:normAutofit/>
          </a:bodyPr>
          <a:lstStyle>
            <a:defPPr>
              <a:defRPr lang="zh-CN"/>
            </a:defPPr>
            <a:lvl1pPr>
              <a:defRPr sz="2000"/>
            </a:lvl1pPr>
          </a:lstStyle>
          <a:p>
            <a:r>
              <a:rPr lang="en-US" dirty="0"/>
              <a:t>Motivation and SDO Background</a:t>
            </a:r>
            <a:endParaRPr lang="en-US" dirty="0"/>
          </a:p>
        </p:txBody>
      </p:sp>
      <p:sp>
        <p:nvSpPr>
          <p:cNvPr id="40" name="MH_Number_2">
            <a:hlinkClick r:id="" action="ppaction://noaction"/>
          </p:cNvPr>
          <p:cNvSpPr/>
          <p:nvPr>
            <p:custDataLst>
              <p:tags r:id="rId5"/>
            </p:custDataLst>
          </p:nvPr>
        </p:nvSpPr>
        <p:spPr bwMode="auto">
          <a:xfrm>
            <a:off x="3130090" y="2489735"/>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16" name="文本框 15"/>
          <p:cNvSpPr txBox="1"/>
          <p:nvPr>
            <p:custDataLst>
              <p:tags r:id="rId6"/>
            </p:custDataLst>
          </p:nvPr>
        </p:nvSpPr>
        <p:spPr>
          <a:xfrm>
            <a:off x="3130089" y="2489735"/>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02</a:t>
            </a:r>
            <a:endParaRPr lang="zh-CN" altLang="en-US" sz="2000" dirty="0">
              <a:solidFill>
                <a:srgbClr val="FFFFFF"/>
              </a:solidFill>
            </a:endParaRPr>
          </a:p>
        </p:txBody>
      </p:sp>
      <p:sp>
        <p:nvSpPr>
          <p:cNvPr id="22" name="MH_Entry_1">
            <a:hlinkClick r:id="" action="ppaction://noaction"/>
          </p:cNvPr>
          <p:cNvSpPr/>
          <p:nvPr>
            <p:custDataLst>
              <p:tags r:id="rId7"/>
            </p:custDataLst>
          </p:nvPr>
        </p:nvSpPr>
        <p:spPr>
          <a:xfrm>
            <a:off x="3882096" y="2834312"/>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27" name="文本框 26"/>
          <p:cNvSpPr txBox="1"/>
          <p:nvPr>
            <p:custDataLst>
              <p:tags r:id="rId8"/>
            </p:custDataLst>
          </p:nvPr>
        </p:nvSpPr>
        <p:spPr>
          <a:xfrm>
            <a:off x="3882094" y="2383696"/>
            <a:ext cx="4889863" cy="500400"/>
          </a:xfrm>
          <a:prstGeom prst="rect">
            <a:avLst/>
          </a:prstGeom>
          <a:noFill/>
        </p:spPr>
        <p:txBody>
          <a:bodyPr wrap="square" rtlCol="0" anchor="b" anchorCtr="0">
            <a:normAutofit/>
          </a:bodyPr>
          <a:lstStyle>
            <a:defPPr>
              <a:defRPr lang="zh-CN"/>
            </a:defPPr>
            <a:lvl1pPr>
              <a:defRPr sz="2000"/>
            </a:lvl1pPr>
          </a:lstStyle>
          <a:p>
            <a:r>
              <a:rPr lang="en-US" dirty="0">
                <a:sym typeface="+mn-ea"/>
              </a:rPr>
              <a:t>Relationship with existing work of ONAP</a:t>
            </a:r>
            <a:endParaRPr lang="en-US" dirty="0">
              <a:sym typeface="+mn-ea"/>
            </a:endParaRPr>
          </a:p>
        </p:txBody>
      </p:sp>
      <p:sp>
        <p:nvSpPr>
          <p:cNvPr id="46" name="MH_Number_3">
            <a:hlinkClick r:id="" action="ppaction://noaction"/>
          </p:cNvPr>
          <p:cNvSpPr/>
          <p:nvPr>
            <p:custDataLst>
              <p:tags r:id="rId9"/>
            </p:custDataLst>
          </p:nvPr>
        </p:nvSpPr>
        <p:spPr bwMode="auto">
          <a:xfrm>
            <a:off x="3130090" y="3429098"/>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1" name="文本框 30"/>
          <p:cNvSpPr txBox="1"/>
          <p:nvPr>
            <p:custDataLst>
              <p:tags r:id="rId10"/>
            </p:custDataLst>
          </p:nvPr>
        </p:nvSpPr>
        <p:spPr>
          <a:xfrm>
            <a:off x="3130089" y="3429097"/>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03</a:t>
            </a:r>
            <a:endParaRPr lang="zh-CN" altLang="en-US" sz="2000" dirty="0">
              <a:solidFill>
                <a:srgbClr val="FFFFFF"/>
              </a:solidFill>
            </a:endParaRPr>
          </a:p>
        </p:txBody>
      </p:sp>
      <p:sp>
        <p:nvSpPr>
          <p:cNvPr id="32" name="MH_Entry_1">
            <a:hlinkClick r:id="" action="ppaction://noaction"/>
          </p:cNvPr>
          <p:cNvSpPr/>
          <p:nvPr>
            <p:custDataLst>
              <p:tags r:id="rId11"/>
            </p:custDataLst>
          </p:nvPr>
        </p:nvSpPr>
        <p:spPr>
          <a:xfrm>
            <a:off x="3882096" y="3781552"/>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33" name="文本框 32"/>
          <p:cNvSpPr txBox="1"/>
          <p:nvPr>
            <p:custDataLst>
              <p:tags r:id="rId12"/>
            </p:custDataLst>
          </p:nvPr>
        </p:nvSpPr>
        <p:spPr>
          <a:xfrm>
            <a:off x="3882390" y="3323590"/>
            <a:ext cx="6007735" cy="500380"/>
          </a:xfrm>
          <a:prstGeom prst="rect">
            <a:avLst/>
          </a:prstGeom>
          <a:noFill/>
        </p:spPr>
        <p:txBody>
          <a:bodyPr wrap="square" rtlCol="0" anchor="b" anchorCtr="0">
            <a:noAutofit/>
          </a:bodyPr>
          <a:lstStyle>
            <a:defPPr>
              <a:defRPr lang="zh-CN"/>
            </a:defPPr>
            <a:lvl1pPr>
              <a:defRPr sz="2000"/>
            </a:lvl1pPr>
          </a:lstStyle>
          <a:p>
            <a:r>
              <a:rPr lang="en-US" dirty="0"/>
              <a:t>Requirements for general intent model and interface</a:t>
            </a:r>
            <a:endParaRPr lang="en-US" dirty="0"/>
          </a:p>
        </p:txBody>
      </p:sp>
      <p:sp>
        <p:nvSpPr>
          <p:cNvPr id="50" name="MH_Number_4">
            <a:hlinkClick r:id="" action="ppaction://noaction"/>
          </p:cNvPr>
          <p:cNvSpPr/>
          <p:nvPr>
            <p:custDataLst>
              <p:tags r:id="rId13"/>
            </p:custDataLst>
          </p:nvPr>
        </p:nvSpPr>
        <p:spPr bwMode="auto">
          <a:xfrm>
            <a:off x="3130090" y="4370811"/>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4" name="文本框 33"/>
          <p:cNvSpPr txBox="1"/>
          <p:nvPr>
            <p:custDataLst>
              <p:tags r:id="rId14"/>
            </p:custDataLst>
          </p:nvPr>
        </p:nvSpPr>
        <p:spPr>
          <a:xfrm>
            <a:off x="3130089" y="4370811"/>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04</a:t>
            </a:r>
            <a:endParaRPr lang="zh-CN" altLang="en-US" sz="2000" dirty="0">
              <a:solidFill>
                <a:srgbClr val="FFFFFF"/>
              </a:solidFill>
            </a:endParaRPr>
          </a:p>
        </p:txBody>
      </p:sp>
      <p:sp>
        <p:nvSpPr>
          <p:cNvPr id="36" name="MH_Entry_1">
            <a:hlinkClick r:id="" action="ppaction://noaction"/>
          </p:cNvPr>
          <p:cNvSpPr/>
          <p:nvPr>
            <p:custDataLst>
              <p:tags r:id="rId15"/>
            </p:custDataLst>
          </p:nvPr>
        </p:nvSpPr>
        <p:spPr>
          <a:xfrm>
            <a:off x="3882096" y="4724468"/>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37" name="文本框 36"/>
          <p:cNvSpPr txBox="1"/>
          <p:nvPr>
            <p:custDataLst>
              <p:tags r:id="rId16"/>
            </p:custDataLst>
          </p:nvPr>
        </p:nvSpPr>
        <p:spPr>
          <a:xfrm>
            <a:off x="3882094" y="4266232"/>
            <a:ext cx="4889863" cy="500400"/>
          </a:xfrm>
          <a:prstGeom prst="rect">
            <a:avLst/>
          </a:prstGeom>
          <a:noFill/>
        </p:spPr>
        <p:txBody>
          <a:bodyPr wrap="square" rtlCol="0" anchor="b" anchorCtr="0">
            <a:normAutofit/>
          </a:bodyPr>
          <a:lstStyle>
            <a:defPPr>
              <a:defRPr lang="zh-CN"/>
            </a:defPPr>
            <a:lvl1pPr>
              <a:defRPr sz="2000"/>
            </a:lvl1pPr>
          </a:lstStyle>
          <a:p>
            <a:r>
              <a:rPr lang="en-US" dirty="0">
                <a:sym typeface="+mn-ea"/>
              </a:rPr>
              <a:t>REQ-XXX description</a:t>
            </a:r>
            <a:endParaRPr lang="en-US" altLang="zh-CN" dirty="0"/>
          </a:p>
        </p:txBody>
      </p:sp>
      <p:sp>
        <p:nvSpPr>
          <p:cNvPr id="39" name="MH_Number_4">
            <a:hlinkClick r:id="" action="ppaction://noaction"/>
          </p:cNvPr>
          <p:cNvSpPr/>
          <p:nvPr>
            <p:custDataLst>
              <p:tags r:id="rId17"/>
            </p:custDataLst>
          </p:nvPr>
        </p:nvSpPr>
        <p:spPr bwMode="auto">
          <a:xfrm>
            <a:off x="3130090" y="5316079"/>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41" name="文本框 40"/>
          <p:cNvSpPr txBox="1"/>
          <p:nvPr>
            <p:custDataLst>
              <p:tags r:id="rId18"/>
            </p:custDataLst>
          </p:nvPr>
        </p:nvSpPr>
        <p:spPr>
          <a:xfrm>
            <a:off x="3130089" y="5316079"/>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05</a:t>
            </a:r>
            <a:endParaRPr lang="zh-CN" altLang="en-US" sz="2000" dirty="0">
              <a:solidFill>
                <a:srgbClr val="FFFFFF"/>
              </a:solidFill>
            </a:endParaRPr>
          </a:p>
        </p:txBody>
      </p:sp>
      <p:sp>
        <p:nvSpPr>
          <p:cNvPr id="42" name="MH_Entry_1">
            <a:hlinkClick r:id="" action="ppaction://noaction"/>
          </p:cNvPr>
          <p:cNvSpPr/>
          <p:nvPr>
            <p:custDataLst>
              <p:tags r:id="rId19"/>
            </p:custDataLst>
          </p:nvPr>
        </p:nvSpPr>
        <p:spPr>
          <a:xfrm>
            <a:off x="3882096" y="566738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43" name="文本框 42"/>
          <p:cNvSpPr txBox="1"/>
          <p:nvPr>
            <p:custDataLst>
              <p:tags r:id="rId20"/>
            </p:custDataLst>
          </p:nvPr>
        </p:nvSpPr>
        <p:spPr>
          <a:xfrm>
            <a:off x="3882094" y="5209148"/>
            <a:ext cx="4889863" cy="500400"/>
          </a:xfrm>
          <a:prstGeom prst="rect">
            <a:avLst/>
          </a:prstGeom>
          <a:noFill/>
        </p:spPr>
        <p:txBody>
          <a:bodyPr wrap="square" rtlCol="0" anchor="b" anchorCtr="0">
            <a:normAutofit/>
          </a:bodyPr>
          <a:lstStyle>
            <a:defPPr>
              <a:defRPr lang="zh-CN"/>
            </a:defPPr>
            <a:lvl1pPr>
              <a:defRPr sz="2000"/>
            </a:lvl1pPr>
          </a:lstStyle>
          <a:p>
            <a:pPr algn="l">
              <a:buClrTx/>
              <a:buSzTx/>
              <a:buFontTx/>
            </a:pPr>
            <a:r>
              <a:rPr lang="en-US" altLang="zh-CN" b="1" dirty="0">
                <a:solidFill>
                  <a:srgbClr val="0070C0"/>
                </a:solidFill>
              </a:rPr>
              <a:t>Project Impact</a:t>
            </a:r>
            <a:endParaRPr lang="en-US" altLang="zh-CN" b="1" dirty="0">
              <a:solidFill>
                <a:srgbClr val="0070C0"/>
              </a:solidFill>
            </a:endParaRPr>
          </a:p>
        </p:txBody>
      </p:sp>
    </p:spTree>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smtClean="0"/>
              <a:t>Projects Impact</a:t>
            </a:r>
            <a:endParaRPr lang="zh-CN" altLang="en-US" dirty="0"/>
          </a:p>
        </p:txBody>
      </p:sp>
      <p:graphicFrame>
        <p:nvGraphicFramePr>
          <p:cNvPr id="2" name="表格 1"/>
          <p:cNvGraphicFramePr>
            <a:graphicFrameLocks noGrp="1"/>
          </p:cNvGraphicFramePr>
          <p:nvPr>
            <p:custDataLst>
              <p:tags r:id="rId1"/>
            </p:custDataLst>
          </p:nvPr>
        </p:nvGraphicFramePr>
        <p:xfrm>
          <a:off x="897890" y="1094105"/>
          <a:ext cx="10222230" cy="2947670"/>
        </p:xfrm>
        <a:graphic>
          <a:graphicData uri="http://schemas.openxmlformats.org/drawingml/2006/table">
            <a:tbl>
              <a:tblPr firstRow="1" bandRow="1">
                <a:tableStyleId>{5C22544A-7EE6-4342-B048-85BDC9FD1C3A}</a:tableStyleId>
              </a:tblPr>
              <a:tblGrid>
                <a:gridCol w="1413510"/>
                <a:gridCol w="7624445"/>
                <a:gridCol w="1184275"/>
              </a:tblGrid>
              <a:tr h="463550">
                <a:tc>
                  <a:txBody>
                    <a:bodyPr/>
                    <a:lstStyle/>
                    <a:p>
                      <a:r>
                        <a:rPr lang="en-US" altLang="zh-CN" sz="2400" dirty="0" smtClean="0"/>
                        <a:t>Project</a:t>
                      </a:r>
                      <a:endParaRPr lang="en-US" altLang="zh-CN" sz="2400" dirty="0" smtClean="0"/>
                    </a:p>
                  </a:txBody>
                  <a:tcPr anchor="ctr" anchorCtr="1"/>
                </a:tc>
                <a:tc>
                  <a:txBody>
                    <a:bodyPr/>
                    <a:lstStyle/>
                    <a:p>
                      <a:r>
                        <a:rPr lang="en-US" altLang="zh-CN" sz="2400" dirty="0" smtClean="0"/>
                        <a:t>Code impact</a:t>
                      </a:r>
                      <a:endParaRPr lang="en-US" altLang="zh-CN" sz="2400" dirty="0" smtClean="0"/>
                    </a:p>
                  </a:txBody>
                  <a:tcPr anchor="ctr" anchorCtr="1"/>
                </a:tc>
                <a:tc>
                  <a:txBody>
                    <a:bodyPr/>
                    <a:lstStyle/>
                    <a:p>
                      <a:r>
                        <a:rPr lang="en-US" altLang="zh-CN" sz="2400" dirty="0" smtClean="0"/>
                        <a:t>Notes</a:t>
                      </a:r>
                      <a:endParaRPr lang="en-US" altLang="zh-CN" sz="2400" dirty="0" smtClean="0"/>
                    </a:p>
                  </a:txBody>
                  <a:tcPr anchor="ctr" anchorCtr="1"/>
                </a:tc>
              </a:tr>
              <a:tr h="1032510">
                <a:tc>
                  <a:txBody>
                    <a:bodyPr/>
                    <a:lstStyle/>
                    <a:p>
                      <a:r>
                        <a:rPr lang="en-US" altLang="zh-CN" dirty="0" smtClean="0"/>
                        <a:t>UUI</a:t>
                      </a:r>
                      <a:endParaRPr lang="zh-CN" altLang="en-US" dirty="0"/>
                    </a:p>
                  </a:txBody>
                  <a:tcPr anchor="ctr" anchorCtr="1"/>
                </a:tc>
                <a:tc>
                  <a:txBody>
                    <a:bodyPr/>
                    <a:lstStyle/>
                    <a:p>
                      <a:pPr algn="l"/>
                      <a:r>
                        <a:rPr lang="en-US" altLang="zh-CN" dirty="0" smtClean="0"/>
                        <a:t>1. P</a:t>
                      </a:r>
                      <a:r>
                        <a:rPr lang="zh-CN" altLang="en-US" dirty="0" smtClean="0"/>
                        <a:t>rovide the function of decomposition and </a:t>
                      </a:r>
                      <a:r>
                        <a:rPr lang="en-US" altLang="zh-CN" dirty="0" smtClean="0"/>
                        <a:t>orchestration of</a:t>
                      </a:r>
                      <a:r>
                        <a:rPr lang="zh-CN" altLang="en-US" dirty="0" smtClean="0"/>
                        <a:t> intent.</a:t>
                      </a:r>
                      <a:endParaRPr lang="zh-CN" altLang="en-US" dirty="0" smtClean="0"/>
                    </a:p>
                    <a:p>
                      <a:pPr algn="l"/>
                      <a:r>
                        <a:rPr lang="en-US" altLang="zh-CN" dirty="0" smtClean="0"/>
                        <a:t>2. </a:t>
                      </a:r>
                      <a:r>
                        <a:rPr lang="zh-CN" altLang="en-US" dirty="0" smtClean="0"/>
                        <a:t>Support </a:t>
                      </a:r>
                      <a:r>
                        <a:rPr lang="en-US" altLang="zh-CN" dirty="0" smtClean="0"/>
                        <a:t>general </a:t>
                      </a:r>
                      <a:r>
                        <a:rPr lang="zh-CN" altLang="en-US" dirty="0" smtClean="0"/>
                        <a:t>intent model and </a:t>
                      </a:r>
                      <a:r>
                        <a:rPr lang="en-US" altLang="zh-CN" sz="1800" dirty="0" smtClean="0">
                          <a:sym typeface="+mn-ea"/>
                        </a:rPr>
                        <a:t>general </a:t>
                      </a:r>
                      <a:r>
                        <a:rPr lang="zh-CN" altLang="en-US" dirty="0" smtClean="0"/>
                        <a:t>intent interface</a:t>
                      </a:r>
                      <a:r>
                        <a:rPr lang="en-US" altLang="zh-CN" dirty="0" smtClean="0"/>
                        <a:t>.</a:t>
                      </a:r>
                      <a:endParaRPr lang="zh-CN" altLang="en-US" dirty="0" smtClean="0"/>
                    </a:p>
                    <a:p>
                      <a:pPr algn="l"/>
                      <a:r>
                        <a:rPr lang="en-US" altLang="zh-CN" dirty="0"/>
                        <a:t>3. </a:t>
                      </a:r>
                      <a:r>
                        <a:rPr lang="zh-CN" altLang="en-US" dirty="0"/>
                        <a:t>Support formatted input </a:t>
                      </a:r>
                      <a:r>
                        <a:rPr lang="en-US" altLang="zh-CN" dirty="0"/>
                        <a:t>of</a:t>
                      </a:r>
                      <a:r>
                        <a:rPr lang="zh-CN" altLang="en-US" dirty="0"/>
                        <a:t> intent</a:t>
                      </a:r>
                      <a:r>
                        <a:rPr lang="en-US" altLang="zh-CN" dirty="0"/>
                        <a:t>.</a:t>
                      </a:r>
                      <a:endParaRPr lang="en-US" altLang="zh-CN" dirty="0"/>
                    </a:p>
                  </a:txBody>
                  <a:tcPr anchor="ctr"/>
                </a:tc>
                <a:tc>
                  <a:txBody>
                    <a:bodyPr/>
                    <a:lstStyle/>
                    <a:p>
                      <a:endParaRPr lang="zh-CN" altLang="en-US"/>
                    </a:p>
                  </a:txBody>
                  <a:tcPr anchor="ctr" anchorCtr="1"/>
                </a:tc>
              </a:tr>
              <a:tr h="1032510">
                <a:tc>
                  <a:txBody>
                    <a:bodyPr/>
                    <a:lstStyle/>
                    <a:p>
                      <a:r>
                        <a:rPr lang="en-US" altLang="zh-CN" dirty="0" smtClean="0"/>
                        <a:t>AAI</a:t>
                      </a:r>
                      <a:endParaRPr lang="zh-CN" altLang="en-US" dirty="0"/>
                    </a:p>
                  </a:txBody>
                  <a:tcPr anchor="ctr" anchorCtr="1"/>
                </a:tc>
                <a:tc>
                  <a:txBody>
                    <a:bodyPr/>
                    <a:lstStyle/>
                    <a:p>
                      <a:pPr algn="l"/>
                      <a:r>
                        <a:rPr lang="en-US" altLang="zh-CN" dirty="0" smtClean="0"/>
                        <a:t>1. Provide storage</a:t>
                      </a:r>
                      <a:r>
                        <a:rPr lang="zh-CN" altLang="en-US" dirty="0" smtClean="0"/>
                        <a:t> of intent general model, intent extension model and domain information model.</a:t>
                      </a:r>
                      <a:endParaRPr lang="zh-CN" altLang="en-US" dirty="0" smtClean="0"/>
                    </a:p>
                    <a:p>
                      <a:pPr algn="l"/>
                      <a:r>
                        <a:rPr lang="en-US" altLang="zh-CN" baseline="0" dirty="0" smtClean="0"/>
                        <a:t>2. Query of</a:t>
                      </a:r>
                      <a:r>
                        <a:rPr lang="zh-CN" altLang="en-US" baseline="0" dirty="0" smtClean="0"/>
                        <a:t> the information of the existing model.</a:t>
                      </a:r>
                      <a:endParaRPr lang="zh-CN" altLang="en-US" baseline="0" dirty="0" smtClean="0"/>
                    </a:p>
                  </a:txBody>
                  <a:tcPr anchor="ctr"/>
                </a:tc>
                <a:tc>
                  <a:txBody>
                    <a:bodyPr/>
                    <a:lstStyle/>
                    <a:p>
                      <a:endParaRPr lang="zh-CN" altLang="en-US" dirty="0"/>
                    </a:p>
                  </a:txBody>
                  <a:tcPr anchor="ctr" anchorCtr="1"/>
                </a:tc>
              </a:tr>
              <a:tr h="419100">
                <a:tc>
                  <a:txBody>
                    <a:bodyPr/>
                    <a:p>
                      <a:pPr>
                        <a:buNone/>
                      </a:pPr>
                      <a:r>
                        <a:rPr lang="en-US" altLang="zh-CN" dirty="0"/>
                        <a:t>MODELING </a:t>
                      </a:r>
                      <a:endParaRPr lang="en-US" altLang="zh-CN" dirty="0"/>
                    </a:p>
                  </a:txBody>
                  <a:tcPr anchor="ctr" anchorCtr="1"/>
                </a:tc>
                <a:tc>
                  <a:txBody>
                    <a:bodyPr/>
                    <a:p>
                      <a:pPr algn="l">
                        <a:buNone/>
                      </a:pPr>
                      <a:r>
                        <a:rPr lang="en-US"/>
                        <a:t>Document</a:t>
                      </a:r>
                      <a:r>
                        <a:t> the modeling scheme of general intent model</a:t>
                      </a:r>
                      <a:r>
                        <a:rPr lang="en-US"/>
                        <a:t>.</a:t>
                      </a:r>
                      <a:endParaRPr lang="en-US"/>
                    </a:p>
                  </a:txBody>
                  <a:tcPr anchor="ctr"/>
                </a:tc>
                <a:tc>
                  <a:txBody>
                    <a:bodyPr/>
                    <a:p>
                      <a:pPr>
                        <a:buNone/>
                      </a:pPr>
                      <a:endParaRPr lang="zh-CN" altLang="en-US" dirty="0"/>
                    </a:p>
                  </a:txBody>
                  <a:tcPr anchor="ctr" anchorCtr="1"/>
                </a:tc>
              </a:tr>
            </a:tbl>
          </a:graphicData>
        </a:graphic>
      </p:graphicFrame>
      <p:graphicFrame>
        <p:nvGraphicFramePr>
          <p:cNvPr id="4" name="表格 3"/>
          <p:cNvGraphicFramePr>
            <a:graphicFrameLocks noGrp="1"/>
          </p:cNvGraphicFramePr>
          <p:nvPr>
            <p:custDataLst>
              <p:tags r:id="rId2"/>
            </p:custDataLst>
          </p:nvPr>
        </p:nvGraphicFramePr>
        <p:xfrm>
          <a:off x="897890" y="4264025"/>
          <a:ext cx="10222230" cy="2022475"/>
        </p:xfrm>
        <a:graphic>
          <a:graphicData uri="http://schemas.openxmlformats.org/drawingml/2006/table">
            <a:tbl>
              <a:tblPr firstRow="1" bandRow="1">
                <a:tableStyleId>{5C22544A-7EE6-4342-B048-85BDC9FD1C3A}</a:tableStyleId>
              </a:tblPr>
              <a:tblGrid>
                <a:gridCol w="1413510"/>
                <a:gridCol w="7624445"/>
                <a:gridCol w="1184275"/>
              </a:tblGrid>
              <a:tr h="462915">
                <a:tc>
                  <a:txBody>
                    <a:bodyPr/>
                    <a:p>
                      <a:r>
                        <a:rPr lang="en-US" altLang="zh-CN" sz="2400" dirty="0" smtClean="0"/>
                        <a:t>Project</a:t>
                      </a:r>
                      <a:endParaRPr lang="en-US" altLang="zh-CN" sz="2400" dirty="0" smtClean="0"/>
                    </a:p>
                  </a:txBody>
                  <a:tcPr anchor="ctr" anchorCtr="1"/>
                </a:tc>
                <a:tc>
                  <a:txBody>
                    <a:bodyPr/>
                    <a:p>
                      <a:r>
                        <a:rPr lang="en-US" altLang="zh-CN" sz="2400" dirty="0" smtClean="0"/>
                        <a:t>No code impact, use existing interfaces and functions</a:t>
                      </a:r>
                      <a:endParaRPr lang="en-US" altLang="zh-CN" sz="2400" dirty="0" smtClean="0"/>
                    </a:p>
                  </a:txBody>
                  <a:tcPr anchor="ctr" anchorCtr="1"/>
                </a:tc>
                <a:tc>
                  <a:txBody>
                    <a:bodyPr/>
                    <a:p>
                      <a:r>
                        <a:rPr lang="en-US" altLang="zh-CN" sz="2400" dirty="0" smtClean="0"/>
                        <a:t>Notes</a:t>
                      </a:r>
                      <a:endParaRPr lang="en-US" altLang="zh-CN" sz="2400" dirty="0" smtClean="0"/>
                    </a:p>
                  </a:txBody>
                  <a:tcPr anchor="ctr" anchorCtr="1"/>
                </a:tc>
              </a:tr>
              <a:tr h="418465">
                <a:tc>
                  <a:txBody>
                    <a:bodyPr/>
                    <a:p>
                      <a:r>
                        <a:rPr lang="en-US" altLang="zh-CN" dirty="0" smtClean="0"/>
                        <a:t>DCAE</a:t>
                      </a:r>
                      <a:endParaRPr lang="zh-CN" altLang="en-US" dirty="0"/>
                    </a:p>
                  </a:txBody>
                  <a:tcPr anchor="ctr" anchorCtr="1"/>
                </a:tc>
                <a:tc>
                  <a:txBody>
                    <a:bodyPr/>
                    <a:p>
                      <a:pPr algn="l"/>
                      <a:r>
                        <a:rPr lang="zh-CN" altLang="en-US" dirty="0" smtClean="0"/>
                        <a:t>Provide </a:t>
                      </a:r>
                      <a:r>
                        <a:rPr lang="en-US" altLang="zh-CN" dirty="0" smtClean="0"/>
                        <a:t>required assurance </a:t>
                      </a:r>
                      <a:r>
                        <a:rPr lang="zh-CN" altLang="en-US" dirty="0" smtClean="0"/>
                        <a:t>measures for cloud </a:t>
                      </a:r>
                      <a:r>
                        <a:rPr sz="1800">
                          <a:sym typeface="+mn-ea"/>
                        </a:rPr>
                        <a:t>leased </a:t>
                      </a:r>
                      <a:r>
                        <a:rPr lang="zh-CN" altLang="en-US" dirty="0" smtClean="0"/>
                        <a:t>line use case</a:t>
                      </a:r>
                      <a:r>
                        <a:rPr lang="en-US" altLang="zh-CN" dirty="0" smtClean="0"/>
                        <a:t>.</a:t>
                      </a:r>
                      <a:endParaRPr lang="en-US" altLang="zh-CN" dirty="0" smtClean="0"/>
                    </a:p>
                  </a:txBody>
                  <a:tcPr anchor="ctr"/>
                </a:tc>
                <a:tc>
                  <a:txBody>
                    <a:bodyPr/>
                    <a:p>
                      <a:endParaRPr lang="zh-CN" altLang="en-US" dirty="0"/>
                    </a:p>
                  </a:txBody>
                  <a:tcPr anchor="ctr" anchorCtr="1"/>
                </a:tc>
              </a:tr>
              <a:tr h="722630">
                <a:tc>
                  <a:txBody>
                    <a:bodyPr/>
                    <a:p>
                      <a:pPr>
                        <a:buNone/>
                      </a:pPr>
                      <a:r>
                        <a:rPr lang="en-US" altLang="zh-CN" dirty="0"/>
                        <a:t>POLICY</a:t>
                      </a:r>
                      <a:endParaRPr lang="en-US" altLang="zh-CN" dirty="0"/>
                    </a:p>
                  </a:txBody>
                  <a:tcPr anchor="ctr" anchorCtr="1"/>
                </a:tc>
                <a:tc>
                  <a:txBody>
                    <a:bodyPr/>
                    <a:p>
                      <a:pPr algn="l">
                        <a:buNone/>
                      </a:pPr>
                      <a:r>
                        <a:rPr lang="zh-CN" altLang="en-US" dirty="0"/>
                        <a:t>Provide corresponding </a:t>
                      </a:r>
                      <a:r>
                        <a:rPr lang="en-US" altLang="zh-CN" dirty="0"/>
                        <a:t>policies </a:t>
                      </a:r>
                      <a:r>
                        <a:rPr lang="zh-CN" altLang="en-US" dirty="0"/>
                        <a:t>for intent decomposition and intent mapping.</a:t>
                      </a:r>
                      <a:endParaRPr lang="zh-CN" altLang="en-US" dirty="0"/>
                    </a:p>
                  </a:txBody>
                  <a:tcPr anchor="ctr"/>
                </a:tc>
                <a:tc>
                  <a:txBody>
                    <a:bodyPr/>
                    <a:p>
                      <a:pPr>
                        <a:buNone/>
                      </a:pPr>
                      <a:endParaRPr lang="zh-CN" altLang="en-US" dirty="0"/>
                    </a:p>
                  </a:txBody>
                  <a:tcPr anchor="ctr" anchorCtr="1"/>
                </a:tc>
              </a:tr>
              <a:tr h="418465">
                <a:tc>
                  <a:txBody>
                    <a:bodyPr/>
                    <a:p>
                      <a:pPr>
                        <a:buNone/>
                      </a:pPr>
                      <a:r>
                        <a:rPr lang="en-US" altLang="zh-CN" dirty="0"/>
                        <a:t>SO</a:t>
                      </a:r>
                      <a:endParaRPr lang="en-US" altLang="zh-CN" dirty="0"/>
                    </a:p>
                  </a:txBody>
                  <a:tcPr anchor="ctr" anchorCtr="1"/>
                </a:tc>
                <a:tc>
                  <a:txBody>
                    <a:bodyPr/>
                    <a:p>
                      <a:pPr algn="l">
                        <a:buNone/>
                      </a:pPr>
                      <a:r>
                        <a:rPr lang="zh-CN" altLang="en-US" dirty="0"/>
                        <a:t>Provide </a:t>
                      </a:r>
                      <a:r>
                        <a:rPr lang="en-US" altLang="zh-CN" dirty="0"/>
                        <a:t>provision </a:t>
                      </a:r>
                      <a:r>
                        <a:rPr lang="zh-CN" altLang="en-US" dirty="0"/>
                        <a:t>capability for cloud </a:t>
                      </a:r>
                      <a:r>
                        <a:rPr sz="1800">
                          <a:sym typeface="+mn-ea"/>
                        </a:rPr>
                        <a:t>leased </a:t>
                      </a:r>
                      <a:r>
                        <a:rPr lang="zh-CN" altLang="en-US" sz="1800" dirty="0" smtClean="0">
                          <a:sym typeface="+mn-ea"/>
                        </a:rPr>
                        <a:t>line </a:t>
                      </a:r>
                      <a:r>
                        <a:rPr lang="zh-CN" altLang="en-US" dirty="0"/>
                        <a:t>use case.</a:t>
                      </a:r>
                      <a:endParaRPr lang="zh-CN" altLang="en-US" dirty="0"/>
                    </a:p>
                  </a:txBody>
                  <a:tcPr anchor="ctr"/>
                </a:tc>
                <a:tc>
                  <a:txBody>
                    <a:bodyPr/>
                    <a:p>
                      <a:pPr>
                        <a:buNone/>
                      </a:pPr>
                      <a:endParaRPr lang="zh-CN" altLang="en-US" dirty="0"/>
                    </a:p>
                  </a:txBody>
                  <a:tcPr anchor="ctr" anchorCtr="1"/>
                </a:tc>
              </a:tr>
            </a:tbl>
          </a:graphicData>
        </a:graphic>
      </p:graphicFrame>
    </p:spTree>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dirty="0" smtClean="0"/>
              <a:t>Scope</a:t>
            </a:r>
            <a:endParaRPr lang="zh-CN" altLang="en-US" dirty="0"/>
          </a:p>
        </p:txBody>
      </p:sp>
      <p:sp>
        <p:nvSpPr>
          <p:cNvPr id="4" name="文本框 3"/>
          <p:cNvSpPr txBox="1"/>
          <p:nvPr/>
        </p:nvSpPr>
        <p:spPr>
          <a:xfrm>
            <a:off x="459095" y="1276357"/>
            <a:ext cx="10224655" cy="4154170"/>
          </a:xfrm>
          <a:prstGeom prst="rect">
            <a:avLst/>
          </a:prstGeom>
          <a:noFill/>
        </p:spPr>
        <p:txBody>
          <a:bodyPr wrap="square" rtlCol="0">
            <a:spAutoFit/>
          </a:bodyPr>
          <a:lstStyle/>
          <a:p>
            <a:r>
              <a:rPr lang="en-US" altLang="zh-CN" sz="2400" dirty="0" smtClean="0"/>
              <a:t>MVP tasks include:</a:t>
            </a:r>
            <a:endParaRPr lang="en-US" altLang="zh-CN" sz="2400" dirty="0" smtClean="0"/>
          </a:p>
          <a:p>
            <a:r>
              <a:rPr lang="en-US" altLang="zh-CN" sz="2400" dirty="0" smtClean="0"/>
              <a:t>1. </a:t>
            </a:r>
            <a:r>
              <a:rPr lang="zh-CN" altLang="en-US" sz="2400" dirty="0" smtClean="0"/>
              <a:t>Support </a:t>
            </a:r>
            <a:r>
              <a:rPr lang="en-US" altLang="zh-CN" sz="2400" dirty="0" smtClean="0"/>
              <a:t>general </a:t>
            </a:r>
            <a:r>
              <a:rPr lang="zh-CN" altLang="en-US" sz="2400" dirty="0" smtClean="0"/>
              <a:t>intent model.</a:t>
            </a:r>
            <a:endParaRPr lang="zh-CN" altLang="en-US" sz="2400" dirty="0" smtClean="0"/>
          </a:p>
          <a:p>
            <a:r>
              <a:rPr lang="en-US" altLang="zh-CN" sz="2400" dirty="0" smtClean="0"/>
              <a:t>2. </a:t>
            </a:r>
            <a:r>
              <a:rPr lang="zh-CN" altLang="en-US" sz="2400" dirty="0" smtClean="0">
                <a:sym typeface="+mn-ea"/>
              </a:rPr>
              <a:t>Support </a:t>
            </a:r>
            <a:r>
              <a:rPr lang="en-US" altLang="zh-CN" sz="2400" dirty="0" smtClean="0">
                <a:sym typeface="+mn-ea"/>
              </a:rPr>
              <a:t>general </a:t>
            </a:r>
            <a:r>
              <a:rPr lang="zh-CN" altLang="en-US" sz="2400" dirty="0" smtClean="0">
                <a:sym typeface="+mn-ea"/>
              </a:rPr>
              <a:t>intent </a:t>
            </a:r>
            <a:r>
              <a:rPr lang="en-US" altLang="zh-CN" sz="2400" dirty="0" smtClean="0">
                <a:sym typeface="+mn-ea"/>
              </a:rPr>
              <a:t>interface</a:t>
            </a:r>
            <a:r>
              <a:rPr lang="zh-CN" altLang="en-US" sz="2400" dirty="0" smtClean="0">
                <a:sym typeface="+mn-ea"/>
              </a:rPr>
              <a:t>.</a:t>
            </a:r>
            <a:endParaRPr lang="zh-CN" altLang="en-US" sz="2400" dirty="0" smtClean="0"/>
          </a:p>
          <a:p>
            <a:r>
              <a:rPr lang="en-US" altLang="zh-CN" sz="2400" dirty="0" smtClean="0"/>
              <a:t>3. </a:t>
            </a:r>
            <a:r>
              <a:rPr lang="en-US" altLang="zh-CN" sz="2400" dirty="0" smtClean="0">
                <a:sym typeface="+mn-ea"/>
              </a:rPr>
              <a:t>S</a:t>
            </a:r>
            <a:r>
              <a:rPr lang="zh-CN" altLang="en-US" sz="2400" dirty="0" smtClean="0">
                <a:sym typeface="+mn-ea"/>
              </a:rPr>
              <a:t>upport</a:t>
            </a:r>
            <a:r>
              <a:rPr lang="en-US" altLang="zh-CN" sz="2400" dirty="0" smtClean="0">
                <a:sym typeface="+mn-ea"/>
              </a:rPr>
              <a:t> </a:t>
            </a:r>
            <a:r>
              <a:rPr lang="en-US" altLang="zh-CN" sz="2400" dirty="0" smtClean="0"/>
              <a:t>f</a:t>
            </a:r>
            <a:r>
              <a:rPr lang="zh-CN" altLang="en-US" sz="2400" dirty="0" smtClean="0"/>
              <a:t>ormat intent input</a:t>
            </a:r>
            <a:r>
              <a:rPr lang="en-US" altLang="zh-CN" sz="2400" dirty="0" smtClean="0"/>
              <a:t>.</a:t>
            </a:r>
            <a:endParaRPr lang="en-US" altLang="zh-CN" sz="2400" dirty="0" smtClean="0"/>
          </a:p>
          <a:p>
            <a:r>
              <a:rPr lang="en-US" altLang="zh-CN" sz="2400" dirty="0" smtClean="0"/>
              <a:t>4. Supprt </a:t>
            </a:r>
            <a:r>
              <a:rPr lang="en-US" altLang="zh-CN" sz="2400" dirty="0" smtClean="0">
                <a:sym typeface="+mn-ea"/>
              </a:rPr>
              <a:t>i</a:t>
            </a:r>
            <a:r>
              <a:rPr lang="zh-CN" altLang="en-US" sz="2400" dirty="0" smtClean="0">
                <a:sym typeface="+mn-ea"/>
              </a:rPr>
              <a:t>ntent decomposition</a:t>
            </a:r>
            <a:r>
              <a:rPr lang="en-US" altLang="zh-CN" sz="2400" dirty="0" smtClean="0">
                <a:sym typeface="+mn-ea"/>
              </a:rPr>
              <a:t>.</a:t>
            </a:r>
            <a:endParaRPr lang="en-US" altLang="zh-CN" sz="2400" dirty="0" smtClean="0"/>
          </a:p>
          <a:p>
            <a:r>
              <a:rPr lang="en-US" altLang="zh-CN" sz="2400" dirty="0" smtClean="0"/>
              <a:t>5. </a:t>
            </a:r>
            <a:r>
              <a:rPr sz="2400"/>
              <a:t>Support intent related use case to demonstrate our requirements</a:t>
            </a:r>
            <a:r>
              <a:rPr lang="en-US" sz="2400"/>
              <a:t>.</a:t>
            </a:r>
            <a:endParaRPr sz="2400"/>
          </a:p>
          <a:p>
            <a:endParaRPr lang="en-US" altLang="zh-CN" sz="2400" dirty="0"/>
          </a:p>
          <a:p>
            <a:r>
              <a:rPr lang="en-US" altLang="zh-CN" sz="2400" dirty="0" smtClean="0"/>
              <a:t>Potential extensions include:</a:t>
            </a:r>
            <a:endParaRPr lang="en-US" altLang="zh-CN" sz="2400" dirty="0" smtClean="0"/>
          </a:p>
          <a:p>
            <a:r>
              <a:rPr lang="en-US" altLang="zh-CN" sz="2400" dirty="0" smtClean="0"/>
              <a:t>1. </a:t>
            </a:r>
            <a:r>
              <a:rPr lang="en-US" altLang="zh-CN" sz="2400" dirty="0" smtClean="0">
                <a:sym typeface="+mn-ea"/>
              </a:rPr>
              <a:t>Support </a:t>
            </a:r>
            <a:r>
              <a:rPr lang="en-US" altLang="zh-CN" sz="2400" dirty="0" smtClean="0"/>
              <a:t>i</a:t>
            </a:r>
            <a:r>
              <a:rPr lang="zh-CN" altLang="en-US" sz="2400" dirty="0" smtClean="0"/>
              <a:t>ntent </a:t>
            </a:r>
            <a:r>
              <a:rPr lang="en-US" altLang="zh-CN" sz="2400" dirty="0" smtClean="0"/>
              <a:t>orchestration.</a:t>
            </a:r>
            <a:endParaRPr lang="zh-CN" altLang="en-US" sz="2400" dirty="0" smtClean="0"/>
          </a:p>
          <a:p>
            <a:r>
              <a:rPr lang="en-US" altLang="zh-CN" sz="2400" dirty="0" smtClean="0"/>
              <a:t>2. </a:t>
            </a:r>
            <a:r>
              <a:rPr lang="en-US" altLang="zh-CN" sz="2400" dirty="0" smtClean="0">
                <a:sym typeface="+mn-ea"/>
              </a:rPr>
              <a:t>Support </a:t>
            </a:r>
            <a:r>
              <a:rPr lang="en-US" altLang="zh-CN" sz="2400" dirty="0" smtClean="0"/>
              <a:t>i</a:t>
            </a:r>
            <a:r>
              <a:rPr lang="zh-CN" altLang="en-US" sz="2400" dirty="0" smtClean="0"/>
              <a:t>ntent report interface and probe interface</a:t>
            </a:r>
            <a:r>
              <a:rPr lang="en-US" altLang="zh-CN" sz="2400" dirty="0" smtClean="0"/>
              <a:t>.</a:t>
            </a:r>
            <a:endParaRPr lang="en-US" altLang="zh-CN" sz="2400" dirty="0" smtClean="0"/>
          </a:p>
          <a:p>
            <a:r>
              <a:rPr lang="en-US" altLang="zh-CN" sz="2400" dirty="0" smtClean="0"/>
              <a:t>3. Support the test system to verify the intent.</a:t>
            </a:r>
            <a:endParaRPr lang="en-US" altLang="zh-CN" sz="2400" dirty="0" smtClean="0"/>
          </a:p>
        </p:txBody>
      </p:sp>
    </p:spTree>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lang="en-US" altLang="zh-CN" dirty="0"/>
              <a:t>Contents</a:t>
            </a:r>
            <a:endParaRPr lang="zh-CN" altLang="en-US" dirty="0"/>
          </a:p>
        </p:txBody>
      </p:sp>
      <p:sp>
        <p:nvSpPr>
          <p:cNvPr id="7" name="文本框 6"/>
          <p:cNvSpPr txBox="1"/>
          <p:nvPr/>
        </p:nvSpPr>
        <p:spPr>
          <a:xfrm>
            <a:off x="7237863" y="6228896"/>
            <a:ext cx="4954137" cy="246221"/>
          </a:xfrm>
          <a:prstGeom prst="rect">
            <a:avLst/>
          </a:prstGeom>
          <a:noFill/>
        </p:spPr>
        <p:txBody>
          <a:bodyPr wrap="square" rtlCol="0">
            <a:spAutoFit/>
          </a:bodyPr>
          <a:lstStyle/>
          <a:p>
            <a:r>
              <a:rPr lang="en-US" sz="1000" dirty="0"/>
              <a:t>Ref: ITU-T “Scenarios and Requirements of Intent-Based Network for Network Evolution”</a:t>
            </a:r>
            <a:endParaRPr lang="en-US" sz="1000" dirty="0"/>
          </a:p>
        </p:txBody>
      </p:sp>
      <p:sp>
        <p:nvSpPr>
          <p:cNvPr id="38" name="MH_Number_1">
            <a:hlinkClick r:id="" action="ppaction://noaction"/>
          </p:cNvPr>
          <p:cNvSpPr/>
          <p:nvPr>
            <p:custDataLst>
              <p:tags r:id="rId1"/>
            </p:custDataLst>
          </p:nvPr>
        </p:nvSpPr>
        <p:spPr bwMode="auto">
          <a:xfrm>
            <a:off x="3130090" y="1542495"/>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5" name="MH_Entry_1">
            <a:hlinkClick r:id="" action="ppaction://noaction"/>
          </p:cNvPr>
          <p:cNvSpPr/>
          <p:nvPr>
            <p:custDataLst>
              <p:tags r:id="rId2"/>
            </p:custDataLst>
          </p:nvPr>
        </p:nvSpPr>
        <p:spPr>
          <a:xfrm>
            <a:off x="3882096" y="189139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11" name="文本框 10"/>
          <p:cNvSpPr txBox="1"/>
          <p:nvPr>
            <p:custDataLst>
              <p:tags r:id="rId3"/>
            </p:custDataLst>
          </p:nvPr>
        </p:nvSpPr>
        <p:spPr>
          <a:xfrm>
            <a:off x="3130089" y="1542495"/>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01</a:t>
            </a:r>
            <a:endParaRPr lang="zh-CN" altLang="en-US" sz="2000" dirty="0">
              <a:solidFill>
                <a:srgbClr val="FFFFFF"/>
              </a:solidFill>
            </a:endParaRPr>
          </a:p>
        </p:txBody>
      </p:sp>
      <p:sp>
        <p:nvSpPr>
          <p:cNvPr id="14" name="文本框 13"/>
          <p:cNvSpPr txBox="1"/>
          <p:nvPr>
            <p:custDataLst>
              <p:tags r:id="rId4"/>
            </p:custDataLst>
          </p:nvPr>
        </p:nvSpPr>
        <p:spPr>
          <a:xfrm>
            <a:off x="3882094" y="1433158"/>
            <a:ext cx="4889863" cy="500400"/>
          </a:xfrm>
          <a:prstGeom prst="rect">
            <a:avLst/>
          </a:prstGeom>
          <a:noFill/>
        </p:spPr>
        <p:txBody>
          <a:bodyPr wrap="square" rtlCol="0" anchor="b" anchorCtr="0">
            <a:normAutofit/>
          </a:bodyPr>
          <a:lstStyle>
            <a:defPPr>
              <a:defRPr lang="zh-CN"/>
            </a:defPPr>
            <a:lvl1pPr>
              <a:defRPr sz="2000"/>
            </a:lvl1pPr>
          </a:lstStyle>
          <a:p>
            <a:r>
              <a:rPr lang="en-US" altLang="zh-CN" b="1" dirty="0">
                <a:solidFill>
                  <a:srgbClr val="0070C0"/>
                </a:solidFill>
              </a:rPr>
              <a:t>Motivation and </a:t>
            </a:r>
            <a:r>
              <a:rPr lang="en-US" altLang="zh-CN" b="1" dirty="0">
                <a:solidFill>
                  <a:srgbClr val="0070C0"/>
                </a:solidFill>
              </a:rPr>
              <a:t>SDO B</a:t>
            </a:r>
            <a:r>
              <a:rPr lang="zh-CN" altLang="en-US" b="1" dirty="0">
                <a:solidFill>
                  <a:srgbClr val="0070C0"/>
                </a:solidFill>
              </a:rPr>
              <a:t>ackground</a:t>
            </a:r>
            <a:endParaRPr lang="zh-CN" altLang="en-US" b="1" dirty="0">
              <a:solidFill>
                <a:srgbClr val="0070C0"/>
              </a:solidFill>
            </a:endParaRPr>
          </a:p>
        </p:txBody>
      </p:sp>
      <p:sp>
        <p:nvSpPr>
          <p:cNvPr id="40" name="MH_Number_2">
            <a:hlinkClick r:id="" action="ppaction://noaction"/>
          </p:cNvPr>
          <p:cNvSpPr/>
          <p:nvPr>
            <p:custDataLst>
              <p:tags r:id="rId5"/>
            </p:custDataLst>
          </p:nvPr>
        </p:nvSpPr>
        <p:spPr bwMode="auto">
          <a:xfrm>
            <a:off x="3130090" y="2489735"/>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16" name="文本框 15"/>
          <p:cNvSpPr txBox="1"/>
          <p:nvPr>
            <p:custDataLst>
              <p:tags r:id="rId6"/>
            </p:custDataLst>
          </p:nvPr>
        </p:nvSpPr>
        <p:spPr>
          <a:xfrm>
            <a:off x="3130089" y="2489735"/>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02</a:t>
            </a:r>
            <a:endParaRPr lang="zh-CN" altLang="en-US" sz="2000" dirty="0">
              <a:solidFill>
                <a:srgbClr val="FFFFFF"/>
              </a:solidFill>
            </a:endParaRPr>
          </a:p>
        </p:txBody>
      </p:sp>
      <p:sp>
        <p:nvSpPr>
          <p:cNvPr id="22" name="MH_Entry_1">
            <a:hlinkClick r:id="" action="ppaction://noaction"/>
          </p:cNvPr>
          <p:cNvSpPr/>
          <p:nvPr>
            <p:custDataLst>
              <p:tags r:id="rId7"/>
            </p:custDataLst>
          </p:nvPr>
        </p:nvSpPr>
        <p:spPr>
          <a:xfrm>
            <a:off x="3882096" y="2834312"/>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27" name="文本框 26"/>
          <p:cNvSpPr txBox="1"/>
          <p:nvPr>
            <p:custDataLst>
              <p:tags r:id="rId8"/>
            </p:custDataLst>
          </p:nvPr>
        </p:nvSpPr>
        <p:spPr>
          <a:xfrm>
            <a:off x="3882094" y="2383696"/>
            <a:ext cx="4889863" cy="500400"/>
          </a:xfrm>
          <a:prstGeom prst="rect">
            <a:avLst/>
          </a:prstGeom>
          <a:noFill/>
        </p:spPr>
        <p:txBody>
          <a:bodyPr wrap="square" rtlCol="0" anchor="b" anchorCtr="0">
            <a:normAutofit/>
          </a:bodyPr>
          <a:lstStyle>
            <a:defPPr>
              <a:defRPr lang="zh-CN"/>
            </a:defPPr>
            <a:lvl1pPr>
              <a:defRPr sz="2000"/>
            </a:lvl1pPr>
          </a:lstStyle>
          <a:p>
            <a:r>
              <a:rPr lang="en-US" altLang="zh-CN" dirty="0">
                <a:sym typeface="+mn-ea"/>
              </a:rPr>
              <a:t>Relationship with existing work of ONAP</a:t>
            </a:r>
            <a:endParaRPr lang="en-US" altLang="zh-CN" dirty="0">
              <a:sym typeface="+mn-ea"/>
            </a:endParaRPr>
          </a:p>
        </p:txBody>
      </p:sp>
      <p:sp>
        <p:nvSpPr>
          <p:cNvPr id="46" name="MH_Number_3">
            <a:hlinkClick r:id="" action="ppaction://noaction"/>
          </p:cNvPr>
          <p:cNvSpPr/>
          <p:nvPr>
            <p:custDataLst>
              <p:tags r:id="rId9"/>
            </p:custDataLst>
          </p:nvPr>
        </p:nvSpPr>
        <p:spPr bwMode="auto">
          <a:xfrm>
            <a:off x="3130090" y="3429098"/>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1" name="文本框 30"/>
          <p:cNvSpPr txBox="1"/>
          <p:nvPr>
            <p:custDataLst>
              <p:tags r:id="rId10"/>
            </p:custDataLst>
          </p:nvPr>
        </p:nvSpPr>
        <p:spPr>
          <a:xfrm>
            <a:off x="3130089" y="3429097"/>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03</a:t>
            </a:r>
            <a:endParaRPr lang="zh-CN" altLang="en-US" sz="2000" dirty="0">
              <a:solidFill>
                <a:srgbClr val="FFFFFF"/>
              </a:solidFill>
            </a:endParaRPr>
          </a:p>
        </p:txBody>
      </p:sp>
      <p:sp>
        <p:nvSpPr>
          <p:cNvPr id="32" name="MH_Entry_1">
            <a:hlinkClick r:id="" action="ppaction://noaction"/>
          </p:cNvPr>
          <p:cNvSpPr/>
          <p:nvPr>
            <p:custDataLst>
              <p:tags r:id="rId11"/>
            </p:custDataLst>
          </p:nvPr>
        </p:nvSpPr>
        <p:spPr>
          <a:xfrm>
            <a:off x="3882096" y="3781552"/>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33" name="文本框 32"/>
          <p:cNvSpPr txBox="1"/>
          <p:nvPr>
            <p:custDataLst>
              <p:tags r:id="rId12"/>
            </p:custDataLst>
          </p:nvPr>
        </p:nvSpPr>
        <p:spPr>
          <a:xfrm>
            <a:off x="3882390" y="3323590"/>
            <a:ext cx="6007735" cy="500380"/>
          </a:xfrm>
          <a:prstGeom prst="rect">
            <a:avLst/>
          </a:prstGeom>
          <a:noFill/>
        </p:spPr>
        <p:txBody>
          <a:bodyPr wrap="square" rtlCol="0" anchor="b" anchorCtr="0">
            <a:noAutofit/>
          </a:bodyPr>
          <a:lstStyle>
            <a:defPPr>
              <a:defRPr lang="zh-CN"/>
            </a:defPPr>
            <a:lvl1pPr>
              <a:defRPr sz="2000"/>
            </a:lvl1pPr>
          </a:lstStyle>
          <a:p>
            <a:r>
              <a:rPr lang="en-US" dirty="0"/>
              <a:t>Requirements for g</a:t>
            </a:r>
            <a:r>
              <a:rPr dirty="0"/>
              <a:t>eneral </a:t>
            </a:r>
            <a:r>
              <a:rPr lang="en-US" dirty="0"/>
              <a:t>intent</a:t>
            </a:r>
            <a:r>
              <a:rPr dirty="0"/>
              <a:t> model </a:t>
            </a:r>
            <a:r>
              <a:rPr lang="en-US" dirty="0"/>
              <a:t>and </a:t>
            </a:r>
            <a:r>
              <a:rPr dirty="0"/>
              <a:t>interface</a:t>
            </a:r>
            <a:endParaRPr dirty="0"/>
          </a:p>
        </p:txBody>
      </p:sp>
      <p:sp>
        <p:nvSpPr>
          <p:cNvPr id="50" name="MH_Number_4">
            <a:hlinkClick r:id="" action="ppaction://noaction"/>
          </p:cNvPr>
          <p:cNvSpPr/>
          <p:nvPr>
            <p:custDataLst>
              <p:tags r:id="rId13"/>
            </p:custDataLst>
          </p:nvPr>
        </p:nvSpPr>
        <p:spPr bwMode="auto">
          <a:xfrm>
            <a:off x="3130090" y="4370811"/>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4" name="文本框 33"/>
          <p:cNvSpPr txBox="1"/>
          <p:nvPr>
            <p:custDataLst>
              <p:tags r:id="rId14"/>
            </p:custDataLst>
          </p:nvPr>
        </p:nvSpPr>
        <p:spPr>
          <a:xfrm>
            <a:off x="3130089" y="4370811"/>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04</a:t>
            </a:r>
            <a:endParaRPr lang="zh-CN" altLang="en-US" sz="2000" dirty="0">
              <a:solidFill>
                <a:srgbClr val="FFFFFF"/>
              </a:solidFill>
            </a:endParaRPr>
          </a:p>
        </p:txBody>
      </p:sp>
      <p:sp>
        <p:nvSpPr>
          <p:cNvPr id="36" name="MH_Entry_1">
            <a:hlinkClick r:id="" action="ppaction://noaction"/>
          </p:cNvPr>
          <p:cNvSpPr/>
          <p:nvPr>
            <p:custDataLst>
              <p:tags r:id="rId15"/>
            </p:custDataLst>
          </p:nvPr>
        </p:nvSpPr>
        <p:spPr>
          <a:xfrm>
            <a:off x="3882096" y="4724468"/>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37" name="文本框 36"/>
          <p:cNvSpPr txBox="1"/>
          <p:nvPr>
            <p:custDataLst>
              <p:tags r:id="rId16"/>
            </p:custDataLst>
          </p:nvPr>
        </p:nvSpPr>
        <p:spPr>
          <a:xfrm>
            <a:off x="3882094" y="4266232"/>
            <a:ext cx="4889863" cy="500400"/>
          </a:xfrm>
          <a:prstGeom prst="rect">
            <a:avLst/>
          </a:prstGeom>
          <a:noFill/>
        </p:spPr>
        <p:txBody>
          <a:bodyPr wrap="square" rtlCol="0" anchor="b" anchorCtr="0">
            <a:normAutofit/>
          </a:bodyPr>
          <a:lstStyle>
            <a:defPPr>
              <a:defRPr lang="zh-CN"/>
            </a:defPPr>
            <a:lvl1pPr>
              <a:defRPr sz="2000"/>
            </a:lvl1pPr>
          </a:lstStyle>
          <a:p>
            <a:r>
              <a:rPr lang="zh-CN" altLang="en-US" dirty="0">
                <a:sym typeface="+mn-ea"/>
              </a:rPr>
              <a:t>REQ-XXX</a:t>
            </a:r>
            <a:r>
              <a:rPr lang="en-US" altLang="zh-CN" dirty="0">
                <a:sym typeface="+mn-ea"/>
              </a:rPr>
              <a:t> description</a:t>
            </a:r>
            <a:endParaRPr lang="en-US" altLang="zh-CN" dirty="0"/>
          </a:p>
        </p:txBody>
      </p:sp>
      <p:sp>
        <p:nvSpPr>
          <p:cNvPr id="39" name="MH_Number_4">
            <a:hlinkClick r:id="" action="ppaction://noaction"/>
          </p:cNvPr>
          <p:cNvSpPr/>
          <p:nvPr>
            <p:custDataLst>
              <p:tags r:id="rId17"/>
            </p:custDataLst>
          </p:nvPr>
        </p:nvSpPr>
        <p:spPr bwMode="auto">
          <a:xfrm>
            <a:off x="3130090" y="5316079"/>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41" name="文本框 40"/>
          <p:cNvSpPr txBox="1"/>
          <p:nvPr>
            <p:custDataLst>
              <p:tags r:id="rId18"/>
            </p:custDataLst>
          </p:nvPr>
        </p:nvSpPr>
        <p:spPr>
          <a:xfrm>
            <a:off x="3130089" y="5316079"/>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05</a:t>
            </a:r>
            <a:endParaRPr lang="zh-CN" altLang="en-US" sz="2000" dirty="0">
              <a:solidFill>
                <a:srgbClr val="FFFFFF"/>
              </a:solidFill>
            </a:endParaRPr>
          </a:p>
        </p:txBody>
      </p:sp>
      <p:sp>
        <p:nvSpPr>
          <p:cNvPr id="42" name="MH_Entry_1">
            <a:hlinkClick r:id="" action="ppaction://noaction"/>
          </p:cNvPr>
          <p:cNvSpPr/>
          <p:nvPr>
            <p:custDataLst>
              <p:tags r:id="rId19"/>
            </p:custDataLst>
          </p:nvPr>
        </p:nvSpPr>
        <p:spPr>
          <a:xfrm>
            <a:off x="3882096" y="566738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43" name="文本框 42"/>
          <p:cNvSpPr txBox="1"/>
          <p:nvPr>
            <p:custDataLst>
              <p:tags r:id="rId20"/>
            </p:custDataLst>
          </p:nvPr>
        </p:nvSpPr>
        <p:spPr>
          <a:xfrm>
            <a:off x="3882094" y="5209148"/>
            <a:ext cx="4889863" cy="500400"/>
          </a:xfrm>
          <a:prstGeom prst="rect">
            <a:avLst/>
          </a:prstGeom>
          <a:noFill/>
        </p:spPr>
        <p:txBody>
          <a:bodyPr wrap="square" rtlCol="0" anchor="b" anchorCtr="0">
            <a:normAutofit/>
          </a:bodyPr>
          <a:lstStyle>
            <a:defPPr>
              <a:defRPr lang="zh-CN"/>
            </a:defPPr>
            <a:lvl1pPr>
              <a:defRPr sz="2000"/>
            </a:lvl1pPr>
          </a:lstStyle>
          <a:p>
            <a:r>
              <a:rPr lang="en-US" altLang="zh-CN" dirty="0"/>
              <a:t>Project Impact</a:t>
            </a:r>
            <a:endParaRPr lang="en-US" altLang="zh-CN" dirty="0"/>
          </a:p>
        </p:txBody>
      </p:sp>
    </p:spTree>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3073262"/>
            <a:ext cx="12191999" cy="1322070"/>
          </a:xfrm>
          <a:prstGeom prst="rect">
            <a:avLst/>
          </a:prstGeom>
          <a:noFill/>
        </p:spPr>
        <p:txBody>
          <a:bodyPr wrap="square" rtlCol="0">
            <a:spAutoFit/>
          </a:bodyPr>
          <a:lstStyle/>
          <a:p>
            <a:pPr algn="ctr"/>
            <a:r>
              <a:rPr lang="en-US" altLang="zh-CN" sz="4000" b="1" dirty="0">
                <a:solidFill>
                  <a:schemeClr val="bg1"/>
                </a:solidFill>
              </a:rPr>
              <a:t>Thanks!</a:t>
            </a:r>
            <a:endParaRPr lang="en-US" altLang="zh-CN" sz="4000" b="1" dirty="0">
              <a:solidFill>
                <a:schemeClr val="bg1"/>
              </a:solidFill>
            </a:endParaRPr>
          </a:p>
          <a:p>
            <a:pPr algn="ctr"/>
            <a:r>
              <a:rPr lang="en-US" altLang="zh-CN" sz="4000" b="1" dirty="0">
                <a:solidFill>
                  <a:schemeClr val="bg1"/>
                </a:solidFill>
              </a:rPr>
              <a:t>hekeguang@chinamobile.com</a:t>
            </a:r>
            <a:endParaRPr lang="en-US" altLang="zh-CN" sz="4000" b="1" dirty="0">
              <a:solidFill>
                <a:schemeClr val="bg1"/>
              </a:solidFill>
            </a:endParaRPr>
          </a:p>
        </p:txBody>
      </p:sp>
    </p:spTree>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fontScale="90000"/>
          </a:bodyPr>
          <a:lstStyle/>
          <a:p>
            <a:r>
              <a:rPr lang="en-US" altLang="zh-CN" b="1" kern="0" dirty="0">
                <a:solidFill>
                  <a:srgbClr val="F9F9F6"/>
                </a:solidFill>
                <a:latin typeface="微软雅黑" panose="020B0503020204020204" charset="-122"/>
                <a:ea typeface="微软雅黑" panose="020B0503020204020204" charset="-122"/>
                <a:sym typeface="+mn-ea"/>
              </a:rPr>
              <a:t>Motivation for</a:t>
            </a:r>
            <a:r>
              <a:rPr lang="zh-CN" altLang="zh-CN" b="1" kern="0" dirty="0">
                <a:solidFill>
                  <a:srgbClr val="F9F9F6"/>
                </a:solidFill>
                <a:latin typeface="微软雅黑" panose="020B0503020204020204" charset="-122"/>
                <a:ea typeface="微软雅黑" panose="020B0503020204020204" charset="-122"/>
                <a:sym typeface="+mn-ea"/>
              </a:rPr>
              <a:t> </a:t>
            </a:r>
            <a:r>
              <a:rPr lang="en-US" altLang="zh-CN" b="1" kern="0" dirty="0">
                <a:solidFill>
                  <a:srgbClr val="F9F9F6"/>
                </a:solidFill>
                <a:latin typeface="微软雅黑" panose="020B0503020204020204" charset="-122"/>
                <a:ea typeface="微软雅黑" panose="020B0503020204020204" charset="-122"/>
                <a:sym typeface="+mn-ea"/>
              </a:rPr>
              <a:t>introducing </a:t>
            </a:r>
            <a:r>
              <a:rPr lang="zh-CN" altLang="zh-CN" b="1" kern="0" dirty="0">
                <a:solidFill>
                  <a:srgbClr val="F9F9F6"/>
                </a:solidFill>
                <a:latin typeface="微软雅黑" panose="020B0503020204020204" charset="-122"/>
                <a:ea typeface="微软雅黑" panose="020B0503020204020204" charset="-122"/>
                <a:sym typeface="+mn-ea"/>
              </a:rPr>
              <a:t>general intent model</a:t>
            </a:r>
            <a:endParaRPr lang="zh-CN" altLang="zh-CN" b="1" kern="0" dirty="0">
              <a:solidFill>
                <a:srgbClr val="F9F9F6"/>
              </a:solidFill>
              <a:latin typeface="微软雅黑" panose="020B0503020204020204" charset="-122"/>
              <a:ea typeface="微软雅黑" panose="020B0503020204020204" charset="-122"/>
              <a:sym typeface="+mn-ea"/>
            </a:endParaRPr>
          </a:p>
        </p:txBody>
      </p:sp>
      <p:sp>
        <p:nvSpPr>
          <p:cNvPr id="19465" name="Freeform 9"/>
          <p:cNvSpPr/>
          <p:nvPr>
            <p:custDataLst>
              <p:tags r:id="rId1"/>
            </p:custDataLst>
          </p:nvPr>
        </p:nvSpPr>
        <p:spPr bwMode="auto">
          <a:xfrm rot="19800000">
            <a:off x="4511829" y="2807867"/>
            <a:ext cx="1350296" cy="1554114"/>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1D6DC2"/>
          </a:solidFill>
          <a:ln w="6350">
            <a:noFill/>
          </a:ln>
        </p:spPr>
        <p:txBody>
          <a:bodyPr lIns="121912" tIns="60956" rIns="121912" bIns="60956"/>
          <a:lstStyle/>
          <a:p>
            <a:pPr>
              <a:lnSpc>
                <a:spcPct val="120000"/>
              </a:lnSpc>
            </a:pPr>
            <a:endParaRPr lang="zh-CN" altLang="en-US" sz="1690">
              <a:latin typeface="Arial" panose="020B0604020202020204" pitchFamily="34" charset="0"/>
              <a:ea typeface="微软雅黑" panose="020B0503020204020204" charset="-122"/>
              <a:sym typeface="Arial" panose="020B0604020202020204" pitchFamily="34" charset="0"/>
            </a:endParaRPr>
          </a:p>
        </p:txBody>
      </p:sp>
      <p:sp>
        <p:nvSpPr>
          <p:cNvPr id="19482" name="Freeform 26"/>
          <p:cNvSpPr>
            <a:spLocks noEditPoints="1"/>
          </p:cNvSpPr>
          <p:nvPr>
            <p:custDataLst>
              <p:tags r:id="rId2"/>
            </p:custDataLst>
          </p:nvPr>
        </p:nvSpPr>
        <p:spPr bwMode="auto">
          <a:xfrm>
            <a:off x="4955998" y="3348845"/>
            <a:ext cx="465619" cy="470045"/>
          </a:xfrm>
          <a:custGeom>
            <a:avLst/>
            <a:gdLst>
              <a:gd name="T0" fmla="*/ 52 w 105"/>
              <a:gd name="T1" fmla="*/ 0 h 106"/>
              <a:gd name="T2" fmla="*/ 89 w 105"/>
              <a:gd name="T3" fmla="*/ 16 h 106"/>
              <a:gd name="T4" fmla="*/ 90 w 105"/>
              <a:gd name="T5" fmla="*/ 16 h 106"/>
              <a:gd name="T6" fmla="*/ 105 w 105"/>
              <a:gd name="T7" fmla="*/ 53 h 106"/>
              <a:gd name="T8" fmla="*/ 89 w 105"/>
              <a:gd name="T9" fmla="*/ 90 h 106"/>
              <a:gd name="T10" fmla="*/ 89 w 105"/>
              <a:gd name="T11" fmla="*/ 90 h 106"/>
              <a:gd name="T12" fmla="*/ 52 w 105"/>
              <a:gd name="T13" fmla="*/ 106 h 106"/>
              <a:gd name="T14" fmla="*/ 15 w 105"/>
              <a:gd name="T15" fmla="*/ 90 h 106"/>
              <a:gd name="T16" fmla="*/ 0 w 105"/>
              <a:gd name="T17" fmla="*/ 53 h 106"/>
              <a:gd name="T18" fmla="*/ 15 w 105"/>
              <a:gd name="T19" fmla="*/ 16 h 106"/>
              <a:gd name="T20" fmla="*/ 15 w 105"/>
              <a:gd name="T21" fmla="*/ 16 h 106"/>
              <a:gd name="T22" fmla="*/ 15 w 105"/>
              <a:gd name="T23" fmla="*/ 16 h 106"/>
              <a:gd name="T24" fmla="*/ 52 w 105"/>
              <a:gd name="T25" fmla="*/ 0 h 106"/>
              <a:gd name="T26" fmla="*/ 75 w 105"/>
              <a:gd name="T27" fmla="*/ 49 h 106"/>
              <a:gd name="T28" fmla="*/ 75 w 105"/>
              <a:gd name="T29" fmla="*/ 49 h 106"/>
              <a:gd name="T30" fmla="*/ 56 w 105"/>
              <a:gd name="T31" fmla="*/ 49 h 106"/>
              <a:gd name="T32" fmla="*/ 56 w 105"/>
              <a:gd name="T33" fmla="*/ 17 h 106"/>
              <a:gd name="T34" fmla="*/ 52 w 105"/>
              <a:gd name="T35" fmla="*/ 13 h 106"/>
              <a:gd name="T36" fmla="*/ 48 w 105"/>
              <a:gd name="T37" fmla="*/ 17 h 106"/>
              <a:gd name="T38" fmla="*/ 48 w 105"/>
              <a:gd name="T39" fmla="*/ 53 h 106"/>
              <a:gd name="T40" fmla="*/ 48 w 105"/>
              <a:gd name="T41" fmla="*/ 53 h 106"/>
              <a:gd name="T42" fmla="*/ 52 w 105"/>
              <a:gd name="T43" fmla="*/ 57 h 106"/>
              <a:gd name="T44" fmla="*/ 75 w 105"/>
              <a:gd name="T45" fmla="*/ 57 h 106"/>
              <a:gd name="T46" fmla="*/ 79 w 105"/>
              <a:gd name="T47" fmla="*/ 53 h 106"/>
              <a:gd name="T48" fmla="*/ 75 w 105"/>
              <a:gd name="T49" fmla="*/ 49 h 106"/>
              <a:gd name="T50" fmla="*/ 84 w 105"/>
              <a:gd name="T51" fmla="*/ 22 h 106"/>
              <a:gd name="T52" fmla="*/ 84 w 105"/>
              <a:gd name="T53" fmla="*/ 22 h 106"/>
              <a:gd name="T54" fmla="*/ 52 w 105"/>
              <a:gd name="T55" fmla="*/ 8 h 106"/>
              <a:gd name="T56" fmla="*/ 21 w 105"/>
              <a:gd name="T57" fmla="*/ 21 h 106"/>
              <a:gd name="T58" fmla="*/ 21 w 105"/>
              <a:gd name="T59" fmla="*/ 22 h 106"/>
              <a:gd name="T60" fmla="*/ 8 w 105"/>
              <a:gd name="T61" fmla="*/ 53 h 106"/>
              <a:gd name="T62" fmla="*/ 21 w 105"/>
              <a:gd name="T63" fmla="*/ 84 h 106"/>
              <a:gd name="T64" fmla="*/ 52 w 105"/>
              <a:gd name="T65" fmla="*/ 98 h 106"/>
              <a:gd name="T66" fmla="*/ 83 w 105"/>
              <a:gd name="T67" fmla="*/ 85 h 106"/>
              <a:gd name="T68" fmla="*/ 84 w 105"/>
              <a:gd name="T69" fmla="*/ 84 h 106"/>
              <a:gd name="T70" fmla="*/ 97 w 105"/>
              <a:gd name="T71" fmla="*/ 53 h 106"/>
              <a:gd name="T72" fmla="*/ 84 w 105"/>
              <a:gd name="T73" fmla="*/ 22 h 106"/>
              <a:gd name="T74" fmla="*/ 84 w 105"/>
              <a:gd name="T75" fmla="*/ 2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6">
                <a:moveTo>
                  <a:pt x="52" y="0"/>
                </a:moveTo>
                <a:cubicBezTo>
                  <a:pt x="67" y="0"/>
                  <a:pt x="80" y="6"/>
                  <a:pt x="89" y="16"/>
                </a:cubicBezTo>
                <a:cubicBezTo>
                  <a:pt x="90" y="16"/>
                  <a:pt x="90" y="16"/>
                  <a:pt x="90" y="16"/>
                </a:cubicBezTo>
                <a:cubicBezTo>
                  <a:pt x="99" y="26"/>
                  <a:pt x="105" y="39"/>
                  <a:pt x="105" y="53"/>
                </a:cubicBezTo>
                <a:cubicBezTo>
                  <a:pt x="105" y="68"/>
                  <a:pt x="99" y="81"/>
                  <a:pt x="89" y="90"/>
                </a:cubicBezTo>
                <a:cubicBezTo>
                  <a:pt x="89" y="90"/>
                  <a:pt x="89" y="90"/>
                  <a:pt x="89" y="90"/>
                </a:cubicBezTo>
                <a:cubicBezTo>
                  <a:pt x="80" y="100"/>
                  <a:pt x="67" y="106"/>
                  <a:pt x="52" y="106"/>
                </a:cubicBezTo>
                <a:cubicBezTo>
                  <a:pt x="38" y="106"/>
                  <a:pt x="24" y="100"/>
                  <a:pt x="15" y="90"/>
                </a:cubicBezTo>
                <a:cubicBezTo>
                  <a:pt x="5" y="81"/>
                  <a:pt x="0" y="68"/>
                  <a:pt x="0" y="53"/>
                </a:cubicBezTo>
                <a:cubicBezTo>
                  <a:pt x="0" y="39"/>
                  <a:pt x="5" y="25"/>
                  <a:pt x="15" y="16"/>
                </a:cubicBezTo>
                <a:cubicBezTo>
                  <a:pt x="15" y="16"/>
                  <a:pt x="15" y="16"/>
                  <a:pt x="15" y="16"/>
                </a:cubicBezTo>
                <a:cubicBezTo>
                  <a:pt x="15" y="16"/>
                  <a:pt x="15" y="16"/>
                  <a:pt x="15" y="16"/>
                </a:cubicBezTo>
                <a:cubicBezTo>
                  <a:pt x="24" y="6"/>
                  <a:pt x="38" y="0"/>
                  <a:pt x="52" y="0"/>
                </a:cubicBezTo>
                <a:close/>
                <a:moveTo>
                  <a:pt x="75" y="49"/>
                </a:moveTo>
                <a:cubicBezTo>
                  <a:pt x="75" y="49"/>
                  <a:pt x="75" y="49"/>
                  <a:pt x="75" y="49"/>
                </a:cubicBezTo>
                <a:cubicBezTo>
                  <a:pt x="56" y="49"/>
                  <a:pt x="56" y="49"/>
                  <a:pt x="56" y="49"/>
                </a:cubicBezTo>
                <a:cubicBezTo>
                  <a:pt x="56" y="17"/>
                  <a:pt x="56" y="17"/>
                  <a:pt x="56" y="17"/>
                </a:cubicBezTo>
                <a:cubicBezTo>
                  <a:pt x="56" y="15"/>
                  <a:pt x="54" y="13"/>
                  <a:pt x="52" y="13"/>
                </a:cubicBezTo>
                <a:cubicBezTo>
                  <a:pt x="50" y="13"/>
                  <a:pt x="48" y="15"/>
                  <a:pt x="48" y="17"/>
                </a:cubicBezTo>
                <a:cubicBezTo>
                  <a:pt x="48" y="53"/>
                  <a:pt x="48" y="53"/>
                  <a:pt x="48" y="53"/>
                </a:cubicBezTo>
                <a:cubicBezTo>
                  <a:pt x="48" y="53"/>
                  <a:pt x="48" y="53"/>
                  <a:pt x="48" y="53"/>
                </a:cubicBezTo>
                <a:cubicBezTo>
                  <a:pt x="48" y="55"/>
                  <a:pt x="50" y="57"/>
                  <a:pt x="52" y="57"/>
                </a:cubicBezTo>
                <a:cubicBezTo>
                  <a:pt x="75" y="57"/>
                  <a:pt x="75" y="57"/>
                  <a:pt x="75" y="57"/>
                </a:cubicBezTo>
                <a:cubicBezTo>
                  <a:pt x="77" y="57"/>
                  <a:pt x="79" y="55"/>
                  <a:pt x="79" y="53"/>
                </a:cubicBezTo>
                <a:cubicBezTo>
                  <a:pt x="79" y="51"/>
                  <a:pt x="77" y="49"/>
                  <a:pt x="75" y="49"/>
                </a:cubicBezTo>
                <a:close/>
                <a:moveTo>
                  <a:pt x="84" y="22"/>
                </a:moveTo>
                <a:cubicBezTo>
                  <a:pt x="84" y="22"/>
                  <a:pt x="84" y="22"/>
                  <a:pt x="84" y="22"/>
                </a:cubicBezTo>
                <a:cubicBezTo>
                  <a:pt x="76" y="13"/>
                  <a:pt x="64" y="8"/>
                  <a:pt x="52" y="8"/>
                </a:cubicBezTo>
                <a:cubicBezTo>
                  <a:pt x="40" y="8"/>
                  <a:pt x="29" y="13"/>
                  <a:pt x="21" y="21"/>
                </a:cubicBezTo>
                <a:cubicBezTo>
                  <a:pt x="21" y="22"/>
                  <a:pt x="21" y="22"/>
                  <a:pt x="21" y="22"/>
                </a:cubicBezTo>
                <a:cubicBezTo>
                  <a:pt x="13" y="30"/>
                  <a:pt x="8" y="41"/>
                  <a:pt x="8" y="53"/>
                </a:cubicBezTo>
                <a:cubicBezTo>
                  <a:pt x="8" y="65"/>
                  <a:pt x="13" y="76"/>
                  <a:pt x="21" y="84"/>
                </a:cubicBezTo>
                <a:cubicBezTo>
                  <a:pt x="29" y="93"/>
                  <a:pt x="40" y="98"/>
                  <a:pt x="52" y="98"/>
                </a:cubicBezTo>
                <a:cubicBezTo>
                  <a:pt x="64" y="98"/>
                  <a:pt x="75" y="93"/>
                  <a:pt x="83" y="85"/>
                </a:cubicBezTo>
                <a:cubicBezTo>
                  <a:pt x="84" y="84"/>
                  <a:pt x="84" y="84"/>
                  <a:pt x="84" y="84"/>
                </a:cubicBezTo>
                <a:cubicBezTo>
                  <a:pt x="92" y="76"/>
                  <a:pt x="97" y="65"/>
                  <a:pt x="97" y="53"/>
                </a:cubicBezTo>
                <a:cubicBezTo>
                  <a:pt x="97" y="41"/>
                  <a:pt x="92" y="30"/>
                  <a:pt x="84" y="22"/>
                </a:cubicBezTo>
                <a:cubicBezTo>
                  <a:pt x="84" y="22"/>
                  <a:pt x="84" y="22"/>
                  <a:pt x="84" y="22"/>
                </a:cubicBezTo>
                <a:close/>
              </a:path>
            </a:pathLst>
          </a:custGeom>
          <a:solidFill>
            <a:srgbClr val="FFFFFF"/>
          </a:solidFill>
          <a:ln w="6350">
            <a:noFill/>
          </a:ln>
        </p:spPr>
        <p:txBody>
          <a:bodyPr vert="horz" wrap="square" lIns="121912" tIns="60956" rIns="121912" bIns="60956" numCol="1" anchor="t" anchorCtr="0" compatLnSpc="1"/>
          <a:lstStyle/>
          <a:p>
            <a:pPr>
              <a:lnSpc>
                <a:spcPct val="120000"/>
              </a:lnSpc>
            </a:pPr>
            <a:endParaRPr lang="zh-CN" altLang="en-US" sz="1690">
              <a:latin typeface="Arial" panose="020B0604020202020204" pitchFamily="34" charset="0"/>
              <a:ea typeface="微软雅黑" panose="020B0503020204020204" charset="-122"/>
              <a:sym typeface="Arial" panose="020B0604020202020204" pitchFamily="34" charset="0"/>
            </a:endParaRPr>
          </a:p>
        </p:txBody>
      </p:sp>
      <p:sp>
        <p:nvSpPr>
          <p:cNvPr id="19468" name="Freeform 12"/>
          <p:cNvSpPr/>
          <p:nvPr>
            <p:custDataLst>
              <p:tags r:id="rId3"/>
            </p:custDataLst>
          </p:nvPr>
        </p:nvSpPr>
        <p:spPr bwMode="auto">
          <a:xfrm rot="1800000">
            <a:off x="5299991" y="4168609"/>
            <a:ext cx="1348180" cy="1554114"/>
          </a:xfrm>
          <a:custGeom>
            <a:avLst/>
            <a:gdLst>
              <a:gd name="T0" fmla="*/ 319 w 637"/>
              <a:gd name="T1" fmla="*/ 0 h 734"/>
              <a:gd name="T2" fmla="*/ 0 w 637"/>
              <a:gd name="T3" fmla="*/ 182 h 734"/>
              <a:gd name="T4" fmla="*/ 0 w 637"/>
              <a:gd name="T5" fmla="*/ 551 h 734"/>
              <a:gd name="T6" fmla="*/ 319 w 637"/>
              <a:gd name="T7" fmla="*/ 734 h 734"/>
              <a:gd name="T8" fmla="*/ 637 w 637"/>
              <a:gd name="T9" fmla="*/ 551 h 734"/>
              <a:gd name="T10" fmla="*/ 637 w 637"/>
              <a:gd name="T11" fmla="*/ 182 h 734"/>
              <a:gd name="T12" fmla="*/ 319 w 637"/>
              <a:gd name="T13" fmla="*/ 0 h 734"/>
            </a:gdLst>
            <a:ahLst/>
            <a:cxnLst>
              <a:cxn ang="0">
                <a:pos x="T0" y="T1"/>
              </a:cxn>
              <a:cxn ang="0">
                <a:pos x="T2" y="T3"/>
              </a:cxn>
              <a:cxn ang="0">
                <a:pos x="T4" y="T5"/>
              </a:cxn>
              <a:cxn ang="0">
                <a:pos x="T6" y="T7"/>
              </a:cxn>
              <a:cxn ang="0">
                <a:pos x="T8" y="T9"/>
              </a:cxn>
              <a:cxn ang="0">
                <a:pos x="T10" y="T11"/>
              </a:cxn>
              <a:cxn ang="0">
                <a:pos x="T12" y="T13"/>
              </a:cxn>
            </a:cxnLst>
            <a:rect l="0" t="0" r="r" b="b"/>
            <a:pathLst>
              <a:path w="637" h="734">
                <a:moveTo>
                  <a:pt x="319" y="0"/>
                </a:moveTo>
                <a:lnTo>
                  <a:pt x="0" y="182"/>
                </a:lnTo>
                <a:lnTo>
                  <a:pt x="0" y="551"/>
                </a:lnTo>
                <a:lnTo>
                  <a:pt x="319" y="734"/>
                </a:lnTo>
                <a:lnTo>
                  <a:pt x="637" y="551"/>
                </a:lnTo>
                <a:lnTo>
                  <a:pt x="637" y="182"/>
                </a:lnTo>
                <a:lnTo>
                  <a:pt x="319" y="0"/>
                </a:lnTo>
                <a:close/>
              </a:path>
            </a:pathLst>
          </a:custGeom>
          <a:solidFill>
            <a:srgbClr val="009ECA"/>
          </a:solidFill>
          <a:ln w="6350">
            <a:noFill/>
          </a:ln>
        </p:spPr>
        <p:txBody>
          <a:bodyPr lIns="121912" tIns="60956" rIns="121912" bIns="60956"/>
          <a:lstStyle/>
          <a:p>
            <a:pPr>
              <a:lnSpc>
                <a:spcPct val="120000"/>
              </a:lnSpc>
            </a:pPr>
            <a:endParaRPr lang="zh-CN" altLang="en-US" sz="1690">
              <a:latin typeface="Arial" panose="020B0604020202020204" pitchFamily="34" charset="0"/>
              <a:ea typeface="微软雅黑" panose="020B0503020204020204" charset="-122"/>
              <a:sym typeface="Arial" panose="020B0604020202020204" pitchFamily="34" charset="0"/>
            </a:endParaRPr>
          </a:p>
        </p:txBody>
      </p:sp>
      <p:sp>
        <p:nvSpPr>
          <p:cNvPr id="19483" name="Freeform 27"/>
          <p:cNvSpPr>
            <a:spLocks noEditPoints="1"/>
          </p:cNvSpPr>
          <p:nvPr>
            <p:custDataLst>
              <p:tags r:id="rId4"/>
            </p:custDataLst>
          </p:nvPr>
        </p:nvSpPr>
        <p:spPr bwMode="auto">
          <a:xfrm>
            <a:off x="5787960" y="4715980"/>
            <a:ext cx="368262" cy="470045"/>
          </a:xfrm>
          <a:custGeom>
            <a:avLst/>
            <a:gdLst>
              <a:gd name="T0" fmla="*/ 59 w 83"/>
              <a:gd name="T1" fmla="*/ 70 h 106"/>
              <a:gd name="T2" fmla="*/ 59 w 83"/>
              <a:gd name="T3" fmla="*/ 70 h 106"/>
              <a:gd name="T4" fmla="*/ 75 w 83"/>
              <a:gd name="T5" fmla="*/ 42 h 106"/>
              <a:gd name="T6" fmla="*/ 41 w 83"/>
              <a:gd name="T7" fmla="*/ 8 h 106"/>
              <a:gd name="T8" fmla="*/ 8 w 83"/>
              <a:gd name="T9" fmla="*/ 42 h 106"/>
              <a:gd name="T10" fmla="*/ 24 w 83"/>
              <a:gd name="T11" fmla="*/ 70 h 106"/>
              <a:gd name="T12" fmla="*/ 24 w 83"/>
              <a:gd name="T13" fmla="*/ 70 h 106"/>
              <a:gd name="T14" fmla="*/ 41 w 83"/>
              <a:gd name="T15" fmla="*/ 75 h 106"/>
              <a:gd name="T16" fmla="*/ 43 w 83"/>
              <a:gd name="T17" fmla="*/ 46 h 106"/>
              <a:gd name="T18" fmla="*/ 40 w 83"/>
              <a:gd name="T19" fmla="*/ 46 h 106"/>
              <a:gd name="T20" fmla="*/ 30 w 83"/>
              <a:gd name="T21" fmla="*/ 42 h 106"/>
              <a:gd name="T22" fmla="*/ 20 w 83"/>
              <a:gd name="T23" fmla="*/ 46 h 106"/>
              <a:gd name="T24" fmla="*/ 17 w 83"/>
              <a:gd name="T25" fmla="*/ 42 h 106"/>
              <a:gd name="T26" fmla="*/ 30 w 83"/>
              <a:gd name="T27" fmla="*/ 37 h 106"/>
              <a:gd name="T28" fmla="*/ 41 w 83"/>
              <a:gd name="T29" fmla="*/ 41 h 106"/>
              <a:gd name="T30" fmla="*/ 52 w 83"/>
              <a:gd name="T31" fmla="*/ 37 h 106"/>
              <a:gd name="T32" fmla="*/ 65 w 83"/>
              <a:gd name="T33" fmla="*/ 42 h 106"/>
              <a:gd name="T34" fmla="*/ 62 w 83"/>
              <a:gd name="T35" fmla="*/ 46 h 106"/>
              <a:gd name="T36" fmla="*/ 52 w 83"/>
              <a:gd name="T37" fmla="*/ 42 h 106"/>
              <a:gd name="T38" fmla="*/ 43 w 83"/>
              <a:gd name="T39" fmla="*/ 46 h 106"/>
              <a:gd name="T40" fmla="*/ 65 w 83"/>
              <a:gd name="T41" fmla="*/ 76 h 106"/>
              <a:gd name="T42" fmla="*/ 61 w 83"/>
              <a:gd name="T43" fmla="*/ 97 h 106"/>
              <a:gd name="T44" fmla="*/ 53 w 83"/>
              <a:gd name="T45" fmla="*/ 97 h 106"/>
              <a:gd name="T46" fmla="*/ 41 w 83"/>
              <a:gd name="T47" fmla="*/ 106 h 106"/>
              <a:gd name="T48" fmla="*/ 29 w 83"/>
              <a:gd name="T49" fmla="*/ 97 h 106"/>
              <a:gd name="T50" fmla="*/ 18 w 83"/>
              <a:gd name="T51" fmla="*/ 93 h 106"/>
              <a:gd name="T52" fmla="*/ 18 w 83"/>
              <a:gd name="T53" fmla="*/ 76 h 106"/>
              <a:gd name="T54" fmla="*/ 0 w 83"/>
              <a:gd name="T55" fmla="*/ 42 h 106"/>
              <a:gd name="T56" fmla="*/ 41 w 83"/>
              <a:gd name="T57" fmla="*/ 0 h 106"/>
              <a:gd name="T58" fmla="*/ 83 w 83"/>
              <a:gd name="T59" fmla="*/ 42 h 106"/>
              <a:gd name="T60" fmla="*/ 65 w 83"/>
              <a:gd name="T61" fmla="*/ 76 h 106"/>
              <a:gd name="T62" fmla="*/ 26 w 83"/>
              <a:gd name="T63" fmla="*/ 80 h 106"/>
              <a:gd name="T64" fmla="*/ 32 w 83"/>
              <a:gd name="T65" fmla="*/ 89 h 106"/>
              <a:gd name="T66" fmla="*/ 37 w 83"/>
              <a:gd name="T67" fmla="*/ 93 h 106"/>
              <a:gd name="T68" fmla="*/ 38 w 83"/>
              <a:gd name="T69" fmla="*/ 96 h 106"/>
              <a:gd name="T70" fmla="*/ 41 w 83"/>
              <a:gd name="T71" fmla="*/ 98 h 106"/>
              <a:gd name="T72" fmla="*/ 45 w 83"/>
              <a:gd name="T73" fmla="*/ 96 h 106"/>
              <a:gd name="T74" fmla="*/ 46 w 83"/>
              <a:gd name="T75" fmla="*/ 93 h 106"/>
              <a:gd name="T76" fmla="*/ 57 w 83"/>
              <a:gd name="T77" fmla="*/ 89 h 106"/>
              <a:gd name="T78" fmla="*/ 41 w 83"/>
              <a:gd name="T79" fmla="*/ 8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3" h="106">
                <a:moveTo>
                  <a:pt x="59" y="70"/>
                </a:moveTo>
                <a:cubicBezTo>
                  <a:pt x="59" y="70"/>
                  <a:pt x="59" y="70"/>
                  <a:pt x="59" y="70"/>
                </a:cubicBezTo>
                <a:cubicBezTo>
                  <a:pt x="59" y="70"/>
                  <a:pt x="59" y="70"/>
                  <a:pt x="59" y="70"/>
                </a:cubicBezTo>
                <a:cubicBezTo>
                  <a:pt x="59" y="70"/>
                  <a:pt x="59" y="70"/>
                  <a:pt x="59" y="70"/>
                </a:cubicBezTo>
                <a:cubicBezTo>
                  <a:pt x="61" y="69"/>
                  <a:pt x="63" y="67"/>
                  <a:pt x="65" y="66"/>
                </a:cubicBezTo>
                <a:cubicBezTo>
                  <a:pt x="71" y="59"/>
                  <a:pt x="75" y="51"/>
                  <a:pt x="75" y="42"/>
                </a:cubicBezTo>
                <a:cubicBezTo>
                  <a:pt x="75" y="33"/>
                  <a:pt x="71" y="24"/>
                  <a:pt x="65" y="18"/>
                </a:cubicBezTo>
                <a:cubicBezTo>
                  <a:pt x="59" y="12"/>
                  <a:pt x="50" y="8"/>
                  <a:pt x="41" y="8"/>
                </a:cubicBezTo>
                <a:cubicBezTo>
                  <a:pt x="32" y="8"/>
                  <a:pt x="24" y="12"/>
                  <a:pt x="18" y="18"/>
                </a:cubicBezTo>
                <a:cubicBezTo>
                  <a:pt x="12" y="24"/>
                  <a:pt x="8" y="33"/>
                  <a:pt x="8" y="42"/>
                </a:cubicBezTo>
                <a:cubicBezTo>
                  <a:pt x="8" y="51"/>
                  <a:pt x="12" y="59"/>
                  <a:pt x="18" y="66"/>
                </a:cubicBezTo>
                <a:cubicBezTo>
                  <a:pt x="19" y="67"/>
                  <a:pt x="22" y="69"/>
                  <a:pt x="24" y="70"/>
                </a:cubicBezTo>
                <a:cubicBezTo>
                  <a:pt x="24" y="70"/>
                  <a:pt x="24" y="70"/>
                  <a:pt x="24" y="70"/>
                </a:cubicBezTo>
                <a:cubicBezTo>
                  <a:pt x="24" y="70"/>
                  <a:pt x="24" y="70"/>
                  <a:pt x="24" y="70"/>
                </a:cubicBezTo>
                <a:cubicBezTo>
                  <a:pt x="24" y="70"/>
                  <a:pt x="24" y="70"/>
                  <a:pt x="24" y="70"/>
                </a:cubicBezTo>
                <a:cubicBezTo>
                  <a:pt x="29" y="73"/>
                  <a:pt x="35" y="75"/>
                  <a:pt x="41" y="75"/>
                </a:cubicBezTo>
                <a:cubicBezTo>
                  <a:pt x="48" y="75"/>
                  <a:pt x="53" y="73"/>
                  <a:pt x="59" y="70"/>
                </a:cubicBezTo>
                <a:close/>
                <a:moveTo>
                  <a:pt x="43" y="46"/>
                </a:moveTo>
                <a:cubicBezTo>
                  <a:pt x="43" y="46"/>
                  <a:pt x="43" y="46"/>
                  <a:pt x="43" y="46"/>
                </a:cubicBezTo>
                <a:cubicBezTo>
                  <a:pt x="42" y="47"/>
                  <a:pt x="40" y="47"/>
                  <a:pt x="40" y="46"/>
                </a:cubicBezTo>
                <a:cubicBezTo>
                  <a:pt x="38" y="45"/>
                  <a:pt x="37" y="44"/>
                  <a:pt x="35" y="43"/>
                </a:cubicBezTo>
                <a:cubicBezTo>
                  <a:pt x="34" y="42"/>
                  <a:pt x="32" y="42"/>
                  <a:pt x="30" y="42"/>
                </a:cubicBezTo>
                <a:cubicBezTo>
                  <a:pt x="28" y="42"/>
                  <a:pt x="26" y="42"/>
                  <a:pt x="25" y="43"/>
                </a:cubicBezTo>
                <a:cubicBezTo>
                  <a:pt x="23" y="44"/>
                  <a:pt x="22" y="45"/>
                  <a:pt x="20" y="46"/>
                </a:cubicBezTo>
                <a:cubicBezTo>
                  <a:pt x="19" y="47"/>
                  <a:pt x="18" y="47"/>
                  <a:pt x="17" y="46"/>
                </a:cubicBezTo>
                <a:cubicBezTo>
                  <a:pt x="16" y="45"/>
                  <a:pt x="16" y="43"/>
                  <a:pt x="17" y="42"/>
                </a:cubicBezTo>
                <a:cubicBezTo>
                  <a:pt x="19" y="41"/>
                  <a:pt x="21" y="39"/>
                  <a:pt x="23" y="39"/>
                </a:cubicBezTo>
                <a:cubicBezTo>
                  <a:pt x="25" y="38"/>
                  <a:pt x="28" y="37"/>
                  <a:pt x="30" y="37"/>
                </a:cubicBezTo>
                <a:cubicBezTo>
                  <a:pt x="32" y="37"/>
                  <a:pt x="35" y="38"/>
                  <a:pt x="37" y="39"/>
                </a:cubicBezTo>
                <a:cubicBezTo>
                  <a:pt x="39" y="39"/>
                  <a:pt x="40" y="40"/>
                  <a:pt x="41" y="41"/>
                </a:cubicBezTo>
                <a:cubicBezTo>
                  <a:pt x="43" y="40"/>
                  <a:pt x="44" y="39"/>
                  <a:pt x="45" y="39"/>
                </a:cubicBezTo>
                <a:cubicBezTo>
                  <a:pt x="48" y="38"/>
                  <a:pt x="50" y="37"/>
                  <a:pt x="52" y="37"/>
                </a:cubicBezTo>
                <a:cubicBezTo>
                  <a:pt x="55" y="37"/>
                  <a:pt x="57" y="38"/>
                  <a:pt x="59" y="39"/>
                </a:cubicBezTo>
                <a:cubicBezTo>
                  <a:pt x="62" y="39"/>
                  <a:pt x="64" y="41"/>
                  <a:pt x="65" y="42"/>
                </a:cubicBezTo>
                <a:cubicBezTo>
                  <a:pt x="66" y="43"/>
                  <a:pt x="66" y="45"/>
                  <a:pt x="65" y="46"/>
                </a:cubicBezTo>
                <a:cubicBezTo>
                  <a:pt x="65" y="47"/>
                  <a:pt x="63" y="47"/>
                  <a:pt x="62" y="46"/>
                </a:cubicBezTo>
                <a:cubicBezTo>
                  <a:pt x="61" y="45"/>
                  <a:pt x="59" y="44"/>
                  <a:pt x="58" y="43"/>
                </a:cubicBezTo>
                <a:cubicBezTo>
                  <a:pt x="56" y="42"/>
                  <a:pt x="54" y="42"/>
                  <a:pt x="52" y="42"/>
                </a:cubicBezTo>
                <a:cubicBezTo>
                  <a:pt x="51" y="42"/>
                  <a:pt x="49" y="42"/>
                  <a:pt x="47" y="43"/>
                </a:cubicBezTo>
                <a:cubicBezTo>
                  <a:pt x="46" y="44"/>
                  <a:pt x="44" y="45"/>
                  <a:pt x="43" y="46"/>
                </a:cubicBezTo>
                <a:close/>
                <a:moveTo>
                  <a:pt x="65" y="76"/>
                </a:moveTo>
                <a:cubicBezTo>
                  <a:pt x="65" y="76"/>
                  <a:pt x="65" y="76"/>
                  <a:pt x="65" y="76"/>
                </a:cubicBezTo>
                <a:cubicBezTo>
                  <a:pt x="65" y="93"/>
                  <a:pt x="65" y="93"/>
                  <a:pt x="65" y="93"/>
                </a:cubicBezTo>
                <a:cubicBezTo>
                  <a:pt x="65" y="95"/>
                  <a:pt x="63" y="97"/>
                  <a:pt x="61" y="97"/>
                </a:cubicBezTo>
                <a:cubicBezTo>
                  <a:pt x="61" y="97"/>
                  <a:pt x="61" y="97"/>
                  <a:pt x="61" y="97"/>
                </a:cubicBezTo>
                <a:cubicBezTo>
                  <a:pt x="53" y="97"/>
                  <a:pt x="53" y="97"/>
                  <a:pt x="53" y="97"/>
                </a:cubicBezTo>
                <a:cubicBezTo>
                  <a:pt x="53" y="99"/>
                  <a:pt x="52" y="100"/>
                  <a:pt x="50" y="102"/>
                </a:cubicBezTo>
                <a:cubicBezTo>
                  <a:pt x="48" y="104"/>
                  <a:pt x="45" y="106"/>
                  <a:pt x="41" y="106"/>
                </a:cubicBezTo>
                <a:cubicBezTo>
                  <a:pt x="38" y="106"/>
                  <a:pt x="35" y="104"/>
                  <a:pt x="32" y="102"/>
                </a:cubicBezTo>
                <a:cubicBezTo>
                  <a:pt x="31" y="100"/>
                  <a:pt x="30" y="99"/>
                  <a:pt x="29" y="97"/>
                </a:cubicBezTo>
                <a:cubicBezTo>
                  <a:pt x="22" y="97"/>
                  <a:pt x="22" y="97"/>
                  <a:pt x="22" y="97"/>
                </a:cubicBezTo>
                <a:cubicBezTo>
                  <a:pt x="20" y="97"/>
                  <a:pt x="18" y="95"/>
                  <a:pt x="18" y="93"/>
                </a:cubicBezTo>
                <a:cubicBezTo>
                  <a:pt x="18" y="93"/>
                  <a:pt x="18" y="93"/>
                  <a:pt x="18" y="93"/>
                </a:cubicBezTo>
                <a:cubicBezTo>
                  <a:pt x="18" y="76"/>
                  <a:pt x="18" y="76"/>
                  <a:pt x="18" y="76"/>
                </a:cubicBezTo>
                <a:cubicBezTo>
                  <a:pt x="16" y="75"/>
                  <a:pt x="14" y="73"/>
                  <a:pt x="12" y="71"/>
                </a:cubicBezTo>
                <a:cubicBezTo>
                  <a:pt x="4" y="64"/>
                  <a:pt x="0" y="53"/>
                  <a:pt x="0" y="42"/>
                </a:cubicBezTo>
                <a:cubicBezTo>
                  <a:pt x="0" y="30"/>
                  <a:pt x="4" y="20"/>
                  <a:pt x="12" y="13"/>
                </a:cubicBezTo>
                <a:cubicBezTo>
                  <a:pt x="19" y="5"/>
                  <a:pt x="30" y="0"/>
                  <a:pt x="41" y="0"/>
                </a:cubicBezTo>
                <a:cubicBezTo>
                  <a:pt x="53" y="0"/>
                  <a:pt x="63" y="5"/>
                  <a:pt x="71" y="13"/>
                </a:cubicBezTo>
                <a:cubicBezTo>
                  <a:pt x="78" y="20"/>
                  <a:pt x="83" y="30"/>
                  <a:pt x="83" y="42"/>
                </a:cubicBezTo>
                <a:cubicBezTo>
                  <a:pt x="83" y="53"/>
                  <a:pt x="78" y="64"/>
                  <a:pt x="71" y="71"/>
                </a:cubicBezTo>
                <a:cubicBezTo>
                  <a:pt x="69" y="73"/>
                  <a:pt x="67" y="75"/>
                  <a:pt x="65" y="76"/>
                </a:cubicBezTo>
                <a:close/>
                <a:moveTo>
                  <a:pt x="26" y="80"/>
                </a:moveTo>
                <a:cubicBezTo>
                  <a:pt x="26" y="80"/>
                  <a:pt x="26" y="80"/>
                  <a:pt x="26" y="80"/>
                </a:cubicBezTo>
                <a:cubicBezTo>
                  <a:pt x="26" y="89"/>
                  <a:pt x="26" y="89"/>
                  <a:pt x="26" y="89"/>
                </a:cubicBezTo>
                <a:cubicBezTo>
                  <a:pt x="32" y="89"/>
                  <a:pt x="32" y="89"/>
                  <a:pt x="32" y="89"/>
                </a:cubicBezTo>
                <a:cubicBezTo>
                  <a:pt x="32" y="89"/>
                  <a:pt x="32" y="89"/>
                  <a:pt x="32" y="89"/>
                </a:cubicBezTo>
                <a:cubicBezTo>
                  <a:pt x="35" y="89"/>
                  <a:pt x="37" y="90"/>
                  <a:pt x="37" y="93"/>
                </a:cubicBezTo>
                <a:cubicBezTo>
                  <a:pt x="37" y="93"/>
                  <a:pt x="37" y="93"/>
                  <a:pt x="37" y="93"/>
                </a:cubicBezTo>
                <a:cubicBezTo>
                  <a:pt x="37" y="94"/>
                  <a:pt x="37" y="95"/>
                  <a:pt x="38" y="96"/>
                </a:cubicBezTo>
                <a:cubicBezTo>
                  <a:pt x="38" y="96"/>
                  <a:pt x="38" y="96"/>
                  <a:pt x="38" y="96"/>
                </a:cubicBezTo>
                <a:cubicBezTo>
                  <a:pt x="39" y="97"/>
                  <a:pt x="40" y="98"/>
                  <a:pt x="41" y="98"/>
                </a:cubicBezTo>
                <a:cubicBezTo>
                  <a:pt x="43" y="98"/>
                  <a:pt x="44" y="97"/>
                  <a:pt x="45" y="96"/>
                </a:cubicBezTo>
                <a:cubicBezTo>
                  <a:pt x="45" y="96"/>
                  <a:pt x="45" y="96"/>
                  <a:pt x="45" y="96"/>
                </a:cubicBezTo>
                <a:cubicBezTo>
                  <a:pt x="45" y="95"/>
                  <a:pt x="46" y="94"/>
                  <a:pt x="46" y="93"/>
                </a:cubicBezTo>
                <a:cubicBezTo>
                  <a:pt x="46" y="93"/>
                  <a:pt x="46" y="93"/>
                  <a:pt x="46" y="93"/>
                </a:cubicBezTo>
                <a:cubicBezTo>
                  <a:pt x="46" y="90"/>
                  <a:pt x="48" y="89"/>
                  <a:pt x="50" y="89"/>
                </a:cubicBezTo>
                <a:cubicBezTo>
                  <a:pt x="57" y="89"/>
                  <a:pt x="57" y="89"/>
                  <a:pt x="57" y="89"/>
                </a:cubicBezTo>
                <a:cubicBezTo>
                  <a:pt x="57" y="80"/>
                  <a:pt x="57" y="80"/>
                  <a:pt x="57" y="80"/>
                </a:cubicBezTo>
                <a:cubicBezTo>
                  <a:pt x="52" y="82"/>
                  <a:pt x="47" y="83"/>
                  <a:pt x="41" y="83"/>
                </a:cubicBezTo>
                <a:cubicBezTo>
                  <a:pt x="36" y="83"/>
                  <a:pt x="31" y="82"/>
                  <a:pt x="26" y="80"/>
                </a:cubicBezTo>
                <a:close/>
              </a:path>
            </a:pathLst>
          </a:custGeom>
          <a:solidFill>
            <a:srgbClr val="FFFFFF"/>
          </a:solidFill>
          <a:ln w="6350">
            <a:noFill/>
          </a:ln>
        </p:spPr>
        <p:txBody>
          <a:bodyPr vert="horz" wrap="square" lIns="121912" tIns="60956" rIns="121912" bIns="60956" numCol="1" anchor="t" anchorCtr="0" compatLnSpc="1"/>
          <a:lstStyle/>
          <a:p>
            <a:pPr>
              <a:lnSpc>
                <a:spcPct val="120000"/>
              </a:lnSpc>
            </a:pPr>
            <a:endParaRPr lang="zh-CN" altLang="en-US" sz="1690">
              <a:latin typeface="Arial" panose="020B0604020202020204" pitchFamily="34" charset="0"/>
              <a:ea typeface="微软雅黑" panose="020B0503020204020204" charset="-122"/>
              <a:sym typeface="Arial" panose="020B0604020202020204" pitchFamily="34" charset="0"/>
            </a:endParaRPr>
          </a:p>
        </p:txBody>
      </p:sp>
      <p:sp>
        <p:nvSpPr>
          <p:cNvPr id="19464" name="Freeform 8"/>
          <p:cNvSpPr/>
          <p:nvPr>
            <p:custDataLst>
              <p:tags r:id="rId5"/>
            </p:custDataLst>
          </p:nvPr>
        </p:nvSpPr>
        <p:spPr bwMode="auto">
          <a:xfrm rot="1800000">
            <a:off x="6086036" y="2807868"/>
            <a:ext cx="1350296" cy="1554114"/>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0088D5"/>
          </a:solidFill>
          <a:ln w="6350">
            <a:noFill/>
          </a:ln>
        </p:spPr>
        <p:txBody>
          <a:bodyPr lIns="121912" tIns="60956" rIns="121912" bIns="60956"/>
          <a:lstStyle/>
          <a:p>
            <a:pPr>
              <a:lnSpc>
                <a:spcPct val="120000"/>
              </a:lnSpc>
            </a:pPr>
            <a:endParaRPr lang="zh-CN" altLang="en-US" sz="1690">
              <a:latin typeface="Arial" panose="020B0604020202020204" pitchFamily="34" charset="0"/>
              <a:ea typeface="微软雅黑" panose="020B0503020204020204" charset="-122"/>
              <a:sym typeface="Arial" panose="020B0604020202020204" pitchFamily="34" charset="0"/>
            </a:endParaRPr>
          </a:p>
        </p:txBody>
      </p:sp>
      <p:sp>
        <p:nvSpPr>
          <p:cNvPr id="19485" name="Freeform 29"/>
          <p:cNvSpPr>
            <a:spLocks noEditPoints="1"/>
          </p:cNvSpPr>
          <p:nvPr>
            <p:custDataLst>
              <p:tags r:id="rId6"/>
            </p:custDataLst>
          </p:nvPr>
        </p:nvSpPr>
        <p:spPr bwMode="auto">
          <a:xfrm>
            <a:off x="6585223" y="3367366"/>
            <a:ext cx="383078" cy="453107"/>
          </a:xfrm>
          <a:custGeom>
            <a:avLst/>
            <a:gdLst>
              <a:gd name="T0" fmla="*/ 76 w 86"/>
              <a:gd name="T1" fmla="*/ 1 h 102"/>
              <a:gd name="T2" fmla="*/ 74 w 86"/>
              <a:gd name="T3" fmla="*/ 7 h 102"/>
              <a:gd name="T4" fmla="*/ 86 w 86"/>
              <a:gd name="T5" fmla="*/ 39 h 102"/>
              <a:gd name="T6" fmla="*/ 72 w 86"/>
              <a:gd name="T7" fmla="*/ 72 h 102"/>
              <a:gd name="T8" fmla="*/ 56 w 86"/>
              <a:gd name="T9" fmla="*/ 83 h 102"/>
              <a:gd name="T10" fmla="*/ 42 w 86"/>
              <a:gd name="T11" fmla="*/ 87 h 102"/>
              <a:gd name="T12" fmla="*/ 58 w 86"/>
              <a:gd name="T13" fmla="*/ 94 h 102"/>
              <a:gd name="T14" fmla="*/ 58 w 86"/>
              <a:gd name="T15" fmla="*/ 102 h 102"/>
              <a:gd name="T16" fmla="*/ 38 w 86"/>
              <a:gd name="T17" fmla="*/ 102 h 102"/>
              <a:gd name="T18" fmla="*/ 19 w 86"/>
              <a:gd name="T19" fmla="*/ 102 h 102"/>
              <a:gd name="T20" fmla="*/ 19 w 86"/>
              <a:gd name="T21" fmla="*/ 94 h 102"/>
              <a:gd name="T22" fmla="*/ 34 w 86"/>
              <a:gd name="T23" fmla="*/ 87 h 102"/>
              <a:gd name="T24" fmla="*/ 20 w 86"/>
              <a:gd name="T25" fmla="*/ 82 h 102"/>
              <a:gd name="T26" fmla="*/ 7 w 86"/>
              <a:gd name="T27" fmla="*/ 74 h 102"/>
              <a:gd name="T28" fmla="*/ 1 w 86"/>
              <a:gd name="T29" fmla="*/ 76 h 102"/>
              <a:gd name="T30" fmla="*/ 9 w 86"/>
              <a:gd name="T31" fmla="*/ 64 h 102"/>
              <a:gd name="T32" fmla="*/ 11 w 86"/>
              <a:gd name="T33" fmla="*/ 11 h 102"/>
              <a:gd name="T34" fmla="*/ 38 w 86"/>
              <a:gd name="T35" fmla="*/ 0 h 102"/>
              <a:gd name="T36" fmla="*/ 69 w 86"/>
              <a:gd name="T37" fmla="*/ 5 h 102"/>
              <a:gd name="T38" fmla="*/ 69 w 86"/>
              <a:gd name="T39" fmla="*/ 5 h 102"/>
              <a:gd name="T40" fmla="*/ 73 w 86"/>
              <a:gd name="T41" fmla="*/ 1 h 102"/>
              <a:gd name="T42" fmla="*/ 70 w 86"/>
              <a:gd name="T43" fmla="*/ 10 h 102"/>
              <a:gd name="T44" fmla="*/ 77 w 86"/>
              <a:gd name="T45" fmla="*/ 39 h 102"/>
              <a:gd name="T46" fmla="*/ 65 w 86"/>
              <a:gd name="T47" fmla="*/ 66 h 102"/>
              <a:gd name="T48" fmla="*/ 13 w 86"/>
              <a:gd name="T49" fmla="*/ 67 h 102"/>
              <a:gd name="T50" fmla="*/ 22 w 86"/>
              <a:gd name="T51" fmla="*/ 78 h 102"/>
              <a:gd name="T52" fmla="*/ 55 w 86"/>
              <a:gd name="T53" fmla="*/ 78 h 102"/>
              <a:gd name="T54" fmla="*/ 69 w 86"/>
              <a:gd name="T55" fmla="*/ 69 h 102"/>
              <a:gd name="T56" fmla="*/ 69 w 86"/>
              <a:gd name="T57" fmla="*/ 69 h 102"/>
              <a:gd name="T58" fmla="*/ 81 w 86"/>
              <a:gd name="T59" fmla="*/ 39 h 102"/>
              <a:gd name="T60" fmla="*/ 70 w 86"/>
              <a:gd name="T61" fmla="*/ 10 h 102"/>
              <a:gd name="T62" fmla="*/ 60 w 86"/>
              <a:gd name="T63" fmla="*/ 17 h 102"/>
              <a:gd name="T64" fmla="*/ 17 w 86"/>
              <a:gd name="T65" fmla="*/ 17 h 102"/>
              <a:gd name="T66" fmla="*/ 17 w 86"/>
              <a:gd name="T67" fmla="*/ 60 h 102"/>
              <a:gd name="T68" fmla="*/ 60 w 86"/>
              <a:gd name="T69" fmla="*/ 60 h 102"/>
              <a:gd name="T70" fmla="*/ 69 w 86"/>
              <a:gd name="T71" fmla="*/ 39 h 102"/>
              <a:gd name="T72" fmla="*/ 60 w 86"/>
              <a:gd name="T73" fmla="*/ 1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6" h="102">
                <a:moveTo>
                  <a:pt x="73" y="1"/>
                </a:moveTo>
                <a:cubicBezTo>
                  <a:pt x="74" y="0"/>
                  <a:pt x="75" y="0"/>
                  <a:pt x="76" y="1"/>
                </a:cubicBezTo>
                <a:cubicBezTo>
                  <a:pt x="77" y="2"/>
                  <a:pt x="77" y="3"/>
                  <a:pt x="76" y="4"/>
                </a:cubicBezTo>
                <a:cubicBezTo>
                  <a:pt x="74" y="7"/>
                  <a:pt x="74" y="7"/>
                  <a:pt x="74" y="7"/>
                </a:cubicBezTo>
                <a:cubicBezTo>
                  <a:pt x="77" y="11"/>
                  <a:pt x="80" y="15"/>
                  <a:pt x="82" y="20"/>
                </a:cubicBezTo>
                <a:cubicBezTo>
                  <a:pt x="85" y="26"/>
                  <a:pt x="86" y="32"/>
                  <a:pt x="86" y="39"/>
                </a:cubicBezTo>
                <a:cubicBezTo>
                  <a:pt x="86" y="45"/>
                  <a:pt x="85" y="51"/>
                  <a:pt x="82" y="57"/>
                </a:cubicBezTo>
                <a:cubicBezTo>
                  <a:pt x="80" y="63"/>
                  <a:pt x="76" y="68"/>
                  <a:pt x="72" y="72"/>
                </a:cubicBezTo>
                <a:cubicBezTo>
                  <a:pt x="68" y="77"/>
                  <a:pt x="62" y="80"/>
                  <a:pt x="57" y="82"/>
                </a:cubicBezTo>
                <a:cubicBezTo>
                  <a:pt x="56" y="83"/>
                  <a:pt x="56" y="83"/>
                  <a:pt x="56" y="83"/>
                </a:cubicBezTo>
                <a:cubicBezTo>
                  <a:pt x="52" y="84"/>
                  <a:pt x="47" y="85"/>
                  <a:pt x="42" y="86"/>
                </a:cubicBezTo>
                <a:cubicBezTo>
                  <a:pt x="42" y="86"/>
                  <a:pt x="42" y="86"/>
                  <a:pt x="42" y="87"/>
                </a:cubicBezTo>
                <a:cubicBezTo>
                  <a:pt x="42" y="94"/>
                  <a:pt x="42" y="94"/>
                  <a:pt x="42" y="94"/>
                </a:cubicBezTo>
                <a:cubicBezTo>
                  <a:pt x="58" y="94"/>
                  <a:pt x="58" y="94"/>
                  <a:pt x="58" y="94"/>
                </a:cubicBezTo>
                <a:cubicBezTo>
                  <a:pt x="60" y="94"/>
                  <a:pt x="62" y="96"/>
                  <a:pt x="62" y="98"/>
                </a:cubicBezTo>
                <a:cubicBezTo>
                  <a:pt x="62" y="100"/>
                  <a:pt x="60" y="102"/>
                  <a:pt x="58" y="102"/>
                </a:cubicBezTo>
                <a:cubicBezTo>
                  <a:pt x="38" y="102"/>
                  <a:pt x="38" y="102"/>
                  <a:pt x="38" y="102"/>
                </a:cubicBezTo>
                <a:cubicBezTo>
                  <a:pt x="38" y="102"/>
                  <a:pt x="38" y="102"/>
                  <a:pt x="38" y="102"/>
                </a:cubicBezTo>
                <a:cubicBezTo>
                  <a:pt x="38" y="102"/>
                  <a:pt x="38" y="102"/>
                  <a:pt x="38" y="102"/>
                </a:cubicBezTo>
                <a:cubicBezTo>
                  <a:pt x="19" y="102"/>
                  <a:pt x="19" y="102"/>
                  <a:pt x="19" y="102"/>
                </a:cubicBezTo>
                <a:cubicBezTo>
                  <a:pt x="17" y="102"/>
                  <a:pt x="15" y="100"/>
                  <a:pt x="15" y="98"/>
                </a:cubicBezTo>
                <a:cubicBezTo>
                  <a:pt x="15" y="96"/>
                  <a:pt x="17" y="94"/>
                  <a:pt x="19" y="94"/>
                </a:cubicBezTo>
                <a:cubicBezTo>
                  <a:pt x="34" y="94"/>
                  <a:pt x="34" y="94"/>
                  <a:pt x="34" y="94"/>
                </a:cubicBezTo>
                <a:cubicBezTo>
                  <a:pt x="34" y="87"/>
                  <a:pt x="34" y="87"/>
                  <a:pt x="34" y="87"/>
                </a:cubicBezTo>
                <a:cubicBezTo>
                  <a:pt x="34" y="86"/>
                  <a:pt x="34" y="86"/>
                  <a:pt x="34" y="86"/>
                </a:cubicBezTo>
                <a:cubicBezTo>
                  <a:pt x="29" y="85"/>
                  <a:pt x="25" y="84"/>
                  <a:pt x="20" y="82"/>
                </a:cubicBezTo>
                <a:cubicBezTo>
                  <a:pt x="20" y="82"/>
                  <a:pt x="20" y="82"/>
                  <a:pt x="20" y="82"/>
                </a:cubicBezTo>
                <a:cubicBezTo>
                  <a:pt x="15" y="80"/>
                  <a:pt x="11" y="77"/>
                  <a:pt x="7" y="74"/>
                </a:cubicBezTo>
                <a:cubicBezTo>
                  <a:pt x="4" y="76"/>
                  <a:pt x="4" y="76"/>
                  <a:pt x="4" y="76"/>
                </a:cubicBezTo>
                <a:cubicBezTo>
                  <a:pt x="3" y="77"/>
                  <a:pt x="2" y="77"/>
                  <a:pt x="1" y="76"/>
                </a:cubicBezTo>
                <a:cubicBezTo>
                  <a:pt x="0" y="75"/>
                  <a:pt x="0" y="74"/>
                  <a:pt x="1" y="73"/>
                </a:cubicBezTo>
                <a:cubicBezTo>
                  <a:pt x="9" y="64"/>
                  <a:pt x="9" y="64"/>
                  <a:pt x="9" y="64"/>
                </a:cubicBezTo>
                <a:cubicBezTo>
                  <a:pt x="3" y="57"/>
                  <a:pt x="0" y="48"/>
                  <a:pt x="0" y="39"/>
                </a:cubicBezTo>
                <a:cubicBezTo>
                  <a:pt x="0" y="28"/>
                  <a:pt x="4" y="18"/>
                  <a:pt x="11" y="11"/>
                </a:cubicBezTo>
                <a:cubicBezTo>
                  <a:pt x="11" y="11"/>
                  <a:pt x="11" y="11"/>
                  <a:pt x="11" y="11"/>
                </a:cubicBezTo>
                <a:cubicBezTo>
                  <a:pt x="18" y="4"/>
                  <a:pt x="28" y="0"/>
                  <a:pt x="38" y="0"/>
                </a:cubicBezTo>
                <a:cubicBezTo>
                  <a:pt x="48" y="0"/>
                  <a:pt x="57" y="4"/>
                  <a:pt x="64" y="10"/>
                </a:cubicBezTo>
                <a:cubicBezTo>
                  <a:pt x="69" y="5"/>
                  <a:pt x="69" y="5"/>
                  <a:pt x="69" y="5"/>
                </a:cubicBezTo>
                <a:cubicBezTo>
                  <a:pt x="69" y="5"/>
                  <a:pt x="69" y="5"/>
                  <a:pt x="69" y="5"/>
                </a:cubicBezTo>
                <a:cubicBezTo>
                  <a:pt x="69" y="5"/>
                  <a:pt x="69" y="5"/>
                  <a:pt x="69" y="5"/>
                </a:cubicBezTo>
                <a:cubicBezTo>
                  <a:pt x="69" y="5"/>
                  <a:pt x="69" y="5"/>
                  <a:pt x="69" y="5"/>
                </a:cubicBezTo>
                <a:cubicBezTo>
                  <a:pt x="73" y="1"/>
                  <a:pt x="73" y="1"/>
                  <a:pt x="73" y="1"/>
                </a:cubicBezTo>
                <a:close/>
                <a:moveTo>
                  <a:pt x="70" y="10"/>
                </a:moveTo>
                <a:cubicBezTo>
                  <a:pt x="70" y="10"/>
                  <a:pt x="70" y="10"/>
                  <a:pt x="70" y="10"/>
                </a:cubicBezTo>
                <a:cubicBezTo>
                  <a:pt x="67" y="13"/>
                  <a:pt x="67" y="13"/>
                  <a:pt x="67" y="13"/>
                </a:cubicBezTo>
                <a:cubicBezTo>
                  <a:pt x="73" y="20"/>
                  <a:pt x="77" y="29"/>
                  <a:pt x="77" y="39"/>
                </a:cubicBezTo>
                <a:cubicBezTo>
                  <a:pt x="77" y="49"/>
                  <a:pt x="73" y="59"/>
                  <a:pt x="66" y="66"/>
                </a:cubicBezTo>
                <a:cubicBezTo>
                  <a:pt x="65" y="66"/>
                  <a:pt x="65" y="66"/>
                  <a:pt x="65" y="66"/>
                </a:cubicBezTo>
                <a:cubicBezTo>
                  <a:pt x="59" y="73"/>
                  <a:pt x="49" y="77"/>
                  <a:pt x="38" y="77"/>
                </a:cubicBezTo>
                <a:cubicBezTo>
                  <a:pt x="29" y="77"/>
                  <a:pt x="20" y="73"/>
                  <a:pt x="13" y="67"/>
                </a:cubicBezTo>
                <a:cubicBezTo>
                  <a:pt x="10" y="70"/>
                  <a:pt x="10" y="70"/>
                  <a:pt x="10" y="70"/>
                </a:cubicBezTo>
                <a:cubicBezTo>
                  <a:pt x="13" y="74"/>
                  <a:pt x="18" y="76"/>
                  <a:pt x="22" y="78"/>
                </a:cubicBezTo>
                <a:cubicBezTo>
                  <a:pt x="27" y="80"/>
                  <a:pt x="33" y="81"/>
                  <a:pt x="38" y="81"/>
                </a:cubicBezTo>
                <a:cubicBezTo>
                  <a:pt x="44" y="81"/>
                  <a:pt x="50" y="80"/>
                  <a:pt x="55" y="78"/>
                </a:cubicBezTo>
                <a:cubicBezTo>
                  <a:pt x="55" y="78"/>
                  <a:pt x="55" y="78"/>
                  <a:pt x="55" y="78"/>
                </a:cubicBezTo>
                <a:cubicBezTo>
                  <a:pt x="60" y="76"/>
                  <a:pt x="65" y="73"/>
                  <a:pt x="69" y="69"/>
                </a:cubicBezTo>
                <a:cubicBezTo>
                  <a:pt x="69" y="69"/>
                  <a:pt x="69" y="69"/>
                  <a:pt x="69" y="69"/>
                </a:cubicBezTo>
                <a:cubicBezTo>
                  <a:pt x="69" y="69"/>
                  <a:pt x="69" y="69"/>
                  <a:pt x="69" y="69"/>
                </a:cubicBezTo>
                <a:cubicBezTo>
                  <a:pt x="73" y="65"/>
                  <a:pt x="76" y="60"/>
                  <a:pt x="78" y="55"/>
                </a:cubicBezTo>
                <a:cubicBezTo>
                  <a:pt x="80" y="50"/>
                  <a:pt x="81" y="44"/>
                  <a:pt x="81" y="39"/>
                </a:cubicBezTo>
                <a:cubicBezTo>
                  <a:pt x="81" y="33"/>
                  <a:pt x="80" y="27"/>
                  <a:pt x="78" y="22"/>
                </a:cubicBezTo>
                <a:cubicBezTo>
                  <a:pt x="76" y="18"/>
                  <a:pt x="73" y="14"/>
                  <a:pt x="70" y="10"/>
                </a:cubicBezTo>
                <a:close/>
                <a:moveTo>
                  <a:pt x="60" y="17"/>
                </a:moveTo>
                <a:cubicBezTo>
                  <a:pt x="60" y="17"/>
                  <a:pt x="60" y="17"/>
                  <a:pt x="60" y="17"/>
                </a:cubicBezTo>
                <a:cubicBezTo>
                  <a:pt x="54" y="11"/>
                  <a:pt x="47" y="8"/>
                  <a:pt x="38" y="8"/>
                </a:cubicBezTo>
                <a:cubicBezTo>
                  <a:pt x="30" y="8"/>
                  <a:pt x="22" y="11"/>
                  <a:pt x="17" y="17"/>
                </a:cubicBezTo>
                <a:cubicBezTo>
                  <a:pt x="11" y="22"/>
                  <a:pt x="8" y="30"/>
                  <a:pt x="8" y="39"/>
                </a:cubicBezTo>
                <a:cubicBezTo>
                  <a:pt x="8" y="47"/>
                  <a:pt x="11" y="55"/>
                  <a:pt x="17" y="60"/>
                </a:cubicBezTo>
                <a:cubicBezTo>
                  <a:pt x="22" y="66"/>
                  <a:pt x="30" y="69"/>
                  <a:pt x="38" y="69"/>
                </a:cubicBezTo>
                <a:cubicBezTo>
                  <a:pt x="47" y="69"/>
                  <a:pt x="54" y="66"/>
                  <a:pt x="60" y="60"/>
                </a:cubicBezTo>
                <a:cubicBezTo>
                  <a:pt x="60" y="60"/>
                  <a:pt x="60" y="60"/>
                  <a:pt x="60" y="60"/>
                </a:cubicBezTo>
                <a:cubicBezTo>
                  <a:pt x="66" y="55"/>
                  <a:pt x="69" y="47"/>
                  <a:pt x="69" y="39"/>
                </a:cubicBezTo>
                <a:cubicBezTo>
                  <a:pt x="69" y="30"/>
                  <a:pt x="66" y="22"/>
                  <a:pt x="60" y="17"/>
                </a:cubicBezTo>
                <a:cubicBezTo>
                  <a:pt x="60" y="17"/>
                  <a:pt x="60" y="17"/>
                  <a:pt x="60" y="17"/>
                </a:cubicBezTo>
                <a:cubicBezTo>
                  <a:pt x="60" y="17"/>
                  <a:pt x="60" y="17"/>
                  <a:pt x="60" y="17"/>
                </a:cubicBezTo>
                <a:close/>
              </a:path>
            </a:pathLst>
          </a:custGeom>
          <a:solidFill>
            <a:srgbClr val="FFFFFF"/>
          </a:solidFill>
          <a:ln w="6350">
            <a:noFill/>
          </a:ln>
        </p:spPr>
        <p:txBody>
          <a:bodyPr vert="horz" wrap="square" lIns="121912" tIns="60956" rIns="121912" bIns="60956" numCol="1" anchor="t" anchorCtr="0" compatLnSpc="1"/>
          <a:lstStyle/>
          <a:p>
            <a:pPr>
              <a:lnSpc>
                <a:spcPct val="120000"/>
              </a:lnSpc>
            </a:pPr>
            <a:endParaRPr lang="zh-CN" altLang="en-US" sz="1690">
              <a:latin typeface="Arial" panose="020B0604020202020204" pitchFamily="34" charset="0"/>
              <a:ea typeface="微软雅黑" panose="020B0503020204020204" charset="-122"/>
              <a:sym typeface="Arial" panose="020B0604020202020204" pitchFamily="34" charset="0"/>
            </a:endParaRPr>
          </a:p>
        </p:txBody>
      </p:sp>
      <p:sp>
        <p:nvSpPr>
          <p:cNvPr id="11" name="文本框 10"/>
          <p:cNvSpPr txBox="1"/>
          <p:nvPr>
            <p:custDataLst>
              <p:tags r:id="rId7"/>
            </p:custDataLst>
          </p:nvPr>
        </p:nvSpPr>
        <p:spPr>
          <a:xfrm>
            <a:off x="419735" y="3085465"/>
            <a:ext cx="4053840" cy="2588260"/>
          </a:xfrm>
          <a:prstGeom prst="rect">
            <a:avLst/>
          </a:prstGeom>
          <a:noFill/>
        </p:spPr>
        <p:txBody>
          <a:bodyPr wrap="square" lIns="90000" tIns="46800" rIns="90000" bIns="46800" rtlCol="0" anchor="ctr">
            <a:noAutofit/>
          </a:bodyPr>
          <a:lstStyle>
            <a:defPPr>
              <a:defRPr lang="zh-CN"/>
            </a:defPPr>
            <a:lvl1pPr algn="r">
              <a:lnSpc>
                <a:spcPct val="120000"/>
              </a:lnSpc>
              <a:defRPr sz="1400" spc="150">
                <a:solidFill>
                  <a:srgbClr val="000000">
                    <a:lumMod val="65000"/>
                    <a:lumOff val="35000"/>
                  </a:srgbClr>
                </a:solidFill>
                <a:latin typeface="Arial" panose="020B0604020202020204" pitchFamily="34" charset="0"/>
                <a:ea typeface="微软雅黑" panose="020B0503020204020204" charset="-122"/>
              </a:defRPr>
            </a:lvl1pPr>
          </a:lstStyle>
          <a:p>
            <a:pPr algn="l"/>
            <a:r>
              <a:rPr lang="zh-CN" altLang="zh-CN" sz="1200" kern="0" spc="0" dirty="0">
                <a:solidFill>
                  <a:schemeClr val="tx1"/>
                </a:solidFill>
                <a:latin typeface="微软雅黑" panose="020B0503020204020204" charset="-122"/>
                <a:cs typeface="Times New Roman" panose="02020603050405020304" pitchFamily="18" charset="0"/>
                <a:sym typeface="+mn-ea"/>
              </a:rPr>
              <a:t>Intent modeling defines the expressiveness of intent. It introduces vocabulary and semantics needed to express and encode the knowledge about requirements, goals and constraints an intent object shall carry. Standardized intent models define common semantics in order to enable two parties to agree on the meaning of intent and remove ambiguities and divergent interpretation.</a:t>
            </a:r>
            <a:endParaRPr lang="zh-CN" altLang="zh-CN" sz="1200" kern="0" spc="0" dirty="0">
              <a:solidFill>
                <a:schemeClr val="tx1"/>
              </a:solidFill>
              <a:latin typeface="微软雅黑" panose="020B0503020204020204" charset="-122"/>
              <a:ea typeface="微软雅黑" panose="020B0503020204020204" charset="-122"/>
              <a:cs typeface="Times New Roman" panose="02020603050405020304" pitchFamily="18" charset="0"/>
            </a:endParaRPr>
          </a:p>
          <a:p>
            <a:endParaRPr lang="en-US" altLang="zh-CN" sz="1200" kern="0" dirty="0">
              <a:latin typeface="微软雅黑" panose="020B0503020204020204" charset="-122"/>
              <a:ea typeface="微软雅黑" panose="020B0503020204020204" charset="-122"/>
              <a:cs typeface="Times New Roman" panose="02020603050405020304" pitchFamily="18" charset="0"/>
              <a:sym typeface="Arial" panose="020B0604020202020204" pitchFamily="34" charset="0"/>
            </a:endParaRPr>
          </a:p>
        </p:txBody>
      </p:sp>
      <p:sp>
        <p:nvSpPr>
          <p:cNvPr id="12" name="文本框 11"/>
          <p:cNvSpPr txBox="1"/>
          <p:nvPr>
            <p:custDataLst>
              <p:tags r:id="rId8"/>
            </p:custDataLst>
          </p:nvPr>
        </p:nvSpPr>
        <p:spPr>
          <a:xfrm>
            <a:off x="609600" y="2739390"/>
            <a:ext cx="3601720" cy="763270"/>
          </a:xfrm>
          <a:prstGeom prst="rect">
            <a:avLst/>
          </a:prstGeom>
          <a:noFill/>
        </p:spPr>
        <p:txBody>
          <a:bodyPr wrap="square" rtlCol="0">
            <a:noAutofit/>
          </a:bodyPr>
          <a:lstStyle/>
          <a:p>
            <a:pPr algn="r">
              <a:lnSpc>
                <a:spcPct val="120000"/>
              </a:lnSpc>
            </a:pPr>
            <a:r>
              <a:rPr lang="en-US" altLang="zh-CN" sz="3100" b="1" spc="150" dirty="0">
                <a:solidFill>
                  <a:srgbClr val="1D6DC2"/>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TMF IG1253</a:t>
            </a:r>
            <a:endParaRPr lang="en-US" altLang="zh-CN" sz="3100" b="1" spc="150" dirty="0">
              <a:solidFill>
                <a:srgbClr val="1D6DC2"/>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23" name="文本框 22"/>
          <p:cNvSpPr txBox="1"/>
          <p:nvPr>
            <p:custDataLst>
              <p:tags r:id="rId9"/>
            </p:custDataLst>
          </p:nvPr>
        </p:nvSpPr>
        <p:spPr>
          <a:xfrm>
            <a:off x="7739380" y="2729230"/>
            <a:ext cx="2976880" cy="763270"/>
          </a:xfrm>
          <a:prstGeom prst="rect">
            <a:avLst/>
          </a:prstGeom>
          <a:noFill/>
        </p:spPr>
        <p:txBody>
          <a:bodyPr wrap="square" rtlCol="0">
            <a:normAutofit fontScale="80000"/>
          </a:bodyPr>
          <a:lstStyle/>
          <a:p>
            <a:pPr algn="r">
              <a:lnSpc>
                <a:spcPct val="120000"/>
              </a:lnSpc>
            </a:pPr>
            <a:r>
              <a:rPr lang="en-US" altLang="zh-CN" sz="4000" b="1" spc="150" dirty="0">
                <a:solidFill>
                  <a:srgbClr val="1D6DC2"/>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3GPP 28.312</a:t>
            </a:r>
            <a:endParaRPr lang="en-US" altLang="zh-CN" sz="4000" b="1" spc="150" dirty="0">
              <a:solidFill>
                <a:srgbClr val="0088D5"/>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25" name="文本框 24"/>
          <p:cNvSpPr txBox="1"/>
          <p:nvPr>
            <p:custDataLst>
              <p:tags r:id="rId10"/>
            </p:custDataLst>
          </p:nvPr>
        </p:nvSpPr>
        <p:spPr>
          <a:xfrm>
            <a:off x="7739380" y="3367405"/>
            <a:ext cx="4018915" cy="589280"/>
          </a:xfrm>
          <a:prstGeom prst="rect">
            <a:avLst/>
          </a:prstGeom>
          <a:noFill/>
        </p:spPr>
        <p:txBody>
          <a:bodyPr wrap="square" lIns="90000" tIns="46800" rIns="90000" bIns="46800" rtlCol="0" anchor="ctr">
            <a:noAutofit/>
          </a:bodyPr>
          <a:lstStyle>
            <a:defPPr>
              <a:defRPr lang="zh-CN"/>
            </a:defPPr>
            <a:lvl1pPr algn="r">
              <a:lnSpc>
                <a:spcPct val="120000"/>
              </a:lnSpc>
              <a:defRPr sz="1400" spc="150">
                <a:solidFill>
                  <a:srgbClr val="000000">
                    <a:lumMod val="65000"/>
                    <a:lumOff val="35000"/>
                  </a:srgbClr>
                </a:solidFill>
                <a:latin typeface="Arial" panose="020B0604020202020204" pitchFamily="34" charset="0"/>
                <a:ea typeface="微软雅黑" panose="020B0503020204020204" charset="-122"/>
              </a:defRPr>
            </a:lvl1pPr>
          </a:lstStyle>
          <a:p>
            <a:pPr algn="l"/>
            <a:r>
              <a:rPr lang="zh-CN" altLang="zh-CN" sz="1200" kern="0" spc="0" dirty="0">
                <a:solidFill>
                  <a:schemeClr val="tx1"/>
                </a:solidFill>
                <a:latin typeface="微软雅黑" panose="020B0503020204020204" charset="-122"/>
                <a:cs typeface="Times New Roman" panose="02020603050405020304" pitchFamily="18" charset="0"/>
                <a:sym typeface="+mn-ea"/>
              </a:rPr>
              <a:t>An intent is typically understandable by humans, and also needs to be interpreted by the machine without any ambiguity.</a:t>
            </a:r>
            <a:endParaRPr lang="zh-CN" altLang="zh-CN" sz="1200" kern="0" spc="0" dirty="0">
              <a:solidFill>
                <a:schemeClr val="tx1"/>
              </a:solidFill>
              <a:latin typeface="微软雅黑" panose="020B0503020204020204" charset="-122"/>
              <a:cs typeface="Times New Roman" panose="02020603050405020304" pitchFamily="18" charset="0"/>
              <a:sym typeface="+mn-ea"/>
            </a:endParaRPr>
          </a:p>
        </p:txBody>
      </p:sp>
      <p:sp>
        <p:nvSpPr>
          <p:cNvPr id="36" name="文本框 35"/>
          <p:cNvSpPr txBox="1"/>
          <p:nvPr>
            <p:custDataLst>
              <p:tags r:id="rId11"/>
            </p:custDataLst>
          </p:nvPr>
        </p:nvSpPr>
        <p:spPr>
          <a:xfrm>
            <a:off x="6776720" y="4980940"/>
            <a:ext cx="4981575" cy="589280"/>
          </a:xfrm>
          <a:prstGeom prst="rect">
            <a:avLst/>
          </a:prstGeom>
          <a:noFill/>
        </p:spPr>
        <p:txBody>
          <a:bodyPr wrap="square" lIns="90000" tIns="46800" rIns="90000" bIns="46800" rtlCol="0" anchor="ctr">
            <a:noAutofit/>
          </a:bodyPr>
          <a:lstStyle>
            <a:defPPr>
              <a:defRPr lang="zh-CN"/>
            </a:defPPr>
            <a:lvl1pPr algn="r">
              <a:lnSpc>
                <a:spcPct val="120000"/>
              </a:lnSpc>
              <a:defRPr sz="1400" spc="150">
                <a:solidFill>
                  <a:srgbClr val="000000">
                    <a:lumMod val="65000"/>
                    <a:lumOff val="35000"/>
                  </a:srgbClr>
                </a:solidFill>
                <a:latin typeface="Arial" panose="020B0604020202020204" pitchFamily="34" charset="0"/>
                <a:ea typeface="微软雅黑" panose="020B0503020204020204" charset="-122"/>
              </a:defRPr>
            </a:lvl1pPr>
          </a:lstStyle>
          <a:p>
            <a:pPr algn="l"/>
            <a:r>
              <a:rPr lang="zh-CN" altLang="zh-CN" sz="1200" kern="0" spc="0" dirty="0">
                <a:solidFill>
                  <a:schemeClr val="tx1"/>
                </a:solidFill>
                <a:latin typeface="微软雅黑" panose="020B0503020204020204" charset="-122"/>
                <a:cs typeface="Times New Roman" panose="02020603050405020304" pitchFamily="18" charset="0"/>
                <a:sym typeface="+mn-ea"/>
              </a:rPr>
              <a:t>The sender and receiver of intents need to agree in their interpretation; therefore, there should be no ambiguity in their meaning.</a:t>
            </a:r>
            <a:endParaRPr lang="zh-CN" altLang="zh-CN" sz="1200" kern="0" spc="0" dirty="0">
              <a:solidFill>
                <a:schemeClr val="tx1"/>
              </a:solidFill>
              <a:latin typeface="微软雅黑" panose="020B0503020204020204" charset="-122"/>
              <a:ea typeface="微软雅黑" panose="020B0503020204020204" charset="-122"/>
              <a:cs typeface="Times New Roman" panose="02020603050405020304" pitchFamily="18" charset="0"/>
            </a:endParaRPr>
          </a:p>
          <a:p>
            <a:pPr algn="l"/>
            <a:endParaRPr lang="zh-CN" altLang="zh-CN" sz="800" kern="0" spc="0" dirty="0">
              <a:solidFill>
                <a:schemeClr val="tx1"/>
              </a:solidFill>
              <a:latin typeface="微软雅黑" panose="020B0503020204020204" charset="-122"/>
              <a:ea typeface="微软雅黑" panose="020B0503020204020204" charset="-122"/>
              <a:cs typeface="Times New Roman" panose="02020603050405020304" pitchFamily="18" charset="0"/>
              <a:sym typeface="Arial" panose="020B0604020202020204" pitchFamily="34" charset="0"/>
            </a:endParaRPr>
          </a:p>
        </p:txBody>
      </p:sp>
      <p:sp>
        <p:nvSpPr>
          <p:cNvPr id="37" name="文本框 36"/>
          <p:cNvSpPr txBox="1"/>
          <p:nvPr>
            <p:custDataLst>
              <p:tags r:id="rId12"/>
            </p:custDataLst>
          </p:nvPr>
        </p:nvSpPr>
        <p:spPr>
          <a:xfrm>
            <a:off x="7606030" y="4217670"/>
            <a:ext cx="3429000" cy="763270"/>
          </a:xfrm>
          <a:prstGeom prst="rect">
            <a:avLst/>
          </a:prstGeom>
          <a:noFill/>
        </p:spPr>
        <p:txBody>
          <a:bodyPr wrap="square" rtlCol="0">
            <a:noAutofit/>
          </a:bodyPr>
          <a:lstStyle/>
          <a:p>
            <a:pPr algn="l">
              <a:lnSpc>
                <a:spcPct val="120000"/>
              </a:lnSpc>
            </a:pPr>
            <a:r>
              <a:rPr lang="en-US" altLang="zh-CN" sz="3200" b="1" spc="150" dirty="0">
                <a:solidFill>
                  <a:srgbClr val="1D6DC2"/>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ZSM 011</a:t>
            </a:r>
            <a:endParaRPr lang="en-US" altLang="zh-CN" sz="3200" b="1" spc="150" dirty="0">
              <a:solidFill>
                <a:srgbClr val="1D6DC2"/>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39" name="文本框 38"/>
          <p:cNvSpPr txBox="1"/>
          <p:nvPr/>
        </p:nvSpPr>
        <p:spPr>
          <a:xfrm>
            <a:off x="551180" y="1398270"/>
            <a:ext cx="11010265" cy="573405"/>
          </a:xfrm>
          <a:prstGeom prst="rect">
            <a:avLst/>
          </a:prstGeom>
          <a:noFill/>
          <a:ln w="9525">
            <a:noFill/>
          </a:ln>
        </p:spPr>
        <p:txBody>
          <a:bodyPr wrap="square">
            <a:spAutoFit/>
          </a:bodyPr>
          <a:p>
            <a:pPr indent="0" fontAlgn="auto">
              <a:lnSpc>
                <a:spcPts val="1880"/>
              </a:lnSpc>
              <a:buFont typeface="Wingdings" panose="05000000000000000000" charset="0"/>
              <a:buNone/>
            </a:pPr>
            <a:r>
              <a:rPr lang="en-US" altLang="zh-CN" sz="1400" kern="100" dirty="0">
                <a:solidFill>
                  <a:schemeClr val="tx1"/>
                </a:solidFill>
                <a:latin typeface="微软雅黑" panose="020B0503020204020204" charset="-122"/>
                <a:ea typeface="微软雅黑" panose="020B0503020204020204" charset="-122"/>
                <a:cs typeface="Times New Roman" panose="02020603050405020304" pitchFamily="18" charset="0"/>
              </a:rPr>
              <a:t>The formal expression of intents can be achieved by well-defined information models </a:t>
            </a:r>
            <a:r>
              <a:rPr lang="en-US" altLang="zh-CN" sz="1400" kern="100" dirty="0">
                <a:solidFill>
                  <a:schemeClr val="tx1"/>
                </a:solidFill>
                <a:latin typeface="微软雅黑" panose="020B0503020204020204" charset="-122"/>
                <a:ea typeface="微软雅黑" panose="020B0503020204020204" charset="-122"/>
                <a:cs typeface="Times New Roman" panose="02020603050405020304" pitchFamily="18" charset="0"/>
              </a:rPr>
              <a:t>which completely define the semantics and vocabulary that is required for the operation of each autonomous system that uses intents.</a:t>
            </a:r>
            <a:endParaRPr lang="en-US" altLang="zh-CN" sz="1400" kern="100" dirty="0">
              <a:solidFill>
                <a:schemeClr val="tx1"/>
              </a:solidFill>
              <a:latin typeface="微软雅黑" panose="020B0503020204020204" charset="-122"/>
              <a:ea typeface="微软雅黑" panose="020B0503020204020204" charset="-122"/>
              <a:cs typeface="Times New Roman" panose="02020603050405020304" pitchFamily="18" charset="0"/>
            </a:endParaRPr>
          </a:p>
        </p:txBody>
      </p:sp>
      <p:sp>
        <p:nvSpPr>
          <p:cNvPr id="40" name="Shape 2569"/>
          <p:cNvSpPr/>
          <p:nvPr/>
        </p:nvSpPr>
        <p:spPr>
          <a:xfrm>
            <a:off x="433070" y="1309370"/>
            <a:ext cx="11325860" cy="982345"/>
          </a:xfrm>
          <a:prstGeom prst="rect">
            <a:avLst/>
          </a:prstGeom>
          <a:ln w="38100">
            <a:solidFill>
              <a:schemeClr val="accent5"/>
            </a:solidFill>
            <a:miter lim="400000"/>
          </a:ln>
        </p:spPr>
        <p:txBody>
          <a:bodyPr lIns="0" tIns="0" rIns="0" bIns="0" anchor="ctr"/>
          <a:p>
            <a:pPr>
              <a:defRPr sz="3200"/>
            </a:pPr>
            <a:endParaRPr sz="3200">
              <a:solidFill>
                <a:prstClr val="black"/>
              </a:solidFill>
              <a:latin typeface="Agency FB" panose="020B0503020202020204" pitchFamily="34" charset="0"/>
              <a:ea typeface="等线" panose="02010600030101010101" charset="-122"/>
            </a:endParaRPr>
          </a:p>
        </p:txBody>
      </p:sp>
    </p:spTree>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fontScale="90000"/>
          </a:bodyPr>
          <a:lstStyle/>
          <a:p>
            <a:r>
              <a:rPr lang="en-US" altLang="zh-CN" b="1" kern="0" dirty="0">
                <a:solidFill>
                  <a:srgbClr val="F9F9F6"/>
                </a:solidFill>
                <a:latin typeface="微软雅黑" panose="020B0503020204020204" charset="-122"/>
                <a:ea typeface="微软雅黑" panose="020B0503020204020204" charset="-122"/>
                <a:sym typeface="+mn-ea"/>
              </a:rPr>
              <a:t>Motivation for</a:t>
            </a:r>
            <a:r>
              <a:rPr lang="zh-CN" altLang="zh-CN" b="1" kern="0" dirty="0">
                <a:solidFill>
                  <a:srgbClr val="F9F9F6"/>
                </a:solidFill>
                <a:latin typeface="微软雅黑" panose="020B0503020204020204" charset="-122"/>
                <a:ea typeface="微软雅黑" panose="020B0503020204020204" charset="-122"/>
                <a:sym typeface="+mn-ea"/>
              </a:rPr>
              <a:t> </a:t>
            </a:r>
            <a:r>
              <a:rPr lang="en-US" altLang="zh-CN" b="1" kern="0" dirty="0">
                <a:solidFill>
                  <a:srgbClr val="F9F9F6"/>
                </a:solidFill>
                <a:latin typeface="微软雅黑" panose="020B0503020204020204" charset="-122"/>
                <a:ea typeface="微软雅黑" panose="020B0503020204020204" charset="-122"/>
                <a:sym typeface="+mn-ea"/>
              </a:rPr>
              <a:t>introducing general</a:t>
            </a:r>
            <a:r>
              <a:rPr lang="zh-CN" altLang="zh-CN" b="1" kern="0" dirty="0">
                <a:solidFill>
                  <a:srgbClr val="F9F9F6"/>
                </a:solidFill>
                <a:latin typeface="微软雅黑" panose="020B0503020204020204" charset="-122"/>
                <a:ea typeface="微软雅黑" panose="020B0503020204020204" charset="-122"/>
                <a:sym typeface="+mn-ea"/>
              </a:rPr>
              <a:t> intent interface</a:t>
            </a:r>
            <a:endParaRPr lang="zh-CN" altLang="zh-CN" b="1" kern="0" dirty="0">
              <a:solidFill>
                <a:srgbClr val="F9F9F6"/>
              </a:solidFill>
              <a:latin typeface="微软雅黑" panose="020B0503020204020204" charset="-122"/>
              <a:ea typeface="微软雅黑" panose="020B0503020204020204" charset="-122"/>
              <a:sym typeface="+mn-ea"/>
            </a:endParaRPr>
          </a:p>
        </p:txBody>
      </p:sp>
      <p:sp>
        <p:nvSpPr>
          <p:cNvPr id="19465" name="Freeform 9"/>
          <p:cNvSpPr/>
          <p:nvPr>
            <p:custDataLst>
              <p:tags r:id="rId1"/>
            </p:custDataLst>
          </p:nvPr>
        </p:nvSpPr>
        <p:spPr bwMode="auto">
          <a:xfrm rot="19800000">
            <a:off x="4511829" y="2807867"/>
            <a:ext cx="1350296" cy="1554114"/>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1D6DC2"/>
          </a:solidFill>
          <a:ln w="6350">
            <a:noFill/>
          </a:ln>
        </p:spPr>
        <p:txBody>
          <a:bodyPr lIns="121912" tIns="60956" rIns="121912" bIns="60956"/>
          <a:lstStyle/>
          <a:p>
            <a:pPr>
              <a:lnSpc>
                <a:spcPct val="120000"/>
              </a:lnSpc>
            </a:pPr>
            <a:endParaRPr lang="zh-CN" altLang="en-US" sz="1690">
              <a:latin typeface="Arial" panose="020B0604020202020204" pitchFamily="34" charset="0"/>
              <a:ea typeface="微软雅黑" panose="020B0503020204020204" charset="-122"/>
              <a:sym typeface="Arial" panose="020B0604020202020204" pitchFamily="34" charset="0"/>
            </a:endParaRPr>
          </a:p>
        </p:txBody>
      </p:sp>
      <p:sp>
        <p:nvSpPr>
          <p:cNvPr id="19482" name="Freeform 26"/>
          <p:cNvSpPr>
            <a:spLocks noEditPoints="1"/>
          </p:cNvSpPr>
          <p:nvPr>
            <p:custDataLst>
              <p:tags r:id="rId2"/>
            </p:custDataLst>
          </p:nvPr>
        </p:nvSpPr>
        <p:spPr bwMode="auto">
          <a:xfrm>
            <a:off x="4955998" y="3348845"/>
            <a:ext cx="465619" cy="470045"/>
          </a:xfrm>
          <a:custGeom>
            <a:avLst/>
            <a:gdLst>
              <a:gd name="T0" fmla="*/ 52 w 105"/>
              <a:gd name="T1" fmla="*/ 0 h 106"/>
              <a:gd name="T2" fmla="*/ 89 w 105"/>
              <a:gd name="T3" fmla="*/ 16 h 106"/>
              <a:gd name="T4" fmla="*/ 90 w 105"/>
              <a:gd name="T5" fmla="*/ 16 h 106"/>
              <a:gd name="T6" fmla="*/ 105 w 105"/>
              <a:gd name="T7" fmla="*/ 53 h 106"/>
              <a:gd name="T8" fmla="*/ 89 w 105"/>
              <a:gd name="T9" fmla="*/ 90 h 106"/>
              <a:gd name="T10" fmla="*/ 89 w 105"/>
              <a:gd name="T11" fmla="*/ 90 h 106"/>
              <a:gd name="T12" fmla="*/ 52 w 105"/>
              <a:gd name="T13" fmla="*/ 106 h 106"/>
              <a:gd name="T14" fmla="*/ 15 w 105"/>
              <a:gd name="T15" fmla="*/ 90 h 106"/>
              <a:gd name="T16" fmla="*/ 0 w 105"/>
              <a:gd name="T17" fmla="*/ 53 h 106"/>
              <a:gd name="T18" fmla="*/ 15 w 105"/>
              <a:gd name="T19" fmla="*/ 16 h 106"/>
              <a:gd name="T20" fmla="*/ 15 w 105"/>
              <a:gd name="T21" fmla="*/ 16 h 106"/>
              <a:gd name="T22" fmla="*/ 15 w 105"/>
              <a:gd name="T23" fmla="*/ 16 h 106"/>
              <a:gd name="T24" fmla="*/ 52 w 105"/>
              <a:gd name="T25" fmla="*/ 0 h 106"/>
              <a:gd name="T26" fmla="*/ 75 w 105"/>
              <a:gd name="T27" fmla="*/ 49 h 106"/>
              <a:gd name="T28" fmla="*/ 75 w 105"/>
              <a:gd name="T29" fmla="*/ 49 h 106"/>
              <a:gd name="T30" fmla="*/ 56 w 105"/>
              <a:gd name="T31" fmla="*/ 49 h 106"/>
              <a:gd name="T32" fmla="*/ 56 w 105"/>
              <a:gd name="T33" fmla="*/ 17 h 106"/>
              <a:gd name="T34" fmla="*/ 52 w 105"/>
              <a:gd name="T35" fmla="*/ 13 h 106"/>
              <a:gd name="T36" fmla="*/ 48 w 105"/>
              <a:gd name="T37" fmla="*/ 17 h 106"/>
              <a:gd name="T38" fmla="*/ 48 w 105"/>
              <a:gd name="T39" fmla="*/ 53 h 106"/>
              <a:gd name="T40" fmla="*/ 48 w 105"/>
              <a:gd name="T41" fmla="*/ 53 h 106"/>
              <a:gd name="T42" fmla="*/ 52 w 105"/>
              <a:gd name="T43" fmla="*/ 57 h 106"/>
              <a:gd name="T44" fmla="*/ 75 w 105"/>
              <a:gd name="T45" fmla="*/ 57 h 106"/>
              <a:gd name="T46" fmla="*/ 79 w 105"/>
              <a:gd name="T47" fmla="*/ 53 h 106"/>
              <a:gd name="T48" fmla="*/ 75 w 105"/>
              <a:gd name="T49" fmla="*/ 49 h 106"/>
              <a:gd name="T50" fmla="*/ 84 w 105"/>
              <a:gd name="T51" fmla="*/ 22 h 106"/>
              <a:gd name="T52" fmla="*/ 84 w 105"/>
              <a:gd name="T53" fmla="*/ 22 h 106"/>
              <a:gd name="T54" fmla="*/ 52 w 105"/>
              <a:gd name="T55" fmla="*/ 8 h 106"/>
              <a:gd name="T56" fmla="*/ 21 w 105"/>
              <a:gd name="T57" fmla="*/ 21 h 106"/>
              <a:gd name="T58" fmla="*/ 21 w 105"/>
              <a:gd name="T59" fmla="*/ 22 h 106"/>
              <a:gd name="T60" fmla="*/ 8 w 105"/>
              <a:gd name="T61" fmla="*/ 53 h 106"/>
              <a:gd name="T62" fmla="*/ 21 w 105"/>
              <a:gd name="T63" fmla="*/ 84 h 106"/>
              <a:gd name="T64" fmla="*/ 52 w 105"/>
              <a:gd name="T65" fmla="*/ 98 h 106"/>
              <a:gd name="T66" fmla="*/ 83 w 105"/>
              <a:gd name="T67" fmla="*/ 85 h 106"/>
              <a:gd name="T68" fmla="*/ 84 w 105"/>
              <a:gd name="T69" fmla="*/ 84 h 106"/>
              <a:gd name="T70" fmla="*/ 97 w 105"/>
              <a:gd name="T71" fmla="*/ 53 h 106"/>
              <a:gd name="T72" fmla="*/ 84 w 105"/>
              <a:gd name="T73" fmla="*/ 22 h 106"/>
              <a:gd name="T74" fmla="*/ 84 w 105"/>
              <a:gd name="T75" fmla="*/ 2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6">
                <a:moveTo>
                  <a:pt x="52" y="0"/>
                </a:moveTo>
                <a:cubicBezTo>
                  <a:pt x="67" y="0"/>
                  <a:pt x="80" y="6"/>
                  <a:pt x="89" y="16"/>
                </a:cubicBezTo>
                <a:cubicBezTo>
                  <a:pt x="90" y="16"/>
                  <a:pt x="90" y="16"/>
                  <a:pt x="90" y="16"/>
                </a:cubicBezTo>
                <a:cubicBezTo>
                  <a:pt x="99" y="26"/>
                  <a:pt x="105" y="39"/>
                  <a:pt x="105" y="53"/>
                </a:cubicBezTo>
                <a:cubicBezTo>
                  <a:pt x="105" y="68"/>
                  <a:pt x="99" y="81"/>
                  <a:pt x="89" y="90"/>
                </a:cubicBezTo>
                <a:cubicBezTo>
                  <a:pt x="89" y="90"/>
                  <a:pt x="89" y="90"/>
                  <a:pt x="89" y="90"/>
                </a:cubicBezTo>
                <a:cubicBezTo>
                  <a:pt x="80" y="100"/>
                  <a:pt x="67" y="106"/>
                  <a:pt x="52" y="106"/>
                </a:cubicBezTo>
                <a:cubicBezTo>
                  <a:pt x="38" y="106"/>
                  <a:pt x="24" y="100"/>
                  <a:pt x="15" y="90"/>
                </a:cubicBezTo>
                <a:cubicBezTo>
                  <a:pt x="5" y="81"/>
                  <a:pt x="0" y="68"/>
                  <a:pt x="0" y="53"/>
                </a:cubicBezTo>
                <a:cubicBezTo>
                  <a:pt x="0" y="39"/>
                  <a:pt x="5" y="25"/>
                  <a:pt x="15" y="16"/>
                </a:cubicBezTo>
                <a:cubicBezTo>
                  <a:pt x="15" y="16"/>
                  <a:pt x="15" y="16"/>
                  <a:pt x="15" y="16"/>
                </a:cubicBezTo>
                <a:cubicBezTo>
                  <a:pt x="15" y="16"/>
                  <a:pt x="15" y="16"/>
                  <a:pt x="15" y="16"/>
                </a:cubicBezTo>
                <a:cubicBezTo>
                  <a:pt x="24" y="6"/>
                  <a:pt x="38" y="0"/>
                  <a:pt x="52" y="0"/>
                </a:cubicBezTo>
                <a:close/>
                <a:moveTo>
                  <a:pt x="75" y="49"/>
                </a:moveTo>
                <a:cubicBezTo>
                  <a:pt x="75" y="49"/>
                  <a:pt x="75" y="49"/>
                  <a:pt x="75" y="49"/>
                </a:cubicBezTo>
                <a:cubicBezTo>
                  <a:pt x="56" y="49"/>
                  <a:pt x="56" y="49"/>
                  <a:pt x="56" y="49"/>
                </a:cubicBezTo>
                <a:cubicBezTo>
                  <a:pt x="56" y="17"/>
                  <a:pt x="56" y="17"/>
                  <a:pt x="56" y="17"/>
                </a:cubicBezTo>
                <a:cubicBezTo>
                  <a:pt x="56" y="15"/>
                  <a:pt x="54" y="13"/>
                  <a:pt x="52" y="13"/>
                </a:cubicBezTo>
                <a:cubicBezTo>
                  <a:pt x="50" y="13"/>
                  <a:pt x="48" y="15"/>
                  <a:pt x="48" y="17"/>
                </a:cubicBezTo>
                <a:cubicBezTo>
                  <a:pt x="48" y="53"/>
                  <a:pt x="48" y="53"/>
                  <a:pt x="48" y="53"/>
                </a:cubicBezTo>
                <a:cubicBezTo>
                  <a:pt x="48" y="53"/>
                  <a:pt x="48" y="53"/>
                  <a:pt x="48" y="53"/>
                </a:cubicBezTo>
                <a:cubicBezTo>
                  <a:pt x="48" y="55"/>
                  <a:pt x="50" y="57"/>
                  <a:pt x="52" y="57"/>
                </a:cubicBezTo>
                <a:cubicBezTo>
                  <a:pt x="75" y="57"/>
                  <a:pt x="75" y="57"/>
                  <a:pt x="75" y="57"/>
                </a:cubicBezTo>
                <a:cubicBezTo>
                  <a:pt x="77" y="57"/>
                  <a:pt x="79" y="55"/>
                  <a:pt x="79" y="53"/>
                </a:cubicBezTo>
                <a:cubicBezTo>
                  <a:pt x="79" y="51"/>
                  <a:pt x="77" y="49"/>
                  <a:pt x="75" y="49"/>
                </a:cubicBezTo>
                <a:close/>
                <a:moveTo>
                  <a:pt x="84" y="22"/>
                </a:moveTo>
                <a:cubicBezTo>
                  <a:pt x="84" y="22"/>
                  <a:pt x="84" y="22"/>
                  <a:pt x="84" y="22"/>
                </a:cubicBezTo>
                <a:cubicBezTo>
                  <a:pt x="76" y="13"/>
                  <a:pt x="64" y="8"/>
                  <a:pt x="52" y="8"/>
                </a:cubicBezTo>
                <a:cubicBezTo>
                  <a:pt x="40" y="8"/>
                  <a:pt x="29" y="13"/>
                  <a:pt x="21" y="21"/>
                </a:cubicBezTo>
                <a:cubicBezTo>
                  <a:pt x="21" y="22"/>
                  <a:pt x="21" y="22"/>
                  <a:pt x="21" y="22"/>
                </a:cubicBezTo>
                <a:cubicBezTo>
                  <a:pt x="13" y="30"/>
                  <a:pt x="8" y="41"/>
                  <a:pt x="8" y="53"/>
                </a:cubicBezTo>
                <a:cubicBezTo>
                  <a:pt x="8" y="65"/>
                  <a:pt x="13" y="76"/>
                  <a:pt x="21" y="84"/>
                </a:cubicBezTo>
                <a:cubicBezTo>
                  <a:pt x="29" y="93"/>
                  <a:pt x="40" y="98"/>
                  <a:pt x="52" y="98"/>
                </a:cubicBezTo>
                <a:cubicBezTo>
                  <a:pt x="64" y="98"/>
                  <a:pt x="75" y="93"/>
                  <a:pt x="83" y="85"/>
                </a:cubicBezTo>
                <a:cubicBezTo>
                  <a:pt x="84" y="84"/>
                  <a:pt x="84" y="84"/>
                  <a:pt x="84" y="84"/>
                </a:cubicBezTo>
                <a:cubicBezTo>
                  <a:pt x="92" y="76"/>
                  <a:pt x="97" y="65"/>
                  <a:pt x="97" y="53"/>
                </a:cubicBezTo>
                <a:cubicBezTo>
                  <a:pt x="97" y="41"/>
                  <a:pt x="92" y="30"/>
                  <a:pt x="84" y="22"/>
                </a:cubicBezTo>
                <a:cubicBezTo>
                  <a:pt x="84" y="22"/>
                  <a:pt x="84" y="22"/>
                  <a:pt x="84" y="22"/>
                </a:cubicBezTo>
                <a:close/>
              </a:path>
            </a:pathLst>
          </a:custGeom>
          <a:solidFill>
            <a:srgbClr val="FFFFFF"/>
          </a:solidFill>
          <a:ln w="6350">
            <a:noFill/>
          </a:ln>
        </p:spPr>
        <p:txBody>
          <a:bodyPr vert="horz" wrap="square" lIns="121912" tIns="60956" rIns="121912" bIns="60956" numCol="1" anchor="t" anchorCtr="0" compatLnSpc="1"/>
          <a:lstStyle/>
          <a:p>
            <a:pPr>
              <a:lnSpc>
                <a:spcPct val="120000"/>
              </a:lnSpc>
            </a:pPr>
            <a:endParaRPr lang="zh-CN" altLang="en-US" sz="1690">
              <a:latin typeface="Arial" panose="020B0604020202020204" pitchFamily="34" charset="0"/>
              <a:ea typeface="微软雅黑" panose="020B0503020204020204" charset="-122"/>
              <a:sym typeface="Arial" panose="020B0604020202020204" pitchFamily="34" charset="0"/>
            </a:endParaRPr>
          </a:p>
        </p:txBody>
      </p:sp>
      <p:sp>
        <p:nvSpPr>
          <p:cNvPr id="19468" name="Freeform 12"/>
          <p:cNvSpPr/>
          <p:nvPr>
            <p:custDataLst>
              <p:tags r:id="rId3"/>
            </p:custDataLst>
          </p:nvPr>
        </p:nvSpPr>
        <p:spPr bwMode="auto">
          <a:xfrm rot="1800000">
            <a:off x="5299991" y="4168609"/>
            <a:ext cx="1348180" cy="1554114"/>
          </a:xfrm>
          <a:custGeom>
            <a:avLst/>
            <a:gdLst>
              <a:gd name="T0" fmla="*/ 319 w 637"/>
              <a:gd name="T1" fmla="*/ 0 h 734"/>
              <a:gd name="T2" fmla="*/ 0 w 637"/>
              <a:gd name="T3" fmla="*/ 182 h 734"/>
              <a:gd name="T4" fmla="*/ 0 w 637"/>
              <a:gd name="T5" fmla="*/ 551 h 734"/>
              <a:gd name="T6" fmla="*/ 319 w 637"/>
              <a:gd name="T7" fmla="*/ 734 h 734"/>
              <a:gd name="T8" fmla="*/ 637 w 637"/>
              <a:gd name="T9" fmla="*/ 551 h 734"/>
              <a:gd name="T10" fmla="*/ 637 w 637"/>
              <a:gd name="T11" fmla="*/ 182 h 734"/>
              <a:gd name="T12" fmla="*/ 319 w 637"/>
              <a:gd name="T13" fmla="*/ 0 h 734"/>
            </a:gdLst>
            <a:ahLst/>
            <a:cxnLst>
              <a:cxn ang="0">
                <a:pos x="T0" y="T1"/>
              </a:cxn>
              <a:cxn ang="0">
                <a:pos x="T2" y="T3"/>
              </a:cxn>
              <a:cxn ang="0">
                <a:pos x="T4" y="T5"/>
              </a:cxn>
              <a:cxn ang="0">
                <a:pos x="T6" y="T7"/>
              </a:cxn>
              <a:cxn ang="0">
                <a:pos x="T8" y="T9"/>
              </a:cxn>
              <a:cxn ang="0">
                <a:pos x="T10" y="T11"/>
              </a:cxn>
              <a:cxn ang="0">
                <a:pos x="T12" y="T13"/>
              </a:cxn>
            </a:cxnLst>
            <a:rect l="0" t="0" r="r" b="b"/>
            <a:pathLst>
              <a:path w="637" h="734">
                <a:moveTo>
                  <a:pt x="319" y="0"/>
                </a:moveTo>
                <a:lnTo>
                  <a:pt x="0" y="182"/>
                </a:lnTo>
                <a:lnTo>
                  <a:pt x="0" y="551"/>
                </a:lnTo>
                <a:lnTo>
                  <a:pt x="319" y="734"/>
                </a:lnTo>
                <a:lnTo>
                  <a:pt x="637" y="551"/>
                </a:lnTo>
                <a:lnTo>
                  <a:pt x="637" y="182"/>
                </a:lnTo>
                <a:lnTo>
                  <a:pt x="319" y="0"/>
                </a:lnTo>
                <a:close/>
              </a:path>
            </a:pathLst>
          </a:custGeom>
          <a:solidFill>
            <a:srgbClr val="009ECA"/>
          </a:solidFill>
          <a:ln w="6350">
            <a:noFill/>
          </a:ln>
        </p:spPr>
        <p:txBody>
          <a:bodyPr lIns="121912" tIns="60956" rIns="121912" bIns="60956"/>
          <a:lstStyle/>
          <a:p>
            <a:pPr>
              <a:lnSpc>
                <a:spcPct val="120000"/>
              </a:lnSpc>
            </a:pPr>
            <a:endParaRPr lang="zh-CN" altLang="en-US" sz="1690">
              <a:latin typeface="Arial" panose="020B0604020202020204" pitchFamily="34" charset="0"/>
              <a:ea typeface="微软雅黑" panose="020B0503020204020204" charset="-122"/>
              <a:sym typeface="Arial" panose="020B0604020202020204" pitchFamily="34" charset="0"/>
            </a:endParaRPr>
          </a:p>
        </p:txBody>
      </p:sp>
      <p:sp>
        <p:nvSpPr>
          <p:cNvPr id="19483" name="Freeform 27"/>
          <p:cNvSpPr>
            <a:spLocks noEditPoints="1"/>
          </p:cNvSpPr>
          <p:nvPr>
            <p:custDataLst>
              <p:tags r:id="rId4"/>
            </p:custDataLst>
          </p:nvPr>
        </p:nvSpPr>
        <p:spPr bwMode="auto">
          <a:xfrm>
            <a:off x="5787960" y="4715980"/>
            <a:ext cx="368262" cy="470045"/>
          </a:xfrm>
          <a:custGeom>
            <a:avLst/>
            <a:gdLst>
              <a:gd name="T0" fmla="*/ 59 w 83"/>
              <a:gd name="T1" fmla="*/ 70 h 106"/>
              <a:gd name="T2" fmla="*/ 59 w 83"/>
              <a:gd name="T3" fmla="*/ 70 h 106"/>
              <a:gd name="T4" fmla="*/ 75 w 83"/>
              <a:gd name="T5" fmla="*/ 42 h 106"/>
              <a:gd name="T6" fmla="*/ 41 w 83"/>
              <a:gd name="T7" fmla="*/ 8 h 106"/>
              <a:gd name="T8" fmla="*/ 8 w 83"/>
              <a:gd name="T9" fmla="*/ 42 h 106"/>
              <a:gd name="T10" fmla="*/ 24 w 83"/>
              <a:gd name="T11" fmla="*/ 70 h 106"/>
              <a:gd name="T12" fmla="*/ 24 w 83"/>
              <a:gd name="T13" fmla="*/ 70 h 106"/>
              <a:gd name="T14" fmla="*/ 41 w 83"/>
              <a:gd name="T15" fmla="*/ 75 h 106"/>
              <a:gd name="T16" fmla="*/ 43 w 83"/>
              <a:gd name="T17" fmla="*/ 46 h 106"/>
              <a:gd name="T18" fmla="*/ 40 w 83"/>
              <a:gd name="T19" fmla="*/ 46 h 106"/>
              <a:gd name="T20" fmla="*/ 30 w 83"/>
              <a:gd name="T21" fmla="*/ 42 h 106"/>
              <a:gd name="T22" fmla="*/ 20 w 83"/>
              <a:gd name="T23" fmla="*/ 46 h 106"/>
              <a:gd name="T24" fmla="*/ 17 w 83"/>
              <a:gd name="T25" fmla="*/ 42 h 106"/>
              <a:gd name="T26" fmla="*/ 30 w 83"/>
              <a:gd name="T27" fmla="*/ 37 h 106"/>
              <a:gd name="T28" fmla="*/ 41 w 83"/>
              <a:gd name="T29" fmla="*/ 41 h 106"/>
              <a:gd name="T30" fmla="*/ 52 w 83"/>
              <a:gd name="T31" fmla="*/ 37 h 106"/>
              <a:gd name="T32" fmla="*/ 65 w 83"/>
              <a:gd name="T33" fmla="*/ 42 h 106"/>
              <a:gd name="T34" fmla="*/ 62 w 83"/>
              <a:gd name="T35" fmla="*/ 46 h 106"/>
              <a:gd name="T36" fmla="*/ 52 w 83"/>
              <a:gd name="T37" fmla="*/ 42 h 106"/>
              <a:gd name="T38" fmla="*/ 43 w 83"/>
              <a:gd name="T39" fmla="*/ 46 h 106"/>
              <a:gd name="T40" fmla="*/ 65 w 83"/>
              <a:gd name="T41" fmla="*/ 76 h 106"/>
              <a:gd name="T42" fmla="*/ 61 w 83"/>
              <a:gd name="T43" fmla="*/ 97 h 106"/>
              <a:gd name="T44" fmla="*/ 53 w 83"/>
              <a:gd name="T45" fmla="*/ 97 h 106"/>
              <a:gd name="T46" fmla="*/ 41 w 83"/>
              <a:gd name="T47" fmla="*/ 106 h 106"/>
              <a:gd name="T48" fmla="*/ 29 w 83"/>
              <a:gd name="T49" fmla="*/ 97 h 106"/>
              <a:gd name="T50" fmla="*/ 18 w 83"/>
              <a:gd name="T51" fmla="*/ 93 h 106"/>
              <a:gd name="T52" fmla="*/ 18 w 83"/>
              <a:gd name="T53" fmla="*/ 76 h 106"/>
              <a:gd name="T54" fmla="*/ 0 w 83"/>
              <a:gd name="T55" fmla="*/ 42 h 106"/>
              <a:gd name="T56" fmla="*/ 41 w 83"/>
              <a:gd name="T57" fmla="*/ 0 h 106"/>
              <a:gd name="T58" fmla="*/ 83 w 83"/>
              <a:gd name="T59" fmla="*/ 42 h 106"/>
              <a:gd name="T60" fmla="*/ 65 w 83"/>
              <a:gd name="T61" fmla="*/ 76 h 106"/>
              <a:gd name="T62" fmla="*/ 26 w 83"/>
              <a:gd name="T63" fmla="*/ 80 h 106"/>
              <a:gd name="T64" fmla="*/ 32 w 83"/>
              <a:gd name="T65" fmla="*/ 89 h 106"/>
              <a:gd name="T66" fmla="*/ 37 w 83"/>
              <a:gd name="T67" fmla="*/ 93 h 106"/>
              <a:gd name="T68" fmla="*/ 38 w 83"/>
              <a:gd name="T69" fmla="*/ 96 h 106"/>
              <a:gd name="T70" fmla="*/ 41 w 83"/>
              <a:gd name="T71" fmla="*/ 98 h 106"/>
              <a:gd name="T72" fmla="*/ 45 w 83"/>
              <a:gd name="T73" fmla="*/ 96 h 106"/>
              <a:gd name="T74" fmla="*/ 46 w 83"/>
              <a:gd name="T75" fmla="*/ 93 h 106"/>
              <a:gd name="T76" fmla="*/ 57 w 83"/>
              <a:gd name="T77" fmla="*/ 89 h 106"/>
              <a:gd name="T78" fmla="*/ 41 w 83"/>
              <a:gd name="T79" fmla="*/ 8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3" h="106">
                <a:moveTo>
                  <a:pt x="59" y="70"/>
                </a:moveTo>
                <a:cubicBezTo>
                  <a:pt x="59" y="70"/>
                  <a:pt x="59" y="70"/>
                  <a:pt x="59" y="70"/>
                </a:cubicBezTo>
                <a:cubicBezTo>
                  <a:pt x="59" y="70"/>
                  <a:pt x="59" y="70"/>
                  <a:pt x="59" y="70"/>
                </a:cubicBezTo>
                <a:cubicBezTo>
                  <a:pt x="59" y="70"/>
                  <a:pt x="59" y="70"/>
                  <a:pt x="59" y="70"/>
                </a:cubicBezTo>
                <a:cubicBezTo>
                  <a:pt x="61" y="69"/>
                  <a:pt x="63" y="67"/>
                  <a:pt x="65" y="66"/>
                </a:cubicBezTo>
                <a:cubicBezTo>
                  <a:pt x="71" y="59"/>
                  <a:pt x="75" y="51"/>
                  <a:pt x="75" y="42"/>
                </a:cubicBezTo>
                <a:cubicBezTo>
                  <a:pt x="75" y="33"/>
                  <a:pt x="71" y="24"/>
                  <a:pt x="65" y="18"/>
                </a:cubicBezTo>
                <a:cubicBezTo>
                  <a:pt x="59" y="12"/>
                  <a:pt x="50" y="8"/>
                  <a:pt x="41" y="8"/>
                </a:cubicBezTo>
                <a:cubicBezTo>
                  <a:pt x="32" y="8"/>
                  <a:pt x="24" y="12"/>
                  <a:pt x="18" y="18"/>
                </a:cubicBezTo>
                <a:cubicBezTo>
                  <a:pt x="12" y="24"/>
                  <a:pt x="8" y="33"/>
                  <a:pt x="8" y="42"/>
                </a:cubicBezTo>
                <a:cubicBezTo>
                  <a:pt x="8" y="51"/>
                  <a:pt x="12" y="59"/>
                  <a:pt x="18" y="66"/>
                </a:cubicBezTo>
                <a:cubicBezTo>
                  <a:pt x="19" y="67"/>
                  <a:pt x="22" y="69"/>
                  <a:pt x="24" y="70"/>
                </a:cubicBezTo>
                <a:cubicBezTo>
                  <a:pt x="24" y="70"/>
                  <a:pt x="24" y="70"/>
                  <a:pt x="24" y="70"/>
                </a:cubicBezTo>
                <a:cubicBezTo>
                  <a:pt x="24" y="70"/>
                  <a:pt x="24" y="70"/>
                  <a:pt x="24" y="70"/>
                </a:cubicBezTo>
                <a:cubicBezTo>
                  <a:pt x="24" y="70"/>
                  <a:pt x="24" y="70"/>
                  <a:pt x="24" y="70"/>
                </a:cubicBezTo>
                <a:cubicBezTo>
                  <a:pt x="29" y="73"/>
                  <a:pt x="35" y="75"/>
                  <a:pt x="41" y="75"/>
                </a:cubicBezTo>
                <a:cubicBezTo>
                  <a:pt x="48" y="75"/>
                  <a:pt x="53" y="73"/>
                  <a:pt x="59" y="70"/>
                </a:cubicBezTo>
                <a:close/>
                <a:moveTo>
                  <a:pt x="43" y="46"/>
                </a:moveTo>
                <a:cubicBezTo>
                  <a:pt x="43" y="46"/>
                  <a:pt x="43" y="46"/>
                  <a:pt x="43" y="46"/>
                </a:cubicBezTo>
                <a:cubicBezTo>
                  <a:pt x="42" y="47"/>
                  <a:pt x="40" y="47"/>
                  <a:pt x="40" y="46"/>
                </a:cubicBezTo>
                <a:cubicBezTo>
                  <a:pt x="38" y="45"/>
                  <a:pt x="37" y="44"/>
                  <a:pt x="35" y="43"/>
                </a:cubicBezTo>
                <a:cubicBezTo>
                  <a:pt x="34" y="42"/>
                  <a:pt x="32" y="42"/>
                  <a:pt x="30" y="42"/>
                </a:cubicBezTo>
                <a:cubicBezTo>
                  <a:pt x="28" y="42"/>
                  <a:pt x="26" y="42"/>
                  <a:pt x="25" y="43"/>
                </a:cubicBezTo>
                <a:cubicBezTo>
                  <a:pt x="23" y="44"/>
                  <a:pt x="22" y="45"/>
                  <a:pt x="20" y="46"/>
                </a:cubicBezTo>
                <a:cubicBezTo>
                  <a:pt x="19" y="47"/>
                  <a:pt x="18" y="47"/>
                  <a:pt x="17" y="46"/>
                </a:cubicBezTo>
                <a:cubicBezTo>
                  <a:pt x="16" y="45"/>
                  <a:pt x="16" y="43"/>
                  <a:pt x="17" y="42"/>
                </a:cubicBezTo>
                <a:cubicBezTo>
                  <a:pt x="19" y="41"/>
                  <a:pt x="21" y="39"/>
                  <a:pt x="23" y="39"/>
                </a:cubicBezTo>
                <a:cubicBezTo>
                  <a:pt x="25" y="38"/>
                  <a:pt x="28" y="37"/>
                  <a:pt x="30" y="37"/>
                </a:cubicBezTo>
                <a:cubicBezTo>
                  <a:pt x="32" y="37"/>
                  <a:pt x="35" y="38"/>
                  <a:pt x="37" y="39"/>
                </a:cubicBezTo>
                <a:cubicBezTo>
                  <a:pt x="39" y="39"/>
                  <a:pt x="40" y="40"/>
                  <a:pt x="41" y="41"/>
                </a:cubicBezTo>
                <a:cubicBezTo>
                  <a:pt x="43" y="40"/>
                  <a:pt x="44" y="39"/>
                  <a:pt x="45" y="39"/>
                </a:cubicBezTo>
                <a:cubicBezTo>
                  <a:pt x="48" y="38"/>
                  <a:pt x="50" y="37"/>
                  <a:pt x="52" y="37"/>
                </a:cubicBezTo>
                <a:cubicBezTo>
                  <a:pt x="55" y="37"/>
                  <a:pt x="57" y="38"/>
                  <a:pt x="59" y="39"/>
                </a:cubicBezTo>
                <a:cubicBezTo>
                  <a:pt x="62" y="39"/>
                  <a:pt x="64" y="41"/>
                  <a:pt x="65" y="42"/>
                </a:cubicBezTo>
                <a:cubicBezTo>
                  <a:pt x="66" y="43"/>
                  <a:pt x="66" y="45"/>
                  <a:pt x="65" y="46"/>
                </a:cubicBezTo>
                <a:cubicBezTo>
                  <a:pt x="65" y="47"/>
                  <a:pt x="63" y="47"/>
                  <a:pt x="62" y="46"/>
                </a:cubicBezTo>
                <a:cubicBezTo>
                  <a:pt x="61" y="45"/>
                  <a:pt x="59" y="44"/>
                  <a:pt x="58" y="43"/>
                </a:cubicBezTo>
                <a:cubicBezTo>
                  <a:pt x="56" y="42"/>
                  <a:pt x="54" y="42"/>
                  <a:pt x="52" y="42"/>
                </a:cubicBezTo>
                <a:cubicBezTo>
                  <a:pt x="51" y="42"/>
                  <a:pt x="49" y="42"/>
                  <a:pt x="47" y="43"/>
                </a:cubicBezTo>
                <a:cubicBezTo>
                  <a:pt x="46" y="44"/>
                  <a:pt x="44" y="45"/>
                  <a:pt x="43" y="46"/>
                </a:cubicBezTo>
                <a:close/>
                <a:moveTo>
                  <a:pt x="65" y="76"/>
                </a:moveTo>
                <a:cubicBezTo>
                  <a:pt x="65" y="76"/>
                  <a:pt x="65" y="76"/>
                  <a:pt x="65" y="76"/>
                </a:cubicBezTo>
                <a:cubicBezTo>
                  <a:pt x="65" y="93"/>
                  <a:pt x="65" y="93"/>
                  <a:pt x="65" y="93"/>
                </a:cubicBezTo>
                <a:cubicBezTo>
                  <a:pt x="65" y="95"/>
                  <a:pt x="63" y="97"/>
                  <a:pt x="61" y="97"/>
                </a:cubicBezTo>
                <a:cubicBezTo>
                  <a:pt x="61" y="97"/>
                  <a:pt x="61" y="97"/>
                  <a:pt x="61" y="97"/>
                </a:cubicBezTo>
                <a:cubicBezTo>
                  <a:pt x="53" y="97"/>
                  <a:pt x="53" y="97"/>
                  <a:pt x="53" y="97"/>
                </a:cubicBezTo>
                <a:cubicBezTo>
                  <a:pt x="53" y="99"/>
                  <a:pt x="52" y="100"/>
                  <a:pt x="50" y="102"/>
                </a:cubicBezTo>
                <a:cubicBezTo>
                  <a:pt x="48" y="104"/>
                  <a:pt x="45" y="106"/>
                  <a:pt x="41" y="106"/>
                </a:cubicBezTo>
                <a:cubicBezTo>
                  <a:pt x="38" y="106"/>
                  <a:pt x="35" y="104"/>
                  <a:pt x="32" y="102"/>
                </a:cubicBezTo>
                <a:cubicBezTo>
                  <a:pt x="31" y="100"/>
                  <a:pt x="30" y="99"/>
                  <a:pt x="29" y="97"/>
                </a:cubicBezTo>
                <a:cubicBezTo>
                  <a:pt x="22" y="97"/>
                  <a:pt x="22" y="97"/>
                  <a:pt x="22" y="97"/>
                </a:cubicBezTo>
                <a:cubicBezTo>
                  <a:pt x="20" y="97"/>
                  <a:pt x="18" y="95"/>
                  <a:pt x="18" y="93"/>
                </a:cubicBezTo>
                <a:cubicBezTo>
                  <a:pt x="18" y="93"/>
                  <a:pt x="18" y="93"/>
                  <a:pt x="18" y="93"/>
                </a:cubicBezTo>
                <a:cubicBezTo>
                  <a:pt x="18" y="76"/>
                  <a:pt x="18" y="76"/>
                  <a:pt x="18" y="76"/>
                </a:cubicBezTo>
                <a:cubicBezTo>
                  <a:pt x="16" y="75"/>
                  <a:pt x="14" y="73"/>
                  <a:pt x="12" y="71"/>
                </a:cubicBezTo>
                <a:cubicBezTo>
                  <a:pt x="4" y="64"/>
                  <a:pt x="0" y="53"/>
                  <a:pt x="0" y="42"/>
                </a:cubicBezTo>
                <a:cubicBezTo>
                  <a:pt x="0" y="30"/>
                  <a:pt x="4" y="20"/>
                  <a:pt x="12" y="13"/>
                </a:cubicBezTo>
                <a:cubicBezTo>
                  <a:pt x="19" y="5"/>
                  <a:pt x="30" y="0"/>
                  <a:pt x="41" y="0"/>
                </a:cubicBezTo>
                <a:cubicBezTo>
                  <a:pt x="53" y="0"/>
                  <a:pt x="63" y="5"/>
                  <a:pt x="71" y="13"/>
                </a:cubicBezTo>
                <a:cubicBezTo>
                  <a:pt x="78" y="20"/>
                  <a:pt x="83" y="30"/>
                  <a:pt x="83" y="42"/>
                </a:cubicBezTo>
                <a:cubicBezTo>
                  <a:pt x="83" y="53"/>
                  <a:pt x="78" y="64"/>
                  <a:pt x="71" y="71"/>
                </a:cubicBezTo>
                <a:cubicBezTo>
                  <a:pt x="69" y="73"/>
                  <a:pt x="67" y="75"/>
                  <a:pt x="65" y="76"/>
                </a:cubicBezTo>
                <a:close/>
                <a:moveTo>
                  <a:pt x="26" y="80"/>
                </a:moveTo>
                <a:cubicBezTo>
                  <a:pt x="26" y="80"/>
                  <a:pt x="26" y="80"/>
                  <a:pt x="26" y="80"/>
                </a:cubicBezTo>
                <a:cubicBezTo>
                  <a:pt x="26" y="89"/>
                  <a:pt x="26" y="89"/>
                  <a:pt x="26" y="89"/>
                </a:cubicBezTo>
                <a:cubicBezTo>
                  <a:pt x="32" y="89"/>
                  <a:pt x="32" y="89"/>
                  <a:pt x="32" y="89"/>
                </a:cubicBezTo>
                <a:cubicBezTo>
                  <a:pt x="32" y="89"/>
                  <a:pt x="32" y="89"/>
                  <a:pt x="32" y="89"/>
                </a:cubicBezTo>
                <a:cubicBezTo>
                  <a:pt x="35" y="89"/>
                  <a:pt x="37" y="90"/>
                  <a:pt x="37" y="93"/>
                </a:cubicBezTo>
                <a:cubicBezTo>
                  <a:pt x="37" y="93"/>
                  <a:pt x="37" y="93"/>
                  <a:pt x="37" y="93"/>
                </a:cubicBezTo>
                <a:cubicBezTo>
                  <a:pt x="37" y="94"/>
                  <a:pt x="37" y="95"/>
                  <a:pt x="38" y="96"/>
                </a:cubicBezTo>
                <a:cubicBezTo>
                  <a:pt x="38" y="96"/>
                  <a:pt x="38" y="96"/>
                  <a:pt x="38" y="96"/>
                </a:cubicBezTo>
                <a:cubicBezTo>
                  <a:pt x="39" y="97"/>
                  <a:pt x="40" y="98"/>
                  <a:pt x="41" y="98"/>
                </a:cubicBezTo>
                <a:cubicBezTo>
                  <a:pt x="43" y="98"/>
                  <a:pt x="44" y="97"/>
                  <a:pt x="45" y="96"/>
                </a:cubicBezTo>
                <a:cubicBezTo>
                  <a:pt x="45" y="96"/>
                  <a:pt x="45" y="96"/>
                  <a:pt x="45" y="96"/>
                </a:cubicBezTo>
                <a:cubicBezTo>
                  <a:pt x="45" y="95"/>
                  <a:pt x="46" y="94"/>
                  <a:pt x="46" y="93"/>
                </a:cubicBezTo>
                <a:cubicBezTo>
                  <a:pt x="46" y="93"/>
                  <a:pt x="46" y="93"/>
                  <a:pt x="46" y="93"/>
                </a:cubicBezTo>
                <a:cubicBezTo>
                  <a:pt x="46" y="90"/>
                  <a:pt x="48" y="89"/>
                  <a:pt x="50" y="89"/>
                </a:cubicBezTo>
                <a:cubicBezTo>
                  <a:pt x="57" y="89"/>
                  <a:pt x="57" y="89"/>
                  <a:pt x="57" y="89"/>
                </a:cubicBezTo>
                <a:cubicBezTo>
                  <a:pt x="57" y="80"/>
                  <a:pt x="57" y="80"/>
                  <a:pt x="57" y="80"/>
                </a:cubicBezTo>
                <a:cubicBezTo>
                  <a:pt x="52" y="82"/>
                  <a:pt x="47" y="83"/>
                  <a:pt x="41" y="83"/>
                </a:cubicBezTo>
                <a:cubicBezTo>
                  <a:pt x="36" y="83"/>
                  <a:pt x="31" y="82"/>
                  <a:pt x="26" y="80"/>
                </a:cubicBezTo>
                <a:close/>
              </a:path>
            </a:pathLst>
          </a:custGeom>
          <a:solidFill>
            <a:srgbClr val="FFFFFF"/>
          </a:solidFill>
          <a:ln w="6350">
            <a:noFill/>
          </a:ln>
        </p:spPr>
        <p:txBody>
          <a:bodyPr vert="horz" wrap="square" lIns="121912" tIns="60956" rIns="121912" bIns="60956" numCol="1" anchor="t" anchorCtr="0" compatLnSpc="1"/>
          <a:lstStyle/>
          <a:p>
            <a:pPr>
              <a:lnSpc>
                <a:spcPct val="120000"/>
              </a:lnSpc>
            </a:pPr>
            <a:endParaRPr lang="zh-CN" altLang="en-US" sz="1690">
              <a:latin typeface="Arial" panose="020B0604020202020204" pitchFamily="34" charset="0"/>
              <a:ea typeface="微软雅黑" panose="020B0503020204020204" charset="-122"/>
              <a:sym typeface="Arial" panose="020B0604020202020204" pitchFamily="34" charset="0"/>
            </a:endParaRPr>
          </a:p>
        </p:txBody>
      </p:sp>
      <p:sp>
        <p:nvSpPr>
          <p:cNvPr id="19464" name="Freeform 8"/>
          <p:cNvSpPr/>
          <p:nvPr>
            <p:custDataLst>
              <p:tags r:id="rId5"/>
            </p:custDataLst>
          </p:nvPr>
        </p:nvSpPr>
        <p:spPr bwMode="auto">
          <a:xfrm rot="1800000">
            <a:off x="6086036" y="2807868"/>
            <a:ext cx="1350296" cy="1554114"/>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solidFill>
            <a:srgbClr val="0088D5"/>
          </a:solidFill>
          <a:ln w="6350">
            <a:noFill/>
          </a:ln>
        </p:spPr>
        <p:txBody>
          <a:bodyPr lIns="121912" tIns="60956" rIns="121912" bIns="60956"/>
          <a:lstStyle/>
          <a:p>
            <a:pPr>
              <a:lnSpc>
                <a:spcPct val="120000"/>
              </a:lnSpc>
            </a:pPr>
            <a:endParaRPr lang="zh-CN" altLang="en-US" sz="1690">
              <a:latin typeface="Arial" panose="020B0604020202020204" pitchFamily="34" charset="0"/>
              <a:ea typeface="微软雅黑" panose="020B0503020204020204" charset="-122"/>
              <a:sym typeface="Arial" panose="020B0604020202020204" pitchFamily="34" charset="0"/>
            </a:endParaRPr>
          </a:p>
        </p:txBody>
      </p:sp>
      <p:sp>
        <p:nvSpPr>
          <p:cNvPr id="19485" name="Freeform 29"/>
          <p:cNvSpPr>
            <a:spLocks noEditPoints="1"/>
          </p:cNvSpPr>
          <p:nvPr>
            <p:custDataLst>
              <p:tags r:id="rId6"/>
            </p:custDataLst>
          </p:nvPr>
        </p:nvSpPr>
        <p:spPr bwMode="auto">
          <a:xfrm>
            <a:off x="6585223" y="3367366"/>
            <a:ext cx="383078" cy="453107"/>
          </a:xfrm>
          <a:custGeom>
            <a:avLst/>
            <a:gdLst>
              <a:gd name="T0" fmla="*/ 76 w 86"/>
              <a:gd name="T1" fmla="*/ 1 h 102"/>
              <a:gd name="T2" fmla="*/ 74 w 86"/>
              <a:gd name="T3" fmla="*/ 7 h 102"/>
              <a:gd name="T4" fmla="*/ 86 w 86"/>
              <a:gd name="T5" fmla="*/ 39 h 102"/>
              <a:gd name="T6" fmla="*/ 72 w 86"/>
              <a:gd name="T7" fmla="*/ 72 h 102"/>
              <a:gd name="T8" fmla="*/ 56 w 86"/>
              <a:gd name="T9" fmla="*/ 83 h 102"/>
              <a:gd name="T10" fmla="*/ 42 w 86"/>
              <a:gd name="T11" fmla="*/ 87 h 102"/>
              <a:gd name="T12" fmla="*/ 58 w 86"/>
              <a:gd name="T13" fmla="*/ 94 h 102"/>
              <a:gd name="T14" fmla="*/ 58 w 86"/>
              <a:gd name="T15" fmla="*/ 102 h 102"/>
              <a:gd name="T16" fmla="*/ 38 w 86"/>
              <a:gd name="T17" fmla="*/ 102 h 102"/>
              <a:gd name="T18" fmla="*/ 19 w 86"/>
              <a:gd name="T19" fmla="*/ 102 h 102"/>
              <a:gd name="T20" fmla="*/ 19 w 86"/>
              <a:gd name="T21" fmla="*/ 94 h 102"/>
              <a:gd name="T22" fmla="*/ 34 w 86"/>
              <a:gd name="T23" fmla="*/ 87 h 102"/>
              <a:gd name="T24" fmla="*/ 20 w 86"/>
              <a:gd name="T25" fmla="*/ 82 h 102"/>
              <a:gd name="T26" fmla="*/ 7 w 86"/>
              <a:gd name="T27" fmla="*/ 74 h 102"/>
              <a:gd name="T28" fmla="*/ 1 w 86"/>
              <a:gd name="T29" fmla="*/ 76 h 102"/>
              <a:gd name="T30" fmla="*/ 9 w 86"/>
              <a:gd name="T31" fmla="*/ 64 h 102"/>
              <a:gd name="T32" fmla="*/ 11 w 86"/>
              <a:gd name="T33" fmla="*/ 11 h 102"/>
              <a:gd name="T34" fmla="*/ 38 w 86"/>
              <a:gd name="T35" fmla="*/ 0 h 102"/>
              <a:gd name="T36" fmla="*/ 69 w 86"/>
              <a:gd name="T37" fmla="*/ 5 h 102"/>
              <a:gd name="T38" fmla="*/ 69 w 86"/>
              <a:gd name="T39" fmla="*/ 5 h 102"/>
              <a:gd name="T40" fmla="*/ 73 w 86"/>
              <a:gd name="T41" fmla="*/ 1 h 102"/>
              <a:gd name="T42" fmla="*/ 70 w 86"/>
              <a:gd name="T43" fmla="*/ 10 h 102"/>
              <a:gd name="T44" fmla="*/ 77 w 86"/>
              <a:gd name="T45" fmla="*/ 39 h 102"/>
              <a:gd name="T46" fmla="*/ 65 w 86"/>
              <a:gd name="T47" fmla="*/ 66 h 102"/>
              <a:gd name="T48" fmla="*/ 13 w 86"/>
              <a:gd name="T49" fmla="*/ 67 h 102"/>
              <a:gd name="T50" fmla="*/ 22 w 86"/>
              <a:gd name="T51" fmla="*/ 78 h 102"/>
              <a:gd name="T52" fmla="*/ 55 w 86"/>
              <a:gd name="T53" fmla="*/ 78 h 102"/>
              <a:gd name="T54" fmla="*/ 69 w 86"/>
              <a:gd name="T55" fmla="*/ 69 h 102"/>
              <a:gd name="T56" fmla="*/ 69 w 86"/>
              <a:gd name="T57" fmla="*/ 69 h 102"/>
              <a:gd name="T58" fmla="*/ 81 w 86"/>
              <a:gd name="T59" fmla="*/ 39 h 102"/>
              <a:gd name="T60" fmla="*/ 70 w 86"/>
              <a:gd name="T61" fmla="*/ 10 h 102"/>
              <a:gd name="T62" fmla="*/ 60 w 86"/>
              <a:gd name="T63" fmla="*/ 17 h 102"/>
              <a:gd name="T64" fmla="*/ 17 w 86"/>
              <a:gd name="T65" fmla="*/ 17 h 102"/>
              <a:gd name="T66" fmla="*/ 17 w 86"/>
              <a:gd name="T67" fmla="*/ 60 h 102"/>
              <a:gd name="T68" fmla="*/ 60 w 86"/>
              <a:gd name="T69" fmla="*/ 60 h 102"/>
              <a:gd name="T70" fmla="*/ 69 w 86"/>
              <a:gd name="T71" fmla="*/ 39 h 102"/>
              <a:gd name="T72" fmla="*/ 60 w 86"/>
              <a:gd name="T73" fmla="*/ 1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6" h="102">
                <a:moveTo>
                  <a:pt x="73" y="1"/>
                </a:moveTo>
                <a:cubicBezTo>
                  <a:pt x="74" y="0"/>
                  <a:pt x="75" y="0"/>
                  <a:pt x="76" y="1"/>
                </a:cubicBezTo>
                <a:cubicBezTo>
                  <a:pt x="77" y="2"/>
                  <a:pt x="77" y="3"/>
                  <a:pt x="76" y="4"/>
                </a:cubicBezTo>
                <a:cubicBezTo>
                  <a:pt x="74" y="7"/>
                  <a:pt x="74" y="7"/>
                  <a:pt x="74" y="7"/>
                </a:cubicBezTo>
                <a:cubicBezTo>
                  <a:pt x="77" y="11"/>
                  <a:pt x="80" y="15"/>
                  <a:pt x="82" y="20"/>
                </a:cubicBezTo>
                <a:cubicBezTo>
                  <a:pt x="85" y="26"/>
                  <a:pt x="86" y="32"/>
                  <a:pt x="86" y="39"/>
                </a:cubicBezTo>
                <a:cubicBezTo>
                  <a:pt x="86" y="45"/>
                  <a:pt x="85" y="51"/>
                  <a:pt x="82" y="57"/>
                </a:cubicBezTo>
                <a:cubicBezTo>
                  <a:pt x="80" y="63"/>
                  <a:pt x="76" y="68"/>
                  <a:pt x="72" y="72"/>
                </a:cubicBezTo>
                <a:cubicBezTo>
                  <a:pt x="68" y="77"/>
                  <a:pt x="62" y="80"/>
                  <a:pt x="57" y="82"/>
                </a:cubicBezTo>
                <a:cubicBezTo>
                  <a:pt x="56" y="83"/>
                  <a:pt x="56" y="83"/>
                  <a:pt x="56" y="83"/>
                </a:cubicBezTo>
                <a:cubicBezTo>
                  <a:pt x="52" y="84"/>
                  <a:pt x="47" y="85"/>
                  <a:pt x="42" y="86"/>
                </a:cubicBezTo>
                <a:cubicBezTo>
                  <a:pt x="42" y="86"/>
                  <a:pt x="42" y="86"/>
                  <a:pt x="42" y="87"/>
                </a:cubicBezTo>
                <a:cubicBezTo>
                  <a:pt x="42" y="94"/>
                  <a:pt x="42" y="94"/>
                  <a:pt x="42" y="94"/>
                </a:cubicBezTo>
                <a:cubicBezTo>
                  <a:pt x="58" y="94"/>
                  <a:pt x="58" y="94"/>
                  <a:pt x="58" y="94"/>
                </a:cubicBezTo>
                <a:cubicBezTo>
                  <a:pt x="60" y="94"/>
                  <a:pt x="62" y="96"/>
                  <a:pt x="62" y="98"/>
                </a:cubicBezTo>
                <a:cubicBezTo>
                  <a:pt x="62" y="100"/>
                  <a:pt x="60" y="102"/>
                  <a:pt x="58" y="102"/>
                </a:cubicBezTo>
                <a:cubicBezTo>
                  <a:pt x="38" y="102"/>
                  <a:pt x="38" y="102"/>
                  <a:pt x="38" y="102"/>
                </a:cubicBezTo>
                <a:cubicBezTo>
                  <a:pt x="38" y="102"/>
                  <a:pt x="38" y="102"/>
                  <a:pt x="38" y="102"/>
                </a:cubicBezTo>
                <a:cubicBezTo>
                  <a:pt x="38" y="102"/>
                  <a:pt x="38" y="102"/>
                  <a:pt x="38" y="102"/>
                </a:cubicBezTo>
                <a:cubicBezTo>
                  <a:pt x="19" y="102"/>
                  <a:pt x="19" y="102"/>
                  <a:pt x="19" y="102"/>
                </a:cubicBezTo>
                <a:cubicBezTo>
                  <a:pt x="17" y="102"/>
                  <a:pt x="15" y="100"/>
                  <a:pt x="15" y="98"/>
                </a:cubicBezTo>
                <a:cubicBezTo>
                  <a:pt x="15" y="96"/>
                  <a:pt x="17" y="94"/>
                  <a:pt x="19" y="94"/>
                </a:cubicBezTo>
                <a:cubicBezTo>
                  <a:pt x="34" y="94"/>
                  <a:pt x="34" y="94"/>
                  <a:pt x="34" y="94"/>
                </a:cubicBezTo>
                <a:cubicBezTo>
                  <a:pt x="34" y="87"/>
                  <a:pt x="34" y="87"/>
                  <a:pt x="34" y="87"/>
                </a:cubicBezTo>
                <a:cubicBezTo>
                  <a:pt x="34" y="86"/>
                  <a:pt x="34" y="86"/>
                  <a:pt x="34" y="86"/>
                </a:cubicBezTo>
                <a:cubicBezTo>
                  <a:pt x="29" y="85"/>
                  <a:pt x="25" y="84"/>
                  <a:pt x="20" y="82"/>
                </a:cubicBezTo>
                <a:cubicBezTo>
                  <a:pt x="20" y="82"/>
                  <a:pt x="20" y="82"/>
                  <a:pt x="20" y="82"/>
                </a:cubicBezTo>
                <a:cubicBezTo>
                  <a:pt x="15" y="80"/>
                  <a:pt x="11" y="77"/>
                  <a:pt x="7" y="74"/>
                </a:cubicBezTo>
                <a:cubicBezTo>
                  <a:pt x="4" y="76"/>
                  <a:pt x="4" y="76"/>
                  <a:pt x="4" y="76"/>
                </a:cubicBezTo>
                <a:cubicBezTo>
                  <a:pt x="3" y="77"/>
                  <a:pt x="2" y="77"/>
                  <a:pt x="1" y="76"/>
                </a:cubicBezTo>
                <a:cubicBezTo>
                  <a:pt x="0" y="75"/>
                  <a:pt x="0" y="74"/>
                  <a:pt x="1" y="73"/>
                </a:cubicBezTo>
                <a:cubicBezTo>
                  <a:pt x="9" y="64"/>
                  <a:pt x="9" y="64"/>
                  <a:pt x="9" y="64"/>
                </a:cubicBezTo>
                <a:cubicBezTo>
                  <a:pt x="3" y="57"/>
                  <a:pt x="0" y="48"/>
                  <a:pt x="0" y="39"/>
                </a:cubicBezTo>
                <a:cubicBezTo>
                  <a:pt x="0" y="28"/>
                  <a:pt x="4" y="18"/>
                  <a:pt x="11" y="11"/>
                </a:cubicBezTo>
                <a:cubicBezTo>
                  <a:pt x="11" y="11"/>
                  <a:pt x="11" y="11"/>
                  <a:pt x="11" y="11"/>
                </a:cubicBezTo>
                <a:cubicBezTo>
                  <a:pt x="18" y="4"/>
                  <a:pt x="28" y="0"/>
                  <a:pt x="38" y="0"/>
                </a:cubicBezTo>
                <a:cubicBezTo>
                  <a:pt x="48" y="0"/>
                  <a:pt x="57" y="4"/>
                  <a:pt x="64" y="10"/>
                </a:cubicBezTo>
                <a:cubicBezTo>
                  <a:pt x="69" y="5"/>
                  <a:pt x="69" y="5"/>
                  <a:pt x="69" y="5"/>
                </a:cubicBezTo>
                <a:cubicBezTo>
                  <a:pt x="69" y="5"/>
                  <a:pt x="69" y="5"/>
                  <a:pt x="69" y="5"/>
                </a:cubicBezTo>
                <a:cubicBezTo>
                  <a:pt x="69" y="5"/>
                  <a:pt x="69" y="5"/>
                  <a:pt x="69" y="5"/>
                </a:cubicBezTo>
                <a:cubicBezTo>
                  <a:pt x="69" y="5"/>
                  <a:pt x="69" y="5"/>
                  <a:pt x="69" y="5"/>
                </a:cubicBezTo>
                <a:cubicBezTo>
                  <a:pt x="73" y="1"/>
                  <a:pt x="73" y="1"/>
                  <a:pt x="73" y="1"/>
                </a:cubicBezTo>
                <a:close/>
                <a:moveTo>
                  <a:pt x="70" y="10"/>
                </a:moveTo>
                <a:cubicBezTo>
                  <a:pt x="70" y="10"/>
                  <a:pt x="70" y="10"/>
                  <a:pt x="70" y="10"/>
                </a:cubicBezTo>
                <a:cubicBezTo>
                  <a:pt x="67" y="13"/>
                  <a:pt x="67" y="13"/>
                  <a:pt x="67" y="13"/>
                </a:cubicBezTo>
                <a:cubicBezTo>
                  <a:pt x="73" y="20"/>
                  <a:pt x="77" y="29"/>
                  <a:pt x="77" y="39"/>
                </a:cubicBezTo>
                <a:cubicBezTo>
                  <a:pt x="77" y="49"/>
                  <a:pt x="73" y="59"/>
                  <a:pt x="66" y="66"/>
                </a:cubicBezTo>
                <a:cubicBezTo>
                  <a:pt x="65" y="66"/>
                  <a:pt x="65" y="66"/>
                  <a:pt x="65" y="66"/>
                </a:cubicBezTo>
                <a:cubicBezTo>
                  <a:pt x="59" y="73"/>
                  <a:pt x="49" y="77"/>
                  <a:pt x="38" y="77"/>
                </a:cubicBezTo>
                <a:cubicBezTo>
                  <a:pt x="29" y="77"/>
                  <a:pt x="20" y="73"/>
                  <a:pt x="13" y="67"/>
                </a:cubicBezTo>
                <a:cubicBezTo>
                  <a:pt x="10" y="70"/>
                  <a:pt x="10" y="70"/>
                  <a:pt x="10" y="70"/>
                </a:cubicBezTo>
                <a:cubicBezTo>
                  <a:pt x="13" y="74"/>
                  <a:pt x="18" y="76"/>
                  <a:pt x="22" y="78"/>
                </a:cubicBezTo>
                <a:cubicBezTo>
                  <a:pt x="27" y="80"/>
                  <a:pt x="33" y="81"/>
                  <a:pt x="38" y="81"/>
                </a:cubicBezTo>
                <a:cubicBezTo>
                  <a:pt x="44" y="81"/>
                  <a:pt x="50" y="80"/>
                  <a:pt x="55" y="78"/>
                </a:cubicBezTo>
                <a:cubicBezTo>
                  <a:pt x="55" y="78"/>
                  <a:pt x="55" y="78"/>
                  <a:pt x="55" y="78"/>
                </a:cubicBezTo>
                <a:cubicBezTo>
                  <a:pt x="60" y="76"/>
                  <a:pt x="65" y="73"/>
                  <a:pt x="69" y="69"/>
                </a:cubicBezTo>
                <a:cubicBezTo>
                  <a:pt x="69" y="69"/>
                  <a:pt x="69" y="69"/>
                  <a:pt x="69" y="69"/>
                </a:cubicBezTo>
                <a:cubicBezTo>
                  <a:pt x="69" y="69"/>
                  <a:pt x="69" y="69"/>
                  <a:pt x="69" y="69"/>
                </a:cubicBezTo>
                <a:cubicBezTo>
                  <a:pt x="73" y="65"/>
                  <a:pt x="76" y="60"/>
                  <a:pt x="78" y="55"/>
                </a:cubicBezTo>
                <a:cubicBezTo>
                  <a:pt x="80" y="50"/>
                  <a:pt x="81" y="44"/>
                  <a:pt x="81" y="39"/>
                </a:cubicBezTo>
                <a:cubicBezTo>
                  <a:pt x="81" y="33"/>
                  <a:pt x="80" y="27"/>
                  <a:pt x="78" y="22"/>
                </a:cubicBezTo>
                <a:cubicBezTo>
                  <a:pt x="76" y="18"/>
                  <a:pt x="73" y="14"/>
                  <a:pt x="70" y="10"/>
                </a:cubicBezTo>
                <a:close/>
                <a:moveTo>
                  <a:pt x="60" y="17"/>
                </a:moveTo>
                <a:cubicBezTo>
                  <a:pt x="60" y="17"/>
                  <a:pt x="60" y="17"/>
                  <a:pt x="60" y="17"/>
                </a:cubicBezTo>
                <a:cubicBezTo>
                  <a:pt x="54" y="11"/>
                  <a:pt x="47" y="8"/>
                  <a:pt x="38" y="8"/>
                </a:cubicBezTo>
                <a:cubicBezTo>
                  <a:pt x="30" y="8"/>
                  <a:pt x="22" y="11"/>
                  <a:pt x="17" y="17"/>
                </a:cubicBezTo>
                <a:cubicBezTo>
                  <a:pt x="11" y="22"/>
                  <a:pt x="8" y="30"/>
                  <a:pt x="8" y="39"/>
                </a:cubicBezTo>
                <a:cubicBezTo>
                  <a:pt x="8" y="47"/>
                  <a:pt x="11" y="55"/>
                  <a:pt x="17" y="60"/>
                </a:cubicBezTo>
                <a:cubicBezTo>
                  <a:pt x="22" y="66"/>
                  <a:pt x="30" y="69"/>
                  <a:pt x="38" y="69"/>
                </a:cubicBezTo>
                <a:cubicBezTo>
                  <a:pt x="47" y="69"/>
                  <a:pt x="54" y="66"/>
                  <a:pt x="60" y="60"/>
                </a:cubicBezTo>
                <a:cubicBezTo>
                  <a:pt x="60" y="60"/>
                  <a:pt x="60" y="60"/>
                  <a:pt x="60" y="60"/>
                </a:cubicBezTo>
                <a:cubicBezTo>
                  <a:pt x="66" y="55"/>
                  <a:pt x="69" y="47"/>
                  <a:pt x="69" y="39"/>
                </a:cubicBezTo>
                <a:cubicBezTo>
                  <a:pt x="69" y="30"/>
                  <a:pt x="66" y="22"/>
                  <a:pt x="60" y="17"/>
                </a:cubicBezTo>
                <a:cubicBezTo>
                  <a:pt x="60" y="17"/>
                  <a:pt x="60" y="17"/>
                  <a:pt x="60" y="17"/>
                </a:cubicBezTo>
                <a:cubicBezTo>
                  <a:pt x="60" y="17"/>
                  <a:pt x="60" y="17"/>
                  <a:pt x="60" y="17"/>
                </a:cubicBezTo>
                <a:close/>
              </a:path>
            </a:pathLst>
          </a:custGeom>
          <a:solidFill>
            <a:srgbClr val="FFFFFF"/>
          </a:solidFill>
          <a:ln w="6350">
            <a:noFill/>
          </a:ln>
        </p:spPr>
        <p:txBody>
          <a:bodyPr vert="horz" wrap="square" lIns="121912" tIns="60956" rIns="121912" bIns="60956" numCol="1" anchor="t" anchorCtr="0" compatLnSpc="1"/>
          <a:lstStyle/>
          <a:p>
            <a:pPr>
              <a:lnSpc>
                <a:spcPct val="120000"/>
              </a:lnSpc>
            </a:pPr>
            <a:endParaRPr lang="zh-CN" altLang="en-US" sz="1690">
              <a:latin typeface="Arial" panose="020B0604020202020204" pitchFamily="34" charset="0"/>
              <a:ea typeface="微软雅黑" panose="020B0503020204020204" charset="-122"/>
              <a:sym typeface="Arial" panose="020B0604020202020204" pitchFamily="34" charset="0"/>
            </a:endParaRPr>
          </a:p>
        </p:txBody>
      </p:sp>
      <p:sp>
        <p:nvSpPr>
          <p:cNvPr id="11" name="文本框 10"/>
          <p:cNvSpPr txBox="1"/>
          <p:nvPr>
            <p:custDataLst>
              <p:tags r:id="rId7"/>
            </p:custDataLst>
          </p:nvPr>
        </p:nvSpPr>
        <p:spPr>
          <a:xfrm>
            <a:off x="433070" y="2860040"/>
            <a:ext cx="4053840" cy="2588260"/>
          </a:xfrm>
          <a:prstGeom prst="rect">
            <a:avLst/>
          </a:prstGeom>
          <a:noFill/>
        </p:spPr>
        <p:txBody>
          <a:bodyPr wrap="square" lIns="90000" tIns="46800" rIns="90000" bIns="46800" rtlCol="0" anchor="ctr">
            <a:noAutofit/>
          </a:bodyPr>
          <a:lstStyle>
            <a:defPPr>
              <a:defRPr lang="zh-CN"/>
            </a:defPPr>
            <a:lvl1pPr algn="r">
              <a:lnSpc>
                <a:spcPct val="120000"/>
              </a:lnSpc>
              <a:defRPr sz="1400" spc="150">
                <a:solidFill>
                  <a:srgbClr val="000000">
                    <a:lumMod val="65000"/>
                    <a:lumOff val="35000"/>
                  </a:srgbClr>
                </a:solidFill>
                <a:latin typeface="Arial" panose="020B0604020202020204" pitchFamily="34" charset="0"/>
                <a:ea typeface="微软雅黑" panose="020B0503020204020204" charset="-122"/>
              </a:defRPr>
            </a:lvl1pPr>
          </a:lstStyle>
          <a:p>
            <a:pPr algn="l"/>
            <a:r>
              <a:rPr lang="zh-CN" altLang="zh-CN" sz="1200" kern="0" spc="0" dirty="0">
                <a:solidFill>
                  <a:schemeClr val="tx1"/>
                </a:solidFill>
                <a:latin typeface="微软雅黑" panose="020B0503020204020204" charset="-122"/>
                <a:cs typeface="Times New Roman" panose="02020603050405020304" pitchFamily="18" charset="0"/>
                <a:sym typeface="+mn-ea"/>
              </a:rPr>
              <a:t>All domain specific information would be encapsulated within the intent and subject to the modeling of intent. This domain independence immediately means that an implementation of the intent handling interface can be reused for every intent management function irrespective of its intent handling scope.</a:t>
            </a:r>
            <a:endParaRPr lang="zh-CN" altLang="zh-CN" sz="1200" kern="0" spc="0" dirty="0">
              <a:solidFill>
                <a:schemeClr val="tx1"/>
              </a:solidFill>
              <a:latin typeface="微软雅黑" panose="020B0503020204020204" charset="-122"/>
              <a:cs typeface="Times New Roman" panose="02020603050405020304" pitchFamily="18" charset="0"/>
              <a:sym typeface="+mn-ea"/>
            </a:endParaRPr>
          </a:p>
        </p:txBody>
      </p:sp>
      <p:sp>
        <p:nvSpPr>
          <p:cNvPr id="12" name="文本框 11"/>
          <p:cNvSpPr txBox="1"/>
          <p:nvPr>
            <p:custDataLst>
              <p:tags r:id="rId8"/>
            </p:custDataLst>
          </p:nvPr>
        </p:nvSpPr>
        <p:spPr>
          <a:xfrm>
            <a:off x="609600" y="2739390"/>
            <a:ext cx="3601720" cy="763270"/>
          </a:xfrm>
          <a:prstGeom prst="rect">
            <a:avLst/>
          </a:prstGeom>
          <a:noFill/>
        </p:spPr>
        <p:txBody>
          <a:bodyPr wrap="square" rtlCol="0">
            <a:noAutofit/>
          </a:bodyPr>
          <a:lstStyle/>
          <a:p>
            <a:pPr algn="r">
              <a:lnSpc>
                <a:spcPct val="120000"/>
              </a:lnSpc>
            </a:pPr>
            <a:r>
              <a:rPr lang="en-US" altLang="zh-CN" sz="3100" b="1" spc="150" dirty="0">
                <a:solidFill>
                  <a:srgbClr val="1D6DC2"/>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TMF IG1253</a:t>
            </a:r>
            <a:endParaRPr lang="en-US" altLang="zh-CN" sz="3100" b="1" spc="150" dirty="0">
              <a:solidFill>
                <a:srgbClr val="1D6DC2"/>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23" name="文本框 22"/>
          <p:cNvSpPr txBox="1"/>
          <p:nvPr>
            <p:custDataLst>
              <p:tags r:id="rId9"/>
            </p:custDataLst>
          </p:nvPr>
        </p:nvSpPr>
        <p:spPr>
          <a:xfrm>
            <a:off x="7739380" y="2729230"/>
            <a:ext cx="2976880" cy="763270"/>
          </a:xfrm>
          <a:prstGeom prst="rect">
            <a:avLst/>
          </a:prstGeom>
          <a:noFill/>
        </p:spPr>
        <p:txBody>
          <a:bodyPr wrap="square" rtlCol="0">
            <a:normAutofit fontScale="80000"/>
          </a:bodyPr>
          <a:lstStyle/>
          <a:p>
            <a:pPr algn="r">
              <a:lnSpc>
                <a:spcPct val="120000"/>
              </a:lnSpc>
            </a:pPr>
            <a:r>
              <a:rPr lang="en-US" altLang="zh-CN" sz="4000" b="1" spc="150" dirty="0">
                <a:solidFill>
                  <a:srgbClr val="1D6DC2"/>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3GPP 28.312</a:t>
            </a:r>
            <a:endParaRPr lang="en-US" altLang="zh-CN" sz="4000" b="1" spc="150" dirty="0">
              <a:solidFill>
                <a:srgbClr val="0088D5"/>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25" name="文本框 24"/>
          <p:cNvSpPr txBox="1"/>
          <p:nvPr>
            <p:custDataLst>
              <p:tags r:id="rId10"/>
            </p:custDataLst>
          </p:nvPr>
        </p:nvSpPr>
        <p:spPr>
          <a:xfrm>
            <a:off x="7739380" y="3367405"/>
            <a:ext cx="4018915" cy="589280"/>
          </a:xfrm>
          <a:prstGeom prst="rect">
            <a:avLst/>
          </a:prstGeom>
          <a:noFill/>
        </p:spPr>
        <p:txBody>
          <a:bodyPr wrap="square" lIns="90000" tIns="46800" rIns="90000" bIns="46800" rtlCol="0" anchor="ctr">
            <a:noAutofit/>
          </a:bodyPr>
          <a:lstStyle>
            <a:defPPr>
              <a:defRPr lang="zh-CN"/>
            </a:defPPr>
            <a:lvl1pPr algn="r">
              <a:lnSpc>
                <a:spcPct val="120000"/>
              </a:lnSpc>
              <a:defRPr sz="1400" spc="150">
                <a:solidFill>
                  <a:srgbClr val="000000">
                    <a:lumMod val="65000"/>
                    <a:lumOff val="35000"/>
                  </a:srgbClr>
                </a:solidFill>
                <a:latin typeface="Arial" panose="020B0604020202020204" pitchFamily="34" charset="0"/>
                <a:ea typeface="微软雅黑" panose="020B0503020204020204" charset="-122"/>
              </a:defRPr>
            </a:lvl1pPr>
          </a:lstStyle>
          <a:p>
            <a:pPr algn="l" fontAlgn="auto">
              <a:lnSpc>
                <a:spcPts val="1660"/>
              </a:lnSpc>
            </a:pPr>
            <a:r>
              <a:rPr lang="zh-CN" altLang="zh-CN" sz="1200" kern="0" spc="0" dirty="0">
                <a:solidFill>
                  <a:schemeClr val="tx1"/>
                </a:solidFill>
                <a:latin typeface="微软雅黑" panose="020B0503020204020204" charset="-122"/>
                <a:cs typeface="Times New Roman" panose="02020603050405020304" pitchFamily="18" charset="0"/>
                <a:sym typeface="+mn-ea"/>
              </a:rPr>
              <a:t>An Intent driven MnS includes the following management capabilities to support intent lifecycle management.</a:t>
            </a:r>
            <a:endParaRPr lang="zh-CN" altLang="zh-CN" sz="1200" kern="0" spc="0" dirty="0">
              <a:solidFill>
                <a:schemeClr val="tx1"/>
              </a:solidFill>
              <a:latin typeface="微软雅黑" panose="020B0503020204020204" charset="-122"/>
              <a:cs typeface="Times New Roman" panose="02020603050405020304" pitchFamily="18" charset="0"/>
              <a:sym typeface="+mn-ea"/>
            </a:endParaRPr>
          </a:p>
        </p:txBody>
      </p:sp>
      <p:sp>
        <p:nvSpPr>
          <p:cNvPr id="36" name="文本框 35"/>
          <p:cNvSpPr txBox="1"/>
          <p:nvPr>
            <p:custDataLst>
              <p:tags r:id="rId11"/>
            </p:custDataLst>
          </p:nvPr>
        </p:nvSpPr>
        <p:spPr>
          <a:xfrm>
            <a:off x="6829425" y="5032375"/>
            <a:ext cx="4981575" cy="589280"/>
          </a:xfrm>
          <a:prstGeom prst="rect">
            <a:avLst/>
          </a:prstGeom>
          <a:noFill/>
        </p:spPr>
        <p:txBody>
          <a:bodyPr wrap="square" lIns="90000" tIns="46800" rIns="90000" bIns="46800" rtlCol="0" anchor="ctr">
            <a:noAutofit/>
          </a:bodyPr>
          <a:lstStyle>
            <a:defPPr>
              <a:defRPr lang="zh-CN"/>
            </a:defPPr>
            <a:lvl1pPr algn="r">
              <a:lnSpc>
                <a:spcPct val="120000"/>
              </a:lnSpc>
              <a:defRPr sz="1400" spc="150">
                <a:solidFill>
                  <a:srgbClr val="000000">
                    <a:lumMod val="65000"/>
                    <a:lumOff val="35000"/>
                  </a:srgbClr>
                </a:solidFill>
                <a:latin typeface="Arial" panose="020B0604020202020204" pitchFamily="34" charset="0"/>
                <a:ea typeface="微软雅黑" panose="020B0503020204020204" charset="-122"/>
              </a:defRPr>
            </a:lvl1pPr>
          </a:lstStyle>
          <a:p>
            <a:pPr algn="l"/>
            <a:r>
              <a:rPr lang="zh-CN" altLang="zh-CN" sz="1200" kern="0" spc="0" dirty="0">
                <a:solidFill>
                  <a:schemeClr val="tx1"/>
                </a:solidFill>
                <a:latin typeface="微软雅黑" panose="020B0503020204020204" charset="-122"/>
                <a:cs typeface="Times New Roman" panose="02020603050405020304" pitchFamily="18" charset="0"/>
                <a:sym typeface="+mn-ea"/>
              </a:rPr>
              <a:t>In general, the needed capabilities for intent object instances life cycle management and intent reporting can be offered by the intent interface operations together with intent models that extend the intent interface capabilities and deliver additional information.</a:t>
            </a:r>
            <a:endParaRPr lang="zh-CN" altLang="zh-CN" sz="1200" kern="0" spc="0" dirty="0">
              <a:solidFill>
                <a:schemeClr val="tx1"/>
              </a:solidFill>
              <a:latin typeface="微软雅黑" panose="020B0503020204020204" charset="-122"/>
              <a:ea typeface="微软雅黑" panose="020B0503020204020204" charset="-122"/>
              <a:cs typeface="Times New Roman" panose="02020603050405020304" pitchFamily="18" charset="0"/>
            </a:endParaRPr>
          </a:p>
          <a:p>
            <a:pPr algn="l"/>
            <a:endParaRPr lang="zh-CN" altLang="zh-CN" sz="800" kern="0" spc="0" dirty="0">
              <a:solidFill>
                <a:schemeClr val="tx1"/>
              </a:solidFill>
              <a:latin typeface="微软雅黑" panose="020B0503020204020204" charset="-122"/>
              <a:ea typeface="微软雅黑" panose="020B0503020204020204" charset="-122"/>
              <a:cs typeface="Times New Roman" panose="02020603050405020304" pitchFamily="18" charset="0"/>
              <a:sym typeface="Arial" panose="020B0604020202020204" pitchFamily="34" charset="0"/>
            </a:endParaRPr>
          </a:p>
        </p:txBody>
      </p:sp>
      <p:sp>
        <p:nvSpPr>
          <p:cNvPr id="37" name="文本框 36"/>
          <p:cNvSpPr txBox="1"/>
          <p:nvPr>
            <p:custDataLst>
              <p:tags r:id="rId12"/>
            </p:custDataLst>
          </p:nvPr>
        </p:nvSpPr>
        <p:spPr>
          <a:xfrm>
            <a:off x="7605395" y="4112895"/>
            <a:ext cx="3429000" cy="763270"/>
          </a:xfrm>
          <a:prstGeom prst="rect">
            <a:avLst/>
          </a:prstGeom>
          <a:noFill/>
        </p:spPr>
        <p:txBody>
          <a:bodyPr wrap="square" rtlCol="0">
            <a:noAutofit/>
          </a:bodyPr>
          <a:lstStyle/>
          <a:p>
            <a:pPr algn="l">
              <a:lnSpc>
                <a:spcPct val="120000"/>
              </a:lnSpc>
            </a:pPr>
            <a:r>
              <a:rPr lang="en-US" altLang="zh-CN" sz="3200" b="1" spc="150" dirty="0">
                <a:solidFill>
                  <a:srgbClr val="1D6DC2"/>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rPr>
              <a:t>ZSM 011</a:t>
            </a:r>
            <a:endParaRPr lang="en-US" altLang="zh-CN" sz="3200" b="1" spc="150" dirty="0">
              <a:solidFill>
                <a:srgbClr val="1D6DC2"/>
              </a:solidFill>
              <a:latin typeface="Arial" panose="020B0604020202020204" pitchFamily="34" charset="0"/>
              <a:ea typeface="微软雅黑" panose="020B0503020204020204" charset="-122"/>
              <a:cs typeface="Arial" panose="020B0604020202020204" pitchFamily="34" charset="0"/>
              <a:sym typeface="Arial" panose="020B0604020202020204" pitchFamily="34" charset="0"/>
            </a:endParaRPr>
          </a:p>
        </p:txBody>
      </p:sp>
      <p:sp>
        <p:nvSpPr>
          <p:cNvPr id="39" name="文本框 38"/>
          <p:cNvSpPr txBox="1"/>
          <p:nvPr/>
        </p:nvSpPr>
        <p:spPr>
          <a:xfrm>
            <a:off x="551180" y="1398270"/>
            <a:ext cx="11010265" cy="814705"/>
          </a:xfrm>
          <a:prstGeom prst="rect">
            <a:avLst/>
          </a:prstGeom>
          <a:noFill/>
          <a:ln w="9525">
            <a:noFill/>
          </a:ln>
        </p:spPr>
        <p:txBody>
          <a:bodyPr wrap="square">
            <a:spAutoFit/>
          </a:bodyPr>
          <a:p>
            <a:pPr indent="0" fontAlgn="auto">
              <a:lnSpc>
                <a:spcPts val="1880"/>
              </a:lnSpc>
            </a:pPr>
            <a:r>
              <a:rPr sz="1400" kern="100">
                <a:latin typeface="微软雅黑" panose="020B0503020204020204" charset="-122"/>
                <a:ea typeface="微软雅黑" panose="020B0503020204020204" charset="-122"/>
                <a:cs typeface="Times New Roman" panose="02020603050405020304" pitchFamily="18" charset="0"/>
                <a:sym typeface="+mn-ea"/>
              </a:rPr>
              <a:t>The intent handling interface is the means of communication between two intent management functions. One of them is in the intent handler role and the other in the intent owner role. </a:t>
            </a:r>
            <a:endParaRPr sz="1400" kern="100">
              <a:latin typeface="微软雅黑" panose="020B0503020204020204" charset="-122"/>
              <a:ea typeface="微软雅黑" panose="020B0503020204020204" charset="-122"/>
              <a:cs typeface="Times New Roman" panose="02020603050405020304" pitchFamily="18" charset="0"/>
              <a:sym typeface="+mn-ea"/>
            </a:endParaRPr>
          </a:p>
          <a:p>
            <a:pPr indent="0" fontAlgn="auto">
              <a:lnSpc>
                <a:spcPts val="1880"/>
              </a:lnSpc>
            </a:pPr>
            <a:r>
              <a:rPr sz="1400" kern="100">
                <a:latin typeface="微软雅黑" panose="020B0503020204020204" charset="-122"/>
                <a:ea typeface="微软雅黑" panose="020B0503020204020204" charset="-122"/>
                <a:cs typeface="Times New Roman" panose="02020603050405020304" pitchFamily="18" charset="0"/>
                <a:sym typeface="+mn-ea"/>
              </a:rPr>
              <a:t>This interface and its procedures are closely related to the phases and tasks within intent lifecycle management.</a:t>
            </a:r>
            <a:endParaRPr lang="en-US" altLang="zh-CN" sz="1400" kern="100" dirty="0">
              <a:solidFill>
                <a:schemeClr val="tx1"/>
              </a:solidFill>
              <a:latin typeface="微软雅黑" panose="020B0503020204020204" charset="-122"/>
              <a:ea typeface="微软雅黑" panose="020B0503020204020204" charset="-122"/>
              <a:cs typeface="Times New Roman" panose="02020603050405020304" pitchFamily="18" charset="0"/>
            </a:endParaRPr>
          </a:p>
        </p:txBody>
      </p:sp>
      <p:sp>
        <p:nvSpPr>
          <p:cNvPr id="40" name="Shape 2569"/>
          <p:cNvSpPr/>
          <p:nvPr/>
        </p:nvSpPr>
        <p:spPr>
          <a:xfrm>
            <a:off x="433070" y="1309370"/>
            <a:ext cx="11325860" cy="982345"/>
          </a:xfrm>
          <a:prstGeom prst="rect">
            <a:avLst/>
          </a:prstGeom>
          <a:ln w="38100">
            <a:solidFill>
              <a:schemeClr val="accent5"/>
            </a:solidFill>
            <a:miter lim="400000"/>
          </a:ln>
        </p:spPr>
        <p:txBody>
          <a:bodyPr lIns="0" tIns="0" rIns="0" bIns="0" anchor="ctr"/>
          <a:p>
            <a:pPr>
              <a:defRPr sz="3200"/>
            </a:pPr>
            <a:endParaRPr sz="3200">
              <a:solidFill>
                <a:prstClr val="black"/>
              </a:solidFill>
              <a:latin typeface="Agency FB" panose="020B0503020202020204" pitchFamily="34" charset="0"/>
              <a:ea typeface="等线" panose="02010600030101010101" charset="-122"/>
            </a:endParaRPr>
          </a:p>
        </p:txBody>
      </p:sp>
    </p:spTree>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lang="en-US" altLang="zh-CN" dirty="0"/>
              <a:t>I</a:t>
            </a:r>
            <a:r>
              <a:rPr lang="zh-CN" altLang="en-US" dirty="0"/>
              <a:t>ntent decomposition</a:t>
            </a:r>
            <a:endParaRPr lang="zh-CN" altLang="en-US" dirty="0"/>
          </a:p>
        </p:txBody>
      </p:sp>
      <p:graphicFrame>
        <p:nvGraphicFramePr>
          <p:cNvPr id="2" name="对象 -2147482624"/>
          <p:cNvGraphicFramePr/>
          <p:nvPr/>
        </p:nvGraphicFramePr>
        <p:xfrm>
          <a:off x="6221095" y="1090295"/>
          <a:ext cx="5823585" cy="5122545"/>
        </p:xfrm>
        <a:graphic>
          <a:graphicData uri="http://schemas.openxmlformats.org/presentationml/2006/ole">
            <mc:AlternateContent xmlns:mc="http://schemas.openxmlformats.org/markup-compatibility/2006">
              <mc:Choice xmlns:v="urn:schemas-microsoft-com:vml" Requires="v">
                <p:oleObj spid="_x0000_s3076" name="" r:id="rId1" imgW="16042005" imgH="12085955" progId="Visio.Drawing.15">
                  <p:embed/>
                </p:oleObj>
              </mc:Choice>
              <mc:Fallback>
                <p:oleObj name="" r:id="rId1" imgW="16042005" imgH="12085955" progId="Visio.Drawing.15">
                  <p:embed/>
                  <p:pic>
                    <p:nvPicPr>
                      <p:cNvPr id="0" name="图片 3075"/>
                      <p:cNvPicPr/>
                      <p:nvPr/>
                    </p:nvPicPr>
                    <p:blipFill>
                      <a:blip r:embed="rId2"/>
                      <a:stretch>
                        <a:fillRect/>
                      </a:stretch>
                    </p:blipFill>
                    <p:spPr>
                      <a:xfrm>
                        <a:off x="6221095" y="1090295"/>
                        <a:ext cx="5823585" cy="5122545"/>
                      </a:xfrm>
                      <a:prstGeom prst="rect">
                        <a:avLst/>
                      </a:prstGeom>
                      <a:noFill/>
                      <a:ln w="38100">
                        <a:noFill/>
                        <a:miter/>
                      </a:ln>
                    </p:spPr>
                  </p:pic>
                </p:oleObj>
              </mc:Fallback>
            </mc:AlternateContent>
          </a:graphicData>
        </a:graphic>
      </p:graphicFrame>
      <p:sp>
        <p:nvSpPr>
          <p:cNvPr id="11" name="矩形 10"/>
          <p:cNvSpPr/>
          <p:nvPr/>
        </p:nvSpPr>
        <p:spPr>
          <a:xfrm>
            <a:off x="1446246" y="1090334"/>
            <a:ext cx="2247900" cy="427355"/>
          </a:xfrm>
          <a:prstGeom prst="rect">
            <a:avLst/>
          </a:prstGeom>
          <a:solidFill>
            <a:schemeClr val="accent5"/>
          </a:solidFill>
          <a:ln w="12700" cap="flat" cmpd="sng" algn="ctr">
            <a:noFill/>
            <a:prstDash val="solid"/>
            <a:miter lim="800000"/>
          </a:ln>
          <a:effectLst>
            <a:outerShdw blurRad="63500" algn="ctr" rotWithShape="0">
              <a:prstClr val="black">
                <a:alpha val="40000"/>
              </a:prstClr>
            </a:outerShdw>
          </a:effectLst>
        </p:spPr>
        <p:txBody>
          <a:bodyPr anchor="ctr"/>
          <a:p>
            <a:pPr algn="ctr" defTabSz="1219200" eaLnBrk="1" fontAlgn="auto" hangingPunct="1">
              <a:spcBef>
                <a:spcPts val="0"/>
              </a:spcBef>
              <a:spcAft>
                <a:spcPts val="0"/>
              </a:spcAft>
              <a:defRPr/>
            </a:pPr>
            <a:r>
              <a:rPr lang="en-US" altLang="zh-CN" sz="1600" b="1" dirty="0">
                <a:solidFill>
                  <a:schemeClr val="bg1"/>
                </a:solidFill>
                <a:latin typeface="微软雅黑" panose="020B0503020204020204" charset="-122"/>
                <a:ea typeface="微软雅黑" panose="020B0503020204020204" charset="-122"/>
                <a:cs typeface="+mn-ea"/>
                <a:sym typeface="+mn-lt"/>
              </a:rPr>
              <a:t>ETSI ENI 015</a:t>
            </a:r>
            <a:endParaRPr lang="en-US" altLang="zh-CN" sz="1600" b="1" dirty="0">
              <a:solidFill>
                <a:schemeClr val="bg1"/>
              </a:solidFill>
              <a:latin typeface="微软雅黑" panose="020B0503020204020204" charset="-122"/>
              <a:ea typeface="微软雅黑" panose="020B0503020204020204" charset="-122"/>
              <a:cs typeface="+mn-ea"/>
              <a:sym typeface="+mn-lt"/>
            </a:endParaRPr>
          </a:p>
        </p:txBody>
      </p:sp>
      <p:sp>
        <p:nvSpPr>
          <p:cNvPr id="12" name="矩形 11"/>
          <p:cNvSpPr/>
          <p:nvPr/>
        </p:nvSpPr>
        <p:spPr>
          <a:xfrm>
            <a:off x="189865" y="1611630"/>
            <a:ext cx="6031230" cy="4431665"/>
          </a:xfrm>
          <a:prstGeom prst="rect">
            <a:avLst/>
          </a:prstGeom>
          <a:noFill/>
          <a:ln w="12700" cmpd="sng">
            <a:solidFill>
              <a:schemeClr val="accent1">
                <a:shade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a:p>
        </p:txBody>
      </p:sp>
      <p:sp>
        <p:nvSpPr>
          <p:cNvPr id="78" name="矩形 77"/>
          <p:cNvSpPr/>
          <p:nvPr/>
        </p:nvSpPr>
        <p:spPr>
          <a:xfrm>
            <a:off x="189865" y="1611630"/>
            <a:ext cx="6051550" cy="4189730"/>
          </a:xfrm>
          <a:prstGeom prst="rect">
            <a:avLst/>
          </a:prstGeom>
          <a:noFill/>
          <a:effectLst/>
        </p:spPr>
        <p:style>
          <a:lnRef idx="0">
            <a:schemeClr val="accent5"/>
          </a:lnRef>
          <a:fillRef idx="3">
            <a:schemeClr val="accent5"/>
          </a:fillRef>
          <a:effectRef idx="3">
            <a:schemeClr val="accent5"/>
          </a:effectRef>
          <a:fontRef idx="minor">
            <a:schemeClr val="lt1"/>
          </a:fontRef>
        </p:style>
        <p:txBody>
          <a:bodyPr wrap="square">
            <a:spAutoFit/>
          </a:bodyPr>
          <a:lstStyle>
            <a:lvl1pPr marL="358775" indent="-2857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244475" indent="-171450" algn="just" eaLnBrk="1" fontAlgn="auto" hangingPunct="1">
              <a:lnSpc>
                <a:spcPts val="1880"/>
              </a:lnSpc>
              <a:buFont typeface="Wingdings" panose="05000000000000000000" charset="0"/>
              <a:buChar char="l"/>
              <a:defRPr/>
            </a:pPr>
            <a:r>
              <a:rPr lang="en-US" altLang="zh-CN" sz="1200" kern="100" dirty="0">
                <a:solidFill>
                  <a:schemeClr val="tx1"/>
                </a:solidFill>
                <a:latin typeface="微软雅黑" panose="020B0503020204020204" charset="-122"/>
                <a:ea typeface="微软雅黑" panose="020B0503020204020204" charset="-122"/>
                <a:cs typeface="Times New Roman" panose="02020603050405020304" pitchFamily="18" charset="0"/>
              </a:rPr>
              <a:t>Considering the complexity of user’s goals, the intent decomposition can be introduced to enhance the general procedures of intent policy processing.  The processed intent is able to be decomposed by three components, which are about execution, testing and extension. </a:t>
            </a:r>
            <a:endParaRPr lang="en-US" altLang="zh-CN" sz="1200" kern="100" dirty="0">
              <a:solidFill>
                <a:schemeClr val="tx1"/>
              </a:solidFill>
              <a:latin typeface="微软雅黑" panose="020B0503020204020204" charset="-122"/>
              <a:ea typeface="微软雅黑" panose="020B0503020204020204" charset="-122"/>
              <a:cs typeface="Times New Roman" panose="02020603050405020304" pitchFamily="18" charset="0"/>
            </a:endParaRPr>
          </a:p>
          <a:p>
            <a:pPr marL="244475" indent="-171450" algn="just" eaLnBrk="1" fontAlgn="auto" hangingPunct="1">
              <a:lnSpc>
                <a:spcPts val="1880"/>
              </a:lnSpc>
              <a:buFont typeface="Wingdings" panose="05000000000000000000" charset="0"/>
              <a:buChar char="l"/>
              <a:defRPr/>
            </a:pPr>
            <a:endParaRPr lang="en-US" altLang="zh-CN" sz="1200" kern="100" dirty="0">
              <a:solidFill>
                <a:schemeClr val="tx1"/>
              </a:solidFill>
              <a:latin typeface="微软雅黑" panose="020B0503020204020204" charset="-122"/>
              <a:ea typeface="微软雅黑" panose="020B0503020204020204" charset="-122"/>
              <a:cs typeface="Times New Roman" panose="02020603050405020304" pitchFamily="18" charset="0"/>
            </a:endParaRPr>
          </a:p>
          <a:p>
            <a:pPr marL="244475" indent="-171450" algn="just" eaLnBrk="1" fontAlgn="auto" hangingPunct="1">
              <a:lnSpc>
                <a:spcPts val="1880"/>
              </a:lnSpc>
              <a:buFont typeface="Wingdings" panose="05000000000000000000" charset="0"/>
              <a:buChar char="l"/>
              <a:defRPr/>
            </a:pPr>
            <a:r>
              <a:rPr lang="en-US" altLang="zh-CN" sz="1200" kern="100" dirty="0">
                <a:solidFill>
                  <a:schemeClr val="tx1"/>
                </a:solidFill>
                <a:latin typeface="微软雅黑" panose="020B0503020204020204" charset="-122"/>
                <a:ea typeface="微软雅黑" panose="020B0503020204020204" charset="-122"/>
                <a:cs typeface="Times New Roman" panose="02020603050405020304" pitchFamily="18" charset="0"/>
              </a:rPr>
              <a:t>Ensure the realization of the intent creator’s goals (the goals of intent are able to be tested and assured automatically. If the testing results are not able to meet the goals, the corresponding extended procedure will be triggered automatically). </a:t>
            </a:r>
            <a:endParaRPr lang="en-US" altLang="zh-CN" sz="1200" kern="100" dirty="0">
              <a:solidFill>
                <a:schemeClr val="tx1"/>
              </a:solidFill>
              <a:latin typeface="微软雅黑" panose="020B0503020204020204" charset="-122"/>
              <a:ea typeface="微软雅黑" panose="020B0503020204020204" charset="-122"/>
              <a:cs typeface="Times New Roman" panose="02020603050405020304" pitchFamily="18" charset="0"/>
            </a:endParaRPr>
          </a:p>
          <a:p>
            <a:pPr marL="244475" indent="-171450" algn="just" eaLnBrk="1" fontAlgn="auto" hangingPunct="1">
              <a:lnSpc>
                <a:spcPts val="1880"/>
              </a:lnSpc>
              <a:buFont typeface="Wingdings" panose="05000000000000000000" charset="0"/>
              <a:buChar char="l"/>
              <a:defRPr/>
            </a:pPr>
            <a:endParaRPr lang="en-US" altLang="zh-CN" sz="1200" kern="100" dirty="0">
              <a:solidFill>
                <a:schemeClr val="tx1"/>
              </a:solidFill>
              <a:latin typeface="微软雅黑" panose="020B0503020204020204" charset="-122"/>
              <a:ea typeface="微软雅黑" panose="020B0503020204020204" charset="-122"/>
              <a:cs typeface="Times New Roman" panose="02020603050405020304" pitchFamily="18" charset="0"/>
            </a:endParaRPr>
          </a:p>
          <a:p>
            <a:pPr marL="244475" indent="-171450" algn="just" eaLnBrk="1" fontAlgn="auto" hangingPunct="1">
              <a:lnSpc>
                <a:spcPts val="1880"/>
              </a:lnSpc>
              <a:buFont typeface="Wingdings" panose="05000000000000000000" charset="0"/>
              <a:buChar char="l"/>
              <a:defRPr/>
            </a:pPr>
            <a:r>
              <a:rPr lang="en-US" altLang="zh-CN" sz="1200" kern="100" dirty="0">
                <a:solidFill>
                  <a:schemeClr val="tx1"/>
                </a:solidFill>
                <a:latin typeface="微软雅黑" panose="020B0503020204020204" charset="-122"/>
                <a:ea typeface="微软雅黑" panose="020B0503020204020204" charset="-122"/>
                <a:cs typeface="Times New Roman" panose="02020603050405020304" pitchFamily="18" charset="0"/>
              </a:rPr>
              <a:t>In the right figure, an intent decomposition method is described. An “originalIntentPolicy” is able to be recognized as “originalApplyPolicy”, “testIntentPolicy”</a:t>
            </a:r>
            <a:r>
              <a:rPr lang="en-US" altLang="zh-CN" sz="1200" kern="100" dirty="0">
                <a:latin typeface="微软雅黑" panose="020B0503020204020204" charset="-122"/>
                <a:ea typeface="微软雅黑" panose="020B0503020204020204" charset="-122"/>
                <a:cs typeface="Times New Roman" panose="02020603050405020304" pitchFamily="18" charset="0"/>
                <a:sym typeface="+mn-ea"/>
              </a:rPr>
              <a:t>and </a:t>
            </a:r>
            <a:r>
              <a:rPr lang="en-US" altLang="zh-CN" sz="1200" kern="100" dirty="0">
                <a:solidFill>
                  <a:schemeClr val="tx1"/>
                </a:solidFill>
                <a:latin typeface="微软雅黑" panose="020B0503020204020204" charset="-122"/>
                <a:ea typeface="微软雅黑" panose="020B0503020204020204" charset="-122"/>
                <a:cs typeface="Times New Roman" panose="02020603050405020304" pitchFamily="18" charset="0"/>
              </a:rPr>
              <a:t> “extendedIntentPolicy”.</a:t>
            </a:r>
            <a:endParaRPr lang="en-US" altLang="zh-CN" sz="1200" kern="100" dirty="0">
              <a:solidFill>
                <a:schemeClr val="tx1"/>
              </a:solidFill>
              <a:latin typeface="微软雅黑" panose="020B0503020204020204" charset="-122"/>
              <a:ea typeface="微软雅黑" panose="020B0503020204020204" charset="-122"/>
              <a:cs typeface="Times New Roman" panose="02020603050405020304" pitchFamily="18" charset="0"/>
            </a:endParaRPr>
          </a:p>
          <a:p>
            <a:pPr marL="244475" indent="-171450" algn="just" eaLnBrk="1" fontAlgn="auto" hangingPunct="1">
              <a:lnSpc>
                <a:spcPts val="1880"/>
              </a:lnSpc>
              <a:buFont typeface="Wingdings" panose="05000000000000000000" charset="0"/>
              <a:buChar char="l"/>
              <a:defRPr/>
            </a:pPr>
            <a:endParaRPr lang="en-US" altLang="zh-CN" sz="1200" kern="100" dirty="0">
              <a:solidFill>
                <a:schemeClr val="tx1"/>
              </a:solidFill>
              <a:latin typeface="微软雅黑" panose="020B0503020204020204" charset="-122"/>
              <a:ea typeface="微软雅黑" panose="020B0503020204020204" charset="-122"/>
              <a:cs typeface="Times New Roman" panose="02020603050405020304" pitchFamily="18" charset="0"/>
            </a:endParaRPr>
          </a:p>
          <a:p>
            <a:pPr marL="244475" indent="-171450" algn="just" eaLnBrk="1" fontAlgn="auto" hangingPunct="1">
              <a:lnSpc>
                <a:spcPts val="1880"/>
              </a:lnSpc>
              <a:buFont typeface="Wingdings" panose="05000000000000000000" charset="0"/>
              <a:buChar char="l"/>
              <a:defRPr/>
            </a:pPr>
            <a:r>
              <a:rPr sz="1200" kern="100" dirty="0">
                <a:solidFill>
                  <a:schemeClr val="tx1"/>
                </a:solidFill>
                <a:latin typeface="微软雅黑" panose="020B0503020204020204" charset="-122"/>
                <a:ea typeface="微软雅黑" panose="020B0503020204020204" charset="-122"/>
                <a:cs typeface="Times New Roman" panose="02020603050405020304" pitchFamily="18" charset="0"/>
              </a:rPr>
              <a:t>In the different intents involved in decomposition, the general intent model and general intent interface are adopted to make all intents use the same expression and interaction mode.</a:t>
            </a:r>
            <a:endParaRPr sz="1200" kern="100" dirty="0">
              <a:solidFill>
                <a:schemeClr val="tx1"/>
              </a:solidFill>
              <a:latin typeface="微软雅黑" panose="020B0503020204020204" charset="-122"/>
              <a:ea typeface="微软雅黑" panose="020B0503020204020204" charset="-122"/>
              <a:cs typeface="Times New Roman" panose="02020603050405020304" pitchFamily="18" charset="0"/>
            </a:endParaRPr>
          </a:p>
        </p:txBody>
      </p:sp>
    </p:spTree>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lang="en-US" altLang="zh-CN" dirty="0"/>
              <a:t>Contents</a:t>
            </a:r>
            <a:endParaRPr lang="zh-CN" altLang="en-US" dirty="0"/>
          </a:p>
        </p:txBody>
      </p:sp>
      <p:sp>
        <p:nvSpPr>
          <p:cNvPr id="7" name="文本框 6"/>
          <p:cNvSpPr txBox="1"/>
          <p:nvPr/>
        </p:nvSpPr>
        <p:spPr>
          <a:xfrm>
            <a:off x="7237863" y="6228896"/>
            <a:ext cx="4954137" cy="246221"/>
          </a:xfrm>
          <a:prstGeom prst="rect">
            <a:avLst/>
          </a:prstGeom>
          <a:noFill/>
        </p:spPr>
        <p:txBody>
          <a:bodyPr wrap="square" rtlCol="0">
            <a:spAutoFit/>
          </a:bodyPr>
          <a:lstStyle/>
          <a:p>
            <a:r>
              <a:rPr lang="en-US" sz="1000" dirty="0"/>
              <a:t>Ref: ITU-T “Scenarios and Requirements of Intent-Based Network for Network Evolution”</a:t>
            </a:r>
            <a:endParaRPr lang="en-US" sz="1000" dirty="0"/>
          </a:p>
        </p:txBody>
      </p:sp>
      <p:sp>
        <p:nvSpPr>
          <p:cNvPr id="38" name="MH_Number_1">
            <a:hlinkClick r:id="" action="ppaction://noaction"/>
          </p:cNvPr>
          <p:cNvSpPr/>
          <p:nvPr>
            <p:custDataLst>
              <p:tags r:id="rId1"/>
            </p:custDataLst>
          </p:nvPr>
        </p:nvSpPr>
        <p:spPr bwMode="auto">
          <a:xfrm>
            <a:off x="3130090" y="1542495"/>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5" name="MH_Entry_1">
            <a:hlinkClick r:id="" action="ppaction://noaction"/>
          </p:cNvPr>
          <p:cNvSpPr/>
          <p:nvPr>
            <p:custDataLst>
              <p:tags r:id="rId2"/>
            </p:custDataLst>
          </p:nvPr>
        </p:nvSpPr>
        <p:spPr>
          <a:xfrm>
            <a:off x="3882096" y="189139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11" name="文本框 10"/>
          <p:cNvSpPr txBox="1"/>
          <p:nvPr>
            <p:custDataLst>
              <p:tags r:id="rId3"/>
            </p:custDataLst>
          </p:nvPr>
        </p:nvSpPr>
        <p:spPr>
          <a:xfrm>
            <a:off x="3130089" y="1542495"/>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01</a:t>
            </a:r>
            <a:endParaRPr lang="zh-CN" altLang="en-US" sz="2000" dirty="0">
              <a:solidFill>
                <a:srgbClr val="FFFFFF"/>
              </a:solidFill>
            </a:endParaRPr>
          </a:p>
        </p:txBody>
      </p:sp>
      <p:sp>
        <p:nvSpPr>
          <p:cNvPr id="14" name="文本框 13"/>
          <p:cNvSpPr txBox="1"/>
          <p:nvPr>
            <p:custDataLst>
              <p:tags r:id="rId4"/>
            </p:custDataLst>
          </p:nvPr>
        </p:nvSpPr>
        <p:spPr>
          <a:xfrm>
            <a:off x="3882094" y="1433158"/>
            <a:ext cx="4889863" cy="500400"/>
          </a:xfrm>
          <a:prstGeom prst="rect">
            <a:avLst/>
          </a:prstGeom>
          <a:noFill/>
        </p:spPr>
        <p:txBody>
          <a:bodyPr wrap="square" rtlCol="0" anchor="b" anchorCtr="0">
            <a:normAutofit/>
          </a:bodyPr>
          <a:lstStyle>
            <a:defPPr>
              <a:defRPr lang="zh-CN"/>
            </a:defPPr>
            <a:lvl1pPr>
              <a:defRPr sz="2000"/>
            </a:lvl1pPr>
          </a:lstStyle>
          <a:p>
            <a:r>
              <a:rPr lang="en-US" dirty="0"/>
              <a:t>Motivation and SDO Background</a:t>
            </a:r>
            <a:endParaRPr lang="en-US" dirty="0"/>
          </a:p>
        </p:txBody>
      </p:sp>
      <p:sp>
        <p:nvSpPr>
          <p:cNvPr id="40" name="MH_Number_2">
            <a:hlinkClick r:id="" action="ppaction://noaction"/>
          </p:cNvPr>
          <p:cNvSpPr/>
          <p:nvPr>
            <p:custDataLst>
              <p:tags r:id="rId5"/>
            </p:custDataLst>
          </p:nvPr>
        </p:nvSpPr>
        <p:spPr bwMode="auto">
          <a:xfrm>
            <a:off x="3130090" y="2489735"/>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16" name="文本框 15"/>
          <p:cNvSpPr txBox="1"/>
          <p:nvPr>
            <p:custDataLst>
              <p:tags r:id="rId6"/>
            </p:custDataLst>
          </p:nvPr>
        </p:nvSpPr>
        <p:spPr>
          <a:xfrm>
            <a:off x="3130089" y="2489735"/>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02</a:t>
            </a:r>
            <a:endParaRPr lang="zh-CN" altLang="en-US" sz="2000" dirty="0">
              <a:solidFill>
                <a:srgbClr val="FFFFFF"/>
              </a:solidFill>
            </a:endParaRPr>
          </a:p>
        </p:txBody>
      </p:sp>
      <p:sp>
        <p:nvSpPr>
          <p:cNvPr id="22" name="MH_Entry_1">
            <a:hlinkClick r:id="" action="ppaction://noaction"/>
          </p:cNvPr>
          <p:cNvSpPr/>
          <p:nvPr>
            <p:custDataLst>
              <p:tags r:id="rId7"/>
            </p:custDataLst>
          </p:nvPr>
        </p:nvSpPr>
        <p:spPr>
          <a:xfrm>
            <a:off x="3882096" y="2834312"/>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27" name="文本框 26"/>
          <p:cNvSpPr txBox="1"/>
          <p:nvPr>
            <p:custDataLst>
              <p:tags r:id="rId8"/>
            </p:custDataLst>
          </p:nvPr>
        </p:nvSpPr>
        <p:spPr>
          <a:xfrm>
            <a:off x="3882094" y="2383696"/>
            <a:ext cx="4889863" cy="500400"/>
          </a:xfrm>
          <a:prstGeom prst="rect">
            <a:avLst/>
          </a:prstGeom>
          <a:noFill/>
        </p:spPr>
        <p:txBody>
          <a:bodyPr wrap="square" rtlCol="0" anchor="b" anchorCtr="0">
            <a:normAutofit/>
          </a:bodyPr>
          <a:lstStyle>
            <a:defPPr>
              <a:defRPr lang="zh-CN"/>
            </a:defPPr>
            <a:lvl1pPr>
              <a:defRPr sz="2000"/>
            </a:lvl1pPr>
          </a:lstStyle>
          <a:p>
            <a:r>
              <a:rPr lang="en-US" altLang="zh-CN" b="1" dirty="0">
                <a:solidFill>
                  <a:srgbClr val="0070C0"/>
                </a:solidFill>
                <a:sym typeface="+mn-ea"/>
              </a:rPr>
              <a:t>Relationship with existing work of ONAP</a:t>
            </a:r>
            <a:endParaRPr lang="en-US" altLang="zh-CN" b="1" dirty="0">
              <a:solidFill>
                <a:srgbClr val="0070C0"/>
              </a:solidFill>
              <a:sym typeface="+mn-ea"/>
            </a:endParaRPr>
          </a:p>
        </p:txBody>
      </p:sp>
      <p:sp>
        <p:nvSpPr>
          <p:cNvPr id="46" name="MH_Number_3">
            <a:hlinkClick r:id="" action="ppaction://noaction"/>
          </p:cNvPr>
          <p:cNvSpPr/>
          <p:nvPr>
            <p:custDataLst>
              <p:tags r:id="rId9"/>
            </p:custDataLst>
          </p:nvPr>
        </p:nvSpPr>
        <p:spPr bwMode="auto">
          <a:xfrm>
            <a:off x="3130090" y="3429098"/>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1" name="文本框 30"/>
          <p:cNvSpPr txBox="1"/>
          <p:nvPr>
            <p:custDataLst>
              <p:tags r:id="rId10"/>
            </p:custDataLst>
          </p:nvPr>
        </p:nvSpPr>
        <p:spPr>
          <a:xfrm>
            <a:off x="3130089" y="3429097"/>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03</a:t>
            </a:r>
            <a:endParaRPr lang="zh-CN" altLang="en-US" sz="2000" dirty="0">
              <a:solidFill>
                <a:srgbClr val="FFFFFF"/>
              </a:solidFill>
            </a:endParaRPr>
          </a:p>
        </p:txBody>
      </p:sp>
      <p:sp>
        <p:nvSpPr>
          <p:cNvPr id="32" name="MH_Entry_1">
            <a:hlinkClick r:id="" action="ppaction://noaction"/>
          </p:cNvPr>
          <p:cNvSpPr/>
          <p:nvPr>
            <p:custDataLst>
              <p:tags r:id="rId11"/>
            </p:custDataLst>
          </p:nvPr>
        </p:nvSpPr>
        <p:spPr>
          <a:xfrm>
            <a:off x="3882096" y="3781552"/>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33" name="文本框 32"/>
          <p:cNvSpPr txBox="1"/>
          <p:nvPr>
            <p:custDataLst>
              <p:tags r:id="rId12"/>
            </p:custDataLst>
          </p:nvPr>
        </p:nvSpPr>
        <p:spPr>
          <a:xfrm>
            <a:off x="3882390" y="3323590"/>
            <a:ext cx="6007735" cy="500380"/>
          </a:xfrm>
          <a:prstGeom prst="rect">
            <a:avLst/>
          </a:prstGeom>
          <a:noFill/>
        </p:spPr>
        <p:txBody>
          <a:bodyPr wrap="square" rtlCol="0" anchor="b" anchorCtr="0">
            <a:noAutofit/>
          </a:bodyPr>
          <a:lstStyle>
            <a:defPPr>
              <a:defRPr lang="zh-CN"/>
            </a:defPPr>
            <a:lvl1pPr>
              <a:defRPr sz="2000"/>
            </a:lvl1pPr>
          </a:lstStyle>
          <a:p>
            <a:r>
              <a:rPr lang="en-US" dirty="0"/>
              <a:t>Requirements for g</a:t>
            </a:r>
            <a:r>
              <a:rPr dirty="0"/>
              <a:t>eneral </a:t>
            </a:r>
            <a:r>
              <a:rPr lang="en-US" dirty="0"/>
              <a:t>intent</a:t>
            </a:r>
            <a:r>
              <a:rPr dirty="0"/>
              <a:t> model </a:t>
            </a:r>
            <a:r>
              <a:rPr lang="en-US" dirty="0"/>
              <a:t>and </a:t>
            </a:r>
            <a:r>
              <a:rPr dirty="0"/>
              <a:t>interface</a:t>
            </a:r>
            <a:endParaRPr dirty="0"/>
          </a:p>
        </p:txBody>
      </p:sp>
      <p:sp>
        <p:nvSpPr>
          <p:cNvPr id="50" name="MH_Number_4">
            <a:hlinkClick r:id="" action="ppaction://noaction"/>
          </p:cNvPr>
          <p:cNvSpPr/>
          <p:nvPr>
            <p:custDataLst>
              <p:tags r:id="rId13"/>
            </p:custDataLst>
          </p:nvPr>
        </p:nvSpPr>
        <p:spPr bwMode="auto">
          <a:xfrm>
            <a:off x="3130090" y="4370811"/>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34" name="文本框 33"/>
          <p:cNvSpPr txBox="1"/>
          <p:nvPr>
            <p:custDataLst>
              <p:tags r:id="rId14"/>
            </p:custDataLst>
          </p:nvPr>
        </p:nvSpPr>
        <p:spPr>
          <a:xfrm>
            <a:off x="3130089" y="4370811"/>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04</a:t>
            </a:r>
            <a:endParaRPr lang="zh-CN" altLang="en-US" sz="2000" dirty="0">
              <a:solidFill>
                <a:srgbClr val="FFFFFF"/>
              </a:solidFill>
            </a:endParaRPr>
          </a:p>
        </p:txBody>
      </p:sp>
      <p:sp>
        <p:nvSpPr>
          <p:cNvPr id="36" name="MH_Entry_1">
            <a:hlinkClick r:id="" action="ppaction://noaction"/>
          </p:cNvPr>
          <p:cNvSpPr/>
          <p:nvPr>
            <p:custDataLst>
              <p:tags r:id="rId15"/>
            </p:custDataLst>
          </p:nvPr>
        </p:nvSpPr>
        <p:spPr>
          <a:xfrm>
            <a:off x="3882096" y="4724468"/>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37" name="文本框 36"/>
          <p:cNvSpPr txBox="1"/>
          <p:nvPr>
            <p:custDataLst>
              <p:tags r:id="rId16"/>
            </p:custDataLst>
          </p:nvPr>
        </p:nvSpPr>
        <p:spPr>
          <a:xfrm>
            <a:off x="3882094" y="4266232"/>
            <a:ext cx="4889863" cy="500400"/>
          </a:xfrm>
          <a:prstGeom prst="rect">
            <a:avLst/>
          </a:prstGeom>
          <a:noFill/>
        </p:spPr>
        <p:txBody>
          <a:bodyPr wrap="square" rtlCol="0" anchor="b" anchorCtr="0">
            <a:normAutofit/>
          </a:bodyPr>
          <a:lstStyle>
            <a:defPPr>
              <a:defRPr lang="zh-CN"/>
            </a:defPPr>
            <a:lvl1pPr>
              <a:defRPr sz="2000"/>
            </a:lvl1pPr>
          </a:lstStyle>
          <a:p>
            <a:r>
              <a:rPr lang="zh-CN" altLang="en-US" dirty="0">
                <a:sym typeface="+mn-ea"/>
              </a:rPr>
              <a:t>REQ-XXX</a:t>
            </a:r>
            <a:r>
              <a:rPr lang="en-US" altLang="zh-CN" dirty="0">
                <a:sym typeface="+mn-ea"/>
              </a:rPr>
              <a:t> description</a:t>
            </a:r>
            <a:endParaRPr lang="en-US" altLang="zh-CN" dirty="0"/>
          </a:p>
        </p:txBody>
      </p:sp>
      <p:sp>
        <p:nvSpPr>
          <p:cNvPr id="39" name="MH_Number_4">
            <a:hlinkClick r:id="" action="ppaction://noaction"/>
          </p:cNvPr>
          <p:cNvSpPr/>
          <p:nvPr>
            <p:custDataLst>
              <p:tags r:id="rId17"/>
            </p:custDataLst>
          </p:nvPr>
        </p:nvSpPr>
        <p:spPr bwMode="auto">
          <a:xfrm>
            <a:off x="3130090" y="5316079"/>
            <a:ext cx="752007" cy="394620"/>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0061AD"/>
          </a:solidFill>
          <a:ln w="12700">
            <a:solidFill>
              <a:srgbClr val="0061AD"/>
            </a:solidFill>
            <a:miter lim="800000"/>
          </a:ln>
        </p:spPr>
        <p:txBody>
          <a:bodyPr wrap="square" lIns="90000" tIns="46800" rIns="90000" bIns="46800" anchor="ctr">
            <a:normAutofit lnSpcReduction="20000"/>
          </a:bodyPr>
          <a:lstStyle/>
          <a:p>
            <a:pPr algn="ctr">
              <a:spcBef>
                <a:spcPct val="0"/>
              </a:spcBef>
            </a:pPr>
            <a:endParaRPr lang="zh-CN" altLang="en-US" sz="2000" dirty="0">
              <a:solidFill>
                <a:srgbClr val="FFFFFF"/>
              </a:solidFill>
            </a:endParaRPr>
          </a:p>
        </p:txBody>
      </p:sp>
      <p:sp>
        <p:nvSpPr>
          <p:cNvPr id="41" name="文本框 40"/>
          <p:cNvSpPr txBox="1"/>
          <p:nvPr>
            <p:custDataLst>
              <p:tags r:id="rId18"/>
            </p:custDataLst>
          </p:nvPr>
        </p:nvSpPr>
        <p:spPr>
          <a:xfrm>
            <a:off x="3130089" y="5316079"/>
            <a:ext cx="556086" cy="394619"/>
          </a:xfrm>
          <a:prstGeom prst="rect">
            <a:avLst/>
          </a:prstGeom>
          <a:noFill/>
        </p:spPr>
        <p:txBody>
          <a:bodyPr wrap="square" rtlCol="0" anchor="ctr" anchorCtr="0">
            <a:normAutofit lnSpcReduction="10000"/>
          </a:bodyPr>
          <a:lstStyle/>
          <a:p>
            <a:pPr algn="ctr"/>
            <a:r>
              <a:rPr lang="en-US" altLang="zh-CN" sz="2000" dirty="0" smtClean="0">
                <a:solidFill>
                  <a:srgbClr val="FFFFFF"/>
                </a:solidFill>
              </a:rPr>
              <a:t>05</a:t>
            </a:r>
            <a:endParaRPr lang="zh-CN" altLang="en-US" sz="2000" dirty="0">
              <a:solidFill>
                <a:srgbClr val="FFFFFF"/>
              </a:solidFill>
            </a:endParaRPr>
          </a:p>
        </p:txBody>
      </p:sp>
      <p:sp>
        <p:nvSpPr>
          <p:cNvPr id="42" name="MH_Entry_1">
            <a:hlinkClick r:id="" action="ppaction://noaction"/>
          </p:cNvPr>
          <p:cNvSpPr/>
          <p:nvPr>
            <p:custDataLst>
              <p:tags r:id="rId19"/>
            </p:custDataLst>
          </p:nvPr>
        </p:nvSpPr>
        <p:spPr>
          <a:xfrm>
            <a:off x="3882096" y="5667384"/>
            <a:ext cx="4889862" cy="45719"/>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rgbClr val="0061AD">
                <a:lumMod val="40000"/>
                <a:lumOff val="60000"/>
              </a:srgbClr>
            </a:solidFill>
            <a:bevel/>
          </a:ln>
        </p:spPr>
        <p:style>
          <a:lnRef idx="2">
            <a:srgbClr val="0061AD">
              <a:shade val="50000"/>
            </a:srgbClr>
          </a:lnRef>
          <a:fillRef idx="1">
            <a:srgbClr val="0061AD"/>
          </a:fillRef>
          <a:effectRef idx="0">
            <a:srgbClr val="0061AD"/>
          </a:effectRef>
          <a:fontRef idx="minor">
            <a:srgbClr val="FFFFFF"/>
          </a:fontRef>
        </p:style>
        <p:txBody>
          <a:bodyPr rot="0" spcFirstLastPara="0" vertOverflow="overflow" horzOverflow="overflow" vert="horz" wrap="square" lIns="90000" tIns="46800" rIns="90000" bIns="46800" numCol="1" spcCol="0" rtlCol="0" fromWordArt="0" anchor="ctr" anchorCtr="0" forceAA="0" compatLnSpc="1">
            <a:normAutofit fontScale="25000" lnSpcReduction="20000"/>
          </a:bodyPr>
          <a:lstStyle/>
          <a:p>
            <a:pPr>
              <a:lnSpc>
                <a:spcPct val="130000"/>
              </a:lnSpc>
            </a:pPr>
            <a:endParaRPr lang="zh-CN" altLang="en-US" sz="2000" dirty="0">
              <a:solidFill>
                <a:srgbClr val="000000"/>
              </a:solidFill>
            </a:endParaRPr>
          </a:p>
        </p:txBody>
      </p:sp>
      <p:sp>
        <p:nvSpPr>
          <p:cNvPr id="43" name="文本框 42"/>
          <p:cNvSpPr txBox="1"/>
          <p:nvPr>
            <p:custDataLst>
              <p:tags r:id="rId20"/>
            </p:custDataLst>
          </p:nvPr>
        </p:nvSpPr>
        <p:spPr>
          <a:xfrm>
            <a:off x="3882094" y="5209148"/>
            <a:ext cx="4889863" cy="500400"/>
          </a:xfrm>
          <a:prstGeom prst="rect">
            <a:avLst/>
          </a:prstGeom>
          <a:noFill/>
        </p:spPr>
        <p:txBody>
          <a:bodyPr wrap="square" rtlCol="0" anchor="b" anchorCtr="0">
            <a:normAutofit/>
          </a:bodyPr>
          <a:lstStyle>
            <a:defPPr>
              <a:defRPr lang="zh-CN"/>
            </a:defPPr>
            <a:lvl1pPr>
              <a:defRPr sz="2000"/>
            </a:lvl1pPr>
          </a:lstStyle>
          <a:p>
            <a:r>
              <a:rPr lang="en-US" altLang="zh-CN" dirty="0"/>
              <a:t>Project Impact</a:t>
            </a:r>
            <a:endParaRPr lang="en-US" altLang="zh-CN" dirty="0"/>
          </a:p>
        </p:txBody>
      </p:sp>
    </p:spTree>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lang="zh-CN" altLang="zh-CN" dirty="0">
                <a:sym typeface="+mn-ea"/>
              </a:rPr>
              <a:t>Existing intent work of ONAP</a:t>
            </a:r>
            <a:endParaRPr lang="zh-CN" altLang="zh-CN" dirty="0">
              <a:sym typeface="+mn-ea"/>
            </a:endParaRPr>
          </a:p>
        </p:txBody>
      </p:sp>
      <p:sp>
        <p:nvSpPr>
          <p:cNvPr id="2" name="圆角矩形 1"/>
          <p:cNvSpPr/>
          <p:nvPr/>
        </p:nvSpPr>
        <p:spPr>
          <a:xfrm>
            <a:off x="6661450" y="1644224"/>
            <a:ext cx="5361202" cy="747673"/>
          </a:xfrm>
          <a:prstGeom prst="roundRect">
            <a:avLst>
              <a:gd name="adj" fmla="val 8525"/>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5" name="圆角矩形 4"/>
          <p:cNvSpPr/>
          <p:nvPr/>
        </p:nvSpPr>
        <p:spPr>
          <a:xfrm>
            <a:off x="6728211" y="3473728"/>
            <a:ext cx="1107629" cy="578090"/>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rgbClr val="FF0000"/>
              </a:solidFill>
            </a:endParaRPr>
          </a:p>
        </p:txBody>
      </p:sp>
      <p:sp>
        <p:nvSpPr>
          <p:cNvPr id="6" name="圆角矩形 5"/>
          <p:cNvSpPr/>
          <p:nvPr/>
        </p:nvSpPr>
        <p:spPr>
          <a:xfrm>
            <a:off x="8681887" y="3255745"/>
            <a:ext cx="1297290" cy="451770"/>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rgbClr val="FF0000"/>
              </a:solidFill>
            </a:endParaRPr>
          </a:p>
        </p:txBody>
      </p:sp>
      <p:sp>
        <p:nvSpPr>
          <p:cNvPr id="3" name="圆角矩形 2"/>
          <p:cNvSpPr/>
          <p:nvPr/>
        </p:nvSpPr>
        <p:spPr>
          <a:xfrm>
            <a:off x="8681887" y="3811432"/>
            <a:ext cx="1297290" cy="357824"/>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rgbClr val="FF0000"/>
                </a:solidFill>
              </a:rPr>
              <a:t>Policy</a:t>
            </a:r>
            <a:endParaRPr lang="en-US" altLang="zh-CN" b="1" dirty="0">
              <a:solidFill>
                <a:srgbClr val="FF0000"/>
              </a:solidFill>
            </a:endParaRPr>
          </a:p>
        </p:txBody>
      </p:sp>
      <p:sp>
        <p:nvSpPr>
          <p:cNvPr id="11" name="圆角矩形 10"/>
          <p:cNvSpPr/>
          <p:nvPr/>
        </p:nvSpPr>
        <p:spPr>
          <a:xfrm>
            <a:off x="10776367" y="3483161"/>
            <a:ext cx="1246285" cy="559224"/>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rgbClr val="FF0000"/>
              </a:solidFill>
            </a:endParaRPr>
          </a:p>
        </p:txBody>
      </p:sp>
      <p:sp>
        <p:nvSpPr>
          <p:cNvPr id="12" name="圆角矩形 11"/>
          <p:cNvSpPr/>
          <p:nvPr/>
        </p:nvSpPr>
        <p:spPr>
          <a:xfrm>
            <a:off x="8816990" y="4958642"/>
            <a:ext cx="1122218" cy="402447"/>
          </a:xfrm>
          <a:prstGeom prst="roundRect">
            <a:avLst/>
          </a:prstGeom>
          <a:solidFill>
            <a:schemeClr val="accent6">
              <a:lumMod val="20000"/>
              <a:lumOff val="8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FF0000"/>
                </a:solidFill>
              </a:rPr>
              <a:t>SDN-C</a:t>
            </a:r>
            <a:endParaRPr lang="en-US" altLang="zh-CN" b="1" dirty="0">
              <a:solidFill>
                <a:srgbClr val="FF0000"/>
              </a:solidFill>
            </a:endParaRPr>
          </a:p>
        </p:txBody>
      </p:sp>
      <p:sp>
        <p:nvSpPr>
          <p:cNvPr id="13" name="矩形 12"/>
          <p:cNvSpPr/>
          <p:nvPr/>
        </p:nvSpPr>
        <p:spPr>
          <a:xfrm>
            <a:off x="6792755" y="1738583"/>
            <a:ext cx="1178441" cy="547606"/>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b="1" dirty="0"/>
          </a:p>
        </p:txBody>
      </p:sp>
      <p:sp>
        <p:nvSpPr>
          <p:cNvPr id="14" name="矩形 13"/>
          <p:cNvSpPr/>
          <p:nvPr/>
        </p:nvSpPr>
        <p:spPr>
          <a:xfrm>
            <a:off x="8126103" y="1732254"/>
            <a:ext cx="902961" cy="220319"/>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b="1" dirty="0" smtClean="0">
                <a:solidFill>
                  <a:schemeClr val="bg1"/>
                </a:solidFill>
              </a:rPr>
              <a:t>Audio/Text</a:t>
            </a:r>
            <a:endParaRPr lang="zh-CN" altLang="en-US" sz="1000" b="1" dirty="0">
              <a:solidFill>
                <a:schemeClr val="bg1"/>
              </a:solidFill>
            </a:endParaRPr>
          </a:p>
        </p:txBody>
      </p:sp>
      <p:sp>
        <p:nvSpPr>
          <p:cNvPr id="15" name="矩形 14"/>
          <p:cNvSpPr/>
          <p:nvPr/>
        </p:nvSpPr>
        <p:spPr>
          <a:xfrm>
            <a:off x="8135438" y="2097298"/>
            <a:ext cx="902962" cy="188891"/>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b="1" dirty="0" smtClean="0"/>
              <a:t>NLP</a:t>
            </a:r>
            <a:endParaRPr lang="zh-CN" altLang="en-US" sz="1000" b="1" dirty="0"/>
          </a:p>
        </p:txBody>
      </p:sp>
      <p:sp>
        <p:nvSpPr>
          <p:cNvPr id="16" name="矩形 15"/>
          <p:cNvSpPr/>
          <p:nvPr/>
        </p:nvSpPr>
        <p:spPr>
          <a:xfrm>
            <a:off x="6864046" y="2065343"/>
            <a:ext cx="634106" cy="224033"/>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 b="1" dirty="0" err="1" smtClean="0"/>
              <a:t>usecase</a:t>
            </a:r>
            <a:endParaRPr lang="zh-CN" altLang="en-US" sz="800" b="1" dirty="0"/>
          </a:p>
        </p:txBody>
      </p:sp>
      <p:sp>
        <p:nvSpPr>
          <p:cNvPr id="17" name="矩形 16"/>
          <p:cNvSpPr/>
          <p:nvPr/>
        </p:nvSpPr>
        <p:spPr>
          <a:xfrm>
            <a:off x="9641112" y="1740812"/>
            <a:ext cx="2245161" cy="545377"/>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b="1" dirty="0" smtClean="0"/>
              <a:t>Monitor</a:t>
            </a:r>
            <a:endParaRPr lang="zh-CN" altLang="en-US" sz="1000" b="1" dirty="0"/>
          </a:p>
        </p:txBody>
      </p:sp>
      <p:sp>
        <p:nvSpPr>
          <p:cNvPr id="18" name="椭圆 17"/>
          <p:cNvSpPr/>
          <p:nvPr/>
        </p:nvSpPr>
        <p:spPr>
          <a:xfrm>
            <a:off x="9677175" y="1775665"/>
            <a:ext cx="180111" cy="182845"/>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2060"/>
              </a:solidFill>
            </a:endParaRPr>
          </a:p>
        </p:txBody>
      </p:sp>
      <p:sp>
        <p:nvSpPr>
          <p:cNvPr id="19" name="椭圆 18"/>
          <p:cNvSpPr/>
          <p:nvPr/>
        </p:nvSpPr>
        <p:spPr>
          <a:xfrm>
            <a:off x="8586920" y="1159338"/>
            <a:ext cx="180111" cy="182845"/>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rgbClr val="002060"/>
              </a:solidFill>
            </a:endParaRPr>
          </a:p>
        </p:txBody>
      </p:sp>
      <p:sp>
        <p:nvSpPr>
          <p:cNvPr id="20" name="文本框 19"/>
          <p:cNvSpPr txBox="1"/>
          <p:nvPr/>
        </p:nvSpPr>
        <p:spPr>
          <a:xfrm>
            <a:off x="9614840" y="1733536"/>
            <a:ext cx="590226" cy="261610"/>
          </a:xfrm>
          <a:prstGeom prst="rect">
            <a:avLst/>
          </a:prstGeom>
          <a:noFill/>
        </p:spPr>
        <p:txBody>
          <a:bodyPr wrap="none" rtlCol="0">
            <a:spAutoFit/>
          </a:bodyPr>
          <a:lstStyle/>
          <a:p>
            <a:r>
              <a:rPr lang="en-US" altLang="zh-CN" sz="1050" b="1" dirty="0" smtClean="0">
                <a:solidFill>
                  <a:srgbClr val="002060"/>
                </a:solidFill>
              </a:rPr>
              <a:t>update</a:t>
            </a:r>
            <a:endParaRPr lang="zh-CN" altLang="en-US" sz="1050" b="1" dirty="0">
              <a:solidFill>
                <a:srgbClr val="002060"/>
              </a:solidFill>
            </a:endParaRPr>
          </a:p>
        </p:txBody>
      </p:sp>
      <p:cxnSp>
        <p:nvCxnSpPr>
          <p:cNvPr id="21" name="直接箭头连接符 20"/>
          <p:cNvCxnSpPr/>
          <p:nvPr/>
        </p:nvCxnSpPr>
        <p:spPr>
          <a:xfrm flipH="1">
            <a:off x="7922210" y="1314502"/>
            <a:ext cx="659098" cy="1294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2" name="左大括号 21"/>
          <p:cNvSpPr/>
          <p:nvPr/>
        </p:nvSpPr>
        <p:spPr>
          <a:xfrm rot="5400000">
            <a:off x="7837787" y="549534"/>
            <a:ext cx="146245" cy="2236309"/>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b="1"/>
          </a:p>
        </p:txBody>
      </p:sp>
      <p:cxnSp>
        <p:nvCxnSpPr>
          <p:cNvPr id="23" name="曲线连接符 22"/>
          <p:cNvCxnSpPr/>
          <p:nvPr/>
        </p:nvCxnSpPr>
        <p:spPr>
          <a:xfrm rot="10800000">
            <a:off x="7971196" y="1489758"/>
            <a:ext cx="1796036" cy="272240"/>
          </a:xfrm>
          <a:prstGeom prst="curvedConnector3">
            <a:avLst>
              <a:gd name="adj1" fmla="val -320"/>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9068578" y="1839796"/>
            <a:ext cx="546945" cy="369332"/>
          </a:xfrm>
          <a:prstGeom prst="rect">
            <a:avLst/>
          </a:prstGeom>
          <a:noFill/>
        </p:spPr>
        <p:txBody>
          <a:bodyPr wrap="none" rtlCol="0">
            <a:spAutoFit/>
          </a:bodyPr>
          <a:lstStyle/>
          <a:p>
            <a:pPr algn="ctr"/>
            <a:r>
              <a:rPr lang="en-US" altLang="zh-CN" b="1" dirty="0" smtClean="0">
                <a:solidFill>
                  <a:srgbClr val="FF0000"/>
                </a:solidFill>
              </a:rPr>
              <a:t>UUI</a:t>
            </a:r>
            <a:endParaRPr lang="zh-CN" altLang="en-US" b="1" dirty="0">
              <a:solidFill>
                <a:srgbClr val="FF0000"/>
              </a:solidFill>
            </a:endParaRPr>
          </a:p>
        </p:txBody>
      </p:sp>
      <p:cxnSp>
        <p:nvCxnSpPr>
          <p:cNvPr id="25" name="直接箭头连接符 24"/>
          <p:cNvCxnSpPr>
            <a:stCxn id="16" idx="2"/>
          </p:cNvCxnSpPr>
          <p:nvPr/>
        </p:nvCxnSpPr>
        <p:spPr>
          <a:xfrm flipH="1">
            <a:off x="7057424" y="2289376"/>
            <a:ext cx="123675" cy="118133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a:xfrm>
            <a:off x="9979177" y="3525863"/>
            <a:ext cx="805908" cy="5787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a:off x="7528857" y="4051818"/>
            <a:ext cx="1288133" cy="112109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flipV="1">
            <a:off x="9939208" y="4051818"/>
            <a:ext cx="1328102" cy="111602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a:endCxn id="3" idx="3"/>
          </p:cNvCxnSpPr>
          <p:nvPr/>
        </p:nvCxnSpPr>
        <p:spPr>
          <a:xfrm flipH="1">
            <a:off x="9979177" y="3897377"/>
            <a:ext cx="805908" cy="9296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flipH="1" flipV="1">
            <a:off x="7835840" y="3906880"/>
            <a:ext cx="849342" cy="8565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flipV="1">
            <a:off x="11402113" y="2197770"/>
            <a:ext cx="575" cy="128539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a:off x="7059709" y="3665416"/>
            <a:ext cx="526463" cy="369332"/>
          </a:xfrm>
          <a:prstGeom prst="rect">
            <a:avLst/>
          </a:prstGeom>
          <a:noFill/>
        </p:spPr>
        <p:txBody>
          <a:bodyPr wrap="square" rtlCol="0">
            <a:spAutoFit/>
          </a:bodyPr>
          <a:lstStyle/>
          <a:p>
            <a:r>
              <a:rPr lang="en-US" altLang="zh-CN" b="1" dirty="0" smtClean="0">
                <a:solidFill>
                  <a:srgbClr val="FF0000"/>
                </a:solidFill>
              </a:rPr>
              <a:t>SO</a:t>
            </a:r>
            <a:endParaRPr lang="zh-CN" altLang="en-US" b="1" dirty="0">
              <a:solidFill>
                <a:srgbClr val="FF0000"/>
              </a:solidFill>
            </a:endParaRPr>
          </a:p>
        </p:txBody>
      </p:sp>
      <p:sp>
        <p:nvSpPr>
          <p:cNvPr id="33" name="文本框 32"/>
          <p:cNvSpPr txBox="1"/>
          <p:nvPr/>
        </p:nvSpPr>
        <p:spPr>
          <a:xfrm rot="16566211">
            <a:off x="6484476" y="2792631"/>
            <a:ext cx="1053494" cy="215444"/>
          </a:xfrm>
          <a:prstGeom prst="rect">
            <a:avLst/>
          </a:prstGeom>
          <a:noFill/>
        </p:spPr>
        <p:txBody>
          <a:bodyPr wrap="none" rtlCol="0">
            <a:spAutoFit/>
          </a:bodyPr>
          <a:lstStyle/>
          <a:p>
            <a:r>
              <a:rPr lang="en-US" altLang="zh-CN" sz="800" b="1" dirty="0" smtClean="0">
                <a:solidFill>
                  <a:srgbClr val="002060"/>
                </a:solidFill>
              </a:rPr>
              <a:t>create a new service</a:t>
            </a:r>
            <a:endParaRPr lang="zh-CN" altLang="en-US" sz="800" b="1" dirty="0">
              <a:solidFill>
                <a:srgbClr val="002060"/>
              </a:solidFill>
            </a:endParaRPr>
          </a:p>
        </p:txBody>
      </p:sp>
      <p:sp>
        <p:nvSpPr>
          <p:cNvPr id="34" name="文本框 33"/>
          <p:cNvSpPr txBox="1"/>
          <p:nvPr/>
        </p:nvSpPr>
        <p:spPr>
          <a:xfrm rot="1115589">
            <a:off x="7356236" y="3192421"/>
            <a:ext cx="1228221" cy="215444"/>
          </a:xfrm>
          <a:prstGeom prst="rect">
            <a:avLst/>
          </a:prstGeom>
          <a:noFill/>
        </p:spPr>
        <p:txBody>
          <a:bodyPr wrap="none" rtlCol="0">
            <a:spAutoFit/>
          </a:bodyPr>
          <a:lstStyle/>
          <a:p>
            <a:r>
              <a:rPr lang="en-US" altLang="zh-CN" sz="800" b="1" dirty="0" smtClean="0">
                <a:solidFill>
                  <a:srgbClr val="002060"/>
                </a:solidFill>
              </a:rPr>
              <a:t>save into intent instance</a:t>
            </a:r>
            <a:endParaRPr lang="zh-CN" altLang="en-US" sz="800" b="1" dirty="0">
              <a:solidFill>
                <a:srgbClr val="002060"/>
              </a:solidFill>
            </a:endParaRPr>
          </a:p>
        </p:txBody>
      </p:sp>
      <p:sp>
        <p:nvSpPr>
          <p:cNvPr id="35" name="文本框 34"/>
          <p:cNvSpPr txBox="1"/>
          <p:nvPr/>
        </p:nvSpPr>
        <p:spPr>
          <a:xfrm>
            <a:off x="8736739" y="3278924"/>
            <a:ext cx="524503" cy="369332"/>
          </a:xfrm>
          <a:prstGeom prst="rect">
            <a:avLst/>
          </a:prstGeom>
          <a:noFill/>
        </p:spPr>
        <p:txBody>
          <a:bodyPr wrap="square" rtlCol="0">
            <a:spAutoFit/>
          </a:bodyPr>
          <a:lstStyle/>
          <a:p>
            <a:r>
              <a:rPr lang="en-US" altLang="zh-CN" b="1" dirty="0" smtClean="0">
                <a:solidFill>
                  <a:srgbClr val="FF0000"/>
                </a:solidFill>
              </a:rPr>
              <a:t>AAI</a:t>
            </a:r>
            <a:endParaRPr lang="zh-CN" altLang="en-US" b="1" dirty="0">
              <a:solidFill>
                <a:srgbClr val="FF0000"/>
              </a:solidFill>
            </a:endParaRPr>
          </a:p>
        </p:txBody>
      </p:sp>
      <p:sp>
        <p:nvSpPr>
          <p:cNvPr id="36" name="矩形 35"/>
          <p:cNvSpPr/>
          <p:nvPr/>
        </p:nvSpPr>
        <p:spPr>
          <a:xfrm>
            <a:off x="9263628" y="3332052"/>
            <a:ext cx="633696" cy="252262"/>
          </a:xfrm>
          <a:prstGeom prst="rect">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 b="1" dirty="0" smtClean="0">
                <a:solidFill>
                  <a:srgbClr val="0070C0"/>
                </a:solidFill>
              </a:rPr>
              <a:t>Intent</a:t>
            </a:r>
            <a:endParaRPr lang="en-US" altLang="zh-CN" sz="800" b="1" dirty="0" smtClean="0">
              <a:solidFill>
                <a:srgbClr val="0070C0"/>
              </a:solidFill>
            </a:endParaRPr>
          </a:p>
          <a:p>
            <a:pPr algn="ctr"/>
            <a:r>
              <a:rPr lang="en-US" altLang="zh-CN" sz="800" b="1" dirty="0" smtClean="0">
                <a:solidFill>
                  <a:srgbClr val="0070C0"/>
                </a:solidFill>
              </a:rPr>
              <a:t>Instance</a:t>
            </a:r>
            <a:endParaRPr lang="zh-CN" altLang="en-US" sz="800" b="1" dirty="0">
              <a:solidFill>
                <a:srgbClr val="0070C0"/>
              </a:solidFill>
            </a:endParaRPr>
          </a:p>
        </p:txBody>
      </p:sp>
      <p:sp>
        <p:nvSpPr>
          <p:cNvPr id="37" name="环形箭头 36"/>
          <p:cNvSpPr/>
          <p:nvPr/>
        </p:nvSpPr>
        <p:spPr>
          <a:xfrm flipH="1">
            <a:off x="9019081" y="2487189"/>
            <a:ext cx="704387" cy="700328"/>
          </a:xfrm>
          <a:prstGeom prst="circularArrow">
            <a:avLst>
              <a:gd name="adj1" fmla="val 8115"/>
              <a:gd name="adj2" fmla="val 1142319"/>
              <a:gd name="adj3" fmla="val 20857513"/>
              <a:gd name="adj4" fmla="val 2005127"/>
              <a:gd name="adj5" fmla="val 948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endParaRPr>
          </a:p>
        </p:txBody>
      </p:sp>
      <p:sp>
        <p:nvSpPr>
          <p:cNvPr id="38" name="云形 37"/>
          <p:cNvSpPr/>
          <p:nvPr/>
        </p:nvSpPr>
        <p:spPr>
          <a:xfrm>
            <a:off x="8498719" y="5556617"/>
            <a:ext cx="1693218" cy="598687"/>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smtClean="0">
                <a:solidFill>
                  <a:srgbClr val="002060"/>
                </a:solidFill>
              </a:rPr>
              <a:t>Networks</a:t>
            </a:r>
            <a:endParaRPr lang="zh-CN" altLang="en-US" b="1" dirty="0">
              <a:solidFill>
                <a:srgbClr val="002060"/>
              </a:solidFill>
            </a:endParaRPr>
          </a:p>
        </p:txBody>
      </p:sp>
      <p:cxnSp>
        <p:nvCxnSpPr>
          <p:cNvPr id="39" name="曲线连接符 38"/>
          <p:cNvCxnSpPr/>
          <p:nvPr/>
        </p:nvCxnSpPr>
        <p:spPr>
          <a:xfrm>
            <a:off x="7264633" y="2331342"/>
            <a:ext cx="1414772" cy="1206525"/>
          </a:xfrm>
          <a:prstGeom prst="curvedConnector3">
            <a:avLst>
              <a:gd name="adj1" fmla="val -2386"/>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p:nvPr/>
        </p:nvCxnSpPr>
        <p:spPr>
          <a:xfrm>
            <a:off x="9079023" y="5361089"/>
            <a:ext cx="0" cy="30691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p:nvPr/>
        </p:nvCxnSpPr>
        <p:spPr>
          <a:xfrm flipV="1">
            <a:off x="9691355" y="5361089"/>
            <a:ext cx="0" cy="30691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p:nvPr/>
        </p:nvCxnSpPr>
        <p:spPr>
          <a:xfrm>
            <a:off x="8577583" y="1922574"/>
            <a:ext cx="0" cy="20377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flipH="1" flipV="1">
            <a:off x="7672093" y="2205129"/>
            <a:ext cx="537376" cy="1"/>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5" name="矩形 44"/>
          <p:cNvSpPr/>
          <p:nvPr/>
        </p:nvSpPr>
        <p:spPr>
          <a:xfrm>
            <a:off x="7061335" y="1760767"/>
            <a:ext cx="458779" cy="246221"/>
          </a:xfrm>
          <a:prstGeom prst="rect">
            <a:avLst/>
          </a:prstGeom>
        </p:spPr>
        <p:txBody>
          <a:bodyPr wrap="square">
            <a:spAutoFit/>
          </a:bodyPr>
          <a:lstStyle/>
          <a:p>
            <a:pPr algn="ctr"/>
            <a:r>
              <a:rPr lang="en-US" altLang="zh-CN" sz="1000" b="1" dirty="0">
                <a:solidFill>
                  <a:schemeClr val="bg1"/>
                </a:solidFill>
              </a:rPr>
              <a:t>Form</a:t>
            </a:r>
            <a:endParaRPr lang="zh-CN" altLang="en-US" sz="1000" b="1" dirty="0">
              <a:solidFill>
                <a:schemeClr val="bg1"/>
              </a:solidFill>
            </a:endParaRPr>
          </a:p>
        </p:txBody>
      </p:sp>
      <p:sp>
        <p:nvSpPr>
          <p:cNvPr id="48" name="文本框 47"/>
          <p:cNvSpPr txBox="1"/>
          <p:nvPr/>
        </p:nvSpPr>
        <p:spPr>
          <a:xfrm>
            <a:off x="8334869" y="1107449"/>
            <a:ext cx="532518" cy="253916"/>
          </a:xfrm>
          <a:prstGeom prst="rect">
            <a:avLst/>
          </a:prstGeom>
          <a:noFill/>
        </p:spPr>
        <p:txBody>
          <a:bodyPr wrap="none" rtlCol="0">
            <a:spAutoFit/>
          </a:bodyPr>
          <a:lstStyle/>
          <a:p>
            <a:r>
              <a:rPr lang="en-US" altLang="zh-CN" sz="1050" b="1" dirty="0" smtClean="0">
                <a:solidFill>
                  <a:srgbClr val="002060"/>
                </a:solidFill>
              </a:rPr>
              <a:t>create</a:t>
            </a:r>
            <a:endParaRPr lang="zh-CN" altLang="en-US" sz="1050" b="1" dirty="0">
              <a:solidFill>
                <a:srgbClr val="002060"/>
              </a:solidFill>
            </a:endParaRPr>
          </a:p>
        </p:txBody>
      </p:sp>
      <p:sp>
        <p:nvSpPr>
          <p:cNvPr id="49" name="文本框 48"/>
          <p:cNvSpPr txBox="1"/>
          <p:nvPr/>
        </p:nvSpPr>
        <p:spPr>
          <a:xfrm>
            <a:off x="9125824" y="1179600"/>
            <a:ext cx="591829" cy="369332"/>
          </a:xfrm>
          <a:prstGeom prst="rect">
            <a:avLst/>
          </a:prstGeom>
          <a:noFill/>
        </p:spPr>
        <p:txBody>
          <a:bodyPr wrap="none" rtlCol="0">
            <a:spAutoFit/>
          </a:bodyPr>
          <a:lstStyle/>
          <a:p>
            <a:r>
              <a:rPr lang="en-US" altLang="zh-CN" b="1" dirty="0" smtClean="0">
                <a:solidFill>
                  <a:srgbClr val="002060"/>
                </a:solidFill>
              </a:rPr>
              <a:t>user</a:t>
            </a:r>
            <a:endParaRPr lang="zh-CN" altLang="en-US" b="1" dirty="0">
              <a:solidFill>
                <a:srgbClr val="002060"/>
              </a:solidFill>
            </a:endParaRPr>
          </a:p>
        </p:txBody>
      </p:sp>
      <p:cxnSp>
        <p:nvCxnSpPr>
          <p:cNvPr id="47" name="直接连接符 46"/>
          <p:cNvCxnSpPr/>
          <p:nvPr/>
        </p:nvCxnSpPr>
        <p:spPr>
          <a:xfrm>
            <a:off x="6512958" y="1268196"/>
            <a:ext cx="0" cy="4878635"/>
          </a:xfrm>
          <a:prstGeom prst="line">
            <a:avLst/>
          </a:prstGeom>
          <a:ln w="38100">
            <a:solidFill>
              <a:schemeClr val="accent2">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80" name="矩形 79"/>
          <p:cNvSpPr/>
          <p:nvPr/>
        </p:nvSpPr>
        <p:spPr>
          <a:xfrm>
            <a:off x="6862717" y="3475694"/>
            <a:ext cx="634106" cy="224033"/>
          </a:xfrm>
          <a:prstGeom prst="rect">
            <a:avLst/>
          </a:prstGeom>
          <a:solidFill>
            <a:schemeClr val="accent5">
              <a:lumMod val="60000"/>
              <a:lumOff val="4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00" b="1" dirty="0" err="1" smtClean="0"/>
              <a:t>usecase</a:t>
            </a:r>
            <a:endParaRPr lang="zh-CN" altLang="en-US" sz="800" b="1" dirty="0"/>
          </a:p>
        </p:txBody>
      </p:sp>
      <p:sp>
        <p:nvSpPr>
          <p:cNvPr id="126" name="环形箭头 125"/>
          <p:cNvSpPr/>
          <p:nvPr/>
        </p:nvSpPr>
        <p:spPr>
          <a:xfrm flipH="1">
            <a:off x="9024395" y="4231932"/>
            <a:ext cx="704387" cy="700328"/>
          </a:xfrm>
          <a:prstGeom prst="circularArrow">
            <a:avLst>
              <a:gd name="adj1" fmla="val 8115"/>
              <a:gd name="adj2" fmla="val 1142319"/>
              <a:gd name="adj3" fmla="val 20857513"/>
              <a:gd name="adj4" fmla="val 2005127"/>
              <a:gd name="adj5" fmla="val 948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endParaRPr>
          </a:p>
        </p:txBody>
      </p:sp>
      <p:sp>
        <p:nvSpPr>
          <p:cNvPr id="134" name="矩形 133"/>
          <p:cNvSpPr/>
          <p:nvPr/>
        </p:nvSpPr>
        <p:spPr>
          <a:xfrm>
            <a:off x="7093612" y="6156187"/>
            <a:ext cx="4554651" cy="276999"/>
          </a:xfrm>
          <a:prstGeom prst="rect">
            <a:avLst/>
          </a:prstGeom>
        </p:spPr>
        <p:txBody>
          <a:bodyPr wrap="square">
            <a:spAutoFit/>
          </a:bodyPr>
          <a:lstStyle/>
          <a:p>
            <a:pPr algn="ctr"/>
            <a:r>
              <a:rPr lang="en-US" altLang="zh-CN" sz="1200" b="1" dirty="0">
                <a:solidFill>
                  <a:srgbClr val="002060"/>
                </a:solidFill>
                <a:effectLst>
                  <a:outerShdw blurRad="38100" dist="38100" dir="2700000" algn="tl">
                    <a:srgbClr val="000000">
                      <a:alpha val="43137"/>
                    </a:srgbClr>
                  </a:outerShdw>
                </a:effectLst>
              </a:rPr>
              <a:t>Architecture of Intent-driven Closed-loop Autonomous Networks </a:t>
            </a:r>
            <a:endParaRPr lang="zh-CN" altLang="en-US" sz="1200" b="1" dirty="0">
              <a:solidFill>
                <a:srgbClr val="002060"/>
              </a:solidFill>
              <a:effectLst>
                <a:outerShdw blurRad="38100" dist="38100" dir="2700000" algn="tl">
                  <a:srgbClr val="000000">
                    <a:alpha val="43137"/>
                  </a:srgbClr>
                </a:outerShdw>
              </a:effectLst>
            </a:endParaRPr>
          </a:p>
        </p:txBody>
      </p:sp>
      <p:sp>
        <p:nvSpPr>
          <p:cNvPr id="135" name="矩形 134"/>
          <p:cNvSpPr/>
          <p:nvPr/>
        </p:nvSpPr>
        <p:spPr>
          <a:xfrm>
            <a:off x="8619799" y="3534468"/>
            <a:ext cx="1484702" cy="215444"/>
          </a:xfrm>
          <a:prstGeom prst="rect">
            <a:avLst/>
          </a:prstGeom>
          <a:noFill/>
        </p:spPr>
        <p:txBody>
          <a:bodyPr wrap="none" rtlCol="0">
            <a:spAutoFit/>
          </a:bodyPr>
          <a:lstStyle/>
          <a:p>
            <a:r>
              <a:rPr lang="en-US" altLang="zh-CN" sz="800" dirty="0">
                <a:solidFill>
                  <a:srgbClr val="002060"/>
                </a:solidFill>
              </a:rPr>
              <a:t>Active and Available Inventory</a:t>
            </a:r>
            <a:endParaRPr lang="zh-CN" altLang="en-US" sz="800" dirty="0">
              <a:solidFill>
                <a:srgbClr val="002060"/>
              </a:solidFill>
            </a:endParaRPr>
          </a:p>
        </p:txBody>
      </p:sp>
      <p:sp>
        <p:nvSpPr>
          <p:cNvPr id="136" name="矩形 135"/>
          <p:cNvSpPr/>
          <p:nvPr/>
        </p:nvSpPr>
        <p:spPr>
          <a:xfrm>
            <a:off x="6773718" y="3895555"/>
            <a:ext cx="1039067" cy="215444"/>
          </a:xfrm>
          <a:prstGeom prst="rect">
            <a:avLst/>
          </a:prstGeom>
          <a:noFill/>
        </p:spPr>
        <p:txBody>
          <a:bodyPr wrap="none" rtlCol="0">
            <a:spAutoFit/>
          </a:bodyPr>
          <a:lstStyle/>
          <a:p>
            <a:r>
              <a:rPr lang="en-US" altLang="zh-CN" sz="800" dirty="0">
                <a:solidFill>
                  <a:srgbClr val="002060"/>
                </a:solidFill>
              </a:rPr>
              <a:t>Service Orchestrator</a:t>
            </a:r>
            <a:endParaRPr lang="zh-CN" altLang="en-US" sz="800" dirty="0">
              <a:solidFill>
                <a:srgbClr val="002060"/>
              </a:solidFill>
            </a:endParaRPr>
          </a:p>
        </p:txBody>
      </p:sp>
      <p:sp>
        <p:nvSpPr>
          <p:cNvPr id="138" name="矩形 137"/>
          <p:cNvSpPr/>
          <p:nvPr/>
        </p:nvSpPr>
        <p:spPr>
          <a:xfrm>
            <a:off x="10785085" y="3755845"/>
            <a:ext cx="1246285" cy="338554"/>
          </a:xfrm>
          <a:prstGeom prst="rect">
            <a:avLst/>
          </a:prstGeom>
          <a:noFill/>
        </p:spPr>
        <p:txBody>
          <a:bodyPr wrap="square" rtlCol="0">
            <a:spAutoFit/>
          </a:bodyPr>
          <a:lstStyle/>
          <a:p>
            <a:r>
              <a:rPr lang="en-US" altLang="zh-CN" sz="800" dirty="0">
                <a:solidFill>
                  <a:srgbClr val="002060"/>
                </a:solidFill>
              </a:rPr>
              <a:t>Data Collection, Analytics, and Events</a:t>
            </a:r>
            <a:endParaRPr lang="zh-CN" altLang="en-US" sz="800" dirty="0">
              <a:solidFill>
                <a:srgbClr val="002060"/>
              </a:solidFill>
            </a:endParaRPr>
          </a:p>
        </p:txBody>
      </p:sp>
      <p:sp>
        <p:nvSpPr>
          <p:cNvPr id="44" name="矩形 43"/>
          <p:cNvSpPr/>
          <p:nvPr/>
        </p:nvSpPr>
        <p:spPr>
          <a:xfrm>
            <a:off x="9089296" y="5208247"/>
            <a:ext cx="646331" cy="215444"/>
          </a:xfrm>
          <a:prstGeom prst="rect">
            <a:avLst/>
          </a:prstGeom>
          <a:noFill/>
        </p:spPr>
        <p:txBody>
          <a:bodyPr wrap="none" rtlCol="0">
            <a:spAutoFit/>
          </a:bodyPr>
          <a:lstStyle/>
          <a:p>
            <a:r>
              <a:rPr lang="en-US" altLang="zh-CN" sz="800" dirty="0" smtClean="0">
                <a:solidFill>
                  <a:srgbClr val="002060"/>
                </a:solidFill>
              </a:rPr>
              <a:t>Controllers</a:t>
            </a:r>
            <a:endParaRPr lang="zh-CN" altLang="en-US" sz="800" dirty="0">
              <a:solidFill>
                <a:srgbClr val="002060"/>
              </a:solidFill>
            </a:endParaRPr>
          </a:p>
        </p:txBody>
      </p:sp>
      <p:sp>
        <p:nvSpPr>
          <p:cNvPr id="46" name="矩形 45"/>
          <p:cNvSpPr/>
          <p:nvPr/>
        </p:nvSpPr>
        <p:spPr>
          <a:xfrm>
            <a:off x="9051436" y="2238810"/>
            <a:ext cx="639919" cy="215444"/>
          </a:xfrm>
          <a:prstGeom prst="rect">
            <a:avLst/>
          </a:prstGeom>
          <a:noFill/>
        </p:spPr>
        <p:txBody>
          <a:bodyPr wrap="none" rtlCol="0">
            <a:spAutoFit/>
          </a:bodyPr>
          <a:lstStyle/>
          <a:p>
            <a:r>
              <a:rPr lang="en-US" altLang="zh-CN" sz="800" dirty="0" err="1">
                <a:solidFill>
                  <a:srgbClr val="002060"/>
                </a:solidFill>
              </a:rPr>
              <a:t>Usecase</a:t>
            </a:r>
            <a:r>
              <a:rPr lang="en-US" altLang="zh-CN" sz="800" dirty="0">
                <a:solidFill>
                  <a:srgbClr val="002060"/>
                </a:solidFill>
              </a:rPr>
              <a:t> UI</a:t>
            </a:r>
            <a:endParaRPr lang="zh-CN" altLang="en-US" sz="800" dirty="0">
              <a:solidFill>
                <a:srgbClr val="002060"/>
              </a:solidFill>
            </a:endParaRPr>
          </a:p>
        </p:txBody>
      </p:sp>
      <p:sp>
        <p:nvSpPr>
          <p:cNvPr id="50" name="矩形 49"/>
          <p:cNvSpPr/>
          <p:nvPr/>
        </p:nvSpPr>
        <p:spPr>
          <a:xfrm>
            <a:off x="11040299" y="3483643"/>
            <a:ext cx="704039" cy="369332"/>
          </a:xfrm>
          <a:prstGeom prst="rect">
            <a:avLst/>
          </a:prstGeom>
          <a:noFill/>
        </p:spPr>
        <p:txBody>
          <a:bodyPr wrap="square" rtlCol="0">
            <a:spAutoFit/>
          </a:bodyPr>
          <a:lstStyle/>
          <a:p>
            <a:r>
              <a:rPr lang="en-US" altLang="zh-CN" b="1" dirty="0">
                <a:solidFill>
                  <a:srgbClr val="FF0000"/>
                </a:solidFill>
              </a:rPr>
              <a:t>DCAE</a:t>
            </a:r>
            <a:endParaRPr lang="zh-CN" altLang="en-US" b="1" dirty="0">
              <a:solidFill>
                <a:srgbClr val="FF0000"/>
              </a:solidFill>
            </a:endParaRPr>
          </a:p>
        </p:txBody>
      </p:sp>
      <p:sp>
        <p:nvSpPr>
          <p:cNvPr id="51" name="文本框 50"/>
          <p:cNvSpPr txBox="1"/>
          <p:nvPr/>
        </p:nvSpPr>
        <p:spPr>
          <a:xfrm>
            <a:off x="9916664" y="3327846"/>
            <a:ext cx="1417622" cy="215444"/>
          </a:xfrm>
          <a:prstGeom prst="rect">
            <a:avLst/>
          </a:prstGeom>
          <a:noFill/>
        </p:spPr>
        <p:txBody>
          <a:bodyPr wrap="square" rtlCol="0">
            <a:spAutoFit/>
          </a:bodyPr>
          <a:lstStyle/>
          <a:p>
            <a:r>
              <a:rPr lang="en-US" altLang="zh-CN" sz="800" b="1" dirty="0" smtClean="0">
                <a:solidFill>
                  <a:srgbClr val="002060"/>
                </a:solidFill>
              </a:rPr>
              <a:t>listen in updated intent</a:t>
            </a:r>
            <a:endParaRPr lang="zh-CN" altLang="en-US" sz="800" b="1" dirty="0">
              <a:solidFill>
                <a:srgbClr val="002060"/>
              </a:solidFill>
            </a:endParaRPr>
          </a:p>
        </p:txBody>
      </p:sp>
      <p:sp>
        <p:nvSpPr>
          <p:cNvPr id="52" name="文本框 51"/>
          <p:cNvSpPr txBox="1"/>
          <p:nvPr/>
        </p:nvSpPr>
        <p:spPr>
          <a:xfrm>
            <a:off x="9233550" y="4528325"/>
            <a:ext cx="920948" cy="153888"/>
          </a:xfrm>
          <a:prstGeom prst="rect">
            <a:avLst/>
          </a:prstGeom>
          <a:solidFill>
            <a:schemeClr val="accent5">
              <a:lumMod val="20000"/>
              <a:lumOff val="80000"/>
            </a:schemeClr>
          </a:solidFill>
        </p:spPr>
        <p:txBody>
          <a:bodyPr wrap="square" lIns="0" tIns="0" rIns="0" bIns="0" rtlCol="0">
            <a:spAutoFit/>
          </a:bodyPr>
          <a:lstStyle>
            <a:defPPr>
              <a:defRPr lang="en-US"/>
            </a:defPPr>
            <a:lvl1pPr algn="ctr">
              <a:defRPr sz="1000" b="1"/>
            </a:lvl1pPr>
          </a:lstStyle>
          <a:p>
            <a:r>
              <a:rPr lang="en-US" altLang="zh-CN" dirty="0">
                <a:solidFill>
                  <a:srgbClr val="002060"/>
                </a:solidFill>
              </a:rPr>
              <a:t>Intent Guarantee</a:t>
            </a:r>
            <a:endParaRPr lang="zh-CN" altLang="en-US" dirty="0">
              <a:solidFill>
                <a:srgbClr val="002060"/>
              </a:solidFill>
            </a:endParaRPr>
          </a:p>
        </p:txBody>
      </p:sp>
      <p:sp>
        <p:nvSpPr>
          <p:cNvPr id="58" name="文本框 57"/>
          <p:cNvSpPr txBox="1"/>
          <p:nvPr/>
        </p:nvSpPr>
        <p:spPr>
          <a:xfrm>
            <a:off x="9239486" y="2781221"/>
            <a:ext cx="965580" cy="153888"/>
          </a:xfrm>
          <a:prstGeom prst="rect">
            <a:avLst/>
          </a:prstGeom>
          <a:solidFill>
            <a:schemeClr val="accent5">
              <a:lumMod val="20000"/>
              <a:lumOff val="80000"/>
            </a:schemeClr>
          </a:solidFill>
        </p:spPr>
        <p:txBody>
          <a:bodyPr wrap="square" lIns="0" tIns="0" rIns="0" bIns="0" rtlCol="0">
            <a:spAutoFit/>
          </a:bodyPr>
          <a:lstStyle/>
          <a:p>
            <a:pPr algn="ctr"/>
            <a:r>
              <a:rPr lang="en-US" altLang="zh-CN" sz="1000" b="1" dirty="0" smtClean="0">
                <a:solidFill>
                  <a:srgbClr val="002060"/>
                </a:solidFill>
              </a:rPr>
              <a:t>Intent Interaction</a:t>
            </a:r>
            <a:endParaRPr lang="zh-CN" altLang="en-US" sz="1000" b="1" dirty="0">
              <a:solidFill>
                <a:srgbClr val="002060"/>
              </a:solidFill>
            </a:endParaRPr>
          </a:p>
        </p:txBody>
      </p:sp>
      <p:sp>
        <p:nvSpPr>
          <p:cNvPr id="59" name="文本框 58"/>
          <p:cNvSpPr txBox="1"/>
          <p:nvPr/>
        </p:nvSpPr>
        <p:spPr>
          <a:xfrm>
            <a:off x="221380" y="1254486"/>
            <a:ext cx="6108731" cy="338552"/>
          </a:xfrm>
          <a:prstGeom prst="rect">
            <a:avLst/>
          </a:prstGeom>
          <a:solidFill>
            <a:schemeClr val="accent6">
              <a:lumMod val="60000"/>
              <a:lumOff val="40000"/>
            </a:schemeClr>
          </a:solid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just" defTabSz="914400" rtl="0" fontAlgn="auto" latinLnBrk="0" hangingPunct="0">
              <a:lnSpc>
                <a:spcPct val="100000"/>
              </a:lnSpc>
              <a:spcBef>
                <a:spcPts val="0"/>
              </a:spcBef>
              <a:spcAft>
                <a:spcPts val="0"/>
              </a:spcAft>
              <a:buClrTx/>
              <a:buSzTx/>
              <a:buFontTx/>
              <a:buNone/>
            </a:pPr>
            <a:r>
              <a:rPr kumimoji="0" lang="en-US" altLang="zh-CN" sz="1600" b="1" i="0" u="none" strike="noStrike" cap="none" spc="0" normalizeH="0" baseline="0" dirty="0" smtClean="0">
                <a:ln>
                  <a:noFill/>
                </a:ln>
                <a:solidFill>
                  <a:srgbClr val="002060"/>
                </a:solidFill>
                <a:effectLst/>
                <a:uFillTx/>
                <a:sym typeface="Calibri" panose="020F0502020204030204"/>
              </a:rPr>
              <a:t>Ke</a:t>
            </a:r>
            <a:r>
              <a:rPr lang="en-US" altLang="zh-CN" sz="1600" b="1" dirty="0" smtClean="0">
                <a:solidFill>
                  <a:srgbClr val="002060"/>
                </a:solidFill>
                <a:sym typeface="Calibri" panose="020F0502020204030204"/>
              </a:rPr>
              <a:t>y Functions and Developments of Intent-based Networking in ONAP:</a:t>
            </a:r>
            <a:endParaRPr kumimoji="0" lang="zh-CN" altLang="en-US" sz="1600" b="1" i="0" u="none" strike="noStrike" cap="none" spc="0" normalizeH="0" baseline="0" dirty="0">
              <a:ln>
                <a:noFill/>
              </a:ln>
              <a:solidFill>
                <a:srgbClr val="002060"/>
              </a:solidFill>
              <a:effectLst/>
              <a:uFillTx/>
              <a:sym typeface="Calibri" panose="020F0502020204030204"/>
            </a:endParaRPr>
          </a:p>
        </p:txBody>
      </p:sp>
      <p:sp>
        <p:nvSpPr>
          <p:cNvPr id="60" name="矩形 59"/>
          <p:cNvSpPr/>
          <p:nvPr/>
        </p:nvSpPr>
        <p:spPr>
          <a:xfrm>
            <a:off x="221379" y="1588651"/>
            <a:ext cx="6108732" cy="2554545"/>
          </a:xfrm>
          <a:prstGeom prst="rect">
            <a:avLst/>
          </a:prstGeom>
          <a:solidFill>
            <a:schemeClr val="accent6">
              <a:lumMod val="20000"/>
              <a:lumOff val="80000"/>
            </a:schemeClr>
          </a:solidFill>
        </p:spPr>
        <p:txBody>
          <a:bodyPr wrap="square">
            <a:spAutoFit/>
          </a:bodyPr>
          <a:lstStyle/>
          <a:p>
            <a:pPr marL="171450" indent="-171450">
              <a:spcAft>
                <a:spcPts val="600"/>
              </a:spcAft>
              <a:buFont typeface="Wingdings" panose="05000000000000000000" pitchFamily="2" charset="2"/>
              <a:buChar char="ü"/>
            </a:pPr>
            <a:r>
              <a:rPr lang="en-US" altLang="zh-CN" sz="1400" b="1" dirty="0">
                <a:solidFill>
                  <a:srgbClr val="002060"/>
                </a:solidFill>
                <a:latin typeface="Arial" panose="020B0604020202020204" pitchFamily="34" charset="0"/>
                <a:cs typeface="Arial" panose="020B0604020202020204" pitchFamily="34" charset="0"/>
              </a:rPr>
              <a:t>REQ-453/ONAPARC-641</a:t>
            </a:r>
            <a:r>
              <a:rPr lang="en-US" altLang="zh-CN" sz="1400" dirty="0">
                <a:solidFill>
                  <a:srgbClr val="002060"/>
                </a:solidFill>
                <a:latin typeface="Arial" panose="020B0604020202020204" pitchFamily="34" charset="0"/>
                <a:cs typeface="Arial" panose="020B0604020202020204" pitchFamily="34" charset="0"/>
              </a:rPr>
              <a:t> </a:t>
            </a:r>
            <a:r>
              <a:rPr lang="en-US" altLang="zh-CN" sz="1400" dirty="0" smtClean="0">
                <a:solidFill>
                  <a:srgbClr val="002060"/>
                </a:solidFill>
                <a:latin typeface="Arial" panose="020B0604020202020204" pitchFamily="34" charset="0"/>
                <a:cs typeface="Arial" panose="020B0604020202020204" pitchFamily="34" charset="0"/>
              </a:rPr>
              <a:t>Smart </a:t>
            </a:r>
            <a:r>
              <a:rPr lang="en-US" altLang="zh-CN" sz="1400" dirty="0">
                <a:solidFill>
                  <a:srgbClr val="002060"/>
                </a:solidFill>
                <a:latin typeface="Arial" panose="020B0604020202020204" pitchFamily="34" charset="0"/>
                <a:cs typeface="Arial" panose="020B0604020202020204" pitchFamily="34" charset="0"/>
              </a:rPr>
              <a:t>Operator Intent Translation in UUI based on IBN - R8 5G Slicing </a:t>
            </a:r>
            <a:r>
              <a:rPr lang="en-US" altLang="zh-CN" sz="1400" dirty="0" smtClean="0">
                <a:solidFill>
                  <a:srgbClr val="002060"/>
                </a:solidFill>
                <a:latin typeface="Arial" panose="020B0604020202020204" pitchFamily="34" charset="0"/>
                <a:cs typeface="Arial" panose="020B0604020202020204" pitchFamily="34" charset="0"/>
              </a:rPr>
              <a:t>Support</a:t>
            </a:r>
            <a:endParaRPr lang="en-US" altLang="zh-CN" sz="1400" dirty="0" smtClean="0">
              <a:solidFill>
                <a:srgbClr val="002060"/>
              </a:solidFill>
              <a:latin typeface="Arial" panose="020B0604020202020204" pitchFamily="34" charset="0"/>
              <a:cs typeface="Arial" panose="020B0604020202020204" pitchFamily="34" charset="0"/>
            </a:endParaRPr>
          </a:p>
          <a:p>
            <a:pPr marL="171450" indent="-171450">
              <a:spcAft>
                <a:spcPts val="600"/>
              </a:spcAft>
              <a:buFont typeface="Wingdings" panose="05000000000000000000" pitchFamily="2" charset="2"/>
              <a:buChar char="ü"/>
            </a:pPr>
            <a:r>
              <a:rPr lang="en-US" altLang="zh-CN" sz="1400" b="1" dirty="0">
                <a:solidFill>
                  <a:srgbClr val="002060"/>
                </a:solidFill>
                <a:latin typeface="Arial" panose="020B0604020202020204" pitchFamily="34" charset="0"/>
                <a:cs typeface="Arial" panose="020B0604020202020204" pitchFamily="34" charset="0"/>
              </a:rPr>
              <a:t>REQ-861/ONAPARC-701</a:t>
            </a:r>
            <a:r>
              <a:rPr lang="en-US" altLang="zh-CN" sz="1400" dirty="0">
                <a:solidFill>
                  <a:srgbClr val="002060"/>
                </a:solidFill>
                <a:latin typeface="Arial" panose="020B0604020202020204" pitchFamily="34" charset="0"/>
                <a:cs typeface="Arial" panose="020B0604020202020204" pitchFamily="34" charset="0"/>
              </a:rPr>
              <a:t> </a:t>
            </a:r>
            <a:r>
              <a:rPr lang="en-US" altLang="zh-CN" sz="1400" dirty="0" smtClean="0">
                <a:solidFill>
                  <a:srgbClr val="002060"/>
                </a:solidFill>
                <a:latin typeface="Arial" panose="020B0604020202020204" pitchFamily="34" charset="0"/>
                <a:cs typeface="Arial" panose="020B0604020202020204" pitchFamily="34" charset="0"/>
              </a:rPr>
              <a:t>Smart </a:t>
            </a:r>
            <a:r>
              <a:rPr lang="en-US" altLang="zh-CN" sz="1400" dirty="0">
                <a:solidFill>
                  <a:srgbClr val="002060"/>
                </a:solidFill>
                <a:latin typeface="Arial" panose="020B0604020202020204" pitchFamily="34" charset="0"/>
                <a:cs typeface="Arial" panose="020B0604020202020204" pitchFamily="34" charset="0"/>
              </a:rPr>
              <a:t>Intent Guarantee based on IBN - R9 Intent </a:t>
            </a:r>
            <a:r>
              <a:rPr lang="en-US" altLang="zh-CN" sz="1400" dirty="0" smtClean="0">
                <a:solidFill>
                  <a:srgbClr val="002060"/>
                </a:solidFill>
                <a:latin typeface="Arial" panose="020B0604020202020204" pitchFamily="34" charset="0"/>
                <a:cs typeface="Arial" panose="020B0604020202020204" pitchFamily="34" charset="0"/>
              </a:rPr>
              <a:t>Instance</a:t>
            </a:r>
            <a:endParaRPr lang="en-US" altLang="zh-CN" sz="1400" dirty="0" smtClean="0">
              <a:solidFill>
                <a:srgbClr val="002060"/>
              </a:solidFill>
              <a:latin typeface="Arial" panose="020B0604020202020204" pitchFamily="34" charset="0"/>
              <a:cs typeface="Arial" panose="020B0604020202020204" pitchFamily="34" charset="0"/>
            </a:endParaRPr>
          </a:p>
          <a:p>
            <a:pPr marL="171450" indent="-171450">
              <a:spcAft>
                <a:spcPts val="600"/>
              </a:spcAft>
              <a:buFont typeface="Wingdings" panose="05000000000000000000" pitchFamily="2" charset="2"/>
              <a:buChar char="ü"/>
            </a:pPr>
            <a:r>
              <a:rPr lang="en-US" altLang="zh-CN" sz="1400" b="1" dirty="0">
                <a:solidFill>
                  <a:srgbClr val="002060"/>
                </a:solidFill>
                <a:latin typeface="Arial" panose="020B0604020202020204" pitchFamily="34" charset="0"/>
                <a:cs typeface="Arial" panose="020B0604020202020204" pitchFamily="34" charset="0"/>
              </a:rPr>
              <a:t>REQ-1074/ONAPARC-729</a:t>
            </a:r>
            <a:r>
              <a:rPr lang="en-US" altLang="zh-CN" sz="1400" dirty="0">
                <a:solidFill>
                  <a:srgbClr val="002060"/>
                </a:solidFill>
                <a:latin typeface="Arial" panose="020B0604020202020204" pitchFamily="34" charset="0"/>
                <a:cs typeface="Arial" panose="020B0604020202020204" pitchFamily="34" charset="0"/>
              </a:rPr>
              <a:t> Smart Intent Guarantee based on Closed-loop in </a:t>
            </a:r>
            <a:r>
              <a:rPr lang="en-US" altLang="zh-CN" sz="1400" dirty="0" smtClean="0">
                <a:solidFill>
                  <a:srgbClr val="002060"/>
                </a:solidFill>
                <a:latin typeface="Arial" panose="020B0604020202020204" pitchFamily="34" charset="0"/>
                <a:cs typeface="Arial" panose="020B0604020202020204" pitchFamily="34" charset="0"/>
              </a:rPr>
              <a:t>R10</a:t>
            </a:r>
            <a:endParaRPr lang="en-US" altLang="zh-CN" sz="1400" dirty="0" smtClean="0">
              <a:solidFill>
                <a:srgbClr val="002060"/>
              </a:solidFill>
              <a:latin typeface="Arial" panose="020B0604020202020204" pitchFamily="34" charset="0"/>
              <a:cs typeface="Arial" panose="020B0604020202020204" pitchFamily="34" charset="0"/>
            </a:endParaRPr>
          </a:p>
          <a:p>
            <a:pPr marL="171450" indent="-171450">
              <a:spcAft>
                <a:spcPts val="600"/>
              </a:spcAft>
              <a:buFont typeface="Wingdings" panose="05000000000000000000" pitchFamily="2" charset="2"/>
              <a:buChar char="ü"/>
            </a:pPr>
            <a:r>
              <a:rPr lang="en-US" altLang="zh-CN" sz="1400" b="1" dirty="0">
                <a:solidFill>
                  <a:srgbClr val="002060"/>
                </a:solidFill>
                <a:latin typeface="Arial" panose="020B0604020202020204" pitchFamily="34" charset="0"/>
                <a:cs typeface="Arial" panose="020B0604020202020204" pitchFamily="34" charset="0"/>
              </a:rPr>
              <a:t>REQ-1075/ONAPARC-730</a:t>
            </a:r>
            <a:r>
              <a:rPr lang="en-US" altLang="zh-CN" sz="1400" dirty="0">
                <a:solidFill>
                  <a:srgbClr val="002060"/>
                </a:solidFill>
                <a:latin typeface="Arial" panose="020B0604020202020204" pitchFamily="34" charset="0"/>
                <a:cs typeface="Arial" panose="020B0604020202020204" pitchFamily="34" charset="0"/>
              </a:rPr>
              <a:t> Network Services without Perception for Users based on </a:t>
            </a:r>
            <a:r>
              <a:rPr lang="en-US" altLang="zh-CN" sz="1400" dirty="0" smtClean="0">
                <a:solidFill>
                  <a:srgbClr val="002060"/>
                </a:solidFill>
                <a:latin typeface="Arial" panose="020B0604020202020204" pitchFamily="34" charset="0"/>
                <a:cs typeface="Arial" panose="020B0604020202020204" pitchFamily="34" charset="0"/>
              </a:rPr>
              <a:t>IBN</a:t>
            </a:r>
            <a:endParaRPr lang="en-US" altLang="zh-CN" sz="1400" dirty="0" smtClean="0">
              <a:solidFill>
                <a:srgbClr val="002060"/>
              </a:solidFill>
              <a:latin typeface="Arial" panose="020B0604020202020204" pitchFamily="34" charset="0"/>
              <a:cs typeface="Arial" panose="020B0604020202020204" pitchFamily="34" charset="0"/>
            </a:endParaRPr>
          </a:p>
          <a:p>
            <a:pPr marL="171450" indent="-171450">
              <a:spcAft>
                <a:spcPts val="600"/>
              </a:spcAft>
              <a:buFont typeface="Wingdings" panose="05000000000000000000" pitchFamily="2" charset="2"/>
              <a:buChar char="Ø"/>
            </a:pPr>
            <a:r>
              <a:rPr lang="en-US" altLang="zh-CN" sz="1400" dirty="0">
                <a:solidFill>
                  <a:srgbClr val="002060"/>
                </a:solidFill>
                <a:latin typeface="Arial" panose="020B0604020202020204" pitchFamily="34" charset="0"/>
                <a:cs typeface="Arial" panose="020B0604020202020204" pitchFamily="34" charset="0"/>
              </a:rPr>
              <a:t>Maintenance and Enhancement of </a:t>
            </a:r>
            <a:r>
              <a:rPr lang="en-US" altLang="zh-CN" sz="1400" dirty="0" smtClean="0">
                <a:solidFill>
                  <a:srgbClr val="002060"/>
                </a:solidFill>
                <a:latin typeface="Arial" panose="020B0604020202020204" pitchFamily="34" charset="0"/>
                <a:cs typeface="Arial" panose="020B0604020202020204" pitchFamily="34" charset="0"/>
              </a:rPr>
              <a:t>Intent-driven Closed-loop </a:t>
            </a:r>
            <a:r>
              <a:rPr lang="en-US" altLang="zh-CN" sz="1400" dirty="0">
                <a:solidFill>
                  <a:srgbClr val="002060"/>
                </a:solidFill>
                <a:latin typeface="Arial" panose="020B0604020202020204" pitchFamily="34" charset="0"/>
                <a:cs typeface="Arial" panose="020B0604020202020204" pitchFamily="34" charset="0"/>
              </a:rPr>
              <a:t>Autonomous Networks in </a:t>
            </a:r>
            <a:r>
              <a:rPr lang="en-US" altLang="zh-CN" sz="1400" dirty="0" smtClean="0">
                <a:solidFill>
                  <a:srgbClr val="002060"/>
                </a:solidFill>
                <a:latin typeface="Arial" panose="020B0604020202020204" pitchFamily="34" charset="0"/>
                <a:cs typeface="Arial" panose="020B0604020202020204" pitchFamily="34" charset="0"/>
              </a:rPr>
              <a:t>R11</a:t>
            </a:r>
            <a:endParaRPr lang="en-US" altLang="zh-CN" sz="1400" dirty="0">
              <a:solidFill>
                <a:srgbClr val="002060"/>
              </a:solidFill>
              <a:latin typeface="Arial" panose="020B0604020202020204" pitchFamily="34" charset="0"/>
              <a:cs typeface="Arial" panose="020B0604020202020204" pitchFamily="34" charset="0"/>
            </a:endParaRPr>
          </a:p>
        </p:txBody>
      </p:sp>
      <p:sp>
        <p:nvSpPr>
          <p:cNvPr id="61" name="文本框 60"/>
          <p:cNvSpPr txBox="1"/>
          <p:nvPr/>
        </p:nvSpPr>
        <p:spPr>
          <a:xfrm>
            <a:off x="221380" y="4355172"/>
            <a:ext cx="6108731" cy="339076"/>
          </a:xfrm>
          <a:prstGeom prst="rect">
            <a:avLst/>
          </a:prstGeom>
          <a:solidFill>
            <a:schemeClr val="accent5">
              <a:lumMod val="60000"/>
              <a:lumOff val="40000"/>
            </a:schemeClr>
          </a:solidFill>
          <a:ln w="12700" cap="flat">
            <a:noFill/>
            <a:miter lim="400000"/>
          </a:ln>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just" hangingPunct="0"/>
            <a:r>
              <a:rPr lang="en-US" altLang="zh-CN" sz="1600" b="1" dirty="0" smtClean="0">
                <a:solidFill>
                  <a:srgbClr val="002060"/>
                </a:solidFill>
                <a:sym typeface="Calibri" panose="020F0502020204030204"/>
              </a:rPr>
              <a:t>Collaborations and Outputs with SDOs (ETSI ZSM / ITU-T):</a:t>
            </a:r>
            <a:endParaRPr lang="zh-CN" altLang="en-US" sz="1600" b="1" dirty="0">
              <a:solidFill>
                <a:srgbClr val="002060"/>
              </a:solidFill>
              <a:sym typeface="Calibri" panose="020F0502020204030204"/>
            </a:endParaRPr>
          </a:p>
        </p:txBody>
      </p:sp>
      <p:sp>
        <p:nvSpPr>
          <p:cNvPr id="62" name="矩形 61"/>
          <p:cNvSpPr/>
          <p:nvPr/>
        </p:nvSpPr>
        <p:spPr>
          <a:xfrm>
            <a:off x="221380" y="4694248"/>
            <a:ext cx="6108731" cy="1461939"/>
          </a:xfrm>
          <a:prstGeom prst="rect">
            <a:avLst/>
          </a:prstGeom>
          <a:solidFill>
            <a:schemeClr val="accent5">
              <a:lumMod val="20000"/>
              <a:lumOff val="80000"/>
            </a:schemeClr>
          </a:solidFill>
        </p:spPr>
        <p:txBody>
          <a:bodyPr wrap="square">
            <a:spAutoFit/>
          </a:bodyPr>
          <a:lstStyle/>
          <a:p>
            <a:pPr marL="171450" indent="-171450">
              <a:spcAft>
                <a:spcPts val="600"/>
              </a:spcAft>
              <a:buFont typeface="Wingdings" panose="05000000000000000000" pitchFamily="2" charset="2"/>
              <a:buChar char="ü"/>
            </a:pPr>
            <a:r>
              <a:rPr lang="en-US" altLang="zh-CN" sz="1400" b="1" dirty="0">
                <a:solidFill>
                  <a:srgbClr val="002060"/>
                </a:solidFill>
                <a:latin typeface="Arial" panose="020B0604020202020204" pitchFamily="34" charset="0"/>
                <a:cs typeface="Arial" panose="020B0604020202020204" pitchFamily="34" charset="0"/>
              </a:rPr>
              <a:t>ETSI ZSM </a:t>
            </a:r>
            <a:r>
              <a:rPr lang="en-US" altLang="zh-CN" sz="1400" b="1" dirty="0" err="1" smtClean="0">
                <a:solidFill>
                  <a:srgbClr val="002060"/>
                </a:solidFill>
                <a:latin typeface="Arial" panose="020B0604020202020204" pitchFamily="34" charset="0"/>
                <a:cs typeface="Arial" panose="020B0604020202020204" pitchFamily="34" charset="0"/>
              </a:rPr>
              <a:t>PoC</a:t>
            </a:r>
            <a:r>
              <a:rPr lang="en-US" altLang="zh-CN" sz="1400" b="1" dirty="0" smtClean="0">
                <a:solidFill>
                  <a:srgbClr val="002060"/>
                </a:solidFill>
                <a:latin typeface="Arial" panose="020B0604020202020204" pitchFamily="34" charset="0"/>
                <a:cs typeface="Arial" panose="020B0604020202020204" pitchFamily="34" charset="0"/>
              </a:rPr>
              <a:t> 003</a:t>
            </a:r>
            <a:r>
              <a:rPr lang="en-US" altLang="zh-CN" sz="1400" dirty="0" smtClean="0">
                <a:solidFill>
                  <a:srgbClr val="002060"/>
                </a:solidFill>
                <a:latin typeface="Arial" panose="020B0604020202020204" pitchFamily="34" charset="0"/>
                <a:cs typeface="Arial" panose="020B0604020202020204" pitchFamily="34" charset="0"/>
              </a:rPr>
              <a:t>: </a:t>
            </a:r>
            <a:r>
              <a:rPr lang="en-US" altLang="zh-CN" sz="1400" dirty="0">
                <a:solidFill>
                  <a:srgbClr val="002060"/>
                </a:solidFill>
                <a:latin typeface="Arial" panose="020B0604020202020204" pitchFamily="34" charset="0"/>
                <a:cs typeface="Arial" panose="020B0604020202020204" pitchFamily="34" charset="0"/>
              </a:rPr>
              <a:t>Automation of Intent-based cloud leased line </a:t>
            </a:r>
            <a:r>
              <a:rPr lang="en-US" altLang="zh-CN" sz="1400" dirty="0" smtClean="0">
                <a:solidFill>
                  <a:srgbClr val="002060"/>
                </a:solidFill>
                <a:latin typeface="Arial" panose="020B0604020202020204" pitchFamily="34" charset="0"/>
                <a:cs typeface="Arial" panose="020B0604020202020204" pitchFamily="34" charset="0"/>
              </a:rPr>
              <a:t>service</a:t>
            </a:r>
            <a:endParaRPr lang="en-US" altLang="zh-CN" sz="1400" dirty="0" smtClean="0">
              <a:solidFill>
                <a:srgbClr val="002060"/>
              </a:solidFill>
              <a:latin typeface="Arial" panose="020B0604020202020204" pitchFamily="34" charset="0"/>
              <a:cs typeface="Arial" panose="020B0604020202020204" pitchFamily="34" charset="0"/>
            </a:endParaRPr>
          </a:p>
          <a:p>
            <a:pPr marL="171450" indent="-171450">
              <a:spcAft>
                <a:spcPts val="600"/>
              </a:spcAft>
              <a:buFont typeface="Wingdings" panose="05000000000000000000" pitchFamily="2" charset="2"/>
              <a:buChar char="ü"/>
            </a:pPr>
            <a:r>
              <a:rPr lang="en-US" altLang="zh-CN" sz="1400" b="1" dirty="0">
                <a:solidFill>
                  <a:srgbClr val="002060"/>
                </a:solidFill>
                <a:latin typeface="Arial" panose="020B0604020202020204" pitchFamily="34" charset="0"/>
                <a:cs typeface="Arial" panose="020B0604020202020204" pitchFamily="34" charset="0"/>
              </a:rPr>
              <a:t>ITU-T</a:t>
            </a:r>
            <a:r>
              <a:rPr lang="en-US" altLang="zh-CN" sz="1400" dirty="0" smtClean="0">
                <a:solidFill>
                  <a:srgbClr val="002060"/>
                </a:solidFill>
                <a:latin typeface="Arial" panose="020B0604020202020204" pitchFamily="34" charset="0"/>
                <a:cs typeface="Arial" panose="020B0604020202020204" pitchFamily="34" charset="0"/>
              </a:rPr>
              <a:t>: Scenarios </a:t>
            </a:r>
            <a:r>
              <a:rPr lang="en-US" altLang="zh-CN" sz="1400" dirty="0">
                <a:solidFill>
                  <a:srgbClr val="002060"/>
                </a:solidFill>
                <a:latin typeface="Arial" panose="020B0604020202020204" pitchFamily="34" charset="0"/>
                <a:cs typeface="Arial" panose="020B0604020202020204" pitchFamily="34" charset="0"/>
              </a:rPr>
              <a:t>and Requirements of Intent-Based Network for network </a:t>
            </a:r>
            <a:r>
              <a:rPr lang="en-US" altLang="zh-CN" sz="1400" dirty="0" smtClean="0">
                <a:solidFill>
                  <a:srgbClr val="002060"/>
                </a:solidFill>
                <a:latin typeface="Arial" panose="020B0604020202020204" pitchFamily="34" charset="0"/>
                <a:cs typeface="Arial" panose="020B0604020202020204" pitchFamily="34" charset="0"/>
              </a:rPr>
              <a:t>evolution; functional </a:t>
            </a:r>
            <a:r>
              <a:rPr lang="en-US" altLang="zh-CN" sz="1400" dirty="0">
                <a:solidFill>
                  <a:srgbClr val="002060"/>
                </a:solidFill>
                <a:latin typeface="Arial" panose="020B0604020202020204" pitchFamily="34" charset="0"/>
                <a:cs typeface="Arial" panose="020B0604020202020204" pitchFamily="34" charset="0"/>
              </a:rPr>
              <a:t>architecture of NGN evolution by adoption of Intent-Based </a:t>
            </a:r>
            <a:r>
              <a:rPr lang="en-US" altLang="zh-CN" sz="1400" dirty="0" smtClean="0">
                <a:solidFill>
                  <a:srgbClr val="002060"/>
                </a:solidFill>
                <a:latin typeface="Arial" panose="020B0604020202020204" pitchFamily="34" charset="0"/>
                <a:cs typeface="Arial" panose="020B0604020202020204" pitchFamily="34" charset="0"/>
              </a:rPr>
              <a:t>Network; </a:t>
            </a:r>
            <a:r>
              <a:rPr lang="en-US" altLang="zh-CN" sz="1400" dirty="0" err="1" smtClean="0">
                <a:solidFill>
                  <a:srgbClr val="002060"/>
                </a:solidFill>
                <a:latin typeface="Arial" panose="020B0604020202020204" pitchFamily="34" charset="0"/>
                <a:cs typeface="Arial" panose="020B0604020202020204" pitchFamily="34" charset="0"/>
              </a:rPr>
              <a:t>signalling</a:t>
            </a:r>
            <a:r>
              <a:rPr lang="en-US" altLang="zh-CN" sz="1400" dirty="0" smtClean="0">
                <a:solidFill>
                  <a:srgbClr val="002060"/>
                </a:solidFill>
                <a:latin typeface="Arial" panose="020B0604020202020204" pitchFamily="34" charset="0"/>
                <a:cs typeface="Arial" panose="020B0604020202020204" pitchFamily="34" charset="0"/>
              </a:rPr>
              <a:t> </a:t>
            </a:r>
            <a:r>
              <a:rPr lang="en-US" altLang="zh-CN" sz="1400" dirty="0">
                <a:solidFill>
                  <a:srgbClr val="002060"/>
                </a:solidFill>
                <a:latin typeface="Arial" panose="020B0604020202020204" pitchFamily="34" charset="0"/>
                <a:cs typeface="Arial" panose="020B0604020202020204" pitchFamily="34" charset="0"/>
              </a:rPr>
              <a:t>architecture of Intent-Based Network for network </a:t>
            </a:r>
            <a:r>
              <a:rPr lang="en-US" altLang="zh-CN" sz="1400" dirty="0" smtClean="0">
                <a:solidFill>
                  <a:srgbClr val="002060"/>
                </a:solidFill>
                <a:latin typeface="Arial" panose="020B0604020202020204" pitchFamily="34" charset="0"/>
                <a:cs typeface="Arial" panose="020B0604020202020204" pitchFamily="34" charset="0"/>
              </a:rPr>
              <a:t>evolution</a:t>
            </a:r>
            <a:endParaRPr lang="en-US" altLang="zh-CN" sz="1400" dirty="0" smtClean="0">
              <a:solidFill>
                <a:srgbClr val="002060"/>
              </a:solidFill>
              <a:latin typeface="Arial" panose="020B0604020202020204" pitchFamily="34" charset="0"/>
              <a:cs typeface="Arial" panose="020B0604020202020204" pitchFamily="34" charset="0"/>
            </a:endParaRPr>
          </a:p>
        </p:txBody>
      </p:sp>
    </p:spTree>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dirty="0"/>
              <a:t>Relationship with existing </a:t>
            </a:r>
            <a:r>
              <a:rPr lang="en-US" dirty="0"/>
              <a:t>work</a:t>
            </a:r>
            <a:r>
              <a:rPr dirty="0"/>
              <a:t> of ONAP</a:t>
            </a:r>
            <a:endParaRPr dirty="0"/>
          </a:p>
        </p:txBody>
      </p:sp>
      <p:grpSp>
        <p:nvGrpSpPr>
          <p:cNvPr id="74" name="组合 73" descr="7b0a202020202274657874626f78223a20227b5c2269645c223a32303334303132392c5c2263617465676f72795f69645c223a5c225c227d220a7d0a"/>
          <p:cNvGrpSpPr/>
          <p:nvPr/>
        </p:nvGrpSpPr>
        <p:grpSpPr>
          <a:xfrm>
            <a:off x="332105" y="1087755"/>
            <a:ext cx="11489055" cy="810260"/>
            <a:chOff x="5711" y="3571"/>
            <a:chExt cx="8381" cy="3765"/>
          </a:xfrm>
        </p:grpSpPr>
        <p:grpSp>
          <p:nvGrpSpPr>
            <p:cNvPr id="75" name="组合 74"/>
            <p:cNvGrpSpPr/>
            <p:nvPr/>
          </p:nvGrpSpPr>
          <p:grpSpPr>
            <a:xfrm>
              <a:off x="5711" y="3571"/>
              <a:ext cx="8381" cy="3765"/>
              <a:chOff x="500814" y="695584"/>
              <a:chExt cx="5595186" cy="2514081"/>
            </a:xfrm>
          </p:grpSpPr>
          <p:sp>
            <p:nvSpPr>
              <p:cNvPr id="76" name="矩形 75"/>
              <p:cNvSpPr/>
              <p:nvPr/>
            </p:nvSpPr>
            <p:spPr>
              <a:xfrm>
                <a:off x="590950" y="787078"/>
                <a:ext cx="5435600" cy="23496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pic>
            <p:nvPicPr>
              <p:cNvPr id="77" name="图形 3"/>
              <p:cNvPicPr>
                <a:picLocks noChangeAspect="1"/>
              </p:cNvPicPr>
              <p:nvPr/>
            </p:nvPicPr>
            <p:blipFill>
              <a:blip r:embed="rId1">
                <a:extLst>
                  <a:ext uri="{96DAC541-7B7A-43D3-8B79-37D633B846F1}">
                    <asvg:svgBlip xmlns:asvg="http://schemas.microsoft.com/office/drawing/2016/SVG/main" r:embed="rId2"/>
                  </a:ext>
                </a:extLst>
              </a:blip>
              <a:stretch>
                <a:fillRect/>
              </a:stretch>
            </p:blipFill>
            <p:spPr>
              <a:xfrm>
                <a:off x="500814" y="695584"/>
                <a:ext cx="5595186" cy="2514081"/>
              </a:xfrm>
              <a:prstGeom prst="rect">
                <a:avLst/>
              </a:prstGeom>
            </p:spPr>
          </p:pic>
        </p:grpSp>
        <p:sp>
          <p:nvSpPr>
            <p:cNvPr id="78" name="文本框 77"/>
            <p:cNvSpPr txBox="1"/>
            <p:nvPr/>
          </p:nvSpPr>
          <p:spPr>
            <a:xfrm>
              <a:off x="5914" y="3707"/>
              <a:ext cx="7955" cy="271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sz="1600">
                  <a:solidFill>
                    <a:schemeClr val="accent5"/>
                  </a:solidFill>
                  <a:latin typeface="汉仪中黑简" panose="02010600000101010101" charset="-122"/>
                  <a:ea typeface="汉仪中黑简" panose="02010600000101010101" charset="-122"/>
                </a:rPr>
                <a:t>The existing intent </a:t>
              </a:r>
              <a:r>
                <a:rPr lang="en-US" sz="1600">
                  <a:solidFill>
                    <a:schemeClr val="accent5"/>
                  </a:solidFill>
                  <a:latin typeface="汉仪中黑简" panose="02010600000101010101" charset="-122"/>
                  <a:ea typeface="汉仪中黑简" panose="02010600000101010101" charset="-122"/>
                </a:rPr>
                <a:t>work </a:t>
              </a:r>
              <a:r>
                <a:rPr sz="1600">
                  <a:solidFill>
                    <a:schemeClr val="accent5"/>
                  </a:solidFill>
                  <a:latin typeface="汉仪中黑简" panose="02010600000101010101" charset="-122"/>
                  <a:ea typeface="汉仪中黑简" panose="02010600000101010101" charset="-122"/>
                </a:rPr>
                <a:t>of ONAP introduce the concept of intent into ONAP through in-depth research and pioneering wor</a:t>
              </a:r>
              <a:r>
                <a:rPr lang="en-US" sz="1600">
                  <a:solidFill>
                    <a:schemeClr val="accent5"/>
                  </a:solidFill>
                  <a:latin typeface="汉仪中黑简" panose="02010600000101010101" charset="-122"/>
                  <a:ea typeface="汉仪中黑简" panose="02010600000101010101" charset="-122"/>
                </a:rPr>
                <a:t>k</a:t>
              </a:r>
              <a:r>
                <a:rPr sz="1600">
                  <a:solidFill>
                    <a:schemeClr val="accent5"/>
                  </a:solidFill>
                  <a:latin typeface="汉仪中黑简" panose="02010600000101010101" charset="-122"/>
                  <a:ea typeface="汉仪中黑简" panose="02010600000101010101" charset="-122"/>
                </a:rPr>
                <a:t>. The solution in </a:t>
              </a:r>
              <a:r>
                <a:rPr lang="en-US" sz="1600">
                  <a:solidFill>
                    <a:schemeClr val="accent5"/>
                  </a:solidFill>
                  <a:latin typeface="汉仪中黑简" panose="02010600000101010101" charset="-122"/>
                  <a:ea typeface="汉仪中黑简" panose="02010600000101010101" charset="-122"/>
                </a:rPr>
                <a:t>our</a:t>
              </a:r>
              <a:r>
                <a:rPr sz="1600">
                  <a:solidFill>
                    <a:schemeClr val="accent5"/>
                  </a:solidFill>
                  <a:latin typeface="汉仪中黑简" panose="02010600000101010101" charset="-122"/>
                  <a:ea typeface="汉仪中黑简" panose="02010600000101010101" charset="-122"/>
                </a:rPr>
                <a:t> requirement is a supplement and enhancement to the existing solutions of ONAP.</a:t>
              </a:r>
              <a:endParaRPr sz="1600">
                <a:solidFill>
                  <a:schemeClr val="accent5"/>
                </a:solidFill>
                <a:latin typeface="汉仪中黑简" panose="02010600000101010101" charset="-122"/>
                <a:ea typeface="汉仪中黑简" panose="02010600000101010101" charset="-122"/>
              </a:endParaRPr>
            </a:p>
          </p:txBody>
        </p:sp>
      </p:grpSp>
      <p:sp>
        <p:nvSpPr>
          <p:cNvPr id="104" name="KSO_Shape"/>
          <p:cNvSpPr/>
          <p:nvPr>
            <p:custDataLst>
              <p:tags r:id="rId3"/>
            </p:custDataLst>
          </p:nvPr>
        </p:nvSpPr>
        <p:spPr bwMode="auto">
          <a:xfrm>
            <a:off x="590718" y="2225988"/>
            <a:ext cx="407131" cy="401025"/>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solidFill>
            <a:srgbClr val="6AA8DD"/>
          </a:solidFill>
          <a:ln>
            <a:noFill/>
          </a:ln>
          <a:extLst>
            <a:ext uri="{91240B29-F687-4F45-9708-019B960494DF}">
              <a14:hiddenLine xmlns:a14="http://schemas.microsoft.com/office/drawing/2010/main" w="38100">
                <a:solidFill>
                  <a:srgbClr val="000000"/>
                </a:solidFill>
                <a:prstDash val="solid"/>
                <a:round/>
              </a14:hiddenLine>
            </a:ext>
          </a:extLst>
        </p:spPr>
        <p:txBody>
          <a:bodyPr lIns="501445" tIns="575655" rIns="501445" bIns="614746" anchor="ctr">
            <a:normAutofit fontScale="25000" lnSpcReduction="20000"/>
          </a:bodyPr>
          <a:p>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105" name="矩形 104"/>
          <p:cNvSpPr/>
          <p:nvPr>
            <p:custDataLst>
              <p:tags r:id="rId4"/>
            </p:custDataLst>
          </p:nvPr>
        </p:nvSpPr>
        <p:spPr>
          <a:xfrm>
            <a:off x="1062990" y="2472690"/>
            <a:ext cx="10231120" cy="274955"/>
          </a:xfrm>
          <a:prstGeom prst="rect">
            <a:avLst/>
          </a:prstGeom>
        </p:spPr>
        <p:txBody>
          <a:bodyPr lIns="91440" tIns="45720" rIns="91440" bIns="45720" anchor="t" anchorCtr="0">
            <a:noAutofit/>
          </a:bodyPr>
          <a:p>
            <a:pPr>
              <a:lnSpc>
                <a:spcPct val="120000"/>
              </a:lnSpc>
            </a:pPr>
            <a:r>
              <a:rPr lang="en-US" altLang="zh-CN"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to enable t</a:t>
            </a:r>
            <a:r>
              <a:rPr lang="zh-CN" altLang="en-US"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he </a:t>
            </a:r>
            <a:r>
              <a:rPr lang="en-US" altLang="zh-CN"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handling capabilities for </a:t>
            </a:r>
            <a:r>
              <a:rPr lang="zh-CN" altLang="en-US"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complex intent.</a:t>
            </a:r>
            <a:endParaRPr lang="zh-CN" altLang="en-US"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endParaRPr>
          </a:p>
        </p:txBody>
      </p:sp>
      <p:sp>
        <p:nvSpPr>
          <p:cNvPr id="106" name="矩形 105"/>
          <p:cNvSpPr/>
          <p:nvPr>
            <p:custDataLst>
              <p:tags r:id="rId5"/>
            </p:custDataLst>
          </p:nvPr>
        </p:nvSpPr>
        <p:spPr>
          <a:xfrm>
            <a:off x="1062990" y="2118360"/>
            <a:ext cx="9359265" cy="326390"/>
          </a:xfrm>
          <a:prstGeom prst="rect">
            <a:avLst/>
          </a:prstGeom>
        </p:spPr>
        <p:txBody>
          <a:bodyPr lIns="91440" tIns="45720" rIns="91440" bIns="45720" anchor="ctr" anchorCtr="0">
            <a:normAutofit fontScale="60000"/>
          </a:bodyPr>
          <a:p>
            <a:pPr>
              <a:lnSpc>
                <a:spcPct val="120000"/>
              </a:lnSpc>
            </a:pPr>
            <a:r>
              <a:rPr lang="zh-CN" altLang="en-US" sz="2000" b="1" spc="300">
                <a:solidFill>
                  <a:srgbClr val="6AA8DD">
                    <a:lumMod val="75000"/>
                  </a:srgbClr>
                </a:solidFill>
                <a:latin typeface="Arial" panose="020B0604020202020204" pitchFamily="34" charset="0"/>
                <a:ea typeface="微软雅黑" panose="020B0503020204020204" charset="-122"/>
                <a:cs typeface="+mn-ea"/>
                <a:sym typeface="Arial" panose="020B0604020202020204" pitchFamily="34" charset="0"/>
              </a:rPr>
              <a:t>Introducing intent decomposition technology</a:t>
            </a:r>
            <a:endParaRPr lang="zh-CN" altLang="en-US" sz="2000" b="1" spc="300">
              <a:solidFill>
                <a:srgbClr val="6AA8DD">
                  <a:lumMod val="75000"/>
                </a:srgb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07" name="KSO_Shape"/>
          <p:cNvSpPr/>
          <p:nvPr>
            <p:custDataLst>
              <p:tags r:id="rId6"/>
            </p:custDataLst>
          </p:nvPr>
        </p:nvSpPr>
        <p:spPr bwMode="auto">
          <a:xfrm>
            <a:off x="590718" y="3037806"/>
            <a:ext cx="407131" cy="401025"/>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solidFill>
            <a:srgbClr val="6AA8DD"/>
          </a:solidFill>
          <a:ln>
            <a:noFill/>
          </a:ln>
          <a:extLst>
            <a:ext uri="{91240B29-F687-4F45-9708-019B960494DF}">
              <a14:hiddenLine xmlns:a14="http://schemas.microsoft.com/office/drawing/2010/main" w="38100">
                <a:solidFill>
                  <a:srgbClr val="000000"/>
                </a:solidFill>
                <a:prstDash val="solid"/>
                <a:round/>
              </a14:hiddenLine>
            </a:ext>
          </a:extLst>
        </p:spPr>
        <p:txBody>
          <a:bodyPr lIns="501445" tIns="575655" rIns="501445" bIns="614746" anchor="ctr">
            <a:normAutofit fontScale="25000" lnSpcReduction="20000"/>
          </a:bodyPr>
          <a:p>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108" name="矩形 107"/>
          <p:cNvSpPr/>
          <p:nvPr>
            <p:custDataLst>
              <p:tags r:id="rId7"/>
            </p:custDataLst>
          </p:nvPr>
        </p:nvSpPr>
        <p:spPr>
          <a:xfrm>
            <a:off x="1062990" y="3284220"/>
            <a:ext cx="9552940" cy="274955"/>
          </a:xfrm>
          <a:prstGeom prst="rect">
            <a:avLst/>
          </a:prstGeom>
        </p:spPr>
        <p:txBody>
          <a:bodyPr lIns="91440" tIns="45720" rIns="91440" bIns="45720" anchor="t" anchorCtr="0">
            <a:noAutofit/>
          </a:bodyPr>
          <a:p>
            <a:pPr>
              <a:lnSpc>
                <a:spcPct val="120000"/>
              </a:lnSpc>
            </a:pPr>
            <a:r>
              <a:rPr lang="en-US" altLang="zh-CN" sz="11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to i</a:t>
            </a:r>
            <a:r>
              <a:rPr lang="zh-CN" altLang="en-US" sz="11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mprove </a:t>
            </a:r>
            <a:r>
              <a:rPr lang="en-US" altLang="zh-CN" sz="11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interoperability between components/systems via</a:t>
            </a:r>
            <a:r>
              <a:rPr lang="zh-CN" altLang="en-US" sz="11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 standard</a:t>
            </a:r>
            <a:r>
              <a:rPr lang="en-US" altLang="zh-CN" sz="11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ed</a:t>
            </a:r>
            <a:r>
              <a:rPr lang="zh-CN" altLang="en-US" sz="11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 intent description.</a:t>
            </a:r>
            <a:endParaRPr lang="zh-CN" altLang="en-US" sz="11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endParaRPr>
          </a:p>
        </p:txBody>
      </p:sp>
      <p:sp>
        <p:nvSpPr>
          <p:cNvPr id="109" name="矩形 108"/>
          <p:cNvSpPr/>
          <p:nvPr>
            <p:custDataLst>
              <p:tags r:id="rId8"/>
            </p:custDataLst>
          </p:nvPr>
        </p:nvSpPr>
        <p:spPr>
          <a:xfrm>
            <a:off x="1062787" y="2929977"/>
            <a:ext cx="4789206" cy="326110"/>
          </a:xfrm>
          <a:prstGeom prst="rect">
            <a:avLst/>
          </a:prstGeom>
        </p:spPr>
        <p:txBody>
          <a:bodyPr lIns="91440" tIns="45720" rIns="91440" bIns="45720" anchor="ctr" anchorCtr="0">
            <a:normAutofit fontScale="60000"/>
          </a:bodyPr>
          <a:p>
            <a:pPr>
              <a:lnSpc>
                <a:spcPct val="120000"/>
              </a:lnSpc>
            </a:pPr>
            <a:r>
              <a:rPr lang="zh-CN" altLang="en-US" sz="2000" b="1" spc="300">
                <a:solidFill>
                  <a:srgbClr val="6AA8DD">
                    <a:lumMod val="75000"/>
                  </a:srgbClr>
                </a:solidFill>
                <a:latin typeface="Arial" panose="020B0604020202020204" pitchFamily="34" charset="0"/>
                <a:ea typeface="微软雅黑" panose="020B0503020204020204" charset="-122"/>
                <a:cs typeface="+mn-ea"/>
                <a:sym typeface="Arial" panose="020B0604020202020204" pitchFamily="34" charset="0"/>
              </a:rPr>
              <a:t>Introducing</a:t>
            </a:r>
            <a:r>
              <a:rPr lang="en-US" altLang="zh-CN" sz="2000" b="1" spc="300">
                <a:solidFill>
                  <a:srgbClr val="6AA8DD">
                    <a:lumMod val="75000"/>
                  </a:srgbClr>
                </a:solidFill>
                <a:latin typeface="Arial" panose="020B0604020202020204" pitchFamily="34" charset="0"/>
                <a:ea typeface="微软雅黑" panose="020B0503020204020204" charset="-122"/>
                <a:cs typeface="+mn-ea"/>
                <a:sym typeface="Arial" panose="020B0604020202020204" pitchFamily="34" charset="0"/>
              </a:rPr>
              <a:t> general intent model</a:t>
            </a:r>
            <a:endParaRPr lang="en-US" altLang="zh-CN" sz="2000" b="1" spc="300">
              <a:solidFill>
                <a:srgbClr val="6AA8DD">
                  <a:lumMod val="75000"/>
                </a:srgb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10" name="KSO_Shape"/>
          <p:cNvSpPr/>
          <p:nvPr>
            <p:custDataLst>
              <p:tags r:id="rId9"/>
            </p:custDataLst>
          </p:nvPr>
        </p:nvSpPr>
        <p:spPr bwMode="auto">
          <a:xfrm>
            <a:off x="590718" y="3849623"/>
            <a:ext cx="407131" cy="401025"/>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solidFill>
            <a:srgbClr val="6AA8DD"/>
          </a:solidFill>
          <a:ln>
            <a:noFill/>
          </a:ln>
          <a:extLst>
            <a:ext uri="{91240B29-F687-4F45-9708-019B960494DF}">
              <a14:hiddenLine xmlns:a14="http://schemas.microsoft.com/office/drawing/2010/main" w="38100">
                <a:solidFill>
                  <a:srgbClr val="000000"/>
                </a:solidFill>
                <a:prstDash val="solid"/>
                <a:round/>
              </a14:hiddenLine>
            </a:ext>
          </a:extLst>
        </p:spPr>
        <p:txBody>
          <a:bodyPr lIns="501445" tIns="575655" rIns="501445" bIns="614746" anchor="ctr">
            <a:normAutofit fontScale="25000" lnSpcReduction="20000"/>
          </a:bodyPr>
          <a:p>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111" name="矩形 110"/>
          <p:cNvSpPr/>
          <p:nvPr>
            <p:custDataLst>
              <p:tags r:id="rId10"/>
            </p:custDataLst>
          </p:nvPr>
        </p:nvSpPr>
        <p:spPr>
          <a:xfrm>
            <a:off x="1062990" y="4096385"/>
            <a:ext cx="10208260" cy="274955"/>
          </a:xfrm>
          <a:prstGeom prst="rect">
            <a:avLst/>
          </a:prstGeom>
        </p:spPr>
        <p:txBody>
          <a:bodyPr lIns="91440" tIns="45720" rIns="91440" bIns="45720" anchor="t" anchorCtr="0">
            <a:noAutofit/>
          </a:bodyPr>
          <a:p>
            <a:pPr>
              <a:lnSpc>
                <a:spcPct val="120000"/>
              </a:lnSpc>
            </a:pPr>
            <a:r>
              <a:rPr lang="en-US" altLang="zh-CN"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for all</a:t>
            </a:r>
            <a:r>
              <a:rPr lang="zh-CN" altLang="en-US"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 the</a:t>
            </a:r>
            <a:r>
              <a:rPr lang="en-US" altLang="zh-CN"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 related interactions involved in the</a:t>
            </a:r>
            <a:r>
              <a:rPr lang="zh-CN" altLang="en-US"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 life cycle management of intent.</a:t>
            </a:r>
            <a:endParaRPr lang="zh-CN" altLang="en-US"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endParaRPr>
          </a:p>
        </p:txBody>
      </p:sp>
      <p:sp>
        <p:nvSpPr>
          <p:cNvPr id="112" name="矩形 111"/>
          <p:cNvSpPr/>
          <p:nvPr>
            <p:custDataLst>
              <p:tags r:id="rId11"/>
            </p:custDataLst>
          </p:nvPr>
        </p:nvSpPr>
        <p:spPr>
          <a:xfrm>
            <a:off x="1062787" y="3741795"/>
            <a:ext cx="4789206" cy="326110"/>
          </a:xfrm>
          <a:prstGeom prst="rect">
            <a:avLst/>
          </a:prstGeom>
        </p:spPr>
        <p:txBody>
          <a:bodyPr lIns="91440" tIns="45720" rIns="91440" bIns="45720" anchor="ctr" anchorCtr="0">
            <a:normAutofit fontScale="60000"/>
          </a:bodyPr>
          <a:p>
            <a:pPr>
              <a:lnSpc>
                <a:spcPct val="120000"/>
              </a:lnSpc>
            </a:pPr>
            <a:r>
              <a:rPr lang="zh-CN" altLang="en-US" sz="2000" b="1" spc="300">
                <a:solidFill>
                  <a:srgbClr val="6AA8DD">
                    <a:lumMod val="75000"/>
                  </a:srgbClr>
                </a:solidFill>
                <a:latin typeface="Arial" panose="020B0604020202020204" pitchFamily="34" charset="0"/>
                <a:ea typeface="微软雅黑" panose="020B0503020204020204" charset="-122"/>
                <a:cs typeface="+mn-ea"/>
                <a:sym typeface="Arial" panose="020B0604020202020204" pitchFamily="34" charset="0"/>
              </a:rPr>
              <a:t>Introducing</a:t>
            </a:r>
            <a:r>
              <a:rPr lang="en-US" altLang="zh-CN" sz="2000" b="1" spc="300">
                <a:solidFill>
                  <a:srgbClr val="6AA8DD">
                    <a:lumMod val="75000"/>
                  </a:srgbClr>
                </a:solidFill>
                <a:latin typeface="Arial" panose="020B0604020202020204" pitchFamily="34" charset="0"/>
                <a:ea typeface="微软雅黑" panose="020B0503020204020204" charset="-122"/>
                <a:cs typeface="+mn-ea"/>
                <a:sym typeface="Arial" panose="020B0604020202020204" pitchFamily="34" charset="0"/>
              </a:rPr>
              <a:t> general intent interface</a:t>
            </a:r>
            <a:endParaRPr lang="zh-CN" altLang="en-US" sz="2000" b="1" spc="300">
              <a:solidFill>
                <a:srgbClr val="6AA8DD">
                  <a:lumMod val="75000"/>
                </a:srgb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13" name="KSO_Shape"/>
          <p:cNvSpPr/>
          <p:nvPr>
            <p:custDataLst>
              <p:tags r:id="rId12"/>
            </p:custDataLst>
          </p:nvPr>
        </p:nvSpPr>
        <p:spPr bwMode="auto">
          <a:xfrm>
            <a:off x="590718" y="4661441"/>
            <a:ext cx="407131" cy="401025"/>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solidFill>
            <a:srgbClr val="6AA8DD"/>
          </a:solidFill>
          <a:ln>
            <a:noFill/>
          </a:ln>
          <a:extLst>
            <a:ext uri="{91240B29-F687-4F45-9708-019B960494DF}">
              <a14:hiddenLine xmlns:a14="http://schemas.microsoft.com/office/drawing/2010/main" w="38100">
                <a:solidFill>
                  <a:srgbClr val="000000"/>
                </a:solidFill>
                <a:prstDash val="solid"/>
                <a:round/>
              </a14:hiddenLine>
            </a:ext>
          </a:extLst>
        </p:spPr>
        <p:txBody>
          <a:bodyPr lIns="501445" tIns="575655" rIns="501445" bIns="614746" anchor="ctr">
            <a:normAutofit fontScale="25000" lnSpcReduction="20000"/>
          </a:bodyPr>
          <a:p>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114" name="矩形 113"/>
          <p:cNvSpPr/>
          <p:nvPr>
            <p:custDataLst>
              <p:tags r:id="rId13"/>
            </p:custDataLst>
          </p:nvPr>
        </p:nvSpPr>
        <p:spPr>
          <a:xfrm>
            <a:off x="1062990" y="4907915"/>
            <a:ext cx="9551670" cy="274955"/>
          </a:xfrm>
          <a:prstGeom prst="rect">
            <a:avLst/>
          </a:prstGeom>
        </p:spPr>
        <p:txBody>
          <a:bodyPr lIns="91440" tIns="45720" rIns="91440" bIns="45720" anchor="t" anchorCtr="0">
            <a:noAutofit/>
          </a:bodyPr>
          <a:p>
            <a:pPr>
              <a:lnSpc>
                <a:spcPct val="120000"/>
              </a:lnSpc>
            </a:pPr>
            <a:r>
              <a:rPr lang="en-US"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from expectation to actions via</a:t>
            </a:r>
            <a:r>
              <a:rPr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 AI model or </a:t>
            </a:r>
            <a:r>
              <a:rPr lang="en-US"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A</a:t>
            </a:r>
            <a:r>
              <a:rPr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pex </a:t>
            </a:r>
            <a:r>
              <a:rPr lang="en-US"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policy</a:t>
            </a:r>
            <a:r>
              <a:rPr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 </a:t>
            </a:r>
            <a:r>
              <a:rPr lang="en-US"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etc</a:t>
            </a:r>
            <a:r>
              <a:rPr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a:t>
            </a:r>
            <a:endParaRPr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endParaRPr>
          </a:p>
        </p:txBody>
      </p:sp>
      <p:sp>
        <p:nvSpPr>
          <p:cNvPr id="115" name="矩形 114"/>
          <p:cNvSpPr/>
          <p:nvPr>
            <p:custDataLst>
              <p:tags r:id="rId14"/>
            </p:custDataLst>
          </p:nvPr>
        </p:nvSpPr>
        <p:spPr>
          <a:xfrm>
            <a:off x="1062787" y="4553612"/>
            <a:ext cx="4789206" cy="326110"/>
          </a:xfrm>
          <a:prstGeom prst="rect">
            <a:avLst/>
          </a:prstGeom>
        </p:spPr>
        <p:txBody>
          <a:bodyPr lIns="91440" tIns="45720" rIns="91440" bIns="45720" anchor="ctr" anchorCtr="0">
            <a:normAutofit fontScale="60000"/>
          </a:bodyPr>
          <a:p>
            <a:pPr>
              <a:lnSpc>
                <a:spcPct val="120000"/>
              </a:lnSpc>
            </a:pPr>
            <a:r>
              <a:rPr lang="zh-CN" altLang="en-US" sz="2000" b="1" spc="300">
                <a:solidFill>
                  <a:srgbClr val="6AA8DD">
                    <a:lumMod val="75000"/>
                  </a:srgbClr>
                </a:solidFill>
                <a:latin typeface="Arial" panose="020B0604020202020204" pitchFamily="34" charset="0"/>
                <a:ea typeface="微软雅黑" panose="020B0503020204020204" charset="-122"/>
                <a:cs typeface="+mn-ea"/>
                <a:sym typeface="Arial" panose="020B0604020202020204" pitchFamily="34" charset="0"/>
              </a:rPr>
              <a:t>Enhanc</a:t>
            </a:r>
            <a:r>
              <a:rPr lang="en-US" altLang="zh-CN" sz="2000" b="1" spc="300">
                <a:solidFill>
                  <a:srgbClr val="6AA8DD">
                    <a:lumMod val="75000"/>
                  </a:srgbClr>
                </a:solidFill>
                <a:latin typeface="Arial" panose="020B0604020202020204" pitchFamily="34" charset="0"/>
                <a:ea typeface="微软雅黑" panose="020B0503020204020204" charset="-122"/>
                <a:cs typeface="+mn-ea"/>
                <a:sym typeface="Arial" panose="020B0604020202020204" pitchFamily="34" charset="0"/>
              </a:rPr>
              <a:t>ing</a:t>
            </a:r>
            <a:r>
              <a:rPr lang="zh-CN" altLang="en-US" sz="2000" b="1" spc="300">
                <a:solidFill>
                  <a:srgbClr val="6AA8DD">
                    <a:lumMod val="75000"/>
                  </a:srgbClr>
                </a:solidFill>
                <a:latin typeface="Arial" panose="020B0604020202020204" pitchFamily="34" charset="0"/>
                <a:ea typeface="微软雅黑" panose="020B0503020204020204" charset="-122"/>
                <a:cs typeface="+mn-ea"/>
                <a:sym typeface="Arial" panose="020B0604020202020204" pitchFamily="34" charset="0"/>
              </a:rPr>
              <a:t> intent mapping capability</a:t>
            </a:r>
            <a:endParaRPr lang="zh-CN" altLang="en-US" sz="2000" b="1" spc="300">
              <a:solidFill>
                <a:srgbClr val="6AA8DD">
                  <a:lumMod val="75000"/>
                </a:srgb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116" name="KSO_Shape"/>
          <p:cNvSpPr/>
          <p:nvPr>
            <p:custDataLst>
              <p:tags r:id="rId15"/>
            </p:custDataLst>
          </p:nvPr>
        </p:nvSpPr>
        <p:spPr bwMode="auto">
          <a:xfrm>
            <a:off x="590718" y="5473258"/>
            <a:ext cx="407131" cy="401025"/>
          </a:xfrm>
          <a:custGeom>
            <a:avLst/>
            <a:gdLst>
              <a:gd name="T0" fmla="*/ 351815 w 2443615"/>
              <a:gd name="T1" fmla="*/ 127711 h 2406492"/>
              <a:gd name="T2" fmla="*/ 127265 w 2443615"/>
              <a:gd name="T3" fmla="*/ 352436 h 2406492"/>
              <a:gd name="T4" fmla="*/ 351815 w 2443615"/>
              <a:gd name="T5" fmla="*/ 577161 h 2406492"/>
              <a:gd name="T6" fmla="*/ 576364 w 2443615"/>
              <a:gd name="T7" fmla="*/ 352436 h 2406492"/>
              <a:gd name="T8" fmla="*/ 351815 w 2443615"/>
              <a:gd name="T9" fmla="*/ 127711 h 2406492"/>
              <a:gd name="T10" fmla="*/ 323002 w 2443615"/>
              <a:gd name="T11" fmla="*/ 0 h 2406492"/>
              <a:gd name="T12" fmla="*/ 380627 w 2443615"/>
              <a:gd name="T13" fmla="*/ 0 h 2406492"/>
              <a:gd name="T14" fmla="*/ 393151 w 2443615"/>
              <a:gd name="T15" fmla="*/ 71092 h 2406492"/>
              <a:gd name="T16" fmla="*/ 500853 w 2443615"/>
              <a:gd name="T17" fmla="*/ 110323 h 2406492"/>
              <a:gd name="T18" fmla="*/ 556109 w 2443615"/>
              <a:gd name="T19" fmla="*/ 63920 h 2406492"/>
              <a:gd name="T20" fmla="*/ 600251 w 2443615"/>
              <a:gd name="T21" fmla="*/ 100990 h 2406492"/>
              <a:gd name="T22" fmla="*/ 564182 w 2443615"/>
              <a:gd name="T23" fmla="*/ 163505 h 2406492"/>
              <a:gd name="T24" fmla="*/ 621490 w 2443615"/>
              <a:gd name="T25" fmla="*/ 262842 h 2406492"/>
              <a:gd name="T26" fmla="*/ 693623 w 2443615"/>
              <a:gd name="T27" fmla="*/ 262840 h 2406492"/>
              <a:gd name="T28" fmla="*/ 703629 w 2443615"/>
              <a:gd name="T29" fmla="*/ 319633 h 2406492"/>
              <a:gd name="T30" fmla="*/ 635846 w 2443615"/>
              <a:gd name="T31" fmla="*/ 344321 h 2406492"/>
              <a:gd name="T32" fmla="*/ 615944 w 2443615"/>
              <a:gd name="T33" fmla="*/ 457282 h 2406492"/>
              <a:gd name="T34" fmla="*/ 671201 w 2443615"/>
              <a:gd name="T35" fmla="*/ 503683 h 2406492"/>
              <a:gd name="T36" fmla="*/ 642389 w 2443615"/>
              <a:gd name="T37" fmla="*/ 553626 h 2406492"/>
              <a:gd name="T38" fmla="*/ 574608 w 2443615"/>
              <a:gd name="T39" fmla="*/ 528934 h 2406492"/>
              <a:gd name="T40" fmla="*/ 486808 w 2443615"/>
              <a:gd name="T41" fmla="*/ 602665 h 2406492"/>
              <a:gd name="T42" fmla="*/ 499336 w 2443615"/>
              <a:gd name="T43" fmla="*/ 673756 h 2406492"/>
              <a:gd name="T44" fmla="*/ 445187 w 2443615"/>
              <a:gd name="T45" fmla="*/ 693480 h 2406492"/>
              <a:gd name="T46" fmla="*/ 409122 w 2443615"/>
              <a:gd name="T47" fmla="*/ 630963 h 2406492"/>
              <a:gd name="T48" fmla="*/ 294507 w 2443615"/>
              <a:gd name="T49" fmla="*/ 630963 h 2406492"/>
              <a:gd name="T50" fmla="*/ 258443 w 2443615"/>
              <a:gd name="T51" fmla="*/ 693480 h 2406492"/>
              <a:gd name="T52" fmla="*/ 204294 w 2443615"/>
              <a:gd name="T53" fmla="*/ 673756 h 2406492"/>
              <a:gd name="T54" fmla="*/ 216821 w 2443615"/>
              <a:gd name="T55" fmla="*/ 602665 h 2406492"/>
              <a:gd name="T56" fmla="*/ 129022 w 2443615"/>
              <a:gd name="T57" fmla="*/ 528934 h 2406492"/>
              <a:gd name="T58" fmla="*/ 61240 w 2443615"/>
              <a:gd name="T59" fmla="*/ 553626 h 2406492"/>
              <a:gd name="T60" fmla="*/ 32428 w 2443615"/>
              <a:gd name="T61" fmla="*/ 503683 h 2406492"/>
              <a:gd name="T62" fmla="*/ 87685 w 2443615"/>
              <a:gd name="T63" fmla="*/ 457282 h 2406492"/>
              <a:gd name="T64" fmla="*/ 67783 w 2443615"/>
              <a:gd name="T65" fmla="*/ 344321 h 2406492"/>
              <a:gd name="T66" fmla="*/ 0 w 2443615"/>
              <a:gd name="T67" fmla="*/ 319633 h 2406492"/>
              <a:gd name="T68" fmla="*/ 10006 w 2443615"/>
              <a:gd name="T69" fmla="*/ 262840 h 2406492"/>
              <a:gd name="T70" fmla="*/ 82138 w 2443615"/>
              <a:gd name="T71" fmla="*/ 262842 h 2406492"/>
              <a:gd name="T72" fmla="*/ 139446 w 2443615"/>
              <a:gd name="T73" fmla="*/ 163505 h 2406492"/>
              <a:gd name="T74" fmla="*/ 103378 w 2443615"/>
              <a:gd name="T75" fmla="*/ 100990 h 2406492"/>
              <a:gd name="T76" fmla="*/ 147520 w 2443615"/>
              <a:gd name="T77" fmla="*/ 63920 h 2406492"/>
              <a:gd name="T78" fmla="*/ 202776 w 2443615"/>
              <a:gd name="T79" fmla="*/ 110323 h 2406492"/>
              <a:gd name="T80" fmla="*/ 310478 w 2443615"/>
              <a:gd name="T81" fmla="*/ 71092 h 240649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443615" h="2406492">
                <a:moveTo>
                  <a:pt x="1221807" y="443178"/>
                </a:moveTo>
                <a:cubicBezTo>
                  <a:pt x="791117" y="443178"/>
                  <a:pt x="441973" y="792322"/>
                  <a:pt x="441973" y="1223012"/>
                </a:cubicBezTo>
                <a:cubicBezTo>
                  <a:pt x="441973" y="1653702"/>
                  <a:pt x="791117" y="2002846"/>
                  <a:pt x="1221807" y="2002846"/>
                </a:cubicBezTo>
                <a:cubicBezTo>
                  <a:pt x="1652497" y="2002846"/>
                  <a:pt x="2001641" y="1653702"/>
                  <a:pt x="2001641" y="1223012"/>
                </a:cubicBezTo>
                <a:cubicBezTo>
                  <a:pt x="2001641" y="792322"/>
                  <a:pt x="1652497" y="443178"/>
                  <a:pt x="1221807" y="443178"/>
                </a:cubicBezTo>
                <a:close/>
                <a:moveTo>
                  <a:pt x="1121747" y="0"/>
                </a:moveTo>
                <a:lnTo>
                  <a:pt x="1321868" y="0"/>
                </a:lnTo>
                <a:lnTo>
                  <a:pt x="1365362" y="246702"/>
                </a:lnTo>
                <a:cubicBezTo>
                  <a:pt x="1497994" y="266203"/>
                  <a:pt x="1625261" y="312525"/>
                  <a:pt x="1739400" y="382840"/>
                </a:cubicBezTo>
                <a:lnTo>
                  <a:pt x="1931295" y="221813"/>
                </a:lnTo>
                <a:lnTo>
                  <a:pt x="2084596" y="350449"/>
                </a:lnTo>
                <a:lnTo>
                  <a:pt x="1959337" y="567390"/>
                </a:lnTo>
                <a:cubicBezTo>
                  <a:pt x="2048403" y="667584"/>
                  <a:pt x="2116120" y="784874"/>
                  <a:pt x="2158357" y="912104"/>
                </a:cubicBezTo>
                <a:lnTo>
                  <a:pt x="2408865" y="912098"/>
                </a:lnTo>
                <a:lnTo>
                  <a:pt x="2443615" y="1109179"/>
                </a:lnTo>
                <a:lnTo>
                  <a:pt x="2208214" y="1194851"/>
                </a:lnTo>
                <a:cubicBezTo>
                  <a:pt x="2212040" y="1328854"/>
                  <a:pt x="2188522" y="1462233"/>
                  <a:pt x="2139095" y="1586846"/>
                </a:cubicBezTo>
                <a:lnTo>
                  <a:pt x="2330998" y="1747864"/>
                </a:lnTo>
                <a:lnTo>
                  <a:pt x="2230938" y="1921175"/>
                </a:lnTo>
                <a:lnTo>
                  <a:pt x="1995541" y="1835490"/>
                </a:lnTo>
                <a:cubicBezTo>
                  <a:pt x="1912336" y="1940602"/>
                  <a:pt x="1808586" y="2027658"/>
                  <a:pt x="1690623" y="2091346"/>
                </a:cubicBezTo>
                <a:lnTo>
                  <a:pt x="1734130" y="2338046"/>
                </a:lnTo>
                <a:lnTo>
                  <a:pt x="1546077" y="2406492"/>
                </a:lnTo>
                <a:lnTo>
                  <a:pt x="1420828" y="2189544"/>
                </a:lnTo>
                <a:cubicBezTo>
                  <a:pt x="1289525" y="2216580"/>
                  <a:pt x="1154089" y="2216580"/>
                  <a:pt x="1022786" y="2189544"/>
                </a:cubicBezTo>
                <a:lnTo>
                  <a:pt x="897539" y="2406492"/>
                </a:lnTo>
                <a:lnTo>
                  <a:pt x="709486" y="2338046"/>
                </a:lnTo>
                <a:lnTo>
                  <a:pt x="752993" y="2091346"/>
                </a:lnTo>
                <a:cubicBezTo>
                  <a:pt x="635030" y="2027658"/>
                  <a:pt x="531280" y="1940601"/>
                  <a:pt x="448076" y="1835490"/>
                </a:cubicBezTo>
                <a:lnTo>
                  <a:pt x="212678" y="1921175"/>
                </a:lnTo>
                <a:lnTo>
                  <a:pt x="112617" y="1747864"/>
                </a:lnTo>
                <a:lnTo>
                  <a:pt x="304520" y="1586846"/>
                </a:lnTo>
                <a:cubicBezTo>
                  <a:pt x="255094" y="1462233"/>
                  <a:pt x="231575" y="1328854"/>
                  <a:pt x="235401" y="1194851"/>
                </a:cubicBezTo>
                <a:lnTo>
                  <a:pt x="0" y="1109179"/>
                </a:lnTo>
                <a:lnTo>
                  <a:pt x="34750" y="912098"/>
                </a:lnTo>
                <a:lnTo>
                  <a:pt x="285257" y="912104"/>
                </a:lnTo>
                <a:cubicBezTo>
                  <a:pt x="327494" y="784874"/>
                  <a:pt x="395211" y="667583"/>
                  <a:pt x="484278" y="567390"/>
                </a:cubicBezTo>
                <a:lnTo>
                  <a:pt x="359019" y="350449"/>
                </a:lnTo>
                <a:lnTo>
                  <a:pt x="512321" y="221813"/>
                </a:lnTo>
                <a:lnTo>
                  <a:pt x="704216" y="382840"/>
                </a:lnTo>
                <a:cubicBezTo>
                  <a:pt x="818353" y="312525"/>
                  <a:pt x="945621" y="266204"/>
                  <a:pt x="1078253" y="246702"/>
                </a:cubicBezTo>
                <a:lnTo>
                  <a:pt x="1121747" y="0"/>
                </a:lnTo>
                <a:close/>
              </a:path>
            </a:pathLst>
          </a:custGeom>
          <a:solidFill>
            <a:srgbClr val="6AA8DD"/>
          </a:solidFill>
          <a:ln>
            <a:noFill/>
          </a:ln>
          <a:extLst>
            <a:ext uri="{91240B29-F687-4F45-9708-019B960494DF}">
              <a14:hiddenLine xmlns:a14="http://schemas.microsoft.com/office/drawing/2010/main" w="38100">
                <a:solidFill>
                  <a:srgbClr val="000000"/>
                </a:solidFill>
                <a:prstDash val="solid"/>
                <a:round/>
              </a14:hiddenLine>
            </a:ext>
          </a:extLst>
        </p:spPr>
        <p:txBody>
          <a:bodyPr lIns="501445" tIns="575655" rIns="501445" bIns="614746" anchor="ctr">
            <a:normAutofit fontScale="25000" lnSpcReduction="20000"/>
          </a:bodyPr>
          <a:p>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117" name="矩形 116"/>
          <p:cNvSpPr/>
          <p:nvPr>
            <p:custDataLst>
              <p:tags r:id="rId16"/>
            </p:custDataLst>
          </p:nvPr>
        </p:nvSpPr>
        <p:spPr>
          <a:xfrm>
            <a:off x="1062990" y="5720080"/>
            <a:ext cx="9530080" cy="274955"/>
          </a:xfrm>
          <a:prstGeom prst="rect">
            <a:avLst/>
          </a:prstGeom>
        </p:spPr>
        <p:txBody>
          <a:bodyPr lIns="91440" tIns="45720" rIns="91440" bIns="45720" anchor="t" anchorCtr="0">
            <a:noAutofit/>
          </a:bodyPr>
          <a:p>
            <a:pPr>
              <a:lnSpc>
                <a:spcPct val="120000"/>
              </a:lnSpc>
            </a:pPr>
            <a:r>
              <a:rPr lang="en-US"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to include</a:t>
            </a:r>
            <a:r>
              <a:rPr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 </a:t>
            </a:r>
            <a:r>
              <a:rPr sz="1200" spc="150">
                <a:solidFill>
                  <a:sysClr val="windowText" lastClr="000000">
                    <a:lumMod val="50000"/>
                    <a:lumOff val="50000"/>
                  </a:sysClr>
                </a:solidFill>
                <a:latin typeface="Arial" panose="020B0604020202020204" pitchFamily="34" charset="0"/>
                <a:ea typeface="微软雅黑" panose="020B0503020204020204" charset="-122"/>
                <a:sym typeface="+mn-ea"/>
              </a:rPr>
              <a:t>cloud leased line</a:t>
            </a:r>
            <a:r>
              <a:rPr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 which i</a:t>
            </a:r>
            <a:r>
              <a:rPr lang="en-US"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llustrates</a:t>
            </a:r>
            <a:r>
              <a:rPr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 the </a:t>
            </a:r>
            <a:r>
              <a:rPr lang="en-US"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enhanced </a:t>
            </a:r>
            <a:r>
              <a:rPr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end-to-end inten</a:t>
            </a:r>
            <a:r>
              <a:rPr lang="en-US"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t</a:t>
            </a:r>
            <a:r>
              <a:rPr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 </a:t>
            </a:r>
            <a:r>
              <a:rPr lang="en-US"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handling</a:t>
            </a:r>
            <a:r>
              <a:rPr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rPr>
              <a:t> process.</a:t>
            </a:r>
            <a:endParaRPr sz="1200" spc="150">
              <a:solidFill>
                <a:sysClr val="windowText" lastClr="000000">
                  <a:lumMod val="50000"/>
                  <a:lumOff val="50000"/>
                </a:sysClr>
              </a:solidFill>
              <a:latin typeface="Arial" panose="020B0604020202020204" pitchFamily="34" charset="0"/>
              <a:ea typeface="微软雅黑" panose="020B0503020204020204" charset="-122"/>
              <a:sym typeface="Arial" panose="020B0604020202020204" pitchFamily="34" charset="0"/>
            </a:endParaRPr>
          </a:p>
        </p:txBody>
      </p:sp>
      <p:sp>
        <p:nvSpPr>
          <p:cNvPr id="118" name="矩形 117"/>
          <p:cNvSpPr/>
          <p:nvPr>
            <p:custDataLst>
              <p:tags r:id="rId17"/>
            </p:custDataLst>
          </p:nvPr>
        </p:nvSpPr>
        <p:spPr>
          <a:xfrm>
            <a:off x="1062787" y="5385749"/>
            <a:ext cx="4789206" cy="326110"/>
          </a:xfrm>
          <a:prstGeom prst="rect">
            <a:avLst/>
          </a:prstGeom>
        </p:spPr>
        <p:txBody>
          <a:bodyPr lIns="91440" tIns="45720" rIns="91440" bIns="45720" anchor="ctr" anchorCtr="0">
            <a:normAutofit fontScale="60000"/>
          </a:bodyPr>
          <a:p>
            <a:pPr>
              <a:lnSpc>
                <a:spcPct val="120000"/>
              </a:lnSpc>
            </a:pPr>
            <a:r>
              <a:rPr lang="zh-CN" altLang="en-US" sz="2000" b="1" spc="300">
                <a:solidFill>
                  <a:srgbClr val="6AA8DD">
                    <a:lumMod val="75000"/>
                  </a:srgbClr>
                </a:solidFill>
                <a:latin typeface="Arial" panose="020B0604020202020204" pitchFamily="34" charset="0"/>
                <a:ea typeface="微软雅黑" panose="020B0503020204020204" charset="-122"/>
                <a:cs typeface="+mn-ea"/>
                <a:sym typeface="Arial" panose="020B0604020202020204" pitchFamily="34" charset="0"/>
              </a:rPr>
              <a:t>Enhanc</a:t>
            </a:r>
            <a:r>
              <a:rPr lang="en-US" altLang="zh-CN" sz="2000" b="1" spc="300">
                <a:solidFill>
                  <a:srgbClr val="6AA8DD">
                    <a:lumMod val="75000"/>
                  </a:srgbClr>
                </a:solidFill>
                <a:latin typeface="Arial" panose="020B0604020202020204" pitchFamily="34" charset="0"/>
                <a:ea typeface="微软雅黑" panose="020B0503020204020204" charset="-122"/>
                <a:cs typeface="+mn-ea"/>
                <a:sym typeface="Arial" panose="020B0604020202020204" pitchFamily="34" charset="0"/>
              </a:rPr>
              <a:t>ing</a:t>
            </a:r>
            <a:r>
              <a:rPr lang="zh-CN" altLang="en-US" sz="2000" b="1" spc="300">
                <a:solidFill>
                  <a:srgbClr val="6AA8DD">
                    <a:lumMod val="75000"/>
                  </a:srgbClr>
                </a:solidFill>
                <a:latin typeface="Arial" panose="020B0604020202020204" pitchFamily="34" charset="0"/>
                <a:ea typeface="微软雅黑" panose="020B0503020204020204" charset="-122"/>
                <a:cs typeface="+mn-ea"/>
                <a:sym typeface="Arial" panose="020B0604020202020204" pitchFamily="34" charset="0"/>
              </a:rPr>
              <a:t> </a:t>
            </a:r>
            <a:r>
              <a:rPr lang="zh-CN" altLang="en-US" sz="2000" b="1" spc="300">
                <a:solidFill>
                  <a:srgbClr val="6AA8DD">
                    <a:lumMod val="75000"/>
                  </a:srgbClr>
                </a:solidFill>
                <a:latin typeface="Arial" panose="020B0604020202020204" pitchFamily="34" charset="0"/>
                <a:ea typeface="微软雅黑" panose="020B0503020204020204" charset="-122"/>
                <a:cs typeface="+mn-ea"/>
                <a:sym typeface="Arial" panose="020B0604020202020204" pitchFamily="34" charset="0"/>
              </a:rPr>
              <a:t> intent use case</a:t>
            </a:r>
            <a:endParaRPr lang="zh-CN" altLang="en-US" sz="2000" b="1" spc="300">
              <a:solidFill>
                <a:srgbClr val="6AA8DD">
                  <a:lumMod val="75000"/>
                </a:srgbClr>
              </a:solidFill>
              <a:latin typeface="Arial" panose="020B0604020202020204" pitchFamily="34" charset="0"/>
              <a:ea typeface="微软雅黑" panose="020B0503020204020204" charset="-122"/>
              <a:cs typeface="+mn-ea"/>
              <a:sym typeface="Arial" panose="020B0604020202020204" pitchFamily="34" charset="0"/>
            </a:endParaRPr>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2"/>
          <p:cNvSpPr>
            <a:spLocks noGrp="1"/>
          </p:cNvSpPr>
          <p:nvPr>
            <p:ph type="title"/>
          </p:nvPr>
        </p:nvSpPr>
        <p:spPr>
          <a:xfrm>
            <a:off x="609600" y="231620"/>
            <a:ext cx="10972800" cy="640080"/>
          </a:xfrm>
        </p:spPr>
        <p:txBody>
          <a:bodyPr>
            <a:normAutofit/>
          </a:bodyPr>
          <a:lstStyle/>
          <a:p>
            <a:r>
              <a:rPr dirty="0"/>
              <a:t>Enhancement</a:t>
            </a:r>
            <a:r>
              <a:rPr lang="en-US" dirty="0"/>
              <a:t>s to</a:t>
            </a:r>
            <a:r>
              <a:rPr dirty="0"/>
              <a:t> existing </a:t>
            </a:r>
            <a:r>
              <a:rPr lang="en-US" dirty="0"/>
              <a:t>intent support</a:t>
            </a:r>
            <a:r>
              <a:rPr dirty="0"/>
              <a:t> </a:t>
            </a:r>
            <a:r>
              <a:rPr lang="en-US" dirty="0"/>
              <a:t>of</a:t>
            </a:r>
            <a:r>
              <a:rPr dirty="0"/>
              <a:t> ONAP</a:t>
            </a:r>
            <a:endParaRPr dirty="0"/>
          </a:p>
        </p:txBody>
      </p:sp>
      <p:sp>
        <p:nvSpPr>
          <p:cNvPr id="30" name="矩形 29"/>
          <p:cNvSpPr/>
          <p:nvPr>
            <p:custDataLst>
              <p:tags r:id="rId1"/>
            </p:custDataLst>
          </p:nvPr>
        </p:nvSpPr>
        <p:spPr>
          <a:xfrm>
            <a:off x="450184" y="1460433"/>
            <a:ext cx="965329" cy="998908"/>
          </a:xfrm>
          <a:prstGeom prst="rect">
            <a:avLst/>
          </a:prstGeom>
          <a:ln>
            <a:noFill/>
          </a:ln>
        </p:spPr>
        <p:style>
          <a:lnRef idx="2">
            <a:srgbClr val="59C78A">
              <a:shade val="50000"/>
            </a:srgbClr>
          </a:lnRef>
          <a:fillRef idx="1">
            <a:srgbClr val="59C78A"/>
          </a:fillRef>
          <a:effectRef idx="0">
            <a:srgbClr val="59C78A"/>
          </a:effectRef>
          <a:fontRef idx="minor">
            <a:srgbClr val="FFFFFF"/>
          </a:fontRef>
        </p:style>
        <p:txBody>
          <a:bodyPr rtlCol="0" anchor="ctr">
            <a:normAutofit/>
          </a:bodyPr>
          <a:p>
            <a:pPr algn="ctr">
              <a:lnSpc>
                <a:spcPct val="120000"/>
              </a:lnSpc>
            </a:pPr>
            <a:r>
              <a:rPr lang="en-US" altLang="zh-CN" sz="3200" spc="150" dirty="0">
                <a:solidFill>
                  <a:srgbClr val="FFFFFF"/>
                </a:solidFill>
                <a:latin typeface="Arial" panose="020B0604020202020204" pitchFamily="34" charset="0"/>
                <a:ea typeface="微软雅黑" panose="020B0503020204020204" charset="-122"/>
                <a:sym typeface="Arial" panose="020B0604020202020204" pitchFamily="34" charset="0"/>
              </a:rPr>
              <a:t>01</a:t>
            </a:r>
            <a:endParaRPr lang="zh-CN" altLang="en-US" sz="3200" spc="150" dirty="0">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38" name="任意多边形 37"/>
          <p:cNvSpPr/>
          <p:nvPr>
            <p:custDataLst>
              <p:tags r:id="rId2"/>
            </p:custDataLst>
          </p:nvPr>
        </p:nvSpPr>
        <p:spPr>
          <a:xfrm>
            <a:off x="265513" y="1269337"/>
            <a:ext cx="1334671" cy="1381098"/>
          </a:xfrm>
          <a:custGeom>
            <a:avLst/>
            <a:gdLst>
              <a:gd name="connsiteX0" fmla="*/ 743029 w 757237"/>
              <a:gd name="connsiteY0" fmla="*/ 463225 h 783577"/>
              <a:gd name="connsiteX1" fmla="*/ 757237 w 757237"/>
              <a:gd name="connsiteY1" fmla="*/ 463225 h 783577"/>
              <a:gd name="connsiteX2" fmla="*/ 757237 w 757237"/>
              <a:gd name="connsiteY2" fmla="*/ 783577 h 783577"/>
              <a:gd name="connsiteX3" fmla="*/ 450056 w 757237"/>
              <a:gd name="connsiteY3" fmla="*/ 783577 h 783577"/>
              <a:gd name="connsiteX4" fmla="*/ 450056 w 757237"/>
              <a:gd name="connsiteY4" fmla="*/ 768874 h 783577"/>
              <a:gd name="connsiteX5" fmla="*/ 743029 w 757237"/>
              <a:gd name="connsiteY5" fmla="*/ 768874 h 783577"/>
              <a:gd name="connsiteX6" fmla="*/ 0 w 757237"/>
              <a:gd name="connsiteY6" fmla="*/ 463225 h 783577"/>
              <a:gd name="connsiteX7" fmla="*/ 14207 w 757237"/>
              <a:gd name="connsiteY7" fmla="*/ 463225 h 783577"/>
              <a:gd name="connsiteX8" fmla="*/ 14207 w 757237"/>
              <a:gd name="connsiteY8" fmla="*/ 768874 h 783577"/>
              <a:gd name="connsiteX9" fmla="*/ 307181 w 757237"/>
              <a:gd name="connsiteY9" fmla="*/ 768874 h 783577"/>
              <a:gd name="connsiteX10" fmla="*/ 307181 w 757237"/>
              <a:gd name="connsiteY10" fmla="*/ 783577 h 783577"/>
              <a:gd name="connsiteX11" fmla="*/ 0 w 757237"/>
              <a:gd name="connsiteY11" fmla="*/ 783577 h 783577"/>
              <a:gd name="connsiteX12" fmla="*/ 450056 w 757237"/>
              <a:gd name="connsiteY12" fmla="*/ 0 h 783577"/>
              <a:gd name="connsiteX13" fmla="*/ 757237 w 757237"/>
              <a:gd name="connsiteY13" fmla="*/ 0 h 783577"/>
              <a:gd name="connsiteX14" fmla="*/ 757237 w 757237"/>
              <a:gd name="connsiteY14" fmla="*/ 320350 h 783577"/>
              <a:gd name="connsiteX15" fmla="*/ 743029 w 757237"/>
              <a:gd name="connsiteY15" fmla="*/ 320350 h 783577"/>
              <a:gd name="connsiteX16" fmla="*/ 743029 w 757237"/>
              <a:gd name="connsiteY16" fmla="*/ 14702 h 783577"/>
              <a:gd name="connsiteX17" fmla="*/ 450056 w 757237"/>
              <a:gd name="connsiteY17" fmla="*/ 14702 h 783577"/>
              <a:gd name="connsiteX18" fmla="*/ 0 w 757237"/>
              <a:gd name="connsiteY18" fmla="*/ 0 h 783577"/>
              <a:gd name="connsiteX19" fmla="*/ 307181 w 757237"/>
              <a:gd name="connsiteY19" fmla="*/ 0 h 783577"/>
              <a:gd name="connsiteX20" fmla="*/ 307181 w 757237"/>
              <a:gd name="connsiteY20" fmla="*/ 14702 h 783577"/>
              <a:gd name="connsiteX21" fmla="*/ 14207 w 757237"/>
              <a:gd name="connsiteY21" fmla="*/ 14702 h 783577"/>
              <a:gd name="connsiteX22" fmla="*/ 14207 w 757237"/>
              <a:gd name="connsiteY22" fmla="*/ 320350 h 783577"/>
              <a:gd name="connsiteX23" fmla="*/ 0 w 757237"/>
              <a:gd name="connsiteY23" fmla="*/ 320350 h 78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57237" h="783577">
                <a:moveTo>
                  <a:pt x="743029" y="463225"/>
                </a:moveTo>
                <a:lnTo>
                  <a:pt x="757237" y="463225"/>
                </a:lnTo>
                <a:lnTo>
                  <a:pt x="757237" y="783577"/>
                </a:lnTo>
                <a:lnTo>
                  <a:pt x="450056" y="783577"/>
                </a:lnTo>
                <a:lnTo>
                  <a:pt x="450056" y="768874"/>
                </a:lnTo>
                <a:lnTo>
                  <a:pt x="743029" y="768874"/>
                </a:lnTo>
                <a:close/>
                <a:moveTo>
                  <a:pt x="0" y="463225"/>
                </a:moveTo>
                <a:lnTo>
                  <a:pt x="14207" y="463225"/>
                </a:lnTo>
                <a:lnTo>
                  <a:pt x="14207" y="768874"/>
                </a:lnTo>
                <a:lnTo>
                  <a:pt x="307181" y="768874"/>
                </a:lnTo>
                <a:lnTo>
                  <a:pt x="307181" y="783577"/>
                </a:lnTo>
                <a:lnTo>
                  <a:pt x="0" y="783577"/>
                </a:lnTo>
                <a:close/>
                <a:moveTo>
                  <a:pt x="450056" y="0"/>
                </a:moveTo>
                <a:lnTo>
                  <a:pt x="757237" y="0"/>
                </a:lnTo>
                <a:lnTo>
                  <a:pt x="757237" y="320350"/>
                </a:lnTo>
                <a:lnTo>
                  <a:pt x="743029" y="320350"/>
                </a:lnTo>
                <a:lnTo>
                  <a:pt x="743029" y="14702"/>
                </a:lnTo>
                <a:lnTo>
                  <a:pt x="450056" y="14702"/>
                </a:lnTo>
                <a:close/>
                <a:moveTo>
                  <a:pt x="0" y="0"/>
                </a:moveTo>
                <a:lnTo>
                  <a:pt x="307181" y="0"/>
                </a:lnTo>
                <a:lnTo>
                  <a:pt x="307181" y="14702"/>
                </a:lnTo>
                <a:lnTo>
                  <a:pt x="14207" y="14702"/>
                </a:lnTo>
                <a:lnTo>
                  <a:pt x="14207" y="320350"/>
                </a:lnTo>
                <a:lnTo>
                  <a:pt x="0" y="320350"/>
                </a:lnTo>
                <a:close/>
              </a:path>
            </a:pathLst>
          </a:custGeom>
          <a:solidFill>
            <a:srgbClr val="59C78A">
              <a:alpha val="71000"/>
            </a:srgbClr>
          </a:solidFill>
          <a:ln>
            <a:noFill/>
          </a:ln>
        </p:spPr>
        <p:style>
          <a:lnRef idx="2">
            <a:srgbClr val="59C78A">
              <a:shade val="50000"/>
            </a:srgbClr>
          </a:lnRef>
          <a:fillRef idx="1">
            <a:srgbClr val="59C78A"/>
          </a:fillRef>
          <a:effectRef idx="0">
            <a:srgbClr val="59C78A"/>
          </a:effectRef>
          <a:fontRef idx="minor">
            <a:srgbClr val="FFFFFF"/>
          </a:fontRef>
        </p:style>
        <p:txBody>
          <a:bodyPr rtlCol="0" anchor="ctr">
            <a:normAutofit/>
          </a:bodyPr>
          <a:p>
            <a:pPr algn="ct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39" name="文本框 38"/>
          <p:cNvSpPr txBox="1"/>
          <p:nvPr>
            <p:custDataLst>
              <p:tags r:id="rId3"/>
            </p:custDataLst>
          </p:nvPr>
        </p:nvSpPr>
        <p:spPr>
          <a:xfrm>
            <a:off x="1823085" y="967105"/>
            <a:ext cx="9914255" cy="596265"/>
          </a:xfrm>
          <a:prstGeom prst="rect">
            <a:avLst/>
          </a:prstGeom>
          <a:noFill/>
        </p:spPr>
        <p:txBody>
          <a:bodyPr wrap="square" lIns="91440" tIns="45720" rIns="91440" bIns="45720" rtlCol="0" anchor="ctr" anchorCtr="0">
            <a:normAutofit/>
          </a:bodyPr>
          <a:p>
            <a:pPr>
              <a:lnSpc>
                <a:spcPct val="120000"/>
              </a:lnSpc>
            </a:pPr>
            <a:r>
              <a:rPr lang="zh-CN" altLang="en-US" sz="2000" b="1" spc="300">
                <a:solidFill>
                  <a:srgbClr val="49BEAA">
                    <a:lumMod val="75000"/>
                  </a:srgbClr>
                </a:solidFill>
                <a:latin typeface="Arial" panose="020B0604020202020204" pitchFamily="34" charset="0"/>
                <a:ea typeface="微软雅黑" panose="020B0503020204020204" charset="-122"/>
                <a:sym typeface="Arial" panose="020B0604020202020204" pitchFamily="34" charset="0"/>
              </a:rPr>
              <a:t>Enhanc</a:t>
            </a:r>
            <a:r>
              <a:rPr lang="en-US" altLang="zh-CN" sz="2000" b="1" spc="300">
                <a:solidFill>
                  <a:srgbClr val="49BEAA">
                    <a:lumMod val="75000"/>
                  </a:srgbClr>
                </a:solidFill>
                <a:latin typeface="Arial" panose="020B0604020202020204" pitchFamily="34" charset="0"/>
                <a:ea typeface="微软雅黑" panose="020B0503020204020204" charset="-122"/>
                <a:sym typeface="Arial" panose="020B0604020202020204" pitchFamily="34" charset="0"/>
              </a:rPr>
              <a:t>ing</a:t>
            </a:r>
            <a:r>
              <a:rPr lang="zh-CN" altLang="en-US" sz="2000" b="1" spc="300">
                <a:solidFill>
                  <a:srgbClr val="49BEAA">
                    <a:lumMod val="75000"/>
                  </a:srgbClr>
                </a:solidFill>
                <a:latin typeface="Arial" panose="020B0604020202020204" pitchFamily="34" charset="0"/>
                <a:ea typeface="微软雅黑" panose="020B0503020204020204" charset="-122"/>
                <a:sym typeface="Arial" panose="020B0604020202020204" pitchFamily="34" charset="0"/>
              </a:rPr>
              <a:t> the flexibility of intent processing</a:t>
            </a:r>
            <a:endParaRPr lang="zh-CN" altLang="en-US" sz="2000" b="1" spc="300" dirty="0">
              <a:solidFill>
                <a:srgbClr val="59C78A">
                  <a:lumMod val="75000"/>
                </a:srgbClr>
              </a:solidFill>
              <a:latin typeface="Arial" panose="020B0604020202020204" pitchFamily="34" charset="0"/>
              <a:ea typeface="微软雅黑" panose="020B0503020204020204" charset="-122"/>
              <a:cs typeface="+mn-ea"/>
              <a:sym typeface="Arial" panose="020B0604020202020204" pitchFamily="34" charset="0"/>
            </a:endParaRPr>
          </a:p>
        </p:txBody>
      </p:sp>
      <p:sp>
        <p:nvSpPr>
          <p:cNvPr id="40" name="文本框 39"/>
          <p:cNvSpPr txBox="1"/>
          <p:nvPr>
            <p:custDataLst>
              <p:tags r:id="rId4"/>
            </p:custDataLst>
          </p:nvPr>
        </p:nvSpPr>
        <p:spPr>
          <a:xfrm>
            <a:off x="1678305" y="1371600"/>
            <a:ext cx="10370820" cy="1369695"/>
          </a:xfrm>
          <a:prstGeom prst="rect">
            <a:avLst/>
          </a:prstGeom>
          <a:noFill/>
        </p:spPr>
        <p:txBody>
          <a:bodyPr wrap="square" lIns="91440" tIns="45720" rIns="91440" bIns="45720" rtlCol="0" anchor="t" anchorCtr="0">
            <a:noAutofit/>
          </a:bodyPr>
          <a:p>
            <a:pPr marL="285750" indent="-285750" fontAlgn="auto">
              <a:lnSpc>
                <a:spcPct val="150000"/>
              </a:lnSpc>
              <a:buFont typeface="Wingdings" panose="05000000000000000000" charset="0"/>
              <a:buChar char="l"/>
            </a:pPr>
            <a:r>
              <a:rPr lang="zh-CN" alt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The concept of intent decomposition is introduced, so complex intents can be flexibly decomposed into </a:t>
            </a:r>
            <a:r>
              <a:rPr lang="en-US" altLang="zh-CN"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lower level</a:t>
            </a:r>
            <a:r>
              <a:rPr lang="zh-CN" alt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 intents.</a:t>
            </a:r>
            <a:endParaRPr lang="zh-CN" alt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endParaRPr>
          </a:p>
          <a:p>
            <a:pPr marL="285750" indent="-285750" fontAlgn="auto">
              <a:lnSpc>
                <a:spcPct val="150000"/>
              </a:lnSpc>
              <a:buFont typeface="Wingdings" panose="05000000000000000000" charset="0"/>
              <a:buChar char="l"/>
            </a:pPr>
            <a:r>
              <a:rPr lang="en-US" altLang="zh-CN"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I</a:t>
            </a:r>
            <a:r>
              <a:rPr lang="zh-CN" alt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ntents can be reused in composite intents to enhance the reusability of intent </a:t>
            </a:r>
            <a:r>
              <a:rPr lang="en-US" altLang="zh-CN"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implementation</a:t>
            </a:r>
            <a:r>
              <a:rPr lang="zh-CN" alt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 technologies.</a:t>
            </a:r>
            <a:endParaRPr lang="zh-CN" alt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endParaRPr>
          </a:p>
          <a:p>
            <a:pPr marL="285750" indent="-285750" fontAlgn="auto">
              <a:lnSpc>
                <a:spcPct val="150000"/>
              </a:lnSpc>
              <a:buFont typeface="Wingdings" panose="05000000000000000000" charset="0"/>
              <a:buChar char="l"/>
            </a:pPr>
            <a:r>
              <a:rPr lang="en-US" altLang="zh-CN"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Via</a:t>
            </a:r>
            <a:r>
              <a:rPr lang="zh-CN" alt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 </a:t>
            </a:r>
            <a:r>
              <a:rPr lang="zh-CN" altLang="en-US" sz="1300" spc="150" dirty="0">
                <a:solidFill>
                  <a:srgbClr val="000000">
                    <a:lumMod val="50000"/>
                    <a:lumOff val="50000"/>
                  </a:srgbClr>
                </a:solidFill>
                <a:latin typeface="Arial" panose="020B0604020202020204" pitchFamily="34" charset="0"/>
                <a:ea typeface="微软雅黑" panose="020B0503020204020204" charset="-122"/>
                <a:sym typeface="+mn-ea"/>
              </a:rPr>
              <a:t>INTENT ANAlYSIS SERVER</a:t>
            </a:r>
            <a:r>
              <a:rPr lang="en-US" altLang="zh-CN"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 (later explained in detail)</a:t>
            </a:r>
            <a:r>
              <a:rPr lang="zh-CN" alt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 ONAP components can easily support intent related functions.</a:t>
            </a:r>
            <a:endParaRPr lang="zh-CN" alt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endParaRPr>
          </a:p>
        </p:txBody>
      </p:sp>
      <p:sp>
        <p:nvSpPr>
          <p:cNvPr id="43" name="矩形 42"/>
          <p:cNvSpPr/>
          <p:nvPr>
            <p:custDataLst>
              <p:tags r:id="rId5"/>
            </p:custDataLst>
          </p:nvPr>
        </p:nvSpPr>
        <p:spPr>
          <a:xfrm>
            <a:off x="449602" y="3329873"/>
            <a:ext cx="965329" cy="998908"/>
          </a:xfrm>
          <a:prstGeom prst="rect">
            <a:avLst/>
          </a:prstGeom>
          <a:solidFill>
            <a:srgbClr val="49BEAA"/>
          </a:solidFill>
          <a:ln>
            <a:noFill/>
          </a:ln>
        </p:spPr>
        <p:style>
          <a:lnRef idx="2">
            <a:srgbClr val="59C78A">
              <a:shade val="50000"/>
            </a:srgbClr>
          </a:lnRef>
          <a:fillRef idx="1">
            <a:srgbClr val="59C78A"/>
          </a:fillRef>
          <a:effectRef idx="0">
            <a:srgbClr val="59C78A"/>
          </a:effectRef>
          <a:fontRef idx="minor">
            <a:srgbClr val="FFFFFF"/>
          </a:fontRef>
        </p:style>
        <p:txBody>
          <a:bodyPr rtlCol="0" anchor="ctr">
            <a:normAutofit/>
          </a:bodyPr>
          <a:p>
            <a:pPr algn="ctr">
              <a:lnSpc>
                <a:spcPct val="120000"/>
              </a:lnSpc>
            </a:pPr>
            <a:r>
              <a:rPr lang="en-US" altLang="zh-CN" sz="3200" spc="150" dirty="0">
                <a:solidFill>
                  <a:srgbClr val="FFFFFF"/>
                </a:solidFill>
                <a:latin typeface="Arial" panose="020B0604020202020204" pitchFamily="34" charset="0"/>
                <a:ea typeface="微软雅黑" panose="020B0503020204020204" charset="-122"/>
                <a:sym typeface="Arial" panose="020B0604020202020204" pitchFamily="34" charset="0"/>
              </a:rPr>
              <a:t>02</a:t>
            </a:r>
            <a:endParaRPr lang="zh-CN" altLang="en-US" sz="3200" spc="150" dirty="0">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44" name="任意多边形 43"/>
          <p:cNvSpPr/>
          <p:nvPr>
            <p:custDataLst>
              <p:tags r:id="rId6"/>
            </p:custDataLst>
          </p:nvPr>
        </p:nvSpPr>
        <p:spPr>
          <a:xfrm>
            <a:off x="264931" y="3138777"/>
            <a:ext cx="1334671" cy="1381098"/>
          </a:xfrm>
          <a:custGeom>
            <a:avLst/>
            <a:gdLst>
              <a:gd name="connsiteX0" fmla="*/ 743029 w 757237"/>
              <a:gd name="connsiteY0" fmla="*/ 463225 h 783577"/>
              <a:gd name="connsiteX1" fmla="*/ 757237 w 757237"/>
              <a:gd name="connsiteY1" fmla="*/ 463225 h 783577"/>
              <a:gd name="connsiteX2" fmla="*/ 757237 w 757237"/>
              <a:gd name="connsiteY2" fmla="*/ 783577 h 783577"/>
              <a:gd name="connsiteX3" fmla="*/ 450056 w 757237"/>
              <a:gd name="connsiteY3" fmla="*/ 783577 h 783577"/>
              <a:gd name="connsiteX4" fmla="*/ 450056 w 757237"/>
              <a:gd name="connsiteY4" fmla="*/ 768874 h 783577"/>
              <a:gd name="connsiteX5" fmla="*/ 743029 w 757237"/>
              <a:gd name="connsiteY5" fmla="*/ 768874 h 783577"/>
              <a:gd name="connsiteX6" fmla="*/ 0 w 757237"/>
              <a:gd name="connsiteY6" fmla="*/ 463225 h 783577"/>
              <a:gd name="connsiteX7" fmla="*/ 14207 w 757237"/>
              <a:gd name="connsiteY7" fmla="*/ 463225 h 783577"/>
              <a:gd name="connsiteX8" fmla="*/ 14207 w 757237"/>
              <a:gd name="connsiteY8" fmla="*/ 768874 h 783577"/>
              <a:gd name="connsiteX9" fmla="*/ 307181 w 757237"/>
              <a:gd name="connsiteY9" fmla="*/ 768874 h 783577"/>
              <a:gd name="connsiteX10" fmla="*/ 307181 w 757237"/>
              <a:gd name="connsiteY10" fmla="*/ 783577 h 783577"/>
              <a:gd name="connsiteX11" fmla="*/ 0 w 757237"/>
              <a:gd name="connsiteY11" fmla="*/ 783577 h 783577"/>
              <a:gd name="connsiteX12" fmla="*/ 450056 w 757237"/>
              <a:gd name="connsiteY12" fmla="*/ 0 h 783577"/>
              <a:gd name="connsiteX13" fmla="*/ 757237 w 757237"/>
              <a:gd name="connsiteY13" fmla="*/ 0 h 783577"/>
              <a:gd name="connsiteX14" fmla="*/ 757237 w 757237"/>
              <a:gd name="connsiteY14" fmla="*/ 320350 h 783577"/>
              <a:gd name="connsiteX15" fmla="*/ 743029 w 757237"/>
              <a:gd name="connsiteY15" fmla="*/ 320350 h 783577"/>
              <a:gd name="connsiteX16" fmla="*/ 743029 w 757237"/>
              <a:gd name="connsiteY16" fmla="*/ 14702 h 783577"/>
              <a:gd name="connsiteX17" fmla="*/ 450056 w 757237"/>
              <a:gd name="connsiteY17" fmla="*/ 14702 h 783577"/>
              <a:gd name="connsiteX18" fmla="*/ 0 w 757237"/>
              <a:gd name="connsiteY18" fmla="*/ 0 h 783577"/>
              <a:gd name="connsiteX19" fmla="*/ 307181 w 757237"/>
              <a:gd name="connsiteY19" fmla="*/ 0 h 783577"/>
              <a:gd name="connsiteX20" fmla="*/ 307181 w 757237"/>
              <a:gd name="connsiteY20" fmla="*/ 14702 h 783577"/>
              <a:gd name="connsiteX21" fmla="*/ 14207 w 757237"/>
              <a:gd name="connsiteY21" fmla="*/ 14702 h 783577"/>
              <a:gd name="connsiteX22" fmla="*/ 14207 w 757237"/>
              <a:gd name="connsiteY22" fmla="*/ 320350 h 783577"/>
              <a:gd name="connsiteX23" fmla="*/ 0 w 757237"/>
              <a:gd name="connsiteY23" fmla="*/ 320350 h 78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57237" h="783577">
                <a:moveTo>
                  <a:pt x="743029" y="463225"/>
                </a:moveTo>
                <a:lnTo>
                  <a:pt x="757237" y="463225"/>
                </a:lnTo>
                <a:lnTo>
                  <a:pt x="757237" y="783577"/>
                </a:lnTo>
                <a:lnTo>
                  <a:pt x="450056" y="783577"/>
                </a:lnTo>
                <a:lnTo>
                  <a:pt x="450056" y="768874"/>
                </a:lnTo>
                <a:lnTo>
                  <a:pt x="743029" y="768874"/>
                </a:lnTo>
                <a:close/>
                <a:moveTo>
                  <a:pt x="0" y="463225"/>
                </a:moveTo>
                <a:lnTo>
                  <a:pt x="14207" y="463225"/>
                </a:lnTo>
                <a:lnTo>
                  <a:pt x="14207" y="768874"/>
                </a:lnTo>
                <a:lnTo>
                  <a:pt x="307181" y="768874"/>
                </a:lnTo>
                <a:lnTo>
                  <a:pt x="307181" y="783577"/>
                </a:lnTo>
                <a:lnTo>
                  <a:pt x="0" y="783577"/>
                </a:lnTo>
                <a:close/>
                <a:moveTo>
                  <a:pt x="450056" y="0"/>
                </a:moveTo>
                <a:lnTo>
                  <a:pt x="757237" y="0"/>
                </a:lnTo>
                <a:lnTo>
                  <a:pt x="757237" y="320350"/>
                </a:lnTo>
                <a:lnTo>
                  <a:pt x="743029" y="320350"/>
                </a:lnTo>
                <a:lnTo>
                  <a:pt x="743029" y="14702"/>
                </a:lnTo>
                <a:lnTo>
                  <a:pt x="450056" y="14702"/>
                </a:lnTo>
                <a:close/>
                <a:moveTo>
                  <a:pt x="0" y="0"/>
                </a:moveTo>
                <a:lnTo>
                  <a:pt x="307181" y="0"/>
                </a:lnTo>
                <a:lnTo>
                  <a:pt x="307181" y="14702"/>
                </a:lnTo>
                <a:lnTo>
                  <a:pt x="14207" y="14702"/>
                </a:lnTo>
                <a:lnTo>
                  <a:pt x="14207" y="320350"/>
                </a:lnTo>
                <a:lnTo>
                  <a:pt x="0" y="320350"/>
                </a:lnTo>
                <a:close/>
              </a:path>
            </a:pathLst>
          </a:custGeom>
          <a:solidFill>
            <a:srgbClr val="49BEAA">
              <a:alpha val="71000"/>
            </a:srgbClr>
          </a:solidFill>
          <a:ln>
            <a:noFill/>
          </a:ln>
        </p:spPr>
        <p:style>
          <a:lnRef idx="2">
            <a:srgbClr val="59C78A">
              <a:shade val="50000"/>
            </a:srgbClr>
          </a:lnRef>
          <a:fillRef idx="1">
            <a:srgbClr val="59C78A"/>
          </a:fillRef>
          <a:effectRef idx="0">
            <a:srgbClr val="59C78A"/>
          </a:effectRef>
          <a:fontRef idx="minor">
            <a:srgbClr val="FFFFFF"/>
          </a:fontRef>
        </p:style>
        <p:txBody>
          <a:bodyPr rtlCol="0" anchor="ctr">
            <a:normAutofit/>
          </a:bodyPr>
          <a:p>
            <a:pPr algn="ct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45" name="文本框 44"/>
          <p:cNvSpPr txBox="1"/>
          <p:nvPr>
            <p:custDataLst>
              <p:tags r:id="rId7"/>
            </p:custDataLst>
          </p:nvPr>
        </p:nvSpPr>
        <p:spPr>
          <a:xfrm>
            <a:off x="1821815" y="2889250"/>
            <a:ext cx="9914890" cy="596265"/>
          </a:xfrm>
          <a:prstGeom prst="rect">
            <a:avLst/>
          </a:prstGeom>
          <a:noFill/>
        </p:spPr>
        <p:txBody>
          <a:bodyPr wrap="square" lIns="91440" tIns="45720" rIns="91440" bIns="45720" rtlCol="0" anchor="ctr" anchorCtr="0">
            <a:normAutofit/>
          </a:bodyPr>
          <a:p>
            <a:pPr>
              <a:lnSpc>
                <a:spcPct val="120000"/>
              </a:lnSpc>
            </a:pPr>
            <a:r>
              <a:rPr lang="zh-CN" altLang="en-US" sz="2000" b="1" spc="300">
                <a:solidFill>
                  <a:srgbClr val="49BEAA">
                    <a:lumMod val="75000"/>
                  </a:srgbClr>
                </a:solidFill>
                <a:latin typeface="Arial" panose="020B0604020202020204" pitchFamily="34" charset="0"/>
                <a:ea typeface="微软雅黑" panose="020B0503020204020204" charset="-122"/>
                <a:sym typeface="Arial" panose="020B0604020202020204" pitchFamily="34" charset="0"/>
              </a:rPr>
              <a:t>Enhanc</a:t>
            </a:r>
            <a:r>
              <a:rPr lang="en-US" altLang="zh-CN" sz="2000" b="1" spc="300">
                <a:solidFill>
                  <a:srgbClr val="49BEAA">
                    <a:lumMod val="75000"/>
                  </a:srgbClr>
                </a:solidFill>
                <a:latin typeface="Arial" panose="020B0604020202020204" pitchFamily="34" charset="0"/>
                <a:ea typeface="微软雅黑" panose="020B0503020204020204" charset="-122"/>
                <a:sym typeface="Arial" panose="020B0604020202020204" pitchFamily="34" charset="0"/>
              </a:rPr>
              <a:t>ing</a:t>
            </a:r>
            <a:r>
              <a:rPr lang="zh-CN" altLang="en-US" sz="2000" b="1" spc="300">
                <a:solidFill>
                  <a:srgbClr val="49BEAA">
                    <a:lumMod val="75000"/>
                  </a:srgbClr>
                </a:solidFill>
                <a:latin typeface="Arial" panose="020B0604020202020204" pitchFamily="34" charset="0"/>
                <a:ea typeface="微软雅黑" panose="020B0503020204020204" charset="-122"/>
                <a:sym typeface="Arial" panose="020B0604020202020204" pitchFamily="34" charset="0"/>
              </a:rPr>
              <a:t> the generality of intent processing</a:t>
            </a:r>
            <a:endParaRPr lang="zh-CN" altLang="en-US" sz="2000" b="1" spc="300">
              <a:solidFill>
                <a:srgbClr val="49BEAA">
                  <a:lumMod val="75000"/>
                </a:srgbClr>
              </a:solidFill>
              <a:latin typeface="Arial" panose="020B0604020202020204" pitchFamily="34" charset="0"/>
              <a:ea typeface="微软雅黑" panose="020B0503020204020204" charset="-122"/>
              <a:sym typeface="Arial" panose="020B0604020202020204" pitchFamily="34" charset="0"/>
            </a:endParaRPr>
          </a:p>
        </p:txBody>
      </p:sp>
      <p:sp>
        <p:nvSpPr>
          <p:cNvPr id="46" name="文本框 45"/>
          <p:cNvSpPr txBox="1"/>
          <p:nvPr>
            <p:custDataLst>
              <p:tags r:id="rId8"/>
            </p:custDataLst>
          </p:nvPr>
        </p:nvSpPr>
        <p:spPr>
          <a:xfrm>
            <a:off x="1708785" y="3329940"/>
            <a:ext cx="10340340" cy="1369695"/>
          </a:xfrm>
          <a:prstGeom prst="rect">
            <a:avLst/>
          </a:prstGeom>
          <a:noFill/>
        </p:spPr>
        <p:txBody>
          <a:bodyPr wrap="square" lIns="91440" tIns="45720" rIns="91440" bIns="45720" rtlCol="0" anchor="t" anchorCtr="0">
            <a:noAutofit/>
          </a:bodyPr>
          <a:p>
            <a:pPr marL="285750" indent="-285750" algn="l" fontAlgn="auto">
              <a:lnSpc>
                <a:spcPct val="150000"/>
              </a:lnSpc>
              <a:buClrTx/>
              <a:buSzTx/>
              <a:buFont typeface="Wingdings" panose="05000000000000000000" charset="0"/>
              <a:buChar char="l"/>
            </a:pPr>
            <a:r>
              <a:rPr lang="en-US" altLang="zh-CN"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Model federation mechanism is introduced (later explained in detail) to enable domain extension.</a:t>
            </a:r>
            <a:endParaRPr lang="zh-CN" alt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endParaRPr>
          </a:p>
          <a:p>
            <a:pPr marL="285750" indent="-285750" algn="l" fontAlgn="auto">
              <a:lnSpc>
                <a:spcPct val="150000"/>
              </a:lnSpc>
              <a:buClrTx/>
              <a:buSzTx/>
              <a:buFont typeface="Wingdings" panose="05000000000000000000" charset="0"/>
              <a:buChar char="l"/>
            </a:pPr>
            <a:r>
              <a:rPr lang="zh-CN" alt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Through the use of </a:t>
            </a:r>
            <a:r>
              <a:rPr lang="zh-CN" altLang="en-US" sz="1300" spc="150" dirty="0">
                <a:solidFill>
                  <a:srgbClr val="000000">
                    <a:lumMod val="50000"/>
                    <a:lumOff val="50000"/>
                  </a:srgbClr>
                </a:solidFill>
                <a:latin typeface="Arial" panose="020B0604020202020204" pitchFamily="34" charset="0"/>
                <a:ea typeface="微软雅黑" panose="020B0503020204020204" charset="-122"/>
                <a:sym typeface="+mn-ea"/>
              </a:rPr>
              <a:t>INTENT ANAlYSIS SERVER</a:t>
            </a:r>
            <a:r>
              <a:rPr lang="zh-CN" alt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 </a:t>
            </a:r>
            <a:r>
              <a:rPr lang="en-US" altLang="zh-CN"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the system </a:t>
            </a:r>
            <a:r>
              <a:rPr lang="zh-CN" alt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supports the interaction with other third-party intent systems.</a:t>
            </a:r>
            <a:endParaRPr lang="zh-CN" alt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endParaRPr>
          </a:p>
          <a:p>
            <a:pPr marL="285750" indent="-285750" algn="l" fontAlgn="auto">
              <a:lnSpc>
                <a:spcPct val="150000"/>
              </a:lnSpc>
              <a:buClrTx/>
              <a:buSzTx/>
              <a:buFont typeface="Wingdings" panose="05000000000000000000" charset="0"/>
              <a:buChar char="l"/>
            </a:pPr>
            <a:r>
              <a:rPr lang="en-US" altLang="zh-CN"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Except</a:t>
            </a:r>
            <a:r>
              <a:rPr lang="zh-CN" alt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 the existing man-machine intent </a:t>
            </a:r>
            <a:r>
              <a:rPr lang="en-US" altLang="zh-CN"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interface</a:t>
            </a:r>
            <a:r>
              <a:rPr lang="zh-CN" alt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 machine-machine intent </a:t>
            </a:r>
            <a:r>
              <a:rPr lang="en-US" altLang="zh-CN"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inerface </a:t>
            </a:r>
            <a:r>
              <a:rPr lang="zh-CN" alt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is supported.</a:t>
            </a:r>
            <a:endParaRPr lang="zh-CN" alt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endParaRPr>
          </a:p>
        </p:txBody>
      </p:sp>
      <p:sp>
        <p:nvSpPr>
          <p:cNvPr id="48" name="矩形 47"/>
          <p:cNvSpPr/>
          <p:nvPr>
            <p:custDataLst>
              <p:tags r:id="rId9"/>
            </p:custDataLst>
          </p:nvPr>
        </p:nvSpPr>
        <p:spPr>
          <a:xfrm>
            <a:off x="449896" y="5199377"/>
            <a:ext cx="965328" cy="908096"/>
          </a:xfrm>
          <a:prstGeom prst="rect">
            <a:avLst/>
          </a:prstGeom>
          <a:solidFill>
            <a:srgbClr val="48AAC1"/>
          </a:solidFill>
          <a:ln>
            <a:noFill/>
          </a:ln>
        </p:spPr>
        <p:style>
          <a:lnRef idx="2">
            <a:srgbClr val="59C78A">
              <a:shade val="50000"/>
            </a:srgbClr>
          </a:lnRef>
          <a:fillRef idx="1">
            <a:srgbClr val="59C78A"/>
          </a:fillRef>
          <a:effectRef idx="0">
            <a:srgbClr val="59C78A"/>
          </a:effectRef>
          <a:fontRef idx="minor">
            <a:srgbClr val="FFFFFF"/>
          </a:fontRef>
        </p:style>
        <p:txBody>
          <a:bodyPr rtlCol="0" anchor="ctr">
            <a:normAutofit/>
          </a:bodyPr>
          <a:p>
            <a:pPr algn="ctr">
              <a:lnSpc>
                <a:spcPct val="120000"/>
              </a:lnSpc>
            </a:pPr>
            <a:r>
              <a:rPr lang="en-US" altLang="zh-CN" sz="3200" spc="150" dirty="0">
                <a:solidFill>
                  <a:srgbClr val="FFFFFF"/>
                </a:solidFill>
                <a:latin typeface="Arial" panose="020B0604020202020204" pitchFamily="34" charset="0"/>
                <a:ea typeface="微软雅黑" panose="020B0503020204020204" charset="-122"/>
                <a:sym typeface="Arial" panose="020B0604020202020204" pitchFamily="34" charset="0"/>
              </a:rPr>
              <a:t>03</a:t>
            </a:r>
            <a:endParaRPr lang="zh-CN" altLang="en-US" sz="3200" spc="150" dirty="0">
              <a:solidFill>
                <a:srgbClr val="FFFFFF"/>
              </a:solidFill>
              <a:latin typeface="Arial" panose="020B0604020202020204" pitchFamily="34" charset="0"/>
              <a:ea typeface="微软雅黑" panose="020B0503020204020204" charset="-122"/>
              <a:sym typeface="Arial" panose="020B0604020202020204" pitchFamily="34" charset="0"/>
            </a:endParaRPr>
          </a:p>
        </p:txBody>
      </p:sp>
      <p:sp>
        <p:nvSpPr>
          <p:cNvPr id="49" name="任意多边形 48"/>
          <p:cNvSpPr/>
          <p:nvPr>
            <p:custDataLst>
              <p:tags r:id="rId10"/>
            </p:custDataLst>
          </p:nvPr>
        </p:nvSpPr>
        <p:spPr>
          <a:xfrm>
            <a:off x="265224" y="5025655"/>
            <a:ext cx="1334671" cy="1255542"/>
          </a:xfrm>
          <a:custGeom>
            <a:avLst/>
            <a:gdLst>
              <a:gd name="connsiteX0" fmla="*/ 743029 w 757237"/>
              <a:gd name="connsiteY0" fmla="*/ 463225 h 783577"/>
              <a:gd name="connsiteX1" fmla="*/ 757237 w 757237"/>
              <a:gd name="connsiteY1" fmla="*/ 463225 h 783577"/>
              <a:gd name="connsiteX2" fmla="*/ 757237 w 757237"/>
              <a:gd name="connsiteY2" fmla="*/ 783577 h 783577"/>
              <a:gd name="connsiteX3" fmla="*/ 450056 w 757237"/>
              <a:gd name="connsiteY3" fmla="*/ 783577 h 783577"/>
              <a:gd name="connsiteX4" fmla="*/ 450056 w 757237"/>
              <a:gd name="connsiteY4" fmla="*/ 768874 h 783577"/>
              <a:gd name="connsiteX5" fmla="*/ 743029 w 757237"/>
              <a:gd name="connsiteY5" fmla="*/ 768874 h 783577"/>
              <a:gd name="connsiteX6" fmla="*/ 0 w 757237"/>
              <a:gd name="connsiteY6" fmla="*/ 463225 h 783577"/>
              <a:gd name="connsiteX7" fmla="*/ 14207 w 757237"/>
              <a:gd name="connsiteY7" fmla="*/ 463225 h 783577"/>
              <a:gd name="connsiteX8" fmla="*/ 14207 w 757237"/>
              <a:gd name="connsiteY8" fmla="*/ 768874 h 783577"/>
              <a:gd name="connsiteX9" fmla="*/ 307181 w 757237"/>
              <a:gd name="connsiteY9" fmla="*/ 768874 h 783577"/>
              <a:gd name="connsiteX10" fmla="*/ 307181 w 757237"/>
              <a:gd name="connsiteY10" fmla="*/ 783577 h 783577"/>
              <a:gd name="connsiteX11" fmla="*/ 0 w 757237"/>
              <a:gd name="connsiteY11" fmla="*/ 783577 h 783577"/>
              <a:gd name="connsiteX12" fmla="*/ 450056 w 757237"/>
              <a:gd name="connsiteY12" fmla="*/ 0 h 783577"/>
              <a:gd name="connsiteX13" fmla="*/ 757237 w 757237"/>
              <a:gd name="connsiteY13" fmla="*/ 0 h 783577"/>
              <a:gd name="connsiteX14" fmla="*/ 757237 w 757237"/>
              <a:gd name="connsiteY14" fmla="*/ 320350 h 783577"/>
              <a:gd name="connsiteX15" fmla="*/ 743029 w 757237"/>
              <a:gd name="connsiteY15" fmla="*/ 320350 h 783577"/>
              <a:gd name="connsiteX16" fmla="*/ 743029 w 757237"/>
              <a:gd name="connsiteY16" fmla="*/ 14702 h 783577"/>
              <a:gd name="connsiteX17" fmla="*/ 450056 w 757237"/>
              <a:gd name="connsiteY17" fmla="*/ 14702 h 783577"/>
              <a:gd name="connsiteX18" fmla="*/ 0 w 757237"/>
              <a:gd name="connsiteY18" fmla="*/ 0 h 783577"/>
              <a:gd name="connsiteX19" fmla="*/ 307181 w 757237"/>
              <a:gd name="connsiteY19" fmla="*/ 0 h 783577"/>
              <a:gd name="connsiteX20" fmla="*/ 307181 w 757237"/>
              <a:gd name="connsiteY20" fmla="*/ 14702 h 783577"/>
              <a:gd name="connsiteX21" fmla="*/ 14207 w 757237"/>
              <a:gd name="connsiteY21" fmla="*/ 14702 h 783577"/>
              <a:gd name="connsiteX22" fmla="*/ 14207 w 757237"/>
              <a:gd name="connsiteY22" fmla="*/ 320350 h 783577"/>
              <a:gd name="connsiteX23" fmla="*/ 0 w 757237"/>
              <a:gd name="connsiteY23" fmla="*/ 320350 h 78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57237" h="783577">
                <a:moveTo>
                  <a:pt x="743029" y="463225"/>
                </a:moveTo>
                <a:lnTo>
                  <a:pt x="757237" y="463225"/>
                </a:lnTo>
                <a:lnTo>
                  <a:pt x="757237" y="783577"/>
                </a:lnTo>
                <a:lnTo>
                  <a:pt x="450056" y="783577"/>
                </a:lnTo>
                <a:lnTo>
                  <a:pt x="450056" y="768874"/>
                </a:lnTo>
                <a:lnTo>
                  <a:pt x="743029" y="768874"/>
                </a:lnTo>
                <a:close/>
                <a:moveTo>
                  <a:pt x="0" y="463225"/>
                </a:moveTo>
                <a:lnTo>
                  <a:pt x="14207" y="463225"/>
                </a:lnTo>
                <a:lnTo>
                  <a:pt x="14207" y="768874"/>
                </a:lnTo>
                <a:lnTo>
                  <a:pt x="307181" y="768874"/>
                </a:lnTo>
                <a:lnTo>
                  <a:pt x="307181" y="783577"/>
                </a:lnTo>
                <a:lnTo>
                  <a:pt x="0" y="783577"/>
                </a:lnTo>
                <a:close/>
                <a:moveTo>
                  <a:pt x="450056" y="0"/>
                </a:moveTo>
                <a:lnTo>
                  <a:pt x="757237" y="0"/>
                </a:lnTo>
                <a:lnTo>
                  <a:pt x="757237" y="320350"/>
                </a:lnTo>
                <a:lnTo>
                  <a:pt x="743029" y="320350"/>
                </a:lnTo>
                <a:lnTo>
                  <a:pt x="743029" y="14702"/>
                </a:lnTo>
                <a:lnTo>
                  <a:pt x="450056" y="14702"/>
                </a:lnTo>
                <a:close/>
                <a:moveTo>
                  <a:pt x="0" y="0"/>
                </a:moveTo>
                <a:lnTo>
                  <a:pt x="307181" y="0"/>
                </a:lnTo>
                <a:lnTo>
                  <a:pt x="307181" y="14702"/>
                </a:lnTo>
                <a:lnTo>
                  <a:pt x="14207" y="14702"/>
                </a:lnTo>
                <a:lnTo>
                  <a:pt x="14207" y="320350"/>
                </a:lnTo>
                <a:lnTo>
                  <a:pt x="0" y="320350"/>
                </a:lnTo>
                <a:close/>
              </a:path>
            </a:pathLst>
          </a:custGeom>
          <a:solidFill>
            <a:srgbClr val="48AAC1"/>
          </a:solidFill>
          <a:ln>
            <a:noFill/>
          </a:ln>
        </p:spPr>
        <p:style>
          <a:lnRef idx="2">
            <a:srgbClr val="59C78A">
              <a:shade val="50000"/>
            </a:srgbClr>
          </a:lnRef>
          <a:fillRef idx="1">
            <a:srgbClr val="59C78A"/>
          </a:fillRef>
          <a:effectRef idx="0">
            <a:srgbClr val="59C78A"/>
          </a:effectRef>
          <a:fontRef idx="minor">
            <a:srgbClr val="FFFFFF"/>
          </a:fontRef>
        </p:style>
        <p:txBody>
          <a:bodyPr rtlCol="0" anchor="ctr">
            <a:normAutofit/>
          </a:bodyPr>
          <a:p>
            <a:pPr algn="ctr"/>
            <a:endParaRPr lang="zh-CN" altLang="en-US">
              <a:latin typeface="Arial" panose="020B0604020202020204" pitchFamily="34" charset="0"/>
              <a:ea typeface="微软雅黑" panose="020B0503020204020204" charset="-122"/>
              <a:sym typeface="Arial" panose="020B0604020202020204" pitchFamily="34" charset="0"/>
            </a:endParaRPr>
          </a:p>
        </p:txBody>
      </p:sp>
      <p:sp>
        <p:nvSpPr>
          <p:cNvPr id="50" name="文本框 49"/>
          <p:cNvSpPr txBox="1"/>
          <p:nvPr>
            <p:custDataLst>
              <p:tags r:id="rId11"/>
            </p:custDataLst>
          </p:nvPr>
        </p:nvSpPr>
        <p:spPr>
          <a:xfrm>
            <a:off x="1814830" y="4811395"/>
            <a:ext cx="9921875" cy="542290"/>
          </a:xfrm>
          <a:prstGeom prst="rect">
            <a:avLst/>
          </a:prstGeom>
          <a:noFill/>
        </p:spPr>
        <p:txBody>
          <a:bodyPr wrap="square" lIns="91440" tIns="45720" rIns="91440" bIns="45720" rtlCol="0" anchor="ctr" anchorCtr="0">
            <a:normAutofit/>
          </a:bodyPr>
          <a:p>
            <a:pPr>
              <a:lnSpc>
                <a:spcPct val="120000"/>
              </a:lnSpc>
            </a:pPr>
            <a:r>
              <a:rPr lang="zh-CN" altLang="en-US" sz="2000" b="1" spc="300" dirty="0">
                <a:solidFill>
                  <a:srgbClr val="48AAC1">
                    <a:lumMod val="75000"/>
                  </a:srgbClr>
                </a:solidFill>
                <a:latin typeface="Arial" panose="020B0604020202020204" pitchFamily="34" charset="0"/>
                <a:ea typeface="微软雅黑" panose="020B0503020204020204" charset="-122"/>
                <a:sym typeface="Arial" panose="020B0604020202020204" pitchFamily="34" charset="0"/>
              </a:rPr>
              <a:t>Enhanc</a:t>
            </a:r>
            <a:r>
              <a:rPr lang="en-US" altLang="zh-CN" sz="2000" b="1" spc="300" dirty="0">
                <a:solidFill>
                  <a:srgbClr val="48AAC1">
                    <a:lumMod val="75000"/>
                  </a:srgbClr>
                </a:solidFill>
                <a:latin typeface="Arial" panose="020B0604020202020204" pitchFamily="34" charset="0"/>
                <a:ea typeface="微软雅黑" panose="020B0503020204020204" charset="-122"/>
                <a:sym typeface="Arial" panose="020B0604020202020204" pitchFamily="34" charset="0"/>
              </a:rPr>
              <a:t>ing</a:t>
            </a:r>
            <a:r>
              <a:rPr lang="zh-CN" altLang="en-US" sz="2000" b="1" spc="300" dirty="0">
                <a:solidFill>
                  <a:srgbClr val="48AAC1">
                    <a:lumMod val="75000"/>
                  </a:srgbClr>
                </a:solidFill>
                <a:latin typeface="Arial" panose="020B0604020202020204" pitchFamily="34" charset="0"/>
                <a:ea typeface="微软雅黑" panose="020B0503020204020204" charset="-122"/>
                <a:sym typeface="Arial" panose="020B0604020202020204" pitchFamily="34" charset="0"/>
              </a:rPr>
              <a:t> standardization</a:t>
            </a:r>
            <a:endParaRPr lang="zh-CN" altLang="en-US" sz="2000" b="1" spc="300" dirty="0">
              <a:solidFill>
                <a:srgbClr val="48AAC1">
                  <a:lumMod val="75000"/>
                </a:srgbClr>
              </a:solidFill>
              <a:latin typeface="Arial" panose="020B0604020202020204" pitchFamily="34" charset="0"/>
              <a:ea typeface="微软雅黑" panose="020B0503020204020204" charset="-122"/>
              <a:sym typeface="Arial" panose="020B0604020202020204" pitchFamily="34" charset="0"/>
            </a:endParaRPr>
          </a:p>
        </p:txBody>
      </p:sp>
      <p:sp>
        <p:nvSpPr>
          <p:cNvPr id="51" name="文本框 50"/>
          <p:cNvSpPr txBox="1"/>
          <p:nvPr>
            <p:custDataLst>
              <p:tags r:id="rId12"/>
            </p:custDataLst>
          </p:nvPr>
        </p:nvSpPr>
        <p:spPr>
          <a:xfrm>
            <a:off x="1701800" y="5225415"/>
            <a:ext cx="9759315" cy="1245235"/>
          </a:xfrm>
          <a:prstGeom prst="rect">
            <a:avLst/>
          </a:prstGeom>
          <a:noFill/>
        </p:spPr>
        <p:txBody>
          <a:bodyPr wrap="square" lIns="91440" tIns="45720" rIns="91440" bIns="45720" rtlCol="0" anchor="t" anchorCtr="0">
            <a:normAutofit lnSpcReduction="10000"/>
          </a:bodyPr>
          <a:p>
            <a:pPr marL="285750" indent="-285750" fontAlgn="auto">
              <a:lnSpc>
                <a:spcPct val="150000"/>
              </a:lnSpc>
              <a:buFont typeface="Wingdings" panose="05000000000000000000" charset="0"/>
              <a:buChar char="l"/>
            </a:pPr>
            <a:r>
              <a:rPr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Based on the existing standards of TMF</a:t>
            </a:r>
            <a:r>
              <a:rPr lang="en-US" altLang="zh-CN"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(TMF IG1253/TMF 921A)</a:t>
            </a:r>
            <a:r>
              <a:rPr lang="zh-CN"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a:t>
            </a:r>
            <a:r>
              <a:rPr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ETSI E</a:t>
            </a:r>
            <a:r>
              <a:rPr 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NI</a:t>
            </a:r>
            <a:r>
              <a:rPr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 015</a:t>
            </a:r>
            <a:r>
              <a:rPr 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 </a:t>
            </a:r>
            <a:r>
              <a:rPr 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etc.</a:t>
            </a:r>
            <a:endParaRPr lang="zh-CN" alt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endParaRPr>
          </a:p>
          <a:p>
            <a:pPr marL="285750" indent="-285750" fontAlgn="auto">
              <a:lnSpc>
                <a:spcPct val="150000"/>
              </a:lnSpc>
              <a:buFont typeface="Wingdings" panose="05000000000000000000" charset="0"/>
              <a:buChar char="l"/>
            </a:pPr>
            <a:r>
              <a:rPr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The schemes and use cases </a:t>
            </a:r>
            <a:r>
              <a:rPr lang="en-US"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implemented </a:t>
            </a:r>
            <a:r>
              <a:rPr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rPr>
              <a:t>by this requirement can also contribute to the intent related standards.</a:t>
            </a:r>
            <a:endParaRPr sz="1300" spc="150" dirty="0">
              <a:solidFill>
                <a:srgbClr val="000000">
                  <a:lumMod val="50000"/>
                  <a:lumOff val="50000"/>
                </a:srgbClr>
              </a:solidFill>
              <a:latin typeface="Arial" panose="020B0604020202020204" pitchFamily="34" charset="0"/>
              <a:ea typeface="微软雅黑" panose="020B0503020204020204" charset="-122"/>
              <a:sym typeface="Arial" panose="020B0604020202020204" pitchFamily="34" charset="0"/>
            </a:endParaRPr>
          </a:p>
        </p:txBody>
      </p:sp>
    </p:spTree>
  </p:cSld>
  <p:clrMapOvr>
    <a:masterClrMapping/>
  </p:clrMapOvr>
  <p:transition>
    <p:wipe dir="r"/>
  </p:transition>
</p:sld>
</file>

<file path=ppt/tags/tag1.xml><?xml version="1.0" encoding="utf-8"?>
<p:tagLst xmlns:p="http://schemas.openxmlformats.org/presentationml/2006/main">
  <p:tag name="MH" val="20160819160041"/>
  <p:tag name="MH_LIBRARY" val="CONTENTS"/>
  <p:tag name="MH_TYPE" val="NUMBER"/>
  <p:tag name="ID" val="553524"/>
  <p:tag name="MH_ORDER" val="1"/>
  <p:tag name="KSO_WM_TAG_VERSION" val="1.0"/>
  <p:tag name="KSO_WM_BEAUTIFY_FLAG" val="#wm#"/>
  <p:tag name="KSO_WM_TEMPLATE_CATEGORY" val="diagram"/>
  <p:tag name="KSO_WM_TEMPLATE_INDEX" val="20170302"/>
  <p:tag name="KSO_WM_UNIT_TYPE" val="l_h_i"/>
  <p:tag name="KSO_WM_UNIT_INDEX" val="1_1_1"/>
  <p:tag name="KSO_WM_UNIT_ID" val="diagram20170302_4*l_h_i*1_1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0.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3_2"/>
  <p:tag name="KSO_WM_UNIT_ID" val="diagram20170302_4*l_h_i*1_3_2"/>
  <p:tag name="KSO_WM_UNIT_LAYERLEVEL" val="1_1_1"/>
  <p:tag name="KSO_WM_DIAGRAM_GROUP_CODE" val="l1-1"/>
  <p:tag name="KSO_WM_UNIT_TEXT_FILL_FORE_SCHEMECOLOR_INDEX" val="14"/>
  <p:tag name="KSO_WM_UNIT_TEXT_FILL_TYPE" val="1"/>
</p:tagLst>
</file>

<file path=ppt/tags/tag100.xml><?xml version="1.0" encoding="utf-8"?>
<p:tagLst xmlns:p="http://schemas.openxmlformats.org/presentationml/2006/main">
  <p:tag name="MH" val="20160819160041"/>
  <p:tag name="MH_LIBRARY" val="CONTENTS"/>
  <p:tag name="MH_TYPE" val="NUMBER"/>
  <p:tag name="ID" val="553524"/>
  <p:tag name="MH_ORDER" val="3"/>
  <p:tag name="KSO_WM_TAG_VERSION" val="1.0"/>
  <p:tag name="KSO_WM_BEAUTIFY_FLAG" val="#wm#"/>
  <p:tag name="KSO_WM_TEMPLATE_CATEGORY" val="diagram"/>
  <p:tag name="KSO_WM_TEMPLATE_INDEX" val="20170302"/>
  <p:tag name="KSO_WM_UNIT_TYPE" val="l_h_i"/>
  <p:tag name="KSO_WM_UNIT_INDEX" val="1_3_1"/>
  <p:tag name="KSO_WM_UNIT_ID" val="diagram20170302_4*l_h_i*1_3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01.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3_2"/>
  <p:tag name="KSO_WM_UNIT_ID" val="diagram20170302_4*l_h_i*1_3_2"/>
  <p:tag name="KSO_WM_UNIT_LAYERLEVEL" val="1_1_1"/>
  <p:tag name="KSO_WM_DIAGRAM_GROUP_CODE" val="l1-1"/>
  <p:tag name="KSO_WM_UNIT_TEXT_FILL_FORE_SCHEMECOLOR_INDEX" val="14"/>
  <p:tag name="KSO_WM_UNIT_TEXT_FILL_TYPE" val="1"/>
</p:tagLst>
</file>

<file path=ppt/tags/tag102.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3_3"/>
  <p:tag name="KSO_WM_UNIT_ID" val="diagram20170302_4*l_h_i*1_3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03.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3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3_1"/>
  <p:tag name="KSO_WM_UNIT_TEXT_FILL_FORE_SCHEMECOLOR_INDEX" val="13"/>
  <p:tag name="KSO_WM_UNIT_TEXT_FILL_TYPE" val="1"/>
</p:tagLst>
</file>

<file path=ppt/tags/tag104.xml><?xml version="1.0" encoding="utf-8"?>
<p:tagLst xmlns:p="http://schemas.openxmlformats.org/presentationml/2006/main">
  <p:tag name="MH" val="20160819160041"/>
  <p:tag name="MH_LIBRARY" val="CONTENTS"/>
  <p:tag name="MH_TYPE" val="NUMBER"/>
  <p:tag name="ID" val="553524"/>
  <p:tag name="MH_ORDER" val="4"/>
  <p:tag name="KSO_WM_TAG_VERSION" val="1.0"/>
  <p:tag name="KSO_WM_BEAUTIFY_FLAG" val="#wm#"/>
  <p:tag name="KSO_WM_TEMPLATE_CATEGORY" val="diagram"/>
  <p:tag name="KSO_WM_TEMPLATE_INDEX" val="20170302"/>
  <p:tag name="KSO_WM_UNIT_TYPE" val="l_h_i"/>
  <p:tag name="KSO_WM_UNIT_INDEX" val="1_4_1"/>
  <p:tag name="KSO_WM_UNIT_ID" val="diagram20170302_4*l_h_i*1_4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05.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4_2"/>
  <p:tag name="KSO_WM_UNIT_ID" val="diagram20170302_4*l_h_i*1_4_2"/>
  <p:tag name="KSO_WM_UNIT_LAYERLEVEL" val="1_1_1"/>
  <p:tag name="KSO_WM_DIAGRAM_GROUP_CODE" val="l1-1"/>
  <p:tag name="KSO_WM_UNIT_TEXT_FILL_FORE_SCHEMECOLOR_INDEX" val="14"/>
  <p:tag name="KSO_WM_UNIT_TEXT_FILL_TYPE" val="1"/>
</p:tagLst>
</file>

<file path=ppt/tags/tag106.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4_3"/>
  <p:tag name="KSO_WM_UNIT_ID" val="diagram20170302_4*l_h_i*1_4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07.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4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4_1"/>
  <p:tag name="KSO_WM_UNIT_TEXT_FILL_FORE_SCHEMECOLOR_INDEX" val="13"/>
  <p:tag name="KSO_WM_UNIT_TEXT_FILL_TYPE" val="1"/>
</p:tagLst>
</file>

<file path=ppt/tags/tag108.xml><?xml version="1.0" encoding="utf-8"?>
<p:tagLst xmlns:p="http://schemas.openxmlformats.org/presentationml/2006/main">
  <p:tag name="MH" val="20160819160041"/>
  <p:tag name="MH_LIBRARY" val="CONTENTS"/>
  <p:tag name="MH_TYPE" val="NUMBER"/>
  <p:tag name="ID" val="553524"/>
  <p:tag name="MH_ORDER" val="4"/>
  <p:tag name="KSO_WM_TAG_VERSION" val="1.0"/>
  <p:tag name="KSO_WM_BEAUTIFY_FLAG" val="#wm#"/>
  <p:tag name="KSO_WM_TEMPLATE_CATEGORY" val="diagram"/>
  <p:tag name="KSO_WM_TEMPLATE_INDEX" val="20170302"/>
  <p:tag name="KSO_WM_UNIT_TYPE" val="l_h_i"/>
  <p:tag name="KSO_WM_UNIT_INDEX" val="1_5_1"/>
  <p:tag name="KSO_WM_UNIT_ID" val="diagram20170302_4*l_h_i*1_5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09.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5_2"/>
  <p:tag name="KSO_WM_UNIT_ID" val="diagram20170302_4*l_h_i*1_5_2"/>
  <p:tag name="KSO_WM_UNIT_LAYERLEVEL" val="1_1_1"/>
  <p:tag name="KSO_WM_DIAGRAM_GROUP_CODE" val="l1-1"/>
  <p:tag name="KSO_WM_UNIT_TEXT_FILL_FORE_SCHEMECOLOR_INDEX" val="14"/>
  <p:tag name="KSO_WM_UNIT_TEXT_FILL_TYPE" val="1"/>
</p:tagLst>
</file>

<file path=ppt/tags/tag11.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3_3"/>
  <p:tag name="KSO_WM_UNIT_ID" val="diagram20170302_4*l_h_i*1_3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10.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5_3"/>
  <p:tag name="KSO_WM_UNIT_ID" val="diagram20170302_4*l_h_i*1_5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11.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5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5_1"/>
  <p:tag name="KSO_WM_UNIT_TEXT_FILL_FORE_SCHEMECOLOR_INDEX" val="13"/>
  <p:tag name="KSO_WM_UNIT_TEXT_FILL_TYPE" val="1"/>
</p:tagLst>
</file>

<file path=ppt/tags/tag11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20170857_3*l_h_i*1_3_2"/>
  <p:tag name="KSO_WM_TEMPLATE_CATEGORY" val="diagram"/>
  <p:tag name="KSO_WM_TEMPLATE_INDEX" val="20170857"/>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113.xml><?xml version="1.0" encoding="utf-8"?>
<p:tagLst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170857_3*l_h_a*1_3_1"/>
  <p:tag name="KSO_WM_TEMPLATE_CATEGORY" val="diagram"/>
  <p:tag name="KSO_WM_TEMPLATE_INDEX" val="20170857"/>
  <p:tag name="KSO_WM_UNIT_LAYERLEVEL" val="1_1_1"/>
  <p:tag name="KSO_WM_TAG_VERSION" val="1.0"/>
  <p:tag name="KSO_WM_BEAUTIFY_FLAG" val="#wm#"/>
  <p:tag name="KSO_WM_UNIT_PRESET_TEXT" val="单击此处添加标题"/>
  <p:tag name="KSO_WM_UNIT_TEXT_FILL_FORE_SCHEMECOLOR_INDEX" val="14"/>
  <p:tag name="KSO_WM_UNIT_TEXT_FILL_TYPE" val="1"/>
</p:tagLst>
</file>

<file path=ppt/tags/tag114.xml><?xml version="1.0" encoding="utf-8"?>
<p:tagLst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170857_3*l_h_a*1_3_1"/>
  <p:tag name="KSO_WM_TEMPLATE_CATEGORY" val="diagram"/>
  <p:tag name="KSO_WM_TEMPLATE_INDEX" val="20170857"/>
  <p:tag name="KSO_WM_UNIT_LAYERLEVEL" val="1_1_1"/>
  <p:tag name="KSO_WM_TAG_VERSION" val="1.0"/>
  <p:tag name="KSO_WM_BEAUTIFY_FLAG" val="#wm#"/>
  <p:tag name="KSO_WM_UNIT_PRESET_TEXT" val="单击此处添加标题"/>
  <p:tag name="KSO_WM_UNIT_TEXT_FILL_FORE_SCHEMECOLOR_INDEX" val="14"/>
  <p:tag name="KSO_WM_UNIT_TEXT_FILL_TYPE" val="1"/>
</p:tagLst>
</file>

<file path=ppt/tags/tag11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20170857_2*l_h_i*1_1_1"/>
  <p:tag name="KSO_WM_TEMPLATE_CATEGORY" val="diagram"/>
  <p:tag name="KSO_WM_TEMPLATE_INDEX" val="20170857"/>
  <p:tag name="KSO_WM_UNIT_LAYERLEVEL" val="1_1_1"/>
  <p:tag name="KSO_WM_TAG_VERSION" val="1.0"/>
  <p:tag name="KSO_WM_BEAUTIFY_FLAG" val="#wm#"/>
  <p:tag name="KSO_WM_UNIT_LINE_FORE_SCHEMECOLOR_INDEX" val="14"/>
  <p:tag name="KSO_WM_UNIT_LINE_FILL_TYPE" val="2"/>
</p:tagLst>
</file>

<file path=ppt/tags/tag116.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20170857_2*l_h_i*1_1_2"/>
  <p:tag name="KSO_WM_TEMPLATE_CATEGORY" val="diagram"/>
  <p:tag name="KSO_WM_TEMPLATE_INDEX" val="20170857"/>
  <p:tag name="KSO_WM_UNIT_LAYERLEVEL" val="1_1_1"/>
  <p:tag name="KSO_WM_TAG_VERSION" val="1.0"/>
  <p:tag name="KSO_WM_BEAUTIFY_FLAG" val="#wm#"/>
  <p:tag name="KSO_WM_UNIT_FILL_FORE_SCHEMECOLOR_INDEX" val="5"/>
  <p:tag name="KSO_WM_UNIT_FILL_TYPE" val="1"/>
</p:tagLst>
</file>

<file path=ppt/tags/tag11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20170857_2*l_h_i*1_2_1"/>
  <p:tag name="KSO_WM_TEMPLATE_CATEGORY" val="diagram"/>
  <p:tag name="KSO_WM_TEMPLATE_INDEX" val="20170857"/>
  <p:tag name="KSO_WM_UNIT_LAYERLEVEL" val="1_1_1"/>
  <p:tag name="KSO_WM_TAG_VERSION" val="1.0"/>
  <p:tag name="KSO_WM_BEAUTIFY_FLAG" val="#wm#"/>
  <p:tag name="KSO_WM_UNIT_LINE_FORE_SCHEMECOLOR_INDEX" val="14"/>
  <p:tag name="KSO_WM_UNIT_LINE_FILL_TYPE" val="2"/>
</p:tagLst>
</file>

<file path=ppt/tags/tag11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20170857_2*l_h_i*1_2_2"/>
  <p:tag name="KSO_WM_TEMPLATE_CATEGORY" val="diagram"/>
  <p:tag name="KSO_WM_TEMPLATE_INDEX" val="20170857"/>
  <p:tag name="KSO_WM_UNIT_LAYERLEVEL" val="1_1_1"/>
  <p:tag name="KSO_WM_TAG_VERSION" val="1.0"/>
  <p:tag name="KSO_WM_BEAUTIFY_FLAG" val="#wm#"/>
  <p:tag name="KSO_WM_UNIT_FILL_FORE_SCHEMECOLOR_INDEX" val="6"/>
  <p:tag name="KSO_WM_UNIT_FILL_TYPE" val="1"/>
</p:tagLst>
</file>

<file path=ppt/tags/tag119.xml><?xml version="1.0" encoding="utf-8"?>
<p:tagLst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170857_2*l_h_a*1_1_1"/>
  <p:tag name="KSO_WM_TEMPLATE_CATEGORY" val="diagram"/>
  <p:tag name="KSO_WM_TEMPLATE_INDEX" val="20170857"/>
  <p:tag name="KSO_WM_UNIT_LAYERLEVEL" val="1_1_1"/>
  <p:tag name="KSO_WM_TAG_VERSION" val="1.0"/>
  <p:tag name="KSO_WM_BEAUTIFY_FLAG" val="#wm#"/>
  <p:tag name="KSO_WM_UNIT_PRESET_TEXT" val="单击此处添加标题"/>
  <p:tag name="KSO_WM_UNIT_TEXT_FILL_FORE_SCHEMECOLOR_INDEX" val="14"/>
  <p:tag name="KSO_WM_UNIT_TEXT_FILL_TYPE" val="1"/>
</p:tagLst>
</file>

<file path=ppt/tags/tag12.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3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3_1"/>
  <p:tag name="KSO_WM_UNIT_TEXT_FILL_FORE_SCHEMECOLOR_INDEX" val="13"/>
  <p:tag name="KSO_WM_UNIT_TEXT_FILL_TYPE" val="1"/>
</p:tagLst>
</file>

<file path=ppt/tags/tag120.xml><?xml version="1.0" encoding="utf-8"?>
<p:tagLst xmlns:p="http://schemas.openxmlformats.org/presentationml/2006/main">
  <p:tag name="KSO_WM_UNIT_SUBTYPE" val="a"/>
  <p:tag name="KSO_WM_UNIT_NOCLEAR" val="0"/>
  <p:tag name="KSO_WM_UNIT_VALUE" val="8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170857_2*l_h_f*1_1_1"/>
  <p:tag name="KSO_WM_TEMPLATE_CATEGORY" val="diagram"/>
  <p:tag name="KSO_WM_TEMPLATE_INDEX" val="20170857"/>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TEXT_FILL_FORE_SCHEMECOLOR_INDEX" val="13"/>
  <p:tag name="KSO_WM_UNIT_TEXT_FILL_TYPE" val="1"/>
</p:tagLst>
</file>

<file path=ppt/tags/tag121.xml><?xml version="1.0" encoding="utf-8"?>
<p:tagLst xmlns:p="http://schemas.openxmlformats.org/presentationml/2006/main">
  <p:tag name="KSO_WM_UNIT_ISCONTENTSTITLE" val="0"/>
  <p:tag name="KSO_WM_UNIT_ISNUMDGMTITLE" val="0"/>
  <p:tag name="KSO_WM_UNIT_NOCLEAR" val="0"/>
  <p:tag name="KSO_WM_UNIT_VALUE" val="12"/>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170857_2*l_h_a*1_2_1"/>
  <p:tag name="KSO_WM_TEMPLATE_CATEGORY" val="diagram"/>
  <p:tag name="KSO_WM_TEMPLATE_INDEX" val="20170857"/>
  <p:tag name="KSO_WM_UNIT_LAYERLEVEL" val="1_1_1"/>
  <p:tag name="KSO_WM_TAG_VERSION" val="1.0"/>
  <p:tag name="KSO_WM_BEAUTIFY_FLAG" val="#wm#"/>
  <p:tag name="KSO_WM_UNIT_PRESET_TEXT" val="单击此处添加标题"/>
  <p:tag name="KSO_WM_UNIT_TEXT_FILL_FORE_SCHEMECOLOR_INDEX" val="14"/>
  <p:tag name="KSO_WM_UNIT_TEXT_FILL_TYPE" val="1"/>
</p:tagLst>
</file>

<file path=ppt/tags/tag122.xml><?xml version="1.0" encoding="utf-8"?>
<p:tagLst xmlns:p="http://schemas.openxmlformats.org/presentationml/2006/main">
  <p:tag name="KSO_WM_UNIT_SUBTYPE" val="a"/>
  <p:tag name="KSO_WM_UNIT_NOCLEAR" val="0"/>
  <p:tag name="KSO_WM_UNIT_VALUE" val="8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170857_2*l_h_f*1_2_1"/>
  <p:tag name="KSO_WM_TEMPLATE_CATEGORY" val="diagram"/>
  <p:tag name="KSO_WM_TEMPLATE_INDEX" val="20170857"/>
  <p:tag name="KSO_WM_UNIT_LAYERLEVEL" val="1_1_1"/>
  <p:tag name="KSO_WM_TAG_VERSION" val="1.0"/>
  <p:tag name="KSO_WM_BEAUTIFY_FLAG" val="#wm#"/>
  <p:tag name="KSO_WM_UNIT_PRESET_TEXT" val="单击此处添加文本具体内容，简明扼要的阐述您的观点。根据需要可酌情增减文字，以便观者准确的理解您传达的思想。"/>
  <p:tag name="KSO_WM_UNIT_TEXT_FILL_FORE_SCHEMECOLOR_INDEX" val="13"/>
  <p:tag name="KSO_WM_UNIT_TEXT_FILL_TYPE" val="1"/>
</p:tagLst>
</file>

<file path=ppt/tags/tag123.xml><?xml version="1.0" encoding="utf-8"?>
<p:tagLst xmlns:p="http://schemas.openxmlformats.org/presentationml/2006/main">
  <p:tag name="MH" val="20160819160041"/>
  <p:tag name="MH_LIBRARY" val="CONTENTS"/>
  <p:tag name="MH_TYPE" val="NUMBER"/>
  <p:tag name="ID" val="553524"/>
  <p:tag name="MH_ORDER" val="1"/>
  <p:tag name="KSO_WM_TAG_VERSION" val="1.0"/>
  <p:tag name="KSO_WM_BEAUTIFY_FLAG" val="#wm#"/>
  <p:tag name="KSO_WM_TEMPLATE_CATEGORY" val="diagram"/>
  <p:tag name="KSO_WM_TEMPLATE_INDEX" val="20170302"/>
  <p:tag name="KSO_WM_UNIT_TYPE" val="l_h_i"/>
  <p:tag name="KSO_WM_UNIT_INDEX" val="1_1_1"/>
  <p:tag name="KSO_WM_UNIT_ID" val="diagram20170302_4*l_h_i*1_1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24.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1_2"/>
  <p:tag name="KSO_WM_UNIT_ID" val="diagram20170302_4*l_h_i*1_1_2"/>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25.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1_3"/>
  <p:tag name="KSO_WM_UNIT_ID" val="diagram20170302_4*l_h_i*1_1_3"/>
  <p:tag name="KSO_WM_UNIT_LAYERLEVEL" val="1_1_1"/>
  <p:tag name="KSO_WM_DIAGRAM_GROUP_CODE" val="l1-1"/>
  <p:tag name="KSO_WM_UNIT_TEXT_FILL_FORE_SCHEMECOLOR_INDEX" val="14"/>
  <p:tag name="KSO_WM_UNIT_TEXT_FILL_TYPE" val="1"/>
</p:tagLst>
</file>

<file path=ppt/tags/tag126.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1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1_1"/>
  <p:tag name="KSO_WM_UNIT_TEXT_FILL_FORE_SCHEMECOLOR_INDEX" val="13"/>
  <p:tag name="KSO_WM_UNIT_TEXT_FILL_TYPE" val="1"/>
</p:tagLst>
</file>

<file path=ppt/tags/tag127.xml><?xml version="1.0" encoding="utf-8"?>
<p:tagLst xmlns:p="http://schemas.openxmlformats.org/presentationml/2006/main">
  <p:tag name="MH" val="20160819160041"/>
  <p:tag name="MH_LIBRARY" val="CONTENTS"/>
  <p:tag name="MH_TYPE" val="NUMBER"/>
  <p:tag name="ID" val="553524"/>
  <p:tag name="MH_ORDER" val="2"/>
  <p:tag name="KSO_WM_TAG_VERSION" val="1.0"/>
  <p:tag name="KSO_WM_BEAUTIFY_FLAG" val="#wm#"/>
  <p:tag name="KSO_WM_TEMPLATE_CATEGORY" val="diagram"/>
  <p:tag name="KSO_WM_TEMPLATE_INDEX" val="20170302"/>
  <p:tag name="KSO_WM_UNIT_TYPE" val="l_h_i"/>
  <p:tag name="KSO_WM_UNIT_INDEX" val="1_2_1"/>
  <p:tag name="KSO_WM_UNIT_ID" val="diagram20170302_4*l_h_i*1_2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28.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2_2"/>
  <p:tag name="KSO_WM_UNIT_ID" val="diagram20170302_4*l_h_i*1_2_2"/>
  <p:tag name="KSO_WM_UNIT_LAYERLEVEL" val="1_1_1"/>
  <p:tag name="KSO_WM_DIAGRAM_GROUP_CODE" val="l1-1"/>
  <p:tag name="KSO_WM_UNIT_TEXT_FILL_FORE_SCHEMECOLOR_INDEX" val="14"/>
  <p:tag name="KSO_WM_UNIT_TEXT_FILL_TYPE" val="1"/>
</p:tagLst>
</file>

<file path=ppt/tags/tag129.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2_3"/>
  <p:tag name="KSO_WM_UNIT_ID" val="diagram20170302_4*l_h_i*1_2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3.xml><?xml version="1.0" encoding="utf-8"?>
<p:tagLst xmlns:p="http://schemas.openxmlformats.org/presentationml/2006/main">
  <p:tag name="MH" val="20160819160041"/>
  <p:tag name="MH_LIBRARY" val="CONTENTS"/>
  <p:tag name="MH_TYPE" val="NUMBER"/>
  <p:tag name="ID" val="553524"/>
  <p:tag name="MH_ORDER" val="4"/>
  <p:tag name="KSO_WM_TAG_VERSION" val="1.0"/>
  <p:tag name="KSO_WM_BEAUTIFY_FLAG" val="#wm#"/>
  <p:tag name="KSO_WM_TEMPLATE_CATEGORY" val="diagram"/>
  <p:tag name="KSO_WM_TEMPLATE_INDEX" val="20170302"/>
  <p:tag name="KSO_WM_UNIT_TYPE" val="l_h_i"/>
  <p:tag name="KSO_WM_UNIT_INDEX" val="1_4_1"/>
  <p:tag name="KSO_WM_UNIT_ID" val="diagram20170302_4*l_h_i*1_4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30.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2_1"/>
  <p:tag name="KSO_WM_UNIT_TEXT_FILL_FORE_SCHEMECOLOR_INDEX" val="13"/>
  <p:tag name="KSO_WM_UNIT_TEXT_FILL_TYPE" val="1"/>
</p:tagLst>
</file>

<file path=ppt/tags/tag131.xml><?xml version="1.0" encoding="utf-8"?>
<p:tagLst xmlns:p="http://schemas.openxmlformats.org/presentationml/2006/main">
  <p:tag name="MH" val="20160819160041"/>
  <p:tag name="MH_LIBRARY" val="CONTENTS"/>
  <p:tag name="MH_TYPE" val="NUMBER"/>
  <p:tag name="ID" val="553524"/>
  <p:tag name="MH_ORDER" val="3"/>
  <p:tag name="KSO_WM_TAG_VERSION" val="1.0"/>
  <p:tag name="KSO_WM_BEAUTIFY_FLAG" val="#wm#"/>
  <p:tag name="KSO_WM_TEMPLATE_CATEGORY" val="diagram"/>
  <p:tag name="KSO_WM_TEMPLATE_INDEX" val="20170302"/>
  <p:tag name="KSO_WM_UNIT_TYPE" val="l_h_i"/>
  <p:tag name="KSO_WM_UNIT_INDEX" val="1_3_1"/>
  <p:tag name="KSO_WM_UNIT_ID" val="diagram20170302_4*l_h_i*1_3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32.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3_2"/>
  <p:tag name="KSO_WM_UNIT_ID" val="diagram20170302_4*l_h_i*1_3_2"/>
  <p:tag name="KSO_WM_UNIT_LAYERLEVEL" val="1_1_1"/>
  <p:tag name="KSO_WM_DIAGRAM_GROUP_CODE" val="l1-1"/>
  <p:tag name="KSO_WM_UNIT_TEXT_FILL_FORE_SCHEMECOLOR_INDEX" val="14"/>
  <p:tag name="KSO_WM_UNIT_TEXT_FILL_TYPE" val="1"/>
</p:tagLst>
</file>

<file path=ppt/tags/tag133.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3_3"/>
  <p:tag name="KSO_WM_UNIT_ID" val="diagram20170302_4*l_h_i*1_3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34.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3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3_1"/>
  <p:tag name="KSO_WM_UNIT_TEXT_FILL_FORE_SCHEMECOLOR_INDEX" val="13"/>
  <p:tag name="KSO_WM_UNIT_TEXT_FILL_TYPE" val="1"/>
</p:tagLst>
</file>

<file path=ppt/tags/tag135.xml><?xml version="1.0" encoding="utf-8"?>
<p:tagLst xmlns:p="http://schemas.openxmlformats.org/presentationml/2006/main">
  <p:tag name="MH" val="20160819160041"/>
  <p:tag name="MH_LIBRARY" val="CONTENTS"/>
  <p:tag name="MH_TYPE" val="NUMBER"/>
  <p:tag name="ID" val="553524"/>
  <p:tag name="MH_ORDER" val="4"/>
  <p:tag name="KSO_WM_TAG_VERSION" val="1.0"/>
  <p:tag name="KSO_WM_BEAUTIFY_FLAG" val="#wm#"/>
  <p:tag name="KSO_WM_TEMPLATE_CATEGORY" val="diagram"/>
  <p:tag name="KSO_WM_TEMPLATE_INDEX" val="20170302"/>
  <p:tag name="KSO_WM_UNIT_TYPE" val="l_h_i"/>
  <p:tag name="KSO_WM_UNIT_INDEX" val="1_4_1"/>
  <p:tag name="KSO_WM_UNIT_ID" val="diagram20170302_4*l_h_i*1_4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36.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4_2"/>
  <p:tag name="KSO_WM_UNIT_ID" val="diagram20170302_4*l_h_i*1_4_2"/>
  <p:tag name="KSO_WM_UNIT_LAYERLEVEL" val="1_1_1"/>
  <p:tag name="KSO_WM_DIAGRAM_GROUP_CODE" val="l1-1"/>
  <p:tag name="KSO_WM_UNIT_TEXT_FILL_FORE_SCHEMECOLOR_INDEX" val="14"/>
  <p:tag name="KSO_WM_UNIT_TEXT_FILL_TYPE" val="1"/>
</p:tagLst>
</file>

<file path=ppt/tags/tag137.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4_3"/>
  <p:tag name="KSO_WM_UNIT_ID" val="diagram20170302_4*l_h_i*1_4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38.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4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4_1"/>
  <p:tag name="KSO_WM_UNIT_TEXT_FILL_FORE_SCHEMECOLOR_INDEX" val="13"/>
  <p:tag name="KSO_WM_UNIT_TEXT_FILL_TYPE" val="1"/>
</p:tagLst>
</file>

<file path=ppt/tags/tag139.xml><?xml version="1.0" encoding="utf-8"?>
<p:tagLst xmlns:p="http://schemas.openxmlformats.org/presentationml/2006/main">
  <p:tag name="MH" val="20160819160041"/>
  <p:tag name="MH_LIBRARY" val="CONTENTS"/>
  <p:tag name="MH_TYPE" val="NUMBER"/>
  <p:tag name="ID" val="553524"/>
  <p:tag name="MH_ORDER" val="4"/>
  <p:tag name="KSO_WM_TAG_VERSION" val="1.0"/>
  <p:tag name="KSO_WM_BEAUTIFY_FLAG" val="#wm#"/>
  <p:tag name="KSO_WM_TEMPLATE_CATEGORY" val="diagram"/>
  <p:tag name="KSO_WM_TEMPLATE_INDEX" val="20170302"/>
  <p:tag name="KSO_WM_UNIT_TYPE" val="l_h_i"/>
  <p:tag name="KSO_WM_UNIT_INDEX" val="1_5_1"/>
  <p:tag name="KSO_WM_UNIT_ID" val="diagram20170302_4*l_h_i*1_5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4.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4_2"/>
  <p:tag name="KSO_WM_UNIT_ID" val="diagram20170302_4*l_h_i*1_4_2"/>
  <p:tag name="KSO_WM_UNIT_LAYERLEVEL" val="1_1_1"/>
  <p:tag name="KSO_WM_DIAGRAM_GROUP_CODE" val="l1-1"/>
  <p:tag name="KSO_WM_UNIT_TEXT_FILL_FORE_SCHEMECOLOR_INDEX" val="14"/>
  <p:tag name="KSO_WM_UNIT_TEXT_FILL_TYPE" val="1"/>
</p:tagLst>
</file>

<file path=ppt/tags/tag140.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5_2"/>
  <p:tag name="KSO_WM_UNIT_ID" val="diagram20170302_4*l_h_i*1_5_2"/>
  <p:tag name="KSO_WM_UNIT_LAYERLEVEL" val="1_1_1"/>
  <p:tag name="KSO_WM_DIAGRAM_GROUP_CODE" val="l1-1"/>
  <p:tag name="KSO_WM_UNIT_TEXT_FILL_FORE_SCHEMECOLOR_INDEX" val="14"/>
  <p:tag name="KSO_WM_UNIT_TEXT_FILL_TYPE" val="1"/>
</p:tagLst>
</file>

<file path=ppt/tags/tag141.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5_3"/>
  <p:tag name="KSO_WM_UNIT_ID" val="diagram20170302_4*l_h_i*1_5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42.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5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5_1"/>
  <p:tag name="KSO_WM_UNIT_TEXT_FILL_FORE_SCHEMECOLOR_INDEX" val="13"/>
  <p:tag name="KSO_WM_UNIT_TEXT_FILL_TYPE" val="1"/>
</p:tagLst>
</file>

<file path=ppt/tags/tag143.xml><?xml version="1.0" encoding="utf-8"?>
<p:tagLst xmlns:p="http://schemas.openxmlformats.org/presentationml/2006/main">
  <p:tag name="MH" val="20160819160041"/>
  <p:tag name="MH_LIBRARY" val="CONTENTS"/>
  <p:tag name="MH_TYPE" val="NUMBER"/>
  <p:tag name="ID" val="553524"/>
  <p:tag name="MH_ORDER" val="1"/>
  <p:tag name="KSO_WM_TAG_VERSION" val="1.0"/>
  <p:tag name="KSO_WM_BEAUTIFY_FLAG" val="#wm#"/>
  <p:tag name="KSO_WM_TEMPLATE_CATEGORY" val="diagram"/>
  <p:tag name="KSO_WM_TEMPLATE_INDEX" val="20170302"/>
  <p:tag name="KSO_WM_UNIT_TYPE" val="l_h_i"/>
  <p:tag name="KSO_WM_UNIT_INDEX" val="1_1_1"/>
  <p:tag name="KSO_WM_UNIT_ID" val="diagram20170302_4*l_h_i*1_1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44.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1_2"/>
  <p:tag name="KSO_WM_UNIT_ID" val="diagram20170302_4*l_h_i*1_1_2"/>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45.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1_3"/>
  <p:tag name="KSO_WM_UNIT_ID" val="diagram20170302_4*l_h_i*1_1_3"/>
  <p:tag name="KSO_WM_UNIT_LAYERLEVEL" val="1_1_1"/>
  <p:tag name="KSO_WM_DIAGRAM_GROUP_CODE" val="l1-1"/>
  <p:tag name="KSO_WM_UNIT_TEXT_FILL_FORE_SCHEMECOLOR_INDEX" val="14"/>
  <p:tag name="KSO_WM_UNIT_TEXT_FILL_TYPE" val="1"/>
</p:tagLst>
</file>

<file path=ppt/tags/tag146.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1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1_1"/>
  <p:tag name="KSO_WM_UNIT_TEXT_FILL_FORE_SCHEMECOLOR_INDEX" val="13"/>
  <p:tag name="KSO_WM_UNIT_TEXT_FILL_TYPE" val="1"/>
</p:tagLst>
</file>

<file path=ppt/tags/tag147.xml><?xml version="1.0" encoding="utf-8"?>
<p:tagLst xmlns:p="http://schemas.openxmlformats.org/presentationml/2006/main">
  <p:tag name="MH" val="20160819160041"/>
  <p:tag name="MH_LIBRARY" val="CONTENTS"/>
  <p:tag name="MH_TYPE" val="NUMBER"/>
  <p:tag name="ID" val="553524"/>
  <p:tag name="MH_ORDER" val="2"/>
  <p:tag name="KSO_WM_TAG_VERSION" val="1.0"/>
  <p:tag name="KSO_WM_BEAUTIFY_FLAG" val="#wm#"/>
  <p:tag name="KSO_WM_TEMPLATE_CATEGORY" val="diagram"/>
  <p:tag name="KSO_WM_TEMPLATE_INDEX" val="20170302"/>
  <p:tag name="KSO_WM_UNIT_TYPE" val="l_h_i"/>
  <p:tag name="KSO_WM_UNIT_INDEX" val="1_2_1"/>
  <p:tag name="KSO_WM_UNIT_ID" val="diagram20170302_4*l_h_i*1_2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48.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2_2"/>
  <p:tag name="KSO_WM_UNIT_ID" val="diagram20170302_4*l_h_i*1_2_2"/>
  <p:tag name="KSO_WM_UNIT_LAYERLEVEL" val="1_1_1"/>
  <p:tag name="KSO_WM_DIAGRAM_GROUP_CODE" val="l1-1"/>
  <p:tag name="KSO_WM_UNIT_TEXT_FILL_FORE_SCHEMECOLOR_INDEX" val="14"/>
  <p:tag name="KSO_WM_UNIT_TEXT_FILL_TYPE" val="1"/>
</p:tagLst>
</file>

<file path=ppt/tags/tag149.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2_3"/>
  <p:tag name="KSO_WM_UNIT_ID" val="diagram20170302_4*l_h_i*1_2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5.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4_3"/>
  <p:tag name="KSO_WM_UNIT_ID" val="diagram20170302_4*l_h_i*1_4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50.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2_1"/>
  <p:tag name="KSO_WM_UNIT_TEXT_FILL_FORE_SCHEMECOLOR_INDEX" val="13"/>
  <p:tag name="KSO_WM_UNIT_TEXT_FILL_TYPE" val="1"/>
</p:tagLst>
</file>

<file path=ppt/tags/tag151.xml><?xml version="1.0" encoding="utf-8"?>
<p:tagLst xmlns:p="http://schemas.openxmlformats.org/presentationml/2006/main">
  <p:tag name="MH" val="20160819160041"/>
  <p:tag name="MH_LIBRARY" val="CONTENTS"/>
  <p:tag name="MH_TYPE" val="NUMBER"/>
  <p:tag name="ID" val="553524"/>
  <p:tag name="MH_ORDER" val="3"/>
  <p:tag name="KSO_WM_TAG_VERSION" val="1.0"/>
  <p:tag name="KSO_WM_BEAUTIFY_FLAG" val="#wm#"/>
  <p:tag name="KSO_WM_TEMPLATE_CATEGORY" val="diagram"/>
  <p:tag name="KSO_WM_TEMPLATE_INDEX" val="20170302"/>
  <p:tag name="KSO_WM_UNIT_TYPE" val="l_h_i"/>
  <p:tag name="KSO_WM_UNIT_INDEX" val="1_3_1"/>
  <p:tag name="KSO_WM_UNIT_ID" val="diagram20170302_4*l_h_i*1_3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52.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3_2"/>
  <p:tag name="KSO_WM_UNIT_ID" val="diagram20170302_4*l_h_i*1_3_2"/>
  <p:tag name="KSO_WM_UNIT_LAYERLEVEL" val="1_1_1"/>
  <p:tag name="KSO_WM_DIAGRAM_GROUP_CODE" val="l1-1"/>
  <p:tag name="KSO_WM_UNIT_TEXT_FILL_FORE_SCHEMECOLOR_INDEX" val="14"/>
  <p:tag name="KSO_WM_UNIT_TEXT_FILL_TYPE" val="1"/>
</p:tagLst>
</file>

<file path=ppt/tags/tag153.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3_3"/>
  <p:tag name="KSO_WM_UNIT_ID" val="diagram20170302_4*l_h_i*1_3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54.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3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3_1"/>
  <p:tag name="KSO_WM_UNIT_TEXT_FILL_FORE_SCHEMECOLOR_INDEX" val="13"/>
  <p:tag name="KSO_WM_UNIT_TEXT_FILL_TYPE" val="1"/>
</p:tagLst>
</file>

<file path=ppt/tags/tag155.xml><?xml version="1.0" encoding="utf-8"?>
<p:tagLst xmlns:p="http://schemas.openxmlformats.org/presentationml/2006/main">
  <p:tag name="MH" val="20160819160041"/>
  <p:tag name="MH_LIBRARY" val="CONTENTS"/>
  <p:tag name="MH_TYPE" val="NUMBER"/>
  <p:tag name="ID" val="553524"/>
  <p:tag name="MH_ORDER" val="4"/>
  <p:tag name="KSO_WM_TAG_VERSION" val="1.0"/>
  <p:tag name="KSO_WM_BEAUTIFY_FLAG" val="#wm#"/>
  <p:tag name="KSO_WM_TEMPLATE_CATEGORY" val="diagram"/>
  <p:tag name="KSO_WM_TEMPLATE_INDEX" val="20170302"/>
  <p:tag name="KSO_WM_UNIT_TYPE" val="l_h_i"/>
  <p:tag name="KSO_WM_UNIT_INDEX" val="1_4_1"/>
  <p:tag name="KSO_WM_UNIT_ID" val="diagram20170302_4*l_h_i*1_4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56.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4_2"/>
  <p:tag name="KSO_WM_UNIT_ID" val="diagram20170302_4*l_h_i*1_4_2"/>
  <p:tag name="KSO_WM_UNIT_LAYERLEVEL" val="1_1_1"/>
  <p:tag name="KSO_WM_DIAGRAM_GROUP_CODE" val="l1-1"/>
  <p:tag name="KSO_WM_UNIT_TEXT_FILL_FORE_SCHEMECOLOR_INDEX" val="14"/>
  <p:tag name="KSO_WM_UNIT_TEXT_FILL_TYPE" val="1"/>
</p:tagLst>
</file>

<file path=ppt/tags/tag157.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4_3"/>
  <p:tag name="KSO_WM_UNIT_ID" val="diagram20170302_4*l_h_i*1_4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58.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4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4_1"/>
  <p:tag name="KSO_WM_UNIT_TEXT_FILL_FORE_SCHEMECOLOR_INDEX" val="13"/>
  <p:tag name="KSO_WM_UNIT_TEXT_FILL_TYPE" val="1"/>
</p:tagLst>
</file>

<file path=ppt/tags/tag159.xml><?xml version="1.0" encoding="utf-8"?>
<p:tagLst xmlns:p="http://schemas.openxmlformats.org/presentationml/2006/main">
  <p:tag name="MH" val="20160819160041"/>
  <p:tag name="MH_LIBRARY" val="CONTENTS"/>
  <p:tag name="MH_TYPE" val="NUMBER"/>
  <p:tag name="ID" val="553524"/>
  <p:tag name="MH_ORDER" val="4"/>
  <p:tag name="KSO_WM_TAG_VERSION" val="1.0"/>
  <p:tag name="KSO_WM_BEAUTIFY_FLAG" val="#wm#"/>
  <p:tag name="KSO_WM_TEMPLATE_CATEGORY" val="diagram"/>
  <p:tag name="KSO_WM_TEMPLATE_INDEX" val="20170302"/>
  <p:tag name="KSO_WM_UNIT_TYPE" val="l_h_i"/>
  <p:tag name="KSO_WM_UNIT_INDEX" val="1_5_1"/>
  <p:tag name="KSO_WM_UNIT_ID" val="diagram20170302_4*l_h_i*1_5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6.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4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4_1"/>
  <p:tag name="KSO_WM_UNIT_TEXT_FILL_FORE_SCHEMECOLOR_INDEX" val="13"/>
  <p:tag name="KSO_WM_UNIT_TEXT_FILL_TYPE" val="1"/>
</p:tagLst>
</file>

<file path=ppt/tags/tag160.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5_2"/>
  <p:tag name="KSO_WM_UNIT_ID" val="diagram20170302_4*l_h_i*1_5_2"/>
  <p:tag name="KSO_WM_UNIT_LAYERLEVEL" val="1_1_1"/>
  <p:tag name="KSO_WM_DIAGRAM_GROUP_CODE" val="l1-1"/>
  <p:tag name="KSO_WM_UNIT_TEXT_FILL_FORE_SCHEMECOLOR_INDEX" val="14"/>
  <p:tag name="KSO_WM_UNIT_TEXT_FILL_TYPE" val="1"/>
</p:tagLst>
</file>

<file path=ppt/tags/tag161.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5_3"/>
  <p:tag name="KSO_WM_UNIT_ID" val="diagram20170302_4*l_h_i*1_5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162.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5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5_1"/>
  <p:tag name="KSO_WM_UNIT_TEXT_FILL_FORE_SCHEMECOLOR_INDEX" val="13"/>
  <p:tag name="KSO_WM_UNIT_TEXT_FILL_TYPE" val="1"/>
</p:tagLst>
</file>

<file path=ppt/tags/tag163.xml><?xml version="1.0" encoding="utf-8"?>
<p:tagLst xmlns:p="http://schemas.openxmlformats.org/presentationml/2006/main">
  <p:tag name="KSO_WM_UNIT_TABLE_BEAUTIFY" val="smartTable{9c811909-9896-4818-a8e1-4c33e58a33e7}"/>
  <p:tag name="TABLE_ENDDRAG_ORIGIN_RECT" val="804*351"/>
  <p:tag name="TABLE_ENDDRAG_RECT" val="49*128*804*351"/>
</p:tagLst>
</file>

<file path=ppt/tags/tag164.xml><?xml version="1.0" encoding="utf-8"?>
<p:tagLst xmlns:p="http://schemas.openxmlformats.org/presentationml/2006/main">
  <p:tag name="KSO_WM_UNIT_TABLE_BEAUTIFY" val="smartTable{4c634582-ad34-49e5-beed-4d831fcaa00d}"/>
  <p:tag name="TABLE_ENDDRAG_ORIGIN_RECT" val="804*351"/>
  <p:tag name="TABLE_ENDDRAG_RECT" val="49*128*804*351"/>
</p:tagLst>
</file>

<file path=ppt/tags/tag17.xml><?xml version="1.0" encoding="utf-8"?>
<p:tagLst xmlns:p="http://schemas.openxmlformats.org/presentationml/2006/main">
  <p:tag name="MH" val="20160819160041"/>
  <p:tag name="MH_LIBRARY" val="CONTENTS"/>
  <p:tag name="MH_TYPE" val="NUMBER"/>
  <p:tag name="ID" val="553524"/>
  <p:tag name="MH_ORDER" val="4"/>
  <p:tag name="KSO_WM_TAG_VERSION" val="1.0"/>
  <p:tag name="KSO_WM_BEAUTIFY_FLAG" val="#wm#"/>
  <p:tag name="KSO_WM_TEMPLATE_CATEGORY" val="diagram"/>
  <p:tag name="KSO_WM_TEMPLATE_INDEX" val="20170302"/>
  <p:tag name="KSO_WM_UNIT_TYPE" val="l_h_i"/>
  <p:tag name="KSO_WM_UNIT_INDEX" val="1_5_1"/>
  <p:tag name="KSO_WM_UNIT_ID" val="diagram20170302_4*l_h_i*1_5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18.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5_2"/>
  <p:tag name="KSO_WM_UNIT_ID" val="diagram20170302_4*l_h_i*1_5_2"/>
  <p:tag name="KSO_WM_UNIT_LAYERLEVEL" val="1_1_1"/>
  <p:tag name="KSO_WM_DIAGRAM_GROUP_CODE" val="l1-1"/>
  <p:tag name="KSO_WM_UNIT_TEXT_FILL_FORE_SCHEMECOLOR_INDEX" val="14"/>
  <p:tag name="KSO_WM_UNIT_TEXT_FILL_TYPE" val="1"/>
</p:tagLst>
</file>

<file path=ppt/tags/tag19.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5_3"/>
  <p:tag name="KSO_WM_UNIT_ID" val="diagram20170302_4*l_h_i*1_5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2.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1_2"/>
  <p:tag name="KSO_WM_UNIT_ID" val="diagram20170302_4*l_h_i*1_1_2"/>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20.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5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5_1"/>
  <p:tag name="KSO_WM_UNIT_TEXT_FILL_FORE_SCHEMECOLOR_INDEX" val="13"/>
  <p:tag name="KSO_WM_UNIT_TEXT_FILL_TYPE" val="1"/>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169953_2*q_h_i*1_1_2"/>
  <p:tag name="KSO_WM_TEMPLATE_CATEGORY" val="diagram"/>
  <p:tag name="KSO_WM_TEMPLATE_INDEX" val="20169953"/>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22.xml><?xml version="1.0" encoding="utf-8"?>
<p:tagLst xmlns:p="http://schemas.openxmlformats.org/presentationml/2006/main">
  <p:tag name="KSO_WM_UNIT_VALUE" val="130*129"/>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69953_2*q_h_x*1_1_1"/>
  <p:tag name="KSO_WM_TEMPLATE_CATEGORY" val="diagram"/>
  <p:tag name="KSO_WM_TEMPLATE_INDEX" val="20169953"/>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169953_2*q_h_i*1_3_2"/>
  <p:tag name="KSO_WM_TEMPLATE_CATEGORY" val="diagram"/>
  <p:tag name="KSO_WM_TEMPLATE_INDEX" val="20169953"/>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24.xml><?xml version="1.0" encoding="utf-8"?>
<p:tagLst xmlns:p="http://schemas.openxmlformats.org/presentationml/2006/main">
  <p:tag name="KSO_WM_UNIT_VALUE" val="130*102"/>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69953_2*q_h_x*1_3_1"/>
  <p:tag name="KSO_WM_TEMPLATE_CATEGORY" val="diagram"/>
  <p:tag name="KSO_WM_TEMPLATE_INDEX" val="20169953"/>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169953_2*q_h_i*1_2_2"/>
  <p:tag name="KSO_WM_TEMPLATE_CATEGORY" val="diagram"/>
  <p:tag name="KSO_WM_TEMPLATE_INDEX" val="20169953"/>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26.xml><?xml version="1.0" encoding="utf-8"?>
<p:tagLst xmlns:p="http://schemas.openxmlformats.org/presentationml/2006/main">
  <p:tag name="KSO_WM_UNIT_VALUE" val="126*106"/>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69953_2*q_h_x*1_2_1"/>
  <p:tag name="KSO_WM_TEMPLATE_CATEGORY" val="diagram"/>
  <p:tag name="KSO_WM_TEMPLATE_INDEX" val="20169953"/>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27.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69953_2*q_h_f*1_1_1"/>
  <p:tag name="KSO_WM_TEMPLATE_CATEGORY" val="diagram"/>
  <p:tag name="KSO_WM_TEMPLATE_INDEX" val="20169953"/>
  <p:tag name="KSO_WM_UNIT_LAYERLEVEL" val="1_1_1"/>
  <p:tag name="KSO_WM_TAG_VERSION" val="1.0"/>
  <p:tag name="KSO_WM_BEAUTIFY_FLAG" val="#wm#"/>
  <p:tag name="KSO_WM_UNIT_PRESET_TEXT" val="点击添加正文，为了演示发布的效果，请您简单的阐述您的观点"/>
  <p:tag name="KSO_WM_UNIT_TEXT_FILL_FORE_SCHEMECOLOR_INDEX" val="13"/>
  <p:tag name="KSO_WM_UNIT_TEXT_FILL_TYPE" val="1"/>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1_1"/>
  <p:tag name="KSO_WM_UNIT_ID" val="diagram20169953_2*q_h_i*1_1_1"/>
  <p:tag name="KSO_WM_TEMPLATE_CATEGORY" val="diagram"/>
  <p:tag name="KSO_WM_TEMPLATE_INDEX" val="20169953"/>
  <p:tag name="KSO_WM_UNIT_LAYERLEVEL" val="1_1_1"/>
  <p:tag name="KSO_WM_TAG_VERSION" val="1.0"/>
  <p:tag name="KSO_WM_BEAUTIFY_FLAG" val="#wm#"/>
  <p:tag name="KSO_WM_UNIT_TEXT_FILL_FORE_SCHEMECOLOR_INDEX" val="5"/>
  <p:tag name="KSO_WM_UNIT_TEXT_FILL_TYPE" val="1"/>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2_1"/>
  <p:tag name="KSO_WM_UNIT_ID" val="diagram20169953_2*q_h_i*1_2_1"/>
  <p:tag name="KSO_WM_TEMPLATE_CATEGORY" val="diagram"/>
  <p:tag name="KSO_WM_TEMPLATE_INDEX" val="20169953"/>
  <p:tag name="KSO_WM_UNIT_LAYERLEVEL" val="1_1_1"/>
  <p:tag name="KSO_WM_TAG_VERSION" val="1.0"/>
  <p:tag name="KSO_WM_BEAUTIFY_FLAG" val="#wm#"/>
  <p:tag name="KSO_WM_UNIT_TEXT_FILL_FORE_SCHEMECOLOR_INDEX" val="6"/>
  <p:tag name="KSO_WM_UNIT_TEXT_FILL_TYPE" val="1"/>
</p:tagLst>
</file>

<file path=ppt/tags/tag3.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1_3"/>
  <p:tag name="KSO_WM_UNIT_ID" val="diagram20170302_4*l_h_i*1_1_3"/>
  <p:tag name="KSO_WM_UNIT_LAYERLEVEL" val="1_1_1"/>
  <p:tag name="KSO_WM_DIAGRAM_GROUP_CODE" val="l1-1"/>
  <p:tag name="KSO_WM_UNIT_TEXT_FILL_FORE_SCHEMECOLOR_INDEX" val="14"/>
  <p:tag name="KSO_WM_UNIT_TEXT_FILL_TYPE" val="1"/>
</p:tagLst>
</file>

<file path=ppt/tags/tag30.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69953_2*q_h_f*1_2_1"/>
  <p:tag name="KSO_WM_TEMPLATE_CATEGORY" val="diagram"/>
  <p:tag name="KSO_WM_TEMPLATE_INDEX" val="20169953"/>
  <p:tag name="KSO_WM_UNIT_LAYERLEVEL" val="1_1_1"/>
  <p:tag name="KSO_WM_TAG_VERSION" val="1.0"/>
  <p:tag name="KSO_WM_BEAUTIFY_FLAG" val="#wm#"/>
  <p:tag name="KSO_WM_UNIT_PRESET_TEXT" val="点击添加正文，为了演示发布的效果，请您简单的阐述您的观点"/>
  <p:tag name="KSO_WM_UNIT_TEXT_FILL_FORE_SCHEMECOLOR_INDEX" val="13"/>
  <p:tag name="KSO_WM_UNIT_TEXT_FILL_TYPE" val="1"/>
</p:tagLst>
</file>

<file path=ppt/tags/tag31.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69953_2*q_h_f*1_3_1"/>
  <p:tag name="KSO_WM_TEMPLATE_CATEGORY" val="diagram"/>
  <p:tag name="KSO_WM_TEMPLATE_INDEX" val="20169953"/>
  <p:tag name="KSO_WM_UNIT_LAYERLEVEL" val="1_1_1"/>
  <p:tag name="KSO_WM_TAG_VERSION" val="1.0"/>
  <p:tag name="KSO_WM_BEAUTIFY_FLAG" val="#wm#"/>
  <p:tag name="KSO_WM_UNIT_PRESET_TEXT" val="点击添加正文，为了演示发布的效果，请您简单的阐述您的观点"/>
  <p:tag name="KSO_WM_UNIT_TEXT_FILL_FORE_SCHEMECOLOR_INDEX" val="13"/>
  <p:tag name="KSO_WM_UNIT_TEXT_FILL_TYPE" val="1"/>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3_1"/>
  <p:tag name="KSO_WM_UNIT_ID" val="diagram20169953_2*q_h_i*1_3_1"/>
  <p:tag name="KSO_WM_TEMPLATE_CATEGORY" val="diagram"/>
  <p:tag name="KSO_WM_TEMPLATE_INDEX" val="20169953"/>
  <p:tag name="KSO_WM_UNIT_LAYERLEVEL" val="1_1_1"/>
  <p:tag name="KSO_WM_TAG_VERSION" val="1.0"/>
  <p:tag name="KSO_WM_BEAUTIFY_FLAG" val="#wm#"/>
  <p:tag name="KSO_WM_UNIT_TEXT_FILL_FORE_SCHEMECOLOR_INDEX" val="7"/>
  <p:tag name="KSO_WM_UNIT_TEXT_FILL_TYPE" val="1"/>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1_2"/>
  <p:tag name="KSO_WM_UNIT_ID" val="diagram20169953_2*q_h_i*1_1_2"/>
  <p:tag name="KSO_WM_TEMPLATE_CATEGORY" val="diagram"/>
  <p:tag name="KSO_WM_TEMPLATE_INDEX" val="20169953"/>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34.xml><?xml version="1.0" encoding="utf-8"?>
<p:tagLst xmlns:p="http://schemas.openxmlformats.org/presentationml/2006/main">
  <p:tag name="KSO_WM_UNIT_VALUE" val="130*129"/>
  <p:tag name="KSO_WM_UNIT_HIGHLIGHT" val="0"/>
  <p:tag name="KSO_WM_UNIT_COMPATIBLE" val="0"/>
  <p:tag name="KSO_WM_UNIT_DIAGRAM_ISNUMVISUAL" val="0"/>
  <p:tag name="KSO_WM_UNIT_DIAGRAM_ISREFERUNIT" val="0"/>
  <p:tag name="KSO_WM_DIAGRAM_GROUP_CODE" val="q1-1"/>
  <p:tag name="KSO_WM_UNIT_TYPE" val="q_h_x"/>
  <p:tag name="KSO_WM_UNIT_INDEX" val="1_1_1"/>
  <p:tag name="KSO_WM_UNIT_ID" val="diagram20169953_2*q_h_x*1_1_1"/>
  <p:tag name="KSO_WM_TEMPLATE_CATEGORY" val="diagram"/>
  <p:tag name="KSO_WM_TEMPLATE_INDEX" val="20169953"/>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3_2"/>
  <p:tag name="KSO_WM_UNIT_ID" val="diagram20169953_2*q_h_i*1_3_2"/>
  <p:tag name="KSO_WM_TEMPLATE_CATEGORY" val="diagram"/>
  <p:tag name="KSO_WM_TEMPLATE_INDEX" val="20169953"/>
  <p:tag name="KSO_WM_UNIT_LAYERLEVEL" val="1_1_1"/>
  <p:tag name="KSO_WM_TAG_VERSION" val="1.0"/>
  <p:tag name="KSO_WM_BEAUTIFY_FLAG" val="#wm#"/>
  <p:tag name="KSO_WM_UNIT_FILL_FORE_SCHEMECOLOR_INDEX" val="7"/>
  <p:tag name="KSO_WM_UNIT_FILL_TYPE" val="1"/>
  <p:tag name="KSO_WM_UNIT_TEXT_FILL_FORE_SCHEMECOLOR_INDEX" val="13"/>
  <p:tag name="KSO_WM_UNIT_TEXT_FILL_TYPE" val="1"/>
</p:tagLst>
</file>

<file path=ppt/tags/tag36.xml><?xml version="1.0" encoding="utf-8"?>
<p:tagLst xmlns:p="http://schemas.openxmlformats.org/presentationml/2006/main">
  <p:tag name="KSO_WM_UNIT_VALUE" val="130*102"/>
  <p:tag name="KSO_WM_UNIT_HIGHLIGHT" val="0"/>
  <p:tag name="KSO_WM_UNIT_COMPATIBLE" val="0"/>
  <p:tag name="KSO_WM_UNIT_DIAGRAM_ISNUMVISUAL" val="0"/>
  <p:tag name="KSO_WM_UNIT_DIAGRAM_ISREFERUNIT" val="0"/>
  <p:tag name="KSO_WM_DIAGRAM_GROUP_CODE" val="q1-1"/>
  <p:tag name="KSO_WM_UNIT_TYPE" val="q_h_x"/>
  <p:tag name="KSO_WM_UNIT_INDEX" val="1_3_1"/>
  <p:tag name="KSO_WM_UNIT_ID" val="diagram20169953_2*q_h_x*1_3_1"/>
  <p:tag name="KSO_WM_TEMPLATE_CATEGORY" val="diagram"/>
  <p:tag name="KSO_WM_TEMPLATE_INDEX" val="20169953"/>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TYPE" val="q_h_i"/>
  <p:tag name="KSO_WM_UNIT_INDEX" val="1_2_2"/>
  <p:tag name="KSO_WM_UNIT_ID" val="diagram20169953_2*q_h_i*1_2_2"/>
  <p:tag name="KSO_WM_TEMPLATE_CATEGORY" val="diagram"/>
  <p:tag name="KSO_WM_TEMPLATE_INDEX" val="20169953"/>
  <p:tag name="KSO_WM_UNIT_LAYERLEVEL" val="1_1_1"/>
  <p:tag name="KSO_WM_TAG_VERSION" val="1.0"/>
  <p:tag name="KSO_WM_BEAUTIFY_FLAG" val="#wm#"/>
  <p:tag name="KSO_WM_UNIT_FILL_FORE_SCHEMECOLOR_INDEX" val="6"/>
  <p:tag name="KSO_WM_UNIT_FILL_TYPE" val="1"/>
  <p:tag name="KSO_WM_UNIT_TEXT_FILL_FORE_SCHEMECOLOR_INDEX" val="13"/>
  <p:tag name="KSO_WM_UNIT_TEXT_FILL_TYPE" val="1"/>
</p:tagLst>
</file>

<file path=ppt/tags/tag38.xml><?xml version="1.0" encoding="utf-8"?>
<p:tagLst xmlns:p="http://schemas.openxmlformats.org/presentationml/2006/main">
  <p:tag name="KSO_WM_UNIT_VALUE" val="126*106"/>
  <p:tag name="KSO_WM_UNIT_HIGHLIGHT" val="0"/>
  <p:tag name="KSO_WM_UNIT_COMPATIBLE" val="0"/>
  <p:tag name="KSO_WM_UNIT_DIAGRAM_ISNUMVISUAL" val="0"/>
  <p:tag name="KSO_WM_UNIT_DIAGRAM_ISREFERUNIT" val="0"/>
  <p:tag name="KSO_WM_DIAGRAM_GROUP_CODE" val="q1-1"/>
  <p:tag name="KSO_WM_UNIT_TYPE" val="q_h_x"/>
  <p:tag name="KSO_WM_UNIT_INDEX" val="1_2_1"/>
  <p:tag name="KSO_WM_UNIT_ID" val="diagram20169953_2*q_h_x*1_2_1"/>
  <p:tag name="KSO_WM_TEMPLATE_CATEGORY" val="diagram"/>
  <p:tag name="KSO_WM_TEMPLATE_INDEX" val="20169953"/>
  <p:tag name="KSO_WM_UNIT_LAYERLEVEL" val="1_1_1"/>
  <p:tag name="KSO_WM_TAG_VERSION" val="1.0"/>
  <p:tag name="KSO_WM_BEAUTIFY_FLAG" val="#wm#"/>
  <p:tag name="KSO_WM_UNIT_FILL_FORE_SCHEMECOLOR_INDEX" val="14"/>
  <p:tag name="KSO_WM_UNIT_FILL_TYPE" val="1"/>
  <p:tag name="KSO_WM_UNIT_TEXT_FILL_FORE_SCHEMECOLOR_INDEX" val="13"/>
  <p:tag name="KSO_WM_UNIT_TEXT_FILL_TYPE" val="1"/>
</p:tagLst>
</file>

<file path=ppt/tags/tag3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1_1"/>
  <p:tag name="KSO_WM_UNIT_ID" val="diagram20169953_2*q_h_f*1_1_1"/>
  <p:tag name="KSO_WM_TEMPLATE_CATEGORY" val="diagram"/>
  <p:tag name="KSO_WM_TEMPLATE_INDEX" val="20169953"/>
  <p:tag name="KSO_WM_UNIT_LAYERLEVEL" val="1_1_1"/>
  <p:tag name="KSO_WM_TAG_VERSION" val="1.0"/>
  <p:tag name="KSO_WM_BEAUTIFY_FLAG" val="#wm#"/>
  <p:tag name="KSO_WM_UNIT_PRESET_TEXT" val="点击添加正文，为了演示发布的效果，请您简单的阐述您的观点"/>
  <p:tag name="KSO_WM_UNIT_TEXT_FILL_FORE_SCHEMECOLOR_INDEX" val="13"/>
  <p:tag name="KSO_WM_UNIT_TEXT_FILL_TYPE" val="1"/>
</p:tagLst>
</file>

<file path=ppt/tags/tag4.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1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1_1"/>
  <p:tag name="KSO_WM_UNIT_TEXT_FILL_FORE_SCHEMECOLOR_INDEX" val="13"/>
  <p:tag name="KSO_WM_UNIT_TEXT_FILL_TYPE" val="1"/>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1_1"/>
  <p:tag name="KSO_WM_UNIT_ID" val="diagram20169953_2*q_h_i*1_1_1"/>
  <p:tag name="KSO_WM_TEMPLATE_CATEGORY" val="diagram"/>
  <p:tag name="KSO_WM_TEMPLATE_INDEX" val="20169953"/>
  <p:tag name="KSO_WM_UNIT_LAYERLEVEL" val="1_1_1"/>
  <p:tag name="KSO_WM_TAG_VERSION" val="1.0"/>
  <p:tag name="KSO_WM_BEAUTIFY_FLAG" val="#wm#"/>
  <p:tag name="KSO_WM_UNIT_TEXT_FILL_FORE_SCHEMECOLOR_INDEX" val="5"/>
  <p:tag name="KSO_WM_UNIT_TEXT_FILL_TYPE" val="1"/>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2_1"/>
  <p:tag name="KSO_WM_UNIT_ID" val="diagram20169953_2*q_h_i*1_2_1"/>
  <p:tag name="KSO_WM_TEMPLATE_CATEGORY" val="diagram"/>
  <p:tag name="KSO_WM_TEMPLATE_INDEX" val="20169953"/>
  <p:tag name="KSO_WM_UNIT_LAYERLEVEL" val="1_1_1"/>
  <p:tag name="KSO_WM_TAG_VERSION" val="1.0"/>
  <p:tag name="KSO_WM_BEAUTIFY_FLAG" val="#wm#"/>
  <p:tag name="KSO_WM_UNIT_TEXT_FILL_FORE_SCHEMECOLOR_INDEX" val="6"/>
  <p:tag name="KSO_WM_UNIT_TEXT_FILL_TYPE" val="1"/>
</p:tagLst>
</file>

<file path=ppt/tags/tag4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2_1"/>
  <p:tag name="KSO_WM_UNIT_ID" val="diagram20169953_2*q_h_f*1_2_1"/>
  <p:tag name="KSO_WM_TEMPLATE_CATEGORY" val="diagram"/>
  <p:tag name="KSO_WM_TEMPLATE_INDEX" val="20169953"/>
  <p:tag name="KSO_WM_UNIT_LAYERLEVEL" val="1_1_1"/>
  <p:tag name="KSO_WM_TAG_VERSION" val="1.0"/>
  <p:tag name="KSO_WM_BEAUTIFY_FLAG" val="#wm#"/>
  <p:tag name="KSO_WM_UNIT_PRESET_TEXT" val="点击添加正文，为了演示发布的效果，请您简单的阐述您的观点"/>
  <p:tag name="KSO_WM_UNIT_TEXT_FILL_FORE_SCHEMECOLOR_INDEX" val="13"/>
  <p:tag name="KSO_WM_UNIT_TEXT_FILL_TYPE" val="1"/>
</p:tagLst>
</file>

<file path=ppt/tags/tag43.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q1-1"/>
  <p:tag name="KSO_WM_UNIT_TYPE" val="q_h_f"/>
  <p:tag name="KSO_WM_UNIT_INDEX" val="1_3_1"/>
  <p:tag name="KSO_WM_UNIT_ID" val="diagram20169953_2*q_h_f*1_3_1"/>
  <p:tag name="KSO_WM_TEMPLATE_CATEGORY" val="diagram"/>
  <p:tag name="KSO_WM_TEMPLATE_INDEX" val="20169953"/>
  <p:tag name="KSO_WM_UNIT_LAYERLEVEL" val="1_1_1"/>
  <p:tag name="KSO_WM_TAG_VERSION" val="1.0"/>
  <p:tag name="KSO_WM_BEAUTIFY_FLAG" val="#wm#"/>
  <p:tag name="KSO_WM_UNIT_PRESET_TEXT" val="点击添加正文，为了演示发布的效果，请您简单的阐述您的观点"/>
  <p:tag name="KSO_WM_UNIT_TEXT_FILL_FORE_SCHEMECOLOR_INDEX" val="13"/>
  <p:tag name="KSO_WM_UNIT_TEXT_FILL_TYPE" val="1"/>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q1-1"/>
  <p:tag name="KSO_WM_UNIT_SUBTYPE" val="d"/>
  <p:tag name="KSO_WM_UNIT_TYPE" val="q_h_i"/>
  <p:tag name="KSO_WM_UNIT_INDEX" val="1_3_1"/>
  <p:tag name="KSO_WM_UNIT_ID" val="diagram20169953_2*q_h_i*1_3_1"/>
  <p:tag name="KSO_WM_TEMPLATE_CATEGORY" val="diagram"/>
  <p:tag name="KSO_WM_TEMPLATE_INDEX" val="20169953"/>
  <p:tag name="KSO_WM_UNIT_LAYERLEVEL" val="1_1_1"/>
  <p:tag name="KSO_WM_TAG_VERSION" val="1.0"/>
  <p:tag name="KSO_WM_BEAUTIFY_FLAG" val="#wm#"/>
  <p:tag name="KSO_WM_UNIT_TEXT_FILL_FORE_SCHEMECOLOR_INDEX" val="7"/>
  <p:tag name="KSO_WM_UNIT_TEXT_FILL_TYPE" val="1"/>
</p:tagLst>
</file>

<file path=ppt/tags/tag45.xml><?xml version="1.0" encoding="utf-8"?>
<p:tagLst xmlns:p="http://schemas.openxmlformats.org/presentationml/2006/main">
  <p:tag name="MH" val="20160819160041"/>
  <p:tag name="MH_LIBRARY" val="CONTENTS"/>
  <p:tag name="MH_TYPE" val="NUMBER"/>
  <p:tag name="ID" val="553524"/>
  <p:tag name="MH_ORDER" val="1"/>
  <p:tag name="KSO_WM_TAG_VERSION" val="1.0"/>
  <p:tag name="KSO_WM_BEAUTIFY_FLAG" val="#wm#"/>
  <p:tag name="KSO_WM_TEMPLATE_CATEGORY" val="diagram"/>
  <p:tag name="KSO_WM_TEMPLATE_INDEX" val="20170302"/>
  <p:tag name="KSO_WM_UNIT_TYPE" val="l_h_i"/>
  <p:tag name="KSO_WM_UNIT_INDEX" val="1_1_1"/>
  <p:tag name="KSO_WM_UNIT_ID" val="diagram20170302_4*l_h_i*1_1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46.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1_2"/>
  <p:tag name="KSO_WM_UNIT_ID" val="diagram20170302_4*l_h_i*1_1_2"/>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47.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1_3"/>
  <p:tag name="KSO_WM_UNIT_ID" val="diagram20170302_4*l_h_i*1_1_3"/>
  <p:tag name="KSO_WM_UNIT_LAYERLEVEL" val="1_1_1"/>
  <p:tag name="KSO_WM_DIAGRAM_GROUP_CODE" val="l1-1"/>
  <p:tag name="KSO_WM_UNIT_TEXT_FILL_FORE_SCHEMECOLOR_INDEX" val="14"/>
  <p:tag name="KSO_WM_UNIT_TEXT_FILL_TYPE" val="1"/>
</p:tagLst>
</file>

<file path=ppt/tags/tag48.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1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1_1"/>
  <p:tag name="KSO_WM_UNIT_TEXT_FILL_FORE_SCHEMECOLOR_INDEX" val="13"/>
  <p:tag name="KSO_WM_UNIT_TEXT_FILL_TYPE" val="1"/>
</p:tagLst>
</file>

<file path=ppt/tags/tag49.xml><?xml version="1.0" encoding="utf-8"?>
<p:tagLst xmlns:p="http://schemas.openxmlformats.org/presentationml/2006/main">
  <p:tag name="MH" val="20160819160041"/>
  <p:tag name="MH_LIBRARY" val="CONTENTS"/>
  <p:tag name="MH_TYPE" val="NUMBER"/>
  <p:tag name="ID" val="553524"/>
  <p:tag name="MH_ORDER" val="2"/>
  <p:tag name="KSO_WM_TAG_VERSION" val="1.0"/>
  <p:tag name="KSO_WM_BEAUTIFY_FLAG" val="#wm#"/>
  <p:tag name="KSO_WM_TEMPLATE_CATEGORY" val="diagram"/>
  <p:tag name="KSO_WM_TEMPLATE_INDEX" val="20170302"/>
  <p:tag name="KSO_WM_UNIT_TYPE" val="l_h_i"/>
  <p:tag name="KSO_WM_UNIT_INDEX" val="1_2_1"/>
  <p:tag name="KSO_WM_UNIT_ID" val="diagram20170302_4*l_h_i*1_2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5.xml><?xml version="1.0" encoding="utf-8"?>
<p:tagLst xmlns:p="http://schemas.openxmlformats.org/presentationml/2006/main">
  <p:tag name="MH" val="20160819160041"/>
  <p:tag name="MH_LIBRARY" val="CONTENTS"/>
  <p:tag name="MH_TYPE" val="NUMBER"/>
  <p:tag name="ID" val="553524"/>
  <p:tag name="MH_ORDER" val="2"/>
  <p:tag name="KSO_WM_TAG_VERSION" val="1.0"/>
  <p:tag name="KSO_WM_BEAUTIFY_FLAG" val="#wm#"/>
  <p:tag name="KSO_WM_TEMPLATE_CATEGORY" val="diagram"/>
  <p:tag name="KSO_WM_TEMPLATE_INDEX" val="20170302"/>
  <p:tag name="KSO_WM_UNIT_TYPE" val="l_h_i"/>
  <p:tag name="KSO_WM_UNIT_INDEX" val="1_2_1"/>
  <p:tag name="KSO_WM_UNIT_ID" val="diagram20170302_4*l_h_i*1_2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50.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2_2"/>
  <p:tag name="KSO_WM_UNIT_ID" val="diagram20170302_4*l_h_i*1_2_2"/>
  <p:tag name="KSO_WM_UNIT_LAYERLEVEL" val="1_1_1"/>
  <p:tag name="KSO_WM_DIAGRAM_GROUP_CODE" val="l1-1"/>
  <p:tag name="KSO_WM_UNIT_TEXT_FILL_FORE_SCHEMECOLOR_INDEX" val="14"/>
  <p:tag name="KSO_WM_UNIT_TEXT_FILL_TYPE" val="1"/>
</p:tagLst>
</file>

<file path=ppt/tags/tag51.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2_3"/>
  <p:tag name="KSO_WM_UNIT_ID" val="diagram20170302_4*l_h_i*1_2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52.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2_1"/>
  <p:tag name="KSO_WM_UNIT_TEXT_FILL_FORE_SCHEMECOLOR_INDEX" val="13"/>
  <p:tag name="KSO_WM_UNIT_TEXT_FILL_TYPE" val="1"/>
</p:tagLst>
</file>

<file path=ppt/tags/tag53.xml><?xml version="1.0" encoding="utf-8"?>
<p:tagLst xmlns:p="http://schemas.openxmlformats.org/presentationml/2006/main">
  <p:tag name="MH" val="20160819160041"/>
  <p:tag name="MH_LIBRARY" val="CONTENTS"/>
  <p:tag name="MH_TYPE" val="NUMBER"/>
  <p:tag name="ID" val="553524"/>
  <p:tag name="MH_ORDER" val="3"/>
  <p:tag name="KSO_WM_TAG_VERSION" val="1.0"/>
  <p:tag name="KSO_WM_BEAUTIFY_FLAG" val="#wm#"/>
  <p:tag name="KSO_WM_TEMPLATE_CATEGORY" val="diagram"/>
  <p:tag name="KSO_WM_TEMPLATE_INDEX" val="20170302"/>
  <p:tag name="KSO_WM_UNIT_TYPE" val="l_h_i"/>
  <p:tag name="KSO_WM_UNIT_INDEX" val="1_3_1"/>
  <p:tag name="KSO_WM_UNIT_ID" val="diagram20170302_4*l_h_i*1_3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54.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3_2"/>
  <p:tag name="KSO_WM_UNIT_ID" val="diagram20170302_4*l_h_i*1_3_2"/>
  <p:tag name="KSO_WM_UNIT_LAYERLEVEL" val="1_1_1"/>
  <p:tag name="KSO_WM_DIAGRAM_GROUP_CODE" val="l1-1"/>
  <p:tag name="KSO_WM_UNIT_TEXT_FILL_FORE_SCHEMECOLOR_INDEX" val="14"/>
  <p:tag name="KSO_WM_UNIT_TEXT_FILL_TYPE" val="1"/>
</p:tagLst>
</file>

<file path=ppt/tags/tag55.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3_3"/>
  <p:tag name="KSO_WM_UNIT_ID" val="diagram20170302_4*l_h_i*1_3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56.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3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3_1"/>
  <p:tag name="KSO_WM_UNIT_TEXT_FILL_FORE_SCHEMECOLOR_INDEX" val="13"/>
  <p:tag name="KSO_WM_UNIT_TEXT_FILL_TYPE" val="1"/>
</p:tagLst>
</file>

<file path=ppt/tags/tag57.xml><?xml version="1.0" encoding="utf-8"?>
<p:tagLst xmlns:p="http://schemas.openxmlformats.org/presentationml/2006/main">
  <p:tag name="MH" val="20160819160041"/>
  <p:tag name="MH_LIBRARY" val="CONTENTS"/>
  <p:tag name="MH_TYPE" val="NUMBER"/>
  <p:tag name="ID" val="553524"/>
  <p:tag name="MH_ORDER" val="4"/>
  <p:tag name="KSO_WM_TAG_VERSION" val="1.0"/>
  <p:tag name="KSO_WM_BEAUTIFY_FLAG" val="#wm#"/>
  <p:tag name="KSO_WM_TEMPLATE_CATEGORY" val="diagram"/>
  <p:tag name="KSO_WM_TEMPLATE_INDEX" val="20170302"/>
  <p:tag name="KSO_WM_UNIT_TYPE" val="l_h_i"/>
  <p:tag name="KSO_WM_UNIT_INDEX" val="1_4_1"/>
  <p:tag name="KSO_WM_UNIT_ID" val="diagram20170302_4*l_h_i*1_4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58.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4_2"/>
  <p:tag name="KSO_WM_UNIT_ID" val="diagram20170302_4*l_h_i*1_4_2"/>
  <p:tag name="KSO_WM_UNIT_LAYERLEVEL" val="1_1_1"/>
  <p:tag name="KSO_WM_DIAGRAM_GROUP_CODE" val="l1-1"/>
  <p:tag name="KSO_WM_UNIT_TEXT_FILL_FORE_SCHEMECOLOR_INDEX" val="14"/>
  <p:tag name="KSO_WM_UNIT_TEXT_FILL_TYPE" val="1"/>
</p:tagLst>
</file>

<file path=ppt/tags/tag59.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4_3"/>
  <p:tag name="KSO_WM_UNIT_ID" val="diagram20170302_4*l_h_i*1_4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6.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2_2"/>
  <p:tag name="KSO_WM_UNIT_ID" val="diagram20170302_4*l_h_i*1_2_2"/>
  <p:tag name="KSO_WM_UNIT_LAYERLEVEL" val="1_1_1"/>
  <p:tag name="KSO_WM_DIAGRAM_GROUP_CODE" val="l1-1"/>
  <p:tag name="KSO_WM_UNIT_TEXT_FILL_FORE_SCHEMECOLOR_INDEX" val="14"/>
  <p:tag name="KSO_WM_UNIT_TEXT_FILL_TYPE" val="1"/>
</p:tagLst>
</file>

<file path=ppt/tags/tag60.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4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4_1"/>
  <p:tag name="KSO_WM_UNIT_TEXT_FILL_FORE_SCHEMECOLOR_INDEX" val="13"/>
  <p:tag name="KSO_WM_UNIT_TEXT_FILL_TYPE" val="1"/>
</p:tagLst>
</file>

<file path=ppt/tags/tag61.xml><?xml version="1.0" encoding="utf-8"?>
<p:tagLst xmlns:p="http://schemas.openxmlformats.org/presentationml/2006/main">
  <p:tag name="MH" val="20160819160041"/>
  <p:tag name="MH_LIBRARY" val="CONTENTS"/>
  <p:tag name="MH_TYPE" val="NUMBER"/>
  <p:tag name="ID" val="553524"/>
  <p:tag name="MH_ORDER" val="4"/>
  <p:tag name="KSO_WM_TAG_VERSION" val="1.0"/>
  <p:tag name="KSO_WM_BEAUTIFY_FLAG" val="#wm#"/>
  <p:tag name="KSO_WM_TEMPLATE_CATEGORY" val="diagram"/>
  <p:tag name="KSO_WM_TEMPLATE_INDEX" val="20170302"/>
  <p:tag name="KSO_WM_UNIT_TYPE" val="l_h_i"/>
  <p:tag name="KSO_WM_UNIT_INDEX" val="1_5_1"/>
  <p:tag name="KSO_WM_UNIT_ID" val="diagram20170302_4*l_h_i*1_5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62.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5_2"/>
  <p:tag name="KSO_WM_UNIT_ID" val="diagram20170302_4*l_h_i*1_5_2"/>
  <p:tag name="KSO_WM_UNIT_LAYERLEVEL" val="1_1_1"/>
  <p:tag name="KSO_WM_DIAGRAM_GROUP_CODE" val="l1-1"/>
  <p:tag name="KSO_WM_UNIT_TEXT_FILL_FORE_SCHEMECOLOR_INDEX" val="14"/>
  <p:tag name="KSO_WM_UNIT_TEXT_FILL_TYPE" val="1"/>
</p:tagLst>
</file>

<file path=ppt/tags/tag63.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5_3"/>
  <p:tag name="KSO_WM_UNIT_ID" val="diagram20170302_4*l_h_i*1_5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64.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5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5_1"/>
  <p:tag name="KSO_WM_UNIT_TEXT_FILL_FORE_SCHEMECOLOR_INDEX" val="13"/>
  <p:tag name="KSO_WM_UNIT_TEXT_FILL_TYPE" val="1"/>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160464_5*l_h_i*1_1_1"/>
  <p:tag name="KSO_WM_TEMPLATE_CATEGORY" val="diagram"/>
  <p:tag name="KSO_WM_TEMPLATE_INDEX" val="160464"/>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66.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160464_5*l_h_f*1_1_1"/>
  <p:tag name="KSO_WM_TEMPLATE_CATEGORY" val="diagram"/>
  <p:tag name="KSO_WM_TEMPLATE_INDEX" val="160464"/>
  <p:tag name="KSO_WM_UNIT_LAYERLEVEL" val="1_1_1"/>
  <p:tag name="KSO_WM_TAG_VERSION" val="1.0"/>
  <p:tag name="KSO_WM_BEAUTIFY_FLAG" val="#wm#"/>
  <p:tag name="KSO_WM_UNIT_PRESET_TEXT" val="单击此处输入你的正文，请尽量言简意赅的阐述观点"/>
  <p:tag name="KSO_WM_UNIT_TEXT_FILL_FORE_SCHEMECOLOR_INDEX" val="13"/>
  <p:tag name="KSO_WM_UNIT_TEXT_FILL_TYPE" val="1"/>
</p:tagLst>
</file>

<file path=ppt/tags/tag67.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160464_5*l_h_a*1_1_1"/>
  <p:tag name="KSO_WM_TEMPLATE_CATEGORY" val="diagram"/>
  <p:tag name="KSO_WM_TEMPLATE_INDEX" val="160464"/>
  <p:tag name="KSO_WM_UNIT_LAYERLEVEL" val="1_1_1"/>
  <p:tag name="KSO_WM_TAG_VERSION" val="1.0"/>
  <p:tag name="KSO_WM_BEAUTIFY_FLAG" val="#wm#"/>
  <p:tag name="KSO_WM_UNIT_PRESET_TEXT" val="单击此处添加标题"/>
  <p:tag name="KSO_WM_UNIT_TEXT_FILL_FORE_SCHEMECOLOR_INDEX" val="5"/>
  <p:tag name="KSO_WM_UNIT_TEXT_FILL_TYPE" val="1"/>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160464_5*l_h_i*1_2_1"/>
  <p:tag name="KSO_WM_TEMPLATE_CATEGORY" val="diagram"/>
  <p:tag name="KSO_WM_TEMPLATE_INDEX" val="160464"/>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69.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160464_5*l_h_f*1_2_1"/>
  <p:tag name="KSO_WM_TEMPLATE_CATEGORY" val="diagram"/>
  <p:tag name="KSO_WM_TEMPLATE_INDEX" val="160464"/>
  <p:tag name="KSO_WM_UNIT_LAYERLEVEL" val="1_1_1"/>
  <p:tag name="KSO_WM_TAG_VERSION" val="1.0"/>
  <p:tag name="KSO_WM_BEAUTIFY_FLAG" val="#wm#"/>
  <p:tag name="KSO_WM_UNIT_PRESET_TEXT" val="单击此处输入你的正文，请尽量言简意赅的阐述观点"/>
  <p:tag name="KSO_WM_UNIT_TEXT_FILL_FORE_SCHEMECOLOR_INDEX" val="13"/>
  <p:tag name="KSO_WM_UNIT_TEXT_FILL_TYPE" val="1"/>
</p:tagLst>
</file>

<file path=ppt/tags/tag7.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2_3"/>
  <p:tag name="KSO_WM_UNIT_ID" val="diagram20170302_4*l_h_i*1_2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70.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160464_5*l_h_a*1_2_1"/>
  <p:tag name="KSO_WM_TEMPLATE_CATEGORY" val="diagram"/>
  <p:tag name="KSO_WM_TEMPLATE_INDEX" val="160464"/>
  <p:tag name="KSO_WM_UNIT_LAYERLEVEL" val="1_1_1"/>
  <p:tag name="KSO_WM_TAG_VERSION" val="1.0"/>
  <p:tag name="KSO_WM_BEAUTIFY_FLAG" val="#wm#"/>
  <p:tag name="KSO_WM_UNIT_PRESET_TEXT" val="单击此处添加标题"/>
  <p:tag name="KSO_WM_UNIT_TEXT_FILL_FORE_SCHEMECOLOR_INDEX" val="5"/>
  <p:tag name="KSO_WM_UNIT_TEXT_FILL_TYPE" val="1"/>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160464_5*l_h_i*1_3_1"/>
  <p:tag name="KSO_WM_TEMPLATE_CATEGORY" val="diagram"/>
  <p:tag name="KSO_WM_TEMPLATE_INDEX" val="160464"/>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72.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160464_5*l_h_f*1_3_1"/>
  <p:tag name="KSO_WM_TEMPLATE_CATEGORY" val="diagram"/>
  <p:tag name="KSO_WM_TEMPLATE_INDEX" val="160464"/>
  <p:tag name="KSO_WM_UNIT_LAYERLEVEL" val="1_1_1"/>
  <p:tag name="KSO_WM_TAG_VERSION" val="1.0"/>
  <p:tag name="KSO_WM_BEAUTIFY_FLAG" val="#wm#"/>
  <p:tag name="KSO_WM_UNIT_PRESET_TEXT" val="单击此处输入你的正文，请尽量言简意赅的阐述观点"/>
  <p:tag name="KSO_WM_UNIT_TEXT_FILL_FORE_SCHEMECOLOR_INDEX" val="13"/>
  <p:tag name="KSO_WM_UNIT_TEXT_FILL_TYPE" val="1"/>
</p:tagLst>
</file>

<file path=ppt/tags/tag73.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160464_5*l_h_a*1_3_1"/>
  <p:tag name="KSO_WM_TEMPLATE_CATEGORY" val="diagram"/>
  <p:tag name="KSO_WM_TEMPLATE_INDEX" val="160464"/>
  <p:tag name="KSO_WM_UNIT_LAYERLEVEL" val="1_1_1"/>
  <p:tag name="KSO_WM_TAG_VERSION" val="1.0"/>
  <p:tag name="KSO_WM_BEAUTIFY_FLAG" val="#wm#"/>
  <p:tag name="KSO_WM_UNIT_PRESET_TEXT" val="单击此处添加标题"/>
  <p:tag name="KSO_WM_UNIT_TEXT_FILL_FORE_SCHEMECOLOR_INDEX" val="5"/>
  <p:tag name="KSO_WM_UNIT_TEXT_FILL_TYPE" val="1"/>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160464_5*l_h_i*1_4_1"/>
  <p:tag name="KSO_WM_TEMPLATE_CATEGORY" val="diagram"/>
  <p:tag name="KSO_WM_TEMPLATE_INDEX" val="160464"/>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75.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160464_5*l_h_f*1_4_1"/>
  <p:tag name="KSO_WM_TEMPLATE_CATEGORY" val="diagram"/>
  <p:tag name="KSO_WM_TEMPLATE_INDEX" val="160464"/>
  <p:tag name="KSO_WM_UNIT_LAYERLEVEL" val="1_1_1"/>
  <p:tag name="KSO_WM_TAG_VERSION" val="1.0"/>
  <p:tag name="KSO_WM_BEAUTIFY_FLAG" val="#wm#"/>
  <p:tag name="KSO_WM_UNIT_PRESET_TEXT" val="单击此处输入你的正文，请尽量言简意赅的阐述观点"/>
  <p:tag name="KSO_WM_UNIT_TEXT_FILL_FORE_SCHEMECOLOR_INDEX" val="13"/>
  <p:tag name="KSO_WM_UNIT_TEXT_FILL_TYPE" val="1"/>
</p:tagLst>
</file>

<file path=ppt/tags/tag76.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4_1"/>
  <p:tag name="KSO_WM_UNIT_ID" val="diagram160464_5*l_h_a*1_4_1"/>
  <p:tag name="KSO_WM_TEMPLATE_CATEGORY" val="diagram"/>
  <p:tag name="KSO_WM_TEMPLATE_INDEX" val="160464"/>
  <p:tag name="KSO_WM_UNIT_LAYERLEVEL" val="1_1_1"/>
  <p:tag name="KSO_WM_TAG_VERSION" val="1.0"/>
  <p:tag name="KSO_WM_BEAUTIFY_FLAG" val="#wm#"/>
  <p:tag name="KSO_WM_UNIT_PRESET_TEXT" val="单击此处添加标题"/>
  <p:tag name="KSO_WM_UNIT_TEXT_FILL_FORE_SCHEMECOLOR_INDEX" val="5"/>
  <p:tag name="KSO_WM_UNIT_TEXT_FILL_TYPE" val="1"/>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5_1"/>
  <p:tag name="KSO_WM_UNIT_ID" val="diagram160464_5*l_h_i*1_5_1"/>
  <p:tag name="KSO_WM_TEMPLATE_CATEGORY" val="diagram"/>
  <p:tag name="KSO_WM_TEMPLATE_INDEX" val="160464"/>
  <p:tag name="KSO_WM_UNIT_LAYERLEVEL" val="1_1_1"/>
  <p:tag name="KSO_WM_TAG_VERSION" val="1.0"/>
  <p:tag name="KSO_WM_BEAUTIFY_FLAG" val="#wm#"/>
  <p:tag name="KSO_WM_UNIT_FILL_FORE_SCHEMECOLOR_INDEX" val="5"/>
  <p:tag name="KSO_WM_UNIT_FILL_TYPE" val="1"/>
  <p:tag name="KSO_WM_UNIT_TEXT_FILL_FORE_SCHEMECOLOR_INDEX" val="13"/>
  <p:tag name="KSO_WM_UNIT_TEXT_FILL_TYPE" val="1"/>
</p:tagLst>
</file>

<file path=ppt/tags/tag78.xml><?xml version="1.0" encoding="utf-8"?>
<p:tagLst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5_1"/>
  <p:tag name="KSO_WM_UNIT_ID" val="diagram160464_5*l_h_f*1_5_1"/>
  <p:tag name="KSO_WM_TEMPLATE_CATEGORY" val="diagram"/>
  <p:tag name="KSO_WM_TEMPLATE_INDEX" val="160464"/>
  <p:tag name="KSO_WM_UNIT_LAYERLEVEL" val="1_1_1"/>
  <p:tag name="KSO_WM_TAG_VERSION" val="1.0"/>
  <p:tag name="KSO_WM_BEAUTIFY_FLAG" val="#wm#"/>
  <p:tag name="KSO_WM_UNIT_PRESET_TEXT" val="单击此处输入你的正文，请尽量言简意赅的阐述观点"/>
  <p:tag name="KSO_WM_UNIT_TEXT_FILL_FORE_SCHEMECOLOR_INDEX" val="13"/>
  <p:tag name="KSO_WM_UNIT_TEXT_FILL_TYPE" val="1"/>
</p:tagLst>
</file>

<file path=ppt/tags/tag79.xml><?xml version="1.0" encoding="utf-8"?>
<p:tagLst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5_1"/>
  <p:tag name="KSO_WM_UNIT_ID" val="diagram160464_5*l_h_a*1_5_1"/>
  <p:tag name="KSO_WM_TEMPLATE_CATEGORY" val="diagram"/>
  <p:tag name="KSO_WM_TEMPLATE_INDEX" val="160464"/>
  <p:tag name="KSO_WM_UNIT_LAYERLEVEL" val="1_1_1"/>
  <p:tag name="KSO_WM_TAG_VERSION" val="1.0"/>
  <p:tag name="KSO_WM_BEAUTIFY_FLAG" val="#wm#"/>
  <p:tag name="KSO_WM_UNIT_PRESET_TEXT" val="单击此处添加标题"/>
  <p:tag name="KSO_WM_UNIT_TEXT_FILL_FORE_SCHEMECOLOR_INDEX" val="5"/>
  <p:tag name="KSO_WM_UNIT_TEXT_FILL_TYPE" val="1"/>
</p:tagLst>
</file>

<file path=ppt/tags/tag8.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2_1"/>
  <p:tag name="KSO_WM_UNIT_TEXT_FILL_FORE_SCHEMECOLOR_INDEX" val="13"/>
  <p:tag name="KSO_WM_UNIT_TEXT_FILL_TYPE" val="1"/>
</p:tagLst>
</file>

<file path=ppt/tags/tag80.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1"/>
  <p:tag name="KSO_WM_UNIT_ID" val="diagram160390_3*l_h_i*1_1_1"/>
  <p:tag name="KSO_WM_TEMPLATE_CATEGORY" val="diagram"/>
  <p:tag name="KSO_WM_TEMPLATE_INDEX" val="160390"/>
  <p:tag name="KSO_WM_UNIT_LAYERLEVEL" val="1_1_1"/>
  <p:tag name="KSO_WM_TAG_VERSION" val="1.0"/>
  <p:tag name="KSO_WM_BEAUTIFY_FLAG" val="#wm#"/>
  <p:tag name="KSO_WM_UNIT_FILL_FORE_SCHEMECOLOR_INDEX" val="5"/>
  <p:tag name="KSO_WM_UNIT_FILL_TYPE" val="1"/>
  <p:tag name="KSO_WM_UNIT_TEXT_FILL_FORE_SCHEMECOLOR_INDEX" val="14"/>
  <p:tag name="KSO_WM_UNIT_TEXT_FILL_TYPE" val="1"/>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160390_3*l_h_i*1_1_2"/>
  <p:tag name="KSO_WM_TEMPLATE_CATEGORY" val="diagram"/>
  <p:tag name="KSO_WM_TEMPLATE_INDEX" val="160390"/>
  <p:tag name="KSO_WM_UNIT_LAYERLEVEL" val="1_1_1"/>
  <p:tag name="KSO_WM_TAG_VERSION" val="1.0"/>
  <p:tag name="KSO_WM_BEAUTIFY_FLAG" val="#wm#"/>
  <p:tag name="KSO_WM_UNIT_FILL_FORE_SCHEMECOLOR_INDEX" val="5"/>
  <p:tag name="KSO_WM_UNIT_FILL_TYPE" val="1"/>
  <p:tag name="KSO_WM_UNIT_TEXT_FILL_FORE_SCHEMECOLOR_INDEX" val="2"/>
  <p:tag name="KSO_WM_UNIT_TEXT_FILL_TYPE" val="1"/>
</p:tagLst>
</file>

<file path=ppt/tags/tag82.xml><?xml version="1.0" encoding="utf-8"?>
<p:tagLst xmlns:p="http://schemas.openxmlformats.org/presentationml/2006/main">
  <p:tag name="KSO_WM_UNIT_ISCONTENTSTITLE" val="0"/>
  <p:tag name="KSO_WM_UNIT_ISNUMDGMTITLE" val="0"/>
  <p:tag name="KSO_WM_UNIT_PRESET_TEXT" val="单击此处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160390_3*l_h_a*1_1_1"/>
  <p:tag name="KSO_WM_TEMPLATE_CATEGORY" val="diagram"/>
  <p:tag name="KSO_WM_TEMPLATE_INDEX" val="160390"/>
  <p:tag name="KSO_WM_UNIT_LAYERLEVEL" val="1_1_1"/>
  <p:tag name="KSO_WM_TAG_VERSION" val="1.0"/>
  <p:tag name="KSO_WM_BEAUTIFY_FLAG" val="#wm#"/>
  <p:tag name="KSO_WM_UNIT_TEXT_FILL_FORE_SCHEMECOLOR_INDEX" val="5"/>
  <p:tag name="KSO_WM_UNIT_TEXT_FILL_TYPE" val="1"/>
</p:tagLst>
</file>

<file path=ppt/tags/tag83.xml><?xml version="1.0" encoding="utf-8"?>
<p:tagLst xmlns:p="http://schemas.openxmlformats.org/presentationml/2006/main">
  <p:tag name="KSO_WM_UNIT_SUBTYPE" val="a"/>
  <p:tag name="KSO_WM_UNIT_PRESET_TEXT" val="单击此处输入你的正文，文字是您思想的提炼，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160390_3*l_h_f*1_1_1"/>
  <p:tag name="KSO_WM_TEMPLATE_CATEGORY" val="diagram"/>
  <p:tag name="KSO_WM_TEMPLATE_INDEX" val="160390"/>
  <p:tag name="KSO_WM_UNIT_LAYERLEVEL" val="1_1_1"/>
  <p:tag name="KSO_WM_TAG_VERSION" val="1.0"/>
  <p:tag name="KSO_WM_BEAUTIFY_FLAG" val="#wm#"/>
  <p:tag name="KSO_WM_UNIT_TEXT_FILL_FORE_SCHEMECOLOR_INDEX" val="13"/>
  <p:tag name="KSO_WM_UNIT_TEXT_FILL_TYPE" val="1"/>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1"/>
  <p:tag name="KSO_WM_UNIT_ID" val="diagram160390_3*l_h_i*1_2_1"/>
  <p:tag name="KSO_WM_TEMPLATE_CATEGORY" val="diagram"/>
  <p:tag name="KSO_WM_TEMPLATE_INDEX" val="160390"/>
  <p:tag name="KSO_WM_UNIT_LAYERLEVEL" val="1_1_1"/>
  <p:tag name="KSO_WM_TAG_VERSION" val="1.0"/>
  <p:tag name="KSO_WM_BEAUTIFY_FLAG" val="#wm#"/>
  <p:tag name="KSO_WM_UNIT_FILL_FORE_SCHEMECOLOR_INDEX" val="6"/>
  <p:tag name="KSO_WM_UNIT_FILL_TYPE" val="1"/>
  <p:tag name="KSO_WM_UNIT_TEXT_FILL_FORE_SCHEMECOLOR_INDEX" val="14"/>
  <p:tag name="KSO_WM_UNIT_TEXT_FILL_TYPE" val="1"/>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160390_3*l_h_i*1_2_2"/>
  <p:tag name="KSO_WM_TEMPLATE_CATEGORY" val="diagram"/>
  <p:tag name="KSO_WM_TEMPLATE_INDEX" val="160390"/>
  <p:tag name="KSO_WM_UNIT_LAYERLEVEL" val="1_1_1"/>
  <p:tag name="KSO_WM_TAG_VERSION" val="1.0"/>
  <p:tag name="KSO_WM_BEAUTIFY_FLAG" val="#wm#"/>
  <p:tag name="KSO_WM_UNIT_FILL_FORE_SCHEMECOLOR_INDEX" val="6"/>
  <p:tag name="KSO_WM_UNIT_FILL_TYPE" val="1"/>
  <p:tag name="KSO_WM_UNIT_TEXT_FILL_FORE_SCHEMECOLOR_INDEX" val="2"/>
  <p:tag name="KSO_WM_UNIT_TEXT_FILL_TYPE" val="1"/>
</p:tagLst>
</file>

<file path=ppt/tags/tag86.xml><?xml version="1.0" encoding="utf-8"?>
<p:tagLst xmlns:p="http://schemas.openxmlformats.org/presentationml/2006/main">
  <p:tag name="KSO_WM_UNIT_ISCONTENTSTITLE" val="0"/>
  <p:tag name="KSO_WM_UNIT_ISNUMDGMTITLE" val="0"/>
  <p:tag name="KSO_WM_UNIT_PRESET_TEXT" val="单击此处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160390_3*l_h_a*1_2_1"/>
  <p:tag name="KSO_WM_TEMPLATE_CATEGORY" val="diagram"/>
  <p:tag name="KSO_WM_TEMPLATE_INDEX" val="160390"/>
  <p:tag name="KSO_WM_UNIT_LAYERLEVEL" val="1_1_1"/>
  <p:tag name="KSO_WM_TAG_VERSION" val="1.0"/>
  <p:tag name="KSO_WM_BEAUTIFY_FLAG" val="#wm#"/>
  <p:tag name="KSO_WM_UNIT_TEXT_FILL_FORE_SCHEMECOLOR_INDEX" val="6"/>
  <p:tag name="KSO_WM_UNIT_TEXT_FILL_TYPE" val="1"/>
</p:tagLst>
</file>

<file path=ppt/tags/tag87.xml><?xml version="1.0" encoding="utf-8"?>
<p:tagLst xmlns:p="http://schemas.openxmlformats.org/presentationml/2006/main">
  <p:tag name="KSO_WM_UNIT_SUBTYPE" val="a"/>
  <p:tag name="KSO_WM_UNIT_PRESET_TEXT" val="单击此处输入你的正文，文字是您思想的提炼，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160390_3*l_h_f*1_2_1"/>
  <p:tag name="KSO_WM_TEMPLATE_CATEGORY" val="diagram"/>
  <p:tag name="KSO_WM_TEMPLATE_INDEX" val="160390"/>
  <p:tag name="KSO_WM_UNIT_LAYERLEVEL" val="1_1_1"/>
  <p:tag name="KSO_WM_TAG_VERSION" val="1.0"/>
  <p:tag name="KSO_WM_BEAUTIFY_FLAG" val="#wm#"/>
  <p:tag name="KSO_WM_UNIT_TEXT_FILL_FORE_SCHEMECOLOR_INDEX" val="13"/>
  <p:tag name="KSO_WM_UNIT_TEXT_FILL_TYPE" val="1"/>
</p:tagLst>
</file>

<file path=ppt/tags/tag88.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1"/>
  <p:tag name="KSO_WM_UNIT_ID" val="diagram160390_3*l_h_i*1_3_1"/>
  <p:tag name="KSO_WM_TEMPLATE_CATEGORY" val="diagram"/>
  <p:tag name="KSO_WM_TEMPLATE_INDEX" val="160390"/>
  <p:tag name="KSO_WM_UNIT_LAYERLEVEL" val="1_1_1"/>
  <p:tag name="KSO_WM_TAG_VERSION" val="1.0"/>
  <p:tag name="KSO_WM_BEAUTIFY_FLAG" val="#wm#"/>
  <p:tag name="KSO_WM_UNIT_FILL_FORE_SCHEMECOLOR_INDEX" val="7"/>
  <p:tag name="KSO_WM_UNIT_FILL_TYPE" val="1"/>
  <p:tag name="KSO_WM_UNIT_TEXT_FILL_FORE_SCHEMECOLOR_INDEX" val="14"/>
  <p:tag name="KSO_WM_UNIT_TEXT_FILL_TYPE" val="1"/>
</p:tagLst>
</file>

<file path=ppt/tags/tag89.xml><?xml version="1.0" encoding="utf-8"?>
<p:tagLst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160390_3*l_h_i*1_3_2"/>
  <p:tag name="KSO_WM_TEMPLATE_CATEGORY" val="diagram"/>
  <p:tag name="KSO_WM_TEMPLATE_INDEX" val="160390"/>
  <p:tag name="KSO_WM_UNIT_LAYERLEVEL" val="1_1_1"/>
  <p:tag name="KSO_WM_TAG_VERSION" val="1.0"/>
  <p:tag name="KSO_WM_BEAUTIFY_FLAG" val="#wm#"/>
  <p:tag name="KSO_WM_UNIT_FILL_FORE_SCHEMECOLOR_INDEX" val="7"/>
  <p:tag name="KSO_WM_UNIT_FILL_TYPE" val="1"/>
  <p:tag name="KSO_WM_UNIT_TEXT_FILL_FORE_SCHEMECOLOR_INDEX" val="2"/>
  <p:tag name="KSO_WM_UNIT_TEXT_FILL_TYPE" val="1"/>
</p:tagLst>
</file>

<file path=ppt/tags/tag9.xml><?xml version="1.0" encoding="utf-8"?>
<p:tagLst xmlns:p="http://schemas.openxmlformats.org/presentationml/2006/main">
  <p:tag name="MH" val="20160819160041"/>
  <p:tag name="MH_LIBRARY" val="CONTENTS"/>
  <p:tag name="MH_TYPE" val="NUMBER"/>
  <p:tag name="ID" val="553524"/>
  <p:tag name="MH_ORDER" val="3"/>
  <p:tag name="KSO_WM_TAG_VERSION" val="1.0"/>
  <p:tag name="KSO_WM_BEAUTIFY_FLAG" val="#wm#"/>
  <p:tag name="KSO_WM_TEMPLATE_CATEGORY" val="diagram"/>
  <p:tag name="KSO_WM_TEMPLATE_INDEX" val="20170302"/>
  <p:tag name="KSO_WM_UNIT_TYPE" val="l_h_i"/>
  <p:tag name="KSO_WM_UNIT_INDEX" val="1_3_1"/>
  <p:tag name="KSO_WM_UNIT_ID" val="diagram20170302_4*l_h_i*1_3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90.xml><?xml version="1.0" encoding="utf-8"?>
<p:tagLst xmlns:p="http://schemas.openxmlformats.org/presentationml/2006/main">
  <p:tag name="KSO_WM_UNIT_ISCONTENTSTITLE" val="0"/>
  <p:tag name="KSO_WM_UNIT_ISNUMDGMTITLE" val="0"/>
  <p:tag name="KSO_WM_UNIT_PRESET_TEXT" val="单击此处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160390_3*l_h_a*1_3_1"/>
  <p:tag name="KSO_WM_TEMPLATE_CATEGORY" val="diagram"/>
  <p:tag name="KSO_WM_TEMPLATE_INDEX" val="160390"/>
  <p:tag name="KSO_WM_UNIT_LAYERLEVEL" val="1_1_1"/>
  <p:tag name="KSO_WM_TAG_VERSION" val="1.0"/>
  <p:tag name="KSO_WM_BEAUTIFY_FLAG" val="#wm#"/>
  <p:tag name="KSO_WM_UNIT_TEXT_FILL_FORE_SCHEMECOLOR_INDEX" val="7"/>
  <p:tag name="KSO_WM_UNIT_TEXT_FILL_TYPE" val="1"/>
</p:tagLst>
</file>

<file path=ppt/tags/tag91.xml><?xml version="1.0" encoding="utf-8"?>
<p:tagLst xmlns:p="http://schemas.openxmlformats.org/presentationml/2006/main">
  <p:tag name="KSO_WM_UNIT_SUBTYPE" val="a"/>
  <p:tag name="KSO_WM_UNIT_PRESET_TEXT" val="单击此处输入你的正文，文字是您思想的提炼，请尽量言简意赅的阐述观点。"/>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160390_3*l_h_f*1_3_1"/>
  <p:tag name="KSO_WM_TEMPLATE_CATEGORY" val="diagram"/>
  <p:tag name="KSO_WM_TEMPLATE_INDEX" val="160390"/>
  <p:tag name="KSO_WM_UNIT_LAYERLEVEL" val="1_1_1"/>
  <p:tag name="KSO_WM_TAG_VERSION" val="1.0"/>
  <p:tag name="KSO_WM_BEAUTIFY_FLAG" val="#wm#"/>
  <p:tag name="KSO_WM_UNIT_TEXT_FILL_FORE_SCHEMECOLOR_INDEX" val="13"/>
  <p:tag name="KSO_WM_UNIT_TEXT_FILL_TYPE" val="1"/>
</p:tagLst>
</file>

<file path=ppt/tags/tag92.xml><?xml version="1.0" encoding="utf-8"?>
<p:tagLst xmlns:p="http://schemas.openxmlformats.org/presentationml/2006/main">
  <p:tag name="MH" val="20160819160041"/>
  <p:tag name="MH_LIBRARY" val="CONTENTS"/>
  <p:tag name="MH_TYPE" val="NUMBER"/>
  <p:tag name="ID" val="553524"/>
  <p:tag name="MH_ORDER" val="1"/>
  <p:tag name="KSO_WM_TAG_VERSION" val="1.0"/>
  <p:tag name="KSO_WM_BEAUTIFY_FLAG" val="#wm#"/>
  <p:tag name="KSO_WM_TEMPLATE_CATEGORY" val="diagram"/>
  <p:tag name="KSO_WM_TEMPLATE_INDEX" val="20170302"/>
  <p:tag name="KSO_WM_UNIT_TYPE" val="l_h_i"/>
  <p:tag name="KSO_WM_UNIT_INDEX" val="1_1_1"/>
  <p:tag name="KSO_WM_UNIT_ID" val="diagram20170302_4*l_h_i*1_1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93.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1_2"/>
  <p:tag name="KSO_WM_UNIT_ID" val="diagram20170302_4*l_h_i*1_1_2"/>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94.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1_3"/>
  <p:tag name="KSO_WM_UNIT_ID" val="diagram20170302_4*l_h_i*1_1_3"/>
  <p:tag name="KSO_WM_UNIT_LAYERLEVEL" val="1_1_1"/>
  <p:tag name="KSO_WM_DIAGRAM_GROUP_CODE" val="l1-1"/>
  <p:tag name="KSO_WM_UNIT_TEXT_FILL_FORE_SCHEMECOLOR_INDEX" val="14"/>
  <p:tag name="KSO_WM_UNIT_TEXT_FILL_TYPE" val="1"/>
</p:tagLst>
</file>

<file path=ppt/tags/tag95.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1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1_1"/>
  <p:tag name="KSO_WM_UNIT_TEXT_FILL_FORE_SCHEMECOLOR_INDEX" val="13"/>
  <p:tag name="KSO_WM_UNIT_TEXT_FILL_TYPE" val="1"/>
</p:tagLst>
</file>

<file path=ppt/tags/tag96.xml><?xml version="1.0" encoding="utf-8"?>
<p:tagLst xmlns:p="http://schemas.openxmlformats.org/presentationml/2006/main">
  <p:tag name="MH" val="20160819160041"/>
  <p:tag name="MH_LIBRARY" val="CONTENTS"/>
  <p:tag name="MH_TYPE" val="NUMBER"/>
  <p:tag name="ID" val="553524"/>
  <p:tag name="MH_ORDER" val="2"/>
  <p:tag name="KSO_WM_TAG_VERSION" val="1.0"/>
  <p:tag name="KSO_WM_BEAUTIFY_FLAG" val="#wm#"/>
  <p:tag name="KSO_WM_TEMPLATE_CATEGORY" val="diagram"/>
  <p:tag name="KSO_WM_TEMPLATE_INDEX" val="20170302"/>
  <p:tag name="KSO_WM_UNIT_TYPE" val="l_h_i"/>
  <p:tag name="KSO_WM_UNIT_INDEX" val="1_2_1"/>
  <p:tag name="KSO_WM_UNIT_ID" val="diagram20170302_4*l_h_i*1_2_1"/>
  <p:tag name="KSO_WM_UNIT_LAYERLEVEL" val="1_1_1"/>
  <p:tag name="KSO_WM_DIAGRAM_GROUP_CODE" val="l1-1"/>
  <p:tag name="KSO_WM_UNIT_FILL_FORE_SCHEMECOLOR_INDEX" val="5"/>
  <p:tag name="KSO_WM_UNIT_FILL_TYPE" val="1"/>
  <p:tag name="KSO_WM_UNIT_LINE_FORE_SCHEMECOLOR_INDEX" val="5"/>
  <p:tag name="KSO_WM_UNIT_LINE_FILL_TYPE" val="2"/>
  <p:tag name="KSO_WM_UNIT_TEXT_FILL_FORE_SCHEMECOLOR_INDEX" val="14"/>
  <p:tag name="KSO_WM_UNIT_TEXT_FILL_TYPE" val="1"/>
</p:tagLst>
</file>

<file path=ppt/tags/tag97.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i"/>
  <p:tag name="KSO_WM_UNIT_INDEX" val="1_2_2"/>
  <p:tag name="KSO_WM_UNIT_ID" val="diagram20170302_4*l_h_i*1_2_2"/>
  <p:tag name="KSO_WM_UNIT_LAYERLEVEL" val="1_1_1"/>
  <p:tag name="KSO_WM_DIAGRAM_GROUP_CODE" val="l1-1"/>
  <p:tag name="KSO_WM_UNIT_TEXT_FILL_FORE_SCHEMECOLOR_INDEX" val="14"/>
  <p:tag name="KSO_WM_UNIT_TEXT_FILL_TYPE" val="1"/>
</p:tagLst>
</file>

<file path=ppt/tags/tag98.xml><?xml version="1.0" encoding="utf-8"?>
<p:tagLst xmlns:p="http://schemas.openxmlformats.org/presentationml/2006/main">
  <p:tag name="MH" val="20160819160041"/>
  <p:tag name="MH_LIBRARY" val="CONTENTS"/>
  <p:tag name="MH_TYPE" val="ENTRY"/>
  <p:tag name="ID" val="553524"/>
  <p:tag name="MH_ORDER" val="1"/>
  <p:tag name="KSO_WM_TAG_VERSION" val="1.0"/>
  <p:tag name="KSO_WM_BEAUTIFY_FLAG" val="#wm#"/>
  <p:tag name="KSO_WM_TEMPLATE_CATEGORY" val="diagram"/>
  <p:tag name="KSO_WM_TEMPLATE_INDEX" val="20170302"/>
  <p:tag name="KSO_WM_UNIT_TYPE" val="l_h_i"/>
  <p:tag name="KSO_WM_UNIT_INDEX" val="1_2_3"/>
  <p:tag name="KSO_WM_UNIT_ID" val="diagram20170302_4*l_h_i*1_2_3"/>
  <p:tag name="KSO_WM_UNIT_LAYERLEVEL" val="1_1_1"/>
  <p:tag name="KSO_WM_DIAGRAM_GROUP_CODE" val="l1-1"/>
  <p:tag name="KSO_WM_UNIT_LINE_FORE_SCHEMECOLOR_INDEX" val="5"/>
  <p:tag name="KSO_WM_UNIT_LINE_FILL_TYPE" val="2"/>
  <p:tag name="KSO_WM_UNIT_TEXT_FILL_FORE_SCHEMECOLOR_INDEX" val="13"/>
  <p:tag name="KSO_WM_UNIT_TEXT_FILL_TYPE" val="1"/>
</p:tagLst>
</file>

<file path=ppt/tags/tag99.xml><?xml version="1.0" encoding="utf-8"?>
<p:tagLst xmlns:p="http://schemas.openxmlformats.org/presentationml/2006/main">
  <p:tag name="KSO_WM_TAG_VERSION" val="1.0"/>
  <p:tag name="KSO_WM_BEAUTIFY_FLAG" val="#wm#"/>
  <p:tag name="KSO_WM_TEMPLATE_CATEGORY" val="diagram"/>
  <p:tag name="KSO_WM_TEMPLATE_INDEX" val="20170302"/>
  <p:tag name="KSO_WM_UNIT_TYPE" val="l_h_f"/>
  <p:tag name="KSO_WM_UNIT_INDEX" val="1_2_1"/>
  <p:tag name="KSO_WM_UNIT_LAYERLEVEL" val="1_1_1"/>
  <p:tag name="KSO_WM_UNIT_VALUE" val="18"/>
  <p:tag name="KSO_WM_UNIT_HIGHLIGHT" val="0"/>
  <p:tag name="KSO_WM_UNIT_COMPATIBLE" val="0"/>
  <p:tag name="KSO_WM_UNIT_CLEAR" val="0"/>
  <p:tag name="KSO_WM_UNIT_PRESET_TEXT_INDEX" val="3"/>
  <p:tag name="KSO_WM_UNIT_PRESET_TEXT_LEN" val="17"/>
  <p:tag name="KSO_WM_DIAGRAM_GROUP_CODE" val="l1-1"/>
  <p:tag name="KSO_WM_UNIT_ID" val="diagram20170302_4*l_h_f*1_2_1"/>
  <p:tag name="KSO_WM_UNIT_TEXT_FILL_FORE_SCHEMECOLOR_INDEX" val="13"/>
  <p:tag name="KSO_WM_UNIT_TEXT_FILL_TYPE"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0</TotalTime>
  <Words>13887</Words>
  <Application>WPS 演示</Application>
  <PresentationFormat>宽屏</PresentationFormat>
  <Paragraphs>482</Paragraphs>
  <Slides>20</Slides>
  <Notes>0</Notes>
  <HiddenSlides>0</HiddenSlides>
  <MMClips>0</MMClips>
  <ScaleCrop>false</ScaleCrop>
  <HeadingPairs>
    <vt:vector size="8" baseType="variant">
      <vt:variant>
        <vt:lpstr>已用的字体</vt:lpstr>
      </vt:variant>
      <vt:variant>
        <vt:i4>19</vt:i4>
      </vt:variant>
      <vt:variant>
        <vt:lpstr>主题</vt:lpstr>
      </vt:variant>
      <vt:variant>
        <vt:i4>1</vt:i4>
      </vt:variant>
      <vt:variant>
        <vt:lpstr>嵌入 OLE 服务器</vt:lpstr>
      </vt:variant>
      <vt:variant>
        <vt:i4>2</vt:i4>
      </vt:variant>
      <vt:variant>
        <vt:lpstr>幻灯片标题</vt:lpstr>
      </vt:variant>
      <vt:variant>
        <vt:i4>20</vt:i4>
      </vt:variant>
    </vt:vector>
  </HeadingPairs>
  <TitlesOfParts>
    <vt:vector size="42" baseType="lpstr">
      <vt:lpstr>Arial</vt:lpstr>
      <vt:lpstr>宋体</vt:lpstr>
      <vt:lpstr>Wingdings</vt:lpstr>
      <vt:lpstr>.AppleSystemUIFont</vt:lpstr>
      <vt:lpstr>MingLiU-ExtB</vt:lpstr>
      <vt:lpstr>Arial</vt:lpstr>
      <vt:lpstr>Intel Clear Light</vt:lpstr>
      <vt:lpstr>Segoe Print</vt:lpstr>
      <vt:lpstr>Geneva</vt:lpstr>
      <vt:lpstr>微软雅黑</vt:lpstr>
      <vt:lpstr>Times New Roman</vt:lpstr>
      <vt:lpstr>Wingdings</vt:lpstr>
      <vt:lpstr>Agency FB</vt:lpstr>
      <vt:lpstr>等线</vt:lpstr>
      <vt:lpstr>Calibri</vt:lpstr>
      <vt:lpstr>汉仪中黑简</vt:lpstr>
      <vt:lpstr>Arial Unicode MS</vt:lpstr>
      <vt:lpstr>Calibri</vt:lpstr>
      <vt:lpstr>等线 Light</vt:lpstr>
      <vt:lpstr>Office Theme</vt:lpstr>
      <vt:lpstr>Visio.Drawing.15</vt:lpstr>
      <vt:lpstr>Visio.Drawing.15</vt:lpstr>
      <vt:lpstr>PowerPoint 演示文稿</vt:lpstr>
      <vt:lpstr>Contents</vt:lpstr>
      <vt:lpstr>Motivation for introducing general intent model</vt:lpstr>
      <vt:lpstr>Motivation for introducing general intent interface</vt:lpstr>
      <vt:lpstr>Intent decomposition</vt:lpstr>
      <vt:lpstr>Contents</vt:lpstr>
      <vt:lpstr>Existing intent work of ONAP</vt:lpstr>
      <vt:lpstr>Relationship with existing work of ONAP</vt:lpstr>
      <vt:lpstr>Enhancements to existing intent support of ONAP</vt:lpstr>
      <vt:lpstr>Contents</vt:lpstr>
      <vt:lpstr>Add intent analysis micro service in UUI</vt:lpstr>
      <vt:lpstr>General intent model</vt:lpstr>
      <vt:lpstr>General intent interface</vt:lpstr>
      <vt:lpstr>Use case description</vt:lpstr>
      <vt:lpstr>Contents</vt:lpstr>
      <vt:lpstr>REQ-XXX General intent model and general intent interface</vt:lpstr>
      <vt:lpstr>Contents</vt:lpstr>
      <vt:lpstr>Projects Impact</vt:lpstr>
      <vt:lpstr>Scope</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begwani</dc:creator>
  <cp:lastModifiedBy>WPS_1612926200</cp:lastModifiedBy>
  <cp:revision>1999</cp:revision>
  <cp:lastPrinted>2017-12-06T19:47:00Z</cp:lastPrinted>
  <dcterms:created xsi:type="dcterms:W3CDTF">2017-02-27T16:23:00Z</dcterms:created>
  <dcterms:modified xsi:type="dcterms:W3CDTF">2022-05-23T12:29:05Z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599e32-523d-45cf-80c8-50d522cc3338_Enabled">
    <vt:lpwstr>True</vt:lpwstr>
  </property>
  <property fmtid="{D5CDD505-2E9C-101B-9397-08002B2CF9AE}" pid="3" name="MSIP_Label_a3599e32-523d-45cf-80c8-50d522cc3338_SiteId">
    <vt:lpwstr>258ac4e4-146a-411e-9dc8-79a9e12fd6da</vt:lpwstr>
  </property>
  <property fmtid="{D5CDD505-2E9C-101B-9397-08002B2CF9AE}" pid="4" name="MSIP_Label_a3599e32-523d-45cf-80c8-50d522cc3338_Ref">
    <vt:lpwstr>https://api.informationprotection.azure.com/api/258ac4e4-146a-411e-9dc8-79a9e12fd6da</vt:lpwstr>
  </property>
  <property fmtid="{D5CDD505-2E9C-101B-9397-08002B2CF9AE}" pid="5" name="MSIP_Label_a3599e32-523d-45cf-80c8-50d522cc3338_Owner">
    <vt:lpwstr>seswam@wipro.com</vt:lpwstr>
  </property>
  <property fmtid="{D5CDD505-2E9C-101B-9397-08002B2CF9AE}" pid="6" name="MSIP_Label_a3599e32-523d-45cf-80c8-50d522cc3338_SetDate">
    <vt:lpwstr>2018-09-11T17:37:30.8847261+05:30</vt:lpwstr>
  </property>
  <property fmtid="{D5CDD505-2E9C-101B-9397-08002B2CF9AE}" pid="7" name="MSIP_Label_a3599e32-523d-45cf-80c8-50d522cc3338_Name">
    <vt:lpwstr>Public</vt:lpwstr>
  </property>
  <property fmtid="{D5CDD505-2E9C-101B-9397-08002B2CF9AE}" pid="8" name="MSIP_Label_a3599e32-523d-45cf-80c8-50d522cc3338_Application">
    <vt:lpwstr>Microsoft Azure Information Protection</vt:lpwstr>
  </property>
  <property fmtid="{D5CDD505-2E9C-101B-9397-08002B2CF9AE}" pid="9" name="MSIP_Label_a3599e32-523d-45cf-80c8-50d522cc3338_Extended_MSFT_Method">
    <vt:lpwstr>Manual</vt:lpwstr>
  </property>
  <property fmtid="{D5CDD505-2E9C-101B-9397-08002B2CF9AE}" pid="10" name="Sensitivity">
    <vt:lpwstr>Public</vt:lpwstr>
  </property>
  <property fmtid="{D5CDD505-2E9C-101B-9397-08002B2CF9AE}" pid="11" name="_2015_ms_pID_725343">
    <vt:lpwstr>(2)reUkmkUCgNhypm/JLuRvAw2lGhF18RpuXkXW1WuZbNpRb752nDHxJVK+ZfVr5EXgvdJH7y9d
FFqDUYzG3GTKP4KVTgyPjjJ4ZFH81RFTA3YP05053R+0sUAZhUg1LDQ5UydNNXKypD7E4M6j
+dE3fTajopYk16l3j1HapQKGsYQ0+PJ22faY8x78fh0BLfb1XYTv5bXK0QJHZrAtgRAvfGUG
MkluuWU+LyXXDK4k5A</vt:lpwstr>
  </property>
  <property fmtid="{D5CDD505-2E9C-101B-9397-08002B2CF9AE}" pid="12" name="_2015_ms_pID_7253431">
    <vt:lpwstr>N5aO/j92sQLzwgHOIa7Tmjj4gImg1SPjTErrc4llzJVx/8iqr/jdpE
ggl2V24DWaBunJS0jf78/js31TVeB2YbKvHsVBg93/jCsJNI249PDYN26hNFnQfN33ZtAXEl
nONMwuWlDvjNpxM8xYK4iuOExFG6+eY7q6IxnHpU43crfjLDbrNSFEH3E3uNwDgYjARw8ohd
8dr0rnKvF8aVqTMf</vt:lpwstr>
  </property>
  <property fmtid="{D5CDD505-2E9C-101B-9397-08002B2CF9AE}" pid="13" name="_readonly">
    <vt:lpwstr/>
  </property>
  <property fmtid="{D5CDD505-2E9C-101B-9397-08002B2CF9AE}" pid="14" name="_change">
    <vt:lpwstr/>
  </property>
  <property fmtid="{D5CDD505-2E9C-101B-9397-08002B2CF9AE}" pid="15" name="_full-control">
    <vt:lpwstr/>
  </property>
  <property fmtid="{D5CDD505-2E9C-101B-9397-08002B2CF9AE}" pid="16" name="sflag">
    <vt:lpwstr>1573519736</vt:lpwstr>
  </property>
  <property fmtid="{D5CDD505-2E9C-101B-9397-08002B2CF9AE}" pid="17" name="ICV">
    <vt:lpwstr>A40D31CD90DF4E5096C8AB0E2E76DC13</vt:lpwstr>
  </property>
  <property fmtid="{D5CDD505-2E9C-101B-9397-08002B2CF9AE}" pid="18" name="KSOProductBuildVer">
    <vt:lpwstr>2052-11.1.0.11372</vt:lpwstr>
  </property>
</Properties>
</file>