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48" r:id="rId1"/>
    <p:sldMasterId id="2147483657" r:id="rId2"/>
    <p:sldMasterId id="2147483666" r:id="rId3"/>
    <p:sldMasterId id="2147483676" r:id="rId4"/>
  </p:sldMasterIdLst>
  <p:notesMasterIdLst>
    <p:notesMasterId r:id="rId26"/>
  </p:notesMasterIdLst>
  <p:sldIdLst>
    <p:sldId id="566" r:id="rId5"/>
    <p:sldId id="1792" r:id="rId6"/>
    <p:sldId id="1756" r:id="rId7"/>
    <p:sldId id="1654" r:id="rId8"/>
    <p:sldId id="1710" r:id="rId9"/>
    <p:sldId id="1746" r:id="rId10"/>
    <p:sldId id="1745" r:id="rId11"/>
    <p:sldId id="1789" r:id="rId12"/>
    <p:sldId id="1797" r:id="rId13"/>
    <p:sldId id="1798" r:id="rId14"/>
    <p:sldId id="1799" r:id="rId15"/>
    <p:sldId id="633" r:id="rId16"/>
    <p:sldId id="1755" r:id="rId17"/>
    <p:sldId id="1788" r:id="rId18"/>
    <p:sldId id="1795" r:id="rId19"/>
    <p:sldId id="1800" r:id="rId20"/>
    <p:sldId id="264" r:id="rId21"/>
    <p:sldId id="260" r:id="rId22"/>
    <p:sldId id="1743" r:id="rId23"/>
    <p:sldId id="552" r:id="rId24"/>
    <p:sldId id="305" r:id="rId25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UTHENPURA, SARAT  (SARAT)" initials="PS(" lastIdx="3" clrIdx="0">
    <p:extLst>
      <p:ext uri="{19B8F6BF-5375-455C-9EA6-DF929625EA0E}">
        <p15:presenceInfo xmlns:p15="http://schemas.microsoft.com/office/powerpoint/2012/main" userId="S-1-5-21-515967899-1078081533-1801674531-12839" providerId="AD"/>
      </p:ext>
    </p:extLst>
  </p:cmAuthor>
  <p:cmAuthor id="2" name="Swaminathan S (TECH)" initials="SS(" lastIdx="1" clrIdx="1">
    <p:extLst>
      <p:ext uri="{19B8F6BF-5375-455C-9EA6-DF929625EA0E}">
        <p15:presenceInfo xmlns:p15="http://schemas.microsoft.com/office/powerpoint/2012/main" userId="S-1-5-21-57989841-616249376-1801674531-604274" providerId="AD"/>
      </p:ext>
    </p:extLst>
  </p:cmAuthor>
  <p:cmAuthor id="3" name="PUZHAVAKATH NARAYANAN, SHANKARANARAYANAN" initials="PNS" lastIdx="4" clrIdx="2">
    <p:extLst>
      <p:ext uri="{19B8F6BF-5375-455C-9EA6-DF929625EA0E}">
        <p15:presenceInfo xmlns:p15="http://schemas.microsoft.com/office/powerpoint/2012/main" userId="S::sn081k@att.com::b0224f9a-af79-47c7-96b1-8b82e2628216" providerId="AD"/>
      </p:ext>
    </p:extLst>
  </p:cmAuthor>
  <p:cmAuthor id="4" name="LinMeng" initials="Lin" lastIdx="2" clrIdx="3">
    <p:extLst>
      <p:ext uri="{19B8F6BF-5375-455C-9EA6-DF929625EA0E}">
        <p15:presenceInfo xmlns:p15="http://schemas.microsoft.com/office/powerpoint/2012/main" userId="LinMe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D1D1"/>
    <a:srgbClr val="FF8585"/>
    <a:srgbClr val="FF8B8B"/>
    <a:srgbClr val="99FF66"/>
    <a:srgbClr val="394759"/>
    <a:srgbClr val="CCFFFF"/>
    <a:srgbClr val="C5C5FF"/>
    <a:srgbClr val="66FFFF"/>
    <a:srgbClr val="FFFD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45B6F4-0676-4226-8B7D-D9F1D889DB04}" v="18" dt="2022-07-19T12:56:29.63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55" autoAdjust="0"/>
    <p:restoredTop sz="94876" autoAdjust="0"/>
  </p:normalViewPr>
  <p:slideViewPr>
    <p:cSldViewPr snapToGrid="0" snapToObjects="1">
      <p:cViewPr varScale="1">
        <p:scale>
          <a:sx n="97" d="100"/>
          <a:sy n="97" d="100"/>
        </p:scale>
        <p:origin x="36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4T13:10:51.863"/>
    </inkml:context>
    <inkml:brush xml:id="br0">
      <inkml:brushProperty name="width" value="0.05" units="cm"/>
      <inkml:brushProperty name="height" value="0.05" units="cm"/>
      <inkml:brushProperty name="color" value="#AB008B"/>
    </inkml:brush>
  </inkml:definitions>
  <inkml:trace contextRef="#ctx0" brushRef="#br0">0 1 24575,'0'0'-8191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31T12:56:43.90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31T12:58:56.217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0 1 24575,'0'0'-8191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1T12:23:12.82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4T13:10:52.590"/>
    </inkml:context>
    <inkml:brush xml:id="br0">
      <inkml:brushProperty name="width" value="0.05" units="cm"/>
      <inkml:brushProperty name="height" value="0.05" units="cm"/>
      <inkml:brushProperty name="color" value="#AB008B"/>
    </inkml:brush>
  </inkml:definitions>
  <inkml:trace contextRef="#ctx0" brushRef="#br0">0 1 24575,'5'0'0,"7"0"0,0 0-8191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01T16:43:23.542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1 0 24575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01T17:00:59.682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1 1 24575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4T13:10:32.077"/>
    </inkml:context>
    <inkml:brush xml:id="br0">
      <inkml:brushProperty name="width" value="0.05" units="cm"/>
      <inkml:brushProperty name="height" value="0.05" units="cm"/>
      <inkml:brushProperty name="color" value="#AB008B"/>
    </inkml:brush>
  </inkml:definitions>
  <inkml:trace contextRef="#ctx0" brushRef="#br0">1 0 24575,'0'0'-8191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31T12:56:43.90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31T12:58:56.217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0 1 24575,'0'0'-8191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1T12:23:12.82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4T13:10:32.077"/>
    </inkml:context>
    <inkml:brush xml:id="br0">
      <inkml:brushProperty name="width" value="0.05" units="cm"/>
      <inkml:brushProperty name="height" value="0.05" units="cm"/>
      <inkml:brushProperty name="color" value="#AB008B"/>
    </inkml:brush>
  </inkml:definitions>
  <inkml:trace contextRef="#ctx0" brushRef="#br0">1 0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8/16/2022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When is CPS updated with new PCI values?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740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When is CPS updated with new PCI values?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9984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298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375087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AD551-1896-6D44-B0B1-213AAAED08DA}" type="slidenum">
              <a:rPr lang="en-US">
                <a:solidFill>
                  <a:prstClr val="black">
                    <a:alpha val="50000"/>
                  </a:prstClr>
                </a:solidFill>
              </a:rPr>
              <a:pPr>
                <a:defRPr/>
              </a:pPr>
              <a:t>‹#›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491067" y="1139370"/>
            <a:ext cx="11211984" cy="48121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375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6231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937550"/>
            <a:ext cx="12192000" cy="560339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05922" y="42026"/>
            <a:ext cx="11186537" cy="1067652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-3" y="6595673"/>
            <a:ext cx="12192003" cy="26232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46514"/>
            <a:ext cx="12192003" cy="68127"/>
          </a:xfrm>
          <a:prstGeom prst="rect">
            <a:avLst/>
          </a:prstGeom>
          <a:solidFill>
            <a:srgbClr val="2398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400727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8/16/2022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739052" y="6673078"/>
            <a:ext cx="1536192" cy="15716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914400" eaLnBrk="1" fontAlgn="auto" hangingPunct="1">
              <a:spcBef>
                <a:spcPts val="0"/>
              </a:spcBef>
              <a:spcAft>
                <a:spcPts val="0"/>
              </a:spcAft>
              <a:defRPr sz="1050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r>
              <a:rPr lang="en-US" dirty="0"/>
              <a:t>Intel Confidential </a:t>
            </a:r>
          </a:p>
        </p:txBody>
      </p:sp>
    </p:spTree>
    <p:extLst>
      <p:ext uri="{BB962C8B-B14F-4D97-AF65-F5344CB8AC3E}">
        <p14:creationId xmlns:p14="http://schemas.microsoft.com/office/powerpoint/2010/main" val="5117306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581472"/>
      </p:ext>
    </p:extLst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25935579"/>
      </p:ext>
    </p:extLst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46072605"/>
      </p:ext>
    </p:extLst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7869"/>
      </p:ext>
    </p:extLst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270229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8/16/2022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739052" y="6673078"/>
            <a:ext cx="1536192" cy="15716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914400" eaLnBrk="1" fontAlgn="auto" hangingPunct="1">
              <a:spcBef>
                <a:spcPts val="0"/>
              </a:spcBef>
              <a:spcAft>
                <a:spcPts val="0"/>
              </a:spcAft>
              <a:defRPr sz="1050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r>
              <a:rPr lang="en-US" dirty="0"/>
              <a:t>Intel Confidential </a:t>
            </a:r>
          </a:p>
        </p:txBody>
      </p:sp>
    </p:spTree>
    <p:extLst>
      <p:ext uri="{BB962C8B-B14F-4D97-AF65-F5344CB8AC3E}">
        <p14:creationId xmlns:p14="http://schemas.microsoft.com/office/powerpoint/2010/main" val="41452220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AD551-1896-6D44-B0B1-213AAAED08DA}" type="slidenum">
              <a:rPr lang="en-US">
                <a:solidFill>
                  <a:prstClr val="black">
                    <a:alpha val="50000"/>
                  </a:prstClr>
                </a:solidFill>
              </a:rPr>
              <a:pPr>
                <a:defRPr/>
              </a:pPr>
              <a:t>‹#›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491067" y="1139370"/>
            <a:ext cx="11211984" cy="48121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5242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AB1CE7-C3C9-45F0-9483-4D35F56718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D305C9-52BB-4315-9B10-36F70ED7C2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B2E4E0-EEA4-4269-ABCF-0F687B22F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16-08-2022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AFD9B2-8B59-48E2-9CCF-2C793EE1E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E3A1E1-5E26-4ECB-A4B9-A670F68C2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724851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F1B0F-B7AF-4C1D-9CF3-C08DE59AE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ADA9DC-FF7A-4236-AE63-1A00C701FE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91061B-E011-4FD1-8F59-BC648F16F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16-08-2022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744442-A5CD-403F-8470-F0A310C8A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41646F-A5AD-45BE-A146-67214609D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105199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E1449-EFE0-4482-B7F0-41AC07E72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2893E6-1A3D-4733-9A48-28C0C35365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C0D02-73CE-4CA3-ABCD-0A57BB2A6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16-08-2022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ACB220-E99B-4FF6-B785-8D0F4A3A7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D7868F-34D8-4BB9-9A91-4C7D74B04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132460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24F5E-93E8-4ACE-AE27-7E23EF442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C21021-EB09-4060-B750-B5E4159BA8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85F5AE-8C46-4310-BB52-257FFD8CB5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58AEB2-BCCE-4517-BA41-5884C3961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16-08-2022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456ECF-E9B3-4AB4-945A-8509FE331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43D01F-AF0C-4B98-90B7-66CC8D263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674837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B3C19-8F5B-4609-9A68-FBDF465EC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0FFEDF-85DA-41C8-AB8F-0C1E7C6009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FE916B-25E7-42EF-ACC2-6B4D21FEB7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F383E2B-A7D3-4091-ACD3-DCEA4A1F83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775E54-5EC8-4EA8-A254-F45ACEE9BD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9E1E946-DF03-4FA3-8E0D-F0430A94C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16-08-2022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6196A1-C717-44E4-8905-9EE09209B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1397BD-EFC5-4B6A-8752-ABE41E693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794395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FC86B-5035-4ADC-9F1E-FB11308AB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A1BABD-8753-4449-B92D-CA238A6BF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16-08-2022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998D33-1BB9-42F6-B62C-F01C5260B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A557DB-5016-4038-A6E5-0B5C7A8A1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39933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E7D7D5-E1AA-4709-B942-49FBD6487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16-08-2022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015067-0179-4B38-B1C9-3C99EB103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9D0A1B-6B12-47C6-B9CE-30B5046D0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54618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5108A-A341-4A0E-932D-948D7AED0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0D4A4D-E02F-4104-9A2C-D3C4820A6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CA0FBA-0906-4F3D-8A2A-57AD167C44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FA7235-18F6-412A-A30E-FDEBEE425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16-08-2022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405E56-B04E-444A-9986-97B56A83F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8CD681-1DEE-43CB-A7C3-DF7337BDE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73738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AB58D-54FC-4B70-83E9-2E577633E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32DFF6-43F7-4C0E-8D6C-7CBC17CE11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95CEC8-0657-4933-8E97-DE6806C42E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82889A-E980-4340-88A6-F41D82059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16-08-2022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21E05B-EEA7-4CCC-8D9B-376987440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65736E-E2CA-4BD1-A5F9-FA3C86CF7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6887736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1091B-A3A4-4A97-9775-2B793731B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C546FE-86A4-44DD-AF5F-1B92F1181A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3158C0-BD88-4CAF-B52D-B5A3E757D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16-08-2022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B54037-FF27-490C-8611-0D278E056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5F1427-0A33-46B4-B536-AEE415CB8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879379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F19890-4978-4D29-9EDF-C64BB0F6C8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37CA04-9D11-4E4A-9F8D-C4F1C7FD34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B0384A-F418-474D-98F3-B04D80587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16-08-2022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95C044-5B01-48CC-8818-6E9EDCB6E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E83FB6-C2D6-4DC0-8DAA-6C8AE30DB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7551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29396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374074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34128479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85629000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209678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image" Target="../media/image2.emf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10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19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1.jp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MSIPCMContentMarking" descr="{&quot;HashCode&quot;:-45436510,&quot;Placement&quot;:&quot;Footer&quot;}">
            <a:extLst>
              <a:ext uri="{FF2B5EF4-FFF2-40B4-BE49-F238E27FC236}">
                <a16:creationId xmlns:a16="http://schemas.microsoft.com/office/drawing/2014/main" id="{C373FB34-AD42-4D08-BE9B-6629B0E74DEA}"/>
              </a:ext>
            </a:extLst>
          </p:cNvPr>
          <p:cNvSpPr txBox="1"/>
          <p:nvPr userDrawn="1"/>
        </p:nvSpPr>
        <p:spPr>
          <a:xfrm>
            <a:off x="0" y="6595656"/>
            <a:ext cx="58112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</a:rPr>
              <a:t>Public</a:t>
            </a:r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11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SIPCMContentMarking" descr="{&quot;HashCode&quot;:-45436510,&quot;Placement&quot;:&quot;Footer&quot;}">
            <a:extLst>
              <a:ext uri="{FF2B5EF4-FFF2-40B4-BE49-F238E27FC236}">
                <a16:creationId xmlns:a16="http://schemas.microsoft.com/office/drawing/2014/main" id="{48520761-FDED-4DC8-90AC-3860BA32E0A2}"/>
              </a:ext>
            </a:extLst>
          </p:cNvPr>
          <p:cNvSpPr txBox="1"/>
          <p:nvPr userDrawn="1"/>
        </p:nvSpPr>
        <p:spPr>
          <a:xfrm>
            <a:off x="0" y="6595656"/>
            <a:ext cx="58112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</a:rPr>
              <a:t>Public</a:t>
            </a:r>
            <a:endParaRPr lang="en-US" sz="1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259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4" r:id="rId6"/>
    <p:sldLayoutId id="2147483665" r:id="rId7"/>
    <p:sldLayoutId id="2147483674" r:id="rId8"/>
    <p:sldLayoutId id="2147483675" r:id="rId9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SIPCMContentMarking" descr="{&quot;HashCode&quot;:-45436510,&quot;Placement&quot;:&quot;Footer&quot;}">
            <a:extLst>
              <a:ext uri="{FF2B5EF4-FFF2-40B4-BE49-F238E27FC236}">
                <a16:creationId xmlns:a16="http://schemas.microsoft.com/office/drawing/2014/main" id="{48520761-FDED-4DC8-90AC-3860BA32E0A2}"/>
              </a:ext>
            </a:extLst>
          </p:cNvPr>
          <p:cNvSpPr txBox="1"/>
          <p:nvPr userDrawn="1"/>
        </p:nvSpPr>
        <p:spPr>
          <a:xfrm>
            <a:off x="0" y="6595656"/>
            <a:ext cx="58112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</a:rPr>
              <a:t>Public</a:t>
            </a:r>
            <a:endParaRPr lang="en-US" sz="1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675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BADD87-C9FB-4173-86B4-217E76D2C7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F13239-6738-479E-8258-B202E98982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1E700B-FBBD-47DA-94BE-003E593102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33EE5-1234-4295-B7C2-95F62E33DCA2}" type="datetimeFigureOut">
              <a:rPr lang="en-IN" smtClean="0"/>
              <a:t>16-08-2022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8CF629-3016-4917-A3CC-D26295327A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2165FA-1CFB-48BC-A70E-A255233BD7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02675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onap.org/browse/CCSDK-3644" TargetMode="External"/><Relationship Id="rId2" Type="http://schemas.openxmlformats.org/officeDocument/2006/relationships/hyperlink" Target="https://jira.onap.org/browse/REQ-1212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jira.onap.org/browse/POLICY-4108" TargetMode="External"/><Relationship Id="rId4" Type="http://schemas.openxmlformats.org/officeDocument/2006/relationships/hyperlink" Target="https://jira.onap.org/browse/DCAEGEN2-3148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customXml" Target="../ink/ink8.xml"/><Relationship Id="rId3" Type="http://schemas.openxmlformats.org/officeDocument/2006/relationships/image" Target="../media/image13.png"/><Relationship Id="rId7" Type="http://schemas.openxmlformats.org/officeDocument/2006/relationships/image" Target="../media/image160.png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7.xml"/><Relationship Id="rId5" Type="http://schemas.openxmlformats.org/officeDocument/2006/relationships/image" Target="../media/image150.png"/><Relationship Id="rId4" Type="http://schemas.openxmlformats.org/officeDocument/2006/relationships/customXml" Target="../ink/ink6.xml"/><Relationship Id="rId9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customXml" Target="../ink/ink12.xml"/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2" Type="http://schemas.openxmlformats.org/officeDocument/2006/relationships/customXml" Target="../ink/ink9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1.xml"/><Relationship Id="rId5" Type="http://schemas.openxmlformats.org/officeDocument/2006/relationships/image" Target="../media/image19.png"/><Relationship Id="rId4" Type="http://schemas.openxmlformats.org/officeDocument/2006/relationships/customXml" Target="../ink/ink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7.png"/><Relationship Id="rId7" Type="http://schemas.openxmlformats.org/officeDocument/2006/relationships/image" Target="../media/image1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png"/><Relationship Id="rId5" Type="http://schemas.openxmlformats.org/officeDocument/2006/relationships/customXml" Target="../ink/ink2.xml"/><Relationship Id="rId10" Type="http://schemas.openxmlformats.org/officeDocument/2006/relationships/image" Target="../media/image16.png"/><Relationship Id="rId4" Type="http://schemas.openxmlformats.org/officeDocument/2006/relationships/image" Target="../media/image13.png"/><Relationship Id="rId9" Type="http://schemas.openxmlformats.org/officeDocument/2006/relationships/customXml" Target="../ink/ink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761A4A-CB50-4903-A03C-204836853B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6522" y="1999408"/>
            <a:ext cx="11332718" cy="215313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OOF-SON: 5G Self-Organizing Network (SON)</a:t>
            </a:r>
            <a:br>
              <a:rPr lang="en-US" dirty="0"/>
            </a:br>
            <a:r>
              <a:rPr lang="en-US" dirty="0"/>
              <a:t>using ONAP Optimization Framework (OOF):</a:t>
            </a:r>
            <a:br>
              <a:rPr lang="en-US" dirty="0"/>
            </a:br>
            <a:r>
              <a:rPr lang="en-US" dirty="0"/>
              <a:t>Release 11 Kohn</a:t>
            </a:r>
            <a:endParaRPr lang="ru-RU" dirty="0"/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1075DA0E-9951-4209-8525-2F0CC40F3F4E}"/>
              </a:ext>
            </a:extLst>
          </p:cNvPr>
          <p:cNvSpPr txBox="1">
            <a:spLocks/>
          </p:cNvSpPr>
          <p:nvPr/>
        </p:nvSpPr>
        <p:spPr>
          <a:xfrm>
            <a:off x="1764399" y="4506798"/>
            <a:ext cx="9934841" cy="1671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None/>
              <a:defRPr sz="1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None/>
              <a:defRPr sz="24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20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tabLst>
                <a:tab pos="2057400" algn="l"/>
              </a:tabLst>
            </a:pPr>
            <a:r>
              <a:rPr lang="en-US" sz="2000" dirty="0">
                <a:latin typeface="+mn-lt"/>
              </a:rPr>
              <a:t>Collaborators           : STL, Wipro, </a:t>
            </a:r>
            <a:r>
              <a:rPr lang="en-US" sz="2000" dirty="0" err="1">
                <a:latin typeface="+mn-lt"/>
              </a:rPr>
              <a:t>CapGemini</a:t>
            </a:r>
            <a:r>
              <a:rPr lang="en-US" sz="2000" dirty="0">
                <a:latin typeface="+mn-lt"/>
              </a:rPr>
              <a:t>, Ericsson, </a:t>
            </a:r>
            <a:r>
              <a:rPr lang="en-US" sz="2000">
                <a:latin typeface="+mn-lt"/>
              </a:rPr>
              <a:t>AT&amp;T, highstreet </a:t>
            </a:r>
            <a:r>
              <a:rPr lang="en-US" sz="2000" dirty="0">
                <a:latin typeface="+mn-lt"/>
              </a:rPr>
              <a:t>technologies, 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	Rutgers Winlab</a:t>
            </a:r>
            <a:r>
              <a:rPr lang="en-US" sz="2000">
                <a:latin typeface="+mn-lt"/>
              </a:rPr>
              <a:t>, IBM</a:t>
            </a:r>
            <a:r>
              <a:rPr lang="en-US" sz="2000" dirty="0">
                <a:latin typeface="+mn-lt"/>
              </a:rPr>
              <a:t>, Tech Mahindra, Nokia, Verizon</a:t>
            </a:r>
          </a:p>
          <a:p>
            <a:pPr>
              <a:tabLst>
                <a:tab pos="2057400" algn="l"/>
              </a:tabLst>
            </a:pPr>
            <a:r>
              <a:rPr lang="en-US" sz="2000" dirty="0">
                <a:latin typeface="+mn-lt"/>
              </a:rPr>
              <a:t>Acknowledgments : Feedback and support from participants 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	 in ONAP OOF-SON team calls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3F726DD-0921-4CF8-BAAC-ACDE962646A8}"/>
              </a:ext>
            </a:extLst>
          </p:cNvPr>
          <p:cNvSpPr/>
          <p:nvPr/>
        </p:nvSpPr>
        <p:spPr>
          <a:xfrm>
            <a:off x="1764399" y="5978230"/>
            <a:ext cx="69153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057400" algn="l"/>
              </a:tabLst>
            </a:pPr>
            <a:r>
              <a:rPr lang="en-US" sz="2000" dirty="0">
                <a:solidFill>
                  <a:schemeClr val="bg1"/>
                </a:solidFill>
                <a:cs typeface="Arial" panose="020B0604020202020204" pitchFamily="34" charset="0"/>
              </a:rPr>
              <a:t>Presenters               : N. K. </a:t>
            </a:r>
            <a:r>
              <a:rPr lang="en-US" sz="2000" dirty="0" err="1">
                <a:solidFill>
                  <a:schemeClr val="bg1"/>
                </a:solidFill>
                <a:cs typeface="Arial" panose="020B0604020202020204" pitchFamily="34" charset="0"/>
              </a:rPr>
              <a:t>Shankaranarayanan</a:t>
            </a:r>
            <a:endParaRPr lang="en-US" sz="20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73C64F-B6FC-4F62-8CA1-769F9E7AC868}"/>
              </a:ext>
            </a:extLst>
          </p:cNvPr>
          <p:cNvSpPr/>
          <p:nvPr/>
        </p:nvSpPr>
        <p:spPr>
          <a:xfrm>
            <a:off x="5124908" y="3952483"/>
            <a:ext cx="14927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2057400" algn="l"/>
              </a:tabLst>
            </a:pPr>
            <a:r>
              <a:rPr lang="en-US" sz="2000" dirty="0">
                <a:solidFill>
                  <a:schemeClr val="bg1"/>
                </a:solidFill>
              </a:rPr>
              <a:t>June 7, 2022</a:t>
            </a:r>
          </a:p>
        </p:txBody>
      </p:sp>
    </p:spTree>
    <p:extLst>
      <p:ext uri="{BB962C8B-B14F-4D97-AF65-F5344CB8AC3E}">
        <p14:creationId xmlns:p14="http://schemas.microsoft.com/office/powerpoint/2010/main" val="360489941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9C73454-120D-C10F-0F99-FBD8E0AA62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9136C1-7A69-2443-4DCC-D019506C4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SON Use Case: A1 based CL msg without change to header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167CF3-5445-B9A7-119D-2A0B1634747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4446861" cy="5170487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#Current ANR message (O1 based action)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"closedLoopControlName":"ControlLoop-vSONH-7d4baf04-8875-4d1f-946d-06b874048b61",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"closedLoopAlarmStart":1606805921693,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</a:t>
            </a:r>
            <a:r>
              <a:rPr lang="en-US" sz="900" dirty="0" err="1"/>
              <a:t>closedLoopEventClient</a:t>
            </a:r>
            <a:r>
              <a:rPr lang="en-US" sz="900" dirty="0"/>
              <a:t>":"</a:t>
            </a:r>
            <a:r>
              <a:rPr lang="en-US" sz="900" dirty="0" err="1"/>
              <a:t>microservice.PCI</a:t>
            </a:r>
            <a:r>
              <a:rPr lang="en-US" sz="900" dirty="0"/>
              <a:t>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</a:t>
            </a:r>
            <a:r>
              <a:rPr lang="en-US" sz="900" dirty="0" err="1"/>
              <a:t>closedLoopEventStatus</a:t>
            </a:r>
            <a:r>
              <a:rPr lang="en-US" sz="900" dirty="0"/>
              <a:t>":"ONSET",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"target":"</a:t>
            </a:r>
            <a:r>
              <a:rPr lang="en-US" sz="900" dirty="0" err="1"/>
              <a:t>pnf.pnf</a:t>
            </a:r>
            <a:r>
              <a:rPr lang="en-US" sz="900" dirty="0"/>
              <a:t>-name",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</a:t>
            </a:r>
            <a:r>
              <a:rPr lang="en-US" sz="900" dirty="0" err="1"/>
              <a:t>from":"PCIMS</a:t>
            </a:r>
            <a:r>
              <a:rPr lang="en-US" sz="900" dirty="0"/>
              <a:t>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"version":"1.0.2",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</a:t>
            </a:r>
            <a:r>
              <a:rPr lang="en-US" sz="900" dirty="0" err="1"/>
              <a:t>policyName</a:t>
            </a:r>
            <a:r>
              <a:rPr lang="en-US" sz="900" dirty="0"/>
              <a:t>":"PCI",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"policyVersion":"1.0.2",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</a:t>
            </a:r>
            <a:r>
              <a:rPr lang="en-US" sz="900" dirty="0" err="1"/>
              <a:t>target_type":"PNF</a:t>
            </a:r>
            <a:r>
              <a:rPr lang="en-US" sz="900" dirty="0"/>
              <a:t>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"requestID":"82feb01e-4f3e-40e2-b8df-683adabae893",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"AAI":{"</a:t>
            </a:r>
            <a:r>
              <a:rPr lang="en-US" sz="900" dirty="0" err="1"/>
              <a:t>generic-vnf.prov-status":"ACTIVE</a:t>
            </a:r>
            <a:r>
              <a:rPr lang="en-US" sz="900" dirty="0"/>
              <a:t>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</a:t>
            </a:r>
            <a:r>
              <a:rPr lang="en-US" sz="900" dirty="0" err="1"/>
              <a:t>generic-vnf.is-closed-loop-disabled":"false</a:t>
            </a:r>
            <a:r>
              <a:rPr lang="en-US" sz="900" dirty="0"/>
              <a:t>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"pnf.pnf-name":"ncserver1"},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"Action":"</a:t>
            </a:r>
            <a:r>
              <a:rPr lang="en-US" sz="900" dirty="0" err="1"/>
              <a:t>ModifyConfigANR</a:t>
            </a:r>
            <a:r>
              <a:rPr lang="en-US" sz="900" dirty="0"/>
              <a:t>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9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"payload":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"{"Configurations":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[{"data":{"</a:t>
            </a:r>
            <a:r>
              <a:rPr lang="en-US" sz="900" dirty="0" err="1"/>
              <a:t>FAPService</a:t>
            </a:r>
            <a:r>
              <a:rPr lang="en-US" sz="900" dirty="0"/>
              <a:t>":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{"alias":"Chn0014","CellConfig":{"LTE":{"RAN":{"Common":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{"CellIdentity":"Chn0014"},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</a:t>
            </a:r>
            <a:r>
              <a:rPr lang="en-US" sz="900" dirty="0" err="1"/>
              <a:t>NeighborListInUse</a:t>
            </a:r>
            <a:r>
              <a:rPr lang="en-US" sz="900" dirty="0"/>
              <a:t>":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{"</a:t>
            </a:r>
            <a:r>
              <a:rPr lang="en-US" sz="900" dirty="0" err="1"/>
              <a:t>LTECell</a:t>
            </a:r>
            <a:r>
              <a:rPr lang="en-US" sz="900" dirty="0"/>
              <a:t>":[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{"PNFName":"ncserver1","PLMNID":"ran-1","CID":"Chn0000","PhyCellID":0,"Blacklisted":"true"},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{"PNFName":"ncserver1","PLMNID":"ran-1","CID":"Chn0001","PhyCellID":0,"Blacklisted":"true"}],"LTECellNumberOfEntries":"2"}}}}}}}]}"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}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3FB49871-41AE-C8FE-2504-8BE4422DA558}"/>
              </a:ext>
            </a:extLst>
          </p:cNvPr>
          <p:cNvSpPr txBox="1">
            <a:spLocks/>
          </p:cNvSpPr>
          <p:nvPr/>
        </p:nvSpPr>
        <p:spPr>
          <a:xfrm>
            <a:off x="6096000" y="1138238"/>
            <a:ext cx="4598126" cy="65688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#Sample New ANR DMaaP message format to be sent to SDN-R (A1-based)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"closedLoopControlName":"ControlLoop-vSONH-7d4baf04-8875-4d1f-946d-06b874048b61",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"closedLoopAlarmStart":1606805921693,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</a:t>
            </a:r>
            <a:r>
              <a:rPr lang="en-US" sz="900" dirty="0" err="1"/>
              <a:t>closedLoopEventClient</a:t>
            </a:r>
            <a:r>
              <a:rPr lang="en-US" sz="900" dirty="0"/>
              <a:t>":"</a:t>
            </a:r>
            <a:r>
              <a:rPr lang="en-US" sz="900" dirty="0" err="1"/>
              <a:t>microservice.PCI</a:t>
            </a:r>
            <a:r>
              <a:rPr lang="en-US" sz="900" dirty="0"/>
              <a:t>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</a:t>
            </a:r>
            <a:r>
              <a:rPr lang="en-US" sz="900" dirty="0" err="1"/>
              <a:t>closedLoopEventStatus</a:t>
            </a:r>
            <a:r>
              <a:rPr lang="en-US" sz="900" dirty="0"/>
              <a:t>":"ONSET",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"target":"</a:t>
            </a:r>
            <a:r>
              <a:rPr lang="en-US" sz="900" dirty="0" err="1"/>
              <a:t>pnf.pnf</a:t>
            </a:r>
            <a:r>
              <a:rPr lang="en-US" sz="900" dirty="0"/>
              <a:t>-name",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</a:t>
            </a:r>
            <a:r>
              <a:rPr lang="en-US" sz="900" dirty="0" err="1"/>
              <a:t>from":"PCIMS</a:t>
            </a:r>
            <a:r>
              <a:rPr lang="en-US" sz="900" dirty="0"/>
              <a:t>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"version":"1.0.2",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</a:t>
            </a:r>
            <a:r>
              <a:rPr lang="en-US" sz="900" dirty="0" err="1"/>
              <a:t>policyName</a:t>
            </a:r>
            <a:r>
              <a:rPr lang="en-US" sz="900" dirty="0"/>
              <a:t>":"PCI",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"policyVersion":"1.0.2",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</a:t>
            </a:r>
            <a:r>
              <a:rPr lang="en-US" sz="900" dirty="0" err="1"/>
              <a:t>target_type":"PNF</a:t>
            </a:r>
            <a:r>
              <a:rPr lang="en-US" sz="900" dirty="0"/>
              <a:t>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"requestID":"82feb01e-4f3e-40e2-b8df-683adabae893",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"AAI":{"</a:t>
            </a:r>
            <a:r>
              <a:rPr lang="en-US" sz="900" dirty="0" err="1"/>
              <a:t>generic-vnf.prov-status":"ACTIVE</a:t>
            </a:r>
            <a:r>
              <a:rPr lang="en-US" sz="900" dirty="0"/>
              <a:t>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</a:t>
            </a:r>
            <a:r>
              <a:rPr lang="en-US" sz="900" dirty="0" err="1"/>
              <a:t>generic-vnf.is-closed-loop-disabled":"false</a:t>
            </a:r>
            <a:r>
              <a:rPr lang="en-US" sz="900" dirty="0"/>
              <a:t>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"pnf.pnf-name":"ncserver1"},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"Action":"</a:t>
            </a:r>
            <a:r>
              <a:rPr lang="en-US" sz="900" dirty="0" err="1"/>
              <a:t>ModifyConfigANR</a:t>
            </a:r>
            <a:r>
              <a:rPr lang="en-US" sz="900" dirty="0"/>
              <a:t>"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#Keep same header for no change. Interpret </a:t>
            </a:r>
            <a:r>
              <a:rPr lang="en-US" sz="900" dirty="0" err="1"/>
              <a:t>ModifyConfigANR</a:t>
            </a:r>
            <a:r>
              <a:rPr lang="en-US" sz="900" dirty="0"/>
              <a:t> action in SDNR.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#Assuming that payload has been changed to carry A1 policy information.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9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"payload":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“action”:”</a:t>
            </a:r>
            <a:r>
              <a:rPr lang="en-US" sz="900" dirty="0" err="1"/>
              <a:t>CreatePolicy</a:t>
            </a:r>
            <a:r>
              <a:rPr lang="en-US" sz="900" dirty="0"/>
              <a:t>”, #TBD if this can be removed if there is an action in the header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“</a:t>
            </a:r>
            <a:r>
              <a:rPr lang="en-US" sz="900" dirty="0" err="1"/>
              <a:t>policy_id</a:t>
            </a:r>
            <a:r>
              <a:rPr lang="en-US" sz="900" dirty="0"/>
              <a:t>”: 1,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“</a:t>
            </a:r>
            <a:r>
              <a:rPr lang="en-US" sz="900" dirty="0" err="1"/>
              <a:t>policy_type_id</a:t>
            </a:r>
            <a:r>
              <a:rPr lang="en-US" sz="900" dirty="0"/>
              <a:t>”: 1, #currently implemented as integer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“ric_id”:”ric1”,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“</a:t>
            </a:r>
            <a:r>
              <a:rPr lang="en-US" sz="900" dirty="0" err="1"/>
              <a:t>policy_data</a:t>
            </a:r>
            <a:r>
              <a:rPr lang="en-US" sz="900" dirty="0"/>
              <a:t>”: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”{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	"PNFName":"ncserver1",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	"PLMNID":"ran-1",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	"CellID":"Chn0014', #source cell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	"</a:t>
            </a:r>
            <a:r>
              <a:rPr lang="en-US" sz="900" dirty="0" err="1"/>
              <a:t>neighbours</a:t>
            </a:r>
            <a:r>
              <a:rPr lang="en-US" sz="900" dirty="0"/>
              <a:t>": [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		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		"PNFName":"ncserver1",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		"PLMNID":"ran-1",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		"CellID":"Chn0000", #first neighbor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		"ho-kpi1": 100 #integer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		},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		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		"PNFName":"ncserver1",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		"PLMNID":"ran-1",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		"CellID":"Chn0001",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		"ho-kpi1": 90 #integer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		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}"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}"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654590195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ED876B2-8811-8652-7AFD-B583E304CD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15D7EB-0743-CD2A-EAF9-2E5F33FC4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Control Loop for A1-based and O1-based actions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A024D4-E81D-DAFB-F0F9-387BF5295C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Design approach</a:t>
            </a:r>
          </a:p>
          <a:p>
            <a:pPr lvl="1"/>
            <a:r>
              <a:rPr lang="en-US" dirty="0"/>
              <a:t>ONAP Use Cases: Use similar solution for SON, Slicing, and other use cases</a:t>
            </a:r>
          </a:p>
          <a:p>
            <a:pPr lvl="1"/>
            <a:r>
              <a:rPr lang="en-US" dirty="0"/>
              <a:t>ONAP/OSC: Harmonize with O-RAN SC work for non-rt-</a:t>
            </a:r>
            <a:r>
              <a:rPr lang="en-US" dirty="0" err="1"/>
              <a:t>ric</a:t>
            </a:r>
            <a:r>
              <a:rPr lang="en-US" dirty="0"/>
              <a:t> and smo</a:t>
            </a:r>
          </a:p>
          <a:p>
            <a:pPr lvl="1"/>
            <a:r>
              <a:rPr lang="en-US" dirty="0"/>
              <a:t>Leverage existing work, phased approach towards target</a:t>
            </a:r>
          </a:p>
          <a:p>
            <a:r>
              <a:rPr lang="en-US" dirty="0"/>
              <a:t>Target architecture</a:t>
            </a:r>
          </a:p>
          <a:p>
            <a:pPr lvl="1"/>
            <a:r>
              <a:rPr lang="en-US" dirty="0"/>
              <a:t>Separate control loop names, PEF Policies for O1 and A1</a:t>
            </a:r>
          </a:p>
          <a:p>
            <a:pPr lvl="1"/>
            <a:r>
              <a:rPr lang="en-US" dirty="0"/>
              <a:t>O1 control loop directed to SDN-R netconf client</a:t>
            </a:r>
          </a:p>
          <a:p>
            <a:pPr lvl="1"/>
            <a:r>
              <a:rPr lang="en-US" dirty="0"/>
              <a:t>A1 control loop directed to A1 Policy Management Service (in SDN-R)</a:t>
            </a:r>
          </a:p>
          <a:p>
            <a:pPr lvl="1"/>
            <a:r>
              <a:rPr lang="en-US" dirty="0"/>
              <a:t>Decision to use O1 v A1 – can be in microservice, or in Policy rules</a:t>
            </a:r>
          </a:p>
          <a:p>
            <a:pPr lvl="1"/>
            <a:r>
              <a:rPr lang="en-US" dirty="0"/>
              <a:t>Progress towards alignment with O-RAN rApp and R1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708048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F8808F5-1243-45AA-AD11-B0AB32E4A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ONAP Component Impacts for Kohn release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8186D0F-C342-4A69-951C-BE975FD46E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6440279"/>
              </p:ext>
            </p:extLst>
          </p:nvPr>
        </p:nvGraphicFramePr>
        <p:xfrm>
          <a:off x="193944" y="1143000"/>
          <a:ext cx="11804112" cy="4579338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2238082">
                  <a:extLst>
                    <a:ext uri="{9D8B030D-6E8A-4147-A177-3AD203B41FA5}">
                      <a16:colId xmlns:a16="http://schemas.microsoft.com/office/drawing/2014/main" val="3122017649"/>
                    </a:ext>
                  </a:extLst>
                </a:gridCol>
                <a:gridCol w="9566030">
                  <a:extLst>
                    <a:ext uri="{9D8B030D-6E8A-4147-A177-3AD203B41FA5}">
                      <a16:colId xmlns:a16="http://schemas.microsoft.com/office/drawing/2014/main" val="4090153971"/>
                    </a:ext>
                  </a:extLst>
                </a:gridCol>
              </a:tblGrid>
              <a:tr h="41729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COMPONENT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IMPACT(S)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476051"/>
                  </a:ext>
                </a:extLst>
              </a:tr>
              <a:tr h="117328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SDN</a:t>
                      </a:r>
                      <a:r>
                        <a:rPr lang="en-US" sz="1600" dirty="0">
                          <a:effectLst/>
                        </a:rPr>
                        <a:t>-C</a:t>
                      </a:r>
                      <a:r>
                        <a:rPr lang="en-US" sz="1600" baseline="0" dirty="0">
                          <a:effectLst/>
                        </a:rPr>
                        <a:t> (SDN-R)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zh-CN" sz="1600" baseline="0" dirty="0">
                          <a:solidFill>
                            <a:srgbClr val="FF0000"/>
                          </a:solidFill>
                        </a:rPr>
                        <a:t>Implementation of A1 interface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zh-CN" sz="1600" baseline="0" dirty="0"/>
                        <a:t>Receive and parse Configuration Management (CM)</a:t>
                      </a:r>
                      <a:r>
                        <a:rPr lang="en-US" altLang="zh-CN" sz="1600" dirty="0"/>
                        <a:t> notifications from VES Collector (stretch goal)</a:t>
                      </a:r>
                      <a:endParaRPr lang="en-US" sz="1600" dirty="0">
                        <a:effectLst/>
                      </a:endParaRPr>
                    </a:p>
                    <a:p>
                      <a:pPr marL="2857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600" baseline="0" dirty="0"/>
                        <a:t>Interface to CPS (</a:t>
                      </a:r>
                      <a:r>
                        <a:rPr lang="en-US" altLang="zh-CN" sz="1600" dirty="0"/>
                        <a:t>stretch goal</a:t>
                      </a:r>
                      <a:r>
                        <a:rPr lang="en-US" altLang="zh-CN" sz="1600" baseline="0" dirty="0"/>
                        <a:t>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42211362"/>
                  </a:ext>
                </a:extLst>
              </a:tr>
              <a:tr h="9051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DCAE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rgbClr val="FF0000"/>
                          </a:solidFill>
                        </a:rPr>
                        <a:t>Generate modified CL message for A1 action</a:t>
                      </a:r>
                      <a:endParaRPr lang="en-US" sz="1600" kern="1200" dirty="0"/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</a:rPr>
                        <a:t>Adapt to modified VES message format for PM, FM, CM (stretch goal)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8267964"/>
                  </a:ext>
                </a:extLst>
              </a:tr>
              <a:tr h="42023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Policy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Modification of policy and control loop messages for O1 and A1 based control action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77308702"/>
                  </a:ext>
                </a:extLst>
              </a:tr>
              <a:tr h="42023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RAN-Sim (Simulators)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Enhancements for A1 Termination and RAN App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>
                          <a:effectLst/>
                        </a:rPr>
                        <a:t>Sending PM, FM messages using new VES format (stretch goal)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>
                          <a:effectLst/>
                        </a:rPr>
                        <a:t>Sending CM notification message using new VES format (stretch goal)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36720790"/>
                  </a:ext>
                </a:extLst>
              </a:tr>
              <a:tr h="42023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OOF (test-only)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effectLst/>
                        </a:rPr>
                        <a:t>Interface to CPS (test-only? 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43248109"/>
                  </a:ext>
                </a:extLst>
              </a:tr>
              <a:tr h="42023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CPS (test-only)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zh-CN" sz="1600" i="0" dirty="0"/>
                        <a:t>TBDMT to support required APIs (test-only? 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488666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47056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AFC4668-3434-4334-8DC8-81CA0B1BC3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4EF655B-51BE-4E5F-B5D0-973842F3E9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Requirements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E742C7-EDAE-444F-9B74-E43491F2468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SON Use Case: </a:t>
            </a:r>
            <a:br>
              <a:rPr lang="en-US" dirty="0"/>
            </a:br>
            <a:r>
              <a:rPr lang="en-US" dirty="0">
                <a:hlinkClick r:id="rId2"/>
              </a:rPr>
              <a:t>https://jira.onap.org/browse/REQ-1212</a:t>
            </a:r>
            <a:r>
              <a:rPr lang="en-US" dirty="0"/>
              <a:t>  </a:t>
            </a:r>
          </a:p>
          <a:p>
            <a:r>
              <a:rPr lang="en-US" dirty="0"/>
              <a:t>A1 Support in SDN-R/CCSDK: </a:t>
            </a:r>
            <a:br>
              <a:rPr lang="en-US" dirty="0"/>
            </a:br>
            <a:r>
              <a:rPr lang="en-US" dirty="0">
                <a:hlinkClick r:id="rId3"/>
              </a:rPr>
              <a:t>https://jira.onap.org/browse/CCSDK-3644</a:t>
            </a:r>
            <a:endParaRPr lang="en-US" dirty="0"/>
          </a:p>
          <a:p>
            <a:r>
              <a:rPr lang="en-US" dirty="0"/>
              <a:t>DCAE:  </a:t>
            </a:r>
            <a:br>
              <a:rPr lang="en-US" dirty="0"/>
            </a:br>
            <a:r>
              <a:rPr lang="en-US" dirty="0">
                <a:hlinkClick r:id="rId4"/>
              </a:rPr>
              <a:t>https://jira.onap.org/browse/DCAEGEN2-3148</a:t>
            </a:r>
            <a:r>
              <a:rPr lang="en-US" dirty="0"/>
              <a:t>  </a:t>
            </a:r>
          </a:p>
          <a:p>
            <a:r>
              <a:rPr lang="en-US" dirty="0"/>
              <a:t>Policy: </a:t>
            </a:r>
            <a:br>
              <a:rPr lang="en-US" dirty="0"/>
            </a:br>
            <a:r>
              <a:rPr lang="en-US" dirty="0">
                <a:hlinkClick r:id="rId5"/>
              </a:rPr>
              <a:t>https://jira.onap.org/browse/POLICY-4108</a:t>
            </a:r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082272023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6A21C826-1F12-46AB-9CA8-ED4D6F62D5F8}"/>
              </a:ext>
            </a:extLst>
          </p:cNvPr>
          <p:cNvCxnSpPr>
            <a:cxnSpLocks/>
          </p:cNvCxnSpPr>
          <p:nvPr/>
        </p:nvCxnSpPr>
        <p:spPr>
          <a:xfrm flipV="1">
            <a:off x="4481363" y="4580792"/>
            <a:ext cx="3312323" cy="13569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A43C9970-27AA-499F-A8B2-ED139BC8C54E}"/>
              </a:ext>
            </a:extLst>
          </p:cNvPr>
          <p:cNvCxnSpPr>
            <a:cxnSpLocks/>
          </p:cNvCxnSpPr>
          <p:nvPr/>
        </p:nvCxnSpPr>
        <p:spPr>
          <a:xfrm>
            <a:off x="2299495" y="4447344"/>
            <a:ext cx="5512894" cy="18856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219" y="-105158"/>
            <a:ext cx="11246722" cy="1325563"/>
          </a:xfrm>
        </p:spPr>
        <p:txBody>
          <a:bodyPr/>
          <a:lstStyle/>
          <a:p>
            <a:r>
              <a:rPr lang="en-US" dirty="0"/>
              <a:t>Current RAN-Sim - support for O1-based config 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749B12A-867F-4950-ADC2-1E4FA66CA8D7}"/>
              </a:ext>
            </a:extLst>
          </p:cNvPr>
          <p:cNvSpPr/>
          <p:nvPr/>
        </p:nvSpPr>
        <p:spPr>
          <a:xfrm>
            <a:off x="7841467" y="3018658"/>
            <a:ext cx="1393631" cy="2363586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Flowchart: Magnetic Disk 38">
            <a:extLst>
              <a:ext uri="{FF2B5EF4-FFF2-40B4-BE49-F238E27FC236}">
                <a16:creationId xmlns:a16="http://schemas.microsoft.com/office/drawing/2014/main" id="{3BD7EDBB-41D0-45D8-BBD9-93F28495712B}"/>
              </a:ext>
            </a:extLst>
          </p:cNvPr>
          <p:cNvSpPr/>
          <p:nvPr/>
        </p:nvSpPr>
        <p:spPr>
          <a:xfrm>
            <a:off x="8039857" y="3872674"/>
            <a:ext cx="1035492" cy="647791"/>
          </a:xfrm>
          <a:prstGeom prst="flowChartMagneticDisk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 DB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(MariaDB)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8616F0D-280F-42AC-BC2A-59B01E04EFA3}"/>
              </a:ext>
            </a:extLst>
          </p:cNvPr>
          <p:cNvSpPr/>
          <p:nvPr/>
        </p:nvSpPr>
        <p:spPr>
          <a:xfrm>
            <a:off x="8039857" y="3079919"/>
            <a:ext cx="1035492" cy="69112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RANSim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Controller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37CB856-CA65-473A-9680-D90BFDD101E9}"/>
              </a:ext>
            </a:extLst>
          </p:cNvPr>
          <p:cNvSpPr/>
          <p:nvPr/>
        </p:nvSpPr>
        <p:spPr>
          <a:xfrm>
            <a:off x="7864710" y="2241686"/>
            <a:ext cx="1370388" cy="3517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 GUI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A768B48A-1A90-4C68-ACC8-8EF1F22D0B10}"/>
              </a:ext>
            </a:extLst>
          </p:cNvPr>
          <p:cNvCxnSpPr>
            <a:cxnSpLocks/>
            <a:stCxn id="37" idx="0"/>
            <a:endCxn id="49" idx="2"/>
          </p:cNvCxnSpPr>
          <p:nvPr/>
        </p:nvCxnSpPr>
        <p:spPr>
          <a:xfrm flipV="1">
            <a:off x="8538283" y="2593421"/>
            <a:ext cx="11621" cy="425237"/>
          </a:xfrm>
          <a:prstGeom prst="straightConnector1">
            <a:avLst/>
          </a:prstGeom>
          <a:ln w="25400">
            <a:solidFill>
              <a:srgbClr val="0000FF"/>
            </a:solidFill>
            <a:headEnd type="triangle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4160531" y="1665364"/>
            <a:ext cx="1018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VES(REST)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6474727" y="4672644"/>
            <a:ext cx="10432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Websocket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6E923B8-C0DC-4798-A814-B05257C395F6}"/>
              </a:ext>
            </a:extLst>
          </p:cNvPr>
          <p:cNvSpPr txBox="1"/>
          <p:nvPr/>
        </p:nvSpPr>
        <p:spPr>
          <a:xfrm>
            <a:off x="8204337" y="5826523"/>
            <a:ext cx="1125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RAN-Sim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7C21B64-0480-45D1-AED5-599C7992F38A}"/>
              </a:ext>
            </a:extLst>
          </p:cNvPr>
          <p:cNvSpPr/>
          <p:nvPr/>
        </p:nvSpPr>
        <p:spPr>
          <a:xfrm>
            <a:off x="5660410" y="1122049"/>
            <a:ext cx="1220984" cy="33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SDNR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AAA5875E-C558-48D8-ACA1-E48C9BF2F7B4}"/>
              </a:ext>
            </a:extLst>
          </p:cNvPr>
          <p:cNvSpPr/>
          <p:nvPr/>
        </p:nvSpPr>
        <p:spPr>
          <a:xfrm>
            <a:off x="3963769" y="1132305"/>
            <a:ext cx="1220984" cy="33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 Collector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871DF34-2DA2-499A-9D49-3D1DBE4E5DDB}"/>
              </a:ext>
            </a:extLst>
          </p:cNvPr>
          <p:cNvSpPr/>
          <p:nvPr/>
        </p:nvSpPr>
        <p:spPr>
          <a:xfrm>
            <a:off x="404444" y="1941599"/>
            <a:ext cx="8988131" cy="4254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20DD746-9725-4F6C-A0B0-65F76CA38572}"/>
              </a:ext>
            </a:extLst>
          </p:cNvPr>
          <p:cNvGrpSpPr/>
          <p:nvPr/>
        </p:nvGrpSpPr>
        <p:grpSpPr>
          <a:xfrm>
            <a:off x="764039" y="4546656"/>
            <a:ext cx="1035493" cy="580563"/>
            <a:chOff x="2152649" y="5166065"/>
            <a:chExt cx="1205756" cy="686936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7A04BF39-374D-4C48-B607-716ED1281597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ABAC8383-9385-484A-A26B-84A6FC05D33E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F59C247-1640-4AA3-9178-3D3F54E6884F}"/>
              </a:ext>
            </a:extLst>
          </p:cNvPr>
          <p:cNvGrpSpPr/>
          <p:nvPr/>
        </p:nvGrpSpPr>
        <p:grpSpPr>
          <a:xfrm>
            <a:off x="714055" y="4231755"/>
            <a:ext cx="1602327" cy="1574058"/>
            <a:chOff x="1926052" y="4467760"/>
            <a:chExt cx="1566042" cy="1635509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3A19C5C7-7048-4A63-AA89-143A1A6A0CFB}"/>
                </a:ext>
              </a:extLst>
            </p:cNvPr>
            <p:cNvSpPr/>
            <p:nvPr/>
          </p:nvSpPr>
          <p:spPr>
            <a:xfrm>
              <a:off x="1926052" y="4467760"/>
              <a:ext cx="1566042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(O1-netconf/VES)</a:t>
              </a:r>
              <a:b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NF</a:t>
              </a: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72DEC429-F075-4646-85D9-465AB7C9C8BF}"/>
                </a:ext>
              </a:extLst>
            </p:cNvPr>
            <p:cNvSpPr/>
            <p:nvPr/>
          </p:nvSpPr>
          <p:spPr>
            <a:xfrm>
              <a:off x="2124329" y="4966820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Honeycomb</a:t>
              </a: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A7E160C8-7639-4329-BD10-85FA535086D4}"/>
                </a:ext>
              </a:extLst>
            </p:cNvPr>
            <p:cNvSpPr/>
            <p:nvPr/>
          </p:nvSpPr>
          <p:spPr>
            <a:xfrm>
              <a:off x="2124328" y="530636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84606141-3B40-4FEA-87F4-66E517BE0FBB}"/>
                </a:ext>
              </a:extLst>
            </p:cNvPr>
            <p:cNvSpPr/>
            <p:nvPr/>
          </p:nvSpPr>
          <p:spPr>
            <a:xfrm>
              <a:off x="2124329" y="564591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Models</a:t>
              </a:r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BAF630F9-7FA7-49E3-8059-253E84260E23}"/>
              </a:ext>
            </a:extLst>
          </p:cNvPr>
          <p:cNvSpPr txBox="1"/>
          <p:nvPr/>
        </p:nvSpPr>
        <p:spPr>
          <a:xfrm>
            <a:off x="707229" y="5797328"/>
            <a:ext cx="12336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CU/DU NF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3F428150-AF09-4159-9D5A-6036CFDD0F59}"/>
              </a:ext>
            </a:extLst>
          </p:cNvPr>
          <p:cNvCxnSpPr>
            <a:cxnSpLocks/>
          </p:cNvCxnSpPr>
          <p:nvPr/>
        </p:nvCxnSpPr>
        <p:spPr>
          <a:xfrm flipV="1">
            <a:off x="1364055" y="1487546"/>
            <a:ext cx="3016752" cy="2732321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E609E6E9-51F6-4616-95B7-8875A3A90BFC}"/>
              </a:ext>
            </a:extLst>
          </p:cNvPr>
          <p:cNvGrpSpPr/>
          <p:nvPr/>
        </p:nvGrpSpPr>
        <p:grpSpPr>
          <a:xfrm>
            <a:off x="2919407" y="4528359"/>
            <a:ext cx="1035493" cy="580563"/>
            <a:chOff x="2152649" y="5166065"/>
            <a:chExt cx="1205756" cy="686936"/>
          </a:xfrm>
        </p:grpSpPr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DD161E35-C9B1-44FB-8B86-6C3FF075616B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9640D3CF-9AC4-4FF7-BBC0-6ED1EB6892AC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</a:t>
              </a: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97B509F5-0A72-4E8C-A85F-47B1E1A89B7C}"/>
              </a:ext>
            </a:extLst>
          </p:cNvPr>
          <p:cNvGrpSpPr/>
          <p:nvPr/>
        </p:nvGrpSpPr>
        <p:grpSpPr>
          <a:xfrm>
            <a:off x="2869423" y="4213459"/>
            <a:ext cx="1602327" cy="1574058"/>
            <a:chOff x="1926052" y="4467761"/>
            <a:chExt cx="1566042" cy="1635509"/>
          </a:xfrm>
        </p:grpSpPr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4B0B8677-3F63-40D8-8D1F-C4FFE47DBF09}"/>
                </a:ext>
              </a:extLst>
            </p:cNvPr>
            <p:cNvSpPr/>
            <p:nvPr/>
          </p:nvSpPr>
          <p:spPr>
            <a:xfrm>
              <a:off x="1926052" y="4467761"/>
              <a:ext cx="1566042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(O1-netconf/VES)</a:t>
              </a:r>
              <a:b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NF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5C7F9E6C-4850-4721-8574-D31B7CB5FE72}"/>
                </a:ext>
              </a:extLst>
            </p:cNvPr>
            <p:cNvSpPr/>
            <p:nvPr/>
          </p:nvSpPr>
          <p:spPr>
            <a:xfrm>
              <a:off x="2124329" y="4966820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Honeycomb</a:t>
              </a:r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414FCFB4-71E4-406F-8FAD-43C7B67B182D}"/>
                </a:ext>
              </a:extLst>
            </p:cNvPr>
            <p:cNvSpPr/>
            <p:nvPr/>
          </p:nvSpPr>
          <p:spPr>
            <a:xfrm>
              <a:off x="2124328" y="530636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B3A9E039-EDDF-4941-B52D-01A601A8CED4}"/>
                </a:ext>
              </a:extLst>
            </p:cNvPr>
            <p:cNvSpPr/>
            <p:nvPr/>
          </p:nvSpPr>
          <p:spPr>
            <a:xfrm>
              <a:off x="2124329" y="564591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Models</a:t>
              </a:r>
            </a:p>
          </p:txBody>
        </p:sp>
      </p:grpSp>
      <p:sp>
        <p:nvSpPr>
          <p:cNvPr id="117" name="TextBox 116">
            <a:extLst>
              <a:ext uri="{FF2B5EF4-FFF2-40B4-BE49-F238E27FC236}">
                <a16:creationId xmlns:a16="http://schemas.microsoft.com/office/drawing/2014/main" id="{4854CFB2-C810-4E8E-9A24-AFE8250AFCF3}"/>
              </a:ext>
            </a:extLst>
          </p:cNvPr>
          <p:cNvSpPr txBox="1"/>
          <p:nvPr/>
        </p:nvSpPr>
        <p:spPr>
          <a:xfrm>
            <a:off x="2862597" y="5779031"/>
            <a:ext cx="12336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CU/DU NF</a:t>
            </a:r>
          </a:p>
        </p:txBody>
      </p: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B2EE0E5F-B0B9-4470-8599-EBF7709FC367}"/>
              </a:ext>
            </a:extLst>
          </p:cNvPr>
          <p:cNvCxnSpPr>
            <a:cxnSpLocks/>
            <a:stCxn id="110" idx="0"/>
          </p:cNvCxnSpPr>
          <p:nvPr/>
        </p:nvCxnSpPr>
        <p:spPr>
          <a:xfrm flipV="1">
            <a:off x="3670587" y="1487546"/>
            <a:ext cx="810776" cy="2725912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E8AF1567-3F93-4732-B775-C062A986AF7E}"/>
              </a:ext>
            </a:extLst>
          </p:cNvPr>
          <p:cNvCxnSpPr>
            <a:cxnSpLocks/>
          </p:cNvCxnSpPr>
          <p:nvPr/>
        </p:nvCxnSpPr>
        <p:spPr>
          <a:xfrm flipH="1">
            <a:off x="1698158" y="1469815"/>
            <a:ext cx="4199860" cy="2769225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35" name="TextBox 134">
            <a:extLst>
              <a:ext uri="{FF2B5EF4-FFF2-40B4-BE49-F238E27FC236}">
                <a16:creationId xmlns:a16="http://schemas.microsoft.com/office/drawing/2014/main" id="{C38EA895-26A0-4C27-ACEE-E6BD5C3C2FD0}"/>
              </a:ext>
            </a:extLst>
          </p:cNvPr>
          <p:cNvSpPr txBox="1"/>
          <p:nvPr/>
        </p:nvSpPr>
        <p:spPr>
          <a:xfrm>
            <a:off x="8663923" y="2629038"/>
            <a:ext cx="546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</a:t>
            </a:r>
          </a:p>
        </p:txBody>
      </p: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AB4C7570-E5F2-4B37-8D25-6EC9C7F3A16B}"/>
              </a:ext>
            </a:extLst>
          </p:cNvPr>
          <p:cNvCxnSpPr>
            <a:cxnSpLocks/>
          </p:cNvCxnSpPr>
          <p:nvPr/>
        </p:nvCxnSpPr>
        <p:spPr>
          <a:xfrm flipH="1">
            <a:off x="3900248" y="1471458"/>
            <a:ext cx="2172918" cy="273360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61" name="TextBox 160">
            <a:extLst>
              <a:ext uri="{FF2B5EF4-FFF2-40B4-BE49-F238E27FC236}">
                <a16:creationId xmlns:a16="http://schemas.microsoft.com/office/drawing/2014/main" id="{3BA026AF-EB0E-4CE2-B0F6-7399DC878CEB}"/>
              </a:ext>
            </a:extLst>
          </p:cNvPr>
          <p:cNvSpPr txBox="1"/>
          <p:nvPr/>
        </p:nvSpPr>
        <p:spPr>
          <a:xfrm>
            <a:off x="2343168" y="3582639"/>
            <a:ext cx="9409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03839A15-0726-48C5-B7C5-2AD1AD2EAAA2}"/>
              </a:ext>
            </a:extLst>
          </p:cNvPr>
          <p:cNvSpPr txBox="1"/>
          <p:nvPr/>
        </p:nvSpPr>
        <p:spPr>
          <a:xfrm>
            <a:off x="1894137" y="3068154"/>
            <a:ext cx="1018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VES(REST)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F18B685D-5774-49ED-8419-8DE7C8A71BE3}"/>
              </a:ext>
            </a:extLst>
          </p:cNvPr>
          <p:cNvSpPr txBox="1"/>
          <p:nvPr/>
        </p:nvSpPr>
        <p:spPr>
          <a:xfrm>
            <a:off x="9379926" y="1007699"/>
            <a:ext cx="267414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 module in RAN-Sim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Near-RT RIC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xApp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 termination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Areas of work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 termination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xApp functionality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 functionality in Near-RT RIC (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netopeer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Connection from Controller*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xApp/Near-RT RIC</a:t>
            </a:r>
          </a:p>
          <a:p>
            <a:pPr marL="284163" marR="0" lvl="1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websocket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(simpler?)</a:t>
            </a:r>
          </a:p>
          <a:p>
            <a:pPr marL="284163" marR="0" lvl="1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 (need client in Controller)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E2 abstraction options:</a:t>
            </a:r>
          </a:p>
          <a:p>
            <a:pPr marL="284163" marR="0" lvl="1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Via controller (simpler?)</a:t>
            </a:r>
          </a:p>
          <a:p>
            <a:pPr marL="284163" marR="0" lvl="1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Direct interfaces (working towards E2)</a:t>
            </a:r>
          </a:p>
          <a:p>
            <a:pPr marL="0" marR="0" lvl="0" indent="-28892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 From Alex: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Choice of interface will depend on team doing the development. 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RAN-Sim is Java based,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netopeer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is C/C++ based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 netconf client in RAN-Sim for netconf options, see for example https://github.com/Juniper/netconf-java 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0135FD6-997C-400E-92C0-F15477C554D3}"/>
              </a:ext>
            </a:extLst>
          </p:cNvPr>
          <p:cNvSpPr txBox="1"/>
          <p:nvPr/>
        </p:nvSpPr>
        <p:spPr>
          <a:xfrm>
            <a:off x="5129437" y="1466192"/>
            <a:ext cx="12156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O1-Config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DEF9D7C-2A60-4917-817C-9A205AA3D4AF}"/>
              </a:ext>
            </a:extLst>
          </p:cNvPr>
          <p:cNvSpPr txBox="1"/>
          <p:nvPr/>
        </p:nvSpPr>
        <p:spPr>
          <a:xfrm>
            <a:off x="3215054" y="1524941"/>
            <a:ext cx="8679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O1-VES</a:t>
            </a:r>
          </a:p>
        </p:txBody>
      </p:sp>
    </p:spTree>
    <p:extLst>
      <p:ext uri="{BB962C8B-B14F-4D97-AF65-F5344CB8AC3E}">
        <p14:creationId xmlns:p14="http://schemas.microsoft.com/office/powerpoint/2010/main" val="2114247472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79">
            <a:extLst>
              <a:ext uri="{FF2B5EF4-FFF2-40B4-BE49-F238E27FC236}">
                <a16:creationId xmlns:a16="http://schemas.microsoft.com/office/drawing/2014/main" id="{5E0A095A-1B89-43F8-B4C0-903B589AC54F}"/>
              </a:ext>
            </a:extLst>
          </p:cNvPr>
          <p:cNvSpPr/>
          <p:nvPr/>
        </p:nvSpPr>
        <p:spPr>
          <a:xfrm>
            <a:off x="5945799" y="2917811"/>
            <a:ext cx="1495378" cy="829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(RAN App)</a:t>
            </a:r>
          </a:p>
        </p:txBody>
      </p: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6A21C826-1F12-46AB-9CA8-ED4D6F62D5F8}"/>
              </a:ext>
            </a:extLst>
          </p:cNvPr>
          <p:cNvCxnSpPr>
            <a:cxnSpLocks/>
          </p:cNvCxnSpPr>
          <p:nvPr/>
        </p:nvCxnSpPr>
        <p:spPr>
          <a:xfrm flipV="1">
            <a:off x="4481363" y="4580792"/>
            <a:ext cx="3312323" cy="13569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A43C9970-27AA-499F-A8B2-ED139BC8C54E}"/>
              </a:ext>
            </a:extLst>
          </p:cNvPr>
          <p:cNvCxnSpPr>
            <a:cxnSpLocks/>
          </p:cNvCxnSpPr>
          <p:nvPr/>
        </p:nvCxnSpPr>
        <p:spPr>
          <a:xfrm>
            <a:off x="2299495" y="4447344"/>
            <a:ext cx="5512894" cy="18856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219" y="-105158"/>
            <a:ext cx="11246722" cy="1325563"/>
          </a:xfrm>
        </p:spPr>
        <p:txBody>
          <a:bodyPr/>
          <a:lstStyle/>
          <a:p>
            <a:r>
              <a:rPr lang="en-US" dirty="0"/>
              <a:t>Enhancing RAN-Sim to support both O1 and A1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749B12A-867F-4950-ADC2-1E4FA66CA8D7}"/>
              </a:ext>
            </a:extLst>
          </p:cNvPr>
          <p:cNvSpPr/>
          <p:nvPr/>
        </p:nvSpPr>
        <p:spPr>
          <a:xfrm>
            <a:off x="7841467" y="3018658"/>
            <a:ext cx="1393631" cy="2363586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Flowchart: Magnetic Disk 38">
            <a:extLst>
              <a:ext uri="{FF2B5EF4-FFF2-40B4-BE49-F238E27FC236}">
                <a16:creationId xmlns:a16="http://schemas.microsoft.com/office/drawing/2014/main" id="{3BD7EDBB-41D0-45D8-BBD9-93F28495712B}"/>
              </a:ext>
            </a:extLst>
          </p:cNvPr>
          <p:cNvSpPr/>
          <p:nvPr/>
        </p:nvSpPr>
        <p:spPr>
          <a:xfrm>
            <a:off x="8039857" y="3872674"/>
            <a:ext cx="1035492" cy="647791"/>
          </a:xfrm>
          <a:prstGeom prst="flowChartMagneticDisk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 DB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(MariaDB)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8616F0D-280F-42AC-BC2A-59B01E04EFA3}"/>
              </a:ext>
            </a:extLst>
          </p:cNvPr>
          <p:cNvSpPr/>
          <p:nvPr/>
        </p:nvSpPr>
        <p:spPr>
          <a:xfrm>
            <a:off x="8039857" y="3079919"/>
            <a:ext cx="1035492" cy="69112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RANSim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Controller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37CB856-CA65-473A-9680-D90BFDD101E9}"/>
              </a:ext>
            </a:extLst>
          </p:cNvPr>
          <p:cNvSpPr/>
          <p:nvPr/>
        </p:nvSpPr>
        <p:spPr>
          <a:xfrm>
            <a:off x="7864710" y="2241686"/>
            <a:ext cx="1370388" cy="3517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 GUI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A768B48A-1A90-4C68-ACC8-8EF1F22D0B10}"/>
              </a:ext>
            </a:extLst>
          </p:cNvPr>
          <p:cNvCxnSpPr>
            <a:cxnSpLocks/>
            <a:stCxn id="37" idx="0"/>
            <a:endCxn id="49" idx="2"/>
          </p:cNvCxnSpPr>
          <p:nvPr/>
        </p:nvCxnSpPr>
        <p:spPr>
          <a:xfrm flipV="1">
            <a:off x="8538283" y="2593421"/>
            <a:ext cx="11621" cy="425237"/>
          </a:xfrm>
          <a:prstGeom prst="straightConnector1">
            <a:avLst/>
          </a:prstGeom>
          <a:ln w="25400">
            <a:solidFill>
              <a:srgbClr val="0000FF"/>
            </a:solidFill>
            <a:headEnd type="triangle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5798117" y="1596469"/>
            <a:ext cx="9409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4160531" y="1665364"/>
            <a:ext cx="1018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VES(REST)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6474727" y="4672644"/>
            <a:ext cx="10432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Websocket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6E923B8-C0DC-4798-A814-B05257C395F6}"/>
              </a:ext>
            </a:extLst>
          </p:cNvPr>
          <p:cNvSpPr txBox="1"/>
          <p:nvPr/>
        </p:nvSpPr>
        <p:spPr>
          <a:xfrm>
            <a:off x="8204337" y="5826523"/>
            <a:ext cx="1125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RAN-Sim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7C21B64-0480-45D1-AED5-599C7992F38A}"/>
              </a:ext>
            </a:extLst>
          </p:cNvPr>
          <p:cNvSpPr/>
          <p:nvPr/>
        </p:nvSpPr>
        <p:spPr>
          <a:xfrm>
            <a:off x="5660410" y="1122049"/>
            <a:ext cx="1220984" cy="33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SDNR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AAA5875E-C558-48D8-ACA1-E48C9BF2F7B4}"/>
              </a:ext>
            </a:extLst>
          </p:cNvPr>
          <p:cNvSpPr/>
          <p:nvPr/>
        </p:nvSpPr>
        <p:spPr>
          <a:xfrm>
            <a:off x="3963769" y="1132305"/>
            <a:ext cx="1220984" cy="33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 Collector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B87978D3-81E1-4440-BA6B-33956CFE3DAB}"/>
              </a:ext>
            </a:extLst>
          </p:cNvPr>
          <p:cNvSpPr/>
          <p:nvPr/>
        </p:nvSpPr>
        <p:spPr>
          <a:xfrm>
            <a:off x="6151209" y="2131928"/>
            <a:ext cx="1201454" cy="3757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(A1-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Termn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3A8F268B-0DDF-4D42-881C-B81D04125DAC}"/>
              </a:ext>
            </a:extLst>
          </p:cNvPr>
          <p:cNvSpPr/>
          <p:nvPr/>
        </p:nvSpPr>
        <p:spPr>
          <a:xfrm>
            <a:off x="6896764" y="2178684"/>
            <a:ext cx="419620" cy="33433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FD4F9DB2-E15A-4D2B-B010-91968E161647}"/>
              </a:ext>
            </a:extLst>
          </p:cNvPr>
          <p:cNvSpPr/>
          <p:nvPr/>
        </p:nvSpPr>
        <p:spPr>
          <a:xfrm>
            <a:off x="6685765" y="3044514"/>
            <a:ext cx="511458" cy="28302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App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871DF34-2DA2-499A-9D49-3D1DBE4E5DDB}"/>
              </a:ext>
            </a:extLst>
          </p:cNvPr>
          <p:cNvSpPr/>
          <p:nvPr/>
        </p:nvSpPr>
        <p:spPr>
          <a:xfrm>
            <a:off x="404444" y="1941599"/>
            <a:ext cx="8988131" cy="4254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20DD746-9725-4F6C-A0B0-65F76CA38572}"/>
              </a:ext>
            </a:extLst>
          </p:cNvPr>
          <p:cNvGrpSpPr/>
          <p:nvPr/>
        </p:nvGrpSpPr>
        <p:grpSpPr>
          <a:xfrm>
            <a:off x="764039" y="4546656"/>
            <a:ext cx="1035493" cy="580563"/>
            <a:chOff x="2152649" y="5166065"/>
            <a:chExt cx="1205756" cy="686936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7A04BF39-374D-4C48-B607-716ED1281597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ABAC8383-9385-484A-A26B-84A6FC05D33E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F59C247-1640-4AA3-9178-3D3F54E6884F}"/>
              </a:ext>
            </a:extLst>
          </p:cNvPr>
          <p:cNvGrpSpPr/>
          <p:nvPr/>
        </p:nvGrpSpPr>
        <p:grpSpPr>
          <a:xfrm>
            <a:off x="714055" y="4231755"/>
            <a:ext cx="1602327" cy="1574058"/>
            <a:chOff x="1926052" y="4467760"/>
            <a:chExt cx="1566042" cy="1635509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3A19C5C7-7048-4A63-AA89-143A1A6A0CFB}"/>
                </a:ext>
              </a:extLst>
            </p:cNvPr>
            <p:cNvSpPr/>
            <p:nvPr/>
          </p:nvSpPr>
          <p:spPr>
            <a:xfrm>
              <a:off x="1926052" y="4467760"/>
              <a:ext cx="1566042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(O1-netconf/VES)</a:t>
              </a:r>
              <a:b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NF</a:t>
              </a: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72DEC429-F075-4646-85D9-465AB7C9C8BF}"/>
                </a:ext>
              </a:extLst>
            </p:cNvPr>
            <p:cNvSpPr/>
            <p:nvPr/>
          </p:nvSpPr>
          <p:spPr>
            <a:xfrm>
              <a:off x="2124329" y="4966820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Honeycomb</a:t>
              </a: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A7E160C8-7639-4329-BD10-85FA535086D4}"/>
                </a:ext>
              </a:extLst>
            </p:cNvPr>
            <p:cNvSpPr/>
            <p:nvPr/>
          </p:nvSpPr>
          <p:spPr>
            <a:xfrm>
              <a:off x="2124328" y="530636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84606141-3B40-4FEA-87F4-66E517BE0FBB}"/>
                </a:ext>
              </a:extLst>
            </p:cNvPr>
            <p:cNvSpPr/>
            <p:nvPr/>
          </p:nvSpPr>
          <p:spPr>
            <a:xfrm>
              <a:off x="2124329" y="564591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Models</a:t>
              </a:r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BAF630F9-7FA7-49E3-8059-253E84260E23}"/>
              </a:ext>
            </a:extLst>
          </p:cNvPr>
          <p:cNvSpPr txBox="1"/>
          <p:nvPr/>
        </p:nvSpPr>
        <p:spPr>
          <a:xfrm>
            <a:off x="707229" y="5797328"/>
            <a:ext cx="12336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CU/DU NF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3F428150-AF09-4159-9D5A-6036CFDD0F59}"/>
              </a:ext>
            </a:extLst>
          </p:cNvPr>
          <p:cNvCxnSpPr>
            <a:cxnSpLocks/>
          </p:cNvCxnSpPr>
          <p:nvPr/>
        </p:nvCxnSpPr>
        <p:spPr>
          <a:xfrm flipV="1">
            <a:off x="1364055" y="1487546"/>
            <a:ext cx="3016752" cy="2732321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E609E6E9-51F6-4616-95B7-8875A3A90BFC}"/>
              </a:ext>
            </a:extLst>
          </p:cNvPr>
          <p:cNvGrpSpPr/>
          <p:nvPr/>
        </p:nvGrpSpPr>
        <p:grpSpPr>
          <a:xfrm>
            <a:off x="2919407" y="4528359"/>
            <a:ext cx="1035493" cy="580563"/>
            <a:chOff x="2152649" y="5166065"/>
            <a:chExt cx="1205756" cy="686936"/>
          </a:xfrm>
        </p:grpSpPr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DD161E35-C9B1-44FB-8B86-6C3FF075616B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9640D3CF-9AC4-4FF7-BBC0-6ED1EB6892AC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</a:t>
              </a: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97B509F5-0A72-4E8C-A85F-47B1E1A89B7C}"/>
              </a:ext>
            </a:extLst>
          </p:cNvPr>
          <p:cNvGrpSpPr/>
          <p:nvPr/>
        </p:nvGrpSpPr>
        <p:grpSpPr>
          <a:xfrm>
            <a:off x="2869423" y="4213459"/>
            <a:ext cx="1602327" cy="1574058"/>
            <a:chOff x="1926052" y="4467761"/>
            <a:chExt cx="1566042" cy="1635509"/>
          </a:xfrm>
        </p:grpSpPr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4B0B8677-3F63-40D8-8D1F-C4FFE47DBF09}"/>
                </a:ext>
              </a:extLst>
            </p:cNvPr>
            <p:cNvSpPr/>
            <p:nvPr/>
          </p:nvSpPr>
          <p:spPr>
            <a:xfrm>
              <a:off x="1926052" y="4467761"/>
              <a:ext cx="1566042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(O1-netconf/VES)</a:t>
              </a:r>
              <a:b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NF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5C7F9E6C-4850-4721-8574-D31B7CB5FE72}"/>
                </a:ext>
              </a:extLst>
            </p:cNvPr>
            <p:cNvSpPr/>
            <p:nvPr/>
          </p:nvSpPr>
          <p:spPr>
            <a:xfrm>
              <a:off x="2124329" y="4966820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Honeycomb</a:t>
              </a:r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414FCFB4-71E4-406F-8FAD-43C7B67B182D}"/>
                </a:ext>
              </a:extLst>
            </p:cNvPr>
            <p:cNvSpPr/>
            <p:nvPr/>
          </p:nvSpPr>
          <p:spPr>
            <a:xfrm>
              <a:off x="2124328" y="530636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B3A9E039-EDDF-4941-B52D-01A601A8CED4}"/>
                </a:ext>
              </a:extLst>
            </p:cNvPr>
            <p:cNvSpPr/>
            <p:nvPr/>
          </p:nvSpPr>
          <p:spPr>
            <a:xfrm>
              <a:off x="2124329" y="564591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Models</a:t>
              </a:r>
            </a:p>
          </p:txBody>
        </p:sp>
      </p:grpSp>
      <p:sp>
        <p:nvSpPr>
          <p:cNvPr id="117" name="TextBox 116">
            <a:extLst>
              <a:ext uri="{FF2B5EF4-FFF2-40B4-BE49-F238E27FC236}">
                <a16:creationId xmlns:a16="http://schemas.microsoft.com/office/drawing/2014/main" id="{4854CFB2-C810-4E8E-9A24-AFE8250AFCF3}"/>
              </a:ext>
            </a:extLst>
          </p:cNvPr>
          <p:cNvSpPr txBox="1"/>
          <p:nvPr/>
        </p:nvSpPr>
        <p:spPr>
          <a:xfrm>
            <a:off x="2862597" y="5779031"/>
            <a:ext cx="12336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CU/DU NF</a:t>
            </a:r>
          </a:p>
        </p:txBody>
      </p: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B2EE0E5F-B0B9-4470-8599-EBF7709FC367}"/>
              </a:ext>
            </a:extLst>
          </p:cNvPr>
          <p:cNvCxnSpPr>
            <a:cxnSpLocks/>
            <a:stCxn id="110" idx="0"/>
          </p:cNvCxnSpPr>
          <p:nvPr/>
        </p:nvCxnSpPr>
        <p:spPr>
          <a:xfrm flipV="1">
            <a:off x="3670587" y="1487546"/>
            <a:ext cx="810776" cy="2725912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E8AF1567-3F93-4732-B775-C062A986AF7E}"/>
              </a:ext>
            </a:extLst>
          </p:cNvPr>
          <p:cNvCxnSpPr>
            <a:cxnSpLocks/>
          </p:cNvCxnSpPr>
          <p:nvPr/>
        </p:nvCxnSpPr>
        <p:spPr>
          <a:xfrm flipH="1">
            <a:off x="1698158" y="1469815"/>
            <a:ext cx="4199860" cy="2769225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35" name="TextBox 134">
            <a:extLst>
              <a:ext uri="{FF2B5EF4-FFF2-40B4-BE49-F238E27FC236}">
                <a16:creationId xmlns:a16="http://schemas.microsoft.com/office/drawing/2014/main" id="{C38EA895-26A0-4C27-ACEE-E6BD5C3C2FD0}"/>
              </a:ext>
            </a:extLst>
          </p:cNvPr>
          <p:cNvSpPr txBox="1"/>
          <p:nvPr/>
        </p:nvSpPr>
        <p:spPr>
          <a:xfrm>
            <a:off x="8663923" y="2629038"/>
            <a:ext cx="546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</a:t>
            </a:r>
          </a:p>
        </p:txBody>
      </p: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AB4C7570-E5F2-4B37-8D25-6EC9C7F3A16B}"/>
              </a:ext>
            </a:extLst>
          </p:cNvPr>
          <p:cNvCxnSpPr>
            <a:cxnSpLocks/>
          </p:cNvCxnSpPr>
          <p:nvPr/>
        </p:nvCxnSpPr>
        <p:spPr>
          <a:xfrm flipH="1">
            <a:off x="3900248" y="1471458"/>
            <a:ext cx="2172918" cy="273360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12E2E2A4-8B7C-40E0-85A0-269EF3C463EE}"/>
              </a:ext>
            </a:extLst>
          </p:cNvPr>
          <p:cNvCxnSpPr>
            <a:cxnSpLocks/>
            <a:endCxn id="76" idx="0"/>
          </p:cNvCxnSpPr>
          <p:nvPr/>
        </p:nvCxnSpPr>
        <p:spPr>
          <a:xfrm>
            <a:off x="6541634" y="1463142"/>
            <a:ext cx="210302" cy="668786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55" name="TextBox 154">
            <a:extLst>
              <a:ext uri="{FF2B5EF4-FFF2-40B4-BE49-F238E27FC236}">
                <a16:creationId xmlns:a16="http://schemas.microsoft.com/office/drawing/2014/main" id="{7A6F6775-62DD-4767-B2D4-9E8C6734241C}"/>
              </a:ext>
            </a:extLst>
          </p:cNvPr>
          <p:cNvSpPr txBox="1"/>
          <p:nvPr/>
        </p:nvSpPr>
        <p:spPr>
          <a:xfrm>
            <a:off x="6691915" y="1504652"/>
            <a:ext cx="3917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3BA026AF-EB0E-4CE2-B0F6-7399DC878CEB}"/>
              </a:ext>
            </a:extLst>
          </p:cNvPr>
          <p:cNvSpPr txBox="1"/>
          <p:nvPr/>
        </p:nvSpPr>
        <p:spPr>
          <a:xfrm>
            <a:off x="2343168" y="3582639"/>
            <a:ext cx="9409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03839A15-0726-48C5-B7C5-2AD1AD2EAAA2}"/>
              </a:ext>
            </a:extLst>
          </p:cNvPr>
          <p:cNvSpPr txBox="1"/>
          <p:nvPr/>
        </p:nvSpPr>
        <p:spPr>
          <a:xfrm>
            <a:off x="1894137" y="3068154"/>
            <a:ext cx="1018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VES(REST)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F18B685D-5774-49ED-8419-8DE7C8A71BE3}"/>
              </a:ext>
            </a:extLst>
          </p:cNvPr>
          <p:cNvSpPr txBox="1"/>
          <p:nvPr/>
        </p:nvSpPr>
        <p:spPr>
          <a:xfrm>
            <a:off x="9379926" y="1007699"/>
            <a:ext cx="267414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 module in RAN-Sim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 App (abstraction of xApp)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 termination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Areas of work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 termination (aligned with OSC)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 App (for xApp functionality)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sng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 functionality in Near-RT RIC (</a:t>
            </a:r>
            <a:r>
              <a:rPr kumimoji="0" lang="en-US" sz="1200" b="0" i="0" u="none" strike="sng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netopeer</a:t>
            </a:r>
            <a:r>
              <a:rPr kumimoji="0" lang="en-US" sz="1200" b="0" i="0" u="none" strike="sng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Connection from Controller*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xApp/Near-RT RIC</a:t>
            </a:r>
          </a:p>
          <a:p>
            <a:pPr marL="284163" marR="0" lvl="1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websocket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(simpler?)</a:t>
            </a:r>
          </a:p>
          <a:p>
            <a:pPr marL="284163" marR="0" lvl="1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sng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 (need client in Controller)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E2 abstraction options:</a:t>
            </a:r>
          </a:p>
          <a:p>
            <a:pPr marL="284163" marR="0" lvl="1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Via controller (simpler?)</a:t>
            </a:r>
          </a:p>
          <a:p>
            <a:pPr marL="284163" marR="0" lvl="1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Direct interfaces (working towards E2)</a:t>
            </a:r>
          </a:p>
          <a:p>
            <a:pPr marL="0" marR="0" lvl="0" indent="-28892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 From Alex: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Choice of interface will depend on team doing the development. 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RAN-Sim is Java based,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netopeer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is C/C++ based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 netconf client in RAN-Sim for netconf options, see for example https://github.com/Juniper/netconf-java 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0135FD6-997C-400E-92C0-F15477C554D3}"/>
              </a:ext>
            </a:extLst>
          </p:cNvPr>
          <p:cNvSpPr txBox="1"/>
          <p:nvPr/>
        </p:nvSpPr>
        <p:spPr>
          <a:xfrm>
            <a:off x="5129437" y="1466192"/>
            <a:ext cx="12156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O1-Config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DEF9D7C-2A60-4917-817C-9A205AA3D4AF}"/>
              </a:ext>
            </a:extLst>
          </p:cNvPr>
          <p:cNvSpPr txBox="1"/>
          <p:nvPr/>
        </p:nvSpPr>
        <p:spPr>
          <a:xfrm>
            <a:off x="3215054" y="1524941"/>
            <a:ext cx="8679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O1-VES</a:t>
            </a:r>
          </a:p>
        </p:txBody>
      </p:sp>
      <p:sp>
        <p:nvSpPr>
          <p:cNvPr id="3" name="Arrow: Up-Down 2">
            <a:extLst>
              <a:ext uri="{FF2B5EF4-FFF2-40B4-BE49-F238E27FC236}">
                <a16:creationId xmlns:a16="http://schemas.microsoft.com/office/drawing/2014/main" id="{16C8D314-EC56-7D54-CDCF-F96FC957D4B3}"/>
              </a:ext>
            </a:extLst>
          </p:cNvPr>
          <p:cNvSpPr/>
          <p:nvPr/>
        </p:nvSpPr>
        <p:spPr>
          <a:xfrm>
            <a:off x="6653752" y="2531382"/>
            <a:ext cx="171029" cy="369967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D7CFA85-8755-768C-E420-CE98D83A2AED}"/>
              </a:ext>
            </a:extLst>
          </p:cNvPr>
          <p:cNvSpPr txBox="1"/>
          <p:nvPr/>
        </p:nvSpPr>
        <p:spPr>
          <a:xfrm>
            <a:off x="6785315" y="2569265"/>
            <a:ext cx="7558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Kafka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06E87A1A-6691-F72C-8391-78138526EE6D}"/>
              </a:ext>
            </a:extLst>
          </p:cNvPr>
          <p:cNvCxnSpPr>
            <a:cxnSpLocks/>
            <a:stCxn id="80" idx="3"/>
          </p:cNvCxnSpPr>
          <p:nvPr/>
        </p:nvCxnSpPr>
        <p:spPr>
          <a:xfrm>
            <a:off x="7441177" y="3332753"/>
            <a:ext cx="418993" cy="0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2A055230-6D39-8847-69DD-109AB9D46E51}"/>
              </a:ext>
            </a:extLst>
          </p:cNvPr>
          <p:cNvSpPr/>
          <p:nvPr/>
        </p:nvSpPr>
        <p:spPr>
          <a:xfrm>
            <a:off x="6338821" y="2537156"/>
            <a:ext cx="278205" cy="276235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tar: 5 Points 54">
            <a:extLst>
              <a:ext uri="{FF2B5EF4-FFF2-40B4-BE49-F238E27FC236}">
                <a16:creationId xmlns:a16="http://schemas.microsoft.com/office/drawing/2014/main" id="{2C3FCB53-8F43-2E83-1E53-F7CF33B0472E}"/>
              </a:ext>
            </a:extLst>
          </p:cNvPr>
          <p:cNvSpPr/>
          <p:nvPr/>
        </p:nvSpPr>
        <p:spPr>
          <a:xfrm>
            <a:off x="5648891" y="2917811"/>
            <a:ext cx="278205" cy="276235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tar: 5 Points 55">
            <a:extLst>
              <a:ext uri="{FF2B5EF4-FFF2-40B4-BE49-F238E27FC236}">
                <a16:creationId xmlns:a16="http://schemas.microsoft.com/office/drawing/2014/main" id="{B4E66AB5-016D-31B4-6067-0966197313F1}"/>
              </a:ext>
            </a:extLst>
          </p:cNvPr>
          <p:cNvSpPr/>
          <p:nvPr/>
        </p:nvSpPr>
        <p:spPr>
          <a:xfrm>
            <a:off x="7511570" y="3018658"/>
            <a:ext cx="278205" cy="276235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tar: 5 Points 56">
            <a:extLst>
              <a:ext uri="{FF2B5EF4-FFF2-40B4-BE49-F238E27FC236}">
                <a16:creationId xmlns:a16="http://schemas.microsoft.com/office/drawing/2014/main" id="{46EFE576-A90F-D295-6438-9744FC0A68FC}"/>
              </a:ext>
            </a:extLst>
          </p:cNvPr>
          <p:cNvSpPr/>
          <p:nvPr/>
        </p:nvSpPr>
        <p:spPr>
          <a:xfrm>
            <a:off x="7974190" y="3079919"/>
            <a:ext cx="278205" cy="276235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D31F1119-0786-754F-6CE3-BC2A8F348F76}"/>
                  </a:ext>
                </a:extLst>
              </p14:cNvPr>
              <p14:cNvContentPartPr/>
              <p14:nvPr/>
            </p14:nvContentPartPr>
            <p14:xfrm>
              <a:off x="-662657" y="4162274"/>
              <a:ext cx="360" cy="36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D31F1119-0786-754F-6CE3-BC2A8F348F76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671297" y="4153274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77" name="Star: 5 Points 76">
            <a:extLst>
              <a:ext uri="{FF2B5EF4-FFF2-40B4-BE49-F238E27FC236}">
                <a16:creationId xmlns:a16="http://schemas.microsoft.com/office/drawing/2014/main" id="{2A155B4C-9965-9DDE-6853-A9AEB096585C}"/>
              </a:ext>
            </a:extLst>
          </p:cNvPr>
          <p:cNvSpPr/>
          <p:nvPr/>
        </p:nvSpPr>
        <p:spPr>
          <a:xfrm>
            <a:off x="5829982" y="2178684"/>
            <a:ext cx="278205" cy="276235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5B2124D9-EE9A-A067-DAEE-22667EACFAF7}"/>
                  </a:ext>
                </a:extLst>
              </p14:cNvPr>
              <p14:cNvContentPartPr/>
              <p14:nvPr/>
            </p14:nvContentPartPr>
            <p14:xfrm>
              <a:off x="-678219" y="-76066"/>
              <a:ext cx="360" cy="36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5B2124D9-EE9A-A067-DAEE-22667EACFAF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687219" y="-84706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F76574B0-92DC-1952-8730-68D81C286193}"/>
                  </a:ext>
                </a:extLst>
              </p14:cNvPr>
              <p14:cNvContentPartPr/>
              <p14:nvPr/>
            </p14:nvContentPartPr>
            <p14:xfrm>
              <a:off x="5195541" y="3990854"/>
              <a:ext cx="360" cy="36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F76574B0-92DC-1952-8730-68D81C286193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186541" y="3982214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03EAF4E0-1C3B-AA1A-BB8B-D20DC8E86115}"/>
                  </a:ext>
                </a:extLst>
              </p14:cNvPr>
              <p14:cNvContentPartPr/>
              <p14:nvPr/>
            </p14:nvContentPartPr>
            <p14:xfrm>
              <a:off x="-660266" y="829117"/>
              <a:ext cx="360" cy="36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03EAF4E0-1C3B-AA1A-BB8B-D20DC8E86115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-669266" y="820117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94485842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79">
            <a:extLst>
              <a:ext uri="{FF2B5EF4-FFF2-40B4-BE49-F238E27FC236}">
                <a16:creationId xmlns:a16="http://schemas.microsoft.com/office/drawing/2014/main" id="{5E0A095A-1B89-43F8-B4C0-903B589AC54F}"/>
              </a:ext>
            </a:extLst>
          </p:cNvPr>
          <p:cNvSpPr/>
          <p:nvPr/>
        </p:nvSpPr>
        <p:spPr>
          <a:xfrm>
            <a:off x="5945799" y="2917811"/>
            <a:ext cx="1495378" cy="829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(RAN App)</a:t>
            </a:r>
          </a:p>
        </p:txBody>
      </p: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6A21C826-1F12-46AB-9CA8-ED4D6F62D5F8}"/>
              </a:ext>
            </a:extLst>
          </p:cNvPr>
          <p:cNvCxnSpPr>
            <a:cxnSpLocks/>
          </p:cNvCxnSpPr>
          <p:nvPr/>
        </p:nvCxnSpPr>
        <p:spPr>
          <a:xfrm flipV="1">
            <a:off x="4481363" y="4580792"/>
            <a:ext cx="3312323" cy="13569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A43C9970-27AA-499F-A8B2-ED139BC8C54E}"/>
              </a:ext>
            </a:extLst>
          </p:cNvPr>
          <p:cNvCxnSpPr>
            <a:cxnSpLocks/>
          </p:cNvCxnSpPr>
          <p:nvPr/>
        </p:nvCxnSpPr>
        <p:spPr>
          <a:xfrm>
            <a:off x="2299495" y="4447344"/>
            <a:ext cx="5512894" cy="18856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219" y="-105158"/>
            <a:ext cx="11246722" cy="1325563"/>
          </a:xfrm>
        </p:spPr>
        <p:txBody>
          <a:bodyPr/>
          <a:lstStyle/>
          <a:p>
            <a:r>
              <a:rPr lang="en-US" dirty="0"/>
              <a:t>Enhancing RAN-Sim to support both O1 and A1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749B12A-867F-4950-ADC2-1E4FA66CA8D7}"/>
              </a:ext>
            </a:extLst>
          </p:cNvPr>
          <p:cNvSpPr/>
          <p:nvPr/>
        </p:nvSpPr>
        <p:spPr>
          <a:xfrm>
            <a:off x="7841467" y="3018658"/>
            <a:ext cx="1393631" cy="2363586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Flowchart: Magnetic Disk 38">
            <a:extLst>
              <a:ext uri="{FF2B5EF4-FFF2-40B4-BE49-F238E27FC236}">
                <a16:creationId xmlns:a16="http://schemas.microsoft.com/office/drawing/2014/main" id="{3BD7EDBB-41D0-45D8-BBD9-93F28495712B}"/>
              </a:ext>
            </a:extLst>
          </p:cNvPr>
          <p:cNvSpPr/>
          <p:nvPr/>
        </p:nvSpPr>
        <p:spPr>
          <a:xfrm>
            <a:off x="8039857" y="3872674"/>
            <a:ext cx="1035492" cy="647791"/>
          </a:xfrm>
          <a:prstGeom prst="flowChartMagneticDisk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 DB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(MariaDB)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8616F0D-280F-42AC-BC2A-59B01E04EFA3}"/>
              </a:ext>
            </a:extLst>
          </p:cNvPr>
          <p:cNvSpPr/>
          <p:nvPr/>
        </p:nvSpPr>
        <p:spPr>
          <a:xfrm>
            <a:off x="8039857" y="3079919"/>
            <a:ext cx="1035492" cy="69112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RANSim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Controller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37CB856-CA65-473A-9680-D90BFDD101E9}"/>
              </a:ext>
            </a:extLst>
          </p:cNvPr>
          <p:cNvSpPr/>
          <p:nvPr/>
        </p:nvSpPr>
        <p:spPr>
          <a:xfrm>
            <a:off x="7864710" y="2241686"/>
            <a:ext cx="1370388" cy="3517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 GUI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A768B48A-1A90-4C68-ACC8-8EF1F22D0B10}"/>
              </a:ext>
            </a:extLst>
          </p:cNvPr>
          <p:cNvCxnSpPr>
            <a:cxnSpLocks/>
            <a:stCxn id="37" idx="0"/>
            <a:endCxn id="49" idx="2"/>
          </p:cNvCxnSpPr>
          <p:nvPr/>
        </p:nvCxnSpPr>
        <p:spPr>
          <a:xfrm flipV="1">
            <a:off x="8538283" y="2593421"/>
            <a:ext cx="11621" cy="425237"/>
          </a:xfrm>
          <a:prstGeom prst="straightConnector1">
            <a:avLst/>
          </a:prstGeom>
          <a:ln w="25400">
            <a:solidFill>
              <a:srgbClr val="0000FF"/>
            </a:solidFill>
            <a:headEnd type="triangle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5798117" y="1596469"/>
            <a:ext cx="9409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4160531" y="1665364"/>
            <a:ext cx="1018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VES(REST)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6474727" y="4672644"/>
            <a:ext cx="10432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Websocket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6E923B8-C0DC-4798-A814-B05257C395F6}"/>
              </a:ext>
            </a:extLst>
          </p:cNvPr>
          <p:cNvSpPr txBox="1"/>
          <p:nvPr/>
        </p:nvSpPr>
        <p:spPr>
          <a:xfrm>
            <a:off x="8204337" y="5826523"/>
            <a:ext cx="1125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RAN-Sim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7C21B64-0480-45D1-AED5-599C7992F38A}"/>
              </a:ext>
            </a:extLst>
          </p:cNvPr>
          <p:cNvSpPr/>
          <p:nvPr/>
        </p:nvSpPr>
        <p:spPr>
          <a:xfrm>
            <a:off x="5660410" y="1122049"/>
            <a:ext cx="1220984" cy="33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SDNR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AAA5875E-C558-48D8-ACA1-E48C9BF2F7B4}"/>
              </a:ext>
            </a:extLst>
          </p:cNvPr>
          <p:cNvSpPr/>
          <p:nvPr/>
        </p:nvSpPr>
        <p:spPr>
          <a:xfrm>
            <a:off x="3963769" y="1132305"/>
            <a:ext cx="1220984" cy="33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 Collector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B87978D3-81E1-4440-BA6B-33956CFE3DAB}"/>
              </a:ext>
            </a:extLst>
          </p:cNvPr>
          <p:cNvSpPr/>
          <p:nvPr/>
        </p:nvSpPr>
        <p:spPr>
          <a:xfrm>
            <a:off x="6151209" y="2131928"/>
            <a:ext cx="1201454" cy="3757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(A1-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Termn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3A8F268B-0DDF-4D42-881C-B81D04125DAC}"/>
              </a:ext>
            </a:extLst>
          </p:cNvPr>
          <p:cNvSpPr/>
          <p:nvPr/>
        </p:nvSpPr>
        <p:spPr>
          <a:xfrm>
            <a:off x="6896764" y="2178684"/>
            <a:ext cx="419620" cy="33433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FD4F9DB2-E15A-4D2B-B010-91968E161647}"/>
              </a:ext>
            </a:extLst>
          </p:cNvPr>
          <p:cNvSpPr/>
          <p:nvPr/>
        </p:nvSpPr>
        <p:spPr>
          <a:xfrm>
            <a:off x="6685765" y="3044514"/>
            <a:ext cx="511458" cy="28302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App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871DF34-2DA2-499A-9D49-3D1DBE4E5DDB}"/>
              </a:ext>
            </a:extLst>
          </p:cNvPr>
          <p:cNvSpPr/>
          <p:nvPr/>
        </p:nvSpPr>
        <p:spPr>
          <a:xfrm>
            <a:off x="404444" y="1941599"/>
            <a:ext cx="8988131" cy="4254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20DD746-9725-4F6C-A0B0-65F76CA38572}"/>
              </a:ext>
            </a:extLst>
          </p:cNvPr>
          <p:cNvGrpSpPr/>
          <p:nvPr/>
        </p:nvGrpSpPr>
        <p:grpSpPr>
          <a:xfrm>
            <a:off x="764039" y="4546656"/>
            <a:ext cx="1035493" cy="580563"/>
            <a:chOff x="2152649" y="5166065"/>
            <a:chExt cx="1205756" cy="686936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7A04BF39-374D-4C48-B607-716ED1281597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ABAC8383-9385-484A-A26B-84A6FC05D33E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F59C247-1640-4AA3-9178-3D3F54E6884F}"/>
              </a:ext>
            </a:extLst>
          </p:cNvPr>
          <p:cNvGrpSpPr/>
          <p:nvPr/>
        </p:nvGrpSpPr>
        <p:grpSpPr>
          <a:xfrm>
            <a:off x="714055" y="4231755"/>
            <a:ext cx="1602327" cy="1574058"/>
            <a:chOff x="1926052" y="4467760"/>
            <a:chExt cx="1566042" cy="1635509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3A19C5C7-7048-4A63-AA89-143A1A6A0CFB}"/>
                </a:ext>
              </a:extLst>
            </p:cNvPr>
            <p:cNvSpPr/>
            <p:nvPr/>
          </p:nvSpPr>
          <p:spPr>
            <a:xfrm>
              <a:off x="1926052" y="4467760"/>
              <a:ext cx="1566042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(O1-netconf/VES)</a:t>
              </a:r>
              <a:b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NF</a:t>
              </a: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72DEC429-F075-4646-85D9-465AB7C9C8BF}"/>
                </a:ext>
              </a:extLst>
            </p:cNvPr>
            <p:cNvSpPr/>
            <p:nvPr/>
          </p:nvSpPr>
          <p:spPr>
            <a:xfrm>
              <a:off x="2124329" y="4966820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Honeycomb</a:t>
              </a: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A7E160C8-7639-4329-BD10-85FA535086D4}"/>
                </a:ext>
              </a:extLst>
            </p:cNvPr>
            <p:cNvSpPr/>
            <p:nvPr/>
          </p:nvSpPr>
          <p:spPr>
            <a:xfrm>
              <a:off x="2124328" y="530636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84606141-3B40-4FEA-87F4-66E517BE0FBB}"/>
                </a:ext>
              </a:extLst>
            </p:cNvPr>
            <p:cNvSpPr/>
            <p:nvPr/>
          </p:nvSpPr>
          <p:spPr>
            <a:xfrm>
              <a:off x="2124329" y="564591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Models</a:t>
              </a:r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BAF630F9-7FA7-49E3-8059-253E84260E23}"/>
              </a:ext>
            </a:extLst>
          </p:cNvPr>
          <p:cNvSpPr txBox="1"/>
          <p:nvPr/>
        </p:nvSpPr>
        <p:spPr>
          <a:xfrm>
            <a:off x="707229" y="5797328"/>
            <a:ext cx="12336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CU/DU NF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3F428150-AF09-4159-9D5A-6036CFDD0F59}"/>
              </a:ext>
            </a:extLst>
          </p:cNvPr>
          <p:cNvCxnSpPr>
            <a:cxnSpLocks/>
          </p:cNvCxnSpPr>
          <p:nvPr/>
        </p:nvCxnSpPr>
        <p:spPr>
          <a:xfrm flipV="1">
            <a:off x="1364055" y="1487546"/>
            <a:ext cx="3016752" cy="2732321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E609E6E9-51F6-4616-95B7-8875A3A90BFC}"/>
              </a:ext>
            </a:extLst>
          </p:cNvPr>
          <p:cNvGrpSpPr/>
          <p:nvPr/>
        </p:nvGrpSpPr>
        <p:grpSpPr>
          <a:xfrm>
            <a:off x="2919407" y="4528359"/>
            <a:ext cx="1035493" cy="580563"/>
            <a:chOff x="2152649" y="5166065"/>
            <a:chExt cx="1205756" cy="686936"/>
          </a:xfrm>
        </p:grpSpPr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DD161E35-C9B1-44FB-8B86-6C3FF075616B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9640D3CF-9AC4-4FF7-BBC0-6ED1EB6892AC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</a:t>
              </a: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97B509F5-0A72-4E8C-A85F-47B1E1A89B7C}"/>
              </a:ext>
            </a:extLst>
          </p:cNvPr>
          <p:cNvGrpSpPr/>
          <p:nvPr/>
        </p:nvGrpSpPr>
        <p:grpSpPr>
          <a:xfrm>
            <a:off x="2869423" y="4213459"/>
            <a:ext cx="1602327" cy="1574058"/>
            <a:chOff x="1926052" y="4467761"/>
            <a:chExt cx="1566042" cy="1635509"/>
          </a:xfrm>
        </p:grpSpPr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4B0B8677-3F63-40D8-8D1F-C4FFE47DBF09}"/>
                </a:ext>
              </a:extLst>
            </p:cNvPr>
            <p:cNvSpPr/>
            <p:nvPr/>
          </p:nvSpPr>
          <p:spPr>
            <a:xfrm>
              <a:off x="1926052" y="4467761"/>
              <a:ext cx="1566042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(O1-netconf/VES)</a:t>
              </a:r>
              <a:b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NF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5C7F9E6C-4850-4721-8574-D31B7CB5FE72}"/>
                </a:ext>
              </a:extLst>
            </p:cNvPr>
            <p:cNvSpPr/>
            <p:nvPr/>
          </p:nvSpPr>
          <p:spPr>
            <a:xfrm>
              <a:off x="2124329" y="4966820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Honeycomb</a:t>
              </a:r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414FCFB4-71E4-406F-8FAD-43C7B67B182D}"/>
                </a:ext>
              </a:extLst>
            </p:cNvPr>
            <p:cNvSpPr/>
            <p:nvPr/>
          </p:nvSpPr>
          <p:spPr>
            <a:xfrm>
              <a:off x="2124328" y="530636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B3A9E039-EDDF-4941-B52D-01A601A8CED4}"/>
                </a:ext>
              </a:extLst>
            </p:cNvPr>
            <p:cNvSpPr/>
            <p:nvPr/>
          </p:nvSpPr>
          <p:spPr>
            <a:xfrm>
              <a:off x="2124329" y="564591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Models</a:t>
              </a:r>
            </a:p>
          </p:txBody>
        </p:sp>
      </p:grpSp>
      <p:sp>
        <p:nvSpPr>
          <p:cNvPr id="117" name="TextBox 116">
            <a:extLst>
              <a:ext uri="{FF2B5EF4-FFF2-40B4-BE49-F238E27FC236}">
                <a16:creationId xmlns:a16="http://schemas.microsoft.com/office/drawing/2014/main" id="{4854CFB2-C810-4E8E-9A24-AFE8250AFCF3}"/>
              </a:ext>
            </a:extLst>
          </p:cNvPr>
          <p:cNvSpPr txBox="1"/>
          <p:nvPr/>
        </p:nvSpPr>
        <p:spPr>
          <a:xfrm>
            <a:off x="2862597" y="5779031"/>
            <a:ext cx="12336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CU/DU NF</a:t>
            </a:r>
          </a:p>
        </p:txBody>
      </p: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B2EE0E5F-B0B9-4470-8599-EBF7709FC367}"/>
              </a:ext>
            </a:extLst>
          </p:cNvPr>
          <p:cNvCxnSpPr>
            <a:cxnSpLocks/>
            <a:stCxn id="110" idx="0"/>
          </p:cNvCxnSpPr>
          <p:nvPr/>
        </p:nvCxnSpPr>
        <p:spPr>
          <a:xfrm flipV="1">
            <a:off x="3670587" y="1487546"/>
            <a:ext cx="810776" cy="2725912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E8AF1567-3F93-4732-B775-C062A986AF7E}"/>
              </a:ext>
            </a:extLst>
          </p:cNvPr>
          <p:cNvCxnSpPr>
            <a:cxnSpLocks/>
          </p:cNvCxnSpPr>
          <p:nvPr/>
        </p:nvCxnSpPr>
        <p:spPr>
          <a:xfrm flipH="1">
            <a:off x="1698158" y="1469815"/>
            <a:ext cx="4199860" cy="2769225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35" name="TextBox 134">
            <a:extLst>
              <a:ext uri="{FF2B5EF4-FFF2-40B4-BE49-F238E27FC236}">
                <a16:creationId xmlns:a16="http://schemas.microsoft.com/office/drawing/2014/main" id="{C38EA895-26A0-4C27-ACEE-E6BD5C3C2FD0}"/>
              </a:ext>
            </a:extLst>
          </p:cNvPr>
          <p:cNvSpPr txBox="1"/>
          <p:nvPr/>
        </p:nvSpPr>
        <p:spPr>
          <a:xfrm>
            <a:off x="8663923" y="2629038"/>
            <a:ext cx="546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</a:t>
            </a:r>
          </a:p>
        </p:txBody>
      </p: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AB4C7570-E5F2-4B37-8D25-6EC9C7F3A16B}"/>
              </a:ext>
            </a:extLst>
          </p:cNvPr>
          <p:cNvCxnSpPr>
            <a:cxnSpLocks/>
          </p:cNvCxnSpPr>
          <p:nvPr/>
        </p:nvCxnSpPr>
        <p:spPr>
          <a:xfrm flipH="1">
            <a:off x="3900248" y="1471458"/>
            <a:ext cx="2172918" cy="273360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12E2E2A4-8B7C-40E0-85A0-269EF3C463EE}"/>
              </a:ext>
            </a:extLst>
          </p:cNvPr>
          <p:cNvCxnSpPr>
            <a:cxnSpLocks/>
            <a:endCxn id="76" idx="0"/>
          </p:cNvCxnSpPr>
          <p:nvPr/>
        </p:nvCxnSpPr>
        <p:spPr>
          <a:xfrm>
            <a:off x="6541634" y="1463142"/>
            <a:ext cx="210302" cy="668786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55" name="TextBox 154">
            <a:extLst>
              <a:ext uri="{FF2B5EF4-FFF2-40B4-BE49-F238E27FC236}">
                <a16:creationId xmlns:a16="http://schemas.microsoft.com/office/drawing/2014/main" id="{7A6F6775-62DD-4767-B2D4-9E8C6734241C}"/>
              </a:ext>
            </a:extLst>
          </p:cNvPr>
          <p:cNvSpPr txBox="1"/>
          <p:nvPr/>
        </p:nvSpPr>
        <p:spPr>
          <a:xfrm>
            <a:off x="6691915" y="1504652"/>
            <a:ext cx="3917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3BA026AF-EB0E-4CE2-B0F6-7399DC878CEB}"/>
              </a:ext>
            </a:extLst>
          </p:cNvPr>
          <p:cNvSpPr txBox="1"/>
          <p:nvPr/>
        </p:nvSpPr>
        <p:spPr>
          <a:xfrm>
            <a:off x="2343168" y="3582639"/>
            <a:ext cx="9409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03839A15-0726-48C5-B7C5-2AD1AD2EAAA2}"/>
              </a:ext>
            </a:extLst>
          </p:cNvPr>
          <p:cNvSpPr txBox="1"/>
          <p:nvPr/>
        </p:nvSpPr>
        <p:spPr>
          <a:xfrm>
            <a:off x="1894137" y="3068154"/>
            <a:ext cx="1018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VES(REST)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F18B685D-5774-49ED-8419-8DE7C8A71BE3}"/>
              </a:ext>
            </a:extLst>
          </p:cNvPr>
          <p:cNvSpPr txBox="1"/>
          <p:nvPr/>
        </p:nvSpPr>
        <p:spPr>
          <a:xfrm>
            <a:off x="9379926" y="1007699"/>
            <a:ext cx="267414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 module in RAN-Sim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 App (abstraction of xApp)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 termination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Areas of work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 termination (aligned with OSC)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 App (for xApp functionality)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sng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 functionality in Near-RT RIC (</a:t>
            </a:r>
            <a:r>
              <a:rPr kumimoji="0" lang="en-US" sz="1200" b="0" i="0" u="none" strike="sng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netopeer</a:t>
            </a:r>
            <a:r>
              <a:rPr kumimoji="0" lang="en-US" sz="1200" b="0" i="0" u="none" strike="sng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Connection from Controller*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xApp/Near-RT RIC</a:t>
            </a:r>
          </a:p>
          <a:p>
            <a:pPr marL="284163" marR="0" lvl="1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websocket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(simpler?)</a:t>
            </a:r>
          </a:p>
          <a:p>
            <a:pPr marL="284163" marR="0" lvl="1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sng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 (need client in Controller)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E2 abstraction options:</a:t>
            </a:r>
          </a:p>
          <a:p>
            <a:pPr marL="284163" marR="0" lvl="1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Via controller (simpler?)</a:t>
            </a:r>
          </a:p>
          <a:p>
            <a:pPr marL="284163" marR="0" lvl="1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Direct interfaces (working towards E2)</a:t>
            </a:r>
          </a:p>
          <a:p>
            <a:pPr marL="0" marR="0" lvl="0" indent="-28892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 From Alex: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Choice of interface will depend on team doing the development. 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RAN-Sim is Java based,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netopeer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is C/C++ based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 netconf client in RAN-Sim for netconf options, see for example https://github.com/Juniper/netconf-java 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0135FD6-997C-400E-92C0-F15477C554D3}"/>
              </a:ext>
            </a:extLst>
          </p:cNvPr>
          <p:cNvSpPr txBox="1"/>
          <p:nvPr/>
        </p:nvSpPr>
        <p:spPr>
          <a:xfrm>
            <a:off x="5129437" y="1466192"/>
            <a:ext cx="12156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O1-Config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DEF9D7C-2A60-4917-817C-9A205AA3D4AF}"/>
              </a:ext>
            </a:extLst>
          </p:cNvPr>
          <p:cNvSpPr txBox="1"/>
          <p:nvPr/>
        </p:nvSpPr>
        <p:spPr>
          <a:xfrm>
            <a:off x="3215054" y="1524941"/>
            <a:ext cx="8679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O1-VES</a:t>
            </a:r>
          </a:p>
        </p:txBody>
      </p:sp>
      <p:sp>
        <p:nvSpPr>
          <p:cNvPr id="3" name="Arrow: Up-Down 2">
            <a:extLst>
              <a:ext uri="{FF2B5EF4-FFF2-40B4-BE49-F238E27FC236}">
                <a16:creationId xmlns:a16="http://schemas.microsoft.com/office/drawing/2014/main" id="{16C8D314-EC56-7D54-CDCF-F96FC957D4B3}"/>
              </a:ext>
            </a:extLst>
          </p:cNvPr>
          <p:cNvSpPr/>
          <p:nvPr/>
        </p:nvSpPr>
        <p:spPr>
          <a:xfrm>
            <a:off x="6653752" y="2531382"/>
            <a:ext cx="171029" cy="369967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D7CFA85-8755-768C-E420-CE98D83A2AED}"/>
              </a:ext>
            </a:extLst>
          </p:cNvPr>
          <p:cNvSpPr txBox="1"/>
          <p:nvPr/>
        </p:nvSpPr>
        <p:spPr>
          <a:xfrm>
            <a:off x="6785315" y="2569265"/>
            <a:ext cx="7558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Kafka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06E87A1A-6691-F72C-8391-78138526EE6D}"/>
              </a:ext>
            </a:extLst>
          </p:cNvPr>
          <p:cNvCxnSpPr>
            <a:cxnSpLocks/>
            <a:stCxn id="80" idx="3"/>
          </p:cNvCxnSpPr>
          <p:nvPr/>
        </p:nvCxnSpPr>
        <p:spPr>
          <a:xfrm>
            <a:off x="7441177" y="3332753"/>
            <a:ext cx="418993" cy="0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2A055230-6D39-8847-69DD-109AB9D46E51}"/>
              </a:ext>
            </a:extLst>
          </p:cNvPr>
          <p:cNvSpPr/>
          <p:nvPr/>
        </p:nvSpPr>
        <p:spPr>
          <a:xfrm>
            <a:off x="6338821" y="2537156"/>
            <a:ext cx="278205" cy="276235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tar: 5 Points 54">
            <a:extLst>
              <a:ext uri="{FF2B5EF4-FFF2-40B4-BE49-F238E27FC236}">
                <a16:creationId xmlns:a16="http://schemas.microsoft.com/office/drawing/2014/main" id="{2C3FCB53-8F43-2E83-1E53-F7CF33B0472E}"/>
              </a:ext>
            </a:extLst>
          </p:cNvPr>
          <p:cNvSpPr/>
          <p:nvPr/>
        </p:nvSpPr>
        <p:spPr>
          <a:xfrm>
            <a:off x="5648891" y="2917811"/>
            <a:ext cx="278205" cy="276235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tar: 5 Points 55">
            <a:extLst>
              <a:ext uri="{FF2B5EF4-FFF2-40B4-BE49-F238E27FC236}">
                <a16:creationId xmlns:a16="http://schemas.microsoft.com/office/drawing/2014/main" id="{B4E66AB5-016D-31B4-6067-0966197313F1}"/>
              </a:ext>
            </a:extLst>
          </p:cNvPr>
          <p:cNvSpPr/>
          <p:nvPr/>
        </p:nvSpPr>
        <p:spPr>
          <a:xfrm>
            <a:off x="7511570" y="3018658"/>
            <a:ext cx="278205" cy="276235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tar: 5 Points 56">
            <a:extLst>
              <a:ext uri="{FF2B5EF4-FFF2-40B4-BE49-F238E27FC236}">
                <a16:creationId xmlns:a16="http://schemas.microsoft.com/office/drawing/2014/main" id="{46EFE576-A90F-D295-6438-9744FC0A68FC}"/>
              </a:ext>
            </a:extLst>
          </p:cNvPr>
          <p:cNvSpPr/>
          <p:nvPr/>
        </p:nvSpPr>
        <p:spPr>
          <a:xfrm>
            <a:off x="7974190" y="3079919"/>
            <a:ext cx="278205" cy="276235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D31F1119-0786-754F-6CE3-BC2A8F348F76}"/>
                  </a:ext>
                </a:extLst>
              </p14:cNvPr>
              <p14:cNvContentPartPr/>
              <p14:nvPr/>
            </p14:nvContentPartPr>
            <p14:xfrm>
              <a:off x="-662657" y="4162274"/>
              <a:ext cx="360" cy="36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D31F1119-0786-754F-6CE3-BC2A8F348F76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671657" y="4153274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77" name="Star: 5 Points 76">
            <a:extLst>
              <a:ext uri="{FF2B5EF4-FFF2-40B4-BE49-F238E27FC236}">
                <a16:creationId xmlns:a16="http://schemas.microsoft.com/office/drawing/2014/main" id="{2A155B4C-9965-9DDE-6853-A9AEB096585C}"/>
              </a:ext>
            </a:extLst>
          </p:cNvPr>
          <p:cNvSpPr/>
          <p:nvPr/>
        </p:nvSpPr>
        <p:spPr>
          <a:xfrm>
            <a:off x="5829982" y="2178684"/>
            <a:ext cx="278205" cy="276235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EBF5CD01-B8CD-54EA-10A6-AB01E80FC7FE}"/>
              </a:ext>
            </a:extLst>
          </p:cNvPr>
          <p:cNvCxnSpPr>
            <a:cxnSpLocks/>
          </p:cNvCxnSpPr>
          <p:nvPr/>
        </p:nvCxnSpPr>
        <p:spPr>
          <a:xfrm flipV="1">
            <a:off x="4481363" y="3747695"/>
            <a:ext cx="1445733" cy="590841"/>
          </a:xfrm>
          <a:prstGeom prst="straightConnector1">
            <a:avLst/>
          </a:prstGeom>
          <a:ln w="28575">
            <a:solidFill>
              <a:schemeClr val="accent6"/>
            </a:solidFill>
            <a:prstDash val="dash"/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35644DFD-B143-57DD-9D25-566C1B92C34A}"/>
              </a:ext>
            </a:extLst>
          </p:cNvPr>
          <p:cNvCxnSpPr>
            <a:cxnSpLocks/>
          </p:cNvCxnSpPr>
          <p:nvPr/>
        </p:nvCxnSpPr>
        <p:spPr>
          <a:xfrm flipV="1">
            <a:off x="2316382" y="3640914"/>
            <a:ext cx="3610714" cy="687136"/>
          </a:xfrm>
          <a:prstGeom prst="straightConnector1">
            <a:avLst/>
          </a:prstGeom>
          <a:ln w="28575">
            <a:solidFill>
              <a:schemeClr val="accent6"/>
            </a:solidFill>
            <a:prstDash val="dash"/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5B2124D9-EE9A-A067-DAEE-22667EACFAF7}"/>
                  </a:ext>
                </a:extLst>
              </p14:cNvPr>
              <p14:cNvContentPartPr/>
              <p14:nvPr/>
            </p14:nvContentPartPr>
            <p14:xfrm>
              <a:off x="-678219" y="-76066"/>
              <a:ext cx="360" cy="36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5B2124D9-EE9A-A067-DAEE-22667EACFAF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687219" y="-85066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F76574B0-92DC-1952-8730-68D81C286193}"/>
                  </a:ext>
                </a:extLst>
              </p14:cNvPr>
              <p14:cNvContentPartPr/>
              <p14:nvPr/>
            </p14:nvContentPartPr>
            <p14:xfrm>
              <a:off x="5195541" y="3990854"/>
              <a:ext cx="360" cy="36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F76574B0-92DC-1952-8730-68D81C286193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186541" y="3981854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79" name="Rectangle 78">
            <a:extLst>
              <a:ext uri="{FF2B5EF4-FFF2-40B4-BE49-F238E27FC236}">
                <a16:creationId xmlns:a16="http://schemas.microsoft.com/office/drawing/2014/main" id="{6F6D3DEF-1F93-25B6-84C1-1ACC08E26188}"/>
              </a:ext>
            </a:extLst>
          </p:cNvPr>
          <p:cNvSpPr/>
          <p:nvPr/>
        </p:nvSpPr>
        <p:spPr>
          <a:xfrm>
            <a:off x="5987187" y="3428534"/>
            <a:ext cx="892152" cy="28302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netopeer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03EAF4E0-1C3B-AA1A-BB8B-D20DC8E86115}"/>
                  </a:ext>
                </a:extLst>
              </p14:cNvPr>
              <p14:cNvContentPartPr/>
              <p14:nvPr/>
            </p14:nvContentPartPr>
            <p14:xfrm>
              <a:off x="-660266" y="829117"/>
              <a:ext cx="360" cy="36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03EAF4E0-1C3B-AA1A-BB8B-D20DC8E8611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669266" y="820117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81686722"/>
      </p:ext>
    </p:extLst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7C2442A-ECCC-E872-71D0-B5C73D32D924}"/>
              </a:ext>
            </a:extLst>
          </p:cNvPr>
          <p:cNvSpPr/>
          <p:nvPr/>
        </p:nvSpPr>
        <p:spPr>
          <a:xfrm>
            <a:off x="285750" y="2062165"/>
            <a:ext cx="6629400" cy="420147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8F7914B-8435-4574-BDB8-6955B162E5C0}"/>
              </a:ext>
            </a:extLst>
          </p:cNvPr>
          <p:cNvSpPr/>
          <p:nvPr/>
        </p:nvSpPr>
        <p:spPr>
          <a:xfrm>
            <a:off x="1282165" y="2677249"/>
            <a:ext cx="1925744" cy="5665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 Termination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2B378A6-F62B-400E-A462-F3014C999320}"/>
              </a:ext>
            </a:extLst>
          </p:cNvPr>
          <p:cNvCxnSpPr>
            <a:cxnSpLocks/>
            <a:endCxn id="6" idx="0"/>
          </p:cNvCxnSpPr>
          <p:nvPr/>
        </p:nvCxnSpPr>
        <p:spPr>
          <a:xfrm flipH="1">
            <a:off x="2245037" y="2010469"/>
            <a:ext cx="19166" cy="6667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97791136-7240-4089-88BD-01DCFD07B5CC}"/>
              </a:ext>
            </a:extLst>
          </p:cNvPr>
          <p:cNvSpPr txBox="1"/>
          <p:nvPr/>
        </p:nvSpPr>
        <p:spPr>
          <a:xfrm>
            <a:off x="3310251" y="2409538"/>
            <a:ext cx="2720858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Push Policies towards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 policy type id specific topic</a:t>
            </a:r>
            <a:endParaRPr kumimoji="0" lang="en-IN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C2AC338-53B7-4CA2-BF9D-FFB7C0E84190}"/>
              </a:ext>
            </a:extLst>
          </p:cNvPr>
          <p:cNvSpPr/>
          <p:nvPr/>
        </p:nvSpPr>
        <p:spPr>
          <a:xfrm>
            <a:off x="1304623" y="3986163"/>
            <a:ext cx="1925744" cy="5665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 App</a:t>
            </a:r>
          </a:p>
        </p:txBody>
      </p:sp>
      <p:cxnSp>
        <p:nvCxnSpPr>
          <p:cNvPr id="14" name="Straight Arrow Connector 13" descr="sdfasdfasdf">
            <a:extLst>
              <a:ext uri="{FF2B5EF4-FFF2-40B4-BE49-F238E27FC236}">
                <a16:creationId xmlns:a16="http://schemas.microsoft.com/office/drawing/2014/main" id="{4C359E36-664E-442C-93EE-1351D91BE122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3207909" y="2960543"/>
            <a:ext cx="2371365" cy="34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8650765-9639-4A9F-93DA-3BED9AEB540C}"/>
              </a:ext>
            </a:extLst>
          </p:cNvPr>
          <p:cNvSpPr/>
          <p:nvPr/>
        </p:nvSpPr>
        <p:spPr>
          <a:xfrm>
            <a:off x="1283456" y="5428126"/>
            <a:ext cx="1925744" cy="5665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 SIM CTRL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308610E-564B-40B5-8290-86CC577384B0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2256912" y="4552751"/>
            <a:ext cx="14583" cy="937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F6B324C-A063-4CB0-BBCE-01FBB28816C8}"/>
              </a:ext>
            </a:extLst>
          </p:cNvPr>
          <p:cNvSpPr txBox="1"/>
          <p:nvPr/>
        </p:nvSpPr>
        <p:spPr>
          <a:xfrm>
            <a:off x="1168869" y="4767213"/>
            <a:ext cx="954516" cy="43088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WebSocket/Netconf</a:t>
            </a:r>
            <a:endParaRPr kumimoji="0" lang="en-I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66A5EC3-9FAB-42E6-ADBA-39D255C2C80C}"/>
              </a:ext>
            </a:extLst>
          </p:cNvPr>
          <p:cNvSpPr txBox="1"/>
          <p:nvPr/>
        </p:nvSpPr>
        <p:spPr>
          <a:xfrm>
            <a:off x="1724544" y="1641137"/>
            <a:ext cx="1420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A1-P Policy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59F0E6A-D202-4A52-BDBE-4440A162AFFE}"/>
              </a:ext>
            </a:extLst>
          </p:cNvPr>
          <p:cNvSpPr/>
          <p:nvPr/>
        </p:nvSpPr>
        <p:spPr>
          <a:xfrm>
            <a:off x="5591148" y="2576172"/>
            <a:ext cx="630090" cy="28660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CE14A87-BBDA-4B95-A136-B9754CD497C6}"/>
              </a:ext>
            </a:extLst>
          </p:cNvPr>
          <p:cNvCxnSpPr>
            <a:cxnSpLocks/>
            <a:stCxn id="12" idx="3"/>
          </p:cNvCxnSpPr>
          <p:nvPr/>
        </p:nvCxnSpPr>
        <p:spPr>
          <a:xfrm flipV="1">
            <a:off x="3219784" y="4253267"/>
            <a:ext cx="2294699" cy="161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9443DECF-926B-4285-8A26-1A27D503639D}"/>
              </a:ext>
            </a:extLst>
          </p:cNvPr>
          <p:cNvSpPr txBox="1"/>
          <p:nvPr/>
        </p:nvSpPr>
        <p:spPr>
          <a:xfrm>
            <a:off x="7364626" y="2362715"/>
            <a:ext cx="3304516" cy="29238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 Termination hold Mapping of </a:t>
            </a:r>
            <a:r>
              <a:rPr kumimoji="0" lang="en-IN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PolicyTypeId</a:t>
            </a:r>
            <a:r>
              <a:rPr kumimoji="0" lang="en-I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to </a:t>
            </a:r>
            <a:r>
              <a:rPr kumimoji="0" lang="en-IN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TopicName</a:t>
            </a:r>
            <a:r>
              <a:rPr kumimoji="0" lang="en-I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{</a:t>
            </a: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PolicyTypeID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”:”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TopicName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”,</a:t>
            </a: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“ORAN_QoSTarget_2.0.0”:”TopicA”,</a:t>
            </a: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“ORAN_QoETarget_2.0.0”:”TopicB”</a:t>
            </a: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}</a:t>
            </a: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1A222F8-0098-48C2-AAFF-976DDA453EA7}"/>
              </a:ext>
            </a:extLst>
          </p:cNvPr>
          <p:cNvCxnSpPr>
            <a:cxnSpLocks/>
            <a:stCxn id="12" idx="0"/>
            <a:endCxn id="6" idx="2"/>
          </p:cNvCxnSpPr>
          <p:nvPr/>
        </p:nvCxnSpPr>
        <p:spPr>
          <a:xfrm flipH="1" flipV="1">
            <a:off x="2245037" y="3243837"/>
            <a:ext cx="22458" cy="7423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CEF485EC-6142-4BA0-A27F-4FB5126B521D}"/>
              </a:ext>
            </a:extLst>
          </p:cNvPr>
          <p:cNvSpPr txBox="1"/>
          <p:nvPr/>
        </p:nvSpPr>
        <p:spPr>
          <a:xfrm>
            <a:off x="769989" y="3482586"/>
            <a:ext cx="1549276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Get Topic Mapping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F44DDFE-1F99-4497-928D-E1BFF72E6BFD}"/>
              </a:ext>
            </a:extLst>
          </p:cNvPr>
          <p:cNvSpPr txBox="1"/>
          <p:nvPr/>
        </p:nvSpPr>
        <p:spPr>
          <a:xfrm>
            <a:off x="3417045" y="3826613"/>
            <a:ext cx="1952894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Subscribe to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Topic</a:t>
            </a:r>
          </a:p>
        </p:txBody>
      </p:sp>
      <p:sp>
        <p:nvSpPr>
          <p:cNvPr id="47" name="Title 1">
            <a:extLst>
              <a:ext uri="{FF2B5EF4-FFF2-40B4-BE49-F238E27FC236}">
                <a16:creationId xmlns:a16="http://schemas.microsoft.com/office/drawing/2014/main" id="{C4F253C9-AEB6-4EE4-9AB7-E3B7D1F12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787" y="908327"/>
            <a:ext cx="8132621" cy="637716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IN" sz="2400" dirty="0"/>
              <a:t>A1 Termination &amp; RAN App are different Modules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426D8E-DAD9-29EF-F060-2F15BF756FA6}"/>
              </a:ext>
            </a:extLst>
          </p:cNvPr>
          <p:cNvSpPr txBox="1">
            <a:spLocks/>
          </p:cNvSpPr>
          <p:nvPr/>
        </p:nvSpPr>
        <p:spPr>
          <a:xfrm>
            <a:off x="458778" y="435302"/>
            <a:ext cx="9439602" cy="4075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lt"/>
                <a:cs typeface="Calibri Light" panose="020F0302020204030204"/>
              </a:rPr>
              <a:t>                                                            RAN-Sim Enhancement for A1</a:t>
            </a:r>
            <a:endParaRPr kumimoji="0" lang="en-IN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Calibri Light"/>
              <a:cs typeface="Calibri Ligh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7F38B8-F7F7-E66F-0D6C-E74249ADE02F}"/>
              </a:ext>
            </a:extLst>
          </p:cNvPr>
          <p:cNvSpPr txBox="1"/>
          <p:nvPr/>
        </p:nvSpPr>
        <p:spPr>
          <a:xfrm>
            <a:off x="5215835" y="5849573"/>
            <a:ext cx="1029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RAN-Sim</a:t>
            </a:r>
          </a:p>
        </p:txBody>
      </p:sp>
    </p:spTree>
    <p:extLst>
      <p:ext uri="{BB962C8B-B14F-4D97-AF65-F5344CB8AC3E}">
        <p14:creationId xmlns:p14="http://schemas.microsoft.com/office/powerpoint/2010/main" val="18485373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8F5A2-D69C-4C2E-9484-79927F5FB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9259" y="4746"/>
            <a:ext cx="6546850" cy="881063"/>
          </a:xfrm>
        </p:spPr>
        <p:txBody>
          <a:bodyPr>
            <a:normAutofit/>
          </a:bodyPr>
          <a:lstStyle/>
          <a:p>
            <a:r>
              <a:rPr lang="en-IN" sz="3600" dirty="0"/>
              <a:t> Kafka Message Format  </a:t>
            </a:r>
            <a:endParaRPr lang="en-IN" sz="3600"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D9E3D8-D283-409F-A207-E9BBD7ED46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5820" y="1455209"/>
            <a:ext cx="1019048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IN" sz="2000" dirty="0"/>
              <a:t>Need further changes in message format, to support policy instance id etc.</a:t>
            </a:r>
            <a:endParaRPr lang="en-IN" sz="2000" dirty="0">
              <a:ea typeface="Calibri"/>
              <a:cs typeface="Calibri"/>
            </a:endParaRPr>
          </a:p>
          <a:p>
            <a:pPr marL="0" indent="0">
              <a:buNone/>
            </a:pPr>
            <a:endParaRPr lang="en-IN" sz="2000" dirty="0"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IN" sz="2000" dirty="0"/>
              <a:t>{</a:t>
            </a:r>
            <a:endParaRPr lang="en-IN" sz="2000" dirty="0"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IN" sz="2000" dirty="0"/>
              <a:t>“action”:”</a:t>
            </a:r>
            <a:r>
              <a:rPr lang="en-IN" sz="2000" dirty="0" err="1"/>
              <a:t>CreatePolicy</a:t>
            </a:r>
            <a:r>
              <a:rPr lang="en-IN" sz="2000" dirty="0"/>
              <a:t>/</a:t>
            </a:r>
            <a:r>
              <a:rPr lang="en-IN" sz="2000" dirty="0" err="1"/>
              <a:t>DeletePolicy</a:t>
            </a:r>
            <a:r>
              <a:rPr lang="en-IN" sz="2000" dirty="0"/>
              <a:t>/</a:t>
            </a:r>
            <a:r>
              <a:rPr lang="en-IN" sz="2000" dirty="0" err="1"/>
              <a:t>GetPolicyStatus</a:t>
            </a:r>
            <a:r>
              <a:rPr lang="en-IN" sz="2000" dirty="0"/>
              <a:t>/..”,</a:t>
            </a:r>
            <a:endParaRPr lang="en-IN" sz="2000" dirty="0"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IN" sz="2000" dirty="0"/>
              <a:t>“payload”:”{}”,</a:t>
            </a:r>
            <a:endParaRPr lang="en-IN" sz="2000" dirty="0"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IN" sz="2000" dirty="0"/>
              <a:t>“</a:t>
            </a:r>
            <a:r>
              <a:rPr lang="en-IN" sz="2000" dirty="0" err="1"/>
              <a:t>policy_type_id</a:t>
            </a:r>
            <a:r>
              <a:rPr lang="en-IN" sz="2000" dirty="0"/>
              <a:t>”:” ORAN_QoSTarget_2.0.0”</a:t>
            </a:r>
          </a:p>
          <a:p>
            <a:pPr marL="0" indent="0">
              <a:buNone/>
            </a:pPr>
            <a:r>
              <a:rPr lang="en-IN" sz="2000" dirty="0">
                <a:ea typeface="Calibri"/>
                <a:cs typeface="Calibri"/>
              </a:rPr>
              <a:t>‘’</a:t>
            </a:r>
            <a:r>
              <a:rPr lang="en-IN" sz="2000" dirty="0" err="1">
                <a:ea typeface="Calibri"/>
                <a:cs typeface="Calibri"/>
              </a:rPr>
              <a:t>ric_id</a:t>
            </a:r>
            <a:r>
              <a:rPr lang="en-IN" sz="2000" dirty="0">
                <a:ea typeface="Calibri"/>
                <a:cs typeface="Calibri"/>
              </a:rPr>
              <a:t>”:””</a:t>
            </a:r>
          </a:p>
          <a:p>
            <a:pPr marL="0" indent="0">
              <a:buNone/>
            </a:pPr>
            <a:r>
              <a:rPr lang="en-IN" sz="2000" dirty="0"/>
              <a:t>}</a:t>
            </a:r>
            <a:endParaRPr lang="en-IN" sz="2000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12584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CDBB08E-D9DD-4291-B85A-7E381F8B83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4777AA8-B4BE-41A5-B103-8FA7A5C68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A1 Functions in ONAP / OSC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3E6D87-E291-4180-843A-A23824995EFA}"/>
              </a:ext>
            </a:extLst>
          </p:cNvPr>
          <p:cNvSpPr txBox="1"/>
          <p:nvPr/>
        </p:nvSpPr>
        <p:spPr>
          <a:xfrm>
            <a:off x="314961" y="1002143"/>
            <a:ext cx="113347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Ref: https://wiki.onap.org/pages/viewpage.action?pageId=84672221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2041E8A-9045-4FFE-B9D1-202467E20B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034" y="1414310"/>
            <a:ext cx="5807397" cy="474487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2452C58-2709-4537-8105-19DD58964AB6}"/>
              </a:ext>
            </a:extLst>
          </p:cNvPr>
          <p:cNvSpPr txBox="1"/>
          <p:nvPr/>
        </p:nvSpPr>
        <p:spPr>
          <a:xfrm>
            <a:off x="7701699" y="1414310"/>
            <a:ext cx="342192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A1-related message can be sent from Policy to SDN-R/CCSDK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Current Control Loop architecture would use DMaaP CL message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A1 Policy Management Service can connect to A1-termination in the Near-RT RIC with or without an A1 Adapter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the SON Use Case context, the A1-termination in Near-RT RIC would be part of the simulated RAN (RAN-Sim) with </a:t>
            </a:r>
            <a:r>
              <a:rPr lang="en-US" dirty="0" err="1"/>
              <a:t>usecase</a:t>
            </a:r>
            <a:r>
              <a:rPr lang="en-US" dirty="0"/>
              <a:t> logic in the simulated/abstracted xApp which results in events from CU/DU over O1</a:t>
            </a:r>
          </a:p>
        </p:txBody>
      </p:sp>
    </p:spTree>
    <p:extLst>
      <p:ext uri="{BB962C8B-B14F-4D97-AF65-F5344CB8AC3E}">
        <p14:creationId xmlns:p14="http://schemas.microsoft.com/office/powerpoint/2010/main" val="702256460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BC80FE3-84A1-453C-89E6-1405BB2EB46C}"/>
              </a:ext>
            </a:extLst>
          </p:cNvPr>
          <p:cNvSpPr/>
          <p:nvPr/>
        </p:nvSpPr>
        <p:spPr>
          <a:xfrm>
            <a:off x="5528377" y="1074274"/>
            <a:ext cx="2368446" cy="53532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Roadmap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EB5F7D4-0474-4D64-BA59-CAD7CA71296C}"/>
              </a:ext>
            </a:extLst>
          </p:cNvPr>
          <p:cNvSpPr/>
          <p:nvPr/>
        </p:nvSpPr>
        <p:spPr>
          <a:xfrm>
            <a:off x="719109" y="2064810"/>
            <a:ext cx="2183287" cy="42817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O-RAN alignment (FM notifications over O1 for SON)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CPS – Full-fledged RAN data base, full alignment with 3GPP NRM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CM-Notify handling (partial)</a:t>
            </a:r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827FB29E-4358-4335-9DC6-8EA17E0CAD46}"/>
              </a:ext>
            </a:extLst>
          </p:cNvPr>
          <p:cNvSpPr/>
          <p:nvPr/>
        </p:nvSpPr>
        <p:spPr>
          <a:xfrm>
            <a:off x="719108" y="1057202"/>
            <a:ext cx="2183287" cy="798036"/>
          </a:xfrm>
          <a:prstGeom prst="rightArrow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R9 Istanbul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A7227EB-C930-4FD5-BCAA-8B049A6B2601}"/>
              </a:ext>
            </a:extLst>
          </p:cNvPr>
          <p:cNvSpPr/>
          <p:nvPr/>
        </p:nvSpPr>
        <p:spPr>
          <a:xfrm>
            <a:off x="3163959" y="2064810"/>
            <a:ext cx="2183287" cy="427105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Improved O-RAN alignment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Update of RAN-Sim and SDN-R to use O-RAN O1 yang model for config 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Updated VES message format (stndDefined) for PM/FM/CM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32083317-138B-4594-9A20-4C49175A5323}"/>
              </a:ext>
            </a:extLst>
          </p:cNvPr>
          <p:cNvSpPr/>
          <p:nvPr/>
        </p:nvSpPr>
        <p:spPr>
          <a:xfrm>
            <a:off x="3163957" y="1057202"/>
            <a:ext cx="2183287" cy="798036"/>
          </a:xfrm>
          <a:prstGeom prst="rightArrow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R10 Jakarta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15BBDA1-9C01-4297-8613-0FD9571A039D}"/>
              </a:ext>
            </a:extLst>
          </p:cNvPr>
          <p:cNvSpPr/>
          <p:nvPr/>
        </p:nvSpPr>
        <p:spPr>
          <a:xfrm>
            <a:off x="5591441" y="2054088"/>
            <a:ext cx="2183287" cy="42817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Support A1-based SON action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Enhance RAN-Sim (A1 Term, </a:t>
            </a:r>
            <a:r>
              <a:rPr lang="en-US" dirty="0" err="1">
                <a:solidFill>
                  <a:schemeClr val="bg1"/>
                </a:solidFill>
              </a:rPr>
              <a:t>RANApp</a:t>
            </a:r>
            <a:r>
              <a:rPr lang="en-US" dirty="0">
                <a:solidFill>
                  <a:schemeClr val="bg1"/>
                </a:solidFill>
              </a:rPr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SON-Handler MS and Policy changes for A1 control loop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Work towards alignment with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O-RAN rApp and R1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CPS DB updates for CM notification (stretch)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Align PoC to new VES msg formats</a:t>
            </a: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928CFC7F-86DB-4AAC-95EA-ED9C8AAA3212}"/>
              </a:ext>
            </a:extLst>
          </p:cNvPr>
          <p:cNvSpPr/>
          <p:nvPr/>
        </p:nvSpPr>
        <p:spPr>
          <a:xfrm>
            <a:off x="5591439" y="1046480"/>
            <a:ext cx="2183287" cy="798036"/>
          </a:xfrm>
          <a:prstGeom prst="rightArrow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R11 Kohn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D40956F-6AB3-B72A-7857-BF96D120C433}"/>
              </a:ext>
            </a:extLst>
          </p:cNvPr>
          <p:cNvSpPr/>
          <p:nvPr/>
        </p:nvSpPr>
        <p:spPr>
          <a:xfrm>
            <a:off x="8018921" y="1996916"/>
            <a:ext cx="2183287" cy="42817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Align with O-RAN rApp and R1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Harmonization with O-RAN OSC for SON use cases using O1 and A1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Co-ordination across SON functions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LCM for SON</a:t>
            </a: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05C5C9AB-A5F1-4B8A-5649-66D3D762C6E6}"/>
              </a:ext>
            </a:extLst>
          </p:cNvPr>
          <p:cNvSpPr/>
          <p:nvPr/>
        </p:nvSpPr>
        <p:spPr>
          <a:xfrm>
            <a:off x="8018919" y="1027884"/>
            <a:ext cx="2183287" cy="798036"/>
          </a:xfrm>
          <a:prstGeom prst="rightArrow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R12 and beyond</a:t>
            </a:r>
          </a:p>
        </p:txBody>
      </p:sp>
    </p:spTree>
    <p:extLst>
      <p:ext uri="{BB962C8B-B14F-4D97-AF65-F5344CB8AC3E}">
        <p14:creationId xmlns:p14="http://schemas.microsoft.com/office/powerpoint/2010/main" val="4215875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C03A31C1-579D-D745-908C-2BB523C54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2837"/>
            <a:ext cx="10972800" cy="640080"/>
          </a:xfrm>
        </p:spPr>
        <p:txBody>
          <a:bodyPr/>
          <a:lstStyle/>
          <a:p>
            <a:r>
              <a:rPr kumimoji="1" lang="en-US" altLang="zh-CN" dirty="0"/>
              <a:t>Summary of Requirements</a:t>
            </a:r>
            <a:endParaRPr kumimoji="1" lang="zh-CN" altLang="en-US" dirty="0"/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0558D2EC-7C42-2748-AAD6-34EF9F74DB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3237623"/>
              </p:ext>
            </p:extLst>
          </p:nvPr>
        </p:nvGraphicFramePr>
        <p:xfrm>
          <a:off x="158620" y="1030099"/>
          <a:ext cx="11821885" cy="26867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560156">
                  <a:extLst>
                    <a:ext uri="{9D8B030D-6E8A-4147-A177-3AD203B41FA5}">
                      <a16:colId xmlns:a16="http://schemas.microsoft.com/office/drawing/2014/main" val="3852676224"/>
                    </a:ext>
                  </a:extLst>
                </a:gridCol>
                <a:gridCol w="2600257">
                  <a:extLst>
                    <a:ext uri="{9D8B030D-6E8A-4147-A177-3AD203B41FA5}">
                      <a16:colId xmlns:a16="http://schemas.microsoft.com/office/drawing/2014/main" val="3791972105"/>
                    </a:ext>
                  </a:extLst>
                </a:gridCol>
                <a:gridCol w="6212759">
                  <a:extLst>
                    <a:ext uri="{9D8B030D-6E8A-4147-A177-3AD203B41FA5}">
                      <a16:colId xmlns:a16="http://schemas.microsoft.com/office/drawing/2014/main" val="242286642"/>
                    </a:ext>
                  </a:extLst>
                </a:gridCol>
                <a:gridCol w="1448713">
                  <a:extLst>
                    <a:ext uri="{9D8B030D-6E8A-4147-A177-3AD203B41FA5}">
                      <a16:colId xmlns:a16="http://schemas.microsoft.com/office/drawing/2014/main" val="2782510929"/>
                    </a:ext>
                  </a:extLst>
                </a:gridCol>
              </a:tblGrid>
              <a:tr h="31587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Category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Requirement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Content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Priority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1380186"/>
                  </a:ext>
                </a:extLst>
              </a:tr>
              <a:tr h="461660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Functional</a:t>
                      </a:r>
                      <a:endParaRPr lang="zh-CN" altLang="en-US" sz="16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solidFill>
                            <a:schemeClr val="tx1"/>
                          </a:solidFill>
                        </a:rPr>
                        <a:t>Include A1-based action</a:t>
                      </a:r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  <a:tabLst/>
                      </a:pPr>
                      <a:r>
                        <a:rPr lang="en-US" altLang="zh-CN" sz="1600" b="0" baseline="0" dirty="0">
                          <a:solidFill>
                            <a:schemeClr val="tx1"/>
                          </a:solidFill>
                        </a:rPr>
                        <a:t>Implement A1 Support in SDN-R</a:t>
                      </a:r>
                    </a:p>
                    <a:p>
                      <a:pPr marL="0" indent="0">
                        <a:buFont typeface="+mj-lt"/>
                        <a:buNone/>
                        <a:tabLst/>
                      </a:pPr>
                      <a:r>
                        <a:rPr lang="en-US" altLang="zh-CN" sz="1600" b="0" baseline="0" dirty="0">
                          <a:solidFill>
                            <a:schemeClr val="tx1"/>
                          </a:solidFill>
                        </a:rPr>
                        <a:t>Enhance RAN-Sim to include A1 Termination and RAN App</a:t>
                      </a:r>
                    </a:p>
                    <a:p>
                      <a:pPr marL="0" indent="0">
                        <a:buFont typeface="+mj-lt"/>
                        <a:buNone/>
                        <a:tabLst/>
                      </a:pPr>
                      <a:r>
                        <a:rPr lang="en-US" altLang="zh-CN" sz="1600" b="0" baseline="0" dirty="0">
                          <a:solidFill>
                            <a:schemeClr val="tx1"/>
                          </a:solidFill>
                        </a:rPr>
                        <a:t>Addition of new CL msg for A1-based action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altLang="zh-CN" sz="1600" b="1" dirty="0">
                          <a:solidFill>
                            <a:schemeClr val="tx1"/>
                          </a:solidFill>
                        </a:rPr>
                        <a:t>HIGH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4522025"/>
                  </a:ext>
                </a:extLst>
              </a:tr>
              <a:tr h="461660">
                <a:tc rowSpan="2">
                  <a:txBody>
                    <a:bodyPr/>
                    <a:lstStyle/>
                    <a:p>
                      <a:r>
                        <a:rPr lang="en-US" altLang="zh-CN" sz="1600" dirty="0"/>
                        <a:t>Interoperability</a:t>
                      </a:r>
                      <a:endParaRPr lang="zh-CN" altLang="en-US" sz="1600" dirty="0"/>
                    </a:p>
                  </a:txBody>
                  <a:tcPr anchor="ctr"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altLang="zh-CN" sz="1600" dirty="0"/>
                        <a:t>O-RAN alignment </a:t>
                      </a:r>
                      <a:br>
                        <a:rPr lang="en-US" altLang="zh-CN" sz="1600" dirty="0"/>
                      </a:br>
                      <a:r>
                        <a:rPr lang="en-US" altLang="zh-CN" sz="1600" dirty="0"/>
                        <a:t>(VES, O1 interface)</a:t>
                      </a:r>
                      <a:endParaRPr lang="zh-CN" altLang="en-US" sz="16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  <a:tabLst/>
                      </a:pPr>
                      <a:r>
                        <a:rPr lang="en-US" altLang="zh-CN" sz="1600" b="0" dirty="0">
                          <a:solidFill>
                            <a:schemeClr val="tx1"/>
                          </a:solidFill>
                        </a:rPr>
                        <a:t>Modify RAN-Sim and SON-Hander MS to use new VES format for PM,FM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altLang="zh-CN" sz="1600" dirty="0">
                          <a:solidFill>
                            <a:schemeClr val="tx1"/>
                          </a:solidFill>
                        </a:rPr>
                        <a:t>MED</a:t>
                      </a:r>
                      <a:endParaRPr lang="zh-CN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7872781"/>
                  </a:ext>
                </a:extLst>
              </a:tr>
              <a:tr h="267277">
                <a:tc vMerge="1"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zh-CN" altLang="en-US" sz="1600" dirty="0">
                        <a:highlight>
                          <a:srgbClr val="00FFFF"/>
                        </a:highligh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  <a:tabLst/>
                      </a:pPr>
                      <a:r>
                        <a:rPr lang="en-US" altLang="zh-CN" sz="1600" b="0" dirty="0">
                          <a:solidFill>
                            <a:schemeClr val="tx1"/>
                          </a:solidFill>
                        </a:rPr>
                        <a:t>Modify RAN-Sim and SON-Hander MS to use new VES format for CM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altLang="zh-CN" sz="1600" dirty="0">
                          <a:solidFill>
                            <a:schemeClr val="tx1"/>
                          </a:solidFill>
                        </a:rPr>
                        <a:t>MED</a:t>
                      </a:r>
                      <a:endParaRPr lang="en-US" altLang="zh-CN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1094119"/>
                  </a:ext>
                </a:extLst>
              </a:tr>
              <a:tr h="267277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Functional</a:t>
                      </a:r>
                      <a:endParaRPr lang="zh-CN" altLang="en-US" sz="16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Maintain RAN Config Data</a:t>
                      </a:r>
                      <a:endParaRPr lang="zh-CN" altLang="en-US" sz="16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altLang="zh-CN" sz="1600" b="0" dirty="0">
                          <a:solidFill>
                            <a:schemeClr val="tx1"/>
                          </a:solidFill>
                        </a:rPr>
                        <a:t>Process CM Notification and update CPS DB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altLang="zh-CN" sz="1600" b="1" dirty="0">
                          <a:solidFill>
                            <a:schemeClr val="tx1"/>
                          </a:solidFill>
                        </a:rPr>
                        <a:t>MED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5610954"/>
                  </a:ext>
                </a:extLst>
              </a:tr>
              <a:tr h="267277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Functional</a:t>
                      </a:r>
                      <a:endParaRPr lang="zh-CN" altLang="en-US" sz="16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Package application as rApp</a:t>
                      </a:r>
                      <a:endParaRPr lang="zh-CN" altLang="en-US" sz="16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altLang="zh-CN" sz="1600" b="0" dirty="0">
                          <a:solidFill>
                            <a:schemeClr val="tx1"/>
                          </a:solidFill>
                        </a:rPr>
                        <a:t>Ongoing discussion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altLang="zh-CN" sz="1600" b="1" dirty="0">
                          <a:solidFill>
                            <a:schemeClr val="tx1"/>
                          </a:solidFill>
                        </a:rPr>
                        <a:t>MED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85222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19189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1667" y="3508872"/>
            <a:ext cx="479041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>
                <a:solidFill>
                  <a:schemeClr val="bg1"/>
                </a:solidFill>
              </a:rPr>
              <a:t>Thank You!</a:t>
            </a:r>
            <a:endParaRPr lang="zh-CN" alt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142038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80ECDA-EF07-4128-A2A8-86C9A16745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ECC023-927E-4F92-A494-D836E12B1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206298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ONAP-based SON: O-RAN O1 focus (Rel.3 – Rel.10)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8390E7D-D44E-4392-BA73-EA0EF5639AA9}"/>
              </a:ext>
            </a:extLst>
          </p:cNvPr>
          <p:cNvSpPr/>
          <p:nvPr/>
        </p:nvSpPr>
        <p:spPr>
          <a:xfrm>
            <a:off x="157214" y="1120714"/>
            <a:ext cx="7553911" cy="35362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BAC905-F594-4FC4-9EE0-A30A4D1D1D93}"/>
              </a:ext>
            </a:extLst>
          </p:cNvPr>
          <p:cNvSpPr/>
          <p:nvPr/>
        </p:nvSpPr>
        <p:spPr>
          <a:xfrm>
            <a:off x="5002572" y="3091446"/>
            <a:ext cx="2398988" cy="140866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RIC (non-RT)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440D1C-8A98-4EBA-998F-62726B5290BD}"/>
              </a:ext>
            </a:extLst>
          </p:cNvPr>
          <p:cNvSpPr/>
          <p:nvPr/>
        </p:nvSpPr>
        <p:spPr>
          <a:xfrm>
            <a:off x="2208115" y="4800680"/>
            <a:ext cx="3280606" cy="15504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D6BCAEA-884D-41E9-86CB-E8D81CBC958E}"/>
              </a:ext>
            </a:extLst>
          </p:cNvPr>
          <p:cNvGrpSpPr/>
          <p:nvPr/>
        </p:nvGrpSpPr>
        <p:grpSpPr>
          <a:xfrm>
            <a:off x="259530" y="1307252"/>
            <a:ext cx="7547012" cy="4855596"/>
            <a:chOff x="259530" y="1307252"/>
            <a:chExt cx="7547012" cy="4855596"/>
          </a:xfrm>
        </p:grpSpPr>
        <p:sp>
          <p:nvSpPr>
            <p:cNvPr id="9" name="Data Sources TextBox">
              <a:extLst>
                <a:ext uri="{FF2B5EF4-FFF2-40B4-BE49-F238E27FC236}">
                  <a16:creationId xmlns:a16="http://schemas.microsoft.com/office/drawing/2014/main" id="{6C3A620A-4D51-45E8-8D75-8515B9B5B88E}"/>
                </a:ext>
              </a:extLst>
            </p:cNvPr>
            <p:cNvSpPr txBox="1"/>
            <p:nvPr/>
          </p:nvSpPr>
          <p:spPr>
            <a:xfrm>
              <a:off x="4928547" y="1307252"/>
              <a:ext cx="2877995" cy="944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Co-ordination, Decisions</a:t>
              </a:r>
              <a:b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(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Policy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)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TT Aleck Sans" panose="020B0503020203020204" pitchFamily="34" charset="0"/>
                </a:rPr>
                <a:t> 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endParaRPr>
            </a:p>
          </p:txBody>
        </p:sp>
        <p:sp>
          <p:nvSpPr>
            <p:cNvPr id="10" name="Data Sources TextBox">
              <a:extLst>
                <a:ext uri="{FF2B5EF4-FFF2-40B4-BE49-F238E27FC236}">
                  <a16:creationId xmlns:a16="http://schemas.microsoft.com/office/drawing/2014/main" id="{D53D6C91-2589-4C79-8A26-4661139894EB}"/>
                </a:ext>
              </a:extLst>
            </p:cNvPr>
            <p:cNvSpPr txBox="1"/>
            <p:nvPr/>
          </p:nvSpPr>
          <p:spPr>
            <a:xfrm>
              <a:off x="259530" y="2373291"/>
              <a:ext cx="1671689" cy="9183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Data Collection,</a:t>
              </a:r>
              <a:b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&amp; Analysis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DCAE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)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TT Aleck Sans" panose="020B0503020203020204" pitchFamily="34" charset="0"/>
                </a:rPr>
                <a:t> 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endParaRPr>
            </a:p>
          </p:txBody>
        </p:sp>
        <p:pic>
          <p:nvPicPr>
            <p:cNvPr id="11" name="Data Visualization Icon">
              <a:extLst>
                <a:ext uri="{FF2B5EF4-FFF2-40B4-BE49-F238E27FC236}">
                  <a16:creationId xmlns:a16="http://schemas.microsoft.com/office/drawing/2014/main" id="{D8AFFEAA-3118-41DC-9A66-D80CD09D4D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7026" y="3039485"/>
              <a:ext cx="1530432" cy="1583014"/>
            </a:xfrm>
            <a:prstGeom prst="rect">
              <a:avLst/>
            </a:prstGeom>
          </p:spPr>
        </p:pic>
        <p:pic>
          <p:nvPicPr>
            <p:cNvPr id="12" name="ML Icon">
              <a:extLst>
                <a:ext uri="{FF2B5EF4-FFF2-40B4-BE49-F238E27FC236}">
                  <a16:creationId xmlns:a16="http://schemas.microsoft.com/office/drawing/2014/main" id="{29004925-7921-436F-B9AF-8343863C07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2063" y="1542045"/>
              <a:ext cx="1306266" cy="1351145"/>
            </a:xfrm>
            <a:prstGeom prst="rect">
              <a:avLst/>
            </a:prstGeom>
          </p:spPr>
        </p:pic>
        <p:pic>
          <p:nvPicPr>
            <p:cNvPr id="13" name="Action Icon">
              <a:extLst>
                <a:ext uri="{FF2B5EF4-FFF2-40B4-BE49-F238E27FC236}">
                  <a16:creationId xmlns:a16="http://schemas.microsoft.com/office/drawing/2014/main" id="{29388690-4EAE-4D4A-B4AB-BA9199D3204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113456" y="3141285"/>
              <a:ext cx="1309858" cy="12663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ear">
              <a:extLst>
                <a:ext uri="{FF2B5EF4-FFF2-40B4-BE49-F238E27FC236}">
                  <a16:creationId xmlns:a16="http://schemas.microsoft.com/office/drawing/2014/main" id="{052A8C1E-F563-4661-9779-5DB6B3AF9C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6888" y="3406030"/>
              <a:ext cx="622997" cy="644401"/>
            </a:xfrm>
            <a:prstGeom prst="rect">
              <a:avLst/>
            </a:prstGeom>
          </p:spPr>
        </p:pic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F810F8A-FB60-425F-8F3A-97CF95A60D43}"/>
                </a:ext>
              </a:extLst>
            </p:cNvPr>
            <p:cNvCxnSpPr/>
            <p:nvPr/>
          </p:nvCxnSpPr>
          <p:spPr>
            <a:xfrm>
              <a:off x="6347198" y="4374998"/>
              <a:ext cx="0" cy="882352"/>
            </a:xfrm>
            <a:prstGeom prst="line">
              <a:avLst/>
            </a:prstGeom>
            <a:ln w="38100" cap="rnd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4E26652-21E1-4B6F-A566-02174AF0547A}"/>
                </a:ext>
              </a:extLst>
            </p:cNvPr>
            <p:cNvCxnSpPr/>
            <p:nvPr/>
          </p:nvCxnSpPr>
          <p:spPr>
            <a:xfrm flipH="1">
              <a:off x="1837111" y="5257350"/>
              <a:ext cx="404756" cy="0"/>
            </a:xfrm>
            <a:prstGeom prst="line">
              <a:avLst/>
            </a:prstGeom>
            <a:ln w="38100" cap="rnd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69E99EBB-984D-4C67-8315-9844996EEB50}"/>
                </a:ext>
              </a:extLst>
            </p:cNvPr>
            <p:cNvCxnSpPr/>
            <p:nvPr/>
          </p:nvCxnSpPr>
          <p:spPr>
            <a:xfrm flipV="1">
              <a:off x="1837110" y="4429390"/>
              <a:ext cx="1" cy="82796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D8710A1-EAB6-4D8A-9B1C-E7ECE75C0F75}"/>
                </a:ext>
              </a:extLst>
            </p:cNvPr>
            <p:cNvCxnSpPr/>
            <p:nvPr/>
          </p:nvCxnSpPr>
          <p:spPr>
            <a:xfrm flipV="1">
              <a:off x="1960889" y="2180268"/>
              <a:ext cx="0" cy="950876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8C822948-CDC6-4BB4-9E89-B9872139831E}"/>
                </a:ext>
              </a:extLst>
            </p:cNvPr>
            <p:cNvCxnSpPr/>
            <p:nvPr/>
          </p:nvCxnSpPr>
          <p:spPr>
            <a:xfrm>
              <a:off x="1960889" y="2180268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2BC4E0B-2FF2-4A10-9503-676F66EE49FA}"/>
                </a:ext>
              </a:extLst>
            </p:cNvPr>
            <p:cNvCxnSpPr>
              <a:cxnSpLocks/>
            </p:cNvCxnSpPr>
            <p:nvPr/>
          </p:nvCxnSpPr>
          <p:spPr>
            <a:xfrm>
              <a:off x="5716300" y="2180268"/>
              <a:ext cx="612968" cy="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7D33819-FAD5-4C39-ADAD-AEE7B899B7FF}"/>
                </a:ext>
              </a:extLst>
            </p:cNvPr>
            <p:cNvCxnSpPr/>
            <p:nvPr/>
          </p:nvCxnSpPr>
          <p:spPr>
            <a:xfrm>
              <a:off x="6336836" y="2180268"/>
              <a:ext cx="0" cy="950876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D9E035F7-5F97-4548-9BBB-950BAF8DD08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39825" y="3193758"/>
              <a:ext cx="2080542" cy="42454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Data Sources TextBox">
              <a:extLst>
                <a:ext uri="{FF2B5EF4-FFF2-40B4-BE49-F238E27FC236}">
                  <a16:creationId xmlns:a16="http://schemas.microsoft.com/office/drawing/2014/main" id="{98C9F203-2290-47B6-BFCB-066D13AF8EA4}"/>
                </a:ext>
              </a:extLst>
            </p:cNvPr>
            <p:cNvSpPr txBox="1"/>
            <p:nvPr/>
          </p:nvSpPr>
          <p:spPr>
            <a:xfrm>
              <a:off x="1931219" y="1353534"/>
              <a:ext cx="2315694" cy="3438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Optimization (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OOF)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85000"/>
                    <a:lumOff val="1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Data Sources TextBox">
              <a:extLst>
                <a:ext uri="{FF2B5EF4-FFF2-40B4-BE49-F238E27FC236}">
                  <a16:creationId xmlns:a16="http://schemas.microsoft.com/office/drawing/2014/main" id="{8EFB620E-E978-4D2D-9D03-F11F7F9E3FEB}"/>
                </a:ext>
              </a:extLst>
            </p:cNvPr>
            <p:cNvSpPr txBox="1"/>
            <p:nvPr/>
          </p:nvSpPr>
          <p:spPr>
            <a:xfrm>
              <a:off x="2953019" y="3715229"/>
              <a:ext cx="1843991" cy="44813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Control loop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TT Aleck Sans" panose="020B0503020203020204" pitchFamily="34" charset="0"/>
                </a:rPr>
                <a:t> 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endParaRP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40B5AF9E-3A5E-446C-8877-6B794DA621D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6331" y="1726904"/>
              <a:ext cx="1409969" cy="1095861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481CB5D1-C908-41E2-B562-99F2928CD6C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7018" y="5469567"/>
              <a:ext cx="670253" cy="693281"/>
            </a:xfrm>
            <a:prstGeom prst="rect">
              <a:avLst/>
            </a:prstGeom>
          </p:spPr>
        </p:pic>
        <p:sp>
          <p:nvSpPr>
            <p:cNvPr id="27" name="Data Sources TextBox">
              <a:extLst>
                <a:ext uri="{FF2B5EF4-FFF2-40B4-BE49-F238E27FC236}">
                  <a16:creationId xmlns:a16="http://schemas.microsoft.com/office/drawing/2014/main" id="{D52AFCE2-EB99-4318-82DE-88EF2DAAD404}"/>
                </a:ext>
              </a:extLst>
            </p:cNvPr>
            <p:cNvSpPr txBox="1"/>
            <p:nvPr/>
          </p:nvSpPr>
          <p:spPr>
            <a:xfrm>
              <a:off x="5330352" y="3362003"/>
              <a:ext cx="1037192" cy="64440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Action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SDN-R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)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ATT Aleck Sans" panose="020B0503020203020204" pitchFamily="34" charset="0"/>
              </a:endParaRP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endParaRP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09C45666-7990-4093-9C37-A173886E9F84}"/>
                </a:ext>
              </a:extLst>
            </p:cNvPr>
            <p:cNvCxnSpPr/>
            <p:nvPr/>
          </p:nvCxnSpPr>
          <p:spPr>
            <a:xfrm>
              <a:off x="3762656" y="2198180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5BD5AD54-CF15-40E5-898A-BAB4160A2476}"/>
                </a:ext>
              </a:extLst>
            </p:cNvPr>
            <p:cNvCxnSpPr/>
            <p:nvPr/>
          </p:nvCxnSpPr>
          <p:spPr>
            <a:xfrm flipH="1">
              <a:off x="5495827" y="5260981"/>
              <a:ext cx="851373" cy="8603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F556746E-649B-4C25-B460-5EE9740A8793}"/>
                </a:ext>
              </a:extLst>
            </p:cNvPr>
            <p:cNvCxnSpPr/>
            <p:nvPr/>
          </p:nvCxnSpPr>
          <p:spPr>
            <a:xfrm flipH="1" flipV="1">
              <a:off x="6512278" y="4688828"/>
              <a:ext cx="1" cy="692112"/>
            </a:xfrm>
            <a:prstGeom prst="straightConnector1">
              <a:avLst/>
            </a:prstGeom>
            <a:ln w="38100" cap="rnd" cmpd="sng">
              <a:solidFill>
                <a:srgbClr val="00B05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D9C2DB2-4BB0-453E-A3C4-9762E0B8CC79}"/>
                </a:ext>
              </a:extLst>
            </p:cNvPr>
            <p:cNvCxnSpPr/>
            <p:nvPr/>
          </p:nvCxnSpPr>
          <p:spPr>
            <a:xfrm flipH="1">
              <a:off x="5561814" y="5382753"/>
              <a:ext cx="915207" cy="0"/>
            </a:xfrm>
            <a:prstGeom prst="line">
              <a:avLst/>
            </a:prstGeom>
            <a:ln w="38100" cap="rnd" cmpd="sng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AC4ADF36-7901-4405-8E63-EE2F07C13314}"/>
              </a:ext>
            </a:extLst>
          </p:cNvPr>
          <p:cNvSpPr txBox="1">
            <a:spLocks/>
          </p:cNvSpPr>
          <p:nvPr/>
        </p:nvSpPr>
        <p:spPr>
          <a:xfrm>
            <a:off x="7912751" y="3193758"/>
            <a:ext cx="4181220" cy="2877711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solidFill>
              <a:sysClr val="window" lastClr="FFFFFF">
                <a:lumMod val="50000"/>
              </a:sysClr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marL="285750" marR="0" lvl="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kumimoji="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OOF-SON use case has built a foundation for ONAP/O-RAN integration</a:t>
            </a: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Radio network uses common netconf/yang model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b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18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Data flows</a:t>
            </a: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SDN-R to RAN: netconf-based configuration</a:t>
            </a: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RAN to DCAE: VES format for FM alarms, PM KPI, CM Notification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08B1436-29FE-460A-A81D-453C9F01C09C}"/>
              </a:ext>
            </a:extLst>
          </p:cNvPr>
          <p:cNvSpPr txBox="1"/>
          <p:nvPr/>
        </p:nvSpPr>
        <p:spPr>
          <a:xfrm>
            <a:off x="5513956" y="5401052"/>
            <a:ext cx="1148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 ack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7ACA41F-19CF-4A99-A65C-EF2B8024C2CF}"/>
              </a:ext>
            </a:extLst>
          </p:cNvPr>
          <p:cNvSpPr txBox="1"/>
          <p:nvPr/>
        </p:nvSpPr>
        <p:spPr>
          <a:xfrm>
            <a:off x="271158" y="4688828"/>
            <a:ext cx="1891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Data, CM, FM, PM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1D41689-F1C6-4C63-9565-0B18FB168480}"/>
              </a:ext>
            </a:extLst>
          </p:cNvPr>
          <p:cNvSpPr txBox="1"/>
          <p:nvPr/>
        </p:nvSpPr>
        <p:spPr>
          <a:xfrm>
            <a:off x="1047371" y="5243238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1D3DD6-A1E8-4B57-A2FF-FBB279731815}"/>
              </a:ext>
            </a:extLst>
          </p:cNvPr>
          <p:cNvSpPr txBox="1"/>
          <p:nvPr/>
        </p:nvSpPr>
        <p:spPr>
          <a:xfrm>
            <a:off x="6477816" y="4888018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</a:t>
            </a:r>
          </a:p>
        </p:txBody>
      </p:sp>
      <p:sp>
        <p:nvSpPr>
          <p:cNvPr id="38" name="Data Sources TextBox">
            <a:extLst>
              <a:ext uri="{FF2B5EF4-FFF2-40B4-BE49-F238E27FC236}">
                <a16:creationId xmlns:a16="http://schemas.microsoft.com/office/drawing/2014/main" id="{07E91D8F-3A6E-4232-87E8-4970F59604BD}"/>
              </a:ext>
            </a:extLst>
          </p:cNvPr>
          <p:cNvSpPr txBox="1"/>
          <p:nvPr/>
        </p:nvSpPr>
        <p:spPr>
          <a:xfrm>
            <a:off x="2196599" y="5282940"/>
            <a:ext cx="1722648" cy="86216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85000"/>
                    <a:lumOff val="1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O-RAN Radio Network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85000"/>
                    <a:lumOff val="1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RAN-Sim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85000"/>
                    <a:lumOff val="1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CC456A6-8F81-4BD6-B6DD-415FEB54CE68}"/>
              </a:ext>
            </a:extLst>
          </p:cNvPr>
          <p:cNvSpPr txBox="1"/>
          <p:nvPr/>
        </p:nvSpPr>
        <p:spPr>
          <a:xfrm>
            <a:off x="767047" y="5540222"/>
            <a:ext cx="1107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CM notify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B32E17E-5BCF-40CE-8370-0D215D016407}"/>
              </a:ext>
            </a:extLst>
          </p:cNvPr>
          <p:cNvSpPr/>
          <p:nvPr/>
        </p:nvSpPr>
        <p:spPr>
          <a:xfrm>
            <a:off x="7912751" y="1100493"/>
            <a:ext cx="4181220" cy="1938992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solidFill>
              <a:sysClr val="window" lastClr="FFFFFF">
                <a:lumMod val="50000"/>
              </a:sysClr>
            </a:solidFill>
          </a:ln>
        </p:spPr>
        <p:txBody>
          <a:bodyPr wrap="square">
            <a:spAutoFit/>
          </a:bodyPr>
          <a:lstStyle/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SON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 Control Loop (CL)</a:t>
            </a: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ONAP: Open-source platform, with basic open-source code</a:t>
            </a: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Companies can use framework to add proprietary SON solutions, including optimization algorithms, etc.</a:t>
            </a:r>
          </a:p>
        </p:txBody>
      </p:sp>
    </p:spTree>
    <p:extLst>
      <p:ext uri="{BB962C8B-B14F-4D97-AF65-F5344CB8AC3E}">
        <p14:creationId xmlns:p14="http://schemas.microsoft.com/office/powerpoint/2010/main" val="349452001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80ECDA-EF07-4128-A2A8-86C9A16745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ECC023-927E-4F92-A494-D836E12B1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206298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ONAP-based SON: Target - with O-RAN O1, A1, O2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8390E7D-D44E-4392-BA73-EA0EF5639AA9}"/>
              </a:ext>
            </a:extLst>
          </p:cNvPr>
          <p:cNvSpPr/>
          <p:nvPr/>
        </p:nvSpPr>
        <p:spPr>
          <a:xfrm>
            <a:off x="157214" y="1120714"/>
            <a:ext cx="7553911" cy="35362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BAC905-F594-4FC4-9EE0-A30A4D1D1D93}"/>
              </a:ext>
            </a:extLst>
          </p:cNvPr>
          <p:cNvSpPr/>
          <p:nvPr/>
        </p:nvSpPr>
        <p:spPr>
          <a:xfrm>
            <a:off x="5002572" y="3091446"/>
            <a:ext cx="2398988" cy="140866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440D1C-8A98-4EBA-998F-62726B5290BD}"/>
              </a:ext>
            </a:extLst>
          </p:cNvPr>
          <p:cNvSpPr/>
          <p:nvPr/>
        </p:nvSpPr>
        <p:spPr>
          <a:xfrm>
            <a:off x="1929080" y="4800680"/>
            <a:ext cx="3559641" cy="15504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D6BCAEA-884D-41E9-86CB-E8D81CBC958E}"/>
              </a:ext>
            </a:extLst>
          </p:cNvPr>
          <p:cNvGrpSpPr/>
          <p:nvPr/>
        </p:nvGrpSpPr>
        <p:grpSpPr>
          <a:xfrm>
            <a:off x="259530" y="1307252"/>
            <a:ext cx="7547012" cy="4873020"/>
            <a:chOff x="259530" y="1307252"/>
            <a:chExt cx="7547012" cy="4873020"/>
          </a:xfrm>
        </p:grpSpPr>
        <p:sp>
          <p:nvSpPr>
            <p:cNvPr id="9" name="Data Sources TextBox">
              <a:extLst>
                <a:ext uri="{FF2B5EF4-FFF2-40B4-BE49-F238E27FC236}">
                  <a16:creationId xmlns:a16="http://schemas.microsoft.com/office/drawing/2014/main" id="{6C3A620A-4D51-45E8-8D75-8515B9B5B88E}"/>
                </a:ext>
              </a:extLst>
            </p:cNvPr>
            <p:cNvSpPr txBox="1"/>
            <p:nvPr/>
          </p:nvSpPr>
          <p:spPr>
            <a:xfrm>
              <a:off x="4928547" y="1307252"/>
              <a:ext cx="2877995" cy="944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Co-ordination, Decisions</a:t>
              </a:r>
              <a:b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</a:b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 (</a:t>
              </a:r>
              <a:r>
                <a:rPr lang="en-US" sz="2000" b="1" dirty="0">
                  <a:solidFill>
                    <a:schemeClr val="accent5"/>
                  </a:solidFill>
                </a:rPr>
                <a:t>Policy</a:t>
              </a: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)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r>
                <a:rPr lang="en-US" sz="2000" dirty="0">
                  <a:solidFill>
                    <a:schemeClr val="tx2"/>
                  </a:solidFill>
                  <a:cs typeface="ATT Aleck Sans" panose="020B0503020203020204" pitchFamily="34" charset="0"/>
                </a:rPr>
                <a:t> 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000" dirty="0">
                <a:solidFill>
                  <a:srgbClr val="00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sp>
          <p:nvSpPr>
            <p:cNvPr id="10" name="Data Sources TextBox">
              <a:extLst>
                <a:ext uri="{FF2B5EF4-FFF2-40B4-BE49-F238E27FC236}">
                  <a16:creationId xmlns:a16="http://schemas.microsoft.com/office/drawing/2014/main" id="{D53D6C91-2589-4C79-8A26-4661139894EB}"/>
                </a:ext>
              </a:extLst>
            </p:cNvPr>
            <p:cNvSpPr txBox="1"/>
            <p:nvPr/>
          </p:nvSpPr>
          <p:spPr>
            <a:xfrm>
              <a:off x="259530" y="2373291"/>
              <a:ext cx="1671689" cy="9183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Data Collection,</a:t>
              </a:r>
              <a:b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</a:b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&amp; Analysis</a:t>
              </a:r>
            </a:p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(</a:t>
              </a:r>
              <a:r>
                <a:rPr lang="en-US" sz="2000" b="1" dirty="0">
                  <a:solidFill>
                    <a:schemeClr val="accent5"/>
                  </a:solidFill>
                </a:rPr>
                <a:t>DCAE</a:t>
              </a: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)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r>
                <a:rPr lang="en-US" sz="2000" dirty="0">
                  <a:solidFill>
                    <a:schemeClr val="tx2"/>
                  </a:solidFill>
                  <a:cs typeface="ATT Aleck Sans" panose="020B0503020203020204" pitchFamily="34" charset="0"/>
                </a:rPr>
                <a:t> 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000" dirty="0">
                <a:solidFill>
                  <a:srgbClr val="00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pic>
          <p:nvPicPr>
            <p:cNvPr id="11" name="Data Visualization Icon">
              <a:extLst>
                <a:ext uri="{FF2B5EF4-FFF2-40B4-BE49-F238E27FC236}">
                  <a16:creationId xmlns:a16="http://schemas.microsoft.com/office/drawing/2014/main" id="{D8AFFEAA-3118-41DC-9A66-D80CD09D4D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7026" y="3039485"/>
              <a:ext cx="1530432" cy="1583014"/>
            </a:xfrm>
            <a:prstGeom prst="rect">
              <a:avLst/>
            </a:prstGeom>
          </p:spPr>
        </p:pic>
        <p:pic>
          <p:nvPicPr>
            <p:cNvPr id="12" name="ML Icon">
              <a:extLst>
                <a:ext uri="{FF2B5EF4-FFF2-40B4-BE49-F238E27FC236}">
                  <a16:creationId xmlns:a16="http://schemas.microsoft.com/office/drawing/2014/main" id="{29004925-7921-436F-B9AF-8343863C07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2063" y="1542045"/>
              <a:ext cx="1306266" cy="1351145"/>
            </a:xfrm>
            <a:prstGeom prst="rect">
              <a:avLst/>
            </a:prstGeom>
          </p:spPr>
        </p:pic>
        <p:pic>
          <p:nvPicPr>
            <p:cNvPr id="13" name="Action Icon">
              <a:extLst>
                <a:ext uri="{FF2B5EF4-FFF2-40B4-BE49-F238E27FC236}">
                  <a16:creationId xmlns:a16="http://schemas.microsoft.com/office/drawing/2014/main" id="{29388690-4EAE-4D4A-B4AB-BA9199D3204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113456" y="3141285"/>
              <a:ext cx="1309858" cy="12663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ear">
              <a:extLst>
                <a:ext uri="{FF2B5EF4-FFF2-40B4-BE49-F238E27FC236}">
                  <a16:creationId xmlns:a16="http://schemas.microsoft.com/office/drawing/2014/main" id="{052A8C1E-F563-4661-9779-5DB6B3AF9C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6888" y="3406030"/>
              <a:ext cx="622997" cy="644401"/>
            </a:xfrm>
            <a:prstGeom prst="rect">
              <a:avLst/>
            </a:prstGeom>
          </p:spPr>
        </p:pic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4E26652-21E1-4B6F-A566-02174AF0547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08350" y="5648988"/>
              <a:ext cx="175835" cy="0"/>
            </a:xfrm>
            <a:prstGeom prst="line">
              <a:avLst/>
            </a:prstGeom>
            <a:ln w="38100" cap="rnd" cmpd="sng">
              <a:solidFill>
                <a:srgbClr val="FF00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69E99EBB-984D-4C67-8315-9844996EEB5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73648" y="4285084"/>
              <a:ext cx="8910" cy="1373277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D8710A1-EAB6-4D8A-9B1C-E7ECE75C0F75}"/>
                </a:ext>
              </a:extLst>
            </p:cNvPr>
            <p:cNvCxnSpPr/>
            <p:nvPr/>
          </p:nvCxnSpPr>
          <p:spPr>
            <a:xfrm flipV="1">
              <a:off x="1960889" y="2180268"/>
              <a:ext cx="0" cy="950876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8C822948-CDC6-4BB4-9E89-B9872139831E}"/>
                </a:ext>
              </a:extLst>
            </p:cNvPr>
            <p:cNvCxnSpPr/>
            <p:nvPr/>
          </p:nvCxnSpPr>
          <p:spPr>
            <a:xfrm>
              <a:off x="1960889" y="2180268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2BC4E0B-2FF2-4A10-9503-676F66EE49FA}"/>
                </a:ext>
              </a:extLst>
            </p:cNvPr>
            <p:cNvCxnSpPr>
              <a:cxnSpLocks/>
            </p:cNvCxnSpPr>
            <p:nvPr/>
          </p:nvCxnSpPr>
          <p:spPr>
            <a:xfrm>
              <a:off x="5716300" y="2180268"/>
              <a:ext cx="612968" cy="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7D33819-FAD5-4C39-ADAD-AEE7B899B7FF}"/>
                </a:ext>
              </a:extLst>
            </p:cNvPr>
            <p:cNvCxnSpPr/>
            <p:nvPr/>
          </p:nvCxnSpPr>
          <p:spPr>
            <a:xfrm>
              <a:off x="6336836" y="2180268"/>
              <a:ext cx="0" cy="950876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D9E035F7-5F97-4548-9BBB-950BAF8DD08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39825" y="3193758"/>
              <a:ext cx="2080542" cy="42454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Data Sources TextBox">
              <a:extLst>
                <a:ext uri="{FF2B5EF4-FFF2-40B4-BE49-F238E27FC236}">
                  <a16:creationId xmlns:a16="http://schemas.microsoft.com/office/drawing/2014/main" id="{98C9F203-2290-47B6-BFCB-066D13AF8EA4}"/>
                </a:ext>
              </a:extLst>
            </p:cNvPr>
            <p:cNvSpPr txBox="1"/>
            <p:nvPr/>
          </p:nvSpPr>
          <p:spPr>
            <a:xfrm>
              <a:off x="1931219" y="1353534"/>
              <a:ext cx="2315694" cy="3438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Optimization (</a:t>
              </a:r>
              <a:r>
                <a:rPr lang="en-US" sz="2000" b="1" dirty="0">
                  <a:solidFill>
                    <a:schemeClr val="accent5"/>
                  </a:solidFill>
                </a:rPr>
                <a:t>OOF)</a:t>
              </a:r>
              <a:endParaRPr lang="en-US" sz="2000" dirty="0">
                <a:solidFill>
                  <a:schemeClr val="tx2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4" name="Data Sources TextBox">
              <a:extLst>
                <a:ext uri="{FF2B5EF4-FFF2-40B4-BE49-F238E27FC236}">
                  <a16:creationId xmlns:a16="http://schemas.microsoft.com/office/drawing/2014/main" id="{8EFB620E-E978-4D2D-9D03-F11F7F9E3FEB}"/>
                </a:ext>
              </a:extLst>
            </p:cNvPr>
            <p:cNvSpPr txBox="1"/>
            <p:nvPr/>
          </p:nvSpPr>
          <p:spPr>
            <a:xfrm>
              <a:off x="2953019" y="3715229"/>
              <a:ext cx="1843991" cy="44813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800" b="1" dirty="0">
                  <a:solidFill>
                    <a:srgbClr val="FF0000"/>
                  </a:solidFill>
                </a:rPr>
                <a:t>Control loop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r>
                <a:rPr lang="en-US" sz="2800" b="1" dirty="0">
                  <a:solidFill>
                    <a:srgbClr val="FF0000"/>
                  </a:solidFill>
                  <a:cs typeface="ATT Aleck Sans" panose="020B0503020203020204" pitchFamily="34" charset="0"/>
                </a:rPr>
                <a:t> 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800" b="1" dirty="0">
                <a:solidFill>
                  <a:srgbClr val="FF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40B5AF9E-3A5E-446C-8877-6B794DA621D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6331" y="1726904"/>
              <a:ext cx="1409969" cy="1095861"/>
            </a:xfrm>
            <a:prstGeom prst="rect">
              <a:avLst/>
            </a:prstGeom>
          </p:spPr>
        </p:pic>
        <p:sp>
          <p:nvSpPr>
            <p:cNvPr id="27" name="Data Sources TextBox">
              <a:extLst>
                <a:ext uri="{FF2B5EF4-FFF2-40B4-BE49-F238E27FC236}">
                  <a16:creationId xmlns:a16="http://schemas.microsoft.com/office/drawing/2014/main" id="{D52AFCE2-EB99-4318-82DE-88EF2DAAD404}"/>
                </a:ext>
              </a:extLst>
            </p:cNvPr>
            <p:cNvSpPr txBox="1"/>
            <p:nvPr/>
          </p:nvSpPr>
          <p:spPr>
            <a:xfrm>
              <a:off x="5238056" y="3260282"/>
              <a:ext cx="1037192" cy="64440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Action</a:t>
              </a:r>
            </a:p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(</a:t>
              </a:r>
              <a:r>
                <a:rPr lang="en-US" sz="2000" b="1" dirty="0">
                  <a:solidFill>
                    <a:schemeClr val="accent5"/>
                  </a:solidFill>
                </a:rPr>
                <a:t>SDN-R</a:t>
              </a: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)</a:t>
              </a:r>
              <a:endParaRPr lang="en-US" sz="2000" dirty="0">
                <a:solidFill>
                  <a:schemeClr val="tx2"/>
                </a:solidFill>
                <a:cs typeface="ATT Aleck Sans" panose="020B0503020203020204" pitchFamily="34" charset="0"/>
              </a:endParaRP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000" dirty="0">
                <a:solidFill>
                  <a:srgbClr val="00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09C45666-7990-4093-9C37-A173886E9F84}"/>
                </a:ext>
              </a:extLst>
            </p:cNvPr>
            <p:cNvCxnSpPr/>
            <p:nvPr/>
          </p:nvCxnSpPr>
          <p:spPr>
            <a:xfrm>
              <a:off x="3762656" y="2198180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5BD5AD54-CF15-40E5-898A-BAB4160A247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637358" y="5701122"/>
              <a:ext cx="1370402" cy="7527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D9C2DB2-4BB0-453E-A3C4-9762E0B8CC7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02123" y="6180271"/>
              <a:ext cx="1980669" cy="0"/>
            </a:xfrm>
            <a:prstGeom prst="line">
              <a:avLst/>
            </a:prstGeom>
            <a:ln w="38100" cap="rnd" cmpd="sng">
              <a:solidFill>
                <a:srgbClr val="00B05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6F10A63E-424A-4F8A-868C-7F2F159C162B}"/>
                </a:ext>
              </a:extLst>
            </p:cNvPr>
            <p:cNvCxnSpPr>
              <a:cxnSpLocks/>
            </p:cNvCxnSpPr>
            <p:nvPr/>
          </p:nvCxnSpPr>
          <p:spPr>
            <a:xfrm>
              <a:off x="6007760" y="4518700"/>
              <a:ext cx="0" cy="1189949"/>
            </a:xfrm>
            <a:prstGeom prst="line">
              <a:avLst/>
            </a:prstGeom>
            <a:ln w="38100" cap="rnd" cmpd="sng">
              <a:solidFill>
                <a:srgbClr val="FF0000"/>
              </a:solidFill>
              <a:head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91CD4190-958C-425A-8AB2-19BD65F4E9C2}"/>
                </a:ext>
              </a:extLst>
            </p:cNvPr>
            <p:cNvCxnSpPr>
              <a:cxnSpLocks/>
            </p:cNvCxnSpPr>
            <p:nvPr/>
          </p:nvCxnSpPr>
          <p:spPr>
            <a:xfrm>
              <a:off x="5311724" y="4482366"/>
              <a:ext cx="0" cy="662931"/>
            </a:xfrm>
            <a:prstGeom prst="line">
              <a:avLst/>
            </a:prstGeom>
            <a:ln w="38100" cap="rnd" cmpd="sng">
              <a:solidFill>
                <a:srgbClr val="FF0000"/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3380290A-2693-4C0B-BF73-B364FF35E6E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680986" y="5126146"/>
              <a:ext cx="630738" cy="3367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90275BDA-33F1-476A-B882-BDFE392C7E2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56555" y="4688828"/>
              <a:ext cx="0" cy="1491444"/>
            </a:xfrm>
            <a:prstGeom prst="line">
              <a:avLst/>
            </a:prstGeom>
            <a:ln w="38100" cap="rnd" cmpd="sng">
              <a:solidFill>
                <a:srgbClr val="00B05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AC4ADF36-7901-4405-8E63-EE2F07C13314}"/>
              </a:ext>
            </a:extLst>
          </p:cNvPr>
          <p:cNvSpPr txBox="1">
            <a:spLocks/>
          </p:cNvSpPr>
          <p:nvPr/>
        </p:nvSpPr>
        <p:spPr>
          <a:xfrm>
            <a:off x="7912751" y="3193758"/>
            <a:ext cx="4181220" cy="3123932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solidFill>
              <a:sysClr val="window" lastClr="FFFFFF">
                <a:lumMod val="50000"/>
              </a:sysClr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marL="285750" marR="0" lvl="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kumimoji="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5100" indent="-165100"/>
            <a:r>
              <a:rPr lang="en-US" dirty="0"/>
              <a:t>OOF-SON use case has built a foundation for ONAP/O-RAN integration</a:t>
            </a:r>
          </a:p>
          <a:p>
            <a:pPr marL="165100" indent="-165100"/>
            <a:r>
              <a:rPr lang="en-US" dirty="0"/>
              <a:t>Radio network uses common netconf/yang model</a:t>
            </a:r>
          </a:p>
          <a:p>
            <a:pPr marL="0" indent="0">
              <a:buNone/>
            </a:pPr>
            <a:br>
              <a:rPr lang="en-US" sz="900" dirty="0"/>
            </a:br>
            <a:r>
              <a:rPr lang="en-US" u="sng" dirty="0"/>
              <a:t>Data flows</a:t>
            </a:r>
          </a:p>
          <a:p>
            <a:pPr marL="165100" indent="-165100"/>
            <a:r>
              <a:rPr lang="en-US" sz="1600" dirty="0"/>
              <a:t>SDN-R to RAN: netconf-based configuration</a:t>
            </a:r>
          </a:p>
          <a:p>
            <a:pPr marL="165100" indent="-165100"/>
            <a:r>
              <a:rPr lang="en-US" sz="1600" dirty="0"/>
              <a:t>RAN to DCAE: VES format for FM alarms, PM KPI, CM Notification</a:t>
            </a:r>
          </a:p>
          <a:p>
            <a:pPr marL="165100" indent="-165100"/>
            <a:r>
              <a:rPr lang="en-US" sz="1600" dirty="0"/>
              <a:t>RAN to SDN-R: Netconf ack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7ACA41F-19CF-4A99-A65C-EF2B8024C2CF}"/>
              </a:ext>
            </a:extLst>
          </p:cNvPr>
          <p:cNvSpPr txBox="1"/>
          <p:nvPr/>
        </p:nvSpPr>
        <p:spPr>
          <a:xfrm>
            <a:off x="349198" y="4631589"/>
            <a:ext cx="13452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CM, FM, PM</a:t>
            </a:r>
          </a:p>
          <a:p>
            <a:pPr algn="ctr"/>
            <a:r>
              <a:rPr lang="en-US" dirty="0"/>
              <a:t>Data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1D41689-F1C6-4C63-9565-0B18FB168480}"/>
              </a:ext>
            </a:extLst>
          </p:cNvPr>
          <p:cNvSpPr txBox="1"/>
          <p:nvPr/>
        </p:nvSpPr>
        <p:spPr>
          <a:xfrm>
            <a:off x="1355888" y="5143869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O1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1D3DD6-A1E8-4B57-A2FF-FBB279731815}"/>
              </a:ext>
            </a:extLst>
          </p:cNvPr>
          <p:cNvSpPr txBox="1"/>
          <p:nvPr/>
        </p:nvSpPr>
        <p:spPr>
          <a:xfrm>
            <a:off x="6650015" y="5628001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O2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AFBF8C0-086A-4E55-9492-E703FBD87092}"/>
              </a:ext>
            </a:extLst>
          </p:cNvPr>
          <p:cNvSpPr/>
          <p:nvPr/>
        </p:nvSpPr>
        <p:spPr>
          <a:xfrm>
            <a:off x="3201833" y="4897784"/>
            <a:ext cx="1520385" cy="44351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RIC (near RT)</a:t>
            </a:r>
          </a:p>
        </p:txBody>
      </p:sp>
      <p:sp>
        <p:nvSpPr>
          <p:cNvPr id="38" name="Data Sources TextBox">
            <a:extLst>
              <a:ext uri="{FF2B5EF4-FFF2-40B4-BE49-F238E27FC236}">
                <a16:creationId xmlns:a16="http://schemas.microsoft.com/office/drawing/2014/main" id="{07E91D8F-3A6E-4232-87E8-4970F59604BD}"/>
              </a:ext>
            </a:extLst>
          </p:cNvPr>
          <p:cNvSpPr txBox="1"/>
          <p:nvPr/>
        </p:nvSpPr>
        <p:spPr>
          <a:xfrm>
            <a:off x="1626133" y="5110399"/>
            <a:ext cx="1819299" cy="38577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lvl="0" algn="ctr"/>
            <a:r>
              <a:rPr lang="en-US" sz="24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O-RAN Network</a:t>
            </a:r>
          </a:p>
          <a:p>
            <a:pPr lvl="0" algn="ctr"/>
            <a:r>
              <a:rPr lang="en-US" sz="24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(</a:t>
            </a:r>
            <a:r>
              <a:rPr lang="en-US" sz="2400" b="1" dirty="0">
                <a:solidFill>
                  <a:srgbClr val="0070C0"/>
                </a:solidFill>
              </a:rPr>
              <a:t>RAN-Sim)</a:t>
            </a:r>
            <a:endParaRPr lang="en-US" sz="2400" b="1" dirty="0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B32E17E-5BCF-40CE-8370-0D215D016407}"/>
              </a:ext>
            </a:extLst>
          </p:cNvPr>
          <p:cNvSpPr/>
          <p:nvPr/>
        </p:nvSpPr>
        <p:spPr>
          <a:xfrm>
            <a:off x="7912751" y="1100493"/>
            <a:ext cx="4181220" cy="1938992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solidFill>
              <a:sysClr val="window" lastClr="FFFFFF">
                <a:lumMod val="50000"/>
              </a:sysClr>
            </a:solidFill>
          </a:ln>
        </p:spPr>
        <p:txBody>
          <a:bodyPr wrap="square">
            <a:spAutoFit/>
          </a:bodyPr>
          <a:lstStyle/>
          <a:p>
            <a:pPr marL="165100" marR="0" lvl="0" indent="-1651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SON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 Control Loop (CL)</a:t>
            </a:r>
          </a:p>
          <a:p>
            <a:pPr marL="165100" marR="0" lvl="0" indent="-1651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5100" marR="0" lvl="0" indent="-1651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ONAP: Open-source platform, with basic open-source code</a:t>
            </a:r>
          </a:p>
          <a:p>
            <a:pPr marL="165100" marR="0" lvl="0" indent="-1651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5100" marR="0" lvl="0" indent="-1651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Companies can use framework to add proprietary SON solutions, including optimization algorithms, etc.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3A8590C-047A-48CD-BF91-4E3684AC7708}"/>
              </a:ext>
            </a:extLst>
          </p:cNvPr>
          <p:cNvSpPr/>
          <p:nvPr/>
        </p:nvSpPr>
        <p:spPr>
          <a:xfrm>
            <a:off x="5664346" y="4048386"/>
            <a:ext cx="514334" cy="4097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O1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B8A7B3D-E08C-4396-9C5C-685298DA85D5}"/>
              </a:ext>
            </a:extLst>
          </p:cNvPr>
          <p:cNvSpPr/>
          <p:nvPr/>
        </p:nvSpPr>
        <p:spPr>
          <a:xfrm>
            <a:off x="5054557" y="4048386"/>
            <a:ext cx="514334" cy="4097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A1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E54D5E3-BCF9-4745-8C63-FD50B2AA1FD5}"/>
              </a:ext>
            </a:extLst>
          </p:cNvPr>
          <p:cNvSpPr/>
          <p:nvPr/>
        </p:nvSpPr>
        <p:spPr>
          <a:xfrm>
            <a:off x="3201833" y="5410848"/>
            <a:ext cx="1477674" cy="44351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CU, DU, RU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FFD5DEC-8527-4D1C-8731-2F03925630F7}"/>
              </a:ext>
            </a:extLst>
          </p:cNvPr>
          <p:cNvSpPr/>
          <p:nvPr/>
        </p:nvSpPr>
        <p:spPr>
          <a:xfrm>
            <a:off x="3201833" y="5898964"/>
            <a:ext cx="1477674" cy="44351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Cloud Infra.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AA70DCA-4B55-4582-8DCF-FB3F77D59EAB}"/>
              </a:ext>
            </a:extLst>
          </p:cNvPr>
          <p:cNvSpPr txBox="1"/>
          <p:nvPr/>
        </p:nvSpPr>
        <p:spPr>
          <a:xfrm>
            <a:off x="5981968" y="5117184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O1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6D34C70-7F4B-42B2-83C0-2858CAB10BA1}"/>
              </a:ext>
            </a:extLst>
          </p:cNvPr>
          <p:cNvSpPr txBox="1"/>
          <p:nvPr/>
        </p:nvSpPr>
        <p:spPr>
          <a:xfrm>
            <a:off x="5442626" y="481633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A1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0CD5AB3-E6A3-467A-9D4D-BE6403DB077C}"/>
              </a:ext>
            </a:extLst>
          </p:cNvPr>
          <p:cNvSpPr txBox="1"/>
          <p:nvPr/>
        </p:nvSpPr>
        <p:spPr>
          <a:xfrm>
            <a:off x="1922605" y="4287646"/>
            <a:ext cx="1444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VES Collector</a:t>
            </a:r>
          </a:p>
        </p:txBody>
      </p:sp>
    </p:spTree>
    <p:extLst>
      <p:ext uri="{BB962C8B-B14F-4D97-AF65-F5344CB8AC3E}">
        <p14:creationId xmlns:p14="http://schemas.microsoft.com/office/powerpoint/2010/main" val="939357283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5C932DA-9109-48D7-9BA8-08EE6431AE8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5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DA6158E-E746-419C-A56F-BECEE5798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/ O-RAN Control Loops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21F7224-F101-4595-ADE5-7D13A528DAF5}"/>
              </a:ext>
            </a:extLst>
          </p:cNvPr>
          <p:cNvSpPr txBox="1"/>
          <p:nvPr/>
        </p:nvSpPr>
        <p:spPr>
          <a:xfrm>
            <a:off x="-66760" y="2787930"/>
            <a:ext cx="13126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Non-RT Control Loop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(&gt;= ~1sec)</a:t>
            </a:r>
          </a:p>
        </p:txBody>
      </p:sp>
      <p:sp>
        <p:nvSpPr>
          <p:cNvPr id="62" name="Left Brace 61">
            <a:extLst>
              <a:ext uri="{FF2B5EF4-FFF2-40B4-BE49-F238E27FC236}">
                <a16:creationId xmlns:a16="http://schemas.microsoft.com/office/drawing/2014/main" id="{7C8F49A1-375A-4390-82B8-CF87D19725E4}"/>
              </a:ext>
            </a:extLst>
          </p:cNvPr>
          <p:cNvSpPr/>
          <p:nvPr/>
        </p:nvSpPr>
        <p:spPr>
          <a:xfrm>
            <a:off x="1110561" y="1154473"/>
            <a:ext cx="463730" cy="4411575"/>
          </a:xfrm>
          <a:prstGeom prst="leftBrac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F41151F-E4AB-4320-B90E-D7250B929FC1}"/>
              </a:ext>
            </a:extLst>
          </p:cNvPr>
          <p:cNvSpPr/>
          <p:nvPr/>
        </p:nvSpPr>
        <p:spPr>
          <a:xfrm>
            <a:off x="1821071" y="3191880"/>
            <a:ext cx="5248432" cy="3278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6C20A68-7BFC-4568-85B2-49D172C1072D}"/>
              </a:ext>
            </a:extLst>
          </p:cNvPr>
          <p:cNvSpPr/>
          <p:nvPr/>
        </p:nvSpPr>
        <p:spPr>
          <a:xfrm>
            <a:off x="1783127" y="1018807"/>
            <a:ext cx="5286376" cy="20450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2C1714-2B6D-48CE-865C-BDB0B84E04FA}"/>
              </a:ext>
            </a:extLst>
          </p:cNvPr>
          <p:cNvSpPr txBox="1"/>
          <p:nvPr/>
        </p:nvSpPr>
        <p:spPr>
          <a:xfrm>
            <a:off x="1821071" y="1001388"/>
            <a:ext cx="1418015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 Narrow" panose="020B0606020202030204" pitchFamily="34" charset="0"/>
                <a:sym typeface="Calibri"/>
              </a:rPr>
              <a:t>SMO Framework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4BFFB95-EC51-479B-8D3C-9250F9442AF1}"/>
              </a:ext>
            </a:extLst>
          </p:cNvPr>
          <p:cNvSpPr/>
          <p:nvPr/>
        </p:nvSpPr>
        <p:spPr>
          <a:xfrm>
            <a:off x="4099553" y="1765886"/>
            <a:ext cx="2724472" cy="1056664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1ED9006-0D1F-4DBC-9756-BC7E5117FD1F}"/>
              </a:ext>
            </a:extLst>
          </p:cNvPr>
          <p:cNvSpPr txBox="1"/>
          <p:nvPr/>
        </p:nvSpPr>
        <p:spPr>
          <a:xfrm>
            <a:off x="5790588" y="1709445"/>
            <a:ext cx="1082987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600" b="1">
                <a:solidFill>
                  <a:schemeClr val="accent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Non-RT RIC </a:t>
            </a:r>
          </a:p>
          <a:p>
            <a:r>
              <a:rPr lang="en-US" dirty="0"/>
              <a:t>Framework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320D11E-4AE6-4B3A-B79D-006E2C8EF4F9}"/>
              </a:ext>
            </a:extLst>
          </p:cNvPr>
          <p:cNvSpPr/>
          <p:nvPr/>
        </p:nvSpPr>
        <p:spPr>
          <a:xfrm>
            <a:off x="4095579" y="4684108"/>
            <a:ext cx="2468804" cy="444405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C892C02-667A-4794-ADF5-4425932396FD}"/>
              </a:ext>
            </a:extLst>
          </p:cNvPr>
          <p:cNvSpPr txBox="1"/>
          <p:nvPr/>
        </p:nvSpPr>
        <p:spPr>
          <a:xfrm>
            <a:off x="4588243" y="4737034"/>
            <a:ext cx="1345879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600" b="1">
                <a:solidFill>
                  <a:schemeClr val="accent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O-CU and O-DU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A42F228-D6B1-411F-B587-7616AAA96F4B}"/>
              </a:ext>
            </a:extLst>
          </p:cNvPr>
          <p:cNvSpPr/>
          <p:nvPr/>
        </p:nvSpPr>
        <p:spPr>
          <a:xfrm>
            <a:off x="4082027" y="5197311"/>
            <a:ext cx="2482355" cy="50762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BAC4B32-236E-47ED-9DCB-A81BDDDBC0FF}"/>
              </a:ext>
            </a:extLst>
          </p:cNvPr>
          <p:cNvSpPr txBox="1"/>
          <p:nvPr/>
        </p:nvSpPr>
        <p:spPr>
          <a:xfrm>
            <a:off x="4901949" y="5207555"/>
            <a:ext cx="534760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600" b="1">
                <a:solidFill>
                  <a:schemeClr val="accent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O-RU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C600AAE-ED4C-4A0E-9E38-507A6833667F}"/>
              </a:ext>
            </a:extLst>
          </p:cNvPr>
          <p:cNvSpPr txBox="1"/>
          <p:nvPr/>
        </p:nvSpPr>
        <p:spPr>
          <a:xfrm>
            <a:off x="4130395" y="1135900"/>
            <a:ext cx="634642" cy="338552"/>
          </a:xfrm>
          <a:prstGeom prst="rect">
            <a:avLst/>
          </a:prstGeom>
          <a:noFill/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rApp1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26FAA3C-404B-42F0-9440-6C214CDF4DA0}"/>
              </a:ext>
            </a:extLst>
          </p:cNvPr>
          <p:cNvSpPr txBox="1"/>
          <p:nvPr/>
        </p:nvSpPr>
        <p:spPr>
          <a:xfrm>
            <a:off x="4980401" y="1117951"/>
            <a:ext cx="634642" cy="338552"/>
          </a:xfrm>
          <a:prstGeom prst="rect">
            <a:avLst/>
          </a:prstGeom>
          <a:noFill/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rApp2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B1543DE-1DA0-4031-B46D-845E80B621D7}"/>
              </a:ext>
            </a:extLst>
          </p:cNvPr>
          <p:cNvSpPr txBox="1"/>
          <p:nvPr/>
        </p:nvSpPr>
        <p:spPr>
          <a:xfrm>
            <a:off x="5771988" y="1105719"/>
            <a:ext cx="634642" cy="338552"/>
          </a:xfrm>
          <a:prstGeom prst="rect">
            <a:avLst/>
          </a:prstGeom>
          <a:noFill/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rApp3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8B3DC1C-41FF-438B-86EA-7AAAD8E6C53C}"/>
              </a:ext>
            </a:extLst>
          </p:cNvPr>
          <p:cNvCxnSpPr>
            <a:cxnSpLocks/>
          </p:cNvCxnSpPr>
          <p:nvPr/>
        </p:nvCxnSpPr>
        <p:spPr>
          <a:xfrm>
            <a:off x="4447716" y="1484696"/>
            <a:ext cx="0" cy="281190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F911345-017A-4FC1-9EE3-2A533157E9E6}"/>
              </a:ext>
            </a:extLst>
          </p:cNvPr>
          <p:cNvSpPr txBox="1"/>
          <p:nvPr/>
        </p:nvSpPr>
        <p:spPr>
          <a:xfrm>
            <a:off x="3062429" y="2589604"/>
            <a:ext cx="906656" cy="36933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O1 Term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4DFC3F1-F7C3-4E0F-A13F-368F7C3D0213}"/>
              </a:ext>
            </a:extLst>
          </p:cNvPr>
          <p:cNvCxnSpPr>
            <a:cxnSpLocks/>
          </p:cNvCxnSpPr>
          <p:nvPr/>
        </p:nvCxnSpPr>
        <p:spPr>
          <a:xfrm>
            <a:off x="3515757" y="2958934"/>
            <a:ext cx="0" cy="2492187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arrow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8B5226E-4925-494B-A7E0-6AFD126AEDB6}"/>
              </a:ext>
            </a:extLst>
          </p:cNvPr>
          <p:cNvCxnSpPr>
            <a:cxnSpLocks/>
            <a:endCxn id="30" idx="2"/>
          </p:cNvCxnSpPr>
          <p:nvPr/>
        </p:nvCxnSpPr>
        <p:spPr>
          <a:xfrm flipH="1" flipV="1">
            <a:off x="2481597" y="2958934"/>
            <a:ext cx="14564" cy="3090714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AECCF5F-420E-4A74-BDF1-5BBCA7DD09CF}"/>
              </a:ext>
            </a:extLst>
          </p:cNvPr>
          <p:cNvCxnSpPr>
            <a:cxnSpLocks/>
            <a:endCxn id="14" idx="1"/>
          </p:cNvCxnSpPr>
          <p:nvPr/>
        </p:nvCxnSpPr>
        <p:spPr>
          <a:xfrm flipV="1">
            <a:off x="3515757" y="5451121"/>
            <a:ext cx="566270" cy="1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9B2058F-F0A9-459F-B4E7-E7BEB22AE28E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3515757" y="4906311"/>
            <a:ext cx="579822" cy="15518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3E0663CA-A477-413A-8B0D-F8CFBA580619}"/>
              </a:ext>
            </a:extLst>
          </p:cNvPr>
          <p:cNvSpPr txBox="1"/>
          <p:nvPr/>
        </p:nvSpPr>
        <p:spPr>
          <a:xfrm>
            <a:off x="2028269" y="2589604"/>
            <a:ext cx="906656" cy="36933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O2 Term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8C50163-D2A7-495A-AD3B-1DA6871CE906}"/>
              </a:ext>
            </a:extLst>
          </p:cNvPr>
          <p:cNvSpPr/>
          <p:nvPr/>
        </p:nvSpPr>
        <p:spPr>
          <a:xfrm>
            <a:off x="4072859" y="5772024"/>
            <a:ext cx="2482355" cy="50762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78F396E-0276-4BD8-9DB9-A4EAF891CB2F}"/>
              </a:ext>
            </a:extLst>
          </p:cNvPr>
          <p:cNvSpPr txBox="1"/>
          <p:nvPr/>
        </p:nvSpPr>
        <p:spPr>
          <a:xfrm>
            <a:off x="4831821" y="5782268"/>
            <a:ext cx="755974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600" b="1">
                <a:solidFill>
                  <a:schemeClr val="accent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O-Cloud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875F902A-3AD6-41A8-AFFC-55815AEF8512}"/>
              </a:ext>
            </a:extLst>
          </p:cNvPr>
          <p:cNvCxnSpPr>
            <a:cxnSpLocks/>
            <a:endCxn id="31" idx="1"/>
          </p:cNvCxnSpPr>
          <p:nvPr/>
        </p:nvCxnSpPr>
        <p:spPr>
          <a:xfrm>
            <a:off x="2496160" y="6025834"/>
            <a:ext cx="1576699" cy="0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5A09133-C703-4E2A-A185-DECD3BDC5276}"/>
              </a:ext>
            </a:extLst>
          </p:cNvPr>
          <p:cNvCxnSpPr>
            <a:cxnSpLocks/>
            <a:stCxn id="17" idx="2"/>
          </p:cNvCxnSpPr>
          <p:nvPr/>
        </p:nvCxnSpPr>
        <p:spPr>
          <a:xfrm>
            <a:off x="5297722" y="1456503"/>
            <a:ext cx="0" cy="309383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A056685-773D-4F31-A4EA-2722F1781663}"/>
              </a:ext>
            </a:extLst>
          </p:cNvPr>
          <p:cNvCxnSpPr>
            <a:cxnSpLocks/>
            <a:stCxn id="18" idx="2"/>
          </p:cNvCxnSpPr>
          <p:nvPr/>
        </p:nvCxnSpPr>
        <p:spPr>
          <a:xfrm>
            <a:off x="6089309" y="1444271"/>
            <a:ext cx="0" cy="321615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4C99953B-3009-423A-BDFB-D205A569E42B}"/>
              </a:ext>
            </a:extLst>
          </p:cNvPr>
          <p:cNvSpPr txBox="1"/>
          <p:nvPr/>
        </p:nvSpPr>
        <p:spPr>
          <a:xfrm>
            <a:off x="3515757" y="2995368"/>
            <a:ext cx="36163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O1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B5D70DC-6BA2-4E2C-84D0-9568916A4BD3}"/>
              </a:ext>
            </a:extLst>
          </p:cNvPr>
          <p:cNvSpPr txBox="1"/>
          <p:nvPr/>
        </p:nvSpPr>
        <p:spPr>
          <a:xfrm>
            <a:off x="3627895" y="5111592"/>
            <a:ext cx="36163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912037E-4BB2-4192-9B57-21692A48C5E0}"/>
              </a:ext>
            </a:extLst>
          </p:cNvPr>
          <p:cNvSpPr txBox="1"/>
          <p:nvPr/>
        </p:nvSpPr>
        <p:spPr>
          <a:xfrm>
            <a:off x="3644033" y="5662559"/>
            <a:ext cx="36163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O2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B4DA2F6-C4C7-4625-A60A-F88FAD1DB436}"/>
              </a:ext>
            </a:extLst>
          </p:cNvPr>
          <p:cNvSpPr txBox="1"/>
          <p:nvPr/>
        </p:nvSpPr>
        <p:spPr>
          <a:xfrm>
            <a:off x="2516019" y="3009278"/>
            <a:ext cx="36163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O2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AF3F7D4-0FD8-45AF-92BD-610157A0677F}"/>
              </a:ext>
            </a:extLst>
          </p:cNvPr>
          <p:cNvSpPr txBox="1"/>
          <p:nvPr/>
        </p:nvSpPr>
        <p:spPr>
          <a:xfrm>
            <a:off x="3627895" y="4566680"/>
            <a:ext cx="36163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O1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EC5F16D-664F-458C-ABFC-91F8EFD42E2D}"/>
              </a:ext>
            </a:extLst>
          </p:cNvPr>
          <p:cNvSpPr txBox="1"/>
          <p:nvPr/>
        </p:nvSpPr>
        <p:spPr>
          <a:xfrm>
            <a:off x="6177223" y="1399000"/>
            <a:ext cx="33438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rgbClr val="FF0000"/>
                </a:solidFill>
              </a:rPr>
              <a:t>R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5307757-D98F-47B8-AAAA-584089B301DC}"/>
              </a:ext>
            </a:extLst>
          </p:cNvPr>
          <p:cNvSpPr txBox="1"/>
          <p:nvPr/>
        </p:nvSpPr>
        <p:spPr>
          <a:xfrm>
            <a:off x="5374262" y="1421631"/>
            <a:ext cx="33438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rgbClr val="FF0000"/>
                </a:solidFill>
              </a:rPr>
              <a:t>R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1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A4E5FDD-B5CF-4F22-AB32-F958160474EA}"/>
              </a:ext>
            </a:extLst>
          </p:cNvPr>
          <p:cNvSpPr txBox="1"/>
          <p:nvPr/>
        </p:nvSpPr>
        <p:spPr>
          <a:xfrm>
            <a:off x="4527783" y="1413905"/>
            <a:ext cx="33438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rgbClr val="FF0000"/>
                </a:solidFill>
              </a:rPr>
              <a:t>R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489BA11-3644-4458-8F2C-376607D4F460}"/>
              </a:ext>
            </a:extLst>
          </p:cNvPr>
          <p:cNvSpPr txBox="1"/>
          <p:nvPr/>
        </p:nvSpPr>
        <p:spPr>
          <a:xfrm>
            <a:off x="3114648" y="2296508"/>
            <a:ext cx="800673" cy="276997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dash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O1-Related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E508CB1-CCE5-4370-845F-C3079981C2E4}"/>
              </a:ext>
            </a:extLst>
          </p:cNvPr>
          <p:cNvSpPr txBox="1"/>
          <p:nvPr/>
        </p:nvSpPr>
        <p:spPr>
          <a:xfrm>
            <a:off x="2129743" y="2283255"/>
            <a:ext cx="800673" cy="276997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dash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O2-Related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AE8FA07-2F45-45D2-BBEB-07D00CD5B569}"/>
              </a:ext>
            </a:extLst>
          </p:cNvPr>
          <p:cNvSpPr txBox="1"/>
          <p:nvPr/>
        </p:nvSpPr>
        <p:spPr>
          <a:xfrm>
            <a:off x="1850620" y="1291424"/>
            <a:ext cx="2091988" cy="338552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Generic SMO Functions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1900311-7EDD-4E20-AF77-3596FAD5B317}"/>
              </a:ext>
            </a:extLst>
          </p:cNvPr>
          <p:cNvGrpSpPr/>
          <p:nvPr/>
        </p:nvGrpSpPr>
        <p:grpSpPr>
          <a:xfrm>
            <a:off x="2964442" y="1767670"/>
            <a:ext cx="2669202" cy="431151"/>
            <a:chOff x="7277315" y="1801652"/>
            <a:chExt cx="2669202" cy="431151"/>
          </a:xfrm>
        </p:grpSpPr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BB4EBB12-107A-4266-B990-189FF6A70930}"/>
                </a:ext>
              </a:extLst>
            </p:cNvPr>
            <p:cNvSpPr/>
            <p:nvPr/>
          </p:nvSpPr>
          <p:spPr>
            <a:xfrm>
              <a:off x="7277315" y="1871580"/>
              <a:ext cx="2669202" cy="338552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2700" cap="flat">
              <a:solidFill>
                <a:schemeClr val="accent1"/>
              </a:solidFill>
              <a:prstDash val="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96A81A9B-9ABC-4A8A-83C3-0427728DB0A6}"/>
                </a:ext>
              </a:extLst>
            </p:cNvPr>
            <p:cNvSpPr txBox="1"/>
            <p:nvPr/>
          </p:nvSpPr>
          <p:spPr>
            <a:xfrm>
              <a:off x="7277315" y="1813707"/>
              <a:ext cx="1435647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Data Mgmnt &amp; Exposure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18CAE58A-FFCD-4971-A9A5-3DC2DBAB10B5}"/>
                </a:ext>
              </a:extLst>
            </p:cNvPr>
            <p:cNvSpPr txBox="1"/>
            <p:nvPr/>
          </p:nvSpPr>
          <p:spPr>
            <a:xfrm>
              <a:off x="8683950" y="1801652"/>
              <a:ext cx="1241685" cy="261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R1 Exposure Service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69959C47-BDE6-42F4-AF01-A99AF5C9DAF3}"/>
                </a:ext>
              </a:extLst>
            </p:cNvPr>
            <p:cNvSpPr txBox="1"/>
            <p:nvPr/>
          </p:nvSpPr>
          <p:spPr>
            <a:xfrm>
              <a:off x="7497460" y="1975254"/>
              <a:ext cx="1191666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External Capabilities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11EAB9AD-8761-401E-B86F-A528ED3F8AE9}"/>
                </a:ext>
              </a:extLst>
            </p:cNvPr>
            <p:cNvSpPr txBox="1"/>
            <p:nvPr/>
          </p:nvSpPr>
          <p:spPr>
            <a:xfrm>
              <a:off x="8663068" y="1971195"/>
              <a:ext cx="1070163" cy="261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AI/ML Workflow </a:t>
              </a:r>
            </a:p>
          </p:txBody>
        </p:sp>
      </p:grp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EE3DF57-84E9-49DD-87E1-5AA6EDCAC972}"/>
              </a:ext>
            </a:extLst>
          </p:cNvPr>
          <p:cNvCxnSpPr>
            <a:cxnSpLocks/>
          </p:cNvCxnSpPr>
          <p:nvPr/>
        </p:nvCxnSpPr>
        <p:spPr>
          <a:xfrm>
            <a:off x="1498137" y="3594880"/>
            <a:ext cx="1818533" cy="1220860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7050BD5D-C9A1-46C7-9C75-CD8102467606}"/>
              </a:ext>
            </a:extLst>
          </p:cNvPr>
          <p:cNvCxnSpPr>
            <a:cxnSpLocks/>
          </p:cNvCxnSpPr>
          <p:nvPr/>
        </p:nvCxnSpPr>
        <p:spPr>
          <a:xfrm flipV="1">
            <a:off x="1487080" y="1524693"/>
            <a:ext cx="2645887" cy="1966057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49652AD6-B5D3-4482-A4B3-2A67E2E3CD74}"/>
              </a:ext>
            </a:extLst>
          </p:cNvPr>
          <p:cNvSpPr txBox="1"/>
          <p:nvPr/>
        </p:nvSpPr>
        <p:spPr>
          <a:xfrm>
            <a:off x="7992014" y="1018807"/>
            <a:ext cx="382455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Non-RT Loop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Time scale: ~ secs/mins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Direct config of CU/DU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Policy Guidance, Coordination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Near-RT Loop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Near-Real-Time (~100ms)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Based on E2 service models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SON examples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Non-RT: Changes based on</a:t>
            </a:r>
            <a:br>
              <a:rPr lang="en-US" sz="2000" dirty="0"/>
            </a:br>
            <a:r>
              <a:rPr lang="en-US" sz="2000" dirty="0"/>
              <a:t>operational state, averaged</a:t>
            </a:r>
            <a:br>
              <a:rPr lang="en-US" sz="2000" dirty="0"/>
            </a:br>
            <a:r>
              <a:rPr lang="en-US" sz="2000" dirty="0"/>
              <a:t>behavior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Near-RT: Changes based on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radio channel, mobility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EB0E002-9C43-40B9-9C59-027C342F852E}"/>
              </a:ext>
            </a:extLst>
          </p:cNvPr>
          <p:cNvSpPr txBox="1"/>
          <p:nvPr/>
        </p:nvSpPr>
        <p:spPr>
          <a:xfrm>
            <a:off x="75584" y="1837598"/>
            <a:ext cx="1312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ONAP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6B1F831-A8EC-4C78-83EB-1AF992417D64}"/>
              </a:ext>
            </a:extLst>
          </p:cNvPr>
          <p:cNvSpPr txBox="1"/>
          <p:nvPr/>
        </p:nvSpPr>
        <p:spPr>
          <a:xfrm>
            <a:off x="13023" y="4205027"/>
            <a:ext cx="1312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RAN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(RAN-Sim)</a:t>
            </a:r>
          </a:p>
        </p:txBody>
      </p:sp>
    </p:spTree>
    <p:extLst>
      <p:ext uri="{BB962C8B-B14F-4D97-AF65-F5344CB8AC3E}">
        <p14:creationId xmlns:p14="http://schemas.microsoft.com/office/powerpoint/2010/main" val="1525031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5C932DA-9109-48D7-9BA8-08EE6431AE8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6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DA6158E-E746-419C-A56F-BECEE5798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/ O-RAN Control Loops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21F7224-F101-4595-ADE5-7D13A528DAF5}"/>
              </a:ext>
            </a:extLst>
          </p:cNvPr>
          <p:cNvSpPr txBox="1"/>
          <p:nvPr/>
        </p:nvSpPr>
        <p:spPr>
          <a:xfrm>
            <a:off x="-66760" y="2787930"/>
            <a:ext cx="13126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Non-RT Control Loop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(&gt;= ~1sec)</a:t>
            </a:r>
          </a:p>
        </p:txBody>
      </p:sp>
      <p:sp>
        <p:nvSpPr>
          <p:cNvPr id="62" name="Left Brace 61">
            <a:extLst>
              <a:ext uri="{FF2B5EF4-FFF2-40B4-BE49-F238E27FC236}">
                <a16:creationId xmlns:a16="http://schemas.microsoft.com/office/drawing/2014/main" id="{7C8F49A1-375A-4390-82B8-CF87D19725E4}"/>
              </a:ext>
            </a:extLst>
          </p:cNvPr>
          <p:cNvSpPr/>
          <p:nvPr/>
        </p:nvSpPr>
        <p:spPr>
          <a:xfrm>
            <a:off x="1110561" y="1154473"/>
            <a:ext cx="463730" cy="4411575"/>
          </a:xfrm>
          <a:prstGeom prst="leftBrac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152C15C6-6148-43CC-BA23-A8571C338ED4}"/>
              </a:ext>
            </a:extLst>
          </p:cNvPr>
          <p:cNvGrpSpPr/>
          <p:nvPr/>
        </p:nvGrpSpPr>
        <p:grpSpPr>
          <a:xfrm>
            <a:off x="1783127" y="1001388"/>
            <a:ext cx="5286376" cy="5468821"/>
            <a:chOff x="6160395" y="1035370"/>
            <a:chExt cx="5286376" cy="5468821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FF41151F-E4AB-4320-B90E-D7250B929FC1}"/>
                </a:ext>
              </a:extLst>
            </p:cNvPr>
            <p:cNvSpPr/>
            <p:nvPr/>
          </p:nvSpPr>
          <p:spPr>
            <a:xfrm>
              <a:off x="6198339" y="3225862"/>
              <a:ext cx="5248432" cy="327832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712DC5E-CA5B-48EF-B493-2E077DA43A8B}"/>
                </a:ext>
              </a:extLst>
            </p:cNvPr>
            <p:cNvGrpSpPr/>
            <p:nvPr/>
          </p:nvGrpSpPr>
          <p:grpSpPr>
            <a:xfrm>
              <a:off x="6160395" y="1035370"/>
              <a:ext cx="5286376" cy="5278256"/>
              <a:chOff x="6096000" y="1035370"/>
              <a:chExt cx="5286376" cy="5278256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6C20A68-7BFC-4568-85B2-49D172C1072D}"/>
                  </a:ext>
                </a:extLst>
              </p:cNvPr>
              <p:cNvSpPr/>
              <p:nvPr/>
            </p:nvSpPr>
            <p:spPr>
              <a:xfrm>
                <a:off x="6096000" y="1052789"/>
                <a:ext cx="5286376" cy="2045039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D2C1714-2B6D-48CE-865C-BDB0B84E04FA}"/>
                  </a:ext>
                </a:extLst>
              </p:cNvPr>
              <p:cNvSpPr txBox="1"/>
              <p:nvPr/>
            </p:nvSpPr>
            <p:spPr>
              <a:xfrm>
                <a:off x="6133944" y="1035370"/>
                <a:ext cx="1418015" cy="3385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1" i="0" u="none" strike="noStrike" cap="none" spc="0" normalizeH="0" baseline="0" dirty="0">
                    <a:ln>
                      <a:noFill/>
                    </a:ln>
                    <a:solidFill>
                      <a:schemeClr val="accent1"/>
                    </a:solidFill>
                    <a:effectLst/>
                    <a:uFillTx/>
                    <a:latin typeface="Arial Narrow" panose="020B0606020202030204" pitchFamily="34" charset="0"/>
                    <a:sym typeface="Calibri"/>
                  </a:rPr>
                  <a:t>SMO Framework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4BFFB95-EC51-479B-8D3C-9250F9442AF1}"/>
                  </a:ext>
                </a:extLst>
              </p:cNvPr>
              <p:cNvSpPr/>
              <p:nvPr/>
            </p:nvSpPr>
            <p:spPr>
              <a:xfrm>
                <a:off x="8412426" y="1799868"/>
                <a:ext cx="2724472" cy="1056664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1ED9006-0D1F-4DBC-9756-BC7E5117FD1F}"/>
                  </a:ext>
                </a:extLst>
              </p:cNvPr>
              <p:cNvSpPr txBox="1"/>
              <p:nvPr/>
            </p:nvSpPr>
            <p:spPr>
              <a:xfrm>
                <a:off x="10103461" y="1743427"/>
                <a:ext cx="1082987" cy="58477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 b="1">
                    <a:solidFill>
                      <a:schemeClr val="accent1"/>
                    </a:solidFill>
                    <a:latin typeface="Arial Narrow" panose="020B0606020202030204" pitchFamily="34" charset="0"/>
                  </a:defRPr>
                </a:lvl1pPr>
              </a:lstStyle>
              <a:p>
                <a:r>
                  <a:rPr lang="en-US" dirty="0"/>
                  <a:t>Non-RT RIC </a:t>
                </a:r>
              </a:p>
              <a:p>
                <a:r>
                  <a:rPr lang="en-US" dirty="0"/>
                  <a:t>Framework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046D4FD9-6210-40CD-880D-C40F512FADBF}"/>
                  </a:ext>
                </a:extLst>
              </p:cNvPr>
              <p:cNvSpPr/>
              <p:nvPr/>
            </p:nvSpPr>
            <p:spPr>
              <a:xfrm>
                <a:off x="8408452" y="3415929"/>
                <a:ext cx="2464831" cy="88881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accent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83CB811-16D7-4EA5-9B27-5C881639F634}"/>
                  </a:ext>
                </a:extLst>
              </p:cNvPr>
              <p:cNvSpPr txBox="1"/>
              <p:nvPr/>
            </p:nvSpPr>
            <p:spPr>
              <a:xfrm>
                <a:off x="8409463" y="3415929"/>
                <a:ext cx="1108635" cy="3385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 b="1">
                    <a:latin typeface="Arial Narrow" panose="020B0606020202030204" pitchFamily="34" charset="0"/>
                  </a:defRPr>
                </a:lvl1pPr>
              </a:lstStyle>
              <a:p>
                <a:r>
                  <a:rPr lang="en-US" dirty="0">
                    <a:solidFill>
                      <a:schemeClr val="accent1"/>
                    </a:solidFill>
                  </a:rPr>
                  <a:t>Near-RT</a:t>
                </a:r>
                <a:r>
                  <a:rPr lang="en-US" dirty="0"/>
                  <a:t> </a:t>
                </a:r>
                <a:r>
                  <a:rPr lang="en-US" dirty="0">
                    <a:solidFill>
                      <a:schemeClr val="accent1"/>
                    </a:solidFill>
                  </a:rPr>
                  <a:t>RIC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2320D11E-4AE6-4B3A-B79D-006E2C8EF4F9}"/>
                  </a:ext>
                </a:extLst>
              </p:cNvPr>
              <p:cNvSpPr/>
              <p:nvPr/>
            </p:nvSpPr>
            <p:spPr>
              <a:xfrm>
                <a:off x="8408452" y="4718090"/>
                <a:ext cx="2468804" cy="444405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accent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C892C02-667A-4794-ADF5-4425932396FD}"/>
                  </a:ext>
                </a:extLst>
              </p:cNvPr>
              <p:cNvSpPr txBox="1"/>
              <p:nvPr/>
            </p:nvSpPr>
            <p:spPr>
              <a:xfrm>
                <a:off x="8901116" y="4771016"/>
                <a:ext cx="1345879" cy="3385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 b="1">
                    <a:solidFill>
                      <a:schemeClr val="accent1"/>
                    </a:solidFill>
                    <a:latin typeface="Arial Narrow" panose="020B0606020202030204" pitchFamily="34" charset="0"/>
                  </a:defRPr>
                </a:lvl1pPr>
              </a:lstStyle>
              <a:p>
                <a:r>
                  <a:rPr lang="en-US" dirty="0"/>
                  <a:t>O-CU and O-DU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A42F228-D6B1-411F-B587-7616AAA96F4B}"/>
                  </a:ext>
                </a:extLst>
              </p:cNvPr>
              <p:cNvSpPr/>
              <p:nvPr/>
            </p:nvSpPr>
            <p:spPr>
              <a:xfrm>
                <a:off x="8394900" y="5231293"/>
                <a:ext cx="2482355" cy="50762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accent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BAC4B32-236E-47ED-9DCB-A81BDDDBC0FF}"/>
                  </a:ext>
                </a:extLst>
              </p:cNvPr>
              <p:cNvSpPr txBox="1"/>
              <p:nvPr/>
            </p:nvSpPr>
            <p:spPr>
              <a:xfrm>
                <a:off x="9214822" y="5241537"/>
                <a:ext cx="534760" cy="3385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 b="1">
                    <a:solidFill>
                      <a:schemeClr val="accent1"/>
                    </a:solidFill>
                    <a:latin typeface="Arial Narrow" panose="020B0606020202030204" pitchFamily="34" charset="0"/>
                  </a:defRPr>
                </a:lvl1pPr>
              </a:lstStyle>
              <a:p>
                <a:r>
                  <a:rPr lang="en-US" dirty="0"/>
                  <a:t>O-RU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C600AAE-ED4C-4A0E-9E38-507A6833667F}"/>
                  </a:ext>
                </a:extLst>
              </p:cNvPr>
              <p:cNvSpPr txBox="1"/>
              <p:nvPr/>
            </p:nvSpPr>
            <p:spPr>
              <a:xfrm>
                <a:off x="8443268" y="1169882"/>
                <a:ext cx="634642" cy="338552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rApp1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26FAA3C-404B-42F0-9440-6C214CDF4DA0}"/>
                  </a:ext>
                </a:extLst>
              </p:cNvPr>
              <p:cNvSpPr txBox="1"/>
              <p:nvPr/>
            </p:nvSpPr>
            <p:spPr>
              <a:xfrm>
                <a:off x="9293274" y="1151933"/>
                <a:ext cx="634642" cy="338552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rApp2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B1543DE-1DA0-4031-B46D-845E80B621D7}"/>
                  </a:ext>
                </a:extLst>
              </p:cNvPr>
              <p:cNvSpPr txBox="1"/>
              <p:nvPr/>
            </p:nvSpPr>
            <p:spPr>
              <a:xfrm>
                <a:off x="10084861" y="1139701"/>
                <a:ext cx="634642" cy="338552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rApp3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2BEEBB1-6302-4F56-8579-D7C4EE0C4DB1}"/>
                  </a:ext>
                </a:extLst>
              </p:cNvPr>
              <p:cNvSpPr txBox="1"/>
              <p:nvPr/>
            </p:nvSpPr>
            <p:spPr>
              <a:xfrm>
                <a:off x="8461868" y="3790363"/>
                <a:ext cx="634642" cy="338552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/>
                </a:lvl1pPr>
              </a:lstStyle>
              <a:p>
                <a:r>
                  <a:rPr lang="en-US" dirty="0"/>
                  <a:t>xApp1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D7D54DF-B8E6-47F6-BFFD-D04E332E8174}"/>
                  </a:ext>
                </a:extLst>
              </p:cNvPr>
              <p:cNvSpPr txBox="1"/>
              <p:nvPr/>
            </p:nvSpPr>
            <p:spPr>
              <a:xfrm>
                <a:off x="9311874" y="3772414"/>
                <a:ext cx="634642" cy="338552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/>
                </a:lvl1pPr>
              </a:lstStyle>
              <a:p>
                <a:r>
                  <a:rPr lang="en-US" dirty="0"/>
                  <a:t>xApp2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C15BD93-972A-4AE7-9D51-782D86E48AB3}"/>
                  </a:ext>
                </a:extLst>
              </p:cNvPr>
              <p:cNvSpPr txBox="1"/>
              <p:nvPr/>
            </p:nvSpPr>
            <p:spPr>
              <a:xfrm>
                <a:off x="10103461" y="3760182"/>
                <a:ext cx="634642" cy="338552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/>
                </a:lvl1pPr>
              </a:lstStyle>
              <a:p>
                <a:r>
                  <a:rPr lang="en-US" dirty="0"/>
                  <a:t>xApp3</a:t>
                </a:r>
              </a:p>
            </p:txBody>
          </p: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B8B3DC1C-41FF-438B-86EA-7AAAD8E6C53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60589" y="1518678"/>
                <a:ext cx="0" cy="281190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29540E4F-2A4C-454E-933A-C80D5904BC68}"/>
                  </a:ext>
                </a:extLst>
              </p:cNvPr>
              <p:cNvCxnSpPr>
                <a:cxnSpLocks/>
                <a:stCxn id="10" idx="2"/>
                <a:endCxn id="12" idx="0"/>
              </p:cNvCxnSpPr>
              <p:nvPr/>
            </p:nvCxnSpPr>
            <p:spPr>
              <a:xfrm>
                <a:off x="9640868" y="4304739"/>
                <a:ext cx="1986" cy="413351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DF911345-017A-4FC1-9EE3-2A533157E9E6}"/>
                  </a:ext>
                </a:extLst>
              </p:cNvPr>
              <p:cNvSpPr txBox="1"/>
              <p:nvPr/>
            </p:nvSpPr>
            <p:spPr>
              <a:xfrm>
                <a:off x="7375302" y="2623586"/>
                <a:ext cx="906656" cy="369330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O1 Term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D03BBEE-0F22-420E-83A4-2550D12C320D}"/>
                  </a:ext>
                </a:extLst>
              </p:cNvPr>
              <p:cNvSpPr txBox="1"/>
              <p:nvPr/>
            </p:nvSpPr>
            <p:spPr>
              <a:xfrm>
                <a:off x="9197948" y="2369610"/>
                <a:ext cx="887420" cy="369330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/>
                  <a:t>A1</a:t>
                </a: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 Term</a:t>
                </a:r>
              </a:p>
            </p:txBody>
          </p: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94DFC3F1-F7C3-4E0F-A13F-368F7C3D02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28630" y="2992916"/>
                <a:ext cx="0" cy="2492187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arrow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98B5226E-4925-494B-A7E0-6AFD126AEDB6}"/>
                  </a:ext>
                </a:extLst>
              </p:cNvPr>
              <p:cNvCxnSpPr>
                <a:cxnSpLocks/>
                <a:endCxn id="30" idx="2"/>
              </p:cNvCxnSpPr>
              <p:nvPr/>
            </p:nvCxnSpPr>
            <p:spPr>
              <a:xfrm flipH="1" flipV="1">
                <a:off x="6794470" y="2992916"/>
                <a:ext cx="14564" cy="3090714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2AECCF5F-420E-4A74-BDF1-5BBCA7DD09CF}"/>
                  </a:ext>
                </a:extLst>
              </p:cNvPr>
              <p:cNvCxnSpPr>
                <a:cxnSpLocks/>
                <a:endCxn id="14" idx="1"/>
              </p:cNvCxnSpPr>
              <p:nvPr/>
            </p:nvCxnSpPr>
            <p:spPr>
              <a:xfrm flipV="1">
                <a:off x="7828630" y="5485103"/>
                <a:ext cx="566270" cy="1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F9B2058F-F0A9-459F-B4E7-E7BEB22AE28E}"/>
                  </a:ext>
                </a:extLst>
              </p:cNvPr>
              <p:cNvCxnSpPr>
                <a:cxnSpLocks/>
                <a:endCxn id="12" idx="1"/>
              </p:cNvCxnSpPr>
              <p:nvPr/>
            </p:nvCxnSpPr>
            <p:spPr>
              <a:xfrm flipV="1">
                <a:off x="7828630" y="4940293"/>
                <a:ext cx="579822" cy="15518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E0663CA-A477-413A-8B0D-F8CFBA580619}"/>
                  </a:ext>
                </a:extLst>
              </p:cNvPr>
              <p:cNvSpPr txBox="1"/>
              <p:nvPr/>
            </p:nvSpPr>
            <p:spPr>
              <a:xfrm>
                <a:off x="6341142" y="2623586"/>
                <a:ext cx="906656" cy="369330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O2 Term</a:t>
                </a: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08C50163-D2A7-495A-AD3B-1DA6871CE906}"/>
                  </a:ext>
                </a:extLst>
              </p:cNvPr>
              <p:cNvSpPr/>
              <p:nvPr/>
            </p:nvSpPr>
            <p:spPr>
              <a:xfrm>
                <a:off x="8385732" y="5806006"/>
                <a:ext cx="2482355" cy="50762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accent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78F396E-0276-4BD8-9DB9-A4EAF891CB2F}"/>
                  </a:ext>
                </a:extLst>
              </p:cNvPr>
              <p:cNvSpPr txBox="1"/>
              <p:nvPr/>
            </p:nvSpPr>
            <p:spPr>
              <a:xfrm>
                <a:off x="9144694" y="5816250"/>
                <a:ext cx="755974" cy="3385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 b="1">
                    <a:solidFill>
                      <a:schemeClr val="accent1"/>
                    </a:solidFill>
                    <a:latin typeface="Arial Narrow" panose="020B0606020202030204" pitchFamily="34" charset="0"/>
                  </a:defRPr>
                </a:lvl1pPr>
              </a:lstStyle>
              <a:p>
                <a:r>
                  <a:rPr lang="en-US" dirty="0"/>
                  <a:t>O-Cloud</a:t>
                </a:r>
              </a:p>
            </p:txBody>
          </p: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875F902A-3AD6-41A8-AFFC-55815AEF8512}"/>
                  </a:ext>
                </a:extLst>
              </p:cNvPr>
              <p:cNvCxnSpPr>
                <a:cxnSpLocks/>
                <a:endCxn id="31" idx="1"/>
              </p:cNvCxnSpPr>
              <p:nvPr/>
            </p:nvCxnSpPr>
            <p:spPr>
              <a:xfrm>
                <a:off x="6809033" y="6059816"/>
                <a:ext cx="1576699" cy="0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95A09133-C703-4E2A-A185-DECD3BDC5276}"/>
                  </a:ext>
                </a:extLst>
              </p:cNvPr>
              <p:cNvCxnSpPr>
                <a:cxnSpLocks/>
                <a:stCxn id="17" idx="2"/>
              </p:cNvCxnSpPr>
              <p:nvPr/>
            </p:nvCxnSpPr>
            <p:spPr>
              <a:xfrm>
                <a:off x="9610595" y="1490485"/>
                <a:ext cx="0" cy="309383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AA056685-773D-4F31-A4EA-2722F1781663}"/>
                  </a:ext>
                </a:extLst>
              </p:cNvPr>
              <p:cNvCxnSpPr>
                <a:cxnSpLocks/>
                <a:stCxn id="18" idx="2"/>
              </p:cNvCxnSpPr>
              <p:nvPr/>
            </p:nvCxnSpPr>
            <p:spPr>
              <a:xfrm>
                <a:off x="10402182" y="1478253"/>
                <a:ext cx="0" cy="321615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4780AE57-BE94-4F49-A0FB-44F051FACA78}"/>
                  </a:ext>
                </a:extLst>
              </p:cNvPr>
              <p:cNvSpPr txBox="1"/>
              <p:nvPr/>
            </p:nvSpPr>
            <p:spPr>
              <a:xfrm>
                <a:off x="9692313" y="3018765"/>
                <a:ext cx="342399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A1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A0996C9D-52EC-43DF-84B3-831010B3532B}"/>
                  </a:ext>
                </a:extLst>
              </p:cNvPr>
              <p:cNvSpPr txBox="1"/>
              <p:nvPr/>
            </p:nvSpPr>
            <p:spPr>
              <a:xfrm>
                <a:off x="9713151" y="4292129"/>
                <a:ext cx="321561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E2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4C99953B-3009-423A-BDFB-D205A569E42B}"/>
                  </a:ext>
                </a:extLst>
              </p:cNvPr>
              <p:cNvSpPr txBox="1"/>
              <p:nvPr/>
            </p:nvSpPr>
            <p:spPr>
              <a:xfrm>
                <a:off x="7828630" y="3029350"/>
                <a:ext cx="36163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O1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0B5D70DC-6BA2-4E2C-84D0-9568916A4BD3}"/>
                  </a:ext>
                </a:extLst>
              </p:cNvPr>
              <p:cNvSpPr txBox="1"/>
              <p:nvPr/>
            </p:nvSpPr>
            <p:spPr>
              <a:xfrm>
                <a:off x="7940768" y="5145574"/>
                <a:ext cx="36163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O1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8912037E-4BB2-4192-9B57-21692A48C5E0}"/>
                  </a:ext>
                </a:extLst>
              </p:cNvPr>
              <p:cNvSpPr txBox="1"/>
              <p:nvPr/>
            </p:nvSpPr>
            <p:spPr>
              <a:xfrm>
                <a:off x="7956906" y="5696541"/>
                <a:ext cx="36163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O2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FB4DA2F6-C4C7-4625-A60A-F88FAD1DB436}"/>
                  </a:ext>
                </a:extLst>
              </p:cNvPr>
              <p:cNvSpPr txBox="1"/>
              <p:nvPr/>
            </p:nvSpPr>
            <p:spPr>
              <a:xfrm>
                <a:off x="6828892" y="3043260"/>
                <a:ext cx="36163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O2</a:t>
                </a:r>
              </a:p>
            </p:txBody>
          </p: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0CDDD554-C104-4F79-B1D2-54BC556E69DB}"/>
                  </a:ext>
                </a:extLst>
              </p:cNvPr>
              <p:cNvCxnSpPr>
                <a:cxnSpLocks/>
                <a:stCxn id="25" idx="2"/>
                <a:endCxn id="10" idx="0"/>
              </p:cNvCxnSpPr>
              <p:nvPr/>
            </p:nvCxnSpPr>
            <p:spPr>
              <a:xfrm flipH="1">
                <a:off x="9640868" y="2738940"/>
                <a:ext cx="790" cy="676989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2AF3F7D4-0FD8-45AF-92BD-610157A0677F}"/>
                  </a:ext>
                </a:extLst>
              </p:cNvPr>
              <p:cNvSpPr txBox="1"/>
              <p:nvPr/>
            </p:nvSpPr>
            <p:spPr>
              <a:xfrm>
                <a:off x="7940768" y="4600662"/>
                <a:ext cx="36163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O1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7EC5F16D-664F-458C-ABFC-91F8EFD42E2D}"/>
                  </a:ext>
                </a:extLst>
              </p:cNvPr>
              <p:cNvSpPr txBox="1"/>
              <p:nvPr/>
            </p:nvSpPr>
            <p:spPr>
              <a:xfrm>
                <a:off x="10490096" y="1432982"/>
                <a:ext cx="33438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>
                    <a:solidFill>
                      <a:srgbClr val="FF0000"/>
                    </a:solidFill>
                  </a:rPr>
                  <a:t>R</a:t>
                </a: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1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35307757-D98F-47B8-AAAA-584089B301DC}"/>
                  </a:ext>
                </a:extLst>
              </p:cNvPr>
              <p:cNvSpPr txBox="1"/>
              <p:nvPr/>
            </p:nvSpPr>
            <p:spPr>
              <a:xfrm>
                <a:off x="9687135" y="1455613"/>
                <a:ext cx="33438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>
                    <a:solidFill>
                      <a:srgbClr val="FF0000"/>
                    </a:solidFill>
                  </a:rPr>
                  <a:t>R</a:t>
                </a: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1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0A4E5FDD-B5CF-4F22-AB32-F958160474EA}"/>
                  </a:ext>
                </a:extLst>
              </p:cNvPr>
              <p:cNvSpPr txBox="1"/>
              <p:nvPr/>
            </p:nvSpPr>
            <p:spPr>
              <a:xfrm>
                <a:off x="8840656" y="1447887"/>
                <a:ext cx="33438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>
                    <a:solidFill>
                      <a:srgbClr val="FF0000"/>
                    </a:solidFill>
                  </a:rPr>
                  <a:t>R</a:t>
                </a: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1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5489BA11-3644-4458-8F2C-376607D4F460}"/>
                  </a:ext>
                </a:extLst>
              </p:cNvPr>
              <p:cNvSpPr txBox="1"/>
              <p:nvPr/>
            </p:nvSpPr>
            <p:spPr>
              <a:xfrm>
                <a:off x="7427521" y="2330490"/>
                <a:ext cx="800673" cy="276997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prstDash val="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O1-Related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0E508CB1-CCE5-4370-845F-C3079981C2E4}"/>
                  </a:ext>
                </a:extLst>
              </p:cNvPr>
              <p:cNvSpPr txBox="1"/>
              <p:nvPr/>
            </p:nvSpPr>
            <p:spPr>
              <a:xfrm>
                <a:off x="6442616" y="2317237"/>
                <a:ext cx="800673" cy="276997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prstDash val="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O2-Related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DAE8FA07-2F45-45D2-BBEB-07D00CD5B569}"/>
                  </a:ext>
                </a:extLst>
              </p:cNvPr>
              <p:cNvSpPr txBox="1"/>
              <p:nvPr/>
            </p:nvSpPr>
            <p:spPr>
              <a:xfrm>
                <a:off x="6163493" y="1325406"/>
                <a:ext cx="2091988" cy="338552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Generic SMO Functions</a:t>
                </a:r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E1900311-7EDD-4E20-AF77-3596FAD5B317}"/>
                  </a:ext>
                </a:extLst>
              </p:cNvPr>
              <p:cNvGrpSpPr/>
              <p:nvPr/>
            </p:nvGrpSpPr>
            <p:grpSpPr>
              <a:xfrm>
                <a:off x="7277315" y="1801652"/>
                <a:ext cx="2669202" cy="431151"/>
                <a:chOff x="7277315" y="1801652"/>
                <a:chExt cx="2669202" cy="431151"/>
              </a:xfrm>
            </p:grpSpPr>
            <p:sp>
              <p:nvSpPr>
                <p:cNvPr id="53" name="Rectangle: Rounded Corners 52">
                  <a:extLst>
                    <a:ext uri="{FF2B5EF4-FFF2-40B4-BE49-F238E27FC236}">
                      <a16:creationId xmlns:a16="http://schemas.microsoft.com/office/drawing/2014/main" id="{BB4EBB12-107A-4266-B990-189FF6A70930}"/>
                    </a:ext>
                  </a:extLst>
                </p:cNvPr>
                <p:cNvSpPr/>
                <p:nvPr/>
              </p:nvSpPr>
              <p:spPr>
                <a:xfrm>
                  <a:off x="7277315" y="1871580"/>
                  <a:ext cx="2669202" cy="338552"/>
                </a:xfrm>
                <a:prstGeom prst="round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>
                  <a:solidFill>
                    <a:schemeClr val="accent1"/>
                  </a:solidFill>
                  <a:prstDash val="dash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96A81A9B-9ABC-4A8A-83C3-0427728DB0A6}"/>
                    </a:ext>
                  </a:extLst>
                </p:cNvPr>
                <p:cNvSpPr txBox="1"/>
                <p:nvPr/>
              </p:nvSpPr>
              <p:spPr>
                <a:xfrm>
                  <a:off x="7277315" y="1813707"/>
                  <a:ext cx="1435647" cy="25391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5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Data Mgmnt &amp; Exposure</a:t>
                  </a:r>
                </a:p>
              </p:txBody>
            </p:sp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18CAE58A-FFCD-4971-A9A5-3DC2DBAB10B5}"/>
                    </a:ext>
                  </a:extLst>
                </p:cNvPr>
                <p:cNvSpPr txBox="1"/>
                <p:nvPr/>
              </p:nvSpPr>
              <p:spPr>
                <a:xfrm>
                  <a:off x="8683950" y="1801652"/>
                  <a:ext cx="1241685" cy="261608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R1 Exposure Service</a:t>
                  </a:r>
                </a:p>
              </p:txBody>
            </p: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69959C47-BDE6-42F4-AF01-A99AF5C9DAF3}"/>
                    </a:ext>
                  </a:extLst>
                </p:cNvPr>
                <p:cNvSpPr txBox="1"/>
                <p:nvPr/>
              </p:nvSpPr>
              <p:spPr>
                <a:xfrm>
                  <a:off x="7497460" y="1975254"/>
                  <a:ext cx="1191666" cy="25391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5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External Capabilities</a:t>
                  </a:r>
                </a:p>
              </p:txBody>
            </p:sp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11EAB9AD-8761-401E-B86F-A528ED3F8AE9}"/>
                    </a:ext>
                  </a:extLst>
                </p:cNvPr>
                <p:cNvSpPr txBox="1"/>
                <p:nvPr/>
              </p:nvSpPr>
              <p:spPr>
                <a:xfrm>
                  <a:off x="8663068" y="1971195"/>
                  <a:ext cx="1070163" cy="261608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AI/ML Workflow </a:t>
                  </a:r>
                </a:p>
              </p:txBody>
            </p:sp>
          </p:grpSp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37590D37-8060-472E-9E9B-F4AC9A54205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849601" y="3816513"/>
                <a:ext cx="579822" cy="15518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8A2A072C-4EA0-4A72-8555-D40F6DFF82C8}"/>
                  </a:ext>
                </a:extLst>
              </p:cNvPr>
              <p:cNvSpPr txBox="1"/>
              <p:nvPr/>
            </p:nvSpPr>
            <p:spPr>
              <a:xfrm>
                <a:off x="7961739" y="3476882"/>
                <a:ext cx="36163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O1</a:t>
                </a:r>
              </a:p>
            </p:txBody>
          </p:sp>
        </p:grpSp>
        <p:sp>
          <p:nvSpPr>
            <p:cNvPr id="64" name="Left Brace 63">
              <a:extLst>
                <a:ext uri="{FF2B5EF4-FFF2-40B4-BE49-F238E27FC236}">
                  <a16:creationId xmlns:a16="http://schemas.microsoft.com/office/drawing/2014/main" id="{51765926-3F94-4686-A919-8E58956FC1CA}"/>
                </a:ext>
              </a:extLst>
            </p:cNvPr>
            <p:cNvSpPr/>
            <p:nvPr/>
          </p:nvSpPr>
          <p:spPr>
            <a:xfrm flipH="1">
              <a:off x="11000545" y="3363002"/>
              <a:ext cx="414016" cy="1819598"/>
            </a:xfrm>
            <a:prstGeom prst="leftBrac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3223B962-4881-4F76-9124-A535837ED16B}"/>
              </a:ext>
            </a:extLst>
          </p:cNvPr>
          <p:cNvSpPr txBox="1"/>
          <p:nvPr/>
        </p:nvSpPr>
        <p:spPr>
          <a:xfrm>
            <a:off x="6815889" y="3438589"/>
            <a:ext cx="11192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Near-RT Control Loop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(~10 ms to 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 ~1 sec)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6658D54-FD94-469E-B2E1-3F0C9FA27220}"/>
              </a:ext>
            </a:extLst>
          </p:cNvPr>
          <p:cNvSpPr txBox="1"/>
          <p:nvPr/>
        </p:nvSpPr>
        <p:spPr>
          <a:xfrm>
            <a:off x="6505934" y="2179925"/>
            <a:ext cx="15676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Guidance for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Near-RT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Control Loop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69556F24-DCD8-457A-AA41-951F90126A01}"/>
              </a:ext>
            </a:extLst>
          </p:cNvPr>
          <p:cNvCxnSpPr>
            <a:cxnSpLocks/>
          </p:cNvCxnSpPr>
          <p:nvPr/>
        </p:nvCxnSpPr>
        <p:spPr>
          <a:xfrm flipH="1">
            <a:off x="5645781" y="2937583"/>
            <a:ext cx="1008778" cy="247289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EE3DF57-84E9-49DD-87E1-5AA6EDCAC972}"/>
              </a:ext>
            </a:extLst>
          </p:cNvPr>
          <p:cNvCxnSpPr>
            <a:cxnSpLocks/>
          </p:cNvCxnSpPr>
          <p:nvPr/>
        </p:nvCxnSpPr>
        <p:spPr>
          <a:xfrm>
            <a:off x="1498137" y="3594880"/>
            <a:ext cx="1818533" cy="1220860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A7D480BA-2E1C-40BA-9955-1E08972726CA}"/>
              </a:ext>
            </a:extLst>
          </p:cNvPr>
          <p:cNvCxnSpPr>
            <a:cxnSpLocks/>
          </p:cNvCxnSpPr>
          <p:nvPr/>
        </p:nvCxnSpPr>
        <p:spPr>
          <a:xfrm flipH="1">
            <a:off x="5708610" y="4332762"/>
            <a:ext cx="1049256" cy="235924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04EAA5F5-18FD-4C0B-8CD3-C8F048F173C2}"/>
              </a:ext>
            </a:extLst>
          </p:cNvPr>
          <p:cNvCxnSpPr>
            <a:cxnSpLocks/>
          </p:cNvCxnSpPr>
          <p:nvPr/>
        </p:nvCxnSpPr>
        <p:spPr>
          <a:xfrm flipH="1" flipV="1">
            <a:off x="6117677" y="4060243"/>
            <a:ext cx="667055" cy="167019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7050BD5D-C9A1-46C7-9C75-CD8102467606}"/>
              </a:ext>
            </a:extLst>
          </p:cNvPr>
          <p:cNvCxnSpPr>
            <a:cxnSpLocks/>
          </p:cNvCxnSpPr>
          <p:nvPr/>
        </p:nvCxnSpPr>
        <p:spPr>
          <a:xfrm flipV="1">
            <a:off x="1487080" y="1524693"/>
            <a:ext cx="2645887" cy="1966057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49652AD6-B5D3-4482-A4B3-2A67E2E3CD74}"/>
              </a:ext>
            </a:extLst>
          </p:cNvPr>
          <p:cNvSpPr txBox="1"/>
          <p:nvPr/>
        </p:nvSpPr>
        <p:spPr>
          <a:xfrm>
            <a:off x="7992014" y="1018807"/>
            <a:ext cx="382455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Non-RT Loop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Time scale: ~ secs/mins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Direct config of CU/DU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Policy Guidance, Coordination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Near-RT Loop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Near-Real-Time (~100ms)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Based on E2 service models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SON examples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Non-RT: Changes based on</a:t>
            </a:r>
            <a:br>
              <a:rPr lang="en-US" sz="2000" dirty="0"/>
            </a:br>
            <a:r>
              <a:rPr lang="en-US" sz="2000" dirty="0"/>
              <a:t>operational state, averaged</a:t>
            </a:r>
            <a:br>
              <a:rPr lang="en-US" sz="2000" dirty="0"/>
            </a:br>
            <a:r>
              <a:rPr lang="en-US" sz="2000" dirty="0"/>
              <a:t>behavior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Near-RT: Changes based on</a:t>
            </a:r>
            <a:br>
              <a:rPr lang="en-US" sz="2000" dirty="0"/>
            </a:br>
            <a:r>
              <a:rPr lang="en-US" sz="2000" dirty="0"/>
              <a:t>radio channel, mobility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EB0E002-9C43-40B9-9C59-027C342F852E}"/>
              </a:ext>
            </a:extLst>
          </p:cNvPr>
          <p:cNvSpPr txBox="1"/>
          <p:nvPr/>
        </p:nvSpPr>
        <p:spPr>
          <a:xfrm>
            <a:off x="75584" y="1837598"/>
            <a:ext cx="1312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ONAP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6B1F831-A8EC-4C78-83EB-1AF992417D64}"/>
              </a:ext>
            </a:extLst>
          </p:cNvPr>
          <p:cNvSpPr txBox="1"/>
          <p:nvPr/>
        </p:nvSpPr>
        <p:spPr>
          <a:xfrm>
            <a:off x="13023" y="4205027"/>
            <a:ext cx="1312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RAN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(RAN-Sim)</a:t>
            </a:r>
          </a:p>
        </p:txBody>
      </p:sp>
    </p:spTree>
    <p:extLst>
      <p:ext uri="{BB962C8B-B14F-4D97-AF65-F5344CB8AC3E}">
        <p14:creationId xmlns:p14="http://schemas.microsoft.com/office/powerpoint/2010/main" val="2633310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ONAP SON Use Case – Control Loop with O1 (Rel 3-10)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583988" y="6503988"/>
            <a:ext cx="608012" cy="365125"/>
          </a:xfrm>
          <a:prstGeom prst="rect">
            <a:avLst/>
          </a:prstGeom>
        </p:spPr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7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737497" y="1336796"/>
            <a:ext cx="995843" cy="97414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SON</a:t>
            </a:r>
          </a:p>
          <a:p>
            <a:r>
              <a:rPr lang="en-US" dirty="0">
                <a:solidFill>
                  <a:srgbClr val="44546A"/>
                </a:solidFill>
              </a:rPr>
              <a:t>Handler</a:t>
            </a:r>
          </a:p>
          <a:p>
            <a:r>
              <a:rPr lang="en-US" dirty="0">
                <a:solidFill>
                  <a:srgbClr val="44546A"/>
                </a:solidFill>
              </a:rPr>
              <a:t>MS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125152" y="2483223"/>
            <a:ext cx="832589" cy="60197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OOF</a:t>
            </a:r>
          </a:p>
          <a:p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468929" y="2141406"/>
            <a:ext cx="1230381" cy="62912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SDN-R</a:t>
            </a:r>
            <a:br>
              <a:rPr lang="en-US" dirty="0">
                <a:solidFill>
                  <a:srgbClr val="44546A"/>
                </a:solidFill>
              </a:rPr>
            </a:br>
            <a:r>
              <a:rPr lang="en-US" dirty="0">
                <a:solidFill>
                  <a:srgbClr val="44546A"/>
                </a:solidFill>
              </a:rPr>
              <a:t>(SDN-C)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294168" y="1766184"/>
            <a:ext cx="847372" cy="4604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Policy</a:t>
            </a:r>
          </a:p>
        </p:txBody>
      </p:sp>
      <p:sp>
        <p:nvSpPr>
          <p:cNvPr id="24" name="TextBox 23"/>
          <p:cNvSpPr txBox="1"/>
          <p:nvPr/>
        </p:nvSpPr>
        <p:spPr>
          <a:xfrm rot="1669723">
            <a:off x="8799291" y="2669965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prstClr val="black"/>
                </a:solidFill>
              </a:rPr>
              <a:t>Config Change</a:t>
            </a:r>
          </a:p>
        </p:txBody>
      </p:sp>
      <p:cxnSp>
        <p:nvCxnSpPr>
          <p:cNvPr id="28" name="Straight Arrow Connector 27"/>
          <p:cNvCxnSpPr>
            <a:cxnSpLocks/>
            <a:stCxn id="133" idx="1"/>
            <a:endCxn id="125" idx="3"/>
          </p:cNvCxnSpPr>
          <p:nvPr/>
        </p:nvCxnSpPr>
        <p:spPr>
          <a:xfrm flipH="1" flipV="1">
            <a:off x="4619050" y="3889970"/>
            <a:ext cx="925792" cy="7579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cxnSpLocks/>
            <a:endCxn id="62" idx="3"/>
          </p:cNvCxnSpPr>
          <p:nvPr/>
        </p:nvCxnSpPr>
        <p:spPr>
          <a:xfrm flipH="1" flipV="1">
            <a:off x="8657882" y="2546096"/>
            <a:ext cx="1483096" cy="928791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7494967" y="3280588"/>
            <a:ext cx="1001918" cy="73275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1600" dirty="0">
              <a:solidFill>
                <a:srgbClr val="44546A"/>
              </a:solidFill>
            </a:endParaRPr>
          </a:p>
          <a:p>
            <a:r>
              <a:rPr lang="en-US" sz="1600" dirty="0">
                <a:solidFill>
                  <a:srgbClr val="44546A"/>
                </a:solidFill>
              </a:rPr>
              <a:t>VES</a:t>
            </a:r>
          </a:p>
          <a:p>
            <a:r>
              <a:rPr lang="en-US" sz="1600" dirty="0">
                <a:solidFill>
                  <a:srgbClr val="44546A"/>
                </a:solidFill>
              </a:rPr>
              <a:t>Collector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269438" y="3574089"/>
            <a:ext cx="571710" cy="5835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DES</a:t>
            </a:r>
          </a:p>
          <a:p>
            <a:r>
              <a:rPr lang="en-US" dirty="0">
                <a:solidFill>
                  <a:srgbClr val="44546A"/>
                </a:solidFill>
              </a:rPr>
              <a:t>MS</a:t>
            </a:r>
          </a:p>
        </p:txBody>
      </p:sp>
      <p:sp>
        <p:nvSpPr>
          <p:cNvPr id="39" name="Flowchart: Magnetic Disk 38"/>
          <p:cNvSpPr/>
          <p:nvPr/>
        </p:nvSpPr>
        <p:spPr>
          <a:xfrm>
            <a:off x="1731321" y="3871677"/>
            <a:ext cx="559674" cy="545306"/>
          </a:xfrm>
          <a:prstGeom prst="flowChartMagneticDisk">
            <a:avLst/>
          </a:prstGeom>
          <a:solidFill>
            <a:srgbClr val="FFFF99"/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prstClr val="black"/>
                </a:solidFill>
              </a:rPr>
              <a:t>Data</a:t>
            </a:r>
          </a:p>
          <a:p>
            <a:pPr algn="ctr"/>
            <a:r>
              <a:rPr lang="en-US" sz="1400" dirty="0">
                <a:solidFill>
                  <a:prstClr val="black"/>
                </a:solidFill>
              </a:rPr>
              <a:t>Lake</a:t>
            </a:r>
          </a:p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9CC2B232-3462-41E1-807F-EE5C7A3CB347}"/>
              </a:ext>
            </a:extLst>
          </p:cNvPr>
          <p:cNvCxnSpPr>
            <a:cxnSpLocks/>
            <a:stCxn id="14" idx="1"/>
            <a:endCxn id="11" idx="3"/>
          </p:cNvCxnSpPr>
          <p:nvPr/>
        </p:nvCxnSpPr>
        <p:spPr>
          <a:xfrm flipH="1" flipV="1">
            <a:off x="3733340" y="1823869"/>
            <a:ext cx="1560828" cy="172520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 rot="1835672">
            <a:off x="8614880" y="2923109"/>
            <a:ext cx="908717" cy="44575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srgbClr val="FF0000"/>
                </a:solidFill>
              </a:rPr>
              <a:t>O-RAN O1</a:t>
            </a:r>
          </a:p>
        </p:txBody>
      </p:sp>
      <p:sp>
        <p:nvSpPr>
          <p:cNvPr id="97" name="Rectangle 96"/>
          <p:cNvSpPr/>
          <p:nvPr/>
        </p:nvSpPr>
        <p:spPr>
          <a:xfrm>
            <a:off x="3625068" y="4092612"/>
            <a:ext cx="986131" cy="40091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CPS DB</a:t>
            </a:r>
          </a:p>
        </p:txBody>
      </p:sp>
      <p:sp>
        <p:nvSpPr>
          <p:cNvPr id="178" name="Rectangle 177"/>
          <p:cNvSpPr/>
          <p:nvPr/>
        </p:nvSpPr>
        <p:spPr>
          <a:xfrm>
            <a:off x="10168318" y="2854505"/>
            <a:ext cx="1428505" cy="1200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RAN-Sim</a:t>
            </a:r>
          </a:p>
        </p:txBody>
      </p:sp>
      <p:sp>
        <p:nvSpPr>
          <p:cNvPr id="184" name="TextBox 183"/>
          <p:cNvSpPr txBox="1"/>
          <p:nvPr/>
        </p:nvSpPr>
        <p:spPr>
          <a:xfrm>
            <a:off x="7991327" y="5833659"/>
            <a:ext cx="908717" cy="3161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endParaRPr lang="en-US" sz="1400" dirty="0">
              <a:solidFill>
                <a:srgbClr val="44546A"/>
              </a:solidFill>
            </a:endParaRPr>
          </a:p>
        </p:txBody>
      </p: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508B5343-CDF3-458A-8B51-6D15DBB95373}"/>
              </a:ext>
            </a:extLst>
          </p:cNvPr>
          <p:cNvCxnSpPr>
            <a:cxnSpLocks/>
          </p:cNvCxnSpPr>
          <p:nvPr/>
        </p:nvCxnSpPr>
        <p:spPr>
          <a:xfrm flipH="1">
            <a:off x="9496340" y="1977073"/>
            <a:ext cx="385073" cy="0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TextBox 105">
            <a:extLst>
              <a:ext uri="{FF2B5EF4-FFF2-40B4-BE49-F238E27FC236}">
                <a16:creationId xmlns:a16="http://schemas.microsoft.com/office/drawing/2014/main" id="{9C8BF2E5-55E9-46E5-82B8-8C2E086A0549}"/>
              </a:ext>
            </a:extLst>
          </p:cNvPr>
          <p:cNvSpPr txBox="1"/>
          <p:nvPr/>
        </p:nvSpPr>
        <p:spPr>
          <a:xfrm>
            <a:off x="9803718" y="1791651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O1</a:t>
            </a:r>
          </a:p>
        </p:txBody>
      </p: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55E617A1-950A-4D65-80E0-2824CFC46806}"/>
              </a:ext>
            </a:extLst>
          </p:cNvPr>
          <p:cNvCxnSpPr>
            <a:cxnSpLocks/>
          </p:cNvCxnSpPr>
          <p:nvPr/>
        </p:nvCxnSpPr>
        <p:spPr>
          <a:xfrm flipH="1">
            <a:off x="9434539" y="1275816"/>
            <a:ext cx="385073" cy="0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BD93789D-B073-40DC-87E9-2E6C03EBC13C}"/>
              </a:ext>
            </a:extLst>
          </p:cNvPr>
          <p:cNvCxnSpPr>
            <a:cxnSpLocks/>
          </p:cNvCxnSpPr>
          <p:nvPr/>
        </p:nvCxnSpPr>
        <p:spPr>
          <a:xfrm flipH="1">
            <a:off x="9472439" y="1599116"/>
            <a:ext cx="385073" cy="0"/>
          </a:xfrm>
          <a:prstGeom prst="straightConnector1">
            <a:avLst/>
          </a:prstGeom>
          <a:ln w="25400" cmpd="sng">
            <a:solidFill>
              <a:schemeClr val="tx1">
                <a:lumMod val="95000"/>
                <a:lumOff val="5000"/>
              </a:schemeClr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5" name="TextBox 114">
            <a:extLst>
              <a:ext uri="{FF2B5EF4-FFF2-40B4-BE49-F238E27FC236}">
                <a16:creationId xmlns:a16="http://schemas.microsoft.com/office/drawing/2014/main" id="{4F1CDA53-AC15-4823-88BB-1648DBBF7D6E}"/>
              </a:ext>
            </a:extLst>
          </p:cNvPr>
          <p:cNvSpPr txBox="1"/>
          <p:nvPr/>
        </p:nvSpPr>
        <p:spPr>
          <a:xfrm>
            <a:off x="9806449" y="1416132"/>
            <a:ext cx="910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REST API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B478F6EE-44E2-4A6D-AC97-C9FCA080D964}"/>
              </a:ext>
            </a:extLst>
          </p:cNvPr>
          <p:cNvSpPr txBox="1"/>
          <p:nvPr/>
        </p:nvSpPr>
        <p:spPr>
          <a:xfrm>
            <a:off x="9803718" y="1099977"/>
            <a:ext cx="7873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DMaaP</a:t>
            </a:r>
          </a:p>
        </p:txBody>
      </p: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FDD69717-2D1C-443B-A7BB-DA44C624AAA6}"/>
              </a:ext>
            </a:extLst>
          </p:cNvPr>
          <p:cNvCxnSpPr>
            <a:cxnSpLocks/>
          </p:cNvCxnSpPr>
          <p:nvPr/>
        </p:nvCxnSpPr>
        <p:spPr>
          <a:xfrm>
            <a:off x="3733340" y="1657821"/>
            <a:ext cx="1560828" cy="163317"/>
          </a:xfrm>
          <a:prstGeom prst="straightConnector1">
            <a:avLst/>
          </a:prstGeom>
          <a:ln w="25400" cmpd="sng">
            <a:solidFill>
              <a:schemeClr val="tx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8" name="Flowchart: Magnetic Disk 127">
            <a:extLst>
              <a:ext uri="{FF2B5EF4-FFF2-40B4-BE49-F238E27FC236}">
                <a16:creationId xmlns:a16="http://schemas.microsoft.com/office/drawing/2014/main" id="{AB7470CC-667D-445A-9DE7-CADE219B205D}"/>
              </a:ext>
            </a:extLst>
          </p:cNvPr>
          <p:cNvSpPr/>
          <p:nvPr/>
        </p:nvSpPr>
        <p:spPr>
          <a:xfrm>
            <a:off x="2870357" y="2866364"/>
            <a:ext cx="546366" cy="404922"/>
          </a:xfrm>
          <a:prstGeom prst="flowChartMagneticDisk">
            <a:avLst/>
          </a:prstGeom>
          <a:solidFill>
            <a:srgbClr val="FFFF99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5CB27DA6-1FDB-492B-A5AB-B5AE6B2DFF67}"/>
              </a:ext>
            </a:extLst>
          </p:cNvPr>
          <p:cNvCxnSpPr>
            <a:cxnSpLocks/>
            <a:stCxn id="128" idx="1"/>
            <a:endCxn id="11" idx="2"/>
          </p:cNvCxnSpPr>
          <p:nvPr/>
        </p:nvCxnSpPr>
        <p:spPr>
          <a:xfrm flipV="1">
            <a:off x="3143540" y="2310942"/>
            <a:ext cx="91879" cy="555422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A59EF4B2-43A2-4F70-9F1F-DA96CE6EC9C0}"/>
              </a:ext>
            </a:extLst>
          </p:cNvPr>
          <p:cNvSpPr txBox="1"/>
          <p:nvPr/>
        </p:nvSpPr>
        <p:spPr>
          <a:xfrm>
            <a:off x="2695408" y="2932388"/>
            <a:ext cx="10832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FM/PM DB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D12BA33A-13F2-4128-B14F-DE3A81F961ED}"/>
              </a:ext>
            </a:extLst>
          </p:cNvPr>
          <p:cNvSpPr/>
          <p:nvPr/>
        </p:nvSpPr>
        <p:spPr>
          <a:xfrm>
            <a:off x="3632919" y="3732329"/>
            <a:ext cx="986131" cy="31528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TBDMT</a:t>
            </a:r>
          </a:p>
        </p:txBody>
      </p: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13C9FAC3-F0A8-413D-8628-84F84CDFF112}"/>
              </a:ext>
            </a:extLst>
          </p:cNvPr>
          <p:cNvCxnSpPr>
            <a:cxnSpLocks/>
            <a:endCxn id="14" idx="3"/>
          </p:cNvCxnSpPr>
          <p:nvPr/>
        </p:nvCxnSpPr>
        <p:spPr>
          <a:xfrm flipH="1" flipV="1">
            <a:off x="6141540" y="1996389"/>
            <a:ext cx="1327390" cy="325638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92496437-2CEB-456A-B352-CA9E8A8FECAA}"/>
              </a:ext>
            </a:extLst>
          </p:cNvPr>
          <p:cNvCxnSpPr>
            <a:cxnSpLocks/>
            <a:stCxn id="133" idx="3"/>
            <a:endCxn id="37" idx="1"/>
          </p:cNvCxnSpPr>
          <p:nvPr/>
        </p:nvCxnSpPr>
        <p:spPr>
          <a:xfrm flipV="1">
            <a:off x="6395119" y="3646967"/>
            <a:ext cx="1099848" cy="250582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" name="Rectangle 132">
            <a:extLst>
              <a:ext uri="{FF2B5EF4-FFF2-40B4-BE49-F238E27FC236}">
                <a16:creationId xmlns:a16="http://schemas.microsoft.com/office/drawing/2014/main" id="{1D7E8D7B-BB21-40ED-A29F-7B4E7FE60FA0}"/>
              </a:ext>
            </a:extLst>
          </p:cNvPr>
          <p:cNvSpPr/>
          <p:nvPr/>
        </p:nvSpPr>
        <p:spPr>
          <a:xfrm>
            <a:off x="5544842" y="3575404"/>
            <a:ext cx="850277" cy="64428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CM-VES</a:t>
            </a:r>
          </a:p>
          <a:p>
            <a:r>
              <a:rPr lang="en-US" dirty="0">
                <a:solidFill>
                  <a:srgbClr val="44546A"/>
                </a:solidFill>
              </a:rPr>
              <a:t>Parser</a:t>
            </a:r>
          </a:p>
        </p:txBody>
      </p: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8F22D7D4-E896-4CED-AAD8-3865AB5F8DF4}"/>
              </a:ext>
            </a:extLst>
          </p:cNvPr>
          <p:cNvCxnSpPr>
            <a:cxnSpLocks/>
            <a:endCxn id="192" idx="1"/>
          </p:cNvCxnSpPr>
          <p:nvPr/>
        </p:nvCxnSpPr>
        <p:spPr>
          <a:xfrm>
            <a:off x="3720159" y="2055240"/>
            <a:ext cx="1455911" cy="1048503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C946CA98-3308-46F3-9E2E-B30175653743}"/>
              </a:ext>
            </a:extLst>
          </p:cNvPr>
          <p:cNvCxnSpPr>
            <a:cxnSpLocks/>
            <a:stCxn id="12" idx="3"/>
            <a:endCxn id="11" idx="1"/>
          </p:cNvCxnSpPr>
          <p:nvPr/>
        </p:nvCxnSpPr>
        <p:spPr>
          <a:xfrm flipV="1">
            <a:off x="1957741" y="1823869"/>
            <a:ext cx="779756" cy="960343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6255EF62-3902-4731-BCB9-67CDEBDAF656}"/>
              </a:ext>
            </a:extLst>
          </p:cNvPr>
          <p:cNvCxnSpPr>
            <a:cxnSpLocks/>
            <a:stCxn id="38" idx="0"/>
            <a:endCxn id="12" idx="2"/>
          </p:cNvCxnSpPr>
          <p:nvPr/>
        </p:nvCxnSpPr>
        <p:spPr>
          <a:xfrm flipH="1" flipV="1">
            <a:off x="1541447" y="3085200"/>
            <a:ext cx="13846" cy="488889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621089EA-22FC-4131-BC27-923FAC0455A4}"/>
              </a:ext>
            </a:extLst>
          </p:cNvPr>
          <p:cNvCxnSpPr>
            <a:cxnSpLocks/>
            <a:stCxn id="125" idx="0"/>
          </p:cNvCxnSpPr>
          <p:nvPr/>
        </p:nvCxnSpPr>
        <p:spPr>
          <a:xfrm flipH="1" flipV="1">
            <a:off x="3396059" y="2322027"/>
            <a:ext cx="729926" cy="1410302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FEEDC5B5-C455-4BAA-8368-1166C7670B44}"/>
              </a:ext>
            </a:extLst>
          </p:cNvPr>
          <p:cNvCxnSpPr>
            <a:cxnSpLocks/>
            <a:stCxn id="125" idx="1"/>
            <a:endCxn id="12" idx="3"/>
          </p:cNvCxnSpPr>
          <p:nvPr/>
        </p:nvCxnSpPr>
        <p:spPr>
          <a:xfrm flipH="1" flipV="1">
            <a:off x="1957741" y="2784212"/>
            <a:ext cx="1675178" cy="1105758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180" name="Straight Arrow Connector 179">
            <a:extLst>
              <a:ext uri="{FF2B5EF4-FFF2-40B4-BE49-F238E27FC236}">
                <a16:creationId xmlns:a16="http://schemas.microsoft.com/office/drawing/2014/main" id="{C382D1CD-767B-4A2A-BFB5-5F02EB176718}"/>
              </a:ext>
            </a:extLst>
          </p:cNvPr>
          <p:cNvCxnSpPr>
            <a:cxnSpLocks/>
            <a:stCxn id="37" idx="3"/>
          </p:cNvCxnSpPr>
          <p:nvPr/>
        </p:nvCxnSpPr>
        <p:spPr>
          <a:xfrm flipV="1">
            <a:off x="8496885" y="3623896"/>
            <a:ext cx="1574193" cy="23071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2" name="TextBox 181">
            <a:extLst>
              <a:ext uri="{FF2B5EF4-FFF2-40B4-BE49-F238E27FC236}">
                <a16:creationId xmlns:a16="http://schemas.microsoft.com/office/drawing/2014/main" id="{2D2777C0-3A0D-4FC8-8977-34D1918F7962}"/>
              </a:ext>
            </a:extLst>
          </p:cNvPr>
          <p:cNvSpPr txBox="1"/>
          <p:nvPr/>
        </p:nvSpPr>
        <p:spPr>
          <a:xfrm>
            <a:off x="8751223" y="3406914"/>
            <a:ext cx="908717" cy="44575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prstClr val="black"/>
                </a:solidFill>
              </a:rPr>
              <a:t>FM, PM, CM</a:t>
            </a: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F9FBD282-EAA7-427D-916D-A94524628D29}"/>
              </a:ext>
            </a:extLst>
          </p:cNvPr>
          <p:cNvSpPr txBox="1"/>
          <p:nvPr/>
        </p:nvSpPr>
        <p:spPr>
          <a:xfrm>
            <a:off x="4010867" y="1392067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2,5 </a:t>
            </a: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B5EC308A-69B4-429E-9E4E-BAB59EC339ED}"/>
              </a:ext>
            </a:extLst>
          </p:cNvPr>
          <p:cNvSpPr txBox="1"/>
          <p:nvPr/>
        </p:nvSpPr>
        <p:spPr>
          <a:xfrm>
            <a:off x="8809871" y="3704548"/>
            <a:ext cx="1104407" cy="65548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3a-CM</a:t>
            </a:r>
          </a:p>
          <a:p>
            <a:r>
              <a:rPr lang="en-US" dirty="0">
                <a:solidFill>
                  <a:srgbClr val="00B0F0"/>
                </a:solidFill>
              </a:rPr>
              <a:t>3d-FM,PM</a:t>
            </a:r>
          </a:p>
        </p:txBody>
      </p:sp>
      <p:sp>
        <p:nvSpPr>
          <p:cNvPr id="25" name="Oval 24"/>
          <p:cNvSpPr/>
          <p:nvPr/>
        </p:nvSpPr>
        <p:spPr>
          <a:xfrm>
            <a:off x="4406634" y="1811561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7458AF62-0908-421D-945E-9C0F57633DFF}"/>
              </a:ext>
            </a:extLst>
          </p:cNvPr>
          <p:cNvSpPr/>
          <p:nvPr/>
        </p:nvSpPr>
        <p:spPr>
          <a:xfrm>
            <a:off x="6760482" y="2096922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38B932E4-BB1E-4C3A-A691-038A7813D186}"/>
              </a:ext>
            </a:extLst>
          </p:cNvPr>
          <p:cNvSpPr/>
          <p:nvPr/>
        </p:nvSpPr>
        <p:spPr>
          <a:xfrm>
            <a:off x="5151453" y="3080827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93" name="Oval 192">
            <a:extLst>
              <a:ext uri="{FF2B5EF4-FFF2-40B4-BE49-F238E27FC236}">
                <a16:creationId xmlns:a16="http://schemas.microsoft.com/office/drawing/2014/main" id="{FF9006F9-2B8C-43A8-88B7-72D4B60E0D07}"/>
              </a:ext>
            </a:extLst>
          </p:cNvPr>
          <p:cNvSpPr/>
          <p:nvPr/>
        </p:nvSpPr>
        <p:spPr>
          <a:xfrm>
            <a:off x="6821573" y="3721843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49F76DEF-551C-4FAA-A27C-DABC19D3CEBD}"/>
              </a:ext>
            </a:extLst>
          </p:cNvPr>
          <p:cNvSpPr txBox="1"/>
          <p:nvPr/>
        </p:nvSpPr>
        <p:spPr>
          <a:xfrm>
            <a:off x="5942100" y="3103743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4c,4d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4A1AAAF2-4E28-468E-88A3-BBB519DEA2E0}"/>
              </a:ext>
            </a:extLst>
          </p:cNvPr>
          <p:cNvSpPr txBox="1"/>
          <p:nvPr/>
        </p:nvSpPr>
        <p:spPr>
          <a:xfrm>
            <a:off x="6756745" y="3932186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4a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D9DF6C92-8421-4F2D-BA69-53E586FC8D9A}"/>
              </a:ext>
            </a:extLst>
          </p:cNvPr>
          <p:cNvSpPr txBox="1"/>
          <p:nvPr/>
        </p:nvSpPr>
        <p:spPr>
          <a:xfrm>
            <a:off x="4941954" y="4001835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4b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AD4BECC7-9E2A-43AF-8FF7-77B87FE1E296}"/>
              </a:ext>
            </a:extLst>
          </p:cNvPr>
          <p:cNvSpPr txBox="1"/>
          <p:nvPr/>
        </p:nvSpPr>
        <p:spPr>
          <a:xfrm>
            <a:off x="3885764" y="2846369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4e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22877ABE-1589-4D09-B83A-260E79A2074A}"/>
              </a:ext>
            </a:extLst>
          </p:cNvPr>
          <p:cNvSpPr txBox="1"/>
          <p:nvPr/>
        </p:nvSpPr>
        <p:spPr>
          <a:xfrm>
            <a:off x="1966085" y="2020984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6,8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6C2E084C-AA57-4C0A-B7E0-7E0F0415BA7D}"/>
              </a:ext>
            </a:extLst>
          </p:cNvPr>
          <p:cNvSpPr txBox="1"/>
          <p:nvPr/>
        </p:nvSpPr>
        <p:spPr>
          <a:xfrm>
            <a:off x="2465141" y="3360567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7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0FDF5FC5-0964-4ACE-AD59-B82E38802329}"/>
              </a:ext>
            </a:extLst>
          </p:cNvPr>
          <p:cNvSpPr txBox="1"/>
          <p:nvPr/>
        </p:nvSpPr>
        <p:spPr>
          <a:xfrm>
            <a:off x="2799541" y="2480012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4f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5BEF96EE-1A30-48EB-864C-F5275635D3BB}"/>
              </a:ext>
            </a:extLst>
          </p:cNvPr>
          <p:cNvSpPr txBox="1"/>
          <p:nvPr/>
        </p:nvSpPr>
        <p:spPr>
          <a:xfrm>
            <a:off x="1713746" y="3197184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7b</a:t>
            </a:r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498DBF60-E3B9-4DD0-AE2A-EF312EB52605}"/>
              </a:ext>
            </a:extLst>
          </p:cNvPr>
          <p:cNvSpPr txBox="1"/>
          <p:nvPr/>
        </p:nvSpPr>
        <p:spPr>
          <a:xfrm>
            <a:off x="4591178" y="1983003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9,13 </a:t>
            </a: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B6BD739A-A592-462B-B714-053DE47BE193}"/>
              </a:ext>
            </a:extLst>
          </p:cNvPr>
          <p:cNvSpPr txBox="1"/>
          <p:nvPr/>
        </p:nvSpPr>
        <p:spPr>
          <a:xfrm>
            <a:off x="6756730" y="1856991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10,12 </a:t>
            </a:r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E146D3E8-7383-4324-8537-E5463B2C2C4F}"/>
              </a:ext>
            </a:extLst>
          </p:cNvPr>
          <p:cNvSpPr txBox="1"/>
          <p:nvPr/>
        </p:nvSpPr>
        <p:spPr>
          <a:xfrm>
            <a:off x="8835307" y="2092750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11b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DB251B-BD27-4CFC-9F27-5D5F86C35F57}"/>
              </a:ext>
            </a:extLst>
          </p:cNvPr>
          <p:cNvSpPr txBox="1"/>
          <p:nvPr/>
        </p:nvSpPr>
        <p:spPr>
          <a:xfrm>
            <a:off x="2440334" y="4672452"/>
            <a:ext cx="729270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1879600" algn="l"/>
              </a:tabLst>
            </a:pPr>
            <a:r>
              <a:rPr lang="en-US" dirty="0"/>
              <a:t>Steps 3a,4a,4b,4c:	CM data received from RAN, update of state in CPS DB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3d,4d:	FM/PM data received from RAN, processing in SON MS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2,4e,4f, 5:	SON MS analyzes need for optimization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6,7,7b,8:	Optimization using OOF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9,10,11b:	Automated action to make change in RAN (O1)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12,13:	Action status</a:t>
            </a:r>
          </a:p>
          <a:p>
            <a:pPr>
              <a:tabLst>
                <a:tab pos="1712913" algn="l"/>
              </a:tabLst>
            </a:pPr>
            <a:endParaRPr lang="en-US" dirty="0"/>
          </a:p>
          <a:p>
            <a:endParaRPr lang="en-US" dirty="0"/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AF160024-80B7-400B-ABC7-ED32AF4ABA29}"/>
              </a:ext>
            </a:extLst>
          </p:cNvPr>
          <p:cNvCxnSpPr>
            <a:cxnSpLocks/>
            <a:endCxn id="37" idx="1"/>
          </p:cNvCxnSpPr>
          <p:nvPr/>
        </p:nvCxnSpPr>
        <p:spPr>
          <a:xfrm>
            <a:off x="5256208" y="3163642"/>
            <a:ext cx="2238759" cy="483325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Arrow: Curved Left 16">
            <a:extLst>
              <a:ext uri="{FF2B5EF4-FFF2-40B4-BE49-F238E27FC236}">
                <a16:creationId xmlns:a16="http://schemas.microsoft.com/office/drawing/2014/main" id="{C12EB004-1D0D-41A8-8B47-B895F7E3CBE2}"/>
              </a:ext>
            </a:extLst>
          </p:cNvPr>
          <p:cNvSpPr/>
          <p:nvPr/>
        </p:nvSpPr>
        <p:spPr>
          <a:xfrm>
            <a:off x="6786523" y="2514047"/>
            <a:ext cx="392631" cy="499153"/>
          </a:xfrm>
          <a:prstGeom prst="curved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8" name="Arrow: Curved Left 67">
            <a:extLst>
              <a:ext uri="{FF2B5EF4-FFF2-40B4-BE49-F238E27FC236}">
                <a16:creationId xmlns:a16="http://schemas.microsoft.com/office/drawing/2014/main" id="{69F8FDBD-09DE-44D2-9981-81F23D3F53D8}"/>
              </a:ext>
            </a:extLst>
          </p:cNvPr>
          <p:cNvSpPr/>
          <p:nvPr/>
        </p:nvSpPr>
        <p:spPr>
          <a:xfrm rot="11062971">
            <a:off x="5526904" y="2350601"/>
            <a:ext cx="415264" cy="513539"/>
          </a:xfrm>
          <a:prstGeom prst="curved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56DCBD1-ABBB-4AB5-B22D-62F81A66ECD6}"/>
              </a:ext>
            </a:extLst>
          </p:cNvPr>
          <p:cNvSpPr txBox="1"/>
          <p:nvPr/>
        </p:nvSpPr>
        <p:spPr>
          <a:xfrm>
            <a:off x="5917517" y="2367947"/>
            <a:ext cx="8898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>
                <a:solidFill>
                  <a:srgbClr val="FF0000"/>
                </a:solidFill>
              </a:rPr>
              <a:t>Control</a:t>
            </a:r>
          </a:p>
          <a:p>
            <a:pPr algn="ctr"/>
            <a:r>
              <a:rPr lang="en-US" i="1" dirty="0">
                <a:solidFill>
                  <a:srgbClr val="FF0000"/>
                </a:solidFill>
              </a:rPr>
              <a:t>Loop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83AD066-773F-40F4-ABC0-B2C338CA34A5}"/>
              </a:ext>
            </a:extLst>
          </p:cNvPr>
          <p:cNvSpPr txBox="1"/>
          <p:nvPr/>
        </p:nvSpPr>
        <p:spPr>
          <a:xfrm>
            <a:off x="8263222" y="2392207"/>
            <a:ext cx="39466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O1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B4D3CFC-5CD7-4028-9B85-9220DE61DAE5}"/>
              </a:ext>
            </a:extLst>
          </p:cNvPr>
          <p:cNvSpPr txBox="1"/>
          <p:nvPr/>
        </p:nvSpPr>
        <p:spPr>
          <a:xfrm>
            <a:off x="8089517" y="3478236"/>
            <a:ext cx="39466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O1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3C341C7-9FEC-55F5-DA74-947782A94237}"/>
              </a:ext>
            </a:extLst>
          </p:cNvPr>
          <p:cNvSpPr txBox="1"/>
          <p:nvPr/>
        </p:nvSpPr>
        <p:spPr>
          <a:xfrm>
            <a:off x="10171499" y="3498709"/>
            <a:ext cx="39466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O1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580F977-4751-4EFF-9218-213A20F14FAA}"/>
              </a:ext>
            </a:extLst>
          </p:cNvPr>
          <p:cNvSpPr txBox="1"/>
          <p:nvPr/>
        </p:nvSpPr>
        <p:spPr>
          <a:xfrm>
            <a:off x="10582543" y="3662875"/>
            <a:ext cx="69121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CU/DU</a:t>
            </a:r>
          </a:p>
        </p:txBody>
      </p:sp>
    </p:spTree>
    <p:extLst>
      <p:ext uri="{BB962C8B-B14F-4D97-AF65-F5344CB8AC3E}">
        <p14:creationId xmlns:p14="http://schemas.microsoft.com/office/powerpoint/2010/main" val="263249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9C73454-120D-C10F-0F99-FBD8E0AA62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9136C1-7A69-2443-4DCC-D019506C4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SON Use Case: O1 and A1 based action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167CF3-5445-B9A7-119D-2A0B1634747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Current (Rel 10 Jakarta)</a:t>
            </a:r>
          </a:p>
          <a:p>
            <a:pPr lvl="1"/>
            <a:r>
              <a:rPr lang="en-US" dirty="0"/>
              <a:t>O1 based action for PCI config-change to </a:t>
            </a:r>
            <a:r>
              <a:rPr lang="en-US" i="1" dirty="0" err="1"/>
              <a:t>NRCellDU</a:t>
            </a:r>
            <a:r>
              <a:rPr lang="en-US" i="1" dirty="0"/>
              <a:t>/nRPCI value</a:t>
            </a:r>
            <a:br>
              <a:rPr lang="en-US" dirty="0"/>
            </a:br>
            <a:r>
              <a:rPr lang="en-US" dirty="0"/>
              <a:t>(based on analysis in SON Handler MS)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O1 based action for ANR config-change to </a:t>
            </a:r>
            <a:r>
              <a:rPr lang="en-US" i="1" dirty="0" err="1">
                <a:solidFill>
                  <a:schemeClr val="tx1"/>
                </a:solidFill>
              </a:rPr>
              <a:t>NRCellCU</a:t>
            </a:r>
            <a:r>
              <a:rPr lang="en-US" i="1" dirty="0">
                <a:solidFill>
                  <a:schemeClr val="tx1"/>
                </a:solidFill>
              </a:rPr>
              <a:t>/</a:t>
            </a:r>
            <a:r>
              <a:rPr lang="en-US" i="1" dirty="0" err="1">
                <a:solidFill>
                  <a:schemeClr val="tx1"/>
                </a:solidFill>
              </a:rPr>
              <a:t>NRCellRelation</a:t>
            </a:r>
            <a:r>
              <a:rPr lang="en-US" i="1" dirty="0">
                <a:solidFill>
                  <a:schemeClr val="tx1"/>
                </a:solidFill>
              </a:rPr>
              <a:t>/isHOAllowed </a:t>
            </a:r>
            <a:r>
              <a:rPr lang="en-US" i="1" dirty="0"/>
              <a:t>value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(based on analysis of poor HO kpi values by SON Handler MS)</a:t>
            </a:r>
          </a:p>
          <a:p>
            <a:r>
              <a:rPr lang="en-US" dirty="0"/>
              <a:t>Planned Change for Rel 11 Kohn</a:t>
            </a:r>
          </a:p>
          <a:p>
            <a:pPr lvl="1"/>
            <a:r>
              <a:rPr lang="en-US" dirty="0"/>
              <a:t>O1 based action for PCI config-change to </a:t>
            </a:r>
            <a:r>
              <a:rPr lang="en-US" i="1" dirty="0" err="1"/>
              <a:t>NRCellDU</a:t>
            </a:r>
            <a:r>
              <a:rPr lang="en-US" i="1" dirty="0"/>
              <a:t>/nRPCI value</a:t>
            </a:r>
            <a:br>
              <a:rPr lang="en-US" dirty="0"/>
            </a:br>
            <a:r>
              <a:rPr lang="en-US" dirty="0"/>
              <a:t>(based on analysis in SON Handler MS)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A1 </a:t>
            </a:r>
            <a:r>
              <a:rPr lang="en-US" dirty="0">
                <a:solidFill>
                  <a:schemeClr val="tx1"/>
                </a:solidFill>
              </a:rPr>
              <a:t>based action for ANR </a:t>
            </a:r>
            <a:r>
              <a:rPr lang="en-US" dirty="0">
                <a:solidFill>
                  <a:srgbClr val="FF0000"/>
                </a:solidFill>
              </a:rPr>
              <a:t>guidance message to RAN App for </a:t>
            </a:r>
            <a:r>
              <a:rPr lang="en-US" dirty="0" err="1">
                <a:solidFill>
                  <a:srgbClr val="FF0000"/>
                </a:solidFill>
              </a:rPr>
              <a:t>CellRelation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(send </a:t>
            </a:r>
            <a:r>
              <a:rPr lang="en-US" dirty="0">
                <a:solidFill>
                  <a:schemeClr val="tx1"/>
                </a:solidFill>
              </a:rPr>
              <a:t>poor HO kpi values </a:t>
            </a:r>
            <a:r>
              <a:rPr lang="en-US" dirty="0">
                <a:solidFill>
                  <a:srgbClr val="FF0000"/>
                </a:solidFill>
              </a:rPr>
              <a:t>to RAN App) – with end result of </a:t>
            </a:r>
            <a:r>
              <a:rPr lang="en-US" dirty="0">
                <a:solidFill>
                  <a:schemeClr val="tx1"/>
                </a:solidFill>
              </a:rPr>
              <a:t>config change to </a:t>
            </a:r>
            <a:r>
              <a:rPr lang="en-US" i="1" dirty="0" err="1">
                <a:solidFill>
                  <a:schemeClr val="tx1"/>
                </a:solidFill>
              </a:rPr>
              <a:t>NRCellCU</a:t>
            </a:r>
            <a:r>
              <a:rPr lang="en-US" i="1" dirty="0">
                <a:solidFill>
                  <a:schemeClr val="tx1"/>
                </a:solidFill>
              </a:rPr>
              <a:t>/</a:t>
            </a:r>
            <a:r>
              <a:rPr lang="en-US" i="1" dirty="0" err="1">
                <a:solidFill>
                  <a:schemeClr val="tx1"/>
                </a:solidFill>
              </a:rPr>
              <a:t>CellRelation</a:t>
            </a:r>
            <a:r>
              <a:rPr lang="en-US" i="1" dirty="0">
                <a:solidFill>
                  <a:schemeClr val="tx1"/>
                </a:solidFill>
              </a:rPr>
              <a:t>/isHOAllowed </a:t>
            </a:r>
            <a:r>
              <a:rPr lang="en-US" i="1" dirty="0"/>
              <a:t>value</a:t>
            </a: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20669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Rectangle 141">
            <a:extLst>
              <a:ext uri="{FF2B5EF4-FFF2-40B4-BE49-F238E27FC236}">
                <a16:creationId xmlns:a16="http://schemas.microsoft.com/office/drawing/2014/main" id="{3B6BB13C-856D-F62E-EB39-9A1ED5248096}"/>
              </a:ext>
            </a:extLst>
          </p:cNvPr>
          <p:cNvSpPr/>
          <p:nvPr/>
        </p:nvSpPr>
        <p:spPr>
          <a:xfrm>
            <a:off x="9202024" y="3060375"/>
            <a:ext cx="1766040" cy="14631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RAN-Sim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5922" y="42026"/>
            <a:ext cx="11688370" cy="1067652"/>
          </a:xfrm>
        </p:spPr>
        <p:txBody>
          <a:bodyPr>
            <a:normAutofit/>
          </a:bodyPr>
          <a:lstStyle/>
          <a:p>
            <a:r>
              <a:rPr lang="en-US" sz="3200" dirty="0"/>
              <a:t>ONAP SON Use Case – Control Loop with O1 &amp; A1 (Rel 11)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583988" y="6503988"/>
            <a:ext cx="608012" cy="365125"/>
          </a:xfrm>
          <a:prstGeom prst="rect">
            <a:avLst/>
          </a:prstGeom>
        </p:spPr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9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184" name="TextBox 183"/>
          <p:cNvSpPr txBox="1"/>
          <p:nvPr/>
        </p:nvSpPr>
        <p:spPr>
          <a:xfrm>
            <a:off x="7943879" y="6047968"/>
            <a:ext cx="908717" cy="3161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endParaRPr lang="en-US" sz="1400" dirty="0">
              <a:solidFill>
                <a:srgbClr val="44546A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58F7941-D671-4AEB-9491-21679B4DC713}"/>
              </a:ext>
            </a:extLst>
          </p:cNvPr>
          <p:cNvSpPr/>
          <p:nvPr/>
        </p:nvSpPr>
        <p:spPr>
          <a:xfrm>
            <a:off x="1748966" y="1894695"/>
            <a:ext cx="995843" cy="97414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SON</a:t>
            </a:r>
          </a:p>
          <a:p>
            <a:r>
              <a:rPr lang="en-US" dirty="0">
                <a:solidFill>
                  <a:srgbClr val="44546A"/>
                </a:solidFill>
              </a:rPr>
              <a:t>Handler</a:t>
            </a:r>
          </a:p>
          <a:p>
            <a:r>
              <a:rPr lang="en-US" dirty="0">
                <a:solidFill>
                  <a:srgbClr val="44546A"/>
                </a:solidFill>
              </a:rPr>
              <a:t>MS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2B87A847-6323-4316-BC9E-31D6EE5CB2F3}"/>
              </a:ext>
            </a:extLst>
          </p:cNvPr>
          <p:cNvSpPr/>
          <p:nvPr/>
        </p:nvSpPr>
        <p:spPr>
          <a:xfrm>
            <a:off x="6480398" y="1656548"/>
            <a:ext cx="2257867" cy="17558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SDN-R (SDN-C) 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593E48EC-8565-4052-9A7F-A7CE1252AF79}"/>
              </a:ext>
            </a:extLst>
          </p:cNvPr>
          <p:cNvSpPr/>
          <p:nvPr/>
        </p:nvSpPr>
        <p:spPr>
          <a:xfrm>
            <a:off x="4305637" y="2314558"/>
            <a:ext cx="847372" cy="4604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Policy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6BD0FCD-C38A-4F3C-9F6A-FD7D1370BE5D}"/>
              </a:ext>
            </a:extLst>
          </p:cNvPr>
          <p:cNvSpPr txBox="1"/>
          <p:nvPr/>
        </p:nvSpPr>
        <p:spPr>
          <a:xfrm>
            <a:off x="8346781" y="3510774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srgbClr val="FF0000"/>
                </a:solidFill>
              </a:rPr>
              <a:t>Config</a:t>
            </a:r>
          </a:p>
          <a:p>
            <a:r>
              <a:rPr lang="en-US" sz="1400" i="1" dirty="0">
                <a:solidFill>
                  <a:srgbClr val="FF0000"/>
                </a:solidFill>
              </a:rPr>
              <a:t>Change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7C6CD574-7DD9-4BA6-9753-78B8F512D324}"/>
              </a:ext>
            </a:extLst>
          </p:cNvPr>
          <p:cNvCxnSpPr>
            <a:cxnSpLocks/>
            <a:stCxn id="91" idx="1"/>
            <a:endCxn id="88" idx="3"/>
          </p:cNvCxnSpPr>
          <p:nvPr/>
        </p:nvCxnSpPr>
        <p:spPr>
          <a:xfrm flipH="1" flipV="1">
            <a:off x="3630519" y="4447869"/>
            <a:ext cx="925792" cy="7579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2694589F-E5F2-4C2D-B9C2-E31BF9D2E103}"/>
              </a:ext>
            </a:extLst>
          </p:cNvPr>
          <p:cNvCxnSpPr>
            <a:cxnSpLocks/>
            <a:endCxn id="5" idx="3"/>
          </p:cNvCxnSpPr>
          <p:nvPr/>
        </p:nvCxnSpPr>
        <p:spPr>
          <a:xfrm flipH="1" flipV="1">
            <a:off x="8465590" y="3118623"/>
            <a:ext cx="807823" cy="815575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Rectangle 70">
            <a:extLst>
              <a:ext uri="{FF2B5EF4-FFF2-40B4-BE49-F238E27FC236}">
                <a16:creationId xmlns:a16="http://schemas.microsoft.com/office/drawing/2014/main" id="{56D7ECF9-E361-4FA0-B1B9-5B33C80DD832}"/>
              </a:ext>
            </a:extLst>
          </p:cNvPr>
          <p:cNvSpPr/>
          <p:nvPr/>
        </p:nvSpPr>
        <p:spPr>
          <a:xfrm>
            <a:off x="6506436" y="3928241"/>
            <a:ext cx="908717" cy="64300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VES</a:t>
            </a:r>
          </a:p>
          <a:p>
            <a:r>
              <a:rPr lang="en-US" dirty="0">
                <a:solidFill>
                  <a:srgbClr val="44546A"/>
                </a:solidFill>
              </a:rPr>
              <a:t>Coll </a:t>
            </a: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441F6607-A0F9-4D38-BE53-C97F6036338E}"/>
              </a:ext>
            </a:extLst>
          </p:cNvPr>
          <p:cNvCxnSpPr>
            <a:cxnSpLocks/>
            <a:stCxn id="67" idx="1"/>
            <a:endCxn id="64" idx="3"/>
          </p:cNvCxnSpPr>
          <p:nvPr/>
        </p:nvCxnSpPr>
        <p:spPr>
          <a:xfrm flipH="1" flipV="1">
            <a:off x="2744809" y="2381768"/>
            <a:ext cx="1560828" cy="162995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Rectangle 75">
            <a:extLst>
              <a:ext uri="{FF2B5EF4-FFF2-40B4-BE49-F238E27FC236}">
                <a16:creationId xmlns:a16="http://schemas.microsoft.com/office/drawing/2014/main" id="{A26F562D-9B9E-4363-91F5-8B7461129F85}"/>
              </a:ext>
            </a:extLst>
          </p:cNvPr>
          <p:cNvSpPr/>
          <p:nvPr/>
        </p:nvSpPr>
        <p:spPr>
          <a:xfrm>
            <a:off x="2636537" y="4650511"/>
            <a:ext cx="986131" cy="40091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CPS DB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C1804BF2-A338-44E5-A279-3406B8651EA8}"/>
              </a:ext>
            </a:extLst>
          </p:cNvPr>
          <p:cNvCxnSpPr>
            <a:cxnSpLocks/>
          </p:cNvCxnSpPr>
          <p:nvPr/>
        </p:nvCxnSpPr>
        <p:spPr>
          <a:xfrm flipH="1">
            <a:off x="10554966" y="2168708"/>
            <a:ext cx="385073" cy="0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A86A07BC-00C6-430A-AB2B-1249617358AF}"/>
              </a:ext>
            </a:extLst>
          </p:cNvPr>
          <p:cNvSpPr txBox="1"/>
          <p:nvPr/>
        </p:nvSpPr>
        <p:spPr>
          <a:xfrm>
            <a:off x="10862344" y="1983286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O1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DF917B03-582D-40F2-99BB-95F2D5B095DA}"/>
              </a:ext>
            </a:extLst>
          </p:cNvPr>
          <p:cNvCxnSpPr>
            <a:cxnSpLocks/>
          </p:cNvCxnSpPr>
          <p:nvPr/>
        </p:nvCxnSpPr>
        <p:spPr>
          <a:xfrm flipH="1">
            <a:off x="10493165" y="1467451"/>
            <a:ext cx="385073" cy="0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A04C5FFC-C3E4-4918-B3AB-E9CB98B18618}"/>
              </a:ext>
            </a:extLst>
          </p:cNvPr>
          <p:cNvCxnSpPr>
            <a:cxnSpLocks/>
          </p:cNvCxnSpPr>
          <p:nvPr/>
        </p:nvCxnSpPr>
        <p:spPr>
          <a:xfrm flipH="1">
            <a:off x="10531065" y="1790751"/>
            <a:ext cx="385073" cy="0"/>
          </a:xfrm>
          <a:prstGeom prst="straightConnector1">
            <a:avLst/>
          </a:prstGeom>
          <a:ln w="25400" cmpd="sng">
            <a:solidFill>
              <a:schemeClr val="tx1">
                <a:lumMod val="95000"/>
                <a:lumOff val="5000"/>
              </a:schemeClr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EFD0BFFF-DDCF-445C-BBC9-B03F005165BB}"/>
              </a:ext>
            </a:extLst>
          </p:cNvPr>
          <p:cNvSpPr txBox="1"/>
          <p:nvPr/>
        </p:nvSpPr>
        <p:spPr>
          <a:xfrm>
            <a:off x="10865075" y="1607767"/>
            <a:ext cx="910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REST API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BDDEE14-446F-4E67-BACE-BAEC5F2DA0DF}"/>
              </a:ext>
            </a:extLst>
          </p:cNvPr>
          <p:cNvSpPr txBox="1"/>
          <p:nvPr/>
        </p:nvSpPr>
        <p:spPr>
          <a:xfrm>
            <a:off x="10862344" y="1278474"/>
            <a:ext cx="7873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DMaaP</a:t>
            </a: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0F351CFD-3F34-4B58-98B4-A33A05E77EC9}"/>
              </a:ext>
            </a:extLst>
          </p:cNvPr>
          <p:cNvCxnSpPr>
            <a:cxnSpLocks/>
          </p:cNvCxnSpPr>
          <p:nvPr/>
        </p:nvCxnSpPr>
        <p:spPr>
          <a:xfrm>
            <a:off x="2744809" y="2215720"/>
            <a:ext cx="1560828" cy="163317"/>
          </a:xfrm>
          <a:prstGeom prst="straightConnector1">
            <a:avLst/>
          </a:prstGeom>
          <a:ln w="25400" cmpd="sng">
            <a:solidFill>
              <a:schemeClr val="tx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Flowchart: Magnetic Disk 84">
            <a:extLst>
              <a:ext uri="{FF2B5EF4-FFF2-40B4-BE49-F238E27FC236}">
                <a16:creationId xmlns:a16="http://schemas.microsoft.com/office/drawing/2014/main" id="{04EBC2C5-16FC-466A-864E-E549A0C31607}"/>
              </a:ext>
            </a:extLst>
          </p:cNvPr>
          <p:cNvSpPr/>
          <p:nvPr/>
        </p:nvSpPr>
        <p:spPr>
          <a:xfrm>
            <a:off x="1881826" y="3424263"/>
            <a:ext cx="546366" cy="404922"/>
          </a:xfrm>
          <a:prstGeom prst="flowChartMagneticDisk">
            <a:avLst/>
          </a:prstGeom>
          <a:solidFill>
            <a:srgbClr val="FFFF99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4CF974BA-78F2-43FC-A01B-2113AA812733}"/>
              </a:ext>
            </a:extLst>
          </p:cNvPr>
          <p:cNvCxnSpPr>
            <a:cxnSpLocks/>
            <a:stCxn id="85" idx="1"/>
            <a:endCxn id="64" idx="2"/>
          </p:cNvCxnSpPr>
          <p:nvPr/>
        </p:nvCxnSpPr>
        <p:spPr>
          <a:xfrm flipV="1">
            <a:off x="2155009" y="2868841"/>
            <a:ext cx="91879" cy="555422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F2199B53-E9AD-4DE4-AA9E-96B9FA3DA199}"/>
              </a:ext>
            </a:extLst>
          </p:cNvPr>
          <p:cNvSpPr txBox="1"/>
          <p:nvPr/>
        </p:nvSpPr>
        <p:spPr>
          <a:xfrm>
            <a:off x="1706877" y="3490287"/>
            <a:ext cx="10832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FM/PM DB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719221F-E2F4-409F-BACF-262BE3157843}"/>
              </a:ext>
            </a:extLst>
          </p:cNvPr>
          <p:cNvSpPr/>
          <p:nvPr/>
        </p:nvSpPr>
        <p:spPr>
          <a:xfrm>
            <a:off x="2644388" y="4290228"/>
            <a:ext cx="986131" cy="31528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TBDMT</a:t>
            </a:r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8D6F6526-67BF-4E49-9FEC-45C9490A15BD}"/>
              </a:ext>
            </a:extLst>
          </p:cNvPr>
          <p:cNvCxnSpPr>
            <a:cxnSpLocks/>
            <a:endCxn id="67" idx="3"/>
          </p:cNvCxnSpPr>
          <p:nvPr/>
        </p:nvCxnSpPr>
        <p:spPr>
          <a:xfrm flipH="1" flipV="1">
            <a:off x="5153009" y="2544763"/>
            <a:ext cx="1321264" cy="356904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8615FCAB-92EA-40BC-9007-234C8ECCB493}"/>
              </a:ext>
            </a:extLst>
          </p:cNvPr>
          <p:cNvCxnSpPr>
            <a:cxnSpLocks/>
            <a:stCxn id="91" idx="3"/>
            <a:endCxn id="71" idx="1"/>
          </p:cNvCxnSpPr>
          <p:nvPr/>
        </p:nvCxnSpPr>
        <p:spPr>
          <a:xfrm flipV="1">
            <a:off x="5406588" y="4249743"/>
            <a:ext cx="1099848" cy="205705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Rectangle 90">
            <a:extLst>
              <a:ext uri="{FF2B5EF4-FFF2-40B4-BE49-F238E27FC236}">
                <a16:creationId xmlns:a16="http://schemas.microsoft.com/office/drawing/2014/main" id="{BA9FEE5A-E24E-4A66-B10A-83D241C407E2}"/>
              </a:ext>
            </a:extLst>
          </p:cNvPr>
          <p:cNvSpPr/>
          <p:nvPr/>
        </p:nvSpPr>
        <p:spPr>
          <a:xfrm>
            <a:off x="4556311" y="4133303"/>
            <a:ext cx="850277" cy="64428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CM-VES</a:t>
            </a:r>
          </a:p>
          <a:p>
            <a:r>
              <a:rPr lang="en-US" dirty="0">
                <a:solidFill>
                  <a:srgbClr val="44546A"/>
                </a:solidFill>
              </a:rPr>
              <a:t>Parser</a:t>
            </a:r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371A27B8-544E-4723-A229-2FFA43822875}"/>
              </a:ext>
            </a:extLst>
          </p:cNvPr>
          <p:cNvCxnSpPr>
            <a:cxnSpLocks/>
            <a:endCxn id="107" idx="1"/>
          </p:cNvCxnSpPr>
          <p:nvPr/>
        </p:nvCxnSpPr>
        <p:spPr>
          <a:xfrm>
            <a:off x="2731628" y="2613139"/>
            <a:ext cx="1460234" cy="1128855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047BD9E1-18F0-4605-9CE7-F89A590EB93E}"/>
              </a:ext>
            </a:extLst>
          </p:cNvPr>
          <p:cNvCxnSpPr>
            <a:cxnSpLocks/>
            <a:stCxn id="88" idx="0"/>
          </p:cNvCxnSpPr>
          <p:nvPr/>
        </p:nvCxnSpPr>
        <p:spPr>
          <a:xfrm flipH="1" flipV="1">
            <a:off x="2407528" y="2879926"/>
            <a:ext cx="729926" cy="1410302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FE94497B-40C3-407E-BE9D-9F410738E953}"/>
              </a:ext>
            </a:extLst>
          </p:cNvPr>
          <p:cNvCxnSpPr>
            <a:cxnSpLocks/>
          </p:cNvCxnSpPr>
          <p:nvPr/>
        </p:nvCxnSpPr>
        <p:spPr>
          <a:xfrm flipV="1">
            <a:off x="7390490" y="4130498"/>
            <a:ext cx="1800275" cy="198689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0D474DA3-3F24-4E54-AD4C-3FDBE1791B7D}"/>
              </a:ext>
            </a:extLst>
          </p:cNvPr>
          <p:cNvSpPr txBox="1"/>
          <p:nvPr/>
        </p:nvSpPr>
        <p:spPr>
          <a:xfrm rot="21381195">
            <a:off x="7582702" y="4028772"/>
            <a:ext cx="908717" cy="44575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prstClr val="black"/>
                </a:solidFill>
              </a:rPr>
              <a:t>FM, PM, CM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6C08D24-00D0-4A30-A71E-7139F2F890C2}"/>
              </a:ext>
            </a:extLst>
          </p:cNvPr>
          <p:cNvSpPr txBox="1"/>
          <p:nvPr/>
        </p:nvSpPr>
        <p:spPr>
          <a:xfrm>
            <a:off x="3022336" y="1949966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2,5 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38D8459-6D30-4FDB-8D84-D912C107DADA}"/>
              </a:ext>
            </a:extLst>
          </p:cNvPr>
          <p:cNvSpPr txBox="1"/>
          <p:nvPr/>
        </p:nvSpPr>
        <p:spPr>
          <a:xfrm>
            <a:off x="8108798" y="4569038"/>
            <a:ext cx="2877627" cy="65548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3a-CM (for O1 &amp; A1 actions)</a:t>
            </a:r>
          </a:p>
          <a:p>
            <a:r>
              <a:rPr lang="en-US" sz="1600" dirty="0">
                <a:solidFill>
                  <a:srgbClr val="00B0F0"/>
                </a:solidFill>
              </a:rPr>
              <a:t>3d-FM,PM (for O1 &amp; A1 actions)</a:t>
            </a: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9340BC91-DCDE-4364-9471-6C515F1681B8}"/>
              </a:ext>
            </a:extLst>
          </p:cNvPr>
          <p:cNvSpPr/>
          <p:nvPr/>
        </p:nvSpPr>
        <p:spPr>
          <a:xfrm>
            <a:off x="3418103" y="2369460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872B7DBB-1F79-4877-8D9C-F9E8694E9530}"/>
              </a:ext>
            </a:extLst>
          </p:cNvPr>
          <p:cNvSpPr/>
          <p:nvPr/>
        </p:nvSpPr>
        <p:spPr>
          <a:xfrm>
            <a:off x="5679683" y="2674310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03795EA0-7489-4C1A-8F68-F82AB4063439}"/>
              </a:ext>
            </a:extLst>
          </p:cNvPr>
          <p:cNvSpPr/>
          <p:nvPr/>
        </p:nvSpPr>
        <p:spPr>
          <a:xfrm>
            <a:off x="4167245" y="3719078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F1356A02-05AF-45FF-8D69-F7E5D4614967}"/>
              </a:ext>
            </a:extLst>
          </p:cNvPr>
          <p:cNvSpPr/>
          <p:nvPr/>
        </p:nvSpPr>
        <p:spPr>
          <a:xfrm>
            <a:off x="5833042" y="4279742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7E65CD5E-2A45-48EB-93B1-234AEC3324FE}"/>
              </a:ext>
            </a:extLst>
          </p:cNvPr>
          <p:cNvSpPr txBox="1"/>
          <p:nvPr/>
        </p:nvSpPr>
        <p:spPr>
          <a:xfrm>
            <a:off x="5481231" y="3762015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4c,4d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37E60CA8-CCCC-4F39-BE95-D2CE74122CA8}"/>
              </a:ext>
            </a:extLst>
          </p:cNvPr>
          <p:cNvSpPr txBox="1"/>
          <p:nvPr/>
        </p:nvSpPr>
        <p:spPr>
          <a:xfrm>
            <a:off x="5768214" y="4490085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4a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FC03F71B-3EED-4A48-89B8-84467C4ADA09}"/>
              </a:ext>
            </a:extLst>
          </p:cNvPr>
          <p:cNvSpPr txBox="1"/>
          <p:nvPr/>
        </p:nvSpPr>
        <p:spPr>
          <a:xfrm>
            <a:off x="3953423" y="4559734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4b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0FCB4B9-BC73-4A40-9319-A6D472E27CB1}"/>
              </a:ext>
            </a:extLst>
          </p:cNvPr>
          <p:cNvSpPr txBox="1"/>
          <p:nvPr/>
        </p:nvSpPr>
        <p:spPr>
          <a:xfrm>
            <a:off x="2897233" y="3404268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4e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BC1B446B-C2E8-4813-BB8B-8BBB3D29E7C5}"/>
              </a:ext>
            </a:extLst>
          </p:cNvPr>
          <p:cNvSpPr txBox="1"/>
          <p:nvPr/>
        </p:nvSpPr>
        <p:spPr>
          <a:xfrm>
            <a:off x="1811010" y="3037911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4f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EB33ED40-1C6F-4F7D-97F7-86CFD163D79E}"/>
              </a:ext>
            </a:extLst>
          </p:cNvPr>
          <p:cNvSpPr txBox="1"/>
          <p:nvPr/>
        </p:nvSpPr>
        <p:spPr>
          <a:xfrm>
            <a:off x="3358959" y="2515354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9,13 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F846ADAE-46AC-400B-9DD7-19E31CE5998E}"/>
              </a:ext>
            </a:extLst>
          </p:cNvPr>
          <p:cNvSpPr txBox="1"/>
          <p:nvPr/>
        </p:nvSpPr>
        <p:spPr>
          <a:xfrm>
            <a:off x="5940361" y="2285421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10a,12a </a:t>
            </a:r>
          </a:p>
        </p:txBody>
      </p: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028020E2-BC8B-4568-ABA5-0A0826E53074}"/>
              </a:ext>
            </a:extLst>
          </p:cNvPr>
          <p:cNvCxnSpPr>
            <a:cxnSpLocks/>
            <a:stCxn id="134" idx="1"/>
          </p:cNvCxnSpPr>
          <p:nvPr/>
        </p:nvCxnSpPr>
        <p:spPr>
          <a:xfrm flipH="1" flipV="1">
            <a:off x="8485805" y="2702600"/>
            <a:ext cx="787608" cy="950821"/>
          </a:xfrm>
          <a:prstGeom prst="straightConnector1">
            <a:avLst/>
          </a:prstGeom>
          <a:ln w="25400" cmpd="sng">
            <a:solidFill>
              <a:srgbClr val="7030A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B0714DE3-9129-4A58-A1E1-DDB5C381D36A}"/>
              </a:ext>
            </a:extLst>
          </p:cNvPr>
          <p:cNvCxnSpPr>
            <a:cxnSpLocks/>
          </p:cNvCxnSpPr>
          <p:nvPr/>
        </p:nvCxnSpPr>
        <p:spPr>
          <a:xfrm flipH="1">
            <a:off x="10582991" y="2506782"/>
            <a:ext cx="385073" cy="0"/>
          </a:xfrm>
          <a:prstGeom prst="straightConnector1">
            <a:avLst/>
          </a:prstGeom>
          <a:ln w="25400" cmpd="sng">
            <a:solidFill>
              <a:srgbClr val="7030A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6" name="TextBox 135">
            <a:extLst>
              <a:ext uri="{FF2B5EF4-FFF2-40B4-BE49-F238E27FC236}">
                <a16:creationId xmlns:a16="http://schemas.microsoft.com/office/drawing/2014/main" id="{5ADC8A7B-A872-4BA4-8AB6-9F47FF4C9535}"/>
              </a:ext>
            </a:extLst>
          </p:cNvPr>
          <p:cNvSpPr txBox="1"/>
          <p:nvPr/>
        </p:nvSpPr>
        <p:spPr>
          <a:xfrm>
            <a:off x="10890369" y="2321360"/>
            <a:ext cx="4074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A1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0963391A-2145-4C1B-BD34-D5B8E0D56F37}"/>
              </a:ext>
            </a:extLst>
          </p:cNvPr>
          <p:cNvSpPr txBox="1"/>
          <p:nvPr/>
        </p:nvSpPr>
        <p:spPr>
          <a:xfrm>
            <a:off x="8571219" y="2767774"/>
            <a:ext cx="1104407" cy="284322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1400" i="1" dirty="0">
                <a:solidFill>
                  <a:srgbClr val="7030A0"/>
                </a:solidFill>
              </a:rPr>
              <a:t>A1 Policy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F5B479-F5C3-4FAB-B9F4-5F4203E4CD67}"/>
              </a:ext>
            </a:extLst>
          </p:cNvPr>
          <p:cNvSpPr txBox="1"/>
          <p:nvPr/>
        </p:nvSpPr>
        <p:spPr>
          <a:xfrm>
            <a:off x="8070930" y="2964734"/>
            <a:ext cx="39466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O1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C708577A-6ED9-4CAC-B3AE-97DA70D4A1F8}"/>
              </a:ext>
            </a:extLst>
          </p:cNvPr>
          <p:cNvSpPr txBox="1"/>
          <p:nvPr/>
        </p:nvSpPr>
        <p:spPr>
          <a:xfrm>
            <a:off x="8075423" y="2498277"/>
            <a:ext cx="380232" cy="307777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A1</a:t>
            </a:r>
          </a:p>
        </p:txBody>
      </p: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963453A3-7F9D-491A-A1E9-9506CD59EF6F}"/>
              </a:ext>
            </a:extLst>
          </p:cNvPr>
          <p:cNvCxnSpPr>
            <a:cxnSpLocks/>
            <a:stCxn id="107" idx="6"/>
            <a:endCxn id="71" idx="1"/>
          </p:cNvCxnSpPr>
          <p:nvPr/>
        </p:nvCxnSpPr>
        <p:spPr>
          <a:xfrm>
            <a:off x="4335341" y="3797318"/>
            <a:ext cx="2171095" cy="452425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Arrow: Curved Left 104">
            <a:extLst>
              <a:ext uri="{FF2B5EF4-FFF2-40B4-BE49-F238E27FC236}">
                <a16:creationId xmlns:a16="http://schemas.microsoft.com/office/drawing/2014/main" id="{59BBAB55-A03E-4424-A226-096941EFAFE8}"/>
              </a:ext>
            </a:extLst>
          </p:cNvPr>
          <p:cNvSpPr/>
          <p:nvPr/>
        </p:nvSpPr>
        <p:spPr>
          <a:xfrm>
            <a:off x="5731974" y="3131939"/>
            <a:ext cx="392631" cy="499153"/>
          </a:xfrm>
          <a:prstGeom prst="curved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6" name="Arrow: Curved Left 105">
            <a:extLst>
              <a:ext uri="{FF2B5EF4-FFF2-40B4-BE49-F238E27FC236}">
                <a16:creationId xmlns:a16="http://schemas.microsoft.com/office/drawing/2014/main" id="{B3056AC4-AA40-4BDF-A5E8-9B04AC9BB9B0}"/>
              </a:ext>
            </a:extLst>
          </p:cNvPr>
          <p:cNvSpPr/>
          <p:nvPr/>
        </p:nvSpPr>
        <p:spPr>
          <a:xfrm rot="11062971">
            <a:off x="4472355" y="2968493"/>
            <a:ext cx="415264" cy="513539"/>
          </a:xfrm>
          <a:prstGeom prst="curved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E42CD90F-C65E-42E5-B219-DFD93BE162FC}"/>
              </a:ext>
            </a:extLst>
          </p:cNvPr>
          <p:cNvSpPr txBox="1"/>
          <p:nvPr/>
        </p:nvSpPr>
        <p:spPr>
          <a:xfrm>
            <a:off x="4862968" y="2985839"/>
            <a:ext cx="8898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>
                <a:solidFill>
                  <a:srgbClr val="FF0000"/>
                </a:solidFill>
              </a:rPr>
              <a:t>Control</a:t>
            </a:r>
          </a:p>
          <a:p>
            <a:pPr algn="ctr"/>
            <a:r>
              <a:rPr lang="en-US" i="1" dirty="0">
                <a:solidFill>
                  <a:srgbClr val="FF0000"/>
                </a:solidFill>
              </a:rPr>
              <a:t>Loop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B12A7252-8C3C-4288-B718-13D01C3EFAC7}"/>
              </a:ext>
            </a:extLst>
          </p:cNvPr>
          <p:cNvSpPr txBox="1"/>
          <p:nvPr/>
        </p:nvSpPr>
        <p:spPr>
          <a:xfrm>
            <a:off x="7473144" y="4380922"/>
            <a:ext cx="908717" cy="44575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srgbClr val="FF0000"/>
                </a:solidFill>
              </a:rPr>
              <a:t>O-RAN O1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41CABC1C-7ADD-470F-8E7B-7D98729714D8}"/>
              </a:ext>
            </a:extLst>
          </p:cNvPr>
          <p:cNvSpPr txBox="1"/>
          <p:nvPr/>
        </p:nvSpPr>
        <p:spPr>
          <a:xfrm>
            <a:off x="6986441" y="4136339"/>
            <a:ext cx="39466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O1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AD8581E6-0F06-45DD-89D5-05EF3A4A4604}"/>
              </a:ext>
            </a:extLst>
          </p:cNvPr>
          <p:cNvSpPr txBox="1"/>
          <p:nvPr/>
        </p:nvSpPr>
        <p:spPr>
          <a:xfrm>
            <a:off x="2213170" y="2439273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E0640955-27AE-867A-193C-75562C71742A}"/>
              </a:ext>
            </a:extLst>
          </p:cNvPr>
          <p:cNvSpPr txBox="1"/>
          <p:nvPr/>
        </p:nvSpPr>
        <p:spPr>
          <a:xfrm>
            <a:off x="9273413" y="3499532"/>
            <a:ext cx="380232" cy="307777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A1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A959FCD5-946A-98F3-8545-4D013A01FD7E}"/>
              </a:ext>
            </a:extLst>
          </p:cNvPr>
          <p:cNvSpPr txBox="1"/>
          <p:nvPr/>
        </p:nvSpPr>
        <p:spPr>
          <a:xfrm>
            <a:off x="9284094" y="3869641"/>
            <a:ext cx="39466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O1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47FFE198-0A65-60B7-0BB9-1CA23C8E127C}"/>
              </a:ext>
            </a:extLst>
          </p:cNvPr>
          <p:cNvSpPr txBox="1"/>
          <p:nvPr/>
        </p:nvSpPr>
        <p:spPr>
          <a:xfrm>
            <a:off x="9927654" y="4080170"/>
            <a:ext cx="69121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CU/DU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B37B3BF5-2619-99CD-1C92-DED904BABCCB}"/>
              </a:ext>
            </a:extLst>
          </p:cNvPr>
          <p:cNvSpPr txBox="1"/>
          <p:nvPr/>
        </p:nvSpPr>
        <p:spPr>
          <a:xfrm>
            <a:off x="9933250" y="3508593"/>
            <a:ext cx="83548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RAN App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7623DEF9-A327-EC33-12D8-193E333D029D}"/>
              </a:ext>
            </a:extLst>
          </p:cNvPr>
          <p:cNvSpPr txBox="1"/>
          <p:nvPr/>
        </p:nvSpPr>
        <p:spPr>
          <a:xfrm>
            <a:off x="4281777" y="2576983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FD41EDEC-5A49-5F31-0EF2-C9819E34C673}"/>
              </a:ext>
            </a:extLst>
          </p:cNvPr>
          <p:cNvSpPr txBox="1"/>
          <p:nvPr/>
        </p:nvSpPr>
        <p:spPr>
          <a:xfrm>
            <a:off x="6783916" y="3184974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779A9041-5D0F-0CFB-A731-637CA1077652}"/>
              </a:ext>
            </a:extLst>
          </p:cNvPr>
          <p:cNvSpPr txBox="1"/>
          <p:nvPr/>
        </p:nvSpPr>
        <p:spPr>
          <a:xfrm>
            <a:off x="10643657" y="3073199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F36E1741-239F-2700-85A9-B11A4D029A81}"/>
              </a:ext>
            </a:extLst>
          </p:cNvPr>
          <p:cNvSpPr txBox="1"/>
          <p:nvPr/>
        </p:nvSpPr>
        <p:spPr>
          <a:xfrm>
            <a:off x="8635676" y="5251665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7976E337-A8D4-0FD2-EC36-EF70986F405D}"/>
              </a:ext>
            </a:extLst>
          </p:cNvPr>
          <p:cNvSpPr txBox="1"/>
          <p:nvPr/>
        </p:nvSpPr>
        <p:spPr>
          <a:xfrm>
            <a:off x="9064097" y="5186023"/>
            <a:ext cx="2877627" cy="65548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600" dirty="0"/>
              <a:t>Changes needed to support </a:t>
            </a:r>
            <a:br>
              <a:rPr lang="en-US" sz="1600" dirty="0"/>
            </a:br>
            <a:r>
              <a:rPr lang="en-US" sz="1600" dirty="0"/>
              <a:t>A1 based SON action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B203BB5E-C476-B32B-B06B-7B90F95F394A}"/>
              </a:ext>
            </a:extLst>
          </p:cNvPr>
          <p:cNvSpPr txBox="1"/>
          <p:nvPr/>
        </p:nvSpPr>
        <p:spPr>
          <a:xfrm>
            <a:off x="5402173" y="4625741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*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DB591353-D64B-3D35-AA4A-E90DB3F16971}"/>
              </a:ext>
            </a:extLst>
          </p:cNvPr>
          <p:cNvSpPr txBox="1"/>
          <p:nvPr/>
        </p:nvSpPr>
        <p:spPr>
          <a:xfrm>
            <a:off x="3553229" y="4715568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*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55E7EBC1-033C-7500-B39A-3CAE6316C5B2}"/>
              </a:ext>
            </a:extLst>
          </p:cNvPr>
          <p:cNvSpPr txBox="1"/>
          <p:nvPr/>
        </p:nvSpPr>
        <p:spPr>
          <a:xfrm>
            <a:off x="8646768" y="5778590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*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71427074-A4A0-CED4-8485-620DDEA00B53}"/>
              </a:ext>
            </a:extLst>
          </p:cNvPr>
          <p:cNvSpPr txBox="1"/>
          <p:nvPr/>
        </p:nvSpPr>
        <p:spPr>
          <a:xfrm>
            <a:off x="9044803" y="5841507"/>
            <a:ext cx="2877627" cy="46269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600" dirty="0"/>
              <a:t>Carry over CM update work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D201920F-2D3F-58C0-69B9-EAF982954FC7}"/>
              </a:ext>
            </a:extLst>
          </p:cNvPr>
          <p:cNvSpPr txBox="1"/>
          <p:nvPr/>
        </p:nvSpPr>
        <p:spPr>
          <a:xfrm>
            <a:off x="7132202" y="2038083"/>
            <a:ext cx="748923" cy="307777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A1 PMS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5CC0288B-2425-5ECF-8802-C6D68F4F5B11}"/>
              </a:ext>
            </a:extLst>
          </p:cNvPr>
          <p:cNvSpPr txBox="1"/>
          <p:nvPr/>
        </p:nvSpPr>
        <p:spPr>
          <a:xfrm>
            <a:off x="6576929" y="2695583"/>
            <a:ext cx="452116" cy="307777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SLI</a:t>
            </a:r>
          </a:p>
        </p:txBody>
      </p: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E8A2B31D-8524-029E-9117-F8DBE17A870E}"/>
              </a:ext>
            </a:extLst>
          </p:cNvPr>
          <p:cNvCxnSpPr>
            <a:cxnSpLocks/>
          </p:cNvCxnSpPr>
          <p:nvPr/>
        </p:nvCxnSpPr>
        <p:spPr>
          <a:xfrm flipH="1">
            <a:off x="7049944" y="2381768"/>
            <a:ext cx="398313" cy="403228"/>
          </a:xfrm>
          <a:prstGeom prst="straightConnector1">
            <a:avLst/>
          </a:prstGeom>
          <a:ln w="25400" cmpd="sng">
            <a:solidFill>
              <a:srgbClr val="7030A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6E46813A-BA8E-BCDD-733F-90DD9E58201D}"/>
              </a:ext>
            </a:extLst>
          </p:cNvPr>
          <p:cNvCxnSpPr>
            <a:cxnSpLocks/>
          </p:cNvCxnSpPr>
          <p:nvPr/>
        </p:nvCxnSpPr>
        <p:spPr>
          <a:xfrm flipH="1" flipV="1">
            <a:off x="7059142" y="2921259"/>
            <a:ext cx="962904" cy="165345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2C84A877-D74B-69BC-46DA-06D664B8D9E3}"/>
              </a:ext>
            </a:extLst>
          </p:cNvPr>
          <p:cNvCxnSpPr>
            <a:cxnSpLocks/>
            <a:stCxn id="97" idx="1"/>
          </p:cNvCxnSpPr>
          <p:nvPr/>
        </p:nvCxnSpPr>
        <p:spPr>
          <a:xfrm flipH="1" flipV="1">
            <a:off x="7666679" y="2375639"/>
            <a:ext cx="408744" cy="276527"/>
          </a:xfrm>
          <a:prstGeom prst="straightConnector1">
            <a:avLst/>
          </a:prstGeom>
          <a:ln w="25400" cmpd="sng">
            <a:solidFill>
              <a:srgbClr val="7030A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8DE1D888-6236-2DF6-0221-B1D8A1720FCA}"/>
              </a:ext>
            </a:extLst>
          </p:cNvPr>
          <p:cNvCxnSpPr>
            <a:cxnSpLocks/>
          </p:cNvCxnSpPr>
          <p:nvPr/>
        </p:nvCxnSpPr>
        <p:spPr>
          <a:xfrm flipH="1" flipV="1">
            <a:off x="5174083" y="2467230"/>
            <a:ext cx="1306315" cy="307738"/>
          </a:xfrm>
          <a:prstGeom prst="straightConnector1">
            <a:avLst/>
          </a:prstGeom>
          <a:ln w="25400" cmpd="sng">
            <a:solidFill>
              <a:srgbClr val="7030A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72C1EF9B-CC8C-4092-156C-EFB8269A1F30}"/>
              </a:ext>
            </a:extLst>
          </p:cNvPr>
          <p:cNvCxnSpPr>
            <a:cxnSpLocks/>
            <a:stCxn id="146" idx="1"/>
            <a:endCxn id="134" idx="3"/>
          </p:cNvCxnSpPr>
          <p:nvPr/>
        </p:nvCxnSpPr>
        <p:spPr>
          <a:xfrm flipH="1" flipV="1">
            <a:off x="9653645" y="3653421"/>
            <a:ext cx="279605" cy="9061"/>
          </a:xfrm>
          <a:prstGeom prst="straightConnector1">
            <a:avLst/>
          </a:prstGeom>
          <a:ln w="25400" cmpd="sng">
            <a:solidFill>
              <a:srgbClr val="7030A0"/>
            </a:solidFill>
            <a:prstDash val="sysDash"/>
            <a:headEnd type="arrow" w="med" len="med"/>
            <a:tailEnd type="non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9CE0412-DDE3-1E27-AFA9-34EDC3817898}"/>
              </a:ext>
            </a:extLst>
          </p:cNvPr>
          <p:cNvGrpSpPr/>
          <p:nvPr/>
        </p:nvGrpSpPr>
        <p:grpSpPr>
          <a:xfrm>
            <a:off x="6179863" y="2679865"/>
            <a:ext cx="10800" cy="360"/>
            <a:chOff x="6179863" y="2679865"/>
            <a:chExt cx="1080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D483A984-E02D-93B3-B6DD-43740F061194}"/>
                    </a:ext>
                  </a:extLst>
                </p14:cNvPr>
                <p14:cNvContentPartPr/>
                <p14:nvPr/>
              </p14:nvContentPartPr>
              <p14:xfrm>
                <a:off x="6179863" y="2679865"/>
                <a:ext cx="360" cy="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D483A984-E02D-93B3-B6DD-43740F061194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170863" y="2671225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4812CFDA-4D45-1AEB-0693-03696CFD3F6F}"/>
                    </a:ext>
                  </a:extLst>
                </p14:cNvPr>
                <p14:cNvContentPartPr/>
                <p14:nvPr/>
              </p14:nvContentPartPr>
              <p14:xfrm>
                <a:off x="6179863" y="2679865"/>
                <a:ext cx="10800" cy="36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4812CFDA-4D45-1AEB-0693-03696CFD3F6F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170863" y="2671225"/>
                  <a:ext cx="28440" cy="18000"/>
                </a:xfrm>
                <a:prstGeom prst="rect">
                  <a:avLst/>
                </a:prstGeom>
              </p:spPr>
            </p:pic>
          </mc:Fallback>
        </mc:AlternateContent>
      </p:grp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630943C8-6E02-FF18-5CDA-0B525371A516}"/>
              </a:ext>
            </a:extLst>
          </p:cNvPr>
          <p:cNvCxnSpPr>
            <a:cxnSpLocks/>
            <a:stCxn id="116" idx="1"/>
          </p:cNvCxnSpPr>
          <p:nvPr/>
        </p:nvCxnSpPr>
        <p:spPr>
          <a:xfrm flipH="1">
            <a:off x="5174083" y="2191972"/>
            <a:ext cx="1958119" cy="233042"/>
          </a:xfrm>
          <a:prstGeom prst="straightConnector1">
            <a:avLst/>
          </a:prstGeom>
          <a:ln w="25400" cmpd="sng">
            <a:solidFill>
              <a:srgbClr val="7030A0"/>
            </a:solidFill>
            <a:prstDash val="dash"/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0" name="Oval 139">
            <a:extLst>
              <a:ext uri="{FF2B5EF4-FFF2-40B4-BE49-F238E27FC236}">
                <a16:creationId xmlns:a16="http://schemas.microsoft.com/office/drawing/2014/main" id="{7A7C733A-FB2C-FD92-2646-2E71C8A5380C}"/>
              </a:ext>
            </a:extLst>
          </p:cNvPr>
          <p:cNvSpPr/>
          <p:nvPr/>
        </p:nvSpPr>
        <p:spPr>
          <a:xfrm>
            <a:off x="5857471" y="2519672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AB4909E-C4F6-514E-3A3B-EF5D58466F73}"/>
              </a:ext>
            </a:extLst>
          </p:cNvPr>
          <p:cNvSpPr txBox="1"/>
          <p:nvPr/>
        </p:nvSpPr>
        <p:spPr>
          <a:xfrm>
            <a:off x="339320" y="5289059"/>
            <a:ext cx="596791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1879600" algn="l"/>
              </a:tabLst>
            </a:pPr>
            <a:r>
              <a:rPr lang="en-US" sz="1600" dirty="0"/>
              <a:t>Steps 9:	Request msg from MS for O1/A1</a:t>
            </a:r>
          </a:p>
          <a:p>
            <a:pPr>
              <a:tabLst>
                <a:tab pos="1879600" algn="l"/>
              </a:tabLst>
            </a:pPr>
            <a:r>
              <a:rPr lang="en-US" sz="1600" dirty="0"/>
              <a:t>Steps 10o/11o/12o:	Automated action to make change in RAN (O1)</a:t>
            </a:r>
            <a:br>
              <a:rPr lang="en-US" sz="1600" dirty="0"/>
            </a:br>
            <a:r>
              <a:rPr lang="en-US" sz="1600" dirty="0"/>
              <a:t>Steps 10a/11a/12a:	Automated action to make change in RAN (A1)</a:t>
            </a:r>
          </a:p>
          <a:p>
            <a:pPr>
              <a:tabLst>
                <a:tab pos="1879600" algn="l"/>
              </a:tabLst>
            </a:pPr>
            <a:r>
              <a:rPr lang="en-US" sz="1600" dirty="0"/>
              <a:t>Steps 13:	Action status</a:t>
            </a:r>
          </a:p>
          <a:p>
            <a:pPr>
              <a:tabLst>
                <a:tab pos="1712913" algn="l"/>
              </a:tabLst>
            </a:pPr>
            <a:endParaRPr lang="en-US" sz="1600" dirty="0"/>
          </a:p>
          <a:p>
            <a:endParaRPr lang="en-US" sz="1600" dirty="0"/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6BF237EF-F4AB-CCEF-91C5-50E63E2CF866}"/>
              </a:ext>
            </a:extLst>
          </p:cNvPr>
          <p:cNvSpPr txBox="1"/>
          <p:nvPr/>
        </p:nvSpPr>
        <p:spPr>
          <a:xfrm>
            <a:off x="5241856" y="2771038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10o,12o 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74CC9E71-6FA9-9FCF-BD7C-BDA994834DC2}"/>
              </a:ext>
            </a:extLst>
          </p:cNvPr>
          <p:cNvSpPr txBox="1"/>
          <p:nvPr/>
        </p:nvSpPr>
        <p:spPr>
          <a:xfrm>
            <a:off x="8573139" y="2439544"/>
            <a:ext cx="472504" cy="29558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11a 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610CBA05-A862-83F4-BBFC-ECBA8FD801F3}"/>
              </a:ext>
            </a:extLst>
          </p:cNvPr>
          <p:cNvSpPr txBox="1"/>
          <p:nvPr/>
        </p:nvSpPr>
        <p:spPr>
          <a:xfrm>
            <a:off x="8540602" y="3175156"/>
            <a:ext cx="472504" cy="29558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11o </a:t>
            </a:r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AA70F684-3332-5FDB-9B44-2B45FC98886C}"/>
              </a:ext>
            </a:extLst>
          </p:cNvPr>
          <p:cNvCxnSpPr>
            <a:cxnSpLocks/>
            <a:stCxn id="141" idx="3"/>
          </p:cNvCxnSpPr>
          <p:nvPr/>
        </p:nvCxnSpPr>
        <p:spPr>
          <a:xfrm>
            <a:off x="9678754" y="4023530"/>
            <a:ext cx="239797" cy="193468"/>
          </a:xfrm>
          <a:prstGeom prst="straightConnector1">
            <a:avLst/>
          </a:prstGeom>
          <a:ln w="25400" cmpd="sng">
            <a:solidFill>
              <a:schemeClr val="tx1"/>
            </a:solidFill>
            <a:prstDash val="sysDash"/>
            <a:headEnd type="arrow" w="med" len="med"/>
            <a:tailEnd type="arrow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AB75DC89-61A4-DEA3-8926-C1375266A3C4}"/>
              </a:ext>
            </a:extLst>
          </p:cNvPr>
          <p:cNvCxnSpPr>
            <a:cxnSpLocks/>
            <a:stCxn id="144" idx="0"/>
            <a:endCxn id="146" idx="2"/>
          </p:cNvCxnSpPr>
          <p:nvPr/>
        </p:nvCxnSpPr>
        <p:spPr>
          <a:xfrm flipV="1">
            <a:off x="10273262" y="3816370"/>
            <a:ext cx="77731" cy="263800"/>
          </a:xfrm>
          <a:prstGeom prst="straightConnector1">
            <a:avLst/>
          </a:prstGeom>
          <a:ln w="25400" cmpd="sng">
            <a:solidFill>
              <a:schemeClr val="tx1"/>
            </a:solidFill>
            <a:prstDash val="sysDash"/>
            <a:headEnd type="arrow" w="med" len="med"/>
            <a:tailEnd type="non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2CC6ACE6-6BCB-5BDC-9932-9BBB47725384}"/>
                  </a:ext>
                </a:extLst>
              </p14:cNvPr>
              <p14:cNvContentPartPr/>
              <p14:nvPr/>
            </p14:nvContentPartPr>
            <p14:xfrm>
              <a:off x="-1381845" y="761715"/>
              <a:ext cx="360" cy="36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2CC6ACE6-6BCB-5BDC-9932-9BBB47725384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-1390485" y="752715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58E42439-459C-4A49-2EB0-C77E710B0684}"/>
                  </a:ext>
                </a:extLst>
              </p14:cNvPr>
              <p14:cNvContentPartPr/>
              <p14:nvPr/>
            </p14:nvContentPartPr>
            <p14:xfrm>
              <a:off x="-1105365" y="5762115"/>
              <a:ext cx="360" cy="36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58E42439-459C-4A49-2EB0-C77E710B0684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-1114005" y="5753475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87077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142042</TotalTime>
  <Words>2984</Words>
  <Application>Microsoft Office PowerPoint</Application>
  <PresentationFormat>Widescreen</PresentationFormat>
  <Paragraphs>673</Paragraphs>
  <Slides>21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21</vt:i4>
      </vt:variant>
    </vt:vector>
  </HeadingPairs>
  <TitlesOfParts>
    <vt:vector size="33" baseType="lpstr">
      <vt:lpstr>.AppleSystemUIFont</vt:lpstr>
      <vt:lpstr>Arial</vt:lpstr>
      <vt:lpstr>Arial Narrow</vt:lpstr>
      <vt:lpstr>ATT Aleck Sans</vt:lpstr>
      <vt:lpstr>Calibri</vt:lpstr>
      <vt:lpstr>Calibri Light</vt:lpstr>
      <vt:lpstr>Intel Clear Light</vt:lpstr>
      <vt:lpstr>Wingdings</vt:lpstr>
      <vt:lpstr>Office Theme</vt:lpstr>
      <vt:lpstr>1_Office Theme</vt:lpstr>
      <vt:lpstr>2_Office Theme</vt:lpstr>
      <vt:lpstr>3_Office Theme</vt:lpstr>
      <vt:lpstr>OOF-SON: 5G Self-Organizing Network (SON) using ONAP Optimization Framework (OOF): Release 11 Kohn</vt:lpstr>
      <vt:lpstr>Roadmap</vt:lpstr>
      <vt:lpstr>ONAP-based SON: O-RAN O1 focus (Rel.3 – Rel.10)</vt:lpstr>
      <vt:lpstr>ONAP-based SON: Target - with O-RAN O1, A1, O2</vt:lpstr>
      <vt:lpstr>ONAP / O-RAN Control Loops</vt:lpstr>
      <vt:lpstr>ONAP / O-RAN Control Loops</vt:lpstr>
      <vt:lpstr>ONAP SON Use Case – Control Loop with O1 (Rel 3-10)</vt:lpstr>
      <vt:lpstr>SON Use Case: O1 and A1 based action</vt:lpstr>
      <vt:lpstr>ONAP SON Use Case – Control Loop with O1 &amp; A1 (Rel 11)</vt:lpstr>
      <vt:lpstr>SON Use Case: A1 based CL msg without change to header</vt:lpstr>
      <vt:lpstr>Control Loop for A1-based and O1-based actions</vt:lpstr>
      <vt:lpstr>ONAP Component Impacts for Kohn release</vt:lpstr>
      <vt:lpstr>Requirements</vt:lpstr>
      <vt:lpstr>Current RAN-Sim - support for O1-based config </vt:lpstr>
      <vt:lpstr>Enhancing RAN-Sim to support both O1 and A1</vt:lpstr>
      <vt:lpstr>Enhancing RAN-Sim to support both O1 and A1</vt:lpstr>
      <vt:lpstr>A1 Termination &amp; RAN App are different Modules</vt:lpstr>
      <vt:lpstr> Kafka Message Format  </vt:lpstr>
      <vt:lpstr>A1 Functions in ONAP / OSC</vt:lpstr>
      <vt:lpstr>Summary of Requirements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begwani</dc:creator>
  <cp:lastModifiedBy>N.K.Shankar</cp:lastModifiedBy>
  <cp:revision>2348</cp:revision>
  <cp:lastPrinted>2017-12-06T19:47:24Z</cp:lastPrinted>
  <dcterms:created xsi:type="dcterms:W3CDTF">2017-02-27T16:23:08Z</dcterms:created>
  <dcterms:modified xsi:type="dcterms:W3CDTF">2022-08-16T12:42:02Z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3599e32-523d-45cf-80c8-50d522cc3338_Enabled">
    <vt:lpwstr>True</vt:lpwstr>
  </property>
  <property fmtid="{D5CDD505-2E9C-101B-9397-08002B2CF9AE}" pid="3" name="MSIP_Label_a3599e32-523d-45cf-80c8-50d522cc3338_SiteId">
    <vt:lpwstr>258ac4e4-146a-411e-9dc8-79a9e12fd6da</vt:lpwstr>
  </property>
  <property fmtid="{D5CDD505-2E9C-101B-9397-08002B2CF9AE}" pid="4" name="MSIP_Label_a3599e32-523d-45cf-80c8-50d522cc3338_Ref">
    <vt:lpwstr>https://api.informationprotection.azure.com/api/258ac4e4-146a-411e-9dc8-79a9e12fd6da</vt:lpwstr>
  </property>
  <property fmtid="{D5CDD505-2E9C-101B-9397-08002B2CF9AE}" pid="5" name="MSIP_Label_a3599e32-523d-45cf-80c8-50d522cc3338_Owner">
    <vt:lpwstr>seswam@wipro.com</vt:lpwstr>
  </property>
  <property fmtid="{D5CDD505-2E9C-101B-9397-08002B2CF9AE}" pid="6" name="MSIP_Label_a3599e32-523d-45cf-80c8-50d522cc3338_SetDate">
    <vt:lpwstr>2018-09-11T17:37:30.8847261+05:30</vt:lpwstr>
  </property>
  <property fmtid="{D5CDD505-2E9C-101B-9397-08002B2CF9AE}" pid="7" name="MSIP_Label_a3599e32-523d-45cf-80c8-50d522cc3338_Name">
    <vt:lpwstr>Public</vt:lpwstr>
  </property>
  <property fmtid="{D5CDD505-2E9C-101B-9397-08002B2CF9AE}" pid="8" name="MSIP_Label_a3599e32-523d-45cf-80c8-50d522cc3338_Application">
    <vt:lpwstr>Microsoft Azure Information Protection</vt:lpwstr>
  </property>
  <property fmtid="{D5CDD505-2E9C-101B-9397-08002B2CF9AE}" pid="9" name="MSIP_Label_a3599e32-523d-45cf-80c8-50d522cc3338_Extended_MSFT_Method">
    <vt:lpwstr>Manual</vt:lpwstr>
  </property>
  <property fmtid="{D5CDD505-2E9C-101B-9397-08002B2CF9AE}" pid="10" name="Sensitivity">
    <vt:lpwstr>Public</vt:lpwstr>
  </property>
  <property fmtid="{D5CDD505-2E9C-101B-9397-08002B2CF9AE}" pid="11" name="_readonly">
    <vt:lpwstr/>
  </property>
  <property fmtid="{D5CDD505-2E9C-101B-9397-08002B2CF9AE}" pid="12" name="_change">
    <vt:lpwstr/>
  </property>
  <property fmtid="{D5CDD505-2E9C-101B-9397-08002B2CF9AE}" pid="13" name="_full-control">
    <vt:lpwstr/>
  </property>
  <property fmtid="{D5CDD505-2E9C-101B-9397-08002B2CF9AE}" pid="14" name="sflag">
    <vt:lpwstr>1578281974</vt:lpwstr>
  </property>
</Properties>
</file>