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emf" ContentType="image/x-e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3" showSpecialPlsOnTitleSld="0" autoCompressPictures="0">
  <p:sldMasterIdLst>
    <p:sldMasterId id="2147483648" r:id="rId1"/>
  </p:sldMasterIdLst>
  <p:notesMasterIdLst>
    <p:notesMasterId r:id="rId13"/>
  </p:notesMasterIdLst>
  <p:handoutMasterIdLst>
    <p:handoutMasterId r:id="rId14"/>
  </p:handoutMasterIdLst>
  <p:sldIdLst>
    <p:sldId id="321" r:id="rId3"/>
    <p:sldId id="542" r:id="rId4"/>
    <p:sldId id="576" r:id="rId5"/>
    <p:sldId id="534" r:id="rId6"/>
    <p:sldId id="577" r:id="rId7"/>
    <p:sldId id="579" r:id="rId8"/>
    <p:sldId id="578" r:id="rId9"/>
    <p:sldId id="505" r:id="rId10"/>
    <p:sldId id="580" r:id="rId11"/>
    <p:sldId id="305" r:id="rId12"/>
  </p:sldIdLst>
  <p:sldSz cx="12192000" cy="6858000"/>
  <p:notesSz cx="7010400" cy="9296400"/>
  <p:custDataLst>
    <p:tags r:id="rId1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UTHENPURA, SARAT  (SARAT)" initials="PS(" lastIdx="3" clrIdx="0"/>
  <p:cmAuthor id="2" name="Swaminathan S (TECH)" initials="SS(" lastIdx="1" clrIdx="1"/>
  <p:cmAuthor id="3" name="PUZHAVAKATH NARAYANAN, SHANKARANARAYANAN" initials="PNS" lastIdx="4" clrIdx="2"/>
  <p:cmAuthor id="4" name="LinMeng" initials="Lin" lastIdx="2"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9BD5"/>
    <a:srgbClr val="FF9900"/>
    <a:srgbClr val="5B9BD6"/>
    <a:srgbClr val="CCFFFF"/>
    <a:srgbClr val="0000FF"/>
    <a:srgbClr val="5B37D5"/>
    <a:srgbClr val="FF9BFF"/>
    <a:srgbClr val="FF7C80"/>
    <a:srgbClr val="44546A"/>
    <a:srgbClr val="0808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26" autoAdjust="0"/>
    <p:restoredTop sz="94826" autoAdjust="0"/>
  </p:normalViewPr>
  <p:slideViewPr>
    <p:cSldViewPr snapToGrid="0" snapToObjects="1">
      <p:cViewPr varScale="1">
        <p:scale>
          <a:sx n="69" d="100"/>
          <a:sy n="69" d="100"/>
        </p:scale>
        <p:origin x="600" y="40"/>
      </p:cViewPr>
      <p:guideLst>
        <p:guide orient="horz" pos="2098"/>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tags" Target="tags/tag37.xml"/><Relationship Id="rId18" Type="http://schemas.openxmlformats.org/officeDocument/2006/relationships/commentAuthors" Target="commentAuthors.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handoutMaster" Target="handoutMasters/handoutMaster1.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37840" cy="466434"/>
          </a:xfrm>
          <a:prstGeom prst="rect">
            <a:avLst/>
          </a:prstGeom>
        </p:spPr>
        <p:txBody>
          <a:bodyPr vert="horz" lIns="91440" tIns="45720" rIns="91440" bIns="45720" rtlCol="0"/>
          <a:lstStyle>
            <a:lvl1pPr algn="l">
              <a:defRPr sz="1220"/>
            </a:lvl1pPr>
          </a:lstStyle>
          <a:p>
            <a:endParaRPr lang="zh-CN" altLang="en-US"/>
          </a:p>
        </p:txBody>
      </p:sp>
      <p:sp>
        <p:nvSpPr>
          <p:cNvPr id="3" name="日期占位符 2"/>
          <p:cNvSpPr>
            <a:spLocks noGrp="1"/>
          </p:cNvSpPr>
          <p:nvPr>
            <p:ph type="dt" sz="quarter" idx="1"/>
          </p:nvPr>
        </p:nvSpPr>
        <p:spPr>
          <a:xfrm>
            <a:off x="3970938" y="0"/>
            <a:ext cx="3037840" cy="466434"/>
          </a:xfrm>
          <a:prstGeom prst="rect">
            <a:avLst/>
          </a:prstGeom>
        </p:spPr>
        <p:txBody>
          <a:bodyPr vert="horz" lIns="91440" tIns="45720" rIns="91440" bIns="45720" rtlCol="0"/>
          <a:lstStyle>
            <a:lvl1pPr algn="r">
              <a:defRPr sz="122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829967"/>
            <a:ext cx="3037840" cy="466433"/>
          </a:xfrm>
          <a:prstGeom prst="rect">
            <a:avLst/>
          </a:prstGeom>
        </p:spPr>
        <p:txBody>
          <a:bodyPr vert="horz" lIns="91440" tIns="45720" rIns="91440" bIns="45720" rtlCol="0" anchor="b"/>
          <a:lstStyle>
            <a:lvl1pPr algn="l">
              <a:defRPr sz="1220"/>
            </a:lvl1pPr>
          </a:lstStyle>
          <a:p>
            <a:endParaRPr lang="zh-CN" altLang="en-US"/>
          </a:p>
        </p:txBody>
      </p:sp>
      <p:sp>
        <p:nvSpPr>
          <p:cNvPr id="5" name="灯片编号占位符 4"/>
          <p:cNvSpPr>
            <a:spLocks noGrp="1"/>
          </p:cNvSpPr>
          <p:nvPr>
            <p:ph type="sldNum" sz="quarter" idx="3"/>
          </p:nvPr>
        </p:nvSpPr>
        <p:spPr>
          <a:xfrm>
            <a:off x="3970938" y="8829967"/>
            <a:ext cx="3037840" cy="466433"/>
          </a:xfrm>
          <a:prstGeom prst="rect">
            <a:avLst/>
          </a:prstGeom>
        </p:spPr>
        <p:txBody>
          <a:bodyPr vert="horz" lIns="91440" tIns="45720" rIns="91440" bIns="45720" rtlCol="0" anchor="b"/>
          <a:lstStyle>
            <a:lvl1pPr algn="r">
              <a:defRPr sz="122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1707B98-E963-C74F-848A-16ED563603C7}" type="datetimeFigureOut">
              <a:rPr lang="en-US" smtClean="0"/>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9208789E-1FC9-CE4B-B453-2AA144D753F5}" type="slidenum">
              <a:rPr lang="en-US" smtClean="0"/>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US" dirty="0"/>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fld>
            <a:endParaRPr lang="en-US" dirty="0"/>
          </a:p>
        </p:txBody>
      </p:sp>
      <p:sp>
        <p:nvSpPr>
          <p:cNvPr id="10" name="Title 1"/>
          <p:cNvSpPr txBox="1"/>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endParaRPr lang="en-US" sz="3600" b="0" i="0" dirty="0">
              <a:latin typeface="Arial" panose="020B0604020202020204" pitchFamily="34" charset="0"/>
              <a:cs typeface="Arial" panose="020B0604020202020204" pitchFamily="34" charset="0"/>
            </a:endParaRPr>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endParaRPr lang="en-US" dirty="0"/>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05840"/>
            <a:ext cx="10972800" cy="5021262"/>
          </a:xfrm>
        </p:spPr>
        <p:txBody>
          <a:bodyPr/>
          <a:lstStyle>
            <a:lvl1pPr>
              <a:defRPr sz="2000"/>
            </a:lvl1pPr>
            <a:lvl2pPr marL="225425" indent="-225425">
              <a:spcBef>
                <a:spcPts val="800"/>
              </a:spcBef>
              <a:buFont typeface="Wingdings" panose="05000000000000000000" pitchFamily="2" charset="2"/>
              <a:buChar char="§"/>
              <a:defRPr sz="1800"/>
            </a:lvl2pPr>
            <a:lvl3pPr marL="571500" indent="-228600">
              <a:spcBef>
                <a:spcPts val="0"/>
              </a:spcBef>
              <a:buFont typeface="Wingdings" panose="05000000000000000000" pitchFamily="2" charset="2"/>
              <a:buChar char="§"/>
              <a:defRPr sz="1600"/>
            </a:lvl3pPr>
            <a:lvl4pPr marL="914400" indent="-231775">
              <a:spcBef>
                <a:spcPts val="0"/>
              </a:spcBef>
              <a:buFont typeface="Wingdings" panose="05000000000000000000" pitchFamily="2" charset="2"/>
              <a:buChar char="§"/>
              <a:defRPr sz="1400"/>
            </a:lvl4pPr>
            <a:lvl5pPr marL="1256030" indent="-230505">
              <a:spcBef>
                <a:spcPts val="0"/>
              </a:spcBef>
              <a:buFont typeface="Wingdings" panose="05000000000000000000" pitchFamily="2" charset="2"/>
              <a:buChar char="§"/>
              <a:defRPr/>
            </a:lvl5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10" name="Title 9"/>
          <p:cNvSpPr>
            <a:spLocks noGrp="1"/>
          </p:cNvSpPr>
          <p:nvPr>
            <p:ph type="title"/>
          </p:nvPr>
        </p:nvSpPr>
        <p:spPr>
          <a:xfrm>
            <a:off x="609600" y="231620"/>
            <a:ext cx="10972800" cy="640080"/>
          </a:xfrm>
        </p:spPr>
        <p:txBody>
          <a:bodyPr/>
          <a:lstStyle/>
          <a:p>
            <a:r>
              <a:rPr lang="en-US"/>
              <a:t>Click to edit Master title style</a:t>
            </a:r>
            <a:endParaRPr lang="en-US" dirty="0"/>
          </a:p>
        </p:txBody>
      </p:sp>
      <p:sp>
        <p:nvSpPr>
          <p:cNvPr id="2" name="Date Placeholder 1"/>
          <p:cNvSpPr>
            <a:spLocks noGrp="1"/>
          </p:cNvSpPr>
          <p:nvPr>
            <p:ph type="dt" sz="half" idx="10"/>
          </p:nvPr>
        </p:nvSpPr>
        <p:spPr>
          <a:xfrm>
            <a:off x="406401" y="6640391"/>
            <a:ext cx="2224505" cy="201567"/>
          </a:xfrm>
          <a:prstGeom prst="rect">
            <a:avLst/>
          </a:prstGeom>
        </p:spPr>
        <p:txBody>
          <a:bodyPr/>
          <a:lstStyle/>
          <a:p>
            <a:fld id="{9271B49A-57FF-44FC-B189-A9CEF40C469C}" type="datetime1">
              <a:rPr lang="en-US" smtClean="0"/>
            </a:fld>
            <a:endParaRPr lang="en-US" dirty="0"/>
          </a:p>
        </p:txBody>
      </p:sp>
      <p:sp>
        <p:nvSpPr>
          <p:cNvPr id="5" name="Footer Placeholder 5"/>
          <p:cNvSpPr>
            <a:spLocks noGrp="1"/>
          </p:cNvSpPr>
          <p:nvPr>
            <p:ph type="ftr" sz="quarter" idx="3"/>
          </p:nvPr>
        </p:nvSpPr>
        <p:spPr>
          <a:xfrm>
            <a:off x="8739052" y="6673078"/>
            <a:ext cx="1536192" cy="157162"/>
          </a:xfrm>
          <a:prstGeom prst="rect">
            <a:avLst/>
          </a:prstGeom>
        </p:spPr>
        <p:txBody>
          <a:bodyPr vert="horz" lIns="0" tIns="45720" rIns="0" bIns="45720" rtlCol="0" anchor="ctr"/>
          <a:lstStyle>
            <a:lvl1pPr algn="r" defTabSz="914400" eaLnBrk="1" fontAlgn="auto" hangingPunct="1">
              <a:spcBef>
                <a:spcPts val="0"/>
              </a:spcBef>
              <a:spcAft>
                <a:spcPts val="0"/>
              </a:spcAft>
              <a:defRPr sz="1050" kern="0">
                <a:solidFill>
                  <a:sysClr val="window" lastClr="FFFFFF"/>
                </a:solidFill>
                <a:latin typeface="Intel Clear Light"/>
                <a:ea typeface="Geneva" charset="0"/>
                <a:cs typeface="Intel Clear Light"/>
              </a:defRPr>
            </a:lvl1pPr>
          </a:lstStyle>
          <a:p>
            <a:r>
              <a:rPr lang="en-US" dirty="0"/>
              <a:t>Intel Confidential </a:t>
            </a:r>
            <a:endParaRPr lang="en-US" dirty="0"/>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image" Target="../media/image2.emf"/><Relationship Id="rId7" Type="http://schemas.openxmlformats.org/officeDocument/2006/relationships/image" Target="../media/image3.jpeg"/><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endParaRPr lang="en-US" dirty="0"/>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pic>
        <p:nvPicPr>
          <p:cNvPr id="10" name="Shape 72"/>
          <p:cNvPicPr preferRelativeResize="0"/>
          <p:nvPr userDrawn="1"/>
        </p:nvPicPr>
        <p:blipFill rotWithShape="1">
          <a:blip r:embed="rId9" cstate="print"/>
          <a:srcRect/>
          <a:stretch>
            <a:fill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3" Type="http://schemas.openxmlformats.org/officeDocument/2006/relationships/slideLayout" Target="../slideLayouts/slideLayout6.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6.xml"/><Relationship Id="rId2" Type="http://schemas.openxmlformats.org/officeDocument/2006/relationships/image" Target="../media/image6.emf"/><Relationship Id="rId1"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9" Type="http://schemas.openxmlformats.org/officeDocument/2006/relationships/tags" Target="../tags/tag21.xml"/><Relationship Id="rId8" Type="http://schemas.openxmlformats.org/officeDocument/2006/relationships/tags" Target="../tags/tag20.xml"/><Relationship Id="rId7" Type="http://schemas.openxmlformats.org/officeDocument/2006/relationships/tags" Target="../tags/tag19.xml"/><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3" Type="http://schemas.openxmlformats.org/officeDocument/2006/relationships/slideLayout" Target="../slideLayouts/slideLayout6.xml"/><Relationship Id="rId12" Type="http://schemas.openxmlformats.org/officeDocument/2006/relationships/tags" Target="../tags/tag24.xml"/><Relationship Id="rId11" Type="http://schemas.openxmlformats.org/officeDocument/2006/relationships/tags" Target="../tags/tag23.xml"/><Relationship Id="rId10" Type="http://schemas.openxmlformats.org/officeDocument/2006/relationships/tags" Target="../tags/tag22.xml"/><Relationship Id="rId1" Type="http://schemas.openxmlformats.org/officeDocument/2006/relationships/tags" Target="../tags/tag13.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3" Type="http://schemas.openxmlformats.org/officeDocument/2006/relationships/slideLayout" Target="../slideLayouts/slideLayout6.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tags" Target="../tags/tag25.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p:nvPr/>
        </p:nvSpPr>
        <p:spPr>
          <a:xfrm>
            <a:off x="0" y="2073275"/>
            <a:ext cx="12160885" cy="1747520"/>
          </a:xfrm>
          <a:prstGeom prst="rect">
            <a:avLst/>
          </a:prstGeom>
        </p:spPr>
        <p:txBody>
          <a:bodyPr vert="horz" lIns="91440" tIns="45720" rIns="91440" bIns="45720" rtlCol="0" anchor="ctr">
            <a:normAutofit lnSpcReduction="10000"/>
          </a:bodyPr>
          <a:lstStyle/>
          <a:p>
            <a:pPr lvl="0" algn="ctr">
              <a:lnSpc>
                <a:spcPct val="90000"/>
              </a:lnSpc>
              <a:spcBef>
                <a:spcPct val="0"/>
              </a:spcBef>
              <a:defRPr/>
            </a:pPr>
            <a:r>
              <a:rPr sz="6000" dirty="0">
                <a:solidFill>
                  <a:schemeClr val="bg1"/>
                </a:solidFill>
                <a:latin typeface="Arial" panose="020B0604020202020204" pitchFamily="34" charset="0"/>
                <a:ea typeface="+mj-ea"/>
                <a:cs typeface="Arial" panose="020B0604020202020204" pitchFamily="34" charset="0"/>
              </a:rPr>
              <a:t>ONAP R11- </a:t>
            </a:r>
            <a:r>
              <a:rPr lang="en-US" sz="6000" dirty="0">
                <a:solidFill>
                  <a:schemeClr val="bg1"/>
                </a:solidFill>
                <a:latin typeface="Arial" panose="020B0604020202020204" pitchFamily="34" charset="0"/>
                <a:ea typeface="+mj-ea"/>
                <a:cs typeface="Arial" panose="020B0604020202020204" pitchFamily="34" charset="0"/>
              </a:rPr>
              <a:t>G</a:t>
            </a:r>
            <a:r>
              <a:rPr sz="6000" dirty="0">
                <a:solidFill>
                  <a:schemeClr val="bg1"/>
                </a:solidFill>
                <a:latin typeface="Arial" panose="020B0604020202020204" pitchFamily="34" charset="0"/>
                <a:ea typeface="+mj-ea"/>
                <a:cs typeface="Arial" panose="020B0604020202020204" pitchFamily="34" charset="0"/>
              </a:rPr>
              <a:t>eneral </a:t>
            </a:r>
            <a:r>
              <a:rPr lang="en-US" sz="6000" dirty="0">
                <a:solidFill>
                  <a:schemeClr val="bg1"/>
                </a:solidFill>
                <a:latin typeface="Arial" panose="020B0604020202020204" pitchFamily="34" charset="0"/>
                <a:ea typeface="+mj-ea"/>
                <a:cs typeface="Arial" panose="020B0604020202020204" pitchFamily="34" charset="0"/>
              </a:rPr>
              <a:t>I</a:t>
            </a:r>
            <a:r>
              <a:rPr sz="6000" dirty="0">
                <a:solidFill>
                  <a:schemeClr val="bg1"/>
                </a:solidFill>
                <a:latin typeface="Arial" panose="020B0604020202020204" pitchFamily="34" charset="0"/>
                <a:ea typeface="+mj-ea"/>
                <a:cs typeface="Arial" panose="020B0604020202020204" pitchFamily="34" charset="0"/>
              </a:rPr>
              <a:t>ntent </a:t>
            </a:r>
            <a:r>
              <a:rPr lang="en-US" sz="6000" dirty="0">
                <a:solidFill>
                  <a:schemeClr val="bg1"/>
                </a:solidFill>
                <a:latin typeface="Arial" panose="020B0604020202020204" pitchFamily="34" charset="0"/>
                <a:ea typeface="+mj-ea"/>
                <a:cs typeface="Arial" panose="020B0604020202020204" pitchFamily="34" charset="0"/>
              </a:rPr>
              <a:t>Model Impact on DCAE</a:t>
            </a:r>
            <a:endParaRPr kumimoji="0" lang="en-US" sz="6000" b="0"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endParaRPr>
          </a:p>
        </p:txBody>
      </p:sp>
      <p:sp>
        <p:nvSpPr>
          <p:cNvPr id="2" name="文本框 1"/>
          <p:cNvSpPr txBox="1"/>
          <p:nvPr/>
        </p:nvSpPr>
        <p:spPr>
          <a:xfrm>
            <a:off x="3694583" y="3976740"/>
            <a:ext cx="4803762" cy="645160"/>
          </a:xfrm>
          <a:prstGeom prst="rect">
            <a:avLst/>
          </a:prstGeom>
          <a:noFill/>
        </p:spPr>
        <p:txBody>
          <a:bodyPr wrap="square" rtlCol="0">
            <a:spAutoFit/>
          </a:bodyPr>
          <a:lstStyle/>
          <a:p>
            <a:pPr algn="ctr"/>
            <a:r>
              <a:rPr lang="en-US" altLang="zh-CN" b="1" dirty="0" smtClean="0">
                <a:solidFill>
                  <a:schemeClr val="bg1"/>
                </a:solidFill>
              </a:rPr>
              <a:t>Requirements and Realization Discussion</a:t>
            </a:r>
            <a:endParaRPr lang="en-US" altLang="zh-CN" b="1" dirty="0" smtClean="0">
              <a:solidFill>
                <a:schemeClr val="bg1"/>
              </a:solidFill>
            </a:endParaRPr>
          </a:p>
          <a:p>
            <a:pPr algn="ctr"/>
            <a:r>
              <a:rPr lang="en-US" altLang="zh-CN" b="1" dirty="0" smtClean="0">
                <a:solidFill>
                  <a:schemeClr val="bg1"/>
                </a:solidFill>
              </a:rPr>
              <a:t>23</a:t>
            </a:r>
            <a:r>
              <a:rPr lang="en-US" altLang="zh-CN" b="1" baseline="30000" dirty="0" smtClean="0">
                <a:solidFill>
                  <a:schemeClr val="bg1"/>
                </a:solidFill>
              </a:rPr>
              <a:t>th</a:t>
            </a:r>
            <a:r>
              <a:rPr lang="en-US" altLang="zh-CN" b="1" dirty="0" smtClean="0">
                <a:solidFill>
                  <a:schemeClr val="bg1"/>
                </a:solidFill>
              </a:rPr>
              <a:t> Jul, 2022</a:t>
            </a:r>
            <a:endParaRPr lang="zh-CN" altLang="en-US" b="1" dirty="0">
              <a:solidFill>
                <a:schemeClr val="bg1"/>
              </a:solidFill>
            </a:endParaRPr>
          </a:p>
        </p:txBody>
      </p:sp>
      <p:sp>
        <p:nvSpPr>
          <p:cNvPr id="3" name="文本框 2"/>
          <p:cNvSpPr txBox="1"/>
          <p:nvPr/>
        </p:nvSpPr>
        <p:spPr>
          <a:xfrm>
            <a:off x="441325" y="4947920"/>
            <a:ext cx="11292840" cy="368300"/>
          </a:xfrm>
          <a:prstGeom prst="rect">
            <a:avLst/>
          </a:prstGeom>
          <a:noFill/>
        </p:spPr>
        <p:txBody>
          <a:bodyPr wrap="square" rtlCol="0">
            <a:spAutoFit/>
          </a:bodyPr>
          <a:p>
            <a:pPr algn="ctr"/>
            <a:r>
              <a:rPr lang="en-US" altLang="zh-CN" b="1" dirty="0" smtClean="0">
                <a:solidFill>
                  <a:schemeClr val="bg1"/>
                </a:solidFill>
              </a:rPr>
              <a:t>Shuting Qing (Huawei)</a:t>
            </a:r>
            <a:endParaRPr lang="zh-CN" altLang="en-US" dirty="0">
              <a:solidFill>
                <a:schemeClr val="bg1"/>
              </a:solidFill>
            </a:endParaRPr>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3073262"/>
            <a:ext cx="12191999" cy="1322070"/>
          </a:xfrm>
          <a:prstGeom prst="rect">
            <a:avLst/>
          </a:prstGeom>
          <a:noFill/>
        </p:spPr>
        <p:txBody>
          <a:bodyPr wrap="square" rtlCol="0">
            <a:spAutoFit/>
          </a:bodyPr>
          <a:lstStyle/>
          <a:p>
            <a:pPr algn="ctr"/>
            <a:r>
              <a:rPr lang="en-US" altLang="zh-CN" sz="4000" b="1" dirty="0">
                <a:solidFill>
                  <a:schemeClr val="bg1"/>
                </a:solidFill>
              </a:rPr>
              <a:t>Thanks!</a:t>
            </a:r>
            <a:endParaRPr lang="en-US" altLang="zh-CN" sz="4000" b="1" dirty="0">
              <a:solidFill>
                <a:schemeClr val="bg1"/>
              </a:solidFill>
            </a:endParaRPr>
          </a:p>
          <a:p>
            <a:pPr algn="ctr"/>
            <a:r>
              <a:rPr lang="en-US" altLang="zh-CN" sz="4000" b="1" dirty="0">
                <a:solidFill>
                  <a:schemeClr val="bg1"/>
                </a:solidFill>
              </a:rPr>
              <a:t>shutingqing1@huawei.com</a:t>
            </a:r>
            <a:endParaRPr lang="en-US" altLang="zh-CN" sz="4000" b="1" dirty="0">
              <a:solidFill>
                <a:schemeClr val="bg1"/>
              </a:solidFill>
            </a:endParaRPr>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ph type="title"/>
          </p:nvPr>
        </p:nvSpPr>
        <p:spPr>
          <a:xfrm>
            <a:off x="609600" y="231620"/>
            <a:ext cx="10972800" cy="640080"/>
          </a:xfrm>
        </p:spPr>
        <p:txBody>
          <a:bodyPr>
            <a:normAutofit/>
          </a:bodyPr>
          <a:lstStyle/>
          <a:p>
            <a:r>
              <a:rPr lang="en-US" altLang="zh-CN" dirty="0"/>
              <a:t>Contents</a:t>
            </a:r>
            <a:endParaRPr lang="zh-CN" altLang="en-US" dirty="0"/>
          </a:p>
        </p:txBody>
      </p:sp>
      <p:sp>
        <p:nvSpPr>
          <p:cNvPr id="7" name="文本框 6"/>
          <p:cNvSpPr txBox="1"/>
          <p:nvPr/>
        </p:nvSpPr>
        <p:spPr>
          <a:xfrm>
            <a:off x="7237863" y="6228896"/>
            <a:ext cx="4954137" cy="246221"/>
          </a:xfrm>
          <a:prstGeom prst="rect">
            <a:avLst/>
          </a:prstGeom>
          <a:noFill/>
        </p:spPr>
        <p:txBody>
          <a:bodyPr wrap="square" rtlCol="0">
            <a:spAutoFit/>
          </a:bodyPr>
          <a:lstStyle/>
          <a:p>
            <a:r>
              <a:rPr lang="en-US" sz="1000" dirty="0"/>
              <a:t>Ref: ITU-T “Scenarios and Requirements of Intent-Based Network for Network Evolution”</a:t>
            </a:r>
            <a:endParaRPr lang="en-US" sz="1000" dirty="0"/>
          </a:p>
        </p:txBody>
      </p:sp>
      <p:sp>
        <p:nvSpPr>
          <p:cNvPr id="38" name="MH_Number_1">
            <a:hlinkClick r:id="" action="ppaction://noaction"/>
          </p:cNvPr>
          <p:cNvSpPr/>
          <p:nvPr>
            <p:custDataLst>
              <p:tags r:id="rId1"/>
            </p:custDataLst>
          </p:nvPr>
        </p:nvSpPr>
        <p:spPr bwMode="auto">
          <a:xfrm>
            <a:off x="2714165" y="2361010"/>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35" name="MH_Entry_1">
            <a:hlinkClick r:id="" action="ppaction://noaction"/>
          </p:cNvPr>
          <p:cNvSpPr/>
          <p:nvPr>
            <p:custDataLst>
              <p:tags r:id="rId2"/>
            </p:custDataLst>
          </p:nvPr>
        </p:nvSpPr>
        <p:spPr>
          <a:xfrm>
            <a:off x="3466171" y="2709909"/>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11" name="文本框 10"/>
          <p:cNvSpPr txBox="1"/>
          <p:nvPr>
            <p:custDataLst>
              <p:tags r:id="rId3"/>
            </p:custDataLst>
          </p:nvPr>
        </p:nvSpPr>
        <p:spPr>
          <a:xfrm>
            <a:off x="2714164" y="2361010"/>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01</a:t>
            </a:r>
            <a:endParaRPr lang="zh-CN" altLang="en-US" sz="2000" dirty="0">
              <a:solidFill>
                <a:srgbClr val="FFFFFF"/>
              </a:solidFill>
            </a:endParaRPr>
          </a:p>
        </p:txBody>
      </p:sp>
      <p:sp>
        <p:nvSpPr>
          <p:cNvPr id="14" name="文本框 13"/>
          <p:cNvSpPr txBox="1"/>
          <p:nvPr>
            <p:custDataLst>
              <p:tags r:id="rId4"/>
            </p:custDataLst>
          </p:nvPr>
        </p:nvSpPr>
        <p:spPr>
          <a:xfrm>
            <a:off x="3466169" y="2251673"/>
            <a:ext cx="4889863" cy="500400"/>
          </a:xfrm>
          <a:prstGeom prst="rect">
            <a:avLst/>
          </a:prstGeom>
          <a:noFill/>
        </p:spPr>
        <p:txBody>
          <a:bodyPr wrap="square" rtlCol="0" anchor="b" anchorCtr="0">
            <a:normAutofit/>
          </a:bodyPr>
          <a:lstStyle>
            <a:defPPr>
              <a:defRPr lang="zh-CN"/>
            </a:defPPr>
            <a:lvl1pPr>
              <a:defRPr sz="2000"/>
            </a:lvl1pPr>
          </a:lstStyle>
          <a:p>
            <a:r>
              <a:rPr lang="en-US" b="1" dirty="0">
                <a:solidFill>
                  <a:srgbClr val="0070C0"/>
                </a:solidFill>
              </a:rPr>
              <a:t>Background</a:t>
            </a:r>
            <a:endParaRPr lang="en-US" b="1" dirty="0">
              <a:solidFill>
                <a:srgbClr val="0070C0"/>
              </a:solidFill>
            </a:endParaRPr>
          </a:p>
        </p:txBody>
      </p:sp>
      <p:sp>
        <p:nvSpPr>
          <p:cNvPr id="40" name="MH_Number_2">
            <a:hlinkClick r:id="" action="ppaction://noaction"/>
          </p:cNvPr>
          <p:cNvSpPr/>
          <p:nvPr>
            <p:custDataLst>
              <p:tags r:id="rId5"/>
            </p:custDataLst>
          </p:nvPr>
        </p:nvSpPr>
        <p:spPr bwMode="auto">
          <a:xfrm>
            <a:off x="2714165" y="3308250"/>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16" name="文本框 15"/>
          <p:cNvSpPr txBox="1"/>
          <p:nvPr>
            <p:custDataLst>
              <p:tags r:id="rId6"/>
            </p:custDataLst>
          </p:nvPr>
        </p:nvSpPr>
        <p:spPr>
          <a:xfrm>
            <a:off x="2714164" y="3308250"/>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02</a:t>
            </a:r>
            <a:endParaRPr lang="zh-CN" altLang="en-US" sz="2000" dirty="0">
              <a:solidFill>
                <a:srgbClr val="FFFFFF"/>
              </a:solidFill>
            </a:endParaRPr>
          </a:p>
        </p:txBody>
      </p:sp>
      <p:sp>
        <p:nvSpPr>
          <p:cNvPr id="22" name="MH_Entry_1">
            <a:hlinkClick r:id="" action="ppaction://noaction"/>
          </p:cNvPr>
          <p:cNvSpPr/>
          <p:nvPr>
            <p:custDataLst>
              <p:tags r:id="rId7"/>
            </p:custDataLst>
          </p:nvPr>
        </p:nvSpPr>
        <p:spPr>
          <a:xfrm>
            <a:off x="3466171" y="3652827"/>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27" name="文本框 26"/>
          <p:cNvSpPr txBox="1"/>
          <p:nvPr>
            <p:custDataLst>
              <p:tags r:id="rId8"/>
            </p:custDataLst>
          </p:nvPr>
        </p:nvSpPr>
        <p:spPr>
          <a:xfrm>
            <a:off x="3466169" y="3202211"/>
            <a:ext cx="4889863" cy="500400"/>
          </a:xfrm>
          <a:prstGeom prst="rect">
            <a:avLst/>
          </a:prstGeom>
          <a:noFill/>
        </p:spPr>
        <p:txBody>
          <a:bodyPr wrap="square" rtlCol="0" anchor="b" anchorCtr="0">
            <a:normAutofit/>
          </a:bodyPr>
          <a:lstStyle>
            <a:defPPr>
              <a:defRPr lang="zh-CN"/>
            </a:defPPr>
            <a:lvl1pPr>
              <a:defRPr sz="2000"/>
            </a:lvl1pPr>
          </a:lstStyle>
          <a:p>
            <a:r>
              <a:rPr lang="en-US" altLang="zh-CN" dirty="0">
                <a:sym typeface="+mn-ea"/>
              </a:rPr>
              <a:t>Realization and Impact</a:t>
            </a:r>
            <a:endParaRPr lang="en-US" altLang="zh-CN" dirty="0">
              <a:sym typeface="+mn-ea"/>
            </a:endParaRPr>
          </a:p>
        </p:txBody>
      </p:sp>
      <p:sp>
        <p:nvSpPr>
          <p:cNvPr id="46" name="MH_Number_3">
            <a:hlinkClick r:id="" action="ppaction://noaction"/>
          </p:cNvPr>
          <p:cNvSpPr/>
          <p:nvPr>
            <p:custDataLst>
              <p:tags r:id="rId9"/>
            </p:custDataLst>
          </p:nvPr>
        </p:nvSpPr>
        <p:spPr bwMode="auto">
          <a:xfrm>
            <a:off x="2714165" y="4247613"/>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31" name="文本框 30"/>
          <p:cNvSpPr txBox="1"/>
          <p:nvPr>
            <p:custDataLst>
              <p:tags r:id="rId10"/>
            </p:custDataLst>
          </p:nvPr>
        </p:nvSpPr>
        <p:spPr>
          <a:xfrm>
            <a:off x="2714164" y="4247612"/>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03</a:t>
            </a:r>
            <a:endParaRPr lang="zh-CN" altLang="en-US" sz="2000" dirty="0">
              <a:solidFill>
                <a:srgbClr val="FFFFFF"/>
              </a:solidFill>
            </a:endParaRPr>
          </a:p>
        </p:txBody>
      </p:sp>
      <p:sp>
        <p:nvSpPr>
          <p:cNvPr id="32" name="MH_Entry_1">
            <a:hlinkClick r:id="" action="ppaction://noaction"/>
          </p:cNvPr>
          <p:cNvSpPr/>
          <p:nvPr>
            <p:custDataLst>
              <p:tags r:id="rId11"/>
            </p:custDataLst>
          </p:nvPr>
        </p:nvSpPr>
        <p:spPr>
          <a:xfrm>
            <a:off x="3466171" y="4600067"/>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33" name="文本框 32"/>
          <p:cNvSpPr txBox="1"/>
          <p:nvPr>
            <p:custDataLst>
              <p:tags r:id="rId12"/>
            </p:custDataLst>
          </p:nvPr>
        </p:nvSpPr>
        <p:spPr>
          <a:xfrm>
            <a:off x="3466465" y="4142105"/>
            <a:ext cx="6007735" cy="500380"/>
          </a:xfrm>
          <a:prstGeom prst="rect">
            <a:avLst/>
          </a:prstGeom>
          <a:noFill/>
        </p:spPr>
        <p:txBody>
          <a:bodyPr wrap="square" rtlCol="0" anchor="b" anchorCtr="0">
            <a:noAutofit/>
          </a:bodyPr>
          <a:lstStyle>
            <a:defPPr>
              <a:defRPr lang="zh-CN"/>
            </a:defPPr>
            <a:lvl1pPr>
              <a:defRPr sz="2000"/>
            </a:lvl1pPr>
          </a:lstStyle>
          <a:p>
            <a:r>
              <a:rPr lang="en-US" dirty="0"/>
              <a:t>Consultation on Way of Realization</a:t>
            </a:r>
            <a:endParaRPr lang="en-US" dirty="0"/>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ph type="title"/>
          </p:nvPr>
        </p:nvSpPr>
        <p:spPr>
          <a:xfrm>
            <a:off x="609600" y="231620"/>
            <a:ext cx="10972800" cy="640080"/>
          </a:xfrm>
        </p:spPr>
        <p:txBody>
          <a:bodyPr>
            <a:normAutofit/>
          </a:bodyPr>
          <a:lstStyle/>
          <a:p>
            <a:r>
              <a:rPr lang="en-US" altLang="zh-CN" dirty="0"/>
              <a:t>Contents</a:t>
            </a:r>
            <a:endParaRPr lang="zh-CN" altLang="en-US" dirty="0"/>
          </a:p>
        </p:txBody>
      </p:sp>
      <p:sp>
        <p:nvSpPr>
          <p:cNvPr id="7" name="文本框 6"/>
          <p:cNvSpPr txBox="1"/>
          <p:nvPr/>
        </p:nvSpPr>
        <p:spPr>
          <a:xfrm>
            <a:off x="7237863" y="6228896"/>
            <a:ext cx="4954137" cy="246221"/>
          </a:xfrm>
          <a:prstGeom prst="rect">
            <a:avLst/>
          </a:prstGeom>
          <a:noFill/>
        </p:spPr>
        <p:txBody>
          <a:bodyPr wrap="square" rtlCol="0">
            <a:spAutoFit/>
          </a:bodyPr>
          <a:lstStyle/>
          <a:p>
            <a:r>
              <a:rPr lang="en-US" sz="1000" dirty="0"/>
              <a:t>Ref: ITU-T “Scenarios and Requirements of Intent-Based Network for Network Evolution”</a:t>
            </a:r>
            <a:endParaRPr lang="en-US" sz="1000" dirty="0"/>
          </a:p>
        </p:txBody>
      </p:sp>
      <p:sp>
        <p:nvSpPr>
          <p:cNvPr id="97" name="文本框 96"/>
          <p:cNvSpPr txBox="1"/>
          <p:nvPr/>
        </p:nvSpPr>
        <p:spPr>
          <a:xfrm>
            <a:off x="702945" y="1696720"/>
            <a:ext cx="4124960" cy="2861310"/>
          </a:xfrm>
          <a:prstGeom prst="rect">
            <a:avLst/>
          </a:prstGeom>
          <a:noFill/>
        </p:spPr>
        <p:txBody>
          <a:bodyPr wrap="square" rtlCol="0">
            <a:spAutoFit/>
          </a:bodyPr>
          <a:p>
            <a:r>
              <a:rPr lang="en-US" altLang="zh-CN"/>
              <a:t>Release Requirement: General intent model and general intent interface requirements in R11</a:t>
            </a:r>
            <a:endParaRPr lang="en-US" altLang="zh-CN"/>
          </a:p>
          <a:p>
            <a:endParaRPr lang="en-US" altLang="zh-CN"/>
          </a:p>
          <a:p>
            <a:r>
              <a:rPr lang="en-US" altLang="zh-CN"/>
              <a:t>Jira: REQ-1268</a:t>
            </a:r>
            <a:endParaRPr lang="en-US" altLang="zh-CN"/>
          </a:p>
          <a:p>
            <a:endParaRPr lang="en-US" altLang="zh-CN"/>
          </a:p>
          <a:p>
            <a:r>
              <a:rPr lang="en-US" altLang="zh-CN"/>
              <a:t>Description: For complex intent, such as the intent of cloud leased line, it is necessary to decompose the complex intent to sub intents.</a:t>
            </a:r>
            <a:endParaRPr lang="en-US" altLang="zh-CN"/>
          </a:p>
        </p:txBody>
      </p:sp>
      <p:pic>
        <p:nvPicPr>
          <p:cNvPr id="99" name="图片 98"/>
          <p:cNvPicPr>
            <a:picLocks noChangeAspect="1"/>
          </p:cNvPicPr>
          <p:nvPr/>
        </p:nvPicPr>
        <p:blipFill>
          <a:blip r:embed="rId1"/>
          <a:stretch>
            <a:fillRect/>
          </a:stretch>
        </p:blipFill>
        <p:spPr>
          <a:xfrm>
            <a:off x="5351780" y="1492250"/>
            <a:ext cx="5908040" cy="3460115"/>
          </a:xfrm>
          <a:prstGeom prst="rect">
            <a:avLst/>
          </a:prstGeom>
        </p:spPr>
      </p:pic>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ph type="title"/>
          </p:nvPr>
        </p:nvSpPr>
        <p:spPr>
          <a:xfrm>
            <a:off x="609600" y="231620"/>
            <a:ext cx="10972800" cy="640080"/>
          </a:xfrm>
        </p:spPr>
        <p:txBody>
          <a:bodyPr>
            <a:normAutofit/>
          </a:bodyPr>
          <a:lstStyle/>
          <a:p>
            <a:r>
              <a:rPr lang="zh-CN" dirty="0"/>
              <a:t>Use case description</a:t>
            </a:r>
            <a:endParaRPr lang="zh-CN" dirty="0"/>
          </a:p>
        </p:txBody>
      </p:sp>
      <p:sp>
        <p:nvSpPr>
          <p:cNvPr id="40" name="Shape 2569"/>
          <p:cNvSpPr/>
          <p:nvPr/>
        </p:nvSpPr>
        <p:spPr>
          <a:xfrm>
            <a:off x="375920" y="1233170"/>
            <a:ext cx="3469005" cy="2781300"/>
          </a:xfrm>
          <a:prstGeom prst="rect">
            <a:avLst/>
          </a:prstGeom>
          <a:ln w="38100">
            <a:solidFill>
              <a:schemeClr val="accent5"/>
            </a:solidFill>
            <a:miter lim="400000"/>
          </a:ln>
        </p:spPr>
        <p:txBody>
          <a:bodyPr lIns="0" tIns="0" rIns="0" bIns="0" anchor="ctr"/>
          <a:p>
            <a:pPr>
              <a:defRPr sz="3200"/>
            </a:pPr>
            <a:endParaRPr sz="3200">
              <a:solidFill>
                <a:prstClr val="black"/>
              </a:solidFill>
              <a:latin typeface="Agency FB" panose="020B0503020202020204" pitchFamily="34" charset="0"/>
              <a:ea typeface="等线" panose="02010600030101010101" charset="-122"/>
            </a:endParaRPr>
          </a:p>
        </p:txBody>
      </p:sp>
      <p:sp>
        <p:nvSpPr>
          <p:cNvPr id="2" name="文本框 1"/>
          <p:cNvSpPr txBox="1"/>
          <p:nvPr/>
        </p:nvSpPr>
        <p:spPr>
          <a:xfrm>
            <a:off x="430530" y="1202055"/>
            <a:ext cx="3359785" cy="2792095"/>
          </a:xfrm>
          <a:prstGeom prst="rect">
            <a:avLst/>
          </a:prstGeom>
          <a:noFill/>
        </p:spPr>
        <p:txBody>
          <a:bodyPr wrap="square" rtlCol="0">
            <a:spAutoFit/>
          </a:bodyPr>
          <a:p>
            <a:pPr algn="just" fontAlgn="auto">
              <a:lnSpc>
                <a:spcPct val="150000"/>
              </a:lnSpc>
            </a:pPr>
            <a:r>
              <a:rPr sz="900"/>
              <a:t>Operators provide intent based cloud leased line services, and provide corresponding assurance measures based on user level (provide different levels of capacity expansion assurance for different levels of users). An enterprise user orders a cloud leased line with a bandwidth of 1G from the operator. In order to meet this intent, the intent handler will configure the cloud leased line with a bandwidth of 1G and enable the exclusive assurance measures. When the bandwidth utilization rate exceeds 80%, the bandwidth will be expanded by 60% to ensure the user experience. At the same time, when the traffic returns to normal (the utilization rate is 30%), the service bandwidth will be restored to 1g. Whenever the expansion / reduction operation is executed, the intent handler will notify the intent owner through the intent report.</a:t>
            </a:r>
            <a:endParaRPr sz="900"/>
          </a:p>
        </p:txBody>
      </p:sp>
      <p:graphicFrame>
        <p:nvGraphicFramePr>
          <p:cNvPr id="5" name="对象 4"/>
          <p:cNvGraphicFramePr/>
          <p:nvPr/>
        </p:nvGraphicFramePr>
        <p:xfrm>
          <a:off x="6283325" y="1544320"/>
          <a:ext cx="5908675" cy="4448175"/>
        </p:xfrm>
        <a:graphic>
          <a:graphicData uri="http://schemas.openxmlformats.org/presentationml/2006/ole">
            <mc:AlternateContent xmlns:mc="http://schemas.openxmlformats.org/markup-compatibility/2006">
              <mc:Choice xmlns:v="urn:schemas-microsoft-com:vml" Requires="v">
                <p:oleObj spid="_x0000_s6" name="" r:id="rId1" imgW="4318635" imgH="3492500" progId="Visio.Drawing.15">
                  <p:embed/>
                </p:oleObj>
              </mc:Choice>
              <mc:Fallback>
                <p:oleObj name="" r:id="rId1" imgW="4318635" imgH="3492500" progId="Visio.Drawing.15">
                  <p:embed/>
                  <p:pic>
                    <p:nvPicPr>
                      <p:cNvPr id="0" name="图片 5"/>
                      <p:cNvPicPr/>
                      <p:nvPr/>
                    </p:nvPicPr>
                    <p:blipFill>
                      <a:blip r:embed="rId2"/>
                      <a:stretch>
                        <a:fillRect/>
                      </a:stretch>
                    </p:blipFill>
                    <p:spPr>
                      <a:xfrm>
                        <a:off x="6283325" y="1544320"/>
                        <a:ext cx="5908675" cy="4448175"/>
                      </a:xfrm>
                      <a:prstGeom prst="rect">
                        <a:avLst/>
                      </a:prstGeom>
                    </p:spPr>
                  </p:pic>
                </p:oleObj>
              </mc:Fallback>
            </mc:AlternateContent>
          </a:graphicData>
        </a:graphic>
      </p:graphicFrame>
      <p:sp>
        <p:nvSpPr>
          <p:cNvPr id="3" name="右箭头 2"/>
          <p:cNvSpPr/>
          <p:nvPr/>
        </p:nvSpPr>
        <p:spPr>
          <a:xfrm>
            <a:off x="3918585" y="2320290"/>
            <a:ext cx="455930" cy="402590"/>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n>
                <a:solidFill>
                  <a:sysClr val="windowText" lastClr="000000"/>
                </a:solidFill>
              </a:ln>
            </a:endParaRPr>
          </a:p>
        </p:txBody>
      </p:sp>
      <p:sp>
        <p:nvSpPr>
          <p:cNvPr id="8" name="文本框 7"/>
          <p:cNvSpPr txBox="1"/>
          <p:nvPr/>
        </p:nvSpPr>
        <p:spPr>
          <a:xfrm>
            <a:off x="4448175" y="2085340"/>
            <a:ext cx="2202815" cy="1076325"/>
          </a:xfrm>
          <a:prstGeom prst="rect">
            <a:avLst/>
          </a:prstGeom>
          <a:noFill/>
        </p:spPr>
        <p:txBody>
          <a:bodyPr wrap="square" rtlCol="0">
            <a:spAutoFit/>
          </a:bodyPr>
          <a:p>
            <a:r>
              <a:rPr lang="en-US" altLang="zh-CN" sz="1600"/>
              <a:t>Decompose to:</a:t>
            </a:r>
            <a:endParaRPr lang="en-US" altLang="zh-CN" sz="1600"/>
          </a:p>
          <a:p>
            <a:r>
              <a:rPr lang="en-US" altLang="zh-CN" sz="1600"/>
              <a:t>1. Provision intent</a:t>
            </a:r>
            <a:endParaRPr lang="en-US" altLang="zh-CN" sz="1600"/>
          </a:p>
          <a:p>
            <a:r>
              <a:rPr lang="en-US" altLang="zh-CN" sz="1600"/>
              <a:t>2. Assurance Intent</a:t>
            </a:r>
            <a:endParaRPr lang="en-US" altLang="zh-CN" sz="1600"/>
          </a:p>
          <a:p>
            <a:endParaRPr lang="en-US" altLang="zh-CN" sz="1600"/>
          </a:p>
        </p:txBody>
      </p:sp>
      <p:sp>
        <p:nvSpPr>
          <p:cNvPr id="9" name="文本框 8"/>
          <p:cNvSpPr txBox="1"/>
          <p:nvPr/>
        </p:nvSpPr>
        <p:spPr>
          <a:xfrm>
            <a:off x="215900" y="4324350"/>
            <a:ext cx="5398135" cy="1245235"/>
          </a:xfrm>
          <a:prstGeom prst="rect">
            <a:avLst/>
          </a:prstGeom>
          <a:noFill/>
        </p:spPr>
        <p:txBody>
          <a:bodyPr wrap="square" rtlCol="0">
            <a:spAutoFit/>
          </a:bodyPr>
          <a:p>
            <a:pPr algn="just"/>
            <a:r>
              <a:rPr lang="en-US" altLang="zh-CN" sz="1500"/>
              <a:t>Assurance Intent: When the bandwidth utilization rate exceeds 80%, the bandwidth will be expanded by 60% to ensure the user experience. At the same time, when the traffic returns to normal (the utilization rate is 30%), the service bandwidth will be restored to 1g.</a:t>
            </a:r>
            <a:endParaRPr lang="en-US" altLang="zh-CN" sz="1500"/>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ph type="title"/>
          </p:nvPr>
        </p:nvSpPr>
        <p:spPr>
          <a:xfrm>
            <a:off x="609600" y="231620"/>
            <a:ext cx="10972800" cy="640080"/>
          </a:xfrm>
        </p:spPr>
        <p:txBody>
          <a:bodyPr>
            <a:normAutofit/>
          </a:bodyPr>
          <a:lstStyle/>
          <a:p>
            <a:r>
              <a:rPr lang="en-US" altLang="zh-CN" dirty="0"/>
              <a:t>Contents</a:t>
            </a:r>
            <a:endParaRPr lang="zh-CN" altLang="en-US" dirty="0"/>
          </a:p>
        </p:txBody>
      </p:sp>
      <p:sp>
        <p:nvSpPr>
          <p:cNvPr id="7" name="文本框 6"/>
          <p:cNvSpPr txBox="1"/>
          <p:nvPr/>
        </p:nvSpPr>
        <p:spPr>
          <a:xfrm>
            <a:off x="7237863" y="6228896"/>
            <a:ext cx="4954137" cy="246221"/>
          </a:xfrm>
          <a:prstGeom prst="rect">
            <a:avLst/>
          </a:prstGeom>
          <a:noFill/>
        </p:spPr>
        <p:txBody>
          <a:bodyPr wrap="square" rtlCol="0">
            <a:spAutoFit/>
          </a:bodyPr>
          <a:lstStyle/>
          <a:p>
            <a:r>
              <a:rPr lang="en-US" sz="1000" dirty="0"/>
              <a:t>Ref: ITU-T “Scenarios and Requirements of Intent-Based Network for Network Evolution”</a:t>
            </a:r>
            <a:endParaRPr lang="en-US" sz="1000" dirty="0"/>
          </a:p>
        </p:txBody>
      </p:sp>
      <p:sp>
        <p:nvSpPr>
          <p:cNvPr id="38" name="MH_Number_1">
            <a:hlinkClick r:id="" action="ppaction://noaction"/>
          </p:cNvPr>
          <p:cNvSpPr/>
          <p:nvPr>
            <p:custDataLst>
              <p:tags r:id="rId1"/>
            </p:custDataLst>
          </p:nvPr>
        </p:nvSpPr>
        <p:spPr bwMode="auto">
          <a:xfrm>
            <a:off x="2714165" y="2361010"/>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35" name="MH_Entry_1">
            <a:hlinkClick r:id="" action="ppaction://noaction"/>
          </p:cNvPr>
          <p:cNvSpPr/>
          <p:nvPr>
            <p:custDataLst>
              <p:tags r:id="rId2"/>
            </p:custDataLst>
          </p:nvPr>
        </p:nvSpPr>
        <p:spPr>
          <a:xfrm>
            <a:off x="3466171" y="2709909"/>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11" name="文本框 10"/>
          <p:cNvSpPr txBox="1"/>
          <p:nvPr>
            <p:custDataLst>
              <p:tags r:id="rId3"/>
            </p:custDataLst>
          </p:nvPr>
        </p:nvSpPr>
        <p:spPr>
          <a:xfrm>
            <a:off x="2714164" y="2361010"/>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01</a:t>
            </a:r>
            <a:endParaRPr lang="zh-CN" altLang="en-US" sz="2000" dirty="0">
              <a:solidFill>
                <a:srgbClr val="FFFFFF"/>
              </a:solidFill>
            </a:endParaRPr>
          </a:p>
        </p:txBody>
      </p:sp>
      <p:sp>
        <p:nvSpPr>
          <p:cNvPr id="14" name="文本框 13"/>
          <p:cNvSpPr txBox="1"/>
          <p:nvPr>
            <p:custDataLst>
              <p:tags r:id="rId4"/>
            </p:custDataLst>
          </p:nvPr>
        </p:nvSpPr>
        <p:spPr>
          <a:xfrm>
            <a:off x="3466169" y="2251673"/>
            <a:ext cx="4889863" cy="500400"/>
          </a:xfrm>
          <a:prstGeom prst="rect">
            <a:avLst/>
          </a:prstGeom>
          <a:noFill/>
        </p:spPr>
        <p:txBody>
          <a:bodyPr wrap="square" rtlCol="0" anchor="b" anchorCtr="0">
            <a:normAutofit/>
          </a:bodyPr>
          <a:lstStyle>
            <a:defPPr>
              <a:defRPr lang="zh-CN"/>
            </a:defPPr>
            <a:lvl1pPr>
              <a:defRPr sz="2000"/>
            </a:lvl1pPr>
          </a:lstStyle>
          <a:p>
            <a:r>
              <a:rPr lang="en-US" dirty="0">
                <a:solidFill>
                  <a:schemeClr val="tx1"/>
                </a:solidFill>
              </a:rPr>
              <a:t>Background</a:t>
            </a:r>
            <a:endParaRPr lang="en-US" dirty="0">
              <a:solidFill>
                <a:schemeClr val="tx1"/>
              </a:solidFill>
            </a:endParaRPr>
          </a:p>
        </p:txBody>
      </p:sp>
      <p:sp>
        <p:nvSpPr>
          <p:cNvPr id="40" name="MH_Number_2">
            <a:hlinkClick r:id="" action="ppaction://noaction"/>
          </p:cNvPr>
          <p:cNvSpPr/>
          <p:nvPr>
            <p:custDataLst>
              <p:tags r:id="rId5"/>
            </p:custDataLst>
          </p:nvPr>
        </p:nvSpPr>
        <p:spPr bwMode="auto">
          <a:xfrm>
            <a:off x="2714165" y="3308250"/>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16" name="文本框 15"/>
          <p:cNvSpPr txBox="1"/>
          <p:nvPr>
            <p:custDataLst>
              <p:tags r:id="rId6"/>
            </p:custDataLst>
          </p:nvPr>
        </p:nvSpPr>
        <p:spPr>
          <a:xfrm>
            <a:off x="2714164" y="3308250"/>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02</a:t>
            </a:r>
            <a:endParaRPr lang="zh-CN" altLang="en-US" sz="2000" dirty="0">
              <a:solidFill>
                <a:srgbClr val="FFFFFF"/>
              </a:solidFill>
            </a:endParaRPr>
          </a:p>
        </p:txBody>
      </p:sp>
      <p:sp>
        <p:nvSpPr>
          <p:cNvPr id="22" name="MH_Entry_1">
            <a:hlinkClick r:id="" action="ppaction://noaction"/>
          </p:cNvPr>
          <p:cNvSpPr/>
          <p:nvPr>
            <p:custDataLst>
              <p:tags r:id="rId7"/>
            </p:custDataLst>
          </p:nvPr>
        </p:nvSpPr>
        <p:spPr>
          <a:xfrm>
            <a:off x="3466171" y="3652827"/>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27" name="文本框 26"/>
          <p:cNvSpPr txBox="1"/>
          <p:nvPr>
            <p:custDataLst>
              <p:tags r:id="rId8"/>
            </p:custDataLst>
          </p:nvPr>
        </p:nvSpPr>
        <p:spPr>
          <a:xfrm>
            <a:off x="3466169" y="3202211"/>
            <a:ext cx="4889863" cy="500400"/>
          </a:xfrm>
          <a:prstGeom prst="rect">
            <a:avLst/>
          </a:prstGeom>
          <a:noFill/>
        </p:spPr>
        <p:txBody>
          <a:bodyPr wrap="square" rtlCol="0" anchor="b" anchorCtr="0">
            <a:normAutofit/>
          </a:bodyPr>
          <a:lstStyle>
            <a:defPPr>
              <a:defRPr lang="zh-CN"/>
            </a:defPPr>
            <a:lvl1pPr>
              <a:defRPr sz="2000"/>
            </a:lvl1pPr>
          </a:lstStyle>
          <a:p>
            <a:r>
              <a:rPr lang="en-US" altLang="zh-CN" b="1" dirty="0">
                <a:solidFill>
                  <a:schemeClr val="accent1"/>
                </a:solidFill>
                <a:sym typeface="+mn-ea"/>
              </a:rPr>
              <a:t>Realization and Impact</a:t>
            </a:r>
            <a:endParaRPr lang="en-US" altLang="zh-CN" b="1" dirty="0">
              <a:solidFill>
                <a:schemeClr val="accent1"/>
              </a:solidFill>
              <a:sym typeface="+mn-ea"/>
            </a:endParaRPr>
          </a:p>
        </p:txBody>
      </p:sp>
      <p:sp>
        <p:nvSpPr>
          <p:cNvPr id="46" name="MH_Number_3">
            <a:hlinkClick r:id="" action="ppaction://noaction"/>
          </p:cNvPr>
          <p:cNvSpPr/>
          <p:nvPr>
            <p:custDataLst>
              <p:tags r:id="rId9"/>
            </p:custDataLst>
          </p:nvPr>
        </p:nvSpPr>
        <p:spPr bwMode="auto">
          <a:xfrm>
            <a:off x="2714165" y="4247613"/>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31" name="文本框 30"/>
          <p:cNvSpPr txBox="1"/>
          <p:nvPr>
            <p:custDataLst>
              <p:tags r:id="rId10"/>
            </p:custDataLst>
          </p:nvPr>
        </p:nvSpPr>
        <p:spPr>
          <a:xfrm>
            <a:off x="2714164" y="4247612"/>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03</a:t>
            </a:r>
            <a:endParaRPr lang="zh-CN" altLang="en-US" sz="2000" dirty="0">
              <a:solidFill>
                <a:srgbClr val="FFFFFF"/>
              </a:solidFill>
            </a:endParaRPr>
          </a:p>
        </p:txBody>
      </p:sp>
      <p:sp>
        <p:nvSpPr>
          <p:cNvPr id="32" name="MH_Entry_1">
            <a:hlinkClick r:id="" action="ppaction://noaction"/>
          </p:cNvPr>
          <p:cNvSpPr/>
          <p:nvPr>
            <p:custDataLst>
              <p:tags r:id="rId11"/>
            </p:custDataLst>
          </p:nvPr>
        </p:nvSpPr>
        <p:spPr>
          <a:xfrm>
            <a:off x="3466171" y="4600067"/>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33" name="文本框 32"/>
          <p:cNvSpPr txBox="1"/>
          <p:nvPr>
            <p:custDataLst>
              <p:tags r:id="rId12"/>
            </p:custDataLst>
          </p:nvPr>
        </p:nvSpPr>
        <p:spPr>
          <a:xfrm>
            <a:off x="3466465" y="4142105"/>
            <a:ext cx="6007735" cy="500380"/>
          </a:xfrm>
          <a:prstGeom prst="rect">
            <a:avLst/>
          </a:prstGeom>
          <a:noFill/>
        </p:spPr>
        <p:txBody>
          <a:bodyPr wrap="square" rtlCol="0" anchor="b" anchorCtr="0">
            <a:noAutofit/>
          </a:bodyPr>
          <a:lstStyle>
            <a:defPPr>
              <a:defRPr lang="zh-CN"/>
            </a:defPPr>
            <a:lvl1pPr>
              <a:defRPr sz="2000"/>
            </a:lvl1pPr>
          </a:lstStyle>
          <a:p>
            <a:r>
              <a:rPr lang="en-US" dirty="0"/>
              <a:t>Consultation on Way of Realization</a:t>
            </a:r>
            <a:endParaRPr lang="en-US" dirty="0"/>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ph type="title"/>
          </p:nvPr>
        </p:nvSpPr>
        <p:spPr>
          <a:xfrm>
            <a:off x="609600" y="231620"/>
            <a:ext cx="10972800" cy="640080"/>
          </a:xfrm>
        </p:spPr>
        <p:txBody>
          <a:bodyPr>
            <a:normAutofit/>
          </a:bodyPr>
          <a:lstStyle/>
          <a:p>
            <a:r>
              <a:rPr lang="en-US" altLang="zh-CN" dirty="0"/>
              <a:t>Contents</a:t>
            </a:r>
            <a:endParaRPr lang="zh-CN" altLang="en-US" dirty="0"/>
          </a:p>
        </p:txBody>
      </p:sp>
      <p:sp>
        <p:nvSpPr>
          <p:cNvPr id="7" name="文本框 6"/>
          <p:cNvSpPr txBox="1"/>
          <p:nvPr/>
        </p:nvSpPr>
        <p:spPr>
          <a:xfrm>
            <a:off x="7237863" y="6228896"/>
            <a:ext cx="4954137" cy="246221"/>
          </a:xfrm>
          <a:prstGeom prst="rect">
            <a:avLst/>
          </a:prstGeom>
          <a:noFill/>
        </p:spPr>
        <p:txBody>
          <a:bodyPr wrap="square" rtlCol="0">
            <a:spAutoFit/>
          </a:bodyPr>
          <a:lstStyle/>
          <a:p>
            <a:r>
              <a:rPr lang="en-US" sz="1000" dirty="0"/>
              <a:t>Ref: ITU-T “Scenarios and Requirements of Intent-Based Network for Network Evolution”</a:t>
            </a:r>
            <a:endParaRPr lang="en-US" sz="1000" dirty="0"/>
          </a:p>
        </p:txBody>
      </p:sp>
      <p:sp>
        <p:nvSpPr>
          <p:cNvPr id="2" name="文本框 1"/>
          <p:cNvSpPr txBox="1"/>
          <p:nvPr/>
        </p:nvSpPr>
        <p:spPr>
          <a:xfrm>
            <a:off x="883285" y="1435735"/>
            <a:ext cx="9844405" cy="645160"/>
          </a:xfrm>
          <a:prstGeom prst="rect">
            <a:avLst/>
          </a:prstGeom>
          <a:noFill/>
        </p:spPr>
        <p:txBody>
          <a:bodyPr wrap="square" rtlCol="0">
            <a:spAutoFit/>
          </a:bodyPr>
          <a:p>
            <a:r>
              <a:rPr lang="en-US" altLang="zh-CN"/>
              <a:t>Background: Slice MS has realized the function to do an closed-loop and user-triggered auto expand bandwidth based on real time bandwidth usage.</a:t>
            </a:r>
            <a:endParaRPr lang="en-US" altLang="zh-CN"/>
          </a:p>
        </p:txBody>
      </p:sp>
      <p:sp>
        <p:nvSpPr>
          <p:cNvPr id="3" name="文本框 2"/>
          <p:cNvSpPr txBox="1"/>
          <p:nvPr/>
        </p:nvSpPr>
        <p:spPr>
          <a:xfrm>
            <a:off x="983615" y="2253615"/>
            <a:ext cx="9844405" cy="1198880"/>
          </a:xfrm>
          <a:prstGeom prst="rect">
            <a:avLst/>
          </a:prstGeom>
          <a:noFill/>
        </p:spPr>
        <p:txBody>
          <a:bodyPr wrap="square" rtlCol="0">
            <a:spAutoFit/>
          </a:bodyPr>
          <a:p>
            <a:r>
              <a:rPr lang="en-US" altLang="zh-CN"/>
              <a:t>To do list: </a:t>
            </a:r>
            <a:endParaRPr lang="en-US" altLang="zh-CN"/>
          </a:p>
          <a:p>
            <a:pPr marL="342900" indent="-342900">
              <a:buAutoNum type="arabicPeriod"/>
            </a:pPr>
            <a:r>
              <a:rPr lang="en-US" altLang="zh-CN"/>
              <a:t>Add a lower-down-bandwidth logic if bandwidth utilization rate is below 30%.</a:t>
            </a:r>
            <a:endParaRPr lang="en-US" altLang="zh-CN"/>
          </a:p>
          <a:p>
            <a:pPr marL="342900" indent="-342900">
              <a:buAutoNum type="arabicPeriod"/>
            </a:pPr>
            <a:r>
              <a:rPr lang="en-US" altLang="zh-CN"/>
              <a:t>There is already a flag used to control the closed-loop logic. But now it’s hard coded as env param. We want to add a </a:t>
            </a:r>
            <a:r>
              <a:rPr lang="en-US" altLang="zh-CN">
                <a:solidFill>
                  <a:srgbClr val="C00000"/>
                </a:solidFill>
              </a:rPr>
              <a:t>run-time configuration</a:t>
            </a:r>
            <a:r>
              <a:rPr lang="en-US" altLang="zh-CN"/>
              <a:t> logic in Slice MS to pass in this param.</a:t>
            </a:r>
            <a:endParaRPr lang="en-US" altLang="zh-CN"/>
          </a:p>
        </p:txBody>
      </p:sp>
      <p:grpSp>
        <p:nvGrpSpPr>
          <p:cNvPr id="23" name="组合 22"/>
          <p:cNvGrpSpPr/>
          <p:nvPr/>
        </p:nvGrpSpPr>
        <p:grpSpPr>
          <a:xfrm>
            <a:off x="964565" y="3803650"/>
            <a:ext cx="4324350" cy="1764665"/>
            <a:chOff x="1529" y="5736"/>
            <a:chExt cx="6810" cy="2779"/>
          </a:xfrm>
        </p:grpSpPr>
        <p:sp>
          <p:nvSpPr>
            <p:cNvPr id="5" name="矩形 4"/>
            <p:cNvSpPr/>
            <p:nvPr/>
          </p:nvSpPr>
          <p:spPr>
            <a:xfrm>
              <a:off x="2469" y="5809"/>
              <a:ext cx="1699" cy="9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200"/>
                <a:t>Start an Assurance Inteng</a:t>
              </a:r>
              <a:endParaRPr lang="en-US" altLang="zh-CN" sz="1200"/>
            </a:p>
          </p:txBody>
        </p:sp>
        <p:sp>
          <p:nvSpPr>
            <p:cNvPr id="8" name="矩形 7"/>
            <p:cNvSpPr/>
            <p:nvPr/>
          </p:nvSpPr>
          <p:spPr>
            <a:xfrm>
              <a:off x="2469" y="7613"/>
              <a:ext cx="1699" cy="9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200"/>
                <a:t>Remove an Assurance Inteng</a:t>
              </a:r>
              <a:endParaRPr lang="en-US" altLang="zh-CN" sz="1200"/>
            </a:p>
          </p:txBody>
        </p:sp>
        <p:sp>
          <p:nvSpPr>
            <p:cNvPr id="9" name="矩形 8"/>
            <p:cNvSpPr/>
            <p:nvPr/>
          </p:nvSpPr>
          <p:spPr>
            <a:xfrm>
              <a:off x="5616" y="5809"/>
              <a:ext cx="1699" cy="9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200"/>
                <a:t>DCAE</a:t>
              </a:r>
              <a:endParaRPr lang="en-US" altLang="zh-CN" sz="1200"/>
            </a:p>
            <a:p>
              <a:pPr algn="ctr"/>
              <a:r>
                <a:rPr lang="en-US" altLang="zh-CN" sz="1200"/>
                <a:t> Slice MS</a:t>
              </a:r>
              <a:endParaRPr lang="en-US" altLang="zh-CN" sz="1200"/>
            </a:p>
          </p:txBody>
        </p:sp>
        <p:sp>
          <p:nvSpPr>
            <p:cNvPr id="10" name="矩形 9"/>
            <p:cNvSpPr/>
            <p:nvPr/>
          </p:nvSpPr>
          <p:spPr>
            <a:xfrm>
              <a:off x="5616" y="7613"/>
              <a:ext cx="1699" cy="9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200"/>
                <a:t>DCAE</a:t>
              </a:r>
              <a:endParaRPr lang="en-US" altLang="zh-CN" sz="1200"/>
            </a:p>
            <a:p>
              <a:pPr algn="ctr"/>
              <a:r>
                <a:rPr lang="en-US" altLang="zh-CN" sz="1200"/>
                <a:t>Slice MS</a:t>
              </a:r>
              <a:endParaRPr lang="en-US" altLang="zh-CN" sz="1200"/>
            </a:p>
          </p:txBody>
        </p:sp>
        <p:cxnSp>
          <p:nvCxnSpPr>
            <p:cNvPr id="11" name="直接箭头连接符 10"/>
            <p:cNvCxnSpPr>
              <a:endCxn id="5" idx="1"/>
            </p:cNvCxnSpPr>
            <p:nvPr/>
          </p:nvCxnSpPr>
          <p:spPr>
            <a:xfrm>
              <a:off x="1529" y="6260"/>
              <a:ext cx="9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a:off x="1529" y="8064"/>
              <a:ext cx="9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a:off x="4168" y="6260"/>
              <a:ext cx="144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a:off x="4168" y="8064"/>
              <a:ext cx="144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a:xfrm>
              <a:off x="7315" y="6260"/>
              <a:ext cx="102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p:nvPr/>
          </p:nvCxnSpPr>
          <p:spPr>
            <a:xfrm>
              <a:off x="7315" y="8064"/>
              <a:ext cx="102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4328" y="5925"/>
              <a:ext cx="158" cy="1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椭圆 18"/>
            <p:cNvSpPr/>
            <p:nvPr/>
          </p:nvSpPr>
          <p:spPr>
            <a:xfrm>
              <a:off x="4328" y="7709"/>
              <a:ext cx="158" cy="1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文本框 19"/>
            <p:cNvSpPr txBox="1"/>
            <p:nvPr/>
          </p:nvSpPr>
          <p:spPr>
            <a:xfrm>
              <a:off x="4423" y="5736"/>
              <a:ext cx="1268" cy="580"/>
            </a:xfrm>
            <a:prstGeom prst="rect">
              <a:avLst/>
            </a:prstGeom>
            <a:noFill/>
          </p:spPr>
          <p:txBody>
            <a:bodyPr wrap="square" rtlCol="0">
              <a:spAutoFit/>
            </a:bodyPr>
            <a:p>
              <a:r>
                <a:rPr lang="en-US" altLang="zh-CN" sz="900"/>
                <a:t>Flag: start closed loop</a:t>
              </a:r>
              <a:endParaRPr lang="en-US" altLang="zh-CN" sz="900"/>
            </a:p>
          </p:txBody>
        </p:sp>
        <p:sp>
          <p:nvSpPr>
            <p:cNvPr id="21" name="文本框 20"/>
            <p:cNvSpPr txBox="1"/>
            <p:nvPr/>
          </p:nvSpPr>
          <p:spPr>
            <a:xfrm>
              <a:off x="4423" y="7484"/>
              <a:ext cx="1268" cy="798"/>
            </a:xfrm>
            <a:prstGeom prst="rect">
              <a:avLst/>
            </a:prstGeom>
            <a:noFill/>
          </p:spPr>
          <p:txBody>
            <a:bodyPr wrap="square" rtlCol="0">
              <a:spAutoFit/>
            </a:bodyPr>
            <a:p>
              <a:r>
                <a:rPr lang="en-US" altLang="zh-CN" sz="900"/>
                <a:t>Flag: endclosed loop</a:t>
              </a:r>
              <a:endParaRPr lang="en-US" altLang="zh-CN" sz="900"/>
            </a:p>
          </p:txBody>
        </p:sp>
      </p:grpSp>
      <p:pic>
        <p:nvPicPr>
          <p:cNvPr id="22" name="图片 21"/>
          <p:cNvPicPr>
            <a:picLocks noChangeAspect="1"/>
          </p:cNvPicPr>
          <p:nvPr/>
        </p:nvPicPr>
        <p:blipFill>
          <a:blip r:embed="rId1"/>
          <a:stretch>
            <a:fillRect/>
          </a:stretch>
        </p:blipFill>
        <p:spPr>
          <a:xfrm>
            <a:off x="5928360" y="3923665"/>
            <a:ext cx="5211445" cy="1727200"/>
          </a:xfrm>
          <a:prstGeom prst="rect">
            <a:avLst/>
          </a:prstGeom>
        </p:spPr>
      </p:pic>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ph type="title"/>
          </p:nvPr>
        </p:nvSpPr>
        <p:spPr>
          <a:xfrm>
            <a:off x="609600" y="231620"/>
            <a:ext cx="10972800" cy="640080"/>
          </a:xfrm>
        </p:spPr>
        <p:txBody>
          <a:bodyPr>
            <a:normAutofit/>
          </a:bodyPr>
          <a:lstStyle/>
          <a:p>
            <a:r>
              <a:rPr lang="en-US" altLang="zh-CN" dirty="0"/>
              <a:t>Contents</a:t>
            </a:r>
            <a:endParaRPr lang="zh-CN" altLang="en-US" dirty="0"/>
          </a:p>
        </p:txBody>
      </p:sp>
      <p:sp>
        <p:nvSpPr>
          <p:cNvPr id="7" name="文本框 6"/>
          <p:cNvSpPr txBox="1"/>
          <p:nvPr/>
        </p:nvSpPr>
        <p:spPr>
          <a:xfrm>
            <a:off x="7237863" y="6228896"/>
            <a:ext cx="4954137" cy="246221"/>
          </a:xfrm>
          <a:prstGeom prst="rect">
            <a:avLst/>
          </a:prstGeom>
          <a:noFill/>
        </p:spPr>
        <p:txBody>
          <a:bodyPr wrap="square" rtlCol="0">
            <a:spAutoFit/>
          </a:bodyPr>
          <a:lstStyle/>
          <a:p>
            <a:r>
              <a:rPr lang="en-US" sz="1000" dirty="0"/>
              <a:t>Ref: ITU-T “Scenarios and Requirements of Intent-Based Network for Network Evolution”</a:t>
            </a:r>
            <a:endParaRPr lang="en-US" sz="1000" dirty="0"/>
          </a:p>
        </p:txBody>
      </p:sp>
      <p:sp>
        <p:nvSpPr>
          <p:cNvPr id="38" name="MH_Number_1">
            <a:hlinkClick r:id="" action="ppaction://noaction"/>
          </p:cNvPr>
          <p:cNvSpPr/>
          <p:nvPr>
            <p:custDataLst>
              <p:tags r:id="rId1"/>
            </p:custDataLst>
          </p:nvPr>
        </p:nvSpPr>
        <p:spPr bwMode="auto">
          <a:xfrm>
            <a:off x="2714165" y="2361010"/>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35" name="MH_Entry_1">
            <a:hlinkClick r:id="" action="ppaction://noaction"/>
          </p:cNvPr>
          <p:cNvSpPr/>
          <p:nvPr>
            <p:custDataLst>
              <p:tags r:id="rId2"/>
            </p:custDataLst>
          </p:nvPr>
        </p:nvSpPr>
        <p:spPr>
          <a:xfrm>
            <a:off x="3466171" y="2709909"/>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11" name="文本框 10"/>
          <p:cNvSpPr txBox="1"/>
          <p:nvPr>
            <p:custDataLst>
              <p:tags r:id="rId3"/>
            </p:custDataLst>
          </p:nvPr>
        </p:nvSpPr>
        <p:spPr>
          <a:xfrm>
            <a:off x="2714164" y="2361010"/>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01</a:t>
            </a:r>
            <a:endParaRPr lang="zh-CN" altLang="en-US" sz="2000" dirty="0">
              <a:solidFill>
                <a:srgbClr val="FFFFFF"/>
              </a:solidFill>
            </a:endParaRPr>
          </a:p>
        </p:txBody>
      </p:sp>
      <p:sp>
        <p:nvSpPr>
          <p:cNvPr id="14" name="文本框 13"/>
          <p:cNvSpPr txBox="1"/>
          <p:nvPr>
            <p:custDataLst>
              <p:tags r:id="rId4"/>
            </p:custDataLst>
          </p:nvPr>
        </p:nvSpPr>
        <p:spPr>
          <a:xfrm>
            <a:off x="3466169" y="2251673"/>
            <a:ext cx="4889863" cy="500400"/>
          </a:xfrm>
          <a:prstGeom prst="rect">
            <a:avLst/>
          </a:prstGeom>
          <a:noFill/>
        </p:spPr>
        <p:txBody>
          <a:bodyPr wrap="square" rtlCol="0" anchor="b" anchorCtr="0">
            <a:normAutofit/>
          </a:bodyPr>
          <a:lstStyle>
            <a:defPPr>
              <a:defRPr lang="zh-CN"/>
            </a:defPPr>
            <a:lvl1pPr>
              <a:defRPr sz="2000"/>
            </a:lvl1pPr>
          </a:lstStyle>
          <a:p>
            <a:r>
              <a:rPr lang="en-US" dirty="0">
                <a:solidFill>
                  <a:schemeClr val="tx1"/>
                </a:solidFill>
              </a:rPr>
              <a:t>Background</a:t>
            </a:r>
            <a:endParaRPr lang="en-US" dirty="0">
              <a:solidFill>
                <a:schemeClr val="tx1"/>
              </a:solidFill>
            </a:endParaRPr>
          </a:p>
        </p:txBody>
      </p:sp>
      <p:sp>
        <p:nvSpPr>
          <p:cNvPr id="40" name="MH_Number_2">
            <a:hlinkClick r:id="" action="ppaction://noaction"/>
          </p:cNvPr>
          <p:cNvSpPr/>
          <p:nvPr>
            <p:custDataLst>
              <p:tags r:id="rId5"/>
            </p:custDataLst>
          </p:nvPr>
        </p:nvSpPr>
        <p:spPr bwMode="auto">
          <a:xfrm>
            <a:off x="2714165" y="3308250"/>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16" name="文本框 15"/>
          <p:cNvSpPr txBox="1"/>
          <p:nvPr>
            <p:custDataLst>
              <p:tags r:id="rId6"/>
            </p:custDataLst>
          </p:nvPr>
        </p:nvSpPr>
        <p:spPr>
          <a:xfrm>
            <a:off x="2714164" y="3308250"/>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02</a:t>
            </a:r>
            <a:endParaRPr lang="zh-CN" altLang="en-US" sz="2000" dirty="0">
              <a:solidFill>
                <a:srgbClr val="FFFFFF"/>
              </a:solidFill>
            </a:endParaRPr>
          </a:p>
        </p:txBody>
      </p:sp>
      <p:sp>
        <p:nvSpPr>
          <p:cNvPr id="22" name="MH_Entry_1">
            <a:hlinkClick r:id="" action="ppaction://noaction"/>
          </p:cNvPr>
          <p:cNvSpPr/>
          <p:nvPr>
            <p:custDataLst>
              <p:tags r:id="rId7"/>
            </p:custDataLst>
          </p:nvPr>
        </p:nvSpPr>
        <p:spPr>
          <a:xfrm>
            <a:off x="3466171" y="3652827"/>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27" name="文本框 26"/>
          <p:cNvSpPr txBox="1"/>
          <p:nvPr>
            <p:custDataLst>
              <p:tags r:id="rId8"/>
            </p:custDataLst>
          </p:nvPr>
        </p:nvSpPr>
        <p:spPr>
          <a:xfrm>
            <a:off x="3466169" y="3202211"/>
            <a:ext cx="4889863" cy="500400"/>
          </a:xfrm>
          <a:prstGeom prst="rect">
            <a:avLst/>
          </a:prstGeom>
          <a:noFill/>
        </p:spPr>
        <p:txBody>
          <a:bodyPr wrap="square" rtlCol="0" anchor="b" anchorCtr="0">
            <a:normAutofit/>
          </a:bodyPr>
          <a:lstStyle>
            <a:defPPr>
              <a:defRPr lang="zh-CN"/>
            </a:defPPr>
            <a:lvl1pPr>
              <a:defRPr sz="2000"/>
            </a:lvl1pPr>
          </a:lstStyle>
          <a:p>
            <a:r>
              <a:rPr lang="en-US" altLang="zh-CN" dirty="0">
                <a:sym typeface="+mn-ea"/>
              </a:rPr>
              <a:t>Realization and Impact</a:t>
            </a:r>
            <a:endParaRPr lang="en-US" altLang="zh-CN" dirty="0">
              <a:sym typeface="+mn-ea"/>
            </a:endParaRPr>
          </a:p>
        </p:txBody>
      </p:sp>
      <p:sp>
        <p:nvSpPr>
          <p:cNvPr id="46" name="MH_Number_3">
            <a:hlinkClick r:id="" action="ppaction://noaction"/>
          </p:cNvPr>
          <p:cNvSpPr/>
          <p:nvPr>
            <p:custDataLst>
              <p:tags r:id="rId9"/>
            </p:custDataLst>
          </p:nvPr>
        </p:nvSpPr>
        <p:spPr bwMode="auto">
          <a:xfrm>
            <a:off x="2714165" y="4247613"/>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31" name="文本框 30"/>
          <p:cNvSpPr txBox="1"/>
          <p:nvPr>
            <p:custDataLst>
              <p:tags r:id="rId10"/>
            </p:custDataLst>
          </p:nvPr>
        </p:nvSpPr>
        <p:spPr>
          <a:xfrm>
            <a:off x="2714164" y="4247612"/>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03</a:t>
            </a:r>
            <a:endParaRPr lang="zh-CN" altLang="en-US" sz="2000" dirty="0">
              <a:solidFill>
                <a:srgbClr val="FFFFFF"/>
              </a:solidFill>
            </a:endParaRPr>
          </a:p>
        </p:txBody>
      </p:sp>
      <p:sp>
        <p:nvSpPr>
          <p:cNvPr id="32" name="MH_Entry_1">
            <a:hlinkClick r:id="" action="ppaction://noaction"/>
          </p:cNvPr>
          <p:cNvSpPr/>
          <p:nvPr>
            <p:custDataLst>
              <p:tags r:id="rId11"/>
            </p:custDataLst>
          </p:nvPr>
        </p:nvSpPr>
        <p:spPr>
          <a:xfrm>
            <a:off x="3466171" y="4600067"/>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33" name="文本框 32"/>
          <p:cNvSpPr txBox="1"/>
          <p:nvPr>
            <p:custDataLst>
              <p:tags r:id="rId12"/>
            </p:custDataLst>
          </p:nvPr>
        </p:nvSpPr>
        <p:spPr>
          <a:xfrm>
            <a:off x="3466465" y="4142105"/>
            <a:ext cx="6007735" cy="500380"/>
          </a:xfrm>
          <a:prstGeom prst="rect">
            <a:avLst/>
          </a:prstGeom>
          <a:noFill/>
        </p:spPr>
        <p:txBody>
          <a:bodyPr wrap="square" rtlCol="0" anchor="b" anchorCtr="0">
            <a:noAutofit/>
          </a:bodyPr>
          <a:lstStyle>
            <a:defPPr>
              <a:defRPr lang="zh-CN"/>
            </a:defPPr>
            <a:lvl1pPr>
              <a:defRPr sz="2000"/>
            </a:lvl1pPr>
          </a:lstStyle>
          <a:p>
            <a:r>
              <a:rPr lang="en-US" b="1" dirty="0">
                <a:solidFill>
                  <a:schemeClr val="accent1"/>
                </a:solidFill>
              </a:rPr>
              <a:t>Consultation on Way of Realization</a:t>
            </a:r>
            <a:endParaRPr lang="en-US" b="1" dirty="0">
              <a:solidFill>
                <a:schemeClr val="accent1"/>
              </a:solidFill>
            </a:endParaRPr>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ph type="title"/>
          </p:nvPr>
        </p:nvSpPr>
        <p:spPr>
          <a:xfrm>
            <a:off x="609600" y="231620"/>
            <a:ext cx="10972800" cy="640080"/>
          </a:xfrm>
        </p:spPr>
        <p:txBody>
          <a:bodyPr>
            <a:normAutofit/>
          </a:bodyPr>
          <a:lstStyle/>
          <a:p>
            <a:r>
              <a:rPr lang="en-US" dirty="0"/>
              <a:t>Consultation</a:t>
            </a:r>
            <a:endParaRPr lang="en-US" dirty="0"/>
          </a:p>
        </p:txBody>
      </p:sp>
      <p:sp>
        <p:nvSpPr>
          <p:cNvPr id="10" name="文本框 9"/>
          <p:cNvSpPr txBox="1"/>
          <p:nvPr/>
        </p:nvSpPr>
        <p:spPr>
          <a:xfrm>
            <a:off x="689610" y="1294765"/>
            <a:ext cx="2675890" cy="368300"/>
          </a:xfrm>
          <a:prstGeom prst="rect">
            <a:avLst/>
          </a:prstGeom>
          <a:noFill/>
        </p:spPr>
        <p:txBody>
          <a:bodyPr wrap="square" rtlCol="0">
            <a:spAutoFit/>
          </a:bodyPr>
          <a:p>
            <a:r>
              <a:rPr lang="en-US" altLang="zh-CN"/>
              <a:t>Refer to Son-handler</a:t>
            </a:r>
            <a:endParaRPr lang="en-US" altLang="zh-CN"/>
          </a:p>
        </p:txBody>
      </p:sp>
      <p:sp>
        <p:nvSpPr>
          <p:cNvPr id="11" name="文本框 10"/>
          <p:cNvSpPr txBox="1"/>
          <p:nvPr/>
        </p:nvSpPr>
        <p:spPr>
          <a:xfrm>
            <a:off x="689610" y="2025650"/>
            <a:ext cx="3386455" cy="2999740"/>
          </a:xfrm>
          <a:prstGeom prst="rect">
            <a:avLst/>
          </a:prstGeom>
          <a:noFill/>
        </p:spPr>
        <p:txBody>
          <a:bodyPr wrap="square" rtlCol="0">
            <a:spAutoFit/>
          </a:bodyPr>
          <a:p>
            <a:pPr>
              <a:lnSpc>
                <a:spcPct val="150000"/>
              </a:lnSpc>
            </a:pPr>
            <a:r>
              <a:rPr lang="en-US" altLang="zh-CN"/>
              <a:t>Two ways:</a:t>
            </a:r>
            <a:endParaRPr lang="en-US" altLang="zh-CN"/>
          </a:p>
          <a:p>
            <a:pPr marL="342900" indent="-342900">
              <a:lnSpc>
                <a:spcPct val="150000"/>
              </a:lnSpc>
              <a:buFont typeface="+mj-lt"/>
              <a:buAutoNum type="arabicPeriod"/>
            </a:pPr>
            <a:r>
              <a:rPr lang="en-US" altLang="zh-CN"/>
              <a:t>Policy PDP  - Policy Sync - SON Handler MS</a:t>
            </a:r>
            <a:endParaRPr lang="en-US" altLang="zh-CN"/>
          </a:p>
          <a:p>
            <a:pPr marL="342900" indent="-342900">
              <a:lnSpc>
                <a:spcPct val="150000"/>
              </a:lnSpc>
              <a:buFont typeface="+mj-lt"/>
              <a:buAutoNum type="arabicPeriod"/>
            </a:pPr>
            <a:r>
              <a:rPr lang="en-US" altLang="zh-CN"/>
              <a:t>Policy PDP - Policy Handler - Cloudify Mnagaer - Consul Cluster - CBS - SON Handler MS</a:t>
            </a:r>
            <a:endParaRPr lang="en-US" altLang="zh-CN"/>
          </a:p>
        </p:txBody>
      </p:sp>
      <p:sp>
        <p:nvSpPr>
          <p:cNvPr id="22" name="十字星 21"/>
          <p:cNvSpPr/>
          <p:nvPr/>
        </p:nvSpPr>
        <p:spPr>
          <a:xfrm>
            <a:off x="353695" y="1294765"/>
            <a:ext cx="255270" cy="368300"/>
          </a:xfrm>
          <a:prstGeom prst="star4">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43" name="组合 42"/>
          <p:cNvGrpSpPr/>
          <p:nvPr/>
        </p:nvGrpSpPr>
        <p:grpSpPr>
          <a:xfrm>
            <a:off x="5403215" y="1663065"/>
            <a:ext cx="4519295" cy="1402080"/>
            <a:chOff x="7400" y="2039"/>
            <a:chExt cx="7117" cy="2208"/>
          </a:xfrm>
        </p:grpSpPr>
        <p:sp>
          <p:nvSpPr>
            <p:cNvPr id="40" name="矩形 39"/>
            <p:cNvSpPr/>
            <p:nvPr/>
          </p:nvSpPr>
          <p:spPr>
            <a:xfrm>
              <a:off x="9681" y="2039"/>
              <a:ext cx="4837" cy="2209"/>
            </a:xfrm>
            <a:prstGeom prst="rect">
              <a:avLst/>
            </a:prstGeom>
            <a:solidFill>
              <a:schemeClr val="bg2"/>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6" name="矩形 25"/>
            <p:cNvSpPr/>
            <p:nvPr/>
          </p:nvSpPr>
          <p:spPr>
            <a:xfrm>
              <a:off x="7400" y="2408"/>
              <a:ext cx="1521" cy="782"/>
            </a:xfrm>
            <a:prstGeom prst="rec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300">
                  <a:solidFill>
                    <a:schemeClr val="tx1"/>
                  </a:solidFill>
                </a:rPr>
                <a:t>Policy PDP</a:t>
              </a:r>
              <a:endParaRPr lang="en-US" altLang="zh-CN" sz="1300">
                <a:solidFill>
                  <a:schemeClr val="tx1"/>
                </a:solidFill>
              </a:endParaRPr>
            </a:p>
          </p:txBody>
        </p:sp>
        <p:sp>
          <p:nvSpPr>
            <p:cNvPr id="32" name="矩形 31"/>
            <p:cNvSpPr/>
            <p:nvPr/>
          </p:nvSpPr>
          <p:spPr>
            <a:xfrm>
              <a:off x="10145" y="2408"/>
              <a:ext cx="1521" cy="782"/>
            </a:xfrm>
            <a:prstGeom prst="rec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300">
                  <a:solidFill>
                    <a:schemeClr val="tx1"/>
                  </a:solidFill>
                </a:rPr>
                <a:t>Policy Sync</a:t>
              </a:r>
              <a:endParaRPr lang="en-US" altLang="zh-CN" sz="1300">
                <a:solidFill>
                  <a:schemeClr val="tx1"/>
                </a:solidFill>
              </a:endParaRPr>
            </a:p>
          </p:txBody>
        </p:sp>
        <p:sp>
          <p:nvSpPr>
            <p:cNvPr id="33" name="矩形 32"/>
            <p:cNvSpPr/>
            <p:nvPr/>
          </p:nvSpPr>
          <p:spPr>
            <a:xfrm>
              <a:off x="12617" y="2408"/>
              <a:ext cx="1521" cy="782"/>
            </a:xfrm>
            <a:prstGeom prst="rec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300">
                  <a:solidFill>
                    <a:schemeClr val="tx1"/>
                  </a:solidFill>
                </a:rPr>
                <a:t>Son Handler</a:t>
              </a:r>
              <a:endParaRPr lang="en-US" altLang="zh-CN" sz="1300">
                <a:solidFill>
                  <a:schemeClr val="tx1"/>
                </a:solidFill>
              </a:endParaRPr>
            </a:p>
          </p:txBody>
        </p:sp>
        <p:sp>
          <p:nvSpPr>
            <p:cNvPr id="36" name="剪去单角的矩形 35"/>
            <p:cNvSpPr/>
            <p:nvPr/>
          </p:nvSpPr>
          <p:spPr>
            <a:xfrm>
              <a:off x="11519" y="3612"/>
              <a:ext cx="1162" cy="391"/>
            </a:xfrm>
            <a:prstGeom prst="snip1Rect">
              <a:avLst/>
            </a:prstGeom>
            <a:solidFill>
              <a:srgbClr val="CCFFFF"/>
            </a:solidFill>
            <a:ln>
              <a:solidFill>
                <a:srgbClr val="CC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900">
                  <a:solidFill>
                    <a:schemeClr val="tx1"/>
                  </a:solidFill>
                </a:rPr>
                <a:t>file system</a:t>
              </a:r>
              <a:endParaRPr lang="en-US" altLang="zh-CN" sz="900">
                <a:solidFill>
                  <a:schemeClr val="tx1"/>
                </a:solidFill>
              </a:endParaRPr>
            </a:p>
          </p:txBody>
        </p:sp>
        <p:cxnSp>
          <p:nvCxnSpPr>
            <p:cNvPr id="37" name="直接箭头连接符 36"/>
            <p:cNvCxnSpPr>
              <a:stCxn id="26" idx="3"/>
            </p:cNvCxnSpPr>
            <p:nvPr/>
          </p:nvCxnSpPr>
          <p:spPr>
            <a:xfrm>
              <a:off x="8921" y="2799"/>
              <a:ext cx="141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直接箭头连接符 37"/>
            <p:cNvCxnSpPr/>
            <p:nvPr/>
          </p:nvCxnSpPr>
          <p:spPr>
            <a:xfrm>
              <a:off x="11191" y="3190"/>
              <a:ext cx="475" cy="4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p:nvPr/>
          </p:nvCxnSpPr>
          <p:spPr>
            <a:xfrm flipH="1">
              <a:off x="12553" y="3190"/>
              <a:ext cx="413" cy="4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pic>
        <p:nvPicPr>
          <p:cNvPr id="42" name="图片 41"/>
          <p:cNvPicPr>
            <a:picLocks noChangeAspect="1"/>
          </p:cNvPicPr>
          <p:nvPr/>
        </p:nvPicPr>
        <p:blipFill>
          <a:blip r:embed="rId1"/>
          <a:stretch>
            <a:fillRect/>
          </a:stretch>
        </p:blipFill>
        <p:spPr>
          <a:xfrm>
            <a:off x="5014595" y="3639185"/>
            <a:ext cx="5631815" cy="2491740"/>
          </a:xfrm>
          <a:prstGeom prst="rect">
            <a:avLst/>
          </a:prstGeom>
        </p:spPr>
      </p:pic>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ph type="title"/>
          </p:nvPr>
        </p:nvSpPr>
        <p:spPr>
          <a:xfrm>
            <a:off x="609600" y="231620"/>
            <a:ext cx="10972800" cy="640080"/>
          </a:xfrm>
        </p:spPr>
        <p:txBody>
          <a:bodyPr>
            <a:normAutofit/>
          </a:bodyPr>
          <a:lstStyle/>
          <a:p>
            <a:r>
              <a:rPr lang="en-US" dirty="0"/>
              <a:t>Consultation</a:t>
            </a:r>
            <a:endParaRPr lang="en-US" dirty="0"/>
          </a:p>
        </p:txBody>
      </p:sp>
      <p:sp>
        <p:nvSpPr>
          <p:cNvPr id="10" name="文本框 9"/>
          <p:cNvSpPr txBox="1"/>
          <p:nvPr/>
        </p:nvSpPr>
        <p:spPr>
          <a:xfrm>
            <a:off x="777240" y="1294765"/>
            <a:ext cx="3775710" cy="645160"/>
          </a:xfrm>
          <a:prstGeom prst="rect">
            <a:avLst/>
          </a:prstGeom>
          <a:noFill/>
        </p:spPr>
        <p:txBody>
          <a:bodyPr wrap="square" rtlCol="0">
            <a:spAutoFit/>
          </a:bodyPr>
          <a:p>
            <a:r>
              <a:rPr lang="en-US" altLang="zh-CN"/>
              <a:t>Testing on Son-handler -- Need some help</a:t>
            </a:r>
            <a:endParaRPr lang="en-US" altLang="zh-CN"/>
          </a:p>
        </p:txBody>
      </p:sp>
      <p:sp>
        <p:nvSpPr>
          <p:cNvPr id="11" name="文本框 10"/>
          <p:cNvSpPr txBox="1"/>
          <p:nvPr/>
        </p:nvSpPr>
        <p:spPr>
          <a:xfrm>
            <a:off x="702945" y="2037715"/>
            <a:ext cx="4707255" cy="3784600"/>
          </a:xfrm>
          <a:prstGeom prst="rect">
            <a:avLst/>
          </a:prstGeom>
          <a:noFill/>
        </p:spPr>
        <p:txBody>
          <a:bodyPr wrap="square" rtlCol="0">
            <a:spAutoFit/>
          </a:bodyPr>
          <a:p>
            <a:pPr>
              <a:lnSpc>
                <a:spcPct val="150000"/>
              </a:lnSpc>
            </a:pPr>
            <a:r>
              <a:rPr lang="en-US" altLang="zh-CN" sz="1600"/>
              <a:t>Two ways:</a:t>
            </a:r>
            <a:endParaRPr lang="en-US" altLang="zh-CN" sz="1600"/>
          </a:p>
          <a:p>
            <a:pPr marL="342900" indent="-342900">
              <a:lnSpc>
                <a:spcPct val="150000"/>
              </a:lnSpc>
              <a:buFont typeface="+mj-lt"/>
              <a:buAutoNum type="arabicPeriod"/>
            </a:pPr>
            <a:r>
              <a:rPr lang="en-US" altLang="zh-CN" sz="1600"/>
              <a:t>For way 1, we can see policy sync retrieve latest data from pdp, write it to file system, and data retrieved by SON handler every time we restart SON Handler pod.</a:t>
            </a:r>
            <a:endParaRPr lang="en-US" altLang="zh-CN" sz="1600"/>
          </a:p>
          <a:p>
            <a:pPr marL="800100" lvl="1" indent="-342900">
              <a:lnSpc>
                <a:spcPct val="150000"/>
              </a:lnSpc>
              <a:buFont typeface="+mj-lt"/>
              <a:buAutoNum type="alphaLcParenR"/>
            </a:pPr>
            <a:r>
              <a:rPr lang="en-US" altLang="zh-CN" sz="1600" i="1">
                <a:sym typeface="+mn-ea"/>
              </a:rPr>
              <a:t>It’s not real time for policy sync to write.</a:t>
            </a:r>
            <a:endParaRPr lang="en-US" altLang="zh-CN" sz="1600" i="1"/>
          </a:p>
          <a:p>
            <a:pPr marL="800100" lvl="1" indent="-342900">
              <a:lnSpc>
                <a:spcPct val="150000"/>
              </a:lnSpc>
              <a:buFont typeface="+mj-lt"/>
              <a:buAutoNum type="alphaLcParenR"/>
            </a:pPr>
            <a:r>
              <a:rPr lang="en-US" altLang="zh-CN" sz="1600" i="1">
                <a:sym typeface="+mn-ea"/>
              </a:rPr>
              <a:t>It’s not real time for son handler to retrieve.</a:t>
            </a:r>
            <a:endParaRPr lang="en-US" altLang="zh-CN" sz="1600" i="1"/>
          </a:p>
          <a:p>
            <a:pPr marL="342900" indent="-342900">
              <a:lnSpc>
                <a:spcPct val="150000"/>
              </a:lnSpc>
              <a:buFont typeface="+mj-lt"/>
              <a:buAutoNum type="arabicPeriod"/>
            </a:pPr>
            <a:r>
              <a:rPr lang="en-US" altLang="zh-CN" sz="1600"/>
              <a:t>For way 2, we are now at having deployed every components, and we deployed policy to policy pdp.</a:t>
            </a:r>
            <a:endParaRPr lang="en-US" altLang="zh-CN" sz="1600"/>
          </a:p>
          <a:p>
            <a:pPr marL="800100" lvl="1" indent="-342900">
              <a:lnSpc>
                <a:spcPct val="150000"/>
              </a:lnSpc>
              <a:buFont typeface="+mj-lt"/>
              <a:buAutoNum type="alphaLcParenR"/>
            </a:pPr>
            <a:r>
              <a:rPr lang="en-US" altLang="zh-CN" sz="1600" i="1"/>
              <a:t>Data can not be sync to SON Handler.</a:t>
            </a:r>
            <a:endParaRPr lang="en-US" altLang="zh-CN" sz="1600" i="1">
              <a:solidFill>
                <a:schemeClr val="tx1"/>
              </a:solidFill>
            </a:endParaRPr>
          </a:p>
        </p:txBody>
      </p:sp>
      <p:sp>
        <p:nvSpPr>
          <p:cNvPr id="22" name="十字星 21"/>
          <p:cNvSpPr/>
          <p:nvPr/>
        </p:nvSpPr>
        <p:spPr>
          <a:xfrm>
            <a:off x="353695" y="1294765"/>
            <a:ext cx="255270" cy="368300"/>
          </a:xfrm>
          <a:prstGeom prst="star4">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43" name="组合 42"/>
          <p:cNvGrpSpPr/>
          <p:nvPr/>
        </p:nvGrpSpPr>
        <p:grpSpPr>
          <a:xfrm>
            <a:off x="6227445" y="3037840"/>
            <a:ext cx="4519295" cy="1402080"/>
            <a:chOff x="7400" y="2039"/>
            <a:chExt cx="7117" cy="2208"/>
          </a:xfrm>
        </p:grpSpPr>
        <p:sp>
          <p:nvSpPr>
            <p:cNvPr id="40" name="矩形 39"/>
            <p:cNvSpPr/>
            <p:nvPr/>
          </p:nvSpPr>
          <p:spPr>
            <a:xfrm>
              <a:off x="9681" y="2039"/>
              <a:ext cx="4837" cy="2209"/>
            </a:xfrm>
            <a:prstGeom prst="rect">
              <a:avLst/>
            </a:prstGeom>
            <a:solidFill>
              <a:schemeClr val="bg2"/>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6" name="矩形 25"/>
            <p:cNvSpPr/>
            <p:nvPr/>
          </p:nvSpPr>
          <p:spPr>
            <a:xfrm>
              <a:off x="7400" y="2408"/>
              <a:ext cx="1521" cy="782"/>
            </a:xfrm>
            <a:prstGeom prst="rec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300">
                  <a:solidFill>
                    <a:schemeClr val="tx1"/>
                  </a:solidFill>
                </a:rPr>
                <a:t>Policy PDP</a:t>
              </a:r>
              <a:endParaRPr lang="en-US" altLang="zh-CN" sz="1300">
                <a:solidFill>
                  <a:schemeClr val="tx1"/>
                </a:solidFill>
              </a:endParaRPr>
            </a:p>
          </p:txBody>
        </p:sp>
        <p:sp>
          <p:nvSpPr>
            <p:cNvPr id="32" name="矩形 31"/>
            <p:cNvSpPr/>
            <p:nvPr/>
          </p:nvSpPr>
          <p:spPr>
            <a:xfrm>
              <a:off x="10145" y="2408"/>
              <a:ext cx="1521" cy="782"/>
            </a:xfrm>
            <a:prstGeom prst="rec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300">
                  <a:solidFill>
                    <a:schemeClr val="tx1"/>
                  </a:solidFill>
                </a:rPr>
                <a:t>Policy Sync</a:t>
              </a:r>
              <a:endParaRPr lang="en-US" altLang="zh-CN" sz="1300">
                <a:solidFill>
                  <a:schemeClr val="tx1"/>
                </a:solidFill>
              </a:endParaRPr>
            </a:p>
          </p:txBody>
        </p:sp>
        <p:sp>
          <p:nvSpPr>
            <p:cNvPr id="33" name="矩形 32"/>
            <p:cNvSpPr/>
            <p:nvPr/>
          </p:nvSpPr>
          <p:spPr>
            <a:xfrm>
              <a:off x="12617" y="2408"/>
              <a:ext cx="1521" cy="782"/>
            </a:xfrm>
            <a:prstGeom prst="rec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300">
                  <a:solidFill>
                    <a:schemeClr val="tx1"/>
                  </a:solidFill>
                </a:rPr>
                <a:t>Son Handler</a:t>
              </a:r>
              <a:endParaRPr lang="en-US" altLang="zh-CN" sz="1300">
                <a:solidFill>
                  <a:schemeClr val="tx1"/>
                </a:solidFill>
              </a:endParaRPr>
            </a:p>
          </p:txBody>
        </p:sp>
        <p:sp>
          <p:nvSpPr>
            <p:cNvPr id="36" name="剪去单角的矩形 35"/>
            <p:cNvSpPr/>
            <p:nvPr/>
          </p:nvSpPr>
          <p:spPr>
            <a:xfrm>
              <a:off x="11519" y="3612"/>
              <a:ext cx="1162" cy="391"/>
            </a:xfrm>
            <a:prstGeom prst="snip1Rect">
              <a:avLst/>
            </a:prstGeom>
            <a:solidFill>
              <a:srgbClr val="CCFFFF"/>
            </a:solidFill>
            <a:ln>
              <a:solidFill>
                <a:srgbClr val="CC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900">
                  <a:solidFill>
                    <a:schemeClr val="tx1"/>
                  </a:solidFill>
                </a:rPr>
                <a:t>file system</a:t>
              </a:r>
              <a:endParaRPr lang="en-US" altLang="zh-CN" sz="900">
                <a:solidFill>
                  <a:schemeClr val="tx1"/>
                </a:solidFill>
              </a:endParaRPr>
            </a:p>
          </p:txBody>
        </p:sp>
        <p:cxnSp>
          <p:nvCxnSpPr>
            <p:cNvPr id="37" name="直接箭头连接符 36"/>
            <p:cNvCxnSpPr>
              <a:stCxn id="26" idx="3"/>
            </p:cNvCxnSpPr>
            <p:nvPr/>
          </p:nvCxnSpPr>
          <p:spPr>
            <a:xfrm>
              <a:off x="8921" y="2799"/>
              <a:ext cx="141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直接箭头连接符 37"/>
            <p:cNvCxnSpPr/>
            <p:nvPr/>
          </p:nvCxnSpPr>
          <p:spPr>
            <a:xfrm>
              <a:off x="11191" y="3190"/>
              <a:ext cx="475" cy="4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p:nvPr/>
          </p:nvCxnSpPr>
          <p:spPr>
            <a:xfrm flipH="1">
              <a:off x="12553" y="3190"/>
              <a:ext cx="413" cy="4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wipe dir="r"/>
  </p:transition>
</p:sld>
</file>

<file path=ppt/tags/tag1.xml><?xml version="1.0" encoding="utf-8"?>
<p:tagLst xmlns:p="http://schemas.openxmlformats.org/presentationml/2006/main">
  <p:tag name="MH" val="20160819160041"/>
  <p:tag name="MH_LIBRARY" val="CONTENTS"/>
  <p:tag name="MH_TYPE" val="NUMBER"/>
  <p:tag name="ID" val="553524"/>
  <p:tag name="MH_ORDER" val="1"/>
  <p:tag name="KSO_WM_TAG_VERSION" val="1.0"/>
  <p:tag name="KSO_WM_BEAUTIFY_FLAG" val="#wm#"/>
  <p:tag name="KSO_WM_TEMPLATE_CATEGORY" val="diagram"/>
  <p:tag name="KSO_WM_TEMPLATE_INDEX" val="20170302"/>
  <p:tag name="KSO_WM_UNIT_TYPE" val="l_h_i"/>
  <p:tag name="KSO_WM_UNIT_INDEX" val="1_1_1"/>
  <p:tag name="KSO_WM_UNIT_ID" val="diagram20170302_4*l_h_i*1_1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0.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3_2"/>
  <p:tag name="KSO_WM_UNIT_ID" val="diagram20170302_4*l_h_i*1_3_2"/>
  <p:tag name="KSO_WM_UNIT_LAYERLEVEL" val="1_1_1"/>
  <p:tag name="KSO_WM_DIAGRAM_GROUP_CODE" val="l1-1"/>
  <p:tag name="KSO_WM_UNIT_TEXT_FILL_FORE_SCHEMECOLOR_INDEX" val="14"/>
  <p:tag name="KSO_WM_UNIT_TEXT_FILL_TYPE" val="1"/>
</p:tagLst>
</file>

<file path=ppt/tags/tag11.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3_3"/>
  <p:tag name="KSO_WM_UNIT_ID" val="diagram20170302_4*l_h_i*1_3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2.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3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3_1"/>
  <p:tag name="KSO_WM_UNIT_TEXT_FILL_FORE_SCHEMECOLOR_INDEX" val="13"/>
  <p:tag name="KSO_WM_UNIT_TEXT_FILL_TYPE" val="1"/>
</p:tagLst>
</file>

<file path=ppt/tags/tag13.xml><?xml version="1.0" encoding="utf-8"?>
<p:tagLst xmlns:p="http://schemas.openxmlformats.org/presentationml/2006/main">
  <p:tag name="MH" val="20160819160041"/>
  <p:tag name="MH_LIBRARY" val="CONTENTS"/>
  <p:tag name="MH_TYPE" val="NUMBER"/>
  <p:tag name="ID" val="553524"/>
  <p:tag name="MH_ORDER" val="1"/>
  <p:tag name="KSO_WM_TAG_VERSION" val="1.0"/>
  <p:tag name="KSO_WM_BEAUTIFY_FLAG" val="#wm#"/>
  <p:tag name="KSO_WM_TEMPLATE_CATEGORY" val="diagram"/>
  <p:tag name="KSO_WM_TEMPLATE_INDEX" val="20170302"/>
  <p:tag name="KSO_WM_UNIT_TYPE" val="l_h_i"/>
  <p:tag name="KSO_WM_UNIT_INDEX" val="1_1_1"/>
  <p:tag name="KSO_WM_UNIT_ID" val="diagram20170302_4*l_h_i*1_1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4.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1_2"/>
  <p:tag name="KSO_WM_UNIT_ID" val="diagram20170302_4*l_h_i*1_1_2"/>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5.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1_3"/>
  <p:tag name="KSO_WM_UNIT_ID" val="diagram20170302_4*l_h_i*1_1_3"/>
  <p:tag name="KSO_WM_UNIT_LAYERLEVEL" val="1_1_1"/>
  <p:tag name="KSO_WM_DIAGRAM_GROUP_CODE" val="l1-1"/>
  <p:tag name="KSO_WM_UNIT_TEXT_FILL_FORE_SCHEMECOLOR_INDEX" val="14"/>
  <p:tag name="KSO_WM_UNIT_TEXT_FILL_TYPE" val="1"/>
</p:tagLst>
</file>

<file path=ppt/tags/tag16.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1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1_1"/>
  <p:tag name="KSO_WM_UNIT_TEXT_FILL_FORE_SCHEMECOLOR_INDEX" val="13"/>
  <p:tag name="KSO_WM_UNIT_TEXT_FILL_TYPE" val="1"/>
</p:tagLst>
</file>

<file path=ppt/tags/tag17.xml><?xml version="1.0" encoding="utf-8"?>
<p:tagLst xmlns:p="http://schemas.openxmlformats.org/presentationml/2006/main">
  <p:tag name="MH" val="20160819160041"/>
  <p:tag name="MH_LIBRARY" val="CONTENTS"/>
  <p:tag name="MH_TYPE" val="NUMBER"/>
  <p:tag name="ID" val="553524"/>
  <p:tag name="MH_ORDER" val="2"/>
  <p:tag name="KSO_WM_TAG_VERSION" val="1.0"/>
  <p:tag name="KSO_WM_BEAUTIFY_FLAG" val="#wm#"/>
  <p:tag name="KSO_WM_TEMPLATE_CATEGORY" val="diagram"/>
  <p:tag name="KSO_WM_TEMPLATE_INDEX" val="20170302"/>
  <p:tag name="KSO_WM_UNIT_TYPE" val="l_h_i"/>
  <p:tag name="KSO_WM_UNIT_INDEX" val="1_2_1"/>
  <p:tag name="KSO_WM_UNIT_ID" val="diagram20170302_4*l_h_i*1_2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8.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2_2"/>
  <p:tag name="KSO_WM_UNIT_ID" val="diagram20170302_4*l_h_i*1_2_2"/>
  <p:tag name="KSO_WM_UNIT_LAYERLEVEL" val="1_1_1"/>
  <p:tag name="KSO_WM_DIAGRAM_GROUP_CODE" val="l1-1"/>
  <p:tag name="KSO_WM_UNIT_TEXT_FILL_FORE_SCHEMECOLOR_INDEX" val="14"/>
  <p:tag name="KSO_WM_UNIT_TEXT_FILL_TYPE" val="1"/>
</p:tagLst>
</file>

<file path=ppt/tags/tag19.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2_3"/>
  <p:tag name="KSO_WM_UNIT_ID" val="diagram20170302_4*l_h_i*1_2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2.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1_2"/>
  <p:tag name="KSO_WM_UNIT_ID" val="diagram20170302_4*l_h_i*1_1_2"/>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20.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2_1"/>
  <p:tag name="KSO_WM_UNIT_TEXT_FILL_FORE_SCHEMECOLOR_INDEX" val="13"/>
  <p:tag name="KSO_WM_UNIT_TEXT_FILL_TYPE" val="1"/>
</p:tagLst>
</file>

<file path=ppt/tags/tag21.xml><?xml version="1.0" encoding="utf-8"?>
<p:tagLst xmlns:p="http://schemas.openxmlformats.org/presentationml/2006/main">
  <p:tag name="MH" val="20160819160041"/>
  <p:tag name="MH_LIBRARY" val="CONTENTS"/>
  <p:tag name="MH_TYPE" val="NUMBER"/>
  <p:tag name="ID" val="553524"/>
  <p:tag name="MH_ORDER" val="3"/>
  <p:tag name="KSO_WM_TAG_VERSION" val="1.0"/>
  <p:tag name="KSO_WM_BEAUTIFY_FLAG" val="#wm#"/>
  <p:tag name="KSO_WM_TEMPLATE_CATEGORY" val="diagram"/>
  <p:tag name="KSO_WM_TEMPLATE_INDEX" val="20170302"/>
  <p:tag name="KSO_WM_UNIT_TYPE" val="l_h_i"/>
  <p:tag name="KSO_WM_UNIT_INDEX" val="1_3_1"/>
  <p:tag name="KSO_WM_UNIT_ID" val="diagram20170302_4*l_h_i*1_3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22.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3_2"/>
  <p:tag name="KSO_WM_UNIT_ID" val="diagram20170302_4*l_h_i*1_3_2"/>
  <p:tag name="KSO_WM_UNIT_LAYERLEVEL" val="1_1_1"/>
  <p:tag name="KSO_WM_DIAGRAM_GROUP_CODE" val="l1-1"/>
  <p:tag name="KSO_WM_UNIT_TEXT_FILL_FORE_SCHEMECOLOR_INDEX" val="14"/>
  <p:tag name="KSO_WM_UNIT_TEXT_FILL_TYPE" val="1"/>
</p:tagLst>
</file>

<file path=ppt/tags/tag23.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3_3"/>
  <p:tag name="KSO_WM_UNIT_ID" val="diagram20170302_4*l_h_i*1_3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24.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3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3_1"/>
  <p:tag name="KSO_WM_UNIT_TEXT_FILL_FORE_SCHEMECOLOR_INDEX" val="13"/>
  <p:tag name="KSO_WM_UNIT_TEXT_FILL_TYPE" val="1"/>
</p:tagLst>
</file>

<file path=ppt/tags/tag25.xml><?xml version="1.0" encoding="utf-8"?>
<p:tagLst xmlns:p="http://schemas.openxmlformats.org/presentationml/2006/main">
  <p:tag name="MH" val="20160819160041"/>
  <p:tag name="MH_LIBRARY" val="CONTENTS"/>
  <p:tag name="MH_TYPE" val="NUMBER"/>
  <p:tag name="ID" val="553524"/>
  <p:tag name="MH_ORDER" val="1"/>
  <p:tag name="KSO_WM_TAG_VERSION" val="1.0"/>
  <p:tag name="KSO_WM_BEAUTIFY_FLAG" val="#wm#"/>
  <p:tag name="KSO_WM_TEMPLATE_CATEGORY" val="diagram"/>
  <p:tag name="KSO_WM_TEMPLATE_INDEX" val="20170302"/>
  <p:tag name="KSO_WM_UNIT_TYPE" val="l_h_i"/>
  <p:tag name="KSO_WM_UNIT_INDEX" val="1_1_1"/>
  <p:tag name="KSO_WM_UNIT_ID" val="diagram20170302_4*l_h_i*1_1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26.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1_2"/>
  <p:tag name="KSO_WM_UNIT_ID" val="diagram20170302_4*l_h_i*1_1_2"/>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27.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1_3"/>
  <p:tag name="KSO_WM_UNIT_ID" val="diagram20170302_4*l_h_i*1_1_3"/>
  <p:tag name="KSO_WM_UNIT_LAYERLEVEL" val="1_1_1"/>
  <p:tag name="KSO_WM_DIAGRAM_GROUP_CODE" val="l1-1"/>
  <p:tag name="KSO_WM_UNIT_TEXT_FILL_FORE_SCHEMECOLOR_INDEX" val="14"/>
  <p:tag name="KSO_WM_UNIT_TEXT_FILL_TYPE" val="1"/>
</p:tagLst>
</file>

<file path=ppt/tags/tag28.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1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1_1"/>
  <p:tag name="KSO_WM_UNIT_TEXT_FILL_FORE_SCHEMECOLOR_INDEX" val="13"/>
  <p:tag name="KSO_WM_UNIT_TEXT_FILL_TYPE" val="1"/>
</p:tagLst>
</file>

<file path=ppt/tags/tag29.xml><?xml version="1.0" encoding="utf-8"?>
<p:tagLst xmlns:p="http://schemas.openxmlformats.org/presentationml/2006/main">
  <p:tag name="MH" val="20160819160041"/>
  <p:tag name="MH_LIBRARY" val="CONTENTS"/>
  <p:tag name="MH_TYPE" val="NUMBER"/>
  <p:tag name="ID" val="553524"/>
  <p:tag name="MH_ORDER" val="2"/>
  <p:tag name="KSO_WM_TAG_VERSION" val="1.0"/>
  <p:tag name="KSO_WM_BEAUTIFY_FLAG" val="#wm#"/>
  <p:tag name="KSO_WM_TEMPLATE_CATEGORY" val="diagram"/>
  <p:tag name="KSO_WM_TEMPLATE_INDEX" val="20170302"/>
  <p:tag name="KSO_WM_UNIT_TYPE" val="l_h_i"/>
  <p:tag name="KSO_WM_UNIT_INDEX" val="1_2_1"/>
  <p:tag name="KSO_WM_UNIT_ID" val="diagram20170302_4*l_h_i*1_2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3.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1_3"/>
  <p:tag name="KSO_WM_UNIT_ID" val="diagram20170302_4*l_h_i*1_1_3"/>
  <p:tag name="KSO_WM_UNIT_LAYERLEVEL" val="1_1_1"/>
  <p:tag name="KSO_WM_DIAGRAM_GROUP_CODE" val="l1-1"/>
  <p:tag name="KSO_WM_UNIT_TEXT_FILL_FORE_SCHEMECOLOR_INDEX" val="14"/>
  <p:tag name="KSO_WM_UNIT_TEXT_FILL_TYPE" val="1"/>
</p:tagLst>
</file>

<file path=ppt/tags/tag30.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2_2"/>
  <p:tag name="KSO_WM_UNIT_ID" val="diagram20170302_4*l_h_i*1_2_2"/>
  <p:tag name="KSO_WM_UNIT_LAYERLEVEL" val="1_1_1"/>
  <p:tag name="KSO_WM_DIAGRAM_GROUP_CODE" val="l1-1"/>
  <p:tag name="KSO_WM_UNIT_TEXT_FILL_FORE_SCHEMECOLOR_INDEX" val="14"/>
  <p:tag name="KSO_WM_UNIT_TEXT_FILL_TYPE" val="1"/>
</p:tagLst>
</file>

<file path=ppt/tags/tag31.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2_3"/>
  <p:tag name="KSO_WM_UNIT_ID" val="diagram20170302_4*l_h_i*1_2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32.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2_1"/>
  <p:tag name="KSO_WM_UNIT_TEXT_FILL_FORE_SCHEMECOLOR_INDEX" val="13"/>
  <p:tag name="KSO_WM_UNIT_TEXT_FILL_TYPE" val="1"/>
</p:tagLst>
</file>

<file path=ppt/tags/tag33.xml><?xml version="1.0" encoding="utf-8"?>
<p:tagLst xmlns:p="http://schemas.openxmlformats.org/presentationml/2006/main">
  <p:tag name="MH" val="20160819160041"/>
  <p:tag name="MH_LIBRARY" val="CONTENTS"/>
  <p:tag name="MH_TYPE" val="NUMBER"/>
  <p:tag name="ID" val="553524"/>
  <p:tag name="MH_ORDER" val="3"/>
  <p:tag name="KSO_WM_TAG_VERSION" val="1.0"/>
  <p:tag name="KSO_WM_BEAUTIFY_FLAG" val="#wm#"/>
  <p:tag name="KSO_WM_TEMPLATE_CATEGORY" val="diagram"/>
  <p:tag name="KSO_WM_TEMPLATE_INDEX" val="20170302"/>
  <p:tag name="KSO_WM_UNIT_TYPE" val="l_h_i"/>
  <p:tag name="KSO_WM_UNIT_INDEX" val="1_3_1"/>
  <p:tag name="KSO_WM_UNIT_ID" val="diagram20170302_4*l_h_i*1_3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34.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3_2"/>
  <p:tag name="KSO_WM_UNIT_ID" val="diagram20170302_4*l_h_i*1_3_2"/>
  <p:tag name="KSO_WM_UNIT_LAYERLEVEL" val="1_1_1"/>
  <p:tag name="KSO_WM_DIAGRAM_GROUP_CODE" val="l1-1"/>
  <p:tag name="KSO_WM_UNIT_TEXT_FILL_FORE_SCHEMECOLOR_INDEX" val="14"/>
  <p:tag name="KSO_WM_UNIT_TEXT_FILL_TYPE" val="1"/>
</p:tagLst>
</file>

<file path=ppt/tags/tag35.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3_3"/>
  <p:tag name="KSO_WM_UNIT_ID" val="diagram20170302_4*l_h_i*1_3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36.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3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3_1"/>
  <p:tag name="KSO_WM_UNIT_TEXT_FILL_FORE_SCHEMECOLOR_INDEX" val="13"/>
  <p:tag name="KSO_WM_UNIT_TEXT_FILL_TYPE" val="1"/>
</p:tagLst>
</file>

<file path=ppt/tags/tag37.xml><?xml version="1.0" encoding="utf-8"?>
<p:tagLst xmlns:p="http://schemas.openxmlformats.org/presentationml/2006/main">
  <p:tag name="COMMONDATA" val="eyJoZGlkIjoiOTc5M2Y1MGQ0NjYzNDEzNmM1N2ViNjlkMmRjMGE5NDkifQ=="/>
</p:tagLst>
</file>

<file path=ppt/tags/tag4.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1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1_1"/>
  <p:tag name="KSO_WM_UNIT_TEXT_FILL_FORE_SCHEMECOLOR_INDEX" val="13"/>
  <p:tag name="KSO_WM_UNIT_TEXT_FILL_TYPE" val="1"/>
</p:tagLst>
</file>

<file path=ppt/tags/tag5.xml><?xml version="1.0" encoding="utf-8"?>
<p:tagLst xmlns:p="http://schemas.openxmlformats.org/presentationml/2006/main">
  <p:tag name="MH" val="20160819160041"/>
  <p:tag name="MH_LIBRARY" val="CONTENTS"/>
  <p:tag name="MH_TYPE" val="NUMBER"/>
  <p:tag name="ID" val="553524"/>
  <p:tag name="MH_ORDER" val="2"/>
  <p:tag name="KSO_WM_TAG_VERSION" val="1.0"/>
  <p:tag name="KSO_WM_BEAUTIFY_FLAG" val="#wm#"/>
  <p:tag name="KSO_WM_TEMPLATE_CATEGORY" val="diagram"/>
  <p:tag name="KSO_WM_TEMPLATE_INDEX" val="20170302"/>
  <p:tag name="KSO_WM_UNIT_TYPE" val="l_h_i"/>
  <p:tag name="KSO_WM_UNIT_INDEX" val="1_2_1"/>
  <p:tag name="KSO_WM_UNIT_ID" val="diagram20170302_4*l_h_i*1_2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6.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2_2"/>
  <p:tag name="KSO_WM_UNIT_ID" val="diagram20170302_4*l_h_i*1_2_2"/>
  <p:tag name="KSO_WM_UNIT_LAYERLEVEL" val="1_1_1"/>
  <p:tag name="KSO_WM_DIAGRAM_GROUP_CODE" val="l1-1"/>
  <p:tag name="KSO_WM_UNIT_TEXT_FILL_FORE_SCHEMECOLOR_INDEX" val="14"/>
  <p:tag name="KSO_WM_UNIT_TEXT_FILL_TYPE" val="1"/>
</p:tagLst>
</file>

<file path=ppt/tags/tag7.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2_3"/>
  <p:tag name="KSO_WM_UNIT_ID" val="diagram20170302_4*l_h_i*1_2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8.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2_1"/>
  <p:tag name="KSO_WM_UNIT_TEXT_FILL_FORE_SCHEMECOLOR_INDEX" val="13"/>
  <p:tag name="KSO_WM_UNIT_TEXT_FILL_TYPE" val="1"/>
</p:tagLst>
</file>

<file path=ppt/tags/tag9.xml><?xml version="1.0" encoding="utf-8"?>
<p:tagLst xmlns:p="http://schemas.openxmlformats.org/presentationml/2006/main">
  <p:tag name="MH" val="20160819160041"/>
  <p:tag name="MH_LIBRARY" val="CONTENTS"/>
  <p:tag name="MH_TYPE" val="NUMBER"/>
  <p:tag name="ID" val="553524"/>
  <p:tag name="MH_ORDER" val="3"/>
  <p:tag name="KSO_WM_TAG_VERSION" val="1.0"/>
  <p:tag name="KSO_WM_BEAUTIFY_FLAG" val="#wm#"/>
  <p:tag name="KSO_WM_TEMPLATE_CATEGORY" val="diagram"/>
  <p:tag name="KSO_WM_TEMPLATE_INDEX" val="20170302"/>
  <p:tag name="KSO_WM_UNIT_TYPE" val="l_h_i"/>
  <p:tag name="KSO_WM_UNIT_INDEX" val="1_3_1"/>
  <p:tag name="KSO_WM_UNIT_ID" val="diagram20170302_4*l_h_i*1_3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0</TotalTime>
  <Words>3476</Words>
  <Application>WPS 演示</Application>
  <PresentationFormat>宽屏</PresentationFormat>
  <Paragraphs>138</Paragraphs>
  <Slides>10</Slides>
  <Notes>0</Notes>
  <HiddenSlides>0</HiddenSlides>
  <MMClips>0</MMClips>
  <ScaleCrop>false</ScaleCrop>
  <HeadingPairs>
    <vt:vector size="8" baseType="variant">
      <vt:variant>
        <vt:lpstr>已用的字体</vt:lpstr>
      </vt:variant>
      <vt:variant>
        <vt:i4>22</vt:i4>
      </vt:variant>
      <vt:variant>
        <vt:lpstr>主题</vt:lpstr>
      </vt:variant>
      <vt:variant>
        <vt:i4>1</vt:i4>
      </vt:variant>
      <vt:variant>
        <vt:lpstr>嵌入 OLE 服务器</vt:lpstr>
      </vt:variant>
      <vt:variant>
        <vt:i4>1</vt:i4>
      </vt:variant>
      <vt:variant>
        <vt:lpstr>幻灯片标题</vt:lpstr>
      </vt:variant>
      <vt:variant>
        <vt:i4>10</vt:i4>
      </vt:variant>
    </vt:vector>
  </HeadingPairs>
  <TitlesOfParts>
    <vt:vector size="34" baseType="lpstr">
      <vt:lpstr>Arial</vt:lpstr>
      <vt:lpstr>宋体</vt:lpstr>
      <vt:lpstr>Wingdings</vt:lpstr>
      <vt:lpstr>.AppleSystemUIFont</vt:lpstr>
      <vt:lpstr>MingLiU</vt:lpstr>
      <vt:lpstr>Arial</vt:lpstr>
      <vt:lpstr>Intel Clear Light</vt:lpstr>
      <vt:lpstr>Segoe Print</vt:lpstr>
      <vt:lpstr>Geneva</vt:lpstr>
      <vt:lpstr>微软雅黑</vt:lpstr>
      <vt:lpstr>Times New Roman</vt:lpstr>
      <vt:lpstr>Wingdings</vt:lpstr>
      <vt:lpstr>Agency FB</vt:lpstr>
      <vt:lpstr>等线</vt:lpstr>
      <vt:lpstr>Calibri</vt:lpstr>
      <vt:lpstr>汉仪中黑简</vt:lpstr>
      <vt:lpstr>黑体</vt:lpstr>
      <vt:lpstr>Arial Unicode MS</vt:lpstr>
      <vt:lpstr>Calibri</vt:lpstr>
      <vt:lpstr>等线 Light</vt:lpstr>
      <vt:lpstr>Trebuchet MS</vt:lpstr>
      <vt:lpstr>Calibri Light</vt:lpstr>
      <vt:lpstr>Office Theme</vt:lpstr>
      <vt:lpstr>Visio.Drawing.15</vt:lpstr>
      <vt:lpstr>PowerPoint 演示文稿</vt:lpstr>
      <vt:lpstr>Contents</vt:lpstr>
      <vt:lpstr>Contents</vt:lpstr>
      <vt:lpstr>Use case description</vt:lpstr>
      <vt:lpstr>Contents</vt:lpstr>
      <vt:lpstr>Contents</vt:lpstr>
      <vt:lpstr>Contents</vt:lpstr>
      <vt:lpstr>Add intent analysis micro service in UUI</vt:lpstr>
      <vt:lpstr>Consultation</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begwani</dc:creator>
  <cp:lastModifiedBy>Administrator</cp:lastModifiedBy>
  <cp:revision>2001</cp:revision>
  <cp:lastPrinted>2017-12-06T19:47:00Z</cp:lastPrinted>
  <dcterms:created xsi:type="dcterms:W3CDTF">2017-02-27T16:23:00Z</dcterms:created>
  <dcterms:modified xsi:type="dcterms:W3CDTF">2022-07-27T11:11:23Z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3599e32-523d-45cf-80c8-50d522cc3338_Enabled">
    <vt:lpwstr>True</vt:lpwstr>
  </property>
  <property fmtid="{D5CDD505-2E9C-101B-9397-08002B2CF9AE}" pid="3" name="MSIP_Label_a3599e32-523d-45cf-80c8-50d522cc3338_SiteId">
    <vt:lpwstr>258ac4e4-146a-411e-9dc8-79a9e12fd6da</vt:lpwstr>
  </property>
  <property fmtid="{D5CDD505-2E9C-101B-9397-08002B2CF9AE}" pid="4" name="MSIP_Label_a3599e32-523d-45cf-80c8-50d522cc3338_Ref">
    <vt:lpwstr>https://api.informationprotection.azure.com/api/258ac4e4-146a-411e-9dc8-79a9e12fd6da</vt:lpwstr>
  </property>
  <property fmtid="{D5CDD505-2E9C-101B-9397-08002B2CF9AE}" pid="5" name="MSIP_Label_a3599e32-523d-45cf-80c8-50d522cc3338_Owner">
    <vt:lpwstr>seswam@wipro.com</vt:lpwstr>
  </property>
  <property fmtid="{D5CDD505-2E9C-101B-9397-08002B2CF9AE}" pid="6" name="MSIP_Label_a3599e32-523d-45cf-80c8-50d522cc3338_SetDate">
    <vt:lpwstr>2018-09-11T17:37:30.8847261+05:30</vt:lpwstr>
  </property>
  <property fmtid="{D5CDD505-2E9C-101B-9397-08002B2CF9AE}" pid="7" name="MSIP_Label_a3599e32-523d-45cf-80c8-50d522cc3338_Name">
    <vt:lpwstr>Public</vt:lpwstr>
  </property>
  <property fmtid="{D5CDD505-2E9C-101B-9397-08002B2CF9AE}" pid="8" name="MSIP_Label_a3599e32-523d-45cf-80c8-50d522cc3338_Application">
    <vt:lpwstr>Microsoft Azure Information Protection</vt:lpwstr>
  </property>
  <property fmtid="{D5CDD505-2E9C-101B-9397-08002B2CF9AE}" pid="9" name="MSIP_Label_a3599e32-523d-45cf-80c8-50d522cc3338_Extended_MSFT_Method">
    <vt:lpwstr>Manual</vt:lpwstr>
  </property>
  <property fmtid="{D5CDD505-2E9C-101B-9397-08002B2CF9AE}" pid="10" name="Sensitivity">
    <vt:lpwstr>Public</vt:lpwstr>
  </property>
  <property fmtid="{D5CDD505-2E9C-101B-9397-08002B2CF9AE}" pid="11" name="_2015_ms_pID_725343">
    <vt:lpwstr>(2)reUkmkUCgNhypm/JLuRvAw2lGhF18RpuXkXW1WuZbNpRb752nDHxJVK+ZfVr5EXgvdJH7y9d
FFqDUYzG3GTKP4KVTgyPjjJ4ZFH81RFTA3YP05053R+0sUAZhUg1LDQ5UydNNXKypD7E4M6j
+dE3fTajopYk16l3j1HapQKGsYQ0+PJ22faY8x78fh0BLfb1XYTv5bXK0QJHZrAtgRAvfGUG
MkluuWU+LyXXDK4k5A</vt:lpwstr>
  </property>
  <property fmtid="{D5CDD505-2E9C-101B-9397-08002B2CF9AE}" pid="12" name="_2015_ms_pID_7253431">
    <vt:lpwstr>N5aO/j92sQLzwgHOIa7Tmjj4gImg1SPjTErrc4llzJVx/8iqr/jdpE
ggl2V24DWaBunJS0jf78/js31TVeB2YbKvHsVBg93/jCsJNI249PDYN26hNFnQfN33ZtAXEl
nONMwuWlDvjNpxM8xYK4iuOExFG6+eY7q6IxnHpU43crfjLDbrNSFEH3E3uNwDgYjARw8ohd
8dr0rnKvF8aVqTMf</vt:lpwstr>
  </property>
  <property fmtid="{D5CDD505-2E9C-101B-9397-08002B2CF9AE}" pid="13" name="_readonly">
    <vt:lpwstr/>
  </property>
  <property fmtid="{D5CDD505-2E9C-101B-9397-08002B2CF9AE}" pid="14" name="_change">
    <vt:lpwstr/>
  </property>
  <property fmtid="{D5CDD505-2E9C-101B-9397-08002B2CF9AE}" pid="15" name="_full-control">
    <vt:lpwstr/>
  </property>
  <property fmtid="{D5CDD505-2E9C-101B-9397-08002B2CF9AE}" pid="16" name="sflag">
    <vt:lpwstr>1573519736</vt:lpwstr>
  </property>
  <property fmtid="{D5CDD505-2E9C-101B-9397-08002B2CF9AE}" pid="17" name="ICV">
    <vt:lpwstr>22618C46503E49928C6C5224D10044BE</vt:lpwstr>
  </property>
  <property fmtid="{D5CDD505-2E9C-101B-9397-08002B2CF9AE}" pid="18" name="KSOProductBuildVer">
    <vt:lpwstr>2052-11.1.0.11875</vt:lpwstr>
  </property>
</Properties>
</file>