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7" r:id="rId2"/>
  </p:sldMasterIdLst>
  <p:notesMasterIdLst>
    <p:notesMasterId r:id="rId16"/>
  </p:notesMasterIdLst>
  <p:sldIdLst>
    <p:sldId id="256" r:id="rId3"/>
    <p:sldId id="2134805277" r:id="rId4"/>
    <p:sldId id="2134805281" r:id="rId5"/>
    <p:sldId id="2134805282" r:id="rId6"/>
    <p:sldId id="2134805291" r:id="rId7"/>
    <p:sldId id="2134805283" r:id="rId8"/>
    <p:sldId id="2134805290" r:id="rId9"/>
    <p:sldId id="2134805284" r:id="rId10"/>
    <p:sldId id="2134805285" r:id="rId11"/>
    <p:sldId id="2134805286" r:id="rId12"/>
    <p:sldId id="2134805287" r:id="rId13"/>
    <p:sldId id="2134805288" r:id="rId14"/>
    <p:sldId id="213480528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006F8D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99" autoAdjust="0"/>
    <p:restoredTop sz="94746" autoAdjust="0"/>
  </p:normalViewPr>
  <p:slideViewPr>
    <p:cSldViewPr snapToGrid="0" snapToObjects="1">
      <p:cViewPr varScale="1">
        <p:scale>
          <a:sx n="133" d="100"/>
          <a:sy n="133" d="100"/>
        </p:scale>
        <p:origin x="44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1/3/23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309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0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361092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.3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1D69DC-9F16-4CA4-A0E0-1872B8AD5D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&lt;Document ID: change ID in footer or remove&gt; &lt;Change information classification in footer&gt;</a:t>
            </a:r>
            <a:endParaRPr lang="en-US"/>
          </a:p>
        </p:txBody>
      </p:sp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tx1"/>
                </a:solidFill>
                <a:latin typeface="Nokia Pure Headline Ultra Light" panose="020B02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486897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bg2"/>
                </a:solidFill>
                <a:latin typeface="Nokia Pure Headline Ultra Light" panose="020B02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6B3FE214-5976-44EB-8D69-829839140B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6800" y="1680000"/>
            <a:ext cx="11078400" cy="4464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467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2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86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mplifi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556797" y="1283856"/>
            <a:ext cx="11078400" cy="4903345"/>
          </a:xfrm>
          <a:prstGeom prst="rect">
            <a:avLst/>
          </a:prstGeom>
        </p:spPr>
        <p:txBody>
          <a:bodyPr lIns="0" tIns="0" rIns="0" bIns="0"/>
          <a:lstStyle>
            <a:lvl1pPr marL="230712" indent="-230712">
              <a:spcAft>
                <a:spcPts val="400"/>
              </a:spcAft>
              <a:buFont typeface="Wingdings" panose="05000000000000000000" pitchFamily="2" charset="2"/>
              <a:buChar char="§"/>
              <a:defRPr sz="1867" baseline="0">
                <a:solidFill>
                  <a:schemeClr val="tx2"/>
                </a:solidFill>
              </a:defRPr>
            </a:lvl1pPr>
            <a:lvl2pPr marL="378875" indent="-148163">
              <a:spcAft>
                <a:spcPts val="400"/>
              </a:spcAft>
              <a:buFont typeface="Arial" panose="020B0604020202020204" pitchFamily="34" charset="0"/>
              <a:buChar char="•"/>
              <a:defRPr sz="1467"/>
            </a:lvl2pPr>
            <a:lvl3pPr marL="609585" indent="-230712">
              <a:spcAft>
                <a:spcPts val="400"/>
              </a:spcAft>
              <a:buFont typeface="Courier New" panose="02070309020205020404" pitchFamily="49" charset="0"/>
              <a:buChar char="­"/>
              <a:defRPr sz="1400"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altLang="zh-CN" dirty="0"/>
              <a:t>Level 1</a:t>
            </a:r>
          </a:p>
          <a:p>
            <a:pPr lvl="1"/>
            <a:r>
              <a:rPr lang="en-US" altLang="zh-CN" sz="1467" dirty="0"/>
              <a:t>Level 2</a:t>
            </a:r>
          </a:p>
          <a:p>
            <a:pPr lvl="2"/>
            <a:r>
              <a:rPr lang="en-US" altLang="zh-CN" sz="1400" dirty="0"/>
              <a:t>Level 3</a:t>
            </a:r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556800" y="0"/>
            <a:ext cx="11078400" cy="412800"/>
          </a:xfrm>
          <a:prstGeom prst="rect">
            <a:avLst/>
          </a:prstGeom>
        </p:spPr>
        <p:txBody>
          <a:bodyPr/>
          <a:lstStyle>
            <a:lvl1pPr>
              <a:defRPr sz="2667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797" y="461999"/>
            <a:ext cx="11078400" cy="4176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60958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133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60958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586023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kia Whi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556800" y="1440000"/>
            <a:ext cx="3456000" cy="474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800"/>
              </a:spcAft>
              <a:buFont typeface="Arial" pitchFamily="34" charset="0"/>
              <a:buNone/>
              <a:defRPr sz="1867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altLang="zh-CN" noProof="0"/>
              <a:t>Edit Master text styles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8160000" y="1440000"/>
            <a:ext cx="3475083" cy="474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800"/>
              </a:spcAft>
              <a:buNone/>
              <a:defRPr sz="1867" baseline="0">
                <a:solidFill>
                  <a:schemeClr val="tx2"/>
                </a:solidFill>
              </a:defRPr>
            </a:lvl1pPr>
            <a:lvl2pPr marL="0" indent="0">
              <a:spcAft>
                <a:spcPts val="800"/>
              </a:spcAft>
              <a:buNone/>
              <a:defRPr sz="1867">
                <a:solidFill>
                  <a:schemeClr val="tx2"/>
                </a:solidFill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altLang="zh-CN" noProof="0"/>
              <a:t>Edit Master text styles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348800" y="1440000"/>
            <a:ext cx="3456000" cy="474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800"/>
              </a:spcAft>
              <a:buFont typeface="Arial" pitchFamily="34" charset="0"/>
              <a:buNone/>
              <a:defRPr sz="1867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altLang="zh-CN" noProof="0"/>
              <a:t>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556800" y="372332"/>
            <a:ext cx="11078400" cy="412800"/>
          </a:xfrm>
          <a:prstGeom prst="rect">
            <a:avLst/>
          </a:prstGeom>
        </p:spPr>
        <p:txBody>
          <a:bodyPr/>
          <a:lstStyle>
            <a:lvl1pPr>
              <a:defRPr sz="2667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683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60958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667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60958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3812333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.1 White 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270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9" r:id="rId6"/>
    <p:sldLayoutId id="2147483660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BC1C3A2-73EF-4E4E-97C2-1C446243E8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574" y="2709000"/>
            <a:ext cx="3420855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845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hf sldNum="0" hdr="0" dt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yung-woo.jun@est.te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AS+LCM+RESTful+Protocols+for+SO+CNF+Manager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AS+LCM+RESTful+Protocols+for+SO+CNF+Manager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onap.org/display/DW/ASD-Based+CNF+Orchestration+PoC#ASDBasedCNFOrchestrationPoC-ASLCMAPI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nap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SO-4048" TargetMode="External"/><Relationship Id="rId2" Type="http://schemas.openxmlformats.org/officeDocument/2006/relationships/hyperlink" Target="https://jira.onap.org/browse/REQ-139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London+Impact+View+per+Component" TargetMode="External"/><Relationship Id="rId2" Type="http://schemas.openxmlformats.org/officeDocument/2006/relationships/hyperlink" Target="https://wiki.onap.org/display/DW/London+release+-+functional+requirements+proposed+lis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onap.org/display/DW/ASD-Based+CNF+Orchestration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iki.onap.org/display/DW/ASD+Onboarding+and+Orchestration+PoC" TargetMode="External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29641" y="2754086"/>
            <a:ext cx="11332718" cy="1595913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solidFill>
                  <a:srgbClr val="FFFFFF"/>
                </a:solidFill>
              </a:rPr>
              <a:t>ASD-based CNF Orchestration</a:t>
            </a:r>
            <a:endParaRPr lang="en-US" dirty="0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4626161E-8BF6-0824-F61C-FC85DB3F7757}"/>
              </a:ext>
            </a:extLst>
          </p:cNvPr>
          <p:cNvSpPr txBox="1">
            <a:spLocks/>
          </p:cNvSpPr>
          <p:nvPr/>
        </p:nvSpPr>
        <p:spPr>
          <a:xfrm>
            <a:off x="366523" y="6048168"/>
            <a:ext cx="2463764" cy="6465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800" dirty="0"/>
              <a:t>2023-01-09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26A3C1D0-2B08-D04F-E948-8A0948AA2E55}"/>
              </a:ext>
            </a:extLst>
          </p:cNvPr>
          <p:cNvSpPr txBox="1">
            <a:spLocks/>
          </p:cNvSpPr>
          <p:nvPr/>
        </p:nvSpPr>
        <p:spPr>
          <a:xfrm>
            <a:off x="1338943" y="3972791"/>
            <a:ext cx="9514114" cy="9002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3200" dirty="0">
                <a:solidFill>
                  <a:srgbClr val="FFFFFF"/>
                </a:solidFill>
                <a:ea typeface="Nokia Pure Text Light" panose="020B0403020202020204" pitchFamily="34" charset="0"/>
              </a:rPr>
              <a:t>PoC Status and London Requirements</a:t>
            </a:r>
            <a:endParaRPr lang="en-US" sz="3200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B121ECB5-D67F-7FBB-70D3-F5196E5989DE}"/>
              </a:ext>
            </a:extLst>
          </p:cNvPr>
          <p:cNvSpPr txBox="1">
            <a:spLocks/>
          </p:cNvSpPr>
          <p:nvPr/>
        </p:nvSpPr>
        <p:spPr>
          <a:xfrm>
            <a:off x="366523" y="5396014"/>
            <a:ext cx="6600334" cy="6465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800" dirty="0"/>
              <a:t>Byung-Woo Jun, </a:t>
            </a:r>
            <a:r>
              <a:rPr lang="en-US" sz="1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byung-woo.jun@est.tech</a:t>
            </a:r>
            <a:r>
              <a:rPr lang="en-US" sz="1800" dirty="0"/>
              <a:t>, Ericsson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CA8603FF-C881-9C7B-D3BC-FC4AA35DC986}"/>
              </a:ext>
            </a:extLst>
          </p:cNvPr>
          <p:cNvSpPr txBox="1">
            <a:spLocks/>
          </p:cNvSpPr>
          <p:nvPr/>
        </p:nvSpPr>
        <p:spPr>
          <a:xfrm>
            <a:off x="6669352" y="5396014"/>
            <a:ext cx="5370248" cy="6465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1800" dirty="0"/>
              <a:t>Ericsson SDC &amp; SO Team:</a:t>
            </a:r>
          </a:p>
          <a:p>
            <a:pPr>
              <a:spcAft>
                <a:spcPts val="600"/>
              </a:spcAft>
            </a:pPr>
            <a:r>
              <a:rPr lang="en-US" sz="1800" dirty="0"/>
              <a:t>Michael Morris, Krupa </a:t>
            </a:r>
            <a:r>
              <a:rPr lang="en-US" sz="1800" dirty="0" err="1"/>
              <a:t>Nagabhushan</a:t>
            </a:r>
            <a:r>
              <a:rPr lang="en-US" sz="1800" dirty="0"/>
              <a:t>, Jeff van Dam, Vasyl </a:t>
            </a:r>
            <a:r>
              <a:rPr lang="en-US" sz="1800" dirty="0" err="1"/>
              <a:t>Razinkov</a:t>
            </a:r>
            <a:r>
              <a:rPr lang="en-US" sz="1800" dirty="0"/>
              <a:t>,</a:t>
            </a:r>
          </a:p>
          <a:p>
            <a:pPr>
              <a:spcAft>
                <a:spcPts val="600"/>
              </a:spcAft>
            </a:pPr>
            <a:r>
              <a:rPr lang="en-US" sz="1800" dirty="0"/>
              <a:t>Waqas Ikram, </a:t>
            </a:r>
            <a:r>
              <a:rPr lang="en-US" sz="1800" dirty="0" err="1"/>
              <a:t>Raviteja</a:t>
            </a:r>
            <a:r>
              <a:rPr lang="en-US" sz="1800" dirty="0"/>
              <a:t> </a:t>
            </a:r>
            <a:r>
              <a:rPr lang="en-US" sz="1800" dirty="0" err="1"/>
              <a:t>Karumuri</a:t>
            </a:r>
            <a:r>
              <a:rPr lang="en-US" sz="1800" dirty="0"/>
              <a:t>, Gerard Nugent, </a:t>
            </a:r>
            <a:r>
              <a:rPr lang="en-US" sz="1800" dirty="0" err="1"/>
              <a:t>Nadeeshani</a:t>
            </a:r>
            <a:r>
              <a:rPr lang="en-US" sz="1800" dirty="0"/>
              <a:t> </a:t>
            </a:r>
            <a:r>
              <a:rPr lang="en-US" sz="1800" dirty="0" err="1"/>
              <a:t>Jayathilake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7F0E244-E488-4BB7-972F-04657247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ASD Onboarding to ONAP SDC (Done in SDC)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29B674D2-88A7-4A1F-B00C-0CEE92BB7EFC}"/>
              </a:ext>
            </a:extLst>
          </p:cNvPr>
          <p:cNvSpPr txBox="1">
            <a:spLocks/>
          </p:cNvSpPr>
          <p:nvPr/>
        </p:nvSpPr>
        <p:spPr>
          <a:xfrm>
            <a:off x="299100" y="1167405"/>
            <a:ext cx="3526667" cy="50470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fontAlgn="base">
              <a:buFont typeface="+mj-lt"/>
              <a:buAutoNum type="arabicPeriod"/>
            </a:pPr>
            <a:r>
              <a:rPr lang="en-US" sz="1733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Onboard vendor ASD packages and package validation​</a:t>
            </a:r>
          </a:p>
          <a:p>
            <a:pPr algn="l" rtl="0" fontAlgn="base">
              <a:buFont typeface="+mj-lt"/>
              <a:buAutoNum type="arabicPeriod"/>
            </a:pPr>
            <a:r>
              <a:rPr lang="en-US" sz="1733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Transform onboarding ASD models into ONAP models and generate Resource CSAR and Service CSAR for distribution​</a:t>
            </a:r>
          </a:p>
          <a:p>
            <a:pPr algn="l" rtl="0" fontAlgn="base">
              <a:buFont typeface="+mj-lt"/>
              <a:buAutoNum type="arabicPeriod"/>
            </a:pPr>
            <a:r>
              <a:rPr lang="en-US" sz="1733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additional artifacts such as vendor licensing models​</a:t>
            </a:r>
          </a:p>
          <a:p>
            <a:pPr algn="l" rtl="0" fontAlgn="base">
              <a:buFont typeface="+mj-lt"/>
              <a:buAutoNum type="arabicPeriod"/>
            </a:pPr>
            <a:r>
              <a:rPr lang="en-US" sz="1733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Validate and decide for distributing the Service CSAR to ONAP runtime​</a:t>
            </a:r>
          </a:p>
          <a:p>
            <a:pPr algn="l" rtl="0" fontAlgn="base">
              <a:buFont typeface="+mj-lt"/>
              <a:buAutoNum type="arabicPeriod"/>
            </a:pPr>
            <a:r>
              <a:rPr lang="en-US" sz="1733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Distribute the Service CSAR to ONAP runtime​</a:t>
            </a:r>
          </a:p>
          <a:p>
            <a:pPr algn="l" rtl="0" fontAlgn="base">
              <a:buFont typeface="+mj-lt"/>
              <a:buAutoNum type="arabicPeriod"/>
            </a:pPr>
            <a:r>
              <a:rPr lang="en-US" sz="1733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Pull &amp; store ASD, Helm Charts and Images from SDC to Registries (future implementation)​</a:t>
            </a:r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id="{6CFFBDC7-FC4E-63A5-C467-03672AD28A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768" y="1167406"/>
            <a:ext cx="8293713" cy="3817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ounded Rectangular Callout 24">
            <a:extLst>
              <a:ext uri="{FF2B5EF4-FFF2-40B4-BE49-F238E27FC236}">
                <a16:creationId xmlns:a16="http://schemas.microsoft.com/office/drawing/2014/main" id="{41F61F02-E8CA-83AC-316F-5CBE9AA375C8}"/>
              </a:ext>
            </a:extLst>
          </p:cNvPr>
          <p:cNvSpPr/>
          <p:nvPr/>
        </p:nvSpPr>
        <p:spPr>
          <a:xfrm>
            <a:off x="4327005" y="5023519"/>
            <a:ext cx="7102995" cy="1282463"/>
          </a:xfrm>
          <a:prstGeom prst="wedgeRoundRectCallout">
            <a:avLst>
              <a:gd name="adj1" fmla="val 1260"/>
              <a:gd name="adj2" fmla="val -114982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SDC generates Resource (VF) CSAR, based on ASD.</a:t>
            </a:r>
          </a:p>
          <a:p>
            <a:pPr marL="618035" lvl="1" indent="-304784">
              <a:buFont typeface="+mj-lt"/>
              <a:buAutoNum type="alphaUcPeriod"/>
            </a:pPr>
            <a:r>
              <a:rPr lang="en-C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ASD-specific metadata is copied into the specific files, which will be used by Runtime components.</a:t>
            </a:r>
          </a:p>
          <a:p>
            <a:pPr marL="974701" lvl="2" indent="-204783"/>
            <a:r>
              <a:rPr lang="en-C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CA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entity_definition_type</a:t>
            </a:r>
            <a:r>
              <a:rPr lang="en-C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‘</a:t>
            </a:r>
            <a:r>
              <a:rPr lang="en-CA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asd</a:t>
            </a:r>
            <a:r>
              <a:rPr lang="en-C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’)</a:t>
            </a:r>
          </a:p>
          <a:p>
            <a:pPr marL="618035" lvl="1" indent="-304784">
              <a:buFont typeface="+mj-lt"/>
              <a:buAutoNum type="alphaUcPeriod"/>
            </a:pPr>
            <a:r>
              <a:rPr lang="en-C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Onboarded ASD models are mapped into the ONAP internal models; ASD </a:t>
            </a:r>
            <a:r>
              <a:rPr lang="en-C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&lt;-&gt; ONAP VF, </a:t>
            </a:r>
            <a:r>
              <a:rPr lang="en-CA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DeploymentItems</a:t>
            </a:r>
            <a:r>
              <a:rPr lang="en-C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&lt;-&gt; VF-Modules).</a:t>
            </a:r>
          </a:p>
          <a:p>
            <a:pPr marL="618035" lvl="1" indent="-304784">
              <a:buFont typeface="+mj-lt"/>
              <a:buAutoNum type="alphaUcPeriod"/>
            </a:pPr>
            <a:r>
              <a:rPr lang="en-C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Add the AS_PACKAGE directory to store the original vendor ASD CSAR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909336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7F0E244-E488-4BB7-972F-04657247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ASD Model Transitions in ONAP 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E7A82A9C-5384-3673-601C-57A6B96BED95}"/>
              </a:ext>
            </a:extLst>
          </p:cNvPr>
          <p:cNvSpPr txBox="1">
            <a:spLocks/>
          </p:cNvSpPr>
          <p:nvPr/>
        </p:nvSpPr>
        <p:spPr>
          <a:xfrm>
            <a:off x="347018" y="1112793"/>
            <a:ext cx="11444935" cy="1740499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ETSI VNFD does not have its sub-structure that corresponds to ONAP </a:t>
            </a:r>
            <a:r>
              <a:rPr lang="en-US" sz="16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Vf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-module</a:t>
            </a:r>
          </a:p>
          <a:p>
            <a:pPr marL="515926" lvl="1" indent="-279393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ONAP ETSI-Alignment supports VNF and above, no mapping to ONAP </a:t>
            </a:r>
            <a:r>
              <a:rPr lang="en-US" sz="16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Vf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-module</a:t>
            </a:r>
          </a:p>
          <a:p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ASD models are mapped into ONAP internal models</a:t>
            </a:r>
          </a:p>
          <a:p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ONAP VF and </a:t>
            </a:r>
            <a:r>
              <a:rPr lang="en-US" sz="16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Vf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-module will be stored into AAI as generic-</a:t>
            </a:r>
            <a:r>
              <a:rPr lang="en-US" sz="16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vnf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16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vf</a:t>
            </a: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-module</a:t>
            </a:r>
          </a:p>
          <a:p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K8s Cluster resource Kinds will be represented as K8s resources in AAI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D94EDF8-7382-3D8E-213B-DF5DD33FCBBB}"/>
              </a:ext>
            </a:extLst>
          </p:cNvPr>
          <p:cNvGrpSpPr/>
          <p:nvPr/>
        </p:nvGrpSpPr>
        <p:grpSpPr>
          <a:xfrm>
            <a:off x="512860" y="3025015"/>
            <a:ext cx="2895549" cy="1770789"/>
            <a:chOff x="785851" y="2350939"/>
            <a:chExt cx="2171662" cy="1328092"/>
          </a:xfrm>
          <a:effectLst/>
        </p:grpSpPr>
        <p:sp>
          <p:nvSpPr>
            <p:cNvPr id="9" name="Folded Corner 8">
              <a:extLst>
                <a:ext uri="{FF2B5EF4-FFF2-40B4-BE49-F238E27FC236}">
                  <a16:creationId xmlns:a16="http://schemas.microsoft.com/office/drawing/2014/main" id="{48301EAF-56CA-1284-911C-7E5D637A32C7}"/>
                </a:ext>
              </a:extLst>
            </p:cNvPr>
            <p:cNvSpPr/>
            <p:nvPr/>
          </p:nvSpPr>
          <p:spPr>
            <a:xfrm>
              <a:off x="1387005" y="2509601"/>
              <a:ext cx="741637" cy="1032752"/>
            </a:xfrm>
            <a:prstGeom prst="foldedCorner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33" dirty="0">
                  <a:latin typeface="Calibri" panose="020F0502020204030204" pitchFamily="34" charset="0"/>
                  <a:cs typeface="Calibri" panose="020F0502020204030204" pitchFamily="34" charset="0"/>
                </a:rPr>
                <a:t>VNFD</a:t>
              </a:r>
            </a:p>
            <a:p>
              <a:pPr algn="ctr"/>
              <a:r>
                <a:rPr lang="en-US" sz="1067" dirty="0">
                  <a:latin typeface="Calibri" panose="020F0502020204030204" pitchFamily="34" charset="0"/>
                  <a:cs typeface="Calibri" panose="020F0502020204030204" pitchFamily="34" charset="0"/>
                </a:rPr>
                <a:t>(policy &gt; </a:t>
              </a:r>
              <a:r>
                <a:rPr lang="en-US" sz="1067" dirty="0" err="1">
                  <a:latin typeface="Calibri" panose="020F0502020204030204" pitchFamily="34" charset="0"/>
                  <a:cs typeface="Calibri" panose="020F0502020204030204" pitchFamily="34" charset="0"/>
                </a:rPr>
                <a:t>scaling_aspect</a:t>
              </a:r>
              <a:r>
                <a:rPr lang="en-US" sz="1067" dirty="0">
                  <a:latin typeface="Calibri" panose="020F0502020204030204" pitchFamily="34" charset="0"/>
                  <a:cs typeface="Calibri" panose="020F0502020204030204" pitchFamily="34" charset="0"/>
                </a:rPr>
                <a:t>&gt;properties&gt;aspect</a:t>
              </a:r>
              <a:r>
                <a:rPr lang="en-US" sz="1333" dirty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F487E97-CEF1-6E48-1839-23BB0E82E7E9}"/>
                </a:ext>
              </a:extLst>
            </p:cNvPr>
            <p:cNvSpPr txBox="1"/>
            <p:nvPr/>
          </p:nvSpPr>
          <p:spPr>
            <a:xfrm>
              <a:off x="785851" y="2350939"/>
              <a:ext cx="354280" cy="2230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33" dirty="0">
                  <a:latin typeface="Calibri" panose="020F0502020204030204" pitchFamily="34" charset="0"/>
                  <a:cs typeface="Calibri" panose="020F0502020204030204" pitchFamily="34" charset="0"/>
                </a:rPr>
                <a:t>ETSI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2648177-E0EE-6D46-3449-8A7C4F66E468}"/>
                </a:ext>
              </a:extLst>
            </p:cNvPr>
            <p:cNvSpPr/>
            <p:nvPr/>
          </p:nvSpPr>
          <p:spPr>
            <a:xfrm>
              <a:off x="792956" y="2367185"/>
              <a:ext cx="2164557" cy="1311846"/>
            </a:xfrm>
            <a:prstGeom prst="rect">
              <a:avLst/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96DA00D8-FD63-1A43-67C9-2EBD9615C9A1}"/>
              </a:ext>
            </a:extLst>
          </p:cNvPr>
          <p:cNvCxnSpPr>
            <a:cxnSpLocks/>
            <a:stCxn id="13" idx="3"/>
            <a:endCxn id="29" idx="1"/>
          </p:cNvCxnSpPr>
          <p:nvPr/>
        </p:nvCxnSpPr>
        <p:spPr>
          <a:xfrm flipV="1">
            <a:off x="2303248" y="3882126"/>
            <a:ext cx="3448680" cy="1261645"/>
          </a:xfrm>
          <a:prstGeom prst="curvedConnector3">
            <a:avLst>
              <a:gd name="adj1" fmla="val 74305"/>
            </a:avLst>
          </a:prstGeom>
          <a:ln w="127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Folded Corner 12">
            <a:extLst>
              <a:ext uri="{FF2B5EF4-FFF2-40B4-BE49-F238E27FC236}">
                <a16:creationId xmlns:a16="http://schemas.microsoft.com/office/drawing/2014/main" id="{ECDE3266-7056-1126-9E76-BFF5522420CE}"/>
              </a:ext>
            </a:extLst>
          </p:cNvPr>
          <p:cNvSpPr/>
          <p:nvPr/>
        </p:nvSpPr>
        <p:spPr>
          <a:xfrm>
            <a:off x="1552587" y="4948741"/>
            <a:ext cx="750663" cy="390060"/>
          </a:xfrm>
          <a:prstGeom prst="foldedCorner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33" dirty="0">
                <a:latin typeface="Calibri" panose="020F0502020204030204" pitchFamily="34" charset="0"/>
                <a:cs typeface="Calibri" panose="020F0502020204030204" pitchFamily="34" charset="0"/>
              </a:rPr>
              <a:t>ASD</a:t>
            </a:r>
          </a:p>
        </p:txBody>
      </p:sp>
      <p:sp>
        <p:nvSpPr>
          <p:cNvPr id="14" name="Folded Corner 13">
            <a:extLst>
              <a:ext uri="{FF2B5EF4-FFF2-40B4-BE49-F238E27FC236}">
                <a16:creationId xmlns:a16="http://schemas.microsoft.com/office/drawing/2014/main" id="{F6B7FC92-E6CA-FAA6-4C2B-82C45D6E5B5B}"/>
              </a:ext>
            </a:extLst>
          </p:cNvPr>
          <p:cNvSpPr/>
          <p:nvPr/>
        </p:nvSpPr>
        <p:spPr>
          <a:xfrm>
            <a:off x="1214294" y="5784838"/>
            <a:ext cx="1500713" cy="579948"/>
          </a:xfrm>
          <a:prstGeom prst="foldedCorner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33" dirty="0" err="1"/>
              <a:t>DeploymentItem</a:t>
            </a:r>
            <a:endParaRPr lang="en-US" sz="1333" dirty="0"/>
          </a:p>
        </p:txBody>
      </p:sp>
      <p:sp>
        <p:nvSpPr>
          <p:cNvPr id="15" name="Folded Corner 14">
            <a:extLst>
              <a:ext uri="{FF2B5EF4-FFF2-40B4-BE49-F238E27FC236}">
                <a16:creationId xmlns:a16="http://schemas.microsoft.com/office/drawing/2014/main" id="{EF6D47AB-B901-829E-F39E-1A307FC94C72}"/>
              </a:ext>
            </a:extLst>
          </p:cNvPr>
          <p:cNvSpPr/>
          <p:nvPr/>
        </p:nvSpPr>
        <p:spPr>
          <a:xfrm>
            <a:off x="1181101" y="5832001"/>
            <a:ext cx="1500715" cy="579948"/>
          </a:xfrm>
          <a:prstGeom prst="foldedCorner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33" dirty="0" err="1">
                <a:latin typeface="Calibri" panose="020F0502020204030204" pitchFamily="34" charset="0"/>
                <a:cs typeface="Calibri" panose="020F0502020204030204" pitchFamily="34" charset="0"/>
              </a:rPr>
              <a:t>DeploymentItems</a:t>
            </a:r>
            <a:endParaRPr lang="en-US" sz="1333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5A34EF6D-F34E-2D17-5293-5B7401BAA1C5}"/>
              </a:ext>
            </a:extLst>
          </p:cNvPr>
          <p:cNvCxnSpPr>
            <a:cxnSpLocks/>
            <a:stCxn id="13" idx="2"/>
            <a:endCxn id="15" idx="0"/>
          </p:cNvCxnSpPr>
          <p:nvPr/>
        </p:nvCxnSpPr>
        <p:spPr>
          <a:xfrm rot="16200000" flipH="1">
            <a:off x="1683088" y="5583630"/>
            <a:ext cx="493200" cy="3541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820D525-7BDE-73D1-38C9-0641FEC1AC8A}"/>
              </a:ext>
            </a:extLst>
          </p:cNvPr>
          <p:cNvSpPr txBox="1"/>
          <p:nvPr/>
        </p:nvSpPr>
        <p:spPr>
          <a:xfrm>
            <a:off x="512860" y="4898368"/>
            <a:ext cx="468398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/>
              <a:t>ASD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F52DEB9-B670-521C-C170-3AC52CC54D32}"/>
              </a:ext>
            </a:extLst>
          </p:cNvPr>
          <p:cNvSpPr/>
          <p:nvPr/>
        </p:nvSpPr>
        <p:spPr>
          <a:xfrm>
            <a:off x="522335" y="4860959"/>
            <a:ext cx="2886076" cy="1647020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19" name="Curved Connector 18">
            <a:extLst>
              <a:ext uri="{FF2B5EF4-FFF2-40B4-BE49-F238E27FC236}">
                <a16:creationId xmlns:a16="http://schemas.microsoft.com/office/drawing/2014/main" id="{4E802210-6566-1118-AF08-2B3E4AE22381}"/>
              </a:ext>
            </a:extLst>
          </p:cNvPr>
          <p:cNvCxnSpPr>
            <a:cxnSpLocks/>
            <a:stCxn id="9" idx="3"/>
            <a:endCxn id="29" idx="1"/>
          </p:cNvCxnSpPr>
          <p:nvPr/>
        </p:nvCxnSpPr>
        <p:spPr>
          <a:xfrm flipV="1">
            <a:off x="2303248" y="3882126"/>
            <a:ext cx="3448680" cy="42940"/>
          </a:xfrm>
          <a:prstGeom prst="curvedConnector3">
            <a:avLst>
              <a:gd name="adj1" fmla="val 50000"/>
            </a:avLst>
          </a:prstGeom>
          <a:ln w="127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>
            <a:extLst>
              <a:ext uri="{FF2B5EF4-FFF2-40B4-BE49-F238E27FC236}">
                <a16:creationId xmlns:a16="http://schemas.microsoft.com/office/drawing/2014/main" id="{A9769C8F-FBA7-C9DC-3381-48FDD9EEEF8B}"/>
              </a:ext>
            </a:extLst>
          </p:cNvPr>
          <p:cNvCxnSpPr>
            <a:cxnSpLocks/>
          </p:cNvCxnSpPr>
          <p:nvPr/>
        </p:nvCxnSpPr>
        <p:spPr>
          <a:xfrm>
            <a:off x="2093636" y="4219265"/>
            <a:ext cx="1542795" cy="13361"/>
          </a:xfrm>
          <a:prstGeom prst="curvedConnector3">
            <a:avLst/>
          </a:prstGeom>
          <a:ln w="12700"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Multiply 20">
            <a:extLst>
              <a:ext uri="{FF2B5EF4-FFF2-40B4-BE49-F238E27FC236}">
                <a16:creationId xmlns:a16="http://schemas.microsoft.com/office/drawing/2014/main" id="{E11FD05F-A7ED-8360-DBEE-C56F46882082}"/>
              </a:ext>
            </a:extLst>
          </p:cNvPr>
          <p:cNvSpPr/>
          <p:nvPr/>
        </p:nvSpPr>
        <p:spPr>
          <a:xfrm>
            <a:off x="2970349" y="3895861"/>
            <a:ext cx="466208" cy="586255"/>
          </a:xfrm>
          <a:prstGeom prst="mathMultiply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62F61A-4B35-A9FE-31F8-EBFED4901E3C}"/>
              </a:ext>
            </a:extLst>
          </p:cNvPr>
          <p:cNvSpPr txBox="1"/>
          <p:nvPr/>
        </p:nvSpPr>
        <p:spPr>
          <a:xfrm>
            <a:off x="3537741" y="4068476"/>
            <a:ext cx="1092158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 err="1"/>
              <a:t>Vf</a:t>
            </a:r>
            <a:r>
              <a:rPr lang="en-US" sz="1333" dirty="0"/>
              <a:t>-Module(s)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94E0A7D-C736-B4FD-4C79-27BD8DFD500B}"/>
              </a:ext>
            </a:extLst>
          </p:cNvPr>
          <p:cNvSpPr txBox="1"/>
          <p:nvPr/>
        </p:nvSpPr>
        <p:spPr>
          <a:xfrm>
            <a:off x="1870685" y="5307763"/>
            <a:ext cx="253596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AA8F851-5DD8-6215-3EF3-A23DB5D7C878}"/>
              </a:ext>
            </a:extLst>
          </p:cNvPr>
          <p:cNvSpPr txBox="1"/>
          <p:nvPr/>
        </p:nvSpPr>
        <p:spPr>
          <a:xfrm>
            <a:off x="1870685" y="5528689"/>
            <a:ext cx="293670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m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DEFED65-423C-EF9D-F09E-65C8EDE263D2}"/>
              </a:ext>
            </a:extLst>
          </p:cNvPr>
          <p:cNvGrpSpPr/>
          <p:nvPr/>
        </p:nvGrpSpPr>
        <p:grpSpPr>
          <a:xfrm>
            <a:off x="4712204" y="3475546"/>
            <a:ext cx="2895549" cy="1770789"/>
            <a:chOff x="3969402" y="3664691"/>
            <a:chExt cx="2171662" cy="1328092"/>
          </a:xfrm>
        </p:grpSpPr>
        <p:sp>
          <p:nvSpPr>
            <p:cNvPr id="29" name="Folded Corner 28">
              <a:extLst>
                <a:ext uri="{FF2B5EF4-FFF2-40B4-BE49-F238E27FC236}">
                  <a16:creationId xmlns:a16="http://schemas.microsoft.com/office/drawing/2014/main" id="{F0AD24F8-3982-AB2A-DBDC-60B6B9F79AE0}"/>
                </a:ext>
              </a:extLst>
            </p:cNvPr>
            <p:cNvSpPr/>
            <p:nvPr/>
          </p:nvSpPr>
          <p:spPr>
            <a:xfrm>
              <a:off x="4749196" y="3823353"/>
              <a:ext cx="562997" cy="292545"/>
            </a:xfrm>
            <a:prstGeom prst="foldedCorner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33" dirty="0"/>
                <a:t>VF</a:t>
              </a:r>
            </a:p>
          </p:txBody>
        </p:sp>
        <p:sp>
          <p:nvSpPr>
            <p:cNvPr id="30" name="Folded Corner 29">
              <a:extLst>
                <a:ext uri="{FF2B5EF4-FFF2-40B4-BE49-F238E27FC236}">
                  <a16:creationId xmlns:a16="http://schemas.microsoft.com/office/drawing/2014/main" id="{043B56AA-A69C-DD4C-05CF-AB6ECA4FB4EE}"/>
                </a:ext>
              </a:extLst>
            </p:cNvPr>
            <p:cNvSpPr/>
            <p:nvPr/>
          </p:nvSpPr>
          <p:spPr>
            <a:xfrm>
              <a:off x="4673755" y="4438199"/>
              <a:ext cx="782950" cy="434961"/>
            </a:xfrm>
            <a:prstGeom prst="foldedCorner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33" dirty="0" err="1"/>
                <a:t>DeploymentItem</a:t>
              </a:r>
              <a:endParaRPr lang="en-US" sz="1333" dirty="0"/>
            </a:p>
          </p:txBody>
        </p:sp>
        <p:sp>
          <p:nvSpPr>
            <p:cNvPr id="31" name="Folded Corner 30">
              <a:extLst>
                <a:ext uri="{FF2B5EF4-FFF2-40B4-BE49-F238E27FC236}">
                  <a16:creationId xmlns:a16="http://schemas.microsoft.com/office/drawing/2014/main" id="{CF8BB0F7-542A-94B8-774B-E54264B86D37}"/>
                </a:ext>
              </a:extLst>
            </p:cNvPr>
            <p:cNvSpPr/>
            <p:nvPr/>
          </p:nvSpPr>
          <p:spPr>
            <a:xfrm>
              <a:off x="4641718" y="4473571"/>
              <a:ext cx="782950" cy="434961"/>
            </a:xfrm>
            <a:prstGeom prst="foldedCorner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33" dirty="0" err="1"/>
                <a:t>Vf</a:t>
              </a:r>
              <a:r>
                <a:rPr lang="en-US" sz="1333" dirty="0"/>
                <a:t>-Module</a:t>
              </a:r>
            </a:p>
          </p:txBody>
        </p:sp>
        <p:cxnSp>
          <p:nvCxnSpPr>
            <p:cNvPr id="32" name="Elbow Connector 31">
              <a:extLst>
                <a:ext uri="{FF2B5EF4-FFF2-40B4-BE49-F238E27FC236}">
                  <a16:creationId xmlns:a16="http://schemas.microsoft.com/office/drawing/2014/main" id="{CC2DBB75-4DF8-27D4-B549-F3A3C8AA3DA2}"/>
                </a:ext>
              </a:extLst>
            </p:cNvPr>
            <p:cNvCxnSpPr>
              <a:cxnSpLocks/>
              <a:stCxn id="29" idx="2"/>
              <a:endCxn id="31" idx="0"/>
            </p:cNvCxnSpPr>
            <p:nvPr/>
          </p:nvCxnSpPr>
          <p:spPr>
            <a:xfrm rot="16200000" flipH="1">
              <a:off x="4853108" y="4293485"/>
              <a:ext cx="357673" cy="2498"/>
            </a:xfrm>
            <a:prstGeom prst="bentConnector3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22C1AC9-B506-6711-FD2D-D2A603C87239}"/>
                </a:ext>
              </a:extLst>
            </p:cNvPr>
            <p:cNvSpPr txBox="1"/>
            <p:nvPr/>
          </p:nvSpPr>
          <p:spPr>
            <a:xfrm>
              <a:off x="3969402" y="3664691"/>
              <a:ext cx="345287" cy="2230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33" dirty="0"/>
                <a:t>SDC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3B95EF7-D96F-2282-511D-491E8D6FE1DD}"/>
                </a:ext>
              </a:extLst>
            </p:cNvPr>
            <p:cNvSpPr/>
            <p:nvPr/>
          </p:nvSpPr>
          <p:spPr>
            <a:xfrm>
              <a:off x="3976507" y="3680937"/>
              <a:ext cx="2164557" cy="1311846"/>
            </a:xfrm>
            <a:prstGeom prst="rect">
              <a:avLst/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37BDEB2-F839-773E-610B-43EF6E7D1679}"/>
                </a:ext>
              </a:extLst>
            </p:cNvPr>
            <p:cNvSpPr txBox="1"/>
            <p:nvPr/>
          </p:nvSpPr>
          <p:spPr>
            <a:xfrm>
              <a:off x="4987771" y="4092620"/>
              <a:ext cx="190197" cy="1924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67" dirty="0"/>
                <a:t>1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4365973-6A2B-0C95-478B-7ABCD93B93F7}"/>
                </a:ext>
              </a:extLst>
            </p:cNvPr>
            <p:cNvSpPr txBox="1"/>
            <p:nvPr/>
          </p:nvSpPr>
          <p:spPr>
            <a:xfrm>
              <a:off x="4987771" y="4258314"/>
              <a:ext cx="220253" cy="1924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67" dirty="0"/>
                <a:t>m</a:t>
              </a:r>
            </a:p>
          </p:txBody>
        </p:sp>
      </p:grpSp>
      <p:cxnSp>
        <p:nvCxnSpPr>
          <p:cNvPr id="37" name="Curved Connector 36">
            <a:extLst>
              <a:ext uri="{FF2B5EF4-FFF2-40B4-BE49-F238E27FC236}">
                <a16:creationId xmlns:a16="http://schemas.microsoft.com/office/drawing/2014/main" id="{51A9F6C1-4EEB-02C5-BFF5-FF56CB4B56F3}"/>
              </a:ext>
            </a:extLst>
          </p:cNvPr>
          <p:cNvCxnSpPr>
            <a:cxnSpLocks/>
            <a:stCxn id="15" idx="3"/>
            <a:endCxn id="31" idx="1"/>
          </p:cNvCxnSpPr>
          <p:nvPr/>
        </p:nvCxnSpPr>
        <p:spPr>
          <a:xfrm flipV="1">
            <a:off x="2681816" y="4844027"/>
            <a:ext cx="2926808" cy="1277948"/>
          </a:xfrm>
          <a:prstGeom prst="curvedConnector3">
            <a:avLst>
              <a:gd name="adj1" fmla="val 50000"/>
            </a:avLst>
          </a:prstGeom>
          <a:ln w="127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Folded Corner 37">
            <a:extLst>
              <a:ext uri="{FF2B5EF4-FFF2-40B4-BE49-F238E27FC236}">
                <a16:creationId xmlns:a16="http://schemas.microsoft.com/office/drawing/2014/main" id="{5A98555E-F39C-A985-FB82-6156422D1C04}"/>
              </a:ext>
            </a:extLst>
          </p:cNvPr>
          <p:cNvSpPr/>
          <p:nvPr/>
        </p:nvSpPr>
        <p:spPr>
          <a:xfrm>
            <a:off x="8369090" y="3687094"/>
            <a:ext cx="1099047" cy="390060"/>
          </a:xfrm>
          <a:prstGeom prst="foldedCorner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Generic_vnf</a:t>
            </a:r>
            <a:endParaRPr lang="en-US" sz="1200" dirty="0"/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86DC8F90-144B-422F-F048-7333D6184CD6}"/>
              </a:ext>
            </a:extLst>
          </p:cNvPr>
          <p:cNvSpPr/>
          <p:nvPr/>
        </p:nvSpPr>
        <p:spPr>
          <a:xfrm>
            <a:off x="8463348" y="4551203"/>
            <a:ext cx="910533" cy="579948"/>
          </a:xfrm>
          <a:prstGeom prst="foldedCorner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Vf</a:t>
            </a:r>
            <a:r>
              <a:rPr lang="en-US" sz="1200" dirty="0"/>
              <a:t>-Module</a:t>
            </a:r>
          </a:p>
        </p:txBody>
      </p: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359147E9-A847-C8CD-8363-9AD127FA2012}"/>
              </a:ext>
            </a:extLst>
          </p:cNvPr>
          <p:cNvCxnSpPr>
            <a:cxnSpLocks/>
            <a:stCxn id="38" idx="2"/>
            <a:endCxn id="39" idx="0"/>
          </p:cNvCxnSpPr>
          <p:nvPr/>
        </p:nvCxnSpPr>
        <p:spPr>
          <a:xfrm rot="16200000" flipH="1">
            <a:off x="8681588" y="4314178"/>
            <a:ext cx="474051" cy="1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B046AA03-9631-4664-6073-166F3045A40C}"/>
              </a:ext>
            </a:extLst>
          </p:cNvPr>
          <p:cNvSpPr txBox="1"/>
          <p:nvPr/>
        </p:nvSpPr>
        <p:spPr>
          <a:xfrm>
            <a:off x="7915277" y="3472698"/>
            <a:ext cx="42672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/>
              <a:t>AAI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E4CC20E-621A-AC91-D752-7DBCCB677F78}"/>
              </a:ext>
            </a:extLst>
          </p:cNvPr>
          <p:cNvSpPr/>
          <p:nvPr/>
        </p:nvSpPr>
        <p:spPr>
          <a:xfrm>
            <a:off x="7924751" y="3494359"/>
            <a:ext cx="2894093" cy="1749128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D79B84D-B9A8-C895-9134-844B85CE5313}"/>
              </a:ext>
            </a:extLst>
          </p:cNvPr>
          <p:cNvSpPr txBox="1"/>
          <p:nvPr/>
        </p:nvSpPr>
        <p:spPr>
          <a:xfrm>
            <a:off x="8867244" y="4043270"/>
            <a:ext cx="253596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0BA3A69-675C-8605-8FA8-B1610AF2DE83}"/>
              </a:ext>
            </a:extLst>
          </p:cNvPr>
          <p:cNvSpPr txBox="1"/>
          <p:nvPr/>
        </p:nvSpPr>
        <p:spPr>
          <a:xfrm>
            <a:off x="8867244" y="4264195"/>
            <a:ext cx="293670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m</a:t>
            </a:r>
          </a:p>
        </p:txBody>
      </p:sp>
      <p:cxnSp>
        <p:nvCxnSpPr>
          <p:cNvPr id="45" name="Curved Connector 44">
            <a:extLst>
              <a:ext uri="{FF2B5EF4-FFF2-40B4-BE49-F238E27FC236}">
                <a16:creationId xmlns:a16="http://schemas.microsoft.com/office/drawing/2014/main" id="{04D73ED5-55A5-B7E8-F8CD-3358EF0D5AC2}"/>
              </a:ext>
            </a:extLst>
          </p:cNvPr>
          <p:cNvCxnSpPr>
            <a:cxnSpLocks/>
            <a:stCxn id="29" idx="3"/>
            <a:endCxn id="38" idx="1"/>
          </p:cNvCxnSpPr>
          <p:nvPr/>
        </p:nvCxnSpPr>
        <p:spPr>
          <a:xfrm flipV="1">
            <a:off x="6502591" y="3882125"/>
            <a:ext cx="1866499" cy="1"/>
          </a:xfrm>
          <a:prstGeom prst="curvedConnector3">
            <a:avLst/>
          </a:prstGeom>
          <a:ln w="12700"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>
            <a:extLst>
              <a:ext uri="{FF2B5EF4-FFF2-40B4-BE49-F238E27FC236}">
                <a16:creationId xmlns:a16="http://schemas.microsoft.com/office/drawing/2014/main" id="{BDB20B78-69D9-D569-BFF9-F430191D0F45}"/>
              </a:ext>
            </a:extLst>
          </p:cNvPr>
          <p:cNvCxnSpPr>
            <a:cxnSpLocks/>
            <a:stCxn id="31" idx="3"/>
            <a:endCxn id="39" idx="1"/>
          </p:cNvCxnSpPr>
          <p:nvPr/>
        </p:nvCxnSpPr>
        <p:spPr>
          <a:xfrm flipV="1">
            <a:off x="6652558" y="4841177"/>
            <a:ext cx="1810791" cy="2848"/>
          </a:xfrm>
          <a:prstGeom prst="curvedConnector3">
            <a:avLst/>
          </a:prstGeom>
          <a:ln w="12700"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333444ED-9C1A-27AE-C5E4-BEB3ECF1AF9E}"/>
              </a:ext>
            </a:extLst>
          </p:cNvPr>
          <p:cNvSpPr txBox="1"/>
          <p:nvPr/>
        </p:nvSpPr>
        <p:spPr>
          <a:xfrm>
            <a:off x="4950802" y="5306414"/>
            <a:ext cx="2077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ASD = VF</a:t>
            </a:r>
          </a:p>
          <a:p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DeploymentItem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= VF-Module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8F31462-4920-706A-727E-CBDD6ACBBB8D}"/>
              </a:ext>
            </a:extLst>
          </p:cNvPr>
          <p:cNvSpPr txBox="1"/>
          <p:nvPr/>
        </p:nvSpPr>
        <p:spPr>
          <a:xfrm>
            <a:off x="8162478" y="5366845"/>
            <a:ext cx="21473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VF = VNF/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generic_vnf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(CNF)</a:t>
            </a:r>
          </a:p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VF-Module = VF-Module</a:t>
            </a:r>
          </a:p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VF-Module contains V-Server(s)</a:t>
            </a:r>
          </a:p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VF-Module contains K8S-RES</a:t>
            </a:r>
          </a:p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K8S-RES = K8S Kind</a:t>
            </a:r>
          </a:p>
        </p:txBody>
      </p:sp>
      <p:pic>
        <p:nvPicPr>
          <p:cNvPr id="49" name="Graphic 48" descr="Badge Tick1 outline">
            <a:extLst>
              <a:ext uri="{FF2B5EF4-FFF2-40B4-BE49-F238E27FC236}">
                <a16:creationId xmlns:a16="http://schemas.microsoft.com/office/drawing/2014/main" id="{36E70049-880A-50CA-D561-FC2D596383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71399" y="4987743"/>
            <a:ext cx="812536" cy="812536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2268C161-3D76-8348-E53C-8DBED3D8A740}"/>
              </a:ext>
            </a:extLst>
          </p:cNvPr>
          <p:cNvSpPr txBox="1"/>
          <p:nvPr/>
        </p:nvSpPr>
        <p:spPr>
          <a:xfrm>
            <a:off x="8575329" y="3113262"/>
            <a:ext cx="1286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runtime view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423FAD7-B9ED-0C47-7EEC-3401251B7C00}"/>
              </a:ext>
            </a:extLst>
          </p:cNvPr>
          <p:cNvSpPr txBox="1"/>
          <p:nvPr/>
        </p:nvSpPr>
        <p:spPr>
          <a:xfrm>
            <a:off x="5422912" y="3113262"/>
            <a:ext cx="1577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onboarding view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B46F203-E11A-4D52-91E3-BEA7784817C4}"/>
              </a:ext>
            </a:extLst>
          </p:cNvPr>
          <p:cNvSpPr/>
          <p:nvPr/>
        </p:nvSpPr>
        <p:spPr>
          <a:xfrm>
            <a:off x="10933246" y="3497759"/>
            <a:ext cx="1056911" cy="1745728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3" name="Folded Corner 52">
            <a:extLst>
              <a:ext uri="{FF2B5EF4-FFF2-40B4-BE49-F238E27FC236}">
                <a16:creationId xmlns:a16="http://schemas.microsoft.com/office/drawing/2014/main" id="{4A1E60D5-9EC1-98BD-B35A-B4F235EC5F52}"/>
              </a:ext>
            </a:extLst>
          </p:cNvPr>
          <p:cNvSpPr/>
          <p:nvPr/>
        </p:nvSpPr>
        <p:spPr>
          <a:xfrm>
            <a:off x="9780465" y="4594748"/>
            <a:ext cx="910532" cy="484971"/>
          </a:xfrm>
          <a:prstGeom prst="foldedCorner">
            <a:avLst>
              <a:gd name="adj" fmla="val 20421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K8s </a:t>
            </a:r>
          </a:p>
          <a:p>
            <a:pPr algn="ctr"/>
            <a:r>
              <a:rPr lang="en-US" sz="1100" dirty="0"/>
              <a:t>Resource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D7B6529-04E2-AC8D-914F-410894C31DFA}"/>
              </a:ext>
            </a:extLst>
          </p:cNvPr>
          <p:cNvCxnSpPr>
            <a:cxnSpLocks/>
            <a:stCxn id="39" idx="3"/>
            <a:endCxn id="53" idx="1"/>
          </p:cNvCxnSpPr>
          <p:nvPr/>
        </p:nvCxnSpPr>
        <p:spPr>
          <a:xfrm flipV="1">
            <a:off x="9373880" y="4837233"/>
            <a:ext cx="406584" cy="394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B68589A-693F-62E4-C78D-2E7BE8E6E9A7}"/>
              </a:ext>
            </a:extLst>
          </p:cNvPr>
          <p:cNvSpPr txBox="1"/>
          <p:nvPr/>
        </p:nvSpPr>
        <p:spPr>
          <a:xfrm>
            <a:off x="9294544" y="4616275"/>
            <a:ext cx="253596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BB28726-0BCF-167A-E68B-1B1D8CD3FEED}"/>
              </a:ext>
            </a:extLst>
          </p:cNvPr>
          <p:cNvSpPr txBox="1"/>
          <p:nvPr/>
        </p:nvSpPr>
        <p:spPr>
          <a:xfrm>
            <a:off x="9509751" y="4616891"/>
            <a:ext cx="293670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m</a:t>
            </a:r>
          </a:p>
        </p:txBody>
      </p:sp>
      <p:sp>
        <p:nvSpPr>
          <p:cNvPr id="57" name="Hexagon 56">
            <a:extLst>
              <a:ext uri="{FF2B5EF4-FFF2-40B4-BE49-F238E27FC236}">
                <a16:creationId xmlns:a16="http://schemas.microsoft.com/office/drawing/2014/main" id="{98CCD7AF-B4B4-F808-7EA7-3894EDDAA7CC}"/>
              </a:ext>
            </a:extLst>
          </p:cNvPr>
          <p:cNvSpPr/>
          <p:nvPr/>
        </p:nvSpPr>
        <p:spPr>
          <a:xfrm>
            <a:off x="11113547" y="4493617"/>
            <a:ext cx="786968" cy="690249"/>
          </a:xfrm>
          <a:prstGeom prst="hexagon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kind</a:t>
            </a:r>
          </a:p>
        </p:txBody>
      </p:sp>
      <p:cxnSp>
        <p:nvCxnSpPr>
          <p:cNvPr id="58" name="Elbow Connector 57">
            <a:extLst>
              <a:ext uri="{FF2B5EF4-FFF2-40B4-BE49-F238E27FC236}">
                <a16:creationId xmlns:a16="http://schemas.microsoft.com/office/drawing/2014/main" id="{A6FB88ED-BA58-5B48-A22B-B5EAEFAE8EF9}"/>
              </a:ext>
            </a:extLst>
          </p:cNvPr>
          <p:cNvCxnSpPr>
            <a:cxnSpLocks/>
            <a:stCxn id="53" idx="3"/>
            <a:endCxn id="57" idx="3"/>
          </p:cNvCxnSpPr>
          <p:nvPr/>
        </p:nvCxnSpPr>
        <p:spPr>
          <a:xfrm>
            <a:off x="10690997" y="4837234"/>
            <a:ext cx="422551" cy="1508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EE30DF55-235A-E357-1D11-1D038E93F5A3}"/>
              </a:ext>
            </a:extLst>
          </p:cNvPr>
          <p:cNvSpPr txBox="1"/>
          <p:nvPr/>
        </p:nvSpPr>
        <p:spPr>
          <a:xfrm>
            <a:off x="11134851" y="3531824"/>
            <a:ext cx="669799" cy="50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33" dirty="0"/>
              <a:t>K8s</a:t>
            </a:r>
          </a:p>
          <a:p>
            <a:pPr algn="ctr"/>
            <a:r>
              <a:rPr lang="en-US" sz="1333" dirty="0"/>
              <a:t>Cluster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908F8C2-A4A0-47B2-0912-908D5FE9DD56}"/>
              </a:ext>
            </a:extLst>
          </p:cNvPr>
          <p:cNvSpPr txBox="1"/>
          <p:nvPr/>
        </p:nvSpPr>
        <p:spPr>
          <a:xfrm>
            <a:off x="10603125" y="4604774"/>
            <a:ext cx="253596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1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6AFB686-A62F-B718-C041-D7C0E2A61D47}"/>
              </a:ext>
            </a:extLst>
          </p:cNvPr>
          <p:cNvSpPr txBox="1"/>
          <p:nvPr/>
        </p:nvSpPr>
        <p:spPr>
          <a:xfrm>
            <a:off x="10881780" y="4604774"/>
            <a:ext cx="253596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58191864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7F0E244-E488-4BB7-972F-04657247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ASD Orchestration By ONAP SO</a:t>
            </a:r>
          </a:p>
        </p:txBody>
      </p:sp>
      <p:pic>
        <p:nvPicPr>
          <p:cNvPr id="62" name="Picture 2">
            <a:extLst>
              <a:ext uri="{FF2B5EF4-FFF2-40B4-BE49-F238E27FC236}">
                <a16:creationId xmlns:a16="http://schemas.microsoft.com/office/drawing/2014/main" id="{BD4BD3DB-C9D7-C812-1566-207008B63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65" y="1264236"/>
            <a:ext cx="7055383" cy="508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Content Placeholder 2">
            <a:extLst>
              <a:ext uri="{FF2B5EF4-FFF2-40B4-BE49-F238E27FC236}">
                <a16:creationId xmlns:a16="http://schemas.microsoft.com/office/drawing/2014/main" id="{73D7B43E-D63D-E91D-190F-D3B45BB90F0C}"/>
              </a:ext>
            </a:extLst>
          </p:cNvPr>
          <p:cNvSpPr txBox="1">
            <a:spLocks/>
          </p:cNvSpPr>
          <p:nvPr/>
        </p:nvSpPr>
        <p:spPr>
          <a:xfrm>
            <a:off x="193324" y="1122008"/>
            <a:ext cx="4799787" cy="536772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buNone/>
            </a:pPr>
            <a:r>
              <a:rPr lang="en-CA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   Register multiple Kubernetes Clusters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​</a:t>
            </a:r>
          </a:p>
          <a:p>
            <a:pPr marL="0" indent="0" fontAlgn="base">
              <a:buNone/>
            </a:pPr>
            <a:r>
              <a:rPr lang="en-CA" sz="18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 Core</a:t>
            </a: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​</a:t>
            </a:r>
          </a:p>
          <a:p>
            <a:pPr fontAlgn="base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CA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Onboard ASD Service CSAR into SO runtime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​</a:t>
            </a:r>
          </a:p>
          <a:p>
            <a:pPr fontAlgn="base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CA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Store ASD Metadata into SO Catalog DB​</a:t>
            </a:r>
          </a:p>
          <a:p>
            <a:pPr fontAlgn="base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CA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 SO API Endpoint for ASD-CNF orchestration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​</a:t>
            </a:r>
          </a:p>
          <a:p>
            <a:pPr fontAlgn="base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CA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Create/Update/Delete a Service Instance in AAI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​</a:t>
            </a:r>
          </a:p>
          <a:p>
            <a:pPr marL="0" indent="0" fontAlgn="base">
              <a:buNone/>
            </a:pPr>
            <a:r>
              <a:rPr lang="en-CA" sz="18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 CNFM</a:t>
            </a:r>
            <a:r>
              <a:rPr lang="en-CA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​</a:t>
            </a:r>
          </a:p>
          <a:p>
            <a:pPr fontAlgn="base">
              <a:spcBef>
                <a:spcPts val="400"/>
              </a:spcBef>
              <a:buFont typeface="+mj-lt"/>
              <a:buAutoNum type="arabicPeriod" startAt="5"/>
            </a:pPr>
            <a:r>
              <a:rPr lang="en-CA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AS LCM APIs as NBI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​ (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AS LCM RESTful Protocols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>
              <a:spcBef>
                <a:spcPts val="400"/>
              </a:spcBef>
              <a:buFont typeface="+mj-lt"/>
              <a:buAutoNum type="arabicPeriod" startAt="5"/>
            </a:pPr>
            <a:r>
              <a:rPr lang="en-CA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Query ASD and Helm Charts from the registries ​</a:t>
            </a:r>
          </a:p>
          <a:p>
            <a:pPr fontAlgn="base">
              <a:spcBef>
                <a:spcPts val="400"/>
              </a:spcBef>
              <a:buFont typeface="+mj-lt"/>
              <a:buAutoNum type="arabicPeriod" startAt="5"/>
            </a:pPr>
            <a:r>
              <a:rPr lang="en-CA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Store ASD &amp; </a:t>
            </a:r>
            <a:r>
              <a:rPr lang="en-CA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DeploymentItems</a:t>
            </a:r>
            <a:r>
              <a:rPr lang="en-CA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instances with K8 resources (kind list) in AAI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​</a:t>
            </a:r>
          </a:p>
          <a:p>
            <a:pPr fontAlgn="base">
              <a:spcBef>
                <a:spcPts val="400"/>
              </a:spcBef>
              <a:buFont typeface="+mj-lt"/>
              <a:buAutoNum type="arabicPeriod" startAt="5"/>
            </a:pPr>
            <a:r>
              <a:rPr lang="en-CA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Customize instance-level Helm Chart values, based on User Input and ASD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​</a:t>
            </a:r>
          </a:p>
          <a:p>
            <a:pPr fontAlgn="base">
              <a:spcBef>
                <a:spcPts val="400"/>
              </a:spcBef>
              <a:buFont typeface="+mj-lt"/>
              <a:buAutoNum type="arabicPeriod" startAt="5"/>
            </a:pPr>
            <a:r>
              <a:rPr lang="en-CA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Deploy ASD-based CNFs to Kubernetes clusters through Helm Commands and Kubernetes APIs ​</a:t>
            </a:r>
          </a:p>
          <a:p>
            <a:pPr fontAlgn="base">
              <a:spcBef>
                <a:spcPts val="400"/>
              </a:spcBef>
              <a:buFont typeface="+mj-lt"/>
              <a:buAutoNum type="arabicPeriod" startAt="5"/>
            </a:pPr>
            <a:r>
              <a:rPr lang="en-CA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Query Images from the registry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​</a:t>
            </a:r>
          </a:p>
          <a:p>
            <a:pPr fontAlgn="base">
              <a:spcBef>
                <a:spcPts val="400"/>
              </a:spcBef>
              <a:buFont typeface="+mj-lt"/>
              <a:buAutoNum type="arabicPeriod" startAt="5"/>
            </a:pPr>
            <a:r>
              <a:rPr lang="en-CA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Applications deployed in the K8s and operational​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51E21D2-CA29-3577-FE81-16317321F7BB}"/>
              </a:ext>
            </a:extLst>
          </p:cNvPr>
          <p:cNvSpPr txBox="1"/>
          <p:nvPr/>
        </p:nvSpPr>
        <p:spPr>
          <a:xfrm>
            <a:off x="7198891" y="6181240"/>
            <a:ext cx="4404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In PoC, images will be provided to K8s Clusters manually</a:t>
            </a:r>
          </a:p>
        </p:txBody>
      </p:sp>
    </p:spTree>
    <p:extLst>
      <p:ext uri="{BB962C8B-B14F-4D97-AF65-F5344CB8AC3E}">
        <p14:creationId xmlns:p14="http://schemas.microsoft.com/office/powerpoint/2010/main" val="512612065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7F0E244-E488-4BB7-972F-04657247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 CNFM, an SO Plug-In Component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6EC630-F448-822C-1EDD-D6323B0952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3577" y="1109677"/>
            <a:ext cx="6173160" cy="3330051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D517662-5078-7975-B54D-90478B63D3C4}"/>
              </a:ext>
            </a:extLst>
          </p:cNvPr>
          <p:cNvSpPr txBox="1">
            <a:spLocks/>
          </p:cNvSpPr>
          <p:nvPr/>
        </p:nvSpPr>
        <p:spPr>
          <a:xfrm>
            <a:off x="25264" y="1049815"/>
            <a:ext cx="6070736" cy="5521887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0182" indent="-230182"/>
            <a:r>
              <a:rPr lang="en-US" sz="1333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Supports NBI which implements AS LCM RESTful protocols</a:t>
            </a:r>
          </a:p>
          <a:p>
            <a:pPr marL="574660" lvl="1" indent="-344479"/>
            <a:r>
              <a:rPr lang="en-US" sz="1333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Create/Instantiate/Terminate/Delete AS workflows in BPMN Infra invokes SO CNFM thru AS LCM RESTful protocols</a:t>
            </a:r>
          </a:p>
          <a:p>
            <a:pPr marL="574660" lvl="1" indent="-344479"/>
            <a:r>
              <a:rPr lang="en-US" sz="1333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AS LCM RESTFul Protocols</a:t>
            </a:r>
            <a:r>
              <a:rPr lang="en-US" sz="1333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30182" indent="-230182"/>
            <a:r>
              <a:rPr lang="en-US" sz="1333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a pluggable SO sub-component with NBI, Business Logic (AS-CNF LCM) and SB plugin (Helm client for now, CNF Adapter for EMCO is under consideration)</a:t>
            </a:r>
          </a:p>
          <a:p>
            <a:pPr marL="230182" indent="-230182"/>
            <a:r>
              <a:rPr lang="en-US" sz="1333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Has corresponding workflows for Create/Instantiate/Terminate/Delete/Query AS operation</a:t>
            </a:r>
          </a:p>
          <a:p>
            <a:pPr marL="574660" lvl="1" indent="-344479"/>
            <a:r>
              <a:rPr lang="en-US" sz="1333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ASD LCM Operations in PoC</a:t>
            </a:r>
            <a:endParaRPr lang="en-US" sz="1333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30182" indent="-230182">
              <a:buFont typeface="Arial" panose="020B0604020202020204" pitchFamily="34" charset="0"/>
              <a:buChar char="•"/>
            </a:pPr>
            <a:r>
              <a:rPr lang="en-US" sz="1333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Contains Camunda-based BPMN workflows and associated Java business logics for AS-CNF LCM.</a:t>
            </a:r>
          </a:p>
          <a:p>
            <a:pPr marL="230182" indent="-230182">
              <a:buFont typeface="Arial" panose="020B0604020202020204" pitchFamily="34" charset="0"/>
              <a:buChar char="•"/>
            </a:pPr>
            <a:r>
              <a:rPr lang="en-US" sz="1333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Handles external K8S cluster registration for creating available K8S cluster pools </a:t>
            </a:r>
          </a:p>
          <a:p>
            <a:pPr marL="230182" indent="-230182">
              <a:buFont typeface="Arial" panose="020B0604020202020204" pitchFamily="34" charset="0"/>
              <a:buChar char="•"/>
            </a:pPr>
            <a:r>
              <a:rPr lang="en-US" sz="1333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Manages ASD and associated Helm Charts Queries</a:t>
            </a:r>
          </a:p>
          <a:p>
            <a:pPr marL="519100" lvl="1" indent="-288918">
              <a:buFont typeface="Arial" panose="020B0604020202020204" pitchFamily="34" charset="0"/>
              <a:buChar char="•"/>
            </a:pPr>
            <a:r>
              <a:rPr lang="en-US" sz="1333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the initial PoC, SO CNFM retrieves ASD, Helm Charts from SDC, instead of artifact registries.</a:t>
            </a:r>
          </a:p>
          <a:p>
            <a:pPr marL="519100" lvl="1" indent="-288918">
              <a:buFont typeface="Arial" panose="020B0604020202020204" pitchFamily="34" charset="0"/>
              <a:buChar char="•"/>
            </a:pPr>
            <a:r>
              <a:rPr lang="en-US" sz="1333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Images will be provided to K8S clusters manually for now</a:t>
            </a:r>
          </a:p>
          <a:p>
            <a:pPr marL="174621" indent="-174621"/>
            <a:r>
              <a:rPr lang="en-US" sz="1333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Customizes instance-level Helm Charts values, based on ASD </a:t>
            </a:r>
            <a:r>
              <a:rPr lang="en-US" sz="1333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lifecycleparameters</a:t>
            </a:r>
            <a:r>
              <a:rPr lang="en-US" sz="1333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user input</a:t>
            </a:r>
          </a:p>
          <a:p>
            <a:pPr marL="174621" indent="-174621"/>
            <a:r>
              <a:rPr lang="en-US" sz="1333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Invokes Helm commands to deploy ASD-CNFs</a:t>
            </a:r>
          </a:p>
          <a:p>
            <a:pPr marL="174621" indent="-174621"/>
            <a:r>
              <a:rPr lang="en-US" sz="1333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Invokes Kubernetes Java API to monitor K8s resources</a:t>
            </a:r>
          </a:p>
        </p:txBody>
      </p:sp>
      <p:sp>
        <p:nvSpPr>
          <p:cNvPr id="9" name="Rounded Rectangular Callout 8">
            <a:extLst>
              <a:ext uri="{FF2B5EF4-FFF2-40B4-BE49-F238E27FC236}">
                <a16:creationId xmlns:a16="http://schemas.microsoft.com/office/drawing/2014/main" id="{CB85620A-72C7-0923-F43C-3DD908471679}"/>
              </a:ext>
            </a:extLst>
          </p:cNvPr>
          <p:cNvSpPr/>
          <p:nvPr/>
        </p:nvSpPr>
        <p:spPr>
          <a:xfrm>
            <a:off x="7435255" y="4439729"/>
            <a:ext cx="4331368" cy="768767"/>
          </a:xfrm>
          <a:prstGeom prst="wedgeRoundRectCallout">
            <a:avLst>
              <a:gd name="adj1" fmla="val 15834"/>
              <a:gd name="adj2" fmla="val -150194"/>
              <a:gd name="adj3" fmla="val 16667"/>
            </a:avLst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Note: Helm Client is used as the SO CNFM SB adapter. When EMCO is used, another adapter can be used (e.g., SO CNF Adapter)</a:t>
            </a:r>
          </a:p>
        </p:txBody>
      </p:sp>
    </p:spTree>
    <p:extLst>
      <p:ext uri="{BB962C8B-B14F-4D97-AF65-F5344CB8AC3E}">
        <p14:creationId xmlns:p14="http://schemas.microsoft.com/office/powerpoint/2010/main" val="236090432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7F0E244-E488-4BB7-972F-04657247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Application Service Description (ASD)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691ABDF-0766-135E-E9B2-C92B25179A81}"/>
              </a:ext>
            </a:extLst>
          </p:cNvPr>
          <p:cNvSpPr txBox="1">
            <a:spLocks/>
          </p:cNvSpPr>
          <p:nvPr/>
        </p:nvSpPr>
        <p:spPr>
          <a:xfrm>
            <a:off x="602602" y="1256907"/>
            <a:ext cx="10634149" cy="5027629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7993" indent="-287993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E" sz="2667" b="1" spc="-1" dirty="0">
                <a:latin typeface="Calibri" panose="020F0502020204030204" pitchFamily="34" charset="0"/>
                <a:cs typeface="Calibri" panose="020F0502020204030204" pitchFamily="34" charset="0"/>
              </a:rPr>
              <a:t>What?</a:t>
            </a:r>
            <a:endParaRPr lang="en-IE" sz="2667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5986" lvl="1" indent="-287993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E" sz="2667" u="sng" spc="-1" dirty="0">
                <a:latin typeface="Calibri" panose="020F0502020204030204" pitchFamily="34" charset="0"/>
                <a:cs typeface="Calibri" panose="020F0502020204030204" pitchFamily="34" charset="0"/>
              </a:rPr>
              <a:t>Deployment descriptor </a:t>
            </a:r>
            <a:r>
              <a:rPr lang="en-IE" sz="2667" spc="-1" dirty="0">
                <a:latin typeface="Calibri" panose="020F0502020204030204" pitchFamily="34" charset="0"/>
                <a:cs typeface="Calibri" panose="020F0502020204030204" pitchFamily="34" charset="0"/>
              </a:rPr>
              <a:t>for cloud native applications/ functions​</a:t>
            </a:r>
          </a:p>
          <a:p>
            <a:pPr marL="575986" lvl="1" indent="-287993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E" sz="2667" spc="-1" dirty="0">
                <a:latin typeface="Calibri" panose="020F0502020204030204" pitchFamily="34" charset="0"/>
                <a:cs typeface="Calibri" panose="020F0502020204030204" pitchFamily="34" charset="0"/>
              </a:rPr>
              <a:t>Minimum information needed for the Orchestrator</a:t>
            </a:r>
          </a:p>
          <a:p>
            <a:pPr marL="575986" lvl="1" indent="-287993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E" sz="2667" spc="-1" dirty="0">
                <a:latin typeface="Calibri" panose="020F0502020204030204" pitchFamily="34" charset="0"/>
                <a:cs typeface="Calibri" panose="020F0502020204030204" pitchFamily="34" charset="0"/>
              </a:rPr>
              <a:t>References to the cloud native artifacts</a:t>
            </a:r>
          </a:p>
          <a:p>
            <a:pPr marL="575986" lvl="1" indent="-287993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E" sz="2667" spc="-1" dirty="0">
                <a:latin typeface="Calibri" panose="020F0502020204030204" pitchFamily="34" charset="0"/>
                <a:cs typeface="Calibri" panose="020F0502020204030204" pitchFamily="34" charset="0"/>
              </a:rPr>
              <a:t>CSAR package adhering to ETSI SOL004</a:t>
            </a:r>
          </a:p>
          <a:p>
            <a:pPr marL="287993" indent="-287993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E" sz="2667" b="1" spc="-1" dirty="0">
                <a:latin typeface="Calibri" panose="020F0502020204030204" pitchFamily="34" charset="0"/>
                <a:cs typeface="Calibri" panose="020F0502020204030204" pitchFamily="34" charset="0"/>
              </a:rPr>
              <a:t>Why?</a:t>
            </a:r>
            <a:endParaRPr lang="en-IE" sz="2667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5986" lvl="1" indent="-287993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E" sz="2667" spc="-1" dirty="0">
                <a:latin typeface="Calibri" panose="020F0502020204030204" pitchFamily="34" charset="0"/>
                <a:cs typeface="Calibri" panose="020F0502020204030204" pitchFamily="34" charset="0"/>
              </a:rPr>
              <a:t>Minimize duplication​</a:t>
            </a:r>
          </a:p>
          <a:p>
            <a:pPr marL="575986" lvl="1" indent="-287993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E" sz="2667" spc="-1" dirty="0">
                <a:latin typeface="Calibri" panose="020F0502020204030204" pitchFamily="34" charset="0"/>
                <a:cs typeface="Calibri" panose="020F0502020204030204" pitchFamily="34" charset="0"/>
              </a:rPr>
              <a:t>Use Kubernetes management capabilities​</a:t>
            </a:r>
          </a:p>
          <a:p>
            <a:pPr marL="575986" lvl="1" indent="-287993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E" sz="2667" spc="-1" dirty="0">
                <a:latin typeface="Calibri" panose="020F0502020204030204" pitchFamily="34" charset="0"/>
                <a:cs typeface="Calibri" panose="020F0502020204030204" pitchFamily="34" charset="0"/>
              </a:rPr>
              <a:t>Clean separation between high-level orchestration and cloud native application deployment</a:t>
            </a:r>
          </a:p>
          <a:p>
            <a:pPr marL="287993" indent="-287993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E" sz="2667" b="1" spc="-1" dirty="0">
                <a:latin typeface="Calibri" panose="020F0502020204030204" pitchFamily="34" charset="0"/>
                <a:cs typeface="Calibri" panose="020F0502020204030204" pitchFamily="34" charset="0"/>
              </a:rPr>
              <a:t>Business Driver?</a:t>
            </a:r>
            <a:endParaRPr lang="en-IE" sz="2667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5986" lvl="1" indent="-287993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E" sz="2667" spc="-1" dirty="0">
                <a:latin typeface="Calibri" panose="020F0502020204030204" pitchFamily="34" charset="0"/>
                <a:cs typeface="Calibri" panose="020F0502020204030204" pitchFamily="34" charset="0"/>
              </a:rPr>
              <a:t>ORAN</a:t>
            </a:r>
          </a:p>
          <a:p>
            <a:pPr marL="575986" lvl="1" indent="-287993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E" sz="2667" spc="-1" dirty="0">
                <a:latin typeface="Calibri" panose="020F0502020204030204" pitchFamily="34" charset="0"/>
                <a:cs typeface="Calibri" panose="020F0502020204030204" pitchFamily="34" charset="0"/>
              </a:rPr>
              <a:t>Reference implementation in ONAP</a:t>
            </a:r>
          </a:p>
          <a:p>
            <a:pPr marL="575986" lvl="1" indent="-287993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E" sz="2667" spc="-1" dirty="0">
                <a:latin typeface="Calibri" panose="020F0502020204030204" pitchFamily="34" charset="0"/>
                <a:cs typeface="Calibri" panose="020F0502020204030204" pitchFamily="34" charset="0"/>
              </a:rPr>
              <a:t>Nephio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323928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7F0E244-E488-4BB7-972F-04657247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ASD Proof of Concept  (PoC) in ONAP*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F587D243-03FF-BB53-970E-335F287260FA}"/>
              </a:ext>
            </a:extLst>
          </p:cNvPr>
          <p:cNvSpPr txBox="1">
            <a:spLocks/>
          </p:cNvSpPr>
          <p:nvPr/>
        </p:nvSpPr>
        <p:spPr>
          <a:xfrm>
            <a:off x="602602" y="1493796"/>
            <a:ext cx="10634149" cy="438252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indent="-457189" fontAlgn="base">
              <a:spcBef>
                <a:spcPts val="12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667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PoC was executed in ONAP framework to </a:t>
            </a:r>
            <a:r>
              <a:rPr lang="en-US" sz="2667" u="sng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demonstrate viability of the ASD concept</a:t>
            </a:r>
            <a:r>
              <a:rPr lang="en-US" sz="2667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NF modelling and packaging.​</a:t>
            </a:r>
          </a:p>
          <a:p>
            <a:pPr marL="457189" indent="-457189" fontAlgn="base">
              <a:spcBef>
                <a:spcPts val="12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667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applications like {MariaDB, nginx}, {Free5GC and UERANSIM} have been modelled and packaged following the ASD concept.​</a:t>
            </a:r>
          </a:p>
          <a:p>
            <a:pPr marL="457189" indent="-457189" fontAlgn="base">
              <a:spcBef>
                <a:spcPts val="12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667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packages have been onboarded in the ONAP management system.​</a:t>
            </a:r>
          </a:p>
          <a:p>
            <a:pPr marL="457189" indent="-457189" fontAlgn="base">
              <a:spcBef>
                <a:spcPts val="12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667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Using ONAP components, the sample applications modelled and packaged using the ASD concept have been successfully instantiated in the underlaying Kubernetes cluster.​</a:t>
            </a:r>
            <a:endParaRPr lang="en-IE" sz="1867" spc="-1" dirty="0">
              <a:solidFill>
                <a:schemeClr val="tx1"/>
              </a:solidFill>
              <a:latin typeface="Ericsson Hilda" panose="020B060402020202020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7494F6-35A2-0522-E07D-0554A164BB36}"/>
              </a:ext>
            </a:extLst>
          </p:cNvPr>
          <p:cNvSpPr txBox="1"/>
          <p:nvPr/>
        </p:nvSpPr>
        <p:spPr>
          <a:xfrm>
            <a:off x="1063922" y="6014220"/>
            <a:ext cx="62436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* 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ONAP – Open Network Automation Platform,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https://www.onap.org/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978498399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7F0E244-E488-4BB7-972F-04657247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ASD Orchestration London Goals</a:t>
            </a:r>
          </a:p>
        </p:txBody>
      </p:sp>
      <p:sp>
        <p:nvSpPr>
          <p:cNvPr id="13" name="TextShape 2">
            <a:extLst>
              <a:ext uri="{FF2B5EF4-FFF2-40B4-BE49-F238E27FC236}">
                <a16:creationId xmlns:a16="http://schemas.microsoft.com/office/drawing/2014/main" id="{41306C7C-689C-B54D-667C-B1C5C62A9EA4}"/>
              </a:ext>
            </a:extLst>
          </p:cNvPr>
          <p:cNvSpPr txBox="1"/>
          <p:nvPr/>
        </p:nvSpPr>
        <p:spPr>
          <a:xfrm>
            <a:off x="161801" y="1215737"/>
            <a:ext cx="11812484" cy="16613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lIns="121920" tIns="0" rIns="0" bIns="0" anchor="t" anchorCtr="0">
            <a:noAutofit/>
          </a:bodyPr>
          <a:lstStyle/>
          <a:p>
            <a:pPr>
              <a:buClr>
                <a:srgbClr val="000000"/>
              </a:buClr>
              <a:buSzPct val="45000"/>
            </a:pPr>
            <a:r>
              <a:rPr lang="en-IE" sz="2133" b="1" spc="-1" dirty="0">
                <a:latin typeface="Calibri" panose="020F0502020204030204" pitchFamily="34" charset="0"/>
                <a:cs typeface="Calibri" panose="020F0502020204030204" pitchFamily="34" charset="0"/>
              </a:rPr>
              <a:t>ASD Package Onboarding &amp; Design to SDC (Done in Kohn)</a:t>
            </a:r>
          </a:p>
          <a:p>
            <a:pPr marL="897578" lvl="1" indent="-287993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E" sz="2133" spc="-1" dirty="0">
                <a:latin typeface="Calibri" panose="020F0502020204030204" pitchFamily="34" charset="0"/>
                <a:cs typeface="Calibri" panose="020F0502020204030204" pitchFamily="34" charset="0"/>
              </a:rPr>
              <a:t>Onboarding &amp; validating vendor ASD App packages</a:t>
            </a:r>
          </a:p>
          <a:p>
            <a:pPr marL="897578" lvl="1" indent="-287993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E" sz="2133" spc="-1" dirty="0">
                <a:latin typeface="Calibri" panose="020F0502020204030204" pitchFamily="34" charset="0"/>
                <a:cs typeface="Calibri" panose="020F0502020204030204" pitchFamily="34" charset="0"/>
              </a:rPr>
              <a:t>Transforming onboarding ASD models and packages into ONAP internal models and packages</a:t>
            </a:r>
          </a:p>
          <a:p>
            <a:pPr marL="897578" lvl="1" indent="-287993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E" sz="2133" spc="-1" dirty="0">
                <a:latin typeface="Calibri" panose="020F0502020204030204" pitchFamily="34" charset="0"/>
                <a:cs typeface="Calibri" panose="020F0502020204030204" pitchFamily="34" charset="0"/>
              </a:rPr>
              <a:t>Adding additional artifacts, such as vendor licensing models</a:t>
            </a:r>
          </a:p>
          <a:p>
            <a:pPr marL="897578" lvl="1" indent="-287993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E" sz="2133" spc="-1" dirty="0">
                <a:latin typeface="Calibri" panose="020F0502020204030204" pitchFamily="34" charset="0"/>
                <a:cs typeface="Calibri" panose="020F0502020204030204" pitchFamily="34" charset="0"/>
              </a:rPr>
              <a:t>Adding custom properties as needed</a:t>
            </a:r>
          </a:p>
          <a:p>
            <a:pPr>
              <a:buClr>
                <a:srgbClr val="000000"/>
              </a:buClr>
              <a:buSzPct val="45000"/>
            </a:pPr>
            <a:endParaRPr lang="en-IE" sz="2667" spc="-1" dirty="0">
              <a:latin typeface="Ericsson Hilda" panose="020B0604020202020204" charset="0"/>
            </a:endParaRPr>
          </a:p>
        </p:txBody>
      </p:sp>
      <p:sp>
        <p:nvSpPr>
          <p:cNvPr id="14" name="TextShape 2">
            <a:extLst>
              <a:ext uri="{FF2B5EF4-FFF2-40B4-BE49-F238E27FC236}">
                <a16:creationId xmlns:a16="http://schemas.microsoft.com/office/drawing/2014/main" id="{054403BA-6876-17A0-F30F-072F776D9C7C}"/>
              </a:ext>
            </a:extLst>
          </p:cNvPr>
          <p:cNvSpPr txBox="1"/>
          <p:nvPr/>
        </p:nvSpPr>
        <p:spPr>
          <a:xfrm>
            <a:off x="150077" y="3199194"/>
            <a:ext cx="11812481" cy="111702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lIns="121920" tIns="0" rIns="0" bIns="0" anchor="t" anchorCtr="0">
            <a:noAutofit/>
          </a:bodyPr>
          <a:lstStyle/>
          <a:p>
            <a:pPr>
              <a:buClr>
                <a:srgbClr val="000000"/>
              </a:buClr>
              <a:buSzPct val="45000"/>
            </a:pPr>
            <a:r>
              <a:rPr lang="en-IE" sz="2133" b="1" spc="-1" dirty="0">
                <a:latin typeface="Calibri" panose="020F0502020204030204" pitchFamily="34" charset="0"/>
                <a:cs typeface="Calibri" panose="020F0502020204030204" pitchFamily="34" charset="0"/>
              </a:rPr>
              <a:t>Service CSAR with ASD resources distribution to ONAP Runtime thru DMaaP</a:t>
            </a:r>
          </a:p>
          <a:p>
            <a:pPr marL="897578" lvl="1" indent="-287993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E" sz="2133" spc="-1" dirty="0">
                <a:latin typeface="Calibri" panose="020F0502020204030204" pitchFamily="34" charset="0"/>
                <a:cs typeface="Calibri" panose="020F0502020204030204" pitchFamily="34" charset="0"/>
              </a:rPr>
              <a:t>Preserving the vendor ASD CSAR inside Service CSAR</a:t>
            </a:r>
          </a:p>
          <a:p>
            <a:pPr marL="897578" lvl="1" indent="-287993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E" sz="2133" spc="-1" dirty="0">
                <a:latin typeface="Calibri" panose="020F0502020204030204" pitchFamily="34" charset="0"/>
                <a:cs typeface="Calibri" panose="020F0502020204030204" pitchFamily="34" charset="0"/>
              </a:rPr>
              <a:t>Providing Query APIs for ASD, Helm Charts and Image artifacts</a:t>
            </a:r>
          </a:p>
          <a:p>
            <a:pPr>
              <a:buClr>
                <a:srgbClr val="000000"/>
              </a:buClr>
              <a:buSzPct val="45000"/>
            </a:pPr>
            <a:endParaRPr lang="en-IE" sz="2667" spc="-1" dirty="0">
              <a:latin typeface="Ericsson Hilda" panose="020B0604020202020204" charset="0"/>
            </a:endParaRPr>
          </a:p>
        </p:txBody>
      </p:sp>
      <p:sp>
        <p:nvSpPr>
          <p:cNvPr id="15" name="TextShape 2">
            <a:extLst>
              <a:ext uri="{FF2B5EF4-FFF2-40B4-BE49-F238E27FC236}">
                <a16:creationId xmlns:a16="http://schemas.microsoft.com/office/drawing/2014/main" id="{60B57345-4D30-A4E2-0314-F765FC44BB3F}"/>
              </a:ext>
            </a:extLst>
          </p:cNvPr>
          <p:cNvSpPr txBox="1"/>
          <p:nvPr/>
        </p:nvSpPr>
        <p:spPr>
          <a:xfrm>
            <a:off x="150077" y="4593725"/>
            <a:ext cx="11812480" cy="175265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lIns="121920" tIns="0" rIns="0" bIns="0" anchor="t" anchorCtr="0">
            <a:noAutofit/>
          </a:bodyPr>
          <a:lstStyle/>
          <a:p>
            <a:pPr>
              <a:buClr>
                <a:srgbClr val="000000"/>
              </a:buClr>
              <a:buSzPct val="45000"/>
            </a:pPr>
            <a:r>
              <a:rPr lang="en-IE" sz="2133" b="1" spc="-1" dirty="0">
                <a:latin typeface="Calibri" panose="020F0502020204030204" pitchFamily="34" charset="0"/>
                <a:cs typeface="Calibri" panose="020F0502020204030204" pitchFamily="34" charset="0"/>
              </a:rPr>
              <a:t>SO Orchestration for ASD-Aligned CNFs/Apps</a:t>
            </a:r>
          </a:p>
          <a:p>
            <a:pPr marL="924961" lvl="2" indent="-302676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E" sz="2133" spc="-1" dirty="0">
                <a:latin typeface="Calibri" panose="020F0502020204030204" pitchFamily="34" charset="0"/>
                <a:cs typeface="Calibri" panose="020F0502020204030204" pitchFamily="34" charset="0"/>
              </a:rPr>
              <a:t>Create / Instantiate / Terminate / Delete AS operations</a:t>
            </a:r>
          </a:p>
          <a:p>
            <a:pPr marL="924961" lvl="2" indent="-302676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E" sz="2133" spc="-1" dirty="0">
                <a:latin typeface="Calibri" panose="020F0502020204030204" pitchFamily="34" charset="0"/>
                <a:cs typeface="Calibri" panose="020F0502020204030204" pitchFamily="34" charset="0"/>
              </a:rPr>
              <a:t>External K8s Clusters registration</a:t>
            </a:r>
          </a:p>
          <a:p>
            <a:pPr marL="924961" lvl="2" indent="-302676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E" sz="2133" spc="-1" dirty="0">
                <a:latin typeface="Calibri" panose="020F0502020204030204" pitchFamily="34" charset="0"/>
                <a:cs typeface="Calibri" panose="020F0502020204030204" pitchFamily="34" charset="0"/>
              </a:rPr>
              <a:t>AS topology inventories (Generic VNF / VF-Modules / K8s Resources)</a:t>
            </a:r>
          </a:p>
          <a:p>
            <a:pPr marL="924961" lvl="2" indent="-302676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IE" sz="2133" spc="-1" dirty="0">
                <a:latin typeface="Calibri" panose="020F0502020204030204" pitchFamily="34" charset="0"/>
                <a:cs typeface="Calibri" panose="020F0502020204030204" pitchFamily="34" charset="0"/>
              </a:rPr>
              <a:t>Deploy associated Helm Charts to a selected K8s cluster, based on ASD definitions and User input</a:t>
            </a:r>
          </a:p>
        </p:txBody>
      </p:sp>
      <p:sp>
        <p:nvSpPr>
          <p:cNvPr id="17" name="Chord 16">
            <a:extLst>
              <a:ext uri="{FF2B5EF4-FFF2-40B4-BE49-F238E27FC236}">
                <a16:creationId xmlns:a16="http://schemas.microsoft.com/office/drawing/2014/main" id="{A9649465-4E4E-4D96-3154-C3CCE30E6579}"/>
              </a:ext>
            </a:extLst>
          </p:cNvPr>
          <p:cNvSpPr/>
          <p:nvPr/>
        </p:nvSpPr>
        <p:spPr>
          <a:xfrm>
            <a:off x="10661717" y="2385052"/>
            <a:ext cx="2628663" cy="3191635"/>
          </a:xfrm>
          <a:prstGeom prst="chord">
            <a:avLst>
              <a:gd name="adj1" fmla="val 5433302"/>
              <a:gd name="adj2" fmla="val 16200000"/>
            </a:avLst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B97497-B108-F20A-0B5C-1DC2683F2400}"/>
              </a:ext>
            </a:extLst>
          </p:cNvPr>
          <p:cNvSpPr txBox="1"/>
          <p:nvPr/>
        </p:nvSpPr>
        <p:spPr>
          <a:xfrm rot="16200000">
            <a:off x="10648216" y="3565372"/>
            <a:ext cx="15680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7030A0"/>
                </a:solidFill>
              </a:rPr>
              <a:t>Learning &amp;</a:t>
            </a:r>
          </a:p>
          <a:p>
            <a:pPr algn="ctr"/>
            <a:r>
              <a:rPr lang="en-US" sz="2400" b="1" dirty="0">
                <a:solidFill>
                  <a:srgbClr val="7030A0"/>
                </a:solidFill>
              </a:rPr>
              <a:t>Feedback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2AF5780-A203-D94A-D47F-DF7D5D5CBFD7}"/>
              </a:ext>
            </a:extLst>
          </p:cNvPr>
          <p:cNvSpPr/>
          <p:nvPr/>
        </p:nvSpPr>
        <p:spPr>
          <a:xfrm>
            <a:off x="67377" y="3060834"/>
            <a:ext cx="12031579" cy="3407343"/>
          </a:xfrm>
          <a:prstGeom prst="roundRect">
            <a:avLst>
              <a:gd name="adj" fmla="val 5650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07372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7F0E244-E488-4BB7-972F-04657247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ASD Functional Requirements for London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64BCF52-66F2-02BD-1187-A08CBC4FBC6E}"/>
              </a:ext>
            </a:extLst>
          </p:cNvPr>
          <p:cNvSpPr txBox="1">
            <a:spLocks/>
          </p:cNvSpPr>
          <p:nvPr/>
        </p:nvSpPr>
        <p:spPr>
          <a:xfrm>
            <a:off x="144379" y="1109677"/>
            <a:ext cx="11944951" cy="524196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Executive Summary</a:t>
            </a:r>
            <a:r>
              <a:rPr lang="en-US" sz="1600" b="0" i="0" dirty="0">
                <a:solidFill>
                  <a:srgbClr val="0033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- Application Service Descriptor (ASD) is a simplified deployment descriptor for cloud-native applications/functions. This functional requirement is for enabling a vendor provided Application Service Descriptor (ASD) compliant CNF package including an ASD CNF Descriptor to  be orchestrated by ONAP SO and its sub-components. The function will provide ASD-based CNF runtime onboarding, distribution and orchestration.</a:t>
            </a:r>
            <a:endParaRPr lang="en-US" sz="1600" b="0" i="0" dirty="0">
              <a:solidFill>
                <a:srgbClr val="172B4D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1400" b="0" i="0" dirty="0">
                <a:solidFill>
                  <a:srgbClr val="0033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Support ASD package runtime onboarding</a:t>
            </a:r>
            <a:endParaRPr lang="en-US" sz="1400" b="0" i="0" dirty="0">
              <a:solidFill>
                <a:srgbClr val="172B4D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1400" b="0" i="0" dirty="0">
                <a:solidFill>
                  <a:srgbClr val="0033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Support AS LCM RESTful protocol APIs</a:t>
            </a:r>
            <a:endParaRPr lang="en-US" sz="1400" b="0" i="0" dirty="0">
              <a:solidFill>
                <a:srgbClr val="172B4D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1400" b="0" i="0" dirty="0">
                <a:solidFill>
                  <a:srgbClr val="0033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Support ASD-based CNF orchestration operations, such as Create AS, Instantiate AS, Terminate AS and Delete AS, providing:</a:t>
            </a:r>
            <a:endParaRPr lang="en-US" sz="1400" b="0" i="0" dirty="0">
              <a:solidFill>
                <a:srgbClr val="172B4D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/>
            <a:r>
              <a:rPr lang="en-US" sz="1400" b="0" i="0" dirty="0">
                <a:solidFill>
                  <a:srgbClr val="0033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External K8s Clusters registration</a:t>
            </a:r>
            <a:endParaRPr lang="en-US" sz="1400" b="0" i="0" dirty="0">
              <a:solidFill>
                <a:srgbClr val="172B4D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/>
            <a:r>
              <a:rPr lang="en-US" sz="1400" b="0" i="0" dirty="0">
                <a:solidFill>
                  <a:srgbClr val="0033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AS topology inventories</a:t>
            </a:r>
            <a:endParaRPr lang="en-US" sz="1400" b="0" i="0" dirty="0">
              <a:solidFill>
                <a:srgbClr val="172B4D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/>
            <a:r>
              <a:rPr lang="en-US" sz="1400" b="0" i="0" dirty="0">
                <a:solidFill>
                  <a:srgbClr val="0033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Helm charts deployment to a selected K8s cluster</a:t>
            </a:r>
            <a:endParaRPr lang="en-US" sz="1400" b="0" i="0" dirty="0">
              <a:solidFill>
                <a:srgbClr val="172B4D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Business Impact</a:t>
            </a:r>
            <a:r>
              <a:rPr lang="en-US" sz="1600" b="0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sz="1600" b="0" i="0" dirty="0">
                <a:solidFill>
                  <a:srgbClr val="0033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Enables operators and service providers to use ASD-compliant CNF packages with ONAP to simplify CNF design and orchestration, by minimizing duplication, using Kubernetes management capabilities and providing clean separation between high-level orchestration and cloud-native application deployment.</a:t>
            </a:r>
          </a:p>
          <a:p>
            <a:pPr marL="0" indent="0" algn="l">
              <a:buNone/>
            </a:pPr>
            <a:r>
              <a:rPr lang="en-US" sz="1600" b="1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Business Markets</a:t>
            </a:r>
            <a:r>
              <a:rPr lang="en-US" sz="1600" b="0" i="0" dirty="0">
                <a:solidFill>
                  <a:srgbClr val="0033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- All operators that are currently using ETSI packages and descriptors to deploy CNFs can consider ASD-based CNF package deployment and orchestration.</a:t>
            </a:r>
            <a:br>
              <a:rPr lang="en-US" sz="1600" b="0" i="0" dirty="0">
                <a:solidFill>
                  <a:srgbClr val="0033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b="1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Funding/Financial Impacts</a:t>
            </a:r>
            <a:r>
              <a:rPr lang="en-US" sz="1600" b="0" i="0" dirty="0">
                <a:solidFill>
                  <a:srgbClr val="0033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- Reduction in operations expense from using simplified CNF packaging and orchestration.  Reduction in capital expense from vendors using a simplified packaging and deployment methodology.</a:t>
            </a:r>
            <a:br>
              <a:rPr lang="en-US" sz="1600" b="0" i="0" dirty="0">
                <a:solidFill>
                  <a:srgbClr val="0033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b="1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Organization </a:t>
            </a:r>
            <a:r>
              <a:rPr lang="en-US" sz="1600" b="1" i="0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Mgmt</a:t>
            </a:r>
            <a:r>
              <a:rPr lang="en-US" sz="1600" b="1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Sales Strategies</a:t>
            </a:r>
            <a:r>
              <a:rPr lang="en-US" sz="1600" b="0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sz="1600" b="0" i="0" dirty="0">
                <a:solidFill>
                  <a:srgbClr val="0033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1600" b="0" i="1" dirty="0">
                <a:solidFill>
                  <a:srgbClr val="003366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There is no additional organizational management or sales strategies for this requirement outside of a service providers "normal" ONAP deployment and its attendant organizational resources from a service provider.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/>
            <a:endParaRPr lang="en-US" sz="1733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025369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7F0E244-E488-4BB7-972F-04657247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Requirement and Epic for London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64BCF52-66F2-02BD-1187-A08CBC4FBC6E}"/>
              </a:ext>
            </a:extLst>
          </p:cNvPr>
          <p:cNvSpPr txBox="1">
            <a:spLocks/>
          </p:cNvSpPr>
          <p:nvPr/>
        </p:nvSpPr>
        <p:spPr>
          <a:xfrm>
            <a:off x="346810" y="1109677"/>
            <a:ext cx="11539269" cy="524196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>
                <a:hlinkClick r:id="rId2"/>
              </a:rPr>
              <a:t>REQ-1394</a:t>
            </a:r>
            <a:r>
              <a:rPr lang="de-DE" sz="1800" dirty="0"/>
              <a:t> : </a:t>
            </a:r>
            <a:r>
              <a:rPr lang="de-DE" sz="1800" dirty="0" err="1">
                <a:solidFill>
                  <a:srgbClr val="172B4D"/>
                </a:solidFill>
              </a:rPr>
              <a:t>Provide</a:t>
            </a:r>
            <a:r>
              <a:rPr lang="de-DE" sz="1800" dirty="0">
                <a:solidFill>
                  <a:srgbClr val="172B4D"/>
                </a:solidFill>
              </a:rPr>
              <a:t> ASD-</a:t>
            </a:r>
            <a:r>
              <a:rPr lang="de-DE" sz="1800" dirty="0" err="1">
                <a:solidFill>
                  <a:srgbClr val="172B4D"/>
                </a:solidFill>
              </a:rPr>
              <a:t>based</a:t>
            </a:r>
            <a:r>
              <a:rPr lang="de-DE" sz="1800" dirty="0">
                <a:solidFill>
                  <a:srgbClr val="172B4D"/>
                </a:solidFill>
              </a:rPr>
              <a:t> CNF </a:t>
            </a:r>
            <a:r>
              <a:rPr lang="de-DE" sz="1800" dirty="0" err="1">
                <a:solidFill>
                  <a:srgbClr val="172B4D"/>
                </a:solidFill>
              </a:rPr>
              <a:t>runtime</a:t>
            </a:r>
            <a:r>
              <a:rPr lang="de-DE" sz="1800" dirty="0">
                <a:solidFill>
                  <a:srgbClr val="172B4D"/>
                </a:solidFill>
              </a:rPr>
              <a:t> Onboarding, Distribution &amp; Orchestration </a:t>
            </a:r>
            <a:r>
              <a:rPr lang="de-DE" sz="1800" dirty="0" err="1">
                <a:solidFill>
                  <a:srgbClr val="172B4D"/>
                </a:solidFill>
              </a:rPr>
              <a:t>capabilities</a:t>
            </a:r>
            <a:r>
              <a:rPr lang="de-DE" sz="1800" dirty="0">
                <a:solidFill>
                  <a:srgbClr val="172B4D"/>
                </a:solidFill>
              </a:rPr>
              <a:t>:</a:t>
            </a:r>
            <a:endParaRPr lang="de-DE" sz="1800" dirty="0"/>
          </a:p>
          <a:p>
            <a:pPr marL="838190" lvl="2" indent="-380990"/>
            <a:r>
              <a:rPr lang="en-US" sz="1600" dirty="0"/>
              <a:t>Support ASD Package runtime onboarding</a:t>
            </a:r>
          </a:p>
          <a:p>
            <a:pPr marL="838190" lvl="2" indent="-380990"/>
            <a:r>
              <a:rPr lang="en-US" sz="1600" dirty="0"/>
              <a:t>Support AS LCM RESTful protocol APIs</a:t>
            </a:r>
          </a:p>
          <a:p>
            <a:pPr marL="838190" lvl="2" indent="-380990"/>
            <a:r>
              <a:rPr lang="en-US" sz="1600" dirty="0"/>
              <a:t>Support ASD-based CNF orchestration operations, such as Create AS, Instantiate AS, Terminate AS, and Delete AS, providing:</a:t>
            </a:r>
          </a:p>
          <a:p>
            <a:pPr marL="1295390" lvl="3" indent="-380990"/>
            <a:r>
              <a:rPr lang="en-US" sz="1600" dirty="0"/>
              <a:t>External K8s Clusters registration</a:t>
            </a:r>
          </a:p>
          <a:p>
            <a:pPr marL="1295390" lvl="3" indent="-380990"/>
            <a:r>
              <a:rPr lang="en-US" sz="1600" dirty="0"/>
              <a:t>AS topology inventories</a:t>
            </a:r>
          </a:p>
          <a:p>
            <a:pPr marL="1295390" lvl="3" indent="-380990"/>
            <a:r>
              <a:rPr lang="en-US" sz="1600" dirty="0"/>
              <a:t>Helm Charts deployment to a selected k8s cluster</a:t>
            </a:r>
          </a:p>
          <a:p>
            <a:pPr marL="1295390" lvl="3" indent="-380990"/>
            <a:endParaRPr lang="en-US" sz="1600" dirty="0"/>
          </a:p>
          <a:p>
            <a:r>
              <a:rPr lang="en-US" sz="1800" dirty="0">
                <a:hlinkClick r:id="rId3"/>
              </a:rPr>
              <a:t>SO-4048</a:t>
            </a:r>
            <a:r>
              <a:rPr lang="en-US" sz="1800" dirty="0"/>
              <a:t> (Epic): </a:t>
            </a:r>
            <a:r>
              <a:rPr lang="en-US" sz="1800" dirty="0">
                <a:solidFill>
                  <a:srgbClr val="172B4D"/>
                </a:solidFill>
              </a:rPr>
              <a:t>SO and its sub-component shall support ASD-based CNF lifecycle orchestration:</a:t>
            </a:r>
          </a:p>
          <a:p>
            <a:pPr lvl="1"/>
            <a:r>
              <a:rPr lang="en-US" sz="1600" dirty="0"/>
              <a:t>Support ASD package runtime onboarding </a:t>
            </a:r>
          </a:p>
          <a:p>
            <a:pPr marL="1200150" lvl="2" indent="-285750"/>
            <a:r>
              <a:rPr lang="en-US" sz="1600" dirty="0"/>
              <a:t>Enhance ONAP SO to accept and process ASD packages from SDC</a:t>
            </a:r>
          </a:p>
          <a:p>
            <a:pPr lvl="1"/>
            <a:r>
              <a:rPr lang="en-US" sz="1600" dirty="0"/>
              <a:t>Support AS LCM RESTful protocol APIs</a:t>
            </a:r>
          </a:p>
          <a:p>
            <a:pPr lvl="1"/>
            <a:r>
              <a:rPr lang="en-US" sz="1600" dirty="0"/>
              <a:t>Support ASD-based CNF orchestration </a:t>
            </a:r>
          </a:p>
          <a:p>
            <a:pPr marL="1200150" lvl="2" indent="-285750"/>
            <a:r>
              <a:rPr lang="en-US" sz="1600" dirty="0"/>
              <a:t>Enhance ONAP SO for ASD package onboarding and ASD-based CNF orchestration launching with AS LCM RESTful APIs</a:t>
            </a:r>
          </a:p>
          <a:p>
            <a:pPr marL="1200150" lvl="2" indent="-285750"/>
            <a:r>
              <a:rPr lang="en-US" sz="1600" dirty="0"/>
              <a:t>Build a new ONAP SO subcomponent, SO CNFM, to orchestrate and deploy ASD-based CNFs into K8s Clusters</a:t>
            </a:r>
          </a:p>
          <a:p>
            <a:pPr marL="1200150" lvl="2" indent="-285750"/>
            <a:r>
              <a:rPr lang="en-US" sz="1600" dirty="0"/>
              <a:t>Support Create/Instantiate/Terminate/Delete AS LCM operations</a:t>
            </a:r>
          </a:p>
          <a:p>
            <a:pPr marL="1200150" lvl="2" indent="-285750"/>
            <a:r>
              <a:rPr lang="en-US" sz="1600" dirty="0"/>
              <a:t>Support Update AS (stretch goal)</a:t>
            </a:r>
          </a:p>
          <a:p>
            <a:endParaRPr lang="en-US" sz="2133" dirty="0"/>
          </a:p>
          <a:p>
            <a:pPr fontAlgn="base"/>
            <a:endParaRPr lang="en-US" sz="1733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089453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7F0E244-E488-4BB7-972F-04657247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Related ONAP Wiki Page Links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64BCF52-66F2-02BD-1187-A08CBC4FBC6E}"/>
              </a:ext>
            </a:extLst>
          </p:cNvPr>
          <p:cNvSpPr txBox="1">
            <a:spLocks/>
          </p:cNvSpPr>
          <p:nvPr/>
        </p:nvSpPr>
        <p:spPr>
          <a:xfrm>
            <a:off x="346810" y="1109677"/>
            <a:ext cx="11539269" cy="524196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London release – functional requirements proposed list, </a:t>
            </a:r>
            <a:r>
              <a:rPr lang="en-US" sz="1800" dirty="0">
                <a:hlinkClick r:id="rId2"/>
              </a:rPr>
              <a:t>https://wiki.onap.org/display/DW/London+release+-+functional+requirements+proposed+list</a:t>
            </a:r>
            <a:r>
              <a:rPr lang="en-US" sz="1800" dirty="0"/>
              <a:t> </a:t>
            </a:r>
          </a:p>
          <a:p>
            <a:r>
              <a:rPr lang="en-US" sz="1800" dirty="0"/>
              <a:t>London Impact View per Component, </a:t>
            </a:r>
            <a:r>
              <a:rPr lang="en-US" sz="1800" dirty="0">
                <a:hlinkClick r:id="rId3"/>
              </a:rPr>
              <a:t>https://wiki.onap.org/display/DW/London+Impact+View+per+Component</a:t>
            </a:r>
            <a:r>
              <a:rPr lang="en-US" sz="1800" dirty="0"/>
              <a:t> </a:t>
            </a:r>
          </a:p>
          <a:p>
            <a:r>
              <a:rPr lang="en-US" sz="1800" dirty="0"/>
              <a:t>ASD-Based CNF Orchestration, </a:t>
            </a:r>
            <a:r>
              <a:rPr lang="en-US" sz="1800" dirty="0">
                <a:hlinkClick r:id="rId4"/>
              </a:rPr>
              <a:t>https://wiki.onap.org/display/DW/ASD-Based+CNF+Orchestration</a:t>
            </a:r>
            <a:r>
              <a:rPr lang="en-US" sz="1800" dirty="0"/>
              <a:t> </a:t>
            </a:r>
            <a:endParaRPr lang="en-US" sz="1733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211231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7F0E244-E488-4BB7-972F-04657247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Project and Component Impacts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44A9EB4-ADF4-EA33-F566-20A0D8864C39}"/>
              </a:ext>
            </a:extLst>
          </p:cNvPr>
          <p:cNvSpPr txBox="1">
            <a:spLocks/>
          </p:cNvSpPr>
          <p:nvPr/>
        </p:nvSpPr>
        <p:spPr>
          <a:xfrm>
            <a:off x="346810" y="1109677"/>
            <a:ext cx="11539269" cy="524196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endParaRPr lang="en-US" sz="2133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133" dirty="0"/>
              <a:t>Impact on SO project (code changes to be done in):</a:t>
            </a:r>
          </a:p>
          <a:p>
            <a:pPr lvl="1"/>
            <a:r>
              <a:rPr lang="en-US" sz="2133" dirty="0"/>
              <a:t>SO </a:t>
            </a:r>
            <a:r>
              <a:rPr lang="en-US" sz="2133" dirty="0" err="1"/>
              <a:t>api</a:t>
            </a:r>
            <a:r>
              <a:rPr lang="en-US" sz="2133" dirty="0"/>
              <a:t>-handler</a:t>
            </a:r>
          </a:p>
          <a:p>
            <a:pPr lvl="1"/>
            <a:r>
              <a:rPr lang="en-US" sz="2133" dirty="0"/>
              <a:t>BPMN Infra</a:t>
            </a:r>
          </a:p>
          <a:p>
            <a:pPr lvl="1"/>
            <a:r>
              <a:rPr lang="en-US" sz="2133" dirty="0"/>
              <a:t>SO CNFM</a:t>
            </a:r>
          </a:p>
          <a:p>
            <a:pPr marL="609585" lvl="1" indent="0">
              <a:buNone/>
            </a:pPr>
            <a:endParaRPr lang="en-US" sz="2133" dirty="0"/>
          </a:p>
          <a:p>
            <a:r>
              <a:rPr lang="en-US" sz="2133" dirty="0"/>
              <a:t>Impacted components:</a:t>
            </a:r>
          </a:p>
          <a:p>
            <a:pPr lvl="1"/>
            <a:r>
              <a:rPr lang="en-US" sz="2133" dirty="0"/>
              <a:t>SO (Code change)</a:t>
            </a:r>
          </a:p>
          <a:p>
            <a:pPr lvl="1"/>
            <a:r>
              <a:rPr lang="en-US" sz="2133" dirty="0"/>
              <a:t>SO CNFM (Code change) - new optional SO sub-component</a:t>
            </a:r>
          </a:p>
          <a:p>
            <a:pPr lvl="1"/>
            <a:r>
              <a:rPr lang="en-US" sz="2133" dirty="0"/>
              <a:t>AAI (Test only)</a:t>
            </a:r>
          </a:p>
          <a:p>
            <a:pPr lvl="1"/>
            <a:r>
              <a:rPr lang="en-US" sz="2133" dirty="0"/>
              <a:t>SDC (Test only)</a:t>
            </a:r>
          </a:p>
          <a:p>
            <a:endParaRPr lang="en-US" sz="2133" dirty="0"/>
          </a:p>
          <a:p>
            <a:pPr fontAlgn="base"/>
            <a:endParaRPr lang="en-US" sz="1733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988632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7F0E244-E488-4BB7-972F-04657247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ASD Design &amp; Orchestration Overview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B3C9BC6-C79C-A685-E20D-11EEAE9B1A0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28917" y="978499"/>
            <a:ext cx="10986884" cy="5201991"/>
          </a:xfrm>
          <a:prstGeom prst="rect">
            <a:avLst/>
          </a:prstGeom>
          <a:ln>
            <a:noFill/>
          </a:ln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87FA3582-58E7-0E4B-A24C-71CCB032CB29}"/>
              </a:ext>
            </a:extLst>
          </p:cNvPr>
          <p:cNvSpPr/>
          <p:nvPr/>
        </p:nvSpPr>
        <p:spPr>
          <a:xfrm>
            <a:off x="8931997" y="2965031"/>
            <a:ext cx="1698171" cy="8382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free5gc </a:t>
            </a:r>
          </a:p>
          <a:p>
            <a:pPr algn="ctr"/>
            <a:r>
              <a:rPr lang="en-US" sz="1400"/>
              <a:t>(AMF, SMF, UPF)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F680B80F-940A-466F-4781-79EB15C2840C}"/>
              </a:ext>
            </a:extLst>
          </p:cNvPr>
          <p:cNvSpPr/>
          <p:nvPr/>
        </p:nvSpPr>
        <p:spPr>
          <a:xfrm>
            <a:off x="8914049" y="1993011"/>
            <a:ext cx="1698171" cy="8382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UERANSIM</a:t>
            </a:r>
          </a:p>
        </p:txBody>
      </p:sp>
      <p:sp>
        <p:nvSpPr>
          <p:cNvPr id="29" name="Snip Single Corner Rectangle 28">
            <a:extLst>
              <a:ext uri="{FF2B5EF4-FFF2-40B4-BE49-F238E27FC236}">
                <a16:creationId xmlns:a16="http://schemas.microsoft.com/office/drawing/2014/main" id="{0EE8F86D-FA80-AA7C-4DE2-41D2B9057B8A}"/>
              </a:ext>
            </a:extLst>
          </p:cNvPr>
          <p:cNvSpPr/>
          <p:nvPr/>
        </p:nvSpPr>
        <p:spPr>
          <a:xfrm>
            <a:off x="8785426" y="1722860"/>
            <a:ext cx="2034977" cy="2226360"/>
          </a:xfrm>
          <a:prstGeom prst="snip1Rect">
            <a:avLst/>
          </a:prstGeom>
          <a:noFill/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0" name="Snip Single Corner Rectangle 29">
            <a:extLst>
              <a:ext uri="{FF2B5EF4-FFF2-40B4-BE49-F238E27FC236}">
                <a16:creationId xmlns:a16="http://schemas.microsoft.com/office/drawing/2014/main" id="{81F9B2C3-F850-C6E5-F582-DF4CB2661B36}"/>
              </a:ext>
            </a:extLst>
          </p:cNvPr>
          <p:cNvSpPr/>
          <p:nvPr/>
        </p:nvSpPr>
        <p:spPr>
          <a:xfrm>
            <a:off x="8785426" y="4135821"/>
            <a:ext cx="2034509" cy="1981823"/>
          </a:xfrm>
          <a:prstGeom prst="snip1Rect">
            <a:avLst/>
          </a:prstGeom>
          <a:noFill/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46642F0-6BE5-E0B3-35D4-A781E802A3F0}"/>
              </a:ext>
            </a:extLst>
          </p:cNvPr>
          <p:cNvCxnSpPr>
            <a:cxnSpLocks/>
          </p:cNvCxnSpPr>
          <p:nvPr/>
        </p:nvCxnSpPr>
        <p:spPr>
          <a:xfrm flipV="1">
            <a:off x="7043591" y="2600362"/>
            <a:ext cx="1857671" cy="2591031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B36AA46-5BCE-FFD6-5287-FFACF0C3DA01}"/>
              </a:ext>
            </a:extLst>
          </p:cNvPr>
          <p:cNvCxnSpPr>
            <a:cxnSpLocks/>
            <a:endCxn id="27" idx="1"/>
          </p:cNvCxnSpPr>
          <p:nvPr/>
        </p:nvCxnSpPr>
        <p:spPr>
          <a:xfrm flipV="1">
            <a:off x="7057457" y="3384131"/>
            <a:ext cx="1874539" cy="180726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3D3CE8FD-9594-63EA-3AA0-C6A40130F798}"/>
              </a:ext>
            </a:extLst>
          </p:cNvPr>
          <p:cNvSpPr txBox="1">
            <a:spLocks/>
          </p:cNvSpPr>
          <p:nvPr/>
        </p:nvSpPr>
        <p:spPr>
          <a:xfrm>
            <a:off x="103685" y="4323719"/>
            <a:ext cx="5211839" cy="224592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5895" indent="-215895">
              <a:lnSpc>
                <a:spcPct val="120000"/>
              </a:lnSpc>
              <a:spcBef>
                <a:spcPts val="533"/>
              </a:spcBef>
              <a:buSzPct val="45000"/>
              <a:buFont typeface="Wingdings" charset="2"/>
              <a:buChar char=""/>
            </a:pPr>
            <a:r>
              <a:rPr lang="en-IE" sz="1200" spc="-1" dirty="0">
                <a:latin typeface="Calibri" panose="020F0502020204030204" pitchFamily="34" charset="0"/>
                <a:cs typeface="Calibri" panose="020F0502020204030204" pitchFamily="34" charset="0"/>
              </a:rPr>
              <a:t>Service Design &amp; Creation (SDC) is a design component in ONAP for onboarding and designing VNF/CNF(ASD)/NS/Service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5895" indent="-215895">
              <a:lnSpc>
                <a:spcPct val="120000"/>
              </a:lnSpc>
              <a:spcBef>
                <a:spcPts val="533"/>
              </a:spcBef>
              <a:buSzPct val="45000"/>
              <a:buFont typeface="Wingdings" charset="2"/>
              <a:buChar char=""/>
            </a:pPr>
            <a:r>
              <a:rPr lang="en-IE" sz="1200" spc="-1" dirty="0">
                <a:latin typeface="Calibri" panose="020F0502020204030204" pitchFamily="34" charset="0"/>
                <a:cs typeface="Calibri" panose="020F0502020204030204" pitchFamily="34" charset="0"/>
              </a:rPr>
              <a:t>Onboarded ASD, Helm Charts and Images will be stored into Registries </a:t>
            </a:r>
          </a:p>
          <a:p>
            <a:pPr marL="215895" indent="-215895">
              <a:lnSpc>
                <a:spcPct val="120000"/>
              </a:lnSpc>
              <a:spcBef>
                <a:spcPts val="533"/>
              </a:spcBef>
              <a:buSzPct val="45000"/>
              <a:buFont typeface="Wingdings" charset="2"/>
              <a:buChar char=""/>
            </a:pPr>
            <a:r>
              <a:rPr lang="en-IE" sz="1200" spc="-1" dirty="0">
                <a:latin typeface="Calibri" panose="020F0502020204030204" pitchFamily="34" charset="0"/>
                <a:cs typeface="Calibri" panose="020F0502020204030204" pitchFamily="34" charset="0"/>
              </a:rPr>
              <a:t>Service Orchestration (SO) is a generic ONAP orchestration component for Service/NS/VNF/CNF</a:t>
            </a:r>
          </a:p>
          <a:p>
            <a:pPr marL="215895" indent="-215895">
              <a:lnSpc>
                <a:spcPct val="120000"/>
              </a:lnSpc>
              <a:spcBef>
                <a:spcPts val="533"/>
              </a:spcBef>
              <a:buSzPct val="45000"/>
              <a:buFont typeface="Wingdings" charset="2"/>
              <a:buChar char=""/>
            </a:pPr>
            <a:r>
              <a:rPr lang="en-IE" sz="1200" spc="-1" dirty="0">
                <a:latin typeface="Calibri" panose="020F0502020204030204" pitchFamily="34" charset="0"/>
                <a:cs typeface="Calibri" panose="020F0502020204030204" pitchFamily="34" charset="0"/>
              </a:rPr>
              <a:t>SO CNFM is designed for ASD orchestration</a:t>
            </a:r>
          </a:p>
          <a:p>
            <a:pPr marL="215895" indent="-215895">
              <a:lnSpc>
                <a:spcPct val="120000"/>
              </a:lnSpc>
              <a:spcBef>
                <a:spcPts val="533"/>
              </a:spcBef>
              <a:buSzPct val="45000"/>
              <a:buFont typeface="Wingdings" charset="2"/>
              <a:buChar char=""/>
            </a:pPr>
            <a:r>
              <a:rPr lang="en-IE" sz="1200" spc="-1" dirty="0">
                <a:latin typeface="Calibri" panose="020F0502020204030204" pitchFamily="34" charset="0"/>
                <a:cs typeface="Calibri" panose="020F0502020204030204" pitchFamily="34" charset="0"/>
              </a:rPr>
              <a:t>Available &amp; Active Inventory (AAI) provides real-time views of the resource and service instances and relationships</a:t>
            </a:r>
          </a:p>
          <a:p>
            <a:pPr marL="0" indent="0">
              <a:buSzPct val="45000"/>
              <a:buNone/>
            </a:pPr>
            <a:endParaRPr lang="en-IE" sz="1600" spc="-1" dirty="0">
              <a:latin typeface="Ericsson Hilda" panose="020B0604020202020204" charset="0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ED0A56C-2C23-F3EC-A06E-C14D09D52E2D}"/>
              </a:ext>
            </a:extLst>
          </p:cNvPr>
          <p:cNvSpPr/>
          <p:nvPr/>
        </p:nvSpPr>
        <p:spPr>
          <a:xfrm>
            <a:off x="3719505" y="3280821"/>
            <a:ext cx="960297" cy="620624"/>
          </a:xfrm>
          <a:prstGeom prst="roundRect">
            <a:avLst/>
          </a:prstGeom>
          <a:solidFill>
            <a:schemeClr val="accent5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AAI</a:t>
            </a:r>
          </a:p>
        </p:txBody>
      </p:sp>
      <p:sp>
        <p:nvSpPr>
          <p:cNvPr id="35" name="Rectangle: Single Corner Snipped 4">
            <a:extLst>
              <a:ext uri="{FF2B5EF4-FFF2-40B4-BE49-F238E27FC236}">
                <a16:creationId xmlns:a16="http://schemas.microsoft.com/office/drawing/2014/main" id="{0A73618F-ECC6-5325-2CCD-65AC812717E6}"/>
              </a:ext>
            </a:extLst>
          </p:cNvPr>
          <p:cNvSpPr/>
          <p:nvPr/>
        </p:nvSpPr>
        <p:spPr>
          <a:xfrm>
            <a:off x="267567" y="1950231"/>
            <a:ext cx="1020923" cy="953944"/>
          </a:xfrm>
          <a:prstGeom prst="snip1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ASD Package</a:t>
            </a:r>
          </a:p>
          <a:p>
            <a:pPr algn="ctr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(SOL004)</a:t>
            </a:r>
          </a:p>
        </p:txBody>
      </p:sp>
      <p:pic>
        <p:nvPicPr>
          <p:cNvPr id="36" name="Graphic 6" descr="Database outline">
            <a:extLst>
              <a:ext uri="{FF2B5EF4-FFF2-40B4-BE49-F238E27FC236}">
                <a16:creationId xmlns:a16="http://schemas.microsoft.com/office/drawing/2014/main" id="{B11897DE-138F-64DA-E5C8-624CCBDF46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60073" y="2989611"/>
            <a:ext cx="692728" cy="683492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95A265DF-B5B6-B352-86D3-A46995CE1DD8}"/>
              </a:ext>
            </a:extLst>
          </p:cNvPr>
          <p:cNvSpPr txBox="1"/>
          <p:nvPr/>
        </p:nvSpPr>
        <p:spPr>
          <a:xfrm>
            <a:off x="2443020" y="3592285"/>
            <a:ext cx="1123083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>
                <a:cs typeface="Calibri"/>
              </a:rPr>
              <a:t>Registry</a:t>
            </a:r>
            <a:endParaRPr lang="en-US" sz="1400"/>
          </a:p>
          <a:p>
            <a:pPr algn="ctr"/>
            <a:r>
              <a:rPr lang="en-US" sz="1000" dirty="0">
                <a:cs typeface="Calibri"/>
              </a:rPr>
              <a:t>(ASD, helm chart, image)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B89CCD3-00F3-9FBB-E0FF-654B3878229F}"/>
              </a:ext>
            </a:extLst>
          </p:cNvPr>
          <p:cNvCxnSpPr>
            <a:cxnSpLocks/>
          </p:cNvCxnSpPr>
          <p:nvPr/>
        </p:nvCxnSpPr>
        <p:spPr>
          <a:xfrm flipV="1">
            <a:off x="3028372" y="2831211"/>
            <a:ext cx="1952" cy="305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AC16707-B990-63C6-6672-E9DAFF8B0F6C}"/>
              </a:ext>
            </a:extLst>
          </p:cNvPr>
          <p:cNvCxnSpPr/>
          <p:nvPr/>
        </p:nvCxnSpPr>
        <p:spPr>
          <a:xfrm flipH="1">
            <a:off x="4099503" y="2812678"/>
            <a:ext cx="0" cy="4618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78ED1A95-019F-20B5-2D9D-288ACC31E0E3}"/>
              </a:ext>
            </a:extLst>
          </p:cNvPr>
          <p:cNvSpPr txBox="1"/>
          <p:nvPr/>
        </p:nvSpPr>
        <p:spPr>
          <a:xfrm>
            <a:off x="4077854" y="2904175"/>
            <a:ext cx="855231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cs typeface="Calibri"/>
              </a:rPr>
              <a:t>distribute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3D4A33F-3AD6-F2E8-C4CE-9738C8C3E701}"/>
              </a:ext>
            </a:extLst>
          </p:cNvPr>
          <p:cNvSpPr txBox="1"/>
          <p:nvPr/>
        </p:nvSpPr>
        <p:spPr>
          <a:xfrm>
            <a:off x="4696689" y="3190504"/>
            <a:ext cx="75824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Calibri"/>
              </a:rPr>
              <a:t>store AS instance</a:t>
            </a:r>
            <a:endParaRPr lang="en-US" sz="1400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12453D4-C922-E342-76AF-14C3DCE35F75}"/>
              </a:ext>
            </a:extLst>
          </p:cNvPr>
          <p:cNvCxnSpPr/>
          <p:nvPr/>
        </p:nvCxnSpPr>
        <p:spPr>
          <a:xfrm>
            <a:off x="4677932" y="3612777"/>
            <a:ext cx="729673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392C163D-714B-675D-E08B-81756E4EA67A}"/>
              </a:ext>
            </a:extLst>
          </p:cNvPr>
          <p:cNvSpPr txBox="1"/>
          <p:nvPr/>
        </p:nvSpPr>
        <p:spPr>
          <a:xfrm>
            <a:off x="2236637" y="2841376"/>
            <a:ext cx="8552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Calibri"/>
              </a:rPr>
              <a:t>query &amp;</a:t>
            </a:r>
          </a:p>
          <a:p>
            <a:r>
              <a:rPr lang="en-US" sz="1200" dirty="0">
                <a:cs typeface="Calibri"/>
              </a:rPr>
              <a:t>store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0176F88-EFC7-12F8-2B85-A40C3A87D268}"/>
              </a:ext>
            </a:extLst>
          </p:cNvPr>
          <p:cNvCxnSpPr/>
          <p:nvPr/>
        </p:nvCxnSpPr>
        <p:spPr>
          <a:xfrm>
            <a:off x="6271741" y="1593236"/>
            <a:ext cx="0" cy="5162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65AC298F-451F-020E-7306-AE86F0F39E43}"/>
              </a:ext>
            </a:extLst>
          </p:cNvPr>
          <p:cNvSpPr txBox="1"/>
          <p:nvPr/>
        </p:nvSpPr>
        <p:spPr>
          <a:xfrm>
            <a:off x="5042767" y="6193779"/>
            <a:ext cx="6943824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>
                <a:latin typeface="Calibri" panose="020F0502020204030204" pitchFamily="34" charset="0"/>
                <a:cs typeface="Calibri" panose="020F0502020204030204" pitchFamily="34" charset="0"/>
              </a:rPr>
              <a:t>ASD POC wiki page: </a:t>
            </a:r>
            <a:r>
              <a:rPr lang="en-US" sz="1333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https://wiki.onap.org/display/DW/ASD+Onboarding+and+Orchestration+PoC</a:t>
            </a:r>
            <a:r>
              <a:rPr lang="en-US" sz="1333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5214540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5. White end slide">
  <a:themeElements>
    <a:clrScheme name="C 2018 Nokia">
      <a:dk1>
        <a:srgbClr val="124191"/>
      </a:dk1>
      <a:lt1>
        <a:srgbClr val="FFFFFF"/>
      </a:lt1>
      <a:dk2>
        <a:srgbClr val="001135"/>
      </a:dk2>
      <a:lt2>
        <a:srgbClr val="4D5766"/>
      </a:lt2>
      <a:accent1>
        <a:srgbClr val="98A2AE"/>
      </a:accent1>
      <a:accent2>
        <a:srgbClr val="BEC8D2"/>
      </a:accent2>
      <a:accent3>
        <a:srgbClr val="00C9FF"/>
      </a:accent3>
      <a:accent4>
        <a:srgbClr val="FF3154"/>
      </a:accent4>
      <a:accent5>
        <a:srgbClr val="FFFB00"/>
      </a:accent5>
      <a:accent6>
        <a:srgbClr val="4BDD33"/>
      </a:accent6>
      <a:hlink>
        <a:srgbClr val="124191"/>
      </a:hlink>
      <a:folHlink>
        <a:srgbClr val="00113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kia - Pure PowerPoint template 2021 v1.3" id="{ACF53B9F-28EB-4B4B-88DB-66086080940E}" vid="{1B795EDB-C848-44F8-8319-EC573D56011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10987</TotalTime>
  <Words>1675</Words>
  <Application>Microsoft Macintosh PowerPoint</Application>
  <PresentationFormat>Widescreen</PresentationFormat>
  <Paragraphs>196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.AppleSystemUIFont</vt:lpstr>
      <vt:lpstr>Nokia Pure Headline Ultra Light</vt:lpstr>
      <vt:lpstr>Nokia Pure Text Light</vt:lpstr>
      <vt:lpstr>Arial</vt:lpstr>
      <vt:lpstr>Calibri</vt:lpstr>
      <vt:lpstr>Calibri Light</vt:lpstr>
      <vt:lpstr>Courier New</vt:lpstr>
      <vt:lpstr>Ericsson Hilda</vt:lpstr>
      <vt:lpstr>Wingdings</vt:lpstr>
      <vt:lpstr>Office Theme</vt:lpstr>
      <vt:lpstr>5. White end slide</vt:lpstr>
      <vt:lpstr>ASD-based CNF Orchestration</vt:lpstr>
      <vt:lpstr>Application Service Description (ASD)</vt:lpstr>
      <vt:lpstr>ASD Proof of Concept  (PoC) in ONAP*</vt:lpstr>
      <vt:lpstr>ASD Orchestration London Goals</vt:lpstr>
      <vt:lpstr>ASD Functional Requirements for London</vt:lpstr>
      <vt:lpstr>Requirement and Epic for London</vt:lpstr>
      <vt:lpstr>Related ONAP Wiki Page Links</vt:lpstr>
      <vt:lpstr>Project and Component Impacts</vt:lpstr>
      <vt:lpstr>ASD Design &amp; Orchestration Overview</vt:lpstr>
      <vt:lpstr>ASD Onboarding to ONAP SDC (Done in SDC)</vt:lpstr>
      <vt:lpstr>ASD Model Transitions in ONAP </vt:lpstr>
      <vt:lpstr>ASD Orchestration By ONAP SO</vt:lpstr>
      <vt:lpstr>SO CNFM, an SO Plug-In Component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K8S Application Service Descriptor and Packaging  Nokia: Thinh Nguyenphu, Timo Perala,  Ericsson: Marian Darula, Byung Woo Jun Verizon: ??   2021-10-07</dc:title>
  <dc:creator>Thinh Nguyenphu</dc:creator>
  <cp:lastModifiedBy>Byung-Woo Jun</cp:lastModifiedBy>
  <cp:revision>102</cp:revision>
  <dcterms:created xsi:type="dcterms:W3CDTF">2021-10-04T15:59:12Z</dcterms:created>
  <dcterms:modified xsi:type="dcterms:W3CDTF">2023-01-09T14:21:24Z</dcterms:modified>
</cp:coreProperties>
</file>