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383" r:id="rId4"/>
    <p:sldId id="387" r:id="rId5"/>
    <p:sldId id="388" r:id="rId6"/>
    <p:sldId id="390" r:id="rId7"/>
    <p:sldId id="391" r:id="rId8"/>
    <p:sldId id="375" r:id="rId9"/>
    <p:sldId id="378" r:id="rId10"/>
    <p:sldId id="379" r:id="rId11"/>
    <p:sldId id="393" r:id="rId12"/>
    <p:sldId id="381" r:id="rId13"/>
    <p:sldId id="258" r:id="rId14"/>
    <p:sldId id="382" r:id="rId15"/>
    <p:sldId id="376" r:id="rId16"/>
    <p:sldId id="377" r:id="rId17"/>
    <p:sldId id="380" r:id="rId18"/>
    <p:sldId id="394" r:id="rId19"/>
    <p:sldId id="39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54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8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hoto, star, sky, sitting&#10;&#10;Description automatically generated">
            <a:extLst>
              <a:ext uri="{FF2B5EF4-FFF2-40B4-BE49-F238E27FC236}">
                <a16:creationId xmlns:a16="http://schemas.microsoft.com/office/drawing/2014/main" id="{1C587405-D810-1441-9A3D-49F56E829F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3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23D54-FF23-DC43-BDC1-7C9CB291E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41C84B-EB95-504C-BA13-9C91D5B99F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9407B5-E07B-A34C-BE41-BDB7E9CCE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9D598-F34F-974C-9BED-70D728FE1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C315E-7554-6248-82BB-A1F3479AA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992A2A-9484-704F-8448-BEC2E5416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8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AD25D-D4D9-9B49-BCF4-BED67C0B6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A1B320-757B-9E4C-80EE-50CA31AB33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923A0-C47D-CF4A-9BFD-CE852F56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19C6B-09CC-5140-8A0D-050AFDB74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69FE6-C499-6545-97CB-807D22E77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58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C6150A-49A0-A94E-8261-45284D2C2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06B609-CF01-9E40-8034-0330CF3625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8B4FA-5A83-C04F-9F30-EC585173B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3588A-3217-6446-8535-3F1E4CC70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3105A-F15E-1E49-9383-E6E4AE21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57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tar filled sky&#10;&#10;Description automatically generated">
            <a:extLst>
              <a:ext uri="{FF2B5EF4-FFF2-40B4-BE49-F238E27FC236}">
                <a16:creationId xmlns:a16="http://schemas.microsoft.com/office/drawing/2014/main" id="{EDA375B3-3700-EC42-9B65-FEE5EA7015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2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0837565E-EC30-DA4E-AFD7-5DE3FC3348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9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3EC30-1EC6-0B45-886D-C54A28927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15AA9-E6D5-EB42-856D-D7F76E3DB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8C696-DB20-FE4E-BCA3-1E6D04DD7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BA9E8-6E9D-2643-BAC0-4C3A0DBB6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8B959-CE0A-9349-967C-65E9C9F16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5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2ABB8-9D88-6C41-80C4-559374A5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BBA06-00D4-984C-9728-9FBA0B5CA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9369E2-743F-AE40-A501-4B413DA75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27D002-7625-6C4D-A611-B3EF8178D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28119-6209-3A42-9367-80745DEF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14B60-64E5-D846-B4FA-C59A5F5F1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6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BF89B-CAA8-184C-9E27-A0BB1C7A7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8CDBD-425F-7A41-AD72-962CF2735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F23AAB-EA6F-564F-8EE2-D4C84F834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38FEF2-00C2-4144-B776-C071AD79DE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B557D1-2C72-E841-BF8D-F83754B46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29C822-3D0C-0041-8C68-A647AAA81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117E9E-998E-C548-B640-68001DB4D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F30649-9254-4D43-A6A1-96BF95619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B057D-5C2F-7F42-AE47-35F4172F7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226243-985E-4A42-A8E6-775F0BC54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5F59E0-176C-0645-BBB0-A001D77A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8BB6A-917E-7C4C-BF10-8C88D5FE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5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43D1EE-4C18-D64D-AF72-D384686F4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4635D-A243-9C46-A344-A23C5578B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4CF0D-459F-C340-99B0-DA3FEF85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9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47A66-C88D-BC41-AF2A-C7EF18311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6AF67-140E-4F4B-9967-B2ABE5506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77706-4CDE-2F47-B3B6-32941E4BB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6E5F8F-5A8E-1842-BFDB-7266F8F6F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7D77D-113D-E543-B73A-6171923F5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5C94A-858C-D545-9D1B-DBB397BFB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37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C480CF-C0EE-5943-BFB9-C1638E116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0343D-9B93-C141-A537-E7FE8084E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F46F0-409C-3E4E-BF8B-968079EE83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1F604-BC3A-7249-8689-657AF7B88D6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961B1-7C55-0C45-8BAC-6372BEDFA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D276A-E708-6147-A1E3-375C693EDC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MSIPCMContentMarking" descr="{&quot;HashCode&quot;:2133105206,&quot;Placement&quot;:&quot;Footer&quot;}">
            <a:extLst>
              <a:ext uri="{FF2B5EF4-FFF2-40B4-BE49-F238E27FC236}">
                <a16:creationId xmlns:a16="http://schemas.microsoft.com/office/drawing/2014/main" id="{40F4B480-BD5A-47D7-8621-916321093735}"/>
              </a:ext>
            </a:extLst>
          </p:cNvPr>
          <p:cNvSpPr txBox="1"/>
          <p:nvPr userDrawn="1"/>
        </p:nvSpPr>
        <p:spPr>
          <a:xfrm>
            <a:off x="5344709" y="66561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</a:p>
        </p:txBody>
      </p:sp>
    </p:spTree>
    <p:extLst>
      <p:ext uri="{BB962C8B-B14F-4D97-AF65-F5344CB8AC3E}">
        <p14:creationId xmlns:p14="http://schemas.microsoft.com/office/powerpoint/2010/main" val="20045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errit.onap.org/r/p/optf/osdf.git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723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2B63EDC-E92B-4767-9E9D-3010E2E9B38A}"/>
              </a:ext>
            </a:extLst>
          </p:cNvPr>
          <p:cNvSpPr txBox="1">
            <a:spLocks/>
          </p:cNvSpPr>
          <p:nvPr/>
        </p:nvSpPr>
        <p:spPr>
          <a:xfrm>
            <a:off x="0" y="-1157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 Optimizer: HAS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66CF35D4-0FDC-407F-9642-287957B1001F}"/>
              </a:ext>
            </a:extLst>
          </p:cNvPr>
          <p:cNvCxnSpPr>
            <a:cxnSpLocks/>
            <a:stCxn id="179" idx="3"/>
            <a:endCxn id="229" idx="2"/>
          </p:cNvCxnSpPr>
          <p:nvPr/>
        </p:nvCxnSpPr>
        <p:spPr>
          <a:xfrm flipV="1">
            <a:off x="7534218" y="4524652"/>
            <a:ext cx="3217673" cy="2059238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9349252D-8EC3-46E2-B488-E879FF469AD0}"/>
              </a:ext>
            </a:extLst>
          </p:cNvPr>
          <p:cNvSpPr/>
          <p:nvPr/>
        </p:nvSpPr>
        <p:spPr>
          <a:xfrm>
            <a:off x="5695467" y="3702443"/>
            <a:ext cx="1842789" cy="72881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HAS-Controller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6A7EAC92-B3D4-487F-9BC4-E2CA80660585}"/>
              </a:ext>
            </a:extLst>
          </p:cNvPr>
          <p:cNvSpPr/>
          <p:nvPr/>
        </p:nvSpPr>
        <p:spPr>
          <a:xfrm>
            <a:off x="417760" y="3724526"/>
            <a:ext cx="3111834" cy="110293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sz="1799" dirty="0"/>
              <a:t>HAS-Data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35EBC6FB-3824-46A7-A9EA-FE32F6F0B517}"/>
              </a:ext>
            </a:extLst>
          </p:cNvPr>
          <p:cNvSpPr/>
          <p:nvPr/>
        </p:nvSpPr>
        <p:spPr>
          <a:xfrm>
            <a:off x="5725840" y="4946802"/>
            <a:ext cx="4268894" cy="100250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799" dirty="0"/>
              <a:t>HAS-Optimizer/Solver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9ED81613-5180-4459-A108-C1F5F9E24547}"/>
              </a:ext>
            </a:extLst>
          </p:cNvPr>
          <p:cNvSpPr/>
          <p:nvPr/>
        </p:nvSpPr>
        <p:spPr>
          <a:xfrm>
            <a:off x="5725732" y="6353905"/>
            <a:ext cx="1808486" cy="45996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HAS-Reservation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8FEB6E21-0859-4E5A-97DD-0BCCEE3E87A1}"/>
              </a:ext>
            </a:extLst>
          </p:cNvPr>
          <p:cNvGrpSpPr/>
          <p:nvPr/>
        </p:nvGrpSpPr>
        <p:grpSpPr>
          <a:xfrm>
            <a:off x="6610794" y="2939413"/>
            <a:ext cx="3383940" cy="460129"/>
            <a:chOff x="3240148" y="1383827"/>
            <a:chExt cx="3384821" cy="460249"/>
          </a:xfrm>
        </p:grpSpPr>
        <p:cxnSp>
          <p:nvCxnSpPr>
            <p:cNvPr id="181" name="Straight Arrow Connector 180">
              <a:extLst>
                <a:ext uri="{FF2B5EF4-FFF2-40B4-BE49-F238E27FC236}">
                  <a16:creationId xmlns:a16="http://schemas.microsoft.com/office/drawing/2014/main" id="{B2C2EC73-D1D7-442F-ABD8-F93108EA44C3}"/>
                </a:ext>
              </a:extLst>
            </p:cNvPr>
            <p:cNvCxnSpPr>
              <a:stCxn id="183" idx="2"/>
              <a:endCxn id="225" idx="0"/>
            </p:cNvCxnSpPr>
            <p:nvPr/>
          </p:nvCxnSpPr>
          <p:spPr>
            <a:xfrm flipH="1">
              <a:off x="3240148" y="1383827"/>
              <a:ext cx="1" cy="265922"/>
            </a:xfrm>
            <a:prstGeom prst="straightConnector1">
              <a:avLst/>
            </a:prstGeom>
            <a:ln w="38100" cmpd="sng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717AEC08-E140-4019-A2E1-4098F88A494A}"/>
                </a:ext>
              </a:extLst>
            </p:cNvPr>
            <p:cNvSpPr txBox="1"/>
            <p:nvPr/>
          </p:nvSpPr>
          <p:spPr>
            <a:xfrm>
              <a:off x="3550579" y="1413189"/>
              <a:ext cx="3074390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Homing Request with policy constraints</a:t>
              </a:r>
            </a:p>
          </p:txBody>
        </p:sp>
      </p:grpSp>
      <p:sp>
        <p:nvSpPr>
          <p:cNvPr id="183" name="Rounded Rectangle 13">
            <a:extLst>
              <a:ext uri="{FF2B5EF4-FFF2-40B4-BE49-F238E27FC236}">
                <a16:creationId xmlns:a16="http://schemas.microsoft.com/office/drawing/2014/main" id="{225F562C-B4E3-4EBB-9147-A6E844DCF1AD}"/>
              </a:ext>
            </a:extLst>
          </p:cNvPr>
          <p:cNvSpPr/>
          <p:nvPr/>
        </p:nvSpPr>
        <p:spPr>
          <a:xfrm>
            <a:off x="5650683" y="2366808"/>
            <a:ext cx="1920223" cy="57260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OSDF (policy translation, validation)</a:t>
            </a:r>
          </a:p>
        </p:txBody>
      </p: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7D50C4AD-72AC-4849-BF2C-B77198030AC6}"/>
              </a:ext>
            </a:extLst>
          </p:cNvPr>
          <p:cNvGrpSpPr/>
          <p:nvPr/>
        </p:nvGrpSpPr>
        <p:grpSpPr>
          <a:xfrm flipH="1">
            <a:off x="3511002" y="3326335"/>
            <a:ext cx="2424187" cy="838355"/>
            <a:chOff x="4521657" y="2925989"/>
            <a:chExt cx="1877854" cy="224008"/>
          </a:xfrm>
        </p:grpSpPr>
        <p:cxnSp>
          <p:nvCxnSpPr>
            <p:cNvPr id="185" name="Straight Arrow Connector 184">
              <a:extLst>
                <a:ext uri="{FF2B5EF4-FFF2-40B4-BE49-F238E27FC236}">
                  <a16:creationId xmlns:a16="http://schemas.microsoft.com/office/drawing/2014/main" id="{9135E537-6971-4F26-988B-30FA52AC18A7}"/>
                </a:ext>
              </a:extLst>
            </p:cNvPr>
            <p:cNvCxnSpPr>
              <a:stCxn id="90" idx="1"/>
              <a:endCxn id="177" idx="3"/>
            </p:cNvCxnSpPr>
            <p:nvPr/>
          </p:nvCxnSpPr>
          <p:spPr>
            <a:xfrm>
              <a:off x="4721756" y="3094114"/>
              <a:ext cx="1677755" cy="55883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D85EF10C-7768-4D9F-BC7F-7E49395C0424}"/>
                </a:ext>
              </a:extLst>
            </p:cNvPr>
            <p:cNvSpPr txBox="1"/>
            <p:nvPr/>
          </p:nvSpPr>
          <p:spPr>
            <a:xfrm rot="358764">
              <a:off x="4521657" y="2925989"/>
              <a:ext cx="1465153" cy="1267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Fetch initial candidates</a:t>
              </a:r>
            </a:p>
            <a:p>
              <a:r>
                <a:rPr lang="en-US" sz="1400" dirty="0">
                  <a:solidFill>
                    <a:schemeClr val="tx2"/>
                  </a:solidFill>
                </a:rPr>
                <a:t>Run static filters</a:t>
              </a: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439D0A04-1463-4F79-8A41-05422EFE8FC6}"/>
              </a:ext>
            </a:extLst>
          </p:cNvPr>
          <p:cNvGrpSpPr/>
          <p:nvPr/>
        </p:nvGrpSpPr>
        <p:grpSpPr>
          <a:xfrm rot="16200000">
            <a:off x="4018657" y="3894830"/>
            <a:ext cx="1172057" cy="2196246"/>
            <a:chOff x="3651633" y="6593637"/>
            <a:chExt cx="893712" cy="1843088"/>
          </a:xfrm>
        </p:grpSpPr>
        <p:cxnSp>
          <p:nvCxnSpPr>
            <p:cNvPr id="188" name="Straight Arrow Connector 187">
              <a:extLst>
                <a:ext uri="{FF2B5EF4-FFF2-40B4-BE49-F238E27FC236}">
                  <a16:creationId xmlns:a16="http://schemas.microsoft.com/office/drawing/2014/main" id="{A9D6B4A9-E114-47C5-97CE-AFAD68C7B2DC}"/>
                </a:ext>
              </a:extLst>
            </p:cNvPr>
            <p:cNvCxnSpPr>
              <a:stCxn id="178" idx="1"/>
              <a:endCxn id="177" idx="3"/>
            </p:cNvCxnSpPr>
            <p:nvPr/>
          </p:nvCxnSpPr>
          <p:spPr>
            <a:xfrm rot="5400000" flipH="1" flipV="1">
              <a:off x="3176945" y="7068325"/>
              <a:ext cx="1843088" cy="893712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35F81381-7B5E-4024-8F0A-41752EE15666}"/>
                </a:ext>
              </a:extLst>
            </p:cNvPr>
            <p:cNvSpPr txBox="1"/>
            <p:nvPr/>
          </p:nvSpPr>
          <p:spPr>
            <a:xfrm rot="7148081">
              <a:off x="3637826" y="7498637"/>
              <a:ext cx="1379289" cy="4195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 Iteratively fetch data for solving constraints</a:t>
              </a: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B9F50BB2-367A-482A-8CF3-DDF49ED50918}"/>
              </a:ext>
            </a:extLst>
          </p:cNvPr>
          <p:cNvGrpSpPr/>
          <p:nvPr/>
        </p:nvGrpSpPr>
        <p:grpSpPr>
          <a:xfrm>
            <a:off x="1973677" y="4827465"/>
            <a:ext cx="3752055" cy="1756425"/>
            <a:chOff x="891912" y="4821798"/>
            <a:chExt cx="3741878" cy="1715137"/>
          </a:xfrm>
        </p:grpSpPr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FCABC505-FD04-49C8-8811-8710FEFC15B3}"/>
                </a:ext>
              </a:extLst>
            </p:cNvPr>
            <p:cNvCxnSpPr>
              <a:cxnSpLocks/>
              <a:stCxn id="179" idx="1"/>
              <a:endCxn id="177" idx="2"/>
            </p:cNvCxnSpPr>
            <p:nvPr/>
          </p:nvCxnSpPr>
          <p:spPr>
            <a:xfrm flipH="1" flipV="1">
              <a:off x="891912" y="4821798"/>
              <a:ext cx="3741878" cy="1715137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968D7895-DFCD-42F7-BD1C-E8ED261F31A8}"/>
                </a:ext>
              </a:extLst>
            </p:cNvPr>
            <p:cNvSpPr txBox="1"/>
            <p:nvPr/>
          </p:nvSpPr>
          <p:spPr>
            <a:xfrm rot="1544947">
              <a:off x="2287792" y="4986961"/>
              <a:ext cx="2197578" cy="550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Call Reservation APIs</a:t>
              </a:r>
            </a:p>
          </p:txBody>
        </p:sp>
      </p:grpSp>
      <p:sp>
        <p:nvSpPr>
          <p:cNvPr id="193" name="Rounded Rectangle 23">
            <a:extLst>
              <a:ext uri="{FF2B5EF4-FFF2-40B4-BE49-F238E27FC236}">
                <a16:creationId xmlns:a16="http://schemas.microsoft.com/office/drawing/2014/main" id="{B2FFAE81-33BD-4366-A89A-A00BE298799E}"/>
              </a:ext>
            </a:extLst>
          </p:cNvPr>
          <p:cNvSpPr/>
          <p:nvPr/>
        </p:nvSpPr>
        <p:spPr>
          <a:xfrm>
            <a:off x="1565521" y="2817369"/>
            <a:ext cx="733874" cy="3698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A&amp;AI</a:t>
            </a:r>
          </a:p>
        </p:txBody>
      </p: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31E67CDF-7E05-4D14-8225-E7C41BAAECCF}"/>
              </a:ext>
            </a:extLst>
          </p:cNvPr>
          <p:cNvCxnSpPr/>
          <p:nvPr/>
        </p:nvCxnSpPr>
        <p:spPr>
          <a:xfrm flipV="1">
            <a:off x="1926341" y="3184580"/>
            <a:ext cx="12232" cy="528904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Rounded Rectangle 27">
            <a:extLst>
              <a:ext uri="{FF2B5EF4-FFF2-40B4-BE49-F238E27FC236}">
                <a16:creationId xmlns:a16="http://schemas.microsoft.com/office/drawing/2014/main" id="{D51206C1-FA15-43BD-B234-207A36F3A354}"/>
              </a:ext>
            </a:extLst>
          </p:cNvPr>
          <p:cNvSpPr/>
          <p:nvPr/>
        </p:nvSpPr>
        <p:spPr>
          <a:xfrm>
            <a:off x="9173535" y="2398728"/>
            <a:ext cx="991129" cy="48771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/>
              <a:t>Policy</a:t>
            </a:r>
            <a:endParaRPr lang="en-US" sz="1799" dirty="0"/>
          </a:p>
        </p:txBody>
      </p:sp>
      <p:sp>
        <p:nvSpPr>
          <p:cNvPr id="196" name="Rounded Rectangle 28">
            <a:extLst>
              <a:ext uri="{FF2B5EF4-FFF2-40B4-BE49-F238E27FC236}">
                <a16:creationId xmlns:a16="http://schemas.microsoft.com/office/drawing/2014/main" id="{CCD60513-1A34-4332-85B0-35D1520C92E3}"/>
              </a:ext>
            </a:extLst>
          </p:cNvPr>
          <p:cNvSpPr/>
          <p:nvPr/>
        </p:nvSpPr>
        <p:spPr>
          <a:xfrm>
            <a:off x="2390916" y="2811551"/>
            <a:ext cx="733874" cy="369883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MC</a:t>
            </a:r>
          </a:p>
        </p:txBody>
      </p: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2B8A8DDB-62E2-4614-8688-23C6E4B87976}"/>
              </a:ext>
            </a:extLst>
          </p:cNvPr>
          <p:cNvCxnSpPr/>
          <p:nvPr/>
        </p:nvCxnSpPr>
        <p:spPr>
          <a:xfrm flipV="1">
            <a:off x="2730362" y="3167197"/>
            <a:ext cx="2799" cy="531106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077C9319-8BF1-472D-A30E-88C2BC9501D1}"/>
              </a:ext>
            </a:extLst>
          </p:cNvPr>
          <p:cNvSpPr txBox="1"/>
          <p:nvPr/>
        </p:nvSpPr>
        <p:spPr>
          <a:xfrm>
            <a:off x="6758775" y="1436818"/>
            <a:ext cx="2625202" cy="46520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/>
              <a:t>Homing Request from SO based on </a:t>
            </a:r>
          </a:p>
          <a:p>
            <a:r>
              <a:rPr lang="en-US" sz="1400" dirty="0"/>
              <a:t>SDC models + runtime parameters</a:t>
            </a:r>
          </a:p>
        </p:txBody>
      </p: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13373D2E-609F-4745-9774-9D5D27333B9B}"/>
              </a:ext>
            </a:extLst>
          </p:cNvPr>
          <p:cNvCxnSpPr>
            <a:stCxn id="217" idx="2"/>
            <a:endCxn id="223" idx="2"/>
          </p:cNvCxnSpPr>
          <p:nvPr/>
        </p:nvCxnSpPr>
        <p:spPr>
          <a:xfrm>
            <a:off x="6599708" y="1276231"/>
            <a:ext cx="0" cy="1060579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FD91FCF4-E5D9-464C-9039-B66FD8FA2098}"/>
              </a:ext>
            </a:extLst>
          </p:cNvPr>
          <p:cNvGrpSpPr/>
          <p:nvPr/>
        </p:nvGrpSpPr>
        <p:grpSpPr>
          <a:xfrm>
            <a:off x="5803111" y="5013945"/>
            <a:ext cx="1032296" cy="840657"/>
            <a:chOff x="8510149" y="2235096"/>
            <a:chExt cx="1083744" cy="959657"/>
          </a:xfrm>
        </p:grpSpPr>
        <p:sp>
          <p:nvSpPr>
            <p:cNvPr id="201" name="圆角矩形 52">
              <a:extLst>
                <a:ext uri="{FF2B5EF4-FFF2-40B4-BE49-F238E27FC236}">
                  <a16:creationId xmlns:a16="http://schemas.microsoft.com/office/drawing/2014/main" id="{AEBE241C-4482-4190-8DB0-6B5E42985F1F}"/>
                </a:ext>
              </a:extLst>
            </p:cNvPr>
            <p:cNvSpPr/>
            <p:nvPr/>
          </p:nvSpPr>
          <p:spPr>
            <a:xfrm>
              <a:off x="8510149" y="2235096"/>
              <a:ext cx="1083744" cy="959657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sz="1200" b="1" dirty="0">
                  <a:latin typeface="+mn-lt"/>
                </a:rPr>
                <a:t>Optimization Algorithm plugins</a:t>
              </a:r>
            </a:p>
          </p:txBody>
        </p:sp>
        <p:sp>
          <p:nvSpPr>
            <p:cNvPr id="202" name="Rounded Rectangle 34">
              <a:extLst>
                <a:ext uri="{FF2B5EF4-FFF2-40B4-BE49-F238E27FC236}">
                  <a16:creationId xmlns:a16="http://schemas.microsoft.com/office/drawing/2014/main" id="{31A18E4E-5F76-42A9-B0EC-B6819176F9DC}"/>
                </a:ext>
              </a:extLst>
            </p:cNvPr>
            <p:cNvSpPr/>
            <p:nvPr/>
          </p:nvSpPr>
          <p:spPr>
            <a:xfrm>
              <a:off x="8947258" y="2968553"/>
              <a:ext cx="218861" cy="177273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03" name="Rounded Rectangle 35">
              <a:extLst>
                <a:ext uri="{FF2B5EF4-FFF2-40B4-BE49-F238E27FC236}">
                  <a16:creationId xmlns:a16="http://schemas.microsoft.com/office/drawing/2014/main" id="{7612DF63-F66E-4F6A-BC4A-DE0AEC91EA6F}"/>
                </a:ext>
              </a:extLst>
            </p:cNvPr>
            <p:cNvSpPr/>
            <p:nvPr/>
          </p:nvSpPr>
          <p:spPr>
            <a:xfrm>
              <a:off x="8667232" y="2980093"/>
              <a:ext cx="218861" cy="177273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04" name="Rounded Rectangle 36">
              <a:extLst>
                <a:ext uri="{FF2B5EF4-FFF2-40B4-BE49-F238E27FC236}">
                  <a16:creationId xmlns:a16="http://schemas.microsoft.com/office/drawing/2014/main" id="{C905EF28-C902-4F44-A19C-27CCCF49D285}"/>
                </a:ext>
              </a:extLst>
            </p:cNvPr>
            <p:cNvSpPr/>
            <p:nvPr/>
          </p:nvSpPr>
          <p:spPr>
            <a:xfrm>
              <a:off x="9230337" y="2969704"/>
              <a:ext cx="218861" cy="177273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25B91663-8C10-49A3-B0B2-7556C684EB9A}"/>
              </a:ext>
            </a:extLst>
          </p:cNvPr>
          <p:cNvGrpSpPr/>
          <p:nvPr/>
        </p:nvGrpSpPr>
        <p:grpSpPr>
          <a:xfrm>
            <a:off x="6895940" y="5527439"/>
            <a:ext cx="3054132" cy="310926"/>
            <a:chOff x="4483733" y="5122561"/>
            <a:chExt cx="3900598" cy="311007"/>
          </a:xfrm>
        </p:grpSpPr>
        <p:sp>
          <p:nvSpPr>
            <p:cNvPr id="206" name="圆角矩形 52">
              <a:extLst>
                <a:ext uri="{FF2B5EF4-FFF2-40B4-BE49-F238E27FC236}">
                  <a16:creationId xmlns:a16="http://schemas.microsoft.com/office/drawing/2014/main" id="{E51D3367-7953-4DDC-B196-14E616A68DEF}"/>
                </a:ext>
              </a:extLst>
            </p:cNvPr>
            <p:cNvSpPr/>
            <p:nvPr/>
          </p:nvSpPr>
          <p:spPr>
            <a:xfrm>
              <a:off x="4483733" y="5122561"/>
              <a:ext cx="3900598" cy="311007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sz="1200" b="1" dirty="0">
                  <a:latin typeface="+mn-lt"/>
                </a:rPr>
                <a:t>Constraint Model plugins</a:t>
              </a:r>
            </a:p>
          </p:txBody>
        </p:sp>
        <p:sp>
          <p:nvSpPr>
            <p:cNvPr id="207" name="Rounded Rectangle 39">
              <a:extLst>
                <a:ext uri="{FF2B5EF4-FFF2-40B4-BE49-F238E27FC236}">
                  <a16:creationId xmlns:a16="http://schemas.microsoft.com/office/drawing/2014/main" id="{55532270-7D30-4B5F-9201-B063FD82BE2D}"/>
                </a:ext>
              </a:extLst>
            </p:cNvPr>
            <p:cNvSpPr/>
            <p:nvPr/>
          </p:nvSpPr>
          <p:spPr>
            <a:xfrm>
              <a:off x="4552775" y="5200788"/>
              <a:ext cx="218861" cy="177273"/>
            </a:xfrm>
            <a:prstGeom prst="roundRect">
              <a:avLst/>
            </a:prstGeom>
            <a:solidFill>
              <a:srgbClr val="9437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08" name="Rounded Rectangle 40">
              <a:extLst>
                <a:ext uri="{FF2B5EF4-FFF2-40B4-BE49-F238E27FC236}">
                  <a16:creationId xmlns:a16="http://schemas.microsoft.com/office/drawing/2014/main" id="{68B372A6-FC19-427F-9E94-25E0C192906F}"/>
                </a:ext>
              </a:extLst>
            </p:cNvPr>
            <p:cNvSpPr/>
            <p:nvPr/>
          </p:nvSpPr>
          <p:spPr>
            <a:xfrm>
              <a:off x="5185818" y="5209731"/>
              <a:ext cx="218861" cy="177273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09" name="Rounded Rectangle 41">
              <a:extLst>
                <a:ext uri="{FF2B5EF4-FFF2-40B4-BE49-F238E27FC236}">
                  <a16:creationId xmlns:a16="http://schemas.microsoft.com/office/drawing/2014/main" id="{4A54FCA6-9DA2-40FD-84AF-7FE3B5804C85}"/>
                </a:ext>
              </a:extLst>
            </p:cNvPr>
            <p:cNvSpPr/>
            <p:nvPr/>
          </p:nvSpPr>
          <p:spPr>
            <a:xfrm>
              <a:off x="7593404" y="5208646"/>
              <a:ext cx="216750" cy="178358"/>
            </a:xfrm>
            <a:prstGeom prst="roundRect">
              <a:avLst/>
            </a:prstGeom>
            <a:solidFill>
              <a:schemeClr val="tx2">
                <a:lumMod val="85000"/>
                <a:lumOff val="1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10" name="Rounded Rectangle 42">
              <a:extLst>
                <a:ext uri="{FF2B5EF4-FFF2-40B4-BE49-F238E27FC236}">
                  <a16:creationId xmlns:a16="http://schemas.microsoft.com/office/drawing/2014/main" id="{A3EAAC72-D9DB-45B2-8900-9919422C5DC5}"/>
                </a:ext>
              </a:extLst>
            </p:cNvPr>
            <p:cNvSpPr/>
            <p:nvPr/>
          </p:nvSpPr>
          <p:spPr>
            <a:xfrm>
              <a:off x="7917054" y="5198562"/>
              <a:ext cx="269753" cy="177174"/>
            </a:xfrm>
            <a:prstGeom prst="roundRect">
              <a:avLst/>
            </a:prstGeom>
            <a:solidFill>
              <a:srgbClr val="C0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11" name="Rounded Rectangle 43">
              <a:extLst>
                <a:ext uri="{FF2B5EF4-FFF2-40B4-BE49-F238E27FC236}">
                  <a16:creationId xmlns:a16="http://schemas.microsoft.com/office/drawing/2014/main" id="{695332E1-036F-4144-9183-7EF6EFE55D25}"/>
                </a:ext>
              </a:extLst>
            </p:cNvPr>
            <p:cNvSpPr/>
            <p:nvPr/>
          </p:nvSpPr>
          <p:spPr>
            <a:xfrm>
              <a:off x="4845264" y="5199000"/>
              <a:ext cx="259526" cy="189247"/>
            </a:xfrm>
            <a:prstGeom prst="roundRect">
              <a:avLst/>
            </a:prstGeom>
            <a:solidFill>
              <a:srgbClr val="C0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212" name="圆角矩形 52">
            <a:extLst>
              <a:ext uri="{FF2B5EF4-FFF2-40B4-BE49-F238E27FC236}">
                <a16:creationId xmlns:a16="http://schemas.microsoft.com/office/drawing/2014/main" id="{254B44A6-7D28-4004-B5A8-C2310983A417}"/>
              </a:ext>
            </a:extLst>
          </p:cNvPr>
          <p:cNvSpPr/>
          <p:nvPr/>
        </p:nvSpPr>
        <p:spPr>
          <a:xfrm>
            <a:off x="569203" y="3804298"/>
            <a:ext cx="2675774" cy="596959"/>
          </a:xfrm>
          <a:prstGeom prst="roundRect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sz="1200" b="1" dirty="0">
                <a:latin typeface="+mn-lt"/>
              </a:rPr>
              <a:t>Data/Information plugins</a:t>
            </a:r>
          </a:p>
        </p:txBody>
      </p:sp>
      <p:sp>
        <p:nvSpPr>
          <p:cNvPr id="213" name="Rounded Rectangle 45">
            <a:extLst>
              <a:ext uri="{FF2B5EF4-FFF2-40B4-BE49-F238E27FC236}">
                <a16:creationId xmlns:a16="http://schemas.microsoft.com/office/drawing/2014/main" id="{7539B293-16A4-4EDD-98F7-602B96FED313}"/>
              </a:ext>
            </a:extLst>
          </p:cNvPr>
          <p:cNvSpPr/>
          <p:nvPr/>
        </p:nvSpPr>
        <p:spPr>
          <a:xfrm>
            <a:off x="755974" y="3886599"/>
            <a:ext cx="218804" cy="177227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14" name="Rounded Rectangle 46">
            <a:extLst>
              <a:ext uri="{FF2B5EF4-FFF2-40B4-BE49-F238E27FC236}">
                <a16:creationId xmlns:a16="http://schemas.microsoft.com/office/drawing/2014/main" id="{02AEFF15-DE15-4D7B-B713-58D7F3649F0F}"/>
              </a:ext>
            </a:extLst>
          </p:cNvPr>
          <p:cNvSpPr/>
          <p:nvPr/>
        </p:nvSpPr>
        <p:spPr>
          <a:xfrm>
            <a:off x="2932647" y="4117671"/>
            <a:ext cx="218804" cy="177227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15" name="Rounded Rectangle 47">
            <a:extLst>
              <a:ext uri="{FF2B5EF4-FFF2-40B4-BE49-F238E27FC236}">
                <a16:creationId xmlns:a16="http://schemas.microsoft.com/office/drawing/2014/main" id="{07EFA936-9DE7-41D7-A5B1-E5D9518A4501}"/>
              </a:ext>
            </a:extLst>
          </p:cNvPr>
          <p:cNvSpPr/>
          <p:nvPr/>
        </p:nvSpPr>
        <p:spPr>
          <a:xfrm>
            <a:off x="2934491" y="3878027"/>
            <a:ext cx="218804" cy="177227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16" name="Rounded Rectangle 48">
            <a:extLst>
              <a:ext uri="{FF2B5EF4-FFF2-40B4-BE49-F238E27FC236}">
                <a16:creationId xmlns:a16="http://schemas.microsoft.com/office/drawing/2014/main" id="{14657BD5-3FD7-4008-8142-90C60DA87EAB}"/>
              </a:ext>
            </a:extLst>
          </p:cNvPr>
          <p:cNvSpPr/>
          <p:nvPr/>
        </p:nvSpPr>
        <p:spPr>
          <a:xfrm>
            <a:off x="755974" y="4158775"/>
            <a:ext cx="218804" cy="177227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17" name="Rounded Rectangle 49">
            <a:extLst>
              <a:ext uri="{FF2B5EF4-FFF2-40B4-BE49-F238E27FC236}">
                <a16:creationId xmlns:a16="http://schemas.microsoft.com/office/drawing/2014/main" id="{7A905DC6-DDBD-4D8D-BA12-CCB823EA3F5D}"/>
              </a:ext>
            </a:extLst>
          </p:cNvPr>
          <p:cNvSpPr/>
          <p:nvPr/>
        </p:nvSpPr>
        <p:spPr>
          <a:xfrm>
            <a:off x="5695467" y="906348"/>
            <a:ext cx="1808485" cy="3698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SO</a:t>
            </a:r>
          </a:p>
        </p:txBody>
      </p:sp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B3B5B22B-15D6-4EEC-945B-6FEDFDB2AA48}"/>
              </a:ext>
            </a:extLst>
          </p:cNvPr>
          <p:cNvCxnSpPr>
            <a:cxnSpLocks/>
            <a:stCxn id="90" idx="3"/>
            <a:endCxn id="229" idx="2"/>
          </p:cNvCxnSpPr>
          <p:nvPr/>
        </p:nvCxnSpPr>
        <p:spPr>
          <a:xfrm>
            <a:off x="7538256" y="4066852"/>
            <a:ext cx="3213635" cy="457800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14D8A566-6477-43E5-A014-825D54CFC2EE}"/>
              </a:ext>
            </a:extLst>
          </p:cNvPr>
          <p:cNvCxnSpPr>
            <a:cxnSpLocks/>
            <a:stCxn id="178" idx="3"/>
            <a:endCxn id="229" idx="2"/>
          </p:cNvCxnSpPr>
          <p:nvPr/>
        </p:nvCxnSpPr>
        <p:spPr>
          <a:xfrm flipV="1">
            <a:off x="9994734" y="4524652"/>
            <a:ext cx="757157" cy="923401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0" name="TextBox 219">
            <a:extLst>
              <a:ext uri="{FF2B5EF4-FFF2-40B4-BE49-F238E27FC236}">
                <a16:creationId xmlns:a16="http://schemas.microsoft.com/office/drawing/2014/main" id="{6A9A0C05-33E2-495F-B54F-569CA55CAEFD}"/>
              </a:ext>
            </a:extLst>
          </p:cNvPr>
          <p:cNvSpPr txBox="1"/>
          <p:nvPr/>
        </p:nvSpPr>
        <p:spPr>
          <a:xfrm rot="484593">
            <a:off x="7737419" y="4063874"/>
            <a:ext cx="3073589" cy="25392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Homing template, ready to be solved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2E767A6-EE90-4234-B124-79B6BB750DED}"/>
              </a:ext>
            </a:extLst>
          </p:cNvPr>
          <p:cNvSpPr txBox="1"/>
          <p:nvPr/>
        </p:nvSpPr>
        <p:spPr>
          <a:xfrm>
            <a:off x="10358994" y="5020320"/>
            <a:ext cx="1169943" cy="9289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Homing solution (without reservations)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2FB272BF-EBEC-4F59-8F33-D98D1207B291}"/>
              </a:ext>
            </a:extLst>
          </p:cNvPr>
          <p:cNvSpPr txBox="1"/>
          <p:nvPr/>
        </p:nvSpPr>
        <p:spPr>
          <a:xfrm>
            <a:off x="4627718" y="1409117"/>
            <a:ext cx="1642139" cy="36342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/>
              <a:t>Homing solution to SO (after reservations, if required)</a:t>
            </a:r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C498012B-2508-4684-88C9-05A302B400E6}"/>
              </a:ext>
            </a:extLst>
          </p:cNvPr>
          <p:cNvSpPr/>
          <p:nvPr/>
        </p:nvSpPr>
        <p:spPr>
          <a:xfrm>
            <a:off x="5678315" y="2074111"/>
            <a:ext cx="1842789" cy="2626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  <a:prstDash val="dash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HOMING-API</a:t>
            </a:r>
          </a:p>
        </p:txBody>
      </p:sp>
      <p:cxnSp>
        <p:nvCxnSpPr>
          <p:cNvPr id="224" name="Straight Arrow Connector 223">
            <a:extLst>
              <a:ext uri="{FF2B5EF4-FFF2-40B4-BE49-F238E27FC236}">
                <a16:creationId xmlns:a16="http://schemas.microsoft.com/office/drawing/2014/main" id="{0F458421-FC67-462A-AB88-6F2EF23DBD68}"/>
              </a:ext>
            </a:extLst>
          </p:cNvPr>
          <p:cNvCxnSpPr/>
          <p:nvPr/>
        </p:nvCxnSpPr>
        <p:spPr>
          <a:xfrm flipH="1" flipV="1">
            <a:off x="6531117" y="1278275"/>
            <a:ext cx="589" cy="807164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" name="Rectangle 224">
            <a:extLst>
              <a:ext uri="{FF2B5EF4-FFF2-40B4-BE49-F238E27FC236}">
                <a16:creationId xmlns:a16="http://schemas.microsoft.com/office/drawing/2014/main" id="{C0EDD0F6-D72E-475A-B183-163C3B3ADFE5}"/>
              </a:ext>
            </a:extLst>
          </p:cNvPr>
          <p:cNvSpPr/>
          <p:nvPr/>
        </p:nvSpPr>
        <p:spPr>
          <a:xfrm>
            <a:off x="5689399" y="3205267"/>
            <a:ext cx="1842789" cy="26269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/>
              <a:t>HAS-API</a:t>
            </a:r>
            <a:endParaRPr lang="en-US" sz="1799" dirty="0"/>
          </a:p>
        </p:txBody>
      </p:sp>
      <p:cxnSp>
        <p:nvCxnSpPr>
          <p:cNvPr id="226" name="Straight Arrow Connector 225">
            <a:extLst>
              <a:ext uri="{FF2B5EF4-FFF2-40B4-BE49-F238E27FC236}">
                <a16:creationId xmlns:a16="http://schemas.microsoft.com/office/drawing/2014/main" id="{BF57C6B2-A704-4247-8A11-86E0B859C35F}"/>
              </a:ext>
            </a:extLst>
          </p:cNvPr>
          <p:cNvCxnSpPr>
            <a:stCxn id="225" idx="2"/>
            <a:endCxn id="90" idx="0"/>
          </p:cNvCxnSpPr>
          <p:nvPr/>
        </p:nvCxnSpPr>
        <p:spPr>
          <a:xfrm>
            <a:off x="6610793" y="3467965"/>
            <a:ext cx="6068" cy="234478"/>
          </a:xfrm>
          <a:prstGeom prst="straightConnector1">
            <a:avLst/>
          </a:prstGeom>
          <a:ln w="38100" cmpd="sng">
            <a:solidFill>
              <a:schemeClr val="accent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CDC69C72-3975-4ADF-95F8-C82F59A8F5BB}"/>
              </a:ext>
            </a:extLst>
          </p:cNvPr>
          <p:cNvCxnSpPr>
            <a:stCxn id="183" idx="3"/>
            <a:endCxn id="195" idx="1"/>
          </p:cNvCxnSpPr>
          <p:nvPr/>
        </p:nvCxnSpPr>
        <p:spPr>
          <a:xfrm flipV="1">
            <a:off x="7570905" y="2642587"/>
            <a:ext cx="1602630" cy="10525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8" name="TextBox 227">
            <a:extLst>
              <a:ext uri="{FF2B5EF4-FFF2-40B4-BE49-F238E27FC236}">
                <a16:creationId xmlns:a16="http://schemas.microsoft.com/office/drawing/2014/main" id="{F0E9171F-2C8E-4877-87E0-2E37DBE213A4}"/>
              </a:ext>
            </a:extLst>
          </p:cNvPr>
          <p:cNvSpPr txBox="1"/>
          <p:nvPr/>
        </p:nvSpPr>
        <p:spPr>
          <a:xfrm flipH="1">
            <a:off x="7734824" y="2423628"/>
            <a:ext cx="1499824" cy="49702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Fetch homing policies for request</a:t>
            </a:r>
          </a:p>
        </p:txBody>
      </p:sp>
      <p:sp>
        <p:nvSpPr>
          <p:cNvPr id="229" name="Can 61">
            <a:extLst>
              <a:ext uri="{FF2B5EF4-FFF2-40B4-BE49-F238E27FC236}">
                <a16:creationId xmlns:a16="http://schemas.microsoft.com/office/drawing/2014/main" id="{D7222AF4-D26B-4017-89FC-EA9F12835EF8}"/>
              </a:ext>
            </a:extLst>
          </p:cNvPr>
          <p:cNvSpPr/>
          <p:nvPr/>
        </p:nvSpPr>
        <p:spPr>
          <a:xfrm>
            <a:off x="10751891" y="4221840"/>
            <a:ext cx="1175899" cy="605624"/>
          </a:xfrm>
          <a:prstGeom prst="can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*MUSIC DB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1D51BC56-25B8-4843-80AA-D22802B183A5}"/>
              </a:ext>
            </a:extLst>
          </p:cNvPr>
          <p:cNvSpPr txBox="1"/>
          <p:nvPr/>
        </p:nvSpPr>
        <p:spPr>
          <a:xfrm>
            <a:off x="8071376" y="6382415"/>
            <a:ext cx="2534995" cy="5050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Homing solution (after  reservations)</a:t>
            </a:r>
          </a:p>
        </p:txBody>
      </p:sp>
      <p:sp>
        <p:nvSpPr>
          <p:cNvPr id="231" name="Freeform 63">
            <a:extLst>
              <a:ext uri="{FF2B5EF4-FFF2-40B4-BE49-F238E27FC236}">
                <a16:creationId xmlns:a16="http://schemas.microsoft.com/office/drawing/2014/main" id="{0791D5BF-8650-46BD-B387-77D9F5796AA6}"/>
              </a:ext>
            </a:extLst>
          </p:cNvPr>
          <p:cNvSpPr/>
          <p:nvPr/>
        </p:nvSpPr>
        <p:spPr>
          <a:xfrm rot="18819498">
            <a:off x="6635542" y="4350988"/>
            <a:ext cx="556371" cy="543852"/>
          </a:xfrm>
          <a:custGeom>
            <a:avLst/>
            <a:gdLst>
              <a:gd name="connsiteX0" fmla="*/ 206174 w 2787347"/>
              <a:gd name="connsiteY0" fmla="*/ 1237000 h 1511479"/>
              <a:gd name="connsiteX1" fmla="*/ 361157 w 2787347"/>
              <a:gd name="connsiteY1" fmla="*/ 1438478 h 1511479"/>
              <a:gd name="connsiteX2" fmla="*/ 2608411 w 2787347"/>
              <a:gd name="connsiteY2" fmla="*/ 229610 h 1511479"/>
              <a:gd name="connsiteX3" fmla="*/ 2375936 w 2787347"/>
              <a:gd name="connsiteY3" fmla="*/ 90125 h 1511479"/>
              <a:gd name="connsiteX4" fmla="*/ 206174 w 2787347"/>
              <a:gd name="connsiteY4" fmla="*/ 1237000 h 151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7347" h="1511479">
                <a:moveTo>
                  <a:pt x="206174" y="1237000"/>
                </a:moveTo>
                <a:cubicBezTo>
                  <a:pt x="-129622" y="1461725"/>
                  <a:pt x="-39216" y="1606376"/>
                  <a:pt x="361157" y="1438478"/>
                </a:cubicBezTo>
                <a:cubicBezTo>
                  <a:pt x="761530" y="1270580"/>
                  <a:pt x="2272615" y="454335"/>
                  <a:pt x="2608411" y="229610"/>
                </a:cubicBezTo>
                <a:cubicBezTo>
                  <a:pt x="2944207" y="4885"/>
                  <a:pt x="2773726" y="-80356"/>
                  <a:pt x="2375936" y="90125"/>
                </a:cubicBezTo>
                <a:cubicBezTo>
                  <a:pt x="1978146" y="260606"/>
                  <a:pt x="541970" y="1012275"/>
                  <a:pt x="206174" y="1237000"/>
                </a:cubicBezTo>
                <a:close/>
              </a:path>
            </a:pathLst>
          </a:custGeom>
          <a:noFill/>
          <a:ln>
            <a:solidFill>
              <a:schemeClr val="tx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32" name="Freeform 64">
            <a:extLst>
              <a:ext uri="{FF2B5EF4-FFF2-40B4-BE49-F238E27FC236}">
                <a16:creationId xmlns:a16="http://schemas.microsoft.com/office/drawing/2014/main" id="{CA367158-72D8-4DC2-992C-4B59E8E378E0}"/>
              </a:ext>
            </a:extLst>
          </p:cNvPr>
          <p:cNvSpPr/>
          <p:nvPr/>
        </p:nvSpPr>
        <p:spPr>
          <a:xfrm rot="18819498">
            <a:off x="6592515" y="5964193"/>
            <a:ext cx="556371" cy="543852"/>
          </a:xfrm>
          <a:custGeom>
            <a:avLst/>
            <a:gdLst>
              <a:gd name="connsiteX0" fmla="*/ 206174 w 2787347"/>
              <a:gd name="connsiteY0" fmla="*/ 1237000 h 1511479"/>
              <a:gd name="connsiteX1" fmla="*/ 361157 w 2787347"/>
              <a:gd name="connsiteY1" fmla="*/ 1438478 h 1511479"/>
              <a:gd name="connsiteX2" fmla="*/ 2608411 w 2787347"/>
              <a:gd name="connsiteY2" fmla="*/ 229610 h 1511479"/>
              <a:gd name="connsiteX3" fmla="*/ 2375936 w 2787347"/>
              <a:gd name="connsiteY3" fmla="*/ 90125 h 1511479"/>
              <a:gd name="connsiteX4" fmla="*/ 206174 w 2787347"/>
              <a:gd name="connsiteY4" fmla="*/ 1237000 h 151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7347" h="1511479">
                <a:moveTo>
                  <a:pt x="206174" y="1237000"/>
                </a:moveTo>
                <a:cubicBezTo>
                  <a:pt x="-129622" y="1461725"/>
                  <a:pt x="-39216" y="1606376"/>
                  <a:pt x="361157" y="1438478"/>
                </a:cubicBezTo>
                <a:cubicBezTo>
                  <a:pt x="761530" y="1270580"/>
                  <a:pt x="2272615" y="454335"/>
                  <a:pt x="2608411" y="229610"/>
                </a:cubicBezTo>
                <a:cubicBezTo>
                  <a:pt x="2944207" y="4885"/>
                  <a:pt x="2773726" y="-80356"/>
                  <a:pt x="2375936" y="90125"/>
                </a:cubicBezTo>
                <a:cubicBezTo>
                  <a:pt x="1978146" y="260606"/>
                  <a:pt x="541970" y="1012275"/>
                  <a:pt x="206174" y="1237000"/>
                </a:cubicBezTo>
                <a:close/>
              </a:path>
            </a:pathLst>
          </a:custGeom>
          <a:noFill/>
          <a:ln>
            <a:solidFill>
              <a:schemeClr val="tx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33" name="Freeform 65">
            <a:extLst>
              <a:ext uri="{FF2B5EF4-FFF2-40B4-BE49-F238E27FC236}">
                <a16:creationId xmlns:a16="http://schemas.microsoft.com/office/drawing/2014/main" id="{3C2F7AE8-B92C-40E0-9CCF-7F3547CED717}"/>
              </a:ext>
            </a:extLst>
          </p:cNvPr>
          <p:cNvSpPr/>
          <p:nvPr/>
        </p:nvSpPr>
        <p:spPr>
          <a:xfrm rot="18819498">
            <a:off x="5991671" y="1378307"/>
            <a:ext cx="556371" cy="543852"/>
          </a:xfrm>
          <a:custGeom>
            <a:avLst/>
            <a:gdLst>
              <a:gd name="connsiteX0" fmla="*/ 206174 w 2787347"/>
              <a:gd name="connsiteY0" fmla="*/ 1237000 h 1511479"/>
              <a:gd name="connsiteX1" fmla="*/ 361157 w 2787347"/>
              <a:gd name="connsiteY1" fmla="*/ 1438478 h 1511479"/>
              <a:gd name="connsiteX2" fmla="*/ 2608411 w 2787347"/>
              <a:gd name="connsiteY2" fmla="*/ 229610 h 1511479"/>
              <a:gd name="connsiteX3" fmla="*/ 2375936 w 2787347"/>
              <a:gd name="connsiteY3" fmla="*/ 90125 h 1511479"/>
              <a:gd name="connsiteX4" fmla="*/ 206174 w 2787347"/>
              <a:gd name="connsiteY4" fmla="*/ 1237000 h 151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7347" h="1511479">
                <a:moveTo>
                  <a:pt x="206174" y="1237000"/>
                </a:moveTo>
                <a:cubicBezTo>
                  <a:pt x="-129622" y="1461725"/>
                  <a:pt x="-39216" y="1606376"/>
                  <a:pt x="361157" y="1438478"/>
                </a:cubicBezTo>
                <a:cubicBezTo>
                  <a:pt x="761530" y="1270580"/>
                  <a:pt x="2272615" y="454335"/>
                  <a:pt x="2608411" y="229610"/>
                </a:cubicBezTo>
                <a:cubicBezTo>
                  <a:pt x="2944207" y="4885"/>
                  <a:pt x="2773726" y="-80356"/>
                  <a:pt x="2375936" y="90125"/>
                </a:cubicBezTo>
                <a:cubicBezTo>
                  <a:pt x="1978146" y="260606"/>
                  <a:pt x="541970" y="1012275"/>
                  <a:pt x="206174" y="1237000"/>
                </a:cubicBezTo>
                <a:close/>
              </a:path>
            </a:pathLst>
          </a:custGeom>
          <a:noFill/>
          <a:ln>
            <a:solidFill>
              <a:schemeClr val="tx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A902B02C-96DE-493B-8F0D-EFCB4911847A}"/>
              </a:ext>
            </a:extLst>
          </p:cNvPr>
          <p:cNvSpPr txBox="1"/>
          <p:nvPr/>
        </p:nvSpPr>
        <p:spPr>
          <a:xfrm>
            <a:off x="10071738" y="6216807"/>
            <a:ext cx="176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HAS uses a simple abstraction of gets/puts, and is DB agnostic</a:t>
            </a:r>
          </a:p>
        </p:txBody>
      </p:sp>
      <p:sp>
        <p:nvSpPr>
          <p:cNvPr id="235" name="Can 67">
            <a:extLst>
              <a:ext uri="{FF2B5EF4-FFF2-40B4-BE49-F238E27FC236}">
                <a16:creationId xmlns:a16="http://schemas.microsoft.com/office/drawing/2014/main" id="{CF4281F3-F6E1-4CDE-88E2-7179A1FD7CAD}"/>
              </a:ext>
            </a:extLst>
          </p:cNvPr>
          <p:cNvSpPr/>
          <p:nvPr/>
        </p:nvSpPr>
        <p:spPr>
          <a:xfrm>
            <a:off x="2539675" y="4422415"/>
            <a:ext cx="974274" cy="3717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 memory cache</a:t>
            </a: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90A03D29-C418-4C0D-99DA-BB4B23365612}"/>
              </a:ext>
            </a:extLst>
          </p:cNvPr>
          <p:cNvSpPr/>
          <p:nvPr/>
        </p:nvSpPr>
        <p:spPr>
          <a:xfrm>
            <a:off x="123899" y="1575513"/>
            <a:ext cx="36214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HAS architecture supports Active/Active mode</a:t>
            </a:r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945B0ACC-2622-4FF8-9ACB-33A3600FE308}"/>
              </a:ext>
            </a:extLst>
          </p:cNvPr>
          <p:cNvGrpSpPr/>
          <p:nvPr/>
        </p:nvGrpSpPr>
        <p:grpSpPr>
          <a:xfrm>
            <a:off x="114463" y="5028488"/>
            <a:ext cx="3245874" cy="1717162"/>
            <a:chOff x="477464" y="4931063"/>
            <a:chExt cx="3245874" cy="1717162"/>
          </a:xfrm>
        </p:grpSpPr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0D4F61E5-1FDC-4046-8AE7-5319717D3BF3}"/>
                </a:ext>
              </a:extLst>
            </p:cNvPr>
            <p:cNvSpPr txBox="1"/>
            <p:nvPr/>
          </p:nvSpPr>
          <p:spPr>
            <a:xfrm>
              <a:off x="1151086" y="6365227"/>
              <a:ext cx="2572252" cy="282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Intra HAS component messaging</a:t>
              </a:r>
            </a:p>
          </p:txBody>
        </p: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18CC1707-AC30-4ABB-BB35-FF120CAB7E0E}"/>
                </a:ext>
              </a:extLst>
            </p:cNvPr>
            <p:cNvGrpSpPr/>
            <p:nvPr/>
          </p:nvGrpSpPr>
          <p:grpSpPr>
            <a:xfrm>
              <a:off x="477464" y="4931063"/>
              <a:ext cx="2962348" cy="1577374"/>
              <a:chOff x="477464" y="4931063"/>
              <a:chExt cx="2962348" cy="1577374"/>
            </a:xfrm>
          </p:grpSpPr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25623916-BD05-48F2-AA19-45C0BE9CB002}"/>
                  </a:ext>
                </a:extLst>
              </p:cNvPr>
              <p:cNvSpPr/>
              <p:nvPr/>
            </p:nvSpPr>
            <p:spPr>
              <a:xfrm>
                <a:off x="477464" y="5046949"/>
                <a:ext cx="477644" cy="26632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9" dirty="0"/>
              </a:p>
            </p:txBody>
          </p:sp>
          <p:sp>
            <p:nvSpPr>
              <p:cNvPr id="241" name="TextBox 240">
                <a:extLst>
                  <a:ext uri="{FF2B5EF4-FFF2-40B4-BE49-F238E27FC236}">
                    <a16:creationId xmlns:a16="http://schemas.microsoft.com/office/drawing/2014/main" id="{4BBCB6B2-FDEB-4929-9BE3-28C15ACC6C4C}"/>
                  </a:ext>
                </a:extLst>
              </p:cNvPr>
              <p:cNvSpPr txBox="1"/>
              <p:nvPr/>
            </p:nvSpPr>
            <p:spPr>
              <a:xfrm>
                <a:off x="1124325" y="4931063"/>
                <a:ext cx="1804492" cy="6438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noAutofit/>
              </a:bodyPr>
              <a:lstStyle/>
              <a:p>
                <a:r>
                  <a:rPr lang="en-US" sz="1799" dirty="0">
                    <a:solidFill>
                      <a:schemeClr val="tx2"/>
                    </a:solidFill>
                  </a:rPr>
                  <a:t>HAS Component</a:t>
                </a:r>
              </a:p>
              <a:p>
                <a:r>
                  <a:rPr lang="en-US" sz="1799" dirty="0">
                    <a:solidFill>
                      <a:schemeClr val="tx2"/>
                    </a:solidFill>
                  </a:rPr>
                  <a:t>(process) </a:t>
                </a:r>
              </a:p>
            </p:txBody>
          </p:sp>
          <p:sp>
            <p:nvSpPr>
              <p:cNvPr id="242" name="Rounded Rectangle 74">
                <a:extLst>
                  <a:ext uri="{FF2B5EF4-FFF2-40B4-BE49-F238E27FC236}">
                    <a16:creationId xmlns:a16="http://schemas.microsoft.com/office/drawing/2014/main" id="{ED930087-D575-4908-9141-54B655B94CD1}"/>
                  </a:ext>
                </a:extLst>
              </p:cNvPr>
              <p:cNvSpPr/>
              <p:nvPr/>
            </p:nvSpPr>
            <p:spPr>
              <a:xfrm>
                <a:off x="482023" y="5554756"/>
                <a:ext cx="473085" cy="284315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9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DE440F4C-352F-4C69-9AD4-7D12DE73FCB0}"/>
                  </a:ext>
                </a:extLst>
              </p:cNvPr>
              <p:cNvSpPr txBox="1"/>
              <p:nvPr/>
            </p:nvSpPr>
            <p:spPr>
              <a:xfrm>
                <a:off x="1124324" y="5574870"/>
                <a:ext cx="2315488" cy="323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noAutofit/>
              </a:bodyPr>
              <a:lstStyle/>
              <a:p>
                <a:r>
                  <a:rPr lang="en-US" sz="1799" dirty="0">
                    <a:solidFill>
                      <a:schemeClr val="tx2"/>
                    </a:solidFill>
                  </a:rPr>
                  <a:t>OSDF Component</a:t>
                </a:r>
              </a:p>
            </p:txBody>
          </p:sp>
          <p:cxnSp>
            <p:nvCxnSpPr>
              <p:cNvPr id="244" name="Straight Arrow Connector 243">
                <a:extLst>
                  <a:ext uri="{FF2B5EF4-FFF2-40B4-BE49-F238E27FC236}">
                    <a16:creationId xmlns:a16="http://schemas.microsoft.com/office/drawing/2014/main" id="{2B08498A-F24D-4DAF-9845-81D0CFB32289}"/>
                  </a:ext>
                </a:extLst>
              </p:cNvPr>
              <p:cNvCxnSpPr/>
              <p:nvPr/>
            </p:nvCxnSpPr>
            <p:spPr>
              <a:xfrm>
                <a:off x="543364" y="6508437"/>
                <a:ext cx="477768" cy="0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5" name="Freeform 77">
                <a:extLst>
                  <a:ext uri="{FF2B5EF4-FFF2-40B4-BE49-F238E27FC236}">
                    <a16:creationId xmlns:a16="http://schemas.microsoft.com/office/drawing/2014/main" id="{434D113D-BE11-4615-9E00-9F9110E3B962}"/>
                  </a:ext>
                </a:extLst>
              </p:cNvPr>
              <p:cNvSpPr/>
              <p:nvPr/>
            </p:nvSpPr>
            <p:spPr>
              <a:xfrm rot="13328851">
                <a:off x="549090" y="5952249"/>
                <a:ext cx="473738" cy="465034"/>
              </a:xfrm>
              <a:custGeom>
                <a:avLst/>
                <a:gdLst>
                  <a:gd name="connsiteX0" fmla="*/ 206174 w 2787347"/>
                  <a:gd name="connsiteY0" fmla="*/ 1237000 h 1511479"/>
                  <a:gd name="connsiteX1" fmla="*/ 361157 w 2787347"/>
                  <a:gd name="connsiteY1" fmla="*/ 1438478 h 1511479"/>
                  <a:gd name="connsiteX2" fmla="*/ 2608411 w 2787347"/>
                  <a:gd name="connsiteY2" fmla="*/ 229610 h 1511479"/>
                  <a:gd name="connsiteX3" fmla="*/ 2375936 w 2787347"/>
                  <a:gd name="connsiteY3" fmla="*/ 90125 h 1511479"/>
                  <a:gd name="connsiteX4" fmla="*/ 206174 w 2787347"/>
                  <a:gd name="connsiteY4" fmla="*/ 1237000 h 1511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347" h="1511479">
                    <a:moveTo>
                      <a:pt x="206174" y="1237000"/>
                    </a:moveTo>
                    <a:cubicBezTo>
                      <a:pt x="-129622" y="1461725"/>
                      <a:pt x="-39216" y="1606376"/>
                      <a:pt x="361157" y="1438478"/>
                    </a:cubicBezTo>
                    <a:cubicBezTo>
                      <a:pt x="761530" y="1270580"/>
                      <a:pt x="2272615" y="454335"/>
                      <a:pt x="2608411" y="229610"/>
                    </a:cubicBezTo>
                    <a:cubicBezTo>
                      <a:pt x="2944207" y="4885"/>
                      <a:pt x="2773726" y="-80356"/>
                      <a:pt x="2375936" y="90125"/>
                    </a:cubicBezTo>
                    <a:cubicBezTo>
                      <a:pt x="1978146" y="260606"/>
                      <a:pt x="541970" y="1012275"/>
                      <a:pt x="206174" y="1237000"/>
                    </a:cubicBezTo>
                    <a:close/>
                  </a:path>
                </a:pathLst>
              </a:custGeom>
              <a:noFill/>
              <a:ln>
                <a:solidFill>
                  <a:schemeClr val="tx2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TextBox 245">
                <a:extLst>
                  <a:ext uri="{FF2B5EF4-FFF2-40B4-BE49-F238E27FC236}">
                    <a16:creationId xmlns:a16="http://schemas.microsoft.com/office/drawing/2014/main" id="{AE960CF2-1BE7-422E-8784-5E8E558D4C47}"/>
                  </a:ext>
                </a:extLst>
              </p:cNvPr>
              <p:cNvSpPr txBox="1"/>
              <p:nvPr/>
            </p:nvSpPr>
            <p:spPr>
              <a:xfrm>
                <a:off x="1172735" y="6060224"/>
                <a:ext cx="1804962" cy="3270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noAutofit/>
              </a:bodyPr>
              <a:lstStyle/>
              <a:p>
                <a:r>
                  <a:rPr lang="en-US" sz="1400" dirty="0">
                    <a:solidFill>
                      <a:schemeClr val="tx2"/>
                    </a:solidFill>
                  </a:rPr>
                  <a:t>Asynchronous/polling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9580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0" y="-81372"/>
            <a:ext cx="94576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I build a new optimization using OOF?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0896F99-7CB2-1540-A1A9-ED6DD9E59939}"/>
              </a:ext>
            </a:extLst>
          </p:cNvPr>
          <p:cNvSpPr/>
          <p:nvPr/>
        </p:nvSpPr>
        <p:spPr>
          <a:xfrm>
            <a:off x="3957727" y="2295597"/>
            <a:ext cx="2974500" cy="50931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741380B-777C-5047-967B-FF6EAEA751D1}"/>
              </a:ext>
            </a:extLst>
          </p:cNvPr>
          <p:cNvSpPr txBox="1"/>
          <p:nvPr/>
        </p:nvSpPr>
        <p:spPr>
          <a:xfrm>
            <a:off x="4126032" y="2356871"/>
            <a:ext cx="2617320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Reuse</a:t>
            </a:r>
            <a:r>
              <a:rPr lang="en-US" dirty="0"/>
              <a:t> existing translators 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136A5082-9142-BA48-9FB1-A25B5666D7A3}"/>
              </a:ext>
            </a:extLst>
          </p:cNvPr>
          <p:cNvSpPr/>
          <p:nvPr/>
        </p:nvSpPr>
        <p:spPr>
          <a:xfrm>
            <a:off x="8238857" y="2093410"/>
            <a:ext cx="3026418" cy="89625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i="1" dirty="0">
                <a:solidFill>
                  <a:srgbClr val="FF0000"/>
                </a:solidFill>
              </a:rPr>
              <a:t>2. Define</a:t>
            </a:r>
            <a:r>
              <a:rPr lang="en-US" sz="1799" dirty="0">
                <a:solidFill>
                  <a:schemeClr val="tx1"/>
                </a:solidFill>
              </a:rPr>
              <a:t> </a:t>
            </a:r>
            <a:r>
              <a:rPr lang="en-US" sz="1799" i="1" dirty="0">
                <a:solidFill>
                  <a:srgbClr val="FF0000"/>
                </a:solidFill>
              </a:rPr>
              <a:t>new</a:t>
            </a:r>
            <a:r>
              <a:rPr lang="en-US" sz="1799" dirty="0">
                <a:solidFill>
                  <a:schemeClr val="tx1"/>
                </a:solidFill>
              </a:rPr>
              <a:t> policy instances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D999703-8B76-DD4F-8B70-5D02F8ED8D08}"/>
              </a:ext>
            </a:extLst>
          </p:cNvPr>
          <p:cNvCxnSpPr>
            <a:cxnSpLocks/>
            <a:stCxn id="67" idx="1"/>
            <a:endCxn id="65" idx="3"/>
          </p:cNvCxnSpPr>
          <p:nvPr/>
        </p:nvCxnSpPr>
        <p:spPr>
          <a:xfrm flipH="1">
            <a:off x="6932227" y="2541538"/>
            <a:ext cx="1306630" cy="8718"/>
          </a:xfrm>
          <a:prstGeom prst="straightConnector1">
            <a:avLst/>
          </a:prstGeom>
          <a:ln w="38100" cmpd="sng">
            <a:solidFill>
              <a:schemeClr val="tx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45947FCA-E777-A74C-8B55-D5C2390F63D3}"/>
              </a:ext>
            </a:extLst>
          </p:cNvPr>
          <p:cNvSpPr/>
          <p:nvPr/>
        </p:nvSpPr>
        <p:spPr>
          <a:xfrm>
            <a:off x="3959634" y="1415498"/>
            <a:ext cx="2974500" cy="50447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>
                <a:solidFill>
                  <a:srgbClr val="FF0000"/>
                </a:solidFill>
              </a:rPr>
              <a:t>1. Define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i="1" dirty="0">
                <a:solidFill>
                  <a:srgbClr val="FF0000"/>
                </a:solidFill>
              </a:rPr>
              <a:t>new</a:t>
            </a:r>
            <a:r>
              <a:rPr lang="en-US" sz="1600" dirty="0">
                <a:solidFill>
                  <a:schemeClr val="tx1"/>
                </a:solidFill>
              </a:rPr>
              <a:t> consumed APIs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BD8A3B1-2AC8-B947-940E-5598CDD3192B}"/>
              </a:ext>
            </a:extLst>
          </p:cNvPr>
          <p:cNvCxnSpPr>
            <a:cxnSpLocks/>
            <a:stCxn id="69" idx="2"/>
            <a:endCxn id="65" idx="0"/>
          </p:cNvCxnSpPr>
          <p:nvPr/>
        </p:nvCxnSpPr>
        <p:spPr>
          <a:xfrm flipH="1">
            <a:off x="5444977" y="1919972"/>
            <a:ext cx="1907" cy="37562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F1AF6538-BE4B-B947-8D13-578D9510986A}"/>
              </a:ext>
            </a:extLst>
          </p:cNvPr>
          <p:cNvCxnSpPr>
            <a:cxnSpLocks/>
            <a:stCxn id="65" idx="2"/>
            <a:endCxn id="74" idx="0"/>
          </p:cNvCxnSpPr>
          <p:nvPr/>
        </p:nvCxnSpPr>
        <p:spPr>
          <a:xfrm flipH="1">
            <a:off x="4074095" y="2804914"/>
            <a:ext cx="1370882" cy="724424"/>
          </a:xfrm>
          <a:prstGeom prst="straightConnector1">
            <a:avLst/>
          </a:prstGeom>
          <a:ln w="38100"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AC9B0148-8000-C144-81F9-3E186BAF7154}"/>
              </a:ext>
            </a:extLst>
          </p:cNvPr>
          <p:cNvSpPr/>
          <p:nvPr/>
        </p:nvSpPr>
        <p:spPr>
          <a:xfrm>
            <a:off x="6823631" y="3538974"/>
            <a:ext cx="2233819" cy="58701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4. Bring Your Own Optimizer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4B40B512-9872-4141-BA17-86EC22714245}"/>
              </a:ext>
            </a:extLst>
          </p:cNvPr>
          <p:cNvSpPr/>
          <p:nvPr/>
        </p:nvSpPr>
        <p:spPr>
          <a:xfrm>
            <a:off x="4469153" y="5320632"/>
            <a:ext cx="2612069" cy="617313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i="1" dirty="0">
                <a:solidFill>
                  <a:srgbClr val="FF0000"/>
                </a:solidFill>
              </a:rPr>
              <a:t>6. Reuse</a:t>
            </a:r>
            <a:r>
              <a:rPr lang="en-US" sz="1799" dirty="0">
                <a:solidFill>
                  <a:schemeClr val="tx1"/>
                </a:solidFill>
              </a:rPr>
              <a:t> the data models supporting optimization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C8979E-C3CE-7640-8ADD-0C138BF5F63E}"/>
              </a:ext>
            </a:extLst>
          </p:cNvPr>
          <p:cNvSpPr/>
          <p:nvPr/>
        </p:nvSpPr>
        <p:spPr>
          <a:xfrm>
            <a:off x="3081866" y="3529338"/>
            <a:ext cx="1984458" cy="76372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Reuse</a:t>
            </a:r>
            <a:r>
              <a:rPr lang="en-US" dirty="0">
                <a:solidFill>
                  <a:schemeClr val="tx1"/>
                </a:solidFill>
              </a:rPr>
              <a:t> Generic Optimizer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D1DE5B97-7743-234B-807E-D646AE0A7C75}"/>
              </a:ext>
            </a:extLst>
          </p:cNvPr>
          <p:cNvCxnSpPr>
            <a:cxnSpLocks/>
            <a:stCxn id="73" idx="0"/>
            <a:endCxn id="74" idx="2"/>
          </p:cNvCxnSpPr>
          <p:nvPr/>
        </p:nvCxnSpPr>
        <p:spPr>
          <a:xfrm flipH="1" flipV="1">
            <a:off x="4074095" y="4293064"/>
            <a:ext cx="1701093" cy="1027568"/>
          </a:xfrm>
          <a:prstGeom prst="straightConnector1">
            <a:avLst/>
          </a:prstGeom>
          <a:ln w="38100" cmpd="sng">
            <a:solidFill>
              <a:schemeClr val="tx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871CC6A6-0E90-9143-A716-B81C77613D18}"/>
              </a:ext>
            </a:extLst>
          </p:cNvPr>
          <p:cNvSpPr/>
          <p:nvPr/>
        </p:nvSpPr>
        <p:spPr>
          <a:xfrm>
            <a:off x="731787" y="2203138"/>
            <a:ext cx="2751215" cy="711504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i="1" dirty="0">
                <a:solidFill>
                  <a:srgbClr val="FF0000"/>
                </a:solidFill>
              </a:rPr>
              <a:t>3. Reuse existing</a:t>
            </a:r>
            <a:r>
              <a:rPr lang="en-US" sz="1799" dirty="0">
                <a:solidFill>
                  <a:schemeClr val="tx1"/>
                </a:solidFill>
              </a:rPr>
              <a:t> Policy models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F9AA3633-2809-4443-AFF3-8296C3F693BA}"/>
              </a:ext>
            </a:extLst>
          </p:cNvPr>
          <p:cNvCxnSpPr>
            <a:cxnSpLocks/>
            <a:stCxn id="76" idx="3"/>
            <a:endCxn id="65" idx="1"/>
          </p:cNvCxnSpPr>
          <p:nvPr/>
        </p:nvCxnSpPr>
        <p:spPr>
          <a:xfrm flipV="1">
            <a:off x="3483002" y="2550256"/>
            <a:ext cx="474725" cy="8634"/>
          </a:xfrm>
          <a:prstGeom prst="straightConnector1">
            <a:avLst/>
          </a:prstGeom>
          <a:ln w="38100" cmpd="sng">
            <a:solidFill>
              <a:schemeClr val="tx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F3E33A68-6089-3B45-B2B6-E730F113B110}"/>
              </a:ext>
            </a:extLst>
          </p:cNvPr>
          <p:cNvSpPr/>
          <p:nvPr/>
        </p:nvSpPr>
        <p:spPr>
          <a:xfrm>
            <a:off x="560833" y="3451339"/>
            <a:ext cx="2050339" cy="924702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i="1" dirty="0">
                <a:solidFill>
                  <a:srgbClr val="FF0000"/>
                </a:solidFill>
              </a:rPr>
              <a:t>5. Reuse existing </a:t>
            </a:r>
            <a:r>
              <a:rPr lang="en-US" sz="1799" dirty="0">
                <a:solidFill>
                  <a:schemeClr val="tx1"/>
                </a:solidFill>
              </a:rPr>
              <a:t>optimization and constraint models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29FF7FCB-736F-B547-9231-ECBF1D81CAA6}"/>
              </a:ext>
            </a:extLst>
          </p:cNvPr>
          <p:cNvCxnSpPr>
            <a:cxnSpLocks/>
            <a:stCxn id="78" idx="3"/>
            <a:endCxn id="74" idx="1"/>
          </p:cNvCxnSpPr>
          <p:nvPr/>
        </p:nvCxnSpPr>
        <p:spPr>
          <a:xfrm flipV="1">
            <a:off x="2611172" y="3911201"/>
            <a:ext cx="470694" cy="2489"/>
          </a:xfrm>
          <a:prstGeom prst="straightConnector1">
            <a:avLst/>
          </a:prstGeom>
          <a:ln w="38100" cmpd="sng">
            <a:solidFill>
              <a:schemeClr val="tx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207FB38-9D25-8B4A-BF9D-0DC6EEC3BFB7}"/>
              </a:ext>
            </a:extLst>
          </p:cNvPr>
          <p:cNvCxnSpPr>
            <a:cxnSpLocks/>
            <a:stCxn id="65" idx="2"/>
            <a:endCxn id="72" idx="0"/>
          </p:cNvCxnSpPr>
          <p:nvPr/>
        </p:nvCxnSpPr>
        <p:spPr>
          <a:xfrm>
            <a:off x="5444977" y="2804914"/>
            <a:ext cx="2495564" cy="734060"/>
          </a:xfrm>
          <a:prstGeom prst="straightConnector1">
            <a:avLst/>
          </a:prstGeom>
          <a:ln w="38100" cmpd="thickThin"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58C94DC1-20FC-ED49-8BBE-DE6100E8E83D}"/>
              </a:ext>
            </a:extLst>
          </p:cNvPr>
          <p:cNvSpPr txBox="1"/>
          <p:nvPr/>
        </p:nvSpPr>
        <p:spPr>
          <a:xfrm>
            <a:off x="5072807" y="3714321"/>
            <a:ext cx="141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e.g</a:t>
            </a:r>
            <a:r>
              <a:rPr lang="en-US" sz="1400" dirty="0"/>
              <a:t>, </a:t>
            </a:r>
            <a:r>
              <a:rPr lang="en-US" sz="1400" dirty="0" err="1"/>
              <a:t>MiniZn</a:t>
            </a:r>
            <a:r>
              <a:rPr lang="en-US" sz="1400" dirty="0"/>
              <a:t>, CPLEX, AMPL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F67BD2C-9866-B847-B19E-3450E0EC18EC}"/>
              </a:ext>
            </a:extLst>
          </p:cNvPr>
          <p:cNvSpPr txBox="1"/>
          <p:nvPr/>
        </p:nvSpPr>
        <p:spPr>
          <a:xfrm>
            <a:off x="7081223" y="5331237"/>
            <a:ext cx="1809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Inventory models, SDN controller models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DC74362-20A4-8848-AFE9-E6240413E028}"/>
              </a:ext>
            </a:extLst>
          </p:cNvPr>
          <p:cNvSpPr txBox="1"/>
          <p:nvPr/>
        </p:nvSpPr>
        <p:spPr>
          <a:xfrm>
            <a:off x="9455361" y="3562905"/>
            <a:ext cx="1358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Heuristics based solvers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06B29B4-93BD-384E-BA64-85A9C8889BAB}"/>
              </a:ext>
            </a:extLst>
          </p:cNvPr>
          <p:cNvSpPr txBox="1"/>
          <p:nvPr/>
        </p:nvSpPr>
        <p:spPr>
          <a:xfrm>
            <a:off x="892345" y="2875213"/>
            <a:ext cx="2259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Eg.</a:t>
            </a:r>
            <a:r>
              <a:rPr lang="en-US" sz="1400" dirty="0"/>
              <a:t>, Network latency model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3EA037E-DBA9-4046-A718-1D3DEAF109DD}"/>
              </a:ext>
            </a:extLst>
          </p:cNvPr>
          <p:cNvSpPr txBox="1"/>
          <p:nvPr/>
        </p:nvSpPr>
        <p:spPr>
          <a:xfrm>
            <a:off x="8760323" y="2968507"/>
            <a:ext cx="30608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e.g</a:t>
            </a:r>
            <a:r>
              <a:rPr lang="en-US" sz="1400" dirty="0"/>
              <a:t>, latency &lt; 10ms for Edge workloads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E4A26CF-E4ED-154D-9058-4B6D5F277DFE}"/>
              </a:ext>
            </a:extLst>
          </p:cNvPr>
          <p:cNvSpPr/>
          <p:nvPr/>
        </p:nvSpPr>
        <p:spPr>
          <a:xfrm>
            <a:off x="1798544" y="4792339"/>
            <a:ext cx="3218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Arial" panose="020B0604020202020204" pitchFamily="34" charset="0"/>
              </a:rPr>
              <a:t>OSDF: </a:t>
            </a:r>
            <a:r>
              <a:rPr lang="en-US" sz="1200" i="1" dirty="0">
                <a:solidFill>
                  <a:srgbClr val="000000"/>
                </a:solidFill>
                <a:latin typeface="Arial" panose="020B0604020202020204" pitchFamily="34" charset="0"/>
                <a:hlinkClick r:id="rId2"/>
              </a:rPr>
              <a:t>https://gerrit.onap.org/r/p/optf/osdf.git</a:t>
            </a:r>
            <a:endParaRPr lang="en-US" sz="1200" i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200" i="1" dirty="0">
                <a:solidFill>
                  <a:srgbClr val="000000"/>
                </a:solidFill>
                <a:latin typeface="Arial" panose="020B0604020202020204" pitchFamily="34" charset="0"/>
              </a:rPr>
              <a:t>Generic solver as a part of the docker image: /</a:t>
            </a:r>
            <a:r>
              <a:rPr lang="en-US" sz="1200" i="1" dirty="0" err="1">
                <a:solidFill>
                  <a:srgbClr val="000000"/>
                </a:solidFill>
                <a:latin typeface="Arial" panose="020B0604020202020204" pitchFamily="34" charset="0"/>
              </a:rPr>
              <a:t>minizinc</a:t>
            </a:r>
            <a:endParaRPr lang="en-US" sz="1200" i="1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37D408BD-BBA1-D44F-939B-3DF0A96F9C1B}"/>
              </a:ext>
            </a:extLst>
          </p:cNvPr>
          <p:cNvSpPr/>
          <p:nvPr/>
        </p:nvSpPr>
        <p:spPr>
          <a:xfrm>
            <a:off x="1339607" y="1415498"/>
            <a:ext cx="25800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/>
              <a:t>https://</a:t>
            </a:r>
            <a:r>
              <a:rPr lang="en-US" sz="1200" i="1" dirty="0" err="1"/>
              <a:t>wiki.onap.org</a:t>
            </a:r>
            <a:r>
              <a:rPr lang="en-US" sz="1200" i="1" dirty="0"/>
              <a:t>/display/DW/</a:t>
            </a:r>
            <a:r>
              <a:rPr lang="en-US" sz="1200" i="1" dirty="0" err="1"/>
              <a:t>API+Specifications+for+OOF+Applications</a:t>
            </a:r>
            <a:endParaRPr lang="en-US" sz="1200" i="1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12EFEE6E-8818-A54A-AD47-DE89F8C72F62}"/>
              </a:ext>
            </a:extLst>
          </p:cNvPr>
          <p:cNvSpPr/>
          <p:nvPr/>
        </p:nvSpPr>
        <p:spPr>
          <a:xfrm>
            <a:off x="8891137" y="4125537"/>
            <a:ext cx="27992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/>
              <a:t>https://</a:t>
            </a:r>
            <a:r>
              <a:rPr lang="en-US" sz="1200" i="1" dirty="0" err="1"/>
              <a:t>gerrit.onap.org</a:t>
            </a:r>
            <a:r>
              <a:rPr lang="en-US" sz="1200" i="1" dirty="0"/>
              <a:t>/r/p/</a:t>
            </a:r>
            <a:r>
              <a:rPr lang="en-US" sz="1200" i="1" dirty="0" err="1"/>
              <a:t>optf</a:t>
            </a:r>
            <a:r>
              <a:rPr lang="en-US" sz="1200" i="1" dirty="0"/>
              <a:t>/</a:t>
            </a:r>
            <a:r>
              <a:rPr lang="en-US" sz="1200" i="1" dirty="0" err="1"/>
              <a:t>has.git</a:t>
            </a:r>
            <a:endParaRPr lang="en-US" sz="1200" i="1" dirty="0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B8D6DE5B-B02E-1C43-9EF6-30101484DD70}"/>
              </a:ext>
            </a:extLst>
          </p:cNvPr>
          <p:cNvCxnSpPr>
            <a:cxnSpLocks/>
            <a:stCxn id="73" idx="0"/>
            <a:endCxn id="72" idx="2"/>
          </p:cNvCxnSpPr>
          <p:nvPr/>
        </p:nvCxnSpPr>
        <p:spPr>
          <a:xfrm flipV="1">
            <a:off x="5775188" y="4125990"/>
            <a:ext cx="2165353" cy="1194642"/>
          </a:xfrm>
          <a:prstGeom prst="straightConnector1">
            <a:avLst/>
          </a:prstGeom>
          <a:ln w="38100" cmpd="sng">
            <a:solidFill>
              <a:schemeClr val="tx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130D4886-D634-E449-9227-8E43920E2DA5}"/>
              </a:ext>
            </a:extLst>
          </p:cNvPr>
          <p:cNvSpPr/>
          <p:nvPr/>
        </p:nvSpPr>
        <p:spPr>
          <a:xfrm>
            <a:off x="8891137" y="4357509"/>
            <a:ext cx="27992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/>
              <a:t>https://</a:t>
            </a:r>
            <a:r>
              <a:rPr lang="en-US" sz="1200" i="1" dirty="0" err="1"/>
              <a:t>gerrit.onap.org</a:t>
            </a:r>
            <a:r>
              <a:rPr lang="en-US" sz="1200" i="1" dirty="0"/>
              <a:t>/r/p/</a:t>
            </a:r>
            <a:r>
              <a:rPr lang="en-US" sz="1200" i="1" dirty="0" err="1"/>
              <a:t>optf</a:t>
            </a:r>
            <a:r>
              <a:rPr lang="en-US" sz="1200" i="1" dirty="0"/>
              <a:t>/</a:t>
            </a:r>
            <a:r>
              <a:rPr lang="en-US" sz="1200" i="1" dirty="0" err="1"/>
              <a:t>cmso.git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602108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2CA1-3345-4DBB-9B3D-25B076CF760A}"/>
              </a:ext>
            </a:extLst>
          </p:cNvPr>
          <p:cNvSpPr txBox="1">
            <a:spLocks/>
          </p:cNvSpPr>
          <p:nvPr/>
        </p:nvSpPr>
        <p:spPr>
          <a:xfrm>
            <a:off x="708989" y="206036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Let’s see how we did it ! </a:t>
            </a:r>
          </a:p>
        </p:txBody>
      </p:sp>
    </p:spTree>
    <p:extLst>
      <p:ext uri="{BB962C8B-B14F-4D97-AF65-F5344CB8AC3E}">
        <p14:creationId xmlns:p14="http://schemas.microsoft.com/office/powerpoint/2010/main" val="135871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Hands-on session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15EABA3-FD1D-41D1-AADE-C2A11C33EDA2}"/>
              </a:ext>
            </a:extLst>
          </p:cNvPr>
          <p:cNvSpPr txBox="1">
            <a:spLocks/>
          </p:cNvSpPr>
          <p:nvPr/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Policy models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Generic optimization framework (constraints, objective function, candidate schema, …)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Modular architecture – examples of changes done for a use case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SON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MDONS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Network Slicing</a:t>
            </a:r>
          </a:p>
        </p:txBody>
      </p:sp>
    </p:spTree>
    <p:extLst>
      <p:ext uri="{BB962C8B-B14F-4D97-AF65-F5344CB8AC3E}">
        <p14:creationId xmlns:p14="http://schemas.microsoft.com/office/powerpoint/2010/main" val="254324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2CA1-3345-4DBB-9B3D-25B076CF760A}"/>
              </a:ext>
            </a:extLst>
          </p:cNvPr>
          <p:cNvSpPr txBox="1">
            <a:spLocks/>
          </p:cNvSpPr>
          <p:nvPr/>
        </p:nvSpPr>
        <p:spPr>
          <a:xfrm>
            <a:off x="589068" y="30347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79010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1B61101C-FF32-4A26-802E-BA0AD0F936E9}"/>
              </a:ext>
            </a:extLst>
          </p:cNvPr>
          <p:cNvSpPr txBox="1">
            <a:spLocks/>
          </p:cNvSpPr>
          <p:nvPr/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OSDF: Optimization Service Design Framework</a:t>
            </a:r>
          </a:p>
          <a:p>
            <a:pPr marL="742950" lvl="1" indent="-285750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Status: Part of ONAP since Beijing Release. </a:t>
            </a:r>
          </a:p>
          <a:p>
            <a:pPr marL="285750" indent="-28575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HAS: Homing and Allocation Service</a:t>
            </a:r>
          </a:p>
          <a:p>
            <a:pPr marL="742950" lvl="1" indent="-285750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Status: Part of ONAP since Beijing Release.</a:t>
            </a:r>
          </a:p>
          <a:p>
            <a:pPr marL="285750" indent="-28575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CMSO: Change Management Schedule Optimizer</a:t>
            </a:r>
          </a:p>
          <a:p>
            <a:pPr marL="742950" lvl="1" indent="-285750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Status: Seed code up-streamed in R3, POC</a:t>
            </a:r>
          </a:p>
          <a:p>
            <a:pPr marL="285750" indent="-285750"/>
            <a:r>
              <a:rPr lang="en-US" sz="2400" i="1" dirty="0">
                <a:solidFill>
                  <a:schemeClr val="accent1">
                    <a:lumMod val="50000"/>
                  </a:schemeClr>
                </a:solidFill>
              </a:rPr>
              <a:t>FGPS: Fine Grained Placement Service</a:t>
            </a:r>
          </a:p>
          <a:p>
            <a:pPr marL="742950" lvl="1" indent="-285750"/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Status: In maintenance mode</a:t>
            </a:r>
          </a:p>
          <a:p>
            <a:pPr marL="742950" lvl="1" indent="-285750"/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2B63EDC-E92B-4767-9E9D-3010E2E9B38A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OOF Repos</a:t>
            </a:r>
          </a:p>
        </p:txBody>
      </p:sp>
    </p:spTree>
    <p:extLst>
      <p:ext uri="{BB962C8B-B14F-4D97-AF65-F5344CB8AC3E}">
        <p14:creationId xmlns:p14="http://schemas.microsoft.com/office/powerpoint/2010/main" val="1032207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2B63EDC-E92B-4767-9E9D-3010E2E9B38A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IM/DM Alignments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BD05E8-5977-46BA-AA41-8DA78B2CB380}"/>
              </a:ext>
            </a:extLst>
          </p:cNvPr>
          <p:cNvSpPr txBox="1">
            <a:spLocks/>
          </p:cNvSpPr>
          <p:nvPr/>
        </p:nvSpPr>
        <p:spPr>
          <a:xfrm>
            <a:off x="403682" y="1124262"/>
            <a:ext cx="11506200" cy="560478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Service and Resource Info, from: AAI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Network Topology for CM: AAI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HPA Flavors/Capabilities/Capacity Info, from : AAI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Policy Models (Homing, PCI, CM, Network Slicing) from: Policy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Infrastructure Metrics Info (capacity), from: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MultiCloud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Cloud agnostic Intent Info, from: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MultiCloud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AZ level capacity Info, from: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MultiCloud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(for F-GPS)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PCI configuration data, from: Config DB (not yet official component of ONAP) (currently), C&amp;PS (future)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Historical PM data for PCI optimization, from: DES (DCAE MS)</a:t>
            </a:r>
          </a:p>
        </p:txBody>
      </p:sp>
    </p:spTree>
    <p:extLst>
      <p:ext uri="{BB962C8B-B14F-4D97-AF65-F5344CB8AC3E}">
        <p14:creationId xmlns:p14="http://schemas.microsoft.com/office/powerpoint/2010/main" val="3733550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2B63EDC-E92B-4767-9E9D-3010E2E9B38A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CMSO Architecture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2568DA85-956E-445B-A41C-B9BF42D81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278135"/>
            <a:ext cx="10438404" cy="511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29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20F31B3-D494-7C4F-B3DA-F533D0A77E0D}"/>
              </a:ext>
            </a:extLst>
          </p:cNvPr>
          <p:cNvGrpSpPr/>
          <p:nvPr/>
        </p:nvGrpSpPr>
        <p:grpSpPr>
          <a:xfrm>
            <a:off x="1792825" y="2062723"/>
            <a:ext cx="617018" cy="573896"/>
            <a:chOff x="5388693" y="4467542"/>
            <a:chExt cx="355328" cy="35481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0D343C3-4FDC-F94A-91B4-9AC8F63F9A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8693" y="4467542"/>
              <a:ext cx="294947" cy="29494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01653CC-AF85-8B44-884B-75F8D389B9BF}"/>
                </a:ext>
              </a:extLst>
            </p:cNvPr>
            <p:cNvSpPr txBox="1"/>
            <p:nvPr/>
          </p:nvSpPr>
          <p:spPr>
            <a:xfrm>
              <a:off x="5394910" y="4714098"/>
              <a:ext cx="349111" cy="10825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VNF_X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0525CA2-B690-7544-B98A-C5AAFD665639}"/>
              </a:ext>
            </a:extLst>
          </p:cNvPr>
          <p:cNvSpPr txBox="1"/>
          <p:nvPr/>
        </p:nvSpPr>
        <p:spPr>
          <a:xfrm>
            <a:off x="1253252" y="4805909"/>
            <a:ext cx="2018371" cy="33453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Components of a service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9F262B4-5103-A54B-B8F2-584B38FF4F24}"/>
              </a:ext>
            </a:extLst>
          </p:cNvPr>
          <p:cNvGrpSpPr/>
          <p:nvPr/>
        </p:nvGrpSpPr>
        <p:grpSpPr>
          <a:xfrm>
            <a:off x="1788572" y="3919659"/>
            <a:ext cx="512168" cy="726031"/>
            <a:chOff x="5336051" y="4418595"/>
            <a:chExt cx="294947" cy="4488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A3E0032-21F8-D841-8CAC-58D42B318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6051" y="4418595"/>
              <a:ext cx="294947" cy="29494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E1756E3-37FB-6041-ACB6-522F9B6AADDC}"/>
                </a:ext>
              </a:extLst>
            </p:cNvPr>
            <p:cNvSpPr txBox="1"/>
            <p:nvPr/>
          </p:nvSpPr>
          <p:spPr>
            <a:xfrm>
              <a:off x="5355162" y="4735719"/>
              <a:ext cx="131360" cy="13174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VNF_Y</a:t>
              </a:r>
            </a:p>
          </p:txBody>
        </p:sp>
      </p:grpSp>
      <p:sp>
        <p:nvSpPr>
          <p:cNvPr id="9" name="Cloud 8">
            <a:extLst>
              <a:ext uri="{FF2B5EF4-FFF2-40B4-BE49-F238E27FC236}">
                <a16:creationId xmlns:a16="http://schemas.microsoft.com/office/drawing/2014/main" id="{3CA3F382-D73A-384C-9323-E959D3F4A6BF}"/>
              </a:ext>
            </a:extLst>
          </p:cNvPr>
          <p:cNvSpPr/>
          <p:nvPr/>
        </p:nvSpPr>
        <p:spPr>
          <a:xfrm>
            <a:off x="5947169" y="2629195"/>
            <a:ext cx="1699314" cy="662971"/>
          </a:xfrm>
          <a:prstGeom prst="cloud">
            <a:avLst/>
          </a:prstGeom>
          <a:solidFill>
            <a:srgbClr val="FFFFFF"/>
          </a:solidFill>
          <a:ln w="1270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6" rIns="91429" bIns="45716" anchor="ctr"/>
          <a:lstStyle/>
          <a:p>
            <a:pPr algn="ctr" defTabSz="1218223">
              <a:defRPr/>
            </a:pPr>
            <a:r>
              <a:rPr lang="en-US" sz="1600">
                <a:solidFill>
                  <a:srgbClr val="646464"/>
                </a:solidFill>
                <a:latin typeface="Omnes_ATT Regular" pitchFamily="50" charset="0"/>
              </a:rPr>
              <a:t>Cloud regions</a:t>
            </a:r>
            <a:endParaRPr lang="en-US" sz="1600" dirty="0">
              <a:solidFill>
                <a:srgbClr val="646464"/>
              </a:solidFill>
              <a:latin typeface="Omnes_ATT Regular" pitchFamily="50" charset="0"/>
            </a:endParaRP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F71D94D4-E3C6-6E4D-9FC5-256ECE6A658B}"/>
              </a:ext>
            </a:extLst>
          </p:cNvPr>
          <p:cNvSpPr/>
          <p:nvPr/>
        </p:nvSpPr>
        <p:spPr>
          <a:xfrm>
            <a:off x="3548088" y="2218466"/>
            <a:ext cx="1699314" cy="662971"/>
          </a:xfrm>
          <a:prstGeom prst="cloud">
            <a:avLst/>
          </a:prstGeom>
          <a:solidFill>
            <a:srgbClr val="FFFFFF"/>
          </a:solidFill>
          <a:ln w="1270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6" rIns="91429" bIns="45716" anchor="ctr"/>
          <a:lstStyle/>
          <a:p>
            <a:pPr algn="ctr" defTabSz="1218223">
              <a:defRPr/>
            </a:pPr>
            <a:r>
              <a:rPr lang="en-US" sz="1600">
                <a:solidFill>
                  <a:srgbClr val="646464"/>
                </a:solidFill>
                <a:latin typeface="Omnes_ATT Regular" pitchFamily="50" charset="0"/>
              </a:rPr>
              <a:t>Cloud regions</a:t>
            </a:r>
            <a:endParaRPr lang="en-US" sz="1600" dirty="0">
              <a:solidFill>
                <a:srgbClr val="646464"/>
              </a:solidFill>
              <a:latin typeface="Omnes_ATT Regular" pitchFamily="50" charset="0"/>
            </a:endParaRP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AE068D58-E9D8-1D4F-84BB-FAF83559DD48}"/>
              </a:ext>
            </a:extLst>
          </p:cNvPr>
          <p:cNvSpPr/>
          <p:nvPr/>
        </p:nvSpPr>
        <p:spPr>
          <a:xfrm>
            <a:off x="5546403" y="4087553"/>
            <a:ext cx="1699314" cy="662971"/>
          </a:xfrm>
          <a:prstGeom prst="cloud">
            <a:avLst/>
          </a:prstGeom>
          <a:solidFill>
            <a:srgbClr val="FFFFFF"/>
          </a:solidFill>
          <a:ln w="1270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6" rIns="91429" bIns="45716" anchor="ctr"/>
          <a:lstStyle/>
          <a:p>
            <a:pPr algn="ctr" defTabSz="1218223">
              <a:defRPr/>
            </a:pPr>
            <a:r>
              <a:rPr lang="en-US" sz="1600" dirty="0">
                <a:solidFill>
                  <a:srgbClr val="646464"/>
                </a:solidFill>
                <a:latin typeface="Omnes_ATT Regular" pitchFamily="50" charset="0"/>
              </a:rPr>
              <a:t>Cloud regions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21252E2E-CAB6-0546-8BE5-3AF7FF046705}"/>
              </a:ext>
            </a:extLst>
          </p:cNvPr>
          <p:cNvSpPr/>
          <p:nvPr/>
        </p:nvSpPr>
        <p:spPr>
          <a:xfrm>
            <a:off x="8585334" y="3627909"/>
            <a:ext cx="1699314" cy="662971"/>
          </a:xfrm>
          <a:prstGeom prst="cloud">
            <a:avLst/>
          </a:prstGeom>
          <a:solidFill>
            <a:srgbClr val="FFFFFF"/>
          </a:solidFill>
          <a:ln w="1270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6" rIns="91429" bIns="45716" anchor="ctr"/>
          <a:lstStyle/>
          <a:p>
            <a:pPr algn="ctr" defTabSz="1218223">
              <a:defRPr/>
            </a:pPr>
            <a:r>
              <a:rPr lang="en-US" sz="1600">
                <a:solidFill>
                  <a:srgbClr val="646464"/>
                </a:solidFill>
                <a:latin typeface="Omnes_ATT Regular" pitchFamily="50" charset="0"/>
              </a:rPr>
              <a:t>Cloud regions</a:t>
            </a:r>
            <a:endParaRPr lang="en-US" sz="1600" dirty="0">
              <a:solidFill>
                <a:srgbClr val="646464"/>
              </a:solidFill>
              <a:latin typeface="Omnes_ATT Regular" pitchFamily="50" charset="0"/>
            </a:endParaRPr>
          </a:p>
        </p:txBody>
      </p:sp>
      <p:sp>
        <p:nvSpPr>
          <p:cNvPr id="13" name="Cloud 12">
            <a:extLst>
              <a:ext uri="{FF2B5EF4-FFF2-40B4-BE49-F238E27FC236}">
                <a16:creationId xmlns:a16="http://schemas.microsoft.com/office/drawing/2014/main" id="{BA7B191F-6EFF-864F-B2BF-233DF9E54684}"/>
              </a:ext>
            </a:extLst>
          </p:cNvPr>
          <p:cNvSpPr/>
          <p:nvPr/>
        </p:nvSpPr>
        <p:spPr>
          <a:xfrm>
            <a:off x="9138117" y="2247552"/>
            <a:ext cx="1699314" cy="662971"/>
          </a:xfrm>
          <a:prstGeom prst="cloud">
            <a:avLst/>
          </a:prstGeom>
          <a:solidFill>
            <a:srgbClr val="FFFFFF"/>
          </a:solidFill>
          <a:ln w="1270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6" rIns="91429" bIns="45716" anchor="ctr"/>
          <a:lstStyle/>
          <a:p>
            <a:pPr algn="ctr" defTabSz="1218223">
              <a:defRPr/>
            </a:pPr>
            <a:r>
              <a:rPr lang="en-US" sz="1600">
                <a:solidFill>
                  <a:srgbClr val="646464"/>
                </a:solidFill>
                <a:latin typeface="Omnes_ATT Regular" pitchFamily="50" charset="0"/>
              </a:rPr>
              <a:t>Cloud regions</a:t>
            </a:r>
            <a:endParaRPr lang="en-US" sz="1600" dirty="0">
              <a:solidFill>
                <a:srgbClr val="646464"/>
              </a:solidFill>
              <a:latin typeface="Omnes_ATT Regular" pitchFamily="50" charset="0"/>
            </a:endParaRPr>
          </a:p>
        </p:txBody>
      </p:sp>
      <p:sp>
        <p:nvSpPr>
          <p:cNvPr id="14" name="Cloud 13">
            <a:extLst>
              <a:ext uri="{FF2B5EF4-FFF2-40B4-BE49-F238E27FC236}">
                <a16:creationId xmlns:a16="http://schemas.microsoft.com/office/drawing/2014/main" id="{AE82861D-9835-0546-923D-C48A90420230}"/>
              </a:ext>
            </a:extLst>
          </p:cNvPr>
          <p:cNvSpPr/>
          <p:nvPr/>
        </p:nvSpPr>
        <p:spPr>
          <a:xfrm>
            <a:off x="7587572" y="4585541"/>
            <a:ext cx="1699314" cy="662971"/>
          </a:xfrm>
          <a:prstGeom prst="cloud">
            <a:avLst/>
          </a:prstGeom>
          <a:solidFill>
            <a:srgbClr val="FFFFFF"/>
          </a:solidFill>
          <a:ln w="1270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6" rIns="91429" bIns="45716" anchor="ctr"/>
          <a:lstStyle/>
          <a:p>
            <a:pPr algn="ctr" defTabSz="1218223">
              <a:defRPr/>
            </a:pPr>
            <a:r>
              <a:rPr lang="en-US" sz="1600">
                <a:solidFill>
                  <a:srgbClr val="646464"/>
                </a:solidFill>
                <a:latin typeface="Omnes_ATT Regular" pitchFamily="50" charset="0"/>
              </a:rPr>
              <a:t>Cloud regions</a:t>
            </a:r>
            <a:endParaRPr lang="en-US" sz="1600" dirty="0">
              <a:solidFill>
                <a:srgbClr val="646464"/>
              </a:solidFill>
              <a:latin typeface="Omnes_ATT Regular" pitchFamily="50" charset="0"/>
            </a:endParaRP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F35F7A60-050D-F542-89B9-A54745F13686}"/>
              </a:ext>
            </a:extLst>
          </p:cNvPr>
          <p:cNvSpPr/>
          <p:nvPr/>
        </p:nvSpPr>
        <p:spPr>
          <a:xfrm>
            <a:off x="3689031" y="3769619"/>
            <a:ext cx="1699314" cy="662971"/>
          </a:xfrm>
          <a:prstGeom prst="cloud">
            <a:avLst/>
          </a:prstGeom>
          <a:solidFill>
            <a:srgbClr val="FFFFFF"/>
          </a:solidFill>
          <a:ln w="1270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6" rIns="91429" bIns="45716" anchor="ctr"/>
          <a:lstStyle/>
          <a:p>
            <a:pPr algn="ctr" defTabSz="1218223">
              <a:defRPr/>
            </a:pPr>
            <a:r>
              <a:rPr lang="en-US" sz="1600">
                <a:solidFill>
                  <a:srgbClr val="646464"/>
                </a:solidFill>
                <a:latin typeface="Omnes_ATT Regular" pitchFamily="50" charset="0"/>
              </a:rPr>
              <a:t>Cloud regions</a:t>
            </a:r>
            <a:endParaRPr lang="en-US" sz="1600" dirty="0">
              <a:solidFill>
                <a:srgbClr val="646464"/>
              </a:solidFill>
              <a:latin typeface="Omnes_ATT Regular" pitchFamily="50" charset="0"/>
            </a:endParaRPr>
          </a:p>
        </p:txBody>
      </p:sp>
      <p:sp>
        <p:nvSpPr>
          <p:cNvPr id="16" name="Cloud 15">
            <a:extLst>
              <a:ext uri="{FF2B5EF4-FFF2-40B4-BE49-F238E27FC236}">
                <a16:creationId xmlns:a16="http://schemas.microsoft.com/office/drawing/2014/main" id="{ABBB36BB-A47B-8343-8031-02F09CAAA9D2}"/>
              </a:ext>
            </a:extLst>
          </p:cNvPr>
          <p:cNvSpPr/>
          <p:nvPr/>
        </p:nvSpPr>
        <p:spPr>
          <a:xfrm>
            <a:off x="4467535" y="5116193"/>
            <a:ext cx="1699314" cy="662971"/>
          </a:xfrm>
          <a:prstGeom prst="cloud">
            <a:avLst/>
          </a:prstGeom>
          <a:solidFill>
            <a:srgbClr val="FFFFFF"/>
          </a:solidFill>
          <a:ln w="1270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6" rIns="91429" bIns="45716" anchor="ctr"/>
          <a:lstStyle/>
          <a:p>
            <a:pPr algn="ctr" defTabSz="1218223">
              <a:defRPr/>
            </a:pPr>
            <a:r>
              <a:rPr lang="en-US" sz="1600">
                <a:solidFill>
                  <a:srgbClr val="646464"/>
                </a:solidFill>
                <a:latin typeface="Omnes_ATT Regular" pitchFamily="50" charset="0"/>
              </a:rPr>
              <a:t>Cloud regions</a:t>
            </a:r>
            <a:endParaRPr lang="en-US" sz="1600" dirty="0">
              <a:solidFill>
                <a:srgbClr val="646464"/>
              </a:solidFill>
              <a:latin typeface="Omnes_ATT Regular" pitchFamily="50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8B1BF95-8D98-9E40-BB24-D2AEEB3DE925}"/>
              </a:ext>
            </a:extLst>
          </p:cNvPr>
          <p:cNvGrpSpPr/>
          <p:nvPr/>
        </p:nvGrpSpPr>
        <p:grpSpPr>
          <a:xfrm>
            <a:off x="6398221" y="4805909"/>
            <a:ext cx="649224" cy="799104"/>
            <a:chOff x="265976" y="2541805"/>
            <a:chExt cx="649224" cy="79910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219C583-41AD-2F47-9BAA-6CA835A91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976" y="2541805"/>
              <a:ext cx="649224" cy="64922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D879853-14BE-0B4A-9BA7-F2E366D6E195}"/>
                </a:ext>
              </a:extLst>
            </p:cNvPr>
            <p:cNvSpPr txBox="1"/>
            <p:nvPr/>
          </p:nvSpPr>
          <p:spPr>
            <a:xfrm>
              <a:off x="342861" y="3041149"/>
              <a:ext cx="520339" cy="29976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Customer</a:t>
              </a: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FAF71F8-15F1-3B41-B26C-1740D6A8F882}"/>
              </a:ext>
            </a:extLst>
          </p:cNvPr>
          <p:cNvCxnSpPr/>
          <p:nvPr/>
        </p:nvCxnSpPr>
        <p:spPr>
          <a:xfrm>
            <a:off x="2416891" y="2390664"/>
            <a:ext cx="2714355" cy="2837313"/>
          </a:xfrm>
          <a:prstGeom prst="straightConnector1">
            <a:avLst/>
          </a:prstGeom>
          <a:ln w="25400" cmpd="sng">
            <a:solidFill>
              <a:schemeClr val="accent6">
                <a:alpha val="42000"/>
              </a:schemeClr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3E3E118-D214-C148-99DE-27A09FE8FE5E}"/>
              </a:ext>
            </a:extLst>
          </p:cNvPr>
          <p:cNvCxnSpPr>
            <a:stCxn id="7" idx="3"/>
            <a:endCxn id="22" idx="1"/>
          </p:cNvCxnSpPr>
          <p:nvPr/>
        </p:nvCxnSpPr>
        <p:spPr>
          <a:xfrm>
            <a:off x="2300740" y="4158190"/>
            <a:ext cx="1938926" cy="1289488"/>
          </a:xfrm>
          <a:prstGeom prst="straightConnector1">
            <a:avLst/>
          </a:prstGeom>
          <a:ln w="25400" cmpd="sng">
            <a:solidFill>
              <a:schemeClr val="accent6">
                <a:alpha val="42000"/>
              </a:schemeClr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2BA506A1-4DDC-F14D-A402-8C3B954A1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9666" y="5270790"/>
            <a:ext cx="683743" cy="35377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FC1551A-C04F-3745-8319-534F06037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5436" y="2783792"/>
            <a:ext cx="683743" cy="3537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9945A88-9C35-2F48-8A51-B68A5B754A7F}"/>
              </a:ext>
            </a:extLst>
          </p:cNvPr>
          <p:cNvSpPr txBox="1"/>
          <p:nvPr/>
        </p:nvSpPr>
        <p:spPr>
          <a:xfrm>
            <a:off x="593792" y="1213039"/>
            <a:ext cx="10786511" cy="539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Given a set of service components (or demands), find the </a:t>
            </a:r>
            <a:r>
              <a:rPr lang="en-US" i="1" dirty="0">
                <a:solidFill>
                  <a:srgbClr val="FF0000"/>
                </a:solidFill>
              </a:rPr>
              <a:t>best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cloud region</a:t>
            </a:r>
            <a:r>
              <a:rPr lang="en-US" dirty="0">
                <a:solidFill>
                  <a:schemeClr val="tx2"/>
                </a:solidFill>
              </a:rPr>
              <a:t> to spin up each of the components or </a:t>
            </a:r>
            <a:r>
              <a:rPr lang="en-US" i="1" dirty="0">
                <a:solidFill>
                  <a:srgbClr val="FF0000"/>
                </a:solidFill>
              </a:rPr>
              <a:t>an optimal existing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(shareable) instance</a:t>
            </a:r>
            <a:r>
              <a:rPr lang="en-US" dirty="0">
                <a:solidFill>
                  <a:schemeClr val="tx2"/>
                </a:solidFill>
              </a:rPr>
              <a:t> of the components, where </a:t>
            </a:r>
            <a:r>
              <a:rPr lang="en-US" i="1" dirty="0">
                <a:solidFill>
                  <a:srgbClr val="FF0000"/>
                </a:solidFill>
              </a:rPr>
              <a:t>a new service instance</a:t>
            </a:r>
            <a:r>
              <a:rPr lang="en-US" dirty="0">
                <a:solidFill>
                  <a:schemeClr val="tx2"/>
                </a:solidFill>
              </a:rPr>
              <a:t> can be placed.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D49AC4B-6F02-8A40-9A43-0F81142FF658}"/>
              </a:ext>
            </a:extLst>
          </p:cNvPr>
          <p:cNvSpPr txBox="1"/>
          <p:nvPr/>
        </p:nvSpPr>
        <p:spPr>
          <a:xfrm>
            <a:off x="1568569" y="5372737"/>
            <a:ext cx="2018371" cy="33453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2400" b="1" i="1">
                <a:solidFill>
                  <a:schemeClr val="accent2"/>
                </a:solidFill>
              </a:rPr>
              <a:t>Demands</a:t>
            </a:r>
            <a:endParaRPr lang="en-US" sz="2400" b="1" i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AB962D-B0C9-9648-B654-D69246E3E958}"/>
              </a:ext>
            </a:extLst>
          </p:cNvPr>
          <p:cNvSpPr txBox="1"/>
          <p:nvPr/>
        </p:nvSpPr>
        <p:spPr>
          <a:xfrm>
            <a:off x="5763343" y="5967115"/>
            <a:ext cx="2018371" cy="33453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2400" b="1" i="1">
                <a:solidFill>
                  <a:schemeClr val="accent2"/>
                </a:solidFill>
              </a:rPr>
              <a:t>Candidates</a:t>
            </a:r>
            <a:endParaRPr lang="en-US" sz="24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269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 1">
            <a:extLst>
              <a:ext uri="{FF2B5EF4-FFF2-40B4-BE49-F238E27FC236}">
                <a16:creationId xmlns:a16="http://schemas.microsoft.com/office/drawing/2014/main" id="{A55B496D-AF8E-A645-96CE-662EB07B4E35}"/>
              </a:ext>
            </a:extLst>
          </p:cNvPr>
          <p:cNvSpPr/>
          <p:nvPr/>
        </p:nvSpPr>
        <p:spPr>
          <a:xfrm>
            <a:off x="1324083" y="6031257"/>
            <a:ext cx="676389" cy="136555"/>
          </a:xfrm>
          <a:prstGeom prst="parallelogram">
            <a:avLst>
              <a:gd name="adj" fmla="val 143790"/>
            </a:avLst>
          </a:prstGeom>
          <a:solidFill>
            <a:schemeClr val="accent2">
              <a:alpha val="38000"/>
            </a:schemeClr>
          </a:solidFill>
          <a:ln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AC6E18-EEFF-5044-A312-8E4865E4D475}"/>
              </a:ext>
            </a:extLst>
          </p:cNvPr>
          <p:cNvSpPr txBox="1"/>
          <p:nvPr/>
        </p:nvSpPr>
        <p:spPr>
          <a:xfrm>
            <a:off x="1979991" y="5859294"/>
            <a:ext cx="1176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RAN Slice Subnet Instance</a:t>
            </a:r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98CC89B2-237A-EF44-BF72-131208E18286}"/>
              </a:ext>
            </a:extLst>
          </p:cNvPr>
          <p:cNvSpPr/>
          <p:nvPr/>
        </p:nvSpPr>
        <p:spPr>
          <a:xfrm>
            <a:off x="3138014" y="6032935"/>
            <a:ext cx="658225" cy="145633"/>
          </a:xfrm>
          <a:prstGeom prst="parallelogram">
            <a:avLst>
              <a:gd name="adj" fmla="val 143790"/>
            </a:avLst>
          </a:prstGeom>
          <a:solidFill>
            <a:schemeClr val="accent6">
              <a:lumMod val="75000"/>
              <a:alpha val="38000"/>
            </a:schemeClr>
          </a:solidFill>
          <a:ln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3AD2FC-E9CF-B74D-AC34-4DD7635A0374}"/>
              </a:ext>
            </a:extLst>
          </p:cNvPr>
          <p:cNvSpPr txBox="1"/>
          <p:nvPr/>
        </p:nvSpPr>
        <p:spPr>
          <a:xfrm>
            <a:off x="3725141" y="5859294"/>
            <a:ext cx="1176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Core Slice Subnet Instance</a:t>
            </a:r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266FE886-8170-DA4F-8E1C-649EFFD91FEA}"/>
              </a:ext>
            </a:extLst>
          </p:cNvPr>
          <p:cNvSpPr/>
          <p:nvPr/>
        </p:nvSpPr>
        <p:spPr>
          <a:xfrm>
            <a:off x="85888" y="6032605"/>
            <a:ext cx="579383" cy="136555"/>
          </a:xfrm>
          <a:prstGeom prst="parallelogram">
            <a:avLst>
              <a:gd name="adj" fmla="val 143790"/>
            </a:avLst>
          </a:prstGeom>
          <a:solidFill>
            <a:schemeClr val="accent1">
              <a:alpha val="38000"/>
            </a:schemeClr>
          </a:solidFill>
          <a:ln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5F04D7-2BA5-534B-A1F2-7F0910A7CE5E}"/>
              </a:ext>
            </a:extLst>
          </p:cNvPr>
          <p:cNvSpPr txBox="1"/>
          <p:nvPr/>
        </p:nvSpPr>
        <p:spPr>
          <a:xfrm>
            <a:off x="628364" y="5846480"/>
            <a:ext cx="1176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E2E Slice Instance</a:t>
            </a:r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72CAFBCE-A586-244C-AB5B-E9F15FFAC5A5}"/>
              </a:ext>
            </a:extLst>
          </p:cNvPr>
          <p:cNvSpPr/>
          <p:nvPr/>
        </p:nvSpPr>
        <p:spPr>
          <a:xfrm>
            <a:off x="4883726" y="5972259"/>
            <a:ext cx="689474" cy="176639"/>
          </a:xfrm>
          <a:prstGeom prst="parallelogram">
            <a:avLst>
              <a:gd name="adj" fmla="val 143790"/>
            </a:avLst>
          </a:prstGeom>
          <a:solidFill>
            <a:schemeClr val="tx1">
              <a:lumMod val="50000"/>
              <a:lumOff val="50000"/>
              <a:alpha val="38000"/>
            </a:schemeClr>
          </a:solidFill>
          <a:ln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744955-3FFC-564F-A819-CB4FDE32BD95}"/>
              </a:ext>
            </a:extLst>
          </p:cNvPr>
          <p:cNvSpPr txBox="1"/>
          <p:nvPr/>
        </p:nvSpPr>
        <p:spPr>
          <a:xfrm>
            <a:off x="5507620" y="5818781"/>
            <a:ext cx="1176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Transport Slice Subnet Instance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81CD0D6-5825-484A-9495-8B697E3A4403}"/>
              </a:ext>
            </a:extLst>
          </p:cNvPr>
          <p:cNvGrpSpPr/>
          <p:nvPr/>
        </p:nvGrpSpPr>
        <p:grpSpPr>
          <a:xfrm>
            <a:off x="285275" y="2489522"/>
            <a:ext cx="6391341" cy="1027577"/>
            <a:chOff x="298205" y="2989393"/>
            <a:chExt cx="6391341" cy="10275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A8DC91C-780A-3645-983C-5FA7C7782AE2}"/>
                </a:ext>
              </a:extLst>
            </p:cNvPr>
            <p:cNvSpPr/>
            <p:nvPr/>
          </p:nvSpPr>
          <p:spPr>
            <a:xfrm>
              <a:off x="394299" y="3125112"/>
              <a:ext cx="4433577" cy="2731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Network Slice Instances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2BF700-208A-9A4D-8005-18A6C6872117}"/>
                </a:ext>
              </a:extLst>
            </p:cNvPr>
            <p:cNvSpPr/>
            <p:nvPr/>
          </p:nvSpPr>
          <p:spPr>
            <a:xfrm>
              <a:off x="398760" y="3520782"/>
              <a:ext cx="1355932" cy="354791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RAN Slice Subnet Instances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DF3D328-5404-2F48-82E7-2AE3D2C94BD1}"/>
                </a:ext>
              </a:extLst>
            </p:cNvPr>
            <p:cNvSpPr/>
            <p:nvPr/>
          </p:nvSpPr>
          <p:spPr>
            <a:xfrm>
              <a:off x="3471944" y="3512824"/>
              <a:ext cx="1355932" cy="354791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Core Slice Subnet Instances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6CDE9D-E40D-DC4F-9021-FC59E7AFD3B9}"/>
                </a:ext>
              </a:extLst>
            </p:cNvPr>
            <p:cNvSpPr/>
            <p:nvPr/>
          </p:nvSpPr>
          <p:spPr>
            <a:xfrm>
              <a:off x="1910648" y="3512824"/>
              <a:ext cx="1355932" cy="35479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Transport Slice Subnet Instances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86D7E88-6A60-E546-A4F1-EE897D5C4F08}"/>
                </a:ext>
              </a:extLst>
            </p:cNvPr>
            <p:cNvSpPr txBox="1"/>
            <p:nvPr/>
          </p:nvSpPr>
          <p:spPr>
            <a:xfrm>
              <a:off x="5125975" y="3330443"/>
              <a:ext cx="1563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Network Operator View 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262429-E846-B247-B6C6-5E3AC637C856}"/>
                </a:ext>
              </a:extLst>
            </p:cNvPr>
            <p:cNvSpPr/>
            <p:nvPr/>
          </p:nvSpPr>
          <p:spPr>
            <a:xfrm>
              <a:off x="298205" y="2989393"/>
              <a:ext cx="4778898" cy="1027577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77A4BF-0EC6-974E-B4E7-AF2DCE01B8E0}"/>
              </a:ext>
            </a:extLst>
          </p:cNvPr>
          <p:cNvGrpSpPr/>
          <p:nvPr/>
        </p:nvGrpSpPr>
        <p:grpSpPr>
          <a:xfrm>
            <a:off x="285213" y="1501988"/>
            <a:ext cx="6391403" cy="788140"/>
            <a:chOff x="298205" y="1988783"/>
            <a:chExt cx="6391403" cy="78814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9E508E2-8240-654D-BA60-AD7D5183A679}"/>
                </a:ext>
              </a:extLst>
            </p:cNvPr>
            <p:cNvSpPr/>
            <p:nvPr/>
          </p:nvSpPr>
          <p:spPr>
            <a:xfrm>
              <a:off x="394301" y="2129694"/>
              <a:ext cx="1642844" cy="561455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Communication Service instance (e.g., </a:t>
              </a:r>
              <a:r>
                <a:rPr lang="en-US" sz="1200" dirty="0" err="1"/>
                <a:t>WTTx</a:t>
              </a:r>
              <a:r>
                <a:rPr lang="en-US" sz="1200" dirty="0"/>
                <a:t>, V2X, </a:t>
              </a:r>
              <a:r>
                <a:rPr lang="en-US" sz="1200" dirty="0" err="1"/>
                <a:t>mIoT</a:t>
              </a:r>
              <a:r>
                <a:rPr lang="en-US" sz="1200" dirty="0"/>
                <a:t> …)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B97A90-DF06-7D48-80D2-383FB1255F5E}"/>
                </a:ext>
              </a:extLst>
            </p:cNvPr>
            <p:cNvSpPr txBox="1"/>
            <p:nvPr/>
          </p:nvSpPr>
          <p:spPr>
            <a:xfrm>
              <a:off x="5128311" y="2199144"/>
              <a:ext cx="15612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Comm. Service Provider View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612A39A-ED8F-834B-B0A7-C4BD94ABF254}"/>
                </a:ext>
              </a:extLst>
            </p:cNvPr>
            <p:cNvSpPr/>
            <p:nvPr/>
          </p:nvSpPr>
          <p:spPr>
            <a:xfrm>
              <a:off x="298205" y="1988783"/>
              <a:ext cx="4778898" cy="78814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A91D198-9371-9749-A611-D83CBD2BB599}"/>
                </a:ext>
              </a:extLst>
            </p:cNvPr>
            <p:cNvSpPr/>
            <p:nvPr/>
          </p:nvSpPr>
          <p:spPr>
            <a:xfrm>
              <a:off x="2641053" y="2131575"/>
              <a:ext cx="1642844" cy="561455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Communication Service instance (e.g., </a:t>
              </a:r>
              <a:r>
                <a:rPr lang="en-US" sz="1200" dirty="0" err="1"/>
                <a:t>WTTx</a:t>
              </a:r>
              <a:r>
                <a:rPr lang="en-US" sz="1200" dirty="0"/>
                <a:t>, V2X, </a:t>
              </a:r>
              <a:r>
                <a:rPr lang="en-US" sz="1200" dirty="0" err="1"/>
                <a:t>mIoT</a:t>
              </a:r>
              <a:r>
                <a:rPr lang="en-US" sz="1200" dirty="0"/>
                <a:t> …)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9BC7FE94-86CC-8A48-8F41-0EDC1A83C903}"/>
              </a:ext>
            </a:extLst>
          </p:cNvPr>
          <p:cNvSpPr/>
          <p:nvPr/>
        </p:nvSpPr>
        <p:spPr>
          <a:xfrm>
            <a:off x="1682465" y="1034012"/>
            <a:ext cx="1642844" cy="380052"/>
          </a:xfrm>
          <a:prstGeom prst="rect">
            <a:avLst/>
          </a:prstGeom>
          <a:solidFill>
            <a:srgbClr val="7030A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Communication Service Customer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66F8DEE-5627-DD4D-9B6E-B7EDDF874874}"/>
              </a:ext>
            </a:extLst>
          </p:cNvPr>
          <p:cNvCxnSpPr>
            <a:cxnSpLocks/>
          </p:cNvCxnSpPr>
          <p:nvPr/>
        </p:nvCxnSpPr>
        <p:spPr>
          <a:xfrm>
            <a:off x="6911207" y="1017463"/>
            <a:ext cx="0" cy="5262983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8DBB0CB-C493-3746-99DE-41D6FABF872F}"/>
              </a:ext>
            </a:extLst>
          </p:cNvPr>
          <p:cNvCxnSpPr>
            <a:cxnSpLocks/>
          </p:cNvCxnSpPr>
          <p:nvPr/>
        </p:nvCxnSpPr>
        <p:spPr>
          <a:xfrm>
            <a:off x="174413" y="3815756"/>
            <a:ext cx="5928319" cy="5163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C467A73-4E50-4640-BDCB-A37BC4F13B5A}"/>
              </a:ext>
            </a:extLst>
          </p:cNvPr>
          <p:cNvSpPr txBox="1"/>
          <p:nvPr/>
        </p:nvSpPr>
        <p:spPr>
          <a:xfrm>
            <a:off x="5376218" y="3445493"/>
            <a:ext cx="1611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Management View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FD14891-30E2-D04B-9CBE-4521196468A1}"/>
              </a:ext>
            </a:extLst>
          </p:cNvPr>
          <p:cNvGrpSpPr/>
          <p:nvPr/>
        </p:nvGrpSpPr>
        <p:grpSpPr>
          <a:xfrm>
            <a:off x="-45506" y="3872936"/>
            <a:ext cx="6748041" cy="1863171"/>
            <a:chOff x="-48712" y="3605271"/>
            <a:chExt cx="6748041" cy="186317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47EADA0-2974-7146-8D44-66AF669A1245}"/>
                </a:ext>
              </a:extLst>
            </p:cNvPr>
            <p:cNvGrpSpPr/>
            <p:nvPr/>
          </p:nvGrpSpPr>
          <p:grpSpPr>
            <a:xfrm>
              <a:off x="-48712" y="3605271"/>
              <a:ext cx="6748041" cy="1863171"/>
              <a:chOff x="-1" y="4175210"/>
              <a:chExt cx="6748041" cy="1863171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B19E20A6-0A8C-D247-97DC-F37E30F01EE5}"/>
                  </a:ext>
                </a:extLst>
              </p:cNvPr>
              <p:cNvGrpSpPr/>
              <p:nvPr/>
            </p:nvGrpSpPr>
            <p:grpSpPr>
              <a:xfrm>
                <a:off x="427573" y="4479404"/>
                <a:ext cx="5910688" cy="1152481"/>
                <a:chOff x="670641" y="5493860"/>
                <a:chExt cx="5128275" cy="833509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85116904-D955-524B-93AA-B628E31BA2DD}"/>
                    </a:ext>
                  </a:extLst>
                </p:cNvPr>
                <p:cNvGrpSpPr/>
                <p:nvPr/>
              </p:nvGrpSpPr>
              <p:grpSpPr>
                <a:xfrm>
                  <a:off x="670641" y="5493860"/>
                  <a:ext cx="5128275" cy="833509"/>
                  <a:chOff x="944520" y="5378578"/>
                  <a:chExt cx="5128275" cy="833509"/>
                </a:xfrm>
              </p:grpSpPr>
              <p:cxnSp>
                <p:nvCxnSpPr>
                  <p:cNvPr id="50" name="Straight Connector 49">
                    <a:extLst>
                      <a:ext uri="{FF2B5EF4-FFF2-40B4-BE49-F238E27FC236}">
                        <a16:creationId xmlns:a16="http://schemas.microsoft.com/office/drawing/2014/main" id="{E8C5F697-3EC9-FE46-96C5-8DB1D46B72F2}"/>
                      </a:ext>
                    </a:extLst>
                  </p:cNvPr>
                  <p:cNvCxnSpPr>
                    <a:cxnSpLocks/>
                    <a:stCxn id="53" idx="3"/>
                    <a:endCxn id="54" idx="1"/>
                  </p:cNvCxnSpPr>
                  <p:nvPr/>
                </p:nvCxnSpPr>
                <p:spPr>
                  <a:xfrm flipV="1">
                    <a:off x="3566804" y="5795333"/>
                    <a:ext cx="746817" cy="7730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Rounded Rectangle 27">
                    <a:extLst>
                      <a:ext uri="{FF2B5EF4-FFF2-40B4-BE49-F238E27FC236}">
                        <a16:creationId xmlns:a16="http://schemas.microsoft.com/office/drawing/2014/main" id="{D352273D-4DC4-654F-8E44-987DC8FF1058}"/>
                      </a:ext>
                    </a:extLst>
                  </p:cNvPr>
                  <p:cNvSpPr/>
                  <p:nvPr/>
                </p:nvSpPr>
                <p:spPr>
                  <a:xfrm>
                    <a:off x="944520" y="5564599"/>
                    <a:ext cx="479934" cy="467715"/>
                  </a:xfrm>
                  <a:prstGeom prst="round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/>
                      <a:t>RU</a:t>
                    </a:r>
                  </a:p>
                </p:txBody>
              </p:sp>
              <p:sp>
                <p:nvSpPr>
                  <p:cNvPr id="52" name="Rounded Rectangle 28">
                    <a:extLst>
                      <a:ext uri="{FF2B5EF4-FFF2-40B4-BE49-F238E27FC236}">
                        <a16:creationId xmlns:a16="http://schemas.microsoft.com/office/drawing/2014/main" id="{CE6C18BD-C96E-A448-80F1-5BD02A3F1333}"/>
                      </a:ext>
                    </a:extLst>
                  </p:cNvPr>
                  <p:cNvSpPr/>
                  <p:nvPr/>
                </p:nvSpPr>
                <p:spPr>
                  <a:xfrm>
                    <a:off x="1799603" y="5562237"/>
                    <a:ext cx="451650" cy="467715"/>
                  </a:xfrm>
                  <a:prstGeom prst="round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/>
                      <a:t>DU</a:t>
                    </a:r>
                    <a:endParaRPr lang="en-US" sz="1200" dirty="0"/>
                  </a:p>
                </p:txBody>
              </p:sp>
              <p:sp>
                <p:nvSpPr>
                  <p:cNvPr id="53" name="Rounded Rectangle 29">
                    <a:extLst>
                      <a:ext uri="{FF2B5EF4-FFF2-40B4-BE49-F238E27FC236}">
                        <a16:creationId xmlns:a16="http://schemas.microsoft.com/office/drawing/2014/main" id="{E74B616A-4D99-5C4B-9686-E219A6BE4678}"/>
                      </a:ext>
                    </a:extLst>
                  </p:cNvPr>
                  <p:cNvSpPr/>
                  <p:nvPr/>
                </p:nvSpPr>
                <p:spPr>
                  <a:xfrm>
                    <a:off x="2853973" y="5573811"/>
                    <a:ext cx="712831" cy="458503"/>
                  </a:xfrm>
                  <a:prstGeom prst="round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/>
                      <a:t>CU</a:t>
                    </a:r>
                  </a:p>
                </p:txBody>
              </p:sp>
              <p:sp>
                <p:nvSpPr>
                  <p:cNvPr id="54" name="Rectangle: Rounded Corners 37">
                    <a:extLst>
                      <a:ext uri="{FF2B5EF4-FFF2-40B4-BE49-F238E27FC236}">
                        <a16:creationId xmlns:a16="http://schemas.microsoft.com/office/drawing/2014/main" id="{7B1A2125-ECB3-894D-94A9-3D994E0E2CCF}"/>
                      </a:ext>
                    </a:extLst>
                  </p:cNvPr>
                  <p:cNvSpPr/>
                  <p:nvPr/>
                </p:nvSpPr>
                <p:spPr>
                  <a:xfrm>
                    <a:off x="4313621" y="5378578"/>
                    <a:ext cx="1759174" cy="833509"/>
                  </a:xfrm>
                  <a:prstGeom prst="roundRect">
                    <a:avLst/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  <a:ln>
                    <a:solidFill>
                      <a:srgbClr val="005E2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400" b="1" dirty="0">
                        <a:solidFill>
                          <a:schemeClr val="accent3">
                            <a:lumMod val="50000"/>
                          </a:schemeClr>
                        </a:solidFill>
                      </a:rPr>
                      <a:t>Disaggregated Core</a:t>
                    </a:r>
                  </a:p>
                </p:txBody>
              </p:sp>
              <p:sp>
                <p:nvSpPr>
                  <p:cNvPr id="55" name="Rounded Rectangle 30">
                    <a:extLst>
                      <a:ext uri="{FF2B5EF4-FFF2-40B4-BE49-F238E27FC236}">
                        <a16:creationId xmlns:a16="http://schemas.microsoft.com/office/drawing/2014/main" id="{9E85984D-E8EE-A146-BC61-875902F52DB9}"/>
                      </a:ext>
                    </a:extLst>
                  </p:cNvPr>
                  <p:cNvSpPr/>
                  <p:nvPr/>
                </p:nvSpPr>
                <p:spPr>
                  <a:xfrm>
                    <a:off x="4426150" y="5686177"/>
                    <a:ext cx="439901" cy="343776"/>
                  </a:xfrm>
                  <a:prstGeom prst="roundRect">
                    <a:avLst/>
                  </a:prstGeom>
                  <a:solidFill>
                    <a:schemeClr val="accent5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/>
                      <a:t>NF</a:t>
                    </a:r>
                  </a:p>
                </p:txBody>
              </p:sp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4B8897BA-DBA0-9D4A-ADF2-200E868B8CCA}"/>
                      </a:ext>
                    </a:extLst>
                  </p:cNvPr>
                  <p:cNvCxnSpPr>
                    <a:cxnSpLocks/>
                    <a:stCxn id="51" idx="3"/>
                    <a:endCxn id="52" idx="1"/>
                  </p:cNvCxnSpPr>
                  <p:nvPr/>
                </p:nvCxnSpPr>
                <p:spPr>
                  <a:xfrm flipV="1">
                    <a:off x="1424454" y="5796095"/>
                    <a:ext cx="375149" cy="2362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36DBC54-5598-F54B-BCF3-84832B23FCB0}"/>
                    </a:ext>
                  </a:extLst>
                </p:cNvPr>
                <p:cNvSpPr txBox="1"/>
                <p:nvPr/>
              </p:nvSpPr>
              <p:spPr>
                <a:xfrm>
                  <a:off x="1099925" y="5929526"/>
                  <a:ext cx="4473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</a:rPr>
                    <a:t>FH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4E7B05BF-3836-CB40-9C76-9672B02B3B14}"/>
                    </a:ext>
                  </a:extLst>
                </p:cNvPr>
                <p:cNvSpPr txBox="1"/>
                <p:nvPr/>
              </p:nvSpPr>
              <p:spPr>
                <a:xfrm>
                  <a:off x="3362067" y="5907945"/>
                  <a:ext cx="4713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</a:rPr>
                    <a:t>BH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829EEEA-1424-7F47-8BB4-69D1534FBE2B}"/>
                    </a:ext>
                  </a:extLst>
                </p:cNvPr>
                <p:cNvSpPr txBox="1"/>
                <p:nvPr/>
              </p:nvSpPr>
              <p:spPr>
                <a:xfrm>
                  <a:off x="1988042" y="5929526"/>
                  <a:ext cx="5906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</a:rPr>
                    <a:t>MH</a:t>
                  </a:r>
                </a:p>
              </p:txBody>
            </p:sp>
            <p:sp>
              <p:nvSpPr>
                <p:cNvPr id="48" name="Rounded Rectangle 30">
                  <a:extLst>
                    <a:ext uri="{FF2B5EF4-FFF2-40B4-BE49-F238E27FC236}">
                      <a16:creationId xmlns:a16="http://schemas.microsoft.com/office/drawing/2014/main" id="{14B1BE3E-1A8D-9347-A12E-D786A25F4FEB}"/>
                    </a:ext>
                  </a:extLst>
                </p:cNvPr>
                <p:cNvSpPr/>
                <p:nvPr/>
              </p:nvSpPr>
              <p:spPr>
                <a:xfrm>
                  <a:off x="4704701" y="5817782"/>
                  <a:ext cx="439901" cy="343776"/>
                </a:xfrm>
                <a:prstGeom prst="roundRect">
                  <a:avLst/>
                </a:prstGeom>
                <a:solidFill>
                  <a:schemeClr val="accent5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NF</a:t>
                  </a:r>
                </a:p>
              </p:txBody>
            </p:sp>
            <p:sp>
              <p:nvSpPr>
                <p:cNvPr id="49" name="Rounded Rectangle 30">
                  <a:extLst>
                    <a:ext uri="{FF2B5EF4-FFF2-40B4-BE49-F238E27FC236}">
                      <a16:creationId xmlns:a16="http://schemas.microsoft.com/office/drawing/2014/main" id="{7379997E-FF91-874D-96C7-9FE639A25DF9}"/>
                    </a:ext>
                  </a:extLst>
                </p:cNvPr>
                <p:cNvSpPr/>
                <p:nvPr/>
              </p:nvSpPr>
              <p:spPr>
                <a:xfrm>
                  <a:off x="5247938" y="5823341"/>
                  <a:ext cx="439901" cy="343776"/>
                </a:xfrm>
                <a:prstGeom prst="roundRect">
                  <a:avLst/>
                </a:prstGeom>
                <a:solidFill>
                  <a:schemeClr val="accent5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NF</a:t>
                  </a:r>
                </a:p>
              </p:txBody>
            </p:sp>
          </p:grpSp>
          <p:sp>
            <p:nvSpPr>
              <p:cNvPr id="32" name="Parallelogram 31">
                <a:extLst>
                  <a:ext uri="{FF2B5EF4-FFF2-40B4-BE49-F238E27FC236}">
                    <a16:creationId xmlns:a16="http://schemas.microsoft.com/office/drawing/2014/main" id="{59578B67-DE30-C94D-95D9-5E91E91DC60E}"/>
                  </a:ext>
                </a:extLst>
              </p:cNvPr>
              <p:cNvSpPr/>
              <p:nvPr/>
            </p:nvSpPr>
            <p:spPr>
              <a:xfrm>
                <a:off x="145805" y="5479485"/>
                <a:ext cx="2904051" cy="254096"/>
              </a:xfrm>
              <a:prstGeom prst="parallelogram">
                <a:avLst>
                  <a:gd name="adj" fmla="val 143790"/>
                </a:avLst>
              </a:prstGeom>
              <a:solidFill>
                <a:schemeClr val="accent6">
                  <a:lumMod val="75000"/>
                  <a:alpha val="38000"/>
                </a:schemeClr>
              </a:solidFill>
              <a:ln>
                <a:solidFill>
                  <a:schemeClr val="accent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Parallelogram 32">
                <a:extLst>
                  <a:ext uri="{FF2B5EF4-FFF2-40B4-BE49-F238E27FC236}">
                    <a16:creationId xmlns:a16="http://schemas.microsoft.com/office/drawing/2014/main" id="{53EFF3DC-D857-E845-9DB7-277C0C8D44AD}"/>
                  </a:ext>
                </a:extLst>
              </p:cNvPr>
              <p:cNvSpPr/>
              <p:nvPr/>
            </p:nvSpPr>
            <p:spPr>
              <a:xfrm>
                <a:off x="4273111" y="5445554"/>
                <a:ext cx="1822330" cy="262256"/>
              </a:xfrm>
              <a:prstGeom prst="parallelogram">
                <a:avLst>
                  <a:gd name="adj" fmla="val 143790"/>
                </a:avLst>
              </a:prstGeom>
              <a:solidFill>
                <a:schemeClr val="accent2">
                  <a:alpha val="38000"/>
                </a:schemeClr>
              </a:solidFill>
              <a:ln>
                <a:solidFill>
                  <a:schemeClr val="accent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Parallelogram 33">
                <a:extLst>
                  <a:ext uri="{FF2B5EF4-FFF2-40B4-BE49-F238E27FC236}">
                    <a16:creationId xmlns:a16="http://schemas.microsoft.com/office/drawing/2014/main" id="{9C5D73C4-A187-3B45-A17F-3BA7E6914F35}"/>
                  </a:ext>
                </a:extLst>
              </p:cNvPr>
              <p:cNvSpPr/>
              <p:nvPr/>
            </p:nvSpPr>
            <p:spPr>
              <a:xfrm>
                <a:off x="298205" y="5631885"/>
                <a:ext cx="2904051" cy="254096"/>
              </a:xfrm>
              <a:prstGeom prst="parallelogram">
                <a:avLst>
                  <a:gd name="adj" fmla="val 143790"/>
                </a:avLst>
              </a:prstGeom>
              <a:solidFill>
                <a:schemeClr val="accent6">
                  <a:lumMod val="75000"/>
                  <a:alpha val="38000"/>
                </a:schemeClr>
              </a:solidFill>
              <a:ln>
                <a:solidFill>
                  <a:schemeClr val="accent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Parallelogram 34">
                <a:extLst>
                  <a:ext uri="{FF2B5EF4-FFF2-40B4-BE49-F238E27FC236}">
                    <a16:creationId xmlns:a16="http://schemas.microsoft.com/office/drawing/2014/main" id="{4928F466-4079-E940-A1B7-3E75A1D490A2}"/>
                  </a:ext>
                </a:extLst>
              </p:cNvPr>
              <p:cNvSpPr/>
              <p:nvPr/>
            </p:nvSpPr>
            <p:spPr>
              <a:xfrm>
                <a:off x="450605" y="5784285"/>
                <a:ext cx="2904051" cy="254096"/>
              </a:xfrm>
              <a:prstGeom prst="parallelogram">
                <a:avLst>
                  <a:gd name="adj" fmla="val 143790"/>
                </a:avLst>
              </a:prstGeom>
              <a:solidFill>
                <a:schemeClr val="accent6">
                  <a:lumMod val="75000"/>
                  <a:alpha val="38000"/>
                </a:schemeClr>
              </a:solidFill>
              <a:ln>
                <a:solidFill>
                  <a:schemeClr val="accent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Parallelogram 35">
                <a:extLst>
                  <a:ext uri="{FF2B5EF4-FFF2-40B4-BE49-F238E27FC236}">
                    <a16:creationId xmlns:a16="http://schemas.microsoft.com/office/drawing/2014/main" id="{A8E8C4AC-73B0-4E44-B127-861BBA7C2DA9}"/>
                  </a:ext>
                </a:extLst>
              </p:cNvPr>
              <p:cNvSpPr/>
              <p:nvPr/>
            </p:nvSpPr>
            <p:spPr>
              <a:xfrm>
                <a:off x="4425511" y="5597954"/>
                <a:ext cx="1822330" cy="262256"/>
              </a:xfrm>
              <a:prstGeom prst="parallelogram">
                <a:avLst>
                  <a:gd name="adj" fmla="val 143790"/>
                </a:avLst>
              </a:prstGeom>
              <a:solidFill>
                <a:schemeClr val="accent2">
                  <a:alpha val="38000"/>
                </a:schemeClr>
              </a:solidFill>
              <a:ln>
                <a:solidFill>
                  <a:schemeClr val="accent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Parallelogram 36">
                <a:extLst>
                  <a:ext uri="{FF2B5EF4-FFF2-40B4-BE49-F238E27FC236}">
                    <a16:creationId xmlns:a16="http://schemas.microsoft.com/office/drawing/2014/main" id="{56C85A9A-6D8D-3D44-9986-B9D8DEF0F95A}"/>
                  </a:ext>
                </a:extLst>
              </p:cNvPr>
              <p:cNvSpPr/>
              <p:nvPr/>
            </p:nvSpPr>
            <p:spPr>
              <a:xfrm>
                <a:off x="4577911" y="5750354"/>
                <a:ext cx="1822330" cy="262256"/>
              </a:xfrm>
              <a:prstGeom prst="parallelogram">
                <a:avLst>
                  <a:gd name="adj" fmla="val 143790"/>
                </a:avLst>
              </a:prstGeom>
              <a:solidFill>
                <a:schemeClr val="accent2">
                  <a:alpha val="38000"/>
                </a:schemeClr>
              </a:solidFill>
              <a:ln>
                <a:solidFill>
                  <a:schemeClr val="accent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Parallelogram 37">
                <a:extLst>
                  <a:ext uri="{FF2B5EF4-FFF2-40B4-BE49-F238E27FC236}">
                    <a16:creationId xmlns:a16="http://schemas.microsoft.com/office/drawing/2014/main" id="{87AFFBC1-065B-DE4E-822D-59FD226D1A3B}"/>
                  </a:ext>
                </a:extLst>
              </p:cNvPr>
              <p:cNvSpPr/>
              <p:nvPr/>
            </p:nvSpPr>
            <p:spPr>
              <a:xfrm>
                <a:off x="-1" y="5172343"/>
                <a:ext cx="6748041" cy="369333"/>
              </a:xfrm>
              <a:prstGeom prst="parallelogram">
                <a:avLst>
                  <a:gd name="adj" fmla="val 143790"/>
                </a:avLst>
              </a:prstGeom>
              <a:solidFill>
                <a:schemeClr val="accent1">
                  <a:alpha val="38000"/>
                </a:schemeClr>
              </a:solidFill>
              <a:ln>
                <a:solidFill>
                  <a:schemeClr val="accent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AC4B83BE-9AD3-674F-807B-8006CCB1EC17}"/>
                  </a:ext>
                </a:extLst>
              </p:cNvPr>
              <p:cNvCxnSpPr>
                <a:cxnSpLocks/>
                <a:stCxn id="52" idx="3"/>
                <a:endCxn id="53" idx="1"/>
              </p:cNvCxnSpPr>
              <p:nvPr/>
            </p:nvCxnSpPr>
            <p:spPr>
              <a:xfrm>
                <a:off x="1933673" y="5056699"/>
                <a:ext cx="694675" cy="9634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Parallelogram 39">
                <a:extLst>
                  <a:ext uri="{FF2B5EF4-FFF2-40B4-BE49-F238E27FC236}">
                    <a16:creationId xmlns:a16="http://schemas.microsoft.com/office/drawing/2014/main" id="{06E268B2-48D7-D045-83B9-14521516B2ED}"/>
                  </a:ext>
                </a:extLst>
              </p:cNvPr>
              <p:cNvSpPr/>
              <p:nvPr/>
            </p:nvSpPr>
            <p:spPr>
              <a:xfrm>
                <a:off x="877146" y="4906952"/>
                <a:ext cx="805319" cy="220023"/>
              </a:xfrm>
              <a:prstGeom prst="parallelogram">
                <a:avLst>
                  <a:gd name="adj" fmla="val 143790"/>
                </a:avLst>
              </a:prstGeom>
              <a:solidFill>
                <a:schemeClr val="tx1">
                  <a:lumMod val="50000"/>
                  <a:lumOff val="50000"/>
                  <a:alpha val="38000"/>
                </a:schemeClr>
              </a:solidFill>
              <a:ln>
                <a:solidFill>
                  <a:schemeClr val="accent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Parallelogram 40">
                <a:extLst>
                  <a:ext uri="{FF2B5EF4-FFF2-40B4-BE49-F238E27FC236}">
                    <a16:creationId xmlns:a16="http://schemas.microsoft.com/office/drawing/2014/main" id="{44FBD72B-8F9E-7C47-A3EB-04B4C4551AFA}"/>
                  </a:ext>
                </a:extLst>
              </p:cNvPr>
              <p:cNvSpPr/>
              <p:nvPr/>
            </p:nvSpPr>
            <p:spPr>
              <a:xfrm>
                <a:off x="1864584" y="4916519"/>
                <a:ext cx="805319" cy="220023"/>
              </a:xfrm>
              <a:prstGeom prst="parallelogram">
                <a:avLst>
                  <a:gd name="adj" fmla="val 143790"/>
                </a:avLst>
              </a:prstGeom>
              <a:solidFill>
                <a:schemeClr val="tx1">
                  <a:lumMod val="50000"/>
                  <a:lumOff val="50000"/>
                  <a:alpha val="38000"/>
                </a:schemeClr>
              </a:solidFill>
              <a:ln>
                <a:solidFill>
                  <a:schemeClr val="accent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Parallelogram 41">
                <a:extLst>
                  <a:ext uri="{FF2B5EF4-FFF2-40B4-BE49-F238E27FC236}">
                    <a16:creationId xmlns:a16="http://schemas.microsoft.com/office/drawing/2014/main" id="{D29B3D73-1F5F-CB44-8137-FDC3586E3067}"/>
                  </a:ext>
                </a:extLst>
              </p:cNvPr>
              <p:cNvSpPr/>
              <p:nvPr/>
            </p:nvSpPr>
            <p:spPr>
              <a:xfrm>
                <a:off x="3462475" y="4917357"/>
                <a:ext cx="805319" cy="220023"/>
              </a:xfrm>
              <a:prstGeom prst="parallelogram">
                <a:avLst>
                  <a:gd name="adj" fmla="val 143790"/>
                </a:avLst>
              </a:prstGeom>
              <a:solidFill>
                <a:schemeClr val="tx1">
                  <a:lumMod val="50000"/>
                  <a:lumOff val="50000"/>
                  <a:alpha val="38000"/>
                </a:schemeClr>
              </a:solidFill>
              <a:ln>
                <a:solidFill>
                  <a:schemeClr val="accent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4EAE2DF-6F94-8948-B500-5FB3AD77284E}"/>
                  </a:ext>
                </a:extLst>
              </p:cNvPr>
              <p:cNvSpPr txBox="1"/>
              <p:nvPr/>
            </p:nvSpPr>
            <p:spPr>
              <a:xfrm>
                <a:off x="5421723" y="4175210"/>
                <a:ext cx="125675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>
                    <a:solidFill>
                      <a:srgbClr val="FF0000"/>
                    </a:solidFill>
                  </a:rPr>
                  <a:t>Network View </a:t>
                </a:r>
              </a:p>
            </p:txBody>
          </p:sp>
        </p:grpSp>
        <p:sp>
          <p:nvSpPr>
            <p:cNvPr id="28" name="Parallelogram 27">
              <a:extLst>
                <a:ext uri="{FF2B5EF4-FFF2-40B4-BE49-F238E27FC236}">
                  <a16:creationId xmlns:a16="http://schemas.microsoft.com/office/drawing/2014/main" id="{6397FB78-1256-DE4B-BCBB-E7653ECFE8F9}"/>
                </a:ext>
              </a:extLst>
            </p:cNvPr>
            <p:cNvSpPr/>
            <p:nvPr/>
          </p:nvSpPr>
          <p:spPr>
            <a:xfrm>
              <a:off x="737043" y="4245679"/>
              <a:ext cx="805319" cy="220023"/>
            </a:xfrm>
            <a:prstGeom prst="parallelogram">
              <a:avLst>
                <a:gd name="adj" fmla="val 143790"/>
              </a:avLst>
            </a:prstGeom>
            <a:solidFill>
              <a:schemeClr val="tx1">
                <a:lumMod val="50000"/>
                <a:lumOff val="50000"/>
                <a:alpha val="38000"/>
              </a:schemeClr>
            </a:solidFill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Parallelogram 28">
              <a:extLst>
                <a:ext uri="{FF2B5EF4-FFF2-40B4-BE49-F238E27FC236}">
                  <a16:creationId xmlns:a16="http://schemas.microsoft.com/office/drawing/2014/main" id="{26E4DFDC-B4B3-4B45-9CC7-4636A15ED8D3}"/>
                </a:ext>
              </a:extLst>
            </p:cNvPr>
            <p:cNvSpPr/>
            <p:nvPr/>
          </p:nvSpPr>
          <p:spPr>
            <a:xfrm>
              <a:off x="1761778" y="4242936"/>
              <a:ext cx="805319" cy="220023"/>
            </a:xfrm>
            <a:prstGeom prst="parallelogram">
              <a:avLst>
                <a:gd name="adj" fmla="val 143790"/>
              </a:avLst>
            </a:prstGeom>
            <a:solidFill>
              <a:schemeClr val="tx1">
                <a:lumMod val="50000"/>
                <a:lumOff val="50000"/>
                <a:alpha val="38000"/>
              </a:schemeClr>
            </a:solidFill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69BE58AB-549C-AC42-A180-2E0F3DB87F63}"/>
                </a:ext>
              </a:extLst>
            </p:cNvPr>
            <p:cNvSpPr/>
            <p:nvPr/>
          </p:nvSpPr>
          <p:spPr>
            <a:xfrm>
              <a:off x="3374743" y="4220921"/>
              <a:ext cx="805319" cy="220023"/>
            </a:xfrm>
            <a:prstGeom prst="parallelogram">
              <a:avLst>
                <a:gd name="adj" fmla="val 143790"/>
              </a:avLst>
            </a:prstGeom>
            <a:solidFill>
              <a:schemeClr val="tx1">
                <a:lumMod val="50000"/>
                <a:lumOff val="50000"/>
                <a:alpha val="38000"/>
              </a:schemeClr>
            </a:solidFill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70017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42D4B4-BF92-D14A-BF1C-9878B92A2A3D}"/>
              </a:ext>
            </a:extLst>
          </p:cNvPr>
          <p:cNvSpPr txBox="1">
            <a:spLocks/>
          </p:cNvSpPr>
          <p:nvPr/>
        </p:nvSpPr>
        <p:spPr>
          <a:xfrm>
            <a:off x="708988" y="3612076"/>
            <a:ext cx="11020167" cy="1594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Authors: Shankaranarayanan </a:t>
            </a:r>
            <a:r>
              <a:rPr lang="en-US" sz="3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Puzhavakath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Narayanan, Vikas Varma, Swaminathan S, Krishna Moorthy</a:t>
            </a:r>
          </a:p>
          <a:p>
            <a:pPr algn="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Presenters: Shankaranarayanan </a:t>
            </a:r>
            <a:r>
              <a:rPr lang="en-US" sz="38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Puzhavakath</a:t>
            </a:r>
            <a:r>
              <a:rPr lang="en-US" sz="3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Narayanan &amp; Krishna Moorthy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1E3EC15-5521-4C4D-8C50-80159D61BEC0}"/>
              </a:ext>
            </a:extLst>
          </p:cNvPr>
          <p:cNvSpPr txBox="1">
            <a:spLocks/>
          </p:cNvSpPr>
          <p:nvPr/>
        </p:nvSpPr>
        <p:spPr>
          <a:xfrm>
            <a:off x="708989" y="206036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OOF: Overview &amp; Hands-on Session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7FEA75-BE63-469C-89E5-68F9317B3B09}"/>
              </a:ext>
            </a:extLst>
          </p:cNvPr>
          <p:cNvSpPr txBox="1"/>
          <p:nvPr/>
        </p:nvSpPr>
        <p:spPr>
          <a:xfrm>
            <a:off x="708989" y="5406586"/>
            <a:ext cx="1993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October 14, 2020</a:t>
            </a:r>
          </a:p>
        </p:txBody>
      </p:sp>
    </p:spTree>
    <p:extLst>
      <p:ext uri="{BB962C8B-B14F-4D97-AF65-F5344CB8AC3E}">
        <p14:creationId xmlns:p14="http://schemas.microsoft.com/office/powerpoint/2010/main" val="1052877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8870A-1B35-9F42-8B9B-872B4F669661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OOF 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9D3EB0C-C552-484E-84D7-90219B85E1C8}"/>
              </a:ext>
            </a:extLst>
          </p:cNvPr>
          <p:cNvSpPr txBox="1">
            <a:spLocks/>
          </p:cNvSpPr>
          <p:nvPr/>
        </p:nvSpPr>
        <p:spPr>
          <a:xfrm>
            <a:off x="481693" y="1193761"/>
            <a:ext cx="11136086" cy="2921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OOF = ONAP Optimization Framework</a:t>
            </a:r>
            <a:endParaRPr lang="en-US" sz="2000" dirty="0"/>
          </a:p>
          <a:p>
            <a:r>
              <a:rPr lang="en-US" sz="2400" dirty="0"/>
              <a:t>Why OOF?</a:t>
            </a:r>
          </a:p>
          <a:p>
            <a:pPr lvl="1"/>
            <a:r>
              <a:rPr lang="en-US" sz="2000" dirty="0"/>
              <a:t>Realized the need for several run-time optimization within ONAP:</a:t>
            </a:r>
          </a:p>
          <a:p>
            <a:pPr lvl="2"/>
            <a:r>
              <a:rPr lang="en-US" sz="1800" dirty="0"/>
              <a:t>Optimizing Services </a:t>
            </a:r>
          </a:p>
          <a:p>
            <a:pPr lvl="2"/>
            <a:r>
              <a:rPr lang="en-US" sz="1800" dirty="0"/>
              <a:t>Optimizing Network</a:t>
            </a:r>
          </a:p>
          <a:p>
            <a:pPr lvl="2"/>
            <a:r>
              <a:rPr lang="en-US" sz="1800" dirty="0"/>
              <a:t>Optimizing Infrastructure</a:t>
            </a:r>
          </a:p>
          <a:p>
            <a:pPr lvl="2"/>
            <a:r>
              <a:rPr lang="en-US" sz="1800" dirty="0"/>
              <a:t>Other resources such as VNF licenses, energy etc.</a:t>
            </a:r>
          </a:p>
          <a:p>
            <a:pPr lvl="1"/>
            <a:r>
              <a:rPr lang="en-US" sz="2000" dirty="0"/>
              <a:t>Individually creating them is expensive and time consuming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9954E5-C640-7D4D-8AB8-E001B5395219}"/>
              </a:ext>
            </a:extLst>
          </p:cNvPr>
          <p:cNvSpPr txBox="1"/>
          <p:nvPr/>
        </p:nvSpPr>
        <p:spPr>
          <a:xfrm>
            <a:off x="1053548" y="4215432"/>
            <a:ext cx="10356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OOF provides a framework to create </a:t>
            </a:r>
            <a:r>
              <a:rPr lang="en-US" sz="2400" i="1" dirty="0">
                <a:solidFill>
                  <a:srgbClr val="FF0000"/>
                </a:solidFill>
              </a:rPr>
              <a:t>re-usable</a:t>
            </a:r>
            <a:r>
              <a:rPr lang="en-US" sz="2400" i="1" dirty="0"/>
              <a:t> </a:t>
            </a:r>
            <a:r>
              <a:rPr lang="en-US" sz="2400" i="1" dirty="0">
                <a:solidFill>
                  <a:srgbClr val="FF0000"/>
                </a:solidFill>
              </a:rPr>
              <a:t>run-time</a:t>
            </a:r>
            <a:r>
              <a:rPr lang="en-US" sz="2400" i="1" dirty="0"/>
              <a:t> optimization in an efficient manner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7A2A27-825E-714F-B071-1E00010A4AB6}"/>
              </a:ext>
            </a:extLst>
          </p:cNvPr>
          <p:cNvSpPr/>
          <p:nvPr/>
        </p:nvSpPr>
        <p:spPr>
          <a:xfrm>
            <a:off x="1053548" y="5046429"/>
            <a:ext cx="83783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Architecturally, OOF is a common service – called by other ONAP components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50D23C-A745-4A46-A9DC-CCB750B13FF0}"/>
              </a:ext>
            </a:extLst>
          </p:cNvPr>
          <p:cNvSpPr txBox="1"/>
          <p:nvPr/>
        </p:nvSpPr>
        <p:spPr>
          <a:xfrm>
            <a:off x="712421" y="5664239"/>
            <a:ext cx="10905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What are the distinct challenges for optimization in Network Management Platform ? </a:t>
            </a:r>
          </a:p>
        </p:txBody>
      </p:sp>
    </p:spTree>
    <p:extLst>
      <p:ext uri="{BB962C8B-B14F-4D97-AF65-F5344CB8AC3E}">
        <p14:creationId xmlns:p14="http://schemas.microsoft.com/office/powerpoint/2010/main" val="238839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8870A-1B35-9F42-8B9B-872B4F669661}"/>
              </a:ext>
            </a:extLst>
          </p:cNvPr>
          <p:cNvSpPr txBox="1">
            <a:spLocks/>
          </p:cNvSpPr>
          <p:nvPr/>
        </p:nvSpPr>
        <p:spPr>
          <a:xfrm>
            <a:off x="155326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optimization challenging in ONAP ? 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3E0C484-A51E-3842-8719-98B6B81A56F7}"/>
              </a:ext>
            </a:extLst>
          </p:cNvPr>
          <p:cNvSpPr txBox="1">
            <a:spLocks/>
          </p:cNvSpPr>
          <p:nvPr/>
        </p:nvSpPr>
        <p:spPr>
          <a:xfrm>
            <a:off x="492526" y="1001994"/>
            <a:ext cx="11215769" cy="547831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800" i="1" dirty="0">
                <a:solidFill>
                  <a:srgbClr val="FF0000"/>
                </a:solidFill>
              </a:rPr>
              <a:t>Handle heterogeneous data sources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Operator inventory, third party inventories, SDN-Controllers, App-Controllers, DCAE, </a:t>
            </a:r>
            <a:r>
              <a:rPr lang="en-US" sz="1800" dirty="0" err="1"/>
              <a:t>etc</a:t>
            </a:r>
            <a:endParaRPr lang="en-US" sz="1800" dirty="0"/>
          </a:p>
          <a:p>
            <a:pPr lvl="1">
              <a:lnSpc>
                <a:spcPct val="120000"/>
              </a:lnSpc>
            </a:pPr>
            <a:r>
              <a:rPr lang="en-US" sz="1800" dirty="0"/>
              <a:t>Retrieving specific data for evaluating constraints (policy driven): very expensive (time-wise)</a:t>
            </a:r>
          </a:p>
          <a:p>
            <a:pPr>
              <a:lnSpc>
                <a:spcPct val="120000"/>
              </a:lnSpc>
            </a:pPr>
            <a:r>
              <a:rPr lang="en-US" sz="1800" i="1" dirty="0">
                <a:solidFill>
                  <a:srgbClr val="FF0000"/>
                </a:solidFill>
              </a:rPr>
              <a:t>Optimization needs are declarative and policy-driven, with policies from different sources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Vendors, Operators, Infra providers (in private clouds)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Policies are layered on top of each other (capability + capacity)</a:t>
            </a:r>
          </a:p>
          <a:p>
            <a:pPr>
              <a:lnSpc>
                <a:spcPct val="120000"/>
              </a:lnSpc>
            </a:pPr>
            <a:r>
              <a:rPr lang="en-US" sz="1800" i="1" dirty="0">
                <a:solidFill>
                  <a:srgbClr val="FF0000"/>
                </a:solidFill>
              </a:rPr>
              <a:t>Multi-objective Optimization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e.g., Infrastructure may want to minimize cost, service may want to minimize latency</a:t>
            </a:r>
          </a:p>
          <a:p>
            <a:pPr>
              <a:lnSpc>
                <a:spcPct val="120000"/>
              </a:lnSpc>
            </a:pPr>
            <a:r>
              <a:rPr lang="en-US" sz="1800" i="1" dirty="0">
                <a:solidFill>
                  <a:srgbClr val="FF0000"/>
                </a:solidFill>
              </a:rPr>
              <a:t>Large solution space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Thousands of heterogeneous resources: VNFs, Transport, Network Slices, </a:t>
            </a:r>
            <a:r>
              <a:rPr lang="en-US" sz="1800" dirty="0" err="1"/>
              <a:t>etc</a:t>
            </a:r>
            <a:endParaRPr lang="en-US" sz="1800" dirty="0"/>
          </a:p>
          <a:p>
            <a:pPr lvl="1">
              <a:lnSpc>
                <a:spcPct val="120000"/>
              </a:lnSpc>
            </a:pPr>
            <a:r>
              <a:rPr lang="en-US" sz="1800" dirty="0"/>
              <a:t>root-cause analysis is a bigger challenge</a:t>
            </a:r>
          </a:p>
          <a:p>
            <a:pPr>
              <a:lnSpc>
                <a:spcPct val="120000"/>
              </a:lnSpc>
            </a:pPr>
            <a:r>
              <a:rPr lang="en-US" sz="1800" i="1" dirty="0">
                <a:solidFill>
                  <a:srgbClr val="FF0000"/>
                </a:solidFill>
              </a:rPr>
              <a:t>Optimality is temporal in nature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Resources change very dynamically in platform; need quick convergence on solution</a:t>
            </a:r>
          </a:p>
        </p:txBody>
      </p:sp>
    </p:spTree>
    <p:extLst>
      <p:ext uri="{BB962C8B-B14F-4D97-AF65-F5344CB8AC3E}">
        <p14:creationId xmlns:p14="http://schemas.microsoft.com/office/powerpoint/2010/main" val="3292332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EB5BC-35E1-214A-A342-1A54D0FF7425}"/>
              </a:ext>
            </a:extLst>
          </p:cNvPr>
          <p:cNvSpPr txBox="1">
            <a:spLocks/>
          </p:cNvSpPr>
          <p:nvPr/>
        </p:nvSpPr>
        <p:spPr>
          <a:xfrm>
            <a:off x="169775" y="147583"/>
            <a:ext cx="8511382" cy="73251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OOF : Brings Efficiency to Formulate &amp; Solve Optimization Problems in ONAP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EDF2A-B62E-054A-9675-A2A3F0D36C3D}"/>
              </a:ext>
            </a:extLst>
          </p:cNvPr>
          <p:cNvSpPr txBox="1">
            <a:spLocks/>
          </p:cNvSpPr>
          <p:nvPr/>
        </p:nvSpPr>
        <p:spPr>
          <a:xfrm>
            <a:off x="91492" y="1150933"/>
            <a:ext cx="8948266" cy="1440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Exploits the </a:t>
            </a:r>
            <a:r>
              <a:rPr lang="en-US" sz="2000" b="1" dirty="0">
                <a:solidFill>
                  <a:srgbClr val="00B0F0"/>
                </a:solidFill>
              </a:rPr>
              <a:t>commonality</a:t>
            </a:r>
            <a:r>
              <a:rPr lang="en-US" sz="2000" dirty="0"/>
              <a:t> in optimization problems.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00B0F0"/>
                </a:solidFill>
              </a:rPr>
              <a:t>(A) Objective: maximize or minimize a quantity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00B0F0"/>
                </a:solidFill>
              </a:rPr>
              <a:t>(B) Constraints: Business rules by which the objectives need to be met</a:t>
            </a:r>
          </a:p>
          <a:p>
            <a:pPr lvl="1"/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008DCF-823B-FC42-8D86-915A5EBDCE7F}"/>
              </a:ext>
            </a:extLst>
          </p:cNvPr>
          <p:cNvSpPr/>
          <p:nvPr/>
        </p:nvSpPr>
        <p:spPr>
          <a:xfrm>
            <a:off x="91492" y="2862420"/>
            <a:ext cx="894648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b="1" i="1" dirty="0">
                <a:solidFill>
                  <a:srgbClr val="FF0000"/>
                </a:solidFill>
              </a:rPr>
              <a:t>OOF Value: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Eases creation of optimization problems: links (A) &amp; (B)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Provides a library of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Reusable optimization models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Reusable data interfaces</a:t>
            </a:r>
            <a:endParaRPr lang="en-US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8B370B-6B30-B64A-96E0-BD1731C8D323}"/>
              </a:ext>
            </a:extLst>
          </p:cNvPr>
          <p:cNvSpPr txBox="1"/>
          <p:nvPr/>
        </p:nvSpPr>
        <p:spPr>
          <a:xfrm>
            <a:off x="292523" y="5199855"/>
            <a:ext cx="10017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Goal:  Substantially improve the ease of developing new optimization solutions 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C294CA81-5511-1A4F-8101-88E74F96DC83}"/>
              </a:ext>
            </a:extLst>
          </p:cNvPr>
          <p:cNvSpPr/>
          <p:nvPr/>
        </p:nvSpPr>
        <p:spPr>
          <a:xfrm>
            <a:off x="9460010" y="2178208"/>
            <a:ext cx="1852246" cy="1711570"/>
          </a:xfrm>
          <a:prstGeom prst="hexag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5D809684-5901-8044-A83A-DF0226DFED82}"/>
              </a:ext>
            </a:extLst>
          </p:cNvPr>
          <p:cNvSpPr/>
          <p:nvPr/>
        </p:nvSpPr>
        <p:spPr>
          <a:xfrm>
            <a:off x="9037978" y="1322423"/>
            <a:ext cx="2543908" cy="1590431"/>
          </a:xfrm>
          <a:custGeom>
            <a:avLst/>
            <a:gdLst>
              <a:gd name="connsiteX0" fmla="*/ 0 w 2543908"/>
              <a:gd name="connsiteY0" fmla="*/ 199292 h 1590431"/>
              <a:gd name="connsiteX1" fmla="*/ 269631 w 2543908"/>
              <a:gd name="connsiteY1" fmla="*/ 797169 h 1590431"/>
              <a:gd name="connsiteX2" fmla="*/ 984739 w 2543908"/>
              <a:gd name="connsiteY2" fmla="*/ 1477108 h 1590431"/>
              <a:gd name="connsiteX3" fmla="*/ 1641231 w 2543908"/>
              <a:gd name="connsiteY3" fmla="*/ 1477108 h 1590431"/>
              <a:gd name="connsiteX4" fmla="*/ 2110154 w 2543908"/>
              <a:gd name="connsiteY4" fmla="*/ 996462 h 1590431"/>
              <a:gd name="connsiteX5" fmla="*/ 2543908 w 2543908"/>
              <a:gd name="connsiteY5" fmla="*/ 0 h 1590431"/>
              <a:gd name="connsiteX6" fmla="*/ 2543908 w 2543908"/>
              <a:gd name="connsiteY6" fmla="*/ 0 h 1590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3908" h="1590431">
                <a:moveTo>
                  <a:pt x="0" y="199292"/>
                </a:moveTo>
                <a:cubicBezTo>
                  <a:pt x="52754" y="391746"/>
                  <a:pt x="105508" y="584200"/>
                  <a:pt x="269631" y="797169"/>
                </a:cubicBezTo>
                <a:cubicBezTo>
                  <a:pt x="433754" y="1010138"/>
                  <a:pt x="756139" y="1363785"/>
                  <a:pt x="984739" y="1477108"/>
                </a:cubicBezTo>
                <a:cubicBezTo>
                  <a:pt x="1213339" y="1590431"/>
                  <a:pt x="1453662" y="1557216"/>
                  <a:pt x="1641231" y="1477108"/>
                </a:cubicBezTo>
                <a:cubicBezTo>
                  <a:pt x="1828800" y="1397000"/>
                  <a:pt x="1959708" y="1242647"/>
                  <a:pt x="2110154" y="996462"/>
                </a:cubicBezTo>
                <a:cubicBezTo>
                  <a:pt x="2260600" y="750277"/>
                  <a:pt x="2543908" y="0"/>
                  <a:pt x="2543908" y="0"/>
                </a:cubicBezTo>
                <a:lnTo>
                  <a:pt x="2543908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92AD340-3AED-7141-980E-C8B5E781268E}"/>
              </a:ext>
            </a:extLst>
          </p:cNvPr>
          <p:cNvCxnSpPr/>
          <p:nvPr/>
        </p:nvCxnSpPr>
        <p:spPr>
          <a:xfrm flipH="1" flipV="1">
            <a:off x="10010994" y="3280176"/>
            <a:ext cx="11723" cy="13833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E400255-45E3-A34A-A6C6-21B8274EAF0C}"/>
              </a:ext>
            </a:extLst>
          </p:cNvPr>
          <p:cNvSpPr txBox="1"/>
          <p:nvPr/>
        </p:nvSpPr>
        <p:spPr>
          <a:xfrm>
            <a:off x="9260718" y="4769007"/>
            <a:ext cx="184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Feasible solutions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774C38C-F215-2442-90A9-5B599C0F9CDD}"/>
              </a:ext>
            </a:extLst>
          </p:cNvPr>
          <p:cNvSpPr/>
          <p:nvPr/>
        </p:nvSpPr>
        <p:spPr>
          <a:xfrm>
            <a:off x="10339239" y="2776084"/>
            <a:ext cx="128954" cy="16412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1E7BD63-A860-7D47-9814-CEA5D26FF9A3}"/>
              </a:ext>
            </a:extLst>
          </p:cNvPr>
          <p:cNvCxnSpPr/>
          <p:nvPr/>
        </p:nvCxnSpPr>
        <p:spPr>
          <a:xfrm flipH="1" flipV="1">
            <a:off x="10397854" y="2893314"/>
            <a:ext cx="11723" cy="13833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822EC2A-B96C-C74F-AE92-1815AEA358CE}"/>
              </a:ext>
            </a:extLst>
          </p:cNvPr>
          <p:cNvSpPr txBox="1"/>
          <p:nvPr/>
        </p:nvSpPr>
        <p:spPr>
          <a:xfrm>
            <a:off x="10190695" y="4135960"/>
            <a:ext cx="944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Optimal</a:t>
            </a:r>
          </a:p>
          <a:p>
            <a:r>
              <a:rPr lang="en-US" dirty="0"/>
              <a:t>solution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60EDCF-ED2D-0648-9A61-6E6CDD86B46D}"/>
              </a:ext>
            </a:extLst>
          </p:cNvPr>
          <p:cNvSpPr txBox="1"/>
          <p:nvPr/>
        </p:nvSpPr>
        <p:spPr>
          <a:xfrm>
            <a:off x="292523" y="5829130"/>
            <a:ext cx="8605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Evidence: on-boarded new use-cases in every major ONAP release ! </a:t>
            </a:r>
          </a:p>
        </p:txBody>
      </p:sp>
    </p:spTree>
    <p:extLst>
      <p:ext uri="{BB962C8B-B14F-4D97-AF65-F5344CB8AC3E}">
        <p14:creationId xmlns:p14="http://schemas.microsoft.com/office/powerpoint/2010/main" val="94008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87E9F37F-8226-2B4A-B660-84BC622DC513}"/>
              </a:ext>
            </a:extLst>
          </p:cNvPr>
          <p:cNvSpPr txBox="1"/>
          <p:nvPr/>
        </p:nvSpPr>
        <p:spPr>
          <a:xfrm>
            <a:off x="736785" y="1053189"/>
            <a:ext cx="1272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Amsterdam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090149-F412-9242-8C91-A96195AE1C8B}"/>
              </a:ext>
            </a:extLst>
          </p:cNvPr>
          <p:cNvSpPr txBox="1"/>
          <p:nvPr/>
        </p:nvSpPr>
        <p:spPr>
          <a:xfrm>
            <a:off x="3235254" y="1047113"/>
            <a:ext cx="816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Beijing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EE6BA0-4805-9D4C-BB35-5411A161584A}"/>
              </a:ext>
            </a:extLst>
          </p:cNvPr>
          <p:cNvSpPr txBox="1"/>
          <p:nvPr/>
        </p:nvSpPr>
        <p:spPr>
          <a:xfrm>
            <a:off x="2374832" y="1775040"/>
            <a:ext cx="1676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6"/>
                </a:solidFill>
              </a:rPr>
              <a:t>Optimizers:</a:t>
            </a:r>
          </a:p>
          <a:p>
            <a:r>
              <a:rPr lang="en-US" i="1" dirty="0">
                <a:solidFill>
                  <a:schemeClr val="accent6"/>
                </a:solidFill>
              </a:rPr>
              <a:t>     + Homing/ Placement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C43129-8055-1443-8428-1145FEF9B905}"/>
              </a:ext>
            </a:extLst>
          </p:cNvPr>
          <p:cNvSpPr txBox="1"/>
          <p:nvPr/>
        </p:nvSpPr>
        <p:spPr>
          <a:xfrm>
            <a:off x="5944037" y="1047113"/>
            <a:ext cx="1253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Casablanca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D1AF22-F0AD-7947-A414-1A0F855C7506}"/>
              </a:ext>
            </a:extLst>
          </p:cNvPr>
          <p:cNvSpPr txBox="1"/>
          <p:nvPr/>
        </p:nvSpPr>
        <p:spPr>
          <a:xfrm>
            <a:off x="5212685" y="1772644"/>
            <a:ext cx="2010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6"/>
                </a:solidFill>
              </a:rPr>
              <a:t>Optimizers:  </a:t>
            </a:r>
          </a:p>
          <a:p>
            <a:r>
              <a:rPr lang="en-US" i="1" dirty="0">
                <a:solidFill>
                  <a:schemeClr val="accent6"/>
                </a:solidFill>
              </a:rPr>
              <a:t>       + SON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06BF31-8BD7-CE4E-9AB4-1088C3678CBA}"/>
              </a:ext>
            </a:extLst>
          </p:cNvPr>
          <p:cNvSpPr txBox="1"/>
          <p:nvPr/>
        </p:nvSpPr>
        <p:spPr>
          <a:xfrm>
            <a:off x="8977172" y="1035152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Dublin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EFA4D2-AD70-6B41-AA04-5EBE7F8C4991}"/>
              </a:ext>
            </a:extLst>
          </p:cNvPr>
          <p:cNvSpPr txBox="1"/>
          <p:nvPr/>
        </p:nvSpPr>
        <p:spPr>
          <a:xfrm>
            <a:off x="734656" y="1769333"/>
            <a:ext cx="139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6"/>
                </a:solidFill>
              </a:rPr>
              <a:t>Project proposed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7F2A299-C417-494F-B71C-2F001949A397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OOF: Evolution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4271AA-529F-9B4F-AB35-A789BC34A1A9}"/>
              </a:ext>
            </a:extLst>
          </p:cNvPr>
          <p:cNvSpPr txBox="1"/>
          <p:nvPr/>
        </p:nvSpPr>
        <p:spPr>
          <a:xfrm>
            <a:off x="8039758" y="1783445"/>
            <a:ext cx="1634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6"/>
                </a:solidFill>
              </a:rPr>
              <a:t>Optimizers:</a:t>
            </a:r>
          </a:p>
          <a:p>
            <a:r>
              <a:rPr lang="en-US" i="1" dirty="0">
                <a:solidFill>
                  <a:schemeClr val="accent6"/>
                </a:solidFill>
              </a:rPr>
              <a:t>     + Path</a:t>
            </a:r>
          </a:p>
          <a:p>
            <a:r>
              <a:rPr lang="en-US" i="1" dirty="0">
                <a:solidFill>
                  <a:schemeClr val="accent6"/>
                </a:solidFill>
              </a:rPr>
              <a:t>     + Scheduling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4DB65A-0EAF-E84B-A301-79533CD6F607}"/>
              </a:ext>
            </a:extLst>
          </p:cNvPr>
          <p:cNvSpPr txBox="1"/>
          <p:nvPr/>
        </p:nvSpPr>
        <p:spPr>
          <a:xfrm>
            <a:off x="7786923" y="3745425"/>
            <a:ext cx="785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El Alto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CED3EF-6DAB-5A42-A636-7B78EA20E781}"/>
              </a:ext>
            </a:extLst>
          </p:cNvPr>
          <p:cNvSpPr txBox="1"/>
          <p:nvPr/>
        </p:nvSpPr>
        <p:spPr>
          <a:xfrm>
            <a:off x="4854650" y="3765908"/>
            <a:ext cx="1051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Frankfurt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6C58CA-006B-8240-95CC-DDF39C655A08}"/>
              </a:ext>
            </a:extLst>
          </p:cNvPr>
          <p:cNvSpPr txBox="1"/>
          <p:nvPr/>
        </p:nvSpPr>
        <p:spPr>
          <a:xfrm>
            <a:off x="2597143" y="3745425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Guilin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702095-CAF5-9E47-84ED-D3DF2F6CC8CA}"/>
              </a:ext>
            </a:extLst>
          </p:cNvPr>
          <p:cNvSpPr/>
          <p:nvPr/>
        </p:nvSpPr>
        <p:spPr>
          <a:xfrm>
            <a:off x="820961" y="1483376"/>
            <a:ext cx="10171289" cy="203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5F81A6-E959-8542-82E7-2D5E8ED9F9F8}"/>
              </a:ext>
            </a:extLst>
          </p:cNvPr>
          <p:cNvSpPr/>
          <p:nvPr/>
        </p:nvSpPr>
        <p:spPr>
          <a:xfrm>
            <a:off x="987576" y="4155722"/>
            <a:ext cx="10004673" cy="2168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3E5C94B-38F8-1F44-9488-E63045F2FF20}"/>
              </a:ext>
            </a:extLst>
          </p:cNvPr>
          <p:cNvSpPr/>
          <p:nvPr/>
        </p:nvSpPr>
        <p:spPr>
          <a:xfrm rot="16200000" flipV="1">
            <a:off x="9466307" y="2832979"/>
            <a:ext cx="2889215" cy="16266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331E57B7-B5F2-B94C-AC04-F02A554E2268}"/>
              </a:ext>
            </a:extLst>
          </p:cNvPr>
          <p:cNvSpPr/>
          <p:nvPr/>
        </p:nvSpPr>
        <p:spPr>
          <a:xfrm>
            <a:off x="632693" y="4034663"/>
            <a:ext cx="978408" cy="465767"/>
          </a:xfrm>
          <a:prstGeom prst="lef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E6C33A-1831-6249-BB69-9A340A9CE4DA}"/>
              </a:ext>
            </a:extLst>
          </p:cNvPr>
          <p:cNvSpPr txBox="1"/>
          <p:nvPr/>
        </p:nvSpPr>
        <p:spPr>
          <a:xfrm>
            <a:off x="7786924" y="4451484"/>
            <a:ext cx="3042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Maintenance release</a:t>
            </a:r>
          </a:p>
          <a:p>
            <a:r>
              <a:rPr lang="en-US" i="1" dirty="0">
                <a:solidFill>
                  <a:srgbClr val="FF0000"/>
                </a:solidFill>
              </a:rPr>
              <a:t> + Hardened Platform Maturity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85AEB5-C65B-0149-AEA2-AA0B402FD603}"/>
              </a:ext>
            </a:extLst>
          </p:cNvPr>
          <p:cNvSpPr/>
          <p:nvPr/>
        </p:nvSpPr>
        <p:spPr>
          <a:xfrm>
            <a:off x="9376481" y="1769333"/>
            <a:ext cx="16766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Use cases: </a:t>
            </a:r>
          </a:p>
          <a:p>
            <a:r>
              <a:rPr lang="en-US" i="1" dirty="0">
                <a:solidFill>
                  <a:srgbClr val="FF0000"/>
                </a:solidFill>
              </a:rPr>
              <a:t>     + CCVPN</a:t>
            </a:r>
          </a:p>
          <a:p>
            <a:r>
              <a:rPr lang="en-US" i="1" dirty="0">
                <a:solidFill>
                  <a:srgbClr val="FF0000"/>
                </a:solidFill>
              </a:rPr>
              <a:t>     + PCI+ANR</a:t>
            </a:r>
          </a:p>
          <a:p>
            <a:r>
              <a:rPr lang="en-US" i="1" dirty="0">
                <a:solidFill>
                  <a:srgbClr val="FF0000"/>
                </a:solidFill>
              </a:rPr>
              <a:t>     + Change Management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72984ED-8180-444A-A8C7-88A697F41CAF}"/>
              </a:ext>
            </a:extLst>
          </p:cNvPr>
          <p:cNvSpPr/>
          <p:nvPr/>
        </p:nvSpPr>
        <p:spPr>
          <a:xfrm>
            <a:off x="4854650" y="4402610"/>
            <a:ext cx="31766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Use cases:</a:t>
            </a:r>
          </a:p>
          <a:p>
            <a:r>
              <a:rPr lang="en-US" i="1" dirty="0">
                <a:solidFill>
                  <a:srgbClr val="FF0000"/>
                </a:solidFill>
              </a:rPr>
              <a:t>      + 5G Slicing (E2E Slices)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D77FF92-6DC7-FC44-A534-449029078EF1}"/>
              </a:ext>
            </a:extLst>
          </p:cNvPr>
          <p:cNvSpPr/>
          <p:nvPr/>
        </p:nvSpPr>
        <p:spPr>
          <a:xfrm>
            <a:off x="2599528" y="4451484"/>
            <a:ext cx="24680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Use cases:</a:t>
            </a:r>
          </a:p>
          <a:p>
            <a:r>
              <a:rPr lang="en-US" i="1" dirty="0">
                <a:solidFill>
                  <a:srgbClr val="FF0000"/>
                </a:solidFill>
              </a:rPr>
              <a:t>      + 5G Slicing</a:t>
            </a:r>
          </a:p>
          <a:p>
            <a:r>
              <a:rPr lang="en-US" i="1" dirty="0">
                <a:solidFill>
                  <a:srgbClr val="FF0000"/>
                </a:solidFill>
              </a:rPr>
              <a:t>      + 5G Slice Subnets</a:t>
            </a:r>
          </a:p>
          <a:p>
            <a:r>
              <a:rPr lang="en-US" i="1" dirty="0">
                <a:solidFill>
                  <a:srgbClr val="FF0000"/>
                </a:solidFill>
              </a:rPr>
              <a:t>      + MDONS 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BD8D36-9F08-EF4E-9297-49D1543B6E15}"/>
              </a:ext>
            </a:extLst>
          </p:cNvPr>
          <p:cNvSpPr/>
          <p:nvPr/>
        </p:nvSpPr>
        <p:spPr>
          <a:xfrm>
            <a:off x="6406249" y="1772644"/>
            <a:ext cx="16341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Use cases: </a:t>
            </a:r>
          </a:p>
          <a:p>
            <a:r>
              <a:rPr lang="en-US" i="1" dirty="0">
                <a:solidFill>
                  <a:srgbClr val="FF0000"/>
                </a:solidFill>
              </a:rPr>
              <a:t>       + </a:t>
            </a:r>
            <a:r>
              <a:rPr lang="en-US" i="1" dirty="0" err="1">
                <a:solidFill>
                  <a:srgbClr val="FF0000"/>
                </a:solidFill>
              </a:rPr>
              <a:t>vFW</a:t>
            </a:r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>
                <a:solidFill>
                  <a:srgbClr val="FF0000"/>
                </a:solidFill>
              </a:rPr>
              <a:t>       + 5G-PCI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68BA7D-40CA-8F47-9860-0517AB8B5096}"/>
              </a:ext>
            </a:extLst>
          </p:cNvPr>
          <p:cNvSpPr/>
          <p:nvPr/>
        </p:nvSpPr>
        <p:spPr>
          <a:xfrm>
            <a:off x="3790710" y="1804570"/>
            <a:ext cx="12227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Use cases: </a:t>
            </a:r>
          </a:p>
          <a:p>
            <a:r>
              <a:rPr lang="en-US" i="1" dirty="0">
                <a:solidFill>
                  <a:srgbClr val="FF0000"/>
                </a:solidFill>
              </a:rPr>
              <a:t>+ </a:t>
            </a:r>
            <a:r>
              <a:rPr lang="en-US" i="1" dirty="0" err="1">
                <a:solidFill>
                  <a:srgbClr val="FF0000"/>
                </a:solidFill>
              </a:rPr>
              <a:t>vCPE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A5BE6C-14F8-6F49-89B9-9F87886CCF91}"/>
              </a:ext>
            </a:extLst>
          </p:cNvPr>
          <p:cNvSpPr txBox="1"/>
          <p:nvPr/>
        </p:nvSpPr>
        <p:spPr>
          <a:xfrm>
            <a:off x="3330036" y="5724618"/>
            <a:ext cx="42659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Ease &amp; Reuse! </a:t>
            </a:r>
          </a:p>
        </p:txBody>
      </p:sp>
    </p:spTree>
    <p:extLst>
      <p:ext uri="{BB962C8B-B14F-4D97-AF65-F5344CB8AC3E}">
        <p14:creationId xmlns:p14="http://schemas.microsoft.com/office/powerpoint/2010/main" val="84148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12" grpId="0"/>
      <p:bldP spid="13" grpId="0"/>
      <p:bldP spid="24" grpId="0"/>
      <p:bldP spid="25" grpId="0"/>
      <p:bldP spid="28" grpId="0"/>
      <p:bldP spid="5" grpId="0"/>
      <p:bldP spid="30" grpId="0"/>
      <p:bldP spid="33" grpId="0"/>
      <p:bldP spid="6" grpId="0"/>
      <p:bldP spid="7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17F2A299-C417-494F-B71C-2F001949A397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20000 ft view of OOF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841FA9-16D8-2B42-8C13-81DAA44076B4}"/>
              </a:ext>
            </a:extLst>
          </p:cNvPr>
          <p:cNvSpPr/>
          <p:nvPr/>
        </p:nvSpPr>
        <p:spPr>
          <a:xfrm>
            <a:off x="1289316" y="2100704"/>
            <a:ext cx="2974500" cy="5093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3F17EC-B5A5-4B42-AD3B-6F3C949C0D3A}"/>
              </a:ext>
            </a:extLst>
          </p:cNvPr>
          <p:cNvSpPr txBox="1"/>
          <p:nvPr/>
        </p:nvSpPr>
        <p:spPr>
          <a:xfrm>
            <a:off x="1862608" y="2193002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Design Framework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6F3CBFB-C9F3-9F42-8A28-8445D301A96B}"/>
              </a:ext>
            </a:extLst>
          </p:cNvPr>
          <p:cNvSpPr/>
          <p:nvPr/>
        </p:nvSpPr>
        <p:spPr>
          <a:xfrm>
            <a:off x="5251601" y="2086031"/>
            <a:ext cx="1851453" cy="520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Policy Specifications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8190247-D7BB-2E49-8CD3-4C31F5F580D2}"/>
              </a:ext>
            </a:extLst>
          </p:cNvPr>
          <p:cNvCxnSpPr>
            <a:cxnSpLocks/>
            <a:stCxn id="24" idx="1"/>
            <a:endCxn id="12" idx="3"/>
          </p:cNvCxnSpPr>
          <p:nvPr/>
        </p:nvCxnSpPr>
        <p:spPr>
          <a:xfrm flipH="1">
            <a:off x="4263816" y="2346356"/>
            <a:ext cx="987785" cy="9007"/>
          </a:xfrm>
          <a:prstGeom prst="straightConnector1">
            <a:avLst/>
          </a:prstGeom>
          <a:ln w="38100" cmpd="sng">
            <a:solidFill>
              <a:schemeClr val="tx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CD56F88F-3DBB-9E45-BBF0-519030724435}"/>
              </a:ext>
            </a:extLst>
          </p:cNvPr>
          <p:cNvSpPr/>
          <p:nvPr/>
        </p:nvSpPr>
        <p:spPr>
          <a:xfrm>
            <a:off x="1614943" y="1394726"/>
            <a:ext cx="2325757" cy="50447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External APIs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CEFCBD8-0B9B-5A4B-9CBC-611CEDC8276C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2777822" y="1899200"/>
            <a:ext cx="1286" cy="2000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8B5C58F-F832-0248-AB51-831C62474124}"/>
              </a:ext>
            </a:extLst>
          </p:cNvPr>
          <p:cNvCxnSpPr>
            <a:cxnSpLocks/>
          </p:cNvCxnSpPr>
          <p:nvPr/>
        </p:nvCxnSpPr>
        <p:spPr>
          <a:xfrm>
            <a:off x="2056371" y="2622637"/>
            <a:ext cx="1" cy="368655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AD7CFFA-F120-8145-B1B4-E2C37E18E79B}"/>
              </a:ext>
            </a:extLst>
          </p:cNvPr>
          <p:cNvSpPr/>
          <p:nvPr/>
        </p:nvSpPr>
        <p:spPr>
          <a:xfrm>
            <a:off x="998717" y="1968522"/>
            <a:ext cx="4083990" cy="1766542"/>
          </a:xfrm>
          <a:prstGeom prst="rect">
            <a:avLst/>
          </a:prstGeom>
          <a:noFill/>
          <a:ln>
            <a:solidFill>
              <a:srgbClr val="7030A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F0B310-FF27-B648-A3DB-096B1279DFDB}"/>
              </a:ext>
            </a:extLst>
          </p:cNvPr>
          <p:cNvSpPr txBox="1"/>
          <p:nvPr/>
        </p:nvSpPr>
        <p:spPr>
          <a:xfrm>
            <a:off x="403682" y="2237349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OOF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EA77E1-79E1-1E42-B395-8C78E287E30D}"/>
              </a:ext>
            </a:extLst>
          </p:cNvPr>
          <p:cNvSpPr/>
          <p:nvPr/>
        </p:nvSpPr>
        <p:spPr>
          <a:xfrm>
            <a:off x="2949418" y="2981780"/>
            <a:ext cx="1534111" cy="59845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Custom Optimizers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3A140BC-C0A8-304A-8315-92B6935C10DA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3716473" y="2606681"/>
            <a:ext cx="1" cy="375099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60591F93-0579-524E-A92E-24EAB1C5F228}"/>
              </a:ext>
            </a:extLst>
          </p:cNvPr>
          <p:cNvSpPr/>
          <p:nvPr/>
        </p:nvSpPr>
        <p:spPr>
          <a:xfrm>
            <a:off x="1747642" y="4231092"/>
            <a:ext cx="2596331" cy="5864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Data to support optimization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CAAE3E-7B5C-274C-91FA-6D83F79DC584}"/>
              </a:ext>
            </a:extLst>
          </p:cNvPr>
          <p:cNvSpPr/>
          <p:nvPr/>
        </p:nvSpPr>
        <p:spPr>
          <a:xfrm>
            <a:off x="1242455" y="2981779"/>
            <a:ext cx="1534111" cy="59845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Generic Optimizers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E761F2D-2DA6-6F46-92A3-0D8AB3D29BDC}"/>
              </a:ext>
            </a:extLst>
          </p:cNvPr>
          <p:cNvCxnSpPr>
            <a:cxnSpLocks/>
            <a:endCxn id="29" idx="2"/>
          </p:cNvCxnSpPr>
          <p:nvPr/>
        </p:nvCxnSpPr>
        <p:spPr>
          <a:xfrm flipV="1">
            <a:off x="3040099" y="3735064"/>
            <a:ext cx="613" cy="450266"/>
          </a:xfrm>
          <a:prstGeom prst="straightConnector1">
            <a:avLst/>
          </a:prstGeom>
          <a:ln w="38100" cmpd="sng">
            <a:solidFill>
              <a:schemeClr val="tx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31AAAF7-5583-7949-90BD-E2B0F6D3B15B}"/>
              </a:ext>
            </a:extLst>
          </p:cNvPr>
          <p:cNvSpPr txBox="1"/>
          <p:nvPr/>
        </p:nvSpPr>
        <p:spPr>
          <a:xfrm>
            <a:off x="6385496" y="4429396"/>
            <a:ext cx="521683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accent6"/>
                </a:solidFill>
              </a:rPr>
              <a:t>OOF in 3 steps: </a:t>
            </a:r>
          </a:p>
          <a:p>
            <a:pPr marL="342900" indent="-342900">
              <a:buAutoNum type="arabicPeriod"/>
            </a:pPr>
            <a:r>
              <a:rPr lang="en-US" sz="2400" i="1" dirty="0">
                <a:solidFill>
                  <a:schemeClr val="accent2"/>
                </a:solidFill>
              </a:rPr>
              <a:t>Create</a:t>
            </a:r>
            <a:r>
              <a:rPr lang="en-US" sz="2400" dirty="0"/>
              <a:t> optimization model, policies</a:t>
            </a:r>
          </a:p>
          <a:p>
            <a:pPr marL="342900" indent="-342900">
              <a:buAutoNum type="arabicPeriod"/>
            </a:pPr>
            <a:r>
              <a:rPr lang="en-US" sz="2400" i="1" dirty="0">
                <a:solidFill>
                  <a:schemeClr val="accent2"/>
                </a:solidFill>
              </a:rPr>
              <a:t>Fetch</a:t>
            </a:r>
            <a:r>
              <a:rPr lang="en-US" sz="2400" dirty="0"/>
              <a:t> needed data</a:t>
            </a:r>
          </a:p>
          <a:p>
            <a:pPr marL="342900" indent="-342900">
              <a:buAutoNum type="arabicPeriod"/>
            </a:pPr>
            <a:r>
              <a:rPr lang="en-US" sz="2400" i="1" dirty="0">
                <a:solidFill>
                  <a:schemeClr val="accent2"/>
                </a:solidFill>
              </a:rPr>
              <a:t>Invoke</a:t>
            </a:r>
            <a:r>
              <a:rPr lang="en-US" sz="2400" dirty="0"/>
              <a:t> solver and get solution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AE2FB6E-AE5D-FA4F-A0A0-3F5681F81841}"/>
              </a:ext>
            </a:extLst>
          </p:cNvPr>
          <p:cNvSpPr/>
          <p:nvPr/>
        </p:nvSpPr>
        <p:spPr>
          <a:xfrm>
            <a:off x="1066207" y="1853586"/>
            <a:ext cx="3810628" cy="100355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08F6692-644A-5142-A7D4-BC74178AFD98}"/>
              </a:ext>
            </a:extLst>
          </p:cNvPr>
          <p:cNvSpPr/>
          <p:nvPr/>
        </p:nvSpPr>
        <p:spPr>
          <a:xfrm>
            <a:off x="531360" y="2838289"/>
            <a:ext cx="2418058" cy="100355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792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19999 ft view of OOF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34C763-41D5-4BFD-9080-3732120ECAEB}"/>
              </a:ext>
            </a:extLst>
          </p:cNvPr>
          <p:cNvSpPr/>
          <p:nvPr/>
        </p:nvSpPr>
        <p:spPr>
          <a:xfrm>
            <a:off x="1268167" y="2507858"/>
            <a:ext cx="7765565" cy="19971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7030A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F0D030-7CB1-47FA-B31A-E7A5258C45EF}"/>
              </a:ext>
            </a:extLst>
          </p:cNvPr>
          <p:cNvSpPr/>
          <p:nvPr/>
        </p:nvSpPr>
        <p:spPr>
          <a:xfrm>
            <a:off x="5556135" y="2614307"/>
            <a:ext cx="1397324" cy="2457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Homing/ TD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78D8FA-BE0A-4476-8D2C-63D3884FEF94}"/>
              </a:ext>
            </a:extLst>
          </p:cNvPr>
          <p:cNvSpPr/>
          <p:nvPr/>
        </p:nvSpPr>
        <p:spPr>
          <a:xfrm>
            <a:off x="6820720" y="2614978"/>
            <a:ext cx="722863" cy="235654"/>
          </a:xfrm>
          <a:prstGeom prst="rect">
            <a:avLst/>
          </a:prstGeom>
          <a:solidFill>
            <a:srgbClr val="FF9BF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/Slicing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857844-7E96-4A38-97C9-9E3C356CBA51}"/>
              </a:ext>
            </a:extLst>
          </p:cNvPr>
          <p:cNvSpPr/>
          <p:nvPr/>
        </p:nvSpPr>
        <p:spPr>
          <a:xfrm>
            <a:off x="1685612" y="2841289"/>
            <a:ext cx="7000991" cy="3532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782A39-5554-4DFC-9A2C-778C1AE27D82}"/>
              </a:ext>
            </a:extLst>
          </p:cNvPr>
          <p:cNvSpPr/>
          <p:nvPr/>
        </p:nvSpPr>
        <p:spPr>
          <a:xfrm>
            <a:off x="2866652" y="3728466"/>
            <a:ext cx="1265934" cy="59845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CMSO Optimizer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606C537-E4E2-4E58-AAA3-3E7966A38DFC}"/>
              </a:ext>
            </a:extLst>
          </p:cNvPr>
          <p:cNvCxnSpPr>
            <a:cxnSpLocks/>
          </p:cNvCxnSpPr>
          <p:nvPr/>
        </p:nvCxnSpPr>
        <p:spPr>
          <a:xfrm>
            <a:off x="7170877" y="3186043"/>
            <a:ext cx="0" cy="545258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F697264C-E1E1-49C5-8BC0-AE43D8513495}"/>
              </a:ext>
            </a:extLst>
          </p:cNvPr>
          <p:cNvSpPr/>
          <p:nvPr/>
        </p:nvSpPr>
        <p:spPr>
          <a:xfrm>
            <a:off x="3009740" y="2598405"/>
            <a:ext cx="1112587" cy="2419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CMSO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54DC37-2494-48F8-9E78-2D86011DDA3F}"/>
              </a:ext>
            </a:extLst>
          </p:cNvPr>
          <p:cNvSpPr/>
          <p:nvPr/>
        </p:nvSpPr>
        <p:spPr>
          <a:xfrm>
            <a:off x="4272617" y="2582594"/>
            <a:ext cx="1194123" cy="2457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06B82B-1CF5-4640-9116-15FED35C3F15}"/>
              </a:ext>
            </a:extLst>
          </p:cNvPr>
          <p:cNvSpPr/>
          <p:nvPr/>
        </p:nvSpPr>
        <p:spPr>
          <a:xfrm>
            <a:off x="1820412" y="2546857"/>
            <a:ext cx="6326051" cy="48445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5391D6-5CEF-4DC0-90C8-E7B9FF237C5B}"/>
              </a:ext>
            </a:extLst>
          </p:cNvPr>
          <p:cNvSpPr txBox="1"/>
          <p:nvPr/>
        </p:nvSpPr>
        <p:spPr>
          <a:xfrm>
            <a:off x="3507282" y="2755539"/>
            <a:ext cx="1143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BDADDD-EFD8-4D56-B62F-0C625E416D79}"/>
              </a:ext>
            </a:extLst>
          </p:cNvPr>
          <p:cNvSpPr txBox="1"/>
          <p:nvPr/>
        </p:nvSpPr>
        <p:spPr>
          <a:xfrm>
            <a:off x="8065466" y="2846643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OSDF</a:t>
            </a:r>
          </a:p>
        </p:txBody>
      </p:sp>
      <p:sp>
        <p:nvSpPr>
          <p:cNvPr id="17" name="Rounded Rectangle 90">
            <a:extLst>
              <a:ext uri="{FF2B5EF4-FFF2-40B4-BE49-F238E27FC236}">
                <a16:creationId xmlns:a16="http://schemas.microsoft.com/office/drawing/2014/main" id="{1A925A89-2436-473C-AEB7-372D30288F2A}"/>
              </a:ext>
            </a:extLst>
          </p:cNvPr>
          <p:cNvSpPr/>
          <p:nvPr/>
        </p:nvSpPr>
        <p:spPr>
          <a:xfrm>
            <a:off x="9457650" y="2819043"/>
            <a:ext cx="820591" cy="4055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Policy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15B08F0-6E8C-406A-B871-869932291D05}"/>
              </a:ext>
            </a:extLst>
          </p:cNvPr>
          <p:cNvCxnSpPr>
            <a:cxnSpLocks/>
            <a:stCxn id="9" idx="3"/>
            <a:endCxn id="17" idx="1"/>
          </p:cNvCxnSpPr>
          <p:nvPr/>
        </p:nvCxnSpPr>
        <p:spPr>
          <a:xfrm>
            <a:off x="8686603" y="3017895"/>
            <a:ext cx="771047" cy="3906"/>
          </a:xfrm>
          <a:prstGeom prst="straightConnector1">
            <a:avLst/>
          </a:prstGeom>
          <a:ln w="38100" cmpd="sng">
            <a:solidFill>
              <a:schemeClr val="tx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14">
            <a:extLst>
              <a:ext uri="{FF2B5EF4-FFF2-40B4-BE49-F238E27FC236}">
                <a16:creationId xmlns:a16="http://schemas.microsoft.com/office/drawing/2014/main" id="{605812C3-7823-4EFB-8E61-F00377A2B1DB}"/>
              </a:ext>
            </a:extLst>
          </p:cNvPr>
          <p:cNvSpPr/>
          <p:nvPr/>
        </p:nvSpPr>
        <p:spPr>
          <a:xfrm>
            <a:off x="6271485" y="1894664"/>
            <a:ext cx="1106624" cy="51169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SO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3BF9EA3-8E60-482E-B33F-2EE476276305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6814733" y="2406355"/>
            <a:ext cx="10064" cy="2356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ounded Rectangle 122">
            <a:extLst>
              <a:ext uri="{FF2B5EF4-FFF2-40B4-BE49-F238E27FC236}">
                <a16:creationId xmlns:a16="http://schemas.microsoft.com/office/drawing/2014/main" id="{999926E5-1DEC-409B-93CA-FE677DEE561C}"/>
              </a:ext>
            </a:extLst>
          </p:cNvPr>
          <p:cNvSpPr/>
          <p:nvPr/>
        </p:nvSpPr>
        <p:spPr>
          <a:xfrm>
            <a:off x="2989100" y="1893833"/>
            <a:ext cx="1143486" cy="50447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CM Portal simulator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C8582AD-508D-405E-8C8C-C9176E5C9CF3}"/>
              </a:ext>
            </a:extLst>
          </p:cNvPr>
          <p:cNvCxnSpPr>
            <a:cxnSpLocks/>
            <a:stCxn id="21" idx="2"/>
            <a:endCxn id="12" idx="0"/>
          </p:cNvCxnSpPr>
          <p:nvPr/>
        </p:nvCxnSpPr>
        <p:spPr>
          <a:xfrm>
            <a:off x="3560843" y="2398307"/>
            <a:ext cx="5191" cy="2000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D2F1210-DE06-45D8-88AB-522D95CCEF27}"/>
              </a:ext>
            </a:extLst>
          </p:cNvPr>
          <p:cNvCxnSpPr>
            <a:cxnSpLocks/>
            <a:stCxn id="17" idx="0"/>
            <a:endCxn id="36" idx="2"/>
          </p:cNvCxnSpPr>
          <p:nvPr/>
        </p:nvCxnSpPr>
        <p:spPr>
          <a:xfrm flipV="1">
            <a:off x="9867946" y="2372132"/>
            <a:ext cx="0" cy="446911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435C7E22-A82C-4188-A753-00188178C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0177" y="2806351"/>
            <a:ext cx="435191" cy="435191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DFA364C-E432-4390-8C11-CFB5C66CF044}"/>
              </a:ext>
            </a:extLst>
          </p:cNvPr>
          <p:cNvCxnSpPr>
            <a:cxnSpLocks/>
            <a:stCxn id="17" idx="3"/>
            <a:endCxn id="24" idx="1"/>
          </p:cNvCxnSpPr>
          <p:nvPr/>
        </p:nvCxnSpPr>
        <p:spPr>
          <a:xfrm>
            <a:off x="10278241" y="3021801"/>
            <a:ext cx="841936" cy="2146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C691607-C060-44E4-8211-736B2D480C84}"/>
              </a:ext>
            </a:extLst>
          </p:cNvPr>
          <p:cNvSpPr txBox="1"/>
          <p:nvPr/>
        </p:nvSpPr>
        <p:spPr>
          <a:xfrm>
            <a:off x="10275059" y="2770129"/>
            <a:ext cx="114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Actual policies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C7AE01-3889-463B-B06D-210D5510F7F1}"/>
              </a:ext>
            </a:extLst>
          </p:cNvPr>
          <p:cNvSpPr txBox="1"/>
          <p:nvPr/>
        </p:nvSpPr>
        <p:spPr>
          <a:xfrm>
            <a:off x="1290197" y="2498652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OOF</a:t>
            </a:r>
          </a:p>
        </p:txBody>
      </p:sp>
      <p:sp>
        <p:nvSpPr>
          <p:cNvPr id="28" name="Rounded Rectangle 50">
            <a:extLst>
              <a:ext uri="{FF2B5EF4-FFF2-40B4-BE49-F238E27FC236}">
                <a16:creationId xmlns:a16="http://schemas.microsoft.com/office/drawing/2014/main" id="{DD958A67-6715-4C94-9F61-E172163F90EC}"/>
              </a:ext>
            </a:extLst>
          </p:cNvPr>
          <p:cNvSpPr/>
          <p:nvPr/>
        </p:nvSpPr>
        <p:spPr>
          <a:xfrm>
            <a:off x="4217856" y="1887649"/>
            <a:ext cx="1283518" cy="50447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SON Handler MS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DC61F5B-8DF5-41F3-B793-53A281A17F72}"/>
              </a:ext>
            </a:extLst>
          </p:cNvPr>
          <p:cNvCxnSpPr>
            <a:cxnSpLocks/>
            <a:stCxn id="28" idx="2"/>
            <a:endCxn id="13" idx="0"/>
          </p:cNvCxnSpPr>
          <p:nvPr/>
        </p:nvCxnSpPr>
        <p:spPr>
          <a:xfrm>
            <a:off x="4859615" y="2392123"/>
            <a:ext cx="10064" cy="1904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D5AA4A1-812A-45A3-AEFB-5C824C4CCBB1}"/>
              </a:ext>
            </a:extLst>
          </p:cNvPr>
          <p:cNvGrpSpPr/>
          <p:nvPr/>
        </p:nvGrpSpPr>
        <p:grpSpPr>
          <a:xfrm>
            <a:off x="8845871" y="1337872"/>
            <a:ext cx="2032667" cy="1034260"/>
            <a:chOff x="8109227" y="2177632"/>
            <a:chExt cx="2032667" cy="103426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77F87E2-D36B-4978-A24A-C7A214DDDDD5}"/>
                </a:ext>
              </a:extLst>
            </p:cNvPr>
            <p:cNvGrpSpPr/>
            <p:nvPr/>
          </p:nvGrpSpPr>
          <p:grpSpPr>
            <a:xfrm>
              <a:off x="8109227" y="2177632"/>
              <a:ext cx="2032667" cy="1034260"/>
              <a:chOff x="5840630" y="3313468"/>
              <a:chExt cx="2032667" cy="1034260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CF85FB-E4DF-41FD-8958-D668690FED7D}"/>
                  </a:ext>
                </a:extLst>
              </p:cNvPr>
              <p:cNvSpPr txBox="1"/>
              <p:nvPr/>
            </p:nvSpPr>
            <p:spPr>
              <a:xfrm>
                <a:off x="5840630" y="3313468"/>
                <a:ext cx="16956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Policy Models</a:t>
                </a: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361B0AB0-94F8-4CC6-B3CE-DF5CB075F9F3}"/>
                  </a:ext>
                </a:extLst>
              </p:cNvPr>
              <p:cNvGrpSpPr/>
              <p:nvPr/>
            </p:nvGrpSpPr>
            <p:grpSpPr>
              <a:xfrm>
                <a:off x="5852113" y="3319296"/>
                <a:ext cx="2021184" cy="1028432"/>
                <a:chOff x="5643860" y="3341902"/>
                <a:chExt cx="2021184" cy="1028432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56406666-7F5F-48B0-9980-009022872171}"/>
                    </a:ext>
                  </a:extLst>
                </p:cNvPr>
                <p:cNvSpPr/>
                <p:nvPr/>
              </p:nvSpPr>
              <p:spPr>
                <a:xfrm>
                  <a:off x="5775677" y="4015357"/>
                  <a:ext cx="787258" cy="235143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chemeClr val="tx1"/>
                      </a:solidFill>
                    </a:rPr>
                    <a:t>CMSO</a:t>
                  </a:r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5C8F2801-53AD-4751-BC8B-01CAB317FDF2}"/>
                    </a:ext>
                  </a:extLst>
                </p:cNvPr>
                <p:cNvSpPr/>
                <p:nvPr/>
              </p:nvSpPr>
              <p:spPr>
                <a:xfrm>
                  <a:off x="5643860" y="3341902"/>
                  <a:ext cx="2021184" cy="10284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5CF6F6FB-C099-43E6-91CD-0301BCE57C0A}"/>
                    </a:ext>
                  </a:extLst>
                </p:cNvPr>
                <p:cNvSpPr/>
                <p:nvPr/>
              </p:nvSpPr>
              <p:spPr>
                <a:xfrm>
                  <a:off x="5775857" y="3699578"/>
                  <a:ext cx="787078" cy="259382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chemeClr val="tx1"/>
                      </a:solidFill>
                    </a:rPr>
                    <a:t>HAS</a:t>
                  </a:r>
                </a:p>
              </p:txBody>
            </p:sp>
          </p:grp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BFD6732-93D7-4622-8568-CFD39DA17D2B}"/>
                </a:ext>
              </a:extLst>
            </p:cNvPr>
            <p:cNvSpPr/>
            <p:nvPr/>
          </p:nvSpPr>
          <p:spPr>
            <a:xfrm>
              <a:off x="9142632" y="2530889"/>
              <a:ext cx="854812" cy="25938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SON</a:t>
              </a: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29B98713-3E0E-4C3E-A8F7-8508D8A1B9CA}"/>
              </a:ext>
            </a:extLst>
          </p:cNvPr>
          <p:cNvSpPr/>
          <p:nvPr/>
        </p:nvSpPr>
        <p:spPr>
          <a:xfrm>
            <a:off x="1881585" y="2589052"/>
            <a:ext cx="907388" cy="2457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Route</a:t>
            </a:r>
          </a:p>
        </p:txBody>
      </p:sp>
      <p:sp>
        <p:nvSpPr>
          <p:cNvPr id="39" name="Rounded Rectangle 59">
            <a:extLst>
              <a:ext uri="{FF2B5EF4-FFF2-40B4-BE49-F238E27FC236}">
                <a16:creationId xmlns:a16="http://schemas.microsoft.com/office/drawing/2014/main" id="{82E205C9-CB7E-432A-8148-1D15ACB39330}"/>
              </a:ext>
            </a:extLst>
          </p:cNvPr>
          <p:cNvSpPr/>
          <p:nvPr/>
        </p:nvSpPr>
        <p:spPr>
          <a:xfrm>
            <a:off x="1968256" y="1874755"/>
            <a:ext cx="710056" cy="50447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SDNC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BC4CE3F-6589-41AE-B149-069320265818}"/>
              </a:ext>
            </a:extLst>
          </p:cNvPr>
          <p:cNvCxnSpPr>
            <a:cxnSpLocks/>
            <a:stCxn id="39" idx="2"/>
            <a:endCxn id="38" idx="0"/>
          </p:cNvCxnSpPr>
          <p:nvPr/>
        </p:nvCxnSpPr>
        <p:spPr>
          <a:xfrm>
            <a:off x="2323284" y="2379229"/>
            <a:ext cx="11995" cy="2098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E504BEB4-B7E8-412A-B46E-8E578D844D2A}"/>
              </a:ext>
            </a:extLst>
          </p:cNvPr>
          <p:cNvSpPr/>
          <p:nvPr/>
        </p:nvSpPr>
        <p:spPr>
          <a:xfrm>
            <a:off x="4246726" y="3746216"/>
            <a:ext cx="1187242" cy="59845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Route Optimizer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9674DF3-9923-40AD-8681-0B0F8915DB1C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4840347" y="3209359"/>
            <a:ext cx="0" cy="536857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9BE6ED48-8235-4688-BA32-7BCAAF852C82}"/>
              </a:ext>
            </a:extLst>
          </p:cNvPr>
          <p:cNvSpPr/>
          <p:nvPr/>
        </p:nvSpPr>
        <p:spPr>
          <a:xfrm>
            <a:off x="1466076" y="3729226"/>
            <a:ext cx="1280122" cy="59845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SON Optimizer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02C4784-0CA6-4B5D-AFD3-EF95EDAC68C1}"/>
              </a:ext>
            </a:extLst>
          </p:cNvPr>
          <p:cNvSpPr/>
          <p:nvPr/>
        </p:nvSpPr>
        <p:spPr>
          <a:xfrm>
            <a:off x="5548108" y="3731301"/>
            <a:ext cx="1995475" cy="5963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Homing/TD Optimizer</a:t>
            </a:r>
          </a:p>
        </p:txBody>
      </p:sp>
      <p:sp>
        <p:nvSpPr>
          <p:cNvPr id="45" name="Rounded Rectangle 95">
            <a:extLst>
              <a:ext uri="{FF2B5EF4-FFF2-40B4-BE49-F238E27FC236}">
                <a16:creationId xmlns:a16="http://schemas.microsoft.com/office/drawing/2014/main" id="{0631B0AB-5D6B-42F4-869A-0A772CB17A05}"/>
              </a:ext>
            </a:extLst>
          </p:cNvPr>
          <p:cNvSpPr/>
          <p:nvPr/>
        </p:nvSpPr>
        <p:spPr>
          <a:xfrm>
            <a:off x="4475085" y="4816427"/>
            <a:ext cx="733874" cy="369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A&amp;AI</a:t>
            </a:r>
          </a:p>
        </p:txBody>
      </p:sp>
      <p:sp>
        <p:nvSpPr>
          <p:cNvPr id="46" name="Rounded Rectangle 102">
            <a:extLst>
              <a:ext uri="{FF2B5EF4-FFF2-40B4-BE49-F238E27FC236}">
                <a16:creationId xmlns:a16="http://schemas.microsoft.com/office/drawing/2014/main" id="{DD0ED475-505E-43CC-90EB-021951347D10}"/>
              </a:ext>
            </a:extLst>
          </p:cNvPr>
          <p:cNvSpPr/>
          <p:nvPr/>
        </p:nvSpPr>
        <p:spPr>
          <a:xfrm>
            <a:off x="5447178" y="4823792"/>
            <a:ext cx="1377619" cy="3698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Multi Cloud</a:t>
            </a:r>
          </a:p>
        </p:txBody>
      </p:sp>
      <p:sp>
        <p:nvSpPr>
          <p:cNvPr id="47" name="Rounded Rectangle 103">
            <a:extLst>
              <a:ext uri="{FF2B5EF4-FFF2-40B4-BE49-F238E27FC236}">
                <a16:creationId xmlns:a16="http://schemas.microsoft.com/office/drawing/2014/main" id="{77E55112-B6EF-4E78-9639-EE8F703D831E}"/>
              </a:ext>
            </a:extLst>
          </p:cNvPr>
          <p:cNvSpPr/>
          <p:nvPr/>
        </p:nvSpPr>
        <p:spPr>
          <a:xfrm>
            <a:off x="6953459" y="4836327"/>
            <a:ext cx="911324" cy="3499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MUSIC</a:t>
            </a:r>
          </a:p>
        </p:txBody>
      </p:sp>
      <p:sp>
        <p:nvSpPr>
          <p:cNvPr id="48" name="Rounded Rectangle 80">
            <a:extLst>
              <a:ext uri="{FF2B5EF4-FFF2-40B4-BE49-F238E27FC236}">
                <a16:creationId xmlns:a16="http://schemas.microsoft.com/office/drawing/2014/main" id="{41B968C2-C784-46E4-8968-742ED570D49F}"/>
              </a:ext>
            </a:extLst>
          </p:cNvPr>
          <p:cNvSpPr/>
          <p:nvPr/>
        </p:nvSpPr>
        <p:spPr>
          <a:xfrm>
            <a:off x="1703022" y="4825176"/>
            <a:ext cx="806229" cy="369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SDNC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9122B22-9A73-4A1A-9856-851098FF367D}"/>
              </a:ext>
            </a:extLst>
          </p:cNvPr>
          <p:cNvCxnSpPr>
            <a:cxnSpLocks/>
            <a:stCxn id="43" idx="2"/>
            <a:endCxn id="48" idx="0"/>
          </p:cNvCxnSpPr>
          <p:nvPr/>
        </p:nvCxnSpPr>
        <p:spPr>
          <a:xfrm>
            <a:off x="2106137" y="4327683"/>
            <a:ext cx="0" cy="497493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8F6C0B3-EE3F-427A-B110-8C87A5E41E87}"/>
              </a:ext>
            </a:extLst>
          </p:cNvPr>
          <p:cNvCxnSpPr>
            <a:cxnSpLocks/>
            <a:stCxn id="41" idx="2"/>
            <a:endCxn id="45" idx="0"/>
          </p:cNvCxnSpPr>
          <p:nvPr/>
        </p:nvCxnSpPr>
        <p:spPr>
          <a:xfrm>
            <a:off x="4840347" y="4344673"/>
            <a:ext cx="1675" cy="471754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FD5CF54-051C-4A1A-9F17-22174483C416}"/>
              </a:ext>
            </a:extLst>
          </p:cNvPr>
          <p:cNvCxnSpPr>
            <a:cxnSpLocks/>
            <a:stCxn id="44" idx="2"/>
            <a:endCxn id="46" idx="0"/>
          </p:cNvCxnSpPr>
          <p:nvPr/>
        </p:nvCxnSpPr>
        <p:spPr>
          <a:xfrm flipH="1">
            <a:off x="6135988" y="4327683"/>
            <a:ext cx="409858" cy="496109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F8A4386-D8AA-485B-A25E-F260E4504CD1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6545846" y="4327683"/>
            <a:ext cx="863275" cy="508644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0E9DD48-A5C6-40D7-832C-C3452B7AF3E6}"/>
              </a:ext>
            </a:extLst>
          </p:cNvPr>
          <p:cNvCxnSpPr>
            <a:cxnSpLocks/>
            <a:stCxn id="44" idx="2"/>
            <a:endCxn id="45" idx="0"/>
          </p:cNvCxnSpPr>
          <p:nvPr/>
        </p:nvCxnSpPr>
        <p:spPr>
          <a:xfrm flipH="1">
            <a:off x="4842022" y="4327683"/>
            <a:ext cx="1703824" cy="488744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0BFC6E47-C026-4ABB-ADE7-80AA71EA95FC}"/>
              </a:ext>
            </a:extLst>
          </p:cNvPr>
          <p:cNvSpPr/>
          <p:nvPr/>
        </p:nvSpPr>
        <p:spPr>
          <a:xfrm>
            <a:off x="7163975" y="3733962"/>
            <a:ext cx="1265934" cy="598457"/>
          </a:xfrm>
          <a:prstGeom prst="rect">
            <a:avLst/>
          </a:prstGeom>
          <a:solidFill>
            <a:srgbClr val="FF9BFF"/>
          </a:solidFill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Slicing extensions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231EB84-8569-440B-88E4-6C94E2857DCF}"/>
              </a:ext>
            </a:extLst>
          </p:cNvPr>
          <p:cNvCxnSpPr>
            <a:cxnSpLocks/>
            <a:stCxn id="54" idx="2"/>
            <a:endCxn id="45" idx="0"/>
          </p:cNvCxnSpPr>
          <p:nvPr/>
        </p:nvCxnSpPr>
        <p:spPr>
          <a:xfrm flipH="1">
            <a:off x="4842022" y="4332419"/>
            <a:ext cx="2954920" cy="484008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Rounded Rectangle 103">
            <a:extLst>
              <a:ext uri="{FF2B5EF4-FFF2-40B4-BE49-F238E27FC236}">
                <a16:creationId xmlns:a16="http://schemas.microsoft.com/office/drawing/2014/main" id="{63C098F5-CAC8-4797-BBB3-56E0198B75DD}"/>
              </a:ext>
            </a:extLst>
          </p:cNvPr>
          <p:cNvSpPr/>
          <p:nvPr/>
        </p:nvSpPr>
        <p:spPr>
          <a:xfrm>
            <a:off x="2776978" y="4847951"/>
            <a:ext cx="911324" cy="3499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DCAE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AC2B65A-7A14-4D0E-9A0B-94D23665F39C}"/>
              </a:ext>
            </a:extLst>
          </p:cNvPr>
          <p:cNvSpPr/>
          <p:nvPr/>
        </p:nvSpPr>
        <p:spPr>
          <a:xfrm>
            <a:off x="9879277" y="2001240"/>
            <a:ext cx="854812" cy="251058"/>
          </a:xfrm>
          <a:prstGeom prst="rect">
            <a:avLst/>
          </a:prstGeom>
          <a:solidFill>
            <a:srgbClr val="FF9BF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Slicing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6BECC9D-C1C7-4448-A88C-5BAD1647B6EA}"/>
              </a:ext>
            </a:extLst>
          </p:cNvPr>
          <p:cNvCxnSpPr>
            <a:cxnSpLocks/>
          </p:cNvCxnSpPr>
          <p:nvPr/>
        </p:nvCxnSpPr>
        <p:spPr>
          <a:xfrm>
            <a:off x="3477030" y="3202468"/>
            <a:ext cx="0" cy="536857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DC6675E-967E-4A6C-9610-B8CC10243BDE}"/>
              </a:ext>
            </a:extLst>
          </p:cNvPr>
          <p:cNvCxnSpPr>
            <a:cxnSpLocks/>
          </p:cNvCxnSpPr>
          <p:nvPr/>
        </p:nvCxnSpPr>
        <p:spPr>
          <a:xfrm>
            <a:off x="2110247" y="3202468"/>
            <a:ext cx="0" cy="536857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08B42EF-72D2-4575-815C-0FEE526379D5}"/>
              </a:ext>
            </a:extLst>
          </p:cNvPr>
          <p:cNvGrpSpPr/>
          <p:nvPr/>
        </p:nvGrpSpPr>
        <p:grpSpPr>
          <a:xfrm>
            <a:off x="1017387" y="5444311"/>
            <a:ext cx="4485210" cy="307777"/>
            <a:chOff x="9309801" y="2825032"/>
            <a:chExt cx="4814656" cy="307777"/>
          </a:xfrm>
        </p:grpSpPr>
        <p:sp>
          <p:nvSpPr>
            <p:cNvPr id="61" name="Rounded Rectangle 119">
              <a:extLst>
                <a:ext uri="{FF2B5EF4-FFF2-40B4-BE49-F238E27FC236}">
                  <a16:creationId xmlns:a16="http://schemas.microsoft.com/office/drawing/2014/main" id="{722E82C5-0FD3-4E37-996E-9D50CEFA0F78}"/>
                </a:ext>
              </a:extLst>
            </p:cNvPr>
            <p:cNvSpPr/>
            <p:nvPr/>
          </p:nvSpPr>
          <p:spPr>
            <a:xfrm>
              <a:off x="9309801" y="2847806"/>
              <a:ext cx="414579" cy="21257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 dirty="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179BDD0-16ED-4210-B72C-95B17CFB03F5}"/>
                </a:ext>
              </a:extLst>
            </p:cNvPr>
            <p:cNvSpPr txBox="1"/>
            <p:nvPr/>
          </p:nvSpPr>
          <p:spPr>
            <a:xfrm>
              <a:off x="9729178" y="2825032"/>
              <a:ext cx="4395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Other ONAP components with which OOF interacts</a:t>
              </a:r>
            </a:p>
          </p:txBody>
        </p:sp>
      </p:grp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C675982-5587-415B-BDBC-F6034880DFDE}"/>
              </a:ext>
            </a:extLst>
          </p:cNvPr>
          <p:cNvCxnSpPr>
            <a:cxnSpLocks/>
            <a:stCxn id="43" idx="2"/>
            <a:endCxn id="56" idx="0"/>
          </p:cNvCxnSpPr>
          <p:nvPr/>
        </p:nvCxnSpPr>
        <p:spPr>
          <a:xfrm>
            <a:off x="2106137" y="4327683"/>
            <a:ext cx="1126503" cy="520268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926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2B63EDC-E92B-4767-9E9D-3010E2E9B38A}"/>
              </a:ext>
            </a:extLst>
          </p:cNvPr>
          <p:cNvSpPr txBox="1">
            <a:spLocks/>
          </p:cNvSpPr>
          <p:nvPr/>
        </p:nvSpPr>
        <p:spPr>
          <a:xfrm>
            <a:off x="44076" y="-931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Framework: Architecture</a:t>
            </a:r>
          </a:p>
        </p:txBody>
      </p:sp>
      <p:sp>
        <p:nvSpPr>
          <p:cNvPr id="91" name="Slide Number Placeholder 1">
            <a:extLst>
              <a:ext uri="{FF2B5EF4-FFF2-40B4-BE49-F238E27FC236}">
                <a16:creationId xmlns:a16="http://schemas.microsoft.com/office/drawing/2014/main" id="{6F746041-EE15-4244-A849-FFF11607DB27}"/>
              </a:ext>
            </a:extLst>
          </p:cNvPr>
          <p:cNvSpPr txBox="1">
            <a:spLocks/>
          </p:cNvSpPr>
          <p:nvPr/>
        </p:nvSpPr>
        <p:spPr>
          <a:xfrm>
            <a:off x="11568704" y="6844266"/>
            <a:ext cx="60735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474D8621-1E6F-4D04-8FA8-8C5A9A956447}"/>
              </a:ext>
            </a:extLst>
          </p:cNvPr>
          <p:cNvCxnSpPr>
            <a:cxnSpLocks/>
            <a:stCxn id="132" idx="3"/>
            <a:endCxn id="94" idx="1"/>
          </p:cNvCxnSpPr>
          <p:nvPr/>
        </p:nvCxnSpPr>
        <p:spPr>
          <a:xfrm>
            <a:off x="5655921" y="2328203"/>
            <a:ext cx="4624031" cy="69397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5">
            <a:extLst>
              <a:ext uri="{FF2B5EF4-FFF2-40B4-BE49-F238E27FC236}">
                <a16:creationId xmlns:a16="http://schemas.microsoft.com/office/drawing/2014/main" id="{32B7660A-0AD7-498D-ADA5-B71E93250D41}"/>
              </a:ext>
            </a:extLst>
          </p:cNvPr>
          <p:cNvSpPr/>
          <p:nvPr/>
        </p:nvSpPr>
        <p:spPr>
          <a:xfrm>
            <a:off x="4802283" y="3502951"/>
            <a:ext cx="1607113" cy="1850295"/>
          </a:xfrm>
          <a:custGeom>
            <a:avLst/>
            <a:gdLst>
              <a:gd name="connsiteX0" fmla="*/ 0 w 1607113"/>
              <a:gd name="connsiteY0" fmla="*/ 267858 h 1850295"/>
              <a:gd name="connsiteX1" fmla="*/ 267858 w 1607113"/>
              <a:gd name="connsiteY1" fmla="*/ 0 h 1850295"/>
              <a:gd name="connsiteX2" fmla="*/ 814270 w 1607113"/>
              <a:gd name="connsiteY2" fmla="*/ 0 h 1850295"/>
              <a:gd name="connsiteX3" fmla="*/ 1339255 w 1607113"/>
              <a:gd name="connsiteY3" fmla="*/ 0 h 1850295"/>
              <a:gd name="connsiteX4" fmla="*/ 1607113 w 1607113"/>
              <a:gd name="connsiteY4" fmla="*/ 267858 h 1850295"/>
              <a:gd name="connsiteX5" fmla="*/ 1607113 w 1607113"/>
              <a:gd name="connsiteY5" fmla="*/ 692905 h 1850295"/>
              <a:gd name="connsiteX6" fmla="*/ 1607113 w 1607113"/>
              <a:gd name="connsiteY6" fmla="*/ 1131098 h 1850295"/>
              <a:gd name="connsiteX7" fmla="*/ 1607113 w 1607113"/>
              <a:gd name="connsiteY7" fmla="*/ 1582437 h 1850295"/>
              <a:gd name="connsiteX8" fmla="*/ 1339255 w 1607113"/>
              <a:gd name="connsiteY8" fmla="*/ 1850295 h 1850295"/>
              <a:gd name="connsiteX9" fmla="*/ 782129 w 1607113"/>
              <a:gd name="connsiteY9" fmla="*/ 1850295 h 1850295"/>
              <a:gd name="connsiteX10" fmla="*/ 267858 w 1607113"/>
              <a:gd name="connsiteY10" fmla="*/ 1850295 h 1850295"/>
              <a:gd name="connsiteX11" fmla="*/ 0 w 1607113"/>
              <a:gd name="connsiteY11" fmla="*/ 1582437 h 1850295"/>
              <a:gd name="connsiteX12" fmla="*/ 0 w 1607113"/>
              <a:gd name="connsiteY12" fmla="*/ 1117952 h 1850295"/>
              <a:gd name="connsiteX13" fmla="*/ 0 w 1607113"/>
              <a:gd name="connsiteY13" fmla="*/ 666614 h 1850295"/>
              <a:gd name="connsiteX14" fmla="*/ 0 w 1607113"/>
              <a:gd name="connsiteY14" fmla="*/ 267858 h 1850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07113" h="1850295" fill="none" extrusionOk="0">
                <a:moveTo>
                  <a:pt x="0" y="267858"/>
                </a:moveTo>
                <a:cubicBezTo>
                  <a:pt x="-18358" y="82502"/>
                  <a:pt x="121098" y="-15877"/>
                  <a:pt x="267858" y="0"/>
                </a:cubicBezTo>
                <a:cubicBezTo>
                  <a:pt x="518799" y="-24125"/>
                  <a:pt x="633409" y="5745"/>
                  <a:pt x="814270" y="0"/>
                </a:cubicBezTo>
                <a:cubicBezTo>
                  <a:pt x="995131" y="-5745"/>
                  <a:pt x="1087904" y="38544"/>
                  <a:pt x="1339255" y="0"/>
                </a:cubicBezTo>
                <a:cubicBezTo>
                  <a:pt x="1520265" y="-19620"/>
                  <a:pt x="1599692" y="131705"/>
                  <a:pt x="1607113" y="267858"/>
                </a:cubicBezTo>
                <a:cubicBezTo>
                  <a:pt x="1647862" y="379544"/>
                  <a:pt x="1585048" y="512063"/>
                  <a:pt x="1607113" y="692905"/>
                </a:cubicBezTo>
                <a:cubicBezTo>
                  <a:pt x="1629178" y="873747"/>
                  <a:pt x="1571168" y="1026431"/>
                  <a:pt x="1607113" y="1131098"/>
                </a:cubicBezTo>
                <a:cubicBezTo>
                  <a:pt x="1643058" y="1235765"/>
                  <a:pt x="1584002" y="1468167"/>
                  <a:pt x="1607113" y="1582437"/>
                </a:cubicBezTo>
                <a:cubicBezTo>
                  <a:pt x="1612240" y="1714604"/>
                  <a:pt x="1495808" y="1859614"/>
                  <a:pt x="1339255" y="1850295"/>
                </a:cubicBezTo>
                <a:cubicBezTo>
                  <a:pt x="1167543" y="1902344"/>
                  <a:pt x="972223" y="1819394"/>
                  <a:pt x="782129" y="1850295"/>
                </a:cubicBezTo>
                <a:cubicBezTo>
                  <a:pt x="592035" y="1881196"/>
                  <a:pt x="402329" y="1792976"/>
                  <a:pt x="267858" y="1850295"/>
                </a:cubicBezTo>
                <a:cubicBezTo>
                  <a:pt x="125039" y="1849173"/>
                  <a:pt x="25181" y="1751116"/>
                  <a:pt x="0" y="1582437"/>
                </a:cubicBezTo>
                <a:cubicBezTo>
                  <a:pt x="-53714" y="1400931"/>
                  <a:pt x="2446" y="1217277"/>
                  <a:pt x="0" y="1117952"/>
                </a:cubicBezTo>
                <a:cubicBezTo>
                  <a:pt x="-2446" y="1018628"/>
                  <a:pt x="21210" y="813243"/>
                  <a:pt x="0" y="666614"/>
                </a:cubicBezTo>
                <a:cubicBezTo>
                  <a:pt x="-21210" y="519985"/>
                  <a:pt x="29576" y="352534"/>
                  <a:pt x="0" y="267858"/>
                </a:cubicBezTo>
                <a:close/>
              </a:path>
              <a:path w="1607113" h="1850295" stroke="0" extrusionOk="0">
                <a:moveTo>
                  <a:pt x="0" y="267858"/>
                </a:moveTo>
                <a:cubicBezTo>
                  <a:pt x="-35115" y="98264"/>
                  <a:pt x="113946" y="2244"/>
                  <a:pt x="267858" y="0"/>
                </a:cubicBezTo>
                <a:cubicBezTo>
                  <a:pt x="514844" y="-25892"/>
                  <a:pt x="569154" y="66505"/>
                  <a:pt x="824984" y="0"/>
                </a:cubicBezTo>
                <a:cubicBezTo>
                  <a:pt x="1080814" y="-66505"/>
                  <a:pt x="1214811" y="45837"/>
                  <a:pt x="1339255" y="0"/>
                </a:cubicBezTo>
                <a:cubicBezTo>
                  <a:pt x="1456820" y="-16616"/>
                  <a:pt x="1641660" y="136431"/>
                  <a:pt x="1607113" y="267858"/>
                </a:cubicBezTo>
                <a:cubicBezTo>
                  <a:pt x="1610787" y="398989"/>
                  <a:pt x="1585432" y="501331"/>
                  <a:pt x="1607113" y="679759"/>
                </a:cubicBezTo>
                <a:cubicBezTo>
                  <a:pt x="1628794" y="858187"/>
                  <a:pt x="1574605" y="973105"/>
                  <a:pt x="1607113" y="1144244"/>
                </a:cubicBezTo>
                <a:cubicBezTo>
                  <a:pt x="1639621" y="1315384"/>
                  <a:pt x="1560117" y="1438703"/>
                  <a:pt x="1607113" y="1582437"/>
                </a:cubicBezTo>
                <a:cubicBezTo>
                  <a:pt x="1604007" y="1735508"/>
                  <a:pt x="1472246" y="1832963"/>
                  <a:pt x="1339255" y="1850295"/>
                </a:cubicBezTo>
                <a:cubicBezTo>
                  <a:pt x="1168969" y="1895862"/>
                  <a:pt x="928281" y="1847791"/>
                  <a:pt x="824984" y="1850295"/>
                </a:cubicBezTo>
                <a:cubicBezTo>
                  <a:pt x="721687" y="1852799"/>
                  <a:pt x="457501" y="1843434"/>
                  <a:pt x="267858" y="1850295"/>
                </a:cubicBezTo>
                <a:cubicBezTo>
                  <a:pt x="144696" y="1825817"/>
                  <a:pt x="15531" y="1720356"/>
                  <a:pt x="0" y="1582437"/>
                </a:cubicBezTo>
                <a:cubicBezTo>
                  <a:pt x="-877" y="1408120"/>
                  <a:pt x="2199" y="1301483"/>
                  <a:pt x="0" y="1144244"/>
                </a:cubicBezTo>
                <a:cubicBezTo>
                  <a:pt x="-2199" y="987005"/>
                  <a:pt x="48936" y="935770"/>
                  <a:pt x="0" y="732343"/>
                </a:cubicBezTo>
                <a:cubicBezTo>
                  <a:pt x="-48936" y="528916"/>
                  <a:pt x="13649" y="444683"/>
                  <a:pt x="0" y="26785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Container/POD</a:t>
            </a:r>
          </a:p>
        </p:txBody>
      </p:sp>
      <p:sp>
        <p:nvSpPr>
          <p:cNvPr id="94" name="Rounded Rectangle 6">
            <a:extLst>
              <a:ext uri="{FF2B5EF4-FFF2-40B4-BE49-F238E27FC236}">
                <a16:creationId xmlns:a16="http://schemas.microsoft.com/office/drawing/2014/main" id="{DBC3DFBE-BCAF-4B6F-9C34-40BB334A792F}"/>
              </a:ext>
            </a:extLst>
          </p:cNvPr>
          <p:cNvSpPr/>
          <p:nvPr/>
        </p:nvSpPr>
        <p:spPr>
          <a:xfrm>
            <a:off x="10279952" y="2194842"/>
            <a:ext cx="820591" cy="4055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2"/>
                </a:solidFill>
              </a:rPr>
              <a:t>Policy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AAE6DBB-46DA-4B67-8C94-A49569E9669B}"/>
              </a:ext>
            </a:extLst>
          </p:cNvPr>
          <p:cNvSpPr/>
          <p:nvPr/>
        </p:nvSpPr>
        <p:spPr>
          <a:xfrm>
            <a:off x="8277438" y="3617881"/>
            <a:ext cx="1155430" cy="610625"/>
          </a:xfrm>
          <a:custGeom>
            <a:avLst/>
            <a:gdLst>
              <a:gd name="connsiteX0" fmla="*/ 0 w 1155430"/>
              <a:gd name="connsiteY0" fmla="*/ 0 h 610625"/>
              <a:gd name="connsiteX1" fmla="*/ 554606 w 1155430"/>
              <a:gd name="connsiteY1" fmla="*/ 0 h 610625"/>
              <a:gd name="connsiteX2" fmla="*/ 1155430 w 1155430"/>
              <a:gd name="connsiteY2" fmla="*/ 0 h 610625"/>
              <a:gd name="connsiteX3" fmla="*/ 1155430 w 1155430"/>
              <a:gd name="connsiteY3" fmla="*/ 293100 h 610625"/>
              <a:gd name="connsiteX4" fmla="*/ 1155430 w 1155430"/>
              <a:gd name="connsiteY4" fmla="*/ 610625 h 610625"/>
              <a:gd name="connsiteX5" fmla="*/ 554606 w 1155430"/>
              <a:gd name="connsiteY5" fmla="*/ 610625 h 610625"/>
              <a:gd name="connsiteX6" fmla="*/ 0 w 1155430"/>
              <a:gd name="connsiteY6" fmla="*/ 610625 h 610625"/>
              <a:gd name="connsiteX7" fmla="*/ 0 w 1155430"/>
              <a:gd name="connsiteY7" fmla="*/ 305313 h 610625"/>
              <a:gd name="connsiteX8" fmla="*/ 0 w 1155430"/>
              <a:gd name="connsiteY8" fmla="*/ 0 h 61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5430" h="610625" extrusionOk="0">
                <a:moveTo>
                  <a:pt x="0" y="0"/>
                </a:moveTo>
                <a:cubicBezTo>
                  <a:pt x="232600" y="-33806"/>
                  <a:pt x="430732" y="31417"/>
                  <a:pt x="554606" y="0"/>
                </a:cubicBezTo>
                <a:cubicBezTo>
                  <a:pt x="678480" y="-31417"/>
                  <a:pt x="855332" y="9447"/>
                  <a:pt x="1155430" y="0"/>
                </a:cubicBezTo>
                <a:cubicBezTo>
                  <a:pt x="1183938" y="119447"/>
                  <a:pt x="1137280" y="193586"/>
                  <a:pt x="1155430" y="293100"/>
                </a:cubicBezTo>
                <a:cubicBezTo>
                  <a:pt x="1173580" y="392614"/>
                  <a:pt x="1140052" y="546317"/>
                  <a:pt x="1155430" y="610625"/>
                </a:cubicBezTo>
                <a:cubicBezTo>
                  <a:pt x="895725" y="629573"/>
                  <a:pt x="690782" y="566727"/>
                  <a:pt x="554606" y="610625"/>
                </a:cubicBezTo>
                <a:cubicBezTo>
                  <a:pt x="418430" y="654523"/>
                  <a:pt x="176724" y="561404"/>
                  <a:pt x="0" y="610625"/>
                </a:cubicBezTo>
                <a:cubicBezTo>
                  <a:pt x="-35257" y="494196"/>
                  <a:pt x="20656" y="371735"/>
                  <a:pt x="0" y="305313"/>
                </a:cubicBezTo>
                <a:cubicBezTo>
                  <a:pt x="-20656" y="238891"/>
                  <a:pt x="11931" y="113824"/>
                  <a:pt x="0" y="0"/>
                </a:cubicBezTo>
                <a:close/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 sd="166168573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Placement Solver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781D414B-18A0-4DA9-A207-45248487F6D0}"/>
              </a:ext>
            </a:extLst>
          </p:cNvPr>
          <p:cNvCxnSpPr>
            <a:cxnSpLocks/>
            <a:stCxn id="94" idx="0"/>
            <a:endCxn id="104" idx="2"/>
          </p:cNvCxnSpPr>
          <p:nvPr/>
        </p:nvCxnSpPr>
        <p:spPr>
          <a:xfrm flipV="1">
            <a:off x="10690248" y="1906470"/>
            <a:ext cx="0" cy="288372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A359919-2EEA-4E9F-A56D-861555133951}"/>
              </a:ext>
            </a:extLst>
          </p:cNvPr>
          <p:cNvGrpSpPr/>
          <p:nvPr/>
        </p:nvGrpSpPr>
        <p:grpSpPr>
          <a:xfrm>
            <a:off x="9771098" y="957336"/>
            <a:ext cx="1838299" cy="949134"/>
            <a:chOff x="9514187" y="377127"/>
            <a:chExt cx="1838299" cy="949134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C8C3633C-D47F-437E-B093-87AA98DF33BC}"/>
                </a:ext>
              </a:extLst>
            </p:cNvPr>
            <p:cNvGrpSpPr/>
            <p:nvPr/>
          </p:nvGrpSpPr>
          <p:grpSpPr>
            <a:xfrm>
              <a:off x="9514187" y="377127"/>
              <a:ext cx="1838299" cy="949134"/>
              <a:chOff x="5828667" y="3313468"/>
              <a:chExt cx="1838299" cy="949134"/>
            </a:xfrm>
          </p:grpSpPr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61040367-8123-4383-8027-0697FD139DCF}"/>
                  </a:ext>
                </a:extLst>
              </p:cNvPr>
              <p:cNvSpPr txBox="1"/>
              <p:nvPr/>
            </p:nvSpPr>
            <p:spPr>
              <a:xfrm>
                <a:off x="5840630" y="3313468"/>
                <a:ext cx="16956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</a:rPr>
                  <a:t>Policy Models</a:t>
                </a: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06A30284-D9EA-4479-81B6-380935372CB9}"/>
                  </a:ext>
                </a:extLst>
              </p:cNvPr>
              <p:cNvGrpSpPr/>
              <p:nvPr/>
            </p:nvGrpSpPr>
            <p:grpSpPr>
              <a:xfrm>
                <a:off x="5828667" y="3319296"/>
                <a:ext cx="1838299" cy="943306"/>
                <a:chOff x="5620414" y="3341902"/>
                <a:chExt cx="1838299" cy="943306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5E041E8B-58CD-49C7-A138-243BA9DF9001}"/>
                    </a:ext>
                  </a:extLst>
                </p:cNvPr>
                <p:cNvSpPr/>
                <p:nvPr/>
              </p:nvSpPr>
              <p:spPr>
                <a:xfrm>
                  <a:off x="5738805" y="3955286"/>
                  <a:ext cx="787258" cy="235143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9678AA82-0928-4446-887E-292944768E2F}"/>
                    </a:ext>
                  </a:extLst>
                </p:cNvPr>
                <p:cNvSpPr/>
                <p:nvPr/>
              </p:nvSpPr>
              <p:spPr>
                <a:xfrm>
                  <a:off x="5620414" y="3341902"/>
                  <a:ext cx="1838299" cy="94330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7726AAB2-0FD5-481C-9282-40818501513F}"/>
                    </a:ext>
                  </a:extLst>
                </p:cNvPr>
                <p:cNvSpPr/>
                <p:nvPr/>
              </p:nvSpPr>
              <p:spPr>
                <a:xfrm>
                  <a:off x="5738985" y="3639507"/>
                  <a:ext cx="787078" cy="259382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9DF15B63-D29D-4193-BA4B-ED6E6B584978}"/>
                </a:ext>
              </a:extLst>
            </p:cNvPr>
            <p:cNvSpPr/>
            <p:nvPr/>
          </p:nvSpPr>
          <p:spPr>
            <a:xfrm>
              <a:off x="10509000" y="692679"/>
              <a:ext cx="673689" cy="23514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758EE7E5-A4BB-4F96-A13B-65F0D805ABEF}"/>
                </a:ext>
              </a:extLst>
            </p:cNvPr>
            <p:cNvSpPr/>
            <p:nvPr/>
          </p:nvSpPr>
          <p:spPr>
            <a:xfrm>
              <a:off x="10509000" y="1000013"/>
              <a:ext cx="673689" cy="23146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06" name="Rounded Rectangle 19">
            <a:extLst>
              <a:ext uri="{FF2B5EF4-FFF2-40B4-BE49-F238E27FC236}">
                <a16:creationId xmlns:a16="http://schemas.microsoft.com/office/drawing/2014/main" id="{746169B1-9C70-4A27-8F8B-AFBC8BF15F46}"/>
              </a:ext>
            </a:extLst>
          </p:cNvPr>
          <p:cNvSpPr/>
          <p:nvPr/>
        </p:nvSpPr>
        <p:spPr>
          <a:xfrm>
            <a:off x="1539271" y="3224140"/>
            <a:ext cx="2683982" cy="1951787"/>
          </a:xfrm>
          <a:custGeom>
            <a:avLst/>
            <a:gdLst>
              <a:gd name="connsiteX0" fmla="*/ 0 w 2683982"/>
              <a:gd name="connsiteY0" fmla="*/ 325304 h 1951787"/>
              <a:gd name="connsiteX1" fmla="*/ 325304 w 2683982"/>
              <a:gd name="connsiteY1" fmla="*/ 0 h 1951787"/>
              <a:gd name="connsiteX2" fmla="*/ 853981 w 2683982"/>
              <a:gd name="connsiteY2" fmla="*/ 0 h 1951787"/>
              <a:gd name="connsiteX3" fmla="*/ 1321657 w 2683982"/>
              <a:gd name="connsiteY3" fmla="*/ 0 h 1951787"/>
              <a:gd name="connsiteX4" fmla="*/ 1830001 w 2683982"/>
              <a:gd name="connsiteY4" fmla="*/ 0 h 1951787"/>
              <a:gd name="connsiteX5" fmla="*/ 2358678 w 2683982"/>
              <a:gd name="connsiteY5" fmla="*/ 0 h 1951787"/>
              <a:gd name="connsiteX6" fmla="*/ 2683982 w 2683982"/>
              <a:gd name="connsiteY6" fmla="*/ 325304 h 1951787"/>
              <a:gd name="connsiteX7" fmla="*/ 2683982 w 2683982"/>
              <a:gd name="connsiteY7" fmla="*/ 785054 h 1951787"/>
              <a:gd name="connsiteX8" fmla="*/ 2683982 w 2683982"/>
              <a:gd name="connsiteY8" fmla="*/ 1231792 h 1951787"/>
              <a:gd name="connsiteX9" fmla="*/ 2683982 w 2683982"/>
              <a:gd name="connsiteY9" fmla="*/ 1626483 h 1951787"/>
              <a:gd name="connsiteX10" fmla="*/ 2358678 w 2683982"/>
              <a:gd name="connsiteY10" fmla="*/ 1951787 h 1951787"/>
              <a:gd name="connsiteX11" fmla="*/ 1850335 w 2683982"/>
              <a:gd name="connsiteY11" fmla="*/ 1951787 h 1951787"/>
              <a:gd name="connsiteX12" fmla="*/ 1382658 w 2683982"/>
              <a:gd name="connsiteY12" fmla="*/ 1951787 h 1951787"/>
              <a:gd name="connsiteX13" fmla="*/ 935316 w 2683982"/>
              <a:gd name="connsiteY13" fmla="*/ 1951787 h 1951787"/>
              <a:gd name="connsiteX14" fmla="*/ 325304 w 2683982"/>
              <a:gd name="connsiteY14" fmla="*/ 1951787 h 1951787"/>
              <a:gd name="connsiteX15" fmla="*/ 0 w 2683982"/>
              <a:gd name="connsiteY15" fmla="*/ 1626483 h 1951787"/>
              <a:gd name="connsiteX16" fmla="*/ 0 w 2683982"/>
              <a:gd name="connsiteY16" fmla="*/ 1179745 h 1951787"/>
              <a:gd name="connsiteX17" fmla="*/ 0 w 2683982"/>
              <a:gd name="connsiteY17" fmla="*/ 772042 h 1951787"/>
              <a:gd name="connsiteX18" fmla="*/ 0 w 2683982"/>
              <a:gd name="connsiteY18" fmla="*/ 325304 h 19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83982" h="1951787" fill="none" extrusionOk="0">
                <a:moveTo>
                  <a:pt x="0" y="325304"/>
                </a:moveTo>
                <a:cubicBezTo>
                  <a:pt x="-13925" y="146217"/>
                  <a:pt x="156806" y="-20120"/>
                  <a:pt x="325304" y="0"/>
                </a:cubicBezTo>
                <a:cubicBezTo>
                  <a:pt x="485402" y="-16355"/>
                  <a:pt x="641426" y="53205"/>
                  <a:pt x="853981" y="0"/>
                </a:cubicBezTo>
                <a:cubicBezTo>
                  <a:pt x="1066536" y="-53205"/>
                  <a:pt x="1173890" y="20625"/>
                  <a:pt x="1321657" y="0"/>
                </a:cubicBezTo>
                <a:cubicBezTo>
                  <a:pt x="1469424" y="-20625"/>
                  <a:pt x="1676671" y="40143"/>
                  <a:pt x="1830001" y="0"/>
                </a:cubicBezTo>
                <a:cubicBezTo>
                  <a:pt x="1983331" y="-40143"/>
                  <a:pt x="2178223" y="48596"/>
                  <a:pt x="2358678" y="0"/>
                </a:cubicBezTo>
                <a:cubicBezTo>
                  <a:pt x="2539683" y="-4137"/>
                  <a:pt x="2717445" y="181826"/>
                  <a:pt x="2683982" y="325304"/>
                </a:cubicBezTo>
                <a:cubicBezTo>
                  <a:pt x="2729905" y="422766"/>
                  <a:pt x="2629243" y="622149"/>
                  <a:pt x="2683982" y="785054"/>
                </a:cubicBezTo>
                <a:cubicBezTo>
                  <a:pt x="2738721" y="947959"/>
                  <a:pt x="2664426" y="1047609"/>
                  <a:pt x="2683982" y="1231792"/>
                </a:cubicBezTo>
                <a:cubicBezTo>
                  <a:pt x="2703538" y="1415975"/>
                  <a:pt x="2648607" y="1456247"/>
                  <a:pt x="2683982" y="1626483"/>
                </a:cubicBezTo>
                <a:cubicBezTo>
                  <a:pt x="2677668" y="1825827"/>
                  <a:pt x="2531782" y="1931141"/>
                  <a:pt x="2358678" y="1951787"/>
                </a:cubicBezTo>
                <a:cubicBezTo>
                  <a:pt x="2142248" y="1959331"/>
                  <a:pt x="2090196" y="1909645"/>
                  <a:pt x="1850335" y="1951787"/>
                </a:cubicBezTo>
                <a:cubicBezTo>
                  <a:pt x="1610474" y="1993929"/>
                  <a:pt x="1547845" y="1900335"/>
                  <a:pt x="1382658" y="1951787"/>
                </a:cubicBezTo>
                <a:cubicBezTo>
                  <a:pt x="1217471" y="2003239"/>
                  <a:pt x="1108401" y="1913794"/>
                  <a:pt x="935316" y="1951787"/>
                </a:cubicBezTo>
                <a:cubicBezTo>
                  <a:pt x="762231" y="1989780"/>
                  <a:pt x="555661" y="1943451"/>
                  <a:pt x="325304" y="1951787"/>
                </a:cubicBezTo>
                <a:cubicBezTo>
                  <a:pt x="144637" y="1955555"/>
                  <a:pt x="9533" y="1808877"/>
                  <a:pt x="0" y="1626483"/>
                </a:cubicBezTo>
                <a:cubicBezTo>
                  <a:pt x="-14878" y="1419025"/>
                  <a:pt x="25359" y="1350560"/>
                  <a:pt x="0" y="1179745"/>
                </a:cubicBezTo>
                <a:cubicBezTo>
                  <a:pt x="-25359" y="1008930"/>
                  <a:pt x="26839" y="926725"/>
                  <a:pt x="0" y="772042"/>
                </a:cubicBezTo>
                <a:cubicBezTo>
                  <a:pt x="-26839" y="617359"/>
                  <a:pt x="39086" y="464416"/>
                  <a:pt x="0" y="325304"/>
                </a:cubicBezTo>
                <a:close/>
              </a:path>
              <a:path w="2683982" h="1951787" stroke="0" extrusionOk="0">
                <a:moveTo>
                  <a:pt x="0" y="325304"/>
                </a:moveTo>
                <a:cubicBezTo>
                  <a:pt x="-33617" y="124908"/>
                  <a:pt x="95422" y="18849"/>
                  <a:pt x="325304" y="0"/>
                </a:cubicBezTo>
                <a:cubicBezTo>
                  <a:pt x="463973" y="-46271"/>
                  <a:pt x="622189" y="63581"/>
                  <a:pt x="874315" y="0"/>
                </a:cubicBezTo>
                <a:cubicBezTo>
                  <a:pt x="1126441" y="-63581"/>
                  <a:pt x="1262789" y="56008"/>
                  <a:pt x="1362325" y="0"/>
                </a:cubicBezTo>
                <a:cubicBezTo>
                  <a:pt x="1461861" y="-56008"/>
                  <a:pt x="1622887" y="31210"/>
                  <a:pt x="1830001" y="0"/>
                </a:cubicBezTo>
                <a:cubicBezTo>
                  <a:pt x="2037115" y="-31210"/>
                  <a:pt x="2195426" y="38634"/>
                  <a:pt x="2358678" y="0"/>
                </a:cubicBezTo>
                <a:cubicBezTo>
                  <a:pt x="2545740" y="-15234"/>
                  <a:pt x="2647308" y="140028"/>
                  <a:pt x="2683982" y="325304"/>
                </a:cubicBezTo>
                <a:cubicBezTo>
                  <a:pt x="2690474" y="537968"/>
                  <a:pt x="2632123" y="606421"/>
                  <a:pt x="2683982" y="759030"/>
                </a:cubicBezTo>
                <a:cubicBezTo>
                  <a:pt x="2735841" y="911639"/>
                  <a:pt x="2646263" y="1026824"/>
                  <a:pt x="2683982" y="1218780"/>
                </a:cubicBezTo>
                <a:cubicBezTo>
                  <a:pt x="2721701" y="1410736"/>
                  <a:pt x="2683407" y="1490693"/>
                  <a:pt x="2683982" y="1626483"/>
                </a:cubicBezTo>
                <a:cubicBezTo>
                  <a:pt x="2672000" y="1805458"/>
                  <a:pt x="2548383" y="1924241"/>
                  <a:pt x="2358678" y="1951787"/>
                </a:cubicBezTo>
                <a:cubicBezTo>
                  <a:pt x="2197920" y="2009285"/>
                  <a:pt x="1951579" y="1934794"/>
                  <a:pt x="1830001" y="1951787"/>
                </a:cubicBezTo>
                <a:cubicBezTo>
                  <a:pt x="1708423" y="1968780"/>
                  <a:pt x="1406127" y="1913155"/>
                  <a:pt x="1280990" y="1951787"/>
                </a:cubicBezTo>
                <a:cubicBezTo>
                  <a:pt x="1155853" y="1990419"/>
                  <a:pt x="610596" y="1886794"/>
                  <a:pt x="325304" y="1951787"/>
                </a:cubicBezTo>
                <a:cubicBezTo>
                  <a:pt x="122360" y="1955611"/>
                  <a:pt x="-17951" y="1793757"/>
                  <a:pt x="0" y="1626483"/>
                </a:cubicBezTo>
                <a:cubicBezTo>
                  <a:pt x="-36773" y="1441321"/>
                  <a:pt x="32545" y="1290963"/>
                  <a:pt x="0" y="1179745"/>
                </a:cubicBezTo>
                <a:cubicBezTo>
                  <a:pt x="-32545" y="1068527"/>
                  <a:pt x="27228" y="948212"/>
                  <a:pt x="0" y="746019"/>
                </a:cubicBezTo>
                <a:cubicBezTo>
                  <a:pt x="-27228" y="543826"/>
                  <a:pt x="27790" y="442358"/>
                  <a:pt x="0" y="32530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Container/POD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8E67939-3897-469A-8DD1-0908428349A6}"/>
              </a:ext>
            </a:extLst>
          </p:cNvPr>
          <p:cNvSpPr txBox="1"/>
          <p:nvPr/>
        </p:nvSpPr>
        <p:spPr>
          <a:xfrm>
            <a:off x="1711935" y="4319333"/>
            <a:ext cx="2179559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  <a:prstDash val="sysDash"/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Mini zinc</a:t>
            </a:r>
          </a:p>
        </p:txBody>
      </p:sp>
      <p:sp>
        <p:nvSpPr>
          <p:cNvPr id="108" name="Can 21">
            <a:extLst>
              <a:ext uri="{FF2B5EF4-FFF2-40B4-BE49-F238E27FC236}">
                <a16:creationId xmlns:a16="http://schemas.microsoft.com/office/drawing/2014/main" id="{39F26139-9A6B-4DA1-86D0-F3B210E14767}"/>
              </a:ext>
            </a:extLst>
          </p:cNvPr>
          <p:cNvSpPr/>
          <p:nvPr/>
        </p:nvSpPr>
        <p:spPr>
          <a:xfrm>
            <a:off x="5024583" y="3720140"/>
            <a:ext cx="1114428" cy="59919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Mini Zinc Model repo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F89C213-8DBE-44CA-821D-5C1C7B187BDE}"/>
              </a:ext>
            </a:extLst>
          </p:cNvPr>
          <p:cNvSpPr/>
          <p:nvPr/>
        </p:nvSpPr>
        <p:spPr>
          <a:xfrm>
            <a:off x="1711934" y="3349906"/>
            <a:ext cx="1735202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Generic Solver API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D55EB1B9-30B0-40B0-804C-CC39A0172BA6}"/>
              </a:ext>
            </a:extLst>
          </p:cNvPr>
          <p:cNvCxnSpPr>
            <a:cxnSpLocks/>
            <a:stCxn id="124" idx="2"/>
            <a:endCxn id="109" idx="0"/>
          </p:cNvCxnSpPr>
          <p:nvPr/>
        </p:nvCxnSpPr>
        <p:spPr>
          <a:xfrm>
            <a:off x="2002100" y="2710161"/>
            <a:ext cx="577435" cy="639745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3FDD2B82-A816-462A-8DE9-2DA9A5CDEA15}"/>
              </a:ext>
            </a:extLst>
          </p:cNvPr>
          <p:cNvCxnSpPr>
            <a:cxnSpLocks/>
            <a:stCxn id="108" idx="2"/>
            <a:endCxn id="174" idx="3"/>
          </p:cNvCxnSpPr>
          <p:nvPr/>
        </p:nvCxnSpPr>
        <p:spPr>
          <a:xfrm flipH="1" flipV="1">
            <a:off x="4173484" y="3612746"/>
            <a:ext cx="851099" cy="40699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B939A7B8-216F-41A5-82A3-F7A317C69C11}"/>
              </a:ext>
            </a:extLst>
          </p:cNvPr>
          <p:cNvSpPr txBox="1"/>
          <p:nvPr/>
        </p:nvSpPr>
        <p:spPr>
          <a:xfrm rot="1394882">
            <a:off x="4143485" y="3543389"/>
            <a:ext cx="10214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Lucida Console" panose="020B0609040504020204" pitchFamily="49" charset="0"/>
              </a:rPr>
              <a:t>CRUD(</a:t>
            </a:r>
            <a:r>
              <a:rPr lang="en-US" sz="1200" dirty="0" err="1">
                <a:solidFill>
                  <a:schemeClr val="tx2"/>
                </a:solidFill>
                <a:latin typeface="Lucida Console" panose="020B0609040504020204" pitchFamily="49" charset="0"/>
              </a:rPr>
              <a:t>mzn</a:t>
            </a:r>
            <a:r>
              <a:rPr lang="en-US" sz="1200" dirty="0">
                <a:solidFill>
                  <a:schemeClr val="tx2"/>
                </a:solidFill>
                <a:latin typeface="Lucida Console" panose="020B0609040504020204" pitchFamily="49" charset="0"/>
              </a:rPr>
              <a:t>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22CAB18-9F37-40F4-8081-AA564AC96524}"/>
              </a:ext>
            </a:extLst>
          </p:cNvPr>
          <p:cNvSpPr txBox="1"/>
          <p:nvPr/>
        </p:nvSpPr>
        <p:spPr>
          <a:xfrm>
            <a:off x="462127" y="2766355"/>
            <a:ext cx="228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Lucida Console" panose="020B0609040504020204" pitchFamily="49" charset="0"/>
              </a:rPr>
              <a:t>solve</a:t>
            </a:r>
          </a:p>
          <a:p>
            <a:r>
              <a:rPr lang="en-US" sz="1200" dirty="0">
                <a:solidFill>
                  <a:schemeClr val="tx2"/>
                </a:solidFill>
                <a:latin typeface="Lucida Console" panose="020B0609040504020204" pitchFamily="49" charset="0"/>
              </a:rPr>
              <a:t>(model-id, data-json)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68433C73-9C8A-4916-AE32-195F83A950D8}"/>
              </a:ext>
            </a:extLst>
          </p:cNvPr>
          <p:cNvCxnSpPr>
            <a:cxnSpLocks/>
            <a:stCxn id="109" idx="2"/>
            <a:endCxn id="107" idx="0"/>
          </p:cNvCxnSpPr>
          <p:nvPr/>
        </p:nvCxnSpPr>
        <p:spPr>
          <a:xfrm>
            <a:off x="2579535" y="3719238"/>
            <a:ext cx="222180" cy="600095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684917D0-6812-4272-BD4D-20EDBAAFA717}"/>
              </a:ext>
            </a:extLst>
          </p:cNvPr>
          <p:cNvSpPr txBox="1"/>
          <p:nvPr/>
        </p:nvSpPr>
        <p:spPr>
          <a:xfrm>
            <a:off x="1527241" y="3821788"/>
            <a:ext cx="3035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Lucida Console" panose="020B0609040504020204" pitchFamily="49" charset="0"/>
              </a:rPr>
              <a:t>InvokeSolver</a:t>
            </a:r>
            <a:endParaRPr lang="en-US" sz="1200" dirty="0">
              <a:solidFill>
                <a:schemeClr val="tx2"/>
              </a:solidFill>
              <a:latin typeface="Lucida Console" panose="020B0609040504020204" pitchFamily="49" charset="0"/>
            </a:endParaRPr>
          </a:p>
          <a:p>
            <a:r>
              <a:rPr lang="en-US" sz="1200" dirty="0">
                <a:solidFill>
                  <a:schemeClr val="tx2"/>
                </a:solidFill>
                <a:latin typeface="Lucida Console" panose="020B0609040504020204" pitchFamily="49" charset="0"/>
              </a:rPr>
              <a:t>(model, data, </a:t>
            </a:r>
            <a:r>
              <a:rPr lang="en-US" sz="1200" dirty="0" err="1">
                <a:solidFill>
                  <a:schemeClr val="tx2"/>
                </a:solidFill>
                <a:latin typeface="Lucida Console" panose="020B0609040504020204" pitchFamily="49" charset="0"/>
              </a:rPr>
              <a:t>solver_params</a:t>
            </a:r>
            <a:r>
              <a:rPr lang="en-US" sz="1200" dirty="0">
                <a:solidFill>
                  <a:schemeClr val="tx2"/>
                </a:solidFill>
                <a:latin typeface="Lucida Console" panose="020B0609040504020204" pitchFamily="49" charset="0"/>
              </a:rPr>
              <a:t>, timeout)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05085FDA-1AA5-45C7-8337-9FD5461F5790}"/>
              </a:ext>
            </a:extLst>
          </p:cNvPr>
          <p:cNvGrpSpPr/>
          <p:nvPr/>
        </p:nvGrpSpPr>
        <p:grpSpPr>
          <a:xfrm>
            <a:off x="3022807" y="1099366"/>
            <a:ext cx="1502975" cy="1597247"/>
            <a:chOff x="3596759" y="1309006"/>
            <a:chExt cx="1502975" cy="1597247"/>
          </a:xfrm>
        </p:grpSpPr>
        <p:sp>
          <p:nvSpPr>
            <p:cNvPr id="117" name="Rounded Rectangle 30">
              <a:extLst>
                <a:ext uri="{FF2B5EF4-FFF2-40B4-BE49-F238E27FC236}">
                  <a16:creationId xmlns:a16="http://schemas.microsoft.com/office/drawing/2014/main" id="{7EBFC082-02F4-4728-BA36-802A5E889349}"/>
                </a:ext>
              </a:extLst>
            </p:cNvPr>
            <p:cNvSpPr/>
            <p:nvPr/>
          </p:nvSpPr>
          <p:spPr>
            <a:xfrm>
              <a:off x="3596759" y="1309006"/>
              <a:ext cx="1502975" cy="159724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000" dirty="0">
                  <a:solidFill>
                    <a:schemeClr val="tx2"/>
                  </a:solidFill>
                </a:rPr>
                <a:t>Container/POD</a:t>
              </a:r>
            </a:p>
          </p:txBody>
        </p:sp>
        <p:sp>
          <p:nvSpPr>
            <p:cNvPr id="118" name="Rounded Rectangle 31">
              <a:extLst>
                <a:ext uri="{FF2B5EF4-FFF2-40B4-BE49-F238E27FC236}">
                  <a16:creationId xmlns:a16="http://schemas.microsoft.com/office/drawing/2014/main" id="{0E51E7BF-5DBE-40FB-8058-A993A9FCCD1A}"/>
                </a:ext>
              </a:extLst>
            </p:cNvPr>
            <p:cNvSpPr/>
            <p:nvPr/>
          </p:nvSpPr>
          <p:spPr>
            <a:xfrm>
              <a:off x="3681352" y="2306157"/>
              <a:ext cx="813089" cy="533785"/>
            </a:xfrm>
            <a:custGeom>
              <a:avLst/>
              <a:gdLst>
                <a:gd name="connsiteX0" fmla="*/ 0 w 813089"/>
                <a:gd name="connsiteY0" fmla="*/ 88966 h 533785"/>
                <a:gd name="connsiteX1" fmla="*/ 88966 w 813089"/>
                <a:gd name="connsiteY1" fmla="*/ 0 h 533785"/>
                <a:gd name="connsiteX2" fmla="*/ 419248 w 813089"/>
                <a:gd name="connsiteY2" fmla="*/ 0 h 533785"/>
                <a:gd name="connsiteX3" fmla="*/ 724123 w 813089"/>
                <a:gd name="connsiteY3" fmla="*/ 0 h 533785"/>
                <a:gd name="connsiteX4" fmla="*/ 813089 w 813089"/>
                <a:gd name="connsiteY4" fmla="*/ 88966 h 533785"/>
                <a:gd name="connsiteX5" fmla="*/ 813089 w 813089"/>
                <a:gd name="connsiteY5" fmla="*/ 444819 h 533785"/>
                <a:gd name="connsiteX6" fmla="*/ 724123 w 813089"/>
                <a:gd name="connsiteY6" fmla="*/ 533785 h 533785"/>
                <a:gd name="connsiteX7" fmla="*/ 406545 w 813089"/>
                <a:gd name="connsiteY7" fmla="*/ 533785 h 533785"/>
                <a:gd name="connsiteX8" fmla="*/ 88966 w 813089"/>
                <a:gd name="connsiteY8" fmla="*/ 533785 h 533785"/>
                <a:gd name="connsiteX9" fmla="*/ 0 w 813089"/>
                <a:gd name="connsiteY9" fmla="*/ 444819 h 533785"/>
                <a:gd name="connsiteX10" fmla="*/ 0 w 813089"/>
                <a:gd name="connsiteY10" fmla="*/ 88966 h 533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3089" h="533785" extrusionOk="0">
                  <a:moveTo>
                    <a:pt x="0" y="88966"/>
                  </a:moveTo>
                  <a:cubicBezTo>
                    <a:pt x="-7996" y="34899"/>
                    <a:pt x="37494" y="877"/>
                    <a:pt x="88966" y="0"/>
                  </a:cubicBezTo>
                  <a:cubicBezTo>
                    <a:pt x="247168" y="-5009"/>
                    <a:pt x="336679" y="27158"/>
                    <a:pt x="419248" y="0"/>
                  </a:cubicBezTo>
                  <a:cubicBezTo>
                    <a:pt x="501817" y="-27158"/>
                    <a:pt x="589914" y="36131"/>
                    <a:pt x="724123" y="0"/>
                  </a:cubicBezTo>
                  <a:cubicBezTo>
                    <a:pt x="771911" y="-737"/>
                    <a:pt x="820286" y="43270"/>
                    <a:pt x="813089" y="88966"/>
                  </a:cubicBezTo>
                  <a:cubicBezTo>
                    <a:pt x="815079" y="173727"/>
                    <a:pt x="781054" y="334372"/>
                    <a:pt x="813089" y="444819"/>
                  </a:cubicBezTo>
                  <a:cubicBezTo>
                    <a:pt x="820121" y="482511"/>
                    <a:pt x="766339" y="539865"/>
                    <a:pt x="724123" y="533785"/>
                  </a:cubicBezTo>
                  <a:cubicBezTo>
                    <a:pt x="566868" y="561457"/>
                    <a:pt x="513211" y="511340"/>
                    <a:pt x="406545" y="533785"/>
                  </a:cubicBezTo>
                  <a:cubicBezTo>
                    <a:pt x="299879" y="556230"/>
                    <a:pt x="215272" y="506392"/>
                    <a:pt x="88966" y="533785"/>
                  </a:cubicBezTo>
                  <a:cubicBezTo>
                    <a:pt x="26545" y="533025"/>
                    <a:pt x="4271" y="482242"/>
                    <a:pt x="0" y="444819"/>
                  </a:cubicBezTo>
                  <a:cubicBezTo>
                    <a:pt x="-17384" y="347806"/>
                    <a:pt x="94" y="182812"/>
                    <a:pt x="0" y="88966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lumMod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1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OSDF lib base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F6431DD5-5174-4B6F-897D-22DABE86A110}"/>
                </a:ext>
              </a:extLst>
            </p:cNvPr>
            <p:cNvSpPr/>
            <p:nvPr/>
          </p:nvSpPr>
          <p:spPr>
            <a:xfrm>
              <a:off x="3659175" y="1604101"/>
              <a:ext cx="1370700" cy="6231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PCI APP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C7F5BC9C-256C-4A3F-9FF5-CB5F078F9417}"/>
                </a:ext>
              </a:extLst>
            </p:cNvPr>
            <p:cNvSpPr/>
            <p:nvPr/>
          </p:nvSpPr>
          <p:spPr>
            <a:xfrm>
              <a:off x="3781918" y="1914737"/>
              <a:ext cx="1139580" cy="24637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Data transform</a:t>
              </a:r>
            </a:p>
          </p:txBody>
        </p:sp>
      </p:grp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6D564B31-D1BF-49DF-8F4B-3E00BEAF44EA}"/>
              </a:ext>
            </a:extLst>
          </p:cNvPr>
          <p:cNvCxnSpPr>
            <a:cxnSpLocks/>
            <a:stCxn id="137" idx="2"/>
            <a:endCxn id="95" idx="0"/>
          </p:cNvCxnSpPr>
          <p:nvPr/>
        </p:nvCxnSpPr>
        <p:spPr>
          <a:xfrm>
            <a:off x="8851949" y="2595094"/>
            <a:ext cx="3205" cy="1022786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39FEDA0-FD4C-4A83-98D2-377595A54A79}"/>
              </a:ext>
            </a:extLst>
          </p:cNvPr>
          <p:cNvSpPr/>
          <p:nvPr/>
        </p:nvSpPr>
        <p:spPr>
          <a:xfrm>
            <a:off x="8907710" y="2837782"/>
            <a:ext cx="18582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Lucida Console" panose="020B0609040504020204" pitchFamily="49" charset="0"/>
              </a:rPr>
              <a:t>placementAPI</a:t>
            </a:r>
            <a:r>
              <a:rPr lang="en-US" sz="1200" dirty="0">
                <a:solidFill>
                  <a:schemeClr val="tx2"/>
                </a:solidFill>
                <a:latin typeface="Lucida Console" panose="020B0609040504020204" pitchFamily="49" charset="0"/>
              </a:rPr>
              <a:t>(json)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EA57E03-3E8C-44B4-AE15-A955AAA7231E}"/>
              </a:ext>
            </a:extLst>
          </p:cNvPr>
          <p:cNvGrpSpPr/>
          <p:nvPr/>
        </p:nvGrpSpPr>
        <p:grpSpPr>
          <a:xfrm>
            <a:off x="1250612" y="1112914"/>
            <a:ext cx="1502975" cy="1597247"/>
            <a:chOff x="1357562" y="1322554"/>
            <a:chExt cx="1502975" cy="1597247"/>
          </a:xfrm>
        </p:grpSpPr>
        <p:sp>
          <p:nvSpPr>
            <p:cNvPr id="124" name="Rounded Rectangle 37">
              <a:extLst>
                <a:ext uri="{FF2B5EF4-FFF2-40B4-BE49-F238E27FC236}">
                  <a16:creationId xmlns:a16="http://schemas.microsoft.com/office/drawing/2014/main" id="{88F947E1-65A5-4322-B04D-53A772F636A1}"/>
                </a:ext>
              </a:extLst>
            </p:cNvPr>
            <p:cNvSpPr/>
            <p:nvPr/>
          </p:nvSpPr>
          <p:spPr>
            <a:xfrm>
              <a:off x="1357562" y="1322554"/>
              <a:ext cx="1502975" cy="159724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000" dirty="0">
                  <a:solidFill>
                    <a:schemeClr val="tx2"/>
                  </a:solidFill>
                </a:rPr>
                <a:t>Container/POD</a:t>
              </a: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1F8EE1D9-74D9-4649-95D9-36E26E832A32}"/>
                </a:ext>
              </a:extLst>
            </p:cNvPr>
            <p:cNvSpPr/>
            <p:nvPr/>
          </p:nvSpPr>
          <p:spPr>
            <a:xfrm>
              <a:off x="1442156" y="1648227"/>
              <a:ext cx="1339797" cy="12206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APP-X APP</a:t>
              </a: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564613D7-A325-4D1B-B696-3E68816CFB0A}"/>
                </a:ext>
              </a:extLst>
            </p:cNvPr>
            <p:cNvSpPr/>
            <p:nvPr/>
          </p:nvSpPr>
          <p:spPr>
            <a:xfrm>
              <a:off x="1506649" y="1942159"/>
              <a:ext cx="1185331" cy="19837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Data Transform</a:t>
              </a:r>
            </a:p>
          </p:txBody>
        </p:sp>
        <p:sp>
          <p:nvSpPr>
            <p:cNvPr id="127" name="Rounded Rectangle 40">
              <a:extLst>
                <a:ext uri="{FF2B5EF4-FFF2-40B4-BE49-F238E27FC236}">
                  <a16:creationId xmlns:a16="http://schemas.microsoft.com/office/drawing/2014/main" id="{701B0EAA-9679-42B9-8569-87CBB51BF09A}"/>
                </a:ext>
              </a:extLst>
            </p:cNvPr>
            <p:cNvSpPr/>
            <p:nvPr/>
          </p:nvSpPr>
          <p:spPr>
            <a:xfrm>
              <a:off x="1408621" y="2287100"/>
              <a:ext cx="858849" cy="557492"/>
            </a:xfrm>
            <a:custGeom>
              <a:avLst/>
              <a:gdLst>
                <a:gd name="connsiteX0" fmla="*/ 0 w 858849"/>
                <a:gd name="connsiteY0" fmla="*/ 92917 h 557492"/>
                <a:gd name="connsiteX1" fmla="*/ 92917 w 858849"/>
                <a:gd name="connsiteY1" fmla="*/ 0 h 557492"/>
                <a:gd name="connsiteX2" fmla="*/ 442885 w 858849"/>
                <a:gd name="connsiteY2" fmla="*/ 0 h 557492"/>
                <a:gd name="connsiteX3" fmla="*/ 765932 w 858849"/>
                <a:gd name="connsiteY3" fmla="*/ 0 h 557492"/>
                <a:gd name="connsiteX4" fmla="*/ 858849 w 858849"/>
                <a:gd name="connsiteY4" fmla="*/ 92917 h 557492"/>
                <a:gd name="connsiteX5" fmla="*/ 858849 w 858849"/>
                <a:gd name="connsiteY5" fmla="*/ 464575 h 557492"/>
                <a:gd name="connsiteX6" fmla="*/ 765932 w 858849"/>
                <a:gd name="connsiteY6" fmla="*/ 557492 h 557492"/>
                <a:gd name="connsiteX7" fmla="*/ 429425 w 858849"/>
                <a:gd name="connsiteY7" fmla="*/ 557492 h 557492"/>
                <a:gd name="connsiteX8" fmla="*/ 92917 w 858849"/>
                <a:gd name="connsiteY8" fmla="*/ 557492 h 557492"/>
                <a:gd name="connsiteX9" fmla="*/ 0 w 858849"/>
                <a:gd name="connsiteY9" fmla="*/ 464575 h 557492"/>
                <a:gd name="connsiteX10" fmla="*/ 0 w 858849"/>
                <a:gd name="connsiteY10" fmla="*/ 92917 h 55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8849" h="557492" extrusionOk="0">
                  <a:moveTo>
                    <a:pt x="0" y="92917"/>
                  </a:moveTo>
                  <a:cubicBezTo>
                    <a:pt x="-5501" y="38207"/>
                    <a:pt x="30901" y="4016"/>
                    <a:pt x="92917" y="0"/>
                  </a:cubicBezTo>
                  <a:cubicBezTo>
                    <a:pt x="267301" y="-41776"/>
                    <a:pt x="275989" y="26285"/>
                    <a:pt x="442885" y="0"/>
                  </a:cubicBezTo>
                  <a:cubicBezTo>
                    <a:pt x="609781" y="-26285"/>
                    <a:pt x="628876" y="4844"/>
                    <a:pt x="765932" y="0"/>
                  </a:cubicBezTo>
                  <a:cubicBezTo>
                    <a:pt x="808955" y="-4538"/>
                    <a:pt x="863933" y="44029"/>
                    <a:pt x="858849" y="92917"/>
                  </a:cubicBezTo>
                  <a:cubicBezTo>
                    <a:pt x="867156" y="200952"/>
                    <a:pt x="844253" y="331947"/>
                    <a:pt x="858849" y="464575"/>
                  </a:cubicBezTo>
                  <a:cubicBezTo>
                    <a:pt x="861082" y="512259"/>
                    <a:pt x="805983" y="567393"/>
                    <a:pt x="765932" y="557492"/>
                  </a:cubicBezTo>
                  <a:cubicBezTo>
                    <a:pt x="615291" y="579333"/>
                    <a:pt x="551996" y="550147"/>
                    <a:pt x="429425" y="557492"/>
                  </a:cubicBezTo>
                  <a:cubicBezTo>
                    <a:pt x="306854" y="564837"/>
                    <a:pt x="217346" y="533685"/>
                    <a:pt x="92917" y="557492"/>
                  </a:cubicBezTo>
                  <a:cubicBezTo>
                    <a:pt x="30894" y="556880"/>
                    <a:pt x="4234" y="504280"/>
                    <a:pt x="0" y="464575"/>
                  </a:cubicBezTo>
                  <a:cubicBezTo>
                    <a:pt x="-30265" y="286400"/>
                    <a:pt x="2614" y="233738"/>
                    <a:pt x="0" y="92917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lumMod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b" anchorCtr="1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OSDF lib SDK</a:t>
              </a:r>
            </a:p>
          </p:txBody>
        </p: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59D7F0FF-0282-4705-A871-548ED09CFF2C}"/>
              </a:ext>
            </a:extLst>
          </p:cNvPr>
          <p:cNvSpPr txBox="1"/>
          <p:nvPr/>
        </p:nvSpPr>
        <p:spPr>
          <a:xfrm>
            <a:off x="186493" y="5293110"/>
            <a:ext cx="561352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Provides App users direct access to model repo: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No development needed for model changes that do not change data </a:t>
            </a:r>
            <a:r>
              <a:rPr lang="en-US" sz="1400" dirty="0" err="1">
                <a:solidFill>
                  <a:schemeClr val="tx2"/>
                </a:solidFill>
              </a:rPr>
              <a:t>i</a:t>
            </a:r>
            <a:r>
              <a:rPr lang="en-US" sz="1400" dirty="0">
                <a:solidFill>
                  <a:schemeClr val="tx2"/>
                </a:solidFill>
              </a:rPr>
              <a:t>/f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Tighter access control to model DB – better security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Triggers for validation when models get inserted into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Version control for models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E802419-114D-40B5-AC93-C16ED0E19F6B}"/>
              </a:ext>
            </a:extLst>
          </p:cNvPr>
          <p:cNvSpPr txBox="1"/>
          <p:nvPr/>
        </p:nvSpPr>
        <p:spPr>
          <a:xfrm>
            <a:off x="6607499" y="4248189"/>
            <a:ext cx="54525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Layered container images: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Allows use of base image from ONAP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Push common data interfaces/transforms into common 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Build secret sauce as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Models going into model repo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API/data enhancements built on top of base image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35F7D312-04DB-4261-9315-4ED58D9230BA}"/>
              </a:ext>
            </a:extLst>
          </p:cNvPr>
          <p:cNvGrpSpPr/>
          <p:nvPr/>
        </p:nvGrpSpPr>
        <p:grpSpPr>
          <a:xfrm>
            <a:off x="4747133" y="1064159"/>
            <a:ext cx="1502975" cy="1597247"/>
            <a:chOff x="4854083" y="1273799"/>
            <a:chExt cx="1502975" cy="1597247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2E1D79C-9394-4674-A7AD-4C2CBC231E70}"/>
                </a:ext>
              </a:extLst>
            </p:cNvPr>
            <p:cNvGrpSpPr/>
            <p:nvPr/>
          </p:nvGrpSpPr>
          <p:grpSpPr>
            <a:xfrm>
              <a:off x="4854083" y="1273799"/>
              <a:ext cx="1502975" cy="1597247"/>
              <a:chOff x="4854083" y="1273799"/>
              <a:chExt cx="1502975" cy="1597247"/>
            </a:xfrm>
          </p:grpSpPr>
          <p:sp>
            <p:nvSpPr>
              <p:cNvPr id="133" name="Rounded Rectangle 46">
                <a:extLst>
                  <a:ext uri="{FF2B5EF4-FFF2-40B4-BE49-F238E27FC236}">
                    <a16:creationId xmlns:a16="http://schemas.microsoft.com/office/drawing/2014/main" id="{8842EB64-20D4-4EDF-907F-E1EBD2CC8994}"/>
                  </a:ext>
                </a:extLst>
              </p:cNvPr>
              <p:cNvSpPr/>
              <p:nvPr/>
            </p:nvSpPr>
            <p:spPr>
              <a:xfrm>
                <a:off x="4854083" y="1273799"/>
                <a:ext cx="1502975" cy="1597247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1"/>
              <a:lstStyle/>
              <a:p>
                <a:pPr algn="ctr"/>
                <a:r>
                  <a:rPr lang="en-US" sz="1000" dirty="0">
                    <a:solidFill>
                      <a:schemeClr val="tx2"/>
                    </a:solidFill>
                  </a:rPr>
                  <a:t>Container/POD</a:t>
                </a:r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E5B20BC7-16A2-45D5-91C3-4125B3CED1FD}"/>
                  </a:ext>
                </a:extLst>
              </p:cNvPr>
              <p:cNvSpPr/>
              <p:nvPr/>
            </p:nvSpPr>
            <p:spPr>
              <a:xfrm>
                <a:off x="4916499" y="1586931"/>
                <a:ext cx="1370700" cy="60514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1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APP-Y APP</a:t>
                </a:r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15B98E2E-921A-4862-9AAF-9DC3B631608D}"/>
                  </a:ext>
                </a:extLst>
              </p:cNvPr>
              <p:cNvSpPr/>
              <p:nvPr/>
            </p:nvSpPr>
            <p:spPr>
              <a:xfrm>
                <a:off x="4995291" y="1885384"/>
                <a:ext cx="1142999" cy="21928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2"/>
                    </a:solidFill>
                  </a:rPr>
                  <a:t>Data transform</a:t>
                </a:r>
              </a:p>
            </p:txBody>
          </p:sp>
        </p:grpSp>
        <p:sp>
          <p:nvSpPr>
            <p:cNvPr id="132" name="Rounded Rectangle 45">
              <a:extLst>
                <a:ext uri="{FF2B5EF4-FFF2-40B4-BE49-F238E27FC236}">
                  <a16:creationId xmlns:a16="http://schemas.microsoft.com/office/drawing/2014/main" id="{A99BD7EE-3D35-4F8D-B70D-38097AB3F1EB}"/>
                </a:ext>
              </a:extLst>
            </p:cNvPr>
            <p:cNvSpPr/>
            <p:nvPr/>
          </p:nvSpPr>
          <p:spPr>
            <a:xfrm>
              <a:off x="4938677" y="2270950"/>
              <a:ext cx="824194" cy="533785"/>
            </a:xfrm>
            <a:custGeom>
              <a:avLst/>
              <a:gdLst>
                <a:gd name="connsiteX0" fmla="*/ 0 w 824194"/>
                <a:gd name="connsiteY0" fmla="*/ 88966 h 533785"/>
                <a:gd name="connsiteX1" fmla="*/ 88966 w 824194"/>
                <a:gd name="connsiteY1" fmla="*/ 0 h 533785"/>
                <a:gd name="connsiteX2" fmla="*/ 399172 w 824194"/>
                <a:gd name="connsiteY2" fmla="*/ 0 h 533785"/>
                <a:gd name="connsiteX3" fmla="*/ 735228 w 824194"/>
                <a:gd name="connsiteY3" fmla="*/ 0 h 533785"/>
                <a:gd name="connsiteX4" fmla="*/ 824194 w 824194"/>
                <a:gd name="connsiteY4" fmla="*/ 88966 h 533785"/>
                <a:gd name="connsiteX5" fmla="*/ 824194 w 824194"/>
                <a:gd name="connsiteY5" fmla="*/ 444819 h 533785"/>
                <a:gd name="connsiteX6" fmla="*/ 735228 w 824194"/>
                <a:gd name="connsiteY6" fmla="*/ 533785 h 533785"/>
                <a:gd name="connsiteX7" fmla="*/ 412097 w 824194"/>
                <a:gd name="connsiteY7" fmla="*/ 533785 h 533785"/>
                <a:gd name="connsiteX8" fmla="*/ 88966 w 824194"/>
                <a:gd name="connsiteY8" fmla="*/ 533785 h 533785"/>
                <a:gd name="connsiteX9" fmla="*/ 0 w 824194"/>
                <a:gd name="connsiteY9" fmla="*/ 444819 h 533785"/>
                <a:gd name="connsiteX10" fmla="*/ 0 w 824194"/>
                <a:gd name="connsiteY10" fmla="*/ 88966 h 533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4194" h="533785" extrusionOk="0">
                  <a:moveTo>
                    <a:pt x="0" y="88966"/>
                  </a:moveTo>
                  <a:cubicBezTo>
                    <a:pt x="-10232" y="46224"/>
                    <a:pt x="26720" y="875"/>
                    <a:pt x="88966" y="0"/>
                  </a:cubicBezTo>
                  <a:cubicBezTo>
                    <a:pt x="173699" y="-14231"/>
                    <a:pt x="268877" y="1727"/>
                    <a:pt x="399172" y="0"/>
                  </a:cubicBezTo>
                  <a:cubicBezTo>
                    <a:pt x="529467" y="-1727"/>
                    <a:pt x="574493" y="16267"/>
                    <a:pt x="735228" y="0"/>
                  </a:cubicBezTo>
                  <a:cubicBezTo>
                    <a:pt x="782842" y="-4410"/>
                    <a:pt x="832989" y="51254"/>
                    <a:pt x="824194" y="88966"/>
                  </a:cubicBezTo>
                  <a:cubicBezTo>
                    <a:pt x="860646" y="211176"/>
                    <a:pt x="813678" y="360205"/>
                    <a:pt x="824194" y="444819"/>
                  </a:cubicBezTo>
                  <a:cubicBezTo>
                    <a:pt x="828126" y="503839"/>
                    <a:pt x="781216" y="533334"/>
                    <a:pt x="735228" y="533785"/>
                  </a:cubicBezTo>
                  <a:cubicBezTo>
                    <a:pt x="633650" y="555261"/>
                    <a:pt x="559717" y="498970"/>
                    <a:pt x="412097" y="533785"/>
                  </a:cubicBezTo>
                  <a:cubicBezTo>
                    <a:pt x="264477" y="568600"/>
                    <a:pt x="170089" y="514818"/>
                    <a:pt x="88966" y="533785"/>
                  </a:cubicBezTo>
                  <a:cubicBezTo>
                    <a:pt x="52943" y="532239"/>
                    <a:pt x="-9636" y="490774"/>
                    <a:pt x="0" y="444819"/>
                  </a:cubicBezTo>
                  <a:cubicBezTo>
                    <a:pt x="-192" y="319182"/>
                    <a:pt x="33773" y="224751"/>
                    <a:pt x="0" y="88966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lumMod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661685737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1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OSDF lib base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615A3DDD-BC33-4A77-BEBF-702900E88E21}"/>
              </a:ext>
            </a:extLst>
          </p:cNvPr>
          <p:cNvGrpSpPr/>
          <p:nvPr/>
        </p:nvGrpSpPr>
        <p:grpSpPr>
          <a:xfrm>
            <a:off x="8100461" y="997848"/>
            <a:ext cx="1502975" cy="1597247"/>
            <a:chOff x="6663278" y="1205666"/>
            <a:chExt cx="1502975" cy="1597247"/>
          </a:xfrm>
        </p:grpSpPr>
        <p:sp>
          <p:nvSpPr>
            <p:cNvPr id="137" name="Rounded Rectangle 50">
              <a:extLst>
                <a:ext uri="{FF2B5EF4-FFF2-40B4-BE49-F238E27FC236}">
                  <a16:creationId xmlns:a16="http://schemas.microsoft.com/office/drawing/2014/main" id="{8475817C-E338-4A5D-B066-5502D056F096}"/>
                </a:ext>
              </a:extLst>
            </p:cNvPr>
            <p:cNvSpPr/>
            <p:nvPr/>
          </p:nvSpPr>
          <p:spPr>
            <a:xfrm>
              <a:off x="6663278" y="1205666"/>
              <a:ext cx="1502975" cy="159724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000" dirty="0">
                  <a:solidFill>
                    <a:schemeClr val="tx2"/>
                  </a:solidFill>
                </a:rPr>
                <a:t>Container/POD</a:t>
              </a: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A7E23266-5B29-4579-858D-DCC17FE52A37}"/>
                </a:ext>
              </a:extLst>
            </p:cNvPr>
            <p:cNvSpPr/>
            <p:nvPr/>
          </p:nvSpPr>
          <p:spPr>
            <a:xfrm>
              <a:off x="6721722" y="1622050"/>
              <a:ext cx="1391389" cy="23637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Placement API</a:t>
              </a:r>
            </a:p>
          </p:txBody>
        </p:sp>
        <p:sp>
          <p:nvSpPr>
            <p:cNvPr id="139" name="Rounded Rectangle 52">
              <a:extLst>
                <a:ext uri="{FF2B5EF4-FFF2-40B4-BE49-F238E27FC236}">
                  <a16:creationId xmlns:a16="http://schemas.microsoft.com/office/drawing/2014/main" id="{BD584D08-7B59-4227-996C-0C6BBDCA611B}"/>
                </a:ext>
              </a:extLst>
            </p:cNvPr>
            <p:cNvSpPr/>
            <p:nvPr/>
          </p:nvSpPr>
          <p:spPr>
            <a:xfrm>
              <a:off x="6747872" y="2202817"/>
              <a:ext cx="869228" cy="533785"/>
            </a:xfrm>
            <a:custGeom>
              <a:avLst/>
              <a:gdLst>
                <a:gd name="connsiteX0" fmla="*/ 0 w 869228"/>
                <a:gd name="connsiteY0" fmla="*/ 88966 h 533785"/>
                <a:gd name="connsiteX1" fmla="*/ 88966 w 869228"/>
                <a:gd name="connsiteY1" fmla="*/ 0 h 533785"/>
                <a:gd name="connsiteX2" fmla="*/ 448440 w 869228"/>
                <a:gd name="connsiteY2" fmla="*/ 0 h 533785"/>
                <a:gd name="connsiteX3" fmla="*/ 780262 w 869228"/>
                <a:gd name="connsiteY3" fmla="*/ 0 h 533785"/>
                <a:gd name="connsiteX4" fmla="*/ 869228 w 869228"/>
                <a:gd name="connsiteY4" fmla="*/ 88966 h 533785"/>
                <a:gd name="connsiteX5" fmla="*/ 869228 w 869228"/>
                <a:gd name="connsiteY5" fmla="*/ 444819 h 533785"/>
                <a:gd name="connsiteX6" fmla="*/ 780262 w 869228"/>
                <a:gd name="connsiteY6" fmla="*/ 533785 h 533785"/>
                <a:gd name="connsiteX7" fmla="*/ 434614 w 869228"/>
                <a:gd name="connsiteY7" fmla="*/ 533785 h 533785"/>
                <a:gd name="connsiteX8" fmla="*/ 88966 w 869228"/>
                <a:gd name="connsiteY8" fmla="*/ 533785 h 533785"/>
                <a:gd name="connsiteX9" fmla="*/ 0 w 869228"/>
                <a:gd name="connsiteY9" fmla="*/ 444819 h 533785"/>
                <a:gd name="connsiteX10" fmla="*/ 0 w 869228"/>
                <a:gd name="connsiteY10" fmla="*/ 88966 h 533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228" h="533785" extrusionOk="0">
                  <a:moveTo>
                    <a:pt x="0" y="88966"/>
                  </a:moveTo>
                  <a:cubicBezTo>
                    <a:pt x="-7996" y="34899"/>
                    <a:pt x="37494" y="877"/>
                    <a:pt x="88966" y="0"/>
                  </a:cubicBezTo>
                  <a:cubicBezTo>
                    <a:pt x="226162" y="-22364"/>
                    <a:pt x="283042" y="35458"/>
                    <a:pt x="448440" y="0"/>
                  </a:cubicBezTo>
                  <a:cubicBezTo>
                    <a:pt x="613838" y="-35458"/>
                    <a:pt x="702969" y="1246"/>
                    <a:pt x="780262" y="0"/>
                  </a:cubicBezTo>
                  <a:cubicBezTo>
                    <a:pt x="828050" y="-737"/>
                    <a:pt x="876425" y="43270"/>
                    <a:pt x="869228" y="88966"/>
                  </a:cubicBezTo>
                  <a:cubicBezTo>
                    <a:pt x="871218" y="173727"/>
                    <a:pt x="837193" y="334372"/>
                    <a:pt x="869228" y="444819"/>
                  </a:cubicBezTo>
                  <a:cubicBezTo>
                    <a:pt x="876260" y="482511"/>
                    <a:pt x="822478" y="539865"/>
                    <a:pt x="780262" y="533785"/>
                  </a:cubicBezTo>
                  <a:cubicBezTo>
                    <a:pt x="620874" y="538354"/>
                    <a:pt x="527006" y="513679"/>
                    <a:pt x="434614" y="533785"/>
                  </a:cubicBezTo>
                  <a:cubicBezTo>
                    <a:pt x="342222" y="553891"/>
                    <a:pt x="161713" y="505179"/>
                    <a:pt x="88966" y="533785"/>
                  </a:cubicBezTo>
                  <a:cubicBezTo>
                    <a:pt x="26545" y="533025"/>
                    <a:pt x="4271" y="482242"/>
                    <a:pt x="0" y="444819"/>
                  </a:cubicBezTo>
                  <a:cubicBezTo>
                    <a:pt x="-17384" y="347806"/>
                    <a:pt x="94" y="182812"/>
                    <a:pt x="0" y="88966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lumMod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1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OSDF lib base</a:t>
              </a:r>
            </a:p>
          </p:txBody>
        </p:sp>
      </p:grp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5D272F86-F6CF-4F34-B4C2-E6B51899A04F}"/>
              </a:ext>
            </a:extLst>
          </p:cNvPr>
          <p:cNvCxnSpPr>
            <a:cxnSpLocks/>
            <a:stCxn id="117" idx="2"/>
            <a:endCxn id="109" idx="0"/>
          </p:cNvCxnSpPr>
          <p:nvPr/>
        </p:nvCxnSpPr>
        <p:spPr>
          <a:xfrm flipH="1">
            <a:off x="2579535" y="2696613"/>
            <a:ext cx="1194760" cy="653293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386F9874-1FEB-49D4-85CE-86993C087856}"/>
              </a:ext>
            </a:extLst>
          </p:cNvPr>
          <p:cNvCxnSpPr>
            <a:cxnSpLocks/>
            <a:stCxn id="133" idx="2"/>
            <a:endCxn id="109" idx="0"/>
          </p:cNvCxnSpPr>
          <p:nvPr/>
        </p:nvCxnSpPr>
        <p:spPr>
          <a:xfrm flipH="1">
            <a:off x="2579535" y="2661406"/>
            <a:ext cx="2919086" cy="68850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A7933644-CEE1-448A-98E0-7DBC3238D59B}"/>
              </a:ext>
            </a:extLst>
          </p:cNvPr>
          <p:cNvCxnSpPr>
            <a:cxnSpLocks/>
            <a:endCxn id="94" idx="1"/>
          </p:cNvCxnSpPr>
          <p:nvPr/>
        </p:nvCxnSpPr>
        <p:spPr>
          <a:xfrm>
            <a:off x="9602313" y="2223283"/>
            <a:ext cx="677639" cy="174316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20C7633B-166C-431F-AC0E-C2637985E254}"/>
              </a:ext>
            </a:extLst>
          </p:cNvPr>
          <p:cNvSpPr txBox="1"/>
          <p:nvPr/>
        </p:nvSpPr>
        <p:spPr>
          <a:xfrm>
            <a:off x="548284" y="3278212"/>
            <a:ext cx="10214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Lucida Console" panose="020B0609040504020204" pitchFamily="49" charset="0"/>
              </a:rPr>
              <a:t>CRUD(</a:t>
            </a:r>
            <a:r>
              <a:rPr lang="en-US" sz="1200" dirty="0" err="1">
                <a:solidFill>
                  <a:schemeClr val="tx2"/>
                </a:solidFill>
                <a:latin typeface="Lucida Console" panose="020B0609040504020204" pitchFamily="49" charset="0"/>
              </a:rPr>
              <a:t>mzn</a:t>
            </a:r>
            <a:r>
              <a:rPr lang="en-US" sz="1200" dirty="0">
                <a:solidFill>
                  <a:schemeClr val="tx2"/>
                </a:solidFill>
                <a:latin typeface="Lucida Console" panose="020B0609040504020204" pitchFamily="49" charset="0"/>
              </a:rPr>
              <a:t>)</a:t>
            </a:r>
          </a:p>
        </p:txBody>
      </p:sp>
      <p:pic>
        <p:nvPicPr>
          <p:cNvPr id="144" name="Picture 143">
            <a:extLst>
              <a:ext uri="{FF2B5EF4-FFF2-40B4-BE49-F238E27FC236}">
                <a16:creationId xmlns:a16="http://schemas.microsoft.com/office/drawing/2014/main" id="{DA5A6E69-D105-43CB-9597-C31F0DA0C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6175" y="3199821"/>
            <a:ext cx="457630" cy="435191"/>
          </a:xfrm>
          <a:prstGeom prst="rect">
            <a:avLst/>
          </a:prstGeom>
        </p:spPr>
      </p:pic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54CB1DB0-A587-41B9-A6F7-E322A269A98B}"/>
              </a:ext>
            </a:extLst>
          </p:cNvPr>
          <p:cNvCxnSpPr>
            <a:cxnSpLocks/>
            <a:endCxn id="109" idx="1"/>
          </p:cNvCxnSpPr>
          <p:nvPr/>
        </p:nvCxnSpPr>
        <p:spPr>
          <a:xfrm flipV="1">
            <a:off x="475440" y="3534572"/>
            <a:ext cx="1236494" cy="3298"/>
          </a:xfrm>
          <a:prstGeom prst="straightConnector1">
            <a:avLst/>
          </a:prstGeom>
          <a:ln w="38100" cmpd="sng"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E57E5C3E-B760-47E2-A098-C8CD0ABCFE22}"/>
              </a:ext>
            </a:extLst>
          </p:cNvPr>
          <p:cNvSpPr txBox="1"/>
          <p:nvPr/>
        </p:nvSpPr>
        <p:spPr>
          <a:xfrm>
            <a:off x="-18996" y="3606135"/>
            <a:ext cx="694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App user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F2A8DF2C-46C1-46CA-9B0A-50350B126349}"/>
              </a:ext>
            </a:extLst>
          </p:cNvPr>
          <p:cNvSpPr txBox="1"/>
          <p:nvPr/>
        </p:nvSpPr>
        <p:spPr>
          <a:xfrm>
            <a:off x="5800017" y="5717275"/>
            <a:ext cx="62600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Compile time (API/Data) separated from the runtime (Gen-solver):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Enables common interface to generic &amp; custom solvers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Allows Generic solver to scale independently (vs for each optimization)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Allows user to on-board models during runtime (provided data APIs remain same)</a:t>
            </a:r>
          </a:p>
        </p:txBody>
      </p:sp>
      <p:sp>
        <p:nvSpPr>
          <p:cNvPr id="148" name="Rounded Rectangle 61">
            <a:extLst>
              <a:ext uri="{FF2B5EF4-FFF2-40B4-BE49-F238E27FC236}">
                <a16:creationId xmlns:a16="http://schemas.microsoft.com/office/drawing/2014/main" id="{4440FABB-9815-45F3-AD0A-D2893A81EC10}"/>
              </a:ext>
            </a:extLst>
          </p:cNvPr>
          <p:cNvSpPr/>
          <p:nvPr/>
        </p:nvSpPr>
        <p:spPr>
          <a:xfrm>
            <a:off x="10021282" y="3377743"/>
            <a:ext cx="321408" cy="251066"/>
          </a:xfrm>
          <a:custGeom>
            <a:avLst/>
            <a:gdLst>
              <a:gd name="connsiteX0" fmla="*/ 0 w 321408"/>
              <a:gd name="connsiteY0" fmla="*/ 41845 h 251066"/>
              <a:gd name="connsiteX1" fmla="*/ 41845 w 321408"/>
              <a:gd name="connsiteY1" fmla="*/ 0 h 251066"/>
              <a:gd name="connsiteX2" fmla="*/ 279563 w 321408"/>
              <a:gd name="connsiteY2" fmla="*/ 0 h 251066"/>
              <a:gd name="connsiteX3" fmla="*/ 321408 w 321408"/>
              <a:gd name="connsiteY3" fmla="*/ 41845 h 251066"/>
              <a:gd name="connsiteX4" fmla="*/ 321408 w 321408"/>
              <a:gd name="connsiteY4" fmla="*/ 209221 h 251066"/>
              <a:gd name="connsiteX5" fmla="*/ 279563 w 321408"/>
              <a:gd name="connsiteY5" fmla="*/ 251066 h 251066"/>
              <a:gd name="connsiteX6" fmla="*/ 41845 w 321408"/>
              <a:gd name="connsiteY6" fmla="*/ 251066 h 251066"/>
              <a:gd name="connsiteX7" fmla="*/ 0 w 321408"/>
              <a:gd name="connsiteY7" fmla="*/ 209221 h 251066"/>
              <a:gd name="connsiteX8" fmla="*/ 0 w 321408"/>
              <a:gd name="connsiteY8" fmla="*/ 41845 h 251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408" h="251066" extrusionOk="0">
                <a:moveTo>
                  <a:pt x="0" y="41845"/>
                </a:moveTo>
                <a:cubicBezTo>
                  <a:pt x="-3509" y="16570"/>
                  <a:pt x="17612" y="421"/>
                  <a:pt x="41845" y="0"/>
                </a:cubicBezTo>
                <a:cubicBezTo>
                  <a:pt x="128059" y="-28344"/>
                  <a:pt x="225086" y="20203"/>
                  <a:pt x="279563" y="0"/>
                </a:cubicBezTo>
                <a:cubicBezTo>
                  <a:pt x="302269" y="-307"/>
                  <a:pt x="318902" y="23879"/>
                  <a:pt x="321408" y="41845"/>
                </a:cubicBezTo>
                <a:cubicBezTo>
                  <a:pt x="332495" y="75905"/>
                  <a:pt x="308323" y="158590"/>
                  <a:pt x="321408" y="209221"/>
                </a:cubicBezTo>
                <a:cubicBezTo>
                  <a:pt x="322715" y="229641"/>
                  <a:pt x="301797" y="250932"/>
                  <a:pt x="279563" y="251066"/>
                </a:cubicBezTo>
                <a:cubicBezTo>
                  <a:pt x="191996" y="263281"/>
                  <a:pt x="109634" y="243100"/>
                  <a:pt x="41845" y="251066"/>
                </a:cubicBezTo>
                <a:cubicBezTo>
                  <a:pt x="17827" y="252569"/>
                  <a:pt x="-4401" y="227226"/>
                  <a:pt x="0" y="209221"/>
                </a:cubicBezTo>
                <a:cubicBezTo>
                  <a:pt x="-16917" y="140043"/>
                  <a:pt x="17279" y="119187"/>
                  <a:pt x="0" y="41845"/>
                </a:cubicBezTo>
                <a:close/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481E10F1-3FB1-44B1-B91E-06CCAE39A313}"/>
              </a:ext>
            </a:extLst>
          </p:cNvPr>
          <p:cNvSpPr txBox="1"/>
          <p:nvPr/>
        </p:nvSpPr>
        <p:spPr>
          <a:xfrm>
            <a:off x="10374580" y="3261617"/>
            <a:ext cx="1523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Platform component </a:t>
            </a:r>
          </a:p>
        </p:txBody>
      </p:sp>
      <p:pic>
        <p:nvPicPr>
          <p:cNvPr id="150" name="Picture 149">
            <a:extLst>
              <a:ext uri="{FF2B5EF4-FFF2-40B4-BE49-F238E27FC236}">
                <a16:creationId xmlns:a16="http://schemas.microsoft.com/office/drawing/2014/main" id="{B7866534-E1A6-4ECE-A8E4-ED465022C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21847" y="1459838"/>
            <a:ext cx="457630" cy="435191"/>
          </a:xfrm>
          <a:prstGeom prst="rect">
            <a:avLst/>
          </a:prstGeom>
        </p:spPr>
      </p:pic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1BEE9E3C-929C-4213-A5FE-443137047C9F}"/>
              </a:ext>
            </a:extLst>
          </p:cNvPr>
          <p:cNvCxnSpPr>
            <a:cxnSpLocks/>
          </p:cNvCxnSpPr>
          <p:nvPr/>
        </p:nvCxnSpPr>
        <p:spPr>
          <a:xfrm flipV="1">
            <a:off x="469767" y="1791631"/>
            <a:ext cx="665498" cy="6255"/>
          </a:xfrm>
          <a:prstGeom prst="straightConnector1">
            <a:avLst/>
          </a:prstGeom>
          <a:ln w="38100" cmpd="sng"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52A9B3E2-DB65-4554-BC5D-26E8B7613DCE}"/>
              </a:ext>
            </a:extLst>
          </p:cNvPr>
          <p:cNvSpPr txBox="1"/>
          <p:nvPr/>
        </p:nvSpPr>
        <p:spPr>
          <a:xfrm>
            <a:off x="-24669" y="1866153"/>
            <a:ext cx="591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App user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C2F6B039-6444-4D3C-B02F-D0A27548E922}"/>
              </a:ext>
            </a:extLst>
          </p:cNvPr>
          <p:cNvGrpSpPr/>
          <p:nvPr/>
        </p:nvGrpSpPr>
        <p:grpSpPr>
          <a:xfrm>
            <a:off x="6368751" y="1044029"/>
            <a:ext cx="1502975" cy="1597247"/>
            <a:chOff x="4854083" y="1273799"/>
            <a:chExt cx="1502975" cy="1597247"/>
          </a:xfrm>
        </p:grpSpPr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DBB98284-624F-4657-AE92-C74EAB36E286}"/>
                </a:ext>
              </a:extLst>
            </p:cNvPr>
            <p:cNvGrpSpPr/>
            <p:nvPr/>
          </p:nvGrpSpPr>
          <p:grpSpPr>
            <a:xfrm>
              <a:off x="4854083" y="1273799"/>
              <a:ext cx="1502975" cy="1597247"/>
              <a:chOff x="4854083" y="1273799"/>
              <a:chExt cx="1502975" cy="1597247"/>
            </a:xfrm>
          </p:grpSpPr>
          <p:sp>
            <p:nvSpPr>
              <p:cNvPr id="156" name="Rounded Rectangle 69">
                <a:extLst>
                  <a:ext uri="{FF2B5EF4-FFF2-40B4-BE49-F238E27FC236}">
                    <a16:creationId xmlns:a16="http://schemas.microsoft.com/office/drawing/2014/main" id="{BF18480A-38C0-4DE8-A92D-C11E1156A49A}"/>
                  </a:ext>
                </a:extLst>
              </p:cNvPr>
              <p:cNvSpPr/>
              <p:nvPr/>
            </p:nvSpPr>
            <p:spPr>
              <a:xfrm>
                <a:off x="4854083" y="1273799"/>
                <a:ext cx="1502975" cy="1597247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1"/>
              <a:lstStyle/>
              <a:p>
                <a:pPr algn="ctr"/>
                <a:r>
                  <a:rPr lang="en-US" sz="1000" dirty="0">
                    <a:solidFill>
                      <a:schemeClr val="tx2"/>
                    </a:solidFill>
                  </a:rPr>
                  <a:t>Container/POD</a:t>
                </a:r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20741F2C-98E3-42CD-87C6-4E7F3B049028}"/>
                  </a:ext>
                </a:extLst>
              </p:cNvPr>
              <p:cNvSpPr/>
              <p:nvPr/>
            </p:nvSpPr>
            <p:spPr>
              <a:xfrm>
                <a:off x="4916499" y="1586931"/>
                <a:ext cx="1370700" cy="60514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1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CM APP</a:t>
                </a:r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6ECBFF4B-5430-411D-B8A5-9888ED3F7DC2}"/>
                  </a:ext>
                </a:extLst>
              </p:cNvPr>
              <p:cNvSpPr/>
              <p:nvPr/>
            </p:nvSpPr>
            <p:spPr>
              <a:xfrm>
                <a:off x="4995291" y="1885384"/>
                <a:ext cx="1142999" cy="219286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2"/>
                    </a:solidFill>
                  </a:rPr>
                  <a:t>Data transform</a:t>
                </a:r>
              </a:p>
            </p:txBody>
          </p:sp>
        </p:grpSp>
        <p:sp>
          <p:nvSpPr>
            <p:cNvPr id="155" name="Rounded Rectangle 68">
              <a:extLst>
                <a:ext uri="{FF2B5EF4-FFF2-40B4-BE49-F238E27FC236}">
                  <a16:creationId xmlns:a16="http://schemas.microsoft.com/office/drawing/2014/main" id="{2E7D7737-0810-40D9-8E6D-5FCE1229FC33}"/>
                </a:ext>
              </a:extLst>
            </p:cNvPr>
            <p:cNvSpPr/>
            <p:nvPr/>
          </p:nvSpPr>
          <p:spPr>
            <a:xfrm>
              <a:off x="4938676" y="2270950"/>
              <a:ext cx="797403" cy="533785"/>
            </a:xfrm>
            <a:custGeom>
              <a:avLst/>
              <a:gdLst>
                <a:gd name="connsiteX0" fmla="*/ 0 w 797403"/>
                <a:gd name="connsiteY0" fmla="*/ 88966 h 533785"/>
                <a:gd name="connsiteX1" fmla="*/ 88966 w 797403"/>
                <a:gd name="connsiteY1" fmla="*/ 0 h 533785"/>
                <a:gd name="connsiteX2" fmla="*/ 386312 w 797403"/>
                <a:gd name="connsiteY2" fmla="*/ 0 h 533785"/>
                <a:gd name="connsiteX3" fmla="*/ 708437 w 797403"/>
                <a:gd name="connsiteY3" fmla="*/ 0 h 533785"/>
                <a:gd name="connsiteX4" fmla="*/ 797403 w 797403"/>
                <a:gd name="connsiteY4" fmla="*/ 88966 h 533785"/>
                <a:gd name="connsiteX5" fmla="*/ 797403 w 797403"/>
                <a:gd name="connsiteY5" fmla="*/ 444819 h 533785"/>
                <a:gd name="connsiteX6" fmla="*/ 708437 w 797403"/>
                <a:gd name="connsiteY6" fmla="*/ 533785 h 533785"/>
                <a:gd name="connsiteX7" fmla="*/ 398702 w 797403"/>
                <a:gd name="connsiteY7" fmla="*/ 533785 h 533785"/>
                <a:gd name="connsiteX8" fmla="*/ 88966 w 797403"/>
                <a:gd name="connsiteY8" fmla="*/ 533785 h 533785"/>
                <a:gd name="connsiteX9" fmla="*/ 0 w 797403"/>
                <a:gd name="connsiteY9" fmla="*/ 444819 h 533785"/>
                <a:gd name="connsiteX10" fmla="*/ 0 w 797403"/>
                <a:gd name="connsiteY10" fmla="*/ 88966 h 533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7403" h="533785" extrusionOk="0">
                  <a:moveTo>
                    <a:pt x="0" y="88966"/>
                  </a:moveTo>
                  <a:cubicBezTo>
                    <a:pt x="-10232" y="46224"/>
                    <a:pt x="26720" y="875"/>
                    <a:pt x="88966" y="0"/>
                  </a:cubicBezTo>
                  <a:cubicBezTo>
                    <a:pt x="207694" y="-4343"/>
                    <a:pt x="290811" y="13225"/>
                    <a:pt x="386312" y="0"/>
                  </a:cubicBezTo>
                  <a:cubicBezTo>
                    <a:pt x="481813" y="-13225"/>
                    <a:pt x="625664" y="24871"/>
                    <a:pt x="708437" y="0"/>
                  </a:cubicBezTo>
                  <a:cubicBezTo>
                    <a:pt x="756051" y="-4410"/>
                    <a:pt x="806198" y="51254"/>
                    <a:pt x="797403" y="88966"/>
                  </a:cubicBezTo>
                  <a:cubicBezTo>
                    <a:pt x="833855" y="211176"/>
                    <a:pt x="786887" y="360205"/>
                    <a:pt x="797403" y="444819"/>
                  </a:cubicBezTo>
                  <a:cubicBezTo>
                    <a:pt x="801335" y="503839"/>
                    <a:pt x="754425" y="533334"/>
                    <a:pt x="708437" y="533785"/>
                  </a:cubicBezTo>
                  <a:cubicBezTo>
                    <a:pt x="584511" y="549525"/>
                    <a:pt x="551313" y="515781"/>
                    <a:pt x="398702" y="533785"/>
                  </a:cubicBezTo>
                  <a:cubicBezTo>
                    <a:pt x="246092" y="551789"/>
                    <a:pt x="159491" y="503044"/>
                    <a:pt x="88966" y="533785"/>
                  </a:cubicBezTo>
                  <a:cubicBezTo>
                    <a:pt x="52943" y="532239"/>
                    <a:pt x="-9636" y="490774"/>
                    <a:pt x="0" y="444819"/>
                  </a:cubicBezTo>
                  <a:cubicBezTo>
                    <a:pt x="-192" y="319182"/>
                    <a:pt x="33773" y="224751"/>
                    <a:pt x="0" y="88966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lumMod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661685737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1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OSDF lib base</a:t>
              </a:r>
            </a:p>
          </p:txBody>
        </p:sp>
      </p:grp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A83A8394-7EE6-4B6D-949B-1376FE3ED4CD}"/>
              </a:ext>
            </a:extLst>
          </p:cNvPr>
          <p:cNvCxnSpPr>
            <a:cxnSpLocks/>
            <a:stCxn id="155" idx="2"/>
          </p:cNvCxnSpPr>
          <p:nvPr/>
        </p:nvCxnSpPr>
        <p:spPr>
          <a:xfrm flipH="1">
            <a:off x="2813589" y="2574964"/>
            <a:ext cx="4038456" cy="765412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2D1CB54F-9583-45C3-B3FF-738583FF8155}"/>
              </a:ext>
            </a:extLst>
          </p:cNvPr>
          <p:cNvSpPr txBox="1"/>
          <p:nvPr/>
        </p:nvSpPr>
        <p:spPr>
          <a:xfrm>
            <a:off x="7299804" y="2892228"/>
            <a:ext cx="1770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Allows interfacing with custom optimizers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77C0A6B-C19E-476F-A54A-F3108100C79D}"/>
              </a:ext>
            </a:extLst>
          </p:cNvPr>
          <p:cNvSpPr/>
          <p:nvPr/>
        </p:nvSpPr>
        <p:spPr>
          <a:xfrm>
            <a:off x="10018983" y="4045663"/>
            <a:ext cx="360483" cy="1697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86B10C76-2C94-4092-BC75-E42E725AEEB8}"/>
              </a:ext>
            </a:extLst>
          </p:cNvPr>
          <p:cNvSpPr txBox="1"/>
          <p:nvPr/>
        </p:nvSpPr>
        <p:spPr>
          <a:xfrm>
            <a:off x="10421219" y="3972957"/>
            <a:ext cx="1523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App component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74813F-D304-4F4E-BD14-A162B6569ADE}"/>
              </a:ext>
            </a:extLst>
          </p:cNvPr>
          <p:cNvSpPr txBox="1"/>
          <p:nvPr/>
        </p:nvSpPr>
        <p:spPr>
          <a:xfrm>
            <a:off x="351835" y="1559600"/>
            <a:ext cx="96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Lucida Console" panose="020B0609040504020204" pitchFamily="49" charset="0"/>
              </a:rPr>
              <a:t>App data plugins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3AC7A802-1210-42AD-8A1B-457CB5A88A70}"/>
              </a:ext>
            </a:extLst>
          </p:cNvPr>
          <p:cNvSpPr/>
          <p:nvPr/>
        </p:nvSpPr>
        <p:spPr>
          <a:xfrm>
            <a:off x="10032436" y="3771178"/>
            <a:ext cx="264401" cy="177516"/>
          </a:xfrm>
          <a:custGeom>
            <a:avLst/>
            <a:gdLst>
              <a:gd name="connsiteX0" fmla="*/ 0 w 264401"/>
              <a:gd name="connsiteY0" fmla="*/ 0 h 177516"/>
              <a:gd name="connsiteX1" fmla="*/ 264401 w 264401"/>
              <a:gd name="connsiteY1" fmla="*/ 0 h 177516"/>
              <a:gd name="connsiteX2" fmla="*/ 264401 w 264401"/>
              <a:gd name="connsiteY2" fmla="*/ 177516 h 177516"/>
              <a:gd name="connsiteX3" fmla="*/ 0 w 264401"/>
              <a:gd name="connsiteY3" fmla="*/ 177516 h 177516"/>
              <a:gd name="connsiteX4" fmla="*/ 0 w 264401"/>
              <a:gd name="connsiteY4" fmla="*/ 0 h 177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401" h="177516" extrusionOk="0">
                <a:moveTo>
                  <a:pt x="0" y="0"/>
                </a:moveTo>
                <a:cubicBezTo>
                  <a:pt x="77476" y="-10214"/>
                  <a:pt x="165050" y="29837"/>
                  <a:pt x="264401" y="0"/>
                </a:cubicBezTo>
                <a:cubicBezTo>
                  <a:pt x="271184" y="65699"/>
                  <a:pt x="262368" y="122992"/>
                  <a:pt x="264401" y="177516"/>
                </a:cubicBezTo>
                <a:cubicBezTo>
                  <a:pt x="164647" y="191945"/>
                  <a:pt x="71442" y="161568"/>
                  <a:pt x="0" y="177516"/>
                </a:cubicBezTo>
                <a:cubicBezTo>
                  <a:pt x="-2375" y="93395"/>
                  <a:pt x="11023" y="55244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AA5E0E6A-0AE6-4FB3-856D-E0EF6FC16719}"/>
              </a:ext>
            </a:extLst>
          </p:cNvPr>
          <p:cNvSpPr txBox="1"/>
          <p:nvPr/>
        </p:nvSpPr>
        <p:spPr>
          <a:xfrm>
            <a:off x="10374580" y="3693752"/>
            <a:ext cx="16440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Platform Data APIs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1569519D-E6F9-45D1-B737-3FE89A91EB04}"/>
              </a:ext>
            </a:extLst>
          </p:cNvPr>
          <p:cNvSpPr/>
          <p:nvPr/>
        </p:nvSpPr>
        <p:spPr>
          <a:xfrm>
            <a:off x="2286808" y="2119925"/>
            <a:ext cx="457701" cy="268315"/>
          </a:xfrm>
          <a:custGeom>
            <a:avLst/>
            <a:gdLst>
              <a:gd name="connsiteX0" fmla="*/ 0 w 457701"/>
              <a:gd name="connsiteY0" fmla="*/ 0 h 268315"/>
              <a:gd name="connsiteX1" fmla="*/ 457701 w 457701"/>
              <a:gd name="connsiteY1" fmla="*/ 0 h 268315"/>
              <a:gd name="connsiteX2" fmla="*/ 457701 w 457701"/>
              <a:gd name="connsiteY2" fmla="*/ 268315 h 268315"/>
              <a:gd name="connsiteX3" fmla="*/ 0 w 457701"/>
              <a:gd name="connsiteY3" fmla="*/ 268315 h 268315"/>
              <a:gd name="connsiteX4" fmla="*/ 0 w 457701"/>
              <a:gd name="connsiteY4" fmla="*/ 0 h 26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701" h="268315" extrusionOk="0">
                <a:moveTo>
                  <a:pt x="0" y="0"/>
                </a:moveTo>
                <a:cubicBezTo>
                  <a:pt x="92402" y="-17668"/>
                  <a:pt x="361192" y="32860"/>
                  <a:pt x="457701" y="0"/>
                </a:cubicBezTo>
                <a:cubicBezTo>
                  <a:pt x="469487" y="94144"/>
                  <a:pt x="425713" y="137734"/>
                  <a:pt x="457701" y="268315"/>
                </a:cubicBezTo>
                <a:cubicBezTo>
                  <a:pt x="254617" y="301811"/>
                  <a:pt x="112008" y="226985"/>
                  <a:pt x="0" y="268315"/>
                </a:cubicBezTo>
                <a:cubicBezTo>
                  <a:pt x="-4403" y="151006"/>
                  <a:pt x="2424" y="73985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 data APIs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E66586A-1189-4EC1-AB37-A65DAB99C961}"/>
              </a:ext>
            </a:extLst>
          </p:cNvPr>
          <p:cNvSpPr/>
          <p:nvPr/>
        </p:nvSpPr>
        <p:spPr>
          <a:xfrm>
            <a:off x="4004937" y="2139337"/>
            <a:ext cx="457701" cy="268315"/>
          </a:xfrm>
          <a:custGeom>
            <a:avLst/>
            <a:gdLst>
              <a:gd name="connsiteX0" fmla="*/ 0 w 457701"/>
              <a:gd name="connsiteY0" fmla="*/ 0 h 268315"/>
              <a:gd name="connsiteX1" fmla="*/ 457701 w 457701"/>
              <a:gd name="connsiteY1" fmla="*/ 0 h 268315"/>
              <a:gd name="connsiteX2" fmla="*/ 457701 w 457701"/>
              <a:gd name="connsiteY2" fmla="*/ 268315 h 268315"/>
              <a:gd name="connsiteX3" fmla="*/ 0 w 457701"/>
              <a:gd name="connsiteY3" fmla="*/ 268315 h 268315"/>
              <a:gd name="connsiteX4" fmla="*/ 0 w 457701"/>
              <a:gd name="connsiteY4" fmla="*/ 0 h 26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701" h="268315" extrusionOk="0">
                <a:moveTo>
                  <a:pt x="0" y="0"/>
                </a:moveTo>
                <a:cubicBezTo>
                  <a:pt x="92402" y="-17668"/>
                  <a:pt x="361192" y="32860"/>
                  <a:pt x="457701" y="0"/>
                </a:cubicBezTo>
                <a:cubicBezTo>
                  <a:pt x="469487" y="94144"/>
                  <a:pt x="425713" y="137734"/>
                  <a:pt x="457701" y="268315"/>
                </a:cubicBezTo>
                <a:cubicBezTo>
                  <a:pt x="254617" y="301811"/>
                  <a:pt x="112008" y="226985"/>
                  <a:pt x="0" y="268315"/>
                </a:cubicBezTo>
                <a:cubicBezTo>
                  <a:pt x="-4403" y="151006"/>
                  <a:pt x="2424" y="73985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 data APIs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E78B4C2A-0F10-4819-800A-8771679E59AD}"/>
              </a:ext>
            </a:extLst>
          </p:cNvPr>
          <p:cNvSpPr/>
          <p:nvPr/>
        </p:nvSpPr>
        <p:spPr>
          <a:xfrm>
            <a:off x="5729680" y="2125986"/>
            <a:ext cx="457701" cy="268315"/>
          </a:xfrm>
          <a:custGeom>
            <a:avLst/>
            <a:gdLst>
              <a:gd name="connsiteX0" fmla="*/ 0 w 457701"/>
              <a:gd name="connsiteY0" fmla="*/ 0 h 268315"/>
              <a:gd name="connsiteX1" fmla="*/ 457701 w 457701"/>
              <a:gd name="connsiteY1" fmla="*/ 0 h 268315"/>
              <a:gd name="connsiteX2" fmla="*/ 457701 w 457701"/>
              <a:gd name="connsiteY2" fmla="*/ 268315 h 268315"/>
              <a:gd name="connsiteX3" fmla="*/ 0 w 457701"/>
              <a:gd name="connsiteY3" fmla="*/ 268315 h 268315"/>
              <a:gd name="connsiteX4" fmla="*/ 0 w 457701"/>
              <a:gd name="connsiteY4" fmla="*/ 0 h 26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701" h="268315" extrusionOk="0">
                <a:moveTo>
                  <a:pt x="0" y="0"/>
                </a:moveTo>
                <a:cubicBezTo>
                  <a:pt x="92402" y="-17668"/>
                  <a:pt x="361192" y="32860"/>
                  <a:pt x="457701" y="0"/>
                </a:cubicBezTo>
                <a:cubicBezTo>
                  <a:pt x="469487" y="94144"/>
                  <a:pt x="425713" y="137734"/>
                  <a:pt x="457701" y="268315"/>
                </a:cubicBezTo>
                <a:cubicBezTo>
                  <a:pt x="254617" y="301811"/>
                  <a:pt x="112008" y="226985"/>
                  <a:pt x="0" y="268315"/>
                </a:cubicBezTo>
                <a:cubicBezTo>
                  <a:pt x="-4403" y="151006"/>
                  <a:pt x="2424" y="73985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 data APIs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BC7123E-15DC-49E5-B9BF-0F66980541A4}"/>
              </a:ext>
            </a:extLst>
          </p:cNvPr>
          <p:cNvSpPr/>
          <p:nvPr/>
        </p:nvSpPr>
        <p:spPr>
          <a:xfrm>
            <a:off x="7371613" y="2101213"/>
            <a:ext cx="457701" cy="268315"/>
          </a:xfrm>
          <a:custGeom>
            <a:avLst/>
            <a:gdLst>
              <a:gd name="connsiteX0" fmla="*/ 0 w 457701"/>
              <a:gd name="connsiteY0" fmla="*/ 0 h 268315"/>
              <a:gd name="connsiteX1" fmla="*/ 457701 w 457701"/>
              <a:gd name="connsiteY1" fmla="*/ 0 h 268315"/>
              <a:gd name="connsiteX2" fmla="*/ 457701 w 457701"/>
              <a:gd name="connsiteY2" fmla="*/ 268315 h 268315"/>
              <a:gd name="connsiteX3" fmla="*/ 0 w 457701"/>
              <a:gd name="connsiteY3" fmla="*/ 268315 h 268315"/>
              <a:gd name="connsiteX4" fmla="*/ 0 w 457701"/>
              <a:gd name="connsiteY4" fmla="*/ 0 h 26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701" h="268315" extrusionOk="0">
                <a:moveTo>
                  <a:pt x="0" y="0"/>
                </a:moveTo>
                <a:cubicBezTo>
                  <a:pt x="92402" y="-17668"/>
                  <a:pt x="361192" y="32860"/>
                  <a:pt x="457701" y="0"/>
                </a:cubicBezTo>
                <a:cubicBezTo>
                  <a:pt x="469487" y="94144"/>
                  <a:pt x="425713" y="137734"/>
                  <a:pt x="457701" y="268315"/>
                </a:cubicBezTo>
                <a:cubicBezTo>
                  <a:pt x="254617" y="301811"/>
                  <a:pt x="112008" y="226985"/>
                  <a:pt x="0" y="268315"/>
                </a:cubicBezTo>
                <a:cubicBezTo>
                  <a:pt x="-4403" y="151006"/>
                  <a:pt x="2424" y="73985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 data APIs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1D1E5952-AF89-4091-AE9E-96B9D0907235}"/>
              </a:ext>
            </a:extLst>
          </p:cNvPr>
          <p:cNvSpPr/>
          <p:nvPr/>
        </p:nvSpPr>
        <p:spPr>
          <a:xfrm>
            <a:off x="9121166" y="2090792"/>
            <a:ext cx="457701" cy="268315"/>
          </a:xfrm>
          <a:custGeom>
            <a:avLst/>
            <a:gdLst>
              <a:gd name="connsiteX0" fmla="*/ 0 w 457701"/>
              <a:gd name="connsiteY0" fmla="*/ 0 h 268315"/>
              <a:gd name="connsiteX1" fmla="*/ 457701 w 457701"/>
              <a:gd name="connsiteY1" fmla="*/ 0 h 268315"/>
              <a:gd name="connsiteX2" fmla="*/ 457701 w 457701"/>
              <a:gd name="connsiteY2" fmla="*/ 268315 h 268315"/>
              <a:gd name="connsiteX3" fmla="*/ 0 w 457701"/>
              <a:gd name="connsiteY3" fmla="*/ 268315 h 268315"/>
              <a:gd name="connsiteX4" fmla="*/ 0 w 457701"/>
              <a:gd name="connsiteY4" fmla="*/ 0 h 26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701" h="268315" extrusionOk="0">
                <a:moveTo>
                  <a:pt x="0" y="0"/>
                </a:moveTo>
                <a:cubicBezTo>
                  <a:pt x="92402" y="-17668"/>
                  <a:pt x="361192" y="32860"/>
                  <a:pt x="457701" y="0"/>
                </a:cubicBezTo>
                <a:cubicBezTo>
                  <a:pt x="469487" y="94144"/>
                  <a:pt x="425713" y="137734"/>
                  <a:pt x="457701" y="268315"/>
                </a:cubicBezTo>
                <a:cubicBezTo>
                  <a:pt x="254617" y="301811"/>
                  <a:pt x="112008" y="226985"/>
                  <a:pt x="0" y="268315"/>
                </a:cubicBezTo>
                <a:cubicBezTo>
                  <a:pt x="-4403" y="151006"/>
                  <a:pt x="2424" y="73985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 data APIs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AD59866F-7F04-4771-8B8A-725CA3CF558D}"/>
              </a:ext>
            </a:extLst>
          </p:cNvPr>
          <p:cNvSpPr/>
          <p:nvPr/>
        </p:nvSpPr>
        <p:spPr>
          <a:xfrm>
            <a:off x="6640310" y="3769074"/>
            <a:ext cx="1297554" cy="511660"/>
          </a:xfrm>
          <a:custGeom>
            <a:avLst/>
            <a:gdLst>
              <a:gd name="connsiteX0" fmla="*/ 0 w 1297554"/>
              <a:gd name="connsiteY0" fmla="*/ 0 h 511660"/>
              <a:gd name="connsiteX1" fmla="*/ 406567 w 1297554"/>
              <a:gd name="connsiteY1" fmla="*/ 0 h 511660"/>
              <a:gd name="connsiteX2" fmla="*/ 839085 w 1297554"/>
              <a:gd name="connsiteY2" fmla="*/ 0 h 511660"/>
              <a:gd name="connsiteX3" fmla="*/ 1297554 w 1297554"/>
              <a:gd name="connsiteY3" fmla="*/ 0 h 511660"/>
              <a:gd name="connsiteX4" fmla="*/ 1297554 w 1297554"/>
              <a:gd name="connsiteY4" fmla="*/ 511660 h 511660"/>
              <a:gd name="connsiteX5" fmla="*/ 839085 w 1297554"/>
              <a:gd name="connsiteY5" fmla="*/ 511660 h 511660"/>
              <a:gd name="connsiteX6" fmla="*/ 393591 w 1297554"/>
              <a:gd name="connsiteY6" fmla="*/ 511660 h 511660"/>
              <a:gd name="connsiteX7" fmla="*/ 0 w 1297554"/>
              <a:gd name="connsiteY7" fmla="*/ 511660 h 511660"/>
              <a:gd name="connsiteX8" fmla="*/ 0 w 1297554"/>
              <a:gd name="connsiteY8" fmla="*/ 0 h 511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97554" h="511660" extrusionOk="0">
                <a:moveTo>
                  <a:pt x="0" y="0"/>
                </a:moveTo>
                <a:cubicBezTo>
                  <a:pt x="100295" y="-37478"/>
                  <a:pt x="296860" y="21135"/>
                  <a:pt x="406567" y="0"/>
                </a:cubicBezTo>
                <a:cubicBezTo>
                  <a:pt x="516274" y="-21135"/>
                  <a:pt x="672171" y="3174"/>
                  <a:pt x="839085" y="0"/>
                </a:cubicBezTo>
                <a:cubicBezTo>
                  <a:pt x="1005999" y="-3174"/>
                  <a:pt x="1182108" y="47421"/>
                  <a:pt x="1297554" y="0"/>
                </a:cubicBezTo>
                <a:cubicBezTo>
                  <a:pt x="1349213" y="204535"/>
                  <a:pt x="1292931" y="373999"/>
                  <a:pt x="1297554" y="511660"/>
                </a:cubicBezTo>
                <a:cubicBezTo>
                  <a:pt x="1132434" y="535842"/>
                  <a:pt x="990150" y="493816"/>
                  <a:pt x="839085" y="511660"/>
                </a:cubicBezTo>
                <a:cubicBezTo>
                  <a:pt x="688020" y="529504"/>
                  <a:pt x="508897" y="507090"/>
                  <a:pt x="393591" y="511660"/>
                </a:cubicBezTo>
                <a:cubicBezTo>
                  <a:pt x="278285" y="516230"/>
                  <a:pt x="163238" y="469682"/>
                  <a:pt x="0" y="511660"/>
                </a:cubicBezTo>
                <a:cubicBezTo>
                  <a:pt x="-43271" y="337178"/>
                  <a:pt x="45630" y="154866"/>
                  <a:pt x="0" y="0"/>
                </a:cubicBezTo>
                <a:close/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 sd="166168573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PCI heuristic Solver</a:t>
            </a:r>
          </a:p>
        </p:txBody>
      </p: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E3477110-2B68-4E81-BE0B-24C5EA8EBC7B}"/>
              </a:ext>
            </a:extLst>
          </p:cNvPr>
          <p:cNvCxnSpPr>
            <a:cxnSpLocks/>
            <a:stCxn id="117" idx="2"/>
            <a:endCxn id="171" idx="0"/>
          </p:cNvCxnSpPr>
          <p:nvPr/>
        </p:nvCxnSpPr>
        <p:spPr>
          <a:xfrm>
            <a:off x="3774295" y="2696613"/>
            <a:ext cx="3514792" cy="107246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>
            <a:extLst>
              <a:ext uri="{FF2B5EF4-FFF2-40B4-BE49-F238E27FC236}">
                <a16:creationId xmlns:a16="http://schemas.microsoft.com/office/drawing/2014/main" id="{D6D2F57E-6C12-4BBE-92AF-0129C49A9755}"/>
              </a:ext>
            </a:extLst>
          </p:cNvPr>
          <p:cNvSpPr/>
          <p:nvPr/>
        </p:nvSpPr>
        <p:spPr>
          <a:xfrm>
            <a:off x="5831325" y="2979052"/>
            <a:ext cx="13003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Lucida Console" panose="020B0609040504020204" pitchFamily="49" charset="0"/>
              </a:rPr>
              <a:t>pciAPI</a:t>
            </a:r>
            <a:r>
              <a:rPr lang="en-US" sz="1200" dirty="0">
                <a:solidFill>
                  <a:schemeClr val="tx2"/>
                </a:solidFill>
                <a:latin typeface="Lucida Console" panose="020B0609040504020204" pitchFamily="49" charset="0"/>
              </a:rPr>
              <a:t>(json)</a:t>
            </a:r>
          </a:p>
        </p:txBody>
      </p:sp>
      <p:sp>
        <p:nvSpPr>
          <p:cNvPr id="174" name="Rounded Rectangle 86">
            <a:extLst>
              <a:ext uri="{FF2B5EF4-FFF2-40B4-BE49-F238E27FC236}">
                <a16:creationId xmlns:a16="http://schemas.microsoft.com/office/drawing/2014/main" id="{D8C4A4E3-507D-46E0-BF35-08A76697403B}"/>
              </a:ext>
            </a:extLst>
          </p:cNvPr>
          <p:cNvSpPr/>
          <p:nvPr/>
        </p:nvSpPr>
        <p:spPr>
          <a:xfrm>
            <a:off x="3360395" y="3345853"/>
            <a:ext cx="813089" cy="533785"/>
          </a:xfrm>
          <a:custGeom>
            <a:avLst/>
            <a:gdLst>
              <a:gd name="connsiteX0" fmla="*/ 0 w 813089"/>
              <a:gd name="connsiteY0" fmla="*/ 88966 h 533785"/>
              <a:gd name="connsiteX1" fmla="*/ 88966 w 813089"/>
              <a:gd name="connsiteY1" fmla="*/ 0 h 533785"/>
              <a:gd name="connsiteX2" fmla="*/ 419248 w 813089"/>
              <a:gd name="connsiteY2" fmla="*/ 0 h 533785"/>
              <a:gd name="connsiteX3" fmla="*/ 724123 w 813089"/>
              <a:gd name="connsiteY3" fmla="*/ 0 h 533785"/>
              <a:gd name="connsiteX4" fmla="*/ 813089 w 813089"/>
              <a:gd name="connsiteY4" fmla="*/ 88966 h 533785"/>
              <a:gd name="connsiteX5" fmla="*/ 813089 w 813089"/>
              <a:gd name="connsiteY5" fmla="*/ 444819 h 533785"/>
              <a:gd name="connsiteX6" fmla="*/ 724123 w 813089"/>
              <a:gd name="connsiteY6" fmla="*/ 533785 h 533785"/>
              <a:gd name="connsiteX7" fmla="*/ 406545 w 813089"/>
              <a:gd name="connsiteY7" fmla="*/ 533785 h 533785"/>
              <a:gd name="connsiteX8" fmla="*/ 88966 w 813089"/>
              <a:gd name="connsiteY8" fmla="*/ 533785 h 533785"/>
              <a:gd name="connsiteX9" fmla="*/ 0 w 813089"/>
              <a:gd name="connsiteY9" fmla="*/ 444819 h 533785"/>
              <a:gd name="connsiteX10" fmla="*/ 0 w 813089"/>
              <a:gd name="connsiteY10" fmla="*/ 88966 h 533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13089" h="533785" extrusionOk="0">
                <a:moveTo>
                  <a:pt x="0" y="88966"/>
                </a:moveTo>
                <a:cubicBezTo>
                  <a:pt x="-7996" y="34899"/>
                  <a:pt x="37494" y="877"/>
                  <a:pt x="88966" y="0"/>
                </a:cubicBezTo>
                <a:cubicBezTo>
                  <a:pt x="247168" y="-5009"/>
                  <a:pt x="336679" y="27158"/>
                  <a:pt x="419248" y="0"/>
                </a:cubicBezTo>
                <a:cubicBezTo>
                  <a:pt x="501817" y="-27158"/>
                  <a:pt x="589914" y="36131"/>
                  <a:pt x="724123" y="0"/>
                </a:cubicBezTo>
                <a:cubicBezTo>
                  <a:pt x="771911" y="-737"/>
                  <a:pt x="820286" y="43270"/>
                  <a:pt x="813089" y="88966"/>
                </a:cubicBezTo>
                <a:cubicBezTo>
                  <a:pt x="815079" y="173727"/>
                  <a:pt x="781054" y="334372"/>
                  <a:pt x="813089" y="444819"/>
                </a:cubicBezTo>
                <a:cubicBezTo>
                  <a:pt x="820121" y="482511"/>
                  <a:pt x="766339" y="539865"/>
                  <a:pt x="724123" y="533785"/>
                </a:cubicBezTo>
                <a:cubicBezTo>
                  <a:pt x="566868" y="561457"/>
                  <a:pt x="513211" y="511340"/>
                  <a:pt x="406545" y="533785"/>
                </a:cubicBezTo>
                <a:cubicBezTo>
                  <a:pt x="299879" y="556230"/>
                  <a:pt x="215272" y="506392"/>
                  <a:pt x="88966" y="533785"/>
                </a:cubicBezTo>
                <a:cubicBezTo>
                  <a:pt x="26545" y="533025"/>
                  <a:pt x="4271" y="482242"/>
                  <a:pt x="0" y="444819"/>
                </a:cubicBezTo>
                <a:cubicBezTo>
                  <a:pt x="-17384" y="347806"/>
                  <a:pt x="94" y="182812"/>
                  <a:pt x="0" y="88966"/>
                </a:cubicBezTo>
                <a:close/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OSDF lib base</a:t>
            </a:r>
          </a:p>
        </p:txBody>
      </p:sp>
      <p:sp>
        <p:nvSpPr>
          <p:cNvPr id="175" name="Can 21">
            <a:extLst>
              <a:ext uri="{FF2B5EF4-FFF2-40B4-BE49-F238E27FC236}">
                <a16:creationId xmlns:a16="http://schemas.microsoft.com/office/drawing/2014/main" id="{76A288DC-33B2-47BE-BB34-F64CE450CEBE}"/>
              </a:ext>
            </a:extLst>
          </p:cNvPr>
          <p:cNvSpPr/>
          <p:nvPr/>
        </p:nvSpPr>
        <p:spPr>
          <a:xfrm>
            <a:off x="5058559" y="4403424"/>
            <a:ext cx="1114428" cy="58579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highlight>
                  <a:srgbClr val="00FFFF"/>
                </a:highlight>
              </a:rPr>
              <a:t>ML model (SON)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5EB8B449-42CF-4FFF-8E72-F7A29533F5DD}"/>
              </a:ext>
            </a:extLst>
          </p:cNvPr>
          <p:cNvSpPr/>
          <p:nvPr/>
        </p:nvSpPr>
        <p:spPr>
          <a:xfrm>
            <a:off x="99169" y="6462661"/>
            <a:ext cx="13067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highlight>
                  <a:srgbClr val="00FFFF"/>
                </a:highlight>
              </a:rPr>
              <a:t>Added in Guilin</a:t>
            </a:r>
          </a:p>
        </p:txBody>
      </p:sp>
    </p:spTree>
    <p:extLst>
      <p:ext uri="{BB962C8B-B14F-4D97-AF65-F5344CB8AC3E}">
        <p14:creationId xmlns:p14="http://schemas.microsoft.com/office/powerpoint/2010/main" val="1327456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5345</TotalTime>
  <Words>1520</Words>
  <Application>Microsoft Macintosh PowerPoint</Application>
  <PresentationFormat>Widescreen</PresentationFormat>
  <Paragraphs>317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Lucida Console</vt:lpstr>
      <vt:lpstr>Omnes_ATT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PUZHAVAKATH NARAYANAN, SHANKARANARAYANAN</cp:lastModifiedBy>
  <cp:revision>64</cp:revision>
  <dcterms:created xsi:type="dcterms:W3CDTF">2019-07-29T21:37:05Z</dcterms:created>
  <dcterms:modified xsi:type="dcterms:W3CDTF">2020-10-14T02:47:48Z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9a70571-31c6-4603-80c1-ef2fb871a62a_Enabled">
    <vt:lpwstr>True</vt:lpwstr>
  </property>
  <property fmtid="{D5CDD505-2E9C-101B-9397-08002B2CF9AE}" pid="3" name="MSIP_Label_b9a70571-31c6-4603-80c1-ef2fb871a62a_SiteId">
    <vt:lpwstr>258ac4e4-146a-411e-9dc8-79a9e12fd6da</vt:lpwstr>
  </property>
  <property fmtid="{D5CDD505-2E9C-101B-9397-08002B2CF9AE}" pid="4" name="MSIP_Label_b9a70571-31c6-4603-80c1-ef2fb871a62a_Owner">
    <vt:lpwstr>seswam@wipro.com</vt:lpwstr>
  </property>
  <property fmtid="{D5CDD505-2E9C-101B-9397-08002B2CF9AE}" pid="5" name="MSIP_Label_b9a70571-31c6-4603-80c1-ef2fb871a62a_SetDate">
    <vt:lpwstr>2020-10-13T07:15:22.7010394Z</vt:lpwstr>
  </property>
  <property fmtid="{D5CDD505-2E9C-101B-9397-08002B2CF9AE}" pid="6" name="MSIP_Label_b9a70571-31c6-4603-80c1-ef2fb871a62a_Name">
    <vt:lpwstr>Internal and Restricted</vt:lpwstr>
  </property>
  <property fmtid="{D5CDD505-2E9C-101B-9397-08002B2CF9AE}" pid="7" name="MSIP_Label_b9a70571-31c6-4603-80c1-ef2fb871a62a_Application">
    <vt:lpwstr>Microsoft Azure Information Protection</vt:lpwstr>
  </property>
  <property fmtid="{D5CDD505-2E9C-101B-9397-08002B2CF9AE}" pid="8" name="MSIP_Label_b9a70571-31c6-4603-80c1-ef2fb871a62a_ActionId">
    <vt:lpwstr>df5493ae-9a10-428b-a116-ac09bfd482f1</vt:lpwstr>
  </property>
  <property fmtid="{D5CDD505-2E9C-101B-9397-08002B2CF9AE}" pid="9" name="MSIP_Label_b9a70571-31c6-4603-80c1-ef2fb871a62a_Extended_MSFT_Method">
    <vt:lpwstr>Automatic</vt:lpwstr>
  </property>
  <property fmtid="{D5CDD505-2E9C-101B-9397-08002B2CF9AE}" pid="10" name="Sensitivity">
    <vt:lpwstr>Internal and Restricted</vt:lpwstr>
  </property>
</Properties>
</file>