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61" r:id="rId5"/>
    <p:sldId id="262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5" autoAdjust="0"/>
    <p:restoredTop sz="93111"/>
  </p:normalViewPr>
  <p:slideViewPr>
    <p:cSldViewPr snapToGrid="0" snapToObjects="1">
      <p:cViewPr>
        <p:scale>
          <a:sx n="100" d="100"/>
          <a:sy n="100" d="100"/>
        </p:scale>
        <p:origin x="552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38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8/29/17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3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D9196-B747-C840-B910-EBFFFCF754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5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g"/><Relationship Id="rId7" Type="http://schemas.openxmlformats.org/officeDocument/2006/relationships/image" Target="../media/image2.emf"/><Relationship Id="rId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781300"/>
            <a:ext cx="11332718" cy="23622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ONAP </a:t>
            </a:r>
            <a:r>
              <a:rPr lang="en-US" sz="5400" dirty="0" smtClean="0"/>
              <a:t>Optimization Framework </a:t>
            </a:r>
            <a:r>
              <a:rPr lang="en-US" sz="5400" dirty="0"/>
              <a:t>- </a:t>
            </a:r>
            <a:r>
              <a:rPr lang="en-US" sz="5400" dirty="0" smtClean="0"/>
              <a:t>HAS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i="1" dirty="0" smtClean="0"/>
              <a:t>Shankar Narayanan - </a:t>
            </a:r>
            <a:r>
              <a:rPr lang="en-US" sz="2700" i="1" dirty="0"/>
              <a:t>AT&amp;T Labs </a:t>
            </a:r>
            <a:r>
              <a:rPr lang="en-US" sz="2700" i="1" dirty="0" smtClean="0"/>
              <a:t>Research </a:t>
            </a:r>
            <a:br>
              <a:rPr lang="en-US" sz="2700" i="1" dirty="0" smtClean="0"/>
            </a:br>
            <a:r>
              <a:rPr lang="en-US" sz="2200" i="1" dirty="0" err="1" smtClean="0"/>
              <a:t>snarayanan@research.att.com</a:t>
            </a:r>
            <a:r>
              <a:rPr lang="en-US" sz="2200" i="1" dirty="0" smtClean="0"/>
              <a:t> 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08/15/2017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</a:t>
            </a:r>
            <a:r>
              <a:rPr lang="en-US" dirty="0"/>
              <a:t>HAS ? </a:t>
            </a:r>
            <a:r>
              <a:rPr lang="en-US" sz="2700" dirty="0" smtClean="0"/>
              <a:t>(Internal </a:t>
            </a:r>
            <a:r>
              <a:rPr lang="en-US" sz="2700" dirty="0"/>
              <a:t>name - </a:t>
            </a:r>
            <a:r>
              <a:rPr lang="en-US" sz="2700" dirty="0" smtClean="0"/>
              <a:t>Conductor)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14960" y="1017514"/>
            <a:ext cx="11506201" cy="346157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 service that provides optimized Homing </a:t>
            </a:r>
            <a:r>
              <a:rPr lang="en-US" dirty="0"/>
              <a:t>and resource </a:t>
            </a:r>
            <a:r>
              <a:rPr lang="en-US" dirty="0" smtClean="0"/>
              <a:t>allocation</a:t>
            </a:r>
          </a:p>
          <a:p>
            <a:r>
              <a:rPr lang="en-US" dirty="0" smtClean="0"/>
              <a:t>Key features:</a:t>
            </a:r>
          </a:p>
          <a:p>
            <a:pPr lvl="1"/>
            <a:r>
              <a:rPr lang="en-US" dirty="0" smtClean="0"/>
              <a:t>Supports policy driven homing</a:t>
            </a:r>
          </a:p>
          <a:p>
            <a:pPr lvl="2"/>
            <a:r>
              <a:rPr lang="en-US" dirty="0" smtClean="0"/>
              <a:t>Policies are specified for each service as constraints for the homing problem</a:t>
            </a:r>
          </a:p>
          <a:p>
            <a:pPr lvl="2"/>
            <a:r>
              <a:rPr lang="en-US" dirty="0" smtClean="0"/>
              <a:t>E.g., latency, availability of specific platform features, platform cost.,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Allows </a:t>
            </a:r>
            <a:r>
              <a:rPr lang="en-US" dirty="0"/>
              <a:t>d</a:t>
            </a:r>
            <a:r>
              <a:rPr lang="en-US" dirty="0" smtClean="0"/>
              <a:t>eployment of services and VNFs on multi-site, multi-VIM infrastructure</a:t>
            </a:r>
          </a:p>
          <a:p>
            <a:r>
              <a:rPr lang="en-US" dirty="0" smtClean="0"/>
              <a:t>Problem definition: Find optimal cloud/sites where the components of </a:t>
            </a:r>
            <a:r>
              <a:rPr lang="en-US" dirty="0"/>
              <a:t>a service should be placed in, while respecting service </a:t>
            </a:r>
            <a:r>
              <a:rPr lang="en-US" dirty="0" smtClean="0"/>
              <a:t>constraints</a:t>
            </a:r>
          </a:p>
        </p:txBody>
      </p:sp>
      <p:sp>
        <p:nvSpPr>
          <p:cNvPr id="5" name="Oval 4"/>
          <p:cNvSpPr/>
          <p:nvPr/>
        </p:nvSpPr>
        <p:spPr>
          <a:xfrm>
            <a:off x="5877317" y="5127804"/>
            <a:ext cx="1714019" cy="630731"/>
          </a:xfrm>
          <a:prstGeom prst="ellipse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HAS</a:t>
            </a:r>
          </a:p>
        </p:txBody>
      </p:sp>
      <p:cxnSp>
        <p:nvCxnSpPr>
          <p:cNvPr id="8" name="Straight Arrow Connector 7"/>
          <p:cNvCxnSpPr>
            <a:stCxn id="38" idx="3"/>
            <a:endCxn id="5" idx="2"/>
          </p:cNvCxnSpPr>
          <p:nvPr/>
        </p:nvCxnSpPr>
        <p:spPr>
          <a:xfrm>
            <a:off x="4749081" y="4891280"/>
            <a:ext cx="1128236" cy="55189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6"/>
            <a:endCxn id="41" idx="1"/>
          </p:cNvCxnSpPr>
          <p:nvPr/>
        </p:nvCxnSpPr>
        <p:spPr>
          <a:xfrm flipV="1">
            <a:off x="7591336" y="5443169"/>
            <a:ext cx="729895" cy="1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2184401" y="4654755"/>
            <a:ext cx="2564680" cy="4730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Service Constraints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8321231" y="5121094"/>
            <a:ext cx="2053982" cy="6441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Optimal Homing solutions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2184401" y="5837613"/>
            <a:ext cx="2564678" cy="4046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Available Cloud/sites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46" name="Straight Arrow Connector 45"/>
          <p:cNvCxnSpPr>
            <a:stCxn id="45" idx="3"/>
            <a:endCxn id="5" idx="2"/>
          </p:cNvCxnSpPr>
          <p:nvPr/>
        </p:nvCxnSpPr>
        <p:spPr>
          <a:xfrm flipV="1">
            <a:off x="4749079" y="5443170"/>
            <a:ext cx="1128238" cy="59677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2184401" y="5228832"/>
            <a:ext cx="2564678" cy="4956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>
                <a:solidFill>
                  <a:sysClr val="windowText" lastClr="000000"/>
                </a:solidFill>
              </a:rPr>
              <a:t>Service components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58" name="Straight Arrow Connector 57"/>
          <p:cNvCxnSpPr>
            <a:stCxn id="57" idx="3"/>
            <a:endCxn id="5" idx="2"/>
          </p:cNvCxnSpPr>
          <p:nvPr/>
        </p:nvCxnSpPr>
        <p:spPr>
          <a:xfrm flipV="1">
            <a:off x="4749079" y="5443170"/>
            <a:ext cx="1128238" cy="33475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83901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HAS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8900" y="1139002"/>
            <a:ext cx="12087162" cy="442359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Homing is a fundamental requirement for provisioning resources in ONAP</a:t>
            </a:r>
          </a:p>
          <a:p>
            <a:r>
              <a:rPr lang="en-US" dirty="0" smtClean="0"/>
              <a:t>Plays a critical role in service creation workflows of SO:</a:t>
            </a:r>
          </a:p>
          <a:p>
            <a:pPr lvl="1"/>
            <a:r>
              <a:rPr lang="en-US" dirty="0" smtClean="0"/>
              <a:t>Where </a:t>
            </a:r>
            <a:r>
              <a:rPr lang="en-US" dirty="0"/>
              <a:t>to place VNFs for a customer request? </a:t>
            </a:r>
          </a:p>
          <a:p>
            <a:pPr lvl="1"/>
            <a:r>
              <a:rPr lang="en-US" dirty="0"/>
              <a:t>Which VNF instances to use for a customer</a:t>
            </a:r>
            <a:r>
              <a:rPr lang="en-US" dirty="0" smtClean="0"/>
              <a:t>?</a:t>
            </a:r>
          </a:p>
          <a:p>
            <a:pPr lvl="1"/>
            <a:r>
              <a:rPr lang="en-US" dirty="0"/>
              <a:t>How large of a VNF to allocate?</a:t>
            </a:r>
            <a:endParaRPr lang="en-US" dirty="0" smtClean="0"/>
          </a:p>
          <a:p>
            <a:r>
              <a:rPr lang="en-US" dirty="0" smtClean="0"/>
              <a:t>Assists service management workflows of VF-C/APP-C:</a:t>
            </a:r>
            <a:endParaRPr lang="en-US" dirty="0"/>
          </a:p>
          <a:p>
            <a:pPr lvl="1"/>
            <a:r>
              <a:rPr lang="en-US" dirty="0"/>
              <a:t>Where to increase </a:t>
            </a:r>
            <a:r>
              <a:rPr lang="en-US" dirty="0" smtClean="0"/>
              <a:t>capacity</a:t>
            </a:r>
            <a:r>
              <a:rPr lang="en-US" dirty="0"/>
              <a:t> </a:t>
            </a:r>
            <a:r>
              <a:rPr lang="en-US" dirty="0" smtClean="0"/>
              <a:t>?</a:t>
            </a:r>
          </a:p>
          <a:p>
            <a:r>
              <a:rPr lang="en-US" dirty="0" smtClean="0"/>
              <a:t>Provide placement solutions for ONAP components</a:t>
            </a:r>
          </a:p>
          <a:p>
            <a:pPr lvl="1"/>
            <a:r>
              <a:rPr lang="en-US" dirty="0" smtClean="0"/>
              <a:t>e.g., OOM invokes </a:t>
            </a:r>
            <a:r>
              <a:rPr lang="en-US" dirty="0"/>
              <a:t>HAS to </a:t>
            </a:r>
            <a:r>
              <a:rPr lang="en-US" dirty="0" smtClean="0"/>
              <a:t>to </a:t>
            </a:r>
            <a:r>
              <a:rPr lang="en-US" dirty="0"/>
              <a:t>get </a:t>
            </a:r>
            <a:r>
              <a:rPr lang="en-US" dirty="0" smtClean="0"/>
              <a:t>an optimal placement for </a:t>
            </a:r>
            <a:r>
              <a:rPr lang="en-US" dirty="0"/>
              <a:t>DCAE micro-service </a:t>
            </a:r>
            <a:r>
              <a:rPr lang="en-US" dirty="0" smtClean="0"/>
              <a:t>to be in proximity </a:t>
            </a:r>
            <a:r>
              <a:rPr lang="en-US" dirty="0"/>
              <a:t>to the VNF it is </a:t>
            </a:r>
            <a:r>
              <a:rPr lang="en-US" dirty="0" smtClean="0"/>
              <a:t>monitoring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530343" y="5562600"/>
            <a:ext cx="107716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Many of these problems require combining information from multiple systems, the search space is large, and constraints and objective functions of the problems are service/provider specific.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895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691479" y="1353995"/>
            <a:ext cx="1826286" cy="429624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27" name="TextBox 26"/>
          <p:cNvSpPr txBox="1"/>
          <p:nvPr/>
        </p:nvSpPr>
        <p:spPr>
          <a:xfrm>
            <a:off x="913248" y="1616713"/>
            <a:ext cx="1495215" cy="646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dirty="0">
                <a:solidFill>
                  <a:schemeClr val="bg1"/>
                </a:solidFill>
              </a:rPr>
              <a:t>Service components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935496" y="2789880"/>
            <a:ext cx="1155580" cy="3380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Gateway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09289" y="2769138"/>
            <a:ext cx="18504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Request for homing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862231" y="2643725"/>
            <a:ext cx="237504" cy="3692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9" dirty="0"/>
              <a:t> 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572435" y="164270"/>
            <a:ext cx="10993392" cy="632313"/>
          </a:xfrm>
        </p:spPr>
        <p:txBody>
          <a:bodyPr>
            <a:normAutofit/>
          </a:bodyPr>
          <a:lstStyle/>
          <a:p>
            <a:r>
              <a:rPr lang="en-US" dirty="0" smtClean="0"/>
              <a:t>HAS in service instantiation workflows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5950005" y="2736310"/>
            <a:ext cx="2083132" cy="295639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517766" y="3092540"/>
            <a:ext cx="3260155" cy="192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72203" y="1833703"/>
            <a:ext cx="3628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Fetch homing policies relevant to service</a:t>
            </a:r>
          </a:p>
          <a:p>
            <a:r>
              <a:rPr lang="en-US" sz="1600" dirty="0"/>
              <a:t>Constraints on VNFs (e.g., capacity )</a:t>
            </a:r>
          </a:p>
          <a:p>
            <a:r>
              <a:rPr lang="en-US" sz="1600" dirty="0"/>
              <a:t>Objective function (e.g., distance, cost)</a:t>
            </a:r>
            <a:endParaRPr lang="en-US" sz="1600" dirty="0">
              <a:solidFill>
                <a:schemeClr val="accent2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2578727" y="5151297"/>
            <a:ext cx="326197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71393" y="4856886"/>
            <a:ext cx="1666458" cy="646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>
                <a:solidFill>
                  <a:schemeClr val="bg1"/>
                </a:solidFill>
              </a:rPr>
              <a:t>Service Orchestrator</a:t>
            </a:r>
            <a:endParaRPr lang="en-US" sz="1799" b="1" dirty="0">
              <a:solidFill>
                <a:schemeClr val="bg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935495" y="3338812"/>
            <a:ext cx="1164226" cy="3380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Firewall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6133544" y="1063002"/>
            <a:ext cx="1696198" cy="66110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b="1"/>
              <a:t>Policy Framework</a:t>
            </a:r>
            <a:endParaRPr lang="en-US" sz="1799" b="1" dirty="0"/>
          </a:p>
        </p:txBody>
      </p:sp>
      <p:cxnSp>
        <p:nvCxnSpPr>
          <p:cNvPr id="10" name="Straight Arrow Connector 9"/>
          <p:cNvCxnSpPr>
            <a:stCxn id="54" idx="2"/>
            <a:endCxn id="24" idx="0"/>
          </p:cNvCxnSpPr>
          <p:nvPr/>
        </p:nvCxnSpPr>
        <p:spPr>
          <a:xfrm>
            <a:off x="6981643" y="1724107"/>
            <a:ext cx="9928" cy="1012203"/>
          </a:xfrm>
          <a:prstGeom prst="straightConnector1">
            <a:avLst/>
          </a:prstGeom>
          <a:ln w="254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599488" y="5179923"/>
            <a:ext cx="327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Response call backs with Homing solutions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295480" y="4862673"/>
            <a:ext cx="1205766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9" b="1" dirty="0">
                <a:solidFill>
                  <a:schemeClr val="bg1"/>
                </a:solidFill>
              </a:rPr>
              <a:t>HAS</a:t>
            </a:r>
          </a:p>
        </p:txBody>
      </p:sp>
      <p:sp>
        <p:nvSpPr>
          <p:cNvPr id="92" name="TextBox 91"/>
          <p:cNvSpPr txBox="1"/>
          <p:nvPr/>
        </p:nvSpPr>
        <p:spPr>
          <a:xfrm rot="21416395">
            <a:off x="8015066" y="2887019"/>
            <a:ext cx="1992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Get potential candidates</a:t>
            </a:r>
          </a:p>
        </p:txBody>
      </p:sp>
      <p:sp>
        <p:nvSpPr>
          <p:cNvPr id="96" name="Rounded Rectangle 95"/>
          <p:cNvSpPr/>
          <p:nvPr/>
        </p:nvSpPr>
        <p:spPr>
          <a:xfrm>
            <a:off x="10007690" y="3031643"/>
            <a:ext cx="1178391" cy="35458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A&amp;AI</a:t>
            </a:r>
          </a:p>
        </p:txBody>
      </p:sp>
      <p:cxnSp>
        <p:nvCxnSpPr>
          <p:cNvPr id="101" name="Straight Arrow Connector 100"/>
          <p:cNvCxnSpPr>
            <a:stCxn id="112" idx="3"/>
            <a:endCxn id="96" idx="1"/>
          </p:cNvCxnSpPr>
          <p:nvPr/>
        </p:nvCxnSpPr>
        <p:spPr>
          <a:xfrm flipV="1">
            <a:off x="8046548" y="3208935"/>
            <a:ext cx="1961142" cy="9204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/>
          <p:cNvSpPr/>
          <p:nvPr/>
        </p:nvSpPr>
        <p:spPr>
          <a:xfrm>
            <a:off x="10007690" y="3649913"/>
            <a:ext cx="1218124" cy="41455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/>
              <a:t>SDNC</a:t>
            </a:r>
          </a:p>
        </p:txBody>
      </p:sp>
      <p:cxnSp>
        <p:nvCxnSpPr>
          <p:cNvPr id="104" name="Straight Arrow Connector 103"/>
          <p:cNvCxnSpPr>
            <a:stCxn id="111" idx="3"/>
            <a:endCxn id="103" idx="1"/>
          </p:cNvCxnSpPr>
          <p:nvPr/>
        </p:nvCxnSpPr>
        <p:spPr>
          <a:xfrm>
            <a:off x="8046548" y="3621290"/>
            <a:ext cx="1961142" cy="23590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977385" y="3840759"/>
            <a:ext cx="2054948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Apply policy constraints 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991600" y="3482826"/>
            <a:ext cx="2054948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Apply capacity constraints 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991600" y="3162518"/>
            <a:ext cx="2054948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Get initial candidate set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004268" y="4233833"/>
            <a:ext cx="18254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* </a:t>
            </a:r>
            <a:r>
              <a:rPr lang="en-US" sz="1200">
                <a:solidFill>
                  <a:schemeClr val="bg1"/>
                </a:solidFill>
              </a:rPr>
              <a:t>Optimize placement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 rot="325199">
            <a:off x="8466047" y="3429180"/>
            <a:ext cx="1307578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</a:rPr>
              <a:t>Check capacity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0007691" y="4378841"/>
            <a:ext cx="1218122" cy="42858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dirty="0" smtClean="0"/>
              <a:t>DCAE</a:t>
            </a:r>
            <a:endParaRPr lang="en-US" sz="1799" dirty="0"/>
          </a:p>
        </p:txBody>
      </p:sp>
      <p:sp>
        <p:nvSpPr>
          <p:cNvPr id="2" name="TextBox 1"/>
          <p:cNvSpPr txBox="1"/>
          <p:nvPr/>
        </p:nvSpPr>
        <p:spPr>
          <a:xfrm>
            <a:off x="12401819" y="539341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 err="1">
              <a:solidFill>
                <a:schemeClr val="tx2"/>
              </a:solidFill>
            </a:endParaRPr>
          </a:p>
        </p:txBody>
      </p:sp>
      <p:cxnSp>
        <p:nvCxnSpPr>
          <p:cNvPr id="32" name="Straight Arrow Connector 31"/>
          <p:cNvCxnSpPr>
            <a:stCxn id="109" idx="3"/>
            <a:endCxn id="30" idx="1"/>
          </p:cNvCxnSpPr>
          <p:nvPr/>
        </p:nvCxnSpPr>
        <p:spPr>
          <a:xfrm>
            <a:off x="8032333" y="3979223"/>
            <a:ext cx="1975358" cy="61391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2517765" y="5629645"/>
            <a:ext cx="6272069" cy="778486"/>
          </a:xfrm>
          <a:prstGeom prst="rect">
            <a:avLst/>
          </a:prstGeom>
        </p:spPr>
        <p:txBody>
          <a:bodyPr vert="horz" lIns="91416" tIns="45708" rIns="91416" bIns="45708" rtlCol="0">
            <a:normAutofit fontScale="47500" lnSpcReduction="20000"/>
          </a:bodyPr>
          <a:lstStyle/>
          <a:p>
            <a:pPr marL="342797" indent="-342797" defTabSz="457063">
              <a:spcBef>
                <a:spcPct val="20000"/>
              </a:spcBef>
              <a:defRPr/>
            </a:pPr>
            <a:r>
              <a:rPr lang="en-US" sz="3199" dirty="0">
                <a:solidFill>
                  <a:srgbClr val="C00000"/>
                </a:solidFill>
              </a:rPr>
              <a:t>NOTE:</a:t>
            </a:r>
          </a:p>
          <a:p>
            <a:pPr marL="342797" indent="-342797" defTabSz="457063">
              <a:spcBef>
                <a:spcPct val="20000"/>
              </a:spcBef>
              <a:buFont typeface="Arial"/>
              <a:buChar char="•"/>
              <a:defRPr/>
            </a:pPr>
            <a:r>
              <a:rPr lang="en-US" sz="3199" dirty="0">
                <a:solidFill>
                  <a:srgbClr val="C00000"/>
                </a:solidFill>
              </a:rPr>
              <a:t>HAS is service-agnostic by design.</a:t>
            </a:r>
          </a:p>
          <a:p>
            <a:pPr marL="342797" indent="-342797" defTabSz="457063">
              <a:spcBef>
                <a:spcPct val="20000"/>
              </a:spcBef>
              <a:buFont typeface="Arial"/>
              <a:buChar char="•"/>
              <a:defRPr/>
            </a:pPr>
            <a:r>
              <a:rPr lang="en-US" sz="3199" dirty="0">
                <a:solidFill>
                  <a:srgbClr val="C00000"/>
                </a:solidFill>
              </a:rPr>
              <a:t>Service specific parameters/constraints are inputs/encoded in policy</a:t>
            </a:r>
          </a:p>
          <a:p>
            <a:pPr marL="342797" indent="-342797" defTabSz="457063">
              <a:spcBef>
                <a:spcPct val="20000"/>
              </a:spcBef>
              <a:defRPr/>
            </a:pPr>
            <a:endParaRPr lang="en-US" sz="3199" dirty="0">
              <a:solidFill>
                <a:srgbClr val="C00000"/>
              </a:solidFill>
            </a:endParaRPr>
          </a:p>
          <a:p>
            <a:pPr marL="742727" lvl="1" indent="-285664" defTabSz="457063">
              <a:spcBef>
                <a:spcPct val="20000"/>
              </a:spcBef>
              <a:defRPr/>
            </a:pPr>
            <a:endParaRPr lang="en-US" sz="2799" dirty="0">
              <a:solidFill>
                <a:srgbClr val="C00000"/>
              </a:solidFill>
            </a:endParaRPr>
          </a:p>
          <a:p>
            <a:pPr marL="742727" lvl="1" indent="-285664" defTabSz="457063">
              <a:spcBef>
                <a:spcPct val="20000"/>
              </a:spcBef>
              <a:defRPr/>
            </a:pPr>
            <a:endParaRPr lang="en-US" sz="2799" dirty="0">
              <a:solidFill>
                <a:srgbClr val="C00000"/>
              </a:solidFill>
            </a:endParaRPr>
          </a:p>
          <a:p>
            <a:pPr marL="742727" lvl="1" indent="-285664" defTabSz="457063">
              <a:spcBef>
                <a:spcPct val="20000"/>
              </a:spcBef>
              <a:defRPr/>
            </a:pPr>
            <a:endParaRPr lang="en-US" sz="2799" dirty="0">
              <a:solidFill>
                <a:srgbClr val="C00000"/>
              </a:solidFill>
            </a:endParaRPr>
          </a:p>
          <a:p>
            <a:pPr marL="742727" lvl="1" indent="-285664" defTabSz="457063">
              <a:spcBef>
                <a:spcPct val="20000"/>
              </a:spcBef>
              <a:buFont typeface="Arial"/>
              <a:buChar char="–"/>
              <a:defRPr/>
            </a:pPr>
            <a:endParaRPr lang="en-US" sz="2799" dirty="0">
              <a:solidFill>
                <a:srgbClr val="C00000"/>
              </a:solidFill>
            </a:endParaRPr>
          </a:p>
          <a:p>
            <a:pPr marL="342797" indent="-342797" defTabSz="457063">
              <a:spcBef>
                <a:spcPct val="20000"/>
              </a:spcBef>
              <a:defRPr/>
            </a:pPr>
            <a:endParaRPr lang="en-US" sz="3199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67133" y="1992677"/>
            <a:ext cx="2899319" cy="77646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>
              <a:buNone/>
            </a:pPr>
            <a:r>
              <a:rPr lang="en-US" sz="1600" dirty="0">
                <a:solidFill>
                  <a:schemeClr val="accent2"/>
                </a:solidFill>
              </a:rPr>
              <a:t>INPUT:</a:t>
            </a:r>
          </a:p>
          <a:p>
            <a:pPr>
              <a:buNone/>
            </a:pPr>
            <a:r>
              <a:rPr lang="en-US" sz="1600" dirty="0"/>
              <a:t>VNFs to be homed </a:t>
            </a:r>
          </a:p>
          <a:p>
            <a:pPr>
              <a:buNone/>
            </a:pPr>
            <a:r>
              <a:rPr lang="en-US" sz="1600" dirty="0"/>
              <a:t>Order parameters (e.g. </a:t>
            </a:r>
            <a:r>
              <a:rPr lang="en-US" sz="1600" dirty="0" smtClean="0"/>
              <a:t>bandwidth)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598082" y="3755272"/>
            <a:ext cx="3354247" cy="126136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OUTPUT:</a:t>
            </a:r>
          </a:p>
          <a:p>
            <a:r>
              <a:rPr lang="en-US" sz="1600" dirty="0"/>
              <a:t>For each VNF either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a new location to spin up the VNF or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an existing service instance where the new order can be </a:t>
            </a:r>
            <a:r>
              <a:rPr lang="en-US" sz="1600" dirty="0" smtClean="0"/>
              <a:t>homed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10007690" y="5039332"/>
            <a:ext cx="1218123" cy="354078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9" smtClean="0"/>
              <a:t>Multi-VIM</a:t>
            </a:r>
            <a:endParaRPr lang="en-US" sz="1799" dirty="0"/>
          </a:p>
        </p:txBody>
      </p:sp>
      <p:cxnSp>
        <p:nvCxnSpPr>
          <p:cNvPr id="45" name="Straight Arrow Connector 44"/>
          <p:cNvCxnSpPr>
            <a:stCxn id="109" idx="3"/>
            <a:endCxn id="36" idx="1"/>
          </p:cNvCxnSpPr>
          <p:nvPr/>
        </p:nvCxnSpPr>
        <p:spPr>
          <a:xfrm>
            <a:off x="8032333" y="3979223"/>
            <a:ext cx="1975357" cy="12371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329257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Architectural </a:t>
            </a:r>
            <a:r>
              <a:rPr lang="en-US" dirty="0" smtClean="0"/>
              <a:t>Alignment of </a:t>
            </a:r>
            <a:r>
              <a:rPr lang="en-US" dirty="0" smtClean="0"/>
              <a:t>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78795" y="1126301"/>
            <a:ext cx="6695493" cy="51601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2400" dirty="0"/>
              <a:t>Homing </a:t>
            </a:r>
            <a:r>
              <a:rPr lang="en-US" sz="2400" dirty="0" smtClean="0"/>
              <a:t>requires data to be combined from </a:t>
            </a:r>
            <a:r>
              <a:rPr lang="en-US" sz="2400" dirty="0"/>
              <a:t>multiple systems</a:t>
            </a:r>
          </a:p>
          <a:p>
            <a:pPr lvl="1"/>
            <a:r>
              <a:rPr lang="en-US" sz="2000" dirty="0" smtClean="0"/>
              <a:t>Policy: </a:t>
            </a:r>
            <a:r>
              <a:rPr lang="en-US" sz="2000" dirty="0"/>
              <a:t>Service/Provider specific constraints </a:t>
            </a:r>
            <a:endParaRPr lang="en-US" sz="2000" dirty="0" smtClean="0"/>
          </a:p>
          <a:p>
            <a:pPr lvl="1"/>
            <a:r>
              <a:rPr lang="en-US" sz="2000" dirty="0" smtClean="0"/>
              <a:t>AAI</a:t>
            </a:r>
            <a:r>
              <a:rPr lang="en-US" sz="2000" dirty="0"/>
              <a:t>: Multi-site, multi-cloud inventory </a:t>
            </a:r>
            <a:r>
              <a:rPr lang="en-US" sz="2000" dirty="0" smtClean="0"/>
              <a:t>information</a:t>
            </a:r>
          </a:p>
          <a:p>
            <a:pPr lvl="1"/>
            <a:r>
              <a:rPr lang="en-US" sz="2000" dirty="0" smtClean="0"/>
              <a:t>DCAE</a:t>
            </a:r>
            <a:r>
              <a:rPr lang="en-US" sz="2000" dirty="0"/>
              <a:t>: Performance, utilization</a:t>
            </a:r>
          </a:p>
          <a:p>
            <a:pPr lvl="1"/>
            <a:r>
              <a:rPr lang="en-US" sz="2000" dirty="0"/>
              <a:t>SDNC: available </a:t>
            </a:r>
            <a:r>
              <a:rPr lang="en-US" sz="2000" dirty="0" smtClean="0"/>
              <a:t>capacity</a:t>
            </a:r>
            <a:endParaRPr lang="en-US" sz="2000" dirty="0"/>
          </a:p>
          <a:p>
            <a:pPr lvl="0"/>
            <a:r>
              <a:rPr lang="en-US" sz="2400" dirty="0" smtClean="0"/>
              <a:t>Extensible set of optimizations</a:t>
            </a:r>
            <a:endParaRPr lang="en-US" sz="2400" dirty="0"/>
          </a:p>
          <a:p>
            <a:pPr lvl="1"/>
            <a:r>
              <a:rPr lang="en-US" sz="2000" dirty="0"/>
              <a:t>Multiple dimensions: platform may want to minimize cost, service may want to minimize distance</a:t>
            </a:r>
          </a:p>
          <a:p>
            <a:pPr lvl="1"/>
            <a:r>
              <a:rPr lang="en-US" sz="2000" dirty="0"/>
              <a:t>Objective functions </a:t>
            </a:r>
            <a:r>
              <a:rPr lang="en-US" sz="2000" dirty="0" smtClean="0"/>
              <a:t>can </a:t>
            </a:r>
            <a:r>
              <a:rPr lang="en-US" sz="2000" dirty="0"/>
              <a:t>be service/provider specific</a:t>
            </a:r>
            <a:endParaRPr lang="en-US" sz="1800" dirty="0"/>
          </a:p>
          <a:p>
            <a:r>
              <a:rPr lang="en-US" sz="2400" dirty="0"/>
              <a:t>Extensible </a:t>
            </a:r>
            <a:r>
              <a:rPr lang="en-US" sz="2400" dirty="0" smtClean="0"/>
              <a:t>set of constraints</a:t>
            </a:r>
            <a:endParaRPr lang="en-US" sz="2000" dirty="0"/>
          </a:p>
          <a:p>
            <a:pPr lvl="1"/>
            <a:r>
              <a:rPr lang="en-US" sz="2000" dirty="0"/>
              <a:t>New services can compose more complex constraints using existing </a:t>
            </a:r>
            <a:r>
              <a:rPr lang="en-US" sz="2000" dirty="0" smtClean="0"/>
              <a:t>constraints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6950621" y="1160576"/>
            <a:ext cx="5036644" cy="1543116"/>
            <a:chOff x="6950621" y="1160576"/>
            <a:chExt cx="5036644" cy="1543116"/>
          </a:xfrm>
        </p:grpSpPr>
        <p:grpSp>
          <p:nvGrpSpPr>
            <p:cNvPr id="22" name="Group 21"/>
            <p:cNvGrpSpPr/>
            <p:nvPr/>
          </p:nvGrpSpPr>
          <p:grpSpPr>
            <a:xfrm>
              <a:off x="6950621" y="1549395"/>
              <a:ext cx="1391960" cy="765825"/>
              <a:chOff x="7002740" y="1674486"/>
              <a:chExt cx="1391960" cy="76582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002740" y="1674486"/>
                <a:ext cx="1391960" cy="765825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SDNC</a:t>
                </a: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7540479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7255007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7825951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571181" y="1574794"/>
              <a:ext cx="1473200" cy="765825"/>
              <a:chOff x="8623300" y="1674485"/>
              <a:chExt cx="1473200" cy="765825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8623300" y="1674485"/>
                <a:ext cx="1473200" cy="765825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A&amp;AI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9255993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8970521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9541465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0313587" y="1574793"/>
              <a:ext cx="1318294" cy="765825"/>
              <a:chOff x="10365706" y="1674484"/>
              <a:chExt cx="1318294" cy="765825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10365706" y="1674484"/>
                <a:ext cx="1318294" cy="765825"/>
              </a:xfrm>
              <a:prstGeom prst="round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Policy</a:t>
                </a: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10957036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0671564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11242508" y="2110451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9887683" y="2474301"/>
              <a:ext cx="2099582" cy="229391"/>
              <a:chOff x="9941337" y="2653847"/>
              <a:chExt cx="2099582" cy="229391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9941337" y="2679247"/>
                <a:ext cx="218485" cy="203991"/>
              </a:xfrm>
              <a:prstGeom prst="roundRect">
                <a:avLst/>
              </a:prstGeom>
              <a:gradFill>
                <a:gsLst>
                  <a:gs pos="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0319555" y="2653847"/>
                <a:ext cx="1721364" cy="2293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noAutofit/>
              </a:bodyPr>
              <a:lstStyle/>
              <a:p>
                <a:r>
                  <a:rPr lang="en-US" sz="1400" dirty="0">
                    <a:solidFill>
                      <a:schemeClr val="tx2"/>
                    </a:solidFill>
                  </a:rPr>
                  <a:t>Extensible data request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342581" y="1160576"/>
              <a:ext cx="1340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Data Plugins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40231" y="3127497"/>
            <a:ext cx="4164256" cy="1029286"/>
            <a:chOff x="7404448" y="3181506"/>
            <a:chExt cx="4164256" cy="1029286"/>
          </a:xfrm>
        </p:grpSpPr>
        <p:sp>
          <p:nvSpPr>
            <p:cNvPr id="26" name="Rounded Rectangle 25"/>
            <p:cNvSpPr/>
            <p:nvPr/>
          </p:nvSpPr>
          <p:spPr>
            <a:xfrm>
              <a:off x="7404448" y="3651307"/>
              <a:ext cx="1021019" cy="55948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A*</a:t>
              </a:r>
              <a:endParaRPr lang="en-US" sz="14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8682105" y="3651306"/>
              <a:ext cx="1202338" cy="559485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Greedy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0127268" y="3651306"/>
              <a:ext cx="1441436" cy="55948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Facility Location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838612" y="3181506"/>
              <a:ext cx="309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Optimization Algorithm </a:t>
              </a:r>
              <a:r>
                <a:rPr lang="en-US" dirty="0" smtClean="0"/>
                <a:t>Plugins</a:t>
              </a:r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369180" y="4580247"/>
            <a:ext cx="4135307" cy="1628076"/>
            <a:chOff x="7055638" y="4645724"/>
            <a:chExt cx="4135307" cy="1628076"/>
          </a:xfrm>
        </p:grpSpPr>
        <p:sp>
          <p:nvSpPr>
            <p:cNvPr id="30" name="Rounded Rectangle 29"/>
            <p:cNvSpPr/>
            <p:nvPr/>
          </p:nvSpPr>
          <p:spPr>
            <a:xfrm>
              <a:off x="7055638" y="5061803"/>
              <a:ext cx="1211954" cy="469800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Distance</a:t>
              </a:r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267592" y="4645724"/>
              <a:ext cx="18714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Constraint </a:t>
              </a:r>
              <a:r>
                <a:rPr lang="en-US" dirty="0" smtClean="0"/>
                <a:t>Plugins</a:t>
              </a:r>
              <a:endParaRPr lang="en-US" dirty="0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465590" y="5061803"/>
              <a:ext cx="1211954" cy="469800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Diversity</a:t>
              </a:r>
              <a:endParaRPr lang="en-US" dirty="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9887876" y="5059091"/>
              <a:ext cx="1303069" cy="469800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Regulatory</a:t>
              </a:r>
              <a:endParaRPr lang="en-US" dirty="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900229" y="5702400"/>
              <a:ext cx="1272174" cy="571400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H/W Features</a:t>
              </a:r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9390887" y="5702400"/>
              <a:ext cx="1272174" cy="571400"/>
            </a:xfrm>
            <a:prstGeom prst="roundRect">
              <a:avLst/>
            </a:prstGeom>
            <a:solidFill>
              <a:schemeClr val="tx2">
                <a:lumMod val="85000"/>
                <a:lumOff val="1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Service Attributes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5857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items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Identify project dependencies and APIs </a:t>
            </a:r>
          </a:p>
          <a:p>
            <a:pPr lvl="1"/>
            <a:r>
              <a:rPr lang="en-US" dirty="0" smtClean="0"/>
              <a:t>Northbound and Southbound</a:t>
            </a:r>
          </a:p>
          <a:p>
            <a:pPr lvl="1"/>
            <a:r>
              <a:rPr lang="en-US" dirty="0" smtClean="0"/>
              <a:t>SO</a:t>
            </a:r>
          </a:p>
          <a:p>
            <a:pPr lvl="1"/>
            <a:r>
              <a:rPr lang="en-US" dirty="0" smtClean="0"/>
              <a:t>A&amp;AI</a:t>
            </a:r>
          </a:p>
          <a:p>
            <a:pPr lvl="1"/>
            <a:r>
              <a:rPr lang="en-US" dirty="0" smtClean="0"/>
              <a:t>Multi-VIM</a:t>
            </a:r>
          </a:p>
          <a:p>
            <a:pPr lvl="1"/>
            <a:r>
              <a:rPr lang="en-US" dirty="0" smtClean="0"/>
              <a:t>SDNC</a:t>
            </a:r>
          </a:p>
          <a:p>
            <a:r>
              <a:rPr lang="en-US" dirty="0" smtClean="0"/>
              <a:t>Identify use-cases</a:t>
            </a:r>
          </a:p>
          <a:p>
            <a:pPr lvl="1"/>
            <a:r>
              <a:rPr lang="en-US" dirty="0" err="1" smtClean="0"/>
              <a:t>VoLTE</a:t>
            </a:r>
            <a:r>
              <a:rPr lang="en-US" dirty="0" smtClean="0"/>
              <a:t>, Residential Broadband, other (?)</a:t>
            </a:r>
          </a:p>
          <a:p>
            <a:pPr lvl="1"/>
            <a:r>
              <a:rPr lang="en-US" dirty="0" smtClean="0"/>
              <a:t>Target Workflows </a:t>
            </a:r>
            <a:r>
              <a:rPr lang="mr-IN" dirty="0" smtClean="0"/>
              <a:t>–</a:t>
            </a:r>
            <a:r>
              <a:rPr lang="en-US" dirty="0" smtClean="0"/>
              <a:t> service deployment, other (?)</a:t>
            </a:r>
          </a:p>
          <a:p>
            <a:pPr lvl="1"/>
            <a:r>
              <a:rPr lang="en-US" dirty="0" smtClean="0"/>
              <a:t>Identify and define policies for use-cases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2347</TotalTime>
  <Words>490</Words>
  <Application>Microsoft Macintosh PowerPoint</Application>
  <PresentationFormat>Widescreen</PresentationFormat>
  <Paragraphs>107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.AppleSystemUIFont</vt:lpstr>
      <vt:lpstr>Calibri</vt:lpstr>
      <vt:lpstr>Helvetica Neue Light</vt:lpstr>
      <vt:lpstr>Arial</vt:lpstr>
      <vt:lpstr>Office Theme</vt:lpstr>
      <vt:lpstr>ONAP Optimization Framework - HAS   Shankar Narayanan - AT&amp;T Labs Research  snarayanan@research.att.com </vt:lpstr>
      <vt:lpstr>What is HAS ? (Internal name - Conductor)</vt:lpstr>
      <vt:lpstr>Why HAS ?</vt:lpstr>
      <vt:lpstr>HAS in service instantiation workflows</vt:lpstr>
      <vt:lpstr>Architectural Alignment of HAS</vt:lpstr>
      <vt:lpstr>Discussion items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PUZHAVAKATH NARAYANAN, SHANKARANARAYANAN</cp:lastModifiedBy>
  <cp:revision>136</cp:revision>
  <dcterms:created xsi:type="dcterms:W3CDTF">2017-02-27T16:23:08Z</dcterms:created>
  <dcterms:modified xsi:type="dcterms:W3CDTF">2017-08-29T17:57:42Z</dcterms:modified>
</cp:coreProperties>
</file>