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78" r:id="rId2"/>
    <p:sldId id="290" r:id="rId3"/>
    <p:sldId id="291" r:id="rId4"/>
    <p:sldId id="272" r:id="rId5"/>
    <p:sldId id="276" r:id="rId6"/>
    <p:sldId id="28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5E27"/>
    <a:srgbClr val="006F8D"/>
    <a:srgbClr val="FF7C80"/>
    <a:srgbClr val="FF9900"/>
    <a:srgbClr val="92D050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3" autoAdjust="0"/>
    <p:restoredTop sz="95374" autoAdjust="0"/>
  </p:normalViewPr>
  <p:slideViewPr>
    <p:cSldViewPr snapToGrid="0" snapToObjects="1">
      <p:cViewPr varScale="1">
        <p:scale>
          <a:sx n="111" d="100"/>
          <a:sy n="111" d="100"/>
        </p:scale>
        <p:origin x="594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2/5/2018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913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57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896855"/>
          </a:xfrm>
        </p:spPr>
        <p:txBody>
          <a:bodyPr>
            <a:normAutofit/>
          </a:bodyPr>
          <a:lstStyle/>
          <a:p>
            <a:r>
              <a:rPr lang="en-US" dirty="0" smtClean="0"/>
              <a:t>Hardware Security in AAF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1067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TPM/SGX Plugin Client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TPM/SGX Client will be a plugin that will integrate with the AAF client library to provide hardware security.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995082" y="2419667"/>
            <a:ext cx="5119279" cy="3260854"/>
            <a:chOff x="995082" y="2419667"/>
            <a:chExt cx="3265633" cy="3260854"/>
          </a:xfrm>
        </p:grpSpPr>
        <p:sp>
          <p:nvSpPr>
            <p:cNvPr id="6" name="Rounded Rectangle 5"/>
            <p:cNvSpPr/>
            <p:nvPr/>
          </p:nvSpPr>
          <p:spPr>
            <a:xfrm>
              <a:off x="995082" y="2419667"/>
              <a:ext cx="3265633" cy="3260854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 smtClean="0"/>
                <a:t>Service</a:t>
              </a:r>
              <a:endParaRPr lang="en-US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2788024" y="2868187"/>
              <a:ext cx="1336502" cy="752210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AAF Client agent</a:t>
              </a:r>
              <a:endParaRPr lang="en-US" dirty="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144621" y="3912835"/>
              <a:ext cx="2979906" cy="266277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Java Sun PKCS11 Provider</a:t>
              </a:r>
              <a:endParaRPr lang="en-US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1137945" y="4231341"/>
              <a:ext cx="2979906" cy="286288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SoftHSMv2</a:t>
              </a: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084622" y="4504075"/>
              <a:ext cx="1039904" cy="492495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TPM Plugin</a:t>
              </a:r>
              <a:endParaRPr lang="en-US" sz="14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1137945" y="4512820"/>
              <a:ext cx="897233" cy="512516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SGX Plugin</a:t>
              </a:r>
              <a:endParaRPr lang="en-US" sz="1400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137945" y="2889165"/>
              <a:ext cx="1533347" cy="752210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Existing ONAP Service logic</a:t>
              </a:r>
              <a:endParaRPr lang="en-US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3286229" y="4251832"/>
              <a:ext cx="831621" cy="238538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SW store 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518496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TPM/SGX Plugin on Server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The AAF CA server will use the TPM/SGX plugin to store private keys in hardware.</a:t>
            </a:r>
          </a:p>
          <a:p>
            <a:r>
              <a:rPr lang="en-US" dirty="0" smtClean="0"/>
              <a:t>The hardware TPM/SGX will also be used for private key related operations by AAF.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620510" y="3025593"/>
            <a:ext cx="5945544" cy="3260854"/>
            <a:chOff x="1050167" y="3025593"/>
            <a:chExt cx="9548060" cy="3260854"/>
          </a:xfrm>
        </p:grpSpPr>
        <p:sp>
          <p:nvSpPr>
            <p:cNvPr id="5" name="Rounded Rectangle 4"/>
            <p:cNvSpPr/>
            <p:nvPr/>
          </p:nvSpPr>
          <p:spPr>
            <a:xfrm>
              <a:off x="1050167" y="3025593"/>
              <a:ext cx="9548060" cy="3260854"/>
            </a:xfrm>
            <a:prstGeom prst="round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US" dirty="0" smtClean="0"/>
                <a:t>Service</a:t>
              </a:r>
              <a:endParaRPr lang="en-US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1453094" y="3508134"/>
              <a:ext cx="8737508" cy="752210"/>
            </a:xfrm>
            <a:prstGeom prst="roundRect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AAF CA Service</a:t>
              </a:r>
              <a:endParaRPr lang="en-US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453094" y="4427757"/>
              <a:ext cx="8737507" cy="1181918"/>
              <a:chOff x="4331895" y="4427757"/>
              <a:chExt cx="2979906" cy="1181918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4331895" y="4427757"/>
                <a:ext cx="2979906" cy="266277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Java Sun PKCS11 Provider</a:t>
                </a:r>
                <a:endParaRPr lang="en-US" dirty="0"/>
              </a:p>
            </p:txBody>
          </p:sp>
          <p:sp>
            <p:nvSpPr>
              <p:cNvPr id="8" name="Rounded Rectangle 7"/>
              <p:cNvSpPr/>
              <p:nvPr/>
            </p:nvSpPr>
            <p:spPr>
              <a:xfrm>
                <a:off x="4331895" y="4810870"/>
                <a:ext cx="2979906" cy="286288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SoftHSMv2</a:t>
                </a:r>
                <a:endParaRPr lang="en-US" dirty="0"/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6252786" y="5097159"/>
                <a:ext cx="1039904" cy="492495"/>
              </a:xfrm>
              <a:prstGeom prst="round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TPM Plugin</a:t>
                </a:r>
                <a:endParaRPr lang="en-US" sz="1400" dirty="0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4331895" y="5097159"/>
                <a:ext cx="897233" cy="512516"/>
              </a:xfrm>
              <a:prstGeom prst="roundRect">
                <a:avLst/>
              </a:prstGeom>
              <a:solidFill>
                <a:schemeClr val="accent6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SGX Plugin</a:t>
                </a:r>
                <a:endParaRPr lang="en-US" sz="1400" dirty="0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6480180" y="4834745"/>
                <a:ext cx="831621" cy="238538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SW store </a:t>
                </a:r>
                <a:endParaRPr 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28410023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896855"/>
          </a:xfrm>
        </p:spPr>
        <p:txBody>
          <a:bodyPr>
            <a:normAutofit/>
          </a:bodyPr>
          <a:lstStyle/>
          <a:p>
            <a:r>
              <a:rPr lang="en-US" dirty="0" smtClean="0"/>
              <a:t>Secret Management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97804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Secret Service: Architecture Blocks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162568" y="2287234"/>
            <a:ext cx="3603812" cy="3532361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Secret Service</a:t>
            </a:r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>
            <a:off x="995082" y="2419667"/>
            <a:ext cx="3265633" cy="326085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Service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6741268" y="2868186"/>
            <a:ext cx="2412460" cy="58718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Secret Management Service</a:t>
            </a:r>
            <a:endParaRPr lang="en-US" dirty="0"/>
          </a:p>
        </p:txBody>
      </p:sp>
      <p:sp>
        <p:nvSpPr>
          <p:cNvPr id="39" name="Rounded Rectangle 38"/>
          <p:cNvSpPr/>
          <p:nvPr/>
        </p:nvSpPr>
        <p:spPr>
          <a:xfrm>
            <a:off x="6741268" y="3885518"/>
            <a:ext cx="1361871" cy="5871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HashiCorp Vault</a:t>
            </a:r>
            <a:endParaRPr lang="en-US" dirty="0"/>
          </a:p>
        </p:txBody>
      </p:sp>
      <p:sp>
        <p:nvSpPr>
          <p:cNvPr id="41" name="Rounded Rectangle 40"/>
          <p:cNvSpPr/>
          <p:nvPr/>
        </p:nvSpPr>
        <p:spPr>
          <a:xfrm>
            <a:off x="1712067" y="3033207"/>
            <a:ext cx="2412460" cy="587189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Secret Client agent</a:t>
            </a:r>
            <a:endParaRPr lang="en-US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4377447" y="3795191"/>
            <a:ext cx="15272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741268" y="3464540"/>
            <a:ext cx="1361871" cy="41181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Vault Plugin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8103139" y="3464540"/>
            <a:ext cx="1361871" cy="41181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Custom Secret Server plugin</a:t>
            </a:r>
            <a:endParaRPr lang="en-US" sz="1200" dirty="0"/>
          </a:p>
        </p:txBody>
      </p:sp>
      <p:cxnSp>
        <p:nvCxnSpPr>
          <p:cNvPr id="5" name="Straight Arrow Connector 4"/>
          <p:cNvCxnSpPr>
            <a:stCxn id="16" idx="3"/>
          </p:cNvCxnSpPr>
          <p:nvPr/>
        </p:nvCxnSpPr>
        <p:spPr>
          <a:xfrm flipV="1">
            <a:off x="9465010" y="3670446"/>
            <a:ext cx="69200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10225386" y="3376852"/>
            <a:ext cx="1442847" cy="5871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External Secret Service</a:t>
            </a:r>
            <a:endParaRPr lang="en-US" sz="1600" dirty="0"/>
          </a:p>
        </p:txBody>
      </p:sp>
      <p:sp>
        <p:nvSpPr>
          <p:cNvPr id="17" name="Rounded Rectangle 16"/>
          <p:cNvSpPr/>
          <p:nvPr/>
        </p:nvSpPr>
        <p:spPr>
          <a:xfrm>
            <a:off x="6891953" y="4425478"/>
            <a:ext cx="1361871" cy="411813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TPM/SGX plugin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181277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Secret Server – High level flow in ONAP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37882" y="3795191"/>
            <a:ext cx="1281953" cy="2034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S1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079811" y="1530217"/>
            <a:ext cx="2321860" cy="838333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Secret Management Service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2682" y="3971365"/>
            <a:ext cx="690283" cy="331694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690282" y="3947591"/>
            <a:ext cx="1281953" cy="2034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S1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842682" y="4099991"/>
            <a:ext cx="1281953" cy="2034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Service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5" idx="2"/>
          </p:cNvCxnSpPr>
          <p:nvPr/>
        </p:nvCxnSpPr>
        <p:spPr>
          <a:xfrm flipH="1">
            <a:off x="1674161" y="2368550"/>
            <a:ext cx="1566580" cy="17608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Image result for Administra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2670" y="977526"/>
            <a:ext cx="541058" cy="30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>
            <a:stCxn id="1026" idx="2"/>
            <a:endCxn id="5" idx="0"/>
          </p:cNvCxnSpPr>
          <p:nvPr/>
        </p:nvCxnSpPr>
        <p:spPr>
          <a:xfrm>
            <a:off x="3183199" y="1280766"/>
            <a:ext cx="57542" cy="249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3240741" y="1251632"/>
            <a:ext cx="380999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4811805" y="1530217"/>
            <a:ext cx="1015254" cy="838333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 Service (AAF)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5" idx="3"/>
            <a:endCxn id="27" idx="1"/>
          </p:cNvCxnSpPr>
          <p:nvPr/>
        </p:nvCxnSpPr>
        <p:spPr>
          <a:xfrm>
            <a:off x="4401671" y="1949384"/>
            <a:ext cx="410134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>
            <a:off x="4416238" y="1696812"/>
            <a:ext cx="380999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2923223" y="1251632"/>
            <a:ext cx="158759" cy="294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2538106" y="1229846"/>
            <a:ext cx="380999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792902" y="2962151"/>
            <a:ext cx="380999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cxnSp>
        <p:nvCxnSpPr>
          <p:cNvPr id="38" name="Straight Arrow Connector 37"/>
          <p:cNvCxnSpPr>
            <a:stCxn id="19" idx="0"/>
          </p:cNvCxnSpPr>
          <p:nvPr/>
        </p:nvCxnSpPr>
        <p:spPr>
          <a:xfrm flipV="1">
            <a:off x="1483659" y="2368550"/>
            <a:ext cx="1269269" cy="17314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>
            <a:off x="3778623" y="1940552"/>
            <a:ext cx="380999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5929031" y="974583"/>
            <a:ext cx="6101603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It is expected that Certificate management and Auth services are brought up first.  </a:t>
            </a:r>
          </a:p>
          <a:p>
            <a:endParaRPr lang="en-US" sz="2000" dirty="0" smtClean="0"/>
          </a:p>
          <a:p>
            <a:r>
              <a:rPr lang="en-US" sz="2000" b="1" dirty="0" smtClean="0"/>
              <a:t>Creating Secret Domain </a:t>
            </a:r>
            <a:endParaRPr lang="en-US" sz="2000" b="1" dirty="0"/>
          </a:p>
          <a:p>
            <a:pPr marL="342900" indent="-342900">
              <a:buAutoNum type="arabicPeriod"/>
            </a:pPr>
            <a:r>
              <a:rPr lang="en-US" sz="1600" dirty="0"/>
              <a:t>U</a:t>
            </a:r>
            <a:r>
              <a:rPr lang="en-US" sz="1600" dirty="0" smtClean="0"/>
              <a:t>ser creates authentication session by passing username/password OR grant token given by Auth Service.</a:t>
            </a:r>
          </a:p>
          <a:p>
            <a:pPr marL="342900" indent="-342900">
              <a:buAutoNum type="arabicPeriod"/>
            </a:pPr>
            <a:r>
              <a:rPr lang="en-US" sz="1600" dirty="0" smtClean="0"/>
              <a:t>SMS validates the User credentials using Auth Service and if they have the right permissions.</a:t>
            </a:r>
          </a:p>
          <a:p>
            <a:pPr marL="342900" indent="-342900">
              <a:buAutoNum type="arabicPeriod"/>
            </a:pPr>
            <a:r>
              <a:rPr lang="en-US" sz="1600" dirty="0"/>
              <a:t>U</a:t>
            </a:r>
            <a:r>
              <a:rPr lang="en-US" sz="1600" dirty="0" smtClean="0"/>
              <a:t>ser instructs SMS to create secret domain (Policies, CA-Cert,  Set of Subject name prefix to allow vs permissions)</a:t>
            </a:r>
          </a:p>
          <a:p>
            <a:r>
              <a:rPr lang="en-US" sz="2000" b="1" dirty="0" smtClean="0"/>
              <a:t>Service instance bring up (Assumes that service already got the certificate provisioned)</a:t>
            </a:r>
          </a:p>
          <a:p>
            <a:pPr marL="342900" indent="-342900">
              <a:buAutoNum type="arabicPeriod" startAt="4"/>
            </a:pPr>
            <a:r>
              <a:rPr lang="en-US" sz="1600" dirty="0" smtClean="0"/>
              <a:t>Service makes Secret service request via TLS.  (Create Secret/Read Secret)</a:t>
            </a:r>
          </a:p>
          <a:p>
            <a:pPr marL="342900" indent="-342900">
              <a:buAutoNum type="arabicPeriod" startAt="4"/>
            </a:pPr>
            <a:r>
              <a:rPr lang="en-US" sz="1600" dirty="0" smtClean="0"/>
              <a:t>SMS validates the certificate credentials, if valid and if policy allows it, perform the operation.  Also, create and return SMS-token for future operations.</a:t>
            </a:r>
          </a:p>
          <a:p>
            <a:pPr marL="342900" indent="-342900">
              <a:buAutoNum type="arabicPeriod" startAt="4"/>
            </a:pPr>
            <a:r>
              <a:rPr lang="en-US" sz="1600" dirty="0" smtClean="0"/>
              <a:t>SMS returns the results</a:t>
            </a:r>
          </a:p>
          <a:p>
            <a:endParaRPr lang="en-US" sz="1600" dirty="0" smtClean="0"/>
          </a:p>
          <a:p>
            <a:r>
              <a:rPr lang="en-US" b="1" dirty="0" smtClean="0"/>
              <a:t>Service uses secrets for service specific processing</a:t>
            </a:r>
          </a:p>
        </p:txBody>
      </p:sp>
      <p:sp>
        <p:nvSpPr>
          <p:cNvPr id="46" name="Oval 45"/>
          <p:cNvSpPr/>
          <p:nvPr/>
        </p:nvSpPr>
        <p:spPr>
          <a:xfrm>
            <a:off x="2995887" y="2691873"/>
            <a:ext cx="380999" cy="215153"/>
          </a:xfrm>
          <a:prstGeom prst="ellipse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974583"/>
            <a:ext cx="12176062" cy="545311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20007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ONAP_template</Template>
  <TotalTime>3374</TotalTime>
  <Words>293</Words>
  <Application>Microsoft Office PowerPoint</Application>
  <PresentationFormat>Widescreen</PresentationFormat>
  <Paragraphs>63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.AppleSystemUIFont</vt:lpstr>
      <vt:lpstr>Arial</vt:lpstr>
      <vt:lpstr>Calibri</vt:lpstr>
      <vt:lpstr>Office Theme</vt:lpstr>
      <vt:lpstr>Hardware Security in AAF</vt:lpstr>
      <vt:lpstr>TPM/SGX Plugin Client</vt:lpstr>
      <vt:lpstr>TPM/SGX Plugin on Server</vt:lpstr>
      <vt:lpstr>Secret Management Service</vt:lpstr>
      <vt:lpstr>Secret Service: Architecture Blocks</vt:lpstr>
      <vt:lpstr>Secret Server – High level flow in ONAP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Addepalli, Srinivasa R</dc:creator>
  <cp:keywords>CTPClassification=:VisualMarkings=, CTPClassification=CTP_PUBLIC:VisualMarkings=, CTPClassification=CTP_NT</cp:keywords>
  <cp:lastModifiedBy>GANDHAM, SAI</cp:lastModifiedBy>
  <cp:revision>130</cp:revision>
  <cp:lastPrinted>2017-09-21T21:17:08Z</cp:lastPrinted>
  <dcterms:created xsi:type="dcterms:W3CDTF">2017-11-06T17:49:59Z</dcterms:created>
  <dcterms:modified xsi:type="dcterms:W3CDTF">2018-02-05T15:20:09Z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e9813069-0692-4adb-b3b0-b70e00abcf56</vt:lpwstr>
  </property>
  <property fmtid="{D5CDD505-2E9C-101B-9397-08002B2CF9AE}" pid="7" name="CTP_TimeStamp">
    <vt:lpwstr>2018-02-02 20:19:02Z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CTP_NT</vt:lpwstr>
  </property>
</Properties>
</file>