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10"/>
  </p:notesMasterIdLst>
  <p:sldIdLst>
    <p:sldId id="256" r:id="rId2"/>
    <p:sldId id="337" r:id="rId3"/>
    <p:sldId id="335" r:id="rId4"/>
    <p:sldId id="338" r:id="rId5"/>
    <p:sldId id="333" r:id="rId6"/>
    <p:sldId id="334" r:id="rId7"/>
    <p:sldId id="332" r:id="rId8"/>
    <p:sldId id="336" r:id="rId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 Cohn" initials="MC" lastIdx="13" clrIdx="0">
    <p:extLst>
      <p:ext uri="{19B8F6BF-5375-455C-9EA6-DF929625EA0E}">
        <p15:presenceInfo xmlns:p15="http://schemas.microsoft.com/office/powerpoint/2012/main" userId="S-1-5-21-789336058-1682526488-854245398-45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0098"/>
    <a:srgbClr val="00A1DF"/>
    <a:srgbClr val="65B8CB"/>
    <a:srgbClr val="275187"/>
    <a:srgbClr val="446CA9"/>
    <a:srgbClr val="0230AC"/>
    <a:srgbClr val="222222"/>
    <a:srgbClr val="6FB405"/>
    <a:srgbClr val="1C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25" autoAdjust="0"/>
    <p:restoredTop sz="96586" autoAdjust="0"/>
  </p:normalViewPr>
  <p:slideViewPr>
    <p:cSldViewPr snapToGrid="0" snapToObjects="1">
      <p:cViewPr varScale="1">
        <p:scale>
          <a:sx n="150" d="100"/>
          <a:sy n="150" d="100"/>
        </p:scale>
        <p:origin x="990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1B8009-31D9-4A35-A192-809BD0565C63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5727D-C3C4-4395-B480-E0CA650815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033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rgbClr val="0C9AD6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3816350" y="1280319"/>
            <a:ext cx="4922462" cy="1794547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3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3816882" y="3093917"/>
            <a:ext cx="4921930" cy="83673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3429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6858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10287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13716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5" name="Shape 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73688" y="1682672"/>
            <a:ext cx="3010669" cy="98984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image box with tex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9" name="Shape 119"/>
          <p:cNvSpPr>
            <a:spLocks noGrp="1"/>
          </p:cNvSpPr>
          <p:nvPr>
            <p:ph type="pic" idx="2"/>
          </p:nvPr>
        </p:nvSpPr>
        <p:spPr>
          <a:xfrm>
            <a:off x="685800" y="1291985"/>
            <a:ext cx="1831087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0" name="Shape 120"/>
          <p:cNvSpPr>
            <a:spLocks noGrp="1"/>
          </p:cNvSpPr>
          <p:nvPr>
            <p:ph type="pic" idx="3"/>
          </p:nvPr>
        </p:nvSpPr>
        <p:spPr>
          <a:xfrm>
            <a:off x="2666237" y="1291985"/>
            <a:ext cx="1831086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1" name="Shape 121"/>
          <p:cNvSpPr>
            <a:spLocks noGrp="1"/>
          </p:cNvSpPr>
          <p:nvPr>
            <p:ph type="pic" idx="4"/>
          </p:nvPr>
        </p:nvSpPr>
        <p:spPr>
          <a:xfrm>
            <a:off x="4646676" y="1291985"/>
            <a:ext cx="1831087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2" name="Shape 122"/>
          <p:cNvSpPr>
            <a:spLocks noGrp="1"/>
          </p:cNvSpPr>
          <p:nvPr>
            <p:ph type="pic" idx="5"/>
          </p:nvPr>
        </p:nvSpPr>
        <p:spPr>
          <a:xfrm>
            <a:off x="6627114" y="1291985"/>
            <a:ext cx="1831086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over imag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Slide with half imag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28651" y="650391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Shape 38"/>
          <p:cNvSpPr>
            <a:spLocks noGrp="1"/>
          </p:cNvSpPr>
          <p:nvPr>
            <p:ph type="pic" idx="2"/>
          </p:nvPr>
        </p:nvSpPr>
        <p:spPr>
          <a:xfrm>
            <a:off x="0" y="1630017"/>
            <a:ext cx="9144000" cy="245548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01_One Colum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pic" idx="2"/>
          </p:nvPr>
        </p:nvSpPr>
        <p:spPr>
          <a:xfrm>
            <a:off x="0" y="1560132"/>
            <a:ext cx="9144000" cy="2336006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six Colum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pic" idx="2"/>
          </p:nvPr>
        </p:nvSpPr>
        <p:spPr>
          <a:xfrm>
            <a:off x="628651" y="1331740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Shape 55"/>
          <p:cNvSpPr>
            <a:spLocks noGrp="1"/>
          </p:cNvSpPr>
          <p:nvPr>
            <p:ph type="pic" idx="3"/>
          </p:nvPr>
        </p:nvSpPr>
        <p:spPr>
          <a:xfrm>
            <a:off x="3310973" y="1331740"/>
            <a:ext cx="2522055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pic" idx="4"/>
          </p:nvPr>
        </p:nvSpPr>
        <p:spPr>
          <a:xfrm>
            <a:off x="5993296" y="1331740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>
            <a:spLocks noGrp="1"/>
          </p:cNvSpPr>
          <p:nvPr>
            <p:ph type="pic" idx="5"/>
          </p:nvPr>
        </p:nvSpPr>
        <p:spPr>
          <a:xfrm>
            <a:off x="628651" y="3046241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Shape 58"/>
          <p:cNvSpPr>
            <a:spLocks noGrp="1"/>
          </p:cNvSpPr>
          <p:nvPr>
            <p:ph type="pic" idx="6"/>
          </p:nvPr>
        </p:nvSpPr>
        <p:spPr>
          <a:xfrm>
            <a:off x="3310973" y="3046240"/>
            <a:ext cx="2522055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Shape 59"/>
          <p:cNvSpPr>
            <a:spLocks noGrp="1"/>
          </p:cNvSpPr>
          <p:nvPr>
            <p:ph type="pic" idx="7"/>
          </p:nvPr>
        </p:nvSpPr>
        <p:spPr>
          <a:xfrm>
            <a:off x="5993296" y="3046240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six Column small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628651" y="13317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Shape 65"/>
          <p:cNvSpPr>
            <a:spLocks noGrp="1"/>
          </p:cNvSpPr>
          <p:nvPr>
            <p:ph type="pic" idx="3"/>
          </p:nvPr>
        </p:nvSpPr>
        <p:spPr>
          <a:xfrm>
            <a:off x="3310972" y="13317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pic" idx="4"/>
          </p:nvPr>
        </p:nvSpPr>
        <p:spPr>
          <a:xfrm>
            <a:off x="5993295" y="13317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pic" idx="5"/>
          </p:nvPr>
        </p:nvSpPr>
        <p:spPr>
          <a:xfrm>
            <a:off x="628651" y="3046241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Shape 68"/>
          <p:cNvSpPr>
            <a:spLocks noGrp="1"/>
          </p:cNvSpPr>
          <p:nvPr>
            <p:ph type="pic" idx="6"/>
          </p:nvPr>
        </p:nvSpPr>
        <p:spPr>
          <a:xfrm>
            <a:off x="3310972" y="30462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Shape 69"/>
          <p:cNvSpPr>
            <a:spLocks noGrp="1"/>
          </p:cNvSpPr>
          <p:nvPr>
            <p:ph type="pic" idx="7"/>
          </p:nvPr>
        </p:nvSpPr>
        <p:spPr>
          <a:xfrm>
            <a:off x="5993295" y="30462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24 images Full pag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pic" idx="2"/>
          </p:nvPr>
        </p:nvSpPr>
        <p:spPr>
          <a:xfrm>
            <a:off x="0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Shape 73"/>
          <p:cNvSpPr>
            <a:spLocks noGrp="1"/>
          </p:cNvSpPr>
          <p:nvPr>
            <p:ph type="pic" idx="3"/>
          </p:nvPr>
        </p:nvSpPr>
        <p:spPr>
          <a:xfrm>
            <a:off x="1521562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Shape 74"/>
          <p:cNvSpPr>
            <a:spLocks noGrp="1"/>
          </p:cNvSpPr>
          <p:nvPr>
            <p:ph type="pic" idx="4"/>
          </p:nvPr>
        </p:nvSpPr>
        <p:spPr>
          <a:xfrm>
            <a:off x="3043124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pic" idx="5"/>
          </p:nvPr>
        </p:nvSpPr>
        <p:spPr>
          <a:xfrm>
            <a:off x="4564685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Shape 76"/>
          <p:cNvSpPr>
            <a:spLocks noGrp="1"/>
          </p:cNvSpPr>
          <p:nvPr>
            <p:ph type="pic" idx="6"/>
          </p:nvPr>
        </p:nvSpPr>
        <p:spPr>
          <a:xfrm>
            <a:off x="7607807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Shape 77"/>
          <p:cNvSpPr>
            <a:spLocks noGrp="1"/>
          </p:cNvSpPr>
          <p:nvPr>
            <p:ph type="pic" idx="7"/>
          </p:nvPr>
        </p:nvSpPr>
        <p:spPr>
          <a:xfrm>
            <a:off x="6086247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Shape 78"/>
          <p:cNvSpPr>
            <a:spLocks noGrp="1"/>
          </p:cNvSpPr>
          <p:nvPr>
            <p:ph type="pic" idx="8"/>
          </p:nvPr>
        </p:nvSpPr>
        <p:spPr>
          <a:xfrm>
            <a:off x="0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Shape 79"/>
          <p:cNvSpPr>
            <a:spLocks noGrp="1"/>
          </p:cNvSpPr>
          <p:nvPr>
            <p:ph type="pic" idx="9"/>
          </p:nvPr>
        </p:nvSpPr>
        <p:spPr>
          <a:xfrm>
            <a:off x="1521562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pic" idx="13"/>
          </p:nvPr>
        </p:nvSpPr>
        <p:spPr>
          <a:xfrm>
            <a:off x="3043124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Shape 81"/>
          <p:cNvSpPr>
            <a:spLocks noGrp="1"/>
          </p:cNvSpPr>
          <p:nvPr>
            <p:ph type="pic" idx="14"/>
          </p:nvPr>
        </p:nvSpPr>
        <p:spPr>
          <a:xfrm>
            <a:off x="4564685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Shape 82"/>
          <p:cNvSpPr>
            <a:spLocks noGrp="1"/>
          </p:cNvSpPr>
          <p:nvPr>
            <p:ph type="pic" idx="15"/>
          </p:nvPr>
        </p:nvSpPr>
        <p:spPr>
          <a:xfrm>
            <a:off x="7607807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Shape 83"/>
          <p:cNvSpPr>
            <a:spLocks noGrp="1"/>
          </p:cNvSpPr>
          <p:nvPr>
            <p:ph type="pic" idx="16"/>
          </p:nvPr>
        </p:nvSpPr>
        <p:spPr>
          <a:xfrm>
            <a:off x="6086247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idx="17"/>
          </p:nvPr>
        </p:nvSpPr>
        <p:spPr>
          <a:xfrm>
            <a:off x="0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idx="18"/>
          </p:nvPr>
        </p:nvSpPr>
        <p:spPr>
          <a:xfrm>
            <a:off x="1521562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pic" idx="19"/>
          </p:nvPr>
        </p:nvSpPr>
        <p:spPr>
          <a:xfrm>
            <a:off x="3043124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pic" idx="20"/>
          </p:nvPr>
        </p:nvSpPr>
        <p:spPr>
          <a:xfrm>
            <a:off x="4564685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Shape 88"/>
          <p:cNvSpPr>
            <a:spLocks noGrp="1"/>
          </p:cNvSpPr>
          <p:nvPr>
            <p:ph type="pic" idx="21"/>
          </p:nvPr>
        </p:nvSpPr>
        <p:spPr>
          <a:xfrm>
            <a:off x="7607807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Shape 89"/>
          <p:cNvSpPr>
            <a:spLocks noGrp="1"/>
          </p:cNvSpPr>
          <p:nvPr>
            <p:ph type="pic" idx="22"/>
          </p:nvPr>
        </p:nvSpPr>
        <p:spPr>
          <a:xfrm>
            <a:off x="6086247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Shape 90"/>
          <p:cNvSpPr>
            <a:spLocks noGrp="1"/>
          </p:cNvSpPr>
          <p:nvPr>
            <p:ph type="pic" idx="23"/>
          </p:nvPr>
        </p:nvSpPr>
        <p:spPr>
          <a:xfrm>
            <a:off x="0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Shape 91"/>
          <p:cNvSpPr>
            <a:spLocks noGrp="1"/>
          </p:cNvSpPr>
          <p:nvPr>
            <p:ph type="pic" idx="24"/>
          </p:nvPr>
        </p:nvSpPr>
        <p:spPr>
          <a:xfrm>
            <a:off x="1521562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pic" idx="25"/>
          </p:nvPr>
        </p:nvSpPr>
        <p:spPr>
          <a:xfrm>
            <a:off x="3043124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3" name="Shape 93"/>
          <p:cNvSpPr>
            <a:spLocks noGrp="1"/>
          </p:cNvSpPr>
          <p:nvPr>
            <p:ph type="pic" idx="26"/>
          </p:nvPr>
        </p:nvSpPr>
        <p:spPr>
          <a:xfrm>
            <a:off x="4564685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Shape 94"/>
          <p:cNvSpPr>
            <a:spLocks noGrp="1"/>
          </p:cNvSpPr>
          <p:nvPr>
            <p:ph type="pic" idx="27"/>
          </p:nvPr>
        </p:nvSpPr>
        <p:spPr>
          <a:xfrm>
            <a:off x="7607807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Shape 95"/>
          <p:cNvSpPr>
            <a:spLocks noGrp="1"/>
          </p:cNvSpPr>
          <p:nvPr>
            <p:ph type="pic" idx="28"/>
          </p:nvPr>
        </p:nvSpPr>
        <p:spPr>
          <a:xfrm>
            <a:off x="6086247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Circle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pic" idx="2"/>
          </p:nvPr>
        </p:nvSpPr>
        <p:spPr>
          <a:xfrm>
            <a:off x="622388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Shape 99"/>
          <p:cNvSpPr>
            <a:spLocks noGrp="1"/>
          </p:cNvSpPr>
          <p:nvPr>
            <p:ph type="pic" idx="3"/>
          </p:nvPr>
        </p:nvSpPr>
        <p:spPr>
          <a:xfrm>
            <a:off x="2724512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Shape 100"/>
          <p:cNvSpPr>
            <a:spLocks noGrp="1"/>
          </p:cNvSpPr>
          <p:nvPr>
            <p:ph type="pic" idx="4"/>
          </p:nvPr>
        </p:nvSpPr>
        <p:spPr>
          <a:xfrm>
            <a:off x="4826639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Shape 101"/>
          <p:cNvSpPr>
            <a:spLocks noGrp="1"/>
          </p:cNvSpPr>
          <p:nvPr>
            <p:ph type="pic" idx="5"/>
          </p:nvPr>
        </p:nvSpPr>
        <p:spPr>
          <a:xfrm>
            <a:off x="6928765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Shape 102"/>
          <p:cNvSpPr>
            <a:spLocks noGrp="1"/>
          </p:cNvSpPr>
          <p:nvPr>
            <p:ph type="pic" idx="6"/>
          </p:nvPr>
        </p:nvSpPr>
        <p:spPr>
          <a:xfrm>
            <a:off x="588971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pic" idx="7"/>
          </p:nvPr>
        </p:nvSpPr>
        <p:spPr>
          <a:xfrm>
            <a:off x="2691096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Shape 104"/>
          <p:cNvSpPr>
            <a:spLocks noGrp="1"/>
          </p:cNvSpPr>
          <p:nvPr>
            <p:ph type="pic" idx="8"/>
          </p:nvPr>
        </p:nvSpPr>
        <p:spPr>
          <a:xfrm>
            <a:off x="4793223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5" name="Shape 105"/>
          <p:cNvSpPr>
            <a:spLocks noGrp="1"/>
          </p:cNvSpPr>
          <p:nvPr>
            <p:ph type="pic" idx="9"/>
          </p:nvPr>
        </p:nvSpPr>
        <p:spPr>
          <a:xfrm>
            <a:off x="6895350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701278" y="205977"/>
            <a:ext cx="7985399" cy="85740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4 rounded images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1" name="Shape 111"/>
          <p:cNvSpPr>
            <a:spLocks noGrp="1"/>
          </p:cNvSpPr>
          <p:nvPr>
            <p:ph type="pic" idx="2"/>
          </p:nvPr>
        </p:nvSpPr>
        <p:spPr>
          <a:xfrm>
            <a:off x="3508773" y="1520582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2" name="Shape 112"/>
          <p:cNvSpPr>
            <a:spLocks noGrp="1"/>
          </p:cNvSpPr>
          <p:nvPr>
            <p:ph type="pic" idx="3"/>
          </p:nvPr>
        </p:nvSpPr>
        <p:spPr>
          <a:xfrm>
            <a:off x="3508773" y="2826490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3" name="Shape 113"/>
          <p:cNvSpPr>
            <a:spLocks noGrp="1"/>
          </p:cNvSpPr>
          <p:nvPr>
            <p:ph type="pic" idx="4"/>
          </p:nvPr>
        </p:nvSpPr>
        <p:spPr>
          <a:xfrm>
            <a:off x="4666681" y="1520582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4" name="Shape 114"/>
          <p:cNvSpPr>
            <a:spLocks noGrp="1"/>
          </p:cNvSpPr>
          <p:nvPr>
            <p:ph type="pic" idx="5"/>
          </p:nvPr>
        </p:nvSpPr>
        <p:spPr>
          <a:xfrm>
            <a:off x="4666681" y="2826490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6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0" y="8681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/>
          <p:nvPr/>
        </p:nvSpPr>
        <p:spPr>
          <a:xfrm>
            <a:off x="539351" y="4660105"/>
            <a:ext cx="2081102" cy="1403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ctr" defTabSz="914400">
              <a:buClr>
                <a:srgbClr val="FFFFFF"/>
              </a:buClr>
              <a:buFont typeface="Calibri"/>
              <a:buNone/>
            </a:pPr>
            <a:endParaRPr sz="14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701278" y="205977"/>
            <a:ext cx="7985399" cy="85740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" name="Shape 9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613275" y="4684323"/>
            <a:ext cx="1946699" cy="116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685801" y="1200150"/>
            <a:ext cx="8000999" cy="3200399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584835" y="4647594"/>
            <a:ext cx="188075" cy="181024"/>
          </a:xfrm>
          <a:prstGeom prst="rect">
            <a:avLst/>
          </a:prstGeom>
          <a:noFill/>
          <a:ln>
            <a:noFill/>
          </a:ln>
        </p:spPr>
        <p:txBody>
          <a:bodyPr lIns="25706" tIns="25706" rIns="25706" bIns="25706" anchor="ctr" anchorCtr="0">
            <a:noAutofit/>
          </a:bodyPr>
          <a:lstStyle/>
          <a:p>
            <a:pPr algn="r" defTabSz="914400">
              <a:buClr>
                <a:srgbClr val="888888"/>
              </a:buClr>
              <a:buSzPct val="25000"/>
            </a:pPr>
            <a:fld id="{00000000-1234-1234-1234-123412341234}" type="slidenum">
              <a:rPr lang="en-US" sz="900" kern="0" smtClean="0">
                <a:solidFill>
                  <a:srgbClr val="888888"/>
                </a:solidFill>
                <a:cs typeface="Arial"/>
                <a:sym typeface="Arial"/>
              </a:rPr>
              <a:pPr algn="r" defTabSz="914400">
                <a:buClr>
                  <a:srgbClr val="888888"/>
                </a:buClr>
                <a:buSzPct val="25000"/>
              </a:pPr>
              <a:t>‹#›</a:t>
            </a:fld>
            <a:endParaRPr lang="en-US" sz="900" kern="0">
              <a:solidFill>
                <a:srgbClr val="888888"/>
              </a:solidFill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6" r:id="rId2"/>
    <p:sldLayoutId id="2147483667" r:id="rId3"/>
    <p:sldLayoutId id="2147483668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ubicity.com/validator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05" y="1272751"/>
            <a:ext cx="6971657" cy="1794547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ONAP SDC TOSCA Import Gap Analysis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1485806" y="3067298"/>
            <a:ext cx="4921930" cy="476597"/>
          </a:xfrm>
        </p:spPr>
        <p:txBody>
          <a:bodyPr>
            <a:normAutofit fontScale="77500" lnSpcReduction="20000"/>
          </a:bodyPr>
          <a:lstStyle/>
          <a:p>
            <a:r>
              <a:rPr lang="en-US" altLang="zh-CN" dirty="0">
                <a:solidFill>
                  <a:schemeClr val="tx1"/>
                </a:solidFill>
              </a:rPr>
              <a:t>Michael Lando, Zahi Kapeluto, Eden </a:t>
            </a:r>
            <a:r>
              <a:rPr lang="en-US" altLang="zh-CN" dirty="0" err="1" smtClean="0">
                <a:solidFill>
                  <a:schemeClr val="tx1"/>
                </a:solidFill>
              </a:rPr>
              <a:t>Rozin,David</a:t>
            </a:r>
            <a:r>
              <a:rPr lang="en-US" altLang="zh-CN" dirty="0" smtClean="0">
                <a:solidFill>
                  <a:schemeClr val="tx1"/>
                </a:solidFill>
              </a:rPr>
              <a:t> Shadmi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179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58549" y="290663"/>
            <a:ext cx="84003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Findings – General Statements</a:t>
            </a:r>
            <a:endParaRPr lang="zh-CN" altLang="en-US" sz="3200" dirty="0"/>
          </a:p>
        </p:txBody>
      </p:sp>
      <p:sp>
        <p:nvSpPr>
          <p:cNvPr id="9" name="矩形 8"/>
          <p:cNvSpPr/>
          <p:nvPr/>
        </p:nvSpPr>
        <p:spPr>
          <a:xfrm>
            <a:off x="416561" y="1026160"/>
            <a:ext cx="8280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The provided CSARs represent services and not VNF’s.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Invalid TOSCA service template structure.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Not comply with </a:t>
            </a:r>
            <a:r>
              <a:rPr lang="en-US" altLang="zh-CN" sz="1600" dirty="0" err="1"/>
              <a:t>OpenECOMP</a:t>
            </a:r>
            <a:r>
              <a:rPr lang="en-US" altLang="zh-CN" sz="1600" dirty="0"/>
              <a:t> model.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Discussion item: Should ONAP model follows ETSI?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1600" dirty="0"/>
          </a:p>
        </p:txBody>
      </p:sp>
    </p:spTree>
    <p:extLst>
      <p:ext uri="{BB962C8B-B14F-4D97-AF65-F5344CB8AC3E}">
        <p14:creationId xmlns:p14="http://schemas.microsoft.com/office/powerpoint/2010/main" val="436105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58549" y="290663"/>
            <a:ext cx="84003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TOSCA Spec Compliancy</a:t>
            </a:r>
            <a:endParaRPr lang="zh-CN" altLang="en-US" sz="3200" dirty="0"/>
          </a:p>
        </p:txBody>
      </p:sp>
      <p:sp>
        <p:nvSpPr>
          <p:cNvPr id="9" name="矩形 8"/>
          <p:cNvSpPr/>
          <p:nvPr/>
        </p:nvSpPr>
        <p:spPr>
          <a:xfrm>
            <a:off x="416561" y="1026160"/>
            <a:ext cx="8280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Provided CSAR were tested against TOSCA OASIS SPEC and </a:t>
            </a:r>
            <a:r>
              <a:rPr lang="en-US" sz="1600" dirty="0" err="1"/>
              <a:t>Ubicity</a:t>
            </a:r>
            <a:r>
              <a:rPr lang="en-US" sz="1600" dirty="0"/>
              <a:t> validator (</a:t>
            </a:r>
            <a:r>
              <a:rPr lang="en-US" sz="1600" dirty="0">
                <a:hlinkClick r:id="rId2"/>
              </a:rPr>
              <a:t>https://ubicity.com/validator.html</a:t>
            </a:r>
            <a:r>
              <a:rPr lang="en-US" sz="1600" dirty="0"/>
              <a:t>):</a:t>
            </a:r>
            <a:endParaRPr lang="en-US" altLang="zh-CN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The TOSCA models need to start with </a:t>
            </a:r>
            <a:r>
              <a:rPr lang="en-US" altLang="zh-CN" sz="1600" i="1" dirty="0" err="1">
                <a:solidFill>
                  <a:srgbClr val="FF0000"/>
                </a:solidFill>
              </a:rPr>
              <a:t>tosca_definitions_version</a:t>
            </a:r>
            <a:r>
              <a:rPr lang="en-US" altLang="zh-CN" sz="1600" dirty="0"/>
              <a:t>: </a:t>
            </a:r>
            <a:r>
              <a:rPr lang="en-US" altLang="zh-CN" sz="1600" i="1" dirty="0">
                <a:solidFill>
                  <a:srgbClr val="FF0000"/>
                </a:solidFill>
              </a:rPr>
              <a:t>tosca_simple_yaml_1_0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Under </a:t>
            </a:r>
            <a:r>
              <a:rPr lang="en-US" altLang="zh-CN" sz="1600" i="1" dirty="0" err="1">
                <a:solidFill>
                  <a:srgbClr val="FF0000"/>
                </a:solidFill>
              </a:rPr>
              <a:t>topology_template</a:t>
            </a:r>
            <a:r>
              <a:rPr lang="en-US" altLang="zh-CN" sz="1600" i="1" dirty="0">
                <a:solidFill>
                  <a:srgbClr val="FF0000"/>
                </a:solidFill>
              </a:rPr>
              <a:t> </a:t>
            </a:r>
            <a:r>
              <a:rPr lang="en-US" altLang="zh-CN" sz="1600" i="1" dirty="0" err="1">
                <a:solidFill>
                  <a:srgbClr val="FF0000"/>
                </a:solidFill>
              </a:rPr>
              <a:t>node_template</a:t>
            </a:r>
            <a:r>
              <a:rPr lang="en-US" altLang="zh-CN" sz="1600" dirty="0"/>
              <a:t> the type needs to be directly under the node template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Need to define a TOSCA validator used by ONAP to verify CSAR validity and compatibility with ONAP specification: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Apache ARIA TOSCA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AT&amp;T TOSCA Parsers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OpenStack TOSCA Parser </a:t>
            </a:r>
            <a:endParaRPr lang="en-US" altLang="zh-CN" sz="1600" dirty="0"/>
          </a:p>
        </p:txBody>
      </p:sp>
    </p:spTree>
    <p:extLst>
      <p:ext uri="{BB962C8B-B14F-4D97-AF65-F5344CB8AC3E}">
        <p14:creationId xmlns:p14="http://schemas.microsoft.com/office/powerpoint/2010/main" val="4215590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58549" y="290663"/>
            <a:ext cx="84003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/>
              <a:t>OpenECOMP</a:t>
            </a:r>
            <a:r>
              <a:rPr lang="en-US" altLang="zh-CN" sz="3200" dirty="0"/>
              <a:t> Compliancy</a:t>
            </a:r>
            <a:endParaRPr lang="zh-CN" altLang="en-US" sz="3200" dirty="0"/>
          </a:p>
        </p:txBody>
      </p:sp>
      <p:sp>
        <p:nvSpPr>
          <p:cNvPr id="9" name="矩形 8"/>
          <p:cNvSpPr/>
          <p:nvPr/>
        </p:nvSpPr>
        <p:spPr>
          <a:xfrm>
            <a:off x="416561" y="1026160"/>
            <a:ext cx="8280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Missing </a:t>
            </a:r>
            <a:r>
              <a:rPr lang="en-US" altLang="zh-CN" sz="1600" dirty="0" err="1"/>
              <a:t>OpenECOMP</a:t>
            </a:r>
            <a:r>
              <a:rPr lang="en-US" altLang="zh-CN" sz="1600" dirty="0"/>
              <a:t> information needed by SO/SDNC/APPC/AAI/VID for orchestration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SO requires BPMN while the </a:t>
            </a:r>
            <a:r>
              <a:rPr lang="en-US" altLang="zh-CN" sz="1600" dirty="0" err="1"/>
              <a:t>VoLTE</a:t>
            </a:r>
            <a:r>
              <a:rPr lang="en-US" altLang="zh-CN" sz="1600" dirty="0"/>
              <a:t> services CSARs include BPEL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The current name spaces are not following </a:t>
            </a:r>
            <a:r>
              <a:rPr lang="en-US" altLang="zh-CN" sz="1600" dirty="0" err="1"/>
              <a:t>OpenECOMP</a:t>
            </a: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GSAR and NSAR archive types are not supported by </a:t>
            </a:r>
            <a:r>
              <a:rPr lang="en-US" altLang="zh-CN" sz="1600" dirty="0" err="1"/>
              <a:t>OpenECOMP</a:t>
            </a: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1600" dirty="0"/>
          </a:p>
        </p:txBody>
      </p:sp>
    </p:spTree>
    <p:extLst>
      <p:ext uri="{BB962C8B-B14F-4D97-AF65-F5344CB8AC3E}">
        <p14:creationId xmlns:p14="http://schemas.microsoft.com/office/powerpoint/2010/main" val="1046151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558549" y="89811"/>
            <a:ext cx="8400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Gap Analysis and Comments</a:t>
            </a:r>
            <a:endParaRPr lang="zh-CN" altLang="en-US" sz="2800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424628"/>
              </p:ext>
            </p:extLst>
          </p:nvPr>
        </p:nvGraphicFramePr>
        <p:xfrm>
          <a:off x="457200" y="674590"/>
          <a:ext cx="8501742" cy="3794760"/>
        </p:xfrm>
        <a:graphic>
          <a:graphicData uri="http://schemas.openxmlformats.org/drawingml/2006/table">
            <a:tbl>
              <a:tblPr/>
              <a:tblGrid>
                <a:gridCol w="3448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893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518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5078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86486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No.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Category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Feature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Potential</a:t>
                      </a:r>
                      <a:r>
                        <a:rPr lang="en-US" sz="1100" b="1" i="0" u="none" strike="noStrike" dirty="0" smtClean="0">
                          <a:solidFill>
                            <a:srgbClr val="0070C0"/>
                          </a:solidFill>
                          <a:latin typeface="Arial"/>
                        </a:rPr>
                        <a:t> </a:t>
                      </a:r>
                      <a:r>
                        <a:rPr lang="en-US" sz="1100" b="1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Gap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SDC response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substitution_mappings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capabilities mapping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No mapping between the substituted node type and Topo template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This is a bug and we are working</a:t>
                      </a:r>
                      <a:r>
                        <a:rPr lang="en-US" sz="1100" b="0" i="0" u="none" strike="noStrike" baseline="0" dirty="0">
                          <a:solidFill>
                            <a:srgbClr val="333333"/>
                          </a:solidFill>
                          <a:latin typeface="Arial"/>
                        </a:rPr>
                        <a:t> to fix it.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requirements mapping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No mapping between the substituted node type and Topo template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+mn-lt"/>
                        </a:rPr>
                        <a:t>This is a bug and we are working</a:t>
                      </a:r>
                      <a:r>
                        <a:rPr lang="en-US" sz="1100" b="0" i="0" u="none" strike="noStrike" baseline="0" dirty="0">
                          <a:solidFill>
                            <a:srgbClr val="333333"/>
                          </a:solidFill>
                          <a:latin typeface="+mn-lt"/>
                        </a:rPr>
                        <a:t> to fix it.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+mn-lt"/>
                      </a:endParaRPr>
                    </a:p>
                    <a:p>
                      <a:pPr algn="l" fontAlgn="t"/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Node 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import node type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Can't import node type to SDC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+mn-lt"/>
                        </a:rPr>
                        <a:t>We support importing</a:t>
                      </a:r>
                      <a:r>
                        <a:rPr lang="en-US" sz="1100" b="0" i="0" u="none" strike="noStrike" baseline="0" dirty="0">
                          <a:solidFill>
                            <a:srgbClr val="333333"/>
                          </a:solidFill>
                          <a:latin typeface="+mn-lt"/>
                        </a:rPr>
                        <a:t> of </a:t>
                      </a:r>
                      <a:r>
                        <a:rPr lang="en-US" sz="1100" b="0" i="0" u="none" strike="noStrike" baseline="0" dirty="0" err="1">
                          <a:solidFill>
                            <a:srgbClr val="333333"/>
                          </a:solidFill>
                          <a:latin typeface="+mn-lt"/>
                        </a:rPr>
                        <a:t>yaml</a:t>
                      </a:r>
                      <a:r>
                        <a:rPr lang="en-US" sz="1100" b="0" i="0" u="none" strike="noStrike" baseline="0" dirty="0">
                          <a:solidFill>
                            <a:srgbClr val="333333"/>
                          </a:solidFill>
                          <a:latin typeface="+mn-lt"/>
                        </a:rPr>
                        <a:t> files to create  </a:t>
                      </a:r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+mn-lt"/>
                        </a:rPr>
                        <a:t>VFC/CP/VL which are used as basic building blocks for VF use on onboarding. The VF can be designed manually in the onboarding.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define node type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Can't define node type in  SDC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Can be done manually using add </a:t>
                      </a:r>
                      <a:r>
                        <a:rPr lang="en-US" sz="1100" b="0" i="0" u="none" strike="noStrike" dirty="0" err="1">
                          <a:solidFill>
                            <a:srgbClr val="333333"/>
                          </a:solidFill>
                          <a:latin typeface="Arial"/>
                        </a:rPr>
                        <a:t>vf</a:t>
                      </a:r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 scenario.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property setting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To be verified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+mn-lt"/>
                        </a:rPr>
                        <a:t>SDC</a:t>
                      </a:r>
                      <a:r>
                        <a:rPr lang="en-US" sz="1100" b="0" i="0" u="none" strike="noStrike" baseline="0" dirty="0">
                          <a:solidFill>
                            <a:srgbClr val="333333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+mn-lt"/>
                        </a:rPr>
                        <a:t>supports property add/remove/modify from UI.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metadata setting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To be verified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+mn-lt"/>
                        </a:rPr>
                        <a:t>Please</a:t>
                      </a:r>
                      <a:r>
                        <a:rPr lang="en-US" sz="1100" b="0" i="0" u="none" strike="noStrike" baseline="0" dirty="0">
                          <a:solidFill>
                            <a:srgbClr val="333333"/>
                          </a:solidFill>
                          <a:latin typeface="+mn-lt"/>
                        </a:rPr>
                        <a:t> provide a scenario for this feature,</a:t>
                      </a:r>
                    </a:p>
                    <a:p>
                      <a:pPr algn="l" fontAlgn="t"/>
                      <a:r>
                        <a:rPr lang="en-US" sz="1100" b="0" i="0" u="none" strike="noStrike" baseline="0" dirty="0">
                          <a:solidFill>
                            <a:srgbClr val="333333"/>
                          </a:solidFill>
                          <a:latin typeface="+mn-lt"/>
                        </a:rPr>
                        <a:t>This is partially supported on VF creation.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artifact setting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To be verified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+mn-lt"/>
                        </a:rPr>
                        <a:t>Artifact from TOSCA spec is not supported,</a:t>
                      </a:r>
                      <a:r>
                        <a:rPr lang="en-US" sz="1100" b="0" i="0" u="none" strike="noStrike" baseline="0" dirty="0">
                          <a:solidFill>
                            <a:srgbClr val="333333"/>
                          </a:solidFill>
                          <a:latin typeface="+mn-lt"/>
                        </a:rPr>
                        <a:t> the artifact are external to model.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attribute setting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To be verified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Supported</a:t>
                      </a:r>
                      <a:r>
                        <a:rPr lang="en-US" sz="1100" b="0" i="0" u="none" strike="noStrike" baseline="0" dirty="0">
                          <a:solidFill>
                            <a:srgbClr val="333333"/>
                          </a:solidFill>
                          <a:latin typeface="Arial"/>
                        </a:rPr>
                        <a:t> from UI.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requirement setting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To be verified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Not supported.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capability setting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To be verified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Not supported.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Relationship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import relationship type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Can't import relationship type to </a:t>
                      </a:r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+mn-lt"/>
                        </a:rPr>
                        <a:t>SDC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+mn-lt"/>
                        </a:rPr>
                        <a:t>Not supported.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define relationship type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Can't define relationship type to </a:t>
                      </a:r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+mn-lt"/>
                        </a:rPr>
                        <a:t>SDC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+mn-lt"/>
                        </a:rPr>
                        <a:t>Not supported.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property setting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+mn-lt"/>
                        </a:rPr>
                        <a:t>To be verified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+mn-lt"/>
                        </a:rPr>
                        <a:t>Not supported.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314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558549" y="89811"/>
            <a:ext cx="8400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Gap Analysis and Comments cont.</a:t>
            </a:r>
            <a:endParaRPr lang="zh-CN" altLang="en-US" sz="28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695274"/>
              </p:ext>
            </p:extLst>
          </p:nvPr>
        </p:nvGraphicFramePr>
        <p:xfrm>
          <a:off x="711200" y="674585"/>
          <a:ext cx="8247742" cy="3077968"/>
        </p:xfrm>
        <a:graphic>
          <a:graphicData uri="http://schemas.openxmlformats.org/drawingml/2006/table">
            <a:tbl>
              <a:tblPr/>
              <a:tblGrid>
                <a:gridCol w="32150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150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55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9729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67093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67093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1329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No.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1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Category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Feature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cap="none" dirty="0" smtClean="0">
                          <a:solidFill>
                            <a:srgbClr val="333333"/>
                          </a:solidFill>
                          <a:latin typeface="Arial"/>
                          <a:ea typeface="+mn-ea"/>
                          <a:cs typeface="+mn-cs"/>
                          <a:sym typeface="Arial"/>
                        </a:rPr>
                        <a:t>Potential </a:t>
                      </a:r>
                      <a:r>
                        <a:rPr lang="en-US" sz="1100" b="1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Gap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SDC response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329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Group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import group type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Can't import group type to SDC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Can be done using API.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329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define group type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Can't define group type in  SDC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+mn-lt"/>
                        </a:rPr>
                        <a:t>Not supported.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329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property setting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Supported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Partial Support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, we can assign values to existing properties.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329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17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metadata setting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Supported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Partial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</a:rPr>
                        <a:t> support.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1329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members setting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To be verified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+mn-lt"/>
                        </a:rPr>
                        <a:t>Not supported.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1329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23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Inputs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input setting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Supported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1329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24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input mapping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Supported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1329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25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data type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Complex Data Type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To be verified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+mn-lt"/>
                        </a:rPr>
                        <a:t>Supported.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1329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26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NFV 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NFV node type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Not support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+mn-lt"/>
                        </a:rPr>
                        <a:t>We are aligned</a:t>
                      </a:r>
                      <a:r>
                        <a:rPr lang="en-US" sz="1100" b="0" i="0" u="none" strike="noStrike" baseline="0" dirty="0">
                          <a:solidFill>
                            <a:srgbClr val="333333"/>
                          </a:solidFill>
                          <a:latin typeface="+mn-lt"/>
                        </a:rPr>
                        <a:t> with the </a:t>
                      </a:r>
                      <a:r>
                        <a:rPr lang="en-US" sz="1100" b="0" i="0" u="none" strike="noStrike" baseline="0" dirty="0" err="1">
                          <a:solidFill>
                            <a:srgbClr val="333333"/>
                          </a:solidFill>
                          <a:latin typeface="+mn-lt"/>
                        </a:rPr>
                        <a:t>openECOMP</a:t>
                      </a:r>
                      <a:r>
                        <a:rPr lang="en-US" sz="1100" b="0" i="0" u="none" strike="noStrike" baseline="0" dirty="0">
                          <a:solidFill>
                            <a:srgbClr val="333333"/>
                          </a:solidFill>
                          <a:latin typeface="+mn-lt"/>
                        </a:rPr>
                        <a:t> model.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1329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 29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Nested Service design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To be verified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+mn-lt"/>
                        </a:rPr>
                        <a:t>Not supported.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1329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30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Workflow design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Workflow design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To be verified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Not supported.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13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58549" y="110359"/>
            <a:ext cx="84003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SDC Suggestions</a:t>
            </a:r>
            <a:endParaRPr lang="zh-CN" altLang="en-US" sz="3200" dirty="0"/>
          </a:p>
        </p:txBody>
      </p:sp>
      <p:sp>
        <p:nvSpPr>
          <p:cNvPr id="9" name="矩形 8"/>
          <p:cNvSpPr/>
          <p:nvPr/>
        </p:nvSpPr>
        <p:spPr>
          <a:xfrm>
            <a:off x="416561" y="1026160"/>
            <a:ext cx="8280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The CSAR needs to be aligned according to the current model supported.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i="1" dirty="0" err="1">
                <a:solidFill>
                  <a:srgbClr val="FF0000"/>
                </a:solidFill>
              </a:rPr>
              <a:t>tosca.nodes.nfv.NS.vIMS_NS</a:t>
            </a:r>
            <a:r>
              <a:rPr lang="en-US" altLang="zh-CN" sz="1600" dirty="0"/>
              <a:t> and </a:t>
            </a:r>
            <a:r>
              <a:rPr lang="en-US" altLang="zh-CN" sz="1600" i="1" dirty="0" err="1">
                <a:solidFill>
                  <a:srgbClr val="FF0000"/>
                </a:solidFill>
              </a:rPr>
              <a:t>tosca.nodes.nfv.NS.vEPC_NS</a:t>
            </a:r>
            <a:r>
              <a:rPr lang="en-US" altLang="zh-CN" sz="1600" dirty="0"/>
              <a:t> should be modeled as VNF.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Their internal components need to be defined as </a:t>
            </a:r>
            <a:r>
              <a:rPr lang="en-US" sz="1600" i="1" dirty="0">
                <a:solidFill>
                  <a:srgbClr val="FF0000"/>
                </a:solidFill>
              </a:rPr>
              <a:t>VFC/CP/VL</a:t>
            </a:r>
            <a:r>
              <a:rPr lang="en-US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Once this is aligned we will be able to import them and they can be add to a service in SDC and distributed.</a:t>
            </a:r>
          </a:p>
        </p:txBody>
      </p:sp>
    </p:spTree>
    <p:extLst>
      <p:ext uri="{BB962C8B-B14F-4D97-AF65-F5344CB8AC3E}">
        <p14:creationId xmlns:p14="http://schemas.microsoft.com/office/powerpoint/2010/main" val="40295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58549" y="110359"/>
            <a:ext cx="84003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Going Forward</a:t>
            </a:r>
            <a:endParaRPr lang="zh-CN" altLang="en-US" sz="3200" dirty="0"/>
          </a:p>
        </p:txBody>
      </p:sp>
      <p:sp>
        <p:nvSpPr>
          <p:cNvPr id="9" name="矩形 8"/>
          <p:cNvSpPr/>
          <p:nvPr/>
        </p:nvSpPr>
        <p:spPr>
          <a:xfrm>
            <a:off x="416561" y="1026160"/>
            <a:ext cx="8280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Parallel work 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Align the models to standard as suggested.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Provide a development plan, for ONAP Amsterdam release, to enhance the support of TOSCA syntax. </a:t>
            </a:r>
          </a:p>
        </p:txBody>
      </p:sp>
    </p:spTree>
    <p:extLst>
      <p:ext uri="{BB962C8B-B14F-4D97-AF65-F5344CB8AC3E}">
        <p14:creationId xmlns:p14="http://schemas.microsoft.com/office/powerpoint/2010/main" val="91837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11062</TotalTime>
  <Words>623</Words>
  <Application>Microsoft Office PowerPoint</Application>
  <PresentationFormat>On-screen Show (16:9)</PresentationFormat>
  <Paragraphs>164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宋体</vt:lpstr>
      <vt:lpstr>Arial</vt:lpstr>
      <vt:lpstr>Calibri</vt:lpstr>
      <vt:lpstr>Noto Sans Symbols</vt:lpstr>
      <vt:lpstr>Open Sans</vt:lpstr>
      <vt:lpstr>2_Office Theme</vt:lpstr>
      <vt:lpstr>ONAP SDC TOSCA Import Gap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Amanda Cohen</dc:creator>
  <cp:lastModifiedBy>Lando,Michael</cp:lastModifiedBy>
  <cp:revision>159</cp:revision>
  <dcterms:created xsi:type="dcterms:W3CDTF">2015-06-05T17:41:17Z</dcterms:created>
  <dcterms:modified xsi:type="dcterms:W3CDTF">2017-08-01T11:27:51Z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(2)FA/C9xX1m18o494B72dEQ+tLbtz81DUzpeE8bsiyVZectU733Acq1ahOv/f5UUoJ+gv63722
Gs0q15HPv9ID96pfJBBSvr2q+6t9NpYBpm1IK6LYAvpOnw/2TD0qpkThPyHeVEVdusH9YiZO
UMuiwgWaZIBuDW2uJqPiuJ0iJXAAS7nCHagH2McXETV/bSCn7mAhvAiVSEGlvWXM3bwQK5Wd
NNqcZBPyY4FL+eZbLf</vt:lpwstr>
  </property>
  <property fmtid="{D5CDD505-2E9C-101B-9397-08002B2CF9AE}" pid="3" name="_2015_ms_pID_7253431">
    <vt:lpwstr>NaDf9bMAq6TMDltekV4Vu6sXdwOcj1+FIiYgzLIDhBp8HUqsYjdE2y
vUxUEmKTIgsQTuTfjUzpKMDbDRyjdJqp4T+x9ZBgEpeV99kXSeS2lk2LF82W80+4QP8YjEek
pK/eA5fhwYIdac1V9TNV1x+Lhm/xagmcvXzPlhPP3HMc/g==</vt:lpwstr>
  </property>
  <property fmtid="{D5CDD505-2E9C-101B-9397-08002B2CF9AE}" pid="4" name="_readonly">
    <vt:lpwstr/>
  </property>
  <property fmtid="{D5CDD505-2E9C-101B-9397-08002B2CF9AE}" pid="5" name="_change">
    <vt:lpwstr/>
  </property>
  <property fmtid="{D5CDD505-2E9C-101B-9397-08002B2CF9AE}" pid="6" name="_full-control">
    <vt:lpwstr/>
  </property>
  <property fmtid="{D5CDD505-2E9C-101B-9397-08002B2CF9AE}" pid="7" name="sflag">
    <vt:lpwstr>1493836641</vt:lpwstr>
  </property>
</Properties>
</file>