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258" r:id="rId3"/>
    <p:sldId id="270" r:id="rId4"/>
    <p:sldId id="271" r:id="rId5"/>
    <p:sldId id="259" r:id="rId6"/>
    <p:sldId id="293" r:id="rId7"/>
    <p:sldId id="294" r:id="rId8"/>
    <p:sldId id="295" r:id="rId9"/>
    <p:sldId id="296" r:id="rId10"/>
    <p:sldId id="298" r:id="rId11"/>
    <p:sldId id="290" r:id="rId12"/>
    <p:sldId id="291" r:id="rId13"/>
    <p:sldId id="299" r:id="rId14"/>
    <p:sldId id="300" r:id="rId15"/>
    <p:sldId id="301" r:id="rId16"/>
    <p:sldId id="302" r:id="rId17"/>
    <p:sldId id="303" r:id="rId18"/>
    <p:sldId id="304" r:id="rId19"/>
    <p:sldId id="262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mir Levy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413" autoAdjust="0"/>
    <p:restoredTop sz="77052"/>
  </p:normalViewPr>
  <p:slideViewPr>
    <p:cSldViewPr snapToGrid="0" snapToObjects="1">
      <p:cViewPr varScale="1">
        <p:scale>
          <a:sx n="41" d="100"/>
          <a:sy n="41" d="100"/>
        </p:scale>
        <p:origin x="696" y="3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Relationship Id="rId27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9/27/2017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283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8438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197" name="Shape 19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762376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5926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0257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2529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6173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4749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6701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6973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4237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ullets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Shape 42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12" y="90804"/>
            <a:ext cx="12191988" cy="6857994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Shape 43"/>
          <p:cNvSpPr txBox="1">
            <a:spLocks noGrp="1"/>
          </p:cNvSpPr>
          <p:nvPr>
            <p:ph type="title"/>
          </p:nvPr>
        </p:nvSpPr>
        <p:spPr>
          <a:xfrm>
            <a:off x="4732019" y="90804"/>
            <a:ext cx="6918959" cy="1325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rgbClr val="000069"/>
              </a:buClr>
              <a:buFont typeface="Verdana"/>
              <a:buNone/>
              <a:defRPr sz="3400" b="1" i="0" u="none" strike="noStrike" cap="none">
                <a:solidFill>
                  <a:srgbClr val="000069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body" idx="1"/>
          </p:nvPr>
        </p:nvSpPr>
        <p:spPr>
          <a:xfrm>
            <a:off x="4732019" y="1706880"/>
            <a:ext cx="5989320" cy="470916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285750" marR="0" lvl="0" indent="-1841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69"/>
              </a:buClr>
              <a:buSzPct val="100000"/>
              <a:buFont typeface="Noto Sans Symbols"/>
              <a:buChar char="▪"/>
              <a:defRPr sz="1600" b="0" i="0" u="none" strike="noStrike" cap="none">
                <a:solidFill>
                  <a:srgbClr val="00006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1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1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1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1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36394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hank you2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4131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ullets2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Shape 4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" y="0"/>
            <a:ext cx="12191988" cy="6857992"/>
          </a:xfrm>
          <a:prstGeom prst="rect">
            <a:avLst/>
          </a:prstGeom>
          <a:noFill/>
          <a:ln>
            <a:noFill/>
          </a:ln>
        </p:spPr>
      </p:pic>
      <p:sp>
        <p:nvSpPr>
          <p:cNvPr id="47" name="Shape 47"/>
          <p:cNvSpPr txBox="1">
            <a:spLocks noGrp="1"/>
          </p:cNvSpPr>
          <p:nvPr>
            <p:ph type="title"/>
          </p:nvPr>
        </p:nvSpPr>
        <p:spPr>
          <a:xfrm>
            <a:off x="4732019" y="90804"/>
            <a:ext cx="6918959" cy="1325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rgbClr val="000069"/>
              </a:buClr>
              <a:buFont typeface="Verdana"/>
              <a:buNone/>
              <a:defRPr sz="3400" b="1" i="0" u="none" strike="noStrike" cap="none">
                <a:solidFill>
                  <a:srgbClr val="000069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4732019" y="1706880"/>
            <a:ext cx="5989320" cy="470916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285750" marR="0" lvl="0" indent="-1841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69"/>
              </a:buClr>
              <a:buSzPct val="100000"/>
              <a:buFont typeface="Noto Sans Symbols"/>
              <a:buChar char="▪"/>
              <a:defRPr sz="1600" b="0" i="0" u="none" strike="noStrike" cap="none">
                <a:solidFill>
                  <a:srgbClr val="00006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1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1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1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sz="1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214225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3701" y="341793"/>
            <a:ext cx="10844563" cy="615553"/>
          </a:xfrm>
        </p:spPr>
        <p:txBody>
          <a:bodyPr tIns="0" rIns="0" bIns="0"/>
          <a:lstStyle>
            <a:lvl1pPr>
              <a:defRPr lang="zh-CN" altLang="en-US" sz="5332" b="0" kern="1200" dirty="0">
                <a:solidFill>
                  <a:srgbClr val="004D8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4" name="Rectangle 10"/>
          <p:cNvSpPr>
            <a:spLocks noChangeArrowheads="1"/>
          </p:cNvSpPr>
          <p:nvPr userDrawn="1"/>
        </p:nvSpPr>
        <p:spPr bwMode="auto">
          <a:xfrm>
            <a:off x="823700" y="6489704"/>
            <a:ext cx="2096541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defTabSz="1068147" eaLnBrk="0" hangingPunct="0">
              <a:lnSpc>
                <a:spcPct val="85000"/>
              </a:lnSpc>
            </a:pPr>
            <a:fld id="{6E2B6D97-5D44-430E-A027-85C3264F843E}" type="slidenum">
              <a:rPr lang="de-DE" altLang="zh-CN" sz="1333" smtClean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pPr defTabSz="1068147" eaLnBrk="0" hangingPunct="0">
                <a:lnSpc>
                  <a:spcPct val="85000"/>
                </a:lnSpc>
              </a:pPr>
              <a:t>‹#›</a:t>
            </a:fld>
            <a:endParaRPr lang="en-GB" altLang="zh-CN" sz="1333" dirty="0"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4131748"/>
      </p:ext>
    </p:extLst>
  </p:cSld>
  <p:clrMapOvr>
    <a:masterClrMapping/>
  </p:clrMapOvr>
  <p:transition spd="med"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3383CAE-3A50-448B-AE0C-03A2B22120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06CE8-5075-4D00-B5AC-ECEF0F59B90C}" type="datetimeFigureOut">
              <a:rPr lang="en-US" smtClean="0"/>
              <a:t>9/27/2017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B2C2E5C-562D-42F5-BF9F-F9D475AE0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0B170E-866C-4783-AED9-0F3855E00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082AC-0852-412F-8DBA-F7A90BD077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36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11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1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60" r:id="rId9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6000" dirty="0"/>
              <a:t>ONAP Modeling: long-term strategy vs short-term tactics</a:t>
            </a:r>
            <a:br>
              <a:rPr lang="en-US" dirty="0"/>
            </a:br>
            <a:br>
              <a:rPr lang="en-US" dirty="0"/>
            </a:br>
            <a:r>
              <a:rPr lang="en-US" dirty="0"/>
              <a:t>Michael Brenner, Cloudify, michael@cloudify.co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4028487" y="5282314"/>
            <a:ext cx="4008788" cy="534185"/>
          </a:xfrm>
        </p:spPr>
        <p:txBody>
          <a:bodyPr/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+mn-lt"/>
                <a:cs typeface="Helvetica Neue Ligh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lang="en-US" dirty="0"/>
              <a:t>Sep 25 , 2017</a:t>
            </a:r>
          </a:p>
        </p:txBody>
      </p:sp>
    </p:spTree>
    <p:extLst>
      <p:ext uri="{BB962C8B-B14F-4D97-AF65-F5344CB8AC3E}">
        <p14:creationId xmlns:p14="http://schemas.microsoft.com/office/powerpoint/2010/main" val="1808266298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Shape 165">
            <a:extLst>
              <a:ext uri="{FF2B5EF4-FFF2-40B4-BE49-F238E27FC236}">
                <a16:creationId xmlns:a16="http://schemas.microsoft.com/office/drawing/2014/main" id="{73B8F8EF-6C26-4029-BEC8-9DD9F54605F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64335720"/>
              </p:ext>
            </p:extLst>
          </p:nvPr>
        </p:nvGraphicFramePr>
        <p:xfrm>
          <a:off x="822960" y="992405"/>
          <a:ext cx="10617198" cy="5301468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189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142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0030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88829"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 sz="1600" b="1" dirty="0"/>
                        <a:t>Area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 sz="1600" b="1" dirty="0"/>
                        <a:t>NFV profile (</a:t>
                      </a:r>
                      <a:r>
                        <a:rPr lang="en" sz="1600" b="1" dirty="0"/>
                        <a:t>CSD03/</a:t>
                      </a:r>
                      <a:r>
                        <a:rPr lang="en-US" sz="1600" b="1" dirty="0"/>
                        <a:t>CSD04)</a:t>
                      </a:r>
                      <a:endParaRPr lang="en" sz="1600" b="1" dirty="0"/>
                    </a:p>
                  </a:txBody>
                  <a:tcPr marL="91425" marR="91425" marT="91425" marB="91425">
                    <a:lnL w="9525" cap="flat" cmpd="sng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-US" sz="1600" b="1" dirty="0"/>
                        <a:t>Pure </a:t>
                      </a:r>
                      <a:r>
                        <a:rPr lang="en" sz="1600" b="1" dirty="0"/>
                        <a:t>Model Driven</a:t>
                      </a:r>
                    </a:p>
                  </a:txBody>
                  <a:tcPr marL="91425" marR="91425" marT="91425" marB="91425">
                    <a:lnL w="9525" cap="flat" cmpd="sng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8829"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 sz="1600"/>
                        <a:t>TOSCA</a:t>
                      </a:r>
                    </a:p>
                  </a:txBody>
                  <a:tcPr marL="91425" marR="91425" marT="91425" marB="91425">
                    <a:lnT w="9525" cap="flat" cmpd="sng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 sz="1600" dirty="0"/>
                        <a:t>Kind of Mix of SimpleYAML and ETSI </a:t>
                      </a:r>
                      <a:r>
                        <a:rPr lang="en-US" sz="1600" dirty="0"/>
                        <a:t>VNF info model matching NFV profile</a:t>
                      </a:r>
                      <a:endParaRPr lang="en" sz="1600" dirty="0"/>
                    </a:p>
                  </a:txBody>
                  <a:tcPr marL="91425" marR="91425" marT="91425" marB="91425">
                    <a:lnT w="9525" cap="flat" cmpd="sng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 sz="1600" dirty="0"/>
                        <a:t>Simple YAML TOSCA v1.</a:t>
                      </a:r>
                      <a:r>
                        <a:rPr lang="en-US" sz="1600" dirty="0"/>
                        <a:t>x</a:t>
                      </a:r>
                      <a:endParaRPr lang="en" sz="1600" dirty="0"/>
                    </a:p>
                  </a:txBody>
                  <a:tcPr marL="91425" marR="91425" marT="91425" marB="91425">
                    <a:lnT w="9525" cap="flat" cmpd="sng">
                      <a:solidFill>
                        <a:srgbClr val="00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8829"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 sz="1600" dirty="0"/>
                        <a:t>EPA Support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 sz="1600"/>
                        <a:t>Some</a:t>
                      </a:r>
                    </a:p>
                  </a:txBody>
                  <a:tcPr marL="91425" marR="91425" marT="91425" marB="91425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 sz="1600"/>
                        <a:t>ALL</a:t>
                      </a:r>
                    </a:p>
                  </a:txBody>
                  <a:tcPr marL="91425" marR="91425" marT="91425" marB="91425">
                    <a:solidFill>
                      <a:srgbClr val="00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8829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600"/>
                        <a:t>Extendable Model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600"/>
                        <a:t>No (Retrofit)</a:t>
                      </a:r>
                    </a:p>
                  </a:txBody>
                  <a:tcPr marL="91425" marR="91425" marT="91425" marB="91425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600"/>
                        <a:t>Yes</a:t>
                      </a:r>
                    </a:p>
                  </a:txBody>
                  <a:tcPr marL="91425" marR="91425" marT="91425" marB="91425">
                    <a:solidFill>
                      <a:srgbClr val="00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8829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600"/>
                        <a:t>NFV Profile Changes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600"/>
                        <a:t>Redesign</a:t>
                      </a:r>
                    </a:p>
                  </a:txBody>
                  <a:tcPr marL="91425" marR="91425" marT="91425" marB="91425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600"/>
                        <a:t>No Change</a:t>
                      </a:r>
                    </a:p>
                  </a:txBody>
                  <a:tcPr marL="91425" marR="91425" marT="91425" marB="91425">
                    <a:solidFill>
                      <a:srgbClr val="00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90722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600"/>
                        <a:t>NFV Profile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600"/>
                        <a:t>Flawed approach</a:t>
                      </a:r>
                    </a:p>
                  </a:txBody>
                  <a:tcPr marL="91425" marR="91425" marT="91425" marB="91425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600"/>
                        <a:t>TOSCA Logic (Requirements/Capabilities)</a:t>
                      </a:r>
                    </a:p>
                  </a:txBody>
                  <a:tcPr marL="91425" marR="91425" marT="91425" marB="91425">
                    <a:solidFill>
                      <a:srgbClr val="00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88829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600"/>
                        <a:t>Profile and Telemetry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600"/>
                        <a:t>No support</a:t>
                      </a:r>
                    </a:p>
                  </a:txBody>
                  <a:tcPr marL="91425" marR="91425" marT="91425" marB="91425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600"/>
                        <a:t>Optional</a:t>
                      </a:r>
                    </a:p>
                  </a:txBody>
                  <a:tcPr marL="91425" marR="91425" marT="91425" marB="91425">
                    <a:solidFill>
                      <a:srgbClr val="00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79307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600"/>
                        <a:t>Standard Based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600" dirty="0"/>
                        <a:t>Proprietary approach – </a:t>
                      </a:r>
                      <a:r>
                        <a:rPr lang="en-US" sz="1600" dirty="0"/>
                        <a:t>csd03</a:t>
                      </a:r>
                      <a:r>
                        <a:rPr lang="en" sz="1600" dirty="0"/>
                        <a:t> </a:t>
                      </a:r>
                      <a:r>
                        <a:rPr lang="en-US" sz="1600" dirty="0"/>
                        <a:t>was obsoleted by csd04, and csd04 will be obsoleted by csd05.</a:t>
                      </a:r>
                      <a:r>
                        <a:rPr lang="en" sz="1600" dirty="0"/>
                        <a:t> </a:t>
                      </a:r>
                      <a:r>
                        <a:rPr lang="en-US" sz="1600" dirty="0"/>
                        <a:t>Almost invariably a re-write without backward compatibility.</a:t>
                      </a:r>
                      <a:endParaRPr lang="en" sz="1600" dirty="0"/>
                    </a:p>
                  </a:txBody>
                  <a:tcPr marL="91425" marR="91425" marT="91425" marB="91425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 sz="1600" dirty="0"/>
                        <a:t>This approach SHOULD become part of other orchestration solutions like </a:t>
                      </a:r>
                      <a:r>
                        <a:rPr lang="en-US" sz="1600" dirty="0"/>
                        <a:t>ONAP. Implement, adopt, and then drive into OASIS/TOSCA TC</a:t>
                      </a:r>
                      <a:endParaRPr lang="en" sz="1600" dirty="0"/>
                    </a:p>
                  </a:txBody>
                  <a:tcPr marL="91425" marR="91425" marT="91425" marB="91425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Title 3">
            <a:extLst>
              <a:ext uri="{FF2B5EF4-FFF2-40B4-BE49-F238E27FC236}">
                <a16:creationId xmlns:a16="http://schemas.microsoft.com/office/drawing/2014/main" id="{8F967F11-D88B-412C-A3BF-5712CD31D89C}"/>
              </a:ext>
            </a:extLst>
          </p:cNvPr>
          <p:cNvSpPr txBox="1">
            <a:spLocks/>
          </p:cNvSpPr>
          <p:nvPr/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0" i="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32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SimpleYAML</a:t>
            </a:r>
            <a:r>
              <a:rPr lang="en-US" sz="3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++ is TBD – but a unifying path exists</a:t>
            </a:r>
          </a:p>
        </p:txBody>
      </p:sp>
    </p:spTree>
    <p:extLst>
      <p:ext uri="{BB962C8B-B14F-4D97-AF65-F5344CB8AC3E}">
        <p14:creationId xmlns:p14="http://schemas.microsoft.com/office/powerpoint/2010/main" val="35695929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B3B969-62F4-4F4C-9143-860274E8FA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Imperative vs Declarative</a:t>
            </a:r>
          </a:p>
        </p:txBody>
      </p:sp>
      <p:pic>
        <p:nvPicPr>
          <p:cNvPr id="4098" name="Picture 2" descr="Image result for image for declarative model">
            <a:extLst>
              <a:ext uri="{FF2B5EF4-FFF2-40B4-BE49-F238E27FC236}">
                <a16:creationId xmlns:a16="http://schemas.microsoft.com/office/drawing/2014/main" id="{14AA391F-6327-4F64-B32E-C3992BBE1E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399" y="1188720"/>
            <a:ext cx="9392391" cy="5039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7817203"/>
      </p:ext>
    </p:extLst>
  </p:cSld>
  <p:clrMapOvr>
    <a:masterClrMapping/>
  </p:clrMapOvr>
  <p:transition spd="med" advClick="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5A488A-0FD5-4528-B843-DA25518DAA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right balance: Declarative with Imperative</a:t>
            </a:r>
          </a:p>
        </p:txBody>
      </p:sp>
      <p:pic>
        <p:nvPicPr>
          <p:cNvPr id="5122" name="Picture 2" descr="Related image">
            <a:extLst>
              <a:ext uri="{FF2B5EF4-FFF2-40B4-BE49-F238E27FC236}">
                <a16:creationId xmlns:a16="http://schemas.microsoft.com/office/drawing/2014/main" id="{5E7EBDB0-31E9-4F13-8D8F-0FC708297D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2213" y="1145540"/>
            <a:ext cx="4219575" cy="495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3404525"/>
      </p:ext>
    </p:extLst>
  </p:cSld>
  <p:clrMapOvr>
    <a:masterClrMapping/>
  </p:clrMapOvr>
  <p:transition spd="med" advClick="0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0D3F850-CC7C-4AEA-BE42-00C552AE69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5096033-BB50-4DAE-B605-81582A6C08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Tactics for R2: information model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01B515-E859-4B1B-9D2A-00C1F68D1D2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Start with ECOMP</a:t>
            </a:r>
          </a:p>
          <a:p>
            <a:r>
              <a:rPr lang="en-US" sz="3200" dirty="0"/>
              <a:t>Identify what ECOMP does not cover, but should</a:t>
            </a:r>
          </a:p>
          <a:p>
            <a:pPr lvl="1"/>
            <a:r>
              <a:rPr lang="en-US" sz="3200" dirty="0"/>
              <a:t>Re-use complementary portions from existing standard </a:t>
            </a:r>
            <a:r>
              <a:rPr lang="en-US" sz="3200" dirty="0" err="1"/>
              <a:t>Ims</a:t>
            </a:r>
            <a:r>
              <a:rPr lang="en-US" sz="3200" dirty="0"/>
              <a:t> (ETSI NFV VNF/NS IM, MEF/LSO, TM Forum SID, …)</a:t>
            </a:r>
          </a:p>
          <a:p>
            <a:r>
              <a:rPr lang="en-US" sz="3200" dirty="0"/>
              <a:t>For each complementary IM to ECOMP, identify needed subset/gaps/overlaps</a:t>
            </a:r>
          </a:p>
          <a:p>
            <a:r>
              <a:rPr lang="en-US" sz="3200" dirty="0"/>
              <a:t>Define/agree ECOMP ++ IM</a:t>
            </a:r>
          </a:p>
          <a:p>
            <a:r>
              <a:rPr lang="en-US" sz="3200" dirty="0"/>
              <a:t>Decide on IM-to-DM priorities for R2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9240559"/>
      </p:ext>
    </p:extLst>
  </p:cSld>
  <p:clrMapOvr>
    <a:masterClrMapping/>
  </p:clrMapOvr>
  <p:transition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82DBFC0-F52B-4AB6-80B2-063AF30BCD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4BD2D29-4485-40A7-A374-C313E57570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Tactics for R2: data models/DSL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73A1A3F-33B6-4B12-9D2F-61C110F7AAC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>
            <a:normAutofit lnSpcReduction="10000"/>
          </a:bodyPr>
          <a:lstStyle/>
          <a:p>
            <a:r>
              <a:rPr lang="en-US" sz="3200" dirty="0"/>
              <a:t>Must be able to at least implement the ECOMP++ IM priorities for R2</a:t>
            </a:r>
          </a:p>
          <a:p>
            <a:r>
              <a:rPr lang="en-US" sz="3200" dirty="0"/>
              <a:t>Confirm TOSCA &amp; </a:t>
            </a:r>
            <a:r>
              <a:rPr lang="en-US" sz="3200" dirty="0" err="1"/>
              <a:t>SimpleYAML</a:t>
            </a:r>
            <a:r>
              <a:rPr lang="en-US" sz="3200" dirty="0"/>
              <a:t> as targets</a:t>
            </a:r>
          </a:p>
          <a:p>
            <a:r>
              <a:rPr lang="en-US" sz="3200" dirty="0"/>
              <a:t>Start with ECOMP Data Model, complement or replace with TOSCA TC/NFV ad-hoc NFV profile as needed</a:t>
            </a:r>
          </a:p>
          <a:p>
            <a:pPr lvl="1"/>
            <a:r>
              <a:rPr lang="en-US" sz="2800" dirty="0"/>
              <a:t>Identify “short-term flawed approach” for enhancements in future release</a:t>
            </a:r>
          </a:p>
          <a:p>
            <a:pPr lvl="1"/>
            <a:r>
              <a:rPr lang="en-US" sz="2800" dirty="0"/>
              <a:t>Extend/replace consistent with strategy towards unified </a:t>
            </a:r>
            <a:r>
              <a:rPr lang="en-US" sz="2800" dirty="0" err="1"/>
              <a:t>SimpleYAML</a:t>
            </a:r>
            <a:endParaRPr lang="en-US" sz="2800" dirty="0"/>
          </a:p>
          <a:p>
            <a:r>
              <a:rPr lang="en-US" sz="3200" dirty="0"/>
              <a:t>Push implemented extensions into TOSCA TC towards a </a:t>
            </a:r>
            <a:r>
              <a:rPr lang="en-US" sz="3200" dirty="0" err="1"/>
              <a:t>SimpleYAML</a:t>
            </a:r>
            <a:r>
              <a:rPr lang="en-US" sz="3200" dirty="0"/>
              <a:t>++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0924140"/>
      </p:ext>
    </p:extLst>
  </p:cSld>
  <p:clrMapOvr>
    <a:masterClrMapping/>
  </p:clrMapOvr>
  <p:transition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82DBFC0-F52B-4AB6-80B2-063AF30BCD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4BD2D29-4485-40A7-A374-C313E57570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Tactics for R2: declarative with imperative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73A1A3F-33B6-4B12-9D2F-61C110F7AAC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1218881"/>
          </a:xfrm>
        </p:spPr>
        <p:txBody>
          <a:bodyPr>
            <a:normAutofit/>
          </a:bodyPr>
          <a:lstStyle/>
          <a:p>
            <a:r>
              <a:rPr lang="en-US" sz="3200" dirty="0"/>
              <a:t>Define/implement a native TOSCA orchestration that enables assessing/validating the right balance</a:t>
            </a:r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963F55FA-2CD6-4438-A972-C87973D38B62}"/>
              </a:ext>
            </a:extLst>
          </p:cNvPr>
          <p:cNvGrpSpPr/>
          <p:nvPr/>
        </p:nvGrpSpPr>
        <p:grpSpPr>
          <a:xfrm>
            <a:off x="998449" y="2447288"/>
            <a:ext cx="9939825" cy="3368175"/>
            <a:chOff x="1126087" y="1744913"/>
            <a:chExt cx="9939825" cy="3368175"/>
          </a:xfrm>
        </p:grpSpPr>
        <p:sp>
          <p:nvSpPr>
            <p:cNvPr id="5" name="Arrow: Left 4">
              <a:extLst>
                <a:ext uri="{FF2B5EF4-FFF2-40B4-BE49-F238E27FC236}">
                  <a16:creationId xmlns:a16="http://schemas.microsoft.com/office/drawing/2014/main" id="{45E0ACDF-FC6D-4880-98CB-0CA66D70F4F2}"/>
                </a:ext>
              </a:extLst>
            </p:cNvPr>
            <p:cNvSpPr/>
            <p:nvPr/>
          </p:nvSpPr>
          <p:spPr>
            <a:xfrm rot="5400000">
              <a:off x="6123175" y="4325750"/>
              <a:ext cx="345440" cy="209810"/>
            </a:xfrm>
            <a:prstGeom prst="left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hape 243">
              <a:extLst>
                <a:ext uri="{FF2B5EF4-FFF2-40B4-BE49-F238E27FC236}">
                  <a16:creationId xmlns:a16="http://schemas.microsoft.com/office/drawing/2014/main" id="{729F7968-CD61-4F35-992F-F44AAF7BE7E6}"/>
                </a:ext>
              </a:extLst>
            </p:cNvPr>
            <p:cNvSpPr/>
            <p:nvPr/>
          </p:nvSpPr>
          <p:spPr>
            <a:xfrm>
              <a:off x="1126087" y="1837338"/>
              <a:ext cx="1373700" cy="718500"/>
            </a:xfrm>
            <a:prstGeom prst="roundRect">
              <a:avLst>
                <a:gd name="adj" fmla="val 16667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lvl="0" algn="ctr">
                <a:spcBef>
                  <a:spcPts val="0"/>
                </a:spcBef>
                <a:buNone/>
              </a:pPr>
              <a:r>
                <a:rPr lang="en-US"/>
                <a:t>SDC</a:t>
              </a:r>
            </a:p>
          </p:txBody>
        </p:sp>
        <p:sp>
          <p:nvSpPr>
            <p:cNvPr id="9" name="Shape 244">
              <a:extLst>
                <a:ext uri="{FF2B5EF4-FFF2-40B4-BE49-F238E27FC236}">
                  <a16:creationId xmlns:a16="http://schemas.microsoft.com/office/drawing/2014/main" id="{5188FEBB-3FD5-42E3-A375-3B10423186A7}"/>
                </a:ext>
              </a:extLst>
            </p:cNvPr>
            <p:cNvSpPr/>
            <p:nvPr/>
          </p:nvSpPr>
          <p:spPr>
            <a:xfrm>
              <a:off x="1446962" y="3443538"/>
              <a:ext cx="1056600" cy="958200"/>
            </a:xfrm>
            <a:prstGeom prst="snip1Rect">
              <a:avLst>
                <a:gd name="adj" fmla="val 16667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lvl="0" algn="ctr">
                <a:spcBef>
                  <a:spcPts val="0"/>
                </a:spcBef>
                <a:buNone/>
              </a:pPr>
              <a:r>
                <a:rPr lang="en-US"/>
                <a:t>ONAP TOSCA Types</a:t>
              </a:r>
            </a:p>
          </p:txBody>
        </p:sp>
        <p:sp>
          <p:nvSpPr>
            <p:cNvPr id="10" name="Shape 245">
              <a:extLst>
                <a:ext uri="{FF2B5EF4-FFF2-40B4-BE49-F238E27FC236}">
                  <a16:creationId xmlns:a16="http://schemas.microsoft.com/office/drawing/2014/main" id="{879DAD63-8F08-4B28-A95C-B71C70278941}"/>
                </a:ext>
              </a:extLst>
            </p:cNvPr>
            <p:cNvSpPr/>
            <p:nvPr/>
          </p:nvSpPr>
          <p:spPr>
            <a:xfrm>
              <a:off x="1366987" y="3346788"/>
              <a:ext cx="1056600" cy="958200"/>
            </a:xfrm>
            <a:prstGeom prst="snip1Rect">
              <a:avLst>
                <a:gd name="adj" fmla="val 16667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lvl="0" algn="ctr" rtl="0">
                <a:spcBef>
                  <a:spcPts val="0"/>
                </a:spcBef>
                <a:buNone/>
              </a:pPr>
              <a:r>
                <a:rPr lang="en-US"/>
                <a:t>ONAP TOSCA Types</a:t>
              </a:r>
            </a:p>
          </p:txBody>
        </p:sp>
        <p:sp>
          <p:nvSpPr>
            <p:cNvPr id="11" name="Shape 246">
              <a:extLst>
                <a:ext uri="{FF2B5EF4-FFF2-40B4-BE49-F238E27FC236}">
                  <a16:creationId xmlns:a16="http://schemas.microsoft.com/office/drawing/2014/main" id="{B9C59022-4B6A-46F2-B6D7-7ED404D47692}"/>
                </a:ext>
              </a:extLst>
            </p:cNvPr>
            <p:cNvSpPr/>
            <p:nvPr/>
          </p:nvSpPr>
          <p:spPr>
            <a:xfrm>
              <a:off x="1218362" y="3214938"/>
              <a:ext cx="1056600" cy="958200"/>
            </a:xfrm>
            <a:prstGeom prst="snip1Rect">
              <a:avLst>
                <a:gd name="adj" fmla="val 16667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lvl="0" algn="ctr" rtl="0">
                <a:spcBef>
                  <a:spcPts val="0"/>
                </a:spcBef>
                <a:buNone/>
              </a:pPr>
              <a:r>
                <a:rPr lang="en-US"/>
                <a:t>ONAP TOSCA Types</a:t>
              </a:r>
            </a:p>
          </p:txBody>
        </p:sp>
        <p:cxnSp>
          <p:nvCxnSpPr>
            <p:cNvPr id="12" name="Shape 247">
              <a:extLst>
                <a:ext uri="{FF2B5EF4-FFF2-40B4-BE49-F238E27FC236}">
                  <a16:creationId xmlns:a16="http://schemas.microsoft.com/office/drawing/2014/main" id="{64277CAD-6BC1-469A-9A6C-BC4E1B3EBCEC}"/>
                </a:ext>
              </a:extLst>
            </p:cNvPr>
            <p:cNvCxnSpPr>
              <a:stCxn id="11" idx="3"/>
              <a:endCxn id="8" idx="2"/>
            </p:cNvCxnSpPr>
            <p:nvPr/>
          </p:nvCxnSpPr>
          <p:spPr>
            <a:xfrm rot="-5400000">
              <a:off x="1450262" y="2852238"/>
              <a:ext cx="659100" cy="66300"/>
            </a:xfrm>
            <a:prstGeom prst="curvedConnector3">
              <a:avLst>
                <a:gd name="adj1" fmla="val 50000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sp>
          <p:nvSpPr>
            <p:cNvPr id="13" name="Shape 248">
              <a:extLst>
                <a:ext uri="{FF2B5EF4-FFF2-40B4-BE49-F238E27FC236}">
                  <a16:creationId xmlns:a16="http://schemas.microsoft.com/office/drawing/2014/main" id="{6C13248D-48E8-42EF-B4F0-F4FD2EA1BFC6}"/>
                </a:ext>
              </a:extLst>
            </p:cNvPr>
            <p:cNvSpPr/>
            <p:nvPr/>
          </p:nvSpPr>
          <p:spPr>
            <a:xfrm>
              <a:off x="3084512" y="1799889"/>
              <a:ext cx="1141200" cy="803100"/>
            </a:xfrm>
            <a:prstGeom prst="snip1Rect">
              <a:avLst>
                <a:gd name="adj" fmla="val 16667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lvl="0" algn="ctr">
                <a:spcBef>
                  <a:spcPts val="0"/>
                </a:spcBef>
                <a:buNone/>
              </a:pPr>
              <a:r>
                <a:rPr lang="en-US"/>
                <a:t>Template/CSAR</a:t>
              </a:r>
            </a:p>
          </p:txBody>
        </p:sp>
        <p:cxnSp>
          <p:nvCxnSpPr>
            <p:cNvPr id="14" name="Shape 249">
              <a:extLst>
                <a:ext uri="{FF2B5EF4-FFF2-40B4-BE49-F238E27FC236}">
                  <a16:creationId xmlns:a16="http://schemas.microsoft.com/office/drawing/2014/main" id="{12E85AFE-4DD4-4D8A-AEA4-68526858810E}"/>
                </a:ext>
              </a:extLst>
            </p:cNvPr>
            <p:cNvCxnSpPr>
              <a:stCxn id="8" idx="3"/>
              <a:endCxn id="13" idx="2"/>
            </p:cNvCxnSpPr>
            <p:nvPr/>
          </p:nvCxnSpPr>
          <p:spPr>
            <a:xfrm>
              <a:off x="2499787" y="2196588"/>
              <a:ext cx="584700" cy="4800"/>
            </a:xfrm>
            <a:prstGeom prst="curvedConnector3">
              <a:avLst>
                <a:gd name="adj1" fmla="val 50002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sp>
          <p:nvSpPr>
            <p:cNvPr id="15" name="Shape 250">
              <a:extLst>
                <a:ext uri="{FF2B5EF4-FFF2-40B4-BE49-F238E27FC236}">
                  <a16:creationId xmlns:a16="http://schemas.microsoft.com/office/drawing/2014/main" id="{3E851B32-4E1F-4BC3-ACD5-46EABB5B9307}"/>
                </a:ext>
              </a:extLst>
            </p:cNvPr>
            <p:cNvSpPr/>
            <p:nvPr/>
          </p:nvSpPr>
          <p:spPr>
            <a:xfrm>
              <a:off x="5049962" y="1744913"/>
              <a:ext cx="4797300" cy="2085900"/>
            </a:xfrm>
            <a:prstGeom prst="roundRect">
              <a:avLst>
                <a:gd name="adj" fmla="val 16667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lvl="0" algn="ctr">
                <a:spcBef>
                  <a:spcPts val="0"/>
                </a:spcBef>
                <a:buNone/>
              </a:pPr>
              <a:r>
                <a:rPr lang="en-US"/>
                <a:t>SO</a:t>
              </a:r>
            </a:p>
          </p:txBody>
        </p:sp>
        <p:sp>
          <p:nvSpPr>
            <p:cNvPr id="16" name="Shape 251">
              <a:extLst>
                <a:ext uri="{FF2B5EF4-FFF2-40B4-BE49-F238E27FC236}">
                  <a16:creationId xmlns:a16="http://schemas.microsoft.com/office/drawing/2014/main" id="{EC1D5096-7774-4149-84A8-83D261DB1B8B}"/>
                </a:ext>
              </a:extLst>
            </p:cNvPr>
            <p:cNvSpPr/>
            <p:nvPr/>
          </p:nvSpPr>
          <p:spPr>
            <a:xfrm>
              <a:off x="5383662" y="2000663"/>
              <a:ext cx="584700" cy="591750"/>
            </a:xfrm>
            <a:prstGeom prst="flowChartMagneticDisk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cxnSp>
          <p:nvCxnSpPr>
            <p:cNvPr id="17" name="Shape 252">
              <a:extLst>
                <a:ext uri="{FF2B5EF4-FFF2-40B4-BE49-F238E27FC236}">
                  <a16:creationId xmlns:a16="http://schemas.microsoft.com/office/drawing/2014/main" id="{69438B87-9663-4A31-A5BD-98836B9CA912}"/>
                </a:ext>
              </a:extLst>
            </p:cNvPr>
            <p:cNvCxnSpPr>
              <a:endCxn id="16" idx="2"/>
            </p:cNvCxnSpPr>
            <p:nvPr/>
          </p:nvCxnSpPr>
          <p:spPr>
            <a:xfrm>
              <a:off x="4225662" y="2201438"/>
              <a:ext cx="1158000" cy="95100"/>
            </a:xfrm>
            <a:prstGeom prst="curvedConnector3">
              <a:avLst>
                <a:gd name="adj1" fmla="val 50000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sp>
          <p:nvSpPr>
            <p:cNvPr id="18" name="Shape 253">
              <a:extLst>
                <a:ext uri="{FF2B5EF4-FFF2-40B4-BE49-F238E27FC236}">
                  <a16:creationId xmlns:a16="http://schemas.microsoft.com/office/drawing/2014/main" id="{C93FC6EB-8B6D-40AA-868A-A9E9FA1EDCC6}"/>
                </a:ext>
              </a:extLst>
            </p:cNvPr>
            <p:cNvSpPr/>
            <p:nvPr/>
          </p:nvSpPr>
          <p:spPr>
            <a:xfrm>
              <a:off x="3089912" y="3257788"/>
              <a:ext cx="1056600" cy="718500"/>
            </a:xfrm>
            <a:prstGeom prst="roundRect">
              <a:avLst>
                <a:gd name="adj" fmla="val 16667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lvl="0" algn="ctr" rtl="0">
                <a:spcBef>
                  <a:spcPts val="0"/>
                </a:spcBef>
                <a:buNone/>
              </a:pPr>
              <a:r>
                <a:rPr lang="en-US"/>
                <a:t>VID</a:t>
              </a:r>
            </a:p>
          </p:txBody>
        </p:sp>
        <p:sp>
          <p:nvSpPr>
            <p:cNvPr id="19" name="Shape 254">
              <a:extLst>
                <a:ext uri="{FF2B5EF4-FFF2-40B4-BE49-F238E27FC236}">
                  <a16:creationId xmlns:a16="http://schemas.microsoft.com/office/drawing/2014/main" id="{F47E22BA-FD51-4217-8316-D5E324E37A7B}"/>
                </a:ext>
              </a:extLst>
            </p:cNvPr>
            <p:cNvSpPr/>
            <p:nvPr/>
          </p:nvSpPr>
          <p:spPr>
            <a:xfrm>
              <a:off x="3126812" y="4379088"/>
              <a:ext cx="1056600" cy="659100"/>
            </a:xfrm>
            <a:prstGeom prst="snip1Rect">
              <a:avLst>
                <a:gd name="adj" fmla="val 16667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lvl="0" algn="ctr" rtl="0">
                <a:spcBef>
                  <a:spcPts val="0"/>
                </a:spcBef>
                <a:buNone/>
              </a:pPr>
              <a:r>
                <a:rPr lang="en-US"/>
                <a:t>User Inputs</a:t>
              </a:r>
            </a:p>
          </p:txBody>
        </p:sp>
        <p:cxnSp>
          <p:nvCxnSpPr>
            <p:cNvPr id="20" name="Shape 255">
              <a:extLst>
                <a:ext uri="{FF2B5EF4-FFF2-40B4-BE49-F238E27FC236}">
                  <a16:creationId xmlns:a16="http://schemas.microsoft.com/office/drawing/2014/main" id="{78252118-421D-4F48-8184-FA90F5A50B1F}"/>
                </a:ext>
              </a:extLst>
            </p:cNvPr>
            <p:cNvCxnSpPr>
              <a:stCxn id="19" idx="3"/>
              <a:endCxn id="18" idx="2"/>
            </p:cNvCxnSpPr>
            <p:nvPr/>
          </p:nvCxnSpPr>
          <p:spPr>
            <a:xfrm rot="5400000" flipH="1">
              <a:off x="3435212" y="4159188"/>
              <a:ext cx="402900" cy="36900"/>
            </a:xfrm>
            <a:prstGeom prst="curvedConnector3">
              <a:avLst>
                <a:gd name="adj1" fmla="val 49988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sp>
          <p:nvSpPr>
            <p:cNvPr id="21" name="Shape 256">
              <a:extLst>
                <a:ext uri="{FF2B5EF4-FFF2-40B4-BE49-F238E27FC236}">
                  <a16:creationId xmlns:a16="http://schemas.microsoft.com/office/drawing/2014/main" id="{26938BA6-2AC1-4518-B6A5-6DC5DDB155B2}"/>
                </a:ext>
              </a:extLst>
            </p:cNvPr>
            <p:cNvSpPr/>
            <p:nvPr/>
          </p:nvSpPr>
          <p:spPr>
            <a:xfrm>
              <a:off x="5726237" y="2968488"/>
              <a:ext cx="1804500" cy="7608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lvl="0" algn="ctr">
                <a:spcBef>
                  <a:spcPts val="0"/>
                </a:spcBef>
                <a:buNone/>
              </a:pPr>
              <a:r>
                <a:rPr lang="en-US"/>
                <a:t>BPMN</a:t>
              </a:r>
            </a:p>
          </p:txBody>
        </p:sp>
        <p:cxnSp>
          <p:nvCxnSpPr>
            <p:cNvPr id="22" name="Shape 257">
              <a:extLst>
                <a:ext uri="{FF2B5EF4-FFF2-40B4-BE49-F238E27FC236}">
                  <a16:creationId xmlns:a16="http://schemas.microsoft.com/office/drawing/2014/main" id="{AC00FB38-F6AD-4C82-BD7A-4825F467F92B}"/>
                </a:ext>
              </a:extLst>
            </p:cNvPr>
            <p:cNvCxnSpPr/>
            <p:nvPr/>
          </p:nvCxnSpPr>
          <p:spPr>
            <a:xfrm rot="10800000" flipH="1">
              <a:off x="4146437" y="3351700"/>
              <a:ext cx="1579800" cy="268200"/>
            </a:xfrm>
            <a:prstGeom prst="curvedConnector3">
              <a:avLst>
                <a:gd name="adj1" fmla="val 50000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triangle" w="lg" len="lg"/>
              <a:tailEnd type="triangle" w="lg" len="lg"/>
            </a:ln>
          </p:spPr>
        </p:cxnSp>
        <p:cxnSp>
          <p:nvCxnSpPr>
            <p:cNvPr id="23" name="Shape 258">
              <a:extLst>
                <a:ext uri="{FF2B5EF4-FFF2-40B4-BE49-F238E27FC236}">
                  <a16:creationId xmlns:a16="http://schemas.microsoft.com/office/drawing/2014/main" id="{5D4D5BB8-7DDE-4E8B-AD2C-BDFFDDB7E695}"/>
                </a:ext>
              </a:extLst>
            </p:cNvPr>
            <p:cNvCxnSpPr>
              <a:stCxn id="16" idx="3"/>
              <a:endCxn id="21" idx="1"/>
            </p:cNvCxnSpPr>
            <p:nvPr/>
          </p:nvCxnSpPr>
          <p:spPr>
            <a:xfrm rot="-5400000" flipH="1">
              <a:off x="5322762" y="2945663"/>
              <a:ext cx="756600" cy="50100"/>
            </a:xfrm>
            <a:prstGeom prst="curvedConnector2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sp>
          <p:nvSpPr>
            <p:cNvPr id="24" name="Shape 259">
              <a:extLst>
                <a:ext uri="{FF2B5EF4-FFF2-40B4-BE49-F238E27FC236}">
                  <a16:creationId xmlns:a16="http://schemas.microsoft.com/office/drawing/2014/main" id="{35C9913F-14D8-421A-866C-9818DE96178A}"/>
                </a:ext>
              </a:extLst>
            </p:cNvPr>
            <p:cNvSpPr/>
            <p:nvPr/>
          </p:nvSpPr>
          <p:spPr>
            <a:xfrm>
              <a:off x="5723612" y="3378363"/>
              <a:ext cx="623400" cy="3510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lvl="0">
                <a:spcBef>
                  <a:spcPts val="0"/>
                </a:spcBef>
                <a:buNone/>
              </a:pPr>
              <a:r>
                <a:rPr lang="en-US" sz="900"/>
                <a:t>Get assgns</a:t>
              </a:r>
            </a:p>
          </p:txBody>
        </p:sp>
        <p:sp>
          <p:nvSpPr>
            <p:cNvPr id="25" name="Shape 260">
              <a:extLst>
                <a:ext uri="{FF2B5EF4-FFF2-40B4-BE49-F238E27FC236}">
                  <a16:creationId xmlns:a16="http://schemas.microsoft.com/office/drawing/2014/main" id="{DB5758DF-F26A-47D9-9F46-BAC6A6682B49}"/>
                </a:ext>
              </a:extLst>
            </p:cNvPr>
            <p:cNvSpPr/>
            <p:nvPr/>
          </p:nvSpPr>
          <p:spPr>
            <a:xfrm>
              <a:off x="6333212" y="3378363"/>
              <a:ext cx="623400" cy="3510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lvl="0">
                <a:spcBef>
                  <a:spcPts val="0"/>
                </a:spcBef>
                <a:buNone/>
              </a:pPr>
              <a:r>
                <a:rPr lang="en-US" sz="900" dirty="0"/>
                <a:t>Get </a:t>
              </a:r>
              <a:r>
                <a:rPr lang="en-US" sz="900" dirty="0" err="1"/>
                <a:t>assgns</a:t>
              </a:r>
              <a:endParaRPr lang="en-US" sz="900" dirty="0"/>
            </a:p>
          </p:txBody>
        </p:sp>
        <p:sp>
          <p:nvSpPr>
            <p:cNvPr id="26" name="Shape 261">
              <a:extLst>
                <a:ext uri="{FF2B5EF4-FFF2-40B4-BE49-F238E27FC236}">
                  <a16:creationId xmlns:a16="http://schemas.microsoft.com/office/drawing/2014/main" id="{7B4D92E9-3728-4764-A224-8AD37F9CCF36}"/>
                </a:ext>
              </a:extLst>
            </p:cNvPr>
            <p:cNvSpPr/>
            <p:nvPr/>
          </p:nvSpPr>
          <p:spPr>
            <a:xfrm>
              <a:off x="6942812" y="3378363"/>
              <a:ext cx="584700" cy="3510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7" name="Shape 262">
              <a:extLst>
                <a:ext uri="{FF2B5EF4-FFF2-40B4-BE49-F238E27FC236}">
                  <a16:creationId xmlns:a16="http://schemas.microsoft.com/office/drawing/2014/main" id="{B989CFBA-C8CC-4443-A173-B0BE302893A2}"/>
                </a:ext>
              </a:extLst>
            </p:cNvPr>
            <p:cNvSpPr/>
            <p:nvPr/>
          </p:nvSpPr>
          <p:spPr>
            <a:xfrm>
              <a:off x="8330212" y="2775563"/>
              <a:ext cx="1204800" cy="873600"/>
            </a:xfrm>
            <a:prstGeom prst="ellipse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lvl="0" algn="ctr">
                <a:spcBef>
                  <a:spcPts val="0"/>
                </a:spcBef>
                <a:buNone/>
              </a:pPr>
              <a:r>
                <a:rPr lang="en-US"/>
                <a:t>TOSCA Orch.</a:t>
              </a:r>
            </a:p>
          </p:txBody>
        </p:sp>
        <p:sp>
          <p:nvSpPr>
            <p:cNvPr id="28" name="Shape 263">
              <a:extLst>
                <a:ext uri="{FF2B5EF4-FFF2-40B4-BE49-F238E27FC236}">
                  <a16:creationId xmlns:a16="http://schemas.microsoft.com/office/drawing/2014/main" id="{DC987FF7-4CD4-4232-A53C-5AC4EEA49C0C}"/>
                </a:ext>
              </a:extLst>
            </p:cNvPr>
            <p:cNvSpPr/>
            <p:nvPr/>
          </p:nvSpPr>
          <p:spPr>
            <a:xfrm>
              <a:off x="5641712" y="4352288"/>
              <a:ext cx="908700" cy="760800"/>
            </a:xfrm>
            <a:prstGeom prst="roundRect">
              <a:avLst>
                <a:gd name="adj" fmla="val 16667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lvl="0" algn="ctr">
                <a:spcBef>
                  <a:spcPts val="0"/>
                </a:spcBef>
                <a:buNone/>
              </a:pPr>
              <a:r>
                <a:rPr lang="en-US"/>
                <a:t>SDNC</a:t>
              </a:r>
            </a:p>
          </p:txBody>
        </p:sp>
        <p:sp>
          <p:nvSpPr>
            <p:cNvPr id="29" name="Shape 264">
              <a:extLst>
                <a:ext uri="{FF2B5EF4-FFF2-40B4-BE49-F238E27FC236}">
                  <a16:creationId xmlns:a16="http://schemas.microsoft.com/office/drawing/2014/main" id="{9696DE6A-4450-4846-8765-2CB608A37FDC}"/>
                </a:ext>
              </a:extLst>
            </p:cNvPr>
            <p:cNvSpPr/>
            <p:nvPr/>
          </p:nvSpPr>
          <p:spPr>
            <a:xfrm>
              <a:off x="6708512" y="4352288"/>
              <a:ext cx="908700" cy="760800"/>
            </a:xfrm>
            <a:prstGeom prst="roundRect">
              <a:avLst>
                <a:gd name="adj" fmla="val 16667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lvl="0" algn="ctr" rtl="0">
                <a:spcBef>
                  <a:spcPts val="0"/>
                </a:spcBef>
                <a:buNone/>
              </a:pPr>
              <a:r>
                <a:rPr lang="en-US"/>
                <a:t>OF</a:t>
              </a:r>
            </a:p>
          </p:txBody>
        </p:sp>
        <p:cxnSp>
          <p:nvCxnSpPr>
            <p:cNvPr id="30" name="Shape 265">
              <a:extLst>
                <a:ext uri="{FF2B5EF4-FFF2-40B4-BE49-F238E27FC236}">
                  <a16:creationId xmlns:a16="http://schemas.microsoft.com/office/drawing/2014/main" id="{666520C2-B1EB-4593-9EE2-D253F92DDD6F}"/>
                </a:ext>
              </a:extLst>
            </p:cNvPr>
            <p:cNvCxnSpPr>
              <a:stCxn id="24" idx="2"/>
              <a:endCxn id="28" idx="0"/>
            </p:cNvCxnSpPr>
            <p:nvPr/>
          </p:nvCxnSpPr>
          <p:spPr>
            <a:xfrm rot="-5400000" flipH="1">
              <a:off x="5754362" y="4010313"/>
              <a:ext cx="622800" cy="60900"/>
            </a:xfrm>
            <a:prstGeom prst="curvedConnector3">
              <a:avLst>
                <a:gd name="adj1" fmla="val 50010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cxnSp>
          <p:nvCxnSpPr>
            <p:cNvPr id="31" name="Shape 266">
              <a:extLst>
                <a:ext uri="{FF2B5EF4-FFF2-40B4-BE49-F238E27FC236}">
                  <a16:creationId xmlns:a16="http://schemas.microsoft.com/office/drawing/2014/main" id="{4FEBACC2-6AA7-4244-BF5D-193B95500368}"/>
                </a:ext>
              </a:extLst>
            </p:cNvPr>
            <p:cNvCxnSpPr>
              <a:endCxn id="29" idx="0"/>
            </p:cNvCxnSpPr>
            <p:nvPr/>
          </p:nvCxnSpPr>
          <p:spPr>
            <a:xfrm rot="-5400000" flipH="1">
              <a:off x="6592562" y="3781988"/>
              <a:ext cx="622800" cy="517800"/>
            </a:xfrm>
            <a:prstGeom prst="curvedConnector3">
              <a:avLst>
                <a:gd name="adj1" fmla="val 50000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cxnSp>
          <p:nvCxnSpPr>
            <p:cNvPr id="32" name="Shape 267">
              <a:extLst>
                <a:ext uri="{FF2B5EF4-FFF2-40B4-BE49-F238E27FC236}">
                  <a16:creationId xmlns:a16="http://schemas.microsoft.com/office/drawing/2014/main" id="{8AD38A5D-E3A6-4E89-B4DE-4A52A799DA77}"/>
                </a:ext>
              </a:extLst>
            </p:cNvPr>
            <p:cNvCxnSpPr>
              <a:stCxn id="26" idx="3"/>
              <a:endCxn id="27" idx="2"/>
            </p:cNvCxnSpPr>
            <p:nvPr/>
          </p:nvCxnSpPr>
          <p:spPr>
            <a:xfrm rot="10800000" flipH="1">
              <a:off x="7527512" y="3212463"/>
              <a:ext cx="802800" cy="341400"/>
            </a:xfrm>
            <a:prstGeom prst="curvedConnector3">
              <a:avLst>
                <a:gd name="adj1" fmla="val 49994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triangle" w="lg" len="lg"/>
              <a:tailEnd type="triangle" w="lg" len="lg"/>
            </a:ln>
          </p:spPr>
        </p:cxnSp>
        <p:sp>
          <p:nvSpPr>
            <p:cNvPr id="33" name="Shape 268">
              <a:extLst>
                <a:ext uri="{FF2B5EF4-FFF2-40B4-BE49-F238E27FC236}">
                  <a16:creationId xmlns:a16="http://schemas.microsoft.com/office/drawing/2014/main" id="{2C4C7FF9-1DBB-444B-89D4-C96222EEA9B3}"/>
                </a:ext>
              </a:extLst>
            </p:cNvPr>
            <p:cNvSpPr/>
            <p:nvPr/>
          </p:nvSpPr>
          <p:spPr>
            <a:xfrm>
              <a:off x="8025412" y="4047488"/>
              <a:ext cx="908700" cy="760800"/>
            </a:xfrm>
            <a:prstGeom prst="roundRect">
              <a:avLst>
                <a:gd name="adj" fmla="val 16667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lvl="0" algn="ctr" rtl="0">
                <a:spcBef>
                  <a:spcPts val="0"/>
                </a:spcBef>
                <a:buNone/>
              </a:pPr>
              <a:r>
                <a:rPr lang="en-US"/>
                <a:t>AAI</a:t>
              </a:r>
            </a:p>
          </p:txBody>
        </p:sp>
        <p:sp>
          <p:nvSpPr>
            <p:cNvPr id="34" name="Shape 269">
              <a:extLst>
                <a:ext uri="{FF2B5EF4-FFF2-40B4-BE49-F238E27FC236}">
                  <a16:creationId xmlns:a16="http://schemas.microsoft.com/office/drawing/2014/main" id="{5451F2E2-F3ED-4932-980C-A0D6533BC60D}"/>
                </a:ext>
              </a:extLst>
            </p:cNvPr>
            <p:cNvSpPr/>
            <p:nvPr/>
          </p:nvSpPr>
          <p:spPr>
            <a:xfrm>
              <a:off x="9092212" y="4047488"/>
              <a:ext cx="983100" cy="760800"/>
            </a:xfrm>
            <a:prstGeom prst="roundRect">
              <a:avLst>
                <a:gd name="adj" fmla="val 16667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lvl="0" algn="ctr" rtl="0">
                <a:spcBef>
                  <a:spcPts val="0"/>
                </a:spcBef>
                <a:buNone/>
              </a:pPr>
              <a:r>
                <a:rPr lang="en-US"/>
                <a:t>MultiVIM</a:t>
              </a:r>
            </a:p>
          </p:txBody>
        </p:sp>
        <p:sp>
          <p:nvSpPr>
            <p:cNvPr id="35" name="Shape 270">
              <a:extLst>
                <a:ext uri="{FF2B5EF4-FFF2-40B4-BE49-F238E27FC236}">
                  <a16:creationId xmlns:a16="http://schemas.microsoft.com/office/drawing/2014/main" id="{DD94A374-A54D-4706-8B56-9AA69B29EC25}"/>
                </a:ext>
              </a:extLst>
            </p:cNvPr>
            <p:cNvSpPr/>
            <p:nvPr/>
          </p:nvSpPr>
          <p:spPr>
            <a:xfrm>
              <a:off x="10082812" y="3361688"/>
              <a:ext cx="983100" cy="760800"/>
            </a:xfrm>
            <a:prstGeom prst="roundRect">
              <a:avLst>
                <a:gd name="adj" fmla="val 16667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lvl="0" algn="ctr" rtl="0">
                <a:spcBef>
                  <a:spcPts val="0"/>
                </a:spcBef>
                <a:buNone/>
              </a:pPr>
              <a:r>
                <a:rPr lang="en-US"/>
                <a:t>APPC</a:t>
              </a:r>
            </a:p>
          </p:txBody>
        </p:sp>
        <p:sp>
          <p:nvSpPr>
            <p:cNvPr id="36" name="Shape 271">
              <a:extLst>
                <a:ext uri="{FF2B5EF4-FFF2-40B4-BE49-F238E27FC236}">
                  <a16:creationId xmlns:a16="http://schemas.microsoft.com/office/drawing/2014/main" id="{E7B058DE-7309-4188-8827-B1A0E10D71D8}"/>
                </a:ext>
              </a:extLst>
            </p:cNvPr>
            <p:cNvSpPr/>
            <p:nvPr/>
          </p:nvSpPr>
          <p:spPr>
            <a:xfrm>
              <a:off x="10082812" y="2447288"/>
              <a:ext cx="983100" cy="760800"/>
            </a:xfrm>
            <a:prstGeom prst="roundRect">
              <a:avLst>
                <a:gd name="adj" fmla="val 16667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lvl="0" algn="ctr" rtl="0">
                <a:spcBef>
                  <a:spcPts val="0"/>
                </a:spcBef>
                <a:buNone/>
              </a:pPr>
              <a:r>
                <a:rPr lang="en-US"/>
                <a:t>DCAE</a:t>
              </a:r>
            </a:p>
          </p:txBody>
        </p:sp>
        <p:cxnSp>
          <p:nvCxnSpPr>
            <p:cNvPr id="37" name="Shape 272">
              <a:extLst>
                <a:ext uri="{FF2B5EF4-FFF2-40B4-BE49-F238E27FC236}">
                  <a16:creationId xmlns:a16="http://schemas.microsoft.com/office/drawing/2014/main" id="{569D3DB7-8227-4AE7-99F9-5428774F0B6B}"/>
                </a:ext>
              </a:extLst>
            </p:cNvPr>
            <p:cNvCxnSpPr>
              <a:stCxn id="27" idx="4"/>
              <a:endCxn id="33" idx="0"/>
            </p:cNvCxnSpPr>
            <p:nvPr/>
          </p:nvCxnSpPr>
          <p:spPr>
            <a:xfrm rot="5400000">
              <a:off x="8507062" y="3622013"/>
              <a:ext cx="398400" cy="452700"/>
            </a:xfrm>
            <a:prstGeom prst="curvedConnector3">
              <a:avLst>
                <a:gd name="adj1" fmla="val 49991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cxnSp>
          <p:nvCxnSpPr>
            <p:cNvPr id="38" name="Shape 273">
              <a:extLst>
                <a:ext uri="{FF2B5EF4-FFF2-40B4-BE49-F238E27FC236}">
                  <a16:creationId xmlns:a16="http://schemas.microsoft.com/office/drawing/2014/main" id="{C8F99067-1FE2-44D3-AED9-C898809088AA}"/>
                </a:ext>
              </a:extLst>
            </p:cNvPr>
            <p:cNvCxnSpPr>
              <a:endCxn id="34" idx="0"/>
            </p:cNvCxnSpPr>
            <p:nvPr/>
          </p:nvCxnSpPr>
          <p:spPr>
            <a:xfrm rot="-5400000" flipH="1">
              <a:off x="9213712" y="3677438"/>
              <a:ext cx="526500" cy="213600"/>
            </a:xfrm>
            <a:prstGeom prst="curvedConnector3">
              <a:avLst>
                <a:gd name="adj1" fmla="val 50000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cxnSp>
          <p:nvCxnSpPr>
            <p:cNvPr id="39" name="Shape 274">
              <a:extLst>
                <a:ext uri="{FF2B5EF4-FFF2-40B4-BE49-F238E27FC236}">
                  <a16:creationId xmlns:a16="http://schemas.microsoft.com/office/drawing/2014/main" id="{6EC6FF64-451E-4055-9123-9B9D1D3A0DED}"/>
                </a:ext>
              </a:extLst>
            </p:cNvPr>
            <p:cNvCxnSpPr>
              <a:endCxn id="35" idx="1"/>
            </p:cNvCxnSpPr>
            <p:nvPr/>
          </p:nvCxnSpPr>
          <p:spPr>
            <a:xfrm>
              <a:off x="9517912" y="3193388"/>
              <a:ext cx="564900" cy="548700"/>
            </a:xfrm>
            <a:prstGeom prst="curvedConnector3">
              <a:avLst>
                <a:gd name="adj1" fmla="val 50000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cxnSp>
          <p:nvCxnSpPr>
            <p:cNvPr id="40" name="Shape 275">
              <a:extLst>
                <a:ext uri="{FF2B5EF4-FFF2-40B4-BE49-F238E27FC236}">
                  <a16:creationId xmlns:a16="http://schemas.microsoft.com/office/drawing/2014/main" id="{8A912A43-2B7F-469A-BE46-41DC4CCC3286}"/>
                </a:ext>
              </a:extLst>
            </p:cNvPr>
            <p:cNvCxnSpPr>
              <a:endCxn id="36" idx="1"/>
            </p:cNvCxnSpPr>
            <p:nvPr/>
          </p:nvCxnSpPr>
          <p:spPr>
            <a:xfrm rot="10800000" flipH="1">
              <a:off x="9539212" y="2827688"/>
              <a:ext cx="543600" cy="376200"/>
            </a:xfrm>
            <a:prstGeom prst="curvedConnector3">
              <a:avLst>
                <a:gd name="adj1" fmla="val 50000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</p:grpSp>
    </p:spTree>
    <p:extLst>
      <p:ext uri="{BB962C8B-B14F-4D97-AF65-F5344CB8AC3E}">
        <p14:creationId xmlns:p14="http://schemas.microsoft.com/office/powerpoint/2010/main" val="2223161972"/>
      </p:ext>
    </p:extLst>
  </p:cSld>
  <p:clrMapOvr>
    <a:masterClrMapping/>
  </p:clrMapOvr>
  <p:transition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CD8C493-AB9B-4141-84DC-0351E794E2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947614B-235C-4034-A9BA-319409D889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Conclusions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68E055-4919-410B-B779-23DA24D6F65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Code is king, but even kings need guidance</a:t>
            </a:r>
          </a:p>
          <a:p>
            <a:r>
              <a:rPr lang="en-US" sz="3600" dirty="0"/>
              <a:t>Document an agreed long-term strategy</a:t>
            </a:r>
          </a:p>
          <a:p>
            <a:r>
              <a:rPr lang="en-US" sz="3600" dirty="0"/>
              <a:t>Periodically check short-term tactics against strategy</a:t>
            </a:r>
          </a:p>
          <a:p>
            <a:r>
              <a:rPr lang="en-US" sz="3600" dirty="0"/>
              <a:t>Strive for industry convergence of IM, DM, DSL based on tested implementations</a:t>
            </a:r>
          </a:p>
          <a:p>
            <a:r>
              <a:rPr lang="en-US" sz="3600" dirty="0"/>
              <a:t>Leverage existing standards where they meet ONAP requirements</a:t>
            </a:r>
          </a:p>
          <a:p>
            <a:r>
              <a:rPr lang="en-US" sz="3600" dirty="0"/>
              <a:t>Drive standardization based on ONAP results</a:t>
            </a:r>
          </a:p>
          <a:p>
            <a:endParaRPr lang="en-US" sz="36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317242"/>
      </p:ext>
    </p:extLst>
  </p:cSld>
  <p:clrMapOvr>
    <a:masterClrMapping/>
  </p:clrMapOvr>
  <p:transition>
    <p:wipe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DFE43C2-7518-4226-9DC8-AE666ADF69F1}"/>
              </a:ext>
            </a:extLst>
          </p:cNvPr>
          <p:cNvSpPr txBox="1"/>
          <p:nvPr/>
        </p:nvSpPr>
        <p:spPr>
          <a:xfrm>
            <a:off x="4653280" y="2936240"/>
            <a:ext cx="269176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>
                <a:solidFill>
                  <a:schemeClr val="bg1"/>
                </a:solidFill>
              </a:rPr>
              <a:t>Thanks!</a:t>
            </a:r>
          </a:p>
        </p:txBody>
      </p:sp>
    </p:spTree>
    <p:extLst>
      <p:ext uri="{BB962C8B-B14F-4D97-AF65-F5344CB8AC3E}">
        <p14:creationId xmlns:p14="http://schemas.microsoft.com/office/powerpoint/2010/main" val="1962419062"/>
      </p:ext>
    </p:extLst>
  </p:cSld>
  <p:clrMapOvr>
    <a:masterClrMapping/>
  </p:clrMapOvr>
  <p:transition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2D86643-5524-44F9-A87E-A9879C679B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C9C99C4-C1A5-4591-95F9-E4256862D8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Backup slides</a:t>
            </a:r>
          </a:p>
        </p:txBody>
      </p:sp>
    </p:spTree>
    <p:extLst>
      <p:ext uri="{BB962C8B-B14F-4D97-AF65-F5344CB8AC3E}">
        <p14:creationId xmlns:p14="http://schemas.microsoft.com/office/powerpoint/2010/main" val="3859578123"/>
      </p:ext>
    </p:extLst>
  </p:cSld>
  <p:clrMapOvr>
    <a:masterClrMapping/>
  </p:clrMapOvr>
  <p:transition>
    <p:wipe dir="r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pe 199"/>
          <p:cNvSpPr txBox="1">
            <a:spLocks noGrp="1"/>
          </p:cNvSpPr>
          <p:nvPr>
            <p:ph type="title" idx="4294967295"/>
          </p:nvPr>
        </p:nvSpPr>
        <p:spPr>
          <a:xfrm>
            <a:off x="676275" y="166688"/>
            <a:ext cx="11515725" cy="90087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rgbClr val="000069"/>
              </a:buClr>
              <a:buSzPct val="25000"/>
              <a:buFont typeface="Verdana"/>
              <a:buNone/>
            </a:pPr>
            <a:r>
              <a:rPr lang="en-US" sz="3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TOSCA DSL landscape – October 2017</a:t>
            </a:r>
            <a:endParaRPr sz="3200" b="1" i="0" u="none" strike="noStrike" cap="none" dirty="0">
              <a:solidFill>
                <a:srgbClr val="000069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Verdana"/>
            </a:endParaRPr>
          </a:p>
        </p:txBody>
      </p:sp>
      <p:sp>
        <p:nvSpPr>
          <p:cNvPr id="6" name="Rounded Rectangle 327">
            <a:extLst>
              <a:ext uri="{FF2B5EF4-FFF2-40B4-BE49-F238E27FC236}">
                <a16:creationId xmlns:a16="http://schemas.microsoft.com/office/drawing/2014/main" id="{B81DAD8F-24AC-4294-A86A-285C888A8F43}"/>
              </a:ext>
            </a:extLst>
          </p:cNvPr>
          <p:cNvSpPr/>
          <p:nvPr/>
        </p:nvSpPr>
        <p:spPr>
          <a:xfrm>
            <a:off x="223689" y="1710430"/>
            <a:ext cx="11868606" cy="1165860"/>
          </a:xfrm>
          <a:prstGeom prst="round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328">
            <a:extLst>
              <a:ext uri="{FF2B5EF4-FFF2-40B4-BE49-F238E27FC236}">
                <a16:creationId xmlns:a16="http://schemas.microsoft.com/office/drawing/2014/main" id="{6ED12303-6F6A-44F6-BB40-C2E8D4BA1748}"/>
              </a:ext>
            </a:extLst>
          </p:cNvPr>
          <p:cNvSpPr/>
          <p:nvPr/>
        </p:nvSpPr>
        <p:spPr>
          <a:xfrm>
            <a:off x="178849" y="5488932"/>
            <a:ext cx="11868606" cy="1165860"/>
          </a:xfrm>
          <a:prstGeom prst="roundRect">
            <a:avLst/>
          </a:prstGeom>
          <a:solidFill>
            <a:schemeClr val="bg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328">
            <a:extLst>
              <a:ext uri="{FF2B5EF4-FFF2-40B4-BE49-F238E27FC236}">
                <a16:creationId xmlns:a16="http://schemas.microsoft.com/office/drawing/2014/main" id="{B87573D0-20B9-41E1-989E-FB9A269AE660}"/>
              </a:ext>
            </a:extLst>
          </p:cNvPr>
          <p:cNvSpPr/>
          <p:nvPr/>
        </p:nvSpPr>
        <p:spPr>
          <a:xfrm>
            <a:off x="185756" y="4229121"/>
            <a:ext cx="11868606" cy="1165860"/>
          </a:xfrm>
          <a:prstGeom prst="roundRect">
            <a:avLst/>
          </a:prstGeom>
          <a:solidFill>
            <a:schemeClr val="bg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ounded Rectangle 328">
            <a:extLst>
              <a:ext uri="{FF2B5EF4-FFF2-40B4-BE49-F238E27FC236}">
                <a16:creationId xmlns:a16="http://schemas.microsoft.com/office/drawing/2014/main" id="{12388331-90BF-4500-907C-617AD6642DA3}"/>
              </a:ext>
            </a:extLst>
          </p:cNvPr>
          <p:cNvSpPr/>
          <p:nvPr/>
        </p:nvSpPr>
        <p:spPr>
          <a:xfrm>
            <a:off x="185756" y="2977743"/>
            <a:ext cx="11845932" cy="1165860"/>
          </a:xfrm>
          <a:prstGeom prst="roundRect">
            <a:avLst/>
          </a:prstGeom>
          <a:solidFill>
            <a:schemeClr val="bg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ounded Rectangle 2">
            <a:extLst>
              <a:ext uri="{FF2B5EF4-FFF2-40B4-BE49-F238E27FC236}">
                <a16:creationId xmlns:a16="http://schemas.microsoft.com/office/drawing/2014/main" id="{4F8AC802-FDC9-42EF-939A-2F972ED80127}"/>
              </a:ext>
            </a:extLst>
          </p:cNvPr>
          <p:cNvSpPr/>
          <p:nvPr/>
        </p:nvSpPr>
        <p:spPr>
          <a:xfrm>
            <a:off x="884897" y="1862205"/>
            <a:ext cx="914400" cy="9144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3">
            <a:extLst>
              <a:ext uri="{FF2B5EF4-FFF2-40B4-BE49-F238E27FC236}">
                <a16:creationId xmlns:a16="http://schemas.microsoft.com/office/drawing/2014/main" id="{1885ABC3-AA56-481D-92DA-6D67EE293F38}"/>
              </a:ext>
            </a:extLst>
          </p:cNvPr>
          <p:cNvSpPr/>
          <p:nvPr/>
        </p:nvSpPr>
        <p:spPr>
          <a:xfrm>
            <a:off x="4426983" y="3129880"/>
            <a:ext cx="914400" cy="9144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4">
            <a:extLst>
              <a:ext uri="{FF2B5EF4-FFF2-40B4-BE49-F238E27FC236}">
                <a16:creationId xmlns:a16="http://schemas.microsoft.com/office/drawing/2014/main" id="{97FEFE1C-F525-43AC-9A14-3096AAFBDF12}"/>
              </a:ext>
            </a:extLst>
          </p:cNvPr>
          <p:cNvSpPr/>
          <p:nvPr/>
        </p:nvSpPr>
        <p:spPr>
          <a:xfrm>
            <a:off x="4432068" y="1850231"/>
            <a:ext cx="914400" cy="9144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5">
            <a:extLst>
              <a:ext uri="{FF2B5EF4-FFF2-40B4-BE49-F238E27FC236}">
                <a16:creationId xmlns:a16="http://schemas.microsoft.com/office/drawing/2014/main" id="{57B98E31-3297-4D62-AA38-A9E182DA0B1D}"/>
              </a:ext>
            </a:extLst>
          </p:cNvPr>
          <p:cNvSpPr/>
          <p:nvPr/>
        </p:nvSpPr>
        <p:spPr>
          <a:xfrm>
            <a:off x="6472194" y="3121447"/>
            <a:ext cx="914400" cy="9144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6">
            <a:extLst>
              <a:ext uri="{FF2B5EF4-FFF2-40B4-BE49-F238E27FC236}">
                <a16:creationId xmlns:a16="http://schemas.microsoft.com/office/drawing/2014/main" id="{F6CACF7C-C2F2-45E5-B828-77EAB2FF853B}"/>
              </a:ext>
            </a:extLst>
          </p:cNvPr>
          <p:cNvSpPr/>
          <p:nvPr/>
        </p:nvSpPr>
        <p:spPr>
          <a:xfrm>
            <a:off x="6631402" y="1845313"/>
            <a:ext cx="914400" cy="9144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8">
            <a:extLst>
              <a:ext uri="{FF2B5EF4-FFF2-40B4-BE49-F238E27FC236}">
                <a16:creationId xmlns:a16="http://schemas.microsoft.com/office/drawing/2014/main" id="{AFAFA9BF-FFB1-407F-AE36-3097BEA5387E}"/>
              </a:ext>
            </a:extLst>
          </p:cNvPr>
          <p:cNvSpPr/>
          <p:nvPr/>
        </p:nvSpPr>
        <p:spPr>
          <a:xfrm>
            <a:off x="8664482" y="1857986"/>
            <a:ext cx="914400" cy="9144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20">
            <a:extLst>
              <a:ext uri="{FF2B5EF4-FFF2-40B4-BE49-F238E27FC236}">
                <a16:creationId xmlns:a16="http://schemas.microsoft.com/office/drawing/2014/main" id="{CAEAA06F-C728-47BC-8A16-A8AAAF664BCE}"/>
              </a:ext>
            </a:extLst>
          </p:cNvPr>
          <p:cNvSpPr/>
          <p:nvPr/>
        </p:nvSpPr>
        <p:spPr>
          <a:xfrm>
            <a:off x="8995512" y="2943099"/>
            <a:ext cx="1411679" cy="584346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6E43744D-0F9F-45A5-9CC8-E8B78CD6EE0B}"/>
              </a:ext>
            </a:extLst>
          </p:cNvPr>
          <p:cNvCxnSpPr/>
          <p:nvPr/>
        </p:nvCxnSpPr>
        <p:spPr>
          <a:xfrm flipV="1">
            <a:off x="708182" y="1364978"/>
            <a:ext cx="11261110" cy="103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67CFCCA0-1F4F-4A56-9C9C-81160A236DDB}"/>
              </a:ext>
            </a:extLst>
          </p:cNvPr>
          <p:cNvSpPr txBox="1"/>
          <p:nvPr/>
        </p:nvSpPr>
        <p:spPr>
          <a:xfrm>
            <a:off x="828708" y="1190670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2013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325E904-AAE7-4F78-A1F5-291A47E987AC}"/>
              </a:ext>
            </a:extLst>
          </p:cNvPr>
          <p:cNvSpPr txBox="1"/>
          <p:nvPr/>
        </p:nvSpPr>
        <p:spPr>
          <a:xfrm>
            <a:off x="2520685" y="1183582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2014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274ED9D-980D-49F3-B581-BE851F166D75}"/>
              </a:ext>
            </a:extLst>
          </p:cNvPr>
          <p:cNvSpPr txBox="1"/>
          <p:nvPr/>
        </p:nvSpPr>
        <p:spPr>
          <a:xfrm>
            <a:off x="121464" y="1999727"/>
            <a:ext cx="8049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TOSCA</a:t>
            </a:r>
          </a:p>
          <a:p>
            <a:r>
              <a:rPr lang="en-US" dirty="0"/>
              <a:t>(main)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3BF6A08-E1A5-4219-B240-6AACBEF56442}"/>
              </a:ext>
            </a:extLst>
          </p:cNvPr>
          <p:cNvSpPr txBox="1"/>
          <p:nvPr/>
        </p:nvSpPr>
        <p:spPr>
          <a:xfrm>
            <a:off x="130638" y="3019135"/>
            <a:ext cx="12325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TOSCA</a:t>
            </a:r>
          </a:p>
          <a:p>
            <a:r>
              <a:rPr lang="en-US" dirty="0"/>
              <a:t>NFV Profile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682FBA7-A40A-4F27-9437-E9DE576E1DF6}"/>
              </a:ext>
            </a:extLst>
          </p:cNvPr>
          <p:cNvSpPr txBox="1"/>
          <p:nvPr/>
        </p:nvSpPr>
        <p:spPr>
          <a:xfrm>
            <a:off x="4393448" y="1880036"/>
            <a:ext cx="10129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TOSCA_</a:t>
            </a:r>
          </a:p>
          <a:p>
            <a:r>
              <a:rPr lang="en-US" sz="1400" dirty="0"/>
              <a:t>YAML_V1.0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FE27A4E-D6CC-4023-978F-C5DDE5B915E3}"/>
              </a:ext>
            </a:extLst>
          </p:cNvPr>
          <p:cNvSpPr txBox="1"/>
          <p:nvPr/>
        </p:nvSpPr>
        <p:spPr>
          <a:xfrm>
            <a:off x="6594442" y="1834612"/>
            <a:ext cx="10129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TOSCA</a:t>
            </a:r>
          </a:p>
          <a:p>
            <a:r>
              <a:rPr lang="en-US" sz="1400" dirty="0"/>
              <a:t>YAML_V1.1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373F76F-A1BA-4CC6-A4EF-D223EFAEE85A}"/>
              </a:ext>
            </a:extLst>
          </p:cNvPr>
          <p:cNvSpPr txBox="1"/>
          <p:nvPr/>
        </p:nvSpPr>
        <p:spPr>
          <a:xfrm>
            <a:off x="8645123" y="1863714"/>
            <a:ext cx="80342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TOSCA</a:t>
            </a:r>
          </a:p>
          <a:p>
            <a:r>
              <a:rPr lang="en-US" sz="1400" dirty="0"/>
              <a:t>YAML</a:t>
            </a:r>
          </a:p>
          <a:p>
            <a:r>
              <a:rPr lang="en-US" sz="1400" dirty="0"/>
              <a:t>V1.2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8E3C5A2-C385-43FB-B01B-FCC028A9A753}"/>
              </a:ext>
            </a:extLst>
          </p:cNvPr>
          <p:cNvSpPr txBox="1"/>
          <p:nvPr/>
        </p:nvSpPr>
        <p:spPr>
          <a:xfrm>
            <a:off x="4505761" y="3123765"/>
            <a:ext cx="65947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NFV</a:t>
            </a:r>
          </a:p>
          <a:p>
            <a:r>
              <a:rPr lang="en-US" sz="1400" dirty="0"/>
              <a:t>Profile</a:t>
            </a:r>
          </a:p>
          <a:p>
            <a:r>
              <a:rPr lang="en-US" sz="1400" dirty="0"/>
              <a:t>csd03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DFAAF1E-9AA8-4581-923C-7F20753C2DDA}"/>
              </a:ext>
            </a:extLst>
          </p:cNvPr>
          <p:cNvSpPr txBox="1"/>
          <p:nvPr/>
        </p:nvSpPr>
        <p:spPr>
          <a:xfrm>
            <a:off x="6594442" y="3115713"/>
            <a:ext cx="81304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NFV</a:t>
            </a:r>
          </a:p>
          <a:p>
            <a:r>
              <a:rPr lang="en-US" sz="1400" dirty="0"/>
              <a:t>Profile</a:t>
            </a:r>
          </a:p>
          <a:p>
            <a:r>
              <a:rPr lang="en-US" sz="1400" dirty="0"/>
              <a:t>csd04</a:t>
            </a:r>
          </a:p>
          <a:p>
            <a:endParaRPr lang="en-US" sz="14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F5626EA-150F-4350-B4C2-9E964BDD65FF}"/>
              </a:ext>
            </a:extLst>
          </p:cNvPr>
          <p:cNvSpPr txBox="1"/>
          <p:nvPr/>
        </p:nvSpPr>
        <p:spPr>
          <a:xfrm>
            <a:off x="9178798" y="2959709"/>
            <a:ext cx="1027522" cy="52322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ETSI NFV</a:t>
            </a:r>
          </a:p>
          <a:p>
            <a:r>
              <a:rPr lang="en-US" dirty="0"/>
              <a:t>SOL001 ?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197FA77-CBE7-4219-B2FB-30B228C0174A}"/>
              </a:ext>
            </a:extLst>
          </p:cNvPr>
          <p:cNvSpPr txBox="1"/>
          <p:nvPr/>
        </p:nvSpPr>
        <p:spPr>
          <a:xfrm>
            <a:off x="937150" y="1871503"/>
            <a:ext cx="906017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TOSCA</a:t>
            </a:r>
          </a:p>
          <a:p>
            <a:r>
              <a:rPr lang="en-US" sz="1400" dirty="0"/>
              <a:t>1.0</a:t>
            </a:r>
          </a:p>
          <a:p>
            <a:r>
              <a:rPr lang="en-US" sz="1000" dirty="0"/>
              <a:t>(TOSCA_XML)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632E6203-20C5-4506-B41C-559D8FA64DBC}"/>
              </a:ext>
            </a:extLst>
          </p:cNvPr>
          <p:cNvCxnSpPr>
            <a:stCxn id="12" idx="1"/>
            <a:endCxn id="10" idx="3"/>
          </p:cNvCxnSpPr>
          <p:nvPr/>
        </p:nvCxnSpPr>
        <p:spPr>
          <a:xfrm flipH="1">
            <a:off x="1799297" y="2307431"/>
            <a:ext cx="2632771" cy="11974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8A0CB324-41C8-4F35-8C32-6194AA515B08}"/>
              </a:ext>
            </a:extLst>
          </p:cNvPr>
          <p:cNvCxnSpPr>
            <a:stCxn id="12" idx="3"/>
            <a:endCxn id="14" idx="1"/>
          </p:cNvCxnSpPr>
          <p:nvPr/>
        </p:nvCxnSpPr>
        <p:spPr>
          <a:xfrm flipV="1">
            <a:off x="5346468" y="2302513"/>
            <a:ext cx="1284934" cy="49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89F9DCA2-417F-4D0F-8802-D6374FD04070}"/>
              </a:ext>
            </a:extLst>
          </p:cNvPr>
          <p:cNvCxnSpPr>
            <a:endCxn id="15" idx="1"/>
          </p:cNvCxnSpPr>
          <p:nvPr/>
        </p:nvCxnSpPr>
        <p:spPr>
          <a:xfrm flipV="1">
            <a:off x="7242229" y="2315186"/>
            <a:ext cx="1422253" cy="76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89EA1CAE-C25F-4A6E-AD6C-EB31A628B0AE}"/>
              </a:ext>
            </a:extLst>
          </p:cNvPr>
          <p:cNvCxnSpPr>
            <a:stCxn id="12" idx="2"/>
          </p:cNvCxnSpPr>
          <p:nvPr/>
        </p:nvCxnSpPr>
        <p:spPr>
          <a:xfrm flipH="1">
            <a:off x="4884183" y="2764631"/>
            <a:ext cx="5085" cy="3671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BB72803A-F7D3-4113-8B25-188611E49C3E}"/>
              </a:ext>
            </a:extLst>
          </p:cNvPr>
          <p:cNvCxnSpPr>
            <a:cxnSpLocks/>
            <a:stCxn id="11" idx="3"/>
          </p:cNvCxnSpPr>
          <p:nvPr/>
        </p:nvCxnSpPr>
        <p:spPr>
          <a:xfrm>
            <a:off x="5341383" y="3587080"/>
            <a:ext cx="1108895" cy="0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19D8A3D6-056C-4B3A-88EF-598BE7532826}"/>
              </a:ext>
            </a:extLst>
          </p:cNvPr>
          <p:cNvCxnSpPr/>
          <p:nvPr/>
        </p:nvCxnSpPr>
        <p:spPr>
          <a:xfrm flipH="1">
            <a:off x="7092334" y="2770414"/>
            <a:ext cx="3435" cy="3591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89F1C8C5-A487-4461-B9EC-8531DE7B26C0}"/>
              </a:ext>
            </a:extLst>
          </p:cNvPr>
          <p:cNvCxnSpPr>
            <a:cxnSpLocks/>
            <a:endCxn id="16" idx="1"/>
          </p:cNvCxnSpPr>
          <p:nvPr/>
        </p:nvCxnSpPr>
        <p:spPr>
          <a:xfrm flipV="1">
            <a:off x="7386594" y="3235272"/>
            <a:ext cx="1608918" cy="3060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ounded Rectangle 3">
            <a:extLst>
              <a:ext uri="{FF2B5EF4-FFF2-40B4-BE49-F238E27FC236}">
                <a16:creationId xmlns:a16="http://schemas.microsoft.com/office/drawing/2014/main" id="{572A6FD6-CC8D-44BA-8F52-6F9EE0E8BC8F}"/>
              </a:ext>
            </a:extLst>
          </p:cNvPr>
          <p:cNvSpPr/>
          <p:nvPr/>
        </p:nvSpPr>
        <p:spPr>
          <a:xfrm>
            <a:off x="2558912" y="4389752"/>
            <a:ext cx="914400" cy="9144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ounded Rectangle 5">
            <a:extLst>
              <a:ext uri="{FF2B5EF4-FFF2-40B4-BE49-F238E27FC236}">
                <a16:creationId xmlns:a16="http://schemas.microsoft.com/office/drawing/2014/main" id="{83E86379-FEF4-4ADB-87E7-B1AC6043647C}"/>
              </a:ext>
            </a:extLst>
          </p:cNvPr>
          <p:cNvSpPr/>
          <p:nvPr/>
        </p:nvSpPr>
        <p:spPr>
          <a:xfrm>
            <a:off x="3859149" y="4393684"/>
            <a:ext cx="914400" cy="9144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ounded Rectangle 20">
            <a:extLst>
              <a:ext uri="{FF2B5EF4-FFF2-40B4-BE49-F238E27FC236}">
                <a16:creationId xmlns:a16="http://schemas.microsoft.com/office/drawing/2014/main" id="{F7C5293B-FB38-43E6-93D3-9BC93DE3B45E}"/>
              </a:ext>
            </a:extLst>
          </p:cNvPr>
          <p:cNvSpPr/>
          <p:nvPr/>
        </p:nvSpPr>
        <p:spPr>
          <a:xfrm>
            <a:off x="8117955" y="4370383"/>
            <a:ext cx="914400" cy="9144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8EC824F-8A6A-4EB5-8A09-5A2CC10E25EC}"/>
              </a:ext>
            </a:extLst>
          </p:cNvPr>
          <p:cNvSpPr txBox="1"/>
          <p:nvPr/>
        </p:nvSpPr>
        <p:spPr>
          <a:xfrm>
            <a:off x="130638" y="4278957"/>
            <a:ext cx="83227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Cloudify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24494E1-B188-4C05-9734-0FD5118473EF}"/>
              </a:ext>
            </a:extLst>
          </p:cNvPr>
          <p:cNvSpPr txBox="1"/>
          <p:nvPr/>
        </p:nvSpPr>
        <p:spPr>
          <a:xfrm>
            <a:off x="2541341" y="4415998"/>
            <a:ext cx="95821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DSL</a:t>
            </a:r>
          </a:p>
          <a:p>
            <a:r>
              <a:rPr lang="en-US" sz="1400" dirty="0" err="1"/>
              <a:t>Clodify</a:t>
            </a:r>
            <a:r>
              <a:rPr lang="en-US" sz="1400" dirty="0"/>
              <a:t> 3.0</a:t>
            </a:r>
          </a:p>
          <a:p>
            <a:r>
              <a:rPr lang="en-US" sz="1400" dirty="0"/>
              <a:t>(</a:t>
            </a:r>
            <a:r>
              <a:rPr lang="en-US" sz="1400" dirty="0" err="1"/>
              <a:t>yaml</a:t>
            </a:r>
            <a:r>
              <a:rPr lang="en-US" sz="1400" dirty="0"/>
              <a:t>)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EF64015-49D2-4CB4-92C2-2109CF4BEBF1}"/>
              </a:ext>
            </a:extLst>
          </p:cNvPr>
          <p:cNvSpPr txBox="1"/>
          <p:nvPr/>
        </p:nvSpPr>
        <p:spPr>
          <a:xfrm>
            <a:off x="8196043" y="4389752"/>
            <a:ext cx="84152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ARIA/</a:t>
            </a:r>
          </a:p>
          <a:p>
            <a:r>
              <a:rPr lang="en-US" dirty="0"/>
              <a:t>TOSCA</a:t>
            </a:r>
          </a:p>
          <a:p>
            <a:r>
              <a:rPr lang="en-US" dirty="0"/>
              <a:t>YAML_V1.0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7C70C2A7-3DBE-4D10-AD0D-F0AF3742F0ED}"/>
              </a:ext>
            </a:extLst>
          </p:cNvPr>
          <p:cNvCxnSpPr>
            <a:cxnSpLocks/>
          </p:cNvCxnSpPr>
          <p:nvPr/>
        </p:nvCxnSpPr>
        <p:spPr>
          <a:xfrm>
            <a:off x="4781967" y="4850886"/>
            <a:ext cx="1441799" cy="11085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ounded Rectangle 3">
            <a:extLst>
              <a:ext uri="{FF2B5EF4-FFF2-40B4-BE49-F238E27FC236}">
                <a16:creationId xmlns:a16="http://schemas.microsoft.com/office/drawing/2014/main" id="{38D7F48F-F9E4-466F-83CB-B02861071EFF}"/>
              </a:ext>
            </a:extLst>
          </p:cNvPr>
          <p:cNvSpPr/>
          <p:nvPr/>
        </p:nvSpPr>
        <p:spPr>
          <a:xfrm>
            <a:off x="4442750" y="5649524"/>
            <a:ext cx="914400" cy="9144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ounded Rectangle 5">
            <a:extLst>
              <a:ext uri="{FF2B5EF4-FFF2-40B4-BE49-F238E27FC236}">
                <a16:creationId xmlns:a16="http://schemas.microsoft.com/office/drawing/2014/main" id="{A49153AC-333D-401B-A950-63C03E04E1FA}"/>
              </a:ext>
            </a:extLst>
          </p:cNvPr>
          <p:cNvSpPr/>
          <p:nvPr/>
        </p:nvSpPr>
        <p:spPr>
          <a:xfrm>
            <a:off x="6652751" y="5651398"/>
            <a:ext cx="914400" cy="9144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ounded Rectangle 20">
            <a:extLst>
              <a:ext uri="{FF2B5EF4-FFF2-40B4-BE49-F238E27FC236}">
                <a16:creationId xmlns:a16="http://schemas.microsoft.com/office/drawing/2014/main" id="{749DA296-F34B-4CEB-9D52-4BF34E124DFB}"/>
              </a:ext>
            </a:extLst>
          </p:cNvPr>
          <p:cNvSpPr/>
          <p:nvPr/>
        </p:nvSpPr>
        <p:spPr>
          <a:xfrm>
            <a:off x="9011280" y="5627260"/>
            <a:ext cx="914400" cy="9144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2CBBF838-FECA-4030-B31D-9A3F34858E1C}"/>
              </a:ext>
            </a:extLst>
          </p:cNvPr>
          <p:cNvSpPr txBox="1"/>
          <p:nvPr/>
        </p:nvSpPr>
        <p:spPr>
          <a:xfrm>
            <a:off x="146405" y="5538779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ARIA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A5E6D5F-5866-40DA-9572-8760B364582E}"/>
              </a:ext>
            </a:extLst>
          </p:cNvPr>
          <p:cNvSpPr txBox="1"/>
          <p:nvPr/>
        </p:nvSpPr>
        <p:spPr>
          <a:xfrm>
            <a:off x="4418921" y="5679329"/>
            <a:ext cx="9620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ARIA</a:t>
            </a:r>
          </a:p>
          <a:p>
            <a:r>
              <a:rPr lang="en-US" sz="1400" dirty="0"/>
              <a:t>incubation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315221E-5A29-450C-A63E-7E5728CD9848}"/>
              </a:ext>
            </a:extLst>
          </p:cNvPr>
          <p:cNvSpPr txBox="1"/>
          <p:nvPr/>
        </p:nvSpPr>
        <p:spPr>
          <a:xfrm>
            <a:off x="6619694" y="5635357"/>
            <a:ext cx="970402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ARIA 1.0</a:t>
            </a:r>
          </a:p>
          <a:p>
            <a:r>
              <a:rPr lang="en-US" sz="1100" dirty="0"/>
              <a:t>(YAML 1.0)</a:t>
            </a:r>
          </a:p>
          <a:p>
            <a:pPr marL="285750" indent="-285750">
              <a:buFontTx/>
              <a:buChar char="-"/>
            </a:pPr>
            <a:endParaRPr lang="en-US" sz="1400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5CB7D705-4402-4CFD-9E82-E36123D69536}"/>
              </a:ext>
            </a:extLst>
          </p:cNvPr>
          <p:cNvSpPr txBox="1"/>
          <p:nvPr/>
        </p:nvSpPr>
        <p:spPr>
          <a:xfrm>
            <a:off x="9043817" y="5702530"/>
            <a:ext cx="92828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ARIA 1.y</a:t>
            </a:r>
          </a:p>
          <a:p>
            <a:r>
              <a:rPr lang="en-US" dirty="0"/>
              <a:t>(YAML 1.x)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575D7FA0-DE5C-4875-A58B-7CA286801E15}"/>
              </a:ext>
            </a:extLst>
          </p:cNvPr>
          <p:cNvCxnSpPr>
            <a:stCxn id="43" idx="3"/>
            <a:endCxn id="44" idx="1"/>
          </p:cNvCxnSpPr>
          <p:nvPr/>
        </p:nvCxnSpPr>
        <p:spPr>
          <a:xfrm>
            <a:off x="5357150" y="6106724"/>
            <a:ext cx="1295601" cy="1874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57BA4EC2-00C7-4661-9329-B5FEF31B8AC6}"/>
              </a:ext>
            </a:extLst>
          </p:cNvPr>
          <p:cNvCxnSpPr/>
          <p:nvPr/>
        </p:nvCxnSpPr>
        <p:spPr>
          <a:xfrm flipV="1">
            <a:off x="7594882" y="6084460"/>
            <a:ext cx="1422253" cy="7654"/>
          </a:xfrm>
          <a:prstGeom prst="straightConnector1">
            <a:avLst/>
          </a:prstGeom>
          <a:ln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20A25214-C4B5-41CD-BD5E-B8C3895185BE}"/>
              </a:ext>
            </a:extLst>
          </p:cNvPr>
          <p:cNvSpPr txBox="1"/>
          <p:nvPr/>
        </p:nvSpPr>
        <p:spPr>
          <a:xfrm>
            <a:off x="3809918" y="4455306"/>
            <a:ext cx="105278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DSL</a:t>
            </a:r>
          </a:p>
          <a:p>
            <a:r>
              <a:rPr lang="en-US" sz="1400" dirty="0"/>
              <a:t>Cloudify 3.4</a:t>
            </a:r>
          </a:p>
          <a:p>
            <a:r>
              <a:rPr lang="en-US" sz="1400" dirty="0"/>
              <a:t>(</a:t>
            </a:r>
            <a:r>
              <a:rPr lang="en-US" sz="1400" dirty="0" err="1"/>
              <a:t>yaml</a:t>
            </a:r>
            <a:r>
              <a:rPr lang="en-US" sz="1400" dirty="0"/>
              <a:t>)</a:t>
            </a:r>
          </a:p>
        </p:txBody>
      </p:sp>
      <p:sp>
        <p:nvSpPr>
          <p:cNvPr id="53" name="Rounded Rectangle 3">
            <a:extLst>
              <a:ext uri="{FF2B5EF4-FFF2-40B4-BE49-F238E27FC236}">
                <a16:creationId xmlns:a16="http://schemas.microsoft.com/office/drawing/2014/main" id="{6E3209AB-B7FE-456A-8EE5-BDF3FBB46858}"/>
              </a:ext>
            </a:extLst>
          </p:cNvPr>
          <p:cNvSpPr/>
          <p:nvPr/>
        </p:nvSpPr>
        <p:spPr>
          <a:xfrm>
            <a:off x="6220775" y="4425904"/>
            <a:ext cx="914400" cy="9144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FB75B2FB-1BC3-4F02-933E-AF62FED7A33E}"/>
              </a:ext>
            </a:extLst>
          </p:cNvPr>
          <p:cNvCxnSpPr>
            <a:cxnSpLocks/>
            <a:stCxn id="53" idx="3"/>
          </p:cNvCxnSpPr>
          <p:nvPr/>
        </p:nvCxnSpPr>
        <p:spPr>
          <a:xfrm>
            <a:off x="7135175" y="4883104"/>
            <a:ext cx="97575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F30C8E59-B793-4B13-AA6B-3036BBDC52CD}"/>
              </a:ext>
            </a:extLst>
          </p:cNvPr>
          <p:cNvSpPr txBox="1"/>
          <p:nvPr/>
        </p:nvSpPr>
        <p:spPr>
          <a:xfrm>
            <a:off x="6157992" y="4481552"/>
            <a:ext cx="103996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DSL</a:t>
            </a:r>
          </a:p>
          <a:p>
            <a:r>
              <a:rPr lang="en-US" sz="1400" dirty="0"/>
              <a:t>Cloudify 3.x</a:t>
            </a:r>
          </a:p>
          <a:p>
            <a:r>
              <a:rPr lang="en-US" sz="1400" dirty="0"/>
              <a:t>(</a:t>
            </a:r>
            <a:r>
              <a:rPr lang="en-US" sz="1400" dirty="0" err="1"/>
              <a:t>yaml</a:t>
            </a:r>
            <a:r>
              <a:rPr lang="en-US" sz="1400" dirty="0"/>
              <a:t>)</a:t>
            </a:r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531064E8-D82A-48E4-9194-9005B02F2AFA}"/>
              </a:ext>
            </a:extLst>
          </p:cNvPr>
          <p:cNvCxnSpPr>
            <a:cxnSpLocks/>
            <a:endCxn id="52" idx="1"/>
          </p:cNvCxnSpPr>
          <p:nvPr/>
        </p:nvCxnSpPr>
        <p:spPr>
          <a:xfrm flipV="1">
            <a:off x="3481730" y="4824638"/>
            <a:ext cx="328188" cy="8606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7FB4FC88-D4BF-4337-98A3-F1510EF009D2}"/>
              </a:ext>
            </a:extLst>
          </p:cNvPr>
          <p:cNvCxnSpPr>
            <a:cxnSpLocks/>
            <a:stCxn id="53" idx="2"/>
            <a:endCxn id="48" idx="0"/>
          </p:cNvCxnSpPr>
          <p:nvPr/>
        </p:nvCxnSpPr>
        <p:spPr>
          <a:xfrm>
            <a:off x="6677975" y="5340304"/>
            <a:ext cx="426920" cy="2950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F7D8E458-F5C4-43EF-8D61-D1B73709676B}"/>
              </a:ext>
            </a:extLst>
          </p:cNvPr>
          <p:cNvCxnSpPr>
            <a:cxnSpLocks/>
            <a:endCxn id="40" idx="0"/>
          </p:cNvCxnSpPr>
          <p:nvPr/>
        </p:nvCxnSpPr>
        <p:spPr>
          <a:xfrm>
            <a:off x="1726621" y="2522737"/>
            <a:ext cx="1293826" cy="1893261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2F35E9DA-D7E4-40A8-8630-2CD58503F8B5}"/>
              </a:ext>
            </a:extLst>
          </p:cNvPr>
          <p:cNvCxnSpPr/>
          <p:nvPr/>
        </p:nvCxnSpPr>
        <p:spPr>
          <a:xfrm>
            <a:off x="7461547" y="2746167"/>
            <a:ext cx="0" cy="29051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1B999CCC-6190-413D-BCC3-EE0B80854140}"/>
              </a:ext>
            </a:extLst>
          </p:cNvPr>
          <p:cNvSpPr txBox="1"/>
          <p:nvPr/>
        </p:nvSpPr>
        <p:spPr>
          <a:xfrm>
            <a:off x="4353704" y="1159033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2015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AF6C3CDF-D8AE-444A-9AD2-CD098A1CF584}"/>
              </a:ext>
            </a:extLst>
          </p:cNvPr>
          <p:cNvSpPr txBox="1"/>
          <p:nvPr/>
        </p:nvSpPr>
        <p:spPr>
          <a:xfrm>
            <a:off x="6004950" y="1165745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2016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85CE60D8-14AC-4E4F-9B1C-1D3DDFB8C6E8}"/>
              </a:ext>
            </a:extLst>
          </p:cNvPr>
          <p:cNvSpPr txBox="1"/>
          <p:nvPr/>
        </p:nvSpPr>
        <p:spPr>
          <a:xfrm>
            <a:off x="7867609" y="1165745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2017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46A153E9-A39A-4835-A700-4531604EE37D}"/>
              </a:ext>
            </a:extLst>
          </p:cNvPr>
          <p:cNvSpPr txBox="1"/>
          <p:nvPr/>
        </p:nvSpPr>
        <p:spPr>
          <a:xfrm>
            <a:off x="9745717" y="1178699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2018</a:t>
            </a:r>
          </a:p>
        </p:txBody>
      </p:sp>
      <p:sp>
        <p:nvSpPr>
          <p:cNvPr id="71" name="Rounded Rectangle 20">
            <a:extLst>
              <a:ext uri="{FF2B5EF4-FFF2-40B4-BE49-F238E27FC236}">
                <a16:creationId xmlns:a16="http://schemas.microsoft.com/office/drawing/2014/main" id="{95C41ACD-ED7A-4768-8751-21828658D7A4}"/>
              </a:ext>
            </a:extLst>
          </p:cNvPr>
          <p:cNvSpPr/>
          <p:nvPr/>
        </p:nvSpPr>
        <p:spPr>
          <a:xfrm>
            <a:off x="8995513" y="3591560"/>
            <a:ext cx="1411678" cy="586439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F71D789C-B764-45B3-85DF-D22FACD454BA}"/>
              </a:ext>
            </a:extLst>
          </p:cNvPr>
          <p:cNvCxnSpPr>
            <a:cxnSpLocks/>
          </p:cNvCxnSpPr>
          <p:nvPr/>
        </p:nvCxnSpPr>
        <p:spPr>
          <a:xfrm>
            <a:off x="7538994" y="3731048"/>
            <a:ext cx="1478141" cy="1191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E219BADB-91A0-4DDF-83DF-B8B1328B0EFC}"/>
              </a:ext>
            </a:extLst>
          </p:cNvPr>
          <p:cNvSpPr txBox="1"/>
          <p:nvPr/>
        </p:nvSpPr>
        <p:spPr>
          <a:xfrm>
            <a:off x="9159776" y="3626251"/>
            <a:ext cx="1101584" cy="523220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NFV Profile</a:t>
            </a:r>
          </a:p>
          <a:p>
            <a:r>
              <a:rPr lang="en-US" dirty="0"/>
              <a:t>csd05?</a:t>
            </a:r>
          </a:p>
        </p:txBody>
      </p:sp>
      <p:sp>
        <p:nvSpPr>
          <p:cNvPr id="78" name="Rounded Rectangle 20">
            <a:extLst>
              <a:ext uri="{FF2B5EF4-FFF2-40B4-BE49-F238E27FC236}">
                <a16:creationId xmlns:a16="http://schemas.microsoft.com/office/drawing/2014/main" id="{F0FD10E7-761E-4934-9E36-E8B72FAE9C4A}"/>
              </a:ext>
            </a:extLst>
          </p:cNvPr>
          <p:cNvSpPr/>
          <p:nvPr/>
        </p:nvSpPr>
        <p:spPr>
          <a:xfrm>
            <a:off x="9867332" y="4354463"/>
            <a:ext cx="914400" cy="9144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2D955725-F565-4EE4-A50C-4501C80EDD0F}"/>
              </a:ext>
            </a:extLst>
          </p:cNvPr>
          <p:cNvSpPr txBox="1"/>
          <p:nvPr/>
        </p:nvSpPr>
        <p:spPr>
          <a:xfrm>
            <a:off x="9945420" y="4373832"/>
            <a:ext cx="84152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ARIA/</a:t>
            </a:r>
          </a:p>
          <a:p>
            <a:r>
              <a:rPr lang="en-US" dirty="0"/>
              <a:t>TOSCA</a:t>
            </a:r>
          </a:p>
          <a:p>
            <a:r>
              <a:rPr lang="en-US" dirty="0"/>
              <a:t>YAML_V1.x</a:t>
            </a:r>
          </a:p>
        </p:txBody>
      </p: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8A07A63C-7A23-443A-83E0-BC05E8BD00D5}"/>
              </a:ext>
            </a:extLst>
          </p:cNvPr>
          <p:cNvCxnSpPr>
            <a:cxnSpLocks/>
          </p:cNvCxnSpPr>
          <p:nvPr/>
        </p:nvCxnSpPr>
        <p:spPr>
          <a:xfrm>
            <a:off x="9021414" y="4860255"/>
            <a:ext cx="861224" cy="6550"/>
          </a:xfrm>
          <a:prstGeom prst="straightConnector1">
            <a:avLst/>
          </a:prstGeom>
          <a:ln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33FAB751-B8EF-40E9-B432-7ABBF2CAB82B}"/>
              </a:ext>
            </a:extLst>
          </p:cNvPr>
          <p:cNvCxnSpPr>
            <a:cxnSpLocks/>
          </p:cNvCxnSpPr>
          <p:nvPr/>
        </p:nvCxnSpPr>
        <p:spPr>
          <a:xfrm flipV="1">
            <a:off x="7508833" y="5154662"/>
            <a:ext cx="555249" cy="4977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095D56FF-FA1E-4518-8AA7-890BA14ED182}"/>
              </a:ext>
            </a:extLst>
          </p:cNvPr>
          <p:cNvCxnSpPr>
            <a:cxnSpLocks/>
          </p:cNvCxnSpPr>
          <p:nvPr/>
        </p:nvCxnSpPr>
        <p:spPr>
          <a:xfrm flipV="1">
            <a:off x="9480330" y="5268863"/>
            <a:ext cx="477794" cy="3664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18DE594F-8AA4-4067-956A-F4779AD625AD}"/>
              </a:ext>
            </a:extLst>
          </p:cNvPr>
          <p:cNvCxnSpPr>
            <a:cxnSpLocks/>
            <a:stCxn id="87" idx="3"/>
          </p:cNvCxnSpPr>
          <p:nvPr/>
        </p:nvCxnSpPr>
        <p:spPr>
          <a:xfrm flipH="1">
            <a:off x="10445577" y="3624178"/>
            <a:ext cx="636236" cy="801976"/>
          </a:xfrm>
          <a:prstGeom prst="straightConnector1">
            <a:avLst/>
          </a:prstGeom>
          <a:ln>
            <a:solidFill>
              <a:srgbClr val="FF0000"/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Diamond 86">
            <a:extLst>
              <a:ext uri="{FF2B5EF4-FFF2-40B4-BE49-F238E27FC236}">
                <a16:creationId xmlns:a16="http://schemas.microsoft.com/office/drawing/2014/main" id="{5ACCAF1E-A7E6-4B1E-A2F3-B37EA7049122}"/>
              </a:ext>
            </a:extLst>
          </p:cNvPr>
          <p:cNvSpPr/>
          <p:nvPr/>
        </p:nvSpPr>
        <p:spPr>
          <a:xfrm>
            <a:off x="10461711" y="3307511"/>
            <a:ext cx="620102" cy="633333"/>
          </a:xfrm>
          <a:prstGeom prst="diamon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?</a:t>
            </a:r>
          </a:p>
        </p:txBody>
      </p: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1A1869E5-1E1C-4988-8125-869936F9187C}"/>
              </a:ext>
            </a:extLst>
          </p:cNvPr>
          <p:cNvCxnSpPr>
            <a:cxnSpLocks/>
          </p:cNvCxnSpPr>
          <p:nvPr/>
        </p:nvCxnSpPr>
        <p:spPr>
          <a:xfrm flipH="1">
            <a:off x="7365557" y="2640632"/>
            <a:ext cx="1274097" cy="5006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Rounded Rectangle 18">
            <a:extLst>
              <a:ext uri="{FF2B5EF4-FFF2-40B4-BE49-F238E27FC236}">
                <a16:creationId xmlns:a16="http://schemas.microsoft.com/office/drawing/2014/main" id="{36952C46-6A46-4354-8D93-A8540DE4E1BC}"/>
              </a:ext>
            </a:extLst>
          </p:cNvPr>
          <p:cNvSpPr/>
          <p:nvPr/>
        </p:nvSpPr>
        <p:spPr>
          <a:xfrm>
            <a:off x="10683571" y="1845313"/>
            <a:ext cx="914400" cy="9144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E1AAE792-0081-49FF-AE97-78D2D50BA0A5}"/>
              </a:ext>
            </a:extLst>
          </p:cNvPr>
          <p:cNvSpPr txBox="1"/>
          <p:nvPr/>
        </p:nvSpPr>
        <p:spPr>
          <a:xfrm>
            <a:off x="10824781" y="1910892"/>
            <a:ext cx="80342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TOSCA</a:t>
            </a:r>
          </a:p>
          <a:p>
            <a:r>
              <a:rPr lang="en-US" sz="1400" dirty="0"/>
              <a:t>YAML</a:t>
            </a:r>
          </a:p>
          <a:p>
            <a:r>
              <a:rPr lang="en-US" sz="1400" dirty="0"/>
              <a:t>2.0?</a:t>
            </a:r>
          </a:p>
        </p:txBody>
      </p: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C4EF670E-3BFA-4432-8564-931C92C0A928}"/>
              </a:ext>
            </a:extLst>
          </p:cNvPr>
          <p:cNvCxnSpPr>
            <a:cxnSpLocks/>
            <a:stCxn id="15" idx="3"/>
          </p:cNvCxnSpPr>
          <p:nvPr/>
        </p:nvCxnSpPr>
        <p:spPr>
          <a:xfrm>
            <a:off x="9578882" y="2315186"/>
            <a:ext cx="1118680" cy="293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>
            <a:extLst>
              <a:ext uri="{FF2B5EF4-FFF2-40B4-BE49-F238E27FC236}">
                <a16:creationId xmlns:a16="http://schemas.microsoft.com/office/drawing/2014/main" id="{FE7ABE33-54CD-4B32-BE62-DD142BFB66F6}"/>
              </a:ext>
            </a:extLst>
          </p:cNvPr>
          <p:cNvCxnSpPr>
            <a:cxnSpLocks/>
            <a:stCxn id="87" idx="3"/>
          </p:cNvCxnSpPr>
          <p:nvPr/>
        </p:nvCxnSpPr>
        <p:spPr>
          <a:xfrm flipV="1">
            <a:off x="11081813" y="2767402"/>
            <a:ext cx="54520" cy="856776"/>
          </a:xfrm>
          <a:prstGeom prst="straightConnector1">
            <a:avLst/>
          </a:prstGeom>
          <a:ln>
            <a:solidFill>
              <a:srgbClr val="FF0000"/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77181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161D61-B6C4-4705-904A-4F4169468E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Agenda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A4D4F8-1435-4F01-90A2-7AD463141E2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 What is permitted and what is prohibited</a:t>
            </a:r>
          </a:p>
          <a:p>
            <a:r>
              <a:rPr lang="en-US" sz="4000" dirty="0"/>
              <a:t> Why a long-term strategy</a:t>
            </a:r>
          </a:p>
          <a:p>
            <a:r>
              <a:rPr lang="en-US" sz="4000" dirty="0"/>
              <a:t> Strategic goals</a:t>
            </a:r>
          </a:p>
          <a:p>
            <a:r>
              <a:rPr lang="en-US" sz="4000" dirty="0"/>
              <a:t> Tactics for R2</a:t>
            </a:r>
          </a:p>
          <a:p>
            <a:r>
              <a:rPr lang="en-US" sz="4000" dirty="0"/>
              <a:t> Conclusions</a:t>
            </a:r>
          </a:p>
          <a:p>
            <a:endParaRPr lang="en-US" sz="4000" dirty="0"/>
          </a:p>
          <a:p>
            <a:endParaRPr lang="en-US" sz="4000" dirty="0"/>
          </a:p>
          <a:p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410255895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39C9BB8-7D8E-43A6-B615-43DE424358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A71631C-1665-440A-ABD6-2CF469A9B1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Permitted vs prohibited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687324F-516A-48D5-B601-697B42F6CB6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 Project A, what is permitted, is permitted, and what is prohibited, is prohibited.</a:t>
            </a:r>
          </a:p>
          <a:p>
            <a:r>
              <a:rPr lang="en-US" dirty="0"/>
              <a:t>In Project B everything is permitted except for what is prohibited.</a:t>
            </a:r>
          </a:p>
          <a:p>
            <a:r>
              <a:rPr lang="en-US" dirty="0"/>
              <a:t>In Project C everything is prohibited except for what is permitted.</a:t>
            </a:r>
          </a:p>
          <a:p>
            <a:r>
              <a:rPr lang="en-US" dirty="0"/>
              <a:t>In Project D everything is permitted, even what is prohibited.</a:t>
            </a:r>
          </a:p>
          <a:p>
            <a:r>
              <a:rPr lang="en-US" dirty="0"/>
              <a:t>In Project E everything is prohibited, even what is permitted.</a:t>
            </a:r>
          </a:p>
          <a:p>
            <a:endParaRPr lang="en-US" dirty="0"/>
          </a:p>
          <a:p>
            <a:r>
              <a:rPr lang="en-US" dirty="0"/>
              <a:t>What about ONAP?</a:t>
            </a:r>
          </a:p>
          <a:p>
            <a:pPr lvl="1"/>
            <a:r>
              <a:rPr lang="en-US" dirty="0"/>
              <a:t>It should be permitted to have long-term goals and strategy for architecture, information model, data model</a:t>
            </a:r>
          </a:p>
          <a:p>
            <a:pPr lvl="1"/>
            <a:r>
              <a:rPr lang="en-US" dirty="0"/>
              <a:t>It should be prohibited to short-term tactics to ignore the above once agreed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1790005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471D0ED-79F5-404E-9638-AD501323AB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0F0143F-5919-488C-AA8B-34433A3655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Why long-term strategy in ONAP?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58534F-9D80-49BA-9277-C6E0E4EA264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ONAP is an open source project, so “code is king” … </a:t>
            </a:r>
          </a:p>
          <a:p>
            <a:r>
              <a:rPr lang="en-US" dirty="0"/>
              <a:t>… but king of what?</a:t>
            </a:r>
          </a:p>
          <a:p>
            <a:pPr lvl="1"/>
            <a:r>
              <a:rPr lang="en-US" dirty="0"/>
              <a:t>if you don’t know why/what you are ruling, how will you that you succeed?</a:t>
            </a:r>
          </a:p>
          <a:p>
            <a:r>
              <a:rPr lang="en-US" dirty="0"/>
              <a:t>ONAP has a stated vision:</a:t>
            </a:r>
          </a:p>
          <a:p>
            <a:pPr lvl="1"/>
            <a:r>
              <a:rPr lang="en-US" dirty="0"/>
              <a:t>ONAP brings together Open ECOMP and Open-O projects as a comprehensive platform for </a:t>
            </a:r>
            <a:r>
              <a:rPr lang="en-US" dirty="0">
                <a:solidFill>
                  <a:srgbClr val="FF0000"/>
                </a:solidFill>
              </a:rPr>
              <a:t>real-time, policy-driven orchestration and automation of physical and virtual network functions that will enable software, network, IT and cloud providers and developers to rapidly create new services. </a:t>
            </a:r>
            <a:r>
              <a:rPr lang="en-US" dirty="0"/>
              <a:t>By consolidating member resources, ONAP will deliver a unified architecture and implementation, </a:t>
            </a:r>
            <a:r>
              <a:rPr lang="en-US" dirty="0">
                <a:solidFill>
                  <a:srgbClr val="FF0000"/>
                </a:solidFill>
              </a:rPr>
              <a:t>with an open standards focus</a:t>
            </a:r>
            <a:r>
              <a:rPr lang="en-US" dirty="0"/>
              <a:t>, faster than any one product could on its own.</a:t>
            </a:r>
          </a:p>
          <a:p>
            <a:r>
              <a:rPr lang="en-US" dirty="0"/>
              <a:t>Automation, service agility, unified architecture/ implementation … require long-term strategy, implemented by increasingly converging short-term tactics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21434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DFC6CC4-2D94-41F0-BEED-94279AA9F76F}"/>
              </a:ext>
            </a:extLst>
          </p:cNvPr>
          <p:cNvSpPr/>
          <p:nvPr/>
        </p:nvSpPr>
        <p:spPr>
          <a:xfrm>
            <a:off x="2658675" y="1244814"/>
            <a:ext cx="1782695" cy="914400"/>
          </a:xfrm>
          <a:prstGeom prst="rect">
            <a:avLst/>
          </a:prstGeom>
          <a:solidFill>
            <a:schemeClr val="accent2">
              <a:lumMod val="40000"/>
              <a:lumOff val="60000"/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ONAP Target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Architecture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88CF8B8-4640-41A1-813A-3CA52DAF6B8F}"/>
              </a:ext>
            </a:extLst>
          </p:cNvPr>
          <p:cNvSpPr/>
          <p:nvPr/>
        </p:nvSpPr>
        <p:spPr>
          <a:xfrm>
            <a:off x="2658675" y="2780340"/>
            <a:ext cx="1782696" cy="914400"/>
          </a:xfrm>
          <a:prstGeom prst="rect">
            <a:avLst/>
          </a:prstGeom>
          <a:solidFill>
            <a:schemeClr val="accent2">
              <a:lumMod val="40000"/>
              <a:lumOff val="60000"/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E2E Target Information Model</a:t>
            </a:r>
          </a:p>
        </p:txBody>
      </p:sp>
      <p:sp>
        <p:nvSpPr>
          <p:cNvPr id="4" name="Arrow: Down 3">
            <a:extLst>
              <a:ext uri="{FF2B5EF4-FFF2-40B4-BE49-F238E27FC236}">
                <a16:creationId xmlns:a16="http://schemas.microsoft.com/office/drawing/2014/main" id="{C96129B3-3E98-4A2F-964F-BBD72094D268}"/>
              </a:ext>
            </a:extLst>
          </p:cNvPr>
          <p:cNvSpPr/>
          <p:nvPr/>
        </p:nvSpPr>
        <p:spPr>
          <a:xfrm>
            <a:off x="2946559" y="2159214"/>
            <a:ext cx="484632" cy="621126"/>
          </a:xfrm>
          <a:prstGeom prst="downArrow">
            <a:avLst/>
          </a:prstGeom>
          <a:solidFill>
            <a:schemeClr val="accent2">
              <a:lumMod val="75000"/>
              <a:alpha val="4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Arrow: Down 4">
            <a:extLst>
              <a:ext uri="{FF2B5EF4-FFF2-40B4-BE49-F238E27FC236}">
                <a16:creationId xmlns:a16="http://schemas.microsoft.com/office/drawing/2014/main" id="{A0830BEC-FD4F-458B-9A75-A7E0A20C637E}"/>
              </a:ext>
            </a:extLst>
          </p:cNvPr>
          <p:cNvSpPr/>
          <p:nvPr/>
        </p:nvSpPr>
        <p:spPr>
          <a:xfrm rot="10800000">
            <a:off x="3673510" y="2159214"/>
            <a:ext cx="484632" cy="621126"/>
          </a:xfrm>
          <a:prstGeom prst="downArrow">
            <a:avLst/>
          </a:prstGeom>
          <a:solidFill>
            <a:schemeClr val="accent2">
              <a:lumMod val="75000"/>
              <a:alpha val="4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2D7F20C-0F77-4C7F-9EAA-2385B2981B05}"/>
              </a:ext>
            </a:extLst>
          </p:cNvPr>
          <p:cNvSpPr/>
          <p:nvPr/>
        </p:nvSpPr>
        <p:spPr>
          <a:xfrm>
            <a:off x="201066" y="1893474"/>
            <a:ext cx="1690487" cy="1152605"/>
          </a:xfrm>
          <a:prstGeom prst="rect">
            <a:avLst/>
          </a:prstGeom>
          <a:solidFill>
            <a:schemeClr val="accent2">
              <a:lumMod val="40000"/>
              <a:lumOff val="60000"/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ONAP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Vision/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Requirements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(service agility/automation)</a:t>
            </a:r>
          </a:p>
        </p:txBody>
      </p:sp>
      <p:sp>
        <p:nvSpPr>
          <p:cNvPr id="7" name="Arrow: Down 6">
            <a:extLst>
              <a:ext uri="{FF2B5EF4-FFF2-40B4-BE49-F238E27FC236}">
                <a16:creationId xmlns:a16="http://schemas.microsoft.com/office/drawing/2014/main" id="{C5218C02-CB29-45F1-891F-8B1C4AAA6750}"/>
              </a:ext>
            </a:extLst>
          </p:cNvPr>
          <p:cNvSpPr/>
          <p:nvPr/>
        </p:nvSpPr>
        <p:spPr>
          <a:xfrm rot="16200000">
            <a:off x="2035999" y="2135791"/>
            <a:ext cx="484632" cy="621126"/>
          </a:xfrm>
          <a:prstGeom prst="downArrow">
            <a:avLst/>
          </a:prstGeom>
          <a:solidFill>
            <a:schemeClr val="accent2">
              <a:lumMod val="75000"/>
              <a:alpha val="4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Arrow: Down 7">
            <a:extLst>
              <a:ext uri="{FF2B5EF4-FFF2-40B4-BE49-F238E27FC236}">
                <a16:creationId xmlns:a16="http://schemas.microsoft.com/office/drawing/2014/main" id="{C79729A8-F7F5-4341-967C-05D81653163F}"/>
              </a:ext>
            </a:extLst>
          </p:cNvPr>
          <p:cNvSpPr/>
          <p:nvPr/>
        </p:nvSpPr>
        <p:spPr>
          <a:xfrm rot="16200000">
            <a:off x="4585817" y="2867054"/>
            <a:ext cx="484632" cy="621126"/>
          </a:xfrm>
          <a:prstGeom prst="downArrow">
            <a:avLst/>
          </a:prstGeom>
          <a:solidFill>
            <a:schemeClr val="accent2">
              <a:lumMod val="75000"/>
              <a:alpha val="4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AD2444B-B935-49C7-9EA8-0B7BF219EC02}"/>
              </a:ext>
            </a:extLst>
          </p:cNvPr>
          <p:cNvSpPr/>
          <p:nvPr/>
        </p:nvSpPr>
        <p:spPr>
          <a:xfrm>
            <a:off x="5214895" y="2780340"/>
            <a:ext cx="1782696" cy="914400"/>
          </a:xfrm>
          <a:prstGeom prst="rect">
            <a:avLst/>
          </a:prstGeom>
          <a:solidFill>
            <a:schemeClr val="accent2">
              <a:lumMod val="40000"/>
              <a:lumOff val="60000"/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ONAP Target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Data Model(s)</a:t>
            </a:r>
          </a:p>
        </p:txBody>
      </p:sp>
      <p:sp>
        <p:nvSpPr>
          <p:cNvPr id="10" name="Arrow: Down 9">
            <a:extLst>
              <a:ext uri="{FF2B5EF4-FFF2-40B4-BE49-F238E27FC236}">
                <a16:creationId xmlns:a16="http://schemas.microsoft.com/office/drawing/2014/main" id="{03D72C1F-F7DD-4309-81F0-1C5C7C6AAEF3}"/>
              </a:ext>
            </a:extLst>
          </p:cNvPr>
          <p:cNvSpPr/>
          <p:nvPr/>
        </p:nvSpPr>
        <p:spPr>
          <a:xfrm rot="16200000">
            <a:off x="7142037" y="2867054"/>
            <a:ext cx="484632" cy="621126"/>
          </a:xfrm>
          <a:prstGeom prst="downArrow">
            <a:avLst/>
          </a:prstGeom>
          <a:solidFill>
            <a:schemeClr val="accent2">
              <a:lumMod val="75000"/>
              <a:alpha val="4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BD625D9-08AE-4AB4-B39E-ED113A73F3D3}"/>
              </a:ext>
            </a:extLst>
          </p:cNvPr>
          <p:cNvSpPr/>
          <p:nvPr/>
        </p:nvSpPr>
        <p:spPr>
          <a:xfrm>
            <a:off x="7771115" y="2780340"/>
            <a:ext cx="1782696" cy="914400"/>
          </a:xfrm>
          <a:prstGeom prst="rect">
            <a:avLst/>
          </a:prstGeom>
          <a:solidFill>
            <a:schemeClr val="accent2">
              <a:lumMod val="40000"/>
              <a:lumOff val="60000"/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ONAP Target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DSL(s)</a:t>
            </a:r>
          </a:p>
        </p:txBody>
      </p:sp>
      <p:sp>
        <p:nvSpPr>
          <p:cNvPr id="13" name="Arrow: Down 12">
            <a:extLst>
              <a:ext uri="{FF2B5EF4-FFF2-40B4-BE49-F238E27FC236}">
                <a16:creationId xmlns:a16="http://schemas.microsoft.com/office/drawing/2014/main" id="{00E06D94-8D25-4B2F-86EE-F38AD191560E}"/>
              </a:ext>
            </a:extLst>
          </p:cNvPr>
          <p:cNvSpPr/>
          <p:nvPr/>
        </p:nvSpPr>
        <p:spPr>
          <a:xfrm rot="16200000">
            <a:off x="9698257" y="2867054"/>
            <a:ext cx="484632" cy="621126"/>
          </a:xfrm>
          <a:prstGeom prst="downArrow">
            <a:avLst/>
          </a:prstGeom>
          <a:solidFill>
            <a:schemeClr val="accent2">
              <a:lumMod val="75000"/>
              <a:alpha val="4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B9314CA-384D-48C8-9A3E-0B97D2069BB9}"/>
              </a:ext>
            </a:extLst>
          </p:cNvPr>
          <p:cNvSpPr/>
          <p:nvPr/>
        </p:nvSpPr>
        <p:spPr>
          <a:xfrm>
            <a:off x="10327335" y="2720416"/>
            <a:ext cx="1782696" cy="914400"/>
          </a:xfrm>
          <a:prstGeom prst="rect">
            <a:avLst/>
          </a:prstGeom>
          <a:solidFill>
            <a:schemeClr val="accent2">
              <a:lumMod val="40000"/>
              <a:lumOff val="60000"/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ONAP Target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Realization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EA94E78-35AD-4851-A4B2-B1FD990D31DF}"/>
              </a:ext>
            </a:extLst>
          </p:cNvPr>
          <p:cNvSpPr/>
          <p:nvPr/>
        </p:nvSpPr>
        <p:spPr>
          <a:xfrm>
            <a:off x="207469" y="4685980"/>
            <a:ext cx="1690487" cy="914400"/>
          </a:xfrm>
          <a:prstGeom prst="rect">
            <a:avLst/>
          </a:prstGeom>
          <a:solidFill>
            <a:srgbClr val="FFFF00">
              <a:alpha val="1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ONAP short-term available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DSL(s)</a:t>
            </a:r>
          </a:p>
        </p:txBody>
      </p:sp>
      <p:sp>
        <p:nvSpPr>
          <p:cNvPr id="16" name="Arrow: Down 15">
            <a:extLst>
              <a:ext uri="{FF2B5EF4-FFF2-40B4-BE49-F238E27FC236}">
                <a16:creationId xmlns:a16="http://schemas.microsoft.com/office/drawing/2014/main" id="{34C0D272-80A3-4045-94B0-E4EFDA96E097}"/>
              </a:ext>
            </a:extLst>
          </p:cNvPr>
          <p:cNvSpPr/>
          <p:nvPr/>
        </p:nvSpPr>
        <p:spPr>
          <a:xfrm rot="16200000">
            <a:off x="2035999" y="4832617"/>
            <a:ext cx="484632" cy="621126"/>
          </a:xfrm>
          <a:prstGeom prst="downArrow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F032974-2AF3-4498-BD1D-7CCEBA6C2F93}"/>
              </a:ext>
            </a:extLst>
          </p:cNvPr>
          <p:cNvSpPr/>
          <p:nvPr/>
        </p:nvSpPr>
        <p:spPr>
          <a:xfrm>
            <a:off x="2658674" y="4685979"/>
            <a:ext cx="1782696" cy="914400"/>
          </a:xfrm>
          <a:prstGeom prst="rect">
            <a:avLst/>
          </a:prstGeom>
          <a:solidFill>
            <a:srgbClr val="FFFF00">
              <a:alpha val="1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ONAP short-term Data Model(s) dictated by available DSL(s)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50E268F-ED6B-4A34-B804-16FAD70B2BA2}"/>
              </a:ext>
            </a:extLst>
          </p:cNvPr>
          <p:cNvSpPr/>
          <p:nvPr/>
        </p:nvSpPr>
        <p:spPr>
          <a:xfrm>
            <a:off x="5214895" y="4685980"/>
            <a:ext cx="1782696" cy="914400"/>
          </a:xfrm>
          <a:prstGeom prst="rect">
            <a:avLst/>
          </a:prstGeom>
          <a:solidFill>
            <a:srgbClr val="FFFF00">
              <a:alpha val="1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ONAP Info Models picked as dictated by realizable Data Models</a:t>
            </a:r>
          </a:p>
        </p:txBody>
      </p:sp>
      <p:sp>
        <p:nvSpPr>
          <p:cNvPr id="19" name="Arrow: Down 18">
            <a:extLst>
              <a:ext uri="{FF2B5EF4-FFF2-40B4-BE49-F238E27FC236}">
                <a16:creationId xmlns:a16="http://schemas.microsoft.com/office/drawing/2014/main" id="{4A00B27D-AA51-41D1-93FA-63BC22D5AA6D}"/>
              </a:ext>
            </a:extLst>
          </p:cNvPr>
          <p:cNvSpPr/>
          <p:nvPr/>
        </p:nvSpPr>
        <p:spPr>
          <a:xfrm rot="16200000">
            <a:off x="4585817" y="4832617"/>
            <a:ext cx="484632" cy="621126"/>
          </a:xfrm>
          <a:prstGeom prst="downArrow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Arrow: Down 19">
            <a:extLst>
              <a:ext uri="{FF2B5EF4-FFF2-40B4-BE49-F238E27FC236}">
                <a16:creationId xmlns:a16="http://schemas.microsoft.com/office/drawing/2014/main" id="{0D573178-639D-49FE-AEB9-78D798CB774A}"/>
              </a:ext>
            </a:extLst>
          </p:cNvPr>
          <p:cNvSpPr/>
          <p:nvPr/>
        </p:nvSpPr>
        <p:spPr>
          <a:xfrm rot="16200000">
            <a:off x="7142037" y="4810102"/>
            <a:ext cx="484632" cy="621126"/>
          </a:xfrm>
          <a:prstGeom prst="downArrow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74ED455-83D2-4B4B-8371-40B154DBE871}"/>
              </a:ext>
            </a:extLst>
          </p:cNvPr>
          <p:cNvSpPr/>
          <p:nvPr/>
        </p:nvSpPr>
        <p:spPr>
          <a:xfrm>
            <a:off x="7771115" y="5362981"/>
            <a:ext cx="1782696" cy="914400"/>
          </a:xfrm>
          <a:prstGeom prst="rect">
            <a:avLst/>
          </a:prstGeom>
          <a:solidFill>
            <a:srgbClr val="FFFF00">
              <a:alpha val="1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ONAP Short-term de-facto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architecture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1160AEF-7291-4695-AB84-38FF14DEB5D2}"/>
              </a:ext>
            </a:extLst>
          </p:cNvPr>
          <p:cNvSpPr/>
          <p:nvPr/>
        </p:nvSpPr>
        <p:spPr>
          <a:xfrm>
            <a:off x="7758309" y="4247989"/>
            <a:ext cx="1782696" cy="914400"/>
          </a:xfrm>
          <a:prstGeom prst="rect">
            <a:avLst/>
          </a:prstGeom>
          <a:solidFill>
            <a:srgbClr val="FFFF00">
              <a:alpha val="1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ONAP Short-term Release Implementation</a:t>
            </a:r>
          </a:p>
        </p:txBody>
      </p:sp>
      <p:sp>
        <p:nvSpPr>
          <p:cNvPr id="24" name="Flowchart: Decision 23">
            <a:extLst>
              <a:ext uri="{FF2B5EF4-FFF2-40B4-BE49-F238E27FC236}">
                <a16:creationId xmlns:a16="http://schemas.microsoft.com/office/drawing/2014/main" id="{A664B3AF-46E3-4381-8D97-281D98382595}"/>
              </a:ext>
            </a:extLst>
          </p:cNvPr>
          <p:cNvSpPr/>
          <p:nvPr/>
        </p:nvSpPr>
        <p:spPr>
          <a:xfrm>
            <a:off x="10280767" y="4380386"/>
            <a:ext cx="1782696" cy="690378"/>
          </a:xfrm>
          <a:prstGeom prst="flowChartDecision">
            <a:avLst/>
          </a:prstGeom>
          <a:solidFill>
            <a:schemeClr val="accent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How close?</a:t>
            </a:r>
          </a:p>
        </p:txBody>
      </p:sp>
      <p:sp>
        <p:nvSpPr>
          <p:cNvPr id="25" name="Arrow: Down 24">
            <a:extLst>
              <a:ext uri="{FF2B5EF4-FFF2-40B4-BE49-F238E27FC236}">
                <a16:creationId xmlns:a16="http://schemas.microsoft.com/office/drawing/2014/main" id="{99A32A87-FD97-431A-9329-332DD895F770}"/>
              </a:ext>
            </a:extLst>
          </p:cNvPr>
          <p:cNvSpPr/>
          <p:nvPr/>
        </p:nvSpPr>
        <p:spPr>
          <a:xfrm rot="16200000">
            <a:off x="9672645" y="4394626"/>
            <a:ext cx="484632" cy="621126"/>
          </a:xfrm>
          <a:prstGeom prst="downArrow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8" name="Connector: Elbow 27">
            <a:extLst>
              <a:ext uri="{FF2B5EF4-FFF2-40B4-BE49-F238E27FC236}">
                <a16:creationId xmlns:a16="http://schemas.microsoft.com/office/drawing/2014/main" id="{47C926B9-2D0A-4219-BE40-28FB46AE3E3B}"/>
              </a:ext>
            </a:extLst>
          </p:cNvPr>
          <p:cNvCxnSpPr>
            <a:cxnSpLocks/>
            <a:stCxn id="24" idx="2"/>
            <a:endCxn id="15" idx="2"/>
          </p:cNvCxnSpPr>
          <p:nvPr/>
        </p:nvCxnSpPr>
        <p:spPr>
          <a:xfrm rot="5400000">
            <a:off x="5847606" y="275871"/>
            <a:ext cx="529616" cy="10119402"/>
          </a:xfrm>
          <a:prstGeom prst="bentConnector3">
            <a:avLst>
              <a:gd name="adj1" fmla="val 246101"/>
            </a:avLst>
          </a:prstGeom>
          <a:ln w="635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Arrow: Down 35">
            <a:extLst>
              <a:ext uri="{FF2B5EF4-FFF2-40B4-BE49-F238E27FC236}">
                <a16:creationId xmlns:a16="http://schemas.microsoft.com/office/drawing/2014/main" id="{75EB7BB0-1A7E-4F33-87C7-AF1ACA086D66}"/>
              </a:ext>
            </a:extLst>
          </p:cNvPr>
          <p:cNvSpPr/>
          <p:nvPr/>
        </p:nvSpPr>
        <p:spPr>
          <a:xfrm>
            <a:off x="10929799" y="3709037"/>
            <a:ext cx="484632" cy="621126"/>
          </a:xfrm>
          <a:prstGeom prst="downArrow">
            <a:avLst/>
          </a:prstGeom>
          <a:solidFill>
            <a:schemeClr val="accent2">
              <a:lumMod val="75000"/>
              <a:alpha val="4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D6499F5-843E-4A5F-A9D0-6A94960B8694}"/>
              </a:ext>
            </a:extLst>
          </p:cNvPr>
          <p:cNvSpPr txBox="1"/>
          <p:nvPr/>
        </p:nvSpPr>
        <p:spPr>
          <a:xfrm>
            <a:off x="6021201" y="1470184"/>
            <a:ext cx="19527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accent2">
                    <a:lumMod val="75000"/>
                  </a:schemeClr>
                </a:solidFill>
              </a:rPr>
              <a:t>Strategy</a:t>
            </a:r>
            <a:r>
              <a:rPr lang="en-US" dirty="0"/>
              <a:t> 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DE8E559-3CAD-4229-9CCA-7EA01E8023B2}"/>
              </a:ext>
            </a:extLst>
          </p:cNvPr>
          <p:cNvSpPr txBox="1"/>
          <p:nvPr/>
        </p:nvSpPr>
        <p:spPr>
          <a:xfrm>
            <a:off x="3858146" y="5752599"/>
            <a:ext cx="16962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FFC000"/>
                </a:solidFill>
              </a:rPr>
              <a:t>Tactics</a:t>
            </a:r>
            <a:r>
              <a:rPr lang="en-US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48" name="Shape 199">
            <a:extLst>
              <a:ext uri="{FF2B5EF4-FFF2-40B4-BE49-F238E27FC236}">
                <a16:creationId xmlns:a16="http://schemas.microsoft.com/office/drawing/2014/main" id="{BA5CDE61-B4BE-4D67-988F-60D6BB53A2E1}"/>
              </a:ext>
            </a:extLst>
          </p:cNvPr>
          <p:cNvSpPr txBox="1">
            <a:spLocks/>
          </p:cNvSpPr>
          <p:nvPr/>
        </p:nvSpPr>
        <p:spPr>
          <a:xfrm>
            <a:off x="531992" y="165903"/>
            <a:ext cx="11515463" cy="68463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69"/>
              </a:buClr>
              <a:buFont typeface="Verdana"/>
              <a:buNone/>
              <a:defRPr sz="3400" b="1" i="0" u="none" strike="noStrike" cap="none">
                <a:solidFill>
                  <a:srgbClr val="000069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pPr algn="l">
              <a:buSzPct val="25000"/>
            </a:pPr>
            <a:r>
              <a:rPr lang="en-US" sz="3200" dirty="0">
                <a:solidFill>
                  <a:schemeClr val="bg1"/>
                </a:solidFill>
              </a:rPr>
              <a:t>ONAP Long-term modeling strategy vs short-term tactics</a:t>
            </a:r>
          </a:p>
        </p:txBody>
      </p:sp>
    </p:spTree>
    <p:extLst>
      <p:ext uri="{BB962C8B-B14F-4D97-AF65-F5344CB8AC3E}">
        <p14:creationId xmlns:p14="http://schemas.microsoft.com/office/powerpoint/2010/main" val="16412078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B764ED6-C3FB-482E-A735-FC465DDF5D59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583988" y="6503988"/>
            <a:ext cx="608012" cy="365125"/>
          </a:xfrm>
        </p:spPr>
        <p:txBody>
          <a:bodyPr/>
          <a:lstStyle/>
          <a:p>
            <a:fld id="{6C9CD605-947A-3C4E-98CB-B055F943FEB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F00E7AD-635C-4776-923B-FADC4B363B83}"/>
              </a:ext>
            </a:extLst>
          </p:cNvPr>
          <p:cNvSpPr/>
          <p:nvPr/>
        </p:nvSpPr>
        <p:spPr>
          <a:xfrm>
            <a:off x="1298583" y="1515590"/>
            <a:ext cx="1968280" cy="1947220"/>
          </a:xfrm>
          <a:prstGeom prst="rect">
            <a:avLst/>
          </a:prstGeom>
          <a:solidFill>
            <a:schemeClr val="accent2">
              <a:lumMod val="40000"/>
              <a:lumOff val="60000"/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Service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Agility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51BD1AD-4232-47E1-AE42-5C21F8110C4F}"/>
              </a:ext>
            </a:extLst>
          </p:cNvPr>
          <p:cNvSpPr/>
          <p:nvPr/>
        </p:nvSpPr>
        <p:spPr>
          <a:xfrm>
            <a:off x="4930862" y="2489200"/>
            <a:ext cx="2017521" cy="1947220"/>
          </a:xfrm>
          <a:prstGeom prst="rect">
            <a:avLst/>
          </a:prstGeom>
          <a:solidFill>
            <a:schemeClr val="accent2">
              <a:lumMod val="40000"/>
              <a:lumOff val="60000"/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Automation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F5D0824-1298-4748-9218-24F0B5F70D45}"/>
              </a:ext>
            </a:extLst>
          </p:cNvPr>
          <p:cNvSpPr/>
          <p:nvPr/>
        </p:nvSpPr>
        <p:spPr>
          <a:xfrm>
            <a:off x="8486305" y="2489200"/>
            <a:ext cx="2011679" cy="1947220"/>
          </a:xfrm>
          <a:prstGeom prst="rect">
            <a:avLst/>
          </a:prstGeom>
          <a:solidFill>
            <a:schemeClr val="accent2">
              <a:lumMod val="40000"/>
              <a:lumOff val="60000"/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Models/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abstractions</a:t>
            </a:r>
          </a:p>
        </p:txBody>
      </p:sp>
      <p:sp>
        <p:nvSpPr>
          <p:cNvPr id="8" name="Arrow: Left 7">
            <a:extLst>
              <a:ext uri="{FF2B5EF4-FFF2-40B4-BE49-F238E27FC236}">
                <a16:creationId xmlns:a16="http://schemas.microsoft.com/office/drawing/2014/main" id="{AEE2FAF5-9761-4A73-A132-35E3402DB040}"/>
              </a:ext>
            </a:extLst>
          </p:cNvPr>
          <p:cNvSpPr/>
          <p:nvPr/>
        </p:nvSpPr>
        <p:spPr>
          <a:xfrm>
            <a:off x="7164431" y="3189509"/>
            <a:ext cx="982203" cy="1032027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rrow: Left 9">
            <a:extLst>
              <a:ext uri="{FF2B5EF4-FFF2-40B4-BE49-F238E27FC236}">
                <a16:creationId xmlns:a16="http://schemas.microsoft.com/office/drawing/2014/main" id="{0AE1F8DD-3714-41B6-87FB-D92DA8A3CD9B}"/>
              </a:ext>
            </a:extLst>
          </p:cNvPr>
          <p:cNvSpPr/>
          <p:nvPr/>
        </p:nvSpPr>
        <p:spPr>
          <a:xfrm>
            <a:off x="3607761" y="3189509"/>
            <a:ext cx="982203" cy="1032027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FAA5AB8-9FDD-4A2C-9F55-7048B82A3DBC}"/>
              </a:ext>
            </a:extLst>
          </p:cNvPr>
          <p:cNvSpPr/>
          <p:nvPr/>
        </p:nvSpPr>
        <p:spPr>
          <a:xfrm>
            <a:off x="1298583" y="3953990"/>
            <a:ext cx="1968280" cy="1947220"/>
          </a:xfrm>
          <a:prstGeom prst="rect">
            <a:avLst/>
          </a:prstGeom>
          <a:solidFill>
            <a:schemeClr val="accent2">
              <a:lumMod val="40000"/>
              <a:lumOff val="60000"/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OPEX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reduction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8DE3797-7352-4B92-82F4-B63A57205E37}"/>
              </a:ext>
            </a:extLst>
          </p:cNvPr>
          <p:cNvSpPr txBox="1"/>
          <p:nvPr/>
        </p:nvSpPr>
        <p:spPr>
          <a:xfrm>
            <a:off x="1929902" y="1085334"/>
            <a:ext cx="705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Goals</a:t>
            </a:r>
          </a:p>
        </p:txBody>
      </p:sp>
      <p:sp>
        <p:nvSpPr>
          <p:cNvPr id="13" name="Title 2">
            <a:extLst>
              <a:ext uri="{FF2B5EF4-FFF2-40B4-BE49-F238E27FC236}">
                <a16:creationId xmlns:a16="http://schemas.microsoft.com/office/drawing/2014/main" id="{6D08B662-73BD-479B-B5E9-6D6F8ED95444}"/>
              </a:ext>
            </a:extLst>
          </p:cNvPr>
          <p:cNvSpPr txBox="1">
            <a:spLocks/>
          </p:cNvSpPr>
          <p:nvPr/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0" i="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Let’s assume these are ONAP goals</a:t>
            </a:r>
          </a:p>
        </p:txBody>
      </p:sp>
    </p:spTree>
    <p:extLst>
      <p:ext uri="{BB962C8B-B14F-4D97-AF65-F5344CB8AC3E}">
        <p14:creationId xmlns:p14="http://schemas.microsoft.com/office/powerpoint/2010/main" val="1823450246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A9500D-05A4-4748-B713-948C232569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21CCA8E-F579-407E-84BA-2DB42062D2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Strategic goals for models/abstractions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98056A9-84BC-40DD-A661-DCCF481BE70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5507355" cy="5170487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An E2E ONAP info model</a:t>
            </a:r>
          </a:p>
          <a:p>
            <a:pPr lvl="1"/>
            <a:r>
              <a:rPr lang="en-US" dirty="0"/>
              <a:t>Could be constructed with a hierarchy of info models</a:t>
            </a:r>
          </a:p>
          <a:p>
            <a:r>
              <a:rPr lang="en-US" dirty="0"/>
              <a:t>A primary Data Modeling framework for design/run-time</a:t>
            </a:r>
          </a:p>
          <a:p>
            <a:pPr lvl="1"/>
            <a:r>
              <a:rPr lang="en-US" dirty="0"/>
              <a:t>It  must make it easy to implement  any/all of the E2E ONAP IM and allow flexible implementations</a:t>
            </a:r>
          </a:p>
          <a:p>
            <a:r>
              <a:rPr lang="en-US" dirty="0"/>
              <a:t>A unified, extensible primary DSL:</a:t>
            </a:r>
          </a:p>
          <a:p>
            <a:pPr lvl="1"/>
            <a:r>
              <a:rPr lang="en-US" sz="2600" dirty="0" err="1"/>
              <a:t>coverTelco</a:t>
            </a:r>
            <a:r>
              <a:rPr lang="en-US" sz="2600" dirty="0"/>
              <a:t>/NFV, policy, EPA, telemetry, improved LCM for “Day2”, licensing, run-time service composition, declarative-imperative handshake</a:t>
            </a:r>
            <a:endParaRPr lang="en-US" dirty="0"/>
          </a:p>
          <a:p>
            <a:r>
              <a:rPr lang="en-US" dirty="0"/>
              <a:t>Identify an appropriate balance between declarative and imperative workflows</a:t>
            </a:r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5B206BA0-A12A-4410-8060-42914F4F8CE7}"/>
              </a:ext>
            </a:extLst>
          </p:cNvPr>
          <p:cNvSpPr/>
          <p:nvPr/>
        </p:nvSpPr>
        <p:spPr>
          <a:xfrm>
            <a:off x="6177280" y="156616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1395369F-6FD5-4B89-B1C4-F4CB1C7FA442}"/>
              </a:ext>
            </a:extLst>
          </p:cNvPr>
          <p:cNvSpPr/>
          <p:nvPr/>
        </p:nvSpPr>
        <p:spPr>
          <a:xfrm>
            <a:off x="6177280" y="283768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80B61387-A05D-4181-BC2F-FE80A0233D0D}"/>
              </a:ext>
            </a:extLst>
          </p:cNvPr>
          <p:cNvSpPr/>
          <p:nvPr/>
        </p:nvSpPr>
        <p:spPr>
          <a:xfrm>
            <a:off x="6177280" y="412597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3E50E729-F441-4F23-985C-BD5A28F9D49E}"/>
              </a:ext>
            </a:extLst>
          </p:cNvPr>
          <p:cNvSpPr/>
          <p:nvPr/>
        </p:nvSpPr>
        <p:spPr>
          <a:xfrm>
            <a:off x="6177280" y="553008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8C64AF9-1C2E-4C50-BF76-023A6C95530E}"/>
              </a:ext>
            </a:extLst>
          </p:cNvPr>
          <p:cNvSpPr txBox="1"/>
          <p:nvPr/>
        </p:nvSpPr>
        <p:spPr>
          <a:xfrm>
            <a:off x="8666480" y="1404465"/>
            <a:ext cx="21535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ECOMP ++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FACD066-2B8A-46D1-ADE6-B9F811E6B33F}"/>
              </a:ext>
            </a:extLst>
          </p:cNvPr>
          <p:cNvSpPr txBox="1"/>
          <p:nvPr/>
        </p:nvSpPr>
        <p:spPr>
          <a:xfrm>
            <a:off x="8666480" y="2756838"/>
            <a:ext cx="19943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TOSCA ++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D3A3E06-D7FC-45D2-A4E8-FAED07EE1A2D}"/>
              </a:ext>
            </a:extLst>
          </p:cNvPr>
          <p:cNvSpPr txBox="1"/>
          <p:nvPr/>
        </p:nvSpPr>
        <p:spPr>
          <a:xfrm>
            <a:off x="8666480" y="4045126"/>
            <a:ext cx="31642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err="1"/>
              <a:t>SimpleYAML</a:t>
            </a:r>
            <a:r>
              <a:rPr lang="en-US" sz="3600" dirty="0"/>
              <a:t> ++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2E785E3-DE93-4EFA-9A28-0F736F69ECAA}"/>
              </a:ext>
            </a:extLst>
          </p:cNvPr>
          <p:cNvSpPr txBox="1"/>
          <p:nvPr/>
        </p:nvSpPr>
        <p:spPr>
          <a:xfrm>
            <a:off x="8643332" y="5449238"/>
            <a:ext cx="29862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80% D vs 20% I</a:t>
            </a:r>
          </a:p>
        </p:txBody>
      </p:sp>
    </p:spTree>
    <p:extLst>
      <p:ext uri="{BB962C8B-B14F-4D97-AF65-F5344CB8AC3E}">
        <p14:creationId xmlns:p14="http://schemas.microsoft.com/office/powerpoint/2010/main" val="1399341688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4B2DFFF-8AE7-4806-889F-D219F04F62D7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583988" y="6503988"/>
            <a:ext cx="608012" cy="365125"/>
          </a:xfrm>
        </p:spPr>
        <p:txBody>
          <a:bodyPr/>
          <a:lstStyle/>
          <a:p>
            <a:fld id="{6C9CD605-947A-3C4E-98CB-B055F943FEB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6709DD5-8932-4472-9930-8A35CE81408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198438"/>
            <a:ext cx="12039600" cy="538162"/>
          </a:xfrm>
        </p:spPr>
        <p:txBody>
          <a:bodyPr>
            <a:normAutofit fontScale="90000"/>
          </a:bodyPr>
          <a:lstStyle/>
          <a:p>
            <a:r>
              <a:rPr 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ECOMP++ IM is TBD – but it cannot be just NFV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A9F34CB-C4D0-4420-BF4D-94253DB4EFEA}"/>
              </a:ext>
            </a:extLst>
          </p:cNvPr>
          <p:cNvGrpSpPr/>
          <p:nvPr/>
        </p:nvGrpSpPr>
        <p:grpSpPr>
          <a:xfrm>
            <a:off x="267192" y="1290173"/>
            <a:ext cx="11620008" cy="4699988"/>
            <a:chOff x="267192" y="952993"/>
            <a:chExt cx="11620008" cy="5037168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B0330BB3-28C8-4DCB-AA90-AE36DD86EDE0}"/>
                </a:ext>
              </a:extLst>
            </p:cNvPr>
            <p:cNvGrpSpPr/>
            <p:nvPr/>
          </p:nvGrpSpPr>
          <p:grpSpPr>
            <a:xfrm>
              <a:off x="267192" y="952993"/>
              <a:ext cx="11620008" cy="5037168"/>
              <a:chOff x="267192" y="952993"/>
              <a:chExt cx="11620008" cy="5037168"/>
            </a:xfrm>
          </p:grpSpPr>
          <p:sp>
            <p:nvSpPr>
              <p:cNvPr id="9" name="圆角矩形 28">
                <a:extLst>
                  <a:ext uri="{FF2B5EF4-FFF2-40B4-BE49-F238E27FC236}">
                    <a16:creationId xmlns:a16="http://schemas.microsoft.com/office/drawing/2014/main" id="{E404AB00-8AA2-478D-ADA7-AB6565A42FB0}"/>
                  </a:ext>
                </a:extLst>
              </p:cNvPr>
              <p:cNvSpPr/>
              <p:nvPr/>
            </p:nvSpPr>
            <p:spPr>
              <a:xfrm>
                <a:off x="575292" y="1909937"/>
                <a:ext cx="1945005" cy="3248913"/>
              </a:xfrm>
              <a:prstGeom prst="roundRect">
                <a:avLst>
                  <a:gd name="adj" fmla="val 6026"/>
                </a:avLst>
              </a:prstGeom>
              <a:noFill/>
              <a:ln>
                <a:headEnd type="none" w="med" len="med"/>
                <a:tailEnd type="none" w="med" len="med"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 defTabSz="914377">
                  <a:buClr>
                    <a:srgbClr val="CC9900"/>
                  </a:buClr>
                  <a:defRPr/>
                </a:pPr>
                <a:r>
                  <a:rPr lang="en-US" altLang="zh-CN" sz="120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SDC</a:t>
                </a:r>
              </a:p>
            </p:txBody>
          </p:sp>
          <p:sp>
            <p:nvSpPr>
              <p:cNvPr id="10" name="矩形 192">
                <a:extLst>
                  <a:ext uri="{FF2B5EF4-FFF2-40B4-BE49-F238E27FC236}">
                    <a16:creationId xmlns:a16="http://schemas.microsoft.com/office/drawing/2014/main" id="{2CDC7B48-10FB-434D-89B9-2B392E19FBCD}"/>
                  </a:ext>
                </a:extLst>
              </p:cNvPr>
              <p:cNvSpPr/>
              <p:nvPr/>
            </p:nvSpPr>
            <p:spPr bwMode="auto">
              <a:xfrm>
                <a:off x="509251" y="1547985"/>
                <a:ext cx="2087880" cy="4334656"/>
              </a:xfrm>
              <a:prstGeom prst="rect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 defTabSz="914377">
                  <a:buClr>
                    <a:srgbClr val="CC9900"/>
                  </a:buClr>
                  <a:defRPr/>
                </a:pPr>
                <a:r>
                  <a:rPr lang="en-US" altLang="zh-CN" sz="1600" i="1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Design-time</a:t>
                </a:r>
              </a:p>
            </p:txBody>
          </p:sp>
          <p:sp>
            <p:nvSpPr>
              <p:cNvPr id="11" name="圆角矩形 20">
                <a:extLst>
                  <a:ext uri="{FF2B5EF4-FFF2-40B4-BE49-F238E27FC236}">
                    <a16:creationId xmlns:a16="http://schemas.microsoft.com/office/drawing/2014/main" id="{1CAABD99-B561-4A09-897C-79646DA725BC}"/>
                  </a:ext>
                </a:extLst>
              </p:cNvPr>
              <p:cNvSpPr/>
              <p:nvPr/>
            </p:nvSpPr>
            <p:spPr>
              <a:xfrm>
                <a:off x="1625713" y="2228707"/>
                <a:ext cx="823931" cy="396875"/>
              </a:xfrm>
              <a:prstGeom prst="roundRect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vert="horz" wrap="squar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 defTabSz="914377">
                  <a:buClr>
                    <a:srgbClr val="CC9900"/>
                  </a:buClr>
                  <a:defRPr/>
                </a:pPr>
                <a:r>
                  <a:rPr lang="en-US" altLang="zh-CN" sz="120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Service Design</a:t>
                </a:r>
                <a:endParaRPr lang="zh-CN" altLang="en-US" sz="12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" name="圆角矩形 25">
                <a:extLst>
                  <a:ext uri="{FF2B5EF4-FFF2-40B4-BE49-F238E27FC236}">
                    <a16:creationId xmlns:a16="http://schemas.microsoft.com/office/drawing/2014/main" id="{65397A51-A50E-4A53-85EE-16C6C7EC8828}"/>
                  </a:ext>
                </a:extLst>
              </p:cNvPr>
              <p:cNvSpPr/>
              <p:nvPr/>
            </p:nvSpPr>
            <p:spPr>
              <a:xfrm>
                <a:off x="672764" y="3134565"/>
                <a:ext cx="1784032" cy="421640"/>
              </a:xfrm>
              <a:prstGeom prst="round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vert="horz" wrap="squar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 defTabSz="914377">
                  <a:buClr>
                    <a:srgbClr val="CC9900"/>
                  </a:buClr>
                </a:pPr>
                <a:r>
                  <a:rPr lang="en-US" altLang="zh-CN" sz="12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Policy Creation</a:t>
                </a:r>
              </a:p>
            </p:txBody>
          </p:sp>
          <p:sp>
            <p:nvSpPr>
              <p:cNvPr id="13" name="圆角矩形 26">
                <a:extLst>
                  <a:ext uri="{FF2B5EF4-FFF2-40B4-BE49-F238E27FC236}">
                    <a16:creationId xmlns:a16="http://schemas.microsoft.com/office/drawing/2014/main" id="{BE8B2862-71A0-4FEA-8C7E-5ED3657A09E2}"/>
                  </a:ext>
                </a:extLst>
              </p:cNvPr>
              <p:cNvSpPr/>
              <p:nvPr/>
            </p:nvSpPr>
            <p:spPr>
              <a:xfrm>
                <a:off x="672764" y="3599669"/>
                <a:ext cx="1784032" cy="421640"/>
              </a:xfrm>
              <a:prstGeom prst="round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vert="horz" wrap="squar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 defTabSz="914377">
                  <a:buClr>
                    <a:srgbClr val="CC9900"/>
                  </a:buClr>
                </a:pPr>
                <a:r>
                  <a:rPr lang="en-US" altLang="zh-CN" sz="12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Analytic Application  Creation</a:t>
                </a:r>
              </a:p>
            </p:txBody>
          </p:sp>
          <p:sp>
            <p:nvSpPr>
              <p:cNvPr id="14" name="圆角矩形 27">
                <a:extLst>
                  <a:ext uri="{FF2B5EF4-FFF2-40B4-BE49-F238E27FC236}">
                    <a16:creationId xmlns:a16="http://schemas.microsoft.com/office/drawing/2014/main" id="{68DC4864-C5AD-4441-AAF7-A7B14065A9DB}"/>
                  </a:ext>
                </a:extLst>
              </p:cNvPr>
              <p:cNvSpPr/>
              <p:nvPr/>
            </p:nvSpPr>
            <p:spPr>
              <a:xfrm>
                <a:off x="672764" y="4081002"/>
                <a:ext cx="1784032" cy="558165"/>
              </a:xfrm>
              <a:prstGeom prst="roundRect">
                <a:avLst>
                  <a:gd name="adj" fmla="val 9873"/>
                </a:avLst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vert="horz" wrap="squar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 defTabSz="914377">
                  <a:buClr>
                    <a:srgbClr val="CC9900"/>
                  </a:buClr>
                </a:pPr>
                <a:r>
                  <a:rPr lang="en-US" altLang="zh-CN" sz="12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Recipie/</a:t>
                </a:r>
              </a:p>
              <a:p>
                <a:pPr algn="ctr" defTabSz="914377">
                  <a:buClr>
                    <a:srgbClr val="CC9900"/>
                  </a:buClr>
                </a:pPr>
                <a:r>
                  <a:rPr lang="en-US" altLang="zh-CN" sz="12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Engineering Rules &amp; Policy Distribution</a:t>
                </a:r>
              </a:p>
            </p:txBody>
          </p:sp>
          <p:sp>
            <p:nvSpPr>
              <p:cNvPr id="15" name="圆角矩形 29">
                <a:extLst>
                  <a:ext uri="{FF2B5EF4-FFF2-40B4-BE49-F238E27FC236}">
                    <a16:creationId xmlns:a16="http://schemas.microsoft.com/office/drawing/2014/main" id="{7B16F2C5-A79F-4458-BDA1-121ECEDFA951}"/>
                  </a:ext>
                </a:extLst>
              </p:cNvPr>
              <p:cNvSpPr/>
              <p:nvPr/>
            </p:nvSpPr>
            <p:spPr>
              <a:xfrm>
                <a:off x="575292" y="5233778"/>
                <a:ext cx="1945005" cy="605791"/>
              </a:xfrm>
              <a:prstGeom prst="roundRect">
                <a:avLst/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vert="horz" wrap="squar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 defTabSz="914377">
                  <a:buClr>
                    <a:srgbClr val="CC9900"/>
                  </a:buClr>
                  <a:defRPr/>
                </a:pPr>
                <a:r>
                  <a:rPr lang="en-US" altLang="zh-CN" sz="120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VNF SDK</a:t>
                </a:r>
              </a:p>
            </p:txBody>
          </p:sp>
          <p:sp>
            <p:nvSpPr>
              <p:cNvPr id="16" name="圆角矩形 30">
                <a:extLst>
                  <a:ext uri="{FF2B5EF4-FFF2-40B4-BE49-F238E27FC236}">
                    <a16:creationId xmlns:a16="http://schemas.microsoft.com/office/drawing/2014/main" id="{30BAC697-2EBC-4B91-B337-40C0B7AE4306}"/>
                  </a:ext>
                </a:extLst>
              </p:cNvPr>
              <p:cNvSpPr/>
              <p:nvPr/>
            </p:nvSpPr>
            <p:spPr>
              <a:xfrm>
                <a:off x="2983847" y="1288907"/>
                <a:ext cx="1140460" cy="1020445"/>
              </a:xfrm>
              <a:prstGeom prst="roundRect">
                <a:avLst>
                  <a:gd name="adj" fmla="val 9045"/>
                </a:avLst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vert="horz" wrap="square" lIns="91440" tIns="45720" rIns="91440" bIns="45720" numCol="1" rtlCol="0" anchor="t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 defTabSz="914377">
                  <a:buClr>
                    <a:srgbClr val="CC9900"/>
                  </a:buClr>
                </a:pPr>
                <a:r>
                  <a:rPr lang="en-US" altLang="zh-CN" sz="12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Dashboard OA&amp;M</a:t>
                </a:r>
              </a:p>
              <a:p>
                <a:pPr algn="ctr" defTabSz="914377">
                  <a:buClr>
                    <a:srgbClr val="CC9900"/>
                  </a:buClr>
                </a:pPr>
                <a:r>
                  <a:rPr lang="en-US" altLang="zh-CN" sz="12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(VID)</a:t>
                </a:r>
              </a:p>
            </p:txBody>
          </p:sp>
          <p:sp>
            <p:nvSpPr>
              <p:cNvPr id="17" name="圆角矩形 31">
                <a:extLst>
                  <a:ext uri="{FF2B5EF4-FFF2-40B4-BE49-F238E27FC236}">
                    <a16:creationId xmlns:a16="http://schemas.microsoft.com/office/drawing/2014/main" id="{08B8F509-35FC-4A80-9394-49D84B572A15}"/>
                  </a:ext>
                </a:extLst>
              </p:cNvPr>
              <p:cNvSpPr/>
              <p:nvPr/>
            </p:nvSpPr>
            <p:spPr>
              <a:xfrm>
                <a:off x="4332589" y="1664189"/>
                <a:ext cx="956575" cy="645160"/>
              </a:xfrm>
              <a:prstGeom prst="roundRect">
                <a:avLst/>
              </a:prstGeom>
              <a:noFill/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 defTabSz="914377">
                  <a:buClr>
                    <a:srgbClr val="CC9900"/>
                  </a:buClr>
                  <a:defRPr/>
                </a:pPr>
                <a:r>
                  <a:rPr lang="en-US" altLang="zh-CN" sz="120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A&amp;AI</a:t>
                </a:r>
              </a:p>
            </p:txBody>
          </p:sp>
          <p:sp>
            <p:nvSpPr>
              <p:cNvPr id="18" name="圆角矩形 33">
                <a:extLst>
                  <a:ext uri="{FF2B5EF4-FFF2-40B4-BE49-F238E27FC236}">
                    <a16:creationId xmlns:a16="http://schemas.microsoft.com/office/drawing/2014/main" id="{09E9ACFC-795B-4433-834B-18782CDDCA4A}"/>
                  </a:ext>
                </a:extLst>
              </p:cNvPr>
              <p:cNvSpPr/>
              <p:nvPr/>
            </p:nvSpPr>
            <p:spPr>
              <a:xfrm>
                <a:off x="2983849" y="3937000"/>
                <a:ext cx="1954889" cy="1406547"/>
              </a:xfrm>
              <a:prstGeom prst="roundRect">
                <a:avLst>
                  <a:gd name="adj" fmla="val 8184"/>
                </a:avLst>
              </a:prstGeom>
              <a:noFill/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 defTabSz="914377">
                  <a:buClr>
                    <a:srgbClr val="CC9900"/>
                  </a:buClr>
                  <a:defRPr/>
                </a:pPr>
                <a:r>
                  <a:rPr lang="en-US" altLang="zh-CN" sz="120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DCAE</a:t>
                </a:r>
              </a:p>
            </p:txBody>
          </p:sp>
          <p:sp>
            <p:nvSpPr>
              <p:cNvPr id="19" name="圆角矩形 37">
                <a:extLst>
                  <a:ext uri="{FF2B5EF4-FFF2-40B4-BE49-F238E27FC236}">
                    <a16:creationId xmlns:a16="http://schemas.microsoft.com/office/drawing/2014/main" id="{04C0F015-EF03-419C-BDF5-1C62E70A3657}"/>
                  </a:ext>
                </a:extLst>
              </p:cNvPr>
              <p:cNvSpPr/>
              <p:nvPr/>
            </p:nvSpPr>
            <p:spPr>
              <a:xfrm>
                <a:off x="9812577" y="2580093"/>
                <a:ext cx="1871423" cy="1014497"/>
              </a:xfrm>
              <a:prstGeom prst="roundRect">
                <a:avLst>
                  <a:gd name="adj" fmla="val 6514"/>
                </a:avLst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vert="horz" wrap="squar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 defTabSz="914377">
                  <a:buClr>
                    <a:srgbClr val="CC9900"/>
                  </a:buClr>
                  <a:defRPr/>
                </a:pPr>
                <a:endParaRPr lang="en-US" altLang="zh-CN" sz="12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ctr" defTabSz="914377">
                  <a:buClr>
                    <a:srgbClr val="CC9900"/>
                  </a:buClr>
                  <a:defRPr/>
                </a:pPr>
                <a:r>
                  <a:rPr lang="en-US" altLang="zh-CN" sz="120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Resource Orchestration</a:t>
                </a:r>
              </a:p>
              <a:p>
                <a:pPr algn="ctr" defTabSz="914377">
                  <a:buClr>
                    <a:srgbClr val="CC9900"/>
                  </a:buClr>
                  <a:defRPr/>
                </a:pPr>
                <a:r>
                  <a:rPr lang="en-US" altLang="zh-CN" sz="120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(using ETSI terminology – will refine label)</a:t>
                </a:r>
              </a:p>
              <a:p>
                <a:pPr algn="ctr" defTabSz="914377">
                  <a:buClr>
                    <a:srgbClr val="CC9900"/>
                  </a:buClr>
                  <a:defRPr/>
                </a:pPr>
                <a:endParaRPr lang="zh-CN" altLang="en-US" sz="12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" name="圆角矩形 41">
                <a:extLst>
                  <a:ext uri="{FF2B5EF4-FFF2-40B4-BE49-F238E27FC236}">
                    <a16:creationId xmlns:a16="http://schemas.microsoft.com/office/drawing/2014/main" id="{A5F8E4BF-3880-40D8-9AA3-092AB1CC9A82}"/>
                  </a:ext>
                </a:extLst>
              </p:cNvPr>
              <p:cNvSpPr/>
              <p:nvPr/>
            </p:nvSpPr>
            <p:spPr>
              <a:xfrm>
                <a:off x="8474768" y="3918717"/>
                <a:ext cx="725805" cy="938399"/>
              </a:xfrm>
              <a:prstGeom prst="roundRect">
                <a:avLst>
                  <a:gd name="adj" fmla="val 6514"/>
                </a:avLst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vert="horz" wrap="squar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 defTabSz="914377">
                  <a:buClr>
                    <a:srgbClr val="CC9900"/>
                  </a:buClr>
                  <a:defRPr/>
                </a:pPr>
                <a:r>
                  <a:rPr lang="en-US" altLang="zh-CN" sz="120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SDN-C</a:t>
                </a:r>
              </a:p>
            </p:txBody>
          </p:sp>
          <p:sp>
            <p:nvSpPr>
              <p:cNvPr id="21" name="圆角矩形 42">
                <a:extLst>
                  <a:ext uri="{FF2B5EF4-FFF2-40B4-BE49-F238E27FC236}">
                    <a16:creationId xmlns:a16="http://schemas.microsoft.com/office/drawing/2014/main" id="{EFADC9FC-99B3-49E0-A95C-617C92AA6428}"/>
                  </a:ext>
                </a:extLst>
              </p:cNvPr>
              <p:cNvSpPr/>
              <p:nvPr/>
            </p:nvSpPr>
            <p:spPr>
              <a:xfrm>
                <a:off x="9506075" y="3937000"/>
                <a:ext cx="899749" cy="920115"/>
              </a:xfrm>
              <a:prstGeom prst="roundRect">
                <a:avLst>
                  <a:gd name="adj" fmla="val 6514"/>
                </a:avLst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vert="horz" wrap="squar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 defTabSz="914377">
                  <a:buClr>
                    <a:srgbClr val="CC9900"/>
                  </a:buClr>
                  <a:defRPr/>
                </a:pPr>
                <a:r>
                  <a:rPr lang="en-US" altLang="zh-CN" sz="120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APP-C</a:t>
                </a:r>
              </a:p>
            </p:txBody>
          </p:sp>
          <p:sp>
            <p:nvSpPr>
              <p:cNvPr id="22" name="圆角矩形 32">
                <a:extLst>
                  <a:ext uri="{FF2B5EF4-FFF2-40B4-BE49-F238E27FC236}">
                    <a16:creationId xmlns:a16="http://schemas.microsoft.com/office/drawing/2014/main" id="{A861933B-AB3C-4585-8274-DC3A8B539F61}"/>
                  </a:ext>
                </a:extLst>
              </p:cNvPr>
              <p:cNvSpPr/>
              <p:nvPr/>
            </p:nvSpPr>
            <p:spPr>
              <a:xfrm>
                <a:off x="5631163" y="1664189"/>
                <a:ext cx="6052837" cy="645160"/>
              </a:xfrm>
              <a:prstGeom prst="roundRect">
                <a:avLst/>
              </a:prstGeom>
              <a:noFill/>
              <a:ln>
                <a:headEnd type="none" w="med" len="med"/>
                <a:tailEnd type="none" w="med" len="med"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defTabSz="914377">
                  <a:buClr>
                    <a:srgbClr val="CC9900"/>
                  </a:buClr>
                  <a:defRPr/>
                </a:pPr>
                <a:r>
                  <a:rPr lang="en-US" altLang="zh-CN" sz="120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Service</a:t>
                </a:r>
              </a:p>
              <a:p>
                <a:pPr defTabSz="914377">
                  <a:buClr>
                    <a:srgbClr val="CC9900"/>
                  </a:buClr>
                  <a:defRPr/>
                </a:pPr>
                <a:r>
                  <a:rPr lang="en-US" altLang="zh-CN" sz="120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Orchestration</a:t>
                </a:r>
              </a:p>
            </p:txBody>
          </p:sp>
          <p:sp>
            <p:nvSpPr>
              <p:cNvPr id="23" name="圆角矩形 47">
                <a:extLst>
                  <a:ext uri="{FF2B5EF4-FFF2-40B4-BE49-F238E27FC236}">
                    <a16:creationId xmlns:a16="http://schemas.microsoft.com/office/drawing/2014/main" id="{A736323A-9264-451A-AA55-A47E8B7FD78D}"/>
                  </a:ext>
                </a:extLst>
              </p:cNvPr>
              <p:cNvSpPr/>
              <p:nvPr/>
            </p:nvSpPr>
            <p:spPr>
              <a:xfrm>
                <a:off x="4333221" y="1290173"/>
                <a:ext cx="5212163" cy="257811"/>
              </a:xfrm>
              <a:prstGeom prst="round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txBody>
              <a:bodyPr vert="horz" wrap="squar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 defTabSz="914377">
                  <a:buClr>
                    <a:srgbClr val="CC9900"/>
                  </a:buClr>
                </a:pPr>
                <a:r>
                  <a:rPr lang="en-US" altLang="zh-CN" sz="12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External Data Movement &amp; APIs</a:t>
                </a:r>
              </a:p>
            </p:txBody>
          </p:sp>
          <p:sp>
            <p:nvSpPr>
              <p:cNvPr id="24" name="圆角矩形 53">
                <a:extLst>
                  <a:ext uri="{FF2B5EF4-FFF2-40B4-BE49-F238E27FC236}">
                    <a16:creationId xmlns:a16="http://schemas.microsoft.com/office/drawing/2014/main" id="{F0A23B0E-B3E9-4917-8334-98F324B5532E}"/>
                  </a:ext>
                </a:extLst>
              </p:cNvPr>
              <p:cNvSpPr/>
              <p:nvPr/>
            </p:nvSpPr>
            <p:spPr>
              <a:xfrm>
                <a:off x="3088306" y="4749800"/>
                <a:ext cx="1140460" cy="568325"/>
              </a:xfrm>
              <a:prstGeom prst="round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vert="horz" wrap="squar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 defTabSz="914377">
                  <a:buClr>
                    <a:srgbClr val="CC9900"/>
                  </a:buClr>
                  <a:defRPr/>
                </a:pPr>
                <a:r>
                  <a:rPr lang="en-US" altLang="zh-CN" sz="120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NFV-O NFV Collector</a:t>
                </a:r>
              </a:p>
              <a:p>
                <a:pPr algn="ctr" defTabSz="914377">
                  <a:buClr>
                    <a:srgbClr val="CC9900"/>
                  </a:buClr>
                  <a:defRPr/>
                </a:pPr>
                <a:r>
                  <a:rPr lang="en-US" altLang="zh-CN" sz="120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(Monitor)</a:t>
                </a:r>
              </a:p>
            </p:txBody>
          </p:sp>
          <p:sp>
            <p:nvSpPr>
              <p:cNvPr id="25" name="矩形 54">
                <a:extLst>
                  <a:ext uri="{FF2B5EF4-FFF2-40B4-BE49-F238E27FC236}">
                    <a16:creationId xmlns:a16="http://schemas.microsoft.com/office/drawing/2014/main" id="{67B253F7-386D-4319-A472-0D4D10696EAD}"/>
                  </a:ext>
                </a:extLst>
              </p:cNvPr>
              <p:cNvSpPr/>
              <p:nvPr/>
            </p:nvSpPr>
            <p:spPr bwMode="auto">
              <a:xfrm>
                <a:off x="2746993" y="952993"/>
                <a:ext cx="9140207" cy="4528185"/>
              </a:xfrm>
              <a:prstGeom prst="rect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 defTabSz="914377">
                  <a:buClr>
                    <a:srgbClr val="CC9900"/>
                  </a:buClr>
                  <a:defRPr/>
                </a:pPr>
                <a:r>
                  <a:rPr lang="en-US" altLang="zh-CN" sz="1600" i="1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Run-time</a:t>
                </a:r>
              </a:p>
            </p:txBody>
          </p:sp>
          <p:grpSp>
            <p:nvGrpSpPr>
              <p:cNvPr id="26" name="组合 2">
                <a:extLst>
                  <a:ext uri="{FF2B5EF4-FFF2-40B4-BE49-F238E27FC236}">
                    <a16:creationId xmlns:a16="http://schemas.microsoft.com/office/drawing/2014/main" id="{33174C0F-1308-4EB9-9A38-FEFE89452890}"/>
                  </a:ext>
                </a:extLst>
              </p:cNvPr>
              <p:cNvGrpSpPr/>
              <p:nvPr/>
            </p:nvGrpSpPr>
            <p:grpSpPr>
              <a:xfrm>
                <a:off x="507981" y="952993"/>
                <a:ext cx="2087880" cy="520065"/>
                <a:chOff x="193" y="2304"/>
                <a:chExt cx="3288" cy="819"/>
              </a:xfrm>
              <a:noFill/>
            </p:grpSpPr>
            <p:sp>
              <p:nvSpPr>
                <p:cNvPr id="59" name="圆角矩形 55">
                  <a:extLst>
                    <a:ext uri="{FF2B5EF4-FFF2-40B4-BE49-F238E27FC236}">
                      <a16:creationId xmlns:a16="http://schemas.microsoft.com/office/drawing/2014/main" id="{97190AC9-59DB-44BB-8C74-4DDDE6D32B37}"/>
                    </a:ext>
                  </a:extLst>
                </p:cNvPr>
                <p:cNvSpPr/>
                <p:nvPr/>
              </p:nvSpPr>
              <p:spPr>
                <a:xfrm>
                  <a:off x="193" y="2304"/>
                  <a:ext cx="3288" cy="819"/>
                </a:xfrm>
                <a:prstGeom prst="roundRect">
                  <a:avLst>
                    <a:gd name="adj" fmla="val 16483"/>
                  </a:avLst>
                </a:prstGeom>
                <a:grpFill/>
                <a:ln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vert="horz" wrap="square" lIns="121920" tIns="60960" rIns="121920" bIns="60960" numCol="1" rtlCol="0" anchor="ctr" anchorCtr="0" compatLnSpc="1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defTabSz="914377">
                    <a:buClr>
                      <a:srgbClr val="CC9900"/>
                    </a:buClr>
                    <a:defRPr/>
                  </a:pPr>
                  <a:r>
                    <a:rPr lang="en-US" altLang="zh-CN" sz="1200" dirty="0">
                      <a:solidFill>
                        <a:srgbClr val="000000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Portal</a:t>
                  </a:r>
                </a:p>
              </p:txBody>
            </p:sp>
            <p:sp>
              <p:nvSpPr>
                <p:cNvPr id="60" name="圆角矩形 56">
                  <a:extLst>
                    <a:ext uri="{FF2B5EF4-FFF2-40B4-BE49-F238E27FC236}">
                      <a16:creationId xmlns:a16="http://schemas.microsoft.com/office/drawing/2014/main" id="{F3BDDB54-5A04-4E90-AF7B-7A570CD31F3F}"/>
                    </a:ext>
                  </a:extLst>
                </p:cNvPr>
                <p:cNvSpPr/>
                <p:nvPr/>
              </p:nvSpPr>
              <p:spPr>
                <a:xfrm>
                  <a:off x="1466" y="2394"/>
                  <a:ext cx="1796" cy="640"/>
                </a:xfrm>
                <a:prstGeom prst="roundRect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vert="horz" wrap="square" lIns="121920" tIns="60960" rIns="121920" bIns="60960" numCol="1" rtlCol="0" anchor="ctr" anchorCtr="0" compatLnSpc="1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algn="ctr" defTabSz="914377">
                    <a:buClr>
                      <a:srgbClr val="CC9900"/>
                    </a:buClr>
                    <a:defRPr/>
                  </a:pPr>
                  <a:r>
                    <a:rPr lang="en-US" altLang="zh-CN" sz="1200" dirty="0">
                      <a:solidFill>
                        <a:srgbClr val="000000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OPEN-O UI</a:t>
                  </a:r>
                </a:p>
                <a:p>
                  <a:pPr algn="ctr" defTabSz="914377">
                    <a:buClr>
                      <a:srgbClr val="CC9900"/>
                    </a:buClr>
                    <a:defRPr/>
                  </a:pPr>
                  <a:r>
                    <a:rPr lang="en-US" altLang="zh-CN" sz="1200" dirty="0">
                      <a:solidFill>
                        <a:srgbClr val="000000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(GUI/CLI)</a:t>
                  </a:r>
                </a:p>
              </p:txBody>
            </p:sp>
          </p:grpSp>
          <p:sp>
            <p:nvSpPr>
              <p:cNvPr id="27" name="矩形 69">
                <a:extLst>
                  <a:ext uri="{FF2B5EF4-FFF2-40B4-BE49-F238E27FC236}">
                    <a16:creationId xmlns:a16="http://schemas.microsoft.com/office/drawing/2014/main" id="{C7DBE5F0-F7D0-4C63-97D9-836017BC0FE3}"/>
                  </a:ext>
                </a:extLst>
              </p:cNvPr>
              <p:cNvSpPr/>
              <p:nvPr/>
            </p:nvSpPr>
            <p:spPr bwMode="auto">
              <a:xfrm>
                <a:off x="2746993" y="5547852"/>
                <a:ext cx="9140207" cy="366395"/>
              </a:xfrm>
              <a:prstGeom prst="rect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defTabSz="914377">
                  <a:buClr>
                    <a:srgbClr val="CC9900"/>
                  </a:buClr>
                  <a:defRPr/>
                </a:pPr>
                <a:r>
                  <a:rPr lang="en-US" altLang="zh-CN" sz="1600" i="1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Cloud &amp; WAN</a:t>
                </a:r>
              </a:p>
            </p:txBody>
          </p:sp>
          <p:sp>
            <p:nvSpPr>
              <p:cNvPr id="28" name="圆角矩形 188">
                <a:extLst>
                  <a:ext uri="{FF2B5EF4-FFF2-40B4-BE49-F238E27FC236}">
                    <a16:creationId xmlns:a16="http://schemas.microsoft.com/office/drawing/2014/main" id="{9851D0C9-831E-4811-AB16-C2CD7381B2F8}"/>
                  </a:ext>
                </a:extLst>
              </p:cNvPr>
              <p:cNvSpPr/>
              <p:nvPr/>
            </p:nvSpPr>
            <p:spPr bwMode="auto">
              <a:xfrm>
                <a:off x="4408789" y="5597380"/>
                <a:ext cx="1016943" cy="247651"/>
              </a:xfrm>
              <a:prstGeom prst="roundRect">
                <a:avLst>
                  <a:gd name="adj" fmla="val 12823"/>
                </a:avLst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 defTabSz="914377">
                  <a:buClr>
                    <a:srgbClr val="CC9900"/>
                  </a:buClr>
                  <a:defRPr/>
                </a:pPr>
                <a:r>
                  <a:rPr lang="en-US" altLang="zh-CN" sz="1200" dirty="0" err="1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OpenStack</a:t>
                </a:r>
              </a:p>
            </p:txBody>
          </p:sp>
          <p:sp>
            <p:nvSpPr>
              <p:cNvPr id="29" name="圆角矩形 65">
                <a:extLst>
                  <a:ext uri="{FF2B5EF4-FFF2-40B4-BE49-F238E27FC236}">
                    <a16:creationId xmlns:a16="http://schemas.microsoft.com/office/drawing/2014/main" id="{2AD26060-3ABC-4DBB-A20F-F351A0F2202E}"/>
                  </a:ext>
                </a:extLst>
              </p:cNvPr>
              <p:cNvSpPr/>
              <p:nvPr/>
            </p:nvSpPr>
            <p:spPr bwMode="auto">
              <a:xfrm>
                <a:off x="7690190" y="5597380"/>
                <a:ext cx="670684" cy="247651"/>
              </a:xfrm>
              <a:prstGeom prst="roundRect">
                <a:avLst>
                  <a:gd name="adj" fmla="val 12823"/>
                </a:avLst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 defTabSz="914377">
                  <a:buClr>
                    <a:srgbClr val="CC9900"/>
                  </a:buClr>
                  <a:defRPr/>
                </a:pPr>
                <a:r>
                  <a:rPr lang="en-US" altLang="zh-CN" sz="1200" dirty="0" err="1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Azure</a:t>
                </a:r>
              </a:p>
            </p:txBody>
          </p:sp>
          <p:sp>
            <p:nvSpPr>
              <p:cNvPr id="30" name="圆角矩形 66">
                <a:extLst>
                  <a:ext uri="{FF2B5EF4-FFF2-40B4-BE49-F238E27FC236}">
                    <a16:creationId xmlns:a16="http://schemas.microsoft.com/office/drawing/2014/main" id="{299FC32F-488D-4720-9415-ACB84B8B3A37}"/>
                  </a:ext>
                </a:extLst>
              </p:cNvPr>
              <p:cNvSpPr/>
              <p:nvPr/>
            </p:nvSpPr>
            <p:spPr bwMode="auto">
              <a:xfrm>
                <a:off x="5486443" y="5597380"/>
                <a:ext cx="911332" cy="247651"/>
              </a:xfrm>
              <a:prstGeom prst="roundRect">
                <a:avLst>
                  <a:gd name="adj" fmla="val 12823"/>
                </a:avLst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 defTabSz="914377">
                  <a:buClr>
                    <a:srgbClr val="CC9900"/>
                  </a:buClr>
                  <a:defRPr/>
                </a:pPr>
                <a:r>
                  <a:rPr lang="en-US" altLang="zh-CN" sz="120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VMware</a:t>
                </a:r>
              </a:p>
            </p:txBody>
          </p:sp>
          <p:sp>
            <p:nvSpPr>
              <p:cNvPr id="31" name="圆角矩形 67">
                <a:extLst>
                  <a:ext uri="{FF2B5EF4-FFF2-40B4-BE49-F238E27FC236}">
                    <a16:creationId xmlns:a16="http://schemas.microsoft.com/office/drawing/2014/main" id="{2986CBBC-5A40-458A-83BF-D42D6D4572F5}"/>
                  </a:ext>
                </a:extLst>
              </p:cNvPr>
              <p:cNvSpPr/>
              <p:nvPr/>
            </p:nvSpPr>
            <p:spPr bwMode="auto">
              <a:xfrm>
                <a:off x="6586031" y="5597380"/>
                <a:ext cx="1016943" cy="247651"/>
              </a:xfrm>
              <a:prstGeom prst="roundRect">
                <a:avLst>
                  <a:gd name="adj" fmla="val 12823"/>
                </a:avLst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 defTabSz="914377">
                  <a:buClr>
                    <a:srgbClr val="CC9900"/>
                  </a:buClr>
                  <a:defRPr/>
                </a:pPr>
                <a:r>
                  <a:rPr lang="en-US" altLang="zh-CN" sz="1200" dirty="0" err="1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RackSpace</a:t>
                </a:r>
              </a:p>
            </p:txBody>
          </p:sp>
          <p:sp>
            <p:nvSpPr>
              <p:cNvPr id="32" name="圆角矩形 68">
                <a:extLst>
                  <a:ext uri="{FF2B5EF4-FFF2-40B4-BE49-F238E27FC236}">
                    <a16:creationId xmlns:a16="http://schemas.microsoft.com/office/drawing/2014/main" id="{99C8C3B5-07C7-4CA2-8967-CBDF728DEF98}"/>
                  </a:ext>
                </a:extLst>
              </p:cNvPr>
              <p:cNvSpPr/>
              <p:nvPr/>
            </p:nvSpPr>
            <p:spPr bwMode="auto">
              <a:xfrm>
                <a:off x="8537781" y="5597380"/>
                <a:ext cx="583363" cy="247651"/>
              </a:xfrm>
              <a:prstGeom prst="roundRect">
                <a:avLst>
                  <a:gd name="adj" fmla="val 12823"/>
                </a:avLst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 defTabSz="914377">
                  <a:buClr>
                    <a:srgbClr val="CC9900"/>
                  </a:buClr>
                  <a:defRPr/>
                </a:pPr>
                <a:r>
                  <a:rPr lang="en-US" altLang="zh-CN" sz="1200" dirty="0" err="1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......</a:t>
                </a:r>
              </a:p>
            </p:txBody>
          </p:sp>
          <p:grpSp>
            <p:nvGrpSpPr>
              <p:cNvPr id="33" name="组合 665">
                <a:extLst>
                  <a:ext uri="{FF2B5EF4-FFF2-40B4-BE49-F238E27FC236}">
                    <a16:creationId xmlns:a16="http://schemas.microsoft.com/office/drawing/2014/main" id="{F9A2C91C-3BFA-4A71-B0FF-35F8930A06CE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9592854" y="5619603"/>
                <a:ext cx="323215" cy="266700"/>
                <a:chOff x="1160462" y="15679738"/>
                <a:chExt cx="700088" cy="577850"/>
              </a:xfrm>
              <a:noFill/>
            </p:grpSpPr>
            <p:sp>
              <p:nvSpPr>
                <p:cNvPr id="55" name="AutoShape 26">
                  <a:extLst>
                    <a:ext uri="{FF2B5EF4-FFF2-40B4-BE49-F238E27FC236}">
                      <a16:creationId xmlns:a16="http://schemas.microsoft.com/office/drawing/2014/main" id="{498C4A60-34EC-473B-A43D-4C1D622233B3}"/>
                    </a:ext>
                  </a:extLst>
                </p:cNvPr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1171575" y="15687675"/>
                  <a:ext cx="674688" cy="561975"/>
                </a:xfrm>
                <a:prstGeom prst="rect">
                  <a:avLst/>
                </a:prstGeom>
                <a:grpFill/>
                <a:ln w="9525">
                  <a:noFill/>
                  <a:miter lim="800000"/>
                </a:ln>
              </p:spPr>
              <p:txBody>
                <a:bodyPr vert="horz" wrap="square" lIns="121920" tIns="60960" rIns="121920" bIns="60960" numCol="1" anchor="t" anchorCtr="0" compatLnSpc="1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endParaRPr lang="zh-CN" altLang="en-US" sz="1067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6" name="Freeform 28">
                  <a:extLst>
                    <a:ext uri="{FF2B5EF4-FFF2-40B4-BE49-F238E27FC236}">
                      <a16:creationId xmlns:a16="http://schemas.microsoft.com/office/drawing/2014/main" id="{94460B14-1122-4048-8565-BDCC526110B1}"/>
                    </a:ext>
                  </a:extLst>
                </p:cNvPr>
                <p:cNvSpPr/>
                <p:nvPr/>
              </p:nvSpPr>
              <p:spPr bwMode="auto">
                <a:xfrm>
                  <a:off x="1171575" y="15889288"/>
                  <a:ext cx="677863" cy="368300"/>
                </a:xfrm>
                <a:custGeom>
                  <a:avLst/>
                  <a:gdLst/>
                  <a:ahLst/>
                  <a:cxnLst>
                    <a:cxn ang="0">
                      <a:pos x="181" y="0"/>
                    </a:cxn>
                    <a:cxn ang="0">
                      <a:pos x="181" y="42"/>
                    </a:cxn>
                    <a:cxn ang="0">
                      <a:pos x="174" y="52"/>
                    </a:cxn>
                    <a:cxn ang="0">
                      <a:pos x="107" y="93"/>
                    </a:cxn>
                    <a:cxn ang="0">
                      <a:pos x="74" y="93"/>
                    </a:cxn>
                    <a:cxn ang="0">
                      <a:pos x="7" y="52"/>
                    </a:cxn>
                    <a:cxn ang="0">
                      <a:pos x="0" y="42"/>
                    </a:cxn>
                    <a:cxn ang="0">
                      <a:pos x="0" y="0"/>
                    </a:cxn>
                    <a:cxn ang="0">
                      <a:pos x="181" y="0"/>
                    </a:cxn>
                  </a:cxnLst>
                  <a:rect l="0" t="0" r="r" b="b"/>
                  <a:pathLst>
                    <a:path w="181" h="98">
                      <a:moveTo>
                        <a:pt x="181" y="0"/>
                      </a:moveTo>
                      <a:cubicBezTo>
                        <a:pt x="181" y="42"/>
                        <a:pt x="181" y="42"/>
                        <a:pt x="181" y="42"/>
                      </a:cubicBezTo>
                      <a:cubicBezTo>
                        <a:pt x="181" y="46"/>
                        <a:pt x="179" y="50"/>
                        <a:pt x="174" y="52"/>
                      </a:cubicBezTo>
                      <a:cubicBezTo>
                        <a:pt x="107" y="93"/>
                        <a:pt x="107" y="93"/>
                        <a:pt x="107" y="93"/>
                      </a:cubicBezTo>
                      <a:cubicBezTo>
                        <a:pt x="98" y="98"/>
                        <a:pt x="83" y="98"/>
                        <a:pt x="74" y="93"/>
                      </a:cubicBezTo>
                      <a:cubicBezTo>
                        <a:pt x="7" y="52"/>
                        <a:pt x="7" y="52"/>
                        <a:pt x="7" y="52"/>
                      </a:cubicBezTo>
                      <a:cubicBezTo>
                        <a:pt x="2" y="50"/>
                        <a:pt x="0" y="46"/>
                        <a:pt x="0" y="42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181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121920" tIns="60960" rIns="121920" bIns="60960" numCol="1" anchor="t" anchorCtr="0" compatLnSpc="1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endParaRPr lang="zh-CN" altLang="en-US" sz="1067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7" name="Freeform 29">
                  <a:extLst>
                    <a:ext uri="{FF2B5EF4-FFF2-40B4-BE49-F238E27FC236}">
                      <a16:creationId xmlns:a16="http://schemas.microsoft.com/office/drawing/2014/main" id="{A6502C68-D702-4A81-A700-EEB1DAE517A9}"/>
                    </a:ext>
                  </a:extLst>
                </p:cNvPr>
                <p:cNvSpPr/>
                <p:nvPr/>
              </p:nvSpPr>
              <p:spPr bwMode="auto">
                <a:xfrm>
                  <a:off x="1160462" y="15679738"/>
                  <a:ext cx="700088" cy="420688"/>
                </a:xfrm>
                <a:custGeom>
                  <a:avLst/>
                  <a:gdLst/>
                  <a:ahLst/>
                  <a:cxnLst>
                    <a:cxn ang="0">
                      <a:pos x="110" y="106"/>
                    </a:cxn>
                    <a:cxn ang="0">
                      <a:pos x="77" y="106"/>
                    </a:cxn>
                    <a:cxn ang="0">
                      <a:pos x="10" y="66"/>
                    </a:cxn>
                    <a:cxn ang="0">
                      <a:pos x="10" y="46"/>
                    </a:cxn>
                    <a:cxn ang="0">
                      <a:pos x="77" y="6"/>
                    </a:cxn>
                    <a:cxn ang="0">
                      <a:pos x="110" y="6"/>
                    </a:cxn>
                    <a:cxn ang="0">
                      <a:pos x="177" y="46"/>
                    </a:cxn>
                    <a:cxn ang="0">
                      <a:pos x="177" y="66"/>
                    </a:cxn>
                    <a:cxn ang="0">
                      <a:pos x="110" y="106"/>
                    </a:cxn>
                  </a:cxnLst>
                  <a:rect l="0" t="0" r="r" b="b"/>
                  <a:pathLst>
                    <a:path w="187" h="112">
                      <a:moveTo>
                        <a:pt x="110" y="106"/>
                      </a:moveTo>
                      <a:cubicBezTo>
                        <a:pt x="101" y="112"/>
                        <a:pt x="86" y="112"/>
                        <a:pt x="77" y="106"/>
                      </a:cubicBezTo>
                      <a:cubicBezTo>
                        <a:pt x="10" y="66"/>
                        <a:pt x="10" y="66"/>
                        <a:pt x="10" y="66"/>
                      </a:cubicBezTo>
                      <a:cubicBezTo>
                        <a:pt x="0" y="61"/>
                        <a:pt x="0" y="52"/>
                        <a:pt x="10" y="46"/>
                      </a:cubicBezTo>
                      <a:cubicBezTo>
                        <a:pt x="77" y="6"/>
                        <a:pt x="77" y="6"/>
                        <a:pt x="77" y="6"/>
                      </a:cubicBezTo>
                      <a:cubicBezTo>
                        <a:pt x="86" y="0"/>
                        <a:pt x="101" y="0"/>
                        <a:pt x="110" y="6"/>
                      </a:cubicBezTo>
                      <a:cubicBezTo>
                        <a:pt x="177" y="46"/>
                        <a:pt x="177" y="46"/>
                        <a:pt x="177" y="46"/>
                      </a:cubicBezTo>
                      <a:cubicBezTo>
                        <a:pt x="187" y="52"/>
                        <a:pt x="187" y="61"/>
                        <a:pt x="177" y="66"/>
                      </a:cubicBezTo>
                      <a:lnTo>
                        <a:pt x="110" y="10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121920" tIns="60960" rIns="121920" bIns="60960" numCol="1" anchor="t" anchorCtr="0" compatLnSpc="1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endParaRPr lang="zh-CN" altLang="en-US" sz="1067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8" name="Freeform 30">
                  <a:extLst>
                    <a:ext uri="{FF2B5EF4-FFF2-40B4-BE49-F238E27FC236}">
                      <a16:creationId xmlns:a16="http://schemas.microsoft.com/office/drawing/2014/main" id="{202F58F1-2CD3-4DC8-9806-C258899DF0C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317625" y="15770225"/>
                  <a:ext cx="385763" cy="228600"/>
                </a:xfrm>
                <a:custGeom>
                  <a:avLst/>
                  <a:gdLst/>
                  <a:ahLst/>
                  <a:cxnLst>
                    <a:cxn ang="0">
                      <a:pos x="83" y="60"/>
                    </a:cxn>
                    <a:cxn ang="0">
                      <a:pos x="83" y="40"/>
                    </a:cxn>
                    <a:cxn ang="0">
                      <a:pos x="76" y="41"/>
                    </a:cxn>
                    <a:cxn ang="0">
                      <a:pos x="75" y="52"/>
                    </a:cxn>
                    <a:cxn ang="0">
                      <a:pos x="57" y="41"/>
                    </a:cxn>
                    <a:cxn ang="0">
                      <a:pos x="58" y="41"/>
                    </a:cxn>
                    <a:cxn ang="0">
                      <a:pos x="66" y="38"/>
                    </a:cxn>
                    <a:cxn ang="0">
                      <a:pos x="94" y="21"/>
                    </a:cxn>
                    <a:cxn ang="0">
                      <a:pos x="94" y="32"/>
                    </a:cxn>
                    <a:cxn ang="0">
                      <a:pos x="102" y="32"/>
                    </a:cxn>
                    <a:cxn ang="0">
                      <a:pos x="103" y="12"/>
                    </a:cxn>
                    <a:cxn ang="0">
                      <a:pos x="70" y="12"/>
                    </a:cxn>
                    <a:cxn ang="0">
                      <a:pos x="70" y="17"/>
                    </a:cxn>
                    <a:cxn ang="0">
                      <a:pos x="88" y="17"/>
                    </a:cxn>
                    <a:cxn ang="0">
                      <a:pos x="71" y="27"/>
                    </a:cxn>
                    <a:cxn ang="0">
                      <a:pos x="71" y="26"/>
                    </a:cxn>
                    <a:cxn ang="0">
                      <a:pos x="66" y="22"/>
                    </a:cxn>
                    <a:cxn ang="0">
                      <a:pos x="39" y="6"/>
                    </a:cxn>
                    <a:cxn ang="0">
                      <a:pos x="57" y="5"/>
                    </a:cxn>
                    <a:cxn ang="0">
                      <a:pos x="57" y="0"/>
                    </a:cxn>
                    <a:cxn ang="0">
                      <a:pos x="24" y="1"/>
                    </a:cxn>
                    <a:cxn ang="0">
                      <a:pos x="24" y="21"/>
                    </a:cxn>
                    <a:cxn ang="0">
                      <a:pos x="31" y="21"/>
                    </a:cxn>
                    <a:cxn ang="0">
                      <a:pos x="32" y="9"/>
                    </a:cxn>
                    <a:cxn ang="0">
                      <a:pos x="48" y="19"/>
                    </a:cxn>
                    <a:cxn ang="0">
                      <a:pos x="47" y="19"/>
                    </a:cxn>
                    <a:cxn ang="0">
                      <a:pos x="39" y="22"/>
                    </a:cxn>
                    <a:cxn ang="0">
                      <a:pos x="36" y="24"/>
                    </a:cxn>
                    <a:cxn ang="0">
                      <a:pos x="8" y="40"/>
                    </a:cxn>
                    <a:cxn ang="0">
                      <a:pos x="9" y="30"/>
                    </a:cxn>
                    <a:cxn ang="0">
                      <a:pos x="1" y="30"/>
                    </a:cxn>
                    <a:cxn ang="0">
                      <a:pos x="0" y="50"/>
                    </a:cxn>
                    <a:cxn ang="0">
                      <a:pos x="33" y="49"/>
                    </a:cxn>
                    <a:cxn ang="0">
                      <a:pos x="33" y="44"/>
                    </a:cxn>
                    <a:cxn ang="0">
                      <a:pos x="14" y="44"/>
                    </a:cxn>
                    <a:cxn ang="0">
                      <a:pos x="33" y="33"/>
                    </a:cxn>
                    <a:cxn ang="0">
                      <a:pos x="34" y="34"/>
                    </a:cxn>
                    <a:cxn ang="0">
                      <a:pos x="38" y="39"/>
                    </a:cxn>
                    <a:cxn ang="0">
                      <a:pos x="42" y="40"/>
                    </a:cxn>
                    <a:cxn ang="0">
                      <a:pos x="68" y="55"/>
                    </a:cxn>
                    <a:cxn ang="0">
                      <a:pos x="50" y="56"/>
                    </a:cxn>
                    <a:cxn ang="0">
                      <a:pos x="50" y="61"/>
                    </a:cxn>
                    <a:cxn ang="0">
                      <a:pos x="83" y="60"/>
                    </a:cxn>
                    <a:cxn ang="0">
                      <a:pos x="52" y="36"/>
                    </a:cxn>
                    <a:cxn ang="0">
                      <a:pos x="45" y="34"/>
                    </a:cxn>
                    <a:cxn ang="0">
                      <a:pos x="46" y="26"/>
                    </a:cxn>
                    <a:cxn ang="0">
                      <a:pos x="52" y="24"/>
                    </a:cxn>
                    <a:cxn ang="0">
                      <a:pos x="59" y="26"/>
                    </a:cxn>
                    <a:cxn ang="0">
                      <a:pos x="59" y="34"/>
                    </a:cxn>
                    <a:cxn ang="0">
                      <a:pos x="52" y="36"/>
                    </a:cxn>
                  </a:cxnLst>
                  <a:rect l="0" t="0" r="r" b="b"/>
                  <a:pathLst>
                    <a:path w="103" h="61">
                      <a:moveTo>
                        <a:pt x="83" y="60"/>
                      </a:moveTo>
                      <a:cubicBezTo>
                        <a:pt x="83" y="59"/>
                        <a:pt x="83" y="41"/>
                        <a:pt x="83" y="40"/>
                      </a:cubicBezTo>
                      <a:cubicBezTo>
                        <a:pt x="82" y="40"/>
                        <a:pt x="77" y="41"/>
                        <a:pt x="76" y="41"/>
                      </a:cubicBezTo>
                      <a:cubicBezTo>
                        <a:pt x="75" y="42"/>
                        <a:pt x="75" y="52"/>
                        <a:pt x="75" y="52"/>
                      </a:cubicBezTo>
                      <a:cubicBezTo>
                        <a:pt x="57" y="41"/>
                        <a:pt x="57" y="41"/>
                        <a:pt x="57" y="41"/>
                      </a:cubicBezTo>
                      <a:cubicBezTo>
                        <a:pt x="58" y="41"/>
                        <a:pt x="58" y="41"/>
                        <a:pt x="58" y="41"/>
                      </a:cubicBezTo>
                      <a:cubicBezTo>
                        <a:pt x="61" y="40"/>
                        <a:pt x="64" y="39"/>
                        <a:pt x="66" y="38"/>
                      </a:cubicBezTo>
                      <a:cubicBezTo>
                        <a:pt x="94" y="21"/>
                        <a:pt x="94" y="21"/>
                        <a:pt x="94" y="21"/>
                      </a:cubicBezTo>
                      <a:cubicBezTo>
                        <a:pt x="94" y="21"/>
                        <a:pt x="94" y="31"/>
                        <a:pt x="94" y="32"/>
                      </a:cubicBezTo>
                      <a:cubicBezTo>
                        <a:pt x="96" y="32"/>
                        <a:pt x="100" y="32"/>
                        <a:pt x="102" y="32"/>
                      </a:cubicBezTo>
                      <a:cubicBezTo>
                        <a:pt x="102" y="31"/>
                        <a:pt x="103" y="13"/>
                        <a:pt x="103" y="12"/>
                      </a:cubicBezTo>
                      <a:cubicBezTo>
                        <a:pt x="101" y="12"/>
                        <a:pt x="72" y="12"/>
                        <a:pt x="70" y="12"/>
                      </a:cubicBezTo>
                      <a:cubicBezTo>
                        <a:pt x="70" y="13"/>
                        <a:pt x="70" y="17"/>
                        <a:pt x="70" y="17"/>
                      </a:cubicBezTo>
                      <a:cubicBezTo>
                        <a:pt x="72" y="17"/>
                        <a:pt x="88" y="17"/>
                        <a:pt x="88" y="17"/>
                      </a:cubicBezTo>
                      <a:cubicBezTo>
                        <a:pt x="71" y="27"/>
                        <a:pt x="71" y="27"/>
                        <a:pt x="71" y="27"/>
                      </a:cubicBezTo>
                      <a:cubicBezTo>
                        <a:pt x="71" y="26"/>
                        <a:pt x="71" y="26"/>
                        <a:pt x="71" y="26"/>
                      </a:cubicBezTo>
                      <a:cubicBezTo>
                        <a:pt x="70" y="25"/>
                        <a:pt x="68" y="23"/>
                        <a:pt x="66" y="22"/>
                      </a:cubicBezTo>
                      <a:cubicBezTo>
                        <a:pt x="39" y="6"/>
                        <a:pt x="39" y="6"/>
                        <a:pt x="39" y="6"/>
                      </a:cubicBezTo>
                      <a:cubicBezTo>
                        <a:pt x="39" y="6"/>
                        <a:pt x="55" y="5"/>
                        <a:pt x="57" y="5"/>
                      </a:cubicBezTo>
                      <a:cubicBezTo>
                        <a:pt x="57" y="5"/>
                        <a:pt x="57" y="1"/>
                        <a:pt x="57" y="0"/>
                      </a:cubicBezTo>
                      <a:cubicBezTo>
                        <a:pt x="55" y="0"/>
                        <a:pt x="26" y="1"/>
                        <a:pt x="24" y="1"/>
                      </a:cubicBezTo>
                      <a:cubicBezTo>
                        <a:pt x="24" y="2"/>
                        <a:pt x="23" y="20"/>
                        <a:pt x="24" y="21"/>
                      </a:cubicBezTo>
                      <a:cubicBezTo>
                        <a:pt x="25" y="21"/>
                        <a:pt x="30" y="21"/>
                        <a:pt x="31" y="21"/>
                      </a:cubicBezTo>
                      <a:cubicBezTo>
                        <a:pt x="31" y="19"/>
                        <a:pt x="32" y="9"/>
                        <a:pt x="32" y="9"/>
                      </a:cubicBezTo>
                      <a:cubicBezTo>
                        <a:pt x="48" y="19"/>
                        <a:pt x="48" y="19"/>
                        <a:pt x="48" y="19"/>
                      </a:cubicBezTo>
                      <a:cubicBezTo>
                        <a:pt x="47" y="19"/>
                        <a:pt x="47" y="19"/>
                        <a:pt x="47" y="19"/>
                      </a:cubicBezTo>
                      <a:cubicBezTo>
                        <a:pt x="44" y="20"/>
                        <a:pt x="41" y="21"/>
                        <a:pt x="39" y="22"/>
                      </a:cubicBezTo>
                      <a:cubicBezTo>
                        <a:pt x="39" y="22"/>
                        <a:pt x="37" y="24"/>
                        <a:pt x="36" y="24"/>
                      </a:cubicBezTo>
                      <a:cubicBezTo>
                        <a:pt x="8" y="40"/>
                        <a:pt x="8" y="40"/>
                        <a:pt x="8" y="40"/>
                      </a:cubicBezTo>
                      <a:cubicBezTo>
                        <a:pt x="8" y="40"/>
                        <a:pt x="9" y="31"/>
                        <a:pt x="9" y="30"/>
                      </a:cubicBezTo>
                      <a:cubicBezTo>
                        <a:pt x="7" y="30"/>
                        <a:pt x="2" y="30"/>
                        <a:pt x="1" y="30"/>
                      </a:cubicBezTo>
                      <a:cubicBezTo>
                        <a:pt x="1" y="31"/>
                        <a:pt x="0" y="49"/>
                        <a:pt x="0" y="50"/>
                      </a:cubicBezTo>
                      <a:cubicBezTo>
                        <a:pt x="2" y="49"/>
                        <a:pt x="33" y="49"/>
                        <a:pt x="33" y="49"/>
                      </a:cubicBezTo>
                      <a:cubicBezTo>
                        <a:pt x="33" y="48"/>
                        <a:pt x="33" y="45"/>
                        <a:pt x="33" y="44"/>
                      </a:cubicBezTo>
                      <a:cubicBezTo>
                        <a:pt x="32" y="44"/>
                        <a:pt x="14" y="44"/>
                        <a:pt x="14" y="44"/>
                      </a:cubicBezTo>
                      <a:cubicBezTo>
                        <a:pt x="33" y="33"/>
                        <a:pt x="33" y="33"/>
                        <a:pt x="33" y="33"/>
                      </a:cubicBezTo>
                      <a:cubicBezTo>
                        <a:pt x="34" y="34"/>
                        <a:pt x="34" y="34"/>
                        <a:pt x="34" y="34"/>
                      </a:cubicBezTo>
                      <a:cubicBezTo>
                        <a:pt x="35" y="36"/>
                        <a:pt x="36" y="37"/>
                        <a:pt x="38" y="39"/>
                      </a:cubicBezTo>
                      <a:cubicBezTo>
                        <a:pt x="38" y="39"/>
                        <a:pt x="42" y="40"/>
                        <a:pt x="42" y="40"/>
                      </a:cubicBezTo>
                      <a:cubicBezTo>
                        <a:pt x="68" y="55"/>
                        <a:pt x="68" y="55"/>
                        <a:pt x="68" y="55"/>
                      </a:cubicBezTo>
                      <a:cubicBezTo>
                        <a:pt x="68" y="55"/>
                        <a:pt x="52" y="56"/>
                        <a:pt x="50" y="56"/>
                      </a:cubicBezTo>
                      <a:cubicBezTo>
                        <a:pt x="50" y="57"/>
                        <a:pt x="50" y="60"/>
                        <a:pt x="50" y="61"/>
                      </a:cubicBezTo>
                      <a:cubicBezTo>
                        <a:pt x="52" y="61"/>
                        <a:pt x="81" y="60"/>
                        <a:pt x="83" y="60"/>
                      </a:cubicBezTo>
                      <a:close/>
                      <a:moveTo>
                        <a:pt x="52" y="36"/>
                      </a:moveTo>
                      <a:cubicBezTo>
                        <a:pt x="50" y="36"/>
                        <a:pt x="47" y="35"/>
                        <a:pt x="45" y="34"/>
                      </a:cubicBezTo>
                      <a:cubicBezTo>
                        <a:pt x="42" y="32"/>
                        <a:pt x="42" y="29"/>
                        <a:pt x="46" y="26"/>
                      </a:cubicBezTo>
                      <a:cubicBezTo>
                        <a:pt x="47" y="25"/>
                        <a:pt x="50" y="25"/>
                        <a:pt x="52" y="24"/>
                      </a:cubicBezTo>
                      <a:cubicBezTo>
                        <a:pt x="55" y="24"/>
                        <a:pt x="58" y="25"/>
                        <a:pt x="59" y="26"/>
                      </a:cubicBezTo>
                      <a:cubicBezTo>
                        <a:pt x="63" y="28"/>
                        <a:pt x="63" y="32"/>
                        <a:pt x="59" y="34"/>
                      </a:cubicBezTo>
                      <a:cubicBezTo>
                        <a:pt x="57" y="35"/>
                        <a:pt x="55" y="36"/>
                        <a:pt x="52" y="3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121920" tIns="60960" rIns="121920" bIns="60960" numCol="1" anchor="t" anchorCtr="0" compatLnSpc="1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endParaRPr lang="zh-CN" altLang="en-US" sz="1067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pic>
            <p:nvPicPr>
              <p:cNvPr id="34" name="Picture 33" descr="图片234">
                <a:extLst>
                  <a:ext uri="{FF2B5EF4-FFF2-40B4-BE49-F238E27FC236}">
                    <a16:creationId xmlns:a16="http://schemas.microsoft.com/office/drawing/2014/main" id="{5FC28838-C68B-4A51-B1AE-0EE8BF42A1B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9181012" y="5617067"/>
                <a:ext cx="339725" cy="267335"/>
              </a:xfrm>
              <a:prstGeom prst="rect">
                <a:avLst/>
              </a:prstGeom>
              <a:noFill/>
            </p:spPr>
          </p:pic>
          <p:sp>
            <p:nvSpPr>
              <p:cNvPr id="35" name="圆角矩形 87">
                <a:extLst>
                  <a:ext uri="{FF2B5EF4-FFF2-40B4-BE49-F238E27FC236}">
                    <a16:creationId xmlns:a16="http://schemas.microsoft.com/office/drawing/2014/main" id="{2D5C2C7A-9C34-4AB8-B2B1-6A69970B8CC5}"/>
                  </a:ext>
                </a:extLst>
              </p:cNvPr>
              <p:cNvSpPr/>
              <p:nvPr/>
            </p:nvSpPr>
            <p:spPr>
              <a:xfrm>
                <a:off x="3107672" y="1948203"/>
                <a:ext cx="892811" cy="287020"/>
              </a:xfrm>
              <a:prstGeom prst="round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vert="horz" wrap="squar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 defTabSz="914377">
                  <a:buClr>
                    <a:srgbClr val="CC9900"/>
                  </a:buClr>
                  <a:defRPr/>
                </a:pPr>
                <a:r>
                  <a:rPr lang="en-US" altLang="zh-CN" sz="120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UI Server</a:t>
                </a:r>
              </a:p>
            </p:txBody>
          </p:sp>
          <p:sp>
            <p:nvSpPr>
              <p:cNvPr id="36" name="圆角矩形 92">
                <a:extLst>
                  <a:ext uri="{FF2B5EF4-FFF2-40B4-BE49-F238E27FC236}">
                    <a16:creationId xmlns:a16="http://schemas.microsoft.com/office/drawing/2014/main" id="{32C583EF-37CC-46E4-AF03-3D44CDCDBB84}"/>
                  </a:ext>
                </a:extLst>
              </p:cNvPr>
              <p:cNvSpPr/>
              <p:nvPr/>
            </p:nvSpPr>
            <p:spPr>
              <a:xfrm>
                <a:off x="5088599" y="3937000"/>
                <a:ext cx="1232903" cy="1378491"/>
              </a:xfrm>
              <a:prstGeom prst="roundRect">
                <a:avLst>
                  <a:gd name="adj" fmla="val 8184"/>
                </a:avLst>
              </a:prstGeom>
              <a:noFill/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 defTabSz="914377">
                  <a:buClr>
                    <a:srgbClr val="CC9900"/>
                  </a:buClr>
                  <a:defRPr/>
                </a:pPr>
                <a:r>
                  <a:rPr lang="en-US" altLang="zh-CN" sz="120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Policy</a:t>
                </a:r>
              </a:p>
            </p:txBody>
          </p:sp>
          <p:sp>
            <p:nvSpPr>
              <p:cNvPr id="37" name="圆角矩形 53">
                <a:extLst>
                  <a:ext uri="{FF2B5EF4-FFF2-40B4-BE49-F238E27FC236}">
                    <a16:creationId xmlns:a16="http://schemas.microsoft.com/office/drawing/2014/main" id="{B3D502BC-9875-4EF0-83AF-A71450B58120}"/>
                  </a:ext>
                </a:extLst>
              </p:cNvPr>
              <p:cNvSpPr/>
              <p:nvPr/>
            </p:nvSpPr>
            <p:spPr>
              <a:xfrm>
                <a:off x="3043059" y="3937000"/>
                <a:ext cx="1222280" cy="568325"/>
              </a:xfrm>
              <a:prstGeom prst="round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vert="horz" wrap="squar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 defTabSz="914377">
                  <a:buClr>
                    <a:srgbClr val="CC9900"/>
                  </a:buClr>
                  <a:defRPr/>
                </a:pPr>
                <a:r>
                  <a:rPr lang="en-US" altLang="zh-CN" sz="120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Alarm</a:t>
                </a:r>
                <a:r>
                  <a:rPr lang="zh-CN" altLang="en-US" sz="120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en-US" altLang="zh-CN" sz="120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Correlation</a:t>
                </a:r>
                <a:r>
                  <a:rPr lang="zh-CN" altLang="en-US" sz="120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en-US" altLang="zh-CN" sz="120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(Holmes)</a:t>
                </a:r>
              </a:p>
            </p:txBody>
          </p:sp>
          <p:sp>
            <p:nvSpPr>
              <p:cNvPr id="38" name="圆角矩形 25">
                <a:extLst>
                  <a:ext uri="{FF2B5EF4-FFF2-40B4-BE49-F238E27FC236}">
                    <a16:creationId xmlns:a16="http://schemas.microsoft.com/office/drawing/2014/main" id="{A10B6440-E446-4709-B641-BE3ED257E9D1}"/>
                  </a:ext>
                </a:extLst>
              </p:cNvPr>
              <p:cNvSpPr/>
              <p:nvPr/>
            </p:nvSpPr>
            <p:spPr>
              <a:xfrm>
                <a:off x="664625" y="2678603"/>
                <a:ext cx="1784032" cy="421640"/>
              </a:xfrm>
              <a:prstGeom prst="round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vert="horz" wrap="squar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 defTabSz="914377">
                  <a:buClr>
                    <a:srgbClr val="CC9900"/>
                  </a:buClr>
                  <a:defRPr/>
                </a:pPr>
                <a:r>
                  <a:rPr lang="en-US" altLang="zh-CN" sz="120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Workflow</a:t>
                </a:r>
                <a:r>
                  <a:rPr lang="zh-CN" altLang="en-US" sz="120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en-US" altLang="zh-CN" sz="120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Design</a:t>
                </a:r>
              </a:p>
            </p:txBody>
          </p:sp>
          <p:sp>
            <p:nvSpPr>
              <p:cNvPr id="39" name="圆角矩形 20">
                <a:extLst>
                  <a:ext uri="{FF2B5EF4-FFF2-40B4-BE49-F238E27FC236}">
                    <a16:creationId xmlns:a16="http://schemas.microsoft.com/office/drawing/2014/main" id="{F6ADA970-E7B1-403B-ABBE-FC9BE0EC8C58}"/>
                  </a:ext>
                </a:extLst>
              </p:cNvPr>
              <p:cNvSpPr/>
              <p:nvPr/>
            </p:nvSpPr>
            <p:spPr>
              <a:xfrm>
                <a:off x="698517" y="2236177"/>
                <a:ext cx="819417" cy="396875"/>
              </a:xfrm>
              <a:prstGeom prst="round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vert="horz" wrap="squar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 defTabSz="914377">
                  <a:buClr>
                    <a:srgbClr val="CC9900"/>
                  </a:buClr>
                  <a:defRPr/>
                </a:pPr>
                <a:r>
                  <a:rPr lang="en-US" altLang="zh-CN" sz="120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VNF</a:t>
                </a:r>
                <a:r>
                  <a:rPr lang="zh-CN" altLang="en-US" sz="120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en-US" altLang="zh-CN" sz="120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Design</a:t>
                </a:r>
                <a:endParaRPr lang="zh-CN" altLang="en-US" sz="12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" name="圆角矩形 52">
                <a:extLst>
                  <a:ext uri="{FF2B5EF4-FFF2-40B4-BE49-F238E27FC236}">
                    <a16:creationId xmlns:a16="http://schemas.microsoft.com/office/drawing/2014/main" id="{29B2BA15-87C6-48A9-AA59-261291EE355E}"/>
                  </a:ext>
                </a:extLst>
              </p:cNvPr>
              <p:cNvSpPr/>
              <p:nvPr/>
            </p:nvSpPr>
            <p:spPr>
              <a:xfrm>
                <a:off x="9448800" y="3685145"/>
                <a:ext cx="2235200" cy="250024"/>
              </a:xfrm>
              <a:prstGeom prst="roundRect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vert="horz" wrap="squar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 defTabSz="914377">
                  <a:buClr>
                    <a:srgbClr val="CC9900"/>
                  </a:buClr>
                  <a:defRPr/>
                </a:pPr>
                <a:r>
                  <a:rPr lang="en-US" altLang="zh-CN" sz="120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Interface</a:t>
                </a:r>
              </a:p>
            </p:txBody>
          </p:sp>
          <p:sp>
            <p:nvSpPr>
              <p:cNvPr id="41" name="圆角矩形 20">
                <a:extLst>
                  <a:ext uri="{FF2B5EF4-FFF2-40B4-BE49-F238E27FC236}">
                    <a16:creationId xmlns:a16="http://schemas.microsoft.com/office/drawing/2014/main" id="{B5CFC38A-0D54-41A4-8408-244E91D6CC4C}"/>
                  </a:ext>
                </a:extLst>
              </p:cNvPr>
              <p:cNvSpPr/>
              <p:nvPr/>
            </p:nvSpPr>
            <p:spPr>
              <a:xfrm>
                <a:off x="698517" y="4712664"/>
                <a:ext cx="1750143" cy="335440"/>
              </a:xfrm>
              <a:prstGeom prst="round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vert="horz" wrap="squar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 defTabSz="914377">
                  <a:buClr>
                    <a:srgbClr val="CC9900"/>
                  </a:buClr>
                  <a:defRPr/>
                </a:pPr>
                <a:r>
                  <a:rPr lang="en-US" altLang="zh-CN" sz="120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Catalog</a:t>
                </a:r>
                <a:endParaRPr lang="zh-CN" altLang="en-US" sz="12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2" name="圆角矩形 52">
                <a:extLst>
                  <a:ext uri="{FF2B5EF4-FFF2-40B4-BE49-F238E27FC236}">
                    <a16:creationId xmlns:a16="http://schemas.microsoft.com/office/drawing/2014/main" id="{D139E0DE-5DB1-4C33-9448-4A5CA2A2901E}"/>
                  </a:ext>
                </a:extLst>
              </p:cNvPr>
              <p:cNvSpPr/>
              <p:nvPr/>
            </p:nvSpPr>
            <p:spPr>
              <a:xfrm>
                <a:off x="6502399" y="4953001"/>
                <a:ext cx="5181599" cy="364572"/>
              </a:xfrm>
              <a:prstGeom prst="roundRect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vert="horz" wrap="squar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 defTabSz="914377">
                  <a:buClr>
                    <a:srgbClr val="CC9900"/>
                  </a:buClr>
                  <a:defRPr/>
                </a:pPr>
                <a:r>
                  <a:rPr lang="en-US" altLang="zh-CN" sz="120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Multi-VIM/</a:t>
                </a:r>
                <a:r>
                  <a:rPr lang="en-US" altLang="zh-CN" sz="1200" dirty="0" err="1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MultiCloud</a:t>
                </a:r>
                <a:endParaRPr lang="en-US" altLang="zh-CN" sz="12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3" name="圆角矩形 42">
                <a:extLst>
                  <a:ext uri="{FF2B5EF4-FFF2-40B4-BE49-F238E27FC236}">
                    <a16:creationId xmlns:a16="http://schemas.microsoft.com/office/drawing/2014/main" id="{60FBC7E9-41A5-4279-8888-7F2DD0F2EC5C}"/>
                  </a:ext>
                </a:extLst>
              </p:cNvPr>
              <p:cNvSpPr/>
              <p:nvPr/>
            </p:nvSpPr>
            <p:spPr>
              <a:xfrm>
                <a:off x="10405823" y="3937000"/>
                <a:ext cx="711200" cy="920115"/>
              </a:xfrm>
              <a:prstGeom prst="roundRect">
                <a:avLst>
                  <a:gd name="adj" fmla="val 6514"/>
                </a:avLst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vert="horz" wrap="squar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 defTabSz="914377">
                  <a:buClr>
                    <a:srgbClr val="CC9900"/>
                  </a:buClr>
                  <a:defRPr/>
                </a:pPr>
                <a:r>
                  <a:rPr lang="en-US" altLang="zh-CN" sz="1200" dirty="0" err="1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gvnfm</a:t>
                </a:r>
                <a:endParaRPr lang="en-US" altLang="zh-CN" sz="12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4" name="圆角矩形 42">
                <a:extLst>
                  <a:ext uri="{FF2B5EF4-FFF2-40B4-BE49-F238E27FC236}">
                    <a16:creationId xmlns:a16="http://schemas.microsoft.com/office/drawing/2014/main" id="{305F38FF-6EF1-45D5-9BF9-1B85C5EFEDF2}"/>
                  </a:ext>
                </a:extLst>
              </p:cNvPr>
              <p:cNvSpPr/>
              <p:nvPr/>
            </p:nvSpPr>
            <p:spPr>
              <a:xfrm>
                <a:off x="11117023" y="3937000"/>
                <a:ext cx="589280" cy="920115"/>
              </a:xfrm>
              <a:prstGeom prst="roundRect">
                <a:avLst>
                  <a:gd name="adj" fmla="val 6514"/>
                </a:avLst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vert="horz" wrap="square" lIns="91440" tIns="45720" rIns="91440" bIns="45720" numCol="1" rtlCol="0" anchor="ctr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377">
                  <a:buClr>
                    <a:srgbClr val="CC9900"/>
                  </a:buClr>
                  <a:defRPr/>
                </a:pPr>
                <a:r>
                  <a:rPr lang="en-US" altLang="zh-CN" sz="1067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Other?</a:t>
                </a:r>
              </a:p>
            </p:txBody>
          </p:sp>
          <p:sp>
            <p:nvSpPr>
              <p:cNvPr id="45" name="圆角矩形 52">
                <a:extLst>
                  <a:ext uri="{FF2B5EF4-FFF2-40B4-BE49-F238E27FC236}">
                    <a16:creationId xmlns:a16="http://schemas.microsoft.com/office/drawing/2014/main" id="{31C2776C-B0B9-4751-8A5B-BA21A6FA6816}"/>
                  </a:ext>
                </a:extLst>
              </p:cNvPr>
              <p:cNvSpPr/>
              <p:nvPr/>
            </p:nvSpPr>
            <p:spPr>
              <a:xfrm>
                <a:off x="8434973" y="2299150"/>
                <a:ext cx="3249027" cy="268692"/>
              </a:xfrm>
              <a:prstGeom prst="roundRect">
                <a:avLst/>
              </a:prstGeom>
              <a:noFill/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vert="horz" wrap="squar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 defTabSz="914377">
                  <a:buClr>
                    <a:srgbClr val="CC9900"/>
                  </a:buClr>
                  <a:defRPr/>
                </a:pPr>
                <a:r>
                  <a:rPr lang="en-US" altLang="zh-CN" sz="120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Interface</a:t>
                </a:r>
              </a:p>
            </p:txBody>
          </p:sp>
          <p:sp>
            <p:nvSpPr>
              <p:cNvPr id="46" name="圆角矩形 48">
                <a:extLst>
                  <a:ext uri="{FF2B5EF4-FFF2-40B4-BE49-F238E27FC236}">
                    <a16:creationId xmlns:a16="http://schemas.microsoft.com/office/drawing/2014/main" id="{495D2F96-477F-4723-BD7C-775F6D59CA10}"/>
                  </a:ext>
                </a:extLst>
              </p:cNvPr>
              <p:cNvSpPr/>
              <p:nvPr/>
            </p:nvSpPr>
            <p:spPr>
              <a:xfrm>
                <a:off x="2983214" y="2616200"/>
                <a:ext cx="6788785" cy="574675"/>
              </a:xfrm>
              <a:prstGeom prst="round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txBody>
              <a:bodyPr vert="horz" wrap="squar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defTabSz="914377">
                  <a:buClr>
                    <a:srgbClr val="CC9900"/>
                  </a:buClr>
                  <a:defRPr/>
                </a:pPr>
                <a:r>
                  <a:rPr lang="en-US" altLang="zh-CN" sz="120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Common Service</a:t>
                </a:r>
                <a:endParaRPr lang="zh-CN" altLang="en-US" sz="12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7" name="圆角矩形 51">
                <a:extLst>
                  <a:ext uri="{FF2B5EF4-FFF2-40B4-BE49-F238E27FC236}">
                    <a16:creationId xmlns:a16="http://schemas.microsoft.com/office/drawing/2014/main" id="{FBAC3664-77CD-4E19-8787-FCD71FCA52AC}"/>
                  </a:ext>
                </a:extLst>
              </p:cNvPr>
              <p:cNvSpPr/>
              <p:nvPr/>
            </p:nvSpPr>
            <p:spPr>
              <a:xfrm>
                <a:off x="8467656" y="2699213"/>
                <a:ext cx="1224000" cy="439200"/>
              </a:xfrm>
              <a:prstGeom prst="roundRect">
                <a:avLst/>
              </a:prstGeom>
              <a:noFill/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vert="horz" wrap="squar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 defTabSz="914377">
                  <a:buClr>
                    <a:srgbClr val="CC9900"/>
                  </a:buClr>
                  <a:defRPr/>
                </a:pPr>
                <a:r>
                  <a:rPr lang="en-US" altLang="zh-CN" sz="120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Microservice Bus</a:t>
                </a:r>
              </a:p>
            </p:txBody>
          </p:sp>
          <p:sp>
            <p:nvSpPr>
              <p:cNvPr id="48" name="圆角矩形 51">
                <a:extLst>
                  <a:ext uri="{FF2B5EF4-FFF2-40B4-BE49-F238E27FC236}">
                    <a16:creationId xmlns:a16="http://schemas.microsoft.com/office/drawing/2014/main" id="{1FB1B81C-FE04-4A2B-A36B-0F49CEDB02DE}"/>
                  </a:ext>
                </a:extLst>
              </p:cNvPr>
              <p:cNvSpPr/>
              <p:nvPr/>
            </p:nvSpPr>
            <p:spPr>
              <a:xfrm>
                <a:off x="4450241" y="2699213"/>
                <a:ext cx="1215891" cy="439200"/>
              </a:xfrm>
              <a:prstGeom prst="round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vert="horz" wrap="squar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 defTabSz="914377">
                  <a:buClr>
                    <a:srgbClr val="CC9900"/>
                  </a:buClr>
                  <a:defRPr/>
                </a:pPr>
                <a:r>
                  <a:rPr lang="en-US" altLang="zh-CN" sz="1200" dirty="0" err="1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DMaaP</a:t>
                </a:r>
                <a:endParaRPr lang="en-US" altLang="zh-CN" sz="12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" name="圆角矩形 51">
                <a:extLst>
                  <a:ext uri="{FF2B5EF4-FFF2-40B4-BE49-F238E27FC236}">
                    <a16:creationId xmlns:a16="http://schemas.microsoft.com/office/drawing/2014/main" id="{DFEE195E-46BF-48E4-A31E-A50F28184AF5}"/>
                  </a:ext>
                </a:extLst>
              </p:cNvPr>
              <p:cNvSpPr/>
              <p:nvPr/>
            </p:nvSpPr>
            <p:spPr>
              <a:xfrm>
                <a:off x="7139067" y="2699213"/>
                <a:ext cx="1224000" cy="439200"/>
              </a:xfrm>
              <a:prstGeom prst="round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txBody>
              <a:bodyPr vert="horz" wrap="squar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 defTabSz="914377">
                  <a:buClr>
                    <a:srgbClr val="CC9900"/>
                  </a:buClr>
                  <a:defRPr/>
                </a:pPr>
                <a:r>
                  <a:rPr lang="en-US" altLang="zh-CN" sz="120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Auth.</a:t>
                </a:r>
              </a:p>
            </p:txBody>
          </p:sp>
          <p:sp>
            <p:nvSpPr>
              <p:cNvPr id="50" name="圆角矩形 51">
                <a:extLst>
                  <a:ext uri="{FF2B5EF4-FFF2-40B4-BE49-F238E27FC236}">
                    <a16:creationId xmlns:a16="http://schemas.microsoft.com/office/drawing/2014/main" id="{0CC00896-7236-4147-BA04-5567F6C4FF42}"/>
                  </a:ext>
                </a:extLst>
              </p:cNvPr>
              <p:cNvSpPr/>
              <p:nvPr/>
            </p:nvSpPr>
            <p:spPr>
              <a:xfrm>
                <a:off x="4550692" y="2169061"/>
                <a:ext cx="541312" cy="139891"/>
              </a:xfrm>
              <a:prstGeom prst="round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txBody>
              <a:bodyPr vert="horz" wrap="squar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 defTabSz="914377">
                  <a:buClr>
                    <a:srgbClr val="CC9900"/>
                  </a:buClr>
                  <a:defRPr/>
                </a:pPr>
                <a:r>
                  <a:rPr lang="en-US" altLang="zh-CN" sz="120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ESR</a:t>
                </a:r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4AC20379-8386-4BE9-8F87-6878FF44F2B2}"/>
                  </a:ext>
                </a:extLst>
              </p:cNvPr>
              <p:cNvSpPr/>
              <p:nvPr/>
            </p:nvSpPr>
            <p:spPr>
              <a:xfrm>
                <a:off x="9691656" y="2425553"/>
                <a:ext cx="1992344" cy="1347842"/>
              </a:xfrm>
              <a:prstGeom prst="ellipse">
                <a:avLst/>
              </a:prstGeom>
              <a:solidFill>
                <a:schemeClr val="accent1">
                  <a:alpha val="33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C266CF5B-A92F-4398-9895-1FDAE3FF76A9}"/>
                  </a:ext>
                </a:extLst>
              </p:cNvPr>
              <p:cNvSpPr/>
              <p:nvPr/>
            </p:nvSpPr>
            <p:spPr>
              <a:xfrm>
                <a:off x="267192" y="5121601"/>
                <a:ext cx="2479801" cy="868560"/>
              </a:xfrm>
              <a:prstGeom prst="ellipse">
                <a:avLst/>
              </a:prstGeom>
              <a:solidFill>
                <a:schemeClr val="accent1">
                  <a:alpha val="33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9B659360-7E70-4675-B4CF-BFDF2E3882AC}"/>
                  </a:ext>
                </a:extLst>
              </p:cNvPr>
              <p:cNvSpPr/>
              <p:nvPr/>
            </p:nvSpPr>
            <p:spPr>
              <a:xfrm>
                <a:off x="624047" y="2107565"/>
                <a:ext cx="961088" cy="635915"/>
              </a:xfrm>
              <a:prstGeom prst="ellipse">
                <a:avLst/>
              </a:prstGeom>
              <a:solidFill>
                <a:schemeClr val="accent1">
                  <a:alpha val="33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6D516BA5-6937-45CE-BCB9-B3991623F6C7}"/>
                  </a:ext>
                </a:extLst>
              </p:cNvPr>
              <p:cNvSpPr/>
              <p:nvPr/>
            </p:nvSpPr>
            <p:spPr>
              <a:xfrm>
                <a:off x="10463099" y="3863950"/>
                <a:ext cx="631622" cy="1079231"/>
              </a:xfrm>
              <a:prstGeom prst="ellipse">
                <a:avLst/>
              </a:prstGeom>
              <a:solidFill>
                <a:schemeClr val="accent1">
                  <a:alpha val="33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ED6D685B-AF65-4EDF-9019-FAFC86F1A24F}"/>
                </a:ext>
              </a:extLst>
            </p:cNvPr>
            <p:cNvSpPr/>
            <p:nvPr/>
          </p:nvSpPr>
          <p:spPr>
            <a:xfrm>
              <a:off x="6343804" y="4943180"/>
              <a:ext cx="5462115" cy="581663"/>
            </a:xfrm>
            <a:prstGeom prst="ellipse">
              <a:avLst/>
            </a:prstGeom>
            <a:solidFill>
              <a:schemeClr val="accent1">
                <a:alpha val="33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954249878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BB14799-64C0-45AE-8BA5-A8B3B77469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TOSCA++ is TBD – but the foundation is good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F935C233-6089-4E48-93A4-F178CD51A65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4" y="5638798"/>
            <a:ext cx="11806555" cy="853441"/>
          </a:xfrm>
        </p:spPr>
        <p:txBody>
          <a:bodyPr>
            <a:normAutofit lnSpcReduction="10000"/>
          </a:bodyPr>
          <a:lstStyle/>
          <a:p>
            <a:r>
              <a:rPr lang="en-US" sz="2400" dirty="0"/>
              <a:t>Standard modeling leads to automation at scale</a:t>
            </a:r>
          </a:p>
          <a:p>
            <a:r>
              <a:rPr lang="en-US" sz="2400" dirty="0"/>
              <a:t>ONAP has the opportunity to define/drive modeling Open Standards: TOSCA) ++</a:t>
            </a:r>
          </a:p>
          <a:p>
            <a:endParaRPr lang="en-US" sz="2400" dirty="0"/>
          </a:p>
          <a:p>
            <a:endParaRPr lang="en-US" dirty="0"/>
          </a:p>
        </p:txBody>
      </p:sp>
      <p:pic>
        <p:nvPicPr>
          <p:cNvPr id="5" name="Picture 2" descr="https://lh5.googleusercontent.com/rv3HdN6fNBWsYR0wJbmCSX4VbNCrtlORiM3ZomMBefZOljajwuHsBqKdJtkPinPI0PKg5jC79DFhJnGOCKzCy10EfFLCxARW7mHNmM2yeIpwFVNUer0JfY0IbKXfZvTDELTVsuxp">
            <a:extLst>
              <a:ext uri="{FF2B5EF4-FFF2-40B4-BE49-F238E27FC236}">
                <a16:creationId xmlns:a16="http://schemas.microsoft.com/office/drawing/2014/main" id="{A96D1613-594E-4812-A9D0-2DA4BA1063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3520" y="1341120"/>
            <a:ext cx="9265920" cy="4297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4126315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9397</TotalTime>
  <Words>1147</Words>
  <Application>Microsoft Office PowerPoint</Application>
  <PresentationFormat>Widescreen</PresentationFormat>
  <Paragraphs>271</Paragraphs>
  <Slides>19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9" baseType="lpstr">
      <vt:lpstr>微软雅黑</vt:lpstr>
      <vt:lpstr>MS PGothic</vt:lpstr>
      <vt:lpstr>宋体</vt:lpstr>
      <vt:lpstr>.AppleSystemUIFont</vt:lpstr>
      <vt:lpstr>Arial</vt:lpstr>
      <vt:lpstr>Calibri</vt:lpstr>
      <vt:lpstr>Helvetica Neue Light</vt:lpstr>
      <vt:lpstr>Noto Sans Symbols</vt:lpstr>
      <vt:lpstr>Verdana</vt:lpstr>
      <vt:lpstr>Office Theme</vt:lpstr>
      <vt:lpstr>ONAP Modeling: long-term strategy vs short-term tactics  Michael Brenner, Cloudify, michael@cloudify.co</vt:lpstr>
      <vt:lpstr>Agenda</vt:lpstr>
      <vt:lpstr>Permitted vs prohibited</vt:lpstr>
      <vt:lpstr>Why long-term strategy in ONAP?</vt:lpstr>
      <vt:lpstr>PowerPoint Presentation</vt:lpstr>
      <vt:lpstr>PowerPoint Presentation</vt:lpstr>
      <vt:lpstr>Strategic goals for models/abstractions</vt:lpstr>
      <vt:lpstr>ECOMP++ IM is TBD – but it cannot be just NFV</vt:lpstr>
      <vt:lpstr>TOSCA++ is TBD – but the foundation is good</vt:lpstr>
      <vt:lpstr>PowerPoint Presentation</vt:lpstr>
      <vt:lpstr>Imperative vs Declarative</vt:lpstr>
      <vt:lpstr>The right balance: Declarative with Imperative</vt:lpstr>
      <vt:lpstr>Tactics for R2: information model</vt:lpstr>
      <vt:lpstr>Tactics for R2: data models/DSL</vt:lpstr>
      <vt:lpstr>Tactics for R2: declarative with imperative</vt:lpstr>
      <vt:lpstr>Conclusions</vt:lpstr>
      <vt:lpstr>PowerPoint Presentation</vt:lpstr>
      <vt:lpstr>Backup slides</vt:lpstr>
      <vt:lpstr>TOSCA DSL landscape – October 2017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Michael Brenner</cp:lastModifiedBy>
  <cp:revision>120</cp:revision>
  <dcterms:created xsi:type="dcterms:W3CDTF">2017-02-27T16:23:08Z</dcterms:created>
  <dcterms:modified xsi:type="dcterms:W3CDTF">2017-09-27T08:21:39Z</dcterms:modified>
</cp:coreProperties>
</file>