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9" r:id="rId5"/>
    <p:sldId id="268" r:id="rId6"/>
    <p:sldId id="273" r:id="rId7"/>
    <p:sldId id="274" r:id="rId8"/>
    <p:sldId id="270" r:id="rId9"/>
    <p:sldId id="271" r:id="rId10"/>
    <p:sldId id="272" r:id="rId11"/>
    <p:sldId id="263" r:id="rId12"/>
    <p:sldId id="261" r:id="rId13"/>
    <p:sldId id="262" r:id="rId14"/>
  </p:sldIdLst>
  <p:sldSz cx="12192000" cy="6858000"/>
  <p:notesSz cx="6858000" cy="9144000"/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A3"/>
    <a:srgbClr val="B1B1B1"/>
    <a:srgbClr val="DE6745"/>
    <a:srgbClr val="302E46"/>
    <a:srgbClr val="C737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67" autoAdjust="0"/>
    <p:restoredTop sz="94660"/>
  </p:normalViewPr>
  <p:slideViewPr>
    <p:cSldViewPr snapToGrid="0">
      <p:cViewPr>
        <p:scale>
          <a:sx n="110" d="100"/>
          <a:sy n="110" d="100"/>
        </p:scale>
        <p:origin x="-27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B1CEDB-9F6E-47DD-8718-C47B69661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2ECD85B-EFBE-40D8-B3E0-E2CCEC771D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83BD111-5665-4EA7-9D64-4AA578D7D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B0CE2A8-296A-4BAF-9E33-D177A6C2F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73E1E59-B3A1-472E-B95E-B4A63C128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87640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18DB39D-E05A-4AC0-B944-37B69BC11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68CBEBB-0909-47CA-AF4F-814761C7D7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F23816-CAB7-41AA-BC61-99555E68D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02A394-F123-4BF4-802B-F2A312288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02DD19B-73ED-4F9A-81CB-238C2C7BA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8786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34DB76E-04A2-4F13-BD6F-B287B7333F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34170DE-B49A-45F6-B80D-E29CAEEF68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DC8470-9F32-4993-B88B-004D6D244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5C83F64-4B1F-40A8-8915-C87B9E9EC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20F5F2-732E-4124-AD8C-5CF7045D1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63900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4555EA-689F-435E-8C09-174277398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C9CA37F-FB74-4842-B3DF-FBE067ACC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61B54BF-BF6B-4E0B-AB91-1311F43CE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FCCD26C-52A7-45AD-AAB7-8BF3E1E9C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6B8BE4-7EC0-4CA6-8DFC-83EA1AA2E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88231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36F770-D144-4328-B6AF-508D633F2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09868AA-E5CC-4328-B5F4-88178F100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D8BAB3-33E7-42B4-A2E7-96468EEEF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CDD5730-DFC8-455F-8673-6D93CE40E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EB62773-52A1-43C7-AECF-A1E06C50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3509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CC48C9-581C-4FEC-87B3-B8A614723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4379E46-FE97-489E-AD42-9BC3D4D83D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7721834-7FD8-4A7B-A348-4E3345E439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6603149-D8A9-4A7B-8240-2157D0724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A35DBE-8BCB-46FF-A6AF-90DA54EA7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B3CC657-9474-4116-9AAD-9F1B3FE1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78381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73CBB2-10D0-429D-8C35-A90341637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6E1D5BA-F155-45C8-B8D5-4F3E57A7F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D6E35E8-DD37-499E-A969-F16B50D5F2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E0BB143-7D75-4CE3-8EA4-2AF7382B9C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A35D2F0-D163-4D17-B7A7-E6F7BBBA07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05FF55C3-096C-436C-B1DE-82997B640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6556913-5B7E-40A7-AC65-284B6E83B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F13DF4B-DE7C-4462-92DA-D4DC48030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4389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528268-1118-4AA9-98AC-9F0C7CA54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DA42013-5F91-4799-B195-BDCA2FCD7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9CAD66E-85B1-4367-B919-8B7CA1F64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6C04F4B-648A-444F-9B98-133CC41CE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61354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9BFEAA2-748F-40D7-B9FA-D7B26E1F1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F749121-8CB2-44F3-9676-792377933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B5FD1DA-A750-41B1-8B74-86A90D04D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46189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0F6DC0-1DC0-4C9C-B1E2-A7A234F6D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A1EEC67-FFB3-4560-8CCB-E4331F760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E4551E8-FA03-45FC-BFAC-2CE95FECF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6B29295-8AA4-4991-8952-91148A905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68FE7BA-AABF-4A72-BD1D-DE287EE9E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731E142-5683-4BC1-B1D0-5A03F066B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6237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52D101-9E85-4E54-9F5C-E5DCF206A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F997D13-F1E5-4699-A6FB-2918685323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754D1C7-0518-44C0-AAFA-5A5F43B349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96A502A-6A48-4920-8698-1444E8808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E99C748-3D6F-4AE0-8B2E-15AF21CFF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C70BC95-FD9D-482A-8905-F75EB1F1A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94867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29FE0E5-46C5-4732-B9A0-ED691C676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49A9852-1779-4FEC-A9D5-C39CABC7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49412F-7DBA-4968-9712-EA7D77D9D6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4D477-3BDB-4BA7-AFD9-94A11C12D5C6}" type="datetimeFigureOut">
              <a:rPr lang="he-IL" smtClean="0"/>
              <a:t>כ"ה.תשרי.תשע"ח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EEE399F-EC17-4ACC-8BF0-C6FF567E81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EF9C7D3-043E-41DF-A351-3815F1C436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E88A8-A82C-48A2-8884-8E83346CA69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2054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767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4348" y="2674620"/>
            <a:ext cx="2288715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800" dirty="0">
                <a:latin typeface="+mj-lt"/>
              </a:rPr>
              <a:t>Let’s</a:t>
            </a:r>
            <a:r>
              <a:rPr lang="en-US" sz="2400" dirty="0" smtClean="0"/>
              <a:t> </a:t>
            </a:r>
            <a:r>
              <a:rPr lang="en-US" sz="2800" dirty="0">
                <a:solidFill>
                  <a:srgbClr val="0080A3"/>
                </a:solidFill>
              </a:rPr>
              <a:t>start.</a:t>
            </a:r>
          </a:p>
        </p:txBody>
      </p:sp>
    </p:spTree>
    <p:extLst>
      <p:ext uri="{BB962C8B-B14F-4D97-AF65-F5344CB8AC3E}">
        <p14:creationId xmlns:p14="http://schemas.microsoft.com/office/powerpoint/2010/main" val="180161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20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728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334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9286" y="2326821"/>
            <a:ext cx="75682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80A3"/>
                </a:solidFill>
                <a:latin typeface="+mj-lt"/>
              </a:rPr>
              <a:t>Model-driven Design</a:t>
            </a:r>
            <a:endParaRPr lang="en-US" sz="3200" dirty="0" smtClean="0">
              <a:solidFill>
                <a:srgbClr val="0080A3"/>
              </a:solidFill>
              <a:latin typeface="+mj-lt"/>
            </a:endParaRPr>
          </a:p>
          <a:p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Eden Rozin</a:t>
            </a:r>
          </a:p>
        </p:txBody>
      </p:sp>
    </p:spTree>
    <p:extLst>
      <p:ext uri="{BB962C8B-B14F-4D97-AF65-F5344CB8AC3E}">
        <p14:creationId xmlns:p14="http://schemas.microsoft.com/office/powerpoint/2010/main" val="25899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0421" y="1686742"/>
            <a:ext cx="3602973" cy="19389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Vendor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smtClean="0">
                <a:solidFill>
                  <a:srgbClr val="DE6745"/>
                </a:solidFill>
              </a:rPr>
              <a:t>lock-in</a:t>
            </a:r>
          </a:p>
          <a:p>
            <a:r>
              <a:rPr lang="en-US" sz="2000" dirty="0">
                <a:solidFill>
                  <a:srgbClr val="DE6745"/>
                </a:solidFill>
              </a:rPr>
              <a:t>Coupling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of SW with HW</a:t>
            </a:r>
          </a:p>
          <a:p>
            <a:r>
              <a:rPr lang="en-US" sz="2000" dirty="0">
                <a:solidFill>
                  <a:srgbClr val="DE6745"/>
                </a:solidFill>
              </a:rPr>
              <a:t>Long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TTM</a:t>
            </a:r>
          </a:p>
          <a:p>
            <a:r>
              <a:rPr lang="en-US" sz="2000" dirty="0">
                <a:solidFill>
                  <a:srgbClr val="DE6745"/>
                </a:solidFill>
              </a:rPr>
              <a:t>Manually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built</a:t>
            </a:r>
          </a:p>
          <a:p>
            <a:r>
              <a:rPr lang="en-US" sz="2000" dirty="0">
                <a:solidFill>
                  <a:srgbClr val="DE6745"/>
                </a:solidFill>
              </a:rPr>
              <a:t>Passively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operated</a:t>
            </a:r>
            <a:endParaRPr lang="en-US" sz="2000" dirty="0">
              <a:solidFill>
                <a:srgbClr val="302E46"/>
              </a:solidFill>
              <a:latin typeface="+mj-lt"/>
            </a:endParaRPr>
          </a:p>
          <a:p>
            <a:r>
              <a:rPr lang="en-US" sz="2000" dirty="0" smtClean="0">
                <a:solidFill>
                  <a:srgbClr val="DE6745"/>
                </a:solidFill>
              </a:rPr>
              <a:t>Low-to-no 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reusability</a:t>
            </a:r>
            <a:endParaRPr lang="en-US" sz="2000" dirty="0">
              <a:solidFill>
                <a:srgbClr val="302E46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0421" y="162822"/>
            <a:ext cx="9372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80A3"/>
                </a:solidFill>
                <a:latin typeface="+mj-lt"/>
              </a:rPr>
              <a:t>How</a:t>
            </a:r>
            <a:r>
              <a:rPr lang="en-US" sz="2800" dirty="0" smtClean="0">
                <a:solidFill>
                  <a:srgbClr val="0080A3"/>
                </a:solidFill>
                <a:latin typeface="+mj-lt"/>
              </a:rPr>
              <a:t> can we make a leaner more agile networks ?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97191" y="1690059"/>
            <a:ext cx="3690009" cy="19389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 smtClean="0">
                <a:solidFill>
                  <a:srgbClr val="0080A3"/>
                </a:solidFill>
              </a:rPr>
              <a:t>Open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Source</a:t>
            </a:r>
          </a:p>
          <a:p>
            <a:r>
              <a:rPr lang="en-US" sz="2000" dirty="0" smtClean="0">
                <a:solidFill>
                  <a:srgbClr val="0080A3"/>
                </a:solidFill>
              </a:rPr>
              <a:t>De-coupling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of SW and HW</a:t>
            </a:r>
          </a:p>
          <a:p>
            <a:r>
              <a:rPr lang="en-US" sz="2000" dirty="0" smtClean="0">
                <a:solidFill>
                  <a:srgbClr val="0080A3"/>
                </a:solidFill>
              </a:rPr>
              <a:t>Short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TTM: agility</a:t>
            </a:r>
          </a:p>
          <a:p>
            <a:r>
              <a:rPr lang="en-US" sz="2000" dirty="0" smtClean="0">
                <a:solidFill>
                  <a:srgbClr val="0080A3"/>
                </a:solidFill>
              </a:rPr>
              <a:t>Automatically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built</a:t>
            </a:r>
          </a:p>
          <a:p>
            <a:r>
              <a:rPr lang="en-US" sz="2000" dirty="0" smtClean="0">
                <a:solidFill>
                  <a:srgbClr val="0080A3"/>
                </a:solidFill>
              </a:rPr>
              <a:t>Built-in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>
                <a:solidFill>
                  <a:srgbClr val="302E46"/>
                </a:solidFill>
                <a:latin typeface="+mj-lt"/>
              </a:rPr>
              <a:t>n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etwork intelligent</a:t>
            </a:r>
            <a:endParaRPr lang="en-US" sz="2000" dirty="0">
              <a:solidFill>
                <a:srgbClr val="302E46"/>
              </a:solidFill>
              <a:latin typeface="+mj-lt"/>
            </a:endParaRPr>
          </a:p>
          <a:p>
            <a:r>
              <a:rPr lang="en-US" sz="2000" dirty="0">
                <a:solidFill>
                  <a:srgbClr val="0080A3"/>
                </a:solidFill>
              </a:rPr>
              <a:t>Reusability is the key</a:t>
            </a:r>
            <a:r>
              <a:rPr lang="en-US" sz="2000" dirty="0" smtClean="0">
                <a:solidFill>
                  <a:srgbClr val="0080A3"/>
                </a:solidFill>
              </a:rPr>
              <a:t>.</a:t>
            </a:r>
            <a:endParaRPr lang="en-US" sz="2000" dirty="0">
              <a:solidFill>
                <a:srgbClr val="0080A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0421" y="4272918"/>
            <a:ext cx="7116522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800" dirty="0" smtClean="0">
                <a:latin typeface="+mj-lt"/>
              </a:rPr>
              <a:t>Design with </a:t>
            </a:r>
            <a:r>
              <a:rPr lang="en-US" sz="2800" dirty="0" smtClean="0">
                <a:solidFill>
                  <a:srgbClr val="0080A3"/>
                </a:solidFill>
              </a:rPr>
              <a:t>Lego pieces </a:t>
            </a:r>
            <a:r>
              <a:rPr lang="en-US" sz="2800" dirty="0" smtClean="0">
                <a:latin typeface="+mj-lt"/>
              </a:rPr>
              <a:t>not with </a:t>
            </a:r>
            <a:r>
              <a:rPr lang="en-US" sz="2800" dirty="0" smtClean="0">
                <a:solidFill>
                  <a:srgbClr val="DE6745"/>
                </a:solidFill>
              </a:rPr>
              <a:t>snowflakes</a:t>
            </a:r>
            <a:r>
              <a:rPr lang="en-US" sz="2800" dirty="0" smtClean="0"/>
              <a:t>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1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0420" y="1016863"/>
            <a:ext cx="10967158" cy="409342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 smtClean="0">
                <a:solidFill>
                  <a:srgbClr val="0080A3"/>
                </a:solidFill>
              </a:rPr>
              <a:t>Deploy	         </a:t>
            </a:r>
            <a:r>
              <a:rPr lang="en-US" sz="2000" i="1" dirty="0" smtClean="0">
                <a:solidFill>
                  <a:srgbClr val="B1B1B1"/>
                </a:solidFill>
                <a:latin typeface="+mj-lt"/>
              </a:rPr>
              <a:t>i.e</a:t>
            </a:r>
            <a:r>
              <a:rPr lang="en-US" sz="2000" i="1" dirty="0">
                <a:solidFill>
                  <a:srgbClr val="B1B1B1"/>
                </a:solidFill>
                <a:latin typeface="+mj-lt"/>
              </a:rPr>
              <a:t>., Local/geo-redundancy ? Both ? Which cloud environment ?</a:t>
            </a:r>
          </a:p>
          <a:p>
            <a:endParaRPr lang="en-US" sz="2000" i="1" dirty="0">
              <a:solidFill>
                <a:srgbClr val="B1B1B1"/>
              </a:solidFill>
              <a:latin typeface="+mj-lt"/>
            </a:endParaRPr>
          </a:p>
          <a:p>
            <a:r>
              <a:rPr lang="en-US" sz="2000" dirty="0" smtClean="0">
                <a:solidFill>
                  <a:srgbClr val="0080A3"/>
                </a:solidFill>
              </a:rPr>
              <a:t>Orchestrate    </a:t>
            </a:r>
            <a:r>
              <a:rPr lang="en-US" sz="2000" i="1" dirty="0">
                <a:solidFill>
                  <a:srgbClr val="B1B1B1"/>
                </a:solidFill>
              </a:rPr>
              <a:t>i.e., </a:t>
            </a:r>
            <a:r>
              <a:rPr lang="en-US" sz="2000" i="1" dirty="0" smtClean="0">
                <a:solidFill>
                  <a:srgbClr val="B1B1B1"/>
                </a:solidFill>
                <a:latin typeface="+mj-lt"/>
              </a:rPr>
              <a:t>Can </a:t>
            </a:r>
            <a:r>
              <a:rPr lang="en-US" sz="2000" i="1" dirty="0">
                <a:solidFill>
                  <a:srgbClr val="B1B1B1"/>
                </a:solidFill>
                <a:latin typeface="+mj-lt"/>
              </a:rPr>
              <a:t>we use a generic orchestration flow ? Do we need </a:t>
            </a:r>
            <a:r>
              <a:rPr lang="en-US" sz="2000" i="1" dirty="0" smtClean="0">
                <a:solidFill>
                  <a:srgbClr val="B1B1B1"/>
                </a:solidFill>
                <a:latin typeface="+mj-lt"/>
              </a:rPr>
              <a:t>anything </a:t>
            </a:r>
            <a:r>
              <a:rPr lang="en-US" sz="2000" i="1" dirty="0">
                <a:solidFill>
                  <a:srgbClr val="B1B1B1"/>
                </a:solidFill>
                <a:latin typeface="+mj-lt"/>
              </a:rPr>
              <a:t>specific </a:t>
            </a:r>
          </a:p>
          <a:p>
            <a:endParaRPr lang="en-US" sz="2000" i="1" dirty="0">
              <a:solidFill>
                <a:srgbClr val="302E46"/>
              </a:solidFill>
              <a:latin typeface="+mj-lt"/>
            </a:endParaRPr>
          </a:p>
          <a:p>
            <a:r>
              <a:rPr lang="en-US" sz="2000" dirty="0" smtClean="0">
                <a:solidFill>
                  <a:srgbClr val="0080A3"/>
                </a:solidFill>
              </a:rPr>
              <a:t>Connect	         </a:t>
            </a:r>
            <a:r>
              <a:rPr lang="en-US" sz="2000" i="1" dirty="0" smtClean="0">
                <a:solidFill>
                  <a:srgbClr val="B1B1B1"/>
                </a:solidFill>
              </a:rPr>
              <a:t>i.e</a:t>
            </a:r>
            <a:r>
              <a:rPr lang="en-US" sz="2000" i="1" dirty="0">
                <a:solidFill>
                  <a:srgbClr val="B1B1B1"/>
                </a:solidFill>
              </a:rPr>
              <a:t>., </a:t>
            </a:r>
            <a:r>
              <a:rPr lang="en-US" sz="2000" i="1" dirty="0" smtClean="0">
                <a:solidFill>
                  <a:srgbClr val="B1B1B1"/>
                </a:solidFill>
                <a:latin typeface="+mj-lt"/>
              </a:rPr>
              <a:t>Which </a:t>
            </a:r>
            <a:r>
              <a:rPr lang="en-US" sz="2000" i="1" dirty="0">
                <a:solidFill>
                  <a:srgbClr val="B1B1B1"/>
                </a:solidFill>
                <a:latin typeface="+mj-lt"/>
              </a:rPr>
              <a:t>type of networks to use ? Do we need IP addresses ? V4 ? 6 ? How many ?</a:t>
            </a:r>
          </a:p>
          <a:p>
            <a:endParaRPr lang="en-US" sz="2000" i="1" dirty="0">
              <a:solidFill>
                <a:srgbClr val="302E46"/>
              </a:solidFill>
              <a:latin typeface="+mj-lt"/>
            </a:endParaRPr>
          </a:p>
          <a:p>
            <a:r>
              <a:rPr lang="en-US" sz="2000" dirty="0" smtClean="0">
                <a:solidFill>
                  <a:srgbClr val="0080A3"/>
                </a:solidFill>
              </a:rPr>
              <a:t>Configure       </a:t>
            </a:r>
            <a:r>
              <a:rPr lang="en-US" sz="2000" i="1" dirty="0" smtClean="0">
                <a:solidFill>
                  <a:srgbClr val="B1B1B1"/>
                </a:solidFill>
              </a:rPr>
              <a:t>i.e</a:t>
            </a:r>
            <a:r>
              <a:rPr lang="en-US" sz="2000" i="1" dirty="0">
                <a:solidFill>
                  <a:srgbClr val="B1B1B1"/>
                </a:solidFill>
              </a:rPr>
              <a:t>., </a:t>
            </a:r>
            <a:r>
              <a:rPr lang="en-US" sz="2000" i="1" dirty="0">
                <a:solidFill>
                  <a:srgbClr val="B1B1B1"/>
                </a:solidFill>
                <a:latin typeface="+mj-lt"/>
              </a:rPr>
              <a:t>do we have VNF generic configuration ? do we have specific VNF configuration ?</a:t>
            </a:r>
          </a:p>
          <a:p>
            <a:endParaRPr lang="en-US" sz="2000" i="1" dirty="0">
              <a:solidFill>
                <a:srgbClr val="B1B1B1"/>
              </a:solidFill>
              <a:latin typeface="+mj-lt"/>
            </a:endParaRPr>
          </a:p>
          <a:p>
            <a:r>
              <a:rPr lang="en-US" sz="2000" dirty="0" smtClean="0">
                <a:solidFill>
                  <a:srgbClr val="0080A3"/>
                </a:solidFill>
              </a:rPr>
              <a:t>Monitor	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       </a:t>
            </a:r>
            <a:r>
              <a:rPr lang="en-US" sz="2000" i="1" dirty="0" smtClean="0">
                <a:solidFill>
                  <a:srgbClr val="B1B1B1"/>
                </a:solidFill>
              </a:rPr>
              <a:t>i.e</a:t>
            </a:r>
            <a:r>
              <a:rPr lang="en-US" sz="2000" i="1" dirty="0">
                <a:solidFill>
                  <a:srgbClr val="B1B1B1"/>
                </a:solidFill>
              </a:rPr>
              <a:t>., </a:t>
            </a:r>
            <a:r>
              <a:rPr lang="en-US" sz="2000" i="1" dirty="0">
                <a:solidFill>
                  <a:srgbClr val="B1B1B1"/>
                </a:solidFill>
                <a:latin typeface="+mj-lt"/>
              </a:rPr>
              <a:t>on which standard are we going to do Monitoring ? SNMP ? Syslog ? what we would like </a:t>
            </a:r>
            <a:r>
              <a:rPr lang="en-US" sz="2000" i="1" dirty="0" smtClean="0">
                <a:solidFill>
                  <a:srgbClr val="B1B1B1"/>
                </a:solidFill>
                <a:latin typeface="+mj-lt"/>
              </a:rPr>
              <a:t>	        to </a:t>
            </a:r>
            <a:r>
              <a:rPr lang="en-US" sz="2000" i="1" dirty="0">
                <a:solidFill>
                  <a:srgbClr val="B1B1B1"/>
                </a:solidFill>
                <a:latin typeface="+mj-lt"/>
              </a:rPr>
              <a:t>achieve ? an Alarm ? an automatic response ?</a:t>
            </a:r>
          </a:p>
          <a:p>
            <a:r>
              <a:rPr lang="en-US" sz="2000" dirty="0" smtClean="0">
                <a:solidFill>
                  <a:srgbClr val="0080A3"/>
                </a:solidFill>
              </a:rPr>
              <a:t>Operate </a:t>
            </a:r>
            <a:br>
              <a:rPr lang="en-US" sz="2000" dirty="0" smtClean="0">
                <a:solidFill>
                  <a:srgbClr val="0080A3"/>
                </a:solidFill>
              </a:rPr>
            </a:br>
            <a:r>
              <a:rPr lang="en-US" sz="2000" dirty="0" smtClean="0">
                <a:solidFill>
                  <a:srgbClr val="0080A3"/>
                </a:solidFill>
              </a:rPr>
              <a:t>&amp; Maintain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   </a:t>
            </a:r>
            <a:r>
              <a:rPr lang="en-US" sz="2000" i="1" dirty="0" smtClean="0">
                <a:solidFill>
                  <a:srgbClr val="B1B1B1"/>
                </a:solidFill>
              </a:rPr>
              <a:t>i.e</a:t>
            </a:r>
            <a:r>
              <a:rPr lang="en-US" sz="2000" i="1" dirty="0">
                <a:solidFill>
                  <a:srgbClr val="B1B1B1"/>
                </a:solidFill>
              </a:rPr>
              <a:t>., </a:t>
            </a:r>
            <a:r>
              <a:rPr lang="en-US" sz="2000" i="1" dirty="0" smtClean="0">
                <a:solidFill>
                  <a:srgbClr val="B1B1B1"/>
                </a:solidFill>
                <a:latin typeface="+mj-lt"/>
              </a:rPr>
              <a:t>How </a:t>
            </a:r>
            <a:r>
              <a:rPr lang="en-US" sz="2000" i="1" dirty="0">
                <a:solidFill>
                  <a:srgbClr val="B1B1B1"/>
                </a:solidFill>
                <a:latin typeface="+mj-lt"/>
              </a:rPr>
              <a:t>do we handle upgrades ? Fixes, patches ? How do we handle scale in/out ? Delete ?</a:t>
            </a:r>
          </a:p>
          <a:p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0420" y="149537"/>
            <a:ext cx="8278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80A3"/>
                </a:solidFill>
                <a:latin typeface="+mj-lt"/>
              </a:rPr>
              <a:t>Multi-dimensional design was always our mission.</a:t>
            </a:r>
          </a:p>
          <a:p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50420" y="4971605"/>
            <a:ext cx="7116522" cy="63309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800" dirty="0" smtClean="0">
                <a:solidFill>
                  <a:srgbClr val="0080A3"/>
                </a:solidFill>
              </a:rPr>
              <a:t>Automate </a:t>
            </a:r>
            <a:r>
              <a:rPr lang="en-US" sz="2800" dirty="0" smtClean="0">
                <a:latin typeface="+mj-lt"/>
              </a:rPr>
              <a:t>as much as you can.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4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6756" y="1686742"/>
            <a:ext cx="5244088" cy="286232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 smtClean="0">
                <a:solidFill>
                  <a:srgbClr val="0080A3"/>
                </a:solidFill>
              </a:rPr>
              <a:t>Rely </a:t>
            </a:r>
            <a:r>
              <a:rPr lang="en-US" sz="2000" dirty="0">
                <a:solidFill>
                  <a:srgbClr val="0080A3"/>
                </a:solidFill>
              </a:rPr>
              <a:t>on standards</a:t>
            </a:r>
            <a:r>
              <a:rPr lang="en-US" sz="2000" dirty="0" smtClean="0">
                <a:solidFill>
                  <a:srgbClr val="0080A3"/>
                </a:solidFill>
              </a:rPr>
              <a:t>.</a:t>
            </a:r>
          </a:p>
          <a:p>
            <a:endParaRPr lang="en-US" sz="2000" dirty="0">
              <a:solidFill>
                <a:srgbClr val="0080A3"/>
              </a:solidFill>
            </a:endParaRPr>
          </a:p>
          <a:p>
            <a:r>
              <a:rPr lang="en-US" sz="2000" dirty="0">
                <a:solidFill>
                  <a:srgbClr val="0080A3"/>
                </a:solidFill>
              </a:rPr>
              <a:t>Model-driven d</a:t>
            </a:r>
            <a:r>
              <a:rPr lang="en-US" sz="2000" dirty="0" smtClean="0">
                <a:solidFill>
                  <a:srgbClr val="0080A3"/>
                </a:solidFill>
              </a:rPr>
              <a:t>esign</a:t>
            </a:r>
            <a:br>
              <a:rPr lang="en-US" sz="2000" dirty="0" smtClean="0">
                <a:solidFill>
                  <a:srgbClr val="0080A3"/>
                </a:solidFill>
              </a:rPr>
            </a:br>
            <a:endParaRPr lang="en-US" sz="2000" dirty="0">
              <a:solidFill>
                <a:srgbClr val="0080A3"/>
              </a:solidFill>
            </a:endParaRPr>
          </a:p>
          <a:p>
            <a:pPr marL="342900" indent="-342900">
              <a:buClr>
                <a:srgbClr val="0080A3"/>
              </a:buClr>
              <a:buFont typeface="Arial" charset="0"/>
              <a:buChar char="•"/>
            </a:pPr>
            <a:r>
              <a:rPr lang="en-US" sz="2000" dirty="0">
                <a:solidFill>
                  <a:srgbClr val="302E46"/>
                </a:solidFill>
                <a:latin typeface="+mj-lt"/>
              </a:rPr>
              <a:t>Well-defined “atoms”. 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/>
            </a:r>
            <a:br>
              <a:rPr lang="en-US" sz="2000" dirty="0" smtClean="0">
                <a:solidFill>
                  <a:srgbClr val="302E46"/>
                </a:solidFill>
                <a:latin typeface="+mj-lt"/>
              </a:rPr>
            </a:b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 </a:t>
            </a:r>
            <a:r>
              <a:rPr lang="en-US" sz="2000" i="1" dirty="0">
                <a:solidFill>
                  <a:srgbClr val="302E46"/>
                </a:solidFill>
                <a:latin typeface="+mj-lt"/>
              </a:rPr>
              <a:t>i.e., w</a:t>
            </a:r>
            <a:r>
              <a:rPr lang="en-US" sz="2000" i="1" dirty="0" smtClean="0">
                <a:solidFill>
                  <a:srgbClr val="302E46"/>
                </a:solidFill>
                <a:latin typeface="+mj-lt"/>
              </a:rPr>
              <a:t>hat </a:t>
            </a:r>
            <a:r>
              <a:rPr lang="en-US" sz="2000" i="1" dirty="0">
                <a:solidFill>
                  <a:srgbClr val="302E46"/>
                </a:solidFill>
                <a:latin typeface="+mj-lt"/>
              </a:rPr>
              <a:t>is a port ? what is a network </a:t>
            </a:r>
            <a:r>
              <a:rPr lang="en-US" sz="2000" i="1" dirty="0" smtClean="0">
                <a:solidFill>
                  <a:srgbClr val="302E46"/>
                </a:solidFill>
                <a:latin typeface="+mj-lt"/>
              </a:rPr>
              <a:t>?</a:t>
            </a:r>
            <a:br>
              <a:rPr lang="en-US" sz="2000" i="1" dirty="0" smtClean="0">
                <a:solidFill>
                  <a:srgbClr val="302E46"/>
                </a:solidFill>
                <a:latin typeface="+mj-lt"/>
              </a:rPr>
            </a:br>
            <a:endParaRPr lang="en-US" sz="2000" i="1" dirty="0">
              <a:solidFill>
                <a:srgbClr val="302E46"/>
              </a:solidFill>
              <a:latin typeface="+mj-lt"/>
            </a:endParaRPr>
          </a:p>
          <a:p>
            <a:pPr marL="342900" indent="-342900">
              <a:buClr>
                <a:srgbClr val="0080A3"/>
              </a:buClr>
              <a:buFont typeface="Arial" charset="0"/>
              <a:buChar char="•"/>
            </a:pPr>
            <a:r>
              <a:rPr lang="en-US" sz="2000" dirty="0">
                <a:solidFill>
                  <a:srgbClr val="302E46"/>
                </a:solidFill>
                <a:latin typeface="+mj-lt"/>
              </a:rPr>
              <a:t>Atoms build molecules, molecules build even 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   more </a:t>
            </a:r>
            <a:r>
              <a:rPr lang="en-US" sz="2000" dirty="0">
                <a:solidFill>
                  <a:srgbClr val="302E46"/>
                </a:solidFill>
                <a:latin typeface="+mj-lt"/>
              </a:rPr>
              <a:t>complex molecules (organisms).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123694" y="4582080"/>
            <a:ext cx="5810252" cy="2122714"/>
            <a:chOff x="6123694" y="4582080"/>
            <a:chExt cx="5810252" cy="2122714"/>
          </a:xfrm>
        </p:grpSpPr>
        <p:sp>
          <p:nvSpPr>
            <p:cNvPr id="2" name="Oval 1"/>
            <p:cNvSpPr/>
            <p:nvPr/>
          </p:nvSpPr>
          <p:spPr>
            <a:xfrm>
              <a:off x="10054155" y="6100637"/>
              <a:ext cx="495300" cy="481693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VFC</a:t>
              </a:r>
              <a:endParaRPr lang="en-US" sz="1200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8377755" y="6100637"/>
              <a:ext cx="495300" cy="481693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VFC</a:t>
              </a:r>
              <a:endParaRPr lang="en-US" sz="1200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8873055" y="6257799"/>
              <a:ext cx="160565" cy="1673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9893590" y="6257799"/>
              <a:ext cx="160565" cy="1673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>
              <a:stCxn id="7" idx="6"/>
              <a:endCxn id="8" idx="2"/>
            </p:cNvCxnSpPr>
            <p:nvPr/>
          </p:nvCxnSpPr>
          <p:spPr>
            <a:xfrm>
              <a:off x="9033620" y="6341483"/>
              <a:ext cx="85997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9215955" y="4987573"/>
              <a:ext cx="495300" cy="481693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VFC</a:t>
              </a:r>
              <a:endParaRPr lang="en-US" sz="1200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9195543" y="5385582"/>
              <a:ext cx="160565" cy="1673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8712490" y="6011850"/>
              <a:ext cx="160565" cy="1673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>
              <a:stCxn id="12" idx="3"/>
              <a:endCxn id="13" idx="7"/>
            </p:cNvCxnSpPr>
            <p:nvPr/>
          </p:nvCxnSpPr>
          <p:spPr>
            <a:xfrm flipH="1">
              <a:off x="8849541" y="5528440"/>
              <a:ext cx="369516" cy="5079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9539966" y="5382861"/>
              <a:ext cx="160565" cy="1673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10005329" y="6036360"/>
              <a:ext cx="160565" cy="1673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>
              <a:stCxn id="18" idx="5"/>
              <a:endCxn id="20" idx="1"/>
            </p:cNvCxnSpPr>
            <p:nvPr/>
          </p:nvCxnSpPr>
          <p:spPr>
            <a:xfrm>
              <a:off x="9677017" y="5525719"/>
              <a:ext cx="351826" cy="5351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7780564" y="4582080"/>
              <a:ext cx="3589563" cy="2122714"/>
            </a:xfrm>
            <a:prstGeom prst="rect">
              <a:avLst/>
            </a:prstGeom>
            <a:noFill/>
            <a:ln>
              <a:solidFill>
                <a:srgbClr val="0080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368677" y="4827008"/>
              <a:ext cx="179614" cy="160565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8198141" y="6264602"/>
              <a:ext cx="179614" cy="160565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0969273" y="4746726"/>
              <a:ext cx="964673" cy="382359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80A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VNF</a:t>
              </a:r>
              <a:endParaRPr lang="en-US" dirty="0"/>
            </a:p>
          </p:txBody>
        </p:sp>
        <p:sp>
          <p:nvSpPr>
            <p:cNvPr id="70" name="Chevron 69"/>
            <p:cNvSpPr/>
            <p:nvPr/>
          </p:nvSpPr>
          <p:spPr>
            <a:xfrm rot="10800000">
              <a:off x="7592842" y="4764245"/>
              <a:ext cx="460824" cy="156483"/>
            </a:xfrm>
            <a:prstGeom prst="chevr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10800000">
              <a:off x="7582001" y="4994924"/>
              <a:ext cx="460824" cy="156483"/>
            </a:xfrm>
            <a:prstGeom prst="chevr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10800000">
              <a:off x="7595771" y="5697833"/>
              <a:ext cx="460824" cy="156483"/>
            </a:xfrm>
            <a:prstGeom prst="chevr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73" name="Left Brace 72"/>
            <p:cNvSpPr/>
            <p:nvPr/>
          </p:nvSpPr>
          <p:spPr>
            <a:xfrm>
              <a:off x="7159270" y="4764244"/>
              <a:ext cx="219293" cy="1020537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123694" y="4977286"/>
              <a:ext cx="11871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Capabilities</a:t>
              </a:r>
            </a:p>
            <a:p>
              <a:r>
                <a:rPr lang="en-US" sz="1200" dirty="0" smtClean="0"/>
                <a:t>Requirements</a:t>
              </a:r>
            </a:p>
            <a:p>
              <a:r>
                <a:rPr lang="en-US" sz="1200" dirty="0"/>
                <a:t>P</a:t>
              </a:r>
              <a:r>
                <a:rPr lang="en-US" sz="1200" dirty="0" smtClean="0"/>
                <a:t>roperties</a:t>
              </a:r>
              <a:endParaRPr lang="en-US" sz="12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20641" y="2385171"/>
            <a:ext cx="5813304" cy="2122714"/>
            <a:chOff x="6120641" y="2385171"/>
            <a:chExt cx="5813304" cy="2122714"/>
          </a:xfrm>
        </p:grpSpPr>
        <p:sp>
          <p:nvSpPr>
            <p:cNvPr id="40" name="Oval 39"/>
            <p:cNvSpPr/>
            <p:nvPr/>
          </p:nvSpPr>
          <p:spPr>
            <a:xfrm>
              <a:off x="10424429" y="3575119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VNF</a:t>
              </a:r>
              <a:endParaRPr lang="en-US" dirty="0"/>
            </a:p>
          </p:txBody>
        </p:sp>
        <p:sp>
          <p:nvSpPr>
            <p:cNvPr id="41" name="Oval 40"/>
            <p:cNvSpPr/>
            <p:nvPr/>
          </p:nvSpPr>
          <p:spPr>
            <a:xfrm>
              <a:off x="8021818" y="3575119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VNF</a:t>
              </a:r>
              <a:endParaRPr lang="en-US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10325566" y="3606074"/>
              <a:ext cx="179614" cy="160565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10334622" y="4154101"/>
              <a:ext cx="179614" cy="160565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/>
            <p:cNvCxnSpPr>
              <a:stCxn id="42" idx="1"/>
              <a:endCxn id="46" idx="5"/>
            </p:cNvCxnSpPr>
            <p:nvPr/>
          </p:nvCxnSpPr>
          <p:spPr>
            <a:xfrm flipH="1" flipV="1">
              <a:off x="9843036" y="3150219"/>
              <a:ext cx="508834" cy="4793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9235414" y="251752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VNF</a:t>
              </a:r>
              <a:endParaRPr lang="en-US" dirty="0"/>
            </a:p>
          </p:txBody>
        </p:sp>
        <p:cxnSp>
          <p:nvCxnSpPr>
            <p:cNvPr id="49" name="Straight Connector 48"/>
            <p:cNvCxnSpPr>
              <a:stCxn id="43" idx="2"/>
              <a:endCxn id="41" idx="6"/>
            </p:cNvCxnSpPr>
            <p:nvPr/>
          </p:nvCxnSpPr>
          <p:spPr>
            <a:xfrm flipH="1" flipV="1">
              <a:off x="8733691" y="3945743"/>
              <a:ext cx="1600931" cy="2886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7780564" y="2385171"/>
              <a:ext cx="3589564" cy="2122714"/>
            </a:xfrm>
            <a:prstGeom prst="rect">
              <a:avLst/>
            </a:prstGeom>
            <a:noFill/>
            <a:ln>
              <a:solidFill>
                <a:srgbClr val="0080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0969272" y="2510913"/>
              <a:ext cx="964673" cy="382359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80A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Service</a:t>
              </a:r>
              <a:endParaRPr lang="en-US" dirty="0"/>
            </a:p>
          </p:txBody>
        </p:sp>
        <p:sp>
          <p:nvSpPr>
            <p:cNvPr id="75" name="Chevron 74"/>
            <p:cNvSpPr/>
            <p:nvPr/>
          </p:nvSpPr>
          <p:spPr>
            <a:xfrm rot="10800000">
              <a:off x="7589789" y="2569754"/>
              <a:ext cx="460824" cy="156483"/>
            </a:xfrm>
            <a:prstGeom prst="chevr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0800000">
              <a:off x="7578948" y="2800433"/>
              <a:ext cx="460824" cy="156483"/>
            </a:xfrm>
            <a:prstGeom prst="chevr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0800000">
              <a:off x="7592718" y="3503342"/>
              <a:ext cx="460824" cy="156483"/>
            </a:xfrm>
            <a:prstGeom prst="chevr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Left Brace 77"/>
            <p:cNvSpPr/>
            <p:nvPr/>
          </p:nvSpPr>
          <p:spPr>
            <a:xfrm>
              <a:off x="7156217" y="2569753"/>
              <a:ext cx="219293" cy="1020537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120641" y="2782795"/>
              <a:ext cx="11871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Capabilities</a:t>
              </a:r>
            </a:p>
            <a:p>
              <a:r>
                <a:rPr lang="en-US" sz="1200" dirty="0" smtClean="0"/>
                <a:t>Requirements</a:t>
              </a:r>
            </a:p>
            <a:p>
              <a:r>
                <a:rPr lang="en-US" sz="1200" dirty="0"/>
                <a:t>P</a:t>
              </a:r>
              <a:r>
                <a:rPr lang="en-US" sz="1200" dirty="0" smtClean="0"/>
                <a:t>roperties</a:t>
              </a:r>
              <a:endParaRPr lang="en-US" sz="1200" dirty="0"/>
            </a:p>
          </p:txBody>
        </p:sp>
        <p:sp>
          <p:nvSpPr>
            <p:cNvPr id="81" name="Oval 80"/>
            <p:cNvSpPr/>
            <p:nvPr/>
          </p:nvSpPr>
          <p:spPr>
            <a:xfrm>
              <a:off x="9055800" y="2812241"/>
              <a:ext cx="179614" cy="16056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8304168" y="3424638"/>
              <a:ext cx="179614" cy="16056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047229" y="163121"/>
            <a:ext cx="4886716" cy="2122714"/>
            <a:chOff x="7047229" y="163121"/>
            <a:chExt cx="4886716" cy="2122714"/>
          </a:xfrm>
        </p:grpSpPr>
        <p:sp>
          <p:nvSpPr>
            <p:cNvPr id="60" name="Oval 59"/>
            <p:cNvSpPr/>
            <p:nvPr/>
          </p:nvSpPr>
          <p:spPr>
            <a:xfrm>
              <a:off x="10424429" y="1353069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Service</a:t>
              </a:r>
              <a:endParaRPr lang="en-US" sz="1200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8021818" y="1353069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Service</a:t>
              </a:r>
              <a:endParaRPr lang="en-US" sz="1200" dirty="0"/>
            </a:p>
          </p:txBody>
        </p:sp>
        <p:sp>
          <p:nvSpPr>
            <p:cNvPr id="62" name="Oval 61"/>
            <p:cNvSpPr/>
            <p:nvPr/>
          </p:nvSpPr>
          <p:spPr>
            <a:xfrm>
              <a:off x="10351870" y="1384024"/>
              <a:ext cx="179614" cy="16056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10360926" y="1932051"/>
              <a:ext cx="179614" cy="16056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/>
            <p:cNvCxnSpPr>
              <a:stCxn id="62" idx="1"/>
              <a:endCxn id="65" idx="5"/>
            </p:cNvCxnSpPr>
            <p:nvPr/>
          </p:nvCxnSpPr>
          <p:spPr>
            <a:xfrm flipH="1" flipV="1">
              <a:off x="9843036" y="928169"/>
              <a:ext cx="535138" cy="4793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/>
            <p:cNvSpPr/>
            <p:nvPr/>
          </p:nvSpPr>
          <p:spPr>
            <a:xfrm>
              <a:off x="9235414" y="29547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Service</a:t>
              </a:r>
              <a:endParaRPr lang="en-US" sz="1200" dirty="0"/>
            </a:p>
          </p:txBody>
        </p:sp>
        <p:cxnSp>
          <p:nvCxnSpPr>
            <p:cNvPr id="66" name="Straight Connector 65"/>
            <p:cNvCxnSpPr>
              <a:stCxn id="63" idx="2"/>
              <a:endCxn id="61" idx="6"/>
            </p:cNvCxnSpPr>
            <p:nvPr/>
          </p:nvCxnSpPr>
          <p:spPr>
            <a:xfrm flipH="1" flipV="1">
              <a:off x="8733691" y="1723693"/>
              <a:ext cx="1627235" cy="2886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/>
            <p:cNvSpPr/>
            <p:nvPr/>
          </p:nvSpPr>
          <p:spPr>
            <a:xfrm>
              <a:off x="7780564" y="163121"/>
              <a:ext cx="3589564" cy="2122714"/>
            </a:xfrm>
            <a:prstGeom prst="rect">
              <a:avLst/>
            </a:prstGeom>
            <a:noFill/>
            <a:ln>
              <a:solidFill>
                <a:srgbClr val="0080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0969272" y="288863"/>
              <a:ext cx="964673" cy="382359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80A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CS</a:t>
              </a:r>
              <a:endParaRPr lang="en-US" dirty="0"/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 flipV="1">
              <a:off x="7307784" y="391886"/>
              <a:ext cx="0" cy="13318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7047229" y="883093"/>
              <a:ext cx="2603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N</a:t>
              </a:r>
              <a:endParaRPr lang="en-US" sz="1200" dirty="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650420" y="149537"/>
            <a:ext cx="6499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80A3"/>
                </a:solidFill>
                <a:latin typeface="+mj-lt"/>
              </a:rPr>
              <a:t>A reusable </a:t>
            </a:r>
            <a:r>
              <a:rPr lang="en-US" sz="2800" dirty="0">
                <a:solidFill>
                  <a:srgbClr val="0080A3"/>
                </a:solidFill>
                <a:latin typeface="+mj-lt"/>
              </a:rPr>
              <a:t>network </a:t>
            </a:r>
            <a:r>
              <a:rPr lang="en-US" sz="2800" dirty="0" smtClean="0">
                <a:solidFill>
                  <a:srgbClr val="0080A3"/>
                </a:solidFill>
                <a:latin typeface="+mj-lt"/>
              </a:rPr>
              <a:t>starts </a:t>
            </a:r>
            <a:r>
              <a:rPr lang="en-US" sz="2800" dirty="0">
                <a:solidFill>
                  <a:srgbClr val="0080A3"/>
                </a:solidFill>
                <a:latin typeface="+mj-lt"/>
              </a:rPr>
              <a:t>from the bottom.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5101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6756" y="1686742"/>
            <a:ext cx="4363884" cy="132343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>
                <a:solidFill>
                  <a:srgbClr val="302E46"/>
                </a:solidFill>
                <a:latin typeface="+mj-lt"/>
              </a:rPr>
              <a:t>Use abstractions - well-defined model’s “first-class citizens”: VFC, VL, CP, VNF, Service, etc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.</a:t>
            </a:r>
          </a:p>
          <a:p>
            <a:endParaRPr lang="en-US" sz="2000" dirty="0">
              <a:solidFill>
                <a:srgbClr val="302E46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220521" y="469029"/>
            <a:ext cx="4010244" cy="2296223"/>
            <a:chOff x="7220521" y="469029"/>
            <a:chExt cx="4010244" cy="2296223"/>
          </a:xfrm>
        </p:grpSpPr>
        <p:sp>
          <p:nvSpPr>
            <p:cNvPr id="46" name="Oval 45"/>
            <p:cNvSpPr/>
            <p:nvPr/>
          </p:nvSpPr>
          <p:spPr>
            <a:xfrm>
              <a:off x="8869706" y="469029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VNF</a:t>
              </a:r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7576458" y="1644722"/>
              <a:ext cx="3298371" cy="8165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46" idx="4"/>
            </p:cNvCxnSpPr>
            <p:nvPr/>
          </p:nvCxnSpPr>
          <p:spPr>
            <a:xfrm flipH="1">
              <a:off x="9225642" y="1210277"/>
              <a:ext cx="1" cy="430005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576458" y="1652887"/>
              <a:ext cx="0" cy="383722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/>
            <p:cNvSpPr/>
            <p:nvPr/>
          </p:nvSpPr>
          <p:spPr>
            <a:xfrm>
              <a:off x="7220521" y="202400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err="1" smtClean="0"/>
                <a:t>vFW</a:t>
              </a:r>
              <a:endParaRPr lang="en-US" dirty="0"/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8528958" y="1652887"/>
              <a:ext cx="0" cy="383722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/>
            <p:cNvSpPr/>
            <p:nvPr/>
          </p:nvSpPr>
          <p:spPr>
            <a:xfrm>
              <a:off x="8173021" y="202400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err="1" smtClean="0"/>
                <a:t>vR</a:t>
              </a:r>
              <a:endParaRPr lang="en-US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9125520" y="202400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 smtClean="0"/>
                <a:t>vWANx</a:t>
              </a:r>
              <a:endParaRPr lang="en-US" sz="1200" dirty="0"/>
            </a:p>
          </p:txBody>
        </p:sp>
        <p:cxnSp>
          <p:nvCxnSpPr>
            <p:cNvPr id="87" name="Straight Connector 86"/>
            <p:cNvCxnSpPr/>
            <p:nvPr/>
          </p:nvCxnSpPr>
          <p:spPr>
            <a:xfrm>
              <a:off x="9481456" y="1644722"/>
              <a:ext cx="1" cy="391887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/>
            <p:cNvSpPr/>
            <p:nvPr/>
          </p:nvSpPr>
          <p:spPr>
            <a:xfrm>
              <a:off x="10518892" y="202400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err="1" smtClean="0"/>
                <a:t>vMME</a:t>
              </a:r>
              <a:endParaRPr lang="en-US" sz="1400" dirty="0"/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10874829" y="1644722"/>
              <a:ext cx="0" cy="391887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9225641" y="1210277"/>
              <a:ext cx="643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302E46"/>
                  </a:solidFill>
                  <a:latin typeface="+mj-lt"/>
                </a:rPr>
                <a:t>type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577440" y="2777857"/>
            <a:ext cx="4004138" cy="1550535"/>
            <a:chOff x="5577440" y="2777857"/>
            <a:chExt cx="4004138" cy="1550535"/>
          </a:xfrm>
        </p:grpSpPr>
        <p:cxnSp>
          <p:nvCxnSpPr>
            <p:cNvPr id="90" name="Straight Connector 89"/>
            <p:cNvCxnSpPr/>
            <p:nvPr/>
          </p:nvCxnSpPr>
          <p:spPr>
            <a:xfrm flipV="1">
              <a:off x="5927271" y="3199697"/>
              <a:ext cx="3298371" cy="8165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7576455" y="2777857"/>
              <a:ext cx="1" cy="430005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5927271" y="3207862"/>
              <a:ext cx="6106" cy="391887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6879771" y="3207862"/>
              <a:ext cx="0" cy="383722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7832269" y="3199697"/>
              <a:ext cx="3705" cy="400052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9225642" y="3199697"/>
              <a:ext cx="0" cy="383722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Oval 95"/>
            <p:cNvSpPr/>
            <p:nvPr/>
          </p:nvSpPr>
          <p:spPr>
            <a:xfrm>
              <a:off x="5577440" y="358714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CP</a:t>
              </a:r>
              <a:endParaRPr lang="en-US" dirty="0"/>
            </a:p>
          </p:txBody>
        </p:sp>
        <p:sp>
          <p:nvSpPr>
            <p:cNvPr id="97" name="Oval 96"/>
            <p:cNvSpPr/>
            <p:nvPr/>
          </p:nvSpPr>
          <p:spPr>
            <a:xfrm>
              <a:off x="6523834" y="3578979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FN</a:t>
              </a:r>
              <a:endParaRPr lang="en-US" dirty="0"/>
            </a:p>
          </p:txBody>
        </p:sp>
        <p:sp>
          <p:nvSpPr>
            <p:cNvPr id="98" name="Oval 97"/>
            <p:cNvSpPr/>
            <p:nvPr/>
          </p:nvSpPr>
          <p:spPr>
            <a:xfrm>
              <a:off x="7480037" y="358714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PA</a:t>
              </a:r>
              <a:endParaRPr lang="en-US" dirty="0"/>
            </a:p>
          </p:txBody>
        </p:sp>
        <p:sp>
          <p:nvSpPr>
            <p:cNvPr id="99" name="Oval 98"/>
            <p:cNvSpPr/>
            <p:nvPr/>
          </p:nvSpPr>
          <p:spPr>
            <a:xfrm>
              <a:off x="8869705" y="357081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J</a:t>
              </a:r>
              <a:endParaRPr lang="en-US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7576455" y="2804137"/>
              <a:ext cx="1045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302E46"/>
                  </a:solidFill>
                  <a:latin typeface="+mj-lt"/>
                </a:rPr>
                <a:t>vendor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874648" y="4332832"/>
            <a:ext cx="4010244" cy="1558700"/>
            <a:chOff x="4874648" y="4332832"/>
            <a:chExt cx="4010244" cy="1558700"/>
          </a:xfrm>
        </p:grpSpPr>
        <p:cxnSp>
          <p:nvCxnSpPr>
            <p:cNvPr id="100" name="Straight Connector 99"/>
            <p:cNvCxnSpPr/>
            <p:nvPr/>
          </p:nvCxnSpPr>
          <p:spPr>
            <a:xfrm flipV="1">
              <a:off x="5230585" y="4754672"/>
              <a:ext cx="3298371" cy="8165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6879770" y="4332832"/>
              <a:ext cx="1" cy="430005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5230585" y="4749214"/>
              <a:ext cx="0" cy="413675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6183082" y="4762837"/>
              <a:ext cx="3" cy="400052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7135579" y="4754672"/>
              <a:ext cx="4" cy="408217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8528956" y="4754672"/>
              <a:ext cx="0" cy="408217"/>
            </a:xfrm>
            <a:prstGeom prst="line">
              <a:avLst/>
            </a:prstGeom>
            <a:ln>
              <a:solidFill>
                <a:srgbClr val="0080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Oval 105"/>
            <p:cNvSpPr/>
            <p:nvPr/>
          </p:nvSpPr>
          <p:spPr>
            <a:xfrm>
              <a:off x="4874648" y="515028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DF#1</a:t>
              </a:r>
              <a:endParaRPr lang="en-US" dirty="0"/>
            </a:p>
          </p:txBody>
        </p:sp>
        <p:sp>
          <p:nvSpPr>
            <p:cNvPr id="107" name="Oval 106"/>
            <p:cNvSpPr/>
            <p:nvPr/>
          </p:nvSpPr>
          <p:spPr>
            <a:xfrm>
              <a:off x="5827145" y="515028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DF#2</a:t>
              </a:r>
              <a:endParaRPr lang="en-US" dirty="0"/>
            </a:p>
          </p:txBody>
        </p:sp>
        <p:sp>
          <p:nvSpPr>
            <p:cNvPr id="108" name="Oval 107"/>
            <p:cNvSpPr/>
            <p:nvPr/>
          </p:nvSpPr>
          <p:spPr>
            <a:xfrm>
              <a:off x="6779642" y="515028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DF#3</a:t>
              </a:r>
              <a:endParaRPr lang="en-US" dirty="0"/>
            </a:p>
          </p:txBody>
        </p:sp>
        <p:sp>
          <p:nvSpPr>
            <p:cNvPr id="109" name="Oval 108"/>
            <p:cNvSpPr/>
            <p:nvPr/>
          </p:nvSpPr>
          <p:spPr>
            <a:xfrm>
              <a:off x="8173019" y="515028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DF#3</a:t>
              </a:r>
              <a:endParaRPr lang="en-US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947712" y="4359112"/>
              <a:ext cx="14125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302E46"/>
                  </a:solidFill>
                  <a:latin typeface="+mj-lt"/>
                </a:rPr>
                <a:t>deployment</a:t>
              </a: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50421" y="153108"/>
            <a:ext cx="510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80A3"/>
                </a:solidFill>
                <a:latin typeface="+mj-lt"/>
              </a:rPr>
              <a:t>Abstract!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7208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6756" y="1686742"/>
            <a:ext cx="5244088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>
                <a:solidFill>
                  <a:srgbClr val="302E46"/>
                </a:solidFill>
                <a:latin typeface="+mj-lt"/>
              </a:rPr>
              <a:t>Unlock new ways to design the network and control runtime execution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.</a:t>
            </a:r>
          </a:p>
        </p:txBody>
      </p:sp>
      <p:cxnSp>
        <p:nvCxnSpPr>
          <p:cNvPr id="92" name="Straight Connector 91"/>
          <p:cNvCxnSpPr>
            <a:endCxn id="108" idx="0"/>
          </p:cNvCxnSpPr>
          <p:nvPr/>
        </p:nvCxnSpPr>
        <p:spPr>
          <a:xfrm>
            <a:off x="5927271" y="3195257"/>
            <a:ext cx="0" cy="391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689107" y="563946"/>
            <a:ext cx="542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</a:p>
          <a:p>
            <a:r>
              <a:rPr lang="en-US" sz="1200" dirty="0" smtClean="0"/>
              <a:t>B</a:t>
            </a:r>
          </a:p>
          <a:p>
            <a:r>
              <a:rPr lang="en-US" sz="1200" dirty="0"/>
              <a:t>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815279" y="469029"/>
            <a:ext cx="5069200" cy="2618096"/>
            <a:chOff x="6815279" y="469029"/>
            <a:chExt cx="5069200" cy="2618096"/>
          </a:xfrm>
        </p:grpSpPr>
        <p:sp>
          <p:nvSpPr>
            <p:cNvPr id="46" name="Oval 45"/>
            <p:cNvSpPr/>
            <p:nvPr/>
          </p:nvSpPr>
          <p:spPr>
            <a:xfrm>
              <a:off x="8869706" y="469029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CP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7576458" y="1632117"/>
              <a:ext cx="3298371" cy="81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46" idx="4"/>
            </p:cNvCxnSpPr>
            <p:nvPr/>
          </p:nvCxnSpPr>
          <p:spPr>
            <a:xfrm flipH="1">
              <a:off x="9225642" y="1210277"/>
              <a:ext cx="1" cy="4300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69" idx="0"/>
            </p:cNvCxnSpPr>
            <p:nvPr/>
          </p:nvCxnSpPr>
          <p:spPr>
            <a:xfrm>
              <a:off x="7576458" y="1640282"/>
              <a:ext cx="0" cy="3837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/>
            <p:cNvSpPr/>
            <p:nvPr/>
          </p:nvSpPr>
          <p:spPr>
            <a:xfrm>
              <a:off x="7220521" y="202400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err="1"/>
                <a:t>extCP</a:t>
              </a:r>
              <a:endParaRPr lang="en-US" sz="1050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10518892" y="202400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err="1"/>
                <a:t>intCP</a:t>
              </a:r>
              <a:endParaRPr lang="en-US" sz="1050" dirty="0"/>
            </a:p>
          </p:txBody>
        </p:sp>
        <p:cxnSp>
          <p:nvCxnSpPr>
            <p:cNvPr id="89" name="Straight Connector 88"/>
            <p:cNvCxnSpPr>
              <a:endCxn id="88" idx="0"/>
            </p:cNvCxnSpPr>
            <p:nvPr/>
          </p:nvCxnSpPr>
          <p:spPr>
            <a:xfrm>
              <a:off x="10874829" y="1632117"/>
              <a:ext cx="0" cy="3918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9254217" y="1197672"/>
              <a:ext cx="643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302E46"/>
                  </a:solidFill>
                  <a:latin typeface="+mj-lt"/>
                </a:rPr>
                <a:t>type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342314" y="2071462"/>
              <a:ext cx="5421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A</a:t>
              </a:r>
            </a:p>
            <a:p>
              <a:r>
                <a:rPr lang="en-US" sz="1200" dirty="0" smtClean="0"/>
                <a:t>B</a:t>
              </a:r>
            </a:p>
            <a:p>
              <a:r>
                <a:rPr lang="en-US" sz="1200" dirty="0" smtClean="0"/>
                <a:t>C</a:t>
              </a:r>
              <a:endParaRPr lang="en-US" sz="1200" dirty="0"/>
            </a:p>
            <a:p>
              <a:r>
                <a:rPr lang="en-US" sz="1200" dirty="0" smtClean="0"/>
                <a:t>~~</a:t>
              </a:r>
            </a:p>
            <a:p>
              <a:r>
                <a:rPr lang="en-US" sz="1200" dirty="0" smtClean="0"/>
                <a:t>E, 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15279" y="2071461"/>
              <a:ext cx="5421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A</a:t>
              </a:r>
            </a:p>
            <a:p>
              <a:r>
                <a:rPr lang="en-US" sz="1200" dirty="0" smtClean="0"/>
                <a:t>B</a:t>
              </a:r>
            </a:p>
            <a:p>
              <a:r>
                <a:rPr lang="en-US" sz="1200" dirty="0" smtClean="0"/>
                <a:t>C</a:t>
              </a:r>
              <a:endParaRPr lang="en-US" sz="1200" dirty="0"/>
            </a:p>
            <a:p>
              <a:r>
                <a:rPr lang="en-US" sz="1200" dirty="0" smtClean="0"/>
                <a:t>~~</a:t>
              </a:r>
            </a:p>
            <a:p>
              <a:r>
                <a:rPr lang="en-US" sz="1200" dirty="0" smtClean="0"/>
                <a:t>X, Y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192721" y="2765252"/>
            <a:ext cx="5038551" cy="2406381"/>
            <a:chOff x="5192721" y="2765252"/>
            <a:chExt cx="5038551" cy="2406381"/>
          </a:xfrm>
        </p:grpSpPr>
        <p:cxnSp>
          <p:nvCxnSpPr>
            <p:cNvPr id="90" name="Straight Connector 89"/>
            <p:cNvCxnSpPr/>
            <p:nvPr/>
          </p:nvCxnSpPr>
          <p:spPr>
            <a:xfrm flipV="1">
              <a:off x="5927271" y="3187092"/>
              <a:ext cx="3298371" cy="81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7576455" y="2765252"/>
              <a:ext cx="1" cy="4300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endCxn id="109" idx="0"/>
            </p:cNvCxnSpPr>
            <p:nvPr/>
          </p:nvCxnSpPr>
          <p:spPr>
            <a:xfrm flipH="1">
              <a:off x="9225641" y="3187092"/>
              <a:ext cx="1" cy="4150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Oval 107"/>
            <p:cNvSpPr/>
            <p:nvPr/>
          </p:nvSpPr>
          <p:spPr>
            <a:xfrm>
              <a:off x="5571334" y="3587144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extCP_#1</a:t>
              </a:r>
            </a:p>
          </p:txBody>
        </p:sp>
        <p:sp>
          <p:nvSpPr>
            <p:cNvPr id="109" name="Oval 108"/>
            <p:cNvSpPr/>
            <p:nvPr/>
          </p:nvSpPr>
          <p:spPr>
            <a:xfrm>
              <a:off x="8869704" y="3602120"/>
              <a:ext cx="711873" cy="741248"/>
            </a:xfrm>
            <a:prstGeom prst="ellipse">
              <a:avLst/>
            </a:prstGeom>
            <a:solidFill>
              <a:srgbClr val="0080A3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extCP_#2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10582" y="2804137"/>
              <a:ext cx="1468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302E46"/>
                  </a:solidFill>
                  <a:latin typeface="+mj-lt"/>
                </a:rPr>
                <a:t>Deployment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689107" y="3650870"/>
              <a:ext cx="54216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A</a:t>
              </a:r>
            </a:p>
            <a:p>
              <a:r>
                <a:rPr lang="en-US" sz="1200" dirty="0" smtClean="0"/>
                <a:t>B</a:t>
              </a:r>
            </a:p>
            <a:p>
              <a:r>
                <a:rPr lang="en-US" sz="1200" dirty="0" smtClean="0"/>
                <a:t>C</a:t>
              </a:r>
              <a:endParaRPr lang="en-US" sz="1200" dirty="0"/>
            </a:p>
            <a:p>
              <a:r>
                <a:rPr lang="en-US" sz="1200" dirty="0" smtClean="0"/>
                <a:t>~~</a:t>
              </a:r>
            </a:p>
            <a:p>
              <a:r>
                <a:rPr lang="en-US" sz="1200" dirty="0" smtClean="0"/>
                <a:t>X, Y</a:t>
              </a:r>
            </a:p>
            <a:p>
              <a:r>
                <a:rPr lang="en-US" sz="1200" dirty="0" smtClean="0"/>
                <a:t>~~</a:t>
              </a:r>
            </a:p>
            <a:p>
              <a:r>
                <a:rPr lang="en-US" sz="1200" dirty="0" smtClean="0"/>
                <a:t>a, b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192721" y="3601973"/>
              <a:ext cx="54216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A</a:t>
              </a:r>
            </a:p>
            <a:p>
              <a:r>
                <a:rPr lang="en-US" sz="1200" dirty="0" smtClean="0"/>
                <a:t>B</a:t>
              </a:r>
            </a:p>
            <a:p>
              <a:r>
                <a:rPr lang="en-US" sz="1200" dirty="0" smtClean="0"/>
                <a:t>C</a:t>
              </a:r>
              <a:endParaRPr lang="en-US" sz="1200" dirty="0"/>
            </a:p>
            <a:p>
              <a:r>
                <a:rPr lang="en-US" sz="1200" dirty="0" smtClean="0"/>
                <a:t>~~</a:t>
              </a:r>
            </a:p>
            <a:p>
              <a:r>
                <a:rPr lang="en-US" sz="1200" dirty="0" smtClean="0"/>
                <a:t>X, Y</a:t>
              </a:r>
            </a:p>
            <a:p>
              <a:r>
                <a:rPr lang="en-US" sz="1200" dirty="0" smtClean="0"/>
                <a:t>~~</a:t>
              </a:r>
            </a:p>
            <a:p>
              <a:r>
                <a:rPr lang="en-US" sz="1200" dirty="0"/>
                <a:t>c</a:t>
              </a:r>
              <a:r>
                <a:rPr lang="en-US" sz="1200" dirty="0" smtClean="0"/>
                <a:t>, d</a:t>
              </a:r>
            </a:p>
            <a:p>
              <a:endParaRPr lang="en-US" sz="1200" dirty="0" smtClean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50421" y="153108"/>
            <a:ext cx="510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80A3"/>
                </a:solidFill>
                <a:latin typeface="+mj-lt"/>
              </a:rPr>
              <a:t>Abstract!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899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50421" y="153108"/>
            <a:ext cx="620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80A3"/>
                </a:solidFill>
                <a:latin typeface="+mj-lt"/>
              </a:rPr>
              <a:t>ONAP Service Design &amp; Creation (SDC)</a:t>
            </a:r>
          </a:p>
          <a:p>
            <a:endParaRPr lang="en-US" sz="20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650420" y="1527585"/>
            <a:ext cx="3235486" cy="2678655"/>
            <a:chOff x="650420" y="1527585"/>
            <a:chExt cx="3235486" cy="2678655"/>
          </a:xfrm>
        </p:grpSpPr>
        <p:sp>
          <p:nvSpPr>
            <p:cNvPr id="12" name="Rounded Rectangle 11"/>
            <p:cNvSpPr/>
            <p:nvPr/>
          </p:nvSpPr>
          <p:spPr>
            <a:xfrm>
              <a:off x="650420" y="1527585"/>
              <a:ext cx="3235486" cy="2678654"/>
            </a:xfrm>
            <a:prstGeom prst="roundRect">
              <a:avLst>
                <a:gd name="adj" fmla="val 4933"/>
              </a:avLst>
            </a:prstGeom>
            <a:solidFill>
              <a:srgbClr val="0080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ound Same Side Corner Rectangle 1"/>
            <p:cNvSpPr/>
            <p:nvPr/>
          </p:nvSpPr>
          <p:spPr>
            <a:xfrm rot="16200000">
              <a:off x="-470774" y="2648780"/>
              <a:ext cx="2678654" cy="436266"/>
            </a:xfrm>
            <a:prstGeom prst="round2SameRect">
              <a:avLst>
                <a:gd name="adj1" fmla="val 28893"/>
                <a:gd name="adj2" fmla="val 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r"/>
              <a:r>
                <a:rPr lang="en-US" dirty="0"/>
                <a:t>VNF Onboarding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86685" y="1685925"/>
              <a:ext cx="2799221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rtl="1"/>
              <a:r>
                <a:rPr lang="en-US" dirty="0">
                  <a:solidFill>
                    <a:schemeClr val="bg1"/>
                  </a:solidFill>
                  <a:sym typeface="Wingdings" panose="05000000000000000000" pitchFamily="2" charset="2"/>
                </a:rPr>
                <a:t>Automate onboarding of software-based network functions </a:t>
              </a:r>
              <a:r>
                <a:rPr lang="en-US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and</a:t>
              </a:r>
              <a:r>
                <a:rPr lang="he-IL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 </a:t>
              </a:r>
              <a:r>
                <a:rPr lang="en-US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applications </a:t>
              </a:r>
              <a:r>
                <a:rPr lang="en-US" dirty="0">
                  <a:solidFill>
                    <a:schemeClr val="bg1"/>
                  </a:solidFill>
                  <a:sym typeface="Wingdings" panose="05000000000000000000" pitchFamily="2" charset="2"/>
                </a:rPr>
                <a:t>in large quantities and with rapid speed.</a:t>
              </a:r>
              <a:endParaRPr lang="en-US" dirty="0">
                <a:solidFill>
                  <a:schemeClr val="bg1"/>
                </a:solidFill>
              </a:endParaRPr>
            </a:p>
            <a:p>
              <a:pPr marL="0" defTabSz="914400" rtl="1" eaLnBrk="1" latinLnBrk="0" hangingPunct="1"/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099135" y="1527585"/>
            <a:ext cx="3254316" cy="2678655"/>
            <a:chOff x="4099135" y="1527585"/>
            <a:chExt cx="3254316" cy="2678655"/>
          </a:xfrm>
        </p:grpSpPr>
        <p:sp>
          <p:nvSpPr>
            <p:cNvPr id="16" name="Rounded Rectangle 15"/>
            <p:cNvSpPr/>
            <p:nvPr/>
          </p:nvSpPr>
          <p:spPr>
            <a:xfrm>
              <a:off x="4109769" y="1527585"/>
              <a:ext cx="3235486" cy="2678654"/>
            </a:xfrm>
            <a:prstGeom prst="roundRect">
              <a:avLst>
                <a:gd name="adj" fmla="val 4933"/>
              </a:avLst>
            </a:prstGeom>
            <a:solidFill>
              <a:srgbClr val="0080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 Same Side Corner Rectangle 7"/>
            <p:cNvSpPr/>
            <p:nvPr/>
          </p:nvSpPr>
          <p:spPr>
            <a:xfrm rot="16200000">
              <a:off x="2977941" y="2648780"/>
              <a:ext cx="2678654" cy="436266"/>
            </a:xfrm>
            <a:prstGeom prst="round2SameRect">
              <a:avLst>
                <a:gd name="adj1" fmla="val 28893"/>
                <a:gd name="adj2" fmla="val 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r"/>
              <a:r>
                <a:rPr lang="en-US" dirty="0" smtClean="0"/>
                <a:t>Catalog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54230" y="1685925"/>
              <a:ext cx="279922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dirty="0">
                  <a:solidFill>
                    <a:schemeClr val="bg1"/>
                  </a:solidFill>
                  <a:sym typeface="Wingdings" panose="05000000000000000000" pitchFamily="2" charset="2"/>
                </a:rPr>
                <a:t>Single master catalog, maintaining E2E Models for run-time metadata-driven execution.</a:t>
              </a:r>
              <a:endParaRPr lang="en-US" dirty="0">
                <a:solidFill>
                  <a:schemeClr val="bg1"/>
                </a:solidFill>
              </a:endParaRPr>
            </a:p>
            <a:p>
              <a:pPr lvl="0"/>
              <a:endParaRPr lang="en-US" dirty="0">
                <a:solidFill>
                  <a:schemeClr val="bg1"/>
                </a:solidFill>
              </a:endParaRPr>
            </a:p>
            <a:p>
              <a:pPr lvl="0"/>
              <a:r>
                <a:rPr lang="en-US" dirty="0">
                  <a:solidFill>
                    <a:schemeClr val="bg1"/>
                  </a:solidFill>
                </a:rPr>
                <a:t>Maximize model-driven and minimize code changes to the operating platform.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532715" y="1527585"/>
            <a:ext cx="3258683" cy="2678654"/>
            <a:chOff x="7532715" y="1527585"/>
            <a:chExt cx="3258683" cy="2678654"/>
          </a:xfrm>
        </p:grpSpPr>
        <p:sp>
          <p:nvSpPr>
            <p:cNvPr id="17" name="Rounded Rectangle 16"/>
            <p:cNvSpPr/>
            <p:nvPr/>
          </p:nvSpPr>
          <p:spPr>
            <a:xfrm>
              <a:off x="7532715" y="1527585"/>
              <a:ext cx="3235486" cy="2678654"/>
            </a:xfrm>
            <a:prstGeom prst="roundRect">
              <a:avLst>
                <a:gd name="adj" fmla="val 4933"/>
              </a:avLst>
            </a:prstGeom>
            <a:solidFill>
              <a:srgbClr val="0080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 Same Side Corner Rectangle 8"/>
            <p:cNvSpPr/>
            <p:nvPr/>
          </p:nvSpPr>
          <p:spPr>
            <a:xfrm rot="16200000">
              <a:off x="6411521" y="2648779"/>
              <a:ext cx="2678654" cy="436266"/>
            </a:xfrm>
            <a:prstGeom prst="round2SameRect">
              <a:avLst>
                <a:gd name="adj1" fmla="val 28893"/>
                <a:gd name="adj2" fmla="val 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r"/>
              <a:r>
                <a:rPr lang="en-US" dirty="0" smtClean="0"/>
                <a:t>Design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992177" y="1685925"/>
              <a:ext cx="279922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dirty="0">
                  <a:solidFill>
                    <a:schemeClr val="bg1"/>
                  </a:solidFill>
                  <a:sym typeface="Wingdings" panose="05000000000000000000" pitchFamily="2" charset="2"/>
                </a:rPr>
                <a:t>Compose, deploy, and operationalize services with </a:t>
              </a:r>
              <a:r>
                <a:rPr lang="en-US" u="sng" dirty="0">
                  <a:solidFill>
                    <a:schemeClr val="bg1"/>
                  </a:solidFill>
                  <a:sym typeface="Wingdings" panose="05000000000000000000" pitchFamily="2" charset="2"/>
                </a:rPr>
                <a:t>shareable and reusable </a:t>
              </a:r>
              <a:r>
                <a:rPr lang="en-US" dirty="0">
                  <a:solidFill>
                    <a:schemeClr val="bg1"/>
                  </a:solidFill>
                  <a:sym typeface="Wingdings" panose="05000000000000000000" pitchFamily="2" charset="2"/>
                </a:rPr>
                <a:t>functional components. Flexibility is the key.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Triangle 24"/>
          <p:cNvSpPr/>
          <p:nvPr/>
        </p:nvSpPr>
        <p:spPr>
          <a:xfrm rot="5400000">
            <a:off x="3756607" y="3599248"/>
            <a:ext cx="493649" cy="44799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riangle 25"/>
          <p:cNvSpPr/>
          <p:nvPr/>
        </p:nvSpPr>
        <p:spPr>
          <a:xfrm rot="5400000">
            <a:off x="7205456" y="3567082"/>
            <a:ext cx="493649" cy="44799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9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0483" y="2319575"/>
            <a:ext cx="2957130" cy="273921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>
                <a:solidFill>
                  <a:srgbClr val="302E46"/>
                </a:solidFill>
                <a:latin typeface="+mj-lt"/>
              </a:rPr>
              <a:t>Create Vendor Software Product (VSP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):</a:t>
            </a:r>
          </a:p>
          <a:p>
            <a:endParaRPr lang="en-US" sz="2000" dirty="0">
              <a:solidFill>
                <a:srgbClr val="302E46"/>
              </a:solidFill>
              <a:latin typeface="+mj-lt"/>
            </a:endParaRP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Deployment artifacts, </a:t>
            </a:r>
            <a:r>
              <a:rPr lang="en-US" sz="1400" i="1" dirty="0">
                <a:solidFill>
                  <a:srgbClr val="302E46"/>
                </a:solidFill>
              </a:rPr>
              <a:t>i.e.,</a:t>
            </a:r>
            <a:r>
              <a:rPr lang="en-US" sz="1400" dirty="0" smtClean="0"/>
              <a:t> </a:t>
            </a:r>
            <a:r>
              <a:rPr lang="en-US" sz="1400" i="1" dirty="0">
                <a:solidFill>
                  <a:srgbClr val="302E46"/>
                </a:solidFill>
              </a:rPr>
              <a:t>HEAT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License artifacts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Images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Monitoring artifacts, </a:t>
            </a:r>
            <a:r>
              <a:rPr lang="en-US" sz="1400" i="1" dirty="0">
                <a:solidFill>
                  <a:srgbClr val="302E46"/>
                </a:solidFill>
              </a:rPr>
              <a:t>i.e.,</a:t>
            </a:r>
            <a:r>
              <a:rPr lang="en-US" sz="1400" dirty="0" smtClean="0"/>
              <a:t> </a:t>
            </a:r>
            <a:r>
              <a:rPr lang="en-US" sz="1400" i="1" dirty="0">
                <a:solidFill>
                  <a:srgbClr val="302E46"/>
                </a:solidFill>
              </a:rPr>
              <a:t>SNMP-MIB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Configuration artifacts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Documentation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7613" y="2319575"/>
            <a:ext cx="2655701" cy="187743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Validation</a:t>
            </a:r>
          </a:p>
          <a:p>
            <a:endParaRPr lang="en-US" sz="2000" dirty="0" smtClean="0">
              <a:solidFill>
                <a:srgbClr val="302E46"/>
              </a:solidFill>
              <a:latin typeface="+mj-lt"/>
            </a:endParaRPr>
          </a:p>
          <a:p>
            <a:endParaRPr lang="en-US" sz="2000" dirty="0">
              <a:solidFill>
                <a:srgbClr val="302E46"/>
              </a:solidFill>
              <a:latin typeface="+mj-lt"/>
            </a:endParaRP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Standard validation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Syntax validation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Security checks.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...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13314" y="2319575"/>
            <a:ext cx="2839081" cy="230832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>
                <a:solidFill>
                  <a:srgbClr val="302E46"/>
                </a:solidFill>
                <a:latin typeface="+mj-lt"/>
              </a:rPr>
              <a:t>Enrichment with</a:t>
            </a:r>
            <a:r>
              <a:rPr lang="en-US" sz="2000" dirty="0" smtClean="0">
                <a:solidFill>
                  <a:srgbClr val="302E46"/>
                </a:solidFill>
                <a:latin typeface="+mj-lt"/>
              </a:rPr>
              <a:t>:</a:t>
            </a:r>
            <a:br>
              <a:rPr lang="en-US" sz="2000" dirty="0" smtClean="0">
                <a:solidFill>
                  <a:srgbClr val="302E46"/>
                </a:solidFill>
                <a:latin typeface="+mj-lt"/>
              </a:rPr>
            </a:br>
            <a:endParaRPr lang="en-US" sz="2000" dirty="0">
              <a:solidFill>
                <a:srgbClr val="302E46"/>
              </a:solidFill>
              <a:latin typeface="+mj-lt"/>
            </a:endParaRP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Operational requirements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Deployment requirements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Dependencies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Functional and non-functional requirements</a:t>
            </a:r>
          </a:p>
          <a:p>
            <a:pPr marL="342900" indent="-342900">
              <a:buClr>
                <a:srgbClr val="0080A3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Build license model</a:t>
            </a:r>
          </a:p>
          <a:p>
            <a:endParaRPr lang="en-US" sz="2000" dirty="0" smtClean="0"/>
          </a:p>
        </p:txBody>
      </p:sp>
      <p:sp>
        <p:nvSpPr>
          <p:cNvPr id="11" name="Oval 10"/>
          <p:cNvSpPr/>
          <p:nvPr/>
        </p:nvSpPr>
        <p:spPr>
          <a:xfrm>
            <a:off x="9525475" y="989702"/>
            <a:ext cx="1311921" cy="1329873"/>
          </a:xfrm>
          <a:prstGeom prst="ellipse">
            <a:avLst/>
          </a:prstGeom>
          <a:solidFill>
            <a:srgbClr val="002060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VNF-ready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50421" y="153108"/>
            <a:ext cx="510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e-IL"/>
            </a:defPPr>
            <a:lvl1pPr>
              <a:defRPr sz="2800">
                <a:solidFill>
                  <a:srgbClr val="0080A3"/>
                </a:solidFill>
                <a:latin typeface="+mj-lt"/>
              </a:defRPr>
            </a:lvl1pPr>
          </a:lstStyle>
          <a:p>
            <a:r>
              <a:rPr lang="en-US" dirty="0"/>
              <a:t>VNF Onboarding</a:t>
            </a:r>
          </a:p>
          <a:p>
            <a:endParaRPr lang="en-US" dirty="0"/>
          </a:p>
        </p:txBody>
      </p:sp>
      <p:sp>
        <p:nvSpPr>
          <p:cNvPr id="13" name="Chevron 12"/>
          <p:cNvSpPr/>
          <p:nvPr/>
        </p:nvSpPr>
        <p:spPr>
          <a:xfrm>
            <a:off x="725585" y="989702"/>
            <a:ext cx="2946233" cy="1096273"/>
          </a:xfrm>
          <a:prstGeom prst="chevron">
            <a:avLst/>
          </a:prstGeom>
          <a:solidFill>
            <a:srgbClr val="0080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r>
              <a:rPr lang="en-US" sz="2800" dirty="0" smtClean="0">
                <a:solidFill>
                  <a:schemeClr val="bg1"/>
                </a:solidFill>
              </a:rPr>
              <a:t>Create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3550045" y="989702"/>
            <a:ext cx="2946233" cy="1096273"/>
          </a:xfrm>
          <a:prstGeom prst="chevron">
            <a:avLst/>
          </a:prstGeom>
          <a:solidFill>
            <a:srgbClr val="0080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r>
              <a:rPr lang="en-US" sz="2800" smtClean="0">
                <a:solidFill>
                  <a:schemeClr val="bg1"/>
                </a:solidFill>
              </a:rPr>
              <a:t>Validate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6322137" y="989702"/>
            <a:ext cx="2946233" cy="1096273"/>
          </a:xfrm>
          <a:prstGeom prst="chevron">
            <a:avLst/>
          </a:prstGeom>
          <a:solidFill>
            <a:srgbClr val="0080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r>
              <a:rPr lang="en-US" sz="2800" dirty="0" smtClean="0">
                <a:solidFill>
                  <a:schemeClr val="bg1"/>
                </a:solidFill>
              </a:rPr>
              <a:t>Enrich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74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9" grpId="1"/>
      <p:bldP spid="10" grpId="1"/>
      <p:bldP spid="11" grpId="0" animBg="1"/>
      <p:bldP spid="13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9236</TotalTime>
  <Words>326</Words>
  <Application>Microsoft Macintosh PowerPoint</Application>
  <PresentationFormat>Widescreen</PresentationFormat>
  <Paragraphs>144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</vt:lpstr>
      <vt:lpstr>Calibri Light</vt:lpstr>
      <vt:lpstr>Times New Roman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דרור זהר</dc:creator>
  <cp:lastModifiedBy>David, Yaelle Ana Elsa</cp:lastModifiedBy>
  <cp:revision>58</cp:revision>
  <dcterms:created xsi:type="dcterms:W3CDTF">2017-09-24T03:53:41Z</dcterms:created>
  <dcterms:modified xsi:type="dcterms:W3CDTF">2017-10-15T18:04:38Z</dcterms:modified>
</cp:coreProperties>
</file>