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sldIdLst>
    <p:sldId id="309" r:id="rId2"/>
    <p:sldId id="306" r:id="rId3"/>
    <p:sldId id="307" r:id="rId4"/>
    <p:sldId id="30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nkaranarayanan Puzhavakath Narayanan" initials="SPN" lastIdx="1" clrIdx="0">
    <p:extLst/>
  </p:cmAuthor>
  <p:cmAuthor id="2" name="Shankaranarayanan Puzhavakath Narayanan" initials="SPN [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962" autoAdjust="0"/>
    <p:restoredTop sz="95673"/>
  </p:normalViewPr>
  <p:slideViewPr>
    <p:cSldViewPr snapToGrid="0" snapToObjects="1">
      <p:cViewPr>
        <p:scale>
          <a:sx n="122" d="100"/>
          <a:sy n="122" d="100"/>
        </p:scale>
        <p:origin x="-64" y="6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ableStyles" Target="tableStyles.xml"/><Relationship Id="rId45"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commentAuthors" Target="commentAuthors.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1/8/18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a:t>
            </a:fld>
            <a:endParaRPr lang="en-US"/>
          </a:p>
        </p:txBody>
      </p:sp>
    </p:spTree>
    <p:extLst>
      <p:ext uri="{BB962C8B-B14F-4D97-AF65-F5344CB8AC3E}">
        <p14:creationId xmlns:p14="http://schemas.microsoft.com/office/powerpoint/2010/main" val="1182728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jpg"/><Relationship Id="rId7" Type="http://schemas.openxmlformats.org/officeDocument/2006/relationships/image" Target="../media/image2.emf"/><Relationship Id="rId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a:t>
            </a:fld>
            <a:endParaRPr lang="en-US" dirty="0"/>
          </a:p>
        </p:txBody>
      </p:sp>
      <p:sp>
        <p:nvSpPr>
          <p:cNvPr id="3" name="Title 2"/>
          <p:cNvSpPr>
            <a:spLocks noGrp="1"/>
          </p:cNvSpPr>
          <p:nvPr>
            <p:ph type="title"/>
          </p:nvPr>
        </p:nvSpPr>
        <p:spPr/>
        <p:txBody>
          <a:bodyPr>
            <a:normAutofit fontScale="90000"/>
          </a:bodyPr>
          <a:lstStyle/>
          <a:p>
            <a:r>
              <a:rPr lang="en-US" dirty="0" smtClean="0"/>
              <a:t>Optimization Framework (R2)</a:t>
            </a:r>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smtClean="0">
                <a:solidFill>
                  <a:schemeClr val="tx1">
                    <a:lumMod val="85000"/>
                    <a:lumOff val="15000"/>
                  </a:schemeClr>
                </a:solidFill>
              </a:rPr>
              <a:t>ONAP Optimization Framework (OOF) provides </a:t>
            </a:r>
            <a:r>
              <a:rPr lang="en-US" sz="1300" dirty="0">
                <a:solidFill>
                  <a:schemeClr val="tx1">
                    <a:lumMod val="85000"/>
                    <a:lumOff val="15000"/>
                  </a:schemeClr>
                </a:solidFill>
              </a:rPr>
              <a:t>functionality for </a:t>
            </a:r>
            <a:r>
              <a:rPr lang="en-US" sz="1300" dirty="0" smtClean="0">
                <a:solidFill>
                  <a:schemeClr val="tx1">
                    <a:lumMod val="85000"/>
                    <a:lumOff val="15000"/>
                  </a:schemeClr>
                </a:solidFill>
              </a:rPr>
              <a:t>creating and running optimization applications by leveraging a policy-driven, declarative approach.</a:t>
            </a:r>
            <a:endParaRPr lang="en-US" sz="1300" dirty="0">
              <a:solidFill>
                <a:schemeClr val="tx1">
                  <a:lumMod val="85000"/>
                  <a:lumOff val="15000"/>
                </a:schemeClr>
              </a:solidFill>
            </a:endParaRPr>
          </a:p>
          <a:p>
            <a:pPr marL="285750" indent="-285750">
              <a:buFontTx/>
              <a:buChar char="-"/>
            </a:pPr>
            <a:r>
              <a:rPr lang="en-US" sz="1300" dirty="0">
                <a:solidFill>
                  <a:schemeClr val="tx1">
                    <a:lumMod val="85000"/>
                    <a:lumOff val="15000"/>
                  </a:schemeClr>
                </a:solidFill>
              </a:rPr>
              <a:t>Supports different specializations </a:t>
            </a:r>
            <a:r>
              <a:rPr lang="en-US" sz="1300" dirty="0" smtClean="0">
                <a:solidFill>
                  <a:schemeClr val="tx1">
                    <a:lumMod val="85000"/>
                    <a:lumOff val="15000"/>
                  </a:schemeClr>
                </a:solidFill>
              </a:rPr>
              <a:t>(applications) with </a:t>
            </a:r>
            <a:r>
              <a:rPr lang="en-US" sz="1300" dirty="0">
                <a:solidFill>
                  <a:schemeClr val="tx1">
                    <a:lumMod val="85000"/>
                    <a:lumOff val="15000"/>
                  </a:schemeClr>
                </a:solidFill>
              </a:rPr>
              <a:t>specific </a:t>
            </a:r>
            <a:r>
              <a:rPr lang="en-US" sz="1300" dirty="0" smtClean="0">
                <a:solidFill>
                  <a:schemeClr val="tx1">
                    <a:lumMod val="85000"/>
                    <a:lumOff val="15000"/>
                  </a:schemeClr>
                </a:solidFill>
              </a:rPr>
              <a:t>domain and optimization needs.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Initial specialization </a:t>
            </a:r>
            <a:r>
              <a:rPr lang="en-US" sz="1300" dirty="0">
                <a:solidFill>
                  <a:schemeClr val="tx1">
                    <a:lumMod val="85000"/>
                    <a:lumOff val="15000"/>
                  </a:schemeClr>
                </a:solidFill>
              </a:rPr>
              <a:t>scopes include, but are not limited to, </a:t>
            </a:r>
            <a:r>
              <a:rPr lang="en-US" sz="1300" dirty="0" smtClean="0">
                <a:solidFill>
                  <a:schemeClr val="tx1">
                    <a:lumMod val="85000"/>
                    <a:lumOff val="15000"/>
                  </a:schemeClr>
                </a:solidFill>
              </a:rPr>
              <a:t>VNF placement support via Homing and Allocation Service (HAS) with different use cases, and change management scheduling service.</a:t>
            </a:r>
            <a:endParaRPr lang="en-US" sz="1300" dirty="0">
              <a:solidFill>
                <a:schemeClr val="tx1">
                  <a:lumMod val="85000"/>
                  <a:lumOff val="15000"/>
                </a:schemeClr>
              </a:solidFill>
            </a:endParaRPr>
          </a:p>
          <a:p>
            <a:pPr marL="285750" lvl="1" indent="-285750">
              <a:buFontTx/>
              <a:buChar char="-"/>
            </a:pPr>
            <a:r>
              <a:rPr lang="en-US" sz="1300" dirty="0" smtClean="0">
                <a:solidFill>
                  <a:schemeClr val="tx1">
                    <a:lumMod val="85000"/>
                    <a:lumOff val="15000"/>
                  </a:schemeClr>
                </a:solidFill>
              </a:rPr>
              <a:t>For R2, the OOF will </a:t>
            </a:r>
            <a:r>
              <a:rPr lang="en-US" sz="1300" dirty="0">
                <a:solidFill>
                  <a:schemeClr val="tx1">
                    <a:lumMod val="85000"/>
                    <a:lumOff val="15000"/>
                  </a:schemeClr>
                </a:solidFill>
              </a:rPr>
              <a:t>support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a:t>
            </a:r>
            <a:r>
              <a:rPr lang="en-US" sz="1300" dirty="0">
                <a:solidFill>
                  <a:schemeClr val="tx1">
                    <a:lumMod val="85000"/>
                    <a:lumOff val="15000"/>
                  </a:schemeClr>
                </a:solidFill>
              </a:rPr>
              <a:t>use </a:t>
            </a:r>
            <a:r>
              <a:rPr lang="en-US" sz="1300" dirty="0" smtClean="0">
                <a:solidFill>
                  <a:schemeClr val="tx1">
                    <a:lumMod val="85000"/>
                    <a:lumOff val="15000"/>
                  </a:schemeClr>
                </a:solidFill>
              </a:rPr>
              <a:t>case (as a MVP). </a:t>
            </a:r>
          </a:p>
          <a:p>
            <a:pPr marL="285750" lvl="1" indent="-285750">
              <a:buFontTx/>
              <a:buChar char="-"/>
            </a:pPr>
            <a:r>
              <a:rPr lang="en-US" sz="1300" dirty="0" smtClean="0">
                <a:solidFill>
                  <a:schemeClr val="tx1">
                    <a:lumMod val="85000"/>
                    <a:lumOff val="15000"/>
                  </a:schemeClr>
                </a:solidFill>
              </a:rPr>
              <a:t>For R2, the OOF will demonstrate an example of </a:t>
            </a:r>
            <a:r>
              <a:rPr lang="en-US" sz="1300" dirty="0">
                <a:solidFill>
                  <a:schemeClr val="tx1">
                    <a:lumMod val="85000"/>
                    <a:lumOff val="15000"/>
                  </a:schemeClr>
                </a:solidFill>
              </a:rPr>
              <a:t>C</a:t>
            </a:r>
            <a:r>
              <a:rPr lang="en-US" sz="1300" dirty="0" smtClean="0">
                <a:solidFill>
                  <a:schemeClr val="tx1">
                    <a:lumMod val="85000"/>
                    <a:lumOff val="15000"/>
                  </a:schemeClr>
                </a:solidFill>
              </a:rPr>
              <a:t>hange Management Scheduling Optimization using the OOF design </a:t>
            </a:r>
            <a:r>
              <a:rPr lang="en-US" sz="1300" dirty="0">
                <a:solidFill>
                  <a:schemeClr val="tx1">
                    <a:lumMod val="85000"/>
                    <a:lumOff val="15000"/>
                  </a:schemeClr>
                </a:solidFill>
              </a:rPr>
              <a:t>framework with simple, representative </a:t>
            </a:r>
            <a:r>
              <a:rPr lang="en-US" sz="1300" dirty="0" smtClean="0">
                <a:solidFill>
                  <a:schemeClr val="tx1">
                    <a:lumMod val="85000"/>
                    <a:lumOff val="15000"/>
                  </a:schemeClr>
                </a:solidFill>
              </a:rPr>
              <a:t>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a:t>
            </a:r>
            <a:r>
              <a:rPr lang="en-US" sz="1400" dirty="0" smtClean="0"/>
              <a:t>Orchestrator (SO)</a:t>
            </a:r>
            <a:endParaRPr lang="en-US" sz="1400" dirty="0"/>
          </a:p>
          <a:p>
            <a:pPr marL="171450" indent="-171450">
              <a:buFont typeface="Arial" panose="020B0604020202020204" pitchFamily="34" charset="0"/>
              <a:buChar char="•"/>
            </a:pPr>
            <a:r>
              <a:rPr lang="en-US" sz="1400" dirty="0" smtClean="0"/>
              <a:t>Change Management Portal</a:t>
            </a:r>
            <a:endParaRPr lang="en-US" sz="1400" dirty="0"/>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smtClean="0"/>
              <a:t>Policy Interface</a:t>
            </a:r>
            <a:endParaRPr lang="en-US" sz="1400" dirty="0"/>
          </a:p>
          <a:p>
            <a:pPr marL="171450" indent="-171450">
              <a:buFont typeface="Arial" charset="0"/>
              <a:buChar char="•"/>
            </a:pPr>
            <a:r>
              <a:rPr lang="en-US" sz="1400" dirty="0" smtClean="0"/>
              <a:t>Inventory </a:t>
            </a:r>
            <a:r>
              <a:rPr lang="en-US" sz="1400" dirty="0"/>
              <a:t>Service Interface</a:t>
            </a:r>
          </a:p>
          <a:p>
            <a:pPr marL="171450" indent="-171450">
              <a:buFont typeface="Arial" charset="0"/>
              <a:buChar char="•"/>
            </a:pPr>
            <a:r>
              <a:rPr lang="en-US" sz="1400" dirty="0" smtClean="0"/>
              <a:t>Service/Policy Models Interface</a:t>
            </a:r>
          </a:p>
          <a:p>
            <a:pPr marL="171450" indent="-171450">
              <a:buFont typeface="Arial" charset="0"/>
              <a:buChar char="•"/>
            </a:pPr>
            <a:r>
              <a:rPr lang="en-US" sz="1400" dirty="0"/>
              <a:t>Infrastructure Metrics </a:t>
            </a:r>
            <a:r>
              <a:rPr lang="en-US" sz="1400" dirty="0" smtClean="0"/>
              <a:t>Interface</a:t>
            </a:r>
          </a:p>
        </p:txBody>
      </p:sp>
      <p:sp>
        <p:nvSpPr>
          <p:cNvPr id="15" name="Rectangle 14">
            <a:extLst>
              <a:ext uri="{FF2B5EF4-FFF2-40B4-BE49-F238E27FC236}">
                <a16:creationId xmlns:a16="http://schemas.microsoft.com/office/drawing/2014/main" xmlns="" id="{5701EBE2-7E7F-444A-9438-83A918DD6B6C}"/>
              </a:ext>
            </a:extLst>
          </p:cNvPr>
          <p:cNvSpPr/>
          <p:nvPr/>
        </p:nvSpPr>
        <p:spPr>
          <a:xfrm rot="1344993">
            <a:off x="9329058" y="31207"/>
            <a:ext cx="3907972" cy="10014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Draft</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smtClean="0">
                <a:solidFill>
                  <a:schemeClr val="tx1">
                    <a:lumMod val="85000"/>
                    <a:lumOff val="15000"/>
                  </a:schemeClr>
                </a:solidFill>
              </a:rPr>
              <a:t>Placement Optimization Interface</a:t>
            </a:r>
            <a:endParaRPr lang="en-US" sz="1300" dirty="0">
              <a:solidFill>
                <a:schemeClr val="tx1">
                  <a:lumMod val="85000"/>
                  <a:lumOff val="15000"/>
                </a:schemeClr>
              </a:solidFill>
            </a:endParaRPr>
          </a:p>
          <a:p>
            <a:pPr marL="742950" lvl="1" indent="-285750">
              <a:buFontTx/>
              <a:buChar char="-"/>
            </a:pPr>
            <a:r>
              <a:rPr lang="en-US" sz="1300" dirty="0">
                <a:solidFill>
                  <a:schemeClr val="tx1">
                    <a:lumMod val="85000"/>
                    <a:lumOff val="15000"/>
                  </a:schemeClr>
                </a:solidFill>
              </a:rPr>
              <a:t>Provides </a:t>
            </a:r>
            <a:r>
              <a:rPr lang="en-US" sz="1300" dirty="0" smtClean="0">
                <a:solidFill>
                  <a:schemeClr val="tx1">
                    <a:lumMod val="85000"/>
                    <a:lumOff val="15000"/>
                  </a:schemeClr>
                </a:solidFill>
              </a:rPr>
              <a:t>functionality for the Service Orchestrator to specify placement services</a:t>
            </a:r>
            <a:r>
              <a:rPr lang="en-US" sz="1300" dirty="0">
                <a:solidFill>
                  <a:schemeClr val="tx1">
                    <a:lumMod val="85000"/>
                    <a:lumOff val="15000"/>
                  </a:schemeClr>
                </a:solidFill>
              </a:rPr>
              <a:t> </a:t>
            </a:r>
            <a:r>
              <a:rPr lang="en-US" sz="1300" dirty="0" smtClean="0">
                <a:solidFill>
                  <a:schemeClr val="tx1">
                    <a:lumMod val="85000"/>
                    <a:lumOff val="15000"/>
                  </a:schemeClr>
                </a:solidFill>
              </a:rPr>
              <a:t>[</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endParaRPr lang="en-US" sz="1300" dirty="0">
              <a:solidFill>
                <a:schemeClr val="tx1">
                  <a:lumMod val="85000"/>
                  <a:lumOff val="15000"/>
                </a:schemeClr>
              </a:solidFill>
            </a:endParaRP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Models: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Policy Models (constraints) and License Models from</a:t>
            </a:r>
            <a:r>
              <a:rPr lang="en-US" sz="1300" dirty="0">
                <a:solidFill>
                  <a:schemeClr val="tx1">
                    <a:lumMod val="85000"/>
                    <a:lumOff val="15000"/>
                  </a:schemeClr>
                </a:solidFill>
              </a:rPr>
              <a:t>: </a:t>
            </a:r>
            <a:r>
              <a:rPr lang="en-US" sz="1300" dirty="0" smtClean="0">
                <a:solidFill>
                  <a:schemeClr val="tx1">
                    <a:lumMod val="85000"/>
                    <a:lumOff val="15000"/>
                  </a:schemeClr>
                </a:solidFill>
              </a:rPr>
              <a:t>SDC</a:t>
            </a:r>
          </a:p>
          <a:p>
            <a:pPr marL="285750" indent="-285750">
              <a:buFontTx/>
              <a:buChar char="-"/>
            </a:pPr>
            <a:r>
              <a:rPr lang="en-US" sz="1300" dirty="0" smtClean="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Interfaces</a:t>
            </a:r>
            <a:r>
              <a:rPr lang="en-US" sz="1300" dirty="0">
                <a:solidFill>
                  <a:schemeClr val="tx1">
                    <a:lumMod val="85000"/>
                    <a:lumOff val="15000"/>
                  </a:schemeClr>
                </a:solidFill>
              </a:rPr>
              <a:t>:</a:t>
            </a:r>
          </a:p>
          <a:p>
            <a:pPr marL="285750" indent="-285750">
              <a:buFontTx/>
              <a:buChar char="-"/>
            </a:pPr>
            <a:r>
              <a:rPr lang="en-US" sz="1300" dirty="0" smtClean="0">
                <a:solidFill>
                  <a:schemeClr val="tx1">
                    <a:lumMod val="85000"/>
                    <a:lumOff val="15000"/>
                  </a:schemeClr>
                </a:solidFill>
              </a:rPr>
              <a:t>Policy Interface</a:t>
            </a:r>
            <a:r>
              <a:rPr lang="en-US" sz="1300" dirty="0">
                <a:solidFill>
                  <a:schemeClr val="tx1">
                    <a:lumMod val="85000"/>
                    <a:lumOff val="15000"/>
                  </a:schemeClr>
                </a:solidFill>
              </a:rPr>
              <a:t>, from: </a:t>
            </a:r>
            <a:r>
              <a:rPr lang="en-US" sz="1300" dirty="0" smtClean="0">
                <a:solidFill>
                  <a:schemeClr val="tx1">
                    <a:lumMod val="85000"/>
                    <a:lumOff val="15000"/>
                  </a:schemeClr>
                </a:solidFill>
              </a:rPr>
              <a:t>Policy</a:t>
            </a:r>
          </a:p>
          <a:p>
            <a:pPr marL="285750" indent="-285750">
              <a:buFontTx/>
              <a:buChar char="-"/>
            </a:pPr>
            <a:r>
              <a:rPr lang="en-US" sz="1300" dirty="0" smtClean="0">
                <a:solidFill>
                  <a:schemeClr val="tx1">
                    <a:lumMod val="85000"/>
                    <a:lumOff val="15000"/>
                  </a:schemeClr>
                </a:solidFill>
              </a:rPr>
              <a:t>Inventory </a:t>
            </a:r>
            <a:r>
              <a:rPr lang="en-US" sz="1300" dirty="0">
                <a:solidFill>
                  <a:schemeClr val="tx1">
                    <a:lumMod val="85000"/>
                    <a:lumOff val="15000"/>
                  </a:schemeClr>
                </a:solidFill>
              </a:rPr>
              <a:t>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Infrastructure Metrics Interface, from: Multi Cloud</a:t>
            </a:r>
            <a:endParaRPr lang="en-US" sz="1300" i="1" dirty="0" smtClean="0">
              <a:solidFill>
                <a:schemeClr val="tx1">
                  <a:lumMod val="85000"/>
                  <a:lumOff val="15000"/>
                </a:schemeClr>
              </a:solidFill>
            </a:endParaRPr>
          </a:p>
        </p:txBody>
      </p:sp>
    </p:spTree>
    <p:extLst>
      <p:ext uri="{BB962C8B-B14F-4D97-AF65-F5344CB8AC3E}">
        <p14:creationId xmlns:p14="http://schemas.microsoft.com/office/powerpoint/2010/main" val="86498835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Provided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Placement Optimization Interface</a:t>
            </a:r>
          </a:p>
          <a:p>
            <a:pPr marL="742950" lvl="1" indent="-285750">
              <a:buFontTx/>
              <a:buChar char="-"/>
            </a:pPr>
            <a:r>
              <a:rPr lang="en-US" sz="1300" dirty="0" smtClean="0">
                <a:solidFill>
                  <a:schemeClr val="tx1">
                    <a:lumMod val="85000"/>
                    <a:lumOff val="15000"/>
                  </a:schemeClr>
                </a:solidFill>
              </a:rPr>
              <a:t>For R2, the focus is on supporting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 </a:t>
            </a:r>
          </a:p>
          <a:p>
            <a:pPr marL="742950" lvl="1" indent="-285750">
              <a:buFontTx/>
              <a:buChar char="-"/>
            </a:pPr>
            <a:r>
              <a:rPr lang="en-US" sz="1300" dirty="0" smtClean="0">
                <a:solidFill>
                  <a:schemeClr val="tx1">
                    <a:lumMod val="85000"/>
                    <a:lumOff val="15000"/>
                  </a:schemeClr>
                </a:solidFill>
              </a:rPr>
              <a:t>for R3 and beyond, the OOF will also support </a:t>
            </a:r>
            <a:r>
              <a:rPr lang="en-US" sz="1300" dirty="0" err="1" smtClean="0">
                <a:solidFill>
                  <a:schemeClr val="tx1">
                    <a:lumMod val="85000"/>
                    <a:lumOff val="15000"/>
                  </a:schemeClr>
                </a:solidFill>
              </a:rPr>
              <a:t>VoLTE</a:t>
            </a:r>
            <a:r>
              <a:rPr lang="en-US" sz="1300" dirty="0" smtClean="0">
                <a:solidFill>
                  <a:schemeClr val="tx1">
                    <a:lumMod val="85000"/>
                    <a:lumOff val="15000"/>
                  </a:schemeClr>
                </a:solidFill>
              </a:rPr>
              <a:t>, VNF/Service scale-in/out (higher order control loop), and RAN-5G</a:t>
            </a:r>
            <a:r>
              <a:rPr lang="en-US" sz="1300" dirty="0">
                <a:solidFill>
                  <a:schemeClr val="tx1">
                    <a:lumMod val="85000"/>
                    <a:lumOff val="15000"/>
                  </a:schemeClr>
                </a:solidFill>
              </a:rPr>
              <a:t>.</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For R2, the focus is on a demonstration of OOF with simple, representative constraints; </a:t>
            </a:r>
            <a:br>
              <a:rPr lang="en-US" sz="1300" dirty="0" smtClean="0">
                <a:solidFill>
                  <a:schemeClr val="tx1">
                    <a:lumMod val="85000"/>
                    <a:lumOff val="15000"/>
                  </a:schemeClr>
                </a:solidFill>
              </a:rPr>
            </a:br>
            <a:r>
              <a:rPr lang="en-US" sz="1300" dirty="0" smtClean="0">
                <a:solidFill>
                  <a:schemeClr val="tx1">
                    <a:lumMod val="85000"/>
                    <a:lumOff val="15000"/>
                  </a:schemeClr>
                </a:solidFill>
              </a:rPr>
              <a:t>this effort will be aligned with the Change Management scheduling use case (for R3 and beyond)</a:t>
            </a:r>
            <a:endParaRPr lang="en-US" sz="1300" dirty="0">
              <a:solidFill>
                <a:schemeClr val="tx1">
                  <a:lumMod val="85000"/>
                  <a:lumOff val="15000"/>
                </a:schemeClr>
              </a:solidFill>
            </a:endParaRP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a:t>
            </a:r>
            <a:r>
              <a:rPr lang="en-US" sz="1600" dirty="0" smtClean="0"/>
              <a:t>Orchestrator (SO)</a:t>
            </a:r>
            <a:endParaRPr lang="en-US" sz="1600" dirty="0"/>
          </a:p>
          <a:p>
            <a:pPr marL="171450" indent="-171450">
              <a:buFont typeface="Arial" panose="020B0604020202020204" pitchFamily="34" charset="0"/>
              <a:buChar char="•"/>
            </a:pPr>
            <a:r>
              <a:rPr lang="en-US" sz="1600" dirty="0" smtClean="0"/>
              <a:t>Change Management Portal</a:t>
            </a:r>
            <a:endParaRPr lang="en-US" sz="1600" dirty="0"/>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smtClean="0"/>
              <a:t>Policy Interface</a:t>
            </a:r>
            <a:endParaRPr lang="en-US" sz="1600" dirty="0"/>
          </a:p>
          <a:p>
            <a:pPr marL="171450" indent="-171450">
              <a:buFont typeface="Arial" charset="0"/>
              <a:buChar char="•"/>
            </a:pPr>
            <a:r>
              <a:rPr lang="en-US" sz="1600" dirty="0" smtClean="0"/>
              <a:t>Inventory </a:t>
            </a:r>
            <a:r>
              <a:rPr lang="en-US" sz="1600" dirty="0"/>
              <a:t>Service Interface</a:t>
            </a:r>
          </a:p>
          <a:p>
            <a:pPr marL="171450" indent="-171450">
              <a:buFont typeface="Arial" charset="0"/>
              <a:buChar char="•"/>
            </a:pPr>
            <a:r>
              <a:rPr lang="en-US" sz="1600" dirty="0" smtClean="0"/>
              <a:t>Service/Policy Models Interface</a:t>
            </a:r>
          </a:p>
          <a:p>
            <a:pPr marL="171450" indent="-171450">
              <a:buFont typeface="Arial" charset="0"/>
              <a:buChar char="•"/>
            </a:pPr>
            <a:r>
              <a:rPr lang="en-US" sz="1600" dirty="0"/>
              <a:t>Infrastructure Metrics </a:t>
            </a:r>
            <a:r>
              <a:rPr lang="en-US" sz="1600" dirty="0" smtClean="0"/>
              <a:t>Interface</a:t>
            </a:r>
          </a:p>
          <a:p>
            <a:pPr marL="171450" indent="-171450">
              <a:buFont typeface="Arial" charset="0"/>
              <a:buChar char="•"/>
            </a:pPr>
            <a:endParaRPr lang="en-US" sz="1600" dirty="0"/>
          </a:p>
          <a:p>
            <a:r>
              <a:rPr lang="en-US" sz="1600" b="1" i="1" dirty="0" smtClean="0"/>
              <a:t>R3 and Beyond</a:t>
            </a:r>
          </a:p>
          <a:p>
            <a:pPr marL="171450" indent="-171450">
              <a:buFont typeface="Arial" charset="0"/>
              <a:buChar char="•"/>
            </a:pPr>
            <a:r>
              <a:rPr lang="en-US" sz="1600" b="1" i="1" dirty="0" smtClean="0"/>
              <a:t>Application </a:t>
            </a:r>
            <a:r>
              <a:rPr lang="en-US" sz="1600" b="1" i="1" dirty="0"/>
              <a:t>Metrics </a:t>
            </a:r>
            <a:r>
              <a:rPr lang="en-US" sz="1600" b="1" i="1" dirty="0" smtClean="0"/>
              <a:t>Interface</a:t>
            </a:r>
            <a:endParaRPr lang="en-US" sz="1600" b="1" i="1" dirty="0"/>
          </a:p>
        </p:txBody>
      </p:sp>
      <p:sp>
        <p:nvSpPr>
          <p:cNvPr id="15" name="Rectangle 14">
            <a:extLst>
              <a:ext uri="{FF2B5EF4-FFF2-40B4-BE49-F238E27FC236}">
                <a16:creationId xmlns:a16="http://schemas.microsoft.com/office/drawing/2014/main" xmlns="" id="{5701EBE2-7E7F-444A-9438-83A918DD6B6C}"/>
              </a:ext>
            </a:extLst>
          </p:cNvPr>
          <p:cNvSpPr/>
          <p:nvPr/>
        </p:nvSpPr>
        <p:spPr>
          <a:xfrm rot="1344993">
            <a:off x="9329058" y="31207"/>
            <a:ext cx="3907972" cy="10014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Draft</a:t>
            </a:r>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Interface, from: DCAE [R3 and Beyond]</a:t>
            </a:r>
          </a:p>
          <a:p>
            <a:pPr marL="285750" indent="-285750">
              <a:buFontTx/>
              <a:buChar char="-"/>
            </a:pPr>
            <a:r>
              <a:rPr lang="en-US" sz="1300" dirty="0" smtClean="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Models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smtClean="0"/>
              <a:t>Optimization Framework (R3 and Beyond)</a:t>
            </a:r>
            <a:endParaRPr lang="en-US" dirty="0"/>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Definitions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For R3 and beyond, the OOF </a:t>
            </a:r>
            <a:r>
              <a:rPr lang="en-US" sz="1300" dirty="0" smtClean="0">
                <a:solidFill>
                  <a:schemeClr val="tx1">
                    <a:lumMod val="85000"/>
                    <a:lumOff val="15000"/>
                  </a:schemeClr>
                </a:solidFill>
              </a:rPr>
              <a:t>will focus on supporting multiple R3 and beyond use case (along with R2 use cases)</a:t>
            </a:r>
            <a:br>
              <a:rPr lang="en-US" sz="1300" dirty="0" smtClean="0">
                <a:solidFill>
                  <a:schemeClr val="tx1">
                    <a:lumMod val="85000"/>
                    <a:lumOff val="15000"/>
                  </a:schemeClr>
                </a:solidFill>
              </a:rPr>
            </a:br>
            <a:r>
              <a:rPr lang="en-US" sz="1300" dirty="0" smtClean="0">
                <a:solidFill>
                  <a:schemeClr val="tx1">
                    <a:lumMod val="85000"/>
                    <a:lumOff val="15000"/>
                  </a:schemeClr>
                </a:solidFill>
              </a:rPr>
              <a:t>[supporting </a:t>
            </a:r>
            <a:r>
              <a:rPr lang="en-US" sz="1300" dirty="0" err="1" smtClean="0">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a:t>
            </a:r>
            <a:r>
              <a:rPr lang="en-US" sz="1300" dirty="0" smtClean="0">
                <a:solidFill>
                  <a:schemeClr val="tx1">
                    <a:lumMod val="85000"/>
                    <a:lumOff val="15000"/>
                  </a:schemeClr>
                </a:solidFill>
              </a:rPr>
              <a:t>RAN-5G].</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Synchronization with Change Management Scheduling use case.</a:t>
            </a:r>
          </a:p>
          <a:p>
            <a:pPr marL="285750" indent="-285750">
              <a:buFontTx/>
              <a:buChar char="-"/>
            </a:pPr>
            <a:r>
              <a:rPr lang="en-US" sz="1300" dirty="0" smtClean="0">
                <a:solidFill>
                  <a:schemeClr val="tx1">
                    <a:lumMod val="85000"/>
                    <a:lumOff val="15000"/>
                  </a:schemeClr>
                </a:solidFill>
              </a:rPr>
              <a:t>Providing additional sample/example optimization applications as documentation.</a:t>
            </a:r>
          </a:p>
          <a:p>
            <a:pPr marL="285750" indent="-285750">
              <a:buFontTx/>
              <a:buChar char="-"/>
            </a:pPr>
            <a:r>
              <a:rPr lang="en-US" sz="1300" dirty="0" smtClean="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smtClean="0">
                <a:solidFill>
                  <a:schemeClr val="tx1">
                    <a:lumMod val="85000"/>
                    <a:lumOff val="15000"/>
                  </a:schemeClr>
                </a:solidFill>
              </a:rPr>
              <a:t>Further alignment with S3P objectives.</a:t>
            </a: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smtClean="0">
                <a:solidFill>
                  <a:srgbClr val="C00000"/>
                </a:solidFill>
              </a:rPr>
              <a:t>Note on Functionality for </a:t>
            </a:r>
            <a:r>
              <a:rPr lang="en-US" sz="1300" b="1" i="1" dirty="0" smtClean="0">
                <a:solidFill>
                  <a:srgbClr val="C00000"/>
                </a:solidFill>
              </a:rPr>
              <a:t>R3 </a:t>
            </a:r>
            <a:r>
              <a:rPr lang="en-US" sz="1300" b="1" i="1" dirty="0" smtClean="0">
                <a:solidFill>
                  <a:srgbClr val="C00000"/>
                </a:solidFill>
              </a:rPr>
              <a:t>and </a:t>
            </a:r>
            <a:r>
              <a:rPr lang="en-US" sz="1300" b="1" i="1" dirty="0" smtClean="0">
                <a:solidFill>
                  <a:srgbClr val="C00000"/>
                </a:solidFill>
              </a:rPr>
              <a:t>beyond:</a:t>
            </a:r>
            <a:endParaRPr lang="en-US" sz="1300" b="1" i="1" dirty="0">
              <a:solidFill>
                <a:srgbClr val="C00000"/>
              </a:solidFill>
            </a:endParaRPr>
          </a:p>
          <a:p>
            <a:r>
              <a:rPr lang="en-US" sz="1300" dirty="0" smtClean="0">
                <a:solidFill>
                  <a:srgbClr val="C00000"/>
                </a:solidFill>
              </a:rPr>
              <a:t>While the items listed below are not part of MVP for R2, the OOF team is initiating discussions and collaborations on these during the R2 time frame, so that the OOF is aligned with </a:t>
            </a:r>
            <a:r>
              <a:rPr lang="en-US" sz="1300" dirty="0" smtClean="0">
                <a:solidFill>
                  <a:srgbClr val="C00000"/>
                </a:solidFill>
              </a:rPr>
              <a:t>the use cases that will mature in R3 and beyond.</a:t>
            </a:r>
            <a:endParaRPr lang="en-US" sz="1300" dirty="0" smtClean="0">
              <a:solidFill>
                <a:srgbClr val="C00000"/>
              </a:solidFill>
            </a:endParaRPr>
          </a:p>
        </p:txBody>
      </p:sp>
    </p:spTree>
    <p:extLst>
      <p:ext uri="{BB962C8B-B14F-4D97-AF65-F5344CB8AC3E}">
        <p14:creationId xmlns:p14="http://schemas.microsoft.com/office/powerpoint/2010/main" val="1207117324"/>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Interface Definitions</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ext uri="{D42A27DB-BD31-4B8C-83A1-F6EECF244321}">
                <p14:modId xmlns:p14="http://schemas.microsoft.com/office/powerpoint/2010/main" val="1475493217"/>
              </p:ext>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smtClean="0"/>
                        <a:t>Homing Service</a:t>
                      </a:r>
                      <a:r>
                        <a:rPr lang="en-US" baseline="0" dirty="0" smtClean="0"/>
                        <a:t> API (HAS-API)</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list of possible candidates for placement, which the service orchestrator can use to instantiate the service</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
        <p:nvSpPr>
          <p:cNvPr id="9" name="Rectangle 8">
            <a:extLst>
              <a:ext uri="{FF2B5EF4-FFF2-40B4-BE49-F238E27FC236}">
                <a16:creationId xmlns:a16="http://schemas.microsoft.com/office/drawing/2014/main" xmlns="" id="{DD59C704-0E42-45E2-BC01-525B11869DA7}"/>
              </a:ext>
            </a:extLst>
          </p:cNvPr>
          <p:cNvSpPr/>
          <p:nvPr/>
        </p:nvSpPr>
        <p:spPr>
          <a:xfrm rot="1344993">
            <a:off x="9329058" y="31207"/>
            <a:ext cx="3907972" cy="10014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Draft</a:t>
            </a:r>
          </a:p>
        </p:txBody>
      </p:sp>
    </p:spTree>
    <p:extLst>
      <p:ext uri="{BB962C8B-B14F-4D97-AF65-F5344CB8AC3E}">
        <p14:creationId xmlns:p14="http://schemas.microsoft.com/office/powerpoint/2010/main" val="101130455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Interface Definitions</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ext uri="{D42A27DB-BD31-4B8C-83A1-F6EECF244321}">
                <p14:modId xmlns:p14="http://schemas.microsoft.com/office/powerpoint/2010/main" val="1855247068"/>
              </p:ext>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Scheduling Optimization </a:t>
                      </a:r>
                      <a:r>
                        <a:rPr lang="en-US" dirty="0"/>
                        <a:t>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smtClean="0"/>
                        <a:t>Change Management Scheduling</a:t>
                      </a:r>
                      <a:r>
                        <a:rPr lang="en-US" baseline="0" dirty="0" smtClean="0"/>
                        <a:t> API (</a:t>
                      </a:r>
                      <a:r>
                        <a:rPr lang="en-US" dirty="0" smtClean="0"/>
                        <a:t>CMSO API)</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possible schedule of VNF actions (e.g. upgrades) that satisfy the constraints on availability periods and constraints related to conflicts</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
        <p:nvSpPr>
          <p:cNvPr id="9" name="Rectangle 8">
            <a:extLst>
              <a:ext uri="{FF2B5EF4-FFF2-40B4-BE49-F238E27FC236}">
                <a16:creationId xmlns:a16="http://schemas.microsoft.com/office/drawing/2014/main" xmlns="" id="{DD59C704-0E42-45E2-BC01-525B11869DA7}"/>
              </a:ext>
            </a:extLst>
          </p:cNvPr>
          <p:cNvSpPr/>
          <p:nvPr/>
        </p:nvSpPr>
        <p:spPr>
          <a:xfrm rot="1344993">
            <a:off x="9329058" y="31207"/>
            <a:ext cx="3907972" cy="10014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Draft</a:t>
            </a:r>
          </a:p>
        </p:txBody>
      </p:sp>
    </p:spTree>
    <p:extLst>
      <p:ext uri="{BB962C8B-B14F-4D97-AF65-F5344CB8AC3E}">
        <p14:creationId xmlns:p14="http://schemas.microsoft.com/office/powerpoint/2010/main" val="1721560007"/>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5332</TotalTime>
  <Words>603</Words>
  <Application>Microsoft Macintosh PowerPoint</Application>
  <PresentationFormat>Widescreen</PresentationFormat>
  <Paragraphs>87</Paragraphs>
  <Slides>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.AppleSystemUIFont</vt:lpstr>
      <vt:lpstr>Calibri</vt:lpstr>
      <vt:lpstr>微软雅黑</vt:lpstr>
      <vt:lpstr>Arial</vt:lpstr>
      <vt:lpstr>Office Theme</vt:lpstr>
      <vt:lpstr>Optimization Framework (R2)</vt:lpstr>
      <vt:lpstr>Optimization Framework (R3 and Beyond)</vt:lpstr>
      <vt:lpstr>Interface Definitions</vt:lpstr>
      <vt:lpstr>Interface Definitions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ISUKAPALLI, SASTRY</cp:lastModifiedBy>
  <cp:revision>188</cp:revision>
  <dcterms:created xsi:type="dcterms:W3CDTF">2017-02-27T16:23:08Z</dcterms:created>
  <dcterms:modified xsi:type="dcterms:W3CDTF">2018-01-08T18:58:56Z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1514841287</vt:lpwstr>
  </property>
</Properties>
</file>