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29" r:id="rId2"/>
    <p:sldId id="349" r:id="rId3"/>
    <p:sldId id="344" r:id="rId4"/>
    <p:sldId id="345" r:id="rId5"/>
    <p:sldId id="350" r:id="rId6"/>
    <p:sldId id="343" r:id="rId7"/>
    <p:sldId id="351" r:id="rId8"/>
    <p:sldId id="353" r:id="rId9"/>
    <p:sldId id="354" r:id="rId10"/>
    <p:sldId id="346" r:id="rId11"/>
    <p:sldId id="347" r:id="rId12"/>
    <p:sldId id="348" r:id="rId13"/>
    <p:sldId id="35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81"/>
    <a:srgbClr val="FF7C80"/>
    <a:srgbClr val="009893"/>
    <a:srgbClr val="000000"/>
    <a:srgbClr val="FFFFCC"/>
    <a:srgbClr val="DBF9EE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096" autoAdjust="0"/>
  </p:normalViewPr>
  <p:slideViewPr>
    <p:cSldViewPr snapToGrid="0" snapToObjects="1">
      <p:cViewPr varScale="1">
        <p:scale>
          <a:sx n="108" d="100"/>
          <a:sy n="108" d="100"/>
        </p:scale>
        <p:origin x="64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B7F09-0AAB-7443-BE20-4368098D79C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3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39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83313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23012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335A-8F41-46D9-922E-A680BED6D7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6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EC166-8BEA-854F-9408-A770A19D112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76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1" cy="365125"/>
          </a:xfrm>
          <a:prstGeom prst="rect">
            <a:avLst/>
          </a:prstGeom>
        </p:spPr>
        <p:txBody>
          <a:bodyPr/>
          <a:lstStyle/>
          <a:p>
            <a:fld id="{C222B823-F086-4E68-AF21-757153D9A4DB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D90DA-9D34-4E23-ACF1-91A08B63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1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57137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74" r:id="rId5"/>
    <p:sldLayoutId id="2147483675" r:id="rId6"/>
    <p:sldLayoutId id="2147483676" r:id="rId7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</a:t>
            </a:r>
            <a:r>
              <a:rPr lang="en-US" sz="3200" b="1" dirty="0" smtClean="0">
                <a:solidFill>
                  <a:schemeClr val="tx1"/>
                </a:solidFill>
              </a:rPr>
              <a:t>External APIs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>(W</a:t>
            </a:r>
            <a:r>
              <a:rPr lang="en-US" sz="3200" b="1" dirty="0">
                <a:solidFill>
                  <a:srgbClr val="FF0000"/>
                </a:solidFill>
              </a:rPr>
              <a:t>ork in progress)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43000"/>
            <a:ext cx="10504646" cy="538353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/>
              <a:t>It is envisioned that from a Service Provider to </a:t>
            </a:r>
            <a:r>
              <a:rPr lang="en-US" dirty="0" smtClean="0"/>
              <a:t>BSS/OSS interaction </a:t>
            </a:r>
            <a:r>
              <a:rPr lang="en-US" dirty="0"/>
              <a:t>context (i.e. MEF </a:t>
            </a:r>
            <a:r>
              <a:rPr lang="en-US" dirty="0" smtClean="0"/>
              <a:t>Legato), </a:t>
            </a:r>
            <a:r>
              <a:rPr lang="en-US" dirty="0"/>
              <a:t>the ONAP External API will support the following types of interacts: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service feasibility determination.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reservations of capabilities related </a:t>
            </a:r>
            <a:r>
              <a:rPr lang="en-US" dirty="0"/>
              <a:t>to a potential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activation of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tracking status updates.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Inventory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usage events due to a Customer initiating dynamic activity on their Service (e.g., increase in bandwidth).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a summary of Service quality and usage information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Service state and fault event information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Testing results.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</a:t>
            </a:r>
            <a:r>
              <a:rPr lang="en-US" dirty="0"/>
              <a:t>receive capability information about the Service layer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BSS/OSS manages Licenses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License Usage information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Legato Interface Reference Point (BSS/OSS-ONAP)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9554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54430"/>
            <a:ext cx="10504646" cy="501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It is envisioned that from a Service Provider to Partner Provider interaction context (i.e. MEF Interlude), the ONAP External API will support the following types of interacts: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controls aspects of the Service within the Partner domain (on behalf of the Customer) by requesting changes to dynamic parameters as permitted by service policies.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state of the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requests change to administrative state or permitted attributes of a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creation of connectivity between two Service Interfaces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instantiation of functional service components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the Partner for detailed information related to Services provided by the Partner to the Service Provider.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event notifications (e.g., Service Problem Alerts)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performance information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Service related test initiation and receive test results from the Partner.</a:t>
            </a:r>
          </a:p>
          <a:p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Interlude Interface Reference Point (ONAP-Partner)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94565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Information Domains in ONAP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5676" y="971550"/>
            <a:ext cx="5829976" cy="559831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Governance/Processes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Definition, 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Management, Catalog Management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Design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Network function on-boarding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definition, including Service blueprints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Access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User/Tenant Management, Identity Management, RBAC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Entitlement Control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 smtClean="0">
                <a:latin typeface="Calibri" panose="020F0502020204030204" pitchFamily="34" charset="0"/>
              </a:rPr>
              <a:t>Offered Services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Services Components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Decomposition/Instantiation/Assurance/Remediation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Level Optimization, QoS Optimization, Policy Enforcement, 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Logical Resource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Matchmaking/Optimization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Reservations/Allocations, Installation/Configuration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Real Infrastructure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Provider Registration, Infrastructure Discovery/Monitoring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Capacity Optimization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1760" y="1101850"/>
            <a:ext cx="5144181" cy="4306441"/>
            <a:chOff x="375249" y="1535259"/>
            <a:chExt cx="5904782" cy="4943177"/>
          </a:xfrm>
        </p:grpSpPr>
        <p:sp>
          <p:nvSpPr>
            <p:cNvPr id="6" name="Rectangle 5"/>
            <p:cNvSpPr/>
            <p:nvPr/>
          </p:nvSpPr>
          <p:spPr>
            <a:xfrm>
              <a:off x="379562" y="3441940"/>
              <a:ext cx="690114" cy="303649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Governance/Processes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54679" y="2955984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Offered Services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(What’s offered; Catalog)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854679" y="3867508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Components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(Service Function Topology; </a:t>
              </a:r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Abstract Network 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Functions)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54679" y="4779032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“Logical” Resource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(VNFs; VNF Forwarding Graphs)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75250" y="1535259"/>
              <a:ext cx="5904781" cy="391307"/>
            </a:xfrm>
            <a:prstGeom prst="roundRect">
              <a:avLst>
                <a:gd name="adj" fmla="val 39084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External APIs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54678" y="5684806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“Real” Infrastructure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(Physical/Virtual/Cloud – On/Off-Premise)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54678" y="2038710"/>
              <a:ext cx="4425351" cy="79363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Access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5249" y="2055959"/>
              <a:ext cx="690114" cy="1253705"/>
            </a:xfrm>
            <a:prstGeom prst="rect">
              <a:avLst/>
            </a:prstGeom>
            <a:solidFill>
              <a:srgbClr val="DAA6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Design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28185" y="2038710"/>
              <a:ext cx="463671" cy="44397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Micro-service Bus /Integration Backplane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1807567" y="2105952"/>
            <a:ext cx="4338327" cy="1850038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6" name="Oval 15"/>
          <p:cNvSpPr/>
          <p:nvPr/>
        </p:nvSpPr>
        <p:spPr>
          <a:xfrm>
            <a:off x="1756088" y="4058697"/>
            <a:ext cx="4338327" cy="1498303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7" name="TextBox 16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1669" y="5712842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56227" y="6222868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9883" y="5336628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796365" y="5615062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18992" y="6167473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6429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54430"/>
            <a:ext cx="10504646" cy="501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Deliver points of interoperability between ONAP and External </a:t>
            </a:r>
            <a:r>
              <a:rPr lang="en-US" sz="1800" dirty="0" smtClean="0"/>
              <a:t>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Development of ONAP </a:t>
            </a:r>
            <a:r>
              <a:rPr lang="en-US" sz="1800" dirty="0"/>
              <a:t>External APIs to BSS/OSS (i.e., MEF Legato)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Catalog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Ordering (including Service Instantiation)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Inventory (specification focus) (stretch goal: implementation)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Topology (stretch goal)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License Usage (stretch goal) (specification focus)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Specification </a:t>
            </a:r>
            <a:r>
              <a:rPr lang="en-US" sz="1800" dirty="0"/>
              <a:t>of ONAP External APIs supporting Inter-Provider (i.e., MEF Interlude)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Control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State (operational state)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Inventory / Details (specification focus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Alignment with MEF Legato, MEF Interlude and TM Forum </a:t>
            </a:r>
            <a:r>
              <a:rPr lang="en-US" sz="1800" dirty="0" smtClean="0"/>
              <a:t>APIs (explore ETSI SOL005)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Architecture for External APIs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Identification and involvement of stakeholder ONAP </a:t>
            </a:r>
            <a:r>
              <a:rPr lang="en-US" sz="1400" dirty="0" smtClean="0"/>
              <a:t>projects (e.g., SDC, SO, AAI, etc.)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Describe key External API foundation </a:t>
            </a:r>
            <a:r>
              <a:rPr lang="en-US" sz="1400" dirty="0" err="1" smtClean="0"/>
              <a:t>functionalites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Document the role and requirements of External APIs in Model Driven </a:t>
            </a:r>
            <a:r>
              <a:rPr lang="en-US" sz="1400" dirty="0" smtClean="0"/>
              <a:t>ONAP and Tool chaining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Work </a:t>
            </a:r>
            <a:r>
              <a:rPr lang="en-US" sz="1400" dirty="0"/>
              <a:t>with </a:t>
            </a:r>
            <a:r>
              <a:rPr lang="en-US" sz="1400" dirty="0" smtClean="0"/>
              <a:t>Modeling, Architecture </a:t>
            </a:r>
            <a:r>
              <a:rPr lang="en-US" sz="1400" dirty="0"/>
              <a:t>and MSB </a:t>
            </a:r>
            <a:r>
              <a:rPr lang="en-US" sz="1400" dirty="0" smtClean="0"/>
              <a:t>projects</a:t>
            </a: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ONAP External API Project: Beijing Focus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6864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ONAP External APIs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4294967295"/>
          </p:nvPr>
        </p:nvSpPr>
        <p:spPr>
          <a:xfrm>
            <a:off x="843677" y="947057"/>
            <a:ext cx="10504646" cy="538606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ONAP External APIs expose </a:t>
            </a:r>
            <a:r>
              <a:rPr lang="en-US" dirty="0"/>
              <a:t>the capabilities of ONAP.  </a:t>
            </a:r>
            <a:r>
              <a:rPr lang="en-US" dirty="0" smtClean="0"/>
              <a:t>They allow ONAP to be viewed as a “black box” by providing </a:t>
            </a:r>
            <a:r>
              <a:rPr lang="en-US" dirty="0"/>
              <a:t>an abstracted view of the ONAP capabilities.  </a:t>
            </a:r>
            <a:endParaRPr lang="en-US" dirty="0" smtClean="0"/>
          </a:p>
          <a:p>
            <a:r>
              <a:rPr lang="en-US" dirty="0" smtClean="0"/>
              <a:t>They support </a:t>
            </a:r>
            <a:r>
              <a:rPr lang="en-US" dirty="0"/>
              <a:t>that an external consumer of ONAP capabilities can be authenticated and authorized.  </a:t>
            </a:r>
            <a:r>
              <a:rPr lang="en-US" dirty="0" smtClean="0"/>
              <a:t>They can </a:t>
            </a:r>
            <a:r>
              <a:rPr lang="en-US" dirty="0"/>
              <a:t>also be used for connecting to systems where ONAP uses the capabilities of other systems.</a:t>
            </a:r>
          </a:p>
          <a:p>
            <a:r>
              <a:rPr lang="en-US" dirty="0"/>
              <a:t>Note 1: External API does not include all the B2B capabilities of exposure (e.g. partner management)</a:t>
            </a:r>
          </a:p>
          <a:p>
            <a:r>
              <a:rPr lang="en-US" dirty="0"/>
              <a:t>Note 2: The case where trusted providers of a service (e.g. operator owned transport, or cloud infrastructure) do not need to pass through External API.</a:t>
            </a:r>
          </a:p>
          <a:p>
            <a:r>
              <a:rPr lang="en-US" dirty="0" smtClean="0"/>
              <a:t>For example, External APIs between ONAP and BSS/OSS allow Service Providers to utilize the capabilities of ONAP while using their existing BSS/OSS environment minimizing customization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696" y="25403"/>
            <a:ext cx="12166613" cy="85008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/>
              <a:t>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609366" y="1218655"/>
            <a:ext cx="5475269" cy="694849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2" name="Rounded Rectangle 61"/>
          <p:cNvSpPr/>
          <p:nvPr/>
        </p:nvSpPr>
        <p:spPr>
          <a:xfrm>
            <a:off x="8165171" y="1206063"/>
            <a:ext cx="3888806" cy="7073046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3" name="Rounded Rectangle 62"/>
          <p:cNvSpPr/>
          <p:nvPr/>
        </p:nvSpPr>
        <p:spPr>
          <a:xfrm>
            <a:off x="337933" y="1175917"/>
            <a:ext cx="2186945" cy="7030971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798" b="1" u="sng" dirty="0">
              <a:solidFill>
                <a:schemeClr val="tx1"/>
              </a:solidFill>
            </a:endParaRPr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766" y="6384571"/>
            <a:ext cx="12062543" cy="2430693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51570" y="1269585"/>
            <a:ext cx="5069422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4205" y="1269584"/>
            <a:ext cx="2432081" cy="3699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6590" y="1269584"/>
            <a:ext cx="3671742" cy="411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9213" y="7543096"/>
            <a:ext cx="4156927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2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1956" y="2789144"/>
            <a:ext cx="1881770" cy="807860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4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4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07622" y="6035536"/>
            <a:ext cx="3349874" cy="70971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199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907622" y="5009407"/>
            <a:ext cx="3349874" cy="70971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 algn="ctr">
              <a:lnSpc>
                <a:spcPct val="90000"/>
              </a:lnSpc>
            </a:pPr>
            <a:r>
              <a:rPr lang="en-US" sz="1598" b="1" dirty="0">
                <a:solidFill>
                  <a:schemeClr val="bg1"/>
                </a:solidFill>
              </a:rPr>
              <a:t>Infrastructure Control </a:t>
            </a:r>
            <a:br>
              <a:rPr lang="en-US" sz="1598" b="1" dirty="0">
                <a:solidFill>
                  <a:schemeClr val="bg1"/>
                </a:solidFill>
              </a:rPr>
            </a:br>
            <a:r>
              <a:rPr lang="en-US" sz="1598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7046" y="5149500"/>
            <a:ext cx="537920" cy="424816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907622" y="3734891"/>
            <a:ext cx="3349874" cy="70971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66162" y="4441768"/>
            <a:ext cx="931806" cy="605896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32552" y="3861931"/>
            <a:ext cx="878186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62053" y="2864069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56696" y="1930993"/>
            <a:ext cx="1456989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4580" y="6054651"/>
            <a:ext cx="3349874" cy="70971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5918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4580" y="5028522"/>
            <a:ext cx="3349874" cy="70971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50150" y="4449770"/>
            <a:ext cx="0" cy="573767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82845" y="2183246"/>
            <a:ext cx="2997437" cy="605896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4324" y="2633995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" y="-1467"/>
            <a:ext cx="2676165" cy="1251106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65106" y="5705406"/>
            <a:ext cx="2043670" cy="347740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51078" y="5898390"/>
            <a:ext cx="347740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6269" y="2826048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4431" y="4488056"/>
            <a:ext cx="878186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81161" y="5715951"/>
            <a:ext cx="1872816" cy="295010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6812" y="3734889"/>
            <a:ext cx="1817687" cy="366024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DA0081"/>
                  </a:solidFill>
                </a:rPr>
                <a:t>Interlude </a:t>
              </a:r>
              <a:br>
                <a:rPr lang="en-US" sz="1597" b="1" cap="all" dirty="0">
                  <a:solidFill>
                    <a:srgbClr val="DA0081"/>
                  </a:solidFill>
                </a:rPr>
              </a:br>
              <a:r>
                <a:rPr lang="en-US" sz="1597" b="1" cap="all" dirty="0">
                  <a:solidFill>
                    <a:srgbClr val="DA0081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DA0081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74586" y="2269224"/>
            <a:ext cx="2549913" cy="15007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8760" y="2018187"/>
            <a:ext cx="1082790" cy="323721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55916" y="1914363"/>
            <a:ext cx="1918670" cy="70971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4648" y="1917204"/>
            <a:ext cx="1918670" cy="70971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4497" y="3734891"/>
            <a:ext cx="2928497" cy="70971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070" indent="86597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26991" y="264577"/>
            <a:ext cx="7859396" cy="911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2" b="1" dirty="0">
                <a:solidFill>
                  <a:schemeClr val="bg1"/>
                </a:solidFill>
              </a:rPr>
              <a:t>REFERENCE ARCHITECTURE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83496" y="2625199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82844" y="3597005"/>
            <a:ext cx="2391545" cy="504914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4480280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1" name="Oval 60"/>
          <p:cNvSpPr/>
          <p:nvPr/>
        </p:nvSpPr>
        <p:spPr>
          <a:xfrm>
            <a:off x="9012215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5" name="Oval 64"/>
          <p:cNvSpPr/>
          <p:nvPr/>
        </p:nvSpPr>
        <p:spPr>
          <a:xfrm>
            <a:off x="6819846" y="3413195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9" name="Oval 118"/>
          <p:cNvSpPr/>
          <p:nvPr/>
        </p:nvSpPr>
        <p:spPr>
          <a:xfrm>
            <a:off x="4588983" y="4185802"/>
            <a:ext cx="2513763" cy="1129557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20" name="TextBox 119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71140" y="5047664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375698" y="5557690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9354" y="4671450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122" name="TextBox 121"/>
          <p:cNvSpPr txBox="1"/>
          <p:nvPr/>
        </p:nvSpPr>
        <p:spPr>
          <a:xfrm>
            <a:off x="915836" y="4949884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938463" y="5502295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005945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109647" y="2813758"/>
            <a:ext cx="5727873" cy="130945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>
              <a:lnSpc>
                <a:spcPct val="90000"/>
              </a:lnSpc>
            </a:pPr>
            <a:r>
              <a:rPr lang="en-US" sz="1798" b="1" dirty="0">
                <a:solidFill>
                  <a:schemeClr val="bg1"/>
                </a:solidFill>
              </a:rPr>
              <a:t>Service Orchestration Functionality</a:t>
            </a:r>
          </a:p>
        </p:txBody>
      </p:sp>
      <p:sp>
        <p:nvSpPr>
          <p:cNvPr id="64" name="Rounded Rectangular Callout 63"/>
          <p:cNvSpPr/>
          <p:nvPr/>
        </p:nvSpPr>
        <p:spPr>
          <a:xfrm>
            <a:off x="95650" y="2722694"/>
            <a:ext cx="2221314" cy="1824822"/>
          </a:xfrm>
          <a:prstGeom prst="wedgeRoundRectCallout">
            <a:avLst>
              <a:gd name="adj1" fmla="val 59010"/>
              <a:gd name="adj2" fmla="val -2844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related alerts;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9537275" y="2879211"/>
            <a:ext cx="2642032" cy="1642306"/>
          </a:xfrm>
          <a:prstGeom prst="wedgeRoundRectCallout">
            <a:avLst>
              <a:gd name="adj1" fmla="val -55602"/>
              <a:gd name="adj2" fmla="val -2593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parameter </a:t>
            </a:r>
            <a:r>
              <a:rPr lang="en-US" sz="1398" dirty="0" err="1">
                <a:solidFill>
                  <a:schemeClr val="tx1"/>
                </a:solidFill>
              </a:rPr>
              <a:t>config</a:t>
            </a:r>
            <a:r>
              <a:rPr lang="en-US" sz="1398" dirty="0">
                <a:solidFill>
                  <a:schemeClr val="tx1"/>
                </a:solidFill>
              </a:rPr>
              <a:t>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problem alerts</a:t>
            </a:r>
          </a:p>
        </p:txBody>
      </p:sp>
      <p:sp>
        <p:nvSpPr>
          <p:cNvPr id="66" name="Rounded Rectangular Callout 65"/>
          <p:cNvSpPr/>
          <p:nvPr/>
        </p:nvSpPr>
        <p:spPr>
          <a:xfrm>
            <a:off x="6337584" y="-34248"/>
            <a:ext cx="4999864" cy="2165757"/>
          </a:xfrm>
          <a:prstGeom prst="wedgeRoundRectCallout">
            <a:avLst>
              <a:gd name="adj1" fmla="val -25600"/>
              <a:gd name="adj2" fmla="val 68567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Service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provisioning configuration &amp; activation;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Request fallout;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Usage events &amp; metrics;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License accounting;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 (e.g., KPI);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trouble management;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policy;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Capacity engineering;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Address allocation management;</a:t>
            </a:r>
          </a:p>
        </p:txBody>
      </p:sp>
      <p:sp>
        <p:nvSpPr>
          <p:cNvPr id="67" name="Rounded Rectangular Callout 66"/>
          <p:cNvSpPr/>
          <p:nvPr/>
        </p:nvSpPr>
        <p:spPr>
          <a:xfrm>
            <a:off x="4068880" y="4857467"/>
            <a:ext cx="4336004" cy="1564803"/>
          </a:xfrm>
          <a:prstGeom prst="wedgeRoundRectCallout">
            <a:avLst>
              <a:gd name="adj1" fmla="val 1778"/>
              <a:gd name="adj2" fmla="val -67210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and network function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Configuration, activation, and management of connectivity and logical network functions;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Topology and routing;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Performance and Fault;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policy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3109646" y="2441459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LEGATO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3118862" y="4109762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PRESTO</a:t>
            </a:r>
          </a:p>
        </p:txBody>
      </p:sp>
      <p:sp>
        <p:nvSpPr>
          <p:cNvPr id="70" name="Rounded Rectangle 69"/>
          <p:cNvSpPr/>
          <p:nvPr/>
        </p:nvSpPr>
        <p:spPr>
          <a:xfrm rot="16200000">
            <a:off x="1804990" y="3173737"/>
            <a:ext cx="2097750" cy="649809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1969A3"/>
                </a:solidFill>
              </a:rPr>
              <a:t>ALLEGRO</a:t>
            </a:r>
          </a:p>
        </p:txBody>
      </p:sp>
      <p:sp>
        <p:nvSpPr>
          <p:cNvPr id="71" name="Rounded Rectangle 70"/>
          <p:cNvSpPr/>
          <p:nvPr/>
        </p:nvSpPr>
        <p:spPr>
          <a:xfrm rot="16200000">
            <a:off x="8018457" y="3143583"/>
            <a:ext cx="2106063" cy="649809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FF6600"/>
                </a:solidFill>
              </a:rPr>
              <a:t>INTERLUDE</a:t>
            </a:r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SOF Interface Reference Points</a:t>
            </a:r>
          </a:p>
        </p:txBody>
      </p:sp>
      <p:sp>
        <p:nvSpPr>
          <p:cNvPr id="12" name="TextBox 11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1140" y="5047664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75698" y="5557690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9354" y="4671450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915836" y="4949884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38463" y="5502295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027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xmlns:p14="http://schemas.microsoft.com/office/powerpoint/2010/main"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696" y="25403"/>
            <a:ext cx="12166613" cy="85008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/>
              <a:t>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609366" y="1218655"/>
            <a:ext cx="5475269" cy="694849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2" name="Rounded Rectangle 61"/>
          <p:cNvSpPr/>
          <p:nvPr/>
        </p:nvSpPr>
        <p:spPr>
          <a:xfrm>
            <a:off x="8165171" y="1206063"/>
            <a:ext cx="3888806" cy="7073046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3" name="Rounded Rectangle 62"/>
          <p:cNvSpPr/>
          <p:nvPr/>
        </p:nvSpPr>
        <p:spPr>
          <a:xfrm>
            <a:off x="337933" y="1218656"/>
            <a:ext cx="2186945" cy="7030971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766" y="6384571"/>
            <a:ext cx="12062543" cy="2430693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51570" y="1269585"/>
            <a:ext cx="5069422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4205" y="1269584"/>
            <a:ext cx="2432081" cy="3699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6590" y="1269584"/>
            <a:ext cx="3671742" cy="411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9213" y="7543096"/>
            <a:ext cx="4156927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2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1956" y="2789144"/>
            <a:ext cx="1881770" cy="807860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4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4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07622" y="6035536"/>
            <a:ext cx="3349874" cy="70971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199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907622" y="5009407"/>
            <a:ext cx="3349874" cy="70971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 algn="ctr">
              <a:lnSpc>
                <a:spcPct val="90000"/>
              </a:lnSpc>
            </a:pPr>
            <a:r>
              <a:rPr lang="en-US" sz="1598" b="1" dirty="0">
                <a:solidFill>
                  <a:schemeClr val="bg1"/>
                </a:solidFill>
              </a:rPr>
              <a:t>Infrastructure Control </a:t>
            </a:r>
            <a:br>
              <a:rPr lang="en-US" sz="1598" b="1" dirty="0">
                <a:solidFill>
                  <a:schemeClr val="bg1"/>
                </a:solidFill>
              </a:rPr>
            </a:br>
            <a:r>
              <a:rPr lang="en-US" sz="1598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7046" y="5149500"/>
            <a:ext cx="537920" cy="424816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907622" y="3734891"/>
            <a:ext cx="3349874" cy="70971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66162" y="4441768"/>
            <a:ext cx="931806" cy="605896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32552" y="3861931"/>
            <a:ext cx="878186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62053" y="2864069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56696" y="1930993"/>
            <a:ext cx="1456989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4580" y="6054651"/>
            <a:ext cx="3349874" cy="70971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5918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4580" y="5028522"/>
            <a:ext cx="3349874" cy="70971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50150" y="4449770"/>
            <a:ext cx="0" cy="573767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82845" y="2183246"/>
            <a:ext cx="2997437" cy="605896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4324" y="2633995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" y="-1467"/>
            <a:ext cx="2676165" cy="1251106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65106" y="5705406"/>
            <a:ext cx="2043670" cy="347740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51078" y="5898390"/>
            <a:ext cx="347740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6269" y="2826048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4431" y="4488056"/>
            <a:ext cx="878186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81161" y="5715951"/>
            <a:ext cx="1872816" cy="295010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6812" y="3734889"/>
            <a:ext cx="1817687" cy="366024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DA0081"/>
                  </a:solidFill>
                </a:rPr>
                <a:t>Interlude </a:t>
              </a:r>
              <a:br>
                <a:rPr lang="en-US" sz="1597" b="1" cap="all" dirty="0">
                  <a:solidFill>
                    <a:srgbClr val="DA0081"/>
                  </a:solidFill>
                </a:rPr>
              </a:br>
              <a:r>
                <a:rPr lang="en-US" sz="1597" b="1" cap="all" dirty="0">
                  <a:solidFill>
                    <a:srgbClr val="DA0081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DA0081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74586" y="2269224"/>
            <a:ext cx="2549913" cy="15007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8760" y="2018187"/>
            <a:ext cx="1082790" cy="323721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55916" y="1914363"/>
            <a:ext cx="1918670" cy="70971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4648" y="1917204"/>
            <a:ext cx="1918670" cy="70971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4497" y="3734891"/>
            <a:ext cx="2928497" cy="70971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070" indent="86597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26991" y="264577"/>
            <a:ext cx="9468361" cy="911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2" b="1" dirty="0" smtClean="0">
                <a:solidFill>
                  <a:schemeClr val="bg1"/>
                </a:solidFill>
              </a:rPr>
              <a:t>ONAP Multi-Domain Federation</a:t>
            </a:r>
            <a:endParaRPr lang="en-US" sz="5322" b="1" dirty="0">
              <a:solidFill>
                <a:schemeClr val="bg1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83496" y="2625199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82844" y="3597005"/>
            <a:ext cx="2391545" cy="504914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4980708" y="1995374"/>
            <a:ext cx="1083610" cy="5715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BSS</a:t>
            </a:r>
            <a:endParaRPr lang="en-US" dirty="0"/>
          </a:p>
        </p:txBody>
      </p:sp>
      <p:sp>
        <p:nvSpPr>
          <p:cNvPr id="130" name="Rounded Rectangle 129"/>
          <p:cNvSpPr/>
          <p:nvPr/>
        </p:nvSpPr>
        <p:spPr>
          <a:xfrm>
            <a:off x="9578770" y="1975567"/>
            <a:ext cx="1083610" cy="57150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BSS</a:t>
            </a:r>
            <a:endParaRPr lang="en-US" dirty="0"/>
          </a:p>
        </p:txBody>
      </p:sp>
      <p:sp>
        <p:nvSpPr>
          <p:cNvPr id="131" name="Rounded Rectangle 130"/>
          <p:cNvSpPr/>
          <p:nvPr/>
        </p:nvSpPr>
        <p:spPr>
          <a:xfrm>
            <a:off x="4242437" y="3846153"/>
            <a:ext cx="2761672" cy="626617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ONAP</a:t>
            </a:r>
            <a:endParaRPr lang="en-US" dirty="0"/>
          </a:p>
        </p:txBody>
      </p:sp>
      <p:sp>
        <p:nvSpPr>
          <p:cNvPr id="132" name="Rounded Rectangle 131"/>
          <p:cNvSpPr/>
          <p:nvPr/>
        </p:nvSpPr>
        <p:spPr>
          <a:xfrm>
            <a:off x="9125481" y="3804272"/>
            <a:ext cx="2761672" cy="62661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ONAP or</a:t>
            </a:r>
          </a:p>
          <a:p>
            <a:pPr algn="ctr"/>
            <a:r>
              <a:rPr lang="en-US" dirty="0" smtClean="0"/>
              <a:t>Non-ONAP Orchestration</a:t>
            </a:r>
            <a:endParaRPr lang="en-US" dirty="0"/>
          </a:p>
        </p:txBody>
      </p:sp>
      <p:sp>
        <p:nvSpPr>
          <p:cNvPr id="133" name="Oval 132"/>
          <p:cNvSpPr/>
          <p:nvPr/>
        </p:nvSpPr>
        <p:spPr>
          <a:xfrm>
            <a:off x="4480280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4" name="Oval 133"/>
          <p:cNvSpPr/>
          <p:nvPr/>
        </p:nvSpPr>
        <p:spPr>
          <a:xfrm>
            <a:off x="9012215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5" name="Oval 134"/>
          <p:cNvSpPr/>
          <p:nvPr/>
        </p:nvSpPr>
        <p:spPr>
          <a:xfrm>
            <a:off x="6819846" y="3413195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6" name="Oval 135"/>
          <p:cNvSpPr/>
          <p:nvPr/>
        </p:nvSpPr>
        <p:spPr>
          <a:xfrm>
            <a:off x="4588983" y="4487349"/>
            <a:ext cx="2513763" cy="584450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grpSp>
        <p:nvGrpSpPr>
          <p:cNvPr id="2" name="Group 1"/>
          <p:cNvGrpSpPr/>
          <p:nvPr/>
        </p:nvGrpSpPr>
        <p:grpSpPr>
          <a:xfrm>
            <a:off x="359354" y="4671450"/>
            <a:ext cx="2301411" cy="1354065"/>
            <a:chOff x="359354" y="4671450"/>
            <a:chExt cx="2301411" cy="1354065"/>
          </a:xfrm>
        </p:grpSpPr>
        <p:sp>
          <p:nvSpPr>
            <p:cNvPr id="137" name="Oval 136"/>
            <p:cNvSpPr/>
            <p:nvPr/>
          </p:nvSpPr>
          <p:spPr>
            <a:xfrm>
              <a:off x="371140" y="5047664"/>
              <a:ext cx="614163" cy="225869"/>
            </a:xfrm>
            <a:prstGeom prst="ellipse">
              <a:avLst/>
            </a:prstGeom>
            <a:solidFill>
              <a:srgbClr val="DA00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5698" y="5557690"/>
              <a:ext cx="614163" cy="22586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59354" y="4671450"/>
              <a:ext cx="1088888" cy="36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98" b="1" u="sng" dirty="0" smtClean="0"/>
                <a:t>Color Key</a:t>
              </a:r>
              <a:endParaRPr lang="en-US" sz="1798" b="1" u="sng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15836" y="4949884"/>
              <a:ext cx="17223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Service Centric External APIs</a:t>
              </a:r>
              <a:endParaRPr lang="en-US" sz="14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938463" y="5502295"/>
              <a:ext cx="17223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Resource Centric External APIs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417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ONAP “Black Box” View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54534" y="2190311"/>
            <a:ext cx="10882935" cy="3939601"/>
            <a:chOff x="632698" y="1598107"/>
            <a:chExt cx="10894283" cy="4820947"/>
          </a:xfrm>
        </p:grpSpPr>
        <p:sp>
          <p:nvSpPr>
            <p:cNvPr id="15" name="Rectangle 14"/>
            <p:cNvSpPr/>
            <p:nvPr/>
          </p:nvSpPr>
          <p:spPr>
            <a:xfrm>
              <a:off x="4143517" y="2068940"/>
              <a:ext cx="7350992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OAP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32698" y="2068943"/>
              <a:ext cx="1366982" cy="38792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OOM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585029" y="2068941"/>
              <a:ext cx="1488207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Design</a:t>
              </a:r>
              <a:br>
                <a:rPr lang="en-US" sz="1199" dirty="0"/>
              </a:br>
              <a:r>
                <a:rPr lang="en-US" sz="1199" dirty="0"/>
                <a:t>Tools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 rot="16200000">
              <a:off x="344058" y="3809998"/>
              <a:ext cx="387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ONAP Management Interfaces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32698" y="1598107"/>
              <a:ext cx="1366982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OOM Interfaces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67708" y="1598107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(Service Centric)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567707" y="6021890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(Resource Centric)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37315" y="6021890"/>
              <a:ext cx="1362365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Resource Interfaces</a:t>
              </a:r>
            </a:p>
          </p:txBody>
        </p:sp>
      </p:grpSp>
      <p:sp>
        <p:nvSpPr>
          <p:cNvPr id="47" name="Cloud 46"/>
          <p:cNvSpPr/>
          <p:nvPr/>
        </p:nvSpPr>
        <p:spPr>
          <a:xfrm>
            <a:off x="2885095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APIs</a:t>
            </a:r>
          </a:p>
        </p:txBody>
      </p:sp>
      <p:sp>
        <p:nvSpPr>
          <p:cNvPr id="48" name="Cloud 47"/>
          <p:cNvSpPr/>
          <p:nvPr/>
        </p:nvSpPr>
        <p:spPr>
          <a:xfrm>
            <a:off x="5482423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UX/CX</a:t>
            </a:r>
          </a:p>
        </p:txBody>
      </p:sp>
      <p:sp>
        <p:nvSpPr>
          <p:cNvPr id="49" name="Cloud 48"/>
          <p:cNvSpPr/>
          <p:nvPr/>
        </p:nvSpPr>
        <p:spPr>
          <a:xfrm>
            <a:off x="8144338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CLIs/SDKs</a:t>
            </a:r>
          </a:p>
        </p:txBody>
      </p:sp>
      <p:sp>
        <p:nvSpPr>
          <p:cNvPr id="50" name="Cloud 49"/>
          <p:cNvSpPr/>
          <p:nvPr/>
        </p:nvSpPr>
        <p:spPr>
          <a:xfrm>
            <a:off x="3534134" y="6224725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PNFs</a:t>
            </a:r>
          </a:p>
        </p:txBody>
      </p:sp>
      <p:sp>
        <p:nvSpPr>
          <p:cNvPr id="51" name="Cloud 50"/>
          <p:cNvSpPr/>
          <p:nvPr/>
        </p:nvSpPr>
        <p:spPr>
          <a:xfrm>
            <a:off x="5112766" y="6224724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VIMs</a:t>
            </a:r>
          </a:p>
        </p:txBody>
      </p:sp>
      <p:sp>
        <p:nvSpPr>
          <p:cNvPr id="52" name="Cloud 51"/>
          <p:cNvSpPr/>
          <p:nvPr/>
        </p:nvSpPr>
        <p:spPr>
          <a:xfrm>
            <a:off x="6625943" y="6190118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IaaS</a:t>
            </a:r>
          </a:p>
        </p:txBody>
      </p:sp>
      <p:sp>
        <p:nvSpPr>
          <p:cNvPr id="53" name="Cloud 52"/>
          <p:cNvSpPr/>
          <p:nvPr/>
        </p:nvSpPr>
        <p:spPr>
          <a:xfrm>
            <a:off x="8204575" y="6207421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PaaS</a:t>
            </a:r>
          </a:p>
        </p:txBody>
      </p:sp>
      <p:sp>
        <p:nvSpPr>
          <p:cNvPr id="54" name="Cloud 53"/>
          <p:cNvSpPr/>
          <p:nvPr/>
        </p:nvSpPr>
        <p:spPr>
          <a:xfrm>
            <a:off x="9596821" y="6200520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8156" y="2207090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344414" y="2207090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1" name="Left-Right Arrow 10"/>
          <p:cNvSpPr/>
          <p:nvPr/>
        </p:nvSpPr>
        <p:spPr>
          <a:xfrm>
            <a:off x="11484664" y="2095550"/>
            <a:ext cx="700987" cy="474869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-Down Arrow 11"/>
          <p:cNvSpPr/>
          <p:nvPr/>
        </p:nvSpPr>
        <p:spPr>
          <a:xfrm>
            <a:off x="5078250" y="149900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18155" y="5853894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25" name="Up-Down Arrow 24"/>
          <p:cNvSpPr/>
          <p:nvPr/>
        </p:nvSpPr>
        <p:spPr>
          <a:xfrm>
            <a:off x="5111753" y="6041786"/>
            <a:ext cx="566057" cy="753396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159129" y="3070441"/>
            <a:ext cx="3416318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</a:t>
            </a: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Controller SDK</a:t>
            </a:r>
            <a:endParaRPr lang="en-US" altLang="zh-CN" sz="11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670427" y="1212061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442567" y="1248837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11" name="Left-Right Arrow 110"/>
          <p:cNvSpPr/>
          <p:nvPr/>
        </p:nvSpPr>
        <p:spPr>
          <a:xfrm>
            <a:off x="11582817" y="1137297"/>
            <a:ext cx="700987" cy="474869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Up-Down Arrow 111"/>
          <p:cNvSpPr/>
          <p:nvPr/>
        </p:nvSpPr>
        <p:spPr>
          <a:xfrm>
            <a:off x="3170385" y="95556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4087248" y="4310361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115" name="Up-Down Arrow 114"/>
          <p:cNvSpPr/>
          <p:nvPr/>
        </p:nvSpPr>
        <p:spPr>
          <a:xfrm>
            <a:off x="4180846" y="4498253"/>
            <a:ext cx="566057" cy="753396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3970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Related ONAP Beijing Projects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47785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674408" y="4658754"/>
            <a:ext cx="2513763" cy="592851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3" name="Oval 112"/>
          <p:cNvSpPr/>
          <p:nvPr/>
        </p:nvSpPr>
        <p:spPr>
          <a:xfrm>
            <a:off x="6943501" y="1953313"/>
            <a:ext cx="1701387" cy="871122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5" name="Oval 114"/>
          <p:cNvSpPr/>
          <p:nvPr/>
        </p:nvSpPr>
        <p:spPr>
          <a:xfrm>
            <a:off x="5010971" y="1198971"/>
            <a:ext cx="2229011" cy="486851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6" name="Oval 115"/>
          <p:cNvSpPr/>
          <p:nvPr/>
        </p:nvSpPr>
        <p:spPr>
          <a:xfrm>
            <a:off x="8814445" y="2061321"/>
            <a:ext cx="1366249" cy="871122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7" name="Oval 116"/>
          <p:cNvSpPr/>
          <p:nvPr/>
        </p:nvSpPr>
        <p:spPr>
          <a:xfrm>
            <a:off x="3880965" y="3635529"/>
            <a:ext cx="1572669" cy="1281618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8" name="TextBox 117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260267" y="5380501"/>
            <a:ext cx="2301411" cy="1354065"/>
            <a:chOff x="359354" y="4671450"/>
            <a:chExt cx="2301411" cy="1354065"/>
          </a:xfrm>
        </p:grpSpPr>
        <p:sp>
          <p:nvSpPr>
            <p:cNvPr id="130" name="TextBox 129"/>
            <p:cNvSpPr txBox="1"/>
            <p:nvPr/>
          </p:nvSpPr>
          <p:spPr>
            <a:xfrm>
              <a:off x="915836" y="4949884"/>
              <a:ext cx="172230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Service Centric External APIs</a:t>
              </a:r>
              <a:endParaRPr lang="en-US" sz="1400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938463" y="5502295"/>
              <a:ext cx="172230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Resource Centric External APIs</a:t>
              </a:r>
              <a:endParaRPr lang="en-US" sz="1400" b="1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371140" y="5047664"/>
              <a:ext cx="614163" cy="225869"/>
            </a:xfrm>
            <a:prstGeom prst="ellipse">
              <a:avLst/>
            </a:prstGeom>
            <a:solidFill>
              <a:srgbClr val="DA00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75698" y="5557690"/>
              <a:ext cx="614163" cy="22586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59354" y="4671450"/>
              <a:ext cx="1088888" cy="36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98" b="1" u="sng" dirty="0" smtClean="0"/>
                <a:t>Color Key</a:t>
              </a:r>
              <a:endParaRPr lang="en-US" sz="1798" b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65835320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59955"/>
            <a:ext cx="60735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2" name="Title 131">
            <a:extLst>
              <a:ext uri="{FF2B5EF4-FFF2-40B4-BE49-F238E27FC236}">
                <a16:creationId xmlns:a16="http://schemas.microsoft.com/office/drawing/2014/main" xmlns="" id="{709D5100-7C3B-483C-B897-1FF0473B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Orchestrator Functional Internal </a:t>
            </a:r>
            <a:r>
              <a:rPr lang="en-US" sz="2800" dirty="0" smtClean="0"/>
              <a:t>View Example</a:t>
            </a:r>
            <a:endParaRPr lang="en-US" sz="28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E9D414A-1F0D-4437-8FE2-C331AF6DC26C}"/>
              </a:ext>
            </a:extLst>
          </p:cNvPr>
          <p:cNvGrpSpPr/>
          <p:nvPr/>
        </p:nvGrpSpPr>
        <p:grpSpPr>
          <a:xfrm>
            <a:off x="10459711" y="92241"/>
            <a:ext cx="1565050" cy="951258"/>
            <a:chOff x="8439430" y="25213"/>
            <a:chExt cx="1565050" cy="951258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xmlns="" id="{3261A921-D5CE-49C2-9B24-6EB17C1C8DA8}"/>
                </a:ext>
              </a:extLst>
            </p:cNvPr>
            <p:cNvSpPr/>
            <p:nvPr/>
          </p:nvSpPr>
          <p:spPr>
            <a:xfrm>
              <a:off x="8439430" y="162658"/>
              <a:ext cx="1565050" cy="813813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xmlns="" id="{61E46455-4F0F-463D-AB65-404AE4F7355E}"/>
                </a:ext>
              </a:extLst>
            </p:cNvPr>
            <p:cNvSpPr txBox="1"/>
            <p:nvPr/>
          </p:nvSpPr>
          <p:spPr>
            <a:xfrm>
              <a:off x="9008446" y="25213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E4A90269-B139-4BEE-B670-97E5AACE2CF7}"/>
                </a:ext>
              </a:extLst>
            </p:cNvPr>
            <p:cNvGrpSpPr/>
            <p:nvPr/>
          </p:nvGrpSpPr>
          <p:grpSpPr>
            <a:xfrm>
              <a:off x="8525367" y="437809"/>
              <a:ext cx="1451395" cy="436790"/>
              <a:chOff x="5236557" y="1068009"/>
              <a:chExt cx="1451395" cy="436790"/>
            </a:xfrm>
          </p:grpSpPr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xmlns="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OE-x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xmlns="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OI-x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9701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External API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xmlns="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Internal API</a:t>
                </a:r>
              </a:p>
            </p:txBody>
          </p:sp>
        </p:grpSp>
      </p:grpSp>
      <p:sp>
        <p:nvSpPr>
          <p:cNvPr id="180" name="Speech Bubble: Rectangle 179">
            <a:extLst>
              <a:ext uri="{FF2B5EF4-FFF2-40B4-BE49-F238E27FC236}">
                <a16:creationId xmlns:a16="http://schemas.microsoft.com/office/drawing/2014/main" xmlns="" id="{AE4DB433-F05B-4FE0-A248-6D656669306A}"/>
              </a:ext>
            </a:extLst>
          </p:cNvPr>
          <p:cNvSpPr/>
          <p:nvPr/>
        </p:nvSpPr>
        <p:spPr>
          <a:xfrm>
            <a:off x="8226071" y="151076"/>
            <a:ext cx="1811492" cy="476893"/>
          </a:xfrm>
          <a:prstGeom prst="wedgeRectCallout">
            <a:avLst>
              <a:gd name="adj1" fmla="val 77755"/>
              <a:gd name="adj2" fmla="val 42783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APIs labeled on slide relative to SO for reference only.</a:t>
            </a:r>
          </a:p>
        </p:txBody>
      </p:sp>
      <p:sp>
        <p:nvSpPr>
          <p:cNvPr id="109" name="Speech Bubble: Rectangle 108">
            <a:extLst>
              <a:ext uri="{FF2B5EF4-FFF2-40B4-BE49-F238E27FC236}">
                <a16:creationId xmlns:a16="http://schemas.microsoft.com/office/drawing/2014/main" xmlns="" id="{7295CA8D-5867-4507-8290-65DE42041749}"/>
              </a:ext>
            </a:extLst>
          </p:cNvPr>
          <p:cNvSpPr/>
          <p:nvPr/>
        </p:nvSpPr>
        <p:spPr>
          <a:xfrm>
            <a:off x="8230334" y="1098611"/>
            <a:ext cx="1809958" cy="476893"/>
          </a:xfrm>
          <a:prstGeom prst="wedgeRectCallout">
            <a:avLst>
              <a:gd name="adj1" fmla="val -47508"/>
              <a:gd name="adj2" fmla="val 101634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within a single ONAP instance is via Micro Services Bus.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C1017D0-33E8-4D71-AC29-6652209CE574}"/>
              </a:ext>
            </a:extLst>
          </p:cNvPr>
          <p:cNvGrpSpPr/>
          <p:nvPr/>
        </p:nvGrpSpPr>
        <p:grpSpPr>
          <a:xfrm>
            <a:off x="1339207" y="1316801"/>
            <a:ext cx="10475666" cy="5597342"/>
            <a:chOff x="1339207" y="1316801"/>
            <a:chExt cx="10475666" cy="5597342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835757CF-CCCE-4405-A392-DD15489ED8F6}"/>
                </a:ext>
              </a:extLst>
            </p:cNvPr>
            <p:cNvSpPr/>
            <p:nvPr/>
          </p:nvSpPr>
          <p:spPr>
            <a:xfrm>
              <a:off x="4030628" y="1776795"/>
              <a:ext cx="5772647" cy="4516340"/>
            </a:xfrm>
            <a:custGeom>
              <a:avLst/>
              <a:gdLst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49857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1228 w 5772647"/>
                <a:gd name="connsiteY16" fmla="*/ 341906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6043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83096 w 5772647"/>
                <a:gd name="connsiteY0" fmla="*/ 330083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83096 w 5772647"/>
                <a:gd name="connsiteY17" fmla="*/ 330083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92760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3226373 w 5772647"/>
                <a:gd name="connsiteY0" fmla="*/ 347158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26373 w 5772647"/>
                <a:gd name="connsiteY17" fmla="*/ 347158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06903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3241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0525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2647" h="4516340">
                  <a:moveTo>
                    <a:pt x="3235427" y="329051"/>
                  </a:moveTo>
                  <a:lnTo>
                    <a:pt x="3105251" y="299278"/>
                  </a:lnTo>
                  <a:lnTo>
                    <a:pt x="3119383" y="66477"/>
                  </a:lnTo>
                  <a:lnTo>
                    <a:pt x="3223629" y="12032"/>
                  </a:lnTo>
                  <a:lnTo>
                    <a:pt x="5637474" y="0"/>
                  </a:lnTo>
                  <a:lnTo>
                    <a:pt x="5748793" y="55659"/>
                  </a:lnTo>
                  <a:lnTo>
                    <a:pt x="5764695" y="135172"/>
                  </a:lnTo>
                  <a:cubicBezTo>
                    <a:pt x="5767346" y="1555805"/>
                    <a:pt x="5769996" y="2976438"/>
                    <a:pt x="5772647" y="4397071"/>
                  </a:cubicBezTo>
                  <a:lnTo>
                    <a:pt x="5661328" y="4516340"/>
                  </a:lnTo>
                  <a:lnTo>
                    <a:pt x="111318" y="4516340"/>
                  </a:lnTo>
                  <a:lnTo>
                    <a:pt x="0" y="4468633"/>
                  </a:lnTo>
                  <a:lnTo>
                    <a:pt x="15902" y="4261899"/>
                  </a:lnTo>
                  <a:lnTo>
                    <a:pt x="55659" y="4190337"/>
                  </a:lnTo>
                  <a:lnTo>
                    <a:pt x="5359179" y="4198288"/>
                  </a:lnTo>
                  <a:lnTo>
                    <a:pt x="5438692" y="4126726"/>
                  </a:lnTo>
                  <a:cubicBezTo>
                    <a:pt x="5443993" y="2896924"/>
                    <a:pt x="5449293" y="1667123"/>
                    <a:pt x="5454594" y="437321"/>
                  </a:cubicBezTo>
                  <a:lnTo>
                    <a:pt x="5359179" y="333955"/>
                  </a:lnTo>
                  <a:lnTo>
                    <a:pt x="3235427" y="32905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76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1345191" y="2390863"/>
              <a:ext cx="7892814" cy="3399754"/>
            </a:xfrm>
            <a:prstGeom prst="roundRect">
              <a:avLst>
                <a:gd name="adj" fmla="val 7421"/>
              </a:avLst>
            </a:prstGeom>
            <a:solidFill>
              <a:srgbClr val="91ACDC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182724" tIns="45664" rIns="182724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Rounded Rectangle 90">
              <a:extLst>
                <a:ext uri="{FF2B5EF4-FFF2-40B4-BE49-F238E27FC236}">
                  <a16:creationId xmlns:a16="http://schemas.microsoft.com/office/drawing/2014/main" xmlns="" id="{C4ACCC34-4CD7-4FC5-BEDC-DED790E53AF7}"/>
                </a:ext>
              </a:extLst>
            </p:cNvPr>
            <p:cNvSpPr/>
            <p:nvPr/>
          </p:nvSpPr>
          <p:spPr>
            <a:xfrm>
              <a:off x="1612925" y="4614709"/>
              <a:ext cx="7283247" cy="92357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r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Rounded Rectangle 93">
              <a:extLst>
                <a:ext uri="{FF2B5EF4-FFF2-40B4-BE49-F238E27FC236}">
                  <a16:creationId xmlns:a16="http://schemas.microsoft.com/office/drawing/2014/main" xmlns="" id="{08566943-C86D-42E0-AB87-4A3D60986680}"/>
                </a:ext>
              </a:extLst>
            </p:cNvPr>
            <p:cNvSpPr/>
            <p:nvPr/>
          </p:nvSpPr>
          <p:spPr>
            <a:xfrm>
              <a:off x="3052211" y="2473457"/>
              <a:ext cx="5457484" cy="350711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92"/>
            <p:cNvSpPr/>
            <p:nvPr/>
          </p:nvSpPr>
          <p:spPr>
            <a:xfrm>
              <a:off x="6019456" y="3252519"/>
              <a:ext cx="2876715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Orch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Execution Engine 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</a:rPr>
                <a:t>(BPMN/TOSCA)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/>
              </a:r>
              <a:b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94"/>
            <p:cNvSpPr/>
            <p:nvPr/>
          </p:nvSpPr>
          <p:spPr>
            <a:xfrm>
              <a:off x="2706405" y="3252519"/>
              <a:ext cx="2820951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Data Store</a:t>
              </a:r>
            </a:p>
          </p:txBody>
        </p:sp>
        <p:sp>
          <p:nvSpPr>
            <p:cNvPr id="21" name="Can 122"/>
            <p:cNvSpPr/>
            <p:nvPr/>
          </p:nvSpPr>
          <p:spPr bwMode="auto">
            <a:xfrm>
              <a:off x="4731687" y="3826826"/>
              <a:ext cx="580896" cy="411909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94" tIns="34296" rIns="68594" bIns="3429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Request DB</a:t>
              </a:r>
            </a:p>
          </p:txBody>
        </p:sp>
        <p:sp>
          <p:nvSpPr>
            <p:cNvPr id="25" name="Rounded Rectangle 126"/>
            <p:cNvSpPr/>
            <p:nvPr/>
          </p:nvSpPr>
          <p:spPr>
            <a:xfrm>
              <a:off x="4515815" y="6456943"/>
              <a:ext cx="118436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53609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>
              <a:off x="7070178" y="4330372"/>
              <a:ext cx="0" cy="57607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cxnSpLocks/>
              <a:endCxn id="25" idx="0"/>
            </p:cNvCxnSpPr>
            <p:nvPr/>
          </p:nvCxnSpPr>
          <p:spPr>
            <a:xfrm>
              <a:off x="5090168" y="5349026"/>
              <a:ext cx="17827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3314135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42133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63530" y="415599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068825" y="3913655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5" name="Straight Arrow Connector 44"/>
            <p:cNvCxnSpPr>
              <a:cxnSpLocks/>
            </p:cNvCxnSpPr>
            <p:nvPr/>
          </p:nvCxnSpPr>
          <p:spPr>
            <a:xfrm>
              <a:off x="5514308" y="4065324"/>
              <a:ext cx="513385" cy="455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ysDash"/>
              <a:headEnd type="arrow" w="med" len="med"/>
              <a:tailEnd type="arrow" w="med" len="med"/>
            </a:ln>
            <a:effectLst/>
          </p:spPr>
        </p:cxnSp>
        <p:sp>
          <p:nvSpPr>
            <p:cNvPr id="46" name="Can 149"/>
            <p:cNvSpPr/>
            <p:nvPr/>
          </p:nvSpPr>
          <p:spPr bwMode="auto">
            <a:xfrm>
              <a:off x="3705304" y="3514824"/>
              <a:ext cx="809241" cy="667797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91362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Service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Resource</a:t>
              </a:r>
            </a:p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Catalog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33444" y="2703427"/>
              <a:ext cx="4992627" cy="3057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Request</a:t>
              </a:r>
            </a:p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Handler</a:t>
              </a:r>
            </a:p>
          </p:txBody>
        </p:sp>
        <p:sp>
          <p:nvSpPr>
            <p:cNvPr id="48" name="Rounded Rectangle 151"/>
            <p:cNvSpPr/>
            <p:nvPr/>
          </p:nvSpPr>
          <p:spPr>
            <a:xfrm>
              <a:off x="3419608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Store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</a:t>
              </a:r>
            </a:p>
          </p:txBody>
        </p:sp>
        <p:sp>
          <p:nvSpPr>
            <p:cNvPr id="49" name="Rounded Rectangle 152"/>
            <p:cNvSpPr/>
            <p:nvPr/>
          </p:nvSpPr>
          <p:spPr>
            <a:xfrm>
              <a:off x="4203297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Recipe</a:t>
              </a:r>
            </a:p>
          </p:txBody>
        </p:sp>
        <p:sp>
          <p:nvSpPr>
            <p:cNvPr id="50" name="Rounded Rectangle 153"/>
            <p:cNvSpPr/>
            <p:nvPr/>
          </p:nvSpPr>
          <p:spPr>
            <a:xfrm>
              <a:off x="6837203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Track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Requests</a:t>
              </a:r>
            </a:p>
          </p:txBody>
        </p:sp>
        <p:cxnSp>
          <p:nvCxnSpPr>
            <p:cNvPr id="51" name="Straight Arrow Connector 50"/>
            <p:cNvCxnSpPr>
              <a:endCxn id="50" idx="2"/>
            </p:cNvCxnSpPr>
            <p:nvPr/>
          </p:nvCxnSpPr>
          <p:spPr>
            <a:xfrm flipV="1">
              <a:off x="7179746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 flipV="1">
              <a:off x="4534483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3762151" y="29776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8" name="Elbow Connector 162"/>
            <p:cNvCxnSpPr>
              <a:cxnSpLocks/>
              <a:endCxn id="105" idx="1"/>
            </p:cNvCxnSpPr>
            <p:nvPr/>
          </p:nvCxnSpPr>
          <p:spPr>
            <a:xfrm rot="16200000" flipH="1">
              <a:off x="5767111" y="2939567"/>
              <a:ext cx="726922" cy="687417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4193048" y="4360647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64" name="Rectangle 63"/>
            <p:cNvSpPr/>
            <p:nvPr/>
          </p:nvSpPr>
          <p:spPr>
            <a:xfrm>
              <a:off x="1590448" y="1712236"/>
              <a:ext cx="1194044" cy="369181"/>
            </a:xfrm>
            <a:prstGeom prst="rect">
              <a:avLst/>
            </a:prstGeom>
            <a:solidFill>
              <a:srgbClr val="D6E6F4"/>
            </a:solidFill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36" tIns="45664" rIns="91336" bIns="45664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SDC</a:t>
              </a: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1C962BF-9398-49AC-9767-723F4E37459D}"/>
                </a:ext>
              </a:extLst>
            </p:cNvPr>
            <p:cNvSpPr/>
            <p:nvPr/>
          </p:nvSpPr>
          <p:spPr>
            <a:xfrm>
              <a:off x="8898454" y="3271144"/>
              <a:ext cx="1728663" cy="188302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388C0A80-A703-4DB1-8154-77B6000D9BF4}"/>
                </a:ext>
              </a:extLst>
            </p:cNvPr>
            <p:cNvSpPr/>
            <p:nvPr/>
          </p:nvSpPr>
          <p:spPr>
            <a:xfrm flipV="1">
              <a:off x="8896171" y="4150883"/>
              <a:ext cx="1728663" cy="120407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5414B3E5-B8DC-4C5C-A2E5-EDD6079EFEDF}"/>
                </a:ext>
              </a:extLst>
            </p:cNvPr>
            <p:cNvGrpSpPr/>
            <p:nvPr/>
          </p:nvGrpSpPr>
          <p:grpSpPr>
            <a:xfrm>
              <a:off x="4764512" y="3343436"/>
              <a:ext cx="580896" cy="467161"/>
              <a:chOff x="4714242" y="3218903"/>
              <a:chExt cx="580896" cy="467161"/>
            </a:xfrm>
          </p:grpSpPr>
          <p:sp>
            <p:nvSpPr>
              <p:cNvPr id="44" name="Can 147"/>
              <p:cNvSpPr/>
              <p:nvPr/>
            </p:nvSpPr>
            <p:spPr bwMode="auto">
              <a:xfrm>
                <a:off x="4714242" y="3218903"/>
                <a:ext cx="580896" cy="411909"/>
              </a:xfrm>
              <a:prstGeom prst="can">
                <a:avLst/>
              </a:prstGeom>
              <a:solidFill>
                <a:srgbClr val="EEECE1">
                  <a:lumMod val="40000"/>
                  <a:lumOff val="6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94" tIns="34296" rIns="68594" bIns="34296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xmlns="" id="{9AD46493-16D2-48EA-8E0B-965702887C82}"/>
                  </a:ext>
                </a:extLst>
              </p:cNvPr>
              <p:cNvSpPr txBox="1"/>
              <p:nvPr/>
            </p:nvSpPr>
            <p:spPr>
              <a:xfrm>
                <a:off x="4778645" y="3316732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BPMN</a:t>
                </a:r>
                <a:b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DB</a:t>
                </a:r>
              </a:p>
            </p:txBody>
          </p:sp>
        </p:grpSp>
        <p:sp>
          <p:nvSpPr>
            <p:cNvPr id="122" name="Rounded Rectangle 126">
              <a:extLst>
                <a:ext uri="{FF2B5EF4-FFF2-40B4-BE49-F238E27FC236}">
                  <a16:creationId xmlns:a16="http://schemas.microsoft.com/office/drawing/2014/main" xmlns="" id="{62B900F2-5F3A-4FD9-A96E-35F40079C4F7}"/>
                </a:ext>
              </a:extLst>
            </p:cNvPr>
            <p:cNvSpPr/>
            <p:nvPr/>
          </p:nvSpPr>
          <p:spPr>
            <a:xfrm>
              <a:off x="5942580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SDN-C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xmlns="" id="{2D64E9B2-B4BB-4A98-A594-7E28029D0BEF}"/>
                </a:ext>
              </a:extLst>
            </p:cNvPr>
            <p:cNvCxnSpPr>
              <a:cxnSpLocks/>
            </p:cNvCxnSpPr>
            <p:nvPr/>
          </p:nvCxnSpPr>
          <p:spPr>
            <a:xfrm>
              <a:off x="6472956" y="5343719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xmlns="" id="{730855B3-0BA1-4F84-AC5E-94E08BCA7462}"/>
                </a:ext>
              </a:extLst>
            </p:cNvPr>
            <p:cNvCxnSpPr>
              <a:cxnSpLocks/>
            </p:cNvCxnSpPr>
            <p:nvPr/>
          </p:nvCxnSpPr>
          <p:spPr>
            <a:xfrm>
              <a:off x="7176967" y="5053275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xmlns="" id="{FD65CAA3-77A2-4F24-B14E-3FDC01756124}"/>
                </a:ext>
              </a:extLst>
            </p:cNvPr>
            <p:cNvSpPr/>
            <p:nvPr/>
          </p:nvSpPr>
          <p:spPr>
            <a:xfrm>
              <a:off x="7351032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Controller</a:t>
              </a:r>
            </a:p>
          </p:txBody>
        </p:sp>
        <p:sp>
          <p:nvSpPr>
            <p:cNvPr id="52" name="Rounded Rectangle 155"/>
            <p:cNvSpPr/>
            <p:nvPr/>
          </p:nvSpPr>
          <p:spPr>
            <a:xfrm>
              <a:off x="4947922" y="2751129"/>
              <a:ext cx="164420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Request Data to Recipe &amp; Invoke BPEL Execution</a:t>
              </a: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xmlns="" id="{3C423AEF-FEDE-4756-B5E2-FA0CBAE9B0BD}"/>
                </a:ext>
              </a:extLst>
            </p:cNvPr>
            <p:cNvGrpSpPr/>
            <p:nvPr/>
          </p:nvGrpSpPr>
          <p:grpSpPr>
            <a:xfrm>
              <a:off x="3129076" y="3879360"/>
              <a:ext cx="737974" cy="369332"/>
              <a:chOff x="3406053" y="3136282"/>
              <a:chExt cx="737974" cy="369332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xmlns="" id="{B102C575-D160-4DA4-9487-551CC8072904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xmlns="" id="{1C5A8687-204A-4625-8B13-CA98B86D9FDB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Resource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Models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xmlns="" id="{569912CA-0D8F-45F6-964D-D12624003178}"/>
                </a:ext>
              </a:extLst>
            </p:cNvPr>
            <p:cNvGrpSpPr/>
            <p:nvPr/>
          </p:nvGrpSpPr>
          <p:grpSpPr>
            <a:xfrm>
              <a:off x="3136526" y="3495343"/>
              <a:ext cx="737974" cy="369332"/>
              <a:chOff x="3406053" y="3136282"/>
              <a:chExt cx="737974" cy="369332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xmlns="" id="{ABF2A23E-FD20-4D05-9DE9-FBEBC49B464D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xmlns="" id="{AFE1FA1A-280C-4D01-A48B-D38DE5F0898E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Models</a:t>
                </a:r>
              </a:p>
            </p:txBody>
          </p:sp>
        </p:grpSp>
        <p:cxnSp>
          <p:nvCxnSpPr>
            <p:cNvPr id="163" name="Straight Arrow Connector 64">
              <a:extLst>
                <a:ext uri="{FF2B5EF4-FFF2-40B4-BE49-F238E27FC236}">
                  <a16:creationId xmlns:a16="http://schemas.microsoft.com/office/drawing/2014/main" xmlns="" id="{12E2D2EA-388E-436E-83A0-3FC36A2AEDF7}"/>
                </a:ext>
              </a:extLst>
            </p:cNvPr>
            <p:cNvCxnSpPr>
              <a:cxnSpLocks/>
            </p:cNvCxnSpPr>
            <p:nvPr/>
          </p:nvCxnSpPr>
          <p:spPr>
            <a:xfrm>
              <a:off x="2171529" y="3682801"/>
              <a:ext cx="1075512" cy="349980"/>
            </a:xfrm>
            <a:prstGeom prst="bentConnector3">
              <a:avLst>
                <a:gd name="adj1" fmla="val 46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B520152-9E12-4908-8D3B-AA3CA026137C}"/>
                </a:ext>
              </a:extLst>
            </p:cNvPr>
            <p:cNvSpPr txBox="1"/>
            <p:nvPr/>
          </p:nvSpPr>
          <p:spPr>
            <a:xfrm rot="16200000">
              <a:off x="772578" y="3241210"/>
              <a:ext cx="15333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Orchestrator</a:t>
              </a:r>
            </a:p>
          </p:txBody>
        </p:sp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 rot="16200000" flipH="1">
              <a:off x="1915145" y="2358888"/>
              <a:ext cx="1591056" cy="1072736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xmlns="" id="{4D4E733C-3410-4B81-AB21-38E0BCE7469B}"/>
                </a:ext>
              </a:extLst>
            </p:cNvPr>
            <p:cNvSpPr/>
            <p:nvPr/>
          </p:nvSpPr>
          <p:spPr>
            <a:xfrm>
              <a:off x="1782360" y="3281937"/>
              <a:ext cx="571499" cy="11165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73725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xmlns="" id="{74C465AE-F919-45BF-B705-3D78ABCF5FCE}"/>
                </a:ext>
              </a:extLst>
            </p:cNvPr>
            <p:cNvSpPr/>
            <p:nvPr/>
          </p:nvSpPr>
          <p:spPr>
            <a:xfrm>
              <a:off x="6522257" y="4011760"/>
              <a:ext cx="1746785" cy="210791"/>
            </a:xfrm>
            <a:prstGeom prst="roundRect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Resource Level </a:t>
              </a:r>
              <a:r>
                <a:rPr lang="en-US" sz="1000" b="1" dirty="0" err="1">
                  <a:solidFill>
                    <a:prstClr val="black"/>
                  </a:solidFill>
                  <a:latin typeface="Calibri"/>
                </a:rPr>
                <a:t>Orch</a:t>
              </a:r>
              <a:endParaRPr lang="en-US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12" name="Straight Arrow Connector 28">
              <a:extLst>
                <a:ext uri="{FF2B5EF4-FFF2-40B4-BE49-F238E27FC236}">
                  <a16:creationId xmlns:a16="http://schemas.microsoft.com/office/drawing/2014/main" xmlns="" id="{90003D5C-187F-4D5D-B17E-202282E18E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28617" y="3933551"/>
              <a:ext cx="576072" cy="1371600"/>
            </a:xfrm>
            <a:prstGeom prst="bentConnector3">
              <a:avLst>
                <a:gd name="adj1" fmla="val 3619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5455C9D6-B23C-4AF8-96AD-A984BC27282F}"/>
                </a:ext>
              </a:extLst>
            </p:cNvPr>
            <p:cNvSpPr txBox="1"/>
            <p:nvPr/>
          </p:nvSpPr>
          <p:spPr>
            <a:xfrm>
              <a:off x="1654758" y="4652167"/>
              <a:ext cx="26907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Resource/Controller Adapters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722A6323-CC45-4ACC-921D-93FE1C990021}"/>
                </a:ext>
              </a:extLst>
            </p:cNvPr>
            <p:cNvSpPr txBox="1"/>
            <p:nvPr/>
          </p:nvSpPr>
          <p:spPr>
            <a:xfrm>
              <a:off x="4462050" y="2459955"/>
              <a:ext cx="2690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API Handler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2FBF294F-2518-43F0-B955-C3F0AF35BCE4}"/>
                </a:ext>
              </a:extLst>
            </p:cNvPr>
            <p:cNvSpPr/>
            <p:nvPr/>
          </p:nvSpPr>
          <p:spPr>
            <a:xfrm>
              <a:off x="2453164" y="4918083"/>
              <a:ext cx="6082227" cy="56957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l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xmlns="" id="{8FE4D07F-671D-4A24-B627-CE5AA8F355C3}"/>
                </a:ext>
              </a:extLst>
            </p:cNvPr>
            <p:cNvSpPr/>
            <p:nvPr/>
          </p:nvSpPr>
          <p:spPr>
            <a:xfrm>
              <a:off x="4496533" y="5114406"/>
              <a:ext cx="1404515" cy="2448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VNF/Network Adapter</a:t>
              </a:r>
            </a:p>
          </p:txBody>
        </p:sp>
        <p:sp>
          <p:nvSpPr>
            <p:cNvPr id="121" name="Rounded Rectangle 165">
              <a:extLst>
                <a:ext uri="{FF2B5EF4-FFF2-40B4-BE49-F238E27FC236}">
                  <a16:creationId xmlns:a16="http://schemas.microsoft.com/office/drawing/2014/main" xmlns="" id="{D01D2E82-A4B0-4AAF-885B-236BCC626E18}"/>
                </a:ext>
              </a:extLst>
            </p:cNvPr>
            <p:cNvSpPr/>
            <p:nvPr/>
          </p:nvSpPr>
          <p:spPr>
            <a:xfrm>
              <a:off x="2616052" y="4976382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Adapter Template</a:t>
              </a:r>
            </a:p>
          </p:txBody>
        </p:sp>
        <p:sp>
          <p:nvSpPr>
            <p:cNvPr id="128" name="Rounded Rectangle 166">
              <a:extLst>
                <a:ext uri="{FF2B5EF4-FFF2-40B4-BE49-F238E27FC236}">
                  <a16:creationId xmlns:a16="http://schemas.microsoft.com/office/drawing/2014/main" xmlns="" id="{4F6590E6-38FA-4CA5-BB90-EF4C8E243EEE}"/>
                </a:ext>
              </a:extLst>
            </p:cNvPr>
            <p:cNvSpPr/>
            <p:nvPr/>
          </p:nvSpPr>
          <p:spPr>
            <a:xfrm>
              <a:off x="2616052" y="5150024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Data to Template</a:t>
              </a:r>
            </a:p>
          </p:txBody>
        </p:sp>
        <p:sp>
          <p:nvSpPr>
            <p:cNvPr id="129" name="Rounded Rectangle 167">
              <a:extLst>
                <a:ext uri="{FF2B5EF4-FFF2-40B4-BE49-F238E27FC236}">
                  <a16:creationId xmlns:a16="http://schemas.microsoft.com/office/drawing/2014/main" xmlns="" id="{72733490-8690-40E2-A7E8-A406F19AECC4}"/>
                </a:ext>
              </a:extLst>
            </p:cNvPr>
            <p:cNvSpPr/>
            <p:nvPr/>
          </p:nvSpPr>
          <p:spPr>
            <a:xfrm>
              <a:off x="2616051" y="5317653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Execute Transaction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xmlns="" id="{B8C599F0-0939-4777-B685-AA9E9EE56336}"/>
                </a:ext>
              </a:extLst>
            </p:cNvPr>
            <p:cNvSpPr/>
            <p:nvPr/>
          </p:nvSpPr>
          <p:spPr>
            <a:xfrm>
              <a:off x="6269671" y="5103260"/>
              <a:ext cx="1889922" cy="2603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 Adapter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89DCE71F-CC27-47CB-A353-32B240AD9F35}"/>
                </a:ext>
              </a:extLst>
            </p:cNvPr>
            <p:cNvGrpSpPr/>
            <p:nvPr/>
          </p:nvGrpSpPr>
          <p:grpSpPr>
            <a:xfrm>
              <a:off x="6313238" y="3488043"/>
              <a:ext cx="2161953" cy="264089"/>
              <a:chOff x="6653769" y="3049311"/>
              <a:chExt cx="1449415" cy="264089"/>
            </a:xfrm>
          </p:grpSpPr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xmlns="" id="{19E85176-2E8C-4FFF-970A-EF8D4147AE13}"/>
                  </a:ext>
                </a:extLst>
              </p:cNvPr>
              <p:cNvSpPr/>
              <p:nvPr/>
            </p:nvSpPr>
            <p:spPr>
              <a:xfrm>
                <a:off x="6761735" y="3102609"/>
                <a:ext cx="1215939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xmlns="" id="{3457A653-1E2B-4248-B708-B660C7C84B6B}"/>
                  </a:ext>
                </a:extLst>
              </p:cNvPr>
              <p:cNvSpPr txBox="1"/>
              <p:nvPr/>
            </p:nvSpPr>
            <p:spPr>
              <a:xfrm>
                <a:off x="6653769" y="3049311"/>
                <a:ext cx="14494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hangingPunct="1"/>
                <a:r>
                  <a:rPr lang="en-US" sz="1000" b="1" dirty="0">
                    <a:solidFill>
                      <a:prstClr val="black"/>
                    </a:solidFill>
                    <a:latin typeface="Calibri"/>
                  </a:rPr>
                  <a:t>Service Level</a:t>
                </a:r>
              </a:p>
            </p:txBody>
          </p:sp>
        </p:grp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05F9D7D3-9A49-40F6-A356-B5E49F7787F7}"/>
                </a:ext>
              </a:extLst>
            </p:cNvPr>
            <p:cNvSpPr txBox="1"/>
            <p:nvPr/>
          </p:nvSpPr>
          <p:spPr>
            <a:xfrm rot="16200000">
              <a:off x="1427296" y="3686175"/>
              <a:ext cx="1092432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SDC Distribution Client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xmlns="" id="{EAB5E3D4-403B-487A-B1D1-0ED183D287B6}"/>
                </a:ext>
              </a:extLst>
            </p:cNvPr>
            <p:cNvSpPr/>
            <p:nvPr/>
          </p:nvSpPr>
          <p:spPr>
            <a:xfrm>
              <a:off x="10620829" y="3967738"/>
              <a:ext cx="1194044" cy="60710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A&amp;AI/ESR</a:t>
              </a:r>
            </a:p>
          </p:txBody>
        </p:sp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xmlns="" id="{B0D23487-EB5A-4B41-8C5E-1FB1FF4F99C8}"/>
                </a:ext>
              </a:extLst>
            </p:cNvPr>
            <p:cNvSpPr/>
            <p:nvPr/>
          </p:nvSpPr>
          <p:spPr>
            <a:xfrm>
              <a:off x="10620829" y="2959017"/>
              <a:ext cx="1194044" cy="60710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OOF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F0335556-D7C0-4CCD-9F7E-5C9A908A0199}"/>
                </a:ext>
              </a:extLst>
            </p:cNvPr>
            <p:cNvSpPr txBox="1"/>
            <p:nvPr/>
          </p:nvSpPr>
          <p:spPr>
            <a:xfrm>
              <a:off x="4085631" y="208284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OE-2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D2E501AD-0093-42E4-BCFC-709B4518D9A5}"/>
                </a:ext>
              </a:extLst>
            </p:cNvPr>
            <p:cNvSpPr txBox="1"/>
            <p:nvPr/>
          </p:nvSpPr>
          <p:spPr>
            <a:xfrm>
              <a:off x="2241844" y="216256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xmlns="" id="{5BBEF84F-9912-4741-A859-44363B6881CD}"/>
                </a:ext>
              </a:extLst>
            </p:cNvPr>
            <p:cNvSpPr txBox="1"/>
            <p:nvPr/>
          </p:nvSpPr>
          <p:spPr>
            <a:xfrm>
              <a:off x="6309042" y="207858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OE-3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9DFA782B-80C0-4615-9D78-A0F98CFC36D3}"/>
                </a:ext>
              </a:extLst>
            </p:cNvPr>
            <p:cNvSpPr txBox="1"/>
            <p:nvPr/>
          </p:nvSpPr>
          <p:spPr>
            <a:xfrm>
              <a:off x="9959403" y="17024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OE-5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xmlns="" id="{500122A0-713F-40B4-BF3C-A46109ADD981}"/>
                </a:ext>
              </a:extLst>
            </p:cNvPr>
            <p:cNvSpPr txBox="1"/>
            <p:nvPr/>
          </p:nvSpPr>
          <p:spPr>
            <a:xfrm>
              <a:off x="5534923" y="314485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xmlns="" id="{03CB0CE0-E966-4CE9-BDEB-E2F13BF21D5B}"/>
                </a:ext>
              </a:extLst>
            </p:cNvPr>
            <p:cNvSpPr txBox="1"/>
            <p:nvPr/>
          </p:nvSpPr>
          <p:spPr>
            <a:xfrm>
              <a:off x="10004479" y="3189787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OE-6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xmlns="" id="{AD5F7951-5808-4C0D-9DFF-1034CF2B1C97}"/>
                </a:ext>
              </a:extLst>
            </p:cNvPr>
            <p:cNvSpPr txBox="1"/>
            <p:nvPr/>
          </p:nvSpPr>
          <p:spPr>
            <a:xfrm>
              <a:off x="9978453" y="4186236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OE-7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xmlns="" id="{0D5F24D4-65A7-4DBE-A719-65FAFB595C13}"/>
                </a:ext>
              </a:extLst>
            </p:cNvPr>
            <p:cNvSpPr txBox="1"/>
            <p:nvPr/>
          </p:nvSpPr>
          <p:spPr>
            <a:xfrm>
              <a:off x="4873136" y="600548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OE-8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xmlns="" id="{C438C852-A354-4D84-98E1-4B2E4D9679FC}"/>
                </a:ext>
              </a:extLst>
            </p:cNvPr>
            <p:cNvSpPr txBox="1"/>
            <p:nvPr/>
          </p:nvSpPr>
          <p:spPr>
            <a:xfrm>
              <a:off x="6222901" y="60082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OE-9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xmlns="" id="{63C40B7C-C6EB-418C-8D92-33BD4EBB3740}"/>
                </a:ext>
              </a:extLst>
            </p:cNvPr>
            <p:cNvSpPr txBox="1"/>
            <p:nvPr/>
          </p:nvSpPr>
          <p:spPr>
            <a:xfrm>
              <a:off x="7337807" y="601408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xmlns="" id="{38C719AC-F718-472E-843D-57670F0E63C5}"/>
                </a:ext>
              </a:extLst>
            </p:cNvPr>
            <p:cNvSpPr txBox="1"/>
            <p:nvPr/>
          </p:nvSpPr>
          <p:spPr>
            <a:xfrm>
              <a:off x="5497448" y="44285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OI-2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xmlns="" id="{8C2F3FA8-18D4-4385-98A8-2D43EB1395DA}"/>
                </a:ext>
              </a:extLst>
            </p:cNvPr>
            <p:cNvSpPr txBox="1"/>
            <p:nvPr/>
          </p:nvSpPr>
          <p:spPr>
            <a:xfrm>
              <a:off x="6837203" y="441825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OI-3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xmlns="" id="{F7905CB5-580C-410D-B740-5D44F213C42B}"/>
                </a:ext>
              </a:extLst>
            </p:cNvPr>
            <p:cNvSpPr txBox="1"/>
            <p:nvPr/>
          </p:nvSpPr>
          <p:spPr>
            <a:xfrm>
              <a:off x="7275027" y="305581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OI-4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xmlns="" id="{C156AC61-7BDB-44A1-85AD-022E182F479B}"/>
                </a:ext>
              </a:extLst>
            </p:cNvPr>
            <p:cNvCxnSpPr>
              <a:stCxn id="131" idx="2"/>
              <a:endCxn id="107" idx="0"/>
            </p:cNvCxnSpPr>
            <p:nvPr/>
          </p:nvCxnSpPr>
          <p:spPr>
            <a:xfrm>
              <a:off x="7394215" y="3734264"/>
              <a:ext cx="1435" cy="27749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A2DF7546-8A0E-40A9-829B-E41447BA4FD3}"/>
                </a:ext>
              </a:extLst>
            </p:cNvPr>
            <p:cNvSpPr txBox="1"/>
            <p:nvPr/>
          </p:nvSpPr>
          <p:spPr>
            <a:xfrm>
              <a:off x="7461954" y="377870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OI-5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xmlns="" id="{351E1A24-5968-4749-9D16-2CA95A519E72}"/>
                </a:ext>
              </a:extLst>
            </p:cNvPr>
            <p:cNvCxnSpPr/>
            <p:nvPr/>
          </p:nvCxnSpPr>
          <p:spPr>
            <a:xfrm flipH="1">
              <a:off x="7015938" y="6161192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xmlns="" id="{0C48EF7E-E0EF-4002-9749-8CD2842EE230}"/>
                </a:ext>
              </a:extLst>
            </p:cNvPr>
            <p:cNvCxnSpPr>
              <a:cxnSpLocks/>
            </p:cNvCxnSpPr>
            <p:nvPr/>
          </p:nvCxnSpPr>
          <p:spPr>
            <a:xfrm>
              <a:off x="7203692" y="6165897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BEBE1ECF-EF01-4A2A-979A-0A734DF6C219}"/>
                </a:ext>
              </a:extLst>
            </p:cNvPr>
            <p:cNvSpPr txBox="1"/>
            <p:nvPr/>
          </p:nvSpPr>
          <p:spPr>
            <a:xfrm rot="5400000">
              <a:off x="7792222" y="3789799"/>
              <a:ext cx="3711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Micro Services Bus     /     Data Movement</a:t>
              </a: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xmlns="" id="{E0D31A0A-2156-469A-B359-09F381C3438D}"/>
                </a:ext>
              </a:extLst>
            </p:cNvPr>
            <p:cNvCxnSpPr>
              <a:cxnSpLocks/>
            </p:cNvCxnSpPr>
            <p:nvPr/>
          </p:nvCxnSpPr>
          <p:spPr>
            <a:xfrm>
              <a:off x="4041832" y="1950614"/>
              <a:ext cx="0" cy="4595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7" name="圆角矩形 30">
              <a:extLst>
                <a:ext uri="{FF2B5EF4-FFF2-40B4-BE49-F238E27FC236}">
                  <a16:creationId xmlns:a16="http://schemas.microsoft.com/office/drawing/2014/main" xmlns="" id="{5B68701E-2739-443C-AA4E-EB41C6DD4517}"/>
                </a:ext>
              </a:extLst>
            </p:cNvPr>
            <p:cNvSpPr/>
            <p:nvPr/>
          </p:nvSpPr>
          <p:spPr>
            <a:xfrm>
              <a:off x="2958741" y="1714638"/>
              <a:ext cx="1920536" cy="343232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Dashboard OA&amp;M (VID)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xmlns="" id="{F187DD0D-305E-4519-94F3-B64EEF82B037}"/>
                </a:ext>
              </a:extLst>
            </p:cNvPr>
            <p:cNvGrpSpPr/>
            <p:nvPr/>
          </p:nvGrpSpPr>
          <p:grpSpPr>
            <a:xfrm>
              <a:off x="5553422" y="1720566"/>
              <a:ext cx="1383785" cy="689572"/>
              <a:chOff x="5398936" y="1149734"/>
              <a:chExt cx="1383785" cy="689572"/>
            </a:xfrm>
          </p:grpSpPr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xmlns="" id="{AD786F2C-7645-4C58-8B9F-107220EE22C3}"/>
                  </a:ext>
                </a:extLst>
              </p:cNvPr>
              <p:cNvCxnSpPr/>
              <p:nvPr/>
            </p:nvCxnSpPr>
            <p:spPr>
              <a:xfrm>
                <a:off x="6118855" y="1340935"/>
                <a:ext cx="1" cy="498371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64" name="圆角矩形 47">
                <a:extLst>
                  <a:ext uri="{FF2B5EF4-FFF2-40B4-BE49-F238E27FC236}">
                    <a16:creationId xmlns:a16="http://schemas.microsoft.com/office/drawing/2014/main" xmlns="" id="{DE408998-17F0-4A13-9A11-997422F73264}"/>
                  </a:ext>
                </a:extLst>
              </p:cNvPr>
              <p:cNvSpPr/>
              <p:nvPr/>
            </p:nvSpPr>
            <p:spPr>
              <a:xfrm>
                <a:off x="5398936" y="1149734"/>
                <a:ext cx="1383785" cy="327662"/>
              </a:xfrm>
              <a:prstGeom prst="roundRect">
                <a:avLst/>
              </a:prstGeom>
              <a:solidFill>
                <a:schemeClr val="accent2"/>
              </a:solidFill>
              <a:ln w="9525" cap="flat" cmpd="sng" algn="ctr">
                <a:solidFill>
                  <a:srgbClr val="00B0F0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rPr>
                  <a:t>External API</a:t>
                </a:r>
              </a:p>
            </p:txBody>
          </p:sp>
        </p:grp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19D19D19-951A-45FC-9CBC-47C6CBC6ED2E}"/>
                </a:ext>
              </a:extLst>
            </p:cNvPr>
            <p:cNvSpPr/>
            <p:nvPr/>
          </p:nvSpPr>
          <p:spPr>
            <a:xfrm>
              <a:off x="8754135" y="1864846"/>
              <a:ext cx="2039951" cy="533400"/>
            </a:xfrm>
            <a:custGeom>
              <a:avLst/>
              <a:gdLst>
                <a:gd name="connsiteX0" fmla="*/ 2181943 w 2181943"/>
                <a:gd name="connsiteY0" fmla="*/ 0 h 533400"/>
                <a:gd name="connsiteX1" fmla="*/ 1467568 w 2181943"/>
                <a:gd name="connsiteY1" fmla="*/ 19050 h 533400"/>
                <a:gd name="connsiteX2" fmla="*/ 238843 w 2181943"/>
                <a:gd name="connsiteY2" fmla="*/ 190500 h 533400"/>
                <a:gd name="connsiteX3" fmla="*/ 718 w 2181943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1943" h="533400">
                  <a:moveTo>
                    <a:pt x="2181943" y="0"/>
                  </a:moveTo>
                  <a:lnTo>
                    <a:pt x="1467568" y="19050"/>
                  </a:lnTo>
                  <a:cubicBezTo>
                    <a:pt x="1143718" y="50800"/>
                    <a:pt x="483318" y="104775"/>
                    <a:pt x="238843" y="190500"/>
                  </a:cubicBezTo>
                  <a:cubicBezTo>
                    <a:pt x="-5632" y="276225"/>
                    <a:pt x="-2457" y="404812"/>
                    <a:pt x="718" y="53340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xmlns="" id="{A40DA8CC-09D0-4B2E-A854-F65EB2480A8B}"/>
                </a:ext>
              </a:extLst>
            </p:cNvPr>
            <p:cNvGrpSpPr/>
            <p:nvPr/>
          </p:nvGrpSpPr>
          <p:grpSpPr>
            <a:xfrm>
              <a:off x="10716694" y="1588946"/>
              <a:ext cx="1035478" cy="569389"/>
              <a:chOff x="9835867" y="1695994"/>
              <a:chExt cx="1035478" cy="569389"/>
            </a:xfrm>
          </p:grpSpPr>
          <p:sp>
            <p:nvSpPr>
              <p:cNvPr id="169" name="圆角矩形 31">
                <a:extLst>
                  <a:ext uri="{FF2B5EF4-FFF2-40B4-BE49-F238E27FC236}">
                    <a16:creationId xmlns:a16="http://schemas.microsoft.com/office/drawing/2014/main" xmlns="" id="{379039CE-4069-4CF9-BBE9-77AEDD7CEEBE}"/>
                  </a:ext>
                </a:extLst>
              </p:cNvPr>
              <p:cNvSpPr/>
              <p:nvPr/>
            </p:nvSpPr>
            <p:spPr>
              <a:xfrm>
                <a:off x="9835867" y="1695994"/>
                <a:ext cx="1035478" cy="56938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xmlns="" id="{9F90E104-31F7-4E64-BC7C-D980DC32DF35}"/>
                  </a:ext>
                </a:extLst>
              </p:cNvPr>
              <p:cNvSpPr txBox="1"/>
              <p:nvPr/>
            </p:nvSpPr>
            <p:spPr>
              <a:xfrm flipH="1">
                <a:off x="9952508" y="1857092"/>
                <a:ext cx="748041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DCAE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24" name="Arc 23">
              <a:extLst>
                <a:ext uri="{FF2B5EF4-FFF2-40B4-BE49-F238E27FC236}">
                  <a16:creationId xmlns:a16="http://schemas.microsoft.com/office/drawing/2014/main" xmlns="" id="{376B828C-6525-4436-AEF9-6D1BFBF4B250}"/>
                </a:ext>
              </a:extLst>
            </p:cNvPr>
            <p:cNvSpPr/>
            <p:nvPr/>
          </p:nvSpPr>
          <p:spPr>
            <a:xfrm rot="6049021">
              <a:off x="7389511" y="1657690"/>
              <a:ext cx="914400" cy="914400"/>
            </a:xfrm>
            <a:prstGeom prst="arc">
              <a:avLst>
                <a:gd name="adj1" fmla="val 2502042"/>
                <a:gd name="adj2" fmla="val 17771660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xmlns="" id="{E73BF0E5-C85C-4DB7-99DE-BCDA28E0AECA}"/>
                </a:ext>
              </a:extLst>
            </p:cNvPr>
            <p:cNvSpPr txBox="1"/>
            <p:nvPr/>
          </p:nvSpPr>
          <p:spPr>
            <a:xfrm>
              <a:off x="7585662" y="1536471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OE-4</a:t>
              </a:r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xmlns="" id="{1BED6220-DE81-4FFC-93B4-9EFF490AEF76}"/>
                </a:ext>
              </a:extLst>
            </p:cNvPr>
            <p:cNvSpPr/>
            <p:nvPr/>
          </p:nvSpPr>
          <p:spPr>
            <a:xfrm rot="5134326">
              <a:off x="5032713" y="1510917"/>
              <a:ext cx="1302631" cy="914400"/>
            </a:xfrm>
            <a:prstGeom prst="arc">
              <a:avLst>
                <a:gd name="adj1" fmla="val 2502042"/>
                <a:gd name="adj2" fmla="val 14726686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855A1A5C-D683-4CBF-8B16-BF9F17D0A06B}"/>
                </a:ext>
              </a:extLst>
            </p:cNvPr>
            <p:cNvSpPr txBox="1"/>
            <p:nvPr/>
          </p:nvSpPr>
          <p:spPr>
            <a:xfrm>
              <a:off x="5130853" y="13358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OE-11</a:t>
              </a:r>
            </a:p>
          </p:txBody>
        </p:sp>
      </p:grpSp>
      <p:sp>
        <p:nvSpPr>
          <p:cNvPr id="165" name="Speech Bubble: Rectangle 164">
            <a:extLst>
              <a:ext uri="{FF2B5EF4-FFF2-40B4-BE49-F238E27FC236}">
                <a16:creationId xmlns:a16="http://schemas.microsoft.com/office/drawing/2014/main" xmlns="" id="{0F4E16BA-AFAC-438E-931E-38B1845058C2}"/>
              </a:ext>
            </a:extLst>
          </p:cNvPr>
          <p:cNvSpPr/>
          <p:nvPr/>
        </p:nvSpPr>
        <p:spPr>
          <a:xfrm>
            <a:off x="2616051" y="1042894"/>
            <a:ext cx="2071323" cy="445878"/>
          </a:xfrm>
          <a:prstGeom prst="wedgeRectCallout">
            <a:avLst>
              <a:gd name="adj1" fmla="val 69631"/>
              <a:gd name="adj2" fmla="val 38689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across ONAP instances is via External API.</a:t>
            </a:r>
          </a:p>
        </p:txBody>
      </p:sp>
      <p:sp>
        <p:nvSpPr>
          <p:cNvPr id="181" name="Speech Bubble: Rectangle 180">
            <a:extLst>
              <a:ext uri="{FF2B5EF4-FFF2-40B4-BE49-F238E27FC236}">
                <a16:creationId xmlns:a16="http://schemas.microsoft.com/office/drawing/2014/main" xmlns="" id="{FCAE468E-5DA8-44C9-85E8-8B67DAA0FF8A}"/>
              </a:ext>
            </a:extLst>
          </p:cNvPr>
          <p:cNvSpPr/>
          <p:nvPr/>
        </p:nvSpPr>
        <p:spPr>
          <a:xfrm>
            <a:off x="10016176" y="5796999"/>
            <a:ext cx="1641228" cy="476893"/>
          </a:xfrm>
          <a:prstGeom prst="wedgeRectCallout">
            <a:avLst>
              <a:gd name="adj1" fmla="val -175588"/>
              <a:gd name="adj2" fmla="val 19555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Controller functions common to both SDN-C and Generic NF Controller.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5514308" y="963173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175" name="Up-Down Arrow 174"/>
          <p:cNvSpPr/>
          <p:nvPr/>
        </p:nvSpPr>
        <p:spPr>
          <a:xfrm>
            <a:off x="6152280" y="1133623"/>
            <a:ext cx="278916" cy="594700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6713795" y="1003987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78" name="Left-Right Arrow 177"/>
          <p:cNvSpPr/>
          <p:nvPr/>
        </p:nvSpPr>
        <p:spPr>
          <a:xfrm rot="19466933">
            <a:off x="6546558" y="1327310"/>
            <a:ext cx="700987" cy="336896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/>
          <p:cNvSpPr txBox="1"/>
          <p:nvPr/>
        </p:nvSpPr>
        <p:spPr>
          <a:xfrm>
            <a:off x="3863336" y="6215978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183" name="Up-Down Arrow 182"/>
          <p:cNvSpPr/>
          <p:nvPr/>
        </p:nvSpPr>
        <p:spPr>
          <a:xfrm>
            <a:off x="4525213" y="5435838"/>
            <a:ext cx="331932" cy="1124117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538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54888</TotalTime>
  <Words>1627</Words>
  <Application>Microsoft Office PowerPoint</Application>
  <PresentationFormat>Widescreen</PresentationFormat>
  <Paragraphs>449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微软雅黑</vt:lpstr>
      <vt:lpstr>MS PGothic</vt:lpstr>
      <vt:lpstr>宋体</vt:lpstr>
      <vt:lpstr>.AppleSystemUIFont</vt:lpstr>
      <vt:lpstr>Arial</vt:lpstr>
      <vt:lpstr>Calibri</vt:lpstr>
      <vt:lpstr>Calibri Light</vt:lpstr>
      <vt:lpstr>DengXian</vt:lpstr>
      <vt:lpstr>Times New Roman</vt:lpstr>
      <vt:lpstr>Office Theme</vt:lpstr>
      <vt:lpstr>ONAP External APIs (Work in progress)</vt:lpstr>
      <vt:lpstr>ONAP External APIs</vt:lpstr>
      <vt:lpstr>PowerPoint Presentation</vt:lpstr>
      <vt:lpstr>SOF Interface Reference Points</vt:lpstr>
      <vt:lpstr>PowerPoint Presentation</vt:lpstr>
      <vt:lpstr>The ONAP “Black Box” View</vt:lpstr>
      <vt:lpstr>ONAP Target Architecture (High-Level Functional View)</vt:lpstr>
      <vt:lpstr>Related ONAP Beijing Projects (High-Level View with Projects) </vt:lpstr>
      <vt:lpstr>Orchestrator Functional Internal View Example</vt:lpstr>
      <vt:lpstr>Legato Interface Reference Point (BSS/OSS-ONAP)</vt:lpstr>
      <vt:lpstr>Interlude Interface Reference Point (ONAP-Partner)</vt:lpstr>
      <vt:lpstr>Information Domains in ONAP</vt:lpstr>
      <vt:lpstr>ONAP External API Project: Beijing Focus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MAYER, ANDREW J</cp:lastModifiedBy>
  <cp:revision>553</cp:revision>
  <cp:lastPrinted>2017-08-07T21:14:23Z</cp:lastPrinted>
  <dcterms:created xsi:type="dcterms:W3CDTF">2017-02-27T16:23:08Z</dcterms:created>
  <dcterms:modified xsi:type="dcterms:W3CDTF">2018-01-15T20:33:03Z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1512350874</vt:lpwstr>
  </property>
</Properties>
</file>