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55" r:id="rId2"/>
    <p:sldId id="264" r:id="rId3"/>
    <p:sldId id="342" r:id="rId4"/>
    <p:sldId id="354" r:id="rId5"/>
    <p:sldId id="349" r:id="rId6"/>
    <p:sldId id="350" r:id="rId7"/>
    <p:sldId id="356" r:id="rId8"/>
    <p:sldId id="357" r:id="rId9"/>
    <p:sldId id="358" r:id="rId10"/>
    <p:sldId id="359" r:id="rId11"/>
    <p:sldId id="351" r:id="rId12"/>
    <p:sldId id="352" r:id="rId13"/>
    <p:sldId id="360" r:id="rId14"/>
    <p:sldId id="361" r:id="rId15"/>
    <p:sldId id="3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4565" autoAdjust="0"/>
    <p:restoredTop sz="96159" autoAdjust="0"/>
  </p:normalViewPr>
  <p:slideViewPr>
    <p:cSldViewPr snapToGrid="0" snapToObjects="1">
      <p:cViewPr varScale="1">
        <p:scale>
          <a:sx n="100" d="100"/>
          <a:sy n="100" d="100"/>
        </p:scale>
        <p:origin x="70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20316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0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14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199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15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32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E2E ONAP Target Architecture &amp; Major Component View</a:t>
            </a:r>
            <a:br>
              <a:rPr lang="en-US" sz="3200" b="1" dirty="0"/>
            </a:b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76065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BGP/ </a:t>
            </a:r>
          </a:p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PCEP</a:t>
            </a:r>
          </a:p>
        </p:txBody>
      </p:sp>
      <p:cxnSp>
        <p:nvCxnSpPr>
          <p:cNvPr id="46" name="Straight Arrow Connector 45"/>
          <p:cNvCxnSpPr>
            <a:stCxn id="23" idx="3"/>
            <a:endCxn id="25" idx="1"/>
          </p:cNvCxnSpPr>
          <p:nvPr/>
        </p:nvCxnSpPr>
        <p:spPr>
          <a:xfrm flipV="1">
            <a:off x="9704451" y="3534754"/>
            <a:ext cx="214485" cy="8153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>
            <a:off x="7344144" y="1728564"/>
            <a:ext cx="0" cy="101022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 flipV="1">
            <a:off x="11267121" y="1740139"/>
            <a:ext cx="0" cy="96337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cxnSp>
        <p:nvCxnSpPr>
          <p:cNvPr id="64" name="Straight Arrow Connector 63"/>
          <p:cNvCxnSpPr>
            <a:stCxn id="42" idx="2"/>
            <a:endCxn id="65" idx="0"/>
          </p:cNvCxnSpPr>
          <p:nvPr/>
        </p:nvCxnSpPr>
        <p:spPr>
          <a:xfrm flipH="1">
            <a:off x="7075862" y="5500829"/>
            <a:ext cx="3458" cy="5956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536735" y="6096461"/>
            <a:ext cx="1078254" cy="19389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Multi-VIM/Cloud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338243" y="5786953"/>
            <a:ext cx="1416918" cy="176476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prstClr val="black"/>
                </a:solidFill>
              </a:rPr>
              <a:t>MSB/Data Movement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752375" y="1401159"/>
            <a:ext cx="1093250" cy="31527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5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Active &amp; Available Inventory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953261" y="1374869"/>
            <a:ext cx="760880" cy="32903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00" kern="0">
                <a:solidFill>
                  <a:srgbClr val="70AD47">
                    <a:lumMod val="20000"/>
                    <a:lumOff val="80000"/>
                  </a:srgbClr>
                </a:solidFill>
              </a:rPr>
              <a:t>Service Design &amp; Creation</a:t>
            </a:r>
            <a:endParaRPr lang="en-US" sz="10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8364925" y="1378545"/>
            <a:ext cx="881696" cy="32216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Orchestration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9531521" y="1376272"/>
            <a:ext cx="1172818" cy="33870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5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Data Collection, Analytics &amp; Events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798606" y="1027929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Closed Loop Actions</a:t>
            </a:r>
            <a:endParaRPr lang="en-US" sz="899" b="1" i="1" kern="0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841374" y="1031444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Inventory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Updates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359701" y="1106561"/>
            <a:ext cx="934006" cy="230581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Orchestration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866698" y="1033277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Artifact Distribution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9033389" y="1705506"/>
            <a:ext cx="102" cy="5093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10183735" y="1720126"/>
            <a:ext cx="584" cy="4187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232248" y="1865075"/>
            <a:ext cx="5332975" cy="142507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prstClr val="black"/>
                </a:solidFill>
              </a:rPr>
              <a:t>MSB/Data Movement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412739" y="5135450"/>
            <a:ext cx="893056" cy="365379"/>
          </a:xfrm>
          <a:prstGeom prst="rect">
            <a:avLst/>
          </a:prstGeom>
          <a:solidFill>
            <a:srgbClr val="006F8D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  <a:defRPr/>
            </a:pPr>
            <a:r>
              <a:rPr lang="en-US" sz="999" b="1" kern="0" dirty="0">
                <a:solidFill>
                  <a:prstClr val="white"/>
                </a:solidFill>
              </a:rPr>
              <a:t>External System Adapter (s)</a:t>
            </a:r>
          </a:p>
        </p:txBody>
      </p:sp>
      <p:sp>
        <p:nvSpPr>
          <p:cNvPr id="75" name="Down Arrow 74"/>
          <p:cNvSpPr/>
          <p:nvPr/>
        </p:nvSpPr>
        <p:spPr>
          <a:xfrm>
            <a:off x="9745915" y="5661140"/>
            <a:ext cx="279621" cy="26919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289507" y="5832496"/>
            <a:ext cx="1193385" cy="645695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External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3</a:t>
            </a:r>
            <a:r>
              <a:rPr lang="en-US" sz="899" b="1" i="1" kern="0" baseline="30000" dirty="0">
                <a:solidFill>
                  <a:prstClr val="black"/>
                </a:solidFill>
              </a:rPr>
              <a:t>rd</a:t>
            </a:r>
            <a:r>
              <a:rPr lang="en-US" sz="899" b="1" i="1" kern="0" dirty="0">
                <a:solidFill>
                  <a:prstClr val="black"/>
                </a:solidFill>
              </a:rPr>
              <a:t> Party Controllers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Specific VNF Managers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Element Mgt. Systems</a:t>
            </a:r>
          </a:p>
        </p:txBody>
      </p:sp>
    </p:spTree>
    <p:extLst>
      <p:ext uri="{BB962C8B-B14F-4D97-AF65-F5344CB8AC3E}">
        <p14:creationId xmlns:p14="http://schemas.microsoft.com/office/powerpoint/2010/main" val="14275159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26344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manages them,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4506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SDK-Driven Sub-System Approach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Goal: Move toward a common platform architecture, starting with Controllers, Orchestration and Multi-Cloud</a:t>
            </a:r>
          </a:p>
          <a:p>
            <a:r>
              <a:rPr lang="en-US" sz="2400" dirty="0"/>
              <a:t>Improve agility for on-demand/situational creation of instances </a:t>
            </a:r>
          </a:p>
          <a:p>
            <a:r>
              <a:rPr lang="en-US" sz="2400" dirty="0"/>
              <a:t>Reduce software footprint of platform component instances</a:t>
            </a:r>
          </a:p>
          <a:p>
            <a:r>
              <a:rPr lang="en-US" sz="2400" dirty="0"/>
              <a:t>Reusable tool chain and framework across components</a:t>
            </a:r>
          </a:p>
          <a:p>
            <a:r>
              <a:rPr lang="en-US" sz="2400" dirty="0"/>
              <a:t>Facilitate agile introduction and swap-out of technologies</a:t>
            </a:r>
          </a:p>
          <a:p>
            <a:r>
              <a:rPr lang="en-US" sz="2400" dirty="0"/>
              <a:t>Consistent use of NB and SB APIs</a:t>
            </a:r>
          </a:p>
          <a:p>
            <a:r>
              <a:rPr lang="en-US" sz="2400" dirty="0"/>
              <a:t>Enable flexible options to add and extend platform capabilities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0539248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/>
              <a:t>SDK-Driven Sub-System – Libraries </a:t>
            </a:r>
            <a:r>
              <a:rPr lang="en-US" sz="2200" dirty="0"/>
              <a:t>(including CCSDK)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5172451" y="5753200"/>
            <a:ext cx="3628309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900" b="1" i="1" u="sng" dirty="0">
                <a:solidFill>
                  <a:srgbClr val="008CEA"/>
                </a:solidFill>
                <a:sym typeface="Calibri"/>
              </a:rPr>
              <a:t>*Plugins/Adapters can include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: 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VNFM Drivers		•  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EMS Drivers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SFC Drivers 		•  </a:t>
            </a: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Ansible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/Chef/Puppet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Netconf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/Yang			•  CLI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SNMP			•  etc. </a:t>
            </a:r>
          </a:p>
        </p:txBody>
      </p:sp>
      <p:sp>
        <p:nvSpPr>
          <p:cNvPr id="133" name="圆角矩形 33"/>
          <p:cNvSpPr/>
          <p:nvPr/>
        </p:nvSpPr>
        <p:spPr>
          <a:xfrm>
            <a:off x="917296" y="1156626"/>
            <a:ext cx="10447448" cy="4023712"/>
          </a:xfrm>
          <a:prstGeom prst="roundRect">
            <a:avLst>
              <a:gd name="adj" fmla="val 3911"/>
            </a:avLst>
          </a:prstGeom>
          <a:solidFill>
            <a:srgbClr val="EBF5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137" name="圆角矩形 33"/>
          <p:cNvSpPr/>
          <p:nvPr/>
        </p:nvSpPr>
        <p:spPr>
          <a:xfrm>
            <a:off x="3101243" y="5244922"/>
            <a:ext cx="935824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Orchestrators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38" name="Down Arrow 137"/>
          <p:cNvSpPr/>
          <p:nvPr/>
        </p:nvSpPr>
        <p:spPr>
          <a:xfrm>
            <a:off x="35247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41" name="圆角矩形 33"/>
          <p:cNvSpPr/>
          <p:nvPr/>
        </p:nvSpPr>
        <p:spPr>
          <a:xfrm>
            <a:off x="9836217" y="5628019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2" name="圆角矩形 33"/>
          <p:cNvSpPr/>
          <p:nvPr/>
        </p:nvSpPr>
        <p:spPr>
          <a:xfrm>
            <a:off x="8491570" y="556733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3" name="圆角矩形 33"/>
          <p:cNvSpPr/>
          <p:nvPr/>
        </p:nvSpPr>
        <p:spPr>
          <a:xfrm>
            <a:off x="9242618" y="554449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4" name="圆角矩形 33"/>
          <p:cNvSpPr/>
          <p:nvPr/>
        </p:nvSpPr>
        <p:spPr>
          <a:xfrm>
            <a:off x="8680654" y="540697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Rackspace</a:t>
            </a:r>
          </a:p>
        </p:txBody>
      </p:sp>
      <p:sp>
        <p:nvSpPr>
          <p:cNvPr id="145" name="圆角矩形 33"/>
          <p:cNvSpPr/>
          <p:nvPr/>
        </p:nvSpPr>
        <p:spPr>
          <a:xfrm>
            <a:off x="9590783" y="5430277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IBM</a:t>
            </a:r>
          </a:p>
        </p:txBody>
      </p:sp>
      <p:sp>
        <p:nvSpPr>
          <p:cNvPr id="146" name="圆角矩形 33"/>
          <p:cNvSpPr/>
          <p:nvPr/>
        </p:nvSpPr>
        <p:spPr>
          <a:xfrm>
            <a:off x="10218341" y="544362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Google</a:t>
            </a:r>
          </a:p>
        </p:txBody>
      </p:sp>
      <p:sp>
        <p:nvSpPr>
          <p:cNvPr id="147" name="圆角矩形 33"/>
          <p:cNvSpPr/>
          <p:nvPr/>
        </p:nvSpPr>
        <p:spPr>
          <a:xfrm>
            <a:off x="1164070" y="2470068"/>
            <a:ext cx="2743200" cy="1654439"/>
          </a:xfrm>
          <a:prstGeom prst="roundRect">
            <a:avLst>
              <a:gd name="adj" fmla="val 8184"/>
            </a:avLst>
          </a:prstGeom>
          <a:solidFill>
            <a:srgbClr val="FFF1E7"/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E46200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Function SDK</a:t>
            </a:r>
          </a:p>
        </p:txBody>
      </p:sp>
      <p:sp>
        <p:nvSpPr>
          <p:cNvPr id="151" name="圆角矩形 33"/>
          <p:cNvSpPr/>
          <p:nvPr/>
        </p:nvSpPr>
        <p:spPr>
          <a:xfrm>
            <a:off x="8333404" y="2470068"/>
            <a:ext cx="2743200" cy="1654440"/>
          </a:xfrm>
          <a:prstGeom prst="roundRect">
            <a:avLst>
              <a:gd name="adj" fmla="val 8184"/>
            </a:avLst>
          </a:prstGeom>
          <a:solidFill>
            <a:srgbClr val="F9F1FD"/>
          </a:solidFill>
          <a:ln w="381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5F1185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 Adaptation SDK</a:t>
            </a:r>
          </a:p>
        </p:txBody>
      </p:sp>
      <p:sp>
        <p:nvSpPr>
          <p:cNvPr id="152" name="圆角矩形 33"/>
          <p:cNvSpPr/>
          <p:nvPr/>
        </p:nvSpPr>
        <p:spPr>
          <a:xfrm>
            <a:off x="4110909" y="5244922"/>
            <a:ext cx="801270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53" name="圆角矩形 33"/>
          <p:cNvSpPr/>
          <p:nvPr/>
        </p:nvSpPr>
        <p:spPr>
          <a:xfrm>
            <a:off x="8199399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</a:p>
        </p:txBody>
      </p:sp>
      <p:sp>
        <p:nvSpPr>
          <p:cNvPr id="165" name="圆角矩形 33"/>
          <p:cNvSpPr/>
          <p:nvPr/>
        </p:nvSpPr>
        <p:spPr>
          <a:xfrm>
            <a:off x="9305267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</a:p>
        </p:txBody>
      </p:sp>
      <p:sp>
        <p:nvSpPr>
          <p:cNvPr id="169" name="圆角矩形 33"/>
          <p:cNvSpPr/>
          <p:nvPr/>
        </p:nvSpPr>
        <p:spPr>
          <a:xfrm>
            <a:off x="10425744" y="524885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</a:p>
        </p:txBody>
      </p:sp>
      <p:sp>
        <p:nvSpPr>
          <p:cNvPr id="171" name="圆角矩形 33"/>
          <p:cNvSpPr/>
          <p:nvPr/>
        </p:nvSpPr>
        <p:spPr>
          <a:xfrm>
            <a:off x="5799379" y="5244922"/>
            <a:ext cx="405158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2" name="圆角矩形 33"/>
          <p:cNvSpPr/>
          <p:nvPr/>
        </p:nvSpPr>
        <p:spPr>
          <a:xfrm>
            <a:off x="6267368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VNFs</a:t>
            </a:r>
          </a:p>
        </p:txBody>
      </p:sp>
      <p:sp>
        <p:nvSpPr>
          <p:cNvPr id="173" name="圆角矩形 33"/>
          <p:cNvSpPr/>
          <p:nvPr/>
        </p:nvSpPr>
        <p:spPr>
          <a:xfrm>
            <a:off x="6752435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PNFs</a:t>
            </a:r>
          </a:p>
        </p:txBody>
      </p:sp>
      <p:sp>
        <p:nvSpPr>
          <p:cNvPr id="174" name="圆角矩形 33"/>
          <p:cNvSpPr/>
          <p:nvPr/>
        </p:nvSpPr>
        <p:spPr>
          <a:xfrm>
            <a:off x="7262167" y="5244922"/>
            <a:ext cx="836722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5" name="圆角矩形 33"/>
          <p:cNvSpPr/>
          <p:nvPr/>
        </p:nvSpPr>
        <p:spPr>
          <a:xfrm>
            <a:off x="4980433" y="5244922"/>
            <a:ext cx="738533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6" name="圆角矩形 33"/>
          <p:cNvSpPr/>
          <p:nvPr/>
        </p:nvSpPr>
        <p:spPr>
          <a:xfrm>
            <a:off x="4644416" y="2470068"/>
            <a:ext cx="2847521" cy="1654440"/>
          </a:xfrm>
          <a:prstGeom prst="roundRect">
            <a:avLst>
              <a:gd name="adj" fmla="val 8184"/>
            </a:avLst>
          </a:prstGeom>
          <a:solidFill>
            <a:srgbClr val="E8F8EA"/>
          </a:solidFill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2B8934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 Function SDK (CCSDK)</a:t>
            </a:r>
          </a:p>
        </p:txBody>
      </p:sp>
      <p:sp>
        <p:nvSpPr>
          <p:cNvPr id="177" name="圆角矩形 33"/>
          <p:cNvSpPr/>
          <p:nvPr/>
        </p:nvSpPr>
        <p:spPr>
          <a:xfrm>
            <a:off x="4838832" y="3807648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ODL</a:t>
            </a:r>
          </a:p>
        </p:txBody>
      </p:sp>
      <p:sp>
        <p:nvSpPr>
          <p:cNvPr id="178" name="圆角矩形 33"/>
          <p:cNvSpPr/>
          <p:nvPr/>
        </p:nvSpPr>
        <p:spPr>
          <a:xfrm>
            <a:off x="1243085" y="3445986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Imperative Models</a:t>
            </a:r>
          </a:p>
        </p:txBody>
      </p:sp>
      <p:sp>
        <p:nvSpPr>
          <p:cNvPr id="180" name="圆角矩形 33"/>
          <p:cNvSpPr/>
          <p:nvPr/>
        </p:nvSpPr>
        <p:spPr>
          <a:xfrm>
            <a:off x="1270793" y="3603047"/>
            <a:ext cx="1226864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BPMN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9021209" y="3731900"/>
            <a:ext cx="1678646" cy="343383"/>
            <a:chOff x="9152261" y="2848130"/>
            <a:chExt cx="1678646" cy="343383"/>
          </a:xfrm>
        </p:grpSpPr>
        <p:sp>
          <p:nvSpPr>
            <p:cNvPr id="182" name="圆角矩形 33"/>
            <p:cNvSpPr/>
            <p:nvPr/>
          </p:nvSpPr>
          <p:spPr>
            <a:xfrm>
              <a:off x="10158900" y="2848130"/>
              <a:ext cx="672007" cy="123316"/>
            </a:xfrm>
            <a:prstGeom prst="roundRect">
              <a:avLst>
                <a:gd name="adj" fmla="val 8184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Sub-Models</a:t>
              </a:r>
            </a:p>
          </p:txBody>
        </p:sp>
        <p:sp>
          <p:nvSpPr>
            <p:cNvPr id="183" name="圆角矩形 33"/>
            <p:cNvSpPr/>
            <p:nvPr/>
          </p:nvSpPr>
          <p:spPr>
            <a:xfrm>
              <a:off x="9152261" y="2942752"/>
              <a:ext cx="1416593" cy="24876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TOSCA-Cloud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Translation/Mapper</a:t>
              </a:r>
            </a:p>
          </p:txBody>
        </p:sp>
      </p:grpSp>
      <p:sp>
        <p:nvSpPr>
          <p:cNvPr id="184" name="圆角矩形 33"/>
          <p:cNvSpPr/>
          <p:nvPr/>
        </p:nvSpPr>
        <p:spPr>
          <a:xfrm>
            <a:off x="2869714" y="3445155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Declarative Models</a:t>
            </a:r>
          </a:p>
        </p:txBody>
      </p:sp>
      <p:sp>
        <p:nvSpPr>
          <p:cNvPr id="185" name="圆角矩形 33"/>
          <p:cNvSpPr/>
          <p:nvPr/>
        </p:nvSpPr>
        <p:spPr>
          <a:xfrm>
            <a:off x="2572192" y="3603047"/>
            <a:ext cx="1206008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TOSCA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sp>
        <p:nvSpPr>
          <p:cNvPr id="186" name="Down Arrow 185"/>
          <p:cNvSpPr/>
          <p:nvPr/>
        </p:nvSpPr>
        <p:spPr>
          <a:xfrm>
            <a:off x="4465183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7" name="Down Arrow 186"/>
          <p:cNvSpPr/>
          <p:nvPr/>
        </p:nvSpPr>
        <p:spPr>
          <a:xfrm>
            <a:off x="593588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8" name="Down Arrow 187"/>
          <p:cNvSpPr/>
          <p:nvPr/>
        </p:nvSpPr>
        <p:spPr>
          <a:xfrm>
            <a:off x="64343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9" name="Down Arrow 188"/>
          <p:cNvSpPr/>
          <p:nvPr/>
        </p:nvSpPr>
        <p:spPr>
          <a:xfrm>
            <a:off x="69050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0" name="Down Arrow 189"/>
          <p:cNvSpPr/>
          <p:nvPr/>
        </p:nvSpPr>
        <p:spPr>
          <a:xfrm>
            <a:off x="52915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1" name="Down Arrow 190"/>
          <p:cNvSpPr/>
          <p:nvPr/>
        </p:nvSpPr>
        <p:spPr>
          <a:xfrm>
            <a:off x="761893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2" name="Down Arrow 191"/>
          <p:cNvSpPr/>
          <p:nvPr/>
        </p:nvSpPr>
        <p:spPr>
          <a:xfrm>
            <a:off x="8590164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3" name="Down Arrow 192"/>
          <p:cNvSpPr/>
          <p:nvPr/>
        </p:nvSpPr>
        <p:spPr>
          <a:xfrm>
            <a:off x="9680292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4" name="Down Arrow 193"/>
          <p:cNvSpPr/>
          <p:nvPr/>
        </p:nvSpPr>
        <p:spPr>
          <a:xfrm>
            <a:off x="10734890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6" name="圆角矩形 33"/>
          <p:cNvSpPr/>
          <p:nvPr/>
        </p:nvSpPr>
        <p:spPr>
          <a:xfrm>
            <a:off x="4809461" y="2843963"/>
            <a:ext cx="2540461" cy="808005"/>
          </a:xfrm>
          <a:prstGeom prst="can">
            <a:avLst>
              <a:gd name="adj" fmla="val 8977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9144" rIns="91440" bIns="9144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Common Control/NFV Lifecycle Mgt. Functions</a:t>
            </a:r>
          </a:p>
        </p:txBody>
      </p:sp>
      <p:sp>
        <p:nvSpPr>
          <p:cNvPr id="197" name="圆角矩形 33"/>
          <p:cNvSpPr/>
          <p:nvPr/>
        </p:nvSpPr>
        <p:spPr>
          <a:xfrm>
            <a:off x="4837731" y="3193097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Rebuild</a:t>
            </a:r>
          </a:p>
        </p:txBody>
      </p:sp>
      <p:sp>
        <p:nvSpPr>
          <p:cNvPr id="198" name="圆角矩形 33"/>
          <p:cNvSpPr/>
          <p:nvPr/>
        </p:nvSpPr>
        <p:spPr>
          <a:xfrm>
            <a:off x="5799162" y="3193097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 Configure </a:t>
            </a:r>
          </a:p>
        </p:txBody>
      </p:sp>
      <p:sp>
        <p:nvSpPr>
          <p:cNvPr id="199" name="圆角矩形 33"/>
          <p:cNvSpPr/>
          <p:nvPr/>
        </p:nvSpPr>
        <p:spPr>
          <a:xfrm>
            <a:off x="5799162" y="3333022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Network Config.</a:t>
            </a:r>
          </a:p>
        </p:txBody>
      </p:sp>
      <p:sp>
        <p:nvSpPr>
          <p:cNvPr id="200" name="圆角矩形 33"/>
          <p:cNvSpPr/>
          <p:nvPr/>
        </p:nvSpPr>
        <p:spPr>
          <a:xfrm>
            <a:off x="4837731" y="3333022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Stop/Start</a:t>
            </a:r>
          </a:p>
        </p:txBody>
      </p:sp>
      <p:sp>
        <p:nvSpPr>
          <p:cNvPr id="201" name="圆角矩形 33"/>
          <p:cNvSpPr/>
          <p:nvPr/>
        </p:nvSpPr>
        <p:spPr>
          <a:xfrm>
            <a:off x="5402436" y="3193097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	</a:t>
            </a:r>
            <a:r>
              <a:rPr lang="en-US" altLang="zh-CN" sz="7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udit</a:t>
            </a:r>
            <a:endParaRPr lang="en-US" altLang="zh-CN" sz="7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02" name="圆角矩形 33"/>
          <p:cNvSpPr/>
          <p:nvPr/>
        </p:nvSpPr>
        <p:spPr>
          <a:xfrm>
            <a:off x="4835633" y="3479219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Upgrade</a:t>
            </a:r>
          </a:p>
        </p:txBody>
      </p:sp>
      <p:sp>
        <p:nvSpPr>
          <p:cNvPr id="203" name="圆角矩形 33"/>
          <p:cNvSpPr/>
          <p:nvPr/>
        </p:nvSpPr>
        <p:spPr>
          <a:xfrm>
            <a:off x="5402436" y="3333022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Scale</a:t>
            </a:r>
          </a:p>
        </p:txBody>
      </p:sp>
      <p:sp>
        <p:nvSpPr>
          <p:cNvPr id="204" name="圆角矩形 33"/>
          <p:cNvSpPr/>
          <p:nvPr/>
        </p:nvSpPr>
        <p:spPr>
          <a:xfrm>
            <a:off x="5799162" y="3479219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Svc Function Chain</a:t>
            </a:r>
          </a:p>
        </p:txBody>
      </p:sp>
      <p:sp>
        <p:nvSpPr>
          <p:cNvPr id="205" name="圆角矩形 33"/>
          <p:cNvSpPr/>
          <p:nvPr/>
        </p:nvSpPr>
        <p:spPr>
          <a:xfrm>
            <a:off x="5402436" y="3479219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8545039" y="2843963"/>
            <a:ext cx="2306136" cy="814121"/>
            <a:chOff x="8690572" y="3260142"/>
            <a:chExt cx="2306136" cy="814121"/>
          </a:xfrm>
        </p:grpSpPr>
        <p:sp>
          <p:nvSpPr>
            <p:cNvPr id="207" name="圆角矩形 33"/>
            <p:cNvSpPr/>
            <p:nvPr/>
          </p:nvSpPr>
          <p:spPr>
            <a:xfrm>
              <a:off x="8690572" y="3260142"/>
              <a:ext cx="2306136" cy="814121"/>
            </a:xfrm>
            <a:prstGeom prst="can">
              <a:avLst>
                <a:gd name="adj" fmla="val 9698"/>
              </a:avLst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9144" rIns="91440" bIns="9144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Library of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Common Cloud Translations (shims)</a:t>
              </a:r>
            </a:p>
          </p:txBody>
        </p:sp>
        <p:sp>
          <p:nvSpPr>
            <p:cNvPr id="208" name="圆角矩形 33"/>
            <p:cNvSpPr/>
            <p:nvPr/>
          </p:nvSpPr>
          <p:spPr>
            <a:xfrm>
              <a:off x="9707725" y="3625422"/>
              <a:ext cx="577738" cy="217834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Telemetry</a:t>
              </a:r>
            </a:p>
          </p:txBody>
        </p:sp>
        <p:sp>
          <p:nvSpPr>
            <p:cNvPr id="209" name="圆角矩形 33"/>
            <p:cNvSpPr/>
            <p:nvPr/>
          </p:nvSpPr>
          <p:spPr>
            <a:xfrm>
              <a:off x="10332344" y="3622349"/>
              <a:ext cx="430039" cy="211487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Scale </a:t>
              </a:r>
            </a:p>
          </p:txBody>
        </p:sp>
        <p:sp>
          <p:nvSpPr>
            <p:cNvPr id="210" name="圆角矩形 33"/>
            <p:cNvSpPr/>
            <p:nvPr/>
          </p:nvSpPr>
          <p:spPr>
            <a:xfrm>
              <a:off x="9707725" y="3868692"/>
              <a:ext cx="577738" cy="1534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Heal</a:t>
              </a:r>
            </a:p>
          </p:txBody>
        </p:sp>
        <p:sp>
          <p:nvSpPr>
            <p:cNvPr id="211" name="圆角矩形 33"/>
            <p:cNvSpPr/>
            <p:nvPr/>
          </p:nvSpPr>
          <p:spPr>
            <a:xfrm>
              <a:off x="8904092" y="3868856"/>
              <a:ext cx="756752" cy="153270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Register</a:t>
              </a:r>
            </a:p>
          </p:txBody>
        </p:sp>
        <p:sp>
          <p:nvSpPr>
            <p:cNvPr id="212" name="圆角矩形 33"/>
            <p:cNvSpPr/>
            <p:nvPr/>
          </p:nvSpPr>
          <p:spPr>
            <a:xfrm>
              <a:off x="8908786" y="3631080"/>
              <a:ext cx="752058" cy="208456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Cloud Resource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Instantiation</a:t>
              </a:r>
            </a:p>
          </p:txBody>
        </p:sp>
        <p:sp>
          <p:nvSpPr>
            <p:cNvPr id="213" name="圆角矩形 33"/>
            <p:cNvSpPr/>
            <p:nvPr/>
          </p:nvSpPr>
          <p:spPr>
            <a:xfrm>
              <a:off x="10328536" y="3862992"/>
              <a:ext cx="433847" cy="1591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0745678" y="3685775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215" name="Rounded Rectangle 214"/>
          <p:cNvSpPr/>
          <p:nvPr/>
        </p:nvSpPr>
        <p:spPr>
          <a:xfrm>
            <a:off x="1164070" y="4365479"/>
            <a:ext cx="9912534" cy="73411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SB API SDK</a:t>
            </a:r>
          </a:p>
          <a:p>
            <a:pPr defTabSz="457200" hangingPunct="0"/>
            <a:r>
              <a:rPr lang="en-US" sz="1400" dirty="0">
                <a:solidFill>
                  <a:srgbClr val="000000"/>
                </a:solidFill>
                <a:sym typeface="Calibri"/>
              </a:rPr>
              <a:t>(Adapters)</a:t>
            </a:r>
          </a:p>
        </p:txBody>
      </p:sp>
      <p:sp>
        <p:nvSpPr>
          <p:cNvPr id="216" name="圆角矩形 33"/>
          <p:cNvSpPr/>
          <p:nvPr/>
        </p:nvSpPr>
        <p:spPr>
          <a:xfrm rot="1485180">
            <a:off x="8032865" y="4629132"/>
            <a:ext cx="998307" cy="200582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Plugins/Adapters</a:t>
            </a:r>
            <a:r>
              <a:rPr lang="en-US" altLang="zh-CN" sz="800" b="1" dirty="0">
                <a:solidFill>
                  <a:srgbClr val="008CE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*</a:t>
            </a:r>
            <a:endParaRPr lang="en-US" altLang="zh-CN" sz="1200" b="1" dirty="0">
              <a:solidFill>
                <a:srgbClr val="008CE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7" name="圆角矩形 33"/>
          <p:cNvSpPr/>
          <p:nvPr/>
        </p:nvSpPr>
        <p:spPr>
          <a:xfrm>
            <a:off x="3526362" y="448002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M-Cloud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0271175" y="4793514"/>
            <a:ext cx="28629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1000" i="1" dirty="0">
                <a:solidFill>
                  <a:srgbClr val="000000"/>
                </a:solidFill>
                <a:sym typeface="Calibri"/>
              </a:rPr>
              <a:t>etc.</a:t>
            </a:r>
          </a:p>
        </p:txBody>
      </p:sp>
      <p:sp>
        <p:nvSpPr>
          <p:cNvPr id="219" name="Rounded Rectangle 218"/>
          <p:cNvSpPr/>
          <p:nvPr/>
        </p:nvSpPr>
        <p:spPr>
          <a:xfrm>
            <a:off x="1164071" y="1726879"/>
            <a:ext cx="9912534" cy="54683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NB API SDK</a:t>
            </a:r>
          </a:p>
        </p:txBody>
      </p:sp>
      <p:sp>
        <p:nvSpPr>
          <p:cNvPr id="220" name="圆角矩形 33"/>
          <p:cNvSpPr/>
          <p:nvPr/>
        </p:nvSpPr>
        <p:spPr>
          <a:xfrm>
            <a:off x="2893265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Handler</a:t>
            </a:r>
          </a:p>
        </p:txBody>
      </p:sp>
      <p:sp>
        <p:nvSpPr>
          <p:cNvPr id="221" name="Can 220"/>
          <p:cNvSpPr/>
          <p:nvPr/>
        </p:nvSpPr>
        <p:spPr>
          <a:xfrm>
            <a:off x="2267213" y="4749092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22" name="Can 221"/>
          <p:cNvSpPr/>
          <p:nvPr/>
        </p:nvSpPr>
        <p:spPr>
          <a:xfrm>
            <a:off x="1901216" y="2993460"/>
            <a:ext cx="1268907" cy="375954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 Flows</a:t>
            </a:r>
          </a:p>
          <a:p>
            <a:pPr marL="58738" indent="-58738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Arial" panose="020B0604020202020204" pitchFamily="34" charset="0"/>
              <a:buChar char="•"/>
            </a:pPr>
            <a:r>
              <a:rPr lang="en-US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Service, Resource, Etc.</a:t>
            </a:r>
          </a:p>
        </p:txBody>
      </p:sp>
      <p:sp>
        <p:nvSpPr>
          <p:cNvPr id="223" name="圆角矩形 33"/>
          <p:cNvSpPr/>
          <p:nvPr/>
        </p:nvSpPr>
        <p:spPr>
          <a:xfrm>
            <a:off x="5849900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APIs</a:t>
            </a:r>
          </a:p>
        </p:txBody>
      </p:sp>
      <p:sp>
        <p:nvSpPr>
          <p:cNvPr id="224" name="圆角矩形 33"/>
          <p:cNvSpPr/>
          <p:nvPr/>
        </p:nvSpPr>
        <p:spPr>
          <a:xfrm>
            <a:off x="7200162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</a:p>
        </p:txBody>
      </p:sp>
      <p:sp>
        <p:nvSpPr>
          <p:cNvPr id="225" name="圆角矩形 33"/>
          <p:cNvSpPr/>
          <p:nvPr/>
        </p:nvSpPr>
        <p:spPr>
          <a:xfrm>
            <a:off x="8550424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Cloud APIs</a:t>
            </a:r>
          </a:p>
        </p:txBody>
      </p:sp>
      <p:sp>
        <p:nvSpPr>
          <p:cNvPr id="226" name="圆角矩形 33"/>
          <p:cNvSpPr/>
          <p:nvPr/>
        </p:nvSpPr>
        <p:spPr>
          <a:xfrm>
            <a:off x="4262483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Configurator</a:t>
            </a:r>
          </a:p>
        </p:txBody>
      </p:sp>
      <p:sp>
        <p:nvSpPr>
          <p:cNvPr id="227" name="Rounded Rectangle 226"/>
          <p:cNvSpPr/>
          <p:nvPr/>
        </p:nvSpPr>
        <p:spPr>
          <a:xfrm>
            <a:off x="2765718" y="1828807"/>
            <a:ext cx="2873762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8" name="Rounded Rectangle 227"/>
          <p:cNvSpPr/>
          <p:nvPr/>
        </p:nvSpPr>
        <p:spPr>
          <a:xfrm>
            <a:off x="5767843" y="1836766"/>
            <a:ext cx="4967047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9" name="圆角矩形 33"/>
          <p:cNvSpPr/>
          <p:nvPr/>
        </p:nvSpPr>
        <p:spPr>
          <a:xfrm>
            <a:off x="3686899" y="4668272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0" name="圆角矩形 33"/>
          <p:cNvSpPr/>
          <p:nvPr/>
        </p:nvSpPr>
        <p:spPr>
          <a:xfrm>
            <a:off x="4588199" y="4485516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1" name="圆角矩形 33"/>
          <p:cNvSpPr/>
          <p:nvPr/>
        </p:nvSpPr>
        <p:spPr>
          <a:xfrm>
            <a:off x="4748737" y="467375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2" name="圆角矩形 33"/>
          <p:cNvSpPr/>
          <p:nvPr/>
        </p:nvSpPr>
        <p:spPr>
          <a:xfrm>
            <a:off x="6853906" y="4485516"/>
            <a:ext cx="822960" cy="155448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Netconf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/Yang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3" name="圆角矩形 33"/>
          <p:cNvSpPr/>
          <p:nvPr/>
        </p:nvSpPr>
        <p:spPr>
          <a:xfrm>
            <a:off x="7263719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Ansible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4" name="圆角矩形 33"/>
          <p:cNvSpPr/>
          <p:nvPr/>
        </p:nvSpPr>
        <p:spPr>
          <a:xfrm>
            <a:off x="7673532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Collectors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5" name="圆角矩形 33"/>
          <p:cNvSpPr/>
          <p:nvPr/>
        </p:nvSpPr>
        <p:spPr>
          <a:xfrm>
            <a:off x="8621188" y="4485516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6" name="圆角矩形 33"/>
          <p:cNvSpPr/>
          <p:nvPr/>
        </p:nvSpPr>
        <p:spPr>
          <a:xfrm>
            <a:off x="9031001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7" name="圆角矩形 33"/>
          <p:cNvSpPr/>
          <p:nvPr/>
        </p:nvSpPr>
        <p:spPr>
          <a:xfrm>
            <a:off x="9440814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8" name="Can 237"/>
          <p:cNvSpPr/>
          <p:nvPr/>
        </p:nvSpPr>
        <p:spPr>
          <a:xfrm>
            <a:off x="10012286" y="1903700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39" name="圆角矩形 33"/>
          <p:cNvSpPr/>
          <p:nvPr/>
        </p:nvSpPr>
        <p:spPr>
          <a:xfrm>
            <a:off x="5617298" y="3808504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ONOS</a:t>
            </a:r>
          </a:p>
        </p:txBody>
      </p:sp>
      <p:sp>
        <p:nvSpPr>
          <p:cNvPr id="240" name="圆角矩形 33"/>
          <p:cNvSpPr/>
          <p:nvPr/>
        </p:nvSpPr>
        <p:spPr>
          <a:xfrm>
            <a:off x="6404921" y="3807220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ROADM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117836" y="369915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850065" y="3293165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3" name="圆角矩形 33"/>
          <p:cNvSpPr/>
          <p:nvPr/>
        </p:nvSpPr>
        <p:spPr>
          <a:xfrm>
            <a:off x="3827696" y="4856023"/>
            <a:ext cx="2050659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Resource Orchestration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44" name="圆角矩形 33"/>
          <p:cNvSpPr/>
          <p:nvPr/>
        </p:nvSpPr>
        <p:spPr>
          <a:xfrm>
            <a:off x="6693248" y="3193097"/>
            <a:ext cx="63196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Assign</a:t>
            </a:r>
          </a:p>
        </p:txBody>
      </p:sp>
      <p:sp>
        <p:nvSpPr>
          <p:cNvPr id="245" name="圆角矩形 33"/>
          <p:cNvSpPr/>
          <p:nvPr/>
        </p:nvSpPr>
        <p:spPr>
          <a:xfrm>
            <a:off x="6695258" y="3333023"/>
            <a:ext cx="62995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Health Check</a:t>
            </a:r>
          </a:p>
        </p:txBody>
      </p:sp>
    </p:spTree>
    <p:extLst>
      <p:ext uri="{BB962C8B-B14F-4D97-AF65-F5344CB8AC3E}">
        <p14:creationId xmlns:p14="http://schemas.microsoft.com/office/powerpoint/2010/main" val="3112818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605" y="1039665"/>
            <a:ext cx="4881351" cy="2227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40" y="126215"/>
            <a:ext cx="10844563" cy="615553"/>
          </a:xfrm>
        </p:spPr>
        <p:txBody>
          <a:bodyPr anchor="ctr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Controller Personas Based on SDK Libraries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2" name="Trapezoid 71"/>
          <p:cNvSpPr/>
          <p:nvPr/>
        </p:nvSpPr>
        <p:spPr>
          <a:xfrm>
            <a:off x="3207991" y="2378094"/>
            <a:ext cx="6916049" cy="1482429"/>
          </a:xfrm>
          <a:prstGeom prst="trapezoid">
            <a:avLst>
              <a:gd name="adj" fmla="val 183994"/>
            </a:avLst>
          </a:prstGeom>
          <a:solidFill>
            <a:srgbClr val="F2F2F2">
              <a:alpha val="50196"/>
            </a:srgb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3" name="Down Arrow 72"/>
          <p:cNvSpPr/>
          <p:nvPr/>
        </p:nvSpPr>
        <p:spPr>
          <a:xfrm rot="1274817">
            <a:off x="5192588" y="3197787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4" name="Down Arrow 73"/>
          <p:cNvSpPr/>
          <p:nvPr/>
        </p:nvSpPr>
        <p:spPr>
          <a:xfrm rot="20080459">
            <a:off x="7770916" y="3197786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5259" y="1578323"/>
            <a:ext cx="248650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5259" y="4511384"/>
            <a:ext cx="2625884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Personas Examples</a:t>
            </a:r>
          </a:p>
          <a:p>
            <a:pPr defTabSz="457200" hangingPunct="0"/>
            <a:r>
              <a:rPr lang="en-US" sz="16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(created from CCSDK)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16151" y="3860522"/>
            <a:ext cx="3327398" cy="2579843"/>
            <a:chOff x="3216151" y="3860522"/>
            <a:chExt cx="3327398" cy="2579843"/>
          </a:xfrm>
        </p:grpSpPr>
        <p:sp>
          <p:nvSpPr>
            <p:cNvPr id="59" name="圆角矩形 33"/>
            <p:cNvSpPr/>
            <p:nvPr/>
          </p:nvSpPr>
          <p:spPr>
            <a:xfrm>
              <a:off x="3216151" y="3860522"/>
              <a:ext cx="3327398" cy="2579843"/>
            </a:xfrm>
            <a:prstGeom prst="roundRect">
              <a:avLst>
                <a:gd name="adj" fmla="val 3911"/>
              </a:avLst>
            </a:prstGeom>
            <a:solidFill>
              <a:srgbClr val="EBF5FF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SDN-C Persona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65238" y="4195382"/>
              <a:ext cx="2447719" cy="279754"/>
            </a:xfrm>
            <a:prstGeom prst="roundRect">
              <a:avLst/>
            </a:prstGeom>
            <a:solidFill>
              <a:srgbClr val="FFFFFF"/>
            </a:solidFill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defTabSz="457200" hangingPunct="0"/>
              <a:r>
                <a:rPr lang="en-US" sz="1200" dirty="0">
                  <a:solidFill>
                    <a:prstClr val="black"/>
                  </a:solidFill>
                  <a:sym typeface="Calibri"/>
                </a:rPr>
                <a:t>NB API</a:t>
              </a:r>
            </a:p>
          </p:txBody>
        </p:sp>
        <p:sp>
          <p:nvSpPr>
            <p:cNvPr id="61" name="圆角矩形 33"/>
            <p:cNvSpPr/>
            <p:nvPr/>
          </p:nvSpPr>
          <p:spPr>
            <a:xfrm>
              <a:off x="4310746" y="4248757"/>
              <a:ext cx="1093695" cy="162846"/>
            </a:xfrm>
            <a:prstGeom prst="roundRect">
              <a:avLst>
                <a:gd name="adj" fmla="val 50000"/>
              </a:avLst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Controller APIs</a:t>
              </a:r>
            </a:p>
          </p:txBody>
        </p:sp>
        <p:sp>
          <p:nvSpPr>
            <p:cNvPr id="63" name="圆角矩形 33"/>
            <p:cNvSpPr/>
            <p:nvPr/>
          </p:nvSpPr>
          <p:spPr>
            <a:xfrm>
              <a:off x="3665239" y="4512214"/>
              <a:ext cx="2447719" cy="1376231"/>
            </a:xfrm>
            <a:prstGeom prst="roundRect">
              <a:avLst>
                <a:gd name="adj" fmla="val 8184"/>
              </a:avLst>
            </a:prstGeom>
            <a:solidFill>
              <a:srgbClr val="E8F8EA"/>
            </a:solidFill>
            <a:ln w="3810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9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 Functions</a:t>
              </a:r>
            </a:p>
          </p:txBody>
        </p:sp>
        <p:sp>
          <p:nvSpPr>
            <p:cNvPr id="64" name="圆角矩形 33"/>
            <p:cNvSpPr/>
            <p:nvPr/>
          </p:nvSpPr>
          <p:spPr>
            <a:xfrm>
              <a:off x="4513973" y="5562743"/>
              <a:ext cx="681269" cy="25072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ODL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88279" y="4782789"/>
              <a:ext cx="1932658" cy="637170"/>
              <a:chOff x="3888279" y="4782789"/>
              <a:chExt cx="1932658" cy="63717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888279" y="4782789"/>
                <a:ext cx="1932658" cy="637170"/>
                <a:chOff x="4834798" y="3242216"/>
                <a:chExt cx="1932658" cy="637170"/>
              </a:xfrm>
            </p:grpSpPr>
            <p:sp>
              <p:nvSpPr>
                <p:cNvPr id="68" name="圆角矩形 33"/>
                <p:cNvSpPr/>
                <p:nvPr/>
              </p:nvSpPr>
              <p:spPr>
                <a:xfrm>
                  <a:off x="4834798" y="3242216"/>
                  <a:ext cx="1932658" cy="637170"/>
                </a:xfrm>
                <a:prstGeom prst="can">
                  <a:avLst>
                    <a:gd name="adj" fmla="val 8977"/>
                  </a:avLst>
                </a:prstGeom>
                <a:solidFill>
                  <a:schemeClr val="bg1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9144" rIns="91440" bIns="9144" numCol="1" rtlCol="0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8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Library</a:t>
                  </a:r>
                </a:p>
              </p:txBody>
            </p:sp>
            <p:sp>
              <p:nvSpPr>
                <p:cNvPr id="69" name="圆角矩形 33"/>
                <p:cNvSpPr/>
                <p:nvPr/>
              </p:nvSpPr>
              <p:spPr>
                <a:xfrm>
                  <a:off x="4894690" y="3611128"/>
                  <a:ext cx="870778" cy="122863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VNF Configure </a:t>
                  </a:r>
                </a:p>
              </p:txBody>
            </p:sp>
            <p:sp>
              <p:nvSpPr>
                <p:cNvPr id="70" name="圆角矩形 33"/>
                <p:cNvSpPr/>
                <p:nvPr/>
              </p:nvSpPr>
              <p:spPr>
                <a:xfrm>
                  <a:off x="5825360" y="3443912"/>
                  <a:ext cx="870778" cy="122987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Network Config</a:t>
                  </a:r>
                </a:p>
              </p:txBody>
            </p:sp>
            <p:sp>
              <p:nvSpPr>
                <p:cNvPr id="71" name="圆角矩形 33"/>
                <p:cNvSpPr/>
                <p:nvPr/>
              </p:nvSpPr>
              <p:spPr>
                <a:xfrm>
                  <a:off x="5839846" y="3611128"/>
                  <a:ext cx="870778" cy="121255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Svc Function Chain</a:t>
                  </a:r>
                </a:p>
              </p:txBody>
            </p:sp>
          </p:grpSp>
          <p:sp>
            <p:nvSpPr>
              <p:cNvPr id="66" name="圆角矩形 33"/>
              <p:cNvSpPr/>
              <p:nvPr/>
            </p:nvSpPr>
            <p:spPr>
              <a:xfrm>
                <a:off x="3948171" y="498515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Assign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665238" y="5951130"/>
              <a:ext cx="2447719" cy="419359"/>
              <a:chOff x="3665238" y="5951130"/>
              <a:chExt cx="2447719" cy="419359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3665238" y="5951130"/>
                <a:ext cx="2447719" cy="413862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55" name="圆角矩形 33"/>
              <p:cNvSpPr/>
              <p:nvPr/>
            </p:nvSpPr>
            <p:spPr>
              <a:xfrm>
                <a:off x="4777187" y="6180551"/>
                <a:ext cx="861871" cy="141659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Adapters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6" name="圆角矩形 33"/>
              <p:cNvSpPr/>
              <p:nvPr/>
            </p:nvSpPr>
            <p:spPr>
              <a:xfrm>
                <a:off x="3970857" y="6181880"/>
                <a:ext cx="777128" cy="140329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OSS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7" name="圆角矩形 33"/>
              <p:cNvSpPr/>
              <p:nvPr/>
            </p:nvSpPr>
            <p:spPr>
              <a:xfrm>
                <a:off x="4767761" y="6001159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8" name="圆角矩形 33"/>
              <p:cNvSpPr/>
              <p:nvPr/>
            </p:nvSpPr>
            <p:spPr>
              <a:xfrm>
                <a:off x="3970856" y="6002753"/>
                <a:ext cx="777128" cy="13132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67791" y="6001159"/>
                <a:ext cx="25102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defTabSz="457200" hangingPunct="0"/>
                <a:r>
                  <a:rPr lang="en-US" dirty="0">
                    <a:solidFill>
                      <a:prstClr val="black"/>
                    </a:solidFill>
                    <a:sym typeface="Calibri"/>
                  </a:rPr>
                  <a:t>…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6619276" y="3860523"/>
            <a:ext cx="3548308" cy="2579843"/>
            <a:chOff x="6619276" y="3860523"/>
            <a:chExt cx="3548308" cy="2579843"/>
          </a:xfrm>
        </p:grpSpPr>
        <p:grpSp>
          <p:nvGrpSpPr>
            <p:cNvPr id="77" name="Group 76"/>
            <p:cNvGrpSpPr/>
            <p:nvPr/>
          </p:nvGrpSpPr>
          <p:grpSpPr>
            <a:xfrm>
              <a:off x="6619276" y="3860523"/>
              <a:ext cx="3548308" cy="2579843"/>
              <a:chOff x="5651101" y="3570598"/>
              <a:chExt cx="3548308" cy="2579843"/>
            </a:xfrm>
          </p:grpSpPr>
          <p:sp>
            <p:nvSpPr>
              <p:cNvPr id="78" name="圆角矩形 33"/>
              <p:cNvSpPr/>
              <p:nvPr/>
            </p:nvSpPr>
            <p:spPr>
              <a:xfrm>
                <a:off x="5651101" y="3570598"/>
                <a:ext cx="3548308" cy="2579843"/>
              </a:xfrm>
              <a:prstGeom prst="roundRect">
                <a:avLst>
                  <a:gd name="adj" fmla="val 3911"/>
                </a:avLst>
              </a:prstGeom>
              <a:solidFill>
                <a:srgbClr val="EBF5FF"/>
              </a:solidFill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1400" b="1" dirty="0">
                    <a:solidFill>
                      <a:srgbClr val="70AD47">
                        <a:lumMod val="50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Generic VNF Controller Persona</a:t>
                </a: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131551" y="3889391"/>
                <a:ext cx="2536422" cy="260896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NB API</a:t>
                </a:r>
              </a:p>
            </p:txBody>
          </p:sp>
          <p:sp>
            <p:nvSpPr>
              <p:cNvPr id="80" name="圆角矩形 33"/>
              <p:cNvSpPr/>
              <p:nvPr/>
            </p:nvSpPr>
            <p:spPr>
              <a:xfrm>
                <a:off x="7088348" y="3942766"/>
                <a:ext cx="1093695" cy="162846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Controller APIs</a:t>
                </a:r>
              </a:p>
            </p:txBody>
          </p:sp>
          <p:sp>
            <p:nvSpPr>
              <p:cNvPr id="81" name="圆角矩形 33"/>
              <p:cNvSpPr/>
              <p:nvPr/>
            </p:nvSpPr>
            <p:spPr>
              <a:xfrm>
                <a:off x="6131551" y="4205156"/>
                <a:ext cx="2536422" cy="1376231"/>
              </a:xfrm>
              <a:prstGeom prst="roundRect">
                <a:avLst>
                  <a:gd name="adj" fmla="val 8184"/>
                </a:avLst>
              </a:prstGeom>
              <a:solidFill>
                <a:srgbClr val="E8F8EA"/>
              </a:solidFill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LCM Functions</a:t>
                </a:r>
              </a:p>
            </p:txBody>
          </p:sp>
          <p:sp>
            <p:nvSpPr>
              <p:cNvPr id="82" name="圆角矩形 33"/>
              <p:cNvSpPr/>
              <p:nvPr/>
            </p:nvSpPr>
            <p:spPr>
              <a:xfrm>
                <a:off x="6565744" y="5257602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ODL</a:t>
                </a:r>
              </a:p>
            </p:txBody>
          </p:sp>
          <p:sp>
            <p:nvSpPr>
              <p:cNvPr id="83" name="圆角矩形 33"/>
              <p:cNvSpPr/>
              <p:nvPr/>
            </p:nvSpPr>
            <p:spPr>
              <a:xfrm>
                <a:off x="6402988" y="4476798"/>
                <a:ext cx="1972542" cy="637170"/>
              </a:xfrm>
              <a:prstGeom prst="can">
                <a:avLst>
                  <a:gd name="adj" fmla="val 8977"/>
                </a:avLst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9144" rIns="91440" bIns="9144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Library</a:t>
                </a: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5693540" y="5668007"/>
                <a:ext cx="3460354" cy="407060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86" name="圆角矩形 33"/>
              <p:cNvSpPr/>
              <p:nvPr/>
            </p:nvSpPr>
            <p:spPr>
              <a:xfrm>
                <a:off x="6061304" y="5725021"/>
                <a:ext cx="570508" cy="13278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Ansible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7" name="圆角矩形 33"/>
              <p:cNvSpPr/>
              <p:nvPr/>
            </p:nvSpPr>
            <p:spPr>
              <a:xfrm>
                <a:off x="6696602" y="5875890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8" name="圆角矩形 33"/>
              <p:cNvSpPr/>
              <p:nvPr/>
            </p:nvSpPr>
            <p:spPr>
              <a:xfrm>
                <a:off x="6694423" y="5716205"/>
                <a:ext cx="864050" cy="13333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9" name="圆角矩形 33"/>
              <p:cNvSpPr/>
              <p:nvPr/>
            </p:nvSpPr>
            <p:spPr>
              <a:xfrm>
                <a:off x="6466741" y="4664577"/>
                <a:ext cx="456751" cy="12556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Rebuild</a:t>
                </a:r>
              </a:p>
            </p:txBody>
          </p:sp>
          <p:sp>
            <p:nvSpPr>
              <p:cNvPr id="90" name="圆角矩形 33"/>
              <p:cNvSpPr/>
              <p:nvPr/>
            </p:nvSpPr>
            <p:spPr>
              <a:xfrm>
                <a:off x="6466741" y="4818092"/>
                <a:ext cx="456751" cy="11258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Stop/Start</a:t>
                </a:r>
              </a:p>
            </p:txBody>
          </p:sp>
          <p:sp>
            <p:nvSpPr>
              <p:cNvPr id="91" name="圆角矩形 33"/>
              <p:cNvSpPr/>
              <p:nvPr/>
            </p:nvSpPr>
            <p:spPr>
              <a:xfrm>
                <a:off x="6976402" y="4662159"/>
                <a:ext cx="370450" cy="12300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Audit</a:t>
                </a:r>
              </a:p>
            </p:txBody>
          </p:sp>
          <p:sp>
            <p:nvSpPr>
              <p:cNvPr id="92" name="圆角矩形 33"/>
              <p:cNvSpPr/>
              <p:nvPr/>
            </p:nvSpPr>
            <p:spPr>
              <a:xfrm>
                <a:off x="6464643" y="4954502"/>
                <a:ext cx="456751" cy="107182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HealthCk</a:t>
                </a:r>
                <a:endParaRPr lang="en-US" altLang="zh-CN" sz="7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3" name="圆角矩形 33"/>
              <p:cNvSpPr/>
              <p:nvPr/>
            </p:nvSpPr>
            <p:spPr>
              <a:xfrm>
                <a:off x="6976402" y="4810490"/>
                <a:ext cx="370450" cy="12202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Scale</a:t>
                </a:r>
              </a:p>
            </p:txBody>
          </p:sp>
          <p:sp>
            <p:nvSpPr>
              <p:cNvPr id="94" name="圆角矩形 33"/>
              <p:cNvSpPr/>
              <p:nvPr/>
            </p:nvSpPr>
            <p:spPr>
              <a:xfrm>
                <a:off x="6976402" y="4953592"/>
                <a:ext cx="370450" cy="109071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</a:t>
                </a:r>
              </a:p>
            </p:txBody>
          </p:sp>
          <p:sp>
            <p:nvSpPr>
              <p:cNvPr id="95" name="圆角矩形 33"/>
              <p:cNvSpPr/>
              <p:nvPr/>
            </p:nvSpPr>
            <p:spPr>
              <a:xfrm>
                <a:off x="7558473" y="5257601"/>
                <a:ext cx="808653" cy="244719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engines</a:t>
                </a:r>
              </a:p>
            </p:txBody>
          </p:sp>
          <p:sp>
            <p:nvSpPr>
              <p:cNvPr id="96" name="圆角矩形 33"/>
              <p:cNvSpPr/>
              <p:nvPr/>
            </p:nvSpPr>
            <p:spPr>
              <a:xfrm>
                <a:off x="7587675" y="5875890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VNFM/EMS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7" name="圆角矩形 33"/>
              <p:cNvSpPr/>
              <p:nvPr/>
            </p:nvSpPr>
            <p:spPr>
              <a:xfrm>
                <a:off x="7580823" y="5721641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Party SFC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8" name="圆角矩形 33"/>
              <p:cNvSpPr/>
              <p:nvPr/>
            </p:nvSpPr>
            <p:spPr>
              <a:xfrm>
                <a:off x="7399762" y="465814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VNF Configure </a:t>
                </a:r>
              </a:p>
            </p:txBody>
          </p:sp>
          <p:sp>
            <p:nvSpPr>
              <p:cNvPr id="99" name="圆角矩形 33"/>
              <p:cNvSpPr/>
              <p:nvPr/>
            </p:nvSpPr>
            <p:spPr>
              <a:xfrm>
                <a:off x="7399762" y="4807245"/>
                <a:ext cx="870778" cy="11203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Svc Function Chain</a:t>
                </a:r>
              </a:p>
            </p:txBody>
          </p:sp>
        </p:grpSp>
        <p:sp>
          <p:nvSpPr>
            <p:cNvPr id="100" name="圆角矩形 33"/>
            <p:cNvSpPr/>
            <p:nvPr/>
          </p:nvSpPr>
          <p:spPr>
            <a:xfrm>
              <a:off x="7029479" y="6173055"/>
              <a:ext cx="570508" cy="132782"/>
            </a:xfrm>
            <a:prstGeom prst="roundRect">
              <a:avLst>
                <a:gd name="adj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OSS APIs</a:t>
              </a:r>
              <a:endPara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1" name="圆角矩形 33"/>
            <p:cNvSpPr/>
            <p:nvPr/>
          </p:nvSpPr>
          <p:spPr>
            <a:xfrm>
              <a:off x="9403308" y="6006068"/>
              <a:ext cx="654841" cy="141660"/>
            </a:xfrm>
            <a:prstGeom prst="roundRect">
              <a:avLst>
                <a:gd name="adj" fmla="val 50000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Other Adapters</a:t>
              </a:r>
              <a:endParaRPr lang="en-US" altLang="zh-CN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612288" y="5989716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719890" y="5127519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526648" y="506091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275619" y="5421374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49249114"/>
      </p:ext>
    </p:extLst>
  </p:cSld>
  <p:clrMapOvr>
    <a:masterClrMapping/>
  </p:clrMapOvr>
  <p:transition spd="med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all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Functional View)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9648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48191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523948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188460" y="5849052"/>
            <a:ext cx="947331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Kubernetes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5"/>
            <a:ext cx="802516" cy="983423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95271"/>
            <a:ext cx="2333316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3782" y="4195271"/>
            <a:ext cx="2333315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b="1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4752" y="464550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</a:p>
        </p:txBody>
      </p:sp>
    </p:spTree>
    <p:extLst>
      <p:ext uri="{BB962C8B-B14F-4D97-AF65-F5344CB8AC3E}">
        <p14:creationId xmlns:p14="http://schemas.microsoft.com/office/powerpoint/2010/main" val="810313665"/>
      </p:ext>
    </p:extLst>
  </p:cSld>
  <p:clrMapOvr>
    <a:masterClrMapping/>
  </p:clrMapOvr>
  <p:transition spd="med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42"/>
          <p:cNvSpPr txBox="1">
            <a:spLocks/>
          </p:cNvSpPr>
          <p:nvPr/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High Level Component View</a:t>
            </a:r>
            <a:br>
              <a:rPr lang="en-US" sz="3200" b="1" dirty="0"/>
            </a:b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249484045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(SDC) Functional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-217431" y="1639268"/>
            <a:ext cx="4350892" cy="4976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Import Management Functions</a:t>
            </a:r>
          </a:p>
          <a:p>
            <a:pPr marL="801688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Import ONAP base capability definitions from Development Catalog to Design Catalog as building blocks in a standard format</a:t>
            </a:r>
            <a:endParaRPr lang="en-US" sz="1050" b="1" u="sng" dirty="0">
              <a:solidFill>
                <a:prstClr val="black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Create Flows &amp; Policies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reusable management flows using building blocks &amp; associated events &amp; Policies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Onboard Network Functions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VF model to include vendor’s description, scripts, &amp; license model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Customize models to include Service Provider specific attributes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Service &amp; Operations Methods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Service models with resources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Design and associate operations processes &amp; policies (e.g., Instantiation, DCAE/Control Loop, Change Management, etc.) and configure them to be service specific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Simulate &amp; test the design in Sandbox environment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Publish certified models for distribution to runtime catalog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30628" y="992937"/>
            <a:ext cx="1197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Service Provider’s Design environment to:  1. Catalog management capabilities, 2. Onboard vendor provided Network Functions, 3. Design Services and Operations, 4. Test, certify, and distribute models for Runtime Execution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375" y="1763486"/>
            <a:ext cx="8320687" cy="446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6547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:a16="http://schemas.microsoft.com/office/drawing/2014/main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362269"/>
            <a:ext cx="4618653" cy="5141923"/>
          </a:xfrm>
        </p:spPr>
        <p:txBody>
          <a:bodyPr>
            <a:normAutofit fontScale="92500" lnSpcReduction="20000"/>
          </a:bodyPr>
          <a:lstStyle/>
          <a:p>
            <a:pPr marL="168275" indent="0">
              <a:spcBef>
                <a:spcPts val="599"/>
              </a:spcBef>
              <a:spcAft>
                <a:spcPts val="300"/>
              </a:spcAft>
              <a:buNone/>
            </a:pPr>
            <a:r>
              <a:rPr lang="en-US" sz="1400" b="1" i="1" dirty="0">
                <a:solidFill>
                  <a:schemeClr val="accent6">
                    <a:lumMod val="75000"/>
                  </a:schemeClr>
                </a:solidFill>
              </a:rPr>
              <a:t>Partially Existing: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 (ONAP Design Platform - SDC)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Catalog imported ONAP generic re-usable management software function &amp; policy definitions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Enable SP to onboard standard VNF packages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Support SP users in design &amp; lifecycle management of Resource and Service models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presentation to support service compositions &amp; management flow associations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Manages catalog’s elements versions, lifecycle and access policy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All certified asset definitions available for re-use and composition</a:t>
            </a:r>
            <a:endParaRPr lang="en-US" sz="1300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endParaRPr lang="en-US" sz="1050" b="1" dirty="0">
              <a:solidFill>
                <a:srgbClr val="067AB4"/>
              </a:solidFill>
            </a:endParaRPr>
          </a:p>
          <a:p>
            <a:pPr marL="166687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50" b="1" i="1" dirty="0">
                <a:solidFill>
                  <a:schemeClr val="accent2"/>
                </a:solidFill>
              </a:rPr>
              <a:t>Yet to be implemented: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 (ONAP Development)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Common toolsets and data store for creation of ONAP software models &amp; management flows/policies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Interact with external software development teams and suppliers to onboard custom software, adapters or new capabilities</a:t>
            </a:r>
            <a:endParaRPr lang="en-US" sz="1300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 (ONAP Execution Platform)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a common data store for distributed certified models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ONAP runtime component’s subscription to access component view of the model data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Maintain executable images and other runtime artifacts</a:t>
            </a:r>
          </a:p>
        </p:txBody>
      </p:sp>
      <p:sp>
        <p:nvSpPr>
          <p:cNvPr id="133" name="Text Placeholder 3">
            <a:extLst>
              <a:ext uri="{FF2B5EF4-FFF2-40B4-BE49-F238E27FC236}">
                <a16:creationId xmlns:a16="http://schemas.microsoft.com/office/drawing/2014/main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40485" y="992964"/>
            <a:ext cx="11145427" cy="276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99"/>
              </a:spcBef>
              <a:buNone/>
            </a:pPr>
            <a:r>
              <a:rPr lang="en-US" sz="1600" b="1" dirty="0">
                <a:solidFill>
                  <a:schemeClr val="tx1"/>
                </a:solidFill>
              </a:rPr>
              <a:t>The overall ONAP Catalog architecture includes Development Catalog, Design Catalog, and Runtime Catalog</a:t>
            </a:r>
          </a:p>
          <a:p>
            <a:pPr marL="0" indent="0">
              <a:spcBef>
                <a:spcPts val="599"/>
              </a:spcBef>
              <a:buNone/>
            </a:pPr>
            <a:endParaRPr lang="en-US" sz="1600" b="1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766" y="1660850"/>
            <a:ext cx="7527334" cy="443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7503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or onboarded into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maintain state of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The ONAP Orchestrator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:a16="http://schemas.microsoft.com/office/drawing/2014/main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5"/>
            <a:ext cx="3900351" cy="1778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SDN-C/Generic 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621" name="Picture 620">
            <a:extLst>
              <a:ext uri="{FF2B5EF4-FFF2-40B4-BE49-F238E27FC236}">
                <a16:creationId xmlns:a16="http://schemas.microsoft.com/office/drawing/2014/main" id="{073B5A23-D6F6-44AC-9397-22DD04835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630" y="2537509"/>
            <a:ext cx="7869168" cy="419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7095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59955"/>
            <a:ext cx="60735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2" name="Title 131">
            <a:extLst>
              <a:ext uri="{FF2B5EF4-FFF2-40B4-BE49-F238E27FC236}">
                <a16:creationId xmlns:a16="http://schemas.microsoft.com/office/drawing/2014/main" id="{709D5100-7C3B-483C-B897-1FF0473B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Orchestrator Functional Internal View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9D414A-1F0D-4437-8FE2-C331AF6DC26C}"/>
              </a:ext>
            </a:extLst>
          </p:cNvPr>
          <p:cNvGrpSpPr/>
          <p:nvPr/>
        </p:nvGrpSpPr>
        <p:grpSpPr>
          <a:xfrm>
            <a:off x="10459711" y="92241"/>
            <a:ext cx="1565050" cy="951258"/>
            <a:chOff x="8439430" y="25213"/>
            <a:chExt cx="1565050" cy="951258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3261A921-D5CE-49C2-9B24-6EB17C1C8DA8}"/>
                </a:ext>
              </a:extLst>
            </p:cNvPr>
            <p:cNvSpPr/>
            <p:nvPr/>
          </p:nvSpPr>
          <p:spPr>
            <a:xfrm>
              <a:off x="8439430" y="162658"/>
              <a:ext cx="1565050" cy="813813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61E46455-4F0F-463D-AB65-404AE4F7355E}"/>
                </a:ext>
              </a:extLst>
            </p:cNvPr>
            <p:cNvSpPr txBox="1"/>
            <p:nvPr/>
          </p:nvSpPr>
          <p:spPr>
            <a:xfrm>
              <a:off x="9008446" y="25213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4A90269-B139-4BEE-B670-97E5AACE2CF7}"/>
                </a:ext>
              </a:extLst>
            </p:cNvPr>
            <p:cNvGrpSpPr/>
            <p:nvPr/>
          </p:nvGrpSpPr>
          <p:grpSpPr>
            <a:xfrm>
              <a:off x="8525367" y="437809"/>
              <a:ext cx="1451395" cy="436790"/>
              <a:chOff x="5236557" y="1068009"/>
              <a:chExt cx="1451395" cy="436790"/>
            </a:xfrm>
          </p:grpSpPr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OE-x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OI-x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9701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External API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Internal API</a:t>
                </a:r>
              </a:p>
            </p:txBody>
          </p:sp>
        </p:grpSp>
      </p:grpSp>
      <p:sp>
        <p:nvSpPr>
          <p:cNvPr id="180" name="Speech Bubble: Rectangle 179">
            <a:extLst>
              <a:ext uri="{FF2B5EF4-FFF2-40B4-BE49-F238E27FC236}">
                <a16:creationId xmlns:a16="http://schemas.microsoft.com/office/drawing/2014/main" id="{AE4DB433-F05B-4FE0-A248-6D656669306A}"/>
              </a:ext>
            </a:extLst>
          </p:cNvPr>
          <p:cNvSpPr/>
          <p:nvPr/>
        </p:nvSpPr>
        <p:spPr>
          <a:xfrm>
            <a:off x="8226071" y="151076"/>
            <a:ext cx="1811492" cy="476893"/>
          </a:xfrm>
          <a:prstGeom prst="wedgeRectCallout">
            <a:avLst>
              <a:gd name="adj1" fmla="val 77755"/>
              <a:gd name="adj2" fmla="val 42783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APIs labeled on slide relative to SO for reference only.</a:t>
            </a:r>
          </a:p>
        </p:txBody>
      </p:sp>
      <p:sp>
        <p:nvSpPr>
          <p:cNvPr id="165" name="Speech Bubble: Rectangle 164">
            <a:extLst>
              <a:ext uri="{FF2B5EF4-FFF2-40B4-BE49-F238E27FC236}">
                <a16:creationId xmlns:a16="http://schemas.microsoft.com/office/drawing/2014/main" id="{0F4E16BA-AFAC-438E-931E-38B1845058C2}"/>
              </a:ext>
            </a:extLst>
          </p:cNvPr>
          <p:cNvSpPr/>
          <p:nvPr/>
        </p:nvSpPr>
        <p:spPr>
          <a:xfrm>
            <a:off x="3314135" y="979510"/>
            <a:ext cx="1571031" cy="582398"/>
          </a:xfrm>
          <a:prstGeom prst="wedgeRectCallout">
            <a:avLst>
              <a:gd name="adj1" fmla="val 66107"/>
              <a:gd name="adj2" fmla="val 32147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across ONAP instances looks like an External API.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C6C899C-21C0-42DB-A429-AC0F79FC008D}"/>
              </a:ext>
            </a:extLst>
          </p:cNvPr>
          <p:cNvGrpSpPr/>
          <p:nvPr/>
        </p:nvGrpSpPr>
        <p:grpSpPr>
          <a:xfrm>
            <a:off x="880870" y="1178836"/>
            <a:ext cx="11098751" cy="5735307"/>
            <a:chOff x="880870" y="1178836"/>
            <a:chExt cx="11098751" cy="5735307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35757CF-CCCE-4405-A392-DD15489ED8F6}"/>
                </a:ext>
              </a:extLst>
            </p:cNvPr>
            <p:cNvSpPr/>
            <p:nvPr/>
          </p:nvSpPr>
          <p:spPr>
            <a:xfrm>
              <a:off x="895541" y="1776795"/>
              <a:ext cx="8907734" cy="4525048"/>
            </a:xfrm>
            <a:custGeom>
              <a:avLst/>
              <a:gdLst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49857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1228 w 5772647"/>
                <a:gd name="connsiteY16" fmla="*/ 341906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6043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83096 w 5772647"/>
                <a:gd name="connsiteY0" fmla="*/ 330083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83096 w 5772647"/>
                <a:gd name="connsiteY17" fmla="*/ 330083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92760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3226373 w 5772647"/>
                <a:gd name="connsiteY0" fmla="*/ 347158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26373 w 5772647"/>
                <a:gd name="connsiteY17" fmla="*/ 347158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06903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3241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0525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5940385 w 8477605"/>
                <a:gd name="connsiteY0" fmla="*/ 329051 h 4516340"/>
                <a:gd name="connsiteX1" fmla="*/ 5810209 w 8477605"/>
                <a:gd name="connsiteY1" fmla="*/ 299278 h 4516340"/>
                <a:gd name="connsiteX2" fmla="*/ 5824341 w 8477605"/>
                <a:gd name="connsiteY2" fmla="*/ 66477 h 4516340"/>
                <a:gd name="connsiteX3" fmla="*/ 5928587 w 8477605"/>
                <a:gd name="connsiteY3" fmla="*/ 12032 h 4516340"/>
                <a:gd name="connsiteX4" fmla="*/ 8342432 w 8477605"/>
                <a:gd name="connsiteY4" fmla="*/ 0 h 4516340"/>
                <a:gd name="connsiteX5" fmla="*/ 8453751 w 8477605"/>
                <a:gd name="connsiteY5" fmla="*/ 55659 h 4516340"/>
                <a:gd name="connsiteX6" fmla="*/ 8469653 w 8477605"/>
                <a:gd name="connsiteY6" fmla="*/ 135172 h 4516340"/>
                <a:gd name="connsiteX7" fmla="*/ 8477605 w 8477605"/>
                <a:gd name="connsiteY7" fmla="*/ 4397071 h 4516340"/>
                <a:gd name="connsiteX8" fmla="*/ 8366286 w 8477605"/>
                <a:gd name="connsiteY8" fmla="*/ 4516340 h 4516340"/>
                <a:gd name="connsiteX9" fmla="*/ 2816276 w 8477605"/>
                <a:gd name="connsiteY9" fmla="*/ 4516340 h 4516340"/>
                <a:gd name="connsiteX10" fmla="*/ 2704958 w 8477605"/>
                <a:gd name="connsiteY10" fmla="*/ 4468633 h 4516340"/>
                <a:gd name="connsiteX11" fmla="*/ 2720860 w 8477605"/>
                <a:gd name="connsiteY11" fmla="*/ 4261899 h 4516340"/>
                <a:gd name="connsiteX12" fmla="*/ 0 w 8477605"/>
                <a:gd name="connsiteY12" fmla="*/ 4207754 h 4516340"/>
                <a:gd name="connsiteX13" fmla="*/ 8064137 w 8477605"/>
                <a:gd name="connsiteY13" fmla="*/ 4198288 h 4516340"/>
                <a:gd name="connsiteX14" fmla="*/ 8143650 w 8477605"/>
                <a:gd name="connsiteY14" fmla="*/ 4126726 h 4516340"/>
                <a:gd name="connsiteX15" fmla="*/ 8159552 w 8477605"/>
                <a:gd name="connsiteY15" fmla="*/ 437321 h 4516340"/>
                <a:gd name="connsiteX16" fmla="*/ 8064137 w 8477605"/>
                <a:gd name="connsiteY16" fmla="*/ 333955 h 4516340"/>
                <a:gd name="connsiteX17" fmla="*/ 5940385 w 8477605"/>
                <a:gd name="connsiteY17" fmla="*/ 329051 h 4516340"/>
                <a:gd name="connsiteX0" fmla="*/ 6075936 w 8613156"/>
                <a:gd name="connsiteY0" fmla="*/ 329051 h 4516340"/>
                <a:gd name="connsiteX1" fmla="*/ 5945760 w 8613156"/>
                <a:gd name="connsiteY1" fmla="*/ 299278 h 4516340"/>
                <a:gd name="connsiteX2" fmla="*/ 5959892 w 8613156"/>
                <a:gd name="connsiteY2" fmla="*/ 66477 h 4516340"/>
                <a:gd name="connsiteX3" fmla="*/ 6064138 w 8613156"/>
                <a:gd name="connsiteY3" fmla="*/ 12032 h 4516340"/>
                <a:gd name="connsiteX4" fmla="*/ 8477983 w 8613156"/>
                <a:gd name="connsiteY4" fmla="*/ 0 h 4516340"/>
                <a:gd name="connsiteX5" fmla="*/ 8589302 w 8613156"/>
                <a:gd name="connsiteY5" fmla="*/ 55659 h 4516340"/>
                <a:gd name="connsiteX6" fmla="*/ 8605204 w 8613156"/>
                <a:gd name="connsiteY6" fmla="*/ 135172 h 4516340"/>
                <a:gd name="connsiteX7" fmla="*/ 8613156 w 8613156"/>
                <a:gd name="connsiteY7" fmla="*/ 4397071 h 4516340"/>
                <a:gd name="connsiteX8" fmla="*/ 8501837 w 8613156"/>
                <a:gd name="connsiteY8" fmla="*/ 4516340 h 4516340"/>
                <a:gd name="connsiteX9" fmla="*/ 2951827 w 8613156"/>
                <a:gd name="connsiteY9" fmla="*/ 4516340 h 4516340"/>
                <a:gd name="connsiteX10" fmla="*/ 2840509 w 8613156"/>
                <a:gd name="connsiteY10" fmla="*/ 4468633 h 4516340"/>
                <a:gd name="connsiteX11" fmla="*/ 0 w 8613156"/>
                <a:gd name="connsiteY11" fmla="*/ 4113853 h 4516340"/>
                <a:gd name="connsiteX12" fmla="*/ 135551 w 8613156"/>
                <a:gd name="connsiteY12" fmla="*/ 4207754 h 4516340"/>
                <a:gd name="connsiteX13" fmla="*/ 8199688 w 8613156"/>
                <a:gd name="connsiteY13" fmla="*/ 4198288 h 4516340"/>
                <a:gd name="connsiteX14" fmla="*/ 8279201 w 8613156"/>
                <a:gd name="connsiteY14" fmla="*/ 4126726 h 4516340"/>
                <a:gd name="connsiteX15" fmla="*/ 8295103 w 8613156"/>
                <a:gd name="connsiteY15" fmla="*/ 437321 h 4516340"/>
                <a:gd name="connsiteX16" fmla="*/ 8199688 w 8613156"/>
                <a:gd name="connsiteY16" fmla="*/ 333955 h 4516340"/>
                <a:gd name="connsiteX17" fmla="*/ 6075936 w 8613156"/>
                <a:gd name="connsiteY17" fmla="*/ 329051 h 4516340"/>
                <a:gd name="connsiteX0" fmla="*/ 6294029 w 8831249"/>
                <a:gd name="connsiteY0" fmla="*/ 329051 h 4525048"/>
                <a:gd name="connsiteX1" fmla="*/ 6163853 w 8831249"/>
                <a:gd name="connsiteY1" fmla="*/ 299278 h 4525048"/>
                <a:gd name="connsiteX2" fmla="*/ 6177985 w 8831249"/>
                <a:gd name="connsiteY2" fmla="*/ 66477 h 4525048"/>
                <a:gd name="connsiteX3" fmla="*/ 6282231 w 8831249"/>
                <a:gd name="connsiteY3" fmla="*/ 12032 h 4525048"/>
                <a:gd name="connsiteX4" fmla="*/ 8696076 w 8831249"/>
                <a:gd name="connsiteY4" fmla="*/ 0 h 4525048"/>
                <a:gd name="connsiteX5" fmla="*/ 8807395 w 8831249"/>
                <a:gd name="connsiteY5" fmla="*/ 55659 h 4525048"/>
                <a:gd name="connsiteX6" fmla="*/ 8823297 w 8831249"/>
                <a:gd name="connsiteY6" fmla="*/ 135172 h 4525048"/>
                <a:gd name="connsiteX7" fmla="*/ 8831249 w 8831249"/>
                <a:gd name="connsiteY7" fmla="*/ 4397071 h 4525048"/>
                <a:gd name="connsiteX8" fmla="*/ 8719930 w 8831249"/>
                <a:gd name="connsiteY8" fmla="*/ 4516340 h 4525048"/>
                <a:gd name="connsiteX9" fmla="*/ 0 w 8831249"/>
                <a:gd name="connsiteY9" fmla="*/ 4525048 h 4525048"/>
                <a:gd name="connsiteX10" fmla="*/ 3058602 w 8831249"/>
                <a:gd name="connsiteY10" fmla="*/ 4468633 h 4525048"/>
                <a:gd name="connsiteX11" fmla="*/ 218093 w 8831249"/>
                <a:gd name="connsiteY11" fmla="*/ 4113853 h 4525048"/>
                <a:gd name="connsiteX12" fmla="*/ 353644 w 8831249"/>
                <a:gd name="connsiteY12" fmla="*/ 4207754 h 4525048"/>
                <a:gd name="connsiteX13" fmla="*/ 8417781 w 8831249"/>
                <a:gd name="connsiteY13" fmla="*/ 4198288 h 4525048"/>
                <a:gd name="connsiteX14" fmla="*/ 8497294 w 8831249"/>
                <a:gd name="connsiteY14" fmla="*/ 4126726 h 4525048"/>
                <a:gd name="connsiteX15" fmla="*/ 8513196 w 8831249"/>
                <a:gd name="connsiteY15" fmla="*/ 437321 h 4525048"/>
                <a:gd name="connsiteX16" fmla="*/ 8417781 w 8831249"/>
                <a:gd name="connsiteY16" fmla="*/ 333955 h 4525048"/>
                <a:gd name="connsiteX17" fmla="*/ 6294029 w 8831249"/>
                <a:gd name="connsiteY17" fmla="*/ 329051 h 4525048"/>
                <a:gd name="connsiteX0" fmla="*/ 6396639 w 8933859"/>
                <a:gd name="connsiteY0" fmla="*/ 329051 h 4525048"/>
                <a:gd name="connsiteX1" fmla="*/ 6266463 w 8933859"/>
                <a:gd name="connsiteY1" fmla="*/ 299278 h 4525048"/>
                <a:gd name="connsiteX2" fmla="*/ 6280595 w 8933859"/>
                <a:gd name="connsiteY2" fmla="*/ 66477 h 4525048"/>
                <a:gd name="connsiteX3" fmla="*/ 6384841 w 8933859"/>
                <a:gd name="connsiteY3" fmla="*/ 12032 h 4525048"/>
                <a:gd name="connsiteX4" fmla="*/ 8798686 w 8933859"/>
                <a:gd name="connsiteY4" fmla="*/ 0 h 4525048"/>
                <a:gd name="connsiteX5" fmla="*/ 8910005 w 8933859"/>
                <a:gd name="connsiteY5" fmla="*/ 55659 h 4525048"/>
                <a:gd name="connsiteX6" fmla="*/ 8925907 w 8933859"/>
                <a:gd name="connsiteY6" fmla="*/ 135172 h 4525048"/>
                <a:gd name="connsiteX7" fmla="*/ 8933859 w 8933859"/>
                <a:gd name="connsiteY7" fmla="*/ 4397071 h 4525048"/>
                <a:gd name="connsiteX8" fmla="*/ 8822540 w 8933859"/>
                <a:gd name="connsiteY8" fmla="*/ 4516340 h 4525048"/>
                <a:gd name="connsiteX9" fmla="*/ 102610 w 8933859"/>
                <a:gd name="connsiteY9" fmla="*/ 4525048 h 4525048"/>
                <a:gd name="connsiteX10" fmla="*/ 0 w 8933859"/>
                <a:gd name="connsiteY10" fmla="*/ 4433799 h 4525048"/>
                <a:gd name="connsiteX11" fmla="*/ 320703 w 8933859"/>
                <a:gd name="connsiteY11" fmla="*/ 4113853 h 4525048"/>
                <a:gd name="connsiteX12" fmla="*/ 456254 w 8933859"/>
                <a:gd name="connsiteY12" fmla="*/ 4207754 h 4525048"/>
                <a:gd name="connsiteX13" fmla="*/ 8520391 w 8933859"/>
                <a:gd name="connsiteY13" fmla="*/ 4198288 h 4525048"/>
                <a:gd name="connsiteX14" fmla="*/ 8599904 w 8933859"/>
                <a:gd name="connsiteY14" fmla="*/ 4126726 h 4525048"/>
                <a:gd name="connsiteX15" fmla="*/ 8615806 w 8933859"/>
                <a:gd name="connsiteY15" fmla="*/ 437321 h 4525048"/>
                <a:gd name="connsiteX16" fmla="*/ 8520391 w 8933859"/>
                <a:gd name="connsiteY16" fmla="*/ 333955 h 4525048"/>
                <a:gd name="connsiteX17" fmla="*/ 6396639 w 8933859"/>
                <a:gd name="connsiteY17" fmla="*/ 329051 h 4525048"/>
                <a:gd name="connsiteX0" fmla="*/ 6396639 w 8933859"/>
                <a:gd name="connsiteY0" fmla="*/ 329051 h 4525048"/>
                <a:gd name="connsiteX1" fmla="*/ 6266463 w 8933859"/>
                <a:gd name="connsiteY1" fmla="*/ 299278 h 4525048"/>
                <a:gd name="connsiteX2" fmla="*/ 6280595 w 8933859"/>
                <a:gd name="connsiteY2" fmla="*/ 66477 h 4525048"/>
                <a:gd name="connsiteX3" fmla="*/ 6384841 w 8933859"/>
                <a:gd name="connsiteY3" fmla="*/ 12032 h 4525048"/>
                <a:gd name="connsiteX4" fmla="*/ 8798686 w 8933859"/>
                <a:gd name="connsiteY4" fmla="*/ 0 h 4525048"/>
                <a:gd name="connsiteX5" fmla="*/ 8910005 w 8933859"/>
                <a:gd name="connsiteY5" fmla="*/ 55659 h 4525048"/>
                <a:gd name="connsiteX6" fmla="*/ 8925907 w 8933859"/>
                <a:gd name="connsiteY6" fmla="*/ 135172 h 4525048"/>
                <a:gd name="connsiteX7" fmla="*/ 8933859 w 8933859"/>
                <a:gd name="connsiteY7" fmla="*/ 4397071 h 4525048"/>
                <a:gd name="connsiteX8" fmla="*/ 8822540 w 8933859"/>
                <a:gd name="connsiteY8" fmla="*/ 4516340 h 4525048"/>
                <a:gd name="connsiteX9" fmla="*/ 102610 w 8933859"/>
                <a:gd name="connsiteY9" fmla="*/ 4525048 h 4525048"/>
                <a:gd name="connsiteX10" fmla="*/ 0 w 8933859"/>
                <a:gd name="connsiteY10" fmla="*/ 4433799 h 4525048"/>
                <a:gd name="connsiteX11" fmla="*/ 320703 w 8933859"/>
                <a:gd name="connsiteY11" fmla="*/ 4113853 h 4525048"/>
                <a:gd name="connsiteX12" fmla="*/ 421419 w 8933859"/>
                <a:gd name="connsiteY12" fmla="*/ 4216463 h 4525048"/>
                <a:gd name="connsiteX13" fmla="*/ 8520391 w 8933859"/>
                <a:gd name="connsiteY13" fmla="*/ 4198288 h 4525048"/>
                <a:gd name="connsiteX14" fmla="*/ 8599904 w 8933859"/>
                <a:gd name="connsiteY14" fmla="*/ 4126726 h 4525048"/>
                <a:gd name="connsiteX15" fmla="*/ 8615806 w 8933859"/>
                <a:gd name="connsiteY15" fmla="*/ 437321 h 4525048"/>
                <a:gd name="connsiteX16" fmla="*/ 8520391 w 8933859"/>
                <a:gd name="connsiteY16" fmla="*/ 333955 h 4525048"/>
                <a:gd name="connsiteX17" fmla="*/ 6396639 w 8933859"/>
                <a:gd name="connsiteY17" fmla="*/ 329051 h 4525048"/>
                <a:gd name="connsiteX0" fmla="*/ 6396639 w 8933859"/>
                <a:gd name="connsiteY0" fmla="*/ 329051 h 4525048"/>
                <a:gd name="connsiteX1" fmla="*/ 6266463 w 8933859"/>
                <a:gd name="connsiteY1" fmla="*/ 299278 h 4525048"/>
                <a:gd name="connsiteX2" fmla="*/ 6280595 w 8933859"/>
                <a:gd name="connsiteY2" fmla="*/ 66477 h 4525048"/>
                <a:gd name="connsiteX3" fmla="*/ 6384841 w 8933859"/>
                <a:gd name="connsiteY3" fmla="*/ 12032 h 4525048"/>
                <a:gd name="connsiteX4" fmla="*/ 8798686 w 8933859"/>
                <a:gd name="connsiteY4" fmla="*/ 0 h 4525048"/>
                <a:gd name="connsiteX5" fmla="*/ 8910005 w 8933859"/>
                <a:gd name="connsiteY5" fmla="*/ 55659 h 4525048"/>
                <a:gd name="connsiteX6" fmla="*/ 8925907 w 8933859"/>
                <a:gd name="connsiteY6" fmla="*/ 135172 h 4525048"/>
                <a:gd name="connsiteX7" fmla="*/ 8933859 w 8933859"/>
                <a:gd name="connsiteY7" fmla="*/ 4397071 h 4525048"/>
                <a:gd name="connsiteX8" fmla="*/ 8822540 w 8933859"/>
                <a:gd name="connsiteY8" fmla="*/ 4516340 h 4525048"/>
                <a:gd name="connsiteX9" fmla="*/ 102610 w 8933859"/>
                <a:gd name="connsiteY9" fmla="*/ 4525048 h 4525048"/>
                <a:gd name="connsiteX10" fmla="*/ 0 w 8933859"/>
                <a:gd name="connsiteY10" fmla="*/ 4433799 h 4525048"/>
                <a:gd name="connsiteX11" fmla="*/ 158196 w 8933859"/>
                <a:gd name="connsiteY11" fmla="*/ 4249536 h 4525048"/>
                <a:gd name="connsiteX12" fmla="*/ 320703 w 8933859"/>
                <a:gd name="connsiteY12" fmla="*/ 4113853 h 4525048"/>
                <a:gd name="connsiteX13" fmla="*/ 421419 w 8933859"/>
                <a:gd name="connsiteY13" fmla="*/ 4216463 h 4525048"/>
                <a:gd name="connsiteX14" fmla="*/ 8520391 w 8933859"/>
                <a:gd name="connsiteY14" fmla="*/ 4198288 h 4525048"/>
                <a:gd name="connsiteX15" fmla="*/ 8599904 w 8933859"/>
                <a:gd name="connsiteY15" fmla="*/ 4126726 h 4525048"/>
                <a:gd name="connsiteX16" fmla="*/ 8615806 w 8933859"/>
                <a:gd name="connsiteY16" fmla="*/ 437321 h 4525048"/>
                <a:gd name="connsiteX17" fmla="*/ 8520391 w 8933859"/>
                <a:gd name="connsiteY17" fmla="*/ 333955 h 4525048"/>
                <a:gd name="connsiteX18" fmla="*/ 6396639 w 8933859"/>
                <a:gd name="connsiteY18" fmla="*/ 329051 h 4525048"/>
                <a:gd name="connsiteX0" fmla="*/ 6396639 w 8933859"/>
                <a:gd name="connsiteY0" fmla="*/ 329051 h 4525048"/>
                <a:gd name="connsiteX1" fmla="*/ 6266463 w 8933859"/>
                <a:gd name="connsiteY1" fmla="*/ 299278 h 4525048"/>
                <a:gd name="connsiteX2" fmla="*/ 6280595 w 8933859"/>
                <a:gd name="connsiteY2" fmla="*/ 66477 h 4525048"/>
                <a:gd name="connsiteX3" fmla="*/ 6384841 w 8933859"/>
                <a:gd name="connsiteY3" fmla="*/ 12032 h 4525048"/>
                <a:gd name="connsiteX4" fmla="*/ 8798686 w 8933859"/>
                <a:gd name="connsiteY4" fmla="*/ 0 h 4525048"/>
                <a:gd name="connsiteX5" fmla="*/ 8910005 w 8933859"/>
                <a:gd name="connsiteY5" fmla="*/ 55659 h 4525048"/>
                <a:gd name="connsiteX6" fmla="*/ 8925907 w 8933859"/>
                <a:gd name="connsiteY6" fmla="*/ 135172 h 4525048"/>
                <a:gd name="connsiteX7" fmla="*/ 8933859 w 8933859"/>
                <a:gd name="connsiteY7" fmla="*/ 4397071 h 4525048"/>
                <a:gd name="connsiteX8" fmla="*/ 8822540 w 8933859"/>
                <a:gd name="connsiteY8" fmla="*/ 4516340 h 4525048"/>
                <a:gd name="connsiteX9" fmla="*/ 102610 w 8933859"/>
                <a:gd name="connsiteY9" fmla="*/ 4525048 h 4525048"/>
                <a:gd name="connsiteX10" fmla="*/ 0 w 8933859"/>
                <a:gd name="connsiteY10" fmla="*/ 4433799 h 4525048"/>
                <a:gd name="connsiteX11" fmla="*/ 36276 w 8933859"/>
                <a:gd name="connsiteY11" fmla="*/ 1070908 h 4525048"/>
                <a:gd name="connsiteX12" fmla="*/ 320703 w 8933859"/>
                <a:gd name="connsiteY12" fmla="*/ 4113853 h 4525048"/>
                <a:gd name="connsiteX13" fmla="*/ 421419 w 8933859"/>
                <a:gd name="connsiteY13" fmla="*/ 4216463 h 4525048"/>
                <a:gd name="connsiteX14" fmla="*/ 8520391 w 8933859"/>
                <a:gd name="connsiteY14" fmla="*/ 4198288 h 4525048"/>
                <a:gd name="connsiteX15" fmla="*/ 8599904 w 8933859"/>
                <a:gd name="connsiteY15" fmla="*/ 4126726 h 4525048"/>
                <a:gd name="connsiteX16" fmla="*/ 8615806 w 8933859"/>
                <a:gd name="connsiteY16" fmla="*/ 437321 h 4525048"/>
                <a:gd name="connsiteX17" fmla="*/ 8520391 w 8933859"/>
                <a:gd name="connsiteY17" fmla="*/ 333955 h 4525048"/>
                <a:gd name="connsiteX18" fmla="*/ 6396639 w 8933859"/>
                <a:gd name="connsiteY18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0151 w 8907734"/>
                <a:gd name="connsiteY11" fmla="*/ 1070908 h 4525048"/>
                <a:gd name="connsiteX12" fmla="*/ 294578 w 8907734"/>
                <a:gd name="connsiteY12" fmla="*/ 4113853 h 4525048"/>
                <a:gd name="connsiteX13" fmla="*/ 395294 w 8907734"/>
                <a:gd name="connsiteY13" fmla="*/ 4216463 h 4525048"/>
                <a:gd name="connsiteX14" fmla="*/ 8494266 w 8907734"/>
                <a:gd name="connsiteY14" fmla="*/ 4198288 h 4525048"/>
                <a:gd name="connsiteX15" fmla="*/ 8573779 w 8907734"/>
                <a:gd name="connsiteY15" fmla="*/ 4126726 h 4525048"/>
                <a:gd name="connsiteX16" fmla="*/ 8589681 w 8907734"/>
                <a:gd name="connsiteY16" fmla="*/ 437321 h 4525048"/>
                <a:gd name="connsiteX17" fmla="*/ 8494266 w 8907734"/>
                <a:gd name="connsiteY17" fmla="*/ 333955 h 4525048"/>
                <a:gd name="connsiteX18" fmla="*/ 6370514 w 8907734"/>
                <a:gd name="connsiteY18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294578 w 8907734"/>
                <a:gd name="connsiteY12" fmla="*/ 4113853 h 4525048"/>
                <a:gd name="connsiteX13" fmla="*/ 395294 w 8907734"/>
                <a:gd name="connsiteY13" fmla="*/ 4216463 h 4525048"/>
                <a:gd name="connsiteX14" fmla="*/ 8494266 w 8907734"/>
                <a:gd name="connsiteY14" fmla="*/ 4198288 h 4525048"/>
                <a:gd name="connsiteX15" fmla="*/ 8573779 w 8907734"/>
                <a:gd name="connsiteY15" fmla="*/ 4126726 h 4525048"/>
                <a:gd name="connsiteX16" fmla="*/ 8589681 w 8907734"/>
                <a:gd name="connsiteY16" fmla="*/ 437321 h 4525048"/>
                <a:gd name="connsiteX17" fmla="*/ 8494266 w 8907734"/>
                <a:gd name="connsiteY17" fmla="*/ 333955 h 4525048"/>
                <a:gd name="connsiteX18" fmla="*/ 6370514 w 8907734"/>
                <a:gd name="connsiteY18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680508 h 4525048"/>
                <a:gd name="connsiteX13" fmla="*/ 294578 w 8907734"/>
                <a:gd name="connsiteY13" fmla="*/ 4113853 h 4525048"/>
                <a:gd name="connsiteX14" fmla="*/ 395294 w 8907734"/>
                <a:gd name="connsiteY14" fmla="*/ 4216463 h 4525048"/>
                <a:gd name="connsiteX15" fmla="*/ 8494266 w 8907734"/>
                <a:gd name="connsiteY15" fmla="*/ 4198288 h 4525048"/>
                <a:gd name="connsiteX16" fmla="*/ 8573779 w 8907734"/>
                <a:gd name="connsiteY16" fmla="*/ 4126726 h 4525048"/>
                <a:gd name="connsiteX17" fmla="*/ 8589681 w 8907734"/>
                <a:gd name="connsiteY17" fmla="*/ 437321 h 4525048"/>
                <a:gd name="connsiteX18" fmla="*/ 8494266 w 8907734"/>
                <a:gd name="connsiteY18" fmla="*/ 333955 h 4525048"/>
                <a:gd name="connsiteX19" fmla="*/ 6370514 w 8907734"/>
                <a:gd name="connsiteY19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323659 w 8907734"/>
                <a:gd name="connsiteY12" fmla="*/ 443891 h 4525048"/>
                <a:gd name="connsiteX13" fmla="*/ 294578 w 8907734"/>
                <a:gd name="connsiteY13" fmla="*/ 4113853 h 4525048"/>
                <a:gd name="connsiteX14" fmla="*/ 395294 w 8907734"/>
                <a:gd name="connsiteY14" fmla="*/ 4216463 h 4525048"/>
                <a:gd name="connsiteX15" fmla="*/ 8494266 w 8907734"/>
                <a:gd name="connsiteY15" fmla="*/ 4198288 h 4525048"/>
                <a:gd name="connsiteX16" fmla="*/ 8573779 w 8907734"/>
                <a:gd name="connsiteY16" fmla="*/ 4126726 h 4525048"/>
                <a:gd name="connsiteX17" fmla="*/ 8589681 w 8907734"/>
                <a:gd name="connsiteY17" fmla="*/ 437321 h 4525048"/>
                <a:gd name="connsiteX18" fmla="*/ 8494266 w 8907734"/>
                <a:gd name="connsiteY18" fmla="*/ 333955 h 4525048"/>
                <a:gd name="connsiteX19" fmla="*/ 6370514 w 8907734"/>
                <a:gd name="connsiteY19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323659 w 8907734"/>
                <a:gd name="connsiteY12" fmla="*/ 400348 h 4525048"/>
                <a:gd name="connsiteX13" fmla="*/ 294578 w 8907734"/>
                <a:gd name="connsiteY13" fmla="*/ 4113853 h 4525048"/>
                <a:gd name="connsiteX14" fmla="*/ 395294 w 8907734"/>
                <a:gd name="connsiteY14" fmla="*/ 4216463 h 4525048"/>
                <a:gd name="connsiteX15" fmla="*/ 8494266 w 8907734"/>
                <a:gd name="connsiteY15" fmla="*/ 4198288 h 4525048"/>
                <a:gd name="connsiteX16" fmla="*/ 8573779 w 8907734"/>
                <a:gd name="connsiteY16" fmla="*/ 4126726 h 4525048"/>
                <a:gd name="connsiteX17" fmla="*/ 8589681 w 8907734"/>
                <a:gd name="connsiteY17" fmla="*/ 437321 h 4525048"/>
                <a:gd name="connsiteX18" fmla="*/ 8494266 w 8907734"/>
                <a:gd name="connsiteY18" fmla="*/ 333955 h 4525048"/>
                <a:gd name="connsiteX19" fmla="*/ 6370514 w 8907734"/>
                <a:gd name="connsiteY19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91342 h 4525048"/>
                <a:gd name="connsiteX13" fmla="*/ 323659 w 8907734"/>
                <a:gd name="connsiteY13" fmla="*/ 400348 h 4525048"/>
                <a:gd name="connsiteX14" fmla="*/ 294578 w 8907734"/>
                <a:gd name="connsiteY14" fmla="*/ 4113853 h 4525048"/>
                <a:gd name="connsiteX15" fmla="*/ 395294 w 8907734"/>
                <a:gd name="connsiteY15" fmla="*/ 4216463 h 4525048"/>
                <a:gd name="connsiteX16" fmla="*/ 8494266 w 8907734"/>
                <a:gd name="connsiteY16" fmla="*/ 4198288 h 4525048"/>
                <a:gd name="connsiteX17" fmla="*/ 8573779 w 8907734"/>
                <a:gd name="connsiteY17" fmla="*/ 4126726 h 4525048"/>
                <a:gd name="connsiteX18" fmla="*/ 8589681 w 8907734"/>
                <a:gd name="connsiteY18" fmla="*/ 437321 h 4525048"/>
                <a:gd name="connsiteX19" fmla="*/ 8494266 w 8907734"/>
                <a:gd name="connsiteY19" fmla="*/ 333955 h 4525048"/>
                <a:gd name="connsiteX20" fmla="*/ 6370514 w 8907734"/>
                <a:gd name="connsiteY20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402036 w 8907734"/>
                <a:gd name="connsiteY12" fmla="*/ 339388 h 4525048"/>
                <a:gd name="connsiteX13" fmla="*/ 323659 w 8907734"/>
                <a:gd name="connsiteY13" fmla="*/ 400348 h 4525048"/>
                <a:gd name="connsiteX14" fmla="*/ 294578 w 8907734"/>
                <a:gd name="connsiteY14" fmla="*/ 4113853 h 4525048"/>
                <a:gd name="connsiteX15" fmla="*/ 395294 w 8907734"/>
                <a:gd name="connsiteY15" fmla="*/ 4216463 h 4525048"/>
                <a:gd name="connsiteX16" fmla="*/ 8494266 w 8907734"/>
                <a:gd name="connsiteY16" fmla="*/ 4198288 h 4525048"/>
                <a:gd name="connsiteX17" fmla="*/ 8573779 w 8907734"/>
                <a:gd name="connsiteY17" fmla="*/ 4126726 h 4525048"/>
                <a:gd name="connsiteX18" fmla="*/ 8589681 w 8907734"/>
                <a:gd name="connsiteY18" fmla="*/ 437321 h 4525048"/>
                <a:gd name="connsiteX19" fmla="*/ 8494266 w 8907734"/>
                <a:gd name="connsiteY19" fmla="*/ 333955 h 4525048"/>
                <a:gd name="connsiteX20" fmla="*/ 6370514 w 8907734"/>
                <a:gd name="connsiteY20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58196 w 8907734"/>
                <a:gd name="connsiteY12" fmla="*/ 217468 h 4525048"/>
                <a:gd name="connsiteX13" fmla="*/ 402036 w 8907734"/>
                <a:gd name="connsiteY13" fmla="*/ 339388 h 4525048"/>
                <a:gd name="connsiteX14" fmla="*/ 323659 w 8907734"/>
                <a:gd name="connsiteY14" fmla="*/ 400348 h 4525048"/>
                <a:gd name="connsiteX15" fmla="*/ 294578 w 8907734"/>
                <a:gd name="connsiteY15" fmla="*/ 4113853 h 4525048"/>
                <a:gd name="connsiteX16" fmla="*/ 395294 w 8907734"/>
                <a:gd name="connsiteY16" fmla="*/ 4216463 h 4525048"/>
                <a:gd name="connsiteX17" fmla="*/ 8494266 w 8907734"/>
                <a:gd name="connsiteY17" fmla="*/ 4198288 h 4525048"/>
                <a:gd name="connsiteX18" fmla="*/ 8573779 w 8907734"/>
                <a:gd name="connsiteY18" fmla="*/ 4126726 h 4525048"/>
                <a:gd name="connsiteX19" fmla="*/ 8589681 w 8907734"/>
                <a:gd name="connsiteY19" fmla="*/ 437321 h 4525048"/>
                <a:gd name="connsiteX20" fmla="*/ 8494266 w 8907734"/>
                <a:gd name="connsiteY20" fmla="*/ 333955 h 4525048"/>
                <a:gd name="connsiteX21" fmla="*/ 6370514 w 8907734"/>
                <a:gd name="connsiteY21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656070 w 8907734"/>
                <a:gd name="connsiteY12" fmla="*/ 339388 h 4525048"/>
                <a:gd name="connsiteX13" fmla="*/ 402036 w 8907734"/>
                <a:gd name="connsiteY13" fmla="*/ 339388 h 4525048"/>
                <a:gd name="connsiteX14" fmla="*/ 323659 w 8907734"/>
                <a:gd name="connsiteY14" fmla="*/ 400348 h 4525048"/>
                <a:gd name="connsiteX15" fmla="*/ 294578 w 8907734"/>
                <a:gd name="connsiteY15" fmla="*/ 4113853 h 4525048"/>
                <a:gd name="connsiteX16" fmla="*/ 395294 w 8907734"/>
                <a:gd name="connsiteY16" fmla="*/ 4216463 h 4525048"/>
                <a:gd name="connsiteX17" fmla="*/ 8494266 w 8907734"/>
                <a:gd name="connsiteY17" fmla="*/ 4198288 h 4525048"/>
                <a:gd name="connsiteX18" fmla="*/ 8573779 w 8907734"/>
                <a:gd name="connsiteY18" fmla="*/ 4126726 h 4525048"/>
                <a:gd name="connsiteX19" fmla="*/ 8589681 w 8907734"/>
                <a:gd name="connsiteY19" fmla="*/ 437321 h 4525048"/>
                <a:gd name="connsiteX20" fmla="*/ 8494266 w 8907734"/>
                <a:gd name="connsiteY20" fmla="*/ 333955 h 4525048"/>
                <a:gd name="connsiteX21" fmla="*/ 6370514 w 8907734"/>
                <a:gd name="connsiteY21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854882 w 8907734"/>
                <a:gd name="connsiteY12" fmla="*/ 217468 h 4525048"/>
                <a:gd name="connsiteX13" fmla="*/ 1656070 w 8907734"/>
                <a:gd name="connsiteY13" fmla="*/ 339388 h 4525048"/>
                <a:gd name="connsiteX14" fmla="*/ 402036 w 8907734"/>
                <a:gd name="connsiteY14" fmla="*/ 339388 h 4525048"/>
                <a:gd name="connsiteX15" fmla="*/ 323659 w 8907734"/>
                <a:gd name="connsiteY15" fmla="*/ 400348 h 4525048"/>
                <a:gd name="connsiteX16" fmla="*/ 294578 w 8907734"/>
                <a:gd name="connsiteY16" fmla="*/ 4113853 h 4525048"/>
                <a:gd name="connsiteX17" fmla="*/ 395294 w 8907734"/>
                <a:gd name="connsiteY17" fmla="*/ 4216463 h 4525048"/>
                <a:gd name="connsiteX18" fmla="*/ 8494266 w 8907734"/>
                <a:gd name="connsiteY18" fmla="*/ 4198288 h 4525048"/>
                <a:gd name="connsiteX19" fmla="*/ 8573779 w 8907734"/>
                <a:gd name="connsiteY19" fmla="*/ 4126726 h 4525048"/>
                <a:gd name="connsiteX20" fmla="*/ 8589681 w 8907734"/>
                <a:gd name="connsiteY20" fmla="*/ 437321 h 4525048"/>
                <a:gd name="connsiteX21" fmla="*/ 8494266 w 8907734"/>
                <a:gd name="connsiteY21" fmla="*/ 333955 h 4525048"/>
                <a:gd name="connsiteX22" fmla="*/ 6370514 w 8907734"/>
                <a:gd name="connsiteY22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708322 w 8907734"/>
                <a:gd name="connsiteY12" fmla="*/ 252302 h 4525048"/>
                <a:gd name="connsiteX13" fmla="*/ 1656070 w 8907734"/>
                <a:gd name="connsiteY13" fmla="*/ 339388 h 4525048"/>
                <a:gd name="connsiteX14" fmla="*/ 402036 w 8907734"/>
                <a:gd name="connsiteY14" fmla="*/ 339388 h 4525048"/>
                <a:gd name="connsiteX15" fmla="*/ 323659 w 8907734"/>
                <a:gd name="connsiteY15" fmla="*/ 400348 h 4525048"/>
                <a:gd name="connsiteX16" fmla="*/ 294578 w 8907734"/>
                <a:gd name="connsiteY16" fmla="*/ 4113853 h 4525048"/>
                <a:gd name="connsiteX17" fmla="*/ 395294 w 8907734"/>
                <a:gd name="connsiteY17" fmla="*/ 4216463 h 4525048"/>
                <a:gd name="connsiteX18" fmla="*/ 8494266 w 8907734"/>
                <a:gd name="connsiteY18" fmla="*/ 4198288 h 4525048"/>
                <a:gd name="connsiteX19" fmla="*/ 8573779 w 8907734"/>
                <a:gd name="connsiteY19" fmla="*/ 4126726 h 4525048"/>
                <a:gd name="connsiteX20" fmla="*/ 8589681 w 8907734"/>
                <a:gd name="connsiteY20" fmla="*/ 437321 h 4525048"/>
                <a:gd name="connsiteX21" fmla="*/ 8494266 w 8907734"/>
                <a:gd name="connsiteY21" fmla="*/ 333955 h 4525048"/>
                <a:gd name="connsiteX22" fmla="*/ 6370514 w 8907734"/>
                <a:gd name="connsiteY22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828756 w 8907734"/>
                <a:gd name="connsiteY12" fmla="*/ 165216 h 4525048"/>
                <a:gd name="connsiteX13" fmla="*/ 1708322 w 8907734"/>
                <a:gd name="connsiteY13" fmla="*/ 252302 h 4525048"/>
                <a:gd name="connsiteX14" fmla="*/ 1656070 w 8907734"/>
                <a:gd name="connsiteY14" fmla="*/ 339388 h 4525048"/>
                <a:gd name="connsiteX15" fmla="*/ 402036 w 8907734"/>
                <a:gd name="connsiteY15" fmla="*/ 339388 h 4525048"/>
                <a:gd name="connsiteX16" fmla="*/ 323659 w 8907734"/>
                <a:gd name="connsiteY16" fmla="*/ 400348 h 4525048"/>
                <a:gd name="connsiteX17" fmla="*/ 294578 w 8907734"/>
                <a:gd name="connsiteY17" fmla="*/ 4113853 h 4525048"/>
                <a:gd name="connsiteX18" fmla="*/ 395294 w 8907734"/>
                <a:gd name="connsiteY18" fmla="*/ 4216463 h 4525048"/>
                <a:gd name="connsiteX19" fmla="*/ 8494266 w 8907734"/>
                <a:gd name="connsiteY19" fmla="*/ 4198288 h 4525048"/>
                <a:gd name="connsiteX20" fmla="*/ 8573779 w 8907734"/>
                <a:gd name="connsiteY20" fmla="*/ 4126726 h 4525048"/>
                <a:gd name="connsiteX21" fmla="*/ 8589681 w 8907734"/>
                <a:gd name="connsiteY21" fmla="*/ 437321 h 4525048"/>
                <a:gd name="connsiteX22" fmla="*/ 8494266 w 8907734"/>
                <a:gd name="connsiteY22" fmla="*/ 333955 h 4525048"/>
                <a:gd name="connsiteX23" fmla="*/ 6370514 w 8907734"/>
                <a:gd name="connsiteY23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717031 w 8907734"/>
                <a:gd name="connsiteY12" fmla="*/ 130381 h 4525048"/>
                <a:gd name="connsiteX13" fmla="*/ 1708322 w 8907734"/>
                <a:gd name="connsiteY13" fmla="*/ 252302 h 4525048"/>
                <a:gd name="connsiteX14" fmla="*/ 1656070 w 8907734"/>
                <a:gd name="connsiteY14" fmla="*/ 339388 h 4525048"/>
                <a:gd name="connsiteX15" fmla="*/ 402036 w 8907734"/>
                <a:gd name="connsiteY15" fmla="*/ 339388 h 4525048"/>
                <a:gd name="connsiteX16" fmla="*/ 323659 w 8907734"/>
                <a:gd name="connsiteY16" fmla="*/ 400348 h 4525048"/>
                <a:gd name="connsiteX17" fmla="*/ 294578 w 8907734"/>
                <a:gd name="connsiteY17" fmla="*/ 4113853 h 4525048"/>
                <a:gd name="connsiteX18" fmla="*/ 395294 w 8907734"/>
                <a:gd name="connsiteY18" fmla="*/ 4216463 h 4525048"/>
                <a:gd name="connsiteX19" fmla="*/ 8494266 w 8907734"/>
                <a:gd name="connsiteY19" fmla="*/ 4198288 h 4525048"/>
                <a:gd name="connsiteX20" fmla="*/ 8573779 w 8907734"/>
                <a:gd name="connsiteY20" fmla="*/ 4126726 h 4525048"/>
                <a:gd name="connsiteX21" fmla="*/ 8589681 w 8907734"/>
                <a:gd name="connsiteY21" fmla="*/ 437321 h 4525048"/>
                <a:gd name="connsiteX22" fmla="*/ 8494266 w 8907734"/>
                <a:gd name="connsiteY22" fmla="*/ 333955 h 4525048"/>
                <a:gd name="connsiteX23" fmla="*/ 6370514 w 8907734"/>
                <a:gd name="connsiteY23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863590 w 8907734"/>
                <a:gd name="connsiteY12" fmla="*/ 121674 h 4525048"/>
                <a:gd name="connsiteX13" fmla="*/ 1717031 w 8907734"/>
                <a:gd name="connsiteY13" fmla="*/ 130381 h 4525048"/>
                <a:gd name="connsiteX14" fmla="*/ 1708322 w 8907734"/>
                <a:gd name="connsiteY14" fmla="*/ 252302 h 4525048"/>
                <a:gd name="connsiteX15" fmla="*/ 1656070 w 8907734"/>
                <a:gd name="connsiteY15" fmla="*/ 339388 h 4525048"/>
                <a:gd name="connsiteX16" fmla="*/ 402036 w 8907734"/>
                <a:gd name="connsiteY16" fmla="*/ 339388 h 4525048"/>
                <a:gd name="connsiteX17" fmla="*/ 323659 w 8907734"/>
                <a:gd name="connsiteY17" fmla="*/ 400348 h 4525048"/>
                <a:gd name="connsiteX18" fmla="*/ 294578 w 8907734"/>
                <a:gd name="connsiteY18" fmla="*/ 4113853 h 4525048"/>
                <a:gd name="connsiteX19" fmla="*/ 395294 w 8907734"/>
                <a:gd name="connsiteY19" fmla="*/ 4216463 h 4525048"/>
                <a:gd name="connsiteX20" fmla="*/ 8494266 w 8907734"/>
                <a:gd name="connsiteY20" fmla="*/ 4198288 h 4525048"/>
                <a:gd name="connsiteX21" fmla="*/ 8573779 w 8907734"/>
                <a:gd name="connsiteY21" fmla="*/ 4126726 h 4525048"/>
                <a:gd name="connsiteX22" fmla="*/ 8589681 w 8907734"/>
                <a:gd name="connsiteY22" fmla="*/ 437321 h 4525048"/>
                <a:gd name="connsiteX23" fmla="*/ 8494266 w 8907734"/>
                <a:gd name="connsiteY23" fmla="*/ 333955 h 4525048"/>
                <a:gd name="connsiteX24" fmla="*/ 6370514 w 8907734"/>
                <a:gd name="connsiteY24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586401 w 8907734"/>
                <a:gd name="connsiteY12" fmla="*/ 52005 h 4525048"/>
                <a:gd name="connsiteX13" fmla="*/ 1717031 w 8907734"/>
                <a:gd name="connsiteY13" fmla="*/ 130381 h 4525048"/>
                <a:gd name="connsiteX14" fmla="*/ 1708322 w 8907734"/>
                <a:gd name="connsiteY14" fmla="*/ 252302 h 4525048"/>
                <a:gd name="connsiteX15" fmla="*/ 1656070 w 8907734"/>
                <a:gd name="connsiteY15" fmla="*/ 339388 h 4525048"/>
                <a:gd name="connsiteX16" fmla="*/ 402036 w 8907734"/>
                <a:gd name="connsiteY16" fmla="*/ 339388 h 4525048"/>
                <a:gd name="connsiteX17" fmla="*/ 323659 w 8907734"/>
                <a:gd name="connsiteY17" fmla="*/ 400348 h 4525048"/>
                <a:gd name="connsiteX18" fmla="*/ 294578 w 8907734"/>
                <a:gd name="connsiteY18" fmla="*/ 4113853 h 4525048"/>
                <a:gd name="connsiteX19" fmla="*/ 395294 w 8907734"/>
                <a:gd name="connsiteY19" fmla="*/ 4216463 h 4525048"/>
                <a:gd name="connsiteX20" fmla="*/ 8494266 w 8907734"/>
                <a:gd name="connsiteY20" fmla="*/ 4198288 h 4525048"/>
                <a:gd name="connsiteX21" fmla="*/ 8573779 w 8907734"/>
                <a:gd name="connsiteY21" fmla="*/ 4126726 h 4525048"/>
                <a:gd name="connsiteX22" fmla="*/ 8589681 w 8907734"/>
                <a:gd name="connsiteY22" fmla="*/ 437321 h 4525048"/>
                <a:gd name="connsiteX23" fmla="*/ 8494266 w 8907734"/>
                <a:gd name="connsiteY23" fmla="*/ 333955 h 4525048"/>
                <a:gd name="connsiteX24" fmla="*/ 6370514 w 8907734"/>
                <a:gd name="connsiteY24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297533 w 8907734"/>
                <a:gd name="connsiteY12" fmla="*/ 86839 h 4525048"/>
                <a:gd name="connsiteX13" fmla="*/ 1586401 w 8907734"/>
                <a:gd name="connsiteY13" fmla="*/ 52005 h 4525048"/>
                <a:gd name="connsiteX14" fmla="*/ 1717031 w 8907734"/>
                <a:gd name="connsiteY14" fmla="*/ 13038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95294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97236 w 8907734"/>
                <a:gd name="connsiteY12" fmla="*/ 52004 h 4525048"/>
                <a:gd name="connsiteX13" fmla="*/ 1586401 w 8907734"/>
                <a:gd name="connsiteY13" fmla="*/ 52005 h 4525048"/>
                <a:gd name="connsiteX14" fmla="*/ 1717031 w 8907734"/>
                <a:gd name="connsiteY14" fmla="*/ 13038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95294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586401 w 8907734"/>
                <a:gd name="connsiteY13" fmla="*/ 52005 h 4525048"/>
                <a:gd name="connsiteX14" fmla="*/ 1717031 w 8907734"/>
                <a:gd name="connsiteY14" fmla="*/ 13038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95294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612527 w 8907734"/>
                <a:gd name="connsiteY13" fmla="*/ 17171 h 4525048"/>
                <a:gd name="connsiteX14" fmla="*/ 1717031 w 8907734"/>
                <a:gd name="connsiteY14" fmla="*/ 13038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95294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612527 w 8907734"/>
                <a:gd name="connsiteY13" fmla="*/ 17171 h 4525048"/>
                <a:gd name="connsiteX14" fmla="*/ 1690905 w 8907734"/>
                <a:gd name="connsiteY14" fmla="*/ 6942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95294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612527 w 8907734"/>
                <a:gd name="connsiteY13" fmla="*/ 17171 h 4525048"/>
                <a:gd name="connsiteX14" fmla="*/ 1690905 w 8907734"/>
                <a:gd name="connsiteY14" fmla="*/ 6942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4578 w 8907734"/>
                <a:gd name="connsiteY19" fmla="*/ 4113853 h 4525048"/>
                <a:gd name="connsiteX20" fmla="*/ 377877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612527 w 8907734"/>
                <a:gd name="connsiteY13" fmla="*/ 17171 h 4525048"/>
                <a:gd name="connsiteX14" fmla="*/ 1690905 w 8907734"/>
                <a:gd name="connsiteY14" fmla="*/ 6942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7775 w 8907734"/>
                <a:gd name="connsiteY19" fmla="*/ 4174600 h 4525048"/>
                <a:gd name="connsiteX20" fmla="*/ 377877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  <a:gd name="connsiteX0" fmla="*/ 6370514 w 8907734"/>
                <a:gd name="connsiteY0" fmla="*/ 329051 h 4525048"/>
                <a:gd name="connsiteX1" fmla="*/ 6240338 w 8907734"/>
                <a:gd name="connsiteY1" fmla="*/ 299278 h 4525048"/>
                <a:gd name="connsiteX2" fmla="*/ 6254470 w 8907734"/>
                <a:gd name="connsiteY2" fmla="*/ 66477 h 4525048"/>
                <a:gd name="connsiteX3" fmla="*/ 6358716 w 8907734"/>
                <a:gd name="connsiteY3" fmla="*/ 12032 h 4525048"/>
                <a:gd name="connsiteX4" fmla="*/ 8772561 w 8907734"/>
                <a:gd name="connsiteY4" fmla="*/ 0 h 4525048"/>
                <a:gd name="connsiteX5" fmla="*/ 8883880 w 8907734"/>
                <a:gd name="connsiteY5" fmla="*/ 55659 h 4525048"/>
                <a:gd name="connsiteX6" fmla="*/ 8899782 w 8907734"/>
                <a:gd name="connsiteY6" fmla="*/ 135172 h 4525048"/>
                <a:gd name="connsiteX7" fmla="*/ 8907734 w 8907734"/>
                <a:gd name="connsiteY7" fmla="*/ 4397071 h 4525048"/>
                <a:gd name="connsiteX8" fmla="*/ 8796415 w 8907734"/>
                <a:gd name="connsiteY8" fmla="*/ 4516340 h 4525048"/>
                <a:gd name="connsiteX9" fmla="*/ 76485 w 8907734"/>
                <a:gd name="connsiteY9" fmla="*/ 4525048 h 4525048"/>
                <a:gd name="connsiteX10" fmla="*/ 0 w 8907734"/>
                <a:gd name="connsiteY10" fmla="*/ 4442507 h 4525048"/>
                <a:gd name="connsiteX11" fmla="*/ 1443 w 8907734"/>
                <a:gd name="connsiteY11" fmla="*/ 104257 h 4525048"/>
                <a:gd name="connsiteX12" fmla="*/ 114653 w 8907734"/>
                <a:gd name="connsiteY12" fmla="*/ 17170 h 4525048"/>
                <a:gd name="connsiteX13" fmla="*/ 1612527 w 8907734"/>
                <a:gd name="connsiteY13" fmla="*/ 17171 h 4525048"/>
                <a:gd name="connsiteX14" fmla="*/ 1690905 w 8907734"/>
                <a:gd name="connsiteY14" fmla="*/ 69421 h 4525048"/>
                <a:gd name="connsiteX15" fmla="*/ 1708322 w 8907734"/>
                <a:gd name="connsiteY15" fmla="*/ 252302 h 4525048"/>
                <a:gd name="connsiteX16" fmla="*/ 1656070 w 8907734"/>
                <a:gd name="connsiteY16" fmla="*/ 339388 h 4525048"/>
                <a:gd name="connsiteX17" fmla="*/ 402036 w 8907734"/>
                <a:gd name="connsiteY17" fmla="*/ 339388 h 4525048"/>
                <a:gd name="connsiteX18" fmla="*/ 323659 w 8907734"/>
                <a:gd name="connsiteY18" fmla="*/ 400348 h 4525048"/>
                <a:gd name="connsiteX19" fmla="*/ 297775 w 8907734"/>
                <a:gd name="connsiteY19" fmla="*/ 4174600 h 4525048"/>
                <a:gd name="connsiteX20" fmla="*/ 355497 w 8907734"/>
                <a:gd name="connsiteY20" fmla="*/ 4216463 h 4525048"/>
                <a:gd name="connsiteX21" fmla="*/ 8494266 w 8907734"/>
                <a:gd name="connsiteY21" fmla="*/ 4198288 h 4525048"/>
                <a:gd name="connsiteX22" fmla="*/ 8573779 w 8907734"/>
                <a:gd name="connsiteY22" fmla="*/ 4126726 h 4525048"/>
                <a:gd name="connsiteX23" fmla="*/ 8589681 w 8907734"/>
                <a:gd name="connsiteY23" fmla="*/ 437321 h 4525048"/>
                <a:gd name="connsiteX24" fmla="*/ 8494266 w 8907734"/>
                <a:gd name="connsiteY24" fmla="*/ 333955 h 4525048"/>
                <a:gd name="connsiteX25" fmla="*/ 6370514 w 8907734"/>
                <a:gd name="connsiteY25" fmla="*/ 329051 h 452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907734" h="4525048">
                  <a:moveTo>
                    <a:pt x="6370514" y="329051"/>
                  </a:moveTo>
                  <a:lnTo>
                    <a:pt x="6240338" y="299278"/>
                  </a:lnTo>
                  <a:lnTo>
                    <a:pt x="6254470" y="66477"/>
                  </a:lnTo>
                  <a:lnTo>
                    <a:pt x="6358716" y="12032"/>
                  </a:lnTo>
                  <a:lnTo>
                    <a:pt x="8772561" y="0"/>
                  </a:lnTo>
                  <a:lnTo>
                    <a:pt x="8883880" y="55659"/>
                  </a:lnTo>
                  <a:lnTo>
                    <a:pt x="8899782" y="135172"/>
                  </a:lnTo>
                  <a:cubicBezTo>
                    <a:pt x="8902433" y="1555805"/>
                    <a:pt x="8905083" y="2976438"/>
                    <a:pt x="8907734" y="4397071"/>
                  </a:cubicBezTo>
                  <a:lnTo>
                    <a:pt x="8796415" y="4516340"/>
                  </a:lnTo>
                  <a:lnTo>
                    <a:pt x="76485" y="4525048"/>
                  </a:lnTo>
                  <a:lnTo>
                    <a:pt x="0" y="4442507"/>
                  </a:lnTo>
                  <a:cubicBezTo>
                    <a:pt x="3384" y="3318641"/>
                    <a:pt x="-1941" y="1228123"/>
                    <a:pt x="1443" y="104257"/>
                  </a:cubicBezTo>
                  <a:lnTo>
                    <a:pt x="114653" y="17170"/>
                  </a:lnTo>
                  <a:lnTo>
                    <a:pt x="1612527" y="17171"/>
                  </a:lnTo>
                  <a:lnTo>
                    <a:pt x="1690905" y="69421"/>
                  </a:lnTo>
                  <a:lnTo>
                    <a:pt x="1708322" y="252302"/>
                  </a:lnTo>
                  <a:lnTo>
                    <a:pt x="1656070" y="339388"/>
                  </a:lnTo>
                  <a:lnTo>
                    <a:pt x="402036" y="339388"/>
                  </a:lnTo>
                  <a:lnTo>
                    <a:pt x="323659" y="400348"/>
                  </a:lnTo>
                  <a:lnTo>
                    <a:pt x="297775" y="4174600"/>
                  </a:lnTo>
                  <a:lnTo>
                    <a:pt x="355497" y="4216463"/>
                  </a:lnTo>
                  <a:lnTo>
                    <a:pt x="8494266" y="4198288"/>
                  </a:lnTo>
                  <a:lnTo>
                    <a:pt x="8573779" y="4126726"/>
                  </a:lnTo>
                  <a:cubicBezTo>
                    <a:pt x="8579080" y="2896924"/>
                    <a:pt x="8584380" y="1667123"/>
                    <a:pt x="8589681" y="437321"/>
                  </a:cubicBezTo>
                  <a:lnTo>
                    <a:pt x="8494266" y="333955"/>
                  </a:lnTo>
                  <a:lnTo>
                    <a:pt x="6370514" y="32905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76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4620464" y="608971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OE-8</a:t>
              </a: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1345191" y="2390863"/>
              <a:ext cx="7892814" cy="3399754"/>
            </a:xfrm>
            <a:prstGeom prst="roundRect">
              <a:avLst>
                <a:gd name="adj" fmla="val 7421"/>
              </a:avLst>
            </a:prstGeom>
            <a:solidFill>
              <a:srgbClr val="91ACDC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182724" tIns="45664" rIns="182724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Rounded Rectangle 90">
              <a:extLst>
                <a:ext uri="{FF2B5EF4-FFF2-40B4-BE49-F238E27FC236}">
                  <a16:creationId xmlns:a16="http://schemas.microsoft.com/office/drawing/2014/main" id="{C4ACCC34-4CD7-4FC5-BEDC-DED790E53AF7}"/>
                </a:ext>
              </a:extLst>
            </p:cNvPr>
            <p:cNvSpPr/>
            <p:nvPr/>
          </p:nvSpPr>
          <p:spPr>
            <a:xfrm>
              <a:off x="1612925" y="4614709"/>
              <a:ext cx="7283247" cy="92357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r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Rounded Rectangle 93">
              <a:extLst>
                <a:ext uri="{FF2B5EF4-FFF2-40B4-BE49-F238E27FC236}">
                  <a16:creationId xmlns:a16="http://schemas.microsoft.com/office/drawing/2014/main" id="{08566943-C86D-42E0-AB87-4A3D60986680}"/>
                </a:ext>
              </a:extLst>
            </p:cNvPr>
            <p:cNvSpPr/>
            <p:nvPr/>
          </p:nvSpPr>
          <p:spPr>
            <a:xfrm>
              <a:off x="3052211" y="2473457"/>
              <a:ext cx="5457484" cy="350711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92"/>
            <p:cNvSpPr/>
            <p:nvPr/>
          </p:nvSpPr>
          <p:spPr>
            <a:xfrm>
              <a:off x="6019456" y="3252519"/>
              <a:ext cx="2876715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Orch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Execution Engine 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</a:rPr>
                <a:t>(BPMN/TOSCA)</a:t>
              </a:r>
              <a:b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94"/>
            <p:cNvSpPr/>
            <p:nvPr/>
          </p:nvSpPr>
          <p:spPr>
            <a:xfrm>
              <a:off x="2706405" y="3252519"/>
              <a:ext cx="2820951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Data Store</a:t>
              </a:r>
            </a:p>
          </p:txBody>
        </p:sp>
        <p:sp>
          <p:nvSpPr>
            <p:cNvPr id="21" name="Can 122"/>
            <p:cNvSpPr/>
            <p:nvPr/>
          </p:nvSpPr>
          <p:spPr bwMode="auto">
            <a:xfrm>
              <a:off x="4731687" y="3826826"/>
              <a:ext cx="580896" cy="411909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94" tIns="34296" rIns="68594" bIns="3429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Request DB</a:t>
              </a:r>
            </a:p>
          </p:txBody>
        </p:sp>
        <p:sp>
          <p:nvSpPr>
            <p:cNvPr id="25" name="Rounded Rectangle 126"/>
            <p:cNvSpPr/>
            <p:nvPr/>
          </p:nvSpPr>
          <p:spPr>
            <a:xfrm>
              <a:off x="4515815" y="6456943"/>
              <a:ext cx="118436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53609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>
              <a:off x="7070178" y="4330372"/>
              <a:ext cx="0" cy="57607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cxnSpLocks/>
              <a:endCxn id="25" idx="0"/>
            </p:cNvCxnSpPr>
            <p:nvPr/>
          </p:nvCxnSpPr>
          <p:spPr>
            <a:xfrm>
              <a:off x="5090168" y="5349026"/>
              <a:ext cx="17827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3314135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42133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63530" y="415599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068825" y="3913655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Can 149"/>
            <p:cNvSpPr/>
            <p:nvPr/>
          </p:nvSpPr>
          <p:spPr bwMode="auto">
            <a:xfrm>
              <a:off x="3705304" y="3514824"/>
              <a:ext cx="809241" cy="667797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91362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Service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Resource</a:t>
              </a:r>
            </a:p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Catalog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33444" y="2703427"/>
              <a:ext cx="4992627" cy="3057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Request</a:t>
              </a:r>
            </a:p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Handler</a:t>
              </a:r>
            </a:p>
          </p:txBody>
        </p:sp>
        <p:sp>
          <p:nvSpPr>
            <p:cNvPr id="48" name="Rounded Rectangle 151"/>
            <p:cNvSpPr/>
            <p:nvPr/>
          </p:nvSpPr>
          <p:spPr>
            <a:xfrm>
              <a:off x="3419608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Store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</a:t>
              </a:r>
            </a:p>
          </p:txBody>
        </p:sp>
        <p:sp>
          <p:nvSpPr>
            <p:cNvPr id="49" name="Rounded Rectangle 152"/>
            <p:cNvSpPr/>
            <p:nvPr/>
          </p:nvSpPr>
          <p:spPr>
            <a:xfrm>
              <a:off x="4203297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Recipe</a:t>
              </a:r>
            </a:p>
          </p:txBody>
        </p:sp>
        <p:sp>
          <p:nvSpPr>
            <p:cNvPr id="50" name="Rounded Rectangle 153"/>
            <p:cNvSpPr/>
            <p:nvPr/>
          </p:nvSpPr>
          <p:spPr>
            <a:xfrm>
              <a:off x="6837203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Track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Requests</a:t>
              </a:r>
            </a:p>
          </p:txBody>
        </p:sp>
        <p:cxnSp>
          <p:nvCxnSpPr>
            <p:cNvPr id="51" name="Straight Arrow Connector 50"/>
            <p:cNvCxnSpPr>
              <a:endCxn id="50" idx="2"/>
            </p:cNvCxnSpPr>
            <p:nvPr/>
          </p:nvCxnSpPr>
          <p:spPr>
            <a:xfrm flipV="1">
              <a:off x="7179746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 flipV="1">
              <a:off x="4534483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3762151" y="29776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8" name="Elbow Connector 162"/>
            <p:cNvCxnSpPr>
              <a:cxnSpLocks/>
              <a:endCxn id="105" idx="1"/>
            </p:cNvCxnSpPr>
            <p:nvPr/>
          </p:nvCxnSpPr>
          <p:spPr>
            <a:xfrm rot="16200000" flipH="1">
              <a:off x="5767111" y="2939567"/>
              <a:ext cx="726922" cy="687417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4193048" y="4360647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1C962BF-9398-49AC-9767-723F4E37459D}"/>
                </a:ext>
              </a:extLst>
            </p:cNvPr>
            <p:cNvSpPr/>
            <p:nvPr/>
          </p:nvSpPr>
          <p:spPr>
            <a:xfrm>
              <a:off x="8898454" y="3271144"/>
              <a:ext cx="1728663" cy="188302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88C0A80-A703-4DB1-8154-77B6000D9BF4}"/>
                </a:ext>
              </a:extLst>
            </p:cNvPr>
            <p:cNvSpPr/>
            <p:nvPr/>
          </p:nvSpPr>
          <p:spPr>
            <a:xfrm flipV="1">
              <a:off x="8896171" y="4150883"/>
              <a:ext cx="1728663" cy="120407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414B3E5-B8DC-4C5C-A2E5-EDD6079EFEDF}"/>
                </a:ext>
              </a:extLst>
            </p:cNvPr>
            <p:cNvGrpSpPr/>
            <p:nvPr/>
          </p:nvGrpSpPr>
          <p:grpSpPr>
            <a:xfrm>
              <a:off x="4764512" y="3343436"/>
              <a:ext cx="580896" cy="467161"/>
              <a:chOff x="4714242" y="3218903"/>
              <a:chExt cx="580896" cy="467161"/>
            </a:xfrm>
          </p:grpSpPr>
          <p:sp>
            <p:nvSpPr>
              <p:cNvPr id="44" name="Can 147"/>
              <p:cNvSpPr/>
              <p:nvPr/>
            </p:nvSpPr>
            <p:spPr bwMode="auto">
              <a:xfrm>
                <a:off x="4714242" y="3218903"/>
                <a:ext cx="580896" cy="411909"/>
              </a:xfrm>
              <a:prstGeom prst="can">
                <a:avLst/>
              </a:prstGeom>
              <a:solidFill>
                <a:srgbClr val="EEECE1">
                  <a:lumMod val="40000"/>
                  <a:lumOff val="6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94" tIns="34296" rIns="68594" bIns="34296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9AD46493-16D2-48EA-8E0B-965702887C82}"/>
                  </a:ext>
                </a:extLst>
              </p:cNvPr>
              <p:cNvSpPr txBox="1"/>
              <p:nvPr/>
            </p:nvSpPr>
            <p:spPr>
              <a:xfrm>
                <a:off x="4778645" y="3316732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BPMN</a:t>
                </a:r>
                <a:b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DB</a:t>
                </a:r>
              </a:p>
            </p:txBody>
          </p:sp>
        </p:grpSp>
        <p:sp>
          <p:nvSpPr>
            <p:cNvPr id="122" name="Rounded Rectangle 126">
              <a:extLst>
                <a:ext uri="{FF2B5EF4-FFF2-40B4-BE49-F238E27FC236}">
                  <a16:creationId xmlns:a16="http://schemas.microsoft.com/office/drawing/2014/main" id="{62B900F2-5F3A-4FD9-A96E-35F40079C4F7}"/>
                </a:ext>
              </a:extLst>
            </p:cNvPr>
            <p:cNvSpPr/>
            <p:nvPr/>
          </p:nvSpPr>
          <p:spPr>
            <a:xfrm>
              <a:off x="5942580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 Controller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2D64E9B2-B4BB-4A98-A594-7E28029D0BEF}"/>
                </a:ext>
              </a:extLst>
            </p:cNvPr>
            <p:cNvCxnSpPr>
              <a:cxnSpLocks/>
            </p:cNvCxnSpPr>
            <p:nvPr/>
          </p:nvCxnSpPr>
          <p:spPr>
            <a:xfrm>
              <a:off x="6472956" y="5343719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730855B3-0BA1-4F84-AC5E-94E08BCA7462}"/>
                </a:ext>
              </a:extLst>
            </p:cNvPr>
            <p:cNvCxnSpPr>
              <a:cxnSpLocks/>
            </p:cNvCxnSpPr>
            <p:nvPr/>
          </p:nvCxnSpPr>
          <p:spPr>
            <a:xfrm>
              <a:off x="7176967" y="5053275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FD65CAA3-77A2-4F24-B14E-3FDC01756124}"/>
                </a:ext>
              </a:extLst>
            </p:cNvPr>
            <p:cNvSpPr/>
            <p:nvPr/>
          </p:nvSpPr>
          <p:spPr>
            <a:xfrm>
              <a:off x="7351032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Controller</a:t>
              </a:r>
            </a:p>
          </p:txBody>
        </p:sp>
        <p:sp>
          <p:nvSpPr>
            <p:cNvPr id="52" name="Rounded Rectangle 155"/>
            <p:cNvSpPr/>
            <p:nvPr/>
          </p:nvSpPr>
          <p:spPr>
            <a:xfrm>
              <a:off x="4947922" y="2751129"/>
              <a:ext cx="164420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Request Data to Recipe &amp; Invoke BPEL Execution</a:t>
              </a: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C423AEF-FEDE-4756-B5E2-FA0CBAE9B0BD}"/>
                </a:ext>
              </a:extLst>
            </p:cNvPr>
            <p:cNvGrpSpPr/>
            <p:nvPr/>
          </p:nvGrpSpPr>
          <p:grpSpPr>
            <a:xfrm>
              <a:off x="3129076" y="3879360"/>
              <a:ext cx="737974" cy="369332"/>
              <a:chOff x="3406053" y="3136282"/>
              <a:chExt cx="737974" cy="369332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102C575-D160-4DA4-9487-551CC8072904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1C5A8687-204A-4625-8B13-CA98B86D9FDB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Resource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Models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69912CA-0D8F-45F6-964D-D12624003178}"/>
                </a:ext>
              </a:extLst>
            </p:cNvPr>
            <p:cNvGrpSpPr/>
            <p:nvPr/>
          </p:nvGrpSpPr>
          <p:grpSpPr>
            <a:xfrm>
              <a:off x="3136526" y="3495343"/>
              <a:ext cx="737974" cy="369332"/>
              <a:chOff x="3406053" y="3136282"/>
              <a:chExt cx="737974" cy="369332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ABF2A23E-FD20-4D05-9DE9-FBEBC49B464D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AFE1FA1A-280C-4D01-A48B-D38DE5F0898E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Models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520152-9E12-4908-8D3B-AA3CA026137C}"/>
                </a:ext>
              </a:extLst>
            </p:cNvPr>
            <p:cNvSpPr txBox="1"/>
            <p:nvPr/>
          </p:nvSpPr>
          <p:spPr>
            <a:xfrm rot="16200000">
              <a:off x="772578" y="3241210"/>
              <a:ext cx="15333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Orchestrator</a:t>
              </a: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74C465AE-F919-45BF-B705-3D78ABCF5FCE}"/>
                </a:ext>
              </a:extLst>
            </p:cNvPr>
            <p:cNvSpPr/>
            <p:nvPr/>
          </p:nvSpPr>
          <p:spPr>
            <a:xfrm>
              <a:off x="6522257" y="4011760"/>
              <a:ext cx="1746785" cy="210791"/>
            </a:xfrm>
            <a:prstGeom prst="roundRect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Resource Level </a:t>
              </a:r>
              <a:r>
                <a:rPr lang="en-US" sz="1000" b="1" dirty="0" err="1">
                  <a:solidFill>
                    <a:prstClr val="black"/>
                  </a:solidFill>
                  <a:latin typeface="Calibri"/>
                </a:rPr>
                <a:t>Orch</a:t>
              </a:r>
              <a:endParaRPr lang="en-US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12" name="Straight Arrow Connector 28">
              <a:extLst>
                <a:ext uri="{FF2B5EF4-FFF2-40B4-BE49-F238E27FC236}">
                  <a16:creationId xmlns:a16="http://schemas.microsoft.com/office/drawing/2014/main" id="{90003D5C-187F-4D5D-B17E-202282E18E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28617" y="3933551"/>
              <a:ext cx="576072" cy="1371600"/>
            </a:xfrm>
            <a:prstGeom prst="bentConnector3">
              <a:avLst>
                <a:gd name="adj1" fmla="val 3619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455C9D6-B23C-4AF8-96AD-A984BC27282F}"/>
                </a:ext>
              </a:extLst>
            </p:cNvPr>
            <p:cNvSpPr txBox="1"/>
            <p:nvPr/>
          </p:nvSpPr>
          <p:spPr>
            <a:xfrm>
              <a:off x="1654758" y="4652167"/>
              <a:ext cx="26907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Resource/Controller Adapters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22A6323-CC45-4ACC-921D-93FE1C990021}"/>
                </a:ext>
              </a:extLst>
            </p:cNvPr>
            <p:cNvSpPr txBox="1"/>
            <p:nvPr/>
          </p:nvSpPr>
          <p:spPr>
            <a:xfrm>
              <a:off x="4462050" y="2459955"/>
              <a:ext cx="2690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API Handler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2FBF294F-2518-43F0-B955-C3F0AF35BCE4}"/>
                </a:ext>
              </a:extLst>
            </p:cNvPr>
            <p:cNvSpPr/>
            <p:nvPr/>
          </p:nvSpPr>
          <p:spPr>
            <a:xfrm>
              <a:off x="2453164" y="4918083"/>
              <a:ext cx="6082227" cy="56957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l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FE4D07F-671D-4A24-B627-CE5AA8F355C3}"/>
                </a:ext>
              </a:extLst>
            </p:cNvPr>
            <p:cNvSpPr/>
            <p:nvPr/>
          </p:nvSpPr>
          <p:spPr>
            <a:xfrm>
              <a:off x="4279957" y="5114406"/>
              <a:ext cx="1586083" cy="256160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Infrastructure/Network Adapter</a:t>
              </a:r>
            </a:p>
          </p:txBody>
        </p:sp>
        <p:sp>
          <p:nvSpPr>
            <p:cNvPr id="121" name="Rounded Rectangle 165">
              <a:extLst>
                <a:ext uri="{FF2B5EF4-FFF2-40B4-BE49-F238E27FC236}">
                  <a16:creationId xmlns:a16="http://schemas.microsoft.com/office/drawing/2014/main" id="{D01D2E82-A4B0-4AAF-885B-236BCC626E18}"/>
                </a:ext>
              </a:extLst>
            </p:cNvPr>
            <p:cNvSpPr/>
            <p:nvPr/>
          </p:nvSpPr>
          <p:spPr>
            <a:xfrm>
              <a:off x="2616052" y="4976382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Adapter Template</a:t>
              </a:r>
            </a:p>
          </p:txBody>
        </p:sp>
        <p:sp>
          <p:nvSpPr>
            <p:cNvPr id="128" name="Rounded Rectangle 166">
              <a:extLst>
                <a:ext uri="{FF2B5EF4-FFF2-40B4-BE49-F238E27FC236}">
                  <a16:creationId xmlns:a16="http://schemas.microsoft.com/office/drawing/2014/main" id="{4F6590E6-38FA-4CA5-BB90-EF4C8E243EEE}"/>
                </a:ext>
              </a:extLst>
            </p:cNvPr>
            <p:cNvSpPr/>
            <p:nvPr/>
          </p:nvSpPr>
          <p:spPr>
            <a:xfrm>
              <a:off x="2616052" y="5150024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Data to Template</a:t>
              </a:r>
            </a:p>
          </p:txBody>
        </p:sp>
        <p:sp>
          <p:nvSpPr>
            <p:cNvPr id="129" name="Rounded Rectangle 167">
              <a:extLst>
                <a:ext uri="{FF2B5EF4-FFF2-40B4-BE49-F238E27FC236}">
                  <a16:creationId xmlns:a16="http://schemas.microsoft.com/office/drawing/2014/main" id="{72733490-8690-40E2-A7E8-A406F19AECC4}"/>
                </a:ext>
              </a:extLst>
            </p:cNvPr>
            <p:cNvSpPr/>
            <p:nvPr/>
          </p:nvSpPr>
          <p:spPr>
            <a:xfrm>
              <a:off x="2616051" y="5317653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Execute Transaction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B8C599F0-0939-4777-B685-AA9E9EE56336}"/>
                </a:ext>
              </a:extLst>
            </p:cNvPr>
            <p:cNvSpPr/>
            <p:nvPr/>
          </p:nvSpPr>
          <p:spPr>
            <a:xfrm>
              <a:off x="6065127" y="5103260"/>
              <a:ext cx="1463040" cy="2603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 Adapter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9DCE71F-CC27-47CB-A353-32B240AD9F35}"/>
                </a:ext>
              </a:extLst>
            </p:cNvPr>
            <p:cNvGrpSpPr/>
            <p:nvPr/>
          </p:nvGrpSpPr>
          <p:grpSpPr>
            <a:xfrm>
              <a:off x="6313238" y="3488043"/>
              <a:ext cx="2161953" cy="264089"/>
              <a:chOff x="6653769" y="3049311"/>
              <a:chExt cx="1449415" cy="264089"/>
            </a:xfrm>
          </p:grpSpPr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id="{19E85176-2E8C-4FFF-970A-EF8D4147AE13}"/>
                  </a:ext>
                </a:extLst>
              </p:cNvPr>
              <p:cNvSpPr/>
              <p:nvPr/>
            </p:nvSpPr>
            <p:spPr>
              <a:xfrm>
                <a:off x="6761735" y="3102609"/>
                <a:ext cx="1215939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3457A653-1E2B-4248-B708-B660C7C84B6B}"/>
                  </a:ext>
                </a:extLst>
              </p:cNvPr>
              <p:cNvSpPr txBox="1"/>
              <p:nvPr/>
            </p:nvSpPr>
            <p:spPr>
              <a:xfrm>
                <a:off x="6653769" y="3049311"/>
                <a:ext cx="14494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hangingPunct="1"/>
                <a:r>
                  <a:rPr lang="en-US" sz="1000" b="1" dirty="0">
                    <a:solidFill>
                      <a:prstClr val="black"/>
                    </a:solidFill>
                    <a:latin typeface="Calibri"/>
                  </a:rPr>
                  <a:t>Service Level</a:t>
                </a:r>
              </a:p>
            </p:txBody>
          </p:sp>
        </p:grp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EAB5E3D4-403B-487A-B1D1-0ED183D287B6}"/>
                </a:ext>
              </a:extLst>
            </p:cNvPr>
            <p:cNvSpPr/>
            <p:nvPr/>
          </p:nvSpPr>
          <p:spPr>
            <a:xfrm>
              <a:off x="10620829" y="3967738"/>
              <a:ext cx="1194044" cy="60710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B0D23487-EB5A-4B41-8C5E-1FB1FF4F99C8}"/>
                </a:ext>
              </a:extLst>
            </p:cNvPr>
            <p:cNvSpPr/>
            <p:nvPr/>
          </p:nvSpPr>
          <p:spPr>
            <a:xfrm>
              <a:off x="10620829" y="2959017"/>
              <a:ext cx="1194044" cy="60710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F0335556-D7C0-4CCD-9F7E-5C9A908A0199}"/>
                </a:ext>
              </a:extLst>
            </p:cNvPr>
            <p:cNvSpPr txBox="1"/>
            <p:nvPr/>
          </p:nvSpPr>
          <p:spPr>
            <a:xfrm>
              <a:off x="4085631" y="208284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OE-2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D2E501AD-0093-42E4-BCFC-709B4518D9A5}"/>
                </a:ext>
              </a:extLst>
            </p:cNvPr>
            <p:cNvSpPr txBox="1"/>
            <p:nvPr/>
          </p:nvSpPr>
          <p:spPr>
            <a:xfrm>
              <a:off x="2194021" y="216256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BBEF84F-9912-4741-A859-44363B6881CD}"/>
                </a:ext>
              </a:extLst>
            </p:cNvPr>
            <p:cNvSpPr txBox="1"/>
            <p:nvPr/>
          </p:nvSpPr>
          <p:spPr>
            <a:xfrm>
              <a:off x="6309042" y="207858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OE-3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DFA782B-80C0-4615-9D78-A0F98CFC36D3}"/>
                </a:ext>
              </a:extLst>
            </p:cNvPr>
            <p:cNvSpPr txBox="1"/>
            <p:nvPr/>
          </p:nvSpPr>
          <p:spPr>
            <a:xfrm>
              <a:off x="9959403" y="17024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OE-5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3CB0CE0-E966-4CE9-BDEB-E2F13BF21D5B}"/>
                </a:ext>
              </a:extLst>
            </p:cNvPr>
            <p:cNvSpPr txBox="1"/>
            <p:nvPr/>
          </p:nvSpPr>
          <p:spPr>
            <a:xfrm>
              <a:off x="10004479" y="3189787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OE-6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D5F7951-5808-4C0D-9DFF-1034CF2B1C97}"/>
                </a:ext>
              </a:extLst>
            </p:cNvPr>
            <p:cNvSpPr txBox="1"/>
            <p:nvPr/>
          </p:nvSpPr>
          <p:spPr>
            <a:xfrm>
              <a:off x="9978453" y="4186236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OE-7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C438C852-A354-4D84-98E1-4B2E4D9679FC}"/>
                </a:ext>
              </a:extLst>
            </p:cNvPr>
            <p:cNvSpPr txBox="1"/>
            <p:nvPr/>
          </p:nvSpPr>
          <p:spPr>
            <a:xfrm>
              <a:off x="6222901" y="60082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OE-9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63C40B7C-C6EB-418C-8D92-33BD4EBB3740}"/>
                </a:ext>
              </a:extLst>
            </p:cNvPr>
            <p:cNvSpPr txBox="1"/>
            <p:nvPr/>
          </p:nvSpPr>
          <p:spPr>
            <a:xfrm>
              <a:off x="7337807" y="601408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38C719AC-F718-472E-843D-57670F0E63C5}"/>
                </a:ext>
              </a:extLst>
            </p:cNvPr>
            <p:cNvSpPr txBox="1"/>
            <p:nvPr/>
          </p:nvSpPr>
          <p:spPr>
            <a:xfrm>
              <a:off x="5497448" y="44285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OI-11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C2F3FA8-18D4-4385-98A8-2D43EB1395DA}"/>
                </a:ext>
              </a:extLst>
            </p:cNvPr>
            <p:cNvSpPr txBox="1"/>
            <p:nvPr/>
          </p:nvSpPr>
          <p:spPr>
            <a:xfrm>
              <a:off x="6837203" y="441825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OI-12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F7905CB5-580C-410D-B740-5D44F213C42B}"/>
                </a:ext>
              </a:extLst>
            </p:cNvPr>
            <p:cNvSpPr txBox="1"/>
            <p:nvPr/>
          </p:nvSpPr>
          <p:spPr>
            <a:xfrm>
              <a:off x="7275027" y="305581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OI-5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156AC61-7BDB-44A1-85AD-022E182F479B}"/>
                </a:ext>
              </a:extLst>
            </p:cNvPr>
            <p:cNvCxnSpPr>
              <a:stCxn id="131" idx="2"/>
              <a:endCxn id="107" idx="0"/>
            </p:cNvCxnSpPr>
            <p:nvPr/>
          </p:nvCxnSpPr>
          <p:spPr>
            <a:xfrm>
              <a:off x="7394215" y="3734264"/>
              <a:ext cx="1435" cy="27749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2DF7546-8A0E-40A9-829B-E41447BA4FD3}"/>
                </a:ext>
              </a:extLst>
            </p:cNvPr>
            <p:cNvSpPr txBox="1"/>
            <p:nvPr/>
          </p:nvSpPr>
          <p:spPr>
            <a:xfrm>
              <a:off x="7461954" y="377870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OI-6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51E1A24-5968-4749-9D16-2CA95A519E72}"/>
                </a:ext>
              </a:extLst>
            </p:cNvPr>
            <p:cNvCxnSpPr/>
            <p:nvPr/>
          </p:nvCxnSpPr>
          <p:spPr>
            <a:xfrm flipH="1">
              <a:off x="7015938" y="6161192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0C48EF7E-E0EF-4002-9749-8CD2842EE230}"/>
                </a:ext>
              </a:extLst>
            </p:cNvPr>
            <p:cNvCxnSpPr>
              <a:cxnSpLocks/>
            </p:cNvCxnSpPr>
            <p:nvPr/>
          </p:nvCxnSpPr>
          <p:spPr>
            <a:xfrm>
              <a:off x="7203692" y="6165897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EBE1ECF-EF01-4A2A-979A-0A734DF6C219}"/>
                </a:ext>
              </a:extLst>
            </p:cNvPr>
            <p:cNvSpPr txBox="1"/>
            <p:nvPr/>
          </p:nvSpPr>
          <p:spPr>
            <a:xfrm rot="5400000">
              <a:off x="7792222" y="3789799"/>
              <a:ext cx="3711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Micro Services Bus     /     Data Movement</a:t>
              </a: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0D31A0A-2156-469A-B359-09F381C3438D}"/>
                </a:ext>
              </a:extLst>
            </p:cNvPr>
            <p:cNvCxnSpPr>
              <a:cxnSpLocks/>
            </p:cNvCxnSpPr>
            <p:nvPr/>
          </p:nvCxnSpPr>
          <p:spPr>
            <a:xfrm>
              <a:off x="4041832" y="1950614"/>
              <a:ext cx="0" cy="4595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7" name="圆角矩形 30">
              <a:extLst>
                <a:ext uri="{FF2B5EF4-FFF2-40B4-BE49-F238E27FC236}">
                  <a16:creationId xmlns:a16="http://schemas.microsoft.com/office/drawing/2014/main" id="{5B68701E-2739-443C-AA4E-EB41C6DD4517}"/>
                </a:ext>
              </a:extLst>
            </p:cNvPr>
            <p:cNvSpPr/>
            <p:nvPr/>
          </p:nvSpPr>
          <p:spPr>
            <a:xfrm>
              <a:off x="2958741" y="1714638"/>
              <a:ext cx="1920536" cy="343232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Dashboard OA&amp;M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AD786F2C-7645-4C58-8B9F-107220EE22C3}"/>
                </a:ext>
              </a:extLst>
            </p:cNvPr>
            <p:cNvCxnSpPr/>
            <p:nvPr/>
          </p:nvCxnSpPr>
          <p:spPr>
            <a:xfrm>
              <a:off x="6273341" y="1911767"/>
              <a:ext cx="1" cy="49837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9D19D19-951A-45FC-9CBC-47C6CBC6ED2E}"/>
                </a:ext>
              </a:extLst>
            </p:cNvPr>
            <p:cNvSpPr/>
            <p:nvPr/>
          </p:nvSpPr>
          <p:spPr>
            <a:xfrm>
              <a:off x="8754135" y="1864846"/>
              <a:ext cx="2039951" cy="533400"/>
            </a:xfrm>
            <a:custGeom>
              <a:avLst/>
              <a:gdLst>
                <a:gd name="connsiteX0" fmla="*/ 2181943 w 2181943"/>
                <a:gd name="connsiteY0" fmla="*/ 0 h 533400"/>
                <a:gd name="connsiteX1" fmla="*/ 1467568 w 2181943"/>
                <a:gd name="connsiteY1" fmla="*/ 19050 h 533400"/>
                <a:gd name="connsiteX2" fmla="*/ 238843 w 2181943"/>
                <a:gd name="connsiteY2" fmla="*/ 190500 h 533400"/>
                <a:gd name="connsiteX3" fmla="*/ 718 w 2181943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1943" h="533400">
                  <a:moveTo>
                    <a:pt x="2181943" y="0"/>
                  </a:moveTo>
                  <a:lnTo>
                    <a:pt x="1467568" y="19050"/>
                  </a:lnTo>
                  <a:cubicBezTo>
                    <a:pt x="1143718" y="50800"/>
                    <a:pt x="483318" y="104775"/>
                    <a:pt x="238843" y="190500"/>
                  </a:cubicBezTo>
                  <a:cubicBezTo>
                    <a:pt x="-5632" y="276225"/>
                    <a:pt x="-2457" y="404812"/>
                    <a:pt x="718" y="53340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376B828C-6525-4436-AEF9-6D1BFBF4B250}"/>
                </a:ext>
              </a:extLst>
            </p:cNvPr>
            <p:cNvSpPr/>
            <p:nvPr/>
          </p:nvSpPr>
          <p:spPr>
            <a:xfrm rot="6049021">
              <a:off x="7389511" y="1657690"/>
              <a:ext cx="914400" cy="914400"/>
            </a:xfrm>
            <a:prstGeom prst="arc">
              <a:avLst>
                <a:gd name="adj1" fmla="val 2502042"/>
                <a:gd name="adj2" fmla="val 17771660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73BF0E5-C85C-4DB7-99DE-BCDA28E0AECA}"/>
                </a:ext>
              </a:extLst>
            </p:cNvPr>
            <p:cNvSpPr txBox="1"/>
            <p:nvPr/>
          </p:nvSpPr>
          <p:spPr>
            <a:xfrm>
              <a:off x="7585662" y="1536471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OE-4</a:t>
              </a:r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1BED6220-DE81-4FFC-93B4-9EFF490AEF76}"/>
                </a:ext>
              </a:extLst>
            </p:cNvPr>
            <p:cNvSpPr/>
            <p:nvPr/>
          </p:nvSpPr>
          <p:spPr>
            <a:xfrm rot="5134326">
              <a:off x="5116113" y="1420809"/>
              <a:ext cx="1302631" cy="1081699"/>
            </a:xfrm>
            <a:prstGeom prst="arc">
              <a:avLst>
                <a:gd name="adj1" fmla="val 2502042"/>
                <a:gd name="adj2" fmla="val 15454044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55A1A5C-D683-4CBF-8B16-BF9F17D0A06B}"/>
                </a:ext>
              </a:extLst>
            </p:cNvPr>
            <p:cNvSpPr txBox="1"/>
            <p:nvPr/>
          </p:nvSpPr>
          <p:spPr>
            <a:xfrm>
              <a:off x="5130853" y="13358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4EFA306-9314-434E-B9C3-32A687908447}"/>
                </a:ext>
              </a:extLst>
            </p:cNvPr>
            <p:cNvSpPr txBox="1"/>
            <p:nvPr/>
          </p:nvSpPr>
          <p:spPr>
            <a:xfrm>
              <a:off x="5837767" y="1768466"/>
              <a:ext cx="875561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</a:rPr>
                <a:t>External API</a:t>
              </a: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590448" y="1178836"/>
              <a:ext cx="1194044" cy="369181"/>
            </a:xfrm>
            <a:prstGeom prst="rect">
              <a:avLst/>
            </a:prstGeom>
            <a:solidFill>
              <a:srgbClr val="D6E6F4"/>
            </a:solidFill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36" tIns="45664" rIns="91336" bIns="45664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dirty="0">
                  <a:solidFill>
                    <a:prstClr val="black"/>
                  </a:solidFill>
                  <a:latin typeface="Calibri"/>
                </a:rPr>
                <a:t>Service Design &amp; Creation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C4206578-DBF4-4FBD-907E-93921EBE418F}"/>
                </a:ext>
              </a:extLst>
            </p:cNvPr>
            <p:cNvSpPr txBox="1"/>
            <p:nvPr/>
          </p:nvSpPr>
          <p:spPr>
            <a:xfrm rot="16200000" flipH="1">
              <a:off x="-805778" y="3933731"/>
              <a:ext cx="3711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Micro Services Bus     /     Data Movement</a:t>
              </a:r>
            </a:p>
          </p:txBody>
        </p:sp>
        <p:sp>
          <p:nvSpPr>
            <p:cNvPr id="178" name="Arc 39">
              <a:extLst>
                <a:ext uri="{FF2B5EF4-FFF2-40B4-BE49-F238E27FC236}">
                  <a16:creationId xmlns:a16="http://schemas.microsoft.com/office/drawing/2014/main" id="{7A55F83F-A181-48C3-8B58-848B37239DC5}"/>
                </a:ext>
              </a:extLst>
            </p:cNvPr>
            <p:cNvSpPr/>
            <p:nvPr/>
          </p:nvSpPr>
          <p:spPr>
            <a:xfrm rot="3174480" flipV="1">
              <a:off x="8261886" y="3505176"/>
              <a:ext cx="286120" cy="282754"/>
            </a:xfrm>
            <a:custGeom>
              <a:avLst/>
              <a:gdLst>
                <a:gd name="connsiteX0" fmla="*/ 137160 w 274320"/>
                <a:gd name="connsiteY0" fmla="*/ 0 h 274320"/>
                <a:gd name="connsiteX1" fmla="*/ 267732 w 274320"/>
                <a:gd name="connsiteY1" fmla="*/ 95163 h 274320"/>
                <a:gd name="connsiteX2" fmla="*/ 217120 w 274320"/>
                <a:gd name="connsiteY2" fmla="*/ 248602 h 274320"/>
                <a:gd name="connsiteX3" fmla="*/ 55554 w 274320"/>
                <a:gd name="connsiteY3" fmla="*/ 247403 h 274320"/>
                <a:gd name="connsiteX4" fmla="*/ 7225 w 274320"/>
                <a:gd name="connsiteY4" fmla="*/ 93230 h 274320"/>
                <a:gd name="connsiteX5" fmla="*/ 137160 w 274320"/>
                <a:gd name="connsiteY5" fmla="*/ 137160 h 274320"/>
                <a:gd name="connsiteX6" fmla="*/ 137160 w 274320"/>
                <a:gd name="connsiteY6" fmla="*/ 0 h 274320"/>
                <a:gd name="connsiteX0" fmla="*/ 137160 w 274320"/>
                <a:gd name="connsiteY0" fmla="*/ 0 h 274320"/>
                <a:gd name="connsiteX1" fmla="*/ 267732 w 274320"/>
                <a:gd name="connsiteY1" fmla="*/ 95163 h 274320"/>
                <a:gd name="connsiteX2" fmla="*/ 217120 w 274320"/>
                <a:gd name="connsiteY2" fmla="*/ 248602 h 274320"/>
                <a:gd name="connsiteX3" fmla="*/ 55554 w 274320"/>
                <a:gd name="connsiteY3" fmla="*/ 247403 h 274320"/>
                <a:gd name="connsiteX4" fmla="*/ 7225 w 274320"/>
                <a:gd name="connsiteY4" fmla="*/ 93230 h 274320"/>
                <a:gd name="connsiteX0" fmla="*/ 145634 w 282803"/>
                <a:gd name="connsiteY0" fmla="*/ 0 h 274320"/>
                <a:gd name="connsiteX1" fmla="*/ 276206 w 282803"/>
                <a:gd name="connsiteY1" fmla="*/ 95163 h 274320"/>
                <a:gd name="connsiteX2" fmla="*/ 225594 w 282803"/>
                <a:gd name="connsiteY2" fmla="*/ 248602 h 274320"/>
                <a:gd name="connsiteX3" fmla="*/ 64028 w 282803"/>
                <a:gd name="connsiteY3" fmla="*/ 247403 h 274320"/>
                <a:gd name="connsiteX4" fmla="*/ 15699 w 282803"/>
                <a:gd name="connsiteY4" fmla="*/ 93230 h 274320"/>
                <a:gd name="connsiteX5" fmla="*/ 145634 w 282803"/>
                <a:gd name="connsiteY5" fmla="*/ 137160 h 274320"/>
                <a:gd name="connsiteX6" fmla="*/ 145634 w 282803"/>
                <a:gd name="connsiteY6" fmla="*/ 0 h 274320"/>
                <a:gd name="connsiteX0" fmla="*/ 145634 w 282803"/>
                <a:gd name="connsiteY0" fmla="*/ 0 h 274320"/>
                <a:gd name="connsiteX1" fmla="*/ 276206 w 282803"/>
                <a:gd name="connsiteY1" fmla="*/ 95163 h 274320"/>
                <a:gd name="connsiteX2" fmla="*/ 225594 w 282803"/>
                <a:gd name="connsiteY2" fmla="*/ 248602 h 274320"/>
                <a:gd name="connsiteX3" fmla="*/ 64028 w 282803"/>
                <a:gd name="connsiteY3" fmla="*/ 247403 h 274320"/>
                <a:gd name="connsiteX4" fmla="*/ 15699 w 282803"/>
                <a:gd name="connsiteY4" fmla="*/ 93230 h 274320"/>
                <a:gd name="connsiteX0" fmla="*/ 145634 w 282803"/>
                <a:gd name="connsiteY0" fmla="*/ 0 h 300309"/>
                <a:gd name="connsiteX1" fmla="*/ 276206 w 282803"/>
                <a:gd name="connsiteY1" fmla="*/ 95163 h 300309"/>
                <a:gd name="connsiteX2" fmla="*/ 225594 w 282803"/>
                <a:gd name="connsiteY2" fmla="*/ 248602 h 300309"/>
                <a:gd name="connsiteX3" fmla="*/ 64028 w 282803"/>
                <a:gd name="connsiteY3" fmla="*/ 247403 h 300309"/>
                <a:gd name="connsiteX4" fmla="*/ 15699 w 282803"/>
                <a:gd name="connsiteY4" fmla="*/ 93230 h 300309"/>
                <a:gd name="connsiteX5" fmla="*/ 145634 w 282803"/>
                <a:gd name="connsiteY5" fmla="*/ 137160 h 300309"/>
                <a:gd name="connsiteX6" fmla="*/ 145634 w 282803"/>
                <a:gd name="connsiteY6" fmla="*/ 0 h 300309"/>
                <a:gd name="connsiteX0" fmla="*/ 145634 w 282803"/>
                <a:gd name="connsiteY0" fmla="*/ 0 h 300309"/>
                <a:gd name="connsiteX1" fmla="*/ 276206 w 282803"/>
                <a:gd name="connsiteY1" fmla="*/ 95163 h 300309"/>
                <a:gd name="connsiteX2" fmla="*/ 225594 w 282803"/>
                <a:gd name="connsiteY2" fmla="*/ 248602 h 300309"/>
                <a:gd name="connsiteX3" fmla="*/ 51080 w 282803"/>
                <a:gd name="connsiteY3" fmla="*/ 286754 h 300309"/>
                <a:gd name="connsiteX4" fmla="*/ 15699 w 282803"/>
                <a:gd name="connsiteY4" fmla="*/ 93230 h 300309"/>
                <a:gd name="connsiteX0" fmla="*/ 148951 w 286120"/>
                <a:gd name="connsiteY0" fmla="*/ 0 h 282754"/>
                <a:gd name="connsiteX1" fmla="*/ 279523 w 286120"/>
                <a:gd name="connsiteY1" fmla="*/ 95163 h 282754"/>
                <a:gd name="connsiteX2" fmla="*/ 228911 w 286120"/>
                <a:gd name="connsiteY2" fmla="*/ 248602 h 282754"/>
                <a:gd name="connsiteX3" fmla="*/ 67345 w 286120"/>
                <a:gd name="connsiteY3" fmla="*/ 247403 h 282754"/>
                <a:gd name="connsiteX4" fmla="*/ 19016 w 286120"/>
                <a:gd name="connsiteY4" fmla="*/ 93230 h 282754"/>
                <a:gd name="connsiteX5" fmla="*/ 148951 w 286120"/>
                <a:gd name="connsiteY5" fmla="*/ 137160 h 282754"/>
                <a:gd name="connsiteX6" fmla="*/ 148951 w 286120"/>
                <a:gd name="connsiteY6" fmla="*/ 0 h 282754"/>
                <a:gd name="connsiteX0" fmla="*/ 148951 w 286120"/>
                <a:gd name="connsiteY0" fmla="*/ 0 h 282754"/>
                <a:gd name="connsiteX1" fmla="*/ 279523 w 286120"/>
                <a:gd name="connsiteY1" fmla="*/ 95163 h 282754"/>
                <a:gd name="connsiteX2" fmla="*/ 228911 w 286120"/>
                <a:gd name="connsiteY2" fmla="*/ 248602 h 282754"/>
                <a:gd name="connsiteX3" fmla="*/ 31255 w 286120"/>
                <a:gd name="connsiteY3" fmla="*/ 264835 h 282754"/>
                <a:gd name="connsiteX4" fmla="*/ 19016 w 286120"/>
                <a:gd name="connsiteY4" fmla="*/ 93230 h 28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120" h="282754" stroke="0" extrusionOk="0">
                  <a:moveTo>
                    <a:pt x="148951" y="0"/>
                  </a:moveTo>
                  <a:cubicBezTo>
                    <a:pt x="208522" y="0"/>
                    <a:pt x="261283" y="38453"/>
                    <a:pt x="279523" y="95163"/>
                  </a:cubicBezTo>
                  <a:cubicBezTo>
                    <a:pt x="297763" y="151873"/>
                    <a:pt x="277313" y="213873"/>
                    <a:pt x="228911" y="248602"/>
                  </a:cubicBezTo>
                  <a:cubicBezTo>
                    <a:pt x="180510" y="283330"/>
                    <a:pt x="115225" y="282846"/>
                    <a:pt x="67345" y="247403"/>
                  </a:cubicBezTo>
                  <a:cubicBezTo>
                    <a:pt x="19464" y="211960"/>
                    <a:pt x="-19639" y="236725"/>
                    <a:pt x="19016" y="93230"/>
                  </a:cubicBezTo>
                  <a:lnTo>
                    <a:pt x="148951" y="137160"/>
                  </a:lnTo>
                  <a:lnTo>
                    <a:pt x="148951" y="0"/>
                  </a:lnTo>
                  <a:close/>
                </a:path>
                <a:path w="286120" h="282754" fill="none">
                  <a:moveTo>
                    <a:pt x="148951" y="0"/>
                  </a:moveTo>
                  <a:cubicBezTo>
                    <a:pt x="208522" y="0"/>
                    <a:pt x="261283" y="38453"/>
                    <a:pt x="279523" y="95163"/>
                  </a:cubicBezTo>
                  <a:cubicBezTo>
                    <a:pt x="297763" y="151873"/>
                    <a:pt x="270289" y="220323"/>
                    <a:pt x="228911" y="248602"/>
                  </a:cubicBezTo>
                  <a:cubicBezTo>
                    <a:pt x="187533" y="276881"/>
                    <a:pt x="79135" y="300278"/>
                    <a:pt x="31255" y="264835"/>
                  </a:cubicBezTo>
                  <a:cubicBezTo>
                    <a:pt x="-16626" y="229392"/>
                    <a:pt x="-64" y="149663"/>
                    <a:pt x="19016" y="93230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CE512F64-043E-4739-9BC2-2406B736F6CA}"/>
                </a:ext>
              </a:extLst>
            </p:cNvPr>
            <p:cNvSpPr/>
            <p:nvPr/>
          </p:nvSpPr>
          <p:spPr>
            <a:xfrm>
              <a:off x="8277072" y="2615698"/>
              <a:ext cx="548533" cy="1589473"/>
            </a:xfrm>
            <a:custGeom>
              <a:avLst/>
              <a:gdLst>
                <a:gd name="connsiteX0" fmla="*/ 0 w 422608"/>
                <a:gd name="connsiteY0" fmla="*/ 529979 h 529979"/>
                <a:gd name="connsiteX1" fmla="*/ 324705 w 422608"/>
                <a:gd name="connsiteY1" fmla="*/ 425476 h 529979"/>
                <a:gd name="connsiteX2" fmla="*/ 403082 w 422608"/>
                <a:gd name="connsiteY2" fmla="*/ 149290 h 529979"/>
                <a:gd name="connsiteX3" fmla="*/ 7464 w 422608"/>
                <a:gd name="connsiteY3" fmla="*/ 0 h 529979"/>
                <a:gd name="connsiteX0" fmla="*/ 0 w 422608"/>
                <a:gd name="connsiteY0" fmla="*/ 529979 h 529979"/>
                <a:gd name="connsiteX1" fmla="*/ 324705 w 422608"/>
                <a:gd name="connsiteY1" fmla="*/ 425476 h 529979"/>
                <a:gd name="connsiteX2" fmla="*/ 403082 w 422608"/>
                <a:gd name="connsiteY2" fmla="*/ 50696 h 529979"/>
                <a:gd name="connsiteX3" fmla="*/ 7464 w 422608"/>
                <a:gd name="connsiteY3" fmla="*/ 0 h 529979"/>
                <a:gd name="connsiteX0" fmla="*/ 0 w 422608"/>
                <a:gd name="connsiteY0" fmla="*/ 538681 h 538681"/>
                <a:gd name="connsiteX1" fmla="*/ 324705 w 422608"/>
                <a:gd name="connsiteY1" fmla="*/ 434178 h 538681"/>
                <a:gd name="connsiteX2" fmla="*/ 403082 w 422608"/>
                <a:gd name="connsiteY2" fmla="*/ 59398 h 538681"/>
                <a:gd name="connsiteX3" fmla="*/ 7464 w 422608"/>
                <a:gd name="connsiteY3" fmla="*/ 8702 h 538681"/>
                <a:gd name="connsiteX0" fmla="*/ 0 w 457354"/>
                <a:gd name="connsiteY0" fmla="*/ 541487 h 543634"/>
                <a:gd name="connsiteX1" fmla="*/ 410547 w 457354"/>
                <a:gd name="connsiteY1" fmla="*/ 500366 h 543634"/>
                <a:gd name="connsiteX2" fmla="*/ 403082 w 457354"/>
                <a:gd name="connsiteY2" fmla="*/ 62204 h 543634"/>
                <a:gd name="connsiteX3" fmla="*/ 7464 w 457354"/>
                <a:gd name="connsiteY3" fmla="*/ 11508 h 543634"/>
                <a:gd name="connsiteX0" fmla="*/ 0 w 457354"/>
                <a:gd name="connsiteY0" fmla="*/ 541487 h 565521"/>
                <a:gd name="connsiteX1" fmla="*/ 410547 w 457354"/>
                <a:gd name="connsiteY1" fmla="*/ 500366 h 565521"/>
                <a:gd name="connsiteX2" fmla="*/ 403082 w 457354"/>
                <a:gd name="connsiteY2" fmla="*/ 62204 h 565521"/>
                <a:gd name="connsiteX3" fmla="*/ 7464 w 457354"/>
                <a:gd name="connsiteY3" fmla="*/ 11508 h 565521"/>
                <a:gd name="connsiteX0" fmla="*/ 0 w 830678"/>
                <a:gd name="connsiteY0" fmla="*/ 573655 h 589728"/>
                <a:gd name="connsiteX1" fmla="*/ 759741 w 830678"/>
                <a:gd name="connsiteY1" fmla="*/ 500366 h 589728"/>
                <a:gd name="connsiteX2" fmla="*/ 752276 w 830678"/>
                <a:gd name="connsiteY2" fmla="*/ 62204 h 589728"/>
                <a:gd name="connsiteX3" fmla="*/ 356658 w 830678"/>
                <a:gd name="connsiteY3" fmla="*/ 11508 h 589728"/>
                <a:gd name="connsiteX0" fmla="*/ 0 w 830678"/>
                <a:gd name="connsiteY0" fmla="*/ 573655 h 584584"/>
                <a:gd name="connsiteX1" fmla="*/ 759741 w 830678"/>
                <a:gd name="connsiteY1" fmla="*/ 500366 h 584584"/>
                <a:gd name="connsiteX2" fmla="*/ 752276 w 830678"/>
                <a:gd name="connsiteY2" fmla="*/ 62204 h 584584"/>
                <a:gd name="connsiteX3" fmla="*/ 356658 w 830678"/>
                <a:gd name="connsiteY3" fmla="*/ 11508 h 584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0678" h="584584">
                  <a:moveTo>
                    <a:pt x="0" y="573655"/>
                  </a:moveTo>
                  <a:cubicBezTo>
                    <a:pt x="570554" y="597769"/>
                    <a:pt x="634362" y="585608"/>
                    <a:pt x="759741" y="500366"/>
                  </a:cubicBezTo>
                  <a:cubicBezTo>
                    <a:pt x="885120" y="415124"/>
                    <a:pt x="819456" y="143680"/>
                    <a:pt x="752276" y="62204"/>
                  </a:cubicBezTo>
                  <a:cubicBezTo>
                    <a:pt x="685096" y="-19272"/>
                    <a:pt x="535494" y="-2122"/>
                    <a:pt x="356658" y="1150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0E9D5234-75BD-47EA-BFB3-F95CE6C8F5A5}"/>
                </a:ext>
              </a:extLst>
            </p:cNvPr>
            <p:cNvSpPr txBox="1"/>
            <p:nvPr/>
          </p:nvSpPr>
          <p:spPr>
            <a:xfrm>
              <a:off x="8222409" y="3690784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OI-7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0BE2A971-5A08-492A-AEE6-4C8DD18FA0AF}"/>
                </a:ext>
              </a:extLst>
            </p:cNvPr>
            <p:cNvSpPr txBox="1"/>
            <p:nvPr/>
          </p:nvSpPr>
          <p:spPr>
            <a:xfrm>
              <a:off x="8483683" y="2929522"/>
              <a:ext cx="623810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OI-8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7605D88D-46EA-4789-9921-E321E826B824}"/>
                </a:ext>
              </a:extLst>
            </p:cNvPr>
            <p:cNvSpPr txBox="1"/>
            <p:nvPr/>
          </p:nvSpPr>
          <p:spPr>
            <a:xfrm>
              <a:off x="3196529" y="303198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OI-2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422AB3AC-242E-4083-84EF-92CDFF40B267}"/>
                </a:ext>
              </a:extLst>
            </p:cNvPr>
            <p:cNvSpPr txBox="1"/>
            <p:nvPr/>
          </p:nvSpPr>
          <p:spPr>
            <a:xfrm>
              <a:off x="4605661" y="3020661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OI-3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70289F71-4D7F-44E0-9AEF-D05721E29B41}"/>
                </a:ext>
              </a:extLst>
            </p:cNvPr>
            <p:cNvSpPr txBox="1"/>
            <p:nvPr/>
          </p:nvSpPr>
          <p:spPr>
            <a:xfrm>
              <a:off x="3685232" y="4389535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OI-10</a:t>
              </a: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F522AD7-32E0-4DD0-BD5E-638847CFB6C2}"/>
                </a:ext>
              </a:extLst>
            </p:cNvPr>
            <p:cNvSpPr/>
            <p:nvPr/>
          </p:nvSpPr>
          <p:spPr>
            <a:xfrm>
              <a:off x="2175435" y="1494119"/>
              <a:ext cx="179294" cy="2444123"/>
            </a:xfrm>
            <a:custGeom>
              <a:avLst/>
              <a:gdLst>
                <a:gd name="connsiteX0" fmla="*/ 0 w 179294"/>
                <a:gd name="connsiteY0" fmla="*/ 0 h 2540000"/>
                <a:gd name="connsiteX1" fmla="*/ 0 w 179294"/>
                <a:gd name="connsiteY1" fmla="*/ 2534023 h 2540000"/>
                <a:gd name="connsiteX2" fmla="*/ 179294 w 179294"/>
                <a:gd name="connsiteY2" fmla="*/ 2540000 h 2540000"/>
                <a:gd name="connsiteX0" fmla="*/ 0 w 179294"/>
                <a:gd name="connsiteY0" fmla="*/ 0 h 2594124"/>
                <a:gd name="connsiteX1" fmla="*/ 0 w 179294"/>
                <a:gd name="connsiteY1" fmla="*/ 2534023 h 2594124"/>
                <a:gd name="connsiteX2" fmla="*/ 179294 w 179294"/>
                <a:gd name="connsiteY2" fmla="*/ 2594124 h 2594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294" h="2594124">
                  <a:moveTo>
                    <a:pt x="0" y="0"/>
                  </a:moveTo>
                  <a:lnTo>
                    <a:pt x="0" y="2534023"/>
                  </a:lnTo>
                  <a:lnTo>
                    <a:pt x="179294" y="2594124"/>
                  </a:ln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49FE26D-841C-4AF2-A67D-0F9F0670F4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4021" y="3832719"/>
              <a:ext cx="160708" cy="54079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id="{4D4E733C-3410-4B81-AB21-38E0BCE7469B}"/>
                </a:ext>
              </a:extLst>
            </p:cNvPr>
            <p:cNvSpPr/>
            <p:nvPr/>
          </p:nvSpPr>
          <p:spPr>
            <a:xfrm>
              <a:off x="1782360" y="3281937"/>
              <a:ext cx="571499" cy="11165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73725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5F9D7D3-9A49-40F6-A356-B5E49F7787F7}"/>
                </a:ext>
              </a:extLst>
            </p:cNvPr>
            <p:cNvSpPr txBox="1"/>
            <p:nvPr/>
          </p:nvSpPr>
          <p:spPr>
            <a:xfrm rot="16200000">
              <a:off x="1427296" y="3686175"/>
              <a:ext cx="1092432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SDC Distribution Client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D5C7D58-3ED2-4B8B-854C-36384E787520}"/>
                </a:ext>
              </a:extLst>
            </p:cNvPr>
            <p:cNvCxnSpPr>
              <a:cxnSpLocks/>
              <a:stCxn id="134" idx="3"/>
            </p:cNvCxnSpPr>
            <p:nvPr/>
          </p:nvCxnSpPr>
          <p:spPr>
            <a:xfrm flipV="1">
              <a:off x="2353859" y="3691089"/>
              <a:ext cx="885599" cy="14913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192" name="Straight Arrow Connector 191">
              <a:extLst>
                <a:ext uri="{FF2B5EF4-FFF2-40B4-BE49-F238E27FC236}">
                  <a16:creationId xmlns:a16="http://schemas.microsoft.com/office/drawing/2014/main" id="{F0226FA5-497A-475D-B622-262ADC29870E}"/>
                </a:ext>
              </a:extLst>
            </p:cNvPr>
            <p:cNvCxnSpPr>
              <a:cxnSpLocks/>
            </p:cNvCxnSpPr>
            <p:nvPr/>
          </p:nvCxnSpPr>
          <p:spPr>
            <a:xfrm>
              <a:off x="2351937" y="3938242"/>
              <a:ext cx="887521" cy="1413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AB9B763-9B12-45BB-A8A9-B3F70306C28B}"/>
                </a:ext>
              </a:extLst>
            </p:cNvPr>
            <p:cNvSpPr txBox="1"/>
            <p:nvPr/>
          </p:nvSpPr>
          <p:spPr>
            <a:xfrm>
              <a:off x="2532641" y="379018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D3A3837-E319-4ED2-92A3-BC30263697A2}"/>
                </a:ext>
              </a:extLst>
            </p:cNvPr>
            <p:cNvSpPr txBox="1"/>
            <p:nvPr/>
          </p:nvSpPr>
          <p:spPr>
            <a:xfrm>
              <a:off x="10481839" y="3957782"/>
              <a:ext cx="14873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sz="1200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Active &amp; Available Inventory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sz="1200" b="1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External Registry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F429F61-AF5A-4F4D-AFB0-8ABA426C1663}"/>
                </a:ext>
              </a:extLst>
            </p:cNvPr>
            <p:cNvSpPr txBox="1"/>
            <p:nvPr/>
          </p:nvSpPr>
          <p:spPr>
            <a:xfrm>
              <a:off x="10533863" y="2925308"/>
              <a:ext cx="13435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altLang="zh-CN" sz="1200" b="1" dirty="0">
                  <a:solidFill>
                    <a:prstClr val="black"/>
                  </a:solidFill>
                  <a:latin typeface="Calibri"/>
                  <a:ea typeface="微软雅黑" panose="020B0503020204020204" pitchFamily="34" charset="-122"/>
                </a:rPr>
                <a:t>ONAP Optimization Framework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25FF29C-065C-4B9F-8186-DBE0C43637F2}"/>
                </a:ext>
              </a:extLst>
            </p:cNvPr>
            <p:cNvGrpSpPr/>
            <p:nvPr/>
          </p:nvGrpSpPr>
          <p:grpSpPr>
            <a:xfrm>
              <a:off x="10440661" y="1543019"/>
              <a:ext cx="1538960" cy="646331"/>
              <a:chOff x="10440661" y="1543019"/>
              <a:chExt cx="1538960" cy="646331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A40DA8CC-09D0-4B2E-A854-F65EB2480A8B}"/>
                  </a:ext>
                </a:extLst>
              </p:cNvPr>
              <p:cNvGrpSpPr/>
              <p:nvPr/>
            </p:nvGrpSpPr>
            <p:grpSpPr>
              <a:xfrm>
                <a:off x="10485737" y="1588946"/>
                <a:ext cx="1451386" cy="569389"/>
                <a:chOff x="9835867" y="1695994"/>
                <a:chExt cx="1035478" cy="569389"/>
              </a:xfrm>
            </p:grpSpPr>
            <p:sp>
              <p:nvSpPr>
                <p:cNvPr id="169" name="圆角矩形 31">
                  <a:extLst>
                    <a:ext uri="{FF2B5EF4-FFF2-40B4-BE49-F238E27FC236}">
                      <a16:creationId xmlns:a16="http://schemas.microsoft.com/office/drawing/2014/main" id="{379039CE-4069-4CF9-BBE9-77AEDD7CEEBE}"/>
                    </a:ext>
                  </a:extLst>
                </p:cNvPr>
                <p:cNvSpPr/>
                <p:nvPr/>
              </p:nvSpPr>
              <p:spPr>
                <a:xfrm>
                  <a:off x="9835867" y="1695994"/>
                  <a:ext cx="1035478" cy="569389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 vert="horz" wrap="squar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CC9900"/>
                    </a:buClr>
                    <a:buSzTx/>
                    <a:buFontTx/>
                    <a:buNone/>
                    <a:tabLst/>
                    <a:defRPr/>
                  </a:pPr>
                  <a:endPara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9F90E104-31F7-4E64-BC7C-D980DC32DF35}"/>
                    </a:ext>
                  </a:extLst>
                </p:cNvPr>
                <p:cNvSpPr txBox="1"/>
                <p:nvPr/>
              </p:nvSpPr>
              <p:spPr>
                <a:xfrm flipH="1">
                  <a:off x="9952508" y="1857092"/>
                  <a:ext cx="748041" cy="33855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lvl="0" indent="0" algn="ctr" defTabSz="457200" rtl="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endParaRPr>
                </a:p>
              </p:txBody>
            </p: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5B80712-0E82-48D0-BA88-41A1022B30E1}"/>
                  </a:ext>
                </a:extLst>
              </p:cNvPr>
              <p:cNvSpPr txBox="1"/>
              <p:nvPr/>
            </p:nvSpPr>
            <p:spPr>
              <a:xfrm>
                <a:off x="10440661" y="1543019"/>
                <a:ext cx="15389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457200" hangingPunct="0"/>
                <a:r>
                  <a:rPr lang="en-US" sz="1200" b="1" dirty="0">
                    <a:solidFill>
                      <a:prstClr val="black"/>
                    </a:solidFill>
                    <a:latin typeface="Calibri"/>
                    <a:sym typeface="Calibri"/>
                  </a:rPr>
                  <a:t>Data Collection, Analytics, and Events</a:t>
                </a:r>
              </a:p>
              <a:p>
                <a:pPr algn="ctr" defTabSz="457200" hangingPunct="0"/>
                <a:r>
                  <a:rPr lang="en-US" sz="1200" b="1" dirty="0">
                    <a:solidFill>
                      <a:prstClr val="black"/>
                    </a:solidFill>
                    <a:latin typeface="Calibri"/>
                    <a:sym typeface="Calibri"/>
                  </a:rPr>
                  <a:t>Event Correlation </a:t>
                </a:r>
              </a:p>
            </p:txBody>
          </p:sp>
        </p:grpSp>
      </p:grpSp>
      <p:sp>
        <p:nvSpPr>
          <p:cNvPr id="109" name="Speech Bubble: Rectangle 108">
            <a:extLst>
              <a:ext uri="{FF2B5EF4-FFF2-40B4-BE49-F238E27FC236}">
                <a16:creationId xmlns:a16="http://schemas.microsoft.com/office/drawing/2014/main" id="{7295CA8D-5867-4507-8290-65DE42041749}"/>
              </a:ext>
            </a:extLst>
          </p:cNvPr>
          <p:cNvSpPr/>
          <p:nvPr/>
        </p:nvSpPr>
        <p:spPr>
          <a:xfrm>
            <a:off x="8230334" y="1098611"/>
            <a:ext cx="1809958" cy="476893"/>
          </a:xfrm>
          <a:prstGeom prst="wedgeRectCallout">
            <a:avLst>
              <a:gd name="adj1" fmla="val -47508"/>
              <a:gd name="adj2" fmla="val 101634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within a single ONAP instance is via Micro Services Bus.</a:t>
            </a:r>
          </a:p>
        </p:txBody>
      </p:sp>
      <p:sp>
        <p:nvSpPr>
          <p:cNvPr id="181" name="Speech Bubble: Rectangle 180">
            <a:extLst>
              <a:ext uri="{FF2B5EF4-FFF2-40B4-BE49-F238E27FC236}">
                <a16:creationId xmlns:a16="http://schemas.microsoft.com/office/drawing/2014/main" id="{FCAE468E-5DA8-44C9-85E8-8B67DAA0FF8A}"/>
              </a:ext>
            </a:extLst>
          </p:cNvPr>
          <p:cNvSpPr/>
          <p:nvPr/>
        </p:nvSpPr>
        <p:spPr>
          <a:xfrm>
            <a:off x="10016176" y="5390231"/>
            <a:ext cx="1641228" cy="883661"/>
          </a:xfrm>
          <a:prstGeom prst="wedgeRectCallout">
            <a:avLst>
              <a:gd name="adj1" fmla="val -177054"/>
              <a:gd name="adj2" fmla="val 33171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Controller functions common to both SDN-C and Generic NF Controller.  Note that this may actually be 2 APIs and not a single.</a:t>
            </a:r>
          </a:p>
        </p:txBody>
      </p:sp>
      <p:sp>
        <p:nvSpPr>
          <p:cNvPr id="185" name="Speech Bubble: Rectangle 184">
            <a:extLst>
              <a:ext uri="{FF2B5EF4-FFF2-40B4-BE49-F238E27FC236}">
                <a16:creationId xmlns:a16="http://schemas.microsoft.com/office/drawing/2014/main" id="{7CBD07D1-C272-4354-A6BD-4125A0C2594B}"/>
              </a:ext>
            </a:extLst>
          </p:cNvPr>
          <p:cNvSpPr/>
          <p:nvPr/>
        </p:nvSpPr>
        <p:spPr>
          <a:xfrm>
            <a:off x="9889107" y="2607172"/>
            <a:ext cx="1571788" cy="203580"/>
          </a:xfrm>
          <a:prstGeom prst="wedgeRectCallout">
            <a:avLst>
              <a:gd name="adj1" fmla="val -95733"/>
              <a:gd name="adj2" fmla="val 172553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Allotted Resources case</a:t>
            </a:r>
          </a:p>
        </p:txBody>
      </p:sp>
      <p:sp>
        <p:nvSpPr>
          <p:cNvPr id="186" name="Speech Bubble: Rectangle 185">
            <a:extLst>
              <a:ext uri="{FF2B5EF4-FFF2-40B4-BE49-F238E27FC236}">
                <a16:creationId xmlns:a16="http://schemas.microsoft.com/office/drawing/2014/main" id="{6F341DD4-1677-470E-9014-8A91B7900F78}"/>
              </a:ext>
            </a:extLst>
          </p:cNvPr>
          <p:cNvSpPr/>
          <p:nvPr/>
        </p:nvSpPr>
        <p:spPr>
          <a:xfrm>
            <a:off x="9993496" y="3613202"/>
            <a:ext cx="1571788" cy="203580"/>
          </a:xfrm>
          <a:prstGeom prst="wedgeRectCallout">
            <a:avLst>
              <a:gd name="adj1" fmla="val -133241"/>
              <a:gd name="adj2" fmla="val -16567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Complex Services case</a:t>
            </a:r>
          </a:p>
        </p:txBody>
      </p:sp>
      <p:sp>
        <p:nvSpPr>
          <p:cNvPr id="191" name="Speech Bubble: Rectangle 190">
            <a:extLst>
              <a:ext uri="{FF2B5EF4-FFF2-40B4-BE49-F238E27FC236}">
                <a16:creationId xmlns:a16="http://schemas.microsoft.com/office/drawing/2014/main" id="{067A4BD3-F947-4DFE-8F58-81F1282D8E6D}"/>
              </a:ext>
            </a:extLst>
          </p:cNvPr>
          <p:cNvSpPr/>
          <p:nvPr/>
        </p:nvSpPr>
        <p:spPr>
          <a:xfrm>
            <a:off x="1804882" y="5574507"/>
            <a:ext cx="2463610" cy="554164"/>
          </a:xfrm>
          <a:prstGeom prst="wedgeRectCallout">
            <a:avLst>
              <a:gd name="adj1" fmla="val 127690"/>
              <a:gd name="adj2" fmla="val 41856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Controller functions specific only to SDN-C.  E.g., “Assign Network Resources” for the VNFs in a L4+ Service.</a:t>
            </a:r>
          </a:p>
        </p:txBody>
      </p: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95A32E2D-1C53-4E6A-A7AC-3D2A5A55097B}"/>
              </a:ext>
            </a:extLst>
          </p:cNvPr>
          <p:cNvCxnSpPr>
            <a:cxnSpLocks/>
          </p:cNvCxnSpPr>
          <p:nvPr/>
        </p:nvCxnSpPr>
        <p:spPr>
          <a:xfrm>
            <a:off x="5527564" y="3969753"/>
            <a:ext cx="513385" cy="455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arrow" w="med" len="med"/>
            <a:tailEnd type="arrow" w="med" len="med"/>
          </a:ln>
          <a:effectLst/>
        </p:spPr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82ACA2D7-4107-4F25-9195-655E8330F779}"/>
              </a:ext>
            </a:extLst>
          </p:cNvPr>
          <p:cNvSpPr txBox="1"/>
          <p:nvPr/>
        </p:nvSpPr>
        <p:spPr>
          <a:xfrm>
            <a:off x="5562067" y="4038444"/>
            <a:ext cx="481258" cy="215331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OI-9</a:t>
            </a:r>
          </a:p>
        </p:txBody>
      </p: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0ABAB47E-241D-42FD-B564-CB47A5D26DAB}"/>
              </a:ext>
            </a:extLst>
          </p:cNvPr>
          <p:cNvCxnSpPr>
            <a:cxnSpLocks/>
          </p:cNvCxnSpPr>
          <p:nvPr/>
        </p:nvCxnSpPr>
        <p:spPr>
          <a:xfrm>
            <a:off x="5802696" y="3646553"/>
            <a:ext cx="705412" cy="41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863AD96F-CBB3-4B45-A755-9D33FE90F1FE}"/>
              </a:ext>
            </a:extLst>
          </p:cNvPr>
          <p:cNvSpPr txBox="1"/>
          <p:nvPr/>
        </p:nvSpPr>
        <p:spPr>
          <a:xfrm>
            <a:off x="5520911" y="3089094"/>
            <a:ext cx="481258" cy="215331"/>
          </a:xfrm>
          <a:prstGeom prst="rect">
            <a:avLst/>
          </a:prstGeom>
          <a:solidFill>
            <a:sysClr val="window" lastClr="FFFFFF">
              <a:lumMod val="95000"/>
              <a:alpha val="74902"/>
            </a:sysClr>
          </a:solidFill>
        </p:spPr>
        <p:txBody>
          <a:bodyPr wrap="square" lIns="0" tIns="45664" rIns="0" bIns="45664" rtlCol="0" anchor="ctr" anchorCtr="0">
            <a:spAutoFit/>
          </a:bodyPr>
          <a:lstStyle/>
          <a:p>
            <a:pPr marL="0" marR="0" lvl="0" indent="0" algn="ctr" defTabSz="913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OI-4</a:t>
            </a:r>
          </a:p>
        </p:txBody>
      </p:sp>
    </p:spTree>
    <p:extLst>
      <p:ext uri="{BB962C8B-B14F-4D97-AF65-F5344CB8AC3E}">
        <p14:creationId xmlns:p14="http://schemas.microsoft.com/office/powerpoint/2010/main" val="53769026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applications/VNFs/PNFs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Generic 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10337" y="2260109"/>
            <a:ext cx="6471581" cy="339621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91440" rIns="91440" bIns="91440" rtlCol="0" anchor="t" anchorCtr="0"/>
          <a:lstStyle/>
          <a:p>
            <a:pPr defTabSz="913220">
              <a:defRPr/>
            </a:pPr>
            <a:r>
              <a:rPr lang="en-US" sz="2000" b="1" kern="0" dirty="0">
                <a:solidFill>
                  <a:prstClr val="black"/>
                </a:solidFill>
              </a:rPr>
              <a:t>Generic NF </a:t>
            </a:r>
          </a:p>
          <a:p>
            <a:pPr defTabSz="913220">
              <a:defRPr/>
            </a:pPr>
            <a:r>
              <a:rPr lang="en-US" sz="2000" b="1" kern="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19" name="Rounded Rectangle 81"/>
          <p:cNvSpPr/>
          <p:nvPr/>
        </p:nvSpPr>
        <p:spPr>
          <a:xfrm>
            <a:off x="5684539" y="4668290"/>
            <a:ext cx="6322269" cy="91310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algn="ctr" defTabSz="913220">
              <a:lnSpc>
                <a:spcPts val="1199"/>
              </a:lnSpc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21" name="Rounded Rectangle 44"/>
          <p:cNvSpPr/>
          <p:nvPr/>
        </p:nvSpPr>
        <p:spPr>
          <a:xfrm>
            <a:off x="8722281" y="3315655"/>
            <a:ext cx="3049868" cy="94967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defTabSz="913220"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Service Logic Processing </a:t>
            </a:r>
          </a:p>
        </p:txBody>
      </p:sp>
      <p:sp>
        <p:nvSpPr>
          <p:cNvPr id="22" name="Rounded Rectangle 46"/>
          <p:cNvSpPr/>
          <p:nvPr/>
        </p:nvSpPr>
        <p:spPr>
          <a:xfrm>
            <a:off x="5855938" y="3217832"/>
            <a:ext cx="1474711" cy="1119307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defTabSz="913220">
              <a:defRPr/>
            </a:pPr>
            <a:endParaRPr lang="en-US" sz="1199" b="1" kern="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702588" y="4997093"/>
            <a:ext cx="893056" cy="365379"/>
          </a:xfrm>
          <a:prstGeom prst="rect">
            <a:avLst/>
          </a:prstGeom>
          <a:solidFill>
            <a:srgbClr val="006F8D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  <a:defRPr/>
            </a:pPr>
            <a:r>
              <a:rPr lang="en-US" sz="999" b="1" kern="0" dirty="0">
                <a:solidFill>
                  <a:prstClr val="white"/>
                </a:solidFill>
              </a:rPr>
              <a:t>External System Adapter (s)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22230" y="4997093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Chef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988545" y="2818579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cxnSp>
        <p:nvCxnSpPr>
          <p:cNvPr id="26" name="Straight Arrow Connector 25"/>
          <p:cNvCxnSpPr>
            <a:stCxn id="21" idx="2"/>
          </p:cNvCxnSpPr>
          <p:nvPr/>
        </p:nvCxnSpPr>
        <p:spPr>
          <a:xfrm>
            <a:off x="10247215" y="4265328"/>
            <a:ext cx="0" cy="4838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049071" y="2818578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677069" y="2818578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98466" y="4091131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803761" y="3849050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7294478" y="3623545"/>
            <a:ext cx="1408551" cy="2266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111"/>
          <p:cNvSpPr/>
          <p:nvPr/>
        </p:nvSpPr>
        <p:spPr bwMode="auto">
          <a:xfrm>
            <a:off x="6006876" y="3248121"/>
            <a:ext cx="1124446" cy="1046441"/>
          </a:xfrm>
          <a:prstGeom prst="can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345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3486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9914692" y="2599653"/>
            <a:ext cx="0" cy="716003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flipV="1">
            <a:off x="7201825" y="2646931"/>
            <a:ext cx="0" cy="581297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flipH="1">
            <a:off x="6922230" y="1935971"/>
            <a:ext cx="14450" cy="128972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8" name="Rectangle 47"/>
          <p:cNvSpPr/>
          <p:nvPr/>
        </p:nvSpPr>
        <p:spPr>
          <a:xfrm>
            <a:off x="6049071" y="3699496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 err="1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Config</a:t>
            </a: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900" kern="0" dirty="0">
                <a:solidFill>
                  <a:prstClr val="black"/>
                </a:solidFill>
              </a:rPr>
              <a:t>Templates</a:t>
            </a:r>
            <a:endParaRPr lang="en-US" sz="900" kern="0" dirty="0">
              <a:solidFill>
                <a:prstClr val="black"/>
              </a:solidFill>
              <a:ea typeface="ＭＳ Ｐゴシック" charset="0"/>
              <a:cs typeface="ＭＳ Ｐゴシック" charset="0"/>
            </a:endParaRPr>
          </a:p>
        </p:txBody>
      </p:sp>
      <p:cxnSp>
        <p:nvCxnSpPr>
          <p:cNvPr id="49" name="Elbow Connector 90"/>
          <p:cNvCxnSpPr/>
          <p:nvPr/>
        </p:nvCxnSpPr>
        <p:spPr>
          <a:xfrm rot="16200000" flipH="1">
            <a:off x="8129006" y="2964777"/>
            <a:ext cx="1369706" cy="681778"/>
          </a:xfrm>
          <a:prstGeom prst="bentConnector3">
            <a:avLst>
              <a:gd name="adj1" fmla="val 10006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65"/>
          <p:cNvSpPr/>
          <p:nvPr/>
        </p:nvSpPr>
        <p:spPr>
          <a:xfrm>
            <a:off x="7380872" y="3684934"/>
            <a:ext cx="971193" cy="55231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200" kern="0" dirty="0">
                <a:solidFill>
                  <a:prstClr val="black"/>
                </a:solidFill>
              </a:rPr>
              <a:t>Service*  Topology &amp; VNF/PNF State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8406420" y="4078591"/>
            <a:ext cx="751595" cy="2266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9238800" y="3896057"/>
            <a:ext cx="589925" cy="281695"/>
            <a:chOff x="11464311" y="3343275"/>
            <a:chExt cx="708648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9" name="Rounded Rectangle 118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94" name="Straight Connector 93"/>
            <p:cNvCxnSpPr>
              <a:stCxn id="90" idx="3"/>
              <a:endCxn id="91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91" idx="5"/>
              <a:endCxn id="92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91" idx="3"/>
              <a:endCxn id="93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11464311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017294" y="3890868"/>
            <a:ext cx="589932" cy="281695"/>
            <a:chOff x="11464303" y="3343275"/>
            <a:chExt cx="708656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0" name="Rounded Rectangle 136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85" name="Straight Connector 84"/>
            <p:cNvCxnSpPr>
              <a:stCxn id="81" idx="3"/>
              <a:endCxn id="82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2" idx="5"/>
              <a:endCxn id="83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82" idx="3"/>
              <a:endCxn id="84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1464303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0852771" y="3892578"/>
            <a:ext cx="589932" cy="281695"/>
            <a:chOff x="11464303" y="3343275"/>
            <a:chExt cx="708656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Rounded Rectangle 150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76" name="Straight Connector 75"/>
            <p:cNvCxnSpPr>
              <a:stCxn id="72" idx="3"/>
              <a:endCxn id="73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73" idx="5"/>
              <a:endCxn id="74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73" idx="3"/>
              <a:endCxn id="75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1464303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232289" y="3705790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Config</a:t>
            </a:r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618579" y="3705790"/>
            <a:ext cx="1114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SW Upgrade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033910" y="3705790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Audit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80385" y="4997093"/>
            <a:ext cx="732651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  <a:defRPr/>
            </a:pPr>
            <a:r>
              <a:rPr lang="en-US" sz="999" b="1" kern="0" dirty="0" err="1">
                <a:solidFill>
                  <a:prstClr val="white"/>
                </a:solidFill>
              </a:rPr>
              <a:t>Netconf</a:t>
            </a:r>
            <a:endParaRPr lang="en-US" sz="999" b="1" kern="0" dirty="0">
              <a:solidFill>
                <a:prstClr val="white"/>
              </a:solidFill>
            </a:endParaRPr>
          </a:p>
        </p:txBody>
      </p:sp>
      <p:sp>
        <p:nvSpPr>
          <p:cNvPr id="60" name="Rounded Rectangle 166"/>
          <p:cNvSpPr/>
          <p:nvPr/>
        </p:nvSpPr>
        <p:spPr>
          <a:xfrm>
            <a:off x="7387619" y="2963817"/>
            <a:ext cx="1029151" cy="55231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200" kern="0" dirty="0">
                <a:solidFill>
                  <a:prstClr val="black"/>
                </a:solidFill>
              </a:rPr>
              <a:t>Operational/ </a:t>
            </a:r>
            <a:r>
              <a:rPr lang="en-US" sz="1200" kern="0" dirty="0" err="1">
                <a:solidFill>
                  <a:prstClr val="black"/>
                </a:solidFill>
              </a:rPr>
              <a:t>Config</a:t>
            </a:r>
            <a:r>
              <a:rPr lang="en-US" sz="1200" kern="0" dirty="0">
                <a:solidFill>
                  <a:prstClr val="black"/>
                </a:solidFill>
              </a:rPr>
              <a:t> Tree</a:t>
            </a:r>
          </a:p>
          <a:p>
            <a:pPr algn="ctr"/>
            <a:r>
              <a:rPr lang="en-US" sz="1000" kern="0" dirty="0">
                <a:solidFill>
                  <a:prstClr val="black"/>
                </a:solidFill>
              </a:rPr>
              <a:t>(Service Model)</a:t>
            </a:r>
          </a:p>
        </p:txBody>
      </p:sp>
      <p:sp>
        <p:nvSpPr>
          <p:cNvPr id="62" name="Rounded Rectangle 173"/>
          <p:cNvSpPr/>
          <p:nvPr/>
        </p:nvSpPr>
        <p:spPr>
          <a:xfrm>
            <a:off x="10886396" y="2505486"/>
            <a:ext cx="1087589" cy="4911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000" kern="0" dirty="0">
                <a:solidFill>
                  <a:prstClr val="black"/>
                </a:solidFill>
              </a:rPr>
              <a:t>Policy Cache &amp; Event Matching</a:t>
            </a:r>
          </a:p>
        </p:txBody>
      </p:sp>
      <p:cxnSp>
        <p:nvCxnSpPr>
          <p:cNvPr id="63" name="Straight Arrow Connector 62"/>
          <p:cNvCxnSpPr>
            <a:stCxn id="62" idx="2"/>
          </p:cNvCxnSpPr>
          <p:nvPr/>
        </p:nvCxnSpPr>
        <p:spPr>
          <a:xfrm>
            <a:off x="11430191" y="2996615"/>
            <a:ext cx="0" cy="33952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headEnd type="arrow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1380600" y="375685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10772063" y="1935971"/>
            <a:ext cx="0" cy="137968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6" name="Rounded Rectangle 45"/>
          <p:cNvSpPr/>
          <p:nvPr/>
        </p:nvSpPr>
        <p:spPr>
          <a:xfrm>
            <a:off x="7131322" y="2347569"/>
            <a:ext cx="2888717" cy="25208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 defTabSz="913220"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API Handler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0614352" y="1633458"/>
            <a:ext cx="1093250" cy="31527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5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Active &amp; Available Inventory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549015" y="1607168"/>
            <a:ext cx="760880" cy="32903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00" kern="0">
                <a:solidFill>
                  <a:srgbClr val="70AD47">
                    <a:lumMod val="20000"/>
                    <a:lumOff val="80000"/>
                  </a:srgbClr>
                </a:solidFill>
              </a:rPr>
              <a:t>Service Design &amp; Creation</a:t>
            </a:r>
            <a:endParaRPr lang="en-US" sz="10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797208" y="4997093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Ansible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0961901" y="4997092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210948" y="3527472"/>
            <a:ext cx="2475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</a:rPr>
              <a:t>Lifecycle Mgmt. Functions/</a:t>
            </a:r>
            <a:r>
              <a:rPr lang="en-US" sz="900" b="1" dirty="0" err="1">
                <a:solidFill>
                  <a:prstClr val="black"/>
                </a:solidFill>
              </a:rPr>
              <a:t>MicroServices</a:t>
            </a:r>
            <a:r>
              <a:rPr lang="en-US" sz="900" b="1" dirty="0">
                <a:solidFill>
                  <a:prstClr val="black"/>
                </a:solidFill>
              </a:rPr>
              <a:t> (</a:t>
            </a:r>
            <a:r>
              <a:rPr lang="en-US" sz="900" b="1" dirty="0" err="1">
                <a:solidFill>
                  <a:prstClr val="black"/>
                </a:solidFill>
              </a:rPr>
              <a:t>mS</a:t>
            </a:r>
            <a:r>
              <a:rPr lang="en-US" sz="900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190611" y="3591595"/>
            <a:ext cx="2495694" cy="6185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defTabSz="913486">
              <a:lnSpc>
                <a:spcPts val="899"/>
              </a:lnSpc>
              <a:defRPr/>
            </a:pPr>
            <a:endParaRPr lang="en-US" sz="1049" b="1" kern="0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623501" y="493660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43990" y="1610843"/>
            <a:ext cx="881696" cy="35593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Orchestration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cxnSp>
        <p:nvCxnSpPr>
          <p:cNvPr id="103" name="Straight Arrow Connector 102"/>
          <p:cNvCxnSpPr>
            <a:stCxn id="101" idx="2"/>
          </p:cNvCxnSpPr>
          <p:nvPr/>
        </p:nvCxnSpPr>
        <p:spPr>
          <a:xfrm flipH="1">
            <a:off x="7974372" y="1966780"/>
            <a:ext cx="10466" cy="3761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9358773" y="1608571"/>
            <a:ext cx="1172818" cy="33870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05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Data Collection, Analytics &amp; Events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0086173" y="1949175"/>
            <a:ext cx="0" cy="3132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9625858" y="1260228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Closed Loop Actions</a:t>
            </a:r>
            <a:endParaRPr lang="en-US" sz="899" b="1" i="1" kern="0" dirty="0">
              <a:solidFill>
                <a:prstClr val="black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668626" y="1263743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Inventory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Updates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38766" y="1338860"/>
            <a:ext cx="934006" cy="230581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Orchestration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6504475" y="2065582"/>
            <a:ext cx="5332975" cy="142507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prstClr val="black"/>
                </a:solidFill>
              </a:rPr>
              <a:t>MSB/Data Movement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0566642" y="376408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9759218" y="376318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462452" y="1265576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Artifact Distribution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603137" y="4332095"/>
            <a:ext cx="2526874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i="1" kern="0" dirty="0">
                <a:solidFill>
                  <a:prstClr val="black"/>
                </a:solidFill>
              </a:rPr>
              <a:t>*Not E2E service view.  The “Service” view in the Generic VN Controller is limited its scope of control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6137694" y="3222720"/>
            <a:ext cx="87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486">
              <a:defRPr/>
            </a:pPr>
            <a:r>
              <a:rPr lang="en-US" sz="1200" b="1" kern="0">
                <a:solidFill>
                  <a:prstClr val="black"/>
                </a:solidFill>
              </a:rPr>
              <a:t>Repository</a:t>
            </a: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6045581" y="3874480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Service Logic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6045581" y="4051253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Engineering Rules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6045581" y="3521220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VNF Descriptors</a:t>
            </a:r>
          </a:p>
        </p:txBody>
      </p:sp>
      <p:sp>
        <p:nvSpPr>
          <p:cNvPr id="168" name="Rectangle 167"/>
          <p:cNvSpPr/>
          <p:nvPr/>
        </p:nvSpPr>
        <p:spPr>
          <a:xfrm>
            <a:off x="8517762" y="5984646"/>
            <a:ext cx="1078254" cy="19389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Multi-VIM/Cloud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cxnSp>
        <p:nvCxnSpPr>
          <p:cNvPr id="169" name="Straight Arrow Connector 168"/>
          <p:cNvCxnSpPr>
            <a:stCxn id="102" idx="2"/>
            <a:endCxn id="168" idx="0"/>
          </p:cNvCxnSpPr>
          <p:nvPr/>
        </p:nvCxnSpPr>
        <p:spPr>
          <a:xfrm flipH="1">
            <a:off x="9056889" y="5365166"/>
            <a:ext cx="4210" cy="6194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Down Arrow 172"/>
          <p:cNvSpPr/>
          <p:nvPr/>
        </p:nvSpPr>
        <p:spPr>
          <a:xfrm>
            <a:off x="7115220" y="5723326"/>
            <a:ext cx="279621" cy="26919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788027" y="5894417"/>
            <a:ext cx="934006" cy="507323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Applications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VNFs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PNFs</a:t>
            </a:r>
          </a:p>
        </p:txBody>
      </p:sp>
      <p:sp>
        <p:nvSpPr>
          <p:cNvPr id="175" name="Left Brace 174"/>
          <p:cNvSpPr/>
          <p:nvPr/>
        </p:nvSpPr>
        <p:spPr>
          <a:xfrm rot="16200000">
            <a:off x="7102070" y="4290213"/>
            <a:ext cx="268127" cy="2473275"/>
          </a:xfrm>
          <a:prstGeom prst="leftBrace">
            <a:avLst>
              <a:gd name="adj1" fmla="val 49923"/>
              <a:gd name="adj2" fmla="val 5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7" name="Left Brace 176"/>
          <p:cNvSpPr/>
          <p:nvPr/>
        </p:nvSpPr>
        <p:spPr>
          <a:xfrm rot="16200000">
            <a:off x="10031999" y="5058862"/>
            <a:ext cx="268127" cy="970275"/>
          </a:xfrm>
          <a:prstGeom prst="leftBrace">
            <a:avLst>
              <a:gd name="adj1" fmla="val 49923"/>
              <a:gd name="adj2" fmla="val 5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8" name="Down Arrow 177"/>
          <p:cNvSpPr/>
          <p:nvPr/>
        </p:nvSpPr>
        <p:spPr>
          <a:xfrm>
            <a:off x="10035764" y="5719554"/>
            <a:ext cx="279621" cy="26919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625656" y="5867760"/>
            <a:ext cx="1193385" cy="645695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External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3</a:t>
            </a:r>
            <a:r>
              <a:rPr lang="en-US" sz="899" b="1" i="1" kern="0" baseline="30000" dirty="0">
                <a:solidFill>
                  <a:prstClr val="black"/>
                </a:solidFill>
              </a:rPr>
              <a:t>rd</a:t>
            </a:r>
            <a:r>
              <a:rPr lang="en-US" sz="899" b="1" i="1" kern="0" dirty="0">
                <a:solidFill>
                  <a:prstClr val="black"/>
                </a:solidFill>
              </a:rPr>
              <a:t> Party Controllers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Specific VNF Managers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Element Mgt. Systems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8346356" y="5672636"/>
            <a:ext cx="1375064" cy="184685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prstClr val="black"/>
                </a:solidFill>
              </a:rPr>
              <a:t>MSB/Data Movement</a:t>
            </a:r>
            <a:endParaRPr lang="en-US" sz="10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1345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53622</TotalTime>
  <Words>2468</Words>
  <Application>Microsoft Office PowerPoint</Application>
  <PresentationFormat>Widescreen</PresentationFormat>
  <Paragraphs>608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微软雅黑</vt:lpstr>
      <vt:lpstr>MS PGothic</vt:lpstr>
      <vt:lpstr>MS PGothic</vt:lpstr>
      <vt:lpstr>宋体</vt:lpstr>
      <vt:lpstr>.AppleSystemUIFont</vt:lpstr>
      <vt:lpstr>Arial</vt:lpstr>
      <vt:lpstr>Arial Unicode MS</vt:lpstr>
      <vt:lpstr>Calibri</vt:lpstr>
      <vt:lpstr>Courier New</vt:lpstr>
      <vt:lpstr>DengXian</vt:lpstr>
      <vt:lpstr>Times New Roman</vt:lpstr>
      <vt:lpstr>Verdana</vt:lpstr>
      <vt:lpstr>Wingdings</vt:lpstr>
      <vt:lpstr>Office Theme</vt:lpstr>
      <vt:lpstr> E2E ONAP Target Architecture &amp; Major Component View </vt:lpstr>
      <vt:lpstr>Architecture Design Considerations</vt:lpstr>
      <vt:lpstr>ONAP Target Architecture (High-Level Functional View)</vt:lpstr>
      <vt:lpstr>PowerPoint Presentation</vt:lpstr>
      <vt:lpstr>Service Design and Creation (SDC) Functional Architecture</vt:lpstr>
      <vt:lpstr>Catalog Architecture</vt:lpstr>
      <vt:lpstr>Orchestrator</vt:lpstr>
      <vt:lpstr>Orchestrator Functional Internal View</vt:lpstr>
      <vt:lpstr>Generic NF Controller (L4-7) Architecture</vt:lpstr>
      <vt:lpstr>SDN-Controller Architecture</vt:lpstr>
      <vt:lpstr>Data Collection, Analytics and Events (DCAE) Architecture</vt:lpstr>
      <vt:lpstr>Active and Available Inventory</vt:lpstr>
      <vt:lpstr>ONAP SDK-Driven Sub-System Approach</vt:lpstr>
      <vt:lpstr>SDK-Driven Sub-System – Libraries (including CCSDK)</vt:lpstr>
      <vt:lpstr>Controller Personas Based on SDK Libraries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BEGWANI, VIMAL</cp:lastModifiedBy>
  <cp:revision>594</cp:revision>
  <cp:lastPrinted>2017-08-07T21:14:23Z</cp:lastPrinted>
  <dcterms:created xsi:type="dcterms:W3CDTF">2017-02-27T16:23:08Z</dcterms:created>
  <dcterms:modified xsi:type="dcterms:W3CDTF">2018-01-16T01:15:24Z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