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4"/>
  </p:notesMasterIdLst>
  <p:sldIdLst>
    <p:sldId id="276" r:id="rId2"/>
    <p:sldId id="306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F8D"/>
    <a:srgbClr val="009893"/>
    <a:srgbClr val="BCE4FC"/>
    <a:srgbClr val="B9F0FF"/>
    <a:srgbClr val="DBF9E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3417" autoAdjust="0"/>
    <p:restoredTop sz="77031"/>
  </p:normalViewPr>
  <p:slideViewPr>
    <p:cSldViewPr snapToGrid="0" snapToObjects="1">
      <p:cViewPr varScale="1">
        <p:scale>
          <a:sx n="89" d="100"/>
          <a:sy n="89" d="100"/>
        </p:scale>
        <p:origin x="120" y="21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45" Type="http://schemas.microsoft.com/office/2015/10/relationships/revisionInfo" Target="revisionInfo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707B98-E963-C74F-848A-16ED563603C7}" type="datetimeFigureOut">
              <a:rPr lang="en-US" smtClean="0"/>
              <a:t>1/23/2018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08789E-1FC9-CE4B-B453-2AA144D753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99120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898" y="-9138"/>
            <a:ext cx="12198370" cy="6867137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-26898" y="-9137"/>
            <a:ext cx="12208243" cy="18648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366522" y="2823498"/>
            <a:ext cx="11332718" cy="151482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366522" y="4554181"/>
            <a:ext cx="4008788" cy="53418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522" y="499222"/>
            <a:ext cx="3748642" cy="780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7279208"/>
      </p:ext>
    </p:extLst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-1"/>
            <a:ext cx="12192000" cy="954741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314325" y="1138238"/>
            <a:ext cx="11506200" cy="51704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732658620"/>
      </p:ext>
    </p:extLst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11480" y="1301190"/>
            <a:ext cx="560832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301190"/>
            <a:ext cx="567436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le 1"/>
          <p:cNvSpPr txBox="1">
            <a:spLocks/>
          </p:cNvSpPr>
          <p:nvPr userDrawn="1"/>
        </p:nvSpPr>
        <p:spPr>
          <a:xfrm>
            <a:off x="411480" y="189286"/>
            <a:ext cx="10922149" cy="58961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0" i="0" dirty="0">
                <a:latin typeface="Arial" panose="020B0604020202020204" pitchFamily="34" charset="0"/>
                <a:cs typeface="Arial" panose="020B0604020202020204" pitchFamily="34" charset="0"/>
              </a:rPr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377184672"/>
      </p:ext>
    </p:extLst>
  </p:cSld>
  <p:clrMapOvr>
    <a:masterClrMapping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4" y="-9138"/>
            <a:ext cx="12198370" cy="6867137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>
          <a:xfrm>
            <a:off x="-2" y="1062318"/>
            <a:ext cx="5495774" cy="150495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</a:t>
            </a: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300" y="1423410"/>
            <a:ext cx="3810368" cy="793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0477553"/>
      </p:ext>
    </p:extLst>
  </p:cSld>
  <p:clrMapOvr>
    <a:masterClrMapping/>
  </p:clrMapOvr>
  <p:transition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em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-20171" y="0"/>
            <a:ext cx="12192000" cy="968188"/>
          </a:xfrm>
          <a:prstGeom prst="rect">
            <a:avLst/>
          </a:prstGeom>
          <a:blipFill>
            <a:blip r:embed="rId6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 userDrawn="1"/>
        </p:nvSpPr>
        <p:spPr>
          <a:xfrm>
            <a:off x="1" y="6479195"/>
            <a:ext cx="12212170" cy="39629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 </a:t>
            </a:r>
          </a:p>
        </p:txBody>
      </p:sp>
      <p:sp>
        <p:nvSpPr>
          <p:cNvPr id="19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1638997" cy="365125"/>
          </a:xfrm>
          <a:prstGeom prst="rect">
            <a:avLst/>
          </a:prstGeom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2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7522" y="6521843"/>
            <a:ext cx="1494864" cy="31131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4961" y="1300480"/>
            <a:ext cx="11506200" cy="48764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10" name="Shape 72"/>
          <p:cNvPicPr preferRelativeResize="0"/>
          <p:nvPr userDrawn="1"/>
        </p:nvPicPr>
        <p:blipFill rotWithShape="1">
          <a:blip r:embed="rId8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4961" y="6604615"/>
            <a:ext cx="2595599" cy="154799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2062480" y="6521843"/>
            <a:ext cx="734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3805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4" r:id="rId4"/>
  </p:sldLayoutIdLst>
  <p:transition>
    <p:wipe dir="r"/>
  </p:transition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0" i="0" kern="1200">
          <a:solidFill>
            <a:schemeClr val="bg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charset="0"/>
        <a:buChar char="•"/>
        <a:defRPr sz="2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.AppleSystemUIFont" charset="-120"/>
        <a:buChar char="-"/>
        <a:defRPr sz="24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20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Policy </a:t>
            </a:r>
            <a:r>
              <a:rPr lang="en-US" dirty="0" smtClean="0"/>
              <a:t>Framework (1/2)</a:t>
            </a:r>
            <a:endParaRPr lang="en-US" dirty="0"/>
          </a:p>
        </p:txBody>
      </p:sp>
      <p:sp>
        <p:nvSpPr>
          <p:cNvPr id="7" name="圆角矩形 30"/>
          <p:cNvSpPr/>
          <p:nvPr/>
        </p:nvSpPr>
        <p:spPr>
          <a:xfrm>
            <a:off x="314961" y="2475607"/>
            <a:ext cx="1613230" cy="1020445"/>
          </a:xfrm>
          <a:prstGeom prst="roundRect">
            <a:avLst>
              <a:gd name="adj" fmla="val 9045"/>
            </a:avLst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t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defTabSz="914377">
              <a:buClr>
                <a:srgbClr val="CC9900"/>
              </a:buClr>
            </a:pP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Policy Framework</a:t>
            </a:r>
          </a:p>
        </p:txBody>
      </p:sp>
      <p:sp>
        <p:nvSpPr>
          <p:cNvPr id="8" name="Rectangle 7"/>
          <p:cNvSpPr/>
          <p:nvPr/>
        </p:nvSpPr>
        <p:spPr>
          <a:xfrm>
            <a:off x="2297232" y="1381990"/>
            <a:ext cx="9523929" cy="230250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Definition:</a:t>
            </a:r>
          </a:p>
          <a:p>
            <a:pPr marL="285750" indent="-285750">
              <a:buFontTx/>
              <a:buChar char="-"/>
            </a:pPr>
            <a:r>
              <a:rPr lang="en-US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Provides a logically centralized environment for the creation and management of modifiable configurations, rules, assertions and/or conditions to provide real-time decision making on conditions and events that underlie ONAP’s control, orchestration, and management functions</a:t>
            </a:r>
            <a:endParaRPr lang="en-US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285750" indent="-285750">
              <a:buFontTx/>
              <a:buChar char="-"/>
            </a:pPr>
            <a:r>
              <a:rPr lang="en-US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Supports specification, decomposition, distribution and enforcement for various types of policies such as </a:t>
            </a:r>
            <a:r>
              <a:rPr lang="en-US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microservice</a:t>
            </a:r>
            <a:r>
              <a:rPr lang="en-US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configuration policy, operational policy, decision policy, guard policy, etc.</a:t>
            </a:r>
            <a:endParaRPr lang="en-US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285750" indent="-285750">
              <a:buFontTx/>
              <a:buChar char="-"/>
            </a:pPr>
            <a:r>
              <a:rPr lang="en-US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Policy scopes </a:t>
            </a: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include, but are not limited </a:t>
            </a:r>
            <a:r>
              <a:rPr lang="en-US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to, infrastructure/network management, products and services, operation automation, and security.</a:t>
            </a:r>
            <a:endParaRPr lang="en-US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297232" y="3813183"/>
            <a:ext cx="9523929" cy="227833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Provided Interfaces:</a:t>
            </a:r>
          </a:p>
          <a:p>
            <a:pPr marL="285750" indent="-285750">
              <a:buFontTx/>
              <a:buChar char="-"/>
            </a:pPr>
            <a:r>
              <a:rPr lang="en-US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Policy CRUD interface: </a:t>
            </a:r>
            <a:endParaRPr lang="en-US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742950" lvl="1" indent="-285750">
              <a:buFontTx/>
              <a:buChar char="-"/>
            </a:pPr>
            <a:r>
              <a:rPr lang="en-US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Provide UI and API options to create/query/update/delete configuration, decision and operational policies</a:t>
            </a:r>
            <a:endParaRPr lang="en-US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285750" indent="-285750">
              <a:buFontTx/>
              <a:buChar char="-"/>
            </a:pPr>
            <a:r>
              <a:rPr lang="en-US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Policy deployment interface:</a:t>
            </a:r>
          </a:p>
          <a:p>
            <a:pPr lvl="1"/>
            <a:r>
              <a:rPr lang="en-US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-    Provide UI and API options to deploy configuration, decision and operational policies</a:t>
            </a:r>
          </a:p>
          <a:p>
            <a:pPr marL="285750" indent="-285750">
              <a:buFontTx/>
              <a:buChar char="-"/>
            </a:pPr>
            <a:r>
              <a:rPr lang="en-US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Policy model CRUD interface:</a:t>
            </a:r>
            <a:endParaRPr lang="en-US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742950" lvl="1" indent="-285750">
              <a:buFontTx/>
              <a:buChar char="-"/>
            </a:pPr>
            <a:r>
              <a:rPr lang="en-US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Provide UI and API options to create, query, update and delete policy models</a:t>
            </a:r>
            <a:endParaRPr lang="en-US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cxnSp>
        <p:nvCxnSpPr>
          <p:cNvPr id="13" name="Straight Connector 12"/>
          <p:cNvCxnSpPr/>
          <p:nvPr/>
        </p:nvCxnSpPr>
        <p:spPr>
          <a:xfrm flipV="1">
            <a:off x="685800" y="2167802"/>
            <a:ext cx="0" cy="314090"/>
          </a:xfrm>
          <a:prstGeom prst="line">
            <a:avLst/>
          </a:prstGeom>
          <a:ln w="158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555913" y="1949593"/>
            <a:ext cx="259773" cy="218209"/>
          </a:xfrm>
          <a:prstGeom prst="ellipse">
            <a:avLst/>
          </a:prstGeom>
          <a:noFill/>
          <a:ln w="158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332181" y="1493579"/>
            <a:ext cx="137730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Policy CRUD interface</a:t>
            </a:r>
          </a:p>
          <a:p>
            <a:r>
              <a:rPr lang="en-US" sz="800" dirty="0" smtClean="0"/>
              <a:t>Policy deployment interface</a:t>
            </a:r>
          </a:p>
          <a:p>
            <a:r>
              <a:rPr lang="en-US" sz="800" dirty="0" smtClean="0"/>
              <a:t>Policy model CRUD interface</a:t>
            </a:r>
            <a:endParaRPr lang="en-US" sz="800" dirty="0"/>
          </a:p>
        </p:txBody>
      </p:sp>
      <p:cxnSp>
        <p:nvCxnSpPr>
          <p:cNvPr id="17" name="Straight Connector 16"/>
          <p:cNvCxnSpPr/>
          <p:nvPr/>
        </p:nvCxnSpPr>
        <p:spPr>
          <a:xfrm flipV="1">
            <a:off x="549563" y="3496052"/>
            <a:ext cx="0" cy="314090"/>
          </a:xfrm>
          <a:prstGeom prst="line">
            <a:avLst/>
          </a:prstGeom>
          <a:ln w="158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Arc 17"/>
          <p:cNvSpPr/>
          <p:nvPr/>
        </p:nvSpPr>
        <p:spPr>
          <a:xfrm rot="16200000">
            <a:off x="430434" y="3816011"/>
            <a:ext cx="238257" cy="232602"/>
          </a:xfrm>
          <a:prstGeom prst="arc">
            <a:avLst>
              <a:gd name="adj1" fmla="val 16200000"/>
              <a:gd name="adj2" fmla="val 5446038"/>
            </a:avLst>
          </a:prstGeom>
          <a:ln w="158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314961" y="3998875"/>
            <a:ext cx="1960793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Message Router Pub/Sub Service Interface</a:t>
            </a:r>
          </a:p>
          <a:p>
            <a:r>
              <a:rPr lang="en-US" sz="800" smtClean="0"/>
              <a:t>Service Registration/Discovery </a:t>
            </a:r>
            <a:r>
              <a:rPr lang="en-US" sz="800" dirty="0" smtClean="0"/>
              <a:t>Interface</a:t>
            </a:r>
          </a:p>
          <a:p>
            <a:r>
              <a:rPr lang="en-US" sz="800" dirty="0" smtClean="0"/>
              <a:t>VNF/VM LCM Interface</a:t>
            </a:r>
          </a:p>
          <a:p>
            <a:r>
              <a:rPr lang="en-US" sz="800" dirty="0" smtClean="0"/>
              <a:t>NF </a:t>
            </a:r>
            <a:r>
              <a:rPr lang="en-US" sz="800" dirty="0" err="1" smtClean="0"/>
              <a:t>Config</a:t>
            </a:r>
            <a:r>
              <a:rPr lang="en-US" sz="800" dirty="0" smtClean="0"/>
              <a:t> Interface</a:t>
            </a:r>
          </a:p>
          <a:p>
            <a:r>
              <a:rPr lang="en-US" sz="800" dirty="0" smtClean="0"/>
              <a:t>Inventory Service Interface</a:t>
            </a:r>
          </a:p>
          <a:p>
            <a:r>
              <a:rPr lang="en-US" sz="800" dirty="0" smtClean="0"/>
              <a:t>Network Service LCM Interface</a:t>
            </a:r>
          </a:p>
          <a:p>
            <a:r>
              <a:rPr lang="en-US" sz="800" dirty="0" smtClean="0"/>
              <a:t>Service Distribution Interface</a:t>
            </a:r>
            <a:endParaRPr lang="en-US" sz="800" dirty="0"/>
          </a:p>
        </p:txBody>
      </p:sp>
    </p:spTree>
    <p:extLst>
      <p:ext uri="{BB962C8B-B14F-4D97-AF65-F5344CB8AC3E}">
        <p14:creationId xmlns:p14="http://schemas.microsoft.com/office/powerpoint/2010/main" val="481411366"/>
      </p:ext>
    </p:extLst>
  </p:cSld>
  <p:clrMapOvr>
    <a:masterClrMapping/>
  </p:clrMapOvr>
  <p:transition>
    <p:wipe dir="r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Policy </a:t>
            </a:r>
            <a:r>
              <a:rPr lang="en-US" dirty="0" smtClean="0"/>
              <a:t>Framework (2/2)</a:t>
            </a:r>
            <a:endParaRPr lang="en-US" dirty="0"/>
          </a:p>
        </p:txBody>
      </p:sp>
      <p:sp>
        <p:nvSpPr>
          <p:cNvPr id="7" name="圆角矩形 30"/>
          <p:cNvSpPr/>
          <p:nvPr/>
        </p:nvSpPr>
        <p:spPr>
          <a:xfrm>
            <a:off x="314961" y="2475607"/>
            <a:ext cx="1613230" cy="1020445"/>
          </a:xfrm>
          <a:prstGeom prst="roundRect">
            <a:avLst>
              <a:gd name="adj" fmla="val 9045"/>
            </a:avLst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t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defTabSz="914377">
              <a:buClr>
                <a:srgbClr val="CC9900"/>
              </a:buClr>
            </a:pP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Policy Framework</a:t>
            </a:r>
          </a:p>
        </p:txBody>
      </p:sp>
      <p:sp>
        <p:nvSpPr>
          <p:cNvPr id="10" name="Rectangle 9"/>
          <p:cNvSpPr/>
          <p:nvPr/>
        </p:nvSpPr>
        <p:spPr>
          <a:xfrm>
            <a:off x="2297232" y="1418897"/>
            <a:ext cx="9523929" cy="313208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Consumed interface Interfaces</a:t>
            </a:r>
            <a:r>
              <a:rPr lang="en-US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:</a:t>
            </a:r>
          </a:p>
          <a:p>
            <a:pPr marL="285750" indent="-285750">
              <a:buFontTx/>
              <a:buChar char="-"/>
            </a:pPr>
            <a:r>
              <a:rPr lang="en-US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Message Router Pub/Sub Service </a:t>
            </a: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Interface</a:t>
            </a:r>
            <a:r>
              <a:rPr lang="en-US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, from:  Data Movement as a Platform</a:t>
            </a:r>
          </a:p>
          <a:p>
            <a:pPr marL="285750" indent="-285750">
              <a:buFontTx/>
              <a:buChar char="-"/>
            </a:pPr>
            <a:r>
              <a:rPr lang="en-US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Service Registration/Discovery </a:t>
            </a: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Interface, </a:t>
            </a:r>
            <a:r>
              <a:rPr lang="en-US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from: </a:t>
            </a:r>
            <a:r>
              <a:rPr lang="en-US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Microservices</a:t>
            </a:r>
            <a:r>
              <a:rPr lang="en-US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Bus</a:t>
            </a:r>
            <a:endParaRPr lang="en-US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285750" indent="-285750">
              <a:buFontTx/>
              <a:buChar char="-"/>
            </a:pPr>
            <a:r>
              <a:rPr lang="en-US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VNF/VM LCM Interface, from: Generic NF controller</a:t>
            </a:r>
          </a:p>
          <a:p>
            <a:pPr marL="285750" indent="-285750">
              <a:buFontTx/>
              <a:buChar char="-"/>
            </a:pPr>
            <a:r>
              <a:rPr lang="en-US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NF </a:t>
            </a:r>
            <a:r>
              <a:rPr lang="en-US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Config</a:t>
            </a: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Interface, from: Generic NF controller</a:t>
            </a: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Inventory Service Interface, from: Available and Active Inventory</a:t>
            </a:r>
          </a:p>
          <a:p>
            <a:pPr marL="285750" indent="-285750">
              <a:buFontTx/>
              <a:buChar char="-"/>
            </a:pPr>
            <a:r>
              <a:rPr lang="en-US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Network </a:t>
            </a: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Service LCM </a:t>
            </a:r>
            <a:r>
              <a:rPr lang="en-US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Interface</a:t>
            </a: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, from: </a:t>
            </a:r>
            <a:r>
              <a:rPr lang="en-US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Service Orchestrator</a:t>
            </a:r>
          </a:p>
          <a:p>
            <a:pPr marL="285750" indent="-285750">
              <a:buFontTx/>
              <a:buChar char="-"/>
            </a:pPr>
            <a:r>
              <a:rPr lang="en-US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Network Service LCM Interface, from: Virtual Controllers (APPC and VFC)</a:t>
            </a:r>
          </a:p>
          <a:p>
            <a:pPr marL="285750" indent="-285750">
              <a:buFontTx/>
              <a:buChar char="-"/>
            </a:pPr>
            <a:r>
              <a:rPr lang="en-US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Service Distribution Interface, from: Service Design &amp; Creation</a:t>
            </a:r>
          </a:p>
          <a:p>
            <a:pPr marL="285750" indent="-285750">
              <a:buFontTx/>
              <a:buChar char="-"/>
            </a:pPr>
            <a:endParaRPr lang="en-US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2297231" y="4677103"/>
            <a:ext cx="9523929" cy="160288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Consumed </a:t>
            </a:r>
            <a:r>
              <a:rPr lang="en-US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Models</a:t>
            </a:r>
          </a:p>
          <a:p>
            <a:pPr marL="285750" indent="-285750">
              <a:buFontTx/>
              <a:buChar char="-"/>
            </a:pPr>
            <a:r>
              <a:rPr lang="en-US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Operational policy model</a:t>
            </a:r>
          </a:p>
          <a:p>
            <a:pPr marL="285750" indent="-285750">
              <a:buFontTx/>
              <a:buChar char="-"/>
            </a:pPr>
            <a:r>
              <a:rPr lang="en-US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Configuration policy model</a:t>
            </a:r>
          </a:p>
          <a:p>
            <a:pPr marL="285750" indent="-285750">
              <a:buFontTx/>
              <a:buChar char="-"/>
            </a:pPr>
            <a:r>
              <a:rPr lang="en-US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Resource model in the catalog</a:t>
            </a:r>
          </a:p>
          <a:p>
            <a:pPr marL="285750" indent="-285750">
              <a:buFontTx/>
              <a:buChar char="-"/>
            </a:pPr>
            <a:r>
              <a:rPr lang="en-US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Service model in the catalog</a:t>
            </a:r>
            <a:endParaRPr lang="en-US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cxnSp>
        <p:nvCxnSpPr>
          <p:cNvPr id="13" name="Straight Connector 12"/>
          <p:cNvCxnSpPr/>
          <p:nvPr/>
        </p:nvCxnSpPr>
        <p:spPr>
          <a:xfrm flipV="1">
            <a:off x="685800" y="2167802"/>
            <a:ext cx="0" cy="314090"/>
          </a:xfrm>
          <a:prstGeom prst="line">
            <a:avLst/>
          </a:prstGeom>
          <a:ln w="158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555913" y="1949593"/>
            <a:ext cx="259773" cy="218209"/>
          </a:xfrm>
          <a:prstGeom prst="ellipse">
            <a:avLst/>
          </a:prstGeom>
          <a:noFill/>
          <a:ln w="158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7" name="Straight Connector 16"/>
          <p:cNvCxnSpPr/>
          <p:nvPr/>
        </p:nvCxnSpPr>
        <p:spPr>
          <a:xfrm flipV="1">
            <a:off x="549563" y="3496052"/>
            <a:ext cx="0" cy="314090"/>
          </a:xfrm>
          <a:prstGeom prst="line">
            <a:avLst/>
          </a:prstGeom>
          <a:ln w="158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Arc 17"/>
          <p:cNvSpPr/>
          <p:nvPr/>
        </p:nvSpPr>
        <p:spPr>
          <a:xfrm rot="16200000">
            <a:off x="430434" y="3816011"/>
            <a:ext cx="238257" cy="232602"/>
          </a:xfrm>
          <a:prstGeom prst="arc">
            <a:avLst>
              <a:gd name="adj1" fmla="val 16200000"/>
              <a:gd name="adj2" fmla="val 5446038"/>
            </a:avLst>
          </a:prstGeom>
          <a:ln w="158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/>
          <p:cNvSpPr txBox="1"/>
          <p:nvPr/>
        </p:nvSpPr>
        <p:spPr>
          <a:xfrm>
            <a:off x="314961" y="3998875"/>
            <a:ext cx="1960793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Message Router Pub/Sub Service Interface</a:t>
            </a:r>
          </a:p>
          <a:p>
            <a:r>
              <a:rPr lang="en-US" sz="800" dirty="0" smtClean="0"/>
              <a:t>Service Registration/Discovery Interface</a:t>
            </a:r>
          </a:p>
          <a:p>
            <a:r>
              <a:rPr lang="en-US" sz="800" dirty="0" smtClean="0"/>
              <a:t>VNF/VM LCM Interface</a:t>
            </a:r>
          </a:p>
          <a:p>
            <a:r>
              <a:rPr lang="en-US" sz="800" dirty="0" smtClean="0"/>
              <a:t>NF </a:t>
            </a:r>
            <a:r>
              <a:rPr lang="en-US" sz="800" dirty="0" err="1" smtClean="0"/>
              <a:t>Config</a:t>
            </a:r>
            <a:r>
              <a:rPr lang="en-US" sz="800" dirty="0" smtClean="0"/>
              <a:t> Interface</a:t>
            </a:r>
          </a:p>
          <a:p>
            <a:r>
              <a:rPr lang="en-US" sz="800" dirty="0" smtClean="0"/>
              <a:t>Inventory Service Interface</a:t>
            </a:r>
          </a:p>
          <a:p>
            <a:r>
              <a:rPr lang="en-US" sz="800" dirty="0" smtClean="0"/>
              <a:t>Network Service LCM Interface</a:t>
            </a:r>
          </a:p>
          <a:p>
            <a:r>
              <a:rPr lang="en-US" sz="800" dirty="0" smtClean="0"/>
              <a:t>Service Distribution Interface</a:t>
            </a:r>
            <a:endParaRPr lang="en-US" sz="800" dirty="0"/>
          </a:p>
        </p:txBody>
      </p:sp>
      <p:sp>
        <p:nvSpPr>
          <p:cNvPr id="15" name="TextBox 14"/>
          <p:cNvSpPr txBox="1"/>
          <p:nvPr/>
        </p:nvSpPr>
        <p:spPr>
          <a:xfrm>
            <a:off x="332181" y="1493579"/>
            <a:ext cx="137730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Policy CRUD interface</a:t>
            </a:r>
          </a:p>
          <a:p>
            <a:r>
              <a:rPr lang="en-US" sz="800" dirty="0" smtClean="0"/>
              <a:t>Policy deployment interface</a:t>
            </a:r>
          </a:p>
          <a:p>
            <a:r>
              <a:rPr lang="en-US" sz="800" dirty="0" smtClean="0"/>
              <a:t>Policy model CRUD interface</a:t>
            </a:r>
            <a:endParaRPr lang="en-US" sz="800" dirty="0"/>
          </a:p>
        </p:txBody>
      </p:sp>
    </p:spTree>
    <p:extLst>
      <p:ext uri="{BB962C8B-B14F-4D97-AF65-F5344CB8AC3E}">
        <p14:creationId xmlns:p14="http://schemas.microsoft.com/office/powerpoint/2010/main" val="1969832473"/>
      </p:ext>
    </p:extLst>
  </p:cSld>
  <p:clrMapOvr>
    <a:masterClrMapping/>
  </p:clrMapOvr>
  <p:transition>
    <p:wipe dir="r"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NAP_powerpoint_presentation_v1" id="{DB83975D-0410-E24B-B943-5F1FFD2693BC}" vid="{26E034CB-823C-6A4E-B815-6D6A1245F6F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ONAP_powerpoint_presentation_v1</Template>
  <TotalTime>2498</TotalTime>
  <Words>339</Words>
  <Application>Microsoft Office PowerPoint</Application>
  <PresentationFormat>Widescreen</PresentationFormat>
  <Paragraphs>51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微软雅黑</vt:lpstr>
      <vt:lpstr>.AppleSystemUIFont</vt:lpstr>
      <vt:lpstr>Arial</vt:lpstr>
      <vt:lpstr>Calibri</vt:lpstr>
      <vt:lpstr>Office Theme</vt:lpstr>
      <vt:lpstr>Policy Framework (1/2)</vt:lpstr>
      <vt:lpstr>Policy Framework (2/2)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Alex Contini</dc:creator>
  <cp:lastModifiedBy>Parviz Yegani</cp:lastModifiedBy>
  <cp:revision>145</cp:revision>
  <dcterms:created xsi:type="dcterms:W3CDTF">2017-02-27T16:23:08Z</dcterms:created>
  <dcterms:modified xsi:type="dcterms:W3CDTF">2018-01-23T20:26:47Z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readonly">
    <vt:lpwstr/>
  </property>
  <property fmtid="{D5CDD505-2E9C-101B-9397-08002B2CF9AE}" pid="3" name="_change">
    <vt:lpwstr/>
  </property>
  <property fmtid="{D5CDD505-2E9C-101B-9397-08002B2CF9AE}" pid="4" name="_full-control">
    <vt:lpwstr/>
  </property>
  <property fmtid="{D5CDD505-2E9C-101B-9397-08002B2CF9AE}" pid="5" name="sflag">
    <vt:lpwstr>1516738342</vt:lpwstr>
  </property>
</Properties>
</file>