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355" r:id="rId2"/>
    <p:sldId id="264" r:id="rId3"/>
    <p:sldId id="342" r:id="rId4"/>
    <p:sldId id="354" r:id="rId5"/>
    <p:sldId id="349" r:id="rId6"/>
    <p:sldId id="350" r:id="rId7"/>
    <p:sldId id="343" r:id="rId8"/>
    <p:sldId id="344" r:id="rId9"/>
    <p:sldId id="345" r:id="rId10"/>
    <p:sldId id="346" r:id="rId11"/>
    <p:sldId id="351" r:id="rId12"/>
    <p:sldId id="352" r:id="rId13"/>
    <p:sldId id="353" r:id="rId14"/>
    <p:sldId id="347" r:id="rId15"/>
    <p:sldId id="34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1" autoAdjust="0"/>
    <p:restoredTop sz="96159" autoAdjust="0"/>
  </p:normalViewPr>
  <p:slideViewPr>
    <p:cSldViewPr snapToGrid="0" snapToObjects="1">
      <p:cViewPr varScale="1">
        <p:scale>
          <a:sx n="100" d="100"/>
          <a:sy n="100" d="100"/>
        </p:scale>
        <p:origin x="38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20316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02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14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2828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 defTabSz="457200" hangingPunct="0"/>
            <a:fld id="{9F4FBC3A-A12C-40F9-BB8D-BC30C7901396}" type="slidenum">
              <a:rPr lang="en-US" kern="0">
                <a:solidFill>
                  <a:srgbClr val="000000"/>
                </a:solidFill>
                <a:sym typeface="Calibri"/>
              </a:rPr>
              <a:pPr defTabSz="457200" hangingPunct="0"/>
              <a:t>15</a:t>
            </a:fld>
            <a:endParaRPr lang="en-US" kern="0" dirty="0">
              <a:solidFill>
                <a:srgbClr val="000000"/>
              </a:solidFill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483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E2E ONAP Target Architecture &amp; Major Component View</a:t>
            </a:r>
            <a:br>
              <a:rPr lang="en-US" sz="3200" b="1" dirty="0"/>
            </a:b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Arrow Connector 62"/>
          <p:cNvCxnSpPr/>
          <p:nvPr/>
        </p:nvCxnSpPr>
        <p:spPr>
          <a:xfrm>
            <a:off x="10461528" y="1720126"/>
            <a:ext cx="584" cy="4187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6" idx="2"/>
          </p:cNvCxnSpPr>
          <p:nvPr/>
        </p:nvCxnSpPr>
        <p:spPr>
          <a:xfrm>
            <a:off x="9033389" y="1705506"/>
            <a:ext cx="102" cy="5093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SDN-Controller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128408"/>
            <a:ext cx="5926573" cy="5106517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SDN Controller configures and maintains the health of L1-3 VNFs/PNFs and network services throughout their lifecycle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supporting various network </a:t>
            </a:r>
            <a:r>
              <a:rPr lang="en-US" sz="1200" b="1" dirty="0" err="1">
                <a:solidFill>
                  <a:srgbClr val="000000"/>
                </a:solidFill>
              </a:rPr>
              <a:t>config</a:t>
            </a:r>
            <a:r>
              <a:rPr lang="en-US" sz="1200" b="1" dirty="0">
                <a:solidFill>
                  <a:srgbClr val="000000"/>
                </a:solidFill>
              </a:rPr>
              <a:t> protocols, including 3</a:t>
            </a:r>
            <a:r>
              <a:rPr lang="en-US" sz="1200" b="1" baseline="30000" dirty="0">
                <a:solidFill>
                  <a:srgbClr val="000000"/>
                </a:solidFill>
              </a:rPr>
              <a:t>rd</a:t>
            </a:r>
            <a:r>
              <a:rPr lang="en-US" sz="1200" b="1" dirty="0">
                <a:solidFill>
                  <a:srgbClr val="000000"/>
                </a:solidFill>
              </a:rPr>
              <a:t> party controllers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coordinated state changes across devices, source of telemetry/events,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network services &amp; VNFs/PNFs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Action executor for outer control loop automation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Single service/network domain scope per instance</a:t>
            </a:r>
          </a:p>
        </p:txBody>
      </p:sp>
      <p:sp>
        <p:nvSpPr>
          <p:cNvPr id="22" name="Rounded Rectangle 132"/>
          <p:cNvSpPr/>
          <p:nvPr/>
        </p:nvSpPr>
        <p:spPr>
          <a:xfrm>
            <a:off x="6200555" y="2118094"/>
            <a:ext cx="5556015" cy="3631471"/>
          </a:xfrm>
          <a:prstGeom prst="roundRect">
            <a:avLst>
              <a:gd name="adj" fmla="val 0"/>
            </a:avLst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182535" tIns="45614" rIns="182535" bIns="45614" rtlCol="0" anchor="t" anchorCtr="0"/>
          <a:lstStyle/>
          <a:p>
            <a:pPr defTabSz="912450"/>
            <a:endParaRPr lang="en-US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3" name="Rounded Rectangle 21"/>
          <p:cNvSpPr/>
          <p:nvPr/>
        </p:nvSpPr>
        <p:spPr>
          <a:xfrm>
            <a:off x="8233064" y="2706650"/>
            <a:ext cx="1471387" cy="1672513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Service Control </a:t>
            </a:r>
          </a:p>
          <a:p>
            <a:pPr algn="ctr" defTabSz="1216859"/>
            <a:r>
              <a:rPr lang="en-US" sz="1600" dirty="0">
                <a:solidFill>
                  <a:prstClr val="black"/>
                </a:solidFill>
              </a:rPr>
              <a:t>Interpreter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160" y="2092998"/>
            <a:ext cx="2398576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</a:rPr>
              <a:t>SDN Controller</a:t>
            </a:r>
          </a:p>
        </p:txBody>
      </p:sp>
      <p:sp>
        <p:nvSpPr>
          <p:cNvPr id="25" name="Rounded Rectangle 77"/>
          <p:cNvSpPr/>
          <p:nvPr/>
        </p:nvSpPr>
        <p:spPr>
          <a:xfrm>
            <a:off x="9918936" y="2706650"/>
            <a:ext cx="1656239" cy="16562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362" tIns="45679" rIns="91362" bIns="45679" rtlCol="0" anchor="t" anchorCtr="0"/>
          <a:lstStyle/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Network Resource</a:t>
            </a:r>
          </a:p>
          <a:p>
            <a:pPr algn="ctr" defTabSz="1216859">
              <a:lnSpc>
                <a:spcPts val="1400"/>
              </a:lnSpc>
            </a:pPr>
            <a:r>
              <a:rPr lang="en-US" sz="160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235636" y="323149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Element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0235636" y="3811843"/>
            <a:ext cx="1116481" cy="449257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Core &amp;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Transport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Resources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507720" y="3357370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Access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526000" y="3872305"/>
            <a:ext cx="870604" cy="44181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Flow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Service</a:t>
            </a:r>
          </a:p>
          <a:p>
            <a:pPr algn="ctr" defTabSz="1216859">
              <a:lnSpc>
                <a:spcPts val="1000"/>
              </a:lnSpc>
            </a:pPr>
            <a:r>
              <a:rPr lang="en-US" sz="1100" b="1" dirty="0">
                <a:solidFill>
                  <a:prstClr val="black"/>
                </a:solidFill>
              </a:rPr>
              <a:t>Features</a:t>
            </a:r>
          </a:p>
        </p:txBody>
      </p:sp>
      <p:sp>
        <p:nvSpPr>
          <p:cNvPr id="31" name="Can 93"/>
          <p:cNvSpPr/>
          <p:nvPr/>
        </p:nvSpPr>
        <p:spPr bwMode="auto">
          <a:xfrm>
            <a:off x="6338243" y="2706650"/>
            <a:ext cx="1748353" cy="1696602"/>
          </a:xfrm>
          <a:prstGeom prst="can">
            <a:avLst>
              <a:gd name="adj" fmla="val 18109"/>
            </a:avLst>
          </a:prstGeom>
          <a:solidFill>
            <a:schemeClr val="bg1"/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266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2717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Configuration Repository</a:t>
            </a: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1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  <a:p>
            <a:pPr algn="ctr" defTabSz="912717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403398" y="3260183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03398" y="3509365"/>
            <a:ext cx="848169" cy="141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Template B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344144" y="3265930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1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344144" y="3515112"/>
            <a:ext cx="674435" cy="1362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362" tIns="45679" rIns="91362" bIns="45679" rtlCol="0" anchor="ctr"/>
          <a:lstStyle/>
          <a:p>
            <a:pPr algn="ctr" defTabSz="1216859"/>
            <a:r>
              <a:rPr lang="en-US" sz="800" dirty="0">
                <a:solidFill>
                  <a:prstClr val="black"/>
                </a:solidFill>
              </a:rPr>
              <a:t>Svc Comp 2</a:t>
            </a:r>
          </a:p>
        </p:txBody>
      </p:sp>
      <p:sp>
        <p:nvSpPr>
          <p:cNvPr id="36" name="Rounded Rectangle 120"/>
          <p:cNvSpPr/>
          <p:nvPr/>
        </p:nvSpPr>
        <p:spPr>
          <a:xfrm>
            <a:off x="8898736" y="2214854"/>
            <a:ext cx="1858862" cy="2854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algn="ctr" defTabSz="912450"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API Handler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9119086" y="2508365"/>
            <a:ext cx="0" cy="2304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>
            <a:off x="10645254" y="2525414"/>
            <a:ext cx="0" cy="217311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39" name="Rounded Rectangle 125"/>
          <p:cNvSpPr/>
          <p:nvPr/>
        </p:nvSpPr>
        <p:spPr>
          <a:xfrm>
            <a:off x="6343980" y="4820638"/>
            <a:ext cx="5277835" cy="77741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t" anchorCtr="0"/>
          <a:lstStyle/>
          <a:p>
            <a:pPr algn="ctr" defTabSz="912450">
              <a:lnSpc>
                <a:spcPts val="1199"/>
              </a:lnSpc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458279" y="5044936"/>
            <a:ext cx="5051160" cy="4957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62" tIns="45679" rIns="91362" bIns="45679" rtlCol="0" anchor="ctr"/>
          <a:lstStyle/>
          <a:p>
            <a:pPr defTabSz="912717">
              <a:lnSpc>
                <a:spcPts val="899"/>
              </a:lnSpc>
              <a:defRPr/>
            </a:pPr>
            <a:endParaRPr lang="en-US" sz="1100" b="1" kern="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89224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 err="1">
                <a:solidFill>
                  <a:prstClr val="white"/>
                </a:solidFill>
              </a:rPr>
              <a:t>NetConf</a:t>
            </a:r>
            <a:r>
              <a:rPr lang="en-US" sz="1000" b="1" kern="0" dirty="0">
                <a:solidFill>
                  <a:prstClr val="white"/>
                </a:solidFill>
              </a:rPr>
              <a:t>/ YANG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617372" y="5135450"/>
            <a:ext cx="923896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Network Adapter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620456" y="5135450"/>
            <a:ext cx="587730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lnSpc>
                <a:spcPts val="750"/>
              </a:lnSpc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BGPCEP</a:t>
            </a:r>
          </a:p>
        </p:txBody>
      </p:sp>
      <p:cxnSp>
        <p:nvCxnSpPr>
          <p:cNvPr id="46" name="Straight Arrow Connector 45"/>
          <p:cNvCxnSpPr>
            <a:stCxn id="23" idx="3"/>
          </p:cNvCxnSpPr>
          <p:nvPr/>
        </p:nvCxnSpPr>
        <p:spPr>
          <a:xfrm>
            <a:off x="9704451" y="3542907"/>
            <a:ext cx="245197" cy="15314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>
            <a:off x="7344144" y="1728564"/>
            <a:ext cx="0" cy="1010221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>
          <a:xfrm flipV="1">
            <a:off x="11047202" y="1728564"/>
            <a:ext cx="0" cy="96337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9455182" y="5145825"/>
            <a:ext cx="697437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45679" rIns="0" bIns="45679" rtlCol="0" anchor="ctr"/>
          <a:lstStyle/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3</a:t>
            </a:r>
            <a:r>
              <a:rPr lang="en-US" sz="1000" b="1" kern="0" baseline="30000" dirty="0">
                <a:solidFill>
                  <a:prstClr val="white"/>
                </a:solidFill>
              </a:rPr>
              <a:t>rd</a:t>
            </a:r>
            <a:r>
              <a:rPr lang="en-US" sz="1000" b="1" kern="0" dirty="0">
                <a:solidFill>
                  <a:prstClr val="white"/>
                </a:solidFill>
              </a:rPr>
              <a:t> Party</a:t>
            </a:r>
          </a:p>
          <a:p>
            <a:pPr algn="ctr" defTabSz="912717">
              <a:defRPr/>
            </a:pPr>
            <a:r>
              <a:rPr lang="en-US" sz="1000" b="1" kern="0" dirty="0">
                <a:solidFill>
                  <a:prstClr val="white"/>
                </a:solidFill>
              </a:rPr>
              <a:t>Controllers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1678" y="3806290"/>
            <a:ext cx="1219116" cy="5078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1217317"/>
            <a:r>
              <a:rPr lang="en-US" sz="900" dirty="0">
                <a:solidFill>
                  <a:srgbClr val="6E6F71">
                    <a:lumMod val="75000"/>
                  </a:srgbClr>
                </a:solidFill>
              </a:rPr>
              <a:t>Network/Service Design/Engineering Policies/Rules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0686514" y="5135450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287374" y="5074961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232248" y="1865075"/>
            <a:ext cx="5332975" cy="142507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prstClr val="black"/>
                </a:solidFill>
              </a:rPr>
              <a:t>MSB/Data Movement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0849998" y="1407682"/>
            <a:ext cx="544909" cy="31527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220">
              <a:defRPr/>
            </a:pPr>
            <a:r>
              <a:rPr lang="en-US" sz="1100" kern="0" dirty="0">
                <a:solidFill>
                  <a:prstClr val="white"/>
                </a:solidFill>
              </a:rPr>
              <a:t>A&amp;AI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923559" y="1381392"/>
            <a:ext cx="760880" cy="32903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SDC</a:t>
            </a:r>
          </a:p>
        </p:txBody>
      </p:sp>
      <p:sp>
        <p:nvSpPr>
          <p:cNvPr id="56" name="Rectangle 55"/>
          <p:cNvSpPr/>
          <p:nvPr/>
        </p:nvSpPr>
        <p:spPr>
          <a:xfrm>
            <a:off x="8592541" y="1349569"/>
            <a:ext cx="881696" cy="35593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Orchestration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227997" y="1382795"/>
            <a:ext cx="468231" cy="33870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DCAE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000402" y="1034452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Closed Loop Actions</a:t>
            </a:r>
            <a:endParaRPr lang="en-US" sz="899" b="1" i="1" kern="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684354" y="1037967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Inventory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Updates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587317" y="1077586"/>
            <a:ext cx="934006" cy="230581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Orchestration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836996" y="1039800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Artifact Distribution</a:t>
            </a:r>
          </a:p>
        </p:txBody>
      </p:sp>
      <p:cxnSp>
        <p:nvCxnSpPr>
          <p:cNvPr id="64" name="Straight Arrow Connector 63"/>
          <p:cNvCxnSpPr>
            <a:stCxn id="42" idx="2"/>
            <a:endCxn id="65" idx="0"/>
          </p:cNvCxnSpPr>
          <p:nvPr/>
        </p:nvCxnSpPr>
        <p:spPr>
          <a:xfrm flipH="1">
            <a:off x="7075862" y="5500829"/>
            <a:ext cx="3458" cy="51460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536735" y="6015436"/>
            <a:ext cx="1078254" cy="19389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Multi-VIM/Cloud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338243" y="5786953"/>
            <a:ext cx="1416918" cy="176476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prstClr val="black"/>
                </a:solidFill>
              </a:rPr>
              <a:t>MSB/Data Movement</a:t>
            </a:r>
            <a:endParaRPr lang="en-US" sz="10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2982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Collection, Analytics and Events (DCAE) Architecture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571501" y="3898540"/>
            <a:ext cx="10201528" cy="2564635"/>
          </a:xfrm>
        </p:spPr>
        <p:txBody>
          <a:bodyPr>
            <a:noAutofit/>
          </a:bodyPr>
          <a:lstStyle/>
          <a:p>
            <a:pPr marL="174625" indent="-174625">
              <a:spcBef>
                <a:spcPts val="0"/>
              </a:spcBef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DCAE enables real-time fault, performance and other data/event collection from service, network and infrastructure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Collect Data &amp; Events once and make available to multiple applications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Telemetry records from VNFs and PNFs (fault, performance, usage, etc.)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Makes collected data available to real-time analytic µ-services to: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Identify anomalies and other events for closed loop remediation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remedy fault/performance conditions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closed-loop automation to scale resources up/down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Enable analysis at edge and central locations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Extensible framework to integrate applications from various sources</a:t>
            </a:r>
          </a:p>
          <a:p>
            <a:pPr marL="168782" indent="-168782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67AB4">
                    <a:lumMod val="75000"/>
                  </a:srgbClr>
                </a:solidFill>
              </a:rPr>
              <a:t>Provides Correlation &amp; Analysis to manage service at various layers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Multi-Cloud Infrastructure layer, network element layer, Network &amp; Complex Services layer, Operational Management layer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100" dirty="0">
                <a:solidFill>
                  <a:srgbClr val="000000"/>
                </a:solidFill>
              </a:rPr>
              <a:t>Cross-layer, Intra-domain and cross-domain correlation</a:t>
            </a:r>
          </a:p>
          <a:p>
            <a:endParaRPr lang="en-US" dirty="0"/>
          </a:p>
        </p:txBody>
      </p:sp>
      <p:sp>
        <p:nvSpPr>
          <p:cNvPr id="54" name="Rounded Rectangle 290"/>
          <p:cNvSpPr/>
          <p:nvPr/>
        </p:nvSpPr>
        <p:spPr>
          <a:xfrm>
            <a:off x="957304" y="1081980"/>
            <a:ext cx="7018649" cy="2648860"/>
          </a:xfrm>
          <a:prstGeom prst="roundRect">
            <a:avLst>
              <a:gd name="adj" fmla="val 4052"/>
            </a:avLst>
          </a:prstGeom>
          <a:solidFill>
            <a:srgbClr val="FF72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854878" y="2066996"/>
            <a:ext cx="6040167" cy="1612829"/>
          </a:xfrm>
          <a:prstGeom prst="rect">
            <a:avLst/>
          </a:prstGeom>
          <a:solidFill>
            <a:srgbClr val="FFBC85"/>
          </a:solidFill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ed Rectangle 186"/>
          <p:cNvSpPr/>
          <p:nvPr/>
        </p:nvSpPr>
        <p:spPr>
          <a:xfrm>
            <a:off x="1981633" y="1158891"/>
            <a:ext cx="5913412" cy="588495"/>
          </a:xfrm>
          <a:prstGeom prst="roundRect">
            <a:avLst>
              <a:gd name="adj" fmla="val 4052"/>
            </a:avLst>
          </a:prstGeom>
          <a:solidFill>
            <a:srgbClr val="FFDFC5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rIns="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Verdana" pitchFamily="34" charset="0"/>
              <a:cs typeface="Verdana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115795" y="1986475"/>
            <a:ext cx="548227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Streaming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 rot="10800000">
            <a:off x="7975953" y="2300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8225691" y="2342023"/>
            <a:ext cx="304571" cy="2462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Batch</a:t>
            </a:r>
          </a:p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Data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205446" y="2778381"/>
            <a:ext cx="325409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SNMP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10800000">
            <a:off x="7966127" y="312407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TextBox 61"/>
          <p:cNvSpPr txBox="1"/>
          <p:nvPr/>
        </p:nvSpPr>
        <p:spPr>
          <a:xfrm>
            <a:off x="8199033" y="3144432"/>
            <a:ext cx="338234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Syslog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 flipH="1">
            <a:off x="7966127" y="35003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 rot="10800000">
            <a:off x="7966127" y="274782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8215864" y="3528778"/>
            <a:ext cx="304571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Other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1896682" y="2928943"/>
            <a:ext cx="2828861" cy="73152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Unstructured &amp; Structured Data Persistence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896683" y="2365018"/>
            <a:ext cx="2832946" cy="50256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Analytic Frameworks: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Holmes,</a:t>
            </a:r>
            <a:r>
              <a:rPr kumimoji="0" lang="en-US" sz="14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CDAP, </a:t>
            </a:r>
            <a:r>
              <a:rPr lang="en-US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Other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5038604" y="2389863"/>
            <a:ext cx="2788416" cy="6212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Stream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31530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072496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7013461" y="2688339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72" name="Rectangle 71"/>
          <p:cNvSpPr/>
          <p:nvPr/>
        </p:nvSpPr>
        <p:spPr bwMode="auto">
          <a:xfrm rot="16200000">
            <a:off x="4134755" y="2817481"/>
            <a:ext cx="1509261" cy="170760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 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038398" y="3038216"/>
            <a:ext cx="2785338" cy="628671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45720" rIns="45720" bIns="0" anchor="t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charset="0"/>
                <a:cs typeface="Arial" charset="0"/>
              </a:rPr>
              <a:t>Batch Data Collection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4913923" y="1751195"/>
            <a:ext cx="0" cy="397036"/>
          </a:xfrm>
          <a:prstGeom prst="straightConnector1">
            <a:avLst/>
          </a:prstGeom>
          <a:noFill/>
          <a:ln w="38100" cap="flat" cmpd="sng" algn="ctr">
            <a:solidFill>
              <a:srgbClr val="FF7200">
                <a:lumMod val="75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76" name="TextBox 75"/>
          <p:cNvSpPr txBox="1"/>
          <p:nvPr/>
        </p:nvSpPr>
        <p:spPr>
          <a:xfrm>
            <a:off x="3245028" y="1081980"/>
            <a:ext cx="193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Analytic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µ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6EBB1F">
                    <a:lumMod val="50000"/>
                  </a:srgbClr>
                </a:solidFill>
                <a:effectLst/>
                <a:uLnTx/>
                <a:uFillTx/>
                <a:cs typeface="Arial" charset="0"/>
              </a:rPr>
              <a:t>Services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417811" y="1421339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Capacity Management</a:t>
            </a:r>
          </a:p>
        </p:txBody>
      </p:sp>
      <p:sp>
        <p:nvSpPr>
          <p:cNvPr id="79" name="Flowchart: Magnetic Disk 78"/>
          <p:cNvSpPr/>
          <p:nvPr/>
        </p:nvSpPr>
        <p:spPr>
          <a:xfrm>
            <a:off x="4073254" y="3454331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794346" y="1651361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Arial" charset="0"/>
              </a:rPr>
              <a:t>DCAE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237347" y="1409764"/>
            <a:ext cx="1097280" cy="300022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Congestion Detection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053850" y="1420534"/>
            <a:ext cx="1097280" cy="278538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Fault Correlation</a:t>
            </a:r>
          </a:p>
        </p:txBody>
      </p:sp>
      <p:cxnSp>
        <p:nvCxnSpPr>
          <p:cNvPr id="87" name="Straight Arrow Connector 86"/>
          <p:cNvCxnSpPr/>
          <p:nvPr/>
        </p:nvCxnSpPr>
        <p:spPr>
          <a:xfrm rot="10800000">
            <a:off x="7987885" y="1959314"/>
            <a:ext cx="822960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88" name="Rectangle 87"/>
          <p:cNvSpPr/>
          <p:nvPr/>
        </p:nvSpPr>
        <p:spPr>
          <a:xfrm>
            <a:off x="5583687" y="1420534"/>
            <a:ext cx="914400" cy="285994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QoS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Monitoring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875" y="1420534"/>
            <a:ext cx="914400" cy="296095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Security Analysis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8719309" y="1137048"/>
            <a:ext cx="2053719" cy="2610081"/>
          </a:xfrm>
          <a:prstGeom prst="rect">
            <a:avLst/>
          </a:prstGeom>
          <a:solidFill>
            <a:srgbClr val="6E6F71">
              <a:lumMod val="20000"/>
              <a:lumOff val="80000"/>
            </a:srgbClr>
          </a:solidFill>
          <a:ln w="1270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cs typeface="Arial" charset="0"/>
              </a:rPr>
              <a:t>Managed Environment</a:t>
            </a:r>
          </a:p>
        </p:txBody>
      </p:sp>
      <p:sp>
        <p:nvSpPr>
          <p:cNvPr id="91" name="Cloud 90"/>
          <p:cNvSpPr/>
          <p:nvPr/>
        </p:nvSpPr>
        <p:spPr>
          <a:xfrm>
            <a:off x="9276131" y="3173486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Storage</a:t>
            </a:r>
          </a:p>
        </p:txBody>
      </p:sp>
      <p:sp>
        <p:nvSpPr>
          <p:cNvPr id="92" name="Cloud 91"/>
          <p:cNvSpPr/>
          <p:nvPr/>
        </p:nvSpPr>
        <p:spPr>
          <a:xfrm>
            <a:off x="9240680" y="2652620"/>
            <a:ext cx="1265852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Compute</a:t>
            </a:r>
          </a:p>
        </p:txBody>
      </p:sp>
      <p:sp>
        <p:nvSpPr>
          <p:cNvPr id="93" name="Cloud 92"/>
          <p:cNvSpPr/>
          <p:nvPr/>
        </p:nvSpPr>
        <p:spPr>
          <a:xfrm>
            <a:off x="9258171" y="1581194"/>
            <a:ext cx="1514857" cy="485802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45699" rIns="0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      VNFs /</a:t>
            </a:r>
            <a:r>
              <a:rPr kumimoji="0" lang="en-US" sz="1100" b="0" i="1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PNFs</a:t>
            </a:r>
          </a:p>
          <a:p>
            <a:pPr marL="0" marR="0" lvl="0" indent="0" algn="ctr" defTabSz="1217038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Applications</a:t>
            </a:r>
          </a:p>
        </p:txBody>
      </p:sp>
      <p:sp>
        <p:nvSpPr>
          <p:cNvPr id="94" name="Cloud 93"/>
          <p:cNvSpPr/>
          <p:nvPr/>
        </p:nvSpPr>
        <p:spPr>
          <a:xfrm>
            <a:off x="9243171" y="2097660"/>
            <a:ext cx="1401309" cy="471454"/>
          </a:xfrm>
          <a:prstGeom prst="cloud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93" tIns="45699" rIns="91393" bIns="45699" rtlCol="0" anchor="ctr"/>
          <a:lstStyle/>
          <a:p>
            <a:pPr marL="0" marR="0" lvl="0" indent="0" algn="ctr" defTabSz="121703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Networking</a:t>
            </a:r>
          </a:p>
        </p:txBody>
      </p:sp>
      <p:sp>
        <p:nvSpPr>
          <p:cNvPr id="95" name="Rectangle 94"/>
          <p:cNvSpPr/>
          <p:nvPr/>
        </p:nvSpPr>
        <p:spPr>
          <a:xfrm>
            <a:off x="5131530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072496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Files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013461" y="3345877"/>
            <a:ext cx="731520" cy="27432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1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Other</a:t>
            </a:r>
          </a:p>
        </p:txBody>
      </p:sp>
      <p:sp>
        <p:nvSpPr>
          <p:cNvPr id="98" name="Rounded Rectangle 137"/>
          <p:cNvSpPr/>
          <p:nvPr/>
        </p:nvSpPr>
        <p:spPr>
          <a:xfrm rot="16200000">
            <a:off x="8365659" y="2649618"/>
            <a:ext cx="1292934" cy="29015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1"/>
          <a:lstStyle/>
          <a:p>
            <a:pPr marL="0" marR="0" lvl="0" indent="0" algn="ctr" defTabSz="913364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Multi-Cloud Telemetry</a:t>
            </a:r>
            <a:r>
              <a:rPr kumimoji="0" lang="en-US" sz="11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Adaption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7407261" y="128530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289556" y="1788639"/>
            <a:ext cx="197170" cy="12311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1217367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cs typeface="Arial" charset="0"/>
              </a:rPr>
              <a:t>VES</a:t>
            </a:r>
          </a:p>
        </p:txBody>
      </p:sp>
      <p:sp>
        <p:nvSpPr>
          <p:cNvPr id="52" name="Flowchart: Magnetic Disk 51"/>
          <p:cNvSpPr/>
          <p:nvPr/>
        </p:nvSpPr>
        <p:spPr>
          <a:xfrm>
            <a:off x="3394184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5" name="Flowchart: Magnetic Disk 84"/>
          <p:cNvSpPr/>
          <p:nvPr/>
        </p:nvSpPr>
        <p:spPr>
          <a:xfrm>
            <a:off x="2723931" y="3459890"/>
            <a:ext cx="617891" cy="147388"/>
          </a:xfrm>
          <a:prstGeom prst="flowChartMagneticDisk">
            <a:avLst/>
          </a:prstGeom>
          <a:gradFill rotWithShape="1">
            <a:gsLst>
              <a:gs pos="0">
                <a:srgbClr val="067AB4">
                  <a:tint val="50000"/>
                  <a:satMod val="300000"/>
                </a:srgbClr>
              </a:gs>
              <a:gs pos="35000">
                <a:srgbClr val="067AB4">
                  <a:tint val="37000"/>
                  <a:satMod val="300000"/>
                </a:srgbClr>
              </a:gs>
              <a:gs pos="100000">
                <a:srgbClr val="067A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67A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0" tIns="45679" rIns="0" bIns="0" rtlCol="0" anchor="ctr"/>
          <a:lstStyle/>
          <a:p>
            <a:pPr marL="0" marR="0" lvl="0" indent="0" algn="ctr" defTabSz="1216586" eaLnBrk="1" fontAlgn="auto" latinLnBrk="0" hangingPunct="1">
              <a:lnSpc>
                <a:spcPts val="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1894114" y="2141658"/>
            <a:ext cx="5932906" cy="154326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DMaaP (Pub/Sub for Events/Data within DCAE &amp; across ONAP)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 rot="16200000">
            <a:off x="203686" y="2041057"/>
            <a:ext cx="2478072" cy="713738"/>
          </a:xfrm>
          <a:prstGeom prst="rect">
            <a:avLst/>
          </a:prstGeom>
          <a:solidFill>
            <a:srgbClr val="FFECDD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rIns="45720" anchor="ctr" anchorCtr="0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000000"/>
                </a:solidFill>
                <a:ea typeface="ＭＳ Ｐゴシック" charset="0"/>
                <a:cs typeface="Arial" charset="0"/>
              </a:rPr>
              <a:t>OOM – DCAE Controller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charset="0"/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774741" y="2293578"/>
            <a:ext cx="200025" cy="0"/>
          </a:xfrm>
          <a:prstGeom prst="line">
            <a:avLst/>
          </a:prstGeom>
          <a:ln>
            <a:solidFill>
              <a:srgbClr val="FFEC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326344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and Available Inventory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0"/>
          </p:nvPr>
        </p:nvSpPr>
        <p:spPr>
          <a:xfrm>
            <a:off x="0" y="1011844"/>
            <a:ext cx="4230477" cy="5492348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A&amp;AI tracks the global inventory of the networks, services &amp; resources that ONAP manages.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000" b="1" dirty="0">
                <a:solidFill>
                  <a:srgbClr val="067AB4">
                    <a:lumMod val="75000"/>
                  </a:srgbClr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The what, where, when of the managed assets and their relationships, and which controller manages them,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Real-time</a:t>
            </a: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, logically centralized view of topology &amp;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Map and broker of data sources in the global network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Federates across controllers, cloud infrastructure, partners, etc.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access to authoritative sources with ability to aggregate views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Real-time awareness of network elements, applications and service instances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all the assets in scope, organized by their type, state &amp; location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Keeps track of the dynamic relationships of the virtual assets 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Aware of resource assignments, availability &amp; relationships to customer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Network events used to maintain the integrity of inventory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Monitors network events to register services, networks &amp; resources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creation, modification or removal of entities and relationships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8" name="Rounded Rectangle 132"/>
          <p:cNvSpPr/>
          <p:nvPr/>
        </p:nvSpPr>
        <p:spPr>
          <a:xfrm>
            <a:off x="4230477" y="1563863"/>
            <a:ext cx="7866703" cy="3535452"/>
          </a:xfrm>
          <a:prstGeom prst="roundRect">
            <a:avLst>
              <a:gd name="adj" fmla="val 0"/>
            </a:avLst>
          </a:prstGeom>
          <a:solidFill>
            <a:srgbClr val="FCB314">
              <a:lumMod val="40000"/>
              <a:lumOff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82535" tIns="45614" rIns="182535" bIns="45614" rtlCol="0" anchor="t" anchorCtr="0"/>
          <a:lstStyle/>
          <a:p>
            <a:pPr marL="0" marR="0" lvl="0" indent="0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1862" y="1533475"/>
            <a:ext cx="969980" cy="523137"/>
          </a:xfrm>
          <a:prstGeom prst="rect">
            <a:avLst/>
          </a:prstGeom>
          <a:noFill/>
        </p:spPr>
        <p:txBody>
          <a:bodyPr wrap="none" lIns="91362" tIns="45679" rIns="91362" bIns="45679" rtlCol="0">
            <a:spAutoFit/>
          </a:bodyPr>
          <a:lstStyle/>
          <a:p>
            <a:pPr defTabSz="1216859"/>
            <a:r>
              <a:rPr lang="en-US" sz="2800" b="1" dirty="0">
                <a:solidFill>
                  <a:prstClr val="black"/>
                </a:solidFill>
                <a:cs typeface="Arial" charset="0"/>
              </a:rPr>
              <a:t>A&amp;AI</a:t>
            </a:r>
          </a:p>
        </p:txBody>
      </p:sp>
      <p:sp>
        <p:nvSpPr>
          <p:cNvPr id="70" name="Right Arrow 9"/>
          <p:cNvSpPr/>
          <p:nvPr/>
        </p:nvSpPr>
        <p:spPr>
          <a:xfrm>
            <a:off x="5999424" y="2523713"/>
            <a:ext cx="483682" cy="874632"/>
          </a:xfrm>
          <a:prstGeom prst="rightArrow">
            <a:avLst>
              <a:gd name="adj1" fmla="val 71296"/>
              <a:gd name="adj2" fmla="val 50000"/>
            </a:avLst>
          </a:prstGeom>
          <a:gradFill rotWithShape="1">
            <a:gsLst>
              <a:gs pos="0">
                <a:srgbClr val="6EBB1F">
                  <a:tint val="50000"/>
                  <a:satMod val="300000"/>
                </a:srgbClr>
              </a:gs>
              <a:gs pos="35000">
                <a:srgbClr val="6EBB1F">
                  <a:tint val="37000"/>
                  <a:satMod val="300000"/>
                </a:srgbClr>
              </a:gs>
              <a:gs pos="100000">
                <a:srgbClr val="6EBB1F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EBB1F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62" tIns="45679" rIns="91362" bIns="45679" rtlCol="0" anchor="ctr"/>
          <a:lstStyle/>
          <a:p>
            <a:pPr marL="0" marR="0" lvl="0" indent="0" algn="ctr" defTabSz="12173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120"/>
          <p:cNvSpPr/>
          <p:nvPr/>
        </p:nvSpPr>
        <p:spPr>
          <a:xfrm>
            <a:off x="5375721" y="1586667"/>
            <a:ext cx="6042062" cy="222129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API Handler </a:t>
            </a:r>
          </a:p>
        </p:txBody>
      </p:sp>
      <p:sp>
        <p:nvSpPr>
          <p:cNvPr id="72" name="Rounded Rectangle 109"/>
          <p:cNvSpPr/>
          <p:nvPr/>
        </p:nvSpPr>
        <p:spPr>
          <a:xfrm>
            <a:off x="4384373" y="4100472"/>
            <a:ext cx="7230824" cy="654298"/>
          </a:xfrm>
          <a:prstGeom prst="roundRect">
            <a:avLst>
              <a:gd name="adj" fmla="val 13777"/>
            </a:avLst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A&amp;AI Application Management Functions</a:t>
            </a:r>
          </a:p>
        </p:txBody>
      </p:sp>
      <p:sp>
        <p:nvSpPr>
          <p:cNvPr id="73" name="Rectangle 72"/>
          <p:cNvSpPr/>
          <p:nvPr/>
        </p:nvSpPr>
        <p:spPr>
          <a:xfrm>
            <a:off x="9362286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Audits</a:t>
            </a:r>
          </a:p>
        </p:txBody>
      </p:sp>
      <p:sp>
        <p:nvSpPr>
          <p:cNvPr id="74" name="Rectangle 73"/>
          <p:cNvSpPr/>
          <p:nvPr/>
        </p:nvSpPr>
        <p:spPr>
          <a:xfrm>
            <a:off x="5703670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History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58182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Archival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484132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OA&amp;M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8142747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Notifications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923209" y="4341883"/>
            <a:ext cx="942501" cy="352979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0" rIns="0" bIns="0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 Subscriptions</a:t>
            </a:r>
          </a:p>
        </p:txBody>
      </p:sp>
      <p:sp>
        <p:nvSpPr>
          <p:cNvPr id="79" name="Rounded Rectangle 152"/>
          <p:cNvSpPr/>
          <p:nvPr/>
        </p:nvSpPr>
        <p:spPr>
          <a:xfrm rot="5400000">
            <a:off x="10400920" y="3201757"/>
            <a:ext cx="3085694" cy="187765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A&amp;AI Data Management Services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449698" y="1824218"/>
            <a:ext cx="5282532" cy="1056985"/>
            <a:chOff x="4764781" y="2458637"/>
            <a:chExt cx="4573953" cy="1056985"/>
          </a:xfrm>
        </p:grpSpPr>
        <p:sp>
          <p:nvSpPr>
            <p:cNvPr id="81" name="Rounded Rectangle 108"/>
            <p:cNvSpPr/>
            <p:nvPr/>
          </p:nvSpPr>
          <p:spPr>
            <a:xfrm>
              <a:off x="4764781" y="2458637"/>
              <a:ext cx="4573953" cy="1056985"/>
            </a:xfrm>
            <a:prstGeom prst="roundRect">
              <a:avLst>
                <a:gd name="adj" fmla="val 12885"/>
              </a:avLst>
            </a:prstGeom>
            <a:solidFill>
              <a:sysClr val="window" lastClr="FFFFFF"/>
            </a:solidFill>
            <a:ln w="9525" cap="flat" cmpd="sng" algn="ctr">
              <a:solidFill>
                <a:srgbClr val="6EBB1F">
                  <a:lumMod val="50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1"/>
            <a:lstStyle/>
            <a:p>
              <a:pPr marL="0" marR="0" lvl="0" indent="0" algn="ctr" defTabSz="91245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Arial" charset="0"/>
                </a:rPr>
                <a:t>Inventory &amp; Topology Management</a:t>
              </a:r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863606" y="2777130"/>
              <a:ext cx="4385139" cy="658136"/>
              <a:chOff x="4863606" y="2777130"/>
              <a:chExt cx="4385139" cy="658136"/>
            </a:xfrm>
          </p:grpSpPr>
          <p:sp>
            <p:nvSpPr>
              <p:cNvPr id="83" name="Rounded Rectangle 14"/>
              <p:cNvSpPr/>
              <p:nvPr/>
            </p:nvSpPr>
            <p:spPr>
              <a:xfrm>
                <a:off x="5800488" y="2777130"/>
                <a:ext cx="344825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5860365" y="2841218"/>
                <a:ext cx="3303634" cy="504727"/>
                <a:chOff x="5860365" y="2841218"/>
                <a:chExt cx="3303634" cy="504727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586036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</a:t>
                  </a: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586036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Network</a:t>
                  </a: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6702496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Resource</a:t>
                  </a: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6702496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Infrastructure</a:t>
                  </a: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7544627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Active</a:t>
                  </a: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7544627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Topology</a:t>
                  </a: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8386759" y="313563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Assignment</a:t>
                  </a: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8386759" y="2843073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Available</a:t>
                  </a:r>
                </a:p>
              </p:txBody>
            </p:sp>
          </p:grpSp>
          <p:sp>
            <p:nvSpPr>
              <p:cNvPr id="85" name="Rounded Rectangle 82"/>
              <p:cNvSpPr/>
              <p:nvPr/>
            </p:nvSpPr>
            <p:spPr>
              <a:xfrm>
                <a:off x="4863606" y="2777130"/>
                <a:ext cx="897047" cy="658136"/>
              </a:xfrm>
              <a:prstGeom prst="roundRect">
                <a:avLst>
                  <a:gd name="adj" fmla="val 1212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FCB31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7367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6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4913975" y="2841218"/>
                <a:ext cx="777240" cy="502872"/>
                <a:chOff x="4913975" y="2841218"/>
                <a:chExt cx="777240" cy="502872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913975" y="284121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Entitlement</a:t>
                  </a: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4913975" y="3133778"/>
                  <a:ext cx="777240" cy="210312"/>
                </a:xfrm>
                <a:prstGeom prst="rect">
                  <a:avLst/>
                </a:prstGeom>
                <a:gradFill rotWithShape="1">
                  <a:gsLst>
                    <a:gs pos="0">
                      <a:srgbClr val="FCB314">
                        <a:shade val="51000"/>
                        <a:satMod val="130000"/>
                      </a:srgbClr>
                    </a:gs>
                    <a:gs pos="80000">
                      <a:srgbClr val="FCB314">
                        <a:shade val="93000"/>
                        <a:satMod val="130000"/>
                      </a:srgbClr>
                    </a:gs>
                    <a:gs pos="100000">
                      <a:srgbClr val="FCB314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lIns="0" tIns="0" rIns="0" bIns="0" rtlCol="0" anchor="ctr" anchorCtr="1"/>
                <a:lstStyle/>
                <a:p>
                  <a:pPr marL="0" marR="0" lvl="0" indent="0" algn="ctr" defTabSz="12171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Reference</a:t>
                  </a:r>
                </a:p>
              </p:txBody>
            </p:sp>
          </p:grpSp>
        </p:grpSp>
      </p:grpSp>
      <p:sp>
        <p:nvSpPr>
          <p:cNvPr id="97" name="Flowchart: Magnetic Disk 96"/>
          <p:cNvSpPr/>
          <p:nvPr/>
        </p:nvSpPr>
        <p:spPr>
          <a:xfrm>
            <a:off x="9154514" y="3266534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Inventory &amp; Topology</a:t>
            </a:r>
          </a:p>
        </p:txBody>
      </p:sp>
      <p:sp>
        <p:nvSpPr>
          <p:cNvPr id="98" name="Flowchart: Magnetic Disk 97"/>
          <p:cNvSpPr/>
          <p:nvPr/>
        </p:nvSpPr>
        <p:spPr>
          <a:xfrm>
            <a:off x="6669712" y="3266312"/>
            <a:ext cx="2194560" cy="548640"/>
          </a:xfrm>
          <a:prstGeom prst="flowChartMagneticDisk">
            <a:avLst/>
          </a:prstGeom>
          <a:solidFill>
            <a:sysClr val="window" lastClr="FFFFFF">
              <a:lumMod val="85000"/>
            </a:sysClr>
          </a:solidFill>
          <a:ln w="3175">
            <a:solidFill>
              <a:sysClr val="windowText" lastClr="000000">
                <a:lumMod val="65000"/>
                <a:lumOff val="35000"/>
              </a:sys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1217367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Entitlements &amp; Reference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99" name="Straight Arrow Connector 98"/>
          <p:cNvCxnSpPr>
            <a:endCxn id="98" idx="1"/>
          </p:cNvCxnSpPr>
          <p:nvPr/>
        </p:nvCxnSpPr>
        <p:spPr>
          <a:xfrm>
            <a:off x="7765589" y="2888215"/>
            <a:ext cx="1403" cy="37809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0" name="Rounded Rectangle 66"/>
          <p:cNvSpPr/>
          <p:nvPr/>
        </p:nvSpPr>
        <p:spPr>
          <a:xfrm>
            <a:off x="8947108" y="2849427"/>
            <a:ext cx="2609373" cy="174218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6EBB1F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240" tIns="0" rIns="91240" bIns="45614" rtlCol="0" anchor="ctr" anchorCtr="1"/>
          <a:lstStyle/>
          <a:p>
            <a:pPr marL="0" marR="0" lvl="0" indent="0" algn="ctr" defTabSz="9124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rPr>
              <a:t>Graph Layer</a:t>
            </a:r>
          </a:p>
        </p:txBody>
      </p:sp>
      <p:cxnSp>
        <p:nvCxnSpPr>
          <p:cNvPr id="101" name="Straight Arrow Connector 100"/>
          <p:cNvCxnSpPr>
            <a:stCxn id="100" idx="2"/>
            <a:endCxn id="97" idx="1"/>
          </p:cNvCxnSpPr>
          <p:nvPr/>
        </p:nvCxnSpPr>
        <p:spPr>
          <a:xfrm flipH="1">
            <a:off x="10251794" y="3023645"/>
            <a:ext cx="1" cy="24288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97" idx="3"/>
          </p:cNvCxnSpPr>
          <p:nvPr/>
        </p:nvCxnSpPr>
        <p:spPr>
          <a:xfrm>
            <a:off x="10251794" y="3815174"/>
            <a:ext cx="2900" cy="294382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03" name="Straight Arrow Connector 102"/>
          <p:cNvCxnSpPr>
            <a:stCxn id="98" idx="3"/>
          </p:cNvCxnSpPr>
          <p:nvPr/>
        </p:nvCxnSpPr>
        <p:spPr>
          <a:xfrm flipH="1">
            <a:off x="7765589" y="3814952"/>
            <a:ext cx="1403" cy="29225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04" name="Rounded Rectangle 107"/>
          <p:cNvSpPr/>
          <p:nvPr/>
        </p:nvSpPr>
        <p:spPr>
          <a:xfrm>
            <a:off x="4490075" y="1929447"/>
            <a:ext cx="1599998" cy="1967531"/>
          </a:xfrm>
          <a:prstGeom prst="roundRect">
            <a:avLst/>
          </a:prstGeom>
          <a:solidFill>
            <a:sysClr val="window" lastClr="FFFFFF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marL="0" marR="0" lvl="0" indent="0" algn="ctr" defTabSz="91322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Metadata Engine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664689" y="225097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 Generation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664689" y="266135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Schema Generation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4664689" y="3071734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Version Management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4664689" y="3474503"/>
            <a:ext cx="1258533" cy="337847"/>
          </a:xfrm>
          <a:prstGeom prst="rect">
            <a:avLst/>
          </a:prstGeom>
          <a:gradFill rotWithShape="1">
            <a:gsLst>
              <a:gs pos="0">
                <a:srgbClr val="FCB314">
                  <a:shade val="51000"/>
                  <a:satMod val="130000"/>
                </a:srgbClr>
              </a:gs>
              <a:gs pos="80000">
                <a:srgbClr val="FCB314">
                  <a:shade val="93000"/>
                  <a:satMod val="130000"/>
                </a:srgbClr>
              </a:gs>
              <a:gs pos="100000">
                <a:srgbClr val="FCB31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362" tIns="45679" rIns="91362" bIns="45679" rtlCol="0" anchor="ctr"/>
          <a:lstStyle/>
          <a:p>
            <a:pPr marL="0" marR="0" lvl="0" indent="0" algn="ctr" defTabSz="1216859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Metadata Management</a:t>
            </a:r>
          </a:p>
        </p:txBody>
      </p:sp>
      <p:cxnSp>
        <p:nvCxnSpPr>
          <p:cNvPr id="109" name="Straight Arrow Connector 108"/>
          <p:cNvCxnSpPr>
            <a:stCxn id="104" idx="2"/>
          </p:cNvCxnSpPr>
          <p:nvPr/>
        </p:nvCxnSpPr>
        <p:spPr>
          <a:xfrm flipH="1">
            <a:off x="5280787" y="3896978"/>
            <a:ext cx="9287" cy="21723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47" name="Text Placeholder 24"/>
          <p:cNvSpPr txBox="1">
            <a:spLocks/>
          </p:cNvSpPr>
          <p:nvPr/>
        </p:nvSpPr>
        <p:spPr>
          <a:xfrm>
            <a:off x="4334459" y="5196515"/>
            <a:ext cx="4230477" cy="1122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400" b="1">
                <a:solidFill>
                  <a:srgbClr val="067AB4">
                    <a:lumMod val="75000"/>
                  </a:srgbClr>
                </a:solidFill>
              </a:rPr>
              <a:t>Model-driven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>
                <a:solidFill>
                  <a:srgbClr val="000000"/>
                </a:solidFill>
              </a:rPr>
              <a:t>Schema, APIs, database views, data integrity mechanisms generated from models expressed in TOSCA.</a:t>
            </a: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  <a:p>
            <a:pPr>
              <a:spcAft>
                <a:spcPts val="600"/>
              </a:spcAft>
            </a:pPr>
            <a:endParaRPr lang="en-US" sz="1400" b="1">
              <a:solidFill>
                <a:srgbClr val="067AB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4506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SDK-Driven Sub-System Approach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Goal: Move toward a common platform architecture, starting with Controllers, Orchestration and Multi-Cloud</a:t>
            </a:r>
          </a:p>
          <a:p>
            <a:r>
              <a:rPr lang="en-US" sz="2400" dirty="0"/>
              <a:t>Improve agility for on-demand/situational creation of instances </a:t>
            </a:r>
          </a:p>
          <a:p>
            <a:r>
              <a:rPr lang="en-US" sz="2400" dirty="0"/>
              <a:t>Reduce software footprint of platform component instances</a:t>
            </a:r>
          </a:p>
          <a:p>
            <a:r>
              <a:rPr lang="en-US" sz="2400" dirty="0"/>
              <a:t>Reusable tool chain and framework across components</a:t>
            </a:r>
          </a:p>
          <a:p>
            <a:r>
              <a:rPr lang="en-US" sz="2400" dirty="0"/>
              <a:t>Facilitate agile introduction and swap-out of technologies</a:t>
            </a:r>
          </a:p>
          <a:p>
            <a:r>
              <a:rPr lang="en-US" sz="2400" dirty="0"/>
              <a:t>Consistent use of NB and SB APIs</a:t>
            </a:r>
          </a:p>
          <a:p>
            <a:r>
              <a:rPr lang="en-US" sz="2400" dirty="0"/>
              <a:t>Enable flexible options to add and extend platform capabilities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035755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r>
              <a:rPr lang="en-US" dirty="0"/>
              <a:t>SDK-Driven Sub-System – Libraries </a:t>
            </a:r>
            <a:r>
              <a:rPr lang="en-US" sz="2200" dirty="0"/>
              <a:t>(including CCSDK)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5172451" y="5753200"/>
            <a:ext cx="3628309" cy="7848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900" b="1" i="1" u="sng" dirty="0">
                <a:solidFill>
                  <a:srgbClr val="008CEA"/>
                </a:solidFill>
                <a:sym typeface="Calibri"/>
              </a:rPr>
              <a:t>*Plugins/Adapters can include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: 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VNFM Drivers		•  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EMS Drivers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3</a:t>
            </a:r>
            <a:r>
              <a:rPr lang="en-US" sz="900" i="1" baseline="30000" dirty="0">
                <a:solidFill>
                  <a:srgbClr val="008CEA"/>
                </a:solidFill>
                <a:sym typeface="Calibri"/>
              </a:rPr>
              <a:t>rd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 party SFC Drivers 		•  </a:t>
            </a: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Ansible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/Chef/Puppet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 err="1">
                <a:solidFill>
                  <a:srgbClr val="008CEA"/>
                </a:solidFill>
                <a:sym typeface="Calibri"/>
              </a:rPr>
              <a:t>Netconf</a:t>
            </a:r>
            <a:r>
              <a:rPr lang="en-US" sz="900" i="1" dirty="0">
                <a:solidFill>
                  <a:srgbClr val="008CEA"/>
                </a:solidFill>
                <a:sym typeface="Calibri"/>
              </a:rPr>
              <a:t>/Yang			•  CLI</a:t>
            </a:r>
          </a:p>
          <a:p>
            <a:pPr marL="228600" indent="-117475" defTabSz="457200" hangingPunct="0">
              <a:buSzPct val="120000"/>
              <a:buFont typeface="Arial" panose="020B0604020202020204" pitchFamily="34" charset="0"/>
              <a:buChar char="•"/>
            </a:pPr>
            <a:r>
              <a:rPr lang="en-US" sz="900" i="1" dirty="0">
                <a:solidFill>
                  <a:srgbClr val="008CEA"/>
                </a:solidFill>
                <a:sym typeface="Calibri"/>
              </a:rPr>
              <a:t>SNMP			•  etc. </a:t>
            </a:r>
          </a:p>
        </p:txBody>
      </p:sp>
      <p:sp>
        <p:nvSpPr>
          <p:cNvPr id="133" name="圆角矩形 33"/>
          <p:cNvSpPr/>
          <p:nvPr/>
        </p:nvSpPr>
        <p:spPr>
          <a:xfrm>
            <a:off x="917296" y="1156626"/>
            <a:ext cx="10447448" cy="4023712"/>
          </a:xfrm>
          <a:prstGeom prst="roundRect">
            <a:avLst>
              <a:gd name="adj" fmla="val 3911"/>
            </a:avLst>
          </a:prstGeom>
          <a:solidFill>
            <a:srgbClr val="EBF5FF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137" name="圆角矩形 33"/>
          <p:cNvSpPr/>
          <p:nvPr/>
        </p:nvSpPr>
        <p:spPr>
          <a:xfrm>
            <a:off x="3101243" y="5244922"/>
            <a:ext cx="935824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Orchestrators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38" name="Down Arrow 137"/>
          <p:cNvSpPr/>
          <p:nvPr/>
        </p:nvSpPr>
        <p:spPr>
          <a:xfrm>
            <a:off x="35247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41" name="圆角矩形 33"/>
          <p:cNvSpPr/>
          <p:nvPr/>
        </p:nvSpPr>
        <p:spPr>
          <a:xfrm>
            <a:off x="9836217" y="5628019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2" name="圆角矩形 33"/>
          <p:cNvSpPr/>
          <p:nvPr/>
        </p:nvSpPr>
        <p:spPr>
          <a:xfrm>
            <a:off x="8491570" y="556733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3" name="圆角矩形 33"/>
          <p:cNvSpPr/>
          <p:nvPr/>
        </p:nvSpPr>
        <p:spPr>
          <a:xfrm>
            <a:off x="9242618" y="554449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9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44" name="圆角矩形 33"/>
          <p:cNvSpPr/>
          <p:nvPr/>
        </p:nvSpPr>
        <p:spPr>
          <a:xfrm>
            <a:off x="8680654" y="540697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Rackspace</a:t>
            </a:r>
          </a:p>
        </p:txBody>
      </p:sp>
      <p:sp>
        <p:nvSpPr>
          <p:cNvPr id="145" name="圆角矩形 33"/>
          <p:cNvSpPr/>
          <p:nvPr/>
        </p:nvSpPr>
        <p:spPr>
          <a:xfrm>
            <a:off x="9590783" y="5430277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IBM</a:t>
            </a:r>
          </a:p>
        </p:txBody>
      </p:sp>
      <p:sp>
        <p:nvSpPr>
          <p:cNvPr id="146" name="圆角矩形 33"/>
          <p:cNvSpPr/>
          <p:nvPr/>
        </p:nvSpPr>
        <p:spPr>
          <a:xfrm>
            <a:off x="10218341" y="5443621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Google</a:t>
            </a:r>
          </a:p>
        </p:txBody>
      </p:sp>
      <p:sp>
        <p:nvSpPr>
          <p:cNvPr id="147" name="圆角矩形 33"/>
          <p:cNvSpPr/>
          <p:nvPr/>
        </p:nvSpPr>
        <p:spPr>
          <a:xfrm>
            <a:off x="1164070" y="2470068"/>
            <a:ext cx="2743200" cy="1654439"/>
          </a:xfrm>
          <a:prstGeom prst="roundRect">
            <a:avLst>
              <a:gd name="adj" fmla="val 8184"/>
            </a:avLst>
          </a:prstGeom>
          <a:solidFill>
            <a:srgbClr val="FFF1E7"/>
          </a:solidFill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E46200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Function SDK</a:t>
            </a:r>
          </a:p>
        </p:txBody>
      </p:sp>
      <p:sp>
        <p:nvSpPr>
          <p:cNvPr id="151" name="圆角矩形 33"/>
          <p:cNvSpPr/>
          <p:nvPr/>
        </p:nvSpPr>
        <p:spPr>
          <a:xfrm>
            <a:off x="8333404" y="2470068"/>
            <a:ext cx="2743200" cy="1654440"/>
          </a:xfrm>
          <a:prstGeom prst="roundRect">
            <a:avLst>
              <a:gd name="adj" fmla="val 8184"/>
            </a:avLst>
          </a:prstGeom>
          <a:solidFill>
            <a:srgbClr val="F9F1FD"/>
          </a:solidFill>
          <a:ln w="38100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5F1185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 Adaptation SDK</a:t>
            </a:r>
          </a:p>
        </p:txBody>
      </p:sp>
      <p:sp>
        <p:nvSpPr>
          <p:cNvPr id="152" name="圆角矩形 33"/>
          <p:cNvSpPr/>
          <p:nvPr/>
        </p:nvSpPr>
        <p:spPr>
          <a:xfrm>
            <a:off x="4110909" y="5244922"/>
            <a:ext cx="801270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53" name="圆角矩形 33"/>
          <p:cNvSpPr/>
          <p:nvPr/>
        </p:nvSpPr>
        <p:spPr>
          <a:xfrm>
            <a:off x="8199399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</a:p>
        </p:txBody>
      </p:sp>
      <p:sp>
        <p:nvSpPr>
          <p:cNvPr id="165" name="圆角矩形 33"/>
          <p:cNvSpPr/>
          <p:nvPr/>
        </p:nvSpPr>
        <p:spPr>
          <a:xfrm>
            <a:off x="9305267" y="5233126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</a:p>
        </p:txBody>
      </p:sp>
      <p:sp>
        <p:nvSpPr>
          <p:cNvPr id="169" name="圆角矩形 33"/>
          <p:cNvSpPr/>
          <p:nvPr/>
        </p:nvSpPr>
        <p:spPr>
          <a:xfrm>
            <a:off x="10425744" y="5248850"/>
            <a:ext cx="863638" cy="282209"/>
          </a:xfrm>
          <a:prstGeom prst="cloud">
            <a:avLst/>
          </a:prstGeom>
          <a:solidFill>
            <a:schemeClr val="bg1">
              <a:lumMod val="75000"/>
            </a:schemeClr>
          </a:solidFill>
          <a:ln w="6350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</a:p>
        </p:txBody>
      </p:sp>
      <p:sp>
        <p:nvSpPr>
          <p:cNvPr id="171" name="圆角矩形 33"/>
          <p:cNvSpPr/>
          <p:nvPr/>
        </p:nvSpPr>
        <p:spPr>
          <a:xfrm>
            <a:off x="5799379" y="5244922"/>
            <a:ext cx="405158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2" name="圆角矩形 33"/>
          <p:cNvSpPr/>
          <p:nvPr/>
        </p:nvSpPr>
        <p:spPr>
          <a:xfrm>
            <a:off x="6267368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VNFs</a:t>
            </a:r>
          </a:p>
        </p:txBody>
      </p:sp>
      <p:sp>
        <p:nvSpPr>
          <p:cNvPr id="173" name="圆角矩形 33"/>
          <p:cNvSpPr/>
          <p:nvPr/>
        </p:nvSpPr>
        <p:spPr>
          <a:xfrm>
            <a:off x="6752435" y="5244922"/>
            <a:ext cx="411225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PNFs</a:t>
            </a:r>
          </a:p>
        </p:txBody>
      </p:sp>
      <p:sp>
        <p:nvSpPr>
          <p:cNvPr id="174" name="圆角矩形 33"/>
          <p:cNvSpPr/>
          <p:nvPr/>
        </p:nvSpPr>
        <p:spPr>
          <a:xfrm>
            <a:off x="7262167" y="5244922"/>
            <a:ext cx="836722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Multi-Cloud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5" name="圆角矩形 33"/>
          <p:cNvSpPr/>
          <p:nvPr/>
        </p:nvSpPr>
        <p:spPr>
          <a:xfrm>
            <a:off x="4980433" y="5244922"/>
            <a:ext cx="738533" cy="182880"/>
          </a:xfrm>
          <a:prstGeom prst="roundRect">
            <a:avLst>
              <a:gd name="adj" fmla="val 8184"/>
            </a:avLst>
          </a:prstGeom>
          <a:solidFill>
            <a:schemeClr val="bg1">
              <a:lumMod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105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</a:t>
            </a:r>
            <a:endParaRPr lang="en-US" altLang="zh-CN" sz="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176" name="圆角矩形 33"/>
          <p:cNvSpPr/>
          <p:nvPr/>
        </p:nvSpPr>
        <p:spPr>
          <a:xfrm>
            <a:off x="4644416" y="2470068"/>
            <a:ext cx="2847521" cy="1654440"/>
          </a:xfrm>
          <a:prstGeom prst="roundRect">
            <a:avLst>
              <a:gd name="adj" fmla="val 8184"/>
            </a:avLst>
          </a:prstGeom>
          <a:solidFill>
            <a:srgbClr val="E8F8EA"/>
          </a:solidFill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2B8934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 Function SDK (CCSDK)</a:t>
            </a:r>
          </a:p>
        </p:txBody>
      </p:sp>
      <p:sp>
        <p:nvSpPr>
          <p:cNvPr id="177" name="圆角矩形 33"/>
          <p:cNvSpPr/>
          <p:nvPr/>
        </p:nvSpPr>
        <p:spPr>
          <a:xfrm>
            <a:off x="4838832" y="3807648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ODL</a:t>
            </a:r>
          </a:p>
        </p:txBody>
      </p:sp>
      <p:sp>
        <p:nvSpPr>
          <p:cNvPr id="178" name="圆角矩形 33"/>
          <p:cNvSpPr/>
          <p:nvPr/>
        </p:nvSpPr>
        <p:spPr>
          <a:xfrm>
            <a:off x="1243085" y="3445986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Imperative Models</a:t>
            </a:r>
          </a:p>
        </p:txBody>
      </p:sp>
      <p:sp>
        <p:nvSpPr>
          <p:cNvPr id="180" name="圆角矩形 33"/>
          <p:cNvSpPr/>
          <p:nvPr/>
        </p:nvSpPr>
        <p:spPr>
          <a:xfrm>
            <a:off x="1270793" y="3603047"/>
            <a:ext cx="1226864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BPMN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grpSp>
        <p:nvGrpSpPr>
          <p:cNvPr id="181" name="Group 180"/>
          <p:cNvGrpSpPr/>
          <p:nvPr/>
        </p:nvGrpSpPr>
        <p:grpSpPr>
          <a:xfrm>
            <a:off x="9021209" y="3731900"/>
            <a:ext cx="1678646" cy="343383"/>
            <a:chOff x="9152261" y="2848130"/>
            <a:chExt cx="1678646" cy="343383"/>
          </a:xfrm>
        </p:grpSpPr>
        <p:sp>
          <p:nvSpPr>
            <p:cNvPr id="182" name="圆角矩形 33"/>
            <p:cNvSpPr/>
            <p:nvPr/>
          </p:nvSpPr>
          <p:spPr>
            <a:xfrm>
              <a:off x="10158900" y="2848130"/>
              <a:ext cx="672007" cy="123316"/>
            </a:xfrm>
            <a:prstGeom prst="roundRect">
              <a:avLst>
                <a:gd name="adj" fmla="val 8184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Sub-Models</a:t>
              </a:r>
            </a:p>
          </p:txBody>
        </p:sp>
        <p:sp>
          <p:nvSpPr>
            <p:cNvPr id="183" name="圆角矩形 33"/>
            <p:cNvSpPr/>
            <p:nvPr/>
          </p:nvSpPr>
          <p:spPr>
            <a:xfrm>
              <a:off x="9152261" y="2942752"/>
              <a:ext cx="1416593" cy="24876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TOSCA-Cloud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Translation/Mapper</a:t>
              </a:r>
            </a:p>
          </p:txBody>
        </p:sp>
      </p:grpSp>
      <p:sp>
        <p:nvSpPr>
          <p:cNvPr id="184" name="圆角矩形 33"/>
          <p:cNvSpPr/>
          <p:nvPr/>
        </p:nvSpPr>
        <p:spPr>
          <a:xfrm>
            <a:off x="2869714" y="3445155"/>
            <a:ext cx="949583" cy="181255"/>
          </a:xfrm>
          <a:prstGeom prst="roundRect">
            <a:avLst>
              <a:gd name="adj" fmla="val 8184"/>
            </a:avLst>
          </a:prstGeom>
          <a:ln w="1905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Declarative Models</a:t>
            </a:r>
          </a:p>
        </p:txBody>
      </p:sp>
      <p:sp>
        <p:nvSpPr>
          <p:cNvPr id="185" name="圆角矩形 33"/>
          <p:cNvSpPr/>
          <p:nvPr/>
        </p:nvSpPr>
        <p:spPr>
          <a:xfrm>
            <a:off x="2572192" y="3603047"/>
            <a:ext cx="1206008" cy="30224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TOSCA orchestration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engine</a:t>
            </a:r>
          </a:p>
        </p:txBody>
      </p:sp>
      <p:sp>
        <p:nvSpPr>
          <p:cNvPr id="186" name="Down Arrow 185"/>
          <p:cNvSpPr/>
          <p:nvPr/>
        </p:nvSpPr>
        <p:spPr>
          <a:xfrm>
            <a:off x="4465183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7" name="Down Arrow 186"/>
          <p:cNvSpPr/>
          <p:nvPr/>
        </p:nvSpPr>
        <p:spPr>
          <a:xfrm>
            <a:off x="593588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8" name="Down Arrow 187"/>
          <p:cNvSpPr/>
          <p:nvPr/>
        </p:nvSpPr>
        <p:spPr>
          <a:xfrm>
            <a:off x="6434321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89" name="Down Arrow 188"/>
          <p:cNvSpPr/>
          <p:nvPr/>
        </p:nvSpPr>
        <p:spPr>
          <a:xfrm>
            <a:off x="69050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0" name="Down Arrow 189"/>
          <p:cNvSpPr/>
          <p:nvPr/>
        </p:nvSpPr>
        <p:spPr>
          <a:xfrm>
            <a:off x="529155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1" name="Down Arrow 190"/>
          <p:cNvSpPr/>
          <p:nvPr/>
        </p:nvSpPr>
        <p:spPr>
          <a:xfrm>
            <a:off x="7618937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2" name="Down Arrow 191"/>
          <p:cNvSpPr/>
          <p:nvPr/>
        </p:nvSpPr>
        <p:spPr>
          <a:xfrm>
            <a:off x="8590164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3" name="Down Arrow 192"/>
          <p:cNvSpPr/>
          <p:nvPr/>
        </p:nvSpPr>
        <p:spPr>
          <a:xfrm>
            <a:off x="9680292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4" name="Down Arrow 193"/>
          <p:cNvSpPr/>
          <p:nvPr/>
        </p:nvSpPr>
        <p:spPr>
          <a:xfrm>
            <a:off x="10734890" y="5097421"/>
            <a:ext cx="116285" cy="1799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96" name="圆角矩形 33"/>
          <p:cNvSpPr/>
          <p:nvPr/>
        </p:nvSpPr>
        <p:spPr>
          <a:xfrm>
            <a:off x="4809461" y="2843963"/>
            <a:ext cx="2540461" cy="808005"/>
          </a:xfrm>
          <a:prstGeom prst="can">
            <a:avLst>
              <a:gd name="adj" fmla="val 8977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9144" rIns="91440" bIns="9144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Common Control/NFV Lifecycle Mgt. Functions</a:t>
            </a:r>
          </a:p>
        </p:txBody>
      </p:sp>
      <p:sp>
        <p:nvSpPr>
          <p:cNvPr id="197" name="圆角矩形 33"/>
          <p:cNvSpPr/>
          <p:nvPr/>
        </p:nvSpPr>
        <p:spPr>
          <a:xfrm>
            <a:off x="4837731" y="3193097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Rebuild</a:t>
            </a:r>
          </a:p>
        </p:txBody>
      </p:sp>
      <p:sp>
        <p:nvSpPr>
          <p:cNvPr id="198" name="圆角矩形 33"/>
          <p:cNvSpPr/>
          <p:nvPr/>
        </p:nvSpPr>
        <p:spPr>
          <a:xfrm>
            <a:off x="5799162" y="3193097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VNF Configure </a:t>
            </a:r>
          </a:p>
        </p:txBody>
      </p:sp>
      <p:sp>
        <p:nvSpPr>
          <p:cNvPr id="199" name="圆角矩形 33"/>
          <p:cNvSpPr/>
          <p:nvPr/>
        </p:nvSpPr>
        <p:spPr>
          <a:xfrm>
            <a:off x="5799162" y="3333022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Network Config.</a:t>
            </a:r>
          </a:p>
        </p:txBody>
      </p:sp>
      <p:sp>
        <p:nvSpPr>
          <p:cNvPr id="200" name="圆角矩形 33"/>
          <p:cNvSpPr/>
          <p:nvPr/>
        </p:nvSpPr>
        <p:spPr>
          <a:xfrm>
            <a:off x="4837731" y="3333022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Stop/Start</a:t>
            </a:r>
          </a:p>
        </p:txBody>
      </p:sp>
      <p:sp>
        <p:nvSpPr>
          <p:cNvPr id="201" name="圆角矩形 33"/>
          <p:cNvSpPr/>
          <p:nvPr/>
        </p:nvSpPr>
        <p:spPr>
          <a:xfrm>
            <a:off x="5402436" y="3193097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	</a:t>
            </a:r>
            <a:r>
              <a:rPr lang="en-US" altLang="zh-CN" sz="7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udit</a:t>
            </a:r>
            <a:endParaRPr lang="en-US" altLang="zh-CN" sz="7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02" name="圆角矩形 33"/>
          <p:cNvSpPr/>
          <p:nvPr/>
        </p:nvSpPr>
        <p:spPr>
          <a:xfrm>
            <a:off x="4835633" y="3479219"/>
            <a:ext cx="53843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Upgrade</a:t>
            </a:r>
          </a:p>
        </p:txBody>
      </p:sp>
      <p:sp>
        <p:nvSpPr>
          <p:cNvPr id="203" name="圆角矩形 33"/>
          <p:cNvSpPr/>
          <p:nvPr/>
        </p:nvSpPr>
        <p:spPr>
          <a:xfrm>
            <a:off x="5402436" y="3333022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Scale</a:t>
            </a:r>
          </a:p>
        </p:txBody>
      </p:sp>
      <p:sp>
        <p:nvSpPr>
          <p:cNvPr id="204" name="圆角矩形 33"/>
          <p:cNvSpPr/>
          <p:nvPr/>
        </p:nvSpPr>
        <p:spPr>
          <a:xfrm>
            <a:off x="5799162" y="3479219"/>
            <a:ext cx="870778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Svc Function Chain</a:t>
            </a:r>
          </a:p>
        </p:txBody>
      </p:sp>
      <p:sp>
        <p:nvSpPr>
          <p:cNvPr id="205" name="圆角矩形 33"/>
          <p:cNvSpPr/>
          <p:nvPr/>
        </p:nvSpPr>
        <p:spPr>
          <a:xfrm>
            <a:off x="5402436" y="3479219"/>
            <a:ext cx="370450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</a:t>
            </a:r>
          </a:p>
        </p:txBody>
      </p:sp>
      <p:grpSp>
        <p:nvGrpSpPr>
          <p:cNvPr id="206" name="Group 205"/>
          <p:cNvGrpSpPr/>
          <p:nvPr/>
        </p:nvGrpSpPr>
        <p:grpSpPr>
          <a:xfrm>
            <a:off x="8545039" y="2843963"/>
            <a:ext cx="2306136" cy="814121"/>
            <a:chOff x="8690572" y="3260142"/>
            <a:chExt cx="2306136" cy="814121"/>
          </a:xfrm>
        </p:grpSpPr>
        <p:sp>
          <p:nvSpPr>
            <p:cNvPr id="207" name="圆角矩形 33"/>
            <p:cNvSpPr/>
            <p:nvPr/>
          </p:nvSpPr>
          <p:spPr>
            <a:xfrm>
              <a:off x="8690572" y="3260142"/>
              <a:ext cx="2306136" cy="814121"/>
            </a:xfrm>
            <a:prstGeom prst="can">
              <a:avLst>
                <a:gd name="adj" fmla="val 9698"/>
              </a:avLst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9144" rIns="91440" bIns="9144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Library of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Common Cloud Translations (shims)</a:t>
              </a:r>
            </a:p>
          </p:txBody>
        </p:sp>
        <p:sp>
          <p:nvSpPr>
            <p:cNvPr id="208" name="圆角矩形 33"/>
            <p:cNvSpPr/>
            <p:nvPr/>
          </p:nvSpPr>
          <p:spPr>
            <a:xfrm>
              <a:off x="9707725" y="3625422"/>
              <a:ext cx="577738" cy="217834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Telemetry</a:t>
              </a:r>
            </a:p>
          </p:txBody>
        </p:sp>
        <p:sp>
          <p:nvSpPr>
            <p:cNvPr id="209" name="圆角矩形 33"/>
            <p:cNvSpPr/>
            <p:nvPr/>
          </p:nvSpPr>
          <p:spPr>
            <a:xfrm>
              <a:off x="10332344" y="3622349"/>
              <a:ext cx="430039" cy="211487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Scale </a:t>
              </a:r>
            </a:p>
          </p:txBody>
        </p:sp>
        <p:sp>
          <p:nvSpPr>
            <p:cNvPr id="210" name="圆角矩形 33"/>
            <p:cNvSpPr/>
            <p:nvPr/>
          </p:nvSpPr>
          <p:spPr>
            <a:xfrm>
              <a:off x="9707725" y="3868692"/>
              <a:ext cx="577738" cy="1534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Heal</a:t>
              </a:r>
            </a:p>
          </p:txBody>
        </p:sp>
        <p:sp>
          <p:nvSpPr>
            <p:cNvPr id="211" name="圆角矩形 33"/>
            <p:cNvSpPr/>
            <p:nvPr/>
          </p:nvSpPr>
          <p:spPr>
            <a:xfrm>
              <a:off x="8904092" y="3868856"/>
              <a:ext cx="756752" cy="153270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Register</a:t>
              </a:r>
            </a:p>
          </p:txBody>
        </p:sp>
        <p:sp>
          <p:nvSpPr>
            <p:cNvPr id="212" name="圆角矩形 33"/>
            <p:cNvSpPr/>
            <p:nvPr/>
          </p:nvSpPr>
          <p:spPr>
            <a:xfrm>
              <a:off x="8908786" y="3631080"/>
              <a:ext cx="752058" cy="208456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Cloud Resource </a:t>
              </a:r>
            </a:p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Instantiation</a:t>
              </a:r>
            </a:p>
          </p:txBody>
        </p:sp>
        <p:sp>
          <p:nvSpPr>
            <p:cNvPr id="213" name="圆角矩形 33"/>
            <p:cNvSpPr/>
            <p:nvPr/>
          </p:nvSpPr>
          <p:spPr>
            <a:xfrm>
              <a:off x="10328536" y="3862992"/>
              <a:ext cx="433847" cy="159133"/>
            </a:xfrm>
            <a:prstGeom prst="roundRect">
              <a:avLst>
                <a:gd name="adj" fmla="val 8184"/>
              </a:avLst>
            </a:prstGeom>
            <a:ln w="12700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7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LB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0745678" y="3685775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215" name="Rounded Rectangle 214"/>
          <p:cNvSpPr/>
          <p:nvPr/>
        </p:nvSpPr>
        <p:spPr>
          <a:xfrm>
            <a:off x="1164070" y="4365479"/>
            <a:ext cx="9912534" cy="734115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SB API SDK</a:t>
            </a:r>
          </a:p>
          <a:p>
            <a:pPr defTabSz="457200" hangingPunct="0"/>
            <a:r>
              <a:rPr lang="en-US" sz="1400" dirty="0">
                <a:solidFill>
                  <a:srgbClr val="000000"/>
                </a:solidFill>
                <a:sym typeface="Calibri"/>
              </a:rPr>
              <a:t>(Adapters)</a:t>
            </a:r>
          </a:p>
        </p:txBody>
      </p:sp>
      <p:sp>
        <p:nvSpPr>
          <p:cNvPr id="216" name="圆角矩形 33"/>
          <p:cNvSpPr/>
          <p:nvPr/>
        </p:nvSpPr>
        <p:spPr>
          <a:xfrm rot="1485180">
            <a:off x="8032865" y="4629132"/>
            <a:ext cx="998307" cy="200582"/>
          </a:xfrm>
          <a:prstGeom prst="roundRect">
            <a:avLst>
              <a:gd name="adj" fmla="val 50000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Plugins/Adapters</a:t>
            </a:r>
            <a:r>
              <a:rPr lang="en-US" altLang="zh-CN" sz="800" b="1" dirty="0">
                <a:solidFill>
                  <a:srgbClr val="008CE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*</a:t>
            </a:r>
            <a:endParaRPr lang="en-US" altLang="zh-CN" sz="1200" b="1" dirty="0">
              <a:solidFill>
                <a:srgbClr val="008CE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7" name="圆角矩形 33"/>
          <p:cNvSpPr/>
          <p:nvPr/>
        </p:nvSpPr>
        <p:spPr>
          <a:xfrm>
            <a:off x="3526362" y="448002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M-Cloud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0271175" y="4793514"/>
            <a:ext cx="286295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1000" i="1" dirty="0">
                <a:solidFill>
                  <a:srgbClr val="000000"/>
                </a:solidFill>
                <a:sym typeface="Calibri"/>
              </a:rPr>
              <a:t>etc.</a:t>
            </a:r>
          </a:p>
        </p:txBody>
      </p:sp>
      <p:sp>
        <p:nvSpPr>
          <p:cNvPr id="219" name="Rounded Rectangle 218"/>
          <p:cNvSpPr/>
          <p:nvPr/>
        </p:nvSpPr>
        <p:spPr>
          <a:xfrm>
            <a:off x="1164071" y="1726879"/>
            <a:ext cx="9912534" cy="546831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rgbClr val="0070C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NB API SDK</a:t>
            </a:r>
          </a:p>
        </p:txBody>
      </p:sp>
      <p:sp>
        <p:nvSpPr>
          <p:cNvPr id="220" name="圆角矩形 33"/>
          <p:cNvSpPr/>
          <p:nvPr/>
        </p:nvSpPr>
        <p:spPr>
          <a:xfrm>
            <a:off x="2893265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Handler</a:t>
            </a:r>
          </a:p>
        </p:txBody>
      </p:sp>
      <p:sp>
        <p:nvSpPr>
          <p:cNvPr id="221" name="Can 220"/>
          <p:cNvSpPr/>
          <p:nvPr/>
        </p:nvSpPr>
        <p:spPr>
          <a:xfrm>
            <a:off x="2267213" y="4749092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22" name="Can 221"/>
          <p:cNvSpPr/>
          <p:nvPr/>
        </p:nvSpPr>
        <p:spPr>
          <a:xfrm>
            <a:off x="1901216" y="2993460"/>
            <a:ext cx="1268907" cy="375954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Library of Flows</a:t>
            </a:r>
          </a:p>
          <a:p>
            <a:pPr marL="58738" indent="-58738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Arial" panose="020B0604020202020204" pitchFamily="34" charset="0"/>
              <a:buChar char="•"/>
            </a:pPr>
            <a:r>
              <a:rPr lang="en-US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Service, Resource, Etc.</a:t>
            </a:r>
          </a:p>
        </p:txBody>
      </p:sp>
      <p:sp>
        <p:nvSpPr>
          <p:cNvPr id="223" name="圆角矩形 33"/>
          <p:cNvSpPr/>
          <p:nvPr/>
        </p:nvSpPr>
        <p:spPr>
          <a:xfrm>
            <a:off x="5849900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Orchestration APIs</a:t>
            </a:r>
          </a:p>
        </p:txBody>
      </p:sp>
      <p:sp>
        <p:nvSpPr>
          <p:cNvPr id="224" name="圆角矩形 33"/>
          <p:cNvSpPr/>
          <p:nvPr/>
        </p:nvSpPr>
        <p:spPr>
          <a:xfrm>
            <a:off x="7200162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</a:p>
        </p:txBody>
      </p:sp>
      <p:sp>
        <p:nvSpPr>
          <p:cNvPr id="225" name="圆角矩形 33"/>
          <p:cNvSpPr/>
          <p:nvPr/>
        </p:nvSpPr>
        <p:spPr>
          <a:xfrm>
            <a:off x="8550424" y="1930287"/>
            <a:ext cx="1234348" cy="151890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Cloud APIs</a:t>
            </a:r>
          </a:p>
        </p:txBody>
      </p:sp>
      <p:sp>
        <p:nvSpPr>
          <p:cNvPr id="226" name="圆角矩形 33"/>
          <p:cNvSpPr/>
          <p:nvPr/>
        </p:nvSpPr>
        <p:spPr>
          <a:xfrm>
            <a:off x="4262483" y="1930287"/>
            <a:ext cx="1234348" cy="151890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9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Configurator</a:t>
            </a:r>
          </a:p>
        </p:txBody>
      </p:sp>
      <p:sp>
        <p:nvSpPr>
          <p:cNvPr id="227" name="Rounded Rectangle 226"/>
          <p:cNvSpPr/>
          <p:nvPr/>
        </p:nvSpPr>
        <p:spPr>
          <a:xfrm>
            <a:off x="2765718" y="1828807"/>
            <a:ext cx="2873762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8" name="Rounded Rectangle 227"/>
          <p:cNvSpPr/>
          <p:nvPr/>
        </p:nvSpPr>
        <p:spPr>
          <a:xfrm>
            <a:off x="5767843" y="1836766"/>
            <a:ext cx="4967047" cy="350322"/>
          </a:xfrm>
          <a:prstGeom prst="roundRect">
            <a:avLst/>
          </a:prstGeom>
          <a:noFill/>
          <a:ln w="25400" cap="flat">
            <a:solidFill>
              <a:schemeClr val="accent1"/>
            </a:solidFill>
            <a:prstDash val="sysDot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29" name="圆角矩形 33"/>
          <p:cNvSpPr/>
          <p:nvPr/>
        </p:nvSpPr>
        <p:spPr>
          <a:xfrm>
            <a:off x="3686899" y="4668272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0" name="圆角矩形 33"/>
          <p:cNvSpPr/>
          <p:nvPr/>
        </p:nvSpPr>
        <p:spPr>
          <a:xfrm>
            <a:off x="4588199" y="4485516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OSS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1" name="圆角矩形 33"/>
          <p:cNvSpPr/>
          <p:nvPr/>
        </p:nvSpPr>
        <p:spPr>
          <a:xfrm>
            <a:off x="4748737" y="4673759"/>
            <a:ext cx="988821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l-GR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μ</a:t>
            </a: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Services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2" name="圆角矩形 33"/>
          <p:cNvSpPr/>
          <p:nvPr/>
        </p:nvSpPr>
        <p:spPr>
          <a:xfrm>
            <a:off x="6853906" y="4485516"/>
            <a:ext cx="822960" cy="155448"/>
          </a:xfrm>
          <a:prstGeom prst="roundRect">
            <a:avLst>
              <a:gd name="adj" fmla="val 50000"/>
            </a:avLst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Netconf</a:t>
            </a:r>
            <a:r>
              <a:rPr lang="en-US" altLang="zh-CN" sz="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/Yang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3" name="圆角矩形 33"/>
          <p:cNvSpPr/>
          <p:nvPr/>
        </p:nvSpPr>
        <p:spPr>
          <a:xfrm>
            <a:off x="7263719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Ansible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4" name="圆角矩形 33"/>
          <p:cNvSpPr/>
          <p:nvPr/>
        </p:nvSpPr>
        <p:spPr>
          <a:xfrm>
            <a:off x="7673532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Collectors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5" name="圆角矩形 33"/>
          <p:cNvSpPr/>
          <p:nvPr/>
        </p:nvSpPr>
        <p:spPr>
          <a:xfrm>
            <a:off x="8621188" y="4485516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OpenStack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6" name="圆角矩形 33"/>
          <p:cNvSpPr/>
          <p:nvPr/>
        </p:nvSpPr>
        <p:spPr>
          <a:xfrm>
            <a:off x="9031001" y="4671368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Azure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7" name="圆角矩形 33"/>
          <p:cNvSpPr/>
          <p:nvPr/>
        </p:nvSpPr>
        <p:spPr>
          <a:xfrm>
            <a:off x="9440814" y="4857220"/>
            <a:ext cx="822960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AWS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38" name="Can 237"/>
          <p:cNvSpPr/>
          <p:nvPr/>
        </p:nvSpPr>
        <p:spPr>
          <a:xfrm>
            <a:off x="10012286" y="1903700"/>
            <a:ext cx="637840" cy="209412"/>
          </a:xfrm>
          <a:prstGeom prst="can">
            <a:avLst/>
          </a:prstGeom>
          <a:solidFill>
            <a:schemeClr val="accent1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API Catalog</a:t>
            </a:r>
          </a:p>
        </p:txBody>
      </p:sp>
      <p:sp>
        <p:nvSpPr>
          <p:cNvPr id="239" name="圆角矩形 33"/>
          <p:cNvSpPr/>
          <p:nvPr/>
        </p:nvSpPr>
        <p:spPr>
          <a:xfrm>
            <a:off x="5617298" y="3808504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ONOS</a:t>
            </a:r>
          </a:p>
        </p:txBody>
      </p:sp>
      <p:sp>
        <p:nvSpPr>
          <p:cNvPr id="240" name="圆角矩形 33"/>
          <p:cNvSpPr/>
          <p:nvPr/>
        </p:nvSpPr>
        <p:spPr>
          <a:xfrm>
            <a:off x="6404921" y="3807220"/>
            <a:ext cx="681269" cy="250721"/>
          </a:xfrm>
          <a:prstGeom prst="roundRect">
            <a:avLst>
              <a:gd name="adj" fmla="val 818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Open </a:t>
            </a:r>
          </a:p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ROADM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7117836" y="369915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850065" y="3293165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243" name="圆角矩形 33"/>
          <p:cNvSpPr/>
          <p:nvPr/>
        </p:nvSpPr>
        <p:spPr>
          <a:xfrm>
            <a:off x="3827696" y="4856023"/>
            <a:ext cx="2050659" cy="155448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Resource Orchestration APIs</a:t>
            </a:r>
            <a:endParaRPr lang="en-US" altLang="zh-CN" sz="1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/>
            </a:endParaRPr>
          </a:p>
        </p:txBody>
      </p:sp>
      <p:sp>
        <p:nvSpPr>
          <p:cNvPr id="244" name="圆角矩形 33"/>
          <p:cNvSpPr/>
          <p:nvPr/>
        </p:nvSpPr>
        <p:spPr>
          <a:xfrm>
            <a:off x="6693248" y="3193097"/>
            <a:ext cx="63196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Assign</a:t>
            </a:r>
          </a:p>
        </p:txBody>
      </p:sp>
      <p:sp>
        <p:nvSpPr>
          <p:cNvPr id="245" name="圆角矩形 33"/>
          <p:cNvSpPr/>
          <p:nvPr/>
        </p:nvSpPr>
        <p:spPr>
          <a:xfrm>
            <a:off x="6695258" y="3333023"/>
            <a:ext cx="629956" cy="118872"/>
          </a:xfrm>
          <a:prstGeom prst="roundRect">
            <a:avLst>
              <a:gd name="adj" fmla="val 8184"/>
            </a:avLst>
          </a:prstGeom>
          <a:ln w="12700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7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Health Check</a:t>
            </a:r>
          </a:p>
        </p:txBody>
      </p:sp>
    </p:spTree>
    <p:extLst>
      <p:ext uri="{BB962C8B-B14F-4D97-AF65-F5344CB8AC3E}">
        <p14:creationId xmlns:p14="http://schemas.microsoft.com/office/powerpoint/2010/main" val="3872869923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8605" y="1039665"/>
            <a:ext cx="4881351" cy="22273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140" y="126215"/>
            <a:ext cx="10844563" cy="615553"/>
          </a:xfrm>
        </p:spPr>
        <p:txBody>
          <a:bodyPr anchor="ctr"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Controller Personas Based on SDK Libraries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2" name="Trapezoid 71"/>
          <p:cNvSpPr/>
          <p:nvPr/>
        </p:nvSpPr>
        <p:spPr>
          <a:xfrm>
            <a:off x="3207991" y="2378094"/>
            <a:ext cx="6916049" cy="1482429"/>
          </a:xfrm>
          <a:prstGeom prst="trapezoid">
            <a:avLst>
              <a:gd name="adj" fmla="val 183994"/>
            </a:avLst>
          </a:prstGeom>
          <a:solidFill>
            <a:srgbClr val="F2F2F2">
              <a:alpha val="50196"/>
            </a:srgbClr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3" name="Down Arrow 72"/>
          <p:cNvSpPr/>
          <p:nvPr/>
        </p:nvSpPr>
        <p:spPr>
          <a:xfrm rot="1274817">
            <a:off x="5192588" y="3197787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4" name="Down Arrow 73"/>
          <p:cNvSpPr/>
          <p:nvPr/>
        </p:nvSpPr>
        <p:spPr>
          <a:xfrm rot="20080459">
            <a:off x="7770916" y="3197786"/>
            <a:ext cx="334410" cy="50292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5259" y="1578323"/>
            <a:ext cx="248650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SDK Libraries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5259" y="4511384"/>
            <a:ext cx="2625884" cy="14465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Controller Personas Examples</a:t>
            </a:r>
          </a:p>
          <a:p>
            <a:pPr defTabSz="457200" hangingPunct="0"/>
            <a:r>
              <a:rPr lang="en-US" sz="1600" b="1" dirty="0">
                <a:solidFill>
                  <a:srgbClr val="0D2957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rPr>
              <a:t>(created from CCSDK)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216151" y="3860522"/>
            <a:ext cx="3327398" cy="2579843"/>
            <a:chOff x="3216151" y="3860522"/>
            <a:chExt cx="3327398" cy="2579843"/>
          </a:xfrm>
        </p:grpSpPr>
        <p:sp>
          <p:nvSpPr>
            <p:cNvPr id="59" name="圆角矩形 33"/>
            <p:cNvSpPr/>
            <p:nvPr/>
          </p:nvSpPr>
          <p:spPr>
            <a:xfrm>
              <a:off x="3216151" y="3860522"/>
              <a:ext cx="3327398" cy="2579843"/>
            </a:xfrm>
            <a:prstGeom prst="roundRect">
              <a:avLst>
                <a:gd name="adj" fmla="val 3911"/>
              </a:avLst>
            </a:prstGeom>
            <a:solidFill>
              <a:srgbClr val="EBF5FF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14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SDN-C Persona</a:t>
              </a: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3665238" y="4195382"/>
              <a:ext cx="2447719" cy="279754"/>
            </a:xfrm>
            <a:prstGeom prst="roundRect">
              <a:avLst/>
            </a:prstGeom>
            <a:solidFill>
              <a:srgbClr val="FFFFFF"/>
            </a:solidFill>
            <a:ln w="25400" cap="flat">
              <a:solidFill>
                <a:srgbClr val="0070C0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defTabSz="457200" hangingPunct="0"/>
              <a:r>
                <a:rPr lang="en-US" sz="1200" dirty="0">
                  <a:solidFill>
                    <a:prstClr val="black"/>
                  </a:solidFill>
                  <a:sym typeface="Calibri"/>
                </a:rPr>
                <a:t>NB API</a:t>
              </a:r>
            </a:p>
          </p:txBody>
        </p:sp>
        <p:sp>
          <p:nvSpPr>
            <p:cNvPr id="61" name="圆角矩形 33"/>
            <p:cNvSpPr/>
            <p:nvPr/>
          </p:nvSpPr>
          <p:spPr>
            <a:xfrm>
              <a:off x="4310746" y="4248757"/>
              <a:ext cx="1093695" cy="162846"/>
            </a:xfrm>
            <a:prstGeom prst="roundRect">
              <a:avLst>
                <a:gd name="adj" fmla="val 50000"/>
              </a:avLst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Controller APIs</a:t>
              </a:r>
            </a:p>
          </p:txBody>
        </p:sp>
        <p:sp>
          <p:nvSpPr>
            <p:cNvPr id="63" name="圆角矩形 33"/>
            <p:cNvSpPr/>
            <p:nvPr/>
          </p:nvSpPr>
          <p:spPr>
            <a:xfrm>
              <a:off x="3665239" y="4512214"/>
              <a:ext cx="2447719" cy="1376231"/>
            </a:xfrm>
            <a:prstGeom prst="roundRect">
              <a:avLst>
                <a:gd name="adj" fmla="val 8184"/>
              </a:avLst>
            </a:prstGeom>
            <a:solidFill>
              <a:srgbClr val="E8F8EA"/>
            </a:solidFill>
            <a:ln w="38100">
              <a:solidFill>
                <a:srgbClr val="00B050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900" b="1" dirty="0">
                  <a:solidFill>
                    <a:srgbClr val="70AD47">
                      <a:lumMod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Control Functions</a:t>
              </a:r>
            </a:p>
          </p:txBody>
        </p:sp>
        <p:sp>
          <p:nvSpPr>
            <p:cNvPr id="64" name="圆角矩形 33"/>
            <p:cNvSpPr/>
            <p:nvPr/>
          </p:nvSpPr>
          <p:spPr>
            <a:xfrm>
              <a:off x="4513973" y="5562743"/>
              <a:ext cx="681269" cy="250721"/>
            </a:xfrm>
            <a:prstGeom prst="roundRect">
              <a:avLst>
                <a:gd name="adj" fmla="val 818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ODL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88279" y="4782789"/>
              <a:ext cx="1932658" cy="637170"/>
              <a:chOff x="3888279" y="4782789"/>
              <a:chExt cx="1932658" cy="63717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3888279" y="4782789"/>
                <a:ext cx="1932658" cy="637170"/>
                <a:chOff x="4834798" y="3242216"/>
                <a:chExt cx="1932658" cy="637170"/>
              </a:xfrm>
            </p:grpSpPr>
            <p:sp>
              <p:nvSpPr>
                <p:cNvPr id="68" name="圆角矩形 33"/>
                <p:cNvSpPr/>
                <p:nvPr/>
              </p:nvSpPr>
              <p:spPr>
                <a:xfrm>
                  <a:off x="4834798" y="3242216"/>
                  <a:ext cx="1932658" cy="637170"/>
                </a:xfrm>
                <a:prstGeom prst="can">
                  <a:avLst>
                    <a:gd name="adj" fmla="val 8977"/>
                  </a:avLst>
                </a:prstGeom>
                <a:solidFill>
                  <a:schemeClr val="bg1"/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9144" rIns="91440" bIns="9144" numCol="1" rtlCol="0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8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Library</a:t>
                  </a:r>
                </a:p>
              </p:txBody>
            </p:sp>
            <p:sp>
              <p:nvSpPr>
                <p:cNvPr id="69" name="圆角矩形 33"/>
                <p:cNvSpPr/>
                <p:nvPr/>
              </p:nvSpPr>
              <p:spPr>
                <a:xfrm>
                  <a:off x="4894690" y="3611128"/>
                  <a:ext cx="870778" cy="122863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VNF Configure </a:t>
                  </a:r>
                </a:p>
              </p:txBody>
            </p:sp>
            <p:sp>
              <p:nvSpPr>
                <p:cNvPr id="70" name="圆角矩形 33"/>
                <p:cNvSpPr/>
                <p:nvPr/>
              </p:nvSpPr>
              <p:spPr>
                <a:xfrm>
                  <a:off x="5825360" y="3443912"/>
                  <a:ext cx="870778" cy="122987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Network Config</a:t>
                  </a:r>
                </a:p>
              </p:txBody>
            </p:sp>
            <p:sp>
              <p:nvSpPr>
                <p:cNvPr id="71" name="圆角矩形 33"/>
                <p:cNvSpPr/>
                <p:nvPr/>
              </p:nvSpPr>
              <p:spPr>
                <a:xfrm>
                  <a:off x="5839846" y="3611128"/>
                  <a:ext cx="870778" cy="121255"/>
                </a:xfrm>
                <a:prstGeom prst="roundRect">
                  <a:avLst>
                    <a:gd name="adj" fmla="val 8184"/>
                  </a:avLst>
                </a:prstGeom>
                <a:ln w="12700"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vert="horz" wrap="none" lIns="91440" tIns="45720" rIns="91440" bIns="45720" numCol="1" rtlCol="0" anchor="ctr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algn="ctr">
                    <a:buClr>
                      <a:srgbClr val="CC9900"/>
                    </a:buClr>
                    <a:defRPr/>
                  </a:pPr>
                  <a:r>
                    <a:rPr lang="en-US" altLang="zh-CN" sz="700" b="1" dirty="0">
                      <a:solidFill>
                        <a:prstClr val="black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sym typeface="Calibri"/>
                    </a:rPr>
                    <a:t>Svc Function Chain</a:t>
                  </a:r>
                </a:p>
              </p:txBody>
            </p:sp>
          </p:grpSp>
          <p:sp>
            <p:nvSpPr>
              <p:cNvPr id="66" name="圆角矩形 33"/>
              <p:cNvSpPr/>
              <p:nvPr/>
            </p:nvSpPr>
            <p:spPr>
              <a:xfrm>
                <a:off x="3948171" y="498515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Assign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665238" y="5951130"/>
              <a:ext cx="2447719" cy="419359"/>
              <a:chOff x="3665238" y="5951130"/>
              <a:chExt cx="2447719" cy="419359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3665238" y="5951130"/>
                <a:ext cx="2447719" cy="413862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55" name="圆角矩形 33"/>
              <p:cNvSpPr/>
              <p:nvPr/>
            </p:nvSpPr>
            <p:spPr>
              <a:xfrm>
                <a:off x="4777187" y="6180551"/>
                <a:ext cx="861871" cy="141659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Adapters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6" name="圆角矩形 33"/>
              <p:cNvSpPr/>
              <p:nvPr/>
            </p:nvSpPr>
            <p:spPr>
              <a:xfrm>
                <a:off x="3970857" y="6181880"/>
                <a:ext cx="777128" cy="140329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OSS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7" name="圆角矩形 33"/>
              <p:cNvSpPr/>
              <p:nvPr/>
            </p:nvSpPr>
            <p:spPr>
              <a:xfrm>
                <a:off x="4767761" y="6001159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58" name="圆角矩形 33"/>
              <p:cNvSpPr/>
              <p:nvPr/>
            </p:nvSpPr>
            <p:spPr>
              <a:xfrm>
                <a:off x="3970856" y="6002753"/>
                <a:ext cx="777128" cy="13132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67791" y="6001159"/>
                <a:ext cx="25102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defTabSz="457200" hangingPunct="0"/>
                <a:r>
                  <a:rPr lang="en-US" dirty="0">
                    <a:solidFill>
                      <a:prstClr val="black"/>
                    </a:solidFill>
                    <a:sym typeface="Calibri"/>
                  </a:rPr>
                  <a:t>…</a:t>
                </a: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6619276" y="3860523"/>
            <a:ext cx="3548308" cy="2579843"/>
            <a:chOff x="6619276" y="3860523"/>
            <a:chExt cx="3548308" cy="2579843"/>
          </a:xfrm>
        </p:grpSpPr>
        <p:grpSp>
          <p:nvGrpSpPr>
            <p:cNvPr id="77" name="Group 76"/>
            <p:cNvGrpSpPr/>
            <p:nvPr/>
          </p:nvGrpSpPr>
          <p:grpSpPr>
            <a:xfrm>
              <a:off x="6619276" y="3860523"/>
              <a:ext cx="3548308" cy="2579843"/>
              <a:chOff x="5651101" y="3570598"/>
              <a:chExt cx="3548308" cy="2579843"/>
            </a:xfrm>
          </p:grpSpPr>
          <p:sp>
            <p:nvSpPr>
              <p:cNvPr id="78" name="圆角矩形 33"/>
              <p:cNvSpPr/>
              <p:nvPr/>
            </p:nvSpPr>
            <p:spPr>
              <a:xfrm>
                <a:off x="5651101" y="3570598"/>
                <a:ext cx="3548308" cy="2579843"/>
              </a:xfrm>
              <a:prstGeom prst="roundRect">
                <a:avLst>
                  <a:gd name="adj" fmla="val 3911"/>
                </a:avLst>
              </a:prstGeom>
              <a:solidFill>
                <a:srgbClr val="EBF5FF"/>
              </a:solidFill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1400" b="1" dirty="0">
                    <a:solidFill>
                      <a:srgbClr val="70AD47">
                        <a:lumMod val="50000"/>
                      </a:srgb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Generic VNF Controller Persona</a:t>
                </a: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6131551" y="3889391"/>
                <a:ext cx="2536422" cy="260896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NB API</a:t>
                </a:r>
              </a:p>
            </p:txBody>
          </p:sp>
          <p:sp>
            <p:nvSpPr>
              <p:cNvPr id="80" name="圆角矩形 33"/>
              <p:cNvSpPr/>
              <p:nvPr/>
            </p:nvSpPr>
            <p:spPr>
              <a:xfrm>
                <a:off x="7088348" y="3942766"/>
                <a:ext cx="1093695" cy="162846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Controller APIs</a:t>
                </a:r>
              </a:p>
            </p:txBody>
          </p:sp>
          <p:sp>
            <p:nvSpPr>
              <p:cNvPr id="81" name="圆角矩形 33"/>
              <p:cNvSpPr/>
              <p:nvPr/>
            </p:nvSpPr>
            <p:spPr>
              <a:xfrm>
                <a:off x="6131551" y="4205156"/>
                <a:ext cx="2536422" cy="1376231"/>
              </a:xfrm>
              <a:prstGeom prst="roundRect">
                <a:avLst>
                  <a:gd name="adj" fmla="val 8184"/>
                </a:avLst>
              </a:prstGeom>
              <a:solidFill>
                <a:srgbClr val="E8F8EA"/>
              </a:solidFill>
              <a:ln w="38100">
                <a:solidFill>
                  <a:srgbClr val="00B05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9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LCM Functions</a:t>
                </a:r>
              </a:p>
            </p:txBody>
          </p:sp>
          <p:sp>
            <p:nvSpPr>
              <p:cNvPr id="82" name="圆角矩形 33"/>
              <p:cNvSpPr/>
              <p:nvPr/>
            </p:nvSpPr>
            <p:spPr>
              <a:xfrm>
                <a:off x="6565744" y="5257602"/>
                <a:ext cx="681269" cy="250721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ODL</a:t>
                </a:r>
              </a:p>
            </p:txBody>
          </p:sp>
          <p:sp>
            <p:nvSpPr>
              <p:cNvPr id="83" name="圆角矩形 33"/>
              <p:cNvSpPr/>
              <p:nvPr/>
            </p:nvSpPr>
            <p:spPr>
              <a:xfrm>
                <a:off x="6402988" y="4476798"/>
                <a:ext cx="1972542" cy="637170"/>
              </a:xfrm>
              <a:prstGeom prst="can">
                <a:avLst>
                  <a:gd name="adj" fmla="val 8977"/>
                </a:avLst>
              </a:prstGeom>
              <a:solidFill>
                <a:schemeClr val="bg1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9144" rIns="91440" bIns="9144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Library</a:t>
                </a: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5693540" y="5668007"/>
                <a:ext cx="3460354" cy="407060"/>
              </a:xfrm>
              <a:prstGeom prst="roundRect">
                <a:avLst/>
              </a:prstGeom>
              <a:solidFill>
                <a:srgbClr val="FFFFFF"/>
              </a:solidFill>
              <a:ln w="25400" cap="flat">
                <a:solidFill>
                  <a:srgbClr val="0070C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SB</a:t>
                </a:r>
              </a:p>
              <a:p>
                <a:pPr defTabSz="457200" hangingPunct="0"/>
                <a:r>
                  <a:rPr lang="en-US" sz="1200" dirty="0">
                    <a:solidFill>
                      <a:prstClr val="black"/>
                    </a:solidFill>
                    <a:sym typeface="Calibri"/>
                  </a:rPr>
                  <a:t>API</a:t>
                </a:r>
              </a:p>
            </p:txBody>
          </p:sp>
          <p:sp>
            <p:nvSpPr>
              <p:cNvPr id="86" name="圆角矩形 33"/>
              <p:cNvSpPr/>
              <p:nvPr/>
            </p:nvSpPr>
            <p:spPr>
              <a:xfrm>
                <a:off x="6061304" y="5725021"/>
                <a:ext cx="570508" cy="13278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Ansible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7" name="圆角矩形 33"/>
              <p:cNvSpPr/>
              <p:nvPr/>
            </p:nvSpPr>
            <p:spPr>
              <a:xfrm>
                <a:off x="6696602" y="5875890"/>
                <a:ext cx="861871" cy="138302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l-GR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μ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Services APIs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8" name="圆角矩形 33"/>
              <p:cNvSpPr/>
              <p:nvPr/>
            </p:nvSpPr>
            <p:spPr>
              <a:xfrm>
                <a:off x="6694423" y="5716205"/>
                <a:ext cx="864050" cy="133331"/>
              </a:xfrm>
              <a:prstGeom prst="roundRect">
                <a:avLst>
                  <a:gd name="adj" fmla="val 50000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Netconf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/Yang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89" name="圆角矩形 33"/>
              <p:cNvSpPr/>
              <p:nvPr/>
            </p:nvSpPr>
            <p:spPr>
              <a:xfrm>
                <a:off x="6466741" y="4664577"/>
                <a:ext cx="456751" cy="12556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Rebuild</a:t>
                </a:r>
              </a:p>
            </p:txBody>
          </p:sp>
          <p:sp>
            <p:nvSpPr>
              <p:cNvPr id="90" name="圆角矩形 33"/>
              <p:cNvSpPr/>
              <p:nvPr/>
            </p:nvSpPr>
            <p:spPr>
              <a:xfrm>
                <a:off x="6466741" y="4818092"/>
                <a:ext cx="456751" cy="11258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Stop/Start</a:t>
                </a:r>
              </a:p>
            </p:txBody>
          </p:sp>
          <p:sp>
            <p:nvSpPr>
              <p:cNvPr id="91" name="圆角矩形 33"/>
              <p:cNvSpPr/>
              <p:nvPr/>
            </p:nvSpPr>
            <p:spPr>
              <a:xfrm>
                <a:off x="6976402" y="4662159"/>
                <a:ext cx="370450" cy="12300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Audit</a:t>
                </a:r>
              </a:p>
            </p:txBody>
          </p:sp>
          <p:sp>
            <p:nvSpPr>
              <p:cNvPr id="92" name="圆角矩形 33"/>
              <p:cNvSpPr/>
              <p:nvPr/>
            </p:nvSpPr>
            <p:spPr>
              <a:xfrm>
                <a:off x="6464643" y="4954502"/>
                <a:ext cx="456751" cy="107182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 err="1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HealthCk</a:t>
                </a:r>
                <a:endParaRPr lang="en-US" altLang="zh-CN" sz="7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3" name="圆角矩形 33"/>
              <p:cNvSpPr/>
              <p:nvPr/>
            </p:nvSpPr>
            <p:spPr>
              <a:xfrm>
                <a:off x="6976402" y="4810490"/>
                <a:ext cx="370450" cy="122028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Scale</a:t>
                </a:r>
              </a:p>
            </p:txBody>
          </p:sp>
          <p:sp>
            <p:nvSpPr>
              <p:cNvPr id="94" name="圆角矩形 33"/>
              <p:cNvSpPr/>
              <p:nvPr/>
            </p:nvSpPr>
            <p:spPr>
              <a:xfrm>
                <a:off x="6976402" y="4953592"/>
                <a:ext cx="370450" cy="109071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Heal</a:t>
                </a:r>
              </a:p>
            </p:txBody>
          </p:sp>
          <p:sp>
            <p:nvSpPr>
              <p:cNvPr id="95" name="圆角矩形 33"/>
              <p:cNvSpPr/>
              <p:nvPr/>
            </p:nvSpPr>
            <p:spPr>
              <a:xfrm>
                <a:off x="7558473" y="5257601"/>
                <a:ext cx="808653" cy="244719"/>
              </a:xfrm>
              <a:prstGeom prst="roundRect">
                <a:avLst>
                  <a:gd name="adj" fmla="val 8184"/>
                </a:avLst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Other engines</a:t>
                </a:r>
              </a:p>
            </p:txBody>
          </p:sp>
          <p:sp>
            <p:nvSpPr>
              <p:cNvPr id="96" name="圆角矩形 33"/>
              <p:cNvSpPr/>
              <p:nvPr/>
            </p:nvSpPr>
            <p:spPr>
              <a:xfrm>
                <a:off x="7587675" y="5875890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VNFM/EMS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7" name="圆角矩形 33"/>
              <p:cNvSpPr/>
              <p:nvPr/>
            </p:nvSpPr>
            <p:spPr>
              <a:xfrm>
                <a:off x="7580823" y="5721641"/>
                <a:ext cx="811871" cy="139541"/>
              </a:xfrm>
              <a:prstGeom prst="roundRect">
                <a:avLst>
                  <a:gd name="adj" fmla="val 50000"/>
                </a:avLst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3</a:t>
                </a:r>
                <a:r>
                  <a:rPr lang="en-US" altLang="zh-CN" sz="800" b="1" baseline="300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rd</a:t>
                </a:r>
                <a:r>
                  <a:rPr lang="en-US" altLang="zh-CN" sz="8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 Party SFC</a:t>
                </a:r>
                <a:endParaRPr lang="en-US" altLang="zh-CN" sz="12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endParaRPr>
              </a:p>
            </p:txBody>
          </p:sp>
          <p:sp>
            <p:nvSpPr>
              <p:cNvPr id="98" name="圆角矩形 33"/>
              <p:cNvSpPr/>
              <p:nvPr/>
            </p:nvSpPr>
            <p:spPr>
              <a:xfrm>
                <a:off x="7399762" y="4658144"/>
                <a:ext cx="870778" cy="122863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VNF Configure </a:t>
                </a:r>
              </a:p>
            </p:txBody>
          </p:sp>
          <p:sp>
            <p:nvSpPr>
              <p:cNvPr id="99" name="圆角矩形 33"/>
              <p:cNvSpPr/>
              <p:nvPr/>
            </p:nvSpPr>
            <p:spPr>
              <a:xfrm>
                <a:off x="7399762" y="4807245"/>
                <a:ext cx="870778" cy="112039"/>
              </a:xfrm>
              <a:prstGeom prst="roundRect">
                <a:avLst>
                  <a:gd name="adj" fmla="val 8184"/>
                </a:avLst>
              </a:prstGeom>
              <a:ln w="12700"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non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700" b="1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/>
                  </a:rPr>
                  <a:t>Svc Function Chain</a:t>
                </a:r>
              </a:p>
            </p:txBody>
          </p:sp>
        </p:grpSp>
        <p:sp>
          <p:nvSpPr>
            <p:cNvPr id="100" name="圆角矩形 33"/>
            <p:cNvSpPr/>
            <p:nvPr/>
          </p:nvSpPr>
          <p:spPr>
            <a:xfrm>
              <a:off x="7029479" y="6173055"/>
              <a:ext cx="570508" cy="132782"/>
            </a:xfrm>
            <a:prstGeom prst="roundRect">
              <a:avLst>
                <a:gd name="adj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8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OSS APIs</a:t>
              </a:r>
              <a:endPara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1" name="圆角矩形 33"/>
            <p:cNvSpPr/>
            <p:nvPr/>
          </p:nvSpPr>
          <p:spPr>
            <a:xfrm>
              <a:off x="9403308" y="6006068"/>
              <a:ext cx="654841" cy="141660"/>
            </a:xfrm>
            <a:prstGeom prst="roundRect">
              <a:avLst>
                <a:gd name="adj" fmla="val 50000"/>
              </a:avLst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buClr>
                  <a:srgbClr val="CC9900"/>
                </a:buClr>
                <a:defRPr/>
              </a:pPr>
              <a:r>
                <a:rPr lang="en-US" altLang="zh-CN" sz="60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/>
                </a:rPr>
                <a:t>Other Adapters</a:t>
              </a:r>
              <a:endParaRPr lang="en-US" altLang="zh-CN" sz="105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612288" y="5989716"/>
              <a:ext cx="25102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457200" hangingPunct="0"/>
              <a:r>
                <a:rPr lang="en-US" dirty="0">
                  <a:solidFill>
                    <a:prstClr val="black"/>
                  </a:solidFill>
                  <a:sym typeface="Calibri"/>
                </a:rPr>
                <a:t>…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719890" y="5127519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526648" y="5060917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8275619" y="5421374"/>
            <a:ext cx="25102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dirty="0">
                <a:solidFill>
                  <a:prstClr val="black"/>
                </a:solidFill>
                <a:sym typeface="Calibri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960188417"/>
      </p:ext>
    </p:extLst>
  </p:cSld>
  <p:clrMapOvr>
    <a:masterClrMapping/>
  </p:clrMapOvr>
  <p:transition spd="med"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all layers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Functional View)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9648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48191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523948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188460" y="5849052"/>
            <a:ext cx="947331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Kubernetes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5"/>
            <a:ext cx="802516" cy="983423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95271"/>
            <a:ext cx="2333316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3782" y="4195271"/>
            <a:ext cx="2333315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b="1" dirty="0">
                <a:solidFill>
                  <a:srgbClr val="000000"/>
                </a:solidFill>
                <a:sym typeface="Calibri"/>
              </a:rPr>
              <a:t>Configuration &amp;  Life Cycle Management</a:t>
            </a: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Others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14752" y="4645505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圆角矩形 29"/>
          <p:cNvSpPr/>
          <p:nvPr/>
        </p:nvSpPr>
        <p:spPr>
          <a:xfrm rot="16200000">
            <a:off x="11506562" y="4417873"/>
            <a:ext cx="721456" cy="40269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chemeClr val="tx1"/>
                </a:solidFill>
                <a:ea typeface="微软雅黑" panose="020B0503020204020204" pitchFamily="34" charset="-122"/>
              </a:rPr>
              <a:t>CCSDK</a:t>
            </a:r>
          </a:p>
        </p:txBody>
      </p:sp>
    </p:spTree>
    <p:extLst>
      <p:ext uri="{BB962C8B-B14F-4D97-AF65-F5344CB8AC3E}">
        <p14:creationId xmlns:p14="http://schemas.microsoft.com/office/powerpoint/2010/main" val="810313665"/>
      </p:ext>
    </p:extLst>
  </p:cSld>
  <p:clrMapOvr>
    <a:masterClrMapping/>
  </p:clrMapOvr>
  <p:transition spd="med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42"/>
          <p:cNvSpPr txBox="1">
            <a:spLocks/>
          </p:cNvSpPr>
          <p:nvPr/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High Level Component View</a:t>
            </a:r>
            <a:br>
              <a:rPr lang="en-US" sz="3200" b="1" dirty="0"/>
            </a:b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249484045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Service Design and Creation (SDC) Functional Architecture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141C212-BB24-4F2E-B919-C0E4DD025C8E}"/>
              </a:ext>
            </a:extLst>
          </p:cNvPr>
          <p:cNvSpPr txBox="1">
            <a:spLocks/>
          </p:cNvSpPr>
          <p:nvPr/>
        </p:nvSpPr>
        <p:spPr>
          <a:xfrm>
            <a:off x="-217431" y="1639268"/>
            <a:ext cx="4350892" cy="4976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Import Management Functions</a:t>
            </a:r>
          </a:p>
          <a:p>
            <a:pPr marL="801688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Import ONAP base capability definitions from Development Catalog to Design Catalog as building blocks in a standard format</a:t>
            </a:r>
            <a:endParaRPr lang="en-US" sz="1050" b="1" u="sng" dirty="0">
              <a:solidFill>
                <a:prstClr val="black"/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Create Flows &amp; Policies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reusable management flows using building blocks &amp; associated events &amp; Policies</a:t>
            </a:r>
            <a:endParaRPr lang="en-US" sz="105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Onboard Network Functions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VF model to include vendor’s description, scripts, &amp; license model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Customize models to include Service Provider specific attributes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Service &amp; Operations Methods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Create Service models with resources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Design and associate operations processes &amp; policies (e.g., Instantiation, DCAE/Control Loop, Change Management, etc.) and configure them to be service specific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Certification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chemeClr val="accent1">
                    <a:lumMod val="75000"/>
                  </a:schemeClr>
                </a:solidFill>
              </a:rPr>
              <a:t>Simulate &amp; test the design in Sandbox environment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Certify Readiness &amp; Adherence to Standards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Metadata Distribution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Publish certified models for distribution to runtime catalog</a:t>
            </a:r>
          </a:p>
          <a:p>
            <a:pPr marL="800100" lvl="1" indent="-176213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050" b="1" dirty="0">
                <a:solidFill>
                  <a:srgbClr val="067AB4"/>
                </a:solidFill>
              </a:rPr>
              <a:t>Notifications &amp; Version Control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30628" y="992937"/>
            <a:ext cx="11970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Service Provider’s Design environment to:  1. Catalog management capabilities, 2. Onboard vendor provided Network Functions, 3. Design Services and Operations, 4. Test, certify, and distribute models for Runtime Execution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375" y="1763486"/>
            <a:ext cx="8320687" cy="446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6547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Catalog Architecture</a:t>
            </a:r>
          </a:p>
        </p:txBody>
      </p:sp>
      <p:sp>
        <p:nvSpPr>
          <p:cNvPr id="130" name="Text Placeholder 3">
            <a:extLst>
              <a:ext uri="{FF2B5EF4-FFF2-40B4-BE49-F238E27FC236}">
                <a16:creationId xmlns:a16="http://schemas.microsoft.com/office/drawing/2014/main" id="{F6A5818F-9532-4641-89F7-793521086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362269"/>
            <a:ext cx="4618653" cy="5141923"/>
          </a:xfrm>
        </p:spPr>
        <p:txBody>
          <a:bodyPr>
            <a:normAutofit fontScale="92500" lnSpcReduction="20000"/>
          </a:bodyPr>
          <a:lstStyle/>
          <a:p>
            <a:pPr marL="168275" indent="0">
              <a:spcBef>
                <a:spcPts val="599"/>
              </a:spcBef>
              <a:spcAft>
                <a:spcPts val="300"/>
              </a:spcAft>
              <a:buNone/>
            </a:pPr>
            <a:r>
              <a:rPr lang="en-US" sz="1400" b="1" i="1" dirty="0">
                <a:solidFill>
                  <a:schemeClr val="accent6">
                    <a:lumMod val="75000"/>
                  </a:schemeClr>
                </a:solidFill>
              </a:rPr>
              <a:t>Partially Existing: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Design Catalog (ONAP Design Platform - SDC)</a:t>
            </a:r>
            <a:endParaRPr lang="en-US" sz="1050" b="1" dirty="0">
              <a:solidFill>
                <a:srgbClr val="067AB4"/>
              </a:solidFill>
            </a:endParaRPr>
          </a:p>
          <a:p>
            <a:pPr marL="800100" lvl="1" indent="-176213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Catalog imported ONAP generic re-usable management software function &amp; policy definitions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Enable SP to onboard standard VNF packages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Support SP users in design &amp; lifecycle management of Resource and Service models</a:t>
            </a:r>
          </a:p>
          <a:p>
            <a:pPr marL="800100" lvl="1" indent="-176213" fontAlgn="auto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presentation to support service compositions &amp; management flow associations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Manages catalog’s elements versions, lifecycle and access policy</a:t>
            </a:r>
          </a:p>
          <a:p>
            <a:pPr marL="801688" lvl="1" indent="-176213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All certified asset definitions available for re-use and composition</a:t>
            </a:r>
            <a:endParaRPr lang="en-US" sz="1300" dirty="0">
              <a:solidFill>
                <a:srgbClr val="067AB4"/>
              </a:solidFill>
            </a:endParaRPr>
          </a:p>
          <a:p>
            <a:pPr marL="800100" lvl="1" indent="-17621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‒"/>
            </a:pPr>
            <a:endParaRPr lang="en-US" sz="1050" b="1" dirty="0">
              <a:solidFill>
                <a:srgbClr val="067AB4"/>
              </a:solidFill>
            </a:endParaRPr>
          </a:p>
          <a:p>
            <a:pPr marL="166687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50" b="1" i="1" dirty="0">
                <a:solidFill>
                  <a:schemeClr val="accent2"/>
                </a:solidFill>
              </a:rPr>
              <a:t>Yet to be implemented:</a:t>
            </a: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Development Catalog (ONAP Development)</a:t>
            </a:r>
            <a:endParaRPr lang="en-US" sz="14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accent1">
                    <a:lumMod val="75000"/>
                  </a:schemeClr>
                </a:solidFill>
              </a:rPr>
              <a:t>Common toolsets and data store for creation of ONAP software models &amp; management flows/policies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Interact with external software development teams and suppliers to onboard custom software, adapters or new capabilities</a:t>
            </a:r>
            <a:endParaRPr lang="en-US" sz="1300" dirty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171450">
              <a:spcBef>
                <a:spcPts val="599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u="sng" dirty="0">
                <a:solidFill>
                  <a:prstClr val="black"/>
                </a:solidFill>
              </a:rPr>
              <a:t>Runtime Catalog (ONAP Execution Platform)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a common data store for distributed certified models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Provide ONAP runtime component’s subscription to access component view of the model data</a:t>
            </a:r>
          </a:p>
          <a:p>
            <a:pPr marL="800100" lvl="1" indent="-176213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rgbClr val="067AB4"/>
                </a:solidFill>
              </a:rPr>
              <a:t>Maintain executable images and other runtime artifacts</a:t>
            </a:r>
          </a:p>
        </p:txBody>
      </p:sp>
      <p:sp>
        <p:nvSpPr>
          <p:cNvPr id="133" name="Text Placeholder 3">
            <a:extLst>
              <a:ext uri="{FF2B5EF4-FFF2-40B4-BE49-F238E27FC236}">
                <a16:creationId xmlns:a16="http://schemas.microsoft.com/office/drawing/2014/main" id="{D9D09222-CC3C-498E-A116-11DE95256895}"/>
              </a:ext>
            </a:extLst>
          </p:cNvPr>
          <p:cNvSpPr txBox="1">
            <a:spLocks/>
          </p:cNvSpPr>
          <p:nvPr/>
        </p:nvSpPr>
        <p:spPr>
          <a:xfrm>
            <a:off x="40485" y="992964"/>
            <a:ext cx="11145427" cy="276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99"/>
              </a:spcBef>
              <a:buNone/>
            </a:pPr>
            <a:r>
              <a:rPr lang="en-US" sz="1600" b="1" dirty="0">
                <a:solidFill>
                  <a:schemeClr val="tx1"/>
                </a:solidFill>
              </a:rPr>
              <a:t>The overall ONAP Catalog architecture includes Development Catalog, Design Catalog, and Runtime Catalog</a:t>
            </a:r>
          </a:p>
          <a:p>
            <a:pPr marL="0" indent="0">
              <a:spcBef>
                <a:spcPts val="599"/>
              </a:spcBef>
              <a:buNone/>
            </a:pPr>
            <a:endParaRPr lang="en-US" sz="1600" b="1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766" y="1660850"/>
            <a:ext cx="7527334" cy="443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75030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9227" y="1563719"/>
            <a:ext cx="11429477" cy="1600900"/>
          </a:xfrm>
        </p:spPr>
        <p:txBody>
          <a:bodyPr>
            <a:normAutofit/>
          </a:bodyPr>
          <a:lstStyle/>
          <a:p>
            <a:pPr marL="168782" indent="-168782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Model Driven Orchestration and APIs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Runtime behavior driven by service and resource models and policies (including compound/nested services) designed in or onboarded into SDC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Orchestrates service delivery, change management as well as open and closed-loop control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Provides standard, model driven APIs for requested actions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Tracks orchestrated activity for the life of the 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request, but doesn’t maintain state of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orchestrated components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400" b="1" kern="0" dirty="0">
              <a:solidFill>
                <a:srgbClr val="FF0000"/>
              </a:solidFill>
              <a:latin typeface="Calibri"/>
              <a:sym typeface="Calibri"/>
            </a:endParaRP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947EA2C-2C7A-4FF4-96EE-777A8E5E4669}"/>
              </a:ext>
            </a:extLst>
          </p:cNvPr>
          <p:cNvSpPr txBox="1">
            <a:spLocks/>
          </p:cNvSpPr>
          <p:nvPr/>
        </p:nvSpPr>
        <p:spPr>
          <a:xfrm>
            <a:off x="139227" y="1165184"/>
            <a:ext cx="11791516" cy="4709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The ONAP Orchestrator orchestrates service, resources and associated cross-controller activity driven by requests and events that indicate the need to create, modify or remove service and resource instances, or to perform multi-control layer remedy actions.</a:t>
            </a:r>
          </a:p>
        </p:txBody>
      </p:sp>
      <p:sp>
        <p:nvSpPr>
          <p:cNvPr id="114" name="Text Placeholder 3">
            <a:extLst>
              <a:ext uri="{FF2B5EF4-FFF2-40B4-BE49-F238E27FC236}">
                <a16:creationId xmlns:a16="http://schemas.microsoft.com/office/drawing/2014/main" id="{F8F3F674-0579-4741-8B97-C032E0ABDC57}"/>
              </a:ext>
            </a:extLst>
          </p:cNvPr>
          <p:cNvSpPr txBox="1">
            <a:spLocks/>
          </p:cNvSpPr>
          <p:nvPr/>
        </p:nvSpPr>
        <p:spPr>
          <a:xfrm>
            <a:off x="139226" y="3044040"/>
            <a:ext cx="3780767" cy="867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Processing of Service Requests: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Performs Decomposition, Recipe Selection, Recipe Execution (including Rainy Day)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Triggers and Records Results for:</a:t>
            </a:r>
          </a:p>
        </p:txBody>
      </p:sp>
      <p:sp>
        <p:nvSpPr>
          <p:cNvPr id="115" name="Text Placeholder 3">
            <a:extLst>
              <a:ext uri="{FF2B5EF4-FFF2-40B4-BE49-F238E27FC236}">
                <a16:creationId xmlns:a16="http://schemas.microsoft.com/office/drawing/2014/main" id="{23A77D73-5141-45FC-8D68-B33EEFF7E424}"/>
              </a:ext>
            </a:extLst>
          </p:cNvPr>
          <p:cNvSpPr txBox="1">
            <a:spLocks/>
          </p:cNvSpPr>
          <p:nvPr/>
        </p:nvSpPr>
        <p:spPr>
          <a:xfrm>
            <a:off x="361863" y="3838986"/>
            <a:ext cx="4711446" cy="62428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Homing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Assign, Create, Configure</a:t>
            </a:r>
            <a:br>
              <a:rPr lang="en-US" sz="1000" b="1" dirty="0">
                <a:solidFill>
                  <a:srgbClr val="000000"/>
                </a:solidFill>
              </a:rPr>
            </a:br>
            <a:r>
              <a:rPr lang="en-US" sz="1000" b="1" dirty="0">
                <a:solidFill>
                  <a:srgbClr val="000000"/>
                </a:solidFill>
              </a:rPr>
              <a:t>(Controller/multi-cloud activity)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Validation</a:t>
            </a:r>
          </a:p>
          <a:p>
            <a:pPr marL="290513" lvl="1" indent="-171450">
              <a:buFont typeface="Courier New" panose="02070309020205020404" pitchFamily="49" charset="0"/>
              <a:buChar char="o"/>
            </a:pPr>
            <a:r>
              <a:rPr lang="en-US" sz="1000" b="1" dirty="0">
                <a:solidFill>
                  <a:srgbClr val="000000"/>
                </a:solidFill>
              </a:rPr>
              <a:t>Monitoring</a:t>
            </a:r>
            <a:endParaRPr lang="en-US" sz="1100" b="1" dirty="0">
              <a:solidFill>
                <a:srgbClr val="000000"/>
              </a:solidFill>
            </a:endParaRP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id="{472E0F99-809B-4CB3-B92B-C29C471E7F0F}"/>
              </a:ext>
            </a:extLst>
          </p:cNvPr>
          <p:cNvSpPr txBox="1">
            <a:spLocks/>
          </p:cNvSpPr>
          <p:nvPr/>
        </p:nvSpPr>
        <p:spPr>
          <a:xfrm>
            <a:off x="139226" y="4472355"/>
            <a:ext cx="3900351" cy="1778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Separate execution threads for service, decomposed resources, and any subtending service(s) provide nested service orchestration in a recursive manner</a:t>
            </a:r>
          </a:p>
          <a:p>
            <a:pPr marL="168782" indent="-168782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Orchestration of Controllers</a:t>
            </a:r>
          </a:p>
          <a:p>
            <a:pPr marL="287338" lvl="1" indent="-168275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Coordinates activities across Multi-Cloud/</a:t>
            </a:r>
            <a:br>
              <a:rPr lang="en-US" sz="1200" b="1" dirty="0">
                <a:solidFill>
                  <a:srgbClr val="000000"/>
                </a:solidFill>
              </a:rPr>
            </a:br>
            <a:r>
              <a:rPr lang="en-US" sz="1200" b="1" dirty="0">
                <a:solidFill>
                  <a:srgbClr val="000000"/>
                </a:solidFill>
              </a:rPr>
              <a:t>SDN-C/Generic NF </a:t>
            </a:r>
            <a:r>
              <a:rPr lang="en-US" sz="1200" b="1" dirty="0">
                <a:solidFill>
                  <a:schemeClr val="tx1"/>
                </a:solidFill>
              </a:rPr>
              <a:t>controllers, including data sourcing and mapping to Controller inputs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65B50F-64D6-4954-BB37-F4B503FC5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630" y="2471595"/>
            <a:ext cx="7851427" cy="423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71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59955"/>
            <a:ext cx="60735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2" name="Title 131">
            <a:extLst>
              <a:ext uri="{FF2B5EF4-FFF2-40B4-BE49-F238E27FC236}">
                <a16:creationId xmlns:a16="http://schemas.microsoft.com/office/drawing/2014/main" id="{709D5100-7C3B-483C-B897-1FF0473B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Orchestrator Functional Internal View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9D414A-1F0D-4437-8FE2-C331AF6DC26C}"/>
              </a:ext>
            </a:extLst>
          </p:cNvPr>
          <p:cNvGrpSpPr/>
          <p:nvPr/>
        </p:nvGrpSpPr>
        <p:grpSpPr>
          <a:xfrm>
            <a:off x="10459711" y="92241"/>
            <a:ext cx="1565050" cy="951258"/>
            <a:chOff x="8439430" y="25213"/>
            <a:chExt cx="1565050" cy="951258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3261A921-D5CE-49C2-9B24-6EB17C1C8DA8}"/>
                </a:ext>
              </a:extLst>
            </p:cNvPr>
            <p:cNvSpPr/>
            <p:nvPr/>
          </p:nvSpPr>
          <p:spPr>
            <a:xfrm>
              <a:off x="8439430" y="162658"/>
              <a:ext cx="1565050" cy="813813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61E46455-4F0F-463D-AB65-404AE4F7355E}"/>
                </a:ext>
              </a:extLst>
            </p:cNvPr>
            <p:cNvSpPr txBox="1"/>
            <p:nvPr/>
          </p:nvSpPr>
          <p:spPr>
            <a:xfrm>
              <a:off x="9008446" y="25213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4A90269-B139-4BEE-B670-97E5AACE2CF7}"/>
                </a:ext>
              </a:extLst>
            </p:cNvPr>
            <p:cNvGrpSpPr/>
            <p:nvPr/>
          </p:nvGrpSpPr>
          <p:grpSpPr>
            <a:xfrm>
              <a:off x="8525367" y="437809"/>
              <a:ext cx="1451395" cy="436790"/>
              <a:chOff x="5236557" y="1068009"/>
              <a:chExt cx="1451395" cy="436790"/>
            </a:xfrm>
          </p:grpSpPr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OE-x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OI-x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9701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External API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Internal API</a:t>
                </a:r>
              </a:p>
            </p:txBody>
          </p:sp>
        </p:grpSp>
      </p:grpSp>
      <p:sp>
        <p:nvSpPr>
          <p:cNvPr id="180" name="Speech Bubble: Rectangle 179">
            <a:extLst>
              <a:ext uri="{FF2B5EF4-FFF2-40B4-BE49-F238E27FC236}">
                <a16:creationId xmlns:a16="http://schemas.microsoft.com/office/drawing/2014/main" id="{AE4DB433-F05B-4FE0-A248-6D656669306A}"/>
              </a:ext>
            </a:extLst>
          </p:cNvPr>
          <p:cNvSpPr/>
          <p:nvPr/>
        </p:nvSpPr>
        <p:spPr>
          <a:xfrm>
            <a:off x="8226071" y="151076"/>
            <a:ext cx="1811492" cy="476893"/>
          </a:xfrm>
          <a:prstGeom prst="wedgeRectCallout">
            <a:avLst>
              <a:gd name="adj1" fmla="val 77755"/>
              <a:gd name="adj2" fmla="val 42783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APIs labeled on slide relative to SO for reference only.</a:t>
            </a:r>
          </a:p>
        </p:txBody>
      </p:sp>
      <p:sp>
        <p:nvSpPr>
          <p:cNvPr id="109" name="Speech Bubble: Rectangle 108">
            <a:extLst>
              <a:ext uri="{FF2B5EF4-FFF2-40B4-BE49-F238E27FC236}">
                <a16:creationId xmlns:a16="http://schemas.microsoft.com/office/drawing/2014/main" id="{7295CA8D-5867-4507-8290-65DE42041749}"/>
              </a:ext>
            </a:extLst>
          </p:cNvPr>
          <p:cNvSpPr/>
          <p:nvPr/>
        </p:nvSpPr>
        <p:spPr>
          <a:xfrm>
            <a:off x="8230334" y="1098611"/>
            <a:ext cx="1809958" cy="476893"/>
          </a:xfrm>
          <a:prstGeom prst="wedgeRectCallout">
            <a:avLst>
              <a:gd name="adj1" fmla="val -47508"/>
              <a:gd name="adj2" fmla="val 101634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within a single ONAP instance is via Micro Services Bus.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1017D0-33E8-4D71-AC29-6652209CE574}"/>
              </a:ext>
            </a:extLst>
          </p:cNvPr>
          <p:cNvGrpSpPr/>
          <p:nvPr/>
        </p:nvGrpSpPr>
        <p:grpSpPr>
          <a:xfrm>
            <a:off x="1339207" y="1316801"/>
            <a:ext cx="10475666" cy="5597342"/>
            <a:chOff x="1339207" y="1316801"/>
            <a:chExt cx="10475666" cy="5597342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35757CF-CCCE-4405-A392-DD15489ED8F6}"/>
                </a:ext>
              </a:extLst>
            </p:cNvPr>
            <p:cNvSpPr/>
            <p:nvPr/>
          </p:nvSpPr>
          <p:spPr>
            <a:xfrm>
              <a:off x="4030628" y="1776795"/>
              <a:ext cx="5772647" cy="4516340"/>
            </a:xfrm>
            <a:custGeom>
              <a:avLst/>
              <a:gdLst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49857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1228 w 5772647"/>
                <a:gd name="connsiteY16" fmla="*/ 341906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6043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83096 w 5772647"/>
                <a:gd name="connsiteY0" fmla="*/ 330083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83096 w 5772647"/>
                <a:gd name="connsiteY17" fmla="*/ 330083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92760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3226373 w 5772647"/>
                <a:gd name="connsiteY0" fmla="*/ 347158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26373 w 5772647"/>
                <a:gd name="connsiteY17" fmla="*/ 347158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06903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3241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0525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2647" h="4516340">
                  <a:moveTo>
                    <a:pt x="3235427" y="329051"/>
                  </a:moveTo>
                  <a:lnTo>
                    <a:pt x="3105251" y="299278"/>
                  </a:lnTo>
                  <a:lnTo>
                    <a:pt x="3119383" y="66477"/>
                  </a:lnTo>
                  <a:lnTo>
                    <a:pt x="3223629" y="12032"/>
                  </a:lnTo>
                  <a:lnTo>
                    <a:pt x="5637474" y="0"/>
                  </a:lnTo>
                  <a:lnTo>
                    <a:pt x="5748793" y="55659"/>
                  </a:lnTo>
                  <a:lnTo>
                    <a:pt x="5764695" y="135172"/>
                  </a:lnTo>
                  <a:cubicBezTo>
                    <a:pt x="5767346" y="1555805"/>
                    <a:pt x="5769996" y="2976438"/>
                    <a:pt x="5772647" y="4397071"/>
                  </a:cubicBezTo>
                  <a:lnTo>
                    <a:pt x="5661328" y="4516340"/>
                  </a:lnTo>
                  <a:lnTo>
                    <a:pt x="111318" y="4516340"/>
                  </a:lnTo>
                  <a:lnTo>
                    <a:pt x="0" y="4468633"/>
                  </a:lnTo>
                  <a:lnTo>
                    <a:pt x="15902" y="4261899"/>
                  </a:lnTo>
                  <a:lnTo>
                    <a:pt x="55659" y="4190337"/>
                  </a:lnTo>
                  <a:lnTo>
                    <a:pt x="5359179" y="4198288"/>
                  </a:lnTo>
                  <a:lnTo>
                    <a:pt x="5438692" y="4126726"/>
                  </a:lnTo>
                  <a:cubicBezTo>
                    <a:pt x="5443993" y="2896924"/>
                    <a:pt x="5449293" y="1667123"/>
                    <a:pt x="5454594" y="437321"/>
                  </a:cubicBezTo>
                  <a:lnTo>
                    <a:pt x="5359179" y="333955"/>
                  </a:lnTo>
                  <a:lnTo>
                    <a:pt x="3235427" y="32905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76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1345191" y="2390863"/>
              <a:ext cx="7892814" cy="3399754"/>
            </a:xfrm>
            <a:prstGeom prst="roundRect">
              <a:avLst>
                <a:gd name="adj" fmla="val 7421"/>
              </a:avLst>
            </a:prstGeom>
            <a:solidFill>
              <a:srgbClr val="91ACDC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182724" tIns="45664" rIns="182724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Rounded Rectangle 90">
              <a:extLst>
                <a:ext uri="{FF2B5EF4-FFF2-40B4-BE49-F238E27FC236}">
                  <a16:creationId xmlns:a16="http://schemas.microsoft.com/office/drawing/2014/main" id="{C4ACCC34-4CD7-4FC5-BEDC-DED790E53AF7}"/>
                </a:ext>
              </a:extLst>
            </p:cNvPr>
            <p:cNvSpPr/>
            <p:nvPr/>
          </p:nvSpPr>
          <p:spPr>
            <a:xfrm>
              <a:off x="1612925" y="4614709"/>
              <a:ext cx="7283247" cy="92357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r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Rounded Rectangle 93">
              <a:extLst>
                <a:ext uri="{FF2B5EF4-FFF2-40B4-BE49-F238E27FC236}">
                  <a16:creationId xmlns:a16="http://schemas.microsoft.com/office/drawing/2014/main" id="{08566943-C86D-42E0-AB87-4A3D60986680}"/>
                </a:ext>
              </a:extLst>
            </p:cNvPr>
            <p:cNvSpPr/>
            <p:nvPr/>
          </p:nvSpPr>
          <p:spPr>
            <a:xfrm>
              <a:off x="3052211" y="2473457"/>
              <a:ext cx="5457484" cy="350711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92"/>
            <p:cNvSpPr/>
            <p:nvPr/>
          </p:nvSpPr>
          <p:spPr>
            <a:xfrm>
              <a:off x="6019456" y="3252519"/>
              <a:ext cx="2876715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Orch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Execution Engine 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</a:rPr>
                <a:t>(BPMN/TOSCA)</a:t>
              </a:r>
              <a:b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94"/>
            <p:cNvSpPr/>
            <p:nvPr/>
          </p:nvSpPr>
          <p:spPr>
            <a:xfrm>
              <a:off x="2706405" y="3252519"/>
              <a:ext cx="2820951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Data Store</a:t>
              </a:r>
            </a:p>
          </p:txBody>
        </p:sp>
        <p:sp>
          <p:nvSpPr>
            <p:cNvPr id="21" name="Can 122"/>
            <p:cNvSpPr/>
            <p:nvPr/>
          </p:nvSpPr>
          <p:spPr bwMode="auto">
            <a:xfrm>
              <a:off x="4731687" y="3826826"/>
              <a:ext cx="580896" cy="411909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94" tIns="34296" rIns="68594" bIns="3429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Request DB</a:t>
              </a:r>
            </a:p>
          </p:txBody>
        </p:sp>
        <p:sp>
          <p:nvSpPr>
            <p:cNvPr id="25" name="Rounded Rectangle 126"/>
            <p:cNvSpPr/>
            <p:nvPr/>
          </p:nvSpPr>
          <p:spPr>
            <a:xfrm>
              <a:off x="4515815" y="6456943"/>
              <a:ext cx="118436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53609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>
              <a:off x="7070178" y="4330372"/>
              <a:ext cx="0" cy="57607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cxnSpLocks/>
              <a:endCxn id="25" idx="0"/>
            </p:cNvCxnSpPr>
            <p:nvPr/>
          </p:nvCxnSpPr>
          <p:spPr>
            <a:xfrm>
              <a:off x="5090168" y="5349026"/>
              <a:ext cx="17827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3314135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42133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63530" y="415599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068825" y="3913655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5" name="Straight Arrow Connector 44"/>
            <p:cNvCxnSpPr>
              <a:cxnSpLocks/>
            </p:cNvCxnSpPr>
            <p:nvPr/>
          </p:nvCxnSpPr>
          <p:spPr>
            <a:xfrm>
              <a:off x="5514308" y="4065324"/>
              <a:ext cx="513385" cy="455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ysDash"/>
              <a:headEnd type="arrow" w="med" len="med"/>
              <a:tailEnd type="arrow" w="med" len="med"/>
            </a:ln>
            <a:effectLst/>
          </p:spPr>
        </p:cxnSp>
        <p:sp>
          <p:nvSpPr>
            <p:cNvPr id="46" name="Can 149"/>
            <p:cNvSpPr/>
            <p:nvPr/>
          </p:nvSpPr>
          <p:spPr bwMode="auto">
            <a:xfrm>
              <a:off x="3705304" y="3514824"/>
              <a:ext cx="809241" cy="667797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91362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Service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Resource</a:t>
              </a:r>
            </a:p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Catalog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33444" y="2703427"/>
              <a:ext cx="4992627" cy="3057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Request</a:t>
              </a:r>
            </a:p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Handler</a:t>
              </a:r>
            </a:p>
          </p:txBody>
        </p:sp>
        <p:sp>
          <p:nvSpPr>
            <p:cNvPr id="48" name="Rounded Rectangle 151"/>
            <p:cNvSpPr/>
            <p:nvPr/>
          </p:nvSpPr>
          <p:spPr>
            <a:xfrm>
              <a:off x="3419608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Store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</a:t>
              </a:r>
            </a:p>
          </p:txBody>
        </p:sp>
        <p:sp>
          <p:nvSpPr>
            <p:cNvPr id="49" name="Rounded Rectangle 152"/>
            <p:cNvSpPr/>
            <p:nvPr/>
          </p:nvSpPr>
          <p:spPr>
            <a:xfrm>
              <a:off x="4203297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Recipe</a:t>
              </a:r>
            </a:p>
          </p:txBody>
        </p:sp>
        <p:sp>
          <p:nvSpPr>
            <p:cNvPr id="50" name="Rounded Rectangle 153"/>
            <p:cNvSpPr/>
            <p:nvPr/>
          </p:nvSpPr>
          <p:spPr>
            <a:xfrm>
              <a:off x="6837203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Track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Requests</a:t>
              </a:r>
            </a:p>
          </p:txBody>
        </p:sp>
        <p:cxnSp>
          <p:nvCxnSpPr>
            <p:cNvPr id="51" name="Straight Arrow Connector 50"/>
            <p:cNvCxnSpPr>
              <a:endCxn id="50" idx="2"/>
            </p:cNvCxnSpPr>
            <p:nvPr/>
          </p:nvCxnSpPr>
          <p:spPr>
            <a:xfrm flipV="1">
              <a:off x="7179746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 flipV="1">
              <a:off x="4534483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3762151" y="29776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8" name="Elbow Connector 162"/>
            <p:cNvCxnSpPr>
              <a:cxnSpLocks/>
              <a:endCxn id="105" idx="1"/>
            </p:cNvCxnSpPr>
            <p:nvPr/>
          </p:nvCxnSpPr>
          <p:spPr>
            <a:xfrm rot="16200000" flipH="1">
              <a:off x="5767111" y="2939567"/>
              <a:ext cx="726922" cy="687417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4193048" y="4360647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64" name="Rectangle 63"/>
            <p:cNvSpPr/>
            <p:nvPr/>
          </p:nvSpPr>
          <p:spPr>
            <a:xfrm>
              <a:off x="1590448" y="1712236"/>
              <a:ext cx="1194044" cy="369181"/>
            </a:xfrm>
            <a:prstGeom prst="rect">
              <a:avLst/>
            </a:prstGeom>
            <a:solidFill>
              <a:srgbClr val="D6E6F4"/>
            </a:solidFill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36" tIns="45664" rIns="91336" bIns="45664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SDC</a:t>
              </a: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1C962BF-9398-49AC-9767-723F4E37459D}"/>
                </a:ext>
              </a:extLst>
            </p:cNvPr>
            <p:cNvSpPr/>
            <p:nvPr/>
          </p:nvSpPr>
          <p:spPr>
            <a:xfrm>
              <a:off x="8898454" y="3271144"/>
              <a:ext cx="1728663" cy="188302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388C0A80-A703-4DB1-8154-77B6000D9BF4}"/>
                </a:ext>
              </a:extLst>
            </p:cNvPr>
            <p:cNvSpPr/>
            <p:nvPr/>
          </p:nvSpPr>
          <p:spPr>
            <a:xfrm flipV="1">
              <a:off x="8896171" y="4150883"/>
              <a:ext cx="1728663" cy="120407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414B3E5-B8DC-4C5C-A2E5-EDD6079EFEDF}"/>
                </a:ext>
              </a:extLst>
            </p:cNvPr>
            <p:cNvGrpSpPr/>
            <p:nvPr/>
          </p:nvGrpSpPr>
          <p:grpSpPr>
            <a:xfrm>
              <a:off x="4764512" y="3343436"/>
              <a:ext cx="580896" cy="467161"/>
              <a:chOff x="4714242" y="3218903"/>
              <a:chExt cx="580896" cy="467161"/>
            </a:xfrm>
          </p:grpSpPr>
          <p:sp>
            <p:nvSpPr>
              <p:cNvPr id="44" name="Can 147"/>
              <p:cNvSpPr/>
              <p:nvPr/>
            </p:nvSpPr>
            <p:spPr bwMode="auto">
              <a:xfrm>
                <a:off x="4714242" y="3218903"/>
                <a:ext cx="580896" cy="411909"/>
              </a:xfrm>
              <a:prstGeom prst="can">
                <a:avLst/>
              </a:prstGeom>
              <a:solidFill>
                <a:srgbClr val="EEECE1">
                  <a:lumMod val="40000"/>
                  <a:lumOff val="6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94" tIns="34296" rIns="68594" bIns="34296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9AD46493-16D2-48EA-8E0B-965702887C82}"/>
                  </a:ext>
                </a:extLst>
              </p:cNvPr>
              <p:cNvSpPr txBox="1"/>
              <p:nvPr/>
            </p:nvSpPr>
            <p:spPr>
              <a:xfrm>
                <a:off x="4778645" y="3316732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BPMN</a:t>
                </a:r>
                <a:b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DB</a:t>
                </a:r>
              </a:p>
            </p:txBody>
          </p:sp>
        </p:grpSp>
        <p:sp>
          <p:nvSpPr>
            <p:cNvPr id="122" name="Rounded Rectangle 126">
              <a:extLst>
                <a:ext uri="{FF2B5EF4-FFF2-40B4-BE49-F238E27FC236}">
                  <a16:creationId xmlns:a16="http://schemas.microsoft.com/office/drawing/2014/main" id="{62B900F2-5F3A-4FD9-A96E-35F40079C4F7}"/>
                </a:ext>
              </a:extLst>
            </p:cNvPr>
            <p:cNvSpPr/>
            <p:nvPr/>
          </p:nvSpPr>
          <p:spPr>
            <a:xfrm>
              <a:off x="5942580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SDN-C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2D64E9B2-B4BB-4A98-A594-7E28029D0BEF}"/>
                </a:ext>
              </a:extLst>
            </p:cNvPr>
            <p:cNvCxnSpPr>
              <a:cxnSpLocks/>
            </p:cNvCxnSpPr>
            <p:nvPr/>
          </p:nvCxnSpPr>
          <p:spPr>
            <a:xfrm>
              <a:off x="6472956" y="5343719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730855B3-0BA1-4F84-AC5E-94E08BCA7462}"/>
                </a:ext>
              </a:extLst>
            </p:cNvPr>
            <p:cNvCxnSpPr>
              <a:cxnSpLocks/>
            </p:cNvCxnSpPr>
            <p:nvPr/>
          </p:nvCxnSpPr>
          <p:spPr>
            <a:xfrm>
              <a:off x="7176967" y="5053275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27" name="Rounded Rectangle 126">
              <a:extLst>
                <a:ext uri="{FF2B5EF4-FFF2-40B4-BE49-F238E27FC236}">
                  <a16:creationId xmlns:a16="http://schemas.microsoft.com/office/drawing/2014/main" id="{FD65CAA3-77A2-4F24-B14E-3FDC01756124}"/>
                </a:ext>
              </a:extLst>
            </p:cNvPr>
            <p:cNvSpPr/>
            <p:nvPr/>
          </p:nvSpPr>
          <p:spPr>
            <a:xfrm>
              <a:off x="7351032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Controller</a:t>
              </a:r>
            </a:p>
          </p:txBody>
        </p:sp>
        <p:sp>
          <p:nvSpPr>
            <p:cNvPr id="52" name="Rounded Rectangle 155"/>
            <p:cNvSpPr/>
            <p:nvPr/>
          </p:nvSpPr>
          <p:spPr>
            <a:xfrm>
              <a:off x="4947922" y="2751129"/>
              <a:ext cx="164420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Request Data to Recipe &amp; Invoke BPEL Execution</a:t>
              </a: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C423AEF-FEDE-4756-B5E2-FA0CBAE9B0BD}"/>
                </a:ext>
              </a:extLst>
            </p:cNvPr>
            <p:cNvGrpSpPr/>
            <p:nvPr/>
          </p:nvGrpSpPr>
          <p:grpSpPr>
            <a:xfrm>
              <a:off x="3129076" y="3879360"/>
              <a:ext cx="737974" cy="369332"/>
              <a:chOff x="3406053" y="3136282"/>
              <a:chExt cx="737974" cy="369332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102C575-D160-4DA4-9487-551CC8072904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1C5A8687-204A-4625-8B13-CA98B86D9FDB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Resource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Models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69912CA-0D8F-45F6-964D-D12624003178}"/>
                </a:ext>
              </a:extLst>
            </p:cNvPr>
            <p:cNvGrpSpPr/>
            <p:nvPr/>
          </p:nvGrpSpPr>
          <p:grpSpPr>
            <a:xfrm>
              <a:off x="3136526" y="3495343"/>
              <a:ext cx="737974" cy="369332"/>
              <a:chOff x="3406053" y="3136282"/>
              <a:chExt cx="737974" cy="369332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ABF2A23E-FD20-4D05-9DE9-FBEBC49B464D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AFE1FA1A-280C-4D01-A48B-D38DE5F0898E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Models</a:t>
                </a:r>
              </a:p>
            </p:txBody>
          </p:sp>
        </p:grpSp>
        <p:cxnSp>
          <p:nvCxnSpPr>
            <p:cNvPr id="163" name="Straight Arrow Connector 64">
              <a:extLst>
                <a:ext uri="{FF2B5EF4-FFF2-40B4-BE49-F238E27FC236}">
                  <a16:creationId xmlns:a16="http://schemas.microsoft.com/office/drawing/2014/main" id="{12E2D2EA-388E-436E-83A0-3FC36A2AEDF7}"/>
                </a:ext>
              </a:extLst>
            </p:cNvPr>
            <p:cNvCxnSpPr>
              <a:cxnSpLocks/>
            </p:cNvCxnSpPr>
            <p:nvPr/>
          </p:nvCxnSpPr>
          <p:spPr>
            <a:xfrm>
              <a:off x="2171529" y="3682801"/>
              <a:ext cx="1075512" cy="349980"/>
            </a:xfrm>
            <a:prstGeom prst="bentConnector3">
              <a:avLst>
                <a:gd name="adj1" fmla="val 46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520152-9E12-4908-8D3B-AA3CA026137C}"/>
                </a:ext>
              </a:extLst>
            </p:cNvPr>
            <p:cNvSpPr txBox="1"/>
            <p:nvPr/>
          </p:nvSpPr>
          <p:spPr>
            <a:xfrm rot="16200000">
              <a:off x="772578" y="3241210"/>
              <a:ext cx="15333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Orchestrator</a:t>
              </a:r>
            </a:p>
          </p:txBody>
        </p:sp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 rot="16200000" flipH="1">
              <a:off x="1915145" y="2358888"/>
              <a:ext cx="1591056" cy="1072736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id="{4D4E733C-3410-4B81-AB21-38E0BCE7469B}"/>
                </a:ext>
              </a:extLst>
            </p:cNvPr>
            <p:cNvSpPr/>
            <p:nvPr/>
          </p:nvSpPr>
          <p:spPr>
            <a:xfrm>
              <a:off x="1782360" y="3281937"/>
              <a:ext cx="571499" cy="11165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73725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74C465AE-F919-45BF-B705-3D78ABCF5FCE}"/>
                </a:ext>
              </a:extLst>
            </p:cNvPr>
            <p:cNvSpPr/>
            <p:nvPr/>
          </p:nvSpPr>
          <p:spPr>
            <a:xfrm>
              <a:off x="6522257" y="4011760"/>
              <a:ext cx="1746785" cy="210791"/>
            </a:xfrm>
            <a:prstGeom prst="roundRect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Resource Level </a:t>
              </a:r>
              <a:r>
                <a:rPr lang="en-US" sz="1000" b="1" dirty="0" err="1">
                  <a:solidFill>
                    <a:prstClr val="black"/>
                  </a:solidFill>
                  <a:latin typeface="Calibri"/>
                </a:rPr>
                <a:t>Orch</a:t>
              </a:r>
              <a:endParaRPr lang="en-US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12" name="Straight Arrow Connector 28">
              <a:extLst>
                <a:ext uri="{FF2B5EF4-FFF2-40B4-BE49-F238E27FC236}">
                  <a16:creationId xmlns:a16="http://schemas.microsoft.com/office/drawing/2014/main" id="{90003D5C-187F-4D5D-B17E-202282E18E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28617" y="3933551"/>
              <a:ext cx="576072" cy="1371600"/>
            </a:xfrm>
            <a:prstGeom prst="bentConnector3">
              <a:avLst>
                <a:gd name="adj1" fmla="val 3619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455C9D6-B23C-4AF8-96AD-A984BC27282F}"/>
                </a:ext>
              </a:extLst>
            </p:cNvPr>
            <p:cNvSpPr txBox="1"/>
            <p:nvPr/>
          </p:nvSpPr>
          <p:spPr>
            <a:xfrm>
              <a:off x="1654758" y="4652167"/>
              <a:ext cx="26907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Resource/Controller Adapters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22A6323-CC45-4ACC-921D-93FE1C990021}"/>
                </a:ext>
              </a:extLst>
            </p:cNvPr>
            <p:cNvSpPr txBox="1"/>
            <p:nvPr/>
          </p:nvSpPr>
          <p:spPr>
            <a:xfrm>
              <a:off x="4462050" y="2459955"/>
              <a:ext cx="2690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API Handler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2FBF294F-2518-43F0-B955-C3F0AF35BCE4}"/>
                </a:ext>
              </a:extLst>
            </p:cNvPr>
            <p:cNvSpPr/>
            <p:nvPr/>
          </p:nvSpPr>
          <p:spPr>
            <a:xfrm>
              <a:off x="2453164" y="4918083"/>
              <a:ext cx="6082227" cy="56957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l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8FE4D07F-671D-4A24-B627-CE5AA8F355C3}"/>
                </a:ext>
              </a:extLst>
            </p:cNvPr>
            <p:cNvSpPr/>
            <p:nvPr/>
          </p:nvSpPr>
          <p:spPr>
            <a:xfrm>
              <a:off x="4496533" y="5114406"/>
              <a:ext cx="1404515" cy="2448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VNF/Network Adapter</a:t>
              </a:r>
            </a:p>
          </p:txBody>
        </p:sp>
        <p:sp>
          <p:nvSpPr>
            <p:cNvPr id="121" name="Rounded Rectangle 165">
              <a:extLst>
                <a:ext uri="{FF2B5EF4-FFF2-40B4-BE49-F238E27FC236}">
                  <a16:creationId xmlns:a16="http://schemas.microsoft.com/office/drawing/2014/main" id="{D01D2E82-A4B0-4AAF-885B-236BCC626E18}"/>
                </a:ext>
              </a:extLst>
            </p:cNvPr>
            <p:cNvSpPr/>
            <p:nvPr/>
          </p:nvSpPr>
          <p:spPr>
            <a:xfrm>
              <a:off x="2616052" y="4976382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Adapter Template</a:t>
              </a:r>
            </a:p>
          </p:txBody>
        </p:sp>
        <p:sp>
          <p:nvSpPr>
            <p:cNvPr id="128" name="Rounded Rectangle 166">
              <a:extLst>
                <a:ext uri="{FF2B5EF4-FFF2-40B4-BE49-F238E27FC236}">
                  <a16:creationId xmlns:a16="http://schemas.microsoft.com/office/drawing/2014/main" id="{4F6590E6-38FA-4CA5-BB90-EF4C8E243EEE}"/>
                </a:ext>
              </a:extLst>
            </p:cNvPr>
            <p:cNvSpPr/>
            <p:nvPr/>
          </p:nvSpPr>
          <p:spPr>
            <a:xfrm>
              <a:off x="2616052" y="5150024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Data to Template</a:t>
              </a:r>
            </a:p>
          </p:txBody>
        </p:sp>
        <p:sp>
          <p:nvSpPr>
            <p:cNvPr id="129" name="Rounded Rectangle 167">
              <a:extLst>
                <a:ext uri="{FF2B5EF4-FFF2-40B4-BE49-F238E27FC236}">
                  <a16:creationId xmlns:a16="http://schemas.microsoft.com/office/drawing/2014/main" id="{72733490-8690-40E2-A7E8-A406F19AECC4}"/>
                </a:ext>
              </a:extLst>
            </p:cNvPr>
            <p:cNvSpPr/>
            <p:nvPr/>
          </p:nvSpPr>
          <p:spPr>
            <a:xfrm>
              <a:off x="2616051" y="5317653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Execute Transaction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B8C599F0-0939-4777-B685-AA9E9EE56336}"/>
                </a:ext>
              </a:extLst>
            </p:cNvPr>
            <p:cNvSpPr/>
            <p:nvPr/>
          </p:nvSpPr>
          <p:spPr>
            <a:xfrm>
              <a:off x="6269671" y="5103260"/>
              <a:ext cx="1889922" cy="2603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 Adapter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9DCE71F-CC27-47CB-A353-32B240AD9F35}"/>
                </a:ext>
              </a:extLst>
            </p:cNvPr>
            <p:cNvGrpSpPr/>
            <p:nvPr/>
          </p:nvGrpSpPr>
          <p:grpSpPr>
            <a:xfrm>
              <a:off x="6313238" y="3488043"/>
              <a:ext cx="2161953" cy="264089"/>
              <a:chOff x="6653769" y="3049311"/>
              <a:chExt cx="1449415" cy="264089"/>
            </a:xfrm>
          </p:grpSpPr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id="{19E85176-2E8C-4FFF-970A-EF8D4147AE13}"/>
                  </a:ext>
                </a:extLst>
              </p:cNvPr>
              <p:cNvSpPr/>
              <p:nvPr/>
            </p:nvSpPr>
            <p:spPr>
              <a:xfrm>
                <a:off x="6761735" y="3102609"/>
                <a:ext cx="1215939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3457A653-1E2B-4248-B708-B660C7C84B6B}"/>
                  </a:ext>
                </a:extLst>
              </p:cNvPr>
              <p:cNvSpPr txBox="1"/>
              <p:nvPr/>
            </p:nvSpPr>
            <p:spPr>
              <a:xfrm>
                <a:off x="6653769" y="3049311"/>
                <a:ext cx="14494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hangingPunct="1"/>
                <a:r>
                  <a:rPr lang="en-US" sz="1000" b="1" dirty="0">
                    <a:solidFill>
                      <a:prstClr val="black"/>
                    </a:solidFill>
                    <a:latin typeface="Calibri"/>
                  </a:rPr>
                  <a:t>Service Level</a:t>
                </a:r>
              </a:p>
            </p:txBody>
          </p:sp>
        </p:grp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5F9D7D3-9A49-40F6-A356-B5E49F7787F7}"/>
                </a:ext>
              </a:extLst>
            </p:cNvPr>
            <p:cNvSpPr txBox="1"/>
            <p:nvPr/>
          </p:nvSpPr>
          <p:spPr>
            <a:xfrm rot="16200000">
              <a:off x="1427296" y="3686175"/>
              <a:ext cx="1092432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SDC Distribution Client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EAB5E3D4-403B-487A-B1D1-0ED183D287B6}"/>
                </a:ext>
              </a:extLst>
            </p:cNvPr>
            <p:cNvSpPr/>
            <p:nvPr/>
          </p:nvSpPr>
          <p:spPr>
            <a:xfrm>
              <a:off x="10620829" y="3967738"/>
              <a:ext cx="1194044" cy="60710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A&amp;AI/ESR</a:t>
              </a:r>
            </a:p>
          </p:txBody>
        </p:sp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B0D23487-EB5A-4B41-8C5E-1FB1FF4F99C8}"/>
                </a:ext>
              </a:extLst>
            </p:cNvPr>
            <p:cNvSpPr/>
            <p:nvPr/>
          </p:nvSpPr>
          <p:spPr>
            <a:xfrm>
              <a:off x="10620829" y="2959017"/>
              <a:ext cx="1194044" cy="60710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OOF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F0335556-D7C0-4CCD-9F7E-5C9A908A0199}"/>
                </a:ext>
              </a:extLst>
            </p:cNvPr>
            <p:cNvSpPr txBox="1"/>
            <p:nvPr/>
          </p:nvSpPr>
          <p:spPr>
            <a:xfrm>
              <a:off x="4085631" y="208284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OE-2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D2E501AD-0093-42E4-BCFC-709B4518D9A5}"/>
                </a:ext>
              </a:extLst>
            </p:cNvPr>
            <p:cNvSpPr txBox="1"/>
            <p:nvPr/>
          </p:nvSpPr>
          <p:spPr>
            <a:xfrm>
              <a:off x="2241844" y="216256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5BBEF84F-9912-4741-A859-44363B6881CD}"/>
                </a:ext>
              </a:extLst>
            </p:cNvPr>
            <p:cNvSpPr txBox="1"/>
            <p:nvPr/>
          </p:nvSpPr>
          <p:spPr>
            <a:xfrm>
              <a:off x="6309042" y="207858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OE-3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9DFA782B-80C0-4615-9D78-A0F98CFC36D3}"/>
                </a:ext>
              </a:extLst>
            </p:cNvPr>
            <p:cNvSpPr txBox="1"/>
            <p:nvPr/>
          </p:nvSpPr>
          <p:spPr>
            <a:xfrm>
              <a:off x="9959403" y="17024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OE-5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00122A0-713F-40B4-BF3C-A46109ADD981}"/>
                </a:ext>
              </a:extLst>
            </p:cNvPr>
            <p:cNvSpPr txBox="1"/>
            <p:nvPr/>
          </p:nvSpPr>
          <p:spPr>
            <a:xfrm>
              <a:off x="5534923" y="314485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03CB0CE0-E966-4CE9-BDEB-E2F13BF21D5B}"/>
                </a:ext>
              </a:extLst>
            </p:cNvPr>
            <p:cNvSpPr txBox="1"/>
            <p:nvPr/>
          </p:nvSpPr>
          <p:spPr>
            <a:xfrm>
              <a:off x="10004479" y="3189787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OE-6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AD5F7951-5808-4C0D-9DFF-1034CF2B1C97}"/>
                </a:ext>
              </a:extLst>
            </p:cNvPr>
            <p:cNvSpPr txBox="1"/>
            <p:nvPr/>
          </p:nvSpPr>
          <p:spPr>
            <a:xfrm>
              <a:off x="9978453" y="4186236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OE-7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4873136" y="600548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OE-8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C438C852-A354-4D84-98E1-4B2E4D9679FC}"/>
                </a:ext>
              </a:extLst>
            </p:cNvPr>
            <p:cNvSpPr txBox="1"/>
            <p:nvPr/>
          </p:nvSpPr>
          <p:spPr>
            <a:xfrm>
              <a:off x="6222901" y="60082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OE-9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63C40B7C-C6EB-418C-8D92-33BD4EBB3740}"/>
                </a:ext>
              </a:extLst>
            </p:cNvPr>
            <p:cNvSpPr txBox="1"/>
            <p:nvPr/>
          </p:nvSpPr>
          <p:spPr>
            <a:xfrm>
              <a:off x="7337807" y="601408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38C719AC-F718-472E-843D-57670F0E63C5}"/>
                </a:ext>
              </a:extLst>
            </p:cNvPr>
            <p:cNvSpPr txBox="1"/>
            <p:nvPr/>
          </p:nvSpPr>
          <p:spPr>
            <a:xfrm>
              <a:off x="5497448" y="44285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OI-2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C2F3FA8-18D4-4385-98A8-2D43EB1395DA}"/>
                </a:ext>
              </a:extLst>
            </p:cNvPr>
            <p:cNvSpPr txBox="1"/>
            <p:nvPr/>
          </p:nvSpPr>
          <p:spPr>
            <a:xfrm>
              <a:off x="6837203" y="441825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OI-3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F7905CB5-580C-410D-B740-5D44F213C42B}"/>
                </a:ext>
              </a:extLst>
            </p:cNvPr>
            <p:cNvSpPr txBox="1"/>
            <p:nvPr/>
          </p:nvSpPr>
          <p:spPr>
            <a:xfrm>
              <a:off x="7275027" y="305581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OI-4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156AC61-7BDB-44A1-85AD-022E182F479B}"/>
                </a:ext>
              </a:extLst>
            </p:cNvPr>
            <p:cNvCxnSpPr>
              <a:stCxn id="131" idx="2"/>
              <a:endCxn id="107" idx="0"/>
            </p:cNvCxnSpPr>
            <p:nvPr/>
          </p:nvCxnSpPr>
          <p:spPr>
            <a:xfrm>
              <a:off x="7394215" y="3734264"/>
              <a:ext cx="1435" cy="27749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2DF7546-8A0E-40A9-829B-E41447BA4FD3}"/>
                </a:ext>
              </a:extLst>
            </p:cNvPr>
            <p:cNvSpPr txBox="1"/>
            <p:nvPr/>
          </p:nvSpPr>
          <p:spPr>
            <a:xfrm>
              <a:off x="7461954" y="377870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OI-5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51E1A24-5968-4749-9D16-2CA95A519E72}"/>
                </a:ext>
              </a:extLst>
            </p:cNvPr>
            <p:cNvCxnSpPr/>
            <p:nvPr/>
          </p:nvCxnSpPr>
          <p:spPr>
            <a:xfrm flipH="1">
              <a:off x="7015938" y="6161192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0C48EF7E-E0EF-4002-9749-8CD2842EE230}"/>
                </a:ext>
              </a:extLst>
            </p:cNvPr>
            <p:cNvCxnSpPr>
              <a:cxnSpLocks/>
            </p:cNvCxnSpPr>
            <p:nvPr/>
          </p:nvCxnSpPr>
          <p:spPr>
            <a:xfrm>
              <a:off x="7203692" y="6165897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BEBE1ECF-EF01-4A2A-979A-0A734DF6C219}"/>
                </a:ext>
              </a:extLst>
            </p:cNvPr>
            <p:cNvSpPr txBox="1"/>
            <p:nvPr/>
          </p:nvSpPr>
          <p:spPr>
            <a:xfrm rot="5400000">
              <a:off x="7792222" y="3789799"/>
              <a:ext cx="3711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Micro Services Bus     /     Data Movement</a:t>
              </a: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E0D31A0A-2156-469A-B359-09F381C3438D}"/>
                </a:ext>
              </a:extLst>
            </p:cNvPr>
            <p:cNvCxnSpPr>
              <a:cxnSpLocks/>
            </p:cNvCxnSpPr>
            <p:nvPr/>
          </p:nvCxnSpPr>
          <p:spPr>
            <a:xfrm>
              <a:off x="4041832" y="1950614"/>
              <a:ext cx="0" cy="4595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7" name="圆角矩形 30">
              <a:extLst>
                <a:ext uri="{FF2B5EF4-FFF2-40B4-BE49-F238E27FC236}">
                  <a16:creationId xmlns:a16="http://schemas.microsoft.com/office/drawing/2014/main" id="{5B68701E-2739-443C-AA4E-EB41C6DD4517}"/>
                </a:ext>
              </a:extLst>
            </p:cNvPr>
            <p:cNvSpPr/>
            <p:nvPr/>
          </p:nvSpPr>
          <p:spPr>
            <a:xfrm>
              <a:off x="2958741" y="1714638"/>
              <a:ext cx="1920536" cy="343232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Dashboard OA&amp;M (VID)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F187DD0D-305E-4519-94F3-B64EEF82B037}"/>
                </a:ext>
              </a:extLst>
            </p:cNvPr>
            <p:cNvGrpSpPr/>
            <p:nvPr/>
          </p:nvGrpSpPr>
          <p:grpSpPr>
            <a:xfrm>
              <a:off x="5553422" y="1720566"/>
              <a:ext cx="1383785" cy="689572"/>
              <a:chOff x="5398936" y="1149734"/>
              <a:chExt cx="1383785" cy="689572"/>
            </a:xfrm>
          </p:grpSpPr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AD786F2C-7645-4C58-8B9F-107220EE22C3}"/>
                  </a:ext>
                </a:extLst>
              </p:cNvPr>
              <p:cNvCxnSpPr/>
              <p:nvPr/>
            </p:nvCxnSpPr>
            <p:spPr>
              <a:xfrm>
                <a:off x="6118855" y="1340935"/>
                <a:ext cx="1" cy="498371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64" name="圆角矩形 47">
                <a:extLst>
                  <a:ext uri="{FF2B5EF4-FFF2-40B4-BE49-F238E27FC236}">
                    <a16:creationId xmlns:a16="http://schemas.microsoft.com/office/drawing/2014/main" id="{DE408998-17F0-4A13-9A11-997422F73264}"/>
                  </a:ext>
                </a:extLst>
              </p:cNvPr>
              <p:cNvSpPr/>
              <p:nvPr/>
            </p:nvSpPr>
            <p:spPr>
              <a:xfrm>
                <a:off x="5398936" y="1149734"/>
                <a:ext cx="1383785" cy="327662"/>
              </a:xfrm>
              <a:prstGeom prst="roundRect">
                <a:avLst/>
              </a:prstGeom>
              <a:solidFill>
                <a:schemeClr val="accent2"/>
              </a:solidFill>
              <a:ln w="9525" cap="flat" cmpd="sng" algn="ctr">
                <a:solidFill>
                  <a:srgbClr val="00B0F0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rPr>
                  <a:t>External API</a:t>
                </a:r>
              </a:p>
            </p:txBody>
          </p:sp>
        </p:grp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9D19D19-951A-45FC-9CBC-47C6CBC6ED2E}"/>
                </a:ext>
              </a:extLst>
            </p:cNvPr>
            <p:cNvSpPr/>
            <p:nvPr/>
          </p:nvSpPr>
          <p:spPr>
            <a:xfrm>
              <a:off x="8754135" y="1864846"/>
              <a:ext cx="2039951" cy="533400"/>
            </a:xfrm>
            <a:custGeom>
              <a:avLst/>
              <a:gdLst>
                <a:gd name="connsiteX0" fmla="*/ 2181943 w 2181943"/>
                <a:gd name="connsiteY0" fmla="*/ 0 h 533400"/>
                <a:gd name="connsiteX1" fmla="*/ 1467568 w 2181943"/>
                <a:gd name="connsiteY1" fmla="*/ 19050 h 533400"/>
                <a:gd name="connsiteX2" fmla="*/ 238843 w 2181943"/>
                <a:gd name="connsiteY2" fmla="*/ 190500 h 533400"/>
                <a:gd name="connsiteX3" fmla="*/ 718 w 2181943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1943" h="533400">
                  <a:moveTo>
                    <a:pt x="2181943" y="0"/>
                  </a:moveTo>
                  <a:lnTo>
                    <a:pt x="1467568" y="19050"/>
                  </a:lnTo>
                  <a:cubicBezTo>
                    <a:pt x="1143718" y="50800"/>
                    <a:pt x="483318" y="104775"/>
                    <a:pt x="238843" y="190500"/>
                  </a:cubicBezTo>
                  <a:cubicBezTo>
                    <a:pt x="-5632" y="276225"/>
                    <a:pt x="-2457" y="404812"/>
                    <a:pt x="718" y="53340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A40DA8CC-09D0-4B2E-A854-F65EB2480A8B}"/>
                </a:ext>
              </a:extLst>
            </p:cNvPr>
            <p:cNvGrpSpPr/>
            <p:nvPr/>
          </p:nvGrpSpPr>
          <p:grpSpPr>
            <a:xfrm>
              <a:off x="10716694" y="1588946"/>
              <a:ext cx="1035478" cy="569389"/>
              <a:chOff x="9835867" y="1695994"/>
              <a:chExt cx="1035478" cy="569389"/>
            </a:xfrm>
          </p:grpSpPr>
          <p:sp>
            <p:nvSpPr>
              <p:cNvPr id="169" name="圆角矩形 31">
                <a:extLst>
                  <a:ext uri="{FF2B5EF4-FFF2-40B4-BE49-F238E27FC236}">
                    <a16:creationId xmlns:a16="http://schemas.microsoft.com/office/drawing/2014/main" id="{379039CE-4069-4CF9-BBE9-77AEDD7CEEBE}"/>
                  </a:ext>
                </a:extLst>
              </p:cNvPr>
              <p:cNvSpPr/>
              <p:nvPr/>
            </p:nvSpPr>
            <p:spPr>
              <a:xfrm>
                <a:off x="9835867" y="1695994"/>
                <a:ext cx="1035478" cy="56938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9F90E104-31F7-4E64-BC7C-D980DC32DF35}"/>
                  </a:ext>
                </a:extLst>
              </p:cNvPr>
              <p:cNvSpPr txBox="1"/>
              <p:nvPr/>
            </p:nvSpPr>
            <p:spPr>
              <a:xfrm flipH="1">
                <a:off x="9952508" y="1857092"/>
                <a:ext cx="748041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DCAE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376B828C-6525-4436-AEF9-6D1BFBF4B250}"/>
                </a:ext>
              </a:extLst>
            </p:cNvPr>
            <p:cNvSpPr/>
            <p:nvPr/>
          </p:nvSpPr>
          <p:spPr>
            <a:xfrm rot="6049021">
              <a:off x="7389511" y="1657690"/>
              <a:ext cx="914400" cy="914400"/>
            </a:xfrm>
            <a:prstGeom prst="arc">
              <a:avLst>
                <a:gd name="adj1" fmla="val 2502042"/>
                <a:gd name="adj2" fmla="val 17771660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E73BF0E5-C85C-4DB7-99DE-BCDA28E0AECA}"/>
                </a:ext>
              </a:extLst>
            </p:cNvPr>
            <p:cNvSpPr txBox="1"/>
            <p:nvPr/>
          </p:nvSpPr>
          <p:spPr>
            <a:xfrm>
              <a:off x="7585662" y="1536471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OE-4</a:t>
              </a:r>
            </a:p>
          </p:txBody>
        </p:sp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1BED6220-DE81-4FFC-93B4-9EFF490AEF76}"/>
                </a:ext>
              </a:extLst>
            </p:cNvPr>
            <p:cNvSpPr/>
            <p:nvPr/>
          </p:nvSpPr>
          <p:spPr>
            <a:xfrm rot="5134326">
              <a:off x="5032713" y="1510917"/>
              <a:ext cx="1302631" cy="914400"/>
            </a:xfrm>
            <a:prstGeom prst="arc">
              <a:avLst>
                <a:gd name="adj1" fmla="val 2502042"/>
                <a:gd name="adj2" fmla="val 14726686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855A1A5C-D683-4CBF-8B16-BF9F17D0A06B}"/>
                </a:ext>
              </a:extLst>
            </p:cNvPr>
            <p:cNvSpPr txBox="1"/>
            <p:nvPr/>
          </p:nvSpPr>
          <p:spPr>
            <a:xfrm>
              <a:off x="5130853" y="13358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OE-11</a:t>
              </a:r>
            </a:p>
          </p:txBody>
        </p:sp>
      </p:grpSp>
      <p:sp>
        <p:nvSpPr>
          <p:cNvPr id="165" name="Speech Bubble: Rectangle 164">
            <a:extLst>
              <a:ext uri="{FF2B5EF4-FFF2-40B4-BE49-F238E27FC236}">
                <a16:creationId xmlns:a16="http://schemas.microsoft.com/office/drawing/2014/main" id="{0F4E16BA-AFAC-438E-931E-38B1845058C2}"/>
              </a:ext>
            </a:extLst>
          </p:cNvPr>
          <p:cNvSpPr/>
          <p:nvPr/>
        </p:nvSpPr>
        <p:spPr>
          <a:xfrm>
            <a:off x="2616051" y="1042894"/>
            <a:ext cx="2071323" cy="445878"/>
          </a:xfrm>
          <a:prstGeom prst="wedgeRectCallout">
            <a:avLst>
              <a:gd name="adj1" fmla="val 69631"/>
              <a:gd name="adj2" fmla="val 38689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across ONAP instances is via External API.</a:t>
            </a:r>
          </a:p>
        </p:txBody>
      </p:sp>
      <p:sp>
        <p:nvSpPr>
          <p:cNvPr id="181" name="Speech Bubble: Rectangle 180">
            <a:extLst>
              <a:ext uri="{FF2B5EF4-FFF2-40B4-BE49-F238E27FC236}">
                <a16:creationId xmlns:a16="http://schemas.microsoft.com/office/drawing/2014/main" id="{FCAE468E-5DA8-44C9-85E8-8B67DAA0FF8A}"/>
              </a:ext>
            </a:extLst>
          </p:cNvPr>
          <p:cNvSpPr/>
          <p:nvPr/>
        </p:nvSpPr>
        <p:spPr>
          <a:xfrm>
            <a:off x="10016176" y="5796999"/>
            <a:ext cx="1641228" cy="476893"/>
          </a:xfrm>
          <a:prstGeom prst="wedgeRectCallout">
            <a:avLst>
              <a:gd name="adj1" fmla="val -175588"/>
              <a:gd name="adj2" fmla="val 19555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Controller functions common to both SDN-C and Generic NF Controller.</a:t>
            </a:r>
          </a:p>
        </p:txBody>
      </p:sp>
    </p:spTree>
    <p:extLst>
      <p:ext uri="{BB962C8B-B14F-4D97-AF65-F5344CB8AC3E}">
        <p14:creationId xmlns:p14="http://schemas.microsoft.com/office/powerpoint/2010/main" val="213494179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NF Controller (L4-7) Architecture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0" y="999416"/>
            <a:ext cx="5655839" cy="5316859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Generic NF Controller for L4-7 configures and maintains the health of applications throughout its lifecycle.</a:t>
            </a:r>
          </a:p>
          <a:p>
            <a:pPr marL="347041" lvl="1" indent="-170367">
              <a:spcAft>
                <a:spcPts val="600"/>
              </a:spcAft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The Lifecycle Management Functions are a normalization of VF-C and APP-C functions into a common, extensible library 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14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Extensible SB adapter set including vendor specific VNF-Managers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Operational control, version management, software updates,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Manages the health of applications/VNFs/PNFs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Event-based control loop automation to solve local issues near real-time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sz="1200" b="1" dirty="0">
                <a:solidFill>
                  <a:srgbClr val="000000"/>
                </a:solidFill>
              </a:rPr>
              <a:t>Configuration audits</a:t>
            </a:r>
          </a:p>
          <a:p>
            <a:pPr marL="168782" indent="-168782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67AB4">
                    <a:lumMod val="75000"/>
                  </a:srgbClr>
                </a:solidFill>
              </a:rPr>
              <a:t>Key Attributes of Generic NF Controllers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Intimate with network protocols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Manages the state of services</a:t>
            </a:r>
          </a:p>
          <a:p>
            <a:pPr marL="287338" lvl="1" indent="-171450">
              <a:buFont typeface="Calibri" panose="020F0502020204030204" pitchFamily="34" charset="0"/>
              <a:buChar char="−"/>
            </a:pPr>
            <a:r>
              <a:rPr lang="en-US" sz="1200" i="1" dirty="0">
                <a:solidFill>
                  <a:prstClr val="black"/>
                </a:solidFill>
              </a:rPr>
              <a:t>Provide Deployment Flexibility to meet user scalability / resilience needs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10337" y="2260109"/>
            <a:ext cx="6471581" cy="339621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40" tIns="91440" rIns="91440" bIns="91440" rtlCol="0" anchor="t" anchorCtr="0"/>
          <a:lstStyle/>
          <a:p>
            <a:pPr defTabSz="913220">
              <a:defRPr/>
            </a:pPr>
            <a:r>
              <a:rPr lang="en-US" sz="2000" b="1" kern="0" dirty="0">
                <a:solidFill>
                  <a:prstClr val="black"/>
                </a:solidFill>
              </a:rPr>
              <a:t>Generic NF </a:t>
            </a:r>
          </a:p>
          <a:p>
            <a:pPr defTabSz="913220">
              <a:defRPr/>
            </a:pPr>
            <a:r>
              <a:rPr lang="en-US" sz="2000" b="1" kern="0" dirty="0">
                <a:solidFill>
                  <a:prstClr val="black"/>
                </a:solidFill>
              </a:rPr>
              <a:t>Controller</a:t>
            </a:r>
          </a:p>
        </p:txBody>
      </p:sp>
      <p:sp>
        <p:nvSpPr>
          <p:cNvPr id="19" name="Rounded Rectangle 81"/>
          <p:cNvSpPr/>
          <p:nvPr/>
        </p:nvSpPr>
        <p:spPr>
          <a:xfrm>
            <a:off x="5684539" y="4668290"/>
            <a:ext cx="6322269" cy="913105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algn="ctr" defTabSz="913220">
              <a:lnSpc>
                <a:spcPts val="1199"/>
              </a:lnSpc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Adapters </a:t>
            </a:r>
          </a:p>
        </p:txBody>
      </p:sp>
      <p:sp>
        <p:nvSpPr>
          <p:cNvPr id="21" name="Rounded Rectangle 44"/>
          <p:cNvSpPr/>
          <p:nvPr/>
        </p:nvSpPr>
        <p:spPr>
          <a:xfrm>
            <a:off x="8722281" y="3315655"/>
            <a:ext cx="3049868" cy="94967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defTabSz="913220"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Service Logic Processing </a:t>
            </a:r>
          </a:p>
        </p:txBody>
      </p:sp>
      <p:sp>
        <p:nvSpPr>
          <p:cNvPr id="22" name="Rounded Rectangle 46"/>
          <p:cNvSpPr/>
          <p:nvPr/>
        </p:nvSpPr>
        <p:spPr>
          <a:xfrm>
            <a:off x="5855938" y="3217832"/>
            <a:ext cx="1474711" cy="1119307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91318" tIns="0" rIns="91318" bIns="45659" rtlCol="0" anchor="t" anchorCtr="0"/>
          <a:lstStyle/>
          <a:p>
            <a:pPr defTabSz="913220">
              <a:defRPr/>
            </a:pPr>
            <a:endParaRPr lang="en-US" sz="1199" b="1" kern="0" dirty="0">
              <a:solidFill>
                <a:prstClr val="black"/>
              </a:solidFill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656288" y="4997093"/>
            <a:ext cx="893056" cy="365379"/>
          </a:xfrm>
          <a:prstGeom prst="rect">
            <a:avLst/>
          </a:prstGeom>
          <a:solidFill>
            <a:srgbClr val="006F8D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  <a:defRPr/>
            </a:pPr>
            <a:r>
              <a:rPr lang="en-US" sz="999" b="1" kern="0" dirty="0">
                <a:solidFill>
                  <a:prstClr val="white"/>
                </a:solidFill>
              </a:rPr>
              <a:t>VNF Manager</a:t>
            </a:r>
            <a:br>
              <a:rPr lang="en-US" sz="999" b="1" kern="0" dirty="0">
                <a:solidFill>
                  <a:prstClr val="white"/>
                </a:solidFill>
              </a:rPr>
            </a:br>
            <a:r>
              <a:rPr lang="en-US" sz="999" b="1" kern="0" dirty="0">
                <a:solidFill>
                  <a:prstClr val="white"/>
                </a:solidFill>
              </a:rPr>
              <a:t>Adapter (s)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922230" y="4997093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Chef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988545" y="2818579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cxnSp>
        <p:nvCxnSpPr>
          <p:cNvPr id="26" name="Straight Arrow Connector 25"/>
          <p:cNvCxnSpPr>
            <a:stCxn id="21" idx="2"/>
          </p:cNvCxnSpPr>
          <p:nvPr/>
        </p:nvCxnSpPr>
        <p:spPr>
          <a:xfrm>
            <a:off x="10247215" y="4265328"/>
            <a:ext cx="0" cy="48380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049071" y="2818578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677069" y="2818578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198466" y="4091131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803761" y="3849050"/>
            <a:ext cx="141465" cy="11900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99" dirty="0">
              <a:solidFill>
                <a:prstClr val="black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7294478" y="3623545"/>
            <a:ext cx="1408551" cy="2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n 111"/>
          <p:cNvSpPr/>
          <p:nvPr/>
        </p:nvSpPr>
        <p:spPr bwMode="auto">
          <a:xfrm>
            <a:off x="6006876" y="3248121"/>
            <a:ext cx="1124446" cy="1046441"/>
          </a:xfrm>
          <a:prstGeom prst="can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91345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3486">
              <a:defRPr/>
            </a:pPr>
            <a:endParaRPr lang="en-US" sz="1200" b="1" kern="0" dirty="0">
              <a:solidFill>
                <a:prstClr val="black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9914692" y="2599653"/>
            <a:ext cx="0" cy="716003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flipV="1">
            <a:off x="7201825" y="2646931"/>
            <a:ext cx="0" cy="581297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>
          <a:xfrm flipH="1">
            <a:off x="6922230" y="1935971"/>
            <a:ext cx="14450" cy="128972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tailEnd type="arrow"/>
          </a:ln>
          <a:effectLst/>
        </p:spPr>
      </p:cxnSp>
      <p:sp>
        <p:nvSpPr>
          <p:cNvPr id="48" name="Rectangle 47"/>
          <p:cNvSpPr/>
          <p:nvPr/>
        </p:nvSpPr>
        <p:spPr>
          <a:xfrm>
            <a:off x="6049071" y="3699496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 err="1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Config</a:t>
            </a: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900" kern="0" dirty="0">
                <a:solidFill>
                  <a:prstClr val="black"/>
                </a:solidFill>
              </a:rPr>
              <a:t>Templates</a:t>
            </a:r>
            <a:endParaRPr lang="en-US" sz="900" kern="0" dirty="0">
              <a:solidFill>
                <a:prstClr val="black"/>
              </a:solidFill>
              <a:ea typeface="ＭＳ Ｐゴシック" charset="0"/>
              <a:cs typeface="ＭＳ Ｐゴシック" charset="0"/>
            </a:endParaRPr>
          </a:p>
        </p:txBody>
      </p:sp>
      <p:cxnSp>
        <p:nvCxnSpPr>
          <p:cNvPr id="49" name="Elbow Connector 90"/>
          <p:cNvCxnSpPr/>
          <p:nvPr/>
        </p:nvCxnSpPr>
        <p:spPr>
          <a:xfrm rot="16200000" flipH="1">
            <a:off x="8129006" y="2964777"/>
            <a:ext cx="1369706" cy="681778"/>
          </a:xfrm>
          <a:prstGeom prst="bentConnector3">
            <a:avLst>
              <a:gd name="adj1" fmla="val 10006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65"/>
          <p:cNvSpPr/>
          <p:nvPr/>
        </p:nvSpPr>
        <p:spPr>
          <a:xfrm>
            <a:off x="7380872" y="3684934"/>
            <a:ext cx="971193" cy="55231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200" kern="0" dirty="0">
                <a:solidFill>
                  <a:prstClr val="black"/>
                </a:solidFill>
              </a:rPr>
              <a:t>Service*  Topology &amp; VNF/PNF State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8406420" y="4078591"/>
            <a:ext cx="751595" cy="2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>
            <a:off x="9238800" y="3896057"/>
            <a:ext cx="589925" cy="281695"/>
            <a:chOff x="11464311" y="3343275"/>
            <a:chExt cx="708648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9" name="Rounded Rectangle 118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94" name="Straight Connector 93"/>
            <p:cNvCxnSpPr>
              <a:stCxn id="90" idx="3"/>
              <a:endCxn id="91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91" idx="5"/>
              <a:endCxn id="92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91" idx="3"/>
              <a:endCxn id="93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11464311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0017294" y="3890868"/>
            <a:ext cx="589932" cy="281695"/>
            <a:chOff x="11464303" y="3343275"/>
            <a:chExt cx="708656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0" name="Rounded Rectangle 136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85" name="Straight Connector 84"/>
            <p:cNvCxnSpPr>
              <a:stCxn id="81" idx="3"/>
              <a:endCxn id="82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stCxn id="82" idx="5"/>
              <a:endCxn id="83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82" idx="3"/>
              <a:endCxn id="84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1464303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0852771" y="3892578"/>
            <a:ext cx="589932" cy="281695"/>
            <a:chOff x="11464303" y="3343275"/>
            <a:chExt cx="708656" cy="338386"/>
          </a:xfr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1" name="Rounded Rectangle 150"/>
            <p:cNvSpPr/>
            <p:nvPr/>
          </p:nvSpPr>
          <p:spPr>
            <a:xfrm>
              <a:off x="11477246" y="3343275"/>
              <a:ext cx="695713" cy="338386"/>
            </a:xfrm>
            <a:prstGeom prst="roundRect">
              <a:avLst/>
            </a:prstGeom>
            <a:solidFill>
              <a:schemeClr val="accent6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12004951" y="336681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11901213" y="3483824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12035921" y="3569063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11808456" y="3595258"/>
              <a:ext cx="77151" cy="69193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99" dirty="0">
                <a:solidFill>
                  <a:prstClr val="black"/>
                </a:solidFill>
              </a:endParaRPr>
            </a:p>
          </p:txBody>
        </p:sp>
        <p:cxnSp>
          <p:nvCxnSpPr>
            <p:cNvPr id="76" name="Straight Connector 75"/>
            <p:cNvCxnSpPr>
              <a:stCxn id="72" idx="3"/>
              <a:endCxn id="73" idx="7"/>
            </p:cNvCxnSpPr>
            <p:nvPr/>
          </p:nvCxnSpPr>
          <p:spPr>
            <a:xfrm flipH="1">
              <a:off x="11967065" y="3425874"/>
              <a:ext cx="49185" cy="68083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stCxn id="73" idx="5"/>
              <a:endCxn id="74" idx="1"/>
            </p:cNvCxnSpPr>
            <p:nvPr/>
          </p:nvCxnSpPr>
          <p:spPr>
            <a:xfrm>
              <a:off x="11967065" y="3542884"/>
              <a:ext cx="80155" cy="36312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stCxn id="73" idx="3"/>
              <a:endCxn id="75" idx="7"/>
            </p:cNvCxnSpPr>
            <p:nvPr/>
          </p:nvCxnSpPr>
          <p:spPr>
            <a:xfrm flipH="1">
              <a:off x="11874308" y="3542884"/>
              <a:ext cx="38204" cy="62507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1464303" y="3358476"/>
              <a:ext cx="491056" cy="24617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666" i="1" dirty="0">
                  <a:solidFill>
                    <a:prstClr val="black"/>
                  </a:solidFill>
                </a:rPr>
                <a:t>Service Logic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9232289" y="3705790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Config</a:t>
            </a:r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618579" y="3705790"/>
            <a:ext cx="1114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SW Upgrade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033910" y="3705790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>
                <a:solidFill>
                  <a:srgbClr val="E7E6E6">
                    <a:lumMod val="25000"/>
                  </a:srgbClr>
                </a:solidFill>
              </a:rPr>
              <a:t>Audit </a:t>
            </a:r>
            <a:r>
              <a:rPr lang="en-US" sz="800" b="1" dirty="0" err="1">
                <a:solidFill>
                  <a:srgbClr val="E7E6E6">
                    <a:lumMod val="25000"/>
                  </a:srgbClr>
                </a:solidFill>
              </a:rPr>
              <a:t>mS</a:t>
            </a:r>
            <a:endParaRPr lang="en-US" sz="800" b="1" dirty="0">
              <a:solidFill>
                <a:srgbClr val="E7E6E6">
                  <a:lumMod val="25000"/>
                </a:srgb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80385" y="4997093"/>
            <a:ext cx="732651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  <a:defRPr/>
            </a:pPr>
            <a:r>
              <a:rPr lang="en-US" sz="999" b="1" kern="0" dirty="0" err="1">
                <a:solidFill>
                  <a:prstClr val="white"/>
                </a:solidFill>
              </a:rPr>
              <a:t>Netconf</a:t>
            </a:r>
            <a:endParaRPr lang="en-US" sz="999" b="1" kern="0" dirty="0">
              <a:solidFill>
                <a:prstClr val="white"/>
              </a:solidFill>
            </a:endParaRPr>
          </a:p>
        </p:txBody>
      </p:sp>
      <p:sp>
        <p:nvSpPr>
          <p:cNvPr id="60" name="Rounded Rectangle 166"/>
          <p:cNvSpPr/>
          <p:nvPr/>
        </p:nvSpPr>
        <p:spPr>
          <a:xfrm>
            <a:off x="7387619" y="2963817"/>
            <a:ext cx="1029151" cy="55231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200" kern="0" dirty="0">
                <a:solidFill>
                  <a:prstClr val="black"/>
                </a:solidFill>
              </a:rPr>
              <a:t>Operational/ </a:t>
            </a:r>
            <a:r>
              <a:rPr lang="en-US" sz="1200" kern="0" dirty="0" err="1">
                <a:solidFill>
                  <a:prstClr val="black"/>
                </a:solidFill>
              </a:rPr>
              <a:t>Config</a:t>
            </a:r>
            <a:r>
              <a:rPr lang="en-US" sz="1200" kern="0" dirty="0">
                <a:solidFill>
                  <a:prstClr val="black"/>
                </a:solidFill>
              </a:rPr>
              <a:t> Tree</a:t>
            </a:r>
          </a:p>
          <a:p>
            <a:pPr algn="ctr"/>
            <a:r>
              <a:rPr lang="en-US" sz="1000" kern="0" dirty="0">
                <a:solidFill>
                  <a:prstClr val="black"/>
                </a:solidFill>
              </a:rPr>
              <a:t>(Service Model)</a:t>
            </a:r>
          </a:p>
        </p:txBody>
      </p:sp>
      <p:sp>
        <p:nvSpPr>
          <p:cNvPr id="62" name="Rounded Rectangle 173"/>
          <p:cNvSpPr/>
          <p:nvPr/>
        </p:nvSpPr>
        <p:spPr>
          <a:xfrm>
            <a:off x="10886396" y="2505486"/>
            <a:ext cx="1087589" cy="4911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/>
            <a:r>
              <a:rPr lang="en-US" sz="1000" kern="0" dirty="0">
                <a:solidFill>
                  <a:prstClr val="black"/>
                </a:solidFill>
              </a:rPr>
              <a:t>Policy Cache &amp; Event Matching</a:t>
            </a:r>
          </a:p>
        </p:txBody>
      </p:sp>
      <p:cxnSp>
        <p:nvCxnSpPr>
          <p:cNvPr id="63" name="Straight Arrow Connector 62"/>
          <p:cNvCxnSpPr>
            <a:stCxn id="62" idx="2"/>
          </p:cNvCxnSpPr>
          <p:nvPr/>
        </p:nvCxnSpPr>
        <p:spPr>
          <a:xfrm>
            <a:off x="11430191" y="2996615"/>
            <a:ext cx="0" cy="33952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headEnd type="arrow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1380600" y="375685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cxnSp>
        <p:nvCxnSpPr>
          <p:cNvPr id="65" name="Straight Arrow Connector 64"/>
          <p:cNvCxnSpPr>
            <a:endCxn id="67" idx="2"/>
          </p:cNvCxnSpPr>
          <p:nvPr/>
        </p:nvCxnSpPr>
        <p:spPr>
          <a:xfrm flipV="1">
            <a:off x="10744219" y="1948737"/>
            <a:ext cx="3690" cy="136691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ysDot"/>
            <a:headEnd type="none" w="med" len="med"/>
            <a:tailEnd type="triangle" w="med" len="med"/>
          </a:ln>
          <a:effectLst/>
        </p:spPr>
      </p:cxnSp>
      <p:sp>
        <p:nvSpPr>
          <p:cNvPr id="66" name="Rounded Rectangle 45"/>
          <p:cNvSpPr/>
          <p:nvPr/>
        </p:nvSpPr>
        <p:spPr>
          <a:xfrm>
            <a:off x="7131322" y="2347569"/>
            <a:ext cx="2888717" cy="25208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 rtlCol="0" anchor="ctr" anchorCtr="0"/>
          <a:lstStyle/>
          <a:p>
            <a:pPr algn="ctr" defTabSz="913220">
              <a:defRPr/>
            </a:pPr>
            <a:r>
              <a:rPr lang="en-US" sz="1199" b="1" kern="0" dirty="0">
                <a:solidFill>
                  <a:prstClr val="black"/>
                </a:solidFill>
              </a:rPr>
              <a:t>API Handler 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0475454" y="1633458"/>
            <a:ext cx="544909" cy="315279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220">
              <a:defRPr/>
            </a:pPr>
            <a:r>
              <a:rPr lang="en-US" sz="1100" kern="0" dirty="0">
                <a:solidFill>
                  <a:prstClr val="white"/>
                </a:solidFill>
              </a:rPr>
              <a:t>A&amp;AI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549015" y="1607168"/>
            <a:ext cx="760880" cy="32903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SDC</a:t>
            </a:r>
          </a:p>
        </p:txBody>
      </p:sp>
      <p:sp>
        <p:nvSpPr>
          <p:cNvPr id="69" name="Rectangle 68"/>
          <p:cNvSpPr/>
          <p:nvPr/>
        </p:nvSpPr>
        <p:spPr>
          <a:xfrm>
            <a:off x="7797208" y="4997093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Ansible</a:t>
            </a:r>
          </a:p>
        </p:txBody>
      </p:sp>
      <p:sp>
        <p:nvSpPr>
          <p:cNvPr id="70" name="Rectangle 69"/>
          <p:cNvSpPr/>
          <p:nvPr/>
        </p:nvSpPr>
        <p:spPr>
          <a:xfrm>
            <a:off x="10961901" y="4997092"/>
            <a:ext cx="665603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 defTabSz="913486">
              <a:lnSpc>
                <a:spcPts val="750"/>
              </a:lnSpc>
            </a:pPr>
            <a:r>
              <a:rPr lang="en-US" sz="999" b="1" kern="0" dirty="0">
                <a:solidFill>
                  <a:prstClr val="white"/>
                </a:solidFill>
              </a:rPr>
              <a:t>Others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210948" y="3527472"/>
            <a:ext cx="24753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</a:rPr>
              <a:t>Lifecycle Mgmt. Functions/</a:t>
            </a:r>
            <a:r>
              <a:rPr lang="en-US" sz="900" b="1" dirty="0" err="1">
                <a:solidFill>
                  <a:prstClr val="black"/>
                </a:solidFill>
              </a:rPr>
              <a:t>MicroServices</a:t>
            </a:r>
            <a:r>
              <a:rPr lang="en-US" sz="900" b="1" dirty="0">
                <a:solidFill>
                  <a:prstClr val="black"/>
                </a:solidFill>
              </a:rPr>
              <a:t> (</a:t>
            </a:r>
            <a:r>
              <a:rPr lang="en-US" sz="900" b="1" dirty="0" err="1">
                <a:solidFill>
                  <a:prstClr val="black"/>
                </a:solidFill>
              </a:rPr>
              <a:t>mS</a:t>
            </a:r>
            <a:r>
              <a:rPr lang="en-US" sz="900" b="1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99" name="Rectangle 98"/>
          <p:cNvSpPr/>
          <p:nvPr/>
        </p:nvSpPr>
        <p:spPr>
          <a:xfrm>
            <a:off x="9190611" y="3591595"/>
            <a:ext cx="2495694" cy="6185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/>
          <a:lstStyle/>
          <a:p>
            <a:pPr defTabSz="913486">
              <a:lnSpc>
                <a:spcPts val="899"/>
              </a:lnSpc>
              <a:defRPr/>
            </a:pPr>
            <a:endParaRPr lang="en-US" sz="1049" b="1" kern="0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577201" y="493660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8669497" y="4999787"/>
            <a:ext cx="783204" cy="365379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362" tIns="45679" rIns="91362" bIns="45679" rtlCol="0" anchor="ctr"/>
          <a:lstStyle/>
          <a:p>
            <a:pPr algn="ctr" defTabSz="912717">
              <a:lnSpc>
                <a:spcPts val="750"/>
              </a:lnSpc>
            </a:pPr>
            <a:r>
              <a:rPr lang="en-US" sz="1000" b="1" kern="0" dirty="0">
                <a:solidFill>
                  <a:prstClr val="white"/>
                </a:solidFill>
              </a:rPr>
              <a:t>Multi-Cloud Adapter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43990" y="1610843"/>
            <a:ext cx="881696" cy="35593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Orchestration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cxnSp>
        <p:nvCxnSpPr>
          <p:cNvPr id="103" name="Straight Arrow Connector 102"/>
          <p:cNvCxnSpPr>
            <a:stCxn id="101" idx="2"/>
          </p:cNvCxnSpPr>
          <p:nvPr/>
        </p:nvCxnSpPr>
        <p:spPr>
          <a:xfrm flipH="1">
            <a:off x="7974372" y="1966780"/>
            <a:ext cx="10466" cy="3761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9853453" y="1608571"/>
            <a:ext cx="468231" cy="33870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 dirty="0">
                <a:solidFill>
                  <a:srgbClr val="70AD47">
                    <a:lumMod val="20000"/>
                    <a:lumOff val="80000"/>
                  </a:srgbClr>
                </a:solidFill>
              </a:rPr>
              <a:t>DCAE</a:t>
            </a: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0086173" y="1949175"/>
            <a:ext cx="0" cy="31328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9625858" y="1260228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Closed Loop Actions</a:t>
            </a:r>
            <a:endParaRPr lang="en-US" sz="899" b="1" i="1" kern="0" dirty="0">
              <a:solidFill>
                <a:prstClr val="black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0309810" y="1263743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>
                <a:solidFill>
                  <a:prstClr val="black"/>
                </a:solidFill>
              </a:rPr>
              <a:t>Inventory 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Updates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538766" y="1338860"/>
            <a:ext cx="934006" cy="230581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Orchestration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6504475" y="2065582"/>
            <a:ext cx="5332975" cy="142507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prstClr val="black"/>
                </a:solidFill>
              </a:rPr>
              <a:t>MSB/Data Movement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0566642" y="3764080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9759218" y="376318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462452" y="1265576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Artifact Distribution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603137" y="4332095"/>
            <a:ext cx="2526874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i="1" kern="0" dirty="0">
                <a:solidFill>
                  <a:prstClr val="black"/>
                </a:solidFill>
              </a:rPr>
              <a:t>*Not E2E service view.  The “Service” view in the Generic VN Controller is limited its scope of control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6137694" y="3222720"/>
            <a:ext cx="87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486">
              <a:defRPr/>
            </a:pPr>
            <a:r>
              <a:rPr lang="en-US" sz="1200" b="1" kern="0">
                <a:solidFill>
                  <a:prstClr val="black"/>
                </a:solidFill>
              </a:rPr>
              <a:t>Repository</a:t>
            </a:r>
            <a:endParaRPr lang="en-US" sz="1200" b="1" kern="0" dirty="0">
              <a:solidFill>
                <a:prstClr val="black"/>
              </a:solidFill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6045581" y="3874480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Service Logic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6045581" y="4051253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Engineering Rules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6045581" y="3521220"/>
            <a:ext cx="1043090" cy="15630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0" tIns="34290" rIns="0" rtlCol="0" anchor="t" anchorCtr="0"/>
          <a:lstStyle/>
          <a:p>
            <a:pPr algn="ctr" defTabSz="913486">
              <a:lnSpc>
                <a:spcPts val="750"/>
              </a:lnSpc>
            </a:pPr>
            <a:r>
              <a:rPr lang="en-US" sz="900" kern="0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VNF Descriptors</a:t>
            </a:r>
          </a:p>
        </p:txBody>
      </p:sp>
      <p:sp>
        <p:nvSpPr>
          <p:cNvPr id="168" name="Rectangle 167"/>
          <p:cNvSpPr/>
          <p:nvPr/>
        </p:nvSpPr>
        <p:spPr>
          <a:xfrm>
            <a:off x="8517762" y="5880471"/>
            <a:ext cx="1078254" cy="193897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 anchor="ctr" anchorCtr="1"/>
          <a:lstStyle/>
          <a:p>
            <a:pPr algn="ctr" defTabSz="913364">
              <a:defRPr/>
            </a:pPr>
            <a:r>
              <a:rPr lang="en-US" sz="1100" kern="0">
                <a:solidFill>
                  <a:srgbClr val="70AD47">
                    <a:lumMod val="20000"/>
                    <a:lumOff val="80000"/>
                  </a:srgbClr>
                </a:solidFill>
              </a:rPr>
              <a:t>Multi-VIM/Cloud</a:t>
            </a:r>
            <a:endParaRPr lang="en-US" sz="1100" kern="0" dirty="0">
              <a:solidFill>
                <a:srgbClr val="70AD47">
                  <a:lumMod val="20000"/>
                  <a:lumOff val="80000"/>
                </a:srgbClr>
              </a:solidFill>
            </a:endParaRPr>
          </a:p>
        </p:txBody>
      </p:sp>
      <p:cxnSp>
        <p:nvCxnSpPr>
          <p:cNvPr id="169" name="Straight Arrow Connector 168"/>
          <p:cNvCxnSpPr>
            <a:stCxn id="102" idx="2"/>
            <a:endCxn id="168" idx="0"/>
          </p:cNvCxnSpPr>
          <p:nvPr/>
        </p:nvCxnSpPr>
        <p:spPr>
          <a:xfrm flipH="1">
            <a:off x="9056889" y="5365166"/>
            <a:ext cx="4210" cy="51530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Down Arrow 172"/>
          <p:cNvSpPr/>
          <p:nvPr/>
        </p:nvSpPr>
        <p:spPr>
          <a:xfrm>
            <a:off x="7115220" y="5723326"/>
            <a:ext cx="279621" cy="26919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788027" y="5894417"/>
            <a:ext cx="934006" cy="507323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Applications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VNFs</a:t>
            </a:r>
          </a:p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PNFs</a:t>
            </a:r>
          </a:p>
        </p:txBody>
      </p:sp>
      <p:sp>
        <p:nvSpPr>
          <p:cNvPr id="175" name="Left Brace 174"/>
          <p:cNvSpPr/>
          <p:nvPr/>
        </p:nvSpPr>
        <p:spPr>
          <a:xfrm rot="16200000">
            <a:off x="7102070" y="4290213"/>
            <a:ext cx="268127" cy="2473275"/>
          </a:xfrm>
          <a:prstGeom prst="leftBrace">
            <a:avLst>
              <a:gd name="adj1" fmla="val 49923"/>
              <a:gd name="adj2" fmla="val 5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7" name="Left Brace 176"/>
          <p:cNvSpPr/>
          <p:nvPr/>
        </p:nvSpPr>
        <p:spPr>
          <a:xfrm rot="16200000">
            <a:off x="9985699" y="5058862"/>
            <a:ext cx="268127" cy="970275"/>
          </a:xfrm>
          <a:prstGeom prst="leftBrace">
            <a:avLst>
              <a:gd name="adj1" fmla="val 49923"/>
              <a:gd name="adj2" fmla="val 50000"/>
            </a:avLst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8" name="Down Arrow 177"/>
          <p:cNvSpPr/>
          <p:nvPr/>
        </p:nvSpPr>
        <p:spPr>
          <a:xfrm>
            <a:off x="9989464" y="5719554"/>
            <a:ext cx="279621" cy="26919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684573" y="5959831"/>
            <a:ext cx="934006" cy="368952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algn="ctr" defTabSz="913220">
              <a:defRPr/>
            </a:pPr>
            <a:r>
              <a:rPr lang="en-US" sz="899" b="1" i="1" kern="0" dirty="0">
                <a:solidFill>
                  <a:prstClr val="black"/>
                </a:solidFill>
              </a:rPr>
              <a:t>3</a:t>
            </a:r>
            <a:r>
              <a:rPr lang="en-US" sz="899" b="1" i="1" kern="0" baseline="30000" dirty="0">
                <a:solidFill>
                  <a:prstClr val="black"/>
                </a:solidFill>
              </a:rPr>
              <a:t>rd</a:t>
            </a:r>
            <a:r>
              <a:rPr lang="en-US" sz="899" b="1" i="1" kern="0" dirty="0">
                <a:solidFill>
                  <a:prstClr val="black"/>
                </a:solidFill>
              </a:rPr>
              <a:t> Party External  Controllers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8346356" y="5672636"/>
            <a:ext cx="1375064" cy="184685"/>
          </a:xfrm>
          <a:prstGeom prst="rect">
            <a:avLst/>
          </a:prstGeom>
          <a:solidFill>
            <a:srgbClr val="FFFFFF">
              <a:alpha val="72941"/>
            </a:srgb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>
                <a:solidFill>
                  <a:prstClr val="black"/>
                </a:solidFill>
              </a:rPr>
              <a:t>MSB/Data Movement</a:t>
            </a:r>
            <a:endParaRPr lang="en-US" sz="10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8215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53379</TotalTime>
  <Words>2353</Words>
  <Application>Microsoft Office PowerPoint</Application>
  <PresentationFormat>Widescreen</PresentationFormat>
  <Paragraphs>588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微软雅黑</vt:lpstr>
      <vt:lpstr>MS PGothic</vt:lpstr>
      <vt:lpstr>MS PGothic</vt:lpstr>
      <vt:lpstr>宋体</vt:lpstr>
      <vt:lpstr>.AppleSystemUIFont</vt:lpstr>
      <vt:lpstr>Arial</vt:lpstr>
      <vt:lpstr>Arial Unicode MS</vt:lpstr>
      <vt:lpstr>Calibri</vt:lpstr>
      <vt:lpstr>Courier New</vt:lpstr>
      <vt:lpstr>DengXian</vt:lpstr>
      <vt:lpstr>Times New Roman</vt:lpstr>
      <vt:lpstr>Verdana</vt:lpstr>
      <vt:lpstr>Wingdings</vt:lpstr>
      <vt:lpstr>Office Theme</vt:lpstr>
      <vt:lpstr> E2E ONAP Target Architecture &amp; Major Component View </vt:lpstr>
      <vt:lpstr>Architecture Design Considerations</vt:lpstr>
      <vt:lpstr>ONAP Target Architecture (High-Level Functional View)</vt:lpstr>
      <vt:lpstr>PowerPoint Presentation</vt:lpstr>
      <vt:lpstr>Service Design and Creation (SDC) Functional Architecture</vt:lpstr>
      <vt:lpstr>Catalog Architecture</vt:lpstr>
      <vt:lpstr>Orchestrator</vt:lpstr>
      <vt:lpstr>Orchestrator Functional Internal View</vt:lpstr>
      <vt:lpstr>Generic NF Controller (L4-7) Architecture</vt:lpstr>
      <vt:lpstr>SDN-Controller Architecture</vt:lpstr>
      <vt:lpstr>Data Collection, Analytics and Events (DCAE) Architecture</vt:lpstr>
      <vt:lpstr>Active and Available Inventory</vt:lpstr>
      <vt:lpstr>ONAP SDK-Driven Sub-System Approach</vt:lpstr>
      <vt:lpstr>SDK-Driven Sub-System – Libraries (including CCSDK)</vt:lpstr>
      <vt:lpstr>Controller Personas Based on SDK Libraries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BEGWANI, VIMAL</cp:lastModifiedBy>
  <cp:revision>591</cp:revision>
  <cp:lastPrinted>2017-08-07T21:14:23Z</cp:lastPrinted>
  <dcterms:created xsi:type="dcterms:W3CDTF">2017-02-27T16:23:08Z</dcterms:created>
  <dcterms:modified xsi:type="dcterms:W3CDTF">2018-01-13T21:27:24Z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