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sldIdLst>
    <p:sldId id="256" r:id="rId2"/>
    <p:sldId id="266" r:id="rId3"/>
    <p:sldId id="257" r:id="rId4"/>
    <p:sldId id="259" r:id="rId5"/>
    <p:sldId id="260" r:id="rId6"/>
    <p:sldId id="258" r:id="rId7"/>
    <p:sldId id="261" r:id="rId8"/>
    <p:sldId id="262" r:id="rId9"/>
    <p:sldId id="264" r:id="rId10"/>
    <p:sldId id="265"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87433" autoAdjust="0"/>
  </p:normalViewPr>
  <p:slideViewPr>
    <p:cSldViewPr snapToGrid="0" snapToObjects="1">
      <p:cViewPr varScale="1">
        <p:scale>
          <a:sx n="65" d="100"/>
          <a:sy n="65" d="100"/>
        </p:scale>
        <p:origin x="594" y="6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186CC5-C757-42D1-B10D-6F637E810B6E}" type="doc">
      <dgm:prSet loTypeId="urn:microsoft.com/office/officeart/2005/8/layout/cycle3" loCatId="cycle" qsTypeId="urn:microsoft.com/office/officeart/2005/8/quickstyle/simple5" qsCatId="simple" csTypeId="urn:microsoft.com/office/officeart/2005/8/colors/accent1_5" csCatId="accent1" phldr="1"/>
      <dgm:spPr/>
      <dgm:t>
        <a:bodyPr/>
        <a:lstStyle/>
        <a:p>
          <a:endParaRPr lang="en-US"/>
        </a:p>
      </dgm:t>
    </dgm:pt>
    <dgm:pt modelId="{139DD44C-B64F-4F44-8DE6-ABC613F105C1}">
      <dgm:prSet phldrT="[Text]" custT="1"/>
      <dgm:spPr/>
      <dgm:t>
        <a:bodyPr/>
        <a:lstStyle/>
        <a:p>
          <a:r>
            <a:rPr lang="en-US" sz="1400" dirty="0" smtClean="0"/>
            <a:t>Verify the operational functionalities and associated activities  in terms of breadth and depth </a:t>
          </a:r>
          <a:endParaRPr lang="en-US" sz="1400" dirty="0"/>
        </a:p>
      </dgm:t>
    </dgm:pt>
    <dgm:pt modelId="{65FBAD76-320C-40C7-878F-1A88FA9D943E}" type="parTrans" cxnId="{56044F60-DA3F-43BE-89CD-C169FBE8597D}">
      <dgm:prSet/>
      <dgm:spPr/>
      <dgm:t>
        <a:bodyPr/>
        <a:lstStyle/>
        <a:p>
          <a:endParaRPr lang="en-US" sz="2000"/>
        </a:p>
      </dgm:t>
    </dgm:pt>
    <dgm:pt modelId="{85477A22-6BDF-48A5-9CE1-5927330AB88B}" type="sibTrans" cxnId="{56044F60-DA3F-43BE-89CD-C169FBE8597D}">
      <dgm:prSet/>
      <dgm:spPr/>
      <dgm:t>
        <a:bodyPr/>
        <a:lstStyle/>
        <a:p>
          <a:endParaRPr lang="en-US" sz="2000"/>
        </a:p>
      </dgm:t>
    </dgm:pt>
    <dgm:pt modelId="{319CF8BA-3491-4167-9728-8BE790C2ADCE}">
      <dgm:prSet custT="1"/>
      <dgm:spPr/>
      <dgm:t>
        <a:bodyPr/>
        <a:lstStyle/>
        <a:p>
          <a:r>
            <a:rPr lang="en-US" sz="1400" dirty="0" smtClean="0"/>
            <a:t>Identify what existing ONAP Component fulfil the associated operational functionality. </a:t>
          </a:r>
          <a:endParaRPr lang="en-US" sz="1400" dirty="0" smtClean="0"/>
        </a:p>
      </dgm:t>
    </dgm:pt>
    <dgm:pt modelId="{01FA83A9-E496-4BC5-9EDB-C9ACB0654BFA}" type="parTrans" cxnId="{AB40424D-DAE5-441D-9398-7BB10E5F0C9E}">
      <dgm:prSet/>
      <dgm:spPr/>
      <dgm:t>
        <a:bodyPr/>
        <a:lstStyle/>
        <a:p>
          <a:endParaRPr lang="en-US" sz="2000"/>
        </a:p>
      </dgm:t>
    </dgm:pt>
    <dgm:pt modelId="{CBA0EE8D-2366-46BE-A77C-4CBA56F2976F}" type="sibTrans" cxnId="{AB40424D-DAE5-441D-9398-7BB10E5F0C9E}">
      <dgm:prSet/>
      <dgm:spPr/>
      <dgm:t>
        <a:bodyPr/>
        <a:lstStyle/>
        <a:p>
          <a:endParaRPr lang="en-US" sz="2000"/>
        </a:p>
      </dgm:t>
    </dgm:pt>
    <dgm:pt modelId="{ED453F54-EE08-43C0-ABB9-7D045DFAAE92}">
      <dgm:prSet custT="1"/>
      <dgm:spPr/>
      <dgm:t>
        <a:bodyPr/>
        <a:lstStyle/>
        <a:p>
          <a:r>
            <a:rPr lang="en-US" sz="1400" dirty="0" smtClean="0"/>
            <a:t>Check what activities are currently supported and what are missing</a:t>
          </a:r>
          <a:endParaRPr lang="en-US" sz="1400" dirty="0" smtClean="0"/>
        </a:p>
      </dgm:t>
    </dgm:pt>
    <dgm:pt modelId="{4B65D040-E33D-4A23-A65B-74DC456650BC}" type="parTrans" cxnId="{84988E8D-7FD3-455D-ADCA-9C4BC84D2DC6}">
      <dgm:prSet/>
      <dgm:spPr/>
      <dgm:t>
        <a:bodyPr/>
        <a:lstStyle/>
        <a:p>
          <a:endParaRPr lang="en-US" sz="2000"/>
        </a:p>
      </dgm:t>
    </dgm:pt>
    <dgm:pt modelId="{98804C69-A4C0-4D4A-9301-FEB1C451E139}" type="sibTrans" cxnId="{84988E8D-7FD3-455D-ADCA-9C4BC84D2DC6}">
      <dgm:prSet/>
      <dgm:spPr/>
      <dgm:t>
        <a:bodyPr/>
        <a:lstStyle/>
        <a:p>
          <a:endParaRPr lang="en-US" sz="2000"/>
        </a:p>
      </dgm:t>
    </dgm:pt>
    <dgm:pt modelId="{94962D41-1885-4927-943E-53516E1C25DB}">
      <dgm:prSet custT="1"/>
      <dgm:spPr/>
      <dgm:t>
        <a:bodyPr/>
        <a:lstStyle/>
        <a:p>
          <a:r>
            <a:rPr lang="en-US" sz="1400" dirty="0" smtClean="0"/>
            <a:t>Identify the need for ONAP capability grouping in terms of operational functionality or activities on managed objects </a:t>
          </a:r>
          <a:endParaRPr lang="en-US" sz="1400" dirty="0" smtClean="0"/>
        </a:p>
      </dgm:t>
    </dgm:pt>
    <dgm:pt modelId="{89B7F069-5D34-49C4-A9C1-DD4E59B52A44}" type="parTrans" cxnId="{C0FF1F1E-46BB-4E42-B014-CDD120037D71}">
      <dgm:prSet/>
      <dgm:spPr/>
      <dgm:t>
        <a:bodyPr/>
        <a:lstStyle/>
        <a:p>
          <a:endParaRPr lang="en-US" sz="2000"/>
        </a:p>
      </dgm:t>
    </dgm:pt>
    <dgm:pt modelId="{3208B7CB-82FE-45FF-A04A-425E2D5D60AC}" type="sibTrans" cxnId="{C0FF1F1E-46BB-4E42-B014-CDD120037D71}">
      <dgm:prSet/>
      <dgm:spPr/>
      <dgm:t>
        <a:bodyPr/>
        <a:lstStyle/>
        <a:p>
          <a:endParaRPr lang="en-US" sz="2000"/>
        </a:p>
      </dgm:t>
    </dgm:pt>
    <dgm:pt modelId="{A4ECE7DA-6987-4E50-96E8-EED45D96CF40}">
      <dgm:prSet custT="1"/>
      <dgm:spPr/>
      <dgm:t>
        <a:bodyPr/>
        <a:lstStyle/>
        <a:p>
          <a:r>
            <a:rPr lang="en-US" sz="1400" dirty="0" smtClean="0"/>
            <a:t>Refactoring based on identified functional grouping </a:t>
          </a:r>
          <a:endParaRPr lang="en-US" sz="1400" dirty="0" smtClean="0"/>
        </a:p>
      </dgm:t>
    </dgm:pt>
    <dgm:pt modelId="{CCDFE613-EC84-4847-A0B5-D615A41226E4}" type="parTrans" cxnId="{AD137609-E79E-4183-81CD-E9A5A3D28B0D}">
      <dgm:prSet/>
      <dgm:spPr/>
      <dgm:t>
        <a:bodyPr/>
        <a:lstStyle/>
        <a:p>
          <a:endParaRPr lang="en-US" sz="2000"/>
        </a:p>
      </dgm:t>
    </dgm:pt>
    <dgm:pt modelId="{E6F6CCF8-997E-4F57-A91D-CCE4E56224E1}" type="sibTrans" cxnId="{AD137609-E79E-4183-81CD-E9A5A3D28B0D}">
      <dgm:prSet/>
      <dgm:spPr/>
      <dgm:t>
        <a:bodyPr/>
        <a:lstStyle/>
        <a:p>
          <a:endParaRPr lang="en-US" sz="2000"/>
        </a:p>
      </dgm:t>
    </dgm:pt>
    <dgm:pt modelId="{35ACE8C7-7DF7-439B-8A57-4FF43255952E}" type="pres">
      <dgm:prSet presAssocID="{F0186CC5-C757-42D1-B10D-6F637E810B6E}" presName="Name0" presStyleCnt="0">
        <dgm:presLayoutVars>
          <dgm:dir/>
          <dgm:resizeHandles val="exact"/>
        </dgm:presLayoutVars>
      </dgm:prSet>
      <dgm:spPr/>
    </dgm:pt>
    <dgm:pt modelId="{78B1C9ED-F92F-4E8C-BAE1-30886134CEBC}" type="pres">
      <dgm:prSet presAssocID="{F0186CC5-C757-42D1-B10D-6F637E810B6E}" presName="cycle" presStyleCnt="0"/>
      <dgm:spPr/>
    </dgm:pt>
    <dgm:pt modelId="{280699DC-9484-4A51-88C0-784DFD55DA66}" type="pres">
      <dgm:prSet presAssocID="{139DD44C-B64F-4F44-8DE6-ABC613F105C1}" presName="nodeFirstNode" presStyleLbl="node1" presStyleIdx="0" presStyleCnt="5">
        <dgm:presLayoutVars>
          <dgm:bulletEnabled val="1"/>
        </dgm:presLayoutVars>
      </dgm:prSet>
      <dgm:spPr/>
    </dgm:pt>
    <dgm:pt modelId="{C89B65C4-24C3-4207-910C-5ED03EF1A56F}" type="pres">
      <dgm:prSet presAssocID="{85477A22-6BDF-48A5-9CE1-5927330AB88B}" presName="sibTransFirstNode" presStyleLbl="bgShp" presStyleIdx="0" presStyleCnt="1"/>
      <dgm:spPr/>
    </dgm:pt>
    <dgm:pt modelId="{93474657-28FD-4A7C-988A-1FB65270C8B2}" type="pres">
      <dgm:prSet presAssocID="{319CF8BA-3491-4167-9728-8BE790C2ADCE}" presName="nodeFollowingNodes" presStyleLbl="node1" presStyleIdx="1" presStyleCnt="5">
        <dgm:presLayoutVars>
          <dgm:bulletEnabled val="1"/>
        </dgm:presLayoutVars>
      </dgm:prSet>
      <dgm:spPr/>
      <dgm:t>
        <a:bodyPr/>
        <a:lstStyle/>
        <a:p>
          <a:endParaRPr lang="en-US"/>
        </a:p>
      </dgm:t>
    </dgm:pt>
    <dgm:pt modelId="{561B8D21-9978-4029-A363-C48112E3463A}" type="pres">
      <dgm:prSet presAssocID="{ED453F54-EE08-43C0-ABB9-7D045DFAAE92}" presName="nodeFollowingNodes" presStyleLbl="node1" presStyleIdx="2" presStyleCnt="5">
        <dgm:presLayoutVars>
          <dgm:bulletEnabled val="1"/>
        </dgm:presLayoutVars>
      </dgm:prSet>
      <dgm:spPr/>
      <dgm:t>
        <a:bodyPr/>
        <a:lstStyle/>
        <a:p>
          <a:endParaRPr lang="en-US"/>
        </a:p>
      </dgm:t>
    </dgm:pt>
    <dgm:pt modelId="{03F49F91-6799-4254-88FB-E4679635AC0B}" type="pres">
      <dgm:prSet presAssocID="{94962D41-1885-4927-943E-53516E1C25DB}" presName="nodeFollowingNodes" presStyleLbl="node1" presStyleIdx="3" presStyleCnt="5">
        <dgm:presLayoutVars>
          <dgm:bulletEnabled val="1"/>
        </dgm:presLayoutVars>
      </dgm:prSet>
      <dgm:spPr/>
    </dgm:pt>
    <dgm:pt modelId="{1E079825-2F25-492C-92B2-34123548EA34}" type="pres">
      <dgm:prSet presAssocID="{A4ECE7DA-6987-4E50-96E8-EED45D96CF40}" presName="nodeFollowingNodes" presStyleLbl="node1" presStyleIdx="4" presStyleCnt="5">
        <dgm:presLayoutVars>
          <dgm:bulletEnabled val="1"/>
        </dgm:presLayoutVars>
      </dgm:prSet>
      <dgm:spPr/>
    </dgm:pt>
  </dgm:ptLst>
  <dgm:cxnLst>
    <dgm:cxn modelId="{56044F60-DA3F-43BE-89CD-C169FBE8597D}" srcId="{F0186CC5-C757-42D1-B10D-6F637E810B6E}" destId="{139DD44C-B64F-4F44-8DE6-ABC613F105C1}" srcOrd="0" destOrd="0" parTransId="{65FBAD76-320C-40C7-878F-1A88FA9D943E}" sibTransId="{85477A22-6BDF-48A5-9CE1-5927330AB88B}"/>
    <dgm:cxn modelId="{FB29EA86-1C32-4944-9B8F-83BED0859A31}" type="presOf" srcId="{319CF8BA-3491-4167-9728-8BE790C2ADCE}" destId="{93474657-28FD-4A7C-988A-1FB65270C8B2}" srcOrd="0" destOrd="0" presId="urn:microsoft.com/office/officeart/2005/8/layout/cycle3"/>
    <dgm:cxn modelId="{84988E8D-7FD3-455D-ADCA-9C4BC84D2DC6}" srcId="{F0186CC5-C757-42D1-B10D-6F637E810B6E}" destId="{ED453F54-EE08-43C0-ABB9-7D045DFAAE92}" srcOrd="2" destOrd="0" parTransId="{4B65D040-E33D-4A23-A65B-74DC456650BC}" sibTransId="{98804C69-A4C0-4D4A-9301-FEB1C451E139}"/>
    <dgm:cxn modelId="{6F0A9B9E-517A-4B64-8822-D701C088A16D}" type="presOf" srcId="{A4ECE7DA-6987-4E50-96E8-EED45D96CF40}" destId="{1E079825-2F25-492C-92B2-34123548EA34}" srcOrd="0" destOrd="0" presId="urn:microsoft.com/office/officeart/2005/8/layout/cycle3"/>
    <dgm:cxn modelId="{AD137609-E79E-4183-81CD-E9A5A3D28B0D}" srcId="{F0186CC5-C757-42D1-B10D-6F637E810B6E}" destId="{A4ECE7DA-6987-4E50-96E8-EED45D96CF40}" srcOrd="4" destOrd="0" parTransId="{CCDFE613-EC84-4847-A0B5-D615A41226E4}" sibTransId="{E6F6CCF8-997E-4F57-A91D-CCE4E56224E1}"/>
    <dgm:cxn modelId="{564FF5C7-0E28-47A4-9CB5-36391AAEF912}" type="presOf" srcId="{F0186CC5-C757-42D1-B10D-6F637E810B6E}" destId="{35ACE8C7-7DF7-439B-8A57-4FF43255952E}" srcOrd="0" destOrd="0" presId="urn:microsoft.com/office/officeart/2005/8/layout/cycle3"/>
    <dgm:cxn modelId="{C0FF1F1E-46BB-4E42-B014-CDD120037D71}" srcId="{F0186CC5-C757-42D1-B10D-6F637E810B6E}" destId="{94962D41-1885-4927-943E-53516E1C25DB}" srcOrd="3" destOrd="0" parTransId="{89B7F069-5D34-49C4-A9C1-DD4E59B52A44}" sibTransId="{3208B7CB-82FE-45FF-A04A-425E2D5D60AC}"/>
    <dgm:cxn modelId="{6B0CAEF2-F4F7-4893-A4F0-4E6A48ED2F19}" type="presOf" srcId="{94962D41-1885-4927-943E-53516E1C25DB}" destId="{03F49F91-6799-4254-88FB-E4679635AC0B}" srcOrd="0" destOrd="0" presId="urn:microsoft.com/office/officeart/2005/8/layout/cycle3"/>
    <dgm:cxn modelId="{6CFAAB9B-83F6-458E-81A2-BA4E59959BB8}" type="presOf" srcId="{85477A22-6BDF-48A5-9CE1-5927330AB88B}" destId="{C89B65C4-24C3-4207-910C-5ED03EF1A56F}" srcOrd="0" destOrd="0" presId="urn:microsoft.com/office/officeart/2005/8/layout/cycle3"/>
    <dgm:cxn modelId="{100DFAD4-21BB-4118-BCC1-16D218928E72}" type="presOf" srcId="{139DD44C-B64F-4F44-8DE6-ABC613F105C1}" destId="{280699DC-9484-4A51-88C0-784DFD55DA66}" srcOrd="0" destOrd="0" presId="urn:microsoft.com/office/officeart/2005/8/layout/cycle3"/>
    <dgm:cxn modelId="{AB40424D-DAE5-441D-9398-7BB10E5F0C9E}" srcId="{F0186CC5-C757-42D1-B10D-6F637E810B6E}" destId="{319CF8BA-3491-4167-9728-8BE790C2ADCE}" srcOrd="1" destOrd="0" parTransId="{01FA83A9-E496-4BC5-9EDB-C9ACB0654BFA}" sibTransId="{CBA0EE8D-2366-46BE-A77C-4CBA56F2976F}"/>
    <dgm:cxn modelId="{EC86C599-AA5E-4723-8EC8-8485F3994894}" type="presOf" srcId="{ED453F54-EE08-43C0-ABB9-7D045DFAAE92}" destId="{561B8D21-9978-4029-A363-C48112E3463A}" srcOrd="0" destOrd="0" presId="urn:microsoft.com/office/officeart/2005/8/layout/cycle3"/>
    <dgm:cxn modelId="{76131B3F-9DA2-4119-B21D-B02EC113C35A}" type="presParOf" srcId="{35ACE8C7-7DF7-439B-8A57-4FF43255952E}" destId="{78B1C9ED-F92F-4E8C-BAE1-30886134CEBC}" srcOrd="0" destOrd="0" presId="urn:microsoft.com/office/officeart/2005/8/layout/cycle3"/>
    <dgm:cxn modelId="{0FCF0346-255E-4CA8-A092-468C942290B2}" type="presParOf" srcId="{78B1C9ED-F92F-4E8C-BAE1-30886134CEBC}" destId="{280699DC-9484-4A51-88C0-784DFD55DA66}" srcOrd="0" destOrd="0" presId="urn:microsoft.com/office/officeart/2005/8/layout/cycle3"/>
    <dgm:cxn modelId="{3B4B44C3-4AB0-4608-9ACA-50DD3EF6EF8C}" type="presParOf" srcId="{78B1C9ED-F92F-4E8C-BAE1-30886134CEBC}" destId="{C89B65C4-24C3-4207-910C-5ED03EF1A56F}" srcOrd="1" destOrd="0" presId="urn:microsoft.com/office/officeart/2005/8/layout/cycle3"/>
    <dgm:cxn modelId="{555A5ACE-FDB2-48F3-B5A8-F09444EFA01B}" type="presParOf" srcId="{78B1C9ED-F92F-4E8C-BAE1-30886134CEBC}" destId="{93474657-28FD-4A7C-988A-1FB65270C8B2}" srcOrd="2" destOrd="0" presId="urn:microsoft.com/office/officeart/2005/8/layout/cycle3"/>
    <dgm:cxn modelId="{1B05A02C-F86D-4310-ADE0-48A42880A057}" type="presParOf" srcId="{78B1C9ED-F92F-4E8C-BAE1-30886134CEBC}" destId="{561B8D21-9978-4029-A363-C48112E3463A}" srcOrd="3" destOrd="0" presId="urn:microsoft.com/office/officeart/2005/8/layout/cycle3"/>
    <dgm:cxn modelId="{0DD2B605-0400-4459-AD61-ABB7602481D9}" type="presParOf" srcId="{78B1C9ED-F92F-4E8C-BAE1-30886134CEBC}" destId="{03F49F91-6799-4254-88FB-E4679635AC0B}" srcOrd="4" destOrd="0" presId="urn:microsoft.com/office/officeart/2005/8/layout/cycle3"/>
    <dgm:cxn modelId="{FBC26E4F-EEEA-4130-BB31-9311A7C4E3E9}" type="presParOf" srcId="{78B1C9ED-F92F-4E8C-BAE1-30886134CEBC}" destId="{1E079825-2F25-492C-92B2-34123548EA34}"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9B65C4-24C3-4207-910C-5ED03EF1A56F}">
      <dsp:nvSpPr>
        <dsp:cNvPr id="0" name=""/>
        <dsp:cNvSpPr/>
      </dsp:nvSpPr>
      <dsp:spPr>
        <a:xfrm>
          <a:off x="875740" y="-25387"/>
          <a:ext cx="4636618" cy="4636618"/>
        </a:xfrm>
        <a:prstGeom prst="circularArrow">
          <a:avLst>
            <a:gd name="adj1" fmla="val 5544"/>
            <a:gd name="adj2" fmla="val 330680"/>
            <a:gd name="adj3" fmla="val 13806048"/>
            <a:gd name="adj4" fmla="val 17367659"/>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280699DC-9484-4A51-88C0-784DFD55DA66}">
      <dsp:nvSpPr>
        <dsp:cNvPr id="0" name=""/>
        <dsp:cNvSpPr/>
      </dsp:nvSpPr>
      <dsp:spPr>
        <a:xfrm>
          <a:off x="2122608" y="2068"/>
          <a:ext cx="2142883" cy="1071441"/>
        </a:xfrm>
        <a:prstGeom prst="roundRect">
          <a:avLst/>
        </a:prstGeom>
        <a:gradFill rotWithShape="0">
          <a:gsLst>
            <a:gs pos="0">
              <a:schemeClr val="accent1">
                <a:alpha val="90000"/>
                <a:hueOff val="0"/>
                <a:satOff val="0"/>
                <a:lumOff val="0"/>
                <a:alphaOff val="0"/>
                <a:satMod val="103000"/>
                <a:lumMod val="102000"/>
                <a:tint val="94000"/>
              </a:schemeClr>
            </a:gs>
            <a:gs pos="50000">
              <a:schemeClr val="accent1">
                <a:alpha val="90000"/>
                <a:hueOff val="0"/>
                <a:satOff val="0"/>
                <a:lumOff val="0"/>
                <a:alphaOff val="0"/>
                <a:satMod val="110000"/>
                <a:lumMod val="100000"/>
                <a:shade val="100000"/>
              </a:schemeClr>
            </a:gs>
            <a:gs pos="100000">
              <a:schemeClr val="accent1">
                <a:alpha val="9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Verify the operational functionalities and associated activities  in terms of breadth and depth </a:t>
          </a:r>
          <a:endParaRPr lang="en-US" sz="1400" kern="1200" dirty="0"/>
        </a:p>
      </dsp:txBody>
      <dsp:txXfrm>
        <a:off x="2174911" y="54371"/>
        <a:ext cx="2038277" cy="966835"/>
      </dsp:txXfrm>
    </dsp:sp>
    <dsp:sp modelId="{93474657-28FD-4A7C-988A-1FB65270C8B2}">
      <dsp:nvSpPr>
        <dsp:cNvPr id="0" name=""/>
        <dsp:cNvSpPr/>
      </dsp:nvSpPr>
      <dsp:spPr>
        <a:xfrm>
          <a:off x="4003071" y="1368305"/>
          <a:ext cx="2142883" cy="1071441"/>
        </a:xfrm>
        <a:prstGeom prst="roundRect">
          <a:avLst/>
        </a:prstGeom>
        <a:gradFill rotWithShape="0">
          <a:gsLst>
            <a:gs pos="0">
              <a:schemeClr val="accent1">
                <a:alpha val="90000"/>
                <a:hueOff val="0"/>
                <a:satOff val="0"/>
                <a:lumOff val="0"/>
                <a:alphaOff val="-10000"/>
                <a:satMod val="103000"/>
                <a:lumMod val="102000"/>
                <a:tint val="94000"/>
              </a:schemeClr>
            </a:gs>
            <a:gs pos="50000">
              <a:schemeClr val="accent1">
                <a:alpha val="90000"/>
                <a:hueOff val="0"/>
                <a:satOff val="0"/>
                <a:lumOff val="0"/>
                <a:alphaOff val="-10000"/>
                <a:satMod val="110000"/>
                <a:lumMod val="100000"/>
                <a:shade val="100000"/>
              </a:schemeClr>
            </a:gs>
            <a:gs pos="100000">
              <a:schemeClr val="accent1">
                <a:alpha val="90000"/>
                <a:hueOff val="0"/>
                <a:satOff val="0"/>
                <a:lumOff val="0"/>
                <a:alphaOff val="-1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Identify what existing ONAP Component fulfil the associated operational functionality. </a:t>
          </a:r>
          <a:endParaRPr lang="en-US" sz="1400" kern="1200" dirty="0" smtClean="0"/>
        </a:p>
      </dsp:txBody>
      <dsp:txXfrm>
        <a:off x="4055374" y="1420608"/>
        <a:ext cx="2038277" cy="966835"/>
      </dsp:txXfrm>
    </dsp:sp>
    <dsp:sp modelId="{561B8D21-9978-4029-A363-C48112E3463A}">
      <dsp:nvSpPr>
        <dsp:cNvPr id="0" name=""/>
        <dsp:cNvSpPr/>
      </dsp:nvSpPr>
      <dsp:spPr>
        <a:xfrm>
          <a:off x="3284798" y="3578922"/>
          <a:ext cx="2142883" cy="1071441"/>
        </a:xfrm>
        <a:prstGeom prst="roundRect">
          <a:avLst/>
        </a:prstGeom>
        <a:gradFill rotWithShape="0">
          <a:gsLst>
            <a:gs pos="0">
              <a:schemeClr val="accent1">
                <a:alpha val="90000"/>
                <a:hueOff val="0"/>
                <a:satOff val="0"/>
                <a:lumOff val="0"/>
                <a:alphaOff val="-20000"/>
                <a:satMod val="103000"/>
                <a:lumMod val="102000"/>
                <a:tint val="94000"/>
              </a:schemeClr>
            </a:gs>
            <a:gs pos="50000">
              <a:schemeClr val="accent1">
                <a:alpha val="90000"/>
                <a:hueOff val="0"/>
                <a:satOff val="0"/>
                <a:lumOff val="0"/>
                <a:alphaOff val="-20000"/>
                <a:satMod val="110000"/>
                <a:lumMod val="100000"/>
                <a:shade val="100000"/>
              </a:schemeClr>
            </a:gs>
            <a:gs pos="100000">
              <a:schemeClr val="accent1">
                <a:alpha val="90000"/>
                <a:hueOff val="0"/>
                <a:satOff val="0"/>
                <a:lumOff val="0"/>
                <a:alphaOff val="-2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Check what activities are currently supported and what are missing</a:t>
          </a:r>
          <a:endParaRPr lang="en-US" sz="1400" kern="1200" dirty="0" smtClean="0"/>
        </a:p>
      </dsp:txBody>
      <dsp:txXfrm>
        <a:off x="3337101" y="3631225"/>
        <a:ext cx="2038277" cy="966835"/>
      </dsp:txXfrm>
    </dsp:sp>
    <dsp:sp modelId="{03F49F91-6799-4254-88FB-E4679635AC0B}">
      <dsp:nvSpPr>
        <dsp:cNvPr id="0" name=""/>
        <dsp:cNvSpPr/>
      </dsp:nvSpPr>
      <dsp:spPr>
        <a:xfrm>
          <a:off x="960418" y="3578922"/>
          <a:ext cx="2142883" cy="1071441"/>
        </a:xfrm>
        <a:prstGeom prst="roundRect">
          <a:avLst/>
        </a:prstGeom>
        <a:gradFill rotWithShape="0">
          <a:gsLst>
            <a:gs pos="0">
              <a:schemeClr val="accent1">
                <a:alpha val="90000"/>
                <a:hueOff val="0"/>
                <a:satOff val="0"/>
                <a:lumOff val="0"/>
                <a:alphaOff val="-30000"/>
                <a:satMod val="103000"/>
                <a:lumMod val="102000"/>
                <a:tint val="94000"/>
              </a:schemeClr>
            </a:gs>
            <a:gs pos="50000">
              <a:schemeClr val="accent1">
                <a:alpha val="90000"/>
                <a:hueOff val="0"/>
                <a:satOff val="0"/>
                <a:lumOff val="0"/>
                <a:alphaOff val="-30000"/>
                <a:satMod val="110000"/>
                <a:lumMod val="100000"/>
                <a:shade val="100000"/>
              </a:schemeClr>
            </a:gs>
            <a:gs pos="100000">
              <a:schemeClr val="accent1">
                <a:alpha val="90000"/>
                <a:hueOff val="0"/>
                <a:satOff val="0"/>
                <a:lumOff val="0"/>
                <a:alphaOff val="-3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Identify the need for ONAP capability grouping in terms of operational functionality or activities on managed objects </a:t>
          </a:r>
          <a:endParaRPr lang="en-US" sz="1400" kern="1200" dirty="0" smtClean="0"/>
        </a:p>
      </dsp:txBody>
      <dsp:txXfrm>
        <a:off x="1012721" y="3631225"/>
        <a:ext cx="2038277" cy="966835"/>
      </dsp:txXfrm>
    </dsp:sp>
    <dsp:sp modelId="{1E079825-2F25-492C-92B2-34123548EA34}">
      <dsp:nvSpPr>
        <dsp:cNvPr id="0" name=""/>
        <dsp:cNvSpPr/>
      </dsp:nvSpPr>
      <dsp:spPr>
        <a:xfrm>
          <a:off x="242145" y="1368305"/>
          <a:ext cx="2142883" cy="1071441"/>
        </a:xfrm>
        <a:prstGeom prst="roundRect">
          <a:avLst/>
        </a:prstGeom>
        <a:gradFill rotWithShape="0">
          <a:gsLst>
            <a:gs pos="0">
              <a:schemeClr val="accent1">
                <a:alpha val="90000"/>
                <a:hueOff val="0"/>
                <a:satOff val="0"/>
                <a:lumOff val="0"/>
                <a:alphaOff val="-40000"/>
                <a:satMod val="103000"/>
                <a:lumMod val="102000"/>
                <a:tint val="94000"/>
              </a:schemeClr>
            </a:gs>
            <a:gs pos="50000">
              <a:schemeClr val="accent1">
                <a:alpha val="90000"/>
                <a:hueOff val="0"/>
                <a:satOff val="0"/>
                <a:lumOff val="0"/>
                <a:alphaOff val="-40000"/>
                <a:satMod val="110000"/>
                <a:lumMod val="100000"/>
                <a:shade val="100000"/>
              </a:schemeClr>
            </a:gs>
            <a:gs pos="100000">
              <a:schemeClr val="accent1">
                <a:alpha val="90000"/>
                <a:hueOff val="0"/>
                <a:satOff val="0"/>
                <a:lumOff val="0"/>
                <a:alphaOff val="-4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Refactoring based on identified functional grouping </a:t>
          </a:r>
          <a:endParaRPr lang="en-US" sz="1400" kern="1200" dirty="0" smtClean="0"/>
        </a:p>
      </dsp:txBody>
      <dsp:txXfrm>
        <a:off x="294448" y="1420608"/>
        <a:ext cx="2038277" cy="96683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8/28/2018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16736678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smtClean="0"/>
              <a:t>Functional Decomposition</a:t>
            </a:r>
            <a:r>
              <a:rPr lang="en-US" dirty="0"/>
              <a:t/>
            </a:r>
            <a:br>
              <a:rPr lang="en-US" dirty="0"/>
            </a:br>
            <a:r>
              <a:rPr lang="en-US" dirty="0" smtClean="0"/>
              <a:t/>
            </a:r>
            <a:br>
              <a:rPr lang="en-US" dirty="0" smtClean="0"/>
            </a:br>
            <a:endParaRPr lang="en-US" dirty="0"/>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smtClean="0"/>
              <a:t>August 2018</a:t>
            </a:r>
            <a:endParaRPr lang="en-US" dirty="0"/>
          </a:p>
        </p:txBody>
      </p:sp>
      <p:sp>
        <p:nvSpPr>
          <p:cNvPr id="2" name="TextBox 1"/>
          <p:cNvSpPr txBox="1"/>
          <p:nvPr/>
        </p:nvSpPr>
        <p:spPr>
          <a:xfrm>
            <a:off x="783772" y="4349569"/>
            <a:ext cx="10232673" cy="646331"/>
          </a:xfrm>
          <a:prstGeom prst="rect">
            <a:avLst/>
          </a:prstGeom>
          <a:noFill/>
        </p:spPr>
        <p:txBody>
          <a:bodyPr wrap="none" rtlCol="0">
            <a:spAutoFit/>
          </a:bodyPr>
          <a:lstStyle/>
          <a:p>
            <a:r>
              <a:rPr lang="en-US" dirty="0" smtClean="0">
                <a:solidFill>
                  <a:schemeClr val="bg1"/>
                </a:solidFill>
              </a:rPr>
              <a:t>Contributors : Manoj K Nair (NetCracker), Alex Vul (Intel), Parviz Yegani (Huawei) , Kevin McDonnel (Huawei)</a:t>
            </a:r>
          </a:p>
          <a:p>
            <a:r>
              <a:rPr lang="en-US" dirty="0" smtClean="0">
                <a:solidFill>
                  <a:schemeClr val="bg1"/>
                </a:solidFill>
              </a:rPr>
              <a:t>Nigel Davis (</a:t>
            </a:r>
            <a:r>
              <a:rPr lang="en-US" dirty="0" err="1" smtClean="0">
                <a:solidFill>
                  <a:schemeClr val="bg1"/>
                </a:solidFill>
              </a:rPr>
              <a:t>Ciena</a:t>
            </a:r>
            <a:r>
              <a:rPr lang="en-US" dirty="0" smtClean="0">
                <a:solidFill>
                  <a:schemeClr val="bg1"/>
                </a:solidFill>
              </a:rPr>
              <a:t>), David Bainbridge (</a:t>
            </a:r>
            <a:r>
              <a:rPr lang="en-US" dirty="0" err="1" smtClean="0">
                <a:solidFill>
                  <a:schemeClr val="bg1"/>
                </a:solidFill>
              </a:rPr>
              <a:t>Ciena</a:t>
            </a:r>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1808266298"/>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smtClean="0"/>
              <a:t>Realization Guideline – To discuss </a:t>
            </a:r>
            <a:endParaRPr lang="en-US" dirty="0"/>
          </a:p>
        </p:txBody>
      </p:sp>
      <p:sp>
        <p:nvSpPr>
          <p:cNvPr id="4" name="Text Placeholder 3"/>
          <p:cNvSpPr>
            <a:spLocks noGrp="1"/>
          </p:cNvSpPr>
          <p:nvPr>
            <p:ph type="body" sz="quarter" idx="10"/>
          </p:nvPr>
        </p:nvSpPr>
        <p:spPr/>
        <p:txBody>
          <a:bodyPr>
            <a:normAutofit/>
          </a:bodyPr>
          <a:lstStyle/>
          <a:p>
            <a:r>
              <a:rPr lang="en-US" sz="2400" dirty="0" smtClean="0"/>
              <a:t>The grouping logic : Start with what we have in ONAP today in terms of the existing components. Check if the matrix gives any guidelines for regrouping the functionalities</a:t>
            </a:r>
          </a:p>
          <a:p>
            <a:r>
              <a:rPr lang="en-US" sz="2400" dirty="0" smtClean="0"/>
              <a:t>Pattern: Common pattern for defining a component with common look and feel, well defined interfaces – IG1118 Component-System Pattern ?</a:t>
            </a:r>
          </a:p>
          <a:p>
            <a:r>
              <a:rPr lang="en-US" sz="2400" dirty="0" smtClean="0"/>
              <a:t>How to decompose the functionality ? i.e. Enable flexibility to break the functionality into smaller independent units </a:t>
            </a:r>
          </a:p>
          <a:p>
            <a:pPr lvl="1"/>
            <a:r>
              <a:rPr lang="en-US" sz="2000" dirty="0" smtClean="0"/>
              <a:t>Follow grouping logic </a:t>
            </a:r>
          </a:p>
          <a:p>
            <a:pPr lvl="1"/>
            <a:r>
              <a:rPr lang="en-US" sz="2000" dirty="0" smtClean="0"/>
              <a:t>Identify smaller units with cohesion (can exist independently, low coupling/dependency)</a:t>
            </a:r>
          </a:p>
          <a:p>
            <a:pPr lvl="1"/>
            <a:r>
              <a:rPr lang="en-US" sz="2000" dirty="0" smtClean="0"/>
              <a:t>Separate units in terms of bounded context – i.e. separate management of entities based on identities in the operational/domain context</a:t>
            </a:r>
          </a:p>
          <a:p>
            <a:r>
              <a:rPr lang="en-US" sz="2400" dirty="0"/>
              <a:t>How about non-functional capabilities </a:t>
            </a:r>
            <a:r>
              <a:rPr lang="en-US" sz="2400" dirty="0" smtClean="0"/>
              <a:t>? Those are inherent nature of components that need to be controlled using </a:t>
            </a:r>
            <a:r>
              <a:rPr lang="en-US" sz="2400" smtClean="0"/>
              <a:t>S3P guidelines </a:t>
            </a:r>
            <a:endParaRPr lang="en-US" sz="2400" dirty="0"/>
          </a:p>
        </p:txBody>
      </p:sp>
    </p:spTree>
    <p:extLst>
      <p:ext uri="{BB962C8B-B14F-4D97-AF65-F5344CB8AC3E}">
        <p14:creationId xmlns:p14="http://schemas.microsoft.com/office/powerpoint/2010/main" val="924909198"/>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11</a:t>
            </a:fld>
            <a:endParaRPr lang="en-US" dirty="0"/>
          </a:p>
        </p:txBody>
      </p:sp>
      <p:sp>
        <p:nvSpPr>
          <p:cNvPr id="5" name="TextBox 4"/>
          <p:cNvSpPr txBox="1"/>
          <p:nvPr/>
        </p:nvSpPr>
        <p:spPr>
          <a:xfrm>
            <a:off x="4718957" y="3494314"/>
            <a:ext cx="2749984" cy="830997"/>
          </a:xfrm>
          <a:prstGeom prst="rect">
            <a:avLst/>
          </a:prstGeom>
          <a:noFill/>
        </p:spPr>
        <p:txBody>
          <a:bodyPr wrap="none" rtlCol="0">
            <a:spAutoFit/>
          </a:bodyPr>
          <a:lstStyle/>
          <a:p>
            <a:r>
              <a:rPr lang="en-US" sz="4800" dirty="0" smtClean="0">
                <a:solidFill>
                  <a:schemeClr val="bg1"/>
                </a:solidFill>
              </a:rPr>
              <a:t>Thank You</a:t>
            </a:r>
            <a:endParaRPr lang="en-US" sz="4800" dirty="0">
              <a:solidFill>
                <a:schemeClr val="bg1"/>
              </a:solidFill>
            </a:endParaRPr>
          </a:p>
        </p:txBody>
      </p:sp>
    </p:spTree>
    <p:extLst>
      <p:ext uri="{BB962C8B-B14F-4D97-AF65-F5344CB8AC3E}">
        <p14:creationId xmlns:p14="http://schemas.microsoft.com/office/powerpoint/2010/main" val="1456514276"/>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smtClean="0"/>
              <a:t>Problem Statement : Why we are doing this exercise ? </a:t>
            </a:r>
            <a:endParaRPr lang="en-US" dirty="0"/>
          </a:p>
        </p:txBody>
      </p:sp>
      <p:sp>
        <p:nvSpPr>
          <p:cNvPr id="4" name="Text Placeholder 3"/>
          <p:cNvSpPr>
            <a:spLocks noGrp="1"/>
          </p:cNvSpPr>
          <p:nvPr>
            <p:ph type="body" sz="quarter" idx="10"/>
          </p:nvPr>
        </p:nvSpPr>
        <p:spPr/>
        <p:txBody>
          <a:bodyPr>
            <a:normAutofit/>
          </a:bodyPr>
          <a:lstStyle/>
          <a:p>
            <a:r>
              <a:rPr lang="en-US" dirty="0" smtClean="0"/>
              <a:t>Today ONAP functionality is grouped based on projects and decomposed based on per project discretion of software modules</a:t>
            </a:r>
          </a:p>
          <a:p>
            <a:r>
              <a:rPr lang="en-US" dirty="0" smtClean="0"/>
              <a:t>Current model of grouping is not efficient enough in terms of  </a:t>
            </a:r>
          </a:p>
          <a:p>
            <a:pPr lvl="1"/>
            <a:r>
              <a:rPr lang="en-US" sz="1800" dirty="0" smtClean="0"/>
              <a:t>Extensibility : Extend ONAP capability for introducing new features or support new use cases (Many projects impacted) </a:t>
            </a:r>
          </a:p>
          <a:p>
            <a:pPr lvl="1"/>
            <a:r>
              <a:rPr lang="en-US" sz="1800" dirty="0" smtClean="0"/>
              <a:t>Composability: To have a flexibility in composing ONAP capabilities in different deployment contexts, without any tight dependency – For example Low form factor ONAP, Integration of ONAP with legacy </a:t>
            </a:r>
          </a:p>
          <a:p>
            <a:pPr lvl="1"/>
            <a:r>
              <a:rPr lang="en-US" sz="1800" dirty="0" smtClean="0"/>
              <a:t>Modularity : Flexibility in segregating capabilities at a logical depth and breadth</a:t>
            </a:r>
          </a:p>
          <a:p>
            <a:pPr lvl="1"/>
            <a:r>
              <a:rPr lang="en-US" sz="1800" dirty="0" smtClean="0"/>
              <a:t>Cohesion/Coupling : High cohesion (independent responsibility and existence) and low coupling (low dependency) between functionalities </a:t>
            </a:r>
          </a:p>
          <a:p>
            <a:pPr lvl="1"/>
            <a:r>
              <a:rPr lang="en-US" sz="1800" dirty="0" smtClean="0"/>
              <a:t>Common guidelines, Patterns : New user onboarding is difficult as different projects follow different guidelines or lacks a common pattern</a:t>
            </a:r>
          </a:p>
          <a:p>
            <a:pPr lvl="1"/>
            <a:r>
              <a:rPr lang="en-US" sz="1800" dirty="0" smtClean="0"/>
              <a:t>Substitutability : ONAP components can be easily replaced with commercial alternatives (to have well defined interfaces) – For example legacy module integration </a:t>
            </a:r>
          </a:p>
          <a:p>
            <a:pPr lvl="1"/>
            <a:r>
              <a:rPr lang="en-US" sz="1800" dirty="0" smtClean="0"/>
              <a:t>Integration Complexity : Integration of different components is difficult as component inter dependencies are loosely defined or changed based on </a:t>
            </a:r>
            <a:r>
              <a:rPr lang="en-US" sz="1800" dirty="0" err="1" smtClean="0"/>
              <a:t>adhoc</a:t>
            </a:r>
            <a:r>
              <a:rPr lang="en-US" sz="1800" dirty="0" smtClean="0"/>
              <a:t> needs. There is also many bespoke </a:t>
            </a:r>
            <a:r>
              <a:rPr lang="en-US" sz="1800" dirty="0" err="1" smtClean="0"/>
              <a:t>pt</a:t>
            </a:r>
            <a:r>
              <a:rPr lang="en-US" sz="1800" dirty="0" smtClean="0"/>
              <a:t> to </a:t>
            </a:r>
            <a:r>
              <a:rPr lang="en-US" sz="1800" dirty="0" err="1" smtClean="0"/>
              <a:t>pt</a:t>
            </a:r>
            <a:r>
              <a:rPr lang="en-US" sz="1800" dirty="0" smtClean="0"/>
              <a:t> interaction. </a:t>
            </a:r>
            <a:endParaRPr lang="en-US" sz="1800" dirty="0"/>
          </a:p>
          <a:p>
            <a:pPr lvl="1"/>
            <a:endParaRPr lang="en-US" sz="1800" dirty="0" smtClean="0"/>
          </a:p>
          <a:p>
            <a:pPr marL="457200" lvl="1" indent="0">
              <a:buNone/>
            </a:pPr>
            <a:endParaRPr lang="en-US" sz="1800" dirty="0" smtClean="0"/>
          </a:p>
        </p:txBody>
      </p:sp>
    </p:spTree>
    <p:extLst>
      <p:ext uri="{BB962C8B-B14F-4D97-AF65-F5344CB8AC3E}">
        <p14:creationId xmlns:p14="http://schemas.microsoft.com/office/powerpoint/2010/main" val="307990469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smtClean="0"/>
              <a:t>Key Idea</a:t>
            </a:r>
            <a:endParaRPr lang="en-US" dirty="0"/>
          </a:p>
        </p:txBody>
      </p:sp>
      <p:sp>
        <p:nvSpPr>
          <p:cNvPr id="4" name="Text Placeholder 3"/>
          <p:cNvSpPr>
            <a:spLocks noGrp="1"/>
          </p:cNvSpPr>
          <p:nvPr>
            <p:ph type="body" sz="quarter" idx="10"/>
          </p:nvPr>
        </p:nvSpPr>
        <p:spPr>
          <a:xfrm>
            <a:off x="314961" y="4087498"/>
            <a:ext cx="11506200" cy="2460937"/>
          </a:xfrm>
        </p:spPr>
        <p:txBody>
          <a:bodyPr>
            <a:normAutofit/>
          </a:bodyPr>
          <a:lstStyle/>
          <a:p>
            <a:r>
              <a:rPr lang="en-US" sz="1600" dirty="0" smtClean="0"/>
              <a:t>Managed Objects : An entity being managed and operationalized  by ONAP </a:t>
            </a:r>
          </a:p>
          <a:p>
            <a:r>
              <a:rPr lang="en-US" sz="1600" dirty="0" smtClean="0"/>
              <a:t>Operational activities  direct or indirect operations on managed objects – e.g. Package management, Artifact management,  </a:t>
            </a:r>
          </a:p>
          <a:p>
            <a:r>
              <a:rPr lang="en-US" sz="1600" dirty="0" smtClean="0"/>
              <a:t>Operational functionality: Operational activities logically grouped to form a feature or a functionality  – e.g. Modelling, Pre-Onboarding Validation, Infra Readiness </a:t>
            </a:r>
          </a:p>
          <a:p>
            <a:r>
              <a:rPr lang="en-US" sz="1600" dirty="0" smtClean="0"/>
              <a:t>Group of operational Functions sequenced based on business requirement form Operational Lifecycle</a:t>
            </a:r>
          </a:p>
          <a:p>
            <a:r>
              <a:rPr lang="en-US" sz="1600" dirty="0" smtClean="0"/>
              <a:t>ONAP Component : A software unit which fulfil a set of operational activities </a:t>
            </a:r>
          </a:p>
        </p:txBody>
      </p:sp>
      <p:sp>
        <p:nvSpPr>
          <p:cNvPr id="5" name="TextBox 4"/>
          <p:cNvSpPr txBox="1"/>
          <p:nvPr/>
        </p:nvSpPr>
        <p:spPr>
          <a:xfrm>
            <a:off x="314961" y="980889"/>
            <a:ext cx="11704974" cy="2585323"/>
          </a:xfrm>
          <a:prstGeom prst="rect">
            <a:avLst/>
          </a:prstGeom>
          <a:noFill/>
        </p:spPr>
        <p:txBody>
          <a:bodyPr wrap="square" rtlCol="0">
            <a:spAutoFit/>
          </a:bodyPr>
          <a:lstStyle/>
          <a:p>
            <a:pPr marL="342900" indent="-342900">
              <a:buFont typeface="Arial" panose="020B0604020202020204" pitchFamily="34" charset="0"/>
              <a:buChar char="•"/>
            </a:pPr>
            <a:r>
              <a:rPr lang="en-US" b="1" dirty="0" smtClean="0">
                <a:solidFill>
                  <a:srgbClr val="FF0000"/>
                </a:solidFill>
              </a:rPr>
              <a:t>Functional Decomposition : What function we are trying to decompose ? We need to have baseline functionalities. These functionalities should ideally be based on end user (operational) requirement </a:t>
            </a:r>
          </a:p>
          <a:p>
            <a:pPr marL="342900" indent="-342900">
              <a:buFont typeface="Arial" panose="020B0604020202020204" pitchFamily="34" charset="0"/>
              <a:buChar char="•"/>
            </a:pPr>
            <a:r>
              <a:rPr lang="en-US" b="1" dirty="0" smtClean="0">
                <a:solidFill>
                  <a:srgbClr val="FF0000"/>
                </a:solidFill>
              </a:rPr>
              <a:t>Main idea of functional decomposition : Identify </a:t>
            </a:r>
            <a:r>
              <a:rPr lang="en-US" b="1" u="sng" dirty="0" smtClean="0">
                <a:solidFill>
                  <a:srgbClr val="FF0000"/>
                </a:solidFill>
              </a:rPr>
              <a:t>Common Operational Functionalities</a:t>
            </a:r>
            <a:r>
              <a:rPr lang="en-US" b="1" dirty="0" smtClean="0">
                <a:solidFill>
                  <a:srgbClr val="FF0000"/>
                </a:solidFill>
              </a:rPr>
              <a:t> and see if those functionalities are fulfilled by ONAP in terms of breadth and depth – and how efficiently it is done today </a:t>
            </a:r>
          </a:p>
          <a:p>
            <a:pPr marL="342900" indent="-342900">
              <a:buFont typeface="Arial" panose="020B0604020202020204" pitchFamily="34" charset="0"/>
              <a:buChar char="•"/>
            </a:pPr>
            <a:r>
              <a:rPr lang="en-US" b="1" dirty="0" smtClean="0">
                <a:solidFill>
                  <a:srgbClr val="FF0000"/>
                </a:solidFill>
              </a:rPr>
              <a:t>Visualize/Compare ONAP in terms of a master list of Operational Functionalities and come up with a matrix (called Operational Map) so that ONAP capabilities can be (re)grouped in a flexible manner – selection of functionality for grouping , microservice boundaries etc. </a:t>
            </a:r>
          </a:p>
          <a:p>
            <a:pPr marL="342900" indent="-342900">
              <a:buFont typeface="Arial" panose="020B0604020202020204" pitchFamily="34" charset="0"/>
              <a:buChar char="•"/>
            </a:pPr>
            <a:r>
              <a:rPr lang="en-US" b="1" dirty="0">
                <a:solidFill>
                  <a:srgbClr val="FF0000"/>
                </a:solidFill>
              </a:rPr>
              <a:t>Bring-in </a:t>
            </a:r>
            <a:r>
              <a:rPr lang="en-US" b="1" dirty="0">
                <a:solidFill>
                  <a:srgbClr val="FF0000"/>
                </a:solidFill>
              </a:rPr>
              <a:t>Operational Context – i.e. How ONAP is used from Operational point of view and what is being operated </a:t>
            </a:r>
            <a:r>
              <a:rPr lang="en-US" b="1" dirty="0">
                <a:solidFill>
                  <a:srgbClr val="FF0000"/>
                </a:solidFill>
              </a:rPr>
              <a:t>on</a:t>
            </a:r>
          </a:p>
          <a:p>
            <a:pPr marL="342900" indent="-342900">
              <a:buFont typeface="Arial" panose="020B0604020202020204" pitchFamily="34" charset="0"/>
              <a:buChar char="•"/>
            </a:pPr>
            <a:r>
              <a:rPr lang="en-US" b="1" dirty="0">
                <a:solidFill>
                  <a:srgbClr val="FF0000"/>
                </a:solidFill>
              </a:rPr>
              <a:t>Use </a:t>
            </a:r>
            <a:r>
              <a:rPr lang="en-US" b="1" dirty="0">
                <a:solidFill>
                  <a:srgbClr val="FF0000"/>
                </a:solidFill>
              </a:rPr>
              <a:t>Operational Context for functional decomposition </a:t>
            </a:r>
          </a:p>
        </p:txBody>
      </p:sp>
      <p:sp>
        <p:nvSpPr>
          <p:cNvPr id="6" name="TextBox 5"/>
          <p:cNvSpPr txBox="1"/>
          <p:nvPr/>
        </p:nvSpPr>
        <p:spPr>
          <a:xfrm>
            <a:off x="4778477" y="3687388"/>
            <a:ext cx="1731821" cy="400110"/>
          </a:xfrm>
          <a:prstGeom prst="rect">
            <a:avLst/>
          </a:prstGeom>
          <a:noFill/>
        </p:spPr>
        <p:txBody>
          <a:bodyPr wrap="none" rtlCol="0">
            <a:spAutoFit/>
          </a:bodyPr>
          <a:lstStyle/>
          <a:p>
            <a:r>
              <a:rPr lang="en-US" sz="2000" b="1" dirty="0" smtClean="0"/>
              <a:t>Terminologies </a:t>
            </a:r>
            <a:endParaRPr lang="en-US" sz="2000" b="1" dirty="0"/>
          </a:p>
        </p:txBody>
      </p:sp>
    </p:spTree>
    <p:extLst>
      <p:ext uri="{BB962C8B-B14F-4D97-AF65-F5344CB8AC3E}">
        <p14:creationId xmlns:p14="http://schemas.microsoft.com/office/powerpoint/2010/main" val="458256911"/>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smtClean="0"/>
              <a:t>Key Idea Contd. </a:t>
            </a:r>
            <a:endParaRPr lang="en-US" dirty="0"/>
          </a:p>
        </p:txBody>
      </p:sp>
      <p:sp>
        <p:nvSpPr>
          <p:cNvPr id="6" name="Rectangle 5"/>
          <p:cNvSpPr/>
          <p:nvPr/>
        </p:nvSpPr>
        <p:spPr>
          <a:xfrm>
            <a:off x="612058" y="2108226"/>
            <a:ext cx="2477729"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Managed Object 1 </a:t>
            </a:r>
            <a:endParaRPr lang="en-US" dirty="0"/>
          </a:p>
        </p:txBody>
      </p:sp>
      <p:sp>
        <p:nvSpPr>
          <p:cNvPr id="7" name="Rectangle 6"/>
          <p:cNvSpPr/>
          <p:nvPr/>
        </p:nvSpPr>
        <p:spPr>
          <a:xfrm>
            <a:off x="612058" y="3497931"/>
            <a:ext cx="2477729"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Managed Object 2</a:t>
            </a:r>
            <a:endParaRPr lang="en-US" dirty="0"/>
          </a:p>
        </p:txBody>
      </p:sp>
      <p:sp>
        <p:nvSpPr>
          <p:cNvPr id="10" name="Rectangle 9"/>
          <p:cNvSpPr/>
          <p:nvPr/>
        </p:nvSpPr>
        <p:spPr>
          <a:xfrm>
            <a:off x="4380271" y="207952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1</a:t>
            </a:r>
            <a:endParaRPr lang="en-US" dirty="0"/>
          </a:p>
        </p:txBody>
      </p:sp>
      <p:sp>
        <p:nvSpPr>
          <p:cNvPr id="11" name="Rectangle 10"/>
          <p:cNvSpPr/>
          <p:nvPr/>
        </p:nvSpPr>
        <p:spPr>
          <a:xfrm>
            <a:off x="4380271" y="252622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2</a:t>
            </a:r>
            <a:endParaRPr lang="en-US" dirty="0"/>
          </a:p>
        </p:txBody>
      </p:sp>
      <p:sp>
        <p:nvSpPr>
          <p:cNvPr id="12" name="Rectangle 11"/>
          <p:cNvSpPr/>
          <p:nvPr/>
        </p:nvSpPr>
        <p:spPr>
          <a:xfrm>
            <a:off x="4380271" y="290410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3</a:t>
            </a:r>
            <a:endParaRPr lang="en-US" dirty="0"/>
          </a:p>
        </p:txBody>
      </p:sp>
      <p:sp>
        <p:nvSpPr>
          <p:cNvPr id="13" name="Rectangle 12"/>
          <p:cNvSpPr/>
          <p:nvPr/>
        </p:nvSpPr>
        <p:spPr>
          <a:xfrm>
            <a:off x="6701565" y="338432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a</a:t>
            </a:r>
            <a:endParaRPr lang="en-US" dirty="0"/>
          </a:p>
        </p:txBody>
      </p:sp>
      <p:sp>
        <p:nvSpPr>
          <p:cNvPr id="14" name="Rectangle 13"/>
          <p:cNvSpPr/>
          <p:nvPr/>
        </p:nvSpPr>
        <p:spPr>
          <a:xfrm>
            <a:off x="6701565" y="383102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b</a:t>
            </a:r>
            <a:endParaRPr lang="en-US" dirty="0"/>
          </a:p>
        </p:txBody>
      </p:sp>
      <p:sp>
        <p:nvSpPr>
          <p:cNvPr id="15" name="Rectangle 14"/>
          <p:cNvSpPr/>
          <p:nvPr/>
        </p:nvSpPr>
        <p:spPr>
          <a:xfrm>
            <a:off x="6701565" y="420890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b</a:t>
            </a:r>
            <a:endParaRPr lang="en-US" dirty="0"/>
          </a:p>
        </p:txBody>
      </p:sp>
      <p:sp>
        <p:nvSpPr>
          <p:cNvPr id="16" name="Rectangle 15"/>
          <p:cNvSpPr/>
          <p:nvPr/>
        </p:nvSpPr>
        <p:spPr>
          <a:xfrm>
            <a:off x="6701565" y="203448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4</a:t>
            </a:r>
            <a:endParaRPr lang="en-US" dirty="0"/>
          </a:p>
        </p:txBody>
      </p:sp>
      <p:sp>
        <p:nvSpPr>
          <p:cNvPr id="17" name="Rectangle 16"/>
          <p:cNvSpPr/>
          <p:nvPr/>
        </p:nvSpPr>
        <p:spPr>
          <a:xfrm>
            <a:off x="6701565" y="248118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5</a:t>
            </a:r>
            <a:endParaRPr lang="en-US" dirty="0"/>
          </a:p>
        </p:txBody>
      </p:sp>
      <p:sp>
        <p:nvSpPr>
          <p:cNvPr id="18" name="Rectangle 17"/>
          <p:cNvSpPr/>
          <p:nvPr/>
        </p:nvSpPr>
        <p:spPr>
          <a:xfrm>
            <a:off x="6701565" y="285906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6</a:t>
            </a:r>
            <a:endParaRPr lang="en-US" dirty="0"/>
          </a:p>
        </p:txBody>
      </p:sp>
      <p:sp>
        <p:nvSpPr>
          <p:cNvPr id="19" name="Rectangle 18"/>
          <p:cNvSpPr/>
          <p:nvPr/>
        </p:nvSpPr>
        <p:spPr>
          <a:xfrm>
            <a:off x="8893279" y="341023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m </a:t>
            </a:r>
            <a:endParaRPr lang="en-US" dirty="0"/>
          </a:p>
        </p:txBody>
      </p:sp>
      <p:sp>
        <p:nvSpPr>
          <p:cNvPr id="20" name="Rectangle 19"/>
          <p:cNvSpPr/>
          <p:nvPr/>
        </p:nvSpPr>
        <p:spPr>
          <a:xfrm>
            <a:off x="8893279" y="3827441"/>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n</a:t>
            </a:r>
            <a:endParaRPr lang="en-US" dirty="0"/>
          </a:p>
        </p:txBody>
      </p:sp>
      <p:sp>
        <p:nvSpPr>
          <p:cNvPr id="21" name="Rectangle 20"/>
          <p:cNvSpPr/>
          <p:nvPr/>
        </p:nvSpPr>
        <p:spPr>
          <a:xfrm>
            <a:off x="8893279" y="4234814"/>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0</a:t>
            </a:r>
            <a:endParaRPr lang="en-US" dirty="0"/>
          </a:p>
        </p:txBody>
      </p:sp>
      <p:sp>
        <p:nvSpPr>
          <p:cNvPr id="24" name="Rounded Rectangle 23"/>
          <p:cNvSpPr/>
          <p:nvPr/>
        </p:nvSpPr>
        <p:spPr>
          <a:xfrm>
            <a:off x="4248965" y="1274779"/>
            <a:ext cx="2100746" cy="196774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6604644" y="1274778"/>
            <a:ext cx="2074784" cy="3476835"/>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8817609" y="1274778"/>
            <a:ext cx="2074784" cy="3476836"/>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4574658" y="1279735"/>
            <a:ext cx="1322614" cy="523220"/>
          </a:xfrm>
          <a:prstGeom prst="rect">
            <a:avLst/>
          </a:prstGeom>
          <a:noFill/>
        </p:spPr>
        <p:txBody>
          <a:bodyPr wrap="square" rtlCol="0">
            <a:spAutoFit/>
          </a:bodyPr>
          <a:lstStyle/>
          <a:p>
            <a:pPr algn="ctr"/>
            <a:r>
              <a:rPr lang="en-US" sz="1400" dirty="0" smtClean="0"/>
              <a:t>Operational Functionality 1</a:t>
            </a:r>
            <a:endParaRPr lang="en-US" sz="1400" dirty="0"/>
          </a:p>
        </p:txBody>
      </p:sp>
      <p:sp>
        <p:nvSpPr>
          <p:cNvPr id="29" name="TextBox 28"/>
          <p:cNvSpPr txBox="1"/>
          <p:nvPr/>
        </p:nvSpPr>
        <p:spPr>
          <a:xfrm>
            <a:off x="6931814" y="1254129"/>
            <a:ext cx="1322614" cy="523220"/>
          </a:xfrm>
          <a:prstGeom prst="rect">
            <a:avLst/>
          </a:prstGeom>
          <a:noFill/>
        </p:spPr>
        <p:txBody>
          <a:bodyPr wrap="square" rtlCol="0">
            <a:spAutoFit/>
          </a:bodyPr>
          <a:lstStyle/>
          <a:p>
            <a:pPr algn="ctr"/>
            <a:r>
              <a:rPr lang="en-US" sz="1400" dirty="0" smtClean="0"/>
              <a:t>Operational Functionality 2</a:t>
            </a:r>
            <a:endParaRPr lang="en-US" sz="1400" dirty="0"/>
          </a:p>
        </p:txBody>
      </p:sp>
      <p:sp>
        <p:nvSpPr>
          <p:cNvPr id="30" name="TextBox 29"/>
          <p:cNvSpPr txBox="1"/>
          <p:nvPr/>
        </p:nvSpPr>
        <p:spPr>
          <a:xfrm>
            <a:off x="9152041" y="1258919"/>
            <a:ext cx="1322614" cy="523220"/>
          </a:xfrm>
          <a:prstGeom prst="rect">
            <a:avLst/>
          </a:prstGeom>
          <a:noFill/>
        </p:spPr>
        <p:txBody>
          <a:bodyPr wrap="square" rtlCol="0">
            <a:spAutoFit/>
          </a:bodyPr>
          <a:lstStyle/>
          <a:p>
            <a:pPr algn="ctr"/>
            <a:r>
              <a:rPr lang="en-US" sz="1400" dirty="0" smtClean="0"/>
              <a:t>Operational Functionality 3</a:t>
            </a:r>
            <a:endParaRPr lang="en-US" sz="1400" dirty="0"/>
          </a:p>
        </p:txBody>
      </p:sp>
      <p:cxnSp>
        <p:nvCxnSpPr>
          <p:cNvPr id="32" name="Straight Connector 31"/>
          <p:cNvCxnSpPr/>
          <p:nvPr/>
        </p:nvCxnSpPr>
        <p:spPr>
          <a:xfrm flipV="1">
            <a:off x="314961" y="3333820"/>
            <a:ext cx="115062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314961" y="1903012"/>
            <a:ext cx="115062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314961" y="4986626"/>
            <a:ext cx="11506200" cy="1"/>
          </a:xfrm>
          <a:prstGeom prst="line">
            <a:avLst/>
          </a:prstGeom>
        </p:spPr>
        <p:style>
          <a:lnRef idx="1">
            <a:schemeClr val="accent1"/>
          </a:lnRef>
          <a:fillRef idx="0">
            <a:schemeClr val="accent1"/>
          </a:fillRef>
          <a:effectRef idx="0">
            <a:schemeClr val="accent1"/>
          </a:effectRef>
          <a:fontRef idx="minor">
            <a:schemeClr val="tx1"/>
          </a:fontRef>
        </p:style>
      </p:cxnSp>
      <p:sp>
        <p:nvSpPr>
          <p:cNvPr id="38" name="Right Arrow 37"/>
          <p:cNvSpPr/>
          <p:nvPr/>
        </p:nvSpPr>
        <p:spPr>
          <a:xfrm>
            <a:off x="5800065" y="4269162"/>
            <a:ext cx="504079" cy="1967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9" name="TextBox 38"/>
          <p:cNvSpPr txBox="1"/>
          <p:nvPr/>
        </p:nvSpPr>
        <p:spPr>
          <a:xfrm>
            <a:off x="2531723" y="4222503"/>
            <a:ext cx="3115148" cy="369332"/>
          </a:xfrm>
          <a:prstGeom prst="rect">
            <a:avLst/>
          </a:prstGeom>
          <a:noFill/>
        </p:spPr>
        <p:txBody>
          <a:bodyPr wrap="none" rtlCol="0">
            <a:spAutoFit/>
          </a:bodyPr>
          <a:lstStyle/>
          <a:p>
            <a:r>
              <a:rPr lang="en-US" dirty="0" smtClean="0"/>
              <a:t>Activities associated with MO 2</a:t>
            </a:r>
            <a:endParaRPr lang="en-US" dirty="0"/>
          </a:p>
        </p:txBody>
      </p:sp>
      <p:sp>
        <p:nvSpPr>
          <p:cNvPr id="40" name="TextBox 39"/>
          <p:cNvSpPr txBox="1"/>
          <p:nvPr/>
        </p:nvSpPr>
        <p:spPr>
          <a:xfrm>
            <a:off x="503932" y="2713261"/>
            <a:ext cx="3115148" cy="369332"/>
          </a:xfrm>
          <a:prstGeom prst="rect">
            <a:avLst/>
          </a:prstGeom>
          <a:noFill/>
        </p:spPr>
        <p:txBody>
          <a:bodyPr wrap="none" rtlCol="0">
            <a:spAutoFit/>
          </a:bodyPr>
          <a:lstStyle/>
          <a:p>
            <a:r>
              <a:rPr lang="en-US" dirty="0" smtClean="0"/>
              <a:t>Activities associated with MO 1</a:t>
            </a:r>
            <a:endParaRPr lang="en-US" dirty="0"/>
          </a:p>
        </p:txBody>
      </p:sp>
      <p:sp>
        <p:nvSpPr>
          <p:cNvPr id="41" name="Right Arrow 40"/>
          <p:cNvSpPr/>
          <p:nvPr/>
        </p:nvSpPr>
        <p:spPr>
          <a:xfrm>
            <a:off x="3606704" y="2805715"/>
            <a:ext cx="504079" cy="1967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42" name="TextBox 41"/>
          <p:cNvSpPr txBox="1"/>
          <p:nvPr/>
        </p:nvSpPr>
        <p:spPr>
          <a:xfrm>
            <a:off x="528311" y="5123344"/>
            <a:ext cx="11292849"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Operational activities and their logical grouping influence the functional capabilities of ONAP components </a:t>
            </a:r>
          </a:p>
          <a:p>
            <a:pPr marL="285750" indent="-285750">
              <a:buFont typeface="Arial" panose="020B0604020202020204" pitchFamily="34" charset="0"/>
              <a:buChar char="•"/>
            </a:pPr>
            <a:r>
              <a:rPr lang="en-US" dirty="0" smtClean="0"/>
              <a:t>A matrix called Operational Map can be created which maps the managed objects  and the associated activities on managed objects. This operational map gives the global view of desired end user operational functionality expected</a:t>
            </a:r>
          </a:p>
          <a:p>
            <a:pPr marL="285750" indent="-285750">
              <a:buFont typeface="Arial" panose="020B0604020202020204" pitchFamily="34" charset="0"/>
              <a:buChar char="•"/>
            </a:pPr>
            <a:r>
              <a:rPr lang="en-US" dirty="0" smtClean="0"/>
              <a:t>This helps in identifying the functional granularity currently supported (in terms of managing activities) and gaps</a:t>
            </a:r>
            <a:endParaRPr lang="en-US" dirty="0"/>
          </a:p>
        </p:txBody>
      </p:sp>
    </p:spTree>
    <p:extLst>
      <p:ext uri="{BB962C8B-B14F-4D97-AF65-F5344CB8AC3E}">
        <p14:creationId xmlns:p14="http://schemas.microsoft.com/office/powerpoint/2010/main" val="3120793316"/>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smtClean="0"/>
              <a:t>Key Idea Contd. </a:t>
            </a:r>
            <a:endParaRPr lang="en-US" dirty="0"/>
          </a:p>
        </p:txBody>
      </p:sp>
      <p:sp>
        <p:nvSpPr>
          <p:cNvPr id="6" name="Rectangle 5"/>
          <p:cNvSpPr/>
          <p:nvPr/>
        </p:nvSpPr>
        <p:spPr>
          <a:xfrm>
            <a:off x="612058" y="2108226"/>
            <a:ext cx="2477729"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Managed Object 1 </a:t>
            </a:r>
            <a:endParaRPr lang="en-US" dirty="0"/>
          </a:p>
        </p:txBody>
      </p:sp>
      <p:sp>
        <p:nvSpPr>
          <p:cNvPr id="7" name="Rectangle 6"/>
          <p:cNvSpPr/>
          <p:nvPr/>
        </p:nvSpPr>
        <p:spPr>
          <a:xfrm>
            <a:off x="612058" y="3497931"/>
            <a:ext cx="2477729"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Managed Object 2</a:t>
            </a:r>
            <a:endParaRPr lang="en-US" dirty="0"/>
          </a:p>
        </p:txBody>
      </p:sp>
      <p:sp>
        <p:nvSpPr>
          <p:cNvPr id="10" name="Rectangle 9"/>
          <p:cNvSpPr/>
          <p:nvPr/>
        </p:nvSpPr>
        <p:spPr>
          <a:xfrm>
            <a:off x="4380271" y="207952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1</a:t>
            </a:r>
            <a:endParaRPr lang="en-US" dirty="0"/>
          </a:p>
        </p:txBody>
      </p:sp>
      <p:sp>
        <p:nvSpPr>
          <p:cNvPr id="11" name="Rectangle 10"/>
          <p:cNvSpPr/>
          <p:nvPr/>
        </p:nvSpPr>
        <p:spPr>
          <a:xfrm>
            <a:off x="4380271" y="252622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2</a:t>
            </a:r>
            <a:endParaRPr lang="en-US" dirty="0"/>
          </a:p>
        </p:txBody>
      </p:sp>
      <p:sp>
        <p:nvSpPr>
          <p:cNvPr id="12" name="Rectangle 11"/>
          <p:cNvSpPr/>
          <p:nvPr/>
        </p:nvSpPr>
        <p:spPr>
          <a:xfrm>
            <a:off x="4380271" y="290410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3</a:t>
            </a:r>
            <a:endParaRPr lang="en-US" dirty="0"/>
          </a:p>
        </p:txBody>
      </p:sp>
      <p:sp>
        <p:nvSpPr>
          <p:cNvPr id="13" name="Rectangle 12"/>
          <p:cNvSpPr/>
          <p:nvPr/>
        </p:nvSpPr>
        <p:spPr>
          <a:xfrm>
            <a:off x="6701565" y="338432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a</a:t>
            </a:r>
            <a:endParaRPr lang="en-US" dirty="0"/>
          </a:p>
        </p:txBody>
      </p:sp>
      <p:sp>
        <p:nvSpPr>
          <p:cNvPr id="14" name="Rectangle 13"/>
          <p:cNvSpPr/>
          <p:nvPr/>
        </p:nvSpPr>
        <p:spPr>
          <a:xfrm>
            <a:off x="6701565" y="383102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b</a:t>
            </a:r>
            <a:endParaRPr lang="en-US" dirty="0"/>
          </a:p>
        </p:txBody>
      </p:sp>
      <p:sp>
        <p:nvSpPr>
          <p:cNvPr id="15" name="Rectangle 14"/>
          <p:cNvSpPr/>
          <p:nvPr/>
        </p:nvSpPr>
        <p:spPr>
          <a:xfrm>
            <a:off x="6701565" y="420890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b</a:t>
            </a:r>
            <a:endParaRPr lang="en-US" dirty="0"/>
          </a:p>
        </p:txBody>
      </p:sp>
      <p:sp>
        <p:nvSpPr>
          <p:cNvPr id="16" name="Rectangle 15"/>
          <p:cNvSpPr/>
          <p:nvPr/>
        </p:nvSpPr>
        <p:spPr>
          <a:xfrm>
            <a:off x="6701565" y="203448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4</a:t>
            </a:r>
            <a:endParaRPr lang="en-US" dirty="0"/>
          </a:p>
        </p:txBody>
      </p:sp>
      <p:sp>
        <p:nvSpPr>
          <p:cNvPr id="17" name="Rectangle 16"/>
          <p:cNvSpPr/>
          <p:nvPr/>
        </p:nvSpPr>
        <p:spPr>
          <a:xfrm>
            <a:off x="6701565" y="248118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5</a:t>
            </a:r>
            <a:endParaRPr lang="en-US" dirty="0"/>
          </a:p>
        </p:txBody>
      </p:sp>
      <p:sp>
        <p:nvSpPr>
          <p:cNvPr id="18" name="Rectangle 17"/>
          <p:cNvSpPr/>
          <p:nvPr/>
        </p:nvSpPr>
        <p:spPr>
          <a:xfrm>
            <a:off x="6701565" y="285906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6</a:t>
            </a:r>
            <a:endParaRPr lang="en-US" dirty="0"/>
          </a:p>
        </p:txBody>
      </p:sp>
      <p:sp>
        <p:nvSpPr>
          <p:cNvPr id="19" name="Rectangle 18"/>
          <p:cNvSpPr/>
          <p:nvPr/>
        </p:nvSpPr>
        <p:spPr>
          <a:xfrm>
            <a:off x="8893279" y="341023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m </a:t>
            </a:r>
            <a:endParaRPr lang="en-US" dirty="0"/>
          </a:p>
        </p:txBody>
      </p:sp>
      <p:sp>
        <p:nvSpPr>
          <p:cNvPr id="20" name="Rectangle 19"/>
          <p:cNvSpPr/>
          <p:nvPr/>
        </p:nvSpPr>
        <p:spPr>
          <a:xfrm>
            <a:off x="8893279" y="3827441"/>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n</a:t>
            </a:r>
            <a:endParaRPr lang="en-US" dirty="0"/>
          </a:p>
        </p:txBody>
      </p:sp>
      <p:sp>
        <p:nvSpPr>
          <p:cNvPr id="21" name="Rectangle 20"/>
          <p:cNvSpPr/>
          <p:nvPr/>
        </p:nvSpPr>
        <p:spPr>
          <a:xfrm>
            <a:off x="8893279" y="4234814"/>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0</a:t>
            </a:r>
            <a:endParaRPr lang="en-US" dirty="0"/>
          </a:p>
        </p:txBody>
      </p:sp>
      <p:sp>
        <p:nvSpPr>
          <p:cNvPr id="24" name="Rounded Rectangle 23"/>
          <p:cNvSpPr/>
          <p:nvPr/>
        </p:nvSpPr>
        <p:spPr>
          <a:xfrm>
            <a:off x="4248965" y="1274779"/>
            <a:ext cx="2100746" cy="196774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6604644" y="1274778"/>
            <a:ext cx="2074784" cy="3476835"/>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8817609" y="1274778"/>
            <a:ext cx="2074784" cy="3476836"/>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4574658" y="1279735"/>
            <a:ext cx="1322614" cy="523220"/>
          </a:xfrm>
          <a:prstGeom prst="rect">
            <a:avLst/>
          </a:prstGeom>
          <a:noFill/>
        </p:spPr>
        <p:txBody>
          <a:bodyPr wrap="square" rtlCol="0">
            <a:spAutoFit/>
          </a:bodyPr>
          <a:lstStyle/>
          <a:p>
            <a:pPr algn="ctr"/>
            <a:r>
              <a:rPr lang="en-US" sz="1400" dirty="0" smtClean="0"/>
              <a:t>Operational Functionality 1</a:t>
            </a:r>
            <a:endParaRPr lang="en-US" sz="1400" dirty="0"/>
          </a:p>
        </p:txBody>
      </p:sp>
      <p:sp>
        <p:nvSpPr>
          <p:cNvPr id="29" name="TextBox 28"/>
          <p:cNvSpPr txBox="1"/>
          <p:nvPr/>
        </p:nvSpPr>
        <p:spPr>
          <a:xfrm>
            <a:off x="6931814" y="1254129"/>
            <a:ext cx="1322614" cy="523220"/>
          </a:xfrm>
          <a:prstGeom prst="rect">
            <a:avLst/>
          </a:prstGeom>
          <a:noFill/>
        </p:spPr>
        <p:txBody>
          <a:bodyPr wrap="square" rtlCol="0">
            <a:spAutoFit/>
          </a:bodyPr>
          <a:lstStyle/>
          <a:p>
            <a:pPr algn="ctr"/>
            <a:r>
              <a:rPr lang="en-US" sz="1400" dirty="0" smtClean="0"/>
              <a:t>Operational Functionality 2</a:t>
            </a:r>
            <a:endParaRPr lang="en-US" sz="1400" dirty="0"/>
          </a:p>
        </p:txBody>
      </p:sp>
      <p:sp>
        <p:nvSpPr>
          <p:cNvPr id="30" name="TextBox 29"/>
          <p:cNvSpPr txBox="1"/>
          <p:nvPr/>
        </p:nvSpPr>
        <p:spPr>
          <a:xfrm>
            <a:off x="9152041" y="1258919"/>
            <a:ext cx="1322614" cy="523220"/>
          </a:xfrm>
          <a:prstGeom prst="rect">
            <a:avLst/>
          </a:prstGeom>
          <a:noFill/>
        </p:spPr>
        <p:txBody>
          <a:bodyPr wrap="square" rtlCol="0">
            <a:spAutoFit/>
          </a:bodyPr>
          <a:lstStyle/>
          <a:p>
            <a:pPr algn="ctr"/>
            <a:r>
              <a:rPr lang="en-US" sz="1400" dirty="0" smtClean="0"/>
              <a:t>Operational Functionality 3</a:t>
            </a:r>
            <a:endParaRPr lang="en-US" sz="1400" dirty="0"/>
          </a:p>
        </p:txBody>
      </p:sp>
      <p:cxnSp>
        <p:nvCxnSpPr>
          <p:cNvPr id="32" name="Straight Connector 31"/>
          <p:cNvCxnSpPr/>
          <p:nvPr/>
        </p:nvCxnSpPr>
        <p:spPr>
          <a:xfrm flipV="1">
            <a:off x="314961" y="3333820"/>
            <a:ext cx="115062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314961" y="1903012"/>
            <a:ext cx="115062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314961" y="4986626"/>
            <a:ext cx="11506200" cy="1"/>
          </a:xfrm>
          <a:prstGeom prst="line">
            <a:avLst/>
          </a:prstGeom>
        </p:spPr>
        <p:style>
          <a:lnRef idx="1">
            <a:schemeClr val="accent1"/>
          </a:lnRef>
          <a:fillRef idx="0">
            <a:schemeClr val="accent1"/>
          </a:fillRef>
          <a:effectRef idx="0">
            <a:schemeClr val="accent1"/>
          </a:effectRef>
          <a:fontRef idx="minor">
            <a:schemeClr val="tx1"/>
          </a:fontRef>
        </p:style>
      </p:cxnSp>
      <p:sp>
        <p:nvSpPr>
          <p:cNvPr id="38" name="Right Arrow 37"/>
          <p:cNvSpPr/>
          <p:nvPr/>
        </p:nvSpPr>
        <p:spPr>
          <a:xfrm>
            <a:off x="5800065" y="4269162"/>
            <a:ext cx="504079" cy="1967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9" name="TextBox 38"/>
          <p:cNvSpPr txBox="1"/>
          <p:nvPr/>
        </p:nvSpPr>
        <p:spPr>
          <a:xfrm>
            <a:off x="2531723" y="4222503"/>
            <a:ext cx="3115148" cy="369332"/>
          </a:xfrm>
          <a:prstGeom prst="rect">
            <a:avLst/>
          </a:prstGeom>
          <a:noFill/>
        </p:spPr>
        <p:txBody>
          <a:bodyPr wrap="none" rtlCol="0">
            <a:spAutoFit/>
          </a:bodyPr>
          <a:lstStyle/>
          <a:p>
            <a:r>
              <a:rPr lang="en-US" dirty="0" smtClean="0"/>
              <a:t>Activities associated with MO 2</a:t>
            </a:r>
            <a:endParaRPr lang="en-US" dirty="0"/>
          </a:p>
        </p:txBody>
      </p:sp>
      <p:sp>
        <p:nvSpPr>
          <p:cNvPr id="40" name="TextBox 39"/>
          <p:cNvSpPr txBox="1"/>
          <p:nvPr/>
        </p:nvSpPr>
        <p:spPr>
          <a:xfrm>
            <a:off x="503932" y="2713261"/>
            <a:ext cx="3115148" cy="369332"/>
          </a:xfrm>
          <a:prstGeom prst="rect">
            <a:avLst/>
          </a:prstGeom>
          <a:noFill/>
        </p:spPr>
        <p:txBody>
          <a:bodyPr wrap="none" rtlCol="0">
            <a:spAutoFit/>
          </a:bodyPr>
          <a:lstStyle/>
          <a:p>
            <a:r>
              <a:rPr lang="en-US" dirty="0" smtClean="0"/>
              <a:t>Activities associated with MO 1</a:t>
            </a:r>
            <a:endParaRPr lang="en-US" dirty="0"/>
          </a:p>
        </p:txBody>
      </p:sp>
      <p:sp>
        <p:nvSpPr>
          <p:cNvPr id="41" name="Right Arrow 40"/>
          <p:cNvSpPr/>
          <p:nvPr/>
        </p:nvSpPr>
        <p:spPr>
          <a:xfrm>
            <a:off x="3606704" y="2805715"/>
            <a:ext cx="504079" cy="1967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4" name="Rounded Rectangle 3"/>
          <p:cNvSpPr/>
          <p:nvPr/>
        </p:nvSpPr>
        <p:spPr>
          <a:xfrm>
            <a:off x="6584635" y="3313390"/>
            <a:ext cx="2094794" cy="1367290"/>
          </a:xfrm>
          <a:prstGeom prst="round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p:cNvSpPr/>
          <p:nvPr/>
        </p:nvSpPr>
        <p:spPr>
          <a:xfrm>
            <a:off x="4019116" y="1870619"/>
            <a:ext cx="4660312" cy="1367290"/>
          </a:xfrm>
          <a:prstGeom prst="round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p:cNvSpPr/>
          <p:nvPr/>
        </p:nvSpPr>
        <p:spPr>
          <a:xfrm>
            <a:off x="8855360" y="3317850"/>
            <a:ext cx="2037033" cy="1367290"/>
          </a:xfrm>
          <a:prstGeom prst="round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674841" y="2122653"/>
            <a:ext cx="3268094" cy="830997"/>
          </a:xfrm>
          <a:prstGeom prst="rect">
            <a:avLst/>
          </a:prstGeom>
          <a:noFill/>
        </p:spPr>
        <p:txBody>
          <a:bodyPr wrap="square" rtlCol="0">
            <a:spAutoFit/>
          </a:bodyPr>
          <a:lstStyle/>
          <a:p>
            <a:pPr algn="ctr"/>
            <a:r>
              <a:rPr lang="en-US" sz="2400" b="1" dirty="0" smtClean="0">
                <a:solidFill>
                  <a:srgbClr val="002060"/>
                </a:solidFill>
              </a:rPr>
              <a:t>Supported as Features by ONAP Component A</a:t>
            </a:r>
            <a:endParaRPr lang="en-US" sz="2400" b="1" dirty="0">
              <a:solidFill>
                <a:srgbClr val="002060"/>
              </a:solidFill>
            </a:endParaRPr>
          </a:p>
        </p:txBody>
      </p:sp>
      <p:sp>
        <p:nvSpPr>
          <p:cNvPr id="43" name="TextBox 42"/>
          <p:cNvSpPr txBox="1"/>
          <p:nvPr/>
        </p:nvSpPr>
        <p:spPr>
          <a:xfrm>
            <a:off x="6604643" y="3368951"/>
            <a:ext cx="2004724" cy="1323439"/>
          </a:xfrm>
          <a:prstGeom prst="rect">
            <a:avLst/>
          </a:prstGeom>
          <a:noFill/>
        </p:spPr>
        <p:txBody>
          <a:bodyPr wrap="square" rtlCol="0">
            <a:spAutoFit/>
          </a:bodyPr>
          <a:lstStyle/>
          <a:p>
            <a:pPr algn="ctr"/>
            <a:r>
              <a:rPr lang="en-US" sz="2000" b="1" dirty="0" smtClean="0">
                <a:solidFill>
                  <a:srgbClr val="002060"/>
                </a:solidFill>
              </a:rPr>
              <a:t>Supported as features by ONAP Component B</a:t>
            </a:r>
            <a:endParaRPr lang="en-US" sz="2000" b="1" dirty="0">
              <a:solidFill>
                <a:srgbClr val="002060"/>
              </a:solidFill>
            </a:endParaRPr>
          </a:p>
        </p:txBody>
      </p:sp>
      <p:sp>
        <p:nvSpPr>
          <p:cNvPr id="44" name="TextBox 43"/>
          <p:cNvSpPr txBox="1"/>
          <p:nvPr/>
        </p:nvSpPr>
        <p:spPr>
          <a:xfrm>
            <a:off x="8893279" y="3357868"/>
            <a:ext cx="2004724" cy="1323439"/>
          </a:xfrm>
          <a:prstGeom prst="rect">
            <a:avLst/>
          </a:prstGeom>
          <a:noFill/>
        </p:spPr>
        <p:txBody>
          <a:bodyPr wrap="square" rtlCol="0">
            <a:spAutoFit/>
          </a:bodyPr>
          <a:lstStyle/>
          <a:p>
            <a:pPr algn="ctr"/>
            <a:r>
              <a:rPr lang="en-US" sz="2000" b="1" dirty="0">
                <a:solidFill>
                  <a:srgbClr val="002060"/>
                </a:solidFill>
              </a:rPr>
              <a:t>Supported as features by </a:t>
            </a:r>
            <a:r>
              <a:rPr lang="en-US" sz="2000" b="1" dirty="0" smtClean="0">
                <a:solidFill>
                  <a:srgbClr val="002060"/>
                </a:solidFill>
              </a:rPr>
              <a:t>ONAP Component C</a:t>
            </a:r>
            <a:endParaRPr lang="en-US" sz="2000" b="1" dirty="0">
              <a:solidFill>
                <a:srgbClr val="002060"/>
              </a:solidFill>
            </a:endParaRPr>
          </a:p>
        </p:txBody>
      </p:sp>
      <p:sp>
        <p:nvSpPr>
          <p:cNvPr id="8" name="TextBox 7"/>
          <p:cNvSpPr txBox="1"/>
          <p:nvPr/>
        </p:nvSpPr>
        <p:spPr>
          <a:xfrm>
            <a:off x="612058" y="5225289"/>
            <a:ext cx="11564004"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Operational Activities are supported as features by specific ONAP components </a:t>
            </a:r>
          </a:p>
          <a:p>
            <a:pPr marL="285750" indent="-285750">
              <a:buFont typeface="Arial" panose="020B0604020202020204" pitchFamily="34" charset="0"/>
              <a:buChar char="•"/>
            </a:pPr>
            <a:r>
              <a:rPr lang="en-US" dirty="0" smtClean="0"/>
              <a:t>For certain Operational functionalities the associated activities can be supported and realized using multiple ONAP components</a:t>
            </a:r>
          </a:p>
          <a:p>
            <a:pPr marL="285750" indent="-285750">
              <a:buFont typeface="Arial" panose="020B0604020202020204" pitchFamily="34" charset="0"/>
              <a:buChar char="•"/>
            </a:pPr>
            <a:r>
              <a:rPr lang="en-US" dirty="0" smtClean="0"/>
              <a:t>One further step might be to map the activities/operational functionalities to ONAP component micro functionalities. </a:t>
            </a:r>
          </a:p>
        </p:txBody>
      </p:sp>
    </p:spTree>
    <p:extLst>
      <p:ext uri="{BB962C8B-B14F-4D97-AF65-F5344CB8AC3E}">
        <p14:creationId xmlns:p14="http://schemas.microsoft.com/office/powerpoint/2010/main" val="2579137466"/>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dirty="0" smtClean="0"/>
              <a:t>Operational Map Concepts : Managed Objects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006799578"/>
              </p:ext>
            </p:extLst>
          </p:nvPr>
        </p:nvGraphicFramePr>
        <p:xfrm>
          <a:off x="1142999" y="1651000"/>
          <a:ext cx="2633133" cy="3337560"/>
        </p:xfrm>
        <a:graphic>
          <a:graphicData uri="http://schemas.openxmlformats.org/drawingml/2006/table">
            <a:tbl>
              <a:tblPr firstRow="1" bandRow="1">
                <a:tableStyleId>{5C22544A-7EE6-4342-B048-85BDC9FD1C3A}</a:tableStyleId>
              </a:tblPr>
              <a:tblGrid>
                <a:gridCol w="2633133"/>
              </a:tblGrid>
              <a:tr h="370840">
                <a:tc>
                  <a:txBody>
                    <a:bodyPr/>
                    <a:lstStyle/>
                    <a:p>
                      <a:pPr algn="ctr"/>
                      <a:r>
                        <a:rPr lang="en-US" dirty="0" smtClean="0"/>
                        <a:t>Managed Objects </a:t>
                      </a:r>
                      <a:endParaRPr lang="en-US" dirty="0"/>
                    </a:p>
                  </a:txBody>
                  <a:tcPr/>
                </a:tc>
              </a:tr>
              <a:tr h="370840">
                <a:tc>
                  <a:txBody>
                    <a:bodyPr/>
                    <a:lstStyle/>
                    <a:p>
                      <a:pPr algn="ctr"/>
                      <a:r>
                        <a:rPr lang="en-US" dirty="0" smtClean="0"/>
                        <a:t>Service</a:t>
                      </a:r>
                      <a:endParaRPr lang="en-US" baseline="0" dirty="0" smtClean="0"/>
                    </a:p>
                  </a:txBody>
                  <a:tcPr/>
                </a:tc>
              </a:tr>
              <a:tr h="370840">
                <a:tc>
                  <a:txBody>
                    <a:bodyPr/>
                    <a:lstStyle/>
                    <a:p>
                      <a:pPr algn="ctr"/>
                      <a:r>
                        <a:rPr lang="en-US" dirty="0" smtClean="0"/>
                        <a:t>Network Function</a:t>
                      </a:r>
                      <a:endParaRPr lang="en-US" dirty="0"/>
                    </a:p>
                  </a:txBody>
                  <a:tcPr/>
                </a:tc>
              </a:tr>
              <a:tr h="370840">
                <a:tc>
                  <a:txBody>
                    <a:bodyPr/>
                    <a:lstStyle/>
                    <a:p>
                      <a:pPr algn="ctr"/>
                      <a:r>
                        <a:rPr lang="en-US" dirty="0" smtClean="0"/>
                        <a:t>License</a:t>
                      </a:r>
                      <a:endParaRPr lang="en-US" dirty="0"/>
                    </a:p>
                  </a:txBody>
                  <a:tcPr/>
                </a:tc>
              </a:tr>
              <a:tr h="370840">
                <a:tc>
                  <a:txBody>
                    <a:bodyPr/>
                    <a:lstStyle/>
                    <a:p>
                      <a:pPr algn="ctr"/>
                      <a:r>
                        <a:rPr lang="en-US" dirty="0" smtClean="0"/>
                        <a:t>NFVI /Tenant</a:t>
                      </a:r>
                      <a:endParaRPr lang="en-US" dirty="0"/>
                    </a:p>
                  </a:txBody>
                  <a:tcPr/>
                </a:tc>
              </a:tr>
              <a:tr h="370840">
                <a:tc>
                  <a:txBody>
                    <a:bodyPr/>
                    <a:lstStyle/>
                    <a:p>
                      <a:pPr algn="ctr"/>
                      <a:r>
                        <a:rPr lang="en-US" dirty="0" smtClean="0"/>
                        <a:t>Policy</a:t>
                      </a:r>
                      <a:endParaRPr lang="en-US" dirty="0"/>
                    </a:p>
                  </a:txBody>
                  <a:tcPr/>
                </a:tc>
              </a:tr>
              <a:tr h="370840">
                <a:tc>
                  <a:txBody>
                    <a:bodyPr/>
                    <a:lstStyle/>
                    <a:p>
                      <a:pPr algn="ctr"/>
                      <a:r>
                        <a:rPr lang="en-US" dirty="0" smtClean="0"/>
                        <a:t>Platform</a:t>
                      </a:r>
                      <a:endParaRPr lang="en-US" dirty="0"/>
                    </a:p>
                  </a:txBody>
                  <a:tcPr/>
                </a:tc>
              </a:tr>
              <a:tr h="370840">
                <a:tc>
                  <a:txBody>
                    <a:bodyPr/>
                    <a:lstStyle/>
                    <a:p>
                      <a:pPr algn="ctr"/>
                      <a:r>
                        <a:rPr lang="en-US" dirty="0" smtClean="0"/>
                        <a:t>Release Version</a:t>
                      </a:r>
                      <a:endParaRPr lang="en-US" dirty="0"/>
                    </a:p>
                  </a:txBody>
                  <a:tcPr/>
                </a:tc>
              </a:tr>
              <a:tr h="370840">
                <a:tc>
                  <a:txBody>
                    <a:bodyPr/>
                    <a:lstStyle/>
                    <a:p>
                      <a:pPr algn="ctr"/>
                      <a:r>
                        <a:rPr lang="en-US" dirty="0" smtClean="0"/>
                        <a:t>Engaged</a:t>
                      </a:r>
                      <a:r>
                        <a:rPr lang="en-US" baseline="0" dirty="0" smtClean="0"/>
                        <a:t> Party </a:t>
                      </a:r>
                      <a:endParaRPr lang="en-US" dirty="0"/>
                    </a:p>
                  </a:txBody>
                  <a:tcPr/>
                </a:tc>
              </a:tr>
            </a:tbl>
          </a:graphicData>
        </a:graphic>
      </p:graphicFrame>
      <p:sp>
        <p:nvSpPr>
          <p:cNvPr id="9" name="Rectangle 8"/>
          <p:cNvSpPr/>
          <p:nvPr/>
        </p:nvSpPr>
        <p:spPr>
          <a:xfrm>
            <a:off x="4422296" y="2205077"/>
            <a:ext cx="4267200" cy="192193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342900" indent="-342900">
              <a:buFont typeface="Arial" panose="020B0604020202020204" pitchFamily="34" charset="0"/>
              <a:buChar char="•"/>
            </a:pPr>
            <a:r>
              <a:rPr lang="en-US" dirty="0" smtClean="0"/>
              <a:t>Entities whose lifecycle and behavior Managed or Orchestrated by ONAP</a:t>
            </a:r>
          </a:p>
          <a:p>
            <a:pPr marL="342900" indent="-342900">
              <a:buFont typeface="Arial" panose="020B0604020202020204" pitchFamily="34" charset="0"/>
              <a:buChar char="•"/>
            </a:pPr>
            <a:r>
              <a:rPr lang="en-US" dirty="0" smtClean="0"/>
              <a:t>Entities which can be monitored by ONAP</a:t>
            </a:r>
          </a:p>
          <a:p>
            <a:pPr marL="285750" indent="-285750">
              <a:buFont typeface="Arial" panose="020B0604020202020204" pitchFamily="34" charset="0"/>
              <a:buChar char="•"/>
            </a:pPr>
            <a:endParaRPr lang="en-US" dirty="0" smtClean="0"/>
          </a:p>
        </p:txBody>
      </p:sp>
      <p:graphicFrame>
        <p:nvGraphicFramePr>
          <p:cNvPr id="10" name="Table 9"/>
          <p:cNvGraphicFramePr>
            <a:graphicFrameLocks noGrp="1"/>
          </p:cNvGraphicFramePr>
          <p:nvPr>
            <p:extLst>
              <p:ext uri="{D42A27DB-BD31-4B8C-83A1-F6EECF244321}">
                <p14:modId xmlns:p14="http://schemas.microsoft.com/office/powerpoint/2010/main" val="2464042492"/>
              </p:ext>
            </p:extLst>
          </p:nvPr>
        </p:nvGraphicFramePr>
        <p:xfrm>
          <a:off x="9335661" y="1442865"/>
          <a:ext cx="2536722" cy="5368290"/>
        </p:xfrm>
        <a:graphic>
          <a:graphicData uri="http://schemas.openxmlformats.org/drawingml/2006/table">
            <a:tbl>
              <a:tblPr firstRow="1" bandRow="1">
                <a:tableStyleId>{5C22544A-7EE6-4342-B048-85BDC9FD1C3A}</a:tableStyleId>
              </a:tblPr>
              <a:tblGrid>
                <a:gridCol w="2536722"/>
              </a:tblGrid>
              <a:tr h="337770">
                <a:tc>
                  <a:txBody>
                    <a:bodyPr/>
                    <a:lstStyle/>
                    <a:p>
                      <a:pPr algn="ctr"/>
                      <a:r>
                        <a:rPr lang="en-US" sz="1800" dirty="0" smtClean="0"/>
                        <a:t>Managed Objects </a:t>
                      </a:r>
                      <a:endParaRPr lang="en-US" sz="1800" dirty="0"/>
                    </a:p>
                  </a:txBody>
                  <a:tcPr/>
                </a:tc>
              </a:tr>
              <a:tr h="177681">
                <a:tc>
                  <a:txBody>
                    <a:bodyPr/>
                    <a:lstStyle/>
                    <a:p>
                      <a:pPr algn="ctr" fontAlgn="b"/>
                      <a:r>
                        <a:rPr lang="en-US" sz="1200" b="0" i="0" u="none" strike="noStrike" dirty="0" smtClean="0">
                          <a:solidFill>
                            <a:srgbClr val="000000"/>
                          </a:solidFill>
                          <a:effectLst/>
                          <a:latin typeface="Calibri" panose="020F0502020204030204" pitchFamily="34" charset="0"/>
                        </a:rPr>
                        <a:t>Cloud</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Customer</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Ems</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EP </a:t>
                      </a: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License </a:t>
                      </a:r>
                      <a:r>
                        <a:rPr lang="en-US" sz="1200" b="0" i="0" u="none" strike="noStrike" dirty="0" smtClean="0">
                          <a:solidFill>
                            <a:srgbClr val="000000"/>
                          </a:solidFill>
                          <a:effectLst/>
                          <a:latin typeface="Calibri" panose="020F0502020204030204" pitchFamily="34" charset="0"/>
                        </a:rPr>
                        <a:t>Group</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License </a:t>
                      </a:r>
                      <a:r>
                        <a:rPr lang="en-US" sz="1200" b="0" i="0" u="none" strike="noStrike" dirty="0" smtClean="0">
                          <a:solidFill>
                            <a:srgbClr val="000000"/>
                          </a:solidFill>
                          <a:effectLst/>
                          <a:latin typeface="Calibri" panose="020F0502020204030204" pitchFamily="34" charset="0"/>
                        </a:rPr>
                        <a:t>Mode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License-agreement</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Logical Link</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Microservice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PNF</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Policy-Operational</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Policy-</a:t>
                      </a:r>
                      <a:r>
                        <a:rPr lang="en-US" sz="1200" b="0" i="0" u="none" strike="noStrike" dirty="0" err="1" smtClean="0">
                          <a:solidFill>
                            <a:srgbClr val="000000"/>
                          </a:solidFill>
                          <a:effectLst/>
                          <a:latin typeface="Calibri" panose="020F0502020204030204" pitchFamily="34" charset="0"/>
                        </a:rPr>
                        <a:t>Config</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SDNC </a:t>
                      </a:r>
                      <a:r>
                        <a:rPr lang="en-US" sz="1200" b="0" i="0" u="none" strike="noStrike" dirty="0" smtClean="0">
                          <a:solidFill>
                            <a:srgbClr val="000000"/>
                          </a:solidFill>
                          <a:effectLst/>
                          <a:latin typeface="Calibri" panose="020F0502020204030204" pitchFamily="34" charset="0"/>
                        </a:rPr>
                        <a:t> </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Service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Service-Instance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Service-Model</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Service </a:t>
                      </a:r>
                      <a:r>
                        <a:rPr lang="en-US" sz="1200" b="0" i="0" u="none" strike="noStrike" dirty="0" smtClean="0">
                          <a:solidFill>
                            <a:srgbClr val="000000"/>
                          </a:solidFill>
                          <a:effectLst/>
                          <a:latin typeface="Calibri" panose="020F0502020204030204" pitchFamily="34" charset="0"/>
                        </a:rPr>
                        <a:t>Type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Subscription</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Tenant</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VF</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VF-Model</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VF Module </a:t>
                      </a: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VIM </a:t>
                      </a: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VNF</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VNFM</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VSP</a:t>
                      </a:r>
                      <a:endParaRPr lang="en-US" sz="12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11" name="TextBox 10"/>
          <p:cNvSpPr txBox="1"/>
          <p:nvPr/>
        </p:nvSpPr>
        <p:spPr>
          <a:xfrm>
            <a:off x="1061105" y="1283109"/>
            <a:ext cx="2796920" cy="369332"/>
          </a:xfrm>
          <a:prstGeom prst="rect">
            <a:avLst/>
          </a:prstGeom>
          <a:noFill/>
        </p:spPr>
        <p:txBody>
          <a:bodyPr wrap="none" rtlCol="0">
            <a:spAutoFit/>
          </a:bodyPr>
          <a:lstStyle/>
          <a:p>
            <a:r>
              <a:rPr lang="en-US" dirty="0" smtClean="0"/>
              <a:t>Example 1: Generalized List </a:t>
            </a:r>
            <a:endParaRPr lang="en-US" dirty="0"/>
          </a:p>
        </p:txBody>
      </p:sp>
      <p:sp>
        <p:nvSpPr>
          <p:cNvPr id="12" name="TextBox 11"/>
          <p:cNvSpPr txBox="1"/>
          <p:nvPr/>
        </p:nvSpPr>
        <p:spPr>
          <a:xfrm>
            <a:off x="8872272" y="1065224"/>
            <a:ext cx="3303790" cy="369332"/>
          </a:xfrm>
          <a:prstGeom prst="rect">
            <a:avLst/>
          </a:prstGeom>
          <a:noFill/>
        </p:spPr>
        <p:txBody>
          <a:bodyPr wrap="none" rtlCol="0">
            <a:spAutoFit/>
          </a:bodyPr>
          <a:lstStyle/>
          <a:p>
            <a:r>
              <a:rPr lang="en-US" dirty="0" smtClean="0"/>
              <a:t>Example 2: Reference CLI Project </a:t>
            </a:r>
            <a:endParaRPr lang="en-US" dirty="0"/>
          </a:p>
        </p:txBody>
      </p:sp>
    </p:spTree>
    <p:extLst>
      <p:ext uri="{BB962C8B-B14F-4D97-AF65-F5344CB8AC3E}">
        <p14:creationId xmlns:p14="http://schemas.microsoft.com/office/powerpoint/2010/main" val="85151207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smtClean="0"/>
              <a:t>Operational Map Concepts : Operational Functionalities </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624539617"/>
              </p:ext>
            </p:extLst>
          </p:nvPr>
        </p:nvGraphicFramePr>
        <p:xfrm>
          <a:off x="1231900" y="1536095"/>
          <a:ext cx="4891314" cy="4575502"/>
        </p:xfrm>
        <a:graphic>
          <a:graphicData uri="http://schemas.openxmlformats.org/drawingml/2006/table">
            <a:tbl>
              <a:tblPr firstRow="1" bandRow="1">
                <a:tableStyleId>{5C22544A-7EE6-4342-B048-85BDC9FD1C3A}</a:tableStyleId>
              </a:tblPr>
              <a:tblGrid>
                <a:gridCol w="4891314"/>
              </a:tblGrid>
              <a:tr h="370840">
                <a:tc>
                  <a:txBody>
                    <a:bodyPr/>
                    <a:lstStyle/>
                    <a:p>
                      <a:pPr algn="ctr"/>
                      <a:r>
                        <a:rPr lang="en-US" dirty="0" smtClean="0"/>
                        <a:t>Operational Functionalities </a:t>
                      </a:r>
                      <a:endParaRPr lang="en-US" dirty="0"/>
                    </a:p>
                  </a:txBody>
                  <a:tcPr/>
                </a:tc>
              </a:tr>
              <a:tr h="370840">
                <a:tc>
                  <a:txBody>
                    <a:bodyPr/>
                    <a:lstStyle/>
                    <a:p>
                      <a:pPr algn="ctr" fontAlgn="b"/>
                      <a:r>
                        <a:rPr lang="en-US" sz="2000" u="none" strike="noStrike" dirty="0" smtClean="0">
                          <a:effectLst/>
                        </a:rPr>
                        <a:t>Modelling</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Pre-Onboarding </a:t>
                      </a:r>
                      <a:r>
                        <a:rPr lang="en-US" sz="2000" u="none" strike="noStrike" dirty="0" smtClean="0">
                          <a:effectLst/>
                        </a:rPr>
                        <a:t>Validation</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Onboarding and </a:t>
                      </a:r>
                      <a:r>
                        <a:rPr lang="en-US" sz="2000" u="none" strike="noStrike" dirty="0" smtClean="0">
                          <a:effectLst/>
                        </a:rPr>
                        <a:t>Design</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err="1">
                          <a:effectLst/>
                        </a:rPr>
                        <a:t>TechOps</a:t>
                      </a:r>
                      <a:r>
                        <a:rPr lang="en-US" sz="2000" u="none" strike="noStrike" dirty="0">
                          <a:effectLst/>
                        </a:rPr>
                        <a:t>/DevOps - Operational </a:t>
                      </a:r>
                      <a:r>
                        <a:rPr lang="en-US" sz="2000" u="none" strike="noStrike" dirty="0" smtClean="0">
                          <a:effectLst/>
                        </a:rPr>
                        <a:t>Readiness (Making ONAP Ready) </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Run Time Data </a:t>
                      </a:r>
                      <a:r>
                        <a:rPr lang="en-US" sz="2000" u="none" strike="noStrike" dirty="0" smtClean="0">
                          <a:effectLst/>
                        </a:rPr>
                        <a:t>Management</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Model Distribution </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Infra Readiness    </a:t>
                      </a:r>
                      <a:br>
                        <a:rPr lang="en-US" sz="2000" u="none" strike="noStrike" dirty="0">
                          <a:effectLst/>
                        </a:rPr>
                      </a:br>
                      <a:r>
                        <a:rPr lang="en-US" sz="2000" u="none" strike="noStrike" dirty="0">
                          <a:effectLst/>
                        </a:rPr>
                        <a:t>(Day 0</a:t>
                      </a:r>
                      <a:r>
                        <a:rPr lang="en-US" sz="2000" u="none" strike="noStrike" dirty="0" smtClean="0">
                          <a:effectLst/>
                        </a:rPr>
                        <a:t>)</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Instantiation/Orchestration  </a:t>
                      </a:r>
                      <a:r>
                        <a:rPr lang="en-US" sz="2000" u="none" strike="noStrike" dirty="0" smtClean="0">
                          <a:effectLst/>
                        </a:rPr>
                        <a:t>(Day 1) </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Configuration , Activation &amp; Control (Day 2)</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Assurance  &amp; Cl Control</a:t>
                      </a:r>
                      <a:endParaRPr lang="en-US" sz="2000" b="1" i="0" u="none" strike="noStrike" dirty="0">
                        <a:solidFill>
                          <a:srgbClr val="000000"/>
                        </a:solidFill>
                        <a:effectLst/>
                        <a:latin typeface="Calibri" panose="020F0502020204030204" pitchFamily="34" charset="0"/>
                      </a:endParaRPr>
                    </a:p>
                  </a:txBody>
                  <a:tcPr marL="9371" marR="9371" marT="9371" marB="0" anchor="b"/>
                </a:tc>
              </a:tr>
            </a:tbl>
          </a:graphicData>
        </a:graphic>
      </p:graphicFrame>
      <p:sp>
        <p:nvSpPr>
          <p:cNvPr id="7" name="TextBox 6"/>
          <p:cNvSpPr txBox="1"/>
          <p:nvPr/>
        </p:nvSpPr>
        <p:spPr>
          <a:xfrm>
            <a:off x="6596743" y="2253342"/>
            <a:ext cx="5110118"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List of Operational Functionalities that ONAP may offer</a:t>
            </a:r>
          </a:p>
          <a:p>
            <a:pPr marL="285750" indent="-285750">
              <a:buFont typeface="Arial" panose="020B0604020202020204" pitchFamily="34" charset="0"/>
              <a:buChar char="•"/>
            </a:pPr>
            <a:r>
              <a:rPr lang="en-US" sz="2400" dirty="0" smtClean="0"/>
              <a:t>These operational functionalities are expected to be supported/realized using ONAP components as operations on the managed objects</a:t>
            </a:r>
          </a:p>
          <a:p>
            <a:pPr marL="285750" indent="-285750">
              <a:buFont typeface="Arial" panose="020B0604020202020204" pitchFamily="34" charset="0"/>
              <a:buChar char="•"/>
            </a:pPr>
            <a:r>
              <a:rPr lang="en-US" sz="2400" dirty="0" smtClean="0"/>
              <a:t>Operational Functionalities can be sequenced into workflows to create Operational Lifecycle  </a:t>
            </a:r>
            <a:endParaRPr lang="en-US" sz="2400" dirty="0"/>
          </a:p>
        </p:txBody>
      </p:sp>
    </p:spTree>
    <p:extLst>
      <p:ext uri="{BB962C8B-B14F-4D97-AF65-F5344CB8AC3E}">
        <p14:creationId xmlns:p14="http://schemas.microsoft.com/office/powerpoint/2010/main" val="2322468880"/>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smtClean="0"/>
              <a:t>Operational Map – Draft (Open for feedback and changes)  </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05371801"/>
              </p:ext>
            </p:extLst>
          </p:nvPr>
        </p:nvGraphicFramePr>
        <p:xfrm>
          <a:off x="4298254" y="2286000"/>
          <a:ext cx="3539613" cy="2787445"/>
        </p:xfrm>
        <a:graphic>
          <a:graphicData uri="http://schemas.openxmlformats.org/presentationml/2006/ole">
            <mc:AlternateContent xmlns:mc="http://schemas.openxmlformats.org/markup-compatibility/2006">
              <mc:Choice xmlns:v="urn:schemas-microsoft-com:vml" Requires="v">
                <p:oleObj spid="_x0000_s2069"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298254" y="2286000"/>
                        <a:ext cx="3539613" cy="2787445"/>
                      </a:xfrm>
                      <a:prstGeom prst="rect">
                        <a:avLst/>
                      </a:prstGeom>
                    </p:spPr>
                  </p:pic>
                </p:oleObj>
              </mc:Fallback>
            </mc:AlternateContent>
          </a:graphicData>
        </a:graphic>
      </p:graphicFrame>
    </p:spTree>
    <p:extLst>
      <p:ext uri="{BB962C8B-B14F-4D97-AF65-F5344CB8AC3E}">
        <p14:creationId xmlns:p14="http://schemas.microsoft.com/office/powerpoint/2010/main" val="3851868060"/>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smtClean="0"/>
              <a:t>How it can be used ? </a:t>
            </a:r>
            <a:endParaRPr lang="en-US" dirty="0"/>
          </a:p>
        </p:txBody>
      </p:sp>
      <p:pic>
        <p:nvPicPr>
          <p:cNvPr id="5" name="Picture 4"/>
          <p:cNvPicPr>
            <a:picLocks noChangeAspect="1"/>
          </p:cNvPicPr>
          <p:nvPr/>
        </p:nvPicPr>
        <p:blipFill>
          <a:blip r:embed="rId2"/>
          <a:stretch>
            <a:fillRect/>
          </a:stretch>
        </p:blipFill>
        <p:spPr>
          <a:xfrm>
            <a:off x="204651" y="2591696"/>
            <a:ext cx="5445035" cy="1992086"/>
          </a:xfrm>
          <a:prstGeom prst="rect">
            <a:avLst/>
          </a:prstGeom>
        </p:spPr>
      </p:pic>
      <p:sp>
        <p:nvSpPr>
          <p:cNvPr id="6" name="Rectangle 5"/>
          <p:cNvSpPr/>
          <p:nvPr/>
        </p:nvSpPr>
        <p:spPr>
          <a:xfrm>
            <a:off x="2775858" y="2728451"/>
            <a:ext cx="1110343" cy="1045371"/>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3886201" y="1572725"/>
            <a:ext cx="4147456" cy="1435946"/>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Diagram 10"/>
          <p:cNvGraphicFramePr/>
          <p:nvPr>
            <p:extLst>
              <p:ext uri="{D42A27DB-BD31-4B8C-83A1-F6EECF244321}">
                <p14:modId xmlns:p14="http://schemas.microsoft.com/office/powerpoint/2010/main" val="3829738381"/>
              </p:ext>
            </p:extLst>
          </p:nvPr>
        </p:nvGraphicFramePr>
        <p:xfrm>
          <a:off x="6068061" y="1261523"/>
          <a:ext cx="6388100" cy="4652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Rectangle 17"/>
          <p:cNvSpPr/>
          <p:nvPr/>
        </p:nvSpPr>
        <p:spPr>
          <a:xfrm>
            <a:off x="1710813" y="3251137"/>
            <a:ext cx="3938873" cy="522685"/>
          </a:xfrm>
          <a:prstGeom prst="rect">
            <a:avLst/>
          </a:prstGeom>
          <a:noFill/>
          <a:ln w="412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a:stCxn id="18" idx="3"/>
          </p:cNvCxnSpPr>
          <p:nvPr/>
        </p:nvCxnSpPr>
        <p:spPr>
          <a:xfrm flipV="1">
            <a:off x="5649686" y="1763486"/>
            <a:ext cx="2383971" cy="1748994"/>
          </a:xfrm>
          <a:prstGeom prst="straightConnector1">
            <a:avLst/>
          </a:prstGeom>
          <a:ln w="3492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919884" y="6164357"/>
            <a:ext cx="2893997" cy="369332"/>
          </a:xfrm>
          <a:prstGeom prst="rect">
            <a:avLst/>
          </a:prstGeom>
          <a:noFill/>
        </p:spPr>
        <p:txBody>
          <a:bodyPr wrap="none" rtlCol="0">
            <a:spAutoFit/>
          </a:bodyPr>
          <a:lstStyle/>
          <a:p>
            <a:r>
              <a:rPr lang="en-US" dirty="0" smtClean="0"/>
              <a:t>This is a continuous process</a:t>
            </a:r>
            <a:endParaRPr lang="en-US" dirty="0"/>
          </a:p>
        </p:txBody>
      </p:sp>
    </p:spTree>
    <p:extLst>
      <p:ext uri="{BB962C8B-B14F-4D97-AF65-F5344CB8AC3E}">
        <p14:creationId xmlns:p14="http://schemas.microsoft.com/office/powerpoint/2010/main" val="2912047285"/>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5004</TotalTime>
  <Words>1079</Words>
  <Application>Microsoft Office PowerPoint</Application>
  <PresentationFormat>Widescreen</PresentationFormat>
  <Paragraphs>159</Paragraphs>
  <Slides>11</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7" baseType="lpstr">
      <vt:lpstr>.AppleSystemUIFont</vt:lpstr>
      <vt:lpstr>Arial</vt:lpstr>
      <vt:lpstr>Calibri</vt:lpstr>
      <vt:lpstr>Helvetica Neue Light</vt:lpstr>
      <vt:lpstr>Office Theme</vt:lpstr>
      <vt:lpstr>Microsoft Excel Worksheet</vt:lpstr>
      <vt:lpstr>Functional Decomposition  </vt:lpstr>
      <vt:lpstr>Problem Statement : Why we are doing this exercise ? </vt:lpstr>
      <vt:lpstr>Key Idea</vt:lpstr>
      <vt:lpstr>Key Idea Contd. </vt:lpstr>
      <vt:lpstr>Key Idea Contd. </vt:lpstr>
      <vt:lpstr>Operational Map Concepts : Managed Objects </vt:lpstr>
      <vt:lpstr>Operational Map Concepts : Operational Functionalities </vt:lpstr>
      <vt:lpstr>Operational Map – Draft (Open for feedback and changes)  </vt:lpstr>
      <vt:lpstr>How it can be used ? </vt:lpstr>
      <vt:lpstr>Realization Guideline – To discuss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Manoj K Nair</cp:lastModifiedBy>
  <cp:revision>132</cp:revision>
  <dcterms:created xsi:type="dcterms:W3CDTF">2017-02-27T16:23:08Z</dcterms:created>
  <dcterms:modified xsi:type="dcterms:W3CDTF">2018-08-30T18:12:47Z</dcterms:modified>
</cp:coreProperties>
</file>