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tiff" ContentType="image/tif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 id="2147483659" r:id="rId2"/>
  </p:sldMasterIdLst>
  <p:notesMasterIdLst>
    <p:notesMasterId r:id="rId58"/>
  </p:notesMasterIdLst>
  <p:sldIdLst>
    <p:sldId id="313" r:id="rId3"/>
    <p:sldId id="462" r:id="rId4"/>
    <p:sldId id="460" r:id="rId5"/>
    <p:sldId id="463" r:id="rId6"/>
    <p:sldId id="459" r:id="rId7"/>
    <p:sldId id="453" r:id="rId8"/>
    <p:sldId id="458" r:id="rId9"/>
    <p:sldId id="465" r:id="rId10"/>
    <p:sldId id="466" r:id="rId11"/>
    <p:sldId id="467" r:id="rId12"/>
    <p:sldId id="468" r:id="rId13"/>
    <p:sldId id="469" r:id="rId14"/>
    <p:sldId id="470" r:id="rId15"/>
    <p:sldId id="471" r:id="rId16"/>
    <p:sldId id="472" r:id="rId17"/>
    <p:sldId id="473" r:id="rId18"/>
    <p:sldId id="474" r:id="rId19"/>
    <p:sldId id="475" r:id="rId20"/>
    <p:sldId id="476" r:id="rId21"/>
    <p:sldId id="477" r:id="rId22"/>
    <p:sldId id="478" r:id="rId23"/>
    <p:sldId id="479" r:id="rId24"/>
    <p:sldId id="480" r:id="rId25"/>
    <p:sldId id="481" r:id="rId26"/>
    <p:sldId id="482" r:id="rId27"/>
    <p:sldId id="483" r:id="rId28"/>
    <p:sldId id="484" r:id="rId29"/>
    <p:sldId id="485" r:id="rId30"/>
    <p:sldId id="486" r:id="rId31"/>
    <p:sldId id="487" r:id="rId32"/>
    <p:sldId id="488" r:id="rId33"/>
    <p:sldId id="489" r:id="rId34"/>
    <p:sldId id="490" r:id="rId35"/>
    <p:sldId id="491" r:id="rId36"/>
    <p:sldId id="492" r:id="rId37"/>
    <p:sldId id="493" r:id="rId38"/>
    <p:sldId id="494" r:id="rId39"/>
    <p:sldId id="495" r:id="rId40"/>
    <p:sldId id="496" r:id="rId41"/>
    <p:sldId id="497" r:id="rId42"/>
    <p:sldId id="498" r:id="rId43"/>
    <p:sldId id="499" r:id="rId44"/>
    <p:sldId id="500" r:id="rId45"/>
    <p:sldId id="501" r:id="rId46"/>
    <p:sldId id="502" r:id="rId47"/>
    <p:sldId id="503" r:id="rId48"/>
    <p:sldId id="464" r:id="rId49"/>
    <p:sldId id="288" r:id="rId50"/>
    <p:sldId id="336" r:id="rId51"/>
    <p:sldId id="359" r:id="rId52"/>
    <p:sldId id="360" r:id="rId53"/>
    <p:sldId id="337" r:id="rId54"/>
    <p:sldId id="292" r:id="rId55"/>
    <p:sldId id="293" r:id="rId56"/>
    <p:sldId id="338" r:id="rId5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BF9EE"/>
    <a:srgbClr val="FFFFCC"/>
    <a:srgbClr val="FF7C80"/>
    <a:srgbClr val="009893"/>
    <a:srgbClr val="B9F0FF"/>
    <a:srgbClr val="006F8D"/>
    <a:srgbClr val="BCE4F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9251" autoAdjust="0"/>
    <p:restoredTop sz="96096" autoAdjust="0"/>
  </p:normalViewPr>
  <p:slideViewPr>
    <p:cSldViewPr snapToGrid="0" snapToObjects="1">
      <p:cViewPr varScale="1">
        <p:scale>
          <a:sx n="106" d="100"/>
          <a:sy n="106" d="100"/>
        </p:scale>
        <p:origin x="138" y="360"/>
      </p:cViewPr>
      <p:guideLst>
        <p:guide orient="horz" pos="2160"/>
        <p:guide pos="3840"/>
      </p:guideLst>
    </p:cSldViewPr>
  </p:slideViewPr>
  <p:notesTextViewPr>
    <p:cViewPr>
      <p:scale>
        <a:sx n="1" d="1"/>
        <a:sy n="1" d="1"/>
      </p:scale>
      <p:origin x="0" y="0"/>
    </p:cViewPr>
  </p:notesTextViewPr>
  <p:sorterViewPr>
    <p:cViewPr varScale="1">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slide" Target="slides/slide48.xml"/><Relationship Id="rId55" Type="http://schemas.openxmlformats.org/officeDocument/2006/relationships/slide" Target="slides/slide53.xml"/><Relationship Id="rId7" Type="http://schemas.openxmlformats.org/officeDocument/2006/relationships/slide" Target="slides/slide5.xml"/><Relationship Id="rId92" Type="http://schemas.microsoft.com/office/2015/10/relationships/revisionInfo" Target="revisionInfo.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slide" Target="slides/slide51.xml"/><Relationship Id="rId58" Type="http://schemas.openxmlformats.org/officeDocument/2006/relationships/notesMaster" Target="notesMasters/notesMaster1.xml"/><Relationship Id="rId5" Type="http://schemas.openxmlformats.org/officeDocument/2006/relationships/slide" Target="slides/slide3.xml"/><Relationship Id="rId61" Type="http://schemas.openxmlformats.org/officeDocument/2006/relationships/theme" Target="theme/theme1.xml"/><Relationship Id="rId19" Type="http://schemas.openxmlformats.org/officeDocument/2006/relationships/slide" Target="slides/slide1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slide" Target="slides/slide54.xml"/><Relationship Id="rId8" Type="http://schemas.openxmlformats.org/officeDocument/2006/relationships/slide" Target="slides/slide6.xml"/><Relationship Id="rId51" Type="http://schemas.openxmlformats.org/officeDocument/2006/relationships/slide" Target="slides/slide49.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presProps" Target="presProps.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slide" Target="slides/slide52.xml"/><Relationship Id="rId62"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slide" Target="slides/slide55.xml"/><Relationship Id="rId10" Type="http://schemas.openxmlformats.org/officeDocument/2006/relationships/slide" Target="slides/slide8.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1707B98-E963-C74F-848A-16ED563603C7}" type="datetimeFigureOut">
              <a:rPr lang="en-US" smtClean="0"/>
              <a:pPr/>
              <a:t>1/29/2018</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208789E-1FC9-CE4B-B453-2AA144D753F5}" type="slidenum">
              <a:rPr lang="en-US" smtClean="0"/>
              <a:pPr/>
              <a:t>‹#›</a:t>
            </a:fld>
            <a:endParaRPr lang="en-US"/>
          </a:p>
        </p:txBody>
      </p:sp>
    </p:spTree>
    <p:extLst>
      <p:ext uri="{BB962C8B-B14F-4D97-AF65-F5344CB8AC3E}">
        <p14:creationId xmlns:p14="http://schemas.microsoft.com/office/powerpoint/2010/main" val="77991201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r>
              <a:rPr lang="en-US" dirty="0" smtClean="0"/>
              <a:t>Key points:</a:t>
            </a:r>
          </a:p>
          <a:p>
            <a:r>
              <a:rPr lang="en-US" dirty="0" smtClean="0"/>
              <a:t>Unified framework for design-time &amp; run-time</a:t>
            </a:r>
          </a:p>
          <a:p>
            <a:pPr lvl="1"/>
            <a:r>
              <a:rPr lang="en-US" dirty="0" smtClean="0"/>
              <a:t>Common platform for service design and </a:t>
            </a:r>
            <a:r>
              <a:rPr lang="en-US" dirty="0" err="1" smtClean="0"/>
              <a:t>netops</a:t>
            </a:r>
            <a:r>
              <a:rPr lang="en-US" dirty="0" smtClean="0"/>
              <a:t> to drive collaboration</a:t>
            </a:r>
          </a:p>
          <a:p>
            <a:r>
              <a:rPr lang="en-US" dirty="0" smtClean="0"/>
              <a:t>Simultaneous orchestration of physical and virtual networks</a:t>
            </a:r>
          </a:p>
          <a:p>
            <a:pPr lvl="1"/>
            <a:r>
              <a:rPr lang="en-US" dirty="0" smtClean="0"/>
              <a:t>Vendor-agnostic orchestration can only happen in open source context</a:t>
            </a:r>
          </a:p>
          <a:p>
            <a:r>
              <a:rPr lang="en-US" dirty="0" smtClean="0"/>
              <a:t>Real-time analytics and closed-loop automation</a:t>
            </a:r>
          </a:p>
          <a:p>
            <a:pPr lvl="1"/>
            <a:r>
              <a:rPr lang="en-US" dirty="0" smtClean="0"/>
              <a:t>Easy re-use of service concepts</a:t>
            </a:r>
          </a:p>
          <a:p>
            <a:pPr lvl="1"/>
            <a:r>
              <a:rPr lang="en-US" dirty="0" smtClean="0"/>
              <a:t>Iterative service improvements based on network feedback</a:t>
            </a:r>
          </a:p>
          <a:p>
            <a:endParaRPr lang="en-US" dirty="0"/>
          </a:p>
        </p:txBody>
      </p:sp>
      <p:sp>
        <p:nvSpPr>
          <p:cNvPr id="4" name="Slide Number Placeholder 3"/>
          <p:cNvSpPr>
            <a:spLocks noGrp="1"/>
          </p:cNvSpPr>
          <p:nvPr>
            <p:ph type="sldNum" sz="quarter" idx="10"/>
          </p:nvPr>
        </p:nvSpPr>
        <p:spPr/>
        <p:txBody>
          <a:bodyPr/>
          <a:lstStyle/>
          <a:p>
            <a:fld id="{9208789E-1FC9-CE4B-B453-2AA144D753F5}" type="slidenum">
              <a:rPr lang="en-US" smtClean="0">
                <a:solidFill>
                  <a:prstClr val="black"/>
                </a:solidFill>
              </a:rPr>
              <a:pPr/>
              <a:t>2</a:t>
            </a:fld>
            <a:endParaRPr lang="en-US">
              <a:solidFill>
                <a:prstClr val="black"/>
              </a:solidFill>
            </a:endParaRPr>
          </a:p>
        </p:txBody>
      </p:sp>
    </p:spTree>
    <p:extLst>
      <p:ext uri="{BB962C8B-B14F-4D97-AF65-F5344CB8AC3E}">
        <p14:creationId xmlns:p14="http://schemas.microsoft.com/office/powerpoint/2010/main" val="216790094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fld id="{9208789E-1FC9-CE4B-B453-2AA144D753F5}" type="slidenum">
              <a:rPr lang="en-US" smtClean="0"/>
              <a:pPr/>
              <a:t>35</a:t>
            </a:fld>
            <a:endParaRPr lang="en-US"/>
          </a:p>
        </p:txBody>
      </p:sp>
    </p:spTree>
    <p:extLst>
      <p:ext uri="{BB962C8B-B14F-4D97-AF65-F5344CB8AC3E}">
        <p14:creationId xmlns:p14="http://schemas.microsoft.com/office/powerpoint/2010/main" val="199623077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fld id="{9208789E-1FC9-CE4B-B453-2AA144D753F5}" type="slidenum">
              <a:rPr lang="en-US" smtClean="0"/>
              <a:pPr/>
              <a:t>36</a:t>
            </a:fld>
            <a:endParaRPr lang="en-US"/>
          </a:p>
        </p:txBody>
      </p:sp>
    </p:spTree>
    <p:extLst>
      <p:ext uri="{BB962C8B-B14F-4D97-AF65-F5344CB8AC3E}">
        <p14:creationId xmlns:p14="http://schemas.microsoft.com/office/powerpoint/2010/main" val="224998728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fld id="{9208789E-1FC9-CE4B-B453-2AA144D753F5}" type="slidenum">
              <a:rPr lang="en-US" smtClean="0"/>
              <a:pPr/>
              <a:t>37</a:t>
            </a:fld>
            <a:endParaRPr lang="en-US"/>
          </a:p>
        </p:txBody>
      </p:sp>
    </p:spTree>
    <p:extLst>
      <p:ext uri="{BB962C8B-B14F-4D97-AF65-F5344CB8AC3E}">
        <p14:creationId xmlns:p14="http://schemas.microsoft.com/office/powerpoint/2010/main" val="101829833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208789E-1FC9-CE4B-B453-2AA144D753F5}" type="slidenum">
              <a:rPr lang="en-US" smtClean="0"/>
              <a:t>40</a:t>
            </a:fld>
            <a:endParaRPr lang="en-US"/>
          </a:p>
        </p:txBody>
      </p:sp>
    </p:spTree>
    <p:extLst>
      <p:ext uri="{BB962C8B-B14F-4D97-AF65-F5344CB8AC3E}">
        <p14:creationId xmlns:p14="http://schemas.microsoft.com/office/powerpoint/2010/main" val="301864417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208789E-1FC9-CE4B-B453-2AA144D753F5}" type="slidenum">
              <a:rPr lang="en-US" smtClean="0"/>
              <a:t>41</a:t>
            </a:fld>
            <a:endParaRPr lang="en-US"/>
          </a:p>
        </p:txBody>
      </p:sp>
    </p:spTree>
    <p:extLst>
      <p:ext uri="{BB962C8B-B14F-4D97-AF65-F5344CB8AC3E}">
        <p14:creationId xmlns:p14="http://schemas.microsoft.com/office/powerpoint/2010/main" val="416457176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208789E-1FC9-CE4B-B453-2AA144D753F5}" type="slidenum">
              <a:rPr lang="en-US" smtClean="0"/>
              <a:t>43</a:t>
            </a:fld>
            <a:endParaRPr lang="en-US"/>
          </a:p>
        </p:txBody>
      </p:sp>
    </p:spTree>
    <p:extLst>
      <p:ext uri="{BB962C8B-B14F-4D97-AF65-F5344CB8AC3E}">
        <p14:creationId xmlns:p14="http://schemas.microsoft.com/office/powerpoint/2010/main" val="379009104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latin typeface="Arial" panose="020B0604020202020204"/>
              <a:ea typeface="微软雅黑" panose="020B0503020204020204" pitchFamily="34" charset="-122"/>
            </a:endParaRPr>
          </a:p>
        </p:txBody>
      </p:sp>
      <p:sp>
        <p:nvSpPr>
          <p:cNvPr id="4" name="灯片编号占位符 3"/>
          <p:cNvSpPr>
            <a:spLocks noGrp="1"/>
          </p:cNvSpPr>
          <p:nvPr>
            <p:ph type="sldNum" sz="quarter" idx="10"/>
          </p:nvPr>
        </p:nvSpPr>
        <p:spPr/>
        <p:txBody>
          <a:bodyPr/>
          <a:lstStyle/>
          <a:p>
            <a:pPr>
              <a:defRPr/>
            </a:pPr>
            <a:fld id="{56EA4813-B4EB-4FA7-9E48-875C670093E2}" type="slidenum">
              <a:rPr lang="en-US" smtClean="0">
                <a:solidFill>
                  <a:prstClr val="black"/>
                </a:solidFill>
                <a:latin typeface="Arial" panose="020B0604020202020204"/>
              </a:rPr>
              <a:pPr>
                <a:defRPr/>
              </a:pPr>
              <a:t>47</a:t>
            </a:fld>
            <a:endParaRPr lang="en-US" dirty="0">
              <a:solidFill>
                <a:prstClr val="black"/>
              </a:solidFill>
              <a:latin typeface="Arial" panose="020B0604020202020204"/>
            </a:endParaRPr>
          </a:p>
        </p:txBody>
      </p:sp>
    </p:spTree>
    <p:extLst>
      <p:ext uri="{BB962C8B-B14F-4D97-AF65-F5344CB8AC3E}">
        <p14:creationId xmlns:p14="http://schemas.microsoft.com/office/powerpoint/2010/main" val="136305043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latin typeface="Arial" panose="020B0604020202020204"/>
              <a:ea typeface="微软雅黑" panose="020B0503020204020204" pitchFamily="34" charset="-122"/>
            </a:endParaRPr>
          </a:p>
        </p:txBody>
      </p:sp>
      <p:sp>
        <p:nvSpPr>
          <p:cNvPr id="4" name="灯片编号占位符 3"/>
          <p:cNvSpPr>
            <a:spLocks noGrp="1"/>
          </p:cNvSpPr>
          <p:nvPr>
            <p:ph type="sldNum" sz="quarter" idx="10"/>
          </p:nvPr>
        </p:nvSpPr>
        <p:spPr/>
        <p:txBody>
          <a:bodyPr/>
          <a:lstStyle/>
          <a:p>
            <a:pPr>
              <a:defRPr/>
            </a:pPr>
            <a:fld id="{56EA4813-B4EB-4FA7-9E48-875C670093E2}" type="slidenum">
              <a:rPr lang="en-US" smtClean="0">
                <a:latin typeface="Arial" panose="020B0604020202020204"/>
              </a:rPr>
              <a:pPr>
                <a:defRPr/>
              </a:pPr>
              <a:t>3</a:t>
            </a:fld>
            <a:endParaRPr lang="en-US" dirty="0">
              <a:latin typeface="Arial" panose="020B0604020202020204"/>
            </a:endParaRPr>
          </a:p>
        </p:txBody>
      </p:sp>
    </p:spTree>
    <p:extLst>
      <p:ext uri="{BB962C8B-B14F-4D97-AF65-F5344CB8AC3E}">
        <p14:creationId xmlns:p14="http://schemas.microsoft.com/office/powerpoint/2010/main" val="198552639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208789E-1FC9-CE4B-B453-2AA144D753F5}" type="slidenum">
              <a:rPr lang="en-US" smtClean="0"/>
              <a:t>12</a:t>
            </a:fld>
            <a:endParaRPr lang="en-US"/>
          </a:p>
        </p:txBody>
      </p:sp>
    </p:spTree>
    <p:extLst>
      <p:ext uri="{BB962C8B-B14F-4D97-AF65-F5344CB8AC3E}">
        <p14:creationId xmlns:p14="http://schemas.microsoft.com/office/powerpoint/2010/main" val="375213944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208789E-1FC9-CE4B-B453-2AA144D753F5}" type="slidenum">
              <a:rPr lang="en-US" smtClean="0"/>
              <a:t>13</a:t>
            </a:fld>
            <a:endParaRPr lang="en-US"/>
          </a:p>
        </p:txBody>
      </p:sp>
    </p:spTree>
    <p:extLst>
      <p:ext uri="{BB962C8B-B14F-4D97-AF65-F5344CB8AC3E}">
        <p14:creationId xmlns:p14="http://schemas.microsoft.com/office/powerpoint/2010/main" val="397477177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208789E-1FC9-CE4B-B453-2AA144D753F5}" type="slidenum">
              <a:rPr lang="en-US" smtClean="0"/>
              <a:t>14</a:t>
            </a:fld>
            <a:endParaRPr lang="en-US"/>
          </a:p>
        </p:txBody>
      </p:sp>
    </p:spTree>
    <p:extLst>
      <p:ext uri="{BB962C8B-B14F-4D97-AF65-F5344CB8AC3E}">
        <p14:creationId xmlns:p14="http://schemas.microsoft.com/office/powerpoint/2010/main" val="57368282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208789E-1FC9-CE4B-B453-2AA144D753F5}" type="slidenum">
              <a:rPr lang="en-US" smtClean="0"/>
              <a:t>15</a:t>
            </a:fld>
            <a:endParaRPr lang="en-US"/>
          </a:p>
        </p:txBody>
      </p:sp>
    </p:spTree>
    <p:extLst>
      <p:ext uri="{BB962C8B-B14F-4D97-AF65-F5344CB8AC3E}">
        <p14:creationId xmlns:p14="http://schemas.microsoft.com/office/powerpoint/2010/main" val="116776038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208789E-1FC9-CE4B-B453-2AA144D753F5}" type="slidenum">
              <a:rPr lang="en-US" smtClean="0"/>
              <a:t>16</a:t>
            </a:fld>
            <a:endParaRPr lang="en-US"/>
          </a:p>
        </p:txBody>
      </p:sp>
    </p:spTree>
    <p:extLst>
      <p:ext uri="{BB962C8B-B14F-4D97-AF65-F5344CB8AC3E}">
        <p14:creationId xmlns:p14="http://schemas.microsoft.com/office/powerpoint/2010/main" val="416992710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208789E-1FC9-CE4B-B453-2AA144D753F5}" type="slidenum">
              <a:rPr lang="en-US" smtClean="0"/>
              <a:t>29</a:t>
            </a:fld>
            <a:endParaRPr lang="en-US"/>
          </a:p>
        </p:txBody>
      </p:sp>
    </p:spTree>
    <p:extLst>
      <p:ext uri="{BB962C8B-B14F-4D97-AF65-F5344CB8AC3E}">
        <p14:creationId xmlns:p14="http://schemas.microsoft.com/office/powerpoint/2010/main" val="105637912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fld id="{9208789E-1FC9-CE4B-B453-2AA144D753F5}" type="slidenum">
              <a:rPr lang="en-US" smtClean="0"/>
              <a:pPr/>
              <a:t>34</a:t>
            </a:fld>
            <a:endParaRPr lang="en-US"/>
          </a:p>
        </p:txBody>
      </p:sp>
    </p:spTree>
    <p:extLst>
      <p:ext uri="{BB962C8B-B14F-4D97-AF65-F5344CB8AC3E}">
        <p14:creationId xmlns:p14="http://schemas.microsoft.com/office/powerpoint/2010/main" val="3629826569"/>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10" name="Picture 9"/>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6898" y="-9138"/>
            <a:ext cx="12198370" cy="6867137"/>
          </a:xfrm>
          <a:prstGeom prst="rect">
            <a:avLst/>
          </a:prstGeom>
        </p:spPr>
      </p:pic>
      <p:sp>
        <p:nvSpPr>
          <p:cNvPr id="11" name="Rectangle 10"/>
          <p:cNvSpPr/>
          <p:nvPr userDrawn="1"/>
        </p:nvSpPr>
        <p:spPr>
          <a:xfrm>
            <a:off x="-26898" y="-9137"/>
            <a:ext cx="12208243" cy="1864832"/>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Title 1"/>
          <p:cNvSpPr>
            <a:spLocks noGrp="1"/>
          </p:cNvSpPr>
          <p:nvPr>
            <p:ph type="ctrTitle"/>
          </p:nvPr>
        </p:nvSpPr>
        <p:spPr>
          <a:xfrm>
            <a:off x="366522" y="2823498"/>
            <a:ext cx="11332718" cy="1514822"/>
          </a:xfrm>
          <a:prstGeom prst="rect">
            <a:avLst/>
          </a:prstGeom>
        </p:spPr>
        <p:txBody>
          <a:bodyPr>
            <a:normAutofit/>
          </a:bodyPr>
          <a:lstStyle>
            <a:lvl1pPr algn="l">
              <a:defRPr sz="3800" b="0" i="0">
                <a:solidFill>
                  <a:schemeClr val="bg1"/>
                </a:solidFill>
                <a:latin typeface="Arial" panose="020B0604020202020204" pitchFamily="34" charset="0"/>
                <a:cs typeface="Arial" panose="020B0604020202020204" pitchFamily="34" charset="0"/>
              </a:defRPr>
            </a:lvl1pPr>
          </a:lstStyle>
          <a:p>
            <a:r>
              <a:rPr lang="en-US" dirty="0"/>
              <a:t>Click to edit Master title style</a:t>
            </a:r>
          </a:p>
        </p:txBody>
      </p:sp>
      <p:sp>
        <p:nvSpPr>
          <p:cNvPr id="8" name="Subtitle 2"/>
          <p:cNvSpPr>
            <a:spLocks noGrp="1"/>
          </p:cNvSpPr>
          <p:nvPr>
            <p:ph type="subTitle" idx="1"/>
          </p:nvPr>
        </p:nvSpPr>
        <p:spPr>
          <a:xfrm>
            <a:off x="366522" y="4554181"/>
            <a:ext cx="4008788" cy="534185"/>
          </a:xfrm>
          <a:prstGeom prst="rect">
            <a:avLst/>
          </a:prstGeom>
        </p:spPr>
        <p:txBody>
          <a:bodyPr>
            <a:normAutofit/>
          </a:bodyPr>
          <a:lstStyle>
            <a:lvl1pPr marL="0" indent="0" algn="l">
              <a:buNone/>
              <a:defRPr sz="1800" b="0" i="0">
                <a:solidFill>
                  <a:schemeClr val="bg1"/>
                </a:solidFill>
                <a:latin typeface="Arial" panose="020B0604020202020204" pitchFamily="34" charset="0"/>
                <a:cs typeface="Arial" panose="020B0604020202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pic>
        <p:nvPicPr>
          <p:cNvPr id="9" name="Picture 8"/>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66522" y="499222"/>
            <a:ext cx="3748642" cy="780686"/>
          </a:xfrm>
          <a:prstGeom prst="rect">
            <a:avLst/>
          </a:prstGeom>
        </p:spPr>
      </p:pic>
    </p:spTree>
    <p:extLst>
      <p:ext uri="{BB962C8B-B14F-4D97-AF65-F5344CB8AC3E}">
        <p14:creationId xmlns:p14="http://schemas.microsoft.com/office/powerpoint/2010/main" val="467279208"/>
      </p:ext>
    </p:extLst>
  </p:cSld>
  <p:clrMapOvr>
    <a:masterClrMapping/>
  </p:clrMapOvr>
  <p:transition>
    <p:wipe dir="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tx">
  <p:cSld name="2_Two Column">
    <p:spTree>
      <p:nvGrpSpPr>
        <p:cNvPr id="1" name=""/>
        <p:cNvGrpSpPr/>
        <p:nvPr/>
      </p:nvGrpSpPr>
      <p:grpSpPr>
        <a:xfrm>
          <a:off x="0" y="0"/>
          <a:ext cx="0" cy="0"/>
          <a:chOff x="0" y="0"/>
          <a:chExt cx="0" cy="0"/>
        </a:xfrm>
      </p:grpSpPr>
      <p:sp>
        <p:nvSpPr>
          <p:cNvPr id="125" name="Shape 125"/>
          <p:cNvSpPr>
            <a:spLocks noGrp="1"/>
          </p:cNvSpPr>
          <p:nvPr>
            <p:ph type="pic" sz="half" idx="13"/>
          </p:nvPr>
        </p:nvSpPr>
        <p:spPr>
          <a:xfrm>
            <a:off x="954156" y="1801878"/>
            <a:ext cx="4916559" cy="3777286"/>
          </a:xfrm>
          <a:prstGeom prst="rect">
            <a:avLst/>
          </a:prstGeom>
        </p:spPr>
        <p:txBody>
          <a:bodyPr lIns="91439" rIns="91439">
            <a:noAutofit/>
          </a:bodyPr>
          <a:lstStyle/>
          <a:p>
            <a:endParaRPr/>
          </a:p>
        </p:txBody>
      </p:sp>
      <p:sp>
        <p:nvSpPr>
          <p:cNvPr id="126" name="Shape 126"/>
          <p:cNvSpPr>
            <a:spLocks noGrp="1"/>
          </p:cNvSpPr>
          <p:nvPr>
            <p:ph type="pic" sz="half" idx="14"/>
          </p:nvPr>
        </p:nvSpPr>
        <p:spPr>
          <a:xfrm>
            <a:off x="6407425" y="1801878"/>
            <a:ext cx="4916559" cy="3777286"/>
          </a:xfrm>
          <a:prstGeom prst="rect">
            <a:avLst/>
          </a:prstGeom>
        </p:spPr>
        <p:txBody>
          <a:bodyPr lIns="91439" rIns="91439">
            <a:noAutofit/>
          </a:bodyPr>
          <a:lstStyle/>
          <a:p>
            <a:endParaRPr/>
          </a:p>
        </p:txBody>
      </p:sp>
      <p:sp>
        <p:nvSpPr>
          <p:cNvPr id="127" name="Shape 127"/>
          <p:cNvSpPr>
            <a:spLocks noGrp="1"/>
          </p:cNvSpPr>
          <p:nvPr>
            <p:ph type="title"/>
          </p:nvPr>
        </p:nvSpPr>
        <p:spPr>
          <a:xfrm>
            <a:off x="838200" y="401845"/>
            <a:ext cx="10515600" cy="642041"/>
          </a:xfrm>
          <a:prstGeom prst="rect">
            <a:avLst/>
          </a:prstGeom>
        </p:spPr>
        <p:txBody>
          <a:bodyPr lIns="45719" tIns="45719" rIns="45719" bIns="45719"/>
          <a:lstStyle>
            <a:lvl1pPr algn="ctr">
              <a:defRPr sz="2800" b="0">
                <a:solidFill>
                  <a:srgbClr val="272727"/>
                </a:solidFill>
                <a:latin typeface="+mn-lt"/>
                <a:ea typeface="+mn-ea"/>
                <a:cs typeface="+mn-cs"/>
                <a:sym typeface="Calibri"/>
              </a:defRPr>
            </a:lvl1pPr>
          </a:lstStyle>
          <a:p>
            <a:r>
              <a:t>Title Text</a:t>
            </a:r>
          </a:p>
        </p:txBody>
      </p:sp>
      <p:sp>
        <p:nvSpPr>
          <p:cNvPr id="128" name="Shape 128"/>
          <p:cNvSpPr>
            <a:spLocks noGrp="1"/>
          </p:cNvSpPr>
          <p:nvPr>
            <p:ph type="body" sz="quarter" idx="1"/>
          </p:nvPr>
        </p:nvSpPr>
        <p:spPr>
          <a:xfrm>
            <a:off x="838200" y="867189"/>
            <a:ext cx="10515600" cy="406401"/>
          </a:xfrm>
          <a:prstGeom prst="rect">
            <a:avLst/>
          </a:prstGeom>
        </p:spPr>
        <p:txBody>
          <a:bodyPr/>
          <a:lstStyle>
            <a:lvl1pPr marL="0" indent="0" algn="ctr">
              <a:lnSpc>
                <a:spcPct val="86000"/>
              </a:lnSpc>
              <a:spcBef>
                <a:spcPts val="0"/>
              </a:spcBef>
              <a:buSzTx/>
              <a:buFontTx/>
              <a:buNone/>
              <a:defRPr sz="1600">
                <a:latin typeface="Open Sans Light"/>
                <a:ea typeface="Open Sans Light"/>
                <a:cs typeface="Open Sans Light"/>
                <a:sym typeface="Open Sans Light"/>
              </a:defRPr>
            </a:lvl1pPr>
            <a:lvl2pPr marL="609600" indent="-152400" algn="ctr">
              <a:lnSpc>
                <a:spcPct val="86000"/>
              </a:lnSpc>
              <a:spcBef>
                <a:spcPts val="0"/>
              </a:spcBef>
              <a:buSzPct val="80000"/>
              <a:buFontTx/>
              <a:buChar char="▪"/>
              <a:defRPr sz="1600">
                <a:latin typeface="Open Sans Light"/>
                <a:ea typeface="Open Sans Light"/>
                <a:cs typeface="Open Sans Light"/>
                <a:sym typeface="Open Sans Light"/>
              </a:defRPr>
            </a:lvl2pPr>
            <a:lvl3pPr marL="1036319" indent="-121919" algn="ctr">
              <a:lnSpc>
                <a:spcPct val="86000"/>
              </a:lnSpc>
              <a:spcBef>
                <a:spcPts val="0"/>
              </a:spcBef>
              <a:buFontTx/>
              <a:buChar char="▪"/>
              <a:defRPr sz="1600">
                <a:latin typeface="Open Sans Light"/>
                <a:ea typeface="Open Sans Light"/>
                <a:cs typeface="Open Sans Light"/>
                <a:sym typeface="Open Sans Light"/>
              </a:defRPr>
            </a:lvl3pPr>
            <a:lvl4pPr marL="1493519" indent="-121919" algn="ctr">
              <a:lnSpc>
                <a:spcPct val="86000"/>
              </a:lnSpc>
              <a:spcBef>
                <a:spcPts val="0"/>
              </a:spcBef>
              <a:buFontTx/>
              <a:defRPr sz="1600">
                <a:latin typeface="Open Sans Light"/>
                <a:ea typeface="Open Sans Light"/>
                <a:cs typeface="Open Sans Light"/>
                <a:sym typeface="Open Sans Light"/>
              </a:defRPr>
            </a:lvl4pPr>
            <a:lvl5pPr marL="1950720" indent="-121920" algn="ctr">
              <a:lnSpc>
                <a:spcPct val="86000"/>
              </a:lnSpc>
              <a:spcBef>
                <a:spcPts val="0"/>
              </a:spcBef>
              <a:buFontTx/>
              <a:defRPr sz="1600">
                <a:latin typeface="Open Sans Light"/>
                <a:ea typeface="Open Sans Light"/>
                <a:cs typeface="Open Sans Light"/>
                <a:sym typeface="Open Sans Light"/>
              </a:defRPr>
            </a:lvl5pPr>
          </a:lstStyle>
          <a:p>
            <a:r>
              <a:t>Body Level One</a:t>
            </a:r>
          </a:p>
          <a:p>
            <a:pPr lvl="1"/>
            <a:r>
              <a:t>Body Level Two</a:t>
            </a:r>
          </a:p>
          <a:p>
            <a:pPr lvl="2"/>
            <a:r>
              <a:t>Body Level Three</a:t>
            </a:r>
          </a:p>
          <a:p>
            <a:pPr lvl="3"/>
            <a:r>
              <a:t>Body Level Four</a:t>
            </a:r>
          </a:p>
          <a:p>
            <a:pPr lvl="4"/>
            <a:r>
              <a:t>Body Level Five</a:t>
            </a:r>
          </a:p>
        </p:txBody>
      </p:sp>
      <p:sp>
        <p:nvSpPr>
          <p:cNvPr id="129" name="Shape 129"/>
          <p:cNvSpPr>
            <a:spLocks noGrp="1"/>
          </p:cNvSpPr>
          <p:nvPr>
            <p:ph type="sldNum" sz="quarter" idx="2"/>
          </p:nvPr>
        </p:nvSpPr>
        <p:spPr>
          <a:xfrm>
            <a:off x="5892800" y="6172200"/>
            <a:ext cx="2844800" cy="368301"/>
          </a:xfrm>
          <a:prstGeom prst="rect">
            <a:avLst/>
          </a:prstGeom>
        </p:spPr>
        <p:txBody>
          <a:bodyPr lIns="45719" tIns="45719" rIns="45719" bIns="45719"/>
          <a:lstStyle>
            <a:lvl1pPr>
              <a:defRPr>
                <a:solidFill>
                  <a:srgbClr val="898989"/>
                </a:solidFill>
              </a:defRPr>
            </a:lvl1pPr>
          </a:lstStyle>
          <a:p>
            <a:fld id="{86CB4B4D-7CA3-9044-876B-883B54F8677D}" type="slidenum">
              <a:rPr/>
              <a:pPr/>
              <a:t>‹#›</a:t>
            </a:fld>
            <a:endParaRPr/>
          </a:p>
        </p:txBody>
      </p:sp>
    </p:spTree>
    <p:extLst>
      <p:ext uri="{BB962C8B-B14F-4D97-AF65-F5344CB8AC3E}">
        <p14:creationId xmlns:p14="http://schemas.microsoft.com/office/powerpoint/2010/main" val="289251411"/>
      </p:ext>
    </p:extLst>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tx">
  <p:cSld name="4_six Column">
    <p:spTree>
      <p:nvGrpSpPr>
        <p:cNvPr id="1" name=""/>
        <p:cNvGrpSpPr/>
        <p:nvPr/>
      </p:nvGrpSpPr>
      <p:grpSpPr>
        <a:xfrm>
          <a:off x="0" y="0"/>
          <a:ext cx="0" cy="0"/>
          <a:chOff x="0" y="0"/>
          <a:chExt cx="0" cy="0"/>
        </a:xfrm>
      </p:grpSpPr>
      <p:sp>
        <p:nvSpPr>
          <p:cNvPr id="136" name="Shape 136"/>
          <p:cNvSpPr>
            <a:spLocks noGrp="1"/>
          </p:cNvSpPr>
          <p:nvPr>
            <p:ph type="pic" sz="quarter" idx="13"/>
          </p:nvPr>
        </p:nvSpPr>
        <p:spPr>
          <a:xfrm>
            <a:off x="838200" y="1775654"/>
            <a:ext cx="3362739" cy="1550642"/>
          </a:xfrm>
          <a:prstGeom prst="rect">
            <a:avLst/>
          </a:prstGeom>
        </p:spPr>
        <p:txBody>
          <a:bodyPr lIns="91439" rIns="91439">
            <a:noAutofit/>
          </a:bodyPr>
          <a:lstStyle/>
          <a:p>
            <a:endParaRPr/>
          </a:p>
        </p:txBody>
      </p:sp>
      <p:sp>
        <p:nvSpPr>
          <p:cNvPr id="137" name="Shape 137"/>
          <p:cNvSpPr>
            <a:spLocks noGrp="1"/>
          </p:cNvSpPr>
          <p:nvPr>
            <p:ph type="title"/>
          </p:nvPr>
        </p:nvSpPr>
        <p:spPr>
          <a:xfrm>
            <a:off x="838200" y="365125"/>
            <a:ext cx="10515600" cy="642041"/>
          </a:xfrm>
          <a:prstGeom prst="rect">
            <a:avLst/>
          </a:prstGeom>
        </p:spPr>
        <p:txBody>
          <a:bodyPr lIns="45719" tIns="45719" rIns="45719" bIns="45719"/>
          <a:lstStyle>
            <a:lvl1pPr algn="ctr">
              <a:defRPr b="0">
                <a:solidFill>
                  <a:srgbClr val="272727"/>
                </a:solidFill>
                <a:latin typeface="+mn-lt"/>
                <a:ea typeface="+mn-ea"/>
                <a:cs typeface="+mn-cs"/>
                <a:sym typeface="Calibri"/>
              </a:defRPr>
            </a:lvl1pPr>
          </a:lstStyle>
          <a:p>
            <a:r>
              <a:t>Title Text</a:t>
            </a:r>
          </a:p>
        </p:txBody>
      </p:sp>
      <p:sp>
        <p:nvSpPr>
          <p:cNvPr id="138" name="Shape 138"/>
          <p:cNvSpPr>
            <a:spLocks noGrp="1"/>
          </p:cNvSpPr>
          <p:nvPr>
            <p:ph type="body" sz="quarter" idx="1"/>
          </p:nvPr>
        </p:nvSpPr>
        <p:spPr>
          <a:xfrm>
            <a:off x="838200" y="893693"/>
            <a:ext cx="10515600" cy="406401"/>
          </a:xfrm>
          <a:prstGeom prst="rect">
            <a:avLst/>
          </a:prstGeom>
        </p:spPr>
        <p:txBody>
          <a:bodyPr/>
          <a:lstStyle>
            <a:lvl1pPr marL="0" indent="0" algn="ctr">
              <a:lnSpc>
                <a:spcPct val="86000"/>
              </a:lnSpc>
              <a:spcBef>
                <a:spcPts val="0"/>
              </a:spcBef>
              <a:buSzTx/>
              <a:buFontTx/>
              <a:buNone/>
              <a:defRPr sz="1600">
                <a:latin typeface="Open Sans Light"/>
                <a:ea typeface="Open Sans Light"/>
                <a:cs typeface="Open Sans Light"/>
                <a:sym typeface="Open Sans Light"/>
              </a:defRPr>
            </a:lvl1pPr>
            <a:lvl2pPr marL="609600" indent="-152400" algn="ctr">
              <a:lnSpc>
                <a:spcPct val="86000"/>
              </a:lnSpc>
              <a:spcBef>
                <a:spcPts val="0"/>
              </a:spcBef>
              <a:buSzPct val="80000"/>
              <a:buFontTx/>
              <a:buChar char="▪"/>
              <a:defRPr sz="1600">
                <a:latin typeface="Open Sans Light"/>
                <a:ea typeface="Open Sans Light"/>
                <a:cs typeface="Open Sans Light"/>
                <a:sym typeface="Open Sans Light"/>
              </a:defRPr>
            </a:lvl2pPr>
            <a:lvl3pPr marL="1036319" indent="-121919" algn="ctr">
              <a:lnSpc>
                <a:spcPct val="86000"/>
              </a:lnSpc>
              <a:spcBef>
                <a:spcPts val="0"/>
              </a:spcBef>
              <a:buFontTx/>
              <a:buChar char="▪"/>
              <a:defRPr sz="1600">
                <a:latin typeface="Open Sans Light"/>
                <a:ea typeface="Open Sans Light"/>
                <a:cs typeface="Open Sans Light"/>
                <a:sym typeface="Open Sans Light"/>
              </a:defRPr>
            </a:lvl3pPr>
            <a:lvl4pPr marL="1493519" indent="-121919" algn="ctr">
              <a:lnSpc>
                <a:spcPct val="86000"/>
              </a:lnSpc>
              <a:spcBef>
                <a:spcPts val="0"/>
              </a:spcBef>
              <a:buFontTx/>
              <a:defRPr sz="1600">
                <a:latin typeface="Open Sans Light"/>
                <a:ea typeface="Open Sans Light"/>
                <a:cs typeface="Open Sans Light"/>
                <a:sym typeface="Open Sans Light"/>
              </a:defRPr>
            </a:lvl4pPr>
            <a:lvl5pPr marL="1950720" indent="-121920" algn="ctr">
              <a:lnSpc>
                <a:spcPct val="86000"/>
              </a:lnSpc>
              <a:spcBef>
                <a:spcPts val="0"/>
              </a:spcBef>
              <a:buFontTx/>
              <a:defRPr sz="1600">
                <a:latin typeface="Open Sans Light"/>
                <a:ea typeface="Open Sans Light"/>
                <a:cs typeface="Open Sans Light"/>
                <a:sym typeface="Open Sans Light"/>
              </a:defRPr>
            </a:lvl5pPr>
          </a:lstStyle>
          <a:p>
            <a:r>
              <a:t>Body Level One</a:t>
            </a:r>
          </a:p>
          <a:p>
            <a:pPr lvl="1"/>
            <a:r>
              <a:t>Body Level Two</a:t>
            </a:r>
          </a:p>
          <a:p>
            <a:pPr lvl="2"/>
            <a:r>
              <a:t>Body Level Three</a:t>
            </a:r>
          </a:p>
          <a:p>
            <a:pPr lvl="3"/>
            <a:r>
              <a:t>Body Level Four</a:t>
            </a:r>
          </a:p>
          <a:p>
            <a:pPr lvl="4"/>
            <a:r>
              <a:t>Body Level Five</a:t>
            </a:r>
          </a:p>
        </p:txBody>
      </p:sp>
      <p:sp>
        <p:nvSpPr>
          <p:cNvPr id="139" name="Shape 139"/>
          <p:cNvSpPr>
            <a:spLocks noGrp="1"/>
          </p:cNvSpPr>
          <p:nvPr>
            <p:ph type="pic" sz="quarter" idx="14"/>
          </p:nvPr>
        </p:nvSpPr>
        <p:spPr>
          <a:xfrm>
            <a:off x="4414630" y="1775654"/>
            <a:ext cx="3362740" cy="1550642"/>
          </a:xfrm>
          <a:prstGeom prst="rect">
            <a:avLst/>
          </a:prstGeom>
        </p:spPr>
        <p:txBody>
          <a:bodyPr lIns="91439" rIns="91439">
            <a:noAutofit/>
          </a:bodyPr>
          <a:lstStyle/>
          <a:p>
            <a:endParaRPr/>
          </a:p>
        </p:txBody>
      </p:sp>
      <p:sp>
        <p:nvSpPr>
          <p:cNvPr id="140" name="Shape 140"/>
          <p:cNvSpPr>
            <a:spLocks noGrp="1"/>
          </p:cNvSpPr>
          <p:nvPr>
            <p:ph type="pic" sz="quarter" idx="15"/>
          </p:nvPr>
        </p:nvSpPr>
        <p:spPr>
          <a:xfrm>
            <a:off x="7991061" y="1775654"/>
            <a:ext cx="3362739" cy="1550642"/>
          </a:xfrm>
          <a:prstGeom prst="rect">
            <a:avLst/>
          </a:prstGeom>
        </p:spPr>
        <p:txBody>
          <a:bodyPr lIns="91439" rIns="91439">
            <a:noAutofit/>
          </a:bodyPr>
          <a:lstStyle/>
          <a:p>
            <a:endParaRPr/>
          </a:p>
        </p:txBody>
      </p:sp>
      <p:sp>
        <p:nvSpPr>
          <p:cNvPr id="141" name="Shape 141"/>
          <p:cNvSpPr>
            <a:spLocks noGrp="1"/>
          </p:cNvSpPr>
          <p:nvPr>
            <p:ph type="pic" sz="quarter" idx="16"/>
          </p:nvPr>
        </p:nvSpPr>
        <p:spPr>
          <a:xfrm>
            <a:off x="838200" y="4061655"/>
            <a:ext cx="3362739" cy="1550642"/>
          </a:xfrm>
          <a:prstGeom prst="rect">
            <a:avLst/>
          </a:prstGeom>
        </p:spPr>
        <p:txBody>
          <a:bodyPr lIns="91439" rIns="91439">
            <a:noAutofit/>
          </a:bodyPr>
          <a:lstStyle/>
          <a:p>
            <a:endParaRPr/>
          </a:p>
        </p:txBody>
      </p:sp>
      <p:sp>
        <p:nvSpPr>
          <p:cNvPr id="142" name="Shape 142"/>
          <p:cNvSpPr>
            <a:spLocks noGrp="1"/>
          </p:cNvSpPr>
          <p:nvPr>
            <p:ph type="pic" sz="quarter" idx="17"/>
          </p:nvPr>
        </p:nvSpPr>
        <p:spPr>
          <a:xfrm>
            <a:off x="4414630" y="4061654"/>
            <a:ext cx="3362740" cy="1550642"/>
          </a:xfrm>
          <a:prstGeom prst="rect">
            <a:avLst/>
          </a:prstGeom>
        </p:spPr>
        <p:txBody>
          <a:bodyPr lIns="91439" rIns="91439">
            <a:noAutofit/>
          </a:bodyPr>
          <a:lstStyle/>
          <a:p>
            <a:endParaRPr/>
          </a:p>
        </p:txBody>
      </p:sp>
      <p:sp>
        <p:nvSpPr>
          <p:cNvPr id="143" name="Shape 143"/>
          <p:cNvSpPr>
            <a:spLocks noGrp="1"/>
          </p:cNvSpPr>
          <p:nvPr>
            <p:ph type="pic" sz="quarter" idx="18"/>
          </p:nvPr>
        </p:nvSpPr>
        <p:spPr>
          <a:xfrm>
            <a:off x="7991061" y="4061654"/>
            <a:ext cx="3362739" cy="1550642"/>
          </a:xfrm>
          <a:prstGeom prst="rect">
            <a:avLst/>
          </a:prstGeom>
        </p:spPr>
        <p:txBody>
          <a:bodyPr lIns="91439" rIns="91439">
            <a:noAutofit/>
          </a:bodyPr>
          <a:lstStyle/>
          <a:p>
            <a:endParaRPr/>
          </a:p>
        </p:txBody>
      </p:sp>
      <p:sp>
        <p:nvSpPr>
          <p:cNvPr id="144" name="Shape 144"/>
          <p:cNvSpPr>
            <a:spLocks noGrp="1"/>
          </p:cNvSpPr>
          <p:nvPr>
            <p:ph type="sldNum" sz="quarter" idx="2"/>
          </p:nvPr>
        </p:nvSpPr>
        <p:spPr>
          <a:xfrm>
            <a:off x="5892800" y="6172200"/>
            <a:ext cx="2844800" cy="368301"/>
          </a:xfrm>
          <a:prstGeom prst="rect">
            <a:avLst/>
          </a:prstGeom>
        </p:spPr>
        <p:txBody>
          <a:bodyPr lIns="45719" tIns="45719" rIns="45719" bIns="45719"/>
          <a:lstStyle>
            <a:lvl1pPr>
              <a:defRPr>
                <a:solidFill>
                  <a:srgbClr val="898989"/>
                </a:solidFill>
              </a:defRPr>
            </a:lvl1pPr>
          </a:lstStyle>
          <a:p>
            <a:fld id="{86CB4B4D-7CA3-9044-876B-883B54F8677D}" type="slidenum">
              <a:rPr/>
              <a:pPr/>
              <a:t>‹#›</a:t>
            </a:fld>
            <a:endParaRPr/>
          </a:p>
        </p:txBody>
      </p:sp>
    </p:spTree>
    <p:extLst>
      <p:ext uri="{BB962C8B-B14F-4D97-AF65-F5344CB8AC3E}">
        <p14:creationId xmlns:p14="http://schemas.microsoft.com/office/powerpoint/2010/main" val="3332622056"/>
      </p:ext>
    </p:extLst>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x">
  <p:cSld name="5_six Column small">
    <p:spTree>
      <p:nvGrpSpPr>
        <p:cNvPr id="1" name=""/>
        <p:cNvGrpSpPr/>
        <p:nvPr/>
      </p:nvGrpSpPr>
      <p:grpSpPr>
        <a:xfrm>
          <a:off x="0" y="0"/>
          <a:ext cx="0" cy="0"/>
          <a:chOff x="0" y="0"/>
          <a:chExt cx="0" cy="0"/>
        </a:xfrm>
      </p:grpSpPr>
      <p:sp>
        <p:nvSpPr>
          <p:cNvPr id="151" name="Shape 151"/>
          <p:cNvSpPr>
            <a:spLocks noGrp="1"/>
          </p:cNvSpPr>
          <p:nvPr>
            <p:ph type="pic" sz="quarter" idx="13"/>
          </p:nvPr>
        </p:nvSpPr>
        <p:spPr>
          <a:xfrm>
            <a:off x="838200" y="1775654"/>
            <a:ext cx="1414672" cy="1550642"/>
          </a:xfrm>
          <a:prstGeom prst="rect">
            <a:avLst/>
          </a:prstGeom>
        </p:spPr>
        <p:txBody>
          <a:bodyPr lIns="91439" rIns="91439">
            <a:noAutofit/>
          </a:bodyPr>
          <a:lstStyle/>
          <a:p>
            <a:endParaRPr/>
          </a:p>
        </p:txBody>
      </p:sp>
      <p:sp>
        <p:nvSpPr>
          <p:cNvPr id="152" name="Shape 152"/>
          <p:cNvSpPr>
            <a:spLocks noGrp="1"/>
          </p:cNvSpPr>
          <p:nvPr>
            <p:ph type="title"/>
          </p:nvPr>
        </p:nvSpPr>
        <p:spPr>
          <a:xfrm>
            <a:off x="838200" y="365125"/>
            <a:ext cx="10515600" cy="642041"/>
          </a:xfrm>
          <a:prstGeom prst="rect">
            <a:avLst/>
          </a:prstGeom>
        </p:spPr>
        <p:txBody>
          <a:bodyPr lIns="45719" tIns="45719" rIns="45719" bIns="45719"/>
          <a:lstStyle>
            <a:lvl1pPr algn="ctr">
              <a:defRPr b="0">
                <a:solidFill>
                  <a:srgbClr val="272727"/>
                </a:solidFill>
                <a:latin typeface="+mn-lt"/>
                <a:ea typeface="+mn-ea"/>
                <a:cs typeface="+mn-cs"/>
                <a:sym typeface="Calibri"/>
              </a:defRPr>
            </a:lvl1pPr>
          </a:lstStyle>
          <a:p>
            <a:r>
              <a:t>Title Text</a:t>
            </a:r>
          </a:p>
        </p:txBody>
      </p:sp>
      <p:sp>
        <p:nvSpPr>
          <p:cNvPr id="153" name="Shape 153"/>
          <p:cNvSpPr>
            <a:spLocks noGrp="1"/>
          </p:cNvSpPr>
          <p:nvPr>
            <p:ph type="body" sz="quarter" idx="1"/>
          </p:nvPr>
        </p:nvSpPr>
        <p:spPr>
          <a:xfrm>
            <a:off x="838200" y="893693"/>
            <a:ext cx="10515600" cy="406401"/>
          </a:xfrm>
          <a:prstGeom prst="rect">
            <a:avLst/>
          </a:prstGeom>
        </p:spPr>
        <p:txBody>
          <a:bodyPr/>
          <a:lstStyle>
            <a:lvl1pPr marL="0" indent="0" algn="ctr">
              <a:lnSpc>
                <a:spcPct val="86000"/>
              </a:lnSpc>
              <a:spcBef>
                <a:spcPts val="0"/>
              </a:spcBef>
              <a:buSzTx/>
              <a:buFontTx/>
              <a:buNone/>
              <a:defRPr sz="1600">
                <a:latin typeface="Open Sans Light"/>
                <a:ea typeface="Open Sans Light"/>
                <a:cs typeface="Open Sans Light"/>
                <a:sym typeface="Open Sans Light"/>
              </a:defRPr>
            </a:lvl1pPr>
            <a:lvl2pPr marL="609600" indent="-152400" algn="ctr">
              <a:lnSpc>
                <a:spcPct val="86000"/>
              </a:lnSpc>
              <a:spcBef>
                <a:spcPts val="0"/>
              </a:spcBef>
              <a:buSzPct val="80000"/>
              <a:buFontTx/>
              <a:buChar char="▪"/>
              <a:defRPr sz="1600">
                <a:latin typeface="Open Sans Light"/>
                <a:ea typeface="Open Sans Light"/>
                <a:cs typeface="Open Sans Light"/>
                <a:sym typeface="Open Sans Light"/>
              </a:defRPr>
            </a:lvl2pPr>
            <a:lvl3pPr marL="1036319" indent="-121919" algn="ctr">
              <a:lnSpc>
                <a:spcPct val="86000"/>
              </a:lnSpc>
              <a:spcBef>
                <a:spcPts val="0"/>
              </a:spcBef>
              <a:buFontTx/>
              <a:buChar char="▪"/>
              <a:defRPr sz="1600">
                <a:latin typeface="Open Sans Light"/>
                <a:ea typeface="Open Sans Light"/>
                <a:cs typeface="Open Sans Light"/>
                <a:sym typeface="Open Sans Light"/>
              </a:defRPr>
            </a:lvl3pPr>
            <a:lvl4pPr marL="1493519" indent="-121919" algn="ctr">
              <a:lnSpc>
                <a:spcPct val="86000"/>
              </a:lnSpc>
              <a:spcBef>
                <a:spcPts val="0"/>
              </a:spcBef>
              <a:buFontTx/>
              <a:defRPr sz="1600">
                <a:latin typeface="Open Sans Light"/>
                <a:ea typeface="Open Sans Light"/>
                <a:cs typeface="Open Sans Light"/>
                <a:sym typeface="Open Sans Light"/>
              </a:defRPr>
            </a:lvl4pPr>
            <a:lvl5pPr marL="1950720" indent="-121920" algn="ctr">
              <a:lnSpc>
                <a:spcPct val="86000"/>
              </a:lnSpc>
              <a:spcBef>
                <a:spcPts val="0"/>
              </a:spcBef>
              <a:buFontTx/>
              <a:defRPr sz="1600">
                <a:latin typeface="Open Sans Light"/>
                <a:ea typeface="Open Sans Light"/>
                <a:cs typeface="Open Sans Light"/>
                <a:sym typeface="Open Sans Light"/>
              </a:defRPr>
            </a:lvl5pPr>
          </a:lstStyle>
          <a:p>
            <a:r>
              <a:t>Body Level One</a:t>
            </a:r>
          </a:p>
          <a:p>
            <a:pPr lvl="1"/>
            <a:r>
              <a:t>Body Level Two</a:t>
            </a:r>
          </a:p>
          <a:p>
            <a:pPr lvl="2"/>
            <a:r>
              <a:t>Body Level Three</a:t>
            </a:r>
          </a:p>
          <a:p>
            <a:pPr lvl="3"/>
            <a:r>
              <a:t>Body Level Four</a:t>
            </a:r>
          </a:p>
          <a:p>
            <a:pPr lvl="4"/>
            <a:r>
              <a:t>Body Level Five</a:t>
            </a:r>
          </a:p>
        </p:txBody>
      </p:sp>
      <p:sp>
        <p:nvSpPr>
          <p:cNvPr id="154" name="Shape 154"/>
          <p:cNvSpPr>
            <a:spLocks noGrp="1"/>
          </p:cNvSpPr>
          <p:nvPr>
            <p:ph type="pic" sz="quarter" idx="14"/>
          </p:nvPr>
        </p:nvSpPr>
        <p:spPr>
          <a:xfrm>
            <a:off x="4414630" y="1775654"/>
            <a:ext cx="1414671" cy="1550642"/>
          </a:xfrm>
          <a:prstGeom prst="rect">
            <a:avLst/>
          </a:prstGeom>
        </p:spPr>
        <p:txBody>
          <a:bodyPr lIns="91439" rIns="91439">
            <a:noAutofit/>
          </a:bodyPr>
          <a:lstStyle/>
          <a:p>
            <a:endParaRPr/>
          </a:p>
        </p:txBody>
      </p:sp>
      <p:sp>
        <p:nvSpPr>
          <p:cNvPr id="155" name="Shape 155"/>
          <p:cNvSpPr>
            <a:spLocks noGrp="1"/>
          </p:cNvSpPr>
          <p:nvPr>
            <p:ph type="pic" sz="quarter" idx="15"/>
          </p:nvPr>
        </p:nvSpPr>
        <p:spPr>
          <a:xfrm>
            <a:off x="7991061" y="1775654"/>
            <a:ext cx="1414671" cy="1550642"/>
          </a:xfrm>
          <a:prstGeom prst="rect">
            <a:avLst/>
          </a:prstGeom>
        </p:spPr>
        <p:txBody>
          <a:bodyPr lIns="91439" rIns="91439">
            <a:noAutofit/>
          </a:bodyPr>
          <a:lstStyle/>
          <a:p>
            <a:endParaRPr/>
          </a:p>
        </p:txBody>
      </p:sp>
      <p:sp>
        <p:nvSpPr>
          <p:cNvPr id="156" name="Shape 156"/>
          <p:cNvSpPr>
            <a:spLocks noGrp="1"/>
          </p:cNvSpPr>
          <p:nvPr>
            <p:ph type="pic" sz="quarter" idx="16"/>
          </p:nvPr>
        </p:nvSpPr>
        <p:spPr>
          <a:xfrm>
            <a:off x="838200" y="4061655"/>
            <a:ext cx="1414672" cy="1550642"/>
          </a:xfrm>
          <a:prstGeom prst="rect">
            <a:avLst/>
          </a:prstGeom>
        </p:spPr>
        <p:txBody>
          <a:bodyPr lIns="91439" rIns="91439">
            <a:noAutofit/>
          </a:bodyPr>
          <a:lstStyle/>
          <a:p>
            <a:endParaRPr/>
          </a:p>
        </p:txBody>
      </p:sp>
      <p:sp>
        <p:nvSpPr>
          <p:cNvPr id="157" name="Shape 157"/>
          <p:cNvSpPr>
            <a:spLocks noGrp="1"/>
          </p:cNvSpPr>
          <p:nvPr>
            <p:ph type="pic" sz="quarter" idx="17"/>
          </p:nvPr>
        </p:nvSpPr>
        <p:spPr>
          <a:xfrm>
            <a:off x="4414630" y="4061654"/>
            <a:ext cx="1414671" cy="1550642"/>
          </a:xfrm>
          <a:prstGeom prst="rect">
            <a:avLst/>
          </a:prstGeom>
        </p:spPr>
        <p:txBody>
          <a:bodyPr lIns="91439" rIns="91439">
            <a:noAutofit/>
          </a:bodyPr>
          <a:lstStyle/>
          <a:p>
            <a:endParaRPr/>
          </a:p>
        </p:txBody>
      </p:sp>
      <p:sp>
        <p:nvSpPr>
          <p:cNvPr id="158" name="Shape 158"/>
          <p:cNvSpPr>
            <a:spLocks noGrp="1"/>
          </p:cNvSpPr>
          <p:nvPr>
            <p:ph type="pic" sz="quarter" idx="18"/>
          </p:nvPr>
        </p:nvSpPr>
        <p:spPr>
          <a:xfrm>
            <a:off x="7991061" y="4061654"/>
            <a:ext cx="1414671" cy="1550642"/>
          </a:xfrm>
          <a:prstGeom prst="rect">
            <a:avLst/>
          </a:prstGeom>
        </p:spPr>
        <p:txBody>
          <a:bodyPr lIns="91439" rIns="91439">
            <a:noAutofit/>
          </a:bodyPr>
          <a:lstStyle/>
          <a:p>
            <a:endParaRPr/>
          </a:p>
        </p:txBody>
      </p:sp>
      <p:sp>
        <p:nvSpPr>
          <p:cNvPr id="159" name="Shape 159"/>
          <p:cNvSpPr>
            <a:spLocks noGrp="1"/>
          </p:cNvSpPr>
          <p:nvPr>
            <p:ph type="sldNum" sz="quarter" idx="2"/>
          </p:nvPr>
        </p:nvSpPr>
        <p:spPr>
          <a:xfrm>
            <a:off x="5892800" y="6172200"/>
            <a:ext cx="2844800" cy="368301"/>
          </a:xfrm>
          <a:prstGeom prst="rect">
            <a:avLst/>
          </a:prstGeom>
        </p:spPr>
        <p:txBody>
          <a:bodyPr lIns="45719" tIns="45719" rIns="45719" bIns="45719"/>
          <a:lstStyle>
            <a:lvl1pPr>
              <a:defRPr>
                <a:solidFill>
                  <a:srgbClr val="898989"/>
                </a:solidFill>
              </a:defRPr>
            </a:lvl1pPr>
          </a:lstStyle>
          <a:p>
            <a:fld id="{86CB4B4D-7CA3-9044-876B-883B54F8677D}" type="slidenum">
              <a:rPr/>
              <a:pPr/>
              <a:t>‹#›</a:t>
            </a:fld>
            <a:endParaRPr/>
          </a:p>
        </p:txBody>
      </p:sp>
    </p:spTree>
    <p:extLst>
      <p:ext uri="{BB962C8B-B14F-4D97-AF65-F5344CB8AC3E}">
        <p14:creationId xmlns:p14="http://schemas.microsoft.com/office/powerpoint/2010/main" val="2190473079"/>
      </p:ext>
    </p:extLst>
  </p:cSld>
  <p:clrMapOvr>
    <a:masterClrMapping/>
  </p:clrMapOvr>
  <p:transition spd="med"/>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tx">
  <p:cSld name="5_24 images Full page">
    <p:spTree>
      <p:nvGrpSpPr>
        <p:cNvPr id="1" name=""/>
        <p:cNvGrpSpPr/>
        <p:nvPr/>
      </p:nvGrpSpPr>
      <p:grpSpPr>
        <a:xfrm>
          <a:off x="0" y="0"/>
          <a:ext cx="0" cy="0"/>
          <a:chOff x="0" y="0"/>
          <a:chExt cx="0" cy="0"/>
        </a:xfrm>
      </p:grpSpPr>
      <p:sp>
        <p:nvSpPr>
          <p:cNvPr id="166" name="Shape 166"/>
          <p:cNvSpPr>
            <a:spLocks noGrp="1"/>
          </p:cNvSpPr>
          <p:nvPr>
            <p:ph type="pic" sz="quarter" idx="13"/>
          </p:nvPr>
        </p:nvSpPr>
        <p:spPr>
          <a:xfrm>
            <a:off x="0" y="0"/>
            <a:ext cx="2048256" cy="1728217"/>
          </a:xfrm>
          <a:prstGeom prst="rect">
            <a:avLst/>
          </a:prstGeom>
        </p:spPr>
        <p:txBody>
          <a:bodyPr lIns="91439" rIns="91439">
            <a:noAutofit/>
          </a:bodyPr>
          <a:lstStyle/>
          <a:p>
            <a:endParaRPr/>
          </a:p>
        </p:txBody>
      </p:sp>
      <p:sp>
        <p:nvSpPr>
          <p:cNvPr id="167" name="Shape 167"/>
          <p:cNvSpPr>
            <a:spLocks noGrp="1"/>
          </p:cNvSpPr>
          <p:nvPr>
            <p:ph type="pic" sz="quarter" idx="14"/>
          </p:nvPr>
        </p:nvSpPr>
        <p:spPr>
          <a:xfrm>
            <a:off x="2028749" y="0"/>
            <a:ext cx="2048257" cy="1728217"/>
          </a:xfrm>
          <a:prstGeom prst="rect">
            <a:avLst/>
          </a:prstGeom>
        </p:spPr>
        <p:txBody>
          <a:bodyPr lIns="91439" rIns="91439">
            <a:noAutofit/>
          </a:bodyPr>
          <a:lstStyle/>
          <a:p>
            <a:endParaRPr/>
          </a:p>
        </p:txBody>
      </p:sp>
      <p:sp>
        <p:nvSpPr>
          <p:cNvPr id="168" name="Shape 168"/>
          <p:cNvSpPr>
            <a:spLocks noGrp="1"/>
          </p:cNvSpPr>
          <p:nvPr>
            <p:ph type="pic" sz="quarter" idx="15"/>
          </p:nvPr>
        </p:nvSpPr>
        <p:spPr>
          <a:xfrm>
            <a:off x="4057498" y="0"/>
            <a:ext cx="2048257" cy="1728217"/>
          </a:xfrm>
          <a:prstGeom prst="rect">
            <a:avLst/>
          </a:prstGeom>
        </p:spPr>
        <p:txBody>
          <a:bodyPr lIns="91439" rIns="91439">
            <a:noAutofit/>
          </a:bodyPr>
          <a:lstStyle/>
          <a:p>
            <a:endParaRPr/>
          </a:p>
        </p:txBody>
      </p:sp>
      <p:sp>
        <p:nvSpPr>
          <p:cNvPr id="169" name="Shape 169"/>
          <p:cNvSpPr>
            <a:spLocks noGrp="1"/>
          </p:cNvSpPr>
          <p:nvPr>
            <p:ph type="pic" sz="quarter" idx="16"/>
          </p:nvPr>
        </p:nvSpPr>
        <p:spPr>
          <a:xfrm>
            <a:off x="6086247" y="0"/>
            <a:ext cx="2048257" cy="1728217"/>
          </a:xfrm>
          <a:prstGeom prst="rect">
            <a:avLst/>
          </a:prstGeom>
        </p:spPr>
        <p:txBody>
          <a:bodyPr lIns="91439" rIns="91439">
            <a:noAutofit/>
          </a:bodyPr>
          <a:lstStyle/>
          <a:p>
            <a:endParaRPr/>
          </a:p>
        </p:txBody>
      </p:sp>
      <p:sp>
        <p:nvSpPr>
          <p:cNvPr id="170" name="Shape 170"/>
          <p:cNvSpPr>
            <a:spLocks noGrp="1"/>
          </p:cNvSpPr>
          <p:nvPr>
            <p:ph type="pic" sz="quarter" idx="17"/>
          </p:nvPr>
        </p:nvSpPr>
        <p:spPr>
          <a:xfrm>
            <a:off x="10143743" y="0"/>
            <a:ext cx="2048257" cy="1728217"/>
          </a:xfrm>
          <a:prstGeom prst="rect">
            <a:avLst/>
          </a:prstGeom>
        </p:spPr>
        <p:txBody>
          <a:bodyPr lIns="91439" rIns="91439">
            <a:noAutofit/>
          </a:bodyPr>
          <a:lstStyle/>
          <a:p>
            <a:endParaRPr/>
          </a:p>
        </p:txBody>
      </p:sp>
      <p:sp>
        <p:nvSpPr>
          <p:cNvPr id="171" name="Shape 171"/>
          <p:cNvSpPr>
            <a:spLocks noGrp="1"/>
          </p:cNvSpPr>
          <p:nvPr>
            <p:ph type="pic" sz="quarter" idx="18"/>
          </p:nvPr>
        </p:nvSpPr>
        <p:spPr>
          <a:xfrm>
            <a:off x="8114996" y="0"/>
            <a:ext cx="2048257" cy="1728217"/>
          </a:xfrm>
          <a:prstGeom prst="rect">
            <a:avLst/>
          </a:prstGeom>
        </p:spPr>
        <p:txBody>
          <a:bodyPr lIns="91439" rIns="91439">
            <a:noAutofit/>
          </a:bodyPr>
          <a:lstStyle/>
          <a:p>
            <a:endParaRPr/>
          </a:p>
        </p:txBody>
      </p:sp>
      <p:sp>
        <p:nvSpPr>
          <p:cNvPr id="172" name="Shape 172"/>
          <p:cNvSpPr>
            <a:spLocks noGrp="1"/>
          </p:cNvSpPr>
          <p:nvPr>
            <p:ph type="pic" sz="quarter" idx="19"/>
          </p:nvPr>
        </p:nvSpPr>
        <p:spPr>
          <a:xfrm>
            <a:off x="0" y="1709927"/>
            <a:ext cx="2048256" cy="1728218"/>
          </a:xfrm>
          <a:prstGeom prst="rect">
            <a:avLst/>
          </a:prstGeom>
        </p:spPr>
        <p:txBody>
          <a:bodyPr lIns="91439" rIns="91439">
            <a:noAutofit/>
          </a:bodyPr>
          <a:lstStyle/>
          <a:p>
            <a:endParaRPr/>
          </a:p>
        </p:txBody>
      </p:sp>
      <p:sp>
        <p:nvSpPr>
          <p:cNvPr id="173" name="Shape 173"/>
          <p:cNvSpPr>
            <a:spLocks noGrp="1"/>
          </p:cNvSpPr>
          <p:nvPr>
            <p:ph type="pic" sz="quarter" idx="20"/>
          </p:nvPr>
        </p:nvSpPr>
        <p:spPr>
          <a:xfrm>
            <a:off x="2028749" y="1709927"/>
            <a:ext cx="2048257" cy="1728218"/>
          </a:xfrm>
          <a:prstGeom prst="rect">
            <a:avLst/>
          </a:prstGeom>
        </p:spPr>
        <p:txBody>
          <a:bodyPr lIns="91439" rIns="91439">
            <a:noAutofit/>
          </a:bodyPr>
          <a:lstStyle/>
          <a:p>
            <a:endParaRPr/>
          </a:p>
        </p:txBody>
      </p:sp>
      <p:sp>
        <p:nvSpPr>
          <p:cNvPr id="174" name="Shape 174"/>
          <p:cNvSpPr>
            <a:spLocks noGrp="1"/>
          </p:cNvSpPr>
          <p:nvPr>
            <p:ph type="pic" sz="quarter" idx="21"/>
          </p:nvPr>
        </p:nvSpPr>
        <p:spPr>
          <a:xfrm>
            <a:off x="4057498" y="1709927"/>
            <a:ext cx="2048257" cy="1728218"/>
          </a:xfrm>
          <a:prstGeom prst="rect">
            <a:avLst/>
          </a:prstGeom>
        </p:spPr>
        <p:txBody>
          <a:bodyPr lIns="91439" rIns="91439">
            <a:noAutofit/>
          </a:bodyPr>
          <a:lstStyle/>
          <a:p>
            <a:endParaRPr/>
          </a:p>
        </p:txBody>
      </p:sp>
      <p:sp>
        <p:nvSpPr>
          <p:cNvPr id="175" name="Shape 175"/>
          <p:cNvSpPr>
            <a:spLocks noGrp="1"/>
          </p:cNvSpPr>
          <p:nvPr>
            <p:ph type="pic" sz="quarter" idx="22"/>
          </p:nvPr>
        </p:nvSpPr>
        <p:spPr>
          <a:xfrm>
            <a:off x="6086247" y="1709927"/>
            <a:ext cx="2048257" cy="1728218"/>
          </a:xfrm>
          <a:prstGeom prst="rect">
            <a:avLst/>
          </a:prstGeom>
        </p:spPr>
        <p:txBody>
          <a:bodyPr lIns="91439" rIns="91439">
            <a:noAutofit/>
          </a:bodyPr>
          <a:lstStyle/>
          <a:p>
            <a:endParaRPr/>
          </a:p>
        </p:txBody>
      </p:sp>
      <p:sp>
        <p:nvSpPr>
          <p:cNvPr id="176" name="Shape 176"/>
          <p:cNvSpPr>
            <a:spLocks noGrp="1"/>
          </p:cNvSpPr>
          <p:nvPr>
            <p:ph type="pic" sz="quarter" idx="23"/>
          </p:nvPr>
        </p:nvSpPr>
        <p:spPr>
          <a:xfrm>
            <a:off x="10143743" y="1709927"/>
            <a:ext cx="2048257" cy="1728218"/>
          </a:xfrm>
          <a:prstGeom prst="rect">
            <a:avLst/>
          </a:prstGeom>
        </p:spPr>
        <p:txBody>
          <a:bodyPr lIns="91439" rIns="91439">
            <a:noAutofit/>
          </a:bodyPr>
          <a:lstStyle/>
          <a:p>
            <a:endParaRPr/>
          </a:p>
        </p:txBody>
      </p:sp>
      <p:sp>
        <p:nvSpPr>
          <p:cNvPr id="177" name="Shape 177"/>
          <p:cNvSpPr>
            <a:spLocks noGrp="1"/>
          </p:cNvSpPr>
          <p:nvPr>
            <p:ph type="pic" sz="quarter" idx="24"/>
          </p:nvPr>
        </p:nvSpPr>
        <p:spPr>
          <a:xfrm>
            <a:off x="8114996" y="1709927"/>
            <a:ext cx="2048257" cy="1728218"/>
          </a:xfrm>
          <a:prstGeom prst="rect">
            <a:avLst/>
          </a:prstGeom>
        </p:spPr>
        <p:txBody>
          <a:bodyPr lIns="91439" rIns="91439">
            <a:noAutofit/>
          </a:bodyPr>
          <a:lstStyle/>
          <a:p>
            <a:endParaRPr/>
          </a:p>
        </p:txBody>
      </p:sp>
      <p:sp>
        <p:nvSpPr>
          <p:cNvPr id="178" name="Shape 178"/>
          <p:cNvSpPr>
            <a:spLocks noGrp="1"/>
          </p:cNvSpPr>
          <p:nvPr>
            <p:ph type="pic" sz="quarter" idx="25"/>
          </p:nvPr>
        </p:nvSpPr>
        <p:spPr>
          <a:xfrm>
            <a:off x="0" y="3419855"/>
            <a:ext cx="2048256" cy="1728218"/>
          </a:xfrm>
          <a:prstGeom prst="rect">
            <a:avLst/>
          </a:prstGeom>
        </p:spPr>
        <p:txBody>
          <a:bodyPr lIns="91439" rIns="91439">
            <a:noAutofit/>
          </a:bodyPr>
          <a:lstStyle/>
          <a:p>
            <a:endParaRPr/>
          </a:p>
        </p:txBody>
      </p:sp>
      <p:sp>
        <p:nvSpPr>
          <p:cNvPr id="179" name="Shape 179"/>
          <p:cNvSpPr>
            <a:spLocks noGrp="1"/>
          </p:cNvSpPr>
          <p:nvPr>
            <p:ph type="pic" sz="quarter" idx="26"/>
          </p:nvPr>
        </p:nvSpPr>
        <p:spPr>
          <a:xfrm>
            <a:off x="2028749" y="3419855"/>
            <a:ext cx="2048257" cy="1728218"/>
          </a:xfrm>
          <a:prstGeom prst="rect">
            <a:avLst/>
          </a:prstGeom>
        </p:spPr>
        <p:txBody>
          <a:bodyPr lIns="91439" rIns="91439">
            <a:noAutofit/>
          </a:bodyPr>
          <a:lstStyle/>
          <a:p>
            <a:endParaRPr/>
          </a:p>
        </p:txBody>
      </p:sp>
      <p:sp>
        <p:nvSpPr>
          <p:cNvPr id="180" name="Shape 180"/>
          <p:cNvSpPr>
            <a:spLocks noGrp="1"/>
          </p:cNvSpPr>
          <p:nvPr>
            <p:ph type="pic" sz="quarter" idx="27"/>
          </p:nvPr>
        </p:nvSpPr>
        <p:spPr>
          <a:xfrm>
            <a:off x="4057498" y="3419855"/>
            <a:ext cx="2048257" cy="1728218"/>
          </a:xfrm>
          <a:prstGeom prst="rect">
            <a:avLst/>
          </a:prstGeom>
        </p:spPr>
        <p:txBody>
          <a:bodyPr lIns="91439" rIns="91439">
            <a:noAutofit/>
          </a:bodyPr>
          <a:lstStyle/>
          <a:p>
            <a:endParaRPr/>
          </a:p>
        </p:txBody>
      </p:sp>
      <p:sp>
        <p:nvSpPr>
          <p:cNvPr id="181" name="Shape 181"/>
          <p:cNvSpPr>
            <a:spLocks noGrp="1"/>
          </p:cNvSpPr>
          <p:nvPr>
            <p:ph type="pic" sz="quarter" idx="28"/>
          </p:nvPr>
        </p:nvSpPr>
        <p:spPr>
          <a:xfrm>
            <a:off x="6086247" y="3419855"/>
            <a:ext cx="2048257" cy="1728218"/>
          </a:xfrm>
          <a:prstGeom prst="rect">
            <a:avLst/>
          </a:prstGeom>
        </p:spPr>
        <p:txBody>
          <a:bodyPr lIns="91439" rIns="91439">
            <a:noAutofit/>
          </a:bodyPr>
          <a:lstStyle/>
          <a:p>
            <a:endParaRPr/>
          </a:p>
        </p:txBody>
      </p:sp>
      <p:sp>
        <p:nvSpPr>
          <p:cNvPr id="182" name="Shape 182"/>
          <p:cNvSpPr>
            <a:spLocks noGrp="1"/>
          </p:cNvSpPr>
          <p:nvPr>
            <p:ph type="pic" sz="quarter" idx="29"/>
          </p:nvPr>
        </p:nvSpPr>
        <p:spPr>
          <a:xfrm>
            <a:off x="10143743" y="3419855"/>
            <a:ext cx="2048257" cy="1728218"/>
          </a:xfrm>
          <a:prstGeom prst="rect">
            <a:avLst/>
          </a:prstGeom>
        </p:spPr>
        <p:txBody>
          <a:bodyPr lIns="91439" rIns="91439">
            <a:noAutofit/>
          </a:bodyPr>
          <a:lstStyle/>
          <a:p>
            <a:endParaRPr/>
          </a:p>
        </p:txBody>
      </p:sp>
      <p:sp>
        <p:nvSpPr>
          <p:cNvPr id="183" name="Shape 183"/>
          <p:cNvSpPr>
            <a:spLocks noGrp="1"/>
          </p:cNvSpPr>
          <p:nvPr>
            <p:ph type="pic" sz="quarter" idx="30"/>
          </p:nvPr>
        </p:nvSpPr>
        <p:spPr>
          <a:xfrm>
            <a:off x="8114996" y="3419855"/>
            <a:ext cx="2048257" cy="1728218"/>
          </a:xfrm>
          <a:prstGeom prst="rect">
            <a:avLst/>
          </a:prstGeom>
        </p:spPr>
        <p:txBody>
          <a:bodyPr lIns="91439" rIns="91439">
            <a:noAutofit/>
          </a:bodyPr>
          <a:lstStyle/>
          <a:p>
            <a:endParaRPr/>
          </a:p>
        </p:txBody>
      </p:sp>
      <p:sp>
        <p:nvSpPr>
          <p:cNvPr id="184" name="Shape 184"/>
          <p:cNvSpPr>
            <a:spLocks noGrp="1"/>
          </p:cNvSpPr>
          <p:nvPr>
            <p:ph type="pic" sz="quarter" idx="31"/>
          </p:nvPr>
        </p:nvSpPr>
        <p:spPr>
          <a:xfrm>
            <a:off x="0" y="5129784"/>
            <a:ext cx="2048256" cy="1728217"/>
          </a:xfrm>
          <a:prstGeom prst="rect">
            <a:avLst/>
          </a:prstGeom>
        </p:spPr>
        <p:txBody>
          <a:bodyPr lIns="91439" rIns="91439">
            <a:noAutofit/>
          </a:bodyPr>
          <a:lstStyle/>
          <a:p>
            <a:endParaRPr/>
          </a:p>
        </p:txBody>
      </p:sp>
      <p:sp>
        <p:nvSpPr>
          <p:cNvPr id="185" name="Shape 185"/>
          <p:cNvSpPr>
            <a:spLocks noGrp="1"/>
          </p:cNvSpPr>
          <p:nvPr>
            <p:ph type="pic" sz="quarter" idx="32"/>
          </p:nvPr>
        </p:nvSpPr>
        <p:spPr>
          <a:xfrm>
            <a:off x="2028749" y="5129784"/>
            <a:ext cx="2048257" cy="1728217"/>
          </a:xfrm>
          <a:prstGeom prst="rect">
            <a:avLst/>
          </a:prstGeom>
        </p:spPr>
        <p:txBody>
          <a:bodyPr lIns="91439" rIns="91439">
            <a:noAutofit/>
          </a:bodyPr>
          <a:lstStyle/>
          <a:p>
            <a:endParaRPr/>
          </a:p>
        </p:txBody>
      </p:sp>
      <p:sp>
        <p:nvSpPr>
          <p:cNvPr id="186" name="Shape 186"/>
          <p:cNvSpPr>
            <a:spLocks noGrp="1"/>
          </p:cNvSpPr>
          <p:nvPr>
            <p:ph type="pic" sz="quarter" idx="33"/>
          </p:nvPr>
        </p:nvSpPr>
        <p:spPr>
          <a:xfrm>
            <a:off x="4057498" y="5129784"/>
            <a:ext cx="2048257" cy="1728217"/>
          </a:xfrm>
          <a:prstGeom prst="rect">
            <a:avLst/>
          </a:prstGeom>
        </p:spPr>
        <p:txBody>
          <a:bodyPr lIns="91439" rIns="91439">
            <a:noAutofit/>
          </a:bodyPr>
          <a:lstStyle/>
          <a:p>
            <a:endParaRPr/>
          </a:p>
        </p:txBody>
      </p:sp>
      <p:sp>
        <p:nvSpPr>
          <p:cNvPr id="187" name="Shape 187"/>
          <p:cNvSpPr>
            <a:spLocks noGrp="1"/>
          </p:cNvSpPr>
          <p:nvPr>
            <p:ph type="pic" sz="quarter" idx="34"/>
          </p:nvPr>
        </p:nvSpPr>
        <p:spPr>
          <a:xfrm>
            <a:off x="6086247" y="5129784"/>
            <a:ext cx="2048257" cy="1728217"/>
          </a:xfrm>
          <a:prstGeom prst="rect">
            <a:avLst/>
          </a:prstGeom>
        </p:spPr>
        <p:txBody>
          <a:bodyPr lIns="91439" rIns="91439">
            <a:noAutofit/>
          </a:bodyPr>
          <a:lstStyle/>
          <a:p>
            <a:endParaRPr/>
          </a:p>
        </p:txBody>
      </p:sp>
      <p:sp>
        <p:nvSpPr>
          <p:cNvPr id="188" name="Shape 188"/>
          <p:cNvSpPr>
            <a:spLocks noGrp="1"/>
          </p:cNvSpPr>
          <p:nvPr>
            <p:ph type="pic" sz="quarter" idx="35"/>
          </p:nvPr>
        </p:nvSpPr>
        <p:spPr>
          <a:xfrm>
            <a:off x="10143743" y="5129784"/>
            <a:ext cx="2048257" cy="1728217"/>
          </a:xfrm>
          <a:prstGeom prst="rect">
            <a:avLst/>
          </a:prstGeom>
        </p:spPr>
        <p:txBody>
          <a:bodyPr lIns="91439" rIns="91439">
            <a:noAutofit/>
          </a:bodyPr>
          <a:lstStyle/>
          <a:p>
            <a:endParaRPr/>
          </a:p>
        </p:txBody>
      </p:sp>
      <p:sp>
        <p:nvSpPr>
          <p:cNvPr id="189" name="Shape 189"/>
          <p:cNvSpPr>
            <a:spLocks noGrp="1"/>
          </p:cNvSpPr>
          <p:nvPr>
            <p:ph type="pic" sz="quarter" idx="36"/>
          </p:nvPr>
        </p:nvSpPr>
        <p:spPr>
          <a:xfrm>
            <a:off x="8114996" y="5129784"/>
            <a:ext cx="2048257" cy="1728217"/>
          </a:xfrm>
          <a:prstGeom prst="rect">
            <a:avLst/>
          </a:prstGeom>
        </p:spPr>
        <p:txBody>
          <a:bodyPr lIns="91439" rIns="91439">
            <a:noAutofit/>
          </a:bodyPr>
          <a:lstStyle/>
          <a:p>
            <a:endParaRPr/>
          </a:p>
        </p:txBody>
      </p:sp>
      <p:sp>
        <p:nvSpPr>
          <p:cNvPr id="190" name="Shape 190"/>
          <p:cNvSpPr>
            <a:spLocks noGrp="1"/>
          </p:cNvSpPr>
          <p:nvPr>
            <p:ph type="sldNum" sz="quarter" idx="2"/>
          </p:nvPr>
        </p:nvSpPr>
        <p:spPr>
          <a:xfrm>
            <a:off x="5892800" y="6172200"/>
            <a:ext cx="2844800" cy="368301"/>
          </a:xfrm>
          <a:prstGeom prst="rect">
            <a:avLst/>
          </a:prstGeom>
        </p:spPr>
        <p:txBody>
          <a:bodyPr lIns="45719" tIns="45719" rIns="45719" bIns="45719"/>
          <a:lstStyle>
            <a:lvl1pPr>
              <a:defRPr>
                <a:solidFill>
                  <a:srgbClr val="898989"/>
                </a:solidFill>
              </a:defRPr>
            </a:lvl1pPr>
          </a:lstStyle>
          <a:p>
            <a:fld id="{86CB4B4D-7CA3-9044-876B-883B54F8677D}" type="slidenum">
              <a:rPr/>
              <a:pPr/>
              <a:t>‹#›</a:t>
            </a:fld>
            <a:endParaRPr/>
          </a:p>
        </p:txBody>
      </p:sp>
    </p:spTree>
    <p:extLst>
      <p:ext uri="{BB962C8B-B14F-4D97-AF65-F5344CB8AC3E}">
        <p14:creationId xmlns:p14="http://schemas.microsoft.com/office/powerpoint/2010/main" val="3616560567"/>
      </p:ext>
    </p:extLst>
  </p:cSld>
  <p:clrMapOvr>
    <a:masterClrMapping/>
  </p:clrMapOvr>
  <p:transition spd="med"/>
</p:sldLayout>
</file>

<file path=ppt/slideLayouts/slideLayout14.xml><?xml version="1.0" encoding="utf-8"?>
<p:sldLayout xmlns:a="http://schemas.openxmlformats.org/drawingml/2006/main" xmlns:r="http://schemas.openxmlformats.org/officeDocument/2006/relationships" xmlns:p="http://schemas.openxmlformats.org/presentationml/2006/main" type="tx">
  <p:cSld name="8_Circle">
    <p:spTree>
      <p:nvGrpSpPr>
        <p:cNvPr id="1" name=""/>
        <p:cNvGrpSpPr/>
        <p:nvPr/>
      </p:nvGrpSpPr>
      <p:grpSpPr>
        <a:xfrm>
          <a:off x="0" y="0"/>
          <a:ext cx="0" cy="0"/>
          <a:chOff x="0" y="0"/>
          <a:chExt cx="0" cy="0"/>
        </a:xfrm>
      </p:grpSpPr>
      <p:sp>
        <p:nvSpPr>
          <p:cNvPr id="197" name="Shape 197"/>
          <p:cNvSpPr>
            <a:spLocks noGrp="1"/>
          </p:cNvSpPr>
          <p:nvPr>
            <p:ph type="pic" sz="quarter" idx="13"/>
          </p:nvPr>
        </p:nvSpPr>
        <p:spPr>
          <a:xfrm>
            <a:off x="829850" y="1588416"/>
            <a:ext cx="2160000" cy="2160001"/>
          </a:xfrm>
          <a:prstGeom prst="rect">
            <a:avLst/>
          </a:prstGeom>
        </p:spPr>
        <p:txBody>
          <a:bodyPr lIns="91439" rIns="91439">
            <a:noAutofit/>
          </a:bodyPr>
          <a:lstStyle/>
          <a:p>
            <a:endParaRPr/>
          </a:p>
        </p:txBody>
      </p:sp>
      <p:sp>
        <p:nvSpPr>
          <p:cNvPr id="198" name="Shape 198"/>
          <p:cNvSpPr>
            <a:spLocks noGrp="1"/>
          </p:cNvSpPr>
          <p:nvPr>
            <p:ph type="pic" sz="quarter" idx="14"/>
          </p:nvPr>
        </p:nvSpPr>
        <p:spPr>
          <a:xfrm>
            <a:off x="3632684" y="1588416"/>
            <a:ext cx="2160001" cy="2160001"/>
          </a:xfrm>
          <a:prstGeom prst="rect">
            <a:avLst/>
          </a:prstGeom>
        </p:spPr>
        <p:txBody>
          <a:bodyPr lIns="91439" rIns="91439">
            <a:noAutofit/>
          </a:bodyPr>
          <a:lstStyle/>
          <a:p>
            <a:endParaRPr/>
          </a:p>
        </p:txBody>
      </p:sp>
      <p:sp>
        <p:nvSpPr>
          <p:cNvPr id="199" name="Shape 199"/>
          <p:cNvSpPr>
            <a:spLocks noGrp="1"/>
          </p:cNvSpPr>
          <p:nvPr>
            <p:ph type="pic" sz="quarter" idx="15"/>
          </p:nvPr>
        </p:nvSpPr>
        <p:spPr>
          <a:xfrm>
            <a:off x="6435519" y="1588416"/>
            <a:ext cx="2160001" cy="2160001"/>
          </a:xfrm>
          <a:prstGeom prst="rect">
            <a:avLst/>
          </a:prstGeom>
        </p:spPr>
        <p:txBody>
          <a:bodyPr lIns="91439" rIns="91439">
            <a:noAutofit/>
          </a:bodyPr>
          <a:lstStyle/>
          <a:p>
            <a:endParaRPr/>
          </a:p>
        </p:txBody>
      </p:sp>
      <p:sp>
        <p:nvSpPr>
          <p:cNvPr id="200" name="Shape 200"/>
          <p:cNvSpPr>
            <a:spLocks noGrp="1"/>
          </p:cNvSpPr>
          <p:nvPr>
            <p:ph type="pic" sz="quarter" idx="16"/>
          </p:nvPr>
        </p:nvSpPr>
        <p:spPr>
          <a:xfrm>
            <a:off x="9238354" y="1588416"/>
            <a:ext cx="2160001" cy="2160001"/>
          </a:xfrm>
          <a:prstGeom prst="rect">
            <a:avLst/>
          </a:prstGeom>
        </p:spPr>
        <p:txBody>
          <a:bodyPr lIns="91439" rIns="91439">
            <a:noAutofit/>
          </a:bodyPr>
          <a:lstStyle/>
          <a:p>
            <a:endParaRPr/>
          </a:p>
        </p:txBody>
      </p:sp>
      <p:sp>
        <p:nvSpPr>
          <p:cNvPr id="201" name="Shape 201"/>
          <p:cNvSpPr>
            <a:spLocks noGrp="1"/>
          </p:cNvSpPr>
          <p:nvPr>
            <p:ph type="pic" sz="quarter" idx="17"/>
          </p:nvPr>
        </p:nvSpPr>
        <p:spPr>
          <a:xfrm>
            <a:off x="785295" y="3994918"/>
            <a:ext cx="2160000" cy="2160001"/>
          </a:xfrm>
          <a:prstGeom prst="rect">
            <a:avLst/>
          </a:prstGeom>
        </p:spPr>
        <p:txBody>
          <a:bodyPr lIns="91439" rIns="91439">
            <a:noAutofit/>
          </a:bodyPr>
          <a:lstStyle/>
          <a:p>
            <a:endParaRPr/>
          </a:p>
        </p:txBody>
      </p:sp>
      <p:sp>
        <p:nvSpPr>
          <p:cNvPr id="202" name="Shape 202"/>
          <p:cNvSpPr>
            <a:spLocks noGrp="1"/>
          </p:cNvSpPr>
          <p:nvPr>
            <p:ph type="pic" sz="quarter" idx="18"/>
          </p:nvPr>
        </p:nvSpPr>
        <p:spPr>
          <a:xfrm>
            <a:off x="3588129" y="3994918"/>
            <a:ext cx="2160001" cy="2160001"/>
          </a:xfrm>
          <a:prstGeom prst="rect">
            <a:avLst/>
          </a:prstGeom>
        </p:spPr>
        <p:txBody>
          <a:bodyPr lIns="91439" rIns="91439">
            <a:noAutofit/>
          </a:bodyPr>
          <a:lstStyle/>
          <a:p>
            <a:endParaRPr/>
          </a:p>
        </p:txBody>
      </p:sp>
      <p:sp>
        <p:nvSpPr>
          <p:cNvPr id="203" name="Shape 203"/>
          <p:cNvSpPr>
            <a:spLocks noGrp="1"/>
          </p:cNvSpPr>
          <p:nvPr>
            <p:ph type="pic" sz="quarter" idx="19"/>
          </p:nvPr>
        </p:nvSpPr>
        <p:spPr>
          <a:xfrm>
            <a:off x="6390964" y="3994918"/>
            <a:ext cx="2160001" cy="2160001"/>
          </a:xfrm>
          <a:prstGeom prst="rect">
            <a:avLst/>
          </a:prstGeom>
        </p:spPr>
        <p:txBody>
          <a:bodyPr lIns="91439" rIns="91439">
            <a:noAutofit/>
          </a:bodyPr>
          <a:lstStyle/>
          <a:p>
            <a:endParaRPr/>
          </a:p>
        </p:txBody>
      </p:sp>
      <p:sp>
        <p:nvSpPr>
          <p:cNvPr id="204" name="Shape 204"/>
          <p:cNvSpPr>
            <a:spLocks noGrp="1"/>
          </p:cNvSpPr>
          <p:nvPr>
            <p:ph type="pic" sz="quarter" idx="20"/>
          </p:nvPr>
        </p:nvSpPr>
        <p:spPr>
          <a:xfrm>
            <a:off x="9193800" y="3994918"/>
            <a:ext cx="2160000" cy="2160001"/>
          </a:xfrm>
          <a:prstGeom prst="rect">
            <a:avLst/>
          </a:prstGeom>
        </p:spPr>
        <p:txBody>
          <a:bodyPr lIns="91439" rIns="91439">
            <a:noAutofit/>
          </a:bodyPr>
          <a:lstStyle/>
          <a:p>
            <a:endParaRPr/>
          </a:p>
        </p:txBody>
      </p:sp>
      <p:sp>
        <p:nvSpPr>
          <p:cNvPr id="205" name="Shape 205"/>
          <p:cNvSpPr>
            <a:spLocks noGrp="1"/>
          </p:cNvSpPr>
          <p:nvPr>
            <p:ph type="title"/>
          </p:nvPr>
        </p:nvSpPr>
        <p:spPr>
          <a:prstGeom prst="rect">
            <a:avLst/>
          </a:prstGeom>
        </p:spPr>
        <p:txBody>
          <a:bodyPr/>
          <a:lstStyle/>
          <a:p>
            <a:r>
              <a:t>Title Text</a:t>
            </a:r>
          </a:p>
        </p:txBody>
      </p:sp>
      <p:sp>
        <p:nvSpPr>
          <p:cNvPr id="206" name="Shape 206"/>
          <p:cNvSpPr>
            <a:spLocks noGrp="1"/>
          </p:cNvSpPr>
          <p:nvPr>
            <p:ph type="sldNum" sz="quarter" idx="2"/>
          </p:nvPr>
        </p:nvSpPr>
        <p:spPr>
          <a:xfrm>
            <a:off x="5892800" y="6172200"/>
            <a:ext cx="2844800" cy="368301"/>
          </a:xfrm>
          <a:prstGeom prst="rect">
            <a:avLst/>
          </a:prstGeom>
        </p:spPr>
        <p:txBody>
          <a:bodyPr lIns="45719" tIns="45719" rIns="45719" bIns="45719"/>
          <a:lstStyle>
            <a:lvl1pPr>
              <a:defRPr>
                <a:solidFill>
                  <a:srgbClr val="898989"/>
                </a:solidFill>
              </a:defRPr>
            </a:lvl1pPr>
          </a:lstStyle>
          <a:p>
            <a:fld id="{86CB4B4D-7CA3-9044-876B-883B54F8677D}" type="slidenum">
              <a:rPr/>
              <a:pPr/>
              <a:t>‹#›</a:t>
            </a:fld>
            <a:endParaRPr/>
          </a:p>
        </p:txBody>
      </p:sp>
    </p:spTree>
    <p:extLst>
      <p:ext uri="{BB962C8B-B14F-4D97-AF65-F5344CB8AC3E}">
        <p14:creationId xmlns:p14="http://schemas.microsoft.com/office/powerpoint/2010/main" val="2010075977"/>
      </p:ext>
    </p:extLst>
  </p:cSld>
  <p:clrMapOvr>
    <a:masterClrMapping/>
  </p:clrMapOvr>
  <p:transition spd="med"/>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type="tx">
  <p:cSld name="9_4 rounded images">
    <p:spTree>
      <p:nvGrpSpPr>
        <p:cNvPr id="1" name=""/>
        <p:cNvGrpSpPr/>
        <p:nvPr/>
      </p:nvGrpSpPr>
      <p:grpSpPr>
        <a:xfrm>
          <a:off x="0" y="0"/>
          <a:ext cx="0" cy="0"/>
          <a:chOff x="0" y="0"/>
          <a:chExt cx="0" cy="0"/>
        </a:xfrm>
      </p:grpSpPr>
      <p:sp>
        <p:nvSpPr>
          <p:cNvPr id="213" name="Shape 213"/>
          <p:cNvSpPr>
            <a:spLocks noGrp="1"/>
          </p:cNvSpPr>
          <p:nvPr>
            <p:ph type="title"/>
          </p:nvPr>
        </p:nvSpPr>
        <p:spPr>
          <a:xfrm>
            <a:off x="838200" y="365125"/>
            <a:ext cx="10515600" cy="642041"/>
          </a:xfrm>
          <a:prstGeom prst="rect">
            <a:avLst/>
          </a:prstGeom>
        </p:spPr>
        <p:txBody>
          <a:bodyPr lIns="45719" tIns="45719" rIns="45719" bIns="45719"/>
          <a:lstStyle>
            <a:lvl1pPr algn="ctr">
              <a:defRPr b="0">
                <a:solidFill>
                  <a:srgbClr val="272727"/>
                </a:solidFill>
                <a:latin typeface="+mn-lt"/>
                <a:ea typeface="+mn-ea"/>
                <a:cs typeface="+mn-cs"/>
                <a:sym typeface="Calibri"/>
              </a:defRPr>
            </a:lvl1pPr>
          </a:lstStyle>
          <a:p>
            <a:r>
              <a:t>Title Text</a:t>
            </a:r>
          </a:p>
        </p:txBody>
      </p:sp>
      <p:sp>
        <p:nvSpPr>
          <p:cNvPr id="214" name="Shape 214"/>
          <p:cNvSpPr>
            <a:spLocks noGrp="1"/>
          </p:cNvSpPr>
          <p:nvPr>
            <p:ph type="body" sz="quarter" idx="1"/>
          </p:nvPr>
        </p:nvSpPr>
        <p:spPr>
          <a:xfrm>
            <a:off x="838200" y="893693"/>
            <a:ext cx="10515600" cy="406401"/>
          </a:xfrm>
          <a:prstGeom prst="rect">
            <a:avLst/>
          </a:prstGeom>
        </p:spPr>
        <p:txBody>
          <a:bodyPr/>
          <a:lstStyle>
            <a:lvl1pPr marL="0" indent="0" algn="ctr">
              <a:lnSpc>
                <a:spcPct val="86000"/>
              </a:lnSpc>
              <a:spcBef>
                <a:spcPts val="0"/>
              </a:spcBef>
              <a:buSzTx/>
              <a:buFontTx/>
              <a:buNone/>
              <a:defRPr sz="1600">
                <a:latin typeface="Open Sans Light"/>
                <a:ea typeface="Open Sans Light"/>
                <a:cs typeface="Open Sans Light"/>
                <a:sym typeface="Open Sans Light"/>
              </a:defRPr>
            </a:lvl1pPr>
            <a:lvl2pPr marL="609600" indent="-152400" algn="ctr">
              <a:lnSpc>
                <a:spcPct val="86000"/>
              </a:lnSpc>
              <a:spcBef>
                <a:spcPts val="0"/>
              </a:spcBef>
              <a:buSzPct val="80000"/>
              <a:buFontTx/>
              <a:buChar char="▪"/>
              <a:defRPr sz="1600">
                <a:latin typeface="Open Sans Light"/>
                <a:ea typeface="Open Sans Light"/>
                <a:cs typeface="Open Sans Light"/>
                <a:sym typeface="Open Sans Light"/>
              </a:defRPr>
            </a:lvl2pPr>
            <a:lvl3pPr marL="1036319" indent="-121919" algn="ctr">
              <a:lnSpc>
                <a:spcPct val="86000"/>
              </a:lnSpc>
              <a:spcBef>
                <a:spcPts val="0"/>
              </a:spcBef>
              <a:buFontTx/>
              <a:buChar char="▪"/>
              <a:defRPr sz="1600">
                <a:latin typeface="Open Sans Light"/>
                <a:ea typeface="Open Sans Light"/>
                <a:cs typeface="Open Sans Light"/>
                <a:sym typeface="Open Sans Light"/>
              </a:defRPr>
            </a:lvl3pPr>
            <a:lvl4pPr marL="1493519" indent="-121919" algn="ctr">
              <a:lnSpc>
                <a:spcPct val="86000"/>
              </a:lnSpc>
              <a:spcBef>
                <a:spcPts val="0"/>
              </a:spcBef>
              <a:buFontTx/>
              <a:defRPr sz="1600">
                <a:latin typeface="Open Sans Light"/>
                <a:ea typeface="Open Sans Light"/>
                <a:cs typeface="Open Sans Light"/>
                <a:sym typeface="Open Sans Light"/>
              </a:defRPr>
            </a:lvl4pPr>
            <a:lvl5pPr marL="1950720" indent="-121920" algn="ctr">
              <a:lnSpc>
                <a:spcPct val="86000"/>
              </a:lnSpc>
              <a:spcBef>
                <a:spcPts val="0"/>
              </a:spcBef>
              <a:buFontTx/>
              <a:defRPr sz="1600">
                <a:latin typeface="Open Sans Light"/>
                <a:ea typeface="Open Sans Light"/>
                <a:cs typeface="Open Sans Light"/>
                <a:sym typeface="Open Sans Light"/>
              </a:defRPr>
            </a:lvl5pPr>
          </a:lstStyle>
          <a:p>
            <a:r>
              <a:t>Body Level One</a:t>
            </a:r>
          </a:p>
          <a:p>
            <a:pPr lvl="1"/>
            <a:r>
              <a:t>Body Level Two</a:t>
            </a:r>
          </a:p>
          <a:p>
            <a:pPr lvl="2"/>
            <a:r>
              <a:t>Body Level Three</a:t>
            </a:r>
          </a:p>
          <a:p>
            <a:pPr lvl="3"/>
            <a:r>
              <a:t>Body Level Four</a:t>
            </a:r>
          </a:p>
          <a:p>
            <a:pPr lvl="4"/>
            <a:r>
              <a:t>Body Level Five</a:t>
            </a:r>
          </a:p>
        </p:txBody>
      </p:sp>
      <p:sp>
        <p:nvSpPr>
          <p:cNvPr id="215" name="Shape 215"/>
          <p:cNvSpPr>
            <a:spLocks noGrp="1"/>
          </p:cNvSpPr>
          <p:nvPr>
            <p:ph type="pic" sz="quarter" idx="13"/>
          </p:nvPr>
        </p:nvSpPr>
        <p:spPr>
          <a:xfrm>
            <a:off x="4678364" y="2027444"/>
            <a:ext cx="1377881" cy="1550643"/>
          </a:xfrm>
          <a:prstGeom prst="rect">
            <a:avLst/>
          </a:prstGeom>
        </p:spPr>
        <p:txBody>
          <a:bodyPr lIns="91439" rIns="91439">
            <a:noAutofit/>
          </a:bodyPr>
          <a:lstStyle/>
          <a:p>
            <a:endParaRPr/>
          </a:p>
        </p:txBody>
      </p:sp>
      <p:sp>
        <p:nvSpPr>
          <p:cNvPr id="216" name="Shape 216"/>
          <p:cNvSpPr>
            <a:spLocks noGrp="1"/>
          </p:cNvSpPr>
          <p:nvPr>
            <p:ph type="pic" sz="quarter" idx="14"/>
          </p:nvPr>
        </p:nvSpPr>
        <p:spPr>
          <a:xfrm>
            <a:off x="4678364" y="3768654"/>
            <a:ext cx="1377881" cy="1550643"/>
          </a:xfrm>
          <a:prstGeom prst="rect">
            <a:avLst/>
          </a:prstGeom>
        </p:spPr>
        <p:txBody>
          <a:bodyPr lIns="91439" rIns="91439">
            <a:noAutofit/>
          </a:bodyPr>
          <a:lstStyle/>
          <a:p>
            <a:endParaRPr/>
          </a:p>
        </p:txBody>
      </p:sp>
      <p:sp>
        <p:nvSpPr>
          <p:cNvPr id="217" name="Shape 217"/>
          <p:cNvSpPr>
            <a:spLocks noGrp="1"/>
          </p:cNvSpPr>
          <p:nvPr>
            <p:ph type="pic" sz="quarter" idx="15"/>
          </p:nvPr>
        </p:nvSpPr>
        <p:spPr>
          <a:xfrm>
            <a:off x="6222241" y="2027444"/>
            <a:ext cx="1377881" cy="1550643"/>
          </a:xfrm>
          <a:prstGeom prst="rect">
            <a:avLst/>
          </a:prstGeom>
        </p:spPr>
        <p:txBody>
          <a:bodyPr lIns="91439" rIns="91439">
            <a:noAutofit/>
          </a:bodyPr>
          <a:lstStyle/>
          <a:p>
            <a:endParaRPr/>
          </a:p>
        </p:txBody>
      </p:sp>
      <p:sp>
        <p:nvSpPr>
          <p:cNvPr id="218" name="Shape 218"/>
          <p:cNvSpPr>
            <a:spLocks noGrp="1"/>
          </p:cNvSpPr>
          <p:nvPr>
            <p:ph type="pic" sz="quarter" idx="16"/>
          </p:nvPr>
        </p:nvSpPr>
        <p:spPr>
          <a:xfrm>
            <a:off x="6222241" y="3768654"/>
            <a:ext cx="1377881" cy="1550643"/>
          </a:xfrm>
          <a:prstGeom prst="rect">
            <a:avLst/>
          </a:prstGeom>
        </p:spPr>
        <p:txBody>
          <a:bodyPr lIns="91439" rIns="91439">
            <a:noAutofit/>
          </a:bodyPr>
          <a:lstStyle/>
          <a:p>
            <a:endParaRPr/>
          </a:p>
        </p:txBody>
      </p:sp>
      <p:sp>
        <p:nvSpPr>
          <p:cNvPr id="219" name="Shape 219"/>
          <p:cNvSpPr>
            <a:spLocks noGrp="1"/>
          </p:cNvSpPr>
          <p:nvPr>
            <p:ph type="sldNum" sz="quarter" idx="2"/>
          </p:nvPr>
        </p:nvSpPr>
        <p:spPr>
          <a:xfrm>
            <a:off x="5892800" y="6172200"/>
            <a:ext cx="2844800" cy="368301"/>
          </a:xfrm>
          <a:prstGeom prst="rect">
            <a:avLst/>
          </a:prstGeom>
        </p:spPr>
        <p:txBody>
          <a:bodyPr lIns="45719" tIns="45719" rIns="45719" bIns="45719"/>
          <a:lstStyle>
            <a:lvl1pPr>
              <a:defRPr>
                <a:solidFill>
                  <a:srgbClr val="898989"/>
                </a:solidFill>
              </a:defRPr>
            </a:lvl1pPr>
          </a:lstStyle>
          <a:p>
            <a:fld id="{86CB4B4D-7CA3-9044-876B-883B54F8677D}" type="slidenum">
              <a:rPr/>
              <a:pPr/>
              <a:t>‹#›</a:t>
            </a:fld>
            <a:endParaRPr/>
          </a:p>
        </p:txBody>
      </p:sp>
    </p:spTree>
    <p:extLst>
      <p:ext uri="{BB962C8B-B14F-4D97-AF65-F5344CB8AC3E}">
        <p14:creationId xmlns:p14="http://schemas.microsoft.com/office/powerpoint/2010/main" val="1503874845"/>
      </p:ext>
    </p:extLst>
  </p:cSld>
  <p:clrMapOvr>
    <a:masterClrMapping/>
  </p:clrMapOvr>
  <p:transition spd="med"/>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tx">
  <p:cSld name="9_image box with text">
    <p:spTree>
      <p:nvGrpSpPr>
        <p:cNvPr id="1" name=""/>
        <p:cNvGrpSpPr/>
        <p:nvPr/>
      </p:nvGrpSpPr>
      <p:grpSpPr>
        <a:xfrm>
          <a:off x="0" y="0"/>
          <a:ext cx="0" cy="0"/>
          <a:chOff x="0" y="0"/>
          <a:chExt cx="0" cy="0"/>
        </a:xfrm>
      </p:grpSpPr>
      <p:sp>
        <p:nvSpPr>
          <p:cNvPr id="226" name="Shape 226"/>
          <p:cNvSpPr>
            <a:spLocks noGrp="1"/>
          </p:cNvSpPr>
          <p:nvPr>
            <p:ph type="title"/>
          </p:nvPr>
        </p:nvSpPr>
        <p:spPr>
          <a:xfrm>
            <a:off x="838200" y="365125"/>
            <a:ext cx="10515600" cy="642041"/>
          </a:xfrm>
          <a:prstGeom prst="rect">
            <a:avLst/>
          </a:prstGeom>
        </p:spPr>
        <p:txBody>
          <a:bodyPr lIns="45719" tIns="45719" rIns="45719" bIns="45719"/>
          <a:lstStyle>
            <a:lvl1pPr algn="ctr">
              <a:defRPr b="0">
                <a:solidFill>
                  <a:srgbClr val="272727"/>
                </a:solidFill>
                <a:latin typeface="+mn-lt"/>
                <a:ea typeface="+mn-ea"/>
                <a:cs typeface="+mn-cs"/>
                <a:sym typeface="Calibri"/>
              </a:defRPr>
            </a:lvl1pPr>
          </a:lstStyle>
          <a:p>
            <a:r>
              <a:t>Title Text</a:t>
            </a:r>
          </a:p>
        </p:txBody>
      </p:sp>
      <p:sp>
        <p:nvSpPr>
          <p:cNvPr id="227" name="Shape 227"/>
          <p:cNvSpPr>
            <a:spLocks noGrp="1"/>
          </p:cNvSpPr>
          <p:nvPr>
            <p:ph type="body" sz="quarter" idx="1"/>
          </p:nvPr>
        </p:nvSpPr>
        <p:spPr>
          <a:xfrm>
            <a:off x="838200" y="893693"/>
            <a:ext cx="10515600" cy="406401"/>
          </a:xfrm>
          <a:prstGeom prst="rect">
            <a:avLst/>
          </a:prstGeom>
        </p:spPr>
        <p:txBody>
          <a:bodyPr/>
          <a:lstStyle>
            <a:lvl1pPr marL="0" indent="0" algn="ctr">
              <a:lnSpc>
                <a:spcPct val="86000"/>
              </a:lnSpc>
              <a:spcBef>
                <a:spcPts val="0"/>
              </a:spcBef>
              <a:buSzTx/>
              <a:buFontTx/>
              <a:buNone/>
              <a:defRPr sz="1600">
                <a:latin typeface="Open Sans Light"/>
                <a:ea typeface="Open Sans Light"/>
                <a:cs typeface="Open Sans Light"/>
                <a:sym typeface="Open Sans Light"/>
              </a:defRPr>
            </a:lvl1pPr>
            <a:lvl2pPr marL="609600" indent="-152400" algn="ctr">
              <a:lnSpc>
                <a:spcPct val="86000"/>
              </a:lnSpc>
              <a:spcBef>
                <a:spcPts val="0"/>
              </a:spcBef>
              <a:buSzPct val="80000"/>
              <a:buFontTx/>
              <a:buChar char="▪"/>
              <a:defRPr sz="1600">
                <a:latin typeface="Open Sans Light"/>
                <a:ea typeface="Open Sans Light"/>
                <a:cs typeface="Open Sans Light"/>
                <a:sym typeface="Open Sans Light"/>
              </a:defRPr>
            </a:lvl2pPr>
            <a:lvl3pPr marL="1036319" indent="-121919" algn="ctr">
              <a:lnSpc>
                <a:spcPct val="86000"/>
              </a:lnSpc>
              <a:spcBef>
                <a:spcPts val="0"/>
              </a:spcBef>
              <a:buFontTx/>
              <a:buChar char="▪"/>
              <a:defRPr sz="1600">
                <a:latin typeface="Open Sans Light"/>
                <a:ea typeface="Open Sans Light"/>
                <a:cs typeface="Open Sans Light"/>
                <a:sym typeface="Open Sans Light"/>
              </a:defRPr>
            </a:lvl3pPr>
            <a:lvl4pPr marL="1493519" indent="-121919" algn="ctr">
              <a:lnSpc>
                <a:spcPct val="86000"/>
              </a:lnSpc>
              <a:spcBef>
                <a:spcPts val="0"/>
              </a:spcBef>
              <a:buFontTx/>
              <a:defRPr sz="1600">
                <a:latin typeface="Open Sans Light"/>
                <a:ea typeface="Open Sans Light"/>
                <a:cs typeface="Open Sans Light"/>
                <a:sym typeface="Open Sans Light"/>
              </a:defRPr>
            </a:lvl4pPr>
            <a:lvl5pPr marL="1950720" indent="-121920" algn="ctr">
              <a:lnSpc>
                <a:spcPct val="86000"/>
              </a:lnSpc>
              <a:spcBef>
                <a:spcPts val="0"/>
              </a:spcBef>
              <a:buFontTx/>
              <a:defRPr sz="1600">
                <a:latin typeface="Open Sans Light"/>
                <a:ea typeface="Open Sans Light"/>
                <a:cs typeface="Open Sans Light"/>
                <a:sym typeface="Open Sans Light"/>
              </a:defRPr>
            </a:lvl5pPr>
          </a:lstStyle>
          <a:p>
            <a:r>
              <a:t>Body Level One</a:t>
            </a:r>
          </a:p>
          <a:p>
            <a:pPr lvl="1"/>
            <a:r>
              <a:t>Body Level Two</a:t>
            </a:r>
          </a:p>
          <a:p>
            <a:pPr lvl="2"/>
            <a:r>
              <a:t>Body Level Three</a:t>
            </a:r>
          </a:p>
          <a:p>
            <a:pPr lvl="3"/>
            <a:r>
              <a:t>Body Level Four</a:t>
            </a:r>
          </a:p>
          <a:p>
            <a:pPr lvl="4"/>
            <a:r>
              <a:t>Body Level Five</a:t>
            </a:r>
          </a:p>
        </p:txBody>
      </p:sp>
      <p:sp>
        <p:nvSpPr>
          <p:cNvPr id="228" name="Shape 228"/>
          <p:cNvSpPr>
            <a:spLocks noGrp="1"/>
          </p:cNvSpPr>
          <p:nvPr>
            <p:ph type="pic" sz="quarter" idx="13"/>
          </p:nvPr>
        </p:nvSpPr>
        <p:spPr>
          <a:xfrm>
            <a:off x="914400" y="1722646"/>
            <a:ext cx="2441450" cy="1193592"/>
          </a:xfrm>
          <a:prstGeom prst="rect">
            <a:avLst/>
          </a:prstGeom>
        </p:spPr>
        <p:txBody>
          <a:bodyPr lIns="91439" rIns="91439">
            <a:noAutofit/>
          </a:bodyPr>
          <a:lstStyle/>
          <a:p>
            <a:endParaRPr/>
          </a:p>
        </p:txBody>
      </p:sp>
      <p:sp>
        <p:nvSpPr>
          <p:cNvPr id="229" name="Shape 229"/>
          <p:cNvSpPr>
            <a:spLocks noGrp="1"/>
          </p:cNvSpPr>
          <p:nvPr>
            <p:ph type="pic" sz="quarter" idx="14"/>
          </p:nvPr>
        </p:nvSpPr>
        <p:spPr>
          <a:xfrm>
            <a:off x="3554984" y="1722646"/>
            <a:ext cx="2441449" cy="1193592"/>
          </a:xfrm>
          <a:prstGeom prst="rect">
            <a:avLst/>
          </a:prstGeom>
        </p:spPr>
        <p:txBody>
          <a:bodyPr lIns="91439" rIns="91439">
            <a:noAutofit/>
          </a:bodyPr>
          <a:lstStyle/>
          <a:p>
            <a:endParaRPr/>
          </a:p>
        </p:txBody>
      </p:sp>
      <p:sp>
        <p:nvSpPr>
          <p:cNvPr id="230" name="Shape 230"/>
          <p:cNvSpPr>
            <a:spLocks noGrp="1"/>
          </p:cNvSpPr>
          <p:nvPr>
            <p:ph type="pic" sz="quarter" idx="15"/>
          </p:nvPr>
        </p:nvSpPr>
        <p:spPr>
          <a:xfrm>
            <a:off x="6195567" y="1722646"/>
            <a:ext cx="2441450" cy="1193592"/>
          </a:xfrm>
          <a:prstGeom prst="rect">
            <a:avLst/>
          </a:prstGeom>
        </p:spPr>
        <p:txBody>
          <a:bodyPr lIns="91439" rIns="91439">
            <a:noAutofit/>
          </a:bodyPr>
          <a:lstStyle/>
          <a:p>
            <a:endParaRPr/>
          </a:p>
        </p:txBody>
      </p:sp>
      <p:sp>
        <p:nvSpPr>
          <p:cNvPr id="231" name="Shape 231"/>
          <p:cNvSpPr>
            <a:spLocks noGrp="1"/>
          </p:cNvSpPr>
          <p:nvPr>
            <p:ph type="pic" sz="quarter" idx="16"/>
          </p:nvPr>
        </p:nvSpPr>
        <p:spPr>
          <a:xfrm>
            <a:off x="8836152" y="1722646"/>
            <a:ext cx="2441449" cy="1193592"/>
          </a:xfrm>
          <a:prstGeom prst="rect">
            <a:avLst/>
          </a:prstGeom>
        </p:spPr>
        <p:txBody>
          <a:bodyPr lIns="91439" rIns="91439">
            <a:noAutofit/>
          </a:bodyPr>
          <a:lstStyle/>
          <a:p>
            <a:endParaRPr/>
          </a:p>
        </p:txBody>
      </p:sp>
      <p:sp>
        <p:nvSpPr>
          <p:cNvPr id="232" name="Shape 232"/>
          <p:cNvSpPr>
            <a:spLocks noGrp="1"/>
          </p:cNvSpPr>
          <p:nvPr>
            <p:ph type="sldNum" sz="quarter" idx="2"/>
          </p:nvPr>
        </p:nvSpPr>
        <p:spPr>
          <a:xfrm>
            <a:off x="5892800" y="6172200"/>
            <a:ext cx="2844800" cy="368301"/>
          </a:xfrm>
          <a:prstGeom prst="rect">
            <a:avLst/>
          </a:prstGeom>
        </p:spPr>
        <p:txBody>
          <a:bodyPr lIns="45719" tIns="45719" rIns="45719" bIns="45719"/>
          <a:lstStyle>
            <a:lvl1pPr>
              <a:defRPr>
                <a:solidFill>
                  <a:srgbClr val="898989"/>
                </a:solidFill>
              </a:defRPr>
            </a:lvl1pPr>
          </a:lstStyle>
          <a:p>
            <a:fld id="{86CB4B4D-7CA3-9044-876B-883B54F8677D}" type="slidenum">
              <a:rPr/>
              <a:pPr/>
              <a:t>‹#›</a:t>
            </a:fld>
            <a:endParaRPr/>
          </a:p>
        </p:txBody>
      </p:sp>
    </p:spTree>
    <p:extLst>
      <p:ext uri="{BB962C8B-B14F-4D97-AF65-F5344CB8AC3E}">
        <p14:creationId xmlns:p14="http://schemas.microsoft.com/office/powerpoint/2010/main" val="220944589"/>
      </p:ext>
    </p:extLst>
  </p:cSld>
  <p:clrMapOvr>
    <a:masterClrMapping/>
  </p:clrMapOvr>
  <p:transition spd="med"/>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标题，文本与内容">
    <p:spTree>
      <p:nvGrpSpPr>
        <p:cNvPr id="1" name=""/>
        <p:cNvGrpSpPr/>
        <p:nvPr/>
      </p:nvGrpSpPr>
      <p:grpSpPr>
        <a:xfrm>
          <a:off x="0" y="0"/>
          <a:ext cx="0" cy="0"/>
          <a:chOff x="0" y="0"/>
          <a:chExt cx="0" cy="0"/>
        </a:xfrm>
      </p:grpSpPr>
      <p:sp>
        <p:nvSpPr>
          <p:cNvPr id="2" name="标题 1"/>
          <p:cNvSpPr>
            <a:spLocks noGrp="1"/>
          </p:cNvSpPr>
          <p:nvPr>
            <p:ph type="title"/>
          </p:nvPr>
        </p:nvSpPr>
        <p:spPr>
          <a:xfrm>
            <a:off x="823699" y="341788"/>
            <a:ext cx="10844563" cy="615553"/>
          </a:xfrm>
        </p:spPr>
        <p:txBody>
          <a:bodyPr tIns="0" rIns="0" bIns="0"/>
          <a:lstStyle>
            <a:lvl1pPr>
              <a:defRPr lang="zh-CN" altLang="en-US" sz="3999" b="0" kern="1200" dirty="0">
                <a:solidFill>
                  <a:srgbClr val="004D86"/>
                </a:solidFill>
                <a:latin typeface="微软雅黑" panose="020B0503020204020204" pitchFamily="34" charset="-122"/>
                <a:ea typeface="微软雅黑" panose="020B0503020204020204" pitchFamily="34" charset="-122"/>
                <a:cs typeface="Arial" panose="020B0604020202020204" pitchFamily="34" charset="0"/>
              </a:defRPr>
            </a:lvl1pPr>
          </a:lstStyle>
          <a:p>
            <a:pPr lvl="0"/>
            <a:r>
              <a:rPr lang="zh-CN" altLang="en-US" dirty="0"/>
              <a:t>单击此处编辑母版标题样式</a:t>
            </a:r>
          </a:p>
        </p:txBody>
      </p:sp>
      <p:sp>
        <p:nvSpPr>
          <p:cNvPr id="4" name="Rectangle 10"/>
          <p:cNvSpPr>
            <a:spLocks noChangeArrowheads="1"/>
          </p:cNvSpPr>
          <p:nvPr userDrawn="1"/>
        </p:nvSpPr>
        <p:spPr bwMode="auto">
          <a:xfrm>
            <a:off x="823699" y="6489701"/>
            <a:ext cx="2096541" cy="4556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lstStyle/>
          <a:p>
            <a:pPr defTabSz="801130" eaLnBrk="0" hangingPunct="0">
              <a:lnSpc>
                <a:spcPct val="85000"/>
              </a:lnSpc>
            </a:pPr>
            <a:fld id="{6E2B6D97-5D44-430E-A027-85C3264F843E}" type="slidenum">
              <a:rPr lang="de-DE" altLang="zh-CN" sz="1000" smtClean="0">
                <a:latin typeface="Arial" panose="020B0604020202020204" pitchFamily="34" charset="0"/>
                <a:ea typeface="MS PGothic" panose="020B0600070205080204" pitchFamily="34" charset="-128"/>
                <a:cs typeface="Arial" panose="020B0604020202020204" pitchFamily="34" charset="0"/>
              </a:rPr>
              <a:pPr defTabSz="801130" eaLnBrk="0" hangingPunct="0">
                <a:lnSpc>
                  <a:spcPct val="85000"/>
                </a:lnSpc>
              </a:pPr>
              <a:t>‹#›</a:t>
            </a:fld>
            <a:endParaRPr lang="en-GB" altLang="zh-CN" sz="1000" dirty="0">
              <a:latin typeface="Arial" panose="020B0604020202020204" pitchFamily="34" charset="0"/>
              <a:ea typeface="MS PGothic" panose="020B0600070205080204" pitchFamily="34" charset="-128"/>
              <a:cs typeface="Arial" panose="020B0604020202020204" pitchFamily="34" charset="0"/>
            </a:endParaRPr>
          </a:p>
        </p:txBody>
      </p:sp>
    </p:spTree>
    <p:extLst>
      <p:ext uri="{BB962C8B-B14F-4D97-AF65-F5344CB8AC3E}">
        <p14:creationId xmlns:p14="http://schemas.microsoft.com/office/powerpoint/2010/main" val="3856563872"/>
      </p:ext>
    </p:extLst>
  </p:cSld>
  <p:clrMapOvr>
    <a:masterClrMapping/>
  </p:clrMapOvr>
  <p:transition spd="med" advClick="0"/>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Blank slide gray">
    <p:bg>
      <p:bgPr>
        <a:solidFill>
          <a:schemeClr val="bg2"/>
        </a:solidFill>
        <a:effectLst/>
      </p:bgPr>
    </p:bg>
    <p:spTree>
      <p:nvGrpSpPr>
        <p:cNvPr id="1" name=""/>
        <p:cNvGrpSpPr/>
        <p:nvPr/>
      </p:nvGrpSpPr>
      <p:grpSpPr>
        <a:xfrm>
          <a:off x="0" y="0"/>
          <a:ext cx="0" cy="0"/>
          <a:chOff x="0" y="0"/>
          <a:chExt cx="0" cy="0"/>
        </a:xfrm>
      </p:grpSpPr>
      <p:pic>
        <p:nvPicPr>
          <p:cNvPr id="7" name="Picture 6"/>
          <p:cNvPicPr>
            <a:picLocks noChangeAspect="1"/>
          </p:cNvPicPr>
          <p:nvPr userDrawn="1"/>
        </p:nvPicPr>
        <p:blipFill rotWithShape="1">
          <a:blip r:embed="rId2" cstate="email">
            <a:extLst>
              <a:ext uri="{28A0092B-C50C-407E-A947-70E740481C1C}">
                <a14:useLocalDpi xmlns:a14="http://schemas.microsoft.com/office/drawing/2010/main" val="0"/>
              </a:ext>
            </a:extLst>
          </a:blip>
          <a:srcRect t="2100" r="1487" b="2284"/>
          <a:stretch/>
        </p:blipFill>
        <p:spPr>
          <a:xfrm>
            <a:off x="10" y="1"/>
            <a:ext cx="12191999" cy="6858000"/>
          </a:xfrm>
          <a:prstGeom prst="rect">
            <a:avLst/>
          </a:prstGeom>
        </p:spPr>
      </p:pic>
      <p:sp>
        <p:nvSpPr>
          <p:cNvPr id="13" name="Footer Placeholder 6"/>
          <p:cNvSpPr>
            <a:spLocks noGrp="1"/>
          </p:cNvSpPr>
          <p:nvPr>
            <p:ph type="ftr" sz="quarter" idx="3"/>
          </p:nvPr>
        </p:nvSpPr>
        <p:spPr>
          <a:xfrm>
            <a:off x="1219201" y="6334573"/>
            <a:ext cx="7698317" cy="291652"/>
          </a:xfrm>
          <a:prstGeom prst="rect">
            <a:avLst/>
          </a:prstGeom>
        </p:spPr>
        <p:txBody>
          <a:bodyPr/>
          <a:lstStyle>
            <a:lvl1pPr>
              <a:defRPr sz="583">
                <a:solidFill>
                  <a:srgbClr val="666666"/>
                </a:solidFill>
              </a:defRPr>
            </a:lvl1pPr>
          </a:lstStyle>
          <a:p>
            <a:r>
              <a:rPr lang="en-US"/>
              <a:t>AT&amp;T Proprietary (Restricted)</a:t>
            </a:r>
            <a:endParaRPr lang="en-US" dirty="0"/>
          </a:p>
        </p:txBody>
      </p:sp>
      <p:sp>
        <p:nvSpPr>
          <p:cNvPr id="14" name="Slide Number Placeholder 7"/>
          <p:cNvSpPr>
            <a:spLocks noGrp="1"/>
          </p:cNvSpPr>
          <p:nvPr>
            <p:ph type="sldNum" sz="quarter" idx="4"/>
          </p:nvPr>
        </p:nvSpPr>
        <p:spPr>
          <a:xfrm>
            <a:off x="436034" y="6302344"/>
            <a:ext cx="448733" cy="323882"/>
          </a:xfrm>
          <a:prstGeom prst="rect">
            <a:avLst/>
          </a:prstGeom>
        </p:spPr>
        <p:txBody>
          <a:bodyPr/>
          <a:lstStyle>
            <a:lvl1pPr>
              <a:defRPr sz="833" b="1">
                <a:solidFill>
                  <a:srgbClr val="666666"/>
                </a:solidFill>
              </a:defRPr>
            </a:lvl1pPr>
          </a:lstStyle>
          <a:p>
            <a:pPr>
              <a:defRPr/>
            </a:pPr>
            <a:fld id="{8074B6C9-7640-0346-9181-9D7622A30249}" type="slidenum">
              <a:rPr lang="en-US" smtClean="0"/>
              <a:pPr>
                <a:defRPr/>
              </a:pPr>
              <a:t>‹#›</a:t>
            </a:fld>
            <a:endParaRPr lang="en-US" dirty="0"/>
          </a:p>
        </p:txBody>
      </p:sp>
      <p:sp>
        <p:nvSpPr>
          <p:cNvPr id="41" name="Title 3"/>
          <p:cNvSpPr>
            <a:spLocks noGrp="1"/>
          </p:cNvSpPr>
          <p:nvPr>
            <p:ph type="title"/>
          </p:nvPr>
        </p:nvSpPr>
        <p:spPr>
          <a:xfrm>
            <a:off x="751423" y="517525"/>
            <a:ext cx="10672234" cy="768476"/>
          </a:xfrm>
        </p:spPr>
        <p:txBody>
          <a:bodyPr/>
          <a:lstStyle/>
          <a:p>
            <a:r>
              <a:rPr lang="en-US"/>
              <a:t>Click to edit Master title style</a:t>
            </a:r>
            <a:endParaRPr lang="en-US" dirty="0"/>
          </a:p>
        </p:txBody>
      </p:sp>
    </p:spTree>
    <p:extLst>
      <p:ext uri="{BB962C8B-B14F-4D97-AF65-F5344CB8AC3E}">
        <p14:creationId xmlns:p14="http://schemas.microsoft.com/office/powerpoint/2010/main" val="344853267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13" name="Rectangle 12"/>
          <p:cNvSpPr/>
          <p:nvPr userDrawn="1"/>
        </p:nvSpPr>
        <p:spPr>
          <a:xfrm>
            <a:off x="0" y="-1"/>
            <a:ext cx="12192000" cy="954741"/>
          </a:xfrm>
          <a:prstGeom prst="rect">
            <a:avLst/>
          </a:prstGeom>
          <a:blipFill>
            <a:blip r:embed="rId2"/>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3"/>
          <p:cNvSpPr>
            <a:spLocks noGrp="1"/>
          </p:cNvSpPr>
          <p:nvPr>
            <p:ph type="dt" sz="half" idx="2"/>
          </p:nvPr>
        </p:nvSpPr>
        <p:spPr>
          <a:xfrm>
            <a:off x="72963" y="6489324"/>
            <a:ext cx="3601571" cy="365125"/>
          </a:xfrm>
          <a:prstGeom prst="rect">
            <a:avLst/>
          </a:prstGeom>
        </p:spPr>
        <p:txBody>
          <a:bodyPr/>
          <a:lstStyle>
            <a:lvl1pPr>
              <a:defRPr>
                <a:solidFill>
                  <a:schemeClr val="tx1">
                    <a:alpha val="50000"/>
                  </a:schemeClr>
                </a:solidFill>
              </a:defRPr>
            </a:lvl1pPr>
          </a:lstStyle>
          <a:p>
            <a:endParaRPr lang="en-US" dirty="0"/>
          </a:p>
        </p:txBody>
      </p:sp>
      <p:sp>
        <p:nvSpPr>
          <p:cNvPr id="6" name="Slide Number Placeholder 5"/>
          <p:cNvSpPr>
            <a:spLocks noGrp="1"/>
          </p:cNvSpPr>
          <p:nvPr>
            <p:ph type="sldNum" sz="quarter" idx="4"/>
          </p:nvPr>
        </p:nvSpPr>
        <p:spPr>
          <a:xfrm>
            <a:off x="11568704" y="6504192"/>
            <a:ext cx="607358" cy="365125"/>
          </a:xfrm>
          <a:prstGeom prst="rect">
            <a:avLst/>
          </a:prstGeom>
          <a:ln>
            <a:noFill/>
          </a:ln>
        </p:spPr>
        <p:txBody>
          <a:bodyPr/>
          <a:lstStyle>
            <a:lvl1pPr>
              <a:defRPr>
                <a:solidFill>
                  <a:schemeClr val="tx1">
                    <a:alpha val="50000"/>
                  </a:schemeClr>
                </a:solidFill>
              </a:defRPr>
            </a:lvl1pPr>
          </a:lstStyle>
          <a:p>
            <a:fld id="{6C9CD605-947A-3C4E-98CB-B055F943FEBA}" type="slidenum">
              <a:rPr lang="en-US" smtClean="0"/>
              <a:pPr/>
              <a:t>‹#›</a:t>
            </a:fld>
            <a:endParaRPr lang="en-US" dirty="0"/>
          </a:p>
        </p:txBody>
      </p:sp>
      <p:sp>
        <p:nvSpPr>
          <p:cNvPr id="9" name="Title Placeholder 1"/>
          <p:cNvSpPr>
            <a:spLocks noGrp="1"/>
          </p:cNvSpPr>
          <p:nvPr>
            <p:ph type="title"/>
          </p:nvPr>
        </p:nvSpPr>
        <p:spPr>
          <a:xfrm>
            <a:off x="314961" y="197831"/>
            <a:ext cx="11506200" cy="538770"/>
          </a:xfrm>
          <a:prstGeom prst="rect">
            <a:avLst/>
          </a:prstGeom>
        </p:spPr>
        <p:txBody>
          <a:bodyPr vert="horz" lIns="91440" tIns="45720" rIns="91440" bIns="45720" rtlCol="0" anchor="ctr">
            <a:normAutofit/>
          </a:bodyPr>
          <a:lstStyle/>
          <a:p>
            <a:r>
              <a:rPr lang="en-US" dirty="0"/>
              <a:t>Click to edit Master title style</a:t>
            </a:r>
          </a:p>
        </p:txBody>
      </p:sp>
      <p:sp>
        <p:nvSpPr>
          <p:cNvPr id="12" name="Text Placeholder 11"/>
          <p:cNvSpPr>
            <a:spLocks noGrp="1"/>
          </p:cNvSpPr>
          <p:nvPr>
            <p:ph type="body" sz="quarter" idx="10"/>
          </p:nvPr>
        </p:nvSpPr>
        <p:spPr>
          <a:xfrm>
            <a:off x="314325" y="1138238"/>
            <a:ext cx="11506200" cy="5170487"/>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732658620"/>
      </p:ext>
    </p:extLst>
  </p:cSld>
  <p:clrMapOvr>
    <a:masterClrMapping/>
  </p:clrMapOvr>
  <p:transition>
    <p:wipe dir="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11480" y="1301190"/>
            <a:ext cx="5608320" cy="4817222"/>
          </a:xfrm>
          <a:prstGeom prst="rect">
            <a:avLst/>
          </a:prstGeom>
        </p:spPr>
        <p:txBody>
          <a:bodyPr/>
          <a:lstStyle>
            <a:lvl1pPr>
              <a:defRPr b="0" i="0">
                <a:latin typeface="Arial" panose="020B0604020202020204" pitchFamily="34" charset="0"/>
                <a:cs typeface="Arial" panose="020B0604020202020204" pitchFamily="34" charset="0"/>
              </a:defRPr>
            </a:lvl1pPr>
            <a:lvl2pPr>
              <a:defRPr b="0" i="0">
                <a:latin typeface="Arial" panose="020B0604020202020204" pitchFamily="34" charset="0"/>
                <a:cs typeface="Arial" panose="020B0604020202020204" pitchFamily="34" charset="0"/>
              </a:defRPr>
            </a:lvl2pPr>
            <a:lvl3pPr>
              <a:defRPr b="0" i="0">
                <a:latin typeface="Arial" panose="020B0604020202020204" pitchFamily="34" charset="0"/>
                <a:cs typeface="Arial" panose="020B0604020202020204" pitchFamily="34" charset="0"/>
              </a:defRPr>
            </a:lvl3pPr>
            <a:lvl4pPr>
              <a:defRPr b="0" i="0">
                <a:latin typeface="Arial" panose="020B0604020202020204" pitchFamily="34" charset="0"/>
                <a:cs typeface="Arial" panose="020B0604020202020204" pitchFamily="34" charset="0"/>
              </a:defRPr>
            </a:lvl4pPr>
            <a:lvl5pPr>
              <a:defRPr b="0" i="0">
                <a:latin typeface="Arial" panose="020B0604020202020204" pitchFamily="34" charset="0"/>
                <a:cs typeface="Arial" panose="020B060402020202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6172200" y="1301190"/>
            <a:ext cx="5674360" cy="4817222"/>
          </a:xfrm>
          <a:prstGeom prst="rect">
            <a:avLst/>
          </a:prstGeom>
        </p:spPr>
        <p:txBody>
          <a:bodyPr/>
          <a:lstStyle>
            <a:lvl1pPr>
              <a:defRPr b="0" i="0">
                <a:latin typeface="Arial" panose="020B0604020202020204" pitchFamily="34" charset="0"/>
                <a:cs typeface="Arial" panose="020B0604020202020204" pitchFamily="34" charset="0"/>
              </a:defRPr>
            </a:lvl1pPr>
            <a:lvl2pPr>
              <a:defRPr b="0" i="0">
                <a:latin typeface="Arial" panose="020B0604020202020204" pitchFamily="34" charset="0"/>
                <a:cs typeface="Arial" panose="020B0604020202020204" pitchFamily="34" charset="0"/>
              </a:defRPr>
            </a:lvl2pPr>
            <a:lvl3pPr>
              <a:defRPr b="0" i="0">
                <a:latin typeface="Arial" panose="020B0604020202020204" pitchFamily="34" charset="0"/>
                <a:cs typeface="Arial" panose="020B0604020202020204" pitchFamily="34" charset="0"/>
              </a:defRPr>
            </a:lvl3pPr>
            <a:lvl4pPr>
              <a:defRPr b="0" i="0">
                <a:latin typeface="Arial" panose="020B0604020202020204" pitchFamily="34" charset="0"/>
                <a:cs typeface="Arial" panose="020B0604020202020204" pitchFamily="34" charset="0"/>
              </a:defRPr>
            </a:lvl4pPr>
            <a:lvl5pPr>
              <a:defRPr b="0" i="0">
                <a:latin typeface="Arial" panose="020B0604020202020204" pitchFamily="34" charset="0"/>
                <a:cs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Date Placeholder 3"/>
          <p:cNvSpPr>
            <a:spLocks noGrp="1"/>
          </p:cNvSpPr>
          <p:nvPr>
            <p:ph type="dt" sz="half" idx="10"/>
          </p:nvPr>
        </p:nvSpPr>
        <p:spPr>
          <a:xfrm>
            <a:off x="72963" y="6489324"/>
            <a:ext cx="3601571" cy="365125"/>
          </a:xfrm>
          <a:prstGeom prst="rect">
            <a:avLst/>
          </a:prstGeom>
        </p:spPr>
        <p:txBody>
          <a:bodyPr/>
          <a:lstStyle>
            <a:lvl1pPr>
              <a:defRPr>
                <a:solidFill>
                  <a:schemeClr val="tx1">
                    <a:alpha val="50000"/>
                  </a:schemeClr>
                </a:solidFill>
              </a:defRPr>
            </a:lvl1pPr>
          </a:lstStyle>
          <a:p>
            <a:endParaRPr lang="en-US" dirty="0"/>
          </a:p>
        </p:txBody>
      </p:sp>
      <p:sp>
        <p:nvSpPr>
          <p:cNvPr id="7" name="Slide Number Placeholder 5"/>
          <p:cNvSpPr>
            <a:spLocks noGrp="1"/>
          </p:cNvSpPr>
          <p:nvPr>
            <p:ph type="sldNum" sz="quarter" idx="4"/>
          </p:nvPr>
        </p:nvSpPr>
        <p:spPr>
          <a:xfrm>
            <a:off x="11568704" y="6504192"/>
            <a:ext cx="607358" cy="365125"/>
          </a:xfrm>
          <a:prstGeom prst="rect">
            <a:avLst/>
          </a:prstGeom>
          <a:ln>
            <a:noFill/>
          </a:ln>
        </p:spPr>
        <p:txBody>
          <a:bodyPr/>
          <a:lstStyle>
            <a:lvl1pPr>
              <a:defRPr>
                <a:solidFill>
                  <a:schemeClr val="tx1">
                    <a:alpha val="50000"/>
                  </a:schemeClr>
                </a:solidFill>
              </a:defRPr>
            </a:lvl1pPr>
          </a:lstStyle>
          <a:p>
            <a:fld id="{6C9CD605-947A-3C4E-98CB-B055F943FEBA}" type="slidenum">
              <a:rPr lang="en-US" smtClean="0"/>
              <a:pPr/>
              <a:t>‹#›</a:t>
            </a:fld>
            <a:endParaRPr lang="en-US" dirty="0"/>
          </a:p>
        </p:txBody>
      </p:sp>
      <p:sp>
        <p:nvSpPr>
          <p:cNvPr id="10" name="Title 1"/>
          <p:cNvSpPr txBox="1">
            <a:spLocks/>
          </p:cNvSpPr>
          <p:nvPr userDrawn="1"/>
        </p:nvSpPr>
        <p:spPr>
          <a:xfrm>
            <a:off x="411480" y="189286"/>
            <a:ext cx="10922149" cy="589616"/>
          </a:xfrm>
          <a:prstGeom prst="rect">
            <a:avLst/>
          </a:prstGeom>
        </p:spPr>
        <p:txBody>
          <a:bodyPr/>
          <a:lstStyle>
            <a:lvl1pPr algn="l" defTabSz="914400" rtl="0" eaLnBrk="1" latinLnBrk="0" hangingPunct="1">
              <a:lnSpc>
                <a:spcPct val="90000"/>
              </a:lnSpc>
              <a:spcBef>
                <a:spcPct val="0"/>
              </a:spcBef>
              <a:buNone/>
              <a:defRPr sz="4400" kern="1200">
                <a:solidFill>
                  <a:schemeClr val="bg1"/>
                </a:solidFill>
                <a:latin typeface="+mj-lt"/>
                <a:ea typeface="+mj-ea"/>
                <a:cs typeface="+mj-cs"/>
              </a:defRPr>
            </a:lvl1pPr>
          </a:lstStyle>
          <a:p>
            <a:r>
              <a:rPr lang="en-US" sz="3600" b="0" i="0" dirty="0">
                <a:latin typeface="Arial" panose="020B0604020202020204" pitchFamily="34" charset="0"/>
                <a:cs typeface="Arial" panose="020B0604020202020204" pitchFamily="34" charset="0"/>
              </a:rPr>
              <a:t>Click to edit Master title style</a:t>
            </a:r>
          </a:p>
        </p:txBody>
      </p:sp>
    </p:spTree>
    <p:extLst>
      <p:ext uri="{BB962C8B-B14F-4D97-AF65-F5344CB8AC3E}">
        <p14:creationId xmlns:p14="http://schemas.microsoft.com/office/powerpoint/2010/main" val="1377184672"/>
      </p:ext>
    </p:extLst>
  </p:cSld>
  <p:clrMapOvr>
    <a:masterClrMapping/>
  </p:clrMapOvr>
  <p:transition>
    <p:wipe dir="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934" y="-9138"/>
            <a:ext cx="12198370" cy="6867137"/>
          </a:xfrm>
          <a:prstGeom prst="rect">
            <a:avLst/>
          </a:prstGeom>
        </p:spPr>
      </p:pic>
      <p:sp>
        <p:nvSpPr>
          <p:cNvPr id="9" name="Rectangle 8"/>
          <p:cNvSpPr/>
          <p:nvPr userDrawn="1"/>
        </p:nvSpPr>
        <p:spPr>
          <a:xfrm>
            <a:off x="-2" y="1062318"/>
            <a:ext cx="5495774" cy="1504951"/>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t>s</a:t>
            </a:r>
          </a:p>
        </p:txBody>
      </p:sp>
      <p:pic>
        <p:nvPicPr>
          <p:cNvPr id="10" name="Picture 9"/>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436300" y="1423410"/>
            <a:ext cx="3810368" cy="793541"/>
          </a:xfrm>
          <a:prstGeom prst="rect">
            <a:avLst/>
          </a:prstGeom>
        </p:spPr>
      </p:pic>
    </p:spTree>
    <p:extLst>
      <p:ext uri="{BB962C8B-B14F-4D97-AF65-F5344CB8AC3E}">
        <p14:creationId xmlns:p14="http://schemas.microsoft.com/office/powerpoint/2010/main" val="1330477553"/>
      </p:ext>
    </p:extLst>
  </p:cSld>
  <p:clrMapOvr>
    <a:masterClrMapping/>
  </p:clrMapOvr>
  <p:transition>
    <p:wipe dir="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标题，文本与内容">
    <p:spTree>
      <p:nvGrpSpPr>
        <p:cNvPr id="1" name=""/>
        <p:cNvGrpSpPr/>
        <p:nvPr/>
      </p:nvGrpSpPr>
      <p:grpSpPr>
        <a:xfrm>
          <a:off x="0" y="0"/>
          <a:ext cx="0" cy="0"/>
          <a:chOff x="0" y="0"/>
          <a:chExt cx="0" cy="0"/>
        </a:xfrm>
      </p:grpSpPr>
      <p:sp>
        <p:nvSpPr>
          <p:cNvPr id="2" name="标题 1"/>
          <p:cNvSpPr>
            <a:spLocks noGrp="1"/>
          </p:cNvSpPr>
          <p:nvPr>
            <p:ph type="title"/>
          </p:nvPr>
        </p:nvSpPr>
        <p:spPr>
          <a:xfrm>
            <a:off x="823701" y="341793"/>
            <a:ext cx="10844563" cy="615553"/>
          </a:xfrm>
        </p:spPr>
        <p:txBody>
          <a:bodyPr tIns="0" rIns="0" bIns="0"/>
          <a:lstStyle>
            <a:lvl1pPr>
              <a:defRPr lang="zh-CN" altLang="en-US" sz="5332" b="0" kern="1200" dirty="0">
                <a:solidFill>
                  <a:srgbClr val="004D86"/>
                </a:solidFill>
                <a:latin typeface="微软雅黑" panose="020B0503020204020204" pitchFamily="34" charset="-122"/>
                <a:ea typeface="微软雅黑" panose="020B0503020204020204" pitchFamily="34" charset="-122"/>
                <a:cs typeface="Arial" panose="020B0604020202020204" pitchFamily="34" charset="0"/>
              </a:defRPr>
            </a:lvl1pPr>
          </a:lstStyle>
          <a:p>
            <a:pPr lvl="0"/>
            <a:r>
              <a:rPr lang="zh-CN" altLang="en-US" dirty="0"/>
              <a:t>单击此处编辑母版标题样式</a:t>
            </a:r>
          </a:p>
        </p:txBody>
      </p:sp>
      <p:sp>
        <p:nvSpPr>
          <p:cNvPr id="4" name="Rectangle 10"/>
          <p:cNvSpPr>
            <a:spLocks noChangeArrowheads="1"/>
          </p:cNvSpPr>
          <p:nvPr userDrawn="1"/>
        </p:nvSpPr>
        <p:spPr bwMode="auto">
          <a:xfrm>
            <a:off x="823700" y="6489704"/>
            <a:ext cx="2096541" cy="4556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lstStyle/>
          <a:p>
            <a:pPr defTabSz="1068147" eaLnBrk="0" hangingPunct="0">
              <a:lnSpc>
                <a:spcPct val="85000"/>
              </a:lnSpc>
            </a:pPr>
            <a:fld id="{6E2B6D97-5D44-430E-A027-85C3264F843E}" type="slidenum">
              <a:rPr lang="de-DE" altLang="zh-CN" sz="1333" smtClean="0">
                <a:latin typeface="Arial" panose="020B0604020202020204" pitchFamily="34" charset="0"/>
                <a:ea typeface="MS PGothic" panose="020B0600070205080204" pitchFamily="34" charset="-128"/>
                <a:cs typeface="Arial" panose="020B0604020202020204" pitchFamily="34" charset="0"/>
              </a:rPr>
              <a:pPr defTabSz="1068147" eaLnBrk="0" hangingPunct="0">
                <a:lnSpc>
                  <a:spcPct val="85000"/>
                </a:lnSpc>
              </a:pPr>
              <a:t>‹#›</a:t>
            </a:fld>
            <a:endParaRPr lang="en-GB" altLang="zh-CN" sz="1333" dirty="0">
              <a:latin typeface="Arial" panose="020B0604020202020204" pitchFamily="34" charset="0"/>
              <a:ea typeface="MS PGothic" panose="020B0600070205080204" pitchFamily="34" charset="-128"/>
              <a:cs typeface="Arial" panose="020B0604020202020204" pitchFamily="34" charset="0"/>
            </a:endParaRPr>
          </a:p>
        </p:txBody>
      </p:sp>
    </p:spTree>
    <p:extLst>
      <p:ext uri="{BB962C8B-B14F-4D97-AF65-F5344CB8AC3E}">
        <p14:creationId xmlns:p14="http://schemas.microsoft.com/office/powerpoint/2010/main" val="3349835882"/>
      </p:ext>
    </p:extLst>
  </p:cSld>
  <p:clrMapOvr>
    <a:masterClrMapping/>
  </p:clrMapOvr>
  <p:transition spd="med" advClick="0"/>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x">
  <p:cSld name="2_Title and Content">
    <p:spTree>
      <p:nvGrpSpPr>
        <p:cNvPr id="1" name=""/>
        <p:cNvGrpSpPr/>
        <p:nvPr/>
      </p:nvGrpSpPr>
      <p:grpSpPr>
        <a:xfrm>
          <a:off x="0" y="0"/>
          <a:ext cx="0" cy="0"/>
          <a:chOff x="0" y="0"/>
          <a:chExt cx="0" cy="0"/>
        </a:xfrm>
      </p:grpSpPr>
      <p:sp>
        <p:nvSpPr>
          <p:cNvPr id="88" name="Shape 88"/>
          <p:cNvSpPr>
            <a:spLocks noGrp="1"/>
          </p:cNvSpPr>
          <p:nvPr>
            <p:ph type="body" idx="1"/>
          </p:nvPr>
        </p:nvSpPr>
        <p:spPr>
          <a:xfrm>
            <a:off x="935037" y="1600200"/>
            <a:ext cx="10647363" cy="4346575"/>
          </a:xfrm>
          <a:prstGeom prst="rect">
            <a:avLst/>
          </a:prstGeom>
        </p:spPr>
        <p:txBody>
          <a:bodyPr/>
          <a:lstStyle>
            <a:lvl1pPr marL="342900" indent="-342900">
              <a:spcBef>
                <a:spcPts val="700"/>
              </a:spcBef>
              <a:defRPr sz="3000"/>
            </a:lvl1pPr>
            <a:lvl2pPr marL="742950" indent="-285750">
              <a:spcBef>
                <a:spcPts val="700"/>
              </a:spcBef>
              <a:buSzPct val="80000"/>
              <a:buChar char="▪"/>
              <a:defRPr sz="3000"/>
            </a:lvl2pPr>
            <a:lvl3pPr marL="1143000" indent="-228600">
              <a:spcBef>
                <a:spcPts val="700"/>
              </a:spcBef>
              <a:buChar char="▪"/>
              <a:defRPr sz="3000"/>
            </a:lvl3pPr>
            <a:lvl4pPr marL="1600200" indent="-228600">
              <a:spcBef>
                <a:spcPts val="700"/>
              </a:spcBef>
              <a:defRPr sz="3000"/>
            </a:lvl4pPr>
            <a:lvl5pPr marL="2057400" indent="-228600">
              <a:spcBef>
                <a:spcPts val="700"/>
              </a:spcBef>
              <a:defRPr sz="3000"/>
            </a:lvl5pPr>
          </a:lstStyle>
          <a:p>
            <a:r>
              <a:t>Body Level One</a:t>
            </a:r>
          </a:p>
          <a:p>
            <a:pPr lvl="1"/>
            <a:r>
              <a:t>Body Level Two</a:t>
            </a:r>
          </a:p>
          <a:p>
            <a:pPr lvl="2"/>
            <a:r>
              <a:t>Body Level Three</a:t>
            </a:r>
          </a:p>
          <a:p>
            <a:pPr lvl="3"/>
            <a:r>
              <a:t>Body Level Four</a:t>
            </a:r>
          </a:p>
          <a:p>
            <a:pPr lvl="4"/>
            <a:r>
              <a:t>Body Level Five</a:t>
            </a:r>
          </a:p>
        </p:txBody>
      </p:sp>
      <p:sp>
        <p:nvSpPr>
          <p:cNvPr id="89" name="Shape 89"/>
          <p:cNvSpPr>
            <a:spLocks noGrp="1"/>
          </p:cNvSpPr>
          <p:nvPr>
            <p:ph type="title"/>
          </p:nvPr>
        </p:nvSpPr>
        <p:spPr>
          <a:xfrm>
            <a:off x="935037" y="274638"/>
            <a:ext cx="10647363" cy="1143001"/>
          </a:xfrm>
          <a:prstGeom prst="rect">
            <a:avLst/>
          </a:prstGeom>
        </p:spPr>
        <p:txBody>
          <a:bodyPr lIns="45719" tIns="45719" rIns="45719" bIns="45719"/>
          <a:lstStyle>
            <a:lvl1pPr algn="ctr">
              <a:defRPr sz="4400" b="0">
                <a:solidFill>
                  <a:srgbClr val="000000"/>
                </a:solidFill>
              </a:defRPr>
            </a:lvl1pPr>
          </a:lstStyle>
          <a:p>
            <a:r>
              <a:t>Title Text</a:t>
            </a:r>
          </a:p>
        </p:txBody>
      </p:sp>
      <p:sp>
        <p:nvSpPr>
          <p:cNvPr id="90" name="Shape 90"/>
          <p:cNvSpPr>
            <a:spLocks noGrp="1"/>
          </p:cNvSpPr>
          <p:nvPr>
            <p:ph type="sldNum" sz="quarter" idx="2"/>
          </p:nvPr>
        </p:nvSpPr>
        <p:spPr>
          <a:xfrm>
            <a:off x="5892800" y="6172200"/>
            <a:ext cx="2844800" cy="368301"/>
          </a:xfrm>
          <a:prstGeom prst="rect">
            <a:avLst/>
          </a:prstGeom>
        </p:spPr>
        <p:txBody>
          <a:bodyPr lIns="45719" tIns="45719" rIns="45719" bIns="45719"/>
          <a:lstStyle>
            <a:lvl1pPr>
              <a:defRPr>
                <a:solidFill>
                  <a:srgbClr val="898989"/>
                </a:solidFill>
              </a:defRPr>
            </a:lvl1pPr>
          </a:lstStyle>
          <a:p>
            <a:fld id="{86CB4B4D-7CA3-9044-876B-883B54F8677D}" type="slidenum">
              <a:rPr/>
              <a:pPr/>
              <a:t>‹#›</a:t>
            </a:fld>
            <a:endParaRPr/>
          </a:p>
        </p:txBody>
      </p:sp>
    </p:spTree>
    <p:extLst>
      <p:ext uri="{BB962C8B-B14F-4D97-AF65-F5344CB8AC3E}">
        <p14:creationId xmlns:p14="http://schemas.microsoft.com/office/powerpoint/2010/main" val="1125786211"/>
      </p:ext>
    </p:extLst>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tx">
  <p:cSld name="2_Cover image">
    <p:spTree>
      <p:nvGrpSpPr>
        <p:cNvPr id="1" name=""/>
        <p:cNvGrpSpPr/>
        <p:nvPr/>
      </p:nvGrpSpPr>
      <p:grpSpPr>
        <a:xfrm>
          <a:off x="0" y="0"/>
          <a:ext cx="0" cy="0"/>
          <a:chOff x="0" y="0"/>
          <a:chExt cx="0" cy="0"/>
        </a:xfrm>
      </p:grpSpPr>
      <p:sp>
        <p:nvSpPr>
          <p:cNvPr id="97" name="Shape 97"/>
          <p:cNvSpPr>
            <a:spLocks noGrp="1"/>
          </p:cNvSpPr>
          <p:nvPr>
            <p:ph type="pic" idx="13"/>
          </p:nvPr>
        </p:nvSpPr>
        <p:spPr>
          <a:xfrm>
            <a:off x="0" y="0"/>
            <a:ext cx="12192000" cy="6858000"/>
          </a:xfrm>
          <a:prstGeom prst="rect">
            <a:avLst/>
          </a:prstGeom>
        </p:spPr>
        <p:txBody>
          <a:bodyPr lIns="91439" rIns="91439">
            <a:noAutofit/>
          </a:bodyPr>
          <a:lstStyle/>
          <a:p>
            <a:endParaRPr/>
          </a:p>
        </p:txBody>
      </p:sp>
      <p:sp>
        <p:nvSpPr>
          <p:cNvPr id="98" name="Shape 98"/>
          <p:cNvSpPr>
            <a:spLocks noGrp="1"/>
          </p:cNvSpPr>
          <p:nvPr>
            <p:ph type="sldNum" sz="quarter" idx="2"/>
          </p:nvPr>
        </p:nvSpPr>
        <p:spPr>
          <a:xfrm>
            <a:off x="5892800" y="6172200"/>
            <a:ext cx="2844800" cy="368301"/>
          </a:xfrm>
          <a:prstGeom prst="rect">
            <a:avLst/>
          </a:prstGeom>
        </p:spPr>
        <p:txBody>
          <a:bodyPr lIns="45719" tIns="45719" rIns="45719" bIns="45719"/>
          <a:lstStyle>
            <a:lvl1pPr>
              <a:defRPr>
                <a:solidFill>
                  <a:srgbClr val="898989"/>
                </a:solidFill>
              </a:defRPr>
            </a:lvl1pPr>
          </a:lstStyle>
          <a:p>
            <a:fld id="{86CB4B4D-7CA3-9044-876B-883B54F8677D}" type="slidenum">
              <a:rPr/>
              <a:pPr/>
              <a:t>‹#›</a:t>
            </a:fld>
            <a:endParaRPr/>
          </a:p>
        </p:txBody>
      </p:sp>
    </p:spTree>
    <p:extLst>
      <p:ext uri="{BB962C8B-B14F-4D97-AF65-F5344CB8AC3E}">
        <p14:creationId xmlns:p14="http://schemas.microsoft.com/office/powerpoint/2010/main" val="1761861617"/>
      </p:ext>
    </p:extLst>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tx">
  <p:cSld name="2_Title Slide with half image">
    <p:spTree>
      <p:nvGrpSpPr>
        <p:cNvPr id="1" name=""/>
        <p:cNvGrpSpPr/>
        <p:nvPr/>
      </p:nvGrpSpPr>
      <p:grpSpPr>
        <a:xfrm>
          <a:off x="0" y="0"/>
          <a:ext cx="0" cy="0"/>
          <a:chOff x="0" y="0"/>
          <a:chExt cx="0" cy="0"/>
        </a:xfrm>
      </p:grpSpPr>
      <p:sp>
        <p:nvSpPr>
          <p:cNvPr id="105" name="Shape 105"/>
          <p:cNvSpPr>
            <a:spLocks noGrp="1"/>
          </p:cNvSpPr>
          <p:nvPr>
            <p:ph type="title"/>
          </p:nvPr>
        </p:nvSpPr>
        <p:spPr>
          <a:xfrm>
            <a:off x="838200" y="365125"/>
            <a:ext cx="10515600" cy="642041"/>
          </a:xfrm>
          <a:prstGeom prst="rect">
            <a:avLst/>
          </a:prstGeom>
        </p:spPr>
        <p:txBody>
          <a:bodyPr lIns="45719" tIns="45719" rIns="45719" bIns="45719"/>
          <a:lstStyle>
            <a:lvl1pPr algn="ctr">
              <a:defRPr b="0">
                <a:solidFill>
                  <a:srgbClr val="272727"/>
                </a:solidFill>
                <a:latin typeface="+mn-lt"/>
                <a:ea typeface="+mn-ea"/>
                <a:cs typeface="+mn-cs"/>
                <a:sym typeface="Calibri"/>
              </a:defRPr>
            </a:lvl1pPr>
          </a:lstStyle>
          <a:p>
            <a:r>
              <a:t>Title Text</a:t>
            </a:r>
          </a:p>
        </p:txBody>
      </p:sp>
      <p:sp>
        <p:nvSpPr>
          <p:cNvPr id="106" name="Shape 106"/>
          <p:cNvSpPr>
            <a:spLocks noGrp="1"/>
          </p:cNvSpPr>
          <p:nvPr>
            <p:ph type="body" sz="quarter" idx="1"/>
          </p:nvPr>
        </p:nvSpPr>
        <p:spPr>
          <a:xfrm>
            <a:off x="838200" y="867189"/>
            <a:ext cx="10515600" cy="406401"/>
          </a:xfrm>
          <a:prstGeom prst="rect">
            <a:avLst/>
          </a:prstGeom>
        </p:spPr>
        <p:txBody>
          <a:bodyPr/>
          <a:lstStyle>
            <a:lvl1pPr marL="0" indent="0" algn="ctr">
              <a:lnSpc>
                <a:spcPct val="86000"/>
              </a:lnSpc>
              <a:spcBef>
                <a:spcPts val="0"/>
              </a:spcBef>
              <a:buSzTx/>
              <a:buFontTx/>
              <a:buNone/>
              <a:defRPr sz="1600"/>
            </a:lvl1pPr>
            <a:lvl2pPr marL="609600" indent="-152400" algn="ctr">
              <a:lnSpc>
                <a:spcPct val="86000"/>
              </a:lnSpc>
              <a:spcBef>
                <a:spcPts val="0"/>
              </a:spcBef>
              <a:buSzPct val="80000"/>
              <a:buFontTx/>
              <a:buChar char="▪"/>
              <a:defRPr sz="1600"/>
            </a:lvl2pPr>
            <a:lvl3pPr marL="1036319" indent="-121919" algn="ctr">
              <a:lnSpc>
                <a:spcPct val="86000"/>
              </a:lnSpc>
              <a:spcBef>
                <a:spcPts val="0"/>
              </a:spcBef>
              <a:buFontTx/>
              <a:buChar char="▪"/>
              <a:defRPr sz="1600"/>
            </a:lvl3pPr>
            <a:lvl4pPr marL="1493519" indent="-121919" algn="ctr">
              <a:lnSpc>
                <a:spcPct val="86000"/>
              </a:lnSpc>
              <a:spcBef>
                <a:spcPts val="0"/>
              </a:spcBef>
              <a:buFontTx/>
              <a:defRPr sz="1600"/>
            </a:lvl4pPr>
            <a:lvl5pPr marL="1950720" indent="-121920" algn="ctr">
              <a:lnSpc>
                <a:spcPct val="86000"/>
              </a:lnSpc>
              <a:spcBef>
                <a:spcPts val="0"/>
              </a:spcBef>
              <a:buFontTx/>
              <a:defRPr sz="1600"/>
            </a:lvl5pPr>
          </a:lstStyle>
          <a:p>
            <a:r>
              <a:t>Body Level One</a:t>
            </a:r>
          </a:p>
          <a:p>
            <a:pPr lvl="1"/>
            <a:r>
              <a:t>Body Level Two</a:t>
            </a:r>
          </a:p>
          <a:p>
            <a:pPr lvl="2"/>
            <a:r>
              <a:t>Body Level Three</a:t>
            </a:r>
          </a:p>
          <a:p>
            <a:pPr lvl="3"/>
            <a:r>
              <a:t>Body Level Four</a:t>
            </a:r>
          </a:p>
          <a:p>
            <a:pPr lvl="4"/>
            <a:r>
              <a:t>Body Level Five</a:t>
            </a:r>
          </a:p>
        </p:txBody>
      </p:sp>
      <p:sp>
        <p:nvSpPr>
          <p:cNvPr id="107" name="Shape 107"/>
          <p:cNvSpPr>
            <a:spLocks noGrp="1"/>
          </p:cNvSpPr>
          <p:nvPr>
            <p:ph type="pic" idx="13"/>
          </p:nvPr>
        </p:nvSpPr>
        <p:spPr>
          <a:xfrm>
            <a:off x="0" y="2173355"/>
            <a:ext cx="12192000" cy="3273978"/>
          </a:xfrm>
          <a:prstGeom prst="rect">
            <a:avLst/>
          </a:prstGeom>
        </p:spPr>
        <p:txBody>
          <a:bodyPr lIns="91439" rIns="91439">
            <a:noAutofit/>
          </a:bodyPr>
          <a:lstStyle/>
          <a:p>
            <a:endParaRPr/>
          </a:p>
        </p:txBody>
      </p:sp>
      <p:sp>
        <p:nvSpPr>
          <p:cNvPr id="108" name="Shape 108"/>
          <p:cNvSpPr>
            <a:spLocks noGrp="1"/>
          </p:cNvSpPr>
          <p:nvPr>
            <p:ph type="sldNum" sz="quarter" idx="2"/>
          </p:nvPr>
        </p:nvSpPr>
        <p:spPr>
          <a:xfrm>
            <a:off x="5892800" y="6172200"/>
            <a:ext cx="2844800" cy="368301"/>
          </a:xfrm>
          <a:prstGeom prst="rect">
            <a:avLst/>
          </a:prstGeom>
        </p:spPr>
        <p:txBody>
          <a:bodyPr lIns="45719" tIns="45719" rIns="45719" bIns="45719"/>
          <a:lstStyle>
            <a:lvl1pPr>
              <a:defRPr>
                <a:solidFill>
                  <a:srgbClr val="898989"/>
                </a:solidFill>
              </a:defRPr>
            </a:lvl1pPr>
          </a:lstStyle>
          <a:p>
            <a:fld id="{86CB4B4D-7CA3-9044-876B-883B54F8677D}" type="slidenum">
              <a:rPr/>
              <a:pPr/>
              <a:t>‹#›</a:t>
            </a:fld>
            <a:endParaRPr/>
          </a:p>
        </p:txBody>
      </p:sp>
    </p:spTree>
    <p:extLst>
      <p:ext uri="{BB962C8B-B14F-4D97-AF65-F5344CB8AC3E}">
        <p14:creationId xmlns:p14="http://schemas.microsoft.com/office/powerpoint/2010/main" val="2918754190"/>
      </p:ext>
    </p:extLst>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tx">
  <p:cSld name="01_One Column">
    <p:spTree>
      <p:nvGrpSpPr>
        <p:cNvPr id="1" name=""/>
        <p:cNvGrpSpPr/>
        <p:nvPr/>
      </p:nvGrpSpPr>
      <p:grpSpPr>
        <a:xfrm>
          <a:off x="0" y="0"/>
          <a:ext cx="0" cy="0"/>
          <a:chOff x="0" y="0"/>
          <a:chExt cx="0" cy="0"/>
        </a:xfrm>
      </p:grpSpPr>
      <p:sp>
        <p:nvSpPr>
          <p:cNvPr id="115" name="Shape 115"/>
          <p:cNvSpPr>
            <a:spLocks noGrp="1"/>
          </p:cNvSpPr>
          <p:nvPr>
            <p:ph type="pic" idx="13"/>
          </p:nvPr>
        </p:nvSpPr>
        <p:spPr>
          <a:xfrm>
            <a:off x="0" y="2080175"/>
            <a:ext cx="12192000" cy="3114676"/>
          </a:xfrm>
          <a:prstGeom prst="rect">
            <a:avLst/>
          </a:prstGeom>
        </p:spPr>
        <p:txBody>
          <a:bodyPr lIns="91439" rIns="91439">
            <a:noAutofit/>
          </a:bodyPr>
          <a:lstStyle/>
          <a:p>
            <a:endParaRPr/>
          </a:p>
        </p:txBody>
      </p:sp>
      <p:sp>
        <p:nvSpPr>
          <p:cNvPr id="116" name="Shape 116"/>
          <p:cNvSpPr>
            <a:spLocks noGrp="1"/>
          </p:cNvSpPr>
          <p:nvPr>
            <p:ph type="title"/>
          </p:nvPr>
        </p:nvSpPr>
        <p:spPr>
          <a:xfrm>
            <a:off x="838200" y="365125"/>
            <a:ext cx="10515600" cy="642041"/>
          </a:xfrm>
          <a:prstGeom prst="rect">
            <a:avLst/>
          </a:prstGeom>
        </p:spPr>
        <p:txBody>
          <a:bodyPr lIns="45719" tIns="45719" rIns="45719" bIns="45719"/>
          <a:lstStyle>
            <a:lvl1pPr algn="ctr">
              <a:defRPr b="0">
                <a:solidFill>
                  <a:srgbClr val="272727"/>
                </a:solidFill>
                <a:latin typeface="+mn-lt"/>
                <a:ea typeface="+mn-ea"/>
                <a:cs typeface="+mn-cs"/>
                <a:sym typeface="Calibri"/>
              </a:defRPr>
            </a:lvl1pPr>
          </a:lstStyle>
          <a:p>
            <a:r>
              <a:t>Title Text</a:t>
            </a:r>
          </a:p>
        </p:txBody>
      </p:sp>
      <p:sp>
        <p:nvSpPr>
          <p:cNvPr id="117" name="Shape 117"/>
          <p:cNvSpPr>
            <a:spLocks noGrp="1"/>
          </p:cNvSpPr>
          <p:nvPr>
            <p:ph type="body" sz="quarter" idx="1"/>
          </p:nvPr>
        </p:nvSpPr>
        <p:spPr>
          <a:xfrm>
            <a:off x="838200" y="893693"/>
            <a:ext cx="10515600" cy="406401"/>
          </a:xfrm>
          <a:prstGeom prst="rect">
            <a:avLst/>
          </a:prstGeom>
        </p:spPr>
        <p:txBody>
          <a:bodyPr/>
          <a:lstStyle>
            <a:lvl1pPr marL="0" indent="0" algn="ctr">
              <a:lnSpc>
                <a:spcPct val="86000"/>
              </a:lnSpc>
              <a:spcBef>
                <a:spcPts val="0"/>
              </a:spcBef>
              <a:buSzTx/>
              <a:buFontTx/>
              <a:buNone/>
              <a:defRPr sz="1600">
                <a:latin typeface="Open Sans Light"/>
                <a:ea typeface="Open Sans Light"/>
                <a:cs typeface="Open Sans Light"/>
                <a:sym typeface="Open Sans Light"/>
              </a:defRPr>
            </a:lvl1pPr>
            <a:lvl2pPr marL="609600" indent="-152400" algn="ctr">
              <a:lnSpc>
                <a:spcPct val="86000"/>
              </a:lnSpc>
              <a:spcBef>
                <a:spcPts val="0"/>
              </a:spcBef>
              <a:buSzPct val="80000"/>
              <a:buFontTx/>
              <a:buChar char="▪"/>
              <a:defRPr sz="1600">
                <a:latin typeface="Open Sans Light"/>
                <a:ea typeface="Open Sans Light"/>
                <a:cs typeface="Open Sans Light"/>
                <a:sym typeface="Open Sans Light"/>
              </a:defRPr>
            </a:lvl2pPr>
            <a:lvl3pPr marL="1036319" indent="-121919" algn="ctr">
              <a:lnSpc>
                <a:spcPct val="86000"/>
              </a:lnSpc>
              <a:spcBef>
                <a:spcPts val="0"/>
              </a:spcBef>
              <a:buFontTx/>
              <a:buChar char="▪"/>
              <a:defRPr sz="1600">
                <a:latin typeface="Open Sans Light"/>
                <a:ea typeface="Open Sans Light"/>
                <a:cs typeface="Open Sans Light"/>
                <a:sym typeface="Open Sans Light"/>
              </a:defRPr>
            </a:lvl3pPr>
            <a:lvl4pPr marL="1493519" indent="-121919" algn="ctr">
              <a:lnSpc>
                <a:spcPct val="86000"/>
              </a:lnSpc>
              <a:spcBef>
                <a:spcPts val="0"/>
              </a:spcBef>
              <a:buFontTx/>
              <a:defRPr sz="1600">
                <a:latin typeface="Open Sans Light"/>
                <a:ea typeface="Open Sans Light"/>
                <a:cs typeface="Open Sans Light"/>
                <a:sym typeface="Open Sans Light"/>
              </a:defRPr>
            </a:lvl4pPr>
            <a:lvl5pPr marL="1950720" indent="-121920" algn="ctr">
              <a:lnSpc>
                <a:spcPct val="86000"/>
              </a:lnSpc>
              <a:spcBef>
                <a:spcPts val="0"/>
              </a:spcBef>
              <a:buFontTx/>
              <a:defRPr sz="1600">
                <a:latin typeface="Open Sans Light"/>
                <a:ea typeface="Open Sans Light"/>
                <a:cs typeface="Open Sans Light"/>
                <a:sym typeface="Open Sans Light"/>
              </a:defRPr>
            </a:lvl5pPr>
          </a:lstStyle>
          <a:p>
            <a:r>
              <a:t>Body Level One</a:t>
            </a:r>
          </a:p>
          <a:p>
            <a:pPr lvl="1"/>
            <a:r>
              <a:t>Body Level Two</a:t>
            </a:r>
          </a:p>
          <a:p>
            <a:pPr lvl="2"/>
            <a:r>
              <a:t>Body Level Three</a:t>
            </a:r>
          </a:p>
          <a:p>
            <a:pPr lvl="3"/>
            <a:r>
              <a:t>Body Level Four</a:t>
            </a:r>
          </a:p>
          <a:p>
            <a:pPr lvl="4"/>
            <a:r>
              <a:t>Body Level Five</a:t>
            </a:r>
          </a:p>
        </p:txBody>
      </p:sp>
      <p:sp>
        <p:nvSpPr>
          <p:cNvPr id="118" name="Shape 118"/>
          <p:cNvSpPr>
            <a:spLocks noGrp="1"/>
          </p:cNvSpPr>
          <p:nvPr>
            <p:ph type="sldNum" sz="quarter" idx="2"/>
          </p:nvPr>
        </p:nvSpPr>
        <p:spPr>
          <a:xfrm>
            <a:off x="5892800" y="6172200"/>
            <a:ext cx="2844800" cy="368301"/>
          </a:xfrm>
          <a:prstGeom prst="rect">
            <a:avLst/>
          </a:prstGeom>
        </p:spPr>
        <p:txBody>
          <a:bodyPr lIns="45719" tIns="45719" rIns="45719" bIns="45719"/>
          <a:lstStyle>
            <a:lvl1pPr>
              <a:defRPr>
                <a:solidFill>
                  <a:srgbClr val="898989"/>
                </a:solidFill>
              </a:defRPr>
            </a:lvl1pPr>
          </a:lstStyle>
          <a:p>
            <a:fld id="{86CB4B4D-7CA3-9044-876B-883B54F8677D}" type="slidenum">
              <a:rPr/>
              <a:pPr/>
              <a:t>‹#›</a:t>
            </a:fld>
            <a:endParaRPr/>
          </a:p>
        </p:txBody>
      </p:sp>
    </p:spTree>
    <p:extLst>
      <p:ext uri="{BB962C8B-B14F-4D97-AF65-F5344CB8AC3E}">
        <p14:creationId xmlns:p14="http://schemas.microsoft.com/office/powerpoint/2010/main" val="2589120394"/>
      </p:ext>
    </p:extLst>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2.emf"/><Relationship Id="rId3" Type="http://schemas.openxmlformats.org/officeDocument/2006/relationships/slideLayout" Target="../slideLayouts/slideLayout3.xml"/><Relationship Id="rId7"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3.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3.xml"/><Relationship Id="rId13" Type="http://schemas.openxmlformats.org/officeDocument/2006/relationships/slideLayout" Target="../slideLayouts/slideLayout18.xml"/><Relationship Id="rId3" Type="http://schemas.openxmlformats.org/officeDocument/2006/relationships/slideLayout" Target="../slideLayouts/slideLayout8.xml"/><Relationship Id="rId7" Type="http://schemas.openxmlformats.org/officeDocument/2006/relationships/slideLayout" Target="../slideLayouts/slideLayout12.xml"/><Relationship Id="rId12" Type="http://schemas.openxmlformats.org/officeDocument/2006/relationships/slideLayout" Target="../slideLayouts/slideLayout17.xml"/><Relationship Id="rId2" Type="http://schemas.openxmlformats.org/officeDocument/2006/relationships/slideLayout" Target="../slideLayouts/slideLayout7.xml"/><Relationship Id="rId16" Type="http://schemas.openxmlformats.org/officeDocument/2006/relationships/image" Target="../media/image6.png"/><Relationship Id="rId1" Type="http://schemas.openxmlformats.org/officeDocument/2006/relationships/slideLayout" Target="../slideLayouts/slideLayout6.xml"/><Relationship Id="rId6" Type="http://schemas.openxmlformats.org/officeDocument/2006/relationships/slideLayout" Target="../slideLayouts/slideLayout11.xml"/><Relationship Id="rId11" Type="http://schemas.openxmlformats.org/officeDocument/2006/relationships/slideLayout" Target="../slideLayouts/slideLayout16.xml"/><Relationship Id="rId5" Type="http://schemas.openxmlformats.org/officeDocument/2006/relationships/slideLayout" Target="../slideLayouts/slideLayout10.xml"/><Relationship Id="rId15" Type="http://schemas.openxmlformats.org/officeDocument/2006/relationships/image" Target="../media/image5.jpeg"/><Relationship Id="rId10" Type="http://schemas.openxmlformats.org/officeDocument/2006/relationships/slideLayout" Target="../slideLayouts/slideLayout15.xml"/><Relationship Id="rId4" Type="http://schemas.openxmlformats.org/officeDocument/2006/relationships/slideLayout" Target="../slideLayouts/slideLayout9.xml"/><Relationship Id="rId9" Type="http://schemas.openxmlformats.org/officeDocument/2006/relationships/slideLayout" Target="../slideLayouts/slideLayout14.xml"/><Relationship Id="rId1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2" name="Rectangle 11"/>
          <p:cNvSpPr/>
          <p:nvPr userDrawn="1"/>
        </p:nvSpPr>
        <p:spPr>
          <a:xfrm>
            <a:off x="-20171" y="0"/>
            <a:ext cx="12192000" cy="968188"/>
          </a:xfrm>
          <a:prstGeom prst="rect">
            <a:avLst/>
          </a:prstGeom>
          <a:blipFill>
            <a:blip r:embed="rId7"/>
            <a:stretch>
              <a:fillRect/>
            </a:stretch>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p:cNvSpPr/>
          <p:nvPr userDrawn="1"/>
        </p:nvSpPr>
        <p:spPr>
          <a:xfrm>
            <a:off x="1" y="6479195"/>
            <a:ext cx="12212170" cy="39629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sp>
        <p:nvSpPr>
          <p:cNvPr id="19" name="Date Placeholder 3"/>
          <p:cNvSpPr>
            <a:spLocks noGrp="1"/>
          </p:cNvSpPr>
          <p:nvPr>
            <p:ph type="dt" sz="half" idx="2"/>
          </p:nvPr>
        </p:nvSpPr>
        <p:spPr>
          <a:xfrm>
            <a:off x="72963" y="6489324"/>
            <a:ext cx="1638997" cy="365125"/>
          </a:xfrm>
          <a:prstGeom prst="rect">
            <a:avLst/>
          </a:prstGeom>
        </p:spPr>
        <p:txBody>
          <a:bodyPr/>
          <a:lstStyle>
            <a:lvl1pPr>
              <a:defRPr sz="1200" b="0" i="0">
                <a:solidFill>
                  <a:schemeClr val="tx1">
                    <a:alpha val="50000"/>
                  </a:schemeClr>
                </a:solidFill>
                <a:latin typeface="Arial" panose="020B0604020202020204" pitchFamily="34" charset="0"/>
                <a:cs typeface="Arial" panose="020B0604020202020204" pitchFamily="34" charset="0"/>
              </a:defRPr>
            </a:lvl1pPr>
          </a:lstStyle>
          <a:p>
            <a:endParaRPr lang="en-US" dirty="0"/>
          </a:p>
        </p:txBody>
      </p:sp>
      <p:sp>
        <p:nvSpPr>
          <p:cNvPr id="20" name="Slide Number Placeholder 5"/>
          <p:cNvSpPr>
            <a:spLocks noGrp="1"/>
          </p:cNvSpPr>
          <p:nvPr>
            <p:ph type="sldNum" sz="quarter" idx="4"/>
          </p:nvPr>
        </p:nvSpPr>
        <p:spPr>
          <a:xfrm>
            <a:off x="11568704" y="6504192"/>
            <a:ext cx="607358" cy="365125"/>
          </a:xfrm>
          <a:prstGeom prst="rect">
            <a:avLst/>
          </a:prstGeom>
          <a:ln>
            <a:noFill/>
          </a:ln>
        </p:spPr>
        <p:txBody>
          <a:bodyPr/>
          <a:lstStyle>
            <a:lvl1pPr>
              <a:defRPr sz="1200" b="0" i="0">
                <a:solidFill>
                  <a:schemeClr val="tx1">
                    <a:alpha val="50000"/>
                  </a:schemeClr>
                </a:solidFill>
                <a:latin typeface="Arial" panose="020B0604020202020204" pitchFamily="34" charset="0"/>
                <a:cs typeface="Arial" panose="020B0604020202020204" pitchFamily="34" charset="0"/>
              </a:defRPr>
            </a:lvl1pPr>
          </a:lstStyle>
          <a:p>
            <a:fld id="{6C9CD605-947A-3C4E-98CB-B055F943FEBA}" type="slidenum">
              <a:rPr lang="en-US" smtClean="0"/>
              <a:pPr/>
              <a:t>‹#›</a:t>
            </a:fld>
            <a:endParaRPr lang="en-US" dirty="0"/>
          </a:p>
        </p:txBody>
      </p:sp>
      <p:pic>
        <p:nvPicPr>
          <p:cNvPr id="21" name="Picture 20"/>
          <p:cNvPicPr>
            <a:picLocks noChangeAspect="1"/>
          </p:cNvPicPr>
          <p:nvPr userDrawn="1"/>
        </p:nvPicPr>
        <p:blipFill>
          <a:blip r:embed="rId8">
            <a:extLst>
              <a:ext uri="{28A0092B-C50C-407E-A947-70E740481C1C}">
                <a14:useLocalDpi xmlns:a14="http://schemas.microsoft.com/office/drawing/2010/main" val="0"/>
              </a:ext>
            </a:extLst>
          </a:blip>
          <a:stretch>
            <a:fillRect/>
          </a:stretch>
        </p:blipFill>
        <p:spPr>
          <a:xfrm>
            <a:off x="10027522" y="6521843"/>
            <a:ext cx="1494864" cy="311318"/>
          </a:xfrm>
          <a:prstGeom prst="rect">
            <a:avLst/>
          </a:prstGeom>
        </p:spPr>
      </p:pic>
      <p:sp>
        <p:nvSpPr>
          <p:cNvPr id="2" name="Title Placeholder 1"/>
          <p:cNvSpPr>
            <a:spLocks noGrp="1"/>
          </p:cNvSpPr>
          <p:nvPr>
            <p:ph type="title"/>
          </p:nvPr>
        </p:nvSpPr>
        <p:spPr>
          <a:xfrm>
            <a:off x="314961" y="197831"/>
            <a:ext cx="11506200" cy="538770"/>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314961" y="1300480"/>
            <a:ext cx="11506200" cy="4876483"/>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0" name="Shape 72"/>
          <p:cNvPicPr preferRelativeResize="0"/>
          <p:nvPr userDrawn="1"/>
        </p:nvPicPr>
        <p:blipFill rotWithShape="1">
          <a:blip r:embed="rId9" cstate="print">
            <a:alphaModFix/>
            <a:extLst>
              <a:ext uri="{28A0092B-C50C-407E-A947-70E740481C1C}">
                <a14:useLocalDpi xmlns:a14="http://schemas.microsoft.com/office/drawing/2010/main"/>
              </a:ext>
            </a:extLst>
          </a:blip>
          <a:srcRect/>
          <a:stretch/>
        </p:blipFill>
        <p:spPr>
          <a:xfrm>
            <a:off x="314961" y="6604615"/>
            <a:ext cx="2595599" cy="154799"/>
          </a:xfrm>
          <a:prstGeom prst="rect">
            <a:avLst/>
          </a:prstGeom>
          <a:noFill/>
          <a:ln>
            <a:noFill/>
          </a:ln>
        </p:spPr>
      </p:pic>
      <p:sp>
        <p:nvSpPr>
          <p:cNvPr id="4" name="Footer Placeholder 3"/>
          <p:cNvSpPr>
            <a:spLocks noGrp="1"/>
          </p:cNvSpPr>
          <p:nvPr>
            <p:ph type="ftr" sz="quarter" idx="3"/>
          </p:nvPr>
        </p:nvSpPr>
        <p:spPr>
          <a:xfrm>
            <a:off x="2062480" y="6521843"/>
            <a:ext cx="7340600" cy="365125"/>
          </a:xfrm>
          <a:prstGeom prst="rect">
            <a:avLst/>
          </a:prstGeom>
        </p:spPr>
        <p:txBody>
          <a:bodyPr vert="horz" lIns="91440" tIns="45720" rIns="91440" bIns="45720" rtlCol="0" anchor="ctr"/>
          <a:lstStyle>
            <a:lvl1pPr algn="ctr">
              <a:defRPr sz="1200" b="0" i="0">
                <a:solidFill>
                  <a:schemeClr val="tx1">
                    <a:tint val="75000"/>
                  </a:schemeClr>
                </a:solidFill>
                <a:latin typeface="Arial" panose="020B0604020202020204" pitchFamily="34" charset="0"/>
                <a:cs typeface="Arial" panose="020B0604020202020204" pitchFamily="34" charset="0"/>
              </a:defRPr>
            </a:lvl1pPr>
          </a:lstStyle>
          <a:p>
            <a:endParaRPr lang="en-US" dirty="0"/>
          </a:p>
        </p:txBody>
      </p:sp>
    </p:spTree>
    <p:extLst>
      <p:ext uri="{BB962C8B-B14F-4D97-AF65-F5344CB8AC3E}">
        <p14:creationId xmlns:p14="http://schemas.microsoft.com/office/powerpoint/2010/main" val="123380552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2" r:id="rId3"/>
    <p:sldLayoutId id="2147483654" r:id="rId4"/>
    <p:sldLayoutId id="2147483655" r:id="rId5"/>
  </p:sldLayoutIdLst>
  <p:transition>
    <p:wipe dir="r"/>
  </p:transition>
  <p:hf hdr="0" ftr="0" dt="0"/>
  <p:txStyles>
    <p:titleStyle>
      <a:lvl1pPr algn="l" defTabSz="914400" rtl="0" eaLnBrk="1" latinLnBrk="0" hangingPunct="1">
        <a:lnSpc>
          <a:spcPct val="90000"/>
        </a:lnSpc>
        <a:spcBef>
          <a:spcPct val="0"/>
        </a:spcBef>
        <a:buNone/>
        <a:defRPr sz="3600" b="0" i="0" kern="1200">
          <a:solidFill>
            <a:schemeClr val="bg1"/>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Font typeface="Arial" charset="0"/>
        <a:buChar char="•"/>
        <a:defRPr sz="2800" b="0" i="0" kern="1200">
          <a:solidFill>
            <a:schemeClr val="tx2"/>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ppleSystemUIFont" charset="-120"/>
        <a:buChar char="-"/>
        <a:defRPr sz="2400" b="0" i="0" kern="1200">
          <a:solidFill>
            <a:schemeClr val="tx2"/>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charset="0"/>
        <a:buChar char="•"/>
        <a:defRPr sz="2000" b="0" i="0" kern="1200">
          <a:solidFill>
            <a:schemeClr val="tx2"/>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charset="0"/>
        <a:buChar char="•"/>
        <a:defRPr sz="1800" b="0" i="0" kern="1200">
          <a:solidFill>
            <a:schemeClr val="tx2"/>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charset="0"/>
        <a:buChar char="•"/>
        <a:defRPr sz="1800" b="0" i="0" kern="1200">
          <a:solidFill>
            <a:schemeClr val="tx2"/>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2" name="image4.jpeg"/>
          <p:cNvPicPr>
            <a:picLocks noChangeAspect="1"/>
          </p:cNvPicPr>
          <p:nvPr/>
        </p:nvPicPr>
        <p:blipFill>
          <a:blip r:embed="rId15">
            <a:extLst/>
          </a:blip>
          <a:stretch>
            <a:fillRect/>
          </a:stretch>
        </p:blipFill>
        <p:spPr>
          <a:xfrm>
            <a:off x="0" y="11575"/>
            <a:ext cx="12192000" cy="6858000"/>
          </a:xfrm>
          <a:prstGeom prst="rect">
            <a:avLst/>
          </a:prstGeom>
          <a:ln w="12700">
            <a:miter lim="400000"/>
          </a:ln>
        </p:spPr>
      </p:pic>
      <p:sp>
        <p:nvSpPr>
          <p:cNvPr id="3" name="Shape 3"/>
          <p:cNvSpPr/>
          <p:nvPr/>
        </p:nvSpPr>
        <p:spPr>
          <a:xfrm>
            <a:off x="719135" y="6213473"/>
            <a:ext cx="2774802" cy="187200"/>
          </a:xfrm>
          <a:prstGeom prst="rect">
            <a:avLst/>
          </a:prstGeom>
          <a:solidFill>
            <a:srgbClr val="FFFFFF"/>
          </a:solidFill>
          <a:ln w="12700">
            <a:miter lim="400000"/>
          </a:ln>
        </p:spPr>
        <p:txBody>
          <a:bodyPr lIns="45719" rIns="45719" anchor="ctr"/>
          <a:lstStyle/>
          <a:p>
            <a:pPr algn="ctr">
              <a:defRPr>
                <a:solidFill>
                  <a:srgbClr val="FFFFFF"/>
                </a:solidFill>
              </a:defRPr>
            </a:pPr>
            <a:endParaRPr/>
          </a:p>
        </p:txBody>
      </p:sp>
      <p:sp>
        <p:nvSpPr>
          <p:cNvPr id="4" name="Shape 4"/>
          <p:cNvSpPr>
            <a:spLocks noGrp="1"/>
          </p:cNvSpPr>
          <p:nvPr>
            <p:ph type="title"/>
          </p:nvPr>
        </p:nvSpPr>
        <p:spPr>
          <a:xfrm>
            <a:off x="935037" y="274636"/>
            <a:ext cx="10647199" cy="1143201"/>
          </a:xfrm>
          <a:prstGeom prst="rect">
            <a:avLst/>
          </a:prstGeom>
          <a:ln w="12700">
            <a:miter lim="400000"/>
          </a:ln>
          <a:extLst>
            <a:ext uri="{C572A759-6A51-4108-AA02-DFA0A04FC94B}">
              <ma14:wrappingTextBoxFlag xmlns="" xmlns:ma14="http://schemas.microsoft.com/office/mac/drawingml/2011/main" val="1"/>
            </a:ext>
          </a:extLst>
        </p:spPr>
        <p:txBody>
          <a:bodyPr lIns="91424" tIns="91424" rIns="91424" bIns="91424" anchor="ctr">
            <a:normAutofit/>
          </a:bodyPr>
          <a:lstStyle/>
          <a:p>
            <a:r>
              <a:t>Title Text</a:t>
            </a:r>
          </a:p>
        </p:txBody>
      </p:sp>
      <p:pic>
        <p:nvPicPr>
          <p:cNvPr id="5" name="image5.png"/>
          <p:cNvPicPr>
            <a:picLocks noChangeAspect="1"/>
          </p:cNvPicPr>
          <p:nvPr/>
        </p:nvPicPr>
        <p:blipFill>
          <a:blip r:embed="rId16" cstate="screen">
            <a:extLst>
              <a:ext uri="{28A0092B-C50C-407E-A947-70E740481C1C}">
                <a14:useLocalDpi xmlns:a14="http://schemas.microsoft.com/office/drawing/2010/main"/>
              </a:ext>
            </a:extLst>
          </a:blip>
          <a:stretch>
            <a:fillRect/>
          </a:stretch>
        </p:blipFill>
        <p:spPr>
          <a:xfrm>
            <a:off x="817699" y="6245764"/>
            <a:ext cx="2595599" cy="154800"/>
          </a:xfrm>
          <a:prstGeom prst="rect">
            <a:avLst/>
          </a:prstGeom>
          <a:ln w="12700">
            <a:miter lim="400000"/>
          </a:ln>
        </p:spPr>
      </p:pic>
      <p:sp>
        <p:nvSpPr>
          <p:cNvPr id="6" name="Shape 6"/>
          <p:cNvSpPr>
            <a:spLocks noGrp="1"/>
          </p:cNvSpPr>
          <p:nvPr>
            <p:ph type="body" idx="1"/>
          </p:nvPr>
        </p:nvSpPr>
        <p:spPr>
          <a:xfrm>
            <a:off x="914400" y="1600200"/>
            <a:ext cx="10668000" cy="4267200"/>
          </a:xfrm>
          <a:prstGeom prst="rect">
            <a:avLst/>
          </a:prstGeom>
          <a:ln w="12700">
            <a:miter lim="400000"/>
          </a:ln>
          <a:extLst>
            <a:ext uri="{C572A759-6A51-4108-AA02-DFA0A04FC94B}">
              <ma14:wrappingTextBoxFlag xmlns="" xmlns:ma14="http://schemas.microsoft.com/office/mac/drawingml/2011/main" val="1"/>
            </a:ext>
          </a:extLst>
        </p:spPr>
        <p:txBody>
          <a:bodyPr lIns="45719" rIns="45719">
            <a:normAutofit/>
          </a:bodyPr>
          <a:lstStyle/>
          <a:p>
            <a:r>
              <a:t>Body Level One</a:t>
            </a:r>
          </a:p>
          <a:p>
            <a:pPr lvl="1"/>
            <a:r>
              <a:t>Body Level Two</a:t>
            </a:r>
          </a:p>
          <a:p>
            <a:pPr lvl="2"/>
            <a:r>
              <a:t>Body Level Three</a:t>
            </a:r>
          </a:p>
          <a:p>
            <a:pPr lvl="3"/>
            <a:r>
              <a:t>Body Level Four</a:t>
            </a:r>
          </a:p>
          <a:p>
            <a:pPr lvl="4"/>
            <a:r>
              <a:t>Body Level Five</a:t>
            </a:r>
          </a:p>
        </p:txBody>
      </p:sp>
      <p:sp>
        <p:nvSpPr>
          <p:cNvPr id="7" name="Shape 7"/>
          <p:cNvSpPr>
            <a:spLocks noGrp="1"/>
          </p:cNvSpPr>
          <p:nvPr>
            <p:ph type="sldNum" sz="quarter" idx="2"/>
          </p:nvPr>
        </p:nvSpPr>
        <p:spPr>
          <a:xfrm>
            <a:off x="11446447" y="6196793"/>
            <a:ext cx="250767" cy="241366"/>
          </a:xfrm>
          <a:prstGeom prst="rect">
            <a:avLst/>
          </a:prstGeom>
          <a:ln w="12700">
            <a:miter lim="400000"/>
          </a:ln>
        </p:spPr>
        <p:txBody>
          <a:bodyPr wrap="none" lIns="34275" tIns="34275" rIns="34275" bIns="34275" anchor="ctr">
            <a:spAutoFit/>
          </a:bodyPr>
          <a:lstStyle>
            <a:lvl1pPr algn="r">
              <a:defRPr sz="1200">
                <a:solidFill>
                  <a:srgbClr val="888888"/>
                </a:solidFill>
                <a:latin typeface="Arial"/>
                <a:ea typeface="Arial"/>
                <a:cs typeface="Arial"/>
                <a:sym typeface="Arial"/>
              </a:defRPr>
            </a:lvl1pPr>
          </a:lstStyle>
          <a:p>
            <a:fld id="{86CB4B4D-7CA3-9044-876B-883B54F8677D}" type="slidenum">
              <a:rPr/>
              <a:pPr/>
              <a:t>‹#›</a:t>
            </a:fld>
            <a:endParaRPr/>
          </a:p>
        </p:txBody>
      </p:sp>
    </p:spTree>
    <p:extLst>
      <p:ext uri="{BB962C8B-B14F-4D97-AF65-F5344CB8AC3E}">
        <p14:creationId xmlns:p14="http://schemas.microsoft.com/office/powerpoint/2010/main" val="3000796526"/>
      </p:ext>
    </p:extLst>
  </p:cSld>
  <p:clrMap bg1="lt1" tx1="dk1" bg2="lt2" tx2="dk2" accent1="accent1" accent2="accent2" accent3="accent3" accent4="accent4" accent5="accent5" accent6="accent6" hlink="hlink" folHlink="folHlink"/>
  <p:sldLayoutIdLst>
    <p:sldLayoutId id="2147483660" r:id="rId1"/>
    <p:sldLayoutId id="2147483661" r:id="rId2"/>
    <p:sldLayoutId id="2147483662" r:id="rId3"/>
    <p:sldLayoutId id="2147483663" r:id="rId4"/>
    <p:sldLayoutId id="2147483664" r:id="rId5"/>
    <p:sldLayoutId id="2147483665" r:id="rId6"/>
    <p:sldLayoutId id="2147483666" r:id="rId7"/>
    <p:sldLayoutId id="2147483667" r:id="rId8"/>
    <p:sldLayoutId id="2147483668" r:id="rId9"/>
    <p:sldLayoutId id="2147483669" r:id="rId10"/>
    <p:sldLayoutId id="2147483670" r:id="rId11"/>
    <p:sldLayoutId id="2147483671" r:id="rId12"/>
    <p:sldLayoutId id="2147483673" r:id="rId13"/>
  </p:sldLayoutIdLst>
  <p:transition spd="med"/>
  <p:txStyles>
    <p:titleStyle>
      <a:lvl1pPr marL="0" marR="0" indent="0" algn="l" defTabSz="457200" rtl="0" latinLnBrk="0">
        <a:lnSpc>
          <a:spcPct val="100000"/>
        </a:lnSpc>
        <a:spcBef>
          <a:spcPts val="0"/>
        </a:spcBef>
        <a:spcAft>
          <a:spcPts val="0"/>
        </a:spcAft>
        <a:buClrTx/>
        <a:buSzTx/>
        <a:buFontTx/>
        <a:buNone/>
        <a:tabLst/>
        <a:defRPr sz="3200" b="1" i="0" u="none" strike="noStrike" cap="none" spc="0" baseline="0">
          <a:ln>
            <a:noFill/>
          </a:ln>
          <a:solidFill>
            <a:schemeClr val="accent1"/>
          </a:solidFill>
          <a:uFillTx/>
          <a:latin typeface="Arial"/>
          <a:ea typeface="Arial"/>
          <a:cs typeface="Arial"/>
          <a:sym typeface="Arial"/>
        </a:defRPr>
      </a:lvl1pPr>
      <a:lvl2pPr marL="0" marR="0" indent="0" algn="l" defTabSz="457200" rtl="0" latinLnBrk="0">
        <a:lnSpc>
          <a:spcPct val="100000"/>
        </a:lnSpc>
        <a:spcBef>
          <a:spcPts val="0"/>
        </a:spcBef>
        <a:spcAft>
          <a:spcPts val="0"/>
        </a:spcAft>
        <a:buClrTx/>
        <a:buSzTx/>
        <a:buFontTx/>
        <a:buNone/>
        <a:tabLst/>
        <a:defRPr sz="3200" b="1" i="0" u="none" strike="noStrike" cap="none" spc="0" baseline="0">
          <a:ln>
            <a:noFill/>
          </a:ln>
          <a:solidFill>
            <a:schemeClr val="accent1"/>
          </a:solidFill>
          <a:uFillTx/>
          <a:latin typeface="Arial"/>
          <a:ea typeface="Arial"/>
          <a:cs typeface="Arial"/>
          <a:sym typeface="Arial"/>
        </a:defRPr>
      </a:lvl2pPr>
      <a:lvl3pPr marL="0" marR="0" indent="0" algn="l" defTabSz="457200" rtl="0" latinLnBrk="0">
        <a:lnSpc>
          <a:spcPct val="100000"/>
        </a:lnSpc>
        <a:spcBef>
          <a:spcPts val="0"/>
        </a:spcBef>
        <a:spcAft>
          <a:spcPts val="0"/>
        </a:spcAft>
        <a:buClrTx/>
        <a:buSzTx/>
        <a:buFontTx/>
        <a:buNone/>
        <a:tabLst/>
        <a:defRPr sz="3200" b="1" i="0" u="none" strike="noStrike" cap="none" spc="0" baseline="0">
          <a:ln>
            <a:noFill/>
          </a:ln>
          <a:solidFill>
            <a:schemeClr val="accent1"/>
          </a:solidFill>
          <a:uFillTx/>
          <a:latin typeface="Arial"/>
          <a:ea typeface="Arial"/>
          <a:cs typeface="Arial"/>
          <a:sym typeface="Arial"/>
        </a:defRPr>
      </a:lvl3pPr>
      <a:lvl4pPr marL="0" marR="0" indent="0" algn="l" defTabSz="457200" rtl="0" latinLnBrk="0">
        <a:lnSpc>
          <a:spcPct val="100000"/>
        </a:lnSpc>
        <a:spcBef>
          <a:spcPts val="0"/>
        </a:spcBef>
        <a:spcAft>
          <a:spcPts val="0"/>
        </a:spcAft>
        <a:buClrTx/>
        <a:buSzTx/>
        <a:buFontTx/>
        <a:buNone/>
        <a:tabLst/>
        <a:defRPr sz="3200" b="1" i="0" u="none" strike="noStrike" cap="none" spc="0" baseline="0">
          <a:ln>
            <a:noFill/>
          </a:ln>
          <a:solidFill>
            <a:schemeClr val="accent1"/>
          </a:solidFill>
          <a:uFillTx/>
          <a:latin typeface="Arial"/>
          <a:ea typeface="Arial"/>
          <a:cs typeface="Arial"/>
          <a:sym typeface="Arial"/>
        </a:defRPr>
      </a:lvl4pPr>
      <a:lvl5pPr marL="0" marR="0" indent="0" algn="l" defTabSz="457200" rtl="0" latinLnBrk="0">
        <a:lnSpc>
          <a:spcPct val="100000"/>
        </a:lnSpc>
        <a:spcBef>
          <a:spcPts val="0"/>
        </a:spcBef>
        <a:spcAft>
          <a:spcPts val="0"/>
        </a:spcAft>
        <a:buClrTx/>
        <a:buSzTx/>
        <a:buFontTx/>
        <a:buNone/>
        <a:tabLst/>
        <a:defRPr sz="3200" b="1" i="0" u="none" strike="noStrike" cap="none" spc="0" baseline="0">
          <a:ln>
            <a:noFill/>
          </a:ln>
          <a:solidFill>
            <a:schemeClr val="accent1"/>
          </a:solidFill>
          <a:uFillTx/>
          <a:latin typeface="Arial"/>
          <a:ea typeface="Arial"/>
          <a:cs typeface="Arial"/>
          <a:sym typeface="Arial"/>
        </a:defRPr>
      </a:lvl5pPr>
      <a:lvl6pPr marL="0" marR="0" indent="457189" algn="l" defTabSz="457200" rtl="0" latinLnBrk="0">
        <a:lnSpc>
          <a:spcPct val="100000"/>
        </a:lnSpc>
        <a:spcBef>
          <a:spcPts val="0"/>
        </a:spcBef>
        <a:spcAft>
          <a:spcPts val="0"/>
        </a:spcAft>
        <a:buClrTx/>
        <a:buSzTx/>
        <a:buFontTx/>
        <a:buNone/>
        <a:tabLst/>
        <a:defRPr sz="3200" b="1" i="0" u="none" strike="noStrike" cap="none" spc="0" baseline="0">
          <a:ln>
            <a:noFill/>
          </a:ln>
          <a:solidFill>
            <a:schemeClr val="accent1"/>
          </a:solidFill>
          <a:uFillTx/>
          <a:latin typeface="Arial"/>
          <a:ea typeface="Arial"/>
          <a:cs typeface="Arial"/>
          <a:sym typeface="Arial"/>
        </a:defRPr>
      </a:lvl6pPr>
      <a:lvl7pPr marL="0" marR="0" indent="914377" algn="l" defTabSz="457200" rtl="0" latinLnBrk="0">
        <a:lnSpc>
          <a:spcPct val="100000"/>
        </a:lnSpc>
        <a:spcBef>
          <a:spcPts val="0"/>
        </a:spcBef>
        <a:spcAft>
          <a:spcPts val="0"/>
        </a:spcAft>
        <a:buClrTx/>
        <a:buSzTx/>
        <a:buFontTx/>
        <a:buNone/>
        <a:tabLst/>
        <a:defRPr sz="3200" b="1" i="0" u="none" strike="noStrike" cap="none" spc="0" baseline="0">
          <a:ln>
            <a:noFill/>
          </a:ln>
          <a:solidFill>
            <a:schemeClr val="accent1"/>
          </a:solidFill>
          <a:uFillTx/>
          <a:latin typeface="Arial"/>
          <a:ea typeface="Arial"/>
          <a:cs typeface="Arial"/>
          <a:sym typeface="Arial"/>
        </a:defRPr>
      </a:lvl7pPr>
      <a:lvl8pPr marL="0" marR="0" indent="1371565" algn="l" defTabSz="457200" rtl="0" latinLnBrk="0">
        <a:lnSpc>
          <a:spcPct val="100000"/>
        </a:lnSpc>
        <a:spcBef>
          <a:spcPts val="0"/>
        </a:spcBef>
        <a:spcAft>
          <a:spcPts val="0"/>
        </a:spcAft>
        <a:buClrTx/>
        <a:buSzTx/>
        <a:buFontTx/>
        <a:buNone/>
        <a:tabLst/>
        <a:defRPr sz="3200" b="1" i="0" u="none" strike="noStrike" cap="none" spc="0" baseline="0">
          <a:ln>
            <a:noFill/>
          </a:ln>
          <a:solidFill>
            <a:schemeClr val="accent1"/>
          </a:solidFill>
          <a:uFillTx/>
          <a:latin typeface="Arial"/>
          <a:ea typeface="Arial"/>
          <a:cs typeface="Arial"/>
          <a:sym typeface="Arial"/>
        </a:defRPr>
      </a:lvl8pPr>
      <a:lvl9pPr marL="0" marR="0" indent="1828754" algn="l" defTabSz="457200" rtl="0" latinLnBrk="0">
        <a:lnSpc>
          <a:spcPct val="100000"/>
        </a:lnSpc>
        <a:spcBef>
          <a:spcPts val="0"/>
        </a:spcBef>
        <a:spcAft>
          <a:spcPts val="0"/>
        </a:spcAft>
        <a:buClrTx/>
        <a:buSzTx/>
        <a:buFontTx/>
        <a:buNone/>
        <a:tabLst/>
        <a:defRPr sz="3200" b="1" i="0" u="none" strike="noStrike" cap="none" spc="0" baseline="0">
          <a:ln>
            <a:noFill/>
          </a:ln>
          <a:solidFill>
            <a:schemeClr val="accent1"/>
          </a:solidFill>
          <a:uFillTx/>
          <a:latin typeface="Arial"/>
          <a:ea typeface="Arial"/>
          <a:cs typeface="Arial"/>
          <a:sym typeface="Arial"/>
        </a:defRPr>
      </a:lvl9pPr>
    </p:titleStyle>
    <p:bodyStyle>
      <a:lvl1pPr marL="150279" marR="0" indent="-150279" algn="l" defTabSz="457200" rtl="0" latinLnBrk="0">
        <a:lnSpc>
          <a:spcPct val="100000"/>
        </a:lnSpc>
        <a:spcBef>
          <a:spcPts val="1300"/>
        </a:spcBef>
        <a:spcAft>
          <a:spcPts val="0"/>
        </a:spcAft>
        <a:buClrTx/>
        <a:buSzPct val="80000"/>
        <a:buFont typeface="Wingdings"/>
        <a:buChar char="▪"/>
        <a:tabLst/>
        <a:defRPr sz="2600" b="0" i="0" u="none" strike="noStrike" cap="none" spc="0" baseline="0">
          <a:ln>
            <a:noFill/>
          </a:ln>
          <a:solidFill>
            <a:srgbClr val="000000"/>
          </a:solidFill>
          <a:uFillTx/>
          <a:latin typeface="Arial"/>
          <a:ea typeface="Arial"/>
          <a:cs typeface="Arial"/>
          <a:sym typeface="Arial"/>
        </a:defRPr>
      </a:lvl1pPr>
      <a:lvl2pPr marL="538325" marR="0" indent="-146751" algn="l" defTabSz="457200" rtl="0" latinLnBrk="0">
        <a:lnSpc>
          <a:spcPct val="100000"/>
        </a:lnSpc>
        <a:spcBef>
          <a:spcPts val="1300"/>
        </a:spcBef>
        <a:spcAft>
          <a:spcPts val="0"/>
        </a:spcAft>
        <a:buClrTx/>
        <a:buSzPct val="100000"/>
        <a:buFont typeface="Wingdings"/>
        <a:buChar char="˗"/>
        <a:tabLst/>
        <a:defRPr sz="2600" b="0" i="0" u="none" strike="noStrike" cap="none" spc="0" baseline="0">
          <a:ln>
            <a:noFill/>
          </a:ln>
          <a:solidFill>
            <a:srgbClr val="000000"/>
          </a:solidFill>
          <a:uFillTx/>
          <a:latin typeface="Arial"/>
          <a:ea typeface="Arial"/>
          <a:cs typeface="Arial"/>
          <a:sym typeface="Arial"/>
        </a:defRPr>
      </a:lvl2pPr>
      <a:lvl3pPr marL="859446" marR="0" indent="-99581" algn="l" defTabSz="457200" rtl="0" latinLnBrk="0">
        <a:lnSpc>
          <a:spcPct val="100000"/>
        </a:lnSpc>
        <a:spcBef>
          <a:spcPts val="1300"/>
        </a:spcBef>
        <a:spcAft>
          <a:spcPts val="0"/>
        </a:spcAft>
        <a:buClrTx/>
        <a:buSzPct val="80000"/>
        <a:buFont typeface="Wingdings"/>
        <a:buChar char="˗"/>
        <a:tabLst/>
        <a:defRPr sz="2600" b="0" i="0" u="none" strike="noStrike" cap="none" spc="0" baseline="0">
          <a:ln>
            <a:noFill/>
          </a:ln>
          <a:solidFill>
            <a:srgbClr val="000000"/>
          </a:solidFill>
          <a:uFillTx/>
          <a:latin typeface="Arial"/>
          <a:ea typeface="Arial"/>
          <a:cs typeface="Arial"/>
          <a:sym typeface="Arial"/>
        </a:defRPr>
      </a:lvl3pPr>
      <a:lvl4pPr marL="1285961" marR="0" indent="-217071" algn="l" defTabSz="457200" rtl="0" latinLnBrk="0">
        <a:lnSpc>
          <a:spcPct val="100000"/>
        </a:lnSpc>
        <a:spcBef>
          <a:spcPts val="1300"/>
        </a:spcBef>
        <a:spcAft>
          <a:spcPts val="0"/>
        </a:spcAft>
        <a:buClrTx/>
        <a:buSzPct val="80000"/>
        <a:buFont typeface="Wingdings"/>
        <a:buChar char="▪"/>
        <a:tabLst/>
        <a:defRPr sz="2600" b="0" i="0" u="none" strike="noStrike" cap="none" spc="0" baseline="0">
          <a:ln>
            <a:noFill/>
          </a:ln>
          <a:solidFill>
            <a:srgbClr val="000000"/>
          </a:solidFill>
          <a:uFillTx/>
          <a:latin typeface="Arial"/>
          <a:ea typeface="Arial"/>
          <a:cs typeface="Arial"/>
          <a:sym typeface="Arial"/>
        </a:defRPr>
      </a:lvl4pPr>
      <a:lvl5pPr marL="1601806" marR="0" indent="-232357" algn="l" defTabSz="457200" rtl="0" latinLnBrk="0">
        <a:lnSpc>
          <a:spcPct val="100000"/>
        </a:lnSpc>
        <a:spcBef>
          <a:spcPts val="1300"/>
        </a:spcBef>
        <a:spcAft>
          <a:spcPts val="0"/>
        </a:spcAft>
        <a:buClrTx/>
        <a:buSzPct val="80000"/>
        <a:buFont typeface="Wingdings"/>
        <a:buChar char="▪"/>
        <a:tabLst/>
        <a:defRPr sz="2600" b="0" i="0" u="none" strike="noStrike" cap="none" spc="0" baseline="0">
          <a:ln>
            <a:noFill/>
          </a:ln>
          <a:solidFill>
            <a:srgbClr val="000000"/>
          </a:solidFill>
          <a:uFillTx/>
          <a:latin typeface="Arial"/>
          <a:ea typeface="Arial"/>
          <a:cs typeface="Arial"/>
          <a:sym typeface="Arial"/>
        </a:defRPr>
      </a:lvl5pPr>
      <a:lvl6pPr marL="2583179" marR="0" indent="-297179" algn="l" defTabSz="457200" rtl="0" latinLnBrk="0">
        <a:lnSpc>
          <a:spcPct val="100000"/>
        </a:lnSpc>
        <a:spcBef>
          <a:spcPts val="1300"/>
        </a:spcBef>
        <a:spcAft>
          <a:spcPts val="0"/>
        </a:spcAft>
        <a:buClrTx/>
        <a:buSzPct val="100000"/>
        <a:buFont typeface="Wingdings"/>
        <a:buChar char="•"/>
        <a:tabLst/>
        <a:defRPr sz="2600" b="0" i="0" u="none" strike="noStrike" cap="none" spc="0" baseline="0">
          <a:ln>
            <a:noFill/>
          </a:ln>
          <a:solidFill>
            <a:srgbClr val="000000"/>
          </a:solidFill>
          <a:uFillTx/>
          <a:latin typeface="Arial"/>
          <a:ea typeface="Arial"/>
          <a:cs typeface="Arial"/>
          <a:sym typeface="Arial"/>
        </a:defRPr>
      </a:lvl6pPr>
      <a:lvl7pPr marL="3040379" marR="0" indent="-297179" algn="l" defTabSz="457200" rtl="0" latinLnBrk="0">
        <a:lnSpc>
          <a:spcPct val="100000"/>
        </a:lnSpc>
        <a:spcBef>
          <a:spcPts val="1300"/>
        </a:spcBef>
        <a:spcAft>
          <a:spcPts val="0"/>
        </a:spcAft>
        <a:buClrTx/>
        <a:buSzPct val="100000"/>
        <a:buFont typeface="Wingdings"/>
        <a:buChar char="•"/>
        <a:tabLst/>
        <a:defRPr sz="2600" b="0" i="0" u="none" strike="noStrike" cap="none" spc="0" baseline="0">
          <a:ln>
            <a:noFill/>
          </a:ln>
          <a:solidFill>
            <a:srgbClr val="000000"/>
          </a:solidFill>
          <a:uFillTx/>
          <a:latin typeface="Arial"/>
          <a:ea typeface="Arial"/>
          <a:cs typeface="Arial"/>
          <a:sym typeface="Arial"/>
        </a:defRPr>
      </a:lvl7pPr>
      <a:lvl8pPr marL="3497579" marR="0" indent="-297179" algn="l" defTabSz="457200" rtl="0" latinLnBrk="0">
        <a:lnSpc>
          <a:spcPct val="100000"/>
        </a:lnSpc>
        <a:spcBef>
          <a:spcPts val="1300"/>
        </a:spcBef>
        <a:spcAft>
          <a:spcPts val="0"/>
        </a:spcAft>
        <a:buClrTx/>
        <a:buSzPct val="100000"/>
        <a:buFont typeface="Wingdings"/>
        <a:buChar char="•"/>
        <a:tabLst/>
        <a:defRPr sz="2600" b="0" i="0" u="none" strike="noStrike" cap="none" spc="0" baseline="0">
          <a:ln>
            <a:noFill/>
          </a:ln>
          <a:solidFill>
            <a:srgbClr val="000000"/>
          </a:solidFill>
          <a:uFillTx/>
          <a:latin typeface="Arial"/>
          <a:ea typeface="Arial"/>
          <a:cs typeface="Arial"/>
          <a:sym typeface="Arial"/>
        </a:defRPr>
      </a:lvl8pPr>
      <a:lvl9pPr marL="3954779" marR="0" indent="-297179" algn="l" defTabSz="457200" rtl="0" latinLnBrk="0">
        <a:lnSpc>
          <a:spcPct val="100000"/>
        </a:lnSpc>
        <a:spcBef>
          <a:spcPts val="1300"/>
        </a:spcBef>
        <a:spcAft>
          <a:spcPts val="0"/>
        </a:spcAft>
        <a:buClrTx/>
        <a:buSzPct val="100000"/>
        <a:buFont typeface="Wingdings"/>
        <a:buChar char="•"/>
        <a:tabLst/>
        <a:defRPr sz="2600" b="0" i="0" u="none" strike="noStrike" cap="none" spc="0" baseline="0">
          <a:ln>
            <a:noFill/>
          </a:ln>
          <a:solidFill>
            <a:srgbClr val="000000"/>
          </a:solidFill>
          <a:uFillTx/>
          <a:latin typeface="Arial"/>
          <a:ea typeface="Arial"/>
          <a:cs typeface="Arial"/>
          <a:sym typeface="Arial"/>
        </a:defRPr>
      </a:lvl9pPr>
    </p:bodyStyle>
    <p:otherStyle>
      <a:lvl1pPr marL="0" marR="0" indent="0" algn="r" defTabSz="457200"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Arial"/>
        </a:defRPr>
      </a:lvl1pPr>
      <a:lvl2pPr marL="0" marR="0" indent="457200" algn="r" defTabSz="457200"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Arial"/>
        </a:defRPr>
      </a:lvl2pPr>
      <a:lvl3pPr marL="0" marR="0" indent="914400" algn="r" defTabSz="457200"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Arial"/>
        </a:defRPr>
      </a:lvl3pPr>
      <a:lvl4pPr marL="0" marR="0" indent="1371600" algn="r" defTabSz="457200"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Arial"/>
        </a:defRPr>
      </a:lvl4pPr>
      <a:lvl5pPr marL="0" marR="0" indent="1828800" algn="r" defTabSz="457200"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Arial"/>
        </a:defRPr>
      </a:lvl5pPr>
      <a:lvl6pPr marL="0" marR="0" indent="2286000" algn="r" defTabSz="457200"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Arial"/>
        </a:defRPr>
      </a:lvl6pPr>
      <a:lvl7pPr marL="0" marR="0" indent="2743200" algn="r" defTabSz="457200"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Arial"/>
        </a:defRPr>
      </a:lvl7pPr>
      <a:lvl8pPr marL="0" marR="0" indent="3200400" algn="r" defTabSz="457200"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Arial"/>
        </a:defRPr>
      </a:lvl8pPr>
      <a:lvl9pPr marL="0" marR="0" indent="3657600" algn="r" defTabSz="457200"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8.tif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hyperlink" Target="http://onap.readthedocs.io/en/latest/submodules/appc.git/docs/APPC%20User%20Guide/APPC%20User%20Guide.html#interfaces-summary" TargetMode="External"/><Relationship Id="rId2" Type="http://schemas.openxmlformats.org/officeDocument/2006/relationships/hyperlink" Target="http://onap.readthedocs.io/en/latest/submodules/appc.git/docs/index.html" TargetMode="External"/><Relationship Id="rId1" Type="http://schemas.openxmlformats.org/officeDocument/2006/relationships/slideLayout" Target="../slideLayouts/slideLayout2.xml"/><Relationship Id="rId4" Type="http://schemas.openxmlformats.org/officeDocument/2006/relationships/image" Target="../media/image13.png"/></Relationships>
</file>

<file path=ppt/slides/_rels/slide18.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hyperlink" Target="https://wiki.onap.org/display/DW/CLAMP+Documentation" TargetMode="External"/><Relationship Id="rId2" Type="http://schemas.openxmlformats.org/officeDocument/2006/relationships/hyperlink" Target="http://onap.readthedocs.io/en/latest/submodules/clamp.git/docs/index.html"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5.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6.xml"/><Relationship Id="rId1" Type="http://schemas.openxmlformats.org/officeDocument/2006/relationships/slideLayout" Target="../slideLayouts/slideLayout5.xml"/><Relationship Id="rId4" Type="http://schemas.openxmlformats.org/officeDocument/2006/relationships/image" Target="../media/image10.png"/></Relationships>
</file>

<file path=ppt/slides/_rels/slide48.xml.rels><?xml version="1.0" encoding="UTF-8" standalone="yes"?>
<Relationships xmlns="http://schemas.openxmlformats.org/package/2006/relationships"><Relationship Id="rId2" Type="http://schemas.openxmlformats.org/officeDocument/2006/relationships/image" Target="../media/image8.tiff"/><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5.xml.rels><?xml version="1.0" encoding="UTF-8" standalone="yes"?>
<Relationships xmlns="http://schemas.openxmlformats.org/package/2006/relationships"><Relationship Id="rId2" Type="http://schemas.openxmlformats.org/officeDocument/2006/relationships/image" Target="../media/image8.tiff"/><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53.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17.xml"/></Relationships>
</file>

<file path=ppt/slides/_rels/slide54.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17.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8.tiff"/><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2" name="Shape 242"/>
          <p:cNvSpPr>
            <a:spLocks noGrp="1"/>
          </p:cNvSpPr>
          <p:nvPr>
            <p:ph type="ctrTitle"/>
          </p:nvPr>
        </p:nvSpPr>
        <p:spPr>
          <a:xfrm>
            <a:off x="653143" y="4001845"/>
            <a:ext cx="11318033" cy="2345167"/>
          </a:xfrm>
          <a:prstGeom prst="rect">
            <a:avLst/>
          </a:prstGeom>
        </p:spPr>
        <p:txBody>
          <a:bodyPr>
            <a:noAutofit/>
          </a:bodyPr>
          <a:lstStyle/>
          <a:p>
            <a:r>
              <a:rPr lang="en-US" sz="3200" b="1" dirty="0">
                <a:solidFill>
                  <a:schemeClr val="tx1"/>
                </a:solidFill>
              </a:rPr>
              <a:t/>
            </a:r>
            <a:br>
              <a:rPr lang="en-US" sz="3200" b="1" dirty="0">
                <a:solidFill>
                  <a:schemeClr val="tx1"/>
                </a:solidFill>
              </a:rPr>
            </a:br>
            <a:r>
              <a:rPr lang="en-US" sz="3200" b="1" dirty="0">
                <a:solidFill>
                  <a:schemeClr val="tx1"/>
                </a:solidFill>
              </a:rPr>
              <a:t>ONAP Reference Architecture for </a:t>
            </a:r>
            <a:r>
              <a:rPr lang="en-US" sz="3200" b="1" dirty="0" smtClean="0">
                <a:solidFill>
                  <a:schemeClr val="tx1"/>
                </a:solidFill>
              </a:rPr>
              <a:t>Beijing</a:t>
            </a:r>
            <a:r>
              <a:rPr lang="en-US" sz="1600" b="1" dirty="0">
                <a:solidFill>
                  <a:schemeClr val="tx1"/>
                </a:solidFill>
              </a:rPr>
              <a:t/>
            </a:r>
            <a:br>
              <a:rPr lang="en-US" sz="1600" b="1" dirty="0">
                <a:solidFill>
                  <a:schemeClr val="tx1"/>
                </a:solidFill>
              </a:rPr>
            </a:br>
            <a:r>
              <a:rPr lang="en-US" sz="1600" b="1" dirty="0" smtClean="0">
                <a:solidFill>
                  <a:schemeClr val="tx1"/>
                </a:solidFill>
              </a:rPr>
              <a:t>Tiger Team Report</a:t>
            </a:r>
            <a:r>
              <a:rPr lang="en-US" sz="1100" b="1" dirty="0">
                <a:solidFill>
                  <a:schemeClr val="tx1"/>
                </a:solidFill>
              </a:rPr>
              <a:t/>
            </a:r>
            <a:br>
              <a:rPr lang="en-US" sz="1100" b="1" dirty="0">
                <a:solidFill>
                  <a:schemeClr val="tx1"/>
                </a:solidFill>
              </a:rPr>
            </a:br>
            <a:r>
              <a:rPr lang="en-US" sz="1200" b="1" dirty="0">
                <a:solidFill>
                  <a:schemeClr val="tx1"/>
                </a:solidFill>
              </a:rPr>
              <a:t/>
            </a:r>
            <a:br>
              <a:rPr lang="en-US" sz="1200" b="1" dirty="0">
                <a:solidFill>
                  <a:schemeClr val="tx1"/>
                </a:solidFill>
              </a:rPr>
            </a:br>
            <a:r>
              <a:rPr lang="en-US" sz="1200" b="1" dirty="0" smtClean="0">
                <a:solidFill>
                  <a:schemeClr val="tx1"/>
                </a:solidFill>
              </a:rPr>
              <a:t>Leader: </a:t>
            </a:r>
            <a:r>
              <a:rPr lang="en-US" sz="1200" dirty="0" smtClean="0">
                <a:solidFill>
                  <a:schemeClr val="tx1"/>
                </a:solidFill>
              </a:rPr>
              <a:t>Parviz </a:t>
            </a:r>
            <a:r>
              <a:rPr lang="en-US" sz="1200" dirty="0">
                <a:solidFill>
                  <a:schemeClr val="tx1"/>
                </a:solidFill>
              </a:rPr>
              <a:t>Yegani – </a:t>
            </a:r>
            <a:r>
              <a:rPr lang="en-US" sz="1200" dirty="0" err="1">
                <a:solidFill>
                  <a:schemeClr val="tx1"/>
                </a:solidFill>
              </a:rPr>
              <a:t>Futurewei</a:t>
            </a:r>
            <a:r>
              <a:rPr lang="en-US" sz="1200" dirty="0">
                <a:solidFill>
                  <a:schemeClr val="tx1"/>
                </a:solidFill>
              </a:rPr>
              <a:t> Technologies</a:t>
            </a:r>
            <a:r>
              <a:rPr lang="en-US" sz="1200" b="1" dirty="0">
                <a:solidFill>
                  <a:schemeClr val="tx1"/>
                </a:solidFill>
              </a:rPr>
              <a:t/>
            </a:r>
            <a:br>
              <a:rPr lang="en-US" sz="1200" b="1" dirty="0">
                <a:solidFill>
                  <a:schemeClr val="tx1"/>
                </a:solidFill>
              </a:rPr>
            </a:br>
            <a:r>
              <a:rPr lang="en-US" sz="1200" b="1" dirty="0">
                <a:solidFill>
                  <a:schemeClr val="tx1"/>
                </a:solidFill>
              </a:rPr>
              <a:t/>
            </a:r>
            <a:br>
              <a:rPr lang="en-US" sz="1200" b="1" dirty="0">
                <a:solidFill>
                  <a:schemeClr val="tx1"/>
                </a:solidFill>
              </a:rPr>
            </a:br>
            <a:r>
              <a:rPr lang="en-US" sz="1200" b="1" dirty="0" smtClean="0">
                <a:solidFill>
                  <a:schemeClr val="tx1"/>
                </a:solidFill>
              </a:rPr>
              <a:t>Contributors (R3+ Architecture): </a:t>
            </a:r>
            <a:r>
              <a:rPr lang="en-US" sz="1200" dirty="0">
                <a:solidFill>
                  <a:schemeClr val="tx1"/>
                </a:solidFill>
              </a:rPr>
              <a:t>Vimal Begwani (AT&amp;T), </a:t>
            </a:r>
            <a:r>
              <a:rPr lang="en-US" sz="1200" dirty="0" smtClean="0">
                <a:solidFill>
                  <a:schemeClr val="tx1"/>
                </a:solidFill>
              </a:rPr>
              <a:t>Lingli </a:t>
            </a:r>
            <a:r>
              <a:rPr lang="en-US" sz="1200" dirty="0">
                <a:solidFill>
                  <a:schemeClr val="tx1"/>
                </a:solidFill>
              </a:rPr>
              <a:t>D</a:t>
            </a:r>
            <a:r>
              <a:rPr lang="en-US" sz="1200" dirty="0" smtClean="0">
                <a:solidFill>
                  <a:schemeClr val="tx1"/>
                </a:solidFill>
              </a:rPr>
              <a:t>eng (China Mobile), Jamil </a:t>
            </a:r>
            <a:r>
              <a:rPr lang="en-US" sz="1200" dirty="0" err="1">
                <a:solidFill>
                  <a:schemeClr val="tx1"/>
                </a:solidFill>
              </a:rPr>
              <a:t>Chawki</a:t>
            </a:r>
            <a:r>
              <a:rPr lang="en-US" sz="1200" dirty="0">
                <a:solidFill>
                  <a:schemeClr val="tx1"/>
                </a:solidFill>
              </a:rPr>
              <a:t> (Orange), Andrew Mayer (AT&amp;T), </a:t>
            </a:r>
            <a:r>
              <a:rPr lang="en-US" sz="1200" dirty="0" smtClean="0">
                <a:solidFill>
                  <a:schemeClr val="tx1"/>
                </a:solidFill>
              </a:rPr>
              <a:t>Alex Vul (Intel), Gil Bullard (AT&amp;T), Ramki </a:t>
            </a:r>
            <a:r>
              <a:rPr lang="en-US" sz="1200" dirty="0">
                <a:solidFill>
                  <a:schemeClr val="tx1"/>
                </a:solidFill>
              </a:rPr>
              <a:t>Krishnan (VMware), Maopeng Zhang (ZTE</a:t>
            </a:r>
            <a:r>
              <a:rPr lang="en-US" sz="1200" dirty="0" smtClean="0">
                <a:solidFill>
                  <a:schemeClr val="tx1"/>
                </a:solidFill>
              </a:rPr>
              <a:t>), Stephen Terrill (Ericsson), Jianguo Zeng (Huawei), John Ng (AT&amp;T), </a:t>
            </a:r>
            <a:r>
              <a:rPr lang="en-US" sz="1200" dirty="0" err="1" smtClean="0">
                <a:solidFill>
                  <a:schemeClr val="tx1"/>
                </a:solidFill>
              </a:rPr>
              <a:t>Fariborz</a:t>
            </a:r>
            <a:r>
              <a:rPr lang="en-US" sz="1200" dirty="0" smtClean="0">
                <a:solidFill>
                  <a:schemeClr val="tx1"/>
                </a:solidFill>
              </a:rPr>
              <a:t> </a:t>
            </a:r>
            <a:r>
              <a:rPr lang="en-US" sz="1200" dirty="0" err="1" smtClean="0">
                <a:solidFill>
                  <a:schemeClr val="tx1"/>
                </a:solidFill>
              </a:rPr>
              <a:t>Behi</a:t>
            </a:r>
            <a:r>
              <a:rPr lang="en-US" sz="1200" dirty="0" smtClean="0">
                <a:solidFill>
                  <a:schemeClr val="tx1"/>
                </a:solidFill>
              </a:rPr>
              <a:t> (AT&amp;T), Chaker Al Hakim (Huawei), Nagel Davis (</a:t>
            </a:r>
            <a:r>
              <a:rPr lang="en-US" sz="1200" dirty="0" err="1" smtClean="0">
                <a:solidFill>
                  <a:schemeClr val="tx1"/>
                </a:solidFill>
              </a:rPr>
              <a:t>Ciena</a:t>
            </a:r>
            <a:r>
              <a:rPr lang="en-US" sz="1200" dirty="0" smtClean="0">
                <a:solidFill>
                  <a:schemeClr val="tx1"/>
                </a:solidFill>
              </a:rPr>
              <a:t>), Susana </a:t>
            </a:r>
            <a:r>
              <a:rPr lang="en-US" sz="1200" dirty="0" err="1" smtClean="0">
                <a:solidFill>
                  <a:schemeClr val="tx1"/>
                </a:solidFill>
              </a:rPr>
              <a:t>Sabator</a:t>
            </a:r>
            <a:r>
              <a:rPr lang="en-US" sz="1200" dirty="0" smtClean="0">
                <a:solidFill>
                  <a:schemeClr val="tx1"/>
                </a:solidFill>
              </a:rPr>
              <a:t> (Vodafone), Manoj K Nair (Netcracker), Huabing Zhao (ZTE), </a:t>
            </a:r>
            <a:r>
              <a:rPr lang="en-US" sz="1200" dirty="0" err="1" smtClean="0">
                <a:solidFill>
                  <a:schemeClr val="tx1"/>
                </a:solidFill>
              </a:rPr>
              <a:t>Nemes</a:t>
            </a:r>
            <a:r>
              <a:rPr lang="en-US" sz="1200" dirty="0" smtClean="0">
                <a:solidFill>
                  <a:schemeClr val="tx1"/>
                </a:solidFill>
              </a:rPr>
              <a:t> Denes (Nokia)</a:t>
            </a:r>
            <a:br>
              <a:rPr lang="en-US" sz="1200" dirty="0" smtClean="0">
                <a:solidFill>
                  <a:schemeClr val="tx1"/>
                </a:solidFill>
              </a:rPr>
            </a:br>
            <a:r>
              <a:rPr lang="en-US" sz="1200" dirty="0" smtClean="0">
                <a:solidFill>
                  <a:schemeClr val="tx1"/>
                </a:solidFill>
              </a:rPr>
              <a:t/>
            </a:r>
            <a:br>
              <a:rPr lang="en-US" sz="1200" dirty="0" smtClean="0">
                <a:solidFill>
                  <a:schemeClr val="tx1"/>
                </a:solidFill>
              </a:rPr>
            </a:br>
            <a:r>
              <a:rPr lang="en-US" sz="1200" b="1" dirty="0" smtClean="0">
                <a:solidFill>
                  <a:schemeClr val="tx1"/>
                </a:solidFill>
              </a:rPr>
              <a:t>Other</a:t>
            </a:r>
            <a:r>
              <a:rPr lang="en-US" sz="1200" dirty="0" smtClean="0">
                <a:solidFill>
                  <a:schemeClr val="tx1"/>
                </a:solidFill>
              </a:rPr>
              <a:t> </a:t>
            </a:r>
            <a:r>
              <a:rPr lang="en-US" sz="1200" b="1" dirty="0" smtClean="0">
                <a:solidFill>
                  <a:schemeClr val="tx1"/>
                </a:solidFill>
              </a:rPr>
              <a:t>Contributors (Beijing Architecture): </a:t>
            </a:r>
            <a:r>
              <a:rPr lang="en-US" sz="1200" dirty="0" smtClean="0">
                <a:solidFill>
                  <a:schemeClr val="tx1"/>
                </a:solidFill>
              </a:rPr>
              <a:t>Project Technical </a:t>
            </a:r>
            <a:r>
              <a:rPr lang="en-US" sz="1200" dirty="0">
                <a:solidFill>
                  <a:schemeClr val="tx1"/>
                </a:solidFill>
              </a:rPr>
              <a:t>L</a:t>
            </a:r>
            <a:r>
              <a:rPr lang="en-US" sz="1200" dirty="0" smtClean="0">
                <a:solidFill>
                  <a:schemeClr val="tx1"/>
                </a:solidFill>
              </a:rPr>
              <a:t>eaders (PTLs) of various ONAP projects</a:t>
            </a:r>
            <a:r>
              <a:rPr lang="en-US" sz="1200" b="1" dirty="0">
                <a:solidFill>
                  <a:schemeClr val="tx1"/>
                </a:solidFill>
              </a:rPr>
              <a:t/>
            </a:r>
            <a:br>
              <a:rPr lang="en-US" sz="1200" b="1" dirty="0">
                <a:solidFill>
                  <a:schemeClr val="tx1"/>
                </a:solidFill>
              </a:rPr>
            </a:br>
            <a:r>
              <a:rPr lang="en-US" sz="1200" b="1" dirty="0" smtClean="0">
                <a:solidFill>
                  <a:schemeClr val="tx1"/>
                </a:solidFill>
              </a:rPr>
              <a:t/>
            </a:r>
            <a:br>
              <a:rPr lang="en-US" sz="1200" b="1" dirty="0" smtClean="0">
                <a:solidFill>
                  <a:schemeClr val="tx1"/>
                </a:solidFill>
              </a:rPr>
            </a:br>
            <a:r>
              <a:rPr lang="en-US" sz="1200" b="1" dirty="0" smtClean="0">
                <a:solidFill>
                  <a:schemeClr val="tx1"/>
                </a:solidFill>
              </a:rPr>
              <a:t>Jan. </a:t>
            </a:r>
            <a:r>
              <a:rPr lang="en-US" sz="1200" b="1" smtClean="0">
                <a:solidFill>
                  <a:schemeClr val="tx1"/>
                </a:solidFill>
              </a:rPr>
              <a:t>30</a:t>
            </a:r>
            <a:r>
              <a:rPr lang="en-US" sz="1200" b="1" smtClean="0">
                <a:solidFill>
                  <a:schemeClr val="tx1"/>
                </a:solidFill>
              </a:rPr>
              <a:t>, </a:t>
            </a:r>
            <a:r>
              <a:rPr lang="en-US" sz="1200" b="1" dirty="0" smtClean="0">
                <a:solidFill>
                  <a:schemeClr val="tx1"/>
                </a:solidFill>
              </a:rPr>
              <a:t>2018 </a:t>
            </a:r>
            <a:endParaRPr lang="en-US" sz="1200" b="1" dirty="0">
              <a:solidFill>
                <a:srgbClr val="FF0000"/>
              </a:solidFill>
            </a:endParaRPr>
          </a:p>
        </p:txBody>
      </p:sp>
      <p:grpSp>
        <p:nvGrpSpPr>
          <p:cNvPr id="2" name="Group 7"/>
          <p:cNvGrpSpPr/>
          <p:nvPr/>
        </p:nvGrpSpPr>
        <p:grpSpPr>
          <a:xfrm>
            <a:off x="5838393" y="2206080"/>
            <a:ext cx="5627960" cy="1621955"/>
            <a:chOff x="5838393" y="2206080"/>
            <a:chExt cx="5627960" cy="1621955"/>
          </a:xfrm>
        </p:grpSpPr>
        <p:sp>
          <p:nvSpPr>
            <p:cNvPr id="7" name="Rectangle 6"/>
            <p:cNvSpPr/>
            <p:nvPr/>
          </p:nvSpPr>
          <p:spPr>
            <a:xfrm>
              <a:off x="5838393" y="2206080"/>
              <a:ext cx="5627960" cy="1621955"/>
            </a:xfrm>
            <a:prstGeom prst="rect">
              <a:avLst/>
            </a:prstGeom>
            <a:solidFill>
              <a:schemeClr val="bg1"/>
            </a:solidFill>
            <a:ln w="25400" cap="flat">
              <a:no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457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a:ln>
                  <a:noFill/>
                </a:ln>
                <a:solidFill>
                  <a:srgbClr val="000000"/>
                </a:solidFill>
                <a:effectLst/>
                <a:uFillTx/>
                <a:latin typeface="+mn-lt"/>
                <a:ea typeface="+mn-ea"/>
                <a:cs typeface="+mn-cs"/>
                <a:sym typeface="Calibri"/>
              </a:endParaRPr>
            </a:p>
          </p:txBody>
        </p:sp>
        <p:pic>
          <p:nvPicPr>
            <p:cNvPr id="4" name="Picture 3"/>
            <p:cNvPicPr>
              <a:picLocks noChangeAspect="1"/>
            </p:cNvPicPr>
            <p:nvPr/>
          </p:nvPicPr>
          <p:blipFill>
            <a:blip r:embed="rId2" cstate="print"/>
            <a:stretch>
              <a:fillRect/>
            </a:stretch>
          </p:blipFill>
          <p:spPr>
            <a:xfrm>
              <a:off x="6094525" y="2470318"/>
              <a:ext cx="5115697" cy="1093480"/>
            </a:xfrm>
            <a:prstGeom prst="rect">
              <a:avLst/>
            </a:prstGeom>
          </p:spPr>
        </p:pic>
      </p:grpSp>
    </p:spTree>
    <p:extLst>
      <p:ext uri="{BB962C8B-B14F-4D97-AF65-F5344CB8AC3E}">
        <p14:creationId xmlns:p14="http://schemas.microsoft.com/office/powerpoint/2010/main" val="844618375"/>
      </p:ext>
    </p:extLst>
  </p:cSld>
  <p:clrMapOvr>
    <a:masterClrMapping/>
  </p:clrMapOvr>
  <p:transition>
    <p:wipe dir="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10</a:t>
            </a:fld>
            <a:endParaRPr lang="en-US" dirty="0"/>
          </a:p>
        </p:txBody>
      </p:sp>
      <p:sp>
        <p:nvSpPr>
          <p:cNvPr id="3" name="Title 2"/>
          <p:cNvSpPr>
            <a:spLocks noGrp="1"/>
          </p:cNvSpPr>
          <p:nvPr>
            <p:ph type="title"/>
          </p:nvPr>
        </p:nvSpPr>
        <p:spPr/>
        <p:txBody>
          <a:bodyPr>
            <a:normAutofit fontScale="90000"/>
          </a:bodyPr>
          <a:lstStyle/>
          <a:p>
            <a:r>
              <a:rPr lang="en-US" dirty="0" smtClean="0"/>
              <a:t>Data </a:t>
            </a:r>
            <a:r>
              <a:rPr lang="en-US" dirty="0"/>
              <a:t>Collection, Analytics, and </a:t>
            </a:r>
            <a:r>
              <a:rPr lang="en-US" dirty="0" smtClean="0"/>
              <a:t>Events</a:t>
            </a:r>
            <a:endParaRPr lang="en-US" dirty="0"/>
          </a:p>
        </p:txBody>
      </p:sp>
      <p:sp>
        <p:nvSpPr>
          <p:cNvPr id="7" name="圆角矩形 30"/>
          <p:cNvSpPr/>
          <p:nvPr/>
        </p:nvSpPr>
        <p:spPr>
          <a:xfrm>
            <a:off x="314961" y="2475607"/>
            <a:ext cx="1613230" cy="1020445"/>
          </a:xfrm>
          <a:prstGeom prst="roundRect">
            <a:avLst>
              <a:gd name="adj" fmla="val 9045"/>
            </a:avLst>
          </a:prstGeom>
          <a:noFill/>
          <a:ln w="9525" cap="flat" cmpd="sng" algn="ctr">
            <a:solidFill>
              <a:schemeClr val="tx1"/>
            </a:solidFill>
            <a:prstDash val="solid"/>
            <a:round/>
            <a:headEnd type="none" w="med" len="med"/>
            <a:tailEnd type="none" w="med" len="med"/>
          </a:ln>
        </p:spPr>
        <p:txBody>
          <a:bodyPr vert="horz" wrap="square" lIns="91440" tIns="45720" rIns="91440" bIns="45720"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914377">
              <a:buClr>
                <a:srgbClr val="CC9900"/>
              </a:buClr>
            </a:pPr>
            <a:r>
              <a:rPr lang="en-US" altLang="zh-CN" sz="1200" dirty="0">
                <a:latin typeface="微软雅黑" panose="020B0503020204020204" pitchFamily="34" charset="-122"/>
                <a:ea typeface="微软雅黑" panose="020B0503020204020204" pitchFamily="34" charset="-122"/>
              </a:rPr>
              <a:t>Data Collection, Analytics, and </a:t>
            </a:r>
            <a:r>
              <a:rPr lang="en-US" altLang="zh-CN" sz="1200" dirty="0" smtClean="0">
                <a:latin typeface="微软雅黑" panose="020B0503020204020204" pitchFamily="34" charset="-122"/>
                <a:ea typeface="微软雅黑" panose="020B0503020204020204" pitchFamily="34" charset="-122"/>
              </a:rPr>
              <a:t>Events</a:t>
            </a:r>
            <a:endParaRPr lang="en-US" altLang="zh-CN" sz="1200" dirty="0">
              <a:latin typeface="微软雅黑" panose="020B0503020204020204" pitchFamily="34" charset="-122"/>
              <a:ea typeface="微软雅黑" panose="020B0503020204020204" pitchFamily="34" charset="-122"/>
            </a:endParaRPr>
          </a:p>
        </p:txBody>
      </p:sp>
      <p:sp>
        <p:nvSpPr>
          <p:cNvPr id="8" name="Rectangle 7"/>
          <p:cNvSpPr/>
          <p:nvPr/>
        </p:nvSpPr>
        <p:spPr>
          <a:xfrm>
            <a:off x="2297231" y="1233422"/>
            <a:ext cx="9523929" cy="93438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normAutofit fontScale="70000" lnSpcReduction="20000"/>
          </a:bodyPr>
          <a:lstStyle/>
          <a:p>
            <a:r>
              <a:rPr lang="en-US" dirty="0">
                <a:solidFill>
                  <a:schemeClr val="tx1">
                    <a:lumMod val="85000"/>
                    <a:lumOff val="15000"/>
                  </a:schemeClr>
                </a:solidFill>
              </a:rPr>
              <a:t>Definition</a:t>
            </a:r>
            <a:r>
              <a:rPr lang="en-US" dirty="0" smtClean="0">
                <a:solidFill>
                  <a:schemeClr val="tx1">
                    <a:lumMod val="85000"/>
                    <a:lumOff val="15000"/>
                  </a:schemeClr>
                </a:solidFill>
              </a:rPr>
              <a:t>:</a:t>
            </a:r>
          </a:p>
          <a:p>
            <a:endParaRPr lang="en-US" dirty="0" smtClean="0">
              <a:solidFill>
                <a:schemeClr val="tx1">
                  <a:lumMod val="85000"/>
                  <a:lumOff val="15000"/>
                </a:schemeClr>
              </a:solidFill>
            </a:endParaRPr>
          </a:p>
          <a:p>
            <a:r>
              <a:rPr lang="en-US" dirty="0" smtClean="0">
                <a:solidFill>
                  <a:schemeClr val="tx1">
                    <a:lumMod val="85000"/>
                    <a:lumOff val="15000"/>
                  </a:schemeClr>
                </a:solidFill>
              </a:rPr>
              <a:t>DCAE is the ONAP subsystem that supports </a:t>
            </a:r>
            <a:r>
              <a:rPr lang="en-US" dirty="0">
                <a:solidFill>
                  <a:schemeClr val="tx1">
                    <a:lumMod val="85000"/>
                    <a:lumOff val="15000"/>
                  </a:schemeClr>
                </a:solidFill>
              </a:rPr>
              <a:t>closed loop control and higher-level </a:t>
            </a:r>
            <a:r>
              <a:rPr lang="en-US" dirty="0" smtClean="0">
                <a:solidFill>
                  <a:schemeClr val="tx1">
                    <a:lumMod val="85000"/>
                    <a:lumOff val="15000"/>
                  </a:schemeClr>
                </a:solidFill>
              </a:rPr>
              <a:t>correlation </a:t>
            </a:r>
            <a:r>
              <a:rPr lang="en-US" dirty="0">
                <a:solidFill>
                  <a:schemeClr val="tx1">
                    <a:lumMod val="85000"/>
                    <a:lumOff val="15000"/>
                  </a:schemeClr>
                </a:solidFill>
              </a:rPr>
              <a:t>for business and operations activities</a:t>
            </a:r>
            <a:r>
              <a:rPr lang="en-US" dirty="0" smtClean="0">
                <a:solidFill>
                  <a:schemeClr val="tx1">
                    <a:lumMod val="85000"/>
                    <a:lumOff val="15000"/>
                  </a:schemeClr>
                </a:solidFill>
              </a:rPr>
              <a:t>.  DCAE collects performance, usage, and configuration data; provides computation of analytics; aids in trouble-shooting and management; and publishes event, data, and analytics to the rest of the ONAP system for FCAPS functionality.  </a:t>
            </a:r>
            <a:endParaRPr lang="en-US" dirty="0">
              <a:solidFill>
                <a:schemeClr val="tx1">
                  <a:lumMod val="85000"/>
                  <a:lumOff val="15000"/>
                </a:schemeClr>
              </a:solidFill>
            </a:endParaRPr>
          </a:p>
        </p:txBody>
      </p:sp>
      <p:sp>
        <p:nvSpPr>
          <p:cNvPr id="9" name="Rectangle 8"/>
          <p:cNvSpPr/>
          <p:nvPr/>
        </p:nvSpPr>
        <p:spPr>
          <a:xfrm>
            <a:off x="2297231" y="2371739"/>
            <a:ext cx="9523929" cy="1104045"/>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normAutofit fontScale="85000" lnSpcReduction="20000"/>
          </a:bodyPr>
          <a:lstStyle/>
          <a:p>
            <a:r>
              <a:rPr lang="en-US" dirty="0">
                <a:solidFill>
                  <a:schemeClr val="tx1">
                    <a:lumMod val="85000"/>
                    <a:lumOff val="15000"/>
                  </a:schemeClr>
                </a:solidFill>
              </a:rPr>
              <a:t>Provided Interfaces:</a:t>
            </a:r>
          </a:p>
          <a:p>
            <a:pPr marL="285750" indent="-285750">
              <a:buFontTx/>
              <a:buChar char="-"/>
            </a:pPr>
            <a:r>
              <a:rPr lang="en-US" dirty="0">
                <a:solidFill>
                  <a:schemeClr val="tx1">
                    <a:lumMod val="85000"/>
                    <a:lumOff val="15000"/>
                  </a:schemeClr>
                </a:solidFill>
              </a:rPr>
              <a:t>Interface 1: </a:t>
            </a:r>
            <a:r>
              <a:rPr lang="en-US" dirty="0" smtClean="0">
                <a:solidFill>
                  <a:schemeClr val="tx1">
                    <a:lumMod val="85000"/>
                    <a:lumOff val="15000"/>
                  </a:schemeClr>
                </a:solidFill>
              </a:rPr>
              <a:t>Data collection interface (used by VNFs and others from which data is collected)</a:t>
            </a:r>
            <a:endParaRPr lang="en-US" dirty="0">
              <a:solidFill>
                <a:schemeClr val="tx1">
                  <a:lumMod val="85000"/>
                  <a:lumOff val="15000"/>
                </a:schemeClr>
              </a:solidFill>
            </a:endParaRPr>
          </a:p>
          <a:p>
            <a:pPr marL="742950" lvl="1" indent="-285750">
              <a:buFontTx/>
              <a:buChar char="-"/>
            </a:pPr>
            <a:r>
              <a:rPr lang="en-US" dirty="0" smtClean="0">
                <a:solidFill>
                  <a:schemeClr val="tx1">
                    <a:lumMod val="85000"/>
                    <a:lumOff val="15000"/>
                  </a:schemeClr>
                </a:solidFill>
              </a:rPr>
              <a:t>Interface for various FCAPS data entering DCAE/ONAP. </a:t>
            </a:r>
            <a:endParaRPr lang="en-US" dirty="0">
              <a:solidFill>
                <a:schemeClr val="tx1">
                  <a:lumMod val="85000"/>
                  <a:lumOff val="15000"/>
                </a:schemeClr>
              </a:solidFill>
            </a:endParaRPr>
          </a:p>
          <a:p>
            <a:pPr marL="285750" indent="-285750">
              <a:buFontTx/>
              <a:buChar char="-"/>
            </a:pPr>
            <a:r>
              <a:rPr lang="en-US" dirty="0" smtClean="0">
                <a:solidFill>
                  <a:schemeClr val="tx1">
                    <a:lumMod val="85000"/>
                    <a:lumOff val="15000"/>
                  </a:schemeClr>
                </a:solidFill>
              </a:rPr>
              <a:t>Interface 2: Deployment interface (used by CLAMP)</a:t>
            </a:r>
          </a:p>
          <a:p>
            <a:pPr marL="742950" lvl="1" indent="-285750">
              <a:buFontTx/>
              <a:buChar char="-"/>
            </a:pPr>
            <a:r>
              <a:rPr lang="en-US" dirty="0" smtClean="0">
                <a:solidFill>
                  <a:schemeClr val="tx1">
                    <a:lumMod val="85000"/>
                    <a:lumOff val="15000"/>
                  </a:schemeClr>
                </a:solidFill>
              </a:rPr>
              <a:t>Interface for triggering the deployment and changes of a control loop</a:t>
            </a:r>
          </a:p>
        </p:txBody>
      </p:sp>
      <p:sp>
        <p:nvSpPr>
          <p:cNvPr id="10" name="Rectangle 9"/>
          <p:cNvSpPr/>
          <p:nvPr/>
        </p:nvSpPr>
        <p:spPr>
          <a:xfrm>
            <a:off x="2297231" y="3679721"/>
            <a:ext cx="9523929" cy="2174979"/>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normAutofit fontScale="77500" lnSpcReduction="20000"/>
          </a:bodyPr>
          <a:lstStyle/>
          <a:p>
            <a:r>
              <a:rPr lang="en-US" dirty="0">
                <a:solidFill>
                  <a:schemeClr val="tx1">
                    <a:lumMod val="85000"/>
                    <a:lumOff val="15000"/>
                  </a:schemeClr>
                </a:solidFill>
              </a:rPr>
              <a:t>Consumed interface Interfaces:</a:t>
            </a:r>
          </a:p>
          <a:p>
            <a:pPr marL="285750" indent="-285750">
              <a:buFontTx/>
              <a:buChar char="-"/>
            </a:pPr>
            <a:r>
              <a:rPr lang="en-US" dirty="0">
                <a:solidFill>
                  <a:schemeClr val="tx1">
                    <a:lumMod val="85000"/>
                    <a:lumOff val="15000"/>
                  </a:schemeClr>
                </a:solidFill>
              </a:rPr>
              <a:t>Interface </a:t>
            </a:r>
            <a:r>
              <a:rPr lang="en-US" dirty="0" smtClean="0">
                <a:solidFill>
                  <a:schemeClr val="tx1">
                    <a:lumMod val="85000"/>
                    <a:lumOff val="15000"/>
                  </a:schemeClr>
                </a:solidFill>
              </a:rPr>
              <a:t>1: Data movement platform interface (provided by DMaaP)</a:t>
            </a:r>
          </a:p>
          <a:p>
            <a:pPr marL="742950" lvl="1" indent="-285750">
              <a:buFontTx/>
              <a:buChar char="-"/>
            </a:pPr>
            <a:r>
              <a:rPr lang="en-US" dirty="0" smtClean="0">
                <a:solidFill>
                  <a:schemeClr val="tx1">
                    <a:lumMod val="85000"/>
                    <a:lumOff val="15000"/>
                  </a:schemeClr>
                </a:solidFill>
              </a:rPr>
              <a:t>Interface for data transportation between DCAE subcomponents and between DCAE and other ONAP components </a:t>
            </a:r>
          </a:p>
          <a:p>
            <a:pPr marL="742950" lvl="1" indent="-285750">
              <a:buFontTx/>
              <a:buChar char="-"/>
            </a:pPr>
            <a:r>
              <a:rPr lang="en-US" dirty="0" smtClean="0">
                <a:solidFill>
                  <a:schemeClr val="tx1">
                    <a:lumMod val="85000"/>
                    <a:lumOff val="15000"/>
                  </a:schemeClr>
                </a:solidFill>
              </a:rPr>
              <a:t>This interface can also be used for publishing events to other ONAP components.</a:t>
            </a:r>
          </a:p>
          <a:p>
            <a:pPr marL="285750" indent="-285750">
              <a:buFontTx/>
              <a:buChar char="-"/>
            </a:pPr>
            <a:r>
              <a:rPr lang="en-US" dirty="0" smtClean="0">
                <a:solidFill>
                  <a:schemeClr val="tx1">
                    <a:lumMod val="85000"/>
                    <a:lumOff val="15000"/>
                  </a:schemeClr>
                </a:solidFill>
              </a:rPr>
              <a:t>Interface 2: Data enrichment interface (provided by A&amp;AI)</a:t>
            </a:r>
          </a:p>
          <a:p>
            <a:pPr marL="742950" lvl="1" indent="-285750">
              <a:buFontTx/>
              <a:buChar char="-"/>
            </a:pPr>
            <a:r>
              <a:rPr lang="en-US" dirty="0" smtClean="0">
                <a:solidFill>
                  <a:schemeClr val="tx1">
                    <a:lumMod val="85000"/>
                    <a:lumOff val="15000"/>
                  </a:schemeClr>
                </a:solidFill>
              </a:rPr>
              <a:t>Interface used by DCAE for enriching collected raw data by adding information not contained in original data, e.g. identifying the VNF type from VNF identity by querying this interface.</a:t>
            </a:r>
          </a:p>
          <a:p>
            <a:pPr marL="285750" indent="-285750">
              <a:buFontTx/>
              <a:buChar char="-"/>
            </a:pPr>
            <a:r>
              <a:rPr lang="en-US" dirty="0">
                <a:solidFill>
                  <a:schemeClr val="tx1">
                    <a:lumMod val="85000"/>
                    <a:lumOff val="15000"/>
                  </a:schemeClr>
                </a:solidFill>
              </a:rPr>
              <a:t>Interface 2: Service model </a:t>
            </a:r>
            <a:r>
              <a:rPr lang="en-US" dirty="0" smtClean="0">
                <a:solidFill>
                  <a:schemeClr val="tx1">
                    <a:lumMod val="85000"/>
                    <a:lumOff val="15000"/>
                  </a:schemeClr>
                </a:solidFill>
              </a:rPr>
              <a:t>change interface (Provided by SDC)</a:t>
            </a:r>
            <a:endParaRPr lang="en-US" dirty="0">
              <a:solidFill>
                <a:schemeClr val="tx1">
                  <a:lumMod val="85000"/>
                  <a:lumOff val="15000"/>
                </a:schemeClr>
              </a:solidFill>
            </a:endParaRPr>
          </a:p>
          <a:p>
            <a:pPr marL="742950" lvl="1" indent="-285750">
              <a:buFontTx/>
              <a:buChar char="-"/>
            </a:pPr>
            <a:r>
              <a:rPr lang="en-US" dirty="0">
                <a:solidFill>
                  <a:schemeClr val="tx1">
                    <a:lumMod val="85000"/>
                    <a:lumOff val="15000"/>
                  </a:schemeClr>
                </a:solidFill>
              </a:rPr>
              <a:t>Interface for </a:t>
            </a:r>
            <a:r>
              <a:rPr lang="en-US" dirty="0" smtClean="0">
                <a:solidFill>
                  <a:schemeClr val="tx1">
                    <a:lumMod val="85000"/>
                    <a:lumOff val="15000"/>
                  </a:schemeClr>
                </a:solidFill>
              </a:rPr>
              <a:t>fetching </a:t>
            </a:r>
            <a:r>
              <a:rPr lang="en-US" dirty="0">
                <a:solidFill>
                  <a:schemeClr val="tx1">
                    <a:lumMod val="85000"/>
                    <a:lumOff val="15000"/>
                  </a:schemeClr>
                </a:solidFill>
              </a:rPr>
              <a:t>control loop </a:t>
            </a:r>
            <a:r>
              <a:rPr lang="en-US" dirty="0" smtClean="0">
                <a:solidFill>
                  <a:schemeClr val="tx1">
                    <a:lumMod val="85000"/>
                    <a:lumOff val="15000"/>
                  </a:schemeClr>
                </a:solidFill>
              </a:rPr>
              <a:t>models and updates.</a:t>
            </a:r>
          </a:p>
          <a:p>
            <a:pPr marL="285750" indent="-285750">
              <a:buFontTx/>
              <a:buChar char="-"/>
            </a:pPr>
            <a:r>
              <a:rPr lang="en-US" dirty="0">
                <a:solidFill>
                  <a:schemeClr val="tx1">
                    <a:lumMod val="85000"/>
                    <a:lumOff val="15000"/>
                  </a:schemeClr>
                </a:solidFill>
              </a:rPr>
              <a:t>Interface 4: Policy </a:t>
            </a:r>
            <a:r>
              <a:rPr lang="en-US" dirty="0" smtClean="0">
                <a:solidFill>
                  <a:schemeClr val="tx1">
                    <a:lumMod val="85000"/>
                    <a:lumOff val="15000"/>
                  </a:schemeClr>
                </a:solidFill>
              </a:rPr>
              <a:t>interface (Provided by Policy)</a:t>
            </a:r>
            <a:endParaRPr lang="en-US" dirty="0">
              <a:solidFill>
                <a:schemeClr val="tx1">
                  <a:lumMod val="85000"/>
                  <a:lumOff val="15000"/>
                </a:schemeClr>
              </a:solidFill>
            </a:endParaRPr>
          </a:p>
          <a:p>
            <a:pPr marL="742950" lvl="1" indent="-285750">
              <a:buFontTx/>
              <a:buChar char="-"/>
            </a:pPr>
            <a:r>
              <a:rPr lang="en-US" dirty="0">
                <a:solidFill>
                  <a:schemeClr val="tx1">
                    <a:lumMod val="85000"/>
                    <a:lumOff val="15000"/>
                  </a:schemeClr>
                </a:solidFill>
              </a:rPr>
              <a:t>Interface for </a:t>
            </a:r>
            <a:r>
              <a:rPr lang="en-US" dirty="0" smtClean="0">
                <a:solidFill>
                  <a:schemeClr val="tx1">
                    <a:lumMod val="85000"/>
                    <a:lumOff val="15000"/>
                  </a:schemeClr>
                </a:solidFill>
              </a:rPr>
              <a:t>fetching </a:t>
            </a:r>
            <a:r>
              <a:rPr lang="en-US" dirty="0">
                <a:solidFill>
                  <a:schemeClr val="tx1">
                    <a:lumMod val="85000"/>
                    <a:lumOff val="15000"/>
                  </a:schemeClr>
                </a:solidFill>
              </a:rPr>
              <a:t>configuration and operation policies on control loop and control loop components into DCAE for </a:t>
            </a:r>
            <a:r>
              <a:rPr lang="en-US" dirty="0" smtClean="0">
                <a:solidFill>
                  <a:schemeClr val="tx1">
                    <a:lumMod val="85000"/>
                    <a:lumOff val="15000"/>
                  </a:schemeClr>
                </a:solidFill>
              </a:rPr>
              <a:t>application.</a:t>
            </a:r>
            <a:endParaRPr lang="en-US" dirty="0">
              <a:solidFill>
                <a:schemeClr val="tx1">
                  <a:lumMod val="85000"/>
                  <a:lumOff val="15000"/>
                </a:schemeClr>
              </a:solidFill>
            </a:endParaRPr>
          </a:p>
          <a:p>
            <a:endParaRPr lang="en-US" dirty="0" smtClean="0">
              <a:solidFill>
                <a:schemeClr val="tx1">
                  <a:lumMod val="85000"/>
                  <a:lumOff val="15000"/>
                </a:schemeClr>
              </a:solidFill>
            </a:endParaRPr>
          </a:p>
          <a:p>
            <a:endParaRPr lang="en-US" dirty="0">
              <a:solidFill>
                <a:schemeClr val="tx1">
                  <a:lumMod val="85000"/>
                  <a:lumOff val="15000"/>
                </a:schemeClr>
              </a:solidFill>
            </a:endParaRPr>
          </a:p>
          <a:p>
            <a:pPr marL="285750" indent="-285750">
              <a:buFontTx/>
              <a:buChar char="-"/>
            </a:pPr>
            <a:endParaRPr lang="en-US" dirty="0">
              <a:solidFill>
                <a:schemeClr val="tx1">
                  <a:lumMod val="85000"/>
                  <a:lumOff val="15000"/>
                </a:schemeClr>
              </a:solidFill>
            </a:endParaRPr>
          </a:p>
        </p:txBody>
      </p:sp>
      <p:sp>
        <p:nvSpPr>
          <p:cNvPr id="11" name="Rectangle 10"/>
          <p:cNvSpPr/>
          <p:nvPr/>
        </p:nvSpPr>
        <p:spPr>
          <a:xfrm>
            <a:off x="2297231" y="5969000"/>
            <a:ext cx="9523929" cy="310986"/>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normAutofit fontScale="85000" lnSpcReduction="10000"/>
          </a:bodyPr>
          <a:lstStyle/>
          <a:p>
            <a:r>
              <a:rPr lang="en-US" dirty="0">
                <a:solidFill>
                  <a:schemeClr val="tx1">
                    <a:lumMod val="85000"/>
                    <a:lumOff val="15000"/>
                  </a:schemeClr>
                </a:solidFill>
              </a:rPr>
              <a:t>Consumed </a:t>
            </a:r>
            <a:r>
              <a:rPr lang="en-US" dirty="0" smtClean="0">
                <a:solidFill>
                  <a:schemeClr val="tx1">
                    <a:lumMod val="85000"/>
                    <a:lumOff val="15000"/>
                  </a:schemeClr>
                </a:solidFill>
              </a:rPr>
              <a:t>Models: TOSCA models descripting control loop construction (e.g. collection and analytics apparatus) </a:t>
            </a:r>
            <a:endParaRPr lang="en-US" dirty="0">
              <a:solidFill>
                <a:schemeClr val="tx1">
                  <a:lumMod val="85000"/>
                  <a:lumOff val="15000"/>
                </a:schemeClr>
              </a:solidFill>
            </a:endParaRPr>
          </a:p>
        </p:txBody>
      </p:sp>
      <p:cxnSp>
        <p:nvCxnSpPr>
          <p:cNvPr id="13" name="Straight Connector 12"/>
          <p:cNvCxnSpPr/>
          <p:nvPr/>
        </p:nvCxnSpPr>
        <p:spPr>
          <a:xfrm flipV="1">
            <a:off x="685800" y="2167802"/>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555913" y="1949593"/>
            <a:ext cx="259773" cy="218209"/>
          </a:xfrm>
          <a:prstGeom prst="ellipse">
            <a:avLst/>
          </a:prstGeom>
          <a:noFill/>
          <a:ln w="1587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p:cNvSpPr txBox="1"/>
          <p:nvPr/>
        </p:nvSpPr>
        <p:spPr>
          <a:xfrm>
            <a:off x="453204" y="1803507"/>
            <a:ext cx="635110" cy="215444"/>
          </a:xfrm>
          <a:prstGeom prst="rect">
            <a:avLst/>
          </a:prstGeom>
          <a:noFill/>
        </p:spPr>
        <p:txBody>
          <a:bodyPr wrap="none" rtlCol="0">
            <a:spAutoFit/>
          </a:bodyPr>
          <a:lstStyle/>
          <a:p>
            <a:r>
              <a:rPr lang="en-US" sz="800" dirty="0"/>
              <a:t>Interface 1</a:t>
            </a:r>
          </a:p>
        </p:txBody>
      </p:sp>
      <p:cxnSp>
        <p:nvCxnSpPr>
          <p:cNvPr id="17" name="Straight Connector 16"/>
          <p:cNvCxnSpPr/>
          <p:nvPr/>
        </p:nvCxnSpPr>
        <p:spPr>
          <a:xfrm flipV="1">
            <a:off x="549563" y="3496052"/>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8" name="Arc 17"/>
          <p:cNvSpPr/>
          <p:nvPr/>
        </p:nvSpPr>
        <p:spPr>
          <a:xfrm rot="16200000">
            <a:off x="430434" y="3816011"/>
            <a:ext cx="238257" cy="232602"/>
          </a:xfrm>
          <a:prstGeom prst="arc">
            <a:avLst>
              <a:gd name="adj1" fmla="val 16200000"/>
              <a:gd name="adj2" fmla="val 5446038"/>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9" name="TextBox 18"/>
          <p:cNvSpPr txBox="1"/>
          <p:nvPr/>
        </p:nvSpPr>
        <p:spPr>
          <a:xfrm>
            <a:off x="314961" y="3998875"/>
            <a:ext cx="649537" cy="215444"/>
          </a:xfrm>
          <a:prstGeom prst="rect">
            <a:avLst/>
          </a:prstGeom>
          <a:noFill/>
        </p:spPr>
        <p:txBody>
          <a:bodyPr wrap="none" rtlCol="0">
            <a:spAutoFit/>
          </a:bodyPr>
          <a:lstStyle/>
          <a:p>
            <a:r>
              <a:rPr lang="en-US" sz="800" dirty="0"/>
              <a:t>Interface N</a:t>
            </a:r>
          </a:p>
        </p:txBody>
      </p:sp>
    </p:spTree>
    <p:extLst>
      <p:ext uri="{BB962C8B-B14F-4D97-AF65-F5344CB8AC3E}">
        <p14:creationId xmlns:p14="http://schemas.microsoft.com/office/powerpoint/2010/main" val="809959003"/>
      </p:ext>
    </p:extLst>
  </p:cSld>
  <p:clrMapOvr>
    <a:masterClrMapping/>
  </p:clrMapOvr>
  <p:transition>
    <p:wipe dir="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11</a:t>
            </a:fld>
            <a:endParaRPr lang="en-US" dirty="0"/>
          </a:p>
        </p:txBody>
      </p:sp>
      <p:sp>
        <p:nvSpPr>
          <p:cNvPr id="3" name="Title 2"/>
          <p:cNvSpPr>
            <a:spLocks noGrp="1"/>
          </p:cNvSpPr>
          <p:nvPr>
            <p:ph type="title"/>
          </p:nvPr>
        </p:nvSpPr>
        <p:spPr/>
        <p:txBody>
          <a:bodyPr>
            <a:normAutofit fontScale="90000"/>
          </a:bodyPr>
          <a:lstStyle/>
          <a:p>
            <a:r>
              <a:rPr lang="en-US" dirty="0"/>
              <a:t>Active &amp; Available Inventory, External Registry</a:t>
            </a:r>
          </a:p>
        </p:txBody>
      </p:sp>
      <p:sp>
        <p:nvSpPr>
          <p:cNvPr id="7" name="圆角矩形 30"/>
          <p:cNvSpPr/>
          <p:nvPr/>
        </p:nvSpPr>
        <p:spPr>
          <a:xfrm>
            <a:off x="314961" y="2475607"/>
            <a:ext cx="1613230" cy="1020445"/>
          </a:xfrm>
          <a:prstGeom prst="roundRect">
            <a:avLst>
              <a:gd name="adj" fmla="val 9045"/>
            </a:avLst>
          </a:prstGeom>
          <a:noFill/>
          <a:ln w="9525" cap="flat" cmpd="sng" algn="ctr">
            <a:solidFill>
              <a:schemeClr val="tx1"/>
            </a:solidFill>
            <a:prstDash val="solid"/>
            <a:round/>
            <a:headEnd type="none" w="med" len="med"/>
            <a:tailEnd type="none" w="med" len="med"/>
          </a:ln>
        </p:spPr>
        <p:txBody>
          <a:bodyPr vert="horz" wrap="square" lIns="91440" tIns="45720" rIns="91440" bIns="45720"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914377">
              <a:buClr>
                <a:srgbClr val="CC9900"/>
              </a:buClr>
            </a:pPr>
            <a:r>
              <a:rPr lang="en-US" altLang="zh-CN" sz="1200" dirty="0">
                <a:latin typeface="微软雅黑" panose="020B0503020204020204" pitchFamily="34" charset="-122"/>
                <a:ea typeface="微软雅黑" panose="020B0503020204020204" pitchFamily="34" charset="-122"/>
              </a:rPr>
              <a:t>Active &amp; Available Inventory, External Registry</a:t>
            </a:r>
          </a:p>
        </p:txBody>
      </p:sp>
      <p:sp>
        <p:nvSpPr>
          <p:cNvPr id="8" name="Rectangle 7"/>
          <p:cNvSpPr/>
          <p:nvPr/>
        </p:nvSpPr>
        <p:spPr>
          <a:xfrm>
            <a:off x="2297232" y="1381991"/>
            <a:ext cx="9523929" cy="1247003"/>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sz="1200" dirty="0">
                <a:solidFill>
                  <a:schemeClr val="tx1">
                    <a:lumMod val="85000"/>
                    <a:lumOff val="15000"/>
                  </a:schemeClr>
                </a:solidFill>
              </a:rPr>
              <a:t>Definition</a:t>
            </a:r>
            <a:r>
              <a:rPr lang="en-US" sz="1200" dirty="0" smtClean="0">
                <a:solidFill>
                  <a:schemeClr val="tx1">
                    <a:lumMod val="85000"/>
                    <a:lumOff val="15000"/>
                  </a:schemeClr>
                </a:solidFill>
              </a:rPr>
              <a:t>:</a:t>
            </a:r>
          </a:p>
          <a:p>
            <a:pPr marL="285750" indent="-285750">
              <a:buFontTx/>
              <a:buChar char="-"/>
            </a:pPr>
            <a:r>
              <a:rPr lang="en-US" sz="1200" dirty="0" smtClean="0">
                <a:solidFill>
                  <a:schemeClr val="tx1">
                    <a:lumMod val="85000"/>
                    <a:lumOff val="15000"/>
                  </a:schemeClr>
                </a:solidFill>
              </a:rPr>
              <a:t>AAI maintains </a:t>
            </a:r>
            <a:r>
              <a:rPr lang="en-US" sz="1200" dirty="0">
                <a:solidFill>
                  <a:schemeClr val="tx1">
                    <a:lumMod val="85000"/>
                    <a:lumOff val="15000"/>
                  </a:schemeClr>
                </a:solidFill>
              </a:rPr>
              <a:t>a live view of services and resources in the network, providing the state and relationships of the service </a:t>
            </a:r>
            <a:r>
              <a:rPr lang="en-US" sz="1200" dirty="0" smtClean="0">
                <a:solidFill>
                  <a:schemeClr val="tx1">
                    <a:lumMod val="85000"/>
                    <a:lumOff val="15000"/>
                  </a:schemeClr>
                </a:solidFill>
              </a:rPr>
              <a:t>components</a:t>
            </a:r>
          </a:p>
          <a:p>
            <a:pPr marL="285750" indent="-285750">
              <a:buFontTx/>
              <a:buChar char="-"/>
            </a:pPr>
            <a:r>
              <a:rPr lang="en-US" sz="1200" dirty="0" smtClean="0">
                <a:solidFill>
                  <a:schemeClr val="tx1">
                    <a:lumMod val="85000"/>
                    <a:lumOff val="15000"/>
                  </a:schemeClr>
                </a:solidFill>
              </a:rPr>
              <a:t>Maintains </a:t>
            </a:r>
            <a:r>
              <a:rPr lang="en-US" sz="1200" dirty="0">
                <a:solidFill>
                  <a:schemeClr val="tx1">
                    <a:lumMod val="85000"/>
                    <a:lumOff val="15000"/>
                  </a:schemeClr>
                </a:solidFill>
              </a:rPr>
              <a:t>the view of the managed systems services and resources, as well as information of the external systems that ONAP will connect to</a:t>
            </a:r>
            <a:r>
              <a:rPr lang="en-US" sz="1200" dirty="0" smtClean="0">
                <a:solidFill>
                  <a:schemeClr val="tx1">
                    <a:lumMod val="85000"/>
                    <a:lumOff val="15000"/>
                  </a:schemeClr>
                </a:solidFill>
              </a:rPr>
              <a:t>.</a:t>
            </a:r>
          </a:p>
          <a:p>
            <a:pPr marL="285750" indent="-285750">
              <a:buFontTx/>
              <a:buChar char="-"/>
            </a:pPr>
            <a:r>
              <a:rPr lang="en-US" sz="1200" dirty="0" smtClean="0">
                <a:solidFill>
                  <a:schemeClr val="tx1">
                    <a:lumMod val="85000"/>
                    <a:lumOff val="15000"/>
                  </a:schemeClr>
                </a:solidFill>
              </a:rPr>
              <a:t>It </a:t>
            </a:r>
            <a:r>
              <a:rPr lang="en-US" sz="1200" dirty="0">
                <a:solidFill>
                  <a:schemeClr val="tx1">
                    <a:lumMod val="85000"/>
                    <a:lumOff val="15000"/>
                  </a:schemeClr>
                </a:solidFill>
              </a:rPr>
              <a:t>provides real-time views of a managed systems resources, services and relationships with each other</a:t>
            </a:r>
            <a:r>
              <a:rPr lang="en-US" sz="1200" dirty="0" smtClean="0">
                <a:solidFill>
                  <a:schemeClr val="tx1">
                    <a:lumMod val="85000"/>
                    <a:lumOff val="15000"/>
                  </a:schemeClr>
                </a:solidFill>
              </a:rPr>
              <a:t>.</a:t>
            </a:r>
          </a:p>
          <a:p>
            <a:pPr marL="285750" indent="-285750">
              <a:buFontTx/>
              <a:buChar char="-"/>
            </a:pPr>
            <a:r>
              <a:rPr lang="en-US" sz="1200" dirty="0" smtClean="0">
                <a:solidFill>
                  <a:schemeClr val="tx1">
                    <a:lumMod val="85000"/>
                    <a:lumOff val="15000"/>
                  </a:schemeClr>
                </a:solidFill>
              </a:rPr>
              <a:t>AAI provides a </a:t>
            </a:r>
            <a:r>
              <a:rPr lang="en-US" sz="1200" dirty="0">
                <a:solidFill>
                  <a:schemeClr val="tx1">
                    <a:lumMod val="85000"/>
                    <a:lumOff val="15000"/>
                  </a:schemeClr>
                </a:solidFill>
              </a:rPr>
              <a:t>GUI to provide users the ability to find and inspect inventory data.  This includes a free-text search, inspection of specific entities and their relationships, and aggregated views of data.</a:t>
            </a:r>
          </a:p>
          <a:p>
            <a:pPr marL="285750" indent="-285750">
              <a:buFontTx/>
              <a:buChar char="-"/>
            </a:pPr>
            <a:endParaRPr lang="en-US" sz="1200" dirty="0" smtClean="0">
              <a:solidFill>
                <a:schemeClr val="tx1">
                  <a:lumMod val="85000"/>
                  <a:lumOff val="15000"/>
                </a:schemeClr>
              </a:solidFill>
            </a:endParaRPr>
          </a:p>
          <a:p>
            <a:pPr marL="285750" indent="-285750">
              <a:buFontTx/>
              <a:buChar char="-"/>
            </a:pPr>
            <a:endParaRPr lang="en-US" sz="1200" dirty="0">
              <a:solidFill>
                <a:schemeClr val="tx1">
                  <a:lumMod val="85000"/>
                  <a:lumOff val="15000"/>
                </a:schemeClr>
              </a:solidFill>
            </a:endParaRPr>
          </a:p>
        </p:txBody>
      </p:sp>
      <p:sp>
        <p:nvSpPr>
          <p:cNvPr id="9" name="Rectangle 8"/>
          <p:cNvSpPr/>
          <p:nvPr/>
        </p:nvSpPr>
        <p:spPr>
          <a:xfrm>
            <a:off x="2297232" y="2853199"/>
            <a:ext cx="9523929" cy="1521373"/>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sz="1200" dirty="0">
                <a:solidFill>
                  <a:schemeClr val="tx1">
                    <a:lumMod val="85000"/>
                    <a:lumOff val="15000"/>
                  </a:schemeClr>
                </a:solidFill>
              </a:rPr>
              <a:t>Provided Interfaces:</a:t>
            </a:r>
          </a:p>
          <a:p>
            <a:pPr marL="285750" indent="-285750">
              <a:buFontTx/>
              <a:buChar char="-"/>
            </a:pPr>
            <a:r>
              <a:rPr lang="en-US" sz="1200" dirty="0">
                <a:solidFill>
                  <a:schemeClr val="tx1">
                    <a:lumMod val="85000"/>
                    <a:lumOff val="15000"/>
                  </a:schemeClr>
                </a:solidFill>
              </a:rPr>
              <a:t>Inventory Service </a:t>
            </a:r>
            <a:r>
              <a:rPr lang="en-US" sz="1200" dirty="0" smtClean="0">
                <a:solidFill>
                  <a:schemeClr val="tx1">
                    <a:lumMod val="85000"/>
                    <a:lumOff val="15000"/>
                  </a:schemeClr>
                </a:solidFill>
              </a:rPr>
              <a:t>Interfaces:</a:t>
            </a:r>
          </a:p>
          <a:p>
            <a:pPr marL="742950" lvl="1" indent="-285750">
              <a:buFontTx/>
              <a:buChar char="-"/>
            </a:pPr>
            <a:r>
              <a:rPr lang="en-US" sz="1200" dirty="0" smtClean="0">
                <a:solidFill>
                  <a:schemeClr val="tx1">
                    <a:lumMod val="85000"/>
                    <a:lumOff val="15000"/>
                  </a:schemeClr>
                </a:solidFill>
              </a:rPr>
              <a:t>AAI Resources REST API - Provides </a:t>
            </a:r>
            <a:r>
              <a:rPr lang="en-US" sz="1200" dirty="0">
                <a:solidFill>
                  <a:schemeClr val="tx1">
                    <a:lumMod val="85000"/>
                    <a:lumOff val="15000"/>
                  </a:schemeClr>
                </a:solidFill>
              </a:rPr>
              <a:t>the ability to store, read, update inventory </a:t>
            </a:r>
            <a:r>
              <a:rPr lang="en-US" sz="1200" dirty="0" smtClean="0">
                <a:solidFill>
                  <a:schemeClr val="tx1">
                    <a:lumMod val="85000"/>
                    <a:lumOff val="15000"/>
                  </a:schemeClr>
                </a:solidFill>
              </a:rPr>
              <a:t>information</a:t>
            </a:r>
          </a:p>
          <a:p>
            <a:pPr marL="742950" lvl="1" indent="-285750">
              <a:buFontTx/>
              <a:buChar char="-"/>
            </a:pPr>
            <a:r>
              <a:rPr lang="en-US" sz="1200" dirty="0" smtClean="0">
                <a:solidFill>
                  <a:schemeClr val="tx1">
                    <a:lumMod val="85000"/>
                    <a:lumOff val="15000"/>
                  </a:schemeClr>
                </a:solidFill>
              </a:rPr>
              <a:t>Gizmo</a:t>
            </a:r>
            <a:r>
              <a:rPr lang="en-US" sz="1200" dirty="0">
                <a:solidFill>
                  <a:schemeClr val="tx1">
                    <a:lumMod val="85000"/>
                    <a:lumOff val="15000"/>
                  </a:schemeClr>
                </a:solidFill>
              </a:rPr>
              <a:t>: a </a:t>
            </a:r>
            <a:r>
              <a:rPr lang="en-US" sz="1200">
                <a:solidFill>
                  <a:schemeClr val="tx1">
                    <a:lumMod val="85000"/>
                    <a:lumOff val="15000"/>
                  </a:schemeClr>
                </a:solidFill>
              </a:rPr>
              <a:t>low-level </a:t>
            </a:r>
            <a:r>
              <a:rPr lang="en-US" sz="1200" smtClean="0">
                <a:solidFill>
                  <a:schemeClr val="tx1">
                    <a:lumMod val="85000"/>
                    <a:lumOff val="15000"/>
                  </a:schemeClr>
                </a:solidFill>
              </a:rPr>
              <a:t>REST CRUD </a:t>
            </a:r>
            <a:r>
              <a:rPr lang="en-US" sz="1200" dirty="0">
                <a:solidFill>
                  <a:schemeClr val="tx1">
                    <a:lumMod val="85000"/>
                    <a:lumOff val="15000"/>
                  </a:schemeClr>
                </a:solidFill>
              </a:rPr>
              <a:t>API that provides targeted and simple access to entities, relationships, and their properties.  Gizmo also provides lightweight collections, and transactional bulk write </a:t>
            </a:r>
            <a:r>
              <a:rPr lang="en-US" sz="1200" dirty="0" smtClean="0">
                <a:solidFill>
                  <a:schemeClr val="tx1">
                    <a:lumMod val="85000"/>
                    <a:lumOff val="15000"/>
                  </a:schemeClr>
                </a:solidFill>
              </a:rPr>
              <a:t>support</a:t>
            </a:r>
          </a:p>
          <a:p>
            <a:pPr marL="285750" indent="-285750">
              <a:buFontTx/>
              <a:buChar char="-"/>
            </a:pPr>
            <a:r>
              <a:rPr lang="en-US" sz="1200" dirty="0" smtClean="0">
                <a:solidFill>
                  <a:schemeClr val="tx1">
                    <a:lumMod val="85000"/>
                    <a:lumOff val="15000"/>
                  </a:schemeClr>
                </a:solidFill>
              </a:rPr>
              <a:t>Complex Query Interface: AAI Traversal REST API – Provides the ability to perform complex traversals of the AAI Graph</a:t>
            </a:r>
          </a:p>
          <a:p>
            <a:pPr marL="285750" indent="-285750">
              <a:buFontTx/>
              <a:buChar char="-"/>
            </a:pPr>
            <a:r>
              <a:rPr lang="en-US" sz="1200" dirty="0" smtClean="0">
                <a:solidFill>
                  <a:schemeClr val="tx1">
                    <a:lumMod val="85000"/>
                    <a:lumOff val="15000"/>
                  </a:schemeClr>
                </a:solidFill>
              </a:rPr>
              <a:t>External </a:t>
            </a:r>
            <a:r>
              <a:rPr lang="en-US" sz="1200" dirty="0">
                <a:solidFill>
                  <a:schemeClr val="tx1">
                    <a:lumMod val="85000"/>
                    <a:lumOff val="15000"/>
                  </a:schemeClr>
                </a:solidFill>
              </a:rPr>
              <a:t>Register interface </a:t>
            </a:r>
          </a:p>
          <a:p>
            <a:pPr marL="742950" lvl="1" indent="-285750">
              <a:buFontTx/>
              <a:buChar char="-"/>
            </a:pPr>
            <a:r>
              <a:rPr lang="en-US" sz="1200" dirty="0">
                <a:solidFill>
                  <a:schemeClr val="tx1">
                    <a:lumMod val="85000"/>
                    <a:lumOff val="15000"/>
                  </a:schemeClr>
                </a:solidFill>
              </a:rPr>
              <a:t>Provides the ability to provision and read external system information</a:t>
            </a:r>
          </a:p>
        </p:txBody>
      </p:sp>
      <p:sp>
        <p:nvSpPr>
          <p:cNvPr id="10" name="Rectangle 9"/>
          <p:cNvSpPr/>
          <p:nvPr/>
        </p:nvSpPr>
        <p:spPr>
          <a:xfrm>
            <a:off x="2297232" y="4549277"/>
            <a:ext cx="9523929" cy="81738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sz="1200" dirty="0">
                <a:solidFill>
                  <a:schemeClr val="tx1">
                    <a:lumMod val="85000"/>
                    <a:lumOff val="15000"/>
                  </a:schemeClr>
                </a:solidFill>
              </a:rPr>
              <a:t>Consumed interface Interfaces:</a:t>
            </a:r>
          </a:p>
          <a:p>
            <a:pPr marL="285750" indent="-285750">
              <a:buFontTx/>
              <a:buChar char="-"/>
            </a:pPr>
            <a:r>
              <a:rPr lang="en-US" sz="1200" dirty="0" err="1" smtClean="0">
                <a:solidFill>
                  <a:schemeClr val="tx1">
                    <a:lumMod val="85000"/>
                    <a:lumOff val="15000"/>
                  </a:schemeClr>
                </a:solidFill>
              </a:rPr>
              <a:t>DMaaP</a:t>
            </a:r>
            <a:endParaRPr lang="en-US" sz="1200" dirty="0" smtClean="0">
              <a:solidFill>
                <a:schemeClr val="tx1">
                  <a:lumMod val="85000"/>
                  <a:lumOff val="15000"/>
                </a:schemeClr>
              </a:solidFill>
            </a:endParaRPr>
          </a:p>
          <a:p>
            <a:pPr marL="285750" indent="-285750">
              <a:buFontTx/>
              <a:buChar char="-"/>
            </a:pPr>
            <a:r>
              <a:rPr lang="en-US" sz="1200" dirty="0" smtClean="0">
                <a:solidFill>
                  <a:schemeClr val="tx1">
                    <a:lumMod val="85000"/>
                    <a:lumOff val="15000"/>
                  </a:schemeClr>
                </a:solidFill>
              </a:rPr>
              <a:t>SDC</a:t>
            </a:r>
          </a:p>
          <a:p>
            <a:pPr marL="285750" indent="-285750">
              <a:buFontTx/>
              <a:buChar char="-"/>
            </a:pPr>
            <a:r>
              <a:rPr lang="en-US" sz="1200" dirty="0" err="1" smtClean="0">
                <a:solidFill>
                  <a:schemeClr val="tx1">
                    <a:lumMod val="85000"/>
                    <a:lumOff val="15000"/>
                  </a:schemeClr>
                </a:solidFill>
              </a:rPr>
              <a:t>Multivim</a:t>
            </a:r>
            <a:endParaRPr lang="en-US" sz="1200" dirty="0">
              <a:solidFill>
                <a:schemeClr val="tx1">
                  <a:lumMod val="85000"/>
                  <a:lumOff val="15000"/>
                </a:schemeClr>
              </a:solidFill>
            </a:endParaRPr>
          </a:p>
        </p:txBody>
      </p:sp>
      <p:sp>
        <p:nvSpPr>
          <p:cNvPr id="11" name="Rectangle 10"/>
          <p:cNvSpPr/>
          <p:nvPr/>
        </p:nvSpPr>
        <p:spPr>
          <a:xfrm>
            <a:off x="2297231" y="5541363"/>
            <a:ext cx="9523929" cy="738624"/>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lumMod val="85000"/>
                    <a:lumOff val="15000"/>
                  </a:schemeClr>
                </a:solidFill>
              </a:rPr>
              <a:t>Consumed Models: </a:t>
            </a:r>
            <a:r>
              <a:rPr lang="en-US" dirty="0" smtClean="0">
                <a:solidFill>
                  <a:schemeClr val="tx1">
                    <a:lumMod val="85000"/>
                    <a:lumOff val="15000"/>
                  </a:schemeClr>
                </a:solidFill>
              </a:rPr>
              <a:t>TOSCA Service and Resource Models</a:t>
            </a:r>
            <a:endParaRPr lang="en-US" dirty="0">
              <a:solidFill>
                <a:schemeClr val="tx1">
                  <a:lumMod val="85000"/>
                  <a:lumOff val="15000"/>
                </a:schemeClr>
              </a:solidFill>
            </a:endParaRPr>
          </a:p>
        </p:txBody>
      </p:sp>
      <p:cxnSp>
        <p:nvCxnSpPr>
          <p:cNvPr id="13" name="Straight Connector 12"/>
          <p:cNvCxnSpPr/>
          <p:nvPr/>
        </p:nvCxnSpPr>
        <p:spPr>
          <a:xfrm flipV="1">
            <a:off x="685800" y="2167802"/>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555913" y="1949593"/>
            <a:ext cx="259773" cy="218209"/>
          </a:xfrm>
          <a:prstGeom prst="ellipse">
            <a:avLst/>
          </a:prstGeom>
          <a:noFill/>
          <a:ln w="1587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p:cNvSpPr txBox="1"/>
          <p:nvPr/>
        </p:nvSpPr>
        <p:spPr>
          <a:xfrm>
            <a:off x="314960" y="1537112"/>
            <a:ext cx="1894839" cy="415498"/>
          </a:xfrm>
          <a:prstGeom prst="rect">
            <a:avLst/>
          </a:prstGeom>
          <a:noFill/>
        </p:spPr>
        <p:txBody>
          <a:bodyPr wrap="square" rtlCol="0">
            <a:spAutoFit/>
          </a:bodyPr>
          <a:lstStyle/>
          <a:p>
            <a:pPr marL="171450" indent="-171450">
              <a:buFont typeface="Arial" panose="020B0604020202020204" pitchFamily="34" charset="0"/>
              <a:buChar char="•"/>
            </a:pPr>
            <a:r>
              <a:rPr lang="en-US" sz="1050" dirty="0"/>
              <a:t>Inventory Service Interface</a:t>
            </a:r>
          </a:p>
          <a:p>
            <a:pPr marL="171450" indent="-171450">
              <a:buFont typeface="Arial" panose="020B0604020202020204" pitchFamily="34" charset="0"/>
              <a:buChar char="•"/>
            </a:pPr>
            <a:r>
              <a:rPr lang="en-US" sz="1050" dirty="0"/>
              <a:t>External Register Interface</a:t>
            </a:r>
          </a:p>
        </p:txBody>
      </p:sp>
      <p:cxnSp>
        <p:nvCxnSpPr>
          <p:cNvPr id="17" name="Straight Connector 16"/>
          <p:cNvCxnSpPr/>
          <p:nvPr/>
        </p:nvCxnSpPr>
        <p:spPr>
          <a:xfrm flipV="1">
            <a:off x="549563" y="3496052"/>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8" name="Arc 17"/>
          <p:cNvSpPr/>
          <p:nvPr/>
        </p:nvSpPr>
        <p:spPr>
          <a:xfrm rot="16200000">
            <a:off x="430434" y="3816011"/>
            <a:ext cx="238257" cy="232602"/>
          </a:xfrm>
          <a:prstGeom prst="arc">
            <a:avLst>
              <a:gd name="adj1" fmla="val 16200000"/>
              <a:gd name="adj2" fmla="val 5446038"/>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9" name="TextBox 18"/>
          <p:cNvSpPr txBox="1"/>
          <p:nvPr/>
        </p:nvSpPr>
        <p:spPr>
          <a:xfrm>
            <a:off x="314961" y="3998875"/>
            <a:ext cx="649537" cy="215444"/>
          </a:xfrm>
          <a:prstGeom prst="rect">
            <a:avLst/>
          </a:prstGeom>
          <a:noFill/>
        </p:spPr>
        <p:txBody>
          <a:bodyPr wrap="none" rtlCol="0">
            <a:spAutoFit/>
          </a:bodyPr>
          <a:lstStyle/>
          <a:p>
            <a:r>
              <a:rPr lang="en-US" sz="800" dirty="0"/>
              <a:t>Interface N</a:t>
            </a:r>
          </a:p>
        </p:txBody>
      </p:sp>
    </p:spTree>
    <p:extLst>
      <p:ext uri="{BB962C8B-B14F-4D97-AF65-F5344CB8AC3E}">
        <p14:creationId xmlns:p14="http://schemas.microsoft.com/office/powerpoint/2010/main" val="4010417536"/>
      </p:ext>
    </p:extLst>
  </p:cSld>
  <p:clrMapOvr>
    <a:masterClrMapping/>
  </p:clrMapOvr>
  <p:transition>
    <p:wipe dir="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xmlns="" id="{38342EA3-53FC-444D-B524-FE5481A54CAD}"/>
              </a:ext>
            </a:extLst>
          </p:cNvPr>
          <p:cNvSpPr>
            <a:spLocks noGrp="1"/>
          </p:cNvSpPr>
          <p:nvPr>
            <p:ph type="sldNum" sz="quarter" idx="4"/>
          </p:nvPr>
        </p:nvSpPr>
        <p:spPr/>
        <p:txBody>
          <a:bodyPr/>
          <a:lstStyle/>
          <a:p>
            <a:fld id="{6C9CD605-947A-3C4E-98CB-B055F943FEBA}" type="slidenum">
              <a:rPr lang="en-US" smtClean="0"/>
              <a:pPr/>
              <a:t>12</a:t>
            </a:fld>
            <a:endParaRPr lang="en-US" dirty="0"/>
          </a:p>
        </p:txBody>
      </p:sp>
      <p:sp>
        <p:nvSpPr>
          <p:cNvPr id="3" name="Title 2">
            <a:extLst>
              <a:ext uri="{FF2B5EF4-FFF2-40B4-BE49-F238E27FC236}">
                <a16:creationId xmlns:a16="http://schemas.microsoft.com/office/drawing/2014/main" xmlns="" id="{03530BB5-549C-4343-9AF4-AC9DF366E71F}"/>
              </a:ext>
            </a:extLst>
          </p:cNvPr>
          <p:cNvSpPr>
            <a:spLocks noGrp="1"/>
          </p:cNvSpPr>
          <p:nvPr>
            <p:ph type="title"/>
          </p:nvPr>
        </p:nvSpPr>
        <p:spPr/>
        <p:txBody>
          <a:bodyPr>
            <a:normAutofit fontScale="90000"/>
          </a:bodyPr>
          <a:lstStyle/>
          <a:p>
            <a:r>
              <a:rPr lang="en-US" b="1" dirty="0"/>
              <a:t>AAF Functional Description</a:t>
            </a:r>
          </a:p>
        </p:txBody>
      </p:sp>
      <p:sp>
        <p:nvSpPr>
          <p:cNvPr id="4" name="Text Placeholder 3">
            <a:extLst>
              <a:ext uri="{FF2B5EF4-FFF2-40B4-BE49-F238E27FC236}">
                <a16:creationId xmlns:a16="http://schemas.microsoft.com/office/drawing/2014/main" xmlns="" id="{B62C726E-130B-4487-985E-2D4E9D3DDCB3}"/>
              </a:ext>
            </a:extLst>
          </p:cNvPr>
          <p:cNvSpPr>
            <a:spLocks noGrp="1"/>
          </p:cNvSpPr>
          <p:nvPr>
            <p:ph type="body" sz="quarter" idx="10"/>
          </p:nvPr>
        </p:nvSpPr>
        <p:spPr/>
        <p:txBody>
          <a:bodyPr>
            <a:noAutofit/>
          </a:bodyPr>
          <a:lstStyle/>
          <a:p>
            <a:r>
              <a:rPr lang="en-US" sz="1600" dirty="0"/>
              <a:t>The purpose of AAF (Application Authorization Framework) is to organize software authorizations so that applications, tools and services can match the access needed to perform job functions.  This is a critical function for Cloud environments, as Services need to be able to be installed and running in a very short time, and should not be encumbered with local configurations of Users, Permissions and Passwords.</a:t>
            </a:r>
          </a:p>
          <a:p>
            <a:r>
              <a:rPr lang="en-US" sz="1600" dirty="0"/>
              <a:t>To be effective during a computer transaction, Security must not only be secure, but very fast. Given that each transaction must be checked and validated for Authorization and Authentication, it is critical that all elements on this path perform optimally.</a:t>
            </a:r>
          </a:p>
          <a:p>
            <a:r>
              <a:rPr lang="en-US" sz="1600" dirty="0"/>
              <a:t>AAF contains some elements of Role Based Authorization, but includes Attribute Based Authorization elements as well. </a:t>
            </a:r>
          </a:p>
          <a:p>
            <a:pPr marL="0" indent="0">
              <a:buNone/>
            </a:pPr>
            <a:r>
              <a:rPr lang="en-US" sz="1600" b="1" dirty="0"/>
              <a:t>Essential Functional Components: </a:t>
            </a:r>
          </a:p>
          <a:p>
            <a:r>
              <a:rPr lang="en-US" sz="1600" dirty="0"/>
              <a:t>The core component to deliver this Enterprise Access is a </a:t>
            </a:r>
            <a:r>
              <a:rPr lang="en-US" sz="1600" dirty="0" err="1"/>
              <a:t>RESTful</a:t>
            </a:r>
            <a:r>
              <a:rPr lang="en-US" sz="1600" dirty="0"/>
              <a:t> service, with runtime instances  backed by a resilient </a:t>
            </a:r>
            <a:r>
              <a:rPr lang="en-US" sz="1600" dirty="0" err="1"/>
              <a:t>Datastore</a:t>
            </a:r>
            <a:r>
              <a:rPr lang="en-US" sz="1600" dirty="0"/>
              <a:t> (Cassandra as of release 1.3)</a:t>
            </a:r>
          </a:p>
          <a:p>
            <a:r>
              <a:rPr lang="en-US" sz="1600" dirty="0"/>
              <a:t>The Data is managed by </a:t>
            </a:r>
            <a:r>
              <a:rPr lang="en-US" sz="1600" dirty="0" err="1"/>
              <a:t>RESTful</a:t>
            </a:r>
            <a:r>
              <a:rPr lang="en-US" sz="1600" dirty="0"/>
              <a:t> API, with Admin functions supplemented by Character Based User interface and certain GUI elements.</a:t>
            </a:r>
          </a:p>
          <a:p>
            <a:r>
              <a:rPr lang="en-US" sz="1600" dirty="0"/>
              <a:t>The Service accessible by provided Caching Clients and by specialized plugins</a:t>
            </a:r>
          </a:p>
          <a:p>
            <a:r>
              <a:rPr lang="en-US" sz="1600" dirty="0"/>
              <a:t>CADI (A Framework for providing Enterprise Class Authentication and Authorization with minimal configuration to Containers and Standalone Services)</a:t>
            </a:r>
          </a:p>
          <a:p>
            <a:r>
              <a:rPr lang="en-US" sz="1600" dirty="0"/>
              <a:t>Cassandra (GRID Core)</a:t>
            </a:r>
          </a:p>
        </p:txBody>
      </p:sp>
    </p:spTree>
    <p:extLst>
      <p:ext uri="{BB962C8B-B14F-4D97-AF65-F5344CB8AC3E}">
        <p14:creationId xmlns:p14="http://schemas.microsoft.com/office/powerpoint/2010/main" val="2220591104"/>
      </p:ext>
    </p:extLst>
  </p:cSld>
  <p:clrMapOvr>
    <a:masterClrMapping/>
  </p:clrMapOvr>
  <p:transition>
    <p:wipe dir="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xmlns="" id="{38342EA3-53FC-444D-B524-FE5481A54CAD}"/>
              </a:ext>
            </a:extLst>
          </p:cNvPr>
          <p:cNvSpPr>
            <a:spLocks noGrp="1"/>
          </p:cNvSpPr>
          <p:nvPr>
            <p:ph type="sldNum" sz="quarter" idx="4"/>
          </p:nvPr>
        </p:nvSpPr>
        <p:spPr/>
        <p:txBody>
          <a:bodyPr/>
          <a:lstStyle/>
          <a:p>
            <a:fld id="{6C9CD605-947A-3C4E-98CB-B055F943FEBA}" type="slidenum">
              <a:rPr lang="en-US" smtClean="0"/>
              <a:pPr/>
              <a:t>13</a:t>
            </a:fld>
            <a:endParaRPr lang="en-US" dirty="0"/>
          </a:p>
        </p:txBody>
      </p:sp>
      <p:sp>
        <p:nvSpPr>
          <p:cNvPr id="3" name="Title 2">
            <a:extLst>
              <a:ext uri="{FF2B5EF4-FFF2-40B4-BE49-F238E27FC236}">
                <a16:creationId xmlns:a16="http://schemas.microsoft.com/office/drawing/2014/main" xmlns="" id="{03530BB5-549C-4343-9AF4-AC9DF366E71F}"/>
              </a:ext>
            </a:extLst>
          </p:cNvPr>
          <p:cNvSpPr>
            <a:spLocks noGrp="1"/>
          </p:cNvSpPr>
          <p:nvPr>
            <p:ph type="title"/>
          </p:nvPr>
        </p:nvSpPr>
        <p:spPr/>
        <p:txBody>
          <a:bodyPr>
            <a:normAutofit fontScale="90000"/>
          </a:bodyPr>
          <a:lstStyle/>
          <a:p>
            <a:r>
              <a:rPr lang="en-US" b="1" dirty="0"/>
              <a:t>AAF Functional Description</a:t>
            </a:r>
          </a:p>
        </p:txBody>
      </p:sp>
      <p:sp>
        <p:nvSpPr>
          <p:cNvPr id="4" name="Text Placeholder 3">
            <a:extLst>
              <a:ext uri="{FF2B5EF4-FFF2-40B4-BE49-F238E27FC236}">
                <a16:creationId xmlns:a16="http://schemas.microsoft.com/office/drawing/2014/main" xmlns="" id="{B62C726E-130B-4487-985E-2D4E9D3DDCB3}"/>
              </a:ext>
            </a:extLst>
          </p:cNvPr>
          <p:cNvSpPr>
            <a:spLocks noGrp="1"/>
          </p:cNvSpPr>
          <p:nvPr>
            <p:ph type="body" sz="quarter" idx="10"/>
          </p:nvPr>
        </p:nvSpPr>
        <p:spPr/>
        <p:txBody>
          <a:bodyPr>
            <a:noAutofit/>
          </a:bodyPr>
          <a:lstStyle/>
          <a:p>
            <a:r>
              <a:rPr lang="en-US" sz="1600" dirty="0"/>
              <a:t>CADI stands for Code, Access, Data and Identity, This Framework addresses the Runtime Elements of Access and Identity. </a:t>
            </a:r>
          </a:p>
          <a:p>
            <a:r>
              <a:rPr lang="en-US" sz="1600" dirty="0"/>
              <a:t>Many other tools address elements of this vision.  For instance, Sonar and Fortify evaluate code for maintainability and security problems, while Voltage provides encryption for Data at Rest.</a:t>
            </a:r>
          </a:p>
          <a:p>
            <a:endParaRPr lang="en-US" sz="1600" dirty="0"/>
          </a:p>
          <a:p>
            <a:pPr marL="0" indent="0">
              <a:buNone/>
            </a:pPr>
            <a:r>
              <a:rPr lang="en-US" sz="1600" dirty="0"/>
              <a:t>However, CADI Framework contributes to these for runtime applications by:</a:t>
            </a:r>
          </a:p>
          <a:p>
            <a:r>
              <a:rPr lang="en-US" sz="1600" dirty="0"/>
              <a:t>Code - CADI provides reusable Security Client code, and ties in with appropriate Security Interfaces (i.e. J2EE Standard Filters)</a:t>
            </a:r>
          </a:p>
          <a:p>
            <a:r>
              <a:rPr lang="en-US" sz="1600" dirty="0"/>
              <a:t>Access - CADI provides links to Authorization tool(s) (AAF) for Fine-grained Authorization. Also, data from Identity servers is also made available to Coders easily. For instance, CADI provides a clean API to read the Course Grained Authorization information available within the CSP Cookie.</a:t>
            </a:r>
          </a:p>
          <a:p>
            <a:r>
              <a:rPr lang="en-US" sz="1600" dirty="0"/>
              <a:t>Data - CADI provides simple setup for certificates needed for TLS connectivity, so that barriers to using HTTPS are greatly reduced. It also ensures that no one using CADI uses clear-text passwords in Configuration files.</a:t>
            </a:r>
          </a:p>
          <a:p>
            <a:r>
              <a:rPr lang="en-US" sz="1600" dirty="0"/>
              <a:t>Identity - CADI Framework obtains the Identity of any callers by delegating to CSO approved Identity servers on behalf of the client, so that Applications can be assured of who is talking to them.</a:t>
            </a:r>
          </a:p>
          <a:p>
            <a:pPr marL="0" indent="0">
              <a:buNone/>
            </a:pPr>
            <a:endParaRPr lang="en-US" sz="1600" dirty="0"/>
          </a:p>
        </p:txBody>
      </p:sp>
    </p:spTree>
    <p:extLst>
      <p:ext uri="{BB962C8B-B14F-4D97-AF65-F5344CB8AC3E}">
        <p14:creationId xmlns:p14="http://schemas.microsoft.com/office/powerpoint/2010/main" val="2252907323"/>
      </p:ext>
    </p:extLst>
  </p:cSld>
  <p:clrMapOvr>
    <a:masterClrMapping/>
  </p:clrMapOvr>
  <p:transition>
    <p:wipe dir="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xmlns="" id="{38342EA3-53FC-444D-B524-FE5481A54CAD}"/>
              </a:ext>
            </a:extLst>
          </p:cNvPr>
          <p:cNvSpPr>
            <a:spLocks noGrp="1"/>
          </p:cNvSpPr>
          <p:nvPr>
            <p:ph type="sldNum" sz="quarter" idx="4"/>
          </p:nvPr>
        </p:nvSpPr>
        <p:spPr/>
        <p:txBody>
          <a:bodyPr/>
          <a:lstStyle/>
          <a:p>
            <a:fld id="{6C9CD605-947A-3C4E-98CB-B055F943FEBA}" type="slidenum">
              <a:rPr lang="en-US" smtClean="0"/>
              <a:pPr/>
              <a:t>14</a:t>
            </a:fld>
            <a:endParaRPr lang="en-US" dirty="0"/>
          </a:p>
        </p:txBody>
      </p:sp>
      <p:sp>
        <p:nvSpPr>
          <p:cNvPr id="3" name="Title 2">
            <a:extLst>
              <a:ext uri="{FF2B5EF4-FFF2-40B4-BE49-F238E27FC236}">
                <a16:creationId xmlns:a16="http://schemas.microsoft.com/office/drawing/2014/main" xmlns="" id="{03530BB5-549C-4343-9AF4-AC9DF366E71F}"/>
              </a:ext>
            </a:extLst>
          </p:cNvPr>
          <p:cNvSpPr>
            <a:spLocks noGrp="1"/>
          </p:cNvSpPr>
          <p:nvPr>
            <p:ph type="title"/>
          </p:nvPr>
        </p:nvSpPr>
        <p:spPr/>
        <p:txBody>
          <a:bodyPr>
            <a:normAutofit fontScale="90000"/>
          </a:bodyPr>
          <a:lstStyle/>
          <a:p>
            <a:r>
              <a:rPr lang="en-US" b="1" dirty="0"/>
              <a:t>AAF Functional Description</a:t>
            </a:r>
          </a:p>
        </p:txBody>
      </p:sp>
      <p:sp>
        <p:nvSpPr>
          <p:cNvPr id="4" name="Text Placeholder 3">
            <a:extLst>
              <a:ext uri="{FF2B5EF4-FFF2-40B4-BE49-F238E27FC236}">
                <a16:creationId xmlns:a16="http://schemas.microsoft.com/office/drawing/2014/main" xmlns="" id="{B62C726E-130B-4487-985E-2D4E9D3DDCB3}"/>
              </a:ext>
            </a:extLst>
          </p:cNvPr>
          <p:cNvSpPr>
            <a:spLocks noGrp="1"/>
          </p:cNvSpPr>
          <p:nvPr>
            <p:ph type="body" sz="quarter" idx="10"/>
          </p:nvPr>
        </p:nvSpPr>
        <p:spPr/>
        <p:txBody>
          <a:bodyPr>
            <a:noAutofit/>
          </a:bodyPr>
          <a:lstStyle/>
          <a:p>
            <a:pPr marL="0" indent="0">
              <a:buNone/>
            </a:pPr>
            <a:r>
              <a:rPr lang="en-US" sz="1200" b="1" dirty="0"/>
              <a:t>Entities within AAF</a:t>
            </a:r>
          </a:p>
          <a:p>
            <a:pPr marL="0" indent="0">
              <a:buNone/>
            </a:pPr>
            <a:r>
              <a:rPr lang="en-US" sz="1200" b="1" dirty="0"/>
              <a:t>Namespaces</a:t>
            </a:r>
          </a:p>
          <a:p>
            <a:r>
              <a:rPr lang="en-US" sz="1200" dirty="0"/>
              <a:t>A Namespace, in AAF, is the ensemble of Roles, Permissions and Identities controllable within the domain assigned to a member of the Organization's chain-of-command.  </a:t>
            </a:r>
          </a:p>
          <a:p>
            <a:r>
              <a:rPr lang="en-US" sz="1200" dirty="0"/>
              <a:t>Namespaces are known by domain, in dot-delimited form.  ex:  </a:t>
            </a:r>
            <a:r>
              <a:rPr lang="en-US" sz="1200" dirty="0" err="1"/>
              <a:t>com.att.aaf</a:t>
            </a:r>
            <a:r>
              <a:rPr lang="en-US" sz="1200" dirty="0"/>
              <a:t> or </a:t>
            </a:r>
            <a:r>
              <a:rPr lang="en-US" sz="1200" dirty="0" err="1"/>
              <a:t>com.att.wfa</a:t>
            </a:r>
            <a:r>
              <a:rPr lang="en-US" sz="1200" dirty="0"/>
              <a:t>, and they are hierarchically managed.</a:t>
            </a:r>
          </a:p>
          <a:p>
            <a:pPr marL="0" indent="0">
              <a:buNone/>
            </a:pPr>
            <a:r>
              <a:rPr lang="en-US" sz="1200" b="1" dirty="0"/>
              <a:t>People in Namespaces</a:t>
            </a:r>
          </a:p>
          <a:p>
            <a:r>
              <a:rPr lang="en-US" sz="1200" dirty="0"/>
              <a:t>Owner (Responsible)</a:t>
            </a:r>
          </a:p>
          <a:p>
            <a:r>
              <a:rPr lang="en-US" sz="1200" dirty="0"/>
              <a:t>A key feature of how AAF works for an Enterprise is by supporting federated responsibility.  This responsibility is clearly delineated by the owner entry.  Organizations (i.e. companies) may establish their own policies</a:t>
            </a:r>
          </a:p>
          <a:p>
            <a:pPr marL="0" indent="0">
              <a:buNone/>
            </a:pPr>
            <a:r>
              <a:rPr lang="en-US" sz="1200" b="1" dirty="0"/>
              <a:t>Roles</a:t>
            </a:r>
          </a:p>
          <a:p>
            <a:r>
              <a:rPr lang="en-US" sz="1200" dirty="0"/>
              <a:t>I)  "Roles" is a bit of an overloaded term in Security software.  It has unfortunately been typically used as a flat, </a:t>
            </a:r>
            <a:r>
              <a:rPr lang="en-US" sz="1200" dirty="0" err="1"/>
              <a:t>unscoped</a:t>
            </a:r>
            <a:r>
              <a:rPr lang="en-US" sz="1200" dirty="0"/>
              <a:t> Group, known only to the Application. </a:t>
            </a:r>
          </a:p>
          <a:p>
            <a:r>
              <a:rPr lang="en-US" sz="1200" dirty="0"/>
              <a:t> Typical examples such as "user" and "admin" have no meaning outside the immediate context of the application.  "admin"???  "admin" of what?  What are the behaviors allowed for "admin"?  Is the "admin" of Application A, the same as Application B? (answer, no!)</a:t>
            </a:r>
          </a:p>
          <a:p>
            <a:pPr marL="0" indent="0">
              <a:buNone/>
            </a:pPr>
            <a:r>
              <a:rPr lang="en-US" sz="1200" b="1" dirty="0"/>
              <a:t>Permissions</a:t>
            </a:r>
          </a:p>
          <a:p>
            <a:pPr marL="0" indent="0">
              <a:buNone/>
            </a:pPr>
            <a:r>
              <a:rPr lang="en-US" sz="1200" dirty="0"/>
              <a:t>Permissions are the other side of the decoupled Authorization equation.  Permissions represent some resource that needs to be protected by the Application in question. examples:</a:t>
            </a:r>
          </a:p>
          <a:p>
            <a:r>
              <a:rPr lang="en-US" sz="1200" dirty="0"/>
              <a:t>A GUI Admin page should be available to only those who job function is to administer this app.</a:t>
            </a:r>
          </a:p>
          <a:p>
            <a:r>
              <a:rPr lang="en-US" sz="1200" dirty="0"/>
              <a:t>SPI Data that this App accesses should only be accessible to those who are allowed to see SPI data.</a:t>
            </a:r>
          </a:p>
          <a:p>
            <a:r>
              <a:rPr lang="en-US" sz="1200" dirty="0"/>
              <a:t>Full data reporting dumps should only be accessible to Audit teams.</a:t>
            </a:r>
          </a:p>
        </p:txBody>
      </p:sp>
    </p:spTree>
    <p:extLst>
      <p:ext uri="{BB962C8B-B14F-4D97-AF65-F5344CB8AC3E}">
        <p14:creationId xmlns:p14="http://schemas.microsoft.com/office/powerpoint/2010/main" val="15578853"/>
      </p:ext>
    </p:extLst>
  </p:cSld>
  <p:clrMapOvr>
    <a:masterClrMapping/>
  </p:clrMapOvr>
  <p:transition>
    <p:wipe dir="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xmlns="" id="{38342EA3-53FC-444D-B524-FE5481A54CAD}"/>
              </a:ext>
            </a:extLst>
          </p:cNvPr>
          <p:cNvSpPr>
            <a:spLocks noGrp="1"/>
          </p:cNvSpPr>
          <p:nvPr>
            <p:ph type="sldNum" sz="quarter" idx="4"/>
          </p:nvPr>
        </p:nvSpPr>
        <p:spPr/>
        <p:txBody>
          <a:bodyPr/>
          <a:lstStyle/>
          <a:p>
            <a:fld id="{6C9CD605-947A-3C4E-98CB-B055F943FEBA}" type="slidenum">
              <a:rPr lang="en-US" smtClean="0"/>
              <a:pPr/>
              <a:t>15</a:t>
            </a:fld>
            <a:endParaRPr lang="en-US" dirty="0"/>
          </a:p>
        </p:txBody>
      </p:sp>
      <p:sp>
        <p:nvSpPr>
          <p:cNvPr id="3" name="Title 2">
            <a:extLst>
              <a:ext uri="{FF2B5EF4-FFF2-40B4-BE49-F238E27FC236}">
                <a16:creationId xmlns:a16="http://schemas.microsoft.com/office/drawing/2014/main" xmlns="" id="{03530BB5-549C-4343-9AF4-AC9DF366E71F}"/>
              </a:ext>
            </a:extLst>
          </p:cNvPr>
          <p:cNvSpPr>
            <a:spLocks noGrp="1"/>
          </p:cNvSpPr>
          <p:nvPr>
            <p:ph type="title"/>
          </p:nvPr>
        </p:nvSpPr>
        <p:spPr/>
        <p:txBody>
          <a:bodyPr>
            <a:normAutofit fontScale="90000"/>
          </a:bodyPr>
          <a:lstStyle/>
          <a:p>
            <a:r>
              <a:rPr lang="en-US" b="1" dirty="0"/>
              <a:t>AAF Object Model</a:t>
            </a:r>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13163" y="1153026"/>
            <a:ext cx="7849355" cy="5352308"/>
          </a:xfrm>
          <a:prstGeom prst="rect">
            <a:avLst/>
          </a:prstGeom>
        </p:spPr>
      </p:pic>
    </p:spTree>
    <p:extLst>
      <p:ext uri="{BB962C8B-B14F-4D97-AF65-F5344CB8AC3E}">
        <p14:creationId xmlns:p14="http://schemas.microsoft.com/office/powerpoint/2010/main" val="3270446574"/>
      </p:ext>
    </p:extLst>
  </p:cSld>
  <p:clrMapOvr>
    <a:masterClrMapping/>
  </p:clrMapOvr>
  <p:transition>
    <p:wipe dir="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xmlns="" id="{38342EA3-53FC-444D-B524-FE5481A54CAD}"/>
              </a:ext>
            </a:extLst>
          </p:cNvPr>
          <p:cNvSpPr>
            <a:spLocks noGrp="1"/>
          </p:cNvSpPr>
          <p:nvPr>
            <p:ph type="sldNum" sz="quarter" idx="4"/>
          </p:nvPr>
        </p:nvSpPr>
        <p:spPr/>
        <p:txBody>
          <a:bodyPr/>
          <a:lstStyle/>
          <a:p>
            <a:fld id="{6C9CD605-947A-3C4E-98CB-B055F943FEBA}" type="slidenum">
              <a:rPr lang="en-US" smtClean="0"/>
              <a:pPr/>
              <a:t>16</a:t>
            </a:fld>
            <a:endParaRPr lang="en-US" dirty="0"/>
          </a:p>
        </p:txBody>
      </p:sp>
      <p:sp>
        <p:nvSpPr>
          <p:cNvPr id="3" name="Title 2">
            <a:extLst>
              <a:ext uri="{FF2B5EF4-FFF2-40B4-BE49-F238E27FC236}">
                <a16:creationId xmlns:a16="http://schemas.microsoft.com/office/drawing/2014/main" xmlns="" id="{03530BB5-549C-4343-9AF4-AC9DF366E71F}"/>
              </a:ext>
            </a:extLst>
          </p:cNvPr>
          <p:cNvSpPr>
            <a:spLocks noGrp="1"/>
          </p:cNvSpPr>
          <p:nvPr>
            <p:ph type="title"/>
          </p:nvPr>
        </p:nvSpPr>
        <p:spPr/>
        <p:txBody>
          <a:bodyPr>
            <a:normAutofit fontScale="90000"/>
          </a:bodyPr>
          <a:lstStyle/>
          <a:p>
            <a:r>
              <a:rPr lang="en-US" b="1" dirty="0" err="1" smtClean="0"/>
              <a:t>DMaaP</a:t>
            </a:r>
            <a:r>
              <a:rPr lang="en-US" b="1" dirty="0" smtClean="0"/>
              <a:t> </a:t>
            </a:r>
            <a:r>
              <a:rPr lang="en-US" b="1" dirty="0"/>
              <a:t>Functional Description</a:t>
            </a:r>
          </a:p>
        </p:txBody>
      </p:sp>
      <p:sp>
        <p:nvSpPr>
          <p:cNvPr id="4" name="Text Placeholder 3">
            <a:extLst>
              <a:ext uri="{FF2B5EF4-FFF2-40B4-BE49-F238E27FC236}">
                <a16:creationId xmlns:a16="http://schemas.microsoft.com/office/drawing/2014/main" xmlns="" id="{B62C726E-130B-4487-985E-2D4E9D3DDCB3}"/>
              </a:ext>
            </a:extLst>
          </p:cNvPr>
          <p:cNvSpPr>
            <a:spLocks noGrp="1"/>
          </p:cNvSpPr>
          <p:nvPr>
            <p:ph type="body" sz="quarter" idx="10"/>
          </p:nvPr>
        </p:nvSpPr>
        <p:spPr/>
        <p:txBody>
          <a:bodyPr>
            <a:normAutofit fontScale="92500" lnSpcReduction="20000"/>
          </a:bodyPr>
          <a:lstStyle/>
          <a:p>
            <a:r>
              <a:rPr lang="en-US" sz="2600" dirty="0"/>
              <a:t>Data movement as a platform(</a:t>
            </a:r>
            <a:r>
              <a:rPr lang="en-US" sz="2600" dirty="0" err="1"/>
              <a:t>DMaaP</a:t>
            </a:r>
            <a:r>
              <a:rPr lang="en-US" sz="2600" dirty="0"/>
              <a:t>) is a premier platform for high performing and cost effective data movement services that transports and processes data from any source to any target with the format, quality, security, and concurrency required to serve the business and customer needs.</a:t>
            </a:r>
          </a:p>
          <a:p>
            <a:r>
              <a:rPr lang="en-US" sz="2600" dirty="0" err="1"/>
              <a:t>DMaaP</a:t>
            </a:r>
            <a:r>
              <a:rPr lang="en-US" sz="2600" dirty="0"/>
              <a:t> consists of three major functional areas:</a:t>
            </a:r>
          </a:p>
          <a:p>
            <a:pPr marL="914400" lvl="1" indent="-457200">
              <a:buFont typeface="+mj-lt"/>
              <a:buAutoNum type="arabicPeriod"/>
            </a:pPr>
            <a:r>
              <a:rPr lang="en-US" sz="2200" b="1" dirty="0" smtClean="0"/>
              <a:t>Data </a:t>
            </a:r>
            <a:r>
              <a:rPr lang="en-US" sz="2200" b="1" dirty="0"/>
              <a:t>Filtering</a:t>
            </a:r>
            <a:r>
              <a:rPr lang="en-US" sz="2200" dirty="0"/>
              <a:t> - the data preprocessing at the edge via data analytics and compression to reduce the data size needed to be processed.</a:t>
            </a:r>
          </a:p>
          <a:p>
            <a:pPr marL="914400" lvl="1" indent="-457200">
              <a:buFont typeface="+mj-lt"/>
              <a:buAutoNum type="arabicPeriod"/>
            </a:pPr>
            <a:r>
              <a:rPr lang="en-US" sz="2200" b="1" dirty="0" smtClean="0"/>
              <a:t>Data </a:t>
            </a:r>
            <a:r>
              <a:rPr lang="en-US" sz="2200" b="1" dirty="0"/>
              <a:t>Transport</a:t>
            </a:r>
            <a:r>
              <a:rPr lang="en-US" sz="2200" dirty="0"/>
              <a:t> - the transport of data intra &amp; inter data centers. The transport will support both file based and event based data movement. The Data Transport process needs to provide the ability to move data from any system to any system with minimal latency, guaranteed delivery and highly available solution that supports a self-subscription model that lowers initial cost and improves time to market.</a:t>
            </a:r>
          </a:p>
          <a:p>
            <a:pPr marL="914400" lvl="1" indent="-457200">
              <a:buFont typeface="+mj-lt"/>
              <a:buAutoNum type="arabicPeriod"/>
            </a:pPr>
            <a:r>
              <a:rPr lang="en-US" sz="2200" b="1" dirty="0" smtClean="0"/>
              <a:t>Data </a:t>
            </a:r>
            <a:r>
              <a:rPr lang="en-US" sz="2200" b="1" dirty="0"/>
              <a:t>Processing</a:t>
            </a:r>
            <a:r>
              <a:rPr lang="en-US" sz="2200" dirty="0"/>
              <a:t> - the low latency and high throughput data transformation, aggregation, and analysis. The processing will be elastically scalable and fault-tolerant across data centers. The Data processing needs to provide the ability to process both batch and near real-time data.  </a:t>
            </a:r>
          </a:p>
          <a:p>
            <a:r>
              <a:rPr lang="en-US" sz="2600" dirty="0"/>
              <a:t>This service is build using Apache Kafka and Restful API is created for message publishing, subscribing and admin activities</a:t>
            </a:r>
            <a:endParaRPr lang="en-US" dirty="0"/>
          </a:p>
        </p:txBody>
      </p:sp>
    </p:spTree>
    <p:extLst>
      <p:ext uri="{BB962C8B-B14F-4D97-AF65-F5344CB8AC3E}">
        <p14:creationId xmlns:p14="http://schemas.microsoft.com/office/powerpoint/2010/main" val="3632412285"/>
      </p:ext>
    </p:extLst>
  </p:cSld>
  <p:clrMapOvr>
    <a:masterClrMapping/>
  </p:clrMapOvr>
  <p:transition>
    <p:wipe dir="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17</a:t>
            </a:fld>
            <a:endParaRPr lang="en-US" dirty="0"/>
          </a:p>
        </p:txBody>
      </p:sp>
      <p:sp>
        <p:nvSpPr>
          <p:cNvPr id="3" name="Title 2"/>
          <p:cNvSpPr>
            <a:spLocks noGrp="1"/>
          </p:cNvSpPr>
          <p:nvPr>
            <p:ph type="title"/>
          </p:nvPr>
        </p:nvSpPr>
        <p:spPr/>
        <p:txBody>
          <a:bodyPr>
            <a:normAutofit fontScale="90000"/>
          </a:bodyPr>
          <a:lstStyle/>
          <a:p>
            <a:r>
              <a:rPr lang="en-US" dirty="0" smtClean="0"/>
              <a:t>APPC (1/2)</a:t>
            </a:r>
            <a:endParaRPr lang="en-US" dirty="0"/>
          </a:p>
        </p:txBody>
      </p:sp>
      <p:sp>
        <p:nvSpPr>
          <p:cNvPr id="7" name="圆角矩形 30"/>
          <p:cNvSpPr/>
          <p:nvPr/>
        </p:nvSpPr>
        <p:spPr>
          <a:xfrm>
            <a:off x="96874" y="2861244"/>
            <a:ext cx="973170" cy="377592"/>
          </a:xfrm>
          <a:prstGeom prst="roundRect">
            <a:avLst>
              <a:gd name="adj" fmla="val 9045"/>
            </a:avLst>
          </a:prstGeom>
          <a:noFill/>
          <a:ln w="9525" cap="flat" cmpd="sng" algn="ctr">
            <a:solidFill>
              <a:schemeClr val="tx1"/>
            </a:solidFill>
            <a:prstDash val="solid"/>
            <a:round/>
            <a:headEnd type="none" w="med" len="med"/>
            <a:tailEnd type="none" w="med" len="med"/>
          </a:ln>
        </p:spPr>
        <p:txBody>
          <a:bodyPr vert="horz" wrap="square" lIns="91440" tIns="45720" rIns="91440" bIns="45720"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914377">
              <a:buClr>
                <a:srgbClr val="CC9900"/>
              </a:buClr>
            </a:pPr>
            <a:r>
              <a:rPr lang="en-US" altLang="zh-CN" sz="1200" dirty="0" smtClean="0">
                <a:latin typeface="微软雅黑" panose="020B0503020204020204" pitchFamily="34" charset="-122"/>
                <a:ea typeface="微软雅黑" panose="020B0503020204020204" pitchFamily="34" charset="-122"/>
              </a:rPr>
              <a:t>APPC</a:t>
            </a:r>
            <a:endParaRPr lang="en-US" altLang="zh-CN" sz="1200" dirty="0">
              <a:latin typeface="微软雅黑" panose="020B0503020204020204" pitchFamily="34" charset="-122"/>
              <a:ea typeface="微软雅黑" panose="020B0503020204020204" pitchFamily="34" charset="-122"/>
            </a:endParaRPr>
          </a:p>
        </p:txBody>
      </p:sp>
      <p:sp>
        <p:nvSpPr>
          <p:cNvPr id="8" name="Rectangle 7"/>
          <p:cNvSpPr/>
          <p:nvPr/>
        </p:nvSpPr>
        <p:spPr>
          <a:xfrm>
            <a:off x="1264596" y="1088228"/>
            <a:ext cx="10686104" cy="1372515"/>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sz="1100" dirty="0">
                <a:solidFill>
                  <a:schemeClr val="tx1">
                    <a:lumMod val="85000"/>
                    <a:lumOff val="15000"/>
                  </a:schemeClr>
                </a:solidFill>
              </a:rPr>
              <a:t>Definition</a:t>
            </a:r>
            <a:r>
              <a:rPr lang="en-US" sz="1100" dirty="0" smtClean="0">
                <a:solidFill>
                  <a:schemeClr val="tx1">
                    <a:lumMod val="85000"/>
                    <a:lumOff val="15000"/>
                  </a:schemeClr>
                </a:solidFill>
              </a:rPr>
              <a:t>:</a:t>
            </a:r>
          </a:p>
          <a:p>
            <a:r>
              <a:rPr lang="en-US" sz="1100" dirty="0">
                <a:solidFill>
                  <a:schemeClr val="tx1"/>
                </a:solidFill>
              </a:rPr>
              <a:t>Application Controller (APPC)</a:t>
            </a:r>
            <a:r>
              <a:rPr lang="en-US" sz="1100" b="1" dirty="0">
                <a:solidFill>
                  <a:schemeClr val="tx1"/>
                </a:solidFill>
              </a:rPr>
              <a:t> </a:t>
            </a:r>
            <a:r>
              <a:rPr lang="en-US" sz="1100" dirty="0">
                <a:solidFill>
                  <a:schemeClr val="tx1"/>
                </a:solidFill>
              </a:rPr>
              <a:t>performs the functions to manage the lifecycle of VNFs and their components.</a:t>
            </a:r>
          </a:p>
          <a:p>
            <a:pPr marL="171450" lvl="0" indent="-171450">
              <a:buFont typeface="Arial" panose="020B0604020202020204" pitchFamily="34" charset="0"/>
              <a:buChar char="•"/>
            </a:pPr>
            <a:r>
              <a:rPr lang="en-US" sz="1100" dirty="0">
                <a:solidFill>
                  <a:schemeClr val="tx1"/>
                </a:solidFill>
              </a:rPr>
              <a:t>It provides a comprehensive set of controller actions such as Configure, Modify Configuration, Start, Stop, Migrate, Restart, Rebuild, and so on</a:t>
            </a:r>
            <a:r>
              <a:rPr lang="en-US" sz="1100" dirty="0" smtClean="0">
                <a:solidFill>
                  <a:schemeClr val="tx1"/>
                </a:solidFill>
              </a:rPr>
              <a:t>. Consult </a:t>
            </a:r>
            <a:r>
              <a:rPr lang="en-US" sz="1100" dirty="0" err="1" smtClean="0">
                <a:solidFill>
                  <a:schemeClr val="tx1"/>
                </a:solidFill>
              </a:rPr>
              <a:t>readthedocs</a:t>
            </a:r>
            <a:r>
              <a:rPr lang="en-US" sz="1100" dirty="0" smtClean="0">
                <a:solidFill>
                  <a:schemeClr val="tx1"/>
                </a:solidFill>
              </a:rPr>
              <a:t> documentation for the full set of APIs offered/supported.</a:t>
            </a:r>
            <a:endParaRPr lang="en-US" sz="1100" dirty="0">
              <a:solidFill>
                <a:schemeClr val="tx1"/>
              </a:solidFill>
            </a:endParaRPr>
          </a:p>
          <a:p>
            <a:pPr marL="171450" lvl="0" indent="-171450">
              <a:buFont typeface="Arial" panose="020B0604020202020204" pitchFamily="34" charset="0"/>
              <a:buChar char="•"/>
            </a:pPr>
            <a:r>
              <a:rPr lang="en-US" sz="1100" dirty="0">
                <a:solidFill>
                  <a:schemeClr val="tx1"/>
                </a:solidFill>
              </a:rPr>
              <a:t>It supports a set of standard VNF interfaces (</a:t>
            </a:r>
            <a:r>
              <a:rPr lang="en-US" sz="1100" dirty="0" err="1">
                <a:solidFill>
                  <a:schemeClr val="tx1"/>
                </a:solidFill>
              </a:rPr>
              <a:t>Netconf</a:t>
            </a:r>
            <a:r>
              <a:rPr lang="en-US" sz="1100" dirty="0">
                <a:solidFill>
                  <a:schemeClr val="tx1"/>
                </a:solidFill>
              </a:rPr>
              <a:t>, Chef, </a:t>
            </a:r>
            <a:r>
              <a:rPr lang="en-US" sz="1100" dirty="0" err="1">
                <a:solidFill>
                  <a:schemeClr val="tx1"/>
                </a:solidFill>
              </a:rPr>
              <a:t>Ansible</a:t>
            </a:r>
            <a:r>
              <a:rPr lang="en-US" sz="1100" dirty="0">
                <a:solidFill>
                  <a:schemeClr val="tx1"/>
                </a:solidFill>
              </a:rPr>
              <a:t>.), and </a:t>
            </a:r>
          </a:p>
          <a:p>
            <a:pPr marL="171450" lvl="0" indent="-171450">
              <a:buFont typeface="Arial" panose="020B0604020202020204" pitchFamily="34" charset="0"/>
              <a:buChar char="•"/>
            </a:pPr>
            <a:r>
              <a:rPr lang="en-US" sz="1100" dirty="0">
                <a:solidFill>
                  <a:schemeClr val="tx1"/>
                </a:solidFill>
              </a:rPr>
              <a:t>Is designed to be self-service using a model driven architecture that provides a layer of abstraction making APPC completely service, VNF, and site agnostic. </a:t>
            </a:r>
            <a:endParaRPr lang="en-US" sz="900" dirty="0">
              <a:solidFill>
                <a:schemeClr val="tx1"/>
              </a:solidFill>
            </a:endParaRPr>
          </a:p>
          <a:p>
            <a:pPr lvl="0"/>
            <a:r>
              <a:rPr lang="en-US" sz="1100" dirty="0" smtClean="0">
                <a:solidFill>
                  <a:schemeClr val="tx1"/>
                </a:solidFill>
              </a:rPr>
              <a:t>Information about the APPC architecture and provided APIs can be found in the APPC User Guide and LCM &amp; OAM API Guides on </a:t>
            </a:r>
            <a:r>
              <a:rPr lang="en-US" sz="1100" dirty="0" err="1" smtClean="0">
                <a:solidFill>
                  <a:schemeClr val="tx1"/>
                </a:solidFill>
                <a:hlinkClick r:id="rId2"/>
              </a:rPr>
              <a:t>readthedocs</a:t>
            </a:r>
            <a:endParaRPr lang="en-US" sz="1100" dirty="0">
              <a:solidFill>
                <a:schemeClr val="tx1"/>
              </a:solidFill>
            </a:endParaRPr>
          </a:p>
          <a:p>
            <a:r>
              <a:rPr lang="en-US" sz="900" dirty="0" smtClean="0">
                <a:solidFill>
                  <a:schemeClr val="tx1">
                    <a:lumMod val="85000"/>
                    <a:lumOff val="15000"/>
                  </a:schemeClr>
                </a:solidFill>
              </a:rPr>
              <a:t>.</a:t>
            </a:r>
            <a:endParaRPr lang="en-US" sz="900" dirty="0">
              <a:solidFill>
                <a:schemeClr val="tx1">
                  <a:lumMod val="85000"/>
                  <a:lumOff val="15000"/>
                </a:schemeClr>
              </a:solidFill>
            </a:endParaRPr>
          </a:p>
        </p:txBody>
      </p:sp>
      <p:sp>
        <p:nvSpPr>
          <p:cNvPr id="9" name="Rectangle 8"/>
          <p:cNvSpPr/>
          <p:nvPr/>
        </p:nvSpPr>
        <p:spPr>
          <a:xfrm>
            <a:off x="1232595" y="2563293"/>
            <a:ext cx="10686104" cy="3732325"/>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sz="1600" dirty="0">
                <a:solidFill>
                  <a:schemeClr val="tx1">
                    <a:lumMod val="85000"/>
                    <a:lumOff val="15000"/>
                  </a:schemeClr>
                </a:solidFill>
              </a:rPr>
              <a:t>Provided Interfaces</a:t>
            </a:r>
            <a:r>
              <a:rPr lang="en-US" sz="1600" dirty="0" smtClean="0">
                <a:solidFill>
                  <a:schemeClr val="tx1">
                    <a:lumMod val="85000"/>
                    <a:lumOff val="15000"/>
                  </a:schemeClr>
                </a:solidFill>
              </a:rPr>
              <a:t>: </a:t>
            </a:r>
            <a:r>
              <a:rPr lang="en-US" sz="1200" dirty="0" smtClean="0">
                <a:solidFill>
                  <a:schemeClr val="tx1">
                    <a:lumMod val="85000"/>
                    <a:lumOff val="15000"/>
                  </a:schemeClr>
                </a:solidFill>
              </a:rPr>
              <a:t>(refer to </a:t>
            </a:r>
            <a:r>
              <a:rPr lang="en-US" sz="1200" dirty="0" smtClean="0">
                <a:solidFill>
                  <a:schemeClr val="tx1">
                    <a:lumMod val="85000"/>
                    <a:lumOff val="15000"/>
                  </a:schemeClr>
                </a:solidFill>
                <a:hlinkClick r:id="rId3"/>
              </a:rPr>
              <a:t>APPC User Guide </a:t>
            </a:r>
            <a:r>
              <a:rPr lang="en-US" sz="1200" dirty="0" smtClean="0">
                <a:solidFill>
                  <a:schemeClr val="tx1">
                    <a:lumMod val="85000"/>
                    <a:lumOff val="15000"/>
                  </a:schemeClr>
                </a:solidFill>
              </a:rPr>
              <a:t>for details)</a:t>
            </a:r>
            <a:endParaRPr lang="en-US" sz="1200" dirty="0">
              <a:solidFill>
                <a:schemeClr val="tx1">
                  <a:lumMod val="85000"/>
                  <a:lumOff val="15000"/>
                </a:schemeClr>
              </a:solidFill>
            </a:endParaRPr>
          </a:p>
          <a:p>
            <a:endParaRPr lang="en-US" sz="1600" dirty="0" smtClean="0">
              <a:solidFill>
                <a:schemeClr val="tx1">
                  <a:lumMod val="85000"/>
                  <a:lumOff val="15000"/>
                </a:schemeClr>
              </a:solidFill>
            </a:endParaRPr>
          </a:p>
          <a:p>
            <a:pPr marL="742950" lvl="1" indent="-285750">
              <a:buFontTx/>
              <a:buChar char="-"/>
            </a:pPr>
            <a:endParaRPr lang="en-US" sz="1600" dirty="0">
              <a:solidFill>
                <a:schemeClr val="tx1">
                  <a:lumMod val="85000"/>
                  <a:lumOff val="15000"/>
                </a:schemeClr>
              </a:solidFill>
            </a:endParaRPr>
          </a:p>
        </p:txBody>
      </p:sp>
      <p:cxnSp>
        <p:nvCxnSpPr>
          <p:cNvPr id="13" name="Straight Connector 12"/>
          <p:cNvCxnSpPr/>
          <p:nvPr/>
        </p:nvCxnSpPr>
        <p:spPr>
          <a:xfrm flipV="1">
            <a:off x="561984" y="2569848"/>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432097" y="2351639"/>
            <a:ext cx="259773" cy="218209"/>
          </a:xfrm>
          <a:prstGeom prst="ellipse">
            <a:avLst/>
          </a:prstGeom>
          <a:noFill/>
          <a:ln w="1587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p:cNvSpPr txBox="1"/>
          <p:nvPr/>
        </p:nvSpPr>
        <p:spPr>
          <a:xfrm>
            <a:off x="281699" y="1579456"/>
            <a:ext cx="357790" cy="584775"/>
          </a:xfrm>
          <a:prstGeom prst="rect">
            <a:avLst/>
          </a:prstGeom>
          <a:noFill/>
        </p:spPr>
        <p:txBody>
          <a:bodyPr wrap="none" rtlCol="0">
            <a:spAutoFit/>
          </a:bodyPr>
          <a:lstStyle/>
          <a:p>
            <a:endParaRPr lang="en-US" sz="800" dirty="0"/>
          </a:p>
          <a:p>
            <a:pPr marL="171450" indent="-171450">
              <a:buFont typeface="Arial" panose="020B0604020202020204" pitchFamily="34" charset="0"/>
              <a:buChar char="•"/>
            </a:pPr>
            <a:endParaRPr lang="en-US" sz="800" dirty="0"/>
          </a:p>
          <a:p>
            <a:pPr marL="171450" indent="-171450">
              <a:buFont typeface="Arial" panose="020B0604020202020204" pitchFamily="34" charset="0"/>
              <a:buChar char="•"/>
            </a:pPr>
            <a:endParaRPr lang="en-US" sz="800" dirty="0"/>
          </a:p>
          <a:p>
            <a:endParaRPr lang="en-US" sz="800" dirty="0"/>
          </a:p>
        </p:txBody>
      </p:sp>
      <p:cxnSp>
        <p:nvCxnSpPr>
          <p:cNvPr id="17" name="Straight Connector 16"/>
          <p:cNvCxnSpPr/>
          <p:nvPr/>
        </p:nvCxnSpPr>
        <p:spPr>
          <a:xfrm flipV="1">
            <a:off x="549563" y="3267453"/>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8" name="Arc 17"/>
          <p:cNvSpPr/>
          <p:nvPr/>
        </p:nvSpPr>
        <p:spPr>
          <a:xfrm rot="16200000">
            <a:off x="430434" y="3587412"/>
            <a:ext cx="238257" cy="232602"/>
          </a:xfrm>
          <a:prstGeom prst="arc">
            <a:avLst>
              <a:gd name="adj1" fmla="val 16200000"/>
              <a:gd name="adj2" fmla="val 5446038"/>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pic>
        <p:nvPicPr>
          <p:cNvPr id="6" name="Picture 5"/>
          <p:cNvPicPr>
            <a:picLocks noChangeAspect="1"/>
          </p:cNvPicPr>
          <p:nvPr/>
        </p:nvPicPr>
        <p:blipFill>
          <a:blip r:embed="rId4"/>
          <a:stretch>
            <a:fillRect/>
          </a:stretch>
        </p:blipFill>
        <p:spPr>
          <a:xfrm>
            <a:off x="1446404" y="3014367"/>
            <a:ext cx="9986113" cy="2255716"/>
          </a:xfrm>
          <a:prstGeom prst="rect">
            <a:avLst/>
          </a:prstGeom>
        </p:spPr>
      </p:pic>
    </p:spTree>
    <p:extLst>
      <p:ext uri="{BB962C8B-B14F-4D97-AF65-F5344CB8AC3E}">
        <p14:creationId xmlns:p14="http://schemas.microsoft.com/office/powerpoint/2010/main" val="1435999169"/>
      </p:ext>
    </p:extLst>
  </p:cSld>
  <p:clrMapOvr>
    <a:masterClrMapping/>
  </p:clrMapOvr>
  <p:transition>
    <p:wipe dir="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18</a:t>
            </a:fld>
            <a:endParaRPr lang="en-US" dirty="0"/>
          </a:p>
        </p:txBody>
      </p:sp>
      <p:sp>
        <p:nvSpPr>
          <p:cNvPr id="3" name="Title 2"/>
          <p:cNvSpPr>
            <a:spLocks noGrp="1"/>
          </p:cNvSpPr>
          <p:nvPr>
            <p:ph type="title"/>
          </p:nvPr>
        </p:nvSpPr>
        <p:spPr/>
        <p:txBody>
          <a:bodyPr>
            <a:normAutofit fontScale="90000"/>
          </a:bodyPr>
          <a:lstStyle/>
          <a:p>
            <a:r>
              <a:rPr lang="en-US" dirty="0" smtClean="0"/>
              <a:t>APPC </a:t>
            </a:r>
            <a:r>
              <a:rPr lang="en-US" dirty="0"/>
              <a:t>(2/2)</a:t>
            </a:r>
          </a:p>
        </p:txBody>
      </p:sp>
      <p:sp>
        <p:nvSpPr>
          <p:cNvPr id="7" name="圆角矩形 30"/>
          <p:cNvSpPr/>
          <p:nvPr/>
        </p:nvSpPr>
        <p:spPr>
          <a:xfrm>
            <a:off x="128203" y="2883938"/>
            <a:ext cx="914803" cy="377592"/>
          </a:xfrm>
          <a:prstGeom prst="roundRect">
            <a:avLst>
              <a:gd name="adj" fmla="val 9045"/>
            </a:avLst>
          </a:prstGeom>
          <a:noFill/>
          <a:ln w="9525" cap="flat" cmpd="sng" algn="ctr">
            <a:solidFill>
              <a:schemeClr val="tx1"/>
            </a:solidFill>
            <a:prstDash val="solid"/>
            <a:round/>
            <a:headEnd type="none" w="med" len="med"/>
            <a:tailEnd type="none" w="med" len="med"/>
          </a:ln>
        </p:spPr>
        <p:txBody>
          <a:bodyPr vert="horz" wrap="square" lIns="91440" tIns="45720" rIns="91440" bIns="45720"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914377">
              <a:buClr>
                <a:srgbClr val="CC9900"/>
              </a:buClr>
            </a:pPr>
            <a:r>
              <a:rPr lang="en-US" altLang="zh-CN" sz="1200" dirty="0" smtClean="0">
                <a:latin typeface="微软雅黑" panose="020B0503020204020204" pitchFamily="34" charset="-122"/>
                <a:ea typeface="微软雅黑" panose="020B0503020204020204" pitchFamily="34" charset="-122"/>
              </a:rPr>
              <a:t>APPC</a:t>
            </a:r>
            <a:endParaRPr lang="en-US" altLang="zh-CN" sz="1200" dirty="0">
              <a:latin typeface="微软雅黑" panose="020B0503020204020204" pitchFamily="34" charset="-122"/>
              <a:ea typeface="微软雅黑" panose="020B0503020204020204" pitchFamily="34" charset="-122"/>
            </a:endParaRPr>
          </a:p>
        </p:txBody>
      </p:sp>
      <p:sp>
        <p:nvSpPr>
          <p:cNvPr id="10" name="Rectangle 9"/>
          <p:cNvSpPr/>
          <p:nvPr/>
        </p:nvSpPr>
        <p:spPr>
          <a:xfrm>
            <a:off x="1476787" y="1125131"/>
            <a:ext cx="10344374" cy="2046086"/>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smtClean="0">
                <a:solidFill>
                  <a:schemeClr val="tx1">
                    <a:lumMod val="85000"/>
                    <a:lumOff val="15000"/>
                  </a:schemeClr>
                </a:solidFill>
              </a:rPr>
              <a:t>Consumed Interfaces</a:t>
            </a:r>
          </a:p>
          <a:p>
            <a:endParaRPr lang="en-US" dirty="0" smtClean="0">
              <a:solidFill>
                <a:schemeClr val="tx1">
                  <a:lumMod val="85000"/>
                  <a:lumOff val="15000"/>
                </a:schemeClr>
              </a:solidFill>
            </a:endParaRPr>
          </a:p>
        </p:txBody>
      </p:sp>
      <p:sp>
        <p:nvSpPr>
          <p:cNvPr id="11" name="Rectangle 10"/>
          <p:cNvSpPr/>
          <p:nvPr/>
        </p:nvSpPr>
        <p:spPr>
          <a:xfrm>
            <a:off x="1476787" y="3424498"/>
            <a:ext cx="10344374" cy="1886144"/>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lumMod val="85000"/>
                    <a:lumOff val="15000"/>
                  </a:schemeClr>
                </a:solidFill>
              </a:rPr>
              <a:t>Consumed Models:</a:t>
            </a:r>
          </a:p>
          <a:p>
            <a:pPr marL="285750" indent="-285750">
              <a:buFont typeface="Arial" panose="020B0604020202020204" pitchFamily="34" charset="0"/>
              <a:buChar char="•"/>
            </a:pPr>
            <a:r>
              <a:rPr lang="en-US" sz="1400" dirty="0" smtClean="0">
                <a:solidFill>
                  <a:schemeClr val="tx1">
                    <a:lumMod val="85000"/>
                    <a:lumOff val="15000"/>
                  </a:schemeClr>
                </a:solidFill>
              </a:rPr>
              <a:t>TOSCA Dependency Model</a:t>
            </a:r>
          </a:p>
          <a:p>
            <a:pPr marL="285750" indent="-285750">
              <a:buFont typeface="Arial" panose="020B0604020202020204" pitchFamily="34" charset="0"/>
              <a:buChar char="•"/>
            </a:pPr>
            <a:r>
              <a:rPr lang="en-US" sz="1400" dirty="0" smtClean="0">
                <a:solidFill>
                  <a:schemeClr val="tx1"/>
                </a:solidFill>
              </a:rPr>
              <a:t>APP-C also support </a:t>
            </a:r>
            <a:r>
              <a:rPr lang="en-US" sz="1400" dirty="0">
                <a:solidFill>
                  <a:schemeClr val="tx1"/>
                </a:solidFill>
              </a:rPr>
              <a:t>a variety of models, most of which are created by the </a:t>
            </a:r>
            <a:r>
              <a:rPr lang="en-US" sz="1400" dirty="0" smtClean="0">
                <a:solidFill>
                  <a:schemeClr val="tx1"/>
                </a:solidFill>
              </a:rPr>
              <a:t>APPC Configuration Design Tool (CDT).</a:t>
            </a:r>
            <a:r>
              <a:rPr lang="en-US" sz="1400" dirty="0">
                <a:solidFill>
                  <a:schemeClr val="tx1"/>
                </a:solidFill>
              </a:rPr>
              <a:t>   Examples </a:t>
            </a:r>
            <a:r>
              <a:rPr lang="en-US" sz="1400" dirty="0" smtClean="0">
                <a:solidFill>
                  <a:schemeClr val="tx1"/>
                </a:solidFill>
              </a:rPr>
              <a:t>are:</a:t>
            </a:r>
            <a:endParaRPr lang="en-US" sz="1400" dirty="0">
              <a:solidFill>
                <a:schemeClr val="tx1"/>
              </a:solidFill>
            </a:endParaRPr>
          </a:p>
          <a:p>
            <a:pPr marL="742950" lvl="1" indent="-285750">
              <a:buFont typeface="Arial" panose="020B0604020202020204" pitchFamily="34" charset="0"/>
              <a:buChar char="•"/>
            </a:pPr>
            <a:r>
              <a:rPr lang="en-US" sz="1400" dirty="0" smtClean="0">
                <a:solidFill>
                  <a:schemeClr val="tx1"/>
                </a:solidFill>
              </a:rPr>
              <a:t>Reference </a:t>
            </a:r>
            <a:r>
              <a:rPr lang="en-US" sz="1400" dirty="0">
                <a:solidFill>
                  <a:schemeClr val="tx1"/>
                </a:solidFill>
              </a:rPr>
              <a:t>Data Model (</a:t>
            </a:r>
            <a:r>
              <a:rPr lang="en-US" sz="1400" dirty="0" err="1" smtClean="0">
                <a:solidFill>
                  <a:schemeClr val="tx1"/>
                </a:solidFill>
              </a:rPr>
              <a:t>json</a:t>
            </a:r>
            <a:r>
              <a:rPr lang="en-US" sz="1400" dirty="0" smtClean="0">
                <a:solidFill>
                  <a:schemeClr val="tx1"/>
                </a:solidFill>
              </a:rPr>
              <a:t>)</a:t>
            </a:r>
          </a:p>
          <a:p>
            <a:pPr marL="742950" lvl="1" indent="-285750">
              <a:buFont typeface="Arial" panose="020B0604020202020204" pitchFamily="34" charset="0"/>
              <a:buChar char="•"/>
            </a:pPr>
            <a:r>
              <a:rPr lang="en-US" sz="1400" dirty="0" smtClean="0">
                <a:solidFill>
                  <a:schemeClr val="tx1"/>
                </a:solidFill>
              </a:rPr>
              <a:t>VNF </a:t>
            </a:r>
            <a:r>
              <a:rPr lang="en-US" sz="1400" dirty="0">
                <a:solidFill>
                  <a:schemeClr val="tx1"/>
                </a:solidFill>
              </a:rPr>
              <a:t>Capabilities Model (</a:t>
            </a:r>
            <a:r>
              <a:rPr lang="en-US" sz="1400" dirty="0" err="1" smtClean="0">
                <a:solidFill>
                  <a:schemeClr val="tx1"/>
                </a:solidFill>
              </a:rPr>
              <a:t>json</a:t>
            </a:r>
            <a:r>
              <a:rPr lang="en-US" sz="1400" dirty="0" smtClean="0">
                <a:solidFill>
                  <a:schemeClr val="tx1"/>
                </a:solidFill>
              </a:rPr>
              <a:t>)</a:t>
            </a:r>
          </a:p>
          <a:p>
            <a:pPr marL="742950" lvl="1" indent="-285750">
              <a:buFont typeface="Arial" panose="020B0604020202020204" pitchFamily="34" charset="0"/>
              <a:buChar char="•"/>
            </a:pPr>
            <a:r>
              <a:rPr lang="en-US" sz="1400" dirty="0" smtClean="0">
                <a:solidFill>
                  <a:schemeClr val="tx1"/>
                </a:solidFill>
              </a:rPr>
              <a:t>Template </a:t>
            </a:r>
            <a:r>
              <a:rPr lang="en-US" sz="1400" dirty="0">
                <a:solidFill>
                  <a:schemeClr val="tx1"/>
                </a:solidFill>
              </a:rPr>
              <a:t>Model (</a:t>
            </a:r>
            <a:r>
              <a:rPr lang="en-US" sz="1400" dirty="0" err="1">
                <a:solidFill>
                  <a:schemeClr val="tx1"/>
                </a:solidFill>
              </a:rPr>
              <a:t>json</a:t>
            </a:r>
            <a:r>
              <a:rPr lang="en-US" sz="1400" dirty="0">
                <a:solidFill>
                  <a:schemeClr val="tx1"/>
                </a:solidFill>
              </a:rPr>
              <a:t> or </a:t>
            </a:r>
            <a:r>
              <a:rPr lang="en-US" sz="1400" dirty="0" smtClean="0">
                <a:solidFill>
                  <a:schemeClr val="tx1"/>
                </a:solidFill>
              </a:rPr>
              <a:t>xml)</a:t>
            </a:r>
          </a:p>
          <a:p>
            <a:pPr marL="742950" lvl="1" indent="-285750">
              <a:buFont typeface="Arial" panose="020B0604020202020204" pitchFamily="34" charset="0"/>
              <a:buChar char="•"/>
            </a:pPr>
            <a:r>
              <a:rPr lang="en-US" sz="1400" dirty="0" smtClean="0">
                <a:solidFill>
                  <a:schemeClr val="tx1"/>
                </a:solidFill>
              </a:rPr>
              <a:t>Parameter </a:t>
            </a:r>
            <a:r>
              <a:rPr lang="en-US" sz="1400" dirty="0">
                <a:solidFill>
                  <a:schemeClr val="tx1"/>
                </a:solidFill>
              </a:rPr>
              <a:t>Definition Model (</a:t>
            </a:r>
            <a:r>
              <a:rPr lang="en-US" sz="1400" dirty="0" err="1">
                <a:solidFill>
                  <a:schemeClr val="tx1"/>
                </a:solidFill>
              </a:rPr>
              <a:t>yaml</a:t>
            </a:r>
            <a:r>
              <a:rPr lang="en-US" sz="1400" dirty="0" smtClean="0">
                <a:solidFill>
                  <a:schemeClr val="tx1"/>
                </a:solidFill>
              </a:rPr>
              <a:t>)</a:t>
            </a:r>
          </a:p>
          <a:p>
            <a:r>
              <a:rPr lang="en-US" dirty="0" smtClean="0">
                <a:solidFill>
                  <a:schemeClr val="tx1"/>
                </a:solidFill>
              </a:rPr>
              <a:t> </a:t>
            </a:r>
          </a:p>
          <a:p>
            <a:r>
              <a:rPr lang="en-US" dirty="0" smtClean="0">
                <a:solidFill>
                  <a:schemeClr val="tx1"/>
                </a:solidFill>
              </a:rPr>
              <a:t> </a:t>
            </a:r>
            <a:endParaRPr lang="en-US" dirty="0">
              <a:solidFill>
                <a:schemeClr val="tx1"/>
              </a:solidFill>
            </a:endParaRPr>
          </a:p>
        </p:txBody>
      </p:sp>
      <p:cxnSp>
        <p:nvCxnSpPr>
          <p:cNvPr id="13" name="Straight Connector 12"/>
          <p:cNvCxnSpPr/>
          <p:nvPr/>
        </p:nvCxnSpPr>
        <p:spPr>
          <a:xfrm flipV="1">
            <a:off x="561984" y="2569848"/>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432097" y="2351639"/>
            <a:ext cx="259773" cy="218209"/>
          </a:xfrm>
          <a:prstGeom prst="ellipse">
            <a:avLst/>
          </a:prstGeom>
          <a:noFill/>
          <a:ln w="1587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p:cNvSpPr txBox="1"/>
          <p:nvPr/>
        </p:nvSpPr>
        <p:spPr>
          <a:xfrm>
            <a:off x="281699" y="1579456"/>
            <a:ext cx="357790" cy="584775"/>
          </a:xfrm>
          <a:prstGeom prst="rect">
            <a:avLst/>
          </a:prstGeom>
          <a:noFill/>
        </p:spPr>
        <p:txBody>
          <a:bodyPr wrap="none" rtlCol="0">
            <a:spAutoFit/>
          </a:bodyPr>
          <a:lstStyle/>
          <a:p>
            <a:endParaRPr lang="en-US" sz="800" dirty="0"/>
          </a:p>
          <a:p>
            <a:pPr marL="171450" indent="-171450">
              <a:buFont typeface="Arial" panose="020B0604020202020204" pitchFamily="34" charset="0"/>
              <a:buChar char="•"/>
            </a:pPr>
            <a:endParaRPr lang="en-US" sz="800" dirty="0"/>
          </a:p>
          <a:p>
            <a:pPr marL="171450" indent="-171450">
              <a:buFont typeface="Arial" panose="020B0604020202020204" pitchFamily="34" charset="0"/>
              <a:buChar char="•"/>
            </a:pPr>
            <a:endParaRPr lang="en-US" sz="800" dirty="0"/>
          </a:p>
          <a:p>
            <a:endParaRPr lang="en-US" sz="800" dirty="0"/>
          </a:p>
        </p:txBody>
      </p:sp>
      <p:cxnSp>
        <p:nvCxnSpPr>
          <p:cNvPr id="17" name="Straight Connector 16"/>
          <p:cNvCxnSpPr/>
          <p:nvPr/>
        </p:nvCxnSpPr>
        <p:spPr>
          <a:xfrm flipV="1">
            <a:off x="549563" y="3267453"/>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8" name="Arc 17"/>
          <p:cNvSpPr/>
          <p:nvPr/>
        </p:nvSpPr>
        <p:spPr>
          <a:xfrm rot="16200000">
            <a:off x="430434" y="3587412"/>
            <a:ext cx="238257" cy="232602"/>
          </a:xfrm>
          <a:prstGeom prst="arc">
            <a:avLst>
              <a:gd name="adj1" fmla="val 16200000"/>
              <a:gd name="adj2" fmla="val 5446038"/>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pic>
        <p:nvPicPr>
          <p:cNvPr id="4" name="Picture 3"/>
          <p:cNvPicPr>
            <a:picLocks noChangeAspect="1"/>
          </p:cNvPicPr>
          <p:nvPr/>
        </p:nvPicPr>
        <p:blipFill>
          <a:blip r:embed="rId2"/>
          <a:stretch>
            <a:fillRect/>
          </a:stretch>
        </p:blipFill>
        <p:spPr>
          <a:xfrm>
            <a:off x="1606672" y="1576143"/>
            <a:ext cx="9973920" cy="1170533"/>
          </a:xfrm>
          <a:prstGeom prst="rect">
            <a:avLst/>
          </a:prstGeom>
        </p:spPr>
      </p:pic>
    </p:spTree>
    <p:extLst>
      <p:ext uri="{BB962C8B-B14F-4D97-AF65-F5344CB8AC3E}">
        <p14:creationId xmlns:p14="http://schemas.microsoft.com/office/powerpoint/2010/main" val="2085585092"/>
      </p:ext>
    </p:extLst>
  </p:cSld>
  <p:clrMapOvr>
    <a:masterClrMapping/>
  </p:clrMapOvr>
  <p:transition>
    <p:wipe dir="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19</a:t>
            </a:fld>
            <a:endParaRPr lang="en-US" dirty="0"/>
          </a:p>
        </p:txBody>
      </p:sp>
      <p:sp>
        <p:nvSpPr>
          <p:cNvPr id="3" name="Title 2"/>
          <p:cNvSpPr>
            <a:spLocks noGrp="1"/>
          </p:cNvSpPr>
          <p:nvPr>
            <p:ph type="title"/>
          </p:nvPr>
        </p:nvSpPr>
        <p:spPr/>
        <p:txBody>
          <a:bodyPr>
            <a:normAutofit fontScale="90000"/>
          </a:bodyPr>
          <a:lstStyle/>
          <a:p>
            <a:r>
              <a:rPr lang="en-US" dirty="0" smtClean="0"/>
              <a:t>CLAMP (1/2)</a:t>
            </a:r>
            <a:endParaRPr lang="en-US" dirty="0"/>
          </a:p>
        </p:txBody>
      </p:sp>
      <p:sp>
        <p:nvSpPr>
          <p:cNvPr id="7" name="圆角矩形 30"/>
          <p:cNvSpPr/>
          <p:nvPr/>
        </p:nvSpPr>
        <p:spPr>
          <a:xfrm>
            <a:off x="96874" y="2861244"/>
            <a:ext cx="973170" cy="377592"/>
          </a:xfrm>
          <a:prstGeom prst="roundRect">
            <a:avLst>
              <a:gd name="adj" fmla="val 9045"/>
            </a:avLst>
          </a:prstGeom>
          <a:noFill/>
          <a:ln w="9525" cap="flat" cmpd="sng" algn="ctr">
            <a:solidFill>
              <a:schemeClr val="tx1"/>
            </a:solidFill>
            <a:prstDash val="solid"/>
            <a:round/>
            <a:headEnd type="none" w="med" len="med"/>
            <a:tailEnd type="none" w="med" len="med"/>
          </a:ln>
        </p:spPr>
        <p:txBody>
          <a:bodyPr vert="horz" wrap="square" lIns="91440" tIns="45720" rIns="91440" bIns="45720"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914377">
              <a:buClr>
                <a:srgbClr val="CC9900"/>
              </a:buClr>
            </a:pPr>
            <a:r>
              <a:rPr lang="en-US" altLang="zh-CN" sz="1200" dirty="0" smtClean="0">
                <a:latin typeface="微软雅黑" panose="020B0503020204020204" pitchFamily="34" charset="-122"/>
                <a:ea typeface="微软雅黑" panose="020B0503020204020204" pitchFamily="34" charset="-122"/>
              </a:rPr>
              <a:t>CLAMP</a:t>
            </a:r>
            <a:endParaRPr lang="en-US" altLang="zh-CN" sz="1200" dirty="0">
              <a:latin typeface="微软雅黑" panose="020B0503020204020204" pitchFamily="34" charset="-122"/>
              <a:ea typeface="微软雅黑" panose="020B0503020204020204" pitchFamily="34" charset="-122"/>
            </a:endParaRPr>
          </a:p>
        </p:txBody>
      </p:sp>
      <p:sp>
        <p:nvSpPr>
          <p:cNvPr id="8" name="Rectangle 7"/>
          <p:cNvSpPr/>
          <p:nvPr/>
        </p:nvSpPr>
        <p:spPr>
          <a:xfrm>
            <a:off x="1264596" y="1088228"/>
            <a:ext cx="10686104" cy="1372515"/>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sz="1100" dirty="0">
                <a:solidFill>
                  <a:schemeClr val="tx1">
                    <a:lumMod val="85000"/>
                    <a:lumOff val="15000"/>
                  </a:schemeClr>
                </a:solidFill>
              </a:rPr>
              <a:t>Definition</a:t>
            </a:r>
            <a:r>
              <a:rPr lang="en-US" sz="1100" dirty="0" smtClean="0">
                <a:solidFill>
                  <a:schemeClr val="tx1">
                    <a:lumMod val="85000"/>
                    <a:lumOff val="15000"/>
                  </a:schemeClr>
                </a:solidFill>
              </a:rPr>
              <a:t>:</a:t>
            </a:r>
          </a:p>
          <a:p>
            <a:r>
              <a:rPr lang="en-US" sz="1100" dirty="0">
                <a:solidFill>
                  <a:schemeClr val="tx1"/>
                </a:solidFill>
              </a:rPr>
              <a:t>CLAMP is a platform for designing and managing control loops.  </a:t>
            </a:r>
          </a:p>
          <a:p>
            <a:r>
              <a:rPr lang="en-US" sz="1100" dirty="0">
                <a:solidFill>
                  <a:schemeClr val="tx1"/>
                </a:solidFill>
              </a:rPr>
              <a:t>It is used to design a </a:t>
            </a:r>
            <a:r>
              <a:rPr lang="en-US" sz="1100" dirty="0" smtClean="0">
                <a:solidFill>
                  <a:schemeClr val="tx1"/>
                </a:solidFill>
              </a:rPr>
              <a:t>control loop</a:t>
            </a:r>
            <a:r>
              <a:rPr lang="en-US" sz="1100" dirty="0">
                <a:solidFill>
                  <a:schemeClr val="tx1"/>
                </a:solidFill>
              </a:rPr>
              <a:t>, configure it with specific parameters for a particular network service, </a:t>
            </a:r>
          </a:p>
          <a:p>
            <a:r>
              <a:rPr lang="en-US" sz="1100" dirty="0">
                <a:solidFill>
                  <a:schemeClr val="tx1"/>
                </a:solidFill>
              </a:rPr>
              <a:t>then It interacts with other systems to </a:t>
            </a:r>
            <a:r>
              <a:rPr lang="en-US" sz="1100" dirty="0" smtClean="0">
                <a:solidFill>
                  <a:schemeClr val="tx1"/>
                </a:solidFill>
              </a:rPr>
              <a:t>deploy/</a:t>
            </a:r>
            <a:r>
              <a:rPr lang="en-US" sz="1100" dirty="0" err="1" smtClean="0">
                <a:solidFill>
                  <a:schemeClr val="tx1"/>
                </a:solidFill>
              </a:rPr>
              <a:t>undeploy</a:t>
            </a:r>
            <a:r>
              <a:rPr lang="en-US" sz="1100" dirty="0" smtClean="0">
                <a:solidFill>
                  <a:schemeClr val="tx1"/>
                </a:solidFill>
              </a:rPr>
              <a:t> </a:t>
            </a:r>
            <a:r>
              <a:rPr lang="en-US" sz="1100" dirty="0">
                <a:solidFill>
                  <a:schemeClr val="tx1"/>
                </a:solidFill>
              </a:rPr>
              <a:t>and execute the </a:t>
            </a:r>
            <a:r>
              <a:rPr lang="en-US" sz="1100" dirty="0" smtClean="0">
                <a:solidFill>
                  <a:schemeClr val="tx1"/>
                </a:solidFill>
              </a:rPr>
              <a:t>control loop</a:t>
            </a:r>
            <a:r>
              <a:rPr lang="en-US" sz="1100" dirty="0">
                <a:solidFill>
                  <a:schemeClr val="tx1"/>
                </a:solidFill>
              </a:rPr>
              <a:t>. </a:t>
            </a:r>
            <a:endParaRPr lang="en-US" sz="1100" dirty="0" smtClean="0">
              <a:solidFill>
                <a:schemeClr val="tx1"/>
              </a:solidFill>
            </a:endParaRPr>
          </a:p>
          <a:p>
            <a:endParaRPr lang="en-US" sz="900" dirty="0" smtClean="0">
              <a:solidFill>
                <a:schemeClr val="tx1"/>
              </a:solidFill>
            </a:endParaRPr>
          </a:p>
          <a:p>
            <a:pPr lvl="0"/>
            <a:r>
              <a:rPr lang="en-US" sz="1100" dirty="0" smtClean="0">
                <a:solidFill>
                  <a:schemeClr val="tx1"/>
                </a:solidFill>
              </a:rPr>
              <a:t>Information about the CLAMP architecture and provided APIs can be found in the CLAMP User Guide and LCM &amp; OAM API Guides on </a:t>
            </a:r>
            <a:r>
              <a:rPr lang="en-US" sz="1100" dirty="0" smtClean="0">
                <a:solidFill>
                  <a:schemeClr val="tx1"/>
                </a:solidFill>
                <a:hlinkClick r:id="rId2"/>
              </a:rPr>
              <a:t>readthedocs</a:t>
            </a:r>
            <a:endParaRPr lang="en-US" sz="1100" dirty="0">
              <a:solidFill>
                <a:schemeClr val="tx1"/>
              </a:solidFill>
            </a:endParaRPr>
          </a:p>
        </p:txBody>
      </p:sp>
      <p:sp>
        <p:nvSpPr>
          <p:cNvPr id="9" name="Rectangle 8"/>
          <p:cNvSpPr/>
          <p:nvPr/>
        </p:nvSpPr>
        <p:spPr>
          <a:xfrm>
            <a:off x="1232595" y="2563293"/>
            <a:ext cx="10686104" cy="3732325"/>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b="1" dirty="0">
                <a:solidFill>
                  <a:schemeClr val="tx1">
                    <a:lumMod val="85000"/>
                    <a:lumOff val="15000"/>
                  </a:schemeClr>
                </a:solidFill>
              </a:rPr>
              <a:t>Provided Interfaces</a:t>
            </a:r>
            <a:r>
              <a:rPr lang="en-US" sz="1600" dirty="0" smtClean="0">
                <a:solidFill>
                  <a:schemeClr val="tx1">
                    <a:lumMod val="85000"/>
                    <a:lumOff val="15000"/>
                  </a:schemeClr>
                </a:solidFill>
              </a:rPr>
              <a:t>: </a:t>
            </a:r>
            <a:r>
              <a:rPr lang="en-US" sz="1200" dirty="0" smtClean="0">
                <a:solidFill>
                  <a:schemeClr val="tx1">
                    <a:lumMod val="85000"/>
                    <a:lumOff val="15000"/>
                  </a:schemeClr>
                </a:solidFill>
              </a:rPr>
              <a:t>(CLAMP doesn’t expose functional relates API’s except the one below, refer to </a:t>
            </a:r>
            <a:r>
              <a:rPr lang="en-US" sz="1200" dirty="0" smtClean="0">
                <a:solidFill>
                  <a:schemeClr val="tx1">
                    <a:lumMod val="85000"/>
                    <a:lumOff val="15000"/>
                  </a:schemeClr>
                </a:solidFill>
                <a:hlinkClick r:id="rId3"/>
              </a:rPr>
              <a:t>CLAMP documentation </a:t>
            </a:r>
            <a:r>
              <a:rPr lang="en-US" sz="1200" dirty="0" smtClean="0">
                <a:solidFill>
                  <a:schemeClr val="tx1">
                    <a:lumMod val="85000"/>
                    <a:lumOff val="15000"/>
                  </a:schemeClr>
                </a:solidFill>
              </a:rPr>
              <a:t>for more details)</a:t>
            </a:r>
            <a:endParaRPr lang="en-US" sz="1200" dirty="0">
              <a:solidFill>
                <a:schemeClr val="tx1">
                  <a:lumMod val="85000"/>
                  <a:lumOff val="15000"/>
                </a:schemeClr>
              </a:solidFill>
            </a:endParaRPr>
          </a:p>
          <a:p>
            <a:endParaRPr lang="en-US" sz="1600" dirty="0" smtClean="0">
              <a:solidFill>
                <a:schemeClr val="tx1">
                  <a:lumMod val="85000"/>
                  <a:lumOff val="15000"/>
                </a:schemeClr>
              </a:solidFill>
            </a:endParaRPr>
          </a:p>
          <a:p>
            <a:r>
              <a:rPr lang="en-US" sz="1600" b="1" dirty="0" smtClean="0">
                <a:solidFill>
                  <a:schemeClr val="tx1">
                    <a:lumMod val="85000"/>
                    <a:lumOff val="15000"/>
                  </a:schemeClr>
                </a:solidFill>
              </a:rPr>
              <a:t>Interfaces			Service			Purpose/Comments</a:t>
            </a:r>
            <a:endParaRPr lang="en-US" sz="1600" b="1" dirty="0">
              <a:solidFill>
                <a:schemeClr val="tx1">
                  <a:lumMod val="85000"/>
                  <a:lumOff val="15000"/>
                </a:schemeClr>
              </a:solidFill>
            </a:endParaRPr>
          </a:p>
          <a:p>
            <a:r>
              <a:rPr lang="en-US" sz="1200" dirty="0" smtClean="0">
                <a:solidFill>
                  <a:schemeClr val="tx1">
                    <a:lumMod val="85000"/>
                    <a:lumOff val="15000"/>
                  </a:schemeClr>
                </a:solidFill>
              </a:rPr>
              <a:t>HealthCheck			REST			Health Check of CLAMP instance</a:t>
            </a:r>
          </a:p>
        </p:txBody>
      </p:sp>
      <p:cxnSp>
        <p:nvCxnSpPr>
          <p:cNvPr id="13" name="Straight Connector 12"/>
          <p:cNvCxnSpPr/>
          <p:nvPr/>
        </p:nvCxnSpPr>
        <p:spPr>
          <a:xfrm flipV="1">
            <a:off x="561984" y="2569848"/>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432097" y="2351639"/>
            <a:ext cx="259773" cy="218209"/>
          </a:xfrm>
          <a:prstGeom prst="ellipse">
            <a:avLst/>
          </a:prstGeom>
          <a:noFill/>
          <a:ln w="1587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p:cNvSpPr txBox="1"/>
          <p:nvPr/>
        </p:nvSpPr>
        <p:spPr>
          <a:xfrm>
            <a:off x="281699" y="1579456"/>
            <a:ext cx="357790" cy="584775"/>
          </a:xfrm>
          <a:prstGeom prst="rect">
            <a:avLst/>
          </a:prstGeom>
          <a:noFill/>
        </p:spPr>
        <p:txBody>
          <a:bodyPr wrap="none" rtlCol="0">
            <a:spAutoFit/>
          </a:bodyPr>
          <a:lstStyle/>
          <a:p>
            <a:endParaRPr lang="en-US" sz="800" dirty="0"/>
          </a:p>
          <a:p>
            <a:pPr marL="171450" indent="-171450">
              <a:buFont typeface="Arial" panose="020B0604020202020204" pitchFamily="34" charset="0"/>
              <a:buChar char="•"/>
            </a:pPr>
            <a:endParaRPr lang="en-US" sz="800" dirty="0"/>
          </a:p>
          <a:p>
            <a:pPr marL="171450" indent="-171450">
              <a:buFont typeface="Arial" panose="020B0604020202020204" pitchFamily="34" charset="0"/>
              <a:buChar char="•"/>
            </a:pPr>
            <a:endParaRPr lang="en-US" sz="800" dirty="0"/>
          </a:p>
          <a:p>
            <a:endParaRPr lang="en-US" sz="800" dirty="0"/>
          </a:p>
        </p:txBody>
      </p:sp>
      <p:cxnSp>
        <p:nvCxnSpPr>
          <p:cNvPr id="17" name="Straight Connector 16"/>
          <p:cNvCxnSpPr/>
          <p:nvPr/>
        </p:nvCxnSpPr>
        <p:spPr>
          <a:xfrm flipV="1">
            <a:off x="549563" y="3267453"/>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8" name="Arc 17"/>
          <p:cNvSpPr/>
          <p:nvPr/>
        </p:nvSpPr>
        <p:spPr>
          <a:xfrm rot="16200000">
            <a:off x="430434" y="3587412"/>
            <a:ext cx="238257" cy="232602"/>
          </a:xfrm>
          <a:prstGeom prst="arc">
            <a:avLst>
              <a:gd name="adj1" fmla="val 16200000"/>
              <a:gd name="adj2" fmla="val 5446038"/>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extLst>
      <p:ext uri="{BB962C8B-B14F-4D97-AF65-F5344CB8AC3E}">
        <p14:creationId xmlns:p14="http://schemas.microsoft.com/office/powerpoint/2010/main" val="2656624635"/>
      </p:ext>
    </p:extLst>
  </p:cSld>
  <p:clrMapOvr>
    <a:masterClrMapping/>
  </p:clrMapOvr>
  <p:transition>
    <p:wipe dir="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 name="Straight Connector 5"/>
          <p:cNvCxnSpPr/>
          <p:nvPr/>
        </p:nvCxnSpPr>
        <p:spPr>
          <a:xfrm>
            <a:off x="3740914" y="5341461"/>
            <a:ext cx="8142345" cy="0"/>
          </a:xfrm>
          <a:prstGeom prst="line">
            <a:avLst/>
          </a:prstGeom>
          <a:ln w="19050" cmpd="sng">
            <a:solidFill>
              <a:srgbClr val="1C2754"/>
            </a:solidFill>
            <a:prstDash val="dash"/>
          </a:ln>
        </p:spPr>
        <p:style>
          <a:lnRef idx="1">
            <a:schemeClr val="accent1"/>
          </a:lnRef>
          <a:fillRef idx="0">
            <a:schemeClr val="accent1"/>
          </a:fillRef>
          <a:effectRef idx="0">
            <a:schemeClr val="accent1"/>
          </a:effectRef>
          <a:fontRef idx="minor">
            <a:schemeClr val="tx1"/>
          </a:fontRef>
        </p:style>
      </p:cxnSp>
      <p:sp>
        <p:nvSpPr>
          <p:cNvPr id="80" name="Arrow: U-Turn 160"/>
          <p:cNvSpPr/>
          <p:nvPr/>
        </p:nvSpPr>
        <p:spPr>
          <a:xfrm flipV="1">
            <a:off x="2075479" y="4798468"/>
            <a:ext cx="1950299" cy="776362"/>
          </a:xfrm>
          <a:prstGeom prst="uturnArrow">
            <a:avLst/>
          </a:prstGeom>
          <a:solidFill>
            <a:srgbClr val="2A5DD3"/>
          </a:solidFill>
          <a:ln w="3175" cap="flat">
            <a:no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defTabSz="457200" hangingPunct="0"/>
            <a:endParaRPr lang="en-US">
              <a:solidFill>
                <a:srgbClr val="000000"/>
              </a:solidFill>
              <a:sym typeface="Calibri"/>
            </a:endParaRPr>
          </a:p>
        </p:txBody>
      </p:sp>
      <p:pic>
        <p:nvPicPr>
          <p:cNvPr id="64" name="Picture 63"/>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532178" y="6158624"/>
            <a:ext cx="905123" cy="410546"/>
          </a:xfrm>
          <a:prstGeom prst="rect">
            <a:avLst/>
          </a:prstGeom>
          <a:noFill/>
        </p:spPr>
      </p:pic>
      <p:pic>
        <p:nvPicPr>
          <p:cNvPr id="66" name="Picture 65"/>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895853" y="6158624"/>
            <a:ext cx="905123" cy="410546"/>
          </a:xfrm>
          <a:prstGeom prst="rect">
            <a:avLst/>
          </a:prstGeom>
        </p:spPr>
      </p:pic>
      <p:sp>
        <p:nvSpPr>
          <p:cNvPr id="2" name="Slide Number Placeholder 1"/>
          <p:cNvSpPr>
            <a:spLocks noGrp="1"/>
          </p:cNvSpPr>
          <p:nvPr>
            <p:ph type="sldNum" sz="quarter" idx="4"/>
          </p:nvPr>
        </p:nvSpPr>
        <p:spPr>
          <a:xfrm>
            <a:off x="11568704" y="6504192"/>
            <a:ext cx="607358" cy="365125"/>
          </a:xfrm>
        </p:spPr>
        <p:txBody>
          <a:bodyPr/>
          <a:lstStyle/>
          <a:p>
            <a:fld id="{6C9CD605-947A-3C4E-98CB-B055F943FEBA}" type="slidenum">
              <a:rPr lang="en-US" smtClean="0">
                <a:solidFill>
                  <a:prstClr val="black">
                    <a:alpha val="50000"/>
                  </a:prstClr>
                </a:solidFill>
              </a:rPr>
              <a:pPr/>
              <a:t>2</a:t>
            </a:fld>
            <a:endParaRPr lang="en-US" dirty="0">
              <a:solidFill>
                <a:prstClr val="black">
                  <a:alpha val="50000"/>
                </a:prstClr>
              </a:solidFill>
            </a:endParaRPr>
          </a:p>
        </p:txBody>
      </p:sp>
      <p:sp>
        <p:nvSpPr>
          <p:cNvPr id="3" name="Title 2"/>
          <p:cNvSpPr>
            <a:spLocks noGrp="1"/>
          </p:cNvSpPr>
          <p:nvPr>
            <p:ph type="title"/>
          </p:nvPr>
        </p:nvSpPr>
        <p:spPr/>
        <p:txBody>
          <a:bodyPr>
            <a:noAutofit/>
          </a:bodyPr>
          <a:lstStyle/>
          <a:p>
            <a:pPr algn="ctr"/>
            <a:r>
              <a:rPr lang="en-US" dirty="0" smtClean="0"/>
              <a:t>ONAP Amsterdam Architecture (for reference)</a:t>
            </a:r>
            <a:endParaRPr lang="en-US" dirty="0"/>
          </a:p>
        </p:txBody>
      </p:sp>
      <p:sp>
        <p:nvSpPr>
          <p:cNvPr id="8" name="圆角矩形 28"/>
          <p:cNvSpPr/>
          <p:nvPr/>
        </p:nvSpPr>
        <p:spPr>
          <a:xfrm>
            <a:off x="871299" y="2092337"/>
            <a:ext cx="2514600" cy="3237616"/>
          </a:xfrm>
          <a:prstGeom prst="roundRect">
            <a:avLst>
              <a:gd name="adj" fmla="val 6026"/>
            </a:avLst>
          </a:prstGeom>
          <a:solidFill>
            <a:schemeClr val="accent1">
              <a:lumMod val="25000"/>
              <a:lumOff val="75000"/>
            </a:schemeClr>
          </a:solidFill>
          <a:ln w="9525" cap="flat" cmpd="sng" algn="ctr">
            <a:noFill/>
            <a:prstDash val="solid"/>
            <a:round/>
            <a:headEnd type="none" w="med" len="med"/>
            <a:tailEnd type="none" w="med" len="med"/>
          </a:ln>
        </p:spPr>
        <p:txBody>
          <a:bodyPr vert="horz" wrap="square" lIns="91440" tIns="45720" rIns="91440" bIns="45720"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endParaRPr lang="en-US" altLang="zh-CN" sz="1200" dirty="0">
              <a:solidFill>
                <a:srgbClr val="000000"/>
              </a:solidFill>
              <a:latin typeface="Calibri"/>
              <a:ea typeface="微软雅黑" panose="020B0503020204020204" pitchFamily="34" charset="-122"/>
            </a:endParaRPr>
          </a:p>
        </p:txBody>
      </p:sp>
      <p:sp>
        <p:nvSpPr>
          <p:cNvPr id="9" name="矩形 192"/>
          <p:cNvSpPr/>
          <p:nvPr/>
        </p:nvSpPr>
        <p:spPr bwMode="auto">
          <a:xfrm>
            <a:off x="242386" y="1646132"/>
            <a:ext cx="3200400" cy="3683822"/>
          </a:xfrm>
          <a:prstGeom prst="rect">
            <a:avLst/>
          </a:prstGeom>
          <a:solidFill>
            <a:srgbClr val="1C2754"/>
          </a:solidFill>
          <a:ln w="19050" cap="flat" cmpd="sng" algn="ctr">
            <a:solidFill>
              <a:srgbClr val="00647F"/>
            </a:solidFill>
            <a:prstDash val="dash"/>
            <a:round/>
            <a:headEnd type="none" w="med" len="med"/>
            <a:tailEnd type="none" w="med" len="med"/>
          </a:ln>
          <a:effectLst/>
          <a:extLst/>
        </p:spPr>
        <p:txBody>
          <a:bodyPr vert="horz" wrap="square" lIns="91440" tIns="45720" rIns="91440" bIns="45720"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endParaRPr lang="en-US" altLang="zh-CN" b="1" dirty="0">
              <a:solidFill>
                <a:prstClr val="white"/>
              </a:solidFill>
              <a:latin typeface="Calibri"/>
              <a:ea typeface="微软雅黑" panose="020B0503020204020204" pitchFamily="34" charset="-122"/>
            </a:endParaRPr>
          </a:p>
        </p:txBody>
      </p:sp>
      <p:sp>
        <p:nvSpPr>
          <p:cNvPr id="10" name="圆角矩形 25"/>
          <p:cNvSpPr/>
          <p:nvPr/>
        </p:nvSpPr>
        <p:spPr>
          <a:xfrm>
            <a:off x="942253" y="3085759"/>
            <a:ext cx="2420786" cy="415540"/>
          </a:xfrm>
          <a:prstGeom prst="roundRect">
            <a:avLst/>
          </a:prstGeom>
          <a:solidFill>
            <a:schemeClr val="bg1">
              <a:lumMod val="95000"/>
            </a:schemeClr>
          </a:solidFill>
          <a:ln w="9525" cap="flat" cmpd="sng" algn="ctr">
            <a:noFill/>
            <a:prstDash val="solid"/>
            <a:round/>
            <a:headEnd type="none" w="med" len="med"/>
            <a:tailEnd type="none" w="med" len="med"/>
          </a:ln>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pPr>
            <a:r>
              <a:rPr lang="en-US" altLang="zh-CN" sz="1400" b="1" dirty="0">
                <a:solidFill>
                  <a:srgbClr val="44546A"/>
                </a:solidFill>
                <a:latin typeface="Calibri"/>
                <a:ea typeface="微软雅黑" panose="020B0503020204020204" pitchFamily="34" charset="-122"/>
              </a:rPr>
              <a:t>Policy Creation &amp; Validation</a:t>
            </a:r>
          </a:p>
        </p:txBody>
      </p:sp>
      <p:sp>
        <p:nvSpPr>
          <p:cNvPr id="11" name="圆角矩形 29"/>
          <p:cNvSpPr/>
          <p:nvPr/>
        </p:nvSpPr>
        <p:spPr>
          <a:xfrm rot="16200000">
            <a:off x="-967710" y="3373319"/>
            <a:ext cx="3106199" cy="544236"/>
          </a:xfrm>
          <a:prstGeom prst="roundRect">
            <a:avLst/>
          </a:prstGeom>
          <a:solidFill>
            <a:srgbClr val="009788"/>
          </a:solidFill>
          <a:ln>
            <a:noFill/>
            <a:headEnd type="none" w="med" len="med"/>
            <a:tailEnd type="none" w="med" len="med"/>
          </a:ln>
          <a:scene3d>
            <a:camera prst="orthographicFront"/>
            <a:lightRig rig="threePt" dir="t"/>
          </a:scene3d>
          <a:sp3d>
            <a:bevelT/>
          </a:sp3d>
        </p:spPr>
        <p:style>
          <a:lnRef idx="1">
            <a:schemeClr val="accent1"/>
          </a:lnRef>
          <a:fillRef idx="3">
            <a:schemeClr val="accent1"/>
          </a:fillRef>
          <a:effectRef idx="2">
            <a:schemeClr val="accent1"/>
          </a:effectRef>
          <a:fontRef idx="minor">
            <a:schemeClr val="lt1"/>
          </a:fontRef>
        </p:style>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1600" b="1" dirty="0" smtClean="0">
                <a:solidFill>
                  <a:prstClr val="white"/>
                </a:solidFill>
                <a:latin typeface="Calibri"/>
                <a:ea typeface="微软雅黑" panose="020B0503020204020204" pitchFamily="34" charset="-122"/>
              </a:rPr>
              <a:t>VNF SDK</a:t>
            </a:r>
            <a:endParaRPr lang="en-US" altLang="zh-CN" sz="1600" b="1" dirty="0">
              <a:solidFill>
                <a:prstClr val="white"/>
              </a:solidFill>
              <a:latin typeface="Calibri"/>
              <a:ea typeface="微软雅黑" panose="020B0503020204020204" pitchFamily="34" charset="-122"/>
            </a:endParaRPr>
          </a:p>
        </p:txBody>
      </p:sp>
      <p:sp>
        <p:nvSpPr>
          <p:cNvPr id="12" name="圆角矩形 55"/>
          <p:cNvSpPr/>
          <p:nvPr/>
        </p:nvSpPr>
        <p:spPr>
          <a:xfrm>
            <a:off x="242386" y="1342281"/>
            <a:ext cx="3200400" cy="257001"/>
          </a:xfrm>
          <a:prstGeom prst="roundRect">
            <a:avLst>
              <a:gd name="adj" fmla="val 16483"/>
            </a:avLst>
          </a:prstGeom>
          <a:solidFill>
            <a:srgbClr val="00647F"/>
          </a:solidFill>
          <a:ln w="9525" cap="flat" cmpd="sng" algn="ctr">
            <a:noFill/>
            <a:prstDash val="solid"/>
            <a:round/>
            <a:headEnd type="none" w="med" len="med"/>
            <a:tailEnd type="none" w="med" len="med"/>
          </a:ln>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1400" b="1" dirty="0">
                <a:solidFill>
                  <a:prstClr val="white"/>
                </a:solidFill>
                <a:latin typeface="Calibri"/>
                <a:ea typeface="微软雅黑" panose="020B0503020204020204" pitchFamily="34" charset="-122"/>
              </a:rPr>
              <a:t>Portal </a:t>
            </a:r>
            <a:r>
              <a:rPr lang="en-US" altLang="zh-CN" sz="1400" b="1" dirty="0" smtClean="0">
                <a:solidFill>
                  <a:prstClr val="white"/>
                </a:solidFill>
                <a:latin typeface="Calibri"/>
                <a:ea typeface="微软雅黑" panose="020B0503020204020204" pitchFamily="34" charset="-122"/>
              </a:rPr>
              <a:t>Framework, U-UI</a:t>
            </a:r>
            <a:r>
              <a:rPr lang="en-US" altLang="zh-CN" sz="1400" b="1" dirty="0">
                <a:solidFill>
                  <a:prstClr val="white"/>
                </a:solidFill>
                <a:latin typeface="Calibri"/>
                <a:ea typeface="微软雅黑" panose="020B0503020204020204" pitchFamily="34" charset="-122"/>
              </a:rPr>
              <a:t>, </a:t>
            </a:r>
            <a:r>
              <a:rPr lang="en-US" altLang="zh-CN" sz="1400" b="1" dirty="0" smtClean="0">
                <a:solidFill>
                  <a:prstClr val="white"/>
                </a:solidFill>
                <a:latin typeface="Calibri"/>
                <a:ea typeface="微软雅黑" panose="020B0503020204020204" pitchFamily="34" charset="-122"/>
              </a:rPr>
              <a:t>ONAP </a:t>
            </a:r>
            <a:r>
              <a:rPr lang="en-US" altLang="zh-CN" sz="1400" b="1" dirty="0">
                <a:solidFill>
                  <a:prstClr val="white"/>
                </a:solidFill>
                <a:latin typeface="Calibri"/>
                <a:ea typeface="微软雅黑" panose="020B0503020204020204" pitchFamily="34" charset="-122"/>
              </a:rPr>
              <a:t>CLI</a:t>
            </a:r>
          </a:p>
        </p:txBody>
      </p:sp>
      <p:sp>
        <p:nvSpPr>
          <p:cNvPr id="13" name="圆角矩形 25"/>
          <p:cNvSpPr/>
          <p:nvPr/>
        </p:nvSpPr>
        <p:spPr>
          <a:xfrm>
            <a:off x="942253" y="2096006"/>
            <a:ext cx="2420786" cy="411480"/>
          </a:xfrm>
          <a:prstGeom prst="roundRect">
            <a:avLst/>
          </a:prstGeom>
          <a:solidFill>
            <a:schemeClr val="bg1">
              <a:lumMod val="95000"/>
            </a:schemeClr>
          </a:solidFill>
          <a:ln w="9525" cap="flat" cmpd="sng" algn="ctr">
            <a:noFill/>
            <a:prstDash val="solid"/>
            <a:round/>
            <a:headEnd type="none" w="med" len="med"/>
            <a:tailEnd type="none" w="med" len="med"/>
          </a:ln>
        </p:spPr>
        <p:txBody>
          <a:bodyPr vert="horz" wrap="square" lIns="91440" tIns="45720" rIns="91440" bIns="45720" numCol="1" rtlCol="0" anchor="ctr" anchorCtr="0" compatLnSpc="1"/>
          <a:lstStyle/>
          <a:p>
            <a:pPr algn="ctr" fontAlgn="base">
              <a:spcBef>
                <a:spcPct val="0"/>
              </a:spcBef>
              <a:spcAft>
                <a:spcPct val="0"/>
              </a:spcAft>
              <a:buClr>
                <a:srgbClr val="CC9900"/>
              </a:buClr>
            </a:pPr>
            <a:r>
              <a:rPr lang="en-US" altLang="zh-CN" sz="1400" b="1" dirty="0">
                <a:solidFill>
                  <a:srgbClr val="44546A"/>
                </a:solidFill>
                <a:ea typeface="微软雅黑" panose="020B0503020204020204" pitchFamily="34" charset="-122"/>
              </a:rPr>
              <a:t>Resource Onboarding</a:t>
            </a:r>
          </a:p>
        </p:txBody>
      </p:sp>
      <p:sp>
        <p:nvSpPr>
          <p:cNvPr id="14" name="圆角矩形 20"/>
          <p:cNvSpPr/>
          <p:nvPr/>
        </p:nvSpPr>
        <p:spPr>
          <a:xfrm>
            <a:off x="942253" y="2590882"/>
            <a:ext cx="2420786" cy="411480"/>
          </a:xfrm>
          <a:prstGeom prst="roundRect">
            <a:avLst/>
          </a:prstGeom>
          <a:solidFill>
            <a:schemeClr val="bg1">
              <a:lumMod val="95000"/>
            </a:schemeClr>
          </a:solidFill>
          <a:ln w="9525" cap="flat" cmpd="sng" algn="ctr">
            <a:noFill/>
            <a:prstDash val="solid"/>
            <a:round/>
            <a:headEnd type="none" w="med" len="med"/>
            <a:tailEnd type="none" w="med" len="med"/>
          </a:ln>
        </p:spPr>
        <p:txBody>
          <a:bodyPr vert="horz" wrap="square" lIns="91440" tIns="45720" rIns="91440" bIns="45720" numCol="1" rtlCol="0" anchor="ctr" anchorCtr="0" compatLnSpc="1"/>
          <a:lstStyle/>
          <a:p>
            <a:pPr algn="ctr" fontAlgn="base">
              <a:spcBef>
                <a:spcPct val="0"/>
              </a:spcBef>
              <a:spcAft>
                <a:spcPct val="0"/>
              </a:spcAft>
              <a:buClr>
                <a:srgbClr val="CC9900"/>
              </a:buClr>
            </a:pPr>
            <a:r>
              <a:rPr lang="en-US" altLang="zh-CN" sz="1400" b="1" dirty="0">
                <a:solidFill>
                  <a:srgbClr val="44546A"/>
                </a:solidFill>
                <a:ea typeface="微软雅黑" panose="020B0503020204020204" pitchFamily="34" charset="-122"/>
              </a:rPr>
              <a:t>Service &amp; Product Design</a:t>
            </a:r>
            <a:endParaRPr lang="zh-CN" altLang="en-US" sz="1400" b="1" dirty="0">
              <a:solidFill>
                <a:srgbClr val="44546A"/>
              </a:solidFill>
              <a:ea typeface="微软雅黑" panose="020B0503020204020204" pitchFamily="34" charset="-122"/>
            </a:endParaRPr>
          </a:p>
        </p:txBody>
      </p:sp>
      <p:sp>
        <p:nvSpPr>
          <p:cNvPr id="17" name="Rectangle 16"/>
          <p:cNvSpPr/>
          <p:nvPr/>
        </p:nvSpPr>
        <p:spPr>
          <a:xfrm>
            <a:off x="251718" y="5578671"/>
            <a:ext cx="3191067" cy="320344"/>
          </a:xfrm>
          <a:prstGeom prst="rect">
            <a:avLst/>
          </a:prstGeom>
        </p:spPr>
        <p:txBody>
          <a:bodyPr wrap="square">
            <a:spAutoFit/>
          </a:bodyPr>
          <a:lstStyle/>
          <a:p>
            <a:pPr algn="ctr">
              <a:lnSpc>
                <a:spcPct val="107000"/>
              </a:lnSpc>
              <a:spcAft>
                <a:spcPts val="800"/>
              </a:spcAft>
            </a:pPr>
            <a:r>
              <a:rPr lang="en-US" sz="1400" b="1" dirty="0">
                <a:solidFill>
                  <a:srgbClr val="44546A"/>
                </a:solidFill>
                <a:ea typeface="Calibri" panose="020F0502020204030204" pitchFamily="34" charset="0"/>
                <a:cs typeface="Times New Roman" panose="02020603050405020304" pitchFamily="18" charset="0"/>
              </a:rPr>
              <a:t>Recipe/Eng Rules &amp; Policy </a:t>
            </a:r>
            <a:r>
              <a:rPr lang="en-US" sz="1400" b="1" dirty="0" smtClean="0">
                <a:solidFill>
                  <a:srgbClr val="44546A"/>
                </a:solidFill>
                <a:ea typeface="Calibri" panose="020F0502020204030204" pitchFamily="34" charset="0"/>
                <a:cs typeface="Times New Roman" panose="02020603050405020304" pitchFamily="18" charset="0"/>
              </a:rPr>
              <a:t>Distribution</a:t>
            </a:r>
            <a:endParaRPr lang="en-US" sz="1400" b="1" dirty="0">
              <a:solidFill>
                <a:srgbClr val="44546A"/>
              </a:solidFill>
              <a:ea typeface="Calibri" panose="020F0502020204030204" pitchFamily="34" charset="0"/>
              <a:cs typeface="Times New Roman" panose="02020603050405020304" pitchFamily="18" charset="0"/>
            </a:endParaRPr>
          </a:p>
        </p:txBody>
      </p:sp>
      <p:sp>
        <p:nvSpPr>
          <p:cNvPr id="18" name="圆角矩形 55"/>
          <p:cNvSpPr/>
          <p:nvPr/>
        </p:nvSpPr>
        <p:spPr>
          <a:xfrm>
            <a:off x="242386" y="1045148"/>
            <a:ext cx="11640873" cy="263929"/>
          </a:xfrm>
          <a:prstGeom prst="roundRect">
            <a:avLst>
              <a:gd name="adj" fmla="val 16483"/>
            </a:avLst>
          </a:prstGeom>
          <a:solidFill>
            <a:srgbClr val="009788">
              <a:alpha val="50000"/>
            </a:srgbClr>
          </a:solidFill>
          <a:ln w="9525" cap="flat" cmpd="sng" algn="ctr">
            <a:noFill/>
            <a:prstDash val="solid"/>
            <a:round/>
            <a:headEnd type="none" w="med" len="med"/>
            <a:tailEnd type="none" w="med" len="med"/>
          </a:ln>
          <a:scene3d>
            <a:camera prst="orthographicFront"/>
            <a:lightRig rig="threePt" dir="t"/>
          </a:scene3d>
          <a:sp3d>
            <a:bevelT/>
          </a:sp3d>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1400" b="1" dirty="0">
                <a:solidFill>
                  <a:srgbClr val="44546A"/>
                </a:solidFill>
                <a:latin typeface="Calibri"/>
                <a:ea typeface="微软雅黑" panose="020B0503020204020204" pitchFamily="34" charset="-122"/>
              </a:rPr>
              <a:t>ONAP Operations Manager (OOM)</a:t>
            </a:r>
          </a:p>
        </p:txBody>
      </p:sp>
      <p:sp>
        <p:nvSpPr>
          <p:cNvPr id="20" name="矩形 54"/>
          <p:cNvSpPr/>
          <p:nvPr/>
        </p:nvSpPr>
        <p:spPr bwMode="auto">
          <a:xfrm>
            <a:off x="3622771" y="1351981"/>
            <a:ext cx="8260488" cy="3467555"/>
          </a:xfrm>
          <a:prstGeom prst="rect">
            <a:avLst/>
          </a:prstGeom>
          <a:solidFill>
            <a:srgbClr val="00647F">
              <a:alpha val="10000"/>
            </a:srgbClr>
          </a:solidFill>
          <a:ln w="19050" cap="flat" cmpd="sng" algn="ctr">
            <a:solidFill>
              <a:srgbClr val="1C2754"/>
            </a:solidFill>
            <a:prstDash val="dash"/>
            <a:round/>
            <a:headEnd type="none" w="med" len="med"/>
            <a:tailEnd type="none" w="med" len="med"/>
          </a:ln>
          <a:effectLst/>
          <a:extLst/>
        </p:spPr>
        <p:txBody>
          <a:bodyPr vert="horz" wrap="square" lIns="91440" tIns="45720" rIns="91440" bIns="45720"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marL="1828800" indent="-222250">
              <a:buClr>
                <a:srgbClr val="CC9900"/>
              </a:buClr>
              <a:defRPr/>
            </a:pPr>
            <a:endParaRPr lang="en-US" altLang="zh-CN" sz="1700" b="1" u="sng" dirty="0">
              <a:solidFill>
                <a:srgbClr val="1C2754"/>
              </a:solidFill>
              <a:latin typeface="Calibri"/>
              <a:ea typeface="微软雅黑" panose="020B0503020204020204" pitchFamily="34" charset="-122"/>
            </a:endParaRPr>
          </a:p>
        </p:txBody>
      </p:sp>
      <p:sp>
        <p:nvSpPr>
          <p:cNvPr id="21" name="圆角矩形 30"/>
          <p:cNvSpPr/>
          <p:nvPr/>
        </p:nvSpPr>
        <p:spPr>
          <a:xfrm>
            <a:off x="3740914" y="1590350"/>
            <a:ext cx="1920536" cy="392982"/>
          </a:xfrm>
          <a:prstGeom prst="roundRect">
            <a:avLst>
              <a:gd name="adj" fmla="val 9045"/>
            </a:avLst>
          </a:prstGeom>
          <a:solidFill>
            <a:srgbClr val="00647F"/>
          </a:solidFill>
          <a:ln w="9525" cap="flat" cmpd="sng" algn="ctr">
            <a:noFill/>
            <a:prstDash val="solid"/>
            <a:round/>
            <a:headEnd type="none" w="med" len="med"/>
            <a:tailEnd type="none" w="med" len="med"/>
          </a:ln>
          <a:scene3d>
            <a:camera prst="orthographicFront"/>
            <a:lightRig rig="threePt" dir="t"/>
          </a:scene3d>
          <a:sp3d>
            <a:bevelT/>
          </a:sp3d>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lnSpc>
                <a:spcPct val="80000"/>
              </a:lnSpc>
              <a:buClr>
                <a:srgbClr val="CC9900"/>
              </a:buClr>
            </a:pPr>
            <a:r>
              <a:rPr lang="en-US" altLang="zh-CN" sz="1400" b="1" dirty="0">
                <a:solidFill>
                  <a:prstClr val="white"/>
                </a:solidFill>
                <a:latin typeface="Calibri"/>
                <a:ea typeface="微软雅黑" panose="020B0503020204020204" pitchFamily="34" charset="-122"/>
              </a:rPr>
              <a:t>Dashboard OA&amp;M (VID)</a:t>
            </a:r>
          </a:p>
        </p:txBody>
      </p:sp>
      <p:sp>
        <p:nvSpPr>
          <p:cNvPr id="22" name="圆角矩形 31"/>
          <p:cNvSpPr/>
          <p:nvPr/>
        </p:nvSpPr>
        <p:spPr>
          <a:xfrm>
            <a:off x="9886404" y="2275186"/>
            <a:ext cx="1892894" cy="766201"/>
          </a:xfrm>
          <a:prstGeom prst="roundRect">
            <a:avLst/>
          </a:prstGeom>
          <a:solidFill>
            <a:srgbClr val="009788"/>
          </a:solidFill>
          <a:ln w="9525" cap="flat" cmpd="sng" algn="ctr">
            <a:noFill/>
            <a:prstDash val="solid"/>
            <a:round/>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wrap="square" lIns="91440" tIns="45720" rIns="91440" bIns="45720" numCol="1" rtlCol="0" anchor="ctr" anchorCtr="0" compatLnSpc="1"/>
          <a:lstStyle/>
          <a:p>
            <a:pPr algn="ctr" defTabSz="457200" hangingPunct="0"/>
            <a:r>
              <a:rPr lang="en-US" sz="1400" dirty="0">
                <a:solidFill>
                  <a:prstClr val="white"/>
                </a:solidFill>
                <a:sym typeface="Calibri"/>
              </a:rPr>
              <a:t> </a:t>
            </a:r>
            <a:r>
              <a:rPr lang="en-US" sz="1400" b="1" dirty="0">
                <a:solidFill>
                  <a:prstClr val="white"/>
                </a:solidFill>
                <a:sym typeface="Calibri"/>
              </a:rPr>
              <a:t>A&amp;AI/ESR</a:t>
            </a:r>
          </a:p>
        </p:txBody>
      </p:sp>
      <p:sp>
        <p:nvSpPr>
          <p:cNvPr id="23" name="圆角矩形 47"/>
          <p:cNvSpPr/>
          <p:nvPr/>
        </p:nvSpPr>
        <p:spPr>
          <a:xfrm>
            <a:off x="7521202" y="1590350"/>
            <a:ext cx="4272278" cy="392982"/>
          </a:xfrm>
          <a:prstGeom prst="roundRect">
            <a:avLst/>
          </a:prstGeom>
          <a:solidFill>
            <a:srgbClr val="009788"/>
          </a:solidFill>
          <a:ln w="9525" cap="flat" cmpd="sng" algn="ctr">
            <a:noFill/>
            <a:prstDash val="sysDash"/>
            <a:round/>
            <a:headEnd type="none" w="med" len="med"/>
            <a:tailEnd type="none" w="med" len="med"/>
          </a:ln>
          <a:scene3d>
            <a:camera prst="orthographicFront"/>
            <a:lightRig rig="threePt" dir="t"/>
          </a:scene3d>
          <a:sp3d>
            <a:bevelT/>
          </a:sp3d>
        </p:spPr>
        <p:txBody>
          <a:bodyPr vert="horz" wrap="square" lIns="91440" tIns="45720" rIns="91440" bIns="45720" numCol="1" rtlCol="0" anchor="ctr" anchorCtr="0" compatLnSpc="1"/>
          <a:lstStyle/>
          <a:p>
            <a:pPr algn="ctr" fontAlgn="base">
              <a:spcBef>
                <a:spcPct val="0"/>
              </a:spcBef>
              <a:spcAft>
                <a:spcPct val="0"/>
              </a:spcAft>
              <a:buClr>
                <a:srgbClr val="CC9900"/>
              </a:buClr>
            </a:pPr>
            <a:r>
              <a:rPr lang="en-US" altLang="zh-CN" sz="1600" b="1" dirty="0" smtClean="0">
                <a:solidFill>
                  <a:prstClr val="white"/>
                </a:solidFill>
                <a:ea typeface="微软雅黑" panose="020B0503020204020204" pitchFamily="34" charset="-122"/>
              </a:rPr>
              <a:t>External API Framework</a:t>
            </a:r>
            <a:endParaRPr lang="en-US" altLang="zh-CN" sz="1600" b="1" dirty="0">
              <a:solidFill>
                <a:prstClr val="white"/>
              </a:solidFill>
              <a:ea typeface="微软雅黑" panose="020B0503020204020204" pitchFamily="34" charset="-122"/>
            </a:endParaRPr>
          </a:p>
        </p:txBody>
      </p:sp>
      <p:sp>
        <p:nvSpPr>
          <p:cNvPr id="24" name="圆角矩形 48"/>
          <p:cNvSpPr/>
          <p:nvPr/>
        </p:nvSpPr>
        <p:spPr>
          <a:xfrm>
            <a:off x="3726732" y="3192396"/>
            <a:ext cx="8052566" cy="449875"/>
          </a:xfrm>
          <a:prstGeom prst="roundRect">
            <a:avLst/>
          </a:prstGeom>
          <a:solidFill>
            <a:srgbClr val="009788">
              <a:alpha val="25000"/>
            </a:srgbClr>
          </a:solidFill>
          <a:ln w="9525" cap="flat" cmpd="sng" algn="ctr">
            <a:noFill/>
            <a:prstDash val="solid"/>
            <a:round/>
            <a:headEnd type="none" w="med" len="med"/>
            <a:tailEnd type="none" w="med" len="med"/>
          </a:ln>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buClr>
                <a:srgbClr val="CC9900"/>
              </a:buClr>
              <a:defRPr/>
            </a:pPr>
            <a:endParaRPr lang="en-US" altLang="zh-CN" sz="1400" b="1" dirty="0">
              <a:solidFill>
                <a:srgbClr val="000000"/>
              </a:solidFill>
              <a:latin typeface="Calibri"/>
              <a:ea typeface="微软雅黑" panose="020B0503020204020204" pitchFamily="34" charset="-122"/>
              <a:cs typeface="Arial" panose="020B0604020202020204" pitchFamily="34" charset="0"/>
            </a:endParaRPr>
          </a:p>
        </p:txBody>
      </p:sp>
      <p:sp>
        <p:nvSpPr>
          <p:cNvPr id="25" name="圆角矩形 51"/>
          <p:cNvSpPr/>
          <p:nvPr/>
        </p:nvSpPr>
        <p:spPr>
          <a:xfrm>
            <a:off x="8024584" y="3285979"/>
            <a:ext cx="2038979" cy="262708"/>
          </a:xfrm>
          <a:prstGeom prst="roundRect">
            <a:avLst/>
          </a:prstGeom>
          <a:solidFill>
            <a:srgbClr val="FFFFFF"/>
          </a:solidFill>
          <a:ln w="9525" cap="flat" cmpd="sng" algn="ctr">
            <a:solidFill>
              <a:schemeClr val="bg1"/>
            </a:solidFill>
            <a:prstDash val="solid"/>
            <a:round/>
            <a:headEnd type="none" w="med" len="med"/>
            <a:tailEnd type="none" w="med" len="med"/>
          </a:ln>
        </p:spPr>
        <p:txBody>
          <a:bodyPr vert="horz" wrap="square" lIns="91440" tIns="45720" rIns="91440" bIns="45720" numCol="1" rtlCol="0" anchor="ctr" anchorCtr="0" compatLnSpc="1"/>
          <a:lstStyle/>
          <a:p>
            <a:pPr algn="ctr" fontAlgn="base">
              <a:spcBef>
                <a:spcPct val="0"/>
              </a:spcBef>
              <a:spcAft>
                <a:spcPct val="0"/>
              </a:spcAft>
              <a:buClr>
                <a:srgbClr val="CC9900"/>
              </a:buClr>
            </a:pPr>
            <a:r>
              <a:rPr lang="en-US" altLang="zh-CN" sz="1300" b="1" dirty="0">
                <a:solidFill>
                  <a:srgbClr val="44546A"/>
                </a:solidFill>
                <a:ea typeface="微软雅黑" panose="020B0503020204020204" pitchFamily="34" charset="-122"/>
              </a:rPr>
              <a:t>Micro Services </a:t>
            </a:r>
            <a:r>
              <a:rPr lang="en-US" altLang="zh-CN" sz="1300" b="1" dirty="0" smtClean="0">
                <a:solidFill>
                  <a:srgbClr val="44546A"/>
                </a:solidFill>
                <a:ea typeface="微软雅黑" panose="020B0503020204020204" pitchFamily="34" charset="-122"/>
              </a:rPr>
              <a:t>Bus (</a:t>
            </a:r>
            <a:r>
              <a:rPr lang="en-US" altLang="zh-CN" sz="1300" b="1" dirty="0">
                <a:solidFill>
                  <a:srgbClr val="44546A"/>
                </a:solidFill>
                <a:ea typeface="微软雅黑" panose="020B0503020204020204" pitchFamily="34" charset="-122"/>
              </a:rPr>
              <a:t>MSB)</a:t>
            </a:r>
          </a:p>
        </p:txBody>
      </p:sp>
      <p:sp>
        <p:nvSpPr>
          <p:cNvPr id="26" name="圆角矩形 51"/>
          <p:cNvSpPr/>
          <p:nvPr/>
        </p:nvSpPr>
        <p:spPr>
          <a:xfrm>
            <a:off x="5391771" y="3288399"/>
            <a:ext cx="774887" cy="257868"/>
          </a:xfrm>
          <a:prstGeom prst="roundRect">
            <a:avLst/>
          </a:prstGeom>
          <a:solidFill>
            <a:srgbClr val="FFFFFF"/>
          </a:solidFill>
          <a:ln w="9525" cap="flat" cmpd="sng" algn="ctr">
            <a:solidFill>
              <a:schemeClr val="bg1"/>
            </a:solidFill>
            <a:prstDash val="solid"/>
            <a:round/>
            <a:headEnd type="none" w="med" len="med"/>
            <a:tailEnd type="none" w="med" len="med"/>
          </a:ln>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1400" b="1" dirty="0">
                <a:solidFill>
                  <a:srgbClr val="44546A"/>
                </a:solidFill>
                <a:latin typeface="Calibri"/>
                <a:ea typeface="微软雅黑" panose="020B0503020204020204" pitchFamily="34" charset="-122"/>
              </a:rPr>
              <a:t>DMaaP</a:t>
            </a:r>
            <a:endParaRPr lang="en-US" altLang="zh-CN" sz="1200" b="1" dirty="0">
              <a:solidFill>
                <a:srgbClr val="44546A"/>
              </a:solidFill>
              <a:latin typeface="Calibri"/>
              <a:ea typeface="微软雅黑" panose="020B0503020204020204" pitchFamily="34" charset="-122"/>
            </a:endParaRPr>
          </a:p>
        </p:txBody>
      </p:sp>
      <p:sp>
        <p:nvSpPr>
          <p:cNvPr id="27" name="圆角矩形 51"/>
          <p:cNvSpPr/>
          <p:nvPr/>
        </p:nvSpPr>
        <p:spPr>
          <a:xfrm>
            <a:off x="10151234" y="3288177"/>
            <a:ext cx="755725" cy="258313"/>
          </a:xfrm>
          <a:prstGeom prst="roundRect">
            <a:avLst/>
          </a:prstGeom>
          <a:solidFill>
            <a:srgbClr val="FFFFFF"/>
          </a:solidFill>
          <a:ln w="9525" cap="flat" cmpd="sng" algn="ctr">
            <a:solidFill>
              <a:schemeClr val="bg1"/>
            </a:solidFill>
            <a:prstDash val="solid"/>
            <a:round/>
            <a:headEnd type="none" w="med" len="med"/>
            <a:tailEnd type="none" w="med" len="med"/>
          </a:ln>
        </p:spPr>
        <p:txBody>
          <a:bodyPr vert="horz" wrap="square" lIns="91440" tIns="45720" rIns="91440" bIns="45720" numCol="1" rtlCol="0" anchor="ctr" anchorCtr="0" compatLnSpc="1"/>
          <a:lstStyle/>
          <a:p>
            <a:pPr algn="ctr" fontAlgn="base">
              <a:spcBef>
                <a:spcPct val="0"/>
              </a:spcBef>
              <a:spcAft>
                <a:spcPct val="0"/>
              </a:spcAft>
              <a:buClr>
                <a:srgbClr val="CC9900"/>
              </a:buClr>
            </a:pPr>
            <a:r>
              <a:rPr lang="en-US" altLang="zh-CN" sz="1300" b="1" dirty="0">
                <a:solidFill>
                  <a:srgbClr val="44546A"/>
                </a:solidFill>
                <a:ea typeface="微软雅黑" panose="020B0503020204020204" pitchFamily="34" charset="-122"/>
              </a:rPr>
              <a:t>AAF</a:t>
            </a:r>
          </a:p>
        </p:txBody>
      </p:sp>
      <p:sp>
        <p:nvSpPr>
          <p:cNvPr id="28" name="圆角矩形 31"/>
          <p:cNvSpPr/>
          <p:nvPr/>
        </p:nvSpPr>
        <p:spPr>
          <a:xfrm>
            <a:off x="5362165" y="2257342"/>
            <a:ext cx="2185569" cy="768096"/>
          </a:xfrm>
          <a:prstGeom prst="roundRect">
            <a:avLst/>
          </a:prstGeom>
          <a:solidFill>
            <a:srgbClr val="00647F"/>
          </a:solidFill>
          <a:ln w="9525" cap="flat" cmpd="sng" algn="ctr">
            <a:noFill/>
            <a:prstDash val="solid"/>
            <a:round/>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457200" fontAlgn="auto" hangingPunct="0">
              <a:spcBef>
                <a:spcPts val="0"/>
              </a:spcBef>
              <a:spcAft>
                <a:spcPts val="0"/>
              </a:spcAft>
            </a:pPr>
            <a:r>
              <a:rPr lang="en-US" sz="1400" b="1" dirty="0">
                <a:solidFill>
                  <a:prstClr val="white"/>
                </a:solidFill>
                <a:sym typeface="Calibri"/>
              </a:rPr>
              <a:t>DCAE</a:t>
            </a:r>
          </a:p>
          <a:p>
            <a:pPr algn="ctr" defTabSz="457200" fontAlgn="auto" hangingPunct="0">
              <a:spcBef>
                <a:spcPts val="0"/>
              </a:spcBef>
              <a:spcAft>
                <a:spcPts val="0"/>
              </a:spcAft>
            </a:pPr>
            <a:r>
              <a:rPr lang="en-US" sz="1400" b="1" dirty="0">
                <a:solidFill>
                  <a:prstClr val="white"/>
                </a:solidFill>
                <a:sym typeface="Calibri"/>
              </a:rPr>
              <a:t>Correlation Engine</a:t>
            </a:r>
          </a:p>
          <a:p>
            <a:pPr algn="ctr" defTabSz="457200" fontAlgn="auto" hangingPunct="0">
              <a:spcBef>
                <a:spcPts val="0"/>
              </a:spcBef>
              <a:spcAft>
                <a:spcPts val="0"/>
              </a:spcAft>
            </a:pPr>
            <a:r>
              <a:rPr lang="en-US" sz="1400" b="1" dirty="0">
                <a:solidFill>
                  <a:prstClr val="white"/>
                </a:solidFill>
                <a:sym typeface="Calibri"/>
              </a:rPr>
              <a:t>(Holmes)</a:t>
            </a:r>
          </a:p>
        </p:txBody>
      </p:sp>
      <p:sp>
        <p:nvSpPr>
          <p:cNvPr id="29" name="圆角矩形 51"/>
          <p:cNvSpPr/>
          <p:nvPr/>
        </p:nvSpPr>
        <p:spPr>
          <a:xfrm>
            <a:off x="7116887" y="3295226"/>
            <a:ext cx="820026" cy="244215"/>
          </a:xfrm>
          <a:prstGeom prst="roundRect">
            <a:avLst/>
          </a:prstGeom>
          <a:solidFill>
            <a:srgbClr val="FFFFFF"/>
          </a:solidFill>
          <a:ln w="9525" cap="flat" cmpd="sng" algn="ctr">
            <a:solidFill>
              <a:schemeClr val="bg1"/>
            </a:solidFill>
            <a:prstDash val="solid"/>
            <a:round/>
            <a:headEnd type="none" w="med" len="med"/>
            <a:tailEnd type="none" w="med" len="med"/>
          </a:ln>
        </p:spPr>
        <p:txBody>
          <a:bodyPr vert="horz" wrap="square" lIns="91440" tIns="45720" rIns="91440" bIns="45720" numCol="1" rtlCol="0" anchor="ctr" anchorCtr="0" compatLnSpc="1"/>
          <a:lstStyle/>
          <a:p>
            <a:pPr algn="ctr" fontAlgn="base">
              <a:spcBef>
                <a:spcPct val="0"/>
              </a:spcBef>
              <a:spcAft>
                <a:spcPct val="0"/>
              </a:spcAft>
              <a:buClr>
                <a:srgbClr val="CC9900"/>
              </a:buClr>
            </a:pPr>
            <a:r>
              <a:rPr lang="en-US" altLang="zh-CN" sz="1300" b="1" dirty="0">
                <a:solidFill>
                  <a:srgbClr val="44546A"/>
                </a:solidFill>
                <a:ea typeface="微软雅黑" panose="020B0503020204020204" pitchFamily="34" charset="-122"/>
              </a:rPr>
              <a:t>Logging</a:t>
            </a:r>
          </a:p>
        </p:txBody>
      </p:sp>
      <p:sp>
        <p:nvSpPr>
          <p:cNvPr id="30" name="圆角矩形 31"/>
          <p:cNvSpPr/>
          <p:nvPr/>
        </p:nvSpPr>
        <p:spPr>
          <a:xfrm>
            <a:off x="3726732" y="2253290"/>
            <a:ext cx="1370831" cy="768096"/>
          </a:xfrm>
          <a:prstGeom prst="roundRect">
            <a:avLst/>
          </a:prstGeom>
          <a:solidFill>
            <a:srgbClr val="1C2754"/>
          </a:solidFill>
          <a:ln w="9525" cap="flat" cmpd="sng" algn="ctr">
            <a:noFill/>
            <a:prstDash val="solid"/>
            <a:round/>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457200" fontAlgn="auto" hangingPunct="0">
              <a:spcBef>
                <a:spcPts val="0"/>
              </a:spcBef>
              <a:spcAft>
                <a:spcPts val="0"/>
              </a:spcAft>
            </a:pPr>
            <a:r>
              <a:rPr lang="en-US" sz="1400" b="1" dirty="0">
                <a:solidFill>
                  <a:prstClr val="white"/>
                </a:solidFill>
                <a:sym typeface="Calibri"/>
              </a:rPr>
              <a:t>Policy Framework</a:t>
            </a:r>
          </a:p>
        </p:txBody>
      </p:sp>
      <p:sp>
        <p:nvSpPr>
          <p:cNvPr id="33" name="圆角矩形 32"/>
          <p:cNvSpPr/>
          <p:nvPr/>
        </p:nvSpPr>
        <p:spPr>
          <a:xfrm>
            <a:off x="6376105" y="3786457"/>
            <a:ext cx="1923753" cy="902966"/>
          </a:xfrm>
          <a:prstGeom prst="roundRect">
            <a:avLst/>
          </a:prstGeom>
          <a:solidFill>
            <a:srgbClr val="D0CECE"/>
          </a:solidFill>
          <a:ln>
            <a:noFill/>
          </a:ln>
          <a:scene3d>
            <a:camera prst="orthographicFront"/>
            <a:lightRig rig="threePt" dir="t"/>
          </a:scene3d>
          <a:sp3d>
            <a:bevelT/>
          </a:sp3d>
        </p:spPr>
        <p:style>
          <a:lnRef idx="0">
            <a:scrgbClr r="0" g="0" b="0"/>
          </a:lnRef>
          <a:fillRef idx="0">
            <a:scrgbClr r="0" g="0" b="0"/>
          </a:fillRef>
          <a:effectRef idx="0">
            <a:scrgbClr r="0" g="0" b="0"/>
          </a:effectRef>
          <a:fontRef idx="minor">
            <a:schemeClr val="lt1"/>
          </a:fontRef>
        </p:style>
        <p:txBody>
          <a:bodyPr rot="0" spcFirstLastPara="1" vertOverflow="overflow" horzOverflow="overflow" vert="horz" wrap="square" lIns="45719" tIns="45719" rIns="45719" bIns="45719" numCol="1" spcCol="38100" rtlCol="0" anchor="ctr" anchorCtr="0">
            <a:noAutofit/>
          </a:bodyPr>
          <a:lstStyle/>
          <a:p>
            <a:pPr algn="ctr" defTabSz="457200" hangingPunct="0"/>
            <a:r>
              <a:rPr lang="en-US" sz="1400" b="1" dirty="0">
                <a:solidFill>
                  <a:srgbClr val="44546A"/>
                </a:solidFill>
                <a:sym typeface="Calibri"/>
              </a:rPr>
              <a:t>SDN-C</a:t>
            </a:r>
          </a:p>
          <a:p>
            <a:pPr algn="ctr" defTabSz="457200" hangingPunct="0"/>
            <a:r>
              <a:rPr lang="en-US" sz="1400" b="1" dirty="0">
                <a:solidFill>
                  <a:srgbClr val="44546A"/>
                </a:solidFill>
                <a:sym typeface="Calibri"/>
              </a:rPr>
              <a:t>(L0-L3 </a:t>
            </a:r>
            <a:r>
              <a:rPr lang="en-US" sz="1400" b="1" dirty="0" smtClean="0">
                <a:solidFill>
                  <a:srgbClr val="44546A"/>
                </a:solidFill>
                <a:sym typeface="Calibri"/>
              </a:rPr>
              <a:t>Controller)</a:t>
            </a:r>
            <a:endParaRPr lang="en-US" altLang="zh-CN" sz="1400" b="1" dirty="0">
              <a:solidFill>
                <a:srgbClr val="44546A"/>
              </a:solidFill>
            </a:endParaRPr>
          </a:p>
        </p:txBody>
      </p:sp>
      <p:sp>
        <p:nvSpPr>
          <p:cNvPr id="34" name="圆角矩形 32"/>
          <p:cNvSpPr/>
          <p:nvPr/>
        </p:nvSpPr>
        <p:spPr>
          <a:xfrm>
            <a:off x="4267817" y="3786457"/>
            <a:ext cx="2004711" cy="902966"/>
          </a:xfrm>
          <a:prstGeom prst="roundRect">
            <a:avLst/>
          </a:prstGeom>
          <a:solidFill>
            <a:srgbClr val="D0CECE"/>
          </a:solidFill>
          <a:ln>
            <a:noFill/>
          </a:ln>
          <a:scene3d>
            <a:camera prst="orthographicFront"/>
            <a:lightRig rig="threePt" dir="t"/>
          </a:scene3d>
          <a:sp3d>
            <a:bevelT/>
          </a:sp3d>
        </p:spPr>
        <p:style>
          <a:lnRef idx="0">
            <a:scrgbClr r="0" g="0" b="0"/>
          </a:lnRef>
          <a:fillRef idx="0">
            <a:scrgbClr r="0" g="0" b="0"/>
          </a:fillRef>
          <a:effectRef idx="0">
            <a:scrgbClr r="0" g="0" b="0"/>
          </a:effectRef>
          <a:fontRef idx="minor">
            <a:schemeClr val="lt1"/>
          </a:fontRef>
        </p:style>
        <p:txBody>
          <a:bodyPr rot="0" spcFirstLastPara="1" vertOverflow="overflow" horzOverflow="overflow" vert="horz" wrap="square" lIns="45719" tIns="45719" rIns="45719" bIns="45719" numCol="1" spcCol="38100" rtlCol="0" anchor="ctr" anchorCtr="0">
            <a:noAutofit/>
          </a:bodyPr>
          <a:lstStyle/>
          <a:p>
            <a:pPr algn="ctr" defTabSz="457200" hangingPunct="0"/>
            <a:r>
              <a:rPr lang="en-US" sz="1400" b="1" dirty="0" smtClean="0">
                <a:solidFill>
                  <a:srgbClr val="44546A"/>
                </a:solidFill>
                <a:ea typeface="微软雅黑" panose="020B0503020204020204" pitchFamily="34" charset="-122"/>
              </a:rPr>
              <a:t>Multi-VIM/Cloud</a:t>
            </a:r>
            <a:endParaRPr lang="en-US" sz="1400" b="1" dirty="0">
              <a:solidFill>
                <a:srgbClr val="44546A"/>
              </a:solidFill>
              <a:ea typeface="微软雅黑" panose="020B0503020204020204" pitchFamily="34" charset="-122"/>
            </a:endParaRPr>
          </a:p>
          <a:p>
            <a:pPr algn="ctr" defTabSz="457200" hangingPunct="0">
              <a:spcBef>
                <a:spcPts val="300"/>
              </a:spcBef>
            </a:pPr>
            <a:r>
              <a:rPr lang="en-US" sz="1400" b="1" dirty="0">
                <a:solidFill>
                  <a:srgbClr val="44546A"/>
                </a:solidFill>
                <a:ea typeface="微软雅黑" panose="020B0503020204020204" pitchFamily="34" charset="-122"/>
              </a:rPr>
              <a:t>Infrastructure Adaptation Layer</a:t>
            </a:r>
          </a:p>
        </p:txBody>
      </p:sp>
      <p:sp>
        <p:nvSpPr>
          <p:cNvPr id="37" name="圆角矩形 51"/>
          <p:cNvSpPr/>
          <p:nvPr/>
        </p:nvSpPr>
        <p:spPr>
          <a:xfrm>
            <a:off x="6254329" y="3288399"/>
            <a:ext cx="774887" cy="257868"/>
          </a:xfrm>
          <a:prstGeom prst="roundRect">
            <a:avLst/>
          </a:prstGeom>
          <a:solidFill>
            <a:srgbClr val="FFFFFF"/>
          </a:solidFill>
          <a:ln w="9525" cap="flat" cmpd="sng" algn="ctr">
            <a:solidFill>
              <a:schemeClr val="bg1"/>
            </a:solidFill>
            <a:prstDash val="solid"/>
            <a:round/>
            <a:headEnd type="none" w="med" len="med"/>
            <a:tailEnd type="none" w="med" len="med"/>
          </a:ln>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1300" b="1" dirty="0">
                <a:solidFill>
                  <a:srgbClr val="44546A"/>
                </a:solidFill>
                <a:latin typeface="Calibri"/>
                <a:ea typeface="微软雅黑" panose="020B0503020204020204" pitchFamily="34" charset="-122"/>
              </a:rPr>
              <a:t>CCSDK</a:t>
            </a:r>
          </a:p>
        </p:txBody>
      </p:sp>
      <p:sp>
        <p:nvSpPr>
          <p:cNvPr id="41" name="矩形 69"/>
          <p:cNvSpPr/>
          <p:nvPr/>
        </p:nvSpPr>
        <p:spPr bwMode="auto">
          <a:xfrm>
            <a:off x="4692640" y="4958522"/>
            <a:ext cx="7187522" cy="284327"/>
          </a:xfrm>
          <a:prstGeom prst="rect">
            <a:avLst/>
          </a:prstGeom>
          <a:noFill/>
          <a:ln w="9525" cap="flat" cmpd="sng" algn="ctr">
            <a:noFill/>
            <a:prstDash val="dash"/>
            <a:round/>
            <a:headEnd type="none" w="med" len="med"/>
            <a:tailEnd type="none" w="med" len="med"/>
          </a:ln>
          <a:effectLst/>
          <a:extLst/>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buClr>
                <a:srgbClr val="CC9900"/>
              </a:buClr>
              <a:defRPr/>
            </a:pPr>
            <a:r>
              <a:rPr lang="en-US" altLang="zh-CN" sz="1400" b="1" dirty="0">
                <a:solidFill>
                  <a:srgbClr val="44546A"/>
                </a:solidFill>
                <a:latin typeface="Calibri"/>
                <a:ea typeface="微软雅黑" panose="020B0503020204020204" pitchFamily="34" charset="-122"/>
              </a:rPr>
              <a:t>External Systems</a:t>
            </a:r>
          </a:p>
        </p:txBody>
      </p:sp>
      <p:sp>
        <p:nvSpPr>
          <p:cNvPr id="42" name="矩形 69"/>
          <p:cNvSpPr/>
          <p:nvPr/>
        </p:nvSpPr>
        <p:spPr bwMode="auto">
          <a:xfrm>
            <a:off x="4158616" y="5415115"/>
            <a:ext cx="7360691" cy="284327"/>
          </a:xfrm>
          <a:prstGeom prst="rect">
            <a:avLst/>
          </a:prstGeom>
          <a:solidFill>
            <a:schemeClr val="bg2">
              <a:lumMod val="90000"/>
            </a:schemeClr>
          </a:solidFill>
          <a:ln w="9525" cap="flat" cmpd="sng" algn="ctr">
            <a:solidFill>
              <a:srgbClr val="1C2754"/>
            </a:solidFill>
            <a:prstDash val="dash"/>
            <a:round/>
            <a:headEnd type="none" w="med" len="med"/>
            <a:tailEnd type="none" w="med" len="med"/>
          </a:ln>
          <a:effectLst/>
          <a:extLst/>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buClr>
                <a:srgbClr val="CC9900"/>
              </a:buClr>
              <a:defRPr/>
            </a:pPr>
            <a:r>
              <a:rPr lang="en-US" altLang="zh-CN" sz="1400" b="1" dirty="0">
                <a:solidFill>
                  <a:srgbClr val="44546A"/>
                </a:solidFill>
                <a:latin typeface="Calibri"/>
                <a:ea typeface="微软雅黑" panose="020B0503020204020204" pitchFamily="34" charset="-122"/>
              </a:rPr>
              <a:t>Network Function Layer</a:t>
            </a:r>
          </a:p>
        </p:txBody>
      </p:sp>
      <p:sp>
        <p:nvSpPr>
          <p:cNvPr id="43" name="矩形 69"/>
          <p:cNvSpPr/>
          <p:nvPr/>
        </p:nvSpPr>
        <p:spPr bwMode="auto">
          <a:xfrm>
            <a:off x="3649928" y="5702517"/>
            <a:ext cx="7105432" cy="312141"/>
          </a:xfrm>
          <a:prstGeom prst="rect">
            <a:avLst/>
          </a:prstGeom>
          <a:solidFill>
            <a:schemeClr val="bg2">
              <a:lumMod val="90000"/>
            </a:schemeClr>
          </a:solidFill>
          <a:ln w="9525" cap="flat" cmpd="sng" algn="ctr">
            <a:solidFill>
              <a:srgbClr val="1C2754"/>
            </a:solidFill>
            <a:prstDash val="dash"/>
            <a:round/>
            <a:headEnd type="none" w="med" len="med"/>
            <a:tailEnd type="none" w="med" len="med"/>
          </a:ln>
          <a:effectLst/>
          <a:extLst/>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buClr>
                <a:srgbClr val="CC9900"/>
              </a:buClr>
              <a:defRPr/>
            </a:pPr>
            <a:r>
              <a:rPr lang="en-US" altLang="zh-CN" sz="1400" b="1" dirty="0">
                <a:solidFill>
                  <a:srgbClr val="44546A"/>
                </a:solidFill>
                <a:latin typeface="Calibri"/>
                <a:ea typeface="微软雅黑" panose="020B0503020204020204" pitchFamily="34" charset="-122"/>
              </a:rPr>
              <a:t>Hypervisor / OS Layer</a:t>
            </a:r>
          </a:p>
        </p:txBody>
      </p:sp>
      <p:sp>
        <p:nvSpPr>
          <p:cNvPr id="44" name="圆角矩形 188"/>
          <p:cNvSpPr/>
          <p:nvPr/>
        </p:nvSpPr>
        <p:spPr bwMode="auto">
          <a:xfrm>
            <a:off x="5421892" y="5741197"/>
            <a:ext cx="902738" cy="247650"/>
          </a:xfrm>
          <a:prstGeom prst="roundRect">
            <a:avLst>
              <a:gd name="adj" fmla="val 12823"/>
            </a:avLst>
          </a:prstGeom>
          <a:solidFill>
            <a:schemeClr val="bg1"/>
          </a:solidFill>
          <a:ln w="19050" cap="flat" cmpd="sng" algn="ctr">
            <a:noFill/>
            <a:prstDash val="solid"/>
            <a:round/>
            <a:headEnd type="none" w="med" len="med"/>
            <a:tailEnd type="none" w="med" len="med"/>
          </a:ln>
          <a:effectLst/>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1200" b="1" dirty="0" err="1">
                <a:solidFill>
                  <a:srgbClr val="44546A"/>
                </a:solidFill>
                <a:latin typeface="Calibri"/>
                <a:ea typeface="微软雅黑" panose="020B0503020204020204" pitchFamily="34" charset="-122"/>
              </a:rPr>
              <a:t>OpenStack</a:t>
            </a:r>
          </a:p>
        </p:txBody>
      </p:sp>
      <p:sp>
        <p:nvSpPr>
          <p:cNvPr id="46" name="圆角矩形 66"/>
          <p:cNvSpPr/>
          <p:nvPr/>
        </p:nvSpPr>
        <p:spPr bwMode="auto">
          <a:xfrm>
            <a:off x="6867158" y="5752540"/>
            <a:ext cx="1378923" cy="228522"/>
          </a:xfrm>
          <a:prstGeom prst="roundRect">
            <a:avLst>
              <a:gd name="adj" fmla="val 12823"/>
            </a:avLst>
          </a:prstGeom>
          <a:solidFill>
            <a:schemeClr val="bg1"/>
          </a:solidFill>
          <a:ln w="19050" cap="flat" cmpd="sng" algn="ctr">
            <a:noFill/>
            <a:prstDash val="solid"/>
            <a:round/>
            <a:headEnd type="none" w="med" len="med"/>
            <a:tailEnd type="none" w="med" len="med"/>
          </a:ln>
          <a:effectLst/>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1200" b="1" dirty="0" smtClean="0">
                <a:solidFill>
                  <a:srgbClr val="44546A"/>
                </a:solidFill>
                <a:latin typeface="Calibri"/>
                <a:ea typeface="微软雅黑" panose="020B0503020204020204" pitchFamily="34" charset="-122"/>
              </a:rPr>
              <a:t>Commercial VIM</a:t>
            </a:r>
            <a:endParaRPr lang="en-US" altLang="zh-CN" sz="1200" b="1" dirty="0">
              <a:solidFill>
                <a:srgbClr val="44546A"/>
              </a:solidFill>
              <a:latin typeface="Calibri"/>
              <a:ea typeface="微软雅黑" panose="020B0503020204020204" pitchFamily="34" charset="-122"/>
            </a:endParaRPr>
          </a:p>
        </p:txBody>
      </p:sp>
      <p:sp>
        <p:nvSpPr>
          <p:cNvPr id="47" name="圆角矩形 67"/>
          <p:cNvSpPr/>
          <p:nvPr/>
        </p:nvSpPr>
        <p:spPr bwMode="auto">
          <a:xfrm>
            <a:off x="9080559" y="5734316"/>
            <a:ext cx="1016942" cy="247650"/>
          </a:xfrm>
          <a:prstGeom prst="roundRect">
            <a:avLst>
              <a:gd name="adj" fmla="val 12823"/>
            </a:avLst>
          </a:prstGeom>
          <a:solidFill>
            <a:schemeClr val="bg1"/>
          </a:solidFill>
          <a:ln w="19050" cap="flat" cmpd="sng" algn="ctr">
            <a:noFill/>
            <a:prstDash val="solid"/>
            <a:round/>
            <a:headEnd type="none" w="med" len="med"/>
            <a:tailEnd type="none" w="med" len="med"/>
          </a:ln>
          <a:effectLst/>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1200" b="1" dirty="0" smtClean="0">
                <a:solidFill>
                  <a:srgbClr val="44546A"/>
                </a:solidFill>
                <a:latin typeface="Calibri"/>
                <a:ea typeface="微软雅黑" panose="020B0503020204020204" pitchFamily="34" charset="-122"/>
              </a:rPr>
              <a:t>Public Cloud</a:t>
            </a:r>
            <a:endParaRPr lang="en-US" altLang="zh-CN" sz="1200" b="1" dirty="0">
              <a:solidFill>
                <a:srgbClr val="44546A"/>
              </a:solidFill>
              <a:latin typeface="Calibri"/>
              <a:ea typeface="微软雅黑" panose="020B0503020204020204" pitchFamily="34" charset="-122"/>
            </a:endParaRPr>
          </a:p>
        </p:txBody>
      </p:sp>
      <p:sp>
        <p:nvSpPr>
          <p:cNvPr id="48" name="TextBox 47"/>
          <p:cNvSpPr txBox="1"/>
          <p:nvPr/>
        </p:nvSpPr>
        <p:spPr>
          <a:xfrm>
            <a:off x="9292325" y="5226838"/>
            <a:ext cx="305531" cy="46166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defTabSz="457200" hangingPunct="0"/>
            <a:r>
              <a:rPr lang="en-US" sz="2400" dirty="0">
                <a:solidFill>
                  <a:srgbClr val="44546A"/>
                </a:solidFill>
                <a:sym typeface="Calibri"/>
              </a:rPr>
              <a:t>…</a:t>
            </a:r>
          </a:p>
        </p:txBody>
      </p:sp>
      <p:sp>
        <p:nvSpPr>
          <p:cNvPr id="49" name="圆角矩形 188"/>
          <p:cNvSpPr/>
          <p:nvPr/>
        </p:nvSpPr>
        <p:spPr bwMode="auto">
          <a:xfrm>
            <a:off x="6124827" y="4940665"/>
            <a:ext cx="1476782" cy="320040"/>
          </a:xfrm>
          <a:prstGeom prst="roundRect">
            <a:avLst>
              <a:gd name="adj" fmla="val 12823"/>
            </a:avLst>
          </a:prstGeom>
          <a:solidFill>
            <a:srgbClr val="009788">
              <a:alpha val="50000"/>
            </a:srgbClr>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1200" b="1" dirty="0">
                <a:solidFill>
                  <a:srgbClr val="44546A"/>
                </a:solidFill>
                <a:latin typeface="Calibri"/>
                <a:ea typeface="微软雅黑" panose="020B0503020204020204" pitchFamily="34" charset="-122"/>
              </a:rPr>
              <a:t>3</a:t>
            </a:r>
            <a:r>
              <a:rPr lang="en-US" altLang="zh-CN" sz="1200" b="1" baseline="30000" dirty="0">
                <a:solidFill>
                  <a:srgbClr val="44546A"/>
                </a:solidFill>
                <a:latin typeface="Calibri"/>
                <a:ea typeface="微软雅黑" panose="020B0503020204020204" pitchFamily="34" charset="-122"/>
              </a:rPr>
              <a:t>rd</a:t>
            </a:r>
            <a:r>
              <a:rPr lang="en-US" altLang="zh-CN" sz="1200" b="1" dirty="0">
                <a:solidFill>
                  <a:srgbClr val="44546A"/>
                </a:solidFill>
                <a:latin typeface="Calibri"/>
                <a:ea typeface="微软雅黑" panose="020B0503020204020204" pitchFamily="34" charset="-122"/>
              </a:rPr>
              <a:t> Party Controller</a:t>
            </a:r>
          </a:p>
        </p:txBody>
      </p:sp>
      <p:sp>
        <p:nvSpPr>
          <p:cNvPr id="50" name="圆角矩形 66"/>
          <p:cNvSpPr/>
          <p:nvPr/>
        </p:nvSpPr>
        <p:spPr bwMode="auto">
          <a:xfrm>
            <a:off x="10290979" y="4940665"/>
            <a:ext cx="685800" cy="320040"/>
          </a:xfrm>
          <a:prstGeom prst="roundRect">
            <a:avLst>
              <a:gd name="adj" fmla="val 12823"/>
            </a:avLst>
          </a:prstGeom>
          <a:solidFill>
            <a:srgbClr val="009788">
              <a:alpha val="50000"/>
            </a:srgbClr>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1200" b="1" dirty="0" err="1">
                <a:solidFill>
                  <a:srgbClr val="44546A"/>
                </a:solidFill>
                <a:latin typeface="Calibri"/>
                <a:ea typeface="微软雅黑" panose="020B0503020204020204" pitchFamily="34" charset="-122"/>
              </a:rPr>
              <a:t>sVNFM</a:t>
            </a:r>
            <a:endParaRPr lang="en-US" altLang="zh-CN" sz="1200" b="1" dirty="0">
              <a:solidFill>
                <a:srgbClr val="44546A"/>
              </a:solidFill>
              <a:latin typeface="Calibri"/>
              <a:ea typeface="微软雅黑" panose="020B0503020204020204" pitchFamily="34" charset="-122"/>
            </a:endParaRPr>
          </a:p>
        </p:txBody>
      </p:sp>
      <p:sp>
        <p:nvSpPr>
          <p:cNvPr id="52" name="圆角矩形 65"/>
          <p:cNvSpPr/>
          <p:nvPr/>
        </p:nvSpPr>
        <p:spPr bwMode="auto">
          <a:xfrm>
            <a:off x="11041136" y="4940665"/>
            <a:ext cx="685800" cy="320040"/>
          </a:xfrm>
          <a:prstGeom prst="roundRect">
            <a:avLst>
              <a:gd name="adj" fmla="val 12823"/>
            </a:avLst>
          </a:prstGeom>
          <a:solidFill>
            <a:srgbClr val="009788">
              <a:alpha val="50000"/>
            </a:srgbClr>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1200" b="1" dirty="0">
                <a:solidFill>
                  <a:srgbClr val="44546A"/>
                </a:solidFill>
                <a:latin typeface="Calibri"/>
                <a:ea typeface="微软雅黑" panose="020B0503020204020204" pitchFamily="34" charset="-122"/>
              </a:rPr>
              <a:t>EMS</a:t>
            </a:r>
          </a:p>
        </p:txBody>
      </p:sp>
      <p:sp>
        <p:nvSpPr>
          <p:cNvPr id="53" name="圆角矩形 65"/>
          <p:cNvSpPr/>
          <p:nvPr/>
        </p:nvSpPr>
        <p:spPr bwMode="auto">
          <a:xfrm>
            <a:off x="8339995" y="5437587"/>
            <a:ext cx="670684" cy="247650"/>
          </a:xfrm>
          <a:prstGeom prst="roundRect">
            <a:avLst>
              <a:gd name="adj" fmla="val 12823"/>
            </a:avLst>
          </a:prstGeom>
          <a:solidFill>
            <a:schemeClr val="bg1"/>
          </a:solidFill>
          <a:ln w="19050" cap="flat" cmpd="sng" algn="ctr">
            <a:noFill/>
            <a:prstDash val="solid"/>
            <a:round/>
            <a:headEnd type="none" w="med" len="med"/>
            <a:tailEnd type="none" w="med" len="med"/>
          </a:ln>
          <a:effectLst/>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1200" b="1" dirty="0">
                <a:solidFill>
                  <a:srgbClr val="44546A"/>
                </a:solidFill>
                <a:latin typeface="Calibri"/>
                <a:ea typeface="微软雅黑" panose="020B0503020204020204" pitchFamily="34" charset="-122"/>
              </a:rPr>
              <a:t>VNFs</a:t>
            </a:r>
          </a:p>
        </p:txBody>
      </p:sp>
      <p:sp>
        <p:nvSpPr>
          <p:cNvPr id="54" name="圆角矩形 65"/>
          <p:cNvSpPr/>
          <p:nvPr/>
        </p:nvSpPr>
        <p:spPr bwMode="auto">
          <a:xfrm>
            <a:off x="9879503" y="5437587"/>
            <a:ext cx="670684" cy="247650"/>
          </a:xfrm>
          <a:prstGeom prst="roundRect">
            <a:avLst>
              <a:gd name="adj" fmla="val 12823"/>
            </a:avLst>
          </a:prstGeom>
          <a:solidFill>
            <a:schemeClr val="accent6">
              <a:lumMod val="20000"/>
              <a:lumOff val="80000"/>
            </a:schemeClr>
          </a:solidFill>
          <a:ln w="19050" cap="flat" cmpd="sng" algn="ctr">
            <a:noFill/>
            <a:prstDash val="solid"/>
            <a:round/>
            <a:headEnd type="none" w="med" len="med"/>
            <a:tailEnd type="none" w="med" len="med"/>
          </a:ln>
          <a:effectLst/>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1200" b="1" dirty="0">
                <a:solidFill>
                  <a:srgbClr val="44546A"/>
                </a:solidFill>
                <a:latin typeface="Calibri"/>
                <a:ea typeface="微软雅黑" panose="020B0503020204020204" pitchFamily="34" charset="-122"/>
              </a:rPr>
              <a:t>PNFs</a:t>
            </a:r>
          </a:p>
        </p:txBody>
      </p:sp>
      <p:sp>
        <p:nvSpPr>
          <p:cNvPr id="55" name="圆角矩形 65"/>
          <p:cNvSpPr/>
          <p:nvPr/>
        </p:nvSpPr>
        <p:spPr bwMode="auto">
          <a:xfrm>
            <a:off x="10600637" y="5437587"/>
            <a:ext cx="670684" cy="247650"/>
          </a:xfrm>
          <a:prstGeom prst="roundRect">
            <a:avLst>
              <a:gd name="adj" fmla="val 12823"/>
            </a:avLst>
          </a:prstGeom>
          <a:solidFill>
            <a:schemeClr val="accent6">
              <a:lumMod val="20000"/>
              <a:lumOff val="80000"/>
            </a:schemeClr>
          </a:solidFill>
          <a:ln w="19050" cap="flat" cmpd="sng" algn="ctr">
            <a:noFill/>
            <a:prstDash val="solid"/>
            <a:round/>
            <a:headEnd type="none" w="med" len="med"/>
            <a:tailEnd type="none" w="med" len="med"/>
          </a:ln>
          <a:effectLst/>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1200" b="1" dirty="0">
                <a:solidFill>
                  <a:srgbClr val="44546A"/>
                </a:solidFill>
                <a:latin typeface="Calibri"/>
                <a:ea typeface="微软雅黑" panose="020B0503020204020204" pitchFamily="34" charset="-122"/>
              </a:rPr>
              <a:t>…</a:t>
            </a:r>
          </a:p>
        </p:txBody>
      </p:sp>
      <p:sp>
        <p:nvSpPr>
          <p:cNvPr id="56" name="圆角矩形 31"/>
          <p:cNvSpPr/>
          <p:nvPr/>
        </p:nvSpPr>
        <p:spPr>
          <a:xfrm>
            <a:off x="7812336" y="2267041"/>
            <a:ext cx="1809466" cy="768096"/>
          </a:xfrm>
          <a:prstGeom prst="roundRect">
            <a:avLst/>
          </a:prstGeom>
          <a:solidFill>
            <a:srgbClr val="00647F"/>
          </a:solidFill>
          <a:ln w="9525" cap="flat" cmpd="sng" algn="ctr">
            <a:noFill/>
            <a:prstDash val="solid"/>
            <a:round/>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1400" b="1" dirty="0" smtClean="0">
                <a:solidFill>
                  <a:prstClr val="white"/>
                </a:solidFill>
                <a:latin typeface="Calibri"/>
                <a:ea typeface="微软雅黑" panose="020B0503020204020204" pitchFamily="34" charset="-122"/>
              </a:rPr>
              <a:t>Service Orchestration</a:t>
            </a:r>
            <a:endParaRPr lang="en-US" altLang="zh-CN" sz="1400" b="1" dirty="0">
              <a:solidFill>
                <a:prstClr val="white"/>
              </a:solidFill>
              <a:latin typeface="Calibri"/>
              <a:ea typeface="微软雅黑" panose="020B0503020204020204" pitchFamily="34" charset="-122"/>
            </a:endParaRPr>
          </a:p>
        </p:txBody>
      </p:sp>
      <p:sp>
        <p:nvSpPr>
          <p:cNvPr id="65" name="Isosceles Triangle 139"/>
          <p:cNvSpPr/>
          <p:nvPr/>
        </p:nvSpPr>
        <p:spPr>
          <a:xfrm flipV="1">
            <a:off x="4693041" y="6014658"/>
            <a:ext cx="541175" cy="110369"/>
          </a:xfrm>
          <a:prstGeom prst="triangle">
            <a:avLst/>
          </a:prstGeom>
          <a:solidFill>
            <a:schemeClr val="tx2">
              <a:lumMod val="60000"/>
              <a:lumOff val="40000"/>
            </a:schemeClr>
          </a:solidFill>
          <a:ln w="3175" cap="flat">
            <a:no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noAutofit/>
          </a:bodyPr>
          <a:lstStyle/>
          <a:p>
            <a:pPr defTabSz="457200" hangingPunct="0"/>
            <a:endParaRPr lang="en-US">
              <a:solidFill>
                <a:srgbClr val="000000"/>
              </a:solidFill>
              <a:sym typeface="Calibri"/>
            </a:endParaRPr>
          </a:p>
        </p:txBody>
      </p:sp>
      <p:sp>
        <p:nvSpPr>
          <p:cNvPr id="67" name="Isosceles Triangle 145"/>
          <p:cNvSpPr/>
          <p:nvPr/>
        </p:nvSpPr>
        <p:spPr>
          <a:xfrm flipV="1">
            <a:off x="7070161" y="6014658"/>
            <a:ext cx="541175" cy="110369"/>
          </a:xfrm>
          <a:prstGeom prst="triangle">
            <a:avLst/>
          </a:prstGeom>
          <a:solidFill>
            <a:schemeClr val="tx2">
              <a:lumMod val="60000"/>
              <a:lumOff val="40000"/>
            </a:schemeClr>
          </a:solidFill>
          <a:ln w="3175" cap="flat">
            <a:no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noAutofit/>
          </a:bodyPr>
          <a:lstStyle/>
          <a:p>
            <a:pPr defTabSz="457200" hangingPunct="0"/>
            <a:endParaRPr lang="en-US">
              <a:solidFill>
                <a:srgbClr val="000000"/>
              </a:solidFill>
              <a:sym typeface="Calibri"/>
            </a:endParaRPr>
          </a:p>
        </p:txBody>
      </p:sp>
      <p:sp>
        <p:nvSpPr>
          <p:cNvPr id="68" name="Isosceles Triangle 152"/>
          <p:cNvSpPr/>
          <p:nvPr/>
        </p:nvSpPr>
        <p:spPr>
          <a:xfrm flipV="1">
            <a:off x="9290722" y="6014658"/>
            <a:ext cx="541175" cy="110369"/>
          </a:xfrm>
          <a:prstGeom prst="triangle">
            <a:avLst/>
          </a:prstGeom>
          <a:solidFill>
            <a:schemeClr val="tx2">
              <a:lumMod val="60000"/>
              <a:lumOff val="40000"/>
            </a:schemeClr>
          </a:solidFill>
          <a:ln w="3175" cap="flat">
            <a:no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noAutofit/>
          </a:bodyPr>
          <a:lstStyle/>
          <a:p>
            <a:pPr defTabSz="457200" hangingPunct="0"/>
            <a:endParaRPr lang="en-US">
              <a:solidFill>
                <a:srgbClr val="000000"/>
              </a:solidFill>
              <a:sym typeface="Calibri"/>
            </a:endParaRPr>
          </a:p>
        </p:txBody>
      </p:sp>
      <p:cxnSp>
        <p:nvCxnSpPr>
          <p:cNvPr id="70" name="Straight Connector 69"/>
          <p:cNvCxnSpPr/>
          <p:nvPr/>
        </p:nvCxnSpPr>
        <p:spPr>
          <a:xfrm flipV="1">
            <a:off x="5391771" y="6484654"/>
            <a:ext cx="1543985" cy="2046"/>
          </a:xfrm>
          <a:prstGeom prst="line">
            <a:avLst/>
          </a:prstGeom>
          <a:noFill/>
          <a:ln w="25400" cap="flat">
            <a:solidFill>
              <a:srgbClr val="00647F"/>
            </a:solidFill>
            <a:prstDash val="solid"/>
            <a:round/>
          </a:ln>
          <a:effectLst>
            <a:outerShdw blurRad="38100" dist="20000" dir="5400000" rotWithShape="0">
              <a:srgbClr val="000000">
                <a:alpha val="38000"/>
              </a:srgbClr>
            </a:outerShdw>
          </a:effectLst>
          <a:sp3d/>
        </p:spPr>
        <p:style>
          <a:lnRef idx="0">
            <a:scrgbClr r="0" g="0" b="0"/>
          </a:lnRef>
          <a:fillRef idx="0">
            <a:scrgbClr r="0" g="0" b="0"/>
          </a:fillRef>
          <a:effectRef idx="0">
            <a:scrgbClr r="0" g="0" b="0"/>
          </a:effectRef>
          <a:fontRef idx="none"/>
        </p:style>
      </p:cxnSp>
      <p:cxnSp>
        <p:nvCxnSpPr>
          <p:cNvPr id="71" name="Straight Connector 70"/>
          <p:cNvCxnSpPr/>
          <p:nvPr/>
        </p:nvCxnSpPr>
        <p:spPr>
          <a:xfrm>
            <a:off x="7767595" y="6486700"/>
            <a:ext cx="1416002" cy="0"/>
          </a:xfrm>
          <a:prstGeom prst="line">
            <a:avLst/>
          </a:prstGeom>
          <a:noFill/>
          <a:ln w="25400" cap="flat">
            <a:solidFill>
              <a:srgbClr val="00647F"/>
            </a:solidFill>
            <a:prstDash val="solid"/>
            <a:round/>
          </a:ln>
          <a:effectLst>
            <a:outerShdw blurRad="38100" dist="20000" dir="5400000" rotWithShape="0">
              <a:srgbClr val="000000">
                <a:alpha val="38000"/>
              </a:srgbClr>
            </a:outerShdw>
          </a:effectLst>
          <a:sp3d/>
        </p:spPr>
        <p:style>
          <a:lnRef idx="0">
            <a:scrgbClr r="0" g="0" b="0"/>
          </a:lnRef>
          <a:fillRef idx="0">
            <a:scrgbClr r="0" g="0" b="0"/>
          </a:fillRef>
          <a:effectRef idx="0">
            <a:scrgbClr r="0" g="0" b="0"/>
          </a:effectRef>
          <a:fontRef idx="none"/>
        </p:style>
      </p:cxnSp>
      <p:sp>
        <p:nvSpPr>
          <p:cNvPr id="73" name="TextBox 72"/>
          <p:cNvSpPr txBox="1"/>
          <p:nvPr/>
        </p:nvSpPr>
        <p:spPr>
          <a:xfrm>
            <a:off x="4625986" y="6212400"/>
            <a:ext cx="675674" cy="37189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algn="ctr" defTabSz="457200" hangingPunct="0">
              <a:lnSpc>
                <a:spcPct val="90000"/>
              </a:lnSpc>
            </a:pPr>
            <a:r>
              <a:rPr lang="en-US" sz="1000" dirty="0">
                <a:solidFill>
                  <a:srgbClr val="44546A"/>
                </a:solidFill>
                <a:sym typeface="Calibri"/>
              </a:rPr>
              <a:t>Private</a:t>
            </a:r>
          </a:p>
          <a:p>
            <a:pPr algn="ctr" defTabSz="457200" hangingPunct="0">
              <a:lnSpc>
                <a:spcPct val="90000"/>
              </a:lnSpc>
            </a:pPr>
            <a:r>
              <a:rPr lang="en-US" sz="1000" dirty="0">
                <a:solidFill>
                  <a:srgbClr val="44546A"/>
                </a:solidFill>
              </a:rPr>
              <a:t>Edge Cloud</a:t>
            </a:r>
            <a:endParaRPr lang="en-US" sz="1000" dirty="0">
              <a:solidFill>
                <a:srgbClr val="44546A"/>
              </a:solidFill>
              <a:sym typeface="Calibri"/>
            </a:endParaRPr>
          </a:p>
        </p:txBody>
      </p:sp>
      <p:sp>
        <p:nvSpPr>
          <p:cNvPr id="74" name="TextBox 73"/>
          <p:cNvSpPr txBox="1"/>
          <p:nvPr/>
        </p:nvSpPr>
        <p:spPr>
          <a:xfrm>
            <a:off x="7069980" y="6212400"/>
            <a:ext cx="568786" cy="37189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algn="ctr" defTabSz="457200" hangingPunct="0">
              <a:lnSpc>
                <a:spcPct val="90000"/>
              </a:lnSpc>
            </a:pPr>
            <a:r>
              <a:rPr lang="en-US" sz="1000" dirty="0">
                <a:solidFill>
                  <a:srgbClr val="44546A"/>
                </a:solidFill>
                <a:sym typeface="Calibri"/>
              </a:rPr>
              <a:t>Private</a:t>
            </a:r>
          </a:p>
          <a:p>
            <a:pPr algn="ctr" defTabSz="457200" hangingPunct="0">
              <a:lnSpc>
                <a:spcPct val="90000"/>
              </a:lnSpc>
            </a:pPr>
            <a:r>
              <a:rPr lang="en-US" sz="1000" dirty="0">
                <a:solidFill>
                  <a:srgbClr val="44546A"/>
                </a:solidFill>
              </a:rPr>
              <a:t>DC Cloud</a:t>
            </a:r>
            <a:endParaRPr lang="en-US" sz="1000" dirty="0">
              <a:solidFill>
                <a:srgbClr val="44546A"/>
              </a:solidFill>
              <a:sym typeface="Calibri"/>
            </a:endParaRPr>
          </a:p>
        </p:txBody>
      </p:sp>
      <p:sp>
        <p:nvSpPr>
          <p:cNvPr id="75" name="TextBox 74"/>
          <p:cNvSpPr txBox="1"/>
          <p:nvPr/>
        </p:nvSpPr>
        <p:spPr>
          <a:xfrm>
            <a:off x="8419069" y="6111570"/>
            <a:ext cx="230189" cy="30777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algn="ctr" defTabSz="457200" hangingPunct="0"/>
            <a:r>
              <a:rPr lang="en-US" sz="1400" dirty="0">
                <a:solidFill>
                  <a:srgbClr val="44546A"/>
                </a:solidFill>
                <a:sym typeface="Calibri"/>
              </a:rPr>
              <a:t>IP</a:t>
            </a:r>
          </a:p>
        </p:txBody>
      </p:sp>
      <p:sp>
        <p:nvSpPr>
          <p:cNvPr id="76" name="TextBox 75"/>
          <p:cNvSpPr txBox="1"/>
          <p:nvPr/>
        </p:nvSpPr>
        <p:spPr>
          <a:xfrm>
            <a:off x="5923014" y="6112461"/>
            <a:ext cx="496288" cy="30777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algn="ctr" defTabSz="457200" hangingPunct="0"/>
            <a:r>
              <a:rPr lang="en-US" sz="1400" dirty="0">
                <a:solidFill>
                  <a:srgbClr val="44546A"/>
                </a:solidFill>
                <a:sym typeface="Calibri"/>
              </a:rPr>
              <a:t>MPLS</a:t>
            </a:r>
          </a:p>
        </p:txBody>
      </p:sp>
      <p:sp>
        <p:nvSpPr>
          <p:cNvPr id="58" name="TextBox 57"/>
          <p:cNvSpPr txBox="1"/>
          <p:nvPr/>
        </p:nvSpPr>
        <p:spPr>
          <a:xfrm>
            <a:off x="11519307" y="5089160"/>
            <a:ext cx="738664" cy="1543989"/>
          </a:xfrm>
          <a:prstGeom prst="rect">
            <a:avLst/>
          </a:prstGeom>
          <a:noFill/>
        </p:spPr>
        <p:txBody>
          <a:bodyPr vert="vert270" wrap="square" rtlCol="0">
            <a:spAutoFit/>
          </a:bodyPr>
          <a:lstStyle/>
          <a:p>
            <a:pPr algn="ctr"/>
            <a:r>
              <a:rPr lang="en-US" b="1" dirty="0">
                <a:solidFill>
                  <a:srgbClr val="FF0000"/>
                </a:solidFill>
              </a:rPr>
              <a:t>Managed Environment</a:t>
            </a:r>
          </a:p>
        </p:txBody>
      </p:sp>
      <p:sp>
        <p:nvSpPr>
          <p:cNvPr id="59" name="圆角矩形 32"/>
          <p:cNvSpPr/>
          <p:nvPr/>
        </p:nvSpPr>
        <p:spPr>
          <a:xfrm>
            <a:off x="8403435" y="3786457"/>
            <a:ext cx="1636143" cy="902966"/>
          </a:xfrm>
          <a:prstGeom prst="roundRect">
            <a:avLst/>
          </a:prstGeom>
          <a:solidFill>
            <a:schemeClr val="bg2">
              <a:lumMod val="90000"/>
            </a:schemeClr>
          </a:solidFill>
          <a:ln>
            <a:noFill/>
          </a:ln>
          <a:scene3d>
            <a:camera prst="orthographicFront"/>
            <a:lightRig rig="threePt" dir="t"/>
          </a:scene3d>
          <a:sp3d>
            <a:bevelT/>
          </a:sp3d>
        </p:spPr>
        <p:style>
          <a:lnRef idx="0">
            <a:scrgbClr r="0" g="0" b="0"/>
          </a:lnRef>
          <a:fillRef idx="0">
            <a:scrgbClr r="0" g="0" b="0"/>
          </a:fillRef>
          <a:effectRef idx="0">
            <a:scrgbClr r="0" g="0" b="0"/>
          </a:effectRef>
          <a:fontRef idx="minor">
            <a:schemeClr val="lt1"/>
          </a:fontRef>
        </p:style>
        <p:txBody>
          <a:bodyPr rot="0" spcFirstLastPara="1" vertOverflow="overflow" horzOverflow="overflow" vert="horz" wrap="square" lIns="45719" tIns="45719" rIns="45719" bIns="45719" numCol="1" spcCol="38100" rtlCol="0" anchor="ctr" anchorCtr="0">
            <a:noAutofit/>
          </a:bodyPr>
          <a:lstStyle/>
          <a:p>
            <a:pPr algn="ctr" defTabSz="457200" hangingPunct="0"/>
            <a:r>
              <a:rPr lang="en-US" sz="1400" b="1" dirty="0">
                <a:solidFill>
                  <a:srgbClr val="44546A"/>
                </a:solidFill>
                <a:sym typeface="Calibri"/>
              </a:rPr>
              <a:t>Application Controller</a:t>
            </a:r>
          </a:p>
          <a:p>
            <a:pPr algn="ctr" defTabSz="457200" hangingPunct="0"/>
            <a:r>
              <a:rPr lang="en-US" sz="1400" b="1" dirty="0">
                <a:solidFill>
                  <a:srgbClr val="44546A"/>
                </a:solidFill>
                <a:sym typeface="Calibri"/>
              </a:rPr>
              <a:t>(L4-L7)</a:t>
            </a:r>
            <a:endParaRPr lang="en-US" sz="1600" b="1" dirty="0">
              <a:solidFill>
                <a:srgbClr val="44546A"/>
              </a:solidFill>
              <a:sym typeface="Calibri"/>
            </a:endParaRPr>
          </a:p>
        </p:txBody>
      </p:sp>
      <p:sp>
        <p:nvSpPr>
          <p:cNvPr id="61" name="圆角矩形 32"/>
          <p:cNvSpPr/>
          <p:nvPr/>
        </p:nvSpPr>
        <p:spPr>
          <a:xfrm>
            <a:off x="10143155" y="3786457"/>
            <a:ext cx="1636143" cy="902966"/>
          </a:xfrm>
          <a:prstGeom prst="roundRect">
            <a:avLst/>
          </a:prstGeom>
          <a:solidFill>
            <a:schemeClr val="bg2">
              <a:lumMod val="90000"/>
            </a:schemeClr>
          </a:solidFill>
          <a:ln>
            <a:noFill/>
          </a:ln>
          <a:scene3d>
            <a:camera prst="orthographicFront"/>
            <a:lightRig rig="threePt" dir="t"/>
          </a:scene3d>
          <a:sp3d>
            <a:bevelT/>
          </a:sp3d>
        </p:spPr>
        <p:style>
          <a:lnRef idx="0">
            <a:scrgbClr r="0" g="0" b="0"/>
          </a:lnRef>
          <a:fillRef idx="0">
            <a:scrgbClr r="0" g="0" b="0"/>
          </a:fillRef>
          <a:effectRef idx="0">
            <a:scrgbClr r="0" g="0" b="0"/>
          </a:effectRef>
          <a:fontRef idx="minor">
            <a:schemeClr val="lt1"/>
          </a:fontRef>
        </p:style>
        <p:txBody>
          <a:bodyPr rot="0" spcFirstLastPara="1" vertOverflow="overflow" horzOverflow="overflow" vert="horz" wrap="square" lIns="45719" tIns="45719" rIns="45719" bIns="45719" numCol="1" spcCol="38100" rtlCol="0" anchor="ctr" anchorCtr="0">
            <a:noAutofit/>
          </a:bodyPr>
          <a:lstStyle/>
          <a:p>
            <a:pPr algn="ctr" defTabSz="457200" hangingPunct="0"/>
            <a:r>
              <a:rPr lang="en-US" sz="1400" b="1" dirty="0" smtClean="0">
                <a:solidFill>
                  <a:srgbClr val="44546A"/>
                </a:solidFill>
                <a:sym typeface="Calibri"/>
              </a:rPr>
              <a:t>Virtual </a:t>
            </a:r>
            <a:r>
              <a:rPr lang="en-US" sz="1400" b="1" dirty="0">
                <a:solidFill>
                  <a:srgbClr val="44546A"/>
                </a:solidFill>
                <a:sym typeface="Calibri"/>
              </a:rPr>
              <a:t>Function </a:t>
            </a:r>
            <a:r>
              <a:rPr lang="en-US" sz="1400" b="1" dirty="0" smtClean="0">
                <a:solidFill>
                  <a:srgbClr val="44546A"/>
                </a:solidFill>
                <a:sym typeface="Calibri"/>
              </a:rPr>
              <a:t>Controller</a:t>
            </a:r>
          </a:p>
          <a:p>
            <a:pPr algn="ctr" defTabSz="457200" hangingPunct="0"/>
            <a:r>
              <a:rPr lang="en-US" sz="1400" b="1" dirty="0" smtClean="0">
                <a:solidFill>
                  <a:srgbClr val="44546A"/>
                </a:solidFill>
                <a:sym typeface="Calibri"/>
              </a:rPr>
              <a:t>(ETSI-aligned)</a:t>
            </a:r>
            <a:endParaRPr lang="en-US" sz="1400" b="1" dirty="0">
              <a:solidFill>
                <a:srgbClr val="44546A"/>
              </a:solidFill>
              <a:sym typeface="Calibri"/>
            </a:endParaRPr>
          </a:p>
        </p:txBody>
      </p:sp>
      <p:sp>
        <p:nvSpPr>
          <p:cNvPr id="63" name="圆角矩形 26"/>
          <p:cNvSpPr/>
          <p:nvPr/>
        </p:nvSpPr>
        <p:spPr>
          <a:xfrm>
            <a:off x="1578454" y="3786457"/>
            <a:ext cx="2467249" cy="351721"/>
          </a:xfrm>
          <a:prstGeom prst="roundRect">
            <a:avLst/>
          </a:prstGeom>
          <a:solidFill>
            <a:srgbClr val="009788"/>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1400" b="1" dirty="0" smtClean="0">
                <a:solidFill>
                  <a:prstClr val="white"/>
                </a:solidFill>
                <a:latin typeface="Calibri"/>
                <a:ea typeface="微软雅黑" panose="020B0503020204020204" pitchFamily="34" charset="-122"/>
              </a:rPr>
              <a:t>CLAMP</a:t>
            </a:r>
            <a:endParaRPr lang="en-US" altLang="zh-CN" sz="1400" b="1" dirty="0">
              <a:solidFill>
                <a:prstClr val="white"/>
              </a:solidFill>
              <a:latin typeface="Calibri"/>
              <a:ea typeface="微软雅黑" panose="020B0503020204020204" pitchFamily="34" charset="-122"/>
            </a:endParaRPr>
          </a:p>
        </p:txBody>
      </p:sp>
      <p:sp>
        <p:nvSpPr>
          <p:cNvPr id="15" name="Flowchart: Magnetic Disk 2"/>
          <p:cNvSpPr/>
          <p:nvPr/>
        </p:nvSpPr>
        <p:spPr>
          <a:xfrm>
            <a:off x="966300" y="4398150"/>
            <a:ext cx="2372692" cy="800384"/>
          </a:xfrm>
          <a:prstGeom prst="flowChartMagneticDisk">
            <a:avLst/>
          </a:prstGeom>
          <a:solidFill>
            <a:srgbClr val="FFFFFF"/>
          </a:solidFill>
          <a:ln w="9525" cap="flat">
            <a:solidFill>
              <a:schemeClr val="accent1"/>
            </a:solid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noAutofit/>
          </a:bodyPr>
          <a:lstStyle/>
          <a:p>
            <a:pPr defTabSz="457200" hangingPunct="0"/>
            <a:endParaRPr lang="en-US">
              <a:solidFill>
                <a:srgbClr val="000000"/>
              </a:solidFill>
              <a:sym typeface="Calibri"/>
            </a:endParaRPr>
          </a:p>
        </p:txBody>
      </p:sp>
      <p:sp>
        <p:nvSpPr>
          <p:cNvPr id="16" name="Rectangle 15"/>
          <p:cNvSpPr/>
          <p:nvPr/>
        </p:nvSpPr>
        <p:spPr>
          <a:xfrm>
            <a:off x="1742469" y="4736436"/>
            <a:ext cx="820354" cy="338554"/>
          </a:xfrm>
          <a:prstGeom prst="rect">
            <a:avLst/>
          </a:prstGeom>
        </p:spPr>
        <p:txBody>
          <a:bodyPr wrap="none">
            <a:spAutoFit/>
          </a:bodyPr>
          <a:lstStyle/>
          <a:p>
            <a:pPr algn="ctr" fontAlgn="base">
              <a:spcBef>
                <a:spcPct val="0"/>
              </a:spcBef>
              <a:spcAft>
                <a:spcPct val="0"/>
              </a:spcAft>
              <a:buClr>
                <a:srgbClr val="CC9900"/>
              </a:buClr>
              <a:defRPr/>
            </a:pPr>
            <a:r>
              <a:rPr lang="en-US" altLang="zh-CN" sz="1600" b="1" dirty="0" smtClean="0">
                <a:solidFill>
                  <a:srgbClr val="44546A"/>
                </a:solidFill>
                <a:ea typeface="微软雅黑" panose="020B0503020204020204" pitchFamily="34" charset="-122"/>
              </a:rPr>
              <a:t>Catalog</a:t>
            </a:r>
            <a:endParaRPr lang="zh-CN" altLang="en-US" b="1" dirty="0">
              <a:solidFill>
                <a:srgbClr val="44546A"/>
              </a:solidFill>
              <a:ea typeface="微软雅黑" panose="020B0503020204020204" pitchFamily="34" charset="-122"/>
            </a:endParaRPr>
          </a:p>
        </p:txBody>
      </p:sp>
      <p:sp>
        <p:nvSpPr>
          <p:cNvPr id="81" name="Rectangle 80"/>
          <p:cNvSpPr/>
          <p:nvPr/>
        </p:nvSpPr>
        <p:spPr>
          <a:xfrm>
            <a:off x="716066" y="1646132"/>
            <a:ext cx="2253041" cy="400110"/>
          </a:xfrm>
          <a:prstGeom prst="rect">
            <a:avLst/>
          </a:prstGeom>
        </p:spPr>
        <p:txBody>
          <a:bodyPr wrap="none">
            <a:spAutoFit/>
          </a:bodyPr>
          <a:lstStyle/>
          <a:p>
            <a:pPr algn="ctr" fontAlgn="base">
              <a:spcBef>
                <a:spcPct val="0"/>
              </a:spcBef>
              <a:spcAft>
                <a:spcPct val="0"/>
              </a:spcAft>
              <a:buClr>
                <a:srgbClr val="CC9900"/>
              </a:buClr>
              <a:defRPr/>
            </a:pPr>
            <a:r>
              <a:rPr lang="en-US" altLang="zh-CN" sz="2000" b="1" dirty="0" smtClean="0">
                <a:solidFill>
                  <a:srgbClr val="FF0000"/>
                </a:solidFill>
                <a:ea typeface="微软雅黑" panose="020B0503020204020204" pitchFamily="34" charset="-122"/>
              </a:rPr>
              <a:t>DESIGN-TIME (</a:t>
            </a:r>
            <a:r>
              <a:rPr lang="en-US" altLang="zh-CN" sz="2000" b="1" dirty="0">
                <a:solidFill>
                  <a:srgbClr val="FF0000"/>
                </a:solidFill>
                <a:ea typeface="微软雅黑" panose="020B0503020204020204" pitchFamily="34" charset="-122"/>
              </a:rPr>
              <a:t>SDC)</a:t>
            </a:r>
          </a:p>
        </p:txBody>
      </p:sp>
      <p:sp>
        <p:nvSpPr>
          <p:cNvPr id="82" name="Rectangle 81"/>
          <p:cNvSpPr/>
          <p:nvPr/>
        </p:nvSpPr>
        <p:spPr>
          <a:xfrm>
            <a:off x="5932839" y="1583222"/>
            <a:ext cx="1288609" cy="400110"/>
          </a:xfrm>
          <a:prstGeom prst="rect">
            <a:avLst/>
          </a:prstGeom>
        </p:spPr>
        <p:txBody>
          <a:bodyPr wrap="none">
            <a:spAutoFit/>
          </a:bodyPr>
          <a:lstStyle/>
          <a:p>
            <a:pPr algn="ctr" fontAlgn="base">
              <a:spcBef>
                <a:spcPct val="0"/>
              </a:spcBef>
              <a:spcAft>
                <a:spcPct val="0"/>
              </a:spcAft>
              <a:buClr>
                <a:srgbClr val="CC9900"/>
              </a:buClr>
              <a:defRPr/>
            </a:pPr>
            <a:r>
              <a:rPr lang="en-US" altLang="zh-CN" sz="2000" b="1" dirty="0" smtClean="0">
                <a:solidFill>
                  <a:srgbClr val="FF0000"/>
                </a:solidFill>
                <a:ea typeface="微软雅黑" panose="020B0503020204020204" pitchFamily="34" charset="-122"/>
              </a:rPr>
              <a:t>RUN</a:t>
            </a:r>
            <a:r>
              <a:rPr lang="en-US" altLang="zh-CN" sz="2000" b="1" dirty="0">
                <a:solidFill>
                  <a:srgbClr val="FF0000"/>
                </a:solidFill>
                <a:ea typeface="微软雅黑" panose="020B0503020204020204" pitchFamily="34" charset="-122"/>
              </a:rPr>
              <a:t>-TIME</a:t>
            </a:r>
          </a:p>
        </p:txBody>
      </p:sp>
      <p:pic>
        <p:nvPicPr>
          <p:cNvPr id="69" name="Picture 68"/>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9150194" y="6158157"/>
            <a:ext cx="797091" cy="411480"/>
          </a:xfrm>
          <a:prstGeom prst="rect">
            <a:avLst/>
          </a:prstGeom>
          <a:ln>
            <a:noFill/>
          </a:ln>
        </p:spPr>
      </p:pic>
      <p:sp>
        <p:nvSpPr>
          <p:cNvPr id="72" name="TextBox 71"/>
          <p:cNvSpPr txBox="1"/>
          <p:nvPr/>
        </p:nvSpPr>
        <p:spPr>
          <a:xfrm>
            <a:off x="9318182" y="6212400"/>
            <a:ext cx="521924" cy="37189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algn="ctr" defTabSz="457200" hangingPunct="0">
              <a:lnSpc>
                <a:spcPct val="90000"/>
              </a:lnSpc>
            </a:pPr>
            <a:r>
              <a:rPr lang="en-US" sz="1000" dirty="0">
                <a:solidFill>
                  <a:srgbClr val="44546A"/>
                </a:solidFill>
                <a:sym typeface="Calibri"/>
              </a:rPr>
              <a:t>Public</a:t>
            </a:r>
          </a:p>
          <a:p>
            <a:pPr algn="ctr" defTabSz="457200" hangingPunct="0">
              <a:lnSpc>
                <a:spcPct val="90000"/>
              </a:lnSpc>
            </a:pPr>
            <a:r>
              <a:rPr lang="en-US" sz="1000" dirty="0">
                <a:solidFill>
                  <a:srgbClr val="44546A"/>
                </a:solidFill>
              </a:rPr>
              <a:t>Cloud</a:t>
            </a:r>
            <a:endParaRPr lang="en-US" sz="1000" dirty="0">
              <a:solidFill>
                <a:srgbClr val="44546A"/>
              </a:solidFill>
              <a:sym typeface="Calibri"/>
            </a:endParaRPr>
          </a:p>
        </p:txBody>
      </p:sp>
      <p:sp>
        <p:nvSpPr>
          <p:cNvPr id="78" name="圆角矩形 47"/>
          <p:cNvSpPr/>
          <p:nvPr/>
        </p:nvSpPr>
        <p:spPr>
          <a:xfrm>
            <a:off x="3913481" y="3227610"/>
            <a:ext cx="1221008" cy="365760"/>
          </a:xfrm>
          <a:prstGeom prst="roundRect">
            <a:avLst/>
          </a:prstGeom>
          <a:solidFill>
            <a:srgbClr val="009788"/>
          </a:solidFill>
          <a:ln w="9525" cap="flat" cmpd="sng" algn="ctr">
            <a:noFill/>
            <a:prstDash val="sysDash"/>
            <a:round/>
            <a:headEnd type="none" w="med" len="med"/>
            <a:tailEnd type="none" w="med" len="med"/>
          </a:ln>
          <a:scene3d>
            <a:camera prst="orthographicFront"/>
            <a:lightRig rig="threePt" dir="t"/>
          </a:scene3d>
          <a:sp3d>
            <a:bevelT/>
          </a:sp3d>
        </p:spPr>
        <p:txBody>
          <a:bodyPr vert="horz" wrap="square" lIns="91440" tIns="45720" rIns="91440" bIns="45720" numCol="1" rtlCol="0" anchor="ctr" anchorCtr="0" compatLnSpc="1"/>
          <a:lstStyle/>
          <a:p>
            <a:pPr algn="ctr" fontAlgn="base">
              <a:lnSpc>
                <a:spcPct val="80000"/>
              </a:lnSpc>
              <a:spcBef>
                <a:spcPct val="0"/>
              </a:spcBef>
              <a:spcAft>
                <a:spcPct val="0"/>
              </a:spcAft>
              <a:buClr>
                <a:srgbClr val="CC9900"/>
              </a:buClr>
            </a:pPr>
            <a:r>
              <a:rPr lang="en-US" altLang="zh-CN" sz="1300" b="1" dirty="0" smtClean="0">
                <a:solidFill>
                  <a:prstClr val="white"/>
                </a:solidFill>
                <a:ea typeface="微软雅黑" panose="020B0503020204020204" pitchFamily="34" charset="-122"/>
              </a:rPr>
              <a:t>Common Services</a:t>
            </a:r>
            <a:endParaRPr lang="en-US" altLang="zh-CN" sz="1300" b="1" dirty="0">
              <a:solidFill>
                <a:prstClr val="white"/>
              </a:solidFill>
              <a:ea typeface="微软雅黑" panose="020B0503020204020204" pitchFamily="34" charset="-122"/>
            </a:endParaRPr>
          </a:p>
        </p:txBody>
      </p:sp>
    </p:spTree>
    <p:extLst>
      <p:ext uri="{BB962C8B-B14F-4D97-AF65-F5344CB8AC3E}">
        <p14:creationId xmlns:p14="http://schemas.microsoft.com/office/powerpoint/2010/main" val="3992061311"/>
      </p:ext>
    </p:extLst>
  </p:cSld>
  <p:clrMapOvr>
    <a:masterClrMapping/>
  </p:clrMapOvr>
  <p:transition>
    <p:wipe dir="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20</a:t>
            </a:fld>
            <a:endParaRPr lang="en-US" dirty="0"/>
          </a:p>
        </p:txBody>
      </p:sp>
      <p:sp>
        <p:nvSpPr>
          <p:cNvPr id="3" name="Title 2"/>
          <p:cNvSpPr>
            <a:spLocks noGrp="1"/>
          </p:cNvSpPr>
          <p:nvPr>
            <p:ph type="title"/>
          </p:nvPr>
        </p:nvSpPr>
        <p:spPr/>
        <p:txBody>
          <a:bodyPr>
            <a:normAutofit fontScale="90000"/>
          </a:bodyPr>
          <a:lstStyle/>
          <a:p>
            <a:r>
              <a:rPr lang="en-US" dirty="0" smtClean="0"/>
              <a:t>CLAMP </a:t>
            </a:r>
            <a:r>
              <a:rPr lang="en-US" dirty="0"/>
              <a:t>(2/2)</a:t>
            </a:r>
          </a:p>
        </p:txBody>
      </p:sp>
      <p:sp>
        <p:nvSpPr>
          <p:cNvPr id="7" name="圆角矩形 30"/>
          <p:cNvSpPr/>
          <p:nvPr/>
        </p:nvSpPr>
        <p:spPr>
          <a:xfrm>
            <a:off x="128203" y="2883938"/>
            <a:ext cx="914803" cy="377592"/>
          </a:xfrm>
          <a:prstGeom prst="roundRect">
            <a:avLst>
              <a:gd name="adj" fmla="val 9045"/>
            </a:avLst>
          </a:prstGeom>
          <a:noFill/>
          <a:ln w="9525" cap="flat" cmpd="sng" algn="ctr">
            <a:solidFill>
              <a:schemeClr val="tx1"/>
            </a:solidFill>
            <a:prstDash val="solid"/>
            <a:round/>
            <a:headEnd type="none" w="med" len="med"/>
            <a:tailEnd type="none" w="med" len="med"/>
          </a:ln>
        </p:spPr>
        <p:txBody>
          <a:bodyPr vert="horz" wrap="square" lIns="91440" tIns="45720" rIns="91440" bIns="45720"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914377">
              <a:buClr>
                <a:srgbClr val="CC9900"/>
              </a:buClr>
            </a:pPr>
            <a:r>
              <a:rPr lang="en-US" altLang="zh-CN" sz="1200" dirty="0" smtClean="0">
                <a:latin typeface="微软雅黑" panose="020B0503020204020204" pitchFamily="34" charset="-122"/>
                <a:ea typeface="微软雅黑" panose="020B0503020204020204" pitchFamily="34" charset="-122"/>
              </a:rPr>
              <a:t>CLAMP</a:t>
            </a:r>
            <a:endParaRPr lang="en-US" altLang="zh-CN" sz="1200" dirty="0">
              <a:latin typeface="微软雅黑" panose="020B0503020204020204" pitchFamily="34" charset="-122"/>
              <a:ea typeface="微软雅黑" panose="020B0503020204020204" pitchFamily="34" charset="-122"/>
            </a:endParaRPr>
          </a:p>
        </p:txBody>
      </p:sp>
      <p:sp>
        <p:nvSpPr>
          <p:cNvPr id="11" name="Rectangle 10"/>
          <p:cNvSpPr/>
          <p:nvPr/>
        </p:nvSpPr>
        <p:spPr>
          <a:xfrm>
            <a:off x="1476787" y="3424498"/>
            <a:ext cx="10344374" cy="1886144"/>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b="1" dirty="0">
                <a:solidFill>
                  <a:schemeClr val="tx1">
                    <a:lumMod val="85000"/>
                    <a:lumOff val="15000"/>
                  </a:schemeClr>
                </a:solidFill>
              </a:rPr>
              <a:t>Consumed Models</a:t>
            </a:r>
            <a:r>
              <a:rPr lang="en-US" b="1" dirty="0" smtClean="0">
                <a:solidFill>
                  <a:schemeClr val="tx1">
                    <a:lumMod val="85000"/>
                    <a:lumOff val="15000"/>
                  </a:schemeClr>
                </a:solidFill>
              </a:rPr>
              <a:t>: </a:t>
            </a:r>
            <a:r>
              <a:rPr lang="en-US" sz="1600" dirty="0" smtClean="0">
                <a:solidFill>
                  <a:schemeClr val="tx1">
                    <a:lumMod val="85000"/>
                    <a:lumOff val="15000"/>
                  </a:schemeClr>
                </a:solidFill>
              </a:rPr>
              <a:t>(No specific models were used in the above interface except for Policy(</a:t>
            </a:r>
            <a:r>
              <a:rPr lang="en-US" sz="1600" dirty="0" err="1" smtClean="0">
                <a:solidFill>
                  <a:schemeClr val="tx1">
                    <a:lumMod val="85000"/>
                    <a:lumOff val="15000"/>
                  </a:schemeClr>
                </a:solidFill>
              </a:rPr>
              <a:t>json</a:t>
            </a:r>
            <a:r>
              <a:rPr lang="en-US" sz="1600" dirty="0" smtClean="0">
                <a:solidFill>
                  <a:schemeClr val="tx1">
                    <a:lumMod val="85000"/>
                    <a:lumOff val="15000"/>
                  </a:schemeClr>
                </a:solidFill>
              </a:rPr>
              <a:t>))</a:t>
            </a:r>
            <a:endParaRPr lang="en-US" sz="1600" dirty="0">
              <a:solidFill>
                <a:schemeClr val="tx1">
                  <a:lumMod val="85000"/>
                  <a:lumOff val="15000"/>
                </a:schemeClr>
              </a:solidFill>
            </a:endParaRPr>
          </a:p>
          <a:p>
            <a:r>
              <a:rPr lang="en-US" dirty="0" smtClean="0">
                <a:solidFill>
                  <a:schemeClr val="tx1"/>
                </a:solidFill>
              </a:rPr>
              <a:t> </a:t>
            </a:r>
            <a:endParaRPr lang="en-US" dirty="0">
              <a:solidFill>
                <a:schemeClr val="tx1"/>
              </a:solidFill>
            </a:endParaRPr>
          </a:p>
        </p:txBody>
      </p:sp>
      <p:cxnSp>
        <p:nvCxnSpPr>
          <p:cNvPr id="13" name="Straight Connector 12"/>
          <p:cNvCxnSpPr/>
          <p:nvPr/>
        </p:nvCxnSpPr>
        <p:spPr>
          <a:xfrm flipV="1">
            <a:off x="561984" y="2569848"/>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432097" y="2351639"/>
            <a:ext cx="259773" cy="218209"/>
          </a:xfrm>
          <a:prstGeom prst="ellipse">
            <a:avLst/>
          </a:prstGeom>
          <a:noFill/>
          <a:ln w="1587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p:cNvSpPr txBox="1"/>
          <p:nvPr/>
        </p:nvSpPr>
        <p:spPr>
          <a:xfrm>
            <a:off x="281699" y="1579456"/>
            <a:ext cx="357790" cy="584775"/>
          </a:xfrm>
          <a:prstGeom prst="rect">
            <a:avLst/>
          </a:prstGeom>
          <a:noFill/>
        </p:spPr>
        <p:txBody>
          <a:bodyPr wrap="none" rtlCol="0">
            <a:spAutoFit/>
          </a:bodyPr>
          <a:lstStyle/>
          <a:p>
            <a:endParaRPr lang="en-US" sz="800" dirty="0"/>
          </a:p>
          <a:p>
            <a:pPr marL="171450" indent="-171450">
              <a:buFont typeface="Arial" panose="020B0604020202020204" pitchFamily="34" charset="0"/>
              <a:buChar char="•"/>
            </a:pPr>
            <a:endParaRPr lang="en-US" sz="800" dirty="0"/>
          </a:p>
          <a:p>
            <a:pPr marL="171450" indent="-171450">
              <a:buFont typeface="Arial" panose="020B0604020202020204" pitchFamily="34" charset="0"/>
              <a:buChar char="•"/>
            </a:pPr>
            <a:endParaRPr lang="en-US" sz="800" dirty="0"/>
          </a:p>
          <a:p>
            <a:endParaRPr lang="en-US" sz="800" dirty="0"/>
          </a:p>
        </p:txBody>
      </p:sp>
      <p:cxnSp>
        <p:nvCxnSpPr>
          <p:cNvPr id="17" name="Straight Connector 16"/>
          <p:cNvCxnSpPr/>
          <p:nvPr/>
        </p:nvCxnSpPr>
        <p:spPr>
          <a:xfrm flipV="1">
            <a:off x="549563" y="3267453"/>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8" name="Arc 17"/>
          <p:cNvSpPr/>
          <p:nvPr/>
        </p:nvSpPr>
        <p:spPr>
          <a:xfrm rot="16200000">
            <a:off x="430434" y="3587412"/>
            <a:ext cx="238257" cy="232602"/>
          </a:xfrm>
          <a:prstGeom prst="arc">
            <a:avLst>
              <a:gd name="adj1" fmla="val 16200000"/>
              <a:gd name="adj2" fmla="val 5446038"/>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 name="Rectangle 5"/>
          <p:cNvSpPr/>
          <p:nvPr/>
        </p:nvSpPr>
        <p:spPr>
          <a:xfrm>
            <a:off x="1476787" y="1225511"/>
            <a:ext cx="10344374" cy="2041941"/>
          </a:xfrm>
          <a:prstGeom prst="rect">
            <a:avLst/>
          </a:prstGeom>
          <a:ln>
            <a:solidFill>
              <a:schemeClr val="accent1"/>
            </a:solidFill>
          </a:ln>
        </p:spPr>
        <p:txBody>
          <a:bodyPr wrap="square">
            <a:normAutofit/>
          </a:bodyPr>
          <a:lstStyle/>
          <a:p>
            <a:r>
              <a:rPr lang="en-US" b="1" dirty="0" smtClean="0">
                <a:solidFill>
                  <a:schemeClr val="tx1">
                    <a:lumMod val="85000"/>
                    <a:lumOff val="15000"/>
                  </a:schemeClr>
                </a:solidFill>
              </a:rPr>
              <a:t>Consumed Interfaces:</a:t>
            </a:r>
          </a:p>
          <a:p>
            <a:endParaRPr lang="en-US" dirty="0" smtClean="0">
              <a:solidFill>
                <a:schemeClr val="tx1">
                  <a:lumMod val="85000"/>
                  <a:lumOff val="15000"/>
                </a:schemeClr>
              </a:solidFill>
            </a:endParaRPr>
          </a:p>
          <a:p>
            <a:r>
              <a:rPr lang="en-US" b="1" dirty="0" smtClean="0">
                <a:solidFill>
                  <a:schemeClr val="tx1">
                    <a:lumMod val="85000"/>
                    <a:lumOff val="15000"/>
                  </a:schemeClr>
                </a:solidFill>
              </a:rPr>
              <a:t>Interfaces</a:t>
            </a:r>
            <a:r>
              <a:rPr lang="en-US" b="1" dirty="0">
                <a:solidFill>
                  <a:schemeClr val="tx1">
                    <a:lumMod val="85000"/>
                    <a:lumOff val="15000"/>
                  </a:schemeClr>
                </a:solidFill>
              </a:rPr>
              <a:t>		</a:t>
            </a:r>
            <a:r>
              <a:rPr lang="en-US" b="1" dirty="0" smtClean="0">
                <a:solidFill>
                  <a:schemeClr val="tx1">
                    <a:lumMod val="85000"/>
                    <a:lumOff val="15000"/>
                  </a:schemeClr>
                </a:solidFill>
              </a:rPr>
              <a:t>Service</a:t>
            </a:r>
            <a:r>
              <a:rPr lang="en-US" b="1" dirty="0">
                <a:solidFill>
                  <a:schemeClr val="tx1">
                    <a:lumMod val="85000"/>
                    <a:lumOff val="15000"/>
                  </a:schemeClr>
                </a:solidFill>
              </a:rPr>
              <a:t>			</a:t>
            </a:r>
            <a:r>
              <a:rPr lang="en-US" b="1" dirty="0" smtClean="0">
                <a:solidFill>
                  <a:schemeClr val="tx1">
                    <a:lumMod val="85000"/>
                    <a:lumOff val="15000"/>
                  </a:schemeClr>
                </a:solidFill>
              </a:rPr>
              <a:t>Purpose/Comments</a:t>
            </a:r>
          </a:p>
          <a:p>
            <a:r>
              <a:rPr lang="en-US" sz="1200" dirty="0" smtClean="0">
                <a:solidFill>
                  <a:schemeClr val="tx1">
                    <a:lumMod val="85000"/>
                    <a:lumOff val="15000"/>
                  </a:schemeClr>
                </a:solidFill>
              </a:rPr>
              <a:t>SDC			REST			</a:t>
            </a:r>
            <a:r>
              <a:rPr lang="en-US" sz="1200" dirty="0"/>
              <a:t>Distribution of service to DCAE</a:t>
            </a:r>
            <a:endParaRPr lang="en-US" sz="1200" dirty="0" smtClean="0">
              <a:solidFill>
                <a:schemeClr val="tx1">
                  <a:lumMod val="85000"/>
                  <a:lumOff val="15000"/>
                </a:schemeClr>
              </a:solidFill>
            </a:endParaRPr>
          </a:p>
          <a:p>
            <a:r>
              <a:rPr lang="en-US" sz="1200" dirty="0" smtClean="0">
                <a:solidFill>
                  <a:schemeClr val="tx1">
                    <a:lumMod val="85000"/>
                    <a:lumOff val="15000"/>
                  </a:schemeClr>
                </a:solidFill>
              </a:rPr>
              <a:t>DCAE			REST			</a:t>
            </a:r>
            <a:r>
              <a:rPr lang="en-US" sz="1200" dirty="0"/>
              <a:t>Common Controller Framework</a:t>
            </a:r>
            <a:endParaRPr lang="en-US" sz="1200" dirty="0" smtClean="0">
              <a:solidFill>
                <a:schemeClr val="tx1">
                  <a:lumMod val="85000"/>
                  <a:lumOff val="15000"/>
                </a:schemeClr>
              </a:solidFill>
            </a:endParaRPr>
          </a:p>
          <a:p>
            <a:r>
              <a:rPr lang="en-US" sz="1200" dirty="0" smtClean="0">
                <a:solidFill>
                  <a:schemeClr val="tx1">
                    <a:lumMod val="85000"/>
                    <a:lumOff val="15000"/>
                  </a:schemeClr>
                </a:solidFill>
              </a:rPr>
              <a:t>Policy			REST(JSON data)		Create Configuration and Operational policy</a:t>
            </a:r>
            <a:endParaRPr lang="en-US" sz="1200" dirty="0">
              <a:solidFill>
                <a:schemeClr val="tx1">
                  <a:lumMod val="85000"/>
                  <a:lumOff val="15000"/>
                </a:schemeClr>
              </a:solidFill>
            </a:endParaRPr>
          </a:p>
        </p:txBody>
      </p:sp>
    </p:spTree>
    <p:extLst>
      <p:ext uri="{BB962C8B-B14F-4D97-AF65-F5344CB8AC3E}">
        <p14:creationId xmlns:p14="http://schemas.microsoft.com/office/powerpoint/2010/main" val="1619487830"/>
      </p:ext>
    </p:extLst>
  </p:cSld>
  <p:clrMapOvr>
    <a:masterClrMapping/>
  </p:clrMapOvr>
  <p:transition>
    <p:wipe dir="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21</a:t>
            </a:fld>
            <a:endParaRPr lang="en-US" dirty="0"/>
          </a:p>
        </p:txBody>
      </p:sp>
      <p:sp>
        <p:nvSpPr>
          <p:cNvPr id="3" name="Title 2"/>
          <p:cNvSpPr>
            <a:spLocks noGrp="1"/>
          </p:cNvSpPr>
          <p:nvPr>
            <p:ph type="title"/>
          </p:nvPr>
        </p:nvSpPr>
        <p:spPr/>
        <p:txBody>
          <a:bodyPr>
            <a:normAutofit fontScale="90000"/>
          </a:bodyPr>
          <a:lstStyle/>
          <a:p>
            <a:r>
              <a:rPr lang="en-US" b="1" dirty="0" smtClean="0"/>
              <a:t>Use-case UI</a:t>
            </a:r>
            <a:endParaRPr lang="en-US" b="1" dirty="0"/>
          </a:p>
        </p:txBody>
      </p:sp>
      <p:sp>
        <p:nvSpPr>
          <p:cNvPr id="7" name="圆角矩形 30"/>
          <p:cNvSpPr/>
          <p:nvPr/>
        </p:nvSpPr>
        <p:spPr>
          <a:xfrm>
            <a:off x="314961" y="2475607"/>
            <a:ext cx="1613230" cy="1020445"/>
          </a:xfrm>
          <a:prstGeom prst="roundRect">
            <a:avLst>
              <a:gd name="adj" fmla="val 9045"/>
            </a:avLst>
          </a:prstGeom>
          <a:noFill/>
          <a:ln w="9525" cap="flat" cmpd="sng" algn="ctr">
            <a:solidFill>
              <a:schemeClr val="tx1"/>
            </a:solidFill>
            <a:prstDash val="solid"/>
            <a:round/>
            <a:headEnd type="none" w="med" len="med"/>
            <a:tailEnd type="none" w="med" len="med"/>
          </a:ln>
        </p:spPr>
        <p:txBody>
          <a:bodyPr vert="horz" wrap="square" lIns="91440" tIns="45720" rIns="91440" bIns="45720"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914377">
              <a:buClr>
                <a:srgbClr val="CC9900"/>
              </a:buClr>
            </a:pPr>
            <a:r>
              <a:rPr lang="en-US" altLang="zh-CN" sz="1200" dirty="0" err="1" smtClean="0">
                <a:latin typeface="微软雅黑" panose="020B0503020204020204" pitchFamily="34" charset="-122"/>
                <a:ea typeface="微软雅黑" panose="020B0503020204020204" pitchFamily="34" charset="-122"/>
              </a:rPr>
              <a:t>Usecase</a:t>
            </a:r>
            <a:r>
              <a:rPr lang="en-US" altLang="zh-CN" sz="1200" dirty="0" smtClean="0">
                <a:latin typeface="微软雅黑" panose="020B0503020204020204" pitchFamily="34" charset="-122"/>
                <a:ea typeface="微软雅黑" panose="020B0503020204020204" pitchFamily="34" charset="-122"/>
              </a:rPr>
              <a:t> UI</a:t>
            </a:r>
            <a:endParaRPr lang="en-US" altLang="zh-CN" sz="1200" dirty="0">
              <a:latin typeface="微软雅黑" panose="020B0503020204020204" pitchFamily="34" charset="-122"/>
              <a:ea typeface="微软雅黑" panose="020B0503020204020204" pitchFamily="34" charset="-122"/>
            </a:endParaRPr>
          </a:p>
        </p:txBody>
      </p:sp>
      <p:sp>
        <p:nvSpPr>
          <p:cNvPr id="8" name="Rectangle 7"/>
          <p:cNvSpPr/>
          <p:nvPr/>
        </p:nvSpPr>
        <p:spPr>
          <a:xfrm>
            <a:off x="2297232" y="1381990"/>
            <a:ext cx="9523929" cy="16690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lumMod val="85000"/>
                    <a:lumOff val="15000"/>
                  </a:schemeClr>
                </a:solidFill>
              </a:rPr>
              <a:t>Definition:</a:t>
            </a:r>
          </a:p>
          <a:p>
            <a:pPr marL="285750" indent="-285750">
              <a:buFontTx/>
              <a:buChar char="-"/>
            </a:pPr>
            <a:r>
              <a:rPr lang="en-US" dirty="0" smtClean="0">
                <a:solidFill>
                  <a:schemeClr val="tx1">
                    <a:lumMod val="85000"/>
                    <a:lumOff val="15000"/>
                  </a:schemeClr>
                </a:solidFill>
              </a:rPr>
              <a:t>Provides portal for service life cycle management</a:t>
            </a:r>
            <a:endParaRPr lang="en-US" dirty="0">
              <a:solidFill>
                <a:schemeClr val="tx1">
                  <a:lumMod val="85000"/>
                  <a:lumOff val="15000"/>
                </a:schemeClr>
              </a:solidFill>
            </a:endParaRPr>
          </a:p>
          <a:p>
            <a:pPr marL="285750" indent="-285750">
              <a:buFontTx/>
              <a:buChar char="-"/>
            </a:pPr>
            <a:r>
              <a:rPr lang="en-US" dirty="0" smtClean="0">
                <a:solidFill>
                  <a:schemeClr val="tx1">
                    <a:lumMod val="85000"/>
                    <a:lumOff val="15000"/>
                  </a:schemeClr>
                </a:solidFill>
              </a:rPr>
              <a:t>Provides portal for VNF alarm and performance</a:t>
            </a:r>
            <a:endParaRPr lang="en-US" dirty="0">
              <a:solidFill>
                <a:schemeClr val="tx1">
                  <a:lumMod val="85000"/>
                  <a:lumOff val="15000"/>
                </a:schemeClr>
              </a:solidFill>
            </a:endParaRPr>
          </a:p>
          <a:p>
            <a:pPr marL="285750" indent="-285750">
              <a:buFontTx/>
              <a:buChar char="-"/>
            </a:pPr>
            <a:r>
              <a:rPr lang="en-US" dirty="0" smtClean="0">
                <a:solidFill>
                  <a:schemeClr val="tx1">
                    <a:lumMod val="85000"/>
                    <a:lumOff val="15000"/>
                  </a:schemeClr>
                </a:solidFill>
              </a:rPr>
              <a:t>Provides portal for VM alarm and performance</a:t>
            </a:r>
            <a:endParaRPr lang="en-US" dirty="0">
              <a:solidFill>
                <a:schemeClr val="tx1">
                  <a:lumMod val="85000"/>
                  <a:lumOff val="15000"/>
                </a:schemeClr>
              </a:solidFill>
            </a:endParaRPr>
          </a:p>
        </p:txBody>
      </p:sp>
      <p:sp>
        <p:nvSpPr>
          <p:cNvPr id="9" name="Rectangle 8"/>
          <p:cNvSpPr/>
          <p:nvPr/>
        </p:nvSpPr>
        <p:spPr>
          <a:xfrm>
            <a:off x="2297232" y="3505015"/>
            <a:ext cx="9523929" cy="959984"/>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lumMod val="85000"/>
                    <a:lumOff val="15000"/>
                  </a:schemeClr>
                </a:solidFill>
              </a:rPr>
              <a:t>Provided Interfaces:</a:t>
            </a:r>
          </a:p>
          <a:p>
            <a:pPr marL="285750" indent="-285750">
              <a:buFontTx/>
              <a:buChar char="-"/>
            </a:pPr>
            <a:r>
              <a:rPr lang="en-US" dirty="0" smtClean="0">
                <a:solidFill>
                  <a:schemeClr val="tx1">
                    <a:lumMod val="85000"/>
                    <a:lumOff val="15000"/>
                  </a:schemeClr>
                </a:solidFill>
              </a:rPr>
              <a:t>None</a:t>
            </a:r>
            <a:endParaRPr lang="en-US" dirty="0">
              <a:solidFill>
                <a:schemeClr val="tx1">
                  <a:lumMod val="85000"/>
                  <a:lumOff val="15000"/>
                </a:schemeClr>
              </a:solidFill>
            </a:endParaRPr>
          </a:p>
        </p:txBody>
      </p:sp>
      <p:cxnSp>
        <p:nvCxnSpPr>
          <p:cNvPr id="13" name="Straight Connector 12"/>
          <p:cNvCxnSpPr/>
          <p:nvPr/>
        </p:nvCxnSpPr>
        <p:spPr>
          <a:xfrm flipV="1">
            <a:off x="685800" y="2167802"/>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555913" y="1949593"/>
            <a:ext cx="259773" cy="218209"/>
          </a:xfrm>
          <a:prstGeom prst="ellipse">
            <a:avLst/>
          </a:prstGeom>
          <a:noFill/>
          <a:ln w="1587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7" name="Straight Connector 16"/>
          <p:cNvCxnSpPr/>
          <p:nvPr/>
        </p:nvCxnSpPr>
        <p:spPr>
          <a:xfrm flipV="1">
            <a:off x="549563" y="3496052"/>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8" name="Arc 17"/>
          <p:cNvSpPr/>
          <p:nvPr/>
        </p:nvSpPr>
        <p:spPr>
          <a:xfrm rot="16200000">
            <a:off x="430434" y="3816011"/>
            <a:ext cx="238257" cy="232602"/>
          </a:xfrm>
          <a:prstGeom prst="arc">
            <a:avLst>
              <a:gd name="adj1" fmla="val 16200000"/>
              <a:gd name="adj2" fmla="val 5446038"/>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0" name="TextBox 19"/>
          <p:cNvSpPr txBox="1"/>
          <p:nvPr/>
        </p:nvSpPr>
        <p:spPr>
          <a:xfrm>
            <a:off x="0" y="6095320"/>
            <a:ext cx="2297232" cy="276999"/>
          </a:xfrm>
          <a:prstGeom prst="rect">
            <a:avLst/>
          </a:prstGeom>
          <a:noFill/>
        </p:spPr>
        <p:txBody>
          <a:bodyPr wrap="none" rtlCol="0">
            <a:spAutoFit/>
          </a:bodyPr>
          <a:lstStyle/>
          <a:p>
            <a:r>
              <a:rPr lang="en-US" sz="1200" dirty="0"/>
              <a:t>Note: Can be more than one page</a:t>
            </a:r>
          </a:p>
        </p:txBody>
      </p:sp>
      <p:sp>
        <p:nvSpPr>
          <p:cNvPr id="22" name="TextBox 21"/>
          <p:cNvSpPr txBox="1"/>
          <p:nvPr/>
        </p:nvSpPr>
        <p:spPr>
          <a:xfrm>
            <a:off x="288413" y="1700654"/>
            <a:ext cx="743689" cy="230832"/>
          </a:xfrm>
          <a:prstGeom prst="rect">
            <a:avLst/>
          </a:prstGeom>
          <a:noFill/>
        </p:spPr>
        <p:txBody>
          <a:bodyPr wrap="square" rtlCol="0">
            <a:spAutoFit/>
          </a:bodyPr>
          <a:lstStyle/>
          <a:p>
            <a:pPr marL="171450" indent="-171450">
              <a:buFont typeface="Arial" panose="020B0604020202020204" pitchFamily="34" charset="0"/>
              <a:buChar char="•"/>
            </a:pPr>
            <a:r>
              <a:rPr lang="en-US" altLang="zh-CN" sz="900" dirty="0" smtClean="0"/>
              <a:t>None</a:t>
            </a:r>
          </a:p>
        </p:txBody>
      </p:sp>
      <p:sp>
        <p:nvSpPr>
          <p:cNvPr id="26" name="矩形 25"/>
          <p:cNvSpPr/>
          <p:nvPr/>
        </p:nvSpPr>
        <p:spPr>
          <a:xfrm>
            <a:off x="152400" y="4040110"/>
            <a:ext cx="2053767" cy="923330"/>
          </a:xfrm>
          <a:prstGeom prst="rect">
            <a:avLst/>
          </a:prstGeom>
        </p:spPr>
        <p:txBody>
          <a:bodyPr wrap="square">
            <a:spAutoFit/>
          </a:bodyPr>
          <a:lstStyle/>
          <a:p>
            <a:pPr marL="171450" indent="-171450">
              <a:buFont typeface="Arial" panose="020B0604020202020204" pitchFamily="34" charset="0"/>
              <a:buChar char="•"/>
            </a:pPr>
            <a:r>
              <a:rPr lang="en-US" altLang="zh-CN" sz="900" dirty="0" smtClean="0"/>
              <a:t>Catalog Synchronization Interface</a:t>
            </a:r>
          </a:p>
          <a:p>
            <a:pPr marL="171450" indent="-171450">
              <a:buFont typeface="Arial" panose="020B0604020202020204" pitchFamily="34" charset="0"/>
              <a:buChar char="•"/>
            </a:pPr>
            <a:r>
              <a:rPr lang="en-US" altLang="zh-CN" sz="900" dirty="0" smtClean="0"/>
              <a:t>Service Orchestrator Interface</a:t>
            </a:r>
          </a:p>
          <a:p>
            <a:pPr marL="171450" indent="-171450">
              <a:buFont typeface="Arial" panose="020B0604020202020204" pitchFamily="34" charset="0"/>
              <a:buChar char="•"/>
            </a:pPr>
            <a:r>
              <a:rPr lang="en-US" altLang="zh-CN" sz="900" dirty="0" smtClean="0"/>
              <a:t>Inventory Service Interface</a:t>
            </a:r>
          </a:p>
          <a:p>
            <a:pPr marL="171450" indent="-171450">
              <a:buFont typeface="Arial" panose="020B0604020202020204" pitchFamily="34" charset="0"/>
              <a:buChar char="•"/>
            </a:pPr>
            <a:r>
              <a:rPr lang="en-US" altLang="zh-CN" sz="900" dirty="0" smtClean="0"/>
              <a:t>NS/VNF Onboard Interface</a:t>
            </a:r>
          </a:p>
          <a:p>
            <a:pPr marL="171450" indent="-171450">
              <a:buFont typeface="Arial" panose="020B0604020202020204" pitchFamily="34" charset="0"/>
              <a:buChar char="•"/>
            </a:pPr>
            <a:r>
              <a:rPr lang="en-US" altLang="zh-CN" sz="900" dirty="0" smtClean="0"/>
              <a:t>Service Registration Interface</a:t>
            </a:r>
          </a:p>
          <a:p>
            <a:pPr marL="171450" indent="-171450">
              <a:buFont typeface="Arial" panose="020B0604020202020204" pitchFamily="34" charset="0"/>
              <a:buChar char="•"/>
            </a:pPr>
            <a:r>
              <a:rPr lang="en-US" altLang="zh-CN" sz="900" dirty="0" smtClean="0"/>
              <a:t>Data Subscription Interface</a:t>
            </a:r>
            <a:endParaRPr lang="en-US" altLang="zh-CN" sz="900" dirty="0"/>
          </a:p>
        </p:txBody>
      </p:sp>
    </p:spTree>
    <p:extLst>
      <p:ext uri="{BB962C8B-B14F-4D97-AF65-F5344CB8AC3E}">
        <p14:creationId xmlns:p14="http://schemas.microsoft.com/office/powerpoint/2010/main" val="2340815349"/>
      </p:ext>
    </p:extLst>
  </p:cSld>
  <p:clrMapOvr>
    <a:masterClrMapping/>
  </p:clrMapOvr>
  <p:transition>
    <p:wipe dir="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22</a:t>
            </a:fld>
            <a:endParaRPr lang="en-US" dirty="0"/>
          </a:p>
        </p:txBody>
      </p:sp>
      <p:sp>
        <p:nvSpPr>
          <p:cNvPr id="3" name="Title 2"/>
          <p:cNvSpPr>
            <a:spLocks noGrp="1"/>
          </p:cNvSpPr>
          <p:nvPr>
            <p:ph type="title"/>
          </p:nvPr>
        </p:nvSpPr>
        <p:spPr/>
        <p:txBody>
          <a:bodyPr>
            <a:normAutofit fontScale="90000"/>
          </a:bodyPr>
          <a:lstStyle/>
          <a:p>
            <a:r>
              <a:rPr lang="en-US" b="1" dirty="0" smtClean="0"/>
              <a:t>Use-case UI</a:t>
            </a:r>
            <a:endParaRPr lang="en-US" b="1" dirty="0"/>
          </a:p>
        </p:txBody>
      </p:sp>
      <p:sp>
        <p:nvSpPr>
          <p:cNvPr id="7" name="圆角矩形 30"/>
          <p:cNvSpPr/>
          <p:nvPr/>
        </p:nvSpPr>
        <p:spPr>
          <a:xfrm>
            <a:off x="314961" y="2475607"/>
            <a:ext cx="1613230" cy="1020445"/>
          </a:xfrm>
          <a:prstGeom prst="roundRect">
            <a:avLst>
              <a:gd name="adj" fmla="val 9045"/>
            </a:avLst>
          </a:prstGeom>
          <a:noFill/>
          <a:ln w="9525" cap="flat" cmpd="sng" algn="ctr">
            <a:solidFill>
              <a:schemeClr val="tx1"/>
            </a:solidFill>
            <a:prstDash val="solid"/>
            <a:round/>
            <a:headEnd type="none" w="med" len="med"/>
            <a:tailEnd type="none" w="med" len="med"/>
          </a:ln>
        </p:spPr>
        <p:txBody>
          <a:bodyPr vert="horz" wrap="square" lIns="91440" tIns="45720" rIns="91440" bIns="45720"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914377">
              <a:buClr>
                <a:srgbClr val="CC9900"/>
              </a:buClr>
            </a:pPr>
            <a:r>
              <a:rPr lang="en-US" altLang="zh-CN" sz="1200" dirty="0" err="1" smtClean="0">
                <a:latin typeface="微软雅黑" panose="020B0503020204020204" pitchFamily="34" charset="-122"/>
                <a:ea typeface="微软雅黑" panose="020B0503020204020204" pitchFamily="34" charset="-122"/>
              </a:rPr>
              <a:t>Usecase</a:t>
            </a:r>
            <a:r>
              <a:rPr lang="en-US" altLang="zh-CN" sz="1200" dirty="0" smtClean="0">
                <a:latin typeface="微软雅黑" panose="020B0503020204020204" pitchFamily="34" charset="-122"/>
                <a:ea typeface="微软雅黑" panose="020B0503020204020204" pitchFamily="34" charset="-122"/>
              </a:rPr>
              <a:t> UI</a:t>
            </a:r>
            <a:endParaRPr lang="en-US" altLang="zh-CN" sz="1200" dirty="0">
              <a:latin typeface="微软雅黑" panose="020B0503020204020204" pitchFamily="34" charset="-122"/>
              <a:ea typeface="微软雅黑" panose="020B0503020204020204" pitchFamily="34" charset="-122"/>
            </a:endParaRPr>
          </a:p>
        </p:txBody>
      </p:sp>
      <p:sp>
        <p:nvSpPr>
          <p:cNvPr id="10" name="Rectangle 9"/>
          <p:cNvSpPr/>
          <p:nvPr/>
        </p:nvSpPr>
        <p:spPr>
          <a:xfrm>
            <a:off x="2297232" y="1295438"/>
            <a:ext cx="9523929" cy="2200614"/>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lumMod val="85000"/>
                    <a:lumOff val="15000"/>
                  </a:schemeClr>
                </a:solidFill>
              </a:rPr>
              <a:t>Consumed </a:t>
            </a:r>
            <a:r>
              <a:rPr lang="en-US" dirty="0" smtClean="0">
                <a:solidFill>
                  <a:schemeClr val="tx1">
                    <a:lumMod val="85000"/>
                    <a:lumOff val="15000"/>
                  </a:schemeClr>
                </a:solidFill>
              </a:rPr>
              <a:t>Interfaces</a:t>
            </a:r>
            <a:r>
              <a:rPr lang="en-US" dirty="0">
                <a:solidFill>
                  <a:schemeClr val="tx1">
                    <a:lumMod val="85000"/>
                    <a:lumOff val="15000"/>
                  </a:schemeClr>
                </a:solidFill>
              </a:rPr>
              <a:t>:</a:t>
            </a:r>
          </a:p>
          <a:p>
            <a:pPr marL="285750" indent="-285750">
              <a:buFontTx/>
              <a:buChar char="-"/>
            </a:pPr>
            <a:r>
              <a:rPr lang="en-US" altLang="zh-CN" dirty="0" smtClean="0">
                <a:solidFill>
                  <a:schemeClr val="tx1">
                    <a:lumMod val="85000"/>
                    <a:lumOff val="15000"/>
                  </a:schemeClr>
                </a:solidFill>
              </a:rPr>
              <a:t>Catalog Synchronization Interface</a:t>
            </a:r>
            <a:r>
              <a:rPr lang="en-US" dirty="0" smtClean="0">
                <a:solidFill>
                  <a:schemeClr val="tx1">
                    <a:lumMod val="85000"/>
                    <a:lumOff val="15000"/>
                  </a:schemeClr>
                </a:solidFill>
              </a:rPr>
              <a:t>, </a:t>
            </a:r>
            <a:r>
              <a:rPr lang="en-US" dirty="0">
                <a:solidFill>
                  <a:schemeClr val="tx1">
                    <a:lumMod val="85000"/>
                    <a:lumOff val="15000"/>
                  </a:schemeClr>
                </a:solidFill>
              </a:rPr>
              <a:t>from: </a:t>
            </a:r>
            <a:r>
              <a:rPr lang="en-US" dirty="0" smtClean="0">
                <a:solidFill>
                  <a:schemeClr val="tx1">
                    <a:lumMod val="85000"/>
                    <a:lumOff val="15000"/>
                  </a:schemeClr>
                </a:solidFill>
              </a:rPr>
              <a:t>SDC</a:t>
            </a:r>
          </a:p>
          <a:p>
            <a:pPr marL="285750" indent="-285750">
              <a:buFontTx/>
              <a:buChar char="-"/>
            </a:pPr>
            <a:r>
              <a:rPr lang="en-US" dirty="0" smtClean="0">
                <a:solidFill>
                  <a:schemeClr val="tx1">
                    <a:lumMod val="85000"/>
                    <a:lumOff val="15000"/>
                  </a:schemeClr>
                </a:solidFill>
              </a:rPr>
              <a:t>Service Orchestrator Interface, from: SO</a:t>
            </a:r>
          </a:p>
          <a:p>
            <a:pPr marL="285750" indent="-285750">
              <a:buFontTx/>
              <a:buChar char="-"/>
            </a:pPr>
            <a:r>
              <a:rPr lang="en-US" altLang="zh-CN" dirty="0" smtClean="0">
                <a:solidFill>
                  <a:schemeClr val="tx1">
                    <a:lumMod val="85000"/>
                    <a:lumOff val="15000"/>
                  </a:schemeClr>
                </a:solidFill>
              </a:rPr>
              <a:t>Inventory Service Interface, from: Available and Active Inventory </a:t>
            </a:r>
          </a:p>
          <a:p>
            <a:pPr marL="285750" indent="-285750">
              <a:buFontTx/>
              <a:buChar char="-"/>
            </a:pPr>
            <a:r>
              <a:rPr lang="en-US" altLang="zh-CN" dirty="0" smtClean="0">
                <a:solidFill>
                  <a:schemeClr val="tx1">
                    <a:lumMod val="85000"/>
                    <a:lumOff val="15000"/>
                  </a:schemeClr>
                </a:solidFill>
              </a:rPr>
              <a:t>NS/VNF Onboard Interface, from: VF-C</a:t>
            </a:r>
          </a:p>
          <a:p>
            <a:pPr marL="285750" indent="-285750">
              <a:buFontTx/>
              <a:buChar char="-"/>
            </a:pPr>
            <a:r>
              <a:rPr lang="en-US" altLang="zh-CN" dirty="0" smtClean="0">
                <a:solidFill>
                  <a:schemeClr val="tx1">
                    <a:lumMod val="85000"/>
                    <a:lumOff val="15000"/>
                  </a:schemeClr>
                </a:solidFill>
              </a:rPr>
              <a:t>Service Registration Interface, from: MSB</a:t>
            </a:r>
          </a:p>
          <a:p>
            <a:pPr marL="285750" indent="-285750">
              <a:buFontTx/>
              <a:buChar char="-"/>
            </a:pPr>
            <a:r>
              <a:rPr lang="en-US" altLang="zh-CN" dirty="0" smtClean="0">
                <a:solidFill>
                  <a:schemeClr val="tx1">
                    <a:lumMod val="85000"/>
                    <a:lumOff val="15000"/>
                  </a:schemeClr>
                </a:solidFill>
              </a:rPr>
              <a:t>Data Subscription Interface, from: </a:t>
            </a:r>
            <a:r>
              <a:rPr lang="en-US" altLang="zh-CN" dirty="0" err="1" smtClean="0">
                <a:solidFill>
                  <a:schemeClr val="tx1">
                    <a:lumMod val="85000"/>
                    <a:lumOff val="15000"/>
                  </a:schemeClr>
                </a:solidFill>
              </a:rPr>
              <a:t>DMaaP</a:t>
            </a:r>
            <a:endParaRPr lang="en-US" altLang="zh-CN" dirty="0" smtClean="0">
              <a:solidFill>
                <a:schemeClr val="tx1">
                  <a:lumMod val="85000"/>
                  <a:lumOff val="15000"/>
                </a:schemeClr>
              </a:solidFill>
            </a:endParaRPr>
          </a:p>
          <a:p>
            <a:pPr marL="285750" indent="-285750">
              <a:buFontTx/>
              <a:buChar char="-"/>
            </a:pPr>
            <a:endParaRPr lang="en-US" dirty="0">
              <a:solidFill>
                <a:schemeClr val="tx1">
                  <a:lumMod val="85000"/>
                  <a:lumOff val="15000"/>
                </a:schemeClr>
              </a:solidFill>
            </a:endParaRPr>
          </a:p>
        </p:txBody>
      </p:sp>
      <p:cxnSp>
        <p:nvCxnSpPr>
          <p:cNvPr id="13" name="Straight Connector 12"/>
          <p:cNvCxnSpPr/>
          <p:nvPr/>
        </p:nvCxnSpPr>
        <p:spPr>
          <a:xfrm flipV="1">
            <a:off x="685800" y="2167802"/>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555913" y="1949593"/>
            <a:ext cx="259773" cy="218209"/>
          </a:xfrm>
          <a:prstGeom prst="ellipse">
            <a:avLst/>
          </a:prstGeom>
          <a:noFill/>
          <a:ln w="1587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7" name="Straight Connector 16"/>
          <p:cNvCxnSpPr/>
          <p:nvPr/>
        </p:nvCxnSpPr>
        <p:spPr>
          <a:xfrm flipV="1">
            <a:off x="549563" y="3496052"/>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8" name="Arc 17"/>
          <p:cNvSpPr/>
          <p:nvPr/>
        </p:nvSpPr>
        <p:spPr>
          <a:xfrm rot="16200000">
            <a:off x="430434" y="3816011"/>
            <a:ext cx="238257" cy="232602"/>
          </a:xfrm>
          <a:prstGeom prst="arc">
            <a:avLst>
              <a:gd name="adj1" fmla="val 16200000"/>
              <a:gd name="adj2" fmla="val 5446038"/>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0" name="TextBox 19"/>
          <p:cNvSpPr txBox="1"/>
          <p:nvPr/>
        </p:nvSpPr>
        <p:spPr>
          <a:xfrm>
            <a:off x="0" y="6095320"/>
            <a:ext cx="2297232" cy="276999"/>
          </a:xfrm>
          <a:prstGeom prst="rect">
            <a:avLst/>
          </a:prstGeom>
          <a:noFill/>
        </p:spPr>
        <p:txBody>
          <a:bodyPr wrap="none" rtlCol="0">
            <a:spAutoFit/>
          </a:bodyPr>
          <a:lstStyle/>
          <a:p>
            <a:r>
              <a:rPr lang="en-US" sz="1200" dirty="0"/>
              <a:t>Note: Can be more than one page</a:t>
            </a:r>
          </a:p>
        </p:txBody>
      </p:sp>
      <p:sp>
        <p:nvSpPr>
          <p:cNvPr id="22" name="TextBox 21"/>
          <p:cNvSpPr txBox="1"/>
          <p:nvPr/>
        </p:nvSpPr>
        <p:spPr>
          <a:xfrm>
            <a:off x="288413" y="1700654"/>
            <a:ext cx="743689" cy="230832"/>
          </a:xfrm>
          <a:prstGeom prst="rect">
            <a:avLst/>
          </a:prstGeom>
          <a:noFill/>
        </p:spPr>
        <p:txBody>
          <a:bodyPr wrap="square" rtlCol="0">
            <a:spAutoFit/>
          </a:bodyPr>
          <a:lstStyle/>
          <a:p>
            <a:pPr marL="171450" indent="-171450">
              <a:buFont typeface="Arial" panose="020B0604020202020204" pitchFamily="34" charset="0"/>
              <a:buChar char="•"/>
            </a:pPr>
            <a:r>
              <a:rPr lang="en-US" altLang="zh-CN" sz="900" dirty="0" smtClean="0"/>
              <a:t>None</a:t>
            </a:r>
          </a:p>
        </p:txBody>
      </p:sp>
      <p:sp>
        <p:nvSpPr>
          <p:cNvPr id="23" name="矩形 22"/>
          <p:cNvSpPr/>
          <p:nvPr/>
        </p:nvSpPr>
        <p:spPr>
          <a:xfrm>
            <a:off x="152400" y="4040110"/>
            <a:ext cx="2053767" cy="923330"/>
          </a:xfrm>
          <a:prstGeom prst="rect">
            <a:avLst/>
          </a:prstGeom>
        </p:spPr>
        <p:txBody>
          <a:bodyPr wrap="square">
            <a:spAutoFit/>
          </a:bodyPr>
          <a:lstStyle/>
          <a:p>
            <a:pPr marL="171450" indent="-171450">
              <a:buFont typeface="Arial" panose="020B0604020202020204" pitchFamily="34" charset="0"/>
              <a:buChar char="•"/>
            </a:pPr>
            <a:r>
              <a:rPr lang="en-US" altLang="zh-CN" sz="900" dirty="0" smtClean="0"/>
              <a:t>Catalog Synchronization Interface</a:t>
            </a:r>
          </a:p>
          <a:p>
            <a:pPr marL="171450" indent="-171450">
              <a:buFont typeface="Arial" panose="020B0604020202020204" pitchFamily="34" charset="0"/>
              <a:buChar char="•"/>
            </a:pPr>
            <a:r>
              <a:rPr lang="en-US" altLang="zh-CN" sz="900" dirty="0" smtClean="0"/>
              <a:t>Service Orchestrator Interface</a:t>
            </a:r>
          </a:p>
          <a:p>
            <a:pPr marL="171450" indent="-171450">
              <a:buFont typeface="Arial" panose="020B0604020202020204" pitchFamily="34" charset="0"/>
              <a:buChar char="•"/>
            </a:pPr>
            <a:r>
              <a:rPr lang="en-US" altLang="zh-CN" sz="900" dirty="0" smtClean="0"/>
              <a:t>Inventory Service Interface</a:t>
            </a:r>
          </a:p>
          <a:p>
            <a:pPr marL="171450" indent="-171450">
              <a:buFont typeface="Arial" panose="020B0604020202020204" pitchFamily="34" charset="0"/>
              <a:buChar char="•"/>
            </a:pPr>
            <a:r>
              <a:rPr lang="en-US" altLang="zh-CN" sz="900" dirty="0" smtClean="0"/>
              <a:t>NS/VNF Onboard Interface</a:t>
            </a:r>
          </a:p>
          <a:p>
            <a:pPr marL="171450" indent="-171450">
              <a:buFont typeface="Arial" panose="020B0604020202020204" pitchFamily="34" charset="0"/>
              <a:buChar char="•"/>
            </a:pPr>
            <a:r>
              <a:rPr lang="en-US" altLang="zh-CN" sz="900" dirty="0" smtClean="0"/>
              <a:t>Service Registration Interface</a:t>
            </a:r>
          </a:p>
          <a:p>
            <a:pPr marL="171450" indent="-171450">
              <a:buFont typeface="Arial" panose="020B0604020202020204" pitchFamily="34" charset="0"/>
              <a:buChar char="•"/>
            </a:pPr>
            <a:r>
              <a:rPr lang="en-US" altLang="zh-CN" sz="900" dirty="0" smtClean="0"/>
              <a:t>Data Subscription Interface</a:t>
            </a:r>
            <a:endParaRPr lang="en-US" altLang="zh-CN" sz="900" dirty="0"/>
          </a:p>
        </p:txBody>
      </p:sp>
      <p:sp>
        <p:nvSpPr>
          <p:cNvPr id="24" name="Rectangle 10"/>
          <p:cNvSpPr/>
          <p:nvPr/>
        </p:nvSpPr>
        <p:spPr>
          <a:xfrm>
            <a:off x="2297232" y="3876700"/>
            <a:ext cx="9523929" cy="1089094"/>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lumMod val="85000"/>
                    <a:lumOff val="15000"/>
                  </a:schemeClr>
                </a:solidFill>
              </a:rPr>
              <a:t>Consumed </a:t>
            </a:r>
            <a:r>
              <a:rPr lang="en-US" dirty="0" smtClean="0">
                <a:solidFill>
                  <a:schemeClr val="tx1">
                    <a:lumMod val="85000"/>
                    <a:lumOff val="15000"/>
                  </a:schemeClr>
                </a:solidFill>
              </a:rPr>
              <a:t>Models:</a:t>
            </a:r>
          </a:p>
          <a:p>
            <a:pPr marL="285750" indent="-285750">
              <a:buFontTx/>
              <a:buChar char="-"/>
            </a:pPr>
            <a:r>
              <a:rPr lang="en-US" altLang="zh-CN" dirty="0" smtClean="0">
                <a:solidFill>
                  <a:schemeClr val="tx1">
                    <a:lumMod val="85000"/>
                    <a:lumOff val="15000"/>
                  </a:schemeClr>
                </a:solidFill>
              </a:rPr>
              <a:t>Network Service Descriptor</a:t>
            </a:r>
          </a:p>
          <a:p>
            <a:pPr marL="285750" indent="-285750">
              <a:buFontTx/>
              <a:buChar char="-"/>
            </a:pPr>
            <a:r>
              <a:rPr lang="en-US" altLang="zh-CN" dirty="0" smtClean="0">
                <a:solidFill>
                  <a:schemeClr val="tx1">
                    <a:lumMod val="85000"/>
                    <a:lumOff val="15000"/>
                  </a:schemeClr>
                </a:solidFill>
              </a:rPr>
              <a:t>VNF Descriptor</a:t>
            </a:r>
          </a:p>
          <a:p>
            <a:endParaRPr lang="en-US" dirty="0">
              <a:solidFill>
                <a:schemeClr val="tx1">
                  <a:lumMod val="85000"/>
                  <a:lumOff val="15000"/>
                </a:schemeClr>
              </a:solidFill>
            </a:endParaRPr>
          </a:p>
        </p:txBody>
      </p:sp>
    </p:spTree>
    <p:extLst>
      <p:ext uri="{BB962C8B-B14F-4D97-AF65-F5344CB8AC3E}">
        <p14:creationId xmlns:p14="http://schemas.microsoft.com/office/powerpoint/2010/main" val="3565854268"/>
      </p:ext>
    </p:extLst>
  </p:cSld>
  <p:clrMapOvr>
    <a:masterClrMapping/>
  </p:clrMapOvr>
  <p:transition>
    <p:wipe dir="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23</a:t>
            </a:fld>
            <a:endParaRPr lang="en-US" dirty="0"/>
          </a:p>
        </p:txBody>
      </p:sp>
      <p:sp>
        <p:nvSpPr>
          <p:cNvPr id="3" name="Title 2"/>
          <p:cNvSpPr>
            <a:spLocks noGrp="1"/>
          </p:cNvSpPr>
          <p:nvPr>
            <p:ph type="title"/>
          </p:nvPr>
        </p:nvSpPr>
        <p:spPr/>
        <p:txBody>
          <a:bodyPr>
            <a:normAutofit fontScale="90000"/>
          </a:bodyPr>
          <a:lstStyle/>
          <a:p>
            <a:r>
              <a:rPr lang="en-US" dirty="0"/>
              <a:t>ONAP CLI</a:t>
            </a:r>
          </a:p>
        </p:txBody>
      </p:sp>
      <p:sp>
        <p:nvSpPr>
          <p:cNvPr id="7" name="圆角矩形 30"/>
          <p:cNvSpPr/>
          <p:nvPr/>
        </p:nvSpPr>
        <p:spPr>
          <a:xfrm>
            <a:off x="157883" y="3118460"/>
            <a:ext cx="1613230" cy="377592"/>
          </a:xfrm>
          <a:prstGeom prst="roundRect">
            <a:avLst>
              <a:gd name="adj" fmla="val 9045"/>
            </a:avLst>
          </a:prstGeom>
          <a:noFill/>
          <a:ln w="9525" cap="flat" cmpd="sng" algn="ctr">
            <a:solidFill>
              <a:schemeClr val="tx1"/>
            </a:solidFill>
            <a:prstDash val="solid"/>
            <a:round/>
            <a:headEnd type="none" w="med" len="med"/>
            <a:tailEnd type="none" w="med" len="med"/>
          </a:ln>
        </p:spPr>
        <p:txBody>
          <a:bodyPr vert="horz" wrap="square" lIns="91440" tIns="45720" rIns="91440" bIns="45720"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914377">
              <a:buClr>
                <a:srgbClr val="CC9900"/>
              </a:buClr>
            </a:pPr>
            <a:r>
              <a:rPr lang="en-US" altLang="zh-CN" sz="1200" dirty="0">
                <a:latin typeface="微软雅黑" panose="020B0503020204020204" pitchFamily="34" charset="-122"/>
                <a:ea typeface="微软雅黑" panose="020B0503020204020204" pitchFamily="34" charset="-122"/>
              </a:rPr>
              <a:t>ONAP CLI</a:t>
            </a:r>
          </a:p>
        </p:txBody>
      </p:sp>
      <p:sp>
        <p:nvSpPr>
          <p:cNvPr id="8" name="Rectangle 7"/>
          <p:cNvSpPr/>
          <p:nvPr/>
        </p:nvSpPr>
        <p:spPr>
          <a:xfrm>
            <a:off x="2426328" y="1097280"/>
            <a:ext cx="9523929" cy="903642"/>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sz="1400" dirty="0">
                <a:solidFill>
                  <a:schemeClr val="tx1">
                    <a:lumMod val="85000"/>
                    <a:lumOff val="15000"/>
                  </a:schemeClr>
                </a:solidFill>
              </a:rPr>
              <a:t>Definition:</a:t>
            </a:r>
          </a:p>
          <a:p>
            <a:pPr marL="285750" indent="-285750">
              <a:buFontTx/>
              <a:buChar char="-"/>
            </a:pPr>
            <a:r>
              <a:rPr lang="en-US" sz="1400" dirty="0" smtClean="0">
                <a:solidFill>
                  <a:schemeClr val="tx1">
                    <a:lumMod val="85000"/>
                    <a:lumOff val="15000"/>
                  </a:schemeClr>
                </a:solidFill>
              </a:rPr>
              <a:t>Provides Open CLI Platform (OCLIP) – Industry first Model-driven command line </a:t>
            </a:r>
            <a:r>
              <a:rPr lang="en-US" sz="1400" smtClean="0">
                <a:solidFill>
                  <a:schemeClr val="tx1">
                    <a:lumMod val="85000"/>
                    <a:lumOff val="15000"/>
                  </a:schemeClr>
                </a:solidFill>
              </a:rPr>
              <a:t>interface platform</a:t>
            </a:r>
            <a:endParaRPr lang="en-US" sz="1400" dirty="0">
              <a:solidFill>
                <a:schemeClr val="tx1">
                  <a:lumMod val="85000"/>
                  <a:lumOff val="15000"/>
                </a:schemeClr>
              </a:solidFill>
            </a:endParaRPr>
          </a:p>
          <a:p>
            <a:pPr marL="285750" indent="-285750">
              <a:buFontTx/>
              <a:buChar char="-"/>
            </a:pPr>
            <a:r>
              <a:rPr lang="en-US" sz="1400" dirty="0" smtClean="0">
                <a:solidFill>
                  <a:schemeClr val="tx1">
                    <a:lumMod val="85000"/>
                    <a:lumOff val="15000"/>
                  </a:schemeClr>
                </a:solidFill>
              </a:rPr>
              <a:t>Provides commands for performing end-end service on-boarding and life cycle management</a:t>
            </a:r>
            <a:endParaRPr lang="en-US" sz="1400" dirty="0">
              <a:solidFill>
                <a:schemeClr val="tx1">
                  <a:lumMod val="85000"/>
                  <a:lumOff val="15000"/>
                </a:schemeClr>
              </a:solidFill>
            </a:endParaRPr>
          </a:p>
          <a:p>
            <a:pPr marL="285750" indent="-285750">
              <a:buFontTx/>
              <a:buChar char="-"/>
            </a:pPr>
            <a:r>
              <a:rPr lang="en-US" sz="1400" dirty="0" smtClean="0">
                <a:solidFill>
                  <a:schemeClr val="tx1">
                    <a:lumMod val="85000"/>
                    <a:lumOff val="15000"/>
                  </a:schemeClr>
                </a:solidFill>
              </a:rPr>
              <a:t>Provides command console for Linux and web platforms.</a:t>
            </a:r>
            <a:endParaRPr lang="en-US" sz="1400" dirty="0">
              <a:solidFill>
                <a:schemeClr val="tx1">
                  <a:lumMod val="85000"/>
                  <a:lumOff val="15000"/>
                </a:schemeClr>
              </a:solidFill>
            </a:endParaRPr>
          </a:p>
        </p:txBody>
      </p:sp>
      <p:sp>
        <p:nvSpPr>
          <p:cNvPr id="9" name="Rectangle 8"/>
          <p:cNvSpPr/>
          <p:nvPr/>
        </p:nvSpPr>
        <p:spPr>
          <a:xfrm>
            <a:off x="2426328" y="2116166"/>
            <a:ext cx="9523929" cy="296144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sz="1400" dirty="0">
                <a:solidFill>
                  <a:schemeClr val="tx1">
                    <a:lumMod val="85000"/>
                    <a:lumOff val="15000"/>
                  </a:schemeClr>
                </a:solidFill>
              </a:rPr>
              <a:t>Provided Interfaces</a:t>
            </a:r>
            <a:r>
              <a:rPr lang="en-US" sz="1400" dirty="0" smtClean="0">
                <a:solidFill>
                  <a:schemeClr val="tx1">
                    <a:lumMod val="85000"/>
                    <a:lumOff val="15000"/>
                  </a:schemeClr>
                </a:solidFill>
              </a:rPr>
              <a:t>:</a:t>
            </a:r>
          </a:p>
          <a:p>
            <a:pPr marL="285750" indent="-285750">
              <a:buFontTx/>
              <a:buChar char="-"/>
            </a:pPr>
            <a:r>
              <a:rPr lang="en-US" sz="1400" dirty="0" smtClean="0">
                <a:solidFill>
                  <a:schemeClr val="tx1">
                    <a:lumMod val="85000"/>
                    <a:lumOff val="15000"/>
                  </a:schemeClr>
                </a:solidFill>
              </a:rPr>
              <a:t>micro-service discovery</a:t>
            </a:r>
          </a:p>
          <a:p>
            <a:pPr marL="742950" lvl="1" indent="-285750">
              <a:buFontTx/>
              <a:buChar char="-"/>
            </a:pPr>
            <a:r>
              <a:rPr lang="en-US" sz="1400" dirty="0" smtClean="0">
                <a:solidFill>
                  <a:schemeClr val="tx1">
                    <a:lumMod val="85000"/>
                    <a:lumOff val="15000"/>
                  </a:schemeClr>
                </a:solidFill>
              </a:rPr>
              <a:t>Provides commands for micro service discovery and registration</a:t>
            </a:r>
          </a:p>
          <a:p>
            <a:pPr marL="285750" indent="-285750">
              <a:buFontTx/>
              <a:buChar char="-"/>
            </a:pPr>
            <a:r>
              <a:rPr lang="en-US" sz="1400" dirty="0" smtClean="0">
                <a:solidFill>
                  <a:schemeClr val="tx1">
                    <a:lumMod val="85000"/>
                    <a:lumOff val="15000"/>
                  </a:schemeClr>
                </a:solidFill>
              </a:rPr>
              <a:t>external system and VNF cloud on-boarding</a:t>
            </a:r>
          </a:p>
          <a:p>
            <a:pPr marL="742950" lvl="1" indent="-285750">
              <a:buFontTx/>
              <a:buChar char="-"/>
            </a:pPr>
            <a:r>
              <a:rPr lang="en-US" sz="1400" dirty="0" smtClean="0">
                <a:solidFill>
                  <a:schemeClr val="tx1">
                    <a:lumMod val="85000"/>
                    <a:lumOff val="15000"/>
                  </a:schemeClr>
                </a:solidFill>
              </a:rPr>
              <a:t>Provides commands for registering/unregistering VIM, VNFM, EMS and SDNC</a:t>
            </a:r>
          </a:p>
          <a:p>
            <a:pPr marL="285750" indent="-285750">
              <a:buFontTx/>
              <a:buChar char="-"/>
            </a:pPr>
            <a:r>
              <a:rPr lang="en-US" sz="1400" dirty="0" smtClean="0">
                <a:solidFill>
                  <a:schemeClr val="tx1">
                    <a:lumMod val="85000"/>
                    <a:lumOff val="15000"/>
                  </a:schemeClr>
                </a:solidFill>
              </a:rPr>
              <a:t>customer and subscription management</a:t>
            </a:r>
          </a:p>
          <a:p>
            <a:pPr marL="742950" lvl="1" indent="-285750">
              <a:buFontTx/>
              <a:buChar char="-"/>
            </a:pPr>
            <a:r>
              <a:rPr lang="en-US" sz="1400" dirty="0" smtClean="0">
                <a:solidFill>
                  <a:schemeClr val="tx1">
                    <a:lumMod val="85000"/>
                    <a:lumOff val="15000"/>
                  </a:schemeClr>
                </a:solidFill>
              </a:rPr>
              <a:t>Provides commands for subscription and service-type life cycle management</a:t>
            </a:r>
          </a:p>
          <a:p>
            <a:pPr marL="285750" indent="-285750">
              <a:buFontTx/>
              <a:buChar char="-"/>
            </a:pPr>
            <a:r>
              <a:rPr lang="en-US" sz="1400" dirty="0" smtClean="0">
                <a:solidFill>
                  <a:schemeClr val="tx1">
                    <a:lumMod val="85000"/>
                    <a:lumOff val="15000"/>
                  </a:schemeClr>
                </a:solidFill>
              </a:rPr>
              <a:t>resource on-boarding</a:t>
            </a:r>
          </a:p>
          <a:p>
            <a:pPr marL="742950" lvl="1" indent="-285750">
              <a:buFontTx/>
              <a:buChar char="-"/>
            </a:pPr>
            <a:r>
              <a:rPr lang="en-US" sz="1400" dirty="0" smtClean="0">
                <a:solidFill>
                  <a:schemeClr val="tx1">
                    <a:lumMod val="85000"/>
                    <a:lumOff val="15000"/>
                  </a:schemeClr>
                </a:solidFill>
              </a:rPr>
              <a:t>Provides commands for adding VNF modules </a:t>
            </a:r>
          </a:p>
          <a:p>
            <a:pPr marL="285750" indent="-285750">
              <a:buFontTx/>
              <a:buChar char="-"/>
            </a:pPr>
            <a:r>
              <a:rPr lang="en-US" sz="1400" dirty="0" smtClean="0">
                <a:solidFill>
                  <a:schemeClr val="tx1">
                    <a:lumMod val="85000"/>
                    <a:lumOff val="15000"/>
                  </a:schemeClr>
                </a:solidFill>
              </a:rPr>
              <a:t>Product and service management</a:t>
            </a:r>
          </a:p>
          <a:p>
            <a:pPr marL="742950" lvl="1" indent="-285750">
              <a:buFontTx/>
              <a:buChar char="-"/>
            </a:pPr>
            <a:r>
              <a:rPr lang="en-US" sz="1400" dirty="0" smtClean="0">
                <a:solidFill>
                  <a:schemeClr val="tx1">
                    <a:lumMod val="85000"/>
                    <a:lumOff val="15000"/>
                  </a:schemeClr>
                </a:solidFill>
              </a:rPr>
              <a:t>Provides commands for design time creation and management of VF and NS</a:t>
            </a:r>
          </a:p>
          <a:p>
            <a:pPr marL="285750" indent="-285750">
              <a:buFontTx/>
              <a:buChar char="-"/>
            </a:pPr>
            <a:r>
              <a:rPr lang="en-US" sz="1400" dirty="0" smtClean="0">
                <a:solidFill>
                  <a:schemeClr val="tx1">
                    <a:lumMod val="85000"/>
                    <a:lumOff val="15000"/>
                  </a:schemeClr>
                </a:solidFill>
              </a:rPr>
              <a:t>network service life-cycle management</a:t>
            </a:r>
          </a:p>
          <a:p>
            <a:pPr marL="742950" lvl="1" indent="-285750">
              <a:buFontTx/>
              <a:buChar char="-"/>
            </a:pPr>
            <a:r>
              <a:rPr lang="en-US" sz="1400" dirty="0" smtClean="0">
                <a:solidFill>
                  <a:schemeClr val="tx1">
                    <a:lumMod val="85000"/>
                    <a:lumOff val="15000"/>
                  </a:schemeClr>
                </a:solidFill>
              </a:rPr>
              <a:t>Provides commands for creating and managing Network services (NS)</a:t>
            </a:r>
            <a:endParaRPr lang="en-US" sz="1400" dirty="0">
              <a:solidFill>
                <a:schemeClr val="tx1">
                  <a:lumMod val="85000"/>
                  <a:lumOff val="15000"/>
                </a:schemeClr>
              </a:solidFill>
            </a:endParaRPr>
          </a:p>
        </p:txBody>
      </p:sp>
      <p:sp>
        <p:nvSpPr>
          <p:cNvPr id="10" name="Rectangle 9"/>
          <p:cNvSpPr/>
          <p:nvPr/>
        </p:nvSpPr>
        <p:spPr>
          <a:xfrm>
            <a:off x="2426328" y="5185184"/>
            <a:ext cx="9523929" cy="602424"/>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sz="1400" dirty="0">
                <a:solidFill>
                  <a:schemeClr val="tx1">
                    <a:lumMod val="85000"/>
                    <a:lumOff val="15000"/>
                  </a:schemeClr>
                </a:solidFill>
              </a:rPr>
              <a:t>Consumed interface Interfaces</a:t>
            </a:r>
            <a:r>
              <a:rPr lang="en-US" sz="1400" dirty="0" smtClean="0">
                <a:solidFill>
                  <a:schemeClr val="tx1">
                    <a:lumMod val="85000"/>
                    <a:lumOff val="15000"/>
                  </a:schemeClr>
                </a:solidFill>
              </a:rPr>
              <a:t>:</a:t>
            </a:r>
          </a:p>
          <a:p>
            <a:pPr marL="285750" indent="-285750">
              <a:buFontTx/>
              <a:buChar char="-"/>
            </a:pPr>
            <a:r>
              <a:rPr lang="en-US" sz="1400" dirty="0" smtClean="0">
                <a:solidFill>
                  <a:schemeClr val="tx1">
                    <a:lumMod val="85000"/>
                    <a:lumOff val="15000"/>
                  </a:schemeClr>
                </a:solidFill>
              </a:rPr>
              <a:t>REST API from SDC, SO, AAI, MSB.</a:t>
            </a:r>
          </a:p>
        </p:txBody>
      </p:sp>
      <p:cxnSp>
        <p:nvCxnSpPr>
          <p:cNvPr id="13" name="Straight Connector 12"/>
          <p:cNvCxnSpPr/>
          <p:nvPr/>
        </p:nvCxnSpPr>
        <p:spPr>
          <a:xfrm flipV="1">
            <a:off x="555913" y="2804370"/>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433261" y="2571750"/>
            <a:ext cx="259773" cy="218209"/>
          </a:xfrm>
          <a:prstGeom prst="ellipse">
            <a:avLst/>
          </a:prstGeom>
          <a:noFill/>
          <a:ln w="1587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7" name="Straight Connector 16"/>
          <p:cNvCxnSpPr/>
          <p:nvPr/>
        </p:nvCxnSpPr>
        <p:spPr>
          <a:xfrm flipV="1">
            <a:off x="549563" y="3496052"/>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8" name="Arc 17"/>
          <p:cNvSpPr/>
          <p:nvPr/>
        </p:nvSpPr>
        <p:spPr>
          <a:xfrm rot="16200000">
            <a:off x="430434" y="3816011"/>
            <a:ext cx="238257" cy="232602"/>
          </a:xfrm>
          <a:prstGeom prst="arc">
            <a:avLst>
              <a:gd name="adj1" fmla="val 16200000"/>
              <a:gd name="adj2" fmla="val 5446038"/>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9" name="TextBox 18"/>
          <p:cNvSpPr txBox="1"/>
          <p:nvPr/>
        </p:nvSpPr>
        <p:spPr>
          <a:xfrm>
            <a:off x="157883" y="4051441"/>
            <a:ext cx="2139348" cy="1323439"/>
          </a:xfrm>
          <a:prstGeom prst="rect">
            <a:avLst/>
          </a:prstGeom>
          <a:noFill/>
        </p:spPr>
        <p:txBody>
          <a:bodyPr wrap="square" rtlCol="0">
            <a:spAutoFit/>
          </a:bodyPr>
          <a:lstStyle/>
          <a:p>
            <a:r>
              <a:rPr lang="en-US" sz="800" dirty="0" smtClean="0"/>
              <a:t>micro-service discovery Interface (MSB)</a:t>
            </a:r>
          </a:p>
          <a:p>
            <a:r>
              <a:rPr lang="en-US" sz="800" dirty="0" smtClean="0"/>
              <a:t>external system and VNF cloud on-boarding interface (AAI)</a:t>
            </a:r>
          </a:p>
          <a:p>
            <a:r>
              <a:rPr lang="en-US" sz="800" dirty="0" smtClean="0"/>
              <a:t>customer and subscription management interface (AAI)</a:t>
            </a:r>
          </a:p>
          <a:p>
            <a:r>
              <a:rPr lang="en-US" sz="800" dirty="0" smtClean="0"/>
              <a:t>resource on-boarding interface (SDC)</a:t>
            </a:r>
          </a:p>
          <a:p>
            <a:r>
              <a:rPr lang="en-US" sz="800" dirty="0" smtClean="0"/>
              <a:t>Product and service management interface (SDC)</a:t>
            </a:r>
          </a:p>
          <a:p>
            <a:r>
              <a:rPr lang="en-US" sz="800" dirty="0" smtClean="0"/>
              <a:t>network service life-cycle management interface (SO)</a:t>
            </a:r>
            <a:endParaRPr lang="en-US" sz="800" dirty="0"/>
          </a:p>
        </p:txBody>
      </p:sp>
      <p:sp>
        <p:nvSpPr>
          <p:cNvPr id="15" name="TextBox 14"/>
          <p:cNvSpPr txBox="1"/>
          <p:nvPr/>
        </p:nvSpPr>
        <p:spPr>
          <a:xfrm>
            <a:off x="0" y="1381991"/>
            <a:ext cx="2520771" cy="830997"/>
          </a:xfrm>
          <a:prstGeom prst="rect">
            <a:avLst/>
          </a:prstGeom>
          <a:noFill/>
        </p:spPr>
        <p:txBody>
          <a:bodyPr wrap="square" rtlCol="0">
            <a:spAutoFit/>
          </a:bodyPr>
          <a:lstStyle/>
          <a:p>
            <a:r>
              <a:rPr lang="en-US" sz="800" dirty="0" smtClean="0"/>
              <a:t>micro-service discovery commands</a:t>
            </a:r>
          </a:p>
          <a:p>
            <a:r>
              <a:rPr lang="en-US" sz="800" dirty="0" smtClean="0"/>
              <a:t>external system and VNF cloud on-boarding  commands</a:t>
            </a:r>
          </a:p>
          <a:p>
            <a:r>
              <a:rPr lang="en-US" sz="800" dirty="0" smtClean="0"/>
              <a:t>customer and subscription management  commands</a:t>
            </a:r>
          </a:p>
          <a:p>
            <a:r>
              <a:rPr lang="en-US" sz="800" dirty="0" smtClean="0"/>
              <a:t>resource on-boarding  commands</a:t>
            </a:r>
          </a:p>
          <a:p>
            <a:r>
              <a:rPr lang="en-US" sz="800" dirty="0" smtClean="0"/>
              <a:t>Product and service management  commands</a:t>
            </a:r>
          </a:p>
          <a:p>
            <a:r>
              <a:rPr lang="en-US" sz="800" dirty="0" smtClean="0"/>
              <a:t>network service life-cycle management  commands</a:t>
            </a:r>
            <a:endParaRPr lang="en-US" sz="800" dirty="0"/>
          </a:p>
        </p:txBody>
      </p:sp>
      <p:sp>
        <p:nvSpPr>
          <p:cNvPr id="20" name="Rectangle 19"/>
          <p:cNvSpPr/>
          <p:nvPr/>
        </p:nvSpPr>
        <p:spPr>
          <a:xfrm>
            <a:off x="2426327" y="5894947"/>
            <a:ext cx="9523929" cy="481861"/>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sz="1400" dirty="0">
                <a:solidFill>
                  <a:schemeClr val="tx1">
                    <a:lumMod val="85000"/>
                    <a:lumOff val="15000"/>
                  </a:schemeClr>
                </a:solidFill>
              </a:rPr>
              <a:t>Consumed </a:t>
            </a:r>
            <a:r>
              <a:rPr lang="en-US" sz="1400" dirty="0" smtClean="0">
                <a:solidFill>
                  <a:schemeClr val="tx1">
                    <a:lumMod val="85000"/>
                    <a:lumOff val="15000"/>
                  </a:schemeClr>
                </a:solidFill>
              </a:rPr>
              <a:t>Models:</a:t>
            </a:r>
          </a:p>
          <a:p>
            <a:r>
              <a:rPr lang="en-US" sz="1400" dirty="0" smtClean="0">
                <a:solidFill>
                  <a:schemeClr val="tx1">
                    <a:lumMod val="85000"/>
                    <a:lumOff val="15000"/>
                  </a:schemeClr>
                </a:solidFill>
              </a:rPr>
              <a:t>-     Open Command Specification (OCS) 1.0</a:t>
            </a:r>
            <a:endParaRPr lang="en-US" sz="1400" dirty="0">
              <a:solidFill>
                <a:schemeClr val="tx1">
                  <a:lumMod val="85000"/>
                  <a:lumOff val="15000"/>
                </a:schemeClr>
              </a:solidFill>
            </a:endParaRPr>
          </a:p>
        </p:txBody>
      </p:sp>
    </p:spTree>
    <p:extLst>
      <p:ext uri="{BB962C8B-B14F-4D97-AF65-F5344CB8AC3E}">
        <p14:creationId xmlns:p14="http://schemas.microsoft.com/office/powerpoint/2010/main" val="4059403067"/>
      </p:ext>
    </p:extLst>
  </p:cSld>
  <p:clrMapOvr>
    <a:masterClrMapping/>
  </p:clrMapOvr>
  <p:transition>
    <p:wipe dir="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t>24</a:t>
            </a:fld>
            <a:endParaRPr lang="en-US" dirty="0"/>
          </a:p>
        </p:txBody>
      </p:sp>
      <p:sp>
        <p:nvSpPr>
          <p:cNvPr id="3" name="Title 2"/>
          <p:cNvSpPr>
            <a:spLocks noGrp="1"/>
          </p:cNvSpPr>
          <p:nvPr>
            <p:ph type="title"/>
          </p:nvPr>
        </p:nvSpPr>
        <p:spPr/>
        <p:txBody>
          <a:bodyPr>
            <a:normAutofit fontScale="90000"/>
          </a:bodyPr>
          <a:lstStyle/>
          <a:p>
            <a:r>
              <a:rPr lang="en-US" dirty="0"/>
              <a:t>Microservices </a:t>
            </a:r>
            <a:r>
              <a:rPr lang="en-US" dirty="0" smtClean="0"/>
              <a:t>Bus (1/2</a:t>
            </a:r>
            <a:r>
              <a:rPr lang="en-US" dirty="0"/>
              <a:t>)</a:t>
            </a:r>
          </a:p>
        </p:txBody>
      </p:sp>
      <p:sp>
        <p:nvSpPr>
          <p:cNvPr id="7" name="圆角矩形 30"/>
          <p:cNvSpPr/>
          <p:nvPr/>
        </p:nvSpPr>
        <p:spPr>
          <a:xfrm>
            <a:off x="314961" y="2475607"/>
            <a:ext cx="1613230" cy="1020445"/>
          </a:xfrm>
          <a:prstGeom prst="roundRect">
            <a:avLst>
              <a:gd name="adj" fmla="val 9045"/>
            </a:avLst>
          </a:prstGeom>
          <a:noFill/>
          <a:ln w="9525" cap="flat" cmpd="sng" algn="ctr">
            <a:solidFill>
              <a:schemeClr val="tx1"/>
            </a:solidFill>
            <a:prstDash val="solid"/>
            <a:round/>
            <a:headEnd type="none" w="med" len="med"/>
            <a:tailEnd type="none" w="med" len="med"/>
          </a:ln>
        </p:spPr>
        <p:txBody>
          <a:bodyPr vert="horz" wrap="square" lIns="91440" tIns="45720" rIns="91440" bIns="45720"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SimSun"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SimSun"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SimSun"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SimSun"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SimSun"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SimSun"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SimSun"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SimSun"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SimSun" panose="02010600030101010101" pitchFamily="2" charset="-122"/>
                <a:cs typeface="+mn-cs"/>
              </a:defRPr>
            </a:lvl9pPr>
          </a:lstStyle>
          <a:p>
            <a:pPr algn="ctr" defTabSz="913765">
              <a:buClr>
                <a:srgbClr val="CC9900"/>
              </a:buClr>
            </a:pPr>
            <a:r>
              <a:rPr lang="en-US" altLang="zh-CN" sz="1200" dirty="0">
                <a:latin typeface="Microsoft YaHei" panose="020B0503020204020204" pitchFamily="34" charset="-122"/>
                <a:ea typeface="Microsoft YaHei" panose="020B0503020204020204" pitchFamily="34" charset="-122"/>
              </a:rPr>
              <a:t>Micro </a:t>
            </a:r>
            <a:r>
              <a:rPr lang="en-US" altLang="zh-CN" sz="1200" dirty="0" smtClean="0">
                <a:latin typeface="Microsoft YaHei" panose="020B0503020204020204" pitchFamily="34" charset="-122"/>
                <a:ea typeface="Microsoft YaHei" panose="020B0503020204020204" pitchFamily="34" charset="-122"/>
              </a:rPr>
              <a:t>Services </a:t>
            </a:r>
            <a:r>
              <a:rPr lang="en-US" altLang="zh-CN" sz="1200" dirty="0">
                <a:latin typeface="Microsoft YaHei" panose="020B0503020204020204" pitchFamily="34" charset="-122"/>
                <a:ea typeface="Microsoft YaHei" panose="020B0503020204020204" pitchFamily="34" charset="-122"/>
              </a:rPr>
              <a:t>Bus / Data Movement</a:t>
            </a:r>
          </a:p>
        </p:txBody>
      </p:sp>
      <p:sp>
        <p:nvSpPr>
          <p:cNvPr id="8" name="Rectangle 7"/>
          <p:cNvSpPr/>
          <p:nvPr/>
        </p:nvSpPr>
        <p:spPr>
          <a:xfrm>
            <a:off x="2297430" y="1381125"/>
            <a:ext cx="9523730" cy="2832735"/>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lumMod val="85000"/>
                    <a:lumOff val="15000"/>
                  </a:schemeClr>
                </a:solidFill>
              </a:rPr>
              <a:t>Definition: </a:t>
            </a:r>
          </a:p>
          <a:p>
            <a:pPr marL="285750" indent="-285750">
              <a:buFontTx/>
              <a:buChar char="-"/>
            </a:pPr>
            <a:r>
              <a:rPr lang="en-US" dirty="0">
                <a:solidFill>
                  <a:schemeClr val="tx1">
                    <a:lumMod val="85000"/>
                    <a:lumOff val="15000"/>
                  </a:schemeClr>
                </a:solidFill>
                <a:sym typeface="+mn-ea"/>
              </a:rPr>
              <a:t>Provides a reliable, resilient and scalable communication and governance infrastructure to support ONAP Microservice Architecture(OMSA).</a:t>
            </a:r>
            <a:endParaRPr lang="en-US" dirty="0">
              <a:solidFill>
                <a:schemeClr val="tx1">
                  <a:lumMod val="85000"/>
                  <a:lumOff val="15000"/>
                </a:schemeClr>
              </a:solidFill>
            </a:endParaRPr>
          </a:p>
          <a:p>
            <a:pPr marL="285750" indent="-285750">
              <a:buFontTx/>
              <a:buChar char="-"/>
            </a:pPr>
            <a:r>
              <a:rPr lang="en-US" dirty="0">
                <a:solidFill>
                  <a:schemeClr val="tx1">
                    <a:lumMod val="85000"/>
                    <a:lumOff val="15000"/>
                  </a:schemeClr>
                </a:solidFill>
              </a:rPr>
              <a:t>Provides RESTFul API for service registration/discovery</a:t>
            </a:r>
          </a:p>
          <a:p>
            <a:pPr marL="285750" indent="-285750">
              <a:buFontTx/>
              <a:buChar char="-"/>
            </a:pPr>
            <a:r>
              <a:rPr lang="en-US" dirty="0">
                <a:solidFill>
                  <a:schemeClr val="tx1">
                    <a:lumMod val="85000"/>
                    <a:lumOff val="15000"/>
                  </a:schemeClr>
                </a:solidFill>
              </a:rPr>
              <a:t>Provides JAVA SDK for service registration and access</a:t>
            </a:r>
          </a:p>
          <a:p>
            <a:pPr marL="285750" indent="-285750">
              <a:buFontTx/>
              <a:buChar char="-"/>
            </a:pPr>
            <a:r>
              <a:rPr lang="en-US" altLang="zh-CN" dirty="0">
                <a:solidFill>
                  <a:schemeClr val="tx1">
                    <a:lumMod val="85000"/>
                    <a:lumOff val="15000"/>
                  </a:schemeClr>
                </a:solidFill>
                <a:ea typeface="SimSun" panose="02010600030101010101" pitchFamily="2" charset="-122"/>
              </a:rPr>
              <a:t>Provides a transparent service registration proxy with OOM-Kube2MSB</a:t>
            </a:r>
          </a:p>
          <a:p>
            <a:pPr marL="285750" indent="-285750">
              <a:buFontTx/>
              <a:buChar char="-"/>
            </a:pPr>
            <a:r>
              <a:rPr lang="en-US" altLang="zh-CN" dirty="0">
                <a:solidFill>
                  <a:schemeClr val="tx1">
                    <a:lumMod val="85000"/>
                    <a:lumOff val="15000"/>
                  </a:schemeClr>
                </a:solidFill>
                <a:ea typeface="SimSun" panose="02010600030101010101" pitchFamily="2" charset="-122"/>
              </a:rPr>
              <a:t>Provides a transparent service communication proxy which handles service discovery, load balancing, routing, failure handling, and visibility-Internal API Gateway(Implemented) and Mesh Sidecar(WIP)</a:t>
            </a:r>
          </a:p>
          <a:p>
            <a:pPr marL="285750" indent="-285750">
              <a:buFontTx/>
              <a:buChar char="-"/>
            </a:pPr>
            <a:r>
              <a:rPr lang="en-US" altLang="zh-CN" dirty="0">
                <a:solidFill>
                  <a:schemeClr val="tx1">
                    <a:lumMod val="85000"/>
                    <a:lumOff val="15000"/>
                  </a:schemeClr>
                </a:solidFill>
                <a:ea typeface="SimSun" panose="02010600030101010101" pitchFamily="2" charset="-122"/>
              </a:rPr>
              <a:t>Provides an External API Gateway to expose ONAP services to the outside world</a:t>
            </a:r>
            <a:endParaRPr lang="zh-CN" altLang="en-US" dirty="0">
              <a:solidFill>
                <a:schemeClr val="tx1">
                  <a:lumMod val="85000"/>
                  <a:lumOff val="15000"/>
                </a:schemeClr>
              </a:solidFill>
              <a:ea typeface="SimSun" panose="02010600030101010101" pitchFamily="2" charset="-122"/>
            </a:endParaRPr>
          </a:p>
        </p:txBody>
      </p:sp>
      <p:cxnSp>
        <p:nvCxnSpPr>
          <p:cNvPr id="13" name="Straight Connector 12"/>
          <p:cNvCxnSpPr/>
          <p:nvPr/>
        </p:nvCxnSpPr>
        <p:spPr>
          <a:xfrm flipV="1">
            <a:off x="685800" y="2167802"/>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555913" y="1949593"/>
            <a:ext cx="259773" cy="218209"/>
          </a:xfrm>
          <a:prstGeom prst="ellipse">
            <a:avLst/>
          </a:prstGeom>
          <a:noFill/>
          <a:ln w="1587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p:cNvSpPr txBox="1"/>
          <p:nvPr/>
        </p:nvSpPr>
        <p:spPr>
          <a:xfrm>
            <a:off x="314325" y="1499235"/>
            <a:ext cx="2085975" cy="583565"/>
          </a:xfrm>
          <a:prstGeom prst="rect">
            <a:avLst/>
          </a:prstGeom>
          <a:noFill/>
        </p:spPr>
        <p:txBody>
          <a:bodyPr wrap="square" rtlCol="0">
            <a:spAutoFit/>
          </a:bodyPr>
          <a:lstStyle/>
          <a:p>
            <a:r>
              <a:rPr lang="en-US" sz="800" dirty="0"/>
              <a:t>Service Registration REST Interface</a:t>
            </a:r>
          </a:p>
          <a:p>
            <a:r>
              <a:rPr lang="en-US" sz="800" dirty="0"/>
              <a:t>Service Discovery RES Interface</a:t>
            </a:r>
          </a:p>
          <a:p>
            <a:r>
              <a:rPr lang="en-US" sz="800" dirty="0"/>
              <a:t>JAVA SDK for Service Registration/Access</a:t>
            </a:r>
          </a:p>
          <a:p>
            <a:endParaRPr lang="en-US" sz="800" dirty="0"/>
          </a:p>
        </p:txBody>
      </p:sp>
      <p:cxnSp>
        <p:nvCxnSpPr>
          <p:cNvPr id="17" name="Straight Connector 16"/>
          <p:cNvCxnSpPr/>
          <p:nvPr/>
        </p:nvCxnSpPr>
        <p:spPr>
          <a:xfrm flipV="1">
            <a:off x="549563" y="3496052"/>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8" name="Arc 17"/>
          <p:cNvSpPr/>
          <p:nvPr/>
        </p:nvSpPr>
        <p:spPr>
          <a:xfrm rot="16200000">
            <a:off x="430434" y="3816011"/>
            <a:ext cx="238257" cy="232602"/>
          </a:xfrm>
          <a:prstGeom prst="arc">
            <a:avLst>
              <a:gd name="adj1" fmla="val 16200000"/>
              <a:gd name="adj2" fmla="val 5446038"/>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9" name="TextBox 18"/>
          <p:cNvSpPr txBox="1"/>
          <p:nvPr/>
        </p:nvSpPr>
        <p:spPr>
          <a:xfrm>
            <a:off x="314961" y="3998875"/>
            <a:ext cx="649537" cy="215444"/>
          </a:xfrm>
          <a:prstGeom prst="rect">
            <a:avLst/>
          </a:prstGeom>
          <a:noFill/>
        </p:spPr>
        <p:txBody>
          <a:bodyPr wrap="none" rtlCol="0">
            <a:spAutoFit/>
          </a:bodyPr>
          <a:lstStyle/>
          <a:p>
            <a:r>
              <a:rPr lang="en-US" sz="800" dirty="0"/>
              <a:t>Interface N</a:t>
            </a:r>
          </a:p>
        </p:txBody>
      </p:sp>
    </p:spTree>
    <p:extLst>
      <p:ext uri="{BB962C8B-B14F-4D97-AF65-F5344CB8AC3E}">
        <p14:creationId xmlns:p14="http://schemas.microsoft.com/office/powerpoint/2010/main" val="3448184909"/>
      </p:ext>
    </p:extLst>
  </p:cSld>
  <p:clrMapOvr>
    <a:masterClrMapping/>
  </p:clrMapOvr>
  <p:transition>
    <p:wipe dir="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t>25</a:t>
            </a:fld>
            <a:endParaRPr lang="en-US" dirty="0"/>
          </a:p>
        </p:txBody>
      </p:sp>
      <p:sp>
        <p:nvSpPr>
          <p:cNvPr id="3" name="Title 2"/>
          <p:cNvSpPr>
            <a:spLocks noGrp="1"/>
          </p:cNvSpPr>
          <p:nvPr>
            <p:ph type="title"/>
          </p:nvPr>
        </p:nvSpPr>
        <p:spPr/>
        <p:txBody>
          <a:bodyPr>
            <a:normAutofit fontScale="90000"/>
          </a:bodyPr>
          <a:lstStyle/>
          <a:p>
            <a:r>
              <a:rPr lang="en-US" dirty="0">
                <a:sym typeface="+mn-ea"/>
              </a:rPr>
              <a:t>Microservices </a:t>
            </a:r>
            <a:r>
              <a:rPr lang="en-US" dirty="0" smtClean="0">
                <a:sym typeface="+mn-ea"/>
              </a:rPr>
              <a:t>Bus (2/2</a:t>
            </a:r>
            <a:r>
              <a:rPr lang="en-US" dirty="0">
                <a:sym typeface="+mn-ea"/>
              </a:rPr>
              <a:t>)</a:t>
            </a:r>
            <a:endParaRPr lang="en-US" dirty="0"/>
          </a:p>
        </p:txBody>
      </p:sp>
      <p:sp>
        <p:nvSpPr>
          <p:cNvPr id="7" name="圆角矩形 30"/>
          <p:cNvSpPr/>
          <p:nvPr/>
        </p:nvSpPr>
        <p:spPr>
          <a:xfrm>
            <a:off x="314961" y="2475607"/>
            <a:ext cx="1613230" cy="1020445"/>
          </a:xfrm>
          <a:prstGeom prst="roundRect">
            <a:avLst>
              <a:gd name="adj" fmla="val 9045"/>
            </a:avLst>
          </a:prstGeom>
          <a:noFill/>
          <a:ln w="9525" cap="flat" cmpd="sng" algn="ctr">
            <a:solidFill>
              <a:schemeClr val="tx1"/>
            </a:solidFill>
            <a:prstDash val="solid"/>
            <a:round/>
            <a:headEnd type="none" w="med" len="med"/>
            <a:tailEnd type="none" w="med" len="med"/>
          </a:ln>
        </p:spPr>
        <p:txBody>
          <a:bodyPr vert="horz" wrap="square" lIns="91440" tIns="45720" rIns="91440" bIns="45720"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SimSun"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SimSun"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SimSun"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SimSun"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SimSun"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SimSun"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SimSun"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SimSun"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SimSun" panose="02010600030101010101" pitchFamily="2" charset="-122"/>
                <a:cs typeface="+mn-cs"/>
              </a:defRPr>
            </a:lvl9pPr>
          </a:lstStyle>
          <a:p>
            <a:pPr algn="ctr" defTabSz="913765">
              <a:buClr>
                <a:srgbClr val="CC9900"/>
              </a:buClr>
            </a:pPr>
            <a:r>
              <a:rPr lang="en-US" altLang="zh-CN" sz="1200" dirty="0">
                <a:latin typeface="Microsoft YaHei" panose="020B0503020204020204" pitchFamily="34" charset="-122"/>
                <a:ea typeface="Microsoft YaHei" panose="020B0503020204020204" pitchFamily="34" charset="-122"/>
              </a:rPr>
              <a:t>Micro </a:t>
            </a:r>
            <a:r>
              <a:rPr lang="en-US" altLang="zh-CN" sz="1200" dirty="0" smtClean="0">
                <a:latin typeface="Microsoft YaHei" panose="020B0503020204020204" pitchFamily="34" charset="-122"/>
                <a:ea typeface="Microsoft YaHei" panose="020B0503020204020204" pitchFamily="34" charset="-122"/>
              </a:rPr>
              <a:t>Services </a:t>
            </a:r>
            <a:r>
              <a:rPr lang="en-US" altLang="zh-CN" sz="1200" dirty="0">
                <a:latin typeface="Microsoft YaHei" panose="020B0503020204020204" pitchFamily="34" charset="-122"/>
                <a:ea typeface="Microsoft YaHei" panose="020B0503020204020204" pitchFamily="34" charset="-122"/>
              </a:rPr>
              <a:t>Bus / Data Movement</a:t>
            </a:r>
          </a:p>
        </p:txBody>
      </p:sp>
      <p:sp>
        <p:nvSpPr>
          <p:cNvPr id="10" name="Rectangle 9"/>
          <p:cNvSpPr/>
          <p:nvPr/>
        </p:nvSpPr>
        <p:spPr>
          <a:xfrm>
            <a:off x="2297430" y="4549140"/>
            <a:ext cx="9523730" cy="41275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lumMod val="85000"/>
                    <a:lumOff val="15000"/>
                  </a:schemeClr>
                </a:solidFill>
              </a:rPr>
              <a:t>Consumed interface Interfaces: (None)</a:t>
            </a:r>
          </a:p>
        </p:txBody>
      </p:sp>
      <p:sp>
        <p:nvSpPr>
          <p:cNvPr id="11" name="Rectangle 10"/>
          <p:cNvSpPr/>
          <p:nvPr/>
        </p:nvSpPr>
        <p:spPr>
          <a:xfrm>
            <a:off x="2297430" y="5198110"/>
            <a:ext cx="9523730" cy="1495425"/>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lumMod val="85000"/>
                    <a:lumOff val="15000"/>
                  </a:schemeClr>
                </a:solidFill>
              </a:rPr>
              <a:t>Consumed Models:</a:t>
            </a:r>
          </a:p>
          <a:p>
            <a:pPr marL="285750" indent="-285750">
              <a:buFontTx/>
              <a:buChar char="-"/>
            </a:pPr>
            <a:r>
              <a:rPr lang="en-US" dirty="0">
                <a:solidFill>
                  <a:schemeClr val="tx1">
                    <a:lumMod val="85000"/>
                    <a:lumOff val="15000"/>
                  </a:schemeClr>
                </a:solidFill>
                <a:sym typeface="+mn-ea"/>
              </a:rPr>
              <a:t>Swagger for RESTFul APIs definition</a:t>
            </a:r>
            <a:endParaRPr lang="en-US" dirty="0">
              <a:solidFill>
                <a:schemeClr val="tx1">
                  <a:lumMod val="85000"/>
                  <a:lumOff val="15000"/>
                </a:schemeClr>
              </a:solidFill>
            </a:endParaRPr>
          </a:p>
          <a:p>
            <a:pPr marL="285750" indent="-285750">
              <a:buFontTx/>
              <a:buChar char="-"/>
            </a:pPr>
            <a:r>
              <a:rPr lang="en-US" dirty="0">
                <a:solidFill>
                  <a:schemeClr val="tx1"/>
                </a:solidFill>
                <a:sym typeface="+mn-ea"/>
              </a:rPr>
              <a:t>Service definition in kubernetes config files for Kube2MSB service registration</a:t>
            </a:r>
            <a:endParaRPr lang="en-US" dirty="0">
              <a:solidFill>
                <a:schemeClr val="tx1"/>
              </a:solidFill>
            </a:endParaRPr>
          </a:p>
          <a:p>
            <a:endParaRPr lang="en-US" dirty="0">
              <a:solidFill>
                <a:schemeClr val="tx1"/>
              </a:solidFill>
            </a:endParaRPr>
          </a:p>
        </p:txBody>
      </p:sp>
      <p:cxnSp>
        <p:nvCxnSpPr>
          <p:cNvPr id="13" name="Straight Connector 12"/>
          <p:cNvCxnSpPr/>
          <p:nvPr/>
        </p:nvCxnSpPr>
        <p:spPr>
          <a:xfrm flipV="1">
            <a:off x="685800" y="2167802"/>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555913" y="1949593"/>
            <a:ext cx="259773" cy="218209"/>
          </a:xfrm>
          <a:prstGeom prst="ellipse">
            <a:avLst/>
          </a:prstGeom>
          <a:noFill/>
          <a:ln w="1587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p:cNvSpPr txBox="1"/>
          <p:nvPr/>
        </p:nvSpPr>
        <p:spPr>
          <a:xfrm>
            <a:off x="314325" y="1499235"/>
            <a:ext cx="2085975" cy="583565"/>
          </a:xfrm>
          <a:prstGeom prst="rect">
            <a:avLst/>
          </a:prstGeom>
          <a:noFill/>
        </p:spPr>
        <p:txBody>
          <a:bodyPr wrap="square" rtlCol="0">
            <a:spAutoFit/>
          </a:bodyPr>
          <a:lstStyle/>
          <a:p>
            <a:r>
              <a:rPr lang="en-US" sz="800" dirty="0"/>
              <a:t>Service Registration REST Interface</a:t>
            </a:r>
          </a:p>
          <a:p>
            <a:r>
              <a:rPr lang="en-US" sz="800" dirty="0"/>
              <a:t>Service Discovery RES Interface</a:t>
            </a:r>
          </a:p>
          <a:p>
            <a:r>
              <a:rPr lang="en-US" sz="800" dirty="0"/>
              <a:t>JAVA SDK for Service Registration/Access</a:t>
            </a:r>
          </a:p>
          <a:p>
            <a:endParaRPr lang="en-US" sz="800" dirty="0"/>
          </a:p>
        </p:txBody>
      </p:sp>
      <p:cxnSp>
        <p:nvCxnSpPr>
          <p:cNvPr id="17" name="Straight Connector 16"/>
          <p:cNvCxnSpPr/>
          <p:nvPr/>
        </p:nvCxnSpPr>
        <p:spPr>
          <a:xfrm flipV="1">
            <a:off x="549563" y="3496052"/>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8" name="Arc 17"/>
          <p:cNvSpPr/>
          <p:nvPr/>
        </p:nvSpPr>
        <p:spPr>
          <a:xfrm rot="16200000">
            <a:off x="430434" y="3816011"/>
            <a:ext cx="238257" cy="232602"/>
          </a:xfrm>
          <a:prstGeom prst="arc">
            <a:avLst>
              <a:gd name="adj1" fmla="val 16200000"/>
              <a:gd name="adj2" fmla="val 5446038"/>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9" name="TextBox 18"/>
          <p:cNvSpPr txBox="1"/>
          <p:nvPr/>
        </p:nvSpPr>
        <p:spPr>
          <a:xfrm>
            <a:off x="314961" y="3998875"/>
            <a:ext cx="649537" cy="215444"/>
          </a:xfrm>
          <a:prstGeom prst="rect">
            <a:avLst/>
          </a:prstGeom>
          <a:noFill/>
        </p:spPr>
        <p:txBody>
          <a:bodyPr wrap="none" rtlCol="0">
            <a:spAutoFit/>
          </a:bodyPr>
          <a:lstStyle/>
          <a:p>
            <a:r>
              <a:rPr lang="en-US" sz="800" dirty="0"/>
              <a:t>Interface N</a:t>
            </a:r>
          </a:p>
        </p:txBody>
      </p:sp>
      <p:sp>
        <p:nvSpPr>
          <p:cNvPr id="4" name="Rectangle 8"/>
          <p:cNvSpPr/>
          <p:nvPr/>
        </p:nvSpPr>
        <p:spPr>
          <a:xfrm>
            <a:off x="2297430" y="1372235"/>
            <a:ext cx="9523730" cy="2841625"/>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lumMod val="85000"/>
                    <a:lumOff val="15000"/>
                  </a:schemeClr>
                </a:solidFill>
              </a:rPr>
              <a:t>Provided Interfaces:</a:t>
            </a:r>
          </a:p>
          <a:p>
            <a:pPr marL="285750" indent="-285750">
              <a:buFontTx/>
              <a:buChar char="-"/>
            </a:pPr>
            <a:r>
              <a:rPr lang="en-US" dirty="0">
                <a:solidFill>
                  <a:schemeClr val="tx1">
                    <a:lumMod val="85000"/>
                    <a:lumOff val="15000"/>
                  </a:schemeClr>
                </a:solidFill>
              </a:rPr>
              <a:t>Service Registration REST Interface</a:t>
            </a:r>
          </a:p>
          <a:p>
            <a:pPr marL="742950" lvl="1" indent="-285750">
              <a:buFontTx/>
              <a:buChar char="-"/>
            </a:pPr>
            <a:r>
              <a:rPr lang="en-US" dirty="0">
                <a:solidFill>
                  <a:schemeClr val="tx1">
                    <a:lumMod val="85000"/>
                    <a:lumOff val="15000"/>
                  </a:schemeClr>
                </a:solidFill>
                <a:sym typeface="+mn-ea"/>
              </a:rPr>
              <a:t>Provides the RESTFul interface to </a:t>
            </a:r>
            <a:r>
              <a:rPr lang="en-US" altLang="zh-CN" dirty="0">
                <a:solidFill>
                  <a:schemeClr val="tx1">
                    <a:lumMod val="85000"/>
                    <a:lumOff val="15000"/>
                  </a:schemeClr>
                </a:solidFill>
                <a:ea typeface="SimSun" panose="02010600030101010101" pitchFamily="2" charset="-122"/>
                <a:sym typeface="+mn-ea"/>
              </a:rPr>
              <a:t>register ONAP services.</a:t>
            </a:r>
            <a:endParaRPr lang="en-US" dirty="0">
              <a:solidFill>
                <a:schemeClr val="tx1">
                  <a:lumMod val="85000"/>
                  <a:lumOff val="15000"/>
                </a:schemeClr>
              </a:solidFill>
            </a:endParaRPr>
          </a:p>
          <a:p>
            <a:pPr marL="285750" indent="-285750">
              <a:buFontTx/>
              <a:buChar char="-"/>
            </a:pPr>
            <a:r>
              <a:rPr lang="en-US" dirty="0">
                <a:solidFill>
                  <a:schemeClr val="tx1">
                    <a:lumMod val="85000"/>
                    <a:lumOff val="15000"/>
                  </a:schemeClr>
                </a:solidFill>
                <a:sym typeface="+mn-ea"/>
              </a:rPr>
              <a:t>Service Discovery REST Interface</a:t>
            </a:r>
            <a:endParaRPr lang="en-US" dirty="0">
              <a:solidFill>
                <a:schemeClr val="tx1">
                  <a:lumMod val="85000"/>
                  <a:lumOff val="15000"/>
                </a:schemeClr>
              </a:solidFill>
            </a:endParaRPr>
          </a:p>
          <a:p>
            <a:pPr marL="742950" lvl="1" indent="-285750">
              <a:buFontTx/>
              <a:buChar char="-"/>
            </a:pPr>
            <a:r>
              <a:rPr lang="en-US" dirty="0">
                <a:solidFill>
                  <a:schemeClr val="tx1">
                    <a:lumMod val="85000"/>
                    <a:lumOff val="15000"/>
                  </a:schemeClr>
                </a:solidFill>
                <a:sym typeface="+mn-ea"/>
              </a:rPr>
              <a:t>Provides the RESTFul interface to </a:t>
            </a:r>
            <a:r>
              <a:rPr lang="en-US" altLang="zh-CN" dirty="0">
                <a:solidFill>
                  <a:schemeClr val="tx1">
                    <a:lumMod val="85000"/>
                    <a:lumOff val="15000"/>
                  </a:schemeClr>
                </a:solidFill>
                <a:ea typeface="SimSun" panose="02010600030101010101" pitchFamily="2" charset="-122"/>
                <a:sym typeface="+mn-ea"/>
              </a:rPr>
              <a:t>discover ONAP services.</a:t>
            </a:r>
          </a:p>
          <a:p>
            <a:pPr marL="285750" indent="-285750">
              <a:buFontTx/>
              <a:buChar char="-"/>
            </a:pPr>
            <a:r>
              <a:rPr lang="en-US" dirty="0">
                <a:solidFill>
                  <a:schemeClr val="tx1">
                    <a:lumMod val="85000"/>
                    <a:lumOff val="15000"/>
                  </a:schemeClr>
                </a:solidFill>
                <a:sym typeface="+mn-ea"/>
              </a:rPr>
              <a:t>JAVA SDK</a:t>
            </a:r>
            <a:endParaRPr lang="en-US" dirty="0">
              <a:solidFill>
                <a:schemeClr val="tx1">
                  <a:lumMod val="85000"/>
                  <a:lumOff val="15000"/>
                </a:schemeClr>
              </a:solidFill>
            </a:endParaRPr>
          </a:p>
          <a:p>
            <a:pPr marL="742950" lvl="1" indent="-285750">
              <a:buFontTx/>
              <a:buChar char="-"/>
            </a:pPr>
            <a:r>
              <a:rPr lang="en-US" dirty="0">
                <a:solidFill>
                  <a:schemeClr val="tx1">
                    <a:lumMod val="85000"/>
                    <a:lumOff val="15000"/>
                  </a:schemeClr>
                </a:solidFill>
                <a:sym typeface="+mn-ea"/>
              </a:rPr>
              <a:t>Provides JAVA SDK to register ONAP services.</a:t>
            </a:r>
          </a:p>
          <a:p>
            <a:pPr marL="742950" lvl="1" indent="-285750">
              <a:buFontTx/>
              <a:buChar char="-"/>
            </a:pPr>
            <a:r>
              <a:rPr lang="en-US" dirty="0">
                <a:solidFill>
                  <a:schemeClr val="tx1">
                    <a:lumMod val="85000"/>
                    <a:lumOff val="15000"/>
                  </a:schemeClr>
                </a:solidFill>
              </a:rPr>
              <a:t>Provides JAVA SDK to access ONAP services.</a:t>
            </a:r>
          </a:p>
          <a:p>
            <a:pPr lvl="1" indent="0">
              <a:buFontTx/>
              <a:buNone/>
            </a:pPr>
            <a:r>
              <a:rPr lang="en-US" dirty="0">
                <a:solidFill>
                  <a:schemeClr val="tx1">
                    <a:lumMod val="85000"/>
                    <a:lumOff val="15000"/>
                  </a:schemeClr>
                </a:solidFill>
              </a:rPr>
              <a:t>Note: ONAP components don' t need interfaces to leverage the </a:t>
            </a:r>
            <a:r>
              <a:rPr lang="en-US" altLang="zh-CN" dirty="0">
                <a:solidFill>
                  <a:schemeClr val="tx1">
                    <a:lumMod val="85000"/>
                    <a:lumOff val="15000"/>
                  </a:schemeClr>
                </a:solidFill>
                <a:ea typeface="SimSun" panose="02010600030101010101" pitchFamily="2" charset="-122"/>
              </a:rPr>
              <a:t>transparent service registration proxy and communication proxy.</a:t>
            </a:r>
          </a:p>
        </p:txBody>
      </p:sp>
    </p:spTree>
    <p:extLst>
      <p:ext uri="{BB962C8B-B14F-4D97-AF65-F5344CB8AC3E}">
        <p14:creationId xmlns:p14="http://schemas.microsoft.com/office/powerpoint/2010/main" val="863884045"/>
      </p:ext>
    </p:extLst>
  </p:cSld>
  <p:clrMapOvr>
    <a:masterClrMapping/>
  </p:clrMapOvr>
  <p:transition>
    <p:wipe dir="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26</a:t>
            </a:fld>
            <a:endParaRPr lang="en-US" dirty="0"/>
          </a:p>
        </p:txBody>
      </p:sp>
      <p:sp>
        <p:nvSpPr>
          <p:cNvPr id="3" name="Title 2"/>
          <p:cNvSpPr>
            <a:spLocks noGrp="1"/>
          </p:cNvSpPr>
          <p:nvPr>
            <p:ph type="title"/>
          </p:nvPr>
        </p:nvSpPr>
        <p:spPr/>
        <p:txBody>
          <a:bodyPr>
            <a:normAutofit fontScale="90000"/>
          </a:bodyPr>
          <a:lstStyle/>
          <a:p>
            <a:r>
              <a:rPr lang="en-US" dirty="0"/>
              <a:t>Microservices Bus Updated With Swagger SDK(1/2)</a:t>
            </a:r>
          </a:p>
        </p:txBody>
      </p:sp>
      <p:sp>
        <p:nvSpPr>
          <p:cNvPr id="7" name="圆角矩形 30"/>
          <p:cNvSpPr/>
          <p:nvPr/>
        </p:nvSpPr>
        <p:spPr>
          <a:xfrm>
            <a:off x="314961" y="2475607"/>
            <a:ext cx="1613230" cy="1020445"/>
          </a:xfrm>
          <a:prstGeom prst="roundRect">
            <a:avLst>
              <a:gd name="adj" fmla="val 9045"/>
            </a:avLst>
          </a:prstGeom>
          <a:noFill/>
          <a:ln w="9525" cap="flat" cmpd="sng" algn="ctr">
            <a:solidFill>
              <a:schemeClr val="tx1"/>
            </a:solidFill>
            <a:prstDash val="solid"/>
            <a:round/>
            <a:headEnd type="none" w="med" len="med"/>
            <a:tailEnd type="none" w="med" len="med"/>
          </a:ln>
        </p:spPr>
        <p:txBody>
          <a:bodyPr vert="horz" wrap="square" lIns="91440" tIns="45720" rIns="91440" bIns="45720"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SimSun"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SimSun"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SimSun"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SimSun"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SimSun"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SimSun"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SimSun"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SimSun"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SimSun" panose="02010600030101010101" pitchFamily="2" charset="-122"/>
                <a:cs typeface="+mn-cs"/>
              </a:defRPr>
            </a:lvl9pPr>
          </a:lstStyle>
          <a:p>
            <a:pPr algn="ctr" defTabSz="913765">
              <a:buClr>
                <a:srgbClr val="CC9900"/>
              </a:buClr>
            </a:pPr>
            <a:r>
              <a:rPr lang="en-US" altLang="zh-CN" sz="1200" dirty="0">
                <a:latin typeface="Microsoft YaHei" panose="020B0503020204020204" pitchFamily="34" charset="-122"/>
                <a:ea typeface="Microsoft YaHei" panose="020B0503020204020204" pitchFamily="34" charset="-122"/>
              </a:rPr>
              <a:t>Micro </a:t>
            </a:r>
            <a:r>
              <a:rPr lang="en-US" altLang="zh-CN" sz="1200" dirty="0" smtClean="0">
                <a:latin typeface="Microsoft YaHei" panose="020B0503020204020204" pitchFamily="34" charset="-122"/>
                <a:ea typeface="Microsoft YaHei" panose="020B0503020204020204" pitchFamily="34" charset="-122"/>
              </a:rPr>
              <a:t>Services </a:t>
            </a:r>
            <a:r>
              <a:rPr lang="en-US" altLang="zh-CN" sz="1200" dirty="0">
                <a:latin typeface="Microsoft YaHei" panose="020B0503020204020204" pitchFamily="34" charset="-122"/>
                <a:ea typeface="Microsoft YaHei" panose="020B0503020204020204" pitchFamily="34" charset="-122"/>
              </a:rPr>
              <a:t>Bus / Data Movement</a:t>
            </a:r>
          </a:p>
        </p:txBody>
      </p:sp>
      <p:sp>
        <p:nvSpPr>
          <p:cNvPr id="8" name="Rectangle 7"/>
          <p:cNvSpPr/>
          <p:nvPr/>
        </p:nvSpPr>
        <p:spPr>
          <a:xfrm>
            <a:off x="2297430" y="1381125"/>
            <a:ext cx="9523730" cy="3449059"/>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lumMod val="85000"/>
                    <a:lumOff val="15000"/>
                  </a:schemeClr>
                </a:solidFill>
              </a:rPr>
              <a:t>Definition: </a:t>
            </a:r>
          </a:p>
          <a:p>
            <a:pPr marL="285750" indent="-285750">
              <a:buFontTx/>
              <a:buChar char="-"/>
            </a:pPr>
            <a:r>
              <a:rPr lang="en-US" dirty="0">
                <a:solidFill>
                  <a:schemeClr val="tx1">
                    <a:lumMod val="85000"/>
                    <a:lumOff val="15000"/>
                  </a:schemeClr>
                </a:solidFill>
                <a:sym typeface="+mn-ea"/>
              </a:rPr>
              <a:t>Provides a reliable, resilient and scalable communication and governance infrastructure to support ONAP Microservice Architecture(OMSA).</a:t>
            </a:r>
            <a:endParaRPr lang="en-US" dirty="0">
              <a:solidFill>
                <a:schemeClr val="tx1">
                  <a:lumMod val="85000"/>
                  <a:lumOff val="15000"/>
                </a:schemeClr>
              </a:solidFill>
            </a:endParaRPr>
          </a:p>
          <a:p>
            <a:pPr marL="285750" indent="-285750">
              <a:buFontTx/>
              <a:buChar char="-"/>
            </a:pPr>
            <a:r>
              <a:rPr lang="en-US" dirty="0">
                <a:solidFill>
                  <a:schemeClr val="tx1">
                    <a:lumMod val="85000"/>
                    <a:lumOff val="15000"/>
                  </a:schemeClr>
                </a:solidFill>
              </a:rPr>
              <a:t>Provides RESTFul API for service registration/discovery</a:t>
            </a:r>
          </a:p>
          <a:p>
            <a:pPr marL="285750" indent="-285750">
              <a:buFontTx/>
              <a:buChar char="-"/>
            </a:pPr>
            <a:r>
              <a:rPr lang="en-US" dirty="0">
                <a:solidFill>
                  <a:schemeClr val="tx1">
                    <a:lumMod val="85000"/>
                    <a:lumOff val="15000"/>
                  </a:schemeClr>
                </a:solidFill>
              </a:rPr>
              <a:t>Provides JAVA SDK for service registration and access</a:t>
            </a:r>
          </a:p>
          <a:p>
            <a:pPr marL="285750" indent="-285750">
              <a:buFontTx/>
              <a:buChar char="-"/>
            </a:pPr>
            <a:r>
              <a:rPr lang="en-US" altLang="zh-CN" dirty="0">
                <a:solidFill>
                  <a:schemeClr val="tx1">
                    <a:lumMod val="85000"/>
                    <a:lumOff val="15000"/>
                  </a:schemeClr>
                </a:solidFill>
                <a:ea typeface="SimSun" panose="02010600030101010101" pitchFamily="2" charset="-122"/>
              </a:rPr>
              <a:t>Provides a transparent service registration proxy with OOM-Kube2MSB</a:t>
            </a:r>
          </a:p>
          <a:p>
            <a:pPr marL="285750" indent="-285750">
              <a:buFontTx/>
              <a:buChar char="-"/>
            </a:pPr>
            <a:r>
              <a:rPr lang="en-US" altLang="zh-CN" dirty="0">
                <a:solidFill>
                  <a:schemeClr val="tx1">
                    <a:lumMod val="85000"/>
                    <a:lumOff val="15000"/>
                  </a:schemeClr>
                </a:solidFill>
                <a:ea typeface="SimSun" panose="02010600030101010101" pitchFamily="2" charset="-122"/>
              </a:rPr>
              <a:t>Provides a transparent service communication proxy which handles service discovery, load balancing, routing, failure handling, and visibility-Internal API Gateway(Implemented) and Mesh Sidecar(WIP)</a:t>
            </a:r>
          </a:p>
          <a:p>
            <a:pPr marL="285750" indent="-285750">
              <a:buFontTx/>
              <a:buChar char="-"/>
            </a:pPr>
            <a:r>
              <a:rPr lang="en-US" altLang="zh-CN" dirty="0">
                <a:solidFill>
                  <a:schemeClr val="tx1">
                    <a:lumMod val="85000"/>
                    <a:lumOff val="15000"/>
                  </a:schemeClr>
                </a:solidFill>
                <a:ea typeface="SimSun" panose="02010600030101010101" pitchFamily="2" charset="-122"/>
              </a:rPr>
              <a:t>Provides an External API Gateway to expose ONAP services to the outside </a:t>
            </a:r>
            <a:r>
              <a:rPr lang="en-US" altLang="zh-CN" dirty="0" smtClean="0">
                <a:solidFill>
                  <a:schemeClr val="tx1">
                    <a:lumMod val="85000"/>
                    <a:lumOff val="15000"/>
                  </a:schemeClr>
                </a:solidFill>
                <a:ea typeface="SimSun" panose="02010600030101010101" pitchFamily="2" charset="-122"/>
              </a:rPr>
              <a:t>world</a:t>
            </a:r>
          </a:p>
          <a:p>
            <a:pPr marL="285750" indent="-285750">
              <a:buFontTx/>
              <a:buChar char="-"/>
            </a:pPr>
            <a:r>
              <a:rPr lang="en-US" altLang="zh-CN" dirty="0" smtClean="0">
                <a:solidFill>
                  <a:schemeClr val="tx1">
                    <a:lumMod val="85000"/>
                    <a:lumOff val="15000"/>
                  </a:schemeClr>
                </a:solidFill>
                <a:ea typeface="SimSun" panose="02010600030101010101" pitchFamily="2" charset="-122"/>
              </a:rPr>
              <a:t>Swagger SDK for auto-generate the client SDK in different languages for every micro-services in ONAP. Also it deploys the generated SDK into the nexus.</a:t>
            </a:r>
            <a:endParaRPr lang="zh-CN" altLang="en-US" dirty="0">
              <a:solidFill>
                <a:schemeClr val="tx1">
                  <a:lumMod val="85000"/>
                  <a:lumOff val="15000"/>
                </a:schemeClr>
              </a:solidFill>
              <a:ea typeface="SimSun" panose="02010600030101010101" pitchFamily="2" charset="-122"/>
            </a:endParaRPr>
          </a:p>
        </p:txBody>
      </p:sp>
      <p:cxnSp>
        <p:nvCxnSpPr>
          <p:cNvPr id="13" name="Straight Connector 12"/>
          <p:cNvCxnSpPr/>
          <p:nvPr/>
        </p:nvCxnSpPr>
        <p:spPr>
          <a:xfrm flipV="1">
            <a:off x="685800" y="2167802"/>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555913" y="1949593"/>
            <a:ext cx="259773" cy="218209"/>
          </a:xfrm>
          <a:prstGeom prst="ellipse">
            <a:avLst/>
          </a:prstGeom>
          <a:noFill/>
          <a:ln w="1587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p:cNvSpPr txBox="1"/>
          <p:nvPr/>
        </p:nvSpPr>
        <p:spPr>
          <a:xfrm>
            <a:off x="314325" y="1499235"/>
            <a:ext cx="2085975" cy="707886"/>
          </a:xfrm>
          <a:prstGeom prst="rect">
            <a:avLst/>
          </a:prstGeom>
          <a:noFill/>
        </p:spPr>
        <p:txBody>
          <a:bodyPr wrap="square" rtlCol="0">
            <a:spAutoFit/>
          </a:bodyPr>
          <a:lstStyle/>
          <a:p>
            <a:r>
              <a:rPr lang="en-US" sz="800" dirty="0"/>
              <a:t>Service Registration REST Interface</a:t>
            </a:r>
          </a:p>
          <a:p>
            <a:r>
              <a:rPr lang="en-US" sz="800" dirty="0"/>
              <a:t>Service Discovery RES Interface</a:t>
            </a:r>
          </a:p>
          <a:p>
            <a:r>
              <a:rPr lang="en-US" sz="800" dirty="0"/>
              <a:t>JAVA SDK for Service </a:t>
            </a:r>
            <a:r>
              <a:rPr lang="en-US" sz="800" dirty="0" smtClean="0"/>
              <a:t>Registration/Access</a:t>
            </a:r>
          </a:p>
          <a:p>
            <a:r>
              <a:rPr lang="en-US" sz="800" dirty="0" smtClean="0"/>
              <a:t>Swagger SDK </a:t>
            </a:r>
            <a:endParaRPr lang="en-US" sz="800" dirty="0"/>
          </a:p>
          <a:p>
            <a:endParaRPr lang="en-US" sz="800" dirty="0"/>
          </a:p>
        </p:txBody>
      </p:sp>
      <p:cxnSp>
        <p:nvCxnSpPr>
          <p:cNvPr id="17" name="Straight Connector 16"/>
          <p:cNvCxnSpPr/>
          <p:nvPr/>
        </p:nvCxnSpPr>
        <p:spPr>
          <a:xfrm flipV="1">
            <a:off x="549563" y="3496052"/>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8" name="Arc 17"/>
          <p:cNvSpPr/>
          <p:nvPr/>
        </p:nvSpPr>
        <p:spPr>
          <a:xfrm rot="16200000">
            <a:off x="430434" y="3816011"/>
            <a:ext cx="238257" cy="232602"/>
          </a:xfrm>
          <a:prstGeom prst="arc">
            <a:avLst>
              <a:gd name="adj1" fmla="val 16200000"/>
              <a:gd name="adj2" fmla="val 5446038"/>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9" name="TextBox 18"/>
          <p:cNvSpPr txBox="1"/>
          <p:nvPr/>
        </p:nvSpPr>
        <p:spPr>
          <a:xfrm>
            <a:off x="314961" y="3998875"/>
            <a:ext cx="649537" cy="215444"/>
          </a:xfrm>
          <a:prstGeom prst="rect">
            <a:avLst/>
          </a:prstGeom>
          <a:noFill/>
        </p:spPr>
        <p:txBody>
          <a:bodyPr wrap="none" rtlCol="0">
            <a:spAutoFit/>
          </a:bodyPr>
          <a:lstStyle/>
          <a:p>
            <a:r>
              <a:rPr lang="en-US" sz="800" dirty="0"/>
              <a:t>Interface N</a:t>
            </a:r>
          </a:p>
        </p:txBody>
      </p:sp>
    </p:spTree>
    <p:extLst>
      <p:ext uri="{BB962C8B-B14F-4D97-AF65-F5344CB8AC3E}">
        <p14:creationId xmlns:p14="http://schemas.microsoft.com/office/powerpoint/2010/main" val="4230373176"/>
      </p:ext>
    </p:extLst>
  </p:cSld>
  <p:clrMapOvr>
    <a:masterClrMapping/>
  </p:clrMapOvr>
  <p:transition>
    <p:wipe dir="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27</a:t>
            </a:fld>
            <a:endParaRPr lang="en-US" dirty="0"/>
          </a:p>
        </p:txBody>
      </p:sp>
      <p:sp>
        <p:nvSpPr>
          <p:cNvPr id="3" name="Title 2"/>
          <p:cNvSpPr>
            <a:spLocks noGrp="1"/>
          </p:cNvSpPr>
          <p:nvPr>
            <p:ph type="title"/>
          </p:nvPr>
        </p:nvSpPr>
        <p:spPr/>
        <p:txBody>
          <a:bodyPr>
            <a:normAutofit fontScale="90000"/>
          </a:bodyPr>
          <a:lstStyle/>
          <a:p>
            <a:r>
              <a:rPr lang="en-US" dirty="0"/>
              <a:t>Microservices Bus Updated With Swagger </a:t>
            </a:r>
            <a:r>
              <a:rPr lang="en-US" dirty="0" smtClean="0"/>
              <a:t>SDK(2/2</a:t>
            </a:r>
            <a:r>
              <a:rPr lang="en-US" dirty="0"/>
              <a:t>)</a:t>
            </a:r>
          </a:p>
        </p:txBody>
      </p:sp>
      <p:sp>
        <p:nvSpPr>
          <p:cNvPr id="7" name="圆角矩形 30"/>
          <p:cNvSpPr/>
          <p:nvPr/>
        </p:nvSpPr>
        <p:spPr>
          <a:xfrm>
            <a:off x="314961" y="2475607"/>
            <a:ext cx="1613230" cy="1020445"/>
          </a:xfrm>
          <a:prstGeom prst="roundRect">
            <a:avLst>
              <a:gd name="adj" fmla="val 9045"/>
            </a:avLst>
          </a:prstGeom>
          <a:noFill/>
          <a:ln w="9525" cap="flat" cmpd="sng" algn="ctr">
            <a:solidFill>
              <a:schemeClr val="tx1"/>
            </a:solidFill>
            <a:prstDash val="solid"/>
            <a:round/>
            <a:headEnd type="none" w="med" len="med"/>
            <a:tailEnd type="none" w="med" len="med"/>
          </a:ln>
        </p:spPr>
        <p:txBody>
          <a:bodyPr vert="horz" wrap="square" lIns="91440" tIns="45720" rIns="91440" bIns="45720"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SimSun"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SimSun"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SimSun"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SimSun"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SimSun"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SimSun"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SimSun"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SimSun"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SimSun" panose="02010600030101010101" pitchFamily="2" charset="-122"/>
                <a:cs typeface="+mn-cs"/>
              </a:defRPr>
            </a:lvl9pPr>
          </a:lstStyle>
          <a:p>
            <a:pPr algn="ctr" defTabSz="913765">
              <a:buClr>
                <a:srgbClr val="CC9900"/>
              </a:buClr>
            </a:pPr>
            <a:r>
              <a:rPr lang="en-US" altLang="zh-CN" sz="1200" dirty="0">
                <a:latin typeface="Microsoft YaHei" panose="020B0503020204020204" pitchFamily="34" charset="-122"/>
                <a:ea typeface="Microsoft YaHei" panose="020B0503020204020204" pitchFamily="34" charset="-122"/>
              </a:rPr>
              <a:t>Micro </a:t>
            </a:r>
            <a:r>
              <a:rPr lang="en-US" altLang="zh-CN" sz="1200" dirty="0" smtClean="0">
                <a:latin typeface="Microsoft YaHei" panose="020B0503020204020204" pitchFamily="34" charset="-122"/>
                <a:ea typeface="Microsoft YaHei" panose="020B0503020204020204" pitchFamily="34" charset="-122"/>
              </a:rPr>
              <a:t>Services </a:t>
            </a:r>
            <a:r>
              <a:rPr lang="en-US" altLang="zh-CN" sz="1200" dirty="0">
                <a:latin typeface="Microsoft YaHei" panose="020B0503020204020204" pitchFamily="34" charset="-122"/>
                <a:ea typeface="Microsoft YaHei" panose="020B0503020204020204" pitchFamily="34" charset="-122"/>
              </a:rPr>
              <a:t>Bus / Data Movement</a:t>
            </a:r>
          </a:p>
        </p:txBody>
      </p:sp>
      <p:sp>
        <p:nvSpPr>
          <p:cNvPr id="10" name="Rectangle 9"/>
          <p:cNvSpPr/>
          <p:nvPr/>
        </p:nvSpPr>
        <p:spPr>
          <a:xfrm>
            <a:off x="2297430" y="4549140"/>
            <a:ext cx="9523730" cy="41275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lumMod val="85000"/>
                    <a:lumOff val="15000"/>
                  </a:schemeClr>
                </a:solidFill>
              </a:rPr>
              <a:t>Consumed interface Interfaces: (None)</a:t>
            </a:r>
          </a:p>
        </p:txBody>
      </p:sp>
      <p:sp>
        <p:nvSpPr>
          <p:cNvPr id="11" name="Rectangle 10"/>
          <p:cNvSpPr/>
          <p:nvPr/>
        </p:nvSpPr>
        <p:spPr>
          <a:xfrm>
            <a:off x="2297430" y="5198110"/>
            <a:ext cx="9523730" cy="1495425"/>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lumMod val="85000"/>
                    <a:lumOff val="15000"/>
                  </a:schemeClr>
                </a:solidFill>
              </a:rPr>
              <a:t>Consumed Models:</a:t>
            </a:r>
          </a:p>
          <a:p>
            <a:pPr marL="285750" indent="-285750">
              <a:buFontTx/>
              <a:buChar char="-"/>
            </a:pPr>
            <a:r>
              <a:rPr lang="en-US" dirty="0">
                <a:solidFill>
                  <a:schemeClr val="tx1">
                    <a:lumMod val="85000"/>
                    <a:lumOff val="15000"/>
                  </a:schemeClr>
                </a:solidFill>
                <a:sym typeface="+mn-ea"/>
              </a:rPr>
              <a:t>Swagger for RESTFul APIs definition</a:t>
            </a:r>
            <a:endParaRPr lang="en-US" dirty="0">
              <a:solidFill>
                <a:schemeClr val="tx1">
                  <a:lumMod val="85000"/>
                  <a:lumOff val="15000"/>
                </a:schemeClr>
              </a:solidFill>
            </a:endParaRPr>
          </a:p>
          <a:p>
            <a:pPr marL="285750" indent="-285750">
              <a:buFontTx/>
              <a:buChar char="-"/>
            </a:pPr>
            <a:r>
              <a:rPr lang="en-US" dirty="0">
                <a:solidFill>
                  <a:schemeClr val="tx1"/>
                </a:solidFill>
                <a:sym typeface="+mn-ea"/>
              </a:rPr>
              <a:t>Service definition in kubernetes config files for Kube2MSB service registration</a:t>
            </a:r>
            <a:endParaRPr lang="en-US" dirty="0">
              <a:solidFill>
                <a:schemeClr val="tx1"/>
              </a:solidFill>
            </a:endParaRPr>
          </a:p>
          <a:p>
            <a:endParaRPr lang="en-US" dirty="0">
              <a:solidFill>
                <a:schemeClr val="tx1"/>
              </a:solidFill>
            </a:endParaRPr>
          </a:p>
        </p:txBody>
      </p:sp>
      <p:cxnSp>
        <p:nvCxnSpPr>
          <p:cNvPr id="13" name="Straight Connector 12"/>
          <p:cNvCxnSpPr/>
          <p:nvPr/>
        </p:nvCxnSpPr>
        <p:spPr>
          <a:xfrm flipV="1">
            <a:off x="685800" y="2167802"/>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555913" y="1949593"/>
            <a:ext cx="259773" cy="218209"/>
          </a:xfrm>
          <a:prstGeom prst="ellipse">
            <a:avLst/>
          </a:prstGeom>
          <a:noFill/>
          <a:ln w="1587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p:cNvSpPr txBox="1"/>
          <p:nvPr/>
        </p:nvSpPr>
        <p:spPr>
          <a:xfrm>
            <a:off x="314325" y="1499235"/>
            <a:ext cx="2085975" cy="707886"/>
          </a:xfrm>
          <a:prstGeom prst="rect">
            <a:avLst/>
          </a:prstGeom>
          <a:noFill/>
        </p:spPr>
        <p:txBody>
          <a:bodyPr wrap="square" rtlCol="0">
            <a:spAutoFit/>
          </a:bodyPr>
          <a:lstStyle/>
          <a:p>
            <a:r>
              <a:rPr lang="en-US" sz="800" dirty="0"/>
              <a:t>Service Registration REST Interface</a:t>
            </a:r>
          </a:p>
          <a:p>
            <a:r>
              <a:rPr lang="en-US" sz="800" dirty="0"/>
              <a:t>Service Discovery RES Interface</a:t>
            </a:r>
          </a:p>
          <a:p>
            <a:r>
              <a:rPr lang="en-US" sz="800" dirty="0"/>
              <a:t>JAVA SDK for Service </a:t>
            </a:r>
            <a:r>
              <a:rPr lang="en-US" sz="800" dirty="0" smtClean="0"/>
              <a:t>Registration/Access</a:t>
            </a:r>
          </a:p>
          <a:p>
            <a:r>
              <a:rPr lang="en-US" sz="800" dirty="0" smtClean="0"/>
              <a:t>Swagger SDK</a:t>
            </a:r>
            <a:endParaRPr lang="en-US" sz="800" dirty="0"/>
          </a:p>
          <a:p>
            <a:endParaRPr lang="en-US" sz="800" dirty="0"/>
          </a:p>
        </p:txBody>
      </p:sp>
      <p:cxnSp>
        <p:nvCxnSpPr>
          <p:cNvPr id="17" name="Straight Connector 16"/>
          <p:cNvCxnSpPr/>
          <p:nvPr/>
        </p:nvCxnSpPr>
        <p:spPr>
          <a:xfrm flipV="1">
            <a:off x="549563" y="3496052"/>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8" name="Arc 17"/>
          <p:cNvSpPr/>
          <p:nvPr/>
        </p:nvSpPr>
        <p:spPr>
          <a:xfrm rot="16200000">
            <a:off x="430434" y="3816011"/>
            <a:ext cx="238257" cy="232602"/>
          </a:xfrm>
          <a:prstGeom prst="arc">
            <a:avLst>
              <a:gd name="adj1" fmla="val 16200000"/>
              <a:gd name="adj2" fmla="val 5446038"/>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9" name="TextBox 18"/>
          <p:cNvSpPr txBox="1"/>
          <p:nvPr/>
        </p:nvSpPr>
        <p:spPr>
          <a:xfrm>
            <a:off x="314961" y="3998875"/>
            <a:ext cx="649537" cy="215444"/>
          </a:xfrm>
          <a:prstGeom prst="rect">
            <a:avLst/>
          </a:prstGeom>
          <a:noFill/>
        </p:spPr>
        <p:txBody>
          <a:bodyPr wrap="none" rtlCol="0">
            <a:spAutoFit/>
          </a:bodyPr>
          <a:lstStyle/>
          <a:p>
            <a:r>
              <a:rPr lang="en-US" sz="800" dirty="0"/>
              <a:t>Interface N</a:t>
            </a:r>
          </a:p>
        </p:txBody>
      </p:sp>
      <p:sp>
        <p:nvSpPr>
          <p:cNvPr id="4" name="Rectangle 8"/>
          <p:cNvSpPr/>
          <p:nvPr/>
        </p:nvSpPr>
        <p:spPr>
          <a:xfrm>
            <a:off x="2297430" y="1372235"/>
            <a:ext cx="9523730" cy="303840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sz="1600" dirty="0">
                <a:solidFill>
                  <a:schemeClr val="tx1">
                    <a:lumMod val="85000"/>
                    <a:lumOff val="15000"/>
                  </a:schemeClr>
                </a:solidFill>
              </a:rPr>
              <a:t>Provided Interfaces:</a:t>
            </a:r>
          </a:p>
          <a:p>
            <a:pPr marL="285750" indent="-285750">
              <a:buFontTx/>
              <a:buChar char="-"/>
            </a:pPr>
            <a:r>
              <a:rPr lang="en-US" sz="1600" dirty="0">
                <a:solidFill>
                  <a:schemeClr val="tx1">
                    <a:lumMod val="85000"/>
                    <a:lumOff val="15000"/>
                  </a:schemeClr>
                </a:solidFill>
              </a:rPr>
              <a:t>Service Registration REST Interface</a:t>
            </a:r>
          </a:p>
          <a:p>
            <a:pPr marL="742950" lvl="1" indent="-285750">
              <a:buFontTx/>
              <a:buChar char="-"/>
            </a:pPr>
            <a:r>
              <a:rPr lang="en-US" sz="1600" dirty="0">
                <a:solidFill>
                  <a:schemeClr val="tx1">
                    <a:lumMod val="85000"/>
                    <a:lumOff val="15000"/>
                  </a:schemeClr>
                </a:solidFill>
                <a:sym typeface="+mn-ea"/>
              </a:rPr>
              <a:t>Provides the RESTFul interface to </a:t>
            </a:r>
            <a:r>
              <a:rPr lang="en-US" altLang="zh-CN" sz="1600" dirty="0">
                <a:solidFill>
                  <a:schemeClr val="tx1">
                    <a:lumMod val="85000"/>
                    <a:lumOff val="15000"/>
                  </a:schemeClr>
                </a:solidFill>
                <a:ea typeface="SimSun" panose="02010600030101010101" pitchFamily="2" charset="-122"/>
                <a:sym typeface="+mn-ea"/>
              </a:rPr>
              <a:t>register ONAP services.</a:t>
            </a:r>
            <a:endParaRPr lang="en-US" sz="1600" dirty="0">
              <a:solidFill>
                <a:schemeClr val="tx1">
                  <a:lumMod val="85000"/>
                  <a:lumOff val="15000"/>
                </a:schemeClr>
              </a:solidFill>
            </a:endParaRPr>
          </a:p>
          <a:p>
            <a:pPr marL="285750" indent="-285750">
              <a:buFontTx/>
              <a:buChar char="-"/>
            </a:pPr>
            <a:r>
              <a:rPr lang="en-US" sz="1600" dirty="0">
                <a:solidFill>
                  <a:schemeClr val="tx1">
                    <a:lumMod val="85000"/>
                    <a:lumOff val="15000"/>
                  </a:schemeClr>
                </a:solidFill>
                <a:sym typeface="+mn-ea"/>
              </a:rPr>
              <a:t>Service Discovery REST Interface</a:t>
            </a:r>
            <a:endParaRPr lang="en-US" sz="1600" dirty="0">
              <a:solidFill>
                <a:schemeClr val="tx1">
                  <a:lumMod val="85000"/>
                  <a:lumOff val="15000"/>
                </a:schemeClr>
              </a:solidFill>
            </a:endParaRPr>
          </a:p>
          <a:p>
            <a:pPr marL="742950" lvl="1" indent="-285750">
              <a:buFontTx/>
              <a:buChar char="-"/>
            </a:pPr>
            <a:r>
              <a:rPr lang="en-US" sz="1600" dirty="0">
                <a:solidFill>
                  <a:schemeClr val="tx1">
                    <a:lumMod val="85000"/>
                    <a:lumOff val="15000"/>
                  </a:schemeClr>
                </a:solidFill>
                <a:sym typeface="+mn-ea"/>
              </a:rPr>
              <a:t>Provides the RESTFul interface to </a:t>
            </a:r>
            <a:r>
              <a:rPr lang="en-US" altLang="zh-CN" sz="1600" dirty="0">
                <a:solidFill>
                  <a:schemeClr val="tx1">
                    <a:lumMod val="85000"/>
                    <a:lumOff val="15000"/>
                  </a:schemeClr>
                </a:solidFill>
                <a:ea typeface="SimSun" panose="02010600030101010101" pitchFamily="2" charset="-122"/>
                <a:sym typeface="+mn-ea"/>
              </a:rPr>
              <a:t>discover ONAP services.</a:t>
            </a:r>
          </a:p>
          <a:p>
            <a:pPr marL="285750" indent="-285750">
              <a:buFontTx/>
              <a:buChar char="-"/>
            </a:pPr>
            <a:r>
              <a:rPr lang="en-US" sz="1600" dirty="0">
                <a:solidFill>
                  <a:schemeClr val="tx1">
                    <a:lumMod val="85000"/>
                    <a:lumOff val="15000"/>
                  </a:schemeClr>
                </a:solidFill>
                <a:sym typeface="+mn-ea"/>
              </a:rPr>
              <a:t>JAVA SDK</a:t>
            </a:r>
            <a:endParaRPr lang="en-US" sz="1600" dirty="0">
              <a:solidFill>
                <a:schemeClr val="tx1">
                  <a:lumMod val="85000"/>
                  <a:lumOff val="15000"/>
                </a:schemeClr>
              </a:solidFill>
            </a:endParaRPr>
          </a:p>
          <a:p>
            <a:pPr marL="742950" lvl="1" indent="-285750">
              <a:buFontTx/>
              <a:buChar char="-"/>
            </a:pPr>
            <a:r>
              <a:rPr lang="en-US" sz="1600" dirty="0">
                <a:solidFill>
                  <a:schemeClr val="tx1">
                    <a:lumMod val="85000"/>
                    <a:lumOff val="15000"/>
                  </a:schemeClr>
                </a:solidFill>
                <a:sym typeface="+mn-ea"/>
              </a:rPr>
              <a:t>Provides JAVA SDK to register ONAP services.</a:t>
            </a:r>
          </a:p>
          <a:p>
            <a:pPr marL="742950" lvl="1" indent="-285750">
              <a:buFontTx/>
              <a:buChar char="-"/>
            </a:pPr>
            <a:r>
              <a:rPr lang="en-US" sz="1600" dirty="0">
                <a:solidFill>
                  <a:schemeClr val="tx1">
                    <a:lumMod val="85000"/>
                    <a:lumOff val="15000"/>
                  </a:schemeClr>
                </a:solidFill>
              </a:rPr>
              <a:t>Provides JAVA SDK to access ONAP services.</a:t>
            </a:r>
          </a:p>
          <a:p>
            <a:pPr lvl="1" indent="0">
              <a:buFontTx/>
              <a:buNone/>
            </a:pPr>
            <a:r>
              <a:rPr lang="en-US" sz="1600" dirty="0">
                <a:solidFill>
                  <a:schemeClr val="tx1">
                    <a:lumMod val="85000"/>
                    <a:lumOff val="15000"/>
                  </a:schemeClr>
                </a:solidFill>
              </a:rPr>
              <a:t>Note: ONAP components don' t need interfaces to leverage the </a:t>
            </a:r>
            <a:r>
              <a:rPr lang="en-US" altLang="zh-CN" sz="1600" dirty="0">
                <a:solidFill>
                  <a:schemeClr val="tx1">
                    <a:lumMod val="85000"/>
                    <a:lumOff val="15000"/>
                  </a:schemeClr>
                </a:solidFill>
                <a:ea typeface="SimSun" panose="02010600030101010101" pitchFamily="2" charset="-122"/>
              </a:rPr>
              <a:t>transparent service registration proxy and communication proxy</a:t>
            </a:r>
            <a:r>
              <a:rPr lang="en-US" altLang="zh-CN" sz="1600" dirty="0" smtClean="0">
                <a:solidFill>
                  <a:schemeClr val="tx1">
                    <a:lumMod val="85000"/>
                    <a:lumOff val="15000"/>
                  </a:schemeClr>
                </a:solidFill>
                <a:ea typeface="SimSun" panose="02010600030101010101" pitchFamily="2" charset="-122"/>
              </a:rPr>
              <a:t>.</a:t>
            </a:r>
          </a:p>
          <a:p>
            <a:pPr>
              <a:buFontTx/>
              <a:buChar char="-"/>
            </a:pPr>
            <a:r>
              <a:rPr lang="en-US" altLang="zh-CN" sz="1600" dirty="0" smtClean="0">
                <a:solidFill>
                  <a:schemeClr val="tx1">
                    <a:lumMod val="85000"/>
                    <a:lumOff val="15000"/>
                  </a:schemeClr>
                </a:solidFill>
                <a:ea typeface="SimSun" panose="02010600030101010101" pitchFamily="2" charset="-122"/>
              </a:rPr>
              <a:t>Swagger SDK</a:t>
            </a:r>
          </a:p>
          <a:p>
            <a:pPr lvl="1">
              <a:buFontTx/>
              <a:buChar char="-"/>
            </a:pPr>
            <a:r>
              <a:rPr lang="en-US" altLang="zh-CN" sz="1600" dirty="0" smtClean="0">
                <a:solidFill>
                  <a:schemeClr val="tx1">
                    <a:lumMod val="85000"/>
                    <a:lumOff val="15000"/>
                  </a:schemeClr>
                </a:solidFill>
                <a:ea typeface="SimSun" panose="02010600030101010101" pitchFamily="2" charset="-122"/>
              </a:rPr>
              <a:t> provides </a:t>
            </a:r>
            <a:r>
              <a:rPr lang="en-US" altLang="zh-CN" sz="1600" dirty="0" err="1" smtClean="0">
                <a:solidFill>
                  <a:schemeClr val="tx1">
                    <a:lumMod val="85000"/>
                    <a:lumOff val="15000"/>
                  </a:schemeClr>
                </a:solidFill>
                <a:ea typeface="SimSun" panose="02010600030101010101" pitchFamily="2" charset="-122"/>
              </a:rPr>
              <a:t>Mvn</a:t>
            </a:r>
            <a:r>
              <a:rPr lang="en-US" altLang="zh-CN" sz="1600" dirty="0" smtClean="0">
                <a:solidFill>
                  <a:schemeClr val="tx1">
                    <a:lumMod val="85000"/>
                    <a:lumOff val="15000"/>
                  </a:schemeClr>
                </a:solidFill>
                <a:ea typeface="SimSun" panose="02010600030101010101" pitchFamily="2" charset="-122"/>
              </a:rPr>
              <a:t> plug-in settings for  </a:t>
            </a:r>
            <a:r>
              <a:rPr lang="en-US" altLang="zh-CN" sz="1600" smtClean="0">
                <a:solidFill>
                  <a:schemeClr val="tx1">
                    <a:lumMod val="85000"/>
                    <a:lumOff val="15000"/>
                  </a:schemeClr>
                </a:solidFill>
                <a:ea typeface="SimSun" panose="02010600030101010101" pitchFamily="2" charset="-122"/>
              </a:rPr>
              <a:t>(JAVA)client </a:t>
            </a:r>
            <a:r>
              <a:rPr lang="en-US" altLang="zh-CN" sz="1600" dirty="0" err="1" smtClean="0">
                <a:solidFill>
                  <a:schemeClr val="tx1">
                    <a:lumMod val="85000"/>
                    <a:lumOff val="15000"/>
                  </a:schemeClr>
                </a:solidFill>
                <a:ea typeface="SimSun" panose="02010600030101010101" pitchFamily="2" charset="-122"/>
              </a:rPr>
              <a:t>sdk</a:t>
            </a:r>
            <a:r>
              <a:rPr lang="en-US" altLang="zh-CN" sz="1600" dirty="0" smtClean="0">
                <a:solidFill>
                  <a:schemeClr val="tx1">
                    <a:lumMod val="85000"/>
                    <a:lumOff val="15000"/>
                  </a:schemeClr>
                </a:solidFill>
                <a:ea typeface="SimSun" panose="02010600030101010101" pitchFamily="2" charset="-122"/>
              </a:rPr>
              <a:t> generation </a:t>
            </a:r>
          </a:p>
          <a:p>
            <a:pPr lvl="1" indent="0">
              <a:buFontTx/>
              <a:buNone/>
            </a:pPr>
            <a:endParaRPr lang="en-US" altLang="zh-CN" dirty="0">
              <a:solidFill>
                <a:schemeClr val="tx1">
                  <a:lumMod val="85000"/>
                  <a:lumOff val="15000"/>
                </a:schemeClr>
              </a:solidFill>
              <a:ea typeface="SimSun" panose="02010600030101010101" pitchFamily="2" charset="-122"/>
            </a:endParaRPr>
          </a:p>
        </p:txBody>
      </p:sp>
    </p:spTree>
    <p:extLst>
      <p:ext uri="{BB962C8B-B14F-4D97-AF65-F5344CB8AC3E}">
        <p14:creationId xmlns:p14="http://schemas.microsoft.com/office/powerpoint/2010/main" val="583261870"/>
      </p:ext>
    </p:extLst>
  </p:cSld>
  <p:clrMapOvr>
    <a:masterClrMapping/>
  </p:clrMapOvr>
  <p:transition>
    <p:wipe dir="r"/>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28</a:t>
            </a:fld>
            <a:endParaRPr lang="en-US" dirty="0"/>
          </a:p>
        </p:txBody>
      </p:sp>
      <p:sp>
        <p:nvSpPr>
          <p:cNvPr id="3" name="Title 2"/>
          <p:cNvSpPr>
            <a:spLocks noGrp="1"/>
          </p:cNvSpPr>
          <p:nvPr>
            <p:ph type="title"/>
          </p:nvPr>
        </p:nvSpPr>
        <p:spPr/>
        <p:txBody>
          <a:bodyPr>
            <a:normAutofit fontScale="90000"/>
          </a:bodyPr>
          <a:lstStyle/>
          <a:p>
            <a:r>
              <a:rPr lang="en-US" dirty="0" smtClean="0"/>
              <a:t>Optimization Framework - R2 (1/4)</a:t>
            </a:r>
            <a:endParaRPr lang="en-US" dirty="0"/>
          </a:p>
        </p:txBody>
      </p:sp>
      <p:sp>
        <p:nvSpPr>
          <p:cNvPr id="7" name="圆角矩形 30"/>
          <p:cNvSpPr/>
          <p:nvPr/>
        </p:nvSpPr>
        <p:spPr>
          <a:xfrm>
            <a:off x="281699" y="2827053"/>
            <a:ext cx="1613230" cy="440310"/>
          </a:xfrm>
          <a:prstGeom prst="roundRect">
            <a:avLst>
              <a:gd name="adj" fmla="val 9045"/>
            </a:avLst>
          </a:prstGeom>
          <a:noFill/>
          <a:ln w="9525" cap="flat" cmpd="sng" algn="ctr">
            <a:solidFill>
              <a:schemeClr val="tx1"/>
            </a:solidFill>
            <a:prstDash val="solid"/>
            <a:round/>
            <a:headEnd type="none" w="med" len="med"/>
            <a:tailEnd type="none" w="med" len="med"/>
          </a:ln>
        </p:spPr>
        <p:txBody>
          <a:bodyPr vert="horz" wrap="square" lIns="91440" tIns="45720" rIns="91440" bIns="45720"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914377">
              <a:buClr>
                <a:srgbClr val="CC9900"/>
              </a:buClr>
            </a:pPr>
            <a:r>
              <a:rPr lang="en-US" altLang="zh-CN" sz="1200" dirty="0" smtClean="0">
                <a:latin typeface="微软雅黑" panose="020B0503020204020204" pitchFamily="34" charset="-122"/>
                <a:ea typeface="微软雅黑" panose="020B0503020204020204" pitchFamily="34" charset="-122"/>
              </a:rPr>
              <a:t>Optimization Framework (OOF)</a:t>
            </a:r>
            <a:endParaRPr lang="en-US" altLang="zh-CN" sz="1200" dirty="0">
              <a:latin typeface="微软雅黑" panose="020B0503020204020204" pitchFamily="34" charset="-122"/>
              <a:ea typeface="微软雅黑" panose="020B0503020204020204" pitchFamily="34" charset="-122"/>
            </a:endParaRPr>
          </a:p>
        </p:txBody>
      </p:sp>
      <p:sp>
        <p:nvSpPr>
          <p:cNvPr id="8" name="Rectangle 7"/>
          <p:cNvSpPr/>
          <p:nvPr/>
        </p:nvSpPr>
        <p:spPr>
          <a:xfrm>
            <a:off x="3039962" y="1009800"/>
            <a:ext cx="8833880" cy="1903836"/>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sz="1300" dirty="0">
                <a:solidFill>
                  <a:schemeClr val="tx1">
                    <a:lumMod val="85000"/>
                    <a:lumOff val="15000"/>
                  </a:schemeClr>
                </a:solidFill>
              </a:rPr>
              <a:t>Definition:</a:t>
            </a:r>
          </a:p>
          <a:p>
            <a:pPr marL="285750" indent="-285750">
              <a:buFontTx/>
              <a:buChar char="-"/>
            </a:pPr>
            <a:r>
              <a:rPr lang="en-US" sz="1300" dirty="0" smtClean="0">
                <a:solidFill>
                  <a:schemeClr val="tx1">
                    <a:lumMod val="85000"/>
                    <a:lumOff val="15000"/>
                  </a:schemeClr>
                </a:solidFill>
              </a:rPr>
              <a:t>ONAP Optimization Framework (OOF) provides </a:t>
            </a:r>
            <a:r>
              <a:rPr lang="en-US" sz="1300" dirty="0">
                <a:solidFill>
                  <a:schemeClr val="tx1">
                    <a:lumMod val="85000"/>
                    <a:lumOff val="15000"/>
                  </a:schemeClr>
                </a:solidFill>
              </a:rPr>
              <a:t>functionality for </a:t>
            </a:r>
            <a:r>
              <a:rPr lang="en-US" sz="1300" dirty="0" smtClean="0">
                <a:solidFill>
                  <a:schemeClr val="tx1">
                    <a:lumMod val="85000"/>
                    <a:lumOff val="15000"/>
                  </a:schemeClr>
                </a:solidFill>
              </a:rPr>
              <a:t>creating and running optimization applications by leveraging a policy-driven, declarative approach.</a:t>
            </a:r>
            <a:endParaRPr lang="en-US" sz="1300" dirty="0">
              <a:solidFill>
                <a:schemeClr val="tx1">
                  <a:lumMod val="85000"/>
                  <a:lumOff val="15000"/>
                </a:schemeClr>
              </a:solidFill>
            </a:endParaRPr>
          </a:p>
          <a:p>
            <a:pPr marL="285750" indent="-285750">
              <a:buFontTx/>
              <a:buChar char="-"/>
            </a:pPr>
            <a:r>
              <a:rPr lang="en-US" sz="1300" dirty="0">
                <a:solidFill>
                  <a:schemeClr val="tx1">
                    <a:lumMod val="85000"/>
                    <a:lumOff val="15000"/>
                  </a:schemeClr>
                </a:solidFill>
              </a:rPr>
              <a:t>Supports different specializations </a:t>
            </a:r>
            <a:r>
              <a:rPr lang="en-US" sz="1300" dirty="0" smtClean="0">
                <a:solidFill>
                  <a:schemeClr val="tx1">
                    <a:lumMod val="85000"/>
                    <a:lumOff val="15000"/>
                  </a:schemeClr>
                </a:solidFill>
              </a:rPr>
              <a:t>(applications) with </a:t>
            </a:r>
            <a:r>
              <a:rPr lang="en-US" sz="1300" dirty="0">
                <a:solidFill>
                  <a:schemeClr val="tx1">
                    <a:lumMod val="85000"/>
                    <a:lumOff val="15000"/>
                  </a:schemeClr>
                </a:solidFill>
              </a:rPr>
              <a:t>specific </a:t>
            </a:r>
            <a:r>
              <a:rPr lang="en-US" sz="1300" dirty="0" smtClean="0">
                <a:solidFill>
                  <a:schemeClr val="tx1">
                    <a:lumMod val="85000"/>
                    <a:lumOff val="15000"/>
                  </a:schemeClr>
                </a:solidFill>
              </a:rPr>
              <a:t>domain and optimization needs.</a:t>
            </a:r>
            <a:endParaRPr lang="en-US" sz="1300" dirty="0">
              <a:solidFill>
                <a:schemeClr val="tx1">
                  <a:lumMod val="85000"/>
                  <a:lumOff val="15000"/>
                </a:schemeClr>
              </a:solidFill>
            </a:endParaRPr>
          </a:p>
          <a:p>
            <a:pPr marL="285750" indent="-285750">
              <a:buFontTx/>
              <a:buChar char="-"/>
            </a:pPr>
            <a:r>
              <a:rPr lang="en-US" sz="1300" dirty="0" smtClean="0">
                <a:solidFill>
                  <a:schemeClr val="tx1">
                    <a:lumMod val="85000"/>
                    <a:lumOff val="15000"/>
                  </a:schemeClr>
                </a:solidFill>
              </a:rPr>
              <a:t>Initial specialization </a:t>
            </a:r>
            <a:r>
              <a:rPr lang="en-US" sz="1300" dirty="0">
                <a:solidFill>
                  <a:schemeClr val="tx1">
                    <a:lumMod val="85000"/>
                    <a:lumOff val="15000"/>
                  </a:schemeClr>
                </a:solidFill>
              </a:rPr>
              <a:t>scopes include, but are not limited to, </a:t>
            </a:r>
            <a:r>
              <a:rPr lang="en-US" sz="1300" dirty="0" smtClean="0">
                <a:solidFill>
                  <a:schemeClr val="tx1">
                    <a:lumMod val="85000"/>
                    <a:lumOff val="15000"/>
                  </a:schemeClr>
                </a:solidFill>
              </a:rPr>
              <a:t>VNF placement support via Homing and Allocation Service (HAS) with different use cases, and change management scheduling service.</a:t>
            </a:r>
            <a:endParaRPr lang="en-US" sz="1300" dirty="0">
              <a:solidFill>
                <a:schemeClr val="tx1">
                  <a:lumMod val="85000"/>
                  <a:lumOff val="15000"/>
                </a:schemeClr>
              </a:solidFill>
            </a:endParaRPr>
          </a:p>
          <a:p>
            <a:pPr marL="285750" lvl="1" indent="-285750">
              <a:buFontTx/>
              <a:buChar char="-"/>
            </a:pPr>
            <a:r>
              <a:rPr lang="en-US" sz="1300" dirty="0" smtClean="0">
                <a:solidFill>
                  <a:schemeClr val="tx1">
                    <a:lumMod val="85000"/>
                    <a:lumOff val="15000"/>
                  </a:schemeClr>
                </a:solidFill>
              </a:rPr>
              <a:t>For R2, the OOF will </a:t>
            </a:r>
            <a:r>
              <a:rPr lang="en-US" sz="1300" dirty="0">
                <a:solidFill>
                  <a:schemeClr val="tx1">
                    <a:lumMod val="85000"/>
                    <a:lumOff val="15000"/>
                  </a:schemeClr>
                </a:solidFill>
              </a:rPr>
              <a:t>support </a:t>
            </a:r>
            <a:r>
              <a:rPr lang="en-US" sz="1300" dirty="0" err="1" smtClean="0">
                <a:solidFill>
                  <a:schemeClr val="tx1">
                    <a:lumMod val="85000"/>
                    <a:lumOff val="15000"/>
                  </a:schemeClr>
                </a:solidFill>
              </a:rPr>
              <a:t>vCPE</a:t>
            </a:r>
            <a:r>
              <a:rPr lang="en-US" sz="1300" dirty="0" smtClean="0">
                <a:solidFill>
                  <a:schemeClr val="tx1">
                    <a:lumMod val="85000"/>
                    <a:lumOff val="15000"/>
                  </a:schemeClr>
                </a:solidFill>
              </a:rPr>
              <a:t> </a:t>
            </a:r>
            <a:r>
              <a:rPr lang="en-US" sz="1300" dirty="0">
                <a:solidFill>
                  <a:schemeClr val="tx1">
                    <a:lumMod val="85000"/>
                    <a:lumOff val="15000"/>
                  </a:schemeClr>
                </a:solidFill>
              </a:rPr>
              <a:t>use </a:t>
            </a:r>
            <a:r>
              <a:rPr lang="en-US" sz="1300" dirty="0" smtClean="0">
                <a:solidFill>
                  <a:schemeClr val="tx1">
                    <a:lumMod val="85000"/>
                    <a:lumOff val="15000"/>
                  </a:schemeClr>
                </a:solidFill>
              </a:rPr>
              <a:t>case (as a MVP). </a:t>
            </a:r>
          </a:p>
          <a:p>
            <a:pPr marL="285750" lvl="1" indent="-285750">
              <a:buFontTx/>
              <a:buChar char="-"/>
            </a:pPr>
            <a:r>
              <a:rPr lang="en-US" sz="1300" dirty="0" smtClean="0">
                <a:solidFill>
                  <a:schemeClr val="tx1">
                    <a:lumMod val="85000"/>
                    <a:lumOff val="15000"/>
                  </a:schemeClr>
                </a:solidFill>
              </a:rPr>
              <a:t>For R2, the OOF will demonstrate an example of </a:t>
            </a:r>
            <a:r>
              <a:rPr lang="en-US" sz="1300" dirty="0">
                <a:solidFill>
                  <a:schemeClr val="tx1">
                    <a:lumMod val="85000"/>
                    <a:lumOff val="15000"/>
                  </a:schemeClr>
                </a:solidFill>
              </a:rPr>
              <a:t>C</a:t>
            </a:r>
            <a:r>
              <a:rPr lang="en-US" sz="1300" dirty="0" smtClean="0">
                <a:solidFill>
                  <a:schemeClr val="tx1">
                    <a:lumMod val="85000"/>
                    <a:lumOff val="15000"/>
                  </a:schemeClr>
                </a:solidFill>
              </a:rPr>
              <a:t>hange Management Scheduling Optimization using the OOF design </a:t>
            </a:r>
            <a:r>
              <a:rPr lang="en-US" sz="1300" dirty="0">
                <a:solidFill>
                  <a:schemeClr val="tx1">
                    <a:lumMod val="85000"/>
                    <a:lumOff val="15000"/>
                  </a:schemeClr>
                </a:solidFill>
              </a:rPr>
              <a:t>framework with simple, representative </a:t>
            </a:r>
            <a:r>
              <a:rPr lang="en-US" sz="1300" dirty="0" smtClean="0">
                <a:solidFill>
                  <a:schemeClr val="tx1">
                    <a:lumMod val="85000"/>
                    <a:lumOff val="15000"/>
                  </a:schemeClr>
                </a:solidFill>
              </a:rPr>
              <a:t>constraints. </a:t>
            </a:r>
          </a:p>
        </p:txBody>
      </p:sp>
      <p:cxnSp>
        <p:nvCxnSpPr>
          <p:cNvPr id="13" name="Straight Connector 12"/>
          <p:cNvCxnSpPr>
            <a:endCxn id="14" idx="4"/>
          </p:cNvCxnSpPr>
          <p:nvPr/>
        </p:nvCxnSpPr>
        <p:spPr>
          <a:xfrm flipH="1" flipV="1">
            <a:off x="546012" y="2569848"/>
            <a:ext cx="3551" cy="257206"/>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416125" y="2351639"/>
            <a:ext cx="259773" cy="218209"/>
          </a:xfrm>
          <a:prstGeom prst="ellipse">
            <a:avLst/>
          </a:prstGeom>
          <a:noFill/>
          <a:ln w="1587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p:cNvSpPr txBox="1"/>
          <p:nvPr/>
        </p:nvSpPr>
        <p:spPr>
          <a:xfrm>
            <a:off x="60987" y="1517914"/>
            <a:ext cx="2397836" cy="954107"/>
          </a:xfrm>
          <a:prstGeom prst="rect">
            <a:avLst/>
          </a:prstGeom>
          <a:noFill/>
        </p:spPr>
        <p:txBody>
          <a:bodyPr wrap="none" rtlCol="0">
            <a:spAutoFit/>
          </a:bodyPr>
          <a:lstStyle/>
          <a:p>
            <a:pPr marL="171450" indent="-171450">
              <a:buFont typeface="Arial" panose="020B0604020202020204" pitchFamily="34" charset="0"/>
              <a:buChar char="•"/>
            </a:pPr>
            <a:r>
              <a:rPr lang="en-US" sz="1400" dirty="0"/>
              <a:t>Service </a:t>
            </a:r>
            <a:r>
              <a:rPr lang="en-US" sz="1400" dirty="0" smtClean="0"/>
              <a:t>Orchestrator (SO)</a:t>
            </a:r>
            <a:endParaRPr lang="en-US" sz="1400" dirty="0"/>
          </a:p>
          <a:p>
            <a:pPr marL="171450" indent="-171450">
              <a:buFont typeface="Arial" panose="020B0604020202020204" pitchFamily="34" charset="0"/>
              <a:buChar char="•"/>
            </a:pPr>
            <a:r>
              <a:rPr lang="en-US" sz="1400" dirty="0" smtClean="0"/>
              <a:t>Change Management Portal</a:t>
            </a:r>
            <a:endParaRPr lang="en-US" sz="1400" dirty="0"/>
          </a:p>
          <a:p>
            <a:pPr marL="171450" indent="-171450">
              <a:buFont typeface="Arial" panose="020B0604020202020204" pitchFamily="34" charset="0"/>
              <a:buChar char="•"/>
            </a:pPr>
            <a:endParaRPr lang="en-US" sz="1400" dirty="0"/>
          </a:p>
          <a:p>
            <a:endParaRPr lang="en-US" sz="1400" dirty="0"/>
          </a:p>
        </p:txBody>
      </p:sp>
      <p:cxnSp>
        <p:nvCxnSpPr>
          <p:cNvPr id="17" name="Straight Connector 16"/>
          <p:cNvCxnSpPr/>
          <p:nvPr/>
        </p:nvCxnSpPr>
        <p:spPr>
          <a:xfrm flipV="1">
            <a:off x="549563" y="3267453"/>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8" name="Arc 17"/>
          <p:cNvSpPr/>
          <p:nvPr/>
        </p:nvSpPr>
        <p:spPr>
          <a:xfrm rot="16200000">
            <a:off x="430434" y="3587412"/>
            <a:ext cx="238257" cy="232602"/>
          </a:xfrm>
          <a:prstGeom prst="arc">
            <a:avLst>
              <a:gd name="adj1" fmla="val 16200000"/>
              <a:gd name="adj2" fmla="val 5446038"/>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9" name="TextBox 18"/>
          <p:cNvSpPr txBox="1"/>
          <p:nvPr/>
        </p:nvSpPr>
        <p:spPr>
          <a:xfrm>
            <a:off x="60987" y="3985471"/>
            <a:ext cx="2652521" cy="954107"/>
          </a:xfrm>
          <a:prstGeom prst="rect">
            <a:avLst/>
          </a:prstGeom>
          <a:noFill/>
        </p:spPr>
        <p:txBody>
          <a:bodyPr wrap="none" rtlCol="0">
            <a:spAutoFit/>
          </a:bodyPr>
          <a:lstStyle/>
          <a:p>
            <a:pPr marL="171450" indent="-171450">
              <a:buFont typeface="Arial" charset="0"/>
              <a:buChar char="•"/>
            </a:pPr>
            <a:r>
              <a:rPr lang="en-US" sz="1400" dirty="0" smtClean="0"/>
              <a:t>Policy Interface</a:t>
            </a:r>
            <a:endParaRPr lang="en-US" sz="1400" dirty="0"/>
          </a:p>
          <a:p>
            <a:pPr marL="171450" indent="-171450">
              <a:buFont typeface="Arial" charset="0"/>
              <a:buChar char="•"/>
            </a:pPr>
            <a:r>
              <a:rPr lang="en-US" sz="1400" dirty="0" smtClean="0"/>
              <a:t>Inventory </a:t>
            </a:r>
            <a:r>
              <a:rPr lang="en-US" sz="1400" dirty="0"/>
              <a:t>Service Interface</a:t>
            </a:r>
          </a:p>
          <a:p>
            <a:pPr marL="171450" indent="-171450">
              <a:buFont typeface="Arial" charset="0"/>
              <a:buChar char="•"/>
            </a:pPr>
            <a:r>
              <a:rPr lang="en-US" sz="1400" dirty="0" smtClean="0"/>
              <a:t>Service/Policy Models Interface</a:t>
            </a:r>
          </a:p>
          <a:p>
            <a:pPr marL="171450" indent="-171450">
              <a:buFont typeface="Arial" charset="0"/>
              <a:buChar char="•"/>
            </a:pPr>
            <a:r>
              <a:rPr lang="en-US" sz="1400" dirty="0"/>
              <a:t>Infrastructure Metrics </a:t>
            </a:r>
            <a:r>
              <a:rPr lang="en-US" sz="1400" dirty="0" smtClean="0"/>
              <a:t>Interface</a:t>
            </a:r>
          </a:p>
        </p:txBody>
      </p:sp>
      <p:sp>
        <p:nvSpPr>
          <p:cNvPr id="22" name="Rectangle 21"/>
          <p:cNvSpPr/>
          <p:nvPr/>
        </p:nvSpPr>
        <p:spPr>
          <a:xfrm>
            <a:off x="3039961" y="3025112"/>
            <a:ext cx="8833880" cy="1235664"/>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sz="1300" dirty="0">
                <a:solidFill>
                  <a:schemeClr val="tx1">
                    <a:lumMod val="85000"/>
                    <a:lumOff val="15000"/>
                  </a:schemeClr>
                </a:solidFill>
              </a:rPr>
              <a:t>Provided Interfaces:</a:t>
            </a:r>
          </a:p>
          <a:p>
            <a:pPr marL="285750" indent="-285750">
              <a:buFontTx/>
              <a:buChar char="-"/>
            </a:pPr>
            <a:r>
              <a:rPr lang="en-US" sz="1300" dirty="0" smtClean="0">
                <a:solidFill>
                  <a:schemeClr val="tx1">
                    <a:lumMod val="85000"/>
                    <a:lumOff val="15000"/>
                  </a:schemeClr>
                </a:solidFill>
              </a:rPr>
              <a:t>Placement Optimization Interface</a:t>
            </a:r>
            <a:endParaRPr lang="en-US" sz="1300" dirty="0">
              <a:solidFill>
                <a:schemeClr val="tx1">
                  <a:lumMod val="85000"/>
                  <a:lumOff val="15000"/>
                </a:schemeClr>
              </a:solidFill>
            </a:endParaRPr>
          </a:p>
          <a:p>
            <a:pPr marL="742950" lvl="1" indent="-285750">
              <a:buFontTx/>
              <a:buChar char="-"/>
            </a:pPr>
            <a:r>
              <a:rPr lang="en-US" sz="1300" dirty="0">
                <a:solidFill>
                  <a:schemeClr val="tx1">
                    <a:lumMod val="85000"/>
                    <a:lumOff val="15000"/>
                  </a:schemeClr>
                </a:solidFill>
              </a:rPr>
              <a:t>Provides </a:t>
            </a:r>
            <a:r>
              <a:rPr lang="en-US" sz="1300" dirty="0" smtClean="0">
                <a:solidFill>
                  <a:schemeClr val="tx1">
                    <a:lumMod val="85000"/>
                    <a:lumOff val="15000"/>
                  </a:schemeClr>
                </a:solidFill>
              </a:rPr>
              <a:t>functionality for the Service Orchestrator to specify placement services</a:t>
            </a:r>
            <a:r>
              <a:rPr lang="en-US" sz="1300" dirty="0">
                <a:solidFill>
                  <a:schemeClr val="tx1">
                    <a:lumMod val="85000"/>
                    <a:lumOff val="15000"/>
                  </a:schemeClr>
                </a:solidFill>
              </a:rPr>
              <a:t> </a:t>
            </a:r>
            <a:r>
              <a:rPr lang="en-US" sz="1300" dirty="0" smtClean="0">
                <a:solidFill>
                  <a:schemeClr val="tx1">
                    <a:lumMod val="85000"/>
                    <a:lumOff val="15000"/>
                  </a:schemeClr>
                </a:solidFill>
              </a:rPr>
              <a:t>[</a:t>
            </a:r>
            <a:r>
              <a:rPr lang="en-US" sz="1300" dirty="0" err="1" smtClean="0">
                <a:solidFill>
                  <a:schemeClr val="tx1">
                    <a:lumMod val="85000"/>
                    <a:lumOff val="15000"/>
                  </a:schemeClr>
                </a:solidFill>
              </a:rPr>
              <a:t>vCPE</a:t>
            </a:r>
            <a:r>
              <a:rPr lang="en-US" sz="1300" dirty="0" smtClean="0">
                <a:solidFill>
                  <a:schemeClr val="tx1">
                    <a:lumMod val="85000"/>
                    <a:lumOff val="15000"/>
                  </a:schemeClr>
                </a:solidFill>
              </a:rPr>
              <a:t> use case]</a:t>
            </a:r>
            <a:endParaRPr lang="en-US" sz="1300" dirty="0">
              <a:solidFill>
                <a:schemeClr val="tx1">
                  <a:lumMod val="85000"/>
                  <a:lumOff val="15000"/>
                </a:schemeClr>
              </a:solidFill>
            </a:endParaRPr>
          </a:p>
          <a:p>
            <a:pPr marL="285750" indent="-285750">
              <a:buFontTx/>
              <a:buChar char="-"/>
            </a:pPr>
            <a:r>
              <a:rPr lang="en-US" sz="1300" dirty="0" smtClean="0">
                <a:solidFill>
                  <a:schemeClr val="tx1">
                    <a:lumMod val="85000"/>
                    <a:lumOff val="15000"/>
                  </a:schemeClr>
                </a:solidFill>
              </a:rPr>
              <a:t>Change Management Portal Interface</a:t>
            </a:r>
            <a:endParaRPr lang="en-US" sz="1300" dirty="0">
              <a:solidFill>
                <a:schemeClr val="tx1">
                  <a:lumMod val="85000"/>
                  <a:lumOff val="15000"/>
                </a:schemeClr>
              </a:solidFill>
            </a:endParaRPr>
          </a:p>
          <a:p>
            <a:pPr marL="742950" lvl="1" indent="-285750">
              <a:buFontTx/>
              <a:buChar char="-"/>
            </a:pPr>
            <a:r>
              <a:rPr lang="en-US" sz="1300" dirty="0" smtClean="0">
                <a:solidFill>
                  <a:schemeClr val="tx1">
                    <a:lumMod val="85000"/>
                    <a:lumOff val="15000"/>
                  </a:schemeClr>
                </a:solidFill>
              </a:rPr>
              <a:t>Provides functionality for calculating schedules that satisfy time constraints and conflicts [R2 focus on a demonstration of the design framework; alignment with Change Management scheduling use case]</a:t>
            </a:r>
            <a:endParaRPr lang="en-US" sz="1300" dirty="0">
              <a:solidFill>
                <a:schemeClr val="tx1">
                  <a:lumMod val="85000"/>
                  <a:lumOff val="15000"/>
                </a:schemeClr>
              </a:solidFill>
            </a:endParaRPr>
          </a:p>
        </p:txBody>
      </p:sp>
      <p:sp>
        <p:nvSpPr>
          <p:cNvPr id="23" name="Rectangle 22"/>
          <p:cNvSpPr/>
          <p:nvPr/>
        </p:nvSpPr>
        <p:spPr>
          <a:xfrm>
            <a:off x="3039961" y="5694450"/>
            <a:ext cx="8833880" cy="704638"/>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sz="1300" dirty="0">
                <a:solidFill>
                  <a:schemeClr val="tx1">
                    <a:lumMod val="85000"/>
                    <a:lumOff val="15000"/>
                  </a:schemeClr>
                </a:solidFill>
              </a:rPr>
              <a:t>Consumed </a:t>
            </a:r>
            <a:r>
              <a:rPr lang="en-US" sz="1300" dirty="0" smtClean="0">
                <a:solidFill>
                  <a:schemeClr val="tx1">
                    <a:lumMod val="85000"/>
                    <a:lumOff val="15000"/>
                  </a:schemeClr>
                </a:solidFill>
              </a:rPr>
              <a:t>Models:</a:t>
            </a:r>
            <a:endParaRPr lang="en-US" sz="1300" dirty="0">
              <a:solidFill>
                <a:schemeClr val="tx1">
                  <a:lumMod val="85000"/>
                  <a:lumOff val="15000"/>
                </a:schemeClr>
              </a:solidFill>
            </a:endParaRPr>
          </a:p>
          <a:p>
            <a:pPr marL="285750" indent="-285750">
              <a:buFontTx/>
              <a:buChar char="-"/>
            </a:pPr>
            <a:r>
              <a:rPr lang="en-US" sz="1300" dirty="0" smtClean="0">
                <a:solidFill>
                  <a:schemeClr val="tx1">
                    <a:lumMod val="85000"/>
                    <a:lumOff val="15000"/>
                  </a:schemeClr>
                </a:solidFill>
              </a:rPr>
              <a:t>Policy Models (constraints) and License Models from</a:t>
            </a:r>
            <a:r>
              <a:rPr lang="en-US" sz="1300" dirty="0">
                <a:solidFill>
                  <a:schemeClr val="tx1">
                    <a:lumMod val="85000"/>
                    <a:lumOff val="15000"/>
                  </a:schemeClr>
                </a:solidFill>
              </a:rPr>
              <a:t>: </a:t>
            </a:r>
            <a:r>
              <a:rPr lang="en-US" sz="1300" dirty="0" smtClean="0">
                <a:solidFill>
                  <a:schemeClr val="tx1">
                    <a:lumMod val="85000"/>
                    <a:lumOff val="15000"/>
                  </a:schemeClr>
                </a:solidFill>
              </a:rPr>
              <a:t>SDC</a:t>
            </a:r>
          </a:p>
          <a:p>
            <a:pPr marL="285750" indent="-285750">
              <a:buFontTx/>
              <a:buChar char="-"/>
            </a:pPr>
            <a:r>
              <a:rPr lang="en-US" sz="1300" dirty="0" smtClean="0">
                <a:solidFill>
                  <a:schemeClr val="tx1">
                    <a:lumMod val="85000"/>
                    <a:lumOff val="15000"/>
                  </a:schemeClr>
                </a:solidFill>
              </a:rPr>
              <a:t>Infrastructure Metrics Models, from:  Multi Cloud</a:t>
            </a:r>
          </a:p>
        </p:txBody>
      </p:sp>
      <p:sp>
        <p:nvSpPr>
          <p:cNvPr id="25" name="Rectangle 24"/>
          <p:cNvSpPr/>
          <p:nvPr/>
        </p:nvSpPr>
        <p:spPr>
          <a:xfrm>
            <a:off x="3039961" y="4395450"/>
            <a:ext cx="8819960" cy="1214629"/>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sz="1300" dirty="0">
                <a:solidFill>
                  <a:schemeClr val="tx1">
                    <a:lumMod val="85000"/>
                    <a:lumOff val="15000"/>
                  </a:schemeClr>
                </a:solidFill>
              </a:rPr>
              <a:t>Consumed </a:t>
            </a:r>
            <a:r>
              <a:rPr lang="en-US" sz="1300" dirty="0" smtClean="0">
                <a:solidFill>
                  <a:schemeClr val="tx1">
                    <a:lumMod val="85000"/>
                    <a:lumOff val="15000"/>
                  </a:schemeClr>
                </a:solidFill>
              </a:rPr>
              <a:t>Interfaces</a:t>
            </a:r>
            <a:r>
              <a:rPr lang="en-US" sz="1300" dirty="0">
                <a:solidFill>
                  <a:schemeClr val="tx1">
                    <a:lumMod val="85000"/>
                    <a:lumOff val="15000"/>
                  </a:schemeClr>
                </a:solidFill>
              </a:rPr>
              <a:t>:</a:t>
            </a:r>
          </a:p>
          <a:p>
            <a:pPr marL="285750" indent="-285750">
              <a:buFontTx/>
              <a:buChar char="-"/>
            </a:pPr>
            <a:r>
              <a:rPr lang="en-US" sz="1300" dirty="0" smtClean="0">
                <a:solidFill>
                  <a:schemeClr val="tx1">
                    <a:lumMod val="85000"/>
                    <a:lumOff val="15000"/>
                  </a:schemeClr>
                </a:solidFill>
              </a:rPr>
              <a:t>Policy Interface</a:t>
            </a:r>
            <a:r>
              <a:rPr lang="en-US" sz="1300" dirty="0">
                <a:solidFill>
                  <a:schemeClr val="tx1">
                    <a:lumMod val="85000"/>
                    <a:lumOff val="15000"/>
                  </a:schemeClr>
                </a:solidFill>
              </a:rPr>
              <a:t>, from: </a:t>
            </a:r>
            <a:r>
              <a:rPr lang="en-US" sz="1300" dirty="0" smtClean="0">
                <a:solidFill>
                  <a:schemeClr val="tx1">
                    <a:lumMod val="85000"/>
                    <a:lumOff val="15000"/>
                  </a:schemeClr>
                </a:solidFill>
              </a:rPr>
              <a:t>Policy</a:t>
            </a:r>
          </a:p>
          <a:p>
            <a:pPr marL="285750" indent="-285750">
              <a:buFontTx/>
              <a:buChar char="-"/>
            </a:pPr>
            <a:r>
              <a:rPr lang="en-US" sz="1300" dirty="0" smtClean="0">
                <a:solidFill>
                  <a:schemeClr val="tx1">
                    <a:lumMod val="85000"/>
                    <a:lumOff val="15000"/>
                  </a:schemeClr>
                </a:solidFill>
              </a:rPr>
              <a:t>Inventory </a:t>
            </a:r>
            <a:r>
              <a:rPr lang="en-US" sz="1300" dirty="0">
                <a:solidFill>
                  <a:schemeClr val="tx1">
                    <a:lumMod val="85000"/>
                    <a:lumOff val="15000"/>
                  </a:schemeClr>
                </a:solidFill>
              </a:rPr>
              <a:t>Service Interface, from: Available and Active Inventory</a:t>
            </a:r>
          </a:p>
          <a:p>
            <a:pPr marL="285750" indent="-285750">
              <a:buFontTx/>
              <a:buChar char="-"/>
            </a:pPr>
            <a:r>
              <a:rPr lang="en-US" sz="1300" dirty="0">
                <a:solidFill>
                  <a:schemeClr val="tx1">
                    <a:lumMod val="85000"/>
                    <a:lumOff val="15000"/>
                  </a:schemeClr>
                </a:solidFill>
              </a:rPr>
              <a:t>Service/Policy Models Interface, from: SDC </a:t>
            </a:r>
            <a:endParaRPr lang="en-US" sz="1300" dirty="0" smtClean="0">
              <a:solidFill>
                <a:schemeClr val="tx1">
                  <a:lumMod val="85000"/>
                  <a:lumOff val="15000"/>
                </a:schemeClr>
              </a:solidFill>
            </a:endParaRPr>
          </a:p>
          <a:p>
            <a:pPr marL="285750" indent="-285750">
              <a:buFontTx/>
              <a:buChar char="-"/>
            </a:pPr>
            <a:r>
              <a:rPr lang="en-US" sz="1300" dirty="0" smtClean="0">
                <a:solidFill>
                  <a:schemeClr val="tx1">
                    <a:lumMod val="85000"/>
                    <a:lumOff val="15000"/>
                  </a:schemeClr>
                </a:solidFill>
              </a:rPr>
              <a:t>Infrastructure Metrics Interface, from: Multi Cloud</a:t>
            </a:r>
            <a:endParaRPr lang="en-US" sz="1300" i="1" dirty="0" smtClean="0">
              <a:solidFill>
                <a:schemeClr val="tx1">
                  <a:lumMod val="85000"/>
                  <a:lumOff val="15000"/>
                </a:schemeClr>
              </a:solidFill>
            </a:endParaRPr>
          </a:p>
        </p:txBody>
      </p:sp>
    </p:spTree>
    <p:extLst>
      <p:ext uri="{BB962C8B-B14F-4D97-AF65-F5344CB8AC3E}">
        <p14:creationId xmlns:p14="http://schemas.microsoft.com/office/powerpoint/2010/main" val="1910880184"/>
      </p:ext>
    </p:extLst>
  </p:cSld>
  <p:clrMapOvr>
    <a:masterClrMapping/>
  </p:clrMapOvr>
  <p:transition>
    <p:wipe dir="r"/>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29</a:t>
            </a:fld>
            <a:endParaRPr lang="en-US" dirty="0"/>
          </a:p>
        </p:txBody>
      </p:sp>
      <p:sp>
        <p:nvSpPr>
          <p:cNvPr id="7" name="圆角矩形 30"/>
          <p:cNvSpPr/>
          <p:nvPr/>
        </p:nvSpPr>
        <p:spPr>
          <a:xfrm>
            <a:off x="281699" y="2827053"/>
            <a:ext cx="1613230" cy="440310"/>
          </a:xfrm>
          <a:prstGeom prst="roundRect">
            <a:avLst>
              <a:gd name="adj" fmla="val 9045"/>
            </a:avLst>
          </a:prstGeom>
          <a:noFill/>
          <a:ln w="9525" cap="flat" cmpd="sng" algn="ctr">
            <a:solidFill>
              <a:schemeClr val="tx1"/>
            </a:solidFill>
            <a:prstDash val="solid"/>
            <a:round/>
            <a:headEnd type="none" w="med" len="med"/>
            <a:tailEnd type="none" w="med" len="med"/>
          </a:ln>
        </p:spPr>
        <p:txBody>
          <a:bodyPr vert="horz" wrap="square" lIns="91440" tIns="45720" rIns="91440" bIns="45720"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914377">
              <a:buClr>
                <a:srgbClr val="CC9900"/>
              </a:buClr>
            </a:pPr>
            <a:r>
              <a:rPr lang="en-US" altLang="zh-CN" sz="1200" dirty="0" smtClean="0">
                <a:latin typeface="微软雅黑" panose="020B0503020204020204" pitchFamily="34" charset="-122"/>
                <a:ea typeface="微软雅黑" panose="020B0503020204020204" pitchFamily="34" charset="-122"/>
              </a:rPr>
              <a:t>Optimization Framework (OOF)</a:t>
            </a:r>
            <a:endParaRPr lang="en-US" altLang="zh-CN" sz="1200" dirty="0">
              <a:latin typeface="微软雅黑" panose="020B0503020204020204" pitchFamily="34" charset="-122"/>
              <a:ea typeface="微软雅黑" panose="020B0503020204020204" pitchFamily="34" charset="-122"/>
            </a:endParaRPr>
          </a:p>
        </p:txBody>
      </p:sp>
      <p:sp>
        <p:nvSpPr>
          <p:cNvPr id="9" name="Rectangle 8"/>
          <p:cNvSpPr/>
          <p:nvPr/>
        </p:nvSpPr>
        <p:spPr>
          <a:xfrm>
            <a:off x="3017418" y="3561348"/>
            <a:ext cx="8943354" cy="151269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sz="1300" dirty="0" smtClean="0">
                <a:solidFill>
                  <a:schemeClr val="tx1">
                    <a:lumMod val="85000"/>
                    <a:lumOff val="15000"/>
                  </a:schemeClr>
                </a:solidFill>
              </a:rPr>
              <a:t>Additional Provided Interfaces for R3 and beyond:</a:t>
            </a:r>
            <a:endParaRPr lang="en-US" sz="1300" dirty="0">
              <a:solidFill>
                <a:schemeClr val="tx1">
                  <a:lumMod val="85000"/>
                  <a:lumOff val="15000"/>
                </a:schemeClr>
              </a:solidFill>
            </a:endParaRPr>
          </a:p>
          <a:p>
            <a:pPr marL="285750" indent="-285750">
              <a:buFontTx/>
              <a:buChar char="-"/>
            </a:pPr>
            <a:r>
              <a:rPr lang="en-US" sz="1300" dirty="0" smtClean="0">
                <a:solidFill>
                  <a:schemeClr val="tx1">
                    <a:lumMod val="85000"/>
                    <a:lumOff val="15000"/>
                  </a:schemeClr>
                </a:solidFill>
              </a:rPr>
              <a:t>Placement Optimization Interface</a:t>
            </a:r>
          </a:p>
          <a:p>
            <a:pPr marL="742950" lvl="1" indent="-285750">
              <a:buFontTx/>
              <a:buChar char="-"/>
            </a:pPr>
            <a:r>
              <a:rPr lang="en-US" sz="1300" dirty="0" smtClean="0">
                <a:solidFill>
                  <a:schemeClr val="tx1">
                    <a:lumMod val="85000"/>
                    <a:lumOff val="15000"/>
                  </a:schemeClr>
                </a:solidFill>
              </a:rPr>
              <a:t>For R2, the focus is on supporting </a:t>
            </a:r>
            <a:r>
              <a:rPr lang="en-US" sz="1300" dirty="0" err="1" smtClean="0">
                <a:solidFill>
                  <a:schemeClr val="tx1">
                    <a:lumMod val="85000"/>
                    <a:lumOff val="15000"/>
                  </a:schemeClr>
                </a:solidFill>
              </a:rPr>
              <a:t>vCPE</a:t>
            </a:r>
            <a:r>
              <a:rPr lang="en-US" sz="1300" dirty="0" smtClean="0">
                <a:solidFill>
                  <a:schemeClr val="tx1">
                    <a:lumMod val="85000"/>
                    <a:lumOff val="15000"/>
                  </a:schemeClr>
                </a:solidFill>
              </a:rPr>
              <a:t> use case; </a:t>
            </a:r>
          </a:p>
          <a:p>
            <a:pPr marL="742950" lvl="1" indent="-285750">
              <a:buFontTx/>
              <a:buChar char="-"/>
            </a:pPr>
            <a:r>
              <a:rPr lang="en-US" sz="1300" dirty="0" smtClean="0">
                <a:solidFill>
                  <a:schemeClr val="tx1">
                    <a:lumMod val="85000"/>
                    <a:lumOff val="15000"/>
                  </a:schemeClr>
                </a:solidFill>
              </a:rPr>
              <a:t>for R3 and beyond, the OOF will also support </a:t>
            </a:r>
            <a:r>
              <a:rPr lang="en-US" sz="1300" dirty="0" err="1" smtClean="0">
                <a:solidFill>
                  <a:schemeClr val="tx1">
                    <a:lumMod val="85000"/>
                    <a:lumOff val="15000"/>
                  </a:schemeClr>
                </a:solidFill>
              </a:rPr>
              <a:t>VoLTE</a:t>
            </a:r>
            <a:r>
              <a:rPr lang="en-US" sz="1300" dirty="0" smtClean="0">
                <a:solidFill>
                  <a:schemeClr val="tx1">
                    <a:lumMod val="85000"/>
                    <a:lumOff val="15000"/>
                  </a:schemeClr>
                </a:solidFill>
              </a:rPr>
              <a:t>, VNF/Service scale-in/out (higher order control loop), and RAN-5G</a:t>
            </a:r>
            <a:r>
              <a:rPr lang="en-US" sz="1300" dirty="0">
                <a:solidFill>
                  <a:schemeClr val="tx1">
                    <a:lumMod val="85000"/>
                    <a:lumOff val="15000"/>
                  </a:schemeClr>
                </a:solidFill>
              </a:rPr>
              <a:t>.</a:t>
            </a:r>
            <a:endParaRPr lang="en-US" sz="1300" dirty="0" smtClean="0">
              <a:solidFill>
                <a:schemeClr val="tx1">
                  <a:lumMod val="85000"/>
                  <a:lumOff val="15000"/>
                </a:schemeClr>
              </a:solidFill>
            </a:endParaRPr>
          </a:p>
          <a:p>
            <a:pPr marL="285750" indent="-285750">
              <a:buFontTx/>
              <a:buChar char="-"/>
            </a:pPr>
            <a:r>
              <a:rPr lang="en-US" sz="1300" dirty="0" smtClean="0">
                <a:solidFill>
                  <a:schemeClr val="tx1">
                    <a:lumMod val="85000"/>
                    <a:lumOff val="15000"/>
                  </a:schemeClr>
                </a:solidFill>
              </a:rPr>
              <a:t>Change Management Portal Interface</a:t>
            </a:r>
            <a:endParaRPr lang="en-US" sz="1300" dirty="0">
              <a:solidFill>
                <a:schemeClr val="tx1">
                  <a:lumMod val="85000"/>
                  <a:lumOff val="15000"/>
                </a:schemeClr>
              </a:solidFill>
            </a:endParaRPr>
          </a:p>
          <a:p>
            <a:pPr marL="742950" lvl="1" indent="-285750">
              <a:buFontTx/>
              <a:buChar char="-"/>
            </a:pPr>
            <a:r>
              <a:rPr lang="en-US" sz="1300" dirty="0" smtClean="0">
                <a:solidFill>
                  <a:schemeClr val="tx1">
                    <a:lumMod val="85000"/>
                    <a:lumOff val="15000"/>
                  </a:schemeClr>
                </a:solidFill>
              </a:rPr>
              <a:t>For R2, the focus is on a demonstration of OOF with simple, representative constraints; </a:t>
            </a:r>
            <a:br>
              <a:rPr lang="en-US" sz="1300" dirty="0" smtClean="0">
                <a:solidFill>
                  <a:schemeClr val="tx1">
                    <a:lumMod val="85000"/>
                    <a:lumOff val="15000"/>
                  </a:schemeClr>
                </a:solidFill>
              </a:rPr>
            </a:br>
            <a:r>
              <a:rPr lang="en-US" sz="1300" dirty="0" smtClean="0">
                <a:solidFill>
                  <a:schemeClr val="tx1">
                    <a:lumMod val="85000"/>
                    <a:lumOff val="15000"/>
                  </a:schemeClr>
                </a:solidFill>
              </a:rPr>
              <a:t>this effort will be aligned with the Change Management scheduling use case (for R3 and beyond)</a:t>
            </a:r>
            <a:endParaRPr lang="en-US" sz="1300" dirty="0">
              <a:solidFill>
                <a:schemeClr val="tx1">
                  <a:lumMod val="85000"/>
                  <a:lumOff val="15000"/>
                </a:schemeClr>
              </a:solidFill>
            </a:endParaRPr>
          </a:p>
        </p:txBody>
      </p:sp>
      <p:cxnSp>
        <p:nvCxnSpPr>
          <p:cNvPr id="13" name="Straight Connector 12"/>
          <p:cNvCxnSpPr>
            <a:endCxn id="14" idx="4"/>
          </p:cNvCxnSpPr>
          <p:nvPr/>
        </p:nvCxnSpPr>
        <p:spPr>
          <a:xfrm flipH="1" flipV="1">
            <a:off x="546012" y="2569848"/>
            <a:ext cx="3551" cy="257206"/>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416125" y="2351639"/>
            <a:ext cx="259773" cy="218209"/>
          </a:xfrm>
          <a:prstGeom prst="ellipse">
            <a:avLst/>
          </a:prstGeom>
          <a:noFill/>
          <a:ln w="1587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p:cNvSpPr txBox="1"/>
          <p:nvPr/>
        </p:nvSpPr>
        <p:spPr>
          <a:xfrm>
            <a:off x="281699" y="1579456"/>
            <a:ext cx="2678426" cy="1077218"/>
          </a:xfrm>
          <a:prstGeom prst="rect">
            <a:avLst/>
          </a:prstGeom>
          <a:noFill/>
        </p:spPr>
        <p:txBody>
          <a:bodyPr wrap="none" rtlCol="0">
            <a:spAutoFit/>
          </a:bodyPr>
          <a:lstStyle/>
          <a:p>
            <a:pPr marL="171450" indent="-171450">
              <a:buFont typeface="Arial" panose="020B0604020202020204" pitchFamily="34" charset="0"/>
              <a:buChar char="•"/>
            </a:pPr>
            <a:r>
              <a:rPr lang="en-US" sz="1600" dirty="0"/>
              <a:t>Service </a:t>
            </a:r>
            <a:r>
              <a:rPr lang="en-US" sz="1600" dirty="0" smtClean="0"/>
              <a:t>Orchestrator (SO)</a:t>
            </a:r>
            <a:endParaRPr lang="en-US" sz="1600" dirty="0"/>
          </a:p>
          <a:p>
            <a:pPr marL="171450" indent="-171450">
              <a:buFont typeface="Arial" panose="020B0604020202020204" pitchFamily="34" charset="0"/>
              <a:buChar char="•"/>
            </a:pPr>
            <a:r>
              <a:rPr lang="en-US" sz="1600" dirty="0" smtClean="0"/>
              <a:t>Change Management Portal</a:t>
            </a:r>
            <a:endParaRPr lang="en-US" sz="1600" dirty="0"/>
          </a:p>
          <a:p>
            <a:pPr marL="171450" indent="-171450">
              <a:buFont typeface="Arial" panose="020B0604020202020204" pitchFamily="34" charset="0"/>
              <a:buChar char="•"/>
            </a:pPr>
            <a:endParaRPr lang="en-US" sz="1600" dirty="0"/>
          </a:p>
          <a:p>
            <a:endParaRPr lang="en-US" sz="1600" dirty="0"/>
          </a:p>
        </p:txBody>
      </p:sp>
      <p:cxnSp>
        <p:nvCxnSpPr>
          <p:cNvPr id="17" name="Straight Connector 16"/>
          <p:cNvCxnSpPr/>
          <p:nvPr/>
        </p:nvCxnSpPr>
        <p:spPr>
          <a:xfrm flipV="1">
            <a:off x="549563" y="3267453"/>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8" name="Arc 17"/>
          <p:cNvSpPr/>
          <p:nvPr/>
        </p:nvSpPr>
        <p:spPr>
          <a:xfrm rot="16200000">
            <a:off x="430434" y="3587412"/>
            <a:ext cx="238257" cy="232602"/>
          </a:xfrm>
          <a:prstGeom prst="arc">
            <a:avLst>
              <a:gd name="adj1" fmla="val 16200000"/>
              <a:gd name="adj2" fmla="val 5446038"/>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9" name="TextBox 18"/>
          <p:cNvSpPr txBox="1"/>
          <p:nvPr/>
        </p:nvSpPr>
        <p:spPr>
          <a:xfrm>
            <a:off x="75152" y="3798843"/>
            <a:ext cx="2976649" cy="1815882"/>
          </a:xfrm>
          <a:prstGeom prst="rect">
            <a:avLst/>
          </a:prstGeom>
          <a:noFill/>
        </p:spPr>
        <p:txBody>
          <a:bodyPr wrap="none" rtlCol="0">
            <a:spAutoFit/>
          </a:bodyPr>
          <a:lstStyle/>
          <a:p>
            <a:pPr marL="171450" indent="-171450">
              <a:buFont typeface="Arial" charset="0"/>
              <a:buChar char="•"/>
            </a:pPr>
            <a:r>
              <a:rPr lang="en-US" sz="1600" dirty="0" smtClean="0"/>
              <a:t>Policy Interface</a:t>
            </a:r>
            <a:endParaRPr lang="en-US" sz="1600" dirty="0"/>
          </a:p>
          <a:p>
            <a:pPr marL="171450" indent="-171450">
              <a:buFont typeface="Arial" charset="0"/>
              <a:buChar char="•"/>
            </a:pPr>
            <a:r>
              <a:rPr lang="en-US" sz="1600" dirty="0" smtClean="0"/>
              <a:t>Inventory </a:t>
            </a:r>
            <a:r>
              <a:rPr lang="en-US" sz="1600" dirty="0"/>
              <a:t>Service Interface</a:t>
            </a:r>
          </a:p>
          <a:p>
            <a:pPr marL="171450" indent="-171450">
              <a:buFont typeface="Arial" charset="0"/>
              <a:buChar char="•"/>
            </a:pPr>
            <a:r>
              <a:rPr lang="en-US" sz="1600" dirty="0" smtClean="0"/>
              <a:t>Service/Policy Models Interface</a:t>
            </a:r>
          </a:p>
          <a:p>
            <a:pPr marL="171450" indent="-171450">
              <a:buFont typeface="Arial" charset="0"/>
              <a:buChar char="•"/>
            </a:pPr>
            <a:r>
              <a:rPr lang="en-US" sz="1600" dirty="0"/>
              <a:t>Infrastructure Metrics </a:t>
            </a:r>
            <a:r>
              <a:rPr lang="en-US" sz="1600" dirty="0" smtClean="0"/>
              <a:t>Interface</a:t>
            </a:r>
          </a:p>
          <a:p>
            <a:pPr marL="171450" indent="-171450">
              <a:buFont typeface="Arial" charset="0"/>
              <a:buChar char="•"/>
            </a:pPr>
            <a:endParaRPr lang="en-US" sz="1600" dirty="0"/>
          </a:p>
          <a:p>
            <a:r>
              <a:rPr lang="en-US" sz="1600" b="1" i="1" dirty="0" smtClean="0"/>
              <a:t>R3 and Beyond</a:t>
            </a:r>
          </a:p>
          <a:p>
            <a:pPr marL="171450" indent="-171450">
              <a:buFont typeface="Arial" charset="0"/>
              <a:buChar char="•"/>
            </a:pPr>
            <a:r>
              <a:rPr lang="en-US" sz="1600" b="1" i="1" dirty="0" smtClean="0"/>
              <a:t>Application </a:t>
            </a:r>
            <a:r>
              <a:rPr lang="en-US" sz="1600" b="1" i="1" dirty="0"/>
              <a:t>Metrics </a:t>
            </a:r>
            <a:r>
              <a:rPr lang="en-US" sz="1600" b="1" i="1" dirty="0" smtClean="0"/>
              <a:t>Interface</a:t>
            </a:r>
            <a:endParaRPr lang="en-US" sz="1600" b="1" i="1" dirty="0"/>
          </a:p>
        </p:txBody>
      </p:sp>
      <p:sp>
        <p:nvSpPr>
          <p:cNvPr id="20" name="Rectangle 19"/>
          <p:cNvSpPr/>
          <p:nvPr/>
        </p:nvSpPr>
        <p:spPr>
          <a:xfrm>
            <a:off x="3051800" y="5147465"/>
            <a:ext cx="8908971" cy="696166"/>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sz="1300" dirty="0" smtClean="0">
                <a:solidFill>
                  <a:schemeClr val="tx1">
                    <a:lumMod val="85000"/>
                    <a:lumOff val="15000"/>
                  </a:schemeClr>
                </a:solidFill>
              </a:rPr>
              <a:t>Additional Consumed Interfaces for R3 and Beyond:</a:t>
            </a:r>
            <a:endParaRPr lang="en-US" sz="1300" dirty="0">
              <a:solidFill>
                <a:schemeClr val="tx1">
                  <a:lumMod val="85000"/>
                  <a:lumOff val="15000"/>
                </a:schemeClr>
              </a:solidFill>
            </a:endParaRPr>
          </a:p>
          <a:p>
            <a:pPr marL="285750" indent="-285750">
              <a:buFontTx/>
              <a:buChar char="-"/>
            </a:pPr>
            <a:r>
              <a:rPr lang="en-US" sz="1300" dirty="0" smtClean="0">
                <a:solidFill>
                  <a:schemeClr val="tx1">
                    <a:lumMod val="85000"/>
                    <a:lumOff val="15000"/>
                  </a:schemeClr>
                </a:solidFill>
              </a:rPr>
              <a:t>Application Metrics Interface, from: DCAE [R3 and Beyond]</a:t>
            </a:r>
          </a:p>
          <a:p>
            <a:pPr marL="285750" indent="-285750">
              <a:buFontTx/>
              <a:buChar char="-"/>
            </a:pPr>
            <a:r>
              <a:rPr lang="en-US" sz="1300" dirty="0" smtClean="0">
                <a:solidFill>
                  <a:schemeClr val="tx1">
                    <a:lumMod val="85000"/>
                    <a:lumOff val="15000"/>
                  </a:schemeClr>
                </a:solidFill>
              </a:rPr>
              <a:t>These are in addition to Policy, Inventory, SDC Models, and Infrastructure metrics from R2 </a:t>
            </a:r>
          </a:p>
        </p:txBody>
      </p:sp>
      <p:sp>
        <p:nvSpPr>
          <p:cNvPr id="21" name="Rectangle 20"/>
          <p:cNvSpPr/>
          <p:nvPr/>
        </p:nvSpPr>
        <p:spPr>
          <a:xfrm>
            <a:off x="3017417" y="5900909"/>
            <a:ext cx="8943353" cy="531418"/>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sz="1300" dirty="0" smtClean="0">
                <a:solidFill>
                  <a:schemeClr val="tx1">
                    <a:lumMod val="85000"/>
                    <a:lumOff val="15000"/>
                  </a:schemeClr>
                </a:solidFill>
              </a:rPr>
              <a:t>Additional Consumed Models for R3 and beyond:</a:t>
            </a:r>
            <a:endParaRPr lang="en-US" sz="1300" dirty="0">
              <a:solidFill>
                <a:schemeClr val="tx1">
                  <a:lumMod val="85000"/>
                  <a:lumOff val="15000"/>
                </a:schemeClr>
              </a:solidFill>
            </a:endParaRPr>
          </a:p>
          <a:p>
            <a:pPr marL="285750" indent="-285750">
              <a:buFontTx/>
              <a:buChar char="-"/>
            </a:pPr>
            <a:r>
              <a:rPr lang="en-US" sz="1300" dirty="0" smtClean="0">
                <a:solidFill>
                  <a:schemeClr val="tx1">
                    <a:lumMod val="85000"/>
                    <a:lumOff val="15000"/>
                  </a:schemeClr>
                </a:solidFill>
              </a:rPr>
              <a:t>Application Metrics Models, from: DCAE</a:t>
            </a:r>
          </a:p>
        </p:txBody>
      </p:sp>
      <p:sp>
        <p:nvSpPr>
          <p:cNvPr id="4" name="TextBox 3"/>
          <p:cNvSpPr txBox="1"/>
          <p:nvPr/>
        </p:nvSpPr>
        <p:spPr>
          <a:xfrm>
            <a:off x="12759559" y="5496910"/>
            <a:ext cx="184731" cy="369332"/>
          </a:xfrm>
          <a:prstGeom prst="rect">
            <a:avLst/>
          </a:prstGeom>
          <a:noFill/>
        </p:spPr>
        <p:txBody>
          <a:bodyPr wrap="none" rtlCol="0">
            <a:spAutoFit/>
          </a:bodyPr>
          <a:lstStyle/>
          <a:p>
            <a:endParaRPr lang="en-US" dirty="0"/>
          </a:p>
        </p:txBody>
      </p:sp>
      <p:sp>
        <p:nvSpPr>
          <p:cNvPr id="6" name="Title 5"/>
          <p:cNvSpPr>
            <a:spLocks noGrp="1"/>
          </p:cNvSpPr>
          <p:nvPr>
            <p:ph type="title"/>
          </p:nvPr>
        </p:nvSpPr>
        <p:spPr/>
        <p:txBody>
          <a:bodyPr>
            <a:normAutofit fontScale="90000"/>
          </a:bodyPr>
          <a:lstStyle/>
          <a:p>
            <a:r>
              <a:rPr lang="en-US" dirty="0" smtClean="0"/>
              <a:t>Optimization Framework - R3+ (2/4)</a:t>
            </a:r>
            <a:endParaRPr lang="en-US" dirty="0"/>
          </a:p>
        </p:txBody>
      </p:sp>
      <p:sp>
        <p:nvSpPr>
          <p:cNvPr id="22" name="Rectangle 21"/>
          <p:cNvSpPr/>
          <p:nvPr/>
        </p:nvSpPr>
        <p:spPr>
          <a:xfrm>
            <a:off x="3017417" y="1909729"/>
            <a:ext cx="8888616" cy="1558674"/>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sz="1300" dirty="0" smtClean="0">
                <a:solidFill>
                  <a:schemeClr val="tx1">
                    <a:lumMod val="85000"/>
                    <a:lumOff val="15000"/>
                  </a:schemeClr>
                </a:solidFill>
              </a:rPr>
              <a:t>Additional Definitions for R3 and beyond:</a:t>
            </a:r>
            <a:endParaRPr lang="en-US" sz="1300" dirty="0">
              <a:solidFill>
                <a:schemeClr val="tx1">
                  <a:lumMod val="85000"/>
                  <a:lumOff val="15000"/>
                </a:schemeClr>
              </a:solidFill>
            </a:endParaRPr>
          </a:p>
          <a:p>
            <a:pPr marL="285750" indent="-285750">
              <a:buFontTx/>
              <a:buChar char="-"/>
            </a:pPr>
            <a:r>
              <a:rPr lang="en-US" sz="1300" dirty="0" smtClean="0">
                <a:solidFill>
                  <a:schemeClr val="tx1">
                    <a:lumMod val="85000"/>
                    <a:lumOff val="15000"/>
                  </a:schemeClr>
                </a:solidFill>
              </a:rPr>
              <a:t>For R3 and beyond, the OOF will focus on supporting multiple R3 and beyond use case (along with R2 use cases)</a:t>
            </a:r>
            <a:br>
              <a:rPr lang="en-US" sz="1300" dirty="0" smtClean="0">
                <a:solidFill>
                  <a:schemeClr val="tx1">
                    <a:lumMod val="85000"/>
                    <a:lumOff val="15000"/>
                  </a:schemeClr>
                </a:solidFill>
              </a:rPr>
            </a:br>
            <a:r>
              <a:rPr lang="en-US" sz="1300" dirty="0" smtClean="0">
                <a:solidFill>
                  <a:schemeClr val="tx1">
                    <a:lumMod val="85000"/>
                    <a:lumOff val="15000"/>
                  </a:schemeClr>
                </a:solidFill>
              </a:rPr>
              <a:t>[supporting </a:t>
            </a:r>
            <a:r>
              <a:rPr lang="en-US" sz="1300" dirty="0" err="1" smtClean="0">
                <a:solidFill>
                  <a:schemeClr val="tx1">
                    <a:lumMod val="85000"/>
                    <a:lumOff val="15000"/>
                  </a:schemeClr>
                </a:solidFill>
              </a:rPr>
              <a:t>VoLTE</a:t>
            </a:r>
            <a:r>
              <a:rPr lang="en-US" sz="1300" dirty="0">
                <a:solidFill>
                  <a:schemeClr val="tx1">
                    <a:lumMod val="85000"/>
                    <a:lumOff val="15000"/>
                  </a:schemeClr>
                </a:solidFill>
              </a:rPr>
              <a:t>, VNF/Service scale-in/out (higher order control loop), and </a:t>
            </a:r>
            <a:r>
              <a:rPr lang="en-US" sz="1300" dirty="0" smtClean="0">
                <a:solidFill>
                  <a:schemeClr val="tx1">
                    <a:lumMod val="85000"/>
                    <a:lumOff val="15000"/>
                  </a:schemeClr>
                </a:solidFill>
              </a:rPr>
              <a:t>RAN-5G].</a:t>
            </a:r>
            <a:endParaRPr lang="en-US" sz="1300" dirty="0">
              <a:solidFill>
                <a:schemeClr val="tx1">
                  <a:lumMod val="85000"/>
                  <a:lumOff val="15000"/>
                </a:schemeClr>
              </a:solidFill>
            </a:endParaRPr>
          </a:p>
          <a:p>
            <a:pPr marL="285750" indent="-285750">
              <a:buFontTx/>
              <a:buChar char="-"/>
            </a:pPr>
            <a:r>
              <a:rPr lang="en-US" sz="1300" dirty="0" smtClean="0">
                <a:solidFill>
                  <a:schemeClr val="tx1">
                    <a:lumMod val="85000"/>
                    <a:lumOff val="15000"/>
                  </a:schemeClr>
                </a:solidFill>
              </a:rPr>
              <a:t>Synchronization with Change Management Scheduling use case.</a:t>
            </a:r>
          </a:p>
          <a:p>
            <a:pPr marL="285750" indent="-285750">
              <a:buFontTx/>
              <a:buChar char="-"/>
            </a:pPr>
            <a:r>
              <a:rPr lang="en-US" sz="1300" dirty="0" smtClean="0">
                <a:solidFill>
                  <a:schemeClr val="tx1">
                    <a:lumMod val="85000"/>
                    <a:lumOff val="15000"/>
                  </a:schemeClr>
                </a:solidFill>
              </a:rPr>
              <a:t>Providing additional sample/example optimization applications as documentation.</a:t>
            </a:r>
          </a:p>
          <a:p>
            <a:pPr marL="285750" indent="-285750">
              <a:buFontTx/>
              <a:buChar char="-"/>
            </a:pPr>
            <a:r>
              <a:rPr lang="en-US" sz="1300" dirty="0" smtClean="0">
                <a:solidFill>
                  <a:schemeClr val="tx1">
                    <a:lumMod val="85000"/>
                    <a:lumOff val="15000"/>
                  </a:schemeClr>
                </a:solidFill>
              </a:rPr>
              <a:t>Proving initial Knowledge Base on OOF (building blocks and recipes for creating complex applications).</a:t>
            </a:r>
          </a:p>
          <a:p>
            <a:pPr marL="285750" indent="-285750">
              <a:buFontTx/>
              <a:buChar char="-"/>
            </a:pPr>
            <a:r>
              <a:rPr lang="en-US" sz="1300" dirty="0" smtClean="0">
                <a:solidFill>
                  <a:schemeClr val="tx1">
                    <a:lumMod val="85000"/>
                    <a:lumOff val="15000"/>
                  </a:schemeClr>
                </a:solidFill>
              </a:rPr>
              <a:t>Further alignment with S3P objectives.</a:t>
            </a:r>
          </a:p>
          <a:p>
            <a:pPr marL="285750" indent="-285750">
              <a:buFontTx/>
              <a:buChar char="-"/>
            </a:pPr>
            <a:endParaRPr lang="en-US" sz="1300" dirty="0" smtClean="0">
              <a:solidFill>
                <a:schemeClr val="tx1">
                  <a:lumMod val="85000"/>
                  <a:lumOff val="15000"/>
                </a:schemeClr>
              </a:solidFill>
            </a:endParaRPr>
          </a:p>
          <a:p>
            <a:pPr marL="285750" indent="-285750">
              <a:buFontTx/>
              <a:buChar char="-"/>
            </a:pPr>
            <a:endParaRPr lang="en-US" sz="1300" dirty="0" smtClean="0">
              <a:solidFill>
                <a:schemeClr val="tx1">
                  <a:lumMod val="85000"/>
                  <a:lumOff val="15000"/>
                </a:schemeClr>
              </a:solidFill>
            </a:endParaRPr>
          </a:p>
          <a:p>
            <a:pPr marL="285750" indent="-285750">
              <a:buFontTx/>
              <a:buChar char="-"/>
            </a:pPr>
            <a:endParaRPr lang="en-US" sz="1300" dirty="0" smtClean="0">
              <a:solidFill>
                <a:schemeClr val="tx1">
                  <a:lumMod val="85000"/>
                  <a:lumOff val="15000"/>
                </a:schemeClr>
              </a:solidFill>
            </a:endParaRPr>
          </a:p>
        </p:txBody>
      </p:sp>
      <p:sp>
        <p:nvSpPr>
          <p:cNvPr id="23" name="Rectangle 22"/>
          <p:cNvSpPr/>
          <p:nvPr/>
        </p:nvSpPr>
        <p:spPr>
          <a:xfrm>
            <a:off x="2962680" y="1082858"/>
            <a:ext cx="8943353" cy="714401"/>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sz="1300" b="1" i="1" dirty="0" smtClean="0">
                <a:solidFill>
                  <a:srgbClr val="C00000"/>
                </a:solidFill>
              </a:rPr>
              <a:t>Note on Functionality for R3 and beyond:</a:t>
            </a:r>
            <a:endParaRPr lang="en-US" sz="1300" b="1" i="1" dirty="0">
              <a:solidFill>
                <a:srgbClr val="C00000"/>
              </a:solidFill>
            </a:endParaRPr>
          </a:p>
          <a:p>
            <a:r>
              <a:rPr lang="en-US" sz="1300" dirty="0" smtClean="0">
                <a:solidFill>
                  <a:srgbClr val="C00000"/>
                </a:solidFill>
              </a:rPr>
              <a:t>While the items listed below are not part of MVP for R2, the OOF team is initiating discussions and collaborations on these during the R2 time frame, so that the OOF is aligned with the use cases that will mature in R3 and beyond.</a:t>
            </a:r>
          </a:p>
        </p:txBody>
      </p:sp>
    </p:spTree>
    <p:extLst>
      <p:ext uri="{BB962C8B-B14F-4D97-AF65-F5344CB8AC3E}">
        <p14:creationId xmlns:p14="http://schemas.microsoft.com/office/powerpoint/2010/main" val="87013727"/>
      </p:ext>
    </p:extLst>
  </p:cSld>
  <p:clrMapOvr>
    <a:masterClrMapping/>
  </p:clrMapOvr>
  <p:transition>
    <p:wipe dir="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8" name="矩形 58"/>
          <p:cNvSpPr/>
          <p:nvPr/>
        </p:nvSpPr>
        <p:spPr bwMode="auto">
          <a:xfrm>
            <a:off x="10132723" y="1130715"/>
            <a:ext cx="1676449" cy="4961255"/>
          </a:xfrm>
          <a:prstGeom prst="rect">
            <a:avLst/>
          </a:prstGeom>
          <a:solidFill>
            <a:schemeClr val="accent2">
              <a:lumMod val="20000"/>
              <a:lumOff val="80000"/>
            </a:schemeClr>
          </a:solidFill>
          <a:ln w="9525" cap="flat" cmpd="sng" algn="ctr">
            <a:solidFill>
              <a:srgbClr val="00B0F0"/>
            </a:solidFill>
            <a:prstDash val="dash"/>
            <a:round/>
            <a:headEnd type="none" w="med" len="med"/>
            <a:tailEnd type="none" w="med" len="med"/>
          </a:ln>
          <a:effectLst/>
          <a:extLst/>
        </p:spPr>
        <p:txBody>
          <a:bodyPr vert="horz" wrap="square" lIns="91440" tIns="45720" rIns="91440" bIns="45720"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914377">
              <a:buClr>
                <a:srgbClr val="CC9900"/>
              </a:buClr>
              <a:defRPr/>
            </a:pPr>
            <a:endParaRPr lang="en-US" altLang="zh-CN" sz="1600" i="1" dirty="0">
              <a:solidFill>
                <a:srgbClr val="000000"/>
              </a:solidFill>
              <a:latin typeface="微软雅黑" panose="020B0503020204020204" pitchFamily="34" charset="-122"/>
              <a:ea typeface="微软雅黑" panose="020B0503020204020204" pitchFamily="34" charset="-122"/>
            </a:endParaRPr>
          </a:p>
        </p:txBody>
      </p:sp>
      <p:sp>
        <p:nvSpPr>
          <p:cNvPr id="2" name="标题 1"/>
          <p:cNvSpPr>
            <a:spLocks noGrp="1"/>
          </p:cNvSpPr>
          <p:nvPr>
            <p:ph type="title"/>
          </p:nvPr>
        </p:nvSpPr>
        <p:spPr>
          <a:xfrm>
            <a:off x="424150" y="49855"/>
            <a:ext cx="11385022" cy="954113"/>
          </a:xfrm>
        </p:spPr>
        <p:txBody>
          <a:bodyPr>
            <a:normAutofit/>
          </a:bodyPr>
          <a:lstStyle/>
          <a:p>
            <a:pPr algn="ctr"/>
            <a:r>
              <a:rPr lang="en-US" altLang="zh-CN" sz="3200" b="1" dirty="0">
                <a:solidFill>
                  <a:schemeClr val="bg1"/>
                </a:solidFill>
                <a:latin typeface="Arial" panose="020B0604020202020204"/>
              </a:rPr>
              <a:t>ONAP </a:t>
            </a:r>
            <a:r>
              <a:rPr lang="en-US" altLang="zh-CN" sz="3200" b="1" dirty="0" smtClean="0">
                <a:solidFill>
                  <a:schemeClr val="bg1"/>
                </a:solidFill>
                <a:latin typeface="Arial" panose="020B0604020202020204"/>
              </a:rPr>
              <a:t>Beijing Architecture</a:t>
            </a:r>
            <a:r>
              <a:rPr lang="en-US" altLang="zh-CN" sz="3200" b="1" dirty="0">
                <a:solidFill>
                  <a:schemeClr val="bg1"/>
                </a:solidFill>
                <a:latin typeface="Arial" panose="020B0604020202020204"/>
              </a:rPr>
              <a:t/>
            </a:r>
            <a:br>
              <a:rPr lang="en-US" altLang="zh-CN" sz="3200" b="1" dirty="0">
                <a:solidFill>
                  <a:schemeClr val="bg1"/>
                </a:solidFill>
                <a:latin typeface="Arial" panose="020B0604020202020204"/>
              </a:rPr>
            </a:br>
            <a:r>
              <a:rPr lang="en-US" altLang="zh-CN" sz="1800" b="1" dirty="0">
                <a:solidFill>
                  <a:schemeClr val="bg1"/>
                </a:solidFill>
                <a:latin typeface="Arial" panose="020B0604020202020204"/>
              </a:rPr>
              <a:t>(High-Level </a:t>
            </a:r>
            <a:r>
              <a:rPr lang="en-US" altLang="zh-CN" sz="1800" b="1" dirty="0" smtClean="0">
                <a:solidFill>
                  <a:schemeClr val="bg1"/>
                </a:solidFill>
                <a:latin typeface="Arial" panose="020B0604020202020204"/>
              </a:rPr>
              <a:t>View with </a:t>
            </a:r>
            <a:r>
              <a:rPr lang="en-US" altLang="zh-CN" sz="1800" b="1" dirty="0">
                <a:solidFill>
                  <a:schemeClr val="bg1"/>
                </a:solidFill>
                <a:latin typeface="Arial" panose="020B0604020202020204"/>
              </a:rPr>
              <a:t>Projects</a:t>
            </a:r>
            <a:r>
              <a:rPr lang="en-US" altLang="zh-CN" sz="1800" b="1" dirty="0" smtClean="0">
                <a:solidFill>
                  <a:schemeClr val="bg1"/>
                </a:solidFill>
                <a:latin typeface="Arial" panose="020B0604020202020204"/>
              </a:rPr>
              <a:t>) </a:t>
            </a:r>
            <a:endParaRPr lang="zh-CN" altLang="en-US" sz="1800" b="1" dirty="0">
              <a:solidFill>
                <a:schemeClr val="bg1"/>
              </a:solidFill>
              <a:latin typeface="Arial" panose="020B0604020202020204"/>
            </a:endParaRPr>
          </a:p>
        </p:txBody>
      </p:sp>
      <p:sp>
        <p:nvSpPr>
          <p:cNvPr id="16" name="TextBox 15"/>
          <p:cNvSpPr txBox="1"/>
          <p:nvPr/>
        </p:nvSpPr>
        <p:spPr>
          <a:xfrm>
            <a:off x="424150" y="5992079"/>
            <a:ext cx="7630352" cy="369332"/>
          </a:xfrm>
          <a:prstGeom prst="rect">
            <a:avLst/>
          </a:prstGeom>
          <a:noFill/>
        </p:spPr>
        <p:txBody>
          <a:bodyPr wrap="square" rtlCol="0">
            <a:spAutoFit/>
          </a:bodyPr>
          <a:lstStyle/>
          <a:p>
            <a:r>
              <a:rPr lang="en-US" dirty="0" smtClean="0"/>
              <a:t>New projects to be added following TSC approval</a:t>
            </a:r>
          </a:p>
        </p:txBody>
      </p:sp>
      <p:sp>
        <p:nvSpPr>
          <p:cNvPr id="336" name="圆角矩形 59"/>
          <p:cNvSpPr/>
          <p:nvPr/>
        </p:nvSpPr>
        <p:spPr bwMode="auto">
          <a:xfrm>
            <a:off x="10717460" y="1370956"/>
            <a:ext cx="263535" cy="4496179"/>
          </a:xfrm>
          <a:prstGeom prst="roundRect">
            <a:avLst/>
          </a:prstGeom>
          <a:ln>
            <a:headEnd type="none" w="med" len="med"/>
            <a:tailEnd type="none" w="med" len="med"/>
          </a:ln>
          <a:extLst/>
        </p:spPr>
        <p:style>
          <a:lnRef idx="1">
            <a:schemeClr val="accent4"/>
          </a:lnRef>
          <a:fillRef idx="2">
            <a:schemeClr val="accent4"/>
          </a:fillRef>
          <a:effectRef idx="1">
            <a:schemeClr val="accent4"/>
          </a:effectRef>
          <a:fontRef idx="minor">
            <a:schemeClr val="dk1"/>
          </a:fontRef>
        </p:style>
        <p:txBody>
          <a:bodyPr vert="vert270"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914377">
              <a:buClr>
                <a:srgbClr val="CC9900"/>
              </a:buClr>
            </a:pPr>
            <a:r>
              <a:rPr lang="en-US" altLang="zh-CN" sz="1600" dirty="0">
                <a:latin typeface="微软雅黑" panose="020B0503020204020204" pitchFamily="34" charset="-122"/>
                <a:ea typeface="微软雅黑" panose="020B0503020204020204" pitchFamily="34" charset="-122"/>
              </a:rPr>
              <a:t>Integration</a:t>
            </a:r>
          </a:p>
        </p:txBody>
      </p:sp>
      <p:sp>
        <p:nvSpPr>
          <p:cNvPr id="337" name="圆角矩形 59"/>
          <p:cNvSpPr/>
          <p:nvPr/>
        </p:nvSpPr>
        <p:spPr bwMode="auto">
          <a:xfrm>
            <a:off x="11094448" y="1362917"/>
            <a:ext cx="263535" cy="4496179"/>
          </a:xfrm>
          <a:prstGeom prst="roundRect">
            <a:avLst/>
          </a:prstGeom>
          <a:ln>
            <a:headEnd type="none" w="med" len="med"/>
            <a:tailEnd type="none" w="med" len="med"/>
          </a:ln>
          <a:extLst/>
        </p:spPr>
        <p:style>
          <a:lnRef idx="1">
            <a:schemeClr val="accent4"/>
          </a:lnRef>
          <a:fillRef idx="2">
            <a:schemeClr val="accent4"/>
          </a:fillRef>
          <a:effectRef idx="1">
            <a:schemeClr val="accent4"/>
          </a:effectRef>
          <a:fontRef idx="minor">
            <a:schemeClr val="dk1"/>
          </a:fontRef>
        </p:style>
        <p:txBody>
          <a:bodyPr vert="vert270"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914377">
              <a:buClr>
                <a:srgbClr val="CC9900"/>
              </a:buClr>
              <a:defRPr/>
            </a:pPr>
            <a:r>
              <a:rPr lang="en-US" altLang="zh-CN" sz="1600" dirty="0">
                <a:solidFill>
                  <a:srgbClr val="000000"/>
                </a:solidFill>
                <a:latin typeface="微软雅黑" panose="020B0503020204020204" pitchFamily="34" charset="-122"/>
                <a:ea typeface="微软雅黑" panose="020B0503020204020204" pitchFamily="34" charset="-122"/>
              </a:rPr>
              <a:t>VNF Requirements</a:t>
            </a:r>
          </a:p>
        </p:txBody>
      </p:sp>
      <p:sp>
        <p:nvSpPr>
          <p:cNvPr id="339" name="圆角矩形 59"/>
          <p:cNvSpPr/>
          <p:nvPr/>
        </p:nvSpPr>
        <p:spPr bwMode="auto">
          <a:xfrm>
            <a:off x="10327162" y="1378976"/>
            <a:ext cx="275319" cy="4496179"/>
          </a:xfrm>
          <a:prstGeom prst="roundRect">
            <a:avLst/>
          </a:prstGeom>
          <a:ln>
            <a:headEnd type="none" w="med" len="med"/>
            <a:tailEnd type="none" w="med" len="med"/>
          </a:ln>
          <a:extLst/>
        </p:spPr>
        <p:style>
          <a:lnRef idx="1">
            <a:schemeClr val="accent4"/>
          </a:lnRef>
          <a:fillRef idx="2">
            <a:schemeClr val="accent4"/>
          </a:fillRef>
          <a:effectRef idx="1">
            <a:schemeClr val="accent4"/>
          </a:effectRef>
          <a:fontRef idx="minor">
            <a:schemeClr val="dk1"/>
          </a:fontRef>
        </p:style>
        <p:txBody>
          <a:bodyPr vert="vert270"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914377">
              <a:buClr>
                <a:srgbClr val="CC9900"/>
              </a:buClr>
              <a:defRPr/>
            </a:pPr>
            <a:r>
              <a:rPr lang="en-US" altLang="zh-CN" sz="1600" dirty="0">
                <a:solidFill>
                  <a:srgbClr val="000000"/>
                </a:solidFill>
                <a:latin typeface="微软雅黑" panose="020B0503020204020204" pitchFamily="34" charset="-122"/>
                <a:ea typeface="微软雅黑" panose="020B0503020204020204" pitchFamily="34" charset="-122"/>
              </a:rPr>
              <a:t>Modeling</a:t>
            </a:r>
            <a:r>
              <a:rPr lang="zh-CN" altLang="en-US" sz="1600" dirty="0">
                <a:solidFill>
                  <a:srgbClr val="000000"/>
                </a:solidFill>
                <a:latin typeface="微软雅黑" panose="020B0503020204020204" pitchFamily="34" charset="-122"/>
                <a:ea typeface="微软雅黑" panose="020B0503020204020204" pitchFamily="34" charset="-122"/>
              </a:rPr>
              <a:t> </a:t>
            </a:r>
            <a:r>
              <a:rPr lang="en-US" altLang="zh-CN" sz="1600" dirty="0">
                <a:solidFill>
                  <a:srgbClr val="000000"/>
                </a:solidFill>
                <a:latin typeface="微软雅黑" panose="020B0503020204020204" pitchFamily="34" charset="-122"/>
                <a:ea typeface="微软雅黑" panose="020B0503020204020204" pitchFamily="34" charset="-122"/>
              </a:rPr>
              <a:t>(Utilities)</a:t>
            </a:r>
          </a:p>
        </p:txBody>
      </p:sp>
      <p:sp>
        <p:nvSpPr>
          <p:cNvPr id="340" name="圆角矩形 59"/>
          <p:cNvSpPr/>
          <p:nvPr/>
        </p:nvSpPr>
        <p:spPr bwMode="auto">
          <a:xfrm>
            <a:off x="11434210" y="1362916"/>
            <a:ext cx="263535" cy="4496179"/>
          </a:xfrm>
          <a:prstGeom prst="roundRect">
            <a:avLst/>
          </a:prstGeom>
          <a:ln>
            <a:headEnd type="none" w="med" len="med"/>
            <a:tailEnd type="none" w="med" len="med"/>
          </a:ln>
          <a:extLst/>
        </p:spPr>
        <p:style>
          <a:lnRef idx="1">
            <a:schemeClr val="accent4"/>
          </a:lnRef>
          <a:fillRef idx="2">
            <a:schemeClr val="accent4"/>
          </a:fillRef>
          <a:effectRef idx="1">
            <a:schemeClr val="accent4"/>
          </a:effectRef>
          <a:fontRef idx="minor">
            <a:schemeClr val="dk1"/>
          </a:fontRef>
        </p:style>
        <p:txBody>
          <a:bodyPr vert="vert270"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914377">
              <a:buClr>
                <a:srgbClr val="CC9900"/>
              </a:buClr>
              <a:defRPr/>
            </a:pPr>
            <a:r>
              <a:rPr lang="en-US" altLang="zh-CN" sz="1600" dirty="0">
                <a:solidFill>
                  <a:srgbClr val="000000"/>
                </a:solidFill>
                <a:latin typeface="微软雅黑" panose="020B0503020204020204" pitchFamily="34" charset="-122"/>
                <a:ea typeface="微软雅黑" panose="020B0503020204020204" pitchFamily="34" charset="-122"/>
              </a:rPr>
              <a:t>VNF Validation Program</a:t>
            </a:r>
          </a:p>
        </p:txBody>
      </p:sp>
      <p:pic>
        <p:nvPicPr>
          <p:cNvPr id="6" name="Picture 5"/>
          <p:cNvPicPr>
            <a:picLocks noChangeAspect="1"/>
          </p:cNvPicPr>
          <p:nvPr/>
        </p:nvPicPr>
        <p:blipFill>
          <a:blip r:embed="rId3"/>
          <a:stretch>
            <a:fillRect/>
          </a:stretch>
        </p:blipFill>
        <p:spPr>
          <a:xfrm>
            <a:off x="153443" y="1130715"/>
            <a:ext cx="9903053" cy="4790991"/>
          </a:xfrm>
          <a:prstGeom prst="rect">
            <a:avLst/>
          </a:prstGeom>
        </p:spPr>
      </p:pic>
      <p:sp>
        <p:nvSpPr>
          <p:cNvPr id="12" name="圆角矩形 65"/>
          <p:cNvSpPr/>
          <p:nvPr/>
        </p:nvSpPr>
        <p:spPr bwMode="auto">
          <a:xfrm>
            <a:off x="8627634" y="4861093"/>
            <a:ext cx="558381" cy="883492"/>
          </a:xfrm>
          <a:prstGeom prst="roundRect">
            <a:avLst>
              <a:gd name="adj" fmla="val 12823"/>
            </a:avLst>
          </a:prstGeom>
          <a:solidFill>
            <a:srgbClr val="DBF9EE"/>
          </a:solidFill>
          <a:ln w="9525" cap="flat" cmpd="sng" algn="ctr">
            <a:solidFill>
              <a:srgbClr val="00B0F0"/>
            </a:solidFill>
            <a:prstDash val="solid"/>
            <a:round/>
            <a:headEnd type="none" w="med" len="med"/>
            <a:tailEnd type="none" w="med" len="med"/>
          </a:ln>
          <a:effectLst/>
        </p:spPr>
        <p:txBody>
          <a:bodyPr vert="horz" wrap="square" lIns="91440" tIns="45720" rIns="91440" bIns="45720" numCol="1" rtlCol="0" anchor="ctr" anchorCtr="0" compatLnSpc="1"/>
          <a:lstStyle/>
          <a:p>
            <a:pPr algn="ctr" fontAlgn="base">
              <a:spcBef>
                <a:spcPct val="0"/>
              </a:spcBef>
              <a:spcAft>
                <a:spcPct val="0"/>
              </a:spcAft>
              <a:buClr>
                <a:srgbClr val="CC9900"/>
              </a:buClr>
            </a:pPr>
            <a:r>
              <a:rPr lang="en-US" altLang="zh-CN" sz="1200" b="1" dirty="0">
                <a:solidFill>
                  <a:srgbClr val="000000"/>
                </a:solidFill>
                <a:latin typeface="Calibri"/>
                <a:ea typeface="微软雅黑" panose="020B0503020204020204" pitchFamily="34" charset="-122"/>
              </a:rPr>
              <a:t>PNFs</a:t>
            </a:r>
          </a:p>
        </p:txBody>
      </p:sp>
      <p:sp>
        <p:nvSpPr>
          <p:cNvPr id="14" name="圆角矩形 65"/>
          <p:cNvSpPr/>
          <p:nvPr/>
        </p:nvSpPr>
        <p:spPr bwMode="auto">
          <a:xfrm>
            <a:off x="6970865" y="5179014"/>
            <a:ext cx="593052" cy="190343"/>
          </a:xfrm>
          <a:prstGeom prst="roundRect">
            <a:avLst>
              <a:gd name="adj" fmla="val 12823"/>
            </a:avLst>
          </a:prstGeom>
          <a:solidFill>
            <a:srgbClr val="FFFFFF">
              <a:lumMod val="85000"/>
            </a:srgbClr>
          </a:solidFill>
          <a:ln w="9525" cap="flat" cmpd="sng" algn="ctr">
            <a:solidFill>
              <a:srgbClr val="00B0F0"/>
            </a:solidFill>
            <a:prstDash val="solid"/>
            <a:round/>
            <a:headEnd type="none" w="med" len="med"/>
            <a:tailEnd type="none" w="med" len="med"/>
          </a:ln>
          <a:effectLst/>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1100" b="1" dirty="0" smtClean="0">
                <a:solidFill>
                  <a:srgbClr val="000000"/>
                </a:solidFill>
                <a:latin typeface="Calibri"/>
                <a:ea typeface="微软雅黑" panose="020B0503020204020204" pitchFamily="34" charset="-122"/>
              </a:rPr>
              <a:t>K8s</a:t>
            </a:r>
            <a:endParaRPr lang="en-US" altLang="zh-CN" sz="1200" b="1" dirty="0">
              <a:solidFill>
                <a:srgbClr val="000000"/>
              </a:solidFill>
              <a:latin typeface="Calibri"/>
              <a:ea typeface="微软雅黑" panose="020B0503020204020204" pitchFamily="34" charset="-122"/>
            </a:endParaRPr>
          </a:p>
        </p:txBody>
      </p:sp>
    </p:spTree>
    <p:extLst>
      <p:ext uri="{BB962C8B-B14F-4D97-AF65-F5344CB8AC3E}">
        <p14:creationId xmlns:p14="http://schemas.microsoft.com/office/powerpoint/2010/main" val="1819939569"/>
      </p:ext>
    </p:extLst>
  </p:cSld>
  <p:clrMapOvr>
    <a:masterClrMapping/>
  </p:clrMapOvr>
  <p:transition spd="med" advClick="0"/>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 xmlns:a16="http://schemas.microsoft.com/office/drawing/2014/main" id="{88E69129-417E-4513-97A0-7938BAAC1B30}"/>
              </a:ext>
            </a:extLst>
          </p:cNvPr>
          <p:cNvSpPr>
            <a:spLocks noGrp="1"/>
          </p:cNvSpPr>
          <p:nvPr>
            <p:ph type="sldNum" sz="quarter" idx="4"/>
          </p:nvPr>
        </p:nvSpPr>
        <p:spPr/>
        <p:txBody>
          <a:bodyPr/>
          <a:lstStyle/>
          <a:p>
            <a:fld id="{6C9CD605-947A-3C4E-98CB-B055F943FEBA}" type="slidenum">
              <a:rPr lang="en-US" smtClean="0"/>
              <a:pPr/>
              <a:t>30</a:t>
            </a:fld>
            <a:endParaRPr lang="en-US" dirty="0"/>
          </a:p>
        </p:txBody>
      </p:sp>
      <p:sp>
        <p:nvSpPr>
          <p:cNvPr id="3" name="Title 2">
            <a:extLst>
              <a:ext uri="{FF2B5EF4-FFF2-40B4-BE49-F238E27FC236}">
                <a16:creationId xmlns="" xmlns:a16="http://schemas.microsoft.com/office/drawing/2014/main" id="{F842310F-EE06-44DA-B9FA-2FF9DFE7D9F4}"/>
              </a:ext>
            </a:extLst>
          </p:cNvPr>
          <p:cNvSpPr>
            <a:spLocks noGrp="1"/>
          </p:cNvSpPr>
          <p:nvPr>
            <p:ph type="title"/>
          </p:nvPr>
        </p:nvSpPr>
        <p:spPr/>
        <p:txBody>
          <a:bodyPr>
            <a:normAutofit fontScale="90000"/>
          </a:bodyPr>
          <a:lstStyle/>
          <a:p>
            <a:r>
              <a:rPr lang="en-US" dirty="0"/>
              <a:t>Optimization Framework </a:t>
            </a:r>
            <a:r>
              <a:rPr lang="en-US" dirty="0" smtClean="0"/>
              <a:t>- Interface Definitions (3/4)</a:t>
            </a:r>
            <a:endParaRPr lang="en-US" dirty="0"/>
          </a:p>
        </p:txBody>
      </p:sp>
      <p:graphicFrame>
        <p:nvGraphicFramePr>
          <p:cNvPr id="7" name="Content Placeholder 6">
            <a:extLst>
              <a:ext uri="{FF2B5EF4-FFF2-40B4-BE49-F238E27FC236}">
                <a16:creationId xmlns="" xmlns:a16="http://schemas.microsoft.com/office/drawing/2014/main" id="{786E75EC-CCBF-4CDF-8AE8-01F9318770F8}"/>
              </a:ext>
            </a:extLst>
          </p:cNvPr>
          <p:cNvGraphicFramePr>
            <a:graphicFrameLocks noGrp="1"/>
          </p:cNvGraphicFramePr>
          <p:nvPr>
            <p:ph sz="half" idx="4294967295"/>
            <p:extLst/>
          </p:nvPr>
        </p:nvGraphicFramePr>
        <p:xfrm>
          <a:off x="226106" y="1301750"/>
          <a:ext cx="11737294" cy="2477956"/>
        </p:xfrm>
        <a:graphic>
          <a:graphicData uri="http://schemas.openxmlformats.org/drawingml/2006/table">
            <a:tbl>
              <a:tblPr firstRow="1" bandRow="1">
                <a:tableStyleId>{5C22544A-7EE6-4342-B048-85BDC9FD1C3A}</a:tableStyleId>
              </a:tblPr>
              <a:tblGrid>
                <a:gridCol w="2345030">
                  <a:extLst>
                    <a:ext uri="{9D8B030D-6E8A-4147-A177-3AD203B41FA5}">
                      <a16:colId xmlns="" xmlns:a16="http://schemas.microsoft.com/office/drawing/2014/main" val="2523137343"/>
                    </a:ext>
                  </a:extLst>
                </a:gridCol>
                <a:gridCol w="9392264">
                  <a:extLst>
                    <a:ext uri="{9D8B030D-6E8A-4147-A177-3AD203B41FA5}">
                      <a16:colId xmlns="" xmlns:a16="http://schemas.microsoft.com/office/drawing/2014/main" val="750913862"/>
                    </a:ext>
                  </a:extLst>
                </a:gridCol>
              </a:tblGrid>
              <a:tr h="459469">
                <a:tc gridSpan="2">
                  <a:txBody>
                    <a:bodyPr/>
                    <a:lstStyle/>
                    <a:p>
                      <a:r>
                        <a:rPr lang="en-US" dirty="0"/>
                        <a:t>Optimization Request Interface</a:t>
                      </a:r>
                    </a:p>
                  </a:txBody>
                  <a:tcPr/>
                </a:tc>
                <a:tc hMerge="1">
                  <a:txBody>
                    <a:bodyPr/>
                    <a:lstStyle/>
                    <a:p>
                      <a:endParaRPr lang="en-US" dirty="0"/>
                    </a:p>
                  </a:txBody>
                  <a:tcPr/>
                </a:tc>
                <a:extLst>
                  <a:ext uri="{0D108BD9-81ED-4DB2-BD59-A6C34878D82A}">
                    <a16:rowId xmlns="" xmlns:a16="http://schemas.microsoft.com/office/drawing/2014/main" val="54680813"/>
                  </a:ext>
                </a:extLst>
              </a:tr>
              <a:tr h="459469">
                <a:tc>
                  <a:txBody>
                    <a:bodyPr/>
                    <a:lstStyle/>
                    <a:p>
                      <a:r>
                        <a:rPr lang="en-US" dirty="0"/>
                        <a:t>Provided Service</a:t>
                      </a:r>
                    </a:p>
                  </a:txBody>
                  <a:tcPr/>
                </a:tc>
                <a:tc>
                  <a:txBody>
                    <a:bodyPr/>
                    <a:lstStyle/>
                    <a:p>
                      <a:r>
                        <a:rPr lang="en-US" dirty="0" smtClean="0"/>
                        <a:t>Homing Service</a:t>
                      </a:r>
                      <a:r>
                        <a:rPr lang="en-US" baseline="0" dirty="0" smtClean="0"/>
                        <a:t> API (HAS-API)</a:t>
                      </a:r>
                      <a:endParaRPr lang="en-US" dirty="0"/>
                    </a:p>
                  </a:txBody>
                  <a:tcPr/>
                </a:tc>
                <a:extLst>
                  <a:ext uri="{0D108BD9-81ED-4DB2-BD59-A6C34878D82A}">
                    <a16:rowId xmlns="" xmlns:a16="http://schemas.microsoft.com/office/drawing/2014/main" val="2786426597"/>
                  </a:ext>
                </a:extLst>
              </a:tr>
              <a:tr h="459469">
                <a:tc>
                  <a:txBody>
                    <a:bodyPr/>
                    <a:lstStyle/>
                    <a:p>
                      <a:r>
                        <a:rPr lang="en-US" dirty="0"/>
                        <a:t>Supplementary Information</a:t>
                      </a:r>
                    </a:p>
                  </a:txBody>
                  <a:tcPr/>
                </a:tc>
                <a:tc>
                  <a:txBody>
                    <a:bodyPr/>
                    <a:lstStyle/>
                    <a:p>
                      <a:r>
                        <a:rPr lang="en-US" dirty="0" smtClean="0"/>
                        <a:t>The OOF will provide</a:t>
                      </a:r>
                      <a:r>
                        <a:rPr lang="en-US" baseline="0" dirty="0" smtClean="0"/>
                        <a:t> a list of possible candidates for placement, which the service orchestrator can use to instantiate the service</a:t>
                      </a:r>
                      <a:endParaRPr lang="en-US" dirty="0"/>
                    </a:p>
                  </a:txBody>
                  <a:tcPr/>
                </a:tc>
                <a:extLst>
                  <a:ext uri="{0D108BD9-81ED-4DB2-BD59-A6C34878D82A}">
                    <a16:rowId xmlns="" xmlns:a16="http://schemas.microsoft.com/office/drawing/2014/main" val="289276562"/>
                  </a:ext>
                </a:extLst>
              </a:tr>
              <a:tr h="459469">
                <a:tc>
                  <a:txBody>
                    <a:bodyPr/>
                    <a:lstStyle/>
                    <a:p>
                      <a:r>
                        <a:rPr lang="en-US" dirty="0"/>
                        <a:t>Interface Provider(s)</a:t>
                      </a:r>
                    </a:p>
                  </a:txBody>
                  <a:tcPr/>
                </a:tc>
                <a:tc>
                  <a:txBody>
                    <a:bodyPr/>
                    <a:lstStyle/>
                    <a:p>
                      <a:r>
                        <a:rPr lang="en-US" dirty="0"/>
                        <a:t>Optimization Framework</a:t>
                      </a:r>
                    </a:p>
                  </a:txBody>
                  <a:tcPr/>
                </a:tc>
                <a:extLst>
                  <a:ext uri="{0D108BD9-81ED-4DB2-BD59-A6C34878D82A}">
                    <a16:rowId xmlns="" xmlns:a16="http://schemas.microsoft.com/office/drawing/2014/main" val="3289706606"/>
                  </a:ext>
                </a:extLst>
              </a:tr>
              <a:tr h="459469">
                <a:tc>
                  <a:txBody>
                    <a:bodyPr/>
                    <a:lstStyle/>
                    <a:p>
                      <a:r>
                        <a:rPr lang="en-US" dirty="0"/>
                        <a:t>Provided Capabilities</a:t>
                      </a:r>
                    </a:p>
                  </a:txBody>
                  <a:tcPr/>
                </a:tc>
                <a:tc>
                  <a:txBody>
                    <a:bodyPr/>
                    <a:lstStyle/>
                    <a:p>
                      <a:pPr marL="285750" indent="-285750">
                        <a:buFontTx/>
                        <a:buChar char="-"/>
                      </a:pPr>
                      <a:r>
                        <a:rPr lang="en-US" dirty="0"/>
                        <a:t>Optimization Information Request</a:t>
                      </a:r>
                    </a:p>
                  </a:txBody>
                  <a:tcPr/>
                </a:tc>
                <a:extLst>
                  <a:ext uri="{0D108BD9-81ED-4DB2-BD59-A6C34878D82A}">
                    <a16:rowId xmlns="" xmlns:a16="http://schemas.microsoft.com/office/drawing/2014/main" val="1226283752"/>
                  </a:ext>
                </a:extLst>
              </a:tr>
            </a:tbl>
          </a:graphicData>
        </a:graphic>
      </p:graphicFrame>
    </p:spTree>
    <p:extLst>
      <p:ext uri="{BB962C8B-B14F-4D97-AF65-F5344CB8AC3E}">
        <p14:creationId xmlns:p14="http://schemas.microsoft.com/office/powerpoint/2010/main" val="588636122"/>
      </p:ext>
    </p:extLst>
  </p:cSld>
  <p:clrMapOvr>
    <a:masterClrMapping/>
  </p:clrMapOvr>
  <p:transition>
    <p:wipe dir="r"/>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 xmlns:a16="http://schemas.microsoft.com/office/drawing/2014/main" id="{88E69129-417E-4513-97A0-7938BAAC1B30}"/>
              </a:ext>
            </a:extLst>
          </p:cNvPr>
          <p:cNvSpPr>
            <a:spLocks noGrp="1"/>
          </p:cNvSpPr>
          <p:nvPr>
            <p:ph type="sldNum" sz="quarter" idx="4"/>
          </p:nvPr>
        </p:nvSpPr>
        <p:spPr/>
        <p:txBody>
          <a:bodyPr/>
          <a:lstStyle/>
          <a:p>
            <a:fld id="{6C9CD605-947A-3C4E-98CB-B055F943FEBA}" type="slidenum">
              <a:rPr lang="en-US" smtClean="0"/>
              <a:pPr/>
              <a:t>31</a:t>
            </a:fld>
            <a:endParaRPr lang="en-US" dirty="0"/>
          </a:p>
        </p:txBody>
      </p:sp>
      <p:sp>
        <p:nvSpPr>
          <p:cNvPr id="3" name="Title 2">
            <a:extLst>
              <a:ext uri="{FF2B5EF4-FFF2-40B4-BE49-F238E27FC236}">
                <a16:creationId xmlns="" xmlns:a16="http://schemas.microsoft.com/office/drawing/2014/main" id="{F842310F-EE06-44DA-B9FA-2FF9DFE7D9F4}"/>
              </a:ext>
            </a:extLst>
          </p:cNvPr>
          <p:cNvSpPr>
            <a:spLocks noGrp="1"/>
          </p:cNvSpPr>
          <p:nvPr>
            <p:ph type="title"/>
          </p:nvPr>
        </p:nvSpPr>
        <p:spPr/>
        <p:txBody>
          <a:bodyPr>
            <a:normAutofit fontScale="90000"/>
          </a:bodyPr>
          <a:lstStyle/>
          <a:p>
            <a:r>
              <a:rPr lang="en-US" dirty="0"/>
              <a:t>Optimization Framework </a:t>
            </a:r>
            <a:r>
              <a:rPr lang="en-US" dirty="0" smtClean="0"/>
              <a:t>- Interface Definitions (4/4)</a:t>
            </a:r>
            <a:endParaRPr lang="en-US" dirty="0"/>
          </a:p>
        </p:txBody>
      </p:sp>
      <p:graphicFrame>
        <p:nvGraphicFramePr>
          <p:cNvPr id="7" name="Content Placeholder 6">
            <a:extLst>
              <a:ext uri="{FF2B5EF4-FFF2-40B4-BE49-F238E27FC236}">
                <a16:creationId xmlns="" xmlns:a16="http://schemas.microsoft.com/office/drawing/2014/main" id="{786E75EC-CCBF-4CDF-8AE8-01F9318770F8}"/>
              </a:ext>
            </a:extLst>
          </p:cNvPr>
          <p:cNvGraphicFramePr>
            <a:graphicFrameLocks noGrp="1"/>
          </p:cNvGraphicFramePr>
          <p:nvPr>
            <p:ph sz="half" idx="4294967295"/>
            <p:extLst/>
          </p:nvPr>
        </p:nvGraphicFramePr>
        <p:xfrm>
          <a:off x="226106" y="1301750"/>
          <a:ext cx="11737294" cy="2477956"/>
        </p:xfrm>
        <a:graphic>
          <a:graphicData uri="http://schemas.openxmlformats.org/drawingml/2006/table">
            <a:tbl>
              <a:tblPr firstRow="1" bandRow="1">
                <a:tableStyleId>{5C22544A-7EE6-4342-B048-85BDC9FD1C3A}</a:tableStyleId>
              </a:tblPr>
              <a:tblGrid>
                <a:gridCol w="2345030">
                  <a:extLst>
                    <a:ext uri="{9D8B030D-6E8A-4147-A177-3AD203B41FA5}">
                      <a16:colId xmlns="" xmlns:a16="http://schemas.microsoft.com/office/drawing/2014/main" val="2523137343"/>
                    </a:ext>
                  </a:extLst>
                </a:gridCol>
                <a:gridCol w="9392264">
                  <a:extLst>
                    <a:ext uri="{9D8B030D-6E8A-4147-A177-3AD203B41FA5}">
                      <a16:colId xmlns="" xmlns:a16="http://schemas.microsoft.com/office/drawing/2014/main" val="750913862"/>
                    </a:ext>
                  </a:extLst>
                </a:gridCol>
              </a:tblGrid>
              <a:tr h="459469">
                <a:tc gridSpan="2">
                  <a:txBody>
                    <a:bodyPr/>
                    <a:lstStyle/>
                    <a:p>
                      <a:r>
                        <a:rPr lang="en-US" dirty="0" smtClean="0"/>
                        <a:t>Scheduling Optimization </a:t>
                      </a:r>
                      <a:r>
                        <a:rPr lang="en-US" dirty="0"/>
                        <a:t>Request Interface</a:t>
                      </a:r>
                    </a:p>
                  </a:txBody>
                  <a:tcPr/>
                </a:tc>
                <a:tc hMerge="1">
                  <a:txBody>
                    <a:bodyPr/>
                    <a:lstStyle/>
                    <a:p>
                      <a:endParaRPr lang="en-US" dirty="0"/>
                    </a:p>
                  </a:txBody>
                  <a:tcPr/>
                </a:tc>
                <a:extLst>
                  <a:ext uri="{0D108BD9-81ED-4DB2-BD59-A6C34878D82A}">
                    <a16:rowId xmlns="" xmlns:a16="http://schemas.microsoft.com/office/drawing/2014/main" val="54680813"/>
                  </a:ext>
                </a:extLst>
              </a:tr>
              <a:tr h="459469">
                <a:tc>
                  <a:txBody>
                    <a:bodyPr/>
                    <a:lstStyle/>
                    <a:p>
                      <a:r>
                        <a:rPr lang="en-US" dirty="0"/>
                        <a:t>Provided Service</a:t>
                      </a:r>
                    </a:p>
                  </a:txBody>
                  <a:tcPr/>
                </a:tc>
                <a:tc>
                  <a:txBody>
                    <a:bodyPr/>
                    <a:lstStyle/>
                    <a:p>
                      <a:r>
                        <a:rPr lang="en-US" dirty="0" smtClean="0"/>
                        <a:t>Change Management Scheduling</a:t>
                      </a:r>
                      <a:r>
                        <a:rPr lang="en-US" baseline="0" dirty="0" smtClean="0"/>
                        <a:t> API (</a:t>
                      </a:r>
                      <a:r>
                        <a:rPr lang="en-US" dirty="0" smtClean="0"/>
                        <a:t>CMSO API)</a:t>
                      </a:r>
                      <a:endParaRPr lang="en-US" dirty="0"/>
                    </a:p>
                  </a:txBody>
                  <a:tcPr/>
                </a:tc>
                <a:extLst>
                  <a:ext uri="{0D108BD9-81ED-4DB2-BD59-A6C34878D82A}">
                    <a16:rowId xmlns="" xmlns:a16="http://schemas.microsoft.com/office/drawing/2014/main" val="2786426597"/>
                  </a:ext>
                </a:extLst>
              </a:tr>
              <a:tr h="459469">
                <a:tc>
                  <a:txBody>
                    <a:bodyPr/>
                    <a:lstStyle/>
                    <a:p>
                      <a:r>
                        <a:rPr lang="en-US" dirty="0"/>
                        <a:t>Supplementary Information</a:t>
                      </a:r>
                    </a:p>
                  </a:txBody>
                  <a:tcPr/>
                </a:tc>
                <a:tc>
                  <a:txBody>
                    <a:bodyPr/>
                    <a:lstStyle/>
                    <a:p>
                      <a:r>
                        <a:rPr lang="en-US" dirty="0" smtClean="0"/>
                        <a:t>The OOF will provide</a:t>
                      </a:r>
                      <a:r>
                        <a:rPr lang="en-US" baseline="0" dirty="0" smtClean="0"/>
                        <a:t> a possible schedule of VNF actions (e.g. upgrades) that satisfy the constraints on availability periods and constraints related to conflicts</a:t>
                      </a:r>
                      <a:endParaRPr lang="en-US" dirty="0"/>
                    </a:p>
                  </a:txBody>
                  <a:tcPr/>
                </a:tc>
                <a:extLst>
                  <a:ext uri="{0D108BD9-81ED-4DB2-BD59-A6C34878D82A}">
                    <a16:rowId xmlns="" xmlns:a16="http://schemas.microsoft.com/office/drawing/2014/main" val="289276562"/>
                  </a:ext>
                </a:extLst>
              </a:tr>
              <a:tr h="459469">
                <a:tc>
                  <a:txBody>
                    <a:bodyPr/>
                    <a:lstStyle/>
                    <a:p>
                      <a:r>
                        <a:rPr lang="en-US" dirty="0"/>
                        <a:t>Interface Provider(s)</a:t>
                      </a:r>
                    </a:p>
                  </a:txBody>
                  <a:tcPr/>
                </a:tc>
                <a:tc>
                  <a:txBody>
                    <a:bodyPr/>
                    <a:lstStyle/>
                    <a:p>
                      <a:r>
                        <a:rPr lang="en-US" dirty="0"/>
                        <a:t>Optimization Framework</a:t>
                      </a:r>
                    </a:p>
                  </a:txBody>
                  <a:tcPr/>
                </a:tc>
                <a:extLst>
                  <a:ext uri="{0D108BD9-81ED-4DB2-BD59-A6C34878D82A}">
                    <a16:rowId xmlns="" xmlns:a16="http://schemas.microsoft.com/office/drawing/2014/main" val="3289706606"/>
                  </a:ext>
                </a:extLst>
              </a:tr>
              <a:tr h="459469">
                <a:tc>
                  <a:txBody>
                    <a:bodyPr/>
                    <a:lstStyle/>
                    <a:p>
                      <a:r>
                        <a:rPr lang="en-US" dirty="0"/>
                        <a:t>Provided Capabilities</a:t>
                      </a:r>
                    </a:p>
                  </a:txBody>
                  <a:tcPr/>
                </a:tc>
                <a:tc>
                  <a:txBody>
                    <a:bodyPr/>
                    <a:lstStyle/>
                    <a:p>
                      <a:pPr marL="285750" indent="-285750">
                        <a:buFontTx/>
                        <a:buChar char="-"/>
                      </a:pPr>
                      <a:r>
                        <a:rPr lang="en-US" dirty="0"/>
                        <a:t>Optimization Information Request</a:t>
                      </a:r>
                    </a:p>
                  </a:txBody>
                  <a:tcPr/>
                </a:tc>
                <a:extLst>
                  <a:ext uri="{0D108BD9-81ED-4DB2-BD59-A6C34878D82A}">
                    <a16:rowId xmlns="" xmlns:a16="http://schemas.microsoft.com/office/drawing/2014/main" val="1226283752"/>
                  </a:ext>
                </a:extLst>
              </a:tr>
            </a:tbl>
          </a:graphicData>
        </a:graphic>
      </p:graphicFrame>
    </p:spTree>
    <p:extLst>
      <p:ext uri="{BB962C8B-B14F-4D97-AF65-F5344CB8AC3E}">
        <p14:creationId xmlns:p14="http://schemas.microsoft.com/office/powerpoint/2010/main" val="344048566"/>
      </p:ext>
    </p:extLst>
  </p:cSld>
  <p:clrMapOvr>
    <a:masterClrMapping/>
  </p:clrMapOvr>
  <p:transition>
    <p:wipe dir="r"/>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32</a:t>
            </a:fld>
            <a:endParaRPr lang="en-US" dirty="0"/>
          </a:p>
        </p:txBody>
      </p:sp>
      <p:sp>
        <p:nvSpPr>
          <p:cNvPr id="3" name="Title 2"/>
          <p:cNvSpPr>
            <a:spLocks noGrp="1"/>
          </p:cNvSpPr>
          <p:nvPr>
            <p:ph type="title"/>
          </p:nvPr>
        </p:nvSpPr>
        <p:spPr/>
        <p:txBody>
          <a:bodyPr>
            <a:normAutofit fontScale="90000"/>
          </a:bodyPr>
          <a:lstStyle/>
          <a:p>
            <a:r>
              <a:rPr lang="en-US" b="1" dirty="0" smtClean="0"/>
              <a:t>VNF SDK (VNF package validation) (1/2)</a:t>
            </a:r>
            <a:endParaRPr lang="en-US" b="1" dirty="0"/>
          </a:p>
        </p:txBody>
      </p:sp>
      <p:sp>
        <p:nvSpPr>
          <p:cNvPr id="7" name="圆角矩形 30"/>
          <p:cNvSpPr/>
          <p:nvPr/>
        </p:nvSpPr>
        <p:spPr>
          <a:xfrm>
            <a:off x="314961" y="3847208"/>
            <a:ext cx="1613230" cy="1020445"/>
          </a:xfrm>
          <a:prstGeom prst="roundRect">
            <a:avLst>
              <a:gd name="adj" fmla="val 9045"/>
            </a:avLst>
          </a:prstGeom>
          <a:noFill/>
          <a:ln w="9525" cap="flat" cmpd="sng" algn="ctr">
            <a:solidFill>
              <a:schemeClr val="tx1"/>
            </a:solidFill>
            <a:prstDash val="solid"/>
            <a:round/>
            <a:headEnd type="none" w="med" len="med"/>
            <a:tailEnd type="none" w="med" len="med"/>
          </a:ln>
        </p:spPr>
        <p:txBody>
          <a:bodyPr vert="horz" wrap="square" lIns="91440" tIns="45720" rIns="91440" bIns="45720"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914377">
              <a:buClr>
                <a:srgbClr val="CC9900"/>
              </a:buClr>
            </a:pPr>
            <a:r>
              <a:rPr lang="en-US" altLang="zh-CN" sz="1200" dirty="0" smtClean="0">
                <a:latin typeface="微软雅黑" panose="020B0503020204020204" pitchFamily="34" charset="-122"/>
                <a:ea typeface="微软雅黑" panose="020B0503020204020204" pitchFamily="34" charset="-122"/>
              </a:rPr>
              <a:t>VNF SDK Marketplace</a:t>
            </a:r>
            <a:endParaRPr lang="en-US" altLang="zh-CN" sz="1200" dirty="0">
              <a:latin typeface="微软雅黑" panose="020B0503020204020204" pitchFamily="34" charset="-122"/>
              <a:ea typeface="微软雅黑" panose="020B0503020204020204" pitchFamily="34" charset="-122"/>
            </a:endParaRPr>
          </a:p>
        </p:txBody>
      </p:sp>
      <p:sp>
        <p:nvSpPr>
          <p:cNvPr id="8" name="Rectangle 7"/>
          <p:cNvSpPr/>
          <p:nvPr/>
        </p:nvSpPr>
        <p:spPr>
          <a:xfrm>
            <a:off x="2297232" y="1381990"/>
            <a:ext cx="9523929" cy="1635599"/>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lumMod val="85000"/>
                    <a:lumOff val="15000"/>
                  </a:schemeClr>
                </a:solidFill>
              </a:rPr>
              <a:t>Definition:</a:t>
            </a:r>
          </a:p>
          <a:p>
            <a:pPr marL="285750" indent="-285750">
              <a:buFontTx/>
              <a:buChar char="-"/>
            </a:pPr>
            <a:r>
              <a:rPr lang="en-US" dirty="0" smtClean="0">
                <a:solidFill>
                  <a:schemeClr val="tx1">
                    <a:lumMod val="85000"/>
                    <a:lumOff val="15000"/>
                  </a:schemeClr>
                </a:solidFill>
              </a:rPr>
              <a:t>Provides functionality to upload, verify, and download VNFs</a:t>
            </a:r>
          </a:p>
          <a:p>
            <a:pPr marL="285750" indent="-285750">
              <a:buFontTx/>
              <a:buChar char="-"/>
            </a:pPr>
            <a:r>
              <a:rPr lang="en-US" dirty="0" smtClean="0">
                <a:solidFill>
                  <a:schemeClr val="tx1">
                    <a:lumMod val="85000"/>
                    <a:lumOff val="15000"/>
                  </a:schemeClr>
                </a:solidFill>
              </a:rPr>
              <a:t>VNF Vendors upload VNFs through the Marketplace portal</a:t>
            </a:r>
          </a:p>
          <a:p>
            <a:pPr marL="285750" indent="-285750">
              <a:buFontTx/>
              <a:buChar char="-"/>
            </a:pPr>
            <a:r>
              <a:rPr lang="en-US" dirty="0" smtClean="0">
                <a:solidFill>
                  <a:schemeClr val="tx1">
                    <a:lumMod val="85000"/>
                    <a:lumOff val="15000"/>
                  </a:schemeClr>
                </a:solidFill>
              </a:rPr>
              <a:t>Marketplace runs package validation tests</a:t>
            </a:r>
          </a:p>
          <a:p>
            <a:pPr marL="285750" indent="-285750">
              <a:buFontTx/>
              <a:buChar char="-"/>
            </a:pPr>
            <a:r>
              <a:rPr lang="en-US" dirty="0" smtClean="0">
                <a:solidFill>
                  <a:schemeClr val="tx1">
                    <a:lumMod val="85000"/>
                    <a:lumOff val="15000"/>
                  </a:schemeClr>
                </a:solidFill>
              </a:rPr>
              <a:t>VNFs are made available for Onboarding</a:t>
            </a:r>
            <a:endParaRPr lang="en-US" dirty="0">
              <a:solidFill>
                <a:schemeClr val="tx1">
                  <a:lumMod val="85000"/>
                  <a:lumOff val="15000"/>
                </a:schemeClr>
              </a:solidFill>
            </a:endParaRPr>
          </a:p>
        </p:txBody>
      </p:sp>
      <p:sp>
        <p:nvSpPr>
          <p:cNvPr id="9" name="Rectangle 8"/>
          <p:cNvSpPr/>
          <p:nvPr/>
        </p:nvSpPr>
        <p:spPr>
          <a:xfrm>
            <a:off x="2297230" y="3109922"/>
            <a:ext cx="9523929" cy="259587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smtClean="0">
                <a:solidFill>
                  <a:schemeClr val="tx1">
                    <a:lumMod val="85000"/>
                    <a:lumOff val="15000"/>
                  </a:schemeClr>
                </a:solidFill>
              </a:rPr>
              <a:t>Marketplace API:</a:t>
            </a:r>
            <a:endParaRPr lang="en-US" dirty="0">
              <a:solidFill>
                <a:schemeClr val="tx1">
                  <a:lumMod val="85000"/>
                  <a:lumOff val="15000"/>
                </a:schemeClr>
              </a:solidFill>
            </a:endParaRPr>
          </a:p>
          <a:p>
            <a:pPr marL="285750" indent="-285750">
              <a:buFontTx/>
              <a:buChar char="-"/>
            </a:pPr>
            <a:r>
              <a:rPr lang="en-US" dirty="0" smtClean="0">
                <a:solidFill>
                  <a:schemeClr val="tx1">
                    <a:lumMod val="85000"/>
                    <a:lumOff val="15000"/>
                  </a:schemeClr>
                </a:solidFill>
              </a:rPr>
              <a:t>Upload/Re-upload VNF</a:t>
            </a:r>
            <a:endParaRPr lang="en-US" dirty="0">
              <a:solidFill>
                <a:schemeClr val="tx1">
                  <a:lumMod val="85000"/>
                  <a:lumOff val="15000"/>
                </a:schemeClr>
              </a:solidFill>
            </a:endParaRPr>
          </a:p>
          <a:p>
            <a:pPr marL="742950" lvl="1" indent="-285750">
              <a:buFontTx/>
              <a:buChar char="-"/>
            </a:pPr>
            <a:r>
              <a:rPr lang="en-US" dirty="0" smtClean="0">
                <a:solidFill>
                  <a:schemeClr val="tx1">
                    <a:lumMod val="85000"/>
                    <a:lumOff val="15000"/>
                  </a:schemeClr>
                </a:solidFill>
              </a:rPr>
              <a:t>Upload VNFs to the Marketplace</a:t>
            </a:r>
            <a:endParaRPr lang="en-US" dirty="0">
              <a:solidFill>
                <a:schemeClr val="tx1">
                  <a:lumMod val="85000"/>
                  <a:lumOff val="15000"/>
                </a:schemeClr>
              </a:solidFill>
            </a:endParaRPr>
          </a:p>
          <a:p>
            <a:pPr marL="285750" indent="-285750">
              <a:buFontTx/>
              <a:buChar char="-"/>
            </a:pPr>
            <a:r>
              <a:rPr lang="en-US" dirty="0" smtClean="0">
                <a:solidFill>
                  <a:schemeClr val="tx1">
                    <a:lumMod val="85000"/>
                    <a:lumOff val="15000"/>
                  </a:schemeClr>
                </a:solidFill>
              </a:rPr>
              <a:t>Download VNF</a:t>
            </a:r>
            <a:endParaRPr lang="en-US" dirty="0">
              <a:solidFill>
                <a:schemeClr val="tx1">
                  <a:lumMod val="85000"/>
                  <a:lumOff val="15000"/>
                </a:schemeClr>
              </a:solidFill>
            </a:endParaRPr>
          </a:p>
          <a:p>
            <a:pPr marL="742950" lvl="1" indent="-285750">
              <a:buFontTx/>
              <a:buChar char="-"/>
            </a:pPr>
            <a:r>
              <a:rPr lang="en-US" dirty="0" smtClean="0">
                <a:solidFill>
                  <a:schemeClr val="tx1">
                    <a:lumMod val="85000"/>
                    <a:lumOff val="15000"/>
                  </a:schemeClr>
                </a:solidFill>
              </a:rPr>
              <a:t>Download VNFs</a:t>
            </a:r>
          </a:p>
          <a:p>
            <a:pPr marL="285750" indent="-285750">
              <a:buFontTx/>
              <a:buChar char="-"/>
            </a:pPr>
            <a:r>
              <a:rPr lang="en-US" dirty="0" smtClean="0">
                <a:solidFill>
                  <a:schemeClr val="tx1">
                    <a:lumMod val="85000"/>
                    <a:lumOff val="15000"/>
                  </a:schemeClr>
                </a:solidFill>
              </a:rPr>
              <a:t>Query VNF</a:t>
            </a:r>
          </a:p>
          <a:p>
            <a:pPr marL="742950" lvl="1" indent="-285750">
              <a:buFontTx/>
              <a:buChar char="-"/>
            </a:pPr>
            <a:r>
              <a:rPr lang="en-US" dirty="0" smtClean="0">
                <a:solidFill>
                  <a:schemeClr val="tx1">
                    <a:lumMod val="85000"/>
                    <a:lumOff val="15000"/>
                  </a:schemeClr>
                </a:solidFill>
              </a:rPr>
              <a:t>Query VNFs by CSAR ID or conditions (name, version, type, provider)</a:t>
            </a:r>
          </a:p>
          <a:p>
            <a:pPr marL="285750" indent="-285750">
              <a:buFontTx/>
              <a:buChar char="-"/>
            </a:pPr>
            <a:r>
              <a:rPr lang="en-US" smtClean="0">
                <a:solidFill>
                  <a:schemeClr val="tx1">
                    <a:lumMod val="85000"/>
                    <a:lumOff val="15000"/>
                  </a:schemeClr>
                </a:solidFill>
              </a:rPr>
              <a:t>Delete </a:t>
            </a:r>
            <a:r>
              <a:rPr lang="en-US" dirty="0" smtClean="0">
                <a:solidFill>
                  <a:schemeClr val="tx1">
                    <a:lumMod val="85000"/>
                    <a:lumOff val="15000"/>
                  </a:schemeClr>
                </a:solidFill>
              </a:rPr>
              <a:t>VNF</a:t>
            </a:r>
          </a:p>
          <a:p>
            <a:pPr marL="742950" lvl="1" indent="-285750">
              <a:buFontTx/>
              <a:buChar char="-"/>
            </a:pPr>
            <a:r>
              <a:rPr lang="en-US" dirty="0" smtClean="0">
                <a:solidFill>
                  <a:schemeClr val="tx1">
                    <a:lumMod val="85000"/>
                    <a:lumOff val="15000"/>
                  </a:schemeClr>
                </a:solidFill>
              </a:rPr>
              <a:t>Delete VNF from the Marketplace</a:t>
            </a:r>
            <a:endParaRPr lang="en-US" dirty="0">
              <a:solidFill>
                <a:schemeClr val="tx1">
                  <a:lumMod val="85000"/>
                  <a:lumOff val="15000"/>
                </a:schemeClr>
              </a:solidFill>
            </a:endParaRPr>
          </a:p>
        </p:txBody>
      </p:sp>
      <p:sp>
        <p:nvSpPr>
          <p:cNvPr id="11" name="Rectangle 10"/>
          <p:cNvSpPr/>
          <p:nvPr/>
        </p:nvSpPr>
        <p:spPr>
          <a:xfrm>
            <a:off x="2297231" y="5798125"/>
            <a:ext cx="9523929" cy="481861"/>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lumMod val="85000"/>
                    <a:lumOff val="15000"/>
                  </a:schemeClr>
                </a:solidFill>
              </a:rPr>
              <a:t>Consumed </a:t>
            </a:r>
            <a:r>
              <a:rPr lang="en-US" dirty="0" smtClean="0">
                <a:solidFill>
                  <a:schemeClr val="tx1">
                    <a:lumMod val="85000"/>
                    <a:lumOff val="15000"/>
                  </a:schemeClr>
                </a:solidFill>
              </a:rPr>
              <a:t>Models: SOL-004 (Beijing)</a:t>
            </a:r>
            <a:endParaRPr lang="en-US" dirty="0">
              <a:solidFill>
                <a:schemeClr val="tx1">
                  <a:lumMod val="85000"/>
                  <a:lumOff val="15000"/>
                </a:schemeClr>
              </a:solidFill>
            </a:endParaRPr>
          </a:p>
        </p:txBody>
      </p:sp>
      <p:cxnSp>
        <p:nvCxnSpPr>
          <p:cNvPr id="13" name="Straight Connector 12"/>
          <p:cNvCxnSpPr/>
          <p:nvPr/>
        </p:nvCxnSpPr>
        <p:spPr>
          <a:xfrm flipV="1">
            <a:off x="685800" y="3539403"/>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555913" y="3321194"/>
            <a:ext cx="259773" cy="218209"/>
          </a:xfrm>
          <a:prstGeom prst="ellipse">
            <a:avLst/>
          </a:prstGeom>
          <a:noFill/>
          <a:ln w="1587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p:cNvSpPr txBox="1"/>
          <p:nvPr/>
        </p:nvSpPr>
        <p:spPr>
          <a:xfrm>
            <a:off x="453204" y="3093275"/>
            <a:ext cx="872355" cy="215444"/>
          </a:xfrm>
          <a:prstGeom prst="rect">
            <a:avLst/>
          </a:prstGeom>
          <a:noFill/>
        </p:spPr>
        <p:txBody>
          <a:bodyPr wrap="none" rtlCol="0">
            <a:spAutoFit/>
          </a:bodyPr>
          <a:lstStyle/>
          <a:p>
            <a:r>
              <a:rPr lang="en-US" sz="800" dirty="0" smtClean="0"/>
              <a:t>Marketplace API</a:t>
            </a:r>
            <a:endParaRPr lang="en-US" sz="800" dirty="0"/>
          </a:p>
        </p:txBody>
      </p:sp>
      <p:cxnSp>
        <p:nvCxnSpPr>
          <p:cNvPr id="17" name="Straight Connector 16"/>
          <p:cNvCxnSpPr/>
          <p:nvPr/>
        </p:nvCxnSpPr>
        <p:spPr>
          <a:xfrm flipV="1">
            <a:off x="549563" y="4867653"/>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8" name="Arc 17"/>
          <p:cNvSpPr/>
          <p:nvPr/>
        </p:nvSpPr>
        <p:spPr>
          <a:xfrm rot="16200000">
            <a:off x="430434" y="5187612"/>
            <a:ext cx="238257" cy="232602"/>
          </a:xfrm>
          <a:prstGeom prst="arc">
            <a:avLst>
              <a:gd name="adj1" fmla="val 16200000"/>
              <a:gd name="adj2" fmla="val 5446038"/>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0" name="TextBox 19"/>
          <p:cNvSpPr txBox="1"/>
          <p:nvPr/>
        </p:nvSpPr>
        <p:spPr>
          <a:xfrm>
            <a:off x="0" y="6095320"/>
            <a:ext cx="2297232" cy="276999"/>
          </a:xfrm>
          <a:prstGeom prst="rect">
            <a:avLst/>
          </a:prstGeom>
          <a:noFill/>
        </p:spPr>
        <p:txBody>
          <a:bodyPr wrap="none" rtlCol="0">
            <a:spAutoFit/>
          </a:bodyPr>
          <a:lstStyle/>
          <a:p>
            <a:r>
              <a:rPr lang="en-US" sz="1200" dirty="0"/>
              <a:t>Note: Can be more than one page</a:t>
            </a:r>
          </a:p>
        </p:txBody>
      </p:sp>
      <p:sp>
        <p:nvSpPr>
          <p:cNvPr id="4" name="Rectangle 3">
            <a:extLst>
              <a:ext uri="{FF2B5EF4-FFF2-40B4-BE49-F238E27FC236}">
                <a16:creationId xmlns:a16="http://schemas.microsoft.com/office/drawing/2014/main" xmlns="" id="{D61E85E8-426C-4E1D-9428-1590FBD3B833}"/>
              </a:ext>
            </a:extLst>
          </p:cNvPr>
          <p:cNvSpPr/>
          <p:nvPr/>
        </p:nvSpPr>
        <p:spPr>
          <a:xfrm>
            <a:off x="0" y="1143000"/>
            <a:ext cx="2155371" cy="54428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Here we put the services provided</a:t>
            </a:r>
          </a:p>
        </p:txBody>
      </p:sp>
    </p:spTree>
    <p:extLst>
      <p:ext uri="{BB962C8B-B14F-4D97-AF65-F5344CB8AC3E}">
        <p14:creationId xmlns:p14="http://schemas.microsoft.com/office/powerpoint/2010/main" val="3495521411"/>
      </p:ext>
    </p:extLst>
  </p:cSld>
  <p:clrMapOvr>
    <a:masterClrMapping/>
  </p:clrMapOvr>
  <p:transition>
    <p:wipe dir="r"/>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 xmlns:a16="http://schemas.microsoft.com/office/drawing/2014/main" id="{88E69129-417E-4513-97A0-7938BAAC1B30}"/>
              </a:ext>
            </a:extLst>
          </p:cNvPr>
          <p:cNvSpPr>
            <a:spLocks noGrp="1"/>
          </p:cNvSpPr>
          <p:nvPr>
            <p:ph type="sldNum" sz="quarter" idx="4"/>
          </p:nvPr>
        </p:nvSpPr>
        <p:spPr/>
        <p:txBody>
          <a:bodyPr/>
          <a:lstStyle/>
          <a:p>
            <a:fld id="{6C9CD605-947A-3C4E-98CB-B055F943FEBA}" type="slidenum">
              <a:rPr lang="en-US" smtClean="0"/>
              <a:pPr/>
              <a:t>33</a:t>
            </a:fld>
            <a:endParaRPr lang="en-US" dirty="0"/>
          </a:p>
        </p:txBody>
      </p:sp>
      <p:sp>
        <p:nvSpPr>
          <p:cNvPr id="3" name="Title 2">
            <a:extLst>
              <a:ext uri="{FF2B5EF4-FFF2-40B4-BE49-F238E27FC236}">
                <a16:creationId xmlns="" xmlns:a16="http://schemas.microsoft.com/office/drawing/2014/main" id="{F842310F-EE06-44DA-B9FA-2FF9DFE7D9F4}"/>
              </a:ext>
            </a:extLst>
          </p:cNvPr>
          <p:cNvSpPr>
            <a:spLocks noGrp="1"/>
          </p:cNvSpPr>
          <p:nvPr>
            <p:ph type="title"/>
          </p:nvPr>
        </p:nvSpPr>
        <p:spPr/>
        <p:txBody>
          <a:bodyPr>
            <a:normAutofit fontScale="90000"/>
          </a:bodyPr>
          <a:lstStyle/>
          <a:p>
            <a:r>
              <a:rPr lang="en-US" b="1" dirty="0"/>
              <a:t>VNF SDK </a:t>
            </a:r>
            <a:r>
              <a:rPr lang="en-US" b="1" dirty="0" smtClean="0"/>
              <a:t>- </a:t>
            </a:r>
            <a:r>
              <a:rPr lang="en-US" dirty="0" smtClean="0"/>
              <a:t>Interface Definitions (2/2)</a:t>
            </a:r>
            <a:endParaRPr lang="en-US" dirty="0"/>
          </a:p>
        </p:txBody>
      </p:sp>
      <p:graphicFrame>
        <p:nvGraphicFramePr>
          <p:cNvPr id="7" name="Content Placeholder 6">
            <a:extLst>
              <a:ext uri="{FF2B5EF4-FFF2-40B4-BE49-F238E27FC236}">
                <a16:creationId xmlns="" xmlns:a16="http://schemas.microsoft.com/office/drawing/2014/main" id="{786E75EC-CCBF-4CDF-8AE8-01F9318770F8}"/>
              </a:ext>
            </a:extLst>
          </p:cNvPr>
          <p:cNvGraphicFramePr>
            <a:graphicFrameLocks noGrp="1"/>
          </p:cNvGraphicFramePr>
          <p:nvPr>
            <p:ph sz="half" idx="4294967295"/>
            <p:extLst/>
          </p:nvPr>
        </p:nvGraphicFramePr>
        <p:xfrm>
          <a:off x="226106" y="1301750"/>
          <a:ext cx="11737294" cy="2477956"/>
        </p:xfrm>
        <a:graphic>
          <a:graphicData uri="http://schemas.openxmlformats.org/drawingml/2006/table">
            <a:tbl>
              <a:tblPr firstRow="1" bandRow="1">
                <a:tableStyleId>{5C22544A-7EE6-4342-B048-85BDC9FD1C3A}</a:tableStyleId>
              </a:tblPr>
              <a:tblGrid>
                <a:gridCol w="2345030">
                  <a:extLst>
                    <a:ext uri="{9D8B030D-6E8A-4147-A177-3AD203B41FA5}">
                      <a16:colId xmlns="" xmlns:a16="http://schemas.microsoft.com/office/drawing/2014/main" val="2523137343"/>
                    </a:ext>
                  </a:extLst>
                </a:gridCol>
                <a:gridCol w="9392264">
                  <a:extLst>
                    <a:ext uri="{9D8B030D-6E8A-4147-A177-3AD203B41FA5}">
                      <a16:colId xmlns="" xmlns:a16="http://schemas.microsoft.com/office/drawing/2014/main" val="750913862"/>
                    </a:ext>
                  </a:extLst>
                </a:gridCol>
              </a:tblGrid>
              <a:tr h="459469">
                <a:tc gridSpan="2">
                  <a:txBody>
                    <a:bodyPr/>
                    <a:lstStyle/>
                    <a:p>
                      <a:r>
                        <a:rPr lang="en-US" dirty="0" smtClean="0"/>
                        <a:t>Marketplace API</a:t>
                      </a:r>
                      <a:endParaRPr lang="en-US" dirty="0"/>
                    </a:p>
                  </a:txBody>
                  <a:tcPr/>
                </a:tc>
                <a:tc hMerge="1">
                  <a:txBody>
                    <a:bodyPr/>
                    <a:lstStyle/>
                    <a:p>
                      <a:endParaRPr lang="en-US" dirty="0"/>
                    </a:p>
                  </a:txBody>
                  <a:tcPr/>
                </a:tc>
                <a:extLst>
                  <a:ext uri="{0D108BD9-81ED-4DB2-BD59-A6C34878D82A}">
                    <a16:rowId xmlns="" xmlns:a16="http://schemas.microsoft.com/office/drawing/2014/main" val="54680813"/>
                  </a:ext>
                </a:extLst>
              </a:tr>
              <a:tr h="459469">
                <a:tc>
                  <a:txBody>
                    <a:bodyPr/>
                    <a:lstStyle/>
                    <a:p>
                      <a:r>
                        <a:rPr lang="en-US" dirty="0"/>
                        <a:t>Provided Service</a:t>
                      </a:r>
                    </a:p>
                  </a:txBody>
                  <a:tcPr/>
                </a:tc>
                <a:tc>
                  <a:txBody>
                    <a:bodyPr/>
                    <a:lstStyle/>
                    <a:p>
                      <a:r>
                        <a:rPr lang="en-US" dirty="0" smtClean="0"/>
                        <a:t>Upload, Download, Query, Delete</a:t>
                      </a:r>
                      <a:endParaRPr lang="en-US" dirty="0"/>
                    </a:p>
                  </a:txBody>
                  <a:tcPr/>
                </a:tc>
                <a:extLst>
                  <a:ext uri="{0D108BD9-81ED-4DB2-BD59-A6C34878D82A}">
                    <a16:rowId xmlns="" xmlns:a16="http://schemas.microsoft.com/office/drawing/2014/main" val="2786426597"/>
                  </a:ext>
                </a:extLst>
              </a:tr>
              <a:tr h="584296">
                <a:tc>
                  <a:txBody>
                    <a:bodyPr/>
                    <a:lstStyle/>
                    <a:p>
                      <a:r>
                        <a:rPr lang="en-US" dirty="0"/>
                        <a:t>Supplementary Information</a:t>
                      </a:r>
                    </a:p>
                  </a:txBody>
                  <a:tcPr/>
                </a:tc>
                <a:tc>
                  <a:txBody>
                    <a:bodyPr/>
                    <a:lstStyle/>
                    <a:p>
                      <a:r>
                        <a:rPr lang="en-US" dirty="0" smtClean="0"/>
                        <a:t>The VNFSDK APIs </a:t>
                      </a:r>
                      <a:r>
                        <a:rPr lang="en-US" smtClean="0"/>
                        <a:t>are documented on the ONAP Wiki: https://wiki.onap.org/display/DW/API+Documentation</a:t>
                      </a:r>
                      <a:endParaRPr lang="en-US" dirty="0"/>
                    </a:p>
                  </a:txBody>
                  <a:tcPr/>
                </a:tc>
                <a:extLst>
                  <a:ext uri="{0D108BD9-81ED-4DB2-BD59-A6C34878D82A}">
                    <a16:rowId xmlns="" xmlns:a16="http://schemas.microsoft.com/office/drawing/2014/main" val="289276562"/>
                  </a:ext>
                </a:extLst>
              </a:tr>
              <a:tr h="459469">
                <a:tc>
                  <a:txBody>
                    <a:bodyPr/>
                    <a:lstStyle/>
                    <a:p>
                      <a:r>
                        <a:rPr lang="en-US" dirty="0"/>
                        <a:t>Interface Provider(s)</a:t>
                      </a:r>
                    </a:p>
                  </a:txBody>
                  <a:tcPr/>
                </a:tc>
                <a:tc>
                  <a:txBody>
                    <a:bodyPr/>
                    <a:lstStyle/>
                    <a:p>
                      <a:r>
                        <a:rPr lang="en-US" dirty="0" smtClean="0"/>
                        <a:t>VNF SDK Marketplace</a:t>
                      </a:r>
                      <a:endParaRPr lang="en-US" dirty="0"/>
                    </a:p>
                  </a:txBody>
                  <a:tcPr/>
                </a:tc>
                <a:extLst>
                  <a:ext uri="{0D108BD9-81ED-4DB2-BD59-A6C34878D82A}">
                    <a16:rowId xmlns="" xmlns:a16="http://schemas.microsoft.com/office/drawing/2014/main" val="3289706606"/>
                  </a:ext>
                </a:extLst>
              </a:tr>
              <a:tr h="459469">
                <a:tc>
                  <a:txBody>
                    <a:bodyPr/>
                    <a:lstStyle/>
                    <a:p>
                      <a:r>
                        <a:rPr lang="en-US" dirty="0"/>
                        <a:t>Provided Capabilities</a:t>
                      </a:r>
                    </a:p>
                  </a:txBody>
                  <a:tcPr/>
                </a:tc>
                <a:tc>
                  <a:txBody>
                    <a:bodyPr/>
                    <a:lstStyle/>
                    <a:p>
                      <a:pPr marL="0" indent="0">
                        <a:buFontTx/>
                        <a:buNone/>
                      </a:pPr>
                      <a:r>
                        <a:rPr lang="en-US" dirty="0" smtClean="0"/>
                        <a:t>VNF</a:t>
                      </a:r>
                      <a:r>
                        <a:rPr lang="en-US" baseline="0" dirty="0" smtClean="0"/>
                        <a:t> Pre-onboarding upload/download/validation/query/delete</a:t>
                      </a:r>
                      <a:endParaRPr lang="en-US" dirty="0"/>
                    </a:p>
                  </a:txBody>
                  <a:tcPr/>
                </a:tc>
                <a:extLst>
                  <a:ext uri="{0D108BD9-81ED-4DB2-BD59-A6C34878D82A}">
                    <a16:rowId xmlns="" xmlns:a16="http://schemas.microsoft.com/office/drawing/2014/main" val="1226283752"/>
                  </a:ext>
                </a:extLst>
              </a:tr>
            </a:tbl>
          </a:graphicData>
        </a:graphic>
      </p:graphicFrame>
    </p:spTree>
    <p:extLst>
      <p:ext uri="{BB962C8B-B14F-4D97-AF65-F5344CB8AC3E}">
        <p14:creationId xmlns:p14="http://schemas.microsoft.com/office/powerpoint/2010/main" val="4232671916"/>
      </p:ext>
    </p:extLst>
  </p:cSld>
  <p:clrMapOvr>
    <a:masterClrMapping/>
  </p:clrMapOvr>
  <p:transition>
    <p:wipe dir="r"/>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 name="矩形 69"/>
          <p:cNvSpPr/>
          <p:nvPr/>
        </p:nvSpPr>
        <p:spPr>
          <a:xfrm>
            <a:off x="1188593" y="1126274"/>
            <a:ext cx="5444267" cy="568712"/>
          </a:xfrm>
          <a:prstGeom prst="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Flowchart: Document 29">
            <a:extLst>
              <a:ext uri="{FF2B5EF4-FFF2-40B4-BE49-F238E27FC236}">
                <a16:creationId xmlns="" xmlns:a16="http://schemas.microsoft.com/office/drawing/2014/main" id="{2201DC6D-CC95-430A-AA20-58AEE7F71D6A}"/>
              </a:ext>
            </a:extLst>
          </p:cNvPr>
          <p:cNvSpPr/>
          <p:nvPr/>
        </p:nvSpPr>
        <p:spPr>
          <a:xfrm>
            <a:off x="1588037" y="5707201"/>
            <a:ext cx="5463540" cy="495564"/>
          </a:xfrm>
          <a:prstGeom prst="flowChartDocumen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Flowchart: Document 28">
            <a:extLst>
              <a:ext uri="{FF2B5EF4-FFF2-40B4-BE49-F238E27FC236}">
                <a16:creationId xmlns="" xmlns:a16="http://schemas.microsoft.com/office/drawing/2014/main" id="{69EE4E89-28DC-45EC-9F62-292FB766AF21}"/>
              </a:ext>
            </a:extLst>
          </p:cNvPr>
          <p:cNvSpPr/>
          <p:nvPr/>
        </p:nvSpPr>
        <p:spPr>
          <a:xfrm>
            <a:off x="1125123" y="5764757"/>
            <a:ext cx="5463540" cy="495564"/>
          </a:xfrm>
          <a:prstGeom prst="flowChartDocumen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p:txBody>
          <a:bodyPr>
            <a:normAutofit/>
          </a:bodyPr>
          <a:lstStyle/>
          <a:p>
            <a:r>
              <a:rPr lang="en-US" altLang="en-US" sz="3600" b="1" dirty="0" smtClean="0">
                <a:solidFill>
                  <a:schemeClr val="bg1">
                    <a:lumMod val="95000"/>
                  </a:schemeClr>
                </a:solidFill>
              </a:rPr>
              <a:t>VF-C Components</a:t>
            </a:r>
            <a:endParaRPr lang="en-US" altLang="en-US" sz="3600" b="1" dirty="0">
              <a:solidFill>
                <a:schemeClr val="bg1">
                  <a:lumMod val="95000"/>
                </a:schemeClr>
              </a:solidFill>
            </a:endParaRPr>
          </a:p>
        </p:txBody>
      </p:sp>
      <p:sp>
        <p:nvSpPr>
          <p:cNvPr id="4" name="Rectangle: Rounded Corners 3">
            <a:extLst>
              <a:ext uri="{FF2B5EF4-FFF2-40B4-BE49-F238E27FC236}">
                <a16:creationId xmlns="" xmlns:a16="http://schemas.microsoft.com/office/drawing/2014/main" id="{0E3B859D-C3DA-49AF-B1D2-6C57B81AE6F2}"/>
              </a:ext>
            </a:extLst>
          </p:cNvPr>
          <p:cNvSpPr/>
          <p:nvPr/>
        </p:nvSpPr>
        <p:spPr>
          <a:xfrm>
            <a:off x="1291847" y="1923173"/>
            <a:ext cx="5034915" cy="2243027"/>
          </a:xfrm>
          <a:prstGeom prst="roundRect">
            <a:avLst/>
          </a:prstGeom>
          <a:solidFill>
            <a:srgbClr val="FFFFFF"/>
          </a:solidFill>
          <a:ln w="12700" cap="flat" cmpd="sng" algn="ctr">
            <a:solidFill>
              <a:srgbClr val="FF0000"/>
            </a:soli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r>
              <a:rPr lang="en-US" dirty="0" smtClean="0">
                <a:solidFill>
                  <a:srgbClr val="000000"/>
                </a:solidFill>
              </a:rPr>
              <a:t>NFVO</a:t>
            </a:r>
            <a:endParaRPr lang="en-US" dirty="0">
              <a:solidFill>
                <a:srgbClr val="000000"/>
              </a:solidFill>
            </a:endParaRPr>
          </a:p>
        </p:txBody>
      </p:sp>
      <p:sp>
        <p:nvSpPr>
          <p:cNvPr id="27" name="Flowchart: Document 26">
            <a:extLst>
              <a:ext uri="{FF2B5EF4-FFF2-40B4-BE49-F238E27FC236}">
                <a16:creationId xmlns="" xmlns:a16="http://schemas.microsoft.com/office/drawing/2014/main" id="{EA5147D7-5FC3-44D5-A6DD-6D58158949E7}"/>
              </a:ext>
            </a:extLst>
          </p:cNvPr>
          <p:cNvSpPr/>
          <p:nvPr/>
        </p:nvSpPr>
        <p:spPr>
          <a:xfrm>
            <a:off x="696498" y="5830132"/>
            <a:ext cx="5463540" cy="495564"/>
          </a:xfrm>
          <a:prstGeom prst="flowChartDocumen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TextBox 27">
            <a:extLst>
              <a:ext uri="{FF2B5EF4-FFF2-40B4-BE49-F238E27FC236}">
                <a16:creationId xmlns="" xmlns:a16="http://schemas.microsoft.com/office/drawing/2014/main" id="{E384522A-6081-4D7B-87AA-736AB6685BCE}"/>
              </a:ext>
            </a:extLst>
          </p:cNvPr>
          <p:cNvSpPr txBox="1"/>
          <p:nvPr/>
        </p:nvSpPr>
        <p:spPr>
          <a:xfrm>
            <a:off x="4975222" y="5607051"/>
            <a:ext cx="1172116" cy="369332"/>
          </a:xfrm>
          <a:prstGeom prst="rect">
            <a:avLst/>
          </a:prstGeom>
          <a:noFill/>
        </p:spPr>
        <p:txBody>
          <a:bodyPr wrap="none" rtlCol="0">
            <a:spAutoFit/>
          </a:bodyPr>
          <a:lstStyle/>
          <a:p>
            <a:r>
              <a:rPr lang="en-US" dirty="0"/>
              <a:t>NFVI&amp;VIM</a:t>
            </a:r>
          </a:p>
        </p:txBody>
      </p:sp>
      <p:sp>
        <p:nvSpPr>
          <p:cNvPr id="37" name="Flowchart: Document 36">
            <a:extLst>
              <a:ext uri="{FF2B5EF4-FFF2-40B4-BE49-F238E27FC236}">
                <a16:creationId xmlns="" xmlns:a16="http://schemas.microsoft.com/office/drawing/2014/main" id="{BBB59951-9FF2-4068-A679-1AB851C40AA8}"/>
              </a:ext>
            </a:extLst>
          </p:cNvPr>
          <p:cNvSpPr/>
          <p:nvPr/>
        </p:nvSpPr>
        <p:spPr>
          <a:xfrm>
            <a:off x="5422523" y="2097733"/>
            <a:ext cx="1266092" cy="514598"/>
          </a:xfrm>
          <a:prstGeom prst="flowChartDocumen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sz="1200" dirty="0"/>
              <a:t>VNF Package </a:t>
            </a:r>
            <a:br>
              <a:rPr lang="en-US" sz="1200" dirty="0"/>
            </a:br>
            <a:r>
              <a:rPr lang="en-US" sz="1200" dirty="0"/>
              <a:t>( VNFD)</a:t>
            </a:r>
          </a:p>
        </p:txBody>
      </p:sp>
      <p:sp>
        <p:nvSpPr>
          <p:cNvPr id="36" name="Flowchart: Document 35">
            <a:extLst>
              <a:ext uri="{FF2B5EF4-FFF2-40B4-BE49-F238E27FC236}">
                <a16:creationId xmlns="" xmlns:a16="http://schemas.microsoft.com/office/drawing/2014/main" id="{C94DAE16-30DC-4AB3-8B3C-594A87EF073E}"/>
              </a:ext>
            </a:extLst>
          </p:cNvPr>
          <p:cNvSpPr/>
          <p:nvPr/>
        </p:nvSpPr>
        <p:spPr>
          <a:xfrm>
            <a:off x="5300959" y="2161155"/>
            <a:ext cx="1266092" cy="514598"/>
          </a:xfrm>
          <a:prstGeom prst="flowChartDocumen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sz="1200" dirty="0" smtClean="0"/>
              <a:t>NS </a:t>
            </a:r>
            <a:r>
              <a:rPr lang="en-US" sz="1200" dirty="0"/>
              <a:t>Package </a:t>
            </a:r>
            <a:br>
              <a:rPr lang="en-US" sz="1200" dirty="0"/>
            </a:br>
            <a:r>
              <a:rPr lang="en-US" sz="1200" dirty="0"/>
              <a:t>( </a:t>
            </a:r>
            <a:r>
              <a:rPr lang="en-US" sz="1200" dirty="0" smtClean="0"/>
              <a:t>NSD</a:t>
            </a:r>
            <a:r>
              <a:rPr lang="en-US" sz="1200" dirty="0"/>
              <a:t>)</a:t>
            </a:r>
          </a:p>
        </p:txBody>
      </p:sp>
      <p:sp>
        <p:nvSpPr>
          <p:cNvPr id="38" name="TextBox 37">
            <a:extLst>
              <a:ext uri="{FF2B5EF4-FFF2-40B4-BE49-F238E27FC236}">
                <a16:creationId xmlns="" xmlns:a16="http://schemas.microsoft.com/office/drawing/2014/main" id="{F2222CFF-496B-4453-AF94-AC243980874D}"/>
              </a:ext>
            </a:extLst>
          </p:cNvPr>
          <p:cNvSpPr txBox="1"/>
          <p:nvPr/>
        </p:nvSpPr>
        <p:spPr>
          <a:xfrm>
            <a:off x="7497624" y="1575381"/>
            <a:ext cx="4289219" cy="3785652"/>
          </a:xfrm>
          <a:prstGeom prst="rect">
            <a:avLst/>
          </a:prstGeom>
          <a:noFill/>
        </p:spPr>
        <p:txBody>
          <a:bodyPr wrap="square" rtlCol="0">
            <a:spAutoFit/>
          </a:bodyPr>
          <a:lstStyle/>
          <a:p>
            <a:pPr marL="285750" indent="-285750"/>
            <a:r>
              <a:rPr lang="en-US" sz="1600" b="1" dirty="0" smtClean="0">
                <a:latin typeface="微软雅黑" pitchFamily="34" charset="-122"/>
                <a:ea typeface="微软雅黑" pitchFamily="34" charset="-122"/>
              </a:rPr>
              <a:t>NFVO Functions</a:t>
            </a:r>
          </a:p>
          <a:p>
            <a:pPr marL="285750" indent="-285750">
              <a:buFont typeface="Arial" panose="020B0604020202020204" pitchFamily="34" charset="0"/>
              <a:buChar char="•"/>
            </a:pPr>
            <a:r>
              <a:rPr lang="en-US" sz="1600" b="1" dirty="0" smtClean="0"/>
              <a:t>Support </a:t>
            </a:r>
            <a:r>
              <a:rPr lang="en-US" sz="1600" b="1" smtClean="0"/>
              <a:t>NS </a:t>
            </a:r>
            <a:r>
              <a:rPr lang="en-US" altLang="zh-CN" sz="1600" b="1" smtClean="0"/>
              <a:t>Lifecycle </a:t>
            </a:r>
            <a:r>
              <a:rPr lang="en-US" altLang="zh-CN" sz="1600" b="1" dirty="0" smtClean="0"/>
              <a:t>Management </a:t>
            </a:r>
            <a:r>
              <a:rPr lang="en-US" sz="1600" b="1" dirty="0" smtClean="0"/>
              <a:t>including NS instantiate, </a:t>
            </a:r>
            <a:r>
              <a:rPr lang="en-US" sz="1600" b="1" dirty="0"/>
              <a:t>scale, heal, operate </a:t>
            </a:r>
            <a:r>
              <a:rPr lang="en-US" sz="1600" b="1" dirty="0" smtClean="0"/>
              <a:t>(query /update/…)and terminate. In R1, most of NSLCM interfaces align with  SOL005 </a:t>
            </a:r>
            <a:r>
              <a:rPr lang="en-GB" altLang="zh-CN" sz="1600" b="1" dirty="0" smtClean="0"/>
              <a:t>Os-Ma-</a:t>
            </a:r>
            <a:r>
              <a:rPr lang="en-GB" altLang="zh-CN" sz="1600" b="1" dirty="0" err="1" smtClean="0"/>
              <a:t>nfvo</a:t>
            </a:r>
            <a:r>
              <a:rPr lang="en-GB" altLang="zh-CN" sz="1600" b="1" dirty="0" smtClean="0"/>
              <a:t> reference point</a:t>
            </a:r>
            <a:endParaRPr lang="en-US" sz="1600" b="1" dirty="0"/>
          </a:p>
          <a:p>
            <a:pPr marL="285750" indent="-285750">
              <a:buFont typeface="Arial" panose="020B0604020202020204" pitchFamily="34" charset="0"/>
              <a:buChar char="•"/>
            </a:pPr>
            <a:r>
              <a:rPr lang="en-US" sz="1600" b="1" dirty="0"/>
              <a:t>Support </a:t>
            </a:r>
            <a:r>
              <a:rPr lang="en-US" sz="1600" b="1" dirty="0" smtClean="0"/>
              <a:t> integration with  multi VNFMs via drivers which include vendors VNFM and generic VNFM. The interfaces between NFVO and driver comply with </a:t>
            </a:r>
            <a:r>
              <a:rPr lang="en-US" altLang="zh-CN" sz="1600" b="1" dirty="0" smtClean="0"/>
              <a:t>Or-</a:t>
            </a:r>
            <a:r>
              <a:rPr lang="en-US" altLang="zh-CN" sz="1600" b="1" dirty="0" err="1" smtClean="0"/>
              <a:t>Vnfm</a:t>
            </a:r>
            <a:r>
              <a:rPr lang="en-US" altLang="zh-CN" sz="1600" b="1" dirty="0" smtClean="0"/>
              <a:t>  reference point.</a:t>
            </a:r>
            <a:endParaRPr lang="en-US" sz="1600" b="1" dirty="0" smtClean="0"/>
          </a:p>
          <a:p>
            <a:pPr marL="285750" indent="-285750">
              <a:buFont typeface="Arial" panose="020B0604020202020204" pitchFamily="34" charset="0"/>
              <a:buChar char="•"/>
            </a:pPr>
            <a:r>
              <a:rPr lang="en-US" sz="1600" b="1" dirty="0" smtClean="0"/>
              <a:t>Support  integration with multi VIM via Multi-Cloud</a:t>
            </a:r>
          </a:p>
          <a:p>
            <a:pPr marL="285750" indent="-285750">
              <a:buFont typeface="Arial" panose="020B0604020202020204" pitchFamily="34" charset="0"/>
              <a:buChar char="•"/>
            </a:pPr>
            <a:r>
              <a:rPr lang="en-US" sz="1600" b="1" dirty="0" smtClean="0"/>
              <a:t>In R1, NFVO also supports  integration with vendor EMS via driver </a:t>
            </a:r>
            <a:endParaRPr lang="en-US" sz="1600" b="1" dirty="0"/>
          </a:p>
        </p:txBody>
      </p:sp>
      <p:sp>
        <p:nvSpPr>
          <p:cNvPr id="41" name="Circle: Hollow 18">
            <a:extLst>
              <a:ext uri="{FF2B5EF4-FFF2-40B4-BE49-F238E27FC236}">
                <a16:creationId xmlns="" xmlns:a16="http://schemas.microsoft.com/office/drawing/2014/main" id="{ADE56DA5-1148-4E5B-BF8B-E520481F9DB4}"/>
              </a:ext>
            </a:extLst>
          </p:cNvPr>
          <p:cNvSpPr/>
          <p:nvPr/>
        </p:nvSpPr>
        <p:spPr>
          <a:xfrm>
            <a:off x="2331580" y="2405071"/>
            <a:ext cx="2406650" cy="1556078"/>
          </a:xfrm>
          <a:prstGeom prst="donut">
            <a:avLst>
              <a:gd name="adj" fmla="val 621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42" name="Rectangle: Rounded Corners 20">
            <a:extLst>
              <a:ext uri="{FF2B5EF4-FFF2-40B4-BE49-F238E27FC236}">
                <a16:creationId xmlns="" xmlns:a16="http://schemas.microsoft.com/office/drawing/2014/main" id="{E623B598-210B-4E1F-86FB-31BF0A9C111E}"/>
              </a:ext>
            </a:extLst>
          </p:cNvPr>
          <p:cNvSpPr/>
          <p:nvPr/>
        </p:nvSpPr>
        <p:spPr>
          <a:xfrm>
            <a:off x="3311289" y="2355032"/>
            <a:ext cx="914400" cy="24765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200" dirty="0" smtClean="0"/>
              <a:t>Instantiate</a:t>
            </a:r>
            <a:endParaRPr lang="en-US" sz="1200" dirty="0"/>
          </a:p>
        </p:txBody>
      </p:sp>
      <p:sp>
        <p:nvSpPr>
          <p:cNvPr id="45" name="Rectangle: Rounded Corners 22">
            <a:extLst>
              <a:ext uri="{FF2B5EF4-FFF2-40B4-BE49-F238E27FC236}">
                <a16:creationId xmlns="" xmlns:a16="http://schemas.microsoft.com/office/drawing/2014/main" id="{75F86AB5-2114-4CFA-BBCD-54CC91FF1B57}"/>
              </a:ext>
            </a:extLst>
          </p:cNvPr>
          <p:cNvSpPr/>
          <p:nvPr/>
        </p:nvSpPr>
        <p:spPr>
          <a:xfrm>
            <a:off x="4300209" y="2943805"/>
            <a:ext cx="914400" cy="24765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t>Scale</a:t>
            </a:r>
            <a:endParaRPr lang="en-US" sz="1200" dirty="0"/>
          </a:p>
        </p:txBody>
      </p:sp>
      <p:sp>
        <p:nvSpPr>
          <p:cNvPr id="46" name="Rectangle: Rounded Corners 23">
            <a:extLst>
              <a:ext uri="{FF2B5EF4-FFF2-40B4-BE49-F238E27FC236}">
                <a16:creationId xmlns="" xmlns:a16="http://schemas.microsoft.com/office/drawing/2014/main" id="{5A3F4E92-D95C-48DB-8DAE-8824F852B61D}"/>
              </a:ext>
            </a:extLst>
          </p:cNvPr>
          <p:cNvSpPr/>
          <p:nvPr/>
        </p:nvSpPr>
        <p:spPr>
          <a:xfrm>
            <a:off x="3702577" y="3560157"/>
            <a:ext cx="914400" cy="24765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t>Heal</a:t>
            </a:r>
            <a:endParaRPr lang="en-US" sz="1200" dirty="0"/>
          </a:p>
        </p:txBody>
      </p:sp>
      <p:sp>
        <p:nvSpPr>
          <p:cNvPr id="48" name="Rectangle: Rounded Corners 25">
            <a:extLst>
              <a:ext uri="{FF2B5EF4-FFF2-40B4-BE49-F238E27FC236}">
                <a16:creationId xmlns="" xmlns:a16="http://schemas.microsoft.com/office/drawing/2014/main" id="{91C32C53-FD53-4747-BFD6-3B6487FAD8A5}"/>
              </a:ext>
            </a:extLst>
          </p:cNvPr>
          <p:cNvSpPr/>
          <p:nvPr/>
        </p:nvSpPr>
        <p:spPr>
          <a:xfrm>
            <a:off x="2059375" y="2718906"/>
            <a:ext cx="914400" cy="24765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t>Terminate</a:t>
            </a:r>
            <a:endParaRPr lang="en-US" sz="1200" dirty="0"/>
          </a:p>
        </p:txBody>
      </p:sp>
      <p:sp>
        <p:nvSpPr>
          <p:cNvPr id="53" name="Rectangle: Rounded Corners 5">
            <a:extLst>
              <a:ext uri="{FF2B5EF4-FFF2-40B4-BE49-F238E27FC236}">
                <a16:creationId xmlns="" xmlns:a16="http://schemas.microsoft.com/office/drawing/2014/main" id="{F5048C9F-85B9-4D96-A4EA-3EF6A6949BF9}"/>
              </a:ext>
            </a:extLst>
          </p:cNvPr>
          <p:cNvSpPr/>
          <p:nvPr/>
        </p:nvSpPr>
        <p:spPr>
          <a:xfrm>
            <a:off x="1244348" y="4466898"/>
            <a:ext cx="1705467" cy="499593"/>
          </a:xfrm>
          <a:prstGeom prst="roundRect">
            <a:avLst/>
          </a:prstGeom>
          <a:noFill/>
          <a:ln w="12700" cap="flat" cmpd="sng" algn="ctr">
            <a:solidFill>
              <a:schemeClr val="accent1">
                <a:shade val="50000"/>
              </a:schemeClr>
            </a:solidFill>
            <a:prstDash val="solid"/>
            <a:miter lim="800000"/>
          </a:ln>
          <a:effectLst/>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rgbClr val="000000"/>
                </a:solidFill>
              </a:rPr>
              <a:t>SVNFM</a:t>
            </a:r>
            <a:endParaRPr lang="en-US" dirty="0">
              <a:solidFill>
                <a:srgbClr val="000000"/>
              </a:solidFill>
            </a:endParaRPr>
          </a:p>
        </p:txBody>
      </p:sp>
      <p:sp>
        <p:nvSpPr>
          <p:cNvPr id="55" name="Rectangle: Rounded Corners 24">
            <a:extLst>
              <a:ext uri="{FF2B5EF4-FFF2-40B4-BE49-F238E27FC236}">
                <a16:creationId xmlns="" xmlns:a16="http://schemas.microsoft.com/office/drawing/2014/main" id="{5D8202FE-6F46-4095-8DA1-08BEA5BD5D33}"/>
              </a:ext>
            </a:extLst>
          </p:cNvPr>
          <p:cNvSpPr/>
          <p:nvPr/>
        </p:nvSpPr>
        <p:spPr>
          <a:xfrm>
            <a:off x="1679674" y="4354224"/>
            <a:ext cx="914400" cy="24765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t>D</a:t>
            </a:r>
            <a:r>
              <a:rPr lang="en-US" altLang="zh-CN" sz="1200" dirty="0" smtClean="0"/>
              <a:t>river</a:t>
            </a:r>
            <a:endParaRPr lang="en-US" sz="1200" dirty="0"/>
          </a:p>
        </p:txBody>
      </p:sp>
      <p:sp>
        <p:nvSpPr>
          <p:cNvPr id="56" name="Rectangle: Rounded Corners 38">
            <a:extLst>
              <a:ext uri="{FF2B5EF4-FFF2-40B4-BE49-F238E27FC236}">
                <a16:creationId xmlns="" xmlns:a16="http://schemas.microsoft.com/office/drawing/2014/main" id="{3B1C62D5-24C0-4277-A6CF-4DE2325CCE91}"/>
              </a:ext>
            </a:extLst>
          </p:cNvPr>
          <p:cNvSpPr/>
          <p:nvPr/>
        </p:nvSpPr>
        <p:spPr>
          <a:xfrm>
            <a:off x="954344" y="5146302"/>
            <a:ext cx="5505084" cy="308231"/>
          </a:xfrm>
          <a:prstGeom prst="roundRect">
            <a:avLst/>
          </a:prstGeom>
          <a:solidFill>
            <a:srgbClr val="FFFFFF"/>
          </a:solidFill>
          <a:ln w="12700" cap="flat" cmpd="sng" algn="ctr">
            <a:solidFill>
              <a:schemeClr val="accent1">
                <a:shade val="50000"/>
              </a:schemeClr>
            </a:soli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rgbClr val="000000"/>
                </a:solidFill>
              </a:rPr>
              <a:t>Multi-Cloud</a:t>
            </a:r>
            <a:endParaRPr lang="en-US" dirty="0">
              <a:solidFill>
                <a:srgbClr val="000000"/>
              </a:solidFill>
            </a:endParaRPr>
          </a:p>
        </p:txBody>
      </p:sp>
      <p:sp>
        <p:nvSpPr>
          <p:cNvPr id="58" name="Rectangle: Rounded Corners 23">
            <a:extLst>
              <a:ext uri="{FF2B5EF4-FFF2-40B4-BE49-F238E27FC236}">
                <a16:creationId xmlns="" xmlns:a16="http://schemas.microsoft.com/office/drawing/2014/main" id="{5A3F4E92-D95C-48DB-8DAE-8824F852B61D}"/>
              </a:ext>
            </a:extLst>
          </p:cNvPr>
          <p:cNvSpPr/>
          <p:nvPr/>
        </p:nvSpPr>
        <p:spPr>
          <a:xfrm>
            <a:off x="2220070" y="3435168"/>
            <a:ext cx="914400" cy="24765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t>Operate</a:t>
            </a:r>
            <a:endParaRPr lang="en-US" sz="1200" dirty="0"/>
          </a:p>
        </p:txBody>
      </p:sp>
      <p:sp>
        <p:nvSpPr>
          <p:cNvPr id="24" name="Rectangle: Rounded Corners 5">
            <a:extLst>
              <a:ext uri="{FF2B5EF4-FFF2-40B4-BE49-F238E27FC236}">
                <a16:creationId xmlns="" xmlns:a16="http://schemas.microsoft.com/office/drawing/2014/main" id="{F5048C9F-85B9-4D96-A4EA-3EF6A6949BF9}"/>
              </a:ext>
            </a:extLst>
          </p:cNvPr>
          <p:cNvSpPr/>
          <p:nvPr/>
        </p:nvSpPr>
        <p:spPr>
          <a:xfrm>
            <a:off x="3517711" y="4466898"/>
            <a:ext cx="1418124" cy="499593"/>
          </a:xfrm>
          <a:prstGeom prst="roundRect">
            <a:avLst/>
          </a:prstGeom>
          <a:noFill/>
          <a:ln w="12700" cap="flat" cmpd="sng" algn="ctr">
            <a:solidFill>
              <a:schemeClr val="accent1">
                <a:shade val="50000"/>
              </a:schemeClr>
            </a:solidFill>
            <a:prstDash val="solid"/>
            <a:miter lim="800000"/>
          </a:ln>
          <a:effectLst/>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rgbClr val="000000"/>
                </a:solidFill>
              </a:rPr>
              <a:t>GVNFM</a:t>
            </a:r>
            <a:endParaRPr lang="en-US" dirty="0">
              <a:solidFill>
                <a:srgbClr val="000000"/>
              </a:solidFill>
            </a:endParaRPr>
          </a:p>
        </p:txBody>
      </p:sp>
      <p:cxnSp>
        <p:nvCxnSpPr>
          <p:cNvPr id="25" name="Straight Arrow Connector 17">
            <a:extLst>
              <a:ext uri="{FF2B5EF4-FFF2-40B4-BE49-F238E27FC236}">
                <a16:creationId xmlns="" xmlns:a16="http://schemas.microsoft.com/office/drawing/2014/main" id="{5250E69F-0B80-4312-A57A-0F14B9294EAB}"/>
              </a:ext>
            </a:extLst>
          </p:cNvPr>
          <p:cNvCxnSpPr>
            <a:cxnSpLocks/>
          </p:cNvCxnSpPr>
          <p:nvPr/>
        </p:nvCxnSpPr>
        <p:spPr>
          <a:xfrm flipV="1">
            <a:off x="3090193" y="4166200"/>
            <a:ext cx="0" cy="947474"/>
          </a:xfrm>
          <a:prstGeom prst="straightConnector1">
            <a:avLst/>
          </a:prstGeom>
          <a:ln w="22225">
            <a:solidFill>
              <a:srgbClr val="FF0000"/>
            </a:solidFill>
            <a:headEnd type="triangle"/>
            <a:tailEnd type="triangle" w="med" len="med"/>
          </a:ln>
        </p:spPr>
        <p:style>
          <a:lnRef idx="1">
            <a:schemeClr val="accent1"/>
          </a:lnRef>
          <a:fillRef idx="0">
            <a:schemeClr val="accent1"/>
          </a:fillRef>
          <a:effectRef idx="0">
            <a:schemeClr val="accent1"/>
          </a:effectRef>
          <a:fontRef idx="minor">
            <a:schemeClr val="tx1"/>
          </a:fontRef>
        </p:style>
      </p:cxnSp>
      <p:cxnSp>
        <p:nvCxnSpPr>
          <p:cNvPr id="32" name="Straight Arrow Connector 17">
            <a:extLst>
              <a:ext uri="{FF2B5EF4-FFF2-40B4-BE49-F238E27FC236}">
                <a16:creationId xmlns="" xmlns:a16="http://schemas.microsoft.com/office/drawing/2014/main" id="{5250E69F-0B80-4312-A57A-0F14B9294EAB}"/>
              </a:ext>
            </a:extLst>
          </p:cNvPr>
          <p:cNvCxnSpPr>
            <a:cxnSpLocks/>
          </p:cNvCxnSpPr>
          <p:nvPr/>
        </p:nvCxnSpPr>
        <p:spPr>
          <a:xfrm flipV="1">
            <a:off x="4298832" y="4166200"/>
            <a:ext cx="0" cy="286839"/>
          </a:xfrm>
          <a:prstGeom prst="straightConnector1">
            <a:avLst/>
          </a:prstGeom>
          <a:ln w="22225">
            <a:solidFill>
              <a:srgbClr val="FF0000"/>
            </a:solidFill>
            <a:headEnd type="triangle"/>
            <a:tailEnd type="triangle" w="med" len="med"/>
          </a:ln>
        </p:spPr>
        <p:style>
          <a:lnRef idx="1">
            <a:schemeClr val="accent1"/>
          </a:lnRef>
          <a:fillRef idx="0">
            <a:schemeClr val="accent1"/>
          </a:fillRef>
          <a:effectRef idx="0">
            <a:schemeClr val="accent1"/>
          </a:effectRef>
          <a:fontRef idx="minor">
            <a:schemeClr val="tx1"/>
          </a:fontRef>
        </p:style>
      </p:cxnSp>
      <p:cxnSp>
        <p:nvCxnSpPr>
          <p:cNvPr id="33" name="Straight Arrow Connector 17">
            <a:extLst>
              <a:ext uri="{FF2B5EF4-FFF2-40B4-BE49-F238E27FC236}">
                <a16:creationId xmlns="" xmlns:a16="http://schemas.microsoft.com/office/drawing/2014/main" id="{5250E69F-0B80-4312-A57A-0F14B9294EAB}"/>
              </a:ext>
            </a:extLst>
          </p:cNvPr>
          <p:cNvCxnSpPr>
            <a:cxnSpLocks/>
          </p:cNvCxnSpPr>
          <p:nvPr/>
        </p:nvCxnSpPr>
        <p:spPr>
          <a:xfrm flipV="1">
            <a:off x="2136874" y="4141679"/>
            <a:ext cx="0" cy="212546"/>
          </a:xfrm>
          <a:prstGeom prst="straightConnector1">
            <a:avLst/>
          </a:prstGeom>
          <a:ln w="22225">
            <a:solidFill>
              <a:srgbClr val="FF0000"/>
            </a:solidFill>
            <a:headEnd type="triangle"/>
            <a:tailEnd type="triangle" w="med" len="med"/>
          </a:ln>
        </p:spPr>
        <p:style>
          <a:lnRef idx="1">
            <a:schemeClr val="accent1"/>
          </a:lnRef>
          <a:fillRef idx="0">
            <a:schemeClr val="accent1"/>
          </a:fillRef>
          <a:effectRef idx="0">
            <a:schemeClr val="accent1"/>
          </a:effectRef>
          <a:fontRef idx="minor">
            <a:schemeClr val="tx1"/>
          </a:fontRef>
        </p:style>
      </p:cxnSp>
      <p:cxnSp>
        <p:nvCxnSpPr>
          <p:cNvPr id="35" name="Straight Arrow Connector 17">
            <a:extLst>
              <a:ext uri="{FF2B5EF4-FFF2-40B4-BE49-F238E27FC236}">
                <a16:creationId xmlns="" xmlns:a16="http://schemas.microsoft.com/office/drawing/2014/main" id="{5250E69F-0B80-4312-A57A-0F14B9294EAB}"/>
              </a:ext>
            </a:extLst>
          </p:cNvPr>
          <p:cNvCxnSpPr>
            <a:cxnSpLocks/>
          </p:cNvCxnSpPr>
          <p:nvPr/>
        </p:nvCxnSpPr>
        <p:spPr>
          <a:xfrm flipV="1">
            <a:off x="3495224" y="5443628"/>
            <a:ext cx="0" cy="286839"/>
          </a:xfrm>
          <a:prstGeom prst="straightConnector1">
            <a:avLst/>
          </a:prstGeom>
          <a:ln w="22225">
            <a:solidFill>
              <a:srgbClr val="FF0000"/>
            </a:solidFill>
            <a:headEnd type="triangle"/>
            <a:tailEnd type="triangle" w="med" len="med"/>
          </a:ln>
        </p:spPr>
        <p:style>
          <a:lnRef idx="1">
            <a:schemeClr val="accent1"/>
          </a:lnRef>
          <a:fillRef idx="0">
            <a:schemeClr val="accent1"/>
          </a:fillRef>
          <a:effectRef idx="0">
            <a:schemeClr val="accent1"/>
          </a:effectRef>
          <a:fontRef idx="minor">
            <a:schemeClr val="tx1"/>
          </a:fontRef>
        </p:style>
      </p:cxnSp>
      <p:sp>
        <p:nvSpPr>
          <p:cNvPr id="39" name="TextBox 38">
            <a:extLst>
              <a:ext uri="{FF2B5EF4-FFF2-40B4-BE49-F238E27FC236}">
                <a16:creationId xmlns="" xmlns:a16="http://schemas.microsoft.com/office/drawing/2014/main" id="{8E208599-8C13-494A-920B-5471CE26C5D1}"/>
              </a:ext>
            </a:extLst>
          </p:cNvPr>
          <p:cNvSpPr txBox="1"/>
          <p:nvPr/>
        </p:nvSpPr>
        <p:spPr>
          <a:xfrm>
            <a:off x="3613369" y="5443628"/>
            <a:ext cx="665567" cy="261610"/>
          </a:xfrm>
          <a:prstGeom prst="rect">
            <a:avLst/>
          </a:prstGeom>
          <a:noFill/>
        </p:spPr>
        <p:txBody>
          <a:bodyPr wrap="square" rtlCol="0">
            <a:spAutoFit/>
          </a:bodyPr>
          <a:lstStyle/>
          <a:p>
            <a:r>
              <a:rPr lang="en-US" sz="1100" b="1" dirty="0"/>
              <a:t>Vi-</a:t>
            </a:r>
            <a:r>
              <a:rPr lang="en-US" sz="1100" b="1" dirty="0" err="1"/>
              <a:t>Vnfm</a:t>
            </a:r>
            <a:endParaRPr lang="en-US" sz="1100" b="1" dirty="0"/>
          </a:p>
        </p:txBody>
      </p:sp>
      <p:sp>
        <p:nvSpPr>
          <p:cNvPr id="49" name="TextBox 48">
            <a:extLst>
              <a:ext uri="{FF2B5EF4-FFF2-40B4-BE49-F238E27FC236}">
                <a16:creationId xmlns="" xmlns:a16="http://schemas.microsoft.com/office/drawing/2014/main" id="{525AE47A-F0D1-47A5-872F-4B37A8004070}"/>
              </a:ext>
            </a:extLst>
          </p:cNvPr>
          <p:cNvSpPr txBox="1"/>
          <p:nvPr/>
        </p:nvSpPr>
        <p:spPr>
          <a:xfrm>
            <a:off x="4270267" y="4920655"/>
            <a:ext cx="665567" cy="261610"/>
          </a:xfrm>
          <a:prstGeom prst="rect">
            <a:avLst/>
          </a:prstGeom>
          <a:noFill/>
        </p:spPr>
        <p:txBody>
          <a:bodyPr wrap="none" rtlCol="0">
            <a:spAutoFit/>
          </a:bodyPr>
          <a:lstStyle/>
          <a:p>
            <a:r>
              <a:rPr lang="en-US" sz="1100" b="1" dirty="0"/>
              <a:t>Vi-</a:t>
            </a:r>
            <a:r>
              <a:rPr lang="en-US" sz="1100" b="1" dirty="0" err="1"/>
              <a:t>Vnfm</a:t>
            </a:r>
            <a:endParaRPr lang="en-US" sz="1100" b="1" dirty="0"/>
          </a:p>
        </p:txBody>
      </p:sp>
      <p:cxnSp>
        <p:nvCxnSpPr>
          <p:cNvPr id="50" name="Straight Arrow Connector 17">
            <a:extLst>
              <a:ext uri="{FF2B5EF4-FFF2-40B4-BE49-F238E27FC236}">
                <a16:creationId xmlns="" xmlns:a16="http://schemas.microsoft.com/office/drawing/2014/main" id="{5250E69F-0B80-4312-A57A-0F14B9294EAB}"/>
              </a:ext>
            </a:extLst>
          </p:cNvPr>
          <p:cNvCxnSpPr>
            <a:cxnSpLocks/>
          </p:cNvCxnSpPr>
          <p:nvPr/>
        </p:nvCxnSpPr>
        <p:spPr>
          <a:xfrm flipV="1">
            <a:off x="4293127" y="4971450"/>
            <a:ext cx="0" cy="212546"/>
          </a:xfrm>
          <a:prstGeom prst="straightConnector1">
            <a:avLst/>
          </a:prstGeom>
          <a:ln w="22225">
            <a:solidFill>
              <a:srgbClr val="FF0000"/>
            </a:solidFill>
            <a:headEnd type="triangle"/>
            <a:tailEnd type="triangle" w="med" len="med"/>
          </a:ln>
        </p:spPr>
        <p:style>
          <a:lnRef idx="1">
            <a:schemeClr val="accent1"/>
          </a:lnRef>
          <a:fillRef idx="0">
            <a:schemeClr val="accent1"/>
          </a:fillRef>
          <a:effectRef idx="0">
            <a:schemeClr val="accent1"/>
          </a:effectRef>
          <a:fontRef idx="minor">
            <a:schemeClr val="tx1"/>
          </a:fontRef>
        </p:style>
      </p:cxnSp>
      <p:sp>
        <p:nvSpPr>
          <p:cNvPr id="51" name="TextBox 50">
            <a:extLst>
              <a:ext uri="{FF2B5EF4-FFF2-40B4-BE49-F238E27FC236}">
                <a16:creationId xmlns="" xmlns:a16="http://schemas.microsoft.com/office/drawing/2014/main" id="{525AE47A-F0D1-47A5-872F-4B37A8004070}"/>
              </a:ext>
            </a:extLst>
          </p:cNvPr>
          <p:cNvSpPr txBox="1"/>
          <p:nvPr/>
        </p:nvSpPr>
        <p:spPr>
          <a:xfrm>
            <a:off x="1991911" y="5376452"/>
            <a:ext cx="665567" cy="261610"/>
          </a:xfrm>
          <a:prstGeom prst="rect">
            <a:avLst/>
          </a:prstGeom>
          <a:noFill/>
        </p:spPr>
        <p:txBody>
          <a:bodyPr wrap="none" rtlCol="0">
            <a:spAutoFit/>
          </a:bodyPr>
          <a:lstStyle/>
          <a:p>
            <a:r>
              <a:rPr lang="en-US" sz="1100" b="1" dirty="0"/>
              <a:t>Vi-</a:t>
            </a:r>
            <a:r>
              <a:rPr lang="en-US" sz="1100" b="1" dirty="0" err="1"/>
              <a:t>Vnfm</a:t>
            </a:r>
            <a:endParaRPr lang="en-US" sz="1100" b="1" dirty="0"/>
          </a:p>
        </p:txBody>
      </p:sp>
      <p:cxnSp>
        <p:nvCxnSpPr>
          <p:cNvPr id="54" name="Straight Arrow Connector 17">
            <a:extLst>
              <a:ext uri="{FF2B5EF4-FFF2-40B4-BE49-F238E27FC236}">
                <a16:creationId xmlns="" xmlns:a16="http://schemas.microsoft.com/office/drawing/2014/main" id="{5250E69F-0B80-4312-A57A-0F14B9294EAB}"/>
              </a:ext>
            </a:extLst>
          </p:cNvPr>
          <p:cNvCxnSpPr>
            <a:cxnSpLocks/>
          </p:cNvCxnSpPr>
          <p:nvPr/>
        </p:nvCxnSpPr>
        <p:spPr>
          <a:xfrm flipV="1">
            <a:off x="2059375" y="4935488"/>
            <a:ext cx="0" cy="829269"/>
          </a:xfrm>
          <a:prstGeom prst="straightConnector1">
            <a:avLst/>
          </a:prstGeom>
          <a:ln w="22225">
            <a:solidFill>
              <a:srgbClr val="FF0000"/>
            </a:solidFill>
            <a:headEnd type="triangle"/>
            <a:tailEnd type="triangle" w="med" len="med"/>
          </a:ln>
        </p:spPr>
        <p:style>
          <a:lnRef idx="1">
            <a:schemeClr val="accent1"/>
          </a:lnRef>
          <a:fillRef idx="0">
            <a:schemeClr val="accent1"/>
          </a:fillRef>
          <a:effectRef idx="0">
            <a:schemeClr val="accent1"/>
          </a:effectRef>
          <a:fontRef idx="minor">
            <a:schemeClr val="tx1"/>
          </a:fontRef>
        </p:style>
      </p:cxnSp>
      <p:sp>
        <p:nvSpPr>
          <p:cNvPr id="59" name="TextBox 58">
            <a:extLst>
              <a:ext uri="{FF2B5EF4-FFF2-40B4-BE49-F238E27FC236}">
                <a16:creationId xmlns="" xmlns:a16="http://schemas.microsoft.com/office/drawing/2014/main" id="{525AE47A-F0D1-47A5-872F-4B37A8004070}"/>
              </a:ext>
            </a:extLst>
          </p:cNvPr>
          <p:cNvSpPr txBox="1"/>
          <p:nvPr/>
        </p:nvSpPr>
        <p:spPr>
          <a:xfrm>
            <a:off x="2097082" y="4106062"/>
            <a:ext cx="724878" cy="261610"/>
          </a:xfrm>
          <a:prstGeom prst="rect">
            <a:avLst/>
          </a:prstGeom>
          <a:noFill/>
        </p:spPr>
        <p:txBody>
          <a:bodyPr wrap="none" rtlCol="0">
            <a:spAutoFit/>
          </a:bodyPr>
          <a:lstStyle/>
          <a:p>
            <a:r>
              <a:rPr lang="en-US" sz="1100" b="1" dirty="0" smtClean="0"/>
              <a:t>Or- </a:t>
            </a:r>
            <a:r>
              <a:rPr lang="en-US" sz="1100" b="1" dirty="0" err="1" smtClean="0"/>
              <a:t>Vnfm</a:t>
            </a:r>
            <a:endParaRPr lang="en-US" sz="1100" b="1" dirty="0"/>
          </a:p>
        </p:txBody>
      </p:sp>
      <p:sp>
        <p:nvSpPr>
          <p:cNvPr id="60" name="TextBox 59">
            <a:extLst>
              <a:ext uri="{FF2B5EF4-FFF2-40B4-BE49-F238E27FC236}">
                <a16:creationId xmlns="" xmlns:a16="http://schemas.microsoft.com/office/drawing/2014/main" id="{525AE47A-F0D1-47A5-872F-4B37A8004070}"/>
              </a:ext>
            </a:extLst>
          </p:cNvPr>
          <p:cNvSpPr txBox="1"/>
          <p:nvPr/>
        </p:nvSpPr>
        <p:spPr>
          <a:xfrm>
            <a:off x="4277582" y="4179647"/>
            <a:ext cx="724878" cy="261610"/>
          </a:xfrm>
          <a:prstGeom prst="rect">
            <a:avLst/>
          </a:prstGeom>
          <a:noFill/>
        </p:spPr>
        <p:txBody>
          <a:bodyPr wrap="none" rtlCol="0">
            <a:spAutoFit/>
          </a:bodyPr>
          <a:lstStyle/>
          <a:p>
            <a:r>
              <a:rPr lang="en-US" sz="1100" b="1" dirty="0" smtClean="0"/>
              <a:t>Or- </a:t>
            </a:r>
            <a:r>
              <a:rPr lang="en-US" sz="1100" b="1" dirty="0" err="1" smtClean="0"/>
              <a:t>Vnfm</a:t>
            </a:r>
            <a:endParaRPr lang="en-US" sz="1100" b="1" dirty="0"/>
          </a:p>
        </p:txBody>
      </p:sp>
      <p:sp>
        <p:nvSpPr>
          <p:cNvPr id="61" name="TextBox 60">
            <a:extLst>
              <a:ext uri="{FF2B5EF4-FFF2-40B4-BE49-F238E27FC236}">
                <a16:creationId xmlns="" xmlns:a16="http://schemas.microsoft.com/office/drawing/2014/main" id="{525AE47A-F0D1-47A5-872F-4B37A8004070}"/>
              </a:ext>
            </a:extLst>
          </p:cNvPr>
          <p:cNvSpPr txBox="1"/>
          <p:nvPr/>
        </p:nvSpPr>
        <p:spPr>
          <a:xfrm>
            <a:off x="3028398" y="4471069"/>
            <a:ext cx="492443" cy="261610"/>
          </a:xfrm>
          <a:prstGeom prst="rect">
            <a:avLst/>
          </a:prstGeom>
          <a:noFill/>
        </p:spPr>
        <p:txBody>
          <a:bodyPr wrap="none" rtlCol="0">
            <a:spAutoFit/>
          </a:bodyPr>
          <a:lstStyle/>
          <a:p>
            <a:r>
              <a:rPr lang="en-US" sz="1100" b="1" dirty="0" smtClean="0"/>
              <a:t>Or-Vi</a:t>
            </a:r>
            <a:endParaRPr lang="en-US" sz="1100" b="1" dirty="0"/>
          </a:p>
        </p:txBody>
      </p:sp>
      <p:sp>
        <p:nvSpPr>
          <p:cNvPr id="64" name="Rectangle: Rounded Corners 5">
            <a:extLst>
              <a:ext uri="{FF2B5EF4-FFF2-40B4-BE49-F238E27FC236}">
                <a16:creationId xmlns="" xmlns:a16="http://schemas.microsoft.com/office/drawing/2014/main" id="{F5048C9F-85B9-4D96-A4EA-3EF6A6949BF9}"/>
              </a:ext>
            </a:extLst>
          </p:cNvPr>
          <p:cNvSpPr/>
          <p:nvPr/>
        </p:nvSpPr>
        <p:spPr>
          <a:xfrm>
            <a:off x="5088235" y="4474710"/>
            <a:ext cx="1418124" cy="499593"/>
          </a:xfrm>
          <a:prstGeom prst="roundRect">
            <a:avLst/>
          </a:prstGeom>
          <a:noFill/>
          <a:ln w="12700" cap="flat" cmpd="sng" algn="ctr">
            <a:solidFill>
              <a:schemeClr val="accent1">
                <a:shade val="50000"/>
              </a:schemeClr>
            </a:solidFill>
            <a:prstDash val="solid"/>
            <a:miter lim="800000"/>
          </a:ln>
          <a:effectLst/>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rgbClr val="000000"/>
                </a:solidFill>
              </a:rPr>
              <a:t>EMS</a:t>
            </a:r>
            <a:endParaRPr lang="en-US" dirty="0">
              <a:solidFill>
                <a:srgbClr val="000000"/>
              </a:solidFill>
            </a:endParaRPr>
          </a:p>
        </p:txBody>
      </p:sp>
      <p:sp>
        <p:nvSpPr>
          <p:cNvPr id="65" name="Rectangle: Rounded Corners 24">
            <a:extLst>
              <a:ext uri="{FF2B5EF4-FFF2-40B4-BE49-F238E27FC236}">
                <a16:creationId xmlns="" xmlns:a16="http://schemas.microsoft.com/office/drawing/2014/main" id="{5D8202FE-6F46-4095-8DA1-08BEA5BD5D33}"/>
              </a:ext>
            </a:extLst>
          </p:cNvPr>
          <p:cNvSpPr/>
          <p:nvPr/>
        </p:nvSpPr>
        <p:spPr>
          <a:xfrm>
            <a:off x="5345456" y="4382799"/>
            <a:ext cx="914400" cy="24765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t>D</a:t>
            </a:r>
            <a:r>
              <a:rPr lang="en-US" altLang="zh-CN" sz="1200" dirty="0" smtClean="0"/>
              <a:t>river</a:t>
            </a:r>
            <a:endParaRPr lang="en-US" sz="1200" dirty="0"/>
          </a:p>
        </p:txBody>
      </p:sp>
      <p:sp>
        <p:nvSpPr>
          <p:cNvPr id="66" name="Rectangle: Rounded Corners 3">
            <a:extLst>
              <a:ext uri="{FF2B5EF4-FFF2-40B4-BE49-F238E27FC236}">
                <a16:creationId xmlns="" xmlns:a16="http://schemas.microsoft.com/office/drawing/2014/main" id="{0E3B859D-C3DA-49AF-B1D2-6C57B81AE6F2}"/>
              </a:ext>
            </a:extLst>
          </p:cNvPr>
          <p:cNvSpPr/>
          <p:nvPr/>
        </p:nvSpPr>
        <p:spPr>
          <a:xfrm>
            <a:off x="1254933" y="1182029"/>
            <a:ext cx="1712599" cy="426805"/>
          </a:xfrm>
          <a:prstGeom prst="roundRect">
            <a:avLst/>
          </a:prstGeom>
          <a:solidFill>
            <a:srgbClr val="FFFFFF"/>
          </a:solidFill>
          <a:ln w="12700" cap="flat" cmpd="sng" algn="ctr">
            <a:solidFill>
              <a:schemeClr val="accent1">
                <a:shade val="50000"/>
              </a:schemeClr>
            </a:soli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r>
              <a:rPr lang="en-US" dirty="0" smtClean="0">
                <a:solidFill>
                  <a:srgbClr val="000000"/>
                </a:solidFill>
              </a:rPr>
              <a:t>SO</a:t>
            </a:r>
            <a:endParaRPr lang="en-US" dirty="0">
              <a:solidFill>
                <a:srgbClr val="000000"/>
              </a:solidFill>
            </a:endParaRPr>
          </a:p>
        </p:txBody>
      </p:sp>
      <p:sp>
        <p:nvSpPr>
          <p:cNvPr id="67" name="Rectangle: Rounded Corners 3">
            <a:extLst>
              <a:ext uri="{FF2B5EF4-FFF2-40B4-BE49-F238E27FC236}">
                <a16:creationId xmlns="" xmlns:a16="http://schemas.microsoft.com/office/drawing/2014/main" id="{0E3B859D-C3DA-49AF-B1D2-6C57B81AE6F2}"/>
              </a:ext>
            </a:extLst>
          </p:cNvPr>
          <p:cNvSpPr/>
          <p:nvPr/>
        </p:nvSpPr>
        <p:spPr>
          <a:xfrm>
            <a:off x="3056413" y="1182029"/>
            <a:ext cx="1712599" cy="426805"/>
          </a:xfrm>
          <a:prstGeom prst="roundRect">
            <a:avLst/>
          </a:prstGeom>
          <a:solidFill>
            <a:srgbClr val="FFFFFF"/>
          </a:solidFill>
          <a:ln w="12700" cap="flat" cmpd="sng" algn="ctr">
            <a:solidFill>
              <a:schemeClr val="accent1">
                <a:shade val="50000"/>
              </a:schemeClr>
            </a:soli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r>
              <a:rPr lang="en-US" dirty="0" smtClean="0">
                <a:solidFill>
                  <a:srgbClr val="000000"/>
                </a:solidFill>
              </a:rPr>
              <a:t>Policy</a:t>
            </a:r>
            <a:endParaRPr lang="en-US" dirty="0">
              <a:solidFill>
                <a:srgbClr val="000000"/>
              </a:solidFill>
            </a:endParaRPr>
          </a:p>
        </p:txBody>
      </p:sp>
      <p:sp>
        <p:nvSpPr>
          <p:cNvPr id="68" name="Rectangle: Rounded Corners 3">
            <a:extLst>
              <a:ext uri="{FF2B5EF4-FFF2-40B4-BE49-F238E27FC236}">
                <a16:creationId xmlns="" xmlns:a16="http://schemas.microsoft.com/office/drawing/2014/main" id="{0E3B859D-C3DA-49AF-B1D2-6C57B81AE6F2}"/>
              </a:ext>
            </a:extLst>
          </p:cNvPr>
          <p:cNvSpPr/>
          <p:nvPr/>
        </p:nvSpPr>
        <p:spPr>
          <a:xfrm>
            <a:off x="4857778" y="1182029"/>
            <a:ext cx="1712599" cy="426805"/>
          </a:xfrm>
          <a:prstGeom prst="roundRect">
            <a:avLst/>
          </a:prstGeom>
          <a:solidFill>
            <a:srgbClr val="FFFFFF"/>
          </a:solidFill>
          <a:ln w="12700" cap="flat" cmpd="sng" algn="ctr">
            <a:solidFill>
              <a:schemeClr val="accent1">
                <a:shade val="50000"/>
              </a:schemeClr>
            </a:soli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r>
              <a:rPr lang="en-US" dirty="0" smtClean="0">
                <a:solidFill>
                  <a:srgbClr val="000000"/>
                </a:solidFill>
              </a:rPr>
              <a:t>UUI</a:t>
            </a:r>
            <a:endParaRPr lang="en-US" dirty="0">
              <a:solidFill>
                <a:srgbClr val="000000"/>
              </a:solidFill>
            </a:endParaRPr>
          </a:p>
        </p:txBody>
      </p:sp>
      <p:cxnSp>
        <p:nvCxnSpPr>
          <p:cNvPr id="71" name="Straight Arrow Connector 17">
            <a:extLst>
              <a:ext uri="{FF2B5EF4-FFF2-40B4-BE49-F238E27FC236}">
                <a16:creationId xmlns="" xmlns:a16="http://schemas.microsoft.com/office/drawing/2014/main" id="{5250E69F-0B80-4312-A57A-0F14B9294EAB}"/>
              </a:ext>
            </a:extLst>
          </p:cNvPr>
          <p:cNvCxnSpPr>
            <a:cxnSpLocks/>
          </p:cNvCxnSpPr>
          <p:nvPr/>
        </p:nvCxnSpPr>
        <p:spPr>
          <a:xfrm flipV="1">
            <a:off x="3869473" y="1710627"/>
            <a:ext cx="0" cy="212546"/>
          </a:xfrm>
          <a:prstGeom prst="straightConnector1">
            <a:avLst/>
          </a:prstGeom>
          <a:ln w="22225">
            <a:solidFill>
              <a:srgbClr val="FF0000"/>
            </a:solidFill>
            <a:headEnd type="triangle"/>
            <a:tailEnd type="triangle" w="med" len="med"/>
          </a:ln>
        </p:spPr>
        <p:style>
          <a:lnRef idx="1">
            <a:schemeClr val="accent1"/>
          </a:lnRef>
          <a:fillRef idx="0">
            <a:schemeClr val="accent1"/>
          </a:fillRef>
          <a:effectRef idx="0">
            <a:schemeClr val="accent1"/>
          </a:effectRef>
          <a:fontRef idx="minor">
            <a:schemeClr val="tx1"/>
          </a:fontRef>
        </p:style>
      </p:cxnSp>
      <p:sp>
        <p:nvSpPr>
          <p:cNvPr id="72" name="矩形 71"/>
          <p:cNvSpPr/>
          <p:nvPr/>
        </p:nvSpPr>
        <p:spPr>
          <a:xfrm>
            <a:off x="3856350" y="1677174"/>
            <a:ext cx="878767" cy="261610"/>
          </a:xfrm>
          <a:prstGeom prst="rect">
            <a:avLst/>
          </a:prstGeom>
        </p:spPr>
        <p:txBody>
          <a:bodyPr wrap="square">
            <a:spAutoFit/>
          </a:bodyPr>
          <a:lstStyle/>
          <a:p>
            <a:r>
              <a:rPr lang="en-GB" altLang="zh-CN" sz="1100" b="1" dirty="0" smtClean="0"/>
              <a:t>Os-Ma-</a:t>
            </a:r>
            <a:r>
              <a:rPr lang="en-GB" altLang="zh-CN" sz="1100" b="1" dirty="0" err="1" smtClean="0"/>
              <a:t>nfvo</a:t>
            </a:r>
            <a:endParaRPr lang="zh-CN" altLang="en-US" sz="1100" b="1" dirty="0"/>
          </a:p>
        </p:txBody>
      </p:sp>
    </p:spTree>
    <p:extLst>
      <p:ext uri="{BB962C8B-B14F-4D97-AF65-F5344CB8AC3E}">
        <p14:creationId xmlns:p14="http://schemas.microsoft.com/office/powerpoint/2010/main" val="2169500239"/>
      </p:ext>
    </p:extLst>
  </p:cSld>
  <p:clrMapOvr>
    <a:masterClrMapping/>
  </p:clrMapOvr>
  <p:transition spd="med" advClick="0"/>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35</a:t>
            </a:fld>
            <a:endParaRPr lang="en-US" dirty="0"/>
          </a:p>
        </p:txBody>
      </p:sp>
      <p:sp>
        <p:nvSpPr>
          <p:cNvPr id="3" name="Title 2"/>
          <p:cNvSpPr>
            <a:spLocks noGrp="1"/>
          </p:cNvSpPr>
          <p:nvPr>
            <p:ph type="title"/>
          </p:nvPr>
        </p:nvSpPr>
        <p:spPr/>
        <p:txBody>
          <a:bodyPr>
            <a:normAutofit/>
          </a:bodyPr>
          <a:lstStyle/>
          <a:p>
            <a:r>
              <a:rPr lang="en-US" sz="3200" b="1" dirty="0" smtClean="0"/>
              <a:t>VF-C – NFVO (1/2)</a:t>
            </a:r>
            <a:endParaRPr lang="en-US" sz="3200" b="1" dirty="0"/>
          </a:p>
        </p:txBody>
      </p:sp>
      <p:sp>
        <p:nvSpPr>
          <p:cNvPr id="7" name="圆角矩形 30"/>
          <p:cNvSpPr/>
          <p:nvPr/>
        </p:nvSpPr>
        <p:spPr>
          <a:xfrm>
            <a:off x="314961" y="2475607"/>
            <a:ext cx="1613230" cy="1020445"/>
          </a:xfrm>
          <a:prstGeom prst="roundRect">
            <a:avLst>
              <a:gd name="adj" fmla="val 9045"/>
            </a:avLst>
          </a:prstGeom>
          <a:noFill/>
          <a:ln w="9525" cap="flat" cmpd="sng" algn="ctr">
            <a:solidFill>
              <a:schemeClr val="tx1"/>
            </a:solidFill>
            <a:prstDash val="solid"/>
            <a:round/>
            <a:headEnd type="none" w="med" len="med"/>
            <a:tailEnd type="none" w="med" len="med"/>
          </a:ln>
        </p:spPr>
        <p:txBody>
          <a:bodyPr vert="horz" wrap="square" lIns="91440" tIns="45720" rIns="91440" bIns="45720"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914377">
              <a:buClr>
                <a:srgbClr val="CC9900"/>
              </a:buClr>
            </a:pPr>
            <a:endParaRPr lang="en-US" altLang="zh-CN" sz="1200" dirty="0" smtClean="0">
              <a:latin typeface="微软雅黑" panose="020B0503020204020204" pitchFamily="34" charset="-122"/>
              <a:ea typeface="微软雅黑" panose="020B0503020204020204" pitchFamily="34" charset="-122"/>
            </a:endParaRPr>
          </a:p>
          <a:p>
            <a:pPr algn="ctr" defTabSz="914377">
              <a:buClr>
                <a:srgbClr val="CC9900"/>
              </a:buClr>
            </a:pPr>
            <a:endParaRPr lang="en-US" altLang="zh-CN" sz="1200" dirty="0" smtClean="0">
              <a:latin typeface="微软雅黑" panose="020B0503020204020204" pitchFamily="34" charset="-122"/>
              <a:ea typeface="微软雅黑" panose="020B0503020204020204" pitchFamily="34" charset="-122"/>
            </a:endParaRPr>
          </a:p>
          <a:p>
            <a:pPr algn="ctr" defTabSz="914377">
              <a:buClr>
                <a:srgbClr val="CC9900"/>
              </a:buClr>
            </a:pPr>
            <a:r>
              <a:rPr lang="en-US" altLang="zh-CN" sz="1200" dirty="0" smtClean="0">
                <a:latin typeface="微软雅黑" panose="020B0503020204020204" pitchFamily="34" charset="-122"/>
                <a:ea typeface="微软雅黑" panose="020B0503020204020204" pitchFamily="34" charset="-122"/>
              </a:rPr>
              <a:t>NFVO</a:t>
            </a:r>
            <a:endParaRPr lang="en-US" altLang="zh-CN" sz="1200" dirty="0">
              <a:latin typeface="微软雅黑" panose="020B0503020204020204" pitchFamily="34" charset="-122"/>
              <a:ea typeface="微软雅黑" panose="020B0503020204020204" pitchFamily="34" charset="-122"/>
            </a:endParaRPr>
          </a:p>
        </p:txBody>
      </p:sp>
      <p:sp>
        <p:nvSpPr>
          <p:cNvPr id="8" name="Rectangle 7"/>
          <p:cNvSpPr/>
          <p:nvPr/>
        </p:nvSpPr>
        <p:spPr>
          <a:xfrm>
            <a:off x="2297232" y="1500741"/>
            <a:ext cx="9523929" cy="1298864"/>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lumMod val="85000"/>
                    <a:lumOff val="15000"/>
                  </a:schemeClr>
                </a:solidFill>
              </a:rPr>
              <a:t>Definition:</a:t>
            </a:r>
          </a:p>
          <a:p>
            <a:pPr marL="285750" indent="-285750">
              <a:buFontTx/>
              <a:buChar char="-"/>
            </a:pPr>
            <a:r>
              <a:rPr lang="en-US" dirty="0" smtClean="0">
                <a:solidFill>
                  <a:schemeClr val="tx1">
                    <a:lumMod val="85000"/>
                    <a:lumOff val="15000"/>
                  </a:schemeClr>
                </a:solidFill>
              </a:rPr>
              <a:t> Provides reference implementation of NFVO in ETSI MANO architecture</a:t>
            </a:r>
            <a:endParaRPr lang="en-US" dirty="0">
              <a:solidFill>
                <a:schemeClr val="tx1">
                  <a:lumMod val="85000"/>
                  <a:lumOff val="15000"/>
                </a:schemeClr>
              </a:solidFill>
            </a:endParaRPr>
          </a:p>
          <a:p>
            <a:pPr marL="285750" indent="-285750">
              <a:buFontTx/>
              <a:buChar char="-"/>
            </a:pPr>
            <a:r>
              <a:rPr lang="en-US" dirty="0">
                <a:solidFill>
                  <a:schemeClr val="tx1">
                    <a:lumMod val="85000"/>
                    <a:lumOff val="15000"/>
                  </a:schemeClr>
                </a:solidFill>
              </a:rPr>
              <a:t> </a:t>
            </a:r>
            <a:r>
              <a:rPr lang="en-US" dirty="0" smtClean="0">
                <a:solidFill>
                  <a:schemeClr val="tx1">
                    <a:lumMod val="85000"/>
                    <a:lumOff val="15000"/>
                  </a:schemeClr>
                </a:solidFill>
              </a:rPr>
              <a:t>Provides Network service life cycle management </a:t>
            </a:r>
            <a:endParaRPr lang="en-US" dirty="0">
              <a:solidFill>
                <a:schemeClr val="tx1">
                  <a:lumMod val="85000"/>
                  <a:lumOff val="15000"/>
                </a:schemeClr>
              </a:solidFill>
            </a:endParaRPr>
          </a:p>
          <a:p>
            <a:pPr marL="285750" indent="-285750">
              <a:buFontTx/>
              <a:buChar char="-"/>
            </a:pPr>
            <a:r>
              <a:rPr lang="en-US" dirty="0" smtClean="0">
                <a:solidFill>
                  <a:schemeClr val="tx1">
                    <a:lumMod val="85000"/>
                    <a:lumOff val="15000"/>
                  </a:schemeClr>
                </a:solidFill>
              </a:rPr>
              <a:t> Provides NS/VNF layer’s FCAPS management</a:t>
            </a:r>
            <a:endParaRPr lang="en-US" dirty="0">
              <a:solidFill>
                <a:schemeClr val="tx1">
                  <a:lumMod val="85000"/>
                  <a:lumOff val="15000"/>
                </a:schemeClr>
              </a:solidFill>
            </a:endParaRPr>
          </a:p>
        </p:txBody>
      </p:sp>
      <p:sp>
        <p:nvSpPr>
          <p:cNvPr id="9" name="Rectangle 8"/>
          <p:cNvSpPr/>
          <p:nvPr/>
        </p:nvSpPr>
        <p:spPr>
          <a:xfrm>
            <a:off x="2297232" y="3161947"/>
            <a:ext cx="9523929" cy="2933373"/>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lumMod val="85000"/>
                    <a:lumOff val="15000"/>
                  </a:schemeClr>
                </a:solidFill>
              </a:rPr>
              <a:t>Provided Interfaces:</a:t>
            </a:r>
          </a:p>
          <a:p>
            <a:pPr marL="285750" indent="-285750">
              <a:buFontTx/>
              <a:buChar char="-"/>
            </a:pPr>
            <a:r>
              <a:rPr lang="en-US" dirty="0" smtClean="0">
                <a:solidFill>
                  <a:schemeClr val="tx1">
                    <a:lumMod val="85000"/>
                    <a:lumOff val="15000"/>
                  </a:schemeClr>
                </a:solidFill>
              </a:rPr>
              <a:t>Network Service LCM interface</a:t>
            </a:r>
            <a:endParaRPr lang="en-US" dirty="0">
              <a:solidFill>
                <a:schemeClr val="tx1">
                  <a:lumMod val="85000"/>
                  <a:lumOff val="15000"/>
                </a:schemeClr>
              </a:solidFill>
            </a:endParaRPr>
          </a:p>
          <a:p>
            <a:pPr marL="742950" lvl="1" indent="-285750">
              <a:buFontTx/>
              <a:buChar char="-"/>
            </a:pPr>
            <a:r>
              <a:rPr lang="en-US" dirty="0" smtClean="0">
                <a:solidFill>
                  <a:schemeClr val="tx1">
                    <a:lumMod val="85000"/>
                    <a:lumOff val="15000"/>
                  </a:schemeClr>
                </a:solidFill>
              </a:rPr>
              <a:t>Provides Network Service LCM interface</a:t>
            </a:r>
          </a:p>
          <a:p>
            <a:pPr marL="742950" lvl="1" indent="-285750"/>
            <a:r>
              <a:rPr lang="en-US" dirty="0" smtClean="0">
                <a:solidFill>
                  <a:schemeClr val="tx1">
                    <a:lumMod val="85000"/>
                    <a:lumOff val="15000"/>
                  </a:schemeClr>
                </a:solidFill>
              </a:rPr>
              <a:t>     (</a:t>
            </a:r>
            <a:r>
              <a:rPr lang="en-US" altLang="zh-CN" dirty="0" smtClean="0">
                <a:solidFill>
                  <a:schemeClr val="tx1">
                    <a:lumMod val="85000"/>
                    <a:lumOff val="15000"/>
                  </a:schemeClr>
                </a:solidFill>
              </a:rPr>
              <a:t>NS create/instantiate/scale/heal/terminate/delete/query</a:t>
            </a:r>
            <a:r>
              <a:rPr lang="en-US" dirty="0" smtClean="0">
                <a:solidFill>
                  <a:schemeClr val="tx1">
                    <a:lumMod val="85000"/>
                    <a:lumOff val="15000"/>
                  </a:schemeClr>
                </a:solidFill>
              </a:rPr>
              <a:t>) </a:t>
            </a:r>
          </a:p>
          <a:p>
            <a:pPr marL="285750" indent="-285750">
              <a:buFontTx/>
              <a:buChar char="-"/>
            </a:pPr>
            <a:r>
              <a:rPr lang="en-US" dirty="0" smtClean="0">
                <a:solidFill>
                  <a:schemeClr val="tx1">
                    <a:lumMod val="85000"/>
                    <a:lumOff val="15000"/>
                  </a:schemeClr>
                </a:solidFill>
              </a:rPr>
              <a:t>VNF Operation Granting interface</a:t>
            </a:r>
          </a:p>
          <a:p>
            <a:pPr marL="742950" lvl="1" indent="-285750">
              <a:buFontTx/>
              <a:buChar char="-"/>
            </a:pPr>
            <a:r>
              <a:rPr lang="en-US" dirty="0" smtClean="0">
                <a:solidFill>
                  <a:schemeClr val="tx1">
                    <a:lumMod val="85000"/>
                    <a:lumOff val="15000"/>
                  </a:schemeClr>
                </a:solidFill>
              </a:rPr>
              <a:t>Provides VNF Operation Granting interface and make granting decision</a:t>
            </a:r>
          </a:p>
          <a:p>
            <a:pPr marL="285750" indent="-285750">
              <a:buFontTx/>
              <a:buChar char="-"/>
            </a:pPr>
            <a:r>
              <a:rPr lang="en-US" dirty="0" smtClean="0">
                <a:solidFill>
                  <a:schemeClr val="tx1">
                    <a:lumMod val="85000"/>
                    <a:lumOff val="15000"/>
                  </a:schemeClr>
                </a:solidFill>
              </a:rPr>
              <a:t>NS package management interface</a:t>
            </a:r>
          </a:p>
          <a:p>
            <a:pPr marL="742950" lvl="1" indent="-285750">
              <a:buFontTx/>
              <a:buChar char="-"/>
            </a:pPr>
            <a:r>
              <a:rPr lang="en-US" dirty="0" smtClean="0">
                <a:solidFill>
                  <a:schemeClr val="tx1">
                    <a:lumMod val="85000"/>
                    <a:lumOff val="15000"/>
                  </a:schemeClr>
                </a:solidFill>
              </a:rPr>
              <a:t>Provides runtime NS package management interface</a:t>
            </a:r>
          </a:p>
          <a:p>
            <a:pPr marL="285750" indent="-285750">
              <a:buFontTx/>
              <a:buChar char="-"/>
            </a:pPr>
            <a:r>
              <a:rPr lang="en-US" altLang="zh-CN" dirty="0" smtClean="0">
                <a:solidFill>
                  <a:schemeClr val="tx1">
                    <a:lumMod val="85000"/>
                    <a:lumOff val="15000"/>
                  </a:schemeClr>
                </a:solidFill>
              </a:rPr>
              <a:t>VNF package management interface</a:t>
            </a:r>
          </a:p>
          <a:p>
            <a:pPr marL="742950" lvl="1" indent="-285750">
              <a:buFontTx/>
              <a:buChar char="-"/>
            </a:pPr>
            <a:r>
              <a:rPr lang="en-US" altLang="zh-CN" dirty="0" smtClean="0">
                <a:solidFill>
                  <a:schemeClr val="tx1">
                    <a:lumMod val="85000"/>
                    <a:lumOff val="15000"/>
                  </a:schemeClr>
                </a:solidFill>
              </a:rPr>
              <a:t>Provides runtime VNF package management interface</a:t>
            </a:r>
          </a:p>
          <a:p>
            <a:pPr marL="742950" lvl="1" indent="-285750">
              <a:buFontTx/>
              <a:buChar char="-"/>
            </a:pPr>
            <a:endParaRPr lang="en-US" dirty="0" smtClean="0">
              <a:solidFill>
                <a:schemeClr val="tx1">
                  <a:lumMod val="85000"/>
                  <a:lumOff val="15000"/>
                </a:schemeClr>
              </a:solidFill>
            </a:endParaRPr>
          </a:p>
        </p:txBody>
      </p:sp>
      <p:cxnSp>
        <p:nvCxnSpPr>
          <p:cNvPr id="13" name="Straight Connector 12"/>
          <p:cNvCxnSpPr/>
          <p:nvPr/>
        </p:nvCxnSpPr>
        <p:spPr>
          <a:xfrm flipV="1">
            <a:off x="685800" y="2167802"/>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555913" y="1949593"/>
            <a:ext cx="259773" cy="218209"/>
          </a:xfrm>
          <a:prstGeom prst="ellipse">
            <a:avLst/>
          </a:prstGeom>
          <a:noFill/>
          <a:ln w="1587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p:cNvSpPr txBox="1"/>
          <p:nvPr/>
        </p:nvSpPr>
        <p:spPr>
          <a:xfrm>
            <a:off x="-1" y="1263241"/>
            <a:ext cx="2297231" cy="646331"/>
          </a:xfrm>
          <a:prstGeom prst="rect">
            <a:avLst/>
          </a:prstGeom>
          <a:noFill/>
        </p:spPr>
        <p:txBody>
          <a:bodyPr wrap="square" rtlCol="0">
            <a:spAutoFit/>
          </a:bodyPr>
          <a:lstStyle/>
          <a:p>
            <a:pPr marL="171450" indent="-171450">
              <a:buFont typeface="Arial" panose="020B0604020202020204" pitchFamily="34" charset="0"/>
              <a:buChar char="•"/>
            </a:pPr>
            <a:r>
              <a:rPr lang="en-US" altLang="zh-CN" sz="900" dirty="0" smtClean="0"/>
              <a:t>Network Service LCM Interface</a:t>
            </a:r>
          </a:p>
          <a:p>
            <a:pPr marL="171450" indent="-171450">
              <a:buFont typeface="Arial" panose="020B0604020202020204" pitchFamily="34" charset="0"/>
              <a:buChar char="•"/>
            </a:pPr>
            <a:r>
              <a:rPr lang="en-US" altLang="zh-CN" sz="900" dirty="0" smtClean="0"/>
              <a:t>VNF Operation Granting Interface</a:t>
            </a:r>
          </a:p>
          <a:p>
            <a:pPr marL="171450" indent="-171450">
              <a:buFont typeface="Arial" panose="020B0604020202020204" pitchFamily="34" charset="0"/>
              <a:buChar char="•"/>
            </a:pPr>
            <a:r>
              <a:rPr lang="en-US" altLang="zh-CN" sz="900" dirty="0" smtClean="0"/>
              <a:t>NS package management Interface</a:t>
            </a:r>
          </a:p>
          <a:p>
            <a:pPr marL="171450" indent="-171450">
              <a:buFont typeface="Arial" panose="020B0604020202020204" pitchFamily="34" charset="0"/>
              <a:buChar char="•"/>
            </a:pPr>
            <a:r>
              <a:rPr lang="en-US" altLang="zh-CN" sz="900" dirty="0" smtClean="0"/>
              <a:t>VNF package management interface</a:t>
            </a:r>
          </a:p>
        </p:txBody>
      </p:sp>
      <p:cxnSp>
        <p:nvCxnSpPr>
          <p:cNvPr id="17" name="Straight Connector 16"/>
          <p:cNvCxnSpPr/>
          <p:nvPr/>
        </p:nvCxnSpPr>
        <p:spPr>
          <a:xfrm flipV="1">
            <a:off x="549563" y="3496052"/>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8" name="Arc 17"/>
          <p:cNvSpPr/>
          <p:nvPr/>
        </p:nvSpPr>
        <p:spPr>
          <a:xfrm rot="16200000">
            <a:off x="430434" y="3816011"/>
            <a:ext cx="238257" cy="232602"/>
          </a:xfrm>
          <a:prstGeom prst="arc">
            <a:avLst>
              <a:gd name="adj1" fmla="val 16200000"/>
              <a:gd name="adj2" fmla="val 5446038"/>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0" name="TextBox 19"/>
          <p:cNvSpPr txBox="1"/>
          <p:nvPr/>
        </p:nvSpPr>
        <p:spPr>
          <a:xfrm>
            <a:off x="0" y="6095320"/>
            <a:ext cx="2297232" cy="276999"/>
          </a:xfrm>
          <a:prstGeom prst="rect">
            <a:avLst/>
          </a:prstGeom>
          <a:noFill/>
        </p:spPr>
        <p:txBody>
          <a:bodyPr wrap="none" rtlCol="0">
            <a:spAutoFit/>
          </a:bodyPr>
          <a:lstStyle/>
          <a:p>
            <a:r>
              <a:rPr lang="en-US" sz="1200" dirty="0"/>
              <a:t>Note: Can be more than one page</a:t>
            </a:r>
          </a:p>
        </p:txBody>
      </p:sp>
      <p:sp>
        <p:nvSpPr>
          <p:cNvPr id="22" name="TextBox 21"/>
          <p:cNvSpPr txBox="1"/>
          <p:nvPr/>
        </p:nvSpPr>
        <p:spPr>
          <a:xfrm>
            <a:off x="345308" y="4051441"/>
            <a:ext cx="1758815" cy="1061829"/>
          </a:xfrm>
          <a:prstGeom prst="rect">
            <a:avLst/>
          </a:prstGeom>
          <a:noFill/>
        </p:spPr>
        <p:txBody>
          <a:bodyPr wrap="none" rtlCol="0">
            <a:spAutoFit/>
          </a:bodyPr>
          <a:lstStyle/>
          <a:p>
            <a:r>
              <a:rPr lang="en-US" altLang="zh-CN" sz="900" dirty="0" smtClean="0"/>
              <a:t>VNF </a:t>
            </a:r>
            <a:r>
              <a:rPr lang="en-US" altLang="zh-CN" sz="900" dirty="0"/>
              <a:t>LCM Interface</a:t>
            </a:r>
          </a:p>
          <a:p>
            <a:r>
              <a:rPr lang="en-US" altLang="zh-CN" sz="900" dirty="0" smtClean="0"/>
              <a:t>Inventory </a:t>
            </a:r>
            <a:r>
              <a:rPr lang="en-US" altLang="zh-CN" sz="900" dirty="0"/>
              <a:t>Service </a:t>
            </a:r>
            <a:r>
              <a:rPr lang="en-US" altLang="zh-CN" sz="900" dirty="0" smtClean="0"/>
              <a:t>Interface</a:t>
            </a:r>
          </a:p>
          <a:p>
            <a:r>
              <a:rPr lang="en-US" altLang="zh-CN" sz="900" dirty="0" smtClean="0"/>
              <a:t>Catalog Synchronization interface</a:t>
            </a:r>
          </a:p>
          <a:p>
            <a:r>
              <a:rPr lang="en-US" altLang="zh-CN" sz="900" dirty="0" smtClean="0"/>
              <a:t>Generic VIM Interface</a:t>
            </a:r>
          </a:p>
          <a:p>
            <a:r>
              <a:rPr lang="en-US" altLang="zh-CN" sz="900" dirty="0" smtClean="0"/>
              <a:t>Date report interface</a:t>
            </a:r>
          </a:p>
          <a:p>
            <a:r>
              <a:rPr lang="en-US" altLang="zh-CN" sz="900" dirty="0" smtClean="0"/>
              <a:t>Tosca parser interface </a:t>
            </a:r>
          </a:p>
          <a:p>
            <a:r>
              <a:rPr lang="en-US" altLang="zh-CN" sz="900" dirty="0" smtClean="0"/>
              <a:t>Optimization Request Interface</a:t>
            </a:r>
          </a:p>
        </p:txBody>
      </p:sp>
    </p:spTree>
    <p:extLst>
      <p:ext uri="{BB962C8B-B14F-4D97-AF65-F5344CB8AC3E}">
        <p14:creationId xmlns:p14="http://schemas.microsoft.com/office/powerpoint/2010/main" val="1211993900"/>
      </p:ext>
    </p:extLst>
  </p:cSld>
  <p:clrMapOvr>
    <a:masterClrMapping/>
  </p:clrMapOvr>
  <p:transition>
    <p:wipe dir="r"/>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36</a:t>
            </a:fld>
            <a:endParaRPr lang="en-US" dirty="0"/>
          </a:p>
        </p:txBody>
      </p:sp>
      <p:sp>
        <p:nvSpPr>
          <p:cNvPr id="3" name="Title 2"/>
          <p:cNvSpPr>
            <a:spLocks noGrp="1"/>
          </p:cNvSpPr>
          <p:nvPr>
            <p:ph type="title"/>
          </p:nvPr>
        </p:nvSpPr>
        <p:spPr/>
        <p:txBody>
          <a:bodyPr>
            <a:normAutofit/>
          </a:bodyPr>
          <a:lstStyle/>
          <a:p>
            <a:r>
              <a:rPr lang="en-US" sz="3200" b="1" dirty="0" smtClean="0"/>
              <a:t>VF-C – NFVO (2/2)</a:t>
            </a:r>
            <a:endParaRPr lang="en-US" sz="3200" b="1" dirty="0"/>
          </a:p>
        </p:txBody>
      </p:sp>
      <p:sp>
        <p:nvSpPr>
          <p:cNvPr id="7" name="圆角矩形 30"/>
          <p:cNvSpPr/>
          <p:nvPr/>
        </p:nvSpPr>
        <p:spPr>
          <a:xfrm>
            <a:off x="314961" y="2475607"/>
            <a:ext cx="1613230" cy="1020445"/>
          </a:xfrm>
          <a:prstGeom prst="roundRect">
            <a:avLst>
              <a:gd name="adj" fmla="val 9045"/>
            </a:avLst>
          </a:prstGeom>
          <a:noFill/>
          <a:ln w="9525" cap="flat" cmpd="sng" algn="ctr">
            <a:solidFill>
              <a:schemeClr val="tx1"/>
            </a:solidFill>
            <a:prstDash val="solid"/>
            <a:round/>
            <a:headEnd type="none" w="med" len="med"/>
            <a:tailEnd type="none" w="med" len="med"/>
          </a:ln>
        </p:spPr>
        <p:txBody>
          <a:bodyPr vert="horz" wrap="square" lIns="91440" tIns="45720" rIns="91440" bIns="45720"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914377">
              <a:buClr>
                <a:srgbClr val="CC9900"/>
              </a:buClr>
            </a:pPr>
            <a:endParaRPr lang="en-US" altLang="zh-CN" sz="1200" dirty="0" smtClean="0">
              <a:latin typeface="微软雅黑" panose="020B0503020204020204" pitchFamily="34" charset="-122"/>
              <a:ea typeface="微软雅黑" panose="020B0503020204020204" pitchFamily="34" charset="-122"/>
            </a:endParaRPr>
          </a:p>
          <a:p>
            <a:pPr algn="ctr" defTabSz="914377">
              <a:buClr>
                <a:srgbClr val="CC9900"/>
              </a:buClr>
            </a:pPr>
            <a:endParaRPr lang="en-US" altLang="zh-CN" sz="1200" dirty="0" smtClean="0">
              <a:latin typeface="微软雅黑" panose="020B0503020204020204" pitchFamily="34" charset="-122"/>
              <a:ea typeface="微软雅黑" panose="020B0503020204020204" pitchFamily="34" charset="-122"/>
            </a:endParaRPr>
          </a:p>
          <a:p>
            <a:pPr algn="ctr" defTabSz="914377">
              <a:buClr>
                <a:srgbClr val="CC9900"/>
              </a:buClr>
            </a:pPr>
            <a:r>
              <a:rPr lang="en-US" altLang="zh-CN" sz="1200" dirty="0" smtClean="0">
                <a:latin typeface="微软雅黑" panose="020B0503020204020204" pitchFamily="34" charset="-122"/>
                <a:ea typeface="微软雅黑" panose="020B0503020204020204" pitchFamily="34" charset="-122"/>
              </a:rPr>
              <a:t>NFVO</a:t>
            </a:r>
            <a:endParaRPr lang="en-US" altLang="zh-CN" sz="1200" dirty="0">
              <a:latin typeface="微软雅黑" panose="020B0503020204020204" pitchFamily="34" charset="-122"/>
              <a:ea typeface="微软雅黑" panose="020B0503020204020204" pitchFamily="34" charset="-122"/>
            </a:endParaRPr>
          </a:p>
        </p:txBody>
      </p:sp>
      <p:sp>
        <p:nvSpPr>
          <p:cNvPr id="10" name="Rectangle 9"/>
          <p:cNvSpPr/>
          <p:nvPr/>
        </p:nvSpPr>
        <p:spPr>
          <a:xfrm>
            <a:off x="2297232" y="1734902"/>
            <a:ext cx="9523929" cy="2619508"/>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lumMod val="85000"/>
                    <a:lumOff val="15000"/>
                  </a:schemeClr>
                </a:solidFill>
              </a:rPr>
              <a:t>Consumed </a:t>
            </a:r>
            <a:r>
              <a:rPr lang="en-US" dirty="0" smtClean="0">
                <a:solidFill>
                  <a:schemeClr val="tx1">
                    <a:lumMod val="85000"/>
                    <a:lumOff val="15000"/>
                  </a:schemeClr>
                </a:solidFill>
              </a:rPr>
              <a:t>Interfaces:</a:t>
            </a:r>
            <a:endParaRPr lang="en-US" dirty="0">
              <a:solidFill>
                <a:schemeClr val="tx1">
                  <a:lumMod val="85000"/>
                  <a:lumOff val="15000"/>
                </a:schemeClr>
              </a:solidFill>
            </a:endParaRPr>
          </a:p>
          <a:p>
            <a:pPr marL="285750" indent="-285750">
              <a:buFontTx/>
              <a:buChar char="-"/>
            </a:pPr>
            <a:r>
              <a:rPr lang="en-US" altLang="zh-CN" dirty="0" smtClean="0">
                <a:solidFill>
                  <a:schemeClr val="tx1">
                    <a:lumMod val="85000"/>
                    <a:lumOff val="15000"/>
                  </a:schemeClr>
                </a:solidFill>
              </a:rPr>
              <a:t>VNF LCM Interface, from: Generic NF controller, SVNFM </a:t>
            </a:r>
          </a:p>
          <a:p>
            <a:pPr marL="285750" indent="-285750">
              <a:buFontTx/>
              <a:buChar char="-"/>
            </a:pPr>
            <a:r>
              <a:rPr lang="en-US" altLang="zh-CN" dirty="0" smtClean="0">
                <a:solidFill>
                  <a:schemeClr val="tx1">
                    <a:lumMod val="85000"/>
                    <a:lumOff val="15000"/>
                  </a:schemeClr>
                </a:solidFill>
              </a:rPr>
              <a:t>Inventory Service Interface, from: Available and Active Inventory</a:t>
            </a:r>
          </a:p>
          <a:p>
            <a:pPr marL="285750" indent="-285750">
              <a:buFontTx/>
              <a:buChar char="-"/>
            </a:pPr>
            <a:r>
              <a:rPr lang="en-US" altLang="zh-CN" dirty="0" smtClean="0">
                <a:solidFill>
                  <a:schemeClr val="tx1">
                    <a:lumMod val="85000"/>
                    <a:lumOff val="15000"/>
                  </a:schemeClr>
                </a:solidFill>
              </a:rPr>
              <a:t>Catalog Synchronization Interface, from: SDC</a:t>
            </a:r>
          </a:p>
          <a:p>
            <a:pPr marL="285750" indent="-285750">
              <a:buFontTx/>
              <a:buChar char="-"/>
            </a:pPr>
            <a:r>
              <a:rPr lang="en-US" altLang="zh-CN" dirty="0" smtClean="0">
                <a:solidFill>
                  <a:schemeClr val="tx1">
                    <a:lumMod val="85000"/>
                    <a:lumOff val="15000"/>
                  </a:schemeClr>
                </a:solidFill>
              </a:rPr>
              <a:t>Generic VIM Interface, From: Multi-cloud</a:t>
            </a:r>
          </a:p>
          <a:p>
            <a:pPr marL="285750" indent="-285750">
              <a:buFontTx/>
              <a:buChar char="-"/>
            </a:pPr>
            <a:r>
              <a:rPr lang="en-US" altLang="zh-CN" dirty="0" smtClean="0">
                <a:solidFill>
                  <a:schemeClr val="tx1">
                    <a:lumMod val="85000"/>
                    <a:lumOff val="15000"/>
                  </a:schemeClr>
                </a:solidFill>
              </a:rPr>
              <a:t>Data report Interface, From: DCAE</a:t>
            </a:r>
          </a:p>
          <a:p>
            <a:pPr marL="285750" indent="-285750">
              <a:buFontTx/>
              <a:buChar char="-"/>
            </a:pPr>
            <a:r>
              <a:rPr lang="en-US" altLang="zh-CN" dirty="0" smtClean="0">
                <a:solidFill>
                  <a:schemeClr val="tx1">
                    <a:lumMod val="85000"/>
                    <a:lumOff val="15000"/>
                  </a:schemeClr>
                </a:solidFill>
              </a:rPr>
              <a:t>Tosca parser Interface, From: Modeling</a:t>
            </a:r>
          </a:p>
          <a:p>
            <a:pPr marL="285750" indent="-285750">
              <a:buFontTx/>
              <a:buChar char="-"/>
            </a:pPr>
            <a:r>
              <a:rPr lang="en-US" altLang="zh-CN" dirty="0" smtClean="0">
                <a:solidFill>
                  <a:schemeClr val="tx1">
                    <a:lumMod val="85000"/>
                    <a:lumOff val="15000"/>
                  </a:schemeClr>
                </a:solidFill>
              </a:rPr>
              <a:t>Service registration and discovery, From: MSB</a:t>
            </a:r>
          </a:p>
          <a:p>
            <a:pPr marL="285750" indent="-285750">
              <a:buFontTx/>
              <a:buChar char="-"/>
            </a:pPr>
            <a:r>
              <a:rPr lang="en-US" altLang="zh-CN" dirty="0" smtClean="0">
                <a:solidFill>
                  <a:schemeClr val="tx1">
                    <a:lumMod val="85000"/>
                    <a:lumOff val="15000"/>
                  </a:schemeClr>
                </a:solidFill>
              </a:rPr>
              <a:t>Optimization Request Interface, from: Optimization Framework -TBD</a:t>
            </a:r>
          </a:p>
          <a:p>
            <a:pPr marL="285750" indent="-285750">
              <a:buFontTx/>
              <a:buChar char="-"/>
            </a:pPr>
            <a:endParaRPr lang="en-US" altLang="zh-CN" dirty="0" smtClean="0">
              <a:solidFill>
                <a:schemeClr val="tx1">
                  <a:lumMod val="85000"/>
                  <a:lumOff val="15000"/>
                </a:schemeClr>
              </a:solidFill>
            </a:endParaRPr>
          </a:p>
          <a:p>
            <a:endParaRPr lang="en-US" dirty="0">
              <a:solidFill>
                <a:schemeClr val="tx1">
                  <a:lumMod val="85000"/>
                  <a:lumOff val="15000"/>
                </a:schemeClr>
              </a:solidFill>
            </a:endParaRPr>
          </a:p>
        </p:txBody>
      </p:sp>
      <p:sp>
        <p:nvSpPr>
          <p:cNvPr id="11" name="Rectangle 10"/>
          <p:cNvSpPr/>
          <p:nvPr/>
        </p:nvSpPr>
        <p:spPr>
          <a:xfrm>
            <a:off x="2297232" y="4461285"/>
            <a:ext cx="9523929" cy="1440748"/>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lumMod val="85000"/>
                    <a:lumOff val="15000"/>
                  </a:schemeClr>
                </a:solidFill>
              </a:rPr>
              <a:t>Consumed </a:t>
            </a:r>
            <a:r>
              <a:rPr lang="en-US" dirty="0" smtClean="0">
                <a:solidFill>
                  <a:schemeClr val="tx1">
                    <a:lumMod val="85000"/>
                    <a:lumOff val="15000"/>
                  </a:schemeClr>
                </a:solidFill>
              </a:rPr>
              <a:t>Models:</a:t>
            </a:r>
          </a:p>
          <a:p>
            <a:pPr marL="285750" indent="-285750">
              <a:buFontTx/>
              <a:buChar char="-"/>
            </a:pPr>
            <a:r>
              <a:rPr lang="en-US" altLang="zh-CN" dirty="0" smtClean="0">
                <a:solidFill>
                  <a:schemeClr val="tx1">
                    <a:lumMod val="85000"/>
                    <a:lumOff val="15000"/>
                  </a:schemeClr>
                </a:solidFill>
              </a:rPr>
              <a:t>Network Service Descriptor</a:t>
            </a:r>
          </a:p>
          <a:p>
            <a:pPr marL="285750" indent="-285750">
              <a:buFontTx/>
              <a:buChar char="-"/>
            </a:pPr>
            <a:r>
              <a:rPr lang="en-US" altLang="zh-CN" dirty="0" smtClean="0">
                <a:solidFill>
                  <a:schemeClr val="tx1">
                    <a:lumMod val="85000"/>
                    <a:lumOff val="15000"/>
                  </a:schemeClr>
                </a:solidFill>
              </a:rPr>
              <a:t>VNF Descriptor</a:t>
            </a:r>
          </a:p>
          <a:p>
            <a:pPr marL="285750" indent="-285750">
              <a:buFontTx/>
              <a:buChar char="-"/>
            </a:pPr>
            <a:r>
              <a:rPr lang="en-US" altLang="zh-CN" dirty="0" smtClean="0">
                <a:solidFill>
                  <a:prstClr val="black">
                    <a:lumMod val="85000"/>
                    <a:lumOff val="15000"/>
                  </a:prstClr>
                </a:solidFill>
              </a:rPr>
              <a:t>VES data format </a:t>
            </a:r>
          </a:p>
          <a:p>
            <a:pPr marL="285750" indent="-285750">
              <a:buFontTx/>
              <a:buChar char="-"/>
            </a:pPr>
            <a:r>
              <a:rPr lang="en-US" altLang="zh-CN" dirty="0" err="1" smtClean="0">
                <a:solidFill>
                  <a:prstClr val="black">
                    <a:lumMod val="85000"/>
                    <a:lumOff val="15000"/>
                  </a:prstClr>
                </a:solidFill>
              </a:rPr>
              <a:t>Bpmn</a:t>
            </a:r>
            <a:r>
              <a:rPr lang="en-US" altLang="zh-CN" dirty="0" smtClean="0">
                <a:solidFill>
                  <a:prstClr val="black">
                    <a:lumMod val="85000"/>
                    <a:lumOff val="15000"/>
                  </a:prstClr>
                </a:solidFill>
              </a:rPr>
              <a:t> Workflow</a:t>
            </a:r>
          </a:p>
          <a:p>
            <a:endParaRPr lang="en-US" altLang="zh-CN" dirty="0" smtClean="0">
              <a:solidFill>
                <a:schemeClr val="tx1">
                  <a:lumMod val="85000"/>
                  <a:lumOff val="15000"/>
                </a:schemeClr>
              </a:solidFill>
            </a:endParaRPr>
          </a:p>
          <a:p>
            <a:endParaRPr lang="en-US" dirty="0">
              <a:solidFill>
                <a:schemeClr val="tx1">
                  <a:lumMod val="85000"/>
                  <a:lumOff val="15000"/>
                </a:schemeClr>
              </a:solidFill>
            </a:endParaRPr>
          </a:p>
        </p:txBody>
      </p:sp>
      <p:cxnSp>
        <p:nvCxnSpPr>
          <p:cNvPr id="13" name="Straight Connector 12"/>
          <p:cNvCxnSpPr/>
          <p:nvPr/>
        </p:nvCxnSpPr>
        <p:spPr>
          <a:xfrm flipV="1">
            <a:off x="685800" y="2167802"/>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555913" y="1949593"/>
            <a:ext cx="259773" cy="218209"/>
          </a:xfrm>
          <a:prstGeom prst="ellipse">
            <a:avLst/>
          </a:prstGeom>
          <a:noFill/>
          <a:ln w="1587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p:cNvSpPr txBox="1"/>
          <p:nvPr/>
        </p:nvSpPr>
        <p:spPr>
          <a:xfrm>
            <a:off x="-1" y="1263241"/>
            <a:ext cx="2297231" cy="646331"/>
          </a:xfrm>
          <a:prstGeom prst="rect">
            <a:avLst/>
          </a:prstGeom>
          <a:noFill/>
        </p:spPr>
        <p:txBody>
          <a:bodyPr wrap="square" rtlCol="0">
            <a:spAutoFit/>
          </a:bodyPr>
          <a:lstStyle/>
          <a:p>
            <a:pPr marL="171450" indent="-171450">
              <a:buFont typeface="Arial" panose="020B0604020202020204" pitchFamily="34" charset="0"/>
              <a:buChar char="•"/>
            </a:pPr>
            <a:r>
              <a:rPr lang="en-US" altLang="zh-CN" sz="900" dirty="0" smtClean="0"/>
              <a:t>Network Service LCM Interface</a:t>
            </a:r>
          </a:p>
          <a:p>
            <a:pPr marL="171450" indent="-171450">
              <a:buFont typeface="Arial" panose="020B0604020202020204" pitchFamily="34" charset="0"/>
              <a:buChar char="•"/>
            </a:pPr>
            <a:r>
              <a:rPr lang="en-US" altLang="zh-CN" sz="900" dirty="0" smtClean="0"/>
              <a:t>VNF Operation Granting Interface</a:t>
            </a:r>
          </a:p>
          <a:p>
            <a:pPr marL="171450" indent="-171450">
              <a:buFont typeface="Arial" panose="020B0604020202020204" pitchFamily="34" charset="0"/>
              <a:buChar char="•"/>
            </a:pPr>
            <a:r>
              <a:rPr lang="en-US" altLang="zh-CN" sz="900" dirty="0" smtClean="0"/>
              <a:t>NS package management interface</a:t>
            </a:r>
          </a:p>
          <a:p>
            <a:pPr marL="171450" indent="-171450">
              <a:buFont typeface="Arial" panose="020B0604020202020204" pitchFamily="34" charset="0"/>
              <a:buChar char="•"/>
            </a:pPr>
            <a:r>
              <a:rPr lang="en-US" altLang="zh-CN" sz="900" dirty="0" smtClean="0"/>
              <a:t>VNF package management interface</a:t>
            </a:r>
          </a:p>
        </p:txBody>
      </p:sp>
      <p:cxnSp>
        <p:nvCxnSpPr>
          <p:cNvPr id="17" name="Straight Connector 16"/>
          <p:cNvCxnSpPr/>
          <p:nvPr/>
        </p:nvCxnSpPr>
        <p:spPr>
          <a:xfrm flipV="1">
            <a:off x="549563" y="3496052"/>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8" name="Arc 17"/>
          <p:cNvSpPr/>
          <p:nvPr/>
        </p:nvSpPr>
        <p:spPr>
          <a:xfrm rot="16200000">
            <a:off x="430434" y="3816011"/>
            <a:ext cx="238257" cy="232602"/>
          </a:xfrm>
          <a:prstGeom prst="arc">
            <a:avLst>
              <a:gd name="adj1" fmla="val 16200000"/>
              <a:gd name="adj2" fmla="val 5446038"/>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0" name="TextBox 19"/>
          <p:cNvSpPr txBox="1"/>
          <p:nvPr/>
        </p:nvSpPr>
        <p:spPr>
          <a:xfrm>
            <a:off x="0" y="6095320"/>
            <a:ext cx="2297232" cy="276999"/>
          </a:xfrm>
          <a:prstGeom prst="rect">
            <a:avLst/>
          </a:prstGeom>
          <a:noFill/>
        </p:spPr>
        <p:txBody>
          <a:bodyPr wrap="none" rtlCol="0">
            <a:spAutoFit/>
          </a:bodyPr>
          <a:lstStyle/>
          <a:p>
            <a:r>
              <a:rPr lang="en-US" sz="1200" dirty="0"/>
              <a:t>Note: Can be more than one page</a:t>
            </a:r>
          </a:p>
        </p:txBody>
      </p:sp>
      <p:sp>
        <p:nvSpPr>
          <p:cNvPr id="22" name="TextBox 21"/>
          <p:cNvSpPr txBox="1"/>
          <p:nvPr/>
        </p:nvSpPr>
        <p:spPr>
          <a:xfrm>
            <a:off x="345308" y="4051441"/>
            <a:ext cx="1758815" cy="1061829"/>
          </a:xfrm>
          <a:prstGeom prst="rect">
            <a:avLst/>
          </a:prstGeom>
          <a:noFill/>
        </p:spPr>
        <p:txBody>
          <a:bodyPr wrap="none" rtlCol="0">
            <a:spAutoFit/>
          </a:bodyPr>
          <a:lstStyle/>
          <a:p>
            <a:r>
              <a:rPr lang="en-US" altLang="zh-CN" sz="900" dirty="0" smtClean="0"/>
              <a:t>VNF </a:t>
            </a:r>
            <a:r>
              <a:rPr lang="en-US" altLang="zh-CN" sz="900" dirty="0"/>
              <a:t>LCM Interface</a:t>
            </a:r>
          </a:p>
          <a:p>
            <a:r>
              <a:rPr lang="en-US" altLang="zh-CN" sz="900" dirty="0" smtClean="0"/>
              <a:t>Inventory </a:t>
            </a:r>
            <a:r>
              <a:rPr lang="en-US" altLang="zh-CN" sz="900" dirty="0"/>
              <a:t>Service </a:t>
            </a:r>
            <a:r>
              <a:rPr lang="en-US" altLang="zh-CN" sz="900" dirty="0" smtClean="0"/>
              <a:t>Interface</a:t>
            </a:r>
          </a:p>
          <a:p>
            <a:r>
              <a:rPr lang="en-US" altLang="zh-CN" sz="900" dirty="0" smtClean="0"/>
              <a:t>Catalog Synchronization interface</a:t>
            </a:r>
          </a:p>
          <a:p>
            <a:r>
              <a:rPr lang="en-US" altLang="zh-CN" sz="900" dirty="0" smtClean="0"/>
              <a:t>Generic VIM Interface</a:t>
            </a:r>
          </a:p>
          <a:p>
            <a:r>
              <a:rPr lang="en-US" altLang="zh-CN" sz="900" dirty="0" smtClean="0"/>
              <a:t>Data report interface</a:t>
            </a:r>
          </a:p>
          <a:p>
            <a:r>
              <a:rPr lang="en-US" altLang="zh-CN" sz="900" dirty="0" smtClean="0"/>
              <a:t>Tosca parser interface </a:t>
            </a:r>
          </a:p>
          <a:p>
            <a:r>
              <a:rPr lang="en-US" altLang="zh-CN" sz="900" dirty="0" smtClean="0"/>
              <a:t>Optimization Request Interface</a:t>
            </a:r>
          </a:p>
        </p:txBody>
      </p:sp>
    </p:spTree>
    <p:extLst>
      <p:ext uri="{BB962C8B-B14F-4D97-AF65-F5344CB8AC3E}">
        <p14:creationId xmlns:p14="http://schemas.microsoft.com/office/powerpoint/2010/main" val="2241911152"/>
      </p:ext>
    </p:extLst>
  </p:cSld>
  <p:clrMapOvr>
    <a:masterClrMapping/>
  </p:clrMapOvr>
  <p:transition>
    <p:wipe dir="r"/>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37</a:t>
            </a:fld>
            <a:endParaRPr lang="en-US" dirty="0"/>
          </a:p>
        </p:txBody>
      </p:sp>
      <p:sp>
        <p:nvSpPr>
          <p:cNvPr id="3" name="Title 2"/>
          <p:cNvSpPr>
            <a:spLocks noGrp="1"/>
          </p:cNvSpPr>
          <p:nvPr>
            <p:ph type="title"/>
          </p:nvPr>
        </p:nvSpPr>
        <p:spPr/>
        <p:txBody>
          <a:bodyPr>
            <a:normAutofit fontScale="90000"/>
          </a:bodyPr>
          <a:lstStyle/>
          <a:p>
            <a:r>
              <a:rPr lang="en-US" b="1" dirty="0" smtClean="0"/>
              <a:t>VF-C - GVNFM</a:t>
            </a:r>
            <a:endParaRPr lang="en-US" b="1" dirty="0"/>
          </a:p>
        </p:txBody>
      </p:sp>
      <p:sp>
        <p:nvSpPr>
          <p:cNvPr id="7" name="圆角矩形 30"/>
          <p:cNvSpPr/>
          <p:nvPr/>
        </p:nvSpPr>
        <p:spPr>
          <a:xfrm>
            <a:off x="314961" y="2475607"/>
            <a:ext cx="1613230" cy="1020445"/>
          </a:xfrm>
          <a:prstGeom prst="roundRect">
            <a:avLst>
              <a:gd name="adj" fmla="val 9045"/>
            </a:avLst>
          </a:prstGeom>
          <a:noFill/>
          <a:ln w="9525" cap="flat" cmpd="sng" algn="ctr">
            <a:solidFill>
              <a:schemeClr val="tx1"/>
            </a:solidFill>
            <a:prstDash val="solid"/>
            <a:round/>
            <a:headEnd type="none" w="med" len="med"/>
            <a:tailEnd type="none" w="med" len="med"/>
          </a:ln>
        </p:spPr>
        <p:txBody>
          <a:bodyPr vert="horz" wrap="square" lIns="91440" tIns="45720" rIns="91440" bIns="45720"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914377">
              <a:buClr>
                <a:srgbClr val="CC9900"/>
              </a:buClr>
            </a:pPr>
            <a:endParaRPr lang="en-US" altLang="zh-CN" sz="1200" dirty="0" smtClean="0">
              <a:latin typeface="微软雅黑" panose="020B0503020204020204" pitchFamily="34" charset="-122"/>
              <a:ea typeface="微软雅黑" panose="020B0503020204020204" pitchFamily="34" charset="-122"/>
            </a:endParaRPr>
          </a:p>
          <a:p>
            <a:pPr algn="ctr" defTabSz="914377">
              <a:buClr>
                <a:srgbClr val="CC9900"/>
              </a:buClr>
            </a:pPr>
            <a:r>
              <a:rPr lang="en-US" altLang="zh-CN" sz="1200" dirty="0" smtClean="0">
                <a:latin typeface="微软雅黑" panose="020B0503020204020204" pitchFamily="34" charset="-122"/>
                <a:ea typeface="微软雅黑" panose="020B0503020204020204" pitchFamily="34" charset="-122"/>
              </a:rPr>
              <a:t>GVNFM </a:t>
            </a:r>
            <a:endParaRPr lang="en-US" altLang="zh-CN" sz="1200" dirty="0">
              <a:latin typeface="微软雅黑" panose="020B0503020204020204" pitchFamily="34" charset="-122"/>
              <a:ea typeface="微软雅黑" panose="020B0503020204020204" pitchFamily="34" charset="-122"/>
            </a:endParaRPr>
          </a:p>
        </p:txBody>
      </p:sp>
      <p:sp>
        <p:nvSpPr>
          <p:cNvPr id="8" name="Rectangle 7"/>
          <p:cNvSpPr/>
          <p:nvPr/>
        </p:nvSpPr>
        <p:spPr>
          <a:xfrm>
            <a:off x="2297232" y="1061366"/>
            <a:ext cx="9523929" cy="1298864"/>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lumMod val="85000"/>
                    <a:lumOff val="15000"/>
                  </a:schemeClr>
                </a:solidFill>
              </a:rPr>
              <a:t>Definition:</a:t>
            </a:r>
          </a:p>
          <a:p>
            <a:pPr marL="285750" indent="-285750">
              <a:buFontTx/>
              <a:buChar char="-"/>
            </a:pPr>
            <a:r>
              <a:rPr lang="en-US" dirty="0" smtClean="0">
                <a:solidFill>
                  <a:schemeClr val="tx1">
                    <a:lumMod val="85000"/>
                    <a:lumOff val="15000"/>
                  </a:schemeClr>
                </a:solidFill>
              </a:rPr>
              <a:t>Provides the Generic  VNFM </a:t>
            </a:r>
            <a:endParaRPr lang="en-US" dirty="0">
              <a:solidFill>
                <a:schemeClr val="tx1">
                  <a:lumMod val="85000"/>
                  <a:lumOff val="15000"/>
                </a:schemeClr>
              </a:solidFill>
            </a:endParaRPr>
          </a:p>
          <a:p>
            <a:pPr marL="285750" indent="-285750">
              <a:buFontTx/>
              <a:buChar char="-"/>
            </a:pPr>
            <a:r>
              <a:rPr lang="en-US" dirty="0" smtClean="0">
                <a:solidFill>
                  <a:schemeClr val="tx1">
                    <a:lumMod val="85000"/>
                    <a:lumOff val="15000"/>
                  </a:schemeClr>
                </a:solidFill>
              </a:rPr>
              <a:t>Provides the VNF life cycle management </a:t>
            </a:r>
            <a:endParaRPr lang="en-US" dirty="0">
              <a:solidFill>
                <a:schemeClr val="tx1">
                  <a:lumMod val="85000"/>
                  <a:lumOff val="15000"/>
                </a:schemeClr>
              </a:solidFill>
            </a:endParaRPr>
          </a:p>
          <a:p>
            <a:pPr marL="285750" indent="-285750">
              <a:buFontTx/>
              <a:buChar char="-"/>
            </a:pPr>
            <a:r>
              <a:rPr lang="en-US" dirty="0" smtClean="0">
                <a:solidFill>
                  <a:schemeClr val="tx1">
                    <a:lumMod val="85000"/>
                    <a:lumOff val="15000"/>
                  </a:schemeClr>
                </a:solidFill>
              </a:rPr>
              <a:t>Supports NFVO to implement Network service LCM management </a:t>
            </a:r>
            <a:endParaRPr lang="en-US" dirty="0">
              <a:solidFill>
                <a:schemeClr val="tx1">
                  <a:lumMod val="85000"/>
                  <a:lumOff val="15000"/>
                </a:schemeClr>
              </a:solidFill>
            </a:endParaRPr>
          </a:p>
        </p:txBody>
      </p:sp>
      <p:sp>
        <p:nvSpPr>
          <p:cNvPr id="9" name="Rectangle 8"/>
          <p:cNvSpPr/>
          <p:nvPr/>
        </p:nvSpPr>
        <p:spPr>
          <a:xfrm>
            <a:off x="2297232" y="2413824"/>
            <a:ext cx="9523929" cy="1521373"/>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lumMod val="85000"/>
                    <a:lumOff val="15000"/>
                  </a:schemeClr>
                </a:solidFill>
              </a:rPr>
              <a:t>Provided Interfaces:</a:t>
            </a:r>
          </a:p>
          <a:p>
            <a:pPr marL="285750" indent="-285750">
              <a:buFontTx/>
              <a:buChar char="-"/>
            </a:pPr>
            <a:r>
              <a:rPr lang="en-US" dirty="0" smtClean="0">
                <a:solidFill>
                  <a:schemeClr val="tx1">
                    <a:lumMod val="85000"/>
                    <a:lumOff val="15000"/>
                  </a:schemeClr>
                </a:solidFill>
              </a:rPr>
              <a:t>VNF LCM interface</a:t>
            </a:r>
          </a:p>
          <a:p>
            <a:pPr marL="742950" lvl="1" indent="-285750">
              <a:buFontTx/>
              <a:buChar char="-"/>
            </a:pPr>
            <a:r>
              <a:rPr lang="en-US" dirty="0" smtClean="0">
                <a:solidFill>
                  <a:schemeClr val="tx1">
                    <a:lumMod val="85000"/>
                    <a:lumOff val="15000"/>
                  </a:schemeClr>
                </a:solidFill>
              </a:rPr>
              <a:t>Provides the VNF LCM interface(VNF instantiate/scale/terminate/query)</a:t>
            </a:r>
            <a:endParaRPr lang="en-US" dirty="0">
              <a:solidFill>
                <a:schemeClr val="tx1">
                  <a:lumMod val="85000"/>
                  <a:lumOff val="15000"/>
                </a:schemeClr>
              </a:solidFill>
            </a:endParaRPr>
          </a:p>
          <a:p>
            <a:pPr marL="285750" indent="-285750">
              <a:buFontTx/>
              <a:buChar char="-"/>
            </a:pPr>
            <a:r>
              <a:rPr lang="en-US" dirty="0" smtClean="0">
                <a:solidFill>
                  <a:schemeClr val="tx1">
                    <a:lumMod val="85000"/>
                    <a:lumOff val="15000"/>
                  </a:schemeClr>
                </a:solidFill>
              </a:rPr>
              <a:t>VNF Package Management interface</a:t>
            </a:r>
            <a:endParaRPr lang="en-US" dirty="0">
              <a:solidFill>
                <a:schemeClr val="tx1">
                  <a:lumMod val="85000"/>
                  <a:lumOff val="15000"/>
                </a:schemeClr>
              </a:solidFill>
            </a:endParaRPr>
          </a:p>
          <a:p>
            <a:pPr marL="742950" lvl="1" indent="-285750">
              <a:buFontTx/>
              <a:buChar char="-"/>
            </a:pPr>
            <a:r>
              <a:rPr lang="en-US" dirty="0" smtClean="0">
                <a:solidFill>
                  <a:schemeClr val="tx1">
                    <a:lumMod val="85000"/>
                    <a:lumOff val="15000"/>
                  </a:schemeClr>
                </a:solidFill>
              </a:rPr>
              <a:t>Provides runtime VNF Package management interface </a:t>
            </a:r>
            <a:endParaRPr lang="en-US" dirty="0">
              <a:solidFill>
                <a:schemeClr val="tx1">
                  <a:lumMod val="85000"/>
                  <a:lumOff val="15000"/>
                </a:schemeClr>
              </a:solidFill>
            </a:endParaRPr>
          </a:p>
        </p:txBody>
      </p:sp>
      <p:sp>
        <p:nvSpPr>
          <p:cNvPr id="10" name="Rectangle 9"/>
          <p:cNvSpPr/>
          <p:nvPr/>
        </p:nvSpPr>
        <p:spPr>
          <a:xfrm>
            <a:off x="2297232" y="3967400"/>
            <a:ext cx="9523929" cy="2009169"/>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altLang="zh-CN" dirty="0" smtClean="0">
                <a:solidFill>
                  <a:schemeClr val="tx1">
                    <a:lumMod val="85000"/>
                    <a:lumOff val="15000"/>
                  </a:schemeClr>
                </a:solidFill>
              </a:rPr>
              <a:t>Consumed interface Interfaces:</a:t>
            </a:r>
          </a:p>
          <a:p>
            <a:pPr marL="285750" indent="-285750">
              <a:buFontTx/>
              <a:buChar char="-"/>
            </a:pPr>
            <a:r>
              <a:rPr lang="en-US" altLang="zh-CN" dirty="0" smtClean="0">
                <a:solidFill>
                  <a:schemeClr val="tx1"/>
                </a:solidFill>
              </a:rPr>
              <a:t>Catalog and notification Interface, from: NFVO</a:t>
            </a:r>
            <a:endParaRPr lang="en-US" altLang="zh-CN" dirty="0" smtClean="0">
              <a:solidFill>
                <a:schemeClr val="tx1">
                  <a:lumMod val="85000"/>
                  <a:lumOff val="15000"/>
                </a:schemeClr>
              </a:solidFill>
            </a:endParaRPr>
          </a:p>
          <a:p>
            <a:pPr marL="285750" indent="-285750">
              <a:buFontTx/>
              <a:buChar char="-"/>
            </a:pPr>
            <a:r>
              <a:rPr lang="en-US" altLang="zh-CN" dirty="0" smtClean="0">
                <a:solidFill>
                  <a:schemeClr val="tx1"/>
                </a:solidFill>
              </a:rPr>
              <a:t>Inventory Interface, from: A&amp;AI</a:t>
            </a:r>
          </a:p>
          <a:p>
            <a:pPr marL="285750" indent="-285750">
              <a:buFontTx/>
              <a:buChar char="-"/>
            </a:pPr>
            <a:r>
              <a:rPr lang="en-US" altLang="zh-CN" dirty="0" smtClean="0">
                <a:solidFill>
                  <a:schemeClr val="tx1">
                    <a:lumMod val="85000"/>
                    <a:lumOff val="15000"/>
                  </a:schemeClr>
                </a:solidFill>
              </a:rPr>
              <a:t>Tosca parser Interface, From: Modeling</a:t>
            </a:r>
          </a:p>
          <a:p>
            <a:pPr marL="285750" indent="-285750">
              <a:buFontTx/>
              <a:buChar char="-"/>
            </a:pPr>
            <a:r>
              <a:rPr lang="en-US" altLang="zh-CN" dirty="0" smtClean="0">
                <a:solidFill>
                  <a:schemeClr val="tx1">
                    <a:lumMod val="85000"/>
                    <a:lumOff val="15000"/>
                  </a:schemeClr>
                </a:solidFill>
              </a:rPr>
              <a:t>Generic VIM Interface, From: Multi-cloud</a:t>
            </a:r>
          </a:p>
          <a:p>
            <a:pPr marL="285750" indent="-285750">
              <a:buFontTx/>
              <a:buChar char="-"/>
            </a:pPr>
            <a:r>
              <a:rPr lang="en-US" altLang="zh-CN" dirty="0" smtClean="0">
                <a:solidFill>
                  <a:schemeClr val="tx1">
                    <a:lumMod val="85000"/>
                    <a:lumOff val="15000"/>
                  </a:schemeClr>
                </a:solidFill>
              </a:rPr>
              <a:t>Service registration and discovery, From: MSB</a:t>
            </a:r>
          </a:p>
          <a:p>
            <a:pPr marL="285750" indent="-285750">
              <a:buFontTx/>
              <a:buChar char="-"/>
            </a:pPr>
            <a:r>
              <a:rPr lang="en-US" altLang="zh-CN" dirty="0" smtClean="0">
                <a:solidFill>
                  <a:schemeClr val="tx1">
                    <a:lumMod val="85000"/>
                    <a:lumOff val="15000"/>
                  </a:schemeClr>
                </a:solidFill>
              </a:rPr>
              <a:t>VNF </a:t>
            </a:r>
            <a:r>
              <a:rPr lang="en-US" altLang="zh-CN" dirty="0" err="1" smtClean="0">
                <a:solidFill>
                  <a:schemeClr val="tx1">
                    <a:lumMod val="85000"/>
                    <a:lumOff val="15000"/>
                  </a:schemeClr>
                </a:solidFill>
              </a:rPr>
              <a:t>Config</a:t>
            </a:r>
            <a:r>
              <a:rPr lang="en-US" altLang="zh-CN" dirty="0" smtClean="0">
                <a:solidFill>
                  <a:schemeClr val="tx1">
                    <a:lumMod val="85000"/>
                    <a:lumOff val="15000"/>
                  </a:schemeClr>
                </a:solidFill>
              </a:rPr>
              <a:t> interface: from VNF -TBD</a:t>
            </a:r>
          </a:p>
          <a:p>
            <a:pPr marL="285750" indent="-285750">
              <a:buFontTx/>
              <a:buChar char="-"/>
            </a:pPr>
            <a:r>
              <a:rPr lang="en-US" dirty="0" smtClean="0">
                <a:solidFill>
                  <a:schemeClr val="tx1">
                    <a:lumMod val="85000"/>
                    <a:lumOff val="15000"/>
                  </a:schemeClr>
                </a:solidFill>
              </a:rPr>
              <a:t>: </a:t>
            </a:r>
            <a:endParaRPr lang="en-US" dirty="0">
              <a:solidFill>
                <a:schemeClr val="tx1">
                  <a:lumMod val="85000"/>
                  <a:lumOff val="15000"/>
                </a:schemeClr>
              </a:solidFill>
            </a:endParaRPr>
          </a:p>
        </p:txBody>
      </p:sp>
      <p:sp>
        <p:nvSpPr>
          <p:cNvPr id="11" name="Rectangle 10"/>
          <p:cNvSpPr/>
          <p:nvPr/>
        </p:nvSpPr>
        <p:spPr>
          <a:xfrm>
            <a:off x="2297231" y="6011875"/>
            <a:ext cx="9523929" cy="574194"/>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lumMod val="85000"/>
                    <a:lumOff val="15000"/>
                  </a:schemeClr>
                </a:solidFill>
              </a:rPr>
              <a:t>Consumed </a:t>
            </a:r>
            <a:r>
              <a:rPr lang="en-US" dirty="0" smtClean="0">
                <a:solidFill>
                  <a:schemeClr val="tx1">
                    <a:lumMod val="85000"/>
                    <a:lumOff val="15000"/>
                  </a:schemeClr>
                </a:solidFill>
              </a:rPr>
              <a:t>Models</a:t>
            </a:r>
          </a:p>
          <a:p>
            <a:pPr marL="285750" lvl="0" indent="-285750">
              <a:buFontTx/>
              <a:buChar char="-"/>
            </a:pPr>
            <a:r>
              <a:rPr lang="en-US" altLang="zh-CN" dirty="0" smtClean="0">
                <a:solidFill>
                  <a:prstClr val="black">
                    <a:lumMod val="85000"/>
                    <a:lumOff val="15000"/>
                  </a:prstClr>
                </a:solidFill>
              </a:rPr>
              <a:t>VNFD</a:t>
            </a:r>
          </a:p>
          <a:p>
            <a:endParaRPr lang="en-US" dirty="0" smtClean="0">
              <a:solidFill>
                <a:schemeClr val="tx1">
                  <a:lumMod val="85000"/>
                  <a:lumOff val="15000"/>
                </a:schemeClr>
              </a:solidFill>
            </a:endParaRPr>
          </a:p>
          <a:p>
            <a:endParaRPr lang="en-US" dirty="0">
              <a:solidFill>
                <a:schemeClr val="tx1">
                  <a:lumMod val="85000"/>
                  <a:lumOff val="15000"/>
                </a:schemeClr>
              </a:solidFill>
            </a:endParaRPr>
          </a:p>
        </p:txBody>
      </p:sp>
      <p:cxnSp>
        <p:nvCxnSpPr>
          <p:cNvPr id="13" name="Straight Connector 12"/>
          <p:cNvCxnSpPr/>
          <p:nvPr/>
        </p:nvCxnSpPr>
        <p:spPr>
          <a:xfrm flipV="1">
            <a:off x="685800" y="2167802"/>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555913" y="1949593"/>
            <a:ext cx="259773" cy="218209"/>
          </a:xfrm>
          <a:prstGeom prst="ellipse">
            <a:avLst/>
          </a:prstGeom>
          <a:noFill/>
          <a:ln w="1587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7" name="Straight Connector 16"/>
          <p:cNvCxnSpPr/>
          <p:nvPr/>
        </p:nvCxnSpPr>
        <p:spPr>
          <a:xfrm flipV="1">
            <a:off x="549563" y="3496052"/>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8" name="Arc 17"/>
          <p:cNvSpPr/>
          <p:nvPr/>
        </p:nvSpPr>
        <p:spPr>
          <a:xfrm rot="16200000">
            <a:off x="430434" y="3816011"/>
            <a:ext cx="238257" cy="232602"/>
          </a:xfrm>
          <a:prstGeom prst="arc">
            <a:avLst>
              <a:gd name="adj1" fmla="val 16200000"/>
              <a:gd name="adj2" fmla="val 5446038"/>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0" name="TextBox 19"/>
          <p:cNvSpPr txBox="1"/>
          <p:nvPr/>
        </p:nvSpPr>
        <p:spPr>
          <a:xfrm>
            <a:off x="0" y="6095320"/>
            <a:ext cx="2297232" cy="276999"/>
          </a:xfrm>
          <a:prstGeom prst="rect">
            <a:avLst/>
          </a:prstGeom>
          <a:noFill/>
        </p:spPr>
        <p:txBody>
          <a:bodyPr wrap="none" rtlCol="0">
            <a:spAutoFit/>
          </a:bodyPr>
          <a:lstStyle/>
          <a:p>
            <a:r>
              <a:rPr lang="en-US" sz="1200" dirty="0"/>
              <a:t>Note: Can be more than one page</a:t>
            </a:r>
          </a:p>
        </p:txBody>
      </p:sp>
      <p:sp>
        <p:nvSpPr>
          <p:cNvPr id="22" name="TextBox 21"/>
          <p:cNvSpPr txBox="1"/>
          <p:nvPr/>
        </p:nvSpPr>
        <p:spPr>
          <a:xfrm>
            <a:off x="152400" y="1487928"/>
            <a:ext cx="2053767" cy="369332"/>
          </a:xfrm>
          <a:prstGeom prst="rect">
            <a:avLst/>
          </a:prstGeom>
          <a:noFill/>
        </p:spPr>
        <p:txBody>
          <a:bodyPr wrap="none" rtlCol="0">
            <a:spAutoFit/>
          </a:bodyPr>
          <a:lstStyle/>
          <a:p>
            <a:pPr marL="171450" indent="-171450">
              <a:buFont typeface="Arial" panose="020B0604020202020204" pitchFamily="34" charset="0"/>
              <a:buChar char="•"/>
            </a:pPr>
            <a:r>
              <a:rPr lang="en-US" altLang="zh-CN" sz="900" dirty="0" smtClean="0"/>
              <a:t>VNF </a:t>
            </a:r>
            <a:r>
              <a:rPr lang="en-US" altLang="zh-CN" sz="900" dirty="0"/>
              <a:t>LCM </a:t>
            </a:r>
            <a:r>
              <a:rPr lang="en-US" altLang="zh-CN" sz="900" dirty="0" smtClean="0"/>
              <a:t>Interface</a:t>
            </a:r>
          </a:p>
          <a:p>
            <a:pPr marL="171450" indent="-171450">
              <a:buFont typeface="Arial" panose="020B0604020202020204" pitchFamily="34" charset="0"/>
              <a:buChar char="•"/>
            </a:pPr>
            <a:r>
              <a:rPr lang="en-US" altLang="zh-CN" sz="900" dirty="0" smtClean="0"/>
              <a:t>VNF Package management interface</a:t>
            </a:r>
            <a:endParaRPr lang="en-US" altLang="zh-CN" sz="900" dirty="0"/>
          </a:p>
        </p:txBody>
      </p:sp>
      <p:sp>
        <p:nvSpPr>
          <p:cNvPr id="23" name="矩形 22"/>
          <p:cNvSpPr/>
          <p:nvPr/>
        </p:nvSpPr>
        <p:spPr>
          <a:xfrm>
            <a:off x="152400" y="4040112"/>
            <a:ext cx="2053767" cy="784830"/>
          </a:xfrm>
          <a:prstGeom prst="rect">
            <a:avLst/>
          </a:prstGeom>
        </p:spPr>
        <p:txBody>
          <a:bodyPr wrap="square">
            <a:spAutoFit/>
          </a:bodyPr>
          <a:lstStyle/>
          <a:p>
            <a:pPr marL="171450" indent="-171450">
              <a:buFont typeface="Arial" panose="020B0604020202020204" pitchFamily="34" charset="0"/>
              <a:buChar char="•"/>
            </a:pPr>
            <a:r>
              <a:rPr lang="en-US" altLang="zh-CN" sz="900" dirty="0" smtClean="0"/>
              <a:t>Catalog and notification Interface</a:t>
            </a:r>
          </a:p>
          <a:p>
            <a:pPr marL="171450" indent="-171450">
              <a:buFont typeface="Arial" panose="020B0604020202020204" pitchFamily="34" charset="0"/>
              <a:buChar char="•"/>
            </a:pPr>
            <a:r>
              <a:rPr lang="en-US" altLang="zh-CN" sz="900" dirty="0" smtClean="0"/>
              <a:t>Inventory Interface</a:t>
            </a:r>
          </a:p>
          <a:p>
            <a:pPr marL="171450" indent="-171450">
              <a:buFont typeface="Arial" panose="020B0604020202020204" pitchFamily="34" charset="0"/>
              <a:buChar char="•"/>
            </a:pPr>
            <a:r>
              <a:rPr lang="en-US" altLang="zh-CN" sz="900" dirty="0" smtClean="0"/>
              <a:t>Tosca  parser Interface</a:t>
            </a:r>
          </a:p>
          <a:p>
            <a:pPr marL="171450" indent="-171450">
              <a:buFont typeface="Arial" panose="020B0604020202020204" pitchFamily="34" charset="0"/>
              <a:buChar char="•"/>
            </a:pPr>
            <a:r>
              <a:rPr lang="en-US" altLang="zh-CN" sz="900" dirty="0" smtClean="0"/>
              <a:t>Generic VIM Interface</a:t>
            </a:r>
          </a:p>
          <a:p>
            <a:pPr marL="171450" indent="-171450">
              <a:buFont typeface="Arial" panose="020B0604020202020204" pitchFamily="34" charset="0"/>
              <a:buChar char="•"/>
            </a:pPr>
            <a:r>
              <a:rPr lang="en-US" altLang="zh-CN" sz="900" dirty="0" smtClean="0"/>
              <a:t>VNF </a:t>
            </a:r>
            <a:r>
              <a:rPr lang="en-US" altLang="zh-CN" sz="900" dirty="0" err="1" smtClean="0"/>
              <a:t>config</a:t>
            </a:r>
            <a:r>
              <a:rPr lang="en-US" altLang="zh-CN" sz="900" dirty="0" smtClean="0"/>
              <a:t> interface</a:t>
            </a:r>
            <a:endParaRPr lang="en-US" altLang="zh-CN" sz="900" dirty="0"/>
          </a:p>
        </p:txBody>
      </p:sp>
    </p:spTree>
    <p:extLst>
      <p:ext uri="{BB962C8B-B14F-4D97-AF65-F5344CB8AC3E}">
        <p14:creationId xmlns:p14="http://schemas.microsoft.com/office/powerpoint/2010/main" val="3903124814"/>
      </p:ext>
    </p:extLst>
  </p:cSld>
  <p:clrMapOvr>
    <a:masterClrMapping/>
  </p:clrMapOvr>
  <p:transition>
    <p:wipe dir="r"/>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1"/>
          <p:cNvSpPr txBox="1">
            <a:spLocks/>
          </p:cNvSpPr>
          <p:nvPr/>
        </p:nvSpPr>
        <p:spPr>
          <a:xfrm>
            <a:off x="11568704" y="6504192"/>
            <a:ext cx="607358" cy="365125"/>
          </a:xfrm>
          <a:prstGeom prst="rect">
            <a:avLst/>
          </a:prstGeom>
          <a:ln>
            <a:noFill/>
          </a:ln>
        </p:spPr>
        <p:txBody>
          <a:bodyPr/>
          <a:lstStyle>
            <a:defPPr>
              <a:defRPr lang="en-US"/>
            </a:defPPr>
            <a:lvl1pPr marL="0" algn="l" defTabSz="914400" rtl="0" eaLnBrk="1" latinLnBrk="0" hangingPunct="1">
              <a:defRPr sz="1200" b="0" i="0" kern="1200">
                <a:solidFill>
                  <a:schemeClr val="tx1">
                    <a:alpha val="50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6C9CD605-947A-3C4E-98CB-B055F943FEBA}" type="slidenum">
              <a:rPr lang="en-US" smtClean="0"/>
              <a:pPr/>
              <a:t>38</a:t>
            </a:fld>
            <a:endParaRPr lang="en-US" dirty="0"/>
          </a:p>
        </p:txBody>
      </p:sp>
      <p:sp>
        <p:nvSpPr>
          <p:cNvPr id="4" name="Title 2"/>
          <p:cNvSpPr txBox="1">
            <a:spLocks/>
          </p:cNvSpPr>
          <p:nvPr/>
        </p:nvSpPr>
        <p:spPr>
          <a:xfrm>
            <a:off x="314961" y="197831"/>
            <a:ext cx="11506200" cy="538770"/>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lnSpc>
                <a:spcPct val="110000"/>
              </a:lnSpc>
            </a:pPr>
            <a:r>
              <a:rPr lang="en-US" sz="3200" b="1" dirty="0">
                <a:solidFill>
                  <a:schemeClr val="bg1"/>
                </a:solidFill>
                <a:latin typeface="Arial" panose="020B0604020202020204" pitchFamily="34" charset="0"/>
                <a:cs typeface="Arial" panose="020B0604020202020204" pitchFamily="34" charset="0"/>
              </a:rPr>
              <a:t>ONAP Portal</a:t>
            </a:r>
          </a:p>
        </p:txBody>
      </p:sp>
      <p:sp>
        <p:nvSpPr>
          <p:cNvPr id="5" name="圆角矩形 30"/>
          <p:cNvSpPr/>
          <p:nvPr/>
        </p:nvSpPr>
        <p:spPr>
          <a:xfrm>
            <a:off x="314961" y="2475607"/>
            <a:ext cx="1613230" cy="1020445"/>
          </a:xfrm>
          <a:prstGeom prst="roundRect">
            <a:avLst>
              <a:gd name="adj" fmla="val 9045"/>
            </a:avLst>
          </a:prstGeom>
          <a:noFill/>
          <a:ln w="9525" cap="flat" cmpd="sng" algn="ctr">
            <a:solidFill>
              <a:schemeClr val="tx1"/>
            </a:solidFill>
            <a:prstDash val="solid"/>
            <a:round/>
            <a:headEnd type="none" w="med" len="med"/>
            <a:tailEnd type="none" w="med" len="med"/>
          </a:ln>
        </p:spPr>
        <p:txBody>
          <a:bodyPr vert="horz" wrap="square" lIns="91440" tIns="45720" rIns="91440" bIns="45720"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914377">
              <a:buClr>
                <a:srgbClr val="CC9900"/>
              </a:buClr>
            </a:pPr>
            <a:r>
              <a:rPr lang="en-US" altLang="zh-CN" sz="1200" dirty="0">
                <a:latin typeface="微软雅黑" panose="020B0503020204020204" pitchFamily="34" charset="-122"/>
                <a:ea typeface="微软雅黑" panose="020B0503020204020204" pitchFamily="34" charset="-122"/>
              </a:rPr>
              <a:t>ONAP Portal</a:t>
            </a:r>
          </a:p>
        </p:txBody>
      </p:sp>
      <p:sp>
        <p:nvSpPr>
          <p:cNvPr id="6" name="Rectangle 5"/>
          <p:cNvSpPr/>
          <p:nvPr/>
        </p:nvSpPr>
        <p:spPr>
          <a:xfrm>
            <a:off x="2297231" y="1003828"/>
            <a:ext cx="9523929" cy="172277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solidFill>
              </a:rPr>
              <a:t>Definition:</a:t>
            </a:r>
          </a:p>
          <a:p>
            <a:pPr marL="285750" indent="-285750">
              <a:buFontTx/>
              <a:buChar char="-"/>
            </a:pPr>
            <a:r>
              <a:rPr lang="en-US" sz="1400" dirty="0" smtClean="0">
                <a:solidFill>
                  <a:schemeClr val="tx1"/>
                </a:solidFill>
              </a:rPr>
              <a:t>Portal </a:t>
            </a:r>
            <a:r>
              <a:rPr lang="en-US" sz="1400" dirty="0">
                <a:solidFill>
                  <a:schemeClr val="tx1"/>
                </a:solidFill>
              </a:rPr>
              <a:t>is a platform that provides the ability to integrate different ONAP applications into a centralized Portal </a:t>
            </a:r>
            <a:r>
              <a:rPr lang="en-US" sz="1400" dirty="0" smtClean="0">
                <a:solidFill>
                  <a:schemeClr val="tx1"/>
                </a:solidFill>
              </a:rPr>
              <a:t>Core.</a:t>
            </a:r>
          </a:p>
          <a:p>
            <a:pPr marL="285750" indent="-285750">
              <a:buFontTx/>
              <a:buChar char="-"/>
            </a:pPr>
            <a:r>
              <a:rPr lang="en-US" sz="1400" dirty="0" smtClean="0">
                <a:solidFill>
                  <a:schemeClr val="tx1"/>
                </a:solidFill>
              </a:rPr>
              <a:t>It allows decentralized </a:t>
            </a:r>
            <a:r>
              <a:rPr lang="en-US" sz="1400" dirty="0">
                <a:solidFill>
                  <a:schemeClr val="tx1"/>
                </a:solidFill>
              </a:rPr>
              <a:t>applications to run within their own infrastructure while providing common management services and connectivity. </a:t>
            </a:r>
            <a:endParaRPr lang="en-US" sz="1400" dirty="0" smtClean="0">
              <a:solidFill>
                <a:schemeClr val="tx1"/>
              </a:solidFill>
            </a:endParaRPr>
          </a:p>
          <a:p>
            <a:pPr marL="285750" indent="-285750">
              <a:buFontTx/>
              <a:buChar char="-"/>
            </a:pPr>
            <a:r>
              <a:rPr lang="en-US" sz="1400" dirty="0" smtClean="0">
                <a:solidFill>
                  <a:schemeClr val="tx1"/>
                </a:solidFill>
              </a:rPr>
              <a:t>It provides </a:t>
            </a:r>
            <a:r>
              <a:rPr lang="en-US" sz="1400" dirty="0">
                <a:solidFill>
                  <a:schemeClr val="tx1"/>
                </a:solidFill>
              </a:rPr>
              <a:t>capabilities including application </a:t>
            </a:r>
            <a:r>
              <a:rPr lang="en-US" sz="1400" dirty="0" smtClean="0">
                <a:solidFill>
                  <a:schemeClr val="tx1"/>
                </a:solidFill>
              </a:rPr>
              <a:t>onboarding &amp; user management</a:t>
            </a:r>
            <a:r>
              <a:rPr lang="en-US" sz="1400" dirty="0">
                <a:solidFill>
                  <a:schemeClr val="tx1"/>
                </a:solidFill>
              </a:rPr>
              <a:t>, </a:t>
            </a:r>
            <a:r>
              <a:rPr lang="en-US" sz="1400" dirty="0" smtClean="0">
                <a:solidFill>
                  <a:schemeClr val="tx1"/>
                </a:solidFill>
              </a:rPr>
              <a:t>and </a:t>
            </a:r>
            <a:r>
              <a:rPr lang="en-US" sz="1400" dirty="0">
                <a:solidFill>
                  <a:schemeClr val="tx1"/>
                </a:solidFill>
              </a:rPr>
              <a:t>hosted application widgets. </a:t>
            </a:r>
            <a:endParaRPr lang="en-US" sz="1400" dirty="0" smtClean="0">
              <a:solidFill>
                <a:schemeClr val="tx1"/>
              </a:solidFill>
            </a:endParaRPr>
          </a:p>
          <a:p>
            <a:pPr marL="285750" indent="-285750">
              <a:buFontTx/>
              <a:buChar char="-"/>
            </a:pPr>
            <a:r>
              <a:rPr lang="en-US" sz="1400" dirty="0" smtClean="0">
                <a:solidFill>
                  <a:schemeClr val="tx1"/>
                </a:solidFill>
              </a:rPr>
              <a:t>Using </a:t>
            </a:r>
            <a:r>
              <a:rPr lang="en-US" sz="1400" dirty="0">
                <a:solidFill>
                  <a:schemeClr val="tx1"/>
                </a:solidFill>
              </a:rPr>
              <a:t>the provided SDK, application developers </a:t>
            </a:r>
            <a:r>
              <a:rPr lang="en-US" sz="1400" dirty="0" smtClean="0">
                <a:solidFill>
                  <a:schemeClr val="tx1"/>
                </a:solidFill>
              </a:rPr>
              <a:t>can </a:t>
            </a:r>
            <a:r>
              <a:rPr lang="en-US" sz="1400" dirty="0">
                <a:solidFill>
                  <a:schemeClr val="tx1"/>
                </a:solidFill>
              </a:rPr>
              <a:t>leverage the built-in capabilities (Services / API / UI controls) along with bundled tools and technologies</a:t>
            </a:r>
            <a:r>
              <a:rPr lang="en-US" sz="1400" dirty="0" smtClean="0">
                <a:solidFill>
                  <a:schemeClr val="tx1"/>
                </a:solidFill>
              </a:rPr>
              <a:t>.</a:t>
            </a:r>
            <a:endParaRPr lang="en-US" sz="1400" dirty="0">
              <a:solidFill>
                <a:schemeClr val="tx1"/>
              </a:solidFill>
            </a:endParaRPr>
          </a:p>
        </p:txBody>
      </p:sp>
      <p:sp>
        <p:nvSpPr>
          <p:cNvPr id="7" name="Rectangle 6"/>
          <p:cNvSpPr/>
          <p:nvPr/>
        </p:nvSpPr>
        <p:spPr>
          <a:xfrm>
            <a:off x="2297232" y="2876097"/>
            <a:ext cx="9523929" cy="2438288"/>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lumMod val="85000"/>
                    <a:lumOff val="15000"/>
                  </a:schemeClr>
                </a:solidFill>
              </a:rPr>
              <a:t>Provided Interfaces:</a:t>
            </a:r>
          </a:p>
          <a:p>
            <a:pPr marL="285750" indent="-285750">
              <a:buFontTx/>
              <a:buChar char="-"/>
            </a:pPr>
            <a:r>
              <a:rPr lang="en-US" dirty="0" smtClean="0">
                <a:solidFill>
                  <a:schemeClr val="tx1">
                    <a:lumMod val="85000"/>
                    <a:lumOff val="15000"/>
                  </a:schemeClr>
                </a:solidFill>
              </a:rPr>
              <a:t>Portal Admin Interfaces </a:t>
            </a:r>
            <a:endParaRPr lang="en-US" dirty="0">
              <a:solidFill>
                <a:schemeClr val="tx1">
                  <a:lumMod val="85000"/>
                  <a:lumOff val="15000"/>
                </a:schemeClr>
              </a:solidFill>
            </a:endParaRPr>
          </a:p>
          <a:p>
            <a:pPr marL="742950" lvl="1" indent="-285750">
              <a:buFontTx/>
              <a:buChar char="-"/>
            </a:pPr>
            <a:r>
              <a:rPr lang="en-US" sz="1400" dirty="0">
                <a:solidFill>
                  <a:schemeClr val="tx1"/>
                </a:solidFill>
              </a:rPr>
              <a:t>Onboarding and User management</a:t>
            </a:r>
          </a:p>
          <a:p>
            <a:pPr marL="285750" indent="-285750">
              <a:buFontTx/>
              <a:buChar char="-"/>
            </a:pPr>
            <a:r>
              <a:rPr lang="en-US" dirty="0" smtClean="0">
                <a:solidFill>
                  <a:schemeClr val="tx1">
                    <a:lumMod val="85000"/>
                    <a:lumOff val="15000"/>
                  </a:schemeClr>
                </a:solidFill>
              </a:rPr>
              <a:t>SDK Module</a:t>
            </a:r>
          </a:p>
          <a:p>
            <a:pPr marL="742950" lvl="1" indent="-285750">
              <a:buFontTx/>
              <a:buChar char="-"/>
            </a:pPr>
            <a:r>
              <a:rPr lang="en-US" sz="1400" dirty="0">
                <a:solidFill>
                  <a:schemeClr val="tx1"/>
                </a:solidFill>
              </a:rPr>
              <a:t>SDK will be used as a base for any ONAP application being built. </a:t>
            </a:r>
          </a:p>
          <a:p>
            <a:pPr marL="742950" lvl="1" indent="-285750">
              <a:buFontTx/>
              <a:buChar char="-"/>
            </a:pPr>
            <a:r>
              <a:rPr lang="en-US" sz="1400" dirty="0">
                <a:solidFill>
                  <a:schemeClr val="tx1"/>
                </a:solidFill>
              </a:rPr>
              <a:t>Components using </a:t>
            </a:r>
            <a:r>
              <a:rPr lang="en-US" sz="1400" dirty="0" smtClean="0">
                <a:solidFill>
                  <a:schemeClr val="tx1"/>
                </a:solidFill>
              </a:rPr>
              <a:t>SDK jars: </a:t>
            </a:r>
            <a:r>
              <a:rPr lang="en-US" sz="1400" dirty="0">
                <a:solidFill>
                  <a:schemeClr val="tx1"/>
                </a:solidFill>
              </a:rPr>
              <a:t>Policy, VID, AAI, and SDC</a:t>
            </a:r>
          </a:p>
          <a:p>
            <a:pPr marL="742950" lvl="1" indent="-285750">
              <a:buFontTx/>
              <a:buChar char="-"/>
            </a:pPr>
            <a:r>
              <a:rPr lang="en-US" sz="1400" dirty="0">
                <a:solidFill>
                  <a:schemeClr val="tx1"/>
                </a:solidFill>
              </a:rPr>
              <a:t>SDK bundles together a host of different tools, technologies, and standards that will assist the teams during the development phase. </a:t>
            </a:r>
          </a:p>
          <a:p>
            <a:pPr marL="742950" lvl="1" indent="-285750">
              <a:buFontTx/>
              <a:buChar char="-"/>
            </a:pPr>
            <a:r>
              <a:rPr lang="en-US" sz="1400" dirty="0">
                <a:solidFill>
                  <a:schemeClr val="tx1"/>
                </a:solidFill>
              </a:rPr>
              <a:t>SDK includes reusable UI components, authentication &amp; authorization components, visualization &amp; reporting engine, collaborative services, workflow manager, GIS / Map, web component, and widget development framework.</a:t>
            </a:r>
          </a:p>
          <a:p>
            <a:pPr marL="742950" lvl="1" indent="-285750">
              <a:buFontTx/>
              <a:buChar char="-"/>
            </a:pPr>
            <a:endParaRPr lang="en-US" dirty="0">
              <a:solidFill>
                <a:schemeClr val="tx1">
                  <a:lumMod val="85000"/>
                  <a:lumOff val="15000"/>
                </a:schemeClr>
              </a:solidFill>
            </a:endParaRPr>
          </a:p>
        </p:txBody>
      </p:sp>
      <p:sp>
        <p:nvSpPr>
          <p:cNvPr id="8" name="Rectangle 7"/>
          <p:cNvSpPr/>
          <p:nvPr/>
        </p:nvSpPr>
        <p:spPr>
          <a:xfrm>
            <a:off x="2297230" y="5542742"/>
            <a:ext cx="9523929" cy="733092"/>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lumMod val="85000"/>
                    <a:lumOff val="15000"/>
                  </a:schemeClr>
                </a:solidFill>
              </a:rPr>
              <a:t>Consumed interface Interfaces:</a:t>
            </a:r>
          </a:p>
          <a:p>
            <a:pPr marL="285750" indent="-285750">
              <a:buFontTx/>
              <a:buChar char="-"/>
            </a:pPr>
            <a:r>
              <a:rPr lang="en-US" sz="1400" dirty="0">
                <a:solidFill>
                  <a:schemeClr val="tx1"/>
                </a:solidFill>
              </a:rPr>
              <a:t>Restful APIs for fetching available roles to </a:t>
            </a:r>
            <a:r>
              <a:rPr lang="en-US" sz="1400" dirty="0" smtClean="0">
                <a:solidFill>
                  <a:schemeClr val="tx1"/>
                </a:solidFill>
              </a:rPr>
              <a:t>portal’s </a:t>
            </a:r>
            <a:r>
              <a:rPr lang="en-US" sz="1400" dirty="0" err="1" smtClean="0">
                <a:solidFill>
                  <a:schemeClr val="tx1"/>
                </a:solidFill>
              </a:rPr>
              <a:t>onboarded</a:t>
            </a:r>
            <a:r>
              <a:rPr lang="en-US" sz="1400" dirty="0" smtClean="0">
                <a:solidFill>
                  <a:schemeClr val="tx1"/>
                </a:solidFill>
              </a:rPr>
              <a:t> </a:t>
            </a:r>
            <a:r>
              <a:rPr lang="en-US" sz="1400" dirty="0">
                <a:solidFill>
                  <a:schemeClr val="tx1"/>
                </a:solidFill>
              </a:rPr>
              <a:t>application users. from: AAF</a:t>
            </a:r>
          </a:p>
        </p:txBody>
      </p:sp>
      <p:cxnSp>
        <p:nvCxnSpPr>
          <p:cNvPr id="9" name="Straight Connector 8"/>
          <p:cNvCxnSpPr/>
          <p:nvPr/>
        </p:nvCxnSpPr>
        <p:spPr>
          <a:xfrm flipV="1">
            <a:off x="685800" y="2167802"/>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0" name="Oval 9"/>
          <p:cNvSpPr/>
          <p:nvPr/>
        </p:nvSpPr>
        <p:spPr>
          <a:xfrm>
            <a:off x="555913" y="1949593"/>
            <a:ext cx="259773" cy="218209"/>
          </a:xfrm>
          <a:prstGeom prst="ellipse">
            <a:avLst/>
          </a:prstGeom>
          <a:noFill/>
          <a:ln w="1587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p:cNvSpPr txBox="1"/>
          <p:nvPr/>
        </p:nvSpPr>
        <p:spPr>
          <a:xfrm>
            <a:off x="433261" y="1597701"/>
            <a:ext cx="1633781" cy="338554"/>
          </a:xfrm>
          <a:prstGeom prst="rect">
            <a:avLst/>
          </a:prstGeom>
          <a:noFill/>
        </p:spPr>
        <p:txBody>
          <a:bodyPr wrap="none" rtlCol="0">
            <a:spAutoFit/>
          </a:bodyPr>
          <a:lstStyle/>
          <a:p>
            <a:r>
              <a:rPr lang="en-US" sz="800" dirty="0" smtClean="0"/>
              <a:t>Portal Admin Interfaces</a:t>
            </a:r>
          </a:p>
          <a:p>
            <a:r>
              <a:rPr lang="en-US" sz="800" dirty="0" smtClean="0"/>
              <a:t>SDK Jars (Policy</a:t>
            </a:r>
            <a:r>
              <a:rPr lang="en-US" sz="800" dirty="0"/>
              <a:t>, VID, AAI, and SDC</a:t>
            </a:r>
            <a:r>
              <a:rPr lang="en-US" sz="800" dirty="0" smtClean="0"/>
              <a:t>)</a:t>
            </a:r>
            <a:endParaRPr lang="en-US" sz="800" dirty="0"/>
          </a:p>
        </p:txBody>
      </p:sp>
      <p:cxnSp>
        <p:nvCxnSpPr>
          <p:cNvPr id="12" name="Straight Connector 11"/>
          <p:cNvCxnSpPr/>
          <p:nvPr/>
        </p:nvCxnSpPr>
        <p:spPr>
          <a:xfrm flipV="1">
            <a:off x="549563" y="3496052"/>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3" name="TextBox 12"/>
          <p:cNvSpPr txBox="1"/>
          <p:nvPr/>
        </p:nvSpPr>
        <p:spPr>
          <a:xfrm>
            <a:off x="400699" y="3959167"/>
            <a:ext cx="349776" cy="215444"/>
          </a:xfrm>
          <a:prstGeom prst="rect">
            <a:avLst/>
          </a:prstGeom>
          <a:noFill/>
        </p:spPr>
        <p:txBody>
          <a:bodyPr wrap="none" rtlCol="0">
            <a:spAutoFit/>
          </a:bodyPr>
          <a:lstStyle/>
          <a:p>
            <a:r>
              <a:rPr lang="en-US" sz="800" dirty="0" smtClean="0"/>
              <a:t>AAF</a:t>
            </a:r>
            <a:endParaRPr lang="en-US" sz="800" dirty="0"/>
          </a:p>
        </p:txBody>
      </p:sp>
      <p:sp>
        <p:nvSpPr>
          <p:cNvPr id="14" name="Arc 13"/>
          <p:cNvSpPr/>
          <p:nvPr/>
        </p:nvSpPr>
        <p:spPr>
          <a:xfrm rot="16200000">
            <a:off x="430434" y="3816011"/>
            <a:ext cx="238257" cy="232602"/>
          </a:xfrm>
          <a:prstGeom prst="arc">
            <a:avLst>
              <a:gd name="adj1" fmla="val 16200000"/>
              <a:gd name="adj2" fmla="val 5446038"/>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extLst>
      <p:ext uri="{BB962C8B-B14F-4D97-AF65-F5344CB8AC3E}">
        <p14:creationId xmlns:p14="http://schemas.microsoft.com/office/powerpoint/2010/main" val="2600455029"/>
      </p:ext>
    </p:extLst>
  </p:cSld>
  <p:clrMapOvr>
    <a:masterClrMapping/>
  </p:clrMapOvr>
  <p:transition spd="med" advClick="0"/>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39</a:t>
            </a:fld>
            <a:endParaRPr lang="en-US" dirty="0"/>
          </a:p>
        </p:txBody>
      </p:sp>
      <p:sp>
        <p:nvSpPr>
          <p:cNvPr id="3" name="Title 2"/>
          <p:cNvSpPr>
            <a:spLocks noGrp="1"/>
          </p:cNvSpPr>
          <p:nvPr>
            <p:ph type="title"/>
          </p:nvPr>
        </p:nvSpPr>
        <p:spPr/>
        <p:txBody>
          <a:bodyPr>
            <a:normAutofit fontScale="90000"/>
          </a:bodyPr>
          <a:lstStyle/>
          <a:p>
            <a:r>
              <a:rPr lang="en-US" dirty="0" smtClean="0"/>
              <a:t>Logging-analytics (1/2)</a:t>
            </a:r>
            <a:endParaRPr lang="en-US" dirty="0"/>
          </a:p>
        </p:txBody>
      </p:sp>
      <p:sp>
        <p:nvSpPr>
          <p:cNvPr id="7" name="圆角矩形 30"/>
          <p:cNvSpPr/>
          <p:nvPr/>
        </p:nvSpPr>
        <p:spPr>
          <a:xfrm>
            <a:off x="314961" y="2475607"/>
            <a:ext cx="1613230" cy="1020445"/>
          </a:xfrm>
          <a:prstGeom prst="roundRect">
            <a:avLst>
              <a:gd name="adj" fmla="val 9045"/>
            </a:avLst>
          </a:prstGeom>
          <a:noFill/>
          <a:ln w="9525" cap="flat" cmpd="sng" algn="ctr">
            <a:solidFill>
              <a:schemeClr val="tx1"/>
            </a:solidFill>
            <a:prstDash val="solid"/>
            <a:round/>
            <a:headEnd type="none" w="med" len="med"/>
            <a:tailEnd type="none" w="med" len="med"/>
          </a:ln>
        </p:spPr>
        <p:txBody>
          <a:bodyPr vert="horz" wrap="square" lIns="91440" tIns="45720" rIns="91440" bIns="45720"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914377">
              <a:buClr>
                <a:srgbClr val="CC9900"/>
              </a:buClr>
            </a:pPr>
            <a:r>
              <a:rPr lang="en-US" altLang="zh-CN" sz="1200" dirty="0" smtClean="0">
                <a:latin typeface="微软雅黑" panose="020B0503020204020204" pitchFamily="34" charset="-122"/>
                <a:ea typeface="微软雅黑" panose="020B0503020204020204" pitchFamily="34" charset="-122"/>
              </a:rPr>
              <a:t>Logging-analytics</a:t>
            </a:r>
            <a:endParaRPr lang="en-US" altLang="zh-CN" sz="1200" dirty="0">
              <a:latin typeface="微软雅黑" panose="020B0503020204020204" pitchFamily="34" charset="-122"/>
              <a:ea typeface="微软雅黑" panose="020B0503020204020204" pitchFamily="34" charset="-122"/>
            </a:endParaRPr>
          </a:p>
        </p:txBody>
      </p:sp>
      <p:sp>
        <p:nvSpPr>
          <p:cNvPr id="8" name="Rectangle 7"/>
          <p:cNvSpPr/>
          <p:nvPr/>
        </p:nvSpPr>
        <p:spPr>
          <a:xfrm>
            <a:off x="2297232" y="1381991"/>
            <a:ext cx="9523929" cy="1298864"/>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lumMod val="85000"/>
                    <a:lumOff val="15000"/>
                  </a:schemeClr>
                </a:solidFill>
              </a:rPr>
              <a:t>Definition:</a:t>
            </a:r>
          </a:p>
          <a:p>
            <a:pPr marL="285750" indent="-285750">
              <a:buFontTx/>
              <a:buChar char="-"/>
            </a:pPr>
            <a:r>
              <a:rPr lang="en-US" dirty="0" smtClean="0">
                <a:solidFill>
                  <a:schemeClr val="tx1">
                    <a:lumMod val="85000"/>
                    <a:lumOff val="15000"/>
                  </a:schemeClr>
                </a:solidFill>
              </a:rPr>
              <a:t>Provides ELK stack where logs are streamed from </a:t>
            </a:r>
            <a:r>
              <a:rPr lang="en-US" dirty="0" err="1" smtClean="0">
                <a:solidFill>
                  <a:schemeClr val="tx1">
                    <a:lumMod val="85000"/>
                    <a:lumOff val="15000"/>
                  </a:schemeClr>
                </a:solidFill>
              </a:rPr>
              <a:t>filebeat</a:t>
            </a:r>
            <a:r>
              <a:rPr lang="en-US" dirty="0" smtClean="0">
                <a:solidFill>
                  <a:schemeClr val="tx1">
                    <a:lumMod val="85000"/>
                    <a:lumOff val="15000"/>
                  </a:schemeClr>
                </a:solidFill>
              </a:rPr>
              <a:t> sidecar containers per component</a:t>
            </a:r>
            <a:endParaRPr lang="en-US" dirty="0">
              <a:solidFill>
                <a:schemeClr val="tx1">
                  <a:lumMod val="85000"/>
                  <a:lumOff val="15000"/>
                </a:schemeClr>
              </a:solidFill>
            </a:endParaRPr>
          </a:p>
        </p:txBody>
      </p:sp>
      <p:sp>
        <p:nvSpPr>
          <p:cNvPr id="9" name="Rectangle 8"/>
          <p:cNvSpPr/>
          <p:nvPr/>
        </p:nvSpPr>
        <p:spPr>
          <a:xfrm>
            <a:off x="2297232" y="2853199"/>
            <a:ext cx="9523929" cy="1521373"/>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lumMod val="85000"/>
                    <a:lumOff val="15000"/>
                  </a:schemeClr>
                </a:solidFill>
              </a:rPr>
              <a:t>Provided Interfaces:</a:t>
            </a:r>
          </a:p>
          <a:p>
            <a:pPr marL="285750" indent="-285750">
              <a:buFontTx/>
              <a:buChar char="-"/>
            </a:pPr>
            <a:r>
              <a:rPr lang="en-US" dirty="0" err="1" smtClean="0">
                <a:solidFill>
                  <a:schemeClr val="tx1">
                    <a:lumMod val="85000"/>
                    <a:lumOff val="15000"/>
                  </a:schemeClr>
                </a:solidFill>
              </a:rPr>
              <a:t>Kibana</a:t>
            </a:r>
            <a:r>
              <a:rPr lang="en-US" dirty="0" smtClean="0">
                <a:solidFill>
                  <a:schemeClr val="tx1">
                    <a:lumMod val="85000"/>
                    <a:lumOff val="15000"/>
                  </a:schemeClr>
                </a:solidFill>
              </a:rPr>
              <a:t> UI:</a:t>
            </a:r>
            <a:endParaRPr lang="en-US" dirty="0">
              <a:solidFill>
                <a:schemeClr val="tx1">
                  <a:lumMod val="85000"/>
                  <a:lumOff val="15000"/>
                </a:schemeClr>
              </a:solidFill>
            </a:endParaRPr>
          </a:p>
          <a:p>
            <a:pPr marL="742950" lvl="1" indent="-285750">
              <a:buFontTx/>
              <a:buChar char="-"/>
            </a:pPr>
            <a:r>
              <a:rPr lang="en-US" dirty="0">
                <a:solidFill>
                  <a:schemeClr val="tx1">
                    <a:lumMod val="85000"/>
                    <a:lumOff val="15000"/>
                  </a:schemeClr>
                </a:solidFill>
              </a:rPr>
              <a:t>dashboard for indexed logs</a:t>
            </a:r>
          </a:p>
          <a:p>
            <a:pPr marL="285750" indent="-285750">
              <a:buFontTx/>
              <a:buChar char="-"/>
            </a:pPr>
            <a:r>
              <a:rPr lang="en-US" dirty="0" err="1" smtClean="0">
                <a:solidFill>
                  <a:schemeClr val="tx1">
                    <a:lumMod val="85000"/>
                    <a:lumOff val="15000"/>
                  </a:schemeClr>
                </a:solidFill>
              </a:rPr>
              <a:t>Logstash</a:t>
            </a:r>
            <a:r>
              <a:rPr lang="en-US" dirty="0" smtClean="0">
                <a:solidFill>
                  <a:schemeClr val="tx1">
                    <a:lumMod val="85000"/>
                    <a:lumOff val="15000"/>
                  </a:schemeClr>
                </a:solidFill>
              </a:rPr>
              <a:t>: </a:t>
            </a:r>
          </a:p>
          <a:p>
            <a:pPr marL="742950" lvl="1" indent="-285750">
              <a:buFontTx/>
              <a:buChar char="-"/>
            </a:pPr>
            <a:r>
              <a:rPr lang="en-US" dirty="0" smtClean="0">
                <a:solidFill>
                  <a:schemeClr val="tx1">
                    <a:lumMod val="85000"/>
                    <a:lumOff val="15000"/>
                  </a:schemeClr>
                </a:solidFill>
              </a:rPr>
              <a:t>Consumes logs pushed by </a:t>
            </a:r>
            <a:r>
              <a:rPr lang="en-US" dirty="0" err="1" smtClean="0">
                <a:solidFill>
                  <a:schemeClr val="tx1">
                    <a:lumMod val="85000"/>
                    <a:lumOff val="15000"/>
                  </a:schemeClr>
                </a:solidFill>
              </a:rPr>
              <a:t>filebeat</a:t>
            </a:r>
            <a:r>
              <a:rPr lang="en-US" dirty="0" smtClean="0">
                <a:solidFill>
                  <a:schemeClr val="tx1">
                    <a:lumMod val="85000"/>
                    <a:lumOff val="15000"/>
                  </a:schemeClr>
                </a:solidFill>
              </a:rPr>
              <a:t> containers into </a:t>
            </a:r>
            <a:r>
              <a:rPr lang="en-US" dirty="0" err="1" smtClean="0">
                <a:solidFill>
                  <a:schemeClr val="tx1">
                    <a:lumMod val="85000"/>
                    <a:lumOff val="15000"/>
                  </a:schemeClr>
                </a:solidFill>
              </a:rPr>
              <a:t>elasticsearch</a:t>
            </a:r>
            <a:r>
              <a:rPr lang="en-US" dirty="0" smtClean="0">
                <a:solidFill>
                  <a:schemeClr val="tx1">
                    <a:lumMod val="85000"/>
                    <a:lumOff val="15000"/>
                  </a:schemeClr>
                </a:solidFill>
              </a:rPr>
              <a:t> indexer</a:t>
            </a:r>
            <a:endParaRPr lang="en-US" dirty="0">
              <a:solidFill>
                <a:schemeClr val="tx1">
                  <a:lumMod val="85000"/>
                  <a:lumOff val="15000"/>
                </a:schemeClr>
              </a:solidFill>
            </a:endParaRPr>
          </a:p>
        </p:txBody>
      </p:sp>
      <p:sp>
        <p:nvSpPr>
          <p:cNvPr id="10" name="Rectangle 9"/>
          <p:cNvSpPr/>
          <p:nvPr/>
        </p:nvSpPr>
        <p:spPr>
          <a:xfrm>
            <a:off x="2297232" y="4549277"/>
            <a:ext cx="9523929" cy="114688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lumMod val="85000"/>
                    <a:lumOff val="15000"/>
                  </a:schemeClr>
                </a:solidFill>
              </a:rPr>
              <a:t>Consumed interface Interfaces:</a:t>
            </a:r>
          </a:p>
          <a:p>
            <a:pPr marL="285750" indent="-285750">
              <a:buFontTx/>
              <a:buChar char="-"/>
            </a:pPr>
            <a:r>
              <a:rPr lang="en-US" dirty="0" err="1" smtClean="0">
                <a:solidFill>
                  <a:schemeClr val="tx1">
                    <a:lumMod val="85000"/>
                    <a:lumOff val="15000"/>
                  </a:schemeClr>
                </a:solidFill>
              </a:rPr>
              <a:t>Filebeat</a:t>
            </a:r>
            <a:r>
              <a:rPr lang="en-US" dirty="0" smtClean="0">
                <a:solidFill>
                  <a:schemeClr val="tx1">
                    <a:lumMod val="85000"/>
                    <a:lumOff val="15000"/>
                  </a:schemeClr>
                </a:solidFill>
              </a:rPr>
              <a:t> container per </a:t>
            </a:r>
            <a:r>
              <a:rPr lang="en-US" dirty="0" err="1" smtClean="0">
                <a:solidFill>
                  <a:schemeClr val="tx1">
                    <a:lumMod val="85000"/>
                    <a:lumOff val="15000"/>
                  </a:schemeClr>
                </a:solidFill>
              </a:rPr>
              <a:t>microservice</a:t>
            </a:r>
            <a:r>
              <a:rPr lang="en-US" dirty="0" smtClean="0">
                <a:solidFill>
                  <a:schemeClr val="tx1">
                    <a:lumMod val="85000"/>
                    <a:lumOff val="15000"/>
                  </a:schemeClr>
                </a:solidFill>
              </a:rPr>
              <a:t> exposing logs through a </a:t>
            </a:r>
            <a:r>
              <a:rPr lang="en-US" dirty="0" err="1" smtClean="0">
                <a:solidFill>
                  <a:schemeClr val="tx1">
                    <a:lumMod val="85000"/>
                    <a:lumOff val="15000"/>
                  </a:schemeClr>
                </a:solidFill>
              </a:rPr>
              <a:t>Kubernetes</a:t>
            </a:r>
            <a:r>
              <a:rPr lang="en-US" dirty="0" smtClean="0">
                <a:solidFill>
                  <a:schemeClr val="tx1">
                    <a:lumMod val="85000"/>
                    <a:lumOff val="15000"/>
                  </a:schemeClr>
                </a:solidFill>
              </a:rPr>
              <a:t> PV: </a:t>
            </a:r>
            <a:endParaRPr lang="en-US" dirty="0">
              <a:solidFill>
                <a:schemeClr val="tx1">
                  <a:lumMod val="85000"/>
                  <a:lumOff val="15000"/>
                </a:schemeClr>
              </a:solidFill>
            </a:endParaRPr>
          </a:p>
        </p:txBody>
      </p:sp>
      <p:sp>
        <p:nvSpPr>
          <p:cNvPr id="11" name="Rectangle 10"/>
          <p:cNvSpPr/>
          <p:nvPr/>
        </p:nvSpPr>
        <p:spPr>
          <a:xfrm>
            <a:off x="2297231" y="5798125"/>
            <a:ext cx="9523929" cy="481861"/>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lumMod val="85000"/>
                    <a:lumOff val="15000"/>
                  </a:schemeClr>
                </a:solidFill>
              </a:rPr>
              <a:t>Consumed </a:t>
            </a:r>
            <a:r>
              <a:rPr lang="en-US" dirty="0" smtClean="0">
                <a:solidFill>
                  <a:schemeClr val="tx1">
                    <a:lumMod val="85000"/>
                    <a:lumOff val="15000"/>
                  </a:schemeClr>
                </a:solidFill>
              </a:rPr>
              <a:t>Models: none</a:t>
            </a:r>
            <a:endParaRPr lang="en-US" dirty="0">
              <a:solidFill>
                <a:schemeClr val="tx1">
                  <a:lumMod val="85000"/>
                  <a:lumOff val="15000"/>
                </a:schemeClr>
              </a:solidFill>
            </a:endParaRPr>
          </a:p>
        </p:txBody>
      </p:sp>
      <p:cxnSp>
        <p:nvCxnSpPr>
          <p:cNvPr id="13" name="Straight Connector 12"/>
          <p:cNvCxnSpPr/>
          <p:nvPr/>
        </p:nvCxnSpPr>
        <p:spPr>
          <a:xfrm flipV="1">
            <a:off x="685800" y="2167802"/>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555913" y="1949593"/>
            <a:ext cx="259773" cy="218209"/>
          </a:xfrm>
          <a:prstGeom prst="ellipse">
            <a:avLst/>
          </a:prstGeom>
          <a:noFill/>
          <a:ln w="1587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p:cNvSpPr txBox="1"/>
          <p:nvPr/>
        </p:nvSpPr>
        <p:spPr>
          <a:xfrm>
            <a:off x="453204" y="1803507"/>
            <a:ext cx="470000" cy="215444"/>
          </a:xfrm>
          <a:prstGeom prst="rect">
            <a:avLst/>
          </a:prstGeom>
          <a:noFill/>
        </p:spPr>
        <p:txBody>
          <a:bodyPr wrap="none" rtlCol="0">
            <a:spAutoFit/>
          </a:bodyPr>
          <a:lstStyle/>
          <a:p>
            <a:r>
              <a:rPr lang="en-US" sz="800" dirty="0" err="1" smtClean="0"/>
              <a:t>Kibana</a:t>
            </a:r>
            <a:endParaRPr lang="en-US" sz="800" dirty="0"/>
          </a:p>
        </p:txBody>
      </p:sp>
      <p:cxnSp>
        <p:nvCxnSpPr>
          <p:cNvPr id="17" name="Straight Connector 16"/>
          <p:cNvCxnSpPr/>
          <p:nvPr/>
        </p:nvCxnSpPr>
        <p:spPr>
          <a:xfrm flipV="1">
            <a:off x="549563" y="3496052"/>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8" name="Arc 17"/>
          <p:cNvSpPr/>
          <p:nvPr/>
        </p:nvSpPr>
        <p:spPr>
          <a:xfrm rot="16200000">
            <a:off x="430434" y="3816011"/>
            <a:ext cx="238257" cy="232602"/>
          </a:xfrm>
          <a:prstGeom prst="arc">
            <a:avLst>
              <a:gd name="adj1" fmla="val 16200000"/>
              <a:gd name="adj2" fmla="val 5446038"/>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9" name="TextBox 18"/>
          <p:cNvSpPr txBox="1"/>
          <p:nvPr/>
        </p:nvSpPr>
        <p:spPr>
          <a:xfrm>
            <a:off x="314961" y="3998875"/>
            <a:ext cx="505267" cy="215444"/>
          </a:xfrm>
          <a:prstGeom prst="rect">
            <a:avLst/>
          </a:prstGeom>
          <a:noFill/>
        </p:spPr>
        <p:txBody>
          <a:bodyPr wrap="none" rtlCol="0">
            <a:spAutoFit/>
          </a:bodyPr>
          <a:lstStyle/>
          <a:p>
            <a:r>
              <a:rPr lang="en-US" sz="800" dirty="0" err="1" smtClean="0"/>
              <a:t>filebeat</a:t>
            </a:r>
            <a:endParaRPr lang="en-US" sz="800" dirty="0"/>
          </a:p>
        </p:txBody>
      </p:sp>
    </p:spTree>
    <p:extLst>
      <p:ext uri="{BB962C8B-B14F-4D97-AF65-F5344CB8AC3E}">
        <p14:creationId xmlns:p14="http://schemas.microsoft.com/office/powerpoint/2010/main" val="902377625"/>
      </p:ext>
    </p:extLst>
  </p:cSld>
  <p:clrMapOvr>
    <a:masterClrMapping/>
  </p:clrMapOvr>
  <p:transition>
    <p:wipe dir="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n-US" dirty="0" smtClean="0"/>
              <a:t>Changes in Beijing Architecture</a:t>
            </a:r>
            <a:endParaRPr lang="en-US" dirty="0"/>
          </a:p>
        </p:txBody>
      </p:sp>
      <p:sp>
        <p:nvSpPr>
          <p:cNvPr id="4" name="Text Placeholder 3"/>
          <p:cNvSpPr>
            <a:spLocks noGrp="1"/>
          </p:cNvSpPr>
          <p:nvPr>
            <p:ph type="body" sz="quarter" idx="10"/>
          </p:nvPr>
        </p:nvSpPr>
        <p:spPr/>
        <p:txBody>
          <a:bodyPr>
            <a:normAutofit lnSpcReduction="10000"/>
          </a:bodyPr>
          <a:lstStyle/>
          <a:p>
            <a:r>
              <a:rPr lang="en-US" dirty="0" smtClean="0"/>
              <a:t>Since the Beijing release is focusing on Platform Maturity, the ARC has minimized changes to the functional architecture</a:t>
            </a:r>
          </a:p>
          <a:p>
            <a:pPr lvl="1"/>
            <a:r>
              <a:rPr lang="en-US" dirty="0" smtClean="0"/>
              <a:t>New projects approved by the TSC</a:t>
            </a:r>
          </a:p>
          <a:p>
            <a:pPr lvl="1"/>
            <a:r>
              <a:rPr lang="en-US" dirty="0" smtClean="0"/>
              <a:t>Formatting updates to provide clarity</a:t>
            </a:r>
          </a:p>
          <a:p>
            <a:pPr lvl="1"/>
            <a:endParaRPr lang="en-US" dirty="0"/>
          </a:p>
          <a:p>
            <a:r>
              <a:rPr lang="en-US" dirty="0" smtClean="0"/>
              <a:t>As a foundation for the long-term target architecture, ONAP will strive for model-driven, </a:t>
            </a:r>
            <a:r>
              <a:rPr lang="en-US" dirty="0" err="1" smtClean="0"/>
              <a:t>microservices</a:t>
            </a:r>
            <a:r>
              <a:rPr lang="en-US" dirty="0" smtClean="0"/>
              <a:t>-based, modular architecture, and enable integration with other systems </a:t>
            </a:r>
            <a:r>
              <a:rPr lang="en-US" dirty="0"/>
              <a:t>via MSB/proxy</a:t>
            </a:r>
          </a:p>
          <a:p>
            <a:pPr lvl="1"/>
            <a:r>
              <a:rPr lang="en-US" dirty="0" smtClean="0"/>
              <a:t>Enable secure communication between internal and external components</a:t>
            </a:r>
          </a:p>
          <a:p>
            <a:pPr lvl="1"/>
            <a:r>
              <a:rPr lang="en-US" dirty="0" smtClean="0"/>
              <a:t>Improve APIs for better consistency between components</a:t>
            </a:r>
          </a:p>
          <a:p>
            <a:pPr lvl="1"/>
            <a:r>
              <a:rPr lang="en-US" dirty="0" smtClean="0"/>
              <a:t>Align with models from Modeling subcommittee and external SDOs (as appropriate)</a:t>
            </a:r>
          </a:p>
          <a:p>
            <a:pPr lvl="1"/>
            <a:r>
              <a:rPr lang="en-US" dirty="0" smtClean="0"/>
              <a:t>Use OOM for instantiation and register with </a:t>
            </a:r>
            <a:r>
              <a:rPr lang="en-US" dirty="0" err="1" smtClean="0"/>
              <a:t>Microservices</a:t>
            </a:r>
            <a:r>
              <a:rPr lang="en-US" dirty="0" smtClean="0"/>
              <a:t> Bus</a:t>
            </a:r>
          </a:p>
          <a:p>
            <a:endParaRPr lang="en-US" dirty="0" smtClean="0"/>
          </a:p>
        </p:txBody>
      </p:sp>
    </p:spTree>
    <p:extLst>
      <p:ext uri="{BB962C8B-B14F-4D97-AF65-F5344CB8AC3E}">
        <p14:creationId xmlns:p14="http://schemas.microsoft.com/office/powerpoint/2010/main" val="4031669478"/>
      </p:ext>
    </p:extLst>
  </p:cSld>
  <p:clrMapOvr>
    <a:masterClrMapping/>
  </p:clrMapOvr>
  <p:transition>
    <p:wipe dir="r"/>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 xmlns:a16="http://schemas.microsoft.com/office/drawing/2014/main" id="{88E69129-417E-4513-97A0-7938BAAC1B30}"/>
              </a:ext>
            </a:extLst>
          </p:cNvPr>
          <p:cNvSpPr>
            <a:spLocks noGrp="1"/>
          </p:cNvSpPr>
          <p:nvPr>
            <p:ph type="sldNum" sz="quarter" idx="4"/>
          </p:nvPr>
        </p:nvSpPr>
        <p:spPr/>
        <p:txBody>
          <a:bodyPr/>
          <a:lstStyle/>
          <a:p>
            <a:fld id="{6C9CD605-947A-3C4E-98CB-B055F943FEBA}" type="slidenum">
              <a:rPr lang="en-US" smtClean="0"/>
              <a:pPr/>
              <a:t>40</a:t>
            </a:fld>
            <a:endParaRPr lang="en-US" dirty="0"/>
          </a:p>
        </p:txBody>
      </p:sp>
      <p:graphicFrame>
        <p:nvGraphicFramePr>
          <p:cNvPr id="7" name="Content Placeholder 6">
            <a:extLst>
              <a:ext uri="{FF2B5EF4-FFF2-40B4-BE49-F238E27FC236}">
                <a16:creationId xmlns="" xmlns:a16="http://schemas.microsoft.com/office/drawing/2014/main" id="{786E75EC-CCBF-4CDF-8AE8-01F9318770F8}"/>
              </a:ext>
            </a:extLst>
          </p:cNvPr>
          <p:cNvGraphicFramePr>
            <a:graphicFrameLocks noGrp="1"/>
          </p:cNvGraphicFramePr>
          <p:nvPr>
            <p:ph sz="half" idx="4294967295"/>
            <p:extLst/>
          </p:nvPr>
        </p:nvGraphicFramePr>
        <p:xfrm>
          <a:off x="226106" y="1301750"/>
          <a:ext cx="11737294" cy="2658567"/>
        </p:xfrm>
        <a:graphic>
          <a:graphicData uri="http://schemas.openxmlformats.org/drawingml/2006/table">
            <a:tbl>
              <a:tblPr firstRow="1" bandRow="1">
                <a:tableStyleId>{5C22544A-7EE6-4342-B048-85BDC9FD1C3A}</a:tableStyleId>
              </a:tblPr>
              <a:tblGrid>
                <a:gridCol w="2345030">
                  <a:extLst>
                    <a:ext uri="{9D8B030D-6E8A-4147-A177-3AD203B41FA5}">
                      <a16:colId xmlns="" xmlns:a16="http://schemas.microsoft.com/office/drawing/2014/main" val="2523137343"/>
                    </a:ext>
                  </a:extLst>
                </a:gridCol>
                <a:gridCol w="9392264">
                  <a:extLst>
                    <a:ext uri="{9D8B030D-6E8A-4147-A177-3AD203B41FA5}">
                      <a16:colId xmlns="" xmlns:a16="http://schemas.microsoft.com/office/drawing/2014/main" val="750913862"/>
                    </a:ext>
                  </a:extLst>
                </a:gridCol>
              </a:tblGrid>
              <a:tr h="459469">
                <a:tc gridSpan="2">
                  <a:txBody>
                    <a:bodyPr/>
                    <a:lstStyle/>
                    <a:p>
                      <a:r>
                        <a:rPr lang="en-US" dirty="0" smtClean="0"/>
                        <a:t>Logging-analytics</a:t>
                      </a:r>
                      <a:r>
                        <a:rPr lang="en-US" baseline="0" dirty="0" smtClean="0"/>
                        <a:t> </a:t>
                      </a:r>
                      <a:r>
                        <a:rPr lang="en-US" dirty="0" smtClean="0"/>
                        <a:t>Interface</a:t>
                      </a:r>
                      <a:endParaRPr lang="en-US" dirty="0"/>
                    </a:p>
                  </a:txBody>
                  <a:tcPr/>
                </a:tc>
                <a:tc hMerge="1">
                  <a:txBody>
                    <a:bodyPr/>
                    <a:lstStyle/>
                    <a:p>
                      <a:endParaRPr lang="en-US" dirty="0"/>
                    </a:p>
                  </a:txBody>
                  <a:tcPr/>
                </a:tc>
                <a:extLst>
                  <a:ext uri="{0D108BD9-81ED-4DB2-BD59-A6C34878D82A}">
                    <a16:rowId xmlns="" xmlns:a16="http://schemas.microsoft.com/office/drawing/2014/main" val="54680813"/>
                  </a:ext>
                </a:extLst>
              </a:tr>
              <a:tr h="459469">
                <a:tc>
                  <a:txBody>
                    <a:bodyPr/>
                    <a:lstStyle/>
                    <a:p>
                      <a:r>
                        <a:rPr lang="en-US" dirty="0"/>
                        <a:t>Provided Service</a:t>
                      </a:r>
                    </a:p>
                  </a:txBody>
                  <a:tcPr/>
                </a:tc>
                <a:tc>
                  <a:txBody>
                    <a:bodyPr/>
                    <a:lstStyle/>
                    <a:p>
                      <a:r>
                        <a:rPr lang="en-US" dirty="0" err="1" smtClean="0"/>
                        <a:t>Kibana</a:t>
                      </a:r>
                      <a:r>
                        <a:rPr lang="en-US" dirty="0" smtClean="0"/>
                        <a:t> dashboard,</a:t>
                      </a:r>
                      <a:r>
                        <a:rPr lang="en-US" baseline="0" dirty="0" smtClean="0"/>
                        <a:t> search service on top of </a:t>
                      </a:r>
                      <a:r>
                        <a:rPr lang="en-US" baseline="0" dirty="0" err="1" smtClean="0"/>
                        <a:t>elaticsearch</a:t>
                      </a:r>
                      <a:r>
                        <a:rPr lang="en-US" baseline="0" dirty="0" smtClean="0"/>
                        <a:t> index of ONAP logs – via </a:t>
                      </a:r>
                      <a:r>
                        <a:rPr lang="en-US" baseline="0" dirty="0" err="1" smtClean="0"/>
                        <a:t>filebeat</a:t>
                      </a:r>
                      <a:endParaRPr lang="en-US" dirty="0"/>
                    </a:p>
                  </a:txBody>
                  <a:tcPr/>
                </a:tc>
                <a:extLst>
                  <a:ext uri="{0D108BD9-81ED-4DB2-BD59-A6C34878D82A}">
                    <a16:rowId xmlns="" xmlns:a16="http://schemas.microsoft.com/office/drawing/2014/main" val="2786426597"/>
                  </a:ext>
                </a:extLst>
              </a:tr>
              <a:tr h="459469">
                <a:tc>
                  <a:txBody>
                    <a:bodyPr/>
                    <a:lstStyle/>
                    <a:p>
                      <a:r>
                        <a:rPr lang="en-US" dirty="0"/>
                        <a:t>Supplementary Information</a:t>
                      </a:r>
                    </a:p>
                  </a:txBody>
                  <a:tcPr/>
                </a:tc>
                <a:tc>
                  <a:txBody>
                    <a:bodyPr/>
                    <a:lstStyle/>
                    <a:p>
                      <a:endParaRPr lang="en-US" dirty="0"/>
                    </a:p>
                  </a:txBody>
                  <a:tcPr/>
                </a:tc>
                <a:extLst>
                  <a:ext uri="{0D108BD9-81ED-4DB2-BD59-A6C34878D82A}">
                    <a16:rowId xmlns="" xmlns:a16="http://schemas.microsoft.com/office/drawing/2014/main" val="289276562"/>
                  </a:ext>
                </a:extLst>
              </a:tr>
              <a:tr h="459469">
                <a:tc>
                  <a:txBody>
                    <a:bodyPr/>
                    <a:lstStyle/>
                    <a:p>
                      <a:r>
                        <a:rPr lang="en-US" dirty="0"/>
                        <a:t>Interface Provider(s)</a:t>
                      </a:r>
                    </a:p>
                  </a:txBody>
                  <a:tcPr/>
                </a:tc>
                <a:tc>
                  <a:txBody>
                    <a:bodyPr/>
                    <a:lstStyle/>
                    <a:p>
                      <a:r>
                        <a:rPr lang="en-US" dirty="0" smtClean="0"/>
                        <a:t>AA&amp;I,</a:t>
                      </a:r>
                      <a:r>
                        <a:rPr lang="en-US" baseline="0" dirty="0" smtClean="0"/>
                        <a:t> APPC, SO, Policy, Portal, SDC, SDNC, VID</a:t>
                      </a:r>
                      <a:endParaRPr lang="en-US" dirty="0"/>
                    </a:p>
                  </a:txBody>
                  <a:tcPr/>
                </a:tc>
                <a:extLst>
                  <a:ext uri="{0D108BD9-81ED-4DB2-BD59-A6C34878D82A}">
                    <a16:rowId xmlns="" xmlns:a16="http://schemas.microsoft.com/office/drawing/2014/main" val="3289706606"/>
                  </a:ext>
                </a:extLst>
              </a:tr>
              <a:tr h="459469">
                <a:tc>
                  <a:txBody>
                    <a:bodyPr/>
                    <a:lstStyle/>
                    <a:p>
                      <a:r>
                        <a:rPr lang="en-US" dirty="0"/>
                        <a:t>Provided Capabilities</a:t>
                      </a:r>
                    </a:p>
                  </a:txBody>
                  <a:tcPr/>
                </a:tc>
                <a:tc>
                  <a:txBody>
                    <a:bodyPr/>
                    <a:lstStyle/>
                    <a:p>
                      <a:pPr marL="285750" indent="-285750">
                        <a:buFontTx/>
                        <a:buChar char="-"/>
                      </a:pPr>
                      <a:r>
                        <a:rPr lang="en-US" dirty="0" smtClean="0"/>
                        <a:t>Search logs using </a:t>
                      </a:r>
                      <a:r>
                        <a:rPr lang="en-US" dirty="0" err="1" smtClean="0"/>
                        <a:t>lucene</a:t>
                      </a:r>
                      <a:r>
                        <a:rPr lang="en-US" dirty="0" smtClean="0"/>
                        <a:t> search format</a:t>
                      </a:r>
                    </a:p>
                    <a:p>
                      <a:pPr marL="285750" indent="-285750">
                        <a:buFontTx/>
                        <a:buChar char="-"/>
                      </a:pPr>
                      <a:r>
                        <a:rPr lang="en-US" dirty="0" smtClean="0"/>
                        <a:t>Dashboard of configurable search</a:t>
                      </a:r>
                      <a:r>
                        <a:rPr lang="en-US" baseline="0" dirty="0" smtClean="0"/>
                        <a:t> views of logs</a:t>
                      </a:r>
                      <a:endParaRPr lang="en-US" dirty="0"/>
                    </a:p>
                  </a:txBody>
                  <a:tcPr/>
                </a:tc>
                <a:extLst>
                  <a:ext uri="{0D108BD9-81ED-4DB2-BD59-A6C34878D82A}">
                    <a16:rowId xmlns="" xmlns:a16="http://schemas.microsoft.com/office/drawing/2014/main" val="1226283752"/>
                  </a:ext>
                </a:extLst>
              </a:tr>
            </a:tbl>
          </a:graphicData>
        </a:graphic>
      </p:graphicFrame>
      <p:sp>
        <p:nvSpPr>
          <p:cNvPr id="8" name="Title 2"/>
          <p:cNvSpPr txBox="1">
            <a:spLocks/>
          </p:cNvSpPr>
          <p:nvPr/>
        </p:nvSpPr>
        <p:spPr>
          <a:xfrm>
            <a:off x="366183" y="232536"/>
            <a:ext cx="11506200" cy="538770"/>
          </a:xfrm>
          <a:prstGeom prst="rect">
            <a:avLst/>
          </a:prstGeom>
        </p:spPr>
        <p:txBody>
          <a:bodyPr vert="horz" lIns="91440" tIns="45720" rIns="91440" bIns="45720" rtlCol="0" anchor="ctr">
            <a:normAutofit fontScale="97500" lnSpcReduction="10000"/>
          </a:bodyPr>
          <a:lstStyle>
            <a:lvl1pPr algn="l" defTabSz="914400" rtl="0" eaLnBrk="1" latinLnBrk="0" hangingPunct="1">
              <a:lnSpc>
                <a:spcPct val="90000"/>
              </a:lnSpc>
              <a:spcBef>
                <a:spcPct val="0"/>
              </a:spcBef>
              <a:buNone/>
              <a:defRPr sz="3600" b="0" i="0" kern="1200">
                <a:solidFill>
                  <a:schemeClr val="bg1"/>
                </a:solidFill>
                <a:latin typeface="Arial" panose="020B0604020202020204" pitchFamily="34" charset="0"/>
                <a:ea typeface="+mj-ea"/>
                <a:cs typeface="Arial" panose="020B0604020202020204" pitchFamily="34" charset="0"/>
              </a:defRPr>
            </a:lvl1pPr>
          </a:lstStyle>
          <a:p>
            <a:r>
              <a:rPr lang="en-US" dirty="0" smtClean="0"/>
              <a:t>Logging-analytics (2/2)</a:t>
            </a:r>
            <a:endParaRPr lang="en-US" dirty="0"/>
          </a:p>
        </p:txBody>
      </p:sp>
    </p:spTree>
    <p:extLst>
      <p:ext uri="{BB962C8B-B14F-4D97-AF65-F5344CB8AC3E}">
        <p14:creationId xmlns:p14="http://schemas.microsoft.com/office/powerpoint/2010/main" val="37406841"/>
      </p:ext>
    </p:extLst>
  </p:cSld>
  <p:clrMapOvr>
    <a:masterClrMapping/>
  </p:clrMapOvr>
  <p:transition>
    <p:wipe dir="r"/>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41</a:t>
            </a:fld>
            <a:endParaRPr lang="en-US" dirty="0"/>
          </a:p>
        </p:txBody>
      </p:sp>
      <p:sp>
        <p:nvSpPr>
          <p:cNvPr id="3" name="Title 2"/>
          <p:cNvSpPr>
            <a:spLocks noGrp="1"/>
          </p:cNvSpPr>
          <p:nvPr>
            <p:ph type="title"/>
          </p:nvPr>
        </p:nvSpPr>
        <p:spPr/>
        <p:txBody>
          <a:bodyPr>
            <a:normAutofit fontScale="90000"/>
          </a:bodyPr>
          <a:lstStyle/>
          <a:p>
            <a:r>
              <a:rPr lang="en-US" dirty="0"/>
              <a:t>Multi-Cloud </a:t>
            </a:r>
            <a:r>
              <a:rPr lang="en-US" dirty="0" smtClean="0"/>
              <a:t>Adaptation (1/2)</a:t>
            </a:r>
            <a:endParaRPr lang="en-US" dirty="0"/>
          </a:p>
        </p:txBody>
      </p:sp>
      <p:sp>
        <p:nvSpPr>
          <p:cNvPr id="7" name="圆角矩形 30"/>
          <p:cNvSpPr/>
          <p:nvPr/>
        </p:nvSpPr>
        <p:spPr>
          <a:xfrm>
            <a:off x="314961" y="2475607"/>
            <a:ext cx="1613230" cy="1020445"/>
          </a:xfrm>
          <a:prstGeom prst="roundRect">
            <a:avLst>
              <a:gd name="adj" fmla="val 9045"/>
            </a:avLst>
          </a:prstGeom>
          <a:noFill/>
          <a:ln w="9525" cap="flat" cmpd="sng" algn="ctr">
            <a:solidFill>
              <a:schemeClr val="tx1"/>
            </a:solidFill>
            <a:prstDash val="solid"/>
            <a:round/>
            <a:headEnd type="none" w="med" len="med"/>
            <a:tailEnd type="none" w="med" len="med"/>
          </a:ln>
        </p:spPr>
        <p:txBody>
          <a:bodyPr vert="horz" wrap="square" lIns="91440" tIns="45720" rIns="91440" bIns="45720"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914377">
              <a:buClr>
                <a:srgbClr val="CC9900"/>
              </a:buClr>
            </a:pPr>
            <a:r>
              <a:rPr lang="en-US" altLang="zh-CN" sz="1200" dirty="0">
                <a:latin typeface="微软雅黑" panose="020B0503020204020204" pitchFamily="34" charset="-122"/>
                <a:ea typeface="微软雅黑" panose="020B0503020204020204" pitchFamily="34" charset="-122"/>
              </a:rPr>
              <a:t>Multi-Cloud adaptation</a:t>
            </a:r>
          </a:p>
        </p:txBody>
      </p:sp>
      <p:sp>
        <p:nvSpPr>
          <p:cNvPr id="8" name="Rectangle 7"/>
          <p:cNvSpPr/>
          <p:nvPr/>
        </p:nvSpPr>
        <p:spPr>
          <a:xfrm>
            <a:off x="2348453" y="1025413"/>
            <a:ext cx="9523929" cy="2014002"/>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sz="1600" dirty="0">
                <a:solidFill>
                  <a:schemeClr val="tx1">
                    <a:lumMod val="85000"/>
                    <a:lumOff val="15000"/>
                  </a:schemeClr>
                </a:solidFill>
              </a:rPr>
              <a:t>Definition:</a:t>
            </a:r>
          </a:p>
          <a:p>
            <a:pPr marL="285750" indent="-285750">
              <a:buFontTx/>
              <a:buChar char="-"/>
            </a:pPr>
            <a:r>
              <a:rPr lang="en-US" sz="1600" dirty="0" smtClean="0">
                <a:solidFill>
                  <a:schemeClr val="tx1">
                    <a:lumMod val="85000"/>
                    <a:lumOff val="15000"/>
                  </a:schemeClr>
                </a:solidFill>
              </a:rPr>
              <a:t>enable </a:t>
            </a:r>
            <a:r>
              <a:rPr lang="en-US" sz="1600" dirty="0">
                <a:solidFill>
                  <a:schemeClr val="tx1">
                    <a:lumMod val="85000"/>
                    <a:lumOff val="15000"/>
                  </a:schemeClr>
                </a:solidFill>
              </a:rPr>
              <a:t>ONAP to deploy and run on multiple infrastructure </a:t>
            </a:r>
            <a:r>
              <a:rPr lang="en-US" sz="1600" dirty="0" smtClean="0">
                <a:solidFill>
                  <a:schemeClr val="tx1">
                    <a:lumMod val="85000"/>
                    <a:lumOff val="15000"/>
                  </a:schemeClr>
                </a:solidFill>
              </a:rPr>
              <a:t>environments, including OpenStack and its different distributions, public and private clouds, and micro services containers, etc.</a:t>
            </a:r>
            <a:endParaRPr lang="en-US" sz="1600" dirty="0">
              <a:solidFill>
                <a:schemeClr val="tx1">
                  <a:lumMod val="85000"/>
                  <a:lumOff val="15000"/>
                </a:schemeClr>
              </a:solidFill>
            </a:endParaRPr>
          </a:p>
          <a:p>
            <a:pPr marL="285750" indent="-285750">
              <a:buFontTx/>
              <a:buChar char="-"/>
            </a:pPr>
            <a:r>
              <a:rPr lang="en-US" sz="1600" dirty="0" smtClean="0">
                <a:solidFill>
                  <a:schemeClr val="tx1">
                    <a:lumMod val="85000"/>
                    <a:lumOff val="15000"/>
                  </a:schemeClr>
                </a:solidFill>
              </a:rPr>
              <a:t>provide </a:t>
            </a:r>
            <a:r>
              <a:rPr lang="en-US" sz="1600" dirty="0">
                <a:solidFill>
                  <a:schemeClr val="tx1">
                    <a:lumMod val="85000"/>
                    <a:lumOff val="15000"/>
                  </a:schemeClr>
                </a:solidFill>
              </a:rPr>
              <a:t>a Cloud Mediation Layer supporting multiple infrastructures and network </a:t>
            </a:r>
            <a:r>
              <a:rPr lang="en-US" sz="1600" dirty="0" err="1">
                <a:solidFill>
                  <a:schemeClr val="tx1">
                    <a:lumMod val="85000"/>
                    <a:lumOff val="15000"/>
                  </a:schemeClr>
                </a:solidFill>
              </a:rPr>
              <a:t>backends</a:t>
            </a:r>
            <a:r>
              <a:rPr lang="en-US" sz="1600" dirty="0">
                <a:solidFill>
                  <a:schemeClr val="tx1">
                    <a:lumMod val="85000"/>
                    <a:lumOff val="15000"/>
                  </a:schemeClr>
                </a:solidFill>
              </a:rPr>
              <a:t> so as to effectively prevents vendor lock-in.</a:t>
            </a:r>
          </a:p>
          <a:p>
            <a:pPr marL="285750" indent="-285750">
              <a:buFontTx/>
              <a:buChar char="-"/>
            </a:pPr>
            <a:r>
              <a:rPr lang="en-US" sz="1600" dirty="0" smtClean="0">
                <a:solidFill>
                  <a:schemeClr val="tx1">
                    <a:lumMod val="85000"/>
                    <a:lumOff val="15000"/>
                  </a:schemeClr>
                </a:solidFill>
              </a:rPr>
              <a:t>decouple </a:t>
            </a:r>
            <a:r>
              <a:rPr lang="en-US" sz="1600" dirty="0">
                <a:solidFill>
                  <a:schemeClr val="tx1">
                    <a:lumMod val="85000"/>
                    <a:lumOff val="15000"/>
                  </a:schemeClr>
                </a:solidFill>
              </a:rPr>
              <a:t>the evolution of ONAP platform from the evolution of underlying cloud infrastructure, and minimizes the impact on the deployed ONAP while upgrading the underlying cloud infrastructures independently.</a:t>
            </a:r>
          </a:p>
        </p:txBody>
      </p:sp>
      <p:cxnSp>
        <p:nvCxnSpPr>
          <p:cNvPr id="13" name="Straight Connector 12"/>
          <p:cNvCxnSpPr/>
          <p:nvPr/>
        </p:nvCxnSpPr>
        <p:spPr>
          <a:xfrm flipV="1">
            <a:off x="685800" y="2167802"/>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555913" y="1949593"/>
            <a:ext cx="259773" cy="218209"/>
          </a:xfrm>
          <a:prstGeom prst="ellipse">
            <a:avLst/>
          </a:prstGeom>
          <a:noFill/>
          <a:ln w="1587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7" name="Straight Connector 16"/>
          <p:cNvCxnSpPr/>
          <p:nvPr/>
        </p:nvCxnSpPr>
        <p:spPr>
          <a:xfrm flipV="1">
            <a:off x="549563" y="3496052"/>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8" name="Arc 17"/>
          <p:cNvSpPr/>
          <p:nvPr/>
        </p:nvSpPr>
        <p:spPr>
          <a:xfrm rot="16200000">
            <a:off x="430434" y="3816011"/>
            <a:ext cx="238257" cy="232602"/>
          </a:xfrm>
          <a:prstGeom prst="arc">
            <a:avLst>
              <a:gd name="adj1" fmla="val 16200000"/>
              <a:gd name="adj2" fmla="val 5446038"/>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5" name="Rectangle 14"/>
          <p:cNvSpPr/>
          <p:nvPr/>
        </p:nvSpPr>
        <p:spPr>
          <a:xfrm>
            <a:off x="2348454" y="3148077"/>
            <a:ext cx="9523929" cy="3252723"/>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sz="1600" dirty="0">
                <a:solidFill>
                  <a:schemeClr val="tx1"/>
                </a:solidFill>
              </a:rPr>
              <a:t>Provided Interfaces:</a:t>
            </a:r>
          </a:p>
          <a:p>
            <a:pPr marL="285750" indent="-285750">
              <a:buFontTx/>
              <a:buChar char="-"/>
            </a:pPr>
            <a:r>
              <a:rPr lang="en-US" altLang="zh-CN" sz="1600" dirty="0" smtClean="0">
                <a:solidFill>
                  <a:schemeClr val="tx1"/>
                </a:solidFill>
              </a:rPr>
              <a:t>Resource</a:t>
            </a:r>
            <a:r>
              <a:rPr lang="zh-CN" altLang="en-US" sz="1600" dirty="0" smtClean="0">
                <a:solidFill>
                  <a:schemeClr val="tx1"/>
                </a:solidFill>
              </a:rPr>
              <a:t> </a:t>
            </a:r>
            <a:r>
              <a:rPr lang="en-US" sz="1600" dirty="0" smtClean="0">
                <a:solidFill>
                  <a:schemeClr val="tx1"/>
                </a:solidFill>
              </a:rPr>
              <a:t>LCM </a:t>
            </a:r>
            <a:r>
              <a:rPr lang="en-US" sz="1600" dirty="0">
                <a:solidFill>
                  <a:schemeClr val="tx1"/>
                </a:solidFill>
              </a:rPr>
              <a:t>interface</a:t>
            </a:r>
          </a:p>
          <a:p>
            <a:pPr marL="742950" lvl="2" indent="-285750">
              <a:buFontTx/>
              <a:buChar char="-"/>
            </a:pPr>
            <a:r>
              <a:rPr lang="en-US" altLang="zh-CN" sz="1600" dirty="0" smtClean="0">
                <a:solidFill>
                  <a:schemeClr val="tx1"/>
                </a:solidFill>
              </a:rPr>
              <a:t>Support</a:t>
            </a:r>
            <a:r>
              <a:rPr lang="zh-CN" altLang="en-US" sz="1600" dirty="0" smtClean="0">
                <a:solidFill>
                  <a:schemeClr val="tx1"/>
                </a:solidFill>
              </a:rPr>
              <a:t> </a:t>
            </a:r>
            <a:r>
              <a:rPr lang="en-US" altLang="zh-CN" sz="1600" dirty="0" smtClean="0">
                <a:solidFill>
                  <a:schemeClr val="tx1"/>
                </a:solidFill>
              </a:rPr>
              <a:t>VNF</a:t>
            </a:r>
            <a:r>
              <a:rPr lang="zh-CN" altLang="en-US" sz="1600" dirty="0" smtClean="0">
                <a:solidFill>
                  <a:schemeClr val="tx1"/>
                </a:solidFill>
              </a:rPr>
              <a:t> </a:t>
            </a:r>
            <a:r>
              <a:rPr lang="en-US" altLang="zh-CN" sz="1600" dirty="0" smtClean="0">
                <a:solidFill>
                  <a:schemeClr val="tx1"/>
                </a:solidFill>
              </a:rPr>
              <a:t>instantiation/termination</a:t>
            </a:r>
            <a:endParaRPr lang="en-US" altLang="zh-CN" sz="1600" dirty="0">
              <a:solidFill>
                <a:schemeClr val="tx1"/>
              </a:solidFill>
            </a:endParaRPr>
          </a:p>
          <a:p>
            <a:pPr marL="457200" lvl="2"/>
            <a:r>
              <a:rPr lang="zh-CN" altLang="en-US" sz="1600" dirty="0" smtClean="0">
                <a:solidFill>
                  <a:schemeClr val="tx1"/>
                </a:solidFill>
              </a:rPr>
              <a:t>     </a:t>
            </a:r>
            <a:r>
              <a:rPr lang="en-US" sz="1600" dirty="0" smtClean="0">
                <a:solidFill>
                  <a:schemeClr val="tx1"/>
                </a:solidFill>
              </a:rPr>
              <a:t>(</a:t>
            </a:r>
            <a:r>
              <a:rPr lang="en-US" altLang="zh-CN" sz="1600" dirty="0" smtClean="0">
                <a:solidFill>
                  <a:schemeClr val="tx1"/>
                </a:solidFill>
              </a:rPr>
              <a:t>Resource create/delete/update/query</a:t>
            </a:r>
            <a:r>
              <a:rPr lang="en-US" sz="1600" dirty="0" smtClean="0">
                <a:solidFill>
                  <a:schemeClr val="tx1"/>
                </a:solidFill>
              </a:rPr>
              <a:t>) </a:t>
            </a:r>
            <a:endParaRPr lang="en-US" sz="1600" dirty="0">
              <a:solidFill>
                <a:schemeClr val="tx1"/>
              </a:solidFill>
            </a:endParaRPr>
          </a:p>
          <a:p>
            <a:pPr marL="285750" indent="-285750">
              <a:buFontTx/>
              <a:buChar char="-"/>
            </a:pPr>
            <a:r>
              <a:rPr lang="en-US" altLang="zh-CN" sz="1600" dirty="0">
                <a:solidFill>
                  <a:schemeClr val="tx1"/>
                </a:solidFill>
              </a:rPr>
              <a:t>VIM</a:t>
            </a:r>
            <a:r>
              <a:rPr lang="zh-CN" altLang="en-US" sz="1600" dirty="0">
                <a:solidFill>
                  <a:schemeClr val="tx1"/>
                </a:solidFill>
              </a:rPr>
              <a:t> </a:t>
            </a:r>
            <a:r>
              <a:rPr lang="en-US" altLang="zh-CN" sz="1600" dirty="0">
                <a:solidFill>
                  <a:schemeClr val="tx1"/>
                </a:solidFill>
              </a:rPr>
              <a:t>registry/un-registry </a:t>
            </a:r>
            <a:r>
              <a:rPr lang="en-US" altLang="zh-CN" sz="1600" dirty="0" smtClean="0">
                <a:solidFill>
                  <a:schemeClr val="tx1"/>
                </a:solidFill>
              </a:rPr>
              <a:t>Interface</a:t>
            </a:r>
          </a:p>
          <a:p>
            <a:pPr marL="742950" lvl="1" indent="-285750">
              <a:buFontTx/>
              <a:buChar char="-"/>
            </a:pPr>
            <a:r>
              <a:rPr lang="en-US" altLang="zh-CN" sz="1600" dirty="0" smtClean="0">
                <a:solidFill>
                  <a:schemeClr val="tx1"/>
                </a:solidFill>
              </a:rPr>
              <a:t>Support</a:t>
            </a:r>
            <a:r>
              <a:rPr lang="zh-CN" altLang="en-US" sz="1600" dirty="0" smtClean="0">
                <a:solidFill>
                  <a:schemeClr val="tx1"/>
                </a:solidFill>
              </a:rPr>
              <a:t> </a:t>
            </a:r>
            <a:r>
              <a:rPr lang="en-US" altLang="zh-CN" sz="1600" dirty="0" smtClean="0">
                <a:solidFill>
                  <a:schemeClr val="tx1"/>
                </a:solidFill>
              </a:rPr>
              <a:t>registry/un-registry</a:t>
            </a:r>
            <a:r>
              <a:rPr lang="zh-CN" altLang="en-US" sz="1600" dirty="0" smtClean="0">
                <a:solidFill>
                  <a:schemeClr val="tx1"/>
                </a:solidFill>
              </a:rPr>
              <a:t> </a:t>
            </a:r>
            <a:r>
              <a:rPr lang="en-US" altLang="zh-CN" sz="1600" dirty="0" smtClean="0">
                <a:solidFill>
                  <a:schemeClr val="tx1"/>
                </a:solidFill>
              </a:rPr>
              <a:t>of</a:t>
            </a:r>
            <a:r>
              <a:rPr lang="zh-CN" altLang="en-US" sz="1600" dirty="0" smtClean="0">
                <a:solidFill>
                  <a:schemeClr val="tx1"/>
                </a:solidFill>
              </a:rPr>
              <a:t> </a:t>
            </a:r>
            <a:r>
              <a:rPr lang="en-US" altLang="zh-CN" sz="1600" dirty="0" smtClean="0">
                <a:solidFill>
                  <a:schemeClr val="tx1"/>
                </a:solidFill>
              </a:rPr>
              <a:t>multiple</a:t>
            </a:r>
            <a:r>
              <a:rPr lang="zh-CN" altLang="en-US" sz="1600" dirty="0" smtClean="0">
                <a:solidFill>
                  <a:schemeClr val="tx1"/>
                </a:solidFill>
              </a:rPr>
              <a:t> </a:t>
            </a:r>
            <a:r>
              <a:rPr lang="en-US" altLang="zh-CN" sz="1600" dirty="0" smtClean="0">
                <a:solidFill>
                  <a:schemeClr val="tx1"/>
                </a:solidFill>
              </a:rPr>
              <a:t>clouds</a:t>
            </a:r>
            <a:endParaRPr lang="en-US" altLang="zh-CN" sz="1600" dirty="0">
              <a:solidFill>
                <a:schemeClr val="tx1"/>
              </a:solidFill>
            </a:endParaRPr>
          </a:p>
          <a:p>
            <a:pPr lvl="1"/>
            <a:r>
              <a:rPr lang="zh-CN" altLang="en-US" sz="1600" dirty="0">
                <a:solidFill>
                  <a:schemeClr val="tx1"/>
                </a:solidFill>
              </a:rPr>
              <a:t> </a:t>
            </a:r>
            <a:r>
              <a:rPr lang="zh-CN" altLang="en-US" sz="1600" dirty="0" smtClean="0">
                <a:solidFill>
                  <a:schemeClr val="tx1"/>
                </a:solidFill>
              </a:rPr>
              <a:t>     </a:t>
            </a:r>
            <a:r>
              <a:rPr lang="en-US" altLang="zh-CN" sz="1600" dirty="0" smtClean="0">
                <a:solidFill>
                  <a:schemeClr val="tx1"/>
                </a:solidFill>
              </a:rPr>
              <a:t>(VIM</a:t>
            </a:r>
            <a:r>
              <a:rPr lang="zh-CN" altLang="en-US" sz="1600" dirty="0" smtClean="0">
                <a:solidFill>
                  <a:schemeClr val="tx1"/>
                </a:solidFill>
              </a:rPr>
              <a:t> </a:t>
            </a:r>
            <a:r>
              <a:rPr lang="en-US" altLang="zh-CN" sz="1600" dirty="0" smtClean="0">
                <a:solidFill>
                  <a:schemeClr val="tx1"/>
                </a:solidFill>
              </a:rPr>
              <a:t>create/delete/update)</a:t>
            </a:r>
          </a:p>
          <a:p>
            <a:pPr marL="285750" indent="-285750">
              <a:buFontTx/>
              <a:buChar char="-"/>
            </a:pPr>
            <a:r>
              <a:rPr lang="en-US" altLang="zh-CN" sz="1600" dirty="0">
                <a:solidFill>
                  <a:schemeClr val="tx1"/>
                </a:solidFill>
              </a:rPr>
              <a:t>VIM</a:t>
            </a:r>
            <a:r>
              <a:rPr lang="zh-CN" altLang="en-US" sz="1600" dirty="0">
                <a:solidFill>
                  <a:schemeClr val="tx1"/>
                </a:solidFill>
              </a:rPr>
              <a:t> </a:t>
            </a:r>
            <a:r>
              <a:rPr lang="en-US" altLang="zh-CN" sz="1600" dirty="0" smtClean="0">
                <a:solidFill>
                  <a:schemeClr val="tx1"/>
                </a:solidFill>
              </a:rPr>
              <a:t>FCAPS </a:t>
            </a:r>
            <a:r>
              <a:rPr lang="en-US" altLang="zh-CN" sz="1600" dirty="0">
                <a:solidFill>
                  <a:schemeClr val="tx1"/>
                </a:solidFill>
              </a:rPr>
              <a:t>management Interface</a:t>
            </a:r>
          </a:p>
          <a:p>
            <a:pPr marL="742950" lvl="1" indent="-285750">
              <a:buFontTx/>
              <a:buChar char="-"/>
            </a:pPr>
            <a:r>
              <a:rPr lang="en-US" altLang="zh-CN" sz="1600" dirty="0" smtClean="0">
                <a:solidFill>
                  <a:schemeClr val="tx1"/>
                </a:solidFill>
              </a:rPr>
              <a:t>Support</a:t>
            </a:r>
            <a:r>
              <a:rPr lang="zh-CN" altLang="en-US" sz="1600" dirty="0" smtClean="0">
                <a:solidFill>
                  <a:schemeClr val="tx1"/>
                </a:solidFill>
              </a:rPr>
              <a:t> </a:t>
            </a:r>
            <a:r>
              <a:rPr lang="en-US" altLang="zh-CN" sz="1600" dirty="0" smtClean="0">
                <a:solidFill>
                  <a:schemeClr val="tx1"/>
                </a:solidFill>
              </a:rPr>
              <a:t>FCAPS</a:t>
            </a:r>
            <a:r>
              <a:rPr lang="zh-CN" altLang="en-US" sz="1600" dirty="0" smtClean="0">
                <a:solidFill>
                  <a:schemeClr val="tx1"/>
                </a:solidFill>
              </a:rPr>
              <a:t> </a:t>
            </a:r>
            <a:r>
              <a:rPr lang="en-US" altLang="zh-CN" sz="1600" dirty="0" smtClean="0">
                <a:solidFill>
                  <a:schemeClr val="tx1"/>
                </a:solidFill>
              </a:rPr>
              <a:t>required</a:t>
            </a:r>
            <a:r>
              <a:rPr lang="zh-CN" altLang="en-US" sz="1600" dirty="0" smtClean="0">
                <a:solidFill>
                  <a:schemeClr val="tx1"/>
                </a:solidFill>
              </a:rPr>
              <a:t> </a:t>
            </a:r>
            <a:r>
              <a:rPr lang="en-US" altLang="zh-CN" sz="1600" dirty="0" smtClean="0">
                <a:solidFill>
                  <a:schemeClr val="tx1"/>
                </a:solidFill>
              </a:rPr>
              <a:t>data</a:t>
            </a:r>
            <a:r>
              <a:rPr lang="zh-CN" altLang="en-US" sz="1600" dirty="0" smtClean="0">
                <a:solidFill>
                  <a:schemeClr val="tx1"/>
                </a:solidFill>
              </a:rPr>
              <a:t> </a:t>
            </a:r>
            <a:r>
              <a:rPr lang="en-US" altLang="zh-CN" sz="1600" dirty="0" smtClean="0">
                <a:solidFill>
                  <a:schemeClr val="tx1"/>
                </a:solidFill>
              </a:rPr>
              <a:t>collection,</a:t>
            </a:r>
            <a:r>
              <a:rPr lang="zh-CN" altLang="en-US" sz="1600" dirty="0" smtClean="0">
                <a:solidFill>
                  <a:schemeClr val="tx1"/>
                </a:solidFill>
              </a:rPr>
              <a:t> </a:t>
            </a:r>
            <a:r>
              <a:rPr lang="en-US" altLang="zh-CN" sz="1600" dirty="0" smtClean="0">
                <a:solidFill>
                  <a:schemeClr val="tx1"/>
                </a:solidFill>
              </a:rPr>
              <a:t>event/alert/metrics</a:t>
            </a:r>
            <a:r>
              <a:rPr lang="zh-CN" altLang="en-US" sz="1600" dirty="0" smtClean="0">
                <a:solidFill>
                  <a:schemeClr val="tx1"/>
                </a:solidFill>
              </a:rPr>
              <a:t> </a:t>
            </a:r>
            <a:r>
              <a:rPr lang="en-US" altLang="zh-CN" sz="1600" dirty="0" smtClean="0">
                <a:solidFill>
                  <a:schemeClr val="tx1"/>
                </a:solidFill>
              </a:rPr>
              <a:t>federation</a:t>
            </a:r>
            <a:r>
              <a:rPr lang="zh-CN" altLang="en-US" sz="1600" dirty="0" smtClean="0">
                <a:solidFill>
                  <a:schemeClr val="tx1"/>
                </a:solidFill>
              </a:rPr>
              <a:t> </a:t>
            </a:r>
            <a:r>
              <a:rPr lang="en-US" altLang="zh-CN" sz="1600" dirty="0" smtClean="0">
                <a:solidFill>
                  <a:schemeClr val="tx1"/>
                </a:solidFill>
              </a:rPr>
              <a:t>functions</a:t>
            </a:r>
            <a:r>
              <a:rPr lang="zh-CN" altLang="en-US" sz="1600" dirty="0">
                <a:solidFill>
                  <a:schemeClr val="tx1"/>
                </a:solidFill>
              </a:rPr>
              <a:t> </a:t>
            </a:r>
            <a:endParaRPr lang="en-US" altLang="zh-CN" sz="1600" dirty="0" smtClean="0">
              <a:solidFill>
                <a:schemeClr val="tx1"/>
              </a:solidFill>
            </a:endParaRPr>
          </a:p>
          <a:p>
            <a:pPr lvl="1"/>
            <a:r>
              <a:rPr lang="zh-CN" altLang="en-US" sz="1600" dirty="0" smtClean="0">
                <a:solidFill>
                  <a:schemeClr val="tx1"/>
                </a:solidFill>
              </a:rPr>
              <a:t>      </a:t>
            </a:r>
            <a:r>
              <a:rPr lang="en-US" altLang="zh-CN" sz="1600" dirty="0" smtClean="0">
                <a:solidFill>
                  <a:schemeClr val="tx1"/>
                </a:solidFill>
              </a:rPr>
              <a:t>(message</a:t>
            </a:r>
            <a:r>
              <a:rPr lang="zh-CN" altLang="en-US" sz="1600" dirty="0" smtClean="0">
                <a:solidFill>
                  <a:schemeClr val="tx1"/>
                </a:solidFill>
              </a:rPr>
              <a:t> </a:t>
            </a:r>
            <a:r>
              <a:rPr lang="en-US" altLang="zh-CN" sz="1600" dirty="0" smtClean="0">
                <a:solidFill>
                  <a:schemeClr val="tx1"/>
                </a:solidFill>
              </a:rPr>
              <a:t>pub/sub)</a:t>
            </a:r>
          </a:p>
          <a:p>
            <a:pPr marL="285750" lvl="1" indent="-285750">
              <a:buFontTx/>
              <a:buChar char="-"/>
            </a:pPr>
            <a:r>
              <a:rPr lang="en-US" altLang="zh-CN" sz="1600" dirty="0" smtClean="0">
                <a:solidFill>
                  <a:schemeClr val="tx1"/>
                </a:solidFill>
              </a:rPr>
              <a:t>VIM</a:t>
            </a:r>
            <a:r>
              <a:rPr lang="zh-CN" altLang="en-US" sz="1600" dirty="0" smtClean="0">
                <a:solidFill>
                  <a:schemeClr val="tx1"/>
                </a:solidFill>
              </a:rPr>
              <a:t> </a:t>
            </a:r>
            <a:r>
              <a:rPr lang="en-US" altLang="zh-CN" sz="1600" dirty="0" smtClean="0">
                <a:solidFill>
                  <a:schemeClr val="tx1"/>
                </a:solidFill>
              </a:rPr>
              <a:t>capacity/capability</a:t>
            </a:r>
            <a:r>
              <a:rPr lang="zh-CN" altLang="en-US" sz="1600" dirty="0" smtClean="0">
                <a:solidFill>
                  <a:schemeClr val="tx1"/>
                </a:solidFill>
              </a:rPr>
              <a:t> </a:t>
            </a:r>
            <a:r>
              <a:rPr lang="en-US" altLang="zh-CN" sz="1600" dirty="0" smtClean="0">
                <a:solidFill>
                  <a:schemeClr val="tx1"/>
                </a:solidFill>
              </a:rPr>
              <a:t>query</a:t>
            </a:r>
          </a:p>
          <a:p>
            <a:pPr marL="742950" lvl="2" indent="-285750">
              <a:buFontTx/>
              <a:buChar char="-"/>
            </a:pPr>
            <a:r>
              <a:rPr lang="en-US" altLang="zh-CN" sz="1600" dirty="0" smtClean="0">
                <a:solidFill>
                  <a:schemeClr val="tx1"/>
                </a:solidFill>
              </a:rPr>
              <a:t>Support</a:t>
            </a:r>
            <a:r>
              <a:rPr lang="zh-CN" altLang="en-US" sz="1600" dirty="0" smtClean="0">
                <a:solidFill>
                  <a:schemeClr val="tx1"/>
                </a:solidFill>
              </a:rPr>
              <a:t> </a:t>
            </a:r>
            <a:r>
              <a:rPr lang="en-US" altLang="zh-CN" sz="1600" dirty="0" smtClean="0">
                <a:solidFill>
                  <a:schemeClr val="tx1"/>
                </a:solidFill>
              </a:rPr>
              <a:t>placement</a:t>
            </a:r>
            <a:r>
              <a:rPr lang="zh-CN" altLang="en-US" sz="1600" dirty="0" smtClean="0">
                <a:solidFill>
                  <a:schemeClr val="tx1"/>
                </a:solidFill>
              </a:rPr>
              <a:t> </a:t>
            </a:r>
            <a:r>
              <a:rPr lang="en-US" altLang="zh-CN" sz="1600" dirty="0" smtClean="0">
                <a:solidFill>
                  <a:schemeClr val="tx1"/>
                </a:solidFill>
              </a:rPr>
              <a:t>and</a:t>
            </a:r>
            <a:r>
              <a:rPr lang="zh-CN" altLang="en-US" sz="1600" dirty="0" smtClean="0">
                <a:solidFill>
                  <a:schemeClr val="tx1"/>
                </a:solidFill>
              </a:rPr>
              <a:t> </a:t>
            </a:r>
            <a:r>
              <a:rPr lang="en-US" altLang="zh-CN" sz="1600" dirty="0" smtClean="0">
                <a:solidFill>
                  <a:schemeClr val="tx1"/>
                </a:solidFill>
              </a:rPr>
              <a:t>scheduling</a:t>
            </a:r>
            <a:r>
              <a:rPr lang="zh-CN" altLang="en-US" sz="1600" dirty="0" smtClean="0">
                <a:solidFill>
                  <a:schemeClr val="tx1"/>
                </a:solidFill>
              </a:rPr>
              <a:t> </a:t>
            </a:r>
            <a:r>
              <a:rPr lang="en-US" altLang="zh-CN" sz="1600" dirty="0" smtClean="0">
                <a:solidFill>
                  <a:schemeClr val="tx1"/>
                </a:solidFill>
              </a:rPr>
              <a:t>purpose</a:t>
            </a:r>
          </a:p>
          <a:p>
            <a:pPr marL="457200" lvl="2"/>
            <a:r>
              <a:rPr lang="zh-CN" altLang="en-US" sz="1600" dirty="0">
                <a:solidFill>
                  <a:schemeClr val="tx1"/>
                </a:solidFill>
              </a:rPr>
              <a:t> </a:t>
            </a:r>
            <a:r>
              <a:rPr lang="zh-CN" altLang="en-US" sz="1600" dirty="0" smtClean="0">
                <a:solidFill>
                  <a:schemeClr val="tx1"/>
                </a:solidFill>
              </a:rPr>
              <a:t>     </a:t>
            </a:r>
            <a:r>
              <a:rPr lang="en-US" altLang="zh-CN" sz="1600" dirty="0" smtClean="0">
                <a:solidFill>
                  <a:schemeClr val="tx1"/>
                </a:solidFill>
              </a:rPr>
              <a:t>(capacity/capability</a:t>
            </a:r>
            <a:r>
              <a:rPr lang="zh-CN" altLang="en-US" sz="1600" dirty="0" smtClean="0">
                <a:solidFill>
                  <a:schemeClr val="tx1"/>
                </a:solidFill>
              </a:rPr>
              <a:t> </a:t>
            </a:r>
            <a:r>
              <a:rPr lang="en-US" altLang="zh-CN" sz="1600" dirty="0" smtClean="0">
                <a:solidFill>
                  <a:schemeClr val="tx1"/>
                </a:solidFill>
              </a:rPr>
              <a:t>query/report)</a:t>
            </a:r>
          </a:p>
        </p:txBody>
      </p:sp>
      <p:sp>
        <p:nvSpPr>
          <p:cNvPr id="23" name="TextBox 22"/>
          <p:cNvSpPr txBox="1"/>
          <p:nvPr/>
        </p:nvSpPr>
        <p:spPr>
          <a:xfrm>
            <a:off x="-1" y="1263241"/>
            <a:ext cx="2297231" cy="784830"/>
          </a:xfrm>
          <a:prstGeom prst="rect">
            <a:avLst/>
          </a:prstGeom>
          <a:noFill/>
        </p:spPr>
        <p:txBody>
          <a:bodyPr wrap="square" rtlCol="0">
            <a:spAutoFit/>
          </a:bodyPr>
          <a:lstStyle/>
          <a:p>
            <a:pPr marL="171450" indent="-171450">
              <a:buFont typeface="Arial" panose="020B0604020202020204" pitchFamily="34" charset="0"/>
              <a:buChar char="•"/>
            </a:pPr>
            <a:r>
              <a:rPr lang="en-US" altLang="zh-CN" sz="900" dirty="0"/>
              <a:t>Resource LCM Interface</a:t>
            </a:r>
            <a:endParaRPr lang="en-US" altLang="zh-CN" sz="900" dirty="0" smtClean="0"/>
          </a:p>
          <a:p>
            <a:pPr marL="171450" indent="-171450">
              <a:buFont typeface="Arial" panose="020B0604020202020204" pitchFamily="34" charset="0"/>
              <a:buChar char="•"/>
            </a:pPr>
            <a:r>
              <a:rPr lang="en-US" altLang="zh-CN" sz="900" dirty="0" smtClean="0"/>
              <a:t>VIM</a:t>
            </a:r>
            <a:r>
              <a:rPr lang="zh-CN" altLang="en-US" sz="900" dirty="0" smtClean="0"/>
              <a:t> </a:t>
            </a:r>
            <a:r>
              <a:rPr lang="en-US" altLang="zh-CN" sz="900" dirty="0" smtClean="0"/>
              <a:t>registry/un-registry Interface</a:t>
            </a:r>
          </a:p>
          <a:p>
            <a:pPr marL="171450" indent="-171450">
              <a:buFont typeface="Arial" panose="020B0604020202020204" pitchFamily="34" charset="0"/>
              <a:buChar char="•"/>
            </a:pPr>
            <a:r>
              <a:rPr lang="en-US" altLang="zh-CN" sz="900" dirty="0" smtClean="0"/>
              <a:t>VIM</a:t>
            </a:r>
            <a:r>
              <a:rPr lang="zh-CN" altLang="en-US" sz="900" dirty="0" smtClean="0"/>
              <a:t> </a:t>
            </a:r>
            <a:r>
              <a:rPr lang="en-US" altLang="zh-CN" sz="900" dirty="0" smtClean="0"/>
              <a:t>FCAPS management Interface</a:t>
            </a:r>
          </a:p>
          <a:p>
            <a:pPr marL="171450" lvl="1" indent="-171450">
              <a:buFont typeface="Arial" panose="020B0604020202020204" pitchFamily="34" charset="0"/>
              <a:buChar char="•"/>
            </a:pPr>
            <a:r>
              <a:rPr lang="en-US" altLang="zh-CN" sz="900" dirty="0"/>
              <a:t>VIM</a:t>
            </a:r>
            <a:r>
              <a:rPr lang="zh-CN" altLang="en-US" sz="900" dirty="0"/>
              <a:t> </a:t>
            </a:r>
            <a:r>
              <a:rPr lang="en-US" altLang="zh-CN" sz="900" dirty="0"/>
              <a:t>capacity/capability</a:t>
            </a:r>
            <a:r>
              <a:rPr lang="zh-CN" altLang="en-US" sz="900" dirty="0"/>
              <a:t> </a:t>
            </a:r>
            <a:r>
              <a:rPr lang="en-US" altLang="zh-CN" sz="900" dirty="0" smtClean="0"/>
              <a:t>query</a:t>
            </a:r>
          </a:p>
          <a:p>
            <a:pPr marL="171450" indent="-171450">
              <a:buFont typeface="Arial" panose="020B0604020202020204" pitchFamily="34" charset="0"/>
              <a:buChar char="•"/>
            </a:pPr>
            <a:endParaRPr lang="en-US" altLang="zh-CN" sz="900" dirty="0" smtClean="0"/>
          </a:p>
        </p:txBody>
      </p:sp>
      <p:sp>
        <p:nvSpPr>
          <p:cNvPr id="16" name="TextBox 15"/>
          <p:cNvSpPr txBox="1"/>
          <p:nvPr/>
        </p:nvSpPr>
        <p:spPr>
          <a:xfrm>
            <a:off x="314960" y="3998875"/>
            <a:ext cx="1982269" cy="1077218"/>
          </a:xfrm>
          <a:prstGeom prst="rect">
            <a:avLst/>
          </a:prstGeom>
          <a:noFill/>
        </p:spPr>
        <p:txBody>
          <a:bodyPr wrap="square" rtlCol="0">
            <a:spAutoFit/>
          </a:bodyPr>
          <a:lstStyle/>
          <a:p>
            <a:r>
              <a:rPr lang="en-US" altLang="zh-CN" sz="800" dirty="0" smtClean="0"/>
              <a:t>ONAP</a:t>
            </a:r>
            <a:r>
              <a:rPr lang="zh-CN" altLang="en-US" sz="800" dirty="0" smtClean="0"/>
              <a:t> </a:t>
            </a:r>
            <a:r>
              <a:rPr lang="en-US" altLang="zh-CN" sz="800" dirty="0" smtClean="0"/>
              <a:t>Interface</a:t>
            </a:r>
            <a:endParaRPr lang="en-US" altLang="zh-CN" sz="800" dirty="0"/>
          </a:p>
          <a:p>
            <a:pPr lvl="1"/>
            <a:r>
              <a:rPr lang="en-US" altLang="zh-CN" sz="800" dirty="0" smtClean="0"/>
              <a:t>Inventory </a:t>
            </a:r>
            <a:r>
              <a:rPr lang="en-US" altLang="zh-CN" sz="800" dirty="0"/>
              <a:t>Service Interface</a:t>
            </a:r>
          </a:p>
          <a:p>
            <a:pPr lvl="1"/>
            <a:r>
              <a:rPr lang="en-US" altLang="zh-CN" sz="800" dirty="0" smtClean="0"/>
              <a:t>DMAAP</a:t>
            </a:r>
            <a:r>
              <a:rPr lang="zh-CN" altLang="en-US" sz="800" dirty="0" smtClean="0"/>
              <a:t> </a:t>
            </a:r>
            <a:r>
              <a:rPr lang="en-US" altLang="zh-CN" sz="800" dirty="0" smtClean="0"/>
              <a:t>interface</a:t>
            </a:r>
          </a:p>
          <a:p>
            <a:pPr lvl="1"/>
            <a:r>
              <a:rPr lang="en-US" altLang="zh-CN" sz="800" dirty="0" smtClean="0"/>
              <a:t>Logging</a:t>
            </a:r>
            <a:r>
              <a:rPr lang="zh-CN" altLang="en-US" sz="800" dirty="0" smtClean="0"/>
              <a:t> </a:t>
            </a:r>
            <a:r>
              <a:rPr lang="en-US" altLang="zh-CN" sz="800" dirty="0" smtClean="0"/>
              <a:t>interface</a:t>
            </a:r>
            <a:endParaRPr lang="en-US" altLang="zh-CN" sz="800" dirty="0"/>
          </a:p>
          <a:p>
            <a:r>
              <a:rPr lang="en-US" altLang="zh-CN" sz="800" dirty="0" smtClean="0"/>
              <a:t>The</a:t>
            </a:r>
            <a:r>
              <a:rPr lang="zh-CN" altLang="en-US" sz="800" dirty="0" smtClean="0"/>
              <a:t> </a:t>
            </a:r>
            <a:r>
              <a:rPr lang="en-US" altLang="zh-CN" sz="800" dirty="0" smtClean="0"/>
              <a:t>third</a:t>
            </a:r>
            <a:r>
              <a:rPr lang="zh-CN" altLang="en-US" sz="800" dirty="0" smtClean="0"/>
              <a:t> </a:t>
            </a:r>
            <a:r>
              <a:rPr lang="en-US" altLang="zh-CN" sz="800" dirty="0" smtClean="0"/>
              <a:t>party</a:t>
            </a:r>
            <a:r>
              <a:rPr lang="zh-CN" altLang="en-US" sz="800" dirty="0" smtClean="0"/>
              <a:t> </a:t>
            </a:r>
            <a:r>
              <a:rPr lang="en-US" altLang="zh-CN" sz="800" dirty="0" smtClean="0"/>
              <a:t>Cloud</a:t>
            </a:r>
            <a:r>
              <a:rPr lang="zh-CN" altLang="en-US" sz="800" dirty="0" smtClean="0"/>
              <a:t> </a:t>
            </a:r>
            <a:r>
              <a:rPr lang="en-US" altLang="zh-CN" sz="800" dirty="0" smtClean="0"/>
              <a:t>interface</a:t>
            </a:r>
          </a:p>
          <a:p>
            <a:pPr lvl="1"/>
            <a:r>
              <a:rPr lang="en-US" altLang="zh-CN" sz="800" dirty="0" smtClean="0"/>
              <a:t>OpenStack</a:t>
            </a:r>
            <a:r>
              <a:rPr lang="zh-CN" altLang="en-US" sz="800" dirty="0" smtClean="0"/>
              <a:t> </a:t>
            </a:r>
            <a:r>
              <a:rPr lang="en-US" altLang="zh-CN" sz="800" dirty="0" smtClean="0"/>
              <a:t>Interface</a:t>
            </a:r>
          </a:p>
          <a:p>
            <a:pPr lvl="1"/>
            <a:r>
              <a:rPr lang="en-US" altLang="zh-CN" sz="800" dirty="0" smtClean="0"/>
              <a:t>VMware</a:t>
            </a:r>
            <a:r>
              <a:rPr lang="zh-CN" altLang="en-US" sz="800" dirty="0" smtClean="0"/>
              <a:t> </a:t>
            </a:r>
            <a:r>
              <a:rPr lang="en-US" altLang="zh-CN" sz="800" dirty="0" smtClean="0"/>
              <a:t>VIO</a:t>
            </a:r>
            <a:r>
              <a:rPr lang="zh-CN" altLang="en-US" sz="800" dirty="0" smtClean="0"/>
              <a:t> </a:t>
            </a:r>
            <a:r>
              <a:rPr lang="en-US" altLang="zh-CN" sz="800" dirty="0" smtClean="0"/>
              <a:t>interface</a:t>
            </a:r>
          </a:p>
          <a:p>
            <a:pPr lvl="1"/>
            <a:r>
              <a:rPr lang="en-US" altLang="zh-CN" sz="800" dirty="0" smtClean="0"/>
              <a:t>Wind</a:t>
            </a:r>
            <a:r>
              <a:rPr lang="zh-CN" altLang="en-US" sz="800" dirty="0" smtClean="0"/>
              <a:t> </a:t>
            </a:r>
            <a:r>
              <a:rPr lang="en-US" altLang="zh-CN" sz="800" dirty="0" smtClean="0"/>
              <a:t>River</a:t>
            </a:r>
            <a:r>
              <a:rPr lang="zh-CN" altLang="en-US" sz="800" dirty="0" smtClean="0"/>
              <a:t> </a:t>
            </a:r>
            <a:r>
              <a:rPr lang="en-US" altLang="zh-CN" sz="800" dirty="0" smtClean="0"/>
              <a:t>Titanium</a:t>
            </a:r>
            <a:r>
              <a:rPr lang="zh-CN" altLang="en-US" sz="800" dirty="0" smtClean="0"/>
              <a:t> </a:t>
            </a:r>
            <a:r>
              <a:rPr lang="en-US" altLang="zh-CN" sz="800" dirty="0" smtClean="0"/>
              <a:t>Interface</a:t>
            </a:r>
          </a:p>
        </p:txBody>
      </p:sp>
    </p:spTree>
    <p:extLst>
      <p:ext uri="{BB962C8B-B14F-4D97-AF65-F5344CB8AC3E}">
        <p14:creationId xmlns:p14="http://schemas.microsoft.com/office/powerpoint/2010/main" val="1539544504"/>
      </p:ext>
    </p:extLst>
  </p:cSld>
  <p:clrMapOvr>
    <a:masterClrMapping/>
  </p:clrMapOvr>
  <p:transition>
    <p:wipe dir="r"/>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42</a:t>
            </a:fld>
            <a:endParaRPr lang="en-US" dirty="0"/>
          </a:p>
        </p:txBody>
      </p:sp>
      <p:sp>
        <p:nvSpPr>
          <p:cNvPr id="3" name="Title 2"/>
          <p:cNvSpPr>
            <a:spLocks noGrp="1"/>
          </p:cNvSpPr>
          <p:nvPr>
            <p:ph type="title"/>
          </p:nvPr>
        </p:nvSpPr>
        <p:spPr/>
        <p:txBody>
          <a:bodyPr>
            <a:normAutofit fontScale="90000"/>
          </a:bodyPr>
          <a:lstStyle/>
          <a:p>
            <a:r>
              <a:rPr lang="en-US" dirty="0"/>
              <a:t>Multi-Cloud </a:t>
            </a:r>
            <a:r>
              <a:rPr lang="en-US" dirty="0" smtClean="0"/>
              <a:t>Adaptation (2/2)</a:t>
            </a:r>
            <a:endParaRPr lang="en-US" dirty="0"/>
          </a:p>
        </p:txBody>
      </p:sp>
      <p:sp>
        <p:nvSpPr>
          <p:cNvPr id="7" name="圆角矩形 30"/>
          <p:cNvSpPr/>
          <p:nvPr/>
        </p:nvSpPr>
        <p:spPr>
          <a:xfrm>
            <a:off x="314961" y="2475607"/>
            <a:ext cx="1613230" cy="1020445"/>
          </a:xfrm>
          <a:prstGeom prst="roundRect">
            <a:avLst>
              <a:gd name="adj" fmla="val 9045"/>
            </a:avLst>
          </a:prstGeom>
          <a:noFill/>
          <a:ln w="9525" cap="flat" cmpd="sng" algn="ctr">
            <a:solidFill>
              <a:schemeClr val="tx1"/>
            </a:solidFill>
            <a:prstDash val="solid"/>
            <a:round/>
            <a:headEnd type="none" w="med" len="med"/>
            <a:tailEnd type="none" w="med" len="med"/>
          </a:ln>
        </p:spPr>
        <p:txBody>
          <a:bodyPr vert="horz" wrap="square" lIns="91440" tIns="45720" rIns="91440" bIns="45720"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914377">
              <a:buClr>
                <a:srgbClr val="CC9900"/>
              </a:buClr>
            </a:pPr>
            <a:r>
              <a:rPr lang="en-US" altLang="zh-CN" sz="1200" dirty="0">
                <a:latin typeface="微软雅黑" panose="020B0503020204020204" pitchFamily="34" charset="-122"/>
                <a:ea typeface="微软雅黑" panose="020B0503020204020204" pitchFamily="34" charset="-122"/>
              </a:rPr>
              <a:t>Multi-Cloud adaptation</a:t>
            </a:r>
          </a:p>
        </p:txBody>
      </p:sp>
      <p:cxnSp>
        <p:nvCxnSpPr>
          <p:cNvPr id="13" name="Straight Connector 12"/>
          <p:cNvCxnSpPr/>
          <p:nvPr/>
        </p:nvCxnSpPr>
        <p:spPr>
          <a:xfrm flipV="1">
            <a:off x="685800" y="2167802"/>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555913" y="1949593"/>
            <a:ext cx="259773" cy="218209"/>
          </a:xfrm>
          <a:prstGeom prst="ellipse">
            <a:avLst/>
          </a:prstGeom>
          <a:noFill/>
          <a:ln w="1587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7" name="Straight Connector 16"/>
          <p:cNvCxnSpPr/>
          <p:nvPr/>
        </p:nvCxnSpPr>
        <p:spPr>
          <a:xfrm flipV="1">
            <a:off x="549563" y="3496052"/>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8" name="Arc 17"/>
          <p:cNvSpPr/>
          <p:nvPr/>
        </p:nvSpPr>
        <p:spPr>
          <a:xfrm rot="16200000">
            <a:off x="430434" y="3816011"/>
            <a:ext cx="238257" cy="232602"/>
          </a:xfrm>
          <a:prstGeom prst="arc">
            <a:avLst>
              <a:gd name="adj1" fmla="val 16200000"/>
              <a:gd name="adj2" fmla="val 5446038"/>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0" name="Rectangle 19"/>
          <p:cNvSpPr/>
          <p:nvPr/>
        </p:nvSpPr>
        <p:spPr>
          <a:xfrm>
            <a:off x="2335575" y="1041852"/>
            <a:ext cx="9523929" cy="3118024"/>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solidFill>
              </a:rPr>
              <a:t>Consumed Interfaces:</a:t>
            </a:r>
          </a:p>
          <a:p>
            <a:pPr marL="285750" indent="-285750">
              <a:buFontTx/>
              <a:buChar char="-"/>
            </a:pPr>
            <a:r>
              <a:rPr lang="en-US" altLang="zh-CN" dirty="0" smtClean="0">
                <a:solidFill>
                  <a:schemeClr val="tx1"/>
                </a:solidFill>
              </a:rPr>
              <a:t>ONAP</a:t>
            </a:r>
            <a:r>
              <a:rPr lang="zh-CN" altLang="en-US" dirty="0" smtClean="0">
                <a:solidFill>
                  <a:schemeClr val="tx1"/>
                </a:solidFill>
              </a:rPr>
              <a:t> </a:t>
            </a:r>
            <a:endParaRPr lang="en-US" altLang="zh-CN" dirty="0">
              <a:solidFill>
                <a:schemeClr val="tx1"/>
              </a:solidFill>
            </a:endParaRPr>
          </a:p>
          <a:p>
            <a:pPr marL="742950" lvl="1" indent="-285750">
              <a:buFontTx/>
              <a:buChar char="-"/>
            </a:pPr>
            <a:r>
              <a:rPr lang="en-US" altLang="zh-CN" dirty="0" smtClean="0">
                <a:solidFill>
                  <a:schemeClr val="tx1"/>
                </a:solidFill>
              </a:rPr>
              <a:t>Inventory </a:t>
            </a:r>
            <a:r>
              <a:rPr lang="en-US" altLang="zh-CN" dirty="0">
                <a:solidFill>
                  <a:schemeClr val="tx1"/>
                </a:solidFill>
              </a:rPr>
              <a:t>Service </a:t>
            </a:r>
            <a:r>
              <a:rPr lang="en-US" altLang="zh-CN" dirty="0" smtClean="0">
                <a:solidFill>
                  <a:schemeClr val="tx1"/>
                </a:solidFill>
              </a:rPr>
              <a:t>Interface from </a:t>
            </a:r>
            <a:r>
              <a:rPr lang="en-US" altLang="zh-CN" dirty="0">
                <a:solidFill>
                  <a:schemeClr val="tx1"/>
                </a:solidFill>
              </a:rPr>
              <a:t>Available and Active </a:t>
            </a:r>
            <a:r>
              <a:rPr lang="en-US" altLang="zh-CN" dirty="0" smtClean="0">
                <a:solidFill>
                  <a:schemeClr val="tx1"/>
                </a:solidFill>
              </a:rPr>
              <a:t>Inventory</a:t>
            </a:r>
          </a:p>
          <a:p>
            <a:pPr marL="742950" lvl="1" indent="-285750">
              <a:buFontTx/>
              <a:buChar char="-"/>
            </a:pPr>
            <a:r>
              <a:rPr lang="en-US" altLang="zh-CN" dirty="0" smtClean="0">
                <a:solidFill>
                  <a:schemeClr val="tx1"/>
                </a:solidFill>
              </a:rPr>
              <a:t>Message</a:t>
            </a:r>
            <a:r>
              <a:rPr lang="zh-CN" altLang="en-US" dirty="0" smtClean="0">
                <a:solidFill>
                  <a:schemeClr val="tx1"/>
                </a:solidFill>
              </a:rPr>
              <a:t> </a:t>
            </a:r>
            <a:r>
              <a:rPr lang="en-US" altLang="zh-CN" dirty="0" smtClean="0">
                <a:solidFill>
                  <a:schemeClr val="tx1"/>
                </a:solidFill>
              </a:rPr>
              <a:t>pub/sub</a:t>
            </a:r>
            <a:r>
              <a:rPr lang="zh-CN" altLang="en-US" dirty="0" smtClean="0">
                <a:solidFill>
                  <a:schemeClr val="tx1"/>
                </a:solidFill>
              </a:rPr>
              <a:t> </a:t>
            </a:r>
            <a:r>
              <a:rPr lang="en-US" altLang="zh-CN" dirty="0" smtClean="0">
                <a:solidFill>
                  <a:schemeClr val="tx1"/>
                </a:solidFill>
              </a:rPr>
              <a:t>interface</a:t>
            </a:r>
            <a:r>
              <a:rPr lang="zh-CN" altLang="en-US" dirty="0" smtClean="0">
                <a:solidFill>
                  <a:schemeClr val="tx1"/>
                </a:solidFill>
              </a:rPr>
              <a:t> </a:t>
            </a:r>
            <a:r>
              <a:rPr lang="en-US" altLang="zh-CN" dirty="0" smtClean="0">
                <a:solidFill>
                  <a:schemeClr val="tx1"/>
                </a:solidFill>
              </a:rPr>
              <a:t>from</a:t>
            </a:r>
            <a:r>
              <a:rPr lang="zh-CN" altLang="en-US" dirty="0" smtClean="0">
                <a:solidFill>
                  <a:schemeClr val="tx1"/>
                </a:solidFill>
              </a:rPr>
              <a:t> </a:t>
            </a:r>
            <a:r>
              <a:rPr lang="en-US" altLang="zh-CN" dirty="0" smtClean="0">
                <a:solidFill>
                  <a:schemeClr val="tx1"/>
                </a:solidFill>
              </a:rPr>
              <a:t>DMAAP</a:t>
            </a:r>
          </a:p>
          <a:p>
            <a:pPr marL="742950" lvl="1" indent="-285750">
              <a:buFontTx/>
              <a:buChar char="-"/>
            </a:pPr>
            <a:r>
              <a:rPr lang="en-US" altLang="zh-CN" dirty="0" smtClean="0">
                <a:solidFill>
                  <a:schemeClr val="tx1"/>
                </a:solidFill>
              </a:rPr>
              <a:t>Logging</a:t>
            </a:r>
            <a:r>
              <a:rPr lang="zh-CN" altLang="en-US" dirty="0" smtClean="0">
                <a:solidFill>
                  <a:schemeClr val="tx1"/>
                </a:solidFill>
              </a:rPr>
              <a:t> </a:t>
            </a:r>
            <a:r>
              <a:rPr lang="en-US" altLang="zh-CN" dirty="0" smtClean="0">
                <a:solidFill>
                  <a:schemeClr val="tx1"/>
                </a:solidFill>
              </a:rPr>
              <a:t>interface</a:t>
            </a:r>
            <a:r>
              <a:rPr lang="zh-CN" altLang="en-US" dirty="0" smtClean="0">
                <a:solidFill>
                  <a:schemeClr val="tx1"/>
                </a:solidFill>
              </a:rPr>
              <a:t> </a:t>
            </a:r>
            <a:r>
              <a:rPr lang="en-US" altLang="zh-CN" dirty="0" smtClean="0">
                <a:solidFill>
                  <a:schemeClr val="tx1"/>
                </a:solidFill>
              </a:rPr>
              <a:t>from</a:t>
            </a:r>
            <a:r>
              <a:rPr lang="zh-CN" altLang="en-US" dirty="0" smtClean="0">
                <a:solidFill>
                  <a:schemeClr val="tx1"/>
                </a:solidFill>
              </a:rPr>
              <a:t> </a:t>
            </a:r>
            <a:r>
              <a:rPr lang="en-US" altLang="zh-CN" dirty="0" smtClean="0">
                <a:solidFill>
                  <a:schemeClr val="tx1"/>
                </a:solidFill>
              </a:rPr>
              <a:t>Logging</a:t>
            </a:r>
            <a:r>
              <a:rPr lang="zh-CN" altLang="en-US" dirty="0" smtClean="0">
                <a:solidFill>
                  <a:schemeClr val="tx1"/>
                </a:solidFill>
              </a:rPr>
              <a:t> </a:t>
            </a:r>
            <a:r>
              <a:rPr lang="en-US" altLang="zh-CN" dirty="0" smtClean="0">
                <a:solidFill>
                  <a:schemeClr val="tx1"/>
                </a:solidFill>
              </a:rPr>
              <a:t>project</a:t>
            </a:r>
            <a:endParaRPr lang="en-US" altLang="zh-CN" dirty="0">
              <a:solidFill>
                <a:schemeClr val="tx1"/>
              </a:solidFill>
            </a:endParaRPr>
          </a:p>
          <a:p>
            <a:pPr marL="285750" indent="-285750">
              <a:buFontTx/>
              <a:buChar char="-"/>
            </a:pPr>
            <a:r>
              <a:rPr lang="en-US" altLang="zh-CN" dirty="0" smtClean="0">
                <a:solidFill>
                  <a:schemeClr val="tx1"/>
                </a:solidFill>
              </a:rPr>
              <a:t>The</a:t>
            </a:r>
            <a:r>
              <a:rPr lang="zh-CN" altLang="en-US" dirty="0" smtClean="0">
                <a:solidFill>
                  <a:schemeClr val="tx1"/>
                </a:solidFill>
              </a:rPr>
              <a:t> </a:t>
            </a:r>
            <a:r>
              <a:rPr lang="en-US" altLang="zh-CN" dirty="0">
                <a:solidFill>
                  <a:schemeClr val="tx1"/>
                </a:solidFill>
              </a:rPr>
              <a:t>third</a:t>
            </a:r>
            <a:r>
              <a:rPr lang="zh-CN" altLang="en-US" dirty="0">
                <a:solidFill>
                  <a:schemeClr val="tx1"/>
                </a:solidFill>
              </a:rPr>
              <a:t> </a:t>
            </a:r>
            <a:r>
              <a:rPr lang="en-US" altLang="zh-CN" dirty="0">
                <a:solidFill>
                  <a:schemeClr val="tx1"/>
                </a:solidFill>
              </a:rPr>
              <a:t>party</a:t>
            </a:r>
            <a:r>
              <a:rPr lang="zh-CN" altLang="en-US" dirty="0">
                <a:solidFill>
                  <a:schemeClr val="tx1"/>
                </a:solidFill>
              </a:rPr>
              <a:t> </a:t>
            </a:r>
            <a:r>
              <a:rPr lang="en-US" altLang="zh-CN" dirty="0">
                <a:solidFill>
                  <a:schemeClr val="tx1"/>
                </a:solidFill>
              </a:rPr>
              <a:t>Cloud</a:t>
            </a:r>
            <a:r>
              <a:rPr lang="zh-CN" altLang="en-US" dirty="0">
                <a:solidFill>
                  <a:schemeClr val="tx1"/>
                </a:solidFill>
              </a:rPr>
              <a:t> </a:t>
            </a:r>
            <a:r>
              <a:rPr lang="en-US" altLang="zh-CN" dirty="0">
                <a:solidFill>
                  <a:schemeClr val="tx1"/>
                </a:solidFill>
              </a:rPr>
              <a:t>API</a:t>
            </a:r>
          </a:p>
          <a:p>
            <a:pPr marL="742950" lvl="2" indent="-285750">
              <a:buFontTx/>
              <a:buChar char="-"/>
            </a:pPr>
            <a:r>
              <a:rPr lang="en-US" altLang="zh-CN" dirty="0">
                <a:solidFill>
                  <a:schemeClr val="tx1"/>
                </a:solidFill>
              </a:rPr>
              <a:t>OpenStack</a:t>
            </a:r>
            <a:r>
              <a:rPr lang="zh-CN" altLang="en-US" dirty="0">
                <a:solidFill>
                  <a:schemeClr val="tx1"/>
                </a:solidFill>
              </a:rPr>
              <a:t> </a:t>
            </a:r>
            <a:r>
              <a:rPr lang="en-US" altLang="zh-CN" dirty="0" smtClean="0">
                <a:solidFill>
                  <a:schemeClr val="tx1"/>
                </a:solidFill>
              </a:rPr>
              <a:t>Interface</a:t>
            </a:r>
            <a:endParaRPr lang="en-US" altLang="zh-CN" dirty="0">
              <a:solidFill>
                <a:schemeClr val="tx1"/>
              </a:solidFill>
            </a:endParaRPr>
          </a:p>
          <a:p>
            <a:pPr marL="1200150" lvl="3" indent="-285750">
              <a:buFontTx/>
              <a:buChar char="-"/>
            </a:pPr>
            <a:r>
              <a:rPr lang="en-US" altLang="zh-CN" dirty="0" err="1" smtClean="0">
                <a:solidFill>
                  <a:schemeClr val="tx1"/>
                </a:solidFill>
              </a:rPr>
              <a:t>Ocata</a:t>
            </a:r>
            <a:endParaRPr lang="en-US" altLang="zh-CN" dirty="0" smtClean="0">
              <a:solidFill>
                <a:schemeClr val="tx1"/>
              </a:solidFill>
            </a:endParaRPr>
          </a:p>
          <a:p>
            <a:pPr marL="1200150" lvl="3" indent="-285750">
              <a:buFontTx/>
              <a:buChar char="-"/>
            </a:pPr>
            <a:r>
              <a:rPr lang="en-US" altLang="zh-CN" dirty="0" err="1" smtClean="0">
                <a:solidFill>
                  <a:schemeClr val="tx1"/>
                </a:solidFill>
              </a:rPr>
              <a:t>Mitaka</a:t>
            </a:r>
            <a:endParaRPr lang="en-US" altLang="zh-CN" dirty="0">
              <a:solidFill>
                <a:schemeClr val="tx1"/>
              </a:solidFill>
            </a:endParaRPr>
          </a:p>
          <a:p>
            <a:pPr marL="742950" lvl="2" indent="-285750">
              <a:buFontTx/>
              <a:buChar char="-"/>
            </a:pPr>
            <a:r>
              <a:rPr lang="en-US" altLang="zh-CN" dirty="0">
                <a:solidFill>
                  <a:schemeClr val="tx1"/>
                </a:solidFill>
              </a:rPr>
              <a:t>VMware</a:t>
            </a:r>
            <a:r>
              <a:rPr lang="zh-CN" altLang="en-US" dirty="0">
                <a:solidFill>
                  <a:schemeClr val="tx1"/>
                </a:solidFill>
              </a:rPr>
              <a:t> </a:t>
            </a:r>
            <a:r>
              <a:rPr lang="en-US" altLang="zh-CN" dirty="0">
                <a:solidFill>
                  <a:schemeClr val="tx1"/>
                </a:solidFill>
              </a:rPr>
              <a:t>VIO</a:t>
            </a:r>
            <a:r>
              <a:rPr lang="zh-CN" altLang="en-US" dirty="0">
                <a:solidFill>
                  <a:schemeClr val="tx1"/>
                </a:solidFill>
              </a:rPr>
              <a:t> </a:t>
            </a:r>
            <a:r>
              <a:rPr lang="en-US" altLang="zh-CN" dirty="0" smtClean="0">
                <a:solidFill>
                  <a:schemeClr val="tx1"/>
                </a:solidFill>
              </a:rPr>
              <a:t>interface</a:t>
            </a:r>
            <a:r>
              <a:rPr lang="zh-CN" altLang="en-US" dirty="0" smtClean="0">
                <a:solidFill>
                  <a:schemeClr val="tx1"/>
                </a:solidFill>
              </a:rPr>
              <a:t> </a:t>
            </a:r>
            <a:r>
              <a:rPr lang="en-US" altLang="zh-CN" dirty="0" smtClean="0">
                <a:solidFill>
                  <a:schemeClr val="tx1"/>
                </a:solidFill>
              </a:rPr>
              <a:t>(</a:t>
            </a:r>
            <a:r>
              <a:rPr lang="en-US" altLang="zh-CN" dirty="0" err="1" smtClean="0">
                <a:solidFill>
                  <a:schemeClr val="tx1"/>
                </a:solidFill>
              </a:rPr>
              <a:t>Ocata</a:t>
            </a:r>
            <a:r>
              <a:rPr lang="en-US" altLang="zh-CN" dirty="0" smtClean="0">
                <a:solidFill>
                  <a:schemeClr val="tx1"/>
                </a:solidFill>
              </a:rPr>
              <a:t>)</a:t>
            </a:r>
            <a:endParaRPr lang="en-US" altLang="zh-CN" dirty="0">
              <a:solidFill>
                <a:schemeClr val="tx1"/>
              </a:solidFill>
            </a:endParaRPr>
          </a:p>
          <a:p>
            <a:pPr marL="742950" lvl="2" indent="-285750">
              <a:buFontTx/>
              <a:buChar char="-"/>
            </a:pPr>
            <a:r>
              <a:rPr lang="en-US" altLang="zh-CN" dirty="0">
                <a:solidFill>
                  <a:schemeClr val="tx1"/>
                </a:solidFill>
              </a:rPr>
              <a:t>Wind</a:t>
            </a:r>
            <a:r>
              <a:rPr lang="zh-CN" altLang="en-US" dirty="0">
                <a:solidFill>
                  <a:schemeClr val="tx1"/>
                </a:solidFill>
              </a:rPr>
              <a:t> </a:t>
            </a:r>
            <a:r>
              <a:rPr lang="en-US" altLang="zh-CN" dirty="0">
                <a:solidFill>
                  <a:schemeClr val="tx1"/>
                </a:solidFill>
              </a:rPr>
              <a:t>River</a:t>
            </a:r>
            <a:r>
              <a:rPr lang="zh-CN" altLang="en-US" dirty="0">
                <a:solidFill>
                  <a:schemeClr val="tx1"/>
                </a:solidFill>
              </a:rPr>
              <a:t> </a:t>
            </a:r>
            <a:r>
              <a:rPr lang="en-US" altLang="zh-CN" dirty="0">
                <a:solidFill>
                  <a:schemeClr val="tx1"/>
                </a:solidFill>
              </a:rPr>
              <a:t>Titanium</a:t>
            </a:r>
            <a:r>
              <a:rPr lang="zh-CN" altLang="en-US" dirty="0">
                <a:solidFill>
                  <a:schemeClr val="tx1"/>
                </a:solidFill>
              </a:rPr>
              <a:t> </a:t>
            </a:r>
            <a:r>
              <a:rPr lang="en-US" altLang="zh-CN" dirty="0" smtClean="0">
                <a:solidFill>
                  <a:schemeClr val="tx1"/>
                </a:solidFill>
              </a:rPr>
              <a:t>Interface</a:t>
            </a:r>
            <a:r>
              <a:rPr lang="zh-CN" altLang="en-US" dirty="0" smtClean="0">
                <a:solidFill>
                  <a:schemeClr val="tx1"/>
                </a:solidFill>
              </a:rPr>
              <a:t> </a:t>
            </a:r>
            <a:r>
              <a:rPr lang="en-US" altLang="zh-CN" dirty="0" smtClean="0">
                <a:solidFill>
                  <a:schemeClr val="tx1"/>
                </a:solidFill>
              </a:rPr>
              <a:t>(</a:t>
            </a:r>
            <a:r>
              <a:rPr lang="en-US" altLang="zh-CN" dirty="0" err="1" smtClean="0">
                <a:solidFill>
                  <a:schemeClr val="tx1"/>
                </a:solidFill>
              </a:rPr>
              <a:t>Mitaka</a:t>
            </a:r>
            <a:r>
              <a:rPr lang="en-US" altLang="zh-CN" dirty="0" smtClean="0">
                <a:solidFill>
                  <a:schemeClr val="tx1"/>
                </a:solidFill>
              </a:rPr>
              <a:t>)</a:t>
            </a:r>
            <a:endParaRPr lang="en-US" altLang="zh-CN" dirty="0">
              <a:solidFill>
                <a:schemeClr val="tx1"/>
              </a:solidFill>
            </a:endParaRPr>
          </a:p>
          <a:p>
            <a:pPr marL="285750" indent="-285750">
              <a:buFontTx/>
              <a:buChar char="-"/>
            </a:pPr>
            <a:endParaRPr lang="en-US" altLang="zh-CN" dirty="0">
              <a:solidFill>
                <a:schemeClr val="tx1"/>
              </a:solidFill>
            </a:endParaRPr>
          </a:p>
        </p:txBody>
      </p:sp>
      <p:sp>
        <p:nvSpPr>
          <p:cNvPr id="21" name="Rectangle 20"/>
          <p:cNvSpPr/>
          <p:nvPr/>
        </p:nvSpPr>
        <p:spPr>
          <a:xfrm>
            <a:off x="2348454" y="4275786"/>
            <a:ext cx="9523929" cy="1777284"/>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lumMod val="85000"/>
                    <a:lumOff val="15000"/>
                  </a:schemeClr>
                </a:solidFill>
              </a:rPr>
              <a:t>Consumed Models</a:t>
            </a:r>
            <a:r>
              <a:rPr lang="en-US" altLang="zh-CN" dirty="0">
                <a:solidFill>
                  <a:schemeClr val="tx1">
                    <a:lumMod val="85000"/>
                    <a:lumOff val="15000"/>
                  </a:schemeClr>
                </a:solidFill>
              </a:rPr>
              <a:t>:</a:t>
            </a:r>
            <a:r>
              <a:rPr lang="zh-CN" altLang="en-US" dirty="0">
                <a:solidFill>
                  <a:schemeClr val="tx1">
                    <a:lumMod val="85000"/>
                    <a:lumOff val="15000"/>
                  </a:schemeClr>
                </a:solidFill>
              </a:rPr>
              <a:t> </a:t>
            </a:r>
            <a:endParaRPr lang="en-US" altLang="zh-CN" dirty="0">
              <a:solidFill>
                <a:schemeClr val="tx1">
                  <a:lumMod val="85000"/>
                  <a:lumOff val="15000"/>
                </a:schemeClr>
              </a:solidFill>
            </a:endParaRPr>
          </a:p>
          <a:p>
            <a:pPr marL="285750" indent="-285750">
              <a:buFontTx/>
              <a:buChar char="-"/>
            </a:pPr>
            <a:r>
              <a:rPr lang="en-US" altLang="zh-CN" dirty="0" smtClean="0">
                <a:solidFill>
                  <a:schemeClr val="tx1">
                    <a:lumMod val="85000"/>
                    <a:lumOff val="15000"/>
                  </a:schemeClr>
                </a:solidFill>
              </a:rPr>
              <a:t>Existing</a:t>
            </a:r>
            <a:endParaRPr lang="en-US" altLang="zh-CN" dirty="0">
              <a:solidFill>
                <a:schemeClr val="tx1">
                  <a:lumMod val="85000"/>
                  <a:lumOff val="15000"/>
                </a:schemeClr>
              </a:solidFill>
            </a:endParaRPr>
          </a:p>
          <a:p>
            <a:pPr marL="742950" lvl="1" indent="-285750">
              <a:buFontTx/>
              <a:buChar char="-"/>
            </a:pPr>
            <a:r>
              <a:rPr lang="en-US" altLang="zh-CN" dirty="0" smtClean="0">
                <a:solidFill>
                  <a:schemeClr val="tx1">
                    <a:lumMod val="85000"/>
                    <a:lumOff val="15000"/>
                  </a:schemeClr>
                </a:solidFill>
              </a:rPr>
              <a:t>VES</a:t>
            </a:r>
            <a:r>
              <a:rPr lang="zh-CN" altLang="en-US" dirty="0" smtClean="0">
                <a:solidFill>
                  <a:schemeClr val="tx1">
                    <a:lumMod val="85000"/>
                    <a:lumOff val="15000"/>
                  </a:schemeClr>
                </a:solidFill>
              </a:rPr>
              <a:t> </a:t>
            </a:r>
            <a:r>
              <a:rPr lang="en-US" altLang="zh-CN" dirty="0">
                <a:solidFill>
                  <a:schemeClr val="tx1">
                    <a:lumMod val="85000"/>
                    <a:lumOff val="15000"/>
                  </a:schemeClr>
                </a:solidFill>
              </a:rPr>
              <a:t>data</a:t>
            </a:r>
            <a:r>
              <a:rPr lang="zh-CN" altLang="en-US" dirty="0">
                <a:solidFill>
                  <a:schemeClr val="tx1">
                    <a:lumMod val="85000"/>
                    <a:lumOff val="15000"/>
                  </a:schemeClr>
                </a:solidFill>
              </a:rPr>
              <a:t> </a:t>
            </a:r>
            <a:r>
              <a:rPr lang="en-US" altLang="zh-CN" dirty="0" smtClean="0">
                <a:solidFill>
                  <a:schemeClr val="tx1">
                    <a:lumMod val="85000"/>
                    <a:lumOff val="15000"/>
                  </a:schemeClr>
                </a:solidFill>
              </a:rPr>
              <a:t>format</a:t>
            </a:r>
            <a:endParaRPr lang="en-US" altLang="zh-CN" dirty="0">
              <a:solidFill>
                <a:schemeClr val="tx1">
                  <a:lumMod val="85000"/>
                  <a:lumOff val="15000"/>
                </a:schemeClr>
              </a:solidFill>
            </a:endParaRPr>
          </a:p>
          <a:p>
            <a:pPr marL="285750" indent="-285750">
              <a:buFontTx/>
              <a:buChar char="-"/>
            </a:pPr>
            <a:r>
              <a:rPr lang="en-US" altLang="zh-CN" dirty="0" smtClean="0">
                <a:solidFill>
                  <a:schemeClr val="tx1">
                    <a:lumMod val="85000"/>
                    <a:lumOff val="15000"/>
                  </a:schemeClr>
                </a:solidFill>
              </a:rPr>
              <a:t>Underworking</a:t>
            </a:r>
            <a:endParaRPr lang="en-US" altLang="zh-CN" dirty="0">
              <a:solidFill>
                <a:schemeClr val="tx1">
                  <a:lumMod val="85000"/>
                  <a:lumOff val="15000"/>
                </a:schemeClr>
              </a:solidFill>
            </a:endParaRPr>
          </a:p>
          <a:p>
            <a:pPr marL="742950" lvl="1" indent="-285750">
              <a:buFontTx/>
              <a:buChar char="-"/>
            </a:pPr>
            <a:r>
              <a:rPr lang="en-US" altLang="zh-CN" dirty="0" smtClean="0">
                <a:solidFill>
                  <a:schemeClr val="tx1">
                    <a:lumMod val="85000"/>
                    <a:lumOff val="15000"/>
                  </a:schemeClr>
                </a:solidFill>
              </a:rPr>
              <a:t>Hierarchical</a:t>
            </a:r>
            <a:r>
              <a:rPr lang="zh-CN" altLang="en-US" dirty="0" smtClean="0">
                <a:solidFill>
                  <a:schemeClr val="tx1">
                    <a:lumMod val="85000"/>
                    <a:lumOff val="15000"/>
                  </a:schemeClr>
                </a:solidFill>
              </a:rPr>
              <a:t> </a:t>
            </a:r>
            <a:r>
              <a:rPr lang="en-US" altLang="zh-CN" dirty="0">
                <a:solidFill>
                  <a:schemeClr val="tx1">
                    <a:lumMod val="85000"/>
                    <a:lumOff val="15000"/>
                  </a:schemeClr>
                </a:solidFill>
              </a:rPr>
              <a:t>Infrastructure</a:t>
            </a:r>
            <a:r>
              <a:rPr lang="zh-CN" altLang="en-US" dirty="0">
                <a:solidFill>
                  <a:schemeClr val="tx1">
                    <a:lumMod val="85000"/>
                    <a:lumOff val="15000"/>
                  </a:schemeClr>
                </a:solidFill>
              </a:rPr>
              <a:t> </a:t>
            </a:r>
            <a:r>
              <a:rPr lang="en-US" altLang="zh-CN" dirty="0">
                <a:solidFill>
                  <a:schemeClr val="tx1">
                    <a:lumMod val="85000"/>
                    <a:lumOff val="15000"/>
                  </a:schemeClr>
                </a:solidFill>
              </a:rPr>
              <a:t>Resource</a:t>
            </a:r>
            <a:r>
              <a:rPr lang="zh-CN" altLang="en-US" dirty="0">
                <a:solidFill>
                  <a:schemeClr val="tx1">
                    <a:lumMod val="85000"/>
                    <a:lumOff val="15000"/>
                  </a:schemeClr>
                </a:solidFill>
              </a:rPr>
              <a:t> </a:t>
            </a:r>
            <a:r>
              <a:rPr lang="en-US" altLang="zh-CN" dirty="0">
                <a:solidFill>
                  <a:schemeClr val="tx1">
                    <a:lumMod val="85000"/>
                    <a:lumOff val="15000"/>
                  </a:schemeClr>
                </a:solidFill>
              </a:rPr>
              <a:t>Information </a:t>
            </a:r>
            <a:r>
              <a:rPr lang="en-US" altLang="zh-CN" dirty="0" smtClean="0">
                <a:solidFill>
                  <a:schemeClr val="tx1">
                    <a:lumMod val="85000"/>
                    <a:lumOff val="15000"/>
                  </a:schemeClr>
                </a:solidFill>
              </a:rPr>
              <a:t>Model</a:t>
            </a:r>
            <a:endParaRPr lang="en-US" altLang="zh-CN" dirty="0">
              <a:solidFill>
                <a:schemeClr val="tx1">
                  <a:lumMod val="85000"/>
                  <a:lumOff val="15000"/>
                </a:schemeClr>
              </a:solidFill>
            </a:endParaRPr>
          </a:p>
          <a:p>
            <a:pPr marL="742950" lvl="1" indent="-285750">
              <a:buFontTx/>
              <a:buChar char="-"/>
            </a:pPr>
            <a:r>
              <a:rPr lang="en-US" altLang="zh-CN" dirty="0" smtClean="0">
                <a:solidFill>
                  <a:schemeClr val="tx1">
                    <a:lumMod val="85000"/>
                    <a:lumOff val="15000"/>
                  </a:schemeClr>
                </a:solidFill>
              </a:rPr>
              <a:t>FCAPS</a:t>
            </a:r>
            <a:r>
              <a:rPr lang="zh-CN" altLang="en-US" dirty="0" smtClean="0">
                <a:solidFill>
                  <a:schemeClr val="tx1">
                    <a:lumMod val="85000"/>
                    <a:lumOff val="15000"/>
                  </a:schemeClr>
                </a:solidFill>
              </a:rPr>
              <a:t> </a:t>
            </a:r>
            <a:r>
              <a:rPr lang="en-US" altLang="zh-CN" dirty="0">
                <a:solidFill>
                  <a:schemeClr val="tx1">
                    <a:lumMod val="85000"/>
                    <a:lumOff val="15000"/>
                  </a:schemeClr>
                </a:solidFill>
              </a:rPr>
              <a:t>Data Model</a:t>
            </a:r>
            <a:r>
              <a:rPr lang="zh-CN" altLang="en-US" dirty="0">
                <a:solidFill>
                  <a:schemeClr val="tx1">
                    <a:lumMod val="85000"/>
                    <a:lumOff val="15000"/>
                  </a:schemeClr>
                </a:solidFill>
              </a:rPr>
              <a:t> </a:t>
            </a:r>
            <a:endParaRPr lang="en-US" dirty="0">
              <a:solidFill>
                <a:schemeClr val="tx1">
                  <a:lumMod val="85000"/>
                  <a:lumOff val="15000"/>
                </a:schemeClr>
              </a:solidFill>
            </a:endParaRPr>
          </a:p>
        </p:txBody>
      </p:sp>
      <p:sp>
        <p:nvSpPr>
          <p:cNvPr id="16" name="TextBox 15"/>
          <p:cNvSpPr txBox="1"/>
          <p:nvPr/>
        </p:nvSpPr>
        <p:spPr>
          <a:xfrm>
            <a:off x="314960" y="3998875"/>
            <a:ext cx="1982269" cy="1077218"/>
          </a:xfrm>
          <a:prstGeom prst="rect">
            <a:avLst/>
          </a:prstGeom>
          <a:noFill/>
        </p:spPr>
        <p:txBody>
          <a:bodyPr wrap="square" rtlCol="0">
            <a:spAutoFit/>
          </a:bodyPr>
          <a:lstStyle/>
          <a:p>
            <a:r>
              <a:rPr lang="en-US" altLang="zh-CN" sz="800" dirty="0" smtClean="0"/>
              <a:t>ONAP</a:t>
            </a:r>
            <a:r>
              <a:rPr lang="zh-CN" altLang="en-US" sz="800" dirty="0" smtClean="0"/>
              <a:t> </a:t>
            </a:r>
            <a:r>
              <a:rPr lang="en-US" altLang="zh-CN" sz="800" dirty="0" smtClean="0"/>
              <a:t>Interface</a:t>
            </a:r>
            <a:endParaRPr lang="en-US" altLang="zh-CN" sz="800" dirty="0"/>
          </a:p>
          <a:p>
            <a:pPr lvl="1"/>
            <a:r>
              <a:rPr lang="en-US" altLang="zh-CN" sz="800" dirty="0" smtClean="0"/>
              <a:t>Inventory </a:t>
            </a:r>
            <a:r>
              <a:rPr lang="en-US" altLang="zh-CN" sz="800" dirty="0"/>
              <a:t>Service Interface</a:t>
            </a:r>
          </a:p>
          <a:p>
            <a:pPr lvl="1"/>
            <a:r>
              <a:rPr lang="en-US" altLang="zh-CN" sz="800" dirty="0" smtClean="0"/>
              <a:t>DMAAP</a:t>
            </a:r>
            <a:r>
              <a:rPr lang="zh-CN" altLang="en-US" sz="800" dirty="0" smtClean="0"/>
              <a:t> </a:t>
            </a:r>
            <a:r>
              <a:rPr lang="en-US" altLang="zh-CN" sz="800" dirty="0" smtClean="0"/>
              <a:t>interface</a:t>
            </a:r>
          </a:p>
          <a:p>
            <a:pPr lvl="1"/>
            <a:r>
              <a:rPr lang="en-US" altLang="zh-CN" sz="800" dirty="0" smtClean="0"/>
              <a:t>Logging</a:t>
            </a:r>
            <a:r>
              <a:rPr lang="zh-CN" altLang="en-US" sz="800" dirty="0" smtClean="0"/>
              <a:t> </a:t>
            </a:r>
            <a:r>
              <a:rPr lang="en-US" altLang="zh-CN" sz="800" dirty="0" smtClean="0"/>
              <a:t>interface</a:t>
            </a:r>
            <a:endParaRPr lang="en-US" altLang="zh-CN" sz="800" dirty="0"/>
          </a:p>
          <a:p>
            <a:r>
              <a:rPr lang="en-US" altLang="zh-CN" sz="800" dirty="0" smtClean="0"/>
              <a:t>The</a:t>
            </a:r>
            <a:r>
              <a:rPr lang="zh-CN" altLang="en-US" sz="800" dirty="0" smtClean="0"/>
              <a:t> </a:t>
            </a:r>
            <a:r>
              <a:rPr lang="en-US" altLang="zh-CN" sz="800" dirty="0" smtClean="0"/>
              <a:t>third</a:t>
            </a:r>
            <a:r>
              <a:rPr lang="zh-CN" altLang="en-US" sz="800" dirty="0" smtClean="0"/>
              <a:t> </a:t>
            </a:r>
            <a:r>
              <a:rPr lang="en-US" altLang="zh-CN" sz="800" dirty="0" smtClean="0"/>
              <a:t>party</a:t>
            </a:r>
            <a:r>
              <a:rPr lang="zh-CN" altLang="en-US" sz="800" dirty="0" smtClean="0"/>
              <a:t> </a:t>
            </a:r>
            <a:r>
              <a:rPr lang="en-US" altLang="zh-CN" sz="800" dirty="0" smtClean="0"/>
              <a:t>Cloud</a:t>
            </a:r>
            <a:r>
              <a:rPr lang="zh-CN" altLang="en-US" sz="800" dirty="0" smtClean="0"/>
              <a:t> </a:t>
            </a:r>
            <a:r>
              <a:rPr lang="en-US" altLang="zh-CN" sz="800" dirty="0" smtClean="0"/>
              <a:t>interface</a:t>
            </a:r>
          </a:p>
          <a:p>
            <a:pPr lvl="1"/>
            <a:r>
              <a:rPr lang="en-US" altLang="zh-CN" sz="800" dirty="0" smtClean="0"/>
              <a:t>OpenStack</a:t>
            </a:r>
            <a:r>
              <a:rPr lang="zh-CN" altLang="en-US" sz="800" dirty="0" smtClean="0"/>
              <a:t> </a:t>
            </a:r>
            <a:r>
              <a:rPr lang="en-US" altLang="zh-CN" sz="800" dirty="0" smtClean="0"/>
              <a:t>Interface</a:t>
            </a:r>
          </a:p>
          <a:p>
            <a:pPr lvl="1"/>
            <a:r>
              <a:rPr lang="en-US" altLang="zh-CN" sz="800" dirty="0" smtClean="0"/>
              <a:t>VMware</a:t>
            </a:r>
            <a:r>
              <a:rPr lang="zh-CN" altLang="en-US" sz="800" dirty="0" smtClean="0"/>
              <a:t> </a:t>
            </a:r>
            <a:r>
              <a:rPr lang="en-US" altLang="zh-CN" sz="800" dirty="0" smtClean="0"/>
              <a:t>VIO</a:t>
            </a:r>
            <a:r>
              <a:rPr lang="zh-CN" altLang="en-US" sz="800" dirty="0" smtClean="0"/>
              <a:t> </a:t>
            </a:r>
            <a:r>
              <a:rPr lang="en-US" altLang="zh-CN" sz="800" dirty="0" smtClean="0"/>
              <a:t>interface</a:t>
            </a:r>
          </a:p>
          <a:p>
            <a:pPr lvl="1"/>
            <a:r>
              <a:rPr lang="en-US" altLang="zh-CN" sz="800" dirty="0" smtClean="0"/>
              <a:t>Wind</a:t>
            </a:r>
            <a:r>
              <a:rPr lang="zh-CN" altLang="en-US" sz="800" dirty="0" smtClean="0"/>
              <a:t> </a:t>
            </a:r>
            <a:r>
              <a:rPr lang="en-US" altLang="zh-CN" sz="800" dirty="0" smtClean="0"/>
              <a:t>River</a:t>
            </a:r>
            <a:r>
              <a:rPr lang="zh-CN" altLang="en-US" sz="800" dirty="0" smtClean="0"/>
              <a:t> </a:t>
            </a:r>
            <a:r>
              <a:rPr lang="en-US" altLang="zh-CN" sz="800" dirty="0" smtClean="0"/>
              <a:t>Titanium</a:t>
            </a:r>
            <a:r>
              <a:rPr lang="zh-CN" altLang="en-US" sz="800" dirty="0" smtClean="0"/>
              <a:t> </a:t>
            </a:r>
            <a:r>
              <a:rPr lang="en-US" altLang="zh-CN" sz="800" dirty="0" smtClean="0"/>
              <a:t>Interface</a:t>
            </a:r>
          </a:p>
        </p:txBody>
      </p:sp>
      <p:sp>
        <p:nvSpPr>
          <p:cNvPr id="22" name="TextBox 21"/>
          <p:cNvSpPr txBox="1"/>
          <p:nvPr/>
        </p:nvSpPr>
        <p:spPr>
          <a:xfrm>
            <a:off x="-1" y="1263241"/>
            <a:ext cx="2297231" cy="784830"/>
          </a:xfrm>
          <a:prstGeom prst="rect">
            <a:avLst/>
          </a:prstGeom>
          <a:noFill/>
        </p:spPr>
        <p:txBody>
          <a:bodyPr wrap="square" rtlCol="0">
            <a:spAutoFit/>
          </a:bodyPr>
          <a:lstStyle/>
          <a:p>
            <a:pPr marL="171450" indent="-171450">
              <a:buFont typeface="Arial" panose="020B0604020202020204" pitchFamily="34" charset="0"/>
              <a:buChar char="•"/>
            </a:pPr>
            <a:r>
              <a:rPr lang="en-US" altLang="zh-CN" sz="900" dirty="0"/>
              <a:t>Resource LCM Interface</a:t>
            </a:r>
            <a:endParaRPr lang="en-US" altLang="zh-CN" sz="900" dirty="0" smtClean="0"/>
          </a:p>
          <a:p>
            <a:pPr marL="171450" indent="-171450">
              <a:buFont typeface="Arial" panose="020B0604020202020204" pitchFamily="34" charset="0"/>
              <a:buChar char="•"/>
            </a:pPr>
            <a:r>
              <a:rPr lang="en-US" altLang="zh-CN" sz="900" dirty="0" smtClean="0"/>
              <a:t>VIM</a:t>
            </a:r>
            <a:r>
              <a:rPr lang="zh-CN" altLang="en-US" sz="900" dirty="0" smtClean="0"/>
              <a:t> </a:t>
            </a:r>
            <a:r>
              <a:rPr lang="en-US" altLang="zh-CN" sz="900" dirty="0" smtClean="0"/>
              <a:t>registry/un-registry Interface</a:t>
            </a:r>
          </a:p>
          <a:p>
            <a:pPr marL="171450" indent="-171450">
              <a:buFont typeface="Arial" panose="020B0604020202020204" pitchFamily="34" charset="0"/>
              <a:buChar char="•"/>
            </a:pPr>
            <a:r>
              <a:rPr lang="en-US" altLang="zh-CN" sz="900" dirty="0" smtClean="0"/>
              <a:t>VIM</a:t>
            </a:r>
            <a:r>
              <a:rPr lang="zh-CN" altLang="en-US" sz="900" dirty="0" smtClean="0"/>
              <a:t> </a:t>
            </a:r>
            <a:r>
              <a:rPr lang="en-US" altLang="zh-CN" sz="900" dirty="0" smtClean="0"/>
              <a:t>FCAPS management Interface</a:t>
            </a:r>
          </a:p>
          <a:p>
            <a:pPr marL="171450" lvl="1" indent="-171450">
              <a:buFont typeface="Arial" panose="020B0604020202020204" pitchFamily="34" charset="0"/>
              <a:buChar char="•"/>
            </a:pPr>
            <a:r>
              <a:rPr lang="en-US" altLang="zh-CN" sz="900" dirty="0"/>
              <a:t>VIM</a:t>
            </a:r>
            <a:r>
              <a:rPr lang="zh-CN" altLang="en-US" sz="900" dirty="0"/>
              <a:t> </a:t>
            </a:r>
            <a:r>
              <a:rPr lang="en-US" altLang="zh-CN" sz="900" dirty="0"/>
              <a:t>capacity/capability</a:t>
            </a:r>
            <a:r>
              <a:rPr lang="zh-CN" altLang="en-US" sz="900" dirty="0"/>
              <a:t> </a:t>
            </a:r>
            <a:r>
              <a:rPr lang="en-US" altLang="zh-CN" sz="900" smtClean="0"/>
              <a:t>query</a:t>
            </a:r>
            <a:endParaRPr lang="en-US" altLang="zh-CN" sz="900" dirty="0" smtClean="0"/>
          </a:p>
          <a:p>
            <a:pPr marL="171450" indent="-171450">
              <a:buFont typeface="Arial" panose="020B0604020202020204" pitchFamily="34" charset="0"/>
              <a:buChar char="•"/>
            </a:pPr>
            <a:endParaRPr lang="en-US" altLang="zh-CN" sz="900" dirty="0" smtClean="0"/>
          </a:p>
        </p:txBody>
      </p:sp>
    </p:spTree>
    <p:extLst>
      <p:ext uri="{BB962C8B-B14F-4D97-AF65-F5344CB8AC3E}">
        <p14:creationId xmlns:p14="http://schemas.microsoft.com/office/powerpoint/2010/main" val="2333509035"/>
      </p:ext>
    </p:extLst>
  </p:cSld>
  <p:clrMapOvr>
    <a:masterClrMapping/>
  </p:clrMapOvr>
  <p:transition>
    <p:wipe dir="r"/>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43</a:t>
            </a:fld>
            <a:endParaRPr lang="en-US" dirty="0"/>
          </a:p>
        </p:txBody>
      </p:sp>
      <p:sp>
        <p:nvSpPr>
          <p:cNvPr id="3" name="Title 2"/>
          <p:cNvSpPr>
            <a:spLocks noGrp="1"/>
          </p:cNvSpPr>
          <p:nvPr>
            <p:ph type="title"/>
          </p:nvPr>
        </p:nvSpPr>
        <p:spPr/>
        <p:txBody>
          <a:bodyPr>
            <a:normAutofit fontScale="90000"/>
          </a:bodyPr>
          <a:lstStyle/>
          <a:p>
            <a:r>
              <a:rPr lang="en-US" dirty="0"/>
              <a:t>ONAP Operations Manager (OOM)</a:t>
            </a:r>
          </a:p>
        </p:txBody>
      </p:sp>
      <p:sp>
        <p:nvSpPr>
          <p:cNvPr id="7" name="圆角矩形 30"/>
          <p:cNvSpPr/>
          <p:nvPr/>
        </p:nvSpPr>
        <p:spPr>
          <a:xfrm>
            <a:off x="314961" y="4501831"/>
            <a:ext cx="1613230" cy="1020445"/>
          </a:xfrm>
          <a:prstGeom prst="roundRect">
            <a:avLst>
              <a:gd name="adj" fmla="val 9045"/>
            </a:avLst>
          </a:prstGeom>
          <a:noFill/>
          <a:ln w="9525" cap="flat" cmpd="sng" algn="ctr">
            <a:solidFill>
              <a:schemeClr val="tx1"/>
            </a:solidFill>
            <a:prstDash val="solid"/>
            <a:round/>
            <a:headEnd type="none" w="med" len="med"/>
            <a:tailEnd type="none" w="med" len="med"/>
          </a:ln>
        </p:spPr>
        <p:txBody>
          <a:bodyPr vert="horz" wrap="square" lIns="91440" tIns="45720" rIns="91440" bIns="45720"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914377">
              <a:buClr>
                <a:srgbClr val="CC9900"/>
              </a:buClr>
            </a:pPr>
            <a:r>
              <a:rPr lang="en-US" altLang="zh-CN" sz="1200" dirty="0">
                <a:latin typeface="微软雅黑" panose="020B0503020204020204" pitchFamily="34" charset="-122"/>
                <a:ea typeface="微软雅黑" panose="020B0503020204020204" pitchFamily="34" charset="-122"/>
              </a:rPr>
              <a:t>ONAP Operations Manager</a:t>
            </a:r>
          </a:p>
        </p:txBody>
      </p:sp>
      <p:sp>
        <p:nvSpPr>
          <p:cNvPr id="8" name="Rectangle 7"/>
          <p:cNvSpPr/>
          <p:nvPr/>
        </p:nvSpPr>
        <p:spPr>
          <a:xfrm>
            <a:off x="2297232" y="1381991"/>
            <a:ext cx="9523929" cy="3243904"/>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solidFill>
              </a:rPr>
              <a:t>Definition: OOM is the life cycle manager of the ONAP platform (i.e. SDC, SO, SDNC, etc.). OOM uses the Kubernetes container management system and Consul to provide the following functionality:</a:t>
            </a:r>
          </a:p>
          <a:p>
            <a:pPr lvl="1"/>
            <a:r>
              <a:rPr lang="en-US" b="1" dirty="0">
                <a:solidFill>
                  <a:schemeClr val="tx1"/>
                </a:solidFill>
              </a:rPr>
              <a:t>Deployment</a:t>
            </a:r>
            <a:r>
              <a:rPr lang="en-US" dirty="0">
                <a:solidFill>
                  <a:schemeClr val="tx1"/>
                </a:solidFill>
              </a:rPr>
              <a:t> - with built-in component dependency management (including multiple clusters, federated deployments across sites, and anti-affinity rules)</a:t>
            </a:r>
          </a:p>
          <a:p>
            <a:pPr lvl="1"/>
            <a:r>
              <a:rPr lang="en-US" b="1" dirty="0">
                <a:solidFill>
                  <a:schemeClr val="tx1"/>
                </a:solidFill>
              </a:rPr>
              <a:t>Configuration - </a:t>
            </a:r>
            <a:r>
              <a:rPr lang="en-US" dirty="0">
                <a:solidFill>
                  <a:schemeClr val="tx1"/>
                </a:solidFill>
              </a:rPr>
              <a:t>unified configuration across all ONAP components</a:t>
            </a:r>
          </a:p>
          <a:p>
            <a:pPr lvl="1"/>
            <a:r>
              <a:rPr lang="en-US" b="1" dirty="0">
                <a:solidFill>
                  <a:schemeClr val="tx1"/>
                </a:solidFill>
              </a:rPr>
              <a:t>Monitoring</a:t>
            </a:r>
            <a:r>
              <a:rPr lang="en-US" dirty="0">
                <a:solidFill>
                  <a:schemeClr val="tx1"/>
                </a:solidFill>
              </a:rPr>
              <a:t> - real-time health monitoring feeding to a Consul GUI and Kubernetes</a:t>
            </a:r>
          </a:p>
          <a:p>
            <a:pPr lvl="1"/>
            <a:r>
              <a:rPr lang="en-US" b="1" dirty="0">
                <a:solidFill>
                  <a:schemeClr val="tx1"/>
                </a:solidFill>
              </a:rPr>
              <a:t>Restart</a:t>
            </a:r>
            <a:r>
              <a:rPr lang="en-US" dirty="0">
                <a:solidFill>
                  <a:schemeClr val="tx1"/>
                </a:solidFill>
              </a:rPr>
              <a:t> - failed ONAP components are restarted automatically</a:t>
            </a:r>
          </a:p>
          <a:p>
            <a:pPr lvl="1"/>
            <a:r>
              <a:rPr lang="en-US" b="1" dirty="0">
                <a:solidFill>
                  <a:schemeClr val="tx1"/>
                </a:solidFill>
              </a:rPr>
              <a:t>Clustering and Scaling</a:t>
            </a:r>
            <a:r>
              <a:rPr lang="en-US" dirty="0">
                <a:solidFill>
                  <a:schemeClr val="tx1"/>
                </a:solidFill>
              </a:rPr>
              <a:t> - cluster ONAP services to enable seamless scaling </a:t>
            </a:r>
          </a:p>
          <a:p>
            <a:pPr lvl="1"/>
            <a:r>
              <a:rPr lang="en-US" b="1" dirty="0">
                <a:solidFill>
                  <a:schemeClr val="tx1"/>
                </a:solidFill>
              </a:rPr>
              <a:t>Upgrade</a:t>
            </a:r>
            <a:r>
              <a:rPr lang="en-US" dirty="0">
                <a:solidFill>
                  <a:schemeClr val="tx1"/>
                </a:solidFill>
              </a:rPr>
              <a:t> - change-out containers or configuration with little or no service impact</a:t>
            </a:r>
          </a:p>
          <a:p>
            <a:pPr lvl="1"/>
            <a:r>
              <a:rPr lang="en-US" b="1" dirty="0">
                <a:solidFill>
                  <a:schemeClr val="tx1"/>
                </a:solidFill>
              </a:rPr>
              <a:t>Deletion</a:t>
            </a:r>
            <a:r>
              <a:rPr lang="en-US" dirty="0">
                <a:solidFill>
                  <a:schemeClr val="tx1"/>
                </a:solidFill>
              </a:rPr>
              <a:t> - cleanup individual containers or entire deployments</a:t>
            </a:r>
          </a:p>
          <a:p>
            <a:r>
              <a:rPr lang="en-US" dirty="0">
                <a:solidFill>
                  <a:schemeClr val="tx1"/>
                </a:solidFill>
              </a:rPr>
              <a:t>OOM supports a wide variety of cloud infrastructures to suit your individual requirements.</a:t>
            </a:r>
          </a:p>
        </p:txBody>
      </p:sp>
      <p:sp>
        <p:nvSpPr>
          <p:cNvPr id="9" name="Rectangle 8"/>
          <p:cNvSpPr/>
          <p:nvPr/>
        </p:nvSpPr>
        <p:spPr>
          <a:xfrm>
            <a:off x="2297232" y="4727864"/>
            <a:ext cx="9523929" cy="427965"/>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lumMod val="85000"/>
                    <a:lumOff val="15000"/>
                  </a:schemeClr>
                </a:solidFill>
              </a:rPr>
              <a:t>Provided Interfaces: Consul GUI for health monitoring, Kubernetes CLI for platform management</a:t>
            </a:r>
          </a:p>
        </p:txBody>
      </p:sp>
      <p:sp>
        <p:nvSpPr>
          <p:cNvPr id="10" name="Rectangle 9"/>
          <p:cNvSpPr/>
          <p:nvPr/>
        </p:nvSpPr>
        <p:spPr>
          <a:xfrm>
            <a:off x="2297232" y="5237017"/>
            <a:ext cx="9523929" cy="459139"/>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lumMod val="85000"/>
                    <a:lumOff val="15000"/>
                  </a:schemeClr>
                </a:solidFill>
              </a:rPr>
              <a:t>Consumed interface Interfaces: None</a:t>
            </a:r>
          </a:p>
        </p:txBody>
      </p:sp>
      <p:sp>
        <p:nvSpPr>
          <p:cNvPr id="11" name="Rectangle 10"/>
          <p:cNvSpPr/>
          <p:nvPr/>
        </p:nvSpPr>
        <p:spPr>
          <a:xfrm>
            <a:off x="2297231" y="5798125"/>
            <a:ext cx="9523929" cy="481861"/>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lumMod val="85000"/>
                    <a:lumOff val="15000"/>
                  </a:schemeClr>
                </a:solidFill>
              </a:rPr>
              <a:t>Consumed Models: ONAP Deployment Specifications, ONAP Component Configuration Artifacts</a:t>
            </a:r>
          </a:p>
        </p:txBody>
      </p:sp>
      <p:cxnSp>
        <p:nvCxnSpPr>
          <p:cNvPr id="13" name="Straight Connector 12"/>
          <p:cNvCxnSpPr/>
          <p:nvPr/>
        </p:nvCxnSpPr>
        <p:spPr>
          <a:xfrm flipV="1">
            <a:off x="685800" y="4194026"/>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555913" y="3975817"/>
            <a:ext cx="259773" cy="218209"/>
          </a:xfrm>
          <a:prstGeom prst="ellipse">
            <a:avLst/>
          </a:prstGeom>
          <a:noFill/>
          <a:ln w="1587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p:cNvSpPr txBox="1"/>
          <p:nvPr/>
        </p:nvSpPr>
        <p:spPr>
          <a:xfrm>
            <a:off x="453204" y="3829731"/>
            <a:ext cx="635110" cy="215444"/>
          </a:xfrm>
          <a:prstGeom prst="rect">
            <a:avLst/>
          </a:prstGeom>
          <a:noFill/>
        </p:spPr>
        <p:txBody>
          <a:bodyPr wrap="none" rtlCol="0">
            <a:spAutoFit/>
          </a:bodyPr>
          <a:lstStyle/>
          <a:p>
            <a:r>
              <a:rPr lang="en-US" sz="800" dirty="0"/>
              <a:t>Interface 1</a:t>
            </a:r>
          </a:p>
        </p:txBody>
      </p:sp>
      <p:cxnSp>
        <p:nvCxnSpPr>
          <p:cNvPr id="17" name="Straight Connector 16"/>
          <p:cNvCxnSpPr/>
          <p:nvPr/>
        </p:nvCxnSpPr>
        <p:spPr>
          <a:xfrm flipV="1">
            <a:off x="549563" y="5522276"/>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8" name="Arc 17"/>
          <p:cNvSpPr/>
          <p:nvPr/>
        </p:nvSpPr>
        <p:spPr>
          <a:xfrm rot="16200000">
            <a:off x="430434" y="5842235"/>
            <a:ext cx="238257" cy="232602"/>
          </a:xfrm>
          <a:prstGeom prst="arc">
            <a:avLst>
              <a:gd name="adj1" fmla="val 16200000"/>
              <a:gd name="adj2" fmla="val 5446038"/>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9" name="TextBox 18"/>
          <p:cNvSpPr txBox="1"/>
          <p:nvPr/>
        </p:nvSpPr>
        <p:spPr>
          <a:xfrm>
            <a:off x="314961" y="6025099"/>
            <a:ext cx="649537" cy="215444"/>
          </a:xfrm>
          <a:prstGeom prst="rect">
            <a:avLst/>
          </a:prstGeom>
          <a:noFill/>
        </p:spPr>
        <p:txBody>
          <a:bodyPr wrap="none" rtlCol="0">
            <a:spAutoFit/>
          </a:bodyPr>
          <a:lstStyle/>
          <a:p>
            <a:r>
              <a:rPr lang="en-US" sz="800" dirty="0"/>
              <a:t>Interface N</a:t>
            </a:r>
          </a:p>
        </p:txBody>
      </p:sp>
      <p:pic>
        <p:nvPicPr>
          <p:cNvPr id="12" name="Picture 11"/>
          <p:cNvPicPr>
            <a:picLocks noChangeAspect="1"/>
          </p:cNvPicPr>
          <p:nvPr/>
        </p:nvPicPr>
        <p:blipFill>
          <a:blip r:embed="rId3"/>
          <a:stretch>
            <a:fillRect/>
          </a:stretch>
        </p:blipFill>
        <p:spPr>
          <a:xfrm>
            <a:off x="165467" y="1381991"/>
            <a:ext cx="2088725" cy="2108713"/>
          </a:xfrm>
          <a:prstGeom prst="rect">
            <a:avLst/>
          </a:prstGeom>
        </p:spPr>
      </p:pic>
    </p:spTree>
    <p:extLst>
      <p:ext uri="{BB962C8B-B14F-4D97-AF65-F5344CB8AC3E}">
        <p14:creationId xmlns:p14="http://schemas.microsoft.com/office/powerpoint/2010/main" val="1467456045"/>
      </p:ext>
    </p:extLst>
  </p:cSld>
  <p:clrMapOvr>
    <a:masterClrMapping/>
  </p:clrMapOvr>
  <p:transition>
    <p:wipe dir="r"/>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44</a:t>
            </a:fld>
            <a:endParaRPr lang="en-US" dirty="0"/>
          </a:p>
        </p:txBody>
      </p:sp>
      <p:sp>
        <p:nvSpPr>
          <p:cNvPr id="3" name="Title 2"/>
          <p:cNvSpPr>
            <a:spLocks noGrp="1"/>
          </p:cNvSpPr>
          <p:nvPr>
            <p:ph type="title"/>
          </p:nvPr>
        </p:nvSpPr>
        <p:spPr/>
        <p:txBody>
          <a:bodyPr>
            <a:normAutofit fontScale="90000"/>
          </a:bodyPr>
          <a:lstStyle/>
          <a:p>
            <a:r>
              <a:rPr lang="en-US" dirty="0"/>
              <a:t>Policy </a:t>
            </a:r>
            <a:r>
              <a:rPr lang="en-US" dirty="0" smtClean="0"/>
              <a:t>Framework (1/2)</a:t>
            </a:r>
            <a:endParaRPr lang="en-US" dirty="0"/>
          </a:p>
        </p:txBody>
      </p:sp>
      <p:sp>
        <p:nvSpPr>
          <p:cNvPr id="7" name="圆角矩形 30"/>
          <p:cNvSpPr/>
          <p:nvPr/>
        </p:nvSpPr>
        <p:spPr>
          <a:xfrm>
            <a:off x="314961" y="2475607"/>
            <a:ext cx="1613230" cy="1020445"/>
          </a:xfrm>
          <a:prstGeom prst="roundRect">
            <a:avLst>
              <a:gd name="adj" fmla="val 9045"/>
            </a:avLst>
          </a:prstGeom>
          <a:noFill/>
          <a:ln w="9525" cap="flat" cmpd="sng" algn="ctr">
            <a:solidFill>
              <a:schemeClr val="tx1"/>
            </a:solidFill>
            <a:prstDash val="solid"/>
            <a:round/>
            <a:headEnd type="none" w="med" len="med"/>
            <a:tailEnd type="none" w="med" len="med"/>
          </a:ln>
        </p:spPr>
        <p:txBody>
          <a:bodyPr vert="horz" wrap="square" lIns="91440" tIns="45720" rIns="91440" bIns="45720"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914377">
              <a:buClr>
                <a:srgbClr val="CC9900"/>
              </a:buClr>
            </a:pPr>
            <a:r>
              <a:rPr lang="en-US" altLang="zh-CN" sz="1200" dirty="0">
                <a:latin typeface="微软雅黑" panose="020B0503020204020204" pitchFamily="34" charset="-122"/>
                <a:ea typeface="微软雅黑" panose="020B0503020204020204" pitchFamily="34" charset="-122"/>
              </a:rPr>
              <a:t>Policy Framework</a:t>
            </a:r>
          </a:p>
        </p:txBody>
      </p:sp>
      <p:sp>
        <p:nvSpPr>
          <p:cNvPr id="8" name="Rectangle 7"/>
          <p:cNvSpPr/>
          <p:nvPr/>
        </p:nvSpPr>
        <p:spPr>
          <a:xfrm>
            <a:off x="2297232" y="1381990"/>
            <a:ext cx="9523929" cy="2302503"/>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lumMod val="85000"/>
                    <a:lumOff val="15000"/>
                  </a:schemeClr>
                </a:solidFill>
              </a:rPr>
              <a:t>Definition:</a:t>
            </a:r>
          </a:p>
          <a:p>
            <a:pPr marL="285750" indent="-285750">
              <a:buFontTx/>
              <a:buChar char="-"/>
            </a:pPr>
            <a:r>
              <a:rPr lang="en-US" dirty="0" smtClean="0">
                <a:solidFill>
                  <a:schemeClr val="tx1">
                    <a:lumMod val="85000"/>
                    <a:lumOff val="15000"/>
                  </a:schemeClr>
                </a:solidFill>
              </a:rPr>
              <a:t>Provides a logically centralized environment for the creation and management of modifiable configurations, rules, assertions and/or conditions to provide real-time decision making on conditions and events that underlie ONAP’s control, orchestration, and management functions</a:t>
            </a:r>
            <a:endParaRPr lang="en-US" dirty="0">
              <a:solidFill>
                <a:schemeClr val="tx1">
                  <a:lumMod val="85000"/>
                  <a:lumOff val="15000"/>
                </a:schemeClr>
              </a:solidFill>
            </a:endParaRPr>
          </a:p>
          <a:p>
            <a:pPr marL="285750" indent="-285750">
              <a:buFontTx/>
              <a:buChar char="-"/>
            </a:pPr>
            <a:r>
              <a:rPr lang="en-US" dirty="0" smtClean="0">
                <a:solidFill>
                  <a:schemeClr val="tx1">
                    <a:lumMod val="85000"/>
                    <a:lumOff val="15000"/>
                  </a:schemeClr>
                </a:solidFill>
              </a:rPr>
              <a:t>Supports specification, decomposition, distribution and enforcement for various types of policies such as </a:t>
            </a:r>
            <a:r>
              <a:rPr lang="en-US" dirty="0" err="1" smtClean="0">
                <a:solidFill>
                  <a:schemeClr val="tx1">
                    <a:lumMod val="85000"/>
                    <a:lumOff val="15000"/>
                  </a:schemeClr>
                </a:solidFill>
              </a:rPr>
              <a:t>microservice</a:t>
            </a:r>
            <a:r>
              <a:rPr lang="en-US" dirty="0" smtClean="0">
                <a:solidFill>
                  <a:schemeClr val="tx1">
                    <a:lumMod val="85000"/>
                    <a:lumOff val="15000"/>
                  </a:schemeClr>
                </a:solidFill>
              </a:rPr>
              <a:t> configuration policy, operational policy, decision policy, guard policy, etc.</a:t>
            </a:r>
            <a:endParaRPr lang="en-US" dirty="0">
              <a:solidFill>
                <a:schemeClr val="tx1">
                  <a:lumMod val="85000"/>
                  <a:lumOff val="15000"/>
                </a:schemeClr>
              </a:solidFill>
            </a:endParaRPr>
          </a:p>
          <a:p>
            <a:pPr marL="285750" indent="-285750">
              <a:buFontTx/>
              <a:buChar char="-"/>
            </a:pPr>
            <a:r>
              <a:rPr lang="en-US" dirty="0" smtClean="0">
                <a:solidFill>
                  <a:schemeClr val="tx1">
                    <a:lumMod val="85000"/>
                    <a:lumOff val="15000"/>
                  </a:schemeClr>
                </a:solidFill>
              </a:rPr>
              <a:t>Policy scopes </a:t>
            </a:r>
            <a:r>
              <a:rPr lang="en-US" dirty="0">
                <a:solidFill>
                  <a:schemeClr val="tx1">
                    <a:lumMod val="85000"/>
                    <a:lumOff val="15000"/>
                  </a:schemeClr>
                </a:solidFill>
              </a:rPr>
              <a:t>include, but are not limited </a:t>
            </a:r>
            <a:r>
              <a:rPr lang="en-US" dirty="0" smtClean="0">
                <a:solidFill>
                  <a:schemeClr val="tx1">
                    <a:lumMod val="85000"/>
                    <a:lumOff val="15000"/>
                  </a:schemeClr>
                </a:solidFill>
              </a:rPr>
              <a:t>to, infrastructure/network management, products and services, operation automation, and security.</a:t>
            </a:r>
            <a:endParaRPr lang="en-US" dirty="0">
              <a:solidFill>
                <a:schemeClr val="tx1">
                  <a:lumMod val="85000"/>
                  <a:lumOff val="15000"/>
                </a:schemeClr>
              </a:solidFill>
            </a:endParaRPr>
          </a:p>
        </p:txBody>
      </p:sp>
      <p:sp>
        <p:nvSpPr>
          <p:cNvPr id="9" name="Rectangle 8"/>
          <p:cNvSpPr/>
          <p:nvPr/>
        </p:nvSpPr>
        <p:spPr>
          <a:xfrm>
            <a:off x="2297232" y="3813183"/>
            <a:ext cx="9523929" cy="2278335"/>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lumMod val="85000"/>
                    <a:lumOff val="15000"/>
                  </a:schemeClr>
                </a:solidFill>
              </a:rPr>
              <a:t>Provided Interfaces:</a:t>
            </a:r>
          </a:p>
          <a:p>
            <a:pPr marL="285750" indent="-285750">
              <a:buFontTx/>
              <a:buChar char="-"/>
            </a:pPr>
            <a:r>
              <a:rPr lang="en-US" dirty="0" smtClean="0">
                <a:solidFill>
                  <a:schemeClr val="tx1">
                    <a:lumMod val="85000"/>
                    <a:lumOff val="15000"/>
                  </a:schemeClr>
                </a:solidFill>
              </a:rPr>
              <a:t>Policy CRUD interface: </a:t>
            </a:r>
            <a:endParaRPr lang="en-US" dirty="0">
              <a:solidFill>
                <a:schemeClr val="tx1">
                  <a:lumMod val="85000"/>
                  <a:lumOff val="15000"/>
                </a:schemeClr>
              </a:solidFill>
            </a:endParaRPr>
          </a:p>
          <a:p>
            <a:pPr marL="742950" lvl="1" indent="-285750">
              <a:buFontTx/>
              <a:buChar char="-"/>
            </a:pPr>
            <a:r>
              <a:rPr lang="en-US" dirty="0" smtClean="0">
                <a:solidFill>
                  <a:schemeClr val="tx1">
                    <a:lumMod val="85000"/>
                    <a:lumOff val="15000"/>
                  </a:schemeClr>
                </a:solidFill>
              </a:rPr>
              <a:t>Provide UI and API options to create/query/update/delete configuration, decision and operational policies</a:t>
            </a:r>
            <a:endParaRPr lang="en-US" dirty="0">
              <a:solidFill>
                <a:schemeClr val="tx1">
                  <a:lumMod val="85000"/>
                  <a:lumOff val="15000"/>
                </a:schemeClr>
              </a:solidFill>
            </a:endParaRPr>
          </a:p>
          <a:p>
            <a:pPr marL="285750" indent="-285750">
              <a:buFontTx/>
              <a:buChar char="-"/>
            </a:pPr>
            <a:r>
              <a:rPr lang="en-US" dirty="0" smtClean="0">
                <a:solidFill>
                  <a:schemeClr val="tx1">
                    <a:lumMod val="85000"/>
                    <a:lumOff val="15000"/>
                  </a:schemeClr>
                </a:solidFill>
              </a:rPr>
              <a:t>Policy deployment interface:</a:t>
            </a:r>
          </a:p>
          <a:p>
            <a:pPr lvl="1"/>
            <a:r>
              <a:rPr lang="en-US" dirty="0" smtClean="0">
                <a:solidFill>
                  <a:schemeClr val="tx1">
                    <a:lumMod val="85000"/>
                    <a:lumOff val="15000"/>
                  </a:schemeClr>
                </a:solidFill>
              </a:rPr>
              <a:t>-    Provide UI and API options to deploy configuration, decision and operational policies</a:t>
            </a:r>
          </a:p>
          <a:p>
            <a:pPr marL="285750" indent="-285750">
              <a:buFontTx/>
              <a:buChar char="-"/>
            </a:pPr>
            <a:r>
              <a:rPr lang="en-US" dirty="0" smtClean="0">
                <a:solidFill>
                  <a:schemeClr val="tx1">
                    <a:lumMod val="85000"/>
                    <a:lumOff val="15000"/>
                  </a:schemeClr>
                </a:solidFill>
              </a:rPr>
              <a:t>Policy model CRUD interface:</a:t>
            </a:r>
            <a:endParaRPr lang="en-US" dirty="0">
              <a:solidFill>
                <a:schemeClr val="tx1">
                  <a:lumMod val="85000"/>
                  <a:lumOff val="15000"/>
                </a:schemeClr>
              </a:solidFill>
            </a:endParaRPr>
          </a:p>
          <a:p>
            <a:pPr marL="742950" lvl="1" indent="-285750">
              <a:buFontTx/>
              <a:buChar char="-"/>
            </a:pPr>
            <a:r>
              <a:rPr lang="en-US" dirty="0" smtClean="0">
                <a:solidFill>
                  <a:schemeClr val="tx1">
                    <a:lumMod val="85000"/>
                    <a:lumOff val="15000"/>
                  </a:schemeClr>
                </a:solidFill>
              </a:rPr>
              <a:t>Provide UI and API options to create, query, update and delete policy models</a:t>
            </a:r>
            <a:endParaRPr lang="en-US" dirty="0">
              <a:solidFill>
                <a:schemeClr val="tx1">
                  <a:lumMod val="85000"/>
                  <a:lumOff val="15000"/>
                </a:schemeClr>
              </a:solidFill>
            </a:endParaRPr>
          </a:p>
        </p:txBody>
      </p:sp>
      <p:cxnSp>
        <p:nvCxnSpPr>
          <p:cNvPr id="13" name="Straight Connector 12"/>
          <p:cNvCxnSpPr/>
          <p:nvPr/>
        </p:nvCxnSpPr>
        <p:spPr>
          <a:xfrm flipV="1">
            <a:off x="685800" y="2167802"/>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555913" y="1949593"/>
            <a:ext cx="259773" cy="218209"/>
          </a:xfrm>
          <a:prstGeom prst="ellipse">
            <a:avLst/>
          </a:prstGeom>
          <a:noFill/>
          <a:ln w="1587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p:cNvSpPr txBox="1"/>
          <p:nvPr/>
        </p:nvSpPr>
        <p:spPr>
          <a:xfrm>
            <a:off x="332181" y="1493579"/>
            <a:ext cx="1377300" cy="461665"/>
          </a:xfrm>
          <a:prstGeom prst="rect">
            <a:avLst/>
          </a:prstGeom>
          <a:noFill/>
        </p:spPr>
        <p:txBody>
          <a:bodyPr wrap="none" rtlCol="0">
            <a:spAutoFit/>
          </a:bodyPr>
          <a:lstStyle/>
          <a:p>
            <a:r>
              <a:rPr lang="en-US" sz="800" dirty="0" smtClean="0"/>
              <a:t>Policy CRUD interface</a:t>
            </a:r>
          </a:p>
          <a:p>
            <a:r>
              <a:rPr lang="en-US" sz="800" dirty="0" smtClean="0"/>
              <a:t>Policy deployment interface</a:t>
            </a:r>
          </a:p>
          <a:p>
            <a:r>
              <a:rPr lang="en-US" sz="800" dirty="0" smtClean="0"/>
              <a:t>Policy model CRUD interface</a:t>
            </a:r>
            <a:endParaRPr lang="en-US" sz="800" dirty="0"/>
          </a:p>
        </p:txBody>
      </p:sp>
      <p:cxnSp>
        <p:nvCxnSpPr>
          <p:cNvPr id="17" name="Straight Connector 16"/>
          <p:cNvCxnSpPr/>
          <p:nvPr/>
        </p:nvCxnSpPr>
        <p:spPr>
          <a:xfrm flipV="1">
            <a:off x="549563" y="3496052"/>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8" name="Arc 17"/>
          <p:cNvSpPr/>
          <p:nvPr/>
        </p:nvSpPr>
        <p:spPr>
          <a:xfrm rot="16200000">
            <a:off x="430434" y="3816011"/>
            <a:ext cx="238257" cy="232602"/>
          </a:xfrm>
          <a:prstGeom prst="arc">
            <a:avLst>
              <a:gd name="adj1" fmla="val 16200000"/>
              <a:gd name="adj2" fmla="val 5446038"/>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5" name="TextBox 14"/>
          <p:cNvSpPr txBox="1"/>
          <p:nvPr/>
        </p:nvSpPr>
        <p:spPr>
          <a:xfrm>
            <a:off x="314961" y="3998875"/>
            <a:ext cx="1960793" cy="954107"/>
          </a:xfrm>
          <a:prstGeom prst="rect">
            <a:avLst/>
          </a:prstGeom>
          <a:noFill/>
        </p:spPr>
        <p:txBody>
          <a:bodyPr wrap="none" rtlCol="0">
            <a:spAutoFit/>
          </a:bodyPr>
          <a:lstStyle/>
          <a:p>
            <a:r>
              <a:rPr lang="en-US" sz="800" dirty="0" smtClean="0"/>
              <a:t>Message Router Pub/Sub Service Interface</a:t>
            </a:r>
          </a:p>
          <a:p>
            <a:r>
              <a:rPr lang="en-US" sz="800" smtClean="0"/>
              <a:t>Service Registration/Discovery </a:t>
            </a:r>
            <a:r>
              <a:rPr lang="en-US" sz="800" dirty="0" smtClean="0"/>
              <a:t>Interface</a:t>
            </a:r>
          </a:p>
          <a:p>
            <a:r>
              <a:rPr lang="en-US" sz="800" dirty="0" smtClean="0"/>
              <a:t>VNF/VM LCM Interface</a:t>
            </a:r>
          </a:p>
          <a:p>
            <a:r>
              <a:rPr lang="en-US" sz="800" dirty="0" smtClean="0"/>
              <a:t>NF </a:t>
            </a:r>
            <a:r>
              <a:rPr lang="en-US" sz="800" dirty="0" err="1" smtClean="0"/>
              <a:t>Config</a:t>
            </a:r>
            <a:r>
              <a:rPr lang="en-US" sz="800" dirty="0" smtClean="0"/>
              <a:t> Interface</a:t>
            </a:r>
          </a:p>
          <a:p>
            <a:r>
              <a:rPr lang="en-US" sz="800" dirty="0" smtClean="0"/>
              <a:t>Inventory Service Interface</a:t>
            </a:r>
          </a:p>
          <a:p>
            <a:r>
              <a:rPr lang="en-US" sz="800" dirty="0" smtClean="0"/>
              <a:t>Network Service LCM Interface</a:t>
            </a:r>
          </a:p>
          <a:p>
            <a:r>
              <a:rPr lang="en-US" sz="800" dirty="0" smtClean="0"/>
              <a:t>Service Distribution Interface</a:t>
            </a:r>
            <a:endParaRPr lang="en-US" sz="800" dirty="0"/>
          </a:p>
        </p:txBody>
      </p:sp>
    </p:spTree>
    <p:extLst>
      <p:ext uri="{BB962C8B-B14F-4D97-AF65-F5344CB8AC3E}">
        <p14:creationId xmlns:p14="http://schemas.microsoft.com/office/powerpoint/2010/main" val="3903976193"/>
      </p:ext>
    </p:extLst>
  </p:cSld>
  <p:clrMapOvr>
    <a:masterClrMapping/>
  </p:clrMapOvr>
  <p:transition>
    <p:wipe dir="r"/>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45</a:t>
            </a:fld>
            <a:endParaRPr lang="en-US" dirty="0"/>
          </a:p>
        </p:txBody>
      </p:sp>
      <p:sp>
        <p:nvSpPr>
          <p:cNvPr id="3" name="Title 2"/>
          <p:cNvSpPr>
            <a:spLocks noGrp="1"/>
          </p:cNvSpPr>
          <p:nvPr>
            <p:ph type="title"/>
          </p:nvPr>
        </p:nvSpPr>
        <p:spPr/>
        <p:txBody>
          <a:bodyPr>
            <a:normAutofit fontScale="90000"/>
          </a:bodyPr>
          <a:lstStyle/>
          <a:p>
            <a:r>
              <a:rPr lang="en-US" dirty="0"/>
              <a:t>Policy </a:t>
            </a:r>
            <a:r>
              <a:rPr lang="en-US" dirty="0" smtClean="0"/>
              <a:t>Framework (2/2)</a:t>
            </a:r>
            <a:endParaRPr lang="en-US" dirty="0"/>
          </a:p>
        </p:txBody>
      </p:sp>
      <p:sp>
        <p:nvSpPr>
          <p:cNvPr id="7" name="圆角矩形 30"/>
          <p:cNvSpPr/>
          <p:nvPr/>
        </p:nvSpPr>
        <p:spPr>
          <a:xfrm>
            <a:off x="314961" y="2475607"/>
            <a:ext cx="1613230" cy="1020445"/>
          </a:xfrm>
          <a:prstGeom prst="roundRect">
            <a:avLst>
              <a:gd name="adj" fmla="val 9045"/>
            </a:avLst>
          </a:prstGeom>
          <a:noFill/>
          <a:ln w="9525" cap="flat" cmpd="sng" algn="ctr">
            <a:solidFill>
              <a:schemeClr val="tx1"/>
            </a:solidFill>
            <a:prstDash val="solid"/>
            <a:round/>
            <a:headEnd type="none" w="med" len="med"/>
            <a:tailEnd type="none" w="med" len="med"/>
          </a:ln>
        </p:spPr>
        <p:txBody>
          <a:bodyPr vert="horz" wrap="square" lIns="91440" tIns="45720" rIns="91440" bIns="45720"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914377">
              <a:buClr>
                <a:srgbClr val="CC9900"/>
              </a:buClr>
            </a:pPr>
            <a:r>
              <a:rPr lang="en-US" altLang="zh-CN" sz="1200" dirty="0">
                <a:latin typeface="微软雅黑" panose="020B0503020204020204" pitchFamily="34" charset="-122"/>
                <a:ea typeface="微软雅黑" panose="020B0503020204020204" pitchFamily="34" charset="-122"/>
              </a:rPr>
              <a:t>Policy Framework</a:t>
            </a:r>
          </a:p>
        </p:txBody>
      </p:sp>
      <p:sp>
        <p:nvSpPr>
          <p:cNvPr id="10" name="Rectangle 9"/>
          <p:cNvSpPr/>
          <p:nvPr/>
        </p:nvSpPr>
        <p:spPr>
          <a:xfrm>
            <a:off x="2297232" y="1418897"/>
            <a:ext cx="9523929" cy="3132082"/>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lumMod val="85000"/>
                    <a:lumOff val="15000"/>
                  </a:schemeClr>
                </a:solidFill>
              </a:rPr>
              <a:t>Consumed interface Interfaces</a:t>
            </a:r>
            <a:r>
              <a:rPr lang="en-US" dirty="0" smtClean="0">
                <a:solidFill>
                  <a:schemeClr val="tx1">
                    <a:lumMod val="85000"/>
                    <a:lumOff val="15000"/>
                  </a:schemeClr>
                </a:solidFill>
              </a:rPr>
              <a:t>:</a:t>
            </a:r>
          </a:p>
          <a:p>
            <a:pPr marL="285750" indent="-285750">
              <a:buFontTx/>
              <a:buChar char="-"/>
            </a:pPr>
            <a:r>
              <a:rPr lang="en-US" dirty="0" smtClean="0">
                <a:solidFill>
                  <a:schemeClr val="tx1">
                    <a:lumMod val="85000"/>
                    <a:lumOff val="15000"/>
                  </a:schemeClr>
                </a:solidFill>
              </a:rPr>
              <a:t>Message Router Pub/Sub Service </a:t>
            </a:r>
            <a:r>
              <a:rPr lang="en-US" dirty="0">
                <a:solidFill>
                  <a:schemeClr val="tx1">
                    <a:lumMod val="85000"/>
                    <a:lumOff val="15000"/>
                  </a:schemeClr>
                </a:solidFill>
              </a:rPr>
              <a:t>Interface</a:t>
            </a:r>
            <a:r>
              <a:rPr lang="en-US" dirty="0" smtClean="0">
                <a:solidFill>
                  <a:schemeClr val="tx1">
                    <a:lumMod val="85000"/>
                    <a:lumOff val="15000"/>
                  </a:schemeClr>
                </a:solidFill>
              </a:rPr>
              <a:t>, from:  Data Movement as a Platform</a:t>
            </a:r>
          </a:p>
          <a:p>
            <a:pPr marL="285750" indent="-285750">
              <a:buFontTx/>
              <a:buChar char="-"/>
            </a:pPr>
            <a:r>
              <a:rPr lang="en-US" dirty="0" smtClean="0">
                <a:solidFill>
                  <a:schemeClr val="tx1">
                    <a:lumMod val="85000"/>
                    <a:lumOff val="15000"/>
                  </a:schemeClr>
                </a:solidFill>
              </a:rPr>
              <a:t>Service Registration/Discovery </a:t>
            </a:r>
            <a:r>
              <a:rPr lang="en-US" dirty="0">
                <a:solidFill>
                  <a:schemeClr val="tx1">
                    <a:lumMod val="85000"/>
                    <a:lumOff val="15000"/>
                  </a:schemeClr>
                </a:solidFill>
              </a:rPr>
              <a:t>Interface, </a:t>
            </a:r>
            <a:r>
              <a:rPr lang="en-US" dirty="0" smtClean="0">
                <a:solidFill>
                  <a:schemeClr val="tx1">
                    <a:lumMod val="85000"/>
                    <a:lumOff val="15000"/>
                  </a:schemeClr>
                </a:solidFill>
              </a:rPr>
              <a:t>from: </a:t>
            </a:r>
            <a:r>
              <a:rPr lang="en-US" dirty="0" err="1" smtClean="0">
                <a:solidFill>
                  <a:schemeClr val="tx1">
                    <a:lumMod val="85000"/>
                    <a:lumOff val="15000"/>
                  </a:schemeClr>
                </a:solidFill>
              </a:rPr>
              <a:t>Microservices</a:t>
            </a:r>
            <a:r>
              <a:rPr lang="en-US" dirty="0" smtClean="0">
                <a:solidFill>
                  <a:schemeClr val="tx1">
                    <a:lumMod val="85000"/>
                    <a:lumOff val="15000"/>
                  </a:schemeClr>
                </a:solidFill>
              </a:rPr>
              <a:t> Bus</a:t>
            </a:r>
            <a:endParaRPr lang="en-US" dirty="0">
              <a:solidFill>
                <a:schemeClr val="tx1">
                  <a:lumMod val="85000"/>
                  <a:lumOff val="15000"/>
                </a:schemeClr>
              </a:solidFill>
            </a:endParaRPr>
          </a:p>
          <a:p>
            <a:pPr marL="285750" indent="-285750">
              <a:buFontTx/>
              <a:buChar char="-"/>
            </a:pPr>
            <a:r>
              <a:rPr lang="en-US" dirty="0" smtClean="0">
                <a:solidFill>
                  <a:schemeClr val="tx1">
                    <a:lumMod val="85000"/>
                    <a:lumOff val="15000"/>
                  </a:schemeClr>
                </a:solidFill>
              </a:rPr>
              <a:t>VNF/VM LCM Interface, from: Generic NF controller</a:t>
            </a:r>
          </a:p>
          <a:p>
            <a:pPr marL="285750" indent="-285750">
              <a:buFontTx/>
              <a:buChar char="-"/>
            </a:pPr>
            <a:r>
              <a:rPr lang="en-US" dirty="0" smtClean="0">
                <a:solidFill>
                  <a:schemeClr val="tx1">
                    <a:lumMod val="85000"/>
                    <a:lumOff val="15000"/>
                  </a:schemeClr>
                </a:solidFill>
              </a:rPr>
              <a:t>NF </a:t>
            </a:r>
            <a:r>
              <a:rPr lang="en-US" dirty="0" err="1">
                <a:solidFill>
                  <a:schemeClr val="tx1">
                    <a:lumMod val="85000"/>
                    <a:lumOff val="15000"/>
                  </a:schemeClr>
                </a:solidFill>
              </a:rPr>
              <a:t>Config</a:t>
            </a:r>
            <a:r>
              <a:rPr lang="en-US" dirty="0">
                <a:solidFill>
                  <a:schemeClr val="tx1">
                    <a:lumMod val="85000"/>
                    <a:lumOff val="15000"/>
                  </a:schemeClr>
                </a:solidFill>
              </a:rPr>
              <a:t> Interface, from: Generic NF controller</a:t>
            </a:r>
          </a:p>
          <a:p>
            <a:pPr marL="285750" indent="-285750">
              <a:buFontTx/>
              <a:buChar char="-"/>
            </a:pPr>
            <a:r>
              <a:rPr lang="en-US" dirty="0">
                <a:solidFill>
                  <a:schemeClr val="tx1">
                    <a:lumMod val="85000"/>
                    <a:lumOff val="15000"/>
                  </a:schemeClr>
                </a:solidFill>
              </a:rPr>
              <a:t>Inventory Service Interface, from: Available and Active Inventory</a:t>
            </a:r>
          </a:p>
          <a:p>
            <a:pPr marL="285750" indent="-285750">
              <a:buFontTx/>
              <a:buChar char="-"/>
            </a:pPr>
            <a:r>
              <a:rPr lang="en-US" dirty="0" smtClean="0">
                <a:solidFill>
                  <a:schemeClr val="tx1">
                    <a:lumMod val="85000"/>
                    <a:lumOff val="15000"/>
                  </a:schemeClr>
                </a:solidFill>
              </a:rPr>
              <a:t>Network </a:t>
            </a:r>
            <a:r>
              <a:rPr lang="en-US" dirty="0">
                <a:solidFill>
                  <a:schemeClr val="tx1">
                    <a:lumMod val="85000"/>
                    <a:lumOff val="15000"/>
                  </a:schemeClr>
                </a:solidFill>
              </a:rPr>
              <a:t>Service LCM </a:t>
            </a:r>
            <a:r>
              <a:rPr lang="en-US" dirty="0" smtClean="0">
                <a:solidFill>
                  <a:schemeClr val="tx1">
                    <a:lumMod val="85000"/>
                    <a:lumOff val="15000"/>
                  </a:schemeClr>
                </a:solidFill>
              </a:rPr>
              <a:t>Interface</a:t>
            </a:r>
            <a:r>
              <a:rPr lang="en-US" dirty="0">
                <a:solidFill>
                  <a:schemeClr val="tx1">
                    <a:lumMod val="85000"/>
                    <a:lumOff val="15000"/>
                  </a:schemeClr>
                </a:solidFill>
              </a:rPr>
              <a:t>, from: </a:t>
            </a:r>
            <a:r>
              <a:rPr lang="en-US" dirty="0" smtClean="0">
                <a:solidFill>
                  <a:schemeClr val="tx1">
                    <a:lumMod val="85000"/>
                    <a:lumOff val="15000"/>
                  </a:schemeClr>
                </a:solidFill>
              </a:rPr>
              <a:t>Service Orchestrator</a:t>
            </a:r>
          </a:p>
          <a:p>
            <a:pPr marL="285750" indent="-285750">
              <a:buFontTx/>
              <a:buChar char="-"/>
            </a:pPr>
            <a:r>
              <a:rPr lang="en-US" dirty="0" smtClean="0">
                <a:solidFill>
                  <a:schemeClr val="tx1">
                    <a:lumMod val="85000"/>
                    <a:lumOff val="15000"/>
                  </a:schemeClr>
                </a:solidFill>
              </a:rPr>
              <a:t>Network Service LCM Interface, from: Virtual Controllers (APPC and VFC)</a:t>
            </a:r>
          </a:p>
          <a:p>
            <a:pPr marL="285750" indent="-285750">
              <a:buFontTx/>
              <a:buChar char="-"/>
            </a:pPr>
            <a:r>
              <a:rPr lang="en-US" dirty="0" smtClean="0">
                <a:solidFill>
                  <a:schemeClr val="tx1">
                    <a:lumMod val="85000"/>
                    <a:lumOff val="15000"/>
                  </a:schemeClr>
                </a:solidFill>
              </a:rPr>
              <a:t>Service Distribution Interface, from: Service Design &amp; Creation</a:t>
            </a:r>
          </a:p>
          <a:p>
            <a:pPr marL="285750" indent="-285750">
              <a:buFontTx/>
              <a:buChar char="-"/>
            </a:pPr>
            <a:endParaRPr lang="en-US" dirty="0">
              <a:solidFill>
                <a:schemeClr val="tx1">
                  <a:lumMod val="85000"/>
                  <a:lumOff val="15000"/>
                </a:schemeClr>
              </a:solidFill>
            </a:endParaRPr>
          </a:p>
        </p:txBody>
      </p:sp>
      <p:sp>
        <p:nvSpPr>
          <p:cNvPr id="11" name="Rectangle 10"/>
          <p:cNvSpPr/>
          <p:nvPr/>
        </p:nvSpPr>
        <p:spPr>
          <a:xfrm>
            <a:off x="2297231" y="4677103"/>
            <a:ext cx="9523929" cy="1602883"/>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lumMod val="85000"/>
                    <a:lumOff val="15000"/>
                  </a:schemeClr>
                </a:solidFill>
              </a:rPr>
              <a:t>Consumed </a:t>
            </a:r>
            <a:r>
              <a:rPr lang="en-US" dirty="0" smtClean="0">
                <a:solidFill>
                  <a:schemeClr val="tx1">
                    <a:lumMod val="85000"/>
                    <a:lumOff val="15000"/>
                  </a:schemeClr>
                </a:solidFill>
              </a:rPr>
              <a:t>Models</a:t>
            </a:r>
          </a:p>
          <a:p>
            <a:pPr marL="285750" indent="-285750">
              <a:buFontTx/>
              <a:buChar char="-"/>
            </a:pPr>
            <a:r>
              <a:rPr lang="en-US" dirty="0" smtClean="0">
                <a:solidFill>
                  <a:schemeClr val="tx1">
                    <a:lumMod val="85000"/>
                    <a:lumOff val="15000"/>
                  </a:schemeClr>
                </a:solidFill>
              </a:rPr>
              <a:t>Operational policy model</a:t>
            </a:r>
          </a:p>
          <a:p>
            <a:pPr marL="285750" indent="-285750">
              <a:buFontTx/>
              <a:buChar char="-"/>
            </a:pPr>
            <a:r>
              <a:rPr lang="en-US" dirty="0" smtClean="0">
                <a:solidFill>
                  <a:schemeClr val="tx1">
                    <a:lumMod val="85000"/>
                    <a:lumOff val="15000"/>
                  </a:schemeClr>
                </a:solidFill>
              </a:rPr>
              <a:t>Configuration policy model</a:t>
            </a:r>
          </a:p>
          <a:p>
            <a:pPr marL="285750" indent="-285750">
              <a:buFontTx/>
              <a:buChar char="-"/>
            </a:pPr>
            <a:r>
              <a:rPr lang="en-US" dirty="0" smtClean="0">
                <a:solidFill>
                  <a:schemeClr val="tx1">
                    <a:lumMod val="85000"/>
                    <a:lumOff val="15000"/>
                  </a:schemeClr>
                </a:solidFill>
              </a:rPr>
              <a:t>Resource model in the catalog</a:t>
            </a:r>
          </a:p>
          <a:p>
            <a:pPr marL="285750" indent="-285750">
              <a:buFontTx/>
              <a:buChar char="-"/>
            </a:pPr>
            <a:r>
              <a:rPr lang="en-US" dirty="0" smtClean="0">
                <a:solidFill>
                  <a:schemeClr val="tx1">
                    <a:lumMod val="85000"/>
                    <a:lumOff val="15000"/>
                  </a:schemeClr>
                </a:solidFill>
              </a:rPr>
              <a:t>Service model in the catalog</a:t>
            </a:r>
            <a:endParaRPr lang="en-US" dirty="0">
              <a:solidFill>
                <a:schemeClr val="tx1">
                  <a:lumMod val="85000"/>
                  <a:lumOff val="15000"/>
                </a:schemeClr>
              </a:solidFill>
            </a:endParaRPr>
          </a:p>
        </p:txBody>
      </p:sp>
      <p:cxnSp>
        <p:nvCxnSpPr>
          <p:cNvPr id="13" name="Straight Connector 12"/>
          <p:cNvCxnSpPr/>
          <p:nvPr/>
        </p:nvCxnSpPr>
        <p:spPr>
          <a:xfrm flipV="1">
            <a:off x="685800" y="2167802"/>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555913" y="1949593"/>
            <a:ext cx="259773" cy="218209"/>
          </a:xfrm>
          <a:prstGeom prst="ellipse">
            <a:avLst/>
          </a:prstGeom>
          <a:noFill/>
          <a:ln w="1587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7" name="Straight Connector 16"/>
          <p:cNvCxnSpPr/>
          <p:nvPr/>
        </p:nvCxnSpPr>
        <p:spPr>
          <a:xfrm flipV="1">
            <a:off x="549563" y="3496052"/>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8" name="Arc 17"/>
          <p:cNvSpPr/>
          <p:nvPr/>
        </p:nvSpPr>
        <p:spPr>
          <a:xfrm rot="16200000">
            <a:off x="430434" y="3816011"/>
            <a:ext cx="238257" cy="232602"/>
          </a:xfrm>
          <a:prstGeom prst="arc">
            <a:avLst>
              <a:gd name="adj1" fmla="val 16200000"/>
              <a:gd name="adj2" fmla="val 5446038"/>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9" name="TextBox 18"/>
          <p:cNvSpPr txBox="1"/>
          <p:nvPr/>
        </p:nvSpPr>
        <p:spPr>
          <a:xfrm>
            <a:off x="314961" y="3998875"/>
            <a:ext cx="1960793" cy="954107"/>
          </a:xfrm>
          <a:prstGeom prst="rect">
            <a:avLst/>
          </a:prstGeom>
          <a:noFill/>
        </p:spPr>
        <p:txBody>
          <a:bodyPr wrap="none" rtlCol="0">
            <a:spAutoFit/>
          </a:bodyPr>
          <a:lstStyle/>
          <a:p>
            <a:r>
              <a:rPr lang="en-US" sz="800" dirty="0" smtClean="0"/>
              <a:t>Message Router Pub/Sub Service Interface</a:t>
            </a:r>
          </a:p>
          <a:p>
            <a:r>
              <a:rPr lang="en-US" sz="800" dirty="0" smtClean="0"/>
              <a:t>Service Registration/Discovery Interface</a:t>
            </a:r>
          </a:p>
          <a:p>
            <a:r>
              <a:rPr lang="en-US" sz="800" dirty="0" smtClean="0"/>
              <a:t>VNF/VM LCM Interface</a:t>
            </a:r>
          </a:p>
          <a:p>
            <a:r>
              <a:rPr lang="en-US" sz="800" dirty="0" smtClean="0"/>
              <a:t>NF </a:t>
            </a:r>
            <a:r>
              <a:rPr lang="en-US" sz="800" dirty="0" err="1" smtClean="0"/>
              <a:t>Config</a:t>
            </a:r>
            <a:r>
              <a:rPr lang="en-US" sz="800" dirty="0" smtClean="0"/>
              <a:t> Interface</a:t>
            </a:r>
          </a:p>
          <a:p>
            <a:r>
              <a:rPr lang="en-US" sz="800" dirty="0" smtClean="0"/>
              <a:t>Inventory Service Interface</a:t>
            </a:r>
          </a:p>
          <a:p>
            <a:r>
              <a:rPr lang="en-US" sz="800" dirty="0" smtClean="0"/>
              <a:t>Network Service LCM Interface</a:t>
            </a:r>
          </a:p>
          <a:p>
            <a:r>
              <a:rPr lang="en-US" sz="800" dirty="0" smtClean="0"/>
              <a:t>Service Distribution Interface</a:t>
            </a:r>
            <a:endParaRPr lang="en-US" sz="800" dirty="0"/>
          </a:p>
        </p:txBody>
      </p:sp>
      <p:sp>
        <p:nvSpPr>
          <p:cNvPr id="15" name="TextBox 14"/>
          <p:cNvSpPr txBox="1"/>
          <p:nvPr/>
        </p:nvSpPr>
        <p:spPr>
          <a:xfrm>
            <a:off x="332181" y="1493579"/>
            <a:ext cx="1377300" cy="461665"/>
          </a:xfrm>
          <a:prstGeom prst="rect">
            <a:avLst/>
          </a:prstGeom>
          <a:noFill/>
        </p:spPr>
        <p:txBody>
          <a:bodyPr wrap="none" rtlCol="0">
            <a:spAutoFit/>
          </a:bodyPr>
          <a:lstStyle/>
          <a:p>
            <a:r>
              <a:rPr lang="en-US" sz="800" dirty="0" smtClean="0"/>
              <a:t>Policy CRUD interface</a:t>
            </a:r>
          </a:p>
          <a:p>
            <a:r>
              <a:rPr lang="en-US" sz="800" dirty="0" smtClean="0"/>
              <a:t>Policy deployment interface</a:t>
            </a:r>
          </a:p>
          <a:p>
            <a:r>
              <a:rPr lang="en-US" sz="800" dirty="0" smtClean="0"/>
              <a:t>Policy model CRUD interface</a:t>
            </a:r>
            <a:endParaRPr lang="en-US" sz="800" dirty="0"/>
          </a:p>
        </p:txBody>
      </p:sp>
    </p:spTree>
    <p:extLst>
      <p:ext uri="{BB962C8B-B14F-4D97-AF65-F5344CB8AC3E}">
        <p14:creationId xmlns:p14="http://schemas.microsoft.com/office/powerpoint/2010/main" val="590923332"/>
      </p:ext>
    </p:extLst>
  </p:cSld>
  <p:clrMapOvr>
    <a:masterClrMapping/>
  </p:clrMapOvr>
  <p:transition>
    <p:wipe dir="r"/>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ctrTitle"/>
          </p:nvPr>
        </p:nvSpPr>
        <p:spPr/>
        <p:txBody>
          <a:bodyPr/>
          <a:lstStyle/>
          <a:p>
            <a:r>
              <a:rPr lang="en-US" dirty="0" smtClean="0"/>
              <a:t>Backup Slides</a:t>
            </a:r>
            <a:endParaRPr lang="en-US" dirty="0"/>
          </a:p>
        </p:txBody>
      </p:sp>
      <p:sp>
        <p:nvSpPr>
          <p:cNvPr id="6" name="Subtitle 5"/>
          <p:cNvSpPr>
            <a:spLocks noGrp="1"/>
          </p:cNvSpPr>
          <p:nvPr>
            <p:ph type="subTitle" idx="1"/>
          </p:nvPr>
        </p:nvSpPr>
        <p:spPr/>
        <p:txBody>
          <a:bodyPr/>
          <a:lstStyle/>
          <a:p>
            <a:endParaRPr lang="en-US"/>
          </a:p>
        </p:txBody>
      </p:sp>
      <p:sp>
        <p:nvSpPr>
          <p:cNvPr id="2" name="Slide Number Placeholder 1"/>
          <p:cNvSpPr>
            <a:spLocks noGrp="1"/>
          </p:cNvSpPr>
          <p:nvPr>
            <p:ph type="sldNum" sz="quarter" idx="4294967295"/>
          </p:nvPr>
        </p:nvSpPr>
        <p:spPr>
          <a:xfrm>
            <a:off x="11583988" y="6503988"/>
            <a:ext cx="608012" cy="365125"/>
          </a:xfrm>
        </p:spPr>
        <p:txBody>
          <a:bodyPr/>
          <a:lstStyle/>
          <a:p>
            <a:fld id="{6C9CD605-947A-3C4E-98CB-B055F943FEBA}" type="slidenum">
              <a:rPr lang="en-US" smtClean="0"/>
              <a:pPr/>
              <a:t>46</a:t>
            </a:fld>
            <a:endParaRPr lang="en-US" dirty="0"/>
          </a:p>
        </p:txBody>
      </p:sp>
    </p:spTree>
    <p:extLst>
      <p:ext uri="{BB962C8B-B14F-4D97-AF65-F5344CB8AC3E}">
        <p14:creationId xmlns:p14="http://schemas.microsoft.com/office/powerpoint/2010/main" val="1511754775"/>
      </p:ext>
    </p:extLst>
  </p:cSld>
  <p:clrMapOvr>
    <a:masterClrMapping/>
  </p:clrMapOvr>
  <p:transition>
    <p:wipe dir="r"/>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8" name="Straight Connector 7"/>
          <p:cNvCxnSpPr/>
          <p:nvPr/>
        </p:nvCxnSpPr>
        <p:spPr>
          <a:xfrm>
            <a:off x="3342181" y="5409788"/>
            <a:ext cx="8399276" cy="0"/>
          </a:xfrm>
          <a:prstGeom prst="line">
            <a:avLst/>
          </a:prstGeom>
          <a:ln w="28575">
            <a:prstDash val="sysDot"/>
          </a:ln>
        </p:spPr>
        <p:style>
          <a:lnRef idx="1">
            <a:schemeClr val="accent1"/>
          </a:lnRef>
          <a:fillRef idx="0">
            <a:schemeClr val="accent1"/>
          </a:fillRef>
          <a:effectRef idx="0">
            <a:schemeClr val="accent1"/>
          </a:effectRef>
          <a:fontRef idx="minor">
            <a:schemeClr val="tx1"/>
          </a:fontRef>
        </p:style>
      </p:cxnSp>
      <p:sp>
        <p:nvSpPr>
          <p:cNvPr id="161" name="Arrow: U-Turn 160"/>
          <p:cNvSpPr/>
          <p:nvPr/>
        </p:nvSpPr>
        <p:spPr>
          <a:xfrm flipV="1">
            <a:off x="1887512" y="4804570"/>
            <a:ext cx="1950299" cy="776362"/>
          </a:xfrm>
          <a:prstGeom prst="uturnArrow">
            <a:avLst/>
          </a:prstGeom>
          <a:solidFill>
            <a:srgbClr val="00B0F0"/>
          </a:solidFill>
          <a:ln w="3175" cap="flat">
            <a:solidFill>
              <a:srgbClr val="00B0F0"/>
            </a:solid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defTabSz="457200" hangingPunct="0"/>
            <a:endParaRPr lang="en-US">
              <a:solidFill>
                <a:srgbClr val="000000"/>
              </a:solidFill>
              <a:sym typeface="Calibri"/>
            </a:endParaRPr>
          </a:p>
        </p:txBody>
      </p:sp>
      <p:sp>
        <p:nvSpPr>
          <p:cNvPr id="2" name="标题 1"/>
          <p:cNvSpPr>
            <a:spLocks noGrp="1"/>
          </p:cNvSpPr>
          <p:nvPr>
            <p:ph type="title"/>
          </p:nvPr>
        </p:nvSpPr>
        <p:spPr>
          <a:xfrm>
            <a:off x="424150" y="49855"/>
            <a:ext cx="11454614" cy="954113"/>
          </a:xfrm>
        </p:spPr>
        <p:txBody>
          <a:bodyPr>
            <a:normAutofit/>
          </a:bodyPr>
          <a:lstStyle/>
          <a:p>
            <a:pPr algn="ctr"/>
            <a:r>
              <a:rPr lang="en-US" altLang="zh-CN" sz="3200" b="1" dirty="0">
                <a:solidFill>
                  <a:schemeClr val="bg1"/>
                </a:solidFill>
                <a:latin typeface="Arial" panose="020B0604020202020204"/>
              </a:rPr>
              <a:t>ONAP Target Architecture</a:t>
            </a:r>
            <a:br>
              <a:rPr lang="en-US" altLang="zh-CN" sz="3200" b="1" dirty="0">
                <a:solidFill>
                  <a:schemeClr val="bg1"/>
                </a:solidFill>
                <a:latin typeface="Arial" panose="020B0604020202020204"/>
              </a:rPr>
            </a:br>
            <a:r>
              <a:rPr lang="en-US" altLang="zh-CN" sz="1800" b="1" dirty="0">
                <a:solidFill>
                  <a:schemeClr val="bg1"/>
                </a:solidFill>
                <a:latin typeface="Arial" panose="020B0604020202020204"/>
              </a:rPr>
              <a:t>(High-Level Functional View)</a:t>
            </a:r>
            <a:endParaRPr lang="zh-CN" altLang="en-US" sz="1800" b="1" dirty="0">
              <a:solidFill>
                <a:schemeClr val="bg1"/>
              </a:solidFill>
              <a:latin typeface="Arial" panose="020B0604020202020204"/>
            </a:endParaRPr>
          </a:p>
        </p:txBody>
      </p:sp>
      <p:sp>
        <p:nvSpPr>
          <p:cNvPr id="178" name="圆角矩形 28"/>
          <p:cNvSpPr/>
          <p:nvPr/>
        </p:nvSpPr>
        <p:spPr>
          <a:xfrm>
            <a:off x="569799" y="1563080"/>
            <a:ext cx="2640627" cy="3782778"/>
          </a:xfrm>
          <a:prstGeom prst="roundRect">
            <a:avLst>
              <a:gd name="adj" fmla="val 6026"/>
            </a:avLst>
          </a:prstGeom>
          <a:solidFill>
            <a:srgbClr val="1C2754"/>
          </a:solidFill>
          <a:ln w="19050" cap="flat" cmpd="sng" algn="ctr">
            <a:solidFill>
              <a:srgbClr val="00647F"/>
            </a:solidFill>
            <a:prstDash val="dash"/>
            <a:round/>
            <a:headEnd type="none" w="med" len="med"/>
            <a:tailEnd type="none" w="med" len="med"/>
          </a:ln>
          <a:effectLst/>
        </p:spPr>
        <p:txBody>
          <a:bodyPr vert="horz" wrap="square" lIns="91440" tIns="45720" rIns="91440" bIns="45720" numCol="1" rtlCol="0" anchor="t" anchorCtr="0" compatLnSpc="1"/>
          <a:lstStyle/>
          <a:p>
            <a:pPr algn="ctr" fontAlgn="base">
              <a:spcBef>
                <a:spcPct val="0"/>
              </a:spcBef>
              <a:spcAft>
                <a:spcPct val="0"/>
              </a:spcAft>
              <a:buClr>
                <a:srgbClr val="CC9900"/>
              </a:buClr>
            </a:pPr>
            <a:endParaRPr lang="en-US" altLang="zh-CN" b="1" dirty="0">
              <a:solidFill>
                <a:prstClr val="white"/>
              </a:solidFill>
              <a:ea typeface="微软雅黑" panose="020B0503020204020204" pitchFamily="34" charset="-122"/>
            </a:endParaRPr>
          </a:p>
        </p:txBody>
      </p:sp>
      <p:sp>
        <p:nvSpPr>
          <p:cNvPr id="173" name="矩形 192"/>
          <p:cNvSpPr/>
          <p:nvPr/>
        </p:nvSpPr>
        <p:spPr bwMode="auto">
          <a:xfrm>
            <a:off x="1090077" y="1571110"/>
            <a:ext cx="1615250" cy="400110"/>
          </a:xfrm>
          <a:prstGeom prst="rect">
            <a:avLst/>
          </a:prstGeom>
          <a:extLst/>
        </p:spPr>
        <p:txBody>
          <a:bodyPr wrap="none">
            <a:spAutoFit/>
          </a:bodyPr>
          <a:lstStyle/>
          <a:p>
            <a:pPr algn="ctr" fontAlgn="base">
              <a:spcBef>
                <a:spcPct val="0"/>
              </a:spcBef>
              <a:spcAft>
                <a:spcPct val="0"/>
              </a:spcAft>
              <a:buClr>
                <a:srgbClr val="CC9900"/>
              </a:buClr>
            </a:pPr>
            <a:r>
              <a:rPr lang="en-US" altLang="zh-CN" sz="2000" b="1" dirty="0">
                <a:solidFill>
                  <a:srgbClr val="FF0000"/>
                </a:solidFill>
                <a:ea typeface="微软雅黑" panose="020B0503020204020204" pitchFamily="34" charset="-122"/>
              </a:rPr>
              <a:t>DESIGN-TIME</a:t>
            </a:r>
          </a:p>
        </p:txBody>
      </p:sp>
      <p:sp>
        <p:nvSpPr>
          <p:cNvPr id="175" name="圆角矩形 25"/>
          <p:cNvSpPr/>
          <p:nvPr/>
        </p:nvSpPr>
        <p:spPr>
          <a:xfrm>
            <a:off x="625061" y="2724387"/>
            <a:ext cx="2514600" cy="301752"/>
          </a:xfrm>
          <a:prstGeom prst="roundRect">
            <a:avLst/>
          </a:prstGeom>
          <a:solidFill>
            <a:schemeClr val="bg1">
              <a:lumMod val="95000"/>
            </a:schemeClr>
          </a:solidFill>
          <a:ln w="9525" cap="flat" cmpd="sng" algn="ctr">
            <a:solidFill>
              <a:srgbClr val="00B0F0"/>
            </a:solidFill>
            <a:prstDash val="solid"/>
            <a:round/>
            <a:headEnd type="none" w="med" len="med"/>
            <a:tailEnd type="none" w="med" len="med"/>
          </a:ln>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pPr>
            <a:r>
              <a:rPr lang="en-US" altLang="zh-CN" sz="1400" b="1" dirty="0">
                <a:solidFill>
                  <a:prstClr val="black"/>
                </a:solidFill>
                <a:latin typeface="Calibri"/>
                <a:ea typeface="微软雅黑" panose="020B0503020204020204" pitchFamily="34" charset="-122"/>
              </a:rPr>
              <a:t>Policy Creation &amp; Validation</a:t>
            </a:r>
          </a:p>
        </p:txBody>
      </p:sp>
      <p:sp>
        <p:nvSpPr>
          <p:cNvPr id="176" name="圆角矩形 26"/>
          <p:cNvSpPr/>
          <p:nvPr/>
        </p:nvSpPr>
        <p:spPr>
          <a:xfrm>
            <a:off x="625061" y="3073622"/>
            <a:ext cx="2514600" cy="301752"/>
          </a:xfrm>
          <a:prstGeom prst="roundRect">
            <a:avLst/>
          </a:prstGeom>
          <a:solidFill>
            <a:schemeClr val="bg1">
              <a:lumMod val="95000"/>
            </a:schemeClr>
          </a:solidFill>
          <a:ln w="9525" cap="flat" cmpd="sng" algn="ctr">
            <a:solidFill>
              <a:srgbClr val="00B0F0"/>
            </a:solidFill>
            <a:prstDash val="solid"/>
            <a:round/>
            <a:headEnd type="none" w="med" len="med"/>
            <a:tailEnd type="none" w="med" len="med"/>
          </a:ln>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1400" b="1" dirty="0">
                <a:solidFill>
                  <a:srgbClr val="000000"/>
                </a:solidFill>
                <a:latin typeface="Calibri"/>
                <a:ea typeface="微软雅黑" panose="020B0503020204020204" pitchFamily="34" charset="-122"/>
              </a:rPr>
              <a:t>Analytic Application Design</a:t>
            </a:r>
          </a:p>
        </p:txBody>
      </p:sp>
      <p:sp>
        <p:nvSpPr>
          <p:cNvPr id="179" name="圆角矩形 29"/>
          <p:cNvSpPr/>
          <p:nvPr/>
        </p:nvSpPr>
        <p:spPr>
          <a:xfrm rot="16200000">
            <a:off x="-1574417" y="3327662"/>
            <a:ext cx="3837974" cy="326275"/>
          </a:xfrm>
          <a:prstGeom prst="roundRect">
            <a:avLst/>
          </a:prstGeom>
          <a:solidFill>
            <a:srgbClr val="009788"/>
          </a:solidFill>
          <a:ln>
            <a:noFill/>
            <a:headEnd type="none" w="med" len="med"/>
            <a:tailEnd type="none" w="med" len="med"/>
          </a:ln>
          <a:scene3d>
            <a:camera prst="orthographicFront"/>
            <a:lightRig rig="threePt" dir="t"/>
          </a:scene3d>
          <a:sp3d>
            <a:bevelT/>
          </a:sp3d>
        </p:spPr>
        <p:style>
          <a:lnRef idx="1">
            <a:schemeClr val="accent1"/>
          </a:lnRef>
          <a:fillRef idx="3">
            <a:schemeClr val="accent1"/>
          </a:fillRef>
          <a:effectRef idx="2">
            <a:schemeClr val="accent1"/>
          </a:effectRef>
          <a:fontRef idx="minor">
            <a:schemeClr val="lt1"/>
          </a:fontRef>
        </p:style>
        <p:txBody>
          <a:bodyPr vert="horz" wrap="square" lIns="91440" tIns="45720" rIns="91440" bIns="45720" numCol="1" rtlCol="0" anchor="ctr" anchorCtr="0" compatLnSpc="1"/>
          <a:lstStyle/>
          <a:p>
            <a:pPr algn="ctr" fontAlgn="base">
              <a:spcBef>
                <a:spcPct val="0"/>
              </a:spcBef>
              <a:spcAft>
                <a:spcPct val="0"/>
              </a:spcAft>
              <a:buClr>
                <a:srgbClr val="CC9900"/>
              </a:buClr>
            </a:pPr>
            <a:r>
              <a:rPr lang="en-US" altLang="zh-CN" sz="1600" b="1" dirty="0">
                <a:solidFill>
                  <a:prstClr val="white"/>
                </a:solidFill>
                <a:ea typeface="微软雅黑" panose="020B0503020204020204" pitchFamily="34" charset="-122"/>
              </a:rPr>
              <a:t>VNF / PNF Onboarding</a:t>
            </a:r>
          </a:p>
        </p:txBody>
      </p:sp>
      <p:sp>
        <p:nvSpPr>
          <p:cNvPr id="219" name="圆角矩形 25"/>
          <p:cNvSpPr/>
          <p:nvPr/>
        </p:nvSpPr>
        <p:spPr>
          <a:xfrm>
            <a:off x="625061" y="2025917"/>
            <a:ext cx="2514600" cy="301752"/>
          </a:xfrm>
          <a:prstGeom prst="roundRect">
            <a:avLst/>
          </a:prstGeom>
          <a:solidFill>
            <a:schemeClr val="bg1">
              <a:lumMod val="95000"/>
            </a:schemeClr>
          </a:solidFill>
          <a:ln w="9525" cap="flat" cmpd="sng" algn="ctr">
            <a:solidFill>
              <a:srgbClr val="00B0F0"/>
            </a:solidFill>
            <a:prstDash val="solid"/>
            <a:round/>
            <a:headEnd type="none" w="med" len="med"/>
            <a:tailEnd type="none" w="med" len="med"/>
          </a:ln>
        </p:spPr>
        <p:txBody>
          <a:bodyPr vert="horz" wrap="square" lIns="91440" tIns="45720" rIns="91440" bIns="45720" numCol="1" rtlCol="0" anchor="ctr" anchorCtr="0" compatLnSpc="1"/>
          <a:lstStyle/>
          <a:p>
            <a:pPr algn="ctr" fontAlgn="base">
              <a:spcBef>
                <a:spcPct val="0"/>
              </a:spcBef>
              <a:spcAft>
                <a:spcPct val="0"/>
              </a:spcAft>
              <a:buClr>
                <a:srgbClr val="CC9900"/>
              </a:buClr>
            </a:pPr>
            <a:r>
              <a:rPr lang="en-US" altLang="zh-CN" sz="1400" b="1" dirty="0">
                <a:solidFill>
                  <a:prstClr val="black"/>
                </a:solidFill>
                <a:ea typeface="微软雅黑" panose="020B0503020204020204" pitchFamily="34" charset="-122"/>
              </a:rPr>
              <a:t>Resource Onboarding</a:t>
            </a:r>
          </a:p>
        </p:txBody>
      </p:sp>
      <p:sp>
        <p:nvSpPr>
          <p:cNvPr id="220" name="圆角矩形 20"/>
          <p:cNvSpPr/>
          <p:nvPr/>
        </p:nvSpPr>
        <p:spPr>
          <a:xfrm>
            <a:off x="625061" y="2375152"/>
            <a:ext cx="2514600" cy="301752"/>
          </a:xfrm>
          <a:prstGeom prst="roundRect">
            <a:avLst/>
          </a:prstGeom>
          <a:solidFill>
            <a:schemeClr val="bg1">
              <a:lumMod val="95000"/>
            </a:schemeClr>
          </a:solidFill>
          <a:ln w="9525" cap="flat" cmpd="sng" algn="ctr">
            <a:solidFill>
              <a:srgbClr val="00B0F0"/>
            </a:solidFill>
            <a:prstDash val="solid"/>
            <a:round/>
            <a:headEnd type="none" w="med" len="med"/>
            <a:tailEnd type="none" w="med" len="med"/>
          </a:ln>
        </p:spPr>
        <p:txBody>
          <a:bodyPr vert="horz" wrap="square" lIns="91440" tIns="45720" rIns="91440" bIns="45720" numCol="1" rtlCol="0" anchor="ctr" anchorCtr="0" compatLnSpc="1"/>
          <a:lstStyle/>
          <a:p>
            <a:pPr algn="ctr" fontAlgn="base">
              <a:spcBef>
                <a:spcPct val="0"/>
              </a:spcBef>
              <a:spcAft>
                <a:spcPct val="0"/>
              </a:spcAft>
              <a:buClr>
                <a:srgbClr val="CC9900"/>
              </a:buClr>
            </a:pPr>
            <a:r>
              <a:rPr lang="en-US" altLang="zh-CN" sz="1400" b="1" dirty="0">
                <a:solidFill>
                  <a:prstClr val="black"/>
                </a:solidFill>
                <a:ea typeface="微软雅黑" panose="020B0503020204020204" pitchFamily="34" charset="-122"/>
              </a:rPr>
              <a:t>Service  Design</a:t>
            </a:r>
            <a:endParaRPr lang="zh-CN" altLang="en-US" sz="1400" b="1" dirty="0">
              <a:solidFill>
                <a:prstClr val="black"/>
              </a:solidFill>
              <a:ea typeface="微软雅黑" panose="020B0503020204020204" pitchFamily="34" charset="-122"/>
            </a:endParaRPr>
          </a:p>
        </p:txBody>
      </p:sp>
      <p:sp>
        <p:nvSpPr>
          <p:cNvPr id="3" name="Flowchart: Magnetic Disk 2"/>
          <p:cNvSpPr/>
          <p:nvPr/>
        </p:nvSpPr>
        <p:spPr>
          <a:xfrm>
            <a:off x="640108" y="4439224"/>
            <a:ext cx="2487305" cy="874746"/>
          </a:xfrm>
          <a:prstGeom prst="flowChartMagneticDisk">
            <a:avLst/>
          </a:prstGeom>
          <a:solidFill>
            <a:srgbClr val="FFFFFF"/>
          </a:solidFill>
          <a:ln w="9525" cap="flat">
            <a:solidFill>
              <a:schemeClr val="accent1"/>
            </a:solid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noAutofit/>
          </a:bodyPr>
          <a:lstStyle/>
          <a:p>
            <a:pPr defTabSz="457200" hangingPunct="0"/>
            <a:endParaRPr lang="en-US">
              <a:solidFill>
                <a:srgbClr val="000000"/>
              </a:solidFill>
              <a:sym typeface="Calibri"/>
            </a:endParaRPr>
          </a:p>
        </p:txBody>
      </p:sp>
      <p:sp>
        <p:nvSpPr>
          <p:cNvPr id="4" name="Rectangle 3"/>
          <p:cNvSpPr/>
          <p:nvPr/>
        </p:nvSpPr>
        <p:spPr>
          <a:xfrm>
            <a:off x="625061" y="4810670"/>
            <a:ext cx="2502351" cy="338554"/>
          </a:xfrm>
          <a:prstGeom prst="rect">
            <a:avLst/>
          </a:prstGeom>
        </p:spPr>
        <p:txBody>
          <a:bodyPr wrap="square">
            <a:spAutoFit/>
          </a:bodyPr>
          <a:lstStyle/>
          <a:p>
            <a:pPr algn="ctr" fontAlgn="base">
              <a:spcBef>
                <a:spcPct val="0"/>
              </a:spcBef>
              <a:spcAft>
                <a:spcPct val="0"/>
              </a:spcAft>
              <a:buClr>
                <a:srgbClr val="CC9900"/>
              </a:buClr>
              <a:defRPr/>
            </a:pPr>
            <a:r>
              <a:rPr lang="en-US" altLang="zh-CN" sz="1600" b="1" dirty="0">
                <a:solidFill>
                  <a:prstClr val="black"/>
                </a:solidFill>
                <a:ea typeface="微软雅黑" panose="020B0503020204020204" pitchFamily="34" charset="-122"/>
              </a:rPr>
              <a:t>Catalog</a:t>
            </a:r>
            <a:endParaRPr lang="zh-CN" altLang="en-US" b="1" dirty="0">
              <a:solidFill>
                <a:prstClr val="black"/>
              </a:solidFill>
              <a:ea typeface="微软雅黑" panose="020B0503020204020204" pitchFamily="34" charset="-122"/>
            </a:endParaRPr>
          </a:p>
        </p:txBody>
      </p:sp>
      <p:sp>
        <p:nvSpPr>
          <p:cNvPr id="162" name="Rectangle 161"/>
          <p:cNvSpPr/>
          <p:nvPr/>
        </p:nvSpPr>
        <p:spPr>
          <a:xfrm>
            <a:off x="259351" y="5530477"/>
            <a:ext cx="3111367" cy="581441"/>
          </a:xfrm>
          <a:prstGeom prst="rect">
            <a:avLst/>
          </a:prstGeom>
        </p:spPr>
        <p:txBody>
          <a:bodyPr wrap="square">
            <a:spAutoFit/>
          </a:bodyPr>
          <a:lstStyle/>
          <a:p>
            <a:pPr>
              <a:lnSpc>
                <a:spcPct val="107000"/>
              </a:lnSpc>
              <a:spcAft>
                <a:spcPts val="800"/>
              </a:spcAft>
            </a:pPr>
            <a:r>
              <a:rPr lang="en-US" sz="1200" b="1" dirty="0">
                <a:solidFill>
                  <a:prstClr val="black"/>
                </a:solidFill>
                <a:ea typeface="Calibri" panose="020F0502020204030204" pitchFamily="34" charset="0"/>
                <a:cs typeface="Times New Roman" panose="02020603050405020304" pitchFamily="18" charset="0"/>
              </a:rPr>
              <a:t>Recipe/Eng Rules &amp; Policy Distribution</a:t>
            </a:r>
          </a:p>
          <a:p>
            <a:pPr>
              <a:lnSpc>
                <a:spcPct val="107000"/>
              </a:lnSpc>
              <a:spcAft>
                <a:spcPts val="800"/>
              </a:spcAft>
            </a:pPr>
            <a:r>
              <a:rPr lang="en-US" sz="1200" b="1" dirty="0">
                <a:solidFill>
                  <a:prstClr val="black"/>
                </a:solidFill>
                <a:ea typeface="Calibri" panose="020F0502020204030204" pitchFamily="34" charset="0"/>
                <a:cs typeface="Times New Roman" panose="02020603050405020304" pitchFamily="18" charset="0"/>
              </a:rPr>
              <a:t>ONAP Optimization Framework</a:t>
            </a:r>
          </a:p>
        </p:txBody>
      </p:sp>
      <p:sp>
        <p:nvSpPr>
          <p:cNvPr id="157" name="圆角矩形 55"/>
          <p:cNvSpPr/>
          <p:nvPr/>
        </p:nvSpPr>
        <p:spPr>
          <a:xfrm rot="16200000">
            <a:off x="10543237" y="2686334"/>
            <a:ext cx="2648100" cy="402691"/>
          </a:xfrm>
          <a:prstGeom prst="roundRect">
            <a:avLst>
              <a:gd name="adj" fmla="val 16483"/>
            </a:avLst>
          </a:prstGeom>
          <a:solidFill>
            <a:srgbClr val="009788"/>
          </a:solidFill>
          <a:ln>
            <a:noFill/>
            <a:headEnd type="none" w="med" len="med"/>
            <a:tailEnd type="none" w="med" len="med"/>
          </a:ln>
          <a:scene3d>
            <a:camera prst="orthographicFront"/>
            <a:lightRig rig="threePt" dir="t"/>
          </a:scene3d>
          <a:sp3d>
            <a:bevelT/>
          </a:sp3d>
        </p:spPr>
        <p:style>
          <a:lnRef idx="1">
            <a:schemeClr val="accent1"/>
          </a:lnRef>
          <a:fillRef idx="3">
            <a:schemeClr val="accent1"/>
          </a:fillRef>
          <a:effectRef idx="2">
            <a:schemeClr val="accent1"/>
          </a:effectRef>
          <a:fontRef idx="minor">
            <a:schemeClr val="lt1"/>
          </a:fontRef>
        </p:style>
        <p:txBody>
          <a:bodyPr vert="horz" wrap="square" lIns="91440" tIns="45720" rIns="91440" bIns="45720" numCol="1" rtlCol="0" anchor="ctr" anchorCtr="0" compatLnSpc="1"/>
          <a:lstStyle/>
          <a:p>
            <a:pPr algn="ctr" fontAlgn="base">
              <a:spcBef>
                <a:spcPct val="0"/>
              </a:spcBef>
              <a:spcAft>
                <a:spcPct val="0"/>
              </a:spcAft>
              <a:buClr>
                <a:srgbClr val="CC9900"/>
              </a:buClr>
            </a:pPr>
            <a:r>
              <a:rPr lang="en-US" altLang="zh-CN" sz="1400" b="1" dirty="0">
                <a:solidFill>
                  <a:prstClr val="white"/>
                </a:solidFill>
                <a:ea typeface="微软雅黑" panose="020B0503020204020204" pitchFamily="34" charset="-122"/>
              </a:rPr>
              <a:t>ONAP Operations Manager </a:t>
            </a:r>
          </a:p>
        </p:txBody>
      </p:sp>
      <p:sp>
        <p:nvSpPr>
          <p:cNvPr id="199" name="矩形 54"/>
          <p:cNvSpPr/>
          <p:nvPr/>
        </p:nvSpPr>
        <p:spPr bwMode="auto">
          <a:xfrm>
            <a:off x="3327597" y="1552222"/>
            <a:ext cx="8302057" cy="3427725"/>
          </a:xfrm>
          <a:prstGeom prst="rect">
            <a:avLst/>
          </a:prstGeom>
          <a:solidFill>
            <a:schemeClr val="accent5">
              <a:lumMod val="20000"/>
              <a:lumOff val="80000"/>
            </a:schemeClr>
          </a:solidFill>
          <a:ln w="9525" cap="flat" cmpd="sng" algn="ctr">
            <a:solidFill>
              <a:srgbClr val="00B0F0"/>
            </a:solidFill>
            <a:prstDash val="dash"/>
            <a:round/>
            <a:headEnd type="none" w="med" len="med"/>
            <a:tailEnd type="none" w="med" len="med"/>
          </a:ln>
          <a:effectLst/>
          <a:extLst/>
        </p:spPr>
        <p:txBody>
          <a:bodyPr vert="horz" wrap="square" lIns="91440" tIns="45720" rIns="91440" bIns="45720"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marL="1828800" indent="-222250" algn="r">
              <a:buClr>
                <a:srgbClr val="CC9900"/>
              </a:buClr>
              <a:defRPr/>
            </a:pPr>
            <a:r>
              <a:rPr lang="en-US" altLang="zh-CN" sz="2000" i="1" dirty="0">
                <a:solidFill>
                  <a:srgbClr val="000000"/>
                </a:solidFill>
                <a:latin typeface="Calibri"/>
                <a:ea typeface="微软雅黑" panose="020B0503020204020204" pitchFamily="34" charset="-122"/>
              </a:rPr>
              <a:t>         </a:t>
            </a:r>
            <a:endParaRPr lang="en-US" altLang="zh-CN" sz="2000" b="1" i="1" dirty="0">
              <a:solidFill>
                <a:srgbClr val="FF0000"/>
              </a:solidFill>
              <a:latin typeface="Calibri"/>
              <a:ea typeface="微软雅黑" panose="020B0503020204020204" pitchFamily="34" charset="-122"/>
            </a:endParaRPr>
          </a:p>
        </p:txBody>
      </p:sp>
      <p:sp>
        <p:nvSpPr>
          <p:cNvPr id="180" name="圆角矩形 30"/>
          <p:cNvSpPr/>
          <p:nvPr/>
        </p:nvSpPr>
        <p:spPr>
          <a:xfrm>
            <a:off x="3516372" y="1571814"/>
            <a:ext cx="1920536" cy="323164"/>
          </a:xfrm>
          <a:prstGeom prst="roundRect">
            <a:avLst>
              <a:gd name="adj" fmla="val 9045"/>
            </a:avLst>
          </a:prstGeom>
          <a:solidFill>
            <a:srgbClr val="00647F"/>
          </a:solidFill>
          <a:ln w="9525" cap="flat" cmpd="sng" algn="ctr">
            <a:noFill/>
            <a:prstDash val="solid"/>
            <a:round/>
            <a:headEnd type="none" w="med" len="med"/>
            <a:tailEnd type="none" w="med" len="med"/>
          </a:ln>
          <a:scene3d>
            <a:camera prst="orthographicFront"/>
            <a:lightRig rig="threePt" dir="t"/>
          </a:scene3d>
          <a:sp3d>
            <a:bevelT/>
          </a:sp3d>
        </p:spPr>
        <p:txBody>
          <a:bodyPr vert="horz" wrap="square" lIns="91440" tIns="45720" rIns="91440" bIns="45720" numCol="1" rtlCol="0" anchor="ctr" anchorCtr="0" compatLnSpc="1"/>
          <a:lstStyle/>
          <a:p>
            <a:pPr algn="ctr" fontAlgn="base">
              <a:lnSpc>
                <a:spcPct val="80000"/>
              </a:lnSpc>
              <a:spcBef>
                <a:spcPct val="0"/>
              </a:spcBef>
              <a:spcAft>
                <a:spcPct val="0"/>
              </a:spcAft>
              <a:buClr>
                <a:srgbClr val="CC9900"/>
              </a:buClr>
            </a:pPr>
            <a:r>
              <a:rPr lang="en-US" altLang="zh-CN" sz="1400" b="1" dirty="0">
                <a:solidFill>
                  <a:prstClr val="white"/>
                </a:solidFill>
                <a:ea typeface="微软雅黑" panose="020B0503020204020204" pitchFamily="34" charset="-122"/>
              </a:rPr>
              <a:t>Dashboard OA&amp;M</a:t>
            </a:r>
          </a:p>
        </p:txBody>
      </p:sp>
      <p:sp>
        <p:nvSpPr>
          <p:cNvPr id="181" name="圆角矩形 31"/>
          <p:cNvSpPr/>
          <p:nvPr/>
        </p:nvSpPr>
        <p:spPr>
          <a:xfrm>
            <a:off x="8644176" y="1968916"/>
            <a:ext cx="1608806" cy="963527"/>
          </a:xfrm>
          <a:prstGeom prst="roundRect">
            <a:avLst/>
          </a:prstGeom>
          <a:solidFill>
            <a:srgbClr val="009788"/>
          </a:solidFill>
          <a:ln w="9525" cap="flat" cmpd="sng" algn="ctr">
            <a:noFill/>
            <a:prstDash val="solid"/>
            <a:round/>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wrap="square" lIns="91440" tIns="45720" rIns="91440" bIns="45720" numCol="1" rtlCol="0" anchor="ctr" anchorCtr="0" compatLnSpc="1"/>
          <a:lstStyle/>
          <a:p>
            <a:pPr algn="ctr" defTabSz="457200" hangingPunct="0"/>
            <a:endParaRPr lang="en-US" altLang="zh-CN" sz="1400" dirty="0">
              <a:solidFill>
                <a:prstClr val="white"/>
              </a:solidFill>
            </a:endParaRPr>
          </a:p>
        </p:txBody>
      </p:sp>
      <p:sp>
        <p:nvSpPr>
          <p:cNvPr id="192" name="圆角矩形 47"/>
          <p:cNvSpPr/>
          <p:nvPr/>
        </p:nvSpPr>
        <p:spPr>
          <a:xfrm>
            <a:off x="569799" y="1296898"/>
            <a:ext cx="11059855" cy="242407"/>
          </a:xfrm>
          <a:prstGeom prst="roundRect">
            <a:avLst/>
          </a:prstGeom>
          <a:solidFill>
            <a:srgbClr val="009788"/>
          </a:solidFill>
          <a:ln w="9525" cap="flat" cmpd="sng" algn="ctr">
            <a:noFill/>
            <a:prstDash val="sysDash"/>
            <a:round/>
            <a:headEnd type="none" w="med" len="med"/>
            <a:tailEnd type="none" w="med" len="med"/>
          </a:ln>
          <a:scene3d>
            <a:camera prst="orthographicFront"/>
            <a:lightRig rig="threePt" dir="t"/>
          </a:scene3d>
          <a:sp3d>
            <a:bevelT/>
          </a:sp3d>
        </p:spPr>
        <p:txBody>
          <a:bodyPr vert="horz" wrap="square" lIns="91440" tIns="45720" rIns="91440" bIns="45720" numCol="1" rtlCol="0" anchor="ctr" anchorCtr="0" compatLnSpc="1"/>
          <a:lstStyle/>
          <a:p>
            <a:pPr algn="ctr" fontAlgn="base">
              <a:spcBef>
                <a:spcPct val="0"/>
              </a:spcBef>
              <a:spcAft>
                <a:spcPct val="0"/>
              </a:spcAft>
              <a:buClr>
                <a:srgbClr val="CC9900"/>
              </a:buClr>
            </a:pPr>
            <a:r>
              <a:rPr lang="en-US" altLang="zh-CN" sz="1600" b="1" dirty="0">
                <a:solidFill>
                  <a:prstClr val="white"/>
                </a:solidFill>
                <a:ea typeface="微软雅黑" panose="020B0503020204020204" pitchFamily="34" charset="-122"/>
              </a:rPr>
              <a:t>ONAP External APIs </a:t>
            </a:r>
          </a:p>
        </p:txBody>
      </p:sp>
      <p:sp>
        <p:nvSpPr>
          <p:cNvPr id="194" name="圆角矩形 48"/>
          <p:cNvSpPr/>
          <p:nvPr/>
        </p:nvSpPr>
        <p:spPr>
          <a:xfrm>
            <a:off x="10298932" y="1953313"/>
            <a:ext cx="1283885" cy="2945165"/>
          </a:xfrm>
          <a:prstGeom prst="roundRect">
            <a:avLst/>
          </a:prstGeom>
          <a:solidFill>
            <a:srgbClr val="009788"/>
          </a:solidFill>
          <a:ln w="9525" cap="flat" cmpd="sng" algn="ctr">
            <a:noFill/>
            <a:prstDash val="sysDash"/>
            <a:round/>
            <a:headEnd type="none" w="med" len="med"/>
            <a:tailEnd type="none" w="med" len="med"/>
          </a:ln>
          <a:scene3d>
            <a:camera prst="orthographicFront"/>
            <a:lightRig rig="threePt" dir="t"/>
          </a:scene3d>
          <a:sp3d>
            <a:bevelT/>
          </a:sp3d>
        </p:spPr>
        <p:txBody>
          <a:bodyPr vert="horz" wrap="square" lIns="91440" tIns="45720" rIns="91440" bIns="45720" numCol="1" rtlCol="0" anchor="ctr" anchorCtr="0" compatLnSpc="1"/>
          <a:lstStyle/>
          <a:p>
            <a:pPr algn="ctr" fontAlgn="base">
              <a:lnSpc>
                <a:spcPct val="80000"/>
              </a:lnSpc>
              <a:spcBef>
                <a:spcPct val="0"/>
              </a:spcBef>
              <a:spcAft>
                <a:spcPct val="0"/>
              </a:spcAft>
              <a:buClr>
                <a:srgbClr val="CC9900"/>
              </a:buClr>
            </a:pPr>
            <a:r>
              <a:rPr lang="en-US" altLang="zh-CN" sz="1300" b="1" dirty="0">
                <a:solidFill>
                  <a:prstClr val="white"/>
                </a:solidFill>
                <a:ea typeface="微软雅黑" panose="020B0503020204020204" pitchFamily="34" charset="-122"/>
              </a:rPr>
              <a:t>Common</a:t>
            </a:r>
          </a:p>
          <a:p>
            <a:pPr algn="ctr" fontAlgn="base">
              <a:lnSpc>
                <a:spcPct val="80000"/>
              </a:lnSpc>
              <a:spcBef>
                <a:spcPct val="0"/>
              </a:spcBef>
              <a:spcAft>
                <a:spcPct val="0"/>
              </a:spcAft>
              <a:buClr>
                <a:srgbClr val="CC9900"/>
              </a:buClr>
            </a:pPr>
            <a:r>
              <a:rPr lang="en-US" altLang="zh-CN" sz="1300" b="1" dirty="0">
                <a:solidFill>
                  <a:prstClr val="white"/>
                </a:solidFill>
                <a:ea typeface="微软雅黑" panose="020B0503020204020204" pitchFamily="34" charset="-122"/>
              </a:rPr>
              <a:t> Services</a:t>
            </a:r>
            <a:endParaRPr lang="zh-CN" altLang="en-US" sz="1300" b="1" dirty="0">
              <a:solidFill>
                <a:prstClr val="white"/>
              </a:solidFill>
              <a:ea typeface="微软雅黑" panose="020B0503020204020204" pitchFamily="34" charset="-122"/>
            </a:endParaRPr>
          </a:p>
        </p:txBody>
      </p:sp>
      <p:sp>
        <p:nvSpPr>
          <p:cNvPr id="225" name="圆角矩形 51"/>
          <p:cNvSpPr/>
          <p:nvPr/>
        </p:nvSpPr>
        <p:spPr>
          <a:xfrm>
            <a:off x="10310434" y="2669068"/>
            <a:ext cx="1234440" cy="511659"/>
          </a:xfrm>
          <a:prstGeom prst="roundRect">
            <a:avLst/>
          </a:prstGeom>
          <a:solidFill>
            <a:srgbClr val="FFFFFF"/>
          </a:solidFill>
          <a:ln w="9525" cap="flat" cmpd="sng" algn="ctr">
            <a:solidFill>
              <a:srgbClr val="00B0F0"/>
            </a:solidFill>
            <a:prstDash val="solid"/>
            <a:round/>
            <a:headEnd type="none" w="med" len="med"/>
            <a:tailEnd type="none" w="med" len="med"/>
          </a:ln>
        </p:spPr>
        <p:txBody>
          <a:bodyPr vert="horz" wrap="square" lIns="91440" tIns="45720" rIns="91440" bIns="45720" numCol="1" rtlCol="0" anchor="ctr" anchorCtr="0" compatLnSpc="1"/>
          <a:lstStyle/>
          <a:p>
            <a:pPr algn="ctr" fontAlgn="base">
              <a:spcBef>
                <a:spcPct val="0"/>
              </a:spcBef>
              <a:spcAft>
                <a:spcPct val="0"/>
              </a:spcAft>
              <a:buClr>
                <a:srgbClr val="CC9900"/>
              </a:buClr>
            </a:pPr>
            <a:r>
              <a:rPr lang="en-US" altLang="zh-CN" sz="1100" b="1" dirty="0">
                <a:solidFill>
                  <a:prstClr val="black"/>
                </a:solidFill>
                <a:ea typeface="微软雅黑" panose="020B0503020204020204" pitchFamily="34" charset="-122"/>
              </a:rPr>
              <a:t>Application</a:t>
            </a:r>
          </a:p>
          <a:p>
            <a:pPr algn="ctr" fontAlgn="base">
              <a:spcBef>
                <a:spcPct val="0"/>
              </a:spcBef>
              <a:spcAft>
                <a:spcPct val="0"/>
              </a:spcAft>
              <a:buClr>
                <a:srgbClr val="CC9900"/>
              </a:buClr>
            </a:pPr>
            <a:r>
              <a:rPr lang="en-US" altLang="zh-CN" sz="1100" b="1" dirty="0">
                <a:solidFill>
                  <a:prstClr val="black"/>
                </a:solidFill>
                <a:ea typeface="微软雅黑" panose="020B0503020204020204" pitchFamily="34" charset="-122"/>
              </a:rPr>
              <a:t>Authorization</a:t>
            </a:r>
          </a:p>
          <a:p>
            <a:pPr algn="ctr" fontAlgn="base">
              <a:spcBef>
                <a:spcPct val="0"/>
              </a:spcBef>
              <a:spcAft>
                <a:spcPct val="0"/>
              </a:spcAft>
              <a:buClr>
                <a:srgbClr val="CC9900"/>
              </a:buClr>
            </a:pPr>
            <a:r>
              <a:rPr lang="en-US" altLang="zh-CN" sz="1100" b="1" dirty="0">
                <a:solidFill>
                  <a:prstClr val="black"/>
                </a:solidFill>
                <a:ea typeface="微软雅黑" panose="020B0503020204020204" pitchFamily="34" charset="-122"/>
              </a:rPr>
              <a:t>Framework</a:t>
            </a:r>
          </a:p>
        </p:txBody>
      </p:sp>
      <p:sp>
        <p:nvSpPr>
          <p:cNvPr id="94" name="圆角矩形 31"/>
          <p:cNvSpPr/>
          <p:nvPr/>
        </p:nvSpPr>
        <p:spPr>
          <a:xfrm>
            <a:off x="5171864" y="1936691"/>
            <a:ext cx="1655880" cy="1027411"/>
          </a:xfrm>
          <a:prstGeom prst="roundRect">
            <a:avLst/>
          </a:prstGeom>
          <a:solidFill>
            <a:srgbClr val="00647F"/>
          </a:solidFill>
          <a:ln w="9525" cap="flat" cmpd="sng" algn="ctr">
            <a:noFill/>
            <a:prstDash val="solid"/>
            <a:round/>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wrap="square" lIns="91440" tIns="45720" rIns="91440" bIns="45720" numCol="1" rtlCol="0" anchor="ctr" anchorCtr="0" compatLnSpc="1"/>
          <a:lstStyle/>
          <a:p>
            <a:pPr algn="ctr" fontAlgn="base">
              <a:spcBef>
                <a:spcPct val="0"/>
              </a:spcBef>
              <a:spcAft>
                <a:spcPct val="0"/>
              </a:spcAft>
              <a:buClr>
                <a:srgbClr val="CC9900"/>
              </a:buClr>
            </a:pPr>
            <a:endParaRPr lang="en-US" altLang="zh-CN" sz="1400" b="1" dirty="0">
              <a:solidFill>
                <a:prstClr val="white"/>
              </a:solidFill>
              <a:ea typeface="微软雅黑" panose="020B0503020204020204" pitchFamily="34" charset="-122"/>
            </a:endParaRPr>
          </a:p>
        </p:txBody>
      </p:sp>
      <p:sp>
        <p:nvSpPr>
          <p:cNvPr id="65" name="圆角矩形 51"/>
          <p:cNvSpPr/>
          <p:nvPr/>
        </p:nvSpPr>
        <p:spPr>
          <a:xfrm>
            <a:off x="10323654" y="3767590"/>
            <a:ext cx="1234440" cy="411124"/>
          </a:xfrm>
          <a:prstGeom prst="roundRect">
            <a:avLst/>
          </a:prstGeom>
          <a:solidFill>
            <a:srgbClr val="FFFFFF"/>
          </a:solidFill>
          <a:ln w="9525" cap="flat" cmpd="sng" algn="ctr">
            <a:solidFill>
              <a:srgbClr val="00B0F0"/>
            </a:solidFill>
            <a:prstDash val="solid"/>
            <a:round/>
            <a:headEnd type="none" w="med" len="med"/>
            <a:tailEnd type="none" w="med" len="med"/>
          </a:ln>
        </p:spPr>
        <p:txBody>
          <a:bodyPr vert="horz" wrap="square" lIns="91440" tIns="45720" rIns="91440" bIns="45720" numCol="1" rtlCol="0" anchor="ctr" anchorCtr="0" compatLnSpc="1"/>
          <a:lstStyle/>
          <a:p>
            <a:pPr algn="ctr" fontAlgn="base">
              <a:spcBef>
                <a:spcPct val="0"/>
              </a:spcBef>
              <a:spcAft>
                <a:spcPct val="0"/>
              </a:spcAft>
              <a:buClr>
                <a:srgbClr val="CC9900"/>
              </a:buClr>
            </a:pPr>
            <a:r>
              <a:rPr lang="en-US" altLang="zh-CN" sz="1100" b="1" dirty="0">
                <a:solidFill>
                  <a:prstClr val="black"/>
                </a:solidFill>
                <a:ea typeface="微软雅黑" panose="020B0503020204020204" pitchFamily="34" charset="-122"/>
              </a:rPr>
              <a:t>Logging</a:t>
            </a:r>
          </a:p>
        </p:txBody>
      </p:sp>
      <p:sp>
        <p:nvSpPr>
          <p:cNvPr id="108" name="圆角矩形 31"/>
          <p:cNvSpPr/>
          <p:nvPr/>
        </p:nvSpPr>
        <p:spPr>
          <a:xfrm>
            <a:off x="3614663" y="1970997"/>
            <a:ext cx="1370831" cy="997731"/>
          </a:xfrm>
          <a:prstGeom prst="roundRect">
            <a:avLst/>
          </a:prstGeom>
          <a:solidFill>
            <a:srgbClr val="1C2754"/>
          </a:solidFill>
          <a:ln w="9525" cap="flat" cmpd="sng" algn="ctr">
            <a:noFill/>
            <a:prstDash val="solid"/>
            <a:round/>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wrap="square" lIns="91440" tIns="45720" rIns="91440" bIns="45720" numCol="1" rtlCol="0" anchor="ctr" anchorCtr="0" compatLnSpc="1"/>
          <a:lstStyle/>
          <a:p>
            <a:pPr algn="ctr" defTabSz="457200" hangingPunct="0"/>
            <a:endParaRPr lang="en-US" altLang="zh-CN" sz="1400" b="1" dirty="0">
              <a:solidFill>
                <a:prstClr val="white"/>
              </a:solidFill>
              <a:ea typeface="宋体" panose="02010600030101010101" pitchFamily="2" charset="-122"/>
            </a:endParaRPr>
          </a:p>
        </p:txBody>
      </p:sp>
      <p:sp>
        <p:nvSpPr>
          <p:cNvPr id="119" name="TextBox 118"/>
          <p:cNvSpPr txBox="1"/>
          <p:nvPr/>
        </p:nvSpPr>
        <p:spPr>
          <a:xfrm flipH="1">
            <a:off x="3696053" y="2138393"/>
            <a:ext cx="1256206" cy="52321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algn="ctr" defTabSz="457200" hangingPunct="0"/>
            <a:r>
              <a:rPr lang="en-US" sz="1400" b="1" dirty="0">
                <a:solidFill>
                  <a:srgbClr val="FFFFFF"/>
                </a:solidFill>
                <a:sym typeface="Calibri"/>
              </a:rPr>
              <a:t>Policy Framework</a:t>
            </a:r>
          </a:p>
        </p:txBody>
      </p:sp>
      <p:sp>
        <p:nvSpPr>
          <p:cNvPr id="126" name="TextBox 125"/>
          <p:cNvSpPr txBox="1"/>
          <p:nvPr/>
        </p:nvSpPr>
        <p:spPr>
          <a:xfrm flipH="1">
            <a:off x="8642352" y="2141185"/>
            <a:ext cx="1624729" cy="738662"/>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algn="ctr" defTabSz="457200" hangingPunct="0"/>
            <a:r>
              <a:rPr lang="en-US" sz="1400" dirty="0">
                <a:solidFill>
                  <a:srgbClr val="FFFFFF"/>
                </a:solidFill>
                <a:sym typeface="Calibri"/>
              </a:rPr>
              <a:t> </a:t>
            </a:r>
            <a:r>
              <a:rPr lang="en-US" sz="1400" b="1" dirty="0">
                <a:solidFill>
                  <a:srgbClr val="FFFFFF"/>
                </a:solidFill>
                <a:sym typeface="Calibri"/>
              </a:rPr>
              <a:t>Active &amp; Available Inventory</a:t>
            </a:r>
          </a:p>
          <a:p>
            <a:pPr algn="ctr" defTabSz="457200" hangingPunct="0"/>
            <a:r>
              <a:rPr lang="en-US" sz="1400" b="1" dirty="0">
                <a:solidFill>
                  <a:srgbClr val="FFFFFF"/>
                </a:solidFill>
                <a:sym typeface="Calibri"/>
              </a:rPr>
              <a:t>External Registry</a:t>
            </a:r>
          </a:p>
        </p:txBody>
      </p:sp>
      <p:sp>
        <p:nvSpPr>
          <p:cNvPr id="143" name="圆角矩形 32"/>
          <p:cNvSpPr/>
          <p:nvPr/>
        </p:nvSpPr>
        <p:spPr>
          <a:xfrm>
            <a:off x="7388013" y="3679648"/>
            <a:ext cx="2640134" cy="1236432"/>
          </a:xfrm>
          <a:prstGeom prst="roundRect">
            <a:avLst/>
          </a:prstGeom>
          <a:solidFill>
            <a:schemeClr val="bg2">
              <a:lumMod val="90000"/>
            </a:schemeClr>
          </a:solidFill>
          <a:ln>
            <a:noFill/>
          </a:ln>
          <a:scene3d>
            <a:camera prst="orthographicFront"/>
            <a:lightRig rig="threePt" dir="t"/>
          </a:scene3d>
          <a:sp3d>
            <a:bevelT/>
          </a:sp3d>
        </p:spPr>
        <p:style>
          <a:lnRef idx="0">
            <a:scrgbClr r="0" g="0" b="0"/>
          </a:lnRef>
          <a:fillRef idx="0">
            <a:scrgbClr r="0" g="0" b="0"/>
          </a:fillRef>
          <a:effectRef idx="0">
            <a:scrgbClr r="0" g="0" b="0"/>
          </a:effectRef>
          <a:fontRef idx="minor">
            <a:schemeClr val="lt1"/>
          </a:fontRef>
        </p:style>
        <p:txBody>
          <a:bodyPr rot="0" spcFirstLastPara="1" vertOverflow="overflow" horzOverflow="overflow" vert="horz" wrap="square" lIns="45719" tIns="45719" rIns="45719" bIns="45719" numCol="1" spcCol="38100" rtlCol="0" anchor="t">
            <a:noAutofit/>
          </a:bodyPr>
          <a:lstStyle/>
          <a:p>
            <a:r>
              <a:rPr lang="en-US" sz="1400" b="1" dirty="0">
                <a:solidFill>
                  <a:srgbClr val="000000"/>
                </a:solidFill>
                <a:sym typeface="Calibri"/>
              </a:rPr>
              <a:t>Generic NF Controllers  (L4-L7)</a:t>
            </a:r>
            <a:endParaRPr lang="en-US" altLang="zh-CN" sz="1400" b="1" dirty="0">
              <a:solidFill>
                <a:prstClr val="black"/>
              </a:solidFill>
            </a:endParaRPr>
          </a:p>
        </p:txBody>
      </p:sp>
      <p:sp>
        <p:nvSpPr>
          <p:cNvPr id="144" name="圆角矩形 32"/>
          <p:cNvSpPr/>
          <p:nvPr/>
        </p:nvSpPr>
        <p:spPr>
          <a:xfrm>
            <a:off x="5364654" y="3653241"/>
            <a:ext cx="1901244" cy="1232382"/>
          </a:xfrm>
          <a:prstGeom prst="roundRect">
            <a:avLst/>
          </a:prstGeom>
          <a:solidFill>
            <a:schemeClr val="bg2">
              <a:lumMod val="90000"/>
            </a:schemeClr>
          </a:solidFill>
          <a:ln>
            <a:noFill/>
          </a:ln>
          <a:scene3d>
            <a:camera prst="orthographicFront"/>
            <a:lightRig rig="threePt" dir="t"/>
          </a:scene3d>
          <a:sp3d>
            <a:bevelT/>
          </a:sp3d>
        </p:spPr>
        <p:style>
          <a:lnRef idx="0">
            <a:scrgbClr r="0" g="0" b="0"/>
          </a:lnRef>
          <a:fillRef idx="0">
            <a:scrgbClr r="0" g="0" b="0"/>
          </a:fillRef>
          <a:effectRef idx="0">
            <a:scrgbClr r="0" g="0" b="0"/>
          </a:effectRef>
          <a:fontRef idx="minor">
            <a:schemeClr val="lt1"/>
          </a:fontRef>
        </p:style>
        <p:txBody>
          <a:bodyPr rot="0" spcFirstLastPara="1" vertOverflow="overflow" horzOverflow="overflow" vert="horz" wrap="square" lIns="45719" tIns="45719" rIns="45719" bIns="45719" numCol="1" spcCol="38100" rtlCol="0" anchor="t">
            <a:noAutofit/>
          </a:bodyPr>
          <a:lstStyle/>
          <a:p>
            <a:endParaRPr lang="en-US" altLang="zh-CN" sz="1400" b="1" dirty="0">
              <a:solidFill>
                <a:prstClr val="white"/>
              </a:solidFill>
            </a:endParaRPr>
          </a:p>
        </p:txBody>
      </p:sp>
      <p:sp>
        <p:nvSpPr>
          <p:cNvPr id="133" name="圆角矩形 32"/>
          <p:cNvSpPr/>
          <p:nvPr/>
        </p:nvSpPr>
        <p:spPr>
          <a:xfrm>
            <a:off x="3376407" y="3640275"/>
            <a:ext cx="1895499" cy="1236433"/>
          </a:xfrm>
          <a:prstGeom prst="roundRect">
            <a:avLst/>
          </a:prstGeom>
          <a:solidFill>
            <a:schemeClr val="bg2">
              <a:lumMod val="90000"/>
            </a:schemeClr>
          </a:solidFill>
          <a:ln>
            <a:noFill/>
          </a:ln>
          <a:scene3d>
            <a:camera prst="orthographicFront"/>
            <a:lightRig rig="threePt" dir="t"/>
          </a:scene3d>
          <a:sp3d>
            <a:bevelT/>
          </a:sp3d>
        </p:spPr>
        <p:style>
          <a:lnRef idx="0">
            <a:scrgbClr r="0" g="0" b="0"/>
          </a:lnRef>
          <a:fillRef idx="0">
            <a:scrgbClr r="0" g="0" b="0"/>
          </a:fillRef>
          <a:effectRef idx="0">
            <a:scrgbClr r="0" g="0" b="0"/>
          </a:effectRef>
          <a:fontRef idx="minor">
            <a:schemeClr val="lt1"/>
          </a:fontRef>
        </p:style>
        <p:txBody>
          <a:bodyPr rot="0" spcFirstLastPara="1" vertOverflow="overflow" horzOverflow="overflow" vert="horz" wrap="square" lIns="45719" tIns="45719" rIns="45719" bIns="45719" numCol="1" spcCol="38100" rtlCol="0" anchor="t">
            <a:noAutofit/>
          </a:bodyPr>
          <a:lstStyle/>
          <a:p>
            <a:endParaRPr lang="en-US" altLang="zh-CN" sz="1400" b="1" dirty="0">
              <a:solidFill>
                <a:prstClr val="white"/>
              </a:solidFill>
            </a:endParaRPr>
          </a:p>
        </p:txBody>
      </p:sp>
      <p:sp>
        <p:nvSpPr>
          <p:cNvPr id="105" name="TextBox 104"/>
          <p:cNvSpPr txBox="1"/>
          <p:nvPr/>
        </p:nvSpPr>
        <p:spPr>
          <a:xfrm flipH="1">
            <a:off x="5182931" y="2073280"/>
            <a:ext cx="1663667" cy="738662"/>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algn="ctr" defTabSz="457200" hangingPunct="0"/>
            <a:r>
              <a:rPr lang="en-US" sz="1400" b="1" dirty="0">
                <a:solidFill>
                  <a:srgbClr val="FFFFFF"/>
                </a:solidFill>
                <a:sym typeface="Calibri"/>
              </a:rPr>
              <a:t>Data Collection, Analytics, and Events</a:t>
            </a:r>
          </a:p>
          <a:p>
            <a:pPr algn="ctr" defTabSz="457200" hangingPunct="0"/>
            <a:r>
              <a:rPr lang="en-US" sz="1400" b="1" dirty="0">
                <a:solidFill>
                  <a:srgbClr val="FFFFFF"/>
                </a:solidFill>
                <a:sym typeface="Calibri"/>
              </a:rPr>
              <a:t>Event Correlation </a:t>
            </a:r>
            <a:endParaRPr lang="en-US" sz="1600" b="1" dirty="0">
              <a:solidFill>
                <a:srgbClr val="FFFFFF"/>
              </a:solidFill>
              <a:sym typeface="Calibri"/>
            </a:endParaRPr>
          </a:p>
        </p:txBody>
      </p:sp>
      <p:sp>
        <p:nvSpPr>
          <p:cNvPr id="125" name="圆角矩形 51"/>
          <p:cNvSpPr/>
          <p:nvPr/>
        </p:nvSpPr>
        <p:spPr>
          <a:xfrm>
            <a:off x="10310434" y="3225371"/>
            <a:ext cx="1234440" cy="472892"/>
          </a:xfrm>
          <a:prstGeom prst="roundRect">
            <a:avLst/>
          </a:prstGeom>
          <a:solidFill>
            <a:srgbClr val="FFFFFF"/>
          </a:solidFill>
          <a:ln w="9525" cap="flat" cmpd="sng" algn="ctr">
            <a:solidFill>
              <a:srgbClr val="00B0F0"/>
            </a:solidFill>
            <a:prstDash val="solid"/>
            <a:round/>
            <a:headEnd type="none" w="med" len="med"/>
            <a:tailEnd type="none" w="med" len="med"/>
          </a:ln>
        </p:spPr>
        <p:txBody>
          <a:bodyPr vert="horz" wrap="square" lIns="91440" tIns="45720" rIns="91440" bIns="45720" numCol="1" rtlCol="0" anchor="ctr" anchorCtr="0" compatLnSpc="1"/>
          <a:lstStyle/>
          <a:p>
            <a:pPr algn="ctr" fontAlgn="base">
              <a:spcBef>
                <a:spcPct val="0"/>
              </a:spcBef>
              <a:spcAft>
                <a:spcPct val="0"/>
              </a:spcAft>
              <a:buClr>
                <a:srgbClr val="CC9900"/>
              </a:buClr>
            </a:pPr>
            <a:r>
              <a:rPr lang="en-US" altLang="zh-CN" sz="1100" b="1" dirty="0">
                <a:solidFill>
                  <a:prstClr val="black"/>
                </a:solidFill>
                <a:ea typeface="微软雅黑" panose="020B0503020204020204" pitchFamily="34" charset="-122"/>
              </a:rPr>
              <a:t>ONAP Optimization Framework</a:t>
            </a:r>
            <a:endParaRPr lang="en-US" altLang="zh-CN" sz="1050" b="1" dirty="0">
              <a:solidFill>
                <a:prstClr val="black"/>
              </a:solidFill>
              <a:ea typeface="微软雅黑" panose="020B0503020204020204" pitchFamily="34" charset="-122"/>
            </a:endParaRPr>
          </a:p>
        </p:txBody>
      </p:sp>
      <p:sp>
        <p:nvSpPr>
          <p:cNvPr id="127" name="TextBox 126"/>
          <p:cNvSpPr txBox="1"/>
          <p:nvPr/>
        </p:nvSpPr>
        <p:spPr>
          <a:xfrm flipH="1">
            <a:off x="5475751" y="4043060"/>
            <a:ext cx="1647409" cy="52321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algn="ctr" defTabSz="457200" hangingPunct="0"/>
            <a:r>
              <a:rPr lang="en-US" sz="1400" b="1" dirty="0">
                <a:solidFill>
                  <a:prstClr val="black"/>
                </a:solidFill>
                <a:sym typeface="Calibri"/>
              </a:rPr>
              <a:t>SDN Controller</a:t>
            </a:r>
          </a:p>
          <a:p>
            <a:pPr algn="ctr" defTabSz="457200" hangingPunct="0"/>
            <a:r>
              <a:rPr lang="en-US" sz="1400" b="1" dirty="0">
                <a:solidFill>
                  <a:prstClr val="black"/>
                </a:solidFill>
                <a:sym typeface="Calibri"/>
              </a:rPr>
              <a:t>(L0-L3)</a:t>
            </a:r>
          </a:p>
        </p:txBody>
      </p:sp>
      <p:sp>
        <p:nvSpPr>
          <p:cNvPr id="76" name="矩形 69"/>
          <p:cNvSpPr/>
          <p:nvPr/>
        </p:nvSpPr>
        <p:spPr bwMode="auto">
          <a:xfrm>
            <a:off x="3850868" y="5014915"/>
            <a:ext cx="7445829" cy="284327"/>
          </a:xfrm>
          <a:prstGeom prst="rect">
            <a:avLst/>
          </a:prstGeom>
          <a:solidFill>
            <a:schemeClr val="bg2">
              <a:lumMod val="90000"/>
            </a:schemeClr>
          </a:solidFill>
          <a:ln w="9525" cap="flat" cmpd="sng" algn="ctr">
            <a:solidFill>
              <a:schemeClr val="tx1"/>
            </a:solidFill>
            <a:prstDash val="dash"/>
            <a:round/>
            <a:headEnd type="none" w="med" len="med"/>
            <a:tailEnd type="none" w="med" len="med"/>
          </a:ln>
          <a:effectLst/>
          <a:extLst/>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buClr>
                <a:srgbClr val="CC9900"/>
              </a:buClr>
              <a:defRPr/>
            </a:pPr>
            <a:r>
              <a:rPr lang="en-US" altLang="zh-CN" sz="1400" b="1" dirty="0">
                <a:solidFill>
                  <a:srgbClr val="000000"/>
                </a:solidFill>
                <a:latin typeface="Calibri"/>
                <a:ea typeface="微软雅黑" panose="020B0503020204020204" pitchFamily="34" charset="-122"/>
              </a:rPr>
              <a:t>Optional External Systems</a:t>
            </a:r>
          </a:p>
        </p:txBody>
      </p:sp>
      <p:sp>
        <p:nvSpPr>
          <p:cNvPr id="75" name="矩形 69"/>
          <p:cNvSpPr/>
          <p:nvPr/>
        </p:nvSpPr>
        <p:spPr bwMode="auto">
          <a:xfrm>
            <a:off x="3850868" y="5464890"/>
            <a:ext cx="7445829" cy="284327"/>
          </a:xfrm>
          <a:prstGeom prst="rect">
            <a:avLst/>
          </a:prstGeom>
          <a:solidFill>
            <a:schemeClr val="bg2">
              <a:lumMod val="90000"/>
            </a:schemeClr>
          </a:solidFill>
          <a:ln w="9525" cap="flat" cmpd="sng" algn="ctr">
            <a:solidFill>
              <a:schemeClr val="accent5">
                <a:lumMod val="75000"/>
              </a:schemeClr>
            </a:solidFill>
            <a:prstDash val="dash"/>
            <a:round/>
            <a:headEnd type="none" w="med" len="med"/>
            <a:tailEnd type="none" w="med" len="med"/>
          </a:ln>
          <a:effectLst/>
          <a:extLst/>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buClr>
                <a:srgbClr val="CC9900"/>
              </a:buClr>
              <a:defRPr/>
            </a:pPr>
            <a:r>
              <a:rPr lang="en-US" altLang="zh-CN" sz="1400" b="1" dirty="0">
                <a:solidFill>
                  <a:srgbClr val="000000"/>
                </a:solidFill>
                <a:latin typeface="Calibri"/>
                <a:ea typeface="微软雅黑" panose="020B0503020204020204" pitchFamily="34" charset="-122"/>
              </a:rPr>
              <a:t>Network Function Layer</a:t>
            </a:r>
          </a:p>
        </p:txBody>
      </p:sp>
      <p:sp>
        <p:nvSpPr>
          <p:cNvPr id="114" name="矩形 69"/>
          <p:cNvSpPr/>
          <p:nvPr/>
        </p:nvSpPr>
        <p:spPr bwMode="auto">
          <a:xfrm>
            <a:off x="3837812" y="5803091"/>
            <a:ext cx="6472622" cy="312141"/>
          </a:xfrm>
          <a:prstGeom prst="rect">
            <a:avLst/>
          </a:prstGeom>
          <a:solidFill>
            <a:schemeClr val="bg2">
              <a:lumMod val="90000"/>
            </a:schemeClr>
          </a:solidFill>
          <a:ln w="9525" cap="flat" cmpd="sng" algn="ctr">
            <a:solidFill>
              <a:schemeClr val="accent5">
                <a:lumMod val="75000"/>
              </a:schemeClr>
            </a:solidFill>
            <a:prstDash val="dash"/>
            <a:round/>
            <a:headEnd type="none" w="med" len="med"/>
            <a:tailEnd type="none" w="med" len="med"/>
          </a:ln>
          <a:effectLst/>
          <a:extLst/>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buClr>
                <a:srgbClr val="CC9900"/>
              </a:buClr>
              <a:defRPr/>
            </a:pPr>
            <a:r>
              <a:rPr lang="en-US" altLang="zh-CN" sz="1400" b="1" dirty="0">
                <a:solidFill>
                  <a:srgbClr val="000000"/>
                </a:solidFill>
                <a:latin typeface="Calibri"/>
                <a:ea typeface="微软雅黑" panose="020B0503020204020204" pitchFamily="34" charset="-122"/>
              </a:rPr>
              <a:t>Hypervisor / OS Layer</a:t>
            </a:r>
          </a:p>
        </p:txBody>
      </p:sp>
      <p:sp>
        <p:nvSpPr>
          <p:cNvPr id="120" name="圆角矩形 188"/>
          <p:cNvSpPr/>
          <p:nvPr/>
        </p:nvSpPr>
        <p:spPr bwMode="auto">
          <a:xfrm>
            <a:off x="5571342" y="5857165"/>
            <a:ext cx="902738" cy="247650"/>
          </a:xfrm>
          <a:prstGeom prst="roundRect">
            <a:avLst>
              <a:gd name="adj" fmla="val 12823"/>
            </a:avLst>
          </a:prstGeom>
          <a:solidFill>
            <a:srgbClr val="FFFFFF">
              <a:lumMod val="85000"/>
            </a:srgbClr>
          </a:solidFill>
          <a:ln w="9525" cap="flat" cmpd="sng" algn="ctr">
            <a:solidFill>
              <a:srgbClr val="00B0F0"/>
            </a:solidFill>
            <a:prstDash val="solid"/>
            <a:round/>
            <a:headEnd type="none" w="med" len="med"/>
            <a:tailEnd type="none" w="med" len="med"/>
          </a:ln>
          <a:effectLst/>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1200" b="1" dirty="0" err="1">
                <a:solidFill>
                  <a:srgbClr val="000000"/>
                </a:solidFill>
                <a:latin typeface="Calibri"/>
                <a:ea typeface="微软雅黑" panose="020B0503020204020204" pitchFamily="34" charset="-122"/>
              </a:rPr>
              <a:t>OpenStack</a:t>
            </a:r>
          </a:p>
        </p:txBody>
      </p:sp>
      <p:sp>
        <p:nvSpPr>
          <p:cNvPr id="121" name="圆角矩形 65"/>
          <p:cNvSpPr/>
          <p:nvPr/>
        </p:nvSpPr>
        <p:spPr bwMode="auto">
          <a:xfrm>
            <a:off x="7481916" y="5857165"/>
            <a:ext cx="670684" cy="247650"/>
          </a:xfrm>
          <a:prstGeom prst="roundRect">
            <a:avLst>
              <a:gd name="adj" fmla="val 12823"/>
            </a:avLst>
          </a:prstGeom>
          <a:solidFill>
            <a:srgbClr val="FFFFFF">
              <a:lumMod val="85000"/>
            </a:srgbClr>
          </a:solidFill>
          <a:ln w="9525" cap="flat" cmpd="sng" algn="ctr">
            <a:solidFill>
              <a:srgbClr val="00B0F0"/>
            </a:solidFill>
            <a:prstDash val="solid"/>
            <a:round/>
            <a:headEnd type="none" w="med" len="med"/>
            <a:tailEnd type="none" w="med" len="med"/>
          </a:ln>
          <a:effectLst/>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1200" b="1" dirty="0" err="1">
                <a:solidFill>
                  <a:srgbClr val="000000"/>
                </a:solidFill>
                <a:latin typeface="Calibri"/>
                <a:ea typeface="微软雅黑" panose="020B0503020204020204" pitchFamily="34" charset="-122"/>
              </a:rPr>
              <a:t>Azure</a:t>
            </a:r>
          </a:p>
        </p:txBody>
      </p:sp>
      <p:sp>
        <p:nvSpPr>
          <p:cNvPr id="122" name="圆角矩形 66"/>
          <p:cNvSpPr/>
          <p:nvPr/>
        </p:nvSpPr>
        <p:spPr bwMode="auto">
          <a:xfrm>
            <a:off x="6523948" y="5849052"/>
            <a:ext cx="911332" cy="247650"/>
          </a:xfrm>
          <a:prstGeom prst="roundRect">
            <a:avLst>
              <a:gd name="adj" fmla="val 12823"/>
            </a:avLst>
          </a:prstGeom>
          <a:solidFill>
            <a:srgbClr val="FFFFFF">
              <a:lumMod val="85000"/>
            </a:srgbClr>
          </a:solidFill>
          <a:ln w="9525" cap="flat" cmpd="sng" algn="ctr">
            <a:solidFill>
              <a:srgbClr val="00B0F0"/>
            </a:solidFill>
            <a:prstDash val="solid"/>
            <a:round/>
            <a:headEnd type="none" w="med" len="med"/>
            <a:tailEnd type="none" w="med" len="med"/>
          </a:ln>
          <a:effectLst/>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1200" b="1" dirty="0">
                <a:solidFill>
                  <a:srgbClr val="000000"/>
                </a:solidFill>
                <a:latin typeface="Calibri"/>
                <a:ea typeface="微软雅黑" panose="020B0503020204020204" pitchFamily="34" charset="-122"/>
              </a:rPr>
              <a:t>VMware</a:t>
            </a:r>
          </a:p>
        </p:txBody>
      </p:sp>
      <p:sp>
        <p:nvSpPr>
          <p:cNvPr id="137" name="圆角矩形 67"/>
          <p:cNvSpPr/>
          <p:nvPr/>
        </p:nvSpPr>
        <p:spPr bwMode="auto">
          <a:xfrm>
            <a:off x="9181372" y="5850284"/>
            <a:ext cx="1016942" cy="247650"/>
          </a:xfrm>
          <a:prstGeom prst="roundRect">
            <a:avLst>
              <a:gd name="adj" fmla="val 12823"/>
            </a:avLst>
          </a:prstGeom>
          <a:solidFill>
            <a:srgbClr val="FFFFFF">
              <a:lumMod val="85000"/>
            </a:srgbClr>
          </a:solidFill>
          <a:ln w="9525" cap="flat" cmpd="sng" algn="ctr">
            <a:solidFill>
              <a:srgbClr val="00B0F0"/>
            </a:solidFill>
            <a:prstDash val="solid"/>
            <a:round/>
            <a:headEnd type="none" w="med" len="med"/>
            <a:tailEnd type="none" w="med" len="med"/>
          </a:ln>
          <a:effectLst/>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1200" b="1" dirty="0" err="1">
                <a:solidFill>
                  <a:srgbClr val="000000"/>
                </a:solidFill>
                <a:latin typeface="Calibri"/>
                <a:ea typeface="微软雅黑" panose="020B0503020204020204" pitchFamily="34" charset="-122"/>
              </a:rPr>
              <a:t>RackSpace</a:t>
            </a:r>
          </a:p>
        </p:txBody>
      </p:sp>
      <p:sp>
        <p:nvSpPr>
          <p:cNvPr id="14" name="TextBox 13"/>
          <p:cNvSpPr txBox="1"/>
          <p:nvPr/>
        </p:nvSpPr>
        <p:spPr>
          <a:xfrm>
            <a:off x="9336817" y="5327412"/>
            <a:ext cx="461406" cy="46166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defTabSz="457200" hangingPunct="0"/>
            <a:r>
              <a:rPr lang="en-US" sz="2400" dirty="0">
                <a:solidFill>
                  <a:srgbClr val="000000"/>
                </a:solidFill>
                <a:sym typeface="Calibri"/>
              </a:rPr>
              <a:t>…</a:t>
            </a:r>
          </a:p>
        </p:txBody>
      </p:sp>
      <p:sp>
        <p:nvSpPr>
          <p:cNvPr id="135" name="圆角矩形 188"/>
          <p:cNvSpPr/>
          <p:nvPr/>
        </p:nvSpPr>
        <p:spPr bwMode="auto">
          <a:xfrm>
            <a:off x="5921433" y="5066173"/>
            <a:ext cx="1476782" cy="204233"/>
          </a:xfrm>
          <a:prstGeom prst="roundRect">
            <a:avLst>
              <a:gd name="adj" fmla="val 12823"/>
            </a:avLst>
          </a:prstGeom>
          <a:solidFill>
            <a:srgbClr val="009788">
              <a:alpha val="50000"/>
            </a:srgbClr>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lstStyle/>
          <a:p>
            <a:pPr algn="ctr" fontAlgn="base">
              <a:spcBef>
                <a:spcPct val="0"/>
              </a:spcBef>
              <a:spcAft>
                <a:spcPct val="0"/>
              </a:spcAft>
              <a:buClr>
                <a:srgbClr val="CC9900"/>
              </a:buClr>
            </a:pPr>
            <a:r>
              <a:rPr lang="en-US" altLang="zh-CN" sz="1200" b="1" dirty="0">
                <a:solidFill>
                  <a:srgbClr val="44546A"/>
                </a:solidFill>
                <a:ea typeface="微软雅黑" panose="020B0503020204020204" pitchFamily="34" charset="-122"/>
              </a:rPr>
              <a:t>3rd Party Controller</a:t>
            </a:r>
          </a:p>
        </p:txBody>
      </p:sp>
      <p:sp>
        <p:nvSpPr>
          <p:cNvPr id="145" name="圆角矩形 65"/>
          <p:cNvSpPr/>
          <p:nvPr/>
        </p:nvSpPr>
        <p:spPr bwMode="auto">
          <a:xfrm>
            <a:off x="8188460" y="5849052"/>
            <a:ext cx="947331" cy="247650"/>
          </a:xfrm>
          <a:prstGeom prst="roundRect">
            <a:avLst>
              <a:gd name="adj" fmla="val 12823"/>
            </a:avLst>
          </a:prstGeom>
          <a:solidFill>
            <a:srgbClr val="FFFFFF">
              <a:lumMod val="85000"/>
            </a:srgbClr>
          </a:solidFill>
          <a:ln w="9525" cap="flat" cmpd="sng" algn="ctr">
            <a:solidFill>
              <a:srgbClr val="00B0F0"/>
            </a:solidFill>
            <a:prstDash val="solid"/>
            <a:round/>
            <a:headEnd type="none" w="med" len="med"/>
            <a:tailEnd type="none" w="med" len="med"/>
          </a:ln>
          <a:effectLst/>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1200" b="1" dirty="0">
                <a:solidFill>
                  <a:srgbClr val="000000"/>
                </a:solidFill>
                <a:latin typeface="Calibri"/>
                <a:ea typeface="微软雅黑" panose="020B0503020204020204" pitchFamily="34" charset="-122"/>
              </a:rPr>
              <a:t>Kubernetes</a:t>
            </a:r>
          </a:p>
        </p:txBody>
      </p:sp>
      <p:sp>
        <p:nvSpPr>
          <p:cNvPr id="149" name="圆角矩形 65"/>
          <p:cNvSpPr/>
          <p:nvPr/>
        </p:nvSpPr>
        <p:spPr bwMode="auto">
          <a:xfrm>
            <a:off x="8032248" y="5501567"/>
            <a:ext cx="670684" cy="247650"/>
          </a:xfrm>
          <a:prstGeom prst="roundRect">
            <a:avLst>
              <a:gd name="adj" fmla="val 12823"/>
            </a:avLst>
          </a:prstGeom>
          <a:solidFill>
            <a:srgbClr val="FFFFFF">
              <a:lumMod val="85000"/>
            </a:srgbClr>
          </a:solidFill>
          <a:ln w="9525" cap="flat" cmpd="sng" algn="ctr">
            <a:solidFill>
              <a:srgbClr val="00B0F0"/>
            </a:solidFill>
            <a:prstDash val="solid"/>
            <a:round/>
            <a:headEnd type="none" w="med" len="med"/>
            <a:tailEnd type="none" w="med" len="med"/>
          </a:ln>
          <a:effectLst/>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1200" b="1" dirty="0">
                <a:solidFill>
                  <a:srgbClr val="000000"/>
                </a:solidFill>
                <a:latin typeface="Calibri"/>
                <a:ea typeface="微软雅黑" panose="020B0503020204020204" pitchFamily="34" charset="-122"/>
              </a:rPr>
              <a:t>VNFs</a:t>
            </a:r>
          </a:p>
        </p:txBody>
      </p:sp>
      <p:grpSp>
        <p:nvGrpSpPr>
          <p:cNvPr id="138" name="Group 73"/>
          <p:cNvGrpSpPr/>
          <p:nvPr/>
        </p:nvGrpSpPr>
        <p:grpSpPr>
          <a:xfrm>
            <a:off x="4519533" y="6141556"/>
            <a:ext cx="5523621" cy="575678"/>
            <a:chOff x="2002173" y="5867539"/>
            <a:chExt cx="5523621" cy="575678"/>
          </a:xfrm>
        </p:grpSpPr>
        <p:pic>
          <p:nvPicPr>
            <p:cNvPr id="139" name="Picture 13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002173" y="5977908"/>
              <a:ext cx="905123" cy="410546"/>
            </a:xfrm>
            <a:prstGeom prst="rect">
              <a:avLst/>
            </a:prstGeom>
          </p:spPr>
        </p:pic>
        <p:sp>
          <p:nvSpPr>
            <p:cNvPr id="140" name="Isosceles Triangle 139"/>
            <p:cNvSpPr/>
            <p:nvPr/>
          </p:nvSpPr>
          <p:spPr>
            <a:xfrm flipV="1">
              <a:off x="2184146" y="5867539"/>
              <a:ext cx="541175" cy="110369"/>
            </a:xfrm>
            <a:prstGeom prst="triangle">
              <a:avLst/>
            </a:prstGeom>
            <a:solidFill>
              <a:schemeClr val="tx2">
                <a:lumMod val="60000"/>
                <a:lumOff val="40000"/>
              </a:schemeClr>
            </a:solidFill>
            <a:ln w="3175" cap="flat">
              <a:no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noAutofit/>
            </a:bodyPr>
            <a:lstStyle/>
            <a:p>
              <a:pPr defTabSz="457200" hangingPunct="0"/>
              <a:endParaRPr lang="en-US">
                <a:solidFill>
                  <a:srgbClr val="000000"/>
                </a:solidFill>
                <a:sym typeface="Calibri"/>
              </a:endParaRPr>
            </a:p>
          </p:txBody>
        </p:sp>
        <p:pic>
          <p:nvPicPr>
            <p:cNvPr id="141" name="Picture 14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405751" y="5991537"/>
              <a:ext cx="905123" cy="410546"/>
            </a:xfrm>
            <a:prstGeom prst="rect">
              <a:avLst/>
            </a:prstGeom>
          </p:spPr>
        </p:pic>
        <p:sp>
          <p:nvSpPr>
            <p:cNvPr id="146" name="Isosceles Triangle 145"/>
            <p:cNvSpPr/>
            <p:nvPr/>
          </p:nvSpPr>
          <p:spPr>
            <a:xfrm flipV="1">
              <a:off x="4587724" y="5870717"/>
              <a:ext cx="541175" cy="110369"/>
            </a:xfrm>
            <a:prstGeom prst="triangle">
              <a:avLst/>
            </a:prstGeom>
            <a:solidFill>
              <a:schemeClr val="tx2">
                <a:lumMod val="60000"/>
                <a:lumOff val="40000"/>
              </a:schemeClr>
            </a:solidFill>
            <a:ln w="3175" cap="flat">
              <a:no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noAutofit/>
            </a:bodyPr>
            <a:lstStyle/>
            <a:p>
              <a:pPr defTabSz="457200" hangingPunct="0"/>
              <a:endParaRPr lang="en-US">
                <a:solidFill>
                  <a:srgbClr val="000000"/>
                </a:solidFill>
                <a:sym typeface="Calibri"/>
              </a:endParaRPr>
            </a:p>
          </p:txBody>
        </p:sp>
        <p:sp>
          <p:nvSpPr>
            <p:cNvPr id="153" name="Isosceles Triangle 152"/>
            <p:cNvSpPr/>
            <p:nvPr/>
          </p:nvSpPr>
          <p:spPr>
            <a:xfrm flipV="1">
              <a:off x="6931219" y="5880776"/>
              <a:ext cx="541175" cy="110369"/>
            </a:xfrm>
            <a:prstGeom prst="triangle">
              <a:avLst/>
            </a:prstGeom>
            <a:solidFill>
              <a:schemeClr val="tx2">
                <a:lumMod val="60000"/>
                <a:lumOff val="40000"/>
              </a:schemeClr>
            </a:solidFill>
            <a:ln w="3175" cap="flat">
              <a:no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noAutofit/>
            </a:bodyPr>
            <a:lstStyle/>
            <a:p>
              <a:pPr defTabSz="457200" hangingPunct="0"/>
              <a:endParaRPr lang="en-US">
                <a:solidFill>
                  <a:srgbClr val="000000"/>
                </a:solidFill>
                <a:sym typeface="Calibri"/>
              </a:endParaRPr>
            </a:p>
          </p:txBody>
        </p:sp>
        <p:pic>
          <p:nvPicPr>
            <p:cNvPr id="154" name="Picture 15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759457" y="6011570"/>
              <a:ext cx="766337" cy="324807"/>
            </a:xfrm>
            <a:prstGeom prst="rect">
              <a:avLst/>
            </a:prstGeom>
            <a:ln>
              <a:noFill/>
            </a:ln>
          </p:spPr>
        </p:pic>
        <p:cxnSp>
          <p:nvCxnSpPr>
            <p:cNvPr id="155" name="Straight Connector 154"/>
            <p:cNvCxnSpPr/>
            <p:nvPr/>
          </p:nvCxnSpPr>
          <p:spPr>
            <a:xfrm>
              <a:off x="2888299" y="6227487"/>
              <a:ext cx="1498455" cy="13629"/>
            </a:xfrm>
            <a:prstGeom prst="line">
              <a:avLst/>
            </a:prstGeom>
            <a:noFill/>
            <a:ln w="25400" cap="flat">
              <a:solidFill>
                <a:schemeClr val="accent1"/>
              </a:solidFill>
              <a:prstDash val="solid"/>
              <a:round/>
            </a:ln>
            <a:effectLst>
              <a:outerShdw blurRad="38100" dist="20000" dir="5400000" rotWithShape="0">
                <a:srgbClr val="000000">
                  <a:alpha val="38000"/>
                </a:srgbClr>
              </a:outerShdw>
            </a:effectLst>
            <a:sp3d/>
          </p:spPr>
          <p:style>
            <a:lnRef idx="0">
              <a:scrgbClr r="0" g="0" b="0"/>
            </a:lnRef>
            <a:fillRef idx="0">
              <a:scrgbClr r="0" g="0" b="0"/>
            </a:fillRef>
            <a:effectRef idx="0">
              <a:scrgbClr r="0" g="0" b="0"/>
            </a:effectRef>
            <a:fontRef idx="none"/>
          </p:style>
        </p:cxnSp>
        <p:cxnSp>
          <p:nvCxnSpPr>
            <p:cNvPr id="156" name="Straight Connector 155"/>
            <p:cNvCxnSpPr/>
            <p:nvPr/>
          </p:nvCxnSpPr>
          <p:spPr>
            <a:xfrm>
              <a:off x="5282534" y="6243163"/>
              <a:ext cx="1498455" cy="0"/>
            </a:xfrm>
            <a:prstGeom prst="line">
              <a:avLst/>
            </a:prstGeom>
            <a:noFill/>
            <a:ln w="25400" cap="flat">
              <a:solidFill>
                <a:schemeClr val="accent1"/>
              </a:solidFill>
              <a:prstDash val="solid"/>
              <a:round/>
            </a:ln>
            <a:effectLst>
              <a:outerShdw blurRad="38100" dist="20000" dir="5400000" rotWithShape="0">
                <a:srgbClr val="000000">
                  <a:alpha val="38000"/>
                </a:srgbClr>
              </a:outerShdw>
            </a:effectLst>
            <a:sp3d/>
          </p:spPr>
          <p:style>
            <a:lnRef idx="0">
              <a:scrgbClr r="0" g="0" b="0"/>
            </a:lnRef>
            <a:fillRef idx="0">
              <a:scrgbClr r="0" g="0" b="0"/>
            </a:fillRef>
            <a:effectRef idx="0">
              <a:scrgbClr r="0" g="0" b="0"/>
            </a:effectRef>
            <a:fontRef idx="none"/>
          </p:style>
        </p:cxnSp>
        <p:sp>
          <p:nvSpPr>
            <p:cNvPr id="159" name="TextBox 158"/>
            <p:cNvSpPr txBox="1"/>
            <p:nvPr/>
          </p:nvSpPr>
          <p:spPr>
            <a:xfrm>
              <a:off x="6950470" y="6014793"/>
              <a:ext cx="420946" cy="40010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algn="ctr" defTabSz="457200" hangingPunct="0"/>
              <a:r>
                <a:rPr lang="en-US" sz="1000" dirty="0">
                  <a:solidFill>
                    <a:srgbClr val="000000"/>
                  </a:solidFill>
                  <a:sym typeface="Calibri"/>
                </a:rPr>
                <a:t>Public</a:t>
              </a:r>
            </a:p>
            <a:p>
              <a:pPr algn="ctr" defTabSz="457200" hangingPunct="0"/>
              <a:r>
                <a:rPr lang="en-US" sz="1000" dirty="0">
                  <a:solidFill>
                    <a:prstClr val="black"/>
                  </a:solidFill>
                </a:rPr>
                <a:t>Cloud</a:t>
              </a:r>
              <a:endParaRPr lang="en-US" sz="1000" dirty="0">
                <a:solidFill>
                  <a:srgbClr val="000000"/>
                </a:solidFill>
                <a:sym typeface="Calibri"/>
              </a:endParaRPr>
            </a:p>
          </p:txBody>
        </p:sp>
        <p:sp>
          <p:nvSpPr>
            <p:cNvPr id="163" name="TextBox 162"/>
            <p:cNvSpPr txBox="1"/>
            <p:nvPr/>
          </p:nvSpPr>
          <p:spPr>
            <a:xfrm>
              <a:off x="2107324" y="6034247"/>
              <a:ext cx="675824" cy="40010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algn="ctr" defTabSz="457200" hangingPunct="0"/>
              <a:r>
                <a:rPr lang="en-US" sz="1000" dirty="0">
                  <a:solidFill>
                    <a:srgbClr val="000000"/>
                  </a:solidFill>
                  <a:sym typeface="Calibri"/>
                </a:rPr>
                <a:t>Private</a:t>
              </a:r>
            </a:p>
            <a:p>
              <a:pPr algn="ctr" defTabSz="457200" hangingPunct="0"/>
              <a:r>
                <a:rPr lang="en-US" sz="1000" dirty="0">
                  <a:solidFill>
                    <a:prstClr val="black"/>
                  </a:solidFill>
                </a:rPr>
                <a:t>Edge Cloud</a:t>
              </a:r>
              <a:endParaRPr lang="en-US" sz="1000" dirty="0">
                <a:solidFill>
                  <a:srgbClr val="000000"/>
                </a:solidFill>
                <a:sym typeface="Calibri"/>
              </a:endParaRPr>
            </a:p>
          </p:txBody>
        </p:sp>
        <p:sp>
          <p:nvSpPr>
            <p:cNvPr id="167" name="TextBox 166"/>
            <p:cNvSpPr txBox="1"/>
            <p:nvPr/>
          </p:nvSpPr>
          <p:spPr>
            <a:xfrm>
              <a:off x="4551574" y="6043109"/>
              <a:ext cx="568423" cy="40010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algn="ctr" defTabSz="457200" hangingPunct="0"/>
              <a:r>
                <a:rPr lang="en-US" sz="1000" dirty="0">
                  <a:solidFill>
                    <a:srgbClr val="000000"/>
                  </a:solidFill>
                  <a:sym typeface="Calibri"/>
                </a:rPr>
                <a:t>Private</a:t>
              </a:r>
            </a:p>
            <a:p>
              <a:pPr algn="ctr" defTabSz="457200" hangingPunct="0"/>
              <a:r>
                <a:rPr lang="en-US" sz="1000" dirty="0">
                  <a:solidFill>
                    <a:prstClr val="black"/>
                  </a:solidFill>
                </a:rPr>
                <a:t>DC Cloud</a:t>
              </a:r>
              <a:endParaRPr lang="en-US" sz="1000" dirty="0">
                <a:solidFill>
                  <a:srgbClr val="000000"/>
                </a:solidFill>
                <a:sym typeface="Calibri"/>
              </a:endParaRPr>
            </a:p>
          </p:txBody>
        </p:sp>
        <p:sp>
          <p:nvSpPr>
            <p:cNvPr id="168" name="TextBox 167"/>
            <p:cNvSpPr txBox="1"/>
            <p:nvPr/>
          </p:nvSpPr>
          <p:spPr>
            <a:xfrm>
              <a:off x="6015577" y="5952703"/>
              <a:ext cx="230189" cy="30777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algn="ctr" defTabSz="457200" hangingPunct="0"/>
              <a:r>
                <a:rPr lang="en-US" sz="1400" dirty="0">
                  <a:solidFill>
                    <a:srgbClr val="000000"/>
                  </a:solidFill>
                  <a:sym typeface="Calibri"/>
                </a:rPr>
                <a:t>IP</a:t>
              </a:r>
            </a:p>
          </p:txBody>
        </p:sp>
        <p:sp>
          <p:nvSpPr>
            <p:cNvPr id="169" name="TextBox 168"/>
            <p:cNvSpPr txBox="1"/>
            <p:nvPr/>
          </p:nvSpPr>
          <p:spPr>
            <a:xfrm>
              <a:off x="3404427" y="5953594"/>
              <a:ext cx="496288" cy="30777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algn="ctr" defTabSz="457200" hangingPunct="0"/>
              <a:r>
                <a:rPr lang="en-US" sz="1400" dirty="0">
                  <a:solidFill>
                    <a:srgbClr val="000000"/>
                  </a:solidFill>
                  <a:sym typeface="Calibri"/>
                </a:rPr>
                <a:t>MPLS</a:t>
              </a:r>
            </a:p>
          </p:txBody>
        </p:sp>
      </p:grpSp>
      <p:sp>
        <p:nvSpPr>
          <p:cNvPr id="10" name="TextBox 9"/>
          <p:cNvSpPr txBox="1"/>
          <p:nvPr/>
        </p:nvSpPr>
        <p:spPr>
          <a:xfrm>
            <a:off x="11203093" y="5409788"/>
            <a:ext cx="615553" cy="1090769"/>
          </a:xfrm>
          <a:prstGeom prst="rect">
            <a:avLst/>
          </a:prstGeom>
          <a:noFill/>
        </p:spPr>
        <p:txBody>
          <a:bodyPr vert="vert270" wrap="square" rtlCol="0">
            <a:spAutoFit/>
          </a:bodyPr>
          <a:lstStyle/>
          <a:p>
            <a:pPr algn="ctr"/>
            <a:r>
              <a:rPr lang="en-US" sz="1400" dirty="0">
                <a:solidFill>
                  <a:srgbClr val="0070C0"/>
                </a:solidFill>
              </a:rPr>
              <a:t>Managed Environment</a:t>
            </a:r>
          </a:p>
        </p:txBody>
      </p:sp>
      <p:sp>
        <p:nvSpPr>
          <p:cNvPr id="158" name="圆角矩形 31"/>
          <p:cNvSpPr/>
          <p:nvPr/>
        </p:nvSpPr>
        <p:spPr>
          <a:xfrm>
            <a:off x="6993956" y="1927894"/>
            <a:ext cx="1550910" cy="1033561"/>
          </a:xfrm>
          <a:prstGeom prst="roundRect">
            <a:avLst/>
          </a:prstGeom>
          <a:solidFill>
            <a:srgbClr val="00647F"/>
          </a:solidFill>
          <a:ln w="9525" cap="flat" cmpd="sng" algn="ctr">
            <a:noFill/>
            <a:prstDash val="solid"/>
            <a:round/>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wrap="square" lIns="91440" tIns="45720" rIns="91440" bIns="45720" numCol="1" rtlCol="0" anchor="ctr" anchorCtr="0" compatLnSpc="1"/>
          <a:lstStyle/>
          <a:p>
            <a:pPr algn="ctr" fontAlgn="base">
              <a:spcBef>
                <a:spcPct val="0"/>
              </a:spcBef>
              <a:spcAft>
                <a:spcPct val="0"/>
              </a:spcAft>
              <a:buClr>
                <a:srgbClr val="CC9900"/>
              </a:buClr>
            </a:pPr>
            <a:endParaRPr lang="en-US" altLang="zh-CN" sz="1400" b="1" dirty="0">
              <a:solidFill>
                <a:prstClr val="white"/>
              </a:solidFill>
              <a:ea typeface="微软雅黑" panose="020B0503020204020204" pitchFamily="34" charset="-122"/>
            </a:endParaRPr>
          </a:p>
        </p:txBody>
      </p:sp>
      <p:sp>
        <p:nvSpPr>
          <p:cNvPr id="166" name="TextBox 165"/>
          <p:cNvSpPr txBox="1"/>
          <p:nvPr/>
        </p:nvSpPr>
        <p:spPr>
          <a:xfrm>
            <a:off x="7012810" y="2222401"/>
            <a:ext cx="1568999" cy="338554"/>
          </a:xfrm>
          <a:prstGeom prst="rect">
            <a:avLst/>
          </a:prstGeom>
          <a:noFill/>
        </p:spPr>
        <p:txBody>
          <a:bodyPr wrap="square" rtlCol="0">
            <a:spAutoFit/>
          </a:bodyPr>
          <a:lstStyle/>
          <a:p>
            <a:pPr algn="ctr"/>
            <a:r>
              <a:rPr lang="en-US" sz="1600" b="1" dirty="0">
                <a:solidFill>
                  <a:srgbClr val="FFFFFF"/>
                </a:solidFill>
              </a:rPr>
              <a:t>Orchestration</a:t>
            </a:r>
          </a:p>
        </p:txBody>
      </p:sp>
      <p:sp>
        <p:nvSpPr>
          <p:cNvPr id="78" name="圆角矩形 47"/>
          <p:cNvSpPr/>
          <p:nvPr/>
        </p:nvSpPr>
        <p:spPr>
          <a:xfrm>
            <a:off x="3469983" y="3113503"/>
            <a:ext cx="6659391" cy="407779"/>
          </a:xfrm>
          <a:prstGeom prst="roundRect">
            <a:avLst/>
          </a:prstGeom>
          <a:solidFill>
            <a:srgbClr val="009788">
              <a:alpha val="25000"/>
            </a:srgbClr>
          </a:solidFill>
          <a:ln w="9525" cap="flat" cmpd="sng" algn="ctr">
            <a:noFill/>
            <a:prstDash val="solid"/>
            <a:round/>
            <a:headEnd type="none" w="med" len="med"/>
            <a:tailEnd type="none" w="med" len="med"/>
          </a:ln>
        </p:spPr>
        <p:txBody>
          <a:bodyPr vert="horz" wrap="square" lIns="91440" tIns="45720" rIns="91440" bIns="45720" numCol="1" rtlCol="0" anchor="ctr" anchorCtr="0" compatLnSpc="1"/>
          <a:lstStyle/>
          <a:p>
            <a:pPr algn="ctr" fontAlgn="base">
              <a:spcBef>
                <a:spcPct val="0"/>
              </a:spcBef>
              <a:spcAft>
                <a:spcPct val="0"/>
              </a:spcAft>
              <a:buClr>
                <a:srgbClr val="CC9900"/>
              </a:buClr>
            </a:pPr>
            <a:r>
              <a:rPr lang="en-US" altLang="zh-CN" sz="1400" b="1" dirty="0">
                <a:solidFill>
                  <a:srgbClr val="000000"/>
                </a:solidFill>
                <a:ea typeface="微软雅黑" panose="020B0503020204020204" pitchFamily="34" charset="-122"/>
                <a:cs typeface="Arial" panose="020B0604020202020204" pitchFamily="34" charset="0"/>
              </a:rPr>
              <a:t>Micro Services Bus / Data Movement (see Note 1)</a:t>
            </a:r>
          </a:p>
        </p:txBody>
      </p:sp>
      <p:cxnSp>
        <p:nvCxnSpPr>
          <p:cNvPr id="7" name="Straight Connector 6"/>
          <p:cNvCxnSpPr/>
          <p:nvPr/>
        </p:nvCxnSpPr>
        <p:spPr>
          <a:xfrm>
            <a:off x="4340018" y="2932443"/>
            <a:ext cx="0" cy="181060"/>
          </a:xfrm>
          <a:prstGeom prst="line">
            <a:avLst/>
          </a:prstGeom>
          <a:ln w="19050">
            <a:solidFill>
              <a:schemeClr val="accent6">
                <a:lumMod val="75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83" name="Straight Connector 82"/>
          <p:cNvCxnSpPr/>
          <p:nvPr/>
        </p:nvCxnSpPr>
        <p:spPr>
          <a:xfrm>
            <a:off x="5971022" y="2939734"/>
            <a:ext cx="0" cy="181060"/>
          </a:xfrm>
          <a:prstGeom prst="line">
            <a:avLst/>
          </a:prstGeom>
          <a:ln w="19050">
            <a:solidFill>
              <a:schemeClr val="accent6">
                <a:lumMod val="75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84" name="Straight Connector 83"/>
          <p:cNvCxnSpPr/>
          <p:nvPr/>
        </p:nvCxnSpPr>
        <p:spPr>
          <a:xfrm>
            <a:off x="7867916" y="2949544"/>
            <a:ext cx="0" cy="181060"/>
          </a:xfrm>
          <a:prstGeom prst="line">
            <a:avLst/>
          </a:prstGeom>
          <a:ln w="19050">
            <a:solidFill>
              <a:schemeClr val="accent6">
                <a:lumMod val="75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85" name="Straight Connector 84"/>
          <p:cNvCxnSpPr/>
          <p:nvPr/>
        </p:nvCxnSpPr>
        <p:spPr>
          <a:xfrm>
            <a:off x="9419358" y="2949544"/>
            <a:ext cx="0" cy="181060"/>
          </a:xfrm>
          <a:prstGeom prst="line">
            <a:avLst/>
          </a:prstGeom>
          <a:ln w="19050">
            <a:solidFill>
              <a:schemeClr val="accent6">
                <a:lumMod val="75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86" name="Straight Connector 85"/>
          <p:cNvCxnSpPr/>
          <p:nvPr/>
        </p:nvCxnSpPr>
        <p:spPr>
          <a:xfrm>
            <a:off x="4331600" y="3499765"/>
            <a:ext cx="0" cy="181060"/>
          </a:xfrm>
          <a:prstGeom prst="line">
            <a:avLst/>
          </a:prstGeom>
          <a:ln w="19050">
            <a:solidFill>
              <a:schemeClr val="accent6">
                <a:lumMod val="75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88" name="Straight Connector 87"/>
          <p:cNvCxnSpPr/>
          <p:nvPr/>
        </p:nvCxnSpPr>
        <p:spPr>
          <a:xfrm>
            <a:off x="6116937" y="3517203"/>
            <a:ext cx="0" cy="181060"/>
          </a:xfrm>
          <a:prstGeom prst="line">
            <a:avLst/>
          </a:prstGeom>
          <a:ln w="19050">
            <a:solidFill>
              <a:schemeClr val="accent6">
                <a:lumMod val="75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89" name="Straight Connector 88"/>
          <p:cNvCxnSpPr/>
          <p:nvPr/>
        </p:nvCxnSpPr>
        <p:spPr>
          <a:xfrm>
            <a:off x="8583611" y="3521282"/>
            <a:ext cx="0" cy="181060"/>
          </a:xfrm>
          <a:prstGeom prst="line">
            <a:avLst/>
          </a:prstGeom>
          <a:ln w="19050">
            <a:solidFill>
              <a:schemeClr val="accent6">
                <a:lumMod val="75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90" name="Straight Connector 89"/>
          <p:cNvCxnSpPr/>
          <p:nvPr/>
        </p:nvCxnSpPr>
        <p:spPr>
          <a:xfrm rot="5400000">
            <a:off x="10219904" y="3231323"/>
            <a:ext cx="0" cy="181060"/>
          </a:xfrm>
          <a:prstGeom prst="line">
            <a:avLst/>
          </a:prstGeom>
          <a:ln w="19050">
            <a:solidFill>
              <a:schemeClr val="accent6">
                <a:lumMod val="75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82" name="圆角矩形 26"/>
          <p:cNvSpPr/>
          <p:nvPr/>
        </p:nvSpPr>
        <p:spPr>
          <a:xfrm>
            <a:off x="625061" y="3422857"/>
            <a:ext cx="2514600" cy="301752"/>
          </a:xfrm>
          <a:prstGeom prst="roundRect">
            <a:avLst/>
          </a:prstGeom>
          <a:solidFill>
            <a:schemeClr val="bg1">
              <a:lumMod val="95000"/>
            </a:schemeClr>
          </a:solidFill>
          <a:ln w="9525" cap="flat" cmpd="sng" algn="ctr">
            <a:solidFill>
              <a:srgbClr val="00B0F0"/>
            </a:solidFill>
            <a:prstDash val="solid"/>
            <a:round/>
            <a:headEnd type="none" w="med" len="med"/>
            <a:tailEnd type="none" w="med" len="med"/>
          </a:ln>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1400" b="1" dirty="0">
                <a:solidFill>
                  <a:srgbClr val="000000"/>
                </a:solidFill>
                <a:latin typeface="Calibri"/>
                <a:ea typeface="微软雅黑" panose="020B0503020204020204" pitchFamily="34" charset="-122"/>
              </a:rPr>
              <a:t>Closed Loop Design</a:t>
            </a:r>
          </a:p>
        </p:txBody>
      </p:sp>
      <p:sp>
        <p:nvSpPr>
          <p:cNvPr id="91" name="圆角矩形 26"/>
          <p:cNvSpPr/>
          <p:nvPr/>
        </p:nvSpPr>
        <p:spPr>
          <a:xfrm>
            <a:off x="625061" y="3772092"/>
            <a:ext cx="2514600" cy="301752"/>
          </a:xfrm>
          <a:prstGeom prst="roundRect">
            <a:avLst/>
          </a:prstGeom>
          <a:solidFill>
            <a:schemeClr val="bg1">
              <a:lumMod val="95000"/>
            </a:schemeClr>
          </a:solidFill>
          <a:ln w="9525" cap="flat" cmpd="sng" algn="ctr">
            <a:solidFill>
              <a:srgbClr val="00B0F0"/>
            </a:solidFill>
            <a:prstDash val="solid"/>
            <a:round/>
            <a:headEnd type="none" w="med" len="med"/>
            <a:tailEnd type="none" w="med" len="med"/>
          </a:ln>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1400" b="1" dirty="0">
                <a:solidFill>
                  <a:srgbClr val="000000"/>
                </a:solidFill>
                <a:latin typeface="Calibri"/>
                <a:ea typeface="微软雅黑" panose="020B0503020204020204" pitchFamily="34" charset="-122"/>
              </a:rPr>
              <a:t>Change Management Design</a:t>
            </a:r>
          </a:p>
        </p:txBody>
      </p:sp>
      <p:sp>
        <p:nvSpPr>
          <p:cNvPr id="97" name="Rectangle 96"/>
          <p:cNvSpPr/>
          <p:nvPr/>
        </p:nvSpPr>
        <p:spPr>
          <a:xfrm>
            <a:off x="7573782" y="4195271"/>
            <a:ext cx="2333316" cy="417980"/>
          </a:xfrm>
          <a:prstGeom prst="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98" name="TextBox 97"/>
          <p:cNvSpPr txBox="1"/>
          <p:nvPr/>
        </p:nvSpPr>
        <p:spPr>
          <a:xfrm>
            <a:off x="7573782" y="4195271"/>
            <a:ext cx="2333315" cy="41798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noAutofit/>
          </a:bodyPr>
          <a:lstStyle/>
          <a:p>
            <a:pPr algn="ctr" defTabSz="457200" hangingPunct="0"/>
            <a:r>
              <a:rPr lang="en-US" sz="1200" b="1" dirty="0">
                <a:solidFill>
                  <a:srgbClr val="000000"/>
                </a:solidFill>
                <a:sym typeface="Calibri"/>
              </a:rPr>
              <a:t>Configuration &amp;  Life Cycle Management</a:t>
            </a:r>
          </a:p>
        </p:txBody>
      </p:sp>
      <p:sp>
        <p:nvSpPr>
          <p:cNvPr id="99" name="圆角矩形 26"/>
          <p:cNvSpPr/>
          <p:nvPr/>
        </p:nvSpPr>
        <p:spPr>
          <a:xfrm>
            <a:off x="625061" y="4121330"/>
            <a:ext cx="2514600" cy="301752"/>
          </a:xfrm>
          <a:prstGeom prst="roundRect">
            <a:avLst/>
          </a:prstGeom>
          <a:solidFill>
            <a:schemeClr val="bg1">
              <a:lumMod val="95000"/>
            </a:schemeClr>
          </a:solidFill>
          <a:ln w="9525" cap="flat" cmpd="sng" algn="ctr">
            <a:solidFill>
              <a:srgbClr val="00B0F0"/>
            </a:solidFill>
            <a:prstDash val="solid"/>
            <a:round/>
            <a:headEnd type="none" w="med" len="med"/>
            <a:tailEnd type="none" w="med" len="med"/>
          </a:ln>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1400" b="1" dirty="0">
                <a:solidFill>
                  <a:srgbClr val="000000"/>
                </a:solidFill>
                <a:latin typeface="Calibri"/>
                <a:ea typeface="微软雅黑" panose="020B0503020204020204" pitchFamily="34" charset="-122"/>
              </a:rPr>
              <a:t>Design Test &amp; Certification</a:t>
            </a:r>
          </a:p>
        </p:txBody>
      </p:sp>
      <p:sp>
        <p:nvSpPr>
          <p:cNvPr id="101" name="Rectangle 100"/>
          <p:cNvSpPr/>
          <p:nvPr/>
        </p:nvSpPr>
        <p:spPr>
          <a:xfrm>
            <a:off x="5207480" y="1022496"/>
            <a:ext cx="1226256" cy="251280"/>
          </a:xfrm>
          <a:prstGeom prst="rect">
            <a:avLst/>
          </a:prstGeom>
          <a:solidFill>
            <a:srgbClr val="00647F"/>
          </a:solidFill>
          <a:ln w="9525" cap="flat" cmpd="sng" algn="ctr">
            <a:noFill/>
            <a:prstDash val="solid"/>
            <a:round/>
            <a:headEnd type="none" w="med" len="med"/>
            <a:tailEnd type="none" w="med" len="med"/>
          </a:ln>
        </p:spPr>
        <p:txBody>
          <a:bodyPr vert="horz" wrap="square" lIns="91440" tIns="45720" rIns="91440" bIns="45720" numCol="1" rtlCol="0" anchor="ctr" anchorCtr="0" compatLnSpc="1"/>
          <a:lstStyle/>
          <a:p>
            <a:pPr algn="ctr" fontAlgn="base">
              <a:spcBef>
                <a:spcPct val="0"/>
              </a:spcBef>
              <a:spcAft>
                <a:spcPct val="0"/>
              </a:spcAft>
              <a:buClr>
                <a:srgbClr val="CC9900"/>
              </a:buClr>
            </a:pPr>
            <a:r>
              <a:rPr lang="en-US" sz="1600" b="1" dirty="0">
                <a:solidFill>
                  <a:prstClr val="white"/>
                </a:solidFill>
                <a:ea typeface="微软雅黑" panose="020B0503020204020204" pitchFamily="34" charset="-122"/>
              </a:rPr>
              <a:t>CLI</a:t>
            </a:r>
            <a:endParaRPr lang="en-US" sz="1400" b="1" dirty="0">
              <a:solidFill>
                <a:prstClr val="white"/>
              </a:solidFill>
              <a:ea typeface="微软雅黑" panose="020B0503020204020204" pitchFamily="34" charset="-122"/>
            </a:endParaRPr>
          </a:p>
        </p:txBody>
      </p:sp>
      <p:sp>
        <p:nvSpPr>
          <p:cNvPr id="102" name="Rectangle 101"/>
          <p:cNvSpPr/>
          <p:nvPr/>
        </p:nvSpPr>
        <p:spPr>
          <a:xfrm>
            <a:off x="569799" y="995677"/>
            <a:ext cx="4054885" cy="251280"/>
          </a:xfrm>
          <a:prstGeom prst="rect">
            <a:avLst/>
          </a:prstGeom>
          <a:solidFill>
            <a:schemeClr val="bg2">
              <a:lumMod val="50000"/>
            </a:schemeClr>
          </a:solidFill>
          <a:ln w="9525" cap="flat" cmpd="sng" algn="ctr">
            <a:noFill/>
            <a:prstDash val="sysDash"/>
            <a:round/>
            <a:headEnd type="none" w="med" len="med"/>
            <a:tailEnd type="none" w="med" len="med"/>
          </a:ln>
          <a:scene3d>
            <a:camera prst="orthographicFront"/>
            <a:lightRig rig="threePt" dir="t"/>
          </a:scene3d>
          <a:sp3d>
            <a:bevelT/>
          </a:sp3d>
        </p:spPr>
        <p:txBody>
          <a:bodyPr vert="horz" wrap="square" lIns="91440" tIns="45720" rIns="91440" bIns="45720" numCol="1" rtlCol="0" anchor="ctr" anchorCtr="0" compatLnSpc="1"/>
          <a:lstStyle/>
          <a:p>
            <a:pPr algn="ctr" fontAlgn="base">
              <a:spcBef>
                <a:spcPct val="0"/>
              </a:spcBef>
              <a:spcAft>
                <a:spcPct val="0"/>
              </a:spcAft>
              <a:buClr>
                <a:srgbClr val="CC9900"/>
              </a:buClr>
            </a:pPr>
            <a:r>
              <a:rPr lang="en-US" sz="1600" b="1" dirty="0">
                <a:solidFill>
                  <a:prstClr val="white"/>
                </a:solidFill>
                <a:ea typeface="微软雅黑" panose="020B0503020204020204" pitchFamily="34" charset="-122"/>
              </a:rPr>
              <a:t>OSS / BSS</a:t>
            </a:r>
          </a:p>
        </p:txBody>
      </p:sp>
      <p:sp>
        <p:nvSpPr>
          <p:cNvPr id="92" name="Rectangle 91"/>
          <p:cNvSpPr/>
          <p:nvPr/>
        </p:nvSpPr>
        <p:spPr>
          <a:xfrm>
            <a:off x="8820319" y="1010394"/>
            <a:ext cx="2809336" cy="251280"/>
          </a:xfrm>
          <a:prstGeom prst="rect">
            <a:avLst/>
          </a:prstGeom>
          <a:solidFill>
            <a:srgbClr val="00647F"/>
          </a:solidFill>
          <a:ln w="9525" cap="flat" cmpd="sng" algn="ctr">
            <a:noFill/>
            <a:prstDash val="solid"/>
            <a:round/>
            <a:headEnd type="none" w="med" len="med"/>
            <a:tailEnd type="none" w="med" len="med"/>
          </a:ln>
        </p:spPr>
        <p:txBody>
          <a:bodyPr vert="horz" wrap="square" lIns="91440" tIns="45720" rIns="91440" bIns="45720" numCol="1" rtlCol="0" anchor="ctr" anchorCtr="0" compatLnSpc="1"/>
          <a:lstStyle/>
          <a:p>
            <a:pPr algn="ctr" fontAlgn="base">
              <a:spcBef>
                <a:spcPct val="0"/>
              </a:spcBef>
              <a:spcAft>
                <a:spcPct val="0"/>
              </a:spcAft>
              <a:buClr>
                <a:srgbClr val="CC9900"/>
              </a:buClr>
            </a:pPr>
            <a:r>
              <a:rPr lang="en-US" sz="1600" b="1" dirty="0">
                <a:solidFill>
                  <a:prstClr val="white"/>
                </a:solidFill>
                <a:ea typeface="微软雅黑" panose="020B0503020204020204" pitchFamily="34" charset="-122"/>
              </a:rPr>
              <a:t>ONAP Portal</a:t>
            </a:r>
          </a:p>
        </p:txBody>
      </p:sp>
      <p:sp>
        <p:nvSpPr>
          <p:cNvPr id="93" name="TextBox 92"/>
          <p:cNvSpPr txBox="1"/>
          <p:nvPr/>
        </p:nvSpPr>
        <p:spPr>
          <a:xfrm>
            <a:off x="278095" y="6139300"/>
            <a:ext cx="4261103" cy="261610"/>
          </a:xfrm>
          <a:prstGeom prst="rect">
            <a:avLst/>
          </a:prstGeom>
          <a:noFill/>
        </p:spPr>
        <p:txBody>
          <a:bodyPr wrap="none" rtlCol="0">
            <a:spAutoFit/>
          </a:bodyPr>
          <a:lstStyle/>
          <a:p>
            <a:r>
              <a:rPr lang="en-US" sz="1100" dirty="0">
                <a:solidFill>
                  <a:prstClr val="black"/>
                </a:solidFill>
              </a:rPr>
              <a:t>Note 1 – Consistent APIs between Orchestration layer and Controllers </a:t>
            </a:r>
          </a:p>
        </p:txBody>
      </p:sp>
      <p:sp>
        <p:nvSpPr>
          <p:cNvPr id="96" name="圆角矩形 188"/>
          <p:cNvSpPr/>
          <p:nvPr/>
        </p:nvSpPr>
        <p:spPr bwMode="auto">
          <a:xfrm>
            <a:off x="7452342" y="5062942"/>
            <a:ext cx="1647589" cy="204233"/>
          </a:xfrm>
          <a:prstGeom prst="roundRect">
            <a:avLst>
              <a:gd name="adj" fmla="val 12823"/>
            </a:avLst>
          </a:prstGeom>
          <a:solidFill>
            <a:srgbClr val="009788">
              <a:alpha val="50000"/>
            </a:srgbClr>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lstStyle/>
          <a:p>
            <a:pPr algn="ctr" fontAlgn="base">
              <a:spcBef>
                <a:spcPct val="0"/>
              </a:spcBef>
              <a:spcAft>
                <a:spcPct val="0"/>
              </a:spcAft>
              <a:buClr>
                <a:srgbClr val="CC9900"/>
              </a:buClr>
            </a:pPr>
            <a:r>
              <a:rPr lang="en-US" altLang="zh-CN" sz="1200" b="1" dirty="0">
                <a:solidFill>
                  <a:srgbClr val="44546A"/>
                </a:solidFill>
                <a:ea typeface="微软雅黑" panose="020B0503020204020204" pitchFamily="34" charset="-122"/>
              </a:rPr>
              <a:t>Specific VNF Manager</a:t>
            </a:r>
          </a:p>
        </p:txBody>
      </p:sp>
      <p:sp>
        <p:nvSpPr>
          <p:cNvPr id="104" name="圆角矩形 188"/>
          <p:cNvSpPr/>
          <p:nvPr/>
        </p:nvSpPr>
        <p:spPr bwMode="auto">
          <a:xfrm>
            <a:off x="9168323" y="5067378"/>
            <a:ext cx="2103162" cy="204233"/>
          </a:xfrm>
          <a:prstGeom prst="roundRect">
            <a:avLst>
              <a:gd name="adj" fmla="val 12823"/>
            </a:avLst>
          </a:prstGeom>
          <a:solidFill>
            <a:srgbClr val="009788">
              <a:alpha val="50000"/>
            </a:srgbClr>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lstStyle/>
          <a:p>
            <a:pPr algn="ctr" fontAlgn="base">
              <a:spcBef>
                <a:spcPct val="0"/>
              </a:spcBef>
              <a:spcAft>
                <a:spcPct val="0"/>
              </a:spcAft>
              <a:buClr>
                <a:srgbClr val="CC9900"/>
              </a:buClr>
            </a:pPr>
            <a:r>
              <a:rPr lang="en-US" altLang="zh-CN" sz="1200" b="1" dirty="0">
                <a:solidFill>
                  <a:srgbClr val="44546A"/>
                </a:solidFill>
                <a:ea typeface="微软雅黑" panose="020B0503020204020204" pitchFamily="34" charset="-122"/>
              </a:rPr>
              <a:t>Element Management System</a:t>
            </a:r>
          </a:p>
        </p:txBody>
      </p:sp>
      <p:sp>
        <p:nvSpPr>
          <p:cNvPr id="106" name="Rectangle 105"/>
          <p:cNvSpPr/>
          <p:nvPr/>
        </p:nvSpPr>
        <p:spPr>
          <a:xfrm>
            <a:off x="7028140" y="1535861"/>
            <a:ext cx="1288609" cy="400110"/>
          </a:xfrm>
          <a:prstGeom prst="rect">
            <a:avLst/>
          </a:prstGeom>
        </p:spPr>
        <p:txBody>
          <a:bodyPr wrap="none">
            <a:spAutoFit/>
          </a:bodyPr>
          <a:lstStyle/>
          <a:p>
            <a:pPr algn="ctr" fontAlgn="base">
              <a:spcBef>
                <a:spcPct val="0"/>
              </a:spcBef>
              <a:spcAft>
                <a:spcPct val="0"/>
              </a:spcAft>
              <a:buClr>
                <a:srgbClr val="CC9900"/>
              </a:buClr>
              <a:defRPr/>
            </a:pPr>
            <a:r>
              <a:rPr lang="en-US" altLang="zh-CN" sz="2000" b="1" dirty="0">
                <a:solidFill>
                  <a:srgbClr val="FF0000"/>
                </a:solidFill>
                <a:ea typeface="微软雅黑" panose="020B0503020204020204" pitchFamily="34" charset="-122"/>
              </a:rPr>
              <a:t>RUN-TIME</a:t>
            </a:r>
          </a:p>
        </p:txBody>
      </p:sp>
      <p:sp>
        <p:nvSpPr>
          <p:cNvPr id="5" name="TextBox 4"/>
          <p:cNvSpPr txBox="1"/>
          <p:nvPr/>
        </p:nvSpPr>
        <p:spPr>
          <a:xfrm>
            <a:off x="10458679" y="2036684"/>
            <a:ext cx="1058778" cy="584775"/>
          </a:xfrm>
          <a:prstGeom prst="rect">
            <a:avLst/>
          </a:prstGeom>
          <a:noFill/>
        </p:spPr>
        <p:txBody>
          <a:bodyPr wrap="square" rtlCol="0">
            <a:spAutoFit/>
          </a:bodyPr>
          <a:lstStyle/>
          <a:p>
            <a:r>
              <a:rPr lang="en-US" sz="1600" b="1" dirty="0">
                <a:solidFill>
                  <a:prstClr val="white"/>
                </a:solidFill>
              </a:rPr>
              <a:t>Common Services </a:t>
            </a:r>
          </a:p>
        </p:txBody>
      </p:sp>
      <p:sp>
        <p:nvSpPr>
          <p:cNvPr id="107" name="TextBox 106"/>
          <p:cNvSpPr txBox="1"/>
          <p:nvPr/>
        </p:nvSpPr>
        <p:spPr>
          <a:xfrm flipH="1">
            <a:off x="3505513" y="3983031"/>
            <a:ext cx="1647409" cy="95410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algn="ctr" defTabSz="457200" hangingPunct="0"/>
            <a:r>
              <a:rPr lang="en-US" sz="1400" b="1" dirty="0">
                <a:solidFill>
                  <a:prstClr val="black"/>
                </a:solidFill>
                <a:sym typeface="Calibri"/>
              </a:rPr>
              <a:t>Multi-Cloud</a:t>
            </a:r>
          </a:p>
          <a:p>
            <a:pPr algn="ctr" defTabSz="457200" hangingPunct="0"/>
            <a:r>
              <a:rPr lang="en-US" sz="1400" b="1" dirty="0">
                <a:solidFill>
                  <a:prstClr val="black"/>
                </a:solidFill>
                <a:sym typeface="Calibri"/>
              </a:rPr>
              <a:t>Adaptation</a:t>
            </a:r>
          </a:p>
          <a:p>
            <a:pPr algn="ctr" defTabSz="457200" hangingPunct="0"/>
            <a:endParaRPr lang="en-US" sz="1400" b="1" dirty="0">
              <a:solidFill>
                <a:prstClr val="black"/>
              </a:solidFill>
              <a:sym typeface="Calibri"/>
            </a:endParaRPr>
          </a:p>
          <a:p>
            <a:pPr algn="ctr" defTabSz="457200" hangingPunct="0"/>
            <a:endParaRPr lang="en-US" sz="1400" b="1" dirty="0">
              <a:solidFill>
                <a:prstClr val="black"/>
              </a:solidFill>
              <a:sym typeface="Calibri"/>
            </a:endParaRPr>
          </a:p>
        </p:txBody>
      </p:sp>
      <p:sp>
        <p:nvSpPr>
          <p:cNvPr id="95" name="Rectangle 94"/>
          <p:cNvSpPr/>
          <p:nvPr/>
        </p:nvSpPr>
        <p:spPr>
          <a:xfrm>
            <a:off x="6725514" y="1012427"/>
            <a:ext cx="1803026" cy="251280"/>
          </a:xfrm>
          <a:prstGeom prst="rect">
            <a:avLst/>
          </a:prstGeom>
          <a:solidFill>
            <a:srgbClr val="00647F"/>
          </a:solidFill>
          <a:ln w="9525" cap="flat" cmpd="sng" algn="ctr">
            <a:noFill/>
            <a:prstDash val="solid"/>
            <a:round/>
            <a:headEnd type="none" w="med" len="med"/>
            <a:tailEnd type="none" w="med" len="med"/>
          </a:ln>
        </p:spPr>
        <p:txBody>
          <a:bodyPr vert="horz" wrap="square" lIns="91440" tIns="45720" rIns="91440" bIns="45720" numCol="1" rtlCol="0" anchor="ctr" anchorCtr="0" compatLnSpc="1"/>
          <a:lstStyle/>
          <a:p>
            <a:pPr algn="ctr" fontAlgn="base">
              <a:spcBef>
                <a:spcPct val="0"/>
              </a:spcBef>
              <a:spcAft>
                <a:spcPct val="0"/>
              </a:spcAft>
              <a:buClr>
                <a:srgbClr val="CC9900"/>
              </a:buClr>
            </a:pPr>
            <a:r>
              <a:rPr lang="en-US" sz="1600" b="1" dirty="0">
                <a:solidFill>
                  <a:prstClr val="white"/>
                </a:solidFill>
                <a:ea typeface="微软雅黑" panose="020B0503020204020204" pitchFamily="34" charset="-122"/>
              </a:rPr>
              <a:t>U-UI</a:t>
            </a:r>
            <a:endParaRPr lang="en-US" sz="1400" b="1" dirty="0">
              <a:solidFill>
                <a:prstClr val="white"/>
              </a:solidFill>
              <a:ea typeface="微软雅黑" panose="020B0503020204020204" pitchFamily="34" charset="-122"/>
            </a:endParaRPr>
          </a:p>
        </p:txBody>
      </p:sp>
      <p:sp>
        <p:nvSpPr>
          <p:cNvPr id="109" name="圆角矩形 51"/>
          <p:cNvSpPr/>
          <p:nvPr/>
        </p:nvSpPr>
        <p:spPr>
          <a:xfrm>
            <a:off x="10328323" y="4319047"/>
            <a:ext cx="1234440" cy="384879"/>
          </a:xfrm>
          <a:prstGeom prst="roundRect">
            <a:avLst/>
          </a:prstGeom>
          <a:solidFill>
            <a:srgbClr val="FFFFFF"/>
          </a:solidFill>
          <a:ln w="9525" cap="flat" cmpd="sng" algn="ctr">
            <a:solidFill>
              <a:srgbClr val="00B0F0"/>
            </a:solidFill>
            <a:prstDash val="solid"/>
            <a:round/>
            <a:headEnd type="none" w="med" len="med"/>
            <a:tailEnd type="none" w="med" len="med"/>
          </a:ln>
        </p:spPr>
        <p:txBody>
          <a:bodyPr vert="horz" wrap="square" lIns="91440" tIns="45720" rIns="91440" bIns="45720" numCol="1" rtlCol="0" anchor="ctr" anchorCtr="0" compatLnSpc="1"/>
          <a:lstStyle/>
          <a:p>
            <a:pPr algn="ctr" fontAlgn="base">
              <a:spcBef>
                <a:spcPct val="0"/>
              </a:spcBef>
              <a:spcAft>
                <a:spcPct val="0"/>
              </a:spcAft>
              <a:buClr>
                <a:srgbClr val="CC9900"/>
              </a:buClr>
            </a:pPr>
            <a:r>
              <a:rPr lang="en-US" altLang="zh-CN" sz="1100" b="1" dirty="0">
                <a:solidFill>
                  <a:prstClr val="black"/>
                </a:solidFill>
                <a:ea typeface="微软雅黑" panose="020B0503020204020204" pitchFamily="34" charset="-122"/>
              </a:rPr>
              <a:t>Others</a:t>
            </a:r>
          </a:p>
        </p:txBody>
      </p:sp>
      <p:sp>
        <p:nvSpPr>
          <p:cNvPr id="11" name="TextBox 10"/>
          <p:cNvSpPr txBox="1"/>
          <p:nvPr/>
        </p:nvSpPr>
        <p:spPr>
          <a:xfrm>
            <a:off x="8214752" y="4645505"/>
            <a:ext cx="885179" cy="261610"/>
          </a:xfrm>
          <a:prstGeom prst="rect">
            <a:avLst/>
          </a:prstGeom>
          <a:noFill/>
        </p:spPr>
        <p:txBody>
          <a:bodyPr wrap="none" rtlCol="0">
            <a:spAutoFit/>
          </a:bodyPr>
          <a:lstStyle/>
          <a:p>
            <a:r>
              <a:rPr lang="en-US" sz="1100" dirty="0">
                <a:solidFill>
                  <a:prstClr val="black"/>
                </a:solidFill>
              </a:rPr>
              <a:t>(see Note 1)</a:t>
            </a:r>
          </a:p>
        </p:txBody>
      </p:sp>
      <p:sp>
        <p:nvSpPr>
          <p:cNvPr id="110" name="TextBox 109"/>
          <p:cNvSpPr txBox="1"/>
          <p:nvPr/>
        </p:nvSpPr>
        <p:spPr>
          <a:xfrm>
            <a:off x="5987362" y="4548481"/>
            <a:ext cx="885179" cy="261610"/>
          </a:xfrm>
          <a:prstGeom prst="rect">
            <a:avLst/>
          </a:prstGeom>
          <a:noFill/>
        </p:spPr>
        <p:txBody>
          <a:bodyPr wrap="none" rtlCol="0">
            <a:spAutoFit/>
          </a:bodyPr>
          <a:lstStyle/>
          <a:p>
            <a:r>
              <a:rPr lang="en-US" sz="1100" dirty="0">
                <a:solidFill>
                  <a:prstClr val="black"/>
                </a:solidFill>
              </a:rPr>
              <a:t>(see Note 1)</a:t>
            </a:r>
          </a:p>
        </p:txBody>
      </p:sp>
      <p:sp>
        <p:nvSpPr>
          <p:cNvPr id="100" name="圆角矩形 29"/>
          <p:cNvSpPr/>
          <p:nvPr/>
        </p:nvSpPr>
        <p:spPr>
          <a:xfrm rot="16200000">
            <a:off x="11506562" y="4417873"/>
            <a:ext cx="721456" cy="402691"/>
          </a:xfrm>
          <a:prstGeom prst="roundRect">
            <a:avLst/>
          </a:prstGeom>
          <a:solidFill>
            <a:srgbClr val="009788"/>
          </a:solidFill>
          <a:ln>
            <a:noFill/>
            <a:headEnd type="none" w="med" len="med"/>
            <a:tailEnd type="none" w="med" len="med"/>
          </a:ln>
          <a:scene3d>
            <a:camera prst="orthographicFront"/>
            <a:lightRig rig="threePt" dir="t"/>
          </a:scene3d>
          <a:sp3d>
            <a:bevelT/>
          </a:sp3d>
        </p:spPr>
        <p:style>
          <a:lnRef idx="1">
            <a:schemeClr val="accent1"/>
          </a:lnRef>
          <a:fillRef idx="3">
            <a:schemeClr val="accent1"/>
          </a:fillRef>
          <a:effectRef idx="2">
            <a:schemeClr val="accent1"/>
          </a:effectRef>
          <a:fontRef idx="minor">
            <a:schemeClr val="lt1"/>
          </a:fontRef>
        </p:style>
        <p:txBody>
          <a:bodyPr vert="horz" wrap="square" lIns="91440" tIns="45720" rIns="91440" bIns="45720" numCol="1" rtlCol="0" anchor="ctr" anchorCtr="0" compatLnSpc="1"/>
          <a:lstStyle/>
          <a:p>
            <a:pPr algn="ctr" fontAlgn="base">
              <a:spcBef>
                <a:spcPct val="0"/>
              </a:spcBef>
              <a:spcAft>
                <a:spcPct val="0"/>
              </a:spcAft>
              <a:buClr>
                <a:srgbClr val="CC9900"/>
              </a:buClr>
            </a:pPr>
            <a:r>
              <a:rPr lang="en-US" altLang="zh-CN" sz="1400" b="1" dirty="0">
                <a:solidFill>
                  <a:prstClr val="black"/>
                </a:solidFill>
                <a:ea typeface="微软雅黑" panose="020B0503020204020204" pitchFamily="34" charset="-122"/>
              </a:rPr>
              <a:t>CCSDK</a:t>
            </a:r>
          </a:p>
        </p:txBody>
      </p:sp>
      <p:sp>
        <p:nvSpPr>
          <p:cNvPr id="150" name="圆角矩形 65"/>
          <p:cNvSpPr/>
          <p:nvPr/>
        </p:nvSpPr>
        <p:spPr bwMode="auto">
          <a:xfrm>
            <a:off x="10391675" y="5486245"/>
            <a:ext cx="802516" cy="983423"/>
          </a:xfrm>
          <a:prstGeom prst="roundRect">
            <a:avLst>
              <a:gd name="adj" fmla="val 12823"/>
            </a:avLst>
          </a:prstGeom>
          <a:solidFill>
            <a:srgbClr val="DBF9EE"/>
          </a:solidFill>
          <a:ln w="9525" cap="flat" cmpd="sng" algn="ctr">
            <a:solidFill>
              <a:srgbClr val="00B0F0"/>
            </a:solidFill>
            <a:prstDash val="solid"/>
            <a:round/>
            <a:headEnd type="none" w="med" len="med"/>
            <a:tailEnd type="none" w="med" len="med"/>
          </a:ln>
          <a:effectLst/>
        </p:spPr>
        <p:txBody>
          <a:bodyPr vert="horz" wrap="square" lIns="91440" tIns="45720" rIns="91440" bIns="45720" numCol="1" rtlCol="0" anchor="ctr" anchorCtr="0" compatLnSpc="1"/>
          <a:lstStyle/>
          <a:p>
            <a:pPr algn="ctr" fontAlgn="base">
              <a:spcBef>
                <a:spcPct val="0"/>
              </a:spcBef>
              <a:spcAft>
                <a:spcPct val="0"/>
              </a:spcAft>
              <a:buClr>
                <a:srgbClr val="CC9900"/>
              </a:buClr>
            </a:pPr>
            <a:r>
              <a:rPr lang="en-US" altLang="zh-CN" sz="1200" b="1" dirty="0">
                <a:solidFill>
                  <a:srgbClr val="000000"/>
                </a:solidFill>
                <a:ea typeface="微软雅黑" panose="020B0503020204020204" pitchFamily="34" charset="-122"/>
              </a:rPr>
              <a:t>PNFs</a:t>
            </a:r>
          </a:p>
        </p:txBody>
      </p:sp>
    </p:spTree>
    <p:extLst>
      <p:ext uri="{BB962C8B-B14F-4D97-AF65-F5344CB8AC3E}">
        <p14:creationId xmlns:p14="http://schemas.microsoft.com/office/powerpoint/2010/main" val="3351955430"/>
      </p:ext>
    </p:extLst>
  </p:cSld>
  <p:clrMapOvr>
    <a:masterClrMapping/>
  </p:clrMapOvr>
  <p:transition spd="med" advClick="0"/>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2" name="Shape 242"/>
          <p:cNvSpPr>
            <a:spLocks noGrp="1"/>
          </p:cNvSpPr>
          <p:nvPr>
            <p:ph type="ctrTitle"/>
          </p:nvPr>
        </p:nvSpPr>
        <p:spPr>
          <a:xfrm>
            <a:off x="289386" y="4001841"/>
            <a:ext cx="11318033" cy="2283814"/>
          </a:xfrm>
          <a:prstGeom prst="rect">
            <a:avLst/>
          </a:prstGeom>
        </p:spPr>
        <p:txBody>
          <a:bodyPr>
            <a:noAutofit/>
          </a:bodyPr>
          <a:lstStyle/>
          <a:p>
            <a:r>
              <a:rPr lang="en-US" sz="3200" b="1" dirty="0" smtClean="0">
                <a:solidFill>
                  <a:schemeClr val="tx1"/>
                </a:solidFill>
              </a:rPr>
              <a:t>ONAP </a:t>
            </a:r>
            <a:r>
              <a:rPr lang="en-US" sz="3200" b="1" dirty="0">
                <a:solidFill>
                  <a:schemeClr val="tx1"/>
                </a:solidFill>
              </a:rPr>
              <a:t>Orchestration </a:t>
            </a:r>
            <a:r>
              <a:rPr lang="en-US" sz="3200" b="1" dirty="0" smtClean="0">
                <a:solidFill>
                  <a:schemeClr val="tx1"/>
                </a:solidFill>
              </a:rPr>
              <a:t>Alignment</a:t>
            </a:r>
            <a:endParaRPr lang="en-US" sz="1200" b="1" dirty="0">
              <a:solidFill>
                <a:srgbClr val="FF0000"/>
              </a:solidFill>
            </a:endParaRPr>
          </a:p>
        </p:txBody>
      </p:sp>
      <p:grpSp>
        <p:nvGrpSpPr>
          <p:cNvPr id="2" name="Group 7"/>
          <p:cNvGrpSpPr/>
          <p:nvPr/>
        </p:nvGrpSpPr>
        <p:grpSpPr>
          <a:xfrm>
            <a:off x="5838393" y="2206080"/>
            <a:ext cx="5627960" cy="1621955"/>
            <a:chOff x="5838393" y="2206080"/>
            <a:chExt cx="5627960" cy="1621955"/>
          </a:xfrm>
        </p:grpSpPr>
        <p:sp>
          <p:nvSpPr>
            <p:cNvPr id="7" name="Rectangle 6"/>
            <p:cNvSpPr/>
            <p:nvPr/>
          </p:nvSpPr>
          <p:spPr>
            <a:xfrm>
              <a:off x="5838393" y="2206080"/>
              <a:ext cx="5627960" cy="1621955"/>
            </a:xfrm>
            <a:prstGeom prst="rect">
              <a:avLst/>
            </a:prstGeom>
            <a:solidFill>
              <a:schemeClr val="bg1"/>
            </a:solidFill>
            <a:ln w="25400" cap="flat">
              <a:no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457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a:ln>
                  <a:noFill/>
                </a:ln>
                <a:solidFill>
                  <a:srgbClr val="000000"/>
                </a:solidFill>
                <a:effectLst/>
                <a:uFillTx/>
                <a:latin typeface="+mn-lt"/>
                <a:ea typeface="+mn-ea"/>
                <a:cs typeface="+mn-cs"/>
                <a:sym typeface="Calibri"/>
              </a:endParaRPr>
            </a:p>
          </p:txBody>
        </p:sp>
        <p:pic>
          <p:nvPicPr>
            <p:cNvPr id="4" name="Picture 3"/>
            <p:cNvPicPr>
              <a:picLocks noChangeAspect="1"/>
            </p:cNvPicPr>
            <p:nvPr/>
          </p:nvPicPr>
          <p:blipFill>
            <a:blip r:embed="rId2" cstate="print"/>
            <a:stretch>
              <a:fillRect/>
            </a:stretch>
          </p:blipFill>
          <p:spPr>
            <a:xfrm>
              <a:off x="6094525" y="2470318"/>
              <a:ext cx="5115697" cy="1093480"/>
            </a:xfrm>
            <a:prstGeom prst="rect">
              <a:avLst/>
            </a:prstGeom>
          </p:spPr>
        </p:pic>
      </p:grpSp>
    </p:spTree>
    <p:extLst>
      <p:ext uri="{BB962C8B-B14F-4D97-AF65-F5344CB8AC3E}">
        <p14:creationId xmlns:p14="http://schemas.microsoft.com/office/powerpoint/2010/main" val="917012266"/>
      </p:ext>
    </p:extLst>
  </p:cSld>
  <p:clrMapOvr>
    <a:masterClrMapping/>
  </p:clrMapOvr>
  <p:transition>
    <p:wipe dir="r"/>
  </p:transition>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97127" y="155309"/>
            <a:ext cx="10844563" cy="423189"/>
          </a:xfrm>
        </p:spPr>
        <p:txBody>
          <a:bodyPr>
            <a:noAutofit/>
          </a:bodyPr>
          <a:lstStyle/>
          <a:p>
            <a:pPr lvl="0" hangingPunct="0">
              <a:spcAft>
                <a:spcPts val="600"/>
              </a:spcAft>
              <a:defRPr/>
            </a:pPr>
            <a:r>
              <a:rPr lang="en-US" sz="3600" b="1" kern="0" dirty="0">
                <a:solidFill>
                  <a:srgbClr val="067AB4">
                    <a:lumMod val="75000"/>
                  </a:srgbClr>
                </a:solidFill>
                <a:latin typeface="Calibri"/>
                <a:sym typeface="Calibri"/>
              </a:rPr>
              <a:t>ONAP Orchestrator </a:t>
            </a:r>
            <a:r>
              <a:rPr lang="en-US" sz="3600" b="1" kern="0" dirty="0" smtClean="0">
                <a:solidFill>
                  <a:srgbClr val="067AB4">
                    <a:lumMod val="75000"/>
                  </a:srgbClr>
                </a:solidFill>
                <a:latin typeface="Calibri"/>
                <a:sym typeface="Calibri"/>
              </a:rPr>
              <a:t>Functions (1/2)</a:t>
            </a:r>
            <a:endParaRPr lang="en-US" sz="3600" b="1" kern="0" dirty="0">
              <a:solidFill>
                <a:srgbClr val="067AB4">
                  <a:lumMod val="75000"/>
                </a:srgbClr>
              </a:solidFill>
              <a:latin typeface="Calibri"/>
              <a:sym typeface="Calibri"/>
            </a:endParaRPr>
          </a:p>
        </p:txBody>
      </p:sp>
      <p:sp>
        <p:nvSpPr>
          <p:cNvPr id="3" name="Rectangle 2"/>
          <p:cNvSpPr/>
          <p:nvPr/>
        </p:nvSpPr>
        <p:spPr>
          <a:xfrm>
            <a:off x="497127" y="914400"/>
            <a:ext cx="11433206" cy="5266266"/>
          </a:xfrm>
          <a:prstGeom prst="rect">
            <a:avLst/>
          </a:prstGeom>
        </p:spPr>
        <p:txBody>
          <a:bodyPr wrap="square">
            <a:noAutofit/>
          </a:bodyPr>
          <a:lstStyle/>
          <a:p>
            <a:pPr marL="168782" indent="-168782" defTabSz="457200" hangingPunct="0">
              <a:spcBef>
                <a:spcPts val="600"/>
              </a:spcBef>
              <a:spcAft>
                <a:spcPts val="300"/>
              </a:spcAft>
              <a:buFont typeface="Arial" panose="020B0604020202020204" pitchFamily="34" charset="0"/>
              <a:buChar char="•"/>
              <a:defRPr/>
            </a:pPr>
            <a:r>
              <a:rPr lang="en-US" altLang="zh-CN" sz="2800" b="1" kern="0" dirty="0">
                <a:solidFill>
                  <a:srgbClr val="067AB4">
                    <a:lumMod val="75000"/>
                  </a:srgbClr>
                </a:solidFill>
                <a:latin typeface="Calibri"/>
                <a:sym typeface="Calibri"/>
              </a:rPr>
              <a:t>Orchestrate Network Functions (VNF/PNF), and Network Services (</a:t>
            </a:r>
            <a:r>
              <a:rPr lang="en-US" altLang="zh-CN" sz="2800" b="1" kern="0" dirty="0" err="1">
                <a:solidFill>
                  <a:srgbClr val="067AB4">
                    <a:lumMod val="75000"/>
                  </a:srgbClr>
                </a:solidFill>
                <a:latin typeface="Calibri"/>
                <a:sym typeface="Calibri"/>
              </a:rPr>
              <a:t>NSes</a:t>
            </a:r>
            <a:r>
              <a:rPr lang="en-US" altLang="zh-CN" sz="2800" b="1" kern="0" dirty="0">
                <a:solidFill>
                  <a:srgbClr val="067AB4">
                    <a:lumMod val="75000"/>
                  </a:srgbClr>
                </a:solidFill>
                <a:latin typeface="Calibri"/>
                <a:sym typeface="Calibri"/>
              </a:rPr>
              <a:t>), and services provided by the managed environment</a:t>
            </a:r>
          </a:p>
          <a:p>
            <a:pPr marL="168782" indent="-168782" defTabSz="457200" hangingPunct="0">
              <a:spcBef>
                <a:spcPts val="600"/>
              </a:spcBef>
              <a:spcAft>
                <a:spcPts val="300"/>
              </a:spcAft>
              <a:buFont typeface="Arial" panose="020B0604020202020204" pitchFamily="34" charset="0"/>
              <a:buChar char="•"/>
              <a:defRPr/>
            </a:pPr>
            <a:r>
              <a:rPr lang="en-US" altLang="zh-CN" sz="2800" b="1" kern="0" dirty="0">
                <a:solidFill>
                  <a:srgbClr val="067AB4">
                    <a:lumMod val="75000"/>
                  </a:srgbClr>
                </a:solidFill>
                <a:latin typeface="Calibri"/>
                <a:sym typeface="Calibri"/>
              </a:rPr>
              <a:t> Coordinate cross-controller activities driven by orders and events to</a:t>
            </a:r>
          </a:p>
          <a:p>
            <a:pPr marL="347041" lvl="1" indent="-170367" defTabSz="457200" hangingPunct="0">
              <a:buFont typeface="Calibri" panose="020F0502020204030204" pitchFamily="34" charset="0"/>
              <a:buChar char="‒"/>
              <a:defRPr/>
            </a:pPr>
            <a:r>
              <a:rPr lang="en-US" b="1" kern="0" dirty="0">
                <a:solidFill>
                  <a:srgbClr val="000000"/>
                </a:solidFill>
                <a:latin typeface="Calibri"/>
                <a:sym typeface="Calibri"/>
              </a:rPr>
              <a:t>LCM (instantiate/modify/upgrade/configure/remove) VNFs/PNFs, </a:t>
            </a:r>
            <a:r>
              <a:rPr lang="en-US" b="1" kern="0" dirty="0" err="1">
                <a:solidFill>
                  <a:srgbClr val="000000"/>
                </a:solidFill>
                <a:latin typeface="Calibri"/>
                <a:sym typeface="Calibri"/>
              </a:rPr>
              <a:t>Nses</a:t>
            </a:r>
            <a:r>
              <a:rPr lang="en-US" b="1" kern="0" dirty="0">
                <a:solidFill>
                  <a:srgbClr val="000000"/>
                </a:solidFill>
                <a:latin typeface="Calibri"/>
                <a:sym typeface="Calibri"/>
              </a:rPr>
              <a:t>, and services from the managed environment</a:t>
            </a:r>
          </a:p>
          <a:p>
            <a:pPr marL="347041" lvl="1" indent="-170367" defTabSz="457200" hangingPunct="0">
              <a:buFont typeface="Calibri" panose="020F0502020204030204" pitchFamily="34" charset="0"/>
              <a:buChar char="‒"/>
              <a:defRPr/>
            </a:pPr>
            <a:r>
              <a:rPr lang="en-US" b="1" kern="0" dirty="0">
                <a:solidFill>
                  <a:srgbClr val="000000"/>
                </a:solidFill>
                <a:latin typeface="Calibri"/>
                <a:sym typeface="Calibri"/>
              </a:rPr>
              <a:t>perform multi-control layer remedy actions.  </a:t>
            </a:r>
          </a:p>
          <a:p>
            <a:pPr marL="168782" indent="-168782" defTabSz="457200" hangingPunct="0">
              <a:spcBef>
                <a:spcPts val="600"/>
              </a:spcBef>
              <a:spcAft>
                <a:spcPts val="300"/>
              </a:spcAft>
              <a:defRPr/>
            </a:pPr>
            <a:r>
              <a:rPr lang="en-US" sz="2800" b="1" kern="0" dirty="0">
                <a:latin typeface="Calibri"/>
                <a:sym typeface="Calibri"/>
              </a:rPr>
              <a:t>Key Attributes of Orchestrator:</a:t>
            </a:r>
            <a:endParaRPr lang="en-US" sz="2400" b="1" kern="0" dirty="0">
              <a:latin typeface="Calibri"/>
              <a:sym typeface="Calibri"/>
            </a:endParaRPr>
          </a:p>
          <a:p>
            <a:pPr marL="168782" marR="0" lvl="0" indent="-168782" algn="l" defTabSz="457200" rtl="0" eaLnBrk="1" fontAlgn="auto" latinLnBrk="0" hangingPunct="0">
              <a:lnSpc>
                <a:spcPct val="100000"/>
              </a:lnSpc>
              <a:spcBef>
                <a:spcPts val="600"/>
              </a:spcBef>
              <a:spcAft>
                <a:spcPts val="300"/>
              </a:spcAft>
              <a:buClrTx/>
              <a:buSzTx/>
              <a:buFont typeface="Arial" panose="020B0604020202020204" pitchFamily="34" charset="0"/>
              <a:buChar char="•"/>
              <a:tabLst/>
              <a:defRPr/>
            </a:pPr>
            <a:r>
              <a:rPr kumimoji="0" lang="en-US" sz="2400" b="1" i="0" u="none" strike="noStrike" kern="0" cap="none" spc="0" normalizeH="0" baseline="0" noProof="0" dirty="0">
                <a:ln>
                  <a:noFill/>
                </a:ln>
                <a:solidFill>
                  <a:srgbClr val="067AB4">
                    <a:lumMod val="75000"/>
                  </a:srgbClr>
                </a:solidFill>
                <a:effectLst/>
                <a:uLnTx/>
                <a:uFillTx/>
                <a:latin typeface="Calibri"/>
                <a:sym typeface="Calibri"/>
              </a:rPr>
              <a:t>Model Driven Orchestration</a:t>
            </a:r>
          </a:p>
          <a:p>
            <a:pPr marL="347041" marR="0" lvl="1" indent="-170367" algn="l" defTabSz="457200" rtl="0" eaLnBrk="1" fontAlgn="auto" latinLnBrk="0" hangingPunct="0">
              <a:lnSpc>
                <a:spcPct val="100000"/>
              </a:lnSpc>
              <a:spcBef>
                <a:spcPts val="0"/>
              </a:spcBef>
              <a:spcAft>
                <a:spcPts val="0"/>
              </a:spcAft>
              <a:buClrTx/>
              <a:buSzTx/>
              <a:buFont typeface="Calibri" panose="020F0502020204030204" pitchFamily="34" charset="0"/>
              <a:buChar char="‒"/>
              <a:tabLst/>
              <a:defRPr/>
            </a:pPr>
            <a:r>
              <a:rPr kumimoji="0" lang="en-US" b="1" i="0" u="none" strike="noStrike" kern="0" cap="none" spc="0" normalizeH="0" baseline="0" noProof="0" dirty="0">
                <a:ln>
                  <a:noFill/>
                </a:ln>
                <a:solidFill>
                  <a:srgbClr val="000000"/>
                </a:solidFill>
                <a:effectLst/>
                <a:uLnTx/>
                <a:uFillTx/>
                <a:latin typeface="Calibri"/>
                <a:sym typeface="Calibri"/>
              </a:rPr>
              <a:t>Process behavior driven by resource / service model designed in SDC</a:t>
            </a:r>
          </a:p>
          <a:p>
            <a:pPr marL="347041" marR="0" lvl="1" indent="-170367" algn="l" defTabSz="457200" rtl="0" eaLnBrk="1" fontAlgn="auto" latinLnBrk="0" hangingPunct="0">
              <a:lnSpc>
                <a:spcPct val="100000"/>
              </a:lnSpc>
              <a:spcBef>
                <a:spcPts val="0"/>
              </a:spcBef>
              <a:spcAft>
                <a:spcPts val="0"/>
              </a:spcAft>
              <a:buClrTx/>
              <a:buSzTx/>
              <a:buFont typeface="Calibri" panose="020F0502020204030204" pitchFamily="34" charset="0"/>
              <a:buChar char="‒"/>
              <a:tabLst/>
              <a:defRPr/>
            </a:pPr>
            <a:r>
              <a:rPr kumimoji="0" lang="en-US" b="1" i="0" u="none" strike="noStrike" kern="0" cap="none" spc="0" normalizeH="0" baseline="0" noProof="0" dirty="0">
                <a:ln>
                  <a:noFill/>
                </a:ln>
                <a:solidFill>
                  <a:srgbClr val="000000"/>
                </a:solidFill>
                <a:effectLst/>
                <a:uLnTx/>
                <a:uFillTx/>
                <a:latin typeface="Calibri"/>
                <a:sym typeface="Calibri"/>
              </a:rPr>
              <a:t>Orchestrates network functions and service LCM (Instantiations, ..) , </a:t>
            </a:r>
            <a:r>
              <a:rPr kumimoji="0" lang="en-US" b="1" i="1" u="none" strike="noStrike" kern="0" cap="none" spc="0" normalizeH="0" baseline="0" noProof="0" dirty="0">
                <a:ln>
                  <a:noFill/>
                </a:ln>
                <a:solidFill>
                  <a:srgbClr val="000000"/>
                </a:solidFill>
                <a:effectLst/>
                <a:uLnTx/>
                <a:uFillTx/>
                <a:latin typeface="Calibri"/>
                <a:sym typeface="Calibri"/>
              </a:rPr>
              <a:t>including compound / nested services</a:t>
            </a:r>
            <a:r>
              <a:rPr kumimoji="0" lang="en-US" b="1" i="0" u="none" strike="noStrike" kern="0" cap="none" spc="0" normalizeH="0" baseline="0" noProof="0" dirty="0">
                <a:ln>
                  <a:noFill/>
                </a:ln>
                <a:solidFill>
                  <a:srgbClr val="000000"/>
                </a:solidFill>
                <a:effectLst/>
                <a:uLnTx/>
                <a:uFillTx/>
                <a:latin typeface="Calibri"/>
                <a:sym typeface="Calibri"/>
              </a:rPr>
              <a:t> (parts</a:t>
            </a:r>
            <a:r>
              <a:rPr kumimoji="0" lang="en-US" b="1" i="0" u="none" strike="noStrike" kern="0" cap="none" spc="0" normalizeH="0" noProof="0" dirty="0">
                <a:ln>
                  <a:noFill/>
                </a:ln>
                <a:solidFill>
                  <a:srgbClr val="000000"/>
                </a:solidFill>
                <a:effectLst/>
                <a:uLnTx/>
                <a:uFillTx/>
                <a:latin typeface="Calibri"/>
                <a:sym typeface="Calibri"/>
              </a:rPr>
              <a:t> already in R1)</a:t>
            </a:r>
          </a:p>
          <a:p>
            <a:pPr marL="919624" lvl="2" indent="-285750" defTabSz="457200" hangingPunct="0">
              <a:buFont typeface="Courier New" panose="02070309020205020404" pitchFamily="49" charset="0"/>
              <a:buChar char="o"/>
              <a:defRPr/>
            </a:pPr>
            <a:r>
              <a:rPr lang="en-US" kern="0" baseline="0" dirty="0">
                <a:solidFill>
                  <a:schemeClr val="tx1">
                    <a:lumMod val="65000"/>
                    <a:lumOff val="35000"/>
                  </a:schemeClr>
                </a:solidFill>
                <a:latin typeface="Calibri"/>
                <a:sym typeface="Calibri"/>
              </a:rPr>
              <a:t>Nesting</a:t>
            </a:r>
            <a:r>
              <a:rPr lang="en-US" kern="0" dirty="0">
                <a:solidFill>
                  <a:schemeClr val="tx1">
                    <a:lumMod val="65000"/>
                    <a:lumOff val="35000"/>
                  </a:schemeClr>
                </a:solidFill>
                <a:latin typeface="Calibri"/>
                <a:sym typeface="Calibri"/>
              </a:rPr>
              <a:t> may be domain-specific orchestrator (does not require SO clone)</a:t>
            </a:r>
            <a:endParaRPr kumimoji="0" lang="en-US" i="0" u="none" strike="noStrike" kern="0" cap="none" spc="0" normalizeH="0" baseline="0" noProof="0" dirty="0">
              <a:ln>
                <a:noFill/>
              </a:ln>
              <a:solidFill>
                <a:schemeClr val="tx1">
                  <a:lumMod val="65000"/>
                  <a:lumOff val="35000"/>
                </a:schemeClr>
              </a:solidFill>
              <a:effectLst/>
              <a:uLnTx/>
              <a:uFillTx/>
              <a:latin typeface="Calibri"/>
              <a:sym typeface="Calibri"/>
            </a:endParaRPr>
          </a:p>
          <a:p>
            <a:pPr marL="347041" marR="0" lvl="1" indent="-170367" algn="l" defTabSz="457200" rtl="0" eaLnBrk="1" fontAlgn="auto" latinLnBrk="0" hangingPunct="0">
              <a:lnSpc>
                <a:spcPct val="100000"/>
              </a:lnSpc>
              <a:spcBef>
                <a:spcPts val="0"/>
              </a:spcBef>
              <a:spcAft>
                <a:spcPts val="0"/>
              </a:spcAft>
              <a:buClrTx/>
              <a:buSzTx/>
              <a:buFont typeface="Calibri" panose="020F0502020204030204" pitchFamily="34" charset="0"/>
              <a:buChar char="‒"/>
              <a:tabLst/>
              <a:defRPr/>
            </a:pPr>
            <a:r>
              <a:rPr kumimoji="0" lang="en-US" b="1" i="0" u="none" strike="noStrike" kern="0" cap="none" spc="0" normalizeH="0" baseline="0" noProof="0" dirty="0">
                <a:ln>
                  <a:noFill/>
                </a:ln>
                <a:solidFill>
                  <a:srgbClr val="000000"/>
                </a:solidFill>
                <a:effectLst/>
                <a:uLnTx/>
                <a:uFillTx/>
                <a:latin typeface="Calibri"/>
                <a:sym typeface="Calibri"/>
              </a:rPr>
              <a:t>Support software upgrade and planned change management </a:t>
            </a:r>
          </a:p>
          <a:p>
            <a:pPr marL="347041" marR="0" lvl="1" indent="-170367" algn="l" defTabSz="457200" rtl="0" eaLnBrk="1" fontAlgn="auto" latinLnBrk="0" hangingPunct="0">
              <a:lnSpc>
                <a:spcPct val="100000"/>
              </a:lnSpc>
              <a:spcBef>
                <a:spcPts val="0"/>
              </a:spcBef>
              <a:spcAft>
                <a:spcPts val="0"/>
              </a:spcAft>
              <a:buClrTx/>
              <a:buSzTx/>
              <a:buFont typeface="Calibri" panose="020F0502020204030204" pitchFamily="34" charset="0"/>
              <a:buChar char="‒"/>
              <a:tabLst/>
              <a:defRPr/>
            </a:pPr>
            <a:r>
              <a:rPr kumimoji="0" lang="en-US" b="1" i="0" u="none" strike="noStrike" kern="0" cap="none" spc="0" normalizeH="0" baseline="0" noProof="0" dirty="0">
                <a:ln>
                  <a:noFill/>
                </a:ln>
                <a:solidFill>
                  <a:srgbClr val="000000"/>
                </a:solidFill>
                <a:effectLst/>
                <a:uLnTx/>
                <a:uFillTx/>
                <a:latin typeface="Calibri"/>
                <a:sym typeface="Calibri"/>
              </a:rPr>
              <a:t>Support open &amp; closed-loop control actions initiated by DCAE /Policy or external API (e.g.  OSS for Open Loop)</a:t>
            </a:r>
          </a:p>
          <a:p>
            <a:pPr marL="347041" marR="0" lvl="1" indent="-170367" algn="l" defTabSz="457200" rtl="0" eaLnBrk="1" fontAlgn="auto" latinLnBrk="0" hangingPunct="0">
              <a:lnSpc>
                <a:spcPct val="100000"/>
              </a:lnSpc>
              <a:spcBef>
                <a:spcPts val="0"/>
              </a:spcBef>
              <a:spcAft>
                <a:spcPts val="0"/>
              </a:spcAft>
              <a:buClrTx/>
              <a:buSzTx/>
              <a:buFont typeface="Calibri" panose="020F0502020204030204" pitchFamily="34" charset="0"/>
              <a:buChar char="‒"/>
              <a:tabLst/>
              <a:defRPr/>
            </a:pPr>
            <a:r>
              <a:rPr kumimoji="0" lang="en-US" b="1" i="0" u="none" strike="noStrike" kern="0" cap="none" spc="0" normalizeH="0" baseline="0" noProof="0" dirty="0">
                <a:ln>
                  <a:noFill/>
                </a:ln>
                <a:solidFill>
                  <a:srgbClr val="000000"/>
                </a:solidFill>
                <a:effectLst/>
                <a:uLnTx/>
                <a:uFillTx/>
                <a:latin typeface="Calibri"/>
                <a:sym typeface="Calibri"/>
              </a:rPr>
              <a:t>Tracks orchestrated activity for the life of the request but doesn’t control state of orchestrated </a:t>
            </a:r>
            <a:r>
              <a:rPr kumimoji="0" lang="en-US" b="1" i="0" u="none" strike="noStrike" kern="0" cap="none" spc="0" normalizeH="0" baseline="0" noProof="0" dirty="0" smtClean="0">
                <a:ln>
                  <a:noFill/>
                </a:ln>
                <a:solidFill>
                  <a:srgbClr val="000000"/>
                </a:solidFill>
                <a:effectLst/>
                <a:uLnTx/>
                <a:uFillTx/>
                <a:latin typeface="Calibri"/>
                <a:sym typeface="Calibri"/>
              </a:rPr>
              <a:t>components</a:t>
            </a:r>
            <a:endParaRPr kumimoji="0" lang="en-US" b="1" i="0" u="none" strike="noStrike" kern="0" cap="none" spc="0" normalizeH="0" baseline="0" noProof="0" dirty="0">
              <a:ln>
                <a:noFill/>
              </a:ln>
              <a:solidFill>
                <a:srgbClr val="000000"/>
              </a:solidFill>
              <a:effectLst/>
              <a:uLnTx/>
              <a:uFillTx/>
              <a:latin typeface="Calibri"/>
              <a:sym typeface="Calibri"/>
            </a:endParaRPr>
          </a:p>
        </p:txBody>
      </p:sp>
    </p:spTree>
    <p:extLst>
      <p:ext uri="{BB962C8B-B14F-4D97-AF65-F5344CB8AC3E}">
        <p14:creationId xmlns:p14="http://schemas.microsoft.com/office/powerpoint/2010/main" val="148030826"/>
      </p:ext>
    </p:extLst>
  </p:cSld>
  <p:clrMapOvr>
    <a:masterClrMapping/>
  </p:clrMapOvr>
  <p:transition spd="med" advClick="0"/>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2" name="Shape 242"/>
          <p:cNvSpPr>
            <a:spLocks noGrp="1"/>
          </p:cNvSpPr>
          <p:nvPr>
            <p:ph type="ctrTitle"/>
          </p:nvPr>
        </p:nvSpPr>
        <p:spPr>
          <a:xfrm>
            <a:off x="873967" y="3836646"/>
            <a:ext cx="11318033" cy="2283814"/>
          </a:xfrm>
          <a:prstGeom prst="rect">
            <a:avLst/>
          </a:prstGeom>
        </p:spPr>
        <p:txBody>
          <a:bodyPr>
            <a:noAutofit/>
          </a:bodyPr>
          <a:lstStyle/>
          <a:p>
            <a:r>
              <a:rPr lang="en-US" sz="3200" b="1" dirty="0">
                <a:solidFill>
                  <a:schemeClr val="tx1"/>
                </a:solidFill>
              </a:rPr>
              <a:t>ONAP Beijing Architecture Recommendations</a:t>
            </a:r>
            <a:endParaRPr lang="en-US" sz="1200" b="1" dirty="0">
              <a:solidFill>
                <a:srgbClr val="FF0000"/>
              </a:solidFill>
            </a:endParaRPr>
          </a:p>
        </p:txBody>
      </p:sp>
      <p:grpSp>
        <p:nvGrpSpPr>
          <p:cNvPr id="2" name="Group 7"/>
          <p:cNvGrpSpPr/>
          <p:nvPr/>
        </p:nvGrpSpPr>
        <p:grpSpPr>
          <a:xfrm>
            <a:off x="5838393" y="2206080"/>
            <a:ext cx="5627960" cy="1621955"/>
            <a:chOff x="5838393" y="2206080"/>
            <a:chExt cx="5627960" cy="1621955"/>
          </a:xfrm>
        </p:grpSpPr>
        <p:sp>
          <p:nvSpPr>
            <p:cNvPr id="7" name="Rectangle 6"/>
            <p:cNvSpPr/>
            <p:nvPr/>
          </p:nvSpPr>
          <p:spPr>
            <a:xfrm>
              <a:off x="5838393" y="2206080"/>
              <a:ext cx="5627960" cy="1621955"/>
            </a:xfrm>
            <a:prstGeom prst="rect">
              <a:avLst/>
            </a:prstGeom>
            <a:solidFill>
              <a:schemeClr val="bg1"/>
            </a:solidFill>
            <a:ln w="25400" cap="flat">
              <a:no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457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a:ln>
                  <a:noFill/>
                </a:ln>
                <a:solidFill>
                  <a:srgbClr val="000000"/>
                </a:solidFill>
                <a:effectLst/>
                <a:uFillTx/>
                <a:latin typeface="+mn-lt"/>
                <a:ea typeface="+mn-ea"/>
                <a:cs typeface="+mn-cs"/>
                <a:sym typeface="Calibri"/>
              </a:endParaRPr>
            </a:p>
          </p:txBody>
        </p:sp>
        <p:pic>
          <p:nvPicPr>
            <p:cNvPr id="4" name="Picture 3"/>
            <p:cNvPicPr>
              <a:picLocks noChangeAspect="1"/>
            </p:cNvPicPr>
            <p:nvPr/>
          </p:nvPicPr>
          <p:blipFill>
            <a:blip r:embed="rId2" cstate="print"/>
            <a:stretch>
              <a:fillRect/>
            </a:stretch>
          </p:blipFill>
          <p:spPr>
            <a:xfrm>
              <a:off x="6094525" y="2470318"/>
              <a:ext cx="5115697" cy="1093480"/>
            </a:xfrm>
            <a:prstGeom prst="rect">
              <a:avLst/>
            </a:prstGeom>
          </p:spPr>
        </p:pic>
      </p:grpSp>
    </p:spTree>
    <p:extLst>
      <p:ext uri="{BB962C8B-B14F-4D97-AF65-F5344CB8AC3E}">
        <p14:creationId xmlns:p14="http://schemas.microsoft.com/office/powerpoint/2010/main" val="3151165112"/>
      </p:ext>
    </p:extLst>
  </p:cSld>
  <p:clrMapOvr>
    <a:masterClrMapping/>
  </p:clrMapOvr>
  <p:transition>
    <p:wipe dir="r"/>
  </p:transition>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97127" y="155309"/>
            <a:ext cx="10844563" cy="423189"/>
          </a:xfrm>
        </p:spPr>
        <p:txBody>
          <a:bodyPr>
            <a:noAutofit/>
          </a:bodyPr>
          <a:lstStyle/>
          <a:p>
            <a:pPr lvl="0" hangingPunct="0">
              <a:spcAft>
                <a:spcPts val="600"/>
              </a:spcAft>
              <a:defRPr/>
            </a:pPr>
            <a:r>
              <a:rPr lang="en-US" sz="3600" b="1" kern="0" dirty="0">
                <a:solidFill>
                  <a:srgbClr val="067AB4">
                    <a:lumMod val="75000"/>
                  </a:srgbClr>
                </a:solidFill>
                <a:latin typeface="Calibri"/>
                <a:sym typeface="Calibri"/>
              </a:rPr>
              <a:t>ONAP Orchestrator </a:t>
            </a:r>
            <a:r>
              <a:rPr lang="en-US" sz="3600" b="1" kern="0" dirty="0" smtClean="0">
                <a:solidFill>
                  <a:srgbClr val="067AB4">
                    <a:lumMod val="75000"/>
                  </a:srgbClr>
                </a:solidFill>
                <a:latin typeface="Calibri"/>
                <a:sym typeface="Calibri"/>
              </a:rPr>
              <a:t>Functions (2/2)</a:t>
            </a:r>
            <a:endParaRPr lang="en-US" sz="3600" b="1" kern="0" dirty="0">
              <a:solidFill>
                <a:srgbClr val="067AB4">
                  <a:lumMod val="75000"/>
                </a:srgbClr>
              </a:solidFill>
              <a:latin typeface="Calibri"/>
              <a:sym typeface="Calibri"/>
            </a:endParaRPr>
          </a:p>
        </p:txBody>
      </p:sp>
      <p:sp>
        <p:nvSpPr>
          <p:cNvPr id="3" name="Rectangle 2"/>
          <p:cNvSpPr/>
          <p:nvPr/>
        </p:nvSpPr>
        <p:spPr>
          <a:xfrm>
            <a:off x="497127" y="955964"/>
            <a:ext cx="11433206" cy="5224702"/>
          </a:xfrm>
          <a:prstGeom prst="rect">
            <a:avLst/>
          </a:prstGeom>
        </p:spPr>
        <p:txBody>
          <a:bodyPr wrap="square">
            <a:noAutofit/>
          </a:bodyPr>
          <a:lstStyle/>
          <a:p>
            <a:pPr marL="168782" marR="0" lvl="0" indent="-168782" algn="l" defTabSz="457200" rtl="0" eaLnBrk="1" fontAlgn="auto" latinLnBrk="0" hangingPunct="0">
              <a:lnSpc>
                <a:spcPct val="100000"/>
              </a:lnSpc>
              <a:spcBef>
                <a:spcPts val="600"/>
              </a:spcBef>
              <a:spcAft>
                <a:spcPts val="300"/>
              </a:spcAft>
              <a:buClrTx/>
              <a:buSzTx/>
              <a:buFont typeface="Arial" panose="020B0604020202020204" pitchFamily="34" charset="0"/>
              <a:buChar char="•"/>
              <a:tabLst/>
              <a:defRPr/>
            </a:pPr>
            <a:r>
              <a:rPr kumimoji="0" lang="en-US" sz="2800" b="1" i="0" u="none" strike="noStrike" kern="0" cap="none" spc="0" normalizeH="0" baseline="0" noProof="0" dirty="0" smtClean="0">
                <a:ln>
                  <a:noFill/>
                </a:ln>
                <a:solidFill>
                  <a:srgbClr val="045C87"/>
                </a:solidFill>
                <a:effectLst/>
                <a:uLnTx/>
                <a:uFillTx/>
                <a:latin typeface="Calibri"/>
                <a:sym typeface="Calibri"/>
              </a:rPr>
              <a:t>Interfaces to External OSS / BSS Systems</a:t>
            </a:r>
            <a:endParaRPr kumimoji="0" lang="en-US" sz="2800" b="1" i="0" u="none" strike="noStrike" kern="0" cap="none" spc="0" normalizeH="0" baseline="0" noProof="0" dirty="0" smtClean="0">
              <a:ln>
                <a:noFill/>
              </a:ln>
              <a:solidFill>
                <a:srgbClr val="067AB4">
                  <a:lumMod val="75000"/>
                </a:srgbClr>
              </a:solidFill>
              <a:effectLst/>
              <a:uLnTx/>
              <a:uFillTx/>
              <a:latin typeface="Calibri"/>
              <a:sym typeface="Calibri"/>
            </a:endParaRPr>
          </a:p>
          <a:p>
            <a:pPr marL="287338" marR="0" lvl="1" indent="-168275" algn="l" defTabSz="457200" rtl="0" eaLnBrk="1" fontAlgn="auto" latinLnBrk="0" hangingPunct="0">
              <a:lnSpc>
                <a:spcPct val="100000"/>
              </a:lnSpc>
              <a:spcBef>
                <a:spcPts val="0"/>
              </a:spcBef>
              <a:spcAft>
                <a:spcPts val="0"/>
              </a:spcAft>
              <a:buClrTx/>
              <a:buSzTx/>
              <a:buFont typeface="Calibri" panose="020F0502020204030204" pitchFamily="34" charset="0"/>
              <a:buChar char="‒"/>
              <a:tabLst/>
              <a:defRPr/>
            </a:pPr>
            <a:r>
              <a:rPr kumimoji="0" lang="en-US" b="1" i="0" u="none" strike="noStrike" kern="0" cap="none" spc="0" normalizeH="0" baseline="0" noProof="0" dirty="0" smtClean="0">
                <a:ln>
                  <a:noFill/>
                </a:ln>
                <a:solidFill>
                  <a:srgbClr val="000000"/>
                </a:solidFill>
                <a:effectLst/>
                <a:uLnTx/>
                <a:uFillTx/>
                <a:latin typeface="Calibri"/>
                <a:sym typeface="Calibri"/>
              </a:rPr>
              <a:t>Standard APIs exposed northbound to create, modify or remove services and resources</a:t>
            </a:r>
          </a:p>
          <a:p>
            <a:pPr marL="287338" marR="0" lvl="1" indent="-168275" algn="l" defTabSz="457200" rtl="0" eaLnBrk="1" fontAlgn="auto" latinLnBrk="0" hangingPunct="0">
              <a:lnSpc>
                <a:spcPct val="100000"/>
              </a:lnSpc>
              <a:spcBef>
                <a:spcPts val="0"/>
              </a:spcBef>
              <a:spcAft>
                <a:spcPts val="0"/>
              </a:spcAft>
              <a:buClrTx/>
              <a:buSzTx/>
              <a:buFont typeface="Calibri" panose="020F0502020204030204" pitchFamily="34" charset="0"/>
              <a:buChar char="‒"/>
              <a:tabLst/>
              <a:defRPr/>
            </a:pPr>
            <a:r>
              <a:rPr kumimoji="0" lang="en-US" b="1" i="0" u="none" strike="noStrike" kern="0" cap="none" spc="0" normalizeH="0" baseline="0" noProof="0" dirty="0" smtClean="0">
                <a:ln>
                  <a:noFill/>
                </a:ln>
                <a:solidFill>
                  <a:srgbClr val="000000"/>
                </a:solidFill>
                <a:effectLst/>
                <a:uLnTx/>
                <a:uFillTx/>
                <a:latin typeface="Calibri"/>
                <a:sym typeface="Calibri"/>
              </a:rPr>
              <a:t>Request decomposition of service request into service / network function components</a:t>
            </a:r>
          </a:p>
          <a:p>
            <a:pPr marL="287338" marR="0" lvl="1" indent="-168275" algn="l" defTabSz="457200" rtl="0" eaLnBrk="1" fontAlgn="auto" latinLnBrk="0" hangingPunct="0">
              <a:lnSpc>
                <a:spcPct val="100000"/>
              </a:lnSpc>
              <a:spcBef>
                <a:spcPts val="0"/>
              </a:spcBef>
              <a:spcAft>
                <a:spcPts val="0"/>
              </a:spcAft>
              <a:buClrTx/>
              <a:buSzTx/>
              <a:buFont typeface="Calibri" panose="020F0502020204030204" pitchFamily="34" charset="0"/>
              <a:buChar char="‒"/>
              <a:tabLst/>
              <a:defRPr/>
            </a:pPr>
            <a:r>
              <a:rPr kumimoji="0" lang="en-US" b="1" i="0" u="none" strike="noStrike" kern="0" cap="none" spc="0" normalizeH="0" baseline="0" noProof="0" dirty="0" smtClean="0">
                <a:ln>
                  <a:noFill/>
                </a:ln>
                <a:solidFill>
                  <a:srgbClr val="000000"/>
                </a:solidFill>
                <a:effectLst/>
                <a:uLnTx/>
                <a:uFillTx/>
                <a:latin typeface="Calibri"/>
                <a:sym typeface="Calibri"/>
              </a:rPr>
              <a:t>Selects model / recipe that supports the request and maps order data to recipe / model</a:t>
            </a:r>
          </a:p>
          <a:p>
            <a:pPr marL="119063" marR="0" lvl="1" algn="l" defTabSz="457200" rtl="0" eaLnBrk="1" fontAlgn="auto" latinLnBrk="0" hangingPunct="0">
              <a:lnSpc>
                <a:spcPct val="100000"/>
              </a:lnSpc>
              <a:spcBef>
                <a:spcPts val="0"/>
              </a:spcBef>
              <a:spcAft>
                <a:spcPts val="0"/>
              </a:spcAft>
              <a:buClrTx/>
              <a:buSzTx/>
              <a:tabLst/>
              <a:defRPr/>
            </a:pPr>
            <a:endParaRPr kumimoji="0" lang="en-US" b="1" i="0" u="none" strike="noStrike" kern="0" cap="none" spc="0" normalizeH="0" baseline="0" noProof="0" dirty="0" smtClean="0">
              <a:ln>
                <a:noFill/>
              </a:ln>
              <a:solidFill>
                <a:srgbClr val="000000"/>
              </a:solidFill>
              <a:effectLst/>
              <a:uLnTx/>
              <a:uFillTx/>
              <a:latin typeface="Calibri"/>
              <a:sym typeface="Calibri"/>
            </a:endParaRPr>
          </a:p>
          <a:p>
            <a:pPr marL="168782" marR="0" lvl="0" indent="-168782" algn="l" defTabSz="457200" rtl="0" eaLnBrk="1" fontAlgn="auto" latinLnBrk="0" hangingPunct="0">
              <a:lnSpc>
                <a:spcPct val="100000"/>
              </a:lnSpc>
              <a:spcBef>
                <a:spcPts val="600"/>
              </a:spcBef>
              <a:spcAft>
                <a:spcPts val="300"/>
              </a:spcAft>
              <a:buClrTx/>
              <a:buSzTx/>
              <a:buFont typeface="Arial" panose="020B0604020202020204" pitchFamily="34" charset="0"/>
              <a:buChar char="•"/>
              <a:tabLst/>
              <a:defRPr/>
            </a:pPr>
            <a:r>
              <a:rPr kumimoji="0" lang="en-US" sz="2800" b="1" i="0" u="none" strike="noStrike" kern="0" cap="none" spc="0" normalizeH="0" baseline="0" noProof="0" dirty="0" smtClean="0">
                <a:ln>
                  <a:noFill/>
                </a:ln>
                <a:solidFill>
                  <a:srgbClr val="067AB4">
                    <a:lumMod val="75000"/>
                  </a:srgbClr>
                </a:solidFill>
                <a:effectLst/>
                <a:uLnTx/>
                <a:uFillTx/>
                <a:latin typeface="Calibri"/>
                <a:sym typeface="Calibri"/>
              </a:rPr>
              <a:t>Coordinating Activities Across Various ONAP Controllers</a:t>
            </a:r>
          </a:p>
          <a:p>
            <a:pPr marL="287338" marR="0" lvl="1" indent="-168275" algn="l" defTabSz="457200" rtl="0" eaLnBrk="1" fontAlgn="auto" latinLnBrk="0" hangingPunct="0">
              <a:lnSpc>
                <a:spcPct val="100000"/>
              </a:lnSpc>
              <a:spcBef>
                <a:spcPts val="0"/>
              </a:spcBef>
              <a:spcAft>
                <a:spcPts val="0"/>
              </a:spcAft>
              <a:buClrTx/>
              <a:buSzTx/>
              <a:buFont typeface="Calibri" panose="020F0502020204030204" pitchFamily="34" charset="0"/>
              <a:buChar char="‒"/>
              <a:tabLst/>
              <a:defRPr/>
            </a:pPr>
            <a:r>
              <a:rPr kumimoji="0" lang="en-US" b="1" i="0" u="none" strike="noStrike" kern="0" cap="none" spc="0" normalizeH="0" baseline="0" noProof="0" dirty="0" smtClean="0">
                <a:ln>
                  <a:noFill/>
                </a:ln>
                <a:solidFill>
                  <a:srgbClr val="000000"/>
                </a:solidFill>
                <a:effectLst/>
                <a:uLnTx/>
                <a:uFillTx/>
                <a:latin typeface="Calibri"/>
                <a:sym typeface="Calibri"/>
              </a:rPr>
              <a:t>Coordinates activities across Multi-Cloud (infrastructure) / SDN-C / </a:t>
            </a:r>
            <a:r>
              <a:rPr lang="en-US" b="1" kern="0" dirty="0" smtClean="0">
                <a:solidFill>
                  <a:srgbClr val="000000"/>
                </a:solidFill>
                <a:latin typeface="Calibri"/>
                <a:sym typeface="Calibri"/>
              </a:rPr>
              <a:t>APP</a:t>
            </a:r>
            <a:r>
              <a:rPr kumimoji="0" lang="en-US" b="1" i="0" u="none" strike="noStrike" kern="0" cap="none" spc="0" normalizeH="0" baseline="0" noProof="0" dirty="0" smtClean="0">
                <a:ln>
                  <a:noFill/>
                </a:ln>
                <a:solidFill>
                  <a:srgbClr val="000000"/>
                </a:solidFill>
                <a:effectLst/>
                <a:uLnTx/>
                <a:uFillTx/>
                <a:latin typeface="Calibri"/>
                <a:sym typeface="Calibri"/>
              </a:rPr>
              <a:t>C / VF-C controllers</a:t>
            </a:r>
          </a:p>
          <a:p>
            <a:pPr marL="287338" marR="0" lvl="1" indent="-168275" algn="l" defTabSz="457200" rtl="0" eaLnBrk="1" fontAlgn="auto" latinLnBrk="0" hangingPunct="0">
              <a:lnSpc>
                <a:spcPct val="100000"/>
              </a:lnSpc>
              <a:spcBef>
                <a:spcPts val="0"/>
              </a:spcBef>
              <a:spcAft>
                <a:spcPts val="0"/>
              </a:spcAft>
              <a:buClrTx/>
              <a:buSzTx/>
              <a:buFont typeface="Calibri" panose="020F0502020204030204" pitchFamily="34" charset="0"/>
              <a:buChar char="‒"/>
              <a:tabLst/>
              <a:defRPr/>
            </a:pPr>
            <a:r>
              <a:rPr kumimoji="0" lang="en-US" b="1" i="0" u="none" strike="noStrike" kern="0" cap="none" spc="0" normalizeH="0" baseline="0" noProof="0" dirty="0" smtClean="0">
                <a:ln>
                  <a:noFill/>
                </a:ln>
                <a:solidFill>
                  <a:srgbClr val="000000"/>
                </a:solidFill>
                <a:effectLst/>
                <a:uLnTx/>
                <a:uFillTx/>
                <a:latin typeface="Calibri"/>
                <a:sym typeface="Calibri"/>
              </a:rPr>
              <a:t>Manage recording of service configurations</a:t>
            </a:r>
          </a:p>
          <a:p>
            <a:pPr marL="119063" marR="0" lvl="1" algn="l" defTabSz="457200" rtl="0" eaLnBrk="1" fontAlgn="auto" latinLnBrk="0" hangingPunct="0">
              <a:lnSpc>
                <a:spcPct val="100000"/>
              </a:lnSpc>
              <a:spcBef>
                <a:spcPts val="0"/>
              </a:spcBef>
              <a:spcAft>
                <a:spcPts val="0"/>
              </a:spcAft>
              <a:buClrTx/>
              <a:buSzTx/>
              <a:tabLst/>
              <a:defRPr/>
            </a:pPr>
            <a:endParaRPr kumimoji="0" lang="en-US" b="1" i="0" u="none" strike="noStrike" kern="0" cap="none" spc="0" normalizeH="0" baseline="0" noProof="0" dirty="0" smtClean="0">
              <a:ln>
                <a:noFill/>
              </a:ln>
              <a:solidFill>
                <a:srgbClr val="067AB4">
                  <a:lumMod val="75000"/>
                </a:srgbClr>
              </a:solidFill>
              <a:effectLst/>
              <a:uLnTx/>
              <a:uFillTx/>
              <a:latin typeface="Calibri"/>
              <a:sym typeface="Calibri"/>
            </a:endParaRPr>
          </a:p>
          <a:p>
            <a:pPr marL="168782" marR="0" lvl="0" indent="-168782" algn="l" defTabSz="457200" rtl="0" eaLnBrk="1" fontAlgn="auto" latinLnBrk="0" hangingPunct="0">
              <a:lnSpc>
                <a:spcPct val="100000"/>
              </a:lnSpc>
              <a:spcBef>
                <a:spcPts val="600"/>
              </a:spcBef>
              <a:spcAft>
                <a:spcPts val="300"/>
              </a:spcAft>
              <a:buClrTx/>
              <a:buSzTx/>
              <a:buFont typeface="Arial" panose="020B0604020202020204" pitchFamily="34" charset="0"/>
              <a:buChar char="•"/>
              <a:tabLst/>
              <a:defRPr/>
            </a:pPr>
            <a:r>
              <a:rPr kumimoji="0" lang="en-US" sz="2800" b="1" i="0" u="none" strike="noStrike" kern="0" cap="none" spc="0" normalizeH="0" baseline="0" noProof="0" dirty="0" smtClean="0">
                <a:ln>
                  <a:noFill/>
                </a:ln>
                <a:solidFill>
                  <a:srgbClr val="067AB4">
                    <a:lumMod val="75000"/>
                  </a:srgbClr>
                </a:solidFill>
                <a:effectLst/>
                <a:uLnTx/>
                <a:uFillTx/>
                <a:latin typeface="Calibri"/>
                <a:sym typeface="Calibri"/>
              </a:rPr>
              <a:t>Orchestrator Performs Following Additional Services</a:t>
            </a:r>
          </a:p>
          <a:p>
            <a:pPr marL="287338" marR="0" lvl="1" indent="-168275" algn="l" defTabSz="457200" rtl="0" eaLnBrk="1" fontAlgn="auto" latinLnBrk="0" hangingPunct="0">
              <a:lnSpc>
                <a:spcPct val="100000"/>
              </a:lnSpc>
              <a:spcBef>
                <a:spcPts val="0"/>
              </a:spcBef>
              <a:spcAft>
                <a:spcPts val="0"/>
              </a:spcAft>
              <a:buClrTx/>
              <a:buSzTx/>
              <a:buFont typeface="Calibri" panose="020F0502020204030204" pitchFamily="34" charset="0"/>
              <a:buChar char="‒"/>
              <a:tabLst/>
              <a:defRPr/>
            </a:pPr>
            <a:r>
              <a:rPr kumimoji="0" lang="en-US" b="1" i="0" u="none" strike="noStrike" kern="0" cap="none" spc="0" normalizeH="0" baseline="0" noProof="0" dirty="0" smtClean="0">
                <a:ln>
                  <a:noFill/>
                </a:ln>
                <a:solidFill>
                  <a:srgbClr val="000000"/>
                </a:solidFill>
                <a:effectLst/>
                <a:uLnTx/>
                <a:uFillTx/>
                <a:latin typeface="Calibri"/>
                <a:sym typeface="Calibri"/>
              </a:rPr>
              <a:t>Coordinates current inventories and placement/optimization recommendations</a:t>
            </a:r>
          </a:p>
          <a:p>
            <a:pPr marL="287338" marR="0" lvl="1" indent="-168275" algn="l" defTabSz="457200" rtl="0" eaLnBrk="1" fontAlgn="auto" latinLnBrk="0" hangingPunct="0">
              <a:lnSpc>
                <a:spcPct val="100000"/>
              </a:lnSpc>
              <a:spcBef>
                <a:spcPts val="0"/>
              </a:spcBef>
              <a:spcAft>
                <a:spcPts val="0"/>
              </a:spcAft>
              <a:buClrTx/>
              <a:buSzTx/>
              <a:buFont typeface="Calibri" panose="020F0502020204030204" pitchFamily="34" charset="0"/>
              <a:buChar char="‒"/>
              <a:tabLst/>
              <a:defRPr/>
            </a:pPr>
            <a:r>
              <a:rPr kumimoji="0" lang="en-US" b="1" i="0" u="none" strike="noStrike" kern="0" cap="none" spc="0" normalizeH="0" baseline="0" noProof="0" dirty="0" smtClean="0">
                <a:ln>
                  <a:noFill/>
                </a:ln>
                <a:solidFill>
                  <a:srgbClr val="000000"/>
                </a:solidFill>
                <a:effectLst/>
                <a:uLnTx/>
                <a:uFillTx/>
                <a:latin typeface="Calibri"/>
                <a:sym typeface="Calibri"/>
              </a:rPr>
              <a:t>Enforces business &amp; technical policies</a:t>
            </a:r>
          </a:p>
          <a:p>
            <a:pPr marL="287338" marR="0" lvl="1" indent="-168275" algn="l" defTabSz="457200" rtl="0" eaLnBrk="1" fontAlgn="auto" latinLnBrk="0" hangingPunct="0">
              <a:lnSpc>
                <a:spcPct val="100000"/>
              </a:lnSpc>
              <a:spcBef>
                <a:spcPts val="0"/>
              </a:spcBef>
              <a:spcAft>
                <a:spcPts val="0"/>
              </a:spcAft>
              <a:buClrTx/>
              <a:buSzTx/>
              <a:buFont typeface="Calibri" panose="020F0502020204030204" pitchFamily="34" charset="0"/>
              <a:buChar char="‒"/>
              <a:tabLst/>
              <a:defRPr/>
            </a:pPr>
            <a:r>
              <a:rPr kumimoji="0" lang="en-US" b="1" i="0" u="none" strike="noStrike" kern="0" cap="none" spc="0" normalizeH="0" baseline="0" noProof="0" dirty="0" smtClean="0">
                <a:ln>
                  <a:noFill/>
                </a:ln>
                <a:solidFill>
                  <a:srgbClr val="000000"/>
                </a:solidFill>
                <a:effectLst/>
                <a:uLnTx/>
                <a:uFillTx/>
                <a:latin typeface="Calibri"/>
                <a:sym typeface="Calibri"/>
              </a:rPr>
              <a:t>Support standards-based workflows</a:t>
            </a:r>
          </a:p>
          <a:p>
            <a:pPr marL="287338" marR="0" lvl="1" indent="-168275" algn="l" defTabSz="457200" rtl="0" eaLnBrk="1" fontAlgn="auto" latinLnBrk="0" hangingPunct="0">
              <a:lnSpc>
                <a:spcPct val="100000"/>
              </a:lnSpc>
              <a:spcBef>
                <a:spcPts val="0"/>
              </a:spcBef>
              <a:spcAft>
                <a:spcPts val="0"/>
              </a:spcAft>
              <a:buClrTx/>
              <a:buSzTx/>
              <a:buFont typeface="Calibri" panose="020F0502020204030204" pitchFamily="34" charset="0"/>
              <a:buChar char="‒"/>
              <a:tabLst/>
              <a:defRPr/>
            </a:pPr>
            <a:r>
              <a:rPr kumimoji="0" lang="en-US" b="1" i="0" u="none" strike="noStrike" kern="0" cap="none" spc="0" normalizeH="0" baseline="0" noProof="0" dirty="0" smtClean="0">
                <a:ln>
                  <a:noFill/>
                </a:ln>
                <a:solidFill>
                  <a:srgbClr val="000000"/>
                </a:solidFill>
                <a:effectLst/>
                <a:uLnTx/>
                <a:uFillTx/>
                <a:latin typeface="Calibri"/>
                <a:sym typeface="Calibri"/>
              </a:rPr>
              <a:t>Validates and records network functions / service implementations</a:t>
            </a:r>
            <a:endParaRPr kumimoji="0" lang="en-US" b="1" i="0" u="none" strike="noStrike" kern="0" cap="none" spc="0" normalizeH="0" baseline="0" noProof="0" dirty="0">
              <a:ln>
                <a:noFill/>
              </a:ln>
              <a:solidFill>
                <a:srgbClr val="000000"/>
              </a:solidFill>
              <a:effectLst/>
              <a:uLnTx/>
              <a:uFillTx/>
              <a:latin typeface="Calibri"/>
              <a:sym typeface="Calibri"/>
            </a:endParaRPr>
          </a:p>
        </p:txBody>
      </p:sp>
    </p:spTree>
    <p:extLst>
      <p:ext uri="{BB962C8B-B14F-4D97-AF65-F5344CB8AC3E}">
        <p14:creationId xmlns:p14="http://schemas.microsoft.com/office/powerpoint/2010/main" val="4238348723"/>
      </p:ext>
    </p:extLst>
  </p:cSld>
  <p:clrMapOvr>
    <a:masterClrMapping/>
  </p:clrMapOvr>
  <p:transition spd="med" advClick="0"/>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97127" y="155309"/>
            <a:ext cx="10844563" cy="423189"/>
          </a:xfrm>
        </p:spPr>
        <p:txBody>
          <a:bodyPr>
            <a:noAutofit/>
          </a:bodyPr>
          <a:lstStyle/>
          <a:p>
            <a:r>
              <a:rPr lang="en-US" sz="3600" b="1" dirty="0"/>
              <a:t>Examples of Orchestration </a:t>
            </a:r>
            <a:r>
              <a:rPr lang="en-US" sz="3600" b="1" dirty="0" smtClean="0"/>
              <a:t>Requests (1/2)</a:t>
            </a:r>
            <a:endParaRPr lang="en-US" sz="3600" b="1" dirty="0"/>
          </a:p>
        </p:txBody>
      </p:sp>
      <p:sp>
        <p:nvSpPr>
          <p:cNvPr id="3" name="Rectangle 2"/>
          <p:cNvSpPr/>
          <p:nvPr/>
        </p:nvSpPr>
        <p:spPr>
          <a:xfrm>
            <a:off x="497127" y="886691"/>
            <a:ext cx="11616496" cy="5423674"/>
          </a:xfrm>
          <a:prstGeom prst="rect">
            <a:avLst/>
          </a:prstGeom>
        </p:spPr>
        <p:txBody>
          <a:bodyPr wrap="square">
            <a:noAutofit/>
          </a:bodyPr>
          <a:lstStyle/>
          <a:p>
            <a:pPr marL="168782" marR="0" lvl="0" indent="-168782" algn="l" defTabSz="457200" rtl="0" eaLnBrk="1" fontAlgn="auto" latinLnBrk="0" hangingPunct="0">
              <a:lnSpc>
                <a:spcPct val="100000"/>
              </a:lnSpc>
              <a:spcBef>
                <a:spcPts val="600"/>
              </a:spcBef>
              <a:spcAft>
                <a:spcPts val="300"/>
              </a:spcAft>
              <a:buClrTx/>
              <a:buSzTx/>
              <a:buFont typeface="Arial" panose="020B0604020202020204" pitchFamily="34" charset="0"/>
              <a:buChar char="•"/>
              <a:tabLst/>
              <a:defRPr/>
            </a:pPr>
            <a:r>
              <a:rPr kumimoji="0" lang="en-US" sz="2400" b="1" i="0" u="none" strike="noStrike" kern="0" cap="none" spc="0" normalizeH="0" baseline="0" noProof="0" dirty="0">
                <a:ln>
                  <a:noFill/>
                </a:ln>
                <a:solidFill>
                  <a:srgbClr val="067AB4">
                    <a:lumMod val="75000"/>
                  </a:srgbClr>
                </a:solidFill>
                <a:effectLst/>
                <a:uLnTx/>
                <a:uFillTx/>
                <a:latin typeface="Calibri"/>
                <a:sym typeface="Calibri"/>
              </a:rPr>
              <a:t>Install/Configure a single network function (VNF or PNF) – e.g. Deploy a new virtual PE / P router</a:t>
            </a:r>
          </a:p>
          <a:p>
            <a:pPr marL="347041" lvl="1" indent="-170367" defTabSz="457200" hangingPunct="0">
              <a:buFont typeface="Calibri" panose="020F0502020204030204" pitchFamily="34" charset="0"/>
              <a:buChar char="‒"/>
              <a:defRPr/>
            </a:pPr>
            <a:r>
              <a:rPr lang="en-US" sz="2000" b="1" kern="0" dirty="0">
                <a:solidFill>
                  <a:srgbClr val="000000"/>
                </a:solidFill>
                <a:latin typeface="Calibri"/>
                <a:sym typeface="Calibri"/>
              </a:rPr>
              <a:t>A virtual network element might have one or more components (</a:t>
            </a:r>
            <a:r>
              <a:rPr lang="en-US" sz="2000" b="1" kern="0" dirty="0" err="1">
                <a:solidFill>
                  <a:srgbClr val="000000"/>
                </a:solidFill>
                <a:latin typeface="Calibri"/>
                <a:sym typeface="Calibri"/>
              </a:rPr>
              <a:t>e.g</a:t>
            </a:r>
            <a:r>
              <a:rPr lang="en-US" sz="2000" b="1" kern="0" dirty="0">
                <a:solidFill>
                  <a:srgbClr val="000000"/>
                </a:solidFill>
                <a:latin typeface="Calibri"/>
                <a:sym typeface="Calibri"/>
              </a:rPr>
              <a:t> VNFCs or VDUs)</a:t>
            </a:r>
          </a:p>
          <a:p>
            <a:pPr marL="168782" marR="0" lvl="0" indent="-168782" algn="l" defTabSz="457200" rtl="0" eaLnBrk="1" fontAlgn="auto" latinLnBrk="0" hangingPunct="0">
              <a:lnSpc>
                <a:spcPct val="100000"/>
              </a:lnSpc>
              <a:spcBef>
                <a:spcPts val="600"/>
              </a:spcBef>
              <a:spcAft>
                <a:spcPts val="300"/>
              </a:spcAft>
              <a:buClrTx/>
              <a:buSzTx/>
              <a:buFont typeface="Arial" panose="020B0604020202020204" pitchFamily="34" charset="0"/>
              <a:buChar char="•"/>
              <a:tabLst/>
              <a:defRPr/>
            </a:pPr>
            <a:r>
              <a:rPr kumimoji="0" lang="en-US" sz="2400" b="1" i="0" u="none" strike="noStrike" kern="0" cap="none" spc="0" normalizeH="0" baseline="0" noProof="0" dirty="0">
                <a:ln>
                  <a:noFill/>
                </a:ln>
                <a:solidFill>
                  <a:srgbClr val="067AB4">
                    <a:lumMod val="75000"/>
                  </a:srgbClr>
                </a:solidFill>
                <a:effectLst/>
                <a:uLnTx/>
                <a:uFillTx/>
                <a:latin typeface="Calibri"/>
                <a:sym typeface="Calibri"/>
              </a:rPr>
              <a:t>Install multiple copies of network functions in one or more data centers – e.g. Deploy new virtual PE / P routers across multiple locations</a:t>
            </a:r>
          </a:p>
          <a:p>
            <a:pPr marL="168782" marR="0" lvl="0" indent="-168782" algn="l" defTabSz="457200" rtl="0" eaLnBrk="1" fontAlgn="auto" latinLnBrk="0" hangingPunct="0">
              <a:lnSpc>
                <a:spcPct val="100000"/>
              </a:lnSpc>
              <a:spcBef>
                <a:spcPts val="600"/>
              </a:spcBef>
              <a:spcAft>
                <a:spcPts val="300"/>
              </a:spcAft>
              <a:buClrTx/>
              <a:buSzTx/>
              <a:buFont typeface="Arial" panose="020B0604020202020204" pitchFamily="34" charset="0"/>
              <a:buChar char="•"/>
              <a:tabLst/>
              <a:defRPr/>
            </a:pPr>
            <a:r>
              <a:rPr kumimoji="0" lang="en-US" sz="2400" b="1" i="0" u="none" strike="noStrike" kern="0" cap="none" spc="0" normalizeH="0" baseline="0" noProof="0" dirty="0">
                <a:ln>
                  <a:noFill/>
                </a:ln>
                <a:solidFill>
                  <a:srgbClr val="067AB4">
                    <a:lumMod val="75000"/>
                  </a:srgbClr>
                </a:solidFill>
                <a:effectLst/>
                <a:uLnTx/>
                <a:uFillTx/>
                <a:latin typeface="Calibri"/>
                <a:sym typeface="Calibri"/>
              </a:rPr>
              <a:t>Deploy one or  more instances of network services – e.g. RAN at Multiple sites, one or more sites of EPC, etc.</a:t>
            </a:r>
          </a:p>
          <a:p>
            <a:pPr marL="168782" marR="0" lvl="0" indent="-168782" algn="l" defTabSz="457200" rtl="0" eaLnBrk="1" fontAlgn="auto" latinLnBrk="0" hangingPunct="0">
              <a:lnSpc>
                <a:spcPct val="100000"/>
              </a:lnSpc>
              <a:spcBef>
                <a:spcPts val="600"/>
              </a:spcBef>
              <a:spcAft>
                <a:spcPts val="300"/>
              </a:spcAft>
              <a:buClrTx/>
              <a:buSzTx/>
              <a:buFont typeface="Arial" panose="020B0604020202020204" pitchFamily="34" charset="0"/>
              <a:buChar char="•"/>
              <a:tabLst/>
              <a:defRPr/>
            </a:pPr>
            <a:r>
              <a:rPr lang="en-US" sz="2400" b="1" kern="0" dirty="0">
                <a:solidFill>
                  <a:srgbClr val="067AB4">
                    <a:lumMod val="75000"/>
                  </a:srgbClr>
                </a:solidFill>
                <a:latin typeface="Calibri"/>
                <a:sym typeface="Calibri"/>
              </a:rPr>
              <a:t>Deploy E2E network services (e.g. RAN + EPC + IMS) and services from the managed </a:t>
            </a:r>
            <a:r>
              <a:rPr lang="en-US" sz="2400" b="1" kern="0" dirty="0" smtClean="0">
                <a:solidFill>
                  <a:srgbClr val="067AB4">
                    <a:lumMod val="75000"/>
                  </a:srgbClr>
                </a:solidFill>
                <a:latin typeface="Calibri"/>
                <a:sym typeface="Calibri"/>
              </a:rPr>
              <a:t>environment</a:t>
            </a:r>
            <a:endParaRPr kumimoji="0" lang="en-US" sz="2400" b="1" i="0" u="none" strike="noStrike" kern="0" cap="none" spc="0" normalizeH="0" baseline="0" noProof="0" dirty="0">
              <a:ln>
                <a:noFill/>
              </a:ln>
              <a:solidFill>
                <a:srgbClr val="067AB4">
                  <a:lumMod val="75000"/>
                </a:srgbClr>
              </a:solidFill>
              <a:effectLst/>
              <a:uLnTx/>
              <a:uFillTx/>
              <a:latin typeface="Calibri"/>
              <a:sym typeface="Calibri"/>
            </a:endParaRPr>
          </a:p>
          <a:p>
            <a:pPr marL="168782" marR="0" lvl="0" indent="-168782" algn="l" defTabSz="457200" rtl="0" eaLnBrk="1" fontAlgn="auto" latinLnBrk="0" hangingPunct="0">
              <a:lnSpc>
                <a:spcPct val="100000"/>
              </a:lnSpc>
              <a:spcBef>
                <a:spcPts val="600"/>
              </a:spcBef>
              <a:spcAft>
                <a:spcPts val="300"/>
              </a:spcAft>
              <a:buClrTx/>
              <a:buSzTx/>
              <a:buFont typeface="Arial" panose="020B0604020202020204" pitchFamily="34" charset="0"/>
              <a:buChar char="•"/>
              <a:tabLst/>
              <a:defRPr/>
            </a:pPr>
            <a:r>
              <a:rPr kumimoji="0" lang="en-US" sz="2400" b="1" i="0" u="none" strike="noStrike" kern="0" cap="none" spc="0" normalizeH="0" baseline="0" noProof="0" dirty="0">
                <a:ln>
                  <a:noFill/>
                </a:ln>
                <a:solidFill>
                  <a:srgbClr val="067AB4">
                    <a:lumMod val="75000"/>
                  </a:srgbClr>
                </a:solidFill>
                <a:effectLst/>
                <a:uLnTx/>
                <a:uFillTx/>
                <a:latin typeface="Calibri"/>
                <a:sym typeface="Calibri"/>
              </a:rPr>
              <a:t>Instantiate and LCM a customer services – e.g. multi-site VPN or IP SEC</a:t>
            </a:r>
          </a:p>
          <a:p>
            <a:pPr marL="347041" marR="0" lvl="1" indent="-170367" defTabSz="457200" fontAlgn="auto" hangingPunct="0">
              <a:lnSpc>
                <a:spcPct val="100000"/>
              </a:lnSpc>
              <a:spcBef>
                <a:spcPts val="0"/>
              </a:spcBef>
              <a:spcAft>
                <a:spcPts val="0"/>
              </a:spcAft>
              <a:buClrTx/>
              <a:buSzTx/>
              <a:buFont typeface="Calibri" panose="020F0502020204030204" pitchFamily="34" charset="0"/>
              <a:buChar char="‒"/>
              <a:tabLst/>
              <a:defRPr/>
            </a:pPr>
            <a:r>
              <a:rPr lang="en-US" sz="2000" b="1" kern="0" dirty="0">
                <a:solidFill>
                  <a:srgbClr val="000000"/>
                </a:solidFill>
                <a:latin typeface="Calibri"/>
                <a:sym typeface="Calibri"/>
              </a:rPr>
              <a:t>Could require deploying new instances of network elements (e.g. </a:t>
            </a:r>
            <a:r>
              <a:rPr lang="en-US" sz="2000" b="1" kern="0" dirty="0" err="1">
                <a:solidFill>
                  <a:srgbClr val="000000"/>
                </a:solidFill>
                <a:latin typeface="Calibri"/>
                <a:sym typeface="Calibri"/>
              </a:rPr>
              <a:t>vCE</a:t>
            </a:r>
            <a:r>
              <a:rPr lang="en-US" sz="2000" b="1" kern="0" dirty="0">
                <a:solidFill>
                  <a:srgbClr val="000000"/>
                </a:solidFill>
                <a:latin typeface="Calibri"/>
                <a:sym typeface="Calibri"/>
              </a:rPr>
              <a:t>) and using existing elements (e.g. </a:t>
            </a:r>
            <a:r>
              <a:rPr lang="en-US" sz="2000" b="1" kern="0" dirty="0" err="1">
                <a:solidFill>
                  <a:srgbClr val="000000"/>
                </a:solidFill>
                <a:latin typeface="Calibri"/>
                <a:sym typeface="Calibri"/>
              </a:rPr>
              <a:t>vPE</a:t>
            </a:r>
            <a:r>
              <a:rPr lang="en-US" sz="2000" b="1" kern="0" dirty="0">
                <a:solidFill>
                  <a:srgbClr val="000000"/>
                </a:solidFill>
                <a:latin typeface="Calibri"/>
                <a:sym typeface="Calibri"/>
              </a:rPr>
              <a:t>)</a:t>
            </a:r>
          </a:p>
          <a:p>
            <a:pPr marL="347041" marR="0" lvl="1" indent="-170367" defTabSz="457200" fontAlgn="auto" hangingPunct="0">
              <a:lnSpc>
                <a:spcPct val="100000"/>
              </a:lnSpc>
              <a:spcBef>
                <a:spcPts val="0"/>
              </a:spcBef>
              <a:spcAft>
                <a:spcPts val="0"/>
              </a:spcAft>
              <a:buClrTx/>
              <a:buSzTx/>
              <a:buFont typeface="Calibri" panose="020F0502020204030204" pitchFamily="34" charset="0"/>
              <a:buChar char="‒"/>
              <a:tabLst/>
              <a:defRPr/>
            </a:pPr>
            <a:r>
              <a:rPr lang="en-US" sz="2000" b="1" kern="0" dirty="0">
                <a:solidFill>
                  <a:srgbClr val="000000"/>
                </a:solidFill>
                <a:latin typeface="Calibri"/>
                <a:sym typeface="Calibri"/>
              </a:rPr>
              <a:t>Could be using existing elements without any new VNF / PNF being deployed (e.g. “Allocated Resources” – configuring a service to existing components</a:t>
            </a:r>
            <a:r>
              <a:rPr lang="en-US" sz="2000" b="1" kern="0" dirty="0" smtClean="0">
                <a:solidFill>
                  <a:srgbClr val="000000"/>
                </a:solidFill>
                <a:latin typeface="Calibri"/>
                <a:sym typeface="Calibri"/>
              </a:rPr>
              <a:t>)</a:t>
            </a:r>
            <a:endParaRPr lang="en-US" sz="2000" b="1" kern="0" dirty="0">
              <a:solidFill>
                <a:srgbClr val="000000"/>
              </a:solidFill>
              <a:latin typeface="Calibri"/>
              <a:sym typeface="Calibri"/>
            </a:endParaRPr>
          </a:p>
        </p:txBody>
      </p:sp>
    </p:spTree>
    <p:extLst>
      <p:ext uri="{BB962C8B-B14F-4D97-AF65-F5344CB8AC3E}">
        <p14:creationId xmlns:p14="http://schemas.microsoft.com/office/powerpoint/2010/main" val="3153434324"/>
      </p:ext>
    </p:extLst>
  </p:cSld>
  <p:clrMapOvr>
    <a:masterClrMapping/>
  </p:clrMapOvr>
  <p:transition spd="med" advClick="0"/>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97127" y="155309"/>
            <a:ext cx="10844563" cy="423189"/>
          </a:xfrm>
        </p:spPr>
        <p:txBody>
          <a:bodyPr>
            <a:noAutofit/>
          </a:bodyPr>
          <a:lstStyle/>
          <a:p>
            <a:r>
              <a:rPr lang="en-US" sz="3600" b="1" dirty="0"/>
              <a:t>Examples of Orchestration </a:t>
            </a:r>
            <a:r>
              <a:rPr lang="en-US" sz="3600" b="1" dirty="0" smtClean="0"/>
              <a:t>Requests (2/2)</a:t>
            </a:r>
            <a:endParaRPr lang="en-US" sz="3600" b="1" dirty="0"/>
          </a:p>
        </p:txBody>
      </p:sp>
      <p:sp>
        <p:nvSpPr>
          <p:cNvPr id="3" name="Rectangle 2"/>
          <p:cNvSpPr/>
          <p:nvPr/>
        </p:nvSpPr>
        <p:spPr>
          <a:xfrm>
            <a:off x="497127" y="845127"/>
            <a:ext cx="11616496" cy="5465238"/>
          </a:xfrm>
          <a:prstGeom prst="rect">
            <a:avLst/>
          </a:prstGeom>
        </p:spPr>
        <p:txBody>
          <a:bodyPr wrap="square">
            <a:noAutofit/>
          </a:bodyPr>
          <a:lstStyle/>
          <a:p>
            <a:pPr marL="168782" lvl="0" indent="-168782" defTabSz="457200" hangingPunct="0">
              <a:spcBef>
                <a:spcPts val="600"/>
              </a:spcBef>
              <a:spcAft>
                <a:spcPts val="300"/>
              </a:spcAft>
              <a:buFont typeface="Arial" panose="020B0604020202020204" pitchFamily="34" charset="0"/>
              <a:buChar char="•"/>
              <a:defRPr/>
            </a:pPr>
            <a:r>
              <a:rPr lang="en-US" sz="2800" b="1" kern="0" dirty="0" smtClean="0">
                <a:solidFill>
                  <a:srgbClr val="067AB4">
                    <a:lumMod val="75000"/>
                  </a:srgbClr>
                </a:solidFill>
                <a:sym typeface="Calibri"/>
              </a:rPr>
              <a:t>Create </a:t>
            </a:r>
            <a:r>
              <a:rPr lang="en-US" sz="2800" b="1" kern="0" dirty="0">
                <a:solidFill>
                  <a:srgbClr val="067AB4">
                    <a:lumMod val="75000"/>
                  </a:srgbClr>
                </a:solidFill>
                <a:sym typeface="Calibri"/>
              </a:rPr>
              <a:t>a new instance of a network slice segment</a:t>
            </a:r>
          </a:p>
          <a:p>
            <a:pPr marL="347041" lvl="1" indent="-170367" defTabSz="457200" hangingPunct="0">
              <a:buFont typeface="Calibri" panose="020F0502020204030204" pitchFamily="34" charset="0"/>
              <a:buChar char="‒"/>
              <a:defRPr/>
            </a:pPr>
            <a:r>
              <a:rPr lang="en-US" sz="2000" b="1" kern="0" dirty="0">
                <a:solidFill>
                  <a:srgbClr val="000000"/>
                </a:solidFill>
                <a:latin typeface="Calibri"/>
                <a:sym typeface="Calibri"/>
              </a:rPr>
              <a:t>Could be leveraging existing network services (RAN, </a:t>
            </a:r>
            <a:r>
              <a:rPr lang="en-US" sz="2000" b="1" kern="0" dirty="0" err="1">
                <a:solidFill>
                  <a:srgbClr val="000000"/>
                </a:solidFill>
                <a:latin typeface="Calibri"/>
                <a:sym typeface="Calibri"/>
              </a:rPr>
              <a:t>vEPC</a:t>
            </a:r>
            <a:r>
              <a:rPr lang="en-US" sz="2000" b="1" kern="0" dirty="0">
                <a:solidFill>
                  <a:srgbClr val="000000"/>
                </a:solidFill>
                <a:latin typeface="Calibri"/>
                <a:sym typeface="Calibri"/>
              </a:rPr>
              <a:t>, etc.)</a:t>
            </a:r>
          </a:p>
          <a:p>
            <a:pPr marL="168782" lvl="0" indent="-168782" defTabSz="457200" hangingPunct="0">
              <a:spcBef>
                <a:spcPts val="600"/>
              </a:spcBef>
              <a:spcAft>
                <a:spcPts val="300"/>
              </a:spcAft>
              <a:buFont typeface="Arial" panose="020B0604020202020204" pitchFamily="34" charset="0"/>
              <a:buChar char="•"/>
              <a:defRPr/>
            </a:pPr>
            <a:r>
              <a:rPr lang="en-US" sz="2800" b="1" kern="0" dirty="0">
                <a:solidFill>
                  <a:srgbClr val="067AB4">
                    <a:lumMod val="75000"/>
                  </a:srgbClr>
                </a:solidFill>
                <a:sym typeface="Calibri"/>
              </a:rPr>
              <a:t>Create </a:t>
            </a:r>
            <a:r>
              <a:rPr kumimoji="0" lang="en-US" sz="2800" b="1" i="0" u="none" strike="noStrike" kern="0" cap="none" spc="0" normalizeH="0" baseline="0" noProof="0" dirty="0">
                <a:ln>
                  <a:noFill/>
                </a:ln>
                <a:solidFill>
                  <a:srgbClr val="067AB4">
                    <a:lumMod val="75000"/>
                  </a:srgbClr>
                </a:solidFill>
                <a:effectLst/>
                <a:uLnTx/>
                <a:uFillTx/>
                <a:latin typeface="Calibri"/>
                <a:sym typeface="Calibri"/>
              </a:rPr>
              <a:t>a new instance of a network service slice – e.g. </a:t>
            </a:r>
            <a:r>
              <a:rPr kumimoji="0" lang="en-US" sz="2800" b="1" i="0" u="none" strike="noStrike" kern="0" cap="none" spc="0" normalizeH="0" baseline="0" noProof="0" dirty="0" err="1">
                <a:ln>
                  <a:noFill/>
                </a:ln>
                <a:solidFill>
                  <a:srgbClr val="067AB4">
                    <a:lumMod val="75000"/>
                  </a:srgbClr>
                </a:solidFill>
                <a:effectLst/>
                <a:uLnTx/>
                <a:uFillTx/>
                <a:latin typeface="Calibri"/>
                <a:sym typeface="Calibri"/>
              </a:rPr>
              <a:t>IoT</a:t>
            </a:r>
            <a:r>
              <a:rPr kumimoji="0" lang="en-US" sz="2800" b="1" i="0" u="none" strike="noStrike" kern="0" cap="none" spc="0" normalizeH="0" baseline="0" noProof="0" dirty="0">
                <a:ln>
                  <a:noFill/>
                </a:ln>
                <a:solidFill>
                  <a:srgbClr val="067AB4">
                    <a:lumMod val="75000"/>
                  </a:srgbClr>
                </a:solidFill>
                <a:effectLst/>
                <a:uLnTx/>
                <a:uFillTx/>
                <a:latin typeface="Calibri"/>
                <a:sym typeface="Calibri"/>
              </a:rPr>
              <a:t> or </a:t>
            </a:r>
            <a:r>
              <a:rPr kumimoji="0" lang="en-US" sz="2800" b="1" i="0" u="none" strike="noStrike" kern="0" cap="none" spc="0" normalizeH="0" baseline="0" noProof="0" dirty="0" err="1">
                <a:ln>
                  <a:noFill/>
                </a:ln>
                <a:solidFill>
                  <a:srgbClr val="067AB4">
                    <a:lumMod val="75000"/>
                  </a:srgbClr>
                </a:solidFill>
                <a:effectLst/>
                <a:uLnTx/>
                <a:uFillTx/>
                <a:latin typeface="Calibri"/>
                <a:sym typeface="Calibri"/>
              </a:rPr>
              <a:t>eMBB</a:t>
            </a:r>
            <a:r>
              <a:rPr kumimoji="0" lang="en-US" sz="2800" b="1" i="0" u="none" strike="noStrike" kern="0" cap="none" spc="0" normalizeH="0" baseline="0" noProof="0" dirty="0">
                <a:ln>
                  <a:noFill/>
                </a:ln>
                <a:solidFill>
                  <a:srgbClr val="067AB4">
                    <a:lumMod val="75000"/>
                  </a:srgbClr>
                </a:solidFill>
                <a:effectLst/>
                <a:uLnTx/>
                <a:uFillTx/>
                <a:latin typeface="Calibri"/>
                <a:sym typeface="Calibri"/>
              </a:rPr>
              <a:t> slice</a:t>
            </a:r>
          </a:p>
          <a:p>
            <a:pPr marL="347041" marR="0" lvl="1" indent="-170367" algn="l" defTabSz="457200" rtl="0" eaLnBrk="1" fontAlgn="auto" latinLnBrk="0" hangingPunct="0">
              <a:lnSpc>
                <a:spcPct val="100000"/>
              </a:lnSpc>
              <a:spcBef>
                <a:spcPts val="0"/>
              </a:spcBef>
              <a:spcAft>
                <a:spcPts val="0"/>
              </a:spcAft>
              <a:buClrTx/>
              <a:buSzTx/>
              <a:buFont typeface="Calibri" panose="020F0502020204030204" pitchFamily="34" charset="0"/>
              <a:buChar char="‒"/>
              <a:tabLst/>
              <a:defRPr/>
            </a:pPr>
            <a:r>
              <a:rPr lang="en-US" sz="2000" b="1" kern="0" dirty="0">
                <a:solidFill>
                  <a:srgbClr val="000000"/>
                </a:solidFill>
                <a:latin typeface="Calibri"/>
                <a:sym typeface="Calibri"/>
              </a:rPr>
              <a:t>Could be leveraging previously created network slice segments</a:t>
            </a:r>
          </a:p>
          <a:p>
            <a:pPr marL="168782" marR="0" lvl="0" indent="-168782" algn="l" defTabSz="457200" rtl="0" eaLnBrk="1" fontAlgn="auto" latinLnBrk="0" hangingPunct="0">
              <a:lnSpc>
                <a:spcPct val="100000"/>
              </a:lnSpc>
              <a:spcBef>
                <a:spcPts val="600"/>
              </a:spcBef>
              <a:spcAft>
                <a:spcPts val="300"/>
              </a:spcAft>
              <a:buClrTx/>
              <a:buSzTx/>
              <a:buFont typeface="Arial" panose="020B0604020202020204" pitchFamily="34" charset="0"/>
              <a:buChar char="•"/>
              <a:tabLst/>
              <a:defRPr/>
            </a:pPr>
            <a:r>
              <a:rPr kumimoji="0" lang="en-US" sz="2800" b="1" i="0" u="none" strike="noStrike" kern="0" cap="none" spc="0" normalizeH="0" baseline="0" noProof="0" dirty="0">
                <a:ln>
                  <a:noFill/>
                </a:ln>
                <a:solidFill>
                  <a:srgbClr val="067AB4">
                    <a:lumMod val="75000"/>
                  </a:srgbClr>
                </a:solidFill>
                <a:effectLst/>
                <a:uLnTx/>
                <a:uFillTx/>
                <a:latin typeface="Calibri"/>
                <a:sym typeface="Calibri"/>
              </a:rPr>
              <a:t>Implement a software upgrade / change management </a:t>
            </a:r>
          </a:p>
          <a:p>
            <a:pPr marL="287338" marR="0" lvl="1" indent="-168275" algn="l" defTabSz="457200" rtl="0" eaLnBrk="1" fontAlgn="auto" latinLnBrk="0" hangingPunct="0">
              <a:lnSpc>
                <a:spcPct val="100000"/>
              </a:lnSpc>
              <a:spcBef>
                <a:spcPts val="0"/>
              </a:spcBef>
              <a:spcAft>
                <a:spcPts val="0"/>
              </a:spcAft>
              <a:buClrTx/>
              <a:buSzTx/>
              <a:buFont typeface="Calibri" panose="020F0502020204030204" pitchFamily="34" charset="0"/>
              <a:buChar char="‒"/>
              <a:tabLst/>
              <a:defRPr/>
            </a:pPr>
            <a:r>
              <a:rPr lang="en-US" sz="2000" b="1" kern="0" dirty="0">
                <a:solidFill>
                  <a:srgbClr val="000000"/>
                </a:solidFill>
                <a:latin typeface="Calibri"/>
                <a:sym typeface="Calibri"/>
              </a:rPr>
              <a:t>Could require Coordination of activities across Multi-VIM (infrastructure)/SDN-C/app-C/VF-C controllers</a:t>
            </a:r>
          </a:p>
          <a:p>
            <a:pPr marL="168782" marR="0" lvl="0" indent="-168782" algn="l" defTabSz="457200" rtl="0" eaLnBrk="1" fontAlgn="auto" latinLnBrk="0" hangingPunct="0">
              <a:lnSpc>
                <a:spcPct val="100000"/>
              </a:lnSpc>
              <a:spcBef>
                <a:spcPts val="600"/>
              </a:spcBef>
              <a:spcAft>
                <a:spcPts val="300"/>
              </a:spcAft>
              <a:buClrTx/>
              <a:buSzTx/>
              <a:buFont typeface="Arial" panose="020B0604020202020204" pitchFamily="34" charset="0"/>
              <a:buChar char="•"/>
              <a:tabLst/>
              <a:defRPr/>
            </a:pPr>
            <a:r>
              <a:rPr kumimoji="0" lang="en-US" sz="2800" b="1" i="0" u="none" strike="noStrike" kern="0" cap="none" spc="0" normalizeH="0" baseline="0" noProof="0" dirty="0">
                <a:ln>
                  <a:noFill/>
                </a:ln>
                <a:solidFill>
                  <a:srgbClr val="067AB4">
                    <a:lumMod val="75000"/>
                  </a:srgbClr>
                </a:solidFill>
                <a:effectLst/>
                <a:uLnTx/>
                <a:uFillTx/>
                <a:latin typeface="Calibri"/>
                <a:sym typeface="Calibri"/>
              </a:rPr>
              <a:t>Orchestrate remedial actions requested as part of Closed or open loop action</a:t>
            </a:r>
          </a:p>
          <a:p>
            <a:pPr marL="287338" marR="0" lvl="1" indent="-168275" algn="l" defTabSz="457200" rtl="0" eaLnBrk="1" fontAlgn="auto" latinLnBrk="0" hangingPunct="0">
              <a:lnSpc>
                <a:spcPct val="100000"/>
              </a:lnSpc>
              <a:spcBef>
                <a:spcPts val="0"/>
              </a:spcBef>
              <a:spcAft>
                <a:spcPts val="0"/>
              </a:spcAft>
              <a:buClrTx/>
              <a:buSzTx/>
              <a:buFont typeface="Calibri" panose="020F0502020204030204" pitchFamily="34" charset="0"/>
              <a:buChar char="‒"/>
              <a:tabLst/>
              <a:defRPr/>
            </a:pPr>
            <a:r>
              <a:rPr lang="en-US" sz="2000" b="1" kern="0" dirty="0">
                <a:solidFill>
                  <a:srgbClr val="000000"/>
                </a:solidFill>
                <a:latin typeface="Calibri"/>
                <a:sym typeface="Calibri"/>
              </a:rPr>
              <a:t>Could require adding new compute / network resource to the existing functional elements (i.e. VNF)</a:t>
            </a:r>
          </a:p>
          <a:p>
            <a:pPr marL="287338" marR="0" lvl="1" indent="-168275" algn="l" defTabSz="457200" rtl="0" eaLnBrk="1" fontAlgn="auto" latinLnBrk="0" hangingPunct="0">
              <a:lnSpc>
                <a:spcPct val="100000"/>
              </a:lnSpc>
              <a:spcBef>
                <a:spcPts val="0"/>
              </a:spcBef>
              <a:spcAft>
                <a:spcPts val="0"/>
              </a:spcAft>
              <a:buClrTx/>
              <a:buSzTx/>
              <a:buFont typeface="Calibri" panose="020F0502020204030204" pitchFamily="34" charset="0"/>
              <a:buChar char="‒"/>
              <a:tabLst/>
              <a:defRPr/>
            </a:pPr>
            <a:r>
              <a:rPr lang="en-US" sz="2000" b="1" kern="0" dirty="0">
                <a:solidFill>
                  <a:srgbClr val="000000"/>
                </a:solidFill>
                <a:latin typeface="Calibri"/>
                <a:sym typeface="Calibri"/>
              </a:rPr>
              <a:t>Create a new instance of VNF and migrate traffic</a:t>
            </a:r>
          </a:p>
          <a:p>
            <a:pPr marL="287338" marR="0" lvl="1" indent="-168275" algn="l" defTabSz="457200" rtl="0" eaLnBrk="1" fontAlgn="auto" latinLnBrk="0" hangingPunct="0">
              <a:lnSpc>
                <a:spcPct val="100000"/>
              </a:lnSpc>
              <a:spcBef>
                <a:spcPts val="0"/>
              </a:spcBef>
              <a:spcAft>
                <a:spcPts val="0"/>
              </a:spcAft>
              <a:buClrTx/>
              <a:buSzTx/>
              <a:buFont typeface="Calibri" panose="020F0502020204030204" pitchFamily="34" charset="0"/>
              <a:buChar char="‒"/>
              <a:tabLst/>
              <a:defRPr/>
            </a:pPr>
            <a:r>
              <a:rPr lang="en-US" sz="2000" b="1" kern="0" dirty="0">
                <a:solidFill>
                  <a:srgbClr val="000000"/>
                </a:solidFill>
                <a:latin typeface="Calibri"/>
                <a:sym typeface="Calibri"/>
              </a:rPr>
              <a:t>Could require Coordination of activities across Multi-Cloud (infrastructure)/SDN-C/App-C/VF-C controllers)</a:t>
            </a:r>
          </a:p>
        </p:txBody>
      </p:sp>
    </p:spTree>
    <p:extLst>
      <p:ext uri="{BB962C8B-B14F-4D97-AF65-F5344CB8AC3E}">
        <p14:creationId xmlns:p14="http://schemas.microsoft.com/office/powerpoint/2010/main" val="1000958124"/>
      </p:ext>
    </p:extLst>
  </p:cSld>
  <p:clrMapOvr>
    <a:masterClrMapping/>
  </p:clrMapOvr>
  <p:transition spd="med" advClick="0"/>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ounded Rectangle 4"/>
          <p:cNvSpPr/>
          <p:nvPr/>
        </p:nvSpPr>
        <p:spPr>
          <a:xfrm>
            <a:off x="5964072" y="3410956"/>
            <a:ext cx="6032310" cy="3058082"/>
          </a:xfrm>
          <a:prstGeom prst="roundRect">
            <a:avLst/>
          </a:prstGeom>
          <a:solidFill>
            <a:srgbClr val="FFECDD"/>
          </a:solidFill>
          <a:ln w="25400" cap="flat">
            <a:no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noAutofit/>
          </a:bodyPr>
          <a:lstStyle/>
          <a:p>
            <a:pPr marL="0" marR="0" lvl="0" indent="0" algn="l" defTabSz="457200" rtl="0" eaLnBrk="1" fontAlgn="auto" latinLnBrk="0" hangingPunct="0">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Calibri"/>
              <a:ea typeface="+mn-ea"/>
              <a:cs typeface="+mn-cs"/>
              <a:sym typeface="Calibri"/>
            </a:endParaRPr>
          </a:p>
        </p:txBody>
      </p:sp>
      <p:sp>
        <p:nvSpPr>
          <p:cNvPr id="22" name="Rectangle 21"/>
          <p:cNvSpPr/>
          <p:nvPr/>
        </p:nvSpPr>
        <p:spPr>
          <a:xfrm>
            <a:off x="736431" y="2153078"/>
            <a:ext cx="1906419" cy="1600438"/>
          </a:xfrm>
          <a:prstGeom prst="rect">
            <a:avLst/>
          </a:prstGeom>
          <a:solidFill>
            <a:srgbClr val="44C8F5">
              <a:lumMod val="20000"/>
              <a:lumOff val="80000"/>
            </a:srgbClr>
          </a:solidFill>
          <a:ln>
            <a:solidFill>
              <a:srgbClr val="0070C0"/>
            </a:solidFill>
          </a:ln>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srgbClr val="FF0000"/>
                </a:solidFill>
                <a:effectLst/>
                <a:uLnTx/>
                <a:uFillTx/>
                <a:latin typeface="Calibri"/>
                <a:sym typeface="Calibri"/>
              </a:rPr>
              <a:t>Service X:</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err="1">
                <a:ln>
                  <a:noFill/>
                </a:ln>
                <a:solidFill>
                  <a:sysClr val="windowText" lastClr="000000"/>
                </a:solidFill>
                <a:effectLst/>
                <a:uLnTx/>
                <a:uFillTx/>
                <a:latin typeface="Calibri"/>
                <a:sym typeface="Calibri"/>
              </a:rPr>
              <a:t>topology_template</a:t>
            </a:r>
            <a:r>
              <a:rPr kumimoji="0" lang="en-US" sz="1400" b="0" i="0" u="none" strike="noStrike" kern="1200" cap="none" spc="0" normalizeH="0" baseline="0" noProof="0" dirty="0">
                <a:ln>
                  <a:noFill/>
                </a:ln>
                <a:solidFill>
                  <a:sysClr val="windowText" lastClr="000000"/>
                </a:solidFill>
                <a:effectLst/>
                <a:uLnTx/>
                <a:uFillTx/>
                <a:latin typeface="Calibri"/>
                <a:sym typeface="Calibri"/>
              </a:rPr>
              <a:t>: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ysClr val="windowText" lastClr="000000"/>
                </a:solidFill>
                <a:effectLst/>
                <a:uLnTx/>
                <a:uFillTx/>
                <a:latin typeface="Calibri"/>
                <a:sym typeface="Calibri"/>
              </a:rPr>
              <a:t>      </a:t>
            </a:r>
            <a:r>
              <a:rPr kumimoji="0" lang="en-US" sz="1400" b="0" i="0" u="none" strike="noStrike" kern="1200" cap="none" spc="0" normalizeH="0" baseline="0" noProof="0" dirty="0" err="1">
                <a:ln>
                  <a:noFill/>
                </a:ln>
                <a:solidFill>
                  <a:sysClr val="windowText" lastClr="000000"/>
                </a:solidFill>
                <a:effectLst/>
                <a:uLnTx/>
                <a:uFillTx/>
                <a:latin typeface="Calibri"/>
                <a:sym typeface="Calibri"/>
              </a:rPr>
              <a:t>node_templates</a:t>
            </a:r>
            <a:r>
              <a:rPr kumimoji="0" lang="en-US" sz="1400" b="0" i="0" u="none" strike="noStrike" kern="1200" cap="none" spc="0" normalizeH="0" baseline="0" noProof="0" dirty="0">
                <a:ln>
                  <a:noFill/>
                </a:ln>
                <a:solidFill>
                  <a:sysClr val="windowText" lastClr="000000"/>
                </a:solidFill>
                <a:effectLst/>
                <a:uLnTx/>
                <a:uFillTx/>
                <a:latin typeface="Calibri"/>
                <a:sym typeface="Calibri"/>
              </a:rPr>
              <a:t>: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ysClr val="windowText" lastClr="000000"/>
                </a:solidFill>
                <a:effectLst/>
                <a:uLnTx/>
                <a:uFillTx/>
                <a:latin typeface="Calibri"/>
                <a:sym typeface="Calibri"/>
              </a:rPr>
              <a:t>          PNF</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ysClr val="windowText" lastClr="000000"/>
                </a:solidFill>
                <a:effectLst/>
                <a:uLnTx/>
                <a:uFillTx/>
                <a:latin typeface="Calibri"/>
                <a:sym typeface="Calibri"/>
              </a:rPr>
              <a:t>          Network</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ysClr val="windowText" lastClr="000000"/>
                </a:solidFill>
                <a:effectLst/>
                <a:uLnTx/>
                <a:uFillTx/>
                <a:latin typeface="Calibri"/>
                <a:sym typeface="Calibri"/>
              </a:rPr>
              <a:t>          VNF</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schemeClr val="accent1">
                    <a:lumMod val="50000"/>
                    <a:lumOff val="50000"/>
                  </a:schemeClr>
                </a:solidFill>
                <a:effectLst/>
                <a:uLnTx/>
                <a:uFillTx/>
                <a:latin typeface="Calibri"/>
                <a:sym typeface="Calibri"/>
              </a:rPr>
              <a:t>          Allotted Resource</a:t>
            </a:r>
          </a:p>
        </p:txBody>
      </p:sp>
      <p:sp>
        <p:nvSpPr>
          <p:cNvPr id="25" name="Rectangle 24"/>
          <p:cNvSpPr/>
          <p:nvPr/>
        </p:nvSpPr>
        <p:spPr>
          <a:xfrm>
            <a:off x="4070803" y="1869882"/>
            <a:ext cx="474810" cy="307777"/>
          </a:xfrm>
          <a:prstGeom prst="rect">
            <a:avLst/>
          </a:prstGeom>
          <a:solidFill>
            <a:srgbClr val="44C8F5">
              <a:lumMod val="20000"/>
              <a:lumOff val="80000"/>
            </a:srgbClr>
          </a:solidFill>
          <a:ln>
            <a:solidFill>
              <a:srgbClr val="0070C0"/>
            </a:solidFill>
          </a:ln>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ysClr val="windowText" lastClr="000000"/>
                </a:solidFill>
                <a:effectLst/>
                <a:uLnTx/>
                <a:uFillTx/>
                <a:latin typeface="Calibri"/>
                <a:sym typeface="Calibri"/>
              </a:rPr>
              <a:t>PNF</a:t>
            </a:r>
          </a:p>
        </p:txBody>
      </p:sp>
      <p:sp>
        <p:nvSpPr>
          <p:cNvPr id="28" name="标题 1"/>
          <p:cNvSpPr txBox="1">
            <a:spLocks/>
          </p:cNvSpPr>
          <p:nvPr/>
        </p:nvSpPr>
        <p:spPr>
          <a:xfrm>
            <a:off x="502053" y="49856"/>
            <a:ext cx="6239941" cy="500166"/>
          </a:xfrm>
          <a:prstGeom prst="rect">
            <a:avLst/>
          </a:prstGeom>
          <a:ln w="12700">
            <a:miter lim="400000"/>
          </a:ln>
          <a:extLst>
            <a:ext uri="{C572A759-6A51-4108-AA02-DFA0A04FC94B}">
              <ma14:wrappingTextBoxFlag xmlns="" xmlns:ma14="http://schemas.microsoft.com/office/mac/drawingml/2011/main" val="1"/>
            </a:ext>
          </a:extLst>
        </p:spPr>
        <p:txBody>
          <a:bodyPr lIns="91424" tIns="0" rIns="0" bIns="0" anchor="ctr">
            <a:normAutofit fontScale="97500"/>
          </a:bodyPr>
          <a:lstStyle>
            <a:lvl1pPr marL="0" marR="0" indent="0" algn="l" defTabSz="457200" rtl="0" latinLnBrk="0">
              <a:lnSpc>
                <a:spcPct val="100000"/>
              </a:lnSpc>
              <a:spcBef>
                <a:spcPts val="0"/>
              </a:spcBef>
              <a:spcAft>
                <a:spcPts val="0"/>
              </a:spcAft>
              <a:buClrTx/>
              <a:buSzTx/>
              <a:buFontTx/>
              <a:buNone/>
              <a:tabLst/>
              <a:defRPr lang="zh-CN" altLang="en-US" sz="3999" b="0" i="0" u="none" strike="noStrike" kern="1200" cap="none" spc="0" baseline="0" dirty="0">
                <a:ln>
                  <a:noFill/>
                </a:ln>
                <a:solidFill>
                  <a:srgbClr val="004D86"/>
                </a:solidFill>
                <a:uFillTx/>
                <a:latin typeface="微软雅黑" panose="020B0503020204020204" pitchFamily="34" charset="-122"/>
                <a:ea typeface="微软雅黑" panose="020B0503020204020204" pitchFamily="34" charset="-122"/>
                <a:cs typeface="Arial" panose="020B0604020202020204" pitchFamily="34" charset="0"/>
                <a:sym typeface="Arial"/>
              </a:defRPr>
            </a:lvl1pPr>
            <a:lvl2pPr marL="0" marR="0" indent="0" algn="l" defTabSz="457200" rtl="0" latinLnBrk="0">
              <a:lnSpc>
                <a:spcPct val="100000"/>
              </a:lnSpc>
              <a:spcBef>
                <a:spcPts val="0"/>
              </a:spcBef>
              <a:spcAft>
                <a:spcPts val="0"/>
              </a:spcAft>
              <a:buClrTx/>
              <a:buSzTx/>
              <a:buFontTx/>
              <a:buNone/>
              <a:tabLst/>
              <a:defRPr sz="3200" b="1" i="0" u="none" strike="noStrike" cap="none" spc="0" baseline="0">
                <a:ln>
                  <a:noFill/>
                </a:ln>
                <a:solidFill>
                  <a:schemeClr val="accent1"/>
                </a:solidFill>
                <a:uFillTx/>
                <a:latin typeface="Arial"/>
                <a:ea typeface="Arial"/>
                <a:cs typeface="Arial"/>
                <a:sym typeface="Arial"/>
              </a:defRPr>
            </a:lvl2pPr>
            <a:lvl3pPr marL="0" marR="0" indent="0" algn="l" defTabSz="457200" rtl="0" latinLnBrk="0">
              <a:lnSpc>
                <a:spcPct val="100000"/>
              </a:lnSpc>
              <a:spcBef>
                <a:spcPts val="0"/>
              </a:spcBef>
              <a:spcAft>
                <a:spcPts val="0"/>
              </a:spcAft>
              <a:buClrTx/>
              <a:buSzTx/>
              <a:buFontTx/>
              <a:buNone/>
              <a:tabLst/>
              <a:defRPr sz="3200" b="1" i="0" u="none" strike="noStrike" cap="none" spc="0" baseline="0">
                <a:ln>
                  <a:noFill/>
                </a:ln>
                <a:solidFill>
                  <a:schemeClr val="accent1"/>
                </a:solidFill>
                <a:uFillTx/>
                <a:latin typeface="Arial"/>
                <a:ea typeface="Arial"/>
                <a:cs typeface="Arial"/>
                <a:sym typeface="Arial"/>
              </a:defRPr>
            </a:lvl3pPr>
            <a:lvl4pPr marL="0" marR="0" indent="0" algn="l" defTabSz="457200" rtl="0" latinLnBrk="0">
              <a:lnSpc>
                <a:spcPct val="100000"/>
              </a:lnSpc>
              <a:spcBef>
                <a:spcPts val="0"/>
              </a:spcBef>
              <a:spcAft>
                <a:spcPts val="0"/>
              </a:spcAft>
              <a:buClrTx/>
              <a:buSzTx/>
              <a:buFontTx/>
              <a:buNone/>
              <a:tabLst/>
              <a:defRPr sz="3200" b="1" i="0" u="none" strike="noStrike" cap="none" spc="0" baseline="0">
                <a:ln>
                  <a:noFill/>
                </a:ln>
                <a:solidFill>
                  <a:schemeClr val="accent1"/>
                </a:solidFill>
                <a:uFillTx/>
                <a:latin typeface="Arial"/>
                <a:ea typeface="Arial"/>
                <a:cs typeface="Arial"/>
                <a:sym typeface="Arial"/>
              </a:defRPr>
            </a:lvl4pPr>
            <a:lvl5pPr marL="0" marR="0" indent="0" algn="l" defTabSz="457200" rtl="0" latinLnBrk="0">
              <a:lnSpc>
                <a:spcPct val="100000"/>
              </a:lnSpc>
              <a:spcBef>
                <a:spcPts val="0"/>
              </a:spcBef>
              <a:spcAft>
                <a:spcPts val="0"/>
              </a:spcAft>
              <a:buClrTx/>
              <a:buSzTx/>
              <a:buFontTx/>
              <a:buNone/>
              <a:tabLst/>
              <a:defRPr sz="3200" b="1" i="0" u="none" strike="noStrike" cap="none" spc="0" baseline="0">
                <a:ln>
                  <a:noFill/>
                </a:ln>
                <a:solidFill>
                  <a:schemeClr val="accent1"/>
                </a:solidFill>
                <a:uFillTx/>
                <a:latin typeface="Arial"/>
                <a:ea typeface="Arial"/>
                <a:cs typeface="Arial"/>
                <a:sym typeface="Arial"/>
              </a:defRPr>
            </a:lvl5pPr>
            <a:lvl6pPr marL="0" marR="0" indent="457189" algn="l" defTabSz="457200" rtl="0" latinLnBrk="0">
              <a:lnSpc>
                <a:spcPct val="100000"/>
              </a:lnSpc>
              <a:spcBef>
                <a:spcPts val="0"/>
              </a:spcBef>
              <a:spcAft>
                <a:spcPts val="0"/>
              </a:spcAft>
              <a:buClrTx/>
              <a:buSzTx/>
              <a:buFontTx/>
              <a:buNone/>
              <a:tabLst/>
              <a:defRPr sz="3200" b="1" i="0" u="none" strike="noStrike" cap="none" spc="0" baseline="0">
                <a:ln>
                  <a:noFill/>
                </a:ln>
                <a:solidFill>
                  <a:schemeClr val="accent1"/>
                </a:solidFill>
                <a:uFillTx/>
                <a:latin typeface="Arial"/>
                <a:ea typeface="Arial"/>
                <a:cs typeface="Arial"/>
                <a:sym typeface="Arial"/>
              </a:defRPr>
            </a:lvl6pPr>
            <a:lvl7pPr marL="0" marR="0" indent="914377" algn="l" defTabSz="457200" rtl="0" latinLnBrk="0">
              <a:lnSpc>
                <a:spcPct val="100000"/>
              </a:lnSpc>
              <a:spcBef>
                <a:spcPts val="0"/>
              </a:spcBef>
              <a:spcAft>
                <a:spcPts val="0"/>
              </a:spcAft>
              <a:buClrTx/>
              <a:buSzTx/>
              <a:buFontTx/>
              <a:buNone/>
              <a:tabLst/>
              <a:defRPr sz="3200" b="1" i="0" u="none" strike="noStrike" cap="none" spc="0" baseline="0">
                <a:ln>
                  <a:noFill/>
                </a:ln>
                <a:solidFill>
                  <a:schemeClr val="accent1"/>
                </a:solidFill>
                <a:uFillTx/>
                <a:latin typeface="Arial"/>
                <a:ea typeface="Arial"/>
                <a:cs typeface="Arial"/>
                <a:sym typeface="Arial"/>
              </a:defRPr>
            </a:lvl7pPr>
            <a:lvl8pPr marL="0" marR="0" indent="1371565" algn="l" defTabSz="457200" rtl="0" latinLnBrk="0">
              <a:lnSpc>
                <a:spcPct val="100000"/>
              </a:lnSpc>
              <a:spcBef>
                <a:spcPts val="0"/>
              </a:spcBef>
              <a:spcAft>
                <a:spcPts val="0"/>
              </a:spcAft>
              <a:buClrTx/>
              <a:buSzTx/>
              <a:buFontTx/>
              <a:buNone/>
              <a:tabLst/>
              <a:defRPr sz="3200" b="1" i="0" u="none" strike="noStrike" cap="none" spc="0" baseline="0">
                <a:ln>
                  <a:noFill/>
                </a:ln>
                <a:solidFill>
                  <a:schemeClr val="accent1"/>
                </a:solidFill>
                <a:uFillTx/>
                <a:latin typeface="Arial"/>
                <a:ea typeface="Arial"/>
                <a:cs typeface="Arial"/>
                <a:sym typeface="Arial"/>
              </a:defRPr>
            </a:lvl8pPr>
            <a:lvl9pPr marL="0" marR="0" indent="1828754" algn="l" defTabSz="457200" rtl="0" latinLnBrk="0">
              <a:lnSpc>
                <a:spcPct val="100000"/>
              </a:lnSpc>
              <a:spcBef>
                <a:spcPts val="0"/>
              </a:spcBef>
              <a:spcAft>
                <a:spcPts val="0"/>
              </a:spcAft>
              <a:buClrTx/>
              <a:buSzTx/>
              <a:buFontTx/>
              <a:buNone/>
              <a:tabLst/>
              <a:defRPr sz="3200" b="1" i="0" u="none" strike="noStrike" cap="none" spc="0" baseline="0">
                <a:ln>
                  <a:noFill/>
                </a:ln>
                <a:solidFill>
                  <a:schemeClr val="accent1"/>
                </a:solidFill>
                <a:uFillTx/>
                <a:latin typeface="Arial"/>
                <a:ea typeface="Arial"/>
                <a:cs typeface="Arial"/>
                <a:sym typeface="Arial"/>
              </a:defRPr>
            </a:lvl9p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altLang="zh-CN" sz="2000" b="1" i="0" u="none" strike="noStrike" kern="1200" cap="none" spc="0" normalizeH="0" baseline="0" noProof="0" dirty="0">
                <a:ln>
                  <a:noFill/>
                </a:ln>
                <a:solidFill>
                  <a:srgbClr val="004D86"/>
                </a:solidFill>
                <a:effectLst/>
                <a:uLnTx/>
                <a:uFillTx/>
                <a:latin typeface="Arial" panose="020B0604020202020204"/>
                <a:ea typeface="微软雅黑" panose="020B0503020204020204" pitchFamily="34" charset="-122"/>
                <a:cs typeface="Arial" panose="020B0604020202020204" pitchFamily="34" charset="0"/>
                <a:sym typeface="Arial"/>
              </a:rPr>
              <a:t>Model-Driven Orchestration (</a:t>
            </a:r>
            <a:r>
              <a:rPr kumimoji="0" lang="en-US" altLang="zh-CN" sz="2000" b="1" i="0" u="none" strike="noStrike" kern="1200" cap="none" spc="0" normalizeH="0" baseline="0" noProof="0" dirty="0">
                <a:ln>
                  <a:noFill/>
                </a:ln>
                <a:solidFill>
                  <a:srgbClr val="FF0000"/>
                </a:solidFill>
                <a:effectLst/>
                <a:uLnTx/>
                <a:uFillTx/>
                <a:latin typeface="Arial" panose="020B0604020202020204"/>
                <a:ea typeface="微软雅黑" panose="020B0503020204020204" pitchFamily="34" charset="-122"/>
                <a:cs typeface="Arial" panose="020B0604020202020204" pitchFamily="34" charset="0"/>
                <a:sym typeface="Arial"/>
              </a:rPr>
              <a:t>Recursive Structure</a:t>
            </a:r>
            <a:r>
              <a:rPr kumimoji="0" lang="en-US" altLang="zh-CN" sz="2000" b="1" i="0" u="none" strike="noStrike" kern="1200" cap="none" spc="0" normalizeH="0" baseline="0" noProof="0" dirty="0">
                <a:ln>
                  <a:noFill/>
                </a:ln>
                <a:solidFill>
                  <a:srgbClr val="004D86"/>
                </a:solidFill>
                <a:effectLst/>
                <a:uLnTx/>
                <a:uFillTx/>
                <a:latin typeface="Arial" panose="020B0604020202020204"/>
                <a:ea typeface="微软雅黑" panose="020B0503020204020204" pitchFamily="34" charset="-122"/>
                <a:cs typeface="Arial" panose="020B0604020202020204" pitchFamily="34" charset="0"/>
                <a:sym typeface="Arial"/>
              </a:rPr>
              <a:t>)</a:t>
            </a:r>
            <a:endParaRPr kumimoji="0" lang="en-US" altLang="en-US" sz="2000" b="1" i="0" u="none" strike="noStrike" kern="1200" cap="none" spc="0" normalizeH="0" baseline="0" noProof="0" dirty="0">
              <a:ln>
                <a:noFill/>
              </a:ln>
              <a:solidFill>
                <a:srgbClr val="004D86"/>
              </a:solidFill>
              <a:effectLst/>
              <a:uLnTx/>
              <a:uFillTx/>
              <a:latin typeface="Arial" panose="020B0604020202020204"/>
              <a:ea typeface="微软雅黑" panose="020B0503020204020204" pitchFamily="34" charset="-122"/>
              <a:cs typeface="Arial" panose="020B0604020202020204" pitchFamily="34" charset="0"/>
              <a:sym typeface="Arial"/>
            </a:endParaRPr>
          </a:p>
        </p:txBody>
      </p:sp>
      <p:sp>
        <p:nvSpPr>
          <p:cNvPr id="4" name="Rectangle 3"/>
          <p:cNvSpPr/>
          <p:nvPr/>
        </p:nvSpPr>
        <p:spPr>
          <a:xfrm>
            <a:off x="632764" y="1134313"/>
            <a:ext cx="1498615" cy="646331"/>
          </a:xfrm>
          <a:prstGeom prst="rect">
            <a:avLst/>
          </a:prstGeom>
        </p:spPr>
        <p:txBody>
          <a:bodyPr wrap="square">
            <a:spAutoFit/>
          </a:bodyPr>
          <a:lstStyle/>
          <a:p>
            <a:pPr marL="0" marR="0" lvl="0" indent="0" algn="ctr" defTabSz="457200" rtl="0" eaLnBrk="1" fontAlgn="auto" latinLnBrk="0" hangingPunct="0">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solidFill>
                  <a:srgbClr val="000000"/>
                </a:solidFill>
                <a:effectLst/>
                <a:uLnTx/>
                <a:uFillTx/>
                <a:latin typeface="Calibri"/>
                <a:sym typeface="Calibri"/>
              </a:rPr>
              <a:t>Service Orchestration</a:t>
            </a:r>
          </a:p>
        </p:txBody>
      </p:sp>
      <p:pic>
        <p:nvPicPr>
          <p:cNvPr id="20" name="Picture 19"/>
          <p:cNvPicPr>
            <a:picLocks noChangeAspect="1"/>
          </p:cNvPicPr>
          <p:nvPr/>
        </p:nvPicPr>
        <p:blipFill>
          <a:blip r:embed="rId2"/>
          <a:stretch>
            <a:fillRect/>
          </a:stretch>
        </p:blipFill>
        <p:spPr>
          <a:xfrm>
            <a:off x="1978516" y="1164240"/>
            <a:ext cx="790265" cy="624564"/>
          </a:xfrm>
          <a:prstGeom prst="rect">
            <a:avLst/>
          </a:prstGeom>
        </p:spPr>
      </p:pic>
      <p:sp>
        <p:nvSpPr>
          <p:cNvPr id="68" name="Rectangle 67"/>
          <p:cNvSpPr/>
          <p:nvPr/>
        </p:nvSpPr>
        <p:spPr>
          <a:xfrm>
            <a:off x="4070803" y="2510307"/>
            <a:ext cx="815223" cy="307777"/>
          </a:xfrm>
          <a:prstGeom prst="rect">
            <a:avLst/>
          </a:prstGeom>
          <a:solidFill>
            <a:srgbClr val="44C8F5">
              <a:lumMod val="20000"/>
              <a:lumOff val="80000"/>
            </a:srgbClr>
          </a:solidFill>
          <a:ln>
            <a:solidFill>
              <a:srgbClr val="0070C0"/>
            </a:solidFill>
          </a:ln>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ysClr val="windowText" lastClr="000000"/>
                </a:solidFill>
                <a:effectLst/>
                <a:uLnTx/>
                <a:uFillTx/>
                <a:latin typeface="Calibri"/>
                <a:sym typeface="Calibri"/>
              </a:rPr>
              <a:t>Network</a:t>
            </a:r>
          </a:p>
        </p:txBody>
      </p:sp>
      <p:sp>
        <p:nvSpPr>
          <p:cNvPr id="69" name="Rectangle 68"/>
          <p:cNvSpPr/>
          <p:nvPr/>
        </p:nvSpPr>
        <p:spPr>
          <a:xfrm>
            <a:off x="4070803" y="3171419"/>
            <a:ext cx="484428" cy="307777"/>
          </a:xfrm>
          <a:prstGeom prst="rect">
            <a:avLst/>
          </a:prstGeom>
          <a:solidFill>
            <a:srgbClr val="44C8F5">
              <a:lumMod val="20000"/>
              <a:lumOff val="80000"/>
            </a:srgbClr>
          </a:solidFill>
          <a:ln>
            <a:solidFill>
              <a:srgbClr val="0070C0"/>
            </a:solidFill>
          </a:ln>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ysClr val="windowText" lastClr="000000"/>
                </a:solidFill>
                <a:effectLst/>
                <a:uLnTx/>
                <a:uFillTx/>
                <a:latin typeface="Calibri"/>
                <a:sym typeface="Calibri"/>
              </a:rPr>
              <a:t>VNF</a:t>
            </a:r>
          </a:p>
        </p:txBody>
      </p:sp>
      <p:sp>
        <p:nvSpPr>
          <p:cNvPr id="70" name="Rectangle 69"/>
          <p:cNvSpPr/>
          <p:nvPr/>
        </p:nvSpPr>
        <p:spPr>
          <a:xfrm>
            <a:off x="4114533" y="3791158"/>
            <a:ext cx="1505669" cy="523220"/>
          </a:xfrm>
          <a:prstGeom prst="rect">
            <a:avLst/>
          </a:prstGeom>
          <a:solidFill>
            <a:srgbClr val="44C8F5">
              <a:lumMod val="20000"/>
              <a:lumOff val="80000"/>
            </a:srgbClr>
          </a:solidFill>
          <a:ln>
            <a:solidFill>
              <a:srgbClr val="0070C0"/>
            </a:solidFill>
          </a:ln>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schemeClr val="accent1">
                    <a:lumMod val="50000"/>
                    <a:lumOff val="50000"/>
                  </a:schemeClr>
                </a:solidFill>
                <a:effectLst/>
                <a:uLnTx/>
                <a:uFillTx/>
                <a:latin typeface="Calibri"/>
                <a:sym typeface="Calibri"/>
              </a:rPr>
              <a:t>Allotted Resource</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ysClr val="windowText" lastClr="000000"/>
                </a:solidFill>
                <a:effectLst/>
                <a:uLnTx/>
                <a:uFillTx/>
                <a:latin typeface="Calibri"/>
                <a:sym typeface="Calibri"/>
              </a:rPr>
              <a:t> requirement: A</a:t>
            </a:r>
          </a:p>
        </p:txBody>
      </p:sp>
      <p:sp>
        <p:nvSpPr>
          <p:cNvPr id="31" name="Freeform 30"/>
          <p:cNvSpPr/>
          <p:nvPr/>
        </p:nvSpPr>
        <p:spPr>
          <a:xfrm>
            <a:off x="1732820" y="2080898"/>
            <a:ext cx="2281170" cy="893212"/>
          </a:xfrm>
          <a:custGeom>
            <a:avLst/>
            <a:gdLst>
              <a:gd name="connsiteX0" fmla="*/ 0 w 2232837"/>
              <a:gd name="connsiteY0" fmla="*/ 999460 h 999460"/>
              <a:gd name="connsiteX1" fmla="*/ 935665 w 2232837"/>
              <a:gd name="connsiteY1" fmla="*/ 978195 h 999460"/>
              <a:gd name="connsiteX2" fmla="*/ 1265274 w 2232837"/>
              <a:gd name="connsiteY2" fmla="*/ 882502 h 999460"/>
              <a:gd name="connsiteX3" fmla="*/ 1446027 w 2232837"/>
              <a:gd name="connsiteY3" fmla="*/ 574158 h 999460"/>
              <a:gd name="connsiteX4" fmla="*/ 1584251 w 2232837"/>
              <a:gd name="connsiteY4" fmla="*/ 233916 h 999460"/>
              <a:gd name="connsiteX5" fmla="*/ 1722474 w 2232837"/>
              <a:gd name="connsiteY5" fmla="*/ 95693 h 999460"/>
              <a:gd name="connsiteX6" fmla="*/ 1881962 w 2232837"/>
              <a:gd name="connsiteY6" fmla="*/ 21265 h 999460"/>
              <a:gd name="connsiteX7" fmla="*/ 2232837 w 2232837"/>
              <a:gd name="connsiteY7" fmla="*/ 0 h 999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232837" h="999460">
                <a:moveTo>
                  <a:pt x="0" y="999460"/>
                </a:moveTo>
                <a:cubicBezTo>
                  <a:pt x="362393" y="998574"/>
                  <a:pt x="724786" y="997688"/>
                  <a:pt x="935665" y="978195"/>
                </a:cubicBezTo>
                <a:cubicBezTo>
                  <a:pt x="1146544" y="958702"/>
                  <a:pt x="1180214" y="949841"/>
                  <a:pt x="1265274" y="882502"/>
                </a:cubicBezTo>
                <a:cubicBezTo>
                  <a:pt x="1350334" y="815163"/>
                  <a:pt x="1392864" y="682255"/>
                  <a:pt x="1446027" y="574158"/>
                </a:cubicBezTo>
                <a:cubicBezTo>
                  <a:pt x="1499190" y="466061"/>
                  <a:pt x="1538177" y="313660"/>
                  <a:pt x="1584251" y="233916"/>
                </a:cubicBezTo>
                <a:cubicBezTo>
                  <a:pt x="1630325" y="154172"/>
                  <a:pt x="1672856" y="131135"/>
                  <a:pt x="1722474" y="95693"/>
                </a:cubicBezTo>
                <a:cubicBezTo>
                  <a:pt x="1772092" y="60251"/>
                  <a:pt x="1796902" y="37214"/>
                  <a:pt x="1881962" y="21265"/>
                </a:cubicBezTo>
                <a:cubicBezTo>
                  <a:pt x="1967022" y="5316"/>
                  <a:pt x="2232837" y="0"/>
                  <a:pt x="2232837" y="0"/>
                </a:cubicBezTo>
              </a:path>
            </a:pathLst>
          </a:custGeom>
          <a:noFill/>
          <a:ln w="25400" cap="flat">
            <a:solidFill>
              <a:schemeClr val="accent1"/>
            </a:solidFill>
            <a:prstDash val="sysDash"/>
            <a:round/>
            <a:tailEnd type="arrow" w="lg" len="lg"/>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9" tIns="45719" rIns="91439" bIns="45719" numCol="1" spcCol="38100" rtlCol="0" anchor="t">
            <a:noAutofit/>
          </a:bodyPr>
          <a:lstStyle/>
          <a:p>
            <a:pPr marL="0" marR="0" lvl="0" indent="0" algn="l" defTabSz="914400" rtl="0" eaLnBrk="1" fontAlgn="auto" latinLnBrk="1" hangingPunct="0">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Calibri"/>
              <a:sym typeface="Calibri"/>
            </a:endParaRPr>
          </a:p>
        </p:txBody>
      </p:sp>
      <p:sp>
        <p:nvSpPr>
          <p:cNvPr id="71" name="Freeform 70"/>
          <p:cNvSpPr/>
          <p:nvPr/>
        </p:nvSpPr>
        <p:spPr>
          <a:xfrm flipV="1">
            <a:off x="2614830" y="3590514"/>
            <a:ext cx="1455973" cy="399190"/>
          </a:xfrm>
          <a:custGeom>
            <a:avLst/>
            <a:gdLst>
              <a:gd name="connsiteX0" fmla="*/ 0 w 2232837"/>
              <a:gd name="connsiteY0" fmla="*/ 999460 h 999460"/>
              <a:gd name="connsiteX1" fmla="*/ 935665 w 2232837"/>
              <a:gd name="connsiteY1" fmla="*/ 978195 h 999460"/>
              <a:gd name="connsiteX2" fmla="*/ 1265274 w 2232837"/>
              <a:gd name="connsiteY2" fmla="*/ 882502 h 999460"/>
              <a:gd name="connsiteX3" fmla="*/ 1446027 w 2232837"/>
              <a:gd name="connsiteY3" fmla="*/ 574158 h 999460"/>
              <a:gd name="connsiteX4" fmla="*/ 1584251 w 2232837"/>
              <a:gd name="connsiteY4" fmla="*/ 233916 h 999460"/>
              <a:gd name="connsiteX5" fmla="*/ 1722474 w 2232837"/>
              <a:gd name="connsiteY5" fmla="*/ 95693 h 999460"/>
              <a:gd name="connsiteX6" fmla="*/ 1881962 w 2232837"/>
              <a:gd name="connsiteY6" fmla="*/ 21265 h 999460"/>
              <a:gd name="connsiteX7" fmla="*/ 2232837 w 2232837"/>
              <a:gd name="connsiteY7" fmla="*/ 0 h 999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232837" h="999460">
                <a:moveTo>
                  <a:pt x="0" y="999460"/>
                </a:moveTo>
                <a:cubicBezTo>
                  <a:pt x="362393" y="998574"/>
                  <a:pt x="724786" y="997688"/>
                  <a:pt x="935665" y="978195"/>
                </a:cubicBezTo>
                <a:cubicBezTo>
                  <a:pt x="1146544" y="958702"/>
                  <a:pt x="1180214" y="949841"/>
                  <a:pt x="1265274" y="882502"/>
                </a:cubicBezTo>
                <a:cubicBezTo>
                  <a:pt x="1350334" y="815163"/>
                  <a:pt x="1392864" y="682255"/>
                  <a:pt x="1446027" y="574158"/>
                </a:cubicBezTo>
                <a:cubicBezTo>
                  <a:pt x="1499190" y="466061"/>
                  <a:pt x="1538177" y="313660"/>
                  <a:pt x="1584251" y="233916"/>
                </a:cubicBezTo>
                <a:cubicBezTo>
                  <a:pt x="1630325" y="154172"/>
                  <a:pt x="1672856" y="131135"/>
                  <a:pt x="1722474" y="95693"/>
                </a:cubicBezTo>
                <a:cubicBezTo>
                  <a:pt x="1772092" y="60251"/>
                  <a:pt x="1796902" y="37214"/>
                  <a:pt x="1881962" y="21265"/>
                </a:cubicBezTo>
                <a:cubicBezTo>
                  <a:pt x="1967022" y="5316"/>
                  <a:pt x="2232837" y="0"/>
                  <a:pt x="2232837" y="0"/>
                </a:cubicBezTo>
              </a:path>
            </a:pathLst>
          </a:custGeom>
          <a:noFill/>
          <a:ln w="25400" cap="flat">
            <a:solidFill>
              <a:srgbClr val="FF0000"/>
            </a:solidFill>
            <a:prstDash val="sysDash"/>
            <a:round/>
            <a:tailEnd type="arrow" w="lg" len="lg"/>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9" tIns="45719" rIns="91439" bIns="45719" numCol="1" spcCol="38100" rtlCol="0" anchor="t">
            <a:noAutofit/>
          </a:bodyPr>
          <a:lstStyle/>
          <a:p>
            <a:pPr marL="0" marR="0" lvl="0" indent="0" algn="l" defTabSz="914400" rtl="0" eaLnBrk="1" fontAlgn="auto" latinLnBrk="1" hangingPunct="0">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Calibri"/>
              <a:sym typeface="Calibri"/>
            </a:endParaRPr>
          </a:p>
        </p:txBody>
      </p:sp>
      <p:sp>
        <p:nvSpPr>
          <p:cNvPr id="72" name="Freeform 71"/>
          <p:cNvSpPr/>
          <p:nvPr/>
        </p:nvSpPr>
        <p:spPr>
          <a:xfrm>
            <a:off x="1958980" y="2697302"/>
            <a:ext cx="2055010" cy="460964"/>
          </a:xfrm>
          <a:custGeom>
            <a:avLst/>
            <a:gdLst>
              <a:gd name="connsiteX0" fmla="*/ 0 w 2232837"/>
              <a:gd name="connsiteY0" fmla="*/ 999460 h 999460"/>
              <a:gd name="connsiteX1" fmla="*/ 935665 w 2232837"/>
              <a:gd name="connsiteY1" fmla="*/ 978195 h 999460"/>
              <a:gd name="connsiteX2" fmla="*/ 1265274 w 2232837"/>
              <a:gd name="connsiteY2" fmla="*/ 882502 h 999460"/>
              <a:gd name="connsiteX3" fmla="*/ 1446027 w 2232837"/>
              <a:gd name="connsiteY3" fmla="*/ 574158 h 999460"/>
              <a:gd name="connsiteX4" fmla="*/ 1584251 w 2232837"/>
              <a:gd name="connsiteY4" fmla="*/ 233916 h 999460"/>
              <a:gd name="connsiteX5" fmla="*/ 1722474 w 2232837"/>
              <a:gd name="connsiteY5" fmla="*/ 95693 h 999460"/>
              <a:gd name="connsiteX6" fmla="*/ 1881962 w 2232837"/>
              <a:gd name="connsiteY6" fmla="*/ 21265 h 999460"/>
              <a:gd name="connsiteX7" fmla="*/ 2232837 w 2232837"/>
              <a:gd name="connsiteY7" fmla="*/ 0 h 999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232837" h="999460">
                <a:moveTo>
                  <a:pt x="0" y="999460"/>
                </a:moveTo>
                <a:cubicBezTo>
                  <a:pt x="362393" y="998574"/>
                  <a:pt x="724786" y="997688"/>
                  <a:pt x="935665" y="978195"/>
                </a:cubicBezTo>
                <a:cubicBezTo>
                  <a:pt x="1146544" y="958702"/>
                  <a:pt x="1180214" y="949841"/>
                  <a:pt x="1265274" y="882502"/>
                </a:cubicBezTo>
                <a:cubicBezTo>
                  <a:pt x="1350334" y="815163"/>
                  <a:pt x="1392864" y="682255"/>
                  <a:pt x="1446027" y="574158"/>
                </a:cubicBezTo>
                <a:cubicBezTo>
                  <a:pt x="1499190" y="466061"/>
                  <a:pt x="1538177" y="313660"/>
                  <a:pt x="1584251" y="233916"/>
                </a:cubicBezTo>
                <a:cubicBezTo>
                  <a:pt x="1630325" y="154172"/>
                  <a:pt x="1672856" y="131135"/>
                  <a:pt x="1722474" y="95693"/>
                </a:cubicBezTo>
                <a:cubicBezTo>
                  <a:pt x="1772092" y="60251"/>
                  <a:pt x="1796902" y="37214"/>
                  <a:pt x="1881962" y="21265"/>
                </a:cubicBezTo>
                <a:cubicBezTo>
                  <a:pt x="1967022" y="5316"/>
                  <a:pt x="2232837" y="0"/>
                  <a:pt x="2232837" y="0"/>
                </a:cubicBezTo>
              </a:path>
            </a:pathLst>
          </a:custGeom>
          <a:noFill/>
          <a:ln w="25400" cap="flat">
            <a:solidFill>
              <a:schemeClr val="accent1"/>
            </a:solidFill>
            <a:prstDash val="sysDash"/>
            <a:round/>
            <a:tailEnd type="arrow" w="lg" len="lg"/>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9" tIns="45719" rIns="91439" bIns="45719" numCol="1" spcCol="38100" rtlCol="0" anchor="t">
            <a:noAutofit/>
          </a:bodyPr>
          <a:lstStyle/>
          <a:p>
            <a:pPr marL="0" marR="0" lvl="0" indent="0" algn="l" defTabSz="914400" rtl="0" eaLnBrk="1" fontAlgn="auto" latinLnBrk="1" hangingPunct="0">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Calibri"/>
              <a:sym typeface="Calibri"/>
            </a:endParaRPr>
          </a:p>
        </p:txBody>
      </p:sp>
      <p:sp>
        <p:nvSpPr>
          <p:cNvPr id="73" name="Freeform 72"/>
          <p:cNvSpPr/>
          <p:nvPr/>
        </p:nvSpPr>
        <p:spPr>
          <a:xfrm>
            <a:off x="1675631" y="3306758"/>
            <a:ext cx="2338359" cy="99600"/>
          </a:xfrm>
          <a:custGeom>
            <a:avLst/>
            <a:gdLst>
              <a:gd name="connsiteX0" fmla="*/ 0 w 2232837"/>
              <a:gd name="connsiteY0" fmla="*/ 999460 h 999460"/>
              <a:gd name="connsiteX1" fmla="*/ 935665 w 2232837"/>
              <a:gd name="connsiteY1" fmla="*/ 978195 h 999460"/>
              <a:gd name="connsiteX2" fmla="*/ 1265274 w 2232837"/>
              <a:gd name="connsiteY2" fmla="*/ 882502 h 999460"/>
              <a:gd name="connsiteX3" fmla="*/ 1446027 w 2232837"/>
              <a:gd name="connsiteY3" fmla="*/ 574158 h 999460"/>
              <a:gd name="connsiteX4" fmla="*/ 1584251 w 2232837"/>
              <a:gd name="connsiteY4" fmla="*/ 233916 h 999460"/>
              <a:gd name="connsiteX5" fmla="*/ 1722474 w 2232837"/>
              <a:gd name="connsiteY5" fmla="*/ 95693 h 999460"/>
              <a:gd name="connsiteX6" fmla="*/ 1881962 w 2232837"/>
              <a:gd name="connsiteY6" fmla="*/ 21265 h 999460"/>
              <a:gd name="connsiteX7" fmla="*/ 2232837 w 2232837"/>
              <a:gd name="connsiteY7" fmla="*/ 0 h 999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232837" h="999460">
                <a:moveTo>
                  <a:pt x="0" y="999460"/>
                </a:moveTo>
                <a:cubicBezTo>
                  <a:pt x="362393" y="998574"/>
                  <a:pt x="724786" y="997688"/>
                  <a:pt x="935665" y="978195"/>
                </a:cubicBezTo>
                <a:cubicBezTo>
                  <a:pt x="1146544" y="958702"/>
                  <a:pt x="1180214" y="949841"/>
                  <a:pt x="1265274" y="882502"/>
                </a:cubicBezTo>
                <a:cubicBezTo>
                  <a:pt x="1350334" y="815163"/>
                  <a:pt x="1392864" y="682255"/>
                  <a:pt x="1446027" y="574158"/>
                </a:cubicBezTo>
                <a:cubicBezTo>
                  <a:pt x="1499190" y="466061"/>
                  <a:pt x="1538177" y="313660"/>
                  <a:pt x="1584251" y="233916"/>
                </a:cubicBezTo>
                <a:cubicBezTo>
                  <a:pt x="1630325" y="154172"/>
                  <a:pt x="1672856" y="131135"/>
                  <a:pt x="1722474" y="95693"/>
                </a:cubicBezTo>
                <a:cubicBezTo>
                  <a:pt x="1772092" y="60251"/>
                  <a:pt x="1796902" y="37214"/>
                  <a:pt x="1881962" y="21265"/>
                </a:cubicBezTo>
                <a:cubicBezTo>
                  <a:pt x="1967022" y="5316"/>
                  <a:pt x="2232837" y="0"/>
                  <a:pt x="2232837" y="0"/>
                </a:cubicBezTo>
              </a:path>
            </a:pathLst>
          </a:custGeom>
          <a:noFill/>
          <a:ln w="25400" cap="flat">
            <a:solidFill>
              <a:schemeClr val="accent1"/>
            </a:solidFill>
            <a:prstDash val="sysDash"/>
            <a:round/>
            <a:tailEnd type="arrow" w="lg" len="lg"/>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9" tIns="45719" rIns="91439" bIns="45719" numCol="1" spcCol="38100" rtlCol="0" anchor="t">
            <a:noAutofit/>
          </a:bodyPr>
          <a:lstStyle/>
          <a:p>
            <a:pPr marL="0" marR="0" lvl="0" indent="0" algn="l" defTabSz="914400" rtl="0" eaLnBrk="1" fontAlgn="auto" latinLnBrk="1" hangingPunct="0">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Calibri"/>
              <a:sym typeface="Calibri"/>
            </a:endParaRPr>
          </a:p>
        </p:txBody>
      </p:sp>
      <p:sp>
        <p:nvSpPr>
          <p:cNvPr id="74" name="Rectangle 73"/>
          <p:cNvSpPr/>
          <p:nvPr/>
        </p:nvSpPr>
        <p:spPr>
          <a:xfrm>
            <a:off x="7839962" y="2500088"/>
            <a:ext cx="978153" cy="307777"/>
          </a:xfrm>
          <a:prstGeom prst="rect">
            <a:avLst/>
          </a:prstGeom>
          <a:solidFill>
            <a:srgbClr val="44C8F5">
              <a:lumMod val="20000"/>
              <a:lumOff val="80000"/>
            </a:srgbClr>
          </a:solidFill>
          <a:ln>
            <a:solidFill>
              <a:srgbClr val="0070C0"/>
            </a:solidFill>
          </a:ln>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ysClr val="windowText" lastClr="000000"/>
                </a:solidFill>
                <a:effectLst/>
                <a:uLnTx/>
                <a:uFillTx/>
                <a:latin typeface="Calibri"/>
                <a:sym typeface="Calibri"/>
              </a:rPr>
              <a:t>VF Module</a:t>
            </a:r>
          </a:p>
        </p:txBody>
      </p:sp>
      <p:sp>
        <p:nvSpPr>
          <p:cNvPr id="75" name="Rectangle 74"/>
          <p:cNvSpPr/>
          <p:nvPr/>
        </p:nvSpPr>
        <p:spPr>
          <a:xfrm>
            <a:off x="6252396" y="4466482"/>
            <a:ext cx="1906419" cy="1815882"/>
          </a:xfrm>
          <a:prstGeom prst="rect">
            <a:avLst/>
          </a:prstGeom>
          <a:solidFill>
            <a:srgbClr val="44C8F5">
              <a:lumMod val="20000"/>
              <a:lumOff val="80000"/>
            </a:srgbClr>
          </a:solidFill>
          <a:ln>
            <a:solidFill>
              <a:srgbClr val="0070C0"/>
            </a:solidFill>
          </a:ln>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srgbClr val="FF0000"/>
                </a:solidFill>
                <a:effectLst/>
                <a:uLnTx/>
                <a:uFillTx/>
                <a:latin typeface="Calibri"/>
                <a:sym typeface="Calibri"/>
              </a:rPr>
              <a:t>Service Y:</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err="1">
                <a:ln>
                  <a:noFill/>
                </a:ln>
                <a:solidFill>
                  <a:sysClr val="windowText" lastClr="000000"/>
                </a:solidFill>
                <a:effectLst/>
                <a:uLnTx/>
                <a:uFillTx/>
                <a:latin typeface="Calibri"/>
                <a:sym typeface="Calibri"/>
              </a:rPr>
              <a:t>topology_template</a:t>
            </a:r>
            <a:r>
              <a:rPr kumimoji="0" lang="en-US" sz="1400" b="0" i="0" u="none" strike="noStrike" kern="1200" cap="none" spc="0" normalizeH="0" baseline="0" noProof="0" dirty="0">
                <a:ln>
                  <a:noFill/>
                </a:ln>
                <a:solidFill>
                  <a:sysClr val="windowText" lastClr="000000"/>
                </a:solidFill>
                <a:effectLst/>
                <a:uLnTx/>
                <a:uFillTx/>
                <a:latin typeface="Calibri"/>
                <a:sym typeface="Calibri"/>
              </a:rPr>
              <a:t>: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ysClr val="windowText" lastClr="000000"/>
                </a:solidFill>
                <a:effectLst/>
                <a:uLnTx/>
                <a:uFillTx/>
                <a:latin typeface="Calibri"/>
                <a:sym typeface="Calibri"/>
              </a:rPr>
              <a:t>      </a:t>
            </a:r>
            <a:r>
              <a:rPr kumimoji="0" lang="en-US" sz="1400" b="0" i="0" u="none" strike="noStrike" kern="1200" cap="none" spc="0" normalizeH="0" baseline="0" noProof="0" dirty="0" err="1">
                <a:ln>
                  <a:noFill/>
                </a:ln>
                <a:solidFill>
                  <a:sysClr val="windowText" lastClr="000000"/>
                </a:solidFill>
                <a:effectLst/>
                <a:uLnTx/>
                <a:uFillTx/>
                <a:latin typeface="Calibri"/>
                <a:sym typeface="Calibri"/>
              </a:rPr>
              <a:t>node_templates</a:t>
            </a:r>
            <a:r>
              <a:rPr kumimoji="0" lang="en-US" sz="1400" b="0" i="0" u="none" strike="noStrike" kern="1200" cap="none" spc="0" normalizeH="0" baseline="0" noProof="0" dirty="0">
                <a:ln>
                  <a:noFill/>
                </a:ln>
                <a:solidFill>
                  <a:sysClr val="windowText" lastClr="000000"/>
                </a:solidFill>
                <a:effectLst/>
                <a:uLnTx/>
                <a:uFillTx/>
                <a:latin typeface="Calibri"/>
                <a:sym typeface="Calibri"/>
              </a:rPr>
              <a:t>: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ysClr val="windowText" lastClr="000000"/>
                </a:solidFill>
                <a:effectLst/>
                <a:uLnTx/>
                <a:uFillTx/>
                <a:latin typeface="Calibri"/>
                <a:sym typeface="Calibri"/>
              </a:rPr>
              <a:t>          PNF</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ysClr val="windowText" lastClr="000000"/>
                </a:solidFill>
                <a:effectLst/>
                <a:uLnTx/>
                <a:uFillTx/>
                <a:latin typeface="Calibri"/>
                <a:sym typeface="Calibri"/>
              </a:rPr>
              <a:t>          Network</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ysClr val="windowText" lastClr="000000"/>
                </a:solidFill>
                <a:effectLst/>
                <a:uLnTx/>
                <a:uFillTx/>
                <a:latin typeface="Calibri"/>
                <a:sym typeface="Calibri"/>
              </a:rPr>
              <a:t>          VNF</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ysClr val="windowText" lastClr="000000"/>
                </a:solidFill>
                <a:effectLst/>
                <a:uLnTx/>
                <a:uFillTx/>
                <a:latin typeface="Calibri"/>
                <a:sym typeface="Calibri"/>
              </a:rPr>
              <a:t>          </a:t>
            </a:r>
            <a:r>
              <a:rPr kumimoji="0" lang="en-US" sz="1400" b="1" i="0" u="none" strike="noStrike" kern="1200" cap="none" spc="0" normalizeH="0" baseline="0" noProof="0" dirty="0">
                <a:ln>
                  <a:noFill/>
                </a:ln>
                <a:solidFill>
                  <a:schemeClr val="accent1">
                    <a:lumMod val="50000"/>
                    <a:lumOff val="50000"/>
                  </a:schemeClr>
                </a:solidFill>
                <a:effectLst/>
                <a:uLnTx/>
                <a:uFillTx/>
                <a:latin typeface="Calibri"/>
                <a:sym typeface="Calibri"/>
              </a:rPr>
              <a:t>Allotted Resource</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ysClr val="windowText" lastClr="000000"/>
                </a:solidFill>
                <a:effectLst/>
                <a:uLnTx/>
                <a:uFillTx/>
                <a:latin typeface="Calibri"/>
                <a:sym typeface="Calibri"/>
              </a:rPr>
              <a:t>  capability: A</a:t>
            </a:r>
          </a:p>
        </p:txBody>
      </p:sp>
      <p:sp>
        <p:nvSpPr>
          <p:cNvPr id="76" name="Rectangle 75"/>
          <p:cNvSpPr/>
          <p:nvPr/>
        </p:nvSpPr>
        <p:spPr>
          <a:xfrm>
            <a:off x="9554372" y="4176703"/>
            <a:ext cx="474810" cy="307777"/>
          </a:xfrm>
          <a:prstGeom prst="rect">
            <a:avLst/>
          </a:prstGeom>
          <a:solidFill>
            <a:srgbClr val="44C8F5">
              <a:lumMod val="20000"/>
              <a:lumOff val="80000"/>
            </a:srgbClr>
          </a:solidFill>
          <a:ln>
            <a:solidFill>
              <a:srgbClr val="0070C0"/>
            </a:solidFill>
          </a:ln>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ysClr val="windowText" lastClr="000000"/>
                </a:solidFill>
                <a:effectLst/>
                <a:uLnTx/>
                <a:uFillTx/>
                <a:latin typeface="Calibri"/>
                <a:sym typeface="Calibri"/>
              </a:rPr>
              <a:t>PNF</a:t>
            </a:r>
          </a:p>
        </p:txBody>
      </p:sp>
      <p:sp>
        <p:nvSpPr>
          <p:cNvPr id="77" name="Rectangle 76"/>
          <p:cNvSpPr/>
          <p:nvPr/>
        </p:nvSpPr>
        <p:spPr>
          <a:xfrm>
            <a:off x="6102072" y="3507675"/>
            <a:ext cx="1498615" cy="646331"/>
          </a:xfrm>
          <a:prstGeom prst="rect">
            <a:avLst/>
          </a:prstGeom>
        </p:spPr>
        <p:txBody>
          <a:bodyPr wrap="square">
            <a:spAutoFit/>
          </a:bodyPr>
          <a:lstStyle/>
          <a:p>
            <a:pPr marL="0" marR="0" lvl="0" indent="0" algn="ctr" defTabSz="457200" rtl="0" eaLnBrk="1" fontAlgn="auto" latinLnBrk="0" hangingPunct="0">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solidFill>
                  <a:srgbClr val="000000"/>
                </a:solidFill>
                <a:effectLst/>
                <a:uLnTx/>
                <a:uFillTx/>
                <a:latin typeface="Calibri"/>
                <a:sym typeface="Calibri"/>
              </a:rPr>
              <a:t>Service Orchestration</a:t>
            </a:r>
          </a:p>
        </p:txBody>
      </p:sp>
      <p:pic>
        <p:nvPicPr>
          <p:cNvPr id="78" name="Picture 77"/>
          <p:cNvPicPr>
            <a:picLocks noChangeAspect="1"/>
          </p:cNvPicPr>
          <p:nvPr/>
        </p:nvPicPr>
        <p:blipFill>
          <a:blip r:embed="rId2"/>
          <a:stretch>
            <a:fillRect/>
          </a:stretch>
        </p:blipFill>
        <p:spPr>
          <a:xfrm>
            <a:off x="7447824" y="3537602"/>
            <a:ext cx="790265" cy="624564"/>
          </a:xfrm>
          <a:prstGeom prst="rect">
            <a:avLst/>
          </a:prstGeom>
        </p:spPr>
      </p:pic>
      <p:sp>
        <p:nvSpPr>
          <p:cNvPr id="79" name="Rectangle 78"/>
          <p:cNvSpPr/>
          <p:nvPr/>
        </p:nvSpPr>
        <p:spPr>
          <a:xfrm>
            <a:off x="9554372" y="4817128"/>
            <a:ext cx="815223" cy="307777"/>
          </a:xfrm>
          <a:prstGeom prst="rect">
            <a:avLst/>
          </a:prstGeom>
          <a:solidFill>
            <a:srgbClr val="44C8F5">
              <a:lumMod val="20000"/>
              <a:lumOff val="80000"/>
            </a:srgbClr>
          </a:solidFill>
          <a:ln>
            <a:solidFill>
              <a:srgbClr val="0070C0"/>
            </a:solidFill>
          </a:ln>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ysClr val="windowText" lastClr="000000"/>
                </a:solidFill>
                <a:effectLst/>
                <a:uLnTx/>
                <a:uFillTx/>
                <a:latin typeface="Calibri"/>
                <a:sym typeface="Calibri"/>
              </a:rPr>
              <a:t>Network</a:t>
            </a:r>
          </a:p>
        </p:txBody>
      </p:sp>
      <p:sp>
        <p:nvSpPr>
          <p:cNvPr id="80" name="Rectangle 79"/>
          <p:cNvSpPr/>
          <p:nvPr/>
        </p:nvSpPr>
        <p:spPr>
          <a:xfrm>
            <a:off x="9554372" y="5478240"/>
            <a:ext cx="484428" cy="307777"/>
          </a:xfrm>
          <a:prstGeom prst="rect">
            <a:avLst/>
          </a:prstGeom>
          <a:solidFill>
            <a:srgbClr val="44C8F5">
              <a:lumMod val="20000"/>
              <a:lumOff val="80000"/>
            </a:srgbClr>
          </a:solidFill>
          <a:ln>
            <a:solidFill>
              <a:srgbClr val="0070C0"/>
            </a:solidFill>
          </a:ln>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ysClr val="windowText" lastClr="000000"/>
                </a:solidFill>
                <a:effectLst/>
                <a:uLnTx/>
                <a:uFillTx/>
                <a:latin typeface="Calibri"/>
                <a:sym typeface="Calibri"/>
              </a:rPr>
              <a:t>VNF</a:t>
            </a:r>
          </a:p>
        </p:txBody>
      </p:sp>
      <p:sp>
        <p:nvSpPr>
          <p:cNvPr id="81" name="Rectangle 80"/>
          <p:cNvSpPr/>
          <p:nvPr/>
        </p:nvSpPr>
        <p:spPr>
          <a:xfrm>
            <a:off x="9598102" y="6097979"/>
            <a:ext cx="1505669" cy="307777"/>
          </a:xfrm>
          <a:prstGeom prst="rect">
            <a:avLst/>
          </a:prstGeom>
          <a:solidFill>
            <a:srgbClr val="44C8F5">
              <a:lumMod val="20000"/>
              <a:lumOff val="80000"/>
            </a:srgbClr>
          </a:solidFill>
          <a:ln>
            <a:solidFill>
              <a:srgbClr val="0070C0"/>
            </a:solidFill>
          </a:ln>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schemeClr val="accent1">
                    <a:lumMod val="50000"/>
                    <a:lumOff val="50000"/>
                  </a:schemeClr>
                </a:solidFill>
                <a:effectLst/>
                <a:uLnTx/>
                <a:uFillTx/>
                <a:latin typeface="Calibri"/>
                <a:sym typeface="Calibri"/>
              </a:rPr>
              <a:t>Allotted Resource</a:t>
            </a:r>
          </a:p>
        </p:txBody>
      </p:sp>
      <p:sp>
        <p:nvSpPr>
          <p:cNvPr id="82" name="Freeform 81"/>
          <p:cNvSpPr/>
          <p:nvPr/>
        </p:nvSpPr>
        <p:spPr>
          <a:xfrm>
            <a:off x="7216389" y="4387719"/>
            <a:ext cx="2281170" cy="893212"/>
          </a:xfrm>
          <a:custGeom>
            <a:avLst/>
            <a:gdLst>
              <a:gd name="connsiteX0" fmla="*/ 0 w 2232837"/>
              <a:gd name="connsiteY0" fmla="*/ 999460 h 999460"/>
              <a:gd name="connsiteX1" fmla="*/ 935665 w 2232837"/>
              <a:gd name="connsiteY1" fmla="*/ 978195 h 999460"/>
              <a:gd name="connsiteX2" fmla="*/ 1265274 w 2232837"/>
              <a:gd name="connsiteY2" fmla="*/ 882502 h 999460"/>
              <a:gd name="connsiteX3" fmla="*/ 1446027 w 2232837"/>
              <a:gd name="connsiteY3" fmla="*/ 574158 h 999460"/>
              <a:gd name="connsiteX4" fmla="*/ 1584251 w 2232837"/>
              <a:gd name="connsiteY4" fmla="*/ 233916 h 999460"/>
              <a:gd name="connsiteX5" fmla="*/ 1722474 w 2232837"/>
              <a:gd name="connsiteY5" fmla="*/ 95693 h 999460"/>
              <a:gd name="connsiteX6" fmla="*/ 1881962 w 2232837"/>
              <a:gd name="connsiteY6" fmla="*/ 21265 h 999460"/>
              <a:gd name="connsiteX7" fmla="*/ 2232837 w 2232837"/>
              <a:gd name="connsiteY7" fmla="*/ 0 h 999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232837" h="999460">
                <a:moveTo>
                  <a:pt x="0" y="999460"/>
                </a:moveTo>
                <a:cubicBezTo>
                  <a:pt x="362393" y="998574"/>
                  <a:pt x="724786" y="997688"/>
                  <a:pt x="935665" y="978195"/>
                </a:cubicBezTo>
                <a:cubicBezTo>
                  <a:pt x="1146544" y="958702"/>
                  <a:pt x="1180214" y="949841"/>
                  <a:pt x="1265274" y="882502"/>
                </a:cubicBezTo>
                <a:cubicBezTo>
                  <a:pt x="1350334" y="815163"/>
                  <a:pt x="1392864" y="682255"/>
                  <a:pt x="1446027" y="574158"/>
                </a:cubicBezTo>
                <a:cubicBezTo>
                  <a:pt x="1499190" y="466061"/>
                  <a:pt x="1538177" y="313660"/>
                  <a:pt x="1584251" y="233916"/>
                </a:cubicBezTo>
                <a:cubicBezTo>
                  <a:pt x="1630325" y="154172"/>
                  <a:pt x="1672856" y="131135"/>
                  <a:pt x="1722474" y="95693"/>
                </a:cubicBezTo>
                <a:cubicBezTo>
                  <a:pt x="1772092" y="60251"/>
                  <a:pt x="1796902" y="37214"/>
                  <a:pt x="1881962" y="21265"/>
                </a:cubicBezTo>
                <a:cubicBezTo>
                  <a:pt x="1967022" y="5316"/>
                  <a:pt x="2232837" y="0"/>
                  <a:pt x="2232837" y="0"/>
                </a:cubicBezTo>
              </a:path>
            </a:pathLst>
          </a:custGeom>
          <a:noFill/>
          <a:ln w="25400" cap="flat">
            <a:solidFill>
              <a:schemeClr val="accent1"/>
            </a:solidFill>
            <a:prstDash val="sysDash"/>
            <a:round/>
            <a:tailEnd type="arrow" w="lg" len="lg"/>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9" tIns="45719" rIns="91439" bIns="45719" numCol="1" spcCol="38100" rtlCol="0" anchor="t">
            <a:noAutofit/>
          </a:bodyPr>
          <a:lstStyle/>
          <a:p>
            <a:pPr marL="0" marR="0" lvl="0" indent="0" algn="l" defTabSz="914400" rtl="0" eaLnBrk="1" fontAlgn="auto" latinLnBrk="1" hangingPunct="0">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Calibri"/>
              <a:sym typeface="Calibri"/>
            </a:endParaRPr>
          </a:p>
        </p:txBody>
      </p:sp>
      <p:sp>
        <p:nvSpPr>
          <p:cNvPr id="83" name="Freeform 82"/>
          <p:cNvSpPr/>
          <p:nvPr/>
        </p:nvSpPr>
        <p:spPr>
          <a:xfrm flipV="1">
            <a:off x="8098399" y="5897335"/>
            <a:ext cx="1455973" cy="399190"/>
          </a:xfrm>
          <a:custGeom>
            <a:avLst/>
            <a:gdLst>
              <a:gd name="connsiteX0" fmla="*/ 0 w 2232837"/>
              <a:gd name="connsiteY0" fmla="*/ 999460 h 999460"/>
              <a:gd name="connsiteX1" fmla="*/ 935665 w 2232837"/>
              <a:gd name="connsiteY1" fmla="*/ 978195 h 999460"/>
              <a:gd name="connsiteX2" fmla="*/ 1265274 w 2232837"/>
              <a:gd name="connsiteY2" fmla="*/ 882502 h 999460"/>
              <a:gd name="connsiteX3" fmla="*/ 1446027 w 2232837"/>
              <a:gd name="connsiteY3" fmla="*/ 574158 h 999460"/>
              <a:gd name="connsiteX4" fmla="*/ 1584251 w 2232837"/>
              <a:gd name="connsiteY4" fmla="*/ 233916 h 999460"/>
              <a:gd name="connsiteX5" fmla="*/ 1722474 w 2232837"/>
              <a:gd name="connsiteY5" fmla="*/ 95693 h 999460"/>
              <a:gd name="connsiteX6" fmla="*/ 1881962 w 2232837"/>
              <a:gd name="connsiteY6" fmla="*/ 21265 h 999460"/>
              <a:gd name="connsiteX7" fmla="*/ 2232837 w 2232837"/>
              <a:gd name="connsiteY7" fmla="*/ 0 h 999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232837" h="999460">
                <a:moveTo>
                  <a:pt x="0" y="999460"/>
                </a:moveTo>
                <a:cubicBezTo>
                  <a:pt x="362393" y="998574"/>
                  <a:pt x="724786" y="997688"/>
                  <a:pt x="935665" y="978195"/>
                </a:cubicBezTo>
                <a:cubicBezTo>
                  <a:pt x="1146544" y="958702"/>
                  <a:pt x="1180214" y="949841"/>
                  <a:pt x="1265274" y="882502"/>
                </a:cubicBezTo>
                <a:cubicBezTo>
                  <a:pt x="1350334" y="815163"/>
                  <a:pt x="1392864" y="682255"/>
                  <a:pt x="1446027" y="574158"/>
                </a:cubicBezTo>
                <a:cubicBezTo>
                  <a:pt x="1499190" y="466061"/>
                  <a:pt x="1538177" y="313660"/>
                  <a:pt x="1584251" y="233916"/>
                </a:cubicBezTo>
                <a:cubicBezTo>
                  <a:pt x="1630325" y="154172"/>
                  <a:pt x="1672856" y="131135"/>
                  <a:pt x="1722474" y="95693"/>
                </a:cubicBezTo>
                <a:cubicBezTo>
                  <a:pt x="1772092" y="60251"/>
                  <a:pt x="1796902" y="37214"/>
                  <a:pt x="1881962" y="21265"/>
                </a:cubicBezTo>
                <a:cubicBezTo>
                  <a:pt x="1967022" y="5316"/>
                  <a:pt x="2232837" y="0"/>
                  <a:pt x="2232837" y="0"/>
                </a:cubicBezTo>
              </a:path>
            </a:pathLst>
          </a:custGeom>
          <a:noFill/>
          <a:ln w="25400" cap="flat">
            <a:solidFill>
              <a:srgbClr val="FF0000"/>
            </a:solidFill>
            <a:prstDash val="sysDash"/>
            <a:round/>
            <a:tailEnd type="arrow" w="lg" len="lg"/>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9" tIns="45719" rIns="91439" bIns="45719" numCol="1" spcCol="38100" rtlCol="0" anchor="t">
            <a:noAutofit/>
          </a:bodyPr>
          <a:lstStyle/>
          <a:p>
            <a:pPr marL="0" marR="0" lvl="0" indent="0" algn="l" defTabSz="914400" rtl="0" eaLnBrk="1" fontAlgn="auto" latinLnBrk="1" hangingPunct="0">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Calibri"/>
              <a:sym typeface="Calibri"/>
            </a:endParaRPr>
          </a:p>
        </p:txBody>
      </p:sp>
      <p:sp>
        <p:nvSpPr>
          <p:cNvPr id="84" name="Freeform 83"/>
          <p:cNvSpPr/>
          <p:nvPr/>
        </p:nvSpPr>
        <p:spPr>
          <a:xfrm>
            <a:off x="7442549" y="5004123"/>
            <a:ext cx="2055010" cy="460964"/>
          </a:xfrm>
          <a:custGeom>
            <a:avLst/>
            <a:gdLst>
              <a:gd name="connsiteX0" fmla="*/ 0 w 2232837"/>
              <a:gd name="connsiteY0" fmla="*/ 999460 h 999460"/>
              <a:gd name="connsiteX1" fmla="*/ 935665 w 2232837"/>
              <a:gd name="connsiteY1" fmla="*/ 978195 h 999460"/>
              <a:gd name="connsiteX2" fmla="*/ 1265274 w 2232837"/>
              <a:gd name="connsiteY2" fmla="*/ 882502 h 999460"/>
              <a:gd name="connsiteX3" fmla="*/ 1446027 w 2232837"/>
              <a:gd name="connsiteY3" fmla="*/ 574158 h 999460"/>
              <a:gd name="connsiteX4" fmla="*/ 1584251 w 2232837"/>
              <a:gd name="connsiteY4" fmla="*/ 233916 h 999460"/>
              <a:gd name="connsiteX5" fmla="*/ 1722474 w 2232837"/>
              <a:gd name="connsiteY5" fmla="*/ 95693 h 999460"/>
              <a:gd name="connsiteX6" fmla="*/ 1881962 w 2232837"/>
              <a:gd name="connsiteY6" fmla="*/ 21265 h 999460"/>
              <a:gd name="connsiteX7" fmla="*/ 2232837 w 2232837"/>
              <a:gd name="connsiteY7" fmla="*/ 0 h 999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232837" h="999460">
                <a:moveTo>
                  <a:pt x="0" y="999460"/>
                </a:moveTo>
                <a:cubicBezTo>
                  <a:pt x="362393" y="998574"/>
                  <a:pt x="724786" y="997688"/>
                  <a:pt x="935665" y="978195"/>
                </a:cubicBezTo>
                <a:cubicBezTo>
                  <a:pt x="1146544" y="958702"/>
                  <a:pt x="1180214" y="949841"/>
                  <a:pt x="1265274" y="882502"/>
                </a:cubicBezTo>
                <a:cubicBezTo>
                  <a:pt x="1350334" y="815163"/>
                  <a:pt x="1392864" y="682255"/>
                  <a:pt x="1446027" y="574158"/>
                </a:cubicBezTo>
                <a:cubicBezTo>
                  <a:pt x="1499190" y="466061"/>
                  <a:pt x="1538177" y="313660"/>
                  <a:pt x="1584251" y="233916"/>
                </a:cubicBezTo>
                <a:cubicBezTo>
                  <a:pt x="1630325" y="154172"/>
                  <a:pt x="1672856" y="131135"/>
                  <a:pt x="1722474" y="95693"/>
                </a:cubicBezTo>
                <a:cubicBezTo>
                  <a:pt x="1772092" y="60251"/>
                  <a:pt x="1796902" y="37214"/>
                  <a:pt x="1881962" y="21265"/>
                </a:cubicBezTo>
                <a:cubicBezTo>
                  <a:pt x="1967022" y="5316"/>
                  <a:pt x="2232837" y="0"/>
                  <a:pt x="2232837" y="0"/>
                </a:cubicBezTo>
              </a:path>
            </a:pathLst>
          </a:custGeom>
          <a:noFill/>
          <a:ln w="25400" cap="flat">
            <a:solidFill>
              <a:schemeClr val="accent1"/>
            </a:solidFill>
            <a:prstDash val="sysDash"/>
            <a:round/>
            <a:tailEnd type="arrow" w="lg" len="lg"/>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9" tIns="45719" rIns="91439" bIns="45719" numCol="1" spcCol="38100" rtlCol="0" anchor="t">
            <a:noAutofit/>
          </a:bodyPr>
          <a:lstStyle/>
          <a:p>
            <a:pPr marL="0" marR="0" lvl="0" indent="0" algn="l" defTabSz="914400" rtl="0" eaLnBrk="1" fontAlgn="auto" latinLnBrk="1" hangingPunct="0">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Calibri"/>
              <a:sym typeface="Calibri"/>
            </a:endParaRPr>
          </a:p>
        </p:txBody>
      </p:sp>
      <p:sp>
        <p:nvSpPr>
          <p:cNvPr id="85" name="Freeform 84"/>
          <p:cNvSpPr/>
          <p:nvPr/>
        </p:nvSpPr>
        <p:spPr>
          <a:xfrm>
            <a:off x="7159200" y="5613579"/>
            <a:ext cx="2338359" cy="99600"/>
          </a:xfrm>
          <a:custGeom>
            <a:avLst/>
            <a:gdLst>
              <a:gd name="connsiteX0" fmla="*/ 0 w 2232837"/>
              <a:gd name="connsiteY0" fmla="*/ 999460 h 999460"/>
              <a:gd name="connsiteX1" fmla="*/ 935665 w 2232837"/>
              <a:gd name="connsiteY1" fmla="*/ 978195 h 999460"/>
              <a:gd name="connsiteX2" fmla="*/ 1265274 w 2232837"/>
              <a:gd name="connsiteY2" fmla="*/ 882502 h 999460"/>
              <a:gd name="connsiteX3" fmla="*/ 1446027 w 2232837"/>
              <a:gd name="connsiteY3" fmla="*/ 574158 h 999460"/>
              <a:gd name="connsiteX4" fmla="*/ 1584251 w 2232837"/>
              <a:gd name="connsiteY4" fmla="*/ 233916 h 999460"/>
              <a:gd name="connsiteX5" fmla="*/ 1722474 w 2232837"/>
              <a:gd name="connsiteY5" fmla="*/ 95693 h 999460"/>
              <a:gd name="connsiteX6" fmla="*/ 1881962 w 2232837"/>
              <a:gd name="connsiteY6" fmla="*/ 21265 h 999460"/>
              <a:gd name="connsiteX7" fmla="*/ 2232837 w 2232837"/>
              <a:gd name="connsiteY7" fmla="*/ 0 h 999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232837" h="999460">
                <a:moveTo>
                  <a:pt x="0" y="999460"/>
                </a:moveTo>
                <a:cubicBezTo>
                  <a:pt x="362393" y="998574"/>
                  <a:pt x="724786" y="997688"/>
                  <a:pt x="935665" y="978195"/>
                </a:cubicBezTo>
                <a:cubicBezTo>
                  <a:pt x="1146544" y="958702"/>
                  <a:pt x="1180214" y="949841"/>
                  <a:pt x="1265274" y="882502"/>
                </a:cubicBezTo>
                <a:cubicBezTo>
                  <a:pt x="1350334" y="815163"/>
                  <a:pt x="1392864" y="682255"/>
                  <a:pt x="1446027" y="574158"/>
                </a:cubicBezTo>
                <a:cubicBezTo>
                  <a:pt x="1499190" y="466061"/>
                  <a:pt x="1538177" y="313660"/>
                  <a:pt x="1584251" y="233916"/>
                </a:cubicBezTo>
                <a:cubicBezTo>
                  <a:pt x="1630325" y="154172"/>
                  <a:pt x="1672856" y="131135"/>
                  <a:pt x="1722474" y="95693"/>
                </a:cubicBezTo>
                <a:cubicBezTo>
                  <a:pt x="1772092" y="60251"/>
                  <a:pt x="1796902" y="37214"/>
                  <a:pt x="1881962" y="21265"/>
                </a:cubicBezTo>
                <a:cubicBezTo>
                  <a:pt x="1967022" y="5316"/>
                  <a:pt x="2232837" y="0"/>
                  <a:pt x="2232837" y="0"/>
                </a:cubicBezTo>
              </a:path>
            </a:pathLst>
          </a:custGeom>
          <a:noFill/>
          <a:ln w="25400" cap="flat">
            <a:solidFill>
              <a:schemeClr val="accent1"/>
            </a:solidFill>
            <a:prstDash val="sysDash"/>
            <a:round/>
            <a:tailEnd type="arrow" w="lg" len="lg"/>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9" tIns="45719" rIns="91439" bIns="45719" numCol="1" spcCol="38100" rtlCol="0" anchor="t">
            <a:noAutofit/>
          </a:bodyPr>
          <a:lstStyle/>
          <a:p>
            <a:pPr marL="0" marR="0" lvl="0" indent="0" algn="l" defTabSz="914400" rtl="0" eaLnBrk="1" fontAlgn="auto" latinLnBrk="1" hangingPunct="0">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Calibri"/>
              <a:sym typeface="Calibri"/>
            </a:endParaRPr>
          </a:p>
        </p:txBody>
      </p:sp>
      <p:sp>
        <p:nvSpPr>
          <p:cNvPr id="86" name="Rectangle 85"/>
          <p:cNvSpPr/>
          <p:nvPr/>
        </p:nvSpPr>
        <p:spPr>
          <a:xfrm>
            <a:off x="3716827" y="1078039"/>
            <a:ext cx="1498615" cy="646331"/>
          </a:xfrm>
          <a:prstGeom prst="rect">
            <a:avLst/>
          </a:prstGeom>
        </p:spPr>
        <p:txBody>
          <a:bodyPr wrap="square">
            <a:spAutoFit/>
          </a:bodyPr>
          <a:lstStyle/>
          <a:p>
            <a:pPr marL="0" marR="0" lvl="0" indent="0" algn="ctr" defTabSz="457200" rtl="0" eaLnBrk="1" fontAlgn="auto" latinLnBrk="0" hangingPunct="0">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solidFill>
                  <a:srgbClr val="000000"/>
                </a:solidFill>
                <a:effectLst/>
                <a:uLnTx/>
                <a:uFillTx/>
                <a:latin typeface="Calibri"/>
                <a:sym typeface="Calibri"/>
              </a:rPr>
              <a:t>Resource Orchestration</a:t>
            </a:r>
          </a:p>
        </p:txBody>
      </p:sp>
      <p:pic>
        <p:nvPicPr>
          <p:cNvPr id="87" name="Picture 86"/>
          <p:cNvPicPr>
            <a:picLocks noChangeAspect="1"/>
          </p:cNvPicPr>
          <p:nvPr/>
        </p:nvPicPr>
        <p:blipFill>
          <a:blip r:embed="rId2"/>
          <a:stretch>
            <a:fillRect/>
          </a:stretch>
        </p:blipFill>
        <p:spPr>
          <a:xfrm>
            <a:off x="5062579" y="1107966"/>
            <a:ext cx="790265" cy="624564"/>
          </a:xfrm>
          <a:prstGeom prst="rect">
            <a:avLst/>
          </a:prstGeom>
        </p:spPr>
      </p:pic>
      <p:sp>
        <p:nvSpPr>
          <p:cNvPr id="88" name="Rectangle 87"/>
          <p:cNvSpPr/>
          <p:nvPr/>
        </p:nvSpPr>
        <p:spPr>
          <a:xfrm>
            <a:off x="6970652" y="1536970"/>
            <a:ext cx="1687234" cy="646331"/>
          </a:xfrm>
          <a:prstGeom prst="rect">
            <a:avLst/>
          </a:prstGeom>
        </p:spPr>
        <p:txBody>
          <a:bodyPr wrap="square">
            <a:spAutoFit/>
          </a:bodyPr>
          <a:lstStyle/>
          <a:p>
            <a:pPr marL="0" marR="0" lvl="0" indent="0" algn="ctr" defTabSz="457200" rtl="0" eaLnBrk="1" fontAlgn="auto" latinLnBrk="0" hangingPunct="0">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solidFill>
                  <a:srgbClr val="000000"/>
                </a:solidFill>
                <a:effectLst/>
                <a:uLnTx/>
                <a:uFillTx/>
                <a:latin typeface="Calibri"/>
                <a:sym typeface="Calibri"/>
              </a:rPr>
              <a:t>Cloud Resource Orchestration</a:t>
            </a:r>
          </a:p>
        </p:txBody>
      </p:sp>
      <p:pic>
        <p:nvPicPr>
          <p:cNvPr id="89" name="Picture 88"/>
          <p:cNvPicPr>
            <a:picLocks noChangeAspect="1"/>
          </p:cNvPicPr>
          <p:nvPr/>
        </p:nvPicPr>
        <p:blipFill>
          <a:blip r:embed="rId2"/>
          <a:stretch>
            <a:fillRect/>
          </a:stretch>
        </p:blipFill>
        <p:spPr>
          <a:xfrm>
            <a:off x="8619488" y="1566897"/>
            <a:ext cx="790265" cy="624564"/>
          </a:xfrm>
          <a:prstGeom prst="rect">
            <a:avLst/>
          </a:prstGeom>
        </p:spPr>
      </p:pic>
      <p:sp>
        <p:nvSpPr>
          <p:cNvPr id="90" name="Freeform 89"/>
          <p:cNvSpPr/>
          <p:nvPr/>
        </p:nvSpPr>
        <p:spPr>
          <a:xfrm>
            <a:off x="4874453" y="4369919"/>
            <a:ext cx="1310341" cy="1080109"/>
          </a:xfrm>
          <a:custGeom>
            <a:avLst/>
            <a:gdLst>
              <a:gd name="connsiteX0" fmla="*/ 0 w 1297172"/>
              <a:gd name="connsiteY0" fmla="*/ 0 h 1105786"/>
              <a:gd name="connsiteX1" fmla="*/ 329609 w 1297172"/>
              <a:gd name="connsiteY1" fmla="*/ 829339 h 1105786"/>
              <a:gd name="connsiteX2" fmla="*/ 1297172 w 1297172"/>
              <a:gd name="connsiteY2" fmla="*/ 1105786 h 1105786"/>
            </a:gdLst>
            <a:ahLst/>
            <a:cxnLst>
              <a:cxn ang="0">
                <a:pos x="connsiteX0" y="connsiteY0"/>
              </a:cxn>
              <a:cxn ang="0">
                <a:pos x="connsiteX1" y="connsiteY1"/>
              </a:cxn>
              <a:cxn ang="0">
                <a:pos x="connsiteX2" y="connsiteY2"/>
              </a:cxn>
            </a:cxnLst>
            <a:rect l="l" t="t" r="r" b="b"/>
            <a:pathLst>
              <a:path w="1297172" h="1105786">
                <a:moveTo>
                  <a:pt x="0" y="0"/>
                </a:moveTo>
                <a:cubicBezTo>
                  <a:pt x="56707" y="322520"/>
                  <a:pt x="113414" y="645041"/>
                  <a:pt x="329609" y="829339"/>
                </a:cubicBezTo>
                <a:cubicBezTo>
                  <a:pt x="545804" y="1013637"/>
                  <a:pt x="921488" y="1059711"/>
                  <a:pt x="1297172" y="1105786"/>
                </a:cubicBezTo>
              </a:path>
            </a:pathLst>
          </a:custGeom>
          <a:noFill/>
          <a:ln w="25400" cap="flat">
            <a:solidFill>
              <a:srgbClr val="FF0000"/>
            </a:solidFill>
            <a:prstDash val="sysDash"/>
            <a:round/>
            <a:tailEnd type="arrow" w="lg" len="lg"/>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9" tIns="45719" rIns="91439" bIns="45719" numCol="1" spcCol="38100" rtlCol="0" anchor="t">
            <a:noAutofit/>
          </a:bodyPr>
          <a:lstStyle/>
          <a:p>
            <a:pPr marL="0" marR="0" lvl="0" indent="0" algn="l" defTabSz="914400" rtl="0" eaLnBrk="1" fontAlgn="auto" latinLnBrk="1" hangingPunct="0">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Calibri"/>
              <a:sym typeface="Calibri"/>
            </a:endParaRPr>
          </a:p>
        </p:txBody>
      </p:sp>
      <p:sp>
        <p:nvSpPr>
          <p:cNvPr id="91" name="Freeform 90"/>
          <p:cNvSpPr/>
          <p:nvPr/>
        </p:nvSpPr>
        <p:spPr>
          <a:xfrm>
            <a:off x="4640105" y="2697302"/>
            <a:ext cx="3119632" cy="630308"/>
          </a:xfrm>
          <a:custGeom>
            <a:avLst/>
            <a:gdLst>
              <a:gd name="connsiteX0" fmla="*/ 0 w 2232837"/>
              <a:gd name="connsiteY0" fmla="*/ 999460 h 999460"/>
              <a:gd name="connsiteX1" fmla="*/ 935665 w 2232837"/>
              <a:gd name="connsiteY1" fmla="*/ 978195 h 999460"/>
              <a:gd name="connsiteX2" fmla="*/ 1265274 w 2232837"/>
              <a:gd name="connsiteY2" fmla="*/ 882502 h 999460"/>
              <a:gd name="connsiteX3" fmla="*/ 1446027 w 2232837"/>
              <a:gd name="connsiteY3" fmla="*/ 574158 h 999460"/>
              <a:gd name="connsiteX4" fmla="*/ 1584251 w 2232837"/>
              <a:gd name="connsiteY4" fmla="*/ 233916 h 999460"/>
              <a:gd name="connsiteX5" fmla="*/ 1722474 w 2232837"/>
              <a:gd name="connsiteY5" fmla="*/ 95693 h 999460"/>
              <a:gd name="connsiteX6" fmla="*/ 1881962 w 2232837"/>
              <a:gd name="connsiteY6" fmla="*/ 21265 h 999460"/>
              <a:gd name="connsiteX7" fmla="*/ 2232837 w 2232837"/>
              <a:gd name="connsiteY7" fmla="*/ 0 h 999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232837" h="999460">
                <a:moveTo>
                  <a:pt x="0" y="999460"/>
                </a:moveTo>
                <a:cubicBezTo>
                  <a:pt x="362393" y="998574"/>
                  <a:pt x="724786" y="997688"/>
                  <a:pt x="935665" y="978195"/>
                </a:cubicBezTo>
                <a:cubicBezTo>
                  <a:pt x="1146544" y="958702"/>
                  <a:pt x="1180214" y="949841"/>
                  <a:pt x="1265274" y="882502"/>
                </a:cubicBezTo>
                <a:cubicBezTo>
                  <a:pt x="1350334" y="815163"/>
                  <a:pt x="1392864" y="682255"/>
                  <a:pt x="1446027" y="574158"/>
                </a:cubicBezTo>
                <a:cubicBezTo>
                  <a:pt x="1499190" y="466061"/>
                  <a:pt x="1538177" y="313660"/>
                  <a:pt x="1584251" y="233916"/>
                </a:cubicBezTo>
                <a:cubicBezTo>
                  <a:pt x="1630325" y="154172"/>
                  <a:pt x="1672856" y="131135"/>
                  <a:pt x="1722474" y="95693"/>
                </a:cubicBezTo>
                <a:cubicBezTo>
                  <a:pt x="1772092" y="60251"/>
                  <a:pt x="1796902" y="37214"/>
                  <a:pt x="1881962" y="21265"/>
                </a:cubicBezTo>
                <a:cubicBezTo>
                  <a:pt x="1967022" y="5316"/>
                  <a:pt x="2232837" y="0"/>
                  <a:pt x="2232837" y="0"/>
                </a:cubicBezTo>
              </a:path>
            </a:pathLst>
          </a:custGeom>
          <a:noFill/>
          <a:ln w="25400" cap="flat">
            <a:solidFill>
              <a:schemeClr val="accent1"/>
            </a:solidFill>
            <a:prstDash val="sysDash"/>
            <a:round/>
            <a:tailEnd type="arrow" w="lg" len="lg"/>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9" tIns="45719" rIns="91439" bIns="45719" numCol="1" spcCol="38100" rtlCol="0" anchor="t">
            <a:noAutofit/>
          </a:bodyPr>
          <a:lstStyle/>
          <a:p>
            <a:pPr marL="0" marR="0" lvl="0" indent="0" algn="l" defTabSz="914400" rtl="0" eaLnBrk="1" fontAlgn="auto" latinLnBrk="1" hangingPunct="0">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Calibri"/>
              <a:sym typeface="Calibri"/>
            </a:endParaRPr>
          </a:p>
        </p:txBody>
      </p:sp>
      <p:sp>
        <p:nvSpPr>
          <p:cNvPr id="92" name="Rectangle 91"/>
          <p:cNvSpPr/>
          <p:nvPr/>
        </p:nvSpPr>
        <p:spPr>
          <a:xfrm>
            <a:off x="9039715" y="3506791"/>
            <a:ext cx="1498615" cy="646331"/>
          </a:xfrm>
          <a:prstGeom prst="rect">
            <a:avLst/>
          </a:prstGeom>
        </p:spPr>
        <p:txBody>
          <a:bodyPr wrap="square">
            <a:spAutoFit/>
          </a:bodyPr>
          <a:lstStyle/>
          <a:p>
            <a:pPr marL="0" marR="0" lvl="0" indent="0" algn="ctr" defTabSz="457200" rtl="0" eaLnBrk="1" fontAlgn="auto" latinLnBrk="0" hangingPunct="0">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solidFill>
                  <a:srgbClr val="000000"/>
                </a:solidFill>
                <a:effectLst/>
                <a:uLnTx/>
                <a:uFillTx/>
                <a:latin typeface="Calibri"/>
                <a:sym typeface="Calibri"/>
              </a:rPr>
              <a:t>Resource Orchestration</a:t>
            </a:r>
          </a:p>
        </p:txBody>
      </p:sp>
      <p:pic>
        <p:nvPicPr>
          <p:cNvPr id="93" name="Picture 92"/>
          <p:cNvPicPr>
            <a:picLocks noChangeAspect="1"/>
          </p:cNvPicPr>
          <p:nvPr/>
        </p:nvPicPr>
        <p:blipFill>
          <a:blip r:embed="rId2"/>
          <a:stretch>
            <a:fillRect/>
          </a:stretch>
        </p:blipFill>
        <p:spPr>
          <a:xfrm>
            <a:off x="10385467" y="3536718"/>
            <a:ext cx="790265" cy="624564"/>
          </a:xfrm>
          <a:prstGeom prst="rect">
            <a:avLst/>
          </a:prstGeom>
        </p:spPr>
      </p:pic>
      <p:grpSp>
        <p:nvGrpSpPr>
          <p:cNvPr id="97" name="Group 96"/>
          <p:cNvGrpSpPr/>
          <p:nvPr/>
        </p:nvGrpSpPr>
        <p:grpSpPr>
          <a:xfrm>
            <a:off x="11217130" y="5139499"/>
            <a:ext cx="396240" cy="91440"/>
            <a:chOff x="9894627" y="1611463"/>
            <a:chExt cx="396240" cy="91440"/>
          </a:xfrm>
        </p:grpSpPr>
        <p:sp>
          <p:nvSpPr>
            <p:cNvPr id="94" name="Oval 93"/>
            <p:cNvSpPr/>
            <p:nvPr/>
          </p:nvSpPr>
          <p:spPr>
            <a:xfrm>
              <a:off x="9894627" y="1611463"/>
              <a:ext cx="91440" cy="91440"/>
            </a:xfrm>
            <a:prstGeom prst="ellipse">
              <a:avLst/>
            </a:prstGeom>
            <a:solidFill>
              <a:schemeClr val="tx1"/>
            </a:solidFill>
            <a:ln w="25400" cap="flat">
              <a:solidFill>
                <a:schemeClr val="accent1"/>
              </a:solid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lvl="0" indent="0" algn="l" defTabSz="457200" rtl="0" eaLnBrk="1" fontAlgn="auto" latinLnBrk="0" hangingPunct="0">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Calibri"/>
                <a:ea typeface="+mn-ea"/>
                <a:cs typeface="+mn-cs"/>
                <a:sym typeface="Calibri"/>
              </a:endParaRPr>
            </a:p>
          </p:txBody>
        </p:sp>
        <p:sp>
          <p:nvSpPr>
            <p:cNvPr id="95" name="Oval 94"/>
            <p:cNvSpPr/>
            <p:nvPr/>
          </p:nvSpPr>
          <p:spPr>
            <a:xfrm>
              <a:off x="10047027" y="1611463"/>
              <a:ext cx="91440" cy="91440"/>
            </a:xfrm>
            <a:prstGeom prst="ellipse">
              <a:avLst/>
            </a:prstGeom>
            <a:solidFill>
              <a:schemeClr val="tx1"/>
            </a:solidFill>
            <a:ln w="25400" cap="flat">
              <a:solidFill>
                <a:schemeClr val="accent1"/>
              </a:solid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lvl="0" indent="0" algn="l" defTabSz="457200" rtl="0" eaLnBrk="1" fontAlgn="auto" latinLnBrk="0" hangingPunct="0">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Calibri"/>
                <a:ea typeface="+mn-ea"/>
                <a:cs typeface="+mn-cs"/>
                <a:sym typeface="Calibri"/>
              </a:endParaRPr>
            </a:p>
          </p:txBody>
        </p:sp>
        <p:sp>
          <p:nvSpPr>
            <p:cNvPr id="96" name="Oval 95"/>
            <p:cNvSpPr/>
            <p:nvPr/>
          </p:nvSpPr>
          <p:spPr>
            <a:xfrm>
              <a:off x="10199427" y="1611463"/>
              <a:ext cx="91440" cy="91440"/>
            </a:xfrm>
            <a:prstGeom prst="ellipse">
              <a:avLst/>
            </a:prstGeom>
            <a:solidFill>
              <a:schemeClr val="tx1"/>
            </a:solidFill>
            <a:ln w="25400" cap="flat">
              <a:solidFill>
                <a:schemeClr val="accent1"/>
              </a:solid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lvl="0" indent="0" algn="l" defTabSz="457200" rtl="0" eaLnBrk="1" fontAlgn="auto" latinLnBrk="0" hangingPunct="0">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Calibri"/>
                <a:ea typeface="+mn-ea"/>
                <a:cs typeface="+mn-cs"/>
                <a:sym typeface="Calibri"/>
              </a:endParaRPr>
            </a:p>
          </p:txBody>
        </p:sp>
      </p:grpSp>
      <p:sp>
        <p:nvSpPr>
          <p:cNvPr id="116" name="Rectangular Callout 115"/>
          <p:cNvSpPr/>
          <p:nvPr/>
        </p:nvSpPr>
        <p:spPr>
          <a:xfrm>
            <a:off x="555092" y="4498429"/>
            <a:ext cx="2787724" cy="1115150"/>
          </a:xfrm>
          <a:prstGeom prst="wedgeRectCallout">
            <a:avLst>
              <a:gd name="adj1" fmla="val 51248"/>
              <a:gd name="adj2" fmla="val -125121"/>
            </a:avLst>
          </a:prstGeom>
          <a:solidFill>
            <a:srgbClr val="FFFF00"/>
          </a:solidFill>
          <a:ln w="6350">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0">
              <a:lnSpc>
                <a:spcPct val="100000"/>
              </a:lnSpc>
              <a:spcBef>
                <a:spcPts val="0"/>
              </a:spcBef>
              <a:spcAft>
                <a:spcPts val="0"/>
              </a:spcAft>
              <a:buClrTx/>
              <a:buSzTx/>
              <a:buFontTx/>
              <a:buNone/>
              <a:tabLst/>
              <a:defRPr/>
            </a:pPr>
            <a:r>
              <a:rPr kumimoji="0" lang="en-US" sz="1100" b="0" i="0" u="none" strike="noStrike" kern="0" cap="none" spc="0" normalizeH="0" baseline="0" noProof="0" dirty="0">
                <a:ln>
                  <a:noFill/>
                </a:ln>
                <a:solidFill>
                  <a:srgbClr val="000000">
                    <a:lumMod val="65000"/>
                    <a:lumOff val="35000"/>
                  </a:srgbClr>
                </a:solidFill>
                <a:effectLst/>
                <a:uLnTx/>
                <a:uFillTx/>
                <a:latin typeface="Calibri"/>
                <a:sym typeface="Calibri"/>
              </a:rPr>
              <a:t>An Allotted Resource can be homed to an existing “underlying” network function or Service Instance, or homing could determine that a new network function Service Instance is needed.  This would result in a </a:t>
            </a:r>
            <a:r>
              <a:rPr kumimoji="0" lang="en-US" sz="1100" b="1" i="0" u="none" strike="noStrike" kern="0" cap="none" spc="0" normalizeH="0" baseline="0" noProof="0" dirty="0">
                <a:ln>
                  <a:noFill/>
                </a:ln>
                <a:solidFill>
                  <a:srgbClr val="FF0000"/>
                </a:solidFill>
                <a:effectLst/>
                <a:uLnTx/>
                <a:uFillTx/>
                <a:latin typeface="Calibri"/>
                <a:sym typeface="Calibri"/>
              </a:rPr>
              <a:t>2</a:t>
            </a:r>
            <a:r>
              <a:rPr kumimoji="0" lang="en-US" sz="1100" b="1" i="0" u="none" strike="noStrike" kern="0" cap="none" spc="0" normalizeH="0" baseline="30000" noProof="0" dirty="0">
                <a:ln>
                  <a:noFill/>
                </a:ln>
                <a:solidFill>
                  <a:srgbClr val="FF0000"/>
                </a:solidFill>
                <a:effectLst/>
                <a:uLnTx/>
                <a:uFillTx/>
                <a:latin typeface="Calibri"/>
                <a:sym typeface="Calibri"/>
              </a:rPr>
              <a:t>nd</a:t>
            </a:r>
            <a:r>
              <a:rPr kumimoji="0" lang="en-US" sz="1100" b="1" i="0" u="none" strike="noStrike" kern="0" cap="none" spc="0" normalizeH="0" baseline="0" noProof="0" dirty="0">
                <a:ln>
                  <a:noFill/>
                </a:ln>
                <a:solidFill>
                  <a:srgbClr val="FF0000"/>
                </a:solidFill>
                <a:effectLst/>
                <a:uLnTx/>
                <a:uFillTx/>
                <a:latin typeface="Calibri"/>
                <a:sym typeface="Calibri"/>
              </a:rPr>
              <a:t> level of Service Orchestration.</a:t>
            </a:r>
          </a:p>
        </p:txBody>
      </p:sp>
      <p:sp>
        <p:nvSpPr>
          <p:cNvPr id="117" name="Rectangular Callout 116"/>
          <p:cNvSpPr/>
          <p:nvPr/>
        </p:nvSpPr>
        <p:spPr>
          <a:xfrm>
            <a:off x="6716909" y="556226"/>
            <a:ext cx="2989956" cy="655835"/>
          </a:xfrm>
          <a:prstGeom prst="wedgeRectCallout">
            <a:avLst>
              <a:gd name="adj1" fmla="val -76502"/>
              <a:gd name="adj2" fmla="val 69010"/>
            </a:avLst>
          </a:prstGeom>
          <a:solidFill>
            <a:srgbClr val="FFFF00"/>
          </a:solidFill>
          <a:ln w="6350">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0">
              <a:lnSpc>
                <a:spcPct val="100000"/>
              </a:lnSpc>
              <a:spcBef>
                <a:spcPts val="0"/>
              </a:spcBef>
              <a:spcAft>
                <a:spcPts val="0"/>
              </a:spcAft>
              <a:buClrTx/>
              <a:buSzTx/>
              <a:buFontTx/>
              <a:buNone/>
              <a:tabLst/>
              <a:defRPr/>
            </a:pPr>
            <a:r>
              <a:rPr kumimoji="0" lang="en-US" sz="1100" b="0" i="0" u="none" strike="noStrike" kern="0" cap="none" spc="0" normalizeH="0" baseline="0" noProof="0" dirty="0">
                <a:ln>
                  <a:noFill/>
                </a:ln>
                <a:solidFill>
                  <a:srgbClr val="000000">
                    <a:lumMod val="65000"/>
                    <a:lumOff val="35000"/>
                  </a:srgbClr>
                </a:solidFill>
                <a:effectLst/>
                <a:uLnTx/>
                <a:uFillTx/>
                <a:latin typeface="Calibri"/>
                <a:sym typeface="Calibri"/>
              </a:rPr>
              <a:t>Each Resource Type has its own “Generic” model-driven flow.  There currently exist such flows for “VNF” and “Network” Resource Types.</a:t>
            </a:r>
          </a:p>
        </p:txBody>
      </p:sp>
      <p:sp>
        <p:nvSpPr>
          <p:cNvPr id="119" name="Rectangular Callout 118"/>
          <p:cNvSpPr/>
          <p:nvPr/>
        </p:nvSpPr>
        <p:spPr>
          <a:xfrm>
            <a:off x="2373648" y="572482"/>
            <a:ext cx="3259182" cy="223130"/>
          </a:xfrm>
          <a:prstGeom prst="wedgeRectCallout">
            <a:avLst>
              <a:gd name="adj1" fmla="val -40755"/>
              <a:gd name="adj2" fmla="val 186636"/>
            </a:avLst>
          </a:prstGeom>
          <a:solidFill>
            <a:srgbClr val="FFFF00"/>
          </a:solidFill>
          <a:ln w="6350">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0">
              <a:lnSpc>
                <a:spcPct val="100000"/>
              </a:lnSpc>
              <a:spcBef>
                <a:spcPts val="0"/>
              </a:spcBef>
              <a:spcAft>
                <a:spcPts val="0"/>
              </a:spcAft>
              <a:buClrTx/>
              <a:buSzTx/>
              <a:buFontTx/>
              <a:buNone/>
              <a:tabLst/>
              <a:defRPr/>
            </a:pPr>
            <a:r>
              <a:rPr kumimoji="0" lang="en-US" sz="1100" b="0" i="0" u="none" strike="noStrike" kern="0" cap="none" spc="0" normalizeH="0" baseline="0" noProof="0" dirty="0">
                <a:ln>
                  <a:noFill/>
                </a:ln>
                <a:solidFill>
                  <a:srgbClr val="000000">
                    <a:lumMod val="65000"/>
                    <a:lumOff val="35000"/>
                  </a:srgbClr>
                </a:solidFill>
                <a:effectLst/>
                <a:uLnTx/>
                <a:uFillTx/>
                <a:latin typeface="Calibri"/>
                <a:sym typeface="Calibri"/>
              </a:rPr>
              <a:t>“Generic” model-driven Service flow</a:t>
            </a:r>
          </a:p>
        </p:txBody>
      </p:sp>
      <p:sp>
        <p:nvSpPr>
          <p:cNvPr id="2" name="TextBox 1"/>
          <p:cNvSpPr txBox="1"/>
          <p:nvPr/>
        </p:nvSpPr>
        <p:spPr>
          <a:xfrm>
            <a:off x="9585601" y="2492777"/>
            <a:ext cx="1490150" cy="36933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marL="0" marR="0" lvl="0" indent="0" algn="l" defTabSz="457200" rtl="0" eaLnBrk="1" fontAlgn="auto" latinLnBrk="0" hangingPunct="0">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solidFill>
                  <a:srgbClr val="C00000"/>
                </a:solidFill>
                <a:effectLst/>
                <a:uLnTx/>
                <a:uFillTx/>
                <a:latin typeface="Calibri"/>
                <a:ea typeface="+mn-ea"/>
                <a:cs typeface="+mn-cs"/>
                <a:sym typeface="Calibri"/>
              </a:rPr>
              <a:t>Note recursion</a:t>
            </a:r>
          </a:p>
        </p:txBody>
      </p:sp>
      <p:sp>
        <p:nvSpPr>
          <p:cNvPr id="6" name="Down Arrow 5"/>
          <p:cNvSpPr/>
          <p:nvPr/>
        </p:nvSpPr>
        <p:spPr>
          <a:xfrm rot="2113504">
            <a:off x="9665355" y="2877691"/>
            <a:ext cx="571084" cy="566130"/>
          </a:xfrm>
          <a:prstGeom prst="downArrow">
            <a:avLst/>
          </a:prstGeom>
          <a:solidFill>
            <a:srgbClr val="FFFFFF"/>
          </a:solidFill>
          <a:ln w="25400" cap="flat">
            <a:solidFill>
              <a:srgbClr val="C00000"/>
            </a:solid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lvl="0" indent="0" algn="l" defTabSz="457200" rtl="0" eaLnBrk="1" fontAlgn="auto" latinLnBrk="0" hangingPunct="0">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Calibri"/>
              <a:ea typeface="+mn-ea"/>
              <a:cs typeface="+mn-cs"/>
              <a:sym typeface="Calibri"/>
            </a:endParaRPr>
          </a:p>
        </p:txBody>
      </p:sp>
      <p:sp>
        <p:nvSpPr>
          <p:cNvPr id="51" name="Rectangular Callout 50"/>
          <p:cNvSpPr/>
          <p:nvPr/>
        </p:nvSpPr>
        <p:spPr>
          <a:xfrm>
            <a:off x="3540926" y="5474890"/>
            <a:ext cx="1718726" cy="575615"/>
          </a:xfrm>
          <a:prstGeom prst="wedgeRectCallout">
            <a:avLst>
              <a:gd name="adj1" fmla="val 40113"/>
              <a:gd name="adj2" fmla="val -104802"/>
            </a:avLst>
          </a:prstGeom>
          <a:solidFill>
            <a:srgbClr val="FFFF00"/>
          </a:solidFill>
          <a:ln w="6350">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0">
              <a:lnSpc>
                <a:spcPct val="100000"/>
              </a:lnSpc>
              <a:spcBef>
                <a:spcPts val="0"/>
              </a:spcBef>
              <a:spcAft>
                <a:spcPts val="0"/>
              </a:spcAft>
              <a:buClrTx/>
              <a:buSzTx/>
              <a:buFontTx/>
              <a:buNone/>
              <a:tabLst/>
              <a:defRPr/>
            </a:pPr>
            <a:r>
              <a:rPr kumimoji="0" lang="en-US" sz="1100" b="1" i="0" u="none" strike="noStrike" kern="0" cap="none" spc="0" normalizeH="0" baseline="0" noProof="0" dirty="0">
                <a:ln>
                  <a:noFill/>
                </a:ln>
                <a:solidFill>
                  <a:srgbClr val="FF0000"/>
                </a:solidFill>
                <a:effectLst/>
                <a:uLnTx/>
                <a:uFillTx/>
                <a:latin typeface="Calibri"/>
                <a:sym typeface="Calibri"/>
              </a:rPr>
              <a:t>Service Y is being treated as a “Resource” from the perspective of Service X.</a:t>
            </a:r>
          </a:p>
        </p:txBody>
      </p:sp>
    </p:spTree>
    <p:extLst>
      <p:ext uri="{BB962C8B-B14F-4D97-AF65-F5344CB8AC3E}">
        <p14:creationId xmlns:p14="http://schemas.microsoft.com/office/powerpoint/2010/main" val="3354307461"/>
      </p:ext>
    </p:extLst>
  </p:cSld>
  <p:clrMapOvr>
    <a:masterClrMapping/>
  </p:clrMapOvr>
  <p:transition spd="med" advClick="0"/>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nSpc>
                <a:spcPct val="90000"/>
              </a:lnSpc>
            </a:pPr>
            <a:r>
              <a:rPr lang="en-US" altLang="en-US" sz="3500" b="1" dirty="0">
                <a:latin typeface="Arial" panose="020B0604020202020204"/>
              </a:rPr>
              <a:t>Nested / Compound Services:</a:t>
            </a:r>
          </a:p>
        </p:txBody>
      </p:sp>
      <p:sp>
        <p:nvSpPr>
          <p:cNvPr id="3" name="Rectangle 1"/>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pic>
        <p:nvPicPr>
          <p:cNvPr id="6" name="Picture 5"/>
          <p:cNvPicPr>
            <a:picLocks noChangeAspect="1"/>
          </p:cNvPicPr>
          <p:nvPr/>
        </p:nvPicPr>
        <p:blipFill>
          <a:blip r:embed="rId2"/>
          <a:stretch>
            <a:fillRect/>
          </a:stretch>
        </p:blipFill>
        <p:spPr>
          <a:xfrm>
            <a:off x="1208833" y="3541899"/>
            <a:ext cx="8167999" cy="2605981"/>
          </a:xfrm>
          <a:prstGeom prst="rect">
            <a:avLst/>
          </a:prstGeom>
        </p:spPr>
      </p:pic>
      <p:sp>
        <p:nvSpPr>
          <p:cNvPr id="7" name="Rectangle 6"/>
          <p:cNvSpPr/>
          <p:nvPr/>
        </p:nvSpPr>
        <p:spPr>
          <a:xfrm>
            <a:off x="1017715" y="1319582"/>
            <a:ext cx="1749966" cy="1231106"/>
          </a:xfrm>
          <a:prstGeom prst="rect">
            <a:avLst/>
          </a:prstGeom>
          <a:solidFill>
            <a:srgbClr val="44C8F5">
              <a:lumMod val="20000"/>
              <a:lumOff val="80000"/>
            </a:srgbClr>
          </a:solidFill>
          <a:ln>
            <a:solidFill>
              <a:srgbClr val="0070C0"/>
            </a:solidFill>
          </a:ln>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b="1" i="0" u="none" strike="noStrike" kern="1200" cap="none" spc="0" normalizeH="0" baseline="0" noProof="0" dirty="0">
                <a:ln>
                  <a:noFill/>
                </a:ln>
                <a:solidFill>
                  <a:schemeClr val="accent1">
                    <a:lumMod val="50000"/>
                    <a:lumOff val="50000"/>
                  </a:schemeClr>
                </a:solidFill>
                <a:effectLst/>
                <a:uLnTx/>
                <a:uFillTx/>
              </a:rPr>
              <a:t>Service W:</a:t>
            </a:r>
          </a:p>
          <a:p>
            <a:pPr marL="0" marR="0" lvl="0" indent="0" defTabSz="91440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err="1">
                <a:ln>
                  <a:noFill/>
                </a:ln>
                <a:solidFill>
                  <a:sysClr val="windowText" lastClr="000000"/>
                </a:solidFill>
                <a:effectLst/>
                <a:uLnTx/>
                <a:uFillTx/>
              </a:rPr>
              <a:t>topology_template</a:t>
            </a:r>
            <a:r>
              <a:rPr kumimoji="0" lang="en-US" sz="1400" b="0" i="0" u="none" strike="noStrike" kern="1200" cap="none" spc="0" normalizeH="0" baseline="0" noProof="0" dirty="0">
                <a:ln>
                  <a:noFill/>
                </a:ln>
                <a:solidFill>
                  <a:sysClr val="windowText" lastClr="000000"/>
                </a:solidFill>
                <a:effectLst/>
                <a:uLnTx/>
                <a:uFillTx/>
              </a:rPr>
              <a:t>:   </a:t>
            </a:r>
          </a:p>
          <a:p>
            <a:pPr marL="0" marR="0" lvl="0" indent="0" defTabSz="91440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ysClr val="windowText" lastClr="000000"/>
                </a:solidFill>
                <a:effectLst/>
                <a:uLnTx/>
                <a:uFillTx/>
              </a:rPr>
              <a:t>      </a:t>
            </a:r>
            <a:r>
              <a:rPr kumimoji="0" lang="en-US" sz="1400" b="0" i="0" u="none" strike="noStrike" kern="1200" cap="none" spc="0" normalizeH="0" baseline="0" noProof="0" dirty="0" err="1">
                <a:ln>
                  <a:noFill/>
                </a:ln>
                <a:solidFill>
                  <a:sysClr val="windowText" lastClr="000000"/>
                </a:solidFill>
                <a:effectLst/>
                <a:uLnTx/>
                <a:uFillTx/>
              </a:rPr>
              <a:t>node_templates</a:t>
            </a:r>
            <a:r>
              <a:rPr kumimoji="0" lang="en-US" sz="1400" b="0" i="0" u="none" strike="noStrike" kern="1200" cap="none" spc="0" normalizeH="0" baseline="0" noProof="0" dirty="0">
                <a:ln>
                  <a:noFill/>
                </a:ln>
                <a:solidFill>
                  <a:sysClr val="windowText" lastClr="000000"/>
                </a:solidFill>
                <a:effectLst/>
                <a:uLnTx/>
                <a:uFillTx/>
              </a:rPr>
              <a:t>:  </a:t>
            </a:r>
          </a:p>
          <a:p>
            <a:pPr marL="0" marR="0" lvl="0" indent="0" defTabSz="914400" eaLnBrk="1" fontAlgn="auto" latinLnBrk="0" hangingPunct="1">
              <a:lnSpc>
                <a:spcPct val="100000"/>
              </a:lnSpc>
              <a:spcBef>
                <a:spcPts val="0"/>
              </a:spcBef>
              <a:spcAft>
                <a:spcPts val="0"/>
              </a:spcAft>
              <a:buClrTx/>
              <a:buSzTx/>
              <a:buFontTx/>
              <a:buNone/>
              <a:tabLst/>
              <a:defRPr/>
            </a:pPr>
            <a:r>
              <a:rPr lang="en-US" sz="1400" kern="1200" dirty="0">
                <a:solidFill>
                  <a:sysClr val="windowText" lastClr="000000"/>
                </a:solidFill>
              </a:rPr>
              <a:t>          VNF_W</a:t>
            </a:r>
          </a:p>
          <a:p>
            <a:pPr marL="0" marR="0" lvl="0" indent="0" defTabSz="91440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noProof="0" dirty="0">
                <a:ln>
                  <a:noFill/>
                </a:ln>
                <a:solidFill>
                  <a:sysClr val="windowText" lastClr="000000"/>
                </a:solidFill>
                <a:effectLst/>
                <a:uLnTx/>
                <a:uFillTx/>
              </a:rPr>
              <a:t>          </a:t>
            </a:r>
            <a:r>
              <a:rPr kumimoji="0" lang="en-US" sz="1400" b="0" i="0" u="none" strike="noStrike" kern="1200" cap="none" spc="0" normalizeH="0" noProof="0" dirty="0" err="1">
                <a:ln>
                  <a:noFill/>
                </a:ln>
                <a:solidFill>
                  <a:sysClr val="windowText" lastClr="000000"/>
                </a:solidFill>
                <a:effectLst/>
                <a:uLnTx/>
                <a:uFillTx/>
              </a:rPr>
              <a:t>Service_X</a:t>
            </a:r>
            <a:endParaRPr kumimoji="0" lang="en-US" sz="1400" b="0" i="0" u="none" strike="noStrike" kern="1200" cap="none" spc="0" normalizeH="0" baseline="0" noProof="0" dirty="0">
              <a:ln>
                <a:noFill/>
              </a:ln>
              <a:solidFill>
                <a:sysClr val="windowText" lastClr="000000"/>
              </a:solidFill>
              <a:effectLst/>
              <a:uLnTx/>
              <a:uFillTx/>
            </a:endParaRPr>
          </a:p>
        </p:txBody>
      </p:sp>
      <p:sp>
        <p:nvSpPr>
          <p:cNvPr id="8" name="Rectangle 7"/>
          <p:cNvSpPr/>
          <p:nvPr/>
        </p:nvSpPr>
        <p:spPr>
          <a:xfrm>
            <a:off x="3569101" y="1399093"/>
            <a:ext cx="1749966" cy="1231106"/>
          </a:xfrm>
          <a:prstGeom prst="rect">
            <a:avLst/>
          </a:prstGeom>
          <a:solidFill>
            <a:srgbClr val="44C8F5">
              <a:lumMod val="20000"/>
              <a:lumOff val="80000"/>
            </a:srgbClr>
          </a:solidFill>
          <a:ln>
            <a:solidFill>
              <a:srgbClr val="0070C0"/>
            </a:solidFill>
          </a:ln>
        </p:spPr>
        <p:txBody>
          <a:bodyPr wrap="none">
            <a:spAutoFit/>
          </a:bodyPr>
          <a:lstStyle/>
          <a:p>
            <a:pPr>
              <a:defRPr/>
            </a:pPr>
            <a:r>
              <a:rPr lang="en-US" b="1" dirty="0">
                <a:solidFill>
                  <a:schemeClr val="accent1">
                    <a:lumMod val="50000"/>
                    <a:lumOff val="50000"/>
                  </a:schemeClr>
                </a:solidFill>
              </a:rPr>
              <a:t>Service X:</a:t>
            </a:r>
          </a:p>
          <a:p>
            <a:pPr marL="0" marR="0" lvl="0" indent="0" defTabSz="91440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err="1">
                <a:ln>
                  <a:noFill/>
                </a:ln>
                <a:solidFill>
                  <a:sysClr val="windowText" lastClr="000000"/>
                </a:solidFill>
                <a:effectLst/>
                <a:uLnTx/>
                <a:uFillTx/>
              </a:rPr>
              <a:t>topology_template</a:t>
            </a:r>
            <a:r>
              <a:rPr kumimoji="0" lang="en-US" sz="1400" b="0" i="0" u="none" strike="noStrike" kern="1200" cap="none" spc="0" normalizeH="0" baseline="0" noProof="0" dirty="0">
                <a:ln>
                  <a:noFill/>
                </a:ln>
                <a:solidFill>
                  <a:sysClr val="windowText" lastClr="000000"/>
                </a:solidFill>
                <a:effectLst/>
                <a:uLnTx/>
                <a:uFillTx/>
              </a:rPr>
              <a:t>:   </a:t>
            </a:r>
          </a:p>
          <a:p>
            <a:pPr marL="0" marR="0" lvl="0" indent="0" defTabSz="91440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ysClr val="windowText" lastClr="000000"/>
                </a:solidFill>
                <a:effectLst/>
                <a:uLnTx/>
                <a:uFillTx/>
              </a:rPr>
              <a:t>      </a:t>
            </a:r>
            <a:r>
              <a:rPr kumimoji="0" lang="en-US" sz="1400" b="0" i="0" u="none" strike="noStrike" kern="1200" cap="none" spc="0" normalizeH="0" baseline="0" noProof="0" dirty="0" err="1">
                <a:ln>
                  <a:noFill/>
                </a:ln>
                <a:solidFill>
                  <a:sysClr val="windowText" lastClr="000000"/>
                </a:solidFill>
                <a:effectLst/>
                <a:uLnTx/>
                <a:uFillTx/>
              </a:rPr>
              <a:t>node_templates</a:t>
            </a:r>
            <a:r>
              <a:rPr kumimoji="0" lang="en-US" sz="1400" b="0" i="0" u="none" strike="noStrike" kern="1200" cap="none" spc="0" normalizeH="0" baseline="0" noProof="0" dirty="0">
                <a:ln>
                  <a:noFill/>
                </a:ln>
                <a:solidFill>
                  <a:sysClr val="windowText" lastClr="000000"/>
                </a:solidFill>
                <a:effectLst/>
                <a:uLnTx/>
                <a:uFillTx/>
              </a:rPr>
              <a:t>:  </a:t>
            </a:r>
          </a:p>
          <a:p>
            <a:pPr marL="0" marR="0" lvl="0" indent="0" defTabSz="914400" eaLnBrk="1" fontAlgn="auto" latinLnBrk="0" hangingPunct="1">
              <a:lnSpc>
                <a:spcPct val="100000"/>
              </a:lnSpc>
              <a:spcBef>
                <a:spcPts val="0"/>
              </a:spcBef>
              <a:spcAft>
                <a:spcPts val="0"/>
              </a:spcAft>
              <a:buClrTx/>
              <a:buSzTx/>
              <a:buFontTx/>
              <a:buNone/>
              <a:tabLst/>
              <a:defRPr/>
            </a:pPr>
            <a:r>
              <a:rPr lang="en-US" sz="1400" kern="1200" dirty="0">
                <a:solidFill>
                  <a:sysClr val="windowText" lastClr="000000"/>
                </a:solidFill>
              </a:rPr>
              <a:t>          VNF_X</a:t>
            </a:r>
          </a:p>
          <a:p>
            <a:pPr marL="0" marR="0" lvl="0" indent="0" defTabSz="91440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noProof="0" dirty="0">
                <a:ln>
                  <a:noFill/>
                </a:ln>
                <a:solidFill>
                  <a:sysClr val="windowText" lastClr="000000"/>
                </a:solidFill>
                <a:effectLst/>
                <a:uLnTx/>
                <a:uFillTx/>
              </a:rPr>
              <a:t>          </a:t>
            </a:r>
            <a:r>
              <a:rPr kumimoji="0" lang="en-US" sz="1400" b="0" i="0" u="none" strike="noStrike" kern="1200" cap="none" spc="0" normalizeH="0" noProof="0" dirty="0" err="1">
                <a:ln>
                  <a:noFill/>
                </a:ln>
                <a:solidFill>
                  <a:sysClr val="windowText" lastClr="000000"/>
                </a:solidFill>
                <a:effectLst/>
                <a:uLnTx/>
                <a:uFillTx/>
              </a:rPr>
              <a:t>Service_Y</a:t>
            </a:r>
            <a:endParaRPr kumimoji="0" lang="en-US" sz="1400" b="0" i="0" u="none" strike="noStrike" kern="1200" cap="none" spc="0" normalizeH="0" baseline="0" noProof="0" dirty="0">
              <a:ln>
                <a:noFill/>
              </a:ln>
              <a:solidFill>
                <a:sysClr val="windowText" lastClr="000000"/>
              </a:solidFill>
              <a:effectLst/>
              <a:uLnTx/>
              <a:uFillTx/>
            </a:endParaRPr>
          </a:p>
        </p:txBody>
      </p:sp>
      <p:sp>
        <p:nvSpPr>
          <p:cNvPr id="9" name="Freeform: Shape 8"/>
          <p:cNvSpPr/>
          <p:nvPr/>
        </p:nvSpPr>
        <p:spPr>
          <a:xfrm>
            <a:off x="2273992" y="1399094"/>
            <a:ext cx="1338469" cy="1169551"/>
          </a:xfrm>
          <a:custGeom>
            <a:avLst/>
            <a:gdLst>
              <a:gd name="connsiteX0" fmla="*/ 0 w 1338469"/>
              <a:gd name="connsiteY0" fmla="*/ 954157 h 1152939"/>
              <a:gd name="connsiteX1" fmla="*/ 1338469 w 1338469"/>
              <a:gd name="connsiteY1" fmla="*/ 0 h 1152939"/>
              <a:gd name="connsiteX2" fmla="*/ 1325217 w 1338469"/>
              <a:gd name="connsiteY2" fmla="*/ 1152939 h 1152939"/>
              <a:gd name="connsiteX3" fmla="*/ 0 w 1338469"/>
              <a:gd name="connsiteY3" fmla="*/ 954157 h 1152939"/>
            </a:gdLst>
            <a:ahLst/>
            <a:cxnLst>
              <a:cxn ang="0">
                <a:pos x="connsiteX0" y="connsiteY0"/>
              </a:cxn>
              <a:cxn ang="0">
                <a:pos x="connsiteX1" y="connsiteY1"/>
              </a:cxn>
              <a:cxn ang="0">
                <a:pos x="connsiteX2" y="connsiteY2"/>
              </a:cxn>
              <a:cxn ang="0">
                <a:pos x="connsiteX3" y="connsiteY3"/>
              </a:cxn>
            </a:cxnLst>
            <a:rect l="l" t="t" r="r" b="b"/>
            <a:pathLst>
              <a:path w="1338469" h="1152939">
                <a:moveTo>
                  <a:pt x="0" y="954157"/>
                </a:moveTo>
                <a:lnTo>
                  <a:pt x="1338469" y="0"/>
                </a:lnTo>
                <a:lnTo>
                  <a:pt x="1325217" y="1152939"/>
                </a:lnTo>
                <a:lnTo>
                  <a:pt x="0" y="954157"/>
                </a:lnTo>
                <a:close/>
              </a:path>
            </a:pathLst>
          </a:custGeom>
          <a:solidFill>
            <a:sysClr val="window" lastClr="FFFFFF">
              <a:lumMod val="50000"/>
              <a:alpha val="24000"/>
            </a:sysClr>
          </a:solidFill>
          <a:ln w="25400" cap="flat" cmpd="sng" algn="ctr">
            <a:noFill/>
            <a:prstDash val="solid"/>
          </a:ln>
          <a:effectLst/>
        </p:spPr>
        <p:txBody>
          <a:bodyPr rtlCol="0" anchor="ctr"/>
          <a:lstStyle/>
          <a:p>
            <a:pPr algn="ctr" defTabSz="914400" hangingPunct="1"/>
            <a:endParaRPr lang="en-US" kern="1200">
              <a:solidFill>
                <a:prstClr val="white"/>
              </a:solidFill>
              <a:latin typeface="Calibri"/>
            </a:endParaRPr>
          </a:p>
        </p:txBody>
      </p:sp>
      <p:sp>
        <p:nvSpPr>
          <p:cNvPr id="10" name="Freeform: Shape 9"/>
          <p:cNvSpPr/>
          <p:nvPr/>
        </p:nvSpPr>
        <p:spPr>
          <a:xfrm>
            <a:off x="4851462" y="1495544"/>
            <a:ext cx="1338469" cy="1073101"/>
          </a:xfrm>
          <a:custGeom>
            <a:avLst/>
            <a:gdLst>
              <a:gd name="connsiteX0" fmla="*/ 0 w 1338469"/>
              <a:gd name="connsiteY0" fmla="*/ 954157 h 1152939"/>
              <a:gd name="connsiteX1" fmla="*/ 1338469 w 1338469"/>
              <a:gd name="connsiteY1" fmla="*/ 0 h 1152939"/>
              <a:gd name="connsiteX2" fmla="*/ 1325217 w 1338469"/>
              <a:gd name="connsiteY2" fmla="*/ 1152939 h 1152939"/>
              <a:gd name="connsiteX3" fmla="*/ 0 w 1338469"/>
              <a:gd name="connsiteY3" fmla="*/ 954157 h 1152939"/>
            </a:gdLst>
            <a:ahLst/>
            <a:cxnLst>
              <a:cxn ang="0">
                <a:pos x="connsiteX0" y="connsiteY0"/>
              </a:cxn>
              <a:cxn ang="0">
                <a:pos x="connsiteX1" y="connsiteY1"/>
              </a:cxn>
              <a:cxn ang="0">
                <a:pos x="connsiteX2" y="connsiteY2"/>
              </a:cxn>
              <a:cxn ang="0">
                <a:pos x="connsiteX3" y="connsiteY3"/>
              </a:cxn>
            </a:cxnLst>
            <a:rect l="l" t="t" r="r" b="b"/>
            <a:pathLst>
              <a:path w="1338469" h="1152939">
                <a:moveTo>
                  <a:pt x="0" y="954157"/>
                </a:moveTo>
                <a:lnTo>
                  <a:pt x="1338469" y="0"/>
                </a:lnTo>
                <a:lnTo>
                  <a:pt x="1325217" y="1152939"/>
                </a:lnTo>
                <a:lnTo>
                  <a:pt x="0" y="954157"/>
                </a:lnTo>
                <a:close/>
              </a:path>
            </a:pathLst>
          </a:custGeom>
          <a:solidFill>
            <a:sysClr val="window" lastClr="FFFFFF">
              <a:lumMod val="50000"/>
              <a:alpha val="24000"/>
            </a:sysClr>
          </a:solidFill>
          <a:ln w="25400" cap="flat" cmpd="sng" algn="ctr">
            <a:noFill/>
            <a:prstDash val="solid"/>
          </a:ln>
          <a:effectLst/>
        </p:spPr>
        <p:txBody>
          <a:bodyPr rtlCol="0" anchor="ctr"/>
          <a:lstStyle/>
          <a:p>
            <a:pPr algn="ctr" defTabSz="914400" hangingPunct="1"/>
            <a:endParaRPr lang="en-US" kern="1200">
              <a:solidFill>
                <a:prstClr val="white"/>
              </a:solidFill>
              <a:latin typeface="Calibri"/>
            </a:endParaRPr>
          </a:p>
        </p:txBody>
      </p:sp>
      <p:sp>
        <p:nvSpPr>
          <p:cNvPr id="11" name="Rectangle 10"/>
          <p:cNvSpPr/>
          <p:nvPr/>
        </p:nvSpPr>
        <p:spPr>
          <a:xfrm>
            <a:off x="6125536" y="1505110"/>
            <a:ext cx="1749966" cy="1231106"/>
          </a:xfrm>
          <a:prstGeom prst="rect">
            <a:avLst/>
          </a:prstGeom>
          <a:solidFill>
            <a:srgbClr val="44C8F5">
              <a:lumMod val="20000"/>
              <a:lumOff val="80000"/>
            </a:srgbClr>
          </a:solidFill>
          <a:ln>
            <a:solidFill>
              <a:srgbClr val="0070C0"/>
            </a:solidFill>
          </a:ln>
        </p:spPr>
        <p:txBody>
          <a:bodyPr wrap="none">
            <a:spAutoFit/>
          </a:bodyPr>
          <a:lstStyle/>
          <a:p>
            <a:pPr marR="0" lvl="0" indent="0" fontAlgn="auto">
              <a:lnSpc>
                <a:spcPct val="100000"/>
              </a:lnSpc>
              <a:spcBef>
                <a:spcPts val="0"/>
              </a:spcBef>
              <a:spcAft>
                <a:spcPts val="0"/>
              </a:spcAft>
              <a:buClrTx/>
              <a:buSzTx/>
              <a:buFontTx/>
              <a:buNone/>
              <a:tabLst/>
              <a:defRPr/>
            </a:pPr>
            <a:r>
              <a:rPr lang="en-US" b="1" dirty="0">
                <a:solidFill>
                  <a:schemeClr val="accent1">
                    <a:lumMod val="50000"/>
                    <a:lumOff val="50000"/>
                  </a:schemeClr>
                </a:solidFill>
              </a:rPr>
              <a:t>Service Y:</a:t>
            </a:r>
          </a:p>
          <a:p>
            <a:pPr marL="0" marR="0" lvl="0" indent="0" defTabSz="91440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err="1">
                <a:ln>
                  <a:noFill/>
                </a:ln>
                <a:solidFill>
                  <a:sysClr val="windowText" lastClr="000000"/>
                </a:solidFill>
                <a:effectLst/>
                <a:uLnTx/>
                <a:uFillTx/>
              </a:rPr>
              <a:t>topology_template</a:t>
            </a:r>
            <a:r>
              <a:rPr kumimoji="0" lang="en-US" sz="1400" b="0" i="0" u="none" strike="noStrike" kern="1200" cap="none" spc="0" normalizeH="0" baseline="0" noProof="0" dirty="0">
                <a:ln>
                  <a:noFill/>
                </a:ln>
                <a:solidFill>
                  <a:sysClr val="windowText" lastClr="000000"/>
                </a:solidFill>
                <a:effectLst/>
                <a:uLnTx/>
                <a:uFillTx/>
              </a:rPr>
              <a:t>:   </a:t>
            </a:r>
          </a:p>
          <a:p>
            <a:pPr marL="0" marR="0" lvl="0" indent="0" defTabSz="91440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ysClr val="windowText" lastClr="000000"/>
                </a:solidFill>
                <a:effectLst/>
                <a:uLnTx/>
                <a:uFillTx/>
              </a:rPr>
              <a:t>      </a:t>
            </a:r>
            <a:r>
              <a:rPr kumimoji="0" lang="en-US" sz="1400" b="0" i="0" u="none" strike="noStrike" kern="1200" cap="none" spc="0" normalizeH="0" baseline="0" noProof="0" dirty="0" err="1">
                <a:ln>
                  <a:noFill/>
                </a:ln>
                <a:solidFill>
                  <a:sysClr val="windowText" lastClr="000000"/>
                </a:solidFill>
                <a:effectLst/>
                <a:uLnTx/>
                <a:uFillTx/>
              </a:rPr>
              <a:t>node_templates</a:t>
            </a:r>
            <a:r>
              <a:rPr kumimoji="0" lang="en-US" sz="1400" b="0" i="0" u="none" strike="noStrike" kern="1200" cap="none" spc="0" normalizeH="0" baseline="0" noProof="0" dirty="0">
                <a:ln>
                  <a:noFill/>
                </a:ln>
                <a:solidFill>
                  <a:sysClr val="windowText" lastClr="000000"/>
                </a:solidFill>
                <a:effectLst/>
                <a:uLnTx/>
                <a:uFillTx/>
              </a:rPr>
              <a:t>:  </a:t>
            </a:r>
          </a:p>
          <a:p>
            <a:pPr marL="0" marR="0" lvl="0" indent="0" defTabSz="914400" eaLnBrk="1" fontAlgn="auto" latinLnBrk="0" hangingPunct="1">
              <a:lnSpc>
                <a:spcPct val="100000"/>
              </a:lnSpc>
              <a:spcBef>
                <a:spcPts val="0"/>
              </a:spcBef>
              <a:spcAft>
                <a:spcPts val="0"/>
              </a:spcAft>
              <a:buClrTx/>
              <a:buSzTx/>
              <a:buFontTx/>
              <a:buNone/>
              <a:tabLst/>
              <a:defRPr/>
            </a:pPr>
            <a:r>
              <a:rPr lang="en-US" sz="1400" kern="1200" dirty="0">
                <a:solidFill>
                  <a:sysClr val="windowText" lastClr="000000"/>
                </a:solidFill>
              </a:rPr>
              <a:t>          VNF_Y</a:t>
            </a:r>
          </a:p>
          <a:p>
            <a:pPr marL="0" marR="0" lvl="0" indent="0" defTabSz="91440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noProof="0" dirty="0">
                <a:ln>
                  <a:noFill/>
                </a:ln>
                <a:solidFill>
                  <a:sysClr val="windowText" lastClr="000000"/>
                </a:solidFill>
                <a:effectLst/>
                <a:uLnTx/>
                <a:uFillTx/>
              </a:rPr>
              <a:t>          </a:t>
            </a:r>
            <a:r>
              <a:rPr kumimoji="0" lang="en-US" sz="1400" b="0" i="0" u="none" strike="noStrike" kern="1200" cap="none" spc="0" normalizeH="0" noProof="0" dirty="0" err="1">
                <a:ln>
                  <a:noFill/>
                </a:ln>
                <a:solidFill>
                  <a:sysClr val="windowText" lastClr="000000"/>
                </a:solidFill>
                <a:effectLst/>
                <a:uLnTx/>
                <a:uFillTx/>
              </a:rPr>
              <a:t>Service_Z</a:t>
            </a:r>
            <a:endParaRPr kumimoji="0" lang="en-US" sz="1400" b="0" i="0" u="none" strike="noStrike" kern="1200" cap="none" spc="0" normalizeH="0" baseline="0" noProof="0" dirty="0">
              <a:ln>
                <a:noFill/>
              </a:ln>
              <a:solidFill>
                <a:sysClr val="windowText" lastClr="000000"/>
              </a:solidFill>
              <a:effectLst/>
              <a:uLnTx/>
              <a:uFillTx/>
            </a:endParaRPr>
          </a:p>
        </p:txBody>
      </p:sp>
      <p:sp>
        <p:nvSpPr>
          <p:cNvPr id="12" name="Freeform: Shape 11"/>
          <p:cNvSpPr/>
          <p:nvPr/>
        </p:nvSpPr>
        <p:spPr>
          <a:xfrm>
            <a:off x="7407580" y="1720080"/>
            <a:ext cx="1338469" cy="1015798"/>
          </a:xfrm>
          <a:custGeom>
            <a:avLst/>
            <a:gdLst>
              <a:gd name="connsiteX0" fmla="*/ 0 w 1338469"/>
              <a:gd name="connsiteY0" fmla="*/ 954157 h 1152939"/>
              <a:gd name="connsiteX1" fmla="*/ 1338469 w 1338469"/>
              <a:gd name="connsiteY1" fmla="*/ 0 h 1152939"/>
              <a:gd name="connsiteX2" fmla="*/ 1325217 w 1338469"/>
              <a:gd name="connsiteY2" fmla="*/ 1152939 h 1152939"/>
              <a:gd name="connsiteX3" fmla="*/ 0 w 1338469"/>
              <a:gd name="connsiteY3" fmla="*/ 954157 h 1152939"/>
            </a:gdLst>
            <a:ahLst/>
            <a:cxnLst>
              <a:cxn ang="0">
                <a:pos x="connsiteX0" y="connsiteY0"/>
              </a:cxn>
              <a:cxn ang="0">
                <a:pos x="connsiteX1" y="connsiteY1"/>
              </a:cxn>
              <a:cxn ang="0">
                <a:pos x="connsiteX2" y="connsiteY2"/>
              </a:cxn>
              <a:cxn ang="0">
                <a:pos x="connsiteX3" y="connsiteY3"/>
              </a:cxn>
            </a:cxnLst>
            <a:rect l="l" t="t" r="r" b="b"/>
            <a:pathLst>
              <a:path w="1338469" h="1152939">
                <a:moveTo>
                  <a:pt x="0" y="954157"/>
                </a:moveTo>
                <a:lnTo>
                  <a:pt x="1338469" y="0"/>
                </a:lnTo>
                <a:lnTo>
                  <a:pt x="1325217" y="1152939"/>
                </a:lnTo>
                <a:lnTo>
                  <a:pt x="0" y="954157"/>
                </a:lnTo>
                <a:close/>
              </a:path>
            </a:pathLst>
          </a:custGeom>
          <a:solidFill>
            <a:sysClr val="window" lastClr="FFFFFF">
              <a:lumMod val="50000"/>
              <a:alpha val="24000"/>
            </a:sysClr>
          </a:solidFill>
          <a:ln w="25400" cap="flat" cmpd="sng" algn="ctr">
            <a:noFill/>
            <a:prstDash val="solid"/>
          </a:ln>
          <a:effectLst/>
        </p:spPr>
        <p:txBody>
          <a:bodyPr rtlCol="0" anchor="ctr"/>
          <a:lstStyle/>
          <a:p>
            <a:pPr algn="ctr" defTabSz="914400" hangingPunct="1"/>
            <a:endParaRPr lang="en-US" kern="1200">
              <a:solidFill>
                <a:prstClr val="white"/>
              </a:solidFill>
              <a:latin typeface="Calibri"/>
            </a:endParaRPr>
          </a:p>
        </p:txBody>
      </p:sp>
      <p:sp>
        <p:nvSpPr>
          <p:cNvPr id="13" name="Rectangle 12"/>
          <p:cNvSpPr/>
          <p:nvPr/>
        </p:nvSpPr>
        <p:spPr>
          <a:xfrm>
            <a:off x="8681971" y="1746584"/>
            <a:ext cx="1749966" cy="1015663"/>
          </a:xfrm>
          <a:prstGeom prst="rect">
            <a:avLst/>
          </a:prstGeom>
          <a:solidFill>
            <a:srgbClr val="44C8F5">
              <a:lumMod val="20000"/>
              <a:lumOff val="80000"/>
            </a:srgbClr>
          </a:solidFill>
          <a:ln>
            <a:solidFill>
              <a:srgbClr val="0070C0"/>
            </a:solidFill>
          </a:ln>
        </p:spPr>
        <p:txBody>
          <a:bodyPr wrap="none">
            <a:spAutoFit/>
          </a:bodyPr>
          <a:lstStyle/>
          <a:p>
            <a:pPr>
              <a:defRPr/>
            </a:pPr>
            <a:r>
              <a:rPr lang="en-US" b="1" dirty="0">
                <a:solidFill>
                  <a:schemeClr val="accent1">
                    <a:lumMod val="50000"/>
                    <a:lumOff val="50000"/>
                  </a:schemeClr>
                </a:solidFill>
              </a:rPr>
              <a:t>Service Z:</a:t>
            </a:r>
          </a:p>
          <a:p>
            <a:pPr marL="0" marR="0" lvl="0" indent="0" defTabSz="91440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err="1">
                <a:ln>
                  <a:noFill/>
                </a:ln>
                <a:solidFill>
                  <a:sysClr val="windowText" lastClr="000000"/>
                </a:solidFill>
                <a:effectLst/>
                <a:uLnTx/>
                <a:uFillTx/>
              </a:rPr>
              <a:t>topology_template</a:t>
            </a:r>
            <a:r>
              <a:rPr kumimoji="0" lang="en-US" sz="1400" b="0" i="0" u="none" strike="noStrike" kern="1200" cap="none" spc="0" normalizeH="0" baseline="0" noProof="0" dirty="0">
                <a:ln>
                  <a:noFill/>
                </a:ln>
                <a:solidFill>
                  <a:sysClr val="windowText" lastClr="000000"/>
                </a:solidFill>
                <a:effectLst/>
                <a:uLnTx/>
                <a:uFillTx/>
              </a:rPr>
              <a:t>:   </a:t>
            </a:r>
          </a:p>
          <a:p>
            <a:pPr marL="0" marR="0" lvl="0" indent="0" defTabSz="91440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ysClr val="windowText" lastClr="000000"/>
                </a:solidFill>
                <a:effectLst/>
                <a:uLnTx/>
                <a:uFillTx/>
              </a:rPr>
              <a:t>      </a:t>
            </a:r>
            <a:r>
              <a:rPr kumimoji="0" lang="en-US" sz="1400" b="0" i="0" u="none" strike="noStrike" kern="1200" cap="none" spc="0" normalizeH="0" baseline="0" noProof="0" dirty="0" err="1">
                <a:ln>
                  <a:noFill/>
                </a:ln>
                <a:solidFill>
                  <a:sysClr val="windowText" lastClr="000000"/>
                </a:solidFill>
                <a:effectLst/>
                <a:uLnTx/>
                <a:uFillTx/>
              </a:rPr>
              <a:t>node_templates</a:t>
            </a:r>
            <a:r>
              <a:rPr kumimoji="0" lang="en-US" sz="1400" b="0" i="0" u="none" strike="noStrike" kern="1200" cap="none" spc="0" normalizeH="0" baseline="0" noProof="0" dirty="0">
                <a:ln>
                  <a:noFill/>
                </a:ln>
                <a:solidFill>
                  <a:sysClr val="windowText" lastClr="000000"/>
                </a:solidFill>
                <a:effectLst/>
                <a:uLnTx/>
                <a:uFillTx/>
              </a:rPr>
              <a:t>:  </a:t>
            </a:r>
          </a:p>
          <a:p>
            <a:pPr marL="0" marR="0" lvl="0" indent="0" defTabSz="914400" eaLnBrk="1" fontAlgn="auto" latinLnBrk="0" hangingPunct="1">
              <a:lnSpc>
                <a:spcPct val="100000"/>
              </a:lnSpc>
              <a:spcBef>
                <a:spcPts val="0"/>
              </a:spcBef>
              <a:spcAft>
                <a:spcPts val="0"/>
              </a:spcAft>
              <a:buClrTx/>
              <a:buSzTx/>
              <a:buFontTx/>
              <a:buNone/>
              <a:tabLst/>
              <a:defRPr/>
            </a:pPr>
            <a:r>
              <a:rPr lang="en-US" sz="1400" kern="1200" dirty="0">
                <a:solidFill>
                  <a:sysClr val="windowText" lastClr="000000"/>
                </a:solidFill>
              </a:rPr>
              <a:t>          VNF_Z</a:t>
            </a:r>
          </a:p>
        </p:txBody>
      </p:sp>
      <p:cxnSp>
        <p:nvCxnSpPr>
          <p:cNvPr id="15" name="Straight Connector 14"/>
          <p:cNvCxnSpPr/>
          <p:nvPr/>
        </p:nvCxnSpPr>
        <p:spPr>
          <a:xfrm>
            <a:off x="710119" y="3142034"/>
            <a:ext cx="10972800" cy="0"/>
          </a:xfrm>
          <a:prstGeom prst="line">
            <a:avLst/>
          </a:prstGeom>
          <a:noFill/>
          <a:ln w="25400" cap="flat">
            <a:solidFill>
              <a:schemeClr val="accent1"/>
            </a:solidFill>
            <a:prstDash val="solid"/>
            <a:round/>
          </a:ln>
          <a:effectLst>
            <a:outerShdw blurRad="38100" dist="20000" dir="5400000" rotWithShape="0">
              <a:srgbClr val="000000">
                <a:alpha val="38000"/>
              </a:srgbClr>
            </a:outerShdw>
          </a:effectLst>
          <a:sp3d/>
        </p:spPr>
        <p:style>
          <a:lnRef idx="0">
            <a:scrgbClr r="0" g="0" b="0"/>
          </a:lnRef>
          <a:fillRef idx="0">
            <a:scrgbClr r="0" g="0" b="0"/>
          </a:fillRef>
          <a:effectRef idx="0">
            <a:scrgbClr r="0" g="0" b="0"/>
          </a:effectRef>
          <a:fontRef idx="none"/>
        </p:style>
      </p:cxnSp>
      <p:cxnSp>
        <p:nvCxnSpPr>
          <p:cNvPr id="16" name="Elbow Connector 15"/>
          <p:cNvCxnSpPr/>
          <p:nvPr/>
        </p:nvCxnSpPr>
        <p:spPr>
          <a:xfrm flipV="1">
            <a:off x="2562330" y="1505110"/>
            <a:ext cx="1006771" cy="806011"/>
          </a:xfrm>
          <a:prstGeom prst="bentConnector3">
            <a:avLst>
              <a:gd name="adj1" fmla="val 50000"/>
            </a:avLst>
          </a:prstGeom>
          <a:noFill/>
          <a:ln w="25400" cap="flat">
            <a:solidFill>
              <a:schemeClr val="accent4">
                <a:lumMod val="60000"/>
                <a:lumOff val="40000"/>
              </a:schemeClr>
            </a:solidFill>
            <a:prstDash val="solid"/>
            <a:round/>
            <a:tailEnd type="arrow"/>
          </a:ln>
          <a:effectLst>
            <a:outerShdw blurRad="38100" dist="20000" dir="5400000" rotWithShape="0">
              <a:srgbClr val="000000">
                <a:alpha val="38000"/>
              </a:srgbClr>
            </a:outerShdw>
          </a:effectLst>
          <a:sp3d/>
        </p:spPr>
        <p:style>
          <a:lnRef idx="0">
            <a:scrgbClr r="0" g="0" b="0"/>
          </a:lnRef>
          <a:fillRef idx="0">
            <a:scrgbClr r="0" g="0" b="0"/>
          </a:fillRef>
          <a:effectRef idx="0">
            <a:scrgbClr r="0" g="0" b="0"/>
          </a:effectRef>
          <a:fontRef idx="none"/>
        </p:style>
      </p:cxnSp>
      <p:cxnSp>
        <p:nvCxnSpPr>
          <p:cNvPr id="18" name="Elbow Connector 17"/>
          <p:cNvCxnSpPr/>
          <p:nvPr/>
        </p:nvCxnSpPr>
        <p:spPr>
          <a:xfrm flipV="1">
            <a:off x="4994031" y="1720080"/>
            <a:ext cx="1131505" cy="769053"/>
          </a:xfrm>
          <a:prstGeom prst="bentConnector3">
            <a:avLst>
              <a:gd name="adj1" fmla="val 48224"/>
            </a:avLst>
          </a:prstGeom>
          <a:noFill/>
          <a:ln w="25400" cap="flat">
            <a:solidFill>
              <a:schemeClr val="accent4">
                <a:lumMod val="60000"/>
                <a:lumOff val="40000"/>
              </a:schemeClr>
            </a:solidFill>
            <a:prstDash val="solid"/>
            <a:round/>
            <a:tailEnd type="arrow"/>
          </a:ln>
          <a:effectLst>
            <a:outerShdw blurRad="38100" dist="20000" dir="5400000" rotWithShape="0">
              <a:srgbClr val="000000">
                <a:alpha val="38000"/>
              </a:srgbClr>
            </a:outerShdw>
          </a:effectLst>
          <a:sp3d/>
        </p:spPr>
        <p:style>
          <a:lnRef idx="0">
            <a:scrgbClr r="0" g="0" b="0"/>
          </a:lnRef>
          <a:fillRef idx="0">
            <a:scrgbClr r="0" g="0" b="0"/>
          </a:fillRef>
          <a:effectRef idx="0">
            <a:scrgbClr r="0" g="0" b="0"/>
          </a:effectRef>
          <a:fontRef idx="none"/>
        </p:style>
      </p:cxnSp>
      <p:cxnSp>
        <p:nvCxnSpPr>
          <p:cNvPr id="21" name="Elbow Connector 20"/>
          <p:cNvCxnSpPr/>
          <p:nvPr/>
        </p:nvCxnSpPr>
        <p:spPr>
          <a:xfrm flipV="1">
            <a:off x="7636747" y="1919235"/>
            <a:ext cx="1045224" cy="569898"/>
          </a:xfrm>
          <a:prstGeom prst="bentConnector3">
            <a:avLst>
              <a:gd name="adj1" fmla="val 50000"/>
            </a:avLst>
          </a:prstGeom>
          <a:noFill/>
          <a:ln w="25400" cap="flat">
            <a:solidFill>
              <a:schemeClr val="accent4">
                <a:lumMod val="60000"/>
                <a:lumOff val="40000"/>
              </a:schemeClr>
            </a:solidFill>
            <a:prstDash val="solid"/>
            <a:round/>
            <a:tailEnd type="arrow"/>
          </a:ln>
          <a:effectLst>
            <a:outerShdw blurRad="38100" dist="20000" dir="5400000" rotWithShape="0">
              <a:srgbClr val="000000">
                <a:alpha val="38000"/>
              </a:srgbClr>
            </a:outerShdw>
          </a:effectLst>
          <a:sp3d/>
        </p:spPr>
        <p:style>
          <a:lnRef idx="0">
            <a:scrgbClr r="0" g="0" b="0"/>
          </a:lnRef>
          <a:fillRef idx="0">
            <a:scrgbClr r="0" g="0" b="0"/>
          </a:fillRef>
          <a:effectRef idx="0">
            <a:scrgbClr r="0" g="0" b="0"/>
          </a:effectRef>
          <a:fontRef idx="none"/>
        </p:style>
      </p:cxnSp>
    </p:spTree>
    <p:extLst>
      <p:ext uri="{BB962C8B-B14F-4D97-AF65-F5344CB8AC3E}">
        <p14:creationId xmlns:p14="http://schemas.microsoft.com/office/powerpoint/2010/main" val="2373880040"/>
      </p:ext>
    </p:extLst>
  </p:cSld>
  <p:clrMapOvr>
    <a:masterClrMapping/>
  </p:clrMapOvr>
  <p:transition spd="med" advClick="0"/>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69849" y="155176"/>
            <a:ext cx="10844563" cy="615553"/>
          </a:xfrm>
        </p:spPr>
        <p:txBody>
          <a:bodyPr>
            <a:normAutofit/>
          </a:bodyPr>
          <a:lstStyle/>
          <a:p>
            <a:pPr>
              <a:lnSpc>
                <a:spcPct val="90000"/>
              </a:lnSpc>
            </a:pPr>
            <a:r>
              <a:rPr lang="en-US" altLang="en-US" sz="3500" b="1" dirty="0">
                <a:latin typeface="Arial" panose="020B0604020202020204"/>
              </a:rPr>
              <a:t>Conclusions</a:t>
            </a:r>
          </a:p>
        </p:txBody>
      </p:sp>
      <p:sp>
        <p:nvSpPr>
          <p:cNvPr id="3" name="TextBox 2"/>
          <p:cNvSpPr txBox="1"/>
          <p:nvPr/>
        </p:nvSpPr>
        <p:spPr>
          <a:xfrm>
            <a:off x="856810" y="851040"/>
            <a:ext cx="11210631" cy="553001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noAutofit/>
          </a:bodyPr>
          <a:lstStyle/>
          <a:p>
            <a:pPr marL="285750" marR="0" lvl="0" indent="-285750" algn="l" defTabSz="457200" rtl="0" eaLnBrk="1" fontAlgn="auto" latinLnBrk="0" hangingPunct="0">
              <a:lnSpc>
                <a:spcPct val="100000"/>
              </a:lnSpc>
              <a:spcBef>
                <a:spcPts val="0"/>
              </a:spcBef>
              <a:spcAft>
                <a:spcPts val="0"/>
              </a:spcAft>
              <a:buClrTx/>
              <a:buSzTx/>
              <a:buFont typeface="Arial" panose="020B0604020202020204" pitchFamily="34" charset="0"/>
              <a:buChar char="•"/>
              <a:tabLst/>
              <a:defRPr/>
            </a:pPr>
            <a:r>
              <a:rPr kumimoji="0" lang="en-US" b="0" i="0" u="none" strike="noStrike" kern="0" cap="none" spc="0" normalizeH="0" baseline="0" noProof="0" dirty="0">
                <a:ln>
                  <a:noFill/>
                </a:ln>
                <a:solidFill>
                  <a:srgbClr val="000000"/>
                </a:solidFill>
                <a:effectLst/>
                <a:uLnTx/>
                <a:uFillTx/>
                <a:latin typeface="Calibri"/>
                <a:sym typeface="Calibri"/>
              </a:rPr>
              <a:t>Service Providers require the ability to define Services that can be leveraged by </a:t>
            </a:r>
            <a:r>
              <a:rPr lang="en-US" b="1" kern="0" dirty="0">
                <a:solidFill>
                  <a:schemeClr val="accent1">
                    <a:lumMod val="50000"/>
                    <a:lumOff val="50000"/>
                  </a:schemeClr>
                </a:solidFill>
                <a:latin typeface="Calibri"/>
                <a:sym typeface="Calibri"/>
              </a:rPr>
              <a:t>higher order Services </a:t>
            </a:r>
            <a:r>
              <a:rPr kumimoji="0" lang="en-US" b="0" i="0" u="none" strike="noStrike" kern="0" cap="none" spc="0" normalizeH="0" baseline="0" noProof="0" dirty="0">
                <a:ln>
                  <a:noFill/>
                </a:ln>
                <a:solidFill>
                  <a:srgbClr val="000000"/>
                </a:solidFill>
                <a:effectLst/>
                <a:uLnTx/>
                <a:uFillTx/>
                <a:latin typeface="Calibri"/>
                <a:sym typeface="Calibri"/>
              </a:rPr>
              <a:t>and other compounded services / segments / slices.</a:t>
            </a:r>
          </a:p>
          <a:p>
            <a:pPr marL="0" marR="0" lvl="0" indent="0" algn="l" defTabSz="457200" rtl="0" eaLnBrk="1" fontAlgn="auto" latinLnBrk="0" hangingPunct="0">
              <a:lnSpc>
                <a:spcPct val="100000"/>
              </a:lnSpc>
              <a:spcBef>
                <a:spcPts val="0"/>
              </a:spcBef>
              <a:spcAft>
                <a:spcPts val="0"/>
              </a:spcAft>
              <a:buClrTx/>
              <a:buSzTx/>
              <a:buFontTx/>
              <a:buNone/>
              <a:tabLst/>
              <a:defRPr/>
            </a:pPr>
            <a:endParaRPr kumimoji="0" lang="en-US" sz="300" b="0" i="0" u="none" strike="noStrike" kern="0" cap="none" spc="0" normalizeH="0" baseline="0" noProof="0" dirty="0">
              <a:ln>
                <a:noFill/>
              </a:ln>
              <a:solidFill>
                <a:srgbClr val="000000"/>
              </a:solidFill>
              <a:effectLst/>
              <a:uLnTx/>
              <a:uFillTx/>
              <a:latin typeface="Calibri"/>
              <a:sym typeface="Calibri"/>
            </a:endParaRPr>
          </a:p>
          <a:p>
            <a:pPr marL="285750" marR="0" lvl="0" indent="-285750" algn="l" defTabSz="457200" rtl="0" eaLnBrk="1" fontAlgn="auto" latinLnBrk="0" hangingPunct="0">
              <a:lnSpc>
                <a:spcPct val="100000"/>
              </a:lnSpc>
              <a:spcBef>
                <a:spcPts val="0"/>
              </a:spcBef>
              <a:spcAft>
                <a:spcPts val="0"/>
              </a:spcAft>
              <a:buClrTx/>
              <a:buSzTx/>
              <a:buFont typeface="Arial" panose="020B0604020202020204" pitchFamily="34" charset="0"/>
              <a:buChar char="•"/>
              <a:tabLst/>
              <a:defRPr/>
            </a:pPr>
            <a:r>
              <a:rPr kumimoji="0" lang="en-US" b="1" i="0" u="none" strike="noStrike" kern="0" cap="none" spc="0" normalizeH="0" baseline="0" noProof="0" dirty="0">
                <a:ln>
                  <a:noFill/>
                </a:ln>
                <a:solidFill>
                  <a:schemeClr val="accent1">
                    <a:lumMod val="50000"/>
                    <a:lumOff val="50000"/>
                  </a:schemeClr>
                </a:solidFill>
                <a:effectLst/>
                <a:uLnTx/>
                <a:uFillTx/>
                <a:latin typeface="Calibri"/>
                <a:sym typeface="Calibri"/>
              </a:rPr>
              <a:t>Consistent with ETSI MANO, ONAP should </a:t>
            </a:r>
            <a:r>
              <a:rPr lang="en-US" b="1" kern="0" dirty="0">
                <a:solidFill>
                  <a:schemeClr val="accent1">
                    <a:lumMod val="50000"/>
                    <a:lumOff val="50000"/>
                  </a:schemeClr>
                </a:solidFill>
                <a:latin typeface="Calibri"/>
                <a:sym typeface="Calibri"/>
              </a:rPr>
              <a:t>NOT</a:t>
            </a:r>
            <a:r>
              <a:rPr kumimoji="0" lang="en-US" b="1" i="0" u="none" strike="noStrike" kern="0" cap="none" spc="0" normalizeH="0" baseline="0" noProof="0" dirty="0">
                <a:ln>
                  <a:noFill/>
                </a:ln>
                <a:solidFill>
                  <a:schemeClr val="accent1">
                    <a:lumMod val="50000"/>
                    <a:lumOff val="50000"/>
                  </a:schemeClr>
                </a:solidFill>
                <a:effectLst/>
                <a:uLnTx/>
                <a:uFillTx/>
                <a:latin typeface="Calibri"/>
                <a:sym typeface="Calibri"/>
              </a:rPr>
              <a:t> separate Service Orchestration and Resource Orchestration into two separate named components, because each Resource can be exposed as a Service</a:t>
            </a:r>
          </a:p>
          <a:p>
            <a:pPr marL="976313" marR="0" lvl="3" indent="-285750" algn="l" defTabSz="457200" rtl="0" eaLnBrk="1" fontAlgn="auto" latinLnBrk="0" hangingPunct="0">
              <a:lnSpc>
                <a:spcPct val="100000"/>
              </a:lnSpc>
              <a:spcBef>
                <a:spcPts val="0"/>
              </a:spcBef>
              <a:spcAft>
                <a:spcPts val="0"/>
              </a:spcAft>
              <a:buClrTx/>
              <a:buSzTx/>
              <a:buFont typeface="Courier New" panose="02070309020205020404" pitchFamily="49" charset="0"/>
              <a:buChar char="o"/>
              <a:tabLst>
                <a:tab pos="3148013" algn="l"/>
              </a:tabLst>
              <a:defRPr/>
            </a:pPr>
            <a:r>
              <a:rPr kumimoji="0" lang="en-US" sz="1400" b="0" i="0" u="none" strike="noStrike" kern="0" cap="none" spc="0" normalizeH="0" baseline="0" noProof="0" dirty="0">
                <a:ln>
                  <a:noFill/>
                </a:ln>
                <a:solidFill>
                  <a:srgbClr val="000000"/>
                </a:solidFill>
                <a:effectLst/>
                <a:uLnTx/>
                <a:uFillTx/>
                <a:latin typeface="Calibri"/>
                <a:sym typeface="Calibri"/>
              </a:rPr>
              <a:t>What appears as a “Resource” from one Service’s perspective, may actually be a Service from another perspective</a:t>
            </a:r>
          </a:p>
          <a:p>
            <a:pPr marL="0" marR="0" lvl="3" indent="0" algn="l" defTabSz="457200" rtl="0" eaLnBrk="1" fontAlgn="auto" latinLnBrk="0" hangingPunct="0">
              <a:lnSpc>
                <a:spcPct val="100000"/>
              </a:lnSpc>
              <a:spcBef>
                <a:spcPts val="0"/>
              </a:spcBef>
              <a:spcAft>
                <a:spcPts val="0"/>
              </a:spcAft>
              <a:buClrTx/>
              <a:buSzTx/>
              <a:buFontTx/>
              <a:buNone/>
              <a:tabLst/>
              <a:defRPr/>
            </a:pPr>
            <a:endParaRPr kumimoji="0" lang="en-US" sz="700" b="0" i="0" u="none" strike="noStrike" kern="0" cap="none" spc="0" normalizeH="0" baseline="0" noProof="0" dirty="0">
              <a:ln>
                <a:noFill/>
              </a:ln>
              <a:solidFill>
                <a:srgbClr val="000000"/>
              </a:solidFill>
              <a:effectLst/>
              <a:uLnTx/>
              <a:uFillTx/>
              <a:latin typeface="Calibri"/>
              <a:sym typeface="Calibri"/>
            </a:endParaRPr>
          </a:p>
          <a:p>
            <a:pPr marL="285750" marR="0" lvl="3" indent="-285750" algn="l" defTabSz="457200" rtl="0" eaLnBrk="1" fontAlgn="auto" latinLnBrk="0" hangingPunct="0">
              <a:lnSpc>
                <a:spcPct val="100000"/>
              </a:lnSpc>
              <a:spcBef>
                <a:spcPts val="0"/>
              </a:spcBef>
              <a:spcAft>
                <a:spcPts val="0"/>
              </a:spcAft>
              <a:buClrTx/>
              <a:buSzTx/>
              <a:buFont typeface="Arial" panose="020B0604020202020204" pitchFamily="34" charset="0"/>
              <a:buChar char="•"/>
              <a:tabLst/>
              <a:defRPr/>
            </a:pPr>
            <a:r>
              <a:rPr kumimoji="0" lang="en-US" b="0" i="0" u="none" strike="noStrike" kern="0" cap="none" spc="0" normalizeH="0" baseline="0" noProof="0" dirty="0">
                <a:ln>
                  <a:noFill/>
                </a:ln>
                <a:solidFill>
                  <a:srgbClr val="000000"/>
                </a:solidFill>
                <a:effectLst/>
                <a:uLnTx/>
                <a:uFillTx/>
                <a:latin typeface="Calibri"/>
                <a:sym typeface="Calibri"/>
              </a:rPr>
              <a:t>In Addition, ONAP scope is much broader than ETSI MANO (MANO limited to Cloud infrastructure</a:t>
            </a:r>
            <a:r>
              <a:rPr kumimoji="0" lang="en-US" b="0" i="0" u="none" strike="noStrike" kern="0" cap="none" spc="0" normalizeH="0" noProof="0" dirty="0">
                <a:ln>
                  <a:noFill/>
                </a:ln>
                <a:solidFill>
                  <a:srgbClr val="000000"/>
                </a:solidFill>
                <a:effectLst/>
                <a:uLnTx/>
                <a:uFillTx/>
                <a:latin typeface="Calibri"/>
                <a:sym typeface="Calibri"/>
              </a:rPr>
              <a:t> services and management of VNF as a basic resource (ignoring the application of the VNF)), therefore SO should support full orchestration scope of ONAP</a:t>
            </a:r>
            <a:endParaRPr kumimoji="0" lang="en-US" b="0" i="0" u="none" strike="noStrike" kern="0" cap="none" spc="0" normalizeH="0" baseline="0" noProof="0" dirty="0">
              <a:ln>
                <a:noFill/>
              </a:ln>
              <a:solidFill>
                <a:srgbClr val="000000"/>
              </a:solidFill>
              <a:effectLst/>
              <a:uLnTx/>
              <a:uFillTx/>
              <a:latin typeface="Calibri"/>
              <a:sym typeface="Calibri"/>
            </a:endParaRPr>
          </a:p>
          <a:p>
            <a:pPr marL="285750" lvl="3" indent="-285750" defTabSz="457200" hangingPunct="0">
              <a:buFont typeface="Arial" panose="020B0604020202020204" pitchFamily="34" charset="0"/>
              <a:buChar char="•"/>
              <a:defRPr/>
            </a:pPr>
            <a:r>
              <a:rPr lang="en-US" kern="0" dirty="0">
                <a:solidFill>
                  <a:srgbClr val="000000"/>
                </a:solidFill>
                <a:sym typeface="Calibri"/>
              </a:rPr>
              <a:t>To achieve alignment with MANO for common functionality, </a:t>
            </a:r>
            <a:r>
              <a:rPr lang="en-US" b="1" kern="0" dirty="0">
                <a:solidFill>
                  <a:schemeClr val="accent1">
                    <a:lumMod val="50000"/>
                    <a:lumOff val="50000"/>
                  </a:schemeClr>
                </a:solidFill>
                <a:sym typeface="Calibri"/>
              </a:rPr>
              <a:t>SO should expose APIs for basic resource onboarding/LCM (VNF) .  </a:t>
            </a:r>
            <a:r>
              <a:rPr lang="en-US" b="1" kern="0" dirty="0">
                <a:solidFill>
                  <a:schemeClr val="accent1">
                    <a:lumMod val="50000"/>
                    <a:lumOff val="50000"/>
                  </a:schemeClr>
                </a:solidFill>
                <a:sym typeface="Calibri"/>
              </a:rPr>
              <a:t>This is SOL-001, SOL-004 and SOL-005</a:t>
            </a:r>
            <a:r>
              <a:rPr lang="en-US" b="1" kern="0" dirty="0">
                <a:solidFill>
                  <a:schemeClr val="accent1">
                    <a:lumMod val="50000"/>
                    <a:lumOff val="50000"/>
                  </a:schemeClr>
                </a:solidFill>
                <a:sym typeface="Calibri"/>
              </a:rPr>
              <a:t>.</a:t>
            </a:r>
          </a:p>
          <a:p>
            <a:pPr marL="285750" lvl="3" indent="-285750" defTabSz="457200" hangingPunct="0">
              <a:buFont typeface="Arial" panose="020B0604020202020204" pitchFamily="34" charset="0"/>
              <a:buChar char="•"/>
              <a:defRPr/>
            </a:pPr>
            <a:r>
              <a:rPr lang="en-US" b="1" kern="0" dirty="0">
                <a:solidFill>
                  <a:schemeClr val="accent1">
                    <a:lumMod val="50000"/>
                    <a:lumOff val="50000"/>
                  </a:schemeClr>
                </a:solidFill>
                <a:sym typeface="Calibri"/>
              </a:rPr>
              <a:t>O</a:t>
            </a:r>
            <a:r>
              <a:rPr lang="en-US" b="1" kern="0" dirty="0" smtClean="0">
                <a:solidFill>
                  <a:schemeClr val="accent1">
                    <a:lumMod val="50000"/>
                    <a:lumOff val="50000"/>
                  </a:schemeClr>
                </a:solidFill>
                <a:sym typeface="Calibri"/>
              </a:rPr>
              <a:t>r </a:t>
            </a:r>
            <a:r>
              <a:rPr lang="en-US" b="1" kern="0" dirty="0">
                <a:solidFill>
                  <a:schemeClr val="accent1">
                    <a:lumMod val="50000"/>
                    <a:lumOff val="50000"/>
                  </a:schemeClr>
                </a:solidFill>
                <a:sym typeface="Calibri"/>
              </a:rPr>
              <a:t>simple network </a:t>
            </a:r>
            <a:r>
              <a:rPr lang="en-US" b="1" kern="0" dirty="0" smtClean="0">
                <a:solidFill>
                  <a:schemeClr val="accent1">
                    <a:lumMod val="50000"/>
                    <a:lumOff val="50000"/>
                  </a:schemeClr>
                </a:solidFill>
                <a:sym typeface="Calibri"/>
              </a:rPr>
              <a:t>service onboarding/LCM </a:t>
            </a:r>
            <a:r>
              <a:rPr lang="en-US" b="1" kern="0" dirty="0">
                <a:solidFill>
                  <a:schemeClr val="accent1">
                    <a:lumMod val="50000"/>
                    <a:lumOff val="50000"/>
                  </a:schemeClr>
                </a:solidFill>
                <a:sym typeface="Calibri"/>
              </a:rPr>
              <a:t>(composed of one or more VNFs) and related </a:t>
            </a:r>
            <a:r>
              <a:rPr lang="en-US" b="1" kern="0" dirty="0" smtClean="0">
                <a:solidFill>
                  <a:schemeClr val="accent1">
                    <a:lumMod val="50000"/>
                    <a:lumOff val="50000"/>
                  </a:schemeClr>
                </a:solidFill>
                <a:sym typeface="Calibri"/>
              </a:rPr>
              <a:t>models. </a:t>
            </a:r>
            <a:r>
              <a:rPr kumimoji="0" lang="en-US" b="0" i="0" u="none" strike="noStrike" kern="0" cap="none" spc="0" normalizeH="0" baseline="0" noProof="0" dirty="0" smtClean="0">
                <a:ln>
                  <a:noFill/>
                </a:ln>
                <a:solidFill>
                  <a:srgbClr val="000000"/>
                </a:solidFill>
                <a:effectLst/>
                <a:uLnTx/>
                <a:uFillTx/>
                <a:latin typeface="Calibri"/>
                <a:sym typeface="Calibri"/>
              </a:rPr>
              <a:t>In </a:t>
            </a:r>
            <a:r>
              <a:rPr kumimoji="0" lang="en-US" b="0" i="0" u="none" strike="noStrike" kern="0" cap="none" spc="0" normalizeH="0" baseline="0" noProof="0" dirty="0">
                <a:ln>
                  <a:noFill/>
                </a:ln>
                <a:solidFill>
                  <a:srgbClr val="000000"/>
                </a:solidFill>
                <a:effectLst/>
                <a:uLnTx/>
                <a:uFillTx/>
                <a:latin typeface="Calibri"/>
                <a:sym typeface="Calibri"/>
              </a:rPr>
              <a:t>addition, ONAP SO should </a:t>
            </a:r>
            <a:r>
              <a:rPr lang="en-US" kern="0" dirty="0">
                <a:solidFill>
                  <a:srgbClr val="000000"/>
                </a:solidFill>
                <a:sym typeface="Calibri"/>
              </a:rPr>
              <a:t>Support</a:t>
            </a:r>
            <a:r>
              <a:rPr lang="en-US" kern="0" dirty="0">
                <a:solidFill>
                  <a:srgbClr val="0070C0"/>
                </a:solidFill>
                <a:latin typeface="Calibri"/>
                <a:sym typeface="Calibri"/>
              </a:rPr>
              <a:t> </a:t>
            </a:r>
            <a:r>
              <a:rPr kumimoji="0" lang="en-US" b="1" i="0" u="none" strike="noStrike" kern="0" cap="none" spc="0" normalizeH="0" baseline="0" noProof="0" dirty="0">
                <a:ln>
                  <a:noFill/>
                </a:ln>
                <a:solidFill>
                  <a:schemeClr val="accent1">
                    <a:lumMod val="50000"/>
                    <a:lumOff val="50000"/>
                  </a:schemeClr>
                </a:solidFill>
                <a:effectLst/>
                <a:uLnTx/>
                <a:uFillTx/>
                <a:latin typeface="Calibri"/>
                <a:sym typeface="Calibri"/>
              </a:rPr>
              <a:t>“Service reuse” </a:t>
            </a:r>
            <a:r>
              <a:rPr kumimoji="0" lang="en-US" b="0" i="0" u="none" strike="noStrike" kern="0" cap="none" spc="0" normalizeH="0" baseline="0" noProof="0" dirty="0">
                <a:ln>
                  <a:noFill/>
                </a:ln>
                <a:solidFill>
                  <a:srgbClr val="000000"/>
                </a:solidFill>
                <a:effectLst/>
                <a:uLnTx/>
                <a:uFillTx/>
                <a:latin typeface="Calibri"/>
                <a:sym typeface="Calibri"/>
              </a:rPr>
              <a:t>to drive model driven run-time behavior for complex services:</a:t>
            </a:r>
          </a:p>
          <a:p>
            <a:pPr marL="742950" lvl="4" indent="-285750" defTabSz="457200" hangingPunct="0">
              <a:buFont typeface="Arial" panose="020B0604020202020204" pitchFamily="34" charset="0"/>
              <a:buChar char="•"/>
              <a:defRPr/>
            </a:pPr>
            <a:r>
              <a:rPr lang="en-US" sz="1400" kern="0" dirty="0">
                <a:solidFill>
                  <a:srgbClr val="000000"/>
                </a:solidFill>
                <a:sym typeface="Calibri"/>
              </a:rPr>
              <a:t>Compounded Services (e.g. Residential </a:t>
            </a:r>
            <a:r>
              <a:rPr lang="en-US" sz="1400" kern="0" dirty="0" err="1">
                <a:solidFill>
                  <a:srgbClr val="000000"/>
                </a:solidFill>
                <a:sym typeface="Calibri"/>
              </a:rPr>
              <a:t>vCPE</a:t>
            </a:r>
            <a:r>
              <a:rPr lang="en-US" sz="1400" kern="0" dirty="0">
                <a:solidFill>
                  <a:srgbClr val="000000"/>
                </a:solidFill>
                <a:sym typeface="Calibri"/>
              </a:rPr>
              <a:t>, Network Slicing Segments, etc.)</a:t>
            </a:r>
          </a:p>
          <a:p>
            <a:pPr marL="742950" lvl="4" indent="-285750" defTabSz="457200" hangingPunct="0">
              <a:buFont typeface="Arial" panose="020B0604020202020204" pitchFamily="34" charset="0"/>
              <a:buChar char="•"/>
              <a:defRPr/>
            </a:pPr>
            <a:r>
              <a:rPr lang="en-US" sz="1400" kern="0" dirty="0">
                <a:solidFill>
                  <a:srgbClr val="000000"/>
                </a:solidFill>
                <a:sym typeface="Calibri"/>
              </a:rPr>
              <a:t>Nested Services (e.g</a:t>
            </a:r>
            <a:r>
              <a:rPr lang="en-US" sz="1400" kern="0" dirty="0" smtClean="0">
                <a:solidFill>
                  <a:srgbClr val="000000"/>
                </a:solidFill>
                <a:sym typeface="Calibri"/>
              </a:rPr>
              <a:t>., </a:t>
            </a:r>
            <a:r>
              <a:rPr lang="en-US" sz="1400" kern="0" dirty="0">
                <a:solidFill>
                  <a:srgbClr val="000000"/>
                </a:solidFill>
                <a:sym typeface="Calibri"/>
              </a:rPr>
              <a:t>E2E Slice)</a:t>
            </a:r>
          </a:p>
          <a:p>
            <a:pPr marL="285750" marR="0" lvl="3" indent="-285750" algn="l" defTabSz="457200" rtl="0" eaLnBrk="1" fontAlgn="auto" latinLnBrk="0" hangingPunct="0">
              <a:lnSpc>
                <a:spcPct val="100000"/>
              </a:lnSpc>
              <a:spcBef>
                <a:spcPts val="0"/>
              </a:spcBef>
              <a:spcAft>
                <a:spcPts val="0"/>
              </a:spcAft>
              <a:buClrTx/>
              <a:buSzTx/>
              <a:buFont typeface="Arial" panose="020B0604020202020204" pitchFamily="34" charset="0"/>
              <a:buChar char="•"/>
              <a:tabLst/>
              <a:defRPr/>
            </a:pPr>
            <a:r>
              <a:rPr kumimoji="0" lang="en-US" b="0" i="0" u="none" strike="noStrike" kern="0" cap="none" spc="0" normalizeH="0" baseline="0" noProof="0" dirty="0">
                <a:ln>
                  <a:noFill/>
                </a:ln>
                <a:solidFill>
                  <a:srgbClr val="000000"/>
                </a:solidFill>
                <a:effectLst/>
                <a:uLnTx/>
                <a:uFillTx/>
                <a:latin typeface="Calibri"/>
                <a:sym typeface="Calibri"/>
              </a:rPr>
              <a:t>ONAP should provide Service Providers deployment flexibility to address scalability, </a:t>
            </a:r>
            <a:r>
              <a:rPr kumimoji="0" lang="en-US" b="1" i="0" u="none" strike="noStrike" kern="0" cap="none" spc="0" normalizeH="0" baseline="0" noProof="0" dirty="0">
                <a:ln>
                  <a:noFill/>
                </a:ln>
                <a:solidFill>
                  <a:schemeClr val="accent1">
                    <a:lumMod val="50000"/>
                    <a:lumOff val="50000"/>
                  </a:schemeClr>
                </a:solidFill>
                <a:effectLst/>
                <a:uLnTx/>
                <a:uFillTx/>
                <a:latin typeface="Calibri"/>
                <a:sym typeface="Calibri"/>
              </a:rPr>
              <a:t>geographic distribution and redundancy / resiliency</a:t>
            </a:r>
          </a:p>
          <a:p>
            <a:pPr marL="742950" lvl="4" indent="-285750" defTabSz="457200" hangingPunct="0">
              <a:buFont typeface="Arial" panose="020B0604020202020204" pitchFamily="34" charset="0"/>
              <a:buChar char="•"/>
              <a:tabLst>
                <a:tab pos="3148013" algn="l"/>
              </a:tabLst>
              <a:defRPr/>
            </a:pPr>
            <a:r>
              <a:rPr lang="en-US" sz="1400" kern="0" dirty="0">
                <a:solidFill>
                  <a:srgbClr val="000000"/>
                </a:solidFill>
                <a:sym typeface="Calibri"/>
              </a:rPr>
              <a:t>But should not impose extra complexity and cost on service providers by separating service / resource orchestration that provides little known benefit</a:t>
            </a:r>
          </a:p>
        </p:txBody>
      </p:sp>
    </p:spTree>
    <p:extLst>
      <p:ext uri="{BB962C8B-B14F-4D97-AF65-F5344CB8AC3E}">
        <p14:creationId xmlns:p14="http://schemas.microsoft.com/office/powerpoint/2010/main" val="3934741271"/>
      </p:ext>
    </p:extLst>
  </p:cSld>
  <p:clrMapOvr>
    <a:masterClrMapping/>
  </p:clrMapOvr>
  <p:transition spd="med" advClick="0"/>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n-US" dirty="0" smtClean="0"/>
              <a:t>Recommendations for Beijing Release</a:t>
            </a:r>
            <a:endParaRPr lang="en-US" dirty="0"/>
          </a:p>
        </p:txBody>
      </p:sp>
      <p:sp>
        <p:nvSpPr>
          <p:cNvPr id="4" name="Text Placeholder 3"/>
          <p:cNvSpPr>
            <a:spLocks noGrp="1"/>
          </p:cNvSpPr>
          <p:nvPr>
            <p:ph type="body" sz="quarter" idx="10"/>
          </p:nvPr>
        </p:nvSpPr>
        <p:spPr>
          <a:xfrm>
            <a:off x="314325" y="1118794"/>
            <a:ext cx="11506200" cy="5389581"/>
          </a:xfrm>
        </p:spPr>
        <p:txBody>
          <a:bodyPr>
            <a:noAutofit/>
          </a:bodyPr>
          <a:lstStyle/>
          <a:p>
            <a:r>
              <a:rPr lang="en-US" sz="2000" dirty="0" smtClean="0">
                <a:solidFill>
                  <a:schemeClr val="tx1"/>
                </a:solidFill>
              </a:rPr>
              <a:t>Achievable </a:t>
            </a:r>
            <a:r>
              <a:rPr lang="en-US" sz="2000" b="1" u="sng" dirty="0" smtClean="0">
                <a:solidFill>
                  <a:schemeClr val="tx1"/>
                </a:solidFill>
              </a:rPr>
              <a:t>Recommendations</a:t>
            </a:r>
            <a:r>
              <a:rPr lang="en-US" sz="2000" dirty="0" smtClean="0">
                <a:solidFill>
                  <a:schemeClr val="tx1"/>
                </a:solidFill>
              </a:rPr>
              <a:t> for Beijing to  begin aligning with target </a:t>
            </a:r>
            <a:r>
              <a:rPr lang="en-US" sz="2000" dirty="0" smtClean="0">
                <a:solidFill>
                  <a:schemeClr val="tx1"/>
                </a:solidFill>
              </a:rPr>
              <a:t>architecture</a:t>
            </a:r>
          </a:p>
          <a:p>
            <a:pPr lvl="1">
              <a:buFont typeface="Courier New" panose="02070309020205020404" pitchFamily="49" charset="0"/>
              <a:buChar char="o"/>
            </a:pPr>
            <a:r>
              <a:rPr lang="en-US" sz="1400" dirty="0" smtClean="0"/>
              <a:t>Key </a:t>
            </a:r>
            <a:r>
              <a:rPr lang="en-US" sz="1400" dirty="0"/>
              <a:t>Architecture Principles: Modular, Microservices, </a:t>
            </a:r>
            <a:r>
              <a:rPr lang="en-US" sz="1400" dirty="0" smtClean="0"/>
              <a:t>Model-driven</a:t>
            </a:r>
            <a:endParaRPr lang="en-US" sz="1400" dirty="0" smtClean="0"/>
          </a:p>
          <a:p>
            <a:pPr lvl="1">
              <a:buFont typeface="Courier New" panose="02070309020205020404" pitchFamily="49" charset="0"/>
              <a:buChar char="o"/>
            </a:pPr>
            <a:r>
              <a:rPr lang="en-US" sz="1400" dirty="0"/>
              <a:t>Modular:</a:t>
            </a:r>
          </a:p>
          <a:p>
            <a:pPr lvl="2">
              <a:buFont typeface="Wingdings" panose="05000000000000000000" pitchFamily="2" charset="2"/>
              <a:buChar char="Ø"/>
            </a:pPr>
            <a:r>
              <a:rPr lang="en-US" sz="1200" dirty="0"/>
              <a:t>Improve APIs between components.  Document them using </a:t>
            </a:r>
            <a:r>
              <a:rPr lang="en-US" sz="1200" dirty="0" smtClean="0"/>
              <a:t>Swagger.</a:t>
            </a:r>
            <a:endParaRPr lang="en-US" sz="1200" dirty="0"/>
          </a:p>
          <a:p>
            <a:pPr lvl="2">
              <a:buFont typeface="Wingdings" panose="05000000000000000000" pitchFamily="2" charset="2"/>
              <a:buChar char="Ø"/>
            </a:pPr>
            <a:r>
              <a:rPr lang="en-US" sz="1200" dirty="0"/>
              <a:t>Align </a:t>
            </a:r>
            <a:r>
              <a:rPr lang="en-US" sz="1200" dirty="0" smtClean="0"/>
              <a:t>interfaces </a:t>
            </a:r>
            <a:r>
              <a:rPr lang="en-US" sz="1200" dirty="0"/>
              <a:t>with industry standards, where available/appropriate </a:t>
            </a:r>
            <a:r>
              <a:rPr lang="en-US" sz="1200" strike="sngStrike" dirty="0" smtClean="0"/>
              <a:t>(for example, ETSI</a:t>
            </a:r>
            <a:r>
              <a:rPr lang="en-US" sz="1200" b="1" i="1" strike="sngStrike" dirty="0" smtClean="0"/>
              <a:t> </a:t>
            </a:r>
            <a:r>
              <a:rPr lang="en-US" sz="1200" strike="sngStrike" dirty="0" smtClean="0"/>
              <a:t>SOL-003, SOL-005, MEF Interlude, Legato, etc.)</a:t>
            </a:r>
          </a:p>
          <a:p>
            <a:pPr lvl="1">
              <a:buFont typeface="Courier New" panose="02070309020205020404" pitchFamily="49" charset="0"/>
              <a:buChar char="o"/>
            </a:pPr>
            <a:r>
              <a:rPr lang="en-US" sz="1400" dirty="0" smtClean="0"/>
              <a:t>Microservices-based</a:t>
            </a:r>
          </a:p>
          <a:p>
            <a:pPr lvl="2">
              <a:buFont typeface="Wingdings" panose="05000000000000000000" pitchFamily="2" charset="2"/>
              <a:buChar char="Ø"/>
            </a:pPr>
            <a:r>
              <a:rPr lang="en-US" sz="1200" dirty="0" smtClean="0"/>
              <a:t>Use </a:t>
            </a:r>
            <a:r>
              <a:rPr lang="en-US" sz="1200" dirty="0"/>
              <a:t>OOM for onboarding, instantiation (support MSB natively)</a:t>
            </a:r>
            <a:r>
              <a:rPr lang="en-US" sz="1200" b="1" i="1" dirty="0"/>
              <a:t>, </a:t>
            </a:r>
            <a:r>
              <a:rPr lang="en-US" sz="1200" dirty="0" smtClean="0"/>
              <a:t>scalability</a:t>
            </a:r>
          </a:p>
          <a:p>
            <a:pPr lvl="2">
              <a:buFont typeface="Wingdings" panose="05000000000000000000" pitchFamily="2" charset="2"/>
              <a:buChar char="Ø"/>
            </a:pPr>
            <a:r>
              <a:rPr lang="en-US" sz="1200" dirty="0" smtClean="0"/>
              <a:t>Register </a:t>
            </a:r>
            <a:r>
              <a:rPr lang="en-US" sz="1200" dirty="0"/>
              <a:t>with MSB</a:t>
            </a:r>
          </a:p>
          <a:p>
            <a:pPr lvl="2">
              <a:buFont typeface="Wingdings" panose="05000000000000000000" pitchFamily="2" charset="2"/>
              <a:buChar char="Ø"/>
            </a:pPr>
            <a:r>
              <a:rPr lang="en-US" sz="1200" dirty="0"/>
              <a:t>Use </a:t>
            </a:r>
            <a:r>
              <a:rPr lang="en-US" sz="1200" dirty="0" err="1"/>
              <a:t>microservices</a:t>
            </a:r>
            <a:r>
              <a:rPr lang="en-US" sz="1200" dirty="0"/>
              <a:t> best practices (e.g., separate data from the component, use common KV stores/databases, for KV stores – prefer Consul, etc.)</a:t>
            </a:r>
          </a:p>
          <a:p>
            <a:pPr lvl="1">
              <a:buFont typeface="Courier New" panose="02070309020205020404" pitchFamily="49" charset="0"/>
              <a:buChar char="o"/>
            </a:pPr>
            <a:r>
              <a:rPr lang="en-US" sz="1400" dirty="0"/>
              <a:t>Model-driven</a:t>
            </a:r>
          </a:p>
          <a:p>
            <a:pPr lvl="2">
              <a:buFont typeface="Wingdings" panose="05000000000000000000" pitchFamily="2" charset="2"/>
              <a:buChar char="Ø"/>
            </a:pPr>
            <a:r>
              <a:rPr lang="en-US" sz="1200" dirty="0"/>
              <a:t>Align with info/data models from the Modeling Subcommittee </a:t>
            </a:r>
            <a:r>
              <a:rPr lang="en-US" sz="1200" dirty="0" smtClean="0"/>
              <a:t>(to be published Feb 2018)</a:t>
            </a:r>
            <a:endParaRPr lang="en-US" sz="1200" dirty="0"/>
          </a:p>
          <a:p>
            <a:pPr lvl="2">
              <a:buFont typeface="Wingdings" panose="05000000000000000000" pitchFamily="2" charset="2"/>
              <a:buChar char="Ø"/>
            </a:pPr>
            <a:r>
              <a:rPr lang="en-US" sz="1200" dirty="0"/>
              <a:t>Explore ways to use model-driven principles inside each component</a:t>
            </a:r>
            <a:r>
              <a:rPr lang="en-US" sz="1200" b="1" i="1" dirty="0"/>
              <a:t> </a:t>
            </a:r>
            <a:r>
              <a:rPr lang="en-US" sz="1200" dirty="0"/>
              <a:t>as well as across various components </a:t>
            </a:r>
            <a:r>
              <a:rPr lang="en-US" sz="1200" i="1" dirty="0"/>
              <a:t>(SDC, SO, VFC, APPC, </a:t>
            </a:r>
            <a:r>
              <a:rPr lang="en-US" sz="1200" i="1" dirty="0" smtClean="0"/>
              <a:t>..)</a:t>
            </a:r>
          </a:p>
          <a:p>
            <a:r>
              <a:rPr lang="en-US" sz="2000" dirty="0">
                <a:solidFill>
                  <a:schemeClr val="tx1"/>
                </a:solidFill>
              </a:rPr>
              <a:t>Release Theme is Platform </a:t>
            </a:r>
            <a:r>
              <a:rPr lang="en-US" sz="2000" dirty="0" smtClean="0">
                <a:solidFill>
                  <a:schemeClr val="tx1"/>
                </a:solidFill>
              </a:rPr>
              <a:t>Maturity/S3P</a:t>
            </a:r>
            <a:endParaRPr lang="en-US" sz="2000" dirty="0">
              <a:solidFill>
                <a:schemeClr val="tx1"/>
              </a:solidFill>
            </a:endParaRPr>
          </a:p>
          <a:p>
            <a:pPr lvl="1">
              <a:buFont typeface="Courier New" panose="02070309020205020404" pitchFamily="49" charset="0"/>
              <a:buChar char="o"/>
            </a:pPr>
            <a:r>
              <a:rPr lang="en-US" sz="1400" dirty="0" smtClean="0">
                <a:solidFill>
                  <a:schemeClr val="tx1"/>
                </a:solidFill>
              </a:rPr>
              <a:t>S3P (see Jason Hunt 1/4 TSC presentation for list of projects providing support for S3P)</a:t>
            </a:r>
            <a:endParaRPr lang="en-US" sz="1400" dirty="0">
              <a:solidFill>
                <a:schemeClr val="tx1"/>
              </a:solidFill>
            </a:endParaRPr>
          </a:p>
          <a:p>
            <a:pPr lvl="2">
              <a:buFont typeface="Wingdings" panose="05000000000000000000" pitchFamily="2" charset="2"/>
              <a:buChar char="Ø"/>
            </a:pPr>
            <a:r>
              <a:rPr lang="en-US" sz="1200" dirty="0"/>
              <a:t>Adhere to cloud-native principles </a:t>
            </a:r>
            <a:r>
              <a:rPr lang="en-US" sz="1000" strike="sngStrike" dirty="0"/>
              <a:t>(</a:t>
            </a:r>
            <a:r>
              <a:rPr lang="en-US" sz="1000" dirty="0" smtClean="0">
                <a:solidFill>
                  <a:srgbClr val="0070C0"/>
                </a:solidFill>
              </a:rPr>
              <a:t>see </a:t>
            </a:r>
            <a:r>
              <a:rPr lang="en-US" sz="1000" dirty="0" smtClean="0">
                <a:solidFill>
                  <a:srgbClr val="0070C0"/>
                </a:solidFill>
              </a:rPr>
              <a:t>https</a:t>
            </a:r>
            <a:r>
              <a:rPr lang="en-US" sz="1000" dirty="0">
                <a:solidFill>
                  <a:srgbClr val="0070C0"/>
                </a:solidFill>
              </a:rPr>
              <a:t>://</a:t>
            </a:r>
            <a:r>
              <a:rPr lang="en-US" sz="1000" dirty="0" smtClean="0">
                <a:solidFill>
                  <a:srgbClr val="0070C0"/>
                </a:solidFill>
              </a:rPr>
              <a:t>martinfowler.com/, https</a:t>
            </a:r>
            <a:r>
              <a:rPr lang="en-US" sz="1000" dirty="0">
                <a:solidFill>
                  <a:srgbClr val="0070C0"/>
                </a:solidFill>
              </a:rPr>
              <a:t>://12factor.net</a:t>
            </a:r>
            <a:r>
              <a:rPr lang="en-US" sz="1000" dirty="0" smtClean="0">
                <a:solidFill>
                  <a:srgbClr val="0070C0"/>
                </a:solidFill>
              </a:rPr>
              <a:t>/)</a:t>
            </a:r>
          </a:p>
          <a:p>
            <a:pPr lvl="2">
              <a:buFont typeface="Wingdings" panose="05000000000000000000" pitchFamily="2" charset="2"/>
              <a:buChar char="Ø"/>
            </a:pPr>
            <a:r>
              <a:rPr lang="en-US" sz="1200" dirty="0"/>
              <a:t>Use </a:t>
            </a:r>
            <a:r>
              <a:rPr lang="en-US" sz="1200" dirty="0"/>
              <a:t>common libraries/SDKs/common services </a:t>
            </a:r>
            <a:r>
              <a:rPr lang="en-US" sz="1200" dirty="0"/>
              <a:t>where possible to </a:t>
            </a:r>
            <a:r>
              <a:rPr lang="en-US" sz="1200" dirty="0"/>
              <a:t>improve overall system resiliency/reliability</a:t>
            </a:r>
          </a:p>
          <a:p>
            <a:pPr lvl="2">
              <a:buFont typeface="Wingdings" panose="05000000000000000000" pitchFamily="2" charset="2"/>
              <a:buChar char="Ø"/>
            </a:pPr>
            <a:r>
              <a:rPr lang="en-US" sz="1200" dirty="0"/>
              <a:t>More focus on common services (where possible) also to help reduce testing</a:t>
            </a:r>
          </a:p>
          <a:p>
            <a:pPr lvl="2">
              <a:buFont typeface="Wingdings" panose="05000000000000000000" pitchFamily="2" charset="2"/>
              <a:buChar char="Ø"/>
            </a:pPr>
            <a:r>
              <a:rPr lang="en-US" sz="1200" dirty="0"/>
              <a:t>MUSIC for managing various ONAP components states, DB replication in a consistent manner </a:t>
            </a:r>
          </a:p>
          <a:p>
            <a:pPr lvl="2">
              <a:buFont typeface="Wingdings" panose="05000000000000000000" pitchFamily="2" charset="2"/>
              <a:buChar char="Ø"/>
            </a:pPr>
            <a:r>
              <a:rPr lang="en-US" sz="1200" dirty="0"/>
              <a:t>Enhanced AAF to support credential management for </a:t>
            </a:r>
            <a:r>
              <a:rPr lang="en-US" sz="1200" dirty="0"/>
              <a:t>certificates</a:t>
            </a:r>
          </a:p>
          <a:p>
            <a:pPr lvl="2">
              <a:buFont typeface="Wingdings" panose="05000000000000000000" pitchFamily="2" charset="2"/>
              <a:buChar char="Ø"/>
            </a:pPr>
            <a:r>
              <a:rPr lang="en-US" sz="1200" dirty="0"/>
              <a:t>Support Image Management service to enhance security, virus checking, etc.</a:t>
            </a:r>
            <a:endParaRPr lang="en-US" sz="1200" dirty="0"/>
          </a:p>
        </p:txBody>
      </p:sp>
    </p:spTree>
    <p:extLst>
      <p:ext uri="{BB962C8B-B14F-4D97-AF65-F5344CB8AC3E}">
        <p14:creationId xmlns:p14="http://schemas.microsoft.com/office/powerpoint/2010/main" val="104988172"/>
      </p:ext>
    </p:extLst>
  </p:cSld>
  <p:clrMapOvr>
    <a:masterClrMapping/>
  </p:clrMapOvr>
  <p:transition>
    <p:wipe dir="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2" name="Shape 242"/>
          <p:cNvSpPr>
            <a:spLocks noGrp="1"/>
          </p:cNvSpPr>
          <p:nvPr>
            <p:ph type="ctrTitle"/>
          </p:nvPr>
        </p:nvSpPr>
        <p:spPr>
          <a:xfrm>
            <a:off x="873967" y="3836646"/>
            <a:ext cx="11318033" cy="2283814"/>
          </a:xfrm>
          <a:prstGeom prst="rect">
            <a:avLst/>
          </a:prstGeom>
        </p:spPr>
        <p:txBody>
          <a:bodyPr>
            <a:noAutofit/>
          </a:bodyPr>
          <a:lstStyle/>
          <a:p>
            <a:r>
              <a:rPr lang="en-US" sz="2800" b="1" dirty="0" smtClean="0">
                <a:solidFill>
                  <a:schemeClr val="tx1"/>
                </a:solidFill>
              </a:rPr>
              <a:t>Functional Description of Beijing Project Components</a:t>
            </a:r>
            <a:br>
              <a:rPr lang="en-US" sz="2800" b="1" dirty="0" smtClean="0">
                <a:solidFill>
                  <a:schemeClr val="tx1"/>
                </a:solidFill>
              </a:rPr>
            </a:br>
            <a:r>
              <a:rPr lang="en-US" sz="3200" b="1" dirty="0">
                <a:solidFill>
                  <a:schemeClr val="tx1"/>
                </a:solidFill>
              </a:rPr>
              <a:t/>
            </a:r>
            <a:br>
              <a:rPr lang="en-US" sz="3200" b="1" dirty="0">
                <a:solidFill>
                  <a:schemeClr val="tx1"/>
                </a:solidFill>
              </a:rPr>
            </a:br>
            <a:r>
              <a:rPr lang="en-US" sz="1800" b="1" dirty="0" smtClean="0">
                <a:solidFill>
                  <a:srgbClr val="FFC000"/>
                </a:solidFill>
              </a:rPr>
              <a:t>Note – The detailed description of features/capabilities/interfaces for each component planned for the Beijing release will be provided by respective projects.</a:t>
            </a:r>
            <a:r>
              <a:rPr lang="en-US" sz="1800" b="1" dirty="0">
                <a:solidFill>
                  <a:srgbClr val="FFC000"/>
                </a:solidFill>
              </a:rPr>
              <a:t/>
            </a:r>
            <a:br>
              <a:rPr lang="en-US" sz="1800" b="1" dirty="0">
                <a:solidFill>
                  <a:srgbClr val="FFC000"/>
                </a:solidFill>
              </a:rPr>
            </a:br>
            <a:endParaRPr lang="en-US" sz="900" b="1" dirty="0">
              <a:solidFill>
                <a:srgbClr val="FFC000"/>
              </a:solidFill>
            </a:endParaRPr>
          </a:p>
        </p:txBody>
      </p:sp>
      <p:grpSp>
        <p:nvGrpSpPr>
          <p:cNvPr id="2" name="Group 7"/>
          <p:cNvGrpSpPr/>
          <p:nvPr/>
        </p:nvGrpSpPr>
        <p:grpSpPr>
          <a:xfrm>
            <a:off x="5838393" y="2206080"/>
            <a:ext cx="5627960" cy="1621955"/>
            <a:chOff x="5838393" y="2206080"/>
            <a:chExt cx="5627960" cy="1621955"/>
          </a:xfrm>
        </p:grpSpPr>
        <p:sp>
          <p:nvSpPr>
            <p:cNvPr id="7" name="Rectangle 6"/>
            <p:cNvSpPr/>
            <p:nvPr/>
          </p:nvSpPr>
          <p:spPr>
            <a:xfrm>
              <a:off x="5838393" y="2206080"/>
              <a:ext cx="5627960" cy="1621955"/>
            </a:xfrm>
            <a:prstGeom prst="rect">
              <a:avLst/>
            </a:prstGeom>
            <a:solidFill>
              <a:schemeClr val="bg1"/>
            </a:solidFill>
            <a:ln w="25400" cap="flat">
              <a:no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457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a:ln>
                  <a:noFill/>
                </a:ln>
                <a:solidFill>
                  <a:srgbClr val="000000"/>
                </a:solidFill>
                <a:effectLst/>
                <a:uFillTx/>
                <a:latin typeface="+mn-lt"/>
                <a:ea typeface="+mn-ea"/>
                <a:cs typeface="+mn-cs"/>
                <a:sym typeface="Calibri"/>
              </a:endParaRPr>
            </a:p>
          </p:txBody>
        </p:sp>
        <p:pic>
          <p:nvPicPr>
            <p:cNvPr id="4" name="Picture 3"/>
            <p:cNvPicPr>
              <a:picLocks noChangeAspect="1"/>
            </p:cNvPicPr>
            <p:nvPr/>
          </p:nvPicPr>
          <p:blipFill>
            <a:blip r:embed="rId2" cstate="print"/>
            <a:stretch>
              <a:fillRect/>
            </a:stretch>
          </p:blipFill>
          <p:spPr>
            <a:xfrm>
              <a:off x="6094525" y="2470318"/>
              <a:ext cx="5115697" cy="1093480"/>
            </a:xfrm>
            <a:prstGeom prst="rect">
              <a:avLst/>
            </a:prstGeom>
          </p:spPr>
        </p:pic>
      </p:grpSp>
    </p:spTree>
    <p:extLst>
      <p:ext uri="{BB962C8B-B14F-4D97-AF65-F5344CB8AC3E}">
        <p14:creationId xmlns:p14="http://schemas.microsoft.com/office/powerpoint/2010/main" val="4079664508"/>
      </p:ext>
    </p:extLst>
  </p:cSld>
  <p:clrMapOvr>
    <a:masterClrMapping/>
  </p:clrMapOvr>
  <p:transition>
    <p:wipe dir="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8</a:t>
            </a:fld>
            <a:endParaRPr lang="en-US" dirty="0"/>
          </a:p>
        </p:txBody>
      </p:sp>
      <p:sp>
        <p:nvSpPr>
          <p:cNvPr id="3" name="Title 2"/>
          <p:cNvSpPr>
            <a:spLocks noGrp="1"/>
          </p:cNvSpPr>
          <p:nvPr>
            <p:ph type="title"/>
          </p:nvPr>
        </p:nvSpPr>
        <p:spPr/>
        <p:txBody>
          <a:bodyPr>
            <a:normAutofit fontScale="90000"/>
          </a:bodyPr>
          <a:lstStyle/>
          <a:p>
            <a:r>
              <a:rPr lang="en-US" dirty="0"/>
              <a:t>Orchestration (1/2)</a:t>
            </a:r>
          </a:p>
        </p:txBody>
      </p:sp>
      <p:sp>
        <p:nvSpPr>
          <p:cNvPr id="7" name="圆角矩形 30"/>
          <p:cNvSpPr/>
          <p:nvPr/>
        </p:nvSpPr>
        <p:spPr>
          <a:xfrm>
            <a:off x="281699" y="2889771"/>
            <a:ext cx="1613230" cy="377592"/>
          </a:xfrm>
          <a:prstGeom prst="roundRect">
            <a:avLst>
              <a:gd name="adj" fmla="val 9045"/>
            </a:avLst>
          </a:prstGeom>
          <a:noFill/>
          <a:ln w="9525" cap="flat" cmpd="sng" algn="ctr">
            <a:solidFill>
              <a:schemeClr val="tx1"/>
            </a:solidFill>
            <a:prstDash val="solid"/>
            <a:round/>
            <a:headEnd type="none" w="med" len="med"/>
            <a:tailEnd type="none" w="med" len="med"/>
          </a:ln>
        </p:spPr>
        <p:txBody>
          <a:bodyPr vert="horz" wrap="square" lIns="91440" tIns="45720" rIns="91440" bIns="45720"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914377">
              <a:buClr>
                <a:srgbClr val="CC9900"/>
              </a:buClr>
            </a:pPr>
            <a:r>
              <a:rPr lang="en-US" altLang="zh-CN" sz="1200" dirty="0">
                <a:latin typeface="微软雅黑" panose="020B0503020204020204" pitchFamily="34" charset="-122"/>
                <a:ea typeface="微软雅黑" panose="020B0503020204020204" pitchFamily="34" charset="-122"/>
              </a:rPr>
              <a:t>Orchestration</a:t>
            </a:r>
          </a:p>
        </p:txBody>
      </p:sp>
      <p:sp>
        <p:nvSpPr>
          <p:cNvPr id="8" name="Rectangle 7"/>
          <p:cNvSpPr/>
          <p:nvPr/>
        </p:nvSpPr>
        <p:spPr>
          <a:xfrm>
            <a:off x="2297232" y="1381990"/>
            <a:ext cx="9523929" cy="2057895"/>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sz="1600" dirty="0">
                <a:solidFill>
                  <a:schemeClr val="tx1">
                    <a:lumMod val="85000"/>
                    <a:lumOff val="15000"/>
                  </a:schemeClr>
                </a:solidFill>
              </a:rPr>
              <a:t>Definition:</a:t>
            </a:r>
          </a:p>
          <a:p>
            <a:pPr marL="285750" indent="-285750">
              <a:buFontTx/>
              <a:buChar char="-"/>
            </a:pPr>
            <a:r>
              <a:rPr lang="en-US" sz="1600" dirty="0">
                <a:solidFill>
                  <a:schemeClr val="tx1">
                    <a:lumMod val="85000"/>
                    <a:lumOff val="15000"/>
                  </a:schemeClr>
                </a:solidFill>
              </a:rPr>
              <a:t>Provides functionality for the execution of specified process and automated sequencing of activities, task, rules and policies needed for creation, modification, removal of network application, infrastructure services or resources.</a:t>
            </a:r>
          </a:p>
          <a:p>
            <a:pPr marL="285750" indent="-285750">
              <a:buFontTx/>
              <a:buChar char="-"/>
            </a:pPr>
            <a:r>
              <a:rPr lang="en-US" sz="1600" dirty="0">
                <a:solidFill>
                  <a:schemeClr val="tx1">
                    <a:lumMod val="85000"/>
                    <a:lumOff val="15000"/>
                  </a:schemeClr>
                </a:solidFill>
              </a:rPr>
              <a:t>Supports different specializations with specific orchestration scopes.</a:t>
            </a:r>
          </a:p>
          <a:p>
            <a:pPr marL="285750" indent="-285750">
              <a:buFontTx/>
              <a:buChar char="-"/>
            </a:pPr>
            <a:r>
              <a:rPr lang="en-US" sz="1600" dirty="0">
                <a:solidFill>
                  <a:schemeClr val="tx1">
                    <a:lumMod val="85000"/>
                    <a:lumOff val="15000"/>
                  </a:schemeClr>
                </a:solidFill>
              </a:rPr>
              <a:t>Specialization scopes include, but are not limited to, network service LCM (i.e., NFVO specialization), network slice specialization, domain specific specialization (beyond Beijing).</a:t>
            </a:r>
          </a:p>
          <a:p>
            <a:pPr marL="285750" indent="-285750">
              <a:buFontTx/>
              <a:buChar char="-"/>
            </a:pPr>
            <a:endParaRPr lang="en-US" sz="1600" dirty="0">
              <a:solidFill>
                <a:schemeClr val="tx1">
                  <a:lumMod val="85000"/>
                  <a:lumOff val="15000"/>
                </a:schemeClr>
              </a:solidFill>
            </a:endParaRPr>
          </a:p>
        </p:txBody>
      </p:sp>
      <p:sp>
        <p:nvSpPr>
          <p:cNvPr id="9" name="Rectangle 8"/>
          <p:cNvSpPr/>
          <p:nvPr/>
        </p:nvSpPr>
        <p:spPr>
          <a:xfrm>
            <a:off x="2297232" y="3581544"/>
            <a:ext cx="9523929" cy="2679954"/>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sz="1600" dirty="0">
                <a:solidFill>
                  <a:schemeClr val="tx1">
                    <a:lumMod val="85000"/>
                    <a:lumOff val="15000"/>
                  </a:schemeClr>
                </a:solidFill>
              </a:rPr>
              <a:t>Provided Interfaces:</a:t>
            </a:r>
          </a:p>
          <a:p>
            <a:pPr marL="285750" indent="-285750">
              <a:buFontTx/>
              <a:buChar char="-"/>
            </a:pPr>
            <a:r>
              <a:rPr lang="en-US" sz="1600" dirty="0">
                <a:solidFill>
                  <a:schemeClr val="tx1">
                    <a:lumMod val="85000"/>
                    <a:lumOff val="15000"/>
                  </a:schemeClr>
                </a:solidFill>
              </a:rPr>
              <a:t>Service Management Interface</a:t>
            </a:r>
          </a:p>
          <a:p>
            <a:pPr marL="742950" lvl="1" indent="-285750">
              <a:buFontTx/>
              <a:buChar char="-"/>
            </a:pPr>
            <a:r>
              <a:rPr lang="en-US" sz="1600" dirty="0">
                <a:solidFill>
                  <a:schemeClr val="tx1">
                    <a:lumMod val="85000"/>
                    <a:lumOff val="15000"/>
                  </a:schemeClr>
                </a:solidFill>
              </a:rPr>
              <a:t>Provides the interface to manage the services that orchestration provides.</a:t>
            </a:r>
          </a:p>
          <a:p>
            <a:pPr marL="285750" indent="-285750">
              <a:buFontTx/>
              <a:buChar char="-"/>
            </a:pPr>
            <a:r>
              <a:rPr lang="en-US" sz="1600" dirty="0">
                <a:solidFill>
                  <a:schemeClr val="tx1">
                    <a:lumMod val="85000"/>
                    <a:lumOff val="15000"/>
                  </a:schemeClr>
                </a:solidFill>
              </a:rPr>
              <a:t>Network Service LCM interface</a:t>
            </a:r>
          </a:p>
          <a:p>
            <a:pPr marL="742950" lvl="1" indent="-285750">
              <a:buFontTx/>
              <a:buChar char="-"/>
            </a:pPr>
            <a:r>
              <a:rPr lang="en-US" sz="1600" dirty="0">
                <a:solidFill>
                  <a:schemeClr val="tx1">
                    <a:lumMod val="85000"/>
                    <a:lumOff val="15000"/>
                  </a:schemeClr>
                </a:solidFill>
              </a:rPr>
              <a:t>Provides the specific network service LCM interface.</a:t>
            </a:r>
          </a:p>
          <a:p>
            <a:pPr marL="285750" indent="-285750">
              <a:buFontTx/>
              <a:buChar char="-"/>
            </a:pPr>
            <a:r>
              <a:rPr lang="en-US" sz="1600" dirty="0">
                <a:solidFill>
                  <a:schemeClr val="tx1">
                    <a:lumMod val="85000"/>
                    <a:lumOff val="15000"/>
                  </a:schemeClr>
                </a:solidFill>
              </a:rPr>
              <a:t>Actuation Request Interface</a:t>
            </a:r>
          </a:p>
          <a:p>
            <a:pPr marL="742950" lvl="1" indent="-285750">
              <a:buFontTx/>
              <a:buChar char="-"/>
            </a:pPr>
            <a:r>
              <a:rPr lang="en-US" sz="1600" dirty="0">
                <a:solidFill>
                  <a:schemeClr val="tx1">
                    <a:lumMod val="85000"/>
                    <a:lumOff val="15000"/>
                  </a:schemeClr>
                </a:solidFill>
              </a:rPr>
              <a:t>Provides support of actuation requests towards the services.</a:t>
            </a:r>
          </a:p>
        </p:txBody>
      </p:sp>
      <p:cxnSp>
        <p:nvCxnSpPr>
          <p:cNvPr id="13" name="Straight Connector 12"/>
          <p:cNvCxnSpPr/>
          <p:nvPr/>
        </p:nvCxnSpPr>
        <p:spPr>
          <a:xfrm flipV="1">
            <a:off x="561984" y="2569848"/>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432097" y="2351639"/>
            <a:ext cx="259773" cy="218209"/>
          </a:xfrm>
          <a:prstGeom prst="ellipse">
            <a:avLst/>
          </a:prstGeom>
          <a:noFill/>
          <a:ln w="1587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p:cNvSpPr txBox="1"/>
          <p:nvPr/>
        </p:nvSpPr>
        <p:spPr>
          <a:xfrm>
            <a:off x="281699" y="1579456"/>
            <a:ext cx="1936749" cy="954107"/>
          </a:xfrm>
          <a:prstGeom prst="rect">
            <a:avLst/>
          </a:prstGeom>
          <a:noFill/>
        </p:spPr>
        <p:txBody>
          <a:bodyPr wrap="none" rtlCol="0">
            <a:spAutoFit/>
          </a:bodyPr>
          <a:lstStyle/>
          <a:p>
            <a:pPr marL="171450" indent="-171450">
              <a:buFont typeface="Arial" panose="020B0604020202020204" pitchFamily="34" charset="0"/>
              <a:buChar char="•"/>
            </a:pPr>
            <a:r>
              <a:rPr lang="en-US" sz="800" dirty="0"/>
              <a:t>Service Management Interface</a:t>
            </a:r>
          </a:p>
          <a:p>
            <a:pPr marL="171450" indent="-171450">
              <a:buFont typeface="Arial" panose="020B0604020202020204" pitchFamily="34" charset="0"/>
              <a:buChar char="•"/>
            </a:pPr>
            <a:r>
              <a:rPr lang="en-US" sz="800" dirty="0"/>
              <a:t>Network Service LCM Interface</a:t>
            </a:r>
          </a:p>
          <a:p>
            <a:pPr marL="171450" indent="-171450">
              <a:buFont typeface="Arial" panose="020B0604020202020204" pitchFamily="34" charset="0"/>
              <a:buChar char="•"/>
            </a:pPr>
            <a:r>
              <a:rPr lang="en-US" sz="800" dirty="0"/>
              <a:t>Actuation Request Interface</a:t>
            </a:r>
          </a:p>
          <a:p>
            <a:pPr marL="171450" indent="-171450">
              <a:buFont typeface="Arial" panose="020B0604020202020204" pitchFamily="34" charset="0"/>
              <a:buChar char="•"/>
            </a:pPr>
            <a:r>
              <a:rPr lang="en-US" sz="800" dirty="0"/>
              <a:t>Service Definition Reception interface</a:t>
            </a:r>
          </a:p>
          <a:p>
            <a:pPr marL="171450" indent="-171450">
              <a:buFont typeface="Arial" panose="020B0604020202020204" pitchFamily="34" charset="0"/>
              <a:buChar char="•"/>
            </a:pPr>
            <a:endParaRPr lang="en-US" sz="800" dirty="0"/>
          </a:p>
          <a:p>
            <a:pPr marL="171450" indent="-171450">
              <a:buFont typeface="Arial" panose="020B0604020202020204" pitchFamily="34" charset="0"/>
              <a:buChar char="•"/>
            </a:pPr>
            <a:endParaRPr lang="en-US" sz="800" dirty="0"/>
          </a:p>
          <a:p>
            <a:endParaRPr lang="en-US" sz="800" dirty="0"/>
          </a:p>
        </p:txBody>
      </p:sp>
      <p:cxnSp>
        <p:nvCxnSpPr>
          <p:cNvPr id="17" name="Straight Connector 16"/>
          <p:cNvCxnSpPr/>
          <p:nvPr/>
        </p:nvCxnSpPr>
        <p:spPr>
          <a:xfrm flipV="1">
            <a:off x="549563" y="3267453"/>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8" name="Arc 17"/>
          <p:cNvSpPr/>
          <p:nvPr/>
        </p:nvSpPr>
        <p:spPr>
          <a:xfrm rot="16200000">
            <a:off x="430434" y="3587412"/>
            <a:ext cx="238257" cy="232602"/>
          </a:xfrm>
          <a:prstGeom prst="arc">
            <a:avLst>
              <a:gd name="adj1" fmla="val 16200000"/>
              <a:gd name="adj2" fmla="val 5446038"/>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9" name="TextBox 18"/>
          <p:cNvSpPr txBox="1"/>
          <p:nvPr/>
        </p:nvSpPr>
        <p:spPr>
          <a:xfrm>
            <a:off x="314961" y="3770276"/>
            <a:ext cx="1511952" cy="954107"/>
          </a:xfrm>
          <a:prstGeom prst="rect">
            <a:avLst/>
          </a:prstGeom>
          <a:noFill/>
        </p:spPr>
        <p:txBody>
          <a:bodyPr wrap="none" rtlCol="0">
            <a:spAutoFit/>
          </a:bodyPr>
          <a:lstStyle/>
          <a:p>
            <a:r>
              <a:rPr lang="en-US" sz="800" dirty="0"/>
              <a:t>Service Management Interface</a:t>
            </a:r>
          </a:p>
          <a:p>
            <a:r>
              <a:rPr lang="en-US" sz="800" dirty="0"/>
              <a:t>VNF LCM Interface</a:t>
            </a:r>
          </a:p>
          <a:p>
            <a:r>
              <a:rPr lang="en-US" sz="800" dirty="0"/>
              <a:t>NF Config Interface</a:t>
            </a:r>
          </a:p>
          <a:p>
            <a:r>
              <a:rPr lang="en-US" sz="800" dirty="0"/>
              <a:t>Optimization request Interface</a:t>
            </a:r>
          </a:p>
          <a:p>
            <a:r>
              <a:rPr lang="en-US" sz="800" dirty="0"/>
              <a:t>Inventory Service Interface</a:t>
            </a:r>
          </a:p>
          <a:p>
            <a:r>
              <a:rPr lang="en-US" sz="800" dirty="0"/>
              <a:t>Transport Service Interface</a:t>
            </a:r>
          </a:p>
          <a:p>
            <a:r>
              <a:rPr lang="en-US" sz="800" dirty="0"/>
              <a:t>Network Service LCM interface</a:t>
            </a:r>
          </a:p>
        </p:txBody>
      </p:sp>
    </p:spTree>
    <p:extLst>
      <p:ext uri="{BB962C8B-B14F-4D97-AF65-F5344CB8AC3E}">
        <p14:creationId xmlns:p14="http://schemas.microsoft.com/office/powerpoint/2010/main" val="2623918752"/>
      </p:ext>
    </p:extLst>
  </p:cSld>
  <p:clrMapOvr>
    <a:masterClrMapping/>
  </p:clrMapOvr>
  <p:transition>
    <p:wipe dir="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9</a:t>
            </a:fld>
            <a:endParaRPr lang="en-US" dirty="0"/>
          </a:p>
        </p:txBody>
      </p:sp>
      <p:sp>
        <p:nvSpPr>
          <p:cNvPr id="3" name="Title 2"/>
          <p:cNvSpPr>
            <a:spLocks noGrp="1"/>
          </p:cNvSpPr>
          <p:nvPr>
            <p:ph type="title"/>
          </p:nvPr>
        </p:nvSpPr>
        <p:spPr/>
        <p:txBody>
          <a:bodyPr>
            <a:normAutofit fontScale="90000"/>
          </a:bodyPr>
          <a:lstStyle/>
          <a:p>
            <a:r>
              <a:rPr lang="en-US" dirty="0"/>
              <a:t>Orchestration (2/2)</a:t>
            </a:r>
          </a:p>
        </p:txBody>
      </p:sp>
      <p:sp>
        <p:nvSpPr>
          <p:cNvPr id="7" name="圆角矩形 30"/>
          <p:cNvSpPr/>
          <p:nvPr/>
        </p:nvSpPr>
        <p:spPr>
          <a:xfrm>
            <a:off x="281699" y="2889771"/>
            <a:ext cx="1613230" cy="377592"/>
          </a:xfrm>
          <a:prstGeom prst="roundRect">
            <a:avLst>
              <a:gd name="adj" fmla="val 9045"/>
            </a:avLst>
          </a:prstGeom>
          <a:noFill/>
          <a:ln w="9525" cap="flat" cmpd="sng" algn="ctr">
            <a:solidFill>
              <a:schemeClr val="tx1"/>
            </a:solidFill>
            <a:prstDash val="solid"/>
            <a:round/>
            <a:headEnd type="none" w="med" len="med"/>
            <a:tailEnd type="none" w="med" len="med"/>
          </a:ln>
        </p:spPr>
        <p:txBody>
          <a:bodyPr vert="horz" wrap="square" lIns="91440" tIns="45720" rIns="91440" bIns="45720"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914377">
              <a:buClr>
                <a:srgbClr val="CC9900"/>
              </a:buClr>
            </a:pPr>
            <a:r>
              <a:rPr lang="en-US" altLang="zh-CN" sz="1200" dirty="0">
                <a:latin typeface="微软雅黑" panose="020B0503020204020204" pitchFamily="34" charset="-122"/>
                <a:ea typeface="微软雅黑" panose="020B0503020204020204" pitchFamily="34" charset="-122"/>
              </a:rPr>
              <a:t>Orchestration</a:t>
            </a:r>
          </a:p>
        </p:txBody>
      </p:sp>
      <p:sp>
        <p:nvSpPr>
          <p:cNvPr id="10" name="Rectangle 9"/>
          <p:cNvSpPr/>
          <p:nvPr/>
        </p:nvSpPr>
        <p:spPr>
          <a:xfrm>
            <a:off x="2297232" y="1467015"/>
            <a:ext cx="9523929" cy="261609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lumMod val="85000"/>
                    <a:lumOff val="15000"/>
                  </a:schemeClr>
                </a:solidFill>
              </a:rPr>
              <a:t>Consumed interface Interfaces:</a:t>
            </a:r>
          </a:p>
          <a:p>
            <a:pPr marL="285750" indent="-285750">
              <a:buFontTx/>
              <a:buChar char="-"/>
            </a:pPr>
            <a:r>
              <a:rPr lang="en-US" dirty="0">
                <a:solidFill>
                  <a:schemeClr val="tx1">
                    <a:lumMod val="85000"/>
                    <a:lumOff val="15000"/>
                  </a:schemeClr>
                </a:solidFill>
              </a:rPr>
              <a:t>Service Management Interface, from: Orchestration</a:t>
            </a:r>
          </a:p>
          <a:p>
            <a:pPr marL="285750" indent="-285750">
              <a:buFontTx/>
              <a:buChar char="-"/>
            </a:pPr>
            <a:r>
              <a:rPr lang="en-US" dirty="0">
                <a:solidFill>
                  <a:schemeClr val="tx1">
                    <a:lumMod val="85000"/>
                    <a:lumOff val="15000"/>
                  </a:schemeClr>
                </a:solidFill>
              </a:rPr>
              <a:t>VNF LCM Interface, from: Generic NF controller</a:t>
            </a:r>
          </a:p>
          <a:p>
            <a:pPr marL="285750" indent="-285750">
              <a:buFontTx/>
              <a:buChar char="-"/>
            </a:pPr>
            <a:r>
              <a:rPr lang="en-US" dirty="0">
                <a:solidFill>
                  <a:schemeClr val="tx1">
                    <a:lumMod val="85000"/>
                    <a:lumOff val="15000"/>
                  </a:schemeClr>
                </a:solidFill>
              </a:rPr>
              <a:t>Optimization Request Interface, from: Optimization Framework</a:t>
            </a:r>
          </a:p>
          <a:p>
            <a:pPr marL="285750" indent="-285750">
              <a:buFontTx/>
              <a:buChar char="-"/>
            </a:pPr>
            <a:r>
              <a:rPr lang="en-US" dirty="0">
                <a:solidFill>
                  <a:schemeClr val="tx1">
                    <a:lumMod val="85000"/>
                    <a:lumOff val="15000"/>
                  </a:schemeClr>
                </a:solidFill>
              </a:rPr>
              <a:t>NF Config Interface, from: Generic NF controller</a:t>
            </a:r>
          </a:p>
          <a:p>
            <a:pPr marL="285750" indent="-285750">
              <a:buFontTx/>
              <a:buChar char="-"/>
            </a:pPr>
            <a:r>
              <a:rPr lang="en-US" dirty="0">
                <a:solidFill>
                  <a:schemeClr val="tx1">
                    <a:lumMod val="85000"/>
                    <a:lumOff val="15000"/>
                  </a:schemeClr>
                </a:solidFill>
              </a:rPr>
              <a:t>Inventory Service Interface, from: Available and Active Inventory</a:t>
            </a:r>
          </a:p>
          <a:p>
            <a:pPr marL="285750" indent="-285750">
              <a:buFontTx/>
              <a:buChar char="-"/>
            </a:pPr>
            <a:r>
              <a:rPr lang="en-US" dirty="0">
                <a:solidFill>
                  <a:schemeClr val="tx1">
                    <a:lumMod val="85000"/>
                    <a:lumOff val="15000"/>
                  </a:schemeClr>
                </a:solidFill>
              </a:rPr>
              <a:t>Transport Service Interface, from: SDN Controller.</a:t>
            </a:r>
          </a:p>
          <a:p>
            <a:pPr marL="285750" indent="-285750">
              <a:buFontTx/>
              <a:buChar char="-"/>
            </a:pPr>
            <a:r>
              <a:rPr lang="en-US" dirty="0">
                <a:solidFill>
                  <a:schemeClr val="tx1">
                    <a:lumMod val="85000"/>
                    <a:lumOff val="15000"/>
                  </a:schemeClr>
                </a:solidFill>
              </a:rPr>
              <a:t>Network Service LCM interface, from: </a:t>
            </a:r>
            <a:r>
              <a:rPr lang="en-US" dirty="0" smtClean="0">
                <a:solidFill>
                  <a:schemeClr val="tx1">
                    <a:lumMod val="85000"/>
                    <a:lumOff val="15000"/>
                  </a:schemeClr>
                </a:solidFill>
              </a:rPr>
              <a:t>Orchestrator</a:t>
            </a:r>
          </a:p>
          <a:p>
            <a:pPr marL="285750" indent="-285750">
              <a:buFontTx/>
              <a:buChar char="-"/>
            </a:pPr>
            <a:r>
              <a:rPr lang="en-US" dirty="0">
                <a:solidFill>
                  <a:schemeClr val="tx1">
                    <a:lumMod val="85000"/>
                    <a:lumOff val="15000"/>
                  </a:schemeClr>
                </a:solidFill>
              </a:rPr>
              <a:t>Service Distribution interface, from: Service Design and Creation</a:t>
            </a:r>
          </a:p>
          <a:p>
            <a:pPr marL="285750" indent="-285750">
              <a:buFontTx/>
              <a:buChar char="-"/>
            </a:pPr>
            <a:endParaRPr lang="en-US" dirty="0">
              <a:solidFill>
                <a:schemeClr val="tx1">
                  <a:lumMod val="85000"/>
                  <a:lumOff val="15000"/>
                </a:schemeClr>
              </a:solidFill>
            </a:endParaRPr>
          </a:p>
          <a:p>
            <a:pPr marL="285750" indent="-285750">
              <a:buFontTx/>
              <a:buChar char="-"/>
            </a:pPr>
            <a:endParaRPr lang="en-US" dirty="0">
              <a:solidFill>
                <a:schemeClr val="tx1">
                  <a:lumMod val="85000"/>
                  <a:lumOff val="15000"/>
                </a:schemeClr>
              </a:solidFill>
            </a:endParaRPr>
          </a:p>
        </p:txBody>
      </p:sp>
      <p:sp>
        <p:nvSpPr>
          <p:cNvPr id="11" name="Rectangle 10"/>
          <p:cNvSpPr/>
          <p:nvPr/>
        </p:nvSpPr>
        <p:spPr>
          <a:xfrm>
            <a:off x="2297231" y="4169229"/>
            <a:ext cx="9523929" cy="2110758"/>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lumMod val="85000"/>
                    <a:lumOff val="15000"/>
                  </a:schemeClr>
                </a:solidFill>
              </a:rPr>
              <a:t>Consumed Models:</a:t>
            </a:r>
          </a:p>
          <a:p>
            <a:pPr marL="285750" indent="-285750">
              <a:buFontTx/>
              <a:buChar char="-"/>
            </a:pPr>
            <a:r>
              <a:rPr lang="en-US" dirty="0">
                <a:solidFill>
                  <a:schemeClr val="tx1">
                    <a:lumMod val="85000"/>
                    <a:lumOff val="15000"/>
                  </a:schemeClr>
                </a:solidFill>
              </a:rPr>
              <a:t>Network Service </a:t>
            </a:r>
            <a:r>
              <a:rPr lang="en-US" dirty="0" smtClean="0">
                <a:solidFill>
                  <a:schemeClr val="tx1">
                    <a:lumMod val="85000"/>
                    <a:lumOff val="15000"/>
                  </a:schemeClr>
                </a:solidFill>
              </a:rPr>
              <a:t>Descriptor</a:t>
            </a:r>
            <a:endParaRPr lang="en-US" dirty="0">
              <a:solidFill>
                <a:schemeClr val="tx1">
                  <a:lumMod val="85000"/>
                  <a:lumOff val="15000"/>
                </a:schemeClr>
              </a:solidFill>
            </a:endParaRPr>
          </a:p>
        </p:txBody>
      </p:sp>
      <p:cxnSp>
        <p:nvCxnSpPr>
          <p:cNvPr id="13" name="Straight Connector 12"/>
          <p:cNvCxnSpPr/>
          <p:nvPr/>
        </p:nvCxnSpPr>
        <p:spPr>
          <a:xfrm flipV="1">
            <a:off x="561984" y="2569848"/>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432097" y="2351639"/>
            <a:ext cx="259773" cy="218209"/>
          </a:xfrm>
          <a:prstGeom prst="ellipse">
            <a:avLst/>
          </a:prstGeom>
          <a:noFill/>
          <a:ln w="1587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p:cNvSpPr txBox="1"/>
          <p:nvPr/>
        </p:nvSpPr>
        <p:spPr>
          <a:xfrm>
            <a:off x="281699" y="1579456"/>
            <a:ext cx="1938351" cy="954107"/>
          </a:xfrm>
          <a:prstGeom prst="rect">
            <a:avLst/>
          </a:prstGeom>
          <a:noFill/>
        </p:spPr>
        <p:txBody>
          <a:bodyPr wrap="none" rtlCol="0">
            <a:spAutoFit/>
          </a:bodyPr>
          <a:lstStyle/>
          <a:p>
            <a:pPr marL="171450" indent="-171450">
              <a:buFont typeface="Arial" panose="020B0604020202020204" pitchFamily="34" charset="0"/>
              <a:buChar char="•"/>
            </a:pPr>
            <a:r>
              <a:rPr lang="en-US" sz="800" dirty="0"/>
              <a:t>Service Management Interface</a:t>
            </a:r>
          </a:p>
          <a:p>
            <a:pPr marL="171450" indent="-171450">
              <a:buFont typeface="Arial" panose="020B0604020202020204" pitchFamily="34" charset="0"/>
              <a:buChar char="•"/>
            </a:pPr>
            <a:r>
              <a:rPr lang="en-US" sz="800" dirty="0"/>
              <a:t>Network Service LCM Interface</a:t>
            </a:r>
          </a:p>
          <a:p>
            <a:pPr marL="171450" indent="-171450">
              <a:buFont typeface="Arial" panose="020B0604020202020204" pitchFamily="34" charset="0"/>
              <a:buChar char="•"/>
            </a:pPr>
            <a:r>
              <a:rPr lang="en-US" sz="800" dirty="0"/>
              <a:t>Actuation Request Interface</a:t>
            </a:r>
          </a:p>
          <a:p>
            <a:pPr marL="171450" indent="-171450">
              <a:buFont typeface="Arial" panose="020B0604020202020204" pitchFamily="34" charset="0"/>
              <a:buChar char="•"/>
            </a:pPr>
            <a:r>
              <a:rPr lang="en-US" sz="800" dirty="0"/>
              <a:t>Service Definition Reception Interface</a:t>
            </a:r>
          </a:p>
          <a:p>
            <a:pPr marL="171450" indent="-171450">
              <a:buFont typeface="Arial" panose="020B0604020202020204" pitchFamily="34" charset="0"/>
              <a:buChar char="•"/>
            </a:pPr>
            <a:endParaRPr lang="en-US" sz="800" dirty="0"/>
          </a:p>
          <a:p>
            <a:pPr marL="171450" indent="-171450">
              <a:buFont typeface="Arial" panose="020B0604020202020204" pitchFamily="34" charset="0"/>
              <a:buChar char="•"/>
            </a:pPr>
            <a:endParaRPr lang="en-US" sz="800" dirty="0"/>
          </a:p>
          <a:p>
            <a:endParaRPr lang="en-US" sz="800" dirty="0"/>
          </a:p>
        </p:txBody>
      </p:sp>
      <p:cxnSp>
        <p:nvCxnSpPr>
          <p:cNvPr id="17" name="Straight Connector 16"/>
          <p:cNvCxnSpPr/>
          <p:nvPr/>
        </p:nvCxnSpPr>
        <p:spPr>
          <a:xfrm flipV="1">
            <a:off x="549563" y="3267453"/>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8" name="Arc 17"/>
          <p:cNvSpPr/>
          <p:nvPr/>
        </p:nvSpPr>
        <p:spPr>
          <a:xfrm rot="16200000">
            <a:off x="430434" y="3587412"/>
            <a:ext cx="238257" cy="232602"/>
          </a:xfrm>
          <a:prstGeom prst="arc">
            <a:avLst>
              <a:gd name="adj1" fmla="val 16200000"/>
              <a:gd name="adj2" fmla="val 5446038"/>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9" name="TextBox 18"/>
          <p:cNvSpPr txBox="1"/>
          <p:nvPr/>
        </p:nvSpPr>
        <p:spPr>
          <a:xfrm>
            <a:off x="314961" y="3770276"/>
            <a:ext cx="1468672" cy="954107"/>
          </a:xfrm>
          <a:prstGeom prst="rect">
            <a:avLst/>
          </a:prstGeom>
          <a:noFill/>
        </p:spPr>
        <p:txBody>
          <a:bodyPr wrap="none" rtlCol="0">
            <a:spAutoFit/>
          </a:bodyPr>
          <a:lstStyle/>
          <a:p>
            <a:r>
              <a:rPr lang="en-US" sz="800" dirty="0"/>
              <a:t>Service Management Interface</a:t>
            </a:r>
          </a:p>
          <a:p>
            <a:r>
              <a:rPr lang="en-US" sz="800" dirty="0"/>
              <a:t>VNF LCM Interface</a:t>
            </a:r>
          </a:p>
          <a:p>
            <a:r>
              <a:rPr lang="en-US" sz="800" dirty="0"/>
              <a:t>NF Config Interface</a:t>
            </a:r>
          </a:p>
          <a:p>
            <a:r>
              <a:rPr lang="en-US" sz="800" dirty="0"/>
              <a:t>Optimization request Interface</a:t>
            </a:r>
          </a:p>
          <a:p>
            <a:r>
              <a:rPr lang="en-US" sz="800" dirty="0"/>
              <a:t>Inventory Service Interface</a:t>
            </a:r>
          </a:p>
          <a:p>
            <a:r>
              <a:rPr lang="en-US" sz="800" dirty="0"/>
              <a:t>Transport Service Interface</a:t>
            </a:r>
          </a:p>
          <a:p>
            <a:r>
              <a:rPr lang="en-US" sz="800" dirty="0"/>
              <a:t>Network Service LCM interface</a:t>
            </a:r>
          </a:p>
        </p:txBody>
      </p:sp>
    </p:spTree>
    <p:extLst>
      <p:ext uri="{BB962C8B-B14F-4D97-AF65-F5344CB8AC3E}">
        <p14:creationId xmlns:p14="http://schemas.microsoft.com/office/powerpoint/2010/main" val="914553183"/>
      </p:ext>
    </p:extLst>
  </p:cSld>
  <p:clrMapOvr>
    <a:masterClrMapping/>
  </p:clrMapOvr>
  <p:transition>
    <p:wipe dir="r"/>
  </p:transition>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NAP_powerpoint_presentation_v1" id="{DB83975D-0410-E24B-B943-5F1FFD2693BC}" vid="{26E034CB-823C-6A4E-B815-6D6A1245F6FC}"/>
    </a:ext>
  </a:extLst>
</a:theme>
</file>

<file path=ppt/theme/theme2.xml><?xml version="1.0" encoding="utf-8"?>
<a:theme xmlns:a="http://schemas.openxmlformats.org/drawingml/2006/main" name="1_Office Theme">
  <a:themeElements>
    <a:clrScheme name="Office Theme">
      <a:dk1>
        <a:srgbClr val="000000"/>
      </a:dk1>
      <a:lt1>
        <a:srgbClr val="FFFFFF"/>
      </a:lt1>
      <a:dk2>
        <a:srgbClr val="A7A7A7"/>
      </a:dk2>
      <a:lt2>
        <a:srgbClr val="535353"/>
      </a:lt2>
      <a:accent1>
        <a:srgbClr val="0D2957"/>
      </a:accent1>
      <a:accent2>
        <a:srgbClr val="008CEA"/>
      </a:accent2>
      <a:accent3>
        <a:srgbClr val="2B8934"/>
      </a:accent3>
      <a:accent4>
        <a:srgbClr val="E46200"/>
      </a:accent4>
      <a:accent5>
        <a:srgbClr val="B5190C"/>
      </a:accent5>
      <a:accent6>
        <a:srgbClr val="5F1185"/>
      </a:accent6>
      <a:hlink>
        <a:srgbClr val="0000FF"/>
      </a:hlink>
      <a:folHlink>
        <a:srgbClr val="FF00FF"/>
      </a:folHlink>
    </a:clrScheme>
    <a:fontScheme name="Office Theme">
      <a:majorFont>
        <a:latin typeface="Helvetica"/>
        <a:ea typeface="Helvetica"/>
        <a:cs typeface="Helvetica"/>
      </a:majorFont>
      <a:minorFont>
        <a:latin typeface="Calibri"/>
        <a:ea typeface="Calibri"/>
        <a:cs typeface="Calibri"/>
      </a:minorFont>
    </a:fontScheme>
    <a:fmtScheme name="Office Them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3000" dir="5400000" rotWithShape="0">
              <a:srgbClr val="000000">
                <a:alpha val="35000"/>
              </a:srgbClr>
            </a:outerShdw>
          </a:effectLst>
        </a:effectStyle>
        <a:effectStyle>
          <a:effectLst>
            <a:outerShdw blurRad="38100" dist="23000" dir="5400000" rotWithShape="0">
              <a:srgbClr val="000000">
                <a:alpha val="35000"/>
              </a:srgbClr>
            </a:outerShdw>
          </a:effectLst>
        </a:effectStyle>
        <a:effectStyle>
          <a:effectLst>
            <a:outerShdw blurRad="38100" dist="20000" dir="5400000" rotWithShape="0">
              <a:srgbClr val="000000">
                <a:alpha val="38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chemeClr val="accent1"/>
          </a:solidFill>
          <a:prstDash val="solid"/>
          <a:round/>
        </a:ln>
        <a:effectLst>
          <a:outerShdw blurRad="38100" dist="23000" dir="5400000" rotWithShape="0">
            <a:srgbClr val="000000">
              <a:alpha val="35000"/>
            </a:srgbClr>
          </a:outerShdw>
        </a:effectLst>
        <a:sp3d/>
      </a:spPr>
      <a:bodyPr rot="0" spcFirstLastPara="1" vertOverflow="overflow" horzOverflow="overflow" vert="horz" wrap="square" lIns="45719" tIns="45719" rIns="45719" bIns="45719" numCol="1" spcCol="38100" rtlCol="0" anchor="ctr">
        <a:spAutoFit/>
      </a:bodyPr>
      <a:lstStyle>
        <a:defPPr marL="0" marR="0" indent="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chemeClr val="accent1"/>
          </a:solidFill>
          <a:prstDash val="solid"/>
          <a:round/>
        </a:ln>
        <a:effectLst>
          <a:outerShdw blurRad="38100" dist="20000" dir="5400000" rotWithShape="0">
            <a:srgbClr val="000000">
              <a:alpha val="38000"/>
            </a:srgbClr>
          </a:outerShdw>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ONAP_powerpoint_presentation_v1</Template>
  <TotalTime>54415</TotalTime>
  <Words>6391</Words>
  <Application>Microsoft Office PowerPoint</Application>
  <PresentationFormat>Widescreen</PresentationFormat>
  <Paragraphs>1082</Paragraphs>
  <Slides>55</Slides>
  <Notes>16</Notes>
  <HiddenSlides>0</HiddenSlides>
  <MMClips>0</MMClips>
  <ScaleCrop>false</ScaleCrop>
  <HeadingPairs>
    <vt:vector size="6" baseType="variant">
      <vt:variant>
        <vt:lpstr>Fonts Used</vt:lpstr>
      </vt:variant>
      <vt:variant>
        <vt:i4>13</vt:i4>
      </vt:variant>
      <vt:variant>
        <vt:lpstr>Theme</vt:lpstr>
      </vt:variant>
      <vt:variant>
        <vt:i4>2</vt:i4>
      </vt:variant>
      <vt:variant>
        <vt:lpstr>Slide Titles</vt:lpstr>
      </vt:variant>
      <vt:variant>
        <vt:i4>55</vt:i4>
      </vt:variant>
    </vt:vector>
  </HeadingPairs>
  <TitlesOfParts>
    <vt:vector size="70" baseType="lpstr">
      <vt:lpstr>微软雅黑</vt:lpstr>
      <vt:lpstr>微软雅黑</vt:lpstr>
      <vt:lpstr>MS PGothic</vt:lpstr>
      <vt:lpstr>宋体</vt:lpstr>
      <vt:lpstr>宋体</vt:lpstr>
      <vt:lpstr>.AppleSystemUIFont</vt:lpstr>
      <vt:lpstr>Arial</vt:lpstr>
      <vt:lpstr>Calibri</vt:lpstr>
      <vt:lpstr>Courier New</vt:lpstr>
      <vt:lpstr>DengXian</vt:lpstr>
      <vt:lpstr>Open Sans Light</vt:lpstr>
      <vt:lpstr>Times New Roman</vt:lpstr>
      <vt:lpstr>Wingdings</vt:lpstr>
      <vt:lpstr>Office Theme</vt:lpstr>
      <vt:lpstr>1_Office Theme</vt:lpstr>
      <vt:lpstr> ONAP Reference Architecture for Beijing Tiger Team Report  Leader: Parviz Yegani – Futurewei Technologies  Contributors (R3+ Architecture): Vimal Begwani (AT&amp;T), Lingli Deng (China Mobile), Jamil Chawki (Orange), Andrew Mayer (AT&amp;T), Alex Vul (Intel), Gil Bullard (AT&amp;T), Ramki Krishnan (VMware), Maopeng Zhang (ZTE), Stephen Terrill (Ericsson), Jianguo Zeng (Huawei), John Ng (AT&amp;T), Fariborz Behi (AT&amp;T), Chaker Al Hakim (Huawei), Nagel Davis (Ciena), Susana Sabator (Vodafone), Manoj K Nair (Netcracker), Huabing Zhao (ZTE), Nemes Denes (Nokia)  Other Contributors (Beijing Architecture): Project Technical Leaders (PTLs) of various ONAP projects  Jan. 30, 2018 </vt:lpstr>
      <vt:lpstr>ONAP Amsterdam Architecture (for reference)</vt:lpstr>
      <vt:lpstr>ONAP Beijing Architecture (High-Level View with Projects) </vt:lpstr>
      <vt:lpstr>Changes in Beijing Architecture</vt:lpstr>
      <vt:lpstr>ONAP Beijing Architecture Recommendations</vt:lpstr>
      <vt:lpstr>Recommendations for Beijing Release</vt:lpstr>
      <vt:lpstr>Functional Description of Beijing Project Components  Note – The detailed description of features/capabilities/interfaces for each component planned for the Beijing release will be provided by respective projects. </vt:lpstr>
      <vt:lpstr>Orchestration (1/2)</vt:lpstr>
      <vt:lpstr>Orchestration (2/2)</vt:lpstr>
      <vt:lpstr>Data Collection, Analytics, and Events</vt:lpstr>
      <vt:lpstr>Active &amp; Available Inventory, External Registry</vt:lpstr>
      <vt:lpstr>AAF Functional Description</vt:lpstr>
      <vt:lpstr>AAF Functional Description</vt:lpstr>
      <vt:lpstr>AAF Functional Description</vt:lpstr>
      <vt:lpstr>AAF Object Model</vt:lpstr>
      <vt:lpstr>DMaaP Functional Description</vt:lpstr>
      <vt:lpstr>APPC (1/2)</vt:lpstr>
      <vt:lpstr>APPC (2/2)</vt:lpstr>
      <vt:lpstr>CLAMP (1/2)</vt:lpstr>
      <vt:lpstr>CLAMP (2/2)</vt:lpstr>
      <vt:lpstr>Use-case UI</vt:lpstr>
      <vt:lpstr>Use-case UI</vt:lpstr>
      <vt:lpstr>ONAP CLI</vt:lpstr>
      <vt:lpstr>Microservices Bus (1/2)</vt:lpstr>
      <vt:lpstr>Microservices Bus (2/2)</vt:lpstr>
      <vt:lpstr>Microservices Bus Updated With Swagger SDK(1/2)</vt:lpstr>
      <vt:lpstr>Microservices Bus Updated With Swagger SDK(2/2)</vt:lpstr>
      <vt:lpstr>Optimization Framework - R2 (1/4)</vt:lpstr>
      <vt:lpstr>Optimization Framework - R3+ (2/4)</vt:lpstr>
      <vt:lpstr>Optimization Framework - Interface Definitions (3/4)</vt:lpstr>
      <vt:lpstr>Optimization Framework - Interface Definitions (4/4)</vt:lpstr>
      <vt:lpstr>VNF SDK (VNF package validation) (1/2)</vt:lpstr>
      <vt:lpstr>VNF SDK - Interface Definitions (2/2)</vt:lpstr>
      <vt:lpstr>VF-C Components</vt:lpstr>
      <vt:lpstr>VF-C – NFVO (1/2)</vt:lpstr>
      <vt:lpstr>VF-C – NFVO (2/2)</vt:lpstr>
      <vt:lpstr>VF-C - GVNFM</vt:lpstr>
      <vt:lpstr>PowerPoint Presentation</vt:lpstr>
      <vt:lpstr>Logging-analytics (1/2)</vt:lpstr>
      <vt:lpstr>PowerPoint Presentation</vt:lpstr>
      <vt:lpstr>Multi-Cloud Adaptation (1/2)</vt:lpstr>
      <vt:lpstr>Multi-Cloud Adaptation (2/2)</vt:lpstr>
      <vt:lpstr>ONAP Operations Manager (OOM)</vt:lpstr>
      <vt:lpstr>Policy Framework (1/2)</vt:lpstr>
      <vt:lpstr>Policy Framework (2/2)</vt:lpstr>
      <vt:lpstr>Backup Slides</vt:lpstr>
      <vt:lpstr>ONAP Target Architecture (High-Level Functional View)</vt:lpstr>
      <vt:lpstr>ONAP Orchestration Alignment</vt:lpstr>
      <vt:lpstr>ONAP Orchestrator Functions (1/2)</vt:lpstr>
      <vt:lpstr>ONAP Orchestrator Functions (2/2)</vt:lpstr>
      <vt:lpstr>Examples of Orchestration Requests (1/2)</vt:lpstr>
      <vt:lpstr>Examples of Orchestration Requests (2/2)</vt:lpstr>
      <vt:lpstr>PowerPoint Presentation</vt:lpstr>
      <vt:lpstr>Nested / Compound Services:</vt:lpstr>
      <vt:lpstr>Conclusions</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Alex Contini</dc:creator>
  <cp:lastModifiedBy>Parviz Yegani</cp:lastModifiedBy>
  <cp:revision>667</cp:revision>
  <cp:lastPrinted>2017-08-07T21:14:23Z</cp:lastPrinted>
  <dcterms:created xsi:type="dcterms:W3CDTF">2017-02-27T16:23:08Z</dcterms:created>
  <dcterms:modified xsi:type="dcterms:W3CDTF">2018-01-30T14:58:27Z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readonly">
    <vt:lpwstr/>
  </property>
  <property fmtid="{D5CDD505-2E9C-101B-9397-08002B2CF9AE}" pid="3" name="_change">
    <vt:lpwstr/>
  </property>
  <property fmtid="{D5CDD505-2E9C-101B-9397-08002B2CF9AE}" pid="4" name="_full-control">
    <vt:lpwstr/>
  </property>
  <property fmtid="{D5CDD505-2E9C-101B-9397-08002B2CF9AE}" pid="5" name="sflag">
    <vt:lpwstr>1517292986</vt:lpwstr>
  </property>
</Properties>
</file>