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Lst>
  <p:notesMasterIdLst>
    <p:notesMasterId r:id="rId58"/>
  </p:notesMasterIdLst>
  <p:sldIdLst>
    <p:sldId id="313" r:id="rId3"/>
    <p:sldId id="462" r:id="rId4"/>
    <p:sldId id="460" r:id="rId5"/>
    <p:sldId id="463" r:id="rId6"/>
    <p:sldId id="459" r:id="rId7"/>
    <p:sldId id="453" r:id="rId8"/>
    <p:sldId id="458" r:id="rId9"/>
    <p:sldId id="465" r:id="rId10"/>
    <p:sldId id="466" r:id="rId11"/>
    <p:sldId id="467" r:id="rId12"/>
    <p:sldId id="468" r:id="rId13"/>
    <p:sldId id="469" r:id="rId14"/>
    <p:sldId id="470" r:id="rId15"/>
    <p:sldId id="471" r:id="rId16"/>
    <p:sldId id="472" r:id="rId17"/>
    <p:sldId id="473" r:id="rId18"/>
    <p:sldId id="474" r:id="rId19"/>
    <p:sldId id="475" r:id="rId20"/>
    <p:sldId id="476" r:id="rId21"/>
    <p:sldId id="477" r:id="rId22"/>
    <p:sldId id="478" r:id="rId23"/>
    <p:sldId id="479" r:id="rId24"/>
    <p:sldId id="480" r:id="rId25"/>
    <p:sldId id="481" r:id="rId26"/>
    <p:sldId id="482" r:id="rId27"/>
    <p:sldId id="483" r:id="rId28"/>
    <p:sldId id="484" r:id="rId29"/>
    <p:sldId id="485" r:id="rId30"/>
    <p:sldId id="486" r:id="rId31"/>
    <p:sldId id="487" r:id="rId32"/>
    <p:sldId id="488" r:id="rId33"/>
    <p:sldId id="489" r:id="rId34"/>
    <p:sldId id="490" r:id="rId35"/>
    <p:sldId id="491" r:id="rId36"/>
    <p:sldId id="492" r:id="rId37"/>
    <p:sldId id="493" r:id="rId38"/>
    <p:sldId id="494" r:id="rId39"/>
    <p:sldId id="495" r:id="rId40"/>
    <p:sldId id="496" r:id="rId41"/>
    <p:sldId id="497" r:id="rId42"/>
    <p:sldId id="498" r:id="rId43"/>
    <p:sldId id="499" r:id="rId44"/>
    <p:sldId id="500" r:id="rId45"/>
    <p:sldId id="501" r:id="rId46"/>
    <p:sldId id="502" r:id="rId47"/>
    <p:sldId id="503" r:id="rId48"/>
    <p:sldId id="464" r:id="rId49"/>
    <p:sldId id="288" r:id="rId50"/>
    <p:sldId id="336" r:id="rId51"/>
    <p:sldId id="359" r:id="rId52"/>
    <p:sldId id="360" r:id="rId53"/>
    <p:sldId id="337" r:id="rId54"/>
    <p:sldId id="292" r:id="rId55"/>
    <p:sldId id="293" r:id="rId56"/>
    <p:sldId id="338"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96096" autoAdjust="0"/>
  </p:normalViewPr>
  <p:slideViewPr>
    <p:cSldViewPr snapToGrid="0" snapToObjects="1">
      <p:cViewPr varScale="1">
        <p:scale>
          <a:sx n="106" d="100"/>
          <a:sy n="106" d="100"/>
        </p:scale>
        <p:origin x="138" y="3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92"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Key points:</a:t>
            </a:r>
          </a:p>
          <a:p>
            <a:r>
              <a:rPr lang="en-US" dirty="0" smtClean="0"/>
              <a:t>Unified framework for design-time &amp; run-time</a:t>
            </a:r>
          </a:p>
          <a:p>
            <a:pPr lvl="1"/>
            <a:r>
              <a:rPr lang="en-US" dirty="0" smtClean="0"/>
              <a:t>Common platform for service design and </a:t>
            </a:r>
            <a:r>
              <a:rPr lang="en-US" dirty="0" err="1" smtClean="0"/>
              <a:t>netops</a:t>
            </a:r>
            <a:r>
              <a:rPr lang="en-US" dirty="0" smtClean="0"/>
              <a:t> to drive collaboration</a:t>
            </a:r>
          </a:p>
          <a:p>
            <a:r>
              <a:rPr lang="en-US" dirty="0" smtClean="0"/>
              <a:t>Simultaneous orchestration of physical and virtual networks</a:t>
            </a:r>
          </a:p>
          <a:p>
            <a:pPr lvl="1"/>
            <a:r>
              <a:rPr lang="en-US" dirty="0" smtClean="0"/>
              <a:t>Vendor-agnostic orchestration can only happen in open source context</a:t>
            </a:r>
          </a:p>
          <a:p>
            <a:r>
              <a:rPr lang="en-US" dirty="0" smtClean="0"/>
              <a:t>Real-time analytics and closed-loop automation</a:t>
            </a:r>
          </a:p>
          <a:p>
            <a:pPr lvl="1"/>
            <a:r>
              <a:rPr lang="en-US" dirty="0" smtClean="0"/>
              <a:t>Easy re-use of service concepts</a:t>
            </a:r>
          </a:p>
          <a:p>
            <a:pPr lvl="1"/>
            <a:r>
              <a:rPr lang="en-US" dirty="0" smtClean="0"/>
              <a:t>Iterative service improvements based on network feedback</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67900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35</a:t>
            </a:fld>
            <a:endParaRPr lang="en-US"/>
          </a:p>
        </p:txBody>
      </p:sp>
    </p:spTree>
    <p:extLst>
      <p:ext uri="{BB962C8B-B14F-4D97-AF65-F5344CB8AC3E}">
        <p14:creationId xmlns:p14="http://schemas.microsoft.com/office/powerpoint/2010/main" val="1996230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36</a:t>
            </a:fld>
            <a:endParaRPr lang="en-US"/>
          </a:p>
        </p:txBody>
      </p:sp>
    </p:spTree>
    <p:extLst>
      <p:ext uri="{BB962C8B-B14F-4D97-AF65-F5344CB8AC3E}">
        <p14:creationId xmlns:p14="http://schemas.microsoft.com/office/powerpoint/2010/main" val="2249987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37</a:t>
            </a:fld>
            <a:endParaRPr lang="en-US"/>
          </a:p>
        </p:txBody>
      </p:sp>
    </p:spTree>
    <p:extLst>
      <p:ext uri="{BB962C8B-B14F-4D97-AF65-F5344CB8AC3E}">
        <p14:creationId xmlns:p14="http://schemas.microsoft.com/office/powerpoint/2010/main" val="1018298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40</a:t>
            </a:fld>
            <a:endParaRPr lang="en-US"/>
          </a:p>
        </p:txBody>
      </p:sp>
    </p:spTree>
    <p:extLst>
      <p:ext uri="{BB962C8B-B14F-4D97-AF65-F5344CB8AC3E}">
        <p14:creationId xmlns:p14="http://schemas.microsoft.com/office/powerpoint/2010/main" val="3018644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41</a:t>
            </a:fld>
            <a:endParaRPr lang="en-US"/>
          </a:p>
        </p:txBody>
      </p:sp>
    </p:spTree>
    <p:extLst>
      <p:ext uri="{BB962C8B-B14F-4D97-AF65-F5344CB8AC3E}">
        <p14:creationId xmlns:p14="http://schemas.microsoft.com/office/powerpoint/2010/main" val="4164571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43</a:t>
            </a:fld>
            <a:endParaRPr lang="en-US"/>
          </a:p>
        </p:txBody>
      </p:sp>
    </p:spTree>
    <p:extLst>
      <p:ext uri="{BB962C8B-B14F-4D97-AF65-F5344CB8AC3E}">
        <p14:creationId xmlns:p14="http://schemas.microsoft.com/office/powerpoint/2010/main" val="3790091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47</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363050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a:t>
            </a:fld>
            <a:endParaRPr lang="en-US" dirty="0">
              <a:latin typeface="Arial" panose="020B0604020202020204"/>
            </a:endParaRPr>
          </a:p>
        </p:txBody>
      </p:sp>
    </p:spTree>
    <p:extLst>
      <p:ext uri="{BB962C8B-B14F-4D97-AF65-F5344CB8AC3E}">
        <p14:creationId xmlns:p14="http://schemas.microsoft.com/office/powerpoint/2010/main" val="1985526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3752139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3974771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573682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1167760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16</a:t>
            </a:fld>
            <a:endParaRPr lang="en-US"/>
          </a:p>
        </p:txBody>
      </p:sp>
    </p:spTree>
    <p:extLst>
      <p:ext uri="{BB962C8B-B14F-4D97-AF65-F5344CB8AC3E}">
        <p14:creationId xmlns:p14="http://schemas.microsoft.com/office/powerpoint/2010/main" val="416992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29</a:t>
            </a:fld>
            <a:endParaRPr lang="en-US"/>
          </a:p>
        </p:txBody>
      </p:sp>
    </p:spTree>
    <p:extLst>
      <p:ext uri="{BB962C8B-B14F-4D97-AF65-F5344CB8AC3E}">
        <p14:creationId xmlns:p14="http://schemas.microsoft.com/office/powerpoint/2010/main" val="1056379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34</a:t>
            </a:fld>
            <a:endParaRPr lang="en-US"/>
          </a:p>
        </p:txBody>
      </p:sp>
    </p:spTree>
    <p:extLst>
      <p:ext uri="{BB962C8B-B14F-4D97-AF65-F5344CB8AC3E}">
        <p14:creationId xmlns:p14="http://schemas.microsoft.com/office/powerpoint/2010/main" val="36298265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wo Column">
    <p:spTree>
      <p:nvGrpSpPr>
        <p:cNvPr id="1" name=""/>
        <p:cNvGrpSpPr/>
        <p:nvPr/>
      </p:nvGrpSpPr>
      <p:grpSpPr>
        <a:xfrm>
          <a:off x="0" y="0"/>
          <a:ext cx="0" cy="0"/>
          <a:chOff x="0" y="0"/>
          <a:chExt cx="0" cy="0"/>
        </a:xfrm>
      </p:grpSpPr>
      <p:sp>
        <p:nvSpPr>
          <p:cNvPr id="125" name="Shape 125"/>
          <p:cNvSpPr>
            <a:spLocks noGrp="1"/>
          </p:cNvSpPr>
          <p:nvPr>
            <p:ph type="pic" sz="half" idx="13"/>
          </p:nvPr>
        </p:nvSpPr>
        <p:spPr>
          <a:xfrm>
            <a:off x="954156" y="1801878"/>
            <a:ext cx="4916559" cy="3777286"/>
          </a:xfrm>
          <a:prstGeom prst="rect">
            <a:avLst/>
          </a:prstGeom>
        </p:spPr>
        <p:txBody>
          <a:bodyPr lIns="91439" rIns="91439">
            <a:noAutofit/>
          </a:bodyPr>
          <a:lstStyle/>
          <a:p>
            <a:endParaRPr/>
          </a:p>
        </p:txBody>
      </p:sp>
      <p:sp>
        <p:nvSpPr>
          <p:cNvPr id="126" name="Shape 126"/>
          <p:cNvSpPr>
            <a:spLocks noGrp="1"/>
          </p:cNvSpPr>
          <p:nvPr>
            <p:ph type="pic" sz="half" idx="14"/>
          </p:nvPr>
        </p:nvSpPr>
        <p:spPr>
          <a:xfrm>
            <a:off x="6407425" y="1801878"/>
            <a:ext cx="4916559" cy="3777286"/>
          </a:xfrm>
          <a:prstGeom prst="rect">
            <a:avLst/>
          </a:prstGeom>
        </p:spPr>
        <p:txBody>
          <a:bodyPr lIns="91439" rIns="91439">
            <a:noAutofit/>
          </a:bodyPr>
          <a:lstStyle/>
          <a:p>
            <a:endParaRPr/>
          </a:p>
        </p:txBody>
      </p:sp>
      <p:sp>
        <p:nvSpPr>
          <p:cNvPr id="127" name="Shape 127"/>
          <p:cNvSpPr>
            <a:spLocks noGrp="1"/>
          </p:cNvSpPr>
          <p:nvPr>
            <p:ph type="title"/>
          </p:nvPr>
        </p:nvSpPr>
        <p:spPr>
          <a:xfrm>
            <a:off x="838200" y="401845"/>
            <a:ext cx="10515600" cy="642041"/>
          </a:xfrm>
          <a:prstGeom prst="rect">
            <a:avLst/>
          </a:prstGeom>
        </p:spPr>
        <p:txBody>
          <a:bodyPr lIns="45719" tIns="45719" rIns="45719" bIns="45719"/>
          <a:lstStyle>
            <a:lvl1pPr algn="ctr">
              <a:defRPr sz="2800" b="0">
                <a:solidFill>
                  <a:srgbClr val="272727"/>
                </a:solidFill>
                <a:latin typeface="+mn-lt"/>
                <a:ea typeface="+mn-ea"/>
                <a:cs typeface="+mn-cs"/>
                <a:sym typeface="Calibri"/>
              </a:defRPr>
            </a:lvl1pPr>
          </a:lstStyle>
          <a:p>
            <a:r>
              <a:t>Title Text</a:t>
            </a:r>
          </a:p>
        </p:txBody>
      </p:sp>
      <p:sp>
        <p:nvSpPr>
          <p:cNvPr id="128" name="Shape 128"/>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8925141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4_six Column">
    <p:spTree>
      <p:nvGrpSpPr>
        <p:cNvPr id="1" name=""/>
        <p:cNvGrpSpPr/>
        <p:nvPr/>
      </p:nvGrpSpPr>
      <p:grpSpPr>
        <a:xfrm>
          <a:off x="0" y="0"/>
          <a:ext cx="0" cy="0"/>
          <a:chOff x="0" y="0"/>
          <a:chExt cx="0" cy="0"/>
        </a:xfrm>
      </p:grpSpPr>
      <p:sp>
        <p:nvSpPr>
          <p:cNvPr id="136" name="Shape 136"/>
          <p:cNvSpPr>
            <a:spLocks noGrp="1"/>
          </p:cNvSpPr>
          <p:nvPr>
            <p:ph type="pic" sz="quarter" idx="13"/>
          </p:nvPr>
        </p:nvSpPr>
        <p:spPr>
          <a:xfrm>
            <a:off x="838200" y="1775654"/>
            <a:ext cx="3362739" cy="1550642"/>
          </a:xfrm>
          <a:prstGeom prst="rect">
            <a:avLst/>
          </a:prstGeom>
        </p:spPr>
        <p:txBody>
          <a:bodyPr lIns="91439" rIns="91439">
            <a:noAutofit/>
          </a:bodyPr>
          <a:lstStyle/>
          <a:p>
            <a:endParaRPr/>
          </a:p>
        </p:txBody>
      </p:sp>
      <p:sp>
        <p:nvSpPr>
          <p:cNvPr id="137" name="Shape 137"/>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38" name="Shape 138"/>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pic" sz="quarter" idx="14"/>
          </p:nvPr>
        </p:nvSpPr>
        <p:spPr>
          <a:xfrm>
            <a:off x="4414630" y="1775654"/>
            <a:ext cx="3362740" cy="1550642"/>
          </a:xfrm>
          <a:prstGeom prst="rect">
            <a:avLst/>
          </a:prstGeom>
        </p:spPr>
        <p:txBody>
          <a:bodyPr lIns="91439" rIns="91439">
            <a:noAutofit/>
          </a:bodyPr>
          <a:lstStyle/>
          <a:p>
            <a:endParaRPr/>
          </a:p>
        </p:txBody>
      </p:sp>
      <p:sp>
        <p:nvSpPr>
          <p:cNvPr id="140" name="Shape 140"/>
          <p:cNvSpPr>
            <a:spLocks noGrp="1"/>
          </p:cNvSpPr>
          <p:nvPr>
            <p:ph type="pic" sz="quarter" idx="15"/>
          </p:nvPr>
        </p:nvSpPr>
        <p:spPr>
          <a:xfrm>
            <a:off x="7991061" y="1775654"/>
            <a:ext cx="3362739" cy="1550642"/>
          </a:xfrm>
          <a:prstGeom prst="rect">
            <a:avLst/>
          </a:prstGeom>
        </p:spPr>
        <p:txBody>
          <a:bodyPr lIns="91439" rIns="91439">
            <a:noAutofit/>
          </a:bodyPr>
          <a:lstStyle/>
          <a:p>
            <a:endParaRPr/>
          </a:p>
        </p:txBody>
      </p:sp>
      <p:sp>
        <p:nvSpPr>
          <p:cNvPr id="141" name="Shape 141"/>
          <p:cNvSpPr>
            <a:spLocks noGrp="1"/>
          </p:cNvSpPr>
          <p:nvPr>
            <p:ph type="pic" sz="quarter" idx="16"/>
          </p:nvPr>
        </p:nvSpPr>
        <p:spPr>
          <a:xfrm>
            <a:off x="838200" y="4061655"/>
            <a:ext cx="3362739" cy="1550642"/>
          </a:xfrm>
          <a:prstGeom prst="rect">
            <a:avLst/>
          </a:prstGeom>
        </p:spPr>
        <p:txBody>
          <a:bodyPr lIns="91439" rIns="91439">
            <a:noAutofit/>
          </a:bodyPr>
          <a:lstStyle/>
          <a:p>
            <a:endParaRPr/>
          </a:p>
        </p:txBody>
      </p:sp>
      <p:sp>
        <p:nvSpPr>
          <p:cNvPr id="142" name="Shape 142"/>
          <p:cNvSpPr>
            <a:spLocks noGrp="1"/>
          </p:cNvSpPr>
          <p:nvPr>
            <p:ph type="pic" sz="quarter" idx="17"/>
          </p:nvPr>
        </p:nvSpPr>
        <p:spPr>
          <a:xfrm>
            <a:off x="4414630" y="4061654"/>
            <a:ext cx="3362740" cy="1550642"/>
          </a:xfrm>
          <a:prstGeom prst="rect">
            <a:avLst/>
          </a:prstGeom>
        </p:spPr>
        <p:txBody>
          <a:bodyPr lIns="91439" rIns="91439">
            <a:noAutofit/>
          </a:bodyPr>
          <a:lstStyle/>
          <a:p>
            <a:endParaRPr/>
          </a:p>
        </p:txBody>
      </p:sp>
      <p:sp>
        <p:nvSpPr>
          <p:cNvPr id="143" name="Shape 143"/>
          <p:cNvSpPr>
            <a:spLocks noGrp="1"/>
          </p:cNvSpPr>
          <p:nvPr>
            <p:ph type="pic" sz="quarter" idx="18"/>
          </p:nvPr>
        </p:nvSpPr>
        <p:spPr>
          <a:xfrm>
            <a:off x="7991061" y="4061654"/>
            <a:ext cx="3362739" cy="1550642"/>
          </a:xfrm>
          <a:prstGeom prst="rect">
            <a:avLst/>
          </a:prstGeom>
        </p:spPr>
        <p:txBody>
          <a:bodyPr lIns="91439" rIns="91439">
            <a:noAutofit/>
          </a:bodyPr>
          <a:lstStyle/>
          <a:p>
            <a:endParaRPr/>
          </a:p>
        </p:txBody>
      </p:sp>
      <p:sp>
        <p:nvSpPr>
          <p:cNvPr id="144" name="Shape 144"/>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3326220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5_six Column small">
    <p:spTree>
      <p:nvGrpSpPr>
        <p:cNvPr id="1" name=""/>
        <p:cNvGrpSpPr/>
        <p:nvPr/>
      </p:nvGrpSpPr>
      <p:grpSpPr>
        <a:xfrm>
          <a:off x="0" y="0"/>
          <a:ext cx="0" cy="0"/>
          <a:chOff x="0" y="0"/>
          <a:chExt cx="0" cy="0"/>
        </a:xfrm>
      </p:grpSpPr>
      <p:sp>
        <p:nvSpPr>
          <p:cNvPr id="151" name="Shape 151"/>
          <p:cNvSpPr>
            <a:spLocks noGrp="1"/>
          </p:cNvSpPr>
          <p:nvPr>
            <p:ph type="pic" sz="quarter" idx="13"/>
          </p:nvPr>
        </p:nvSpPr>
        <p:spPr>
          <a:xfrm>
            <a:off x="838200" y="1775654"/>
            <a:ext cx="1414672" cy="1550642"/>
          </a:xfrm>
          <a:prstGeom prst="rect">
            <a:avLst/>
          </a:prstGeom>
        </p:spPr>
        <p:txBody>
          <a:bodyPr lIns="91439" rIns="91439">
            <a:noAutofit/>
          </a:bodyPr>
          <a:lstStyle/>
          <a:p>
            <a:endParaRPr/>
          </a:p>
        </p:txBody>
      </p:sp>
      <p:sp>
        <p:nvSpPr>
          <p:cNvPr id="152" name="Shape 152"/>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53" name="Shape 153"/>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54" name="Shape 154"/>
          <p:cNvSpPr>
            <a:spLocks noGrp="1"/>
          </p:cNvSpPr>
          <p:nvPr>
            <p:ph type="pic" sz="quarter" idx="14"/>
          </p:nvPr>
        </p:nvSpPr>
        <p:spPr>
          <a:xfrm>
            <a:off x="4414630" y="1775654"/>
            <a:ext cx="1414671" cy="1550642"/>
          </a:xfrm>
          <a:prstGeom prst="rect">
            <a:avLst/>
          </a:prstGeom>
        </p:spPr>
        <p:txBody>
          <a:bodyPr lIns="91439" rIns="91439">
            <a:noAutofit/>
          </a:bodyPr>
          <a:lstStyle/>
          <a:p>
            <a:endParaRPr/>
          </a:p>
        </p:txBody>
      </p:sp>
      <p:sp>
        <p:nvSpPr>
          <p:cNvPr id="155" name="Shape 155"/>
          <p:cNvSpPr>
            <a:spLocks noGrp="1"/>
          </p:cNvSpPr>
          <p:nvPr>
            <p:ph type="pic" sz="quarter" idx="15"/>
          </p:nvPr>
        </p:nvSpPr>
        <p:spPr>
          <a:xfrm>
            <a:off x="7991061" y="1775654"/>
            <a:ext cx="1414671" cy="1550642"/>
          </a:xfrm>
          <a:prstGeom prst="rect">
            <a:avLst/>
          </a:prstGeom>
        </p:spPr>
        <p:txBody>
          <a:bodyPr lIns="91439" rIns="91439">
            <a:noAutofit/>
          </a:bodyPr>
          <a:lstStyle/>
          <a:p>
            <a:endParaRPr/>
          </a:p>
        </p:txBody>
      </p:sp>
      <p:sp>
        <p:nvSpPr>
          <p:cNvPr id="156" name="Shape 156"/>
          <p:cNvSpPr>
            <a:spLocks noGrp="1"/>
          </p:cNvSpPr>
          <p:nvPr>
            <p:ph type="pic" sz="quarter" idx="16"/>
          </p:nvPr>
        </p:nvSpPr>
        <p:spPr>
          <a:xfrm>
            <a:off x="838200" y="4061655"/>
            <a:ext cx="1414672" cy="1550642"/>
          </a:xfrm>
          <a:prstGeom prst="rect">
            <a:avLst/>
          </a:prstGeom>
        </p:spPr>
        <p:txBody>
          <a:bodyPr lIns="91439" rIns="91439">
            <a:noAutofit/>
          </a:bodyPr>
          <a:lstStyle/>
          <a:p>
            <a:endParaRPr/>
          </a:p>
        </p:txBody>
      </p:sp>
      <p:sp>
        <p:nvSpPr>
          <p:cNvPr id="157" name="Shape 157"/>
          <p:cNvSpPr>
            <a:spLocks noGrp="1"/>
          </p:cNvSpPr>
          <p:nvPr>
            <p:ph type="pic" sz="quarter" idx="17"/>
          </p:nvPr>
        </p:nvSpPr>
        <p:spPr>
          <a:xfrm>
            <a:off x="4414630" y="4061654"/>
            <a:ext cx="1414671" cy="1550642"/>
          </a:xfrm>
          <a:prstGeom prst="rect">
            <a:avLst/>
          </a:prstGeom>
        </p:spPr>
        <p:txBody>
          <a:bodyPr lIns="91439" rIns="91439">
            <a:noAutofit/>
          </a:bodyPr>
          <a:lstStyle/>
          <a:p>
            <a:endParaRPr/>
          </a:p>
        </p:txBody>
      </p:sp>
      <p:sp>
        <p:nvSpPr>
          <p:cNvPr id="158" name="Shape 158"/>
          <p:cNvSpPr>
            <a:spLocks noGrp="1"/>
          </p:cNvSpPr>
          <p:nvPr>
            <p:ph type="pic" sz="quarter" idx="18"/>
          </p:nvPr>
        </p:nvSpPr>
        <p:spPr>
          <a:xfrm>
            <a:off x="7991061" y="4061654"/>
            <a:ext cx="1414671" cy="1550642"/>
          </a:xfrm>
          <a:prstGeom prst="rect">
            <a:avLst/>
          </a:prstGeom>
        </p:spPr>
        <p:txBody>
          <a:bodyPr lIns="91439" rIns="91439">
            <a:noAutofit/>
          </a:bodyPr>
          <a:lstStyle/>
          <a:p>
            <a:endParaRPr/>
          </a:p>
        </p:txBody>
      </p:sp>
      <p:sp>
        <p:nvSpPr>
          <p:cNvPr id="159" name="Shape 15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19047307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5_24 images Full page">
    <p:spTree>
      <p:nvGrpSpPr>
        <p:cNvPr id="1" name=""/>
        <p:cNvGrpSpPr/>
        <p:nvPr/>
      </p:nvGrpSpPr>
      <p:grpSpPr>
        <a:xfrm>
          <a:off x="0" y="0"/>
          <a:ext cx="0" cy="0"/>
          <a:chOff x="0" y="0"/>
          <a:chExt cx="0" cy="0"/>
        </a:xfrm>
      </p:grpSpPr>
      <p:sp>
        <p:nvSpPr>
          <p:cNvPr id="166" name="Shape 166"/>
          <p:cNvSpPr>
            <a:spLocks noGrp="1"/>
          </p:cNvSpPr>
          <p:nvPr>
            <p:ph type="pic" sz="quarter" idx="13"/>
          </p:nvPr>
        </p:nvSpPr>
        <p:spPr>
          <a:xfrm>
            <a:off x="0" y="0"/>
            <a:ext cx="2048256" cy="1728217"/>
          </a:xfrm>
          <a:prstGeom prst="rect">
            <a:avLst/>
          </a:prstGeom>
        </p:spPr>
        <p:txBody>
          <a:bodyPr lIns="91439" rIns="91439">
            <a:noAutofit/>
          </a:bodyPr>
          <a:lstStyle/>
          <a:p>
            <a:endParaRPr/>
          </a:p>
        </p:txBody>
      </p:sp>
      <p:sp>
        <p:nvSpPr>
          <p:cNvPr id="167" name="Shape 167"/>
          <p:cNvSpPr>
            <a:spLocks noGrp="1"/>
          </p:cNvSpPr>
          <p:nvPr>
            <p:ph type="pic" sz="quarter" idx="14"/>
          </p:nvPr>
        </p:nvSpPr>
        <p:spPr>
          <a:xfrm>
            <a:off x="2028749" y="0"/>
            <a:ext cx="2048257" cy="1728217"/>
          </a:xfrm>
          <a:prstGeom prst="rect">
            <a:avLst/>
          </a:prstGeom>
        </p:spPr>
        <p:txBody>
          <a:bodyPr lIns="91439" rIns="91439">
            <a:noAutofit/>
          </a:bodyPr>
          <a:lstStyle/>
          <a:p>
            <a:endParaRPr/>
          </a:p>
        </p:txBody>
      </p:sp>
      <p:sp>
        <p:nvSpPr>
          <p:cNvPr id="168" name="Shape 168"/>
          <p:cNvSpPr>
            <a:spLocks noGrp="1"/>
          </p:cNvSpPr>
          <p:nvPr>
            <p:ph type="pic" sz="quarter" idx="15"/>
          </p:nvPr>
        </p:nvSpPr>
        <p:spPr>
          <a:xfrm>
            <a:off x="4057498" y="0"/>
            <a:ext cx="2048257" cy="1728217"/>
          </a:xfrm>
          <a:prstGeom prst="rect">
            <a:avLst/>
          </a:prstGeom>
        </p:spPr>
        <p:txBody>
          <a:bodyPr lIns="91439" rIns="91439">
            <a:noAutofit/>
          </a:bodyPr>
          <a:lstStyle/>
          <a:p>
            <a:endParaRPr/>
          </a:p>
        </p:txBody>
      </p:sp>
      <p:sp>
        <p:nvSpPr>
          <p:cNvPr id="169" name="Shape 169"/>
          <p:cNvSpPr>
            <a:spLocks noGrp="1"/>
          </p:cNvSpPr>
          <p:nvPr>
            <p:ph type="pic" sz="quarter" idx="16"/>
          </p:nvPr>
        </p:nvSpPr>
        <p:spPr>
          <a:xfrm>
            <a:off x="6086247" y="0"/>
            <a:ext cx="2048257" cy="1728217"/>
          </a:xfrm>
          <a:prstGeom prst="rect">
            <a:avLst/>
          </a:prstGeom>
        </p:spPr>
        <p:txBody>
          <a:bodyPr lIns="91439" rIns="91439">
            <a:noAutofit/>
          </a:bodyPr>
          <a:lstStyle/>
          <a:p>
            <a:endParaRPr/>
          </a:p>
        </p:txBody>
      </p:sp>
      <p:sp>
        <p:nvSpPr>
          <p:cNvPr id="170" name="Shape 170"/>
          <p:cNvSpPr>
            <a:spLocks noGrp="1"/>
          </p:cNvSpPr>
          <p:nvPr>
            <p:ph type="pic" sz="quarter" idx="17"/>
          </p:nvPr>
        </p:nvSpPr>
        <p:spPr>
          <a:xfrm>
            <a:off x="10143743" y="0"/>
            <a:ext cx="2048257" cy="1728217"/>
          </a:xfrm>
          <a:prstGeom prst="rect">
            <a:avLst/>
          </a:prstGeom>
        </p:spPr>
        <p:txBody>
          <a:bodyPr lIns="91439" rIns="91439">
            <a:noAutofit/>
          </a:bodyPr>
          <a:lstStyle/>
          <a:p>
            <a:endParaRPr/>
          </a:p>
        </p:txBody>
      </p:sp>
      <p:sp>
        <p:nvSpPr>
          <p:cNvPr id="171" name="Shape 171"/>
          <p:cNvSpPr>
            <a:spLocks noGrp="1"/>
          </p:cNvSpPr>
          <p:nvPr>
            <p:ph type="pic" sz="quarter" idx="18"/>
          </p:nvPr>
        </p:nvSpPr>
        <p:spPr>
          <a:xfrm>
            <a:off x="8114996" y="0"/>
            <a:ext cx="2048257" cy="1728217"/>
          </a:xfrm>
          <a:prstGeom prst="rect">
            <a:avLst/>
          </a:prstGeom>
        </p:spPr>
        <p:txBody>
          <a:bodyPr lIns="91439" rIns="91439">
            <a:noAutofit/>
          </a:bodyPr>
          <a:lstStyle/>
          <a:p>
            <a:endParaRPr/>
          </a:p>
        </p:txBody>
      </p:sp>
      <p:sp>
        <p:nvSpPr>
          <p:cNvPr id="172" name="Shape 172"/>
          <p:cNvSpPr>
            <a:spLocks noGrp="1"/>
          </p:cNvSpPr>
          <p:nvPr>
            <p:ph type="pic" sz="quarter" idx="19"/>
          </p:nvPr>
        </p:nvSpPr>
        <p:spPr>
          <a:xfrm>
            <a:off x="0" y="1709927"/>
            <a:ext cx="2048256" cy="1728218"/>
          </a:xfrm>
          <a:prstGeom prst="rect">
            <a:avLst/>
          </a:prstGeom>
        </p:spPr>
        <p:txBody>
          <a:bodyPr lIns="91439" rIns="91439">
            <a:noAutofit/>
          </a:bodyPr>
          <a:lstStyle/>
          <a:p>
            <a:endParaRPr/>
          </a:p>
        </p:txBody>
      </p:sp>
      <p:sp>
        <p:nvSpPr>
          <p:cNvPr id="173" name="Shape 173"/>
          <p:cNvSpPr>
            <a:spLocks noGrp="1"/>
          </p:cNvSpPr>
          <p:nvPr>
            <p:ph type="pic" sz="quarter" idx="20"/>
          </p:nvPr>
        </p:nvSpPr>
        <p:spPr>
          <a:xfrm>
            <a:off x="2028749" y="1709927"/>
            <a:ext cx="2048257" cy="1728218"/>
          </a:xfrm>
          <a:prstGeom prst="rect">
            <a:avLst/>
          </a:prstGeom>
        </p:spPr>
        <p:txBody>
          <a:bodyPr lIns="91439" rIns="91439">
            <a:noAutofit/>
          </a:bodyPr>
          <a:lstStyle/>
          <a:p>
            <a:endParaRPr/>
          </a:p>
        </p:txBody>
      </p:sp>
      <p:sp>
        <p:nvSpPr>
          <p:cNvPr id="174" name="Shape 174"/>
          <p:cNvSpPr>
            <a:spLocks noGrp="1"/>
          </p:cNvSpPr>
          <p:nvPr>
            <p:ph type="pic" sz="quarter" idx="21"/>
          </p:nvPr>
        </p:nvSpPr>
        <p:spPr>
          <a:xfrm>
            <a:off x="4057498" y="1709927"/>
            <a:ext cx="2048257" cy="1728218"/>
          </a:xfrm>
          <a:prstGeom prst="rect">
            <a:avLst/>
          </a:prstGeom>
        </p:spPr>
        <p:txBody>
          <a:bodyPr lIns="91439" rIns="91439">
            <a:noAutofit/>
          </a:bodyPr>
          <a:lstStyle/>
          <a:p>
            <a:endParaRPr/>
          </a:p>
        </p:txBody>
      </p:sp>
      <p:sp>
        <p:nvSpPr>
          <p:cNvPr id="175" name="Shape 175"/>
          <p:cNvSpPr>
            <a:spLocks noGrp="1"/>
          </p:cNvSpPr>
          <p:nvPr>
            <p:ph type="pic" sz="quarter" idx="22"/>
          </p:nvPr>
        </p:nvSpPr>
        <p:spPr>
          <a:xfrm>
            <a:off x="6086247" y="1709927"/>
            <a:ext cx="2048257" cy="1728218"/>
          </a:xfrm>
          <a:prstGeom prst="rect">
            <a:avLst/>
          </a:prstGeom>
        </p:spPr>
        <p:txBody>
          <a:bodyPr lIns="91439" rIns="91439">
            <a:noAutofit/>
          </a:bodyPr>
          <a:lstStyle/>
          <a:p>
            <a:endParaRPr/>
          </a:p>
        </p:txBody>
      </p:sp>
      <p:sp>
        <p:nvSpPr>
          <p:cNvPr id="176" name="Shape 176"/>
          <p:cNvSpPr>
            <a:spLocks noGrp="1"/>
          </p:cNvSpPr>
          <p:nvPr>
            <p:ph type="pic" sz="quarter" idx="23"/>
          </p:nvPr>
        </p:nvSpPr>
        <p:spPr>
          <a:xfrm>
            <a:off x="10143743" y="1709927"/>
            <a:ext cx="2048257" cy="1728218"/>
          </a:xfrm>
          <a:prstGeom prst="rect">
            <a:avLst/>
          </a:prstGeom>
        </p:spPr>
        <p:txBody>
          <a:bodyPr lIns="91439" rIns="91439">
            <a:noAutofit/>
          </a:bodyPr>
          <a:lstStyle/>
          <a:p>
            <a:endParaRPr/>
          </a:p>
        </p:txBody>
      </p:sp>
      <p:sp>
        <p:nvSpPr>
          <p:cNvPr id="177" name="Shape 177"/>
          <p:cNvSpPr>
            <a:spLocks noGrp="1"/>
          </p:cNvSpPr>
          <p:nvPr>
            <p:ph type="pic" sz="quarter" idx="24"/>
          </p:nvPr>
        </p:nvSpPr>
        <p:spPr>
          <a:xfrm>
            <a:off x="8114996" y="1709927"/>
            <a:ext cx="2048257" cy="1728218"/>
          </a:xfrm>
          <a:prstGeom prst="rect">
            <a:avLst/>
          </a:prstGeom>
        </p:spPr>
        <p:txBody>
          <a:bodyPr lIns="91439" rIns="91439">
            <a:noAutofit/>
          </a:bodyPr>
          <a:lstStyle/>
          <a:p>
            <a:endParaRPr/>
          </a:p>
        </p:txBody>
      </p:sp>
      <p:sp>
        <p:nvSpPr>
          <p:cNvPr id="178" name="Shape 178"/>
          <p:cNvSpPr>
            <a:spLocks noGrp="1"/>
          </p:cNvSpPr>
          <p:nvPr>
            <p:ph type="pic" sz="quarter" idx="25"/>
          </p:nvPr>
        </p:nvSpPr>
        <p:spPr>
          <a:xfrm>
            <a:off x="0" y="3419855"/>
            <a:ext cx="2048256" cy="1728218"/>
          </a:xfrm>
          <a:prstGeom prst="rect">
            <a:avLst/>
          </a:prstGeom>
        </p:spPr>
        <p:txBody>
          <a:bodyPr lIns="91439" rIns="91439">
            <a:noAutofit/>
          </a:bodyPr>
          <a:lstStyle/>
          <a:p>
            <a:endParaRPr/>
          </a:p>
        </p:txBody>
      </p:sp>
      <p:sp>
        <p:nvSpPr>
          <p:cNvPr id="179" name="Shape 179"/>
          <p:cNvSpPr>
            <a:spLocks noGrp="1"/>
          </p:cNvSpPr>
          <p:nvPr>
            <p:ph type="pic" sz="quarter" idx="26"/>
          </p:nvPr>
        </p:nvSpPr>
        <p:spPr>
          <a:xfrm>
            <a:off x="2028749" y="3419855"/>
            <a:ext cx="2048257" cy="1728218"/>
          </a:xfrm>
          <a:prstGeom prst="rect">
            <a:avLst/>
          </a:prstGeom>
        </p:spPr>
        <p:txBody>
          <a:bodyPr lIns="91439" rIns="91439">
            <a:noAutofit/>
          </a:bodyPr>
          <a:lstStyle/>
          <a:p>
            <a:endParaRPr/>
          </a:p>
        </p:txBody>
      </p:sp>
      <p:sp>
        <p:nvSpPr>
          <p:cNvPr id="180" name="Shape 180"/>
          <p:cNvSpPr>
            <a:spLocks noGrp="1"/>
          </p:cNvSpPr>
          <p:nvPr>
            <p:ph type="pic" sz="quarter" idx="27"/>
          </p:nvPr>
        </p:nvSpPr>
        <p:spPr>
          <a:xfrm>
            <a:off x="4057498" y="3419855"/>
            <a:ext cx="2048257" cy="1728218"/>
          </a:xfrm>
          <a:prstGeom prst="rect">
            <a:avLst/>
          </a:prstGeom>
        </p:spPr>
        <p:txBody>
          <a:bodyPr lIns="91439" rIns="91439">
            <a:noAutofit/>
          </a:bodyPr>
          <a:lstStyle/>
          <a:p>
            <a:endParaRPr/>
          </a:p>
        </p:txBody>
      </p:sp>
      <p:sp>
        <p:nvSpPr>
          <p:cNvPr id="181" name="Shape 181"/>
          <p:cNvSpPr>
            <a:spLocks noGrp="1"/>
          </p:cNvSpPr>
          <p:nvPr>
            <p:ph type="pic" sz="quarter" idx="28"/>
          </p:nvPr>
        </p:nvSpPr>
        <p:spPr>
          <a:xfrm>
            <a:off x="6086247" y="3419855"/>
            <a:ext cx="2048257" cy="1728218"/>
          </a:xfrm>
          <a:prstGeom prst="rect">
            <a:avLst/>
          </a:prstGeom>
        </p:spPr>
        <p:txBody>
          <a:bodyPr lIns="91439" rIns="91439">
            <a:noAutofit/>
          </a:bodyPr>
          <a:lstStyle/>
          <a:p>
            <a:endParaRPr/>
          </a:p>
        </p:txBody>
      </p:sp>
      <p:sp>
        <p:nvSpPr>
          <p:cNvPr id="182" name="Shape 182"/>
          <p:cNvSpPr>
            <a:spLocks noGrp="1"/>
          </p:cNvSpPr>
          <p:nvPr>
            <p:ph type="pic" sz="quarter" idx="29"/>
          </p:nvPr>
        </p:nvSpPr>
        <p:spPr>
          <a:xfrm>
            <a:off x="10143743" y="3419855"/>
            <a:ext cx="2048257" cy="1728218"/>
          </a:xfrm>
          <a:prstGeom prst="rect">
            <a:avLst/>
          </a:prstGeom>
        </p:spPr>
        <p:txBody>
          <a:bodyPr lIns="91439" rIns="91439">
            <a:noAutofit/>
          </a:bodyPr>
          <a:lstStyle/>
          <a:p>
            <a:endParaRPr/>
          </a:p>
        </p:txBody>
      </p:sp>
      <p:sp>
        <p:nvSpPr>
          <p:cNvPr id="183" name="Shape 183"/>
          <p:cNvSpPr>
            <a:spLocks noGrp="1"/>
          </p:cNvSpPr>
          <p:nvPr>
            <p:ph type="pic" sz="quarter" idx="30"/>
          </p:nvPr>
        </p:nvSpPr>
        <p:spPr>
          <a:xfrm>
            <a:off x="8114996" y="3419855"/>
            <a:ext cx="2048257" cy="1728218"/>
          </a:xfrm>
          <a:prstGeom prst="rect">
            <a:avLst/>
          </a:prstGeom>
        </p:spPr>
        <p:txBody>
          <a:bodyPr lIns="91439" rIns="91439">
            <a:noAutofit/>
          </a:bodyPr>
          <a:lstStyle/>
          <a:p>
            <a:endParaRPr/>
          </a:p>
        </p:txBody>
      </p:sp>
      <p:sp>
        <p:nvSpPr>
          <p:cNvPr id="184" name="Shape 184"/>
          <p:cNvSpPr>
            <a:spLocks noGrp="1"/>
          </p:cNvSpPr>
          <p:nvPr>
            <p:ph type="pic" sz="quarter" idx="31"/>
          </p:nvPr>
        </p:nvSpPr>
        <p:spPr>
          <a:xfrm>
            <a:off x="0" y="5129784"/>
            <a:ext cx="2048256" cy="1728217"/>
          </a:xfrm>
          <a:prstGeom prst="rect">
            <a:avLst/>
          </a:prstGeom>
        </p:spPr>
        <p:txBody>
          <a:bodyPr lIns="91439" rIns="91439">
            <a:noAutofit/>
          </a:bodyPr>
          <a:lstStyle/>
          <a:p>
            <a:endParaRPr/>
          </a:p>
        </p:txBody>
      </p:sp>
      <p:sp>
        <p:nvSpPr>
          <p:cNvPr id="185" name="Shape 185"/>
          <p:cNvSpPr>
            <a:spLocks noGrp="1"/>
          </p:cNvSpPr>
          <p:nvPr>
            <p:ph type="pic" sz="quarter" idx="32"/>
          </p:nvPr>
        </p:nvSpPr>
        <p:spPr>
          <a:xfrm>
            <a:off x="2028749" y="5129784"/>
            <a:ext cx="2048257" cy="1728217"/>
          </a:xfrm>
          <a:prstGeom prst="rect">
            <a:avLst/>
          </a:prstGeom>
        </p:spPr>
        <p:txBody>
          <a:bodyPr lIns="91439" rIns="91439">
            <a:noAutofit/>
          </a:bodyPr>
          <a:lstStyle/>
          <a:p>
            <a:endParaRPr/>
          </a:p>
        </p:txBody>
      </p:sp>
      <p:sp>
        <p:nvSpPr>
          <p:cNvPr id="186" name="Shape 186"/>
          <p:cNvSpPr>
            <a:spLocks noGrp="1"/>
          </p:cNvSpPr>
          <p:nvPr>
            <p:ph type="pic" sz="quarter" idx="33"/>
          </p:nvPr>
        </p:nvSpPr>
        <p:spPr>
          <a:xfrm>
            <a:off x="4057498" y="5129784"/>
            <a:ext cx="2048257" cy="1728217"/>
          </a:xfrm>
          <a:prstGeom prst="rect">
            <a:avLst/>
          </a:prstGeom>
        </p:spPr>
        <p:txBody>
          <a:bodyPr lIns="91439" rIns="91439">
            <a:noAutofit/>
          </a:bodyPr>
          <a:lstStyle/>
          <a:p>
            <a:endParaRPr/>
          </a:p>
        </p:txBody>
      </p:sp>
      <p:sp>
        <p:nvSpPr>
          <p:cNvPr id="187" name="Shape 187"/>
          <p:cNvSpPr>
            <a:spLocks noGrp="1"/>
          </p:cNvSpPr>
          <p:nvPr>
            <p:ph type="pic" sz="quarter" idx="34"/>
          </p:nvPr>
        </p:nvSpPr>
        <p:spPr>
          <a:xfrm>
            <a:off x="6086247" y="5129784"/>
            <a:ext cx="2048257" cy="1728217"/>
          </a:xfrm>
          <a:prstGeom prst="rect">
            <a:avLst/>
          </a:prstGeom>
        </p:spPr>
        <p:txBody>
          <a:bodyPr lIns="91439" rIns="91439">
            <a:noAutofit/>
          </a:bodyPr>
          <a:lstStyle/>
          <a:p>
            <a:endParaRPr/>
          </a:p>
        </p:txBody>
      </p:sp>
      <p:sp>
        <p:nvSpPr>
          <p:cNvPr id="188" name="Shape 188"/>
          <p:cNvSpPr>
            <a:spLocks noGrp="1"/>
          </p:cNvSpPr>
          <p:nvPr>
            <p:ph type="pic" sz="quarter" idx="35"/>
          </p:nvPr>
        </p:nvSpPr>
        <p:spPr>
          <a:xfrm>
            <a:off x="10143743" y="5129784"/>
            <a:ext cx="2048257" cy="1728217"/>
          </a:xfrm>
          <a:prstGeom prst="rect">
            <a:avLst/>
          </a:prstGeom>
        </p:spPr>
        <p:txBody>
          <a:bodyPr lIns="91439" rIns="91439">
            <a:noAutofit/>
          </a:bodyPr>
          <a:lstStyle/>
          <a:p>
            <a:endParaRPr/>
          </a:p>
        </p:txBody>
      </p:sp>
      <p:sp>
        <p:nvSpPr>
          <p:cNvPr id="189" name="Shape 189"/>
          <p:cNvSpPr>
            <a:spLocks noGrp="1"/>
          </p:cNvSpPr>
          <p:nvPr>
            <p:ph type="pic" sz="quarter" idx="36"/>
          </p:nvPr>
        </p:nvSpPr>
        <p:spPr>
          <a:xfrm>
            <a:off x="8114996" y="5129784"/>
            <a:ext cx="2048257" cy="1728217"/>
          </a:xfrm>
          <a:prstGeom prst="rect">
            <a:avLst/>
          </a:prstGeom>
        </p:spPr>
        <p:txBody>
          <a:bodyPr lIns="91439" rIns="91439">
            <a:noAutofit/>
          </a:bodyPr>
          <a:lstStyle/>
          <a:p>
            <a:endParaRPr/>
          </a:p>
        </p:txBody>
      </p:sp>
      <p:sp>
        <p:nvSpPr>
          <p:cNvPr id="190" name="Shape 1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61656056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8_Circle">
    <p:spTree>
      <p:nvGrpSpPr>
        <p:cNvPr id="1" name=""/>
        <p:cNvGrpSpPr/>
        <p:nvPr/>
      </p:nvGrpSpPr>
      <p:grpSpPr>
        <a:xfrm>
          <a:off x="0" y="0"/>
          <a:ext cx="0" cy="0"/>
          <a:chOff x="0" y="0"/>
          <a:chExt cx="0" cy="0"/>
        </a:xfrm>
      </p:grpSpPr>
      <p:sp>
        <p:nvSpPr>
          <p:cNvPr id="197" name="Shape 197"/>
          <p:cNvSpPr>
            <a:spLocks noGrp="1"/>
          </p:cNvSpPr>
          <p:nvPr>
            <p:ph type="pic" sz="quarter" idx="13"/>
          </p:nvPr>
        </p:nvSpPr>
        <p:spPr>
          <a:xfrm>
            <a:off x="829850" y="1588416"/>
            <a:ext cx="2160000" cy="2160001"/>
          </a:xfrm>
          <a:prstGeom prst="rect">
            <a:avLst/>
          </a:prstGeom>
        </p:spPr>
        <p:txBody>
          <a:bodyPr lIns="91439" rIns="91439">
            <a:noAutofit/>
          </a:bodyPr>
          <a:lstStyle/>
          <a:p>
            <a:endParaRPr/>
          </a:p>
        </p:txBody>
      </p:sp>
      <p:sp>
        <p:nvSpPr>
          <p:cNvPr id="198" name="Shape 198"/>
          <p:cNvSpPr>
            <a:spLocks noGrp="1"/>
          </p:cNvSpPr>
          <p:nvPr>
            <p:ph type="pic" sz="quarter" idx="14"/>
          </p:nvPr>
        </p:nvSpPr>
        <p:spPr>
          <a:xfrm>
            <a:off x="3632684" y="1588416"/>
            <a:ext cx="2160001" cy="2160001"/>
          </a:xfrm>
          <a:prstGeom prst="rect">
            <a:avLst/>
          </a:prstGeom>
        </p:spPr>
        <p:txBody>
          <a:bodyPr lIns="91439" rIns="91439">
            <a:noAutofit/>
          </a:bodyPr>
          <a:lstStyle/>
          <a:p>
            <a:endParaRPr/>
          </a:p>
        </p:txBody>
      </p:sp>
      <p:sp>
        <p:nvSpPr>
          <p:cNvPr id="199" name="Shape 199"/>
          <p:cNvSpPr>
            <a:spLocks noGrp="1"/>
          </p:cNvSpPr>
          <p:nvPr>
            <p:ph type="pic" sz="quarter" idx="15"/>
          </p:nvPr>
        </p:nvSpPr>
        <p:spPr>
          <a:xfrm>
            <a:off x="6435519" y="1588416"/>
            <a:ext cx="2160001" cy="2160001"/>
          </a:xfrm>
          <a:prstGeom prst="rect">
            <a:avLst/>
          </a:prstGeom>
        </p:spPr>
        <p:txBody>
          <a:bodyPr lIns="91439" rIns="91439">
            <a:noAutofit/>
          </a:bodyPr>
          <a:lstStyle/>
          <a:p>
            <a:endParaRPr/>
          </a:p>
        </p:txBody>
      </p:sp>
      <p:sp>
        <p:nvSpPr>
          <p:cNvPr id="200" name="Shape 200"/>
          <p:cNvSpPr>
            <a:spLocks noGrp="1"/>
          </p:cNvSpPr>
          <p:nvPr>
            <p:ph type="pic" sz="quarter" idx="16"/>
          </p:nvPr>
        </p:nvSpPr>
        <p:spPr>
          <a:xfrm>
            <a:off x="9238354" y="1588416"/>
            <a:ext cx="2160001" cy="2160001"/>
          </a:xfrm>
          <a:prstGeom prst="rect">
            <a:avLst/>
          </a:prstGeom>
        </p:spPr>
        <p:txBody>
          <a:bodyPr lIns="91439" rIns="91439">
            <a:noAutofit/>
          </a:bodyPr>
          <a:lstStyle/>
          <a:p>
            <a:endParaRPr/>
          </a:p>
        </p:txBody>
      </p:sp>
      <p:sp>
        <p:nvSpPr>
          <p:cNvPr id="201" name="Shape 201"/>
          <p:cNvSpPr>
            <a:spLocks noGrp="1"/>
          </p:cNvSpPr>
          <p:nvPr>
            <p:ph type="pic" sz="quarter" idx="17"/>
          </p:nvPr>
        </p:nvSpPr>
        <p:spPr>
          <a:xfrm>
            <a:off x="785295" y="3994918"/>
            <a:ext cx="2160000" cy="2160001"/>
          </a:xfrm>
          <a:prstGeom prst="rect">
            <a:avLst/>
          </a:prstGeom>
        </p:spPr>
        <p:txBody>
          <a:bodyPr lIns="91439" rIns="91439">
            <a:noAutofit/>
          </a:bodyPr>
          <a:lstStyle/>
          <a:p>
            <a:endParaRPr/>
          </a:p>
        </p:txBody>
      </p:sp>
      <p:sp>
        <p:nvSpPr>
          <p:cNvPr id="202" name="Shape 202"/>
          <p:cNvSpPr>
            <a:spLocks noGrp="1"/>
          </p:cNvSpPr>
          <p:nvPr>
            <p:ph type="pic" sz="quarter" idx="18"/>
          </p:nvPr>
        </p:nvSpPr>
        <p:spPr>
          <a:xfrm>
            <a:off x="3588129" y="3994918"/>
            <a:ext cx="2160001" cy="2160001"/>
          </a:xfrm>
          <a:prstGeom prst="rect">
            <a:avLst/>
          </a:prstGeom>
        </p:spPr>
        <p:txBody>
          <a:bodyPr lIns="91439" rIns="91439">
            <a:noAutofit/>
          </a:bodyPr>
          <a:lstStyle/>
          <a:p>
            <a:endParaRPr/>
          </a:p>
        </p:txBody>
      </p:sp>
      <p:sp>
        <p:nvSpPr>
          <p:cNvPr id="203" name="Shape 203"/>
          <p:cNvSpPr>
            <a:spLocks noGrp="1"/>
          </p:cNvSpPr>
          <p:nvPr>
            <p:ph type="pic" sz="quarter" idx="19"/>
          </p:nvPr>
        </p:nvSpPr>
        <p:spPr>
          <a:xfrm>
            <a:off x="6390964" y="3994918"/>
            <a:ext cx="2160001" cy="2160001"/>
          </a:xfrm>
          <a:prstGeom prst="rect">
            <a:avLst/>
          </a:prstGeom>
        </p:spPr>
        <p:txBody>
          <a:bodyPr lIns="91439" rIns="91439">
            <a:noAutofit/>
          </a:bodyPr>
          <a:lstStyle/>
          <a:p>
            <a:endParaRPr/>
          </a:p>
        </p:txBody>
      </p:sp>
      <p:sp>
        <p:nvSpPr>
          <p:cNvPr id="204" name="Shape 204"/>
          <p:cNvSpPr>
            <a:spLocks noGrp="1"/>
          </p:cNvSpPr>
          <p:nvPr>
            <p:ph type="pic" sz="quarter" idx="20"/>
          </p:nvPr>
        </p:nvSpPr>
        <p:spPr>
          <a:xfrm>
            <a:off x="9193800" y="3994918"/>
            <a:ext cx="2160000" cy="2160001"/>
          </a:xfrm>
          <a:prstGeom prst="rect">
            <a:avLst/>
          </a:prstGeom>
        </p:spPr>
        <p:txBody>
          <a:bodyPr lIns="91439" rIns="91439">
            <a:noAutofit/>
          </a:bodyPr>
          <a:lstStyle/>
          <a:p>
            <a:endParaRPr/>
          </a:p>
        </p:txBody>
      </p:sp>
      <p:sp>
        <p:nvSpPr>
          <p:cNvPr id="205" name="Shape 205"/>
          <p:cNvSpPr>
            <a:spLocks noGrp="1"/>
          </p:cNvSpPr>
          <p:nvPr>
            <p:ph type="title"/>
          </p:nvPr>
        </p:nvSpPr>
        <p:spPr>
          <a:prstGeom prst="rect">
            <a:avLst/>
          </a:prstGeom>
        </p:spPr>
        <p:txBody>
          <a:bodyPr/>
          <a:lstStyle/>
          <a:p>
            <a:r>
              <a:t>Title Text</a:t>
            </a:r>
          </a:p>
        </p:txBody>
      </p:sp>
      <p:sp>
        <p:nvSpPr>
          <p:cNvPr id="206" name="Shape 206"/>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01007597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9_4 rounded images">
    <p:spTree>
      <p:nvGrpSpPr>
        <p:cNvPr id="1" name=""/>
        <p:cNvGrpSpPr/>
        <p:nvPr/>
      </p:nvGrpSpPr>
      <p:grpSpPr>
        <a:xfrm>
          <a:off x="0" y="0"/>
          <a:ext cx="0" cy="0"/>
          <a:chOff x="0" y="0"/>
          <a:chExt cx="0" cy="0"/>
        </a:xfrm>
      </p:grpSpPr>
      <p:sp>
        <p:nvSpPr>
          <p:cNvPr id="213" name="Shape 213"/>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14" name="Shape 214"/>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15" name="Shape 215"/>
          <p:cNvSpPr>
            <a:spLocks noGrp="1"/>
          </p:cNvSpPr>
          <p:nvPr>
            <p:ph type="pic" sz="quarter" idx="13"/>
          </p:nvPr>
        </p:nvSpPr>
        <p:spPr>
          <a:xfrm>
            <a:off x="4678364" y="2027444"/>
            <a:ext cx="1377881" cy="1550643"/>
          </a:xfrm>
          <a:prstGeom prst="rect">
            <a:avLst/>
          </a:prstGeom>
        </p:spPr>
        <p:txBody>
          <a:bodyPr lIns="91439" rIns="91439">
            <a:noAutofit/>
          </a:bodyPr>
          <a:lstStyle/>
          <a:p>
            <a:endParaRPr/>
          </a:p>
        </p:txBody>
      </p:sp>
      <p:sp>
        <p:nvSpPr>
          <p:cNvPr id="216" name="Shape 216"/>
          <p:cNvSpPr>
            <a:spLocks noGrp="1"/>
          </p:cNvSpPr>
          <p:nvPr>
            <p:ph type="pic" sz="quarter" idx="14"/>
          </p:nvPr>
        </p:nvSpPr>
        <p:spPr>
          <a:xfrm>
            <a:off x="4678364" y="3768654"/>
            <a:ext cx="1377881" cy="1550643"/>
          </a:xfrm>
          <a:prstGeom prst="rect">
            <a:avLst/>
          </a:prstGeom>
        </p:spPr>
        <p:txBody>
          <a:bodyPr lIns="91439" rIns="91439">
            <a:noAutofit/>
          </a:bodyPr>
          <a:lstStyle/>
          <a:p>
            <a:endParaRPr/>
          </a:p>
        </p:txBody>
      </p:sp>
      <p:sp>
        <p:nvSpPr>
          <p:cNvPr id="217" name="Shape 217"/>
          <p:cNvSpPr>
            <a:spLocks noGrp="1"/>
          </p:cNvSpPr>
          <p:nvPr>
            <p:ph type="pic" sz="quarter" idx="15"/>
          </p:nvPr>
        </p:nvSpPr>
        <p:spPr>
          <a:xfrm>
            <a:off x="6222241" y="2027444"/>
            <a:ext cx="1377881" cy="1550643"/>
          </a:xfrm>
          <a:prstGeom prst="rect">
            <a:avLst/>
          </a:prstGeom>
        </p:spPr>
        <p:txBody>
          <a:bodyPr lIns="91439" rIns="91439">
            <a:noAutofit/>
          </a:bodyPr>
          <a:lstStyle/>
          <a:p>
            <a:endParaRPr/>
          </a:p>
        </p:txBody>
      </p:sp>
      <p:sp>
        <p:nvSpPr>
          <p:cNvPr id="218" name="Shape 218"/>
          <p:cNvSpPr>
            <a:spLocks noGrp="1"/>
          </p:cNvSpPr>
          <p:nvPr>
            <p:ph type="pic" sz="quarter" idx="16"/>
          </p:nvPr>
        </p:nvSpPr>
        <p:spPr>
          <a:xfrm>
            <a:off x="6222241" y="3768654"/>
            <a:ext cx="1377881" cy="1550643"/>
          </a:xfrm>
          <a:prstGeom prst="rect">
            <a:avLst/>
          </a:prstGeom>
        </p:spPr>
        <p:txBody>
          <a:bodyPr lIns="91439" rIns="91439">
            <a:noAutofit/>
          </a:bodyPr>
          <a:lstStyle/>
          <a:p>
            <a:endParaRPr/>
          </a:p>
        </p:txBody>
      </p:sp>
      <p:sp>
        <p:nvSpPr>
          <p:cNvPr id="219" name="Shape 21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50387484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9_image box with text">
    <p:spTree>
      <p:nvGrpSpPr>
        <p:cNvPr id="1" name=""/>
        <p:cNvGrpSpPr/>
        <p:nvPr/>
      </p:nvGrpSpPr>
      <p:grpSpPr>
        <a:xfrm>
          <a:off x="0" y="0"/>
          <a:ext cx="0" cy="0"/>
          <a:chOff x="0" y="0"/>
          <a:chExt cx="0" cy="0"/>
        </a:xfrm>
      </p:grpSpPr>
      <p:sp>
        <p:nvSpPr>
          <p:cNvPr id="226" name="Shape 22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27" name="Shape 22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pic" sz="quarter" idx="13"/>
          </p:nvPr>
        </p:nvSpPr>
        <p:spPr>
          <a:xfrm>
            <a:off x="914400" y="1722646"/>
            <a:ext cx="2441450" cy="1193592"/>
          </a:xfrm>
          <a:prstGeom prst="rect">
            <a:avLst/>
          </a:prstGeom>
        </p:spPr>
        <p:txBody>
          <a:bodyPr lIns="91439" rIns="91439">
            <a:noAutofit/>
          </a:bodyPr>
          <a:lstStyle/>
          <a:p>
            <a:endParaRPr/>
          </a:p>
        </p:txBody>
      </p:sp>
      <p:sp>
        <p:nvSpPr>
          <p:cNvPr id="229" name="Shape 229"/>
          <p:cNvSpPr>
            <a:spLocks noGrp="1"/>
          </p:cNvSpPr>
          <p:nvPr>
            <p:ph type="pic" sz="quarter" idx="14"/>
          </p:nvPr>
        </p:nvSpPr>
        <p:spPr>
          <a:xfrm>
            <a:off x="3554984" y="1722646"/>
            <a:ext cx="2441449" cy="1193592"/>
          </a:xfrm>
          <a:prstGeom prst="rect">
            <a:avLst/>
          </a:prstGeom>
        </p:spPr>
        <p:txBody>
          <a:bodyPr lIns="91439" rIns="91439">
            <a:noAutofit/>
          </a:bodyPr>
          <a:lstStyle/>
          <a:p>
            <a:endParaRPr/>
          </a:p>
        </p:txBody>
      </p:sp>
      <p:sp>
        <p:nvSpPr>
          <p:cNvPr id="230" name="Shape 230"/>
          <p:cNvSpPr>
            <a:spLocks noGrp="1"/>
          </p:cNvSpPr>
          <p:nvPr>
            <p:ph type="pic" sz="quarter" idx="15"/>
          </p:nvPr>
        </p:nvSpPr>
        <p:spPr>
          <a:xfrm>
            <a:off x="6195567" y="1722646"/>
            <a:ext cx="2441450" cy="1193592"/>
          </a:xfrm>
          <a:prstGeom prst="rect">
            <a:avLst/>
          </a:prstGeom>
        </p:spPr>
        <p:txBody>
          <a:bodyPr lIns="91439" rIns="91439">
            <a:noAutofit/>
          </a:bodyPr>
          <a:lstStyle/>
          <a:p>
            <a:endParaRPr/>
          </a:p>
        </p:txBody>
      </p:sp>
      <p:sp>
        <p:nvSpPr>
          <p:cNvPr id="231" name="Shape 231"/>
          <p:cNvSpPr>
            <a:spLocks noGrp="1"/>
          </p:cNvSpPr>
          <p:nvPr>
            <p:ph type="pic" sz="quarter" idx="16"/>
          </p:nvPr>
        </p:nvSpPr>
        <p:spPr>
          <a:xfrm>
            <a:off x="8836152" y="1722646"/>
            <a:ext cx="2441449" cy="1193592"/>
          </a:xfrm>
          <a:prstGeom prst="rect">
            <a:avLst/>
          </a:prstGeom>
        </p:spPr>
        <p:txBody>
          <a:bodyPr lIns="91439" rIns="91439">
            <a:noAutofit/>
          </a:bodyPr>
          <a:lstStyle/>
          <a:p>
            <a:endParaRPr/>
          </a:p>
        </p:txBody>
      </p:sp>
      <p:sp>
        <p:nvSpPr>
          <p:cNvPr id="232" name="Shape 232"/>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2094458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856563872"/>
      </p:ext>
    </p:extLst>
  </p:cSld>
  <p:clrMapOvr>
    <a:masterClrMapping/>
  </p:clrMapOvr>
  <p:transition spd="med"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3448532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88" name="Shape 88"/>
          <p:cNvSpPr>
            <a:spLocks noGrp="1"/>
          </p:cNvSpPr>
          <p:nvPr>
            <p:ph type="body" idx="1"/>
          </p:nvPr>
        </p:nvSpPr>
        <p:spPr>
          <a:xfrm>
            <a:off x="935037" y="1600200"/>
            <a:ext cx="10647363" cy="4346575"/>
          </a:xfrm>
          <a:prstGeom prst="rect">
            <a:avLst/>
          </a:prstGeom>
        </p:spPr>
        <p:txBody>
          <a:bodyPr/>
          <a:lstStyle>
            <a:lvl1pPr marL="342900" indent="-342900">
              <a:spcBef>
                <a:spcPts val="700"/>
              </a:spcBef>
              <a:defRPr sz="3000"/>
            </a:lvl1pPr>
            <a:lvl2pPr marL="742950" indent="-285750">
              <a:spcBef>
                <a:spcPts val="700"/>
              </a:spcBef>
              <a:buSzPct val="80000"/>
              <a:buChar char="▪"/>
              <a:defRPr sz="3000"/>
            </a:lvl2pPr>
            <a:lvl3pPr marL="1143000" indent="-228600">
              <a:spcBef>
                <a:spcPts val="700"/>
              </a:spcBef>
              <a:buChar char="▪"/>
              <a:defRPr sz="3000"/>
            </a:lvl3pPr>
            <a:lvl4pPr marL="1600200" indent="-228600">
              <a:spcBef>
                <a:spcPts val="700"/>
              </a:spcBef>
              <a:defRPr sz="3000"/>
            </a:lvl4pPr>
            <a:lvl5pPr marL="2057400" indent="-228600">
              <a:spcBef>
                <a:spcPts val="700"/>
              </a:spcBef>
              <a:defRPr sz="3000"/>
            </a:lvl5pPr>
          </a:lstStyle>
          <a:p>
            <a:r>
              <a:t>Body Level One</a:t>
            </a:r>
          </a:p>
          <a:p>
            <a:pPr lvl="1"/>
            <a:r>
              <a:t>Body Level Two</a:t>
            </a:r>
          </a:p>
          <a:p>
            <a:pPr lvl="2"/>
            <a:r>
              <a:t>Body Level Three</a:t>
            </a:r>
          </a:p>
          <a:p>
            <a:pPr lvl="3"/>
            <a:r>
              <a:t>Body Level Four</a:t>
            </a:r>
          </a:p>
          <a:p>
            <a:pPr lvl="4"/>
            <a:r>
              <a:t>Body Level Five</a:t>
            </a:r>
          </a:p>
        </p:txBody>
      </p:sp>
      <p:sp>
        <p:nvSpPr>
          <p:cNvPr id="89" name="Shape 89"/>
          <p:cNvSpPr>
            <a:spLocks noGrp="1"/>
          </p:cNvSpPr>
          <p:nvPr>
            <p:ph type="title"/>
          </p:nvPr>
        </p:nvSpPr>
        <p:spPr>
          <a:xfrm>
            <a:off x="935037" y="274638"/>
            <a:ext cx="10647363" cy="1143001"/>
          </a:xfrm>
          <a:prstGeom prst="rect">
            <a:avLst/>
          </a:prstGeom>
        </p:spPr>
        <p:txBody>
          <a:bodyPr lIns="45719" tIns="45719" rIns="45719" bIns="45719"/>
          <a:lstStyle>
            <a:lvl1pPr algn="ctr">
              <a:defRPr sz="4400" b="0">
                <a:solidFill>
                  <a:srgbClr val="000000"/>
                </a:solidFill>
              </a:defRPr>
            </a:lvl1pPr>
          </a:lstStyle>
          <a:p>
            <a:r>
              <a:t>Title Text</a:t>
            </a:r>
          </a:p>
        </p:txBody>
      </p:sp>
      <p:sp>
        <p:nvSpPr>
          <p:cNvPr id="90" name="Shape 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12578621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over image">
    <p:spTree>
      <p:nvGrpSpPr>
        <p:cNvPr id="1" name=""/>
        <p:cNvGrpSpPr/>
        <p:nvPr/>
      </p:nvGrpSpPr>
      <p:grpSpPr>
        <a:xfrm>
          <a:off x="0" y="0"/>
          <a:ext cx="0" cy="0"/>
          <a:chOff x="0" y="0"/>
          <a:chExt cx="0" cy="0"/>
        </a:xfrm>
      </p:grpSpPr>
      <p:sp>
        <p:nvSpPr>
          <p:cNvPr id="97" name="Shape 97"/>
          <p:cNvSpPr>
            <a:spLocks noGrp="1"/>
          </p:cNvSpPr>
          <p:nvPr>
            <p:ph type="pic" idx="13"/>
          </p:nvPr>
        </p:nvSpPr>
        <p:spPr>
          <a:xfrm>
            <a:off x="0" y="0"/>
            <a:ext cx="12192000" cy="6858000"/>
          </a:xfrm>
          <a:prstGeom prst="rect">
            <a:avLst/>
          </a:prstGeom>
        </p:spPr>
        <p:txBody>
          <a:bodyPr lIns="91439" rIns="91439">
            <a:noAutofit/>
          </a:bodyPr>
          <a:lstStyle/>
          <a:p>
            <a:endParaRPr/>
          </a:p>
        </p:txBody>
      </p:sp>
      <p:sp>
        <p:nvSpPr>
          <p:cNvPr id="98" name="Shape 9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76186161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Title Slide with half image">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06" name="Shape 106"/>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vl1pPr>
            <a:lvl2pPr marL="609600" indent="-152400" algn="ctr">
              <a:lnSpc>
                <a:spcPct val="86000"/>
              </a:lnSpc>
              <a:spcBef>
                <a:spcPts val="0"/>
              </a:spcBef>
              <a:buSzPct val="80000"/>
              <a:buFontTx/>
              <a:buChar char="▪"/>
              <a:defRPr sz="1600"/>
            </a:lvl2pPr>
            <a:lvl3pPr marL="1036319" indent="-121919" algn="ctr">
              <a:lnSpc>
                <a:spcPct val="86000"/>
              </a:lnSpc>
              <a:spcBef>
                <a:spcPts val="0"/>
              </a:spcBef>
              <a:buFontTx/>
              <a:buChar char="▪"/>
              <a:defRPr sz="1600"/>
            </a:lvl3pPr>
            <a:lvl4pPr marL="1493519" indent="-121919" algn="ctr">
              <a:lnSpc>
                <a:spcPct val="86000"/>
              </a:lnSpc>
              <a:spcBef>
                <a:spcPts val="0"/>
              </a:spcBef>
              <a:buFontTx/>
              <a:defRPr sz="1600"/>
            </a:lvl4pPr>
            <a:lvl5pPr marL="1950720" indent="-121920" algn="ctr">
              <a:lnSpc>
                <a:spcPct val="86000"/>
              </a:lnSpc>
              <a:spcBef>
                <a:spcPts val="0"/>
              </a:spcBef>
              <a:buFontTx/>
              <a:defRPr sz="1600"/>
            </a:lvl5pPr>
          </a:lstStyle>
          <a:p>
            <a:r>
              <a:t>Body Level One</a:t>
            </a:r>
          </a:p>
          <a:p>
            <a:pPr lvl="1"/>
            <a:r>
              <a:t>Body Level Two</a:t>
            </a:r>
          </a:p>
          <a:p>
            <a:pPr lvl="2"/>
            <a:r>
              <a:t>Body Level Three</a:t>
            </a:r>
          </a:p>
          <a:p>
            <a:pPr lvl="3"/>
            <a:r>
              <a:t>Body Level Four</a:t>
            </a:r>
          </a:p>
          <a:p>
            <a:pPr lvl="4"/>
            <a:r>
              <a:t>Body Level Five</a:t>
            </a:r>
          </a:p>
        </p:txBody>
      </p:sp>
      <p:sp>
        <p:nvSpPr>
          <p:cNvPr id="107" name="Shape 107"/>
          <p:cNvSpPr>
            <a:spLocks noGrp="1"/>
          </p:cNvSpPr>
          <p:nvPr>
            <p:ph type="pic" idx="13"/>
          </p:nvPr>
        </p:nvSpPr>
        <p:spPr>
          <a:xfrm>
            <a:off x="0" y="2173355"/>
            <a:ext cx="12192000" cy="3273978"/>
          </a:xfrm>
          <a:prstGeom prst="rect">
            <a:avLst/>
          </a:prstGeom>
        </p:spPr>
        <p:txBody>
          <a:bodyPr lIns="91439" rIns="91439">
            <a:noAutofit/>
          </a:bodyPr>
          <a:lstStyle/>
          <a:p>
            <a:endParaRPr/>
          </a:p>
        </p:txBody>
      </p:sp>
      <p:sp>
        <p:nvSpPr>
          <p:cNvPr id="108" name="Shape 10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91875419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01_One Column">
    <p:spTree>
      <p:nvGrpSpPr>
        <p:cNvPr id="1" name=""/>
        <p:cNvGrpSpPr/>
        <p:nvPr/>
      </p:nvGrpSpPr>
      <p:grpSpPr>
        <a:xfrm>
          <a:off x="0" y="0"/>
          <a:ext cx="0" cy="0"/>
          <a:chOff x="0" y="0"/>
          <a:chExt cx="0" cy="0"/>
        </a:xfrm>
      </p:grpSpPr>
      <p:sp>
        <p:nvSpPr>
          <p:cNvPr id="115" name="Shape 115"/>
          <p:cNvSpPr>
            <a:spLocks noGrp="1"/>
          </p:cNvSpPr>
          <p:nvPr>
            <p:ph type="pic" idx="13"/>
          </p:nvPr>
        </p:nvSpPr>
        <p:spPr>
          <a:xfrm>
            <a:off x="0" y="2080175"/>
            <a:ext cx="12192000" cy="3114676"/>
          </a:xfrm>
          <a:prstGeom prst="rect">
            <a:avLst/>
          </a:prstGeom>
        </p:spPr>
        <p:txBody>
          <a:bodyPr lIns="91439" rIns="91439">
            <a:noAutofit/>
          </a:bodyPr>
          <a:lstStyle/>
          <a:p>
            <a:endParaRPr/>
          </a:p>
        </p:txBody>
      </p:sp>
      <p:sp>
        <p:nvSpPr>
          <p:cNvPr id="116" name="Shape 11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17" name="Shape 11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18" name="Shape 11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589120394"/>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6"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5.jpe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4.jpeg"/>
          <p:cNvPicPr>
            <a:picLocks noChangeAspect="1"/>
          </p:cNvPicPr>
          <p:nvPr/>
        </p:nvPicPr>
        <p:blipFill>
          <a:blip r:embed="rId15">
            <a:extLst/>
          </a:blip>
          <a:stretch>
            <a:fillRect/>
          </a:stretch>
        </p:blipFill>
        <p:spPr>
          <a:xfrm>
            <a:off x="0" y="11575"/>
            <a:ext cx="12192000" cy="6858000"/>
          </a:xfrm>
          <a:prstGeom prst="rect">
            <a:avLst/>
          </a:prstGeom>
          <a:ln w="12700">
            <a:miter lim="400000"/>
          </a:ln>
        </p:spPr>
      </p:pic>
      <p:sp>
        <p:nvSpPr>
          <p:cNvPr id="3" name="Shape 3"/>
          <p:cNvSpPr/>
          <p:nvPr/>
        </p:nvSpPr>
        <p:spPr>
          <a:xfrm>
            <a:off x="719135" y="6213473"/>
            <a:ext cx="2774802" cy="187200"/>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sp>
        <p:nvSpPr>
          <p:cNvPr id="4" name="Shape 4"/>
          <p:cNvSpPr>
            <a:spLocks noGrp="1"/>
          </p:cNvSpPr>
          <p:nvPr>
            <p:ph type="title"/>
          </p:nvPr>
        </p:nvSpPr>
        <p:spPr>
          <a:xfrm>
            <a:off x="935037" y="274636"/>
            <a:ext cx="10647199" cy="1143201"/>
          </a:xfrm>
          <a:prstGeom prst="rect">
            <a:avLst/>
          </a:prstGeom>
          <a:ln w="12700">
            <a:miter lim="400000"/>
          </a:ln>
          <a:extLst>
            <a:ext uri="{C572A759-6A51-4108-AA02-DFA0A04FC94B}">
              <ma14:wrappingTextBoxFlag xmlns="" xmlns:ma14="http://schemas.microsoft.com/office/mac/drawingml/2011/main" val="1"/>
            </a:ext>
          </a:extLst>
        </p:spPr>
        <p:txBody>
          <a:bodyPr lIns="91424" tIns="91424" rIns="91424" bIns="91424" anchor="ctr">
            <a:normAutofit/>
          </a:bodyPr>
          <a:lstStyle/>
          <a:p>
            <a:r>
              <a:t>Title Text</a:t>
            </a:r>
          </a:p>
        </p:txBody>
      </p:sp>
      <p:pic>
        <p:nvPicPr>
          <p:cNvPr id="5" name="image5.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17699" y="6245764"/>
            <a:ext cx="2595599" cy="154800"/>
          </a:xfrm>
          <a:prstGeom prst="rect">
            <a:avLst/>
          </a:prstGeom>
          <a:ln w="12700">
            <a:miter lim="400000"/>
          </a:ln>
        </p:spPr>
      </p:pic>
      <p:sp>
        <p:nvSpPr>
          <p:cNvPr id="6" name="Shape 6"/>
          <p:cNvSpPr>
            <a:spLocks noGrp="1"/>
          </p:cNvSpPr>
          <p:nvPr>
            <p:ph type="body" idx="1"/>
          </p:nvPr>
        </p:nvSpPr>
        <p:spPr>
          <a:xfrm>
            <a:off x="914400" y="1600200"/>
            <a:ext cx="10668000" cy="4267200"/>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7" name="Shape 7"/>
          <p:cNvSpPr>
            <a:spLocks noGrp="1"/>
          </p:cNvSpPr>
          <p:nvPr>
            <p:ph type="sldNum" sz="quarter" idx="2"/>
          </p:nvPr>
        </p:nvSpPr>
        <p:spPr>
          <a:xfrm>
            <a:off x="11446447" y="6196793"/>
            <a:ext cx="250767" cy="241366"/>
          </a:xfrm>
          <a:prstGeom prst="rect">
            <a:avLst/>
          </a:prstGeom>
          <a:ln w="12700">
            <a:miter lim="400000"/>
          </a:ln>
        </p:spPr>
        <p:txBody>
          <a:bodyPr wrap="none" lIns="34275" tIns="34275" rIns="34275" bIns="34275" anchor="ctr">
            <a:spAutoFit/>
          </a:bodyPr>
          <a:lstStyle>
            <a:lvl1pPr algn="r">
              <a:defRPr sz="1200">
                <a:solidFill>
                  <a:srgbClr val="888888"/>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30007965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3" r:id="rId13"/>
  </p:sldLayoutIdLst>
  <p:transition spd="med"/>
  <p:txStyles>
    <p:titleStyle>
      <a:lvl1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p:titleStyle>
    <p:bodyStyle>
      <a:lvl1pPr marL="150279" marR="0" indent="-150279"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1pPr>
      <a:lvl2pPr marL="538325" marR="0" indent="-146751"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2pPr>
      <a:lvl3pPr marL="859446" marR="0" indent="-9958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3pPr>
      <a:lvl4pPr marL="1285961" marR="0" indent="-21707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4pPr>
      <a:lvl5pPr marL="1601806" marR="0" indent="-232357"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onap.readthedocs.io/en/latest/submodules/appc.git/docs/APPC%20User%20Guide/APPC%20User%20Guide.html#interfaces-summary" TargetMode="External"/><Relationship Id="rId2" Type="http://schemas.openxmlformats.org/officeDocument/2006/relationships/hyperlink" Target="http://onap.readthedocs.io/en/latest/submodules/appc.git/docs/index.html"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iki.onap.org/display/DW/CLAMP+Documentation" TargetMode="External"/><Relationship Id="rId2" Type="http://schemas.openxmlformats.org/officeDocument/2006/relationships/hyperlink" Target="http://onap.readthedocs.io/en/latest/submodules/clamp.git/docs/index.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4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001845"/>
            <a:ext cx="11318033" cy="2345167"/>
          </a:xfrm>
          <a:prstGeom prst="rect">
            <a:avLst/>
          </a:prstGeom>
        </p:spPr>
        <p:txBody>
          <a:bodyPr>
            <a:noAutofit/>
          </a:bodyPr>
          <a:lstStyle/>
          <a:p>
            <a:r>
              <a:rPr lang="en-US" sz="3200" b="1" dirty="0">
                <a:solidFill>
                  <a:schemeClr val="tx1"/>
                </a:solidFill>
              </a:rPr>
              <a:t/>
            </a:r>
            <a:br>
              <a:rPr lang="en-US" sz="3200" b="1" dirty="0">
                <a:solidFill>
                  <a:schemeClr val="tx1"/>
                </a:solidFill>
              </a:rPr>
            </a:br>
            <a:r>
              <a:rPr lang="en-US" sz="3200" b="1" dirty="0">
                <a:solidFill>
                  <a:schemeClr val="tx1"/>
                </a:solidFill>
              </a:rPr>
              <a:t>ONAP Reference Architecture for </a:t>
            </a:r>
            <a:r>
              <a:rPr lang="en-US" sz="3200" b="1" dirty="0" smtClean="0">
                <a:solidFill>
                  <a:schemeClr val="tx1"/>
                </a:solidFill>
              </a:rPr>
              <a:t>Beijing</a:t>
            </a:r>
            <a:r>
              <a:rPr lang="en-US" sz="1600" b="1" dirty="0">
                <a:solidFill>
                  <a:schemeClr val="tx1"/>
                </a:solidFill>
              </a:rPr>
              <a:t/>
            </a:r>
            <a:br>
              <a:rPr lang="en-US" sz="1600" b="1" dirty="0">
                <a:solidFill>
                  <a:schemeClr val="tx1"/>
                </a:solidFill>
              </a:rPr>
            </a:br>
            <a:r>
              <a:rPr lang="en-US" sz="1600" b="1" dirty="0" smtClean="0">
                <a:solidFill>
                  <a:schemeClr val="tx1"/>
                </a:solidFill>
              </a:rPr>
              <a:t>Tiger Team Report</a:t>
            </a:r>
            <a:r>
              <a:rPr lang="en-US" sz="1100" b="1" dirty="0">
                <a:solidFill>
                  <a:schemeClr val="tx1"/>
                </a:solidFill>
              </a:rPr>
              <a:t/>
            </a:r>
            <a:br>
              <a:rPr lang="en-US" sz="11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Leader: </a:t>
            </a:r>
            <a:r>
              <a:rPr lang="en-US" sz="1200" dirty="0" smtClean="0">
                <a:solidFill>
                  <a:schemeClr val="tx1"/>
                </a:solidFill>
              </a:rPr>
              <a:t>Parviz </a:t>
            </a:r>
            <a:r>
              <a:rPr lang="en-US" sz="1200" dirty="0">
                <a:solidFill>
                  <a:schemeClr val="tx1"/>
                </a:solidFill>
              </a:rPr>
              <a:t>Yegani – </a:t>
            </a:r>
            <a:r>
              <a:rPr lang="en-US" sz="1200" dirty="0" err="1">
                <a:solidFill>
                  <a:schemeClr val="tx1"/>
                </a:solidFill>
              </a:rPr>
              <a:t>Futurewei</a:t>
            </a:r>
            <a:r>
              <a:rPr lang="en-US" sz="1200" dirty="0">
                <a:solidFill>
                  <a:schemeClr val="tx1"/>
                </a:solidFill>
              </a:rPr>
              <a:t> Technologies</a:t>
            </a:r>
            <a:r>
              <a:rPr lang="en-US" sz="1200" b="1" dirty="0">
                <a:solidFill>
                  <a:schemeClr val="tx1"/>
                </a:solidFill>
              </a:rPr>
              <a:t/>
            </a:r>
            <a:br>
              <a:rPr lang="en-US" sz="12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Contributors (R3+ Architecture): </a:t>
            </a:r>
            <a:r>
              <a:rPr lang="en-US" sz="1200" dirty="0">
                <a:solidFill>
                  <a:schemeClr val="tx1"/>
                </a:solidFill>
              </a:rPr>
              <a:t>Vimal Begwani (AT&amp;T), </a:t>
            </a:r>
            <a:r>
              <a:rPr lang="en-US" sz="1200" dirty="0" smtClean="0">
                <a:solidFill>
                  <a:schemeClr val="tx1"/>
                </a:solidFill>
              </a:rPr>
              <a:t>Lingli </a:t>
            </a:r>
            <a:r>
              <a:rPr lang="en-US" sz="1200" dirty="0">
                <a:solidFill>
                  <a:schemeClr val="tx1"/>
                </a:solidFill>
              </a:rPr>
              <a:t>D</a:t>
            </a:r>
            <a:r>
              <a:rPr lang="en-US" sz="1200" dirty="0" smtClean="0">
                <a:solidFill>
                  <a:schemeClr val="tx1"/>
                </a:solidFill>
              </a:rPr>
              <a:t>eng (China Mobile), Jamil </a:t>
            </a:r>
            <a:r>
              <a:rPr lang="en-US" sz="1200" dirty="0" err="1">
                <a:solidFill>
                  <a:schemeClr val="tx1"/>
                </a:solidFill>
              </a:rPr>
              <a:t>Chawki</a:t>
            </a:r>
            <a:r>
              <a:rPr lang="en-US" sz="1200" dirty="0">
                <a:solidFill>
                  <a:schemeClr val="tx1"/>
                </a:solidFill>
              </a:rPr>
              <a:t> (Orange), Andrew Mayer (AT&amp;T), </a:t>
            </a:r>
            <a:r>
              <a:rPr lang="en-US" sz="1200" dirty="0" smtClean="0">
                <a:solidFill>
                  <a:schemeClr val="tx1"/>
                </a:solidFill>
              </a:rPr>
              <a:t>Alex Vul (Intel), Gil Bullard (AT&amp;T), Ramki </a:t>
            </a:r>
            <a:r>
              <a:rPr lang="en-US" sz="1200" dirty="0">
                <a:solidFill>
                  <a:schemeClr val="tx1"/>
                </a:solidFill>
              </a:rPr>
              <a:t>Krishnan (VMware), Maopeng Zhang (ZTE</a:t>
            </a:r>
            <a:r>
              <a:rPr lang="en-US" sz="1200" dirty="0" smtClean="0">
                <a:solidFill>
                  <a:schemeClr val="tx1"/>
                </a:solidFill>
              </a:rPr>
              <a:t>), Stephen Terrill (Ericsson), Jianguo Zeng (Huawei), John Ng (AT&amp;T), </a:t>
            </a:r>
            <a:r>
              <a:rPr lang="en-US" sz="1200" dirty="0" err="1" smtClean="0">
                <a:solidFill>
                  <a:schemeClr val="tx1"/>
                </a:solidFill>
              </a:rPr>
              <a:t>Fariborz</a:t>
            </a:r>
            <a:r>
              <a:rPr lang="en-US" sz="1200" dirty="0" smtClean="0">
                <a:solidFill>
                  <a:schemeClr val="tx1"/>
                </a:solidFill>
              </a:rPr>
              <a:t> </a:t>
            </a:r>
            <a:r>
              <a:rPr lang="en-US" sz="1200" dirty="0" err="1" smtClean="0">
                <a:solidFill>
                  <a:schemeClr val="tx1"/>
                </a:solidFill>
              </a:rPr>
              <a:t>Behi</a:t>
            </a:r>
            <a:r>
              <a:rPr lang="en-US" sz="1200" dirty="0" smtClean="0">
                <a:solidFill>
                  <a:schemeClr val="tx1"/>
                </a:solidFill>
              </a:rPr>
              <a:t> (AT&amp;T), Chaker Al Hakim (Huawei), Nagel Davis (</a:t>
            </a:r>
            <a:r>
              <a:rPr lang="en-US" sz="1200" dirty="0" err="1" smtClean="0">
                <a:solidFill>
                  <a:schemeClr val="tx1"/>
                </a:solidFill>
              </a:rPr>
              <a:t>Ciena</a:t>
            </a:r>
            <a:r>
              <a:rPr lang="en-US" sz="1200" dirty="0" smtClean="0">
                <a:solidFill>
                  <a:schemeClr val="tx1"/>
                </a:solidFill>
              </a:rPr>
              <a:t>), Susana </a:t>
            </a:r>
            <a:r>
              <a:rPr lang="en-US" sz="1200" dirty="0" err="1" smtClean="0">
                <a:solidFill>
                  <a:schemeClr val="tx1"/>
                </a:solidFill>
              </a:rPr>
              <a:t>Sabator</a:t>
            </a:r>
            <a:r>
              <a:rPr lang="en-US" sz="1200" dirty="0" smtClean="0">
                <a:solidFill>
                  <a:schemeClr val="tx1"/>
                </a:solidFill>
              </a:rPr>
              <a:t> (Vodafone), Manoj K Nair (Netcracker), Huabing Zhao (ZTE), </a:t>
            </a:r>
            <a:r>
              <a:rPr lang="en-US" sz="1200" dirty="0" err="1" smtClean="0">
                <a:solidFill>
                  <a:schemeClr val="tx1"/>
                </a:solidFill>
              </a:rPr>
              <a:t>Nemes</a:t>
            </a:r>
            <a:r>
              <a:rPr lang="en-US" sz="1200" dirty="0" smtClean="0">
                <a:solidFill>
                  <a:schemeClr val="tx1"/>
                </a:solidFill>
              </a:rPr>
              <a:t> Denes (Nokia)</a:t>
            </a:r>
            <a:br>
              <a:rPr lang="en-US" sz="1200" dirty="0" smtClean="0">
                <a:solidFill>
                  <a:schemeClr val="tx1"/>
                </a:solidFill>
              </a:rPr>
            </a:br>
            <a:r>
              <a:rPr lang="en-US" sz="1200" dirty="0" smtClean="0">
                <a:solidFill>
                  <a:schemeClr val="tx1"/>
                </a:solidFill>
              </a:rPr>
              <a:t/>
            </a:r>
            <a:br>
              <a:rPr lang="en-US" sz="1200" dirty="0" smtClean="0">
                <a:solidFill>
                  <a:schemeClr val="tx1"/>
                </a:solidFill>
              </a:rPr>
            </a:br>
            <a:r>
              <a:rPr lang="en-US" sz="1200" b="1" dirty="0" smtClean="0">
                <a:solidFill>
                  <a:schemeClr val="tx1"/>
                </a:solidFill>
              </a:rPr>
              <a:t>Other</a:t>
            </a:r>
            <a:r>
              <a:rPr lang="en-US" sz="1200" dirty="0" smtClean="0">
                <a:solidFill>
                  <a:schemeClr val="tx1"/>
                </a:solidFill>
              </a:rPr>
              <a:t> </a:t>
            </a:r>
            <a:r>
              <a:rPr lang="en-US" sz="1200" b="1" dirty="0" smtClean="0">
                <a:solidFill>
                  <a:schemeClr val="tx1"/>
                </a:solidFill>
              </a:rPr>
              <a:t>Contributors (Beijing Architecture): </a:t>
            </a:r>
            <a:r>
              <a:rPr lang="en-US" sz="1200" dirty="0" smtClean="0">
                <a:solidFill>
                  <a:schemeClr val="tx1"/>
                </a:solidFill>
              </a:rPr>
              <a:t>Project Technical </a:t>
            </a:r>
            <a:r>
              <a:rPr lang="en-US" sz="1200" dirty="0">
                <a:solidFill>
                  <a:schemeClr val="tx1"/>
                </a:solidFill>
              </a:rPr>
              <a:t>L</a:t>
            </a:r>
            <a:r>
              <a:rPr lang="en-US" sz="1200" dirty="0" smtClean="0">
                <a:solidFill>
                  <a:schemeClr val="tx1"/>
                </a:solidFill>
              </a:rPr>
              <a:t>eaders (PTLs) of various ONAP projects</a:t>
            </a:r>
            <a:r>
              <a:rPr lang="en-US" sz="1200" b="1" dirty="0">
                <a:solidFill>
                  <a:schemeClr val="tx1"/>
                </a:solidFill>
              </a:rPr>
              <a:t/>
            </a:r>
            <a:br>
              <a:rPr lang="en-US" sz="1200" b="1" dirty="0">
                <a:solidFill>
                  <a:schemeClr val="tx1"/>
                </a:solidFill>
              </a:rPr>
            </a:br>
            <a:r>
              <a:rPr lang="en-US" sz="1200" b="1" dirty="0" smtClean="0">
                <a:solidFill>
                  <a:schemeClr val="tx1"/>
                </a:solidFill>
              </a:rPr>
              <a:t/>
            </a:r>
            <a:br>
              <a:rPr lang="en-US" sz="1200" b="1" dirty="0" smtClean="0">
                <a:solidFill>
                  <a:schemeClr val="tx1"/>
                </a:solidFill>
              </a:rPr>
            </a:br>
            <a:r>
              <a:rPr lang="en-US" sz="1200" b="1" dirty="0" smtClean="0">
                <a:solidFill>
                  <a:schemeClr val="tx1"/>
                </a:solidFill>
              </a:rPr>
              <a:t>Jan. </a:t>
            </a:r>
            <a:r>
              <a:rPr lang="en-US" sz="1200" b="1" smtClean="0">
                <a:solidFill>
                  <a:schemeClr val="tx1"/>
                </a:solidFill>
              </a:rPr>
              <a:t>30, </a:t>
            </a:r>
            <a:r>
              <a:rPr lang="en-US" sz="1200" b="1" dirty="0" smtClean="0">
                <a:solidFill>
                  <a:schemeClr val="tx1"/>
                </a:solidFill>
              </a:rPr>
              <a:t>2018 </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84461837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smtClean="0"/>
              <a:t>Data </a:t>
            </a:r>
            <a:r>
              <a:rPr lang="en-US" dirty="0"/>
              <a:t>Collection, Analytics, and </a:t>
            </a:r>
            <a:r>
              <a:rPr lang="en-US" dirty="0" smtClean="0"/>
              <a:t>Events</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a:t>
            </a:r>
            <a:r>
              <a:rPr lang="en-US" altLang="zh-CN" sz="1200" dirty="0" smtClean="0">
                <a:latin typeface="微软雅黑" panose="020B0503020204020204" pitchFamily="34" charset="-122"/>
                <a:ea typeface="微软雅黑" panose="020B0503020204020204" pitchFamily="34" charset="-122"/>
              </a:rPr>
              <a:t>Events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r>
              <a:rPr lang="en-US" dirty="0" smtClean="0">
                <a:solidFill>
                  <a:schemeClr val="tx1">
                    <a:lumMod val="85000"/>
                    <a:lumOff val="15000"/>
                  </a:schemeClr>
                </a:solidFill>
              </a:rPr>
              <a:t>:</a:t>
            </a:r>
          </a:p>
          <a:p>
            <a:endParaRPr lang="en-US" dirty="0" smtClean="0">
              <a:solidFill>
                <a:schemeClr val="tx1">
                  <a:lumMod val="85000"/>
                  <a:lumOff val="15000"/>
                </a:schemeClr>
              </a:solidFill>
            </a:endParaRPr>
          </a:p>
          <a:p>
            <a:r>
              <a:rPr lang="en-US" dirty="0" smtClean="0">
                <a:solidFill>
                  <a:schemeClr val="tx1">
                    <a:lumMod val="85000"/>
                    <a:lumOff val="15000"/>
                  </a:schemeClr>
                </a:solidFill>
              </a:rPr>
              <a:t>DCAE is the ONAP subsystem that supports </a:t>
            </a:r>
            <a:r>
              <a:rPr lang="en-US" dirty="0">
                <a:solidFill>
                  <a:schemeClr val="tx1">
                    <a:lumMod val="85000"/>
                    <a:lumOff val="15000"/>
                  </a:schemeClr>
                </a:solidFill>
              </a:rPr>
              <a:t>closed loop control and higher-level </a:t>
            </a:r>
            <a:r>
              <a:rPr lang="en-US" dirty="0" smtClean="0">
                <a:solidFill>
                  <a:schemeClr val="tx1">
                    <a:lumMod val="85000"/>
                    <a:lumOff val="15000"/>
                  </a:schemeClr>
                </a:solidFill>
              </a:rPr>
              <a:t>correlation </a:t>
            </a:r>
            <a:r>
              <a:rPr lang="en-US" dirty="0">
                <a:solidFill>
                  <a:schemeClr val="tx1">
                    <a:lumMod val="85000"/>
                    <a:lumOff val="15000"/>
                  </a:schemeClr>
                </a:solidFill>
              </a:rPr>
              <a:t>for business and operations activities</a:t>
            </a:r>
            <a:r>
              <a:rPr lang="en-US" dirty="0" smtClean="0">
                <a:solidFill>
                  <a:schemeClr val="tx1">
                    <a:lumMod val="85000"/>
                    <a:lumOff val="15000"/>
                  </a:schemeClr>
                </a:solidFill>
              </a:rPr>
              <a:t>.  DCAE collects performance, usage, and configuration data; provides computation of analytics; aids in trouble-shooting and management; and publishes event, data, and analytics to the rest of the ONAP system for FCAPS functionality.  </a:t>
            </a:r>
            <a:endParaRPr lang="en-US" dirty="0">
              <a:solidFill>
                <a:schemeClr val="tx1">
                  <a:lumMod val="85000"/>
                  <a:lumOff val="15000"/>
                </a:schemeClr>
              </a:solidFill>
            </a:endParaRPr>
          </a:p>
        </p:txBody>
      </p:sp>
      <p:sp>
        <p:nvSpPr>
          <p:cNvPr id="9" name="Rectangle 8"/>
          <p:cNvSpPr/>
          <p:nvPr/>
        </p:nvSpPr>
        <p:spPr>
          <a:xfrm>
            <a:off x="2297231" y="2371739"/>
            <a:ext cx="9523929" cy="11040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a:t>
            </a:r>
            <a:r>
              <a:rPr lang="en-US" dirty="0" smtClean="0">
                <a:solidFill>
                  <a:schemeClr val="tx1">
                    <a:lumMod val="85000"/>
                    <a:lumOff val="15000"/>
                  </a:schemeClr>
                </a:solidFill>
              </a:rPr>
              <a:t>Data collection interface (used by VNFs and others from which data is collected)</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Interface for various FCAPS data entering DCAE/ONAP.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Interface 2: Deployment interface (used by CLAMP)</a:t>
            </a:r>
          </a:p>
          <a:p>
            <a:pPr marL="742950" lvl="1" indent="-285750">
              <a:buFontTx/>
              <a:buChar char="-"/>
            </a:pPr>
            <a:r>
              <a:rPr lang="en-US" dirty="0" smtClean="0">
                <a:solidFill>
                  <a:schemeClr val="tx1">
                    <a:lumMod val="85000"/>
                    <a:lumOff val="15000"/>
                  </a:schemeClr>
                </a:solidFill>
              </a:rPr>
              <a:t>Interface for triggering the deployment and changes of a control loop</a:t>
            </a:r>
          </a:p>
        </p:txBody>
      </p:sp>
      <p:sp>
        <p:nvSpPr>
          <p:cNvPr id="10" name="Rectangle 9"/>
          <p:cNvSpPr/>
          <p:nvPr/>
        </p:nvSpPr>
        <p:spPr>
          <a:xfrm>
            <a:off x="2297231" y="3679721"/>
            <a:ext cx="9523929" cy="21749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7500" lnSpcReduction="20000"/>
          </a:bodyPr>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Interface </a:t>
            </a:r>
            <a:r>
              <a:rPr lang="en-US" dirty="0" smtClean="0">
                <a:solidFill>
                  <a:schemeClr val="tx1">
                    <a:lumMod val="85000"/>
                    <a:lumOff val="15000"/>
                  </a:schemeClr>
                </a:solidFill>
              </a:rPr>
              <a:t>1: Data movement platform interface (provided by DMaaP)</a:t>
            </a:r>
          </a:p>
          <a:p>
            <a:pPr marL="742950" lvl="1" indent="-285750">
              <a:buFontTx/>
              <a:buChar char="-"/>
            </a:pPr>
            <a:r>
              <a:rPr lang="en-US" dirty="0" smtClean="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smtClean="0">
                <a:solidFill>
                  <a:schemeClr val="tx1">
                    <a:lumMod val="85000"/>
                    <a:lumOff val="15000"/>
                  </a:schemeClr>
                </a:solidFill>
              </a:rPr>
              <a:t>This interface can also be used for publishing events to other ONAP components.</a:t>
            </a:r>
          </a:p>
          <a:p>
            <a:pPr marL="285750" indent="-285750">
              <a:buFontTx/>
              <a:buChar char="-"/>
            </a:pPr>
            <a:r>
              <a:rPr lang="en-US" dirty="0" smtClean="0">
                <a:solidFill>
                  <a:schemeClr val="tx1">
                    <a:lumMod val="85000"/>
                    <a:lumOff val="15000"/>
                  </a:schemeClr>
                </a:solidFill>
              </a:rPr>
              <a:t>Interface 2: Data enrichment interface (provided by A&amp;AI)</a:t>
            </a:r>
          </a:p>
          <a:p>
            <a:pPr marL="742950" lvl="1" indent="-285750">
              <a:buFontTx/>
              <a:buChar char="-"/>
            </a:pPr>
            <a:r>
              <a:rPr lang="en-US" dirty="0" smtClean="0">
                <a:solidFill>
                  <a:schemeClr val="tx1">
                    <a:lumMod val="85000"/>
                    <a:lumOff val="15000"/>
                  </a:schemeClr>
                </a:solidFill>
              </a:rPr>
              <a:t>Interface used by DCAE for enriching collected raw data by adding information not contained in original data, e.g. identifying the VNF type from VNF identity by querying this interface.</a:t>
            </a:r>
          </a:p>
          <a:p>
            <a:pPr marL="285750" indent="-285750">
              <a:buFontTx/>
              <a:buChar char="-"/>
            </a:pPr>
            <a:r>
              <a:rPr lang="en-US" dirty="0">
                <a:solidFill>
                  <a:schemeClr val="tx1">
                    <a:lumMod val="85000"/>
                    <a:lumOff val="15000"/>
                  </a:schemeClr>
                </a:solidFill>
              </a:rPr>
              <a:t>Interface 2: Service model </a:t>
            </a:r>
            <a:r>
              <a:rPr lang="en-US" dirty="0" smtClean="0">
                <a:solidFill>
                  <a:schemeClr val="tx1">
                    <a:lumMod val="85000"/>
                    <a:lumOff val="15000"/>
                  </a:schemeClr>
                </a:solidFill>
              </a:rPr>
              <a:t>change interface (Provided by SDC)</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control loop </a:t>
            </a:r>
            <a:r>
              <a:rPr lang="en-US" dirty="0" smtClean="0">
                <a:solidFill>
                  <a:schemeClr val="tx1">
                    <a:lumMod val="85000"/>
                    <a:lumOff val="15000"/>
                  </a:schemeClr>
                </a:solidFill>
              </a:rPr>
              <a:t>models and updates.</a:t>
            </a:r>
          </a:p>
          <a:p>
            <a:pPr marL="285750" indent="-285750">
              <a:buFontTx/>
              <a:buChar char="-"/>
            </a:pPr>
            <a:r>
              <a:rPr lang="en-US" dirty="0">
                <a:solidFill>
                  <a:schemeClr val="tx1">
                    <a:lumMod val="85000"/>
                    <a:lumOff val="15000"/>
                  </a:schemeClr>
                </a:solidFill>
              </a:rPr>
              <a:t>Interface 4: Policy </a:t>
            </a:r>
            <a:r>
              <a:rPr lang="en-US" dirty="0" smtClean="0">
                <a:solidFill>
                  <a:schemeClr val="tx1">
                    <a:lumMod val="85000"/>
                    <a:lumOff val="15000"/>
                  </a:schemeClr>
                </a:solidFill>
              </a:rPr>
              <a:t>interface (Provided by Policy)</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configuration and operation policies on control loop and control loop components into DCAE for </a:t>
            </a:r>
            <a:r>
              <a:rPr lang="en-US" dirty="0" smtClean="0">
                <a:solidFill>
                  <a:schemeClr val="tx1">
                    <a:lumMod val="85000"/>
                    <a:lumOff val="15000"/>
                  </a:schemeClr>
                </a:solidFill>
              </a:rPr>
              <a:t>application.</a:t>
            </a:r>
            <a:endParaRPr lang="en-US" dirty="0">
              <a:solidFill>
                <a:schemeClr val="tx1">
                  <a:lumMod val="85000"/>
                  <a:lumOff val="15000"/>
                </a:schemeClr>
              </a:solidFill>
            </a:endParaRPr>
          </a:p>
          <a:p>
            <a:endParaRPr lang="en-US" dirty="0" smtClean="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a:t>
            </a:r>
            <a:r>
              <a:rPr lang="en-US" dirty="0" smtClean="0">
                <a:solidFill>
                  <a:schemeClr val="tx1">
                    <a:lumMod val="85000"/>
                    <a:lumOff val="15000"/>
                  </a:schemeClr>
                </a:solidFill>
              </a:rPr>
              <a:t>Models: TOSCA models descripting control loop construction (e.g. collection and analytics apparatus) </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809959003"/>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8" name="Rectangle 7"/>
          <p:cNvSpPr/>
          <p:nvPr/>
        </p:nvSpPr>
        <p:spPr>
          <a:xfrm>
            <a:off x="2297232" y="1381991"/>
            <a:ext cx="9523929" cy="12470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maintains </a:t>
            </a:r>
            <a:r>
              <a:rPr lang="en-US" sz="1200" dirty="0">
                <a:solidFill>
                  <a:schemeClr val="tx1">
                    <a:lumMod val="85000"/>
                    <a:lumOff val="15000"/>
                  </a:schemeClr>
                </a:solidFill>
              </a:rPr>
              <a:t>a live view of services and resources in the network, providing the state and relationships of the service </a:t>
            </a:r>
            <a:r>
              <a:rPr lang="en-US" sz="1200" dirty="0" smtClean="0">
                <a:solidFill>
                  <a:schemeClr val="tx1">
                    <a:lumMod val="85000"/>
                    <a:lumOff val="15000"/>
                  </a:schemeClr>
                </a:solidFill>
              </a:rPr>
              <a:t>components</a:t>
            </a:r>
          </a:p>
          <a:p>
            <a:pPr marL="285750" indent="-285750">
              <a:buFontTx/>
              <a:buChar char="-"/>
            </a:pPr>
            <a:r>
              <a:rPr lang="en-US" sz="1200" dirty="0" smtClean="0">
                <a:solidFill>
                  <a:schemeClr val="tx1">
                    <a:lumMod val="85000"/>
                    <a:lumOff val="15000"/>
                  </a:schemeClr>
                </a:solidFill>
              </a:rPr>
              <a:t>Maintains </a:t>
            </a:r>
            <a:r>
              <a:rPr lang="en-US" sz="1200" dirty="0">
                <a:solidFill>
                  <a:schemeClr val="tx1">
                    <a:lumMod val="85000"/>
                    <a:lumOff val="15000"/>
                  </a:schemeClr>
                </a:solidFill>
              </a:rPr>
              <a:t>the view of the managed systems services and resources, as well as information of the external systems that ONAP will connect to</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It </a:t>
            </a:r>
            <a:r>
              <a:rPr lang="en-US" sz="1200" dirty="0">
                <a:solidFill>
                  <a:schemeClr val="tx1">
                    <a:lumMod val="85000"/>
                    <a:lumOff val="15000"/>
                  </a:schemeClr>
                </a:solidFill>
              </a:rPr>
              <a:t>provides real-time views of a managed systems resources, services and relationships with each other</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provides a </a:t>
            </a:r>
            <a:r>
              <a:rPr lang="en-US" sz="1200" dirty="0">
                <a:solidFill>
                  <a:schemeClr val="tx1">
                    <a:lumMod val="85000"/>
                    <a:lumOff val="15000"/>
                  </a:schemeClr>
                </a:solidFill>
              </a:rPr>
              <a:t>GUI to provide users the ability to find and inspect inventory data.  This includes a free-text search, inspection of specific entities and their relationships, and aggregated views of data.</a:t>
            </a:r>
          </a:p>
          <a:p>
            <a:pPr marL="285750" indent="-285750">
              <a:buFontTx/>
              <a:buChar char="-"/>
            </a:pPr>
            <a:endParaRPr lang="en-US" sz="1200" dirty="0" smtClean="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a:t>
            </a:r>
            <a:r>
              <a:rPr lang="en-US" sz="1200" dirty="0" smtClean="0">
                <a:solidFill>
                  <a:schemeClr val="tx1">
                    <a:lumMod val="85000"/>
                    <a:lumOff val="15000"/>
                  </a:schemeClr>
                </a:solidFill>
              </a:rPr>
              <a:t>Interfaces:</a:t>
            </a:r>
          </a:p>
          <a:p>
            <a:pPr marL="742950" lvl="1" indent="-285750">
              <a:buFontTx/>
              <a:buChar char="-"/>
            </a:pPr>
            <a:r>
              <a:rPr lang="en-US" sz="1200" dirty="0" smtClean="0">
                <a:solidFill>
                  <a:schemeClr val="tx1">
                    <a:lumMod val="85000"/>
                    <a:lumOff val="15000"/>
                  </a:schemeClr>
                </a:solidFill>
              </a:rPr>
              <a:t>AAI Resources REST API - Provides </a:t>
            </a:r>
            <a:r>
              <a:rPr lang="en-US" sz="1200" dirty="0">
                <a:solidFill>
                  <a:schemeClr val="tx1">
                    <a:lumMod val="85000"/>
                    <a:lumOff val="15000"/>
                  </a:schemeClr>
                </a:solidFill>
              </a:rPr>
              <a:t>the ability to store, read, update inventory </a:t>
            </a:r>
            <a:r>
              <a:rPr lang="en-US" sz="1200" dirty="0" smtClean="0">
                <a:solidFill>
                  <a:schemeClr val="tx1">
                    <a:lumMod val="85000"/>
                    <a:lumOff val="15000"/>
                  </a:schemeClr>
                </a:solidFill>
              </a:rPr>
              <a:t>information</a:t>
            </a:r>
          </a:p>
          <a:p>
            <a:pPr marL="742950" lvl="1" indent="-285750">
              <a:buFontTx/>
              <a:buChar char="-"/>
            </a:pPr>
            <a:r>
              <a:rPr lang="en-US" sz="1200" dirty="0" smtClean="0">
                <a:solidFill>
                  <a:schemeClr val="tx1">
                    <a:lumMod val="85000"/>
                    <a:lumOff val="15000"/>
                  </a:schemeClr>
                </a:solidFill>
              </a:rPr>
              <a:t>Gizmo</a:t>
            </a:r>
            <a:r>
              <a:rPr lang="en-US" sz="1200" dirty="0">
                <a:solidFill>
                  <a:schemeClr val="tx1">
                    <a:lumMod val="85000"/>
                    <a:lumOff val="15000"/>
                  </a:schemeClr>
                </a:solidFill>
              </a:rPr>
              <a:t>: a </a:t>
            </a:r>
            <a:r>
              <a:rPr lang="en-US" sz="1200">
                <a:solidFill>
                  <a:schemeClr val="tx1">
                    <a:lumMod val="85000"/>
                    <a:lumOff val="15000"/>
                  </a:schemeClr>
                </a:solidFill>
              </a:rPr>
              <a:t>low-level </a:t>
            </a:r>
            <a:r>
              <a:rPr lang="en-US" sz="1200" smtClean="0">
                <a:solidFill>
                  <a:schemeClr val="tx1">
                    <a:lumMod val="85000"/>
                    <a:lumOff val="15000"/>
                  </a:schemeClr>
                </a:solidFill>
              </a:rPr>
              <a:t>REST CRUD </a:t>
            </a:r>
            <a:r>
              <a:rPr lang="en-US" sz="1200" dirty="0">
                <a:solidFill>
                  <a:schemeClr val="tx1">
                    <a:lumMod val="85000"/>
                    <a:lumOff val="15000"/>
                  </a:schemeClr>
                </a:solidFill>
              </a:rPr>
              <a:t>API that provides targeted and simple access to entities, relationships, and their properties.  Gizmo also provides lightweight collections, and transactional bulk write </a:t>
            </a:r>
            <a:r>
              <a:rPr lang="en-US" sz="1200" dirty="0" smtClean="0">
                <a:solidFill>
                  <a:schemeClr val="tx1">
                    <a:lumMod val="85000"/>
                    <a:lumOff val="15000"/>
                  </a:schemeClr>
                </a:solidFill>
              </a:rPr>
              <a:t>support</a:t>
            </a:r>
          </a:p>
          <a:p>
            <a:pPr marL="285750" indent="-285750">
              <a:buFontTx/>
              <a:buChar char="-"/>
            </a:pPr>
            <a:r>
              <a:rPr lang="en-US" sz="1200" dirty="0" smtClean="0">
                <a:solidFill>
                  <a:schemeClr val="tx1">
                    <a:lumMod val="85000"/>
                    <a:lumOff val="15000"/>
                  </a:schemeClr>
                </a:solidFill>
              </a:rPr>
              <a:t>Complex Query Interface: AAI Traversal REST API – Provides the ability to perform complex traversals of the AAI Graph</a:t>
            </a:r>
          </a:p>
          <a:p>
            <a:pPr marL="285750" indent="-285750">
              <a:buFontTx/>
              <a:buChar char="-"/>
            </a:pPr>
            <a:r>
              <a:rPr lang="en-US" sz="1200" dirty="0" smtClean="0">
                <a:solidFill>
                  <a:schemeClr val="tx1">
                    <a:lumMod val="85000"/>
                    <a:lumOff val="15000"/>
                  </a:schemeClr>
                </a:solidFill>
              </a:rPr>
              <a:t>External </a:t>
            </a:r>
            <a:r>
              <a:rPr lang="en-US" sz="1200" dirty="0">
                <a:solidFill>
                  <a:schemeClr val="tx1">
                    <a:lumMod val="85000"/>
                    <a:lumOff val="15000"/>
                  </a:schemeClr>
                </a:solidFill>
              </a:rPr>
              <a:t>Register interface </a:t>
            </a:r>
          </a:p>
          <a:p>
            <a:pPr marL="742950" lvl="1" indent="-285750">
              <a:buFontTx/>
              <a:buChar char="-"/>
            </a:pPr>
            <a:r>
              <a:rPr lang="en-US" sz="1200" dirty="0">
                <a:solidFill>
                  <a:schemeClr val="tx1">
                    <a:lumMod val="85000"/>
                    <a:lumOff val="15000"/>
                  </a:schemeClr>
                </a:solidFill>
              </a:rPr>
              <a:t>Provides the ability to provision and read external system information</a:t>
            </a: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smtClean="0">
                <a:solidFill>
                  <a:schemeClr val="tx1">
                    <a:lumMod val="85000"/>
                    <a:lumOff val="15000"/>
                  </a:schemeClr>
                </a:solidFill>
              </a:rPr>
              <a:t>DMaaP</a:t>
            </a:r>
            <a:endParaRPr lang="en-US" sz="1200" dirty="0" smtClean="0">
              <a:solidFill>
                <a:schemeClr val="tx1">
                  <a:lumMod val="85000"/>
                  <a:lumOff val="15000"/>
                </a:schemeClr>
              </a:solidFill>
            </a:endParaRPr>
          </a:p>
          <a:p>
            <a:pPr marL="285750" indent="-285750">
              <a:buFontTx/>
              <a:buChar char="-"/>
            </a:pPr>
            <a:r>
              <a:rPr lang="en-US" sz="1200" dirty="0" smtClean="0">
                <a:solidFill>
                  <a:schemeClr val="tx1">
                    <a:lumMod val="85000"/>
                    <a:lumOff val="15000"/>
                  </a:schemeClr>
                </a:solidFill>
              </a:rPr>
              <a:t>SDC</a:t>
            </a:r>
          </a:p>
          <a:p>
            <a:pPr marL="285750" indent="-285750">
              <a:buFontTx/>
              <a:buChar char="-"/>
            </a:pPr>
            <a:r>
              <a:rPr lang="en-US" sz="1200" dirty="0" err="1" smtClean="0">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a:t>
            </a:r>
            <a:r>
              <a:rPr lang="en-US" dirty="0" smtClean="0">
                <a:solidFill>
                  <a:schemeClr val="tx1">
                    <a:lumMod val="85000"/>
                    <a:lumOff val="15000"/>
                  </a:schemeClr>
                </a:solidFill>
              </a:rPr>
              <a:t>TOSCA Service and Resource Models</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010417536"/>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6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600" dirty="0"/>
              <a:t>AAF contains some elements of Role Based Authorization, but includes Attribute Based Authorization elements as well. </a:t>
            </a:r>
          </a:p>
          <a:p>
            <a:pPr marL="0" indent="0">
              <a:buNone/>
            </a:pPr>
            <a:r>
              <a:rPr lang="en-US" sz="1600" b="1" dirty="0"/>
              <a:t>Essential Functional Components: </a:t>
            </a:r>
          </a:p>
          <a:p>
            <a:r>
              <a:rPr lang="en-US" sz="1600" dirty="0"/>
              <a:t>The core component to deliver this Enterprise Access is a </a:t>
            </a:r>
            <a:r>
              <a:rPr lang="en-US" sz="1600" dirty="0" err="1"/>
              <a:t>RESTful</a:t>
            </a:r>
            <a:r>
              <a:rPr lang="en-US" sz="1600" dirty="0"/>
              <a:t> service, with runtime instances  backed by a resilient </a:t>
            </a:r>
            <a:r>
              <a:rPr lang="en-US" sz="1600" dirty="0" err="1"/>
              <a:t>Datastore</a:t>
            </a:r>
            <a:r>
              <a:rPr lang="en-US" sz="1600" dirty="0"/>
              <a:t> (Cassandra as of release 1.3)</a:t>
            </a:r>
          </a:p>
          <a:p>
            <a:r>
              <a:rPr lang="en-US" sz="1600" dirty="0"/>
              <a:t>The Data is managed by </a:t>
            </a:r>
            <a:r>
              <a:rPr lang="en-US" sz="1600" dirty="0" err="1"/>
              <a:t>RESTful</a:t>
            </a:r>
            <a:r>
              <a:rPr lang="en-US" sz="1600" dirty="0"/>
              <a:t> API, with Admin functions supplemented by Character Based User interface and certain GUI elements.</a:t>
            </a:r>
          </a:p>
          <a:p>
            <a:r>
              <a:rPr lang="en-US" sz="1600" dirty="0"/>
              <a:t>The Service accessible by provided Caching Clients and by specialized plugins</a:t>
            </a:r>
          </a:p>
          <a:p>
            <a:r>
              <a:rPr lang="en-US" sz="1600" dirty="0"/>
              <a:t>CADI (A Framework for providing Enterprise Class Authentication and Authorization with minimal configuration to Containers and Standalone Services)</a:t>
            </a:r>
          </a:p>
          <a:p>
            <a:r>
              <a:rPr lang="en-US" sz="1600" dirty="0"/>
              <a:t>Cassandra (GRID Core)</a:t>
            </a:r>
          </a:p>
        </p:txBody>
      </p:sp>
    </p:spTree>
    <p:extLst>
      <p:ext uri="{BB962C8B-B14F-4D97-AF65-F5344CB8AC3E}">
        <p14:creationId xmlns:p14="http://schemas.microsoft.com/office/powerpoint/2010/main" val="2220591104"/>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2252907323"/>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5578853"/>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163" y="1153026"/>
            <a:ext cx="7849355" cy="5352308"/>
          </a:xfrm>
          <a:prstGeom prst="rect">
            <a:avLst/>
          </a:prstGeom>
        </p:spPr>
      </p:pic>
    </p:spTree>
    <p:extLst>
      <p:ext uri="{BB962C8B-B14F-4D97-AF65-F5344CB8AC3E}">
        <p14:creationId xmlns:p14="http://schemas.microsoft.com/office/powerpoint/2010/main" val="3270446574"/>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err="1" smtClean="0"/>
              <a:t>DMaaP</a:t>
            </a:r>
            <a:r>
              <a:rPr lang="en-US" b="1" dirty="0" smtClean="0"/>
              <a:t> </a:t>
            </a:r>
            <a:r>
              <a:rPr lang="en-US" b="1" dirty="0"/>
              <a:t>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rmAutofit fontScale="92500" lnSpcReduction="20000"/>
          </a:bodyPr>
          <a:lstStyle/>
          <a:p>
            <a:r>
              <a:rPr lang="en-US" sz="2600" dirty="0"/>
              <a:t>Data movement as a platform(</a:t>
            </a:r>
            <a:r>
              <a:rPr lang="en-US" sz="2600" dirty="0" err="1"/>
              <a:t>DMaaP</a:t>
            </a:r>
            <a:r>
              <a:rPr lang="en-US" sz="2600" dirty="0"/>
              <a:t>) is a premier platform for high performing and cost effective data movement services that transports and processes data from any source to any target with the format, quality, security, and concurrency required to serve the business and customer needs.</a:t>
            </a:r>
          </a:p>
          <a:p>
            <a:r>
              <a:rPr lang="en-US" sz="2600" dirty="0" err="1"/>
              <a:t>DMaaP</a:t>
            </a:r>
            <a:r>
              <a:rPr lang="en-US" sz="2600" dirty="0"/>
              <a:t> consists of three major functional areas:</a:t>
            </a:r>
          </a:p>
          <a:p>
            <a:pPr marL="914400" lvl="1" indent="-457200">
              <a:buFont typeface="+mj-lt"/>
              <a:buAutoNum type="arabicPeriod"/>
            </a:pPr>
            <a:r>
              <a:rPr lang="en-US" sz="2200" b="1" dirty="0" smtClean="0"/>
              <a:t>Data </a:t>
            </a:r>
            <a:r>
              <a:rPr lang="en-US" sz="2200" b="1" dirty="0"/>
              <a:t>Filtering</a:t>
            </a:r>
            <a:r>
              <a:rPr lang="en-US" sz="2200" dirty="0"/>
              <a:t> - the data preprocessing at the edge via data analytics and compression to reduce the data size needed to be processed.</a:t>
            </a:r>
          </a:p>
          <a:p>
            <a:pPr marL="914400" lvl="1" indent="-457200">
              <a:buFont typeface="+mj-lt"/>
              <a:buAutoNum type="arabicPeriod"/>
            </a:pPr>
            <a:r>
              <a:rPr lang="en-US" sz="2200" b="1" dirty="0" smtClean="0"/>
              <a:t>Data </a:t>
            </a:r>
            <a:r>
              <a:rPr lang="en-US" sz="2200" b="1" dirty="0"/>
              <a:t>Transport</a:t>
            </a:r>
            <a:r>
              <a:rPr lang="en-US" sz="2200"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pPr marL="914400" lvl="1" indent="-457200">
              <a:buFont typeface="+mj-lt"/>
              <a:buAutoNum type="arabicPeriod"/>
            </a:pPr>
            <a:r>
              <a:rPr lang="en-US" sz="2200" b="1" dirty="0" smtClean="0"/>
              <a:t>Data </a:t>
            </a:r>
            <a:r>
              <a:rPr lang="en-US" sz="2200" b="1" dirty="0"/>
              <a:t>Processing</a:t>
            </a:r>
            <a:r>
              <a:rPr lang="en-US" sz="2200"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r>
              <a:rPr lang="en-US" sz="2600" dirty="0"/>
              <a:t>This service is build using Apache Kafka and Restful API is created for message publishing, subscribing and admin activities</a:t>
            </a:r>
            <a:endParaRPr lang="en-US" dirty="0"/>
          </a:p>
        </p:txBody>
      </p:sp>
    </p:spTree>
    <p:extLst>
      <p:ext uri="{BB962C8B-B14F-4D97-AF65-F5344CB8AC3E}">
        <p14:creationId xmlns:p14="http://schemas.microsoft.com/office/powerpoint/2010/main" val="3632412285"/>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p:cNvSpPr>
            <a:spLocks noGrp="1"/>
          </p:cNvSpPr>
          <p:nvPr>
            <p:ph type="title"/>
          </p:nvPr>
        </p:nvSpPr>
        <p:spPr/>
        <p:txBody>
          <a:bodyPr>
            <a:normAutofit fontScale="90000"/>
          </a:bodyPr>
          <a:lstStyle/>
          <a:p>
            <a:r>
              <a:rPr lang="en-US" dirty="0" smtClean="0"/>
              <a:t>APPC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a:t>
            </a:r>
            <a:r>
              <a:rPr lang="en-US" sz="1100" dirty="0" smtClean="0">
                <a:solidFill>
                  <a:schemeClr val="tx1"/>
                </a:solidFill>
              </a:rPr>
              <a:t>. Consult </a:t>
            </a:r>
            <a:r>
              <a:rPr lang="en-US" sz="1100" dirty="0" err="1" smtClean="0">
                <a:solidFill>
                  <a:schemeClr val="tx1"/>
                </a:solidFill>
              </a:rPr>
              <a:t>readthedocs</a:t>
            </a:r>
            <a:r>
              <a:rPr lang="en-US" sz="1100" dirty="0" smtClean="0">
                <a:solidFill>
                  <a:schemeClr val="tx1"/>
                </a:solidFill>
              </a:rPr>
              <a:t> documentation for the full set of APIs offered/supported.</a:t>
            </a:r>
            <a:endParaRPr lang="en-US" sz="1100" dirty="0">
              <a:solidFill>
                <a:schemeClr val="tx1"/>
              </a:solidFill>
            </a:endParaRP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smtClean="0">
                <a:solidFill>
                  <a:schemeClr val="tx1"/>
                </a:solidFill>
              </a:rPr>
              <a:t>Information about the APPC architecture and provided APIs can be found in the APPC User Guide and LCM &amp; OAM API Guides on </a:t>
            </a:r>
            <a:r>
              <a:rPr lang="en-US" sz="1100" dirty="0" err="1" smtClean="0">
                <a:solidFill>
                  <a:schemeClr val="tx1"/>
                </a:solidFill>
                <a:hlinkClick r:id="rId2"/>
              </a:rPr>
              <a:t>readthedocs</a:t>
            </a:r>
            <a:endParaRPr lang="en-US" sz="1100" dirty="0">
              <a:solidFill>
                <a:schemeClr val="tx1"/>
              </a:solidFill>
            </a:endParaRPr>
          </a:p>
          <a:p>
            <a:r>
              <a:rPr lang="en-US" sz="900" dirty="0" smtClean="0">
                <a:solidFill>
                  <a:schemeClr val="tx1">
                    <a:lumMod val="85000"/>
                    <a:lumOff val="15000"/>
                  </a:schemeClr>
                </a:solidFill>
              </a:rPr>
              <a:t>.</a:t>
            </a:r>
            <a:endParaRPr lang="en-US" sz="900" dirty="0">
              <a:solidFill>
                <a:schemeClr val="tx1">
                  <a:lumMod val="85000"/>
                  <a:lumOff val="15000"/>
                </a:schemeClr>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(refer to </a:t>
            </a:r>
            <a:r>
              <a:rPr lang="en-US" sz="1200" dirty="0" smtClean="0">
                <a:solidFill>
                  <a:schemeClr val="tx1">
                    <a:lumMod val="85000"/>
                    <a:lumOff val="15000"/>
                  </a:schemeClr>
                </a:solidFill>
                <a:hlinkClick r:id="rId3"/>
              </a:rPr>
              <a:t>APPC User Guide </a:t>
            </a:r>
            <a:r>
              <a:rPr lang="en-US" sz="1200" dirty="0" smtClean="0">
                <a:solidFill>
                  <a:schemeClr val="tx1">
                    <a:lumMod val="85000"/>
                    <a:lumOff val="15000"/>
                  </a:schemeClr>
                </a:solidFill>
              </a:rPr>
              <a:t>for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435999169"/>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r>
              <a:rPr lang="en-US" dirty="0" smtClean="0"/>
              <a:t>APPC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Consumed Interfaces</a:t>
            </a:r>
          </a:p>
          <a:p>
            <a:endParaRPr lang="en-US" dirty="0" smtClean="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smtClean="0">
                <a:solidFill>
                  <a:schemeClr val="tx1">
                    <a:lumMod val="85000"/>
                    <a:lumOff val="15000"/>
                  </a:schemeClr>
                </a:solidFill>
              </a:rPr>
              <a:t>TOSCA Dependency Model</a:t>
            </a:r>
          </a:p>
          <a:p>
            <a:pPr marL="285750" indent="-285750">
              <a:buFont typeface="Arial" panose="020B0604020202020204" pitchFamily="34" charset="0"/>
              <a:buChar char="•"/>
            </a:pPr>
            <a:r>
              <a:rPr lang="en-US" sz="1400" dirty="0" smtClean="0">
                <a:solidFill>
                  <a:schemeClr val="tx1"/>
                </a:solidFill>
              </a:rPr>
              <a:t>APP-C also support </a:t>
            </a:r>
            <a:r>
              <a:rPr lang="en-US" sz="1400" dirty="0">
                <a:solidFill>
                  <a:schemeClr val="tx1"/>
                </a:solidFill>
              </a:rPr>
              <a:t>a variety of models, most of which are created by the </a:t>
            </a:r>
            <a:r>
              <a:rPr lang="en-US" sz="1400" dirty="0" smtClean="0">
                <a:solidFill>
                  <a:schemeClr val="tx1"/>
                </a:solidFill>
              </a:rPr>
              <a:t>APPC Configuration Design Tool (CDT).</a:t>
            </a:r>
            <a:r>
              <a:rPr lang="en-US" sz="1400" dirty="0">
                <a:solidFill>
                  <a:schemeClr val="tx1"/>
                </a:solidFill>
              </a:rPr>
              <a:t>   Examples </a:t>
            </a:r>
            <a:r>
              <a:rPr lang="en-US" sz="1400" dirty="0" smtClean="0">
                <a:solidFill>
                  <a:schemeClr val="tx1"/>
                </a:solidFill>
              </a:rPr>
              <a:t>are:</a:t>
            </a:r>
            <a:endParaRPr lang="en-US" sz="1400" dirty="0">
              <a:solidFill>
                <a:schemeClr val="tx1"/>
              </a:solidFill>
            </a:endParaRPr>
          </a:p>
          <a:p>
            <a:pPr marL="742950" lvl="1" indent="-285750">
              <a:buFont typeface="Arial" panose="020B0604020202020204" pitchFamily="34" charset="0"/>
              <a:buChar char="•"/>
            </a:pPr>
            <a:r>
              <a:rPr lang="en-US" sz="1400" dirty="0" smtClean="0">
                <a:solidFill>
                  <a:schemeClr val="tx1"/>
                </a:solidFill>
              </a:rPr>
              <a:t>Reference </a:t>
            </a:r>
            <a:r>
              <a:rPr lang="en-US" sz="1400" dirty="0">
                <a:solidFill>
                  <a:schemeClr val="tx1"/>
                </a:solidFill>
              </a:rPr>
              <a:t>Data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VNF </a:t>
            </a:r>
            <a:r>
              <a:rPr lang="en-US" sz="1400" dirty="0">
                <a:solidFill>
                  <a:schemeClr val="tx1"/>
                </a:solidFill>
              </a:rPr>
              <a:t>Capabilities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Template </a:t>
            </a:r>
            <a:r>
              <a:rPr lang="en-US" sz="1400" dirty="0">
                <a:solidFill>
                  <a:schemeClr val="tx1"/>
                </a:solidFill>
              </a:rPr>
              <a:t>Model (</a:t>
            </a:r>
            <a:r>
              <a:rPr lang="en-US" sz="1400" dirty="0" err="1">
                <a:solidFill>
                  <a:schemeClr val="tx1"/>
                </a:solidFill>
              </a:rPr>
              <a:t>json</a:t>
            </a:r>
            <a:r>
              <a:rPr lang="en-US" sz="1400" dirty="0">
                <a:solidFill>
                  <a:schemeClr val="tx1"/>
                </a:solidFill>
              </a:rPr>
              <a:t> or </a:t>
            </a:r>
            <a:r>
              <a:rPr lang="en-US" sz="1400" dirty="0" smtClean="0">
                <a:solidFill>
                  <a:schemeClr val="tx1"/>
                </a:solidFill>
              </a:rPr>
              <a:t>xml)</a:t>
            </a:r>
          </a:p>
          <a:p>
            <a:pPr marL="742950" lvl="1" indent="-285750">
              <a:buFont typeface="Arial" panose="020B0604020202020204" pitchFamily="34" charset="0"/>
              <a:buChar char="•"/>
            </a:pPr>
            <a:r>
              <a:rPr lang="en-US" sz="1400" dirty="0" smtClean="0">
                <a:solidFill>
                  <a:schemeClr val="tx1"/>
                </a:solidFill>
              </a:rPr>
              <a:t>Parameter </a:t>
            </a:r>
            <a:r>
              <a:rPr lang="en-US" sz="1400" dirty="0">
                <a:solidFill>
                  <a:schemeClr val="tx1"/>
                </a:solidFill>
              </a:rPr>
              <a:t>Definition Model (</a:t>
            </a:r>
            <a:r>
              <a:rPr lang="en-US" sz="1400" dirty="0" err="1">
                <a:solidFill>
                  <a:schemeClr val="tx1"/>
                </a:solidFill>
              </a:rPr>
              <a:t>yaml</a:t>
            </a:r>
            <a:r>
              <a:rPr lang="en-US" sz="1400" dirty="0" smtClean="0">
                <a:solidFill>
                  <a:schemeClr val="tx1"/>
                </a:solidFill>
              </a:rPr>
              <a:t>)</a:t>
            </a:r>
          </a:p>
          <a:p>
            <a:r>
              <a:rPr lang="en-US" dirty="0" smtClean="0">
                <a:solidFill>
                  <a:schemeClr val="tx1"/>
                </a:solidFill>
              </a:rPr>
              <a:t> </a:t>
            </a: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2085585092"/>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p:txBody>
          <a:bodyPr>
            <a:normAutofit fontScale="90000"/>
          </a:bodyPr>
          <a:lstStyle/>
          <a:p>
            <a:r>
              <a:rPr lang="en-US" dirty="0" smtClean="0"/>
              <a:t>CLAMP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CLAMP is a platform for designing and managing control loops.  </a:t>
            </a:r>
          </a:p>
          <a:p>
            <a:r>
              <a:rPr lang="en-US" sz="1100" dirty="0">
                <a:solidFill>
                  <a:schemeClr val="tx1"/>
                </a:solidFill>
              </a:rPr>
              <a:t>It is used to design a </a:t>
            </a:r>
            <a:r>
              <a:rPr lang="en-US" sz="1100" dirty="0" smtClean="0">
                <a:solidFill>
                  <a:schemeClr val="tx1"/>
                </a:solidFill>
              </a:rPr>
              <a:t>control loop</a:t>
            </a:r>
            <a:r>
              <a:rPr lang="en-US" sz="1100" dirty="0">
                <a:solidFill>
                  <a:schemeClr val="tx1"/>
                </a:solidFill>
              </a:rPr>
              <a:t>, configure it with specific parameters for a particular network service, </a:t>
            </a:r>
          </a:p>
          <a:p>
            <a:r>
              <a:rPr lang="en-US" sz="1100" dirty="0">
                <a:solidFill>
                  <a:schemeClr val="tx1"/>
                </a:solidFill>
              </a:rPr>
              <a:t>then It interacts with other systems to </a:t>
            </a:r>
            <a:r>
              <a:rPr lang="en-US" sz="1100" dirty="0" smtClean="0">
                <a:solidFill>
                  <a:schemeClr val="tx1"/>
                </a:solidFill>
              </a:rPr>
              <a:t>deploy/</a:t>
            </a:r>
            <a:r>
              <a:rPr lang="en-US" sz="1100" dirty="0" err="1" smtClean="0">
                <a:solidFill>
                  <a:schemeClr val="tx1"/>
                </a:solidFill>
              </a:rPr>
              <a:t>undeploy</a:t>
            </a:r>
            <a:r>
              <a:rPr lang="en-US" sz="1100" dirty="0" smtClean="0">
                <a:solidFill>
                  <a:schemeClr val="tx1"/>
                </a:solidFill>
              </a:rPr>
              <a:t> </a:t>
            </a:r>
            <a:r>
              <a:rPr lang="en-US" sz="1100" dirty="0">
                <a:solidFill>
                  <a:schemeClr val="tx1"/>
                </a:solidFill>
              </a:rPr>
              <a:t>and execute the </a:t>
            </a:r>
            <a:r>
              <a:rPr lang="en-US" sz="1100" dirty="0" smtClean="0">
                <a:solidFill>
                  <a:schemeClr val="tx1"/>
                </a:solidFill>
              </a:rPr>
              <a:t>control loop</a:t>
            </a:r>
            <a:r>
              <a:rPr lang="en-US" sz="1100" dirty="0">
                <a:solidFill>
                  <a:schemeClr val="tx1"/>
                </a:solidFill>
              </a:rPr>
              <a:t>. </a:t>
            </a:r>
            <a:endParaRPr lang="en-US" sz="1100" dirty="0" smtClean="0">
              <a:solidFill>
                <a:schemeClr val="tx1"/>
              </a:solidFill>
            </a:endParaRPr>
          </a:p>
          <a:p>
            <a:endParaRPr lang="en-US" sz="900" dirty="0" smtClean="0">
              <a:solidFill>
                <a:schemeClr val="tx1"/>
              </a:solidFill>
            </a:endParaRPr>
          </a:p>
          <a:p>
            <a:pPr lvl="0"/>
            <a:r>
              <a:rPr lang="en-US" sz="1100" dirty="0" smtClean="0">
                <a:solidFill>
                  <a:schemeClr val="tx1"/>
                </a:solidFill>
              </a:rPr>
              <a:t>Information about the CLAMP architecture and provided APIs can be found in the CLAMP User Guide and LCM &amp; OAM API Guides on </a:t>
            </a:r>
            <a:r>
              <a:rPr lang="en-US" sz="1100" dirty="0" smtClean="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(CLAMP doesn’t expose functional relates API’s except the one below, refer to </a:t>
            </a:r>
            <a:r>
              <a:rPr lang="en-US" sz="1200" dirty="0" smtClean="0">
                <a:solidFill>
                  <a:schemeClr val="tx1">
                    <a:lumMod val="85000"/>
                    <a:lumOff val="15000"/>
                  </a:schemeClr>
                </a:solidFill>
                <a:hlinkClick r:id="rId3"/>
              </a:rPr>
              <a:t>CLAMP documentation </a:t>
            </a:r>
            <a:r>
              <a:rPr lang="en-US" sz="1200" dirty="0" smtClean="0">
                <a:solidFill>
                  <a:schemeClr val="tx1">
                    <a:lumMod val="85000"/>
                    <a:lumOff val="15000"/>
                  </a:schemeClr>
                </a:solidFill>
              </a:rPr>
              <a:t>for more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r>
              <a:rPr lang="en-US" sz="1600" b="1" dirty="0" smtClean="0">
                <a:solidFill>
                  <a:schemeClr val="tx1">
                    <a:lumMod val="85000"/>
                    <a:lumOff val="15000"/>
                  </a:schemeClr>
                </a:solidFill>
              </a:rPr>
              <a:t>Interfaces			Service			Purpose/Comments</a:t>
            </a:r>
            <a:endParaRPr lang="en-US" sz="1600" b="1" dirty="0">
              <a:solidFill>
                <a:schemeClr val="tx1">
                  <a:lumMod val="85000"/>
                  <a:lumOff val="15000"/>
                </a:schemeClr>
              </a:solidFill>
            </a:endParaRPr>
          </a:p>
          <a:p>
            <a:r>
              <a:rPr lang="en-US" sz="1200" dirty="0" smtClean="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56624635"/>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740914" y="5341461"/>
            <a:ext cx="8142345" cy="0"/>
          </a:xfrm>
          <a:prstGeom prst="line">
            <a:avLst/>
          </a:prstGeom>
          <a:ln w="19050" cmpd="sng">
            <a:solidFill>
              <a:srgbClr val="1C2754"/>
            </a:solidFill>
            <a:prstDash val="dash"/>
          </a:ln>
        </p:spPr>
        <p:style>
          <a:lnRef idx="1">
            <a:schemeClr val="accent1"/>
          </a:lnRef>
          <a:fillRef idx="0">
            <a:schemeClr val="accent1"/>
          </a:fillRef>
          <a:effectRef idx="0">
            <a:schemeClr val="accent1"/>
          </a:effectRef>
          <a:fontRef idx="minor">
            <a:schemeClr val="tx1"/>
          </a:fontRef>
        </p:style>
      </p:cxnSp>
      <p:sp>
        <p:nvSpPr>
          <p:cNvPr id="80" name="Arrow: U-Turn 160"/>
          <p:cNvSpPr/>
          <p:nvPr/>
        </p:nvSpPr>
        <p:spPr>
          <a:xfrm flipV="1">
            <a:off x="2075479" y="4798468"/>
            <a:ext cx="1950299" cy="776362"/>
          </a:xfrm>
          <a:prstGeom prst="uturnArrow">
            <a:avLst/>
          </a:prstGeom>
          <a:solidFill>
            <a:srgbClr val="2A5DD3"/>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2178" y="6158624"/>
            <a:ext cx="905123" cy="410546"/>
          </a:xfrm>
          <a:prstGeom prst="rect">
            <a:avLst/>
          </a:prstGeom>
          <a:noFill/>
        </p:spPr>
      </p:pic>
      <p:pic>
        <p:nvPicPr>
          <p:cNvPr id="66" name="Picture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853" y="6158624"/>
            <a:ext cx="905123" cy="410546"/>
          </a:xfrm>
          <a:prstGeom prst="rect">
            <a:avLst/>
          </a:prstGeom>
        </p:spPr>
      </p:pic>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solidFill>
                  <a:prstClr val="black">
                    <a:alpha val="50000"/>
                  </a:prstClr>
                </a:solidFill>
              </a:rPr>
              <a:pPr/>
              <a:t>2</a:t>
            </a:fld>
            <a:endParaRPr lang="en-US" dirty="0">
              <a:solidFill>
                <a:prstClr val="black">
                  <a:alpha val="50000"/>
                </a:prstClr>
              </a:solidFill>
            </a:endParaRPr>
          </a:p>
        </p:txBody>
      </p:sp>
      <p:sp>
        <p:nvSpPr>
          <p:cNvPr id="3" name="Title 2"/>
          <p:cNvSpPr>
            <a:spLocks noGrp="1"/>
          </p:cNvSpPr>
          <p:nvPr>
            <p:ph type="title"/>
          </p:nvPr>
        </p:nvSpPr>
        <p:spPr/>
        <p:txBody>
          <a:bodyPr>
            <a:noAutofit/>
          </a:bodyPr>
          <a:lstStyle/>
          <a:p>
            <a:pPr algn="ctr"/>
            <a:r>
              <a:rPr lang="en-US" dirty="0" smtClean="0"/>
              <a:t>ONAP Amsterdam Architecture (for reference)</a:t>
            </a:r>
            <a:endParaRPr lang="en-US" dirty="0"/>
          </a:p>
        </p:txBody>
      </p:sp>
      <p:sp>
        <p:nvSpPr>
          <p:cNvPr id="8" name="圆角矩形 28"/>
          <p:cNvSpPr/>
          <p:nvPr/>
        </p:nvSpPr>
        <p:spPr>
          <a:xfrm>
            <a:off x="871299" y="2092337"/>
            <a:ext cx="2514600" cy="3237616"/>
          </a:xfrm>
          <a:prstGeom prst="roundRect">
            <a:avLst>
              <a:gd name="adj" fmla="val 6026"/>
            </a:avLst>
          </a:prstGeom>
          <a:solidFill>
            <a:schemeClr val="accent1">
              <a:lumMod val="25000"/>
              <a:lumOff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1200" dirty="0">
              <a:solidFill>
                <a:srgbClr val="000000"/>
              </a:solidFill>
              <a:latin typeface="Calibri"/>
              <a:ea typeface="微软雅黑" panose="020B0503020204020204" pitchFamily="34" charset="-122"/>
            </a:endParaRPr>
          </a:p>
        </p:txBody>
      </p:sp>
      <p:sp>
        <p:nvSpPr>
          <p:cNvPr id="9" name="矩形 192"/>
          <p:cNvSpPr/>
          <p:nvPr/>
        </p:nvSpPr>
        <p:spPr bwMode="auto">
          <a:xfrm>
            <a:off x="242386" y="1646132"/>
            <a:ext cx="3200400" cy="3683822"/>
          </a:xfrm>
          <a:prstGeom prst="rect">
            <a:avLst/>
          </a:prstGeom>
          <a:solidFill>
            <a:srgbClr val="1C2754"/>
          </a:solidFill>
          <a:ln w="19050" cap="flat" cmpd="sng" algn="ctr">
            <a:solidFill>
              <a:srgbClr val="00647F"/>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b="1" dirty="0">
              <a:solidFill>
                <a:prstClr val="white"/>
              </a:solidFill>
              <a:latin typeface="Calibri"/>
              <a:ea typeface="微软雅黑" panose="020B0503020204020204" pitchFamily="34" charset="-122"/>
            </a:endParaRPr>
          </a:p>
        </p:txBody>
      </p:sp>
      <p:sp>
        <p:nvSpPr>
          <p:cNvPr id="10" name="圆角矩形 25"/>
          <p:cNvSpPr/>
          <p:nvPr/>
        </p:nvSpPr>
        <p:spPr>
          <a:xfrm>
            <a:off x="942253" y="3085759"/>
            <a:ext cx="2420786" cy="41554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srgbClr val="44546A"/>
                </a:solidFill>
                <a:latin typeface="Calibri"/>
                <a:ea typeface="微软雅黑" panose="020B0503020204020204" pitchFamily="34" charset="-122"/>
              </a:rPr>
              <a:t>Policy Creation &amp; Validation</a:t>
            </a:r>
          </a:p>
        </p:txBody>
      </p:sp>
      <p:sp>
        <p:nvSpPr>
          <p:cNvPr id="11" name="圆角矩形 29"/>
          <p:cNvSpPr/>
          <p:nvPr/>
        </p:nvSpPr>
        <p:spPr>
          <a:xfrm rot="16200000">
            <a:off x="-967710" y="3373319"/>
            <a:ext cx="3106199" cy="54423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600" b="1" dirty="0" smtClean="0">
                <a:solidFill>
                  <a:prstClr val="white"/>
                </a:solidFill>
                <a:latin typeface="Calibri"/>
                <a:ea typeface="微软雅黑" panose="020B0503020204020204" pitchFamily="34" charset="-122"/>
              </a:rPr>
              <a:t>VNF SDK</a:t>
            </a:r>
            <a:endParaRPr lang="en-US" altLang="zh-CN" sz="1600" b="1" dirty="0">
              <a:solidFill>
                <a:prstClr val="white"/>
              </a:solidFill>
              <a:latin typeface="Calibri"/>
              <a:ea typeface="微软雅黑" panose="020B0503020204020204" pitchFamily="34" charset="-122"/>
            </a:endParaRPr>
          </a:p>
        </p:txBody>
      </p:sp>
      <p:sp>
        <p:nvSpPr>
          <p:cNvPr id="12" name="圆角矩形 55"/>
          <p:cNvSpPr/>
          <p:nvPr/>
        </p:nvSpPr>
        <p:spPr>
          <a:xfrm>
            <a:off x="242386" y="1342281"/>
            <a:ext cx="3200400" cy="257001"/>
          </a:xfrm>
          <a:prstGeom prst="roundRect">
            <a:avLst>
              <a:gd name="adj" fmla="val 16483"/>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Portal </a:t>
            </a:r>
            <a:r>
              <a:rPr lang="en-US" altLang="zh-CN" sz="1400" b="1" dirty="0" smtClean="0">
                <a:solidFill>
                  <a:prstClr val="white"/>
                </a:solidFill>
                <a:latin typeface="Calibri"/>
                <a:ea typeface="微软雅黑" panose="020B0503020204020204" pitchFamily="34" charset="-122"/>
              </a:rPr>
              <a:t>Framework, U-UI</a:t>
            </a:r>
            <a:r>
              <a:rPr lang="en-US" altLang="zh-CN" sz="1400" b="1" dirty="0">
                <a:solidFill>
                  <a:prstClr val="white"/>
                </a:solidFill>
                <a:latin typeface="Calibri"/>
                <a:ea typeface="微软雅黑" panose="020B0503020204020204" pitchFamily="34" charset="-122"/>
              </a:rPr>
              <a:t>, </a:t>
            </a:r>
            <a:r>
              <a:rPr lang="en-US" altLang="zh-CN" sz="1400" b="1" dirty="0" smtClean="0">
                <a:solidFill>
                  <a:prstClr val="white"/>
                </a:solidFill>
                <a:latin typeface="Calibri"/>
                <a:ea typeface="微软雅黑" panose="020B0503020204020204" pitchFamily="34" charset="-122"/>
              </a:rPr>
              <a:t>ONAP </a:t>
            </a:r>
            <a:r>
              <a:rPr lang="en-US" altLang="zh-CN" sz="1400" b="1" dirty="0">
                <a:solidFill>
                  <a:prstClr val="white"/>
                </a:solidFill>
                <a:latin typeface="Calibri"/>
                <a:ea typeface="微软雅黑" panose="020B0503020204020204" pitchFamily="34" charset="-122"/>
              </a:rPr>
              <a:t>CLI</a:t>
            </a:r>
          </a:p>
        </p:txBody>
      </p:sp>
      <p:sp>
        <p:nvSpPr>
          <p:cNvPr id="13" name="圆角矩形 25"/>
          <p:cNvSpPr/>
          <p:nvPr/>
        </p:nvSpPr>
        <p:spPr>
          <a:xfrm>
            <a:off x="942253" y="2096006"/>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Resource Onboarding</a:t>
            </a:r>
          </a:p>
        </p:txBody>
      </p:sp>
      <p:sp>
        <p:nvSpPr>
          <p:cNvPr id="14" name="圆角矩形 20"/>
          <p:cNvSpPr/>
          <p:nvPr/>
        </p:nvSpPr>
        <p:spPr>
          <a:xfrm>
            <a:off x="942253" y="2590882"/>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Service &amp; Product Design</a:t>
            </a:r>
            <a:endParaRPr lang="zh-CN" altLang="en-US" sz="1400" b="1" dirty="0">
              <a:solidFill>
                <a:srgbClr val="44546A"/>
              </a:solidFill>
              <a:ea typeface="微软雅黑" panose="020B0503020204020204" pitchFamily="34" charset="-122"/>
            </a:endParaRPr>
          </a:p>
        </p:txBody>
      </p:sp>
      <p:sp>
        <p:nvSpPr>
          <p:cNvPr id="17" name="Rectangle 16"/>
          <p:cNvSpPr/>
          <p:nvPr/>
        </p:nvSpPr>
        <p:spPr>
          <a:xfrm>
            <a:off x="251718" y="5578671"/>
            <a:ext cx="3191067" cy="320344"/>
          </a:xfrm>
          <a:prstGeom prst="rect">
            <a:avLst/>
          </a:prstGeom>
        </p:spPr>
        <p:txBody>
          <a:bodyPr wrap="square">
            <a:spAutoFit/>
          </a:bodyPr>
          <a:lstStyle/>
          <a:p>
            <a:pPr algn="ctr">
              <a:lnSpc>
                <a:spcPct val="107000"/>
              </a:lnSpc>
              <a:spcAft>
                <a:spcPts val="800"/>
              </a:spcAft>
            </a:pPr>
            <a:r>
              <a:rPr lang="en-US" sz="1400" b="1" dirty="0">
                <a:solidFill>
                  <a:srgbClr val="44546A"/>
                </a:solidFill>
                <a:ea typeface="Calibri" panose="020F0502020204030204" pitchFamily="34" charset="0"/>
                <a:cs typeface="Times New Roman" panose="02020603050405020304" pitchFamily="18" charset="0"/>
              </a:rPr>
              <a:t>Recipe/Eng Rules &amp; Policy </a:t>
            </a:r>
            <a:r>
              <a:rPr lang="en-US" sz="1400" b="1" dirty="0" smtClean="0">
                <a:solidFill>
                  <a:srgbClr val="44546A"/>
                </a:solidFill>
                <a:ea typeface="Calibri" panose="020F0502020204030204" pitchFamily="34" charset="0"/>
                <a:cs typeface="Times New Roman" panose="02020603050405020304" pitchFamily="18" charset="0"/>
              </a:rPr>
              <a:t>Distribution</a:t>
            </a:r>
            <a:endParaRPr lang="en-US" sz="1400" b="1" dirty="0">
              <a:solidFill>
                <a:srgbClr val="44546A"/>
              </a:solidFill>
              <a:ea typeface="Calibri" panose="020F0502020204030204" pitchFamily="34" charset="0"/>
              <a:cs typeface="Times New Roman" panose="02020603050405020304" pitchFamily="18" charset="0"/>
            </a:endParaRPr>
          </a:p>
        </p:txBody>
      </p:sp>
      <p:sp>
        <p:nvSpPr>
          <p:cNvPr id="18" name="圆角矩形 55"/>
          <p:cNvSpPr/>
          <p:nvPr/>
        </p:nvSpPr>
        <p:spPr>
          <a:xfrm>
            <a:off x="242386" y="1045148"/>
            <a:ext cx="11640873" cy="263929"/>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ONAP Operations Manager (OOM)</a:t>
            </a:r>
          </a:p>
        </p:txBody>
      </p:sp>
      <p:sp>
        <p:nvSpPr>
          <p:cNvPr id="20" name="矩形 54"/>
          <p:cNvSpPr/>
          <p:nvPr/>
        </p:nvSpPr>
        <p:spPr bwMode="auto">
          <a:xfrm>
            <a:off x="3622771" y="1351981"/>
            <a:ext cx="8260488" cy="3467555"/>
          </a:xfrm>
          <a:prstGeom prst="rect">
            <a:avLst/>
          </a:prstGeom>
          <a:solidFill>
            <a:srgbClr val="00647F">
              <a:alpha val="10000"/>
            </a:srgbClr>
          </a:solidFill>
          <a:ln w="19050" cap="flat" cmpd="sng" algn="ctr">
            <a:solidFill>
              <a:srgbClr val="1C2754"/>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buClr>
                <a:srgbClr val="CC9900"/>
              </a:buClr>
              <a:defRPr/>
            </a:pPr>
            <a:endParaRPr lang="en-US" altLang="zh-CN" sz="1700" b="1" u="sng" dirty="0">
              <a:solidFill>
                <a:srgbClr val="1C2754"/>
              </a:solidFill>
              <a:latin typeface="Calibri"/>
              <a:ea typeface="微软雅黑" panose="020B0503020204020204" pitchFamily="34" charset="-122"/>
            </a:endParaRPr>
          </a:p>
        </p:txBody>
      </p:sp>
      <p:sp>
        <p:nvSpPr>
          <p:cNvPr id="21" name="圆角矩形 30"/>
          <p:cNvSpPr/>
          <p:nvPr/>
        </p:nvSpPr>
        <p:spPr>
          <a:xfrm>
            <a:off x="3740914" y="1590350"/>
            <a:ext cx="1920536" cy="392982"/>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80000"/>
              </a:lnSpc>
              <a:buClr>
                <a:srgbClr val="CC9900"/>
              </a:buClr>
            </a:pPr>
            <a:r>
              <a:rPr lang="en-US" altLang="zh-CN" sz="1400" b="1" dirty="0">
                <a:solidFill>
                  <a:prstClr val="white"/>
                </a:solidFill>
                <a:latin typeface="Calibri"/>
                <a:ea typeface="微软雅黑" panose="020B0503020204020204" pitchFamily="34" charset="-122"/>
              </a:rPr>
              <a:t>Dashboard OA&amp;M (VID)</a:t>
            </a:r>
          </a:p>
        </p:txBody>
      </p:sp>
      <p:sp>
        <p:nvSpPr>
          <p:cNvPr id="22" name="圆角矩形 31"/>
          <p:cNvSpPr/>
          <p:nvPr/>
        </p:nvSpPr>
        <p:spPr>
          <a:xfrm>
            <a:off x="9886404" y="2275186"/>
            <a:ext cx="1892894" cy="76620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r>
              <a:rPr lang="en-US" sz="1400" dirty="0">
                <a:solidFill>
                  <a:prstClr val="white"/>
                </a:solidFill>
                <a:sym typeface="Calibri"/>
              </a:rPr>
              <a:t> </a:t>
            </a:r>
            <a:r>
              <a:rPr lang="en-US" sz="1400" b="1" dirty="0">
                <a:solidFill>
                  <a:prstClr val="white"/>
                </a:solidFill>
                <a:sym typeface="Calibri"/>
              </a:rPr>
              <a:t>A&amp;AI/ESR</a:t>
            </a:r>
          </a:p>
        </p:txBody>
      </p:sp>
      <p:sp>
        <p:nvSpPr>
          <p:cNvPr id="23" name="圆角矩形 47"/>
          <p:cNvSpPr/>
          <p:nvPr/>
        </p:nvSpPr>
        <p:spPr>
          <a:xfrm>
            <a:off x="7521202" y="1590350"/>
            <a:ext cx="4272278" cy="392982"/>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prstClr val="white"/>
                </a:solidFill>
                <a:ea typeface="微软雅黑" panose="020B0503020204020204" pitchFamily="34" charset="-122"/>
              </a:rPr>
              <a:t>External API Framework</a:t>
            </a:r>
            <a:endParaRPr lang="en-US" altLang="zh-CN" sz="1600" b="1" dirty="0">
              <a:solidFill>
                <a:prstClr val="white"/>
              </a:solidFill>
              <a:ea typeface="微软雅黑" panose="020B0503020204020204" pitchFamily="34" charset="-122"/>
            </a:endParaRPr>
          </a:p>
        </p:txBody>
      </p:sp>
      <p:sp>
        <p:nvSpPr>
          <p:cNvPr id="24" name="圆角矩形 48"/>
          <p:cNvSpPr/>
          <p:nvPr/>
        </p:nvSpPr>
        <p:spPr>
          <a:xfrm>
            <a:off x="3726732" y="3192396"/>
            <a:ext cx="8052566" cy="449875"/>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endParaRPr lang="en-US" altLang="zh-CN" sz="1400" b="1" dirty="0">
              <a:solidFill>
                <a:srgbClr val="000000"/>
              </a:solidFill>
              <a:latin typeface="Calibri"/>
              <a:ea typeface="微软雅黑" panose="020B0503020204020204" pitchFamily="34" charset="-122"/>
              <a:cs typeface="Arial" panose="020B0604020202020204" pitchFamily="34" charset="0"/>
            </a:endParaRPr>
          </a:p>
        </p:txBody>
      </p:sp>
      <p:sp>
        <p:nvSpPr>
          <p:cNvPr id="25" name="圆角矩形 51"/>
          <p:cNvSpPr/>
          <p:nvPr/>
        </p:nvSpPr>
        <p:spPr>
          <a:xfrm>
            <a:off x="8024584" y="3285979"/>
            <a:ext cx="2038979" cy="26270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Micro Services </a:t>
            </a:r>
            <a:r>
              <a:rPr lang="en-US" altLang="zh-CN" sz="1300" b="1" dirty="0" smtClean="0">
                <a:solidFill>
                  <a:srgbClr val="44546A"/>
                </a:solidFill>
                <a:ea typeface="微软雅黑" panose="020B0503020204020204" pitchFamily="34" charset="-122"/>
              </a:rPr>
              <a:t>Bus (</a:t>
            </a:r>
            <a:r>
              <a:rPr lang="en-US" altLang="zh-CN" sz="1300" b="1" dirty="0">
                <a:solidFill>
                  <a:srgbClr val="44546A"/>
                </a:solidFill>
                <a:ea typeface="微软雅黑" panose="020B0503020204020204" pitchFamily="34" charset="-122"/>
              </a:rPr>
              <a:t>MSB)</a:t>
            </a:r>
          </a:p>
        </p:txBody>
      </p:sp>
      <p:sp>
        <p:nvSpPr>
          <p:cNvPr id="26" name="圆角矩形 51"/>
          <p:cNvSpPr/>
          <p:nvPr/>
        </p:nvSpPr>
        <p:spPr>
          <a:xfrm>
            <a:off x="5391771"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DMaaP</a:t>
            </a:r>
            <a:endParaRPr lang="en-US" altLang="zh-CN" sz="1200" b="1" dirty="0">
              <a:solidFill>
                <a:srgbClr val="44546A"/>
              </a:solidFill>
              <a:latin typeface="Calibri"/>
              <a:ea typeface="微软雅黑" panose="020B0503020204020204" pitchFamily="34" charset="-122"/>
            </a:endParaRPr>
          </a:p>
        </p:txBody>
      </p:sp>
      <p:sp>
        <p:nvSpPr>
          <p:cNvPr id="27" name="圆角矩形 51"/>
          <p:cNvSpPr/>
          <p:nvPr/>
        </p:nvSpPr>
        <p:spPr>
          <a:xfrm>
            <a:off x="10151234" y="3288177"/>
            <a:ext cx="755725" cy="258313"/>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AAF</a:t>
            </a:r>
          </a:p>
        </p:txBody>
      </p:sp>
      <p:sp>
        <p:nvSpPr>
          <p:cNvPr id="28" name="圆角矩形 31"/>
          <p:cNvSpPr/>
          <p:nvPr/>
        </p:nvSpPr>
        <p:spPr>
          <a:xfrm>
            <a:off x="5362165" y="2257342"/>
            <a:ext cx="2185569"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DCAE</a:t>
            </a:r>
          </a:p>
          <a:p>
            <a:pPr algn="ctr" defTabSz="457200" fontAlgn="auto" hangingPunct="0">
              <a:spcBef>
                <a:spcPts val="0"/>
              </a:spcBef>
              <a:spcAft>
                <a:spcPts val="0"/>
              </a:spcAft>
            </a:pPr>
            <a:r>
              <a:rPr lang="en-US" sz="1400" b="1" dirty="0">
                <a:solidFill>
                  <a:prstClr val="white"/>
                </a:solidFill>
                <a:sym typeface="Calibri"/>
              </a:rPr>
              <a:t>Correlation Engine</a:t>
            </a:r>
          </a:p>
          <a:p>
            <a:pPr algn="ctr" defTabSz="457200" fontAlgn="auto" hangingPunct="0">
              <a:spcBef>
                <a:spcPts val="0"/>
              </a:spcBef>
              <a:spcAft>
                <a:spcPts val="0"/>
              </a:spcAft>
            </a:pPr>
            <a:r>
              <a:rPr lang="en-US" sz="1400" b="1" dirty="0">
                <a:solidFill>
                  <a:prstClr val="white"/>
                </a:solidFill>
                <a:sym typeface="Calibri"/>
              </a:rPr>
              <a:t>(Holmes)</a:t>
            </a:r>
          </a:p>
        </p:txBody>
      </p:sp>
      <p:sp>
        <p:nvSpPr>
          <p:cNvPr id="29" name="圆角矩形 51"/>
          <p:cNvSpPr/>
          <p:nvPr/>
        </p:nvSpPr>
        <p:spPr>
          <a:xfrm>
            <a:off x="7116887" y="3295226"/>
            <a:ext cx="820026" cy="244215"/>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Logging</a:t>
            </a:r>
          </a:p>
        </p:txBody>
      </p:sp>
      <p:sp>
        <p:nvSpPr>
          <p:cNvPr id="30" name="圆角矩形 31"/>
          <p:cNvSpPr/>
          <p:nvPr/>
        </p:nvSpPr>
        <p:spPr>
          <a:xfrm>
            <a:off x="3726732" y="2253290"/>
            <a:ext cx="1370831" cy="768096"/>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Policy Framework</a:t>
            </a:r>
          </a:p>
        </p:txBody>
      </p:sp>
      <p:sp>
        <p:nvSpPr>
          <p:cNvPr id="33" name="圆角矩形 32"/>
          <p:cNvSpPr/>
          <p:nvPr/>
        </p:nvSpPr>
        <p:spPr>
          <a:xfrm>
            <a:off x="6376105" y="3786457"/>
            <a:ext cx="1923753"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SDN-C</a:t>
            </a:r>
          </a:p>
          <a:p>
            <a:pPr algn="ctr" defTabSz="457200" hangingPunct="0"/>
            <a:r>
              <a:rPr lang="en-US" sz="1400" b="1" dirty="0">
                <a:solidFill>
                  <a:srgbClr val="44546A"/>
                </a:solidFill>
                <a:sym typeface="Calibri"/>
              </a:rPr>
              <a:t>(L0-L3 </a:t>
            </a:r>
            <a:r>
              <a:rPr lang="en-US" sz="1400" b="1" dirty="0" smtClean="0">
                <a:solidFill>
                  <a:srgbClr val="44546A"/>
                </a:solidFill>
                <a:sym typeface="Calibri"/>
              </a:rPr>
              <a:t>Controller)</a:t>
            </a:r>
            <a:endParaRPr lang="en-US" altLang="zh-CN" sz="1400" b="1" dirty="0">
              <a:solidFill>
                <a:srgbClr val="44546A"/>
              </a:solidFill>
            </a:endParaRPr>
          </a:p>
        </p:txBody>
      </p:sp>
      <p:sp>
        <p:nvSpPr>
          <p:cNvPr id="34" name="圆角矩形 32"/>
          <p:cNvSpPr/>
          <p:nvPr/>
        </p:nvSpPr>
        <p:spPr>
          <a:xfrm>
            <a:off x="4267817" y="3786457"/>
            <a:ext cx="2004711"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ea typeface="微软雅黑" panose="020B0503020204020204" pitchFamily="34" charset="-122"/>
              </a:rPr>
              <a:t>Multi-VIM/Cloud</a:t>
            </a:r>
            <a:endParaRPr lang="en-US" sz="1400" b="1" dirty="0">
              <a:solidFill>
                <a:srgbClr val="44546A"/>
              </a:solidFill>
              <a:ea typeface="微软雅黑" panose="020B0503020204020204" pitchFamily="34" charset="-122"/>
            </a:endParaRPr>
          </a:p>
          <a:p>
            <a:pPr algn="ctr" defTabSz="457200" hangingPunct="0">
              <a:spcBef>
                <a:spcPts val="300"/>
              </a:spcBef>
            </a:pPr>
            <a:r>
              <a:rPr lang="en-US" sz="1400" b="1" dirty="0">
                <a:solidFill>
                  <a:srgbClr val="44546A"/>
                </a:solidFill>
                <a:ea typeface="微软雅黑" panose="020B0503020204020204" pitchFamily="34" charset="-122"/>
              </a:rPr>
              <a:t>Infrastructure Adaptation Layer</a:t>
            </a:r>
          </a:p>
        </p:txBody>
      </p:sp>
      <p:sp>
        <p:nvSpPr>
          <p:cNvPr id="37" name="圆角矩形 51"/>
          <p:cNvSpPr/>
          <p:nvPr/>
        </p:nvSpPr>
        <p:spPr>
          <a:xfrm>
            <a:off x="6254329"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300" b="1" dirty="0">
                <a:solidFill>
                  <a:srgbClr val="44546A"/>
                </a:solidFill>
                <a:latin typeface="Calibri"/>
                <a:ea typeface="微软雅黑" panose="020B0503020204020204" pitchFamily="34" charset="-122"/>
              </a:rPr>
              <a:t>CCSDK</a:t>
            </a:r>
          </a:p>
        </p:txBody>
      </p:sp>
      <p:sp>
        <p:nvSpPr>
          <p:cNvPr id="41" name="矩形 69"/>
          <p:cNvSpPr/>
          <p:nvPr/>
        </p:nvSpPr>
        <p:spPr bwMode="auto">
          <a:xfrm>
            <a:off x="4692640" y="4958522"/>
            <a:ext cx="7187522" cy="284327"/>
          </a:xfrm>
          <a:prstGeom prst="rect">
            <a:avLst/>
          </a:prstGeom>
          <a:noFill/>
          <a:ln w="9525" cap="flat" cmpd="sng" algn="ctr">
            <a:no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External Systems</a:t>
            </a:r>
          </a:p>
        </p:txBody>
      </p:sp>
      <p:sp>
        <p:nvSpPr>
          <p:cNvPr id="42" name="矩形 69"/>
          <p:cNvSpPr/>
          <p:nvPr/>
        </p:nvSpPr>
        <p:spPr bwMode="auto">
          <a:xfrm>
            <a:off x="4158616" y="5415115"/>
            <a:ext cx="7360691" cy="284327"/>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Network Function Layer</a:t>
            </a:r>
          </a:p>
        </p:txBody>
      </p:sp>
      <p:sp>
        <p:nvSpPr>
          <p:cNvPr id="43" name="矩形 69"/>
          <p:cNvSpPr/>
          <p:nvPr/>
        </p:nvSpPr>
        <p:spPr bwMode="auto">
          <a:xfrm>
            <a:off x="3649928" y="5702517"/>
            <a:ext cx="7105432" cy="312141"/>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Hypervisor / OS Layer</a:t>
            </a:r>
          </a:p>
        </p:txBody>
      </p:sp>
      <p:sp>
        <p:nvSpPr>
          <p:cNvPr id="44" name="圆角矩形 188"/>
          <p:cNvSpPr/>
          <p:nvPr/>
        </p:nvSpPr>
        <p:spPr bwMode="auto">
          <a:xfrm>
            <a:off x="5421892" y="5741197"/>
            <a:ext cx="902738"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OpenStack</a:t>
            </a:r>
          </a:p>
        </p:txBody>
      </p:sp>
      <p:sp>
        <p:nvSpPr>
          <p:cNvPr id="46" name="圆角矩形 66"/>
          <p:cNvSpPr/>
          <p:nvPr/>
        </p:nvSpPr>
        <p:spPr bwMode="auto">
          <a:xfrm>
            <a:off x="6867158" y="5752540"/>
            <a:ext cx="1378923" cy="228522"/>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Commercial VIM</a:t>
            </a:r>
            <a:endParaRPr lang="en-US" altLang="zh-CN" sz="1200" b="1" dirty="0">
              <a:solidFill>
                <a:srgbClr val="44546A"/>
              </a:solidFill>
              <a:latin typeface="Calibri"/>
              <a:ea typeface="微软雅黑" panose="020B0503020204020204" pitchFamily="34" charset="-122"/>
            </a:endParaRPr>
          </a:p>
        </p:txBody>
      </p:sp>
      <p:sp>
        <p:nvSpPr>
          <p:cNvPr id="47" name="圆角矩形 67"/>
          <p:cNvSpPr/>
          <p:nvPr/>
        </p:nvSpPr>
        <p:spPr bwMode="auto">
          <a:xfrm>
            <a:off x="9080559" y="5734316"/>
            <a:ext cx="1016942"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Public Cloud</a:t>
            </a:r>
            <a:endParaRPr lang="en-US" altLang="zh-CN" sz="1200" b="1" dirty="0">
              <a:solidFill>
                <a:srgbClr val="44546A"/>
              </a:solidFill>
              <a:latin typeface="Calibri"/>
              <a:ea typeface="微软雅黑" panose="020B0503020204020204" pitchFamily="34" charset="-122"/>
            </a:endParaRPr>
          </a:p>
        </p:txBody>
      </p:sp>
      <p:sp>
        <p:nvSpPr>
          <p:cNvPr id="48" name="TextBox 47"/>
          <p:cNvSpPr txBox="1"/>
          <p:nvPr/>
        </p:nvSpPr>
        <p:spPr>
          <a:xfrm>
            <a:off x="9292325" y="5226838"/>
            <a:ext cx="3055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2400" dirty="0">
                <a:solidFill>
                  <a:srgbClr val="44546A"/>
                </a:solidFill>
                <a:sym typeface="Calibri"/>
              </a:rPr>
              <a:t>…</a:t>
            </a:r>
          </a:p>
        </p:txBody>
      </p:sp>
      <p:sp>
        <p:nvSpPr>
          <p:cNvPr id="49" name="圆角矩形 188"/>
          <p:cNvSpPr/>
          <p:nvPr/>
        </p:nvSpPr>
        <p:spPr bwMode="auto">
          <a:xfrm>
            <a:off x="6124827" y="4940665"/>
            <a:ext cx="1476782"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3</a:t>
            </a:r>
            <a:r>
              <a:rPr lang="en-US" altLang="zh-CN" sz="1200" b="1" baseline="30000" dirty="0">
                <a:solidFill>
                  <a:srgbClr val="44546A"/>
                </a:solidFill>
                <a:latin typeface="Calibri"/>
                <a:ea typeface="微软雅黑" panose="020B0503020204020204" pitchFamily="34" charset="-122"/>
              </a:rPr>
              <a:t>rd</a:t>
            </a:r>
            <a:r>
              <a:rPr lang="en-US" altLang="zh-CN" sz="1200" b="1" dirty="0">
                <a:solidFill>
                  <a:srgbClr val="44546A"/>
                </a:solidFill>
                <a:latin typeface="Calibri"/>
                <a:ea typeface="微软雅黑" panose="020B0503020204020204" pitchFamily="34" charset="-122"/>
              </a:rPr>
              <a:t> Party Controller</a:t>
            </a:r>
          </a:p>
        </p:txBody>
      </p:sp>
      <p:sp>
        <p:nvSpPr>
          <p:cNvPr id="50" name="圆角矩形 66"/>
          <p:cNvSpPr/>
          <p:nvPr/>
        </p:nvSpPr>
        <p:spPr bwMode="auto">
          <a:xfrm>
            <a:off x="10290979"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52" name="圆角矩形 65"/>
          <p:cNvSpPr/>
          <p:nvPr/>
        </p:nvSpPr>
        <p:spPr bwMode="auto">
          <a:xfrm>
            <a:off x="11041136"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EMS</a:t>
            </a:r>
          </a:p>
        </p:txBody>
      </p:sp>
      <p:sp>
        <p:nvSpPr>
          <p:cNvPr id="53" name="圆角矩形 65"/>
          <p:cNvSpPr/>
          <p:nvPr/>
        </p:nvSpPr>
        <p:spPr bwMode="auto">
          <a:xfrm>
            <a:off x="8339995" y="5437587"/>
            <a:ext cx="670684"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VNFs</a:t>
            </a:r>
          </a:p>
        </p:txBody>
      </p:sp>
      <p:sp>
        <p:nvSpPr>
          <p:cNvPr id="54" name="圆角矩形 65"/>
          <p:cNvSpPr/>
          <p:nvPr/>
        </p:nvSpPr>
        <p:spPr bwMode="auto">
          <a:xfrm>
            <a:off x="9879503"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PNFs</a:t>
            </a:r>
          </a:p>
        </p:txBody>
      </p:sp>
      <p:sp>
        <p:nvSpPr>
          <p:cNvPr id="55" name="圆角矩形 65"/>
          <p:cNvSpPr/>
          <p:nvPr/>
        </p:nvSpPr>
        <p:spPr bwMode="auto">
          <a:xfrm>
            <a:off x="10600637"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a:t>
            </a:r>
          </a:p>
        </p:txBody>
      </p:sp>
      <p:sp>
        <p:nvSpPr>
          <p:cNvPr id="56" name="圆角矩形 31"/>
          <p:cNvSpPr/>
          <p:nvPr/>
        </p:nvSpPr>
        <p:spPr>
          <a:xfrm>
            <a:off x="7812336" y="2267041"/>
            <a:ext cx="1809466"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Service Orchestration</a:t>
            </a:r>
            <a:endParaRPr lang="en-US" altLang="zh-CN" sz="1400" b="1" dirty="0">
              <a:solidFill>
                <a:prstClr val="white"/>
              </a:solidFill>
              <a:latin typeface="Calibri"/>
              <a:ea typeface="微软雅黑" panose="020B0503020204020204" pitchFamily="34" charset="-122"/>
            </a:endParaRPr>
          </a:p>
        </p:txBody>
      </p:sp>
      <p:sp>
        <p:nvSpPr>
          <p:cNvPr id="65" name="Isosceles Triangle 139"/>
          <p:cNvSpPr/>
          <p:nvPr/>
        </p:nvSpPr>
        <p:spPr>
          <a:xfrm flipV="1">
            <a:off x="469304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7" name="Isosceles Triangle 145"/>
          <p:cNvSpPr/>
          <p:nvPr/>
        </p:nvSpPr>
        <p:spPr>
          <a:xfrm flipV="1">
            <a:off x="707016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8" name="Isosceles Triangle 152"/>
          <p:cNvSpPr/>
          <p:nvPr/>
        </p:nvSpPr>
        <p:spPr>
          <a:xfrm flipV="1">
            <a:off x="9290722"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cxnSp>
        <p:nvCxnSpPr>
          <p:cNvPr id="70" name="Straight Connector 69"/>
          <p:cNvCxnSpPr/>
          <p:nvPr/>
        </p:nvCxnSpPr>
        <p:spPr>
          <a:xfrm flipV="1">
            <a:off x="5391771" y="6484654"/>
            <a:ext cx="1543985" cy="2046"/>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1" name="Straight Connector 70"/>
          <p:cNvCxnSpPr/>
          <p:nvPr/>
        </p:nvCxnSpPr>
        <p:spPr>
          <a:xfrm>
            <a:off x="7767595" y="6486700"/>
            <a:ext cx="1416002" cy="0"/>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3" name="TextBox 72"/>
          <p:cNvSpPr txBox="1"/>
          <p:nvPr/>
        </p:nvSpPr>
        <p:spPr>
          <a:xfrm>
            <a:off x="4625986" y="6212400"/>
            <a:ext cx="67567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Edge Cloud</a:t>
            </a:r>
            <a:endParaRPr lang="en-US" sz="1000" dirty="0">
              <a:solidFill>
                <a:srgbClr val="44546A"/>
              </a:solidFill>
              <a:sym typeface="Calibri"/>
            </a:endParaRPr>
          </a:p>
        </p:txBody>
      </p:sp>
      <p:sp>
        <p:nvSpPr>
          <p:cNvPr id="74" name="TextBox 73"/>
          <p:cNvSpPr txBox="1"/>
          <p:nvPr/>
        </p:nvSpPr>
        <p:spPr>
          <a:xfrm>
            <a:off x="7069980" y="6212400"/>
            <a:ext cx="568786"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DC Cloud</a:t>
            </a:r>
            <a:endParaRPr lang="en-US" sz="1000" dirty="0">
              <a:solidFill>
                <a:srgbClr val="44546A"/>
              </a:solidFill>
              <a:sym typeface="Calibri"/>
            </a:endParaRPr>
          </a:p>
        </p:txBody>
      </p:sp>
      <p:sp>
        <p:nvSpPr>
          <p:cNvPr id="75" name="TextBox 74"/>
          <p:cNvSpPr txBox="1"/>
          <p:nvPr/>
        </p:nvSpPr>
        <p:spPr>
          <a:xfrm>
            <a:off x="8419069" y="6111570"/>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IP</a:t>
            </a:r>
          </a:p>
        </p:txBody>
      </p:sp>
      <p:sp>
        <p:nvSpPr>
          <p:cNvPr id="76" name="TextBox 75"/>
          <p:cNvSpPr txBox="1"/>
          <p:nvPr/>
        </p:nvSpPr>
        <p:spPr>
          <a:xfrm>
            <a:off x="5923014" y="6112461"/>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MPLS</a:t>
            </a:r>
          </a:p>
        </p:txBody>
      </p:sp>
      <p:sp>
        <p:nvSpPr>
          <p:cNvPr id="58" name="TextBox 57"/>
          <p:cNvSpPr txBox="1"/>
          <p:nvPr/>
        </p:nvSpPr>
        <p:spPr>
          <a:xfrm>
            <a:off x="11519307" y="5089160"/>
            <a:ext cx="738664" cy="1543989"/>
          </a:xfrm>
          <a:prstGeom prst="rect">
            <a:avLst/>
          </a:prstGeom>
          <a:noFill/>
        </p:spPr>
        <p:txBody>
          <a:bodyPr vert="vert270" wrap="square" rtlCol="0">
            <a:spAutoFit/>
          </a:bodyPr>
          <a:lstStyle/>
          <a:p>
            <a:pPr algn="ctr"/>
            <a:r>
              <a:rPr lang="en-US" b="1" dirty="0">
                <a:solidFill>
                  <a:srgbClr val="FF0000"/>
                </a:solidFill>
              </a:rPr>
              <a:t>Managed Environment</a:t>
            </a:r>
          </a:p>
        </p:txBody>
      </p:sp>
      <p:sp>
        <p:nvSpPr>
          <p:cNvPr id="59" name="圆角矩形 32"/>
          <p:cNvSpPr/>
          <p:nvPr/>
        </p:nvSpPr>
        <p:spPr>
          <a:xfrm>
            <a:off x="840343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Application Controller</a:t>
            </a:r>
          </a:p>
          <a:p>
            <a:pPr algn="ctr" defTabSz="457200" hangingPunct="0"/>
            <a:r>
              <a:rPr lang="en-US" sz="1400" b="1" dirty="0">
                <a:solidFill>
                  <a:srgbClr val="44546A"/>
                </a:solidFill>
                <a:sym typeface="Calibri"/>
              </a:rPr>
              <a:t>(L4-L7)</a:t>
            </a:r>
            <a:endParaRPr lang="en-US" sz="1600" b="1" dirty="0">
              <a:solidFill>
                <a:srgbClr val="44546A"/>
              </a:solidFill>
              <a:sym typeface="Calibri"/>
            </a:endParaRPr>
          </a:p>
        </p:txBody>
      </p:sp>
      <p:sp>
        <p:nvSpPr>
          <p:cNvPr id="61" name="圆角矩形 32"/>
          <p:cNvSpPr/>
          <p:nvPr/>
        </p:nvSpPr>
        <p:spPr>
          <a:xfrm>
            <a:off x="1014315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sym typeface="Calibri"/>
              </a:rPr>
              <a:t>Virtual </a:t>
            </a:r>
            <a:r>
              <a:rPr lang="en-US" sz="1400" b="1" dirty="0">
                <a:solidFill>
                  <a:srgbClr val="44546A"/>
                </a:solidFill>
                <a:sym typeface="Calibri"/>
              </a:rPr>
              <a:t>Function </a:t>
            </a:r>
            <a:r>
              <a:rPr lang="en-US" sz="1400" b="1" dirty="0" smtClean="0">
                <a:solidFill>
                  <a:srgbClr val="44546A"/>
                </a:solidFill>
                <a:sym typeface="Calibri"/>
              </a:rPr>
              <a:t>Controller</a:t>
            </a:r>
          </a:p>
          <a:p>
            <a:pPr algn="ctr" defTabSz="457200" hangingPunct="0"/>
            <a:r>
              <a:rPr lang="en-US" sz="1400" b="1" dirty="0" smtClean="0">
                <a:solidFill>
                  <a:srgbClr val="44546A"/>
                </a:solidFill>
                <a:sym typeface="Calibri"/>
              </a:rPr>
              <a:t>(ETSI-aligned)</a:t>
            </a:r>
            <a:endParaRPr lang="en-US" sz="1400" b="1" dirty="0">
              <a:solidFill>
                <a:srgbClr val="44546A"/>
              </a:solidFill>
              <a:sym typeface="Calibri"/>
            </a:endParaRPr>
          </a:p>
        </p:txBody>
      </p:sp>
      <p:sp>
        <p:nvSpPr>
          <p:cNvPr id="63" name="圆角矩形 26"/>
          <p:cNvSpPr/>
          <p:nvPr/>
        </p:nvSpPr>
        <p:spPr>
          <a:xfrm>
            <a:off x="1578454" y="378645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CLAMP</a:t>
            </a:r>
            <a:endParaRPr lang="en-US" altLang="zh-CN" sz="1400" b="1" dirty="0">
              <a:solidFill>
                <a:prstClr val="white"/>
              </a:solidFill>
              <a:latin typeface="Calibri"/>
              <a:ea typeface="微软雅黑" panose="020B0503020204020204" pitchFamily="34" charset="-122"/>
            </a:endParaRPr>
          </a:p>
        </p:txBody>
      </p:sp>
      <p:sp>
        <p:nvSpPr>
          <p:cNvPr id="15" name="Flowchart: Magnetic Disk 2"/>
          <p:cNvSpPr/>
          <p:nvPr/>
        </p:nvSpPr>
        <p:spPr>
          <a:xfrm>
            <a:off x="966300" y="4398150"/>
            <a:ext cx="2372692" cy="800384"/>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6" name="Rectangle 15"/>
          <p:cNvSpPr/>
          <p:nvPr/>
        </p:nvSpPr>
        <p:spPr>
          <a:xfrm>
            <a:off x="1742469" y="4736436"/>
            <a:ext cx="820354" cy="338554"/>
          </a:xfrm>
          <a:prstGeom prst="rect">
            <a:avLst/>
          </a:prstGeom>
        </p:spPr>
        <p:txBody>
          <a:bodyPr wrap="none">
            <a:spAutoFit/>
          </a:bodyPr>
          <a:lstStyle/>
          <a:p>
            <a:pPr algn="ctr" fontAlgn="base">
              <a:spcBef>
                <a:spcPct val="0"/>
              </a:spcBef>
              <a:spcAft>
                <a:spcPct val="0"/>
              </a:spcAft>
              <a:buClr>
                <a:srgbClr val="CC9900"/>
              </a:buClr>
              <a:defRPr/>
            </a:pPr>
            <a:r>
              <a:rPr lang="en-US" altLang="zh-CN" sz="1600" b="1" dirty="0" smtClean="0">
                <a:solidFill>
                  <a:srgbClr val="44546A"/>
                </a:solidFill>
                <a:ea typeface="微软雅黑" panose="020B0503020204020204" pitchFamily="34" charset="-122"/>
              </a:rPr>
              <a:t>Catalog</a:t>
            </a:r>
            <a:endParaRPr lang="zh-CN" altLang="en-US" b="1" dirty="0">
              <a:solidFill>
                <a:srgbClr val="44546A"/>
              </a:solidFill>
              <a:ea typeface="微软雅黑" panose="020B0503020204020204" pitchFamily="34" charset="-122"/>
            </a:endParaRPr>
          </a:p>
        </p:txBody>
      </p:sp>
      <p:sp>
        <p:nvSpPr>
          <p:cNvPr id="81" name="Rectangle 80"/>
          <p:cNvSpPr/>
          <p:nvPr/>
        </p:nvSpPr>
        <p:spPr>
          <a:xfrm>
            <a:off x="716066" y="1646132"/>
            <a:ext cx="2253041"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DESIGN-TIME (</a:t>
            </a:r>
            <a:r>
              <a:rPr lang="en-US" altLang="zh-CN" sz="2000" b="1" dirty="0">
                <a:solidFill>
                  <a:srgbClr val="FF0000"/>
                </a:solidFill>
                <a:ea typeface="微软雅黑" panose="020B0503020204020204" pitchFamily="34" charset="-122"/>
              </a:rPr>
              <a:t>SDC)</a:t>
            </a:r>
          </a:p>
        </p:txBody>
      </p:sp>
      <p:sp>
        <p:nvSpPr>
          <p:cNvPr id="82" name="Rectangle 81"/>
          <p:cNvSpPr/>
          <p:nvPr/>
        </p:nvSpPr>
        <p:spPr>
          <a:xfrm>
            <a:off x="5932839" y="158322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RUN</a:t>
            </a:r>
            <a:r>
              <a:rPr lang="en-US" altLang="zh-CN" sz="2000" b="1" dirty="0">
                <a:solidFill>
                  <a:srgbClr val="FF0000"/>
                </a:solidFill>
                <a:ea typeface="微软雅黑" panose="020B0503020204020204" pitchFamily="34" charset="-122"/>
              </a:rPr>
              <a:t>-TIME</a:t>
            </a:r>
          </a:p>
        </p:txBody>
      </p:sp>
      <p:pic>
        <p:nvPicPr>
          <p:cNvPr id="69" name="Picture 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50194" y="6158157"/>
            <a:ext cx="797091" cy="411480"/>
          </a:xfrm>
          <a:prstGeom prst="rect">
            <a:avLst/>
          </a:prstGeom>
          <a:ln>
            <a:noFill/>
          </a:ln>
        </p:spPr>
      </p:pic>
      <p:sp>
        <p:nvSpPr>
          <p:cNvPr id="72" name="TextBox 71"/>
          <p:cNvSpPr txBox="1"/>
          <p:nvPr/>
        </p:nvSpPr>
        <p:spPr>
          <a:xfrm>
            <a:off x="9318182" y="6212400"/>
            <a:ext cx="52192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Public</a:t>
            </a:r>
          </a:p>
          <a:p>
            <a:pPr algn="ctr" defTabSz="457200" hangingPunct="0">
              <a:lnSpc>
                <a:spcPct val="90000"/>
              </a:lnSpc>
            </a:pPr>
            <a:r>
              <a:rPr lang="en-US" sz="1000" dirty="0">
                <a:solidFill>
                  <a:srgbClr val="44546A"/>
                </a:solidFill>
              </a:rPr>
              <a:t>Cloud</a:t>
            </a:r>
            <a:endParaRPr lang="en-US" sz="1000" dirty="0">
              <a:solidFill>
                <a:srgbClr val="44546A"/>
              </a:solidFill>
              <a:sym typeface="Calibri"/>
            </a:endParaRPr>
          </a:p>
        </p:txBody>
      </p:sp>
      <p:sp>
        <p:nvSpPr>
          <p:cNvPr id="78" name="圆角矩形 47"/>
          <p:cNvSpPr/>
          <p:nvPr/>
        </p:nvSpPr>
        <p:spPr>
          <a:xfrm>
            <a:off x="3913481" y="3227610"/>
            <a:ext cx="1221008" cy="365760"/>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smtClean="0">
                <a:solidFill>
                  <a:prstClr val="white"/>
                </a:solidFill>
                <a:ea typeface="微软雅黑" panose="020B0503020204020204" pitchFamily="34" charset="-122"/>
              </a:rPr>
              <a:t>Common Services</a:t>
            </a:r>
            <a:endParaRPr lang="en-US" altLang="zh-CN" sz="1300" b="1" dirty="0">
              <a:solidFill>
                <a:prstClr val="white"/>
              </a:solidFill>
              <a:ea typeface="微软雅黑" panose="020B0503020204020204" pitchFamily="34" charset="-122"/>
            </a:endParaRPr>
          </a:p>
        </p:txBody>
      </p:sp>
    </p:spTree>
    <p:extLst>
      <p:ext uri="{BB962C8B-B14F-4D97-AF65-F5344CB8AC3E}">
        <p14:creationId xmlns:p14="http://schemas.microsoft.com/office/powerpoint/2010/main" val="3992061311"/>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r>
              <a:rPr lang="en-US" dirty="0" smtClean="0"/>
              <a:t>CLAMP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a:t>
            </a:r>
            <a:r>
              <a:rPr lang="en-US" b="1" dirty="0" smtClean="0">
                <a:solidFill>
                  <a:schemeClr val="tx1">
                    <a:lumMod val="85000"/>
                    <a:lumOff val="15000"/>
                  </a:schemeClr>
                </a:solidFill>
              </a:rPr>
              <a:t>: </a:t>
            </a:r>
            <a:r>
              <a:rPr lang="en-US" sz="1600" dirty="0" smtClean="0">
                <a:solidFill>
                  <a:schemeClr val="tx1">
                    <a:lumMod val="85000"/>
                    <a:lumOff val="15000"/>
                  </a:schemeClr>
                </a:solidFill>
              </a:rPr>
              <a:t>(No specific models were used in the above interface except for Policy(</a:t>
            </a:r>
            <a:r>
              <a:rPr lang="en-US" sz="1600" dirty="0" err="1" smtClean="0">
                <a:solidFill>
                  <a:schemeClr val="tx1">
                    <a:lumMod val="85000"/>
                    <a:lumOff val="15000"/>
                  </a:schemeClr>
                </a:solidFill>
              </a:rPr>
              <a:t>json</a:t>
            </a:r>
            <a:r>
              <a:rPr lang="en-US" sz="1600" dirty="0" smtClean="0">
                <a:solidFill>
                  <a:schemeClr val="tx1">
                    <a:lumMod val="85000"/>
                    <a:lumOff val="15000"/>
                  </a:schemeClr>
                </a:solidFill>
              </a:rPr>
              <a:t>))</a:t>
            </a:r>
            <a:endParaRPr lang="en-US" sz="1600" dirty="0">
              <a:solidFill>
                <a:schemeClr val="tx1">
                  <a:lumMod val="85000"/>
                  <a:lumOff val="15000"/>
                </a:schemeClr>
              </a:solidFill>
            </a:endParaRP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smtClean="0">
                <a:solidFill>
                  <a:schemeClr val="tx1">
                    <a:lumMod val="85000"/>
                    <a:lumOff val="15000"/>
                  </a:schemeClr>
                </a:solidFill>
              </a:rPr>
              <a:t>Consumed Interfaces:</a:t>
            </a:r>
          </a:p>
          <a:p>
            <a:endParaRPr lang="en-US" dirty="0" smtClean="0">
              <a:solidFill>
                <a:schemeClr val="tx1">
                  <a:lumMod val="85000"/>
                  <a:lumOff val="15000"/>
                </a:schemeClr>
              </a:solidFill>
            </a:endParaRPr>
          </a:p>
          <a:p>
            <a:r>
              <a:rPr lang="en-US" b="1" dirty="0" smtClean="0">
                <a:solidFill>
                  <a:schemeClr val="tx1">
                    <a:lumMod val="85000"/>
                    <a:lumOff val="15000"/>
                  </a:schemeClr>
                </a:solidFill>
              </a:rPr>
              <a:t>Interfaces</a:t>
            </a:r>
            <a:r>
              <a:rPr lang="en-US" b="1" dirty="0">
                <a:solidFill>
                  <a:schemeClr val="tx1">
                    <a:lumMod val="85000"/>
                    <a:lumOff val="15000"/>
                  </a:schemeClr>
                </a:solidFill>
              </a:rPr>
              <a:t>		</a:t>
            </a:r>
            <a:r>
              <a:rPr lang="en-US" b="1" dirty="0" smtClean="0">
                <a:solidFill>
                  <a:schemeClr val="tx1">
                    <a:lumMod val="85000"/>
                    <a:lumOff val="15000"/>
                  </a:schemeClr>
                </a:solidFill>
              </a:rPr>
              <a:t>Service</a:t>
            </a:r>
            <a:r>
              <a:rPr lang="en-US" b="1" dirty="0">
                <a:solidFill>
                  <a:schemeClr val="tx1">
                    <a:lumMod val="85000"/>
                    <a:lumOff val="15000"/>
                  </a:schemeClr>
                </a:solidFill>
              </a:rPr>
              <a:t>			</a:t>
            </a:r>
            <a:r>
              <a:rPr lang="en-US" b="1" dirty="0" smtClean="0">
                <a:solidFill>
                  <a:schemeClr val="tx1">
                    <a:lumMod val="85000"/>
                    <a:lumOff val="15000"/>
                  </a:schemeClr>
                </a:solidFill>
              </a:rPr>
              <a:t>Purpose/Comments</a:t>
            </a:r>
          </a:p>
          <a:p>
            <a:r>
              <a:rPr lang="en-US" sz="1200" dirty="0" smtClean="0">
                <a:solidFill>
                  <a:schemeClr val="tx1">
                    <a:lumMod val="85000"/>
                    <a:lumOff val="15000"/>
                  </a:schemeClr>
                </a:solidFill>
              </a:rPr>
              <a:t>SDC			REST			</a:t>
            </a:r>
            <a:r>
              <a:rPr lang="en-US" sz="1200" dirty="0"/>
              <a:t>Distribution of service to DCAE</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DCAE			REST			</a:t>
            </a:r>
            <a:r>
              <a:rPr lang="en-US" sz="1200" dirty="0"/>
              <a:t>Common Controller Framework</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Policy			REST(JSON data)		Create Configuration and Operational policy</a:t>
            </a:r>
            <a:endParaRPr lang="en-US" sz="1200" dirty="0">
              <a:solidFill>
                <a:schemeClr val="tx1">
                  <a:lumMod val="85000"/>
                  <a:lumOff val="15000"/>
                </a:schemeClr>
              </a:solidFill>
            </a:endParaRPr>
          </a:p>
        </p:txBody>
      </p:sp>
    </p:spTree>
    <p:extLst>
      <p:ext uri="{BB962C8B-B14F-4D97-AF65-F5344CB8AC3E}">
        <p14:creationId xmlns:p14="http://schemas.microsoft.com/office/powerpoint/2010/main" val="1619487830"/>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portal for service life cycle management</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VNF alarm and performance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VM alarm and performance</a:t>
            </a:r>
            <a:endParaRPr lang="en-US" dirty="0">
              <a:solidFill>
                <a:schemeClr val="tx1">
                  <a:lumMod val="85000"/>
                  <a:lumOff val="15000"/>
                </a:schemeClr>
              </a:solidFill>
            </a:endParaRP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None</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Tree>
    <p:extLst>
      <p:ext uri="{BB962C8B-B14F-4D97-AF65-F5344CB8AC3E}">
        <p14:creationId xmlns:p14="http://schemas.microsoft.com/office/powerpoint/2010/main" val="2340815349"/>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r>
              <a:rPr lang="en-US" dirty="0">
                <a:solidFill>
                  <a:schemeClr val="tx1">
                    <a:lumMod val="85000"/>
                    <a:lumOff val="15000"/>
                  </a:schemeClr>
                </a:solidFill>
              </a:rPr>
              <a:t>:</a:t>
            </a:r>
          </a:p>
          <a:p>
            <a:pPr marL="285750" indent="-285750">
              <a:buFontTx/>
              <a:buChar char="-"/>
            </a:pPr>
            <a:r>
              <a:rPr lang="en-US" altLang="zh-CN" dirty="0" smtClean="0">
                <a:solidFill>
                  <a:schemeClr val="tx1">
                    <a:lumMod val="85000"/>
                    <a:lumOff val="15000"/>
                  </a:schemeClr>
                </a:solidFill>
              </a:rPr>
              <a:t>Catalog Synchronization Interface</a:t>
            </a:r>
            <a:r>
              <a:rPr lang="en-US" dirty="0" smtClean="0">
                <a:solidFill>
                  <a:schemeClr val="tx1">
                    <a:lumMod val="85000"/>
                    <a:lumOff val="15000"/>
                  </a:schemeClr>
                </a:solidFill>
              </a:rPr>
              <a:t>, </a:t>
            </a:r>
            <a:r>
              <a:rPr lang="en-US" dirty="0">
                <a:solidFill>
                  <a:schemeClr val="tx1">
                    <a:lumMod val="85000"/>
                    <a:lumOff val="15000"/>
                  </a:schemeClr>
                </a:solidFill>
              </a:rPr>
              <a:t>from: </a:t>
            </a:r>
            <a:r>
              <a:rPr lang="en-US" dirty="0" smtClean="0">
                <a:solidFill>
                  <a:schemeClr val="tx1">
                    <a:lumMod val="85000"/>
                    <a:lumOff val="15000"/>
                  </a:schemeClr>
                </a:solidFill>
              </a:rPr>
              <a:t>SDC</a:t>
            </a:r>
          </a:p>
          <a:p>
            <a:pPr marL="285750" indent="-285750">
              <a:buFontTx/>
              <a:buChar char="-"/>
            </a:pPr>
            <a:r>
              <a:rPr lang="en-US" dirty="0" smtClean="0">
                <a:solidFill>
                  <a:schemeClr val="tx1">
                    <a:lumMod val="85000"/>
                    <a:lumOff val="15000"/>
                  </a:schemeClr>
                </a:solidFill>
              </a:rPr>
              <a:t>Service Orchestrator Interface, from: SO</a:t>
            </a:r>
          </a:p>
          <a:p>
            <a:pPr marL="285750" indent="-285750">
              <a:buFontTx/>
              <a:buChar char="-"/>
            </a:pPr>
            <a:r>
              <a:rPr lang="en-US" altLang="zh-CN" dirty="0" smtClean="0">
                <a:solidFill>
                  <a:schemeClr val="tx1">
                    <a:lumMod val="85000"/>
                    <a:lumOff val="15000"/>
                  </a:schemeClr>
                </a:solidFill>
              </a:rPr>
              <a:t>Inventory Service Interface, from: Available and Active Inventory </a:t>
            </a:r>
          </a:p>
          <a:p>
            <a:pPr marL="285750" indent="-285750">
              <a:buFontTx/>
              <a:buChar char="-"/>
            </a:pPr>
            <a:r>
              <a:rPr lang="en-US" altLang="zh-CN" dirty="0" smtClean="0">
                <a:solidFill>
                  <a:schemeClr val="tx1">
                    <a:lumMod val="85000"/>
                    <a:lumOff val="15000"/>
                  </a:schemeClr>
                </a:solidFill>
              </a:rPr>
              <a:t>NS/VNF Onboard Interface, from: VF-C</a:t>
            </a:r>
          </a:p>
          <a:p>
            <a:pPr marL="285750" indent="-285750">
              <a:buFontTx/>
              <a:buChar char="-"/>
            </a:pPr>
            <a:r>
              <a:rPr lang="en-US" altLang="zh-CN" dirty="0" smtClean="0">
                <a:solidFill>
                  <a:schemeClr val="tx1">
                    <a:lumMod val="85000"/>
                    <a:lumOff val="15000"/>
                  </a:schemeClr>
                </a:solidFill>
              </a:rPr>
              <a:t>Service Registration Interface, from: MSB</a:t>
            </a:r>
          </a:p>
          <a:p>
            <a:pPr marL="285750" indent="-285750">
              <a:buFontTx/>
              <a:buChar char="-"/>
            </a:pPr>
            <a:r>
              <a:rPr lang="en-US" altLang="zh-CN" dirty="0" smtClean="0">
                <a:solidFill>
                  <a:schemeClr val="tx1">
                    <a:lumMod val="85000"/>
                    <a:lumOff val="15000"/>
                  </a:schemeClr>
                </a:solidFill>
              </a:rPr>
              <a:t>Data Subscription Interface, from: </a:t>
            </a:r>
            <a:r>
              <a:rPr lang="en-US" altLang="zh-CN" dirty="0" err="1" smtClean="0">
                <a:solidFill>
                  <a:schemeClr val="tx1">
                    <a:lumMod val="85000"/>
                    <a:lumOff val="15000"/>
                  </a:schemeClr>
                </a:solidFill>
              </a:rPr>
              <a:t>DMaaP</a:t>
            </a:r>
            <a:endParaRPr lang="en-US" altLang="zh-CN" dirty="0" smtClean="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5854268"/>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smtClean="0">
                <a:solidFill>
                  <a:schemeClr val="tx1">
                    <a:lumMod val="85000"/>
                    <a:lumOff val="15000"/>
                  </a:schemeClr>
                </a:solidFill>
              </a:rPr>
              <a:t>Provides Open CLI Platform (OCLIP) – Industry first Model-driven command line </a:t>
            </a:r>
            <a:r>
              <a:rPr lang="en-US" sz="1400" smtClean="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commands for performing end-end service on-boarding and life cycle management</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 console for Linux and web platforms.</a:t>
            </a:r>
            <a:endParaRPr lang="en-US" sz="1400" dirty="0">
              <a:solidFill>
                <a:schemeClr val="tx1">
                  <a:lumMod val="85000"/>
                  <a:lumOff val="15000"/>
                </a:schemeClr>
              </a:solidFill>
            </a:endParaRP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micro-service discovery</a:t>
            </a:r>
          </a:p>
          <a:p>
            <a:pPr marL="742950" lvl="1" indent="-285750">
              <a:buFontTx/>
              <a:buChar char="-"/>
            </a:pPr>
            <a:r>
              <a:rPr lang="en-US" sz="1400" dirty="0" smtClean="0">
                <a:solidFill>
                  <a:schemeClr val="tx1">
                    <a:lumMod val="85000"/>
                    <a:lumOff val="15000"/>
                  </a:schemeClr>
                </a:solidFill>
              </a:rPr>
              <a:t>Provides commands for micro service discovery and registration</a:t>
            </a:r>
          </a:p>
          <a:p>
            <a:pPr marL="285750" indent="-285750">
              <a:buFontTx/>
              <a:buChar char="-"/>
            </a:pPr>
            <a:r>
              <a:rPr lang="en-US" sz="1400" dirty="0" smtClean="0">
                <a:solidFill>
                  <a:schemeClr val="tx1">
                    <a:lumMod val="85000"/>
                    <a:lumOff val="15000"/>
                  </a:schemeClr>
                </a:solidFill>
              </a:rPr>
              <a:t>external system and VNF cloud on-boarding</a:t>
            </a:r>
          </a:p>
          <a:p>
            <a:pPr marL="742950" lvl="1" indent="-285750">
              <a:buFontTx/>
              <a:buChar char="-"/>
            </a:pPr>
            <a:r>
              <a:rPr lang="en-US" sz="1400" dirty="0" smtClean="0">
                <a:solidFill>
                  <a:schemeClr val="tx1">
                    <a:lumMod val="85000"/>
                    <a:lumOff val="15000"/>
                  </a:schemeClr>
                </a:solidFill>
              </a:rPr>
              <a:t>Provides commands for registering/unregistering VIM, VNFM, EMS and SDNC</a:t>
            </a:r>
          </a:p>
          <a:p>
            <a:pPr marL="285750" indent="-285750">
              <a:buFontTx/>
              <a:buChar char="-"/>
            </a:pPr>
            <a:r>
              <a:rPr lang="en-US" sz="1400" dirty="0" smtClean="0">
                <a:solidFill>
                  <a:schemeClr val="tx1">
                    <a:lumMod val="85000"/>
                    <a:lumOff val="15000"/>
                  </a:schemeClr>
                </a:solidFill>
              </a:rPr>
              <a:t>customer and subscription management</a:t>
            </a:r>
          </a:p>
          <a:p>
            <a:pPr marL="742950" lvl="1" indent="-285750">
              <a:buFontTx/>
              <a:buChar char="-"/>
            </a:pPr>
            <a:r>
              <a:rPr lang="en-US" sz="1400" dirty="0" smtClean="0">
                <a:solidFill>
                  <a:schemeClr val="tx1">
                    <a:lumMod val="85000"/>
                    <a:lumOff val="15000"/>
                  </a:schemeClr>
                </a:solidFill>
              </a:rPr>
              <a:t>Provides commands for subscription and service-type life cycle management</a:t>
            </a:r>
          </a:p>
          <a:p>
            <a:pPr marL="285750" indent="-285750">
              <a:buFontTx/>
              <a:buChar char="-"/>
            </a:pPr>
            <a:r>
              <a:rPr lang="en-US" sz="1400" dirty="0" smtClean="0">
                <a:solidFill>
                  <a:schemeClr val="tx1">
                    <a:lumMod val="85000"/>
                    <a:lumOff val="15000"/>
                  </a:schemeClr>
                </a:solidFill>
              </a:rPr>
              <a:t>resource on-boarding</a:t>
            </a:r>
          </a:p>
          <a:p>
            <a:pPr marL="742950" lvl="1" indent="-285750">
              <a:buFontTx/>
              <a:buChar char="-"/>
            </a:pPr>
            <a:r>
              <a:rPr lang="en-US" sz="1400" dirty="0" smtClean="0">
                <a:solidFill>
                  <a:schemeClr val="tx1">
                    <a:lumMod val="85000"/>
                    <a:lumOff val="15000"/>
                  </a:schemeClr>
                </a:solidFill>
              </a:rPr>
              <a:t>Provides commands for adding VNF modules </a:t>
            </a:r>
          </a:p>
          <a:p>
            <a:pPr marL="285750" indent="-285750">
              <a:buFontTx/>
              <a:buChar char="-"/>
            </a:pPr>
            <a:r>
              <a:rPr lang="en-US" sz="1400" dirty="0" smtClean="0">
                <a:solidFill>
                  <a:schemeClr val="tx1">
                    <a:lumMod val="85000"/>
                    <a:lumOff val="15000"/>
                  </a:schemeClr>
                </a:solidFill>
              </a:rPr>
              <a:t>Product and service management</a:t>
            </a:r>
          </a:p>
          <a:p>
            <a:pPr marL="742950" lvl="1" indent="-285750">
              <a:buFontTx/>
              <a:buChar char="-"/>
            </a:pPr>
            <a:r>
              <a:rPr lang="en-US" sz="1400" dirty="0" smtClean="0">
                <a:solidFill>
                  <a:schemeClr val="tx1">
                    <a:lumMod val="85000"/>
                    <a:lumOff val="15000"/>
                  </a:schemeClr>
                </a:solidFill>
              </a:rPr>
              <a:t>Provides commands for design time creation and management of VF and NS</a:t>
            </a:r>
          </a:p>
          <a:p>
            <a:pPr marL="285750" indent="-285750">
              <a:buFontTx/>
              <a:buChar char="-"/>
            </a:pPr>
            <a:r>
              <a:rPr lang="en-US" sz="1400" dirty="0" smtClean="0">
                <a:solidFill>
                  <a:schemeClr val="tx1">
                    <a:lumMod val="85000"/>
                    <a:lumOff val="15000"/>
                  </a:schemeClr>
                </a:solidFill>
              </a:rPr>
              <a:t>network service life-cycle management</a:t>
            </a:r>
          </a:p>
          <a:p>
            <a:pPr marL="742950" lvl="1" indent="-285750">
              <a:buFontTx/>
              <a:buChar char="-"/>
            </a:pPr>
            <a:r>
              <a:rPr lang="en-US" sz="1400" dirty="0" smtClean="0">
                <a:solidFill>
                  <a:schemeClr val="tx1">
                    <a:lumMod val="85000"/>
                    <a:lumOff val="15000"/>
                  </a:schemeClr>
                </a:solidFill>
              </a:rPr>
              <a:t>Provides commands for creating and managing Network services (NS)</a:t>
            </a:r>
            <a:endParaRPr lang="en-US" sz="1400" dirty="0">
              <a:solidFill>
                <a:schemeClr val="tx1">
                  <a:lumMod val="85000"/>
                  <a:lumOff val="15000"/>
                </a:schemeClr>
              </a:solidFill>
            </a:endParaRP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smtClean="0"/>
              <a:t>micro-service discovery Interface (MSB)</a:t>
            </a:r>
          </a:p>
          <a:p>
            <a:r>
              <a:rPr lang="en-US" sz="800" dirty="0" smtClean="0"/>
              <a:t>external system and VNF cloud on-boarding interface (AAI)</a:t>
            </a:r>
          </a:p>
          <a:p>
            <a:r>
              <a:rPr lang="en-US" sz="800" dirty="0" smtClean="0"/>
              <a:t>customer and subscription management interface (AAI)</a:t>
            </a:r>
          </a:p>
          <a:p>
            <a:r>
              <a:rPr lang="en-US" sz="800" dirty="0" smtClean="0"/>
              <a:t>resource on-boarding interface (SDC)</a:t>
            </a:r>
          </a:p>
          <a:p>
            <a:r>
              <a:rPr lang="en-US" sz="800" dirty="0" smtClean="0"/>
              <a:t>Product and service management interface (SDC)</a:t>
            </a:r>
          </a:p>
          <a:p>
            <a:r>
              <a:rPr lang="en-US" sz="800" dirty="0" smtClean="0"/>
              <a:t>network service life-cycle management interface (SO)</a:t>
            </a:r>
            <a:endParaRPr lang="en-US" sz="800" dirty="0"/>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smtClean="0"/>
              <a:t>micro-service discovery commands</a:t>
            </a:r>
          </a:p>
          <a:p>
            <a:r>
              <a:rPr lang="en-US" sz="800" dirty="0" smtClean="0"/>
              <a:t>external system and VNF cloud on-boarding  commands</a:t>
            </a:r>
          </a:p>
          <a:p>
            <a:r>
              <a:rPr lang="en-US" sz="800" dirty="0" smtClean="0"/>
              <a:t>customer and subscription management  commands</a:t>
            </a:r>
          </a:p>
          <a:p>
            <a:r>
              <a:rPr lang="en-US" sz="800" dirty="0" smtClean="0"/>
              <a:t>resource on-boarding  commands</a:t>
            </a:r>
          </a:p>
          <a:p>
            <a:r>
              <a:rPr lang="en-US" sz="800" dirty="0" smtClean="0"/>
              <a:t>Product and service management  commands</a:t>
            </a:r>
          </a:p>
          <a:p>
            <a:r>
              <a:rPr lang="en-US" sz="800" dirty="0" smtClean="0"/>
              <a:t>network service life-cycle management  commands</a:t>
            </a:r>
            <a:endParaRPr lang="en-US" sz="800" dirty="0"/>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a:t>
            </a:r>
            <a:r>
              <a:rPr lang="en-US" sz="1400" dirty="0" smtClean="0">
                <a:solidFill>
                  <a:schemeClr val="tx1">
                    <a:lumMod val="85000"/>
                    <a:lumOff val="15000"/>
                  </a:schemeClr>
                </a:solidFill>
              </a:rPr>
              <a:t>Models:</a:t>
            </a:r>
          </a:p>
          <a:p>
            <a:r>
              <a:rPr lang="en-US" sz="1400" dirty="0" smtClean="0">
                <a:solidFill>
                  <a:schemeClr val="tx1">
                    <a:lumMod val="85000"/>
                    <a:lumOff val="15000"/>
                  </a:schemeClr>
                </a:solidFill>
              </a:rPr>
              <a:t>-     Open Command Specification (OCS) 1.0</a:t>
            </a:r>
            <a:endParaRPr lang="en-US" sz="1400" dirty="0">
              <a:solidFill>
                <a:schemeClr val="tx1">
                  <a:lumMod val="85000"/>
                  <a:lumOff val="15000"/>
                </a:schemeClr>
              </a:solidFill>
            </a:endParaRPr>
          </a:p>
        </p:txBody>
      </p:sp>
    </p:spTree>
    <p:extLst>
      <p:ext uri="{BB962C8B-B14F-4D97-AF65-F5344CB8AC3E}">
        <p14:creationId xmlns:p14="http://schemas.microsoft.com/office/powerpoint/2010/main" val="4059403067"/>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24</a:t>
            </a:fld>
            <a:endParaRPr lang="en-US" dirty="0"/>
          </a:p>
        </p:txBody>
      </p:sp>
      <p:sp>
        <p:nvSpPr>
          <p:cNvPr id="3" name="Title 2"/>
          <p:cNvSpPr>
            <a:spLocks noGrp="1"/>
          </p:cNvSpPr>
          <p:nvPr>
            <p:ph type="title"/>
          </p:nvPr>
        </p:nvSpPr>
        <p:spPr/>
        <p:txBody>
          <a:bodyPr>
            <a:normAutofit fontScale="90000"/>
          </a:bodyPr>
          <a:lstStyle/>
          <a:p>
            <a:r>
              <a:rPr lang="en-US" dirty="0"/>
              <a:t>Microservices </a:t>
            </a:r>
            <a:r>
              <a:rPr lang="en-US" dirty="0" smtClean="0"/>
              <a:t>Bus (1/2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8" name="Rectangle 7"/>
          <p:cNvSpPr/>
          <p:nvPr/>
        </p:nvSpPr>
        <p:spPr>
          <a:xfrm>
            <a:off x="2297430" y="1381125"/>
            <a:ext cx="9523730" cy="2832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3448184909"/>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25</a:t>
            </a:fld>
            <a:endParaRPr lang="en-US" dirty="0"/>
          </a:p>
        </p:txBody>
      </p:sp>
      <p:sp>
        <p:nvSpPr>
          <p:cNvPr id="3" name="Title 2"/>
          <p:cNvSpPr>
            <a:spLocks noGrp="1"/>
          </p:cNvSpPr>
          <p:nvPr>
            <p:ph type="title"/>
          </p:nvPr>
        </p:nvSpPr>
        <p:spPr/>
        <p:txBody>
          <a:bodyPr>
            <a:normAutofit fontScale="90000"/>
          </a:bodyPr>
          <a:lstStyle/>
          <a:p>
            <a:r>
              <a:rPr lang="en-US" dirty="0">
                <a:sym typeface="+mn-ea"/>
              </a:rPr>
              <a:t>Microservices </a:t>
            </a:r>
            <a:r>
              <a:rPr lang="en-US" dirty="0" smtClean="0">
                <a:sym typeface="+mn-ea"/>
              </a:rPr>
              <a:t>Bus (2/2</a:t>
            </a:r>
            <a:r>
              <a:rPr lang="en-US" dirty="0">
                <a:sym typeface="+mn-ea"/>
              </a:rPr>
              <a:t>)</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28416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Service Registration REST Interface</a:t>
            </a: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register ONAP services.</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sym typeface="+mn-ea"/>
              </a:rPr>
              <a:t>Service Discovery REST Interface</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dirty="0">
                <a:solidFill>
                  <a:schemeClr val="tx1">
                    <a:lumMod val="85000"/>
                    <a:lumOff val="15000"/>
                  </a:schemeClr>
                </a:solidFill>
                <a:sym typeface="+mn-ea"/>
              </a:rPr>
              <a:t>JAVA SDK</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JAVA SDK to register ONAP services.</a:t>
            </a:r>
          </a:p>
          <a:p>
            <a:pPr marL="742950" lvl="1" indent="-285750">
              <a:buFontTx/>
              <a:buChar char="-"/>
            </a:pPr>
            <a:r>
              <a:rPr lang="en-US" dirty="0">
                <a:solidFill>
                  <a:schemeClr val="tx1">
                    <a:lumMod val="85000"/>
                    <a:lumOff val="15000"/>
                  </a:schemeClr>
                </a:solidFill>
              </a:rPr>
              <a:t>Provides JAVA SDK to access ONAP services.</a:t>
            </a:r>
          </a:p>
          <a:p>
            <a:pPr lvl="1" indent="0">
              <a:buFontTx/>
              <a:buNone/>
            </a:pPr>
            <a:r>
              <a:rPr lang="en-US" dirty="0">
                <a:solidFill>
                  <a:schemeClr val="tx1">
                    <a:lumMod val="85000"/>
                    <a:lumOff val="15000"/>
                  </a:schemeClr>
                </a:solidFill>
              </a:rPr>
              <a:t>Note: ONAP components don' t need interfaces to leverage the </a:t>
            </a:r>
            <a:r>
              <a:rPr lang="en-US" altLang="zh-CN" dirty="0">
                <a:solidFill>
                  <a:schemeClr val="tx1">
                    <a:lumMod val="85000"/>
                    <a:lumOff val="15000"/>
                  </a:schemeClr>
                </a:solidFill>
                <a:ea typeface="SimSun" panose="02010600030101010101" pitchFamily="2" charset="-122"/>
              </a:rPr>
              <a:t>transparent service registration proxy and communication proxy.</a:t>
            </a:r>
          </a:p>
        </p:txBody>
      </p:sp>
    </p:spTree>
    <p:extLst>
      <p:ext uri="{BB962C8B-B14F-4D97-AF65-F5344CB8AC3E}">
        <p14:creationId xmlns:p14="http://schemas.microsoft.com/office/powerpoint/2010/main" val="863884045"/>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a:t>
            </a:r>
            <a:r>
              <a:rPr lang="en-US" altLang="zh-CN" dirty="0" smtClean="0">
                <a:solidFill>
                  <a:schemeClr val="tx1">
                    <a:lumMod val="85000"/>
                    <a:lumOff val="15000"/>
                  </a:schemeClr>
                </a:solidFill>
                <a:ea typeface="SimSun" panose="02010600030101010101" pitchFamily="2" charset="-122"/>
              </a:rPr>
              <a:t>world</a:t>
            </a:r>
          </a:p>
          <a:p>
            <a:pPr marL="285750" indent="-285750">
              <a:buFontTx/>
              <a:buChar char="-"/>
            </a:pPr>
            <a:r>
              <a:rPr lang="en-US" altLang="zh-CN" dirty="0" smtClean="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 </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230373176"/>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a:t>
            </a:r>
            <a:r>
              <a:rPr lang="en-US" dirty="0" smtClean="0"/>
              <a:t>SDK(2/2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t need interfaces to leverage the </a:t>
            </a:r>
            <a:r>
              <a:rPr lang="en-US" altLang="zh-CN" sz="1600" dirty="0">
                <a:solidFill>
                  <a:schemeClr val="tx1">
                    <a:lumMod val="85000"/>
                    <a:lumOff val="15000"/>
                  </a:schemeClr>
                </a:solidFill>
                <a:ea typeface="SimSun" panose="02010600030101010101" pitchFamily="2" charset="-122"/>
              </a:rPr>
              <a:t>transparent service registration proxy and communication proxy</a:t>
            </a:r>
            <a:r>
              <a:rPr lang="en-US" altLang="zh-CN" sz="1600" dirty="0" smtClean="0">
                <a:solidFill>
                  <a:schemeClr val="tx1">
                    <a:lumMod val="85000"/>
                    <a:lumOff val="15000"/>
                  </a:schemeClr>
                </a:solidFill>
                <a:ea typeface="SimSun" panose="02010600030101010101" pitchFamily="2" charset="-122"/>
              </a:rPr>
              <a:t>.</a:t>
            </a:r>
          </a:p>
          <a:p>
            <a:pPr>
              <a:buFontTx/>
              <a:buChar char="-"/>
            </a:pPr>
            <a:r>
              <a:rPr lang="en-US" altLang="zh-CN" sz="1600" dirty="0" smtClean="0">
                <a:solidFill>
                  <a:schemeClr val="tx1">
                    <a:lumMod val="85000"/>
                    <a:lumOff val="15000"/>
                  </a:schemeClr>
                </a:solidFill>
                <a:ea typeface="SimSun" panose="02010600030101010101" pitchFamily="2" charset="-122"/>
              </a:rPr>
              <a:t>Swagger SDK</a:t>
            </a:r>
          </a:p>
          <a:p>
            <a:pPr lvl="1">
              <a:buFontTx/>
              <a:buChar char="-"/>
            </a:pPr>
            <a:r>
              <a:rPr lang="en-US" altLang="zh-CN" sz="1600" dirty="0" smtClean="0">
                <a:solidFill>
                  <a:schemeClr val="tx1">
                    <a:lumMod val="85000"/>
                    <a:lumOff val="15000"/>
                  </a:schemeClr>
                </a:solidFill>
                <a:ea typeface="SimSun" panose="02010600030101010101" pitchFamily="2" charset="-122"/>
              </a:rPr>
              <a:t> provides </a:t>
            </a:r>
            <a:r>
              <a:rPr lang="en-US" altLang="zh-CN" sz="1600" dirty="0" err="1" smtClean="0">
                <a:solidFill>
                  <a:schemeClr val="tx1">
                    <a:lumMod val="85000"/>
                    <a:lumOff val="15000"/>
                  </a:schemeClr>
                </a:solidFill>
                <a:ea typeface="SimSun" panose="02010600030101010101" pitchFamily="2" charset="-122"/>
              </a:rPr>
              <a:t>Mvn</a:t>
            </a:r>
            <a:r>
              <a:rPr lang="en-US" altLang="zh-CN" sz="1600" dirty="0" smtClean="0">
                <a:solidFill>
                  <a:schemeClr val="tx1">
                    <a:lumMod val="85000"/>
                    <a:lumOff val="15000"/>
                  </a:schemeClr>
                </a:solidFill>
                <a:ea typeface="SimSun" panose="02010600030101010101" pitchFamily="2" charset="-122"/>
              </a:rPr>
              <a:t> plug-in settings for  </a:t>
            </a:r>
            <a:r>
              <a:rPr lang="en-US" altLang="zh-CN" sz="1600" smtClean="0">
                <a:solidFill>
                  <a:schemeClr val="tx1">
                    <a:lumMod val="85000"/>
                    <a:lumOff val="15000"/>
                  </a:schemeClr>
                </a:solidFill>
                <a:ea typeface="SimSun" panose="02010600030101010101" pitchFamily="2" charset="-122"/>
              </a:rPr>
              <a:t>(JAVA)client </a:t>
            </a:r>
            <a:r>
              <a:rPr lang="en-US" altLang="zh-CN" sz="1600" dirty="0" err="1" smtClean="0">
                <a:solidFill>
                  <a:schemeClr val="tx1">
                    <a:lumMod val="85000"/>
                    <a:lumOff val="15000"/>
                  </a:schemeClr>
                </a:solidFill>
                <a:ea typeface="SimSun" panose="02010600030101010101" pitchFamily="2" charset="-122"/>
              </a:rPr>
              <a:t>sdk</a:t>
            </a:r>
            <a:r>
              <a:rPr lang="en-US" altLang="zh-CN" sz="1600" dirty="0" smtClean="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583261870"/>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r>
              <a:rPr lang="en-US" dirty="0" smtClean="0"/>
              <a:t>Optimization Framework - R2 (1/4)</a:t>
            </a:r>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smtClean="0">
                <a:solidFill>
                  <a:schemeClr val="tx1">
                    <a:lumMod val="85000"/>
                    <a:lumOff val="15000"/>
                  </a:schemeClr>
                </a:solidFill>
              </a:rPr>
              <a:t>ONAP Optimization Framework (OOF) provides </a:t>
            </a:r>
            <a:r>
              <a:rPr lang="en-US" sz="1300" dirty="0">
                <a:solidFill>
                  <a:schemeClr val="tx1">
                    <a:lumMod val="85000"/>
                    <a:lumOff val="15000"/>
                  </a:schemeClr>
                </a:solidFill>
              </a:rPr>
              <a:t>functionality for </a:t>
            </a:r>
            <a:r>
              <a:rPr lang="en-US" sz="1300" dirty="0" smtClean="0">
                <a:solidFill>
                  <a:schemeClr val="tx1">
                    <a:lumMod val="85000"/>
                    <a:lumOff val="15000"/>
                  </a:schemeClr>
                </a:solidFill>
              </a:rPr>
              <a:t>creating and running optimization applications by leveraging a policy-driven, declarative approach.</a:t>
            </a:r>
            <a:endParaRPr lang="en-US" sz="1300" dirty="0">
              <a:solidFill>
                <a:schemeClr val="tx1">
                  <a:lumMod val="85000"/>
                  <a:lumOff val="15000"/>
                </a:schemeClr>
              </a:solidFill>
            </a:endParaRPr>
          </a:p>
          <a:p>
            <a:pPr marL="285750" indent="-285750">
              <a:buFontTx/>
              <a:buChar char="-"/>
            </a:pPr>
            <a:r>
              <a:rPr lang="en-US" sz="1300" dirty="0">
                <a:solidFill>
                  <a:schemeClr val="tx1">
                    <a:lumMod val="85000"/>
                    <a:lumOff val="15000"/>
                  </a:schemeClr>
                </a:solidFill>
              </a:rPr>
              <a:t>Supports different specializations </a:t>
            </a:r>
            <a:r>
              <a:rPr lang="en-US" sz="1300" dirty="0" smtClean="0">
                <a:solidFill>
                  <a:schemeClr val="tx1">
                    <a:lumMod val="85000"/>
                    <a:lumOff val="15000"/>
                  </a:schemeClr>
                </a:solidFill>
              </a:rPr>
              <a:t>(applications) with </a:t>
            </a:r>
            <a:r>
              <a:rPr lang="en-US" sz="1300" dirty="0">
                <a:solidFill>
                  <a:schemeClr val="tx1">
                    <a:lumMod val="85000"/>
                    <a:lumOff val="15000"/>
                  </a:schemeClr>
                </a:solidFill>
              </a:rPr>
              <a:t>specific </a:t>
            </a:r>
            <a:r>
              <a:rPr lang="en-US" sz="1300" dirty="0" smtClean="0">
                <a:solidFill>
                  <a:schemeClr val="tx1">
                    <a:lumMod val="85000"/>
                    <a:lumOff val="15000"/>
                  </a:schemeClr>
                </a:solidFill>
              </a:rPr>
              <a:t>domain and optimization needs.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Initial specialization </a:t>
            </a:r>
            <a:r>
              <a:rPr lang="en-US" sz="1300" dirty="0">
                <a:solidFill>
                  <a:schemeClr val="tx1">
                    <a:lumMod val="85000"/>
                    <a:lumOff val="15000"/>
                  </a:schemeClr>
                </a:solidFill>
              </a:rPr>
              <a:t>scopes include, but are not limited to, </a:t>
            </a:r>
            <a:r>
              <a:rPr lang="en-US" sz="1300" dirty="0" smtClean="0">
                <a:solidFill>
                  <a:schemeClr val="tx1">
                    <a:lumMod val="85000"/>
                    <a:lumOff val="15000"/>
                  </a:schemeClr>
                </a:solidFill>
              </a:rPr>
              <a:t>VNF placement support via Homing and Allocation Service (HAS) with different use cases, and change management scheduling service.</a:t>
            </a:r>
            <a:endParaRPr lang="en-US" sz="1300" dirty="0">
              <a:solidFill>
                <a:schemeClr val="tx1">
                  <a:lumMod val="85000"/>
                  <a:lumOff val="15000"/>
                </a:schemeClr>
              </a:solidFill>
            </a:endParaRPr>
          </a:p>
          <a:p>
            <a:pPr marL="285750" lvl="1" indent="-285750">
              <a:buFontTx/>
              <a:buChar char="-"/>
            </a:pPr>
            <a:r>
              <a:rPr lang="en-US" sz="1300" dirty="0" smtClean="0">
                <a:solidFill>
                  <a:schemeClr val="tx1">
                    <a:lumMod val="85000"/>
                    <a:lumOff val="15000"/>
                  </a:schemeClr>
                </a:solidFill>
              </a:rPr>
              <a:t>For R2, the OOF will </a:t>
            </a:r>
            <a:r>
              <a:rPr lang="en-US" sz="1300" dirty="0">
                <a:solidFill>
                  <a:schemeClr val="tx1">
                    <a:lumMod val="85000"/>
                    <a:lumOff val="15000"/>
                  </a:schemeClr>
                </a:solidFill>
              </a:rPr>
              <a:t>support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a:t>
            </a:r>
            <a:r>
              <a:rPr lang="en-US" sz="1300" dirty="0">
                <a:solidFill>
                  <a:schemeClr val="tx1">
                    <a:lumMod val="85000"/>
                    <a:lumOff val="15000"/>
                  </a:schemeClr>
                </a:solidFill>
              </a:rPr>
              <a:t>use </a:t>
            </a:r>
            <a:r>
              <a:rPr lang="en-US" sz="1300" dirty="0" smtClean="0">
                <a:solidFill>
                  <a:schemeClr val="tx1">
                    <a:lumMod val="85000"/>
                    <a:lumOff val="15000"/>
                  </a:schemeClr>
                </a:solidFill>
              </a:rPr>
              <a:t>case (as a MVP). </a:t>
            </a:r>
          </a:p>
          <a:p>
            <a:pPr marL="285750" lvl="1" indent="-285750">
              <a:buFontTx/>
              <a:buChar char="-"/>
            </a:pPr>
            <a:r>
              <a:rPr lang="en-US" sz="1300" dirty="0" smtClean="0">
                <a:solidFill>
                  <a:schemeClr val="tx1">
                    <a:lumMod val="85000"/>
                    <a:lumOff val="15000"/>
                  </a:schemeClr>
                </a:solidFill>
              </a:rPr>
              <a:t>For R2, the OOF will demonstrate an example of </a:t>
            </a:r>
            <a:r>
              <a:rPr lang="en-US" sz="1300" dirty="0">
                <a:solidFill>
                  <a:schemeClr val="tx1">
                    <a:lumMod val="85000"/>
                    <a:lumOff val="15000"/>
                  </a:schemeClr>
                </a:solidFill>
              </a:rPr>
              <a:t>C</a:t>
            </a:r>
            <a:r>
              <a:rPr lang="en-US" sz="1300" dirty="0" smtClean="0">
                <a:solidFill>
                  <a:schemeClr val="tx1">
                    <a:lumMod val="85000"/>
                    <a:lumOff val="15000"/>
                  </a:schemeClr>
                </a:solidFill>
              </a:rPr>
              <a:t>hange Management Scheduling Optimization using the OOF design </a:t>
            </a:r>
            <a:r>
              <a:rPr lang="en-US" sz="1300" dirty="0">
                <a:solidFill>
                  <a:schemeClr val="tx1">
                    <a:lumMod val="85000"/>
                    <a:lumOff val="15000"/>
                  </a:schemeClr>
                </a:solidFill>
              </a:rPr>
              <a:t>framework with simple, representative </a:t>
            </a:r>
            <a:r>
              <a:rPr lang="en-US" sz="1300" dirty="0" smtClean="0">
                <a:solidFill>
                  <a:schemeClr val="tx1">
                    <a:lumMod val="85000"/>
                    <a:lumOff val="15000"/>
                  </a:schemeClr>
                </a:solidFill>
              </a:rPr>
              <a:t>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a:t>
            </a:r>
            <a:r>
              <a:rPr lang="en-US" sz="1400" dirty="0" smtClean="0"/>
              <a:t>Orchestrator (SO)</a:t>
            </a:r>
            <a:endParaRPr lang="en-US" sz="1400" dirty="0"/>
          </a:p>
          <a:p>
            <a:pPr marL="171450" indent="-171450">
              <a:buFont typeface="Arial" panose="020B0604020202020204" pitchFamily="34" charset="0"/>
              <a:buChar char="•"/>
            </a:pPr>
            <a:r>
              <a:rPr lang="en-US" sz="1400" dirty="0" smtClean="0"/>
              <a:t>Change Management Portal</a:t>
            </a:r>
            <a:endParaRPr lang="en-US" sz="1400" dirty="0"/>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smtClean="0"/>
              <a:t>Policy Interface</a:t>
            </a:r>
            <a:endParaRPr lang="en-US" sz="1400" dirty="0"/>
          </a:p>
          <a:p>
            <a:pPr marL="171450" indent="-171450">
              <a:buFont typeface="Arial" charset="0"/>
              <a:buChar char="•"/>
            </a:pPr>
            <a:r>
              <a:rPr lang="en-US" sz="1400" dirty="0" smtClean="0"/>
              <a:t>Inventory </a:t>
            </a:r>
            <a:r>
              <a:rPr lang="en-US" sz="1400" dirty="0"/>
              <a:t>Service Interface</a:t>
            </a:r>
          </a:p>
          <a:p>
            <a:pPr marL="171450" indent="-171450">
              <a:buFont typeface="Arial" charset="0"/>
              <a:buChar char="•"/>
            </a:pPr>
            <a:r>
              <a:rPr lang="en-US" sz="1400" dirty="0" smtClean="0"/>
              <a:t>Service/Policy Models Interface</a:t>
            </a:r>
          </a:p>
          <a:p>
            <a:pPr marL="171450" indent="-171450">
              <a:buFont typeface="Arial" charset="0"/>
              <a:buChar char="•"/>
            </a:pPr>
            <a:r>
              <a:rPr lang="en-US" sz="1400" dirty="0"/>
              <a:t>Infrastructure Metrics </a:t>
            </a:r>
            <a:r>
              <a:rPr lang="en-US" sz="1400" dirty="0" smtClean="0"/>
              <a:t>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smtClean="0">
                <a:solidFill>
                  <a:schemeClr val="tx1">
                    <a:lumMod val="85000"/>
                    <a:lumOff val="15000"/>
                  </a:schemeClr>
                </a:solidFill>
              </a:rPr>
              <a:t>Placement Optimization Interface</a:t>
            </a:r>
            <a:endParaRPr lang="en-US" sz="1300" dirty="0">
              <a:solidFill>
                <a:schemeClr val="tx1">
                  <a:lumMod val="85000"/>
                  <a:lumOff val="15000"/>
                </a:schemeClr>
              </a:solidFill>
            </a:endParaRPr>
          </a:p>
          <a:p>
            <a:pPr marL="742950" lvl="1" indent="-285750">
              <a:buFontTx/>
              <a:buChar char="-"/>
            </a:pPr>
            <a:r>
              <a:rPr lang="en-US" sz="1300" dirty="0">
                <a:solidFill>
                  <a:schemeClr val="tx1">
                    <a:lumMod val="85000"/>
                    <a:lumOff val="15000"/>
                  </a:schemeClr>
                </a:solidFill>
              </a:rPr>
              <a:t>Provides </a:t>
            </a:r>
            <a:r>
              <a:rPr lang="en-US" sz="1300" dirty="0" smtClean="0">
                <a:solidFill>
                  <a:schemeClr val="tx1">
                    <a:lumMod val="85000"/>
                    <a:lumOff val="15000"/>
                  </a:schemeClr>
                </a:solidFill>
              </a:rPr>
              <a:t>functionality for the Service Orchestrator to specify placement services</a:t>
            </a:r>
            <a:r>
              <a:rPr lang="en-US" sz="1300" dirty="0">
                <a:solidFill>
                  <a:schemeClr val="tx1">
                    <a:lumMod val="85000"/>
                    <a:lumOff val="15000"/>
                  </a:schemeClr>
                </a:solidFill>
              </a:rPr>
              <a:t> </a:t>
            </a:r>
            <a:r>
              <a:rPr lang="en-US" sz="1300" dirty="0" smtClean="0">
                <a:solidFill>
                  <a:schemeClr val="tx1">
                    <a:lumMod val="85000"/>
                    <a:lumOff val="15000"/>
                  </a:schemeClr>
                </a:solidFill>
              </a:rPr>
              <a:t>[</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endParaRPr lang="en-US" sz="1300" dirty="0">
              <a:solidFill>
                <a:schemeClr val="tx1">
                  <a:lumMod val="85000"/>
                  <a:lumOff val="15000"/>
                </a:schemeClr>
              </a:solidFill>
            </a:endParaRP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Models: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Policy Models (constraints) and License Models from</a:t>
            </a:r>
            <a:r>
              <a:rPr lang="en-US" sz="1300" dirty="0">
                <a:solidFill>
                  <a:schemeClr val="tx1">
                    <a:lumMod val="85000"/>
                    <a:lumOff val="15000"/>
                  </a:schemeClr>
                </a:solidFill>
              </a:rPr>
              <a:t>: </a:t>
            </a:r>
            <a:r>
              <a:rPr lang="en-US" sz="1300" dirty="0" smtClean="0">
                <a:solidFill>
                  <a:schemeClr val="tx1">
                    <a:lumMod val="85000"/>
                    <a:lumOff val="15000"/>
                  </a:schemeClr>
                </a:solidFill>
              </a:rPr>
              <a:t>SDC</a:t>
            </a:r>
          </a:p>
          <a:p>
            <a:pPr marL="285750" indent="-285750">
              <a:buFontTx/>
              <a:buChar char="-"/>
            </a:pPr>
            <a:r>
              <a:rPr lang="en-US" sz="1300" dirty="0" smtClean="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Interfaces</a:t>
            </a:r>
            <a:r>
              <a:rPr lang="en-US" sz="1300" dirty="0">
                <a:solidFill>
                  <a:schemeClr val="tx1">
                    <a:lumMod val="85000"/>
                    <a:lumOff val="15000"/>
                  </a:schemeClr>
                </a:solidFill>
              </a:rPr>
              <a:t>:</a:t>
            </a:r>
          </a:p>
          <a:p>
            <a:pPr marL="285750" indent="-285750">
              <a:buFontTx/>
              <a:buChar char="-"/>
            </a:pPr>
            <a:r>
              <a:rPr lang="en-US" sz="1300" dirty="0" smtClean="0">
                <a:solidFill>
                  <a:schemeClr val="tx1">
                    <a:lumMod val="85000"/>
                    <a:lumOff val="15000"/>
                  </a:schemeClr>
                </a:solidFill>
              </a:rPr>
              <a:t>Policy Interface</a:t>
            </a:r>
            <a:r>
              <a:rPr lang="en-US" sz="1300" dirty="0">
                <a:solidFill>
                  <a:schemeClr val="tx1">
                    <a:lumMod val="85000"/>
                    <a:lumOff val="15000"/>
                  </a:schemeClr>
                </a:solidFill>
              </a:rPr>
              <a:t>, from: </a:t>
            </a:r>
            <a:r>
              <a:rPr lang="en-US" sz="1300" dirty="0" smtClean="0">
                <a:solidFill>
                  <a:schemeClr val="tx1">
                    <a:lumMod val="85000"/>
                    <a:lumOff val="15000"/>
                  </a:schemeClr>
                </a:solidFill>
              </a:rPr>
              <a:t>Policy</a:t>
            </a:r>
          </a:p>
          <a:p>
            <a:pPr marL="285750" indent="-285750">
              <a:buFontTx/>
              <a:buChar char="-"/>
            </a:pPr>
            <a:r>
              <a:rPr lang="en-US" sz="1300" dirty="0" smtClean="0">
                <a:solidFill>
                  <a:schemeClr val="tx1">
                    <a:lumMod val="85000"/>
                    <a:lumOff val="15000"/>
                  </a:schemeClr>
                </a:solidFill>
              </a:rPr>
              <a:t>Inventory </a:t>
            </a:r>
            <a:r>
              <a:rPr lang="en-US" sz="1300" dirty="0">
                <a:solidFill>
                  <a:schemeClr val="tx1">
                    <a:lumMod val="85000"/>
                    <a:lumOff val="15000"/>
                  </a:schemeClr>
                </a:solidFill>
              </a:rPr>
              <a:t>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Infrastructure Metrics Interface, from: Multi Cloud</a:t>
            </a:r>
            <a:endParaRPr lang="en-US" sz="1300" i="1" dirty="0" smtClean="0">
              <a:solidFill>
                <a:schemeClr val="tx1">
                  <a:lumMod val="85000"/>
                  <a:lumOff val="15000"/>
                </a:schemeClr>
              </a:solidFill>
            </a:endParaRPr>
          </a:p>
        </p:txBody>
      </p:sp>
    </p:spTree>
    <p:extLst>
      <p:ext uri="{BB962C8B-B14F-4D97-AF65-F5344CB8AC3E}">
        <p14:creationId xmlns:p14="http://schemas.microsoft.com/office/powerpoint/2010/main" val="1910880184"/>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Provided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Placement Optimization Interface</a:t>
            </a:r>
          </a:p>
          <a:p>
            <a:pPr marL="742950" lvl="1" indent="-285750">
              <a:buFontTx/>
              <a:buChar char="-"/>
            </a:pPr>
            <a:r>
              <a:rPr lang="en-US" sz="1300" dirty="0" smtClean="0">
                <a:solidFill>
                  <a:schemeClr val="tx1">
                    <a:lumMod val="85000"/>
                    <a:lumOff val="15000"/>
                  </a:schemeClr>
                </a:solidFill>
              </a:rPr>
              <a:t>For R2, the focus is on supporting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 </a:t>
            </a:r>
          </a:p>
          <a:p>
            <a:pPr marL="742950" lvl="1" indent="-285750">
              <a:buFontTx/>
              <a:buChar char="-"/>
            </a:pPr>
            <a:r>
              <a:rPr lang="en-US" sz="1300" dirty="0" smtClean="0">
                <a:solidFill>
                  <a:schemeClr val="tx1">
                    <a:lumMod val="85000"/>
                    <a:lumOff val="15000"/>
                  </a:schemeClr>
                </a:solidFill>
              </a:rPr>
              <a:t>for R3 and beyond, the OOF will also support </a:t>
            </a:r>
            <a:r>
              <a:rPr lang="en-US" sz="1300" dirty="0" err="1" smtClean="0">
                <a:solidFill>
                  <a:schemeClr val="tx1">
                    <a:lumMod val="85000"/>
                    <a:lumOff val="15000"/>
                  </a:schemeClr>
                </a:solidFill>
              </a:rPr>
              <a:t>VoLTE</a:t>
            </a:r>
            <a:r>
              <a:rPr lang="en-US" sz="1300" dirty="0" smtClean="0">
                <a:solidFill>
                  <a:schemeClr val="tx1">
                    <a:lumMod val="85000"/>
                    <a:lumOff val="15000"/>
                  </a:schemeClr>
                </a:solidFill>
              </a:rPr>
              <a:t>, VNF/Service scale-in/out (higher order control loop), and RAN-5G</a:t>
            </a:r>
            <a:r>
              <a:rPr lang="en-US" sz="1300" dirty="0">
                <a:solidFill>
                  <a:schemeClr val="tx1">
                    <a:lumMod val="85000"/>
                    <a:lumOff val="15000"/>
                  </a:schemeClr>
                </a:solidFill>
              </a:rPr>
              <a:t>.</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For R2, the focus is on a demonstration of OOF with simple, representative constraints; </a:t>
            </a:r>
            <a:br>
              <a:rPr lang="en-US" sz="1300" dirty="0" smtClean="0">
                <a:solidFill>
                  <a:schemeClr val="tx1">
                    <a:lumMod val="85000"/>
                    <a:lumOff val="15000"/>
                  </a:schemeClr>
                </a:solidFill>
              </a:rPr>
            </a:br>
            <a:r>
              <a:rPr lang="en-US" sz="1300" dirty="0" smtClean="0">
                <a:solidFill>
                  <a:schemeClr val="tx1">
                    <a:lumMod val="85000"/>
                    <a:lumOff val="15000"/>
                  </a:schemeClr>
                </a:solidFill>
              </a:rPr>
              <a:t>this effort will be aligned with the Change Management scheduling use case (for R3 and beyond)</a:t>
            </a:r>
            <a:endParaRPr lang="en-US" sz="1300" dirty="0">
              <a:solidFill>
                <a:schemeClr val="tx1">
                  <a:lumMod val="85000"/>
                  <a:lumOff val="15000"/>
                </a:schemeClr>
              </a:solidFill>
            </a:endParaRP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a:t>
            </a:r>
            <a:r>
              <a:rPr lang="en-US" sz="1600" dirty="0" smtClean="0"/>
              <a:t>Orchestrator (SO)</a:t>
            </a:r>
            <a:endParaRPr lang="en-US" sz="1600" dirty="0"/>
          </a:p>
          <a:p>
            <a:pPr marL="171450" indent="-171450">
              <a:buFont typeface="Arial" panose="020B0604020202020204" pitchFamily="34" charset="0"/>
              <a:buChar char="•"/>
            </a:pPr>
            <a:r>
              <a:rPr lang="en-US" sz="1600" dirty="0" smtClean="0"/>
              <a:t>Change Management Portal</a:t>
            </a:r>
            <a:endParaRPr lang="en-US" sz="1600" dirty="0"/>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smtClean="0"/>
              <a:t>Policy Interface</a:t>
            </a:r>
            <a:endParaRPr lang="en-US" sz="1600" dirty="0"/>
          </a:p>
          <a:p>
            <a:pPr marL="171450" indent="-171450">
              <a:buFont typeface="Arial" charset="0"/>
              <a:buChar char="•"/>
            </a:pPr>
            <a:r>
              <a:rPr lang="en-US" sz="1600" dirty="0" smtClean="0"/>
              <a:t>Inventory </a:t>
            </a:r>
            <a:r>
              <a:rPr lang="en-US" sz="1600" dirty="0"/>
              <a:t>Service Interface</a:t>
            </a:r>
          </a:p>
          <a:p>
            <a:pPr marL="171450" indent="-171450">
              <a:buFont typeface="Arial" charset="0"/>
              <a:buChar char="•"/>
            </a:pPr>
            <a:r>
              <a:rPr lang="en-US" sz="1600" dirty="0" smtClean="0"/>
              <a:t>Service/Policy Models Interface</a:t>
            </a:r>
          </a:p>
          <a:p>
            <a:pPr marL="171450" indent="-171450">
              <a:buFont typeface="Arial" charset="0"/>
              <a:buChar char="•"/>
            </a:pPr>
            <a:r>
              <a:rPr lang="en-US" sz="1600" dirty="0"/>
              <a:t>Infrastructure Metrics </a:t>
            </a:r>
            <a:r>
              <a:rPr lang="en-US" sz="1600" dirty="0" smtClean="0"/>
              <a:t>Interface</a:t>
            </a:r>
          </a:p>
          <a:p>
            <a:pPr marL="171450" indent="-171450">
              <a:buFont typeface="Arial" charset="0"/>
              <a:buChar char="•"/>
            </a:pPr>
            <a:endParaRPr lang="en-US" sz="1600" dirty="0"/>
          </a:p>
          <a:p>
            <a:r>
              <a:rPr lang="en-US" sz="1600" b="1" i="1" dirty="0" smtClean="0"/>
              <a:t>R3 and Beyond</a:t>
            </a:r>
          </a:p>
          <a:p>
            <a:pPr marL="171450" indent="-171450">
              <a:buFont typeface="Arial" charset="0"/>
              <a:buChar char="•"/>
            </a:pPr>
            <a:r>
              <a:rPr lang="en-US" sz="1600" b="1" i="1" dirty="0" smtClean="0"/>
              <a:t>Application </a:t>
            </a:r>
            <a:r>
              <a:rPr lang="en-US" sz="1600" b="1" i="1" dirty="0"/>
              <a:t>Metrics </a:t>
            </a:r>
            <a:r>
              <a:rPr lang="en-US" sz="1600" b="1" i="1" dirty="0" smtClean="0"/>
              <a:t>Interface</a:t>
            </a:r>
            <a:endParaRPr lang="en-US" sz="1600" b="1" i="1" dirty="0"/>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Interface, from: DCAE [R3 and Beyond]</a:t>
            </a:r>
          </a:p>
          <a:p>
            <a:pPr marL="285750" indent="-285750">
              <a:buFontTx/>
              <a:buChar char="-"/>
            </a:pPr>
            <a:r>
              <a:rPr lang="en-US" sz="1300" dirty="0" smtClean="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Models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smtClean="0"/>
              <a:t>Optimization Framework - R3+ (2/4)</a:t>
            </a:r>
            <a:endParaRPr lang="en-US" dirty="0"/>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Definitions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For R3 and beyond, the OOF will focus on supporting multiple R3 and beyond use case (along with R2 use cases)</a:t>
            </a:r>
            <a:br>
              <a:rPr lang="en-US" sz="1300" dirty="0" smtClean="0">
                <a:solidFill>
                  <a:schemeClr val="tx1">
                    <a:lumMod val="85000"/>
                    <a:lumOff val="15000"/>
                  </a:schemeClr>
                </a:solidFill>
              </a:rPr>
            </a:br>
            <a:r>
              <a:rPr lang="en-US" sz="1300" dirty="0" smtClean="0">
                <a:solidFill>
                  <a:schemeClr val="tx1">
                    <a:lumMod val="85000"/>
                    <a:lumOff val="15000"/>
                  </a:schemeClr>
                </a:solidFill>
              </a:rPr>
              <a:t>[supporting </a:t>
            </a:r>
            <a:r>
              <a:rPr lang="en-US" sz="1300" dirty="0" err="1" smtClean="0">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a:t>
            </a:r>
            <a:r>
              <a:rPr lang="en-US" sz="1300" dirty="0" smtClean="0">
                <a:solidFill>
                  <a:schemeClr val="tx1">
                    <a:lumMod val="85000"/>
                    <a:lumOff val="15000"/>
                  </a:schemeClr>
                </a:solidFill>
              </a:rPr>
              <a:t>RAN-5G].</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Synchronization with Change Management Scheduling use case.</a:t>
            </a:r>
          </a:p>
          <a:p>
            <a:pPr marL="285750" indent="-285750">
              <a:buFontTx/>
              <a:buChar char="-"/>
            </a:pPr>
            <a:r>
              <a:rPr lang="en-US" sz="1300" dirty="0" smtClean="0">
                <a:solidFill>
                  <a:schemeClr val="tx1">
                    <a:lumMod val="85000"/>
                    <a:lumOff val="15000"/>
                  </a:schemeClr>
                </a:solidFill>
              </a:rPr>
              <a:t>Providing additional sample/example optimization applications as documentation.</a:t>
            </a:r>
          </a:p>
          <a:p>
            <a:pPr marL="285750" indent="-285750">
              <a:buFontTx/>
              <a:buChar char="-"/>
            </a:pPr>
            <a:r>
              <a:rPr lang="en-US" sz="1300" dirty="0" smtClean="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smtClean="0">
                <a:solidFill>
                  <a:schemeClr val="tx1">
                    <a:lumMod val="85000"/>
                    <a:lumOff val="15000"/>
                  </a:schemeClr>
                </a:solidFill>
              </a:rPr>
              <a:t>Further alignment with S3P objectives.</a:t>
            </a: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smtClean="0">
                <a:solidFill>
                  <a:srgbClr val="C00000"/>
                </a:solidFill>
              </a:rPr>
              <a:t>Note on Functionality for R3 and beyond:</a:t>
            </a:r>
            <a:endParaRPr lang="en-US" sz="1300" b="1" i="1" dirty="0">
              <a:solidFill>
                <a:srgbClr val="C00000"/>
              </a:solidFill>
            </a:endParaRPr>
          </a:p>
          <a:p>
            <a:r>
              <a:rPr lang="en-US" sz="1300" dirty="0" smtClean="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87013727"/>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Beijing 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a:t>
            </a:r>
            <a:r>
              <a:rPr lang="en-US" altLang="zh-CN" sz="1800" b="1" dirty="0">
                <a:solidFill>
                  <a:schemeClr val="bg1"/>
                </a:solidFill>
                <a:latin typeface="Arial" panose="020B0604020202020204"/>
              </a:rPr>
              <a:t>Projects</a:t>
            </a:r>
            <a:r>
              <a:rPr lang="en-US" altLang="zh-CN" sz="1800" b="1" dirty="0" smtClean="0">
                <a:solidFill>
                  <a:schemeClr val="bg1"/>
                </a:solidFill>
                <a:latin typeface="Arial" panose="020B0604020202020204"/>
              </a:rPr>
              <a:t>)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smtClean="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smtClean="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1819939569"/>
      </p:ext>
    </p:extLst>
  </p:cSld>
  <p:clrMapOvr>
    <a:masterClrMapping/>
  </p:clrMapOvr>
  <p:transition spd="med"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(3/4)</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Homing Service</a:t>
                      </a:r>
                      <a:r>
                        <a:rPr lang="en-US" baseline="0" dirty="0" smtClean="0"/>
                        <a:t> API (HAS-API)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list of possible candidates for placement, which the service orchestrator can use to instantiate the service</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588636122"/>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(4/4)</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Scheduling Optimization </a:t>
                      </a:r>
                      <a:r>
                        <a:rPr lang="en-US" dirty="0"/>
                        <a:t>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Change Management Scheduling</a:t>
                      </a:r>
                      <a:r>
                        <a:rPr lang="en-US" baseline="0" dirty="0" smtClean="0"/>
                        <a:t> API (</a:t>
                      </a:r>
                      <a:r>
                        <a:rPr lang="en-US" dirty="0" smtClean="0"/>
                        <a:t>CMSO 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possible schedule of VNF actions (e.g. upgrades) that satisfy the constraints on availability periods and constraints related to conflicts</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344048566"/>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p:txBody>
          <a:bodyPr>
            <a:normAutofit fontScale="90000"/>
          </a:bodyPr>
          <a:lstStyle/>
          <a:p>
            <a:r>
              <a:rPr lang="en-US" b="1" dirty="0" smtClean="0"/>
              <a:t>VNF SDK (VNF package validation) (1/2)</a:t>
            </a:r>
            <a:endParaRPr lang="en-US" b="1" dirty="0"/>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VNF SDK Marketplace</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functionality to upload, verify, and download VNFs</a:t>
            </a:r>
          </a:p>
          <a:p>
            <a:pPr marL="285750" indent="-285750">
              <a:buFontTx/>
              <a:buChar char="-"/>
            </a:pPr>
            <a:r>
              <a:rPr lang="en-US" dirty="0" smtClean="0">
                <a:solidFill>
                  <a:schemeClr val="tx1">
                    <a:lumMod val="85000"/>
                    <a:lumOff val="15000"/>
                  </a:schemeClr>
                </a:solidFill>
              </a:rPr>
              <a:t>VNF Vendors upload VNFs through the Marketplace portal</a:t>
            </a:r>
          </a:p>
          <a:p>
            <a:pPr marL="285750" indent="-285750">
              <a:buFontTx/>
              <a:buChar char="-"/>
            </a:pPr>
            <a:r>
              <a:rPr lang="en-US" dirty="0" smtClean="0">
                <a:solidFill>
                  <a:schemeClr val="tx1">
                    <a:lumMod val="85000"/>
                    <a:lumOff val="15000"/>
                  </a:schemeClr>
                </a:solidFill>
              </a:rPr>
              <a:t>Marketplace runs package validation tests</a:t>
            </a:r>
          </a:p>
          <a:p>
            <a:pPr marL="285750" indent="-285750">
              <a:buFontTx/>
              <a:buChar char="-"/>
            </a:pPr>
            <a:r>
              <a:rPr lang="en-US" dirty="0" smtClean="0">
                <a:solidFill>
                  <a:schemeClr val="tx1">
                    <a:lumMod val="85000"/>
                    <a:lumOff val="15000"/>
                  </a:schemeClr>
                </a:solidFill>
              </a:rPr>
              <a:t>VNFs are made available for Onboarding</a:t>
            </a:r>
            <a:endParaRPr lang="en-US" dirty="0">
              <a:solidFill>
                <a:schemeClr val="tx1">
                  <a:lumMod val="85000"/>
                  <a:lumOff val="15000"/>
                </a:schemeClr>
              </a:solidFill>
            </a:endParaRP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Marketplace API:</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Upload/Re-upload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Upload VNFs to the Marketplace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Download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Download VNFs</a:t>
            </a:r>
          </a:p>
          <a:p>
            <a:pPr marL="285750" indent="-285750">
              <a:buFontTx/>
              <a:buChar char="-"/>
            </a:pPr>
            <a:r>
              <a:rPr lang="en-US" dirty="0" smtClean="0">
                <a:solidFill>
                  <a:schemeClr val="tx1">
                    <a:lumMod val="85000"/>
                    <a:lumOff val="15000"/>
                  </a:schemeClr>
                </a:solidFill>
              </a:rPr>
              <a:t>Query VNF</a:t>
            </a:r>
          </a:p>
          <a:p>
            <a:pPr marL="742950" lvl="1" indent="-285750">
              <a:buFontTx/>
              <a:buChar char="-"/>
            </a:pPr>
            <a:r>
              <a:rPr lang="en-US" dirty="0" smtClean="0">
                <a:solidFill>
                  <a:schemeClr val="tx1">
                    <a:lumMod val="85000"/>
                    <a:lumOff val="15000"/>
                  </a:schemeClr>
                </a:solidFill>
              </a:rPr>
              <a:t>Query VNFs by CSAR ID or conditions (name, version, type, provider)</a:t>
            </a:r>
          </a:p>
          <a:p>
            <a:pPr marL="285750" indent="-285750">
              <a:buFontTx/>
              <a:buChar char="-"/>
            </a:pPr>
            <a:r>
              <a:rPr lang="en-US" smtClean="0">
                <a:solidFill>
                  <a:schemeClr val="tx1">
                    <a:lumMod val="85000"/>
                    <a:lumOff val="15000"/>
                  </a:schemeClr>
                </a:solidFill>
              </a:rPr>
              <a:t>Delete </a:t>
            </a:r>
            <a:r>
              <a:rPr lang="en-US" dirty="0" smtClean="0">
                <a:solidFill>
                  <a:schemeClr val="tx1">
                    <a:lumMod val="85000"/>
                    <a:lumOff val="15000"/>
                  </a:schemeClr>
                </a:solidFill>
              </a:rPr>
              <a:t>VNF</a:t>
            </a:r>
          </a:p>
          <a:p>
            <a:pPr marL="742950" lvl="1" indent="-285750">
              <a:buFontTx/>
              <a:buChar char="-"/>
            </a:pPr>
            <a:r>
              <a:rPr lang="en-US" dirty="0" smtClean="0">
                <a:solidFill>
                  <a:schemeClr val="tx1">
                    <a:lumMod val="85000"/>
                    <a:lumOff val="15000"/>
                  </a:schemeClr>
                </a:solidFill>
              </a:rPr>
              <a:t>Delete VNF from the Marketplace</a:t>
            </a:r>
            <a:endParaRPr lang="en-US" dirty="0">
              <a:solidFill>
                <a:schemeClr val="tx1">
                  <a:lumMod val="85000"/>
                  <a:lumOff val="15000"/>
                </a:schemeClr>
              </a:solidFill>
            </a:endParaRP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 SOL-004 (Beijing)</a:t>
            </a:r>
            <a:endParaRPr lang="en-US" dirty="0">
              <a:solidFill>
                <a:schemeClr val="tx1">
                  <a:lumMod val="85000"/>
                  <a:lumOff val="15000"/>
                </a:schemeClr>
              </a:solidFill>
            </a:endParaRP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smtClean="0"/>
              <a:t>Marketplace API</a:t>
            </a:r>
            <a:endParaRPr lang="en-US" sz="800" dirty="0"/>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4" name="Rectangle 3">
            <a:extLst>
              <a:ext uri="{FF2B5EF4-FFF2-40B4-BE49-F238E27FC236}">
                <a16:creationId xmlns:a16="http://schemas.microsoft.com/office/drawing/2014/main" xmlns="" id="{D61E85E8-426C-4E1D-9428-1590FBD3B833}"/>
              </a:ext>
            </a:extLst>
          </p:cNvPr>
          <p:cNvSpPr/>
          <p:nvPr/>
        </p:nvSpPr>
        <p:spPr>
          <a:xfrm>
            <a:off x="0" y="1143000"/>
            <a:ext cx="2155371" cy="544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we put the services provided</a:t>
            </a:r>
          </a:p>
        </p:txBody>
      </p:sp>
    </p:spTree>
    <p:extLst>
      <p:ext uri="{BB962C8B-B14F-4D97-AF65-F5344CB8AC3E}">
        <p14:creationId xmlns:p14="http://schemas.microsoft.com/office/powerpoint/2010/main" val="3495521411"/>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b="1" dirty="0"/>
              <a:t>VNF SDK </a:t>
            </a:r>
            <a:r>
              <a:rPr lang="en-US" b="1" dirty="0" smtClean="0"/>
              <a:t>- </a:t>
            </a:r>
            <a:r>
              <a:rPr lang="en-US" dirty="0" smtClean="0"/>
              <a:t>Interface Definitions (2/2)</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Marketplace API</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Upload, Download, Query, Delete</a:t>
                      </a:r>
                      <a:endParaRPr lang="en-US" dirty="0"/>
                    </a:p>
                  </a:txBody>
                  <a:tcPr/>
                </a:tc>
                <a:extLst>
                  <a:ext uri="{0D108BD9-81ED-4DB2-BD59-A6C34878D82A}">
                    <a16:rowId xmlns="" xmlns:a16="http://schemas.microsoft.com/office/drawing/2014/main" val="2786426597"/>
                  </a:ext>
                </a:extLst>
              </a:tr>
              <a:tr h="584296">
                <a:tc>
                  <a:txBody>
                    <a:bodyPr/>
                    <a:lstStyle/>
                    <a:p>
                      <a:r>
                        <a:rPr lang="en-US" dirty="0"/>
                        <a:t>Supplementary Information</a:t>
                      </a:r>
                    </a:p>
                  </a:txBody>
                  <a:tcPr/>
                </a:tc>
                <a:tc>
                  <a:txBody>
                    <a:bodyPr/>
                    <a:lstStyle/>
                    <a:p>
                      <a:r>
                        <a:rPr lang="en-US" dirty="0" smtClean="0"/>
                        <a:t>The VNFSDK APIs </a:t>
                      </a:r>
                      <a:r>
                        <a:rPr lang="en-US" smtClean="0"/>
                        <a:t>are documented on the ONAP Wiki: https://wiki.onap.org/display/DW/API+Documentation</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VNF SDK Marketplace</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0" indent="0">
                        <a:buFontTx/>
                        <a:buNone/>
                      </a:pPr>
                      <a:r>
                        <a:rPr lang="en-US" dirty="0" smtClean="0"/>
                        <a:t>VNF</a:t>
                      </a:r>
                      <a:r>
                        <a:rPr lang="en-US" baseline="0" dirty="0" smtClean="0"/>
                        <a:t> Pre-onboarding upload/download/validation/query/delete</a:t>
                      </a:r>
                      <a:endParaRPr lang="en-US" dirty="0"/>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4232671916"/>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1188593"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lowchart: Document 29">
            <a:extLst>
              <a:ext uri="{FF2B5EF4-FFF2-40B4-BE49-F238E27FC236}">
                <a16:creationId xmlns="" xmlns:a16="http://schemas.microsoft.com/office/drawing/2014/main" id="{2201DC6D-CC95-430A-AA20-58AEE7F71D6A}"/>
              </a:ext>
            </a:extLst>
          </p:cNvPr>
          <p:cNvSpPr/>
          <p:nvPr/>
        </p:nvSpPr>
        <p:spPr>
          <a:xfrm>
            <a:off x="1588037"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Document 28">
            <a:extLst>
              <a:ext uri="{FF2B5EF4-FFF2-40B4-BE49-F238E27FC236}">
                <a16:creationId xmlns="" xmlns:a16="http://schemas.microsoft.com/office/drawing/2014/main" id="{69EE4E89-28DC-45EC-9F62-292FB766AF21}"/>
              </a:ext>
            </a:extLst>
          </p:cNvPr>
          <p:cNvSpPr/>
          <p:nvPr/>
        </p:nvSpPr>
        <p:spPr>
          <a:xfrm>
            <a:off x="1125123"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altLang="en-US" sz="3600" b="1" dirty="0" smtClean="0">
                <a:solidFill>
                  <a:schemeClr val="bg1">
                    <a:lumMod val="95000"/>
                  </a:schemeClr>
                </a:solidFill>
              </a:rPr>
              <a:t>VF-C Components</a:t>
            </a:r>
            <a:endParaRPr lang="en-US" altLang="en-US" sz="3600" b="1" dirty="0">
              <a:solidFill>
                <a:schemeClr val="bg1">
                  <a:lumMod val="95000"/>
                </a:schemeClr>
              </a:solidFill>
            </a:endParaRPr>
          </a:p>
        </p:txBody>
      </p:sp>
      <p:sp>
        <p:nvSpPr>
          <p:cNvPr id="4" name="Rectangle: Rounded Corners 3">
            <a:extLst>
              <a:ext uri="{FF2B5EF4-FFF2-40B4-BE49-F238E27FC236}">
                <a16:creationId xmlns="" xmlns:a16="http://schemas.microsoft.com/office/drawing/2014/main" id="{0E3B859D-C3DA-49AF-B1D2-6C57B81AE6F2}"/>
              </a:ext>
            </a:extLst>
          </p:cNvPr>
          <p:cNvSpPr/>
          <p:nvPr/>
        </p:nvSpPr>
        <p:spPr>
          <a:xfrm>
            <a:off x="1291847" y="1923173"/>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NFVO</a:t>
            </a:r>
            <a:endParaRPr lang="en-US" dirty="0">
              <a:solidFill>
                <a:srgbClr val="000000"/>
              </a:solidFill>
            </a:endParaRPr>
          </a:p>
        </p:txBody>
      </p:sp>
      <p:sp>
        <p:nvSpPr>
          <p:cNvPr id="27" name="Flowchart: Document 26">
            <a:extLst>
              <a:ext uri="{FF2B5EF4-FFF2-40B4-BE49-F238E27FC236}">
                <a16:creationId xmlns="" xmlns:a16="http://schemas.microsoft.com/office/drawing/2014/main" id="{EA5147D7-5FC3-44D5-A6DD-6D58158949E7}"/>
              </a:ext>
            </a:extLst>
          </p:cNvPr>
          <p:cNvSpPr/>
          <p:nvPr/>
        </p:nvSpPr>
        <p:spPr>
          <a:xfrm>
            <a:off x="696498" y="5830132"/>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 xmlns:a16="http://schemas.microsoft.com/office/drawing/2014/main" id="{E384522A-6081-4D7B-87AA-736AB6685BCE}"/>
              </a:ext>
            </a:extLst>
          </p:cNvPr>
          <p:cNvSpPr txBox="1"/>
          <p:nvPr/>
        </p:nvSpPr>
        <p:spPr>
          <a:xfrm>
            <a:off x="4975222" y="5607051"/>
            <a:ext cx="1172116" cy="369332"/>
          </a:xfrm>
          <a:prstGeom prst="rect">
            <a:avLst/>
          </a:prstGeom>
          <a:noFill/>
        </p:spPr>
        <p:txBody>
          <a:bodyPr wrap="none" rtlCol="0">
            <a:spAutoFit/>
          </a:bodyPr>
          <a:lstStyle/>
          <a:p>
            <a:r>
              <a:rPr lang="en-US" dirty="0"/>
              <a:t>NFVI&amp;VIM</a:t>
            </a:r>
          </a:p>
        </p:txBody>
      </p:sp>
      <p:sp>
        <p:nvSpPr>
          <p:cNvPr id="37" name="Flowchart: Document 36">
            <a:extLst>
              <a:ext uri="{FF2B5EF4-FFF2-40B4-BE49-F238E27FC236}">
                <a16:creationId xmlns="" xmlns:a16="http://schemas.microsoft.com/office/drawing/2014/main" id="{BBB59951-9FF2-4068-A679-1AB851C40AA8}"/>
              </a:ext>
            </a:extLst>
          </p:cNvPr>
          <p:cNvSpPr/>
          <p:nvPr/>
        </p:nvSpPr>
        <p:spPr>
          <a:xfrm>
            <a:off x="5422523"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36" name="Flowchart: Document 35">
            <a:extLst>
              <a:ext uri="{FF2B5EF4-FFF2-40B4-BE49-F238E27FC236}">
                <a16:creationId xmlns="" xmlns:a16="http://schemas.microsoft.com/office/drawing/2014/main" id="{C94DAE16-30DC-4AB3-8B3C-594A87EF073E}"/>
              </a:ext>
            </a:extLst>
          </p:cNvPr>
          <p:cNvSpPr/>
          <p:nvPr/>
        </p:nvSpPr>
        <p:spPr>
          <a:xfrm>
            <a:off x="5300959"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smtClean="0"/>
              <a:t>NS </a:t>
            </a:r>
            <a:r>
              <a:rPr lang="en-US" sz="1200" dirty="0"/>
              <a:t>Package </a:t>
            </a:r>
            <a:br>
              <a:rPr lang="en-US" sz="1200" dirty="0"/>
            </a:br>
            <a:r>
              <a:rPr lang="en-US" sz="1200" dirty="0"/>
              <a:t>( </a:t>
            </a:r>
            <a:r>
              <a:rPr lang="en-US" sz="1200" dirty="0" smtClean="0"/>
              <a:t>NSD</a:t>
            </a:r>
            <a:r>
              <a:rPr lang="en-US" sz="1200" dirty="0"/>
              <a:t>)</a:t>
            </a:r>
          </a:p>
        </p:txBody>
      </p:sp>
      <p:sp>
        <p:nvSpPr>
          <p:cNvPr id="38" name="TextBox 37">
            <a:extLst>
              <a:ext uri="{FF2B5EF4-FFF2-40B4-BE49-F238E27FC236}">
                <a16:creationId xmlns="" xmlns:a16="http://schemas.microsoft.com/office/drawing/2014/main" id="{F2222CFF-496B-4453-AF94-AC243980874D}"/>
              </a:ext>
            </a:extLst>
          </p:cNvPr>
          <p:cNvSpPr txBox="1"/>
          <p:nvPr/>
        </p:nvSpPr>
        <p:spPr>
          <a:xfrm>
            <a:off x="7497624" y="1575381"/>
            <a:ext cx="4289219" cy="3785652"/>
          </a:xfrm>
          <a:prstGeom prst="rect">
            <a:avLst/>
          </a:prstGeom>
          <a:noFill/>
        </p:spPr>
        <p:txBody>
          <a:bodyPr wrap="square" rtlCol="0">
            <a:spAutoFit/>
          </a:bodyPr>
          <a:lstStyle/>
          <a:p>
            <a:pPr marL="285750" indent="-285750"/>
            <a:r>
              <a:rPr lang="en-US" sz="1600" b="1" dirty="0" smtClean="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smtClean="0"/>
              <a:t>Support </a:t>
            </a:r>
            <a:r>
              <a:rPr lang="en-US" sz="1600" b="1" smtClean="0"/>
              <a:t>NS </a:t>
            </a:r>
            <a:r>
              <a:rPr lang="en-US" altLang="zh-CN" sz="1600" b="1" smtClean="0"/>
              <a:t>Lifecycle </a:t>
            </a:r>
            <a:r>
              <a:rPr lang="en-US" altLang="zh-CN" sz="1600" b="1" dirty="0" smtClean="0"/>
              <a:t>Management </a:t>
            </a:r>
            <a:r>
              <a:rPr lang="en-US" sz="1600" b="1" dirty="0" smtClean="0"/>
              <a:t>including NS instantiate, </a:t>
            </a:r>
            <a:r>
              <a:rPr lang="en-US" sz="1600" b="1" dirty="0"/>
              <a:t>scale, heal, operate </a:t>
            </a:r>
            <a:r>
              <a:rPr lang="en-US" sz="1600" b="1" dirty="0" smtClean="0"/>
              <a:t>(query /update/…)and terminate. In R1, most of NSLCM interfaces align with  SOL005 </a:t>
            </a:r>
            <a:r>
              <a:rPr lang="en-GB" altLang="zh-CN" sz="1600" b="1" dirty="0" smtClean="0"/>
              <a:t>Os-Ma-</a:t>
            </a:r>
            <a:r>
              <a:rPr lang="en-GB" altLang="zh-CN" sz="1600" b="1" dirty="0" err="1" smtClean="0"/>
              <a:t>nfvo</a:t>
            </a:r>
            <a:r>
              <a:rPr lang="en-GB" altLang="zh-CN" sz="1600" b="1" dirty="0" smtClean="0"/>
              <a:t> reference point</a:t>
            </a:r>
            <a:endParaRPr lang="en-US" sz="1600" b="1" dirty="0"/>
          </a:p>
          <a:p>
            <a:pPr marL="285750" indent="-285750">
              <a:buFont typeface="Arial" panose="020B0604020202020204" pitchFamily="34" charset="0"/>
              <a:buChar char="•"/>
            </a:pPr>
            <a:r>
              <a:rPr lang="en-US" sz="1600" b="1" dirty="0"/>
              <a:t>Support </a:t>
            </a:r>
            <a:r>
              <a:rPr lang="en-US" sz="1600" b="1" dirty="0" smtClean="0"/>
              <a:t> integration with  multi VNFMs via drivers which include vendors VNFM and generic VNFM. The interfaces between NFVO and driver comply with </a:t>
            </a:r>
            <a:r>
              <a:rPr lang="en-US" altLang="zh-CN" sz="1600" b="1" dirty="0" smtClean="0"/>
              <a:t>Or-</a:t>
            </a:r>
            <a:r>
              <a:rPr lang="en-US" altLang="zh-CN" sz="1600" b="1" dirty="0" err="1" smtClean="0"/>
              <a:t>Vnfm</a:t>
            </a:r>
            <a:r>
              <a:rPr lang="en-US" altLang="zh-CN" sz="1600" b="1" dirty="0" smtClean="0"/>
              <a:t>  reference point.</a:t>
            </a:r>
            <a:endParaRPr lang="en-US" sz="1600" b="1" dirty="0" smtClean="0"/>
          </a:p>
          <a:p>
            <a:pPr marL="285750" indent="-285750">
              <a:buFont typeface="Arial" panose="020B0604020202020204" pitchFamily="34" charset="0"/>
              <a:buChar char="•"/>
            </a:pPr>
            <a:r>
              <a:rPr lang="en-US" sz="1600" b="1" dirty="0" smtClean="0"/>
              <a:t>Support  integration with multi VIM via Multi-Cloud</a:t>
            </a:r>
          </a:p>
          <a:p>
            <a:pPr marL="285750" indent="-285750">
              <a:buFont typeface="Arial" panose="020B0604020202020204" pitchFamily="34" charset="0"/>
              <a:buChar char="•"/>
            </a:pPr>
            <a:r>
              <a:rPr lang="en-US" sz="1600" b="1" dirty="0" smtClean="0"/>
              <a:t>In R1, NFVO also supports  integration with vendor EMS via driver </a:t>
            </a:r>
            <a:endParaRPr lang="en-US" sz="1600" b="1" dirty="0"/>
          </a:p>
        </p:txBody>
      </p:sp>
      <p:sp>
        <p:nvSpPr>
          <p:cNvPr id="41" name="Circle: Hollow 18">
            <a:extLst>
              <a:ext uri="{FF2B5EF4-FFF2-40B4-BE49-F238E27FC236}">
                <a16:creationId xmlns="" xmlns:a16="http://schemas.microsoft.com/office/drawing/2014/main" id="{ADE56DA5-1148-4E5B-BF8B-E520481F9DB4}"/>
              </a:ext>
            </a:extLst>
          </p:cNvPr>
          <p:cNvSpPr/>
          <p:nvPr/>
        </p:nvSpPr>
        <p:spPr>
          <a:xfrm>
            <a:off x="2331580" y="2405071"/>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Rounded Corners 20">
            <a:extLst>
              <a:ext uri="{FF2B5EF4-FFF2-40B4-BE49-F238E27FC236}">
                <a16:creationId xmlns="" xmlns:a16="http://schemas.microsoft.com/office/drawing/2014/main" id="{E623B598-210B-4E1F-86FB-31BF0A9C111E}"/>
              </a:ext>
            </a:extLst>
          </p:cNvPr>
          <p:cNvSpPr/>
          <p:nvPr/>
        </p:nvSpPr>
        <p:spPr>
          <a:xfrm>
            <a:off x="3311289" y="2355032"/>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Instantiate</a:t>
            </a:r>
            <a:endParaRPr lang="en-US" sz="1200" dirty="0"/>
          </a:p>
        </p:txBody>
      </p:sp>
      <p:sp>
        <p:nvSpPr>
          <p:cNvPr id="45" name="Rectangle: Rounded Corners 22">
            <a:extLst>
              <a:ext uri="{FF2B5EF4-FFF2-40B4-BE49-F238E27FC236}">
                <a16:creationId xmlns="" xmlns:a16="http://schemas.microsoft.com/office/drawing/2014/main" id="{75F86AB5-2114-4CFA-BBCD-54CC91FF1B57}"/>
              </a:ext>
            </a:extLst>
          </p:cNvPr>
          <p:cNvSpPr/>
          <p:nvPr/>
        </p:nvSpPr>
        <p:spPr>
          <a:xfrm>
            <a:off x="4300209"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Scale</a:t>
            </a:r>
            <a:endParaRPr lang="en-US" sz="1200" dirty="0"/>
          </a:p>
        </p:txBody>
      </p:sp>
      <p:sp>
        <p:nvSpPr>
          <p:cNvPr id="46" name="Rectangle: Rounded Corners 23">
            <a:extLst>
              <a:ext uri="{FF2B5EF4-FFF2-40B4-BE49-F238E27FC236}">
                <a16:creationId xmlns="" xmlns:a16="http://schemas.microsoft.com/office/drawing/2014/main" id="{5A3F4E92-D95C-48DB-8DAE-8824F852B61D}"/>
              </a:ext>
            </a:extLst>
          </p:cNvPr>
          <p:cNvSpPr/>
          <p:nvPr/>
        </p:nvSpPr>
        <p:spPr>
          <a:xfrm>
            <a:off x="3702577" y="3560157"/>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Heal</a:t>
            </a:r>
            <a:endParaRPr lang="en-US" sz="1200" dirty="0"/>
          </a:p>
        </p:txBody>
      </p:sp>
      <p:sp>
        <p:nvSpPr>
          <p:cNvPr id="48" name="Rectangle: Rounded Corners 25">
            <a:extLst>
              <a:ext uri="{FF2B5EF4-FFF2-40B4-BE49-F238E27FC236}">
                <a16:creationId xmlns="" xmlns:a16="http://schemas.microsoft.com/office/drawing/2014/main" id="{91C32C53-FD53-4747-BFD6-3B6487FAD8A5}"/>
              </a:ext>
            </a:extLst>
          </p:cNvPr>
          <p:cNvSpPr/>
          <p:nvPr/>
        </p:nvSpPr>
        <p:spPr>
          <a:xfrm>
            <a:off x="2059375" y="2718906"/>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Terminate</a:t>
            </a:r>
            <a:endParaRPr lang="en-US" sz="1200" dirty="0"/>
          </a:p>
        </p:txBody>
      </p:sp>
      <p:sp>
        <p:nvSpPr>
          <p:cNvPr id="53" name="Rectangle: Rounded Corners 5">
            <a:extLst>
              <a:ext uri="{FF2B5EF4-FFF2-40B4-BE49-F238E27FC236}">
                <a16:creationId xmlns="" xmlns:a16="http://schemas.microsoft.com/office/drawing/2014/main" id="{F5048C9F-85B9-4D96-A4EA-3EF6A6949BF9}"/>
              </a:ext>
            </a:extLst>
          </p:cNvPr>
          <p:cNvSpPr/>
          <p:nvPr/>
        </p:nvSpPr>
        <p:spPr>
          <a:xfrm>
            <a:off x="1244348"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SVNFM</a:t>
            </a:r>
            <a:endParaRPr lang="en-US" dirty="0">
              <a:solidFill>
                <a:srgbClr val="000000"/>
              </a:solidFill>
            </a:endParaRPr>
          </a:p>
        </p:txBody>
      </p:sp>
      <p:sp>
        <p:nvSpPr>
          <p:cNvPr id="55" name="Rectangle: Rounded Corners 24">
            <a:extLst>
              <a:ext uri="{FF2B5EF4-FFF2-40B4-BE49-F238E27FC236}">
                <a16:creationId xmlns="" xmlns:a16="http://schemas.microsoft.com/office/drawing/2014/main" id="{5D8202FE-6F46-4095-8DA1-08BEA5BD5D33}"/>
              </a:ext>
            </a:extLst>
          </p:cNvPr>
          <p:cNvSpPr/>
          <p:nvPr/>
        </p:nvSpPr>
        <p:spPr>
          <a:xfrm>
            <a:off x="1679674" y="435422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56" name="Rectangle: Rounded Corners 38">
            <a:extLst>
              <a:ext uri="{FF2B5EF4-FFF2-40B4-BE49-F238E27FC236}">
                <a16:creationId xmlns="" xmlns:a16="http://schemas.microsoft.com/office/drawing/2014/main" id="{3B1C62D5-24C0-4277-A6CF-4DE2325CCE91}"/>
              </a:ext>
            </a:extLst>
          </p:cNvPr>
          <p:cNvSpPr/>
          <p:nvPr/>
        </p:nvSpPr>
        <p:spPr>
          <a:xfrm>
            <a:off x="954344"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Multi-Cloud</a:t>
            </a:r>
            <a:endParaRPr lang="en-US" dirty="0">
              <a:solidFill>
                <a:srgbClr val="000000"/>
              </a:solidFill>
            </a:endParaRPr>
          </a:p>
        </p:txBody>
      </p:sp>
      <p:sp>
        <p:nvSpPr>
          <p:cNvPr id="58" name="Rectangle: Rounded Corners 23">
            <a:extLst>
              <a:ext uri="{FF2B5EF4-FFF2-40B4-BE49-F238E27FC236}">
                <a16:creationId xmlns="" xmlns:a16="http://schemas.microsoft.com/office/drawing/2014/main" id="{5A3F4E92-D95C-48DB-8DAE-8824F852B61D}"/>
              </a:ext>
            </a:extLst>
          </p:cNvPr>
          <p:cNvSpPr/>
          <p:nvPr/>
        </p:nvSpPr>
        <p:spPr>
          <a:xfrm>
            <a:off x="2220070" y="3435168"/>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Operate</a:t>
            </a:r>
            <a:endParaRPr lang="en-US" sz="1200" dirty="0"/>
          </a:p>
        </p:txBody>
      </p:sp>
      <p:sp>
        <p:nvSpPr>
          <p:cNvPr id="24" name="Rectangle: Rounded Corners 5">
            <a:extLst>
              <a:ext uri="{FF2B5EF4-FFF2-40B4-BE49-F238E27FC236}">
                <a16:creationId xmlns="" xmlns:a16="http://schemas.microsoft.com/office/drawing/2014/main" id="{F5048C9F-85B9-4D96-A4EA-3EF6A6949BF9}"/>
              </a:ext>
            </a:extLst>
          </p:cNvPr>
          <p:cNvSpPr/>
          <p:nvPr/>
        </p:nvSpPr>
        <p:spPr>
          <a:xfrm>
            <a:off x="3517711" y="4466898"/>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GVNFM</a:t>
            </a:r>
            <a:endParaRPr lang="en-US" dirty="0">
              <a:solidFill>
                <a:srgbClr val="000000"/>
              </a:solidFill>
            </a:endParaRPr>
          </a:p>
        </p:txBody>
      </p:sp>
      <p:cxnSp>
        <p:nvCxnSpPr>
          <p:cNvPr id="2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090193"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8832"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136874"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495224"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 xmlns:a16="http://schemas.microsoft.com/office/drawing/2014/main" id="{8E208599-8C13-494A-920B-5471CE26C5D1}"/>
              </a:ext>
            </a:extLst>
          </p:cNvPr>
          <p:cNvSpPr txBox="1"/>
          <p:nvPr/>
        </p:nvSpPr>
        <p:spPr>
          <a:xfrm>
            <a:off x="3613369"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49" name="TextBox 48">
            <a:extLst>
              <a:ext uri="{FF2B5EF4-FFF2-40B4-BE49-F238E27FC236}">
                <a16:creationId xmlns="" xmlns:a16="http://schemas.microsoft.com/office/drawing/2014/main" id="{525AE47A-F0D1-47A5-872F-4B37A8004070}"/>
              </a:ext>
            </a:extLst>
          </p:cNvPr>
          <p:cNvSpPr txBox="1"/>
          <p:nvPr/>
        </p:nvSpPr>
        <p:spPr>
          <a:xfrm>
            <a:off x="4270267"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0"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3127"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 xmlns:a16="http://schemas.microsoft.com/office/drawing/2014/main" id="{525AE47A-F0D1-47A5-872F-4B37A8004070}"/>
              </a:ext>
            </a:extLst>
          </p:cNvPr>
          <p:cNvSpPr txBox="1"/>
          <p:nvPr/>
        </p:nvSpPr>
        <p:spPr>
          <a:xfrm>
            <a:off x="1991911"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4"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059375"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 xmlns:a16="http://schemas.microsoft.com/office/drawing/2014/main" id="{525AE47A-F0D1-47A5-872F-4B37A8004070}"/>
              </a:ext>
            </a:extLst>
          </p:cNvPr>
          <p:cNvSpPr txBox="1"/>
          <p:nvPr/>
        </p:nvSpPr>
        <p:spPr>
          <a:xfrm>
            <a:off x="2097082" y="4106062"/>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0" name="TextBox 59">
            <a:extLst>
              <a:ext uri="{FF2B5EF4-FFF2-40B4-BE49-F238E27FC236}">
                <a16:creationId xmlns="" xmlns:a16="http://schemas.microsoft.com/office/drawing/2014/main" id="{525AE47A-F0D1-47A5-872F-4B37A8004070}"/>
              </a:ext>
            </a:extLst>
          </p:cNvPr>
          <p:cNvSpPr txBox="1"/>
          <p:nvPr/>
        </p:nvSpPr>
        <p:spPr>
          <a:xfrm>
            <a:off x="4277582" y="4179647"/>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1" name="TextBox 60">
            <a:extLst>
              <a:ext uri="{FF2B5EF4-FFF2-40B4-BE49-F238E27FC236}">
                <a16:creationId xmlns="" xmlns:a16="http://schemas.microsoft.com/office/drawing/2014/main" id="{525AE47A-F0D1-47A5-872F-4B37A8004070}"/>
              </a:ext>
            </a:extLst>
          </p:cNvPr>
          <p:cNvSpPr txBox="1"/>
          <p:nvPr/>
        </p:nvSpPr>
        <p:spPr>
          <a:xfrm>
            <a:off x="3028398" y="4471069"/>
            <a:ext cx="492443" cy="261610"/>
          </a:xfrm>
          <a:prstGeom prst="rect">
            <a:avLst/>
          </a:prstGeom>
          <a:noFill/>
        </p:spPr>
        <p:txBody>
          <a:bodyPr wrap="none" rtlCol="0">
            <a:spAutoFit/>
          </a:bodyPr>
          <a:lstStyle/>
          <a:p>
            <a:r>
              <a:rPr lang="en-US" sz="1100" b="1" dirty="0" smtClean="0"/>
              <a:t>Or-Vi</a:t>
            </a:r>
            <a:endParaRPr lang="en-US" sz="1100" b="1" dirty="0"/>
          </a:p>
        </p:txBody>
      </p:sp>
      <p:sp>
        <p:nvSpPr>
          <p:cNvPr id="64" name="Rectangle: Rounded Corners 5">
            <a:extLst>
              <a:ext uri="{FF2B5EF4-FFF2-40B4-BE49-F238E27FC236}">
                <a16:creationId xmlns="" xmlns:a16="http://schemas.microsoft.com/office/drawing/2014/main" id="{F5048C9F-85B9-4D96-A4EA-3EF6A6949BF9}"/>
              </a:ext>
            </a:extLst>
          </p:cNvPr>
          <p:cNvSpPr/>
          <p:nvPr/>
        </p:nvSpPr>
        <p:spPr>
          <a:xfrm>
            <a:off x="5088235"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EMS</a:t>
            </a:r>
            <a:endParaRPr lang="en-US" dirty="0">
              <a:solidFill>
                <a:srgbClr val="000000"/>
              </a:solidFill>
            </a:endParaRPr>
          </a:p>
        </p:txBody>
      </p:sp>
      <p:sp>
        <p:nvSpPr>
          <p:cNvPr id="65" name="Rectangle: Rounded Corners 24">
            <a:extLst>
              <a:ext uri="{FF2B5EF4-FFF2-40B4-BE49-F238E27FC236}">
                <a16:creationId xmlns="" xmlns:a16="http://schemas.microsoft.com/office/drawing/2014/main" id="{5D8202FE-6F46-4095-8DA1-08BEA5BD5D33}"/>
              </a:ext>
            </a:extLst>
          </p:cNvPr>
          <p:cNvSpPr/>
          <p:nvPr/>
        </p:nvSpPr>
        <p:spPr>
          <a:xfrm>
            <a:off x="5345456" y="438279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66" name="Rectangle: Rounded Corners 3">
            <a:extLst>
              <a:ext uri="{FF2B5EF4-FFF2-40B4-BE49-F238E27FC236}">
                <a16:creationId xmlns="" xmlns:a16="http://schemas.microsoft.com/office/drawing/2014/main" id="{0E3B859D-C3DA-49AF-B1D2-6C57B81AE6F2}"/>
              </a:ext>
            </a:extLst>
          </p:cNvPr>
          <p:cNvSpPr/>
          <p:nvPr/>
        </p:nvSpPr>
        <p:spPr>
          <a:xfrm>
            <a:off x="125493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SO</a:t>
            </a:r>
            <a:endParaRPr lang="en-US" dirty="0">
              <a:solidFill>
                <a:srgbClr val="000000"/>
              </a:solidFill>
            </a:endParaRPr>
          </a:p>
        </p:txBody>
      </p:sp>
      <p:sp>
        <p:nvSpPr>
          <p:cNvPr id="67" name="Rectangle: Rounded Corners 3">
            <a:extLst>
              <a:ext uri="{FF2B5EF4-FFF2-40B4-BE49-F238E27FC236}">
                <a16:creationId xmlns="" xmlns:a16="http://schemas.microsoft.com/office/drawing/2014/main" id="{0E3B859D-C3DA-49AF-B1D2-6C57B81AE6F2}"/>
              </a:ext>
            </a:extLst>
          </p:cNvPr>
          <p:cNvSpPr/>
          <p:nvPr/>
        </p:nvSpPr>
        <p:spPr>
          <a:xfrm>
            <a:off x="305641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Policy</a:t>
            </a:r>
            <a:endParaRPr lang="en-US" dirty="0">
              <a:solidFill>
                <a:srgbClr val="000000"/>
              </a:solidFill>
            </a:endParaRPr>
          </a:p>
        </p:txBody>
      </p:sp>
      <p:sp>
        <p:nvSpPr>
          <p:cNvPr id="68" name="Rectangle: Rounded Corners 3">
            <a:extLst>
              <a:ext uri="{FF2B5EF4-FFF2-40B4-BE49-F238E27FC236}">
                <a16:creationId xmlns="" xmlns:a16="http://schemas.microsoft.com/office/drawing/2014/main" id="{0E3B859D-C3DA-49AF-B1D2-6C57B81AE6F2}"/>
              </a:ext>
            </a:extLst>
          </p:cNvPr>
          <p:cNvSpPr/>
          <p:nvPr/>
        </p:nvSpPr>
        <p:spPr>
          <a:xfrm>
            <a:off x="4857778"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UUI</a:t>
            </a:r>
            <a:endParaRPr lang="en-US" dirty="0">
              <a:solidFill>
                <a:srgbClr val="000000"/>
              </a:solidFill>
            </a:endParaRPr>
          </a:p>
        </p:txBody>
      </p:sp>
      <p:cxnSp>
        <p:nvCxnSpPr>
          <p:cNvPr id="71"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869473"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3856350" y="1677174"/>
            <a:ext cx="878767" cy="261610"/>
          </a:xfrm>
          <a:prstGeom prst="rect">
            <a:avLst/>
          </a:prstGeom>
        </p:spPr>
        <p:txBody>
          <a:bodyPr wrap="square">
            <a:spAutoFit/>
          </a:bodyPr>
          <a:lstStyle/>
          <a:p>
            <a:r>
              <a:rPr lang="en-GB" altLang="zh-CN" sz="1100" b="1" dirty="0" smtClean="0"/>
              <a:t>Os-Ma-</a:t>
            </a:r>
            <a:r>
              <a:rPr lang="en-GB" altLang="zh-CN" sz="1100" b="1" dirty="0" err="1" smtClean="0"/>
              <a:t>nfvo</a:t>
            </a:r>
            <a:endParaRPr lang="zh-CN" altLang="en-US" sz="1100" b="1" dirty="0"/>
          </a:p>
        </p:txBody>
      </p:sp>
    </p:spTree>
    <p:extLst>
      <p:ext uri="{BB962C8B-B14F-4D97-AF65-F5344CB8AC3E}">
        <p14:creationId xmlns:p14="http://schemas.microsoft.com/office/powerpoint/2010/main" val="2169500239"/>
      </p:ext>
    </p:extLst>
  </p:cSld>
  <p:clrMapOvr>
    <a:masterClrMapping/>
  </p:clrMapOvr>
  <p:transition spd="med"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a:bodyPr>
          <a:lstStyle/>
          <a:p>
            <a:r>
              <a:rPr lang="en-US" sz="3200" b="1" dirty="0" smtClean="0"/>
              <a:t>VF-C – NFVO (1/2)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 Provides reference implementation of NFVO in ETSI MANO architecture</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 </a:t>
            </a:r>
            <a:r>
              <a:rPr lang="en-US" dirty="0" smtClean="0">
                <a:solidFill>
                  <a:schemeClr val="tx1">
                    <a:lumMod val="85000"/>
                    <a:lumOff val="15000"/>
                  </a:schemeClr>
                </a:solidFill>
              </a:rPr>
              <a:t>Provides Network service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 Provides NS/VNF layer’s FCAPS management</a:t>
            </a:r>
            <a:endParaRPr lang="en-US" dirty="0">
              <a:solidFill>
                <a:schemeClr val="tx1">
                  <a:lumMod val="85000"/>
                  <a:lumOff val="15000"/>
                </a:schemeClr>
              </a:solidFill>
            </a:endParaRP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Network Service LCM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Network Service LCM interface</a:t>
            </a:r>
          </a:p>
          <a:p>
            <a:pPr marL="742950" lvl="1" indent="-285750"/>
            <a:r>
              <a:rPr lang="en-US" dirty="0" smtClean="0">
                <a:solidFill>
                  <a:schemeClr val="tx1">
                    <a:lumMod val="85000"/>
                    <a:lumOff val="15000"/>
                  </a:schemeClr>
                </a:solidFill>
              </a:rPr>
              <a:t>     (</a:t>
            </a:r>
            <a:r>
              <a:rPr lang="en-US" altLang="zh-CN" dirty="0" smtClean="0">
                <a:solidFill>
                  <a:schemeClr val="tx1">
                    <a:lumMod val="85000"/>
                    <a:lumOff val="15000"/>
                  </a:schemeClr>
                </a:solidFill>
              </a:rPr>
              <a:t>NS create/instantiate/scale/heal/terminate/delete/query</a:t>
            </a:r>
            <a:r>
              <a:rPr lang="en-US" dirty="0" smtClean="0">
                <a:solidFill>
                  <a:schemeClr val="tx1">
                    <a:lumMod val="85000"/>
                    <a:lumOff val="15000"/>
                  </a:schemeClr>
                </a:solidFill>
              </a:rPr>
              <a:t>) </a:t>
            </a:r>
          </a:p>
          <a:p>
            <a:pPr marL="285750" indent="-285750">
              <a:buFontTx/>
              <a:buChar char="-"/>
            </a:pPr>
            <a:r>
              <a:rPr lang="en-US" dirty="0" smtClean="0">
                <a:solidFill>
                  <a:schemeClr val="tx1">
                    <a:lumMod val="85000"/>
                    <a:lumOff val="15000"/>
                  </a:schemeClr>
                </a:solidFill>
              </a:rPr>
              <a:t>VNF Operation Granting interface</a:t>
            </a:r>
          </a:p>
          <a:p>
            <a:pPr marL="742950" lvl="1" indent="-285750">
              <a:buFontTx/>
              <a:buChar char="-"/>
            </a:pPr>
            <a:r>
              <a:rPr lang="en-US" dirty="0" smtClean="0">
                <a:solidFill>
                  <a:schemeClr val="tx1">
                    <a:lumMod val="85000"/>
                    <a:lumOff val="15000"/>
                  </a:schemeClr>
                </a:solidFill>
              </a:rPr>
              <a:t>Provides VNF Operation Granting interface and make granting decision</a:t>
            </a:r>
          </a:p>
          <a:p>
            <a:pPr marL="285750" indent="-285750">
              <a:buFontTx/>
              <a:buChar char="-"/>
            </a:pPr>
            <a:r>
              <a:rPr lang="en-US" dirty="0" smtClean="0">
                <a:solidFill>
                  <a:schemeClr val="tx1">
                    <a:lumMod val="85000"/>
                    <a:lumOff val="15000"/>
                  </a:schemeClr>
                </a:solidFill>
              </a:rPr>
              <a:t>NS package management interface</a:t>
            </a:r>
          </a:p>
          <a:p>
            <a:pPr marL="742950" lvl="1" indent="-285750">
              <a:buFontTx/>
              <a:buChar char="-"/>
            </a:pPr>
            <a:r>
              <a:rPr lang="en-US" dirty="0" smtClean="0">
                <a:solidFill>
                  <a:schemeClr val="tx1">
                    <a:lumMod val="85000"/>
                    <a:lumOff val="15000"/>
                  </a:schemeClr>
                </a:solidFill>
              </a:rPr>
              <a:t>Provides runtime NS package management interface</a:t>
            </a:r>
          </a:p>
          <a:p>
            <a:pPr marL="285750" indent="-285750">
              <a:buFontTx/>
              <a:buChar char="-"/>
            </a:pPr>
            <a:r>
              <a:rPr lang="en-US" altLang="zh-CN" dirty="0" smtClean="0">
                <a:solidFill>
                  <a:schemeClr val="tx1">
                    <a:lumMod val="85000"/>
                    <a:lumOff val="15000"/>
                  </a:schemeClr>
                </a:solidFill>
              </a:rPr>
              <a:t>VNF package management interface</a:t>
            </a:r>
          </a:p>
          <a:p>
            <a:pPr marL="742950" lvl="1" indent="-285750">
              <a:buFontTx/>
              <a:buChar char="-"/>
            </a:pPr>
            <a:r>
              <a:rPr lang="en-US" altLang="zh-CN" dirty="0" smtClean="0">
                <a:solidFill>
                  <a:schemeClr val="tx1">
                    <a:lumMod val="85000"/>
                    <a:lumOff val="15000"/>
                  </a:schemeClr>
                </a:solidFill>
              </a:rPr>
              <a:t>Provides runtime VNF package management interface</a:t>
            </a:r>
          </a:p>
          <a:p>
            <a:pPr marL="742950" lvl="1" indent="-285750">
              <a:buFontTx/>
              <a:buChar char="-"/>
            </a:pPr>
            <a:endParaRPr lang="en-US" dirty="0" smtClean="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Date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1211993900"/>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a:bodyPr>
          <a:lstStyle/>
          <a:p>
            <a:r>
              <a:rPr lang="en-US" sz="3200" b="1" dirty="0" smtClean="0"/>
              <a:t>VF-C – NFVO (2/2)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endParaRPr lang="en-US"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VNF LCM Interface, from: Generic NF controller, SVNFM </a:t>
            </a:r>
          </a:p>
          <a:p>
            <a:pPr marL="285750" indent="-285750">
              <a:buFontTx/>
              <a:buChar char="-"/>
            </a:pPr>
            <a:r>
              <a:rPr lang="en-US" altLang="zh-CN" dirty="0" smtClean="0">
                <a:solidFill>
                  <a:schemeClr val="tx1">
                    <a:lumMod val="85000"/>
                    <a:lumOff val="15000"/>
                  </a:schemeClr>
                </a:solidFill>
              </a:rPr>
              <a:t>Inventory Service Interface, from: Available and Active Inventory</a:t>
            </a:r>
          </a:p>
          <a:p>
            <a:pPr marL="285750" indent="-285750">
              <a:buFontTx/>
              <a:buChar char="-"/>
            </a:pPr>
            <a:r>
              <a:rPr lang="en-US" altLang="zh-CN" dirty="0" smtClean="0">
                <a:solidFill>
                  <a:schemeClr val="tx1">
                    <a:lumMod val="85000"/>
                    <a:lumOff val="15000"/>
                  </a:schemeClr>
                </a:solidFill>
              </a:rPr>
              <a:t>Catalog Synchronization Interface, from: SDC</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Data report Interface, From: DCAE</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Optimization Request Interface, from: Optimization Framework -TBD</a:t>
            </a:r>
          </a:p>
          <a:p>
            <a:pPr marL="285750" indent="-285750">
              <a:buFontTx/>
              <a:buChar char="-"/>
            </a:pPr>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pPr marL="285750" indent="-285750">
              <a:buFontTx/>
              <a:buChar char="-"/>
            </a:pPr>
            <a:r>
              <a:rPr lang="en-US" altLang="zh-CN" dirty="0" smtClean="0">
                <a:solidFill>
                  <a:prstClr val="black">
                    <a:lumMod val="85000"/>
                    <a:lumOff val="15000"/>
                  </a:prstClr>
                </a:solidFill>
              </a:rPr>
              <a:t>VES data format </a:t>
            </a:r>
          </a:p>
          <a:p>
            <a:pPr marL="285750" indent="-285750">
              <a:buFontTx/>
              <a:buChar char="-"/>
            </a:pPr>
            <a:r>
              <a:rPr lang="en-US" altLang="zh-CN" dirty="0" err="1" smtClean="0">
                <a:solidFill>
                  <a:prstClr val="black">
                    <a:lumMod val="85000"/>
                    <a:lumOff val="15000"/>
                  </a:prstClr>
                </a:solidFill>
              </a:rPr>
              <a:t>Bpmn</a:t>
            </a:r>
            <a:r>
              <a:rPr lang="en-US" altLang="zh-CN" dirty="0" smtClean="0">
                <a:solidFill>
                  <a:prstClr val="black">
                    <a:lumMod val="85000"/>
                    <a:lumOff val="15000"/>
                  </a:prstClr>
                </a:solidFill>
              </a:rPr>
              <a:t> Workflow</a:t>
            </a:r>
          </a:p>
          <a:p>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Data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2241911152"/>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b="1" dirty="0" smtClean="0"/>
              <a:t>VF-C - GVNFM</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GVNFM </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the Generic  VNFM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the VNF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Supports NFVO to implement Network service LCM management </a:t>
            </a:r>
            <a:endParaRPr lang="en-US" dirty="0">
              <a:solidFill>
                <a:schemeClr val="tx1">
                  <a:lumMod val="85000"/>
                  <a:lumOff val="15000"/>
                </a:schemeClr>
              </a:solidFill>
            </a:endParaRPr>
          </a:p>
        </p:txBody>
      </p:sp>
      <p:sp>
        <p:nvSpPr>
          <p:cNvPr id="9" name="Rectangle 8"/>
          <p:cNvSpPr/>
          <p:nvPr/>
        </p:nvSpPr>
        <p:spPr>
          <a:xfrm>
            <a:off x="2297232" y="2413824"/>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VNF LCM interface</a:t>
            </a:r>
          </a:p>
          <a:p>
            <a:pPr marL="742950" lvl="1" indent="-285750">
              <a:buFontTx/>
              <a:buChar char="-"/>
            </a:pPr>
            <a:r>
              <a:rPr lang="en-US" dirty="0" smtClean="0">
                <a:solidFill>
                  <a:schemeClr val="tx1">
                    <a:lumMod val="85000"/>
                    <a:lumOff val="15000"/>
                  </a:schemeClr>
                </a:solidFill>
              </a:rPr>
              <a:t>Provides the VNF LCM interface(VNF instantiate/scale/terminate/query)</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VNF Package Management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runtime VNF Package management interface </a:t>
            </a:r>
            <a:endParaRPr lang="en-US" dirty="0">
              <a:solidFill>
                <a:schemeClr val="tx1">
                  <a:lumMod val="85000"/>
                  <a:lumOff val="15000"/>
                </a:schemeClr>
              </a:solidFill>
            </a:endParaRPr>
          </a:p>
        </p:txBody>
      </p:sp>
      <p:sp>
        <p:nvSpPr>
          <p:cNvPr id="10" name="Rectangle 9"/>
          <p:cNvSpPr/>
          <p:nvPr/>
        </p:nvSpPr>
        <p:spPr>
          <a:xfrm>
            <a:off x="2297232" y="3967400"/>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smtClean="0">
                <a:solidFill>
                  <a:schemeClr val="tx1">
                    <a:lumMod val="85000"/>
                    <a:lumOff val="15000"/>
                  </a:schemeClr>
                </a:solidFill>
              </a:rPr>
              <a:t>Consumed interface Interfaces:</a:t>
            </a:r>
          </a:p>
          <a:p>
            <a:pPr marL="285750" indent="-285750">
              <a:buFontTx/>
              <a:buChar char="-"/>
            </a:pPr>
            <a:r>
              <a:rPr lang="en-US" altLang="zh-CN" dirty="0" smtClean="0">
                <a:solidFill>
                  <a:schemeClr val="tx1"/>
                </a:solidFill>
              </a:rPr>
              <a:t>Catalog and notification Interface, from: NFVO</a:t>
            </a:r>
            <a:endParaRPr lang="en-US" altLang="zh-CN" dirty="0" smtClean="0">
              <a:solidFill>
                <a:schemeClr val="tx1">
                  <a:lumMod val="85000"/>
                  <a:lumOff val="15000"/>
                </a:schemeClr>
              </a:solidFill>
            </a:endParaRPr>
          </a:p>
          <a:p>
            <a:pPr marL="285750" indent="-285750">
              <a:buFontTx/>
              <a:buChar char="-"/>
            </a:pPr>
            <a:r>
              <a:rPr lang="en-US" altLang="zh-CN" dirty="0" smtClean="0">
                <a:solidFill>
                  <a:schemeClr val="tx1"/>
                </a:solidFill>
              </a:rPr>
              <a:t>Inventory Interface, from: A&amp;AI</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VNF </a:t>
            </a:r>
            <a:r>
              <a:rPr lang="en-US" altLang="zh-CN" dirty="0" err="1" smtClean="0">
                <a:solidFill>
                  <a:schemeClr val="tx1">
                    <a:lumMod val="85000"/>
                    <a:lumOff val="15000"/>
                  </a:schemeClr>
                </a:solidFill>
              </a:rPr>
              <a:t>Config</a:t>
            </a:r>
            <a:r>
              <a:rPr lang="en-US" altLang="zh-CN" dirty="0" smtClean="0">
                <a:solidFill>
                  <a:schemeClr val="tx1">
                    <a:lumMod val="85000"/>
                    <a:lumOff val="15000"/>
                  </a:schemeClr>
                </a:solidFill>
              </a:rPr>
              <a:t> interface: from VNF -TBD</a:t>
            </a:r>
          </a:p>
          <a:p>
            <a:pPr marL="285750" indent="-285750">
              <a:buFontTx/>
              <a:buChar char="-"/>
            </a:pPr>
            <a:r>
              <a:rPr lang="en-US" dirty="0" smtClean="0">
                <a:solidFill>
                  <a:schemeClr val="tx1">
                    <a:lumMod val="85000"/>
                    <a:lumOff val="15000"/>
                  </a:schemeClr>
                </a:solidFill>
              </a:rPr>
              <a:t>: </a:t>
            </a:r>
            <a:endParaRPr lang="en-US" dirty="0">
              <a:solidFill>
                <a:schemeClr val="tx1">
                  <a:lumMod val="85000"/>
                  <a:lumOff val="15000"/>
                </a:schemeClr>
              </a:solidFill>
            </a:endParaRPr>
          </a:p>
        </p:txBody>
      </p:sp>
      <p:sp>
        <p:nvSpPr>
          <p:cNvPr id="11" name="Rectangle 10"/>
          <p:cNvSpPr/>
          <p:nvPr/>
        </p:nvSpPr>
        <p:spPr>
          <a:xfrm>
            <a:off x="2297231" y="6011875"/>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lvl="0" indent="-285750">
              <a:buFontTx/>
              <a:buChar char="-"/>
            </a:pPr>
            <a:r>
              <a:rPr lang="en-US" altLang="zh-CN" dirty="0" smtClean="0">
                <a:solidFill>
                  <a:prstClr val="black">
                    <a:lumMod val="85000"/>
                    <a:lumOff val="15000"/>
                  </a:prstClr>
                </a:solidFill>
              </a:rPr>
              <a:t>VNFD</a:t>
            </a:r>
          </a:p>
          <a:p>
            <a:endParaRPr lang="en-US"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2053767" cy="3693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smtClean="0"/>
              <a:t>VNF </a:t>
            </a:r>
            <a:r>
              <a:rPr lang="en-US" altLang="zh-CN" sz="900" dirty="0"/>
              <a:t>LCM </a:t>
            </a:r>
            <a:r>
              <a:rPr lang="en-US" altLang="zh-CN" sz="900" dirty="0" smtClean="0"/>
              <a:t>Interface</a:t>
            </a:r>
          </a:p>
          <a:p>
            <a:pPr marL="171450" indent="-171450">
              <a:buFont typeface="Arial" panose="020B0604020202020204" pitchFamily="34" charset="0"/>
              <a:buChar char="•"/>
            </a:pPr>
            <a:r>
              <a:rPr lang="en-US" altLang="zh-CN" sz="900" dirty="0" smtClean="0"/>
              <a:t>VNF Package management interface</a:t>
            </a:r>
            <a:endParaRPr lang="en-US" altLang="zh-CN" sz="900" dirty="0"/>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and notification Interface</a:t>
            </a:r>
          </a:p>
          <a:p>
            <a:pPr marL="171450" indent="-171450">
              <a:buFont typeface="Arial" panose="020B0604020202020204" pitchFamily="34" charset="0"/>
              <a:buChar char="•"/>
            </a:pPr>
            <a:r>
              <a:rPr lang="en-US" altLang="zh-CN" sz="900" dirty="0" smtClean="0"/>
              <a:t>Inventory Interface</a:t>
            </a:r>
          </a:p>
          <a:p>
            <a:pPr marL="171450" indent="-171450">
              <a:buFont typeface="Arial" panose="020B0604020202020204" pitchFamily="34" charset="0"/>
              <a:buChar char="•"/>
            </a:pPr>
            <a:r>
              <a:rPr lang="en-US" altLang="zh-CN" sz="900" dirty="0" smtClean="0"/>
              <a:t>Tosca  parser Interface</a:t>
            </a:r>
          </a:p>
          <a:p>
            <a:pPr marL="171450" indent="-171450">
              <a:buFont typeface="Arial" panose="020B0604020202020204" pitchFamily="34" charset="0"/>
              <a:buChar char="•"/>
            </a:pPr>
            <a:r>
              <a:rPr lang="en-US" altLang="zh-CN" sz="900" dirty="0" smtClean="0"/>
              <a:t>Generic VIM Interface</a:t>
            </a:r>
          </a:p>
          <a:p>
            <a:pPr marL="171450" indent="-171450">
              <a:buFont typeface="Arial" panose="020B0604020202020204" pitchFamily="34" charset="0"/>
              <a:buChar char="•"/>
            </a:pPr>
            <a:r>
              <a:rPr lang="en-US" altLang="zh-CN" sz="900" dirty="0" smtClean="0"/>
              <a:t>VNF </a:t>
            </a:r>
            <a:r>
              <a:rPr lang="en-US" altLang="zh-CN" sz="900" dirty="0" err="1" smtClean="0"/>
              <a:t>config</a:t>
            </a:r>
            <a:r>
              <a:rPr lang="en-US" altLang="zh-CN" sz="900" dirty="0" smtClean="0"/>
              <a:t> interface</a:t>
            </a:r>
            <a:endParaRPr lang="en-US" altLang="zh-CN" sz="900" dirty="0"/>
          </a:p>
        </p:txBody>
      </p:sp>
    </p:spTree>
    <p:extLst>
      <p:ext uri="{BB962C8B-B14F-4D97-AF65-F5344CB8AC3E}">
        <p14:creationId xmlns:p14="http://schemas.microsoft.com/office/powerpoint/2010/main" val="3903124814"/>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38</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smtClean="0">
                <a:solidFill>
                  <a:schemeClr val="tx1"/>
                </a:solidFill>
              </a:rPr>
              <a:t>Portal </a:t>
            </a:r>
            <a:r>
              <a:rPr lang="en-US" sz="1400" dirty="0">
                <a:solidFill>
                  <a:schemeClr val="tx1"/>
                </a:solidFill>
              </a:rPr>
              <a:t>is a platform that provides the ability to integrate different ONAP applications into a centralized Portal </a:t>
            </a:r>
            <a:r>
              <a:rPr lang="en-US" sz="1400" dirty="0" smtClean="0">
                <a:solidFill>
                  <a:schemeClr val="tx1"/>
                </a:solidFill>
              </a:rPr>
              <a:t>Core.</a:t>
            </a:r>
          </a:p>
          <a:p>
            <a:pPr marL="285750" indent="-285750">
              <a:buFontTx/>
              <a:buChar char="-"/>
            </a:pPr>
            <a:r>
              <a:rPr lang="en-US" sz="1400" dirty="0" smtClean="0">
                <a:solidFill>
                  <a:schemeClr val="tx1"/>
                </a:solidFill>
              </a:rPr>
              <a:t>It allows decentralized </a:t>
            </a:r>
            <a:r>
              <a:rPr lang="en-US" sz="1400" dirty="0">
                <a:solidFill>
                  <a:schemeClr val="tx1"/>
                </a:solidFill>
              </a:rPr>
              <a:t>applications to run within their own infrastructure while providing common management services and connectivity. </a:t>
            </a:r>
            <a:endParaRPr lang="en-US" sz="1400" dirty="0" smtClean="0">
              <a:solidFill>
                <a:schemeClr val="tx1"/>
              </a:solidFill>
            </a:endParaRPr>
          </a:p>
          <a:p>
            <a:pPr marL="285750" indent="-285750">
              <a:buFontTx/>
              <a:buChar char="-"/>
            </a:pPr>
            <a:r>
              <a:rPr lang="en-US" sz="1400" dirty="0" smtClean="0">
                <a:solidFill>
                  <a:schemeClr val="tx1"/>
                </a:solidFill>
              </a:rPr>
              <a:t>It provides </a:t>
            </a:r>
            <a:r>
              <a:rPr lang="en-US" sz="1400" dirty="0">
                <a:solidFill>
                  <a:schemeClr val="tx1"/>
                </a:solidFill>
              </a:rPr>
              <a:t>capabilities including application </a:t>
            </a:r>
            <a:r>
              <a:rPr lang="en-US" sz="1400" dirty="0" smtClean="0">
                <a:solidFill>
                  <a:schemeClr val="tx1"/>
                </a:solidFill>
              </a:rPr>
              <a:t>onboarding &amp; user management</a:t>
            </a:r>
            <a:r>
              <a:rPr lang="en-US" sz="1400" dirty="0">
                <a:solidFill>
                  <a:schemeClr val="tx1"/>
                </a:solidFill>
              </a:rPr>
              <a:t>, </a:t>
            </a:r>
            <a:r>
              <a:rPr lang="en-US" sz="1400" dirty="0" smtClean="0">
                <a:solidFill>
                  <a:schemeClr val="tx1"/>
                </a:solidFill>
              </a:rPr>
              <a:t>and </a:t>
            </a:r>
            <a:r>
              <a:rPr lang="en-US" sz="1400" dirty="0">
                <a:solidFill>
                  <a:schemeClr val="tx1"/>
                </a:solidFill>
              </a:rPr>
              <a:t>hosted application widgets. </a:t>
            </a:r>
            <a:endParaRPr lang="en-US" sz="1400" dirty="0" smtClean="0">
              <a:solidFill>
                <a:schemeClr val="tx1"/>
              </a:solidFill>
            </a:endParaRPr>
          </a:p>
          <a:p>
            <a:pPr marL="285750" indent="-285750">
              <a:buFontTx/>
              <a:buChar char="-"/>
            </a:pPr>
            <a:r>
              <a:rPr lang="en-US" sz="1400" dirty="0" smtClean="0">
                <a:solidFill>
                  <a:schemeClr val="tx1"/>
                </a:solidFill>
              </a:rPr>
              <a:t>Using </a:t>
            </a:r>
            <a:r>
              <a:rPr lang="en-US" sz="1400" dirty="0">
                <a:solidFill>
                  <a:schemeClr val="tx1"/>
                </a:solidFill>
              </a:rPr>
              <a:t>the provided SDK, application developers </a:t>
            </a:r>
            <a:r>
              <a:rPr lang="en-US" sz="1400" dirty="0" smtClean="0">
                <a:solidFill>
                  <a:schemeClr val="tx1"/>
                </a:solidFill>
              </a:rPr>
              <a:t>can </a:t>
            </a:r>
            <a:r>
              <a:rPr lang="en-US" sz="1400" dirty="0">
                <a:solidFill>
                  <a:schemeClr val="tx1"/>
                </a:solidFill>
              </a:rPr>
              <a:t>leverage the built-in capabilities (Services / API / UI controls) along with bundled tools and technologies</a:t>
            </a:r>
            <a:r>
              <a:rPr lang="en-US" sz="1400" dirty="0" smtClean="0">
                <a:solidFill>
                  <a:schemeClr val="tx1"/>
                </a:solidFill>
              </a:rPr>
              <a:t>.</a:t>
            </a:r>
            <a:endParaRPr lang="en-US" sz="1400" dirty="0">
              <a:solidFill>
                <a:schemeClr val="tx1"/>
              </a:solidFill>
            </a:endParaRP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Portal Admin Interfaces </a:t>
            </a:r>
            <a:endParaRPr lang="en-US" dirty="0">
              <a:solidFill>
                <a:schemeClr val="tx1">
                  <a:lumMod val="85000"/>
                  <a:lumOff val="15000"/>
                </a:schemeClr>
              </a:solidFill>
            </a:endParaRPr>
          </a:p>
          <a:p>
            <a:pPr marL="742950" lvl="1" indent="-285750">
              <a:buFontTx/>
              <a:buChar char="-"/>
            </a:pPr>
            <a:r>
              <a:rPr lang="en-US" sz="1400" dirty="0">
                <a:solidFill>
                  <a:schemeClr val="tx1"/>
                </a:solidFill>
              </a:rPr>
              <a:t>Onboarding and User management</a:t>
            </a:r>
          </a:p>
          <a:p>
            <a:pPr marL="285750" indent="-285750">
              <a:buFontTx/>
              <a:buChar char="-"/>
            </a:pPr>
            <a:r>
              <a:rPr lang="en-US" dirty="0" smtClean="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a:t>
            </a:r>
            <a:r>
              <a:rPr lang="en-US" sz="1400" dirty="0" smtClean="0">
                <a:solidFill>
                  <a:schemeClr val="tx1"/>
                </a:solidFill>
              </a:rPr>
              <a:t>SDK jars: </a:t>
            </a:r>
            <a:r>
              <a:rPr lang="en-US" sz="1400" dirty="0">
                <a:solidFill>
                  <a:schemeClr val="tx1"/>
                </a:solidFill>
              </a:rPr>
              <a:t>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a:t>
            </a:r>
            <a:r>
              <a:rPr lang="en-US" sz="1400" dirty="0" smtClean="0">
                <a:solidFill>
                  <a:schemeClr val="tx1"/>
                </a:solidFill>
              </a:rPr>
              <a:t>portal’s </a:t>
            </a:r>
            <a:r>
              <a:rPr lang="en-US" sz="1400" dirty="0" err="1" smtClean="0">
                <a:solidFill>
                  <a:schemeClr val="tx1"/>
                </a:solidFill>
              </a:rPr>
              <a:t>onboarded</a:t>
            </a:r>
            <a:r>
              <a:rPr lang="en-US" sz="1400" dirty="0" smtClean="0">
                <a:solidFill>
                  <a:schemeClr val="tx1"/>
                </a:solidFill>
              </a:rPr>
              <a:t> </a:t>
            </a:r>
            <a:r>
              <a:rPr lang="en-US" sz="1400" dirty="0">
                <a:solidFill>
                  <a:schemeClr val="tx1"/>
                </a:solidFill>
              </a:rPr>
              <a:t>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smtClean="0"/>
              <a:t>Portal Admin Interfaces</a:t>
            </a:r>
          </a:p>
          <a:p>
            <a:r>
              <a:rPr lang="en-US" sz="800" dirty="0" smtClean="0"/>
              <a:t>SDK Jars (Policy</a:t>
            </a:r>
            <a:r>
              <a:rPr lang="en-US" sz="800" dirty="0"/>
              <a:t>, VID, AAI, and SDC</a:t>
            </a:r>
            <a:r>
              <a:rPr lang="en-US" sz="800" dirty="0" smtClean="0"/>
              <a:t>)</a:t>
            </a:r>
            <a:endParaRPr lang="en-US" sz="800" dirty="0"/>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smtClean="0"/>
              <a:t>AAF</a:t>
            </a:r>
            <a:endParaRPr lang="en-US" sz="800" dirty="0"/>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0455029"/>
      </p:ext>
    </p:extLst>
  </p:cSld>
  <p:clrMapOvr>
    <a:masterClrMapping/>
  </p:clrMapOvr>
  <p:transition spd="med"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p:cNvSpPr>
            <a:spLocks noGrp="1"/>
          </p:cNvSpPr>
          <p:nvPr>
            <p:ph type="title"/>
          </p:nvPr>
        </p:nvSpPr>
        <p:spPr/>
        <p:txBody>
          <a:bodyPr>
            <a:normAutofit fontScale="90000"/>
          </a:bodyPr>
          <a:lstStyle/>
          <a:p>
            <a:r>
              <a:rPr lang="en-US" dirty="0" smtClean="0"/>
              <a:t>Logging-analytics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Logging-analytics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ELK stack where logs are streamed from </a:t>
            </a:r>
            <a:r>
              <a:rPr lang="en-US" dirty="0" err="1" smtClean="0">
                <a:solidFill>
                  <a:schemeClr val="tx1">
                    <a:lumMod val="85000"/>
                    <a:lumOff val="15000"/>
                  </a:schemeClr>
                </a:solidFill>
              </a:rPr>
              <a:t>filebeat</a:t>
            </a:r>
            <a:r>
              <a:rPr lang="en-US" dirty="0" smtClean="0">
                <a:solidFill>
                  <a:schemeClr val="tx1">
                    <a:lumMod val="85000"/>
                    <a:lumOff val="15000"/>
                  </a:schemeClr>
                </a:solidFill>
              </a:rPr>
              <a:t> sidecar containers per component</a:t>
            </a:r>
            <a:endParaRPr lang="en-US"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err="1" smtClean="0">
                <a:solidFill>
                  <a:schemeClr val="tx1">
                    <a:lumMod val="85000"/>
                    <a:lumOff val="15000"/>
                  </a:schemeClr>
                </a:solidFill>
              </a:rPr>
              <a:t>Kibana</a:t>
            </a:r>
            <a:r>
              <a:rPr lang="en-US" dirty="0" smtClean="0">
                <a:solidFill>
                  <a:schemeClr val="tx1">
                    <a:lumMod val="85000"/>
                    <a:lumOff val="15000"/>
                  </a:schemeClr>
                </a:solidFill>
              </a:rPr>
              <a:t> UI:</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dashboard for indexed logs</a:t>
            </a:r>
          </a:p>
          <a:p>
            <a:pPr marL="285750" indent="-285750">
              <a:buFontTx/>
              <a:buChar char="-"/>
            </a:pPr>
            <a:r>
              <a:rPr lang="en-US" dirty="0" err="1" smtClean="0">
                <a:solidFill>
                  <a:schemeClr val="tx1">
                    <a:lumMod val="85000"/>
                    <a:lumOff val="15000"/>
                  </a:schemeClr>
                </a:solidFill>
              </a:rPr>
              <a:t>Logstash</a:t>
            </a:r>
            <a:r>
              <a:rPr lang="en-US" dirty="0" smtClean="0">
                <a:solidFill>
                  <a:schemeClr val="tx1">
                    <a:lumMod val="85000"/>
                    <a:lumOff val="15000"/>
                  </a:schemeClr>
                </a:solidFill>
              </a:rPr>
              <a:t>: </a:t>
            </a:r>
          </a:p>
          <a:p>
            <a:pPr marL="742950" lvl="1" indent="-285750">
              <a:buFontTx/>
              <a:buChar char="-"/>
            </a:pPr>
            <a:r>
              <a:rPr lang="en-US" dirty="0" smtClean="0">
                <a:solidFill>
                  <a:schemeClr val="tx1">
                    <a:lumMod val="85000"/>
                    <a:lumOff val="15000"/>
                  </a:schemeClr>
                </a:solidFill>
              </a:rPr>
              <a:t>Consumes logs pushed by </a:t>
            </a:r>
            <a:r>
              <a:rPr lang="en-US" dirty="0" err="1" smtClean="0">
                <a:solidFill>
                  <a:schemeClr val="tx1">
                    <a:lumMod val="85000"/>
                    <a:lumOff val="15000"/>
                  </a:schemeClr>
                </a:solidFill>
              </a:rPr>
              <a:t>filebeat</a:t>
            </a:r>
            <a:r>
              <a:rPr lang="en-US" dirty="0" smtClean="0">
                <a:solidFill>
                  <a:schemeClr val="tx1">
                    <a:lumMod val="85000"/>
                    <a:lumOff val="15000"/>
                  </a:schemeClr>
                </a:solidFill>
              </a:rPr>
              <a:t> containers into </a:t>
            </a:r>
            <a:r>
              <a:rPr lang="en-US" dirty="0" err="1" smtClean="0">
                <a:solidFill>
                  <a:schemeClr val="tx1">
                    <a:lumMod val="85000"/>
                    <a:lumOff val="15000"/>
                  </a:schemeClr>
                </a:solidFill>
              </a:rPr>
              <a:t>elasticsearch</a:t>
            </a:r>
            <a:r>
              <a:rPr lang="en-US" dirty="0" smtClean="0">
                <a:solidFill>
                  <a:schemeClr val="tx1">
                    <a:lumMod val="85000"/>
                    <a:lumOff val="15000"/>
                  </a:schemeClr>
                </a:solidFill>
              </a:rPr>
              <a:t> indexer</a:t>
            </a:r>
            <a:endParaRPr lang="en-US" dirty="0">
              <a:solidFill>
                <a:schemeClr val="tx1">
                  <a:lumMod val="85000"/>
                  <a:lumOff val="15000"/>
                </a:schemeClr>
              </a:solidFill>
            </a:endParaRPr>
          </a:p>
        </p:txBody>
      </p:sp>
      <p:sp>
        <p:nvSpPr>
          <p:cNvPr id="10" name="Rectangle 9"/>
          <p:cNvSpPr/>
          <p:nvPr/>
        </p:nvSpPr>
        <p:spPr>
          <a:xfrm>
            <a:off x="2297232" y="4549277"/>
            <a:ext cx="9523929" cy="1146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err="1" smtClean="0">
                <a:solidFill>
                  <a:schemeClr val="tx1">
                    <a:lumMod val="85000"/>
                    <a:lumOff val="15000"/>
                  </a:schemeClr>
                </a:solidFill>
              </a:rPr>
              <a:t>Filebeat</a:t>
            </a:r>
            <a:r>
              <a:rPr lang="en-US" dirty="0" smtClean="0">
                <a:solidFill>
                  <a:schemeClr val="tx1">
                    <a:lumMod val="85000"/>
                    <a:lumOff val="15000"/>
                  </a:schemeClr>
                </a:solidFill>
              </a:rPr>
              <a:t> container per </a:t>
            </a:r>
            <a:r>
              <a:rPr lang="en-US" dirty="0" err="1" smtClean="0">
                <a:solidFill>
                  <a:schemeClr val="tx1">
                    <a:lumMod val="85000"/>
                    <a:lumOff val="15000"/>
                  </a:schemeClr>
                </a:solidFill>
              </a:rPr>
              <a:t>microservice</a:t>
            </a:r>
            <a:r>
              <a:rPr lang="en-US" dirty="0" smtClean="0">
                <a:solidFill>
                  <a:schemeClr val="tx1">
                    <a:lumMod val="85000"/>
                    <a:lumOff val="15000"/>
                  </a:schemeClr>
                </a:solidFill>
              </a:rPr>
              <a:t> exposing logs through a </a:t>
            </a:r>
            <a:r>
              <a:rPr lang="en-US" dirty="0" err="1" smtClean="0">
                <a:solidFill>
                  <a:schemeClr val="tx1">
                    <a:lumMod val="85000"/>
                    <a:lumOff val="15000"/>
                  </a:schemeClr>
                </a:solidFill>
              </a:rPr>
              <a:t>Kubernetes</a:t>
            </a:r>
            <a:r>
              <a:rPr lang="en-US" dirty="0" smtClean="0">
                <a:solidFill>
                  <a:schemeClr val="tx1">
                    <a:lumMod val="85000"/>
                    <a:lumOff val="15000"/>
                  </a:schemeClr>
                </a:solidFill>
              </a:rPr>
              <a:t> PV: </a:t>
            </a:r>
            <a:endParaRPr lang="en-US" dirty="0">
              <a:solidFill>
                <a:schemeClr val="tx1">
                  <a:lumMod val="85000"/>
                  <a:lumOff val="15000"/>
                </a:schemeClr>
              </a:solidFill>
            </a:endParaRP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 none</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470000" cy="215444"/>
          </a:xfrm>
          <a:prstGeom prst="rect">
            <a:avLst/>
          </a:prstGeom>
          <a:noFill/>
        </p:spPr>
        <p:txBody>
          <a:bodyPr wrap="none" rtlCol="0">
            <a:spAutoFit/>
          </a:bodyPr>
          <a:lstStyle/>
          <a:p>
            <a:r>
              <a:rPr lang="en-US" sz="800" dirty="0" err="1" smtClean="0"/>
              <a:t>Kibana</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505267" cy="215444"/>
          </a:xfrm>
          <a:prstGeom prst="rect">
            <a:avLst/>
          </a:prstGeom>
          <a:noFill/>
        </p:spPr>
        <p:txBody>
          <a:bodyPr wrap="none" rtlCol="0">
            <a:spAutoFit/>
          </a:bodyPr>
          <a:lstStyle/>
          <a:p>
            <a:r>
              <a:rPr lang="en-US" sz="800" dirty="0" err="1" smtClean="0"/>
              <a:t>filebeat</a:t>
            </a:r>
            <a:endParaRPr lang="en-US" sz="800" dirty="0"/>
          </a:p>
        </p:txBody>
      </p:sp>
    </p:spTree>
    <p:extLst>
      <p:ext uri="{BB962C8B-B14F-4D97-AF65-F5344CB8AC3E}">
        <p14:creationId xmlns:p14="http://schemas.microsoft.com/office/powerpoint/2010/main" val="902377625"/>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Changes in Beijing Architecture</a:t>
            </a:r>
            <a:endParaRPr lang="en-US" dirty="0"/>
          </a:p>
        </p:txBody>
      </p:sp>
      <p:sp>
        <p:nvSpPr>
          <p:cNvPr id="4" name="Text Placeholder 3"/>
          <p:cNvSpPr>
            <a:spLocks noGrp="1"/>
          </p:cNvSpPr>
          <p:nvPr>
            <p:ph type="body" sz="quarter" idx="10"/>
          </p:nvPr>
        </p:nvSpPr>
        <p:spPr/>
        <p:txBody>
          <a:bodyPr>
            <a:normAutofit lnSpcReduction="10000"/>
          </a:bodyPr>
          <a:lstStyle/>
          <a:p>
            <a:r>
              <a:rPr lang="en-US" dirty="0" smtClean="0"/>
              <a:t>Since the Beijing release is focusing on Platform Maturity, the ARC has minimized changes to the functional architecture</a:t>
            </a:r>
          </a:p>
          <a:p>
            <a:pPr lvl="1"/>
            <a:r>
              <a:rPr lang="en-US" dirty="0" smtClean="0"/>
              <a:t>New projects approved by the TSC</a:t>
            </a:r>
          </a:p>
          <a:p>
            <a:pPr lvl="1"/>
            <a:r>
              <a:rPr lang="en-US" dirty="0" smtClean="0"/>
              <a:t>Formatting updates to provide clarity</a:t>
            </a:r>
          </a:p>
          <a:p>
            <a:pPr lvl="1"/>
            <a:endParaRPr lang="en-US" dirty="0"/>
          </a:p>
          <a:p>
            <a:r>
              <a:rPr lang="en-US" dirty="0" smtClean="0"/>
              <a:t>As a foundation for the long-term target architecture, ONAP will strive for model-driven, </a:t>
            </a:r>
            <a:r>
              <a:rPr lang="en-US" dirty="0" err="1" smtClean="0"/>
              <a:t>microservices</a:t>
            </a:r>
            <a:r>
              <a:rPr lang="en-US" dirty="0" smtClean="0"/>
              <a:t>-based, modular architecture, and enable integration with other systems </a:t>
            </a:r>
            <a:r>
              <a:rPr lang="en-US" dirty="0"/>
              <a:t>via MSB/proxy</a:t>
            </a:r>
          </a:p>
          <a:p>
            <a:pPr lvl="1"/>
            <a:r>
              <a:rPr lang="en-US" dirty="0" smtClean="0"/>
              <a:t>Enable secure communication between internal and external components</a:t>
            </a:r>
          </a:p>
          <a:p>
            <a:pPr lvl="1"/>
            <a:r>
              <a:rPr lang="en-US" dirty="0" smtClean="0"/>
              <a:t>Improve APIs for better consistency between components</a:t>
            </a:r>
          </a:p>
          <a:p>
            <a:pPr lvl="1"/>
            <a:r>
              <a:rPr lang="en-US" dirty="0" smtClean="0"/>
              <a:t>Align with models from Modeling subcommittee and external SDOs (as appropriate)</a:t>
            </a:r>
          </a:p>
          <a:p>
            <a:pPr lvl="1"/>
            <a:r>
              <a:rPr lang="en-US" dirty="0" smtClean="0"/>
              <a:t>Use OOM for instantiation and register with </a:t>
            </a:r>
            <a:r>
              <a:rPr lang="en-US" dirty="0" err="1" smtClean="0"/>
              <a:t>Microservices</a:t>
            </a:r>
            <a:r>
              <a:rPr lang="en-US" dirty="0" smtClean="0"/>
              <a:t> Bus</a:t>
            </a:r>
          </a:p>
          <a:p>
            <a:endParaRPr lang="en-US" dirty="0" smtClean="0"/>
          </a:p>
        </p:txBody>
      </p:sp>
    </p:spTree>
    <p:extLst>
      <p:ext uri="{BB962C8B-B14F-4D97-AF65-F5344CB8AC3E}">
        <p14:creationId xmlns:p14="http://schemas.microsoft.com/office/powerpoint/2010/main" val="4031669478"/>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40</a:t>
            </a:fld>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Logging-analytics</a:t>
                      </a:r>
                      <a:r>
                        <a:rPr lang="en-US" baseline="0" dirty="0" smtClean="0"/>
                        <a:t> </a:t>
                      </a:r>
                      <a:r>
                        <a:rPr lang="en-US" dirty="0" smtClean="0"/>
                        <a:t>Interface</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err="1" smtClean="0"/>
                        <a:t>Kibana</a:t>
                      </a:r>
                      <a:r>
                        <a:rPr lang="en-US" dirty="0" smtClean="0"/>
                        <a:t> dashboard,</a:t>
                      </a:r>
                      <a:r>
                        <a:rPr lang="en-US" baseline="0" dirty="0" smtClean="0"/>
                        <a:t> search service on top of </a:t>
                      </a:r>
                      <a:r>
                        <a:rPr lang="en-US" baseline="0" dirty="0" err="1" smtClean="0"/>
                        <a:t>elaticsearch</a:t>
                      </a:r>
                      <a:r>
                        <a:rPr lang="en-US" baseline="0" dirty="0" smtClean="0"/>
                        <a:t> index of ONAP logs – via </a:t>
                      </a:r>
                      <a:r>
                        <a:rPr lang="en-US" baseline="0" dirty="0" err="1" smtClean="0"/>
                        <a:t>filebeat</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AA&amp;I,</a:t>
                      </a:r>
                      <a:r>
                        <a:rPr lang="en-US" baseline="0" dirty="0" smtClean="0"/>
                        <a:t> APPC, SO, Policy, Portal, SDC, SDNC, VID</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smtClean="0"/>
                        <a:t>Search logs using </a:t>
                      </a:r>
                      <a:r>
                        <a:rPr lang="en-US" dirty="0" err="1" smtClean="0"/>
                        <a:t>lucene</a:t>
                      </a:r>
                      <a:r>
                        <a:rPr lang="en-US" dirty="0" smtClean="0"/>
                        <a:t> search format</a:t>
                      </a:r>
                    </a:p>
                    <a:p>
                      <a:pPr marL="285750" indent="-285750">
                        <a:buFontTx/>
                        <a:buChar char="-"/>
                      </a:pPr>
                      <a:r>
                        <a:rPr lang="en-US" dirty="0" smtClean="0"/>
                        <a:t>Dashboard of configurable search</a:t>
                      </a:r>
                      <a:r>
                        <a:rPr lang="en-US" baseline="0" dirty="0" smtClean="0"/>
                        <a:t> views of logs</a:t>
                      </a:r>
                      <a:endParaRPr lang="en-US" dirty="0"/>
                    </a:p>
                  </a:txBody>
                  <a:tcPr/>
                </a:tc>
                <a:extLst>
                  <a:ext uri="{0D108BD9-81ED-4DB2-BD59-A6C34878D82A}">
                    <a16:rowId xmlns="" xmlns:a16="http://schemas.microsoft.com/office/drawing/2014/main" val="1226283752"/>
                  </a:ext>
                </a:extLst>
              </a:tr>
            </a:tbl>
          </a:graphicData>
        </a:graphic>
      </p:graphicFrame>
      <p:sp>
        <p:nvSpPr>
          <p:cNvPr id="8" name="Title 2"/>
          <p:cNvSpPr txBox="1">
            <a:spLocks/>
          </p:cNvSpPr>
          <p:nvPr/>
        </p:nvSpPr>
        <p:spPr>
          <a:xfrm>
            <a:off x="366183" y="232536"/>
            <a:ext cx="11506200" cy="53877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smtClean="0"/>
              <a:t>Logging-analytics (2/2)</a:t>
            </a:r>
            <a:endParaRPr lang="en-US" dirty="0"/>
          </a:p>
        </p:txBody>
      </p:sp>
    </p:spTree>
    <p:extLst>
      <p:ext uri="{BB962C8B-B14F-4D97-AF65-F5344CB8AC3E}">
        <p14:creationId xmlns:p14="http://schemas.microsoft.com/office/powerpoint/2010/main" val="37406841"/>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41</a:t>
            </a:fld>
            <a:endParaRPr lang="en-US" dirty="0"/>
          </a:p>
        </p:txBody>
      </p:sp>
      <p:sp>
        <p:nvSpPr>
          <p:cNvPr id="3" name="Title 2"/>
          <p:cNvSpPr>
            <a:spLocks noGrp="1"/>
          </p:cNvSpPr>
          <p:nvPr>
            <p:ph type="title"/>
          </p:nvPr>
        </p:nvSpPr>
        <p:spPr/>
        <p:txBody>
          <a:bodyPr>
            <a:normAutofit fontScale="90000"/>
          </a:bodyPr>
          <a:lstStyle/>
          <a:p>
            <a:r>
              <a:rPr lang="en-US" dirty="0"/>
              <a:t>Multi-Cloud </a:t>
            </a:r>
            <a:r>
              <a:rPr lang="en-US" dirty="0" smtClean="0"/>
              <a:t>Adaptation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sp>
        <p:nvSpPr>
          <p:cNvPr id="8" name="Rectangle 7"/>
          <p:cNvSpPr/>
          <p:nvPr/>
        </p:nvSpPr>
        <p:spPr>
          <a:xfrm>
            <a:off x="2348453" y="1025413"/>
            <a:ext cx="9523929" cy="20140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smtClean="0">
                <a:solidFill>
                  <a:schemeClr val="tx1">
                    <a:lumMod val="85000"/>
                    <a:lumOff val="15000"/>
                  </a:schemeClr>
                </a:solidFill>
              </a:rPr>
              <a:t>enable </a:t>
            </a:r>
            <a:r>
              <a:rPr lang="en-US" sz="1600" dirty="0">
                <a:solidFill>
                  <a:schemeClr val="tx1">
                    <a:lumMod val="85000"/>
                    <a:lumOff val="15000"/>
                  </a:schemeClr>
                </a:solidFill>
              </a:rPr>
              <a:t>ONAP to deploy and run on multiple infrastructure </a:t>
            </a:r>
            <a:r>
              <a:rPr lang="en-US" sz="1600" dirty="0" smtClean="0">
                <a:solidFill>
                  <a:schemeClr val="tx1">
                    <a:lumMod val="85000"/>
                    <a:lumOff val="15000"/>
                  </a:schemeClr>
                </a:solidFill>
              </a:rPr>
              <a:t>environments, including OpenStack and its different distributions, public and private clouds, and micro services containers, etc.</a:t>
            </a:r>
            <a:endParaRPr lang="en-US" sz="1600" dirty="0">
              <a:solidFill>
                <a:schemeClr val="tx1">
                  <a:lumMod val="85000"/>
                  <a:lumOff val="15000"/>
                </a:schemeClr>
              </a:solidFill>
            </a:endParaRPr>
          </a:p>
          <a:p>
            <a:pPr marL="285750" indent="-285750">
              <a:buFontTx/>
              <a:buChar char="-"/>
            </a:pPr>
            <a:r>
              <a:rPr lang="en-US" sz="1600" dirty="0" smtClean="0">
                <a:solidFill>
                  <a:schemeClr val="tx1">
                    <a:lumMod val="85000"/>
                    <a:lumOff val="15000"/>
                  </a:schemeClr>
                </a:solidFill>
              </a:rPr>
              <a:t>provide </a:t>
            </a:r>
            <a:r>
              <a:rPr lang="en-US" sz="1600" dirty="0">
                <a:solidFill>
                  <a:schemeClr val="tx1">
                    <a:lumMod val="85000"/>
                    <a:lumOff val="15000"/>
                  </a:schemeClr>
                </a:solidFill>
              </a:rPr>
              <a:t>a Cloud Mediation Layer supporting multiple infrastructures and network </a:t>
            </a:r>
            <a:r>
              <a:rPr lang="en-US" sz="1600" dirty="0" err="1">
                <a:solidFill>
                  <a:schemeClr val="tx1">
                    <a:lumMod val="85000"/>
                    <a:lumOff val="15000"/>
                  </a:schemeClr>
                </a:solidFill>
              </a:rPr>
              <a:t>backends</a:t>
            </a:r>
            <a:r>
              <a:rPr lang="en-US" sz="1600" dirty="0">
                <a:solidFill>
                  <a:schemeClr val="tx1">
                    <a:lumMod val="85000"/>
                    <a:lumOff val="15000"/>
                  </a:schemeClr>
                </a:solidFill>
              </a:rPr>
              <a:t> so as to effectively prevents vendor lock-in.</a:t>
            </a:r>
          </a:p>
          <a:p>
            <a:pPr marL="285750" indent="-285750">
              <a:buFontTx/>
              <a:buChar char="-"/>
            </a:pPr>
            <a:r>
              <a:rPr lang="en-US" sz="1600" dirty="0" smtClean="0">
                <a:solidFill>
                  <a:schemeClr val="tx1">
                    <a:lumMod val="85000"/>
                    <a:lumOff val="15000"/>
                  </a:schemeClr>
                </a:solidFill>
              </a:rPr>
              <a:t>decouple </a:t>
            </a:r>
            <a:r>
              <a:rPr lang="en-US" sz="1600" dirty="0">
                <a:solidFill>
                  <a:schemeClr val="tx1">
                    <a:lumMod val="85000"/>
                    <a:lumOff val="15000"/>
                  </a:schemeClr>
                </a:solidFill>
              </a:rPr>
              <a:t>the evolution of ONAP platform from the evolution of underlying cloud infrastructure, and minimizes the impact on the deployed ONAP while upgrading the underlying cloud infrastructures independently.</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2348454" y="3148077"/>
            <a:ext cx="9523929" cy="32527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solidFill>
              </a:rPr>
              <a:t>Provided Interfaces:</a:t>
            </a:r>
          </a:p>
          <a:p>
            <a:pPr marL="285750" indent="-285750">
              <a:buFontTx/>
              <a:buChar char="-"/>
            </a:pPr>
            <a:r>
              <a:rPr lang="en-US" altLang="zh-CN" sz="1600" dirty="0" smtClean="0">
                <a:solidFill>
                  <a:schemeClr val="tx1"/>
                </a:solidFill>
              </a:rPr>
              <a:t>Resource</a:t>
            </a:r>
            <a:r>
              <a:rPr lang="zh-CN" altLang="en-US" sz="1600" dirty="0" smtClean="0">
                <a:solidFill>
                  <a:schemeClr val="tx1"/>
                </a:solidFill>
              </a:rPr>
              <a:t> </a:t>
            </a:r>
            <a:r>
              <a:rPr lang="en-US" sz="1600" dirty="0" smtClean="0">
                <a:solidFill>
                  <a:schemeClr val="tx1"/>
                </a:solidFill>
              </a:rPr>
              <a:t>LCM </a:t>
            </a:r>
            <a:r>
              <a:rPr lang="en-US" sz="1600" dirty="0">
                <a:solidFill>
                  <a:schemeClr val="tx1"/>
                </a:solidFill>
              </a:rPr>
              <a:t>interface</a:t>
            </a:r>
          </a:p>
          <a:p>
            <a:pPr marL="742950" lvl="2"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VNF</a:t>
            </a:r>
            <a:r>
              <a:rPr lang="zh-CN" altLang="en-US" sz="1600" dirty="0" smtClean="0">
                <a:solidFill>
                  <a:schemeClr val="tx1"/>
                </a:solidFill>
              </a:rPr>
              <a:t> </a:t>
            </a:r>
            <a:r>
              <a:rPr lang="en-US" altLang="zh-CN" sz="1600" dirty="0" smtClean="0">
                <a:solidFill>
                  <a:schemeClr val="tx1"/>
                </a:solidFill>
              </a:rPr>
              <a:t>instantiation/termination</a:t>
            </a:r>
            <a:endParaRPr lang="en-US" altLang="zh-CN" sz="1600" dirty="0">
              <a:solidFill>
                <a:schemeClr val="tx1"/>
              </a:solidFill>
            </a:endParaRPr>
          </a:p>
          <a:p>
            <a:pPr marL="457200" lvl="2"/>
            <a:r>
              <a:rPr lang="zh-CN" altLang="en-US" sz="1600" dirty="0" smtClean="0">
                <a:solidFill>
                  <a:schemeClr val="tx1"/>
                </a:solidFill>
              </a:rPr>
              <a:t>     </a:t>
            </a:r>
            <a:r>
              <a:rPr lang="en-US" sz="1600" dirty="0" smtClean="0">
                <a:solidFill>
                  <a:schemeClr val="tx1"/>
                </a:solidFill>
              </a:rPr>
              <a:t>(</a:t>
            </a:r>
            <a:r>
              <a:rPr lang="en-US" altLang="zh-CN" sz="1600" dirty="0" smtClean="0">
                <a:solidFill>
                  <a:schemeClr val="tx1"/>
                </a:solidFill>
              </a:rPr>
              <a:t>Resource create/delete/update/query</a:t>
            </a:r>
            <a:r>
              <a:rPr lang="en-US" sz="1600" dirty="0" smtClean="0">
                <a:solidFill>
                  <a:schemeClr val="tx1"/>
                </a:solidFill>
              </a:rPr>
              <a:t>) </a:t>
            </a:r>
            <a:endParaRPr lang="en-US" sz="1600" dirty="0">
              <a:solidFill>
                <a:schemeClr val="tx1"/>
              </a:solidFill>
            </a:endParaRP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registry/un-registry </a:t>
            </a:r>
            <a:r>
              <a:rPr lang="en-US" altLang="zh-CN" sz="1600" dirty="0" smtClean="0">
                <a:solidFill>
                  <a:schemeClr val="tx1"/>
                </a:solidFill>
              </a:rPr>
              <a:t>Interface</a:t>
            </a:r>
          </a:p>
          <a:p>
            <a:pPr marL="742950" lvl="1"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registry/un-registry</a:t>
            </a:r>
            <a:r>
              <a:rPr lang="zh-CN" altLang="en-US" sz="1600" dirty="0" smtClean="0">
                <a:solidFill>
                  <a:schemeClr val="tx1"/>
                </a:solidFill>
              </a:rPr>
              <a:t> </a:t>
            </a:r>
            <a:r>
              <a:rPr lang="en-US" altLang="zh-CN" sz="1600" dirty="0" smtClean="0">
                <a:solidFill>
                  <a:schemeClr val="tx1"/>
                </a:solidFill>
              </a:rPr>
              <a:t>of</a:t>
            </a:r>
            <a:r>
              <a:rPr lang="zh-CN" altLang="en-US" sz="1600" dirty="0" smtClean="0">
                <a:solidFill>
                  <a:schemeClr val="tx1"/>
                </a:solidFill>
              </a:rPr>
              <a:t> </a:t>
            </a:r>
            <a:r>
              <a:rPr lang="en-US" altLang="zh-CN" sz="1600" dirty="0" smtClean="0">
                <a:solidFill>
                  <a:schemeClr val="tx1"/>
                </a:solidFill>
              </a:rPr>
              <a:t>multiple</a:t>
            </a:r>
            <a:r>
              <a:rPr lang="zh-CN" altLang="en-US" sz="1600" dirty="0" smtClean="0">
                <a:solidFill>
                  <a:schemeClr val="tx1"/>
                </a:solidFill>
              </a:rPr>
              <a:t> </a:t>
            </a:r>
            <a:r>
              <a:rPr lang="en-US" altLang="zh-CN" sz="1600" dirty="0" smtClean="0">
                <a:solidFill>
                  <a:schemeClr val="tx1"/>
                </a:solidFill>
              </a:rPr>
              <a:t>clouds</a:t>
            </a:r>
            <a:endParaRPr lang="en-US" altLang="zh-CN" sz="1600" dirty="0">
              <a:solidFill>
                <a:schemeClr val="tx1"/>
              </a:solidFill>
            </a:endParaRPr>
          </a:p>
          <a:p>
            <a:pPr lvl="1"/>
            <a:r>
              <a:rPr lang="zh-CN" altLang="en-US" sz="1600" dirty="0">
                <a:solidFill>
                  <a:schemeClr val="tx1"/>
                </a:solidFill>
              </a:rPr>
              <a:t> </a:t>
            </a:r>
            <a:r>
              <a:rPr lang="zh-CN" altLang="en-US" sz="1600" dirty="0" smtClean="0">
                <a:solidFill>
                  <a:schemeClr val="tx1"/>
                </a:solidFill>
              </a:rPr>
              <a:t>     </a:t>
            </a:r>
            <a:r>
              <a:rPr lang="en-US" altLang="zh-CN" sz="1600" dirty="0" smtClean="0">
                <a:solidFill>
                  <a:schemeClr val="tx1"/>
                </a:solidFill>
              </a:rPr>
              <a:t>(VIM</a:t>
            </a:r>
            <a:r>
              <a:rPr lang="zh-CN" altLang="en-US" sz="1600" dirty="0" smtClean="0">
                <a:solidFill>
                  <a:schemeClr val="tx1"/>
                </a:solidFill>
              </a:rPr>
              <a:t> </a:t>
            </a:r>
            <a:r>
              <a:rPr lang="en-US" altLang="zh-CN" sz="1600" dirty="0" smtClean="0">
                <a:solidFill>
                  <a:schemeClr val="tx1"/>
                </a:solidFill>
              </a:rPr>
              <a:t>create/delete/update)</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smtClean="0">
                <a:solidFill>
                  <a:schemeClr val="tx1"/>
                </a:solidFill>
              </a:rPr>
              <a:t>FCAPS </a:t>
            </a:r>
            <a:r>
              <a:rPr lang="en-US" altLang="zh-CN" sz="1600" dirty="0">
                <a:solidFill>
                  <a:schemeClr val="tx1"/>
                </a:solidFill>
              </a:rPr>
              <a:t>management Interface</a:t>
            </a:r>
          </a:p>
          <a:p>
            <a:pPr marL="742950" lvl="1"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FCAPS</a:t>
            </a:r>
            <a:r>
              <a:rPr lang="zh-CN" altLang="en-US" sz="1600" dirty="0" smtClean="0">
                <a:solidFill>
                  <a:schemeClr val="tx1"/>
                </a:solidFill>
              </a:rPr>
              <a:t> </a:t>
            </a:r>
            <a:r>
              <a:rPr lang="en-US" altLang="zh-CN" sz="1600" dirty="0" smtClean="0">
                <a:solidFill>
                  <a:schemeClr val="tx1"/>
                </a:solidFill>
              </a:rPr>
              <a:t>required</a:t>
            </a:r>
            <a:r>
              <a:rPr lang="zh-CN" altLang="en-US" sz="1600" dirty="0" smtClean="0">
                <a:solidFill>
                  <a:schemeClr val="tx1"/>
                </a:solidFill>
              </a:rPr>
              <a:t> </a:t>
            </a:r>
            <a:r>
              <a:rPr lang="en-US" altLang="zh-CN" sz="1600" dirty="0" smtClean="0">
                <a:solidFill>
                  <a:schemeClr val="tx1"/>
                </a:solidFill>
              </a:rPr>
              <a:t>data</a:t>
            </a:r>
            <a:r>
              <a:rPr lang="zh-CN" altLang="en-US" sz="1600" dirty="0" smtClean="0">
                <a:solidFill>
                  <a:schemeClr val="tx1"/>
                </a:solidFill>
              </a:rPr>
              <a:t> </a:t>
            </a:r>
            <a:r>
              <a:rPr lang="en-US" altLang="zh-CN" sz="1600" dirty="0" smtClean="0">
                <a:solidFill>
                  <a:schemeClr val="tx1"/>
                </a:solidFill>
              </a:rPr>
              <a:t>collection,</a:t>
            </a:r>
            <a:r>
              <a:rPr lang="zh-CN" altLang="en-US" sz="1600" dirty="0" smtClean="0">
                <a:solidFill>
                  <a:schemeClr val="tx1"/>
                </a:solidFill>
              </a:rPr>
              <a:t> </a:t>
            </a:r>
            <a:r>
              <a:rPr lang="en-US" altLang="zh-CN" sz="1600" dirty="0" smtClean="0">
                <a:solidFill>
                  <a:schemeClr val="tx1"/>
                </a:solidFill>
              </a:rPr>
              <a:t>event/alert/metrics</a:t>
            </a:r>
            <a:r>
              <a:rPr lang="zh-CN" altLang="en-US" sz="1600" dirty="0" smtClean="0">
                <a:solidFill>
                  <a:schemeClr val="tx1"/>
                </a:solidFill>
              </a:rPr>
              <a:t> </a:t>
            </a:r>
            <a:r>
              <a:rPr lang="en-US" altLang="zh-CN" sz="1600" dirty="0" smtClean="0">
                <a:solidFill>
                  <a:schemeClr val="tx1"/>
                </a:solidFill>
              </a:rPr>
              <a:t>federation</a:t>
            </a:r>
            <a:r>
              <a:rPr lang="zh-CN" altLang="en-US" sz="1600" dirty="0" smtClean="0">
                <a:solidFill>
                  <a:schemeClr val="tx1"/>
                </a:solidFill>
              </a:rPr>
              <a:t> </a:t>
            </a:r>
            <a:r>
              <a:rPr lang="en-US" altLang="zh-CN" sz="1600" dirty="0" smtClean="0">
                <a:solidFill>
                  <a:schemeClr val="tx1"/>
                </a:solidFill>
              </a:rPr>
              <a:t>functions</a:t>
            </a:r>
            <a:r>
              <a:rPr lang="zh-CN" altLang="en-US" sz="1600" dirty="0">
                <a:solidFill>
                  <a:schemeClr val="tx1"/>
                </a:solidFill>
              </a:rPr>
              <a:t> </a:t>
            </a:r>
            <a:endParaRPr lang="en-US" altLang="zh-CN" sz="1600" dirty="0" smtClean="0">
              <a:solidFill>
                <a:schemeClr val="tx1"/>
              </a:solidFill>
            </a:endParaRPr>
          </a:p>
          <a:p>
            <a:pPr lvl="1"/>
            <a:r>
              <a:rPr lang="zh-CN" altLang="en-US" sz="1600" dirty="0" smtClean="0">
                <a:solidFill>
                  <a:schemeClr val="tx1"/>
                </a:solidFill>
              </a:rPr>
              <a:t>      </a:t>
            </a:r>
            <a:r>
              <a:rPr lang="en-US" altLang="zh-CN" sz="1600" dirty="0" smtClean="0">
                <a:solidFill>
                  <a:schemeClr val="tx1"/>
                </a:solidFill>
              </a:rPr>
              <a:t>(message</a:t>
            </a:r>
            <a:r>
              <a:rPr lang="zh-CN" altLang="en-US" sz="1600" dirty="0" smtClean="0">
                <a:solidFill>
                  <a:schemeClr val="tx1"/>
                </a:solidFill>
              </a:rPr>
              <a:t> </a:t>
            </a:r>
            <a:r>
              <a:rPr lang="en-US" altLang="zh-CN" sz="1600" dirty="0" smtClean="0">
                <a:solidFill>
                  <a:schemeClr val="tx1"/>
                </a:solidFill>
              </a:rPr>
              <a:t>pub/sub)</a:t>
            </a:r>
          </a:p>
          <a:p>
            <a:pPr marL="285750" lvl="1" indent="-285750">
              <a:buFontTx/>
              <a:buChar char="-"/>
            </a:pPr>
            <a:r>
              <a:rPr lang="en-US" altLang="zh-CN" sz="1600" dirty="0" smtClean="0">
                <a:solidFill>
                  <a:schemeClr val="tx1"/>
                </a:solidFill>
              </a:rPr>
              <a:t>VIM</a:t>
            </a:r>
            <a:r>
              <a:rPr lang="zh-CN" altLang="en-US" sz="1600" dirty="0" smtClean="0">
                <a:solidFill>
                  <a:schemeClr val="tx1"/>
                </a:solidFill>
              </a:rPr>
              <a:t> </a:t>
            </a:r>
            <a:r>
              <a:rPr lang="en-US" altLang="zh-CN" sz="1600" dirty="0" smtClean="0">
                <a:solidFill>
                  <a:schemeClr val="tx1"/>
                </a:solidFill>
              </a:rPr>
              <a:t>capacity/capability</a:t>
            </a:r>
            <a:r>
              <a:rPr lang="zh-CN" altLang="en-US" sz="1600" dirty="0" smtClean="0">
                <a:solidFill>
                  <a:schemeClr val="tx1"/>
                </a:solidFill>
              </a:rPr>
              <a:t> </a:t>
            </a:r>
            <a:r>
              <a:rPr lang="en-US" altLang="zh-CN" sz="1600" dirty="0" smtClean="0">
                <a:solidFill>
                  <a:schemeClr val="tx1"/>
                </a:solidFill>
              </a:rPr>
              <a:t>query</a:t>
            </a:r>
          </a:p>
          <a:p>
            <a:pPr marL="742950" lvl="2"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placement</a:t>
            </a:r>
            <a:r>
              <a:rPr lang="zh-CN" altLang="en-US" sz="1600" dirty="0" smtClean="0">
                <a:solidFill>
                  <a:schemeClr val="tx1"/>
                </a:solidFill>
              </a:rPr>
              <a:t> </a:t>
            </a:r>
            <a:r>
              <a:rPr lang="en-US" altLang="zh-CN" sz="1600" dirty="0" smtClean="0">
                <a:solidFill>
                  <a:schemeClr val="tx1"/>
                </a:solidFill>
              </a:rPr>
              <a:t>and</a:t>
            </a:r>
            <a:r>
              <a:rPr lang="zh-CN" altLang="en-US" sz="1600" dirty="0" smtClean="0">
                <a:solidFill>
                  <a:schemeClr val="tx1"/>
                </a:solidFill>
              </a:rPr>
              <a:t> </a:t>
            </a:r>
            <a:r>
              <a:rPr lang="en-US" altLang="zh-CN" sz="1600" dirty="0" smtClean="0">
                <a:solidFill>
                  <a:schemeClr val="tx1"/>
                </a:solidFill>
              </a:rPr>
              <a:t>scheduling</a:t>
            </a:r>
            <a:r>
              <a:rPr lang="zh-CN" altLang="en-US" sz="1600" dirty="0" smtClean="0">
                <a:solidFill>
                  <a:schemeClr val="tx1"/>
                </a:solidFill>
              </a:rPr>
              <a:t> </a:t>
            </a:r>
            <a:r>
              <a:rPr lang="en-US" altLang="zh-CN" sz="1600" dirty="0" smtClean="0">
                <a:solidFill>
                  <a:schemeClr val="tx1"/>
                </a:solidFill>
              </a:rPr>
              <a:t>purpose</a:t>
            </a:r>
          </a:p>
          <a:p>
            <a:pPr marL="457200" lvl="2"/>
            <a:r>
              <a:rPr lang="zh-CN" altLang="en-US" sz="1600" dirty="0">
                <a:solidFill>
                  <a:schemeClr val="tx1"/>
                </a:solidFill>
              </a:rPr>
              <a:t> </a:t>
            </a:r>
            <a:r>
              <a:rPr lang="zh-CN" altLang="en-US" sz="1600" dirty="0" smtClean="0">
                <a:solidFill>
                  <a:schemeClr val="tx1"/>
                </a:solidFill>
              </a:rPr>
              <a:t>     </a:t>
            </a:r>
            <a:r>
              <a:rPr lang="en-US" altLang="zh-CN" sz="1600" dirty="0" smtClean="0">
                <a:solidFill>
                  <a:schemeClr val="tx1"/>
                </a:solidFill>
              </a:rPr>
              <a:t>(capacity/capability</a:t>
            </a:r>
            <a:r>
              <a:rPr lang="zh-CN" altLang="en-US" sz="1600" dirty="0" smtClean="0">
                <a:solidFill>
                  <a:schemeClr val="tx1"/>
                </a:solidFill>
              </a:rPr>
              <a:t> </a:t>
            </a:r>
            <a:r>
              <a:rPr lang="en-US" altLang="zh-CN" sz="1600" dirty="0" smtClean="0">
                <a:solidFill>
                  <a:schemeClr val="tx1"/>
                </a:solidFill>
              </a:rPr>
              <a:t>query/report)</a:t>
            </a:r>
          </a:p>
        </p:txBody>
      </p:sp>
      <p:sp>
        <p:nvSpPr>
          <p:cNvPr id="23" name="TextBox 22"/>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endParaRPr lang="en-US" altLang="zh-CN" sz="900" dirty="0" smtClean="0"/>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registry/un-registry Interface</a:t>
            </a:r>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dirty="0" smtClean="0"/>
              <a:t>query</a:t>
            </a:r>
          </a:p>
          <a:p>
            <a:pPr marL="171450" indent="-171450">
              <a:buFont typeface="Arial" panose="020B0604020202020204" pitchFamily="34" charset="0"/>
              <a:buChar char="•"/>
            </a:pPr>
            <a:endParaRPr lang="en-US" altLang="zh-CN" sz="900" dirty="0" smtClean="0"/>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smtClean="0"/>
              <a:t>ONAP</a:t>
            </a:r>
            <a:r>
              <a:rPr lang="zh-CN" altLang="en-US" sz="800" dirty="0" smtClean="0"/>
              <a:t> </a:t>
            </a:r>
            <a:r>
              <a:rPr lang="en-US" altLang="zh-CN" sz="800" dirty="0" smtClean="0"/>
              <a:t>Interface</a:t>
            </a:r>
            <a:endParaRPr lang="en-US" altLang="zh-CN" sz="800" dirty="0"/>
          </a:p>
          <a:p>
            <a:pPr lvl="1"/>
            <a:r>
              <a:rPr lang="en-US" altLang="zh-CN" sz="800" dirty="0" smtClean="0"/>
              <a:t>Inventory </a:t>
            </a:r>
            <a:r>
              <a:rPr lang="en-US" altLang="zh-CN" sz="800" dirty="0"/>
              <a:t>Service Interface</a:t>
            </a:r>
          </a:p>
          <a:p>
            <a:pPr lvl="1"/>
            <a:r>
              <a:rPr lang="en-US" altLang="zh-CN" sz="800" dirty="0" smtClean="0"/>
              <a:t>DMAAP</a:t>
            </a:r>
            <a:r>
              <a:rPr lang="zh-CN" altLang="en-US" sz="800" dirty="0" smtClean="0"/>
              <a:t> </a:t>
            </a:r>
            <a:r>
              <a:rPr lang="en-US" altLang="zh-CN" sz="800" dirty="0" smtClean="0"/>
              <a:t>interface</a:t>
            </a:r>
          </a:p>
          <a:p>
            <a:pPr lvl="1"/>
            <a:r>
              <a:rPr lang="en-US" altLang="zh-CN" sz="800" dirty="0" smtClean="0"/>
              <a:t>Logging</a:t>
            </a:r>
            <a:r>
              <a:rPr lang="zh-CN" altLang="en-US" sz="800" dirty="0" smtClean="0"/>
              <a:t> </a:t>
            </a:r>
            <a:r>
              <a:rPr lang="en-US" altLang="zh-CN" sz="800" dirty="0" smtClean="0"/>
              <a:t>interface</a:t>
            </a:r>
            <a:endParaRPr lang="en-US" altLang="zh-CN" sz="800" dirty="0"/>
          </a:p>
          <a:p>
            <a:r>
              <a:rPr lang="en-US" altLang="zh-CN" sz="800" dirty="0" smtClean="0"/>
              <a:t>The</a:t>
            </a:r>
            <a:r>
              <a:rPr lang="zh-CN" altLang="en-US" sz="800" dirty="0" smtClean="0"/>
              <a:t> </a:t>
            </a:r>
            <a:r>
              <a:rPr lang="en-US" altLang="zh-CN" sz="800" dirty="0" smtClean="0"/>
              <a:t>third</a:t>
            </a:r>
            <a:r>
              <a:rPr lang="zh-CN" altLang="en-US" sz="800" dirty="0" smtClean="0"/>
              <a:t> </a:t>
            </a:r>
            <a:r>
              <a:rPr lang="en-US" altLang="zh-CN" sz="800" dirty="0" smtClean="0"/>
              <a:t>party</a:t>
            </a:r>
            <a:r>
              <a:rPr lang="zh-CN" altLang="en-US" sz="800" dirty="0" smtClean="0"/>
              <a:t> </a:t>
            </a:r>
            <a:r>
              <a:rPr lang="en-US" altLang="zh-CN" sz="800" dirty="0" smtClean="0"/>
              <a:t>Cloud</a:t>
            </a:r>
            <a:r>
              <a:rPr lang="zh-CN" altLang="en-US" sz="800" dirty="0" smtClean="0"/>
              <a:t> </a:t>
            </a:r>
            <a:r>
              <a:rPr lang="en-US" altLang="zh-CN" sz="800" dirty="0" smtClean="0"/>
              <a:t>interface</a:t>
            </a:r>
          </a:p>
          <a:p>
            <a:pPr lvl="1"/>
            <a:r>
              <a:rPr lang="en-US" altLang="zh-CN" sz="800" dirty="0" smtClean="0"/>
              <a:t>OpenStack</a:t>
            </a:r>
            <a:r>
              <a:rPr lang="zh-CN" altLang="en-US" sz="800" dirty="0" smtClean="0"/>
              <a:t> </a:t>
            </a:r>
            <a:r>
              <a:rPr lang="en-US" altLang="zh-CN" sz="800" dirty="0" smtClean="0"/>
              <a:t>Interface</a:t>
            </a:r>
          </a:p>
          <a:p>
            <a:pPr lvl="1"/>
            <a:r>
              <a:rPr lang="en-US" altLang="zh-CN" sz="800" dirty="0" smtClean="0"/>
              <a:t>VMware</a:t>
            </a:r>
            <a:r>
              <a:rPr lang="zh-CN" altLang="en-US" sz="800" dirty="0" smtClean="0"/>
              <a:t> </a:t>
            </a:r>
            <a:r>
              <a:rPr lang="en-US" altLang="zh-CN" sz="800" dirty="0" smtClean="0"/>
              <a:t>VIO</a:t>
            </a:r>
            <a:r>
              <a:rPr lang="zh-CN" altLang="en-US" sz="800" dirty="0" smtClean="0"/>
              <a:t> </a:t>
            </a:r>
            <a:r>
              <a:rPr lang="en-US" altLang="zh-CN" sz="800" dirty="0" smtClean="0"/>
              <a:t>interface</a:t>
            </a:r>
          </a:p>
          <a:p>
            <a:pPr lvl="1"/>
            <a:r>
              <a:rPr lang="en-US" altLang="zh-CN" sz="800" dirty="0" smtClean="0"/>
              <a:t>Wind</a:t>
            </a:r>
            <a:r>
              <a:rPr lang="zh-CN" altLang="en-US" sz="800" dirty="0" smtClean="0"/>
              <a:t> </a:t>
            </a:r>
            <a:r>
              <a:rPr lang="en-US" altLang="zh-CN" sz="800" dirty="0" smtClean="0"/>
              <a:t>River</a:t>
            </a:r>
            <a:r>
              <a:rPr lang="zh-CN" altLang="en-US" sz="800" dirty="0" smtClean="0"/>
              <a:t> </a:t>
            </a:r>
            <a:r>
              <a:rPr lang="en-US" altLang="zh-CN" sz="800" dirty="0" smtClean="0"/>
              <a:t>Titanium</a:t>
            </a:r>
            <a:r>
              <a:rPr lang="zh-CN" altLang="en-US" sz="800" dirty="0" smtClean="0"/>
              <a:t> </a:t>
            </a:r>
            <a:r>
              <a:rPr lang="en-US" altLang="zh-CN" sz="800" dirty="0" smtClean="0"/>
              <a:t>Interface</a:t>
            </a:r>
          </a:p>
        </p:txBody>
      </p:sp>
    </p:spTree>
    <p:extLst>
      <p:ext uri="{BB962C8B-B14F-4D97-AF65-F5344CB8AC3E}">
        <p14:creationId xmlns:p14="http://schemas.microsoft.com/office/powerpoint/2010/main" val="1539544504"/>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p:cNvSpPr>
            <a:spLocks noGrp="1"/>
          </p:cNvSpPr>
          <p:nvPr>
            <p:ph type="title"/>
          </p:nvPr>
        </p:nvSpPr>
        <p:spPr/>
        <p:txBody>
          <a:bodyPr>
            <a:normAutofit fontScale="90000"/>
          </a:bodyPr>
          <a:lstStyle/>
          <a:p>
            <a:r>
              <a:rPr lang="en-US" dirty="0"/>
              <a:t>Multi-Cloud </a:t>
            </a:r>
            <a:r>
              <a:rPr lang="en-US" dirty="0" smtClean="0"/>
              <a:t>Adaptation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Rectangle 19"/>
          <p:cNvSpPr/>
          <p:nvPr/>
        </p:nvSpPr>
        <p:spPr>
          <a:xfrm>
            <a:off x="2335575" y="1041852"/>
            <a:ext cx="9523929" cy="3118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Consumed Interfaces:</a:t>
            </a:r>
          </a:p>
          <a:p>
            <a:pPr marL="285750" indent="-285750">
              <a:buFontTx/>
              <a:buChar char="-"/>
            </a:pPr>
            <a:r>
              <a:rPr lang="en-US" altLang="zh-CN" dirty="0" smtClean="0">
                <a:solidFill>
                  <a:schemeClr val="tx1"/>
                </a:solidFill>
              </a:rPr>
              <a:t>ONAP</a:t>
            </a:r>
            <a:r>
              <a:rPr lang="zh-CN" altLang="en-US" dirty="0" smtClean="0">
                <a:solidFill>
                  <a:schemeClr val="tx1"/>
                </a:solidFill>
              </a:rPr>
              <a:t> </a:t>
            </a:r>
            <a:endParaRPr lang="en-US" altLang="zh-CN" dirty="0">
              <a:solidFill>
                <a:schemeClr val="tx1"/>
              </a:solidFill>
            </a:endParaRPr>
          </a:p>
          <a:p>
            <a:pPr marL="742950" lvl="1" indent="-285750">
              <a:buFontTx/>
              <a:buChar char="-"/>
            </a:pPr>
            <a:r>
              <a:rPr lang="en-US" altLang="zh-CN" dirty="0" smtClean="0">
                <a:solidFill>
                  <a:schemeClr val="tx1"/>
                </a:solidFill>
              </a:rPr>
              <a:t>Inventory </a:t>
            </a:r>
            <a:r>
              <a:rPr lang="en-US" altLang="zh-CN" dirty="0">
                <a:solidFill>
                  <a:schemeClr val="tx1"/>
                </a:solidFill>
              </a:rPr>
              <a:t>Service </a:t>
            </a:r>
            <a:r>
              <a:rPr lang="en-US" altLang="zh-CN" dirty="0" smtClean="0">
                <a:solidFill>
                  <a:schemeClr val="tx1"/>
                </a:solidFill>
              </a:rPr>
              <a:t>Interface from </a:t>
            </a:r>
            <a:r>
              <a:rPr lang="en-US" altLang="zh-CN" dirty="0">
                <a:solidFill>
                  <a:schemeClr val="tx1"/>
                </a:solidFill>
              </a:rPr>
              <a:t>Available and Active </a:t>
            </a:r>
            <a:r>
              <a:rPr lang="en-US" altLang="zh-CN" dirty="0" smtClean="0">
                <a:solidFill>
                  <a:schemeClr val="tx1"/>
                </a:solidFill>
              </a:rPr>
              <a:t>Inventory</a:t>
            </a:r>
          </a:p>
          <a:p>
            <a:pPr marL="742950" lvl="1" indent="-285750">
              <a:buFontTx/>
              <a:buChar char="-"/>
            </a:pPr>
            <a:r>
              <a:rPr lang="en-US" altLang="zh-CN" dirty="0" smtClean="0">
                <a:solidFill>
                  <a:schemeClr val="tx1"/>
                </a:solidFill>
              </a:rPr>
              <a:t>Message</a:t>
            </a:r>
            <a:r>
              <a:rPr lang="zh-CN" altLang="en-US" dirty="0" smtClean="0">
                <a:solidFill>
                  <a:schemeClr val="tx1"/>
                </a:solidFill>
              </a:rPr>
              <a:t> </a:t>
            </a:r>
            <a:r>
              <a:rPr lang="en-US" altLang="zh-CN" dirty="0" smtClean="0">
                <a:solidFill>
                  <a:schemeClr val="tx1"/>
                </a:solidFill>
              </a:rPr>
              <a:t>pub/sub</a:t>
            </a:r>
            <a:r>
              <a:rPr lang="zh-CN" altLang="en-US" dirty="0" smtClean="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from</a:t>
            </a:r>
            <a:r>
              <a:rPr lang="zh-CN" altLang="en-US" dirty="0" smtClean="0">
                <a:solidFill>
                  <a:schemeClr val="tx1"/>
                </a:solidFill>
              </a:rPr>
              <a:t> </a:t>
            </a:r>
            <a:r>
              <a:rPr lang="en-US" altLang="zh-CN" dirty="0" smtClean="0">
                <a:solidFill>
                  <a:schemeClr val="tx1"/>
                </a:solidFill>
              </a:rPr>
              <a:t>DMAAP</a:t>
            </a:r>
          </a:p>
          <a:p>
            <a:pPr marL="742950" lvl="1" indent="-285750">
              <a:buFontTx/>
              <a:buChar char="-"/>
            </a:pPr>
            <a:r>
              <a:rPr lang="en-US" altLang="zh-CN" dirty="0" smtClean="0">
                <a:solidFill>
                  <a:schemeClr val="tx1"/>
                </a:solidFill>
              </a:rPr>
              <a:t>Logging</a:t>
            </a:r>
            <a:r>
              <a:rPr lang="zh-CN" altLang="en-US" dirty="0" smtClean="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from</a:t>
            </a:r>
            <a:r>
              <a:rPr lang="zh-CN" altLang="en-US" dirty="0" smtClean="0">
                <a:solidFill>
                  <a:schemeClr val="tx1"/>
                </a:solidFill>
              </a:rPr>
              <a:t> </a:t>
            </a:r>
            <a:r>
              <a:rPr lang="en-US" altLang="zh-CN" dirty="0" smtClean="0">
                <a:solidFill>
                  <a:schemeClr val="tx1"/>
                </a:solidFill>
              </a:rPr>
              <a:t>Logging</a:t>
            </a:r>
            <a:r>
              <a:rPr lang="zh-CN" altLang="en-US" dirty="0" smtClean="0">
                <a:solidFill>
                  <a:schemeClr val="tx1"/>
                </a:solidFill>
              </a:rPr>
              <a:t> </a:t>
            </a:r>
            <a:r>
              <a:rPr lang="en-US" altLang="zh-CN" dirty="0" smtClean="0">
                <a:solidFill>
                  <a:schemeClr val="tx1"/>
                </a:solidFill>
              </a:rPr>
              <a:t>project</a:t>
            </a:r>
            <a:endParaRPr lang="en-US" altLang="zh-CN" dirty="0">
              <a:solidFill>
                <a:schemeClr val="tx1"/>
              </a:solidFill>
            </a:endParaRPr>
          </a:p>
          <a:p>
            <a:pPr marL="285750" indent="-285750">
              <a:buFontTx/>
              <a:buChar char="-"/>
            </a:pPr>
            <a:r>
              <a:rPr lang="en-US" altLang="zh-CN" dirty="0" smtClean="0">
                <a:solidFill>
                  <a:schemeClr val="tx1"/>
                </a:solidFill>
              </a:rPr>
              <a:t>The</a:t>
            </a:r>
            <a:r>
              <a:rPr lang="zh-CN" altLang="en-US" dirty="0" smtClean="0">
                <a:solidFill>
                  <a:schemeClr val="tx1"/>
                </a:solidFill>
              </a:rPr>
              <a:t> </a:t>
            </a:r>
            <a:r>
              <a:rPr lang="en-US" altLang="zh-CN" dirty="0">
                <a:solidFill>
                  <a:schemeClr val="tx1"/>
                </a:solidFill>
              </a:rPr>
              <a:t>third</a:t>
            </a:r>
            <a:r>
              <a:rPr lang="zh-CN" altLang="en-US" dirty="0">
                <a:solidFill>
                  <a:schemeClr val="tx1"/>
                </a:solidFill>
              </a:rPr>
              <a:t> </a:t>
            </a:r>
            <a:r>
              <a:rPr lang="en-US" altLang="zh-CN" dirty="0">
                <a:solidFill>
                  <a:schemeClr val="tx1"/>
                </a:solidFill>
              </a:rPr>
              <a:t>party</a:t>
            </a:r>
            <a:r>
              <a:rPr lang="zh-CN" altLang="en-US" dirty="0">
                <a:solidFill>
                  <a:schemeClr val="tx1"/>
                </a:solidFill>
              </a:rPr>
              <a:t> </a:t>
            </a:r>
            <a:r>
              <a:rPr lang="en-US" altLang="zh-CN" dirty="0">
                <a:solidFill>
                  <a:schemeClr val="tx1"/>
                </a:solidFill>
              </a:rPr>
              <a:t>Cloud</a:t>
            </a:r>
            <a:r>
              <a:rPr lang="zh-CN" altLang="en-US" dirty="0">
                <a:solidFill>
                  <a:schemeClr val="tx1"/>
                </a:solidFill>
              </a:rPr>
              <a:t> </a:t>
            </a:r>
            <a:r>
              <a:rPr lang="en-US" altLang="zh-CN" dirty="0">
                <a:solidFill>
                  <a:schemeClr val="tx1"/>
                </a:solidFill>
              </a:rPr>
              <a:t>API</a:t>
            </a:r>
          </a:p>
          <a:p>
            <a:pPr marL="742950" lvl="2" indent="-285750">
              <a:buFontTx/>
              <a:buChar char="-"/>
            </a:pPr>
            <a:r>
              <a:rPr lang="en-US" altLang="zh-CN" dirty="0">
                <a:solidFill>
                  <a:schemeClr val="tx1"/>
                </a:solidFill>
              </a:rPr>
              <a:t>OpenStack</a:t>
            </a:r>
            <a:r>
              <a:rPr lang="zh-CN" altLang="en-US" dirty="0">
                <a:solidFill>
                  <a:schemeClr val="tx1"/>
                </a:solidFill>
              </a:rPr>
              <a:t> </a:t>
            </a:r>
            <a:r>
              <a:rPr lang="en-US" altLang="zh-CN" dirty="0" smtClean="0">
                <a:solidFill>
                  <a:schemeClr val="tx1"/>
                </a:solidFill>
              </a:rPr>
              <a:t>Interface</a:t>
            </a:r>
            <a:endParaRPr lang="en-US" altLang="zh-CN" dirty="0">
              <a:solidFill>
                <a:schemeClr val="tx1"/>
              </a:solidFill>
            </a:endParaRPr>
          </a:p>
          <a:p>
            <a:pPr marL="1200150" lvl="3" indent="-285750">
              <a:buFontTx/>
              <a:buChar char="-"/>
            </a:pPr>
            <a:r>
              <a:rPr lang="en-US" altLang="zh-CN" dirty="0" err="1" smtClean="0">
                <a:solidFill>
                  <a:schemeClr val="tx1"/>
                </a:solidFill>
              </a:rPr>
              <a:t>Ocata</a:t>
            </a:r>
            <a:endParaRPr lang="en-US" altLang="zh-CN" dirty="0" smtClean="0">
              <a:solidFill>
                <a:schemeClr val="tx1"/>
              </a:solidFill>
            </a:endParaRPr>
          </a:p>
          <a:p>
            <a:pPr marL="1200150" lvl="3" indent="-285750">
              <a:buFontTx/>
              <a:buChar char="-"/>
            </a:pPr>
            <a:r>
              <a:rPr lang="en-US" altLang="zh-CN" dirty="0" err="1" smtClean="0">
                <a:solidFill>
                  <a:schemeClr val="tx1"/>
                </a:solidFill>
              </a:rPr>
              <a:t>Mitaka</a:t>
            </a:r>
            <a:endParaRPr lang="en-US" altLang="zh-CN" dirty="0">
              <a:solidFill>
                <a:schemeClr val="tx1"/>
              </a:solidFill>
            </a:endParaRPr>
          </a:p>
          <a:p>
            <a:pPr marL="742950" lvl="2" indent="-285750">
              <a:buFontTx/>
              <a:buChar char="-"/>
            </a:pPr>
            <a:r>
              <a:rPr lang="en-US" altLang="zh-CN" dirty="0">
                <a:solidFill>
                  <a:schemeClr val="tx1"/>
                </a:solidFill>
              </a:rPr>
              <a:t>VMware</a:t>
            </a:r>
            <a:r>
              <a:rPr lang="zh-CN" altLang="en-US" dirty="0">
                <a:solidFill>
                  <a:schemeClr val="tx1"/>
                </a:solidFill>
              </a:rPr>
              <a:t> </a:t>
            </a:r>
            <a:r>
              <a:rPr lang="en-US" altLang="zh-CN" dirty="0">
                <a:solidFill>
                  <a:schemeClr val="tx1"/>
                </a:solidFill>
              </a:rPr>
              <a:t>VIO</a:t>
            </a:r>
            <a:r>
              <a:rPr lang="zh-CN" altLang="en-US" dirty="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a:t>
            </a:r>
            <a:r>
              <a:rPr lang="en-US" altLang="zh-CN" dirty="0" err="1" smtClean="0">
                <a:solidFill>
                  <a:schemeClr val="tx1"/>
                </a:solidFill>
              </a:rPr>
              <a:t>Ocata</a:t>
            </a:r>
            <a:r>
              <a:rPr lang="en-US" altLang="zh-CN" dirty="0" smtClean="0">
                <a:solidFill>
                  <a:schemeClr val="tx1"/>
                </a:solidFill>
              </a:rPr>
              <a:t>)</a:t>
            </a:r>
            <a:endParaRPr lang="en-US" altLang="zh-CN" dirty="0">
              <a:solidFill>
                <a:schemeClr val="tx1"/>
              </a:solidFill>
            </a:endParaRPr>
          </a:p>
          <a:p>
            <a:pPr marL="742950" lvl="2" indent="-285750">
              <a:buFontTx/>
              <a:buChar char="-"/>
            </a:pPr>
            <a:r>
              <a:rPr lang="en-US" altLang="zh-CN" dirty="0">
                <a:solidFill>
                  <a:schemeClr val="tx1"/>
                </a:solidFill>
              </a:rPr>
              <a:t>Wind</a:t>
            </a:r>
            <a:r>
              <a:rPr lang="zh-CN" altLang="en-US" dirty="0">
                <a:solidFill>
                  <a:schemeClr val="tx1"/>
                </a:solidFill>
              </a:rPr>
              <a:t> </a:t>
            </a:r>
            <a:r>
              <a:rPr lang="en-US" altLang="zh-CN" dirty="0">
                <a:solidFill>
                  <a:schemeClr val="tx1"/>
                </a:solidFill>
              </a:rPr>
              <a:t>River</a:t>
            </a:r>
            <a:r>
              <a:rPr lang="zh-CN" altLang="en-US" dirty="0">
                <a:solidFill>
                  <a:schemeClr val="tx1"/>
                </a:solidFill>
              </a:rPr>
              <a:t> </a:t>
            </a:r>
            <a:r>
              <a:rPr lang="en-US" altLang="zh-CN" dirty="0">
                <a:solidFill>
                  <a:schemeClr val="tx1"/>
                </a:solidFill>
              </a:rPr>
              <a:t>Titanium</a:t>
            </a:r>
            <a:r>
              <a:rPr lang="zh-CN" altLang="en-US" dirty="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a:t>
            </a:r>
            <a:r>
              <a:rPr lang="en-US" altLang="zh-CN" dirty="0" err="1" smtClean="0">
                <a:solidFill>
                  <a:schemeClr val="tx1"/>
                </a:solidFill>
              </a:rPr>
              <a:t>Mitaka</a:t>
            </a:r>
            <a:r>
              <a:rPr lang="en-US" altLang="zh-CN" dirty="0" smtClean="0">
                <a:solidFill>
                  <a:schemeClr val="tx1"/>
                </a:solidFill>
              </a:rPr>
              <a:t>)</a:t>
            </a:r>
            <a:endParaRPr lang="en-US" altLang="zh-CN" dirty="0">
              <a:solidFill>
                <a:schemeClr val="tx1"/>
              </a:solidFill>
            </a:endParaRPr>
          </a:p>
          <a:p>
            <a:pPr marL="285750" indent="-285750">
              <a:buFontTx/>
              <a:buChar char="-"/>
            </a:pPr>
            <a:endParaRPr lang="en-US" altLang="zh-CN" dirty="0">
              <a:solidFill>
                <a:schemeClr val="tx1"/>
              </a:solidFill>
            </a:endParaRPr>
          </a:p>
        </p:txBody>
      </p:sp>
      <p:sp>
        <p:nvSpPr>
          <p:cNvPr id="21" name="Rectangle 20"/>
          <p:cNvSpPr/>
          <p:nvPr/>
        </p:nvSpPr>
        <p:spPr>
          <a:xfrm>
            <a:off x="2348454" y="4275786"/>
            <a:ext cx="9523929" cy="17772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r>
              <a:rPr lang="en-US" altLang="zh-CN" dirty="0">
                <a:solidFill>
                  <a:schemeClr val="tx1">
                    <a:lumMod val="85000"/>
                    <a:lumOff val="15000"/>
                  </a:schemeClr>
                </a:solidFill>
              </a:rPr>
              <a:t>:</a:t>
            </a:r>
            <a:r>
              <a:rPr lang="zh-CN" altLang="en-US" dirty="0">
                <a:solidFill>
                  <a:schemeClr val="tx1">
                    <a:lumMod val="85000"/>
                    <a:lumOff val="15000"/>
                  </a:schemeClr>
                </a:solidFill>
              </a:rPr>
              <a:t> </a:t>
            </a:r>
            <a:endParaRPr lang="en-US" altLang="zh-CN"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Existing</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VES</a:t>
            </a:r>
            <a:r>
              <a:rPr lang="zh-CN" altLang="en-US" dirty="0" smtClean="0">
                <a:solidFill>
                  <a:schemeClr val="tx1">
                    <a:lumMod val="85000"/>
                    <a:lumOff val="15000"/>
                  </a:schemeClr>
                </a:solidFill>
              </a:rPr>
              <a:t> </a:t>
            </a:r>
            <a:r>
              <a:rPr lang="en-US" altLang="zh-CN" dirty="0">
                <a:solidFill>
                  <a:schemeClr val="tx1">
                    <a:lumMod val="85000"/>
                    <a:lumOff val="15000"/>
                  </a:schemeClr>
                </a:solidFill>
              </a:rPr>
              <a:t>data</a:t>
            </a:r>
            <a:r>
              <a:rPr lang="zh-CN" altLang="en-US" dirty="0">
                <a:solidFill>
                  <a:schemeClr val="tx1">
                    <a:lumMod val="85000"/>
                    <a:lumOff val="15000"/>
                  </a:schemeClr>
                </a:solidFill>
              </a:rPr>
              <a:t> </a:t>
            </a:r>
            <a:r>
              <a:rPr lang="en-US" altLang="zh-CN" dirty="0" smtClean="0">
                <a:solidFill>
                  <a:schemeClr val="tx1">
                    <a:lumMod val="85000"/>
                    <a:lumOff val="15000"/>
                  </a:schemeClr>
                </a:solidFill>
              </a:rPr>
              <a:t>format</a:t>
            </a:r>
            <a:endParaRPr lang="en-US" altLang="zh-CN"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Underworking</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Hierarchical</a:t>
            </a:r>
            <a:r>
              <a:rPr lang="zh-CN" altLang="en-US" dirty="0" smtClean="0">
                <a:solidFill>
                  <a:schemeClr val="tx1">
                    <a:lumMod val="85000"/>
                    <a:lumOff val="15000"/>
                  </a:schemeClr>
                </a:solidFill>
              </a:rPr>
              <a:t> </a:t>
            </a:r>
            <a:r>
              <a:rPr lang="en-US" altLang="zh-CN" dirty="0">
                <a:solidFill>
                  <a:schemeClr val="tx1">
                    <a:lumMod val="85000"/>
                    <a:lumOff val="15000"/>
                  </a:schemeClr>
                </a:solidFill>
              </a:rPr>
              <a:t>Infrastructure</a:t>
            </a:r>
            <a:r>
              <a:rPr lang="zh-CN" altLang="en-US" dirty="0">
                <a:solidFill>
                  <a:schemeClr val="tx1">
                    <a:lumMod val="85000"/>
                    <a:lumOff val="15000"/>
                  </a:schemeClr>
                </a:solidFill>
              </a:rPr>
              <a:t> </a:t>
            </a:r>
            <a:r>
              <a:rPr lang="en-US" altLang="zh-CN" dirty="0">
                <a:solidFill>
                  <a:schemeClr val="tx1">
                    <a:lumMod val="85000"/>
                    <a:lumOff val="15000"/>
                  </a:schemeClr>
                </a:solidFill>
              </a:rPr>
              <a:t>Resource</a:t>
            </a:r>
            <a:r>
              <a:rPr lang="zh-CN" altLang="en-US" dirty="0">
                <a:solidFill>
                  <a:schemeClr val="tx1">
                    <a:lumMod val="85000"/>
                    <a:lumOff val="15000"/>
                  </a:schemeClr>
                </a:solidFill>
              </a:rPr>
              <a:t> </a:t>
            </a:r>
            <a:r>
              <a:rPr lang="en-US" altLang="zh-CN" dirty="0">
                <a:solidFill>
                  <a:schemeClr val="tx1">
                    <a:lumMod val="85000"/>
                    <a:lumOff val="15000"/>
                  </a:schemeClr>
                </a:solidFill>
              </a:rPr>
              <a:t>Information </a:t>
            </a:r>
            <a:r>
              <a:rPr lang="en-US" altLang="zh-CN" dirty="0" smtClean="0">
                <a:solidFill>
                  <a:schemeClr val="tx1">
                    <a:lumMod val="85000"/>
                    <a:lumOff val="15000"/>
                  </a:schemeClr>
                </a:solidFill>
              </a:rPr>
              <a:t>Model</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FCAPS</a:t>
            </a:r>
            <a:r>
              <a:rPr lang="zh-CN" altLang="en-US" dirty="0" smtClean="0">
                <a:solidFill>
                  <a:schemeClr val="tx1">
                    <a:lumMod val="85000"/>
                    <a:lumOff val="15000"/>
                  </a:schemeClr>
                </a:solidFill>
              </a:rPr>
              <a:t> </a:t>
            </a:r>
            <a:r>
              <a:rPr lang="en-US" altLang="zh-CN" dirty="0">
                <a:solidFill>
                  <a:schemeClr val="tx1">
                    <a:lumMod val="85000"/>
                    <a:lumOff val="15000"/>
                  </a:schemeClr>
                </a:solidFill>
              </a:rPr>
              <a:t>Data Model</a:t>
            </a:r>
            <a:r>
              <a:rPr lang="zh-CN" altLang="en-US" dirty="0">
                <a:solidFill>
                  <a:schemeClr val="tx1">
                    <a:lumMod val="85000"/>
                    <a:lumOff val="15000"/>
                  </a:schemeClr>
                </a:solidFill>
              </a:rPr>
              <a:t> </a:t>
            </a:r>
            <a:endParaRPr lang="en-US" dirty="0">
              <a:solidFill>
                <a:schemeClr val="tx1">
                  <a:lumMod val="85000"/>
                  <a:lumOff val="15000"/>
                </a:schemeClr>
              </a:solidFill>
            </a:endParaRPr>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smtClean="0"/>
              <a:t>ONAP</a:t>
            </a:r>
            <a:r>
              <a:rPr lang="zh-CN" altLang="en-US" sz="800" dirty="0" smtClean="0"/>
              <a:t> </a:t>
            </a:r>
            <a:r>
              <a:rPr lang="en-US" altLang="zh-CN" sz="800" dirty="0" smtClean="0"/>
              <a:t>Interface</a:t>
            </a:r>
            <a:endParaRPr lang="en-US" altLang="zh-CN" sz="800" dirty="0"/>
          </a:p>
          <a:p>
            <a:pPr lvl="1"/>
            <a:r>
              <a:rPr lang="en-US" altLang="zh-CN" sz="800" dirty="0" smtClean="0"/>
              <a:t>Inventory </a:t>
            </a:r>
            <a:r>
              <a:rPr lang="en-US" altLang="zh-CN" sz="800" dirty="0"/>
              <a:t>Service Interface</a:t>
            </a:r>
          </a:p>
          <a:p>
            <a:pPr lvl="1"/>
            <a:r>
              <a:rPr lang="en-US" altLang="zh-CN" sz="800" dirty="0" smtClean="0"/>
              <a:t>DMAAP</a:t>
            </a:r>
            <a:r>
              <a:rPr lang="zh-CN" altLang="en-US" sz="800" dirty="0" smtClean="0"/>
              <a:t> </a:t>
            </a:r>
            <a:r>
              <a:rPr lang="en-US" altLang="zh-CN" sz="800" dirty="0" smtClean="0"/>
              <a:t>interface</a:t>
            </a:r>
          </a:p>
          <a:p>
            <a:pPr lvl="1"/>
            <a:r>
              <a:rPr lang="en-US" altLang="zh-CN" sz="800" dirty="0" smtClean="0"/>
              <a:t>Logging</a:t>
            </a:r>
            <a:r>
              <a:rPr lang="zh-CN" altLang="en-US" sz="800" dirty="0" smtClean="0"/>
              <a:t> </a:t>
            </a:r>
            <a:r>
              <a:rPr lang="en-US" altLang="zh-CN" sz="800" dirty="0" smtClean="0"/>
              <a:t>interface</a:t>
            </a:r>
            <a:endParaRPr lang="en-US" altLang="zh-CN" sz="800" dirty="0"/>
          </a:p>
          <a:p>
            <a:r>
              <a:rPr lang="en-US" altLang="zh-CN" sz="800" dirty="0" smtClean="0"/>
              <a:t>The</a:t>
            </a:r>
            <a:r>
              <a:rPr lang="zh-CN" altLang="en-US" sz="800" dirty="0" smtClean="0"/>
              <a:t> </a:t>
            </a:r>
            <a:r>
              <a:rPr lang="en-US" altLang="zh-CN" sz="800" dirty="0" smtClean="0"/>
              <a:t>third</a:t>
            </a:r>
            <a:r>
              <a:rPr lang="zh-CN" altLang="en-US" sz="800" dirty="0" smtClean="0"/>
              <a:t> </a:t>
            </a:r>
            <a:r>
              <a:rPr lang="en-US" altLang="zh-CN" sz="800" dirty="0" smtClean="0"/>
              <a:t>party</a:t>
            </a:r>
            <a:r>
              <a:rPr lang="zh-CN" altLang="en-US" sz="800" dirty="0" smtClean="0"/>
              <a:t> </a:t>
            </a:r>
            <a:r>
              <a:rPr lang="en-US" altLang="zh-CN" sz="800" dirty="0" smtClean="0"/>
              <a:t>Cloud</a:t>
            </a:r>
            <a:r>
              <a:rPr lang="zh-CN" altLang="en-US" sz="800" dirty="0" smtClean="0"/>
              <a:t> </a:t>
            </a:r>
            <a:r>
              <a:rPr lang="en-US" altLang="zh-CN" sz="800" dirty="0" smtClean="0"/>
              <a:t>interface</a:t>
            </a:r>
          </a:p>
          <a:p>
            <a:pPr lvl="1"/>
            <a:r>
              <a:rPr lang="en-US" altLang="zh-CN" sz="800" dirty="0" smtClean="0"/>
              <a:t>OpenStack</a:t>
            </a:r>
            <a:r>
              <a:rPr lang="zh-CN" altLang="en-US" sz="800" dirty="0" smtClean="0"/>
              <a:t> </a:t>
            </a:r>
            <a:r>
              <a:rPr lang="en-US" altLang="zh-CN" sz="800" dirty="0" smtClean="0"/>
              <a:t>Interface</a:t>
            </a:r>
          </a:p>
          <a:p>
            <a:pPr lvl="1"/>
            <a:r>
              <a:rPr lang="en-US" altLang="zh-CN" sz="800" dirty="0" smtClean="0"/>
              <a:t>VMware</a:t>
            </a:r>
            <a:r>
              <a:rPr lang="zh-CN" altLang="en-US" sz="800" dirty="0" smtClean="0"/>
              <a:t> </a:t>
            </a:r>
            <a:r>
              <a:rPr lang="en-US" altLang="zh-CN" sz="800" dirty="0" smtClean="0"/>
              <a:t>VIO</a:t>
            </a:r>
            <a:r>
              <a:rPr lang="zh-CN" altLang="en-US" sz="800" dirty="0" smtClean="0"/>
              <a:t> </a:t>
            </a:r>
            <a:r>
              <a:rPr lang="en-US" altLang="zh-CN" sz="800" dirty="0" smtClean="0"/>
              <a:t>interface</a:t>
            </a:r>
          </a:p>
          <a:p>
            <a:pPr lvl="1"/>
            <a:r>
              <a:rPr lang="en-US" altLang="zh-CN" sz="800" dirty="0" smtClean="0"/>
              <a:t>Wind</a:t>
            </a:r>
            <a:r>
              <a:rPr lang="zh-CN" altLang="en-US" sz="800" dirty="0" smtClean="0"/>
              <a:t> </a:t>
            </a:r>
            <a:r>
              <a:rPr lang="en-US" altLang="zh-CN" sz="800" dirty="0" smtClean="0"/>
              <a:t>River</a:t>
            </a:r>
            <a:r>
              <a:rPr lang="zh-CN" altLang="en-US" sz="800" dirty="0" smtClean="0"/>
              <a:t> </a:t>
            </a:r>
            <a:r>
              <a:rPr lang="en-US" altLang="zh-CN" sz="800" dirty="0" smtClean="0"/>
              <a:t>Titanium</a:t>
            </a:r>
            <a:r>
              <a:rPr lang="zh-CN" altLang="en-US" sz="800" dirty="0" smtClean="0"/>
              <a:t> </a:t>
            </a:r>
            <a:r>
              <a:rPr lang="en-US" altLang="zh-CN" sz="800" dirty="0" smtClean="0"/>
              <a:t>Interface</a:t>
            </a:r>
          </a:p>
        </p:txBody>
      </p:sp>
      <p:sp>
        <p:nvSpPr>
          <p:cNvPr id="22" name="TextBox 21"/>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endParaRPr lang="en-US" altLang="zh-CN" sz="900" dirty="0" smtClean="0"/>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registry/un-registry Interface</a:t>
            </a:r>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smtClean="0"/>
              <a:t>query</a:t>
            </a:r>
            <a:endParaRPr lang="en-US" altLang="zh-CN" sz="900" dirty="0" smtClean="0"/>
          </a:p>
          <a:p>
            <a:pPr marL="171450" indent="-171450">
              <a:buFont typeface="Arial" panose="020B0604020202020204" pitchFamily="34" charset="0"/>
              <a:buChar char="•"/>
            </a:pPr>
            <a:endParaRPr lang="en-US" altLang="zh-CN" sz="900" dirty="0" smtClean="0"/>
          </a:p>
        </p:txBody>
      </p:sp>
    </p:spTree>
    <p:extLst>
      <p:ext uri="{BB962C8B-B14F-4D97-AF65-F5344CB8AC3E}">
        <p14:creationId xmlns:p14="http://schemas.microsoft.com/office/powerpoint/2010/main" val="2333509035"/>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r>
              <a:rPr lang="en-US" dirty="0"/>
              <a:t>ONAP Operations Manager (OOM)</a:t>
            </a:r>
          </a:p>
        </p:txBody>
      </p:sp>
      <p:sp>
        <p:nvSpPr>
          <p:cNvPr id="7" name="圆角矩形 30"/>
          <p:cNvSpPr/>
          <p:nvPr/>
        </p:nvSpPr>
        <p:spPr>
          <a:xfrm>
            <a:off x="314961" y="4501831"/>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Operations Manager</a:t>
            </a:r>
          </a:p>
        </p:txBody>
      </p:sp>
      <p:sp>
        <p:nvSpPr>
          <p:cNvPr id="8" name="Rectangle 7"/>
          <p:cNvSpPr/>
          <p:nvPr/>
        </p:nvSpPr>
        <p:spPr>
          <a:xfrm>
            <a:off x="2297232" y="1381991"/>
            <a:ext cx="9523929" cy="32439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 OOM is the life cycle manager of the ONAP platform (i.e. SDC, SO, SDNC, etc.). OOM uses the Kubernetes container management system and Consul to provide the following functionality:</a:t>
            </a:r>
          </a:p>
          <a:p>
            <a:pPr lvl="1"/>
            <a:r>
              <a:rPr lang="en-US" b="1" dirty="0">
                <a:solidFill>
                  <a:schemeClr val="tx1"/>
                </a:solidFill>
              </a:rPr>
              <a:t>Deployment</a:t>
            </a:r>
            <a:r>
              <a:rPr lang="en-US" dirty="0">
                <a:solidFill>
                  <a:schemeClr val="tx1"/>
                </a:solidFill>
              </a:rPr>
              <a:t> - with built-in component dependency management (including multiple clusters, federated deployments across sites, and anti-affinity rules)</a:t>
            </a:r>
          </a:p>
          <a:p>
            <a:pPr lvl="1"/>
            <a:r>
              <a:rPr lang="en-US" b="1" dirty="0">
                <a:solidFill>
                  <a:schemeClr val="tx1"/>
                </a:solidFill>
              </a:rPr>
              <a:t>Configuration - </a:t>
            </a:r>
            <a:r>
              <a:rPr lang="en-US" dirty="0">
                <a:solidFill>
                  <a:schemeClr val="tx1"/>
                </a:solidFill>
              </a:rPr>
              <a:t>unified configuration across all ONAP components</a:t>
            </a:r>
          </a:p>
          <a:p>
            <a:pPr lvl="1"/>
            <a:r>
              <a:rPr lang="en-US" b="1" dirty="0">
                <a:solidFill>
                  <a:schemeClr val="tx1"/>
                </a:solidFill>
              </a:rPr>
              <a:t>Monitoring</a:t>
            </a:r>
            <a:r>
              <a:rPr lang="en-US" dirty="0">
                <a:solidFill>
                  <a:schemeClr val="tx1"/>
                </a:solidFill>
              </a:rPr>
              <a:t> - real-time health monitoring feeding to a Consul GUI and Kubernetes</a:t>
            </a:r>
          </a:p>
          <a:p>
            <a:pPr lvl="1"/>
            <a:r>
              <a:rPr lang="en-US" b="1" dirty="0">
                <a:solidFill>
                  <a:schemeClr val="tx1"/>
                </a:solidFill>
              </a:rPr>
              <a:t>Restart</a:t>
            </a:r>
            <a:r>
              <a:rPr lang="en-US" dirty="0">
                <a:solidFill>
                  <a:schemeClr val="tx1"/>
                </a:solidFill>
              </a:rPr>
              <a:t> - failed ONAP components are restarted automatically</a:t>
            </a:r>
          </a:p>
          <a:p>
            <a:pPr lvl="1"/>
            <a:r>
              <a:rPr lang="en-US" b="1" dirty="0">
                <a:solidFill>
                  <a:schemeClr val="tx1"/>
                </a:solidFill>
              </a:rPr>
              <a:t>Clustering and Scaling</a:t>
            </a:r>
            <a:r>
              <a:rPr lang="en-US" dirty="0">
                <a:solidFill>
                  <a:schemeClr val="tx1"/>
                </a:solidFill>
              </a:rPr>
              <a:t> - cluster ONAP services to enable seamless scaling </a:t>
            </a:r>
          </a:p>
          <a:p>
            <a:pPr lvl="1"/>
            <a:r>
              <a:rPr lang="en-US" b="1" dirty="0">
                <a:solidFill>
                  <a:schemeClr val="tx1"/>
                </a:solidFill>
              </a:rPr>
              <a:t>Upgrade</a:t>
            </a:r>
            <a:r>
              <a:rPr lang="en-US" dirty="0">
                <a:solidFill>
                  <a:schemeClr val="tx1"/>
                </a:solidFill>
              </a:rPr>
              <a:t> - change-out containers or configuration with little or no service impact</a:t>
            </a:r>
          </a:p>
          <a:p>
            <a:pPr lvl="1"/>
            <a:r>
              <a:rPr lang="en-US" b="1" dirty="0">
                <a:solidFill>
                  <a:schemeClr val="tx1"/>
                </a:solidFill>
              </a:rPr>
              <a:t>Deletion</a:t>
            </a:r>
            <a:r>
              <a:rPr lang="en-US" dirty="0">
                <a:solidFill>
                  <a:schemeClr val="tx1"/>
                </a:solidFill>
              </a:rPr>
              <a:t> - cleanup individual containers or entire deployments</a:t>
            </a:r>
          </a:p>
          <a:p>
            <a:r>
              <a:rPr lang="en-US" dirty="0">
                <a:solidFill>
                  <a:schemeClr val="tx1"/>
                </a:solidFill>
              </a:rPr>
              <a:t>OOM supports a wide variety of cloud infrastructures to suit your individual requirements.</a:t>
            </a:r>
          </a:p>
        </p:txBody>
      </p:sp>
      <p:sp>
        <p:nvSpPr>
          <p:cNvPr id="9" name="Rectangle 8"/>
          <p:cNvSpPr/>
          <p:nvPr/>
        </p:nvSpPr>
        <p:spPr>
          <a:xfrm>
            <a:off x="2297232" y="4727864"/>
            <a:ext cx="9523929" cy="4279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 Consul GUI for health monitoring, Kubernetes CLI for platform management</a:t>
            </a:r>
          </a:p>
        </p:txBody>
      </p:sp>
      <p:sp>
        <p:nvSpPr>
          <p:cNvPr id="10" name="Rectangle 9"/>
          <p:cNvSpPr/>
          <p:nvPr/>
        </p:nvSpPr>
        <p:spPr>
          <a:xfrm>
            <a:off x="2297232" y="5237017"/>
            <a:ext cx="9523929" cy="4591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ONAP Deployment Specifications, ONAP Component Configuration Artifacts</a:t>
            </a:r>
          </a:p>
        </p:txBody>
      </p:sp>
      <p:cxnSp>
        <p:nvCxnSpPr>
          <p:cNvPr id="13" name="Straight Connector 12"/>
          <p:cNvCxnSpPr/>
          <p:nvPr/>
        </p:nvCxnSpPr>
        <p:spPr>
          <a:xfrm flipV="1">
            <a:off x="685800" y="419402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975817"/>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829731"/>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552227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842235"/>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6025099"/>
            <a:ext cx="649537" cy="215444"/>
          </a:xfrm>
          <a:prstGeom prst="rect">
            <a:avLst/>
          </a:prstGeom>
          <a:noFill/>
        </p:spPr>
        <p:txBody>
          <a:bodyPr wrap="none" rtlCol="0">
            <a:spAutoFit/>
          </a:bodyPr>
          <a:lstStyle/>
          <a:p>
            <a:r>
              <a:rPr lang="en-US" sz="800" dirty="0"/>
              <a:t>Interface N</a:t>
            </a:r>
          </a:p>
        </p:txBody>
      </p:sp>
      <p:pic>
        <p:nvPicPr>
          <p:cNvPr id="12" name="Picture 11"/>
          <p:cNvPicPr>
            <a:picLocks noChangeAspect="1"/>
          </p:cNvPicPr>
          <p:nvPr/>
        </p:nvPicPr>
        <p:blipFill>
          <a:blip r:embed="rId3"/>
          <a:stretch>
            <a:fillRect/>
          </a:stretch>
        </p:blipFill>
        <p:spPr>
          <a:xfrm>
            <a:off x="165467" y="1381991"/>
            <a:ext cx="2088725" cy="2108713"/>
          </a:xfrm>
          <a:prstGeom prst="rect">
            <a:avLst/>
          </a:prstGeom>
        </p:spPr>
      </p:pic>
    </p:spTree>
    <p:extLst>
      <p:ext uri="{BB962C8B-B14F-4D97-AF65-F5344CB8AC3E}">
        <p14:creationId xmlns:p14="http://schemas.microsoft.com/office/powerpoint/2010/main" val="1467456045"/>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a:t>Policy </a:t>
            </a:r>
            <a:r>
              <a:rPr lang="en-US" dirty="0" smtClean="0"/>
              <a:t>Framework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8" name="Rectangle 7"/>
          <p:cNvSpPr/>
          <p:nvPr/>
        </p:nvSpPr>
        <p:spPr>
          <a:xfrm>
            <a:off x="2297232" y="1381990"/>
            <a:ext cx="9523929" cy="23025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a logically centralized environment for the creation and management of modifiable configurations, rules, assertions and/or conditions to provide real-time decision making on conditions and events that underlie ONAP’s control, orchestration, and management functions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Supports specification, decomposition, distribution and enforcement for various types of policies such as </a:t>
            </a:r>
            <a:r>
              <a:rPr lang="en-US" dirty="0" err="1" smtClean="0">
                <a:solidFill>
                  <a:schemeClr val="tx1">
                    <a:lumMod val="85000"/>
                    <a:lumOff val="15000"/>
                  </a:schemeClr>
                </a:solidFill>
              </a:rPr>
              <a:t>microservice</a:t>
            </a:r>
            <a:r>
              <a:rPr lang="en-US" dirty="0" smtClean="0">
                <a:solidFill>
                  <a:schemeClr val="tx1">
                    <a:lumMod val="85000"/>
                    <a:lumOff val="15000"/>
                  </a:schemeClr>
                </a:solidFill>
              </a:rPr>
              <a:t> configuration policy, operational policy, decision policy, guard policy, etc.</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Policy scopes </a:t>
            </a:r>
            <a:r>
              <a:rPr lang="en-US" dirty="0">
                <a:solidFill>
                  <a:schemeClr val="tx1">
                    <a:lumMod val="85000"/>
                    <a:lumOff val="15000"/>
                  </a:schemeClr>
                </a:solidFill>
              </a:rPr>
              <a:t>include, but are not limited </a:t>
            </a:r>
            <a:r>
              <a:rPr lang="en-US" dirty="0" smtClean="0">
                <a:solidFill>
                  <a:schemeClr val="tx1">
                    <a:lumMod val="85000"/>
                    <a:lumOff val="15000"/>
                  </a:schemeClr>
                </a:solidFill>
              </a:rPr>
              <a:t>to, infrastructure/network management, products and services, operation automation, and security.</a:t>
            </a:r>
            <a:endParaRPr lang="en-US" dirty="0">
              <a:solidFill>
                <a:schemeClr val="tx1">
                  <a:lumMod val="85000"/>
                  <a:lumOff val="15000"/>
                </a:schemeClr>
              </a:solidFill>
            </a:endParaRPr>
          </a:p>
        </p:txBody>
      </p:sp>
      <p:sp>
        <p:nvSpPr>
          <p:cNvPr id="9" name="Rectangle 8"/>
          <p:cNvSpPr/>
          <p:nvPr/>
        </p:nvSpPr>
        <p:spPr>
          <a:xfrm>
            <a:off x="2297232" y="3813183"/>
            <a:ext cx="9523929" cy="22783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Policy CRUD interface: </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 UI and API options to create/query/update/delete configuration, decision and operational policies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Policy deployment interface:</a:t>
            </a:r>
          </a:p>
          <a:p>
            <a:pPr lvl="1"/>
            <a:r>
              <a:rPr lang="en-US" dirty="0" smtClean="0">
                <a:solidFill>
                  <a:schemeClr val="tx1">
                    <a:lumMod val="85000"/>
                    <a:lumOff val="15000"/>
                  </a:schemeClr>
                </a:solidFill>
              </a:rPr>
              <a:t>-    Provide UI and API options to deploy configuration, decision and operational policies</a:t>
            </a:r>
          </a:p>
          <a:p>
            <a:pPr marL="285750" indent="-285750">
              <a:buFontTx/>
              <a:buChar char="-"/>
            </a:pPr>
            <a:r>
              <a:rPr lang="en-US" dirty="0" smtClean="0">
                <a:solidFill>
                  <a:schemeClr val="tx1">
                    <a:lumMod val="85000"/>
                    <a:lumOff val="15000"/>
                  </a:schemeClr>
                </a:solidFill>
              </a:rPr>
              <a:t>Policy model CRUD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 UI and API options to create, query, update and delete policy models</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2181" y="1493579"/>
            <a:ext cx="1377300" cy="461665"/>
          </a:xfrm>
          <a:prstGeom prst="rect">
            <a:avLst/>
          </a:prstGeom>
          <a:noFill/>
        </p:spPr>
        <p:txBody>
          <a:bodyPr wrap="none" rtlCol="0">
            <a:spAutoFit/>
          </a:bodyPr>
          <a:lstStyle/>
          <a:p>
            <a:r>
              <a:rPr lang="en-US" sz="800" dirty="0" smtClean="0"/>
              <a:t>Policy CRUD interface</a:t>
            </a:r>
          </a:p>
          <a:p>
            <a:r>
              <a:rPr lang="en-US" sz="800" dirty="0" smtClean="0"/>
              <a:t>Policy deployment interface</a:t>
            </a:r>
          </a:p>
          <a:p>
            <a:r>
              <a:rPr lang="en-US" sz="800" dirty="0" smtClean="0"/>
              <a:t>Policy model CRUD interface</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14961" y="3998875"/>
            <a:ext cx="1960793" cy="954107"/>
          </a:xfrm>
          <a:prstGeom prst="rect">
            <a:avLst/>
          </a:prstGeom>
          <a:noFill/>
        </p:spPr>
        <p:txBody>
          <a:bodyPr wrap="none" rtlCol="0">
            <a:spAutoFit/>
          </a:bodyPr>
          <a:lstStyle/>
          <a:p>
            <a:r>
              <a:rPr lang="en-US" sz="800" dirty="0" smtClean="0"/>
              <a:t>Message Router Pub/Sub Service Interface</a:t>
            </a:r>
          </a:p>
          <a:p>
            <a:r>
              <a:rPr lang="en-US" sz="800" smtClean="0"/>
              <a:t>Service Registration/Discovery </a:t>
            </a:r>
            <a:r>
              <a:rPr lang="en-US" sz="800" dirty="0" smtClean="0"/>
              <a:t>Interface</a:t>
            </a:r>
          </a:p>
          <a:p>
            <a:r>
              <a:rPr lang="en-US" sz="800" dirty="0" smtClean="0"/>
              <a:t>VNF/VM LCM Interface</a:t>
            </a:r>
          </a:p>
          <a:p>
            <a:r>
              <a:rPr lang="en-US" sz="800" dirty="0" smtClean="0"/>
              <a:t>NF </a:t>
            </a:r>
            <a:r>
              <a:rPr lang="en-US" sz="800" dirty="0" err="1" smtClean="0"/>
              <a:t>Config</a:t>
            </a:r>
            <a:r>
              <a:rPr lang="en-US" sz="800" dirty="0" smtClean="0"/>
              <a:t> Interface</a:t>
            </a:r>
          </a:p>
          <a:p>
            <a:r>
              <a:rPr lang="en-US" sz="800" dirty="0" smtClean="0"/>
              <a:t>Inventory Service Interface</a:t>
            </a:r>
          </a:p>
          <a:p>
            <a:r>
              <a:rPr lang="en-US" sz="800" dirty="0" smtClean="0"/>
              <a:t>Network Service LCM Interface</a:t>
            </a:r>
          </a:p>
          <a:p>
            <a:r>
              <a:rPr lang="en-US" sz="800" dirty="0" smtClean="0"/>
              <a:t>Service Distribution Interface</a:t>
            </a:r>
            <a:endParaRPr lang="en-US" sz="800" dirty="0"/>
          </a:p>
        </p:txBody>
      </p:sp>
    </p:spTree>
    <p:extLst>
      <p:ext uri="{BB962C8B-B14F-4D97-AF65-F5344CB8AC3E}">
        <p14:creationId xmlns:p14="http://schemas.microsoft.com/office/powerpoint/2010/main" val="3903976193"/>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a:t>Policy </a:t>
            </a:r>
            <a:r>
              <a:rPr lang="en-US" dirty="0" smtClean="0"/>
              <a:t>Framework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10" name="Rectangle 9"/>
          <p:cNvSpPr/>
          <p:nvPr/>
        </p:nvSpPr>
        <p:spPr>
          <a:xfrm>
            <a:off x="2297232" y="1418897"/>
            <a:ext cx="9523929" cy="3132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r>
              <a:rPr lang="en-US" dirty="0" smtClean="0">
                <a:solidFill>
                  <a:schemeClr val="tx1">
                    <a:lumMod val="85000"/>
                    <a:lumOff val="15000"/>
                  </a:schemeClr>
                </a:solidFill>
              </a:rPr>
              <a:t>:</a:t>
            </a:r>
          </a:p>
          <a:p>
            <a:pPr marL="285750" indent="-285750">
              <a:buFontTx/>
              <a:buChar char="-"/>
            </a:pPr>
            <a:r>
              <a:rPr lang="en-US" dirty="0" smtClean="0">
                <a:solidFill>
                  <a:schemeClr val="tx1">
                    <a:lumMod val="85000"/>
                    <a:lumOff val="15000"/>
                  </a:schemeClr>
                </a:solidFill>
              </a:rPr>
              <a:t>Message Router Pub/Sub Service </a:t>
            </a:r>
            <a:r>
              <a:rPr lang="en-US" dirty="0">
                <a:solidFill>
                  <a:schemeClr val="tx1">
                    <a:lumMod val="85000"/>
                    <a:lumOff val="15000"/>
                  </a:schemeClr>
                </a:solidFill>
              </a:rPr>
              <a:t>Interface</a:t>
            </a:r>
            <a:r>
              <a:rPr lang="en-US" dirty="0" smtClean="0">
                <a:solidFill>
                  <a:schemeClr val="tx1">
                    <a:lumMod val="85000"/>
                    <a:lumOff val="15000"/>
                  </a:schemeClr>
                </a:solidFill>
              </a:rPr>
              <a:t>, from:  Data Movement as a Platform</a:t>
            </a:r>
          </a:p>
          <a:p>
            <a:pPr marL="285750" indent="-285750">
              <a:buFontTx/>
              <a:buChar char="-"/>
            </a:pPr>
            <a:r>
              <a:rPr lang="en-US" dirty="0" smtClean="0">
                <a:solidFill>
                  <a:schemeClr val="tx1">
                    <a:lumMod val="85000"/>
                    <a:lumOff val="15000"/>
                  </a:schemeClr>
                </a:solidFill>
              </a:rPr>
              <a:t>Service Registration/Discovery </a:t>
            </a:r>
            <a:r>
              <a:rPr lang="en-US" dirty="0">
                <a:solidFill>
                  <a:schemeClr val="tx1">
                    <a:lumMod val="85000"/>
                    <a:lumOff val="15000"/>
                  </a:schemeClr>
                </a:solidFill>
              </a:rPr>
              <a:t>Interface, </a:t>
            </a:r>
            <a:r>
              <a:rPr lang="en-US" dirty="0" smtClean="0">
                <a:solidFill>
                  <a:schemeClr val="tx1">
                    <a:lumMod val="85000"/>
                    <a:lumOff val="15000"/>
                  </a:schemeClr>
                </a:solidFill>
              </a:rPr>
              <a:t>from: </a:t>
            </a:r>
            <a:r>
              <a:rPr lang="en-US" dirty="0" err="1" smtClean="0">
                <a:solidFill>
                  <a:schemeClr val="tx1">
                    <a:lumMod val="85000"/>
                    <a:lumOff val="15000"/>
                  </a:schemeClr>
                </a:solidFill>
              </a:rPr>
              <a:t>Microservices</a:t>
            </a:r>
            <a:r>
              <a:rPr lang="en-US" dirty="0" smtClean="0">
                <a:solidFill>
                  <a:schemeClr val="tx1">
                    <a:lumMod val="85000"/>
                    <a:lumOff val="15000"/>
                  </a:schemeClr>
                </a:solidFill>
              </a:rPr>
              <a:t> Bus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VNF/VM LCM Interface, from: Generic NF controller</a:t>
            </a:r>
          </a:p>
          <a:p>
            <a:pPr marL="285750" indent="-285750">
              <a:buFontTx/>
              <a:buChar char="-"/>
            </a:pPr>
            <a:r>
              <a:rPr lang="en-US" dirty="0" smtClean="0">
                <a:solidFill>
                  <a:schemeClr val="tx1">
                    <a:lumMod val="85000"/>
                    <a:lumOff val="15000"/>
                  </a:schemeClr>
                </a:solidFill>
              </a:rPr>
              <a:t>NF </a:t>
            </a:r>
            <a:r>
              <a:rPr lang="en-US" dirty="0" err="1">
                <a:solidFill>
                  <a:schemeClr val="tx1">
                    <a:lumMod val="85000"/>
                    <a:lumOff val="15000"/>
                  </a:schemeClr>
                </a:solidFill>
              </a:rPr>
              <a:t>Config</a:t>
            </a:r>
            <a:r>
              <a:rPr lang="en-US" dirty="0">
                <a:solidFill>
                  <a:schemeClr val="tx1">
                    <a:lumMod val="85000"/>
                    <a:lumOff val="15000"/>
                  </a:schemeClr>
                </a:solidFill>
              </a:rPr>
              <a:t>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smtClean="0">
                <a:solidFill>
                  <a:schemeClr val="tx1">
                    <a:lumMod val="85000"/>
                    <a:lumOff val="15000"/>
                  </a:schemeClr>
                </a:solidFill>
              </a:rPr>
              <a:t>Network </a:t>
            </a:r>
            <a:r>
              <a:rPr lang="en-US" dirty="0">
                <a:solidFill>
                  <a:schemeClr val="tx1">
                    <a:lumMod val="85000"/>
                    <a:lumOff val="15000"/>
                  </a:schemeClr>
                </a:solidFill>
              </a:rPr>
              <a:t>Service LCM </a:t>
            </a:r>
            <a:r>
              <a:rPr lang="en-US" dirty="0" smtClean="0">
                <a:solidFill>
                  <a:schemeClr val="tx1">
                    <a:lumMod val="85000"/>
                    <a:lumOff val="15000"/>
                  </a:schemeClr>
                </a:solidFill>
              </a:rPr>
              <a:t>Interface</a:t>
            </a:r>
            <a:r>
              <a:rPr lang="en-US" dirty="0">
                <a:solidFill>
                  <a:schemeClr val="tx1">
                    <a:lumMod val="85000"/>
                    <a:lumOff val="15000"/>
                  </a:schemeClr>
                </a:solidFill>
              </a:rPr>
              <a:t>, from: </a:t>
            </a:r>
            <a:r>
              <a:rPr lang="en-US" dirty="0" smtClean="0">
                <a:solidFill>
                  <a:schemeClr val="tx1">
                    <a:lumMod val="85000"/>
                    <a:lumOff val="15000"/>
                  </a:schemeClr>
                </a:solidFill>
              </a:rPr>
              <a:t>Service Orchestrator</a:t>
            </a:r>
          </a:p>
          <a:p>
            <a:pPr marL="285750" indent="-285750">
              <a:buFontTx/>
              <a:buChar char="-"/>
            </a:pPr>
            <a:r>
              <a:rPr lang="en-US" dirty="0" smtClean="0">
                <a:solidFill>
                  <a:schemeClr val="tx1">
                    <a:lumMod val="85000"/>
                    <a:lumOff val="15000"/>
                  </a:schemeClr>
                </a:solidFill>
              </a:rPr>
              <a:t>Network Service LCM Interface, from: Virtual Controllers (APPC and VFC)</a:t>
            </a:r>
          </a:p>
          <a:p>
            <a:pPr marL="285750" indent="-285750">
              <a:buFontTx/>
              <a:buChar char="-"/>
            </a:pPr>
            <a:r>
              <a:rPr lang="en-US" dirty="0" smtClean="0">
                <a:solidFill>
                  <a:schemeClr val="tx1">
                    <a:lumMod val="85000"/>
                    <a:lumOff val="15000"/>
                  </a:schemeClr>
                </a:solidFill>
              </a:rPr>
              <a:t>Service Distribution Interface, from: Service Design &amp; Creation</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677103"/>
            <a:ext cx="9523929" cy="16028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dirty="0" smtClean="0">
                <a:solidFill>
                  <a:schemeClr val="tx1">
                    <a:lumMod val="85000"/>
                    <a:lumOff val="15000"/>
                  </a:schemeClr>
                </a:solidFill>
              </a:rPr>
              <a:t>Operational policy model</a:t>
            </a:r>
          </a:p>
          <a:p>
            <a:pPr marL="285750" indent="-285750">
              <a:buFontTx/>
              <a:buChar char="-"/>
            </a:pPr>
            <a:r>
              <a:rPr lang="en-US" dirty="0" smtClean="0">
                <a:solidFill>
                  <a:schemeClr val="tx1">
                    <a:lumMod val="85000"/>
                    <a:lumOff val="15000"/>
                  </a:schemeClr>
                </a:solidFill>
              </a:rPr>
              <a:t>Configuration policy model</a:t>
            </a:r>
          </a:p>
          <a:p>
            <a:pPr marL="285750" indent="-285750">
              <a:buFontTx/>
              <a:buChar char="-"/>
            </a:pPr>
            <a:r>
              <a:rPr lang="en-US" dirty="0" smtClean="0">
                <a:solidFill>
                  <a:schemeClr val="tx1">
                    <a:lumMod val="85000"/>
                    <a:lumOff val="15000"/>
                  </a:schemeClr>
                </a:solidFill>
              </a:rPr>
              <a:t>Resource model in the catalog</a:t>
            </a:r>
          </a:p>
          <a:p>
            <a:pPr marL="285750" indent="-285750">
              <a:buFontTx/>
              <a:buChar char="-"/>
            </a:pPr>
            <a:r>
              <a:rPr lang="en-US" dirty="0" smtClean="0">
                <a:solidFill>
                  <a:schemeClr val="tx1">
                    <a:lumMod val="85000"/>
                    <a:lumOff val="15000"/>
                  </a:schemeClr>
                </a:solidFill>
              </a:rPr>
              <a:t>Service model in the catalog</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60793" cy="954107"/>
          </a:xfrm>
          <a:prstGeom prst="rect">
            <a:avLst/>
          </a:prstGeom>
          <a:noFill/>
        </p:spPr>
        <p:txBody>
          <a:bodyPr wrap="none" rtlCol="0">
            <a:spAutoFit/>
          </a:bodyPr>
          <a:lstStyle/>
          <a:p>
            <a:r>
              <a:rPr lang="en-US" sz="800" dirty="0" smtClean="0"/>
              <a:t>Message Router Pub/Sub Service Interface</a:t>
            </a:r>
          </a:p>
          <a:p>
            <a:r>
              <a:rPr lang="en-US" sz="800" dirty="0" smtClean="0"/>
              <a:t>Service Registration/Discovery Interface</a:t>
            </a:r>
          </a:p>
          <a:p>
            <a:r>
              <a:rPr lang="en-US" sz="800" dirty="0" smtClean="0"/>
              <a:t>VNF/VM LCM Interface</a:t>
            </a:r>
          </a:p>
          <a:p>
            <a:r>
              <a:rPr lang="en-US" sz="800" dirty="0" smtClean="0"/>
              <a:t>NF </a:t>
            </a:r>
            <a:r>
              <a:rPr lang="en-US" sz="800" dirty="0" err="1" smtClean="0"/>
              <a:t>Config</a:t>
            </a:r>
            <a:r>
              <a:rPr lang="en-US" sz="800" dirty="0" smtClean="0"/>
              <a:t> Interface</a:t>
            </a:r>
          </a:p>
          <a:p>
            <a:r>
              <a:rPr lang="en-US" sz="800" dirty="0" smtClean="0"/>
              <a:t>Inventory Service Interface</a:t>
            </a:r>
          </a:p>
          <a:p>
            <a:r>
              <a:rPr lang="en-US" sz="800" dirty="0" smtClean="0"/>
              <a:t>Network Service LCM Interface</a:t>
            </a:r>
          </a:p>
          <a:p>
            <a:r>
              <a:rPr lang="en-US" sz="800" dirty="0" smtClean="0"/>
              <a:t>Service Distribution Interface</a:t>
            </a:r>
            <a:endParaRPr lang="en-US" sz="800" dirty="0"/>
          </a:p>
        </p:txBody>
      </p:sp>
      <p:sp>
        <p:nvSpPr>
          <p:cNvPr id="15" name="TextBox 14"/>
          <p:cNvSpPr txBox="1"/>
          <p:nvPr/>
        </p:nvSpPr>
        <p:spPr>
          <a:xfrm>
            <a:off x="332181" y="1493579"/>
            <a:ext cx="1377300" cy="461665"/>
          </a:xfrm>
          <a:prstGeom prst="rect">
            <a:avLst/>
          </a:prstGeom>
          <a:noFill/>
        </p:spPr>
        <p:txBody>
          <a:bodyPr wrap="none" rtlCol="0">
            <a:spAutoFit/>
          </a:bodyPr>
          <a:lstStyle/>
          <a:p>
            <a:r>
              <a:rPr lang="en-US" sz="800" dirty="0" smtClean="0"/>
              <a:t>Policy CRUD interface</a:t>
            </a:r>
          </a:p>
          <a:p>
            <a:r>
              <a:rPr lang="en-US" sz="800" dirty="0" smtClean="0"/>
              <a:t>Policy deployment interface</a:t>
            </a:r>
          </a:p>
          <a:p>
            <a:r>
              <a:rPr lang="en-US" sz="800" dirty="0" smtClean="0"/>
              <a:t>Policy model CRUD interface</a:t>
            </a:r>
            <a:endParaRPr lang="en-US" sz="800" dirty="0"/>
          </a:p>
        </p:txBody>
      </p:sp>
    </p:spTree>
    <p:extLst>
      <p:ext uri="{BB962C8B-B14F-4D97-AF65-F5344CB8AC3E}">
        <p14:creationId xmlns:p14="http://schemas.microsoft.com/office/powerpoint/2010/main" val="590923332"/>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Backup Slides</a:t>
            </a:r>
            <a:endParaRPr lang="en-US" dirty="0"/>
          </a:p>
        </p:txBody>
      </p:sp>
      <p:sp>
        <p:nvSpPr>
          <p:cNvPr id="6" name="Subtitle 5"/>
          <p:cNvSpPr>
            <a:spLocks noGrp="1"/>
          </p:cNvSpPr>
          <p:nvPr>
            <p:ph type="subTitle" idx="1"/>
          </p:nvPr>
        </p:nvSpPr>
        <p:spPr/>
        <p:txBody>
          <a:bodyPr/>
          <a:lstStyle/>
          <a:p>
            <a:endParaRPr lang="en-US"/>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46</a:t>
            </a:fld>
            <a:endParaRPr lang="en-US" dirty="0"/>
          </a:p>
        </p:txBody>
      </p:sp>
    </p:spTree>
    <p:extLst>
      <p:ext uri="{BB962C8B-B14F-4D97-AF65-F5344CB8AC3E}">
        <p14:creationId xmlns:p14="http://schemas.microsoft.com/office/powerpoint/2010/main" val="1511754775"/>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white"/>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ea typeface="微软雅黑" panose="020B0503020204020204" pitchFamily="34" charset="-122"/>
              </a:rPr>
              <a:t>PNFs</a:t>
            </a:r>
          </a:p>
        </p:txBody>
      </p:sp>
    </p:spTree>
    <p:extLst>
      <p:ext uri="{BB962C8B-B14F-4D97-AF65-F5344CB8AC3E}">
        <p14:creationId xmlns:p14="http://schemas.microsoft.com/office/powerpoint/2010/main" val="3351955430"/>
      </p:ext>
    </p:extLst>
  </p:cSld>
  <p:clrMapOvr>
    <a:masterClrMapping/>
  </p:clrMapOvr>
  <p:transition spd="med"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smtClean="0">
                <a:solidFill>
                  <a:schemeClr val="tx1"/>
                </a:solidFill>
              </a:rPr>
              <a:t>ONAP </a:t>
            </a:r>
            <a:r>
              <a:rPr lang="en-US" sz="3200" b="1" dirty="0">
                <a:solidFill>
                  <a:schemeClr val="tx1"/>
                </a:solidFill>
              </a:rPr>
              <a:t>Orchestration </a:t>
            </a:r>
            <a:r>
              <a:rPr lang="en-US" sz="3200" b="1" dirty="0" smtClean="0">
                <a:solidFill>
                  <a:schemeClr val="tx1"/>
                </a:solidFill>
              </a:rPr>
              <a:t>Alignment</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917012266"/>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(1/2)</a:t>
            </a:r>
            <a:endParaRPr lang="en-US" sz="3600" b="1" kern="0" dirty="0">
              <a:solidFill>
                <a:srgbClr val="067AB4">
                  <a:lumMod val="75000"/>
                </a:srgbClr>
              </a:solidFill>
              <a:latin typeface="Calibri"/>
              <a:sym typeface="Calibri"/>
            </a:endParaRPr>
          </a:p>
        </p:txBody>
      </p:sp>
      <p:sp>
        <p:nvSpPr>
          <p:cNvPr id="3" name="Rectangle 2"/>
          <p:cNvSpPr/>
          <p:nvPr/>
        </p:nvSpPr>
        <p:spPr>
          <a:xfrm>
            <a:off x="497127" y="914400"/>
            <a:ext cx="11433206" cy="5266266"/>
          </a:xfrm>
          <a:prstGeom prst="rect">
            <a:avLst/>
          </a:prstGeom>
        </p:spPr>
        <p:txBody>
          <a:bodyPr wrap="square">
            <a:noAutofit/>
          </a:bodyPr>
          <a:lstStyle/>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Orchestrate Network Functions (VNF/PNF), and Network Services (</a:t>
            </a:r>
            <a:r>
              <a:rPr lang="en-US" altLang="zh-CN" sz="2800" b="1" kern="0" dirty="0" err="1">
                <a:solidFill>
                  <a:srgbClr val="067AB4">
                    <a:lumMod val="75000"/>
                  </a:srgbClr>
                </a:solidFill>
                <a:latin typeface="Calibri"/>
                <a:sym typeface="Calibri"/>
              </a:rPr>
              <a:t>NSes</a:t>
            </a:r>
            <a:r>
              <a:rPr lang="en-US" altLang="zh-CN" sz="2800" b="1" kern="0" dirty="0">
                <a:solidFill>
                  <a:srgbClr val="067AB4">
                    <a:lumMod val="75000"/>
                  </a:srgbClr>
                </a:solidFill>
                <a:latin typeface="Calibri"/>
                <a:sym typeface="Calibri"/>
              </a:rPr>
              <a:t>), and services provided by the managed environment</a:t>
            </a:r>
          </a:p>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 Coordinate cross-controller activities driven by orders and events to</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LCM (instantiate/modify/upgrade/configure/remove) VNFs/PNFs, </a:t>
            </a:r>
            <a:r>
              <a:rPr lang="en-US" b="1" kern="0" dirty="0" err="1">
                <a:solidFill>
                  <a:srgbClr val="000000"/>
                </a:solidFill>
                <a:latin typeface="Calibri"/>
                <a:sym typeface="Calibri"/>
              </a:rPr>
              <a:t>Nses</a:t>
            </a:r>
            <a:r>
              <a:rPr lang="en-US" b="1" kern="0" dirty="0">
                <a:solidFill>
                  <a:srgbClr val="000000"/>
                </a:solidFill>
                <a:latin typeface="Calibri"/>
                <a:sym typeface="Calibri"/>
              </a:rPr>
              <a:t>, and services from the managed environment</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perform multi-control layer remedy actions.  </a:t>
            </a:r>
          </a:p>
          <a:p>
            <a:pPr marL="168782" indent="-168782" defTabSz="457200" hangingPunct="0">
              <a:spcBef>
                <a:spcPts val="600"/>
              </a:spcBef>
              <a:spcAft>
                <a:spcPts val="300"/>
              </a:spcAft>
              <a:defRPr/>
            </a:pPr>
            <a:r>
              <a:rPr lang="en-US" sz="2800" b="1" kern="0" dirty="0">
                <a:latin typeface="Calibri"/>
                <a:sym typeface="Calibri"/>
              </a:rPr>
              <a:t>Key Attributes of Orchestrator:</a:t>
            </a:r>
            <a:endParaRPr lang="en-US" sz="24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Model Driven Orchestration</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Process behavior driven by resource / service model designed in SDC</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Orchestrates network functions and service LCM (Instantiations, ..) , </a:t>
            </a:r>
            <a:r>
              <a:rPr kumimoji="0" lang="en-US" b="1" i="1" u="none" strike="noStrike" kern="0" cap="none" spc="0" normalizeH="0" baseline="0" noProof="0" dirty="0">
                <a:ln>
                  <a:noFill/>
                </a:ln>
                <a:solidFill>
                  <a:srgbClr val="000000"/>
                </a:solidFill>
                <a:effectLst/>
                <a:uLnTx/>
                <a:uFillTx/>
                <a:latin typeface="Calibri"/>
                <a:sym typeface="Calibri"/>
              </a:rPr>
              <a:t>including compound / nested services</a:t>
            </a:r>
            <a:r>
              <a:rPr kumimoji="0" lang="en-US" b="1" i="0" u="none" strike="noStrike" kern="0" cap="none" spc="0" normalizeH="0" baseline="0" noProof="0" dirty="0">
                <a:ln>
                  <a:noFill/>
                </a:ln>
                <a:solidFill>
                  <a:srgbClr val="000000"/>
                </a:solidFill>
                <a:effectLst/>
                <a:uLnTx/>
                <a:uFillTx/>
                <a:latin typeface="Calibri"/>
                <a:sym typeface="Calibri"/>
              </a:rPr>
              <a:t> (parts</a:t>
            </a:r>
            <a:r>
              <a:rPr kumimoji="0" lang="en-US" b="1" i="0" u="none" strike="noStrike" kern="0" cap="none" spc="0" normalizeH="0" noProof="0" dirty="0">
                <a:ln>
                  <a:noFill/>
                </a:ln>
                <a:solidFill>
                  <a:srgbClr val="000000"/>
                </a:solidFill>
                <a:effectLst/>
                <a:uLnTx/>
                <a:uFillTx/>
                <a:latin typeface="Calibri"/>
                <a:sym typeface="Calibri"/>
              </a:rPr>
              <a:t> already in R1)</a:t>
            </a:r>
          </a:p>
          <a:p>
            <a:pPr marL="919624" lvl="2" indent="-285750" defTabSz="457200" hangingPunct="0">
              <a:buFont typeface="Courier New" panose="02070309020205020404" pitchFamily="49" charset="0"/>
              <a:buChar char="o"/>
              <a:defRPr/>
            </a:pPr>
            <a:r>
              <a:rPr lang="en-US" kern="0" baseline="0" dirty="0">
                <a:solidFill>
                  <a:schemeClr val="tx1">
                    <a:lumMod val="65000"/>
                    <a:lumOff val="35000"/>
                  </a:schemeClr>
                </a:solidFill>
                <a:latin typeface="Calibri"/>
                <a:sym typeface="Calibri"/>
              </a:rPr>
              <a:t>Nesting</a:t>
            </a:r>
            <a:r>
              <a:rPr lang="en-US" kern="0" dirty="0">
                <a:solidFill>
                  <a:schemeClr val="tx1">
                    <a:lumMod val="65000"/>
                    <a:lumOff val="35000"/>
                  </a:schemeClr>
                </a:solidFill>
                <a:latin typeface="Calibri"/>
                <a:sym typeface="Calibri"/>
              </a:rPr>
              <a:t> may be domain-specific orchestrator (does not require SO clone)</a:t>
            </a:r>
            <a:endParaRPr kumimoji="0" lang="en-US" i="0" u="none" strike="noStrike" kern="0" cap="none" spc="0" normalizeH="0" baseline="0" noProof="0" dirty="0">
              <a:ln>
                <a:noFill/>
              </a:ln>
              <a:solidFill>
                <a:schemeClr val="tx1">
                  <a:lumMod val="65000"/>
                  <a:lumOff val="35000"/>
                </a:schemeClr>
              </a:solidFill>
              <a:effectLst/>
              <a:uLnTx/>
              <a:uFillTx/>
              <a:latin typeface="Calibri"/>
              <a:sym typeface="Calibri"/>
            </a:endParaRP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software upgrade and planned change management </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open &amp; closed-loop control actions initiated by DCAE /Policy or external API (e.g.  OSS for Open Loop)</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Tracks orchestrated activity for the life of the request but doesn’t control state of orchestrated </a:t>
            </a:r>
            <a:r>
              <a:rPr kumimoji="0" lang="en-US" b="1" i="0" u="none" strike="noStrike" kern="0" cap="none" spc="0" normalizeH="0" baseline="0" noProof="0" dirty="0" smtClean="0">
                <a:ln>
                  <a:noFill/>
                </a:ln>
                <a:solidFill>
                  <a:srgbClr val="000000"/>
                </a:solidFill>
                <a:effectLst/>
                <a:uLnTx/>
                <a:uFillTx/>
                <a:latin typeface="Calibri"/>
                <a:sym typeface="Calibri"/>
              </a:rPr>
              <a:t>components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148030826"/>
      </p:ext>
    </p:extLst>
  </p:cSld>
  <p:clrMapOvr>
    <a:masterClrMapping/>
  </p:clrMapOvr>
  <p:transition spd="med"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3200" b="1" dirty="0">
                <a:solidFill>
                  <a:schemeClr val="tx1"/>
                </a:solidFill>
              </a:rPr>
              <a:t>ONAP Beijing Architecture Recommendations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1165112"/>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(2/2)</a:t>
            </a:r>
            <a:endParaRPr lang="en-US" sz="3600" b="1" kern="0" dirty="0">
              <a:solidFill>
                <a:srgbClr val="067AB4">
                  <a:lumMod val="75000"/>
                </a:srgbClr>
              </a:solidFill>
              <a:latin typeface="Calibri"/>
              <a:sym typeface="Calibri"/>
            </a:endParaRPr>
          </a:p>
        </p:txBody>
      </p:sp>
      <p:sp>
        <p:nvSpPr>
          <p:cNvPr id="3" name="Rectangle 2"/>
          <p:cNvSpPr/>
          <p:nvPr/>
        </p:nvSpPr>
        <p:spPr>
          <a:xfrm>
            <a:off x="497127" y="955964"/>
            <a:ext cx="11433206" cy="5224702"/>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45C87"/>
                </a:solidFill>
                <a:effectLst/>
                <a:uLnTx/>
                <a:uFillTx/>
                <a:latin typeface="Calibri"/>
                <a:sym typeface="Calibri"/>
              </a:rPr>
              <a:t>Interfaces to External OSS / BSS Systems</a:t>
            </a:r>
            <a:endPar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endParaRP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Standard APIs exposed northbound to create, modify or remove services and resources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Request decomposition of service request into service / network function components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Selects model / recipe that supports the request and maps order data to recipe / model</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00000"/>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Coordinating Activities Across Various ONAP Controllers</a:t>
            </a:r>
          </a:p>
          <a:p>
            <a:pPr marL="287338" lvl="1" indent="-168275" defTabSz="457200" hangingPunct="0">
              <a:buFont typeface="Calibri" panose="020F0502020204030204" pitchFamily="34" charset="0"/>
              <a:buChar char="‒"/>
              <a:defRPr/>
            </a:pPr>
            <a:r>
              <a:rPr lang="en-US" b="1" kern="0" dirty="0" smtClean="0">
                <a:solidFill>
                  <a:srgbClr val="000000"/>
                </a:solidFill>
                <a:latin typeface="Calibri"/>
              </a:rPr>
              <a:t>Coordinating </a:t>
            </a:r>
            <a:r>
              <a:rPr lang="en-US" b="1" kern="0" dirty="0">
                <a:solidFill>
                  <a:srgbClr val="000000"/>
                </a:solidFill>
                <a:latin typeface="Calibri"/>
              </a:rPr>
              <a:t>Activities Across Various ONAP Controllers (SDN-C/APPC/VF-C) </a:t>
            </a:r>
          </a:p>
          <a:p>
            <a:pPr marL="287338" lvl="1" indent="-168275" defTabSz="457200" hangingPunct="0">
              <a:buFont typeface="Calibri" panose="020F0502020204030204" pitchFamily="34" charset="0"/>
              <a:buChar char="‒"/>
              <a:defRPr/>
            </a:pPr>
            <a:r>
              <a:rPr lang="en-US" b="1" kern="0" dirty="0">
                <a:solidFill>
                  <a:srgbClr val="000000"/>
                </a:solidFill>
                <a:latin typeface="Calibri"/>
              </a:rPr>
              <a:t>Manage recording of service configurations</a:t>
            </a:r>
          </a:p>
          <a:p>
            <a:pPr marL="287338" lvl="1" indent="-168275" defTabSz="457200" hangingPunct="0">
              <a:buFont typeface="Calibri" panose="020F0502020204030204" pitchFamily="34" charset="0"/>
              <a:buChar char="‒"/>
              <a:defRPr/>
            </a:pPr>
            <a:r>
              <a:rPr lang="en-US" b="1" kern="0" dirty="0">
                <a:solidFill>
                  <a:srgbClr val="000000"/>
                </a:solidFill>
                <a:latin typeface="Calibri"/>
              </a:rPr>
              <a:t>Coordinating Activities across vendor-specific clouds using the Multi-Cloud adaption layer which supports a Cloud Agnostic Model while hiding infrastructure details </a:t>
            </a:r>
          </a:p>
          <a:p>
            <a:pPr marL="287338" lvl="1" indent="-168275" defTabSz="457200" hangingPunct="0">
              <a:buFont typeface="Calibri" panose="020F0502020204030204" pitchFamily="34" charset="0"/>
              <a:buChar char="‒"/>
              <a:defRPr/>
            </a:pPr>
            <a:r>
              <a:rPr lang="en-US" b="1" kern="0" dirty="0">
                <a:solidFill>
                  <a:srgbClr val="000000"/>
                </a:solidFill>
                <a:latin typeface="Calibri"/>
              </a:rPr>
              <a:t>Multi Cloud Adaptation Layer is flexible to support Cloud vendor-specific capabilities if </a:t>
            </a:r>
            <a:r>
              <a:rPr lang="en-US" b="1" kern="0" dirty="0" smtClean="0">
                <a:solidFill>
                  <a:srgbClr val="000000"/>
                </a:solidFill>
                <a:latin typeface="Calibri"/>
              </a:rPr>
              <a:t>needed</a:t>
            </a:r>
            <a:endParaRPr kumimoji="0" lang="en-US" b="1" i="0" u="none" strike="noStrike" kern="0" cap="none" spc="0" normalizeH="0" baseline="0" noProof="0" dirty="0" smtClean="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Orchestrator </a:t>
            </a: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Performs Following Additional Services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current inventories and placement/optimization recommendations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Enforces business &amp; technical policies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Support standards-based workflows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Validates and records network functions / service implementations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4238348723"/>
      </p:ext>
    </p:extLst>
  </p:cSld>
  <p:clrMapOvr>
    <a:masterClrMapping/>
  </p:clrMapOvr>
  <p:transition spd="med"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(1/2)</a:t>
            </a:r>
            <a:endParaRPr lang="en-US" sz="3600" b="1" dirty="0"/>
          </a:p>
        </p:txBody>
      </p:sp>
      <p:sp>
        <p:nvSpPr>
          <p:cNvPr id="3" name="Rectangle 2"/>
          <p:cNvSpPr/>
          <p:nvPr/>
        </p:nvSpPr>
        <p:spPr>
          <a:xfrm>
            <a:off x="497127" y="886691"/>
            <a:ext cx="11616496" cy="5423674"/>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Install/Configure a single network function (VNF or PNF) – e.g. Deploy a new virtual PE / P router</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A virtual network element might have one or more components (</a:t>
            </a:r>
            <a:r>
              <a:rPr lang="en-US" sz="2000" b="1" kern="0" dirty="0" err="1">
                <a:solidFill>
                  <a:srgbClr val="000000"/>
                </a:solidFill>
                <a:latin typeface="Calibri"/>
                <a:sym typeface="Calibri"/>
              </a:rPr>
              <a:t>e.g</a:t>
            </a:r>
            <a:r>
              <a:rPr lang="en-US" sz="2000" b="1" kern="0" dirty="0">
                <a:solidFill>
                  <a:srgbClr val="000000"/>
                </a:solidFill>
                <a:latin typeface="Calibri"/>
                <a:sym typeface="Calibri"/>
              </a:rPr>
              <a:t> VNFCs or VDUs)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 multiple copies of network functions in one or more data centers – e.g. Deploy new virtual PE / P routers across multiple locations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Deploy one or  more instances of network services – e.g. RAN at Multiple sites, one or more sites of EPC, etc.</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lang="en-US" sz="2400" b="1" kern="0" dirty="0">
                <a:solidFill>
                  <a:srgbClr val="067AB4">
                    <a:lumMod val="75000"/>
                  </a:srgbClr>
                </a:solidFill>
                <a:latin typeface="Calibri"/>
                <a:sym typeface="Calibri"/>
              </a:rPr>
              <a:t>Deploy E2E network services (e.g. RAN + EPC + IMS) and services from the managed </a:t>
            </a:r>
            <a:r>
              <a:rPr lang="en-US" sz="2400" b="1" kern="0" dirty="0" smtClean="0">
                <a:solidFill>
                  <a:srgbClr val="067AB4">
                    <a:lumMod val="75000"/>
                  </a:srgbClr>
                </a:solidFill>
                <a:latin typeface="Calibri"/>
                <a:sym typeface="Calibri"/>
              </a:rPr>
              <a:t>environment</a:t>
            </a:r>
            <a:endParaRPr kumimoji="0" lang="en-US" sz="2400" b="1" i="0" u="none" strike="noStrike" kern="0" cap="none" spc="0" normalizeH="0" baseline="0" noProof="0" dirty="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Instantiate and LCM a customer services – e.g. multi-site VPN or IP SEC</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deploying new instances of network elements (e.g. </a:t>
            </a:r>
            <a:r>
              <a:rPr lang="en-US" sz="2000" b="1" kern="0" dirty="0" err="1">
                <a:solidFill>
                  <a:srgbClr val="000000"/>
                </a:solidFill>
                <a:latin typeface="Calibri"/>
                <a:sym typeface="Calibri"/>
              </a:rPr>
              <a:t>vCE</a:t>
            </a:r>
            <a:r>
              <a:rPr lang="en-US" sz="2000" b="1" kern="0" dirty="0">
                <a:solidFill>
                  <a:srgbClr val="000000"/>
                </a:solidFill>
                <a:latin typeface="Calibri"/>
                <a:sym typeface="Calibri"/>
              </a:rPr>
              <a:t>) and using existing elements (e.g. </a:t>
            </a:r>
            <a:r>
              <a:rPr lang="en-US" sz="2000" b="1" kern="0" dirty="0" err="1">
                <a:solidFill>
                  <a:srgbClr val="000000"/>
                </a:solidFill>
                <a:latin typeface="Calibri"/>
                <a:sym typeface="Calibri"/>
              </a:rPr>
              <a:t>vPE</a:t>
            </a:r>
            <a:r>
              <a:rPr lang="en-US" sz="2000" b="1" kern="0" dirty="0">
                <a:solidFill>
                  <a:srgbClr val="000000"/>
                </a:solidFill>
                <a:latin typeface="Calibri"/>
                <a:sym typeface="Calibri"/>
              </a:rPr>
              <a:t>)</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using existing elements without any new VNF / PNF being deployed (e.g. “Allocated Resources” – configuring a service to existing components</a:t>
            </a:r>
            <a:r>
              <a:rPr lang="en-US" sz="2000" b="1" kern="0" dirty="0" smtClean="0">
                <a:solidFill>
                  <a:srgbClr val="000000"/>
                </a:solidFill>
                <a:latin typeface="Calibri"/>
                <a:sym typeface="Calibri"/>
              </a:rPr>
              <a:t>)</a:t>
            </a:r>
            <a:endParaRPr lang="en-US" sz="2000" b="1" kern="0" dirty="0">
              <a:solidFill>
                <a:srgbClr val="000000"/>
              </a:solidFill>
              <a:latin typeface="Calibri"/>
              <a:sym typeface="Calibri"/>
            </a:endParaRPr>
          </a:p>
        </p:txBody>
      </p:sp>
    </p:spTree>
    <p:extLst>
      <p:ext uri="{BB962C8B-B14F-4D97-AF65-F5344CB8AC3E}">
        <p14:creationId xmlns:p14="http://schemas.microsoft.com/office/powerpoint/2010/main" val="3153434324"/>
      </p:ext>
    </p:extLst>
  </p:cSld>
  <p:clrMapOvr>
    <a:masterClrMapping/>
  </p:clrMapOvr>
  <p:transition spd="med"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(2/2)</a:t>
            </a:r>
            <a:endParaRPr lang="en-US" sz="3600" b="1" dirty="0"/>
          </a:p>
        </p:txBody>
      </p:sp>
      <p:sp>
        <p:nvSpPr>
          <p:cNvPr id="3" name="Rectangle 2"/>
          <p:cNvSpPr/>
          <p:nvPr/>
        </p:nvSpPr>
        <p:spPr>
          <a:xfrm>
            <a:off x="497127" y="845127"/>
            <a:ext cx="11616496" cy="5465238"/>
          </a:xfrm>
          <a:prstGeom prst="rect">
            <a:avLst/>
          </a:prstGeom>
        </p:spPr>
        <p:txBody>
          <a:bodyPr wrap="square">
            <a:noAutofit/>
          </a:bodyPr>
          <a:lstStyle/>
          <a:p>
            <a:pPr marL="168782" lvl="0" indent="-168782" defTabSz="457200" hangingPunct="0">
              <a:spcBef>
                <a:spcPts val="600"/>
              </a:spcBef>
              <a:spcAft>
                <a:spcPts val="300"/>
              </a:spcAft>
              <a:buFont typeface="Arial" panose="020B0604020202020204" pitchFamily="34" charset="0"/>
              <a:buChar char="•"/>
              <a:defRPr/>
            </a:pPr>
            <a:r>
              <a:rPr lang="en-US" sz="2800" b="1" kern="0" dirty="0" smtClean="0">
                <a:solidFill>
                  <a:srgbClr val="067AB4">
                    <a:lumMod val="75000"/>
                  </a:srgbClr>
                </a:solidFill>
                <a:sym typeface="Calibri"/>
              </a:rPr>
              <a:t>Create </a:t>
            </a:r>
            <a:r>
              <a:rPr lang="en-US" sz="2800" b="1" kern="0" dirty="0">
                <a:solidFill>
                  <a:srgbClr val="067AB4">
                    <a:lumMod val="75000"/>
                  </a:srgbClr>
                </a:solidFill>
                <a:sym typeface="Calibri"/>
              </a:rPr>
              <a:t>a new instance of a network slice segment</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Could be leveraging existing network services (RAN, </a:t>
            </a:r>
            <a:r>
              <a:rPr lang="en-US" sz="2000" b="1" kern="0" dirty="0" err="1">
                <a:solidFill>
                  <a:srgbClr val="000000"/>
                </a:solidFill>
                <a:latin typeface="Calibri"/>
                <a:sym typeface="Calibri"/>
              </a:rPr>
              <a:t>vEPC</a:t>
            </a:r>
            <a:r>
              <a:rPr lang="en-US" sz="2000" b="1" kern="0" dirty="0">
                <a:solidFill>
                  <a:srgbClr val="000000"/>
                </a:solidFill>
                <a:latin typeface="Calibri"/>
                <a:sym typeface="Calibri"/>
              </a:rPr>
              <a:t>, etc.)</a:t>
            </a:r>
          </a:p>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a new instance of a network service slice – e.g.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IoT</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or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eMBB</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slice</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leveraging previously created network slice segments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Implement a software upgrade / change management </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Multi-VIM (infrastructure)/SDN-C/app-C/VF-C controllers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Orchestrate remedial actions requested as part of Closed or open loop action</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adding new compute / network resource to the existing functional elements (i.e. VNF)</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Create a new instance of VNF and migrate traffic</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Multi-Cloud (infrastructure)/SDN-C/App-C/VF-C controllers)</a:t>
            </a:r>
          </a:p>
        </p:txBody>
      </p:sp>
    </p:spTree>
    <p:extLst>
      <p:ext uri="{BB962C8B-B14F-4D97-AF65-F5344CB8AC3E}">
        <p14:creationId xmlns:p14="http://schemas.microsoft.com/office/powerpoint/2010/main" val="1000958124"/>
      </p:ext>
    </p:extLst>
  </p:cSld>
  <p:clrMapOvr>
    <a:masterClrMapping/>
  </p:clrMapOvr>
  <p:transition spd="med"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964072" y="3410956"/>
            <a:ext cx="6032310" cy="3058082"/>
          </a:xfrm>
          <a:prstGeom prst="roundRect">
            <a:avLst/>
          </a:prstGeom>
          <a:solidFill>
            <a:srgbClr val="FFECDD"/>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2" name="Rectangle 21"/>
          <p:cNvSpPr/>
          <p:nvPr/>
        </p:nvSpPr>
        <p:spPr>
          <a:xfrm>
            <a:off x="736431" y="2153078"/>
            <a:ext cx="1906419" cy="1600438"/>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          Allotted Resource</a:t>
            </a:r>
          </a:p>
        </p:txBody>
      </p:sp>
      <p:sp>
        <p:nvSpPr>
          <p:cNvPr id="25" name="Rectangle 24"/>
          <p:cNvSpPr/>
          <p:nvPr/>
        </p:nvSpPr>
        <p:spPr>
          <a:xfrm>
            <a:off x="4070803" y="1869882"/>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28" name="标题 1"/>
          <p:cNvSpPr txBox="1">
            <a:spLocks/>
          </p:cNvSpPr>
          <p:nvPr/>
        </p:nvSpPr>
        <p:spPr>
          <a:xfrm>
            <a:off x="502053" y="49856"/>
            <a:ext cx="6239941" cy="500166"/>
          </a:xfrm>
          <a:prstGeom prst="rect">
            <a:avLst/>
          </a:prstGeom>
          <a:ln w="12700">
            <a:miter lim="400000"/>
          </a:ln>
          <a:extLst>
            <a:ext uri="{C572A759-6A51-4108-AA02-DFA0A04FC94B}">
              <ma14:wrappingTextBoxFlag xmlns="" xmlns:ma14="http://schemas.microsoft.com/office/mac/drawingml/2011/main" val="1"/>
            </a:ext>
          </a:extLst>
        </p:spPr>
        <p:txBody>
          <a:bodyPr lIns="91424" tIns="0" rIns="0" bIns="0" anchor="ctr">
            <a:normAutofit fontScale="97500"/>
          </a:bodyPr>
          <a:lstStyle>
            <a:lvl1pPr marL="0" marR="0" indent="0" algn="l" defTabSz="457200" rtl="0" latinLnBrk="0">
              <a:lnSpc>
                <a:spcPct val="100000"/>
              </a:lnSpc>
              <a:spcBef>
                <a:spcPts val="0"/>
              </a:spcBef>
              <a:spcAft>
                <a:spcPts val="0"/>
              </a:spcAft>
              <a:buClrTx/>
              <a:buSzTx/>
              <a:buFontTx/>
              <a:buNone/>
              <a:tabLst/>
              <a:defRPr lang="zh-CN" altLang="en-US" sz="3999" b="0" i="0" u="none" strike="noStrike" kern="1200" cap="none" spc="0" baseline="0" dirty="0">
                <a:ln>
                  <a:noFill/>
                </a:ln>
                <a:solidFill>
                  <a:srgbClr val="004D86"/>
                </a:solidFill>
                <a:uFillTx/>
                <a:latin typeface="微软雅黑" panose="020B0503020204020204" pitchFamily="34" charset="-122"/>
                <a:ea typeface="微软雅黑" panose="020B0503020204020204" pitchFamily="34" charset="-122"/>
                <a:cs typeface="Arial" panose="020B0604020202020204" pitchFamily="34" charset="0"/>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Model-Driven Orchestration (</a:t>
            </a:r>
            <a:r>
              <a:rPr kumimoji="0" lang="en-US" altLang="zh-CN" sz="2000" b="1" i="0" u="none" strike="noStrike" kern="1200" cap="none" spc="0" normalizeH="0" baseline="0" noProof="0" dirty="0">
                <a:ln>
                  <a:noFill/>
                </a:ln>
                <a:solidFill>
                  <a:srgbClr val="FF0000"/>
                </a:solidFill>
                <a:effectLst/>
                <a:uLnTx/>
                <a:uFillTx/>
                <a:latin typeface="Arial" panose="020B0604020202020204"/>
                <a:ea typeface="微软雅黑" panose="020B0503020204020204" pitchFamily="34" charset="-122"/>
                <a:cs typeface="Arial" panose="020B0604020202020204" pitchFamily="34" charset="0"/>
                <a:sym typeface="Arial"/>
              </a:rPr>
              <a:t>Recursive Structure</a:t>
            </a: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a:t>
            </a:r>
            <a:endParaRPr kumimoji="0" lang="en-US" altLang="en-US"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endParaRPr>
          </a:p>
        </p:txBody>
      </p:sp>
      <p:sp>
        <p:nvSpPr>
          <p:cNvPr id="4" name="Rectangle 3"/>
          <p:cNvSpPr/>
          <p:nvPr/>
        </p:nvSpPr>
        <p:spPr>
          <a:xfrm>
            <a:off x="632764" y="1134313"/>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20" name="Picture 19"/>
          <p:cNvPicPr>
            <a:picLocks noChangeAspect="1"/>
          </p:cNvPicPr>
          <p:nvPr/>
        </p:nvPicPr>
        <p:blipFill>
          <a:blip r:embed="rId2"/>
          <a:stretch>
            <a:fillRect/>
          </a:stretch>
        </p:blipFill>
        <p:spPr>
          <a:xfrm>
            <a:off x="1978516" y="1164240"/>
            <a:ext cx="790265" cy="624564"/>
          </a:xfrm>
          <a:prstGeom prst="rect">
            <a:avLst/>
          </a:prstGeom>
        </p:spPr>
      </p:pic>
      <p:sp>
        <p:nvSpPr>
          <p:cNvPr id="68" name="Rectangle 67"/>
          <p:cNvSpPr/>
          <p:nvPr/>
        </p:nvSpPr>
        <p:spPr>
          <a:xfrm>
            <a:off x="4070803" y="2510307"/>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69" name="Rectangle 68"/>
          <p:cNvSpPr/>
          <p:nvPr/>
        </p:nvSpPr>
        <p:spPr>
          <a:xfrm>
            <a:off x="4070803" y="3171419"/>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70" name="Rectangle 69"/>
          <p:cNvSpPr/>
          <p:nvPr/>
        </p:nvSpPr>
        <p:spPr>
          <a:xfrm>
            <a:off x="4114533" y="3791158"/>
            <a:ext cx="1505669" cy="523220"/>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requirement: A</a:t>
            </a:r>
          </a:p>
        </p:txBody>
      </p:sp>
      <p:sp>
        <p:nvSpPr>
          <p:cNvPr id="31" name="Freeform 30"/>
          <p:cNvSpPr/>
          <p:nvPr/>
        </p:nvSpPr>
        <p:spPr>
          <a:xfrm>
            <a:off x="1732820" y="2080898"/>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1" name="Freeform 70"/>
          <p:cNvSpPr/>
          <p:nvPr/>
        </p:nvSpPr>
        <p:spPr>
          <a:xfrm flipV="1">
            <a:off x="2614830" y="3590514"/>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2" name="Freeform 71"/>
          <p:cNvSpPr/>
          <p:nvPr/>
        </p:nvSpPr>
        <p:spPr>
          <a:xfrm>
            <a:off x="1958980" y="2697302"/>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3" name="Freeform 72"/>
          <p:cNvSpPr/>
          <p:nvPr/>
        </p:nvSpPr>
        <p:spPr>
          <a:xfrm>
            <a:off x="1675631" y="3306758"/>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4" name="Rectangle 73"/>
          <p:cNvSpPr/>
          <p:nvPr/>
        </p:nvSpPr>
        <p:spPr>
          <a:xfrm>
            <a:off x="7839962" y="2500088"/>
            <a:ext cx="97815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VF Module</a:t>
            </a:r>
          </a:p>
        </p:txBody>
      </p:sp>
      <p:sp>
        <p:nvSpPr>
          <p:cNvPr id="75" name="Rectangle 74"/>
          <p:cNvSpPr/>
          <p:nvPr/>
        </p:nvSpPr>
        <p:spPr>
          <a:xfrm>
            <a:off x="6252396" y="4466482"/>
            <a:ext cx="1906419" cy="1815882"/>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capability: A</a:t>
            </a:r>
          </a:p>
        </p:txBody>
      </p:sp>
      <p:sp>
        <p:nvSpPr>
          <p:cNvPr id="76" name="Rectangle 75"/>
          <p:cNvSpPr/>
          <p:nvPr/>
        </p:nvSpPr>
        <p:spPr>
          <a:xfrm>
            <a:off x="9554372" y="4176703"/>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77" name="Rectangle 76"/>
          <p:cNvSpPr/>
          <p:nvPr/>
        </p:nvSpPr>
        <p:spPr>
          <a:xfrm>
            <a:off x="6102072" y="3507675"/>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78" name="Picture 77"/>
          <p:cNvPicPr>
            <a:picLocks noChangeAspect="1"/>
          </p:cNvPicPr>
          <p:nvPr/>
        </p:nvPicPr>
        <p:blipFill>
          <a:blip r:embed="rId2"/>
          <a:stretch>
            <a:fillRect/>
          </a:stretch>
        </p:blipFill>
        <p:spPr>
          <a:xfrm>
            <a:off x="7447824" y="3537602"/>
            <a:ext cx="790265" cy="624564"/>
          </a:xfrm>
          <a:prstGeom prst="rect">
            <a:avLst/>
          </a:prstGeom>
        </p:spPr>
      </p:pic>
      <p:sp>
        <p:nvSpPr>
          <p:cNvPr id="79" name="Rectangle 78"/>
          <p:cNvSpPr/>
          <p:nvPr/>
        </p:nvSpPr>
        <p:spPr>
          <a:xfrm>
            <a:off x="9554372" y="4817128"/>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80" name="Rectangle 79"/>
          <p:cNvSpPr/>
          <p:nvPr/>
        </p:nvSpPr>
        <p:spPr>
          <a:xfrm>
            <a:off x="9554372" y="5478240"/>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81" name="Rectangle 80"/>
          <p:cNvSpPr/>
          <p:nvPr/>
        </p:nvSpPr>
        <p:spPr>
          <a:xfrm>
            <a:off x="9598102" y="6097979"/>
            <a:ext cx="1505669"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p:txBody>
      </p:sp>
      <p:sp>
        <p:nvSpPr>
          <p:cNvPr id="82" name="Freeform 81"/>
          <p:cNvSpPr/>
          <p:nvPr/>
        </p:nvSpPr>
        <p:spPr>
          <a:xfrm>
            <a:off x="7216389" y="4387719"/>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3" name="Freeform 82"/>
          <p:cNvSpPr/>
          <p:nvPr/>
        </p:nvSpPr>
        <p:spPr>
          <a:xfrm flipV="1">
            <a:off x="8098399" y="5897335"/>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4" name="Freeform 83"/>
          <p:cNvSpPr/>
          <p:nvPr/>
        </p:nvSpPr>
        <p:spPr>
          <a:xfrm>
            <a:off x="7442549" y="5004123"/>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5" name="Freeform 84"/>
          <p:cNvSpPr/>
          <p:nvPr/>
        </p:nvSpPr>
        <p:spPr>
          <a:xfrm>
            <a:off x="7159200" y="5613579"/>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6" name="Rectangle 85"/>
          <p:cNvSpPr/>
          <p:nvPr/>
        </p:nvSpPr>
        <p:spPr>
          <a:xfrm>
            <a:off x="3716827" y="1078039"/>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87" name="Picture 86"/>
          <p:cNvPicPr>
            <a:picLocks noChangeAspect="1"/>
          </p:cNvPicPr>
          <p:nvPr/>
        </p:nvPicPr>
        <p:blipFill>
          <a:blip r:embed="rId2"/>
          <a:stretch>
            <a:fillRect/>
          </a:stretch>
        </p:blipFill>
        <p:spPr>
          <a:xfrm>
            <a:off x="5062579" y="1107966"/>
            <a:ext cx="790265" cy="624564"/>
          </a:xfrm>
          <a:prstGeom prst="rect">
            <a:avLst/>
          </a:prstGeom>
        </p:spPr>
      </p:pic>
      <p:sp>
        <p:nvSpPr>
          <p:cNvPr id="88" name="Rectangle 87"/>
          <p:cNvSpPr/>
          <p:nvPr/>
        </p:nvSpPr>
        <p:spPr>
          <a:xfrm>
            <a:off x="6970652" y="1536970"/>
            <a:ext cx="1687234"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Cloud Resource Orchestration</a:t>
            </a:r>
          </a:p>
        </p:txBody>
      </p:sp>
      <p:pic>
        <p:nvPicPr>
          <p:cNvPr id="89" name="Picture 88"/>
          <p:cNvPicPr>
            <a:picLocks noChangeAspect="1"/>
          </p:cNvPicPr>
          <p:nvPr/>
        </p:nvPicPr>
        <p:blipFill>
          <a:blip r:embed="rId2"/>
          <a:stretch>
            <a:fillRect/>
          </a:stretch>
        </p:blipFill>
        <p:spPr>
          <a:xfrm>
            <a:off x="8619488" y="1566897"/>
            <a:ext cx="790265" cy="624564"/>
          </a:xfrm>
          <a:prstGeom prst="rect">
            <a:avLst/>
          </a:prstGeom>
        </p:spPr>
      </p:pic>
      <p:sp>
        <p:nvSpPr>
          <p:cNvPr id="90" name="Freeform 89"/>
          <p:cNvSpPr/>
          <p:nvPr/>
        </p:nvSpPr>
        <p:spPr>
          <a:xfrm>
            <a:off x="4874453" y="4369919"/>
            <a:ext cx="1310341" cy="1080109"/>
          </a:xfrm>
          <a:custGeom>
            <a:avLst/>
            <a:gdLst>
              <a:gd name="connsiteX0" fmla="*/ 0 w 1297172"/>
              <a:gd name="connsiteY0" fmla="*/ 0 h 1105786"/>
              <a:gd name="connsiteX1" fmla="*/ 329609 w 1297172"/>
              <a:gd name="connsiteY1" fmla="*/ 829339 h 1105786"/>
              <a:gd name="connsiteX2" fmla="*/ 1297172 w 1297172"/>
              <a:gd name="connsiteY2" fmla="*/ 1105786 h 1105786"/>
            </a:gdLst>
            <a:ahLst/>
            <a:cxnLst>
              <a:cxn ang="0">
                <a:pos x="connsiteX0" y="connsiteY0"/>
              </a:cxn>
              <a:cxn ang="0">
                <a:pos x="connsiteX1" y="connsiteY1"/>
              </a:cxn>
              <a:cxn ang="0">
                <a:pos x="connsiteX2" y="connsiteY2"/>
              </a:cxn>
            </a:cxnLst>
            <a:rect l="l" t="t" r="r" b="b"/>
            <a:pathLst>
              <a:path w="1297172" h="1105786">
                <a:moveTo>
                  <a:pt x="0" y="0"/>
                </a:moveTo>
                <a:cubicBezTo>
                  <a:pt x="56707" y="322520"/>
                  <a:pt x="113414" y="645041"/>
                  <a:pt x="329609" y="829339"/>
                </a:cubicBezTo>
                <a:cubicBezTo>
                  <a:pt x="545804" y="1013637"/>
                  <a:pt x="921488" y="1059711"/>
                  <a:pt x="1297172" y="1105786"/>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1" name="Freeform 90"/>
          <p:cNvSpPr/>
          <p:nvPr/>
        </p:nvSpPr>
        <p:spPr>
          <a:xfrm>
            <a:off x="4640105" y="2697302"/>
            <a:ext cx="3119632" cy="630308"/>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2" name="Rectangle 91"/>
          <p:cNvSpPr/>
          <p:nvPr/>
        </p:nvSpPr>
        <p:spPr>
          <a:xfrm>
            <a:off x="9039715" y="3506791"/>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93" name="Picture 92"/>
          <p:cNvPicPr>
            <a:picLocks noChangeAspect="1"/>
          </p:cNvPicPr>
          <p:nvPr/>
        </p:nvPicPr>
        <p:blipFill>
          <a:blip r:embed="rId2"/>
          <a:stretch>
            <a:fillRect/>
          </a:stretch>
        </p:blipFill>
        <p:spPr>
          <a:xfrm>
            <a:off x="10385467" y="3536718"/>
            <a:ext cx="790265" cy="624564"/>
          </a:xfrm>
          <a:prstGeom prst="rect">
            <a:avLst/>
          </a:prstGeom>
        </p:spPr>
      </p:pic>
      <p:grpSp>
        <p:nvGrpSpPr>
          <p:cNvPr id="97" name="Group 96"/>
          <p:cNvGrpSpPr/>
          <p:nvPr/>
        </p:nvGrpSpPr>
        <p:grpSpPr>
          <a:xfrm>
            <a:off x="11217130" y="5139499"/>
            <a:ext cx="396240" cy="91440"/>
            <a:chOff x="9894627" y="1611463"/>
            <a:chExt cx="396240" cy="91440"/>
          </a:xfrm>
        </p:grpSpPr>
        <p:sp>
          <p:nvSpPr>
            <p:cNvPr id="94" name="Oval 93"/>
            <p:cNvSpPr/>
            <p:nvPr/>
          </p:nvSpPr>
          <p:spPr>
            <a:xfrm>
              <a:off x="98946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5" name="Oval 94"/>
            <p:cNvSpPr/>
            <p:nvPr/>
          </p:nvSpPr>
          <p:spPr>
            <a:xfrm>
              <a:off x="100470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6" name="Oval 95"/>
            <p:cNvSpPr/>
            <p:nvPr/>
          </p:nvSpPr>
          <p:spPr>
            <a:xfrm>
              <a:off x="101994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grpSp>
      <p:sp>
        <p:nvSpPr>
          <p:cNvPr id="116" name="Rectangular Callout 115"/>
          <p:cNvSpPr/>
          <p:nvPr/>
        </p:nvSpPr>
        <p:spPr>
          <a:xfrm>
            <a:off x="555092" y="4498429"/>
            <a:ext cx="2787724" cy="1115150"/>
          </a:xfrm>
          <a:prstGeom prst="wedgeRectCallout">
            <a:avLst>
              <a:gd name="adj1" fmla="val 51248"/>
              <a:gd name="adj2" fmla="val -12512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An Allotted Resource can be homed to an existing “underlying” network function or Service Instance, or homing could determine that a new network function Service Instance is needed.  This would result in a </a:t>
            </a:r>
            <a:r>
              <a:rPr kumimoji="0" lang="en-US" sz="1100" b="1" i="0" u="none" strike="noStrike" kern="0" cap="none" spc="0" normalizeH="0" baseline="0" noProof="0" dirty="0">
                <a:ln>
                  <a:noFill/>
                </a:ln>
                <a:solidFill>
                  <a:srgbClr val="FF0000"/>
                </a:solidFill>
                <a:effectLst/>
                <a:uLnTx/>
                <a:uFillTx/>
                <a:latin typeface="Calibri"/>
                <a:sym typeface="Calibri"/>
              </a:rPr>
              <a:t>2</a:t>
            </a:r>
            <a:r>
              <a:rPr kumimoji="0" lang="en-US" sz="1100" b="1" i="0" u="none" strike="noStrike" kern="0" cap="none" spc="0" normalizeH="0" baseline="30000" noProof="0" dirty="0">
                <a:ln>
                  <a:noFill/>
                </a:ln>
                <a:solidFill>
                  <a:srgbClr val="FF0000"/>
                </a:solidFill>
                <a:effectLst/>
                <a:uLnTx/>
                <a:uFillTx/>
                <a:latin typeface="Calibri"/>
                <a:sym typeface="Calibri"/>
              </a:rPr>
              <a:t>nd</a:t>
            </a:r>
            <a:r>
              <a:rPr kumimoji="0" lang="en-US" sz="1100" b="1" i="0" u="none" strike="noStrike" kern="0" cap="none" spc="0" normalizeH="0" baseline="0" noProof="0" dirty="0">
                <a:ln>
                  <a:noFill/>
                </a:ln>
                <a:solidFill>
                  <a:srgbClr val="FF0000"/>
                </a:solidFill>
                <a:effectLst/>
                <a:uLnTx/>
                <a:uFillTx/>
                <a:latin typeface="Calibri"/>
                <a:sym typeface="Calibri"/>
              </a:rPr>
              <a:t> level of Service Orchestration.</a:t>
            </a:r>
          </a:p>
        </p:txBody>
      </p:sp>
      <p:sp>
        <p:nvSpPr>
          <p:cNvPr id="117" name="Rectangular Callout 116"/>
          <p:cNvSpPr/>
          <p:nvPr/>
        </p:nvSpPr>
        <p:spPr>
          <a:xfrm>
            <a:off x="6716909" y="556226"/>
            <a:ext cx="2989956" cy="655835"/>
          </a:xfrm>
          <a:prstGeom prst="wedgeRectCallout">
            <a:avLst>
              <a:gd name="adj1" fmla="val -76502"/>
              <a:gd name="adj2" fmla="val 69010"/>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Each Resource Type has its own “Generic” model-driven flow.  There currently exist such flows for “VNF” and “Network” Resource Types.</a:t>
            </a:r>
          </a:p>
        </p:txBody>
      </p:sp>
      <p:sp>
        <p:nvSpPr>
          <p:cNvPr id="119" name="Rectangular Callout 118"/>
          <p:cNvSpPr/>
          <p:nvPr/>
        </p:nvSpPr>
        <p:spPr>
          <a:xfrm>
            <a:off x="2373648" y="572482"/>
            <a:ext cx="3259182" cy="223130"/>
          </a:xfrm>
          <a:prstGeom prst="wedgeRectCallout">
            <a:avLst>
              <a:gd name="adj1" fmla="val -40755"/>
              <a:gd name="adj2" fmla="val 1866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“Generic” model-driven Service flow</a:t>
            </a:r>
          </a:p>
        </p:txBody>
      </p:sp>
      <p:sp>
        <p:nvSpPr>
          <p:cNvPr id="2" name="TextBox 1"/>
          <p:cNvSpPr txBox="1"/>
          <p:nvPr/>
        </p:nvSpPr>
        <p:spPr>
          <a:xfrm>
            <a:off x="9585601" y="2492777"/>
            <a:ext cx="149015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Calibri"/>
                <a:ea typeface="+mn-ea"/>
                <a:cs typeface="+mn-cs"/>
                <a:sym typeface="Calibri"/>
              </a:rPr>
              <a:t>Note recursion</a:t>
            </a:r>
          </a:p>
        </p:txBody>
      </p:sp>
      <p:sp>
        <p:nvSpPr>
          <p:cNvPr id="6" name="Down Arrow 5"/>
          <p:cNvSpPr/>
          <p:nvPr/>
        </p:nvSpPr>
        <p:spPr>
          <a:xfrm rot="2113504">
            <a:off x="9665355" y="2877691"/>
            <a:ext cx="571084" cy="566130"/>
          </a:xfrm>
          <a:prstGeom prst="downArrow">
            <a:avLst/>
          </a:prstGeom>
          <a:solidFill>
            <a:srgbClr val="FFFFFF"/>
          </a:solid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51" name="Rectangular Callout 50"/>
          <p:cNvSpPr/>
          <p:nvPr/>
        </p:nvSpPr>
        <p:spPr>
          <a:xfrm>
            <a:off x="3540926" y="5474890"/>
            <a:ext cx="1718726" cy="575615"/>
          </a:xfrm>
          <a:prstGeom prst="wedgeRectCallout">
            <a:avLst>
              <a:gd name="adj1" fmla="val 40113"/>
              <a:gd name="adj2" fmla="val -10480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FF0000"/>
                </a:solidFill>
                <a:effectLst/>
                <a:uLnTx/>
                <a:uFillTx/>
                <a:latin typeface="Calibri"/>
                <a:sym typeface="Calibri"/>
              </a:rPr>
              <a:t>Service Y is being treated as a “Resource” from the perspective of Service X.</a:t>
            </a:r>
          </a:p>
        </p:txBody>
      </p:sp>
    </p:spTree>
    <p:extLst>
      <p:ext uri="{BB962C8B-B14F-4D97-AF65-F5344CB8AC3E}">
        <p14:creationId xmlns:p14="http://schemas.microsoft.com/office/powerpoint/2010/main" val="3354307461"/>
      </p:ext>
    </p:extLst>
  </p:cSld>
  <p:clrMapOvr>
    <a:masterClrMapping/>
  </p:clrMapOvr>
  <p:transition spd="med"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altLang="en-US" sz="3500" b="1" dirty="0">
                <a:latin typeface="Arial" panose="020B0604020202020204"/>
              </a:rPr>
              <a:t>Nested / Compound Services:</a:t>
            </a:r>
          </a:p>
        </p:txBody>
      </p:sp>
      <p:sp>
        <p:nvSpPr>
          <p:cNvPr id="3"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2"/>
          <a:stretch>
            <a:fillRect/>
          </a:stretch>
        </p:blipFill>
        <p:spPr>
          <a:xfrm>
            <a:off x="1208833" y="3541899"/>
            <a:ext cx="8167999" cy="2605981"/>
          </a:xfrm>
          <a:prstGeom prst="rect">
            <a:avLst/>
          </a:prstGeom>
        </p:spPr>
      </p:pic>
      <p:sp>
        <p:nvSpPr>
          <p:cNvPr id="7" name="Rectangle 6"/>
          <p:cNvSpPr/>
          <p:nvPr/>
        </p:nvSpPr>
        <p:spPr>
          <a:xfrm>
            <a:off x="1017715" y="1319582"/>
            <a:ext cx="1749966" cy="1231106"/>
          </a:xfrm>
          <a:prstGeom prst="rect">
            <a:avLst/>
          </a:prstGeom>
          <a:solidFill>
            <a:srgbClr val="44C8F5">
              <a:lumMod val="20000"/>
              <a:lumOff val="80000"/>
            </a:srgbClr>
          </a:solidFill>
          <a:ln>
            <a:solidFill>
              <a:srgbClr val="0070C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accent1">
                    <a:lumMod val="50000"/>
                    <a:lumOff val="50000"/>
                  </a:schemeClr>
                </a:solidFill>
                <a:effectLst/>
                <a:uLnTx/>
                <a:uFillTx/>
              </a:rPr>
              <a:t>Service 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Service_X</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8" name="Rectangle 7"/>
          <p:cNvSpPr/>
          <p:nvPr/>
        </p:nvSpPr>
        <p:spPr>
          <a:xfrm>
            <a:off x="3569101" y="1399093"/>
            <a:ext cx="1749966" cy="1231106"/>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Service_Y</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9" name="Freeform: Shape 8"/>
          <p:cNvSpPr/>
          <p:nvPr/>
        </p:nvSpPr>
        <p:spPr>
          <a:xfrm>
            <a:off x="2273992" y="1399094"/>
            <a:ext cx="1338469" cy="116955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0" name="Freeform: Shape 9"/>
          <p:cNvSpPr/>
          <p:nvPr/>
        </p:nvSpPr>
        <p:spPr>
          <a:xfrm>
            <a:off x="4851462" y="1495544"/>
            <a:ext cx="1338469" cy="107310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1" name="Rectangle 10"/>
          <p:cNvSpPr/>
          <p:nvPr/>
        </p:nvSpPr>
        <p:spPr>
          <a:xfrm>
            <a:off x="6125536" y="1505110"/>
            <a:ext cx="1749966" cy="1231106"/>
          </a:xfrm>
          <a:prstGeom prst="rect">
            <a:avLst/>
          </a:prstGeom>
          <a:solidFill>
            <a:srgbClr val="44C8F5">
              <a:lumMod val="20000"/>
              <a:lumOff val="80000"/>
            </a:srgbClr>
          </a:solidFill>
          <a:ln>
            <a:solidFill>
              <a:srgbClr val="0070C0"/>
            </a:solidFill>
          </a:ln>
        </p:spPr>
        <p:txBody>
          <a:bodyPr wrap="none">
            <a:spAutoFit/>
          </a:bodyPr>
          <a:lstStyle/>
          <a:p>
            <a:pPr marR="0" lvl="0" indent="0" fontAlgn="auto">
              <a:lnSpc>
                <a:spcPct val="100000"/>
              </a:lnSpc>
              <a:spcBef>
                <a:spcPts val="0"/>
              </a:spcBef>
              <a:spcAft>
                <a:spcPts val="0"/>
              </a:spcAft>
              <a:buClrTx/>
              <a:buSzTx/>
              <a:buFontTx/>
              <a:buNone/>
              <a:tabLst/>
              <a:defRPr/>
            </a:pPr>
            <a:r>
              <a:rPr lang="en-US" b="1" dirty="0">
                <a:solidFill>
                  <a:schemeClr val="accent1">
                    <a:lumMod val="50000"/>
                    <a:lumOff val="50000"/>
                  </a:schemeClr>
                </a:solidFill>
              </a:rPr>
              <a:t>Service 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Service_Z</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12" name="Freeform: Shape 11"/>
          <p:cNvSpPr/>
          <p:nvPr/>
        </p:nvSpPr>
        <p:spPr>
          <a:xfrm>
            <a:off x="7407580" y="1720080"/>
            <a:ext cx="1338469" cy="1015798"/>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3" name="Rectangle 12"/>
          <p:cNvSpPr/>
          <p:nvPr/>
        </p:nvSpPr>
        <p:spPr>
          <a:xfrm>
            <a:off x="8681971" y="1746584"/>
            <a:ext cx="1749966" cy="1015663"/>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VNF_Z</a:t>
            </a:r>
          </a:p>
        </p:txBody>
      </p:sp>
      <p:cxnSp>
        <p:nvCxnSpPr>
          <p:cNvPr id="15" name="Straight Connector 14"/>
          <p:cNvCxnSpPr/>
          <p:nvPr/>
        </p:nvCxnSpPr>
        <p:spPr>
          <a:xfrm>
            <a:off x="710119" y="3142034"/>
            <a:ext cx="10972800"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6" name="Elbow Connector 15"/>
          <p:cNvCxnSpPr/>
          <p:nvPr/>
        </p:nvCxnSpPr>
        <p:spPr>
          <a:xfrm flipV="1">
            <a:off x="2562330" y="1505110"/>
            <a:ext cx="1006771" cy="806011"/>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Elbow Connector 17"/>
          <p:cNvCxnSpPr/>
          <p:nvPr/>
        </p:nvCxnSpPr>
        <p:spPr>
          <a:xfrm flipV="1">
            <a:off x="4994031" y="1720080"/>
            <a:ext cx="1131505" cy="769053"/>
          </a:xfrm>
          <a:prstGeom prst="bentConnector3">
            <a:avLst>
              <a:gd name="adj1" fmla="val 48224"/>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Elbow Connector 20"/>
          <p:cNvCxnSpPr/>
          <p:nvPr/>
        </p:nvCxnSpPr>
        <p:spPr>
          <a:xfrm flipV="1">
            <a:off x="7636747" y="1919235"/>
            <a:ext cx="1045224" cy="569898"/>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373880040"/>
      </p:ext>
    </p:extLst>
  </p:cSld>
  <p:clrMapOvr>
    <a:masterClrMapping/>
  </p:clrMapOvr>
  <p:transition spd="med"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849" y="155176"/>
            <a:ext cx="10844563" cy="615553"/>
          </a:xfrm>
        </p:spPr>
        <p:txBody>
          <a:bodyPr>
            <a:normAutofit/>
          </a:bodyPr>
          <a:lstStyle/>
          <a:p>
            <a:pPr>
              <a:lnSpc>
                <a:spcPct val="90000"/>
              </a:lnSpc>
            </a:pPr>
            <a:r>
              <a:rPr lang="en-US" altLang="en-US" sz="3500" b="1" dirty="0">
                <a:latin typeface="Arial" panose="020B0604020202020204"/>
              </a:rPr>
              <a:t>Conclusions</a:t>
            </a:r>
          </a:p>
        </p:txBody>
      </p:sp>
      <p:sp>
        <p:nvSpPr>
          <p:cNvPr id="3" name="TextBox 2"/>
          <p:cNvSpPr txBox="1"/>
          <p:nvPr/>
        </p:nvSpPr>
        <p:spPr>
          <a:xfrm>
            <a:off x="856810" y="851040"/>
            <a:ext cx="11210631" cy="5530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Service Providers require the ability to define Services that can be leveraged by </a:t>
            </a:r>
            <a:r>
              <a:rPr lang="en-US" b="1" kern="0" dirty="0">
                <a:solidFill>
                  <a:schemeClr val="accent1">
                    <a:lumMod val="50000"/>
                    <a:lumOff val="50000"/>
                  </a:schemeClr>
                </a:solidFill>
                <a:latin typeface="Calibri"/>
                <a:sym typeface="Calibri"/>
              </a:rPr>
              <a:t>higher order Services </a:t>
            </a:r>
            <a:r>
              <a:rPr kumimoji="0" lang="en-US" b="0" i="0" u="none" strike="noStrike" kern="0" cap="none" spc="0" normalizeH="0" baseline="0" noProof="0" dirty="0">
                <a:ln>
                  <a:noFill/>
                </a:ln>
                <a:solidFill>
                  <a:srgbClr val="000000"/>
                </a:solidFill>
                <a:effectLst/>
                <a:uLnTx/>
                <a:uFillTx/>
                <a:latin typeface="Calibri"/>
                <a:sym typeface="Calibri"/>
              </a:rPr>
              <a:t>and other compounded services / segments / slices.</a:t>
            </a:r>
          </a:p>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300" b="0" i="0" u="none" strike="noStrike" kern="0" cap="none" spc="0" normalizeH="0" baseline="0" noProof="0" dirty="0">
              <a:ln>
                <a:noFill/>
              </a:ln>
              <a:solidFill>
                <a:srgbClr val="000000"/>
              </a:solidFill>
              <a:effectLst/>
              <a:uLnTx/>
              <a:uFillTx/>
              <a:latin typeface="Calibri"/>
              <a:sym typeface="Calibri"/>
            </a:endParaRPr>
          </a:p>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Consistent with ETSI MANO, ONAP should </a:t>
            </a:r>
            <a:r>
              <a:rPr lang="en-US" b="1" kern="0" dirty="0">
                <a:solidFill>
                  <a:schemeClr val="accent1">
                    <a:lumMod val="50000"/>
                    <a:lumOff val="50000"/>
                  </a:schemeClr>
                </a:solidFill>
                <a:latin typeface="Calibri"/>
                <a:sym typeface="Calibri"/>
              </a:rPr>
              <a:t>NOT</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 separate Service Orchestration and Resource Orchestration into two separate named components, because each Resource can be exposed as a Service</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What appears as a “Resource” from one Service’s perspective, may actually be a Service from another perspective</a:t>
            </a:r>
          </a:p>
          <a:p>
            <a:pPr marL="0" marR="0" lvl="3" indent="0" algn="l" defTabSz="457200" rtl="0" eaLnBrk="1" fontAlgn="auto" latinLnBrk="0" hangingPunct="0">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rgbClr val="000000"/>
              </a:solidFill>
              <a:effectLst/>
              <a:uLnTx/>
              <a:uFillTx/>
              <a:latin typeface="Calibri"/>
              <a:sym typeface="Calibri"/>
            </a:endParaRP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In Addition, ONAP scope is much broader than ETSI MANO (MANO limited to Cloud infrastructure</a:t>
            </a:r>
            <a:r>
              <a:rPr kumimoji="0" lang="en-US" b="0" i="0" u="none" strike="noStrike" kern="0" cap="none" spc="0" normalizeH="0" noProof="0" dirty="0">
                <a:ln>
                  <a:noFill/>
                </a:ln>
                <a:solidFill>
                  <a:srgbClr val="000000"/>
                </a:solidFill>
                <a:effectLst/>
                <a:uLnTx/>
                <a:uFillTx/>
                <a:latin typeface="Calibri"/>
                <a:sym typeface="Calibri"/>
              </a:rPr>
              <a:t> services and management of VNF as a basic resource (ignoring the application of the VNF)), therefore SO should support full orchestration scope of ONAP</a:t>
            </a:r>
            <a:endParaRPr kumimoji="0" lang="en-US" b="0" i="0" u="none" strike="noStrike" kern="0" cap="none" spc="0" normalizeH="0" baseline="0" noProof="0" dirty="0">
              <a:ln>
                <a:noFill/>
              </a:ln>
              <a:solidFill>
                <a:srgbClr val="000000"/>
              </a:solidFill>
              <a:effectLst/>
              <a:uLnTx/>
              <a:uFillTx/>
              <a:latin typeface="Calibri"/>
              <a:sym typeface="Calibri"/>
            </a:endParaRPr>
          </a:p>
          <a:p>
            <a:pPr marL="285750" lvl="3" indent="-285750" defTabSz="457200" hangingPunct="0">
              <a:buFont typeface="Arial" panose="020B0604020202020204" pitchFamily="34" charset="0"/>
              <a:buChar char="•"/>
              <a:defRPr/>
            </a:pPr>
            <a:r>
              <a:rPr lang="en-US" kern="0" dirty="0">
                <a:solidFill>
                  <a:srgbClr val="000000"/>
                </a:solidFill>
                <a:sym typeface="Calibri"/>
              </a:rPr>
              <a:t>To achieve alignment with MANO for common functionality, </a:t>
            </a:r>
            <a:r>
              <a:rPr lang="en-US" b="1" kern="0" dirty="0">
                <a:solidFill>
                  <a:schemeClr val="accent1">
                    <a:lumMod val="50000"/>
                    <a:lumOff val="50000"/>
                  </a:schemeClr>
                </a:solidFill>
                <a:sym typeface="Calibri"/>
              </a:rPr>
              <a:t>SO should expose APIs for basic resource onboarding/LCM (VNF) .  This is SOL-001, SOL-004 and SOL-005.</a:t>
            </a:r>
          </a:p>
          <a:p>
            <a:pPr marL="285750" lvl="3" indent="-285750" defTabSz="457200" hangingPunct="0">
              <a:buFont typeface="Arial" panose="020B0604020202020204" pitchFamily="34" charset="0"/>
              <a:buChar char="•"/>
              <a:defRPr/>
            </a:pPr>
            <a:r>
              <a:rPr lang="en-US" b="1" kern="0" dirty="0">
                <a:solidFill>
                  <a:schemeClr val="accent1">
                    <a:lumMod val="50000"/>
                    <a:lumOff val="50000"/>
                  </a:schemeClr>
                </a:solidFill>
                <a:sym typeface="Calibri"/>
              </a:rPr>
              <a:t>O</a:t>
            </a:r>
            <a:r>
              <a:rPr lang="en-US" b="1" kern="0" dirty="0" smtClean="0">
                <a:solidFill>
                  <a:schemeClr val="accent1">
                    <a:lumMod val="50000"/>
                    <a:lumOff val="50000"/>
                  </a:schemeClr>
                </a:solidFill>
                <a:sym typeface="Calibri"/>
              </a:rPr>
              <a:t>r </a:t>
            </a:r>
            <a:r>
              <a:rPr lang="en-US" b="1" kern="0" dirty="0">
                <a:solidFill>
                  <a:schemeClr val="accent1">
                    <a:lumMod val="50000"/>
                    <a:lumOff val="50000"/>
                  </a:schemeClr>
                </a:solidFill>
                <a:sym typeface="Calibri"/>
              </a:rPr>
              <a:t>simple network </a:t>
            </a:r>
            <a:r>
              <a:rPr lang="en-US" b="1" kern="0" dirty="0" smtClean="0">
                <a:solidFill>
                  <a:schemeClr val="accent1">
                    <a:lumMod val="50000"/>
                    <a:lumOff val="50000"/>
                  </a:schemeClr>
                </a:solidFill>
                <a:sym typeface="Calibri"/>
              </a:rPr>
              <a:t>service onboarding/LCM </a:t>
            </a:r>
            <a:r>
              <a:rPr lang="en-US" b="1" kern="0" dirty="0">
                <a:solidFill>
                  <a:schemeClr val="accent1">
                    <a:lumMod val="50000"/>
                    <a:lumOff val="50000"/>
                  </a:schemeClr>
                </a:solidFill>
                <a:sym typeface="Calibri"/>
              </a:rPr>
              <a:t>(composed of one or more VNFs) and related </a:t>
            </a:r>
            <a:r>
              <a:rPr lang="en-US" b="1" kern="0" dirty="0" smtClean="0">
                <a:solidFill>
                  <a:schemeClr val="accent1">
                    <a:lumMod val="50000"/>
                    <a:lumOff val="50000"/>
                  </a:schemeClr>
                </a:solidFill>
                <a:sym typeface="Calibri"/>
              </a:rPr>
              <a:t>models. </a:t>
            </a:r>
            <a:r>
              <a:rPr kumimoji="0" lang="en-US" b="0" i="0" u="none" strike="noStrike" kern="0" cap="none" spc="0" normalizeH="0" baseline="0" noProof="0" dirty="0" smtClean="0">
                <a:ln>
                  <a:noFill/>
                </a:ln>
                <a:solidFill>
                  <a:srgbClr val="000000"/>
                </a:solidFill>
                <a:effectLst/>
                <a:uLnTx/>
                <a:uFillTx/>
                <a:latin typeface="Calibri"/>
                <a:sym typeface="Calibri"/>
              </a:rPr>
              <a:t>In </a:t>
            </a:r>
            <a:r>
              <a:rPr kumimoji="0" lang="en-US" b="0" i="0" u="none" strike="noStrike" kern="0" cap="none" spc="0" normalizeH="0" baseline="0" noProof="0" dirty="0">
                <a:ln>
                  <a:noFill/>
                </a:ln>
                <a:solidFill>
                  <a:srgbClr val="000000"/>
                </a:solidFill>
                <a:effectLst/>
                <a:uLnTx/>
                <a:uFillTx/>
                <a:latin typeface="Calibri"/>
                <a:sym typeface="Calibri"/>
              </a:rPr>
              <a:t>addition, ONAP SO should </a:t>
            </a:r>
            <a:r>
              <a:rPr lang="en-US" kern="0" dirty="0">
                <a:solidFill>
                  <a:srgbClr val="000000"/>
                </a:solidFill>
                <a:sym typeface="Calibri"/>
              </a:rPr>
              <a:t>Support</a:t>
            </a:r>
            <a:r>
              <a:rPr lang="en-US" kern="0" dirty="0">
                <a:solidFill>
                  <a:srgbClr val="0070C0"/>
                </a:solidFill>
                <a:latin typeface="Calibri"/>
                <a:sym typeface="Calibri"/>
              </a:rPr>
              <a:t>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“Service reuse” </a:t>
            </a:r>
            <a:r>
              <a:rPr kumimoji="0" lang="en-US" b="0" i="0" u="none" strike="noStrike" kern="0" cap="none" spc="0" normalizeH="0" baseline="0" noProof="0" dirty="0">
                <a:ln>
                  <a:noFill/>
                </a:ln>
                <a:solidFill>
                  <a:srgbClr val="000000"/>
                </a:solidFill>
                <a:effectLst/>
                <a:uLnTx/>
                <a:uFillTx/>
                <a:latin typeface="Calibri"/>
                <a:sym typeface="Calibri"/>
              </a:rPr>
              <a:t>to drive model driven run-time behavior for complex services:</a:t>
            </a:r>
          </a:p>
          <a:p>
            <a:pPr marL="742950" lvl="4" indent="-285750" defTabSz="457200" hangingPunct="0">
              <a:buFont typeface="Arial" panose="020B0604020202020204" pitchFamily="34" charset="0"/>
              <a:buChar char="•"/>
              <a:defRPr/>
            </a:pPr>
            <a:r>
              <a:rPr lang="en-US" sz="1400" kern="0" dirty="0">
                <a:solidFill>
                  <a:srgbClr val="000000"/>
                </a:solidFill>
                <a:sym typeface="Calibri"/>
              </a:rPr>
              <a:t>Compounded Services (e.g. Residential </a:t>
            </a:r>
            <a:r>
              <a:rPr lang="en-US" sz="1400" kern="0" dirty="0" err="1">
                <a:solidFill>
                  <a:srgbClr val="000000"/>
                </a:solidFill>
                <a:sym typeface="Calibri"/>
              </a:rPr>
              <a:t>vCPE</a:t>
            </a:r>
            <a:r>
              <a:rPr lang="en-US" sz="1400" kern="0" dirty="0">
                <a:solidFill>
                  <a:srgbClr val="000000"/>
                </a:solidFill>
                <a:sym typeface="Calibri"/>
              </a:rPr>
              <a:t>, Network Slicing Segments, etc.)</a:t>
            </a:r>
          </a:p>
          <a:p>
            <a:pPr marL="742950" lvl="4" indent="-285750" defTabSz="457200" hangingPunct="0">
              <a:buFont typeface="Arial" panose="020B0604020202020204" pitchFamily="34" charset="0"/>
              <a:buChar char="•"/>
              <a:defRPr/>
            </a:pPr>
            <a:r>
              <a:rPr lang="en-US" sz="1400" kern="0" dirty="0">
                <a:solidFill>
                  <a:srgbClr val="000000"/>
                </a:solidFill>
                <a:sym typeface="Calibri"/>
              </a:rPr>
              <a:t>Nested Services (e.g</a:t>
            </a:r>
            <a:r>
              <a:rPr lang="en-US" sz="1400" kern="0" dirty="0" smtClean="0">
                <a:solidFill>
                  <a:srgbClr val="000000"/>
                </a:solidFill>
                <a:sym typeface="Calibri"/>
              </a:rPr>
              <a:t>., </a:t>
            </a:r>
            <a:r>
              <a:rPr lang="en-US" sz="1400" kern="0" dirty="0">
                <a:solidFill>
                  <a:srgbClr val="000000"/>
                </a:solidFill>
                <a:sym typeface="Calibri"/>
              </a:rPr>
              <a:t>E2E Slice)</a:t>
            </a: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ONAP should provide Service Providers deployment flexibility to address scalability,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geographic distribution and redundancy / resiliency</a:t>
            </a:r>
          </a:p>
          <a:p>
            <a:pPr marL="742950" lvl="4" indent="-285750" defTabSz="457200" hangingPunct="0">
              <a:buFont typeface="Arial" panose="020B0604020202020204" pitchFamily="34" charset="0"/>
              <a:buChar char="•"/>
              <a:tabLst>
                <a:tab pos="3148013" algn="l"/>
              </a:tabLst>
              <a:defRPr/>
            </a:pPr>
            <a:r>
              <a:rPr lang="en-US" sz="1400" kern="0" dirty="0">
                <a:solidFill>
                  <a:srgbClr val="000000"/>
                </a:solidFill>
                <a:sym typeface="Calibri"/>
              </a:rPr>
              <a:t>But should not impose extra complexity and cost on service providers by separating service / resource orchestration that provides little known benefit</a:t>
            </a:r>
          </a:p>
        </p:txBody>
      </p:sp>
    </p:spTree>
    <p:extLst>
      <p:ext uri="{BB962C8B-B14F-4D97-AF65-F5344CB8AC3E}">
        <p14:creationId xmlns:p14="http://schemas.microsoft.com/office/powerpoint/2010/main" val="3934741271"/>
      </p:ext>
    </p:extLst>
  </p:cSld>
  <p:clrMapOvr>
    <a:masterClrMapping/>
  </p:clrMapOvr>
  <p:transition spd="med"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Recommendations for Beijing Release</a:t>
            </a:r>
            <a:endParaRPr lang="en-US" dirty="0"/>
          </a:p>
        </p:txBody>
      </p:sp>
      <p:sp>
        <p:nvSpPr>
          <p:cNvPr id="4" name="Text Placeholder 3"/>
          <p:cNvSpPr>
            <a:spLocks noGrp="1"/>
          </p:cNvSpPr>
          <p:nvPr>
            <p:ph type="body" sz="quarter" idx="10"/>
          </p:nvPr>
        </p:nvSpPr>
        <p:spPr>
          <a:xfrm>
            <a:off x="314325" y="1118794"/>
            <a:ext cx="11506200" cy="5389581"/>
          </a:xfrm>
        </p:spPr>
        <p:txBody>
          <a:bodyPr>
            <a:noAutofit/>
          </a:bodyPr>
          <a:lstStyle/>
          <a:p>
            <a:r>
              <a:rPr lang="en-US" sz="2000" dirty="0" smtClean="0">
                <a:solidFill>
                  <a:schemeClr val="tx1"/>
                </a:solidFill>
              </a:rPr>
              <a:t>Achievable </a:t>
            </a:r>
            <a:r>
              <a:rPr lang="en-US" sz="2000" b="1" u="sng" dirty="0" smtClean="0">
                <a:solidFill>
                  <a:schemeClr val="tx1"/>
                </a:solidFill>
              </a:rPr>
              <a:t>Recommendations</a:t>
            </a:r>
            <a:r>
              <a:rPr lang="en-US" sz="2000" dirty="0" smtClean="0">
                <a:solidFill>
                  <a:schemeClr val="tx1"/>
                </a:solidFill>
              </a:rPr>
              <a:t> for Beijing to  begin aligning with target architecture</a:t>
            </a:r>
          </a:p>
          <a:p>
            <a:pPr lvl="1">
              <a:buFont typeface="Courier New" panose="02070309020205020404" pitchFamily="49" charset="0"/>
              <a:buChar char="o"/>
            </a:pPr>
            <a:r>
              <a:rPr lang="en-US" sz="1400" dirty="0" smtClean="0"/>
              <a:t>Key </a:t>
            </a:r>
            <a:r>
              <a:rPr lang="en-US" sz="1400" dirty="0"/>
              <a:t>Architecture Principles: Modular, Microservices, </a:t>
            </a:r>
            <a:r>
              <a:rPr lang="en-US" sz="1400" dirty="0" smtClean="0"/>
              <a:t>Model-driven</a:t>
            </a:r>
          </a:p>
          <a:p>
            <a:pPr lvl="1">
              <a:buFont typeface="Courier New" panose="02070309020205020404" pitchFamily="49" charset="0"/>
              <a:buChar char="o"/>
            </a:pPr>
            <a:r>
              <a:rPr lang="en-US" sz="1400" dirty="0"/>
              <a:t>Modular:</a:t>
            </a:r>
          </a:p>
          <a:p>
            <a:pPr lvl="2">
              <a:buFont typeface="Wingdings" panose="05000000000000000000" pitchFamily="2" charset="2"/>
              <a:buChar char="Ø"/>
            </a:pPr>
            <a:r>
              <a:rPr lang="en-US" sz="1200" dirty="0"/>
              <a:t>Improve APIs between components.  Document them using </a:t>
            </a:r>
            <a:r>
              <a:rPr lang="en-US" sz="1200" dirty="0" smtClean="0"/>
              <a:t>Swagger.</a:t>
            </a:r>
            <a:endParaRPr lang="en-US" sz="1200" dirty="0"/>
          </a:p>
          <a:p>
            <a:pPr lvl="2">
              <a:buFont typeface="Wingdings" panose="05000000000000000000" pitchFamily="2" charset="2"/>
              <a:buChar char="Ø"/>
            </a:pPr>
            <a:r>
              <a:rPr lang="en-US" sz="1200" dirty="0"/>
              <a:t>Align </a:t>
            </a:r>
            <a:r>
              <a:rPr lang="en-US" sz="1200" dirty="0" smtClean="0"/>
              <a:t>interfaces </a:t>
            </a:r>
            <a:r>
              <a:rPr lang="en-US" sz="1200" dirty="0"/>
              <a:t>with industry standards, where available/appropriate </a:t>
            </a:r>
            <a:r>
              <a:rPr lang="en-US" sz="1200" strike="sngStrike" dirty="0" smtClean="0"/>
              <a:t>(for example, ETSI</a:t>
            </a:r>
            <a:r>
              <a:rPr lang="en-US" sz="1200" b="1" i="1" strike="sngStrike" dirty="0" smtClean="0"/>
              <a:t> </a:t>
            </a:r>
            <a:r>
              <a:rPr lang="en-US" sz="1200" strike="sngStrike" dirty="0" smtClean="0"/>
              <a:t>SOL-003, SOL-005, MEF Interlude, Legato, etc.)</a:t>
            </a:r>
          </a:p>
          <a:p>
            <a:pPr lvl="1">
              <a:buFont typeface="Courier New" panose="02070309020205020404" pitchFamily="49" charset="0"/>
              <a:buChar char="o"/>
            </a:pPr>
            <a:r>
              <a:rPr lang="en-US" sz="1400" dirty="0" smtClean="0"/>
              <a:t>Microservices-based</a:t>
            </a:r>
          </a:p>
          <a:p>
            <a:pPr lvl="2">
              <a:buFont typeface="Wingdings" panose="05000000000000000000" pitchFamily="2" charset="2"/>
              <a:buChar char="Ø"/>
            </a:pPr>
            <a:r>
              <a:rPr lang="en-US" sz="1200" dirty="0" smtClean="0"/>
              <a:t>Use </a:t>
            </a:r>
            <a:r>
              <a:rPr lang="en-US" sz="1200" dirty="0"/>
              <a:t>OOM for onboarding, instantiation (support MSB natively)</a:t>
            </a:r>
            <a:r>
              <a:rPr lang="en-US" sz="1200" b="1" i="1" dirty="0"/>
              <a:t>, </a:t>
            </a:r>
            <a:r>
              <a:rPr lang="en-US" sz="1200" dirty="0" smtClean="0"/>
              <a:t>scalability</a:t>
            </a:r>
          </a:p>
          <a:p>
            <a:pPr lvl="2">
              <a:buFont typeface="Wingdings" panose="05000000000000000000" pitchFamily="2" charset="2"/>
              <a:buChar char="Ø"/>
            </a:pPr>
            <a:r>
              <a:rPr lang="en-US" sz="1200" dirty="0" smtClean="0"/>
              <a:t>Register </a:t>
            </a:r>
            <a:r>
              <a:rPr lang="en-US" sz="1200" dirty="0"/>
              <a:t>with MSB</a:t>
            </a:r>
          </a:p>
          <a:p>
            <a:pPr lvl="2">
              <a:buFont typeface="Wingdings" panose="05000000000000000000" pitchFamily="2" charset="2"/>
              <a:buChar char="Ø"/>
            </a:pPr>
            <a:r>
              <a:rPr lang="en-US" sz="1200" dirty="0"/>
              <a:t>Use </a:t>
            </a:r>
            <a:r>
              <a:rPr lang="en-US" sz="1200" dirty="0" err="1"/>
              <a:t>microservices</a:t>
            </a:r>
            <a:r>
              <a:rPr lang="en-US" sz="1200" dirty="0"/>
              <a:t> best practices (e.g., separate data from the component, use common KV stores/databases, for KV stores – prefer Consul, etc.)</a:t>
            </a:r>
          </a:p>
          <a:p>
            <a:pPr lvl="1">
              <a:buFont typeface="Courier New" panose="02070309020205020404" pitchFamily="49" charset="0"/>
              <a:buChar char="o"/>
            </a:pPr>
            <a:r>
              <a:rPr lang="en-US" sz="1400" dirty="0"/>
              <a:t>Model-driven</a:t>
            </a:r>
          </a:p>
          <a:p>
            <a:pPr lvl="2">
              <a:buFont typeface="Wingdings" panose="05000000000000000000" pitchFamily="2" charset="2"/>
              <a:buChar char="Ø"/>
            </a:pPr>
            <a:r>
              <a:rPr lang="en-US" sz="1200" dirty="0"/>
              <a:t>Align with info/data models from the Modeling Subcommittee </a:t>
            </a:r>
            <a:r>
              <a:rPr lang="en-US" sz="1200" dirty="0" smtClean="0"/>
              <a:t>(to be published Feb 2018)</a:t>
            </a:r>
            <a:endParaRPr lang="en-US" sz="1200" dirty="0"/>
          </a:p>
          <a:p>
            <a:pPr lvl="2">
              <a:buFont typeface="Wingdings" panose="05000000000000000000" pitchFamily="2" charset="2"/>
              <a:buChar char="Ø"/>
            </a:pPr>
            <a:r>
              <a:rPr lang="en-US" sz="1200" dirty="0"/>
              <a:t>Explore ways to use model-driven principles inside each component</a:t>
            </a:r>
            <a:r>
              <a:rPr lang="en-US" sz="1200" b="1" i="1" dirty="0"/>
              <a:t> </a:t>
            </a:r>
            <a:r>
              <a:rPr lang="en-US" sz="1200" dirty="0"/>
              <a:t>as well as across various components </a:t>
            </a:r>
            <a:r>
              <a:rPr lang="en-US" sz="1200" i="1" dirty="0"/>
              <a:t>(SDC, SO, VFC, APPC, </a:t>
            </a:r>
            <a:r>
              <a:rPr lang="en-US" sz="1200" i="1" dirty="0" smtClean="0"/>
              <a:t>..)</a:t>
            </a:r>
          </a:p>
          <a:p>
            <a:r>
              <a:rPr lang="en-US" sz="2000" dirty="0">
                <a:solidFill>
                  <a:schemeClr val="tx1"/>
                </a:solidFill>
              </a:rPr>
              <a:t>Release Theme is Platform </a:t>
            </a:r>
            <a:r>
              <a:rPr lang="en-US" sz="2000" dirty="0" smtClean="0">
                <a:solidFill>
                  <a:schemeClr val="tx1"/>
                </a:solidFill>
              </a:rPr>
              <a:t>Maturity/S3P</a:t>
            </a:r>
            <a:endParaRPr lang="en-US" sz="2000" dirty="0">
              <a:solidFill>
                <a:schemeClr val="tx1"/>
              </a:solidFill>
            </a:endParaRPr>
          </a:p>
          <a:p>
            <a:pPr lvl="1">
              <a:buFont typeface="Courier New" panose="02070309020205020404" pitchFamily="49" charset="0"/>
              <a:buChar char="o"/>
            </a:pPr>
            <a:r>
              <a:rPr lang="en-US" sz="1400" dirty="0" smtClean="0">
                <a:solidFill>
                  <a:schemeClr val="tx1"/>
                </a:solidFill>
              </a:rPr>
              <a:t>S3P (see Jason Hunt 1/4 TSC presentation for list of projects providing support for S3P)</a:t>
            </a:r>
            <a:endParaRPr lang="en-US" sz="1400" dirty="0">
              <a:solidFill>
                <a:schemeClr val="tx1"/>
              </a:solidFill>
            </a:endParaRPr>
          </a:p>
          <a:p>
            <a:pPr lvl="2">
              <a:buFont typeface="Wingdings" panose="05000000000000000000" pitchFamily="2" charset="2"/>
              <a:buChar char="Ø"/>
            </a:pPr>
            <a:r>
              <a:rPr lang="en-US" sz="1200" dirty="0"/>
              <a:t>Adhere to cloud-native principles </a:t>
            </a:r>
            <a:r>
              <a:rPr lang="en-US" sz="1000" strike="sngStrike" dirty="0"/>
              <a:t>(</a:t>
            </a:r>
            <a:r>
              <a:rPr lang="en-US" sz="1000" dirty="0" smtClean="0">
                <a:solidFill>
                  <a:srgbClr val="0070C0"/>
                </a:solidFill>
              </a:rPr>
              <a:t>see https</a:t>
            </a:r>
            <a:r>
              <a:rPr lang="en-US" sz="1000" dirty="0">
                <a:solidFill>
                  <a:srgbClr val="0070C0"/>
                </a:solidFill>
              </a:rPr>
              <a:t>://</a:t>
            </a:r>
            <a:r>
              <a:rPr lang="en-US" sz="1000" dirty="0" smtClean="0">
                <a:solidFill>
                  <a:srgbClr val="0070C0"/>
                </a:solidFill>
              </a:rPr>
              <a:t>martinfowler.com/, https</a:t>
            </a:r>
            <a:r>
              <a:rPr lang="en-US" sz="1000" dirty="0">
                <a:solidFill>
                  <a:srgbClr val="0070C0"/>
                </a:solidFill>
              </a:rPr>
              <a:t>://12factor.net</a:t>
            </a:r>
            <a:r>
              <a:rPr lang="en-US" sz="1000" dirty="0" smtClean="0">
                <a:solidFill>
                  <a:srgbClr val="0070C0"/>
                </a:solidFill>
              </a:rPr>
              <a:t>/)</a:t>
            </a:r>
          </a:p>
          <a:p>
            <a:pPr lvl="2">
              <a:buFont typeface="Wingdings" panose="05000000000000000000" pitchFamily="2" charset="2"/>
              <a:buChar char="Ø"/>
            </a:pPr>
            <a:r>
              <a:rPr lang="en-US" sz="1200" dirty="0"/>
              <a:t>Use common libraries/SDKs/common services where possible to improve overall system resiliency/reliability</a:t>
            </a:r>
          </a:p>
          <a:p>
            <a:pPr lvl="2">
              <a:buFont typeface="Wingdings" panose="05000000000000000000" pitchFamily="2" charset="2"/>
              <a:buChar char="Ø"/>
            </a:pPr>
            <a:r>
              <a:rPr lang="en-US" sz="1200" dirty="0"/>
              <a:t>More focus on common services (where possible) also to help reduce testing</a:t>
            </a:r>
          </a:p>
          <a:p>
            <a:pPr lvl="2">
              <a:buFont typeface="Wingdings" panose="05000000000000000000" pitchFamily="2" charset="2"/>
              <a:buChar char="Ø"/>
            </a:pPr>
            <a:r>
              <a:rPr lang="en-US" sz="1200" dirty="0"/>
              <a:t>MUSIC for managing various ONAP components states, DB replication in a consistent manner </a:t>
            </a:r>
          </a:p>
          <a:p>
            <a:pPr lvl="2">
              <a:buFont typeface="Wingdings" panose="05000000000000000000" pitchFamily="2" charset="2"/>
              <a:buChar char="Ø"/>
            </a:pPr>
            <a:r>
              <a:rPr lang="en-US" sz="1200" dirty="0"/>
              <a:t>Enhanced AAF to support credential management for certificates</a:t>
            </a:r>
          </a:p>
          <a:p>
            <a:pPr lvl="2">
              <a:buFont typeface="Wingdings" panose="05000000000000000000" pitchFamily="2" charset="2"/>
              <a:buChar char="Ø"/>
            </a:pPr>
            <a:r>
              <a:rPr lang="en-US" sz="1200" dirty="0"/>
              <a:t>Support Image Management service to enhance security, virus checking, etc.</a:t>
            </a:r>
          </a:p>
        </p:txBody>
      </p:sp>
    </p:spTree>
    <p:extLst>
      <p:ext uri="{BB962C8B-B14F-4D97-AF65-F5344CB8AC3E}">
        <p14:creationId xmlns:p14="http://schemas.microsoft.com/office/powerpoint/2010/main" val="104988172"/>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smtClean="0">
                <a:solidFill>
                  <a:schemeClr val="tx1"/>
                </a:solidFill>
              </a:rPr>
              <a:t>Functional Description of Beijing Project Components</a:t>
            </a:r>
            <a:br>
              <a:rPr lang="en-US" sz="2800" b="1" dirty="0" smtClean="0">
                <a:solidFill>
                  <a:schemeClr val="tx1"/>
                </a:solidFill>
              </a:rPr>
            </a:br>
            <a:r>
              <a:rPr lang="en-US" sz="3200" b="1" dirty="0">
                <a:solidFill>
                  <a:schemeClr val="tx1"/>
                </a:solidFill>
              </a:rPr>
              <a:t/>
            </a:r>
            <a:br>
              <a:rPr lang="en-US" sz="3200" b="1" dirty="0">
                <a:solidFill>
                  <a:schemeClr val="tx1"/>
                </a:solidFill>
              </a:rPr>
            </a:br>
            <a:r>
              <a:rPr lang="en-US" sz="1800" b="1" dirty="0" smtClean="0">
                <a:solidFill>
                  <a:srgbClr val="FFC000"/>
                </a:solidFill>
              </a:rPr>
              <a:t>Note – The detailed description of features/capabilities/interfaces for each component planned for the Beijing release will be provided by respective projects.</a:t>
            </a:r>
            <a:r>
              <a:rPr lang="en-US" sz="1800" b="1" dirty="0">
                <a:solidFill>
                  <a:srgbClr val="FFC000"/>
                </a:solidFill>
              </a:rPr>
              <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a:t>Orchestration (1/2)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p>
          <a:p>
            <a:pPr marL="285750" indent="-285750">
              <a:buFontTx/>
              <a:buChar char="-"/>
            </a:pPr>
            <a:r>
              <a:rPr lang="en-US" sz="1600" dirty="0">
                <a:solidFill>
                  <a:schemeClr val="tx1">
                    <a:lumMod val="85000"/>
                    <a:lumOff val="15000"/>
                  </a:schemeClr>
                </a:solidFill>
              </a:rPr>
              <a:t>Specialization scopes include, but are not limited to, network service LCM (i.e., NFVO specialization), network slice specialization, domain specific specialization (beyond Beijing).</a:t>
            </a:r>
          </a:p>
          <a:p>
            <a:pPr marL="285750" indent="-285750">
              <a:buFontTx/>
              <a:buChar char="-"/>
            </a:pPr>
            <a:endParaRPr lang="en-US" sz="1600" dirty="0">
              <a:solidFill>
                <a:schemeClr val="tx1">
                  <a:lumMod val="85000"/>
                  <a:lumOff val="15000"/>
                </a:schemeClr>
              </a:solidFill>
            </a:endParaRP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provides.</a:t>
            </a:r>
          </a:p>
          <a:p>
            <a:pPr marL="285750" indent="-285750">
              <a:buFontTx/>
              <a:buChar char="-"/>
            </a:pPr>
            <a:r>
              <a:rPr lang="en-US" sz="1600" dirty="0">
                <a:solidFill>
                  <a:schemeClr val="tx1">
                    <a:lumMod val="85000"/>
                    <a:lumOff val="15000"/>
                  </a:schemeClr>
                </a:solidFill>
              </a:rPr>
              <a:t>Network Service LCM interface</a:t>
            </a:r>
          </a:p>
          <a:p>
            <a:pPr marL="742950" lvl="1" indent="-285750">
              <a:buFontTx/>
              <a:buChar char="-"/>
            </a:pPr>
            <a:r>
              <a:rPr lang="en-US" sz="1600" dirty="0">
                <a:solidFill>
                  <a:schemeClr val="tx1">
                    <a:lumMod val="85000"/>
                    <a:lumOff val="15000"/>
                  </a:schemeClr>
                </a:solidFill>
              </a:rPr>
              <a:t>Provides the specific network service LCM interface.</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2623918752"/>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a:t>Orchestration (2/2)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Service Management Interface, from: Orchestration</a:t>
            </a:r>
          </a:p>
          <a:p>
            <a:pPr marL="285750" indent="-285750">
              <a:buFontTx/>
              <a:buChar char="-"/>
            </a:pPr>
            <a:r>
              <a:rPr lang="en-US" dirty="0">
                <a:solidFill>
                  <a:schemeClr val="tx1">
                    <a:lumMod val="85000"/>
                    <a:lumOff val="15000"/>
                  </a:schemeClr>
                </a:solidFill>
              </a:rPr>
              <a:t>VNF LCM Interface, from: Generic NF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a:t>
            </a:r>
            <a:r>
              <a:rPr lang="en-US" dirty="0" smtClean="0">
                <a:solidFill>
                  <a:schemeClr val="tx1">
                    <a:lumMod val="85000"/>
                    <a:lumOff val="15000"/>
                  </a:schemeClr>
                </a:solidFill>
              </a:rPr>
              <a:t>Orchestrator</a:t>
            </a:r>
          </a:p>
          <a:p>
            <a:pPr marL="285750" indent="-285750">
              <a:buFontTx/>
              <a:buChar char="-"/>
            </a:pPr>
            <a:r>
              <a:rPr lang="en-US" dirty="0">
                <a:solidFill>
                  <a:schemeClr val="tx1">
                    <a:lumMod val="85000"/>
                    <a:lumOff val="15000"/>
                  </a:schemeClr>
                </a:solidFill>
              </a:rPr>
              <a:t>Service Distribution interface, from: Service Design and Creation</a:t>
            </a:r>
          </a:p>
          <a:p>
            <a:pPr marL="285750" indent="-285750">
              <a:buFontTx/>
              <a:buChar char="-"/>
            </a:pPr>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a:t>
            </a:r>
            <a:r>
              <a:rPr lang="en-US" dirty="0" smtClean="0">
                <a:solidFill>
                  <a:schemeClr val="tx1">
                    <a:lumMod val="85000"/>
                    <a:lumOff val="15000"/>
                  </a:schemeClr>
                </a:solidFill>
              </a:rPr>
              <a:t>Descriptor</a:t>
            </a:r>
            <a:endParaRPr lang="en-US"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6867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914553183"/>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54419</TotalTime>
  <Words>6419</Words>
  <Application>Microsoft Office PowerPoint</Application>
  <PresentationFormat>Widescreen</PresentationFormat>
  <Paragraphs>1083</Paragraphs>
  <Slides>55</Slides>
  <Notes>16</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55</vt:i4>
      </vt:variant>
    </vt:vector>
  </HeadingPairs>
  <TitlesOfParts>
    <vt:vector size="70" baseType="lpstr">
      <vt:lpstr>Microsoft YaHei</vt:lpstr>
      <vt:lpstr>Microsoft YaHei</vt:lpstr>
      <vt:lpstr>MS PGothic</vt:lpstr>
      <vt:lpstr>宋体</vt:lpstr>
      <vt:lpstr>宋体</vt:lpstr>
      <vt:lpstr>.AppleSystemUIFont</vt:lpstr>
      <vt:lpstr>Arial</vt:lpstr>
      <vt:lpstr>Calibri</vt:lpstr>
      <vt:lpstr>Courier New</vt:lpstr>
      <vt:lpstr>DengXian</vt:lpstr>
      <vt:lpstr>Open Sans Light</vt:lpstr>
      <vt:lpstr>Times New Roman</vt:lpstr>
      <vt:lpstr>Wingdings</vt:lpstr>
      <vt:lpstr>Office Theme</vt:lpstr>
      <vt:lpstr>1_Office Theme</vt:lpstr>
      <vt:lpstr> ONAP Reference Architecture for Beijing Tiger Team Report  Leader: Parviz Yegani – Futurewei Technologies  Contributors (R3+ Architecture): Vimal Begwani (AT&amp;T), Lingli Deng (China Mobile), Jamil Chawki (Orange), Andrew Mayer (AT&amp;T), Alex Vul (Intel), Gil Bullard (AT&amp;T), Ramki Krishnan (VMware), Maopeng Zhang (ZTE), Stephen Terrill (Ericsson), Jianguo Zeng (Huawei), John Ng (AT&amp;T), Fariborz Behi (AT&amp;T), Chaker Al Hakim (Huawei), Nagel Davis (Ciena), Susana Sabator (Vodafone), Manoj K Nair (Netcracker), Huabing Zhao (ZTE), Nemes Denes (Nokia)  Other Contributors (Beijing Architecture): Project Technical Leaders (PTLs) of various ONAP projects  Jan. 30, 2018 </vt:lpstr>
      <vt:lpstr>ONAP Amsterdam Architecture (for reference)</vt:lpstr>
      <vt:lpstr>ONAP Beijing Architecture (High-Level View with Projects) </vt:lpstr>
      <vt:lpstr>Changes in Beijing Architecture</vt:lpstr>
      <vt:lpstr>ONAP Beijing Architecture Recommendations</vt:lpstr>
      <vt:lpstr>Recommendations for Beijing Release</vt:lpstr>
      <vt:lpstr>Functional Description of Beijing Project Components  Note – The detailed description of features/capabilities/interfaces for each component planned for the Beijing release will be provided by respective projects. </vt:lpstr>
      <vt:lpstr>Orchestration (1/2)</vt:lpstr>
      <vt:lpstr>Orchestration (2/2)</vt:lpstr>
      <vt:lpstr>Data Collection, Analytics, and Events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Microservices Bus Updated With Swagger SDK(1/2)</vt:lpstr>
      <vt:lpstr>Microservices Bus Updated With Swagger SDK(2/2)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Logging-analytics (1/2)</vt:lpstr>
      <vt:lpstr>PowerPoint Presentation</vt:lpstr>
      <vt:lpstr>Multi-Cloud Adaptation (1/2)</vt:lpstr>
      <vt:lpstr>Multi-Cloud Adaptation (2/2)</vt:lpstr>
      <vt:lpstr>ONAP Operations Manager (OOM)</vt:lpstr>
      <vt:lpstr>Policy Framework (1/2)</vt:lpstr>
      <vt:lpstr>Policy Framework (2/2)</vt:lpstr>
      <vt:lpstr>Backup Slides</vt:lpstr>
      <vt:lpstr>ONAP Target Architecture (High-Level Functional View)</vt:lpstr>
      <vt:lpstr>ONAP Orchestration Alignment</vt:lpstr>
      <vt:lpstr>ONAP Orchestrator Functions (1/2)</vt:lpstr>
      <vt:lpstr>ONAP Orchestrator Functions (2/2)</vt:lpstr>
      <vt:lpstr>Examples of Orchestration Requests (1/2)</vt:lpstr>
      <vt:lpstr>Examples of Orchestration Requests (2/2)</vt:lpstr>
      <vt:lpstr>PowerPoint Presentation</vt:lpstr>
      <vt:lpstr>Nested / Compound Services:</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668</cp:revision>
  <cp:lastPrinted>2017-08-07T21:14:23Z</cp:lastPrinted>
  <dcterms:created xsi:type="dcterms:W3CDTF">2017-02-27T16:23:08Z</dcterms:created>
  <dcterms:modified xsi:type="dcterms:W3CDTF">2018-02-02T06:42:57Z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1517489793</vt:lpwstr>
  </property>
</Properties>
</file>