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9" r:id="rId2"/>
  </p:sldMasterIdLst>
  <p:notesMasterIdLst>
    <p:notesMasterId r:id="rId58"/>
  </p:notesMasterIdLst>
  <p:sldIdLst>
    <p:sldId id="313" r:id="rId3"/>
    <p:sldId id="462" r:id="rId4"/>
    <p:sldId id="460" r:id="rId5"/>
    <p:sldId id="463" r:id="rId6"/>
    <p:sldId id="459" r:id="rId7"/>
    <p:sldId id="453" r:id="rId8"/>
    <p:sldId id="458" r:id="rId9"/>
    <p:sldId id="465" r:id="rId10"/>
    <p:sldId id="466" r:id="rId11"/>
    <p:sldId id="467" r:id="rId12"/>
    <p:sldId id="468" r:id="rId13"/>
    <p:sldId id="469" r:id="rId14"/>
    <p:sldId id="470" r:id="rId15"/>
    <p:sldId id="471" r:id="rId16"/>
    <p:sldId id="472" r:id="rId17"/>
    <p:sldId id="473" r:id="rId18"/>
    <p:sldId id="474" r:id="rId19"/>
    <p:sldId id="475" r:id="rId20"/>
    <p:sldId id="476" r:id="rId21"/>
    <p:sldId id="477" r:id="rId22"/>
    <p:sldId id="478" r:id="rId23"/>
    <p:sldId id="479" r:id="rId24"/>
    <p:sldId id="480" r:id="rId25"/>
    <p:sldId id="481" r:id="rId26"/>
    <p:sldId id="482" r:id="rId27"/>
    <p:sldId id="483" r:id="rId28"/>
    <p:sldId id="484" r:id="rId29"/>
    <p:sldId id="485" r:id="rId30"/>
    <p:sldId id="486" r:id="rId31"/>
    <p:sldId id="487" r:id="rId32"/>
    <p:sldId id="488" r:id="rId33"/>
    <p:sldId id="489" r:id="rId34"/>
    <p:sldId id="490" r:id="rId35"/>
    <p:sldId id="491" r:id="rId36"/>
    <p:sldId id="492" r:id="rId37"/>
    <p:sldId id="493" r:id="rId38"/>
    <p:sldId id="494" r:id="rId39"/>
    <p:sldId id="495" r:id="rId40"/>
    <p:sldId id="496" r:id="rId41"/>
    <p:sldId id="497" r:id="rId42"/>
    <p:sldId id="498" r:id="rId43"/>
    <p:sldId id="499" r:id="rId44"/>
    <p:sldId id="500" r:id="rId45"/>
    <p:sldId id="501" r:id="rId46"/>
    <p:sldId id="502" r:id="rId47"/>
    <p:sldId id="503" r:id="rId48"/>
    <p:sldId id="464" r:id="rId49"/>
    <p:sldId id="288" r:id="rId50"/>
    <p:sldId id="336" r:id="rId51"/>
    <p:sldId id="359" r:id="rId52"/>
    <p:sldId id="360" r:id="rId53"/>
    <p:sldId id="337" r:id="rId54"/>
    <p:sldId id="292" r:id="rId55"/>
    <p:sldId id="293" r:id="rId56"/>
    <p:sldId id="338" r:id="rId5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BF9EE"/>
    <a:srgbClr val="FFFFCC"/>
    <a:srgbClr val="FF7C80"/>
    <a:srgbClr val="009893"/>
    <a:srgbClr val="B9F0FF"/>
    <a:srgbClr val="006F8D"/>
    <a:srgbClr val="BCE4F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251" autoAdjust="0"/>
    <p:restoredTop sz="96096" autoAdjust="0"/>
  </p:normalViewPr>
  <p:slideViewPr>
    <p:cSldViewPr snapToGrid="0" snapToObjects="1">
      <p:cViewPr>
        <p:scale>
          <a:sx n="60" d="100"/>
          <a:sy n="60" d="100"/>
        </p:scale>
        <p:origin x="468" y="1350"/>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microsoft.com/office/2015/10/relationships/revisionInfo" Target="revisionInfo.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notesMaster" Target="notesMasters/notesMaster1.xml"/><Relationship Id="rId5" Type="http://schemas.openxmlformats.org/officeDocument/2006/relationships/slide" Target="slides/slide3.xml"/><Relationship Id="rId61" Type="http://schemas.openxmlformats.org/officeDocument/2006/relationships/theme" Target="theme/theme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pPr/>
              <a:t>2/2/2018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pPr/>
              <a:t>‹#›</a:t>
            </a:fld>
            <a:endParaRPr lang="en-US"/>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Key points:</a:t>
            </a:r>
          </a:p>
          <a:p>
            <a:r>
              <a:rPr lang="en-US" dirty="0"/>
              <a:t>Unified framework for design-time &amp; run-time</a:t>
            </a:r>
          </a:p>
          <a:p>
            <a:pPr lvl="1"/>
            <a:r>
              <a:rPr lang="en-US" dirty="0"/>
              <a:t>Common platform for service design and </a:t>
            </a:r>
            <a:r>
              <a:rPr lang="en-US" dirty="0" err="1"/>
              <a:t>netops</a:t>
            </a:r>
            <a:r>
              <a:rPr lang="en-US" dirty="0"/>
              <a:t> to drive collaboration</a:t>
            </a:r>
          </a:p>
          <a:p>
            <a:r>
              <a:rPr lang="en-US" dirty="0"/>
              <a:t>Simultaneous orchestration of physical and virtual networks</a:t>
            </a:r>
          </a:p>
          <a:p>
            <a:pPr lvl="1"/>
            <a:r>
              <a:rPr lang="en-US" dirty="0"/>
              <a:t>Vendor-agnostic orchestration can only happen in open source context</a:t>
            </a:r>
          </a:p>
          <a:p>
            <a:r>
              <a:rPr lang="en-US" dirty="0"/>
              <a:t>Real-time analytics and closed-loop automation</a:t>
            </a:r>
          </a:p>
          <a:p>
            <a:pPr lvl="1"/>
            <a:r>
              <a:rPr lang="en-US" dirty="0"/>
              <a:t>Easy re-use of service concepts</a:t>
            </a:r>
          </a:p>
          <a:p>
            <a:pPr lvl="1"/>
            <a:r>
              <a:rPr lang="en-US" dirty="0"/>
              <a:t>Iterative service improvements based on network feedback</a:t>
            </a:r>
          </a:p>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21679009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35</a:t>
            </a:fld>
            <a:endParaRPr lang="en-US"/>
          </a:p>
        </p:txBody>
      </p:sp>
    </p:spTree>
    <p:extLst>
      <p:ext uri="{BB962C8B-B14F-4D97-AF65-F5344CB8AC3E}">
        <p14:creationId xmlns:p14="http://schemas.microsoft.com/office/powerpoint/2010/main" val="19962307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36</a:t>
            </a:fld>
            <a:endParaRPr lang="en-US"/>
          </a:p>
        </p:txBody>
      </p:sp>
    </p:spTree>
    <p:extLst>
      <p:ext uri="{BB962C8B-B14F-4D97-AF65-F5344CB8AC3E}">
        <p14:creationId xmlns:p14="http://schemas.microsoft.com/office/powerpoint/2010/main" val="22499872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37</a:t>
            </a:fld>
            <a:endParaRPr lang="en-US"/>
          </a:p>
        </p:txBody>
      </p:sp>
    </p:spTree>
    <p:extLst>
      <p:ext uri="{BB962C8B-B14F-4D97-AF65-F5344CB8AC3E}">
        <p14:creationId xmlns:p14="http://schemas.microsoft.com/office/powerpoint/2010/main" val="10182983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8789E-1FC9-CE4B-B453-2AA144D753F5}" type="slidenum">
              <a:rPr lang="en-US" smtClean="0"/>
              <a:t>40</a:t>
            </a:fld>
            <a:endParaRPr lang="en-US"/>
          </a:p>
        </p:txBody>
      </p:sp>
    </p:spTree>
    <p:extLst>
      <p:ext uri="{BB962C8B-B14F-4D97-AF65-F5344CB8AC3E}">
        <p14:creationId xmlns:p14="http://schemas.microsoft.com/office/powerpoint/2010/main" val="30186441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41</a:t>
            </a:fld>
            <a:endParaRPr lang="en-US"/>
          </a:p>
        </p:txBody>
      </p:sp>
    </p:spTree>
    <p:extLst>
      <p:ext uri="{BB962C8B-B14F-4D97-AF65-F5344CB8AC3E}">
        <p14:creationId xmlns:p14="http://schemas.microsoft.com/office/powerpoint/2010/main" val="41645717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43</a:t>
            </a:fld>
            <a:endParaRPr lang="en-US"/>
          </a:p>
        </p:txBody>
      </p:sp>
    </p:spTree>
    <p:extLst>
      <p:ext uri="{BB962C8B-B14F-4D97-AF65-F5344CB8AC3E}">
        <p14:creationId xmlns:p14="http://schemas.microsoft.com/office/powerpoint/2010/main" val="37900910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solidFill>
                  <a:prstClr val="black"/>
                </a:solidFill>
                <a:latin typeface="Arial" panose="020B0604020202020204"/>
              </a:rPr>
              <a:pPr>
                <a:defRPr/>
              </a:pPr>
              <a:t>47</a:t>
            </a:fld>
            <a:endParaRPr lang="en-US" dirty="0">
              <a:solidFill>
                <a:prstClr val="black"/>
              </a:solidFill>
              <a:latin typeface="Arial" panose="020B0604020202020204"/>
            </a:endParaRPr>
          </a:p>
        </p:txBody>
      </p:sp>
    </p:spTree>
    <p:extLst>
      <p:ext uri="{BB962C8B-B14F-4D97-AF65-F5344CB8AC3E}">
        <p14:creationId xmlns:p14="http://schemas.microsoft.com/office/powerpoint/2010/main" val="13630504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latin typeface="Arial" panose="020B0604020202020204"/>
              </a:rPr>
              <a:pPr>
                <a:defRPr/>
              </a:pPr>
              <a:t>3</a:t>
            </a:fld>
            <a:endParaRPr lang="en-US" dirty="0">
              <a:latin typeface="Arial" panose="020B0604020202020204"/>
            </a:endParaRPr>
          </a:p>
        </p:txBody>
      </p:sp>
    </p:spTree>
    <p:extLst>
      <p:ext uri="{BB962C8B-B14F-4D97-AF65-F5344CB8AC3E}">
        <p14:creationId xmlns:p14="http://schemas.microsoft.com/office/powerpoint/2010/main" val="19855263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12</a:t>
            </a:fld>
            <a:endParaRPr lang="en-US"/>
          </a:p>
        </p:txBody>
      </p:sp>
    </p:spTree>
    <p:extLst>
      <p:ext uri="{BB962C8B-B14F-4D97-AF65-F5344CB8AC3E}">
        <p14:creationId xmlns:p14="http://schemas.microsoft.com/office/powerpoint/2010/main" val="37521394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13</a:t>
            </a:fld>
            <a:endParaRPr lang="en-US"/>
          </a:p>
        </p:txBody>
      </p:sp>
    </p:spTree>
    <p:extLst>
      <p:ext uri="{BB962C8B-B14F-4D97-AF65-F5344CB8AC3E}">
        <p14:creationId xmlns:p14="http://schemas.microsoft.com/office/powerpoint/2010/main" val="39747717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14</a:t>
            </a:fld>
            <a:endParaRPr lang="en-US"/>
          </a:p>
        </p:txBody>
      </p:sp>
    </p:spTree>
    <p:extLst>
      <p:ext uri="{BB962C8B-B14F-4D97-AF65-F5344CB8AC3E}">
        <p14:creationId xmlns:p14="http://schemas.microsoft.com/office/powerpoint/2010/main" val="5736828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15</a:t>
            </a:fld>
            <a:endParaRPr lang="en-US"/>
          </a:p>
        </p:txBody>
      </p:sp>
    </p:spTree>
    <p:extLst>
      <p:ext uri="{BB962C8B-B14F-4D97-AF65-F5344CB8AC3E}">
        <p14:creationId xmlns:p14="http://schemas.microsoft.com/office/powerpoint/2010/main" val="11677603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16</a:t>
            </a:fld>
            <a:endParaRPr lang="en-US"/>
          </a:p>
        </p:txBody>
      </p:sp>
    </p:spTree>
    <p:extLst>
      <p:ext uri="{BB962C8B-B14F-4D97-AF65-F5344CB8AC3E}">
        <p14:creationId xmlns:p14="http://schemas.microsoft.com/office/powerpoint/2010/main" val="41699271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29</a:t>
            </a:fld>
            <a:endParaRPr lang="en-US"/>
          </a:p>
        </p:txBody>
      </p:sp>
    </p:spTree>
    <p:extLst>
      <p:ext uri="{BB962C8B-B14F-4D97-AF65-F5344CB8AC3E}">
        <p14:creationId xmlns:p14="http://schemas.microsoft.com/office/powerpoint/2010/main" val="10563791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34</a:t>
            </a:fld>
            <a:endParaRPr lang="en-US"/>
          </a:p>
        </p:txBody>
      </p:sp>
    </p:spTree>
    <p:extLst>
      <p:ext uri="{BB962C8B-B14F-4D97-AF65-F5344CB8AC3E}">
        <p14:creationId xmlns:p14="http://schemas.microsoft.com/office/powerpoint/2010/main" val="362982656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2_Two Column">
    <p:spTree>
      <p:nvGrpSpPr>
        <p:cNvPr id="1" name=""/>
        <p:cNvGrpSpPr/>
        <p:nvPr/>
      </p:nvGrpSpPr>
      <p:grpSpPr>
        <a:xfrm>
          <a:off x="0" y="0"/>
          <a:ext cx="0" cy="0"/>
          <a:chOff x="0" y="0"/>
          <a:chExt cx="0" cy="0"/>
        </a:xfrm>
      </p:grpSpPr>
      <p:sp>
        <p:nvSpPr>
          <p:cNvPr id="125" name="Shape 125"/>
          <p:cNvSpPr>
            <a:spLocks noGrp="1"/>
          </p:cNvSpPr>
          <p:nvPr>
            <p:ph type="pic" sz="half" idx="13"/>
          </p:nvPr>
        </p:nvSpPr>
        <p:spPr>
          <a:xfrm>
            <a:off x="954156" y="1801878"/>
            <a:ext cx="4916559" cy="3777286"/>
          </a:xfrm>
          <a:prstGeom prst="rect">
            <a:avLst/>
          </a:prstGeom>
        </p:spPr>
        <p:txBody>
          <a:bodyPr lIns="91439" rIns="91439">
            <a:noAutofit/>
          </a:bodyPr>
          <a:lstStyle/>
          <a:p>
            <a:endParaRPr/>
          </a:p>
        </p:txBody>
      </p:sp>
      <p:sp>
        <p:nvSpPr>
          <p:cNvPr id="126" name="Shape 126"/>
          <p:cNvSpPr>
            <a:spLocks noGrp="1"/>
          </p:cNvSpPr>
          <p:nvPr>
            <p:ph type="pic" sz="half" idx="14"/>
          </p:nvPr>
        </p:nvSpPr>
        <p:spPr>
          <a:xfrm>
            <a:off x="6407425" y="1801878"/>
            <a:ext cx="4916559" cy="3777286"/>
          </a:xfrm>
          <a:prstGeom prst="rect">
            <a:avLst/>
          </a:prstGeom>
        </p:spPr>
        <p:txBody>
          <a:bodyPr lIns="91439" rIns="91439">
            <a:noAutofit/>
          </a:bodyPr>
          <a:lstStyle/>
          <a:p>
            <a:endParaRPr/>
          </a:p>
        </p:txBody>
      </p:sp>
      <p:sp>
        <p:nvSpPr>
          <p:cNvPr id="127" name="Shape 127"/>
          <p:cNvSpPr>
            <a:spLocks noGrp="1"/>
          </p:cNvSpPr>
          <p:nvPr>
            <p:ph type="title"/>
          </p:nvPr>
        </p:nvSpPr>
        <p:spPr>
          <a:xfrm>
            <a:off x="838200" y="401845"/>
            <a:ext cx="10515600" cy="642041"/>
          </a:xfrm>
          <a:prstGeom prst="rect">
            <a:avLst/>
          </a:prstGeom>
        </p:spPr>
        <p:txBody>
          <a:bodyPr lIns="45719" tIns="45719" rIns="45719" bIns="45719"/>
          <a:lstStyle>
            <a:lvl1pPr algn="ctr">
              <a:defRPr sz="2800" b="0">
                <a:solidFill>
                  <a:srgbClr val="272727"/>
                </a:solidFill>
                <a:latin typeface="+mn-lt"/>
                <a:ea typeface="+mn-ea"/>
                <a:cs typeface="+mn-cs"/>
                <a:sym typeface="Calibri"/>
              </a:defRPr>
            </a:lvl1pPr>
          </a:lstStyle>
          <a:p>
            <a:r>
              <a:t>Title Text</a:t>
            </a:r>
          </a:p>
        </p:txBody>
      </p:sp>
      <p:sp>
        <p:nvSpPr>
          <p:cNvPr id="128" name="Shape 128"/>
          <p:cNvSpPr>
            <a:spLocks noGrp="1"/>
          </p:cNvSpPr>
          <p:nvPr>
            <p:ph type="body" sz="quarter" idx="1"/>
          </p:nvPr>
        </p:nvSpPr>
        <p:spPr>
          <a:xfrm>
            <a:off x="838200" y="867189"/>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129" name="Shape 129"/>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289251411"/>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4_six Column">
    <p:spTree>
      <p:nvGrpSpPr>
        <p:cNvPr id="1" name=""/>
        <p:cNvGrpSpPr/>
        <p:nvPr/>
      </p:nvGrpSpPr>
      <p:grpSpPr>
        <a:xfrm>
          <a:off x="0" y="0"/>
          <a:ext cx="0" cy="0"/>
          <a:chOff x="0" y="0"/>
          <a:chExt cx="0" cy="0"/>
        </a:xfrm>
      </p:grpSpPr>
      <p:sp>
        <p:nvSpPr>
          <p:cNvPr id="136" name="Shape 136"/>
          <p:cNvSpPr>
            <a:spLocks noGrp="1"/>
          </p:cNvSpPr>
          <p:nvPr>
            <p:ph type="pic" sz="quarter" idx="13"/>
          </p:nvPr>
        </p:nvSpPr>
        <p:spPr>
          <a:xfrm>
            <a:off x="838200" y="1775654"/>
            <a:ext cx="3362739" cy="1550642"/>
          </a:xfrm>
          <a:prstGeom prst="rect">
            <a:avLst/>
          </a:prstGeom>
        </p:spPr>
        <p:txBody>
          <a:bodyPr lIns="91439" rIns="91439">
            <a:noAutofit/>
          </a:bodyPr>
          <a:lstStyle/>
          <a:p>
            <a:endParaRPr/>
          </a:p>
        </p:txBody>
      </p:sp>
      <p:sp>
        <p:nvSpPr>
          <p:cNvPr id="137" name="Shape 137"/>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138" name="Shape 138"/>
          <p:cNvSpPr>
            <a:spLocks noGrp="1"/>
          </p:cNvSpPr>
          <p:nvPr>
            <p:ph type="body" sz="quarter" idx="1"/>
          </p:nvPr>
        </p:nvSpPr>
        <p:spPr>
          <a:xfrm>
            <a:off x="838200" y="893693"/>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139" name="Shape 139"/>
          <p:cNvSpPr>
            <a:spLocks noGrp="1"/>
          </p:cNvSpPr>
          <p:nvPr>
            <p:ph type="pic" sz="quarter" idx="14"/>
          </p:nvPr>
        </p:nvSpPr>
        <p:spPr>
          <a:xfrm>
            <a:off x="4414630" y="1775654"/>
            <a:ext cx="3362740" cy="1550642"/>
          </a:xfrm>
          <a:prstGeom prst="rect">
            <a:avLst/>
          </a:prstGeom>
        </p:spPr>
        <p:txBody>
          <a:bodyPr lIns="91439" rIns="91439">
            <a:noAutofit/>
          </a:bodyPr>
          <a:lstStyle/>
          <a:p>
            <a:endParaRPr/>
          </a:p>
        </p:txBody>
      </p:sp>
      <p:sp>
        <p:nvSpPr>
          <p:cNvPr id="140" name="Shape 140"/>
          <p:cNvSpPr>
            <a:spLocks noGrp="1"/>
          </p:cNvSpPr>
          <p:nvPr>
            <p:ph type="pic" sz="quarter" idx="15"/>
          </p:nvPr>
        </p:nvSpPr>
        <p:spPr>
          <a:xfrm>
            <a:off x="7991061" y="1775654"/>
            <a:ext cx="3362739" cy="1550642"/>
          </a:xfrm>
          <a:prstGeom prst="rect">
            <a:avLst/>
          </a:prstGeom>
        </p:spPr>
        <p:txBody>
          <a:bodyPr lIns="91439" rIns="91439">
            <a:noAutofit/>
          </a:bodyPr>
          <a:lstStyle/>
          <a:p>
            <a:endParaRPr/>
          </a:p>
        </p:txBody>
      </p:sp>
      <p:sp>
        <p:nvSpPr>
          <p:cNvPr id="141" name="Shape 141"/>
          <p:cNvSpPr>
            <a:spLocks noGrp="1"/>
          </p:cNvSpPr>
          <p:nvPr>
            <p:ph type="pic" sz="quarter" idx="16"/>
          </p:nvPr>
        </p:nvSpPr>
        <p:spPr>
          <a:xfrm>
            <a:off x="838200" y="4061655"/>
            <a:ext cx="3362739" cy="1550642"/>
          </a:xfrm>
          <a:prstGeom prst="rect">
            <a:avLst/>
          </a:prstGeom>
        </p:spPr>
        <p:txBody>
          <a:bodyPr lIns="91439" rIns="91439">
            <a:noAutofit/>
          </a:bodyPr>
          <a:lstStyle/>
          <a:p>
            <a:endParaRPr/>
          </a:p>
        </p:txBody>
      </p:sp>
      <p:sp>
        <p:nvSpPr>
          <p:cNvPr id="142" name="Shape 142"/>
          <p:cNvSpPr>
            <a:spLocks noGrp="1"/>
          </p:cNvSpPr>
          <p:nvPr>
            <p:ph type="pic" sz="quarter" idx="17"/>
          </p:nvPr>
        </p:nvSpPr>
        <p:spPr>
          <a:xfrm>
            <a:off x="4414630" y="4061654"/>
            <a:ext cx="3362740" cy="1550642"/>
          </a:xfrm>
          <a:prstGeom prst="rect">
            <a:avLst/>
          </a:prstGeom>
        </p:spPr>
        <p:txBody>
          <a:bodyPr lIns="91439" rIns="91439">
            <a:noAutofit/>
          </a:bodyPr>
          <a:lstStyle/>
          <a:p>
            <a:endParaRPr/>
          </a:p>
        </p:txBody>
      </p:sp>
      <p:sp>
        <p:nvSpPr>
          <p:cNvPr id="143" name="Shape 143"/>
          <p:cNvSpPr>
            <a:spLocks noGrp="1"/>
          </p:cNvSpPr>
          <p:nvPr>
            <p:ph type="pic" sz="quarter" idx="18"/>
          </p:nvPr>
        </p:nvSpPr>
        <p:spPr>
          <a:xfrm>
            <a:off x="7991061" y="4061654"/>
            <a:ext cx="3362739" cy="1550642"/>
          </a:xfrm>
          <a:prstGeom prst="rect">
            <a:avLst/>
          </a:prstGeom>
        </p:spPr>
        <p:txBody>
          <a:bodyPr lIns="91439" rIns="91439">
            <a:noAutofit/>
          </a:bodyPr>
          <a:lstStyle/>
          <a:p>
            <a:endParaRPr/>
          </a:p>
        </p:txBody>
      </p:sp>
      <p:sp>
        <p:nvSpPr>
          <p:cNvPr id="144" name="Shape 144"/>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3332622056"/>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5_six Column small">
    <p:spTree>
      <p:nvGrpSpPr>
        <p:cNvPr id="1" name=""/>
        <p:cNvGrpSpPr/>
        <p:nvPr/>
      </p:nvGrpSpPr>
      <p:grpSpPr>
        <a:xfrm>
          <a:off x="0" y="0"/>
          <a:ext cx="0" cy="0"/>
          <a:chOff x="0" y="0"/>
          <a:chExt cx="0" cy="0"/>
        </a:xfrm>
      </p:grpSpPr>
      <p:sp>
        <p:nvSpPr>
          <p:cNvPr id="151" name="Shape 151"/>
          <p:cNvSpPr>
            <a:spLocks noGrp="1"/>
          </p:cNvSpPr>
          <p:nvPr>
            <p:ph type="pic" sz="quarter" idx="13"/>
          </p:nvPr>
        </p:nvSpPr>
        <p:spPr>
          <a:xfrm>
            <a:off x="838200" y="1775654"/>
            <a:ext cx="1414672" cy="1550642"/>
          </a:xfrm>
          <a:prstGeom prst="rect">
            <a:avLst/>
          </a:prstGeom>
        </p:spPr>
        <p:txBody>
          <a:bodyPr lIns="91439" rIns="91439">
            <a:noAutofit/>
          </a:bodyPr>
          <a:lstStyle/>
          <a:p>
            <a:endParaRPr/>
          </a:p>
        </p:txBody>
      </p:sp>
      <p:sp>
        <p:nvSpPr>
          <p:cNvPr id="152" name="Shape 152"/>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153" name="Shape 153"/>
          <p:cNvSpPr>
            <a:spLocks noGrp="1"/>
          </p:cNvSpPr>
          <p:nvPr>
            <p:ph type="body" sz="quarter" idx="1"/>
          </p:nvPr>
        </p:nvSpPr>
        <p:spPr>
          <a:xfrm>
            <a:off x="838200" y="893693"/>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154" name="Shape 154"/>
          <p:cNvSpPr>
            <a:spLocks noGrp="1"/>
          </p:cNvSpPr>
          <p:nvPr>
            <p:ph type="pic" sz="quarter" idx="14"/>
          </p:nvPr>
        </p:nvSpPr>
        <p:spPr>
          <a:xfrm>
            <a:off x="4414630" y="1775654"/>
            <a:ext cx="1414671" cy="1550642"/>
          </a:xfrm>
          <a:prstGeom prst="rect">
            <a:avLst/>
          </a:prstGeom>
        </p:spPr>
        <p:txBody>
          <a:bodyPr lIns="91439" rIns="91439">
            <a:noAutofit/>
          </a:bodyPr>
          <a:lstStyle/>
          <a:p>
            <a:endParaRPr/>
          </a:p>
        </p:txBody>
      </p:sp>
      <p:sp>
        <p:nvSpPr>
          <p:cNvPr id="155" name="Shape 155"/>
          <p:cNvSpPr>
            <a:spLocks noGrp="1"/>
          </p:cNvSpPr>
          <p:nvPr>
            <p:ph type="pic" sz="quarter" idx="15"/>
          </p:nvPr>
        </p:nvSpPr>
        <p:spPr>
          <a:xfrm>
            <a:off x="7991061" y="1775654"/>
            <a:ext cx="1414671" cy="1550642"/>
          </a:xfrm>
          <a:prstGeom prst="rect">
            <a:avLst/>
          </a:prstGeom>
        </p:spPr>
        <p:txBody>
          <a:bodyPr lIns="91439" rIns="91439">
            <a:noAutofit/>
          </a:bodyPr>
          <a:lstStyle/>
          <a:p>
            <a:endParaRPr/>
          </a:p>
        </p:txBody>
      </p:sp>
      <p:sp>
        <p:nvSpPr>
          <p:cNvPr id="156" name="Shape 156"/>
          <p:cNvSpPr>
            <a:spLocks noGrp="1"/>
          </p:cNvSpPr>
          <p:nvPr>
            <p:ph type="pic" sz="quarter" idx="16"/>
          </p:nvPr>
        </p:nvSpPr>
        <p:spPr>
          <a:xfrm>
            <a:off x="838200" y="4061655"/>
            <a:ext cx="1414672" cy="1550642"/>
          </a:xfrm>
          <a:prstGeom prst="rect">
            <a:avLst/>
          </a:prstGeom>
        </p:spPr>
        <p:txBody>
          <a:bodyPr lIns="91439" rIns="91439">
            <a:noAutofit/>
          </a:bodyPr>
          <a:lstStyle/>
          <a:p>
            <a:endParaRPr/>
          </a:p>
        </p:txBody>
      </p:sp>
      <p:sp>
        <p:nvSpPr>
          <p:cNvPr id="157" name="Shape 157"/>
          <p:cNvSpPr>
            <a:spLocks noGrp="1"/>
          </p:cNvSpPr>
          <p:nvPr>
            <p:ph type="pic" sz="quarter" idx="17"/>
          </p:nvPr>
        </p:nvSpPr>
        <p:spPr>
          <a:xfrm>
            <a:off x="4414630" y="4061654"/>
            <a:ext cx="1414671" cy="1550642"/>
          </a:xfrm>
          <a:prstGeom prst="rect">
            <a:avLst/>
          </a:prstGeom>
        </p:spPr>
        <p:txBody>
          <a:bodyPr lIns="91439" rIns="91439">
            <a:noAutofit/>
          </a:bodyPr>
          <a:lstStyle/>
          <a:p>
            <a:endParaRPr/>
          </a:p>
        </p:txBody>
      </p:sp>
      <p:sp>
        <p:nvSpPr>
          <p:cNvPr id="158" name="Shape 158"/>
          <p:cNvSpPr>
            <a:spLocks noGrp="1"/>
          </p:cNvSpPr>
          <p:nvPr>
            <p:ph type="pic" sz="quarter" idx="18"/>
          </p:nvPr>
        </p:nvSpPr>
        <p:spPr>
          <a:xfrm>
            <a:off x="7991061" y="4061654"/>
            <a:ext cx="1414671" cy="1550642"/>
          </a:xfrm>
          <a:prstGeom prst="rect">
            <a:avLst/>
          </a:prstGeom>
        </p:spPr>
        <p:txBody>
          <a:bodyPr lIns="91439" rIns="91439">
            <a:noAutofit/>
          </a:bodyPr>
          <a:lstStyle/>
          <a:p>
            <a:endParaRPr/>
          </a:p>
        </p:txBody>
      </p:sp>
      <p:sp>
        <p:nvSpPr>
          <p:cNvPr id="159" name="Shape 159"/>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2190473079"/>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5_24 images Full page">
    <p:spTree>
      <p:nvGrpSpPr>
        <p:cNvPr id="1" name=""/>
        <p:cNvGrpSpPr/>
        <p:nvPr/>
      </p:nvGrpSpPr>
      <p:grpSpPr>
        <a:xfrm>
          <a:off x="0" y="0"/>
          <a:ext cx="0" cy="0"/>
          <a:chOff x="0" y="0"/>
          <a:chExt cx="0" cy="0"/>
        </a:xfrm>
      </p:grpSpPr>
      <p:sp>
        <p:nvSpPr>
          <p:cNvPr id="166" name="Shape 166"/>
          <p:cNvSpPr>
            <a:spLocks noGrp="1"/>
          </p:cNvSpPr>
          <p:nvPr>
            <p:ph type="pic" sz="quarter" idx="13"/>
          </p:nvPr>
        </p:nvSpPr>
        <p:spPr>
          <a:xfrm>
            <a:off x="0" y="0"/>
            <a:ext cx="2048256" cy="1728217"/>
          </a:xfrm>
          <a:prstGeom prst="rect">
            <a:avLst/>
          </a:prstGeom>
        </p:spPr>
        <p:txBody>
          <a:bodyPr lIns="91439" rIns="91439">
            <a:noAutofit/>
          </a:bodyPr>
          <a:lstStyle/>
          <a:p>
            <a:endParaRPr/>
          </a:p>
        </p:txBody>
      </p:sp>
      <p:sp>
        <p:nvSpPr>
          <p:cNvPr id="167" name="Shape 167"/>
          <p:cNvSpPr>
            <a:spLocks noGrp="1"/>
          </p:cNvSpPr>
          <p:nvPr>
            <p:ph type="pic" sz="quarter" idx="14"/>
          </p:nvPr>
        </p:nvSpPr>
        <p:spPr>
          <a:xfrm>
            <a:off x="2028749" y="0"/>
            <a:ext cx="2048257" cy="1728217"/>
          </a:xfrm>
          <a:prstGeom prst="rect">
            <a:avLst/>
          </a:prstGeom>
        </p:spPr>
        <p:txBody>
          <a:bodyPr lIns="91439" rIns="91439">
            <a:noAutofit/>
          </a:bodyPr>
          <a:lstStyle/>
          <a:p>
            <a:endParaRPr/>
          </a:p>
        </p:txBody>
      </p:sp>
      <p:sp>
        <p:nvSpPr>
          <p:cNvPr id="168" name="Shape 168"/>
          <p:cNvSpPr>
            <a:spLocks noGrp="1"/>
          </p:cNvSpPr>
          <p:nvPr>
            <p:ph type="pic" sz="quarter" idx="15"/>
          </p:nvPr>
        </p:nvSpPr>
        <p:spPr>
          <a:xfrm>
            <a:off x="4057498" y="0"/>
            <a:ext cx="2048257" cy="1728217"/>
          </a:xfrm>
          <a:prstGeom prst="rect">
            <a:avLst/>
          </a:prstGeom>
        </p:spPr>
        <p:txBody>
          <a:bodyPr lIns="91439" rIns="91439">
            <a:noAutofit/>
          </a:bodyPr>
          <a:lstStyle/>
          <a:p>
            <a:endParaRPr/>
          </a:p>
        </p:txBody>
      </p:sp>
      <p:sp>
        <p:nvSpPr>
          <p:cNvPr id="169" name="Shape 169"/>
          <p:cNvSpPr>
            <a:spLocks noGrp="1"/>
          </p:cNvSpPr>
          <p:nvPr>
            <p:ph type="pic" sz="quarter" idx="16"/>
          </p:nvPr>
        </p:nvSpPr>
        <p:spPr>
          <a:xfrm>
            <a:off x="6086247" y="0"/>
            <a:ext cx="2048257" cy="1728217"/>
          </a:xfrm>
          <a:prstGeom prst="rect">
            <a:avLst/>
          </a:prstGeom>
        </p:spPr>
        <p:txBody>
          <a:bodyPr lIns="91439" rIns="91439">
            <a:noAutofit/>
          </a:bodyPr>
          <a:lstStyle/>
          <a:p>
            <a:endParaRPr/>
          </a:p>
        </p:txBody>
      </p:sp>
      <p:sp>
        <p:nvSpPr>
          <p:cNvPr id="170" name="Shape 170"/>
          <p:cNvSpPr>
            <a:spLocks noGrp="1"/>
          </p:cNvSpPr>
          <p:nvPr>
            <p:ph type="pic" sz="quarter" idx="17"/>
          </p:nvPr>
        </p:nvSpPr>
        <p:spPr>
          <a:xfrm>
            <a:off x="10143743" y="0"/>
            <a:ext cx="2048257" cy="1728217"/>
          </a:xfrm>
          <a:prstGeom prst="rect">
            <a:avLst/>
          </a:prstGeom>
        </p:spPr>
        <p:txBody>
          <a:bodyPr lIns="91439" rIns="91439">
            <a:noAutofit/>
          </a:bodyPr>
          <a:lstStyle/>
          <a:p>
            <a:endParaRPr/>
          </a:p>
        </p:txBody>
      </p:sp>
      <p:sp>
        <p:nvSpPr>
          <p:cNvPr id="171" name="Shape 171"/>
          <p:cNvSpPr>
            <a:spLocks noGrp="1"/>
          </p:cNvSpPr>
          <p:nvPr>
            <p:ph type="pic" sz="quarter" idx="18"/>
          </p:nvPr>
        </p:nvSpPr>
        <p:spPr>
          <a:xfrm>
            <a:off x="8114996" y="0"/>
            <a:ext cx="2048257" cy="1728217"/>
          </a:xfrm>
          <a:prstGeom prst="rect">
            <a:avLst/>
          </a:prstGeom>
        </p:spPr>
        <p:txBody>
          <a:bodyPr lIns="91439" rIns="91439">
            <a:noAutofit/>
          </a:bodyPr>
          <a:lstStyle/>
          <a:p>
            <a:endParaRPr/>
          </a:p>
        </p:txBody>
      </p:sp>
      <p:sp>
        <p:nvSpPr>
          <p:cNvPr id="172" name="Shape 172"/>
          <p:cNvSpPr>
            <a:spLocks noGrp="1"/>
          </p:cNvSpPr>
          <p:nvPr>
            <p:ph type="pic" sz="quarter" idx="19"/>
          </p:nvPr>
        </p:nvSpPr>
        <p:spPr>
          <a:xfrm>
            <a:off x="0" y="1709927"/>
            <a:ext cx="2048256" cy="1728218"/>
          </a:xfrm>
          <a:prstGeom prst="rect">
            <a:avLst/>
          </a:prstGeom>
        </p:spPr>
        <p:txBody>
          <a:bodyPr lIns="91439" rIns="91439">
            <a:noAutofit/>
          </a:bodyPr>
          <a:lstStyle/>
          <a:p>
            <a:endParaRPr/>
          </a:p>
        </p:txBody>
      </p:sp>
      <p:sp>
        <p:nvSpPr>
          <p:cNvPr id="173" name="Shape 173"/>
          <p:cNvSpPr>
            <a:spLocks noGrp="1"/>
          </p:cNvSpPr>
          <p:nvPr>
            <p:ph type="pic" sz="quarter" idx="20"/>
          </p:nvPr>
        </p:nvSpPr>
        <p:spPr>
          <a:xfrm>
            <a:off x="2028749" y="1709927"/>
            <a:ext cx="2048257" cy="1728218"/>
          </a:xfrm>
          <a:prstGeom prst="rect">
            <a:avLst/>
          </a:prstGeom>
        </p:spPr>
        <p:txBody>
          <a:bodyPr lIns="91439" rIns="91439">
            <a:noAutofit/>
          </a:bodyPr>
          <a:lstStyle/>
          <a:p>
            <a:endParaRPr/>
          </a:p>
        </p:txBody>
      </p:sp>
      <p:sp>
        <p:nvSpPr>
          <p:cNvPr id="174" name="Shape 174"/>
          <p:cNvSpPr>
            <a:spLocks noGrp="1"/>
          </p:cNvSpPr>
          <p:nvPr>
            <p:ph type="pic" sz="quarter" idx="21"/>
          </p:nvPr>
        </p:nvSpPr>
        <p:spPr>
          <a:xfrm>
            <a:off x="4057498" y="1709927"/>
            <a:ext cx="2048257" cy="1728218"/>
          </a:xfrm>
          <a:prstGeom prst="rect">
            <a:avLst/>
          </a:prstGeom>
        </p:spPr>
        <p:txBody>
          <a:bodyPr lIns="91439" rIns="91439">
            <a:noAutofit/>
          </a:bodyPr>
          <a:lstStyle/>
          <a:p>
            <a:endParaRPr/>
          </a:p>
        </p:txBody>
      </p:sp>
      <p:sp>
        <p:nvSpPr>
          <p:cNvPr id="175" name="Shape 175"/>
          <p:cNvSpPr>
            <a:spLocks noGrp="1"/>
          </p:cNvSpPr>
          <p:nvPr>
            <p:ph type="pic" sz="quarter" idx="22"/>
          </p:nvPr>
        </p:nvSpPr>
        <p:spPr>
          <a:xfrm>
            <a:off x="6086247" y="1709927"/>
            <a:ext cx="2048257" cy="1728218"/>
          </a:xfrm>
          <a:prstGeom prst="rect">
            <a:avLst/>
          </a:prstGeom>
        </p:spPr>
        <p:txBody>
          <a:bodyPr lIns="91439" rIns="91439">
            <a:noAutofit/>
          </a:bodyPr>
          <a:lstStyle/>
          <a:p>
            <a:endParaRPr/>
          </a:p>
        </p:txBody>
      </p:sp>
      <p:sp>
        <p:nvSpPr>
          <p:cNvPr id="176" name="Shape 176"/>
          <p:cNvSpPr>
            <a:spLocks noGrp="1"/>
          </p:cNvSpPr>
          <p:nvPr>
            <p:ph type="pic" sz="quarter" idx="23"/>
          </p:nvPr>
        </p:nvSpPr>
        <p:spPr>
          <a:xfrm>
            <a:off x="10143743" y="1709927"/>
            <a:ext cx="2048257" cy="1728218"/>
          </a:xfrm>
          <a:prstGeom prst="rect">
            <a:avLst/>
          </a:prstGeom>
        </p:spPr>
        <p:txBody>
          <a:bodyPr lIns="91439" rIns="91439">
            <a:noAutofit/>
          </a:bodyPr>
          <a:lstStyle/>
          <a:p>
            <a:endParaRPr/>
          </a:p>
        </p:txBody>
      </p:sp>
      <p:sp>
        <p:nvSpPr>
          <p:cNvPr id="177" name="Shape 177"/>
          <p:cNvSpPr>
            <a:spLocks noGrp="1"/>
          </p:cNvSpPr>
          <p:nvPr>
            <p:ph type="pic" sz="quarter" idx="24"/>
          </p:nvPr>
        </p:nvSpPr>
        <p:spPr>
          <a:xfrm>
            <a:off x="8114996" y="1709927"/>
            <a:ext cx="2048257" cy="1728218"/>
          </a:xfrm>
          <a:prstGeom prst="rect">
            <a:avLst/>
          </a:prstGeom>
        </p:spPr>
        <p:txBody>
          <a:bodyPr lIns="91439" rIns="91439">
            <a:noAutofit/>
          </a:bodyPr>
          <a:lstStyle/>
          <a:p>
            <a:endParaRPr/>
          </a:p>
        </p:txBody>
      </p:sp>
      <p:sp>
        <p:nvSpPr>
          <p:cNvPr id="178" name="Shape 178"/>
          <p:cNvSpPr>
            <a:spLocks noGrp="1"/>
          </p:cNvSpPr>
          <p:nvPr>
            <p:ph type="pic" sz="quarter" idx="25"/>
          </p:nvPr>
        </p:nvSpPr>
        <p:spPr>
          <a:xfrm>
            <a:off x="0" y="3419855"/>
            <a:ext cx="2048256" cy="1728218"/>
          </a:xfrm>
          <a:prstGeom prst="rect">
            <a:avLst/>
          </a:prstGeom>
        </p:spPr>
        <p:txBody>
          <a:bodyPr lIns="91439" rIns="91439">
            <a:noAutofit/>
          </a:bodyPr>
          <a:lstStyle/>
          <a:p>
            <a:endParaRPr/>
          </a:p>
        </p:txBody>
      </p:sp>
      <p:sp>
        <p:nvSpPr>
          <p:cNvPr id="179" name="Shape 179"/>
          <p:cNvSpPr>
            <a:spLocks noGrp="1"/>
          </p:cNvSpPr>
          <p:nvPr>
            <p:ph type="pic" sz="quarter" idx="26"/>
          </p:nvPr>
        </p:nvSpPr>
        <p:spPr>
          <a:xfrm>
            <a:off x="2028749" y="3419855"/>
            <a:ext cx="2048257" cy="1728218"/>
          </a:xfrm>
          <a:prstGeom prst="rect">
            <a:avLst/>
          </a:prstGeom>
        </p:spPr>
        <p:txBody>
          <a:bodyPr lIns="91439" rIns="91439">
            <a:noAutofit/>
          </a:bodyPr>
          <a:lstStyle/>
          <a:p>
            <a:endParaRPr/>
          </a:p>
        </p:txBody>
      </p:sp>
      <p:sp>
        <p:nvSpPr>
          <p:cNvPr id="180" name="Shape 180"/>
          <p:cNvSpPr>
            <a:spLocks noGrp="1"/>
          </p:cNvSpPr>
          <p:nvPr>
            <p:ph type="pic" sz="quarter" idx="27"/>
          </p:nvPr>
        </p:nvSpPr>
        <p:spPr>
          <a:xfrm>
            <a:off x="4057498" y="3419855"/>
            <a:ext cx="2048257" cy="1728218"/>
          </a:xfrm>
          <a:prstGeom prst="rect">
            <a:avLst/>
          </a:prstGeom>
        </p:spPr>
        <p:txBody>
          <a:bodyPr lIns="91439" rIns="91439">
            <a:noAutofit/>
          </a:bodyPr>
          <a:lstStyle/>
          <a:p>
            <a:endParaRPr/>
          </a:p>
        </p:txBody>
      </p:sp>
      <p:sp>
        <p:nvSpPr>
          <p:cNvPr id="181" name="Shape 181"/>
          <p:cNvSpPr>
            <a:spLocks noGrp="1"/>
          </p:cNvSpPr>
          <p:nvPr>
            <p:ph type="pic" sz="quarter" idx="28"/>
          </p:nvPr>
        </p:nvSpPr>
        <p:spPr>
          <a:xfrm>
            <a:off x="6086247" y="3419855"/>
            <a:ext cx="2048257" cy="1728218"/>
          </a:xfrm>
          <a:prstGeom prst="rect">
            <a:avLst/>
          </a:prstGeom>
        </p:spPr>
        <p:txBody>
          <a:bodyPr lIns="91439" rIns="91439">
            <a:noAutofit/>
          </a:bodyPr>
          <a:lstStyle/>
          <a:p>
            <a:endParaRPr/>
          </a:p>
        </p:txBody>
      </p:sp>
      <p:sp>
        <p:nvSpPr>
          <p:cNvPr id="182" name="Shape 182"/>
          <p:cNvSpPr>
            <a:spLocks noGrp="1"/>
          </p:cNvSpPr>
          <p:nvPr>
            <p:ph type="pic" sz="quarter" idx="29"/>
          </p:nvPr>
        </p:nvSpPr>
        <p:spPr>
          <a:xfrm>
            <a:off x="10143743" y="3419855"/>
            <a:ext cx="2048257" cy="1728218"/>
          </a:xfrm>
          <a:prstGeom prst="rect">
            <a:avLst/>
          </a:prstGeom>
        </p:spPr>
        <p:txBody>
          <a:bodyPr lIns="91439" rIns="91439">
            <a:noAutofit/>
          </a:bodyPr>
          <a:lstStyle/>
          <a:p>
            <a:endParaRPr/>
          </a:p>
        </p:txBody>
      </p:sp>
      <p:sp>
        <p:nvSpPr>
          <p:cNvPr id="183" name="Shape 183"/>
          <p:cNvSpPr>
            <a:spLocks noGrp="1"/>
          </p:cNvSpPr>
          <p:nvPr>
            <p:ph type="pic" sz="quarter" idx="30"/>
          </p:nvPr>
        </p:nvSpPr>
        <p:spPr>
          <a:xfrm>
            <a:off x="8114996" y="3419855"/>
            <a:ext cx="2048257" cy="1728218"/>
          </a:xfrm>
          <a:prstGeom prst="rect">
            <a:avLst/>
          </a:prstGeom>
        </p:spPr>
        <p:txBody>
          <a:bodyPr lIns="91439" rIns="91439">
            <a:noAutofit/>
          </a:bodyPr>
          <a:lstStyle/>
          <a:p>
            <a:endParaRPr/>
          </a:p>
        </p:txBody>
      </p:sp>
      <p:sp>
        <p:nvSpPr>
          <p:cNvPr id="184" name="Shape 184"/>
          <p:cNvSpPr>
            <a:spLocks noGrp="1"/>
          </p:cNvSpPr>
          <p:nvPr>
            <p:ph type="pic" sz="quarter" idx="31"/>
          </p:nvPr>
        </p:nvSpPr>
        <p:spPr>
          <a:xfrm>
            <a:off x="0" y="5129784"/>
            <a:ext cx="2048256" cy="1728217"/>
          </a:xfrm>
          <a:prstGeom prst="rect">
            <a:avLst/>
          </a:prstGeom>
        </p:spPr>
        <p:txBody>
          <a:bodyPr lIns="91439" rIns="91439">
            <a:noAutofit/>
          </a:bodyPr>
          <a:lstStyle/>
          <a:p>
            <a:endParaRPr/>
          </a:p>
        </p:txBody>
      </p:sp>
      <p:sp>
        <p:nvSpPr>
          <p:cNvPr id="185" name="Shape 185"/>
          <p:cNvSpPr>
            <a:spLocks noGrp="1"/>
          </p:cNvSpPr>
          <p:nvPr>
            <p:ph type="pic" sz="quarter" idx="32"/>
          </p:nvPr>
        </p:nvSpPr>
        <p:spPr>
          <a:xfrm>
            <a:off x="2028749" y="5129784"/>
            <a:ext cx="2048257" cy="1728217"/>
          </a:xfrm>
          <a:prstGeom prst="rect">
            <a:avLst/>
          </a:prstGeom>
        </p:spPr>
        <p:txBody>
          <a:bodyPr lIns="91439" rIns="91439">
            <a:noAutofit/>
          </a:bodyPr>
          <a:lstStyle/>
          <a:p>
            <a:endParaRPr/>
          </a:p>
        </p:txBody>
      </p:sp>
      <p:sp>
        <p:nvSpPr>
          <p:cNvPr id="186" name="Shape 186"/>
          <p:cNvSpPr>
            <a:spLocks noGrp="1"/>
          </p:cNvSpPr>
          <p:nvPr>
            <p:ph type="pic" sz="quarter" idx="33"/>
          </p:nvPr>
        </p:nvSpPr>
        <p:spPr>
          <a:xfrm>
            <a:off x="4057498" y="5129784"/>
            <a:ext cx="2048257" cy="1728217"/>
          </a:xfrm>
          <a:prstGeom prst="rect">
            <a:avLst/>
          </a:prstGeom>
        </p:spPr>
        <p:txBody>
          <a:bodyPr lIns="91439" rIns="91439">
            <a:noAutofit/>
          </a:bodyPr>
          <a:lstStyle/>
          <a:p>
            <a:endParaRPr/>
          </a:p>
        </p:txBody>
      </p:sp>
      <p:sp>
        <p:nvSpPr>
          <p:cNvPr id="187" name="Shape 187"/>
          <p:cNvSpPr>
            <a:spLocks noGrp="1"/>
          </p:cNvSpPr>
          <p:nvPr>
            <p:ph type="pic" sz="quarter" idx="34"/>
          </p:nvPr>
        </p:nvSpPr>
        <p:spPr>
          <a:xfrm>
            <a:off x="6086247" y="5129784"/>
            <a:ext cx="2048257" cy="1728217"/>
          </a:xfrm>
          <a:prstGeom prst="rect">
            <a:avLst/>
          </a:prstGeom>
        </p:spPr>
        <p:txBody>
          <a:bodyPr lIns="91439" rIns="91439">
            <a:noAutofit/>
          </a:bodyPr>
          <a:lstStyle/>
          <a:p>
            <a:endParaRPr/>
          </a:p>
        </p:txBody>
      </p:sp>
      <p:sp>
        <p:nvSpPr>
          <p:cNvPr id="188" name="Shape 188"/>
          <p:cNvSpPr>
            <a:spLocks noGrp="1"/>
          </p:cNvSpPr>
          <p:nvPr>
            <p:ph type="pic" sz="quarter" idx="35"/>
          </p:nvPr>
        </p:nvSpPr>
        <p:spPr>
          <a:xfrm>
            <a:off x="10143743" y="5129784"/>
            <a:ext cx="2048257" cy="1728217"/>
          </a:xfrm>
          <a:prstGeom prst="rect">
            <a:avLst/>
          </a:prstGeom>
        </p:spPr>
        <p:txBody>
          <a:bodyPr lIns="91439" rIns="91439">
            <a:noAutofit/>
          </a:bodyPr>
          <a:lstStyle/>
          <a:p>
            <a:endParaRPr/>
          </a:p>
        </p:txBody>
      </p:sp>
      <p:sp>
        <p:nvSpPr>
          <p:cNvPr id="189" name="Shape 189"/>
          <p:cNvSpPr>
            <a:spLocks noGrp="1"/>
          </p:cNvSpPr>
          <p:nvPr>
            <p:ph type="pic" sz="quarter" idx="36"/>
          </p:nvPr>
        </p:nvSpPr>
        <p:spPr>
          <a:xfrm>
            <a:off x="8114996" y="5129784"/>
            <a:ext cx="2048257" cy="1728217"/>
          </a:xfrm>
          <a:prstGeom prst="rect">
            <a:avLst/>
          </a:prstGeom>
        </p:spPr>
        <p:txBody>
          <a:bodyPr lIns="91439" rIns="91439">
            <a:noAutofit/>
          </a:bodyPr>
          <a:lstStyle/>
          <a:p>
            <a:endParaRPr/>
          </a:p>
        </p:txBody>
      </p:sp>
      <p:sp>
        <p:nvSpPr>
          <p:cNvPr id="190" name="Shape 190"/>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3616560567"/>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8_Circle">
    <p:spTree>
      <p:nvGrpSpPr>
        <p:cNvPr id="1" name=""/>
        <p:cNvGrpSpPr/>
        <p:nvPr/>
      </p:nvGrpSpPr>
      <p:grpSpPr>
        <a:xfrm>
          <a:off x="0" y="0"/>
          <a:ext cx="0" cy="0"/>
          <a:chOff x="0" y="0"/>
          <a:chExt cx="0" cy="0"/>
        </a:xfrm>
      </p:grpSpPr>
      <p:sp>
        <p:nvSpPr>
          <p:cNvPr id="197" name="Shape 197"/>
          <p:cNvSpPr>
            <a:spLocks noGrp="1"/>
          </p:cNvSpPr>
          <p:nvPr>
            <p:ph type="pic" sz="quarter" idx="13"/>
          </p:nvPr>
        </p:nvSpPr>
        <p:spPr>
          <a:xfrm>
            <a:off x="829850" y="1588416"/>
            <a:ext cx="2160000" cy="2160001"/>
          </a:xfrm>
          <a:prstGeom prst="rect">
            <a:avLst/>
          </a:prstGeom>
        </p:spPr>
        <p:txBody>
          <a:bodyPr lIns="91439" rIns="91439">
            <a:noAutofit/>
          </a:bodyPr>
          <a:lstStyle/>
          <a:p>
            <a:endParaRPr/>
          </a:p>
        </p:txBody>
      </p:sp>
      <p:sp>
        <p:nvSpPr>
          <p:cNvPr id="198" name="Shape 198"/>
          <p:cNvSpPr>
            <a:spLocks noGrp="1"/>
          </p:cNvSpPr>
          <p:nvPr>
            <p:ph type="pic" sz="quarter" idx="14"/>
          </p:nvPr>
        </p:nvSpPr>
        <p:spPr>
          <a:xfrm>
            <a:off x="3632684" y="1588416"/>
            <a:ext cx="2160001" cy="2160001"/>
          </a:xfrm>
          <a:prstGeom prst="rect">
            <a:avLst/>
          </a:prstGeom>
        </p:spPr>
        <p:txBody>
          <a:bodyPr lIns="91439" rIns="91439">
            <a:noAutofit/>
          </a:bodyPr>
          <a:lstStyle/>
          <a:p>
            <a:endParaRPr/>
          </a:p>
        </p:txBody>
      </p:sp>
      <p:sp>
        <p:nvSpPr>
          <p:cNvPr id="199" name="Shape 199"/>
          <p:cNvSpPr>
            <a:spLocks noGrp="1"/>
          </p:cNvSpPr>
          <p:nvPr>
            <p:ph type="pic" sz="quarter" idx="15"/>
          </p:nvPr>
        </p:nvSpPr>
        <p:spPr>
          <a:xfrm>
            <a:off x="6435519" y="1588416"/>
            <a:ext cx="2160001" cy="2160001"/>
          </a:xfrm>
          <a:prstGeom prst="rect">
            <a:avLst/>
          </a:prstGeom>
        </p:spPr>
        <p:txBody>
          <a:bodyPr lIns="91439" rIns="91439">
            <a:noAutofit/>
          </a:bodyPr>
          <a:lstStyle/>
          <a:p>
            <a:endParaRPr/>
          </a:p>
        </p:txBody>
      </p:sp>
      <p:sp>
        <p:nvSpPr>
          <p:cNvPr id="200" name="Shape 200"/>
          <p:cNvSpPr>
            <a:spLocks noGrp="1"/>
          </p:cNvSpPr>
          <p:nvPr>
            <p:ph type="pic" sz="quarter" idx="16"/>
          </p:nvPr>
        </p:nvSpPr>
        <p:spPr>
          <a:xfrm>
            <a:off x="9238354" y="1588416"/>
            <a:ext cx="2160001" cy="2160001"/>
          </a:xfrm>
          <a:prstGeom prst="rect">
            <a:avLst/>
          </a:prstGeom>
        </p:spPr>
        <p:txBody>
          <a:bodyPr lIns="91439" rIns="91439">
            <a:noAutofit/>
          </a:bodyPr>
          <a:lstStyle/>
          <a:p>
            <a:endParaRPr/>
          </a:p>
        </p:txBody>
      </p:sp>
      <p:sp>
        <p:nvSpPr>
          <p:cNvPr id="201" name="Shape 201"/>
          <p:cNvSpPr>
            <a:spLocks noGrp="1"/>
          </p:cNvSpPr>
          <p:nvPr>
            <p:ph type="pic" sz="quarter" idx="17"/>
          </p:nvPr>
        </p:nvSpPr>
        <p:spPr>
          <a:xfrm>
            <a:off x="785295" y="3994918"/>
            <a:ext cx="2160000" cy="2160001"/>
          </a:xfrm>
          <a:prstGeom prst="rect">
            <a:avLst/>
          </a:prstGeom>
        </p:spPr>
        <p:txBody>
          <a:bodyPr lIns="91439" rIns="91439">
            <a:noAutofit/>
          </a:bodyPr>
          <a:lstStyle/>
          <a:p>
            <a:endParaRPr/>
          </a:p>
        </p:txBody>
      </p:sp>
      <p:sp>
        <p:nvSpPr>
          <p:cNvPr id="202" name="Shape 202"/>
          <p:cNvSpPr>
            <a:spLocks noGrp="1"/>
          </p:cNvSpPr>
          <p:nvPr>
            <p:ph type="pic" sz="quarter" idx="18"/>
          </p:nvPr>
        </p:nvSpPr>
        <p:spPr>
          <a:xfrm>
            <a:off x="3588129" y="3994918"/>
            <a:ext cx="2160001" cy="2160001"/>
          </a:xfrm>
          <a:prstGeom prst="rect">
            <a:avLst/>
          </a:prstGeom>
        </p:spPr>
        <p:txBody>
          <a:bodyPr lIns="91439" rIns="91439">
            <a:noAutofit/>
          </a:bodyPr>
          <a:lstStyle/>
          <a:p>
            <a:endParaRPr/>
          </a:p>
        </p:txBody>
      </p:sp>
      <p:sp>
        <p:nvSpPr>
          <p:cNvPr id="203" name="Shape 203"/>
          <p:cNvSpPr>
            <a:spLocks noGrp="1"/>
          </p:cNvSpPr>
          <p:nvPr>
            <p:ph type="pic" sz="quarter" idx="19"/>
          </p:nvPr>
        </p:nvSpPr>
        <p:spPr>
          <a:xfrm>
            <a:off x="6390964" y="3994918"/>
            <a:ext cx="2160001" cy="2160001"/>
          </a:xfrm>
          <a:prstGeom prst="rect">
            <a:avLst/>
          </a:prstGeom>
        </p:spPr>
        <p:txBody>
          <a:bodyPr lIns="91439" rIns="91439">
            <a:noAutofit/>
          </a:bodyPr>
          <a:lstStyle/>
          <a:p>
            <a:endParaRPr/>
          </a:p>
        </p:txBody>
      </p:sp>
      <p:sp>
        <p:nvSpPr>
          <p:cNvPr id="204" name="Shape 204"/>
          <p:cNvSpPr>
            <a:spLocks noGrp="1"/>
          </p:cNvSpPr>
          <p:nvPr>
            <p:ph type="pic" sz="quarter" idx="20"/>
          </p:nvPr>
        </p:nvSpPr>
        <p:spPr>
          <a:xfrm>
            <a:off x="9193800" y="3994918"/>
            <a:ext cx="2160000" cy="2160001"/>
          </a:xfrm>
          <a:prstGeom prst="rect">
            <a:avLst/>
          </a:prstGeom>
        </p:spPr>
        <p:txBody>
          <a:bodyPr lIns="91439" rIns="91439">
            <a:noAutofit/>
          </a:bodyPr>
          <a:lstStyle/>
          <a:p>
            <a:endParaRPr/>
          </a:p>
        </p:txBody>
      </p:sp>
      <p:sp>
        <p:nvSpPr>
          <p:cNvPr id="205" name="Shape 205"/>
          <p:cNvSpPr>
            <a:spLocks noGrp="1"/>
          </p:cNvSpPr>
          <p:nvPr>
            <p:ph type="title"/>
          </p:nvPr>
        </p:nvSpPr>
        <p:spPr>
          <a:prstGeom prst="rect">
            <a:avLst/>
          </a:prstGeom>
        </p:spPr>
        <p:txBody>
          <a:bodyPr/>
          <a:lstStyle/>
          <a:p>
            <a:r>
              <a:t>Title Text</a:t>
            </a:r>
          </a:p>
        </p:txBody>
      </p:sp>
      <p:sp>
        <p:nvSpPr>
          <p:cNvPr id="206" name="Shape 206"/>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2010075977"/>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9_4 rounded images">
    <p:spTree>
      <p:nvGrpSpPr>
        <p:cNvPr id="1" name=""/>
        <p:cNvGrpSpPr/>
        <p:nvPr/>
      </p:nvGrpSpPr>
      <p:grpSpPr>
        <a:xfrm>
          <a:off x="0" y="0"/>
          <a:ext cx="0" cy="0"/>
          <a:chOff x="0" y="0"/>
          <a:chExt cx="0" cy="0"/>
        </a:xfrm>
      </p:grpSpPr>
      <p:sp>
        <p:nvSpPr>
          <p:cNvPr id="213" name="Shape 213"/>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214" name="Shape 214"/>
          <p:cNvSpPr>
            <a:spLocks noGrp="1"/>
          </p:cNvSpPr>
          <p:nvPr>
            <p:ph type="body" sz="quarter" idx="1"/>
          </p:nvPr>
        </p:nvSpPr>
        <p:spPr>
          <a:xfrm>
            <a:off x="838200" y="893693"/>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215" name="Shape 215"/>
          <p:cNvSpPr>
            <a:spLocks noGrp="1"/>
          </p:cNvSpPr>
          <p:nvPr>
            <p:ph type="pic" sz="quarter" idx="13"/>
          </p:nvPr>
        </p:nvSpPr>
        <p:spPr>
          <a:xfrm>
            <a:off x="4678364" y="2027444"/>
            <a:ext cx="1377881" cy="1550643"/>
          </a:xfrm>
          <a:prstGeom prst="rect">
            <a:avLst/>
          </a:prstGeom>
        </p:spPr>
        <p:txBody>
          <a:bodyPr lIns="91439" rIns="91439">
            <a:noAutofit/>
          </a:bodyPr>
          <a:lstStyle/>
          <a:p>
            <a:endParaRPr/>
          </a:p>
        </p:txBody>
      </p:sp>
      <p:sp>
        <p:nvSpPr>
          <p:cNvPr id="216" name="Shape 216"/>
          <p:cNvSpPr>
            <a:spLocks noGrp="1"/>
          </p:cNvSpPr>
          <p:nvPr>
            <p:ph type="pic" sz="quarter" idx="14"/>
          </p:nvPr>
        </p:nvSpPr>
        <p:spPr>
          <a:xfrm>
            <a:off x="4678364" y="3768654"/>
            <a:ext cx="1377881" cy="1550643"/>
          </a:xfrm>
          <a:prstGeom prst="rect">
            <a:avLst/>
          </a:prstGeom>
        </p:spPr>
        <p:txBody>
          <a:bodyPr lIns="91439" rIns="91439">
            <a:noAutofit/>
          </a:bodyPr>
          <a:lstStyle/>
          <a:p>
            <a:endParaRPr/>
          </a:p>
        </p:txBody>
      </p:sp>
      <p:sp>
        <p:nvSpPr>
          <p:cNvPr id="217" name="Shape 217"/>
          <p:cNvSpPr>
            <a:spLocks noGrp="1"/>
          </p:cNvSpPr>
          <p:nvPr>
            <p:ph type="pic" sz="quarter" idx="15"/>
          </p:nvPr>
        </p:nvSpPr>
        <p:spPr>
          <a:xfrm>
            <a:off x="6222241" y="2027444"/>
            <a:ext cx="1377881" cy="1550643"/>
          </a:xfrm>
          <a:prstGeom prst="rect">
            <a:avLst/>
          </a:prstGeom>
        </p:spPr>
        <p:txBody>
          <a:bodyPr lIns="91439" rIns="91439">
            <a:noAutofit/>
          </a:bodyPr>
          <a:lstStyle/>
          <a:p>
            <a:endParaRPr/>
          </a:p>
        </p:txBody>
      </p:sp>
      <p:sp>
        <p:nvSpPr>
          <p:cNvPr id="218" name="Shape 218"/>
          <p:cNvSpPr>
            <a:spLocks noGrp="1"/>
          </p:cNvSpPr>
          <p:nvPr>
            <p:ph type="pic" sz="quarter" idx="16"/>
          </p:nvPr>
        </p:nvSpPr>
        <p:spPr>
          <a:xfrm>
            <a:off x="6222241" y="3768654"/>
            <a:ext cx="1377881" cy="1550643"/>
          </a:xfrm>
          <a:prstGeom prst="rect">
            <a:avLst/>
          </a:prstGeom>
        </p:spPr>
        <p:txBody>
          <a:bodyPr lIns="91439" rIns="91439">
            <a:noAutofit/>
          </a:bodyPr>
          <a:lstStyle/>
          <a:p>
            <a:endParaRPr/>
          </a:p>
        </p:txBody>
      </p:sp>
      <p:sp>
        <p:nvSpPr>
          <p:cNvPr id="219" name="Shape 219"/>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1503874845"/>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9_image box with text">
    <p:spTree>
      <p:nvGrpSpPr>
        <p:cNvPr id="1" name=""/>
        <p:cNvGrpSpPr/>
        <p:nvPr/>
      </p:nvGrpSpPr>
      <p:grpSpPr>
        <a:xfrm>
          <a:off x="0" y="0"/>
          <a:ext cx="0" cy="0"/>
          <a:chOff x="0" y="0"/>
          <a:chExt cx="0" cy="0"/>
        </a:xfrm>
      </p:grpSpPr>
      <p:sp>
        <p:nvSpPr>
          <p:cNvPr id="226" name="Shape 226"/>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227" name="Shape 227"/>
          <p:cNvSpPr>
            <a:spLocks noGrp="1"/>
          </p:cNvSpPr>
          <p:nvPr>
            <p:ph type="body" sz="quarter" idx="1"/>
          </p:nvPr>
        </p:nvSpPr>
        <p:spPr>
          <a:xfrm>
            <a:off x="838200" y="893693"/>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228" name="Shape 228"/>
          <p:cNvSpPr>
            <a:spLocks noGrp="1"/>
          </p:cNvSpPr>
          <p:nvPr>
            <p:ph type="pic" sz="quarter" idx="13"/>
          </p:nvPr>
        </p:nvSpPr>
        <p:spPr>
          <a:xfrm>
            <a:off x="914400" y="1722646"/>
            <a:ext cx="2441450" cy="1193592"/>
          </a:xfrm>
          <a:prstGeom prst="rect">
            <a:avLst/>
          </a:prstGeom>
        </p:spPr>
        <p:txBody>
          <a:bodyPr lIns="91439" rIns="91439">
            <a:noAutofit/>
          </a:bodyPr>
          <a:lstStyle/>
          <a:p>
            <a:endParaRPr/>
          </a:p>
        </p:txBody>
      </p:sp>
      <p:sp>
        <p:nvSpPr>
          <p:cNvPr id="229" name="Shape 229"/>
          <p:cNvSpPr>
            <a:spLocks noGrp="1"/>
          </p:cNvSpPr>
          <p:nvPr>
            <p:ph type="pic" sz="quarter" idx="14"/>
          </p:nvPr>
        </p:nvSpPr>
        <p:spPr>
          <a:xfrm>
            <a:off x="3554984" y="1722646"/>
            <a:ext cx="2441449" cy="1193592"/>
          </a:xfrm>
          <a:prstGeom prst="rect">
            <a:avLst/>
          </a:prstGeom>
        </p:spPr>
        <p:txBody>
          <a:bodyPr lIns="91439" rIns="91439">
            <a:noAutofit/>
          </a:bodyPr>
          <a:lstStyle/>
          <a:p>
            <a:endParaRPr/>
          </a:p>
        </p:txBody>
      </p:sp>
      <p:sp>
        <p:nvSpPr>
          <p:cNvPr id="230" name="Shape 230"/>
          <p:cNvSpPr>
            <a:spLocks noGrp="1"/>
          </p:cNvSpPr>
          <p:nvPr>
            <p:ph type="pic" sz="quarter" idx="15"/>
          </p:nvPr>
        </p:nvSpPr>
        <p:spPr>
          <a:xfrm>
            <a:off x="6195567" y="1722646"/>
            <a:ext cx="2441450" cy="1193592"/>
          </a:xfrm>
          <a:prstGeom prst="rect">
            <a:avLst/>
          </a:prstGeom>
        </p:spPr>
        <p:txBody>
          <a:bodyPr lIns="91439" rIns="91439">
            <a:noAutofit/>
          </a:bodyPr>
          <a:lstStyle/>
          <a:p>
            <a:endParaRPr/>
          </a:p>
        </p:txBody>
      </p:sp>
      <p:sp>
        <p:nvSpPr>
          <p:cNvPr id="231" name="Shape 231"/>
          <p:cNvSpPr>
            <a:spLocks noGrp="1"/>
          </p:cNvSpPr>
          <p:nvPr>
            <p:ph type="pic" sz="quarter" idx="16"/>
          </p:nvPr>
        </p:nvSpPr>
        <p:spPr>
          <a:xfrm>
            <a:off x="8836152" y="1722646"/>
            <a:ext cx="2441449" cy="1193592"/>
          </a:xfrm>
          <a:prstGeom prst="rect">
            <a:avLst/>
          </a:prstGeom>
        </p:spPr>
        <p:txBody>
          <a:bodyPr lIns="91439" rIns="91439">
            <a:noAutofit/>
          </a:bodyPr>
          <a:lstStyle/>
          <a:p>
            <a:endParaRPr/>
          </a:p>
        </p:txBody>
      </p:sp>
      <p:sp>
        <p:nvSpPr>
          <p:cNvPr id="232" name="Shape 232"/>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220944589"/>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823699" y="341788"/>
            <a:ext cx="10844563" cy="615553"/>
          </a:xfrm>
        </p:spPr>
        <p:txBody>
          <a:bodyPr tIns="0" rIns="0" bIns="0"/>
          <a:lstStyle>
            <a:lvl1pPr>
              <a:defRPr lang="zh-CN" altLang="en-US" sz="3999" b="0" kern="1200" dirty="0">
                <a:solidFill>
                  <a:srgbClr val="004D86"/>
                </a:solidFill>
                <a:latin typeface="微软雅黑" panose="020B0503020204020204" pitchFamily="34" charset="-122"/>
                <a:ea typeface="微软雅黑" panose="020B0503020204020204" pitchFamily="34" charset="-122"/>
                <a:cs typeface="Arial" panose="020B0604020202020204" pitchFamily="34" charset="0"/>
              </a:defRPr>
            </a:lvl1pPr>
          </a:lstStyle>
          <a:p>
            <a:pPr lvl="0"/>
            <a:r>
              <a:rPr lang="zh-CN" altLang="en-US" dirty="0"/>
              <a:t>单击此处编辑母版标题样式</a:t>
            </a:r>
          </a:p>
        </p:txBody>
      </p:sp>
      <p:sp>
        <p:nvSpPr>
          <p:cNvPr id="4" name="Rectangle 10"/>
          <p:cNvSpPr>
            <a:spLocks noChangeArrowheads="1"/>
          </p:cNvSpPr>
          <p:nvPr userDrawn="1"/>
        </p:nvSpPr>
        <p:spPr bwMode="auto">
          <a:xfrm>
            <a:off x="823699" y="6489701"/>
            <a:ext cx="2096541" cy="45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defTabSz="801130" eaLnBrk="0" hangingPunct="0">
              <a:lnSpc>
                <a:spcPct val="85000"/>
              </a:lnSpc>
            </a:pPr>
            <a:fld id="{6E2B6D97-5D44-430E-A027-85C3264F843E}" type="slidenum">
              <a:rPr lang="de-DE" altLang="zh-CN" sz="1000" smtClean="0">
                <a:latin typeface="Arial" panose="020B0604020202020204" pitchFamily="34" charset="0"/>
                <a:ea typeface="MS PGothic" panose="020B0600070205080204" pitchFamily="34" charset="-128"/>
                <a:cs typeface="Arial" panose="020B0604020202020204" pitchFamily="34" charset="0"/>
              </a:rPr>
              <a:pPr defTabSz="801130" eaLnBrk="0" hangingPunct="0">
                <a:lnSpc>
                  <a:spcPct val="85000"/>
                </a:lnSpc>
              </a:pPr>
              <a:t>‹#›</a:t>
            </a:fld>
            <a:endParaRPr lang="en-GB" altLang="zh-CN" sz="1000" dirty="0">
              <a:latin typeface="Arial" panose="020B0604020202020204" pitchFamily="34" charset="0"/>
              <a:ea typeface="MS PGothic" panose="020B0600070205080204" pitchFamily="34" charset="-128"/>
              <a:cs typeface="Arial" panose="020B0604020202020204" pitchFamily="34" charset="0"/>
            </a:endParaRPr>
          </a:p>
        </p:txBody>
      </p:sp>
    </p:spTree>
    <p:extLst>
      <p:ext uri="{BB962C8B-B14F-4D97-AF65-F5344CB8AC3E}">
        <p14:creationId xmlns:p14="http://schemas.microsoft.com/office/powerpoint/2010/main" val="3856563872"/>
      </p:ext>
    </p:extLst>
  </p:cSld>
  <p:clrMapOvr>
    <a:masterClrMapping/>
  </p:clrMapOvr>
  <p:transition spd="med" advClick="0"/>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Blank slide gray">
    <p:bg>
      <p:bgPr>
        <a:solidFill>
          <a:schemeClr val="bg2"/>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Tree>
    <p:extLst>
      <p:ext uri="{BB962C8B-B14F-4D97-AF65-F5344CB8AC3E}">
        <p14:creationId xmlns:p14="http://schemas.microsoft.com/office/powerpoint/2010/main" val="34485326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823701" y="341793"/>
            <a:ext cx="10844563" cy="615553"/>
          </a:xfrm>
        </p:spPr>
        <p:txBody>
          <a:bodyPr tIns="0" rIns="0" bIns="0"/>
          <a:lstStyle>
            <a:lvl1pPr>
              <a:defRPr lang="zh-CN" altLang="en-US" sz="5332" b="0" kern="1200" dirty="0">
                <a:solidFill>
                  <a:srgbClr val="004D86"/>
                </a:solidFill>
                <a:latin typeface="微软雅黑" panose="020B0503020204020204" pitchFamily="34" charset="-122"/>
                <a:ea typeface="微软雅黑" panose="020B0503020204020204" pitchFamily="34" charset="-122"/>
                <a:cs typeface="Arial" panose="020B0604020202020204" pitchFamily="34" charset="0"/>
              </a:defRPr>
            </a:lvl1pPr>
          </a:lstStyle>
          <a:p>
            <a:pPr lvl="0"/>
            <a:r>
              <a:rPr lang="zh-CN" altLang="en-US" dirty="0"/>
              <a:t>单击此处编辑母版标题样式</a:t>
            </a:r>
          </a:p>
        </p:txBody>
      </p:sp>
      <p:sp>
        <p:nvSpPr>
          <p:cNvPr id="4" name="Rectangle 10"/>
          <p:cNvSpPr>
            <a:spLocks noChangeArrowheads="1"/>
          </p:cNvSpPr>
          <p:nvPr userDrawn="1"/>
        </p:nvSpPr>
        <p:spPr bwMode="auto">
          <a:xfrm>
            <a:off x="823700" y="6489704"/>
            <a:ext cx="2096541" cy="45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defTabSz="1068147" eaLnBrk="0" hangingPunct="0">
              <a:lnSpc>
                <a:spcPct val="85000"/>
              </a:lnSpc>
            </a:pPr>
            <a:fld id="{6E2B6D97-5D44-430E-A027-85C3264F843E}" type="slidenum">
              <a:rPr lang="de-DE" altLang="zh-CN" sz="1333" smtClean="0">
                <a:latin typeface="Arial" panose="020B0604020202020204" pitchFamily="34" charset="0"/>
                <a:ea typeface="MS PGothic" panose="020B0600070205080204" pitchFamily="34" charset="-128"/>
                <a:cs typeface="Arial" panose="020B0604020202020204" pitchFamily="34" charset="0"/>
              </a:rPr>
              <a:pPr defTabSz="1068147" eaLnBrk="0" hangingPunct="0">
                <a:lnSpc>
                  <a:spcPct val="85000"/>
                </a:lnSpc>
              </a:pPr>
              <a:t>‹#›</a:t>
            </a:fld>
            <a:endParaRPr lang="en-GB" altLang="zh-CN" sz="1333" dirty="0">
              <a:latin typeface="Arial" panose="020B0604020202020204" pitchFamily="34" charset="0"/>
              <a:ea typeface="MS PGothic" panose="020B0600070205080204" pitchFamily="34" charset="-128"/>
              <a:cs typeface="Arial" panose="020B0604020202020204" pitchFamily="34" charset="0"/>
            </a:endParaRPr>
          </a:p>
        </p:txBody>
      </p:sp>
    </p:spTree>
    <p:extLst>
      <p:ext uri="{BB962C8B-B14F-4D97-AF65-F5344CB8AC3E}">
        <p14:creationId xmlns:p14="http://schemas.microsoft.com/office/powerpoint/2010/main" val="3349835882"/>
      </p:ext>
    </p:extLst>
  </p:cSld>
  <p:clrMapOvr>
    <a:masterClrMapping/>
  </p:clrMapOvr>
  <p:transition spd="med" advClick="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sp>
        <p:nvSpPr>
          <p:cNvPr id="88" name="Shape 88"/>
          <p:cNvSpPr>
            <a:spLocks noGrp="1"/>
          </p:cNvSpPr>
          <p:nvPr>
            <p:ph type="body" idx="1"/>
          </p:nvPr>
        </p:nvSpPr>
        <p:spPr>
          <a:xfrm>
            <a:off x="935037" y="1600200"/>
            <a:ext cx="10647363" cy="4346575"/>
          </a:xfrm>
          <a:prstGeom prst="rect">
            <a:avLst/>
          </a:prstGeom>
        </p:spPr>
        <p:txBody>
          <a:bodyPr/>
          <a:lstStyle>
            <a:lvl1pPr marL="342900" indent="-342900">
              <a:spcBef>
                <a:spcPts val="700"/>
              </a:spcBef>
              <a:defRPr sz="3000"/>
            </a:lvl1pPr>
            <a:lvl2pPr marL="742950" indent="-285750">
              <a:spcBef>
                <a:spcPts val="700"/>
              </a:spcBef>
              <a:buSzPct val="80000"/>
              <a:buChar char="▪"/>
              <a:defRPr sz="3000"/>
            </a:lvl2pPr>
            <a:lvl3pPr marL="1143000" indent="-228600">
              <a:spcBef>
                <a:spcPts val="700"/>
              </a:spcBef>
              <a:buChar char="▪"/>
              <a:defRPr sz="3000"/>
            </a:lvl3pPr>
            <a:lvl4pPr marL="1600200" indent="-228600">
              <a:spcBef>
                <a:spcPts val="700"/>
              </a:spcBef>
              <a:defRPr sz="3000"/>
            </a:lvl4pPr>
            <a:lvl5pPr marL="2057400" indent="-228600">
              <a:spcBef>
                <a:spcPts val="700"/>
              </a:spcBef>
              <a:defRPr sz="3000"/>
            </a:lvl5pPr>
          </a:lstStyle>
          <a:p>
            <a:r>
              <a:t>Body Level One</a:t>
            </a:r>
          </a:p>
          <a:p>
            <a:pPr lvl="1"/>
            <a:r>
              <a:t>Body Level Two</a:t>
            </a:r>
          </a:p>
          <a:p>
            <a:pPr lvl="2"/>
            <a:r>
              <a:t>Body Level Three</a:t>
            </a:r>
          </a:p>
          <a:p>
            <a:pPr lvl="3"/>
            <a:r>
              <a:t>Body Level Four</a:t>
            </a:r>
          </a:p>
          <a:p>
            <a:pPr lvl="4"/>
            <a:r>
              <a:t>Body Level Five</a:t>
            </a:r>
          </a:p>
        </p:txBody>
      </p:sp>
      <p:sp>
        <p:nvSpPr>
          <p:cNvPr id="89" name="Shape 89"/>
          <p:cNvSpPr>
            <a:spLocks noGrp="1"/>
          </p:cNvSpPr>
          <p:nvPr>
            <p:ph type="title"/>
          </p:nvPr>
        </p:nvSpPr>
        <p:spPr>
          <a:xfrm>
            <a:off x="935037" y="274638"/>
            <a:ext cx="10647363" cy="1143001"/>
          </a:xfrm>
          <a:prstGeom prst="rect">
            <a:avLst/>
          </a:prstGeom>
        </p:spPr>
        <p:txBody>
          <a:bodyPr lIns="45719" tIns="45719" rIns="45719" bIns="45719"/>
          <a:lstStyle>
            <a:lvl1pPr algn="ctr">
              <a:defRPr sz="4400" b="0">
                <a:solidFill>
                  <a:srgbClr val="000000"/>
                </a:solidFill>
              </a:defRPr>
            </a:lvl1pPr>
          </a:lstStyle>
          <a:p>
            <a:r>
              <a:t>Title Text</a:t>
            </a:r>
          </a:p>
        </p:txBody>
      </p:sp>
      <p:sp>
        <p:nvSpPr>
          <p:cNvPr id="90" name="Shape 90"/>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1125786211"/>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2_Cover image">
    <p:spTree>
      <p:nvGrpSpPr>
        <p:cNvPr id="1" name=""/>
        <p:cNvGrpSpPr/>
        <p:nvPr/>
      </p:nvGrpSpPr>
      <p:grpSpPr>
        <a:xfrm>
          <a:off x="0" y="0"/>
          <a:ext cx="0" cy="0"/>
          <a:chOff x="0" y="0"/>
          <a:chExt cx="0" cy="0"/>
        </a:xfrm>
      </p:grpSpPr>
      <p:sp>
        <p:nvSpPr>
          <p:cNvPr id="97" name="Shape 97"/>
          <p:cNvSpPr>
            <a:spLocks noGrp="1"/>
          </p:cNvSpPr>
          <p:nvPr>
            <p:ph type="pic" idx="13"/>
          </p:nvPr>
        </p:nvSpPr>
        <p:spPr>
          <a:xfrm>
            <a:off x="0" y="0"/>
            <a:ext cx="12192000" cy="6858000"/>
          </a:xfrm>
          <a:prstGeom prst="rect">
            <a:avLst/>
          </a:prstGeom>
        </p:spPr>
        <p:txBody>
          <a:bodyPr lIns="91439" rIns="91439">
            <a:noAutofit/>
          </a:bodyPr>
          <a:lstStyle/>
          <a:p>
            <a:endParaRPr/>
          </a:p>
        </p:txBody>
      </p:sp>
      <p:sp>
        <p:nvSpPr>
          <p:cNvPr id="98" name="Shape 98"/>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1761861617"/>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2_Title Slide with half image">
    <p:spTree>
      <p:nvGrpSpPr>
        <p:cNvPr id="1" name=""/>
        <p:cNvGrpSpPr/>
        <p:nvPr/>
      </p:nvGrpSpPr>
      <p:grpSpPr>
        <a:xfrm>
          <a:off x="0" y="0"/>
          <a:ext cx="0" cy="0"/>
          <a:chOff x="0" y="0"/>
          <a:chExt cx="0" cy="0"/>
        </a:xfrm>
      </p:grpSpPr>
      <p:sp>
        <p:nvSpPr>
          <p:cNvPr id="105" name="Shape 105"/>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106" name="Shape 106"/>
          <p:cNvSpPr>
            <a:spLocks noGrp="1"/>
          </p:cNvSpPr>
          <p:nvPr>
            <p:ph type="body" sz="quarter" idx="1"/>
          </p:nvPr>
        </p:nvSpPr>
        <p:spPr>
          <a:xfrm>
            <a:off x="838200" y="867189"/>
            <a:ext cx="10515600" cy="406401"/>
          </a:xfrm>
          <a:prstGeom prst="rect">
            <a:avLst/>
          </a:prstGeom>
        </p:spPr>
        <p:txBody>
          <a:bodyPr/>
          <a:lstStyle>
            <a:lvl1pPr marL="0" indent="0" algn="ctr">
              <a:lnSpc>
                <a:spcPct val="86000"/>
              </a:lnSpc>
              <a:spcBef>
                <a:spcPts val="0"/>
              </a:spcBef>
              <a:buSzTx/>
              <a:buFontTx/>
              <a:buNone/>
              <a:defRPr sz="1600"/>
            </a:lvl1pPr>
            <a:lvl2pPr marL="609600" indent="-152400" algn="ctr">
              <a:lnSpc>
                <a:spcPct val="86000"/>
              </a:lnSpc>
              <a:spcBef>
                <a:spcPts val="0"/>
              </a:spcBef>
              <a:buSzPct val="80000"/>
              <a:buFontTx/>
              <a:buChar char="▪"/>
              <a:defRPr sz="1600"/>
            </a:lvl2pPr>
            <a:lvl3pPr marL="1036319" indent="-121919" algn="ctr">
              <a:lnSpc>
                <a:spcPct val="86000"/>
              </a:lnSpc>
              <a:spcBef>
                <a:spcPts val="0"/>
              </a:spcBef>
              <a:buFontTx/>
              <a:buChar char="▪"/>
              <a:defRPr sz="1600"/>
            </a:lvl3pPr>
            <a:lvl4pPr marL="1493519" indent="-121919" algn="ctr">
              <a:lnSpc>
                <a:spcPct val="86000"/>
              </a:lnSpc>
              <a:spcBef>
                <a:spcPts val="0"/>
              </a:spcBef>
              <a:buFontTx/>
              <a:defRPr sz="1600"/>
            </a:lvl4pPr>
            <a:lvl5pPr marL="1950720" indent="-121920" algn="ctr">
              <a:lnSpc>
                <a:spcPct val="86000"/>
              </a:lnSpc>
              <a:spcBef>
                <a:spcPts val="0"/>
              </a:spcBef>
              <a:buFontTx/>
              <a:defRPr sz="1600"/>
            </a:lvl5pPr>
          </a:lstStyle>
          <a:p>
            <a:r>
              <a:t>Body Level One</a:t>
            </a:r>
          </a:p>
          <a:p>
            <a:pPr lvl="1"/>
            <a:r>
              <a:t>Body Level Two</a:t>
            </a:r>
          </a:p>
          <a:p>
            <a:pPr lvl="2"/>
            <a:r>
              <a:t>Body Level Three</a:t>
            </a:r>
          </a:p>
          <a:p>
            <a:pPr lvl="3"/>
            <a:r>
              <a:t>Body Level Four</a:t>
            </a:r>
          </a:p>
          <a:p>
            <a:pPr lvl="4"/>
            <a:r>
              <a:t>Body Level Five</a:t>
            </a:r>
          </a:p>
        </p:txBody>
      </p:sp>
      <p:sp>
        <p:nvSpPr>
          <p:cNvPr id="107" name="Shape 107"/>
          <p:cNvSpPr>
            <a:spLocks noGrp="1"/>
          </p:cNvSpPr>
          <p:nvPr>
            <p:ph type="pic" idx="13"/>
          </p:nvPr>
        </p:nvSpPr>
        <p:spPr>
          <a:xfrm>
            <a:off x="0" y="2173355"/>
            <a:ext cx="12192000" cy="3273978"/>
          </a:xfrm>
          <a:prstGeom prst="rect">
            <a:avLst/>
          </a:prstGeom>
        </p:spPr>
        <p:txBody>
          <a:bodyPr lIns="91439" rIns="91439">
            <a:noAutofit/>
          </a:bodyPr>
          <a:lstStyle/>
          <a:p>
            <a:endParaRPr/>
          </a:p>
        </p:txBody>
      </p:sp>
      <p:sp>
        <p:nvSpPr>
          <p:cNvPr id="108" name="Shape 108"/>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2918754190"/>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01_One Column">
    <p:spTree>
      <p:nvGrpSpPr>
        <p:cNvPr id="1" name=""/>
        <p:cNvGrpSpPr/>
        <p:nvPr/>
      </p:nvGrpSpPr>
      <p:grpSpPr>
        <a:xfrm>
          <a:off x="0" y="0"/>
          <a:ext cx="0" cy="0"/>
          <a:chOff x="0" y="0"/>
          <a:chExt cx="0" cy="0"/>
        </a:xfrm>
      </p:grpSpPr>
      <p:sp>
        <p:nvSpPr>
          <p:cNvPr id="115" name="Shape 115"/>
          <p:cNvSpPr>
            <a:spLocks noGrp="1"/>
          </p:cNvSpPr>
          <p:nvPr>
            <p:ph type="pic" idx="13"/>
          </p:nvPr>
        </p:nvSpPr>
        <p:spPr>
          <a:xfrm>
            <a:off x="0" y="2080175"/>
            <a:ext cx="12192000" cy="3114676"/>
          </a:xfrm>
          <a:prstGeom prst="rect">
            <a:avLst/>
          </a:prstGeom>
        </p:spPr>
        <p:txBody>
          <a:bodyPr lIns="91439" rIns="91439">
            <a:noAutofit/>
          </a:bodyPr>
          <a:lstStyle/>
          <a:p>
            <a:endParaRPr/>
          </a:p>
        </p:txBody>
      </p:sp>
      <p:sp>
        <p:nvSpPr>
          <p:cNvPr id="116" name="Shape 116"/>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117" name="Shape 117"/>
          <p:cNvSpPr>
            <a:spLocks noGrp="1"/>
          </p:cNvSpPr>
          <p:nvPr>
            <p:ph type="body" sz="quarter" idx="1"/>
          </p:nvPr>
        </p:nvSpPr>
        <p:spPr>
          <a:xfrm>
            <a:off x="838200" y="893693"/>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118" name="Shape 118"/>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2589120394"/>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slideLayout" Target="../slideLayouts/slideLayout18.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slideLayout" Target="../slideLayouts/slideLayout17.xml"/><Relationship Id="rId2" Type="http://schemas.openxmlformats.org/officeDocument/2006/relationships/slideLayout" Target="../slideLayouts/slideLayout7.xml"/><Relationship Id="rId16" Type="http://schemas.openxmlformats.org/officeDocument/2006/relationships/image" Target="../media/image6.png"/><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5" Type="http://schemas.openxmlformats.org/officeDocument/2006/relationships/image" Target="../media/image5.jpeg"/><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7"/>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9"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Lst>
  <p:transition>
    <p:wipe dir="r"/>
  </p:transition>
  <p:hf hdr="0" ft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4.jpeg"/>
          <p:cNvPicPr>
            <a:picLocks noChangeAspect="1"/>
          </p:cNvPicPr>
          <p:nvPr/>
        </p:nvPicPr>
        <p:blipFill>
          <a:blip r:embed="rId15">
            <a:extLst/>
          </a:blip>
          <a:stretch>
            <a:fillRect/>
          </a:stretch>
        </p:blipFill>
        <p:spPr>
          <a:xfrm>
            <a:off x="0" y="11575"/>
            <a:ext cx="12192000" cy="6858000"/>
          </a:xfrm>
          <a:prstGeom prst="rect">
            <a:avLst/>
          </a:prstGeom>
          <a:ln w="12700">
            <a:miter lim="400000"/>
          </a:ln>
        </p:spPr>
      </p:pic>
      <p:sp>
        <p:nvSpPr>
          <p:cNvPr id="3" name="Shape 3"/>
          <p:cNvSpPr/>
          <p:nvPr/>
        </p:nvSpPr>
        <p:spPr>
          <a:xfrm>
            <a:off x="719135" y="6213473"/>
            <a:ext cx="2774802" cy="187200"/>
          </a:xfrm>
          <a:prstGeom prst="rect">
            <a:avLst/>
          </a:prstGeom>
          <a:solidFill>
            <a:srgbClr val="FFFFFF"/>
          </a:solidFill>
          <a:ln w="12700">
            <a:miter lim="400000"/>
          </a:ln>
        </p:spPr>
        <p:txBody>
          <a:bodyPr lIns="45719" rIns="45719" anchor="ctr"/>
          <a:lstStyle/>
          <a:p>
            <a:pPr algn="ctr">
              <a:defRPr>
                <a:solidFill>
                  <a:srgbClr val="FFFFFF"/>
                </a:solidFill>
              </a:defRPr>
            </a:pPr>
            <a:endParaRPr/>
          </a:p>
        </p:txBody>
      </p:sp>
      <p:sp>
        <p:nvSpPr>
          <p:cNvPr id="4" name="Shape 4"/>
          <p:cNvSpPr>
            <a:spLocks noGrp="1"/>
          </p:cNvSpPr>
          <p:nvPr>
            <p:ph type="title"/>
          </p:nvPr>
        </p:nvSpPr>
        <p:spPr>
          <a:xfrm>
            <a:off x="935037" y="274636"/>
            <a:ext cx="10647199" cy="1143201"/>
          </a:xfrm>
          <a:prstGeom prst="rect">
            <a:avLst/>
          </a:prstGeom>
          <a:ln w="12700">
            <a:miter lim="400000"/>
          </a:ln>
          <a:extLst>
            <a:ext uri="{C572A759-6A51-4108-AA02-DFA0A04FC94B}">
              <ma14:wrappingTextBoxFlag xmlns="" xmlns:ma14="http://schemas.microsoft.com/office/mac/drawingml/2011/main" val="1"/>
            </a:ext>
          </a:extLst>
        </p:spPr>
        <p:txBody>
          <a:bodyPr lIns="91424" tIns="91424" rIns="91424" bIns="91424" anchor="ctr">
            <a:normAutofit/>
          </a:bodyPr>
          <a:lstStyle/>
          <a:p>
            <a:r>
              <a:t>Title Text</a:t>
            </a:r>
          </a:p>
        </p:txBody>
      </p:sp>
      <p:pic>
        <p:nvPicPr>
          <p:cNvPr id="5" name="image5.png"/>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817699" y="6245764"/>
            <a:ext cx="2595599" cy="154800"/>
          </a:xfrm>
          <a:prstGeom prst="rect">
            <a:avLst/>
          </a:prstGeom>
          <a:ln w="12700">
            <a:miter lim="400000"/>
          </a:ln>
        </p:spPr>
      </p:pic>
      <p:sp>
        <p:nvSpPr>
          <p:cNvPr id="6" name="Shape 6"/>
          <p:cNvSpPr>
            <a:spLocks noGrp="1"/>
          </p:cNvSpPr>
          <p:nvPr>
            <p:ph type="body" idx="1"/>
          </p:nvPr>
        </p:nvSpPr>
        <p:spPr>
          <a:xfrm>
            <a:off x="914400" y="1600200"/>
            <a:ext cx="10668000" cy="4267200"/>
          </a:xfrm>
          <a:prstGeom prst="rect">
            <a:avLst/>
          </a:prstGeom>
          <a:ln w="12700">
            <a:miter lim="400000"/>
          </a:ln>
          <a:extLst>
            <a:ext uri="{C572A759-6A51-4108-AA02-DFA0A04FC94B}">
              <ma14:wrappingTextBoxFlag xmlns="" xmlns:ma14="http://schemas.microsoft.com/office/mac/drawingml/2011/main"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7" name="Shape 7"/>
          <p:cNvSpPr>
            <a:spLocks noGrp="1"/>
          </p:cNvSpPr>
          <p:nvPr>
            <p:ph type="sldNum" sz="quarter" idx="2"/>
          </p:nvPr>
        </p:nvSpPr>
        <p:spPr>
          <a:xfrm>
            <a:off x="11446447" y="6196793"/>
            <a:ext cx="250767" cy="241366"/>
          </a:xfrm>
          <a:prstGeom prst="rect">
            <a:avLst/>
          </a:prstGeom>
          <a:ln w="12700">
            <a:miter lim="400000"/>
          </a:ln>
        </p:spPr>
        <p:txBody>
          <a:bodyPr wrap="none" lIns="34275" tIns="34275" rIns="34275" bIns="34275" anchor="ctr">
            <a:spAutoFit/>
          </a:bodyPr>
          <a:lstStyle>
            <a:lvl1pPr algn="r">
              <a:defRPr sz="1200">
                <a:solidFill>
                  <a:srgbClr val="888888"/>
                </a:solidFill>
                <a:latin typeface="Arial"/>
                <a:ea typeface="Arial"/>
                <a:cs typeface="Arial"/>
                <a:sym typeface="Arial"/>
              </a:defRPr>
            </a:lvl1pPr>
          </a:lstStyle>
          <a:p>
            <a:fld id="{86CB4B4D-7CA3-9044-876B-883B54F8677D}" type="slidenum">
              <a:rPr/>
              <a:pPr/>
              <a:t>‹#›</a:t>
            </a:fld>
            <a:endParaRPr/>
          </a:p>
        </p:txBody>
      </p:sp>
    </p:spTree>
    <p:extLst>
      <p:ext uri="{BB962C8B-B14F-4D97-AF65-F5344CB8AC3E}">
        <p14:creationId xmlns:p14="http://schemas.microsoft.com/office/powerpoint/2010/main" val="3000796526"/>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3" r:id="rId13"/>
  </p:sldLayoutIdLst>
  <p:transition spd="med"/>
  <p:txStyles>
    <p:titleStyle>
      <a:lvl1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1pPr>
      <a:lvl2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2pPr>
      <a:lvl3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3pPr>
      <a:lvl4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4pPr>
      <a:lvl5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5pPr>
      <a:lvl6pPr marL="0" marR="0" indent="457189"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6pPr>
      <a:lvl7pPr marL="0" marR="0" indent="914377"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7pPr>
      <a:lvl8pPr marL="0" marR="0" indent="1371565"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8pPr>
      <a:lvl9pPr marL="0" marR="0" indent="1828754"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9pPr>
    </p:titleStyle>
    <p:bodyStyle>
      <a:lvl1pPr marL="150279" marR="0" indent="-150279" algn="l" defTabSz="457200" rtl="0" latinLnBrk="0">
        <a:lnSpc>
          <a:spcPct val="100000"/>
        </a:lnSpc>
        <a:spcBef>
          <a:spcPts val="1300"/>
        </a:spcBef>
        <a:spcAft>
          <a:spcPts val="0"/>
        </a:spcAft>
        <a:buClrTx/>
        <a:buSzPct val="80000"/>
        <a:buFont typeface="Wingdings"/>
        <a:buChar char="▪"/>
        <a:tabLst/>
        <a:defRPr sz="2600" b="0" i="0" u="none" strike="noStrike" cap="none" spc="0" baseline="0">
          <a:ln>
            <a:noFill/>
          </a:ln>
          <a:solidFill>
            <a:srgbClr val="000000"/>
          </a:solidFill>
          <a:uFillTx/>
          <a:latin typeface="Arial"/>
          <a:ea typeface="Arial"/>
          <a:cs typeface="Arial"/>
          <a:sym typeface="Arial"/>
        </a:defRPr>
      </a:lvl1pPr>
      <a:lvl2pPr marL="538325" marR="0" indent="-146751"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2pPr>
      <a:lvl3pPr marL="859446" marR="0" indent="-99581" algn="l" defTabSz="457200" rtl="0" latinLnBrk="0">
        <a:lnSpc>
          <a:spcPct val="100000"/>
        </a:lnSpc>
        <a:spcBef>
          <a:spcPts val="1300"/>
        </a:spcBef>
        <a:spcAft>
          <a:spcPts val="0"/>
        </a:spcAft>
        <a:buClrTx/>
        <a:buSzPct val="80000"/>
        <a:buFont typeface="Wingdings"/>
        <a:buChar char="˗"/>
        <a:tabLst/>
        <a:defRPr sz="2600" b="0" i="0" u="none" strike="noStrike" cap="none" spc="0" baseline="0">
          <a:ln>
            <a:noFill/>
          </a:ln>
          <a:solidFill>
            <a:srgbClr val="000000"/>
          </a:solidFill>
          <a:uFillTx/>
          <a:latin typeface="Arial"/>
          <a:ea typeface="Arial"/>
          <a:cs typeface="Arial"/>
          <a:sym typeface="Arial"/>
        </a:defRPr>
      </a:lvl3pPr>
      <a:lvl4pPr marL="1285961" marR="0" indent="-217071" algn="l" defTabSz="457200" rtl="0" latinLnBrk="0">
        <a:lnSpc>
          <a:spcPct val="100000"/>
        </a:lnSpc>
        <a:spcBef>
          <a:spcPts val="1300"/>
        </a:spcBef>
        <a:spcAft>
          <a:spcPts val="0"/>
        </a:spcAft>
        <a:buClrTx/>
        <a:buSzPct val="80000"/>
        <a:buFont typeface="Wingdings"/>
        <a:buChar char="▪"/>
        <a:tabLst/>
        <a:defRPr sz="2600" b="0" i="0" u="none" strike="noStrike" cap="none" spc="0" baseline="0">
          <a:ln>
            <a:noFill/>
          </a:ln>
          <a:solidFill>
            <a:srgbClr val="000000"/>
          </a:solidFill>
          <a:uFillTx/>
          <a:latin typeface="Arial"/>
          <a:ea typeface="Arial"/>
          <a:cs typeface="Arial"/>
          <a:sym typeface="Arial"/>
        </a:defRPr>
      </a:lvl4pPr>
      <a:lvl5pPr marL="1601806" marR="0" indent="-232357" algn="l" defTabSz="457200" rtl="0" latinLnBrk="0">
        <a:lnSpc>
          <a:spcPct val="100000"/>
        </a:lnSpc>
        <a:spcBef>
          <a:spcPts val="1300"/>
        </a:spcBef>
        <a:spcAft>
          <a:spcPts val="0"/>
        </a:spcAft>
        <a:buClrTx/>
        <a:buSzPct val="80000"/>
        <a:buFont typeface="Wingdings"/>
        <a:buChar char="▪"/>
        <a:tabLst/>
        <a:defRPr sz="2600" b="0" i="0" u="none" strike="noStrike" cap="none" spc="0" baseline="0">
          <a:ln>
            <a:noFill/>
          </a:ln>
          <a:solidFill>
            <a:srgbClr val="000000"/>
          </a:solidFill>
          <a:uFillTx/>
          <a:latin typeface="Arial"/>
          <a:ea typeface="Arial"/>
          <a:cs typeface="Arial"/>
          <a:sym typeface="Arial"/>
        </a:defRPr>
      </a:lvl5pPr>
      <a:lvl6pPr marL="25831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6pPr>
      <a:lvl7pPr marL="30403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7pPr>
      <a:lvl8pPr marL="34975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8pPr>
      <a:lvl9pPr marL="39547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9pPr>
    </p:bodyStyle>
    <p:otherStyle>
      <a:lvl1pPr marL="0" marR="0" indent="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1pPr>
      <a:lvl2pPr marL="0" marR="0" indent="4572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2pPr>
      <a:lvl3pPr marL="0" marR="0" indent="9144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3pPr>
      <a:lvl4pPr marL="0" marR="0" indent="13716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4pPr>
      <a:lvl5pPr marL="0" marR="0" indent="18288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5pPr>
      <a:lvl6pPr marL="0" marR="0" indent="22860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6pPr>
      <a:lvl7pPr marL="0" marR="0" indent="27432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7pPr>
      <a:lvl8pPr marL="0" marR="0" indent="32004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8pPr>
      <a:lvl9pPr marL="0" marR="0" indent="36576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onap.readthedocs.io/en/latest/submodules/appc.git/docs/APPC%20User%20Guide/APPC%20User%20Guide.html#interfaces-summary" TargetMode="External"/><Relationship Id="rId2" Type="http://schemas.openxmlformats.org/officeDocument/2006/relationships/hyperlink" Target="http://onap.readthedocs.io/en/latest/submodules/appc.git/docs/index.html" TargetMode="Externa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iki.onap.org/display/DW/CLAMP+Documentation" TargetMode="External"/><Relationship Id="rId2" Type="http://schemas.openxmlformats.org/officeDocument/2006/relationships/hyperlink" Target="http://onap.readthedocs.io/en/latest/submodules/clamp.git/docs/index.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48.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7.xml"/></Relationships>
</file>

<file path=ppt/slides/_rels/slide5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653143" y="4001845"/>
            <a:ext cx="11318033" cy="2345167"/>
          </a:xfrm>
          <a:prstGeom prst="rect">
            <a:avLst/>
          </a:prstGeom>
        </p:spPr>
        <p:txBody>
          <a:bodyPr>
            <a:noAutofit/>
          </a:bodyPr>
          <a:lstStyle/>
          <a:p>
            <a:r>
              <a:rPr lang="en-US" sz="3200" b="1" dirty="0">
                <a:solidFill>
                  <a:schemeClr val="tx1"/>
                </a:solidFill>
              </a:rPr>
              <a:t/>
            </a:r>
            <a:br>
              <a:rPr lang="en-US" sz="3200" b="1" dirty="0">
                <a:solidFill>
                  <a:schemeClr val="tx1"/>
                </a:solidFill>
              </a:rPr>
            </a:br>
            <a:r>
              <a:rPr lang="en-US" sz="3200" b="1" dirty="0">
                <a:solidFill>
                  <a:schemeClr val="tx1"/>
                </a:solidFill>
              </a:rPr>
              <a:t>ONAP Reference Architecture for Beijing</a:t>
            </a:r>
            <a:r>
              <a:rPr lang="en-US" sz="1600" b="1" dirty="0">
                <a:solidFill>
                  <a:schemeClr val="tx1"/>
                </a:solidFill>
              </a:rPr>
              <a:t/>
            </a:r>
            <a:br>
              <a:rPr lang="en-US" sz="1600" b="1" dirty="0">
                <a:solidFill>
                  <a:schemeClr val="tx1"/>
                </a:solidFill>
              </a:rPr>
            </a:br>
            <a:r>
              <a:rPr lang="en-US" sz="1600" b="1" dirty="0">
                <a:solidFill>
                  <a:schemeClr val="tx1"/>
                </a:solidFill>
              </a:rPr>
              <a:t>Tiger Team Report</a:t>
            </a:r>
            <a:r>
              <a:rPr lang="en-US" sz="1100" b="1" dirty="0">
                <a:solidFill>
                  <a:schemeClr val="tx1"/>
                </a:solidFill>
              </a:rPr>
              <a:t/>
            </a:r>
            <a:br>
              <a:rPr lang="en-US" sz="1100" b="1" dirty="0">
                <a:solidFill>
                  <a:schemeClr val="tx1"/>
                </a:solidFill>
              </a:rPr>
            </a:br>
            <a:r>
              <a:rPr lang="en-US" sz="1200" b="1" dirty="0">
                <a:solidFill>
                  <a:schemeClr val="tx1"/>
                </a:solidFill>
              </a:rPr>
              <a:t/>
            </a:r>
            <a:br>
              <a:rPr lang="en-US" sz="1200" b="1" dirty="0">
                <a:solidFill>
                  <a:schemeClr val="tx1"/>
                </a:solidFill>
              </a:rPr>
            </a:br>
            <a:r>
              <a:rPr lang="en-US" sz="1200" b="1" dirty="0">
                <a:solidFill>
                  <a:schemeClr val="tx1"/>
                </a:solidFill>
              </a:rPr>
              <a:t>Leader: </a:t>
            </a:r>
            <a:r>
              <a:rPr lang="en-US" sz="1200" dirty="0">
                <a:solidFill>
                  <a:schemeClr val="tx1"/>
                </a:solidFill>
              </a:rPr>
              <a:t>Parviz Yegani – </a:t>
            </a:r>
            <a:r>
              <a:rPr lang="en-US" sz="1200" dirty="0" err="1">
                <a:solidFill>
                  <a:schemeClr val="tx1"/>
                </a:solidFill>
              </a:rPr>
              <a:t>Futurewei</a:t>
            </a:r>
            <a:r>
              <a:rPr lang="en-US" sz="1200" dirty="0">
                <a:solidFill>
                  <a:schemeClr val="tx1"/>
                </a:solidFill>
              </a:rPr>
              <a:t> Technologies</a:t>
            </a:r>
            <a:r>
              <a:rPr lang="en-US" sz="1200" b="1" dirty="0">
                <a:solidFill>
                  <a:schemeClr val="tx1"/>
                </a:solidFill>
              </a:rPr>
              <a:t/>
            </a:r>
            <a:br>
              <a:rPr lang="en-US" sz="1200" b="1" dirty="0">
                <a:solidFill>
                  <a:schemeClr val="tx1"/>
                </a:solidFill>
              </a:rPr>
            </a:br>
            <a:r>
              <a:rPr lang="en-US" sz="1200" b="1" dirty="0">
                <a:solidFill>
                  <a:schemeClr val="tx1"/>
                </a:solidFill>
              </a:rPr>
              <a:t/>
            </a:r>
            <a:br>
              <a:rPr lang="en-US" sz="1200" b="1" dirty="0">
                <a:solidFill>
                  <a:schemeClr val="tx1"/>
                </a:solidFill>
              </a:rPr>
            </a:br>
            <a:r>
              <a:rPr lang="en-US" sz="1200" b="1" dirty="0">
                <a:solidFill>
                  <a:schemeClr val="tx1"/>
                </a:solidFill>
              </a:rPr>
              <a:t>Contributors (R3+ Architecture): </a:t>
            </a:r>
            <a:r>
              <a:rPr lang="en-US" sz="1200" dirty="0">
                <a:solidFill>
                  <a:schemeClr val="tx1"/>
                </a:solidFill>
              </a:rPr>
              <a:t>Vimal Begwani (AT&amp;T), Lingli Deng (China Mobile), Jamil </a:t>
            </a:r>
            <a:r>
              <a:rPr lang="en-US" sz="1200" dirty="0" err="1">
                <a:solidFill>
                  <a:schemeClr val="tx1"/>
                </a:solidFill>
              </a:rPr>
              <a:t>Chawki</a:t>
            </a:r>
            <a:r>
              <a:rPr lang="en-US" sz="1200" dirty="0">
                <a:solidFill>
                  <a:schemeClr val="tx1"/>
                </a:solidFill>
              </a:rPr>
              <a:t> (Orange), Andrew Mayer (AT&amp;T), Alex Vul (Intel), Gil Bullard (AT&amp;T), Ramki Krishnan (VMware), Maopeng Zhang (ZTE), Stephen Terrill (Ericsson), Jianguo Zeng (Huawei), John Ng (AT&amp;T), </a:t>
            </a:r>
            <a:r>
              <a:rPr lang="en-US" sz="1200" dirty="0" err="1">
                <a:solidFill>
                  <a:schemeClr val="tx1"/>
                </a:solidFill>
              </a:rPr>
              <a:t>Fariborz</a:t>
            </a:r>
            <a:r>
              <a:rPr lang="en-US" sz="1200" dirty="0">
                <a:solidFill>
                  <a:schemeClr val="tx1"/>
                </a:solidFill>
              </a:rPr>
              <a:t> </a:t>
            </a:r>
            <a:r>
              <a:rPr lang="en-US" sz="1200" dirty="0" err="1">
                <a:solidFill>
                  <a:schemeClr val="tx1"/>
                </a:solidFill>
              </a:rPr>
              <a:t>Behi</a:t>
            </a:r>
            <a:r>
              <a:rPr lang="en-US" sz="1200" dirty="0">
                <a:solidFill>
                  <a:schemeClr val="tx1"/>
                </a:solidFill>
              </a:rPr>
              <a:t> (AT&amp;T), Chaker Al Hakim (Huawei), Nagel Davis (</a:t>
            </a:r>
            <a:r>
              <a:rPr lang="en-US" sz="1200" dirty="0" err="1">
                <a:solidFill>
                  <a:schemeClr val="tx1"/>
                </a:solidFill>
              </a:rPr>
              <a:t>Ciena</a:t>
            </a:r>
            <a:r>
              <a:rPr lang="en-US" sz="1200" dirty="0">
                <a:solidFill>
                  <a:schemeClr val="tx1"/>
                </a:solidFill>
              </a:rPr>
              <a:t>), Susana </a:t>
            </a:r>
            <a:r>
              <a:rPr lang="en-US" sz="1200" dirty="0" err="1">
                <a:solidFill>
                  <a:schemeClr val="tx1"/>
                </a:solidFill>
              </a:rPr>
              <a:t>Sabator</a:t>
            </a:r>
            <a:r>
              <a:rPr lang="en-US" sz="1200" dirty="0">
                <a:solidFill>
                  <a:schemeClr val="tx1"/>
                </a:solidFill>
              </a:rPr>
              <a:t> (Vodafone), Manoj K Nair (Netcracker), Huabing Zhao (ZTE), </a:t>
            </a:r>
            <a:r>
              <a:rPr lang="en-US" sz="1200" dirty="0" err="1">
                <a:solidFill>
                  <a:schemeClr val="tx1"/>
                </a:solidFill>
              </a:rPr>
              <a:t>Nemes</a:t>
            </a:r>
            <a:r>
              <a:rPr lang="en-US" sz="1200" dirty="0">
                <a:solidFill>
                  <a:schemeClr val="tx1"/>
                </a:solidFill>
              </a:rPr>
              <a:t> Denes (Nokia)</a:t>
            </a:r>
            <a:br>
              <a:rPr lang="en-US" sz="1200" dirty="0">
                <a:solidFill>
                  <a:schemeClr val="tx1"/>
                </a:solidFill>
              </a:rPr>
            </a:br>
            <a:r>
              <a:rPr lang="en-US" sz="1200" dirty="0">
                <a:solidFill>
                  <a:schemeClr val="tx1"/>
                </a:solidFill>
              </a:rPr>
              <a:t/>
            </a:r>
            <a:br>
              <a:rPr lang="en-US" sz="1200" dirty="0">
                <a:solidFill>
                  <a:schemeClr val="tx1"/>
                </a:solidFill>
              </a:rPr>
            </a:br>
            <a:r>
              <a:rPr lang="en-US" sz="1200" b="1" dirty="0">
                <a:solidFill>
                  <a:schemeClr val="tx1"/>
                </a:solidFill>
              </a:rPr>
              <a:t>Other</a:t>
            </a:r>
            <a:r>
              <a:rPr lang="en-US" sz="1200" dirty="0">
                <a:solidFill>
                  <a:schemeClr val="tx1"/>
                </a:solidFill>
              </a:rPr>
              <a:t> </a:t>
            </a:r>
            <a:r>
              <a:rPr lang="en-US" sz="1200" b="1" dirty="0">
                <a:solidFill>
                  <a:schemeClr val="tx1"/>
                </a:solidFill>
              </a:rPr>
              <a:t>Contributors (Beijing Architecture): </a:t>
            </a:r>
            <a:r>
              <a:rPr lang="en-US" sz="1200" dirty="0">
                <a:solidFill>
                  <a:schemeClr val="tx1"/>
                </a:solidFill>
              </a:rPr>
              <a:t>Project Technical Leaders (PTLs) of various ONAP projects</a:t>
            </a:r>
            <a:r>
              <a:rPr lang="en-US" sz="1200" b="1" dirty="0">
                <a:solidFill>
                  <a:schemeClr val="tx1"/>
                </a:solidFill>
              </a:rPr>
              <a:t/>
            </a:r>
            <a:br>
              <a:rPr lang="en-US" sz="1200" b="1" dirty="0">
                <a:solidFill>
                  <a:schemeClr val="tx1"/>
                </a:solidFill>
              </a:rPr>
            </a:br>
            <a:r>
              <a:rPr lang="en-US" sz="1200" b="1" dirty="0">
                <a:solidFill>
                  <a:schemeClr val="tx1"/>
                </a:solidFill>
              </a:rPr>
              <a:t/>
            </a:r>
            <a:br>
              <a:rPr lang="en-US" sz="1200" b="1" dirty="0">
                <a:solidFill>
                  <a:schemeClr val="tx1"/>
                </a:solidFill>
              </a:rPr>
            </a:br>
            <a:r>
              <a:rPr lang="en-US" sz="1200" b="1" dirty="0">
                <a:solidFill>
                  <a:schemeClr val="tx1"/>
                </a:solidFill>
              </a:rPr>
              <a:t>Jan. </a:t>
            </a:r>
            <a:r>
              <a:rPr lang="en-US" sz="1200" b="1">
                <a:solidFill>
                  <a:schemeClr val="tx1"/>
                </a:solidFill>
              </a:rPr>
              <a:t>30, </a:t>
            </a:r>
            <a:r>
              <a:rPr lang="en-US" sz="1200" b="1" dirty="0">
                <a:solidFill>
                  <a:schemeClr val="tx1"/>
                </a:solidFill>
              </a:rPr>
              <a:t>2018 </a:t>
            </a:r>
            <a:endParaRPr lang="en-US" sz="1200" b="1" dirty="0">
              <a:solidFill>
                <a:srgbClr val="FF0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844618375"/>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10</a:t>
            </a:fld>
            <a:endParaRPr lang="en-US" dirty="0"/>
          </a:p>
        </p:txBody>
      </p:sp>
      <p:sp>
        <p:nvSpPr>
          <p:cNvPr id="3" name="Title 2"/>
          <p:cNvSpPr>
            <a:spLocks noGrp="1"/>
          </p:cNvSpPr>
          <p:nvPr>
            <p:ph type="title"/>
          </p:nvPr>
        </p:nvSpPr>
        <p:spPr/>
        <p:txBody>
          <a:bodyPr>
            <a:normAutofit fontScale="90000"/>
          </a:bodyPr>
          <a:lstStyle/>
          <a:p>
            <a:r>
              <a:rPr lang="en-US" dirty="0"/>
              <a:t>Data Collection, Analytics, and Events</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Data Collection, Analytics, and Events</a:t>
            </a:r>
          </a:p>
        </p:txBody>
      </p:sp>
      <p:sp>
        <p:nvSpPr>
          <p:cNvPr id="8" name="Rectangle 7"/>
          <p:cNvSpPr/>
          <p:nvPr/>
        </p:nvSpPr>
        <p:spPr>
          <a:xfrm>
            <a:off x="2297231" y="1233422"/>
            <a:ext cx="9523929" cy="9343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fontScale="70000" lnSpcReduction="20000"/>
          </a:bodyPr>
          <a:lstStyle/>
          <a:p>
            <a:r>
              <a:rPr lang="en-US" dirty="0">
                <a:solidFill>
                  <a:schemeClr val="tx1">
                    <a:lumMod val="85000"/>
                    <a:lumOff val="15000"/>
                  </a:schemeClr>
                </a:solidFill>
              </a:rPr>
              <a:t>Definition:</a:t>
            </a:r>
          </a:p>
          <a:p>
            <a:endParaRPr lang="en-US" dirty="0">
              <a:solidFill>
                <a:schemeClr val="tx1">
                  <a:lumMod val="85000"/>
                  <a:lumOff val="15000"/>
                </a:schemeClr>
              </a:solidFill>
            </a:endParaRPr>
          </a:p>
          <a:p>
            <a:r>
              <a:rPr lang="en-US" dirty="0">
                <a:solidFill>
                  <a:schemeClr val="tx1">
                    <a:lumMod val="85000"/>
                    <a:lumOff val="15000"/>
                  </a:schemeClr>
                </a:solidFill>
              </a:rPr>
              <a:t>DCAE is the ONAP subsystem that supports closed loop control and higher-level correlation for business and operations activities.  DCAE collects performance, usage, and configuration data; provides computation of analytics; aids in trouble-shooting and management; and publishes event, data, and analytics to the rest of the ONAP system for FCAPS functionality.  </a:t>
            </a:r>
          </a:p>
        </p:txBody>
      </p:sp>
      <p:sp>
        <p:nvSpPr>
          <p:cNvPr id="9" name="Rectangle 8"/>
          <p:cNvSpPr/>
          <p:nvPr/>
        </p:nvSpPr>
        <p:spPr>
          <a:xfrm>
            <a:off x="2297231" y="2371739"/>
            <a:ext cx="9523929" cy="110404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fontScale="85000" lnSpcReduction="20000"/>
          </a:bodyPr>
          <a:lstStyle/>
          <a:p>
            <a:r>
              <a:rPr lang="en-US" dirty="0">
                <a:solidFill>
                  <a:schemeClr val="tx1">
                    <a:lumMod val="85000"/>
                    <a:lumOff val="15000"/>
                  </a:schemeClr>
                </a:solidFill>
              </a:rPr>
              <a:t>Provided Interfaces:</a:t>
            </a:r>
          </a:p>
          <a:p>
            <a:pPr marL="285750" indent="-285750">
              <a:buFontTx/>
              <a:buChar char="-"/>
            </a:pPr>
            <a:r>
              <a:rPr lang="en-US" dirty="0">
                <a:solidFill>
                  <a:schemeClr val="tx1">
                    <a:lumMod val="85000"/>
                    <a:lumOff val="15000"/>
                  </a:schemeClr>
                </a:solidFill>
              </a:rPr>
              <a:t>Interface 1: Data collection interface (used by VNFs and others from which data is collected)</a:t>
            </a:r>
          </a:p>
          <a:p>
            <a:pPr marL="742950" lvl="1" indent="-285750">
              <a:buFontTx/>
              <a:buChar char="-"/>
            </a:pPr>
            <a:r>
              <a:rPr lang="en-US" dirty="0">
                <a:solidFill>
                  <a:schemeClr val="tx1">
                    <a:lumMod val="85000"/>
                    <a:lumOff val="15000"/>
                  </a:schemeClr>
                </a:solidFill>
              </a:rPr>
              <a:t>Interface for various FCAPS data entering DCAE/ONAP. </a:t>
            </a:r>
          </a:p>
          <a:p>
            <a:pPr marL="285750" indent="-285750">
              <a:buFontTx/>
              <a:buChar char="-"/>
            </a:pPr>
            <a:r>
              <a:rPr lang="en-US" dirty="0">
                <a:solidFill>
                  <a:schemeClr val="tx1">
                    <a:lumMod val="85000"/>
                    <a:lumOff val="15000"/>
                  </a:schemeClr>
                </a:solidFill>
              </a:rPr>
              <a:t>Interface 2: Deployment interface (used by CLAMP)</a:t>
            </a:r>
          </a:p>
          <a:p>
            <a:pPr marL="742950" lvl="1" indent="-285750">
              <a:buFontTx/>
              <a:buChar char="-"/>
            </a:pPr>
            <a:r>
              <a:rPr lang="en-US" dirty="0">
                <a:solidFill>
                  <a:schemeClr val="tx1">
                    <a:lumMod val="85000"/>
                    <a:lumOff val="15000"/>
                  </a:schemeClr>
                </a:solidFill>
              </a:rPr>
              <a:t>Interface for triggering the deployment and changes of a control loop</a:t>
            </a:r>
          </a:p>
        </p:txBody>
      </p:sp>
      <p:sp>
        <p:nvSpPr>
          <p:cNvPr id="10" name="Rectangle 9"/>
          <p:cNvSpPr/>
          <p:nvPr/>
        </p:nvSpPr>
        <p:spPr>
          <a:xfrm>
            <a:off x="2297231" y="3679721"/>
            <a:ext cx="9523929" cy="217497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fontScale="77500" lnSpcReduction="20000"/>
          </a:bodyPr>
          <a:lstStyle/>
          <a:p>
            <a:r>
              <a:rPr lang="en-US" dirty="0">
                <a:solidFill>
                  <a:schemeClr val="tx1">
                    <a:lumMod val="85000"/>
                    <a:lumOff val="15000"/>
                  </a:schemeClr>
                </a:solidFill>
              </a:rPr>
              <a:t>Consumed interface Interfaces:</a:t>
            </a:r>
          </a:p>
          <a:p>
            <a:pPr marL="285750" indent="-285750">
              <a:buFontTx/>
              <a:buChar char="-"/>
            </a:pPr>
            <a:r>
              <a:rPr lang="en-US" dirty="0">
                <a:solidFill>
                  <a:schemeClr val="tx1">
                    <a:lumMod val="85000"/>
                    <a:lumOff val="15000"/>
                  </a:schemeClr>
                </a:solidFill>
              </a:rPr>
              <a:t>Interface 1: Data movement platform interface (provided by DMaaP)</a:t>
            </a:r>
          </a:p>
          <a:p>
            <a:pPr marL="742950" lvl="1" indent="-285750">
              <a:buFontTx/>
              <a:buChar char="-"/>
            </a:pPr>
            <a:r>
              <a:rPr lang="en-US" dirty="0">
                <a:solidFill>
                  <a:schemeClr val="tx1">
                    <a:lumMod val="85000"/>
                    <a:lumOff val="15000"/>
                  </a:schemeClr>
                </a:solidFill>
              </a:rPr>
              <a:t>Interface for data transportation between DCAE subcomponents and between DCAE and other ONAP components </a:t>
            </a:r>
          </a:p>
          <a:p>
            <a:pPr marL="742950" lvl="1" indent="-285750">
              <a:buFontTx/>
              <a:buChar char="-"/>
            </a:pPr>
            <a:r>
              <a:rPr lang="en-US" dirty="0">
                <a:solidFill>
                  <a:schemeClr val="tx1">
                    <a:lumMod val="85000"/>
                    <a:lumOff val="15000"/>
                  </a:schemeClr>
                </a:solidFill>
              </a:rPr>
              <a:t>This interface can also be used for publishing events to other ONAP components.</a:t>
            </a:r>
          </a:p>
          <a:p>
            <a:pPr marL="285750" indent="-285750">
              <a:buFontTx/>
              <a:buChar char="-"/>
            </a:pPr>
            <a:r>
              <a:rPr lang="en-US" dirty="0">
                <a:solidFill>
                  <a:schemeClr val="tx1">
                    <a:lumMod val="85000"/>
                    <a:lumOff val="15000"/>
                  </a:schemeClr>
                </a:solidFill>
              </a:rPr>
              <a:t>Interface 2: Data enrichment interface (provided by A&amp;AI)</a:t>
            </a:r>
          </a:p>
          <a:p>
            <a:pPr marL="742950" lvl="1" indent="-285750">
              <a:buFontTx/>
              <a:buChar char="-"/>
            </a:pPr>
            <a:r>
              <a:rPr lang="en-US" dirty="0">
                <a:solidFill>
                  <a:schemeClr val="tx1">
                    <a:lumMod val="85000"/>
                    <a:lumOff val="15000"/>
                  </a:schemeClr>
                </a:solidFill>
              </a:rPr>
              <a:t>Interface used by DCAE for enriching collected raw data by adding information not contained in original data, e.g. identifying the VNF type from VNF identity by querying this interface.</a:t>
            </a:r>
          </a:p>
          <a:p>
            <a:pPr marL="285750" indent="-285750">
              <a:buFontTx/>
              <a:buChar char="-"/>
            </a:pPr>
            <a:r>
              <a:rPr lang="en-US" dirty="0">
                <a:solidFill>
                  <a:schemeClr val="tx1">
                    <a:lumMod val="85000"/>
                    <a:lumOff val="15000"/>
                  </a:schemeClr>
                </a:solidFill>
              </a:rPr>
              <a:t>Interface 2: Service model change interface (Provided by SDC)</a:t>
            </a:r>
          </a:p>
          <a:p>
            <a:pPr marL="742950" lvl="1" indent="-285750">
              <a:buFontTx/>
              <a:buChar char="-"/>
            </a:pPr>
            <a:r>
              <a:rPr lang="en-US" dirty="0">
                <a:solidFill>
                  <a:schemeClr val="tx1">
                    <a:lumMod val="85000"/>
                    <a:lumOff val="15000"/>
                  </a:schemeClr>
                </a:solidFill>
              </a:rPr>
              <a:t>Interface for fetching control loop models and updates.</a:t>
            </a:r>
          </a:p>
          <a:p>
            <a:pPr marL="285750" indent="-285750">
              <a:buFontTx/>
              <a:buChar char="-"/>
            </a:pPr>
            <a:r>
              <a:rPr lang="en-US" dirty="0">
                <a:solidFill>
                  <a:schemeClr val="tx1">
                    <a:lumMod val="85000"/>
                    <a:lumOff val="15000"/>
                  </a:schemeClr>
                </a:solidFill>
              </a:rPr>
              <a:t>Interface 4: Policy interface (Provided by Policy)</a:t>
            </a:r>
          </a:p>
          <a:p>
            <a:pPr marL="742950" lvl="1" indent="-285750">
              <a:buFontTx/>
              <a:buChar char="-"/>
            </a:pPr>
            <a:r>
              <a:rPr lang="en-US" dirty="0">
                <a:solidFill>
                  <a:schemeClr val="tx1">
                    <a:lumMod val="85000"/>
                    <a:lumOff val="15000"/>
                  </a:schemeClr>
                </a:solidFill>
              </a:rPr>
              <a:t>Interface for fetching configuration and operation policies on control loop and control loop components into DCAE for application.</a:t>
            </a:r>
          </a:p>
          <a:p>
            <a:endParaRPr lang="en-US" dirty="0">
              <a:solidFill>
                <a:schemeClr val="tx1">
                  <a:lumMod val="85000"/>
                  <a:lumOff val="15000"/>
                </a:schemeClr>
              </a:solidFill>
            </a:endParaRPr>
          </a:p>
          <a:p>
            <a:endParaRPr lang="en-US" dirty="0">
              <a:solidFill>
                <a:schemeClr val="tx1">
                  <a:lumMod val="85000"/>
                  <a:lumOff val="15000"/>
                </a:schemeClr>
              </a:solidFill>
            </a:endParaRPr>
          </a:p>
          <a:p>
            <a:pPr marL="285750" indent="-285750">
              <a:buFontTx/>
              <a:buChar char="-"/>
            </a:pPr>
            <a:endParaRPr lang="en-US" dirty="0">
              <a:solidFill>
                <a:schemeClr val="tx1">
                  <a:lumMod val="85000"/>
                  <a:lumOff val="15000"/>
                </a:schemeClr>
              </a:solidFill>
            </a:endParaRPr>
          </a:p>
        </p:txBody>
      </p:sp>
      <p:sp>
        <p:nvSpPr>
          <p:cNvPr id="11" name="Rectangle 10"/>
          <p:cNvSpPr/>
          <p:nvPr/>
        </p:nvSpPr>
        <p:spPr>
          <a:xfrm>
            <a:off x="2297231" y="5969000"/>
            <a:ext cx="9523929" cy="31098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fontScale="85000" lnSpcReduction="10000"/>
          </a:bodyPr>
          <a:lstStyle/>
          <a:p>
            <a:r>
              <a:rPr lang="en-US" dirty="0">
                <a:solidFill>
                  <a:schemeClr val="tx1">
                    <a:lumMod val="85000"/>
                    <a:lumOff val="15000"/>
                  </a:schemeClr>
                </a:solidFill>
              </a:rPr>
              <a:t>Consumed Models: TOSCA models descripting control loop construction (e.g. collection and analytics apparatus) </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53204" y="1803507"/>
            <a:ext cx="635110" cy="215444"/>
          </a:xfrm>
          <a:prstGeom prst="rect">
            <a:avLst/>
          </a:prstGeom>
          <a:noFill/>
        </p:spPr>
        <p:txBody>
          <a:bodyPr wrap="none" rtlCol="0">
            <a:spAutoFit/>
          </a:bodyPr>
          <a:lstStyle/>
          <a:p>
            <a:r>
              <a:rPr lang="en-US" sz="800" dirty="0"/>
              <a:t>Interface 1</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Tree>
    <p:extLst>
      <p:ext uri="{BB962C8B-B14F-4D97-AF65-F5344CB8AC3E}">
        <p14:creationId xmlns:p14="http://schemas.microsoft.com/office/powerpoint/2010/main" val="809959003"/>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11</a:t>
            </a:fld>
            <a:endParaRPr lang="en-US" dirty="0"/>
          </a:p>
        </p:txBody>
      </p:sp>
      <p:sp>
        <p:nvSpPr>
          <p:cNvPr id="3" name="Title 2"/>
          <p:cNvSpPr>
            <a:spLocks noGrp="1"/>
          </p:cNvSpPr>
          <p:nvPr>
            <p:ph type="title"/>
          </p:nvPr>
        </p:nvSpPr>
        <p:spPr/>
        <p:txBody>
          <a:bodyPr>
            <a:normAutofit fontScale="90000"/>
          </a:bodyPr>
          <a:lstStyle/>
          <a:p>
            <a:r>
              <a:rPr lang="en-US" dirty="0"/>
              <a:t>Active &amp; Available Inventory, External Registry</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Active &amp; Available Inventory, External Registry</a:t>
            </a:r>
          </a:p>
        </p:txBody>
      </p:sp>
      <p:sp>
        <p:nvSpPr>
          <p:cNvPr id="8" name="Rectangle 7"/>
          <p:cNvSpPr/>
          <p:nvPr/>
        </p:nvSpPr>
        <p:spPr>
          <a:xfrm>
            <a:off x="2297232" y="1381991"/>
            <a:ext cx="9523929" cy="124700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200" dirty="0">
                <a:solidFill>
                  <a:schemeClr val="tx1">
                    <a:lumMod val="85000"/>
                    <a:lumOff val="15000"/>
                  </a:schemeClr>
                </a:solidFill>
              </a:rPr>
              <a:t>Definition:</a:t>
            </a:r>
          </a:p>
          <a:p>
            <a:pPr marL="285750" indent="-285750">
              <a:buFontTx/>
              <a:buChar char="-"/>
            </a:pPr>
            <a:r>
              <a:rPr lang="en-US" sz="1200" dirty="0">
                <a:solidFill>
                  <a:schemeClr val="tx1">
                    <a:lumMod val="85000"/>
                    <a:lumOff val="15000"/>
                  </a:schemeClr>
                </a:solidFill>
              </a:rPr>
              <a:t>AAI maintains a live view of services and resources in the network, providing the state and relationships of the service components</a:t>
            </a:r>
          </a:p>
          <a:p>
            <a:pPr marL="285750" indent="-285750">
              <a:buFontTx/>
              <a:buChar char="-"/>
            </a:pPr>
            <a:r>
              <a:rPr lang="en-US" sz="1200" dirty="0">
                <a:solidFill>
                  <a:schemeClr val="tx1">
                    <a:lumMod val="85000"/>
                    <a:lumOff val="15000"/>
                  </a:schemeClr>
                </a:solidFill>
              </a:rPr>
              <a:t>Maintains the view of the managed systems services and resources, as well as information of the external systems that ONAP will connect to.</a:t>
            </a:r>
          </a:p>
          <a:p>
            <a:pPr marL="285750" indent="-285750">
              <a:buFontTx/>
              <a:buChar char="-"/>
            </a:pPr>
            <a:r>
              <a:rPr lang="en-US" sz="1200" dirty="0">
                <a:solidFill>
                  <a:schemeClr val="tx1">
                    <a:lumMod val="85000"/>
                    <a:lumOff val="15000"/>
                  </a:schemeClr>
                </a:solidFill>
              </a:rPr>
              <a:t>It provides real-time views of a managed systems resources, services and relationships with each other.</a:t>
            </a:r>
          </a:p>
          <a:p>
            <a:pPr marL="285750" indent="-285750">
              <a:buFontTx/>
              <a:buChar char="-"/>
            </a:pPr>
            <a:r>
              <a:rPr lang="en-US" sz="1200" dirty="0">
                <a:solidFill>
                  <a:schemeClr val="tx1">
                    <a:lumMod val="85000"/>
                    <a:lumOff val="15000"/>
                  </a:schemeClr>
                </a:solidFill>
              </a:rPr>
              <a:t>AAI provides a GUI to provide users the ability to find and inspect inventory data.  This includes a free-text search, inspection of specific entities and their relationships, and aggregated views of data.</a:t>
            </a:r>
          </a:p>
          <a:p>
            <a:pPr marL="285750" indent="-285750">
              <a:buFontTx/>
              <a:buChar char="-"/>
            </a:pPr>
            <a:endParaRPr lang="en-US" sz="1200" dirty="0">
              <a:solidFill>
                <a:schemeClr val="tx1">
                  <a:lumMod val="85000"/>
                  <a:lumOff val="15000"/>
                </a:schemeClr>
              </a:solidFill>
            </a:endParaRPr>
          </a:p>
          <a:p>
            <a:pPr marL="285750" indent="-285750">
              <a:buFontTx/>
              <a:buChar char="-"/>
            </a:pPr>
            <a:endParaRPr lang="en-US" sz="1200" dirty="0">
              <a:solidFill>
                <a:schemeClr val="tx1">
                  <a:lumMod val="85000"/>
                  <a:lumOff val="15000"/>
                </a:schemeClr>
              </a:solidFill>
            </a:endParaRPr>
          </a:p>
        </p:txBody>
      </p:sp>
      <p:sp>
        <p:nvSpPr>
          <p:cNvPr id="9" name="Rectangle 8"/>
          <p:cNvSpPr/>
          <p:nvPr/>
        </p:nvSpPr>
        <p:spPr>
          <a:xfrm>
            <a:off x="2297232" y="2853199"/>
            <a:ext cx="9523929" cy="15213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200" dirty="0">
                <a:solidFill>
                  <a:schemeClr val="tx1">
                    <a:lumMod val="85000"/>
                    <a:lumOff val="15000"/>
                  </a:schemeClr>
                </a:solidFill>
              </a:rPr>
              <a:t>Provided Interfaces:</a:t>
            </a:r>
          </a:p>
          <a:p>
            <a:pPr marL="285750" indent="-285750">
              <a:buFontTx/>
              <a:buChar char="-"/>
            </a:pPr>
            <a:r>
              <a:rPr lang="en-US" sz="1200" dirty="0">
                <a:solidFill>
                  <a:schemeClr val="tx1">
                    <a:lumMod val="85000"/>
                    <a:lumOff val="15000"/>
                  </a:schemeClr>
                </a:solidFill>
              </a:rPr>
              <a:t>Inventory Service Interfaces:</a:t>
            </a:r>
          </a:p>
          <a:p>
            <a:pPr marL="742950" lvl="1" indent="-285750">
              <a:buFontTx/>
              <a:buChar char="-"/>
            </a:pPr>
            <a:r>
              <a:rPr lang="en-US" sz="1200" dirty="0">
                <a:solidFill>
                  <a:schemeClr val="tx1">
                    <a:lumMod val="85000"/>
                    <a:lumOff val="15000"/>
                  </a:schemeClr>
                </a:solidFill>
              </a:rPr>
              <a:t>AAI Resources REST API - Provides the ability to store, read, update inventory information</a:t>
            </a:r>
          </a:p>
          <a:p>
            <a:pPr marL="742950" lvl="1" indent="-285750">
              <a:buFontTx/>
              <a:buChar char="-"/>
            </a:pPr>
            <a:r>
              <a:rPr lang="en-US" sz="1200" dirty="0">
                <a:solidFill>
                  <a:schemeClr val="tx1">
                    <a:lumMod val="85000"/>
                    <a:lumOff val="15000"/>
                  </a:schemeClr>
                </a:solidFill>
              </a:rPr>
              <a:t>Gizmo: a </a:t>
            </a:r>
            <a:r>
              <a:rPr lang="en-US" sz="1200">
                <a:solidFill>
                  <a:schemeClr val="tx1">
                    <a:lumMod val="85000"/>
                    <a:lumOff val="15000"/>
                  </a:schemeClr>
                </a:solidFill>
              </a:rPr>
              <a:t>low-level REST CRUD </a:t>
            </a:r>
            <a:r>
              <a:rPr lang="en-US" sz="1200" dirty="0">
                <a:solidFill>
                  <a:schemeClr val="tx1">
                    <a:lumMod val="85000"/>
                    <a:lumOff val="15000"/>
                  </a:schemeClr>
                </a:solidFill>
              </a:rPr>
              <a:t>API that provides targeted and simple access to entities, relationships, and their properties.  Gizmo also provides lightweight collections, and transactional bulk write support</a:t>
            </a:r>
          </a:p>
          <a:p>
            <a:pPr marL="285750" indent="-285750">
              <a:buFontTx/>
              <a:buChar char="-"/>
            </a:pPr>
            <a:r>
              <a:rPr lang="en-US" sz="1200" dirty="0">
                <a:solidFill>
                  <a:schemeClr val="tx1">
                    <a:lumMod val="85000"/>
                    <a:lumOff val="15000"/>
                  </a:schemeClr>
                </a:solidFill>
              </a:rPr>
              <a:t>Complex Query Interface: AAI Traversal REST API – Provides the ability to perform complex traversals of the AAI Graph</a:t>
            </a:r>
          </a:p>
          <a:p>
            <a:pPr marL="285750" indent="-285750">
              <a:buFontTx/>
              <a:buChar char="-"/>
            </a:pPr>
            <a:r>
              <a:rPr lang="en-US" sz="1200" dirty="0">
                <a:solidFill>
                  <a:schemeClr val="tx1">
                    <a:lumMod val="85000"/>
                    <a:lumOff val="15000"/>
                  </a:schemeClr>
                </a:solidFill>
              </a:rPr>
              <a:t>External Register interface </a:t>
            </a:r>
          </a:p>
          <a:p>
            <a:pPr marL="742950" lvl="1" indent="-285750">
              <a:buFontTx/>
              <a:buChar char="-"/>
            </a:pPr>
            <a:r>
              <a:rPr lang="en-US" sz="1200" dirty="0">
                <a:solidFill>
                  <a:schemeClr val="tx1">
                    <a:lumMod val="85000"/>
                    <a:lumOff val="15000"/>
                  </a:schemeClr>
                </a:solidFill>
              </a:rPr>
              <a:t>Provides the ability to provision and read external system information</a:t>
            </a:r>
          </a:p>
        </p:txBody>
      </p:sp>
      <p:sp>
        <p:nvSpPr>
          <p:cNvPr id="10" name="Rectangle 9"/>
          <p:cNvSpPr/>
          <p:nvPr/>
        </p:nvSpPr>
        <p:spPr>
          <a:xfrm>
            <a:off x="2297232" y="4549277"/>
            <a:ext cx="9523929" cy="8173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200" dirty="0">
                <a:solidFill>
                  <a:schemeClr val="tx1">
                    <a:lumMod val="85000"/>
                    <a:lumOff val="15000"/>
                  </a:schemeClr>
                </a:solidFill>
              </a:rPr>
              <a:t>Consumed interface Interfaces:</a:t>
            </a:r>
          </a:p>
          <a:p>
            <a:pPr marL="285750" indent="-285750">
              <a:buFontTx/>
              <a:buChar char="-"/>
            </a:pPr>
            <a:r>
              <a:rPr lang="en-US" sz="1200" dirty="0" err="1">
                <a:solidFill>
                  <a:schemeClr val="tx1">
                    <a:lumMod val="85000"/>
                    <a:lumOff val="15000"/>
                  </a:schemeClr>
                </a:solidFill>
              </a:rPr>
              <a:t>DMaaP</a:t>
            </a:r>
            <a:endParaRPr lang="en-US" sz="1200" dirty="0">
              <a:solidFill>
                <a:schemeClr val="tx1">
                  <a:lumMod val="85000"/>
                  <a:lumOff val="15000"/>
                </a:schemeClr>
              </a:solidFill>
            </a:endParaRPr>
          </a:p>
          <a:p>
            <a:pPr marL="285750" indent="-285750">
              <a:buFontTx/>
              <a:buChar char="-"/>
            </a:pPr>
            <a:r>
              <a:rPr lang="en-US" sz="1200" dirty="0">
                <a:solidFill>
                  <a:schemeClr val="tx1">
                    <a:lumMod val="85000"/>
                    <a:lumOff val="15000"/>
                  </a:schemeClr>
                </a:solidFill>
              </a:rPr>
              <a:t>SDC</a:t>
            </a:r>
          </a:p>
          <a:p>
            <a:pPr marL="285750" indent="-285750">
              <a:buFontTx/>
              <a:buChar char="-"/>
            </a:pPr>
            <a:r>
              <a:rPr lang="en-US" sz="1200" dirty="0" err="1">
                <a:solidFill>
                  <a:schemeClr val="tx1">
                    <a:lumMod val="85000"/>
                    <a:lumOff val="15000"/>
                  </a:schemeClr>
                </a:solidFill>
              </a:rPr>
              <a:t>Multivim</a:t>
            </a:r>
            <a:endParaRPr lang="en-US" sz="1200" dirty="0">
              <a:solidFill>
                <a:schemeClr val="tx1">
                  <a:lumMod val="85000"/>
                  <a:lumOff val="15000"/>
                </a:schemeClr>
              </a:solidFill>
            </a:endParaRPr>
          </a:p>
        </p:txBody>
      </p:sp>
      <p:sp>
        <p:nvSpPr>
          <p:cNvPr id="11" name="Rectangle 10"/>
          <p:cNvSpPr/>
          <p:nvPr/>
        </p:nvSpPr>
        <p:spPr>
          <a:xfrm>
            <a:off x="2297231" y="5541363"/>
            <a:ext cx="9523929" cy="7386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 TOSCA Service and Resource Models</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960" y="1537112"/>
            <a:ext cx="1894839" cy="415498"/>
          </a:xfrm>
          <a:prstGeom prst="rect">
            <a:avLst/>
          </a:prstGeom>
          <a:noFill/>
        </p:spPr>
        <p:txBody>
          <a:bodyPr wrap="square" rtlCol="0">
            <a:spAutoFit/>
          </a:bodyPr>
          <a:lstStyle/>
          <a:p>
            <a:pPr marL="171450" indent="-171450">
              <a:buFont typeface="Arial" panose="020B0604020202020204" pitchFamily="34" charset="0"/>
              <a:buChar char="•"/>
            </a:pPr>
            <a:r>
              <a:rPr lang="en-US" sz="1050" dirty="0"/>
              <a:t>Inventory Service Interface</a:t>
            </a:r>
          </a:p>
          <a:p>
            <a:pPr marL="171450" indent="-171450">
              <a:buFont typeface="Arial" panose="020B0604020202020204" pitchFamily="34" charset="0"/>
              <a:buChar char="•"/>
            </a:pPr>
            <a:r>
              <a:rPr lang="en-US" sz="1050" dirty="0"/>
              <a:t>External Register Interface</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Tree>
    <p:extLst>
      <p:ext uri="{BB962C8B-B14F-4D97-AF65-F5344CB8AC3E}">
        <p14:creationId xmlns:p14="http://schemas.microsoft.com/office/powerpoint/2010/main" val="4010417536"/>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38342EA3-53FC-444D-B524-FE5481A54CAD}"/>
              </a:ext>
            </a:extLst>
          </p:cNvPr>
          <p:cNvSpPr>
            <a:spLocks noGrp="1"/>
          </p:cNvSpPr>
          <p:nvPr>
            <p:ph type="sldNum" sz="quarter" idx="4"/>
          </p:nvPr>
        </p:nvSpPr>
        <p:spPr/>
        <p:txBody>
          <a:bodyPr/>
          <a:lstStyle/>
          <a:p>
            <a:fld id="{6C9CD605-947A-3C4E-98CB-B055F943FEBA}" type="slidenum">
              <a:rPr lang="en-US" smtClean="0"/>
              <a:pPr/>
              <a:t>12</a:t>
            </a:fld>
            <a:endParaRPr lang="en-US" dirty="0"/>
          </a:p>
        </p:txBody>
      </p:sp>
      <p:sp>
        <p:nvSpPr>
          <p:cNvPr id="3" name="Title 2">
            <a:extLst>
              <a:ext uri="{FF2B5EF4-FFF2-40B4-BE49-F238E27FC236}">
                <a16:creationId xmlns:a16="http://schemas.microsoft.com/office/drawing/2014/main" xmlns="" id="{03530BB5-549C-4343-9AF4-AC9DF366E71F}"/>
              </a:ext>
            </a:extLst>
          </p:cNvPr>
          <p:cNvSpPr>
            <a:spLocks noGrp="1"/>
          </p:cNvSpPr>
          <p:nvPr>
            <p:ph type="title"/>
          </p:nvPr>
        </p:nvSpPr>
        <p:spPr/>
        <p:txBody>
          <a:bodyPr>
            <a:normAutofit fontScale="90000"/>
          </a:bodyPr>
          <a:lstStyle/>
          <a:p>
            <a:r>
              <a:rPr lang="en-US" b="1" dirty="0"/>
              <a:t>AAF Functional Description</a:t>
            </a:r>
          </a:p>
        </p:txBody>
      </p:sp>
      <p:sp>
        <p:nvSpPr>
          <p:cNvPr id="4" name="Text Placeholder 3">
            <a:extLst>
              <a:ext uri="{FF2B5EF4-FFF2-40B4-BE49-F238E27FC236}">
                <a16:creationId xmlns:a16="http://schemas.microsoft.com/office/drawing/2014/main" xmlns="" id="{B62C726E-130B-4487-985E-2D4E9D3DDCB3}"/>
              </a:ext>
            </a:extLst>
          </p:cNvPr>
          <p:cNvSpPr>
            <a:spLocks noGrp="1"/>
          </p:cNvSpPr>
          <p:nvPr>
            <p:ph type="body" sz="quarter" idx="10"/>
          </p:nvPr>
        </p:nvSpPr>
        <p:spPr/>
        <p:txBody>
          <a:bodyPr>
            <a:noAutofit/>
          </a:bodyPr>
          <a:lstStyle/>
          <a:p>
            <a:r>
              <a:rPr lang="en-US" sz="1600" dirty="0"/>
              <a:t>The purpose of AAF (Application Authorization Framework) is to organize software authorizations so that applications, tools and services can match the access needed to perform job functions.  This is a critical function for Cloud environments, as Services need to be able to be installed and running in a very short time, and should not be encumbered with local configurations of Users, Permissions and Passwords.</a:t>
            </a:r>
          </a:p>
          <a:p>
            <a:r>
              <a:rPr lang="en-US" sz="1600" dirty="0"/>
              <a:t>To be effective during a computer transaction, Security must not only be secure, but very fast. Given that each transaction must be checked and validated for Authorization and Authentication, it is critical that all elements on this path perform optimally.</a:t>
            </a:r>
          </a:p>
          <a:p>
            <a:r>
              <a:rPr lang="en-US" sz="1600" dirty="0"/>
              <a:t>AAF contains some elements of Role Based Authorization, but includes Attribute Based Authorization elements as well. </a:t>
            </a:r>
          </a:p>
          <a:p>
            <a:pPr marL="0" indent="0">
              <a:buNone/>
            </a:pPr>
            <a:r>
              <a:rPr lang="en-US" sz="1600" b="1" dirty="0"/>
              <a:t>Essential Functional Components: </a:t>
            </a:r>
          </a:p>
          <a:p>
            <a:r>
              <a:rPr lang="en-US" sz="1600" dirty="0"/>
              <a:t>The core component to deliver this Enterprise Access is a </a:t>
            </a:r>
            <a:r>
              <a:rPr lang="en-US" sz="1600" dirty="0" err="1"/>
              <a:t>RESTful</a:t>
            </a:r>
            <a:r>
              <a:rPr lang="en-US" sz="1600" dirty="0"/>
              <a:t> service, with runtime instances  backed by a resilient </a:t>
            </a:r>
            <a:r>
              <a:rPr lang="en-US" sz="1600" dirty="0" err="1"/>
              <a:t>Datastore</a:t>
            </a:r>
            <a:r>
              <a:rPr lang="en-US" sz="1600" dirty="0"/>
              <a:t> (Cassandra as of release 1.3)</a:t>
            </a:r>
          </a:p>
          <a:p>
            <a:r>
              <a:rPr lang="en-US" sz="1600" dirty="0"/>
              <a:t>The Data is managed by </a:t>
            </a:r>
            <a:r>
              <a:rPr lang="en-US" sz="1600" dirty="0" err="1"/>
              <a:t>RESTful</a:t>
            </a:r>
            <a:r>
              <a:rPr lang="en-US" sz="1600" dirty="0"/>
              <a:t> API, with Admin functions supplemented by Character Based User interface and certain GUI elements.</a:t>
            </a:r>
          </a:p>
          <a:p>
            <a:r>
              <a:rPr lang="en-US" sz="1600" dirty="0"/>
              <a:t>The Service accessible by provided Caching Clients and by specialized plugins</a:t>
            </a:r>
          </a:p>
          <a:p>
            <a:r>
              <a:rPr lang="en-US" sz="1600" dirty="0"/>
              <a:t>CADI (A Framework for providing Enterprise Class Authentication and Authorization with minimal configuration to Containers and Standalone Services)</a:t>
            </a:r>
          </a:p>
          <a:p>
            <a:r>
              <a:rPr lang="en-US" sz="1600" dirty="0"/>
              <a:t>Cassandra (GRID Core)</a:t>
            </a:r>
          </a:p>
        </p:txBody>
      </p:sp>
    </p:spTree>
    <p:extLst>
      <p:ext uri="{BB962C8B-B14F-4D97-AF65-F5344CB8AC3E}">
        <p14:creationId xmlns:p14="http://schemas.microsoft.com/office/powerpoint/2010/main" val="2220591104"/>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38342EA3-53FC-444D-B524-FE5481A54CAD}"/>
              </a:ext>
            </a:extLst>
          </p:cNvPr>
          <p:cNvSpPr>
            <a:spLocks noGrp="1"/>
          </p:cNvSpPr>
          <p:nvPr>
            <p:ph type="sldNum" sz="quarter" idx="4"/>
          </p:nvPr>
        </p:nvSpPr>
        <p:spPr/>
        <p:txBody>
          <a:bodyPr/>
          <a:lstStyle/>
          <a:p>
            <a:fld id="{6C9CD605-947A-3C4E-98CB-B055F943FEBA}" type="slidenum">
              <a:rPr lang="en-US" smtClean="0"/>
              <a:pPr/>
              <a:t>13</a:t>
            </a:fld>
            <a:endParaRPr lang="en-US" dirty="0"/>
          </a:p>
        </p:txBody>
      </p:sp>
      <p:sp>
        <p:nvSpPr>
          <p:cNvPr id="3" name="Title 2">
            <a:extLst>
              <a:ext uri="{FF2B5EF4-FFF2-40B4-BE49-F238E27FC236}">
                <a16:creationId xmlns:a16="http://schemas.microsoft.com/office/drawing/2014/main" xmlns="" id="{03530BB5-549C-4343-9AF4-AC9DF366E71F}"/>
              </a:ext>
            </a:extLst>
          </p:cNvPr>
          <p:cNvSpPr>
            <a:spLocks noGrp="1"/>
          </p:cNvSpPr>
          <p:nvPr>
            <p:ph type="title"/>
          </p:nvPr>
        </p:nvSpPr>
        <p:spPr/>
        <p:txBody>
          <a:bodyPr>
            <a:normAutofit fontScale="90000"/>
          </a:bodyPr>
          <a:lstStyle/>
          <a:p>
            <a:r>
              <a:rPr lang="en-US" b="1" dirty="0"/>
              <a:t>AAF Functional Description</a:t>
            </a:r>
          </a:p>
        </p:txBody>
      </p:sp>
      <p:sp>
        <p:nvSpPr>
          <p:cNvPr id="4" name="Text Placeholder 3">
            <a:extLst>
              <a:ext uri="{FF2B5EF4-FFF2-40B4-BE49-F238E27FC236}">
                <a16:creationId xmlns:a16="http://schemas.microsoft.com/office/drawing/2014/main" xmlns="" id="{B62C726E-130B-4487-985E-2D4E9D3DDCB3}"/>
              </a:ext>
            </a:extLst>
          </p:cNvPr>
          <p:cNvSpPr>
            <a:spLocks noGrp="1"/>
          </p:cNvSpPr>
          <p:nvPr>
            <p:ph type="body" sz="quarter" idx="10"/>
          </p:nvPr>
        </p:nvSpPr>
        <p:spPr/>
        <p:txBody>
          <a:bodyPr>
            <a:noAutofit/>
          </a:bodyPr>
          <a:lstStyle/>
          <a:p>
            <a:r>
              <a:rPr lang="en-US" sz="1600" dirty="0"/>
              <a:t>CADI stands for Code, Access, Data and Identity, This Framework addresses the Runtime Elements of Access and Identity. </a:t>
            </a:r>
          </a:p>
          <a:p>
            <a:r>
              <a:rPr lang="en-US" sz="1600" dirty="0"/>
              <a:t>Many other tools address elements of this vision.  For instance, Sonar and Fortify evaluate code for maintainability and security problems, while Voltage provides encryption for Data at Rest.</a:t>
            </a:r>
          </a:p>
          <a:p>
            <a:endParaRPr lang="en-US" sz="1600" dirty="0"/>
          </a:p>
          <a:p>
            <a:pPr marL="0" indent="0">
              <a:buNone/>
            </a:pPr>
            <a:r>
              <a:rPr lang="en-US" sz="1600" dirty="0"/>
              <a:t>However, CADI Framework contributes to these for runtime applications by:</a:t>
            </a:r>
          </a:p>
          <a:p>
            <a:r>
              <a:rPr lang="en-US" sz="1600" dirty="0"/>
              <a:t>Code - CADI provides reusable Security Client code, and ties in with appropriate Security Interfaces (i.e. J2EE Standard Filters)</a:t>
            </a:r>
          </a:p>
          <a:p>
            <a:r>
              <a:rPr lang="en-US" sz="1600" dirty="0"/>
              <a:t>Access - CADI provides links to Authorization tool(s) (AAF) for Fine-grained Authorization. Also, data from Identity servers is also made available to Coders easily. For instance, CADI provides a clean API to read the Course Grained Authorization information available within the CSP Cookie.</a:t>
            </a:r>
          </a:p>
          <a:p>
            <a:r>
              <a:rPr lang="en-US" sz="1600" dirty="0"/>
              <a:t>Data - CADI provides simple setup for certificates needed for TLS connectivity, so that barriers to using HTTPS are greatly reduced. It also ensures that no one using CADI uses clear-text passwords in Configuration files.</a:t>
            </a:r>
          </a:p>
          <a:p>
            <a:r>
              <a:rPr lang="en-US" sz="1600" dirty="0"/>
              <a:t>Identity - CADI Framework obtains the Identity of any callers by delegating to CSO approved Identity servers on behalf of the client, so that Applications can be assured of who is talking to them.</a:t>
            </a:r>
          </a:p>
          <a:p>
            <a:pPr marL="0" indent="0">
              <a:buNone/>
            </a:pPr>
            <a:endParaRPr lang="en-US" sz="1600" dirty="0"/>
          </a:p>
        </p:txBody>
      </p:sp>
    </p:spTree>
    <p:extLst>
      <p:ext uri="{BB962C8B-B14F-4D97-AF65-F5344CB8AC3E}">
        <p14:creationId xmlns:p14="http://schemas.microsoft.com/office/powerpoint/2010/main" val="2252907323"/>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38342EA3-53FC-444D-B524-FE5481A54CAD}"/>
              </a:ext>
            </a:extLst>
          </p:cNvPr>
          <p:cNvSpPr>
            <a:spLocks noGrp="1"/>
          </p:cNvSpPr>
          <p:nvPr>
            <p:ph type="sldNum" sz="quarter" idx="4"/>
          </p:nvPr>
        </p:nvSpPr>
        <p:spPr/>
        <p:txBody>
          <a:bodyPr/>
          <a:lstStyle/>
          <a:p>
            <a:fld id="{6C9CD605-947A-3C4E-98CB-B055F943FEBA}" type="slidenum">
              <a:rPr lang="en-US" smtClean="0"/>
              <a:pPr/>
              <a:t>14</a:t>
            </a:fld>
            <a:endParaRPr lang="en-US" dirty="0"/>
          </a:p>
        </p:txBody>
      </p:sp>
      <p:sp>
        <p:nvSpPr>
          <p:cNvPr id="3" name="Title 2">
            <a:extLst>
              <a:ext uri="{FF2B5EF4-FFF2-40B4-BE49-F238E27FC236}">
                <a16:creationId xmlns:a16="http://schemas.microsoft.com/office/drawing/2014/main" xmlns="" id="{03530BB5-549C-4343-9AF4-AC9DF366E71F}"/>
              </a:ext>
            </a:extLst>
          </p:cNvPr>
          <p:cNvSpPr>
            <a:spLocks noGrp="1"/>
          </p:cNvSpPr>
          <p:nvPr>
            <p:ph type="title"/>
          </p:nvPr>
        </p:nvSpPr>
        <p:spPr/>
        <p:txBody>
          <a:bodyPr>
            <a:normAutofit fontScale="90000"/>
          </a:bodyPr>
          <a:lstStyle/>
          <a:p>
            <a:r>
              <a:rPr lang="en-US" b="1" dirty="0"/>
              <a:t>AAF Functional Description</a:t>
            </a:r>
          </a:p>
        </p:txBody>
      </p:sp>
      <p:sp>
        <p:nvSpPr>
          <p:cNvPr id="4" name="Text Placeholder 3">
            <a:extLst>
              <a:ext uri="{FF2B5EF4-FFF2-40B4-BE49-F238E27FC236}">
                <a16:creationId xmlns:a16="http://schemas.microsoft.com/office/drawing/2014/main" xmlns="" id="{B62C726E-130B-4487-985E-2D4E9D3DDCB3}"/>
              </a:ext>
            </a:extLst>
          </p:cNvPr>
          <p:cNvSpPr>
            <a:spLocks noGrp="1"/>
          </p:cNvSpPr>
          <p:nvPr>
            <p:ph type="body" sz="quarter" idx="10"/>
          </p:nvPr>
        </p:nvSpPr>
        <p:spPr/>
        <p:txBody>
          <a:bodyPr>
            <a:noAutofit/>
          </a:bodyPr>
          <a:lstStyle/>
          <a:p>
            <a:pPr marL="0" indent="0">
              <a:buNone/>
            </a:pPr>
            <a:r>
              <a:rPr lang="en-US" sz="1200" b="1" dirty="0"/>
              <a:t>Entities within AAF</a:t>
            </a:r>
          </a:p>
          <a:p>
            <a:pPr marL="0" indent="0">
              <a:buNone/>
            </a:pPr>
            <a:r>
              <a:rPr lang="en-US" sz="1200" b="1" dirty="0"/>
              <a:t>Namespaces</a:t>
            </a:r>
          </a:p>
          <a:p>
            <a:r>
              <a:rPr lang="en-US" sz="1200" dirty="0"/>
              <a:t>A Namespace, in AAF, is the ensemble of Roles, Permissions and Identities controllable within the domain assigned to a member of the Organization's chain-of-command.  </a:t>
            </a:r>
          </a:p>
          <a:p>
            <a:r>
              <a:rPr lang="en-US" sz="1200" dirty="0"/>
              <a:t>Namespaces are known by domain, in dot-delimited form.  ex:  </a:t>
            </a:r>
            <a:r>
              <a:rPr lang="en-US" sz="1200" dirty="0" err="1"/>
              <a:t>com.att.aaf</a:t>
            </a:r>
            <a:r>
              <a:rPr lang="en-US" sz="1200" dirty="0"/>
              <a:t> or </a:t>
            </a:r>
            <a:r>
              <a:rPr lang="en-US" sz="1200" dirty="0" err="1"/>
              <a:t>com.att.wfa</a:t>
            </a:r>
            <a:r>
              <a:rPr lang="en-US" sz="1200" dirty="0"/>
              <a:t>, and they are hierarchically managed.</a:t>
            </a:r>
          </a:p>
          <a:p>
            <a:pPr marL="0" indent="0">
              <a:buNone/>
            </a:pPr>
            <a:r>
              <a:rPr lang="en-US" sz="1200" b="1" dirty="0"/>
              <a:t>People in Namespaces</a:t>
            </a:r>
          </a:p>
          <a:p>
            <a:r>
              <a:rPr lang="en-US" sz="1200" dirty="0"/>
              <a:t>Owner (Responsible)</a:t>
            </a:r>
          </a:p>
          <a:p>
            <a:r>
              <a:rPr lang="en-US" sz="1200" dirty="0"/>
              <a:t>A key feature of how AAF works for an Enterprise is by supporting federated responsibility.  This responsibility is clearly delineated by the owner entry.  Organizations (i.e. companies) may establish their own policies</a:t>
            </a:r>
          </a:p>
          <a:p>
            <a:pPr marL="0" indent="0">
              <a:buNone/>
            </a:pPr>
            <a:r>
              <a:rPr lang="en-US" sz="1200" b="1" dirty="0"/>
              <a:t>Roles</a:t>
            </a:r>
          </a:p>
          <a:p>
            <a:r>
              <a:rPr lang="en-US" sz="1200" dirty="0"/>
              <a:t>I)  "Roles" is a bit of an overloaded term in Security software.  It has unfortunately been typically used as a flat, </a:t>
            </a:r>
            <a:r>
              <a:rPr lang="en-US" sz="1200" dirty="0" err="1"/>
              <a:t>unscoped</a:t>
            </a:r>
            <a:r>
              <a:rPr lang="en-US" sz="1200" dirty="0"/>
              <a:t> Group, known only to the Application. </a:t>
            </a:r>
          </a:p>
          <a:p>
            <a:r>
              <a:rPr lang="en-US" sz="1200" dirty="0"/>
              <a:t> Typical examples such as "user" and "admin" have no meaning outside the immediate context of the application.  "admin"???  "admin" of what?  What are the behaviors allowed for "admin"?  Is the "admin" of Application A, the same as Application B? (answer, no!)</a:t>
            </a:r>
          </a:p>
          <a:p>
            <a:pPr marL="0" indent="0">
              <a:buNone/>
            </a:pPr>
            <a:r>
              <a:rPr lang="en-US" sz="1200" b="1" dirty="0"/>
              <a:t>Permissions</a:t>
            </a:r>
          </a:p>
          <a:p>
            <a:pPr marL="0" indent="0">
              <a:buNone/>
            </a:pPr>
            <a:r>
              <a:rPr lang="en-US" sz="1200" dirty="0"/>
              <a:t>Permissions are the other side of the decoupled Authorization equation.  Permissions represent some resource that needs to be protected by the Application in question. examples:</a:t>
            </a:r>
          </a:p>
          <a:p>
            <a:r>
              <a:rPr lang="en-US" sz="1200" dirty="0"/>
              <a:t>A GUI Admin page should be available to only those who job function is to administer this app.</a:t>
            </a:r>
          </a:p>
          <a:p>
            <a:r>
              <a:rPr lang="en-US" sz="1200" dirty="0"/>
              <a:t>SPI Data that this App accesses should only be accessible to those who are allowed to see SPI data.</a:t>
            </a:r>
          </a:p>
          <a:p>
            <a:r>
              <a:rPr lang="en-US" sz="1200" dirty="0"/>
              <a:t>Full data reporting dumps should only be accessible to Audit teams.</a:t>
            </a:r>
          </a:p>
        </p:txBody>
      </p:sp>
    </p:spTree>
    <p:extLst>
      <p:ext uri="{BB962C8B-B14F-4D97-AF65-F5344CB8AC3E}">
        <p14:creationId xmlns:p14="http://schemas.microsoft.com/office/powerpoint/2010/main" val="15578853"/>
      </p:ext>
    </p:extLst>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38342EA3-53FC-444D-B524-FE5481A54CAD}"/>
              </a:ext>
            </a:extLst>
          </p:cNvPr>
          <p:cNvSpPr>
            <a:spLocks noGrp="1"/>
          </p:cNvSpPr>
          <p:nvPr>
            <p:ph type="sldNum" sz="quarter" idx="4"/>
          </p:nvPr>
        </p:nvSpPr>
        <p:spPr/>
        <p:txBody>
          <a:bodyPr/>
          <a:lstStyle/>
          <a:p>
            <a:fld id="{6C9CD605-947A-3C4E-98CB-B055F943FEBA}" type="slidenum">
              <a:rPr lang="en-US" smtClean="0"/>
              <a:pPr/>
              <a:t>15</a:t>
            </a:fld>
            <a:endParaRPr lang="en-US" dirty="0"/>
          </a:p>
        </p:txBody>
      </p:sp>
      <p:sp>
        <p:nvSpPr>
          <p:cNvPr id="3" name="Title 2">
            <a:extLst>
              <a:ext uri="{FF2B5EF4-FFF2-40B4-BE49-F238E27FC236}">
                <a16:creationId xmlns:a16="http://schemas.microsoft.com/office/drawing/2014/main" xmlns="" id="{03530BB5-549C-4343-9AF4-AC9DF366E71F}"/>
              </a:ext>
            </a:extLst>
          </p:cNvPr>
          <p:cNvSpPr>
            <a:spLocks noGrp="1"/>
          </p:cNvSpPr>
          <p:nvPr>
            <p:ph type="title"/>
          </p:nvPr>
        </p:nvSpPr>
        <p:spPr/>
        <p:txBody>
          <a:bodyPr>
            <a:normAutofit fontScale="90000"/>
          </a:bodyPr>
          <a:lstStyle/>
          <a:p>
            <a:r>
              <a:rPr lang="en-US" b="1" dirty="0"/>
              <a:t>AAF Object Model</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3163" y="1153026"/>
            <a:ext cx="7849355" cy="5352308"/>
          </a:xfrm>
          <a:prstGeom prst="rect">
            <a:avLst/>
          </a:prstGeom>
        </p:spPr>
      </p:pic>
    </p:spTree>
    <p:extLst>
      <p:ext uri="{BB962C8B-B14F-4D97-AF65-F5344CB8AC3E}">
        <p14:creationId xmlns:p14="http://schemas.microsoft.com/office/powerpoint/2010/main" val="3270446574"/>
      </p:ext>
    </p:extLst>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38342EA3-53FC-444D-B524-FE5481A54CAD}"/>
              </a:ext>
            </a:extLst>
          </p:cNvPr>
          <p:cNvSpPr>
            <a:spLocks noGrp="1"/>
          </p:cNvSpPr>
          <p:nvPr>
            <p:ph type="sldNum" sz="quarter" idx="4"/>
          </p:nvPr>
        </p:nvSpPr>
        <p:spPr/>
        <p:txBody>
          <a:bodyPr/>
          <a:lstStyle/>
          <a:p>
            <a:fld id="{6C9CD605-947A-3C4E-98CB-B055F943FEBA}" type="slidenum">
              <a:rPr lang="en-US" smtClean="0"/>
              <a:pPr/>
              <a:t>16</a:t>
            </a:fld>
            <a:endParaRPr lang="en-US" dirty="0"/>
          </a:p>
        </p:txBody>
      </p:sp>
      <p:sp>
        <p:nvSpPr>
          <p:cNvPr id="3" name="Title 2">
            <a:extLst>
              <a:ext uri="{FF2B5EF4-FFF2-40B4-BE49-F238E27FC236}">
                <a16:creationId xmlns:a16="http://schemas.microsoft.com/office/drawing/2014/main" xmlns="" id="{03530BB5-549C-4343-9AF4-AC9DF366E71F}"/>
              </a:ext>
            </a:extLst>
          </p:cNvPr>
          <p:cNvSpPr>
            <a:spLocks noGrp="1"/>
          </p:cNvSpPr>
          <p:nvPr>
            <p:ph type="title"/>
          </p:nvPr>
        </p:nvSpPr>
        <p:spPr/>
        <p:txBody>
          <a:bodyPr>
            <a:normAutofit fontScale="90000"/>
          </a:bodyPr>
          <a:lstStyle/>
          <a:p>
            <a:r>
              <a:rPr lang="en-US" b="1" dirty="0" err="1"/>
              <a:t>DMaaP</a:t>
            </a:r>
            <a:r>
              <a:rPr lang="en-US" b="1" dirty="0"/>
              <a:t> Functional Description</a:t>
            </a:r>
          </a:p>
        </p:txBody>
      </p:sp>
      <p:sp>
        <p:nvSpPr>
          <p:cNvPr id="4" name="Text Placeholder 3">
            <a:extLst>
              <a:ext uri="{FF2B5EF4-FFF2-40B4-BE49-F238E27FC236}">
                <a16:creationId xmlns:a16="http://schemas.microsoft.com/office/drawing/2014/main" xmlns="" id="{B62C726E-130B-4487-985E-2D4E9D3DDCB3}"/>
              </a:ext>
            </a:extLst>
          </p:cNvPr>
          <p:cNvSpPr>
            <a:spLocks noGrp="1"/>
          </p:cNvSpPr>
          <p:nvPr>
            <p:ph type="body" sz="quarter" idx="10"/>
          </p:nvPr>
        </p:nvSpPr>
        <p:spPr/>
        <p:txBody>
          <a:bodyPr>
            <a:normAutofit fontScale="92500" lnSpcReduction="20000"/>
          </a:bodyPr>
          <a:lstStyle/>
          <a:p>
            <a:r>
              <a:rPr lang="en-US" sz="2600" dirty="0"/>
              <a:t>Data movement as a platform(</a:t>
            </a:r>
            <a:r>
              <a:rPr lang="en-US" sz="2600" dirty="0" err="1"/>
              <a:t>DMaaP</a:t>
            </a:r>
            <a:r>
              <a:rPr lang="en-US" sz="2600" dirty="0"/>
              <a:t>) is a premier platform for high performing and cost effective data movement services that transports and processes data from any source to any target with the format, quality, security, and concurrency required to serve the business and customer needs.</a:t>
            </a:r>
          </a:p>
          <a:p>
            <a:r>
              <a:rPr lang="en-US" sz="2600" dirty="0" err="1"/>
              <a:t>DMaaP</a:t>
            </a:r>
            <a:r>
              <a:rPr lang="en-US" sz="2600" dirty="0"/>
              <a:t> consists of three major functional areas:</a:t>
            </a:r>
          </a:p>
          <a:p>
            <a:pPr marL="914400" lvl="1" indent="-457200">
              <a:buFont typeface="+mj-lt"/>
              <a:buAutoNum type="arabicPeriod"/>
            </a:pPr>
            <a:r>
              <a:rPr lang="en-US" sz="2200" b="1" dirty="0"/>
              <a:t>Data Filtering</a:t>
            </a:r>
            <a:r>
              <a:rPr lang="en-US" sz="2200" dirty="0"/>
              <a:t> - the data preprocessing at the edge via data analytics and compression to reduce the data size needed to be processed.</a:t>
            </a:r>
          </a:p>
          <a:p>
            <a:pPr marL="914400" lvl="1" indent="-457200">
              <a:buFont typeface="+mj-lt"/>
              <a:buAutoNum type="arabicPeriod"/>
            </a:pPr>
            <a:r>
              <a:rPr lang="en-US" sz="2200" b="1" dirty="0"/>
              <a:t>Data Transport</a:t>
            </a:r>
            <a:r>
              <a:rPr lang="en-US" sz="2200" dirty="0"/>
              <a:t> - the transport of data intra &amp; inter data centers. The transport will support both file based and event based data movement. The Data Transport process needs to provide the ability to move data from any system to any system with minimal latency, guaranteed delivery and highly available solution that supports a self-subscription model that lowers initial cost and improves time to market.</a:t>
            </a:r>
          </a:p>
          <a:p>
            <a:pPr marL="914400" lvl="1" indent="-457200">
              <a:buFont typeface="+mj-lt"/>
              <a:buAutoNum type="arabicPeriod"/>
            </a:pPr>
            <a:r>
              <a:rPr lang="en-US" sz="2200" b="1" dirty="0"/>
              <a:t>Data Processing</a:t>
            </a:r>
            <a:r>
              <a:rPr lang="en-US" sz="2200" dirty="0"/>
              <a:t> - the low latency and high throughput data transformation, aggregation, and analysis. The processing will be elastically scalable and fault-tolerant across data centers. The Data processing needs to provide the ability to process both batch and near real-time data.  </a:t>
            </a:r>
          </a:p>
          <a:p>
            <a:r>
              <a:rPr lang="en-US" sz="2600" dirty="0"/>
              <a:t>This service is build using Apache Kafka and Restful API is created for message publishing, subscribing and admin activities</a:t>
            </a:r>
            <a:endParaRPr lang="en-US" dirty="0"/>
          </a:p>
        </p:txBody>
      </p:sp>
    </p:spTree>
    <p:extLst>
      <p:ext uri="{BB962C8B-B14F-4D97-AF65-F5344CB8AC3E}">
        <p14:creationId xmlns:p14="http://schemas.microsoft.com/office/powerpoint/2010/main" val="3632412285"/>
      </p:ext>
    </p:extLst>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17</a:t>
            </a:fld>
            <a:endParaRPr lang="en-US" dirty="0"/>
          </a:p>
        </p:txBody>
      </p:sp>
      <p:sp>
        <p:nvSpPr>
          <p:cNvPr id="3" name="Title 2"/>
          <p:cNvSpPr>
            <a:spLocks noGrp="1"/>
          </p:cNvSpPr>
          <p:nvPr>
            <p:ph type="title"/>
          </p:nvPr>
        </p:nvSpPr>
        <p:spPr/>
        <p:txBody>
          <a:bodyPr>
            <a:normAutofit fontScale="90000"/>
          </a:bodyPr>
          <a:lstStyle/>
          <a:p>
            <a:r>
              <a:rPr lang="en-US" dirty="0"/>
              <a:t>APPC (1/2)</a:t>
            </a:r>
          </a:p>
        </p:txBody>
      </p:sp>
      <p:sp>
        <p:nvSpPr>
          <p:cNvPr id="7" name="圆角矩形 30"/>
          <p:cNvSpPr/>
          <p:nvPr/>
        </p:nvSpPr>
        <p:spPr>
          <a:xfrm>
            <a:off x="96874" y="2861244"/>
            <a:ext cx="97317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APPC</a:t>
            </a:r>
          </a:p>
        </p:txBody>
      </p:sp>
      <p:sp>
        <p:nvSpPr>
          <p:cNvPr id="8" name="Rectangle 7"/>
          <p:cNvSpPr/>
          <p:nvPr/>
        </p:nvSpPr>
        <p:spPr>
          <a:xfrm>
            <a:off x="1264596" y="1088228"/>
            <a:ext cx="10686104" cy="137251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100" dirty="0">
                <a:solidFill>
                  <a:schemeClr val="tx1">
                    <a:lumMod val="85000"/>
                    <a:lumOff val="15000"/>
                  </a:schemeClr>
                </a:solidFill>
              </a:rPr>
              <a:t>Definition:</a:t>
            </a:r>
          </a:p>
          <a:p>
            <a:r>
              <a:rPr lang="en-US" sz="1100" dirty="0">
                <a:solidFill>
                  <a:schemeClr val="tx1"/>
                </a:solidFill>
              </a:rPr>
              <a:t>Application Controller (APPC)</a:t>
            </a:r>
            <a:r>
              <a:rPr lang="en-US" sz="1100" b="1" dirty="0">
                <a:solidFill>
                  <a:schemeClr val="tx1"/>
                </a:solidFill>
              </a:rPr>
              <a:t> </a:t>
            </a:r>
            <a:r>
              <a:rPr lang="en-US" sz="1100" dirty="0">
                <a:solidFill>
                  <a:schemeClr val="tx1"/>
                </a:solidFill>
              </a:rPr>
              <a:t>performs the functions to manage the lifecycle of VNFs and their components.</a:t>
            </a:r>
          </a:p>
          <a:p>
            <a:pPr marL="171450" lvl="0" indent="-171450">
              <a:buFont typeface="Arial" panose="020B0604020202020204" pitchFamily="34" charset="0"/>
              <a:buChar char="•"/>
            </a:pPr>
            <a:r>
              <a:rPr lang="en-US" sz="1100" dirty="0">
                <a:solidFill>
                  <a:schemeClr val="tx1"/>
                </a:solidFill>
              </a:rPr>
              <a:t>It provides a comprehensive set of controller actions such as Configure, Modify Configuration, Start, Stop, Migrate, Restart, Rebuild, and so on. Consult </a:t>
            </a:r>
            <a:r>
              <a:rPr lang="en-US" sz="1100" dirty="0" err="1">
                <a:solidFill>
                  <a:schemeClr val="tx1"/>
                </a:solidFill>
              </a:rPr>
              <a:t>readthedocs</a:t>
            </a:r>
            <a:r>
              <a:rPr lang="en-US" sz="1100" dirty="0">
                <a:solidFill>
                  <a:schemeClr val="tx1"/>
                </a:solidFill>
              </a:rPr>
              <a:t> documentation for the full set of APIs offered/supported.</a:t>
            </a:r>
          </a:p>
          <a:p>
            <a:pPr marL="171450" lvl="0" indent="-171450">
              <a:buFont typeface="Arial" panose="020B0604020202020204" pitchFamily="34" charset="0"/>
              <a:buChar char="•"/>
            </a:pPr>
            <a:r>
              <a:rPr lang="en-US" sz="1100" dirty="0">
                <a:solidFill>
                  <a:schemeClr val="tx1"/>
                </a:solidFill>
              </a:rPr>
              <a:t>It supports a set of standard VNF interfaces (</a:t>
            </a:r>
            <a:r>
              <a:rPr lang="en-US" sz="1100" dirty="0" err="1">
                <a:solidFill>
                  <a:schemeClr val="tx1"/>
                </a:solidFill>
              </a:rPr>
              <a:t>Netconf</a:t>
            </a:r>
            <a:r>
              <a:rPr lang="en-US" sz="1100" dirty="0">
                <a:solidFill>
                  <a:schemeClr val="tx1"/>
                </a:solidFill>
              </a:rPr>
              <a:t>, Chef, </a:t>
            </a:r>
            <a:r>
              <a:rPr lang="en-US" sz="1100" dirty="0" err="1">
                <a:solidFill>
                  <a:schemeClr val="tx1"/>
                </a:solidFill>
              </a:rPr>
              <a:t>Ansible</a:t>
            </a:r>
            <a:r>
              <a:rPr lang="en-US" sz="1100" dirty="0">
                <a:solidFill>
                  <a:schemeClr val="tx1"/>
                </a:solidFill>
              </a:rPr>
              <a:t>.), and </a:t>
            </a:r>
          </a:p>
          <a:p>
            <a:pPr marL="171450" lvl="0" indent="-171450">
              <a:buFont typeface="Arial" panose="020B0604020202020204" pitchFamily="34" charset="0"/>
              <a:buChar char="•"/>
            </a:pPr>
            <a:r>
              <a:rPr lang="en-US" sz="1100" dirty="0">
                <a:solidFill>
                  <a:schemeClr val="tx1"/>
                </a:solidFill>
              </a:rPr>
              <a:t>Is designed to be self-service using a model driven architecture that provides a layer of abstraction making APPC completely service, VNF, and site agnostic. </a:t>
            </a:r>
            <a:endParaRPr lang="en-US" sz="900" dirty="0">
              <a:solidFill>
                <a:schemeClr val="tx1"/>
              </a:solidFill>
            </a:endParaRPr>
          </a:p>
          <a:p>
            <a:pPr lvl="0"/>
            <a:r>
              <a:rPr lang="en-US" sz="1100" dirty="0">
                <a:solidFill>
                  <a:schemeClr val="tx1"/>
                </a:solidFill>
              </a:rPr>
              <a:t>Information about the APPC architecture and provided APIs can be found in the APPC User Guide and LCM &amp; OAM API Guides on </a:t>
            </a:r>
            <a:r>
              <a:rPr lang="en-US" sz="1100" dirty="0" err="1">
                <a:solidFill>
                  <a:schemeClr val="tx1"/>
                </a:solidFill>
                <a:hlinkClick r:id="rId2"/>
              </a:rPr>
              <a:t>readthedocs</a:t>
            </a:r>
            <a:endParaRPr lang="en-US" sz="1100" dirty="0">
              <a:solidFill>
                <a:schemeClr val="tx1"/>
              </a:solidFill>
            </a:endParaRPr>
          </a:p>
          <a:p>
            <a:r>
              <a:rPr lang="en-US" sz="900" dirty="0">
                <a:solidFill>
                  <a:schemeClr val="tx1">
                    <a:lumMod val="85000"/>
                    <a:lumOff val="15000"/>
                  </a:schemeClr>
                </a:solidFill>
              </a:rPr>
              <a:t>.</a:t>
            </a:r>
          </a:p>
        </p:txBody>
      </p:sp>
      <p:sp>
        <p:nvSpPr>
          <p:cNvPr id="9" name="Rectangle 8"/>
          <p:cNvSpPr/>
          <p:nvPr/>
        </p:nvSpPr>
        <p:spPr>
          <a:xfrm>
            <a:off x="1232595" y="2563293"/>
            <a:ext cx="10686104" cy="37323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Provided Interfaces: </a:t>
            </a:r>
            <a:r>
              <a:rPr lang="en-US" sz="1200" dirty="0">
                <a:solidFill>
                  <a:schemeClr val="tx1">
                    <a:lumMod val="85000"/>
                    <a:lumOff val="15000"/>
                  </a:schemeClr>
                </a:solidFill>
              </a:rPr>
              <a:t>(refer to </a:t>
            </a:r>
            <a:r>
              <a:rPr lang="en-US" sz="1200" dirty="0">
                <a:solidFill>
                  <a:schemeClr val="tx1">
                    <a:lumMod val="85000"/>
                    <a:lumOff val="15000"/>
                  </a:schemeClr>
                </a:solidFill>
                <a:hlinkClick r:id="rId3"/>
              </a:rPr>
              <a:t>APPC User Guide </a:t>
            </a:r>
            <a:r>
              <a:rPr lang="en-US" sz="1200" dirty="0">
                <a:solidFill>
                  <a:schemeClr val="tx1">
                    <a:lumMod val="85000"/>
                    <a:lumOff val="15000"/>
                  </a:schemeClr>
                </a:solidFill>
              </a:rPr>
              <a:t>for details)</a:t>
            </a:r>
          </a:p>
          <a:p>
            <a:endParaRPr lang="en-US" sz="1600" dirty="0">
              <a:solidFill>
                <a:schemeClr val="tx1">
                  <a:lumMod val="85000"/>
                  <a:lumOff val="15000"/>
                </a:schemeClr>
              </a:solidFill>
            </a:endParaRPr>
          </a:p>
          <a:p>
            <a:pPr marL="742950" lvl="1" indent="-285750">
              <a:buFontTx/>
              <a:buChar char="-"/>
            </a:pPr>
            <a:endParaRPr lang="en-US" sz="1600" dirty="0">
              <a:solidFill>
                <a:schemeClr val="tx1">
                  <a:lumMod val="85000"/>
                  <a:lumOff val="15000"/>
                </a:schemeClr>
              </a:solidFill>
            </a:endParaRP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357790" cy="584775"/>
          </a:xfrm>
          <a:prstGeom prst="rect">
            <a:avLst/>
          </a:prstGeom>
          <a:noFill/>
        </p:spPr>
        <p:txBody>
          <a:bodyPr wrap="none" rtlCol="0">
            <a:spAutoFit/>
          </a:bodyPr>
          <a:lstStyle/>
          <a:p>
            <a:endParaRPr lang="en-US" sz="800" dirty="0"/>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6" name="Picture 5"/>
          <p:cNvPicPr>
            <a:picLocks noChangeAspect="1"/>
          </p:cNvPicPr>
          <p:nvPr/>
        </p:nvPicPr>
        <p:blipFill>
          <a:blip r:embed="rId4"/>
          <a:stretch>
            <a:fillRect/>
          </a:stretch>
        </p:blipFill>
        <p:spPr>
          <a:xfrm>
            <a:off x="1446404" y="3014367"/>
            <a:ext cx="9986113" cy="2255716"/>
          </a:xfrm>
          <a:prstGeom prst="rect">
            <a:avLst/>
          </a:prstGeom>
        </p:spPr>
      </p:pic>
    </p:spTree>
    <p:extLst>
      <p:ext uri="{BB962C8B-B14F-4D97-AF65-F5344CB8AC3E}">
        <p14:creationId xmlns:p14="http://schemas.microsoft.com/office/powerpoint/2010/main" val="1435999169"/>
      </p:ext>
    </p:extLst>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18</a:t>
            </a:fld>
            <a:endParaRPr lang="en-US" dirty="0"/>
          </a:p>
        </p:txBody>
      </p:sp>
      <p:sp>
        <p:nvSpPr>
          <p:cNvPr id="3" name="Title 2"/>
          <p:cNvSpPr>
            <a:spLocks noGrp="1"/>
          </p:cNvSpPr>
          <p:nvPr>
            <p:ph type="title"/>
          </p:nvPr>
        </p:nvSpPr>
        <p:spPr/>
        <p:txBody>
          <a:bodyPr>
            <a:normAutofit fontScale="90000"/>
          </a:bodyPr>
          <a:lstStyle/>
          <a:p>
            <a:r>
              <a:rPr lang="en-US" dirty="0"/>
              <a:t>APPC (2/2)</a:t>
            </a:r>
          </a:p>
        </p:txBody>
      </p:sp>
      <p:sp>
        <p:nvSpPr>
          <p:cNvPr id="7" name="圆角矩形 30"/>
          <p:cNvSpPr/>
          <p:nvPr/>
        </p:nvSpPr>
        <p:spPr>
          <a:xfrm>
            <a:off x="128203" y="2883938"/>
            <a:ext cx="914803"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APPC</a:t>
            </a:r>
          </a:p>
        </p:txBody>
      </p:sp>
      <p:sp>
        <p:nvSpPr>
          <p:cNvPr id="10" name="Rectangle 9"/>
          <p:cNvSpPr/>
          <p:nvPr/>
        </p:nvSpPr>
        <p:spPr>
          <a:xfrm>
            <a:off x="1476787" y="1125131"/>
            <a:ext cx="10344374" cy="204608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Interfaces</a:t>
            </a:r>
          </a:p>
          <a:p>
            <a:endParaRPr lang="en-US" dirty="0">
              <a:solidFill>
                <a:schemeClr val="tx1">
                  <a:lumMod val="85000"/>
                  <a:lumOff val="15000"/>
                </a:schemeClr>
              </a:solidFill>
            </a:endParaRPr>
          </a:p>
        </p:txBody>
      </p:sp>
      <p:sp>
        <p:nvSpPr>
          <p:cNvPr id="11" name="Rectangle 10"/>
          <p:cNvSpPr/>
          <p:nvPr/>
        </p:nvSpPr>
        <p:spPr>
          <a:xfrm>
            <a:off x="1476787" y="3424498"/>
            <a:ext cx="10344374" cy="188614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 typeface="Arial" panose="020B0604020202020204" pitchFamily="34" charset="0"/>
              <a:buChar char="•"/>
            </a:pPr>
            <a:r>
              <a:rPr lang="en-US" sz="1400" dirty="0">
                <a:solidFill>
                  <a:schemeClr val="tx1">
                    <a:lumMod val="85000"/>
                    <a:lumOff val="15000"/>
                  </a:schemeClr>
                </a:solidFill>
              </a:rPr>
              <a:t>TOSCA Dependency Model</a:t>
            </a:r>
          </a:p>
          <a:p>
            <a:pPr marL="285750" indent="-285750">
              <a:buFont typeface="Arial" panose="020B0604020202020204" pitchFamily="34" charset="0"/>
              <a:buChar char="•"/>
            </a:pPr>
            <a:r>
              <a:rPr lang="en-US" sz="1400" dirty="0">
                <a:solidFill>
                  <a:schemeClr val="tx1"/>
                </a:solidFill>
              </a:rPr>
              <a:t>APP-C also support a variety of models, most of which are created by the APPC Configuration Design Tool (CDT).   Examples are:</a:t>
            </a:r>
          </a:p>
          <a:p>
            <a:pPr marL="742950" lvl="1" indent="-285750">
              <a:buFont typeface="Arial" panose="020B0604020202020204" pitchFamily="34" charset="0"/>
              <a:buChar char="•"/>
            </a:pPr>
            <a:r>
              <a:rPr lang="en-US" sz="1400" dirty="0">
                <a:solidFill>
                  <a:schemeClr val="tx1"/>
                </a:solidFill>
              </a:rPr>
              <a:t>Reference Data Model (</a:t>
            </a:r>
            <a:r>
              <a:rPr lang="en-US" sz="1400" dirty="0" err="1">
                <a:solidFill>
                  <a:schemeClr val="tx1"/>
                </a:solidFill>
              </a:rPr>
              <a:t>json</a:t>
            </a:r>
            <a:r>
              <a:rPr lang="en-US" sz="1400" dirty="0">
                <a:solidFill>
                  <a:schemeClr val="tx1"/>
                </a:solidFill>
              </a:rPr>
              <a:t>)</a:t>
            </a:r>
          </a:p>
          <a:p>
            <a:pPr marL="742950" lvl="1" indent="-285750">
              <a:buFont typeface="Arial" panose="020B0604020202020204" pitchFamily="34" charset="0"/>
              <a:buChar char="•"/>
            </a:pPr>
            <a:r>
              <a:rPr lang="en-US" sz="1400" dirty="0">
                <a:solidFill>
                  <a:schemeClr val="tx1"/>
                </a:solidFill>
              </a:rPr>
              <a:t>VNF Capabilities Model (</a:t>
            </a:r>
            <a:r>
              <a:rPr lang="en-US" sz="1400" dirty="0" err="1">
                <a:solidFill>
                  <a:schemeClr val="tx1"/>
                </a:solidFill>
              </a:rPr>
              <a:t>json</a:t>
            </a:r>
            <a:r>
              <a:rPr lang="en-US" sz="1400" dirty="0">
                <a:solidFill>
                  <a:schemeClr val="tx1"/>
                </a:solidFill>
              </a:rPr>
              <a:t>)</a:t>
            </a:r>
          </a:p>
          <a:p>
            <a:pPr marL="742950" lvl="1" indent="-285750">
              <a:buFont typeface="Arial" panose="020B0604020202020204" pitchFamily="34" charset="0"/>
              <a:buChar char="•"/>
            </a:pPr>
            <a:r>
              <a:rPr lang="en-US" sz="1400" dirty="0">
                <a:solidFill>
                  <a:schemeClr val="tx1"/>
                </a:solidFill>
              </a:rPr>
              <a:t>Template Model (</a:t>
            </a:r>
            <a:r>
              <a:rPr lang="en-US" sz="1400" dirty="0" err="1">
                <a:solidFill>
                  <a:schemeClr val="tx1"/>
                </a:solidFill>
              </a:rPr>
              <a:t>json</a:t>
            </a:r>
            <a:r>
              <a:rPr lang="en-US" sz="1400" dirty="0">
                <a:solidFill>
                  <a:schemeClr val="tx1"/>
                </a:solidFill>
              </a:rPr>
              <a:t> or xml)</a:t>
            </a:r>
          </a:p>
          <a:p>
            <a:pPr marL="742950" lvl="1" indent="-285750">
              <a:buFont typeface="Arial" panose="020B0604020202020204" pitchFamily="34" charset="0"/>
              <a:buChar char="•"/>
            </a:pPr>
            <a:r>
              <a:rPr lang="en-US" sz="1400" dirty="0">
                <a:solidFill>
                  <a:schemeClr val="tx1"/>
                </a:solidFill>
              </a:rPr>
              <a:t>Parameter Definition Model (</a:t>
            </a:r>
            <a:r>
              <a:rPr lang="en-US" sz="1400" dirty="0" err="1">
                <a:solidFill>
                  <a:schemeClr val="tx1"/>
                </a:solidFill>
              </a:rPr>
              <a:t>yaml</a:t>
            </a:r>
            <a:r>
              <a:rPr lang="en-US" sz="1400" dirty="0">
                <a:solidFill>
                  <a:schemeClr val="tx1"/>
                </a:solidFill>
              </a:rPr>
              <a:t>)</a:t>
            </a:r>
          </a:p>
          <a:p>
            <a:r>
              <a:rPr lang="en-US" dirty="0">
                <a:solidFill>
                  <a:schemeClr val="tx1"/>
                </a:solidFill>
              </a:rPr>
              <a:t> </a:t>
            </a:r>
          </a:p>
          <a:p>
            <a:r>
              <a:rPr lang="en-US" dirty="0">
                <a:solidFill>
                  <a:schemeClr val="tx1"/>
                </a:solidFill>
              </a:rPr>
              <a:t> </a:t>
            </a: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357790" cy="584775"/>
          </a:xfrm>
          <a:prstGeom prst="rect">
            <a:avLst/>
          </a:prstGeom>
          <a:noFill/>
        </p:spPr>
        <p:txBody>
          <a:bodyPr wrap="none" rtlCol="0">
            <a:spAutoFit/>
          </a:bodyPr>
          <a:lstStyle/>
          <a:p>
            <a:endParaRPr lang="en-US" sz="800" dirty="0"/>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4" name="Picture 3"/>
          <p:cNvPicPr>
            <a:picLocks noChangeAspect="1"/>
          </p:cNvPicPr>
          <p:nvPr/>
        </p:nvPicPr>
        <p:blipFill>
          <a:blip r:embed="rId2"/>
          <a:stretch>
            <a:fillRect/>
          </a:stretch>
        </p:blipFill>
        <p:spPr>
          <a:xfrm>
            <a:off x="1606672" y="1576143"/>
            <a:ext cx="9973920" cy="1170533"/>
          </a:xfrm>
          <a:prstGeom prst="rect">
            <a:avLst/>
          </a:prstGeom>
        </p:spPr>
      </p:pic>
    </p:spTree>
    <p:extLst>
      <p:ext uri="{BB962C8B-B14F-4D97-AF65-F5344CB8AC3E}">
        <p14:creationId xmlns:p14="http://schemas.microsoft.com/office/powerpoint/2010/main" val="2085585092"/>
      </p:ext>
    </p:extLst>
  </p:cSld>
  <p:clrMapOvr>
    <a:masterClrMapping/>
  </p:clrMapOvr>
  <p:transition>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19</a:t>
            </a:fld>
            <a:endParaRPr lang="en-US" dirty="0"/>
          </a:p>
        </p:txBody>
      </p:sp>
      <p:sp>
        <p:nvSpPr>
          <p:cNvPr id="3" name="Title 2"/>
          <p:cNvSpPr>
            <a:spLocks noGrp="1"/>
          </p:cNvSpPr>
          <p:nvPr>
            <p:ph type="title"/>
          </p:nvPr>
        </p:nvSpPr>
        <p:spPr/>
        <p:txBody>
          <a:bodyPr>
            <a:normAutofit fontScale="90000"/>
          </a:bodyPr>
          <a:lstStyle/>
          <a:p>
            <a:r>
              <a:rPr lang="en-US" dirty="0"/>
              <a:t>CLAMP (1/2)</a:t>
            </a:r>
          </a:p>
        </p:txBody>
      </p:sp>
      <p:sp>
        <p:nvSpPr>
          <p:cNvPr id="7" name="圆角矩形 30"/>
          <p:cNvSpPr/>
          <p:nvPr/>
        </p:nvSpPr>
        <p:spPr>
          <a:xfrm>
            <a:off x="96874" y="2861244"/>
            <a:ext cx="97317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CLAMP</a:t>
            </a:r>
          </a:p>
        </p:txBody>
      </p:sp>
      <p:sp>
        <p:nvSpPr>
          <p:cNvPr id="8" name="Rectangle 7"/>
          <p:cNvSpPr/>
          <p:nvPr/>
        </p:nvSpPr>
        <p:spPr>
          <a:xfrm>
            <a:off x="1264596" y="1088228"/>
            <a:ext cx="10686104" cy="137251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100" dirty="0">
                <a:solidFill>
                  <a:schemeClr val="tx1">
                    <a:lumMod val="85000"/>
                    <a:lumOff val="15000"/>
                  </a:schemeClr>
                </a:solidFill>
              </a:rPr>
              <a:t>Definition:</a:t>
            </a:r>
          </a:p>
          <a:p>
            <a:r>
              <a:rPr lang="en-US" sz="1100" dirty="0">
                <a:solidFill>
                  <a:schemeClr val="tx1"/>
                </a:solidFill>
              </a:rPr>
              <a:t>CLAMP is a platform for designing and managing control loops.  </a:t>
            </a:r>
          </a:p>
          <a:p>
            <a:r>
              <a:rPr lang="en-US" sz="1100" dirty="0">
                <a:solidFill>
                  <a:schemeClr val="tx1"/>
                </a:solidFill>
              </a:rPr>
              <a:t>It is used to design a control loop, configure it with specific parameters for a particular network service, </a:t>
            </a:r>
          </a:p>
          <a:p>
            <a:r>
              <a:rPr lang="en-US" sz="1100" dirty="0">
                <a:solidFill>
                  <a:schemeClr val="tx1"/>
                </a:solidFill>
              </a:rPr>
              <a:t>then It interacts with other systems to deploy/</a:t>
            </a:r>
            <a:r>
              <a:rPr lang="en-US" sz="1100" dirty="0" err="1">
                <a:solidFill>
                  <a:schemeClr val="tx1"/>
                </a:solidFill>
              </a:rPr>
              <a:t>undeploy</a:t>
            </a:r>
            <a:r>
              <a:rPr lang="en-US" sz="1100" dirty="0">
                <a:solidFill>
                  <a:schemeClr val="tx1"/>
                </a:solidFill>
              </a:rPr>
              <a:t> and execute the control loop. </a:t>
            </a:r>
          </a:p>
          <a:p>
            <a:endParaRPr lang="en-US" sz="900" dirty="0">
              <a:solidFill>
                <a:schemeClr val="tx1"/>
              </a:solidFill>
            </a:endParaRPr>
          </a:p>
          <a:p>
            <a:pPr lvl="0"/>
            <a:r>
              <a:rPr lang="en-US" sz="1100" dirty="0">
                <a:solidFill>
                  <a:schemeClr val="tx1"/>
                </a:solidFill>
              </a:rPr>
              <a:t>Information about the CLAMP architecture and provided APIs can be found in the CLAMP User Guide and LCM &amp; OAM API Guides on </a:t>
            </a:r>
            <a:r>
              <a:rPr lang="en-US" sz="1100" dirty="0">
                <a:solidFill>
                  <a:schemeClr val="tx1"/>
                </a:solidFill>
                <a:hlinkClick r:id="rId2"/>
              </a:rPr>
              <a:t>readthedocs</a:t>
            </a:r>
            <a:endParaRPr lang="en-US" sz="1100" dirty="0">
              <a:solidFill>
                <a:schemeClr val="tx1"/>
              </a:solidFill>
            </a:endParaRPr>
          </a:p>
        </p:txBody>
      </p:sp>
      <p:sp>
        <p:nvSpPr>
          <p:cNvPr id="9" name="Rectangle 8"/>
          <p:cNvSpPr/>
          <p:nvPr/>
        </p:nvSpPr>
        <p:spPr>
          <a:xfrm>
            <a:off x="1232595" y="2563293"/>
            <a:ext cx="10686104" cy="37323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b="1" dirty="0">
                <a:solidFill>
                  <a:schemeClr val="tx1">
                    <a:lumMod val="85000"/>
                    <a:lumOff val="15000"/>
                  </a:schemeClr>
                </a:solidFill>
              </a:rPr>
              <a:t>Provided Interfaces</a:t>
            </a:r>
            <a:r>
              <a:rPr lang="en-US" sz="1600" dirty="0">
                <a:solidFill>
                  <a:schemeClr val="tx1">
                    <a:lumMod val="85000"/>
                    <a:lumOff val="15000"/>
                  </a:schemeClr>
                </a:solidFill>
              </a:rPr>
              <a:t>: </a:t>
            </a:r>
            <a:r>
              <a:rPr lang="en-US" sz="1200" dirty="0">
                <a:solidFill>
                  <a:schemeClr val="tx1">
                    <a:lumMod val="85000"/>
                    <a:lumOff val="15000"/>
                  </a:schemeClr>
                </a:solidFill>
              </a:rPr>
              <a:t>(CLAMP doesn’t expose functional relates API’s except the one below, refer to </a:t>
            </a:r>
            <a:r>
              <a:rPr lang="en-US" sz="1200" dirty="0">
                <a:solidFill>
                  <a:schemeClr val="tx1">
                    <a:lumMod val="85000"/>
                    <a:lumOff val="15000"/>
                  </a:schemeClr>
                </a:solidFill>
                <a:hlinkClick r:id="rId3"/>
              </a:rPr>
              <a:t>CLAMP documentation </a:t>
            </a:r>
            <a:r>
              <a:rPr lang="en-US" sz="1200" dirty="0">
                <a:solidFill>
                  <a:schemeClr val="tx1">
                    <a:lumMod val="85000"/>
                    <a:lumOff val="15000"/>
                  </a:schemeClr>
                </a:solidFill>
              </a:rPr>
              <a:t>for more details)</a:t>
            </a:r>
          </a:p>
          <a:p>
            <a:endParaRPr lang="en-US" sz="1600" dirty="0">
              <a:solidFill>
                <a:schemeClr val="tx1">
                  <a:lumMod val="85000"/>
                  <a:lumOff val="15000"/>
                </a:schemeClr>
              </a:solidFill>
            </a:endParaRPr>
          </a:p>
          <a:p>
            <a:r>
              <a:rPr lang="en-US" sz="1600" b="1" dirty="0">
                <a:solidFill>
                  <a:schemeClr val="tx1">
                    <a:lumMod val="85000"/>
                    <a:lumOff val="15000"/>
                  </a:schemeClr>
                </a:solidFill>
              </a:rPr>
              <a:t>Interfaces			Service			Purpose/Comments</a:t>
            </a:r>
          </a:p>
          <a:p>
            <a:r>
              <a:rPr lang="en-US" sz="1200" dirty="0">
                <a:solidFill>
                  <a:schemeClr val="tx1">
                    <a:lumMod val="85000"/>
                    <a:lumOff val="15000"/>
                  </a:schemeClr>
                </a:solidFill>
              </a:rPr>
              <a:t>HealthCheck			REST			Health Check of CLAMP instance</a:t>
            </a: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357790" cy="584775"/>
          </a:xfrm>
          <a:prstGeom prst="rect">
            <a:avLst/>
          </a:prstGeom>
          <a:noFill/>
        </p:spPr>
        <p:txBody>
          <a:bodyPr wrap="none" rtlCol="0">
            <a:spAutoFit/>
          </a:bodyPr>
          <a:lstStyle/>
          <a:p>
            <a:endParaRPr lang="en-US" sz="800" dirty="0"/>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656624635"/>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3740914" y="5341461"/>
            <a:ext cx="8142345" cy="0"/>
          </a:xfrm>
          <a:prstGeom prst="line">
            <a:avLst/>
          </a:prstGeom>
          <a:ln w="19050" cmpd="sng">
            <a:solidFill>
              <a:srgbClr val="1C2754"/>
            </a:solidFill>
            <a:prstDash val="dash"/>
          </a:ln>
        </p:spPr>
        <p:style>
          <a:lnRef idx="1">
            <a:schemeClr val="accent1"/>
          </a:lnRef>
          <a:fillRef idx="0">
            <a:schemeClr val="accent1"/>
          </a:fillRef>
          <a:effectRef idx="0">
            <a:schemeClr val="accent1"/>
          </a:effectRef>
          <a:fontRef idx="minor">
            <a:schemeClr val="tx1"/>
          </a:fontRef>
        </p:style>
      </p:cxnSp>
      <p:sp>
        <p:nvSpPr>
          <p:cNvPr id="80" name="Arrow: U-Turn 160"/>
          <p:cNvSpPr/>
          <p:nvPr/>
        </p:nvSpPr>
        <p:spPr>
          <a:xfrm flipV="1">
            <a:off x="2075479" y="4798468"/>
            <a:ext cx="1950299" cy="776362"/>
          </a:xfrm>
          <a:prstGeom prst="uturnArrow">
            <a:avLst/>
          </a:prstGeom>
          <a:solidFill>
            <a:srgbClr val="2A5DD3"/>
          </a:solidFill>
          <a:ln w="3175"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pic>
        <p:nvPicPr>
          <p:cNvPr id="64" name="Picture 6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32178" y="6158624"/>
            <a:ext cx="905123" cy="410546"/>
          </a:xfrm>
          <a:prstGeom prst="rect">
            <a:avLst/>
          </a:prstGeom>
          <a:noFill/>
        </p:spPr>
      </p:pic>
      <p:pic>
        <p:nvPicPr>
          <p:cNvPr id="66" name="Picture 6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95853" y="6158624"/>
            <a:ext cx="905123" cy="410546"/>
          </a:xfrm>
          <a:prstGeom prst="rect">
            <a:avLst/>
          </a:prstGeom>
        </p:spPr>
      </p:pic>
      <p:sp>
        <p:nvSpPr>
          <p:cNvPr id="2" name="Slide Number Placeholder 1"/>
          <p:cNvSpPr>
            <a:spLocks noGrp="1"/>
          </p:cNvSpPr>
          <p:nvPr>
            <p:ph type="sldNum" sz="quarter" idx="4"/>
          </p:nvPr>
        </p:nvSpPr>
        <p:spPr>
          <a:xfrm>
            <a:off x="11568704" y="6504192"/>
            <a:ext cx="607358" cy="365125"/>
          </a:xfrm>
        </p:spPr>
        <p:txBody>
          <a:bodyPr/>
          <a:lstStyle/>
          <a:p>
            <a:fld id="{6C9CD605-947A-3C4E-98CB-B055F943FEBA}" type="slidenum">
              <a:rPr lang="en-US" smtClean="0">
                <a:solidFill>
                  <a:prstClr val="black">
                    <a:alpha val="50000"/>
                  </a:prstClr>
                </a:solidFill>
              </a:rPr>
              <a:pPr/>
              <a:t>2</a:t>
            </a:fld>
            <a:endParaRPr lang="en-US" dirty="0">
              <a:solidFill>
                <a:prstClr val="black">
                  <a:alpha val="50000"/>
                </a:prstClr>
              </a:solidFill>
            </a:endParaRPr>
          </a:p>
        </p:txBody>
      </p:sp>
      <p:sp>
        <p:nvSpPr>
          <p:cNvPr id="3" name="Title 2"/>
          <p:cNvSpPr>
            <a:spLocks noGrp="1"/>
          </p:cNvSpPr>
          <p:nvPr>
            <p:ph type="title"/>
          </p:nvPr>
        </p:nvSpPr>
        <p:spPr/>
        <p:txBody>
          <a:bodyPr>
            <a:noAutofit/>
          </a:bodyPr>
          <a:lstStyle/>
          <a:p>
            <a:pPr algn="ctr"/>
            <a:r>
              <a:rPr lang="en-US" dirty="0"/>
              <a:t>ONAP Amsterdam Architecture (for reference)</a:t>
            </a:r>
          </a:p>
        </p:txBody>
      </p:sp>
      <p:sp>
        <p:nvSpPr>
          <p:cNvPr id="8" name="圆角矩形 28"/>
          <p:cNvSpPr/>
          <p:nvPr/>
        </p:nvSpPr>
        <p:spPr>
          <a:xfrm>
            <a:off x="871299" y="2092337"/>
            <a:ext cx="2514600" cy="3237616"/>
          </a:xfrm>
          <a:prstGeom prst="roundRect">
            <a:avLst>
              <a:gd name="adj" fmla="val 6026"/>
            </a:avLst>
          </a:prstGeom>
          <a:solidFill>
            <a:schemeClr val="accent1">
              <a:lumMod val="25000"/>
              <a:lumOff val="75000"/>
            </a:schemeClr>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endParaRPr lang="en-US" altLang="zh-CN" sz="1200" dirty="0">
              <a:solidFill>
                <a:srgbClr val="000000"/>
              </a:solidFill>
              <a:latin typeface="Calibri"/>
              <a:ea typeface="微软雅黑" panose="020B0503020204020204" pitchFamily="34" charset="-122"/>
            </a:endParaRPr>
          </a:p>
        </p:txBody>
      </p:sp>
      <p:sp>
        <p:nvSpPr>
          <p:cNvPr id="9" name="矩形 192"/>
          <p:cNvSpPr/>
          <p:nvPr/>
        </p:nvSpPr>
        <p:spPr bwMode="auto">
          <a:xfrm>
            <a:off x="242386" y="1646132"/>
            <a:ext cx="3200400" cy="3683822"/>
          </a:xfrm>
          <a:prstGeom prst="rect">
            <a:avLst/>
          </a:prstGeom>
          <a:solidFill>
            <a:srgbClr val="1C2754"/>
          </a:solidFill>
          <a:ln w="19050" cap="flat" cmpd="sng" algn="ctr">
            <a:solidFill>
              <a:srgbClr val="00647F"/>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endParaRPr lang="en-US" altLang="zh-CN" b="1" dirty="0">
              <a:solidFill>
                <a:prstClr val="white"/>
              </a:solidFill>
              <a:latin typeface="Calibri"/>
              <a:ea typeface="微软雅黑" panose="020B0503020204020204" pitchFamily="34" charset="-122"/>
            </a:endParaRPr>
          </a:p>
        </p:txBody>
      </p:sp>
      <p:sp>
        <p:nvSpPr>
          <p:cNvPr id="10" name="圆角矩形 25"/>
          <p:cNvSpPr/>
          <p:nvPr/>
        </p:nvSpPr>
        <p:spPr>
          <a:xfrm>
            <a:off x="942253" y="3085759"/>
            <a:ext cx="2420786" cy="415540"/>
          </a:xfrm>
          <a:prstGeom prst="roundRect">
            <a:avLst/>
          </a:prstGeom>
          <a:solidFill>
            <a:schemeClr val="bg1">
              <a:lumMod val="95000"/>
            </a:scheme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pPr>
            <a:r>
              <a:rPr lang="en-US" altLang="zh-CN" sz="1400" b="1" dirty="0">
                <a:solidFill>
                  <a:srgbClr val="44546A"/>
                </a:solidFill>
                <a:latin typeface="Calibri"/>
                <a:ea typeface="微软雅黑" panose="020B0503020204020204" pitchFamily="34" charset="-122"/>
              </a:rPr>
              <a:t>Policy Creation &amp; Validation</a:t>
            </a:r>
          </a:p>
        </p:txBody>
      </p:sp>
      <p:sp>
        <p:nvSpPr>
          <p:cNvPr id="11" name="圆角矩形 29"/>
          <p:cNvSpPr/>
          <p:nvPr/>
        </p:nvSpPr>
        <p:spPr>
          <a:xfrm rot="16200000">
            <a:off x="-967710" y="3373319"/>
            <a:ext cx="3106199" cy="544236"/>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600" b="1" dirty="0">
                <a:solidFill>
                  <a:prstClr val="white"/>
                </a:solidFill>
                <a:latin typeface="Calibri"/>
                <a:ea typeface="微软雅黑" panose="020B0503020204020204" pitchFamily="34" charset="-122"/>
              </a:rPr>
              <a:t>VNF SDK</a:t>
            </a:r>
          </a:p>
        </p:txBody>
      </p:sp>
      <p:sp>
        <p:nvSpPr>
          <p:cNvPr id="12" name="圆角矩形 55"/>
          <p:cNvSpPr/>
          <p:nvPr/>
        </p:nvSpPr>
        <p:spPr>
          <a:xfrm>
            <a:off x="242386" y="1342281"/>
            <a:ext cx="3200400" cy="257001"/>
          </a:xfrm>
          <a:prstGeom prst="roundRect">
            <a:avLst>
              <a:gd name="adj" fmla="val 16483"/>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prstClr val="white"/>
                </a:solidFill>
                <a:latin typeface="Calibri"/>
                <a:ea typeface="微软雅黑" panose="020B0503020204020204" pitchFamily="34" charset="-122"/>
              </a:rPr>
              <a:t>Portal Framework, U-UI, ONAP CLI</a:t>
            </a:r>
          </a:p>
        </p:txBody>
      </p:sp>
      <p:sp>
        <p:nvSpPr>
          <p:cNvPr id="13" name="圆角矩形 25"/>
          <p:cNvSpPr/>
          <p:nvPr/>
        </p:nvSpPr>
        <p:spPr>
          <a:xfrm>
            <a:off x="942253" y="2096006"/>
            <a:ext cx="2420786" cy="411480"/>
          </a:xfrm>
          <a:prstGeom prst="roundRect">
            <a:avLst/>
          </a:prstGeom>
          <a:solidFill>
            <a:schemeClr val="bg1">
              <a:lumMod val="95000"/>
            </a:scheme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44546A"/>
                </a:solidFill>
                <a:ea typeface="微软雅黑" panose="020B0503020204020204" pitchFamily="34" charset="-122"/>
              </a:rPr>
              <a:t>Resource Onboarding</a:t>
            </a:r>
          </a:p>
        </p:txBody>
      </p:sp>
      <p:sp>
        <p:nvSpPr>
          <p:cNvPr id="14" name="圆角矩形 20"/>
          <p:cNvSpPr/>
          <p:nvPr/>
        </p:nvSpPr>
        <p:spPr>
          <a:xfrm>
            <a:off x="942253" y="2590882"/>
            <a:ext cx="2420786" cy="411480"/>
          </a:xfrm>
          <a:prstGeom prst="roundRect">
            <a:avLst/>
          </a:prstGeom>
          <a:solidFill>
            <a:schemeClr val="bg1">
              <a:lumMod val="95000"/>
            </a:scheme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44546A"/>
                </a:solidFill>
                <a:ea typeface="微软雅黑" panose="020B0503020204020204" pitchFamily="34" charset="-122"/>
              </a:rPr>
              <a:t>Service &amp; Product Design</a:t>
            </a:r>
            <a:endParaRPr lang="zh-CN" altLang="en-US" sz="1400" b="1" dirty="0">
              <a:solidFill>
                <a:srgbClr val="44546A"/>
              </a:solidFill>
              <a:ea typeface="微软雅黑" panose="020B0503020204020204" pitchFamily="34" charset="-122"/>
            </a:endParaRPr>
          </a:p>
        </p:txBody>
      </p:sp>
      <p:sp>
        <p:nvSpPr>
          <p:cNvPr id="17" name="Rectangle 16"/>
          <p:cNvSpPr/>
          <p:nvPr/>
        </p:nvSpPr>
        <p:spPr>
          <a:xfrm>
            <a:off x="251718" y="5578671"/>
            <a:ext cx="3191067" cy="320344"/>
          </a:xfrm>
          <a:prstGeom prst="rect">
            <a:avLst/>
          </a:prstGeom>
        </p:spPr>
        <p:txBody>
          <a:bodyPr wrap="square">
            <a:spAutoFit/>
          </a:bodyPr>
          <a:lstStyle/>
          <a:p>
            <a:pPr algn="ctr">
              <a:lnSpc>
                <a:spcPct val="107000"/>
              </a:lnSpc>
              <a:spcAft>
                <a:spcPts val="800"/>
              </a:spcAft>
            </a:pPr>
            <a:r>
              <a:rPr lang="en-US" sz="1400" b="1" dirty="0">
                <a:solidFill>
                  <a:srgbClr val="44546A"/>
                </a:solidFill>
                <a:ea typeface="Calibri" panose="020F0502020204030204" pitchFamily="34" charset="0"/>
                <a:cs typeface="Times New Roman" panose="02020603050405020304" pitchFamily="18" charset="0"/>
              </a:rPr>
              <a:t>Recipe/Eng Rules &amp; Policy Distribution</a:t>
            </a:r>
          </a:p>
        </p:txBody>
      </p:sp>
      <p:sp>
        <p:nvSpPr>
          <p:cNvPr id="18" name="圆角矩形 55"/>
          <p:cNvSpPr/>
          <p:nvPr/>
        </p:nvSpPr>
        <p:spPr>
          <a:xfrm>
            <a:off x="242386" y="1045148"/>
            <a:ext cx="11640873" cy="263929"/>
          </a:xfrm>
          <a:prstGeom prst="roundRect">
            <a:avLst>
              <a:gd name="adj" fmla="val 16483"/>
            </a:avLst>
          </a:prstGeom>
          <a:solidFill>
            <a:srgbClr val="009788">
              <a:alpha val="50000"/>
            </a:srgbClr>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44546A"/>
                </a:solidFill>
                <a:latin typeface="Calibri"/>
                <a:ea typeface="微软雅黑" panose="020B0503020204020204" pitchFamily="34" charset="-122"/>
              </a:rPr>
              <a:t>ONAP Operations Manager (OOM)</a:t>
            </a:r>
          </a:p>
        </p:txBody>
      </p:sp>
      <p:sp>
        <p:nvSpPr>
          <p:cNvPr id="20" name="矩形 54"/>
          <p:cNvSpPr/>
          <p:nvPr/>
        </p:nvSpPr>
        <p:spPr bwMode="auto">
          <a:xfrm>
            <a:off x="3622771" y="1351981"/>
            <a:ext cx="8260488" cy="3467555"/>
          </a:xfrm>
          <a:prstGeom prst="rect">
            <a:avLst/>
          </a:prstGeom>
          <a:solidFill>
            <a:srgbClr val="00647F">
              <a:alpha val="10000"/>
            </a:srgbClr>
          </a:solidFill>
          <a:ln w="19050" cap="flat" cmpd="sng" algn="ctr">
            <a:solidFill>
              <a:srgbClr val="1C2754"/>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828800" indent="-222250">
              <a:buClr>
                <a:srgbClr val="CC9900"/>
              </a:buClr>
              <a:defRPr/>
            </a:pPr>
            <a:endParaRPr lang="en-US" altLang="zh-CN" sz="1700" b="1" u="sng" dirty="0">
              <a:solidFill>
                <a:srgbClr val="1C2754"/>
              </a:solidFill>
              <a:latin typeface="Calibri"/>
              <a:ea typeface="微软雅黑" panose="020B0503020204020204" pitchFamily="34" charset="-122"/>
            </a:endParaRPr>
          </a:p>
        </p:txBody>
      </p:sp>
      <p:sp>
        <p:nvSpPr>
          <p:cNvPr id="21" name="圆角矩形 30"/>
          <p:cNvSpPr/>
          <p:nvPr/>
        </p:nvSpPr>
        <p:spPr>
          <a:xfrm>
            <a:off x="3740914" y="1590350"/>
            <a:ext cx="1920536" cy="392982"/>
          </a:xfrm>
          <a:prstGeom prst="roundRect">
            <a:avLst>
              <a:gd name="adj" fmla="val 9045"/>
            </a:avLst>
          </a:prstGeom>
          <a:solidFill>
            <a:srgbClr val="00647F"/>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lnSpc>
                <a:spcPct val="80000"/>
              </a:lnSpc>
              <a:buClr>
                <a:srgbClr val="CC9900"/>
              </a:buClr>
            </a:pPr>
            <a:r>
              <a:rPr lang="en-US" altLang="zh-CN" sz="1400" b="1" dirty="0">
                <a:solidFill>
                  <a:prstClr val="white"/>
                </a:solidFill>
                <a:latin typeface="Calibri"/>
                <a:ea typeface="微软雅黑" panose="020B0503020204020204" pitchFamily="34" charset="-122"/>
              </a:rPr>
              <a:t>Dashboard OA&amp;M (VID)</a:t>
            </a:r>
          </a:p>
        </p:txBody>
      </p:sp>
      <p:sp>
        <p:nvSpPr>
          <p:cNvPr id="22" name="圆角矩形 31"/>
          <p:cNvSpPr/>
          <p:nvPr/>
        </p:nvSpPr>
        <p:spPr>
          <a:xfrm>
            <a:off x="9886404" y="2275186"/>
            <a:ext cx="1892894" cy="766201"/>
          </a:xfrm>
          <a:prstGeom prst="roundRect">
            <a:avLst/>
          </a:prstGeom>
          <a:solidFill>
            <a:srgbClr val="009788"/>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r>
              <a:rPr lang="en-US" sz="1400" dirty="0">
                <a:solidFill>
                  <a:prstClr val="white"/>
                </a:solidFill>
                <a:sym typeface="Calibri"/>
              </a:rPr>
              <a:t> </a:t>
            </a:r>
            <a:r>
              <a:rPr lang="en-US" sz="1400" b="1" dirty="0">
                <a:solidFill>
                  <a:prstClr val="white"/>
                </a:solidFill>
                <a:sym typeface="Calibri"/>
              </a:rPr>
              <a:t>A&amp;AI/ESR</a:t>
            </a:r>
          </a:p>
        </p:txBody>
      </p:sp>
      <p:sp>
        <p:nvSpPr>
          <p:cNvPr id="23" name="圆角矩形 47"/>
          <p:cNvSpPr/>
          <p:nvPr/>
        </p:nvSpPr>
        <p:spPr>
          <a:xfrm>
            <a:off x="7521202" y="1590350"/>
            <a:ext cx="4272278" cy="392982"/>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External API Framework</a:t>
            </a:r>
          </a:p>
        </p:txBody>
      </p:sp>
      <p:sp>
        <p:nvSpPr>
          <p:cNvPr id="24" name="圆角矩形 48"/>
          <p:cNvSpPr/>
          <p:nvPr/>
        </p:nvSpPr>
        <p:spPr>
          <a:xfrm>
            <a:off x="3726732" y="3192396"/>
            <a:ext cx="8052566" cy="449875"/>
          </a:xfrm>
          <a:prstGeom prst="roundRect">
            <a:avLst/>
          </a:prstGeom>
          <a:solidFill>
            <a:srgbClr val="009788">
              <a:alpha val="25000"/>
            </a:srgb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endParaRPr lang="en-US" altLang="zh-CN" sz="1400" b="1" dirty="0">
              <a:solidFill>
                <a:srgbClr val="000000"/>
              </a:solidFill>
              <a:latin typeface="Calibri"/>
              <a:ea typeface="微软雅黑" panose="020B0503020204020204" pitchFamily="34" charset="-122"/>
              <a:cs typeface="Arial" panose="020B0604020202020204" pitchFamily="34" charset="0"/>
            </a:endParaRPr>
          </a:p>
        </p:txBody>
      </p:sp>
      <p:sp>
        <p:nvSpPr>
          <p:cNvPr id="25" name="圆角矩形 51"/>
          <p:cNvSpPr/>
          <p:nvPr/>
        </p:nvSpPr>
        <p:spPr>
          <a:xfrm>
            <a:off x="8024584" y="3285979"/>
            <a:ext cx="2038979" cy="262708"/>
          </a:xfrm>
          <a:prstGeom prst="roundRect">
            <a:avLst/>
          </a:prstGeom>
          <a:solidFill>
            <a:srgbClr val="FFFFFF"/>
          </a:solidFill>
          <a:ln w="9525" cap="flat" cmpd="sng" algn="ctr">
            <a:solidFill>
              <a:schemeClr val="bg1"/>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300" b="1" dirty="0">
                <a:solidFill>
                  <a:srgbClr val="44546A"/>
                </a:solidFill>
                <a:ea typeface="微软雅黑" panose="020B0503020204020204" pitchFamily="34" charset="-122"/>
              </a:rPr>
              <a:t>Micro Services Bus (MSB)</a:t>
            </a:r>
          </a:p>
        </p:txBody>
      </p:sp>
      <p:sp>
        <p:nvSpPr>
          <p:cNvPr id="26" name="圆角矩形 51"/>
          <p:cNvSpPr/>
          <p:nvPr/>
        </p:nvSpPr>
        <p:spPr>
          <a:xfrm>
            <a:off x="5391771" y="3288399"/>
            <a:ext cx="774887" cy="257868"/>
          </a:xfrm>
          <a:prstGeom prst="roundRect">
            <a:avLst/>
          </a:prstGeom>
          <a:solidFill>
            <a:srgbClr val="FFFFFF"/>
          </a:solidFill>
          <a:ln w="9525" cap="flat" cmpd="sng" algn="ctr">
            <a:solidFill>
              <a:schemeClr val="bg1"/>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44546A"/>
                </a:solidFill>
                <a:latin typeface="Calibri"/>
                <a:ea typeface="微软雅黑" panose="020B0503020204020204" pitchFamily="34" charset="-122"/>
              </a:rPr>
              <a:t>DMaaP</a:t>
            </a:r>
            <a:endParaRPr lang="en-US" altLang="zh-CN" sz="1200" b="1" dirty="0">
              <a:solidFill>
                <a:srgbClr val="44546A"/>
              </a:solidFill>
              <a:latin typeface="Calibri"/>
              <a:ea typeface="微软雅黑" panose="020B0503020204020204" pitchFamily="34" charset="-122"/>
            </a:endParaRPr>
          </a:p>
        </p:txBody>
      </p:sp>
      <p:sp>
        <p:nvSpPr>
          <p:cNvPr id="27" name="圆角矩形 51"/>
          <p:cNvSpPr/>
          <p:nvPr/>
        </p:nvSpPr>
        <p:spPr>
          <a:xfrm>
            <a:off x="10151234" y="3288177"/>
            <a:ext cx="755725" cy="258313"/>
          </a:xfrm>
          <a:prstGeom prst="roundRect">
            <a:avLst/>
          </a:prstGeom>
          <a:solidFill>
            <a:srgbClr val="FFFFFF"/>
          </a:solidFill>
          <a:ln w="9525" cap="flat" cmpd="sng" algn="ctr">
            <a:solidFill>
              <a:schemeClr val="bg1"/>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300" b="1" dirty="0">
                <a:solidFill>
                  <a:srgbClr val="44546A"/>
                </a:solidFill>
                <a:ea typeface="微软雅黑" panose="020B0503020204020204" pitchFamily="34" charset="-122"/>
              </a:rPr>
              <a:t>AAF</a:t>
            </a:r>
          </a:p>
        </p:txBody>
      </p:sp>
      <p:sp>
        <p:nvSpPr>
          <p:cNvPr id="28" name="圆角矩形 31"/>
          <p:cNvSpPr/>
          <p:nvPr/>
        </p:nvSpPr>
        <p:spPr>
          <a:xfrm>
            <a:off x="5362165" y="2257342"/>
            <a:ext cx="2185569" cy="768096"/>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457200" fontAlgn="auto" hangingPunct="0">
              <a:spcBef>
                <a:spcPts val="0"/>
              </a:spcBef>
              <a:spcAft>
                <a:spcPts val="0"/>
              </a:spcAft>
            </a:pPr>
            <a:r>
              <a:rPr lang="en-US" sz="1400" b="1" dirty="0">
                <a:solidFill>
                  <a:prstClr val="white"/>
                </a:solidFill>
                <a:sym typeface="Calibri"/>
              </a:rPr>
              <a:t>DCAE</a:t>
            </a:r>
          </a:p>
          <a:p>
            <a:pPr algn="ctr" defTabSz="457200" fontAlgn="auto" hangingPunct="0">
              <a:spcBef>
                <a:spcPts val="0"/>
              </a:spcBef>
              <a:spcAft>
                <a:spcPts val="0"/>
              </a:spcAft>
            </a:pPr>
            <a:r>
              <a:rPr lang="en-US" sz="1400" b="1" dirty="0">
                <a:solidFill>
                  <a:prstClr val="white"/>
                </a:solidFill>
                <a:sym typeface="Calibri"/>
              </a:rPr>
              <a:t>Correlation Engine</a:t>
            </a:r>
          </a:p>
          <a:p>
            <a:pPr algn="ctr" defTabSz="457200" fontAlgn="auto" hangingPunct="0">
              <a:spcBef>
                <a:spcPts val="0"/>
              </a:spcBef>
              <a:spcAft>
                <a:spcPts val="0"/>
              </a:spcAft>
            </a:pPr>
            <a:r>
              <a:rPr lang="en-US" sz="1400" b="1" dirty="0">
                <a:solidFill>
                  <a:prstClr val="white"/>
                </a:solidFill>
                <a:sym typeface="Calibri"/>
              </a:rPr>
              <a:t>(Holmes)</a:t>
            </a:r>
          </a:p>
        </p:txBody>
      </p:sp>
      <p:sp>
        <p:nvSpPr>
          <p:cNvPr id="29" name="圆角矩形 51"/>
          <p:cNvSpPr/>
          <p:nvPr/>
        </p:nvSpPr>
        <p:spPr>
          <a:xfrm>
            <a:off x="7116887" y="3295226"/>
            <a:ext cx="820026" cy="244215"/>
          </a:xfrm>
          <a:prstGeom prst="roundRect">
            <a:avLst/>
          </a:prstGeom>
          <a:solidFill>
            <a:srgbClr val="FFFFFF"/>
          </a:solidFill>
          <a:ln w="9525" cap="flat" cmpd="sng" algn="ctr">
            <a:solidFill>
              <a:schemeClr val="bg1"/>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300" b="1" dirty="0">
                <a:solidFill>
                  <a:srgbClr val="44546A"/>
                </a:solidFill>
                <a:ea typeface="微软雅黑" panose="020B0503020204020204" pitchFamily="34" charset="-122"/>
              </a:rPr>
              <a:t>Logging</a:t>
            </a:r>
          </a:p>
        </p:txBody>
      </p:sp>
      <p:sp>
        <p:nvSpPr>
          <p:cNvPr id="30" name="圆角矩形 31"/>
          <p:cNvSpPr/>
          <p:nvPr/>
        </p:nvSpPr>
        <p:spPr>
          <a:xfrm>
            <a:off x="3726732" y="2253290"/>
            <a:ext cx="1370831" cy="768096"/>
          </a:xfrm>
          <a:prstGeom prst="roundRect">
            <a:avLst/>
          </a:prstGeom>
          <a:solidFill>
            <a:srgbClr val="1C2754"/>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457200" fontAlgn="auto" hangingPunct="0">
              <a:spcBef>
                <a:spcPts val="0"/>
              </a:spcBef>
              <a:spcAft>
                <a:spcPts val="0"/>
              </a:spcAft>
            </a:pPr>
            <a:r>
              <a:rPr lang="en-US" sz="1400" b="1" dirty="0">
                <a:solidFill>
                  <a:prstClr val="white"/>
                </a:solidFill>
                <a:sym typeface="Calibri"/>
              </a:rPr>
              <a:t>Policy Framework</a:t>
            </a:r>
          </a:p>
        </p:txBody>
      </p:sp>
      <p:sp>
        <p:nvSpPr>
          <p:cNvPr id="33" name="圆角矩形 32"/>
          <p:cNvSpPr/>
          <p:nvPr/>
        </p:nvSpPr>
        <p:spPr>
          <a:xfrm>
            <a:off x="6376105" y="3786457"/>
            <a:ext cx="1923753" cy="902966"/>
          </a:xfrm>
          <a:prstGeom prst="roundRect">
            <a:avLst/>
          </a:prstGeom>
          <a:solidFill>
            <a:srgbClr val="D0CECE"/>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chorCtr="0">
            <a:noAutofit/>
          </a:bodyPr>
          <a:lstStyle/>
          <a:p>
            <a:pPr algn="ctr" defTabSz="457200" hangingPunct="0"/>
            <a:r>
              <a:rPr lang="en-US" sz="1400" b="1" dirty="0">
                <a:solidFill>
                  <a:srgbClr val="44546A"/>
                </a:solidFill>
                <a:sym typeface="Calibri"/>
              </a:rPr>
              <a:t>SDN-C</a:t>
            </a:r>
          </a:p>
          <a:p>
            <a:pPr algn="ctr" defTabSz="457200" hangingPunct="0"/>
            <a:r>
              <a:rPr lang="en-US" sz="1400" b="1" dirty="0">
                <a:solidFill>
                  <a:srgbClr val="44546A"/>
                </a:solidFill>
                <a:sym typeface="Calibri"/>
              </a:rPr>
              <a:t>(L0-L3 Controller)</a:t>
            </a:r>
            <a:endParaRPr lang="en-US" altLang="zh-CN" sz="1400" b="1" dirty="0">
              <a:solidFill>
                <a:srgbClr val="44546A"/>
              </a:solidFill>
            </a:endParaRPr>
          </a:p>
        </p:txBody>
      </p:sp>
      <p:sp>
        <p:nvSpPr>
          <p:cNvPr id="34" name="圆角矩形 32"/>
          <p:cNvSpPr/>
          <p:nvPr/>
        </p:nvSpPr>
        <p:spPr>
          <a:xfrm>
            <a:off x="4267817" y="3786457"/>
            <a:ext cx="2004711" cy="902966"/>
          </a:xfrm>
          <a:prstGeom prst="roundRect">
            <a:avLst/>
          </a:prstGeom>
          <a:solidFill>
            <a:srgbClr val="D0CECE"/>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chorCtr="0">
            <a:noAutofit/>
          </a:bodyPr>
          <a:lstStyle/>
          <a:p>
            <a:pPr algn="ctr" defTabSz="457200" hangingPunct="0"/>
            <a:r>
              <a:rPr lang="en-US" sz="1400" b="1" dirty="0">
                <a:solidFill>
                  <a:srgbClr val="44546A"/>
                </a:solidFill>
                <a:ea typeface="微软雅黑" panose="020B0503020204020204" pitchFamily="34" charset="-122"/>
              </a:rPr>
              <a:t>Multi-VIM/Cloud</a:t>
            </a:r>
          </a:p>
          <a:p>
            <a:pPr algn="ctr" defTabSz="457200" hangingPunct="0">
              <a:spcBef>
                <a:spcPts val="300"/>
              </a:spcBef>
            </a:pPr>
            <a:r>
              <a:rPr lang="en-US" sz="1400" b="1" dirty="0">
                <a:solidFill>
                  <a:srgbClr val="44546A"/>
                </a:solidFill>
                <a:ea typeface="微软雅黑" panose="020B0503020204020204" pitchFamily="34" charset="-122"/>
              </a:rPr>
              <a:t>Infrastructure Adaptation Layer</a:t>
            </a:r>
          </a:p>
        </p:txBody>
      </p:sp>
      <p:sp>
        <p:nvSpPr>
          <p:cNvPr id="37" name="圆角矩形 51"/>
          <p:cNvSpPr/>
          <p:nvPr/>
        </p:nvSpPr>
        <p:spPr>
          <a:xfrm>
            <a:off x="6254329" y="3288399"/>
            <a:ext cx="774887" cy="257868"/>
          </a:xfrm>
          <a:prstGeom prst="roundRect">
            <a:avLst/>
          </a:prstGeom>
          <a:solidFill>
            <a:srgbClr val="FFFFFF"/>
          </a:solidFill>
          <a:ln w="9525" cap="flat" cmpd="sng" algn="ctr">
            <a:solidFill>
              <a:schemeClr val="bg1"/>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300" b="1" dirty="0">
                <a:solidFill>
                  <a:srgbClr val="44546A"/>
                </a:solidFill>
                <a:latin typeface="Calibri"/>
                <a:ea typeface="微软雅黑" panose="020B0503020204020204" pitchFamily="34" charset="-122"/>
              </a:rPr>
              <a:t>CCSDK</a:t>
            </a:r>
          </a:p>
        </p:txBody>
      </p:sp>
      <p:sp>
        <p:nvSpPr>
          <p:cNvPr id="41" name="矩形 69"/>
          <p:cNvSpPr/>
          <p:nvPr/>
        </p:nvSpPr>
        <p:spPr bwMode="auto">
          <a:xfrm>
            <a:off x="4692640" y="4958522"/>
            <a:ext cx="7187522" cy="284327"/>
          </a:xfrm>
          <a:prstGeom prst="rect">
            <a:avLst/>
          </a:prstGeom>
          <a:noFill/>
          <a:ln w="9525" cap="flat" cmpd="sng" algn="ctr">
            <a:no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44546A"/>
                </a:solidFill>
                <a:latin typeface="Calibri"/>
                <a:ea typeface="微软雅黑" panose="020B0503020204020204" pitchFamily="34" charset="-122"/>
              </a:rPr>
              <a:t>External Systems</a:t>
            </a:r>
          </a:p>
        </p:txBody>
      </p:sp>
      <p:sp>
        <p:nvSpPr>
          <p:cNvPr id="42" name="矩形 69"/>
          <p:cNvSpPr/>
          <p:nvPr/>
        </p:nvSpPr>
        <p:spPr bwMode="auto">
          <a:xfrm>
            <a:off x="4158616" y="5415115"/>
            <a:ext cx="7360691" cy="284327"/>
          </a:xfrm>
          <a:prstGeom prst="rect">
            <a:avLst/>
          </a:prstGeom>
          <a:solidFill>
            <a:schemeClr val="bg2">
              <a:lumMod val="90000"/>
            </a:schemeClr>
          </a:solidFill>
          <a:ln w="9525" cap="flat" cmpd="sng" algn="ctr">
            <a:solidFill>
              <a:srgbClr val="1C2754"/>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44546A"/>
                </a:solidFill>
                <a:latin typeface="Calibri"/>
                <a:ea typeface="微软雅黑" panose="020B0503020204020204" pitchFamily="34" charset="-122"/>
              </a:rPr>
              <a:t>Network Function Layer</a:t>
            </a:r>
          </a:p>
        </p:txBody>
      </p:sp>
      <p:sp>
        <p:nvSpPr>
          <p:cNvPr id="43" name="矩形 69"/>
          <p:cNvSpPr/>
          <p:nvPr/>
        </p:nvSpPr>
        <p:spPr bwMode="auto">
          <a:xfrm>
            <a:off x="3649928" y="5702517"/>
            <a:ext cx="7105432" cy="312141"/>
          </a:xfrm>
          <a:prstGeom prst="rect">
            <a:avLst/>
          </a:prstGeom>
          <a:solidFill>
            <a:schemeClr val="bg2">
              <a:lumMod val="90000"/>
            </a:schemeClr>
          </a:solidFill>
          <a:ln w="9525" cap="flat" cmpd="sng" algn="ctr">
            <a:solidFill>
              <a:srgbClr val="1C2754"/>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44546A"/>
                </a:solidFill>
                <a:latin typeface="Calibri"/>
                <a:ea typeface="微软雅黑" panose="020B0503020204020204" pitchFamily="34" charset="-122"/>
              </a:rPr>
              <a:t>Hypervisor / OS Layer</a:t>
            </a:r>
          </a:p>
        </p:txBody>
      </p:sp>
      <p:sp>
        <p:nvSpPr>
          <p:cNvPr id="44" name="圆角矩形 188"/>
          <p:cNvSpPr/>
          <p:nvPr/>
        </p:nvSpPr>
        <p:spPr bwMode="auto">
          <a:xfrm>
            <a:off x="5421892" y="5741197"/>
            <a:ext cx="902738" cy="247650"/>
          </a:xfrm>
          <a:prstGeom prst="roundRect">
            <a:avLst>
              <a:gd name="adj" fmla="val 12823"/>
            </a:avLst>
          </a:prstGeom>
          <a:solidFill>
            <a:schemeClr val="bg1"/>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44546A"/>
                </a:solidFill>
                <a:latin typeface="Calibri"/>
                <a:ea typeface="微软雅黑" panose="020B0503020204020204" pitchFamily="34" charset="-122"/>
              </a:rPr>
              <a:t>OpenStack</a:t>
            </a:r>
          </a:p>
        </p:txBody>
      </p:sp>
      <p:sp>
        <p:nvSpPr>
          <p:cNvPr id="46" name="圆角矩形 66"/>
          <p:cNvSpPr/>
          <p:nvPr/>
        </p:nvSpPr>
        <p:spPr bwMode="auto">
          <a:xfrm>
            <a:off x="6867158" y="5752540"/>
            <a:ext cx="1378923" cy="228522"/>
          </a:xfrm>
          <a:prstGeom prst="roundRect">
            <a:avLst>
              <a:gd name="adj" fmla="val 12823"/>
            </a:avLst>
          </a:prstGeom>
          <a:solidFill>
            <a:schemeClr val="bg1"/>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Commercial VIM</a:t>
            </a:r>
          </a:p>
        </p:txBody>
      </p:sp>
      <p:sp>
        <p:nvSpPr>
          <p:cNvPr id="47" name="圆角矩形 67"/>
          <p:cNvSpPr/>
          <p:nvPr/>
        </p:nvSpPr>
        <p:spPr bwMode="auto">
          <a:xfrm>
            <a:off x="9080559" y="5734316"/>
            <a:ext cx="1016942" cy="247650"/>
          </a:xfrm>
          <a:prstGeom prst="roundRect">
            <a:avLst>
              <a:gd name="adj" fmla="val 12823"/>
            </a:avLst>
          </a:prstGeom>
          <a:solidFill>
            <a:schemeClr val="bg1"/>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Public Cloud</a:t>
            </a:r>
          </a:p>
        </p:txBody>
      </p:sp>
      <p:sp>
        <p:nvSpPr>
          <p:cNvPr id="48" name="TextBox 47"/>
          <p:cNvSpPr txBox="1"/>
          <p:nvPr/>
        </p:nvSpPr>
        <p:spPr>
          <a:xfrm>
            <a:off x="9292325" y="5226838"/>
            <a:ext cx="305531"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sz="2400" dirty="0">
                <a:solidFill>
                  <a:srgbClr val="44546A"/>
                </a:solidFill>
                <a:sym typeface="Calibri"/>
              </a:rPr>
              <a:t>…</a:t>
            </a:r>
          </a:p>
        </p:txBody>
      </p:sp>
      <p:sp>
        <p:nvSpPr>
          <p:cNvPr id="49" name="圆角矩形 188"/>
          <p:cNvSpPr/>
          <p:nvPr/>
        </p:nvSpPr>
        <p:spPr bwMode="auto">
          <a:xfrm>
            <a:off x="6124827" y="4940665"/>
            <a:ext cx="1476782" cy="320040"/>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3</a:t>
            </a:r>
            <a:r>
              <a:rPr lang="en-US" altLang="zh-CN" sz="1200" b="1" baseline="30000" dirty="0">
                <a:solidFill>
                  <a:srgbClr val="44546A"/>
                </a:solidFill>
                <a:latin typeface="Calibri"/>
                <a:ea typeface="微软雅黑" panose="020B0503020204020204" pitchFamily="34" charset="-122"/>
              </a:rPr>
              <a:t>rd</a:t>
            </a:r>
            <a:r>
              <a:rPr lang="en-US" altLang="zh-CN" sz="1200" b="1" dirty="0">
                <a:solidFill>
                  <a:srgbClr val="44546A"/>
                </a:solidFill>
                <a:latin typeface="Calibri"/>
                <a:ea typeface="微软雅黑" panose="020B0503020204020204" pitchFamily="34" charset="-122"/>
              </a:rPr>
              <a:t> Party Controller</a:t>
            </a:r>
          </a:p>
        </p:txBody>
      </p:sp>
      <p:sp>
        <p:nvSpPr>
          <p:cNvPr id="50" name="圆角矩形 66"/>
          <p:cNvSpPr/>
          <p:nvPr/>
        </p:nvSpPr>
        <p:spPr bwMode="auto">
          <a:xfrm>
            <a:off x="10290979" y="4940665"/>
            <a:ext cx="685800" cy="320040"/>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44546A"/>
                </a:solidFill>
                <a:latin typeface="Calibri"/>
                <a:ea typeface="微软雅黑" panose="020B0503020204020204" pitchFamily="34" charset="-122"/>
              </a:rPr>
              <a:t>sVNFM</a:t>
            </a:r>
            <a:endParaRPr lang="en-US" altLang="zh-CN" sz="1200" b="1" dirty="0">
              <a:solidFill>
                <a:srgbClr val="44546A"/>
              </a:solidFill>
              <a:latin typeface="Calibri"/>
              <a:ea typeface="微软雅黑" panose="020B0503020204020204" pitchFamily="34" charset="-122"/>
            </a:endParaRPr>
          </a:p>
        </p:txBody>
      </p:sp>
      <p:sp>
        <p:nvSpPr>
          <p:cNvPr id="52" name="圆角矩形 65"/>
          <p:cNvSpPr/>
          <p:nvPr/>
        </p:nvSpPr>
        <p:spPr bwMode="auto">
          <a:xfrm>
            <a:off x="11041136" y="4940665"/>
            <a:ext cx="685800" cy="320040"/>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EMS</a:t>
            </a:r>
          </a:p>
        </p:txBody>
      </p:sp>
      <p:sp>
        <p:nvSpPr>
          <p:cNvPr id="53" name="圆角矩形 65"/>
          <p:cNvSpPr/>
          <p:nvPr/>
        </p:nvSpPr>
        <p:spPr bwMode="auto">
          <a:xfrm>
            <a:off x="8339995" y="5437587"/>
            <a:ext cx="670684" cy="247650"/>
          </a:xfrm>
          <a:prstGeom prst="roundRect">
            <a:avLst>
              <a:gd name="adj" fmla="val 12823"/>
            </a:avLst>
          </a:prstGeom>
          <a:solidFill>
            <a:schemeClr val="bg1"/>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VNFs</a:t>
            </a:r>
          </a:p>
        </p:txBody>
      </p:sp>
      <p:sp>
        <p:nvSpPr>
          <p:cNvPr id="54" name="圆角矩形 65"/>
          <p:cNvSpPr/>
          <p:nvPr/>
        </p:nvSpPr>
        <p:spPr bwMode="auto">
          <a:xfrm>
            <a:off x="9879503" y="5437587"/>
            <a:ext cx="670684" cy="247650"/>
          </a:xfrm>
          <a:prstGeom prst="roundRect">
            <a:avLst>
              <a:gd name="adj" fmla="val 12823"/>
            </a:avLst>
          </a:prstGeom>
          <a:solidFill>
            <a:schemeClr val="accent6">
              <a:lumMod val="20000"/>
              <a:lumOff val="80000"/>
            </a:schemeClr>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PNFs</a:t>
            </a:r>
          </a:p>
        </p:txBody>
      </p:sp>
      <p:sp>
        <p:nvSpPr>
          <p:cNvPr id="55" name="圆角矩形 65"/>
          <p:cNvSpPr/>
          <p:nvPr/>
        </p:nvSpPr>
        <p:spPr bwMode="auto">
          <a:xfrm>
            <a:off x="10600637" y="5437587"/>
            <a:ext cx="670684" cy="247650"/>
          </a:xfrm>
          <a:prstGeom prst="roundRect">
            <a:avLst>
              <a:gd name="adj" fmla="val 12823"/>
            </a:avLst>
          </a:prstGeom>
          <a:solidFill>
            <a:schemeClr val="accent6">
              <a:lumMod val="20000"/>
              <a:lumOff val="80000"/>
            </a:schemeClr>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a:t>
            </a:r>
          </a:p>
        </p:txBody>
      </p:sp>
      <p:sp>
        <p:nvSpPr>
          <p:cNvPr id="56" name="圆角矩形 31"/>
          <p:cNvSpPr/>
          <p:nvPr/>
        </p:nvSpPr>
        <p:spPr>
          <a:xfrm>
            <a:off x="7812336" y="2267041"/>
            <a:ext cx="1809466" cy="768096"/>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prstClr val="white"/>
                </a:solidFill>
                <a:latin typeface="Calibri"/>
                <a:ea typeface="微软雅黑" panose="020B0503020204020204" pitchFamily="34" charset="-122"/>
              </a:rPr>
              <a:t>Service Orchestration</a:t>
            </a:r>
          </a:p>
        </p:txBody>
      </p:sp>
      <p:sp>
        <p:nvSpPr>
          <p:cNvPr id="65" name="Isosceles Triangle 139"/>
          <p:cNvSpPr/>
          <p:nvPr/>
        </p:nvSpPr>
        <p:spPr>
          <a:xfrm flipV="1">
            <a:off x="4693041" y="6014658"/>
            <a:ext cx="541175" cy="110369"/>
          </a:xfrm>
          <a:prstGeom prst="triangle">
            <a:avLst/>
          </a:prstGeom>
          <a:solidFill>
            <a:schemeClr val="tx2">
              <a:lumMod val="60000"/>
              <a:lumOff val="40000"/>
            </a:schemeClr>
          </a:solidFill>
          <a:ln w="3175"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67" name="Isosceles Triangle 145"/>
          <p:cNvSpPr/>
          <p:nvPr/>
        </p:nvSpPr>
        <p:spPr>
          <a:xfrm flipV="1">
            <a:off x="7070161" y="6014658"/>
            <a:ext cx="541175" cy="110369"/>
          </a:xfrm>
          <a:prstGeom prst="triangle">
            <a:avLst/>
          </a:prstGeom>
          <a:solidFill>
            <a:schemeClr val="tx2">
              <a:lumMod val="60000"/>
              <a:lumOff val="40000"/>
            </a:schemeClr>
          </a:solidFill>
          <a:ln w="3175"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68" name="Isosceles Triangle 152"/>
          <p:cNvSpPr/>
          <p:nvPr/>
        </p:nvSpPr>
        <p:spPr>
          <a:xfrm flipV="1">
            <a:off x="9290722" y="6014658"/>
            <a:ext cx="541175" cy="110369"/>
          </a:xfrm>
          <a:prstGeom prst="triangle">
            <a:avLst/>
          </a:prstGeom>
          <a:solidFill>
            <a:schemeClr val="tx2">
              <a:lumMod val="60000"/>
              <a:lumOff val="40000"/>
            </a:schemeClr>
          </a:solidFill>
          <a:ln w="3175"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cxnSp>
        <p:nvCxnSpPr>
          <p:cNvPr id="70" name="Straight Connector 69"/>
          <p:cNvCxnSpPr/>
          <p:nvPr/>
        </p:nvCxnSpPr>
        <p:spPr>
          <a:xfrm flipV="1">
            <a:off x="5391771" y="6484654"/>
            <a:ext cx="1543985" cy="2046"/>
          </a:xfrm>
          <a:prstGeom prst="line">
            <a:avLst/>
          </a:prstGeom>
          <a:noFill/>
          <a:ln w="25400" cap="flat">
            <a:solidFill>
              <a:srgbClr val="00647F"/>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71" name="Straight Connector 70"/>
          <p:cNvCxnSpPr/>
          <p:nvPr/>
        </p:nvCxnSpPr>
        <p:spPr>
          <a:xfrm>
            <a:off x="7767595" y="6486700"/>
            <a:ext cx="1416002" cy="0"/>
          </a:xfrm>
          <a:prstGeom prst="line">
            <a:avLst/>
          </a:prstGeom>
          <a:noFill/>
          <a:ln w="25400" cap="flat">
            <a:solidFill>
              <a:srgbClr val="00647F"/>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73" name="TextBox 72"/>
          <p:cNvSpPr txBox="1"/>
          <p:nvPr/>
        </p:nvSpPr>
        <p:spPr>
          <a:xfrm>
            <a:off x="4625986" y="6212400"/>
            <a:ext cx="675674" cy="3718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lnSpc>
                <a:spcPct val="90000"/>
              </a:lnSpc>
            </a:pPr>
            <a:r>
              <a:rPr lang="en-US" sz="1000" dirty="0">
                <a:solidFill>
                  <a:srgbClr val="44546A"/>
                </a:solidFill>
                <a:sym typeface="Calibri"/>
              </a:rPr>
              <a:t>Private</a:t>
            </a:r>
          </a:p>
          <a:p>
            <a:pPr algn="ctr" defTabSz="457200" hangingPunct="0">
              <a:lnSpc>
                <a:spcPct val="90000"/>
              </a:lnSpc>
            </a:pPr>
            <a:r>
              <a:rPr lang="en-US" sz="1000" dirty="0">
                <a:solidFill>
                  <a:srgbClr val="44546A"/>
                </a:solidFill>
              </a:rPr>
              <a:t>Edge Cloud</a:t>
            </a:r>
            <a:endParaRPr lang="en-US" sz="1000" dirty="0">
              <a:solidFill>
                <a:srgbClr val="44546A"/>
              </a:solidFill>
              <a:sym typeface="Calibri"/>
            </a:endParaRPr>
          </a:p>
        </p:txBody>
      </p:sp>
      <p:sp>
        <p:nvSpPr>
          <p:cNvPr id="74" name="TextBox 73"/>
          <p:cNvSpPr txBox="1"/>
          <p:nvPr/>
        </p:nvSpPr>
        <p:spPr>
          <a:xfrm>
            <a:off x="7069980" y="6212400"/>
            <a:ext cx="568786" cy="3718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lnSpc>
                <a:spcPct val="90000"/>
              </a:lnSpc>
            </a:pPr>
            <a:r>
              <a:rPr lang="en-US" sz="1000" dirty="0">
                <a:solidFill>
                  <a:srgbClr val="44546A"/>
                </a:solidFill>
                <a:sym typeface="Calibri"/>
              </a:rPr>
              <a:t>Private</a:t>
            </a:r>
          </a:p>
          <a:p>
            <a:pPr algn="ctr" defTabSz="457200" hangingPunct="0">
              <a:lnSpc>
                <a:spcPct val="90000"/>
              </a:lnSpc>
            </a:pPr>
            <a:r>
              <a:rPr lang="en-US" sz="1000" dirty="0">
                <a:solidFill>
                  <a:srgbClr val="44546A"/>
                </a:solidFill>
              </a:rPr>
              <a:t>DC Cloud</a:t>
            </a:r>
            <a:endParaRPr lang="en-US" sz="1000" dirty="0">
              <a:solidFill>
                <a:srgbClr val="44546A"/>
              </a:solidFill>
              <a:sym typeface="Calibri"/>
            </a:endParaRPr>
          </a:p>
        </p:txBody>
      </p:sp>
      <p:sp>
        <p:nvSpPr>
          <p:cNvPr id="75" name="TextBox 74"/>
          <p:cNvSpPr txBox="1"/>
          <p:nvPr/>
        </p:nvSpPr>
        <p:spPr>
          <a:xfrm>
            <a:off x="8419069" y="6111570"/>
            <a:ext cx="230189"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44546A"/>
                </a:solidFill>
                <a:sym typeface="Calibri"/>
              </a:rPr>
              <a:t>IP</a:t>
            </a:r>
          </a:p>
        </p:txBody>
      </p:sp>
      <p:sp>
        <p:nvSpPr>
          <p:cNvPr id="76" name="TextBox 75"/>
          <p:cNvSpPr txBox="1"/>
          <p:nvPr/>
        </p:nvSpPr>
        <p:spPr>
          <a:xfrm>
            <a:off x="5923014" y="6112461"/>
            <a:ext cx="496288"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44546A"/>
                </a:solidFill>
                <a:sym typeface="Calibri"/>
              </a:rPr>
              <a:t>MPLS</a:t>
            </a:r>
          </a:p>
        </p:txBody>
      </p:sp>
      <p:sp>
        <p:nvSpPr>
          <p:cNvPr id="58" name="TextBox 57"/>
          <p:cNvSpPr txBox="1"/>
          <p:nvPr/>
        </p:nvSpPr>
        <p:spPr>
          <a:xfrm>
            <a:off x="11519307" y="5089160"/>
            <a:ext cx="738664" cy="1543989"/>
          </a:xfrm>
          <a:prstGeom prst="rect">
            <a:avLst/>
          </a:prstGeom>
          <a:noFill/>
        </p:spPr>
        <p:txBody>
          <a:bodyPr vert="vert270" wrap="square" rtlCol="0">
            <a:spAutoFit/>
          </a:bodyPr>
          <a:lstStyle/>
          <a:p>
            <a:pPr algn="ctr"/>
            <a:r>
              <a:rPr lang="en-US" b="1" dirty="0">
                <a:solidFill>
                  <a:srgbClr val="FF0000"/>
                </a:solidFill>
              </a:rPr>
              <a:t>Managed Environment</a:t>
            </a:r>
          </a:p>
        </p:txBody>
      </p:sp>
      <p:sp>
        <p:nvSpPr>
          <p:cNvPr id="59" name="圆角矩形 32"/>
          <p:cNvSpPr/>
          <p:nvPr/>
        </p:nvSpPr>
        <p:spPr>
          <a:xfrm>
            <a:off x="8403435" y="3786457"/>
            <a:ext cx="1636143" cy="902966"/>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chorCtr="0">
            <a:noAutofit/>
          </a:bodyPr>
          <a:lstStyle/>
          <a:p>
            <a:pPr algn="ctr" defTabSz="457200" hangingPunct="0"/>
            <a:r>
              <a:rPr lang="en-US" sz="1400" b="1" dirty="0">
                <a:solidFill>
                  <a:srgbClr val="44546A"/>
                </a:solidFill>
                <a:sym typeface="Calibri"/>
              </a:rPr>
              <a:t>Application Controller</a:t>
            </a:r>
          </a:p>
          <a:p>
            <a:pPr algn="ctr" defTabSz="457200" hangingPunct="0"/>
            <a:r>
              <a:rPr lang="en-US" sz="1400" b="1" dirty="0">
                <a:solidFill>
                  <a:srgbClr val="44546A"/>
                </a:solidFill>
                <a:sym typeface="Calibri"/>
              </a:rPr>
              <a:t>(L4-L7)</a:t>
            </a:r>
            <a:endParaRPr lang="en-US" sz="1600" b="1" dirty="0">
              <a:solidFill>
                <a:srgbClr val="44546A"/>
              </a:solidFill>
              <a:sym typeface="Calibri"/>
            </a:endParaRPr>
          </a:p>
        </p:txBody>
      </p:sp>
      <p:sp>
        <p:nvSpPr>
          <p:cNvPr id="61" name="圆角矩形 32"/>
          <p:cNvSpPr/>
          <p:nvPr/>
        </p:nvSpPr>
        <p:spPr>
          <a:xfrm>
            <a:off x="10143155" y="3786457"/>
            <a:ext cx="1636143" cy="902966"/>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chorCtr="0">
            <a:noAutofit/>
          </a:bodyPr>
          <a:lstStyle/>
          <a:p>
            <a:pPr algn="ctr" defTabSz="457200" hangingPunct="0"/>
            <a:r>
              <a:rPr lang="en-US" sz="1400" b="1" dirty="0">
                <a:solidFill>
                  <a:srgbClr val="44546A"/>
                </a:solidFill>
                <a:sym typeface="Calibri"/>
              </a:rPr>
              <a:t>Virtual Function Controller</a:t>
            </a:r>
          </a:p>
          <a:p>
            <a:pPr algn="ctr" defTabSz="457200" hangingPunct="0"/>
            <a:r>
              <a:rPr lang="en-US" sz="1400" b="1" dirty="0">
                <a:solidFill>
                  <a:srgbClr val="44546A"/>
                </a:solidFill>
                <a:sym typeface="Calibri"/>
              </a:rPr>
              <a:t>(ETSI-aligned)</a:t>
            </a:r>
          </a:p>
        </p:txBody>
      </p:sp>
      <p:sp>
        <p:nvSpPr>
          <p:cNvPr id="63" name="圆角矩形 26"/>
          <p:cNvSpPr/>
          <p:nvPr/>
        </p:nvSpPr>
        <p:spPr>
          <a:xfrm>
            <a:off x="1578454" y="3786457"/>
            <a:ext cx="2467249" cy="351721"/>
          </a:xfrm>
          <a:prstGeom prst="roundRect">
            <a:avLst/>
          </a:prstGeom>
          <a:solidFill>
            <a:srgbClr val="009788"/>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prstClr val="white"/>
                </a:solidFill>
                <a:latin typeface="Calibri"/>
                <a:ea typeface="微软雅黑" panose="020B0503020204020204" pitchFamily="34" charset="-122"/>
              </a:rPr>
              <a:t>CLAMP</a:t>
            </a:r>
          </a:p>
        </p:txBody>
      </p:sp>
      <p:sp>
        <p:nvSpPr>
          <p:cNvPr id="15" name="Flowchart: Magnetic Disk 2"/>
          <p:cNvSpPr/>
          <p:nvPr/>
        </p:nvSpPr>
        <p:spPr>
          <a:xfrm>
            <a:off x="966300" y="4398150"/>
            <a:ext cx="2372692" cy="800384"/>
          </a:xfrm>
          <a:prstGeom prst="flowChartMagneticDisk">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16" name="Rectangle 15"/>
          <p:cNvSpPr/>
          <p:nvPr/>
        </p:nvSpPr>
        <p:spPr>
          <a:xfrm>
            <a:off x="1742469" y="4736436"/>
            <a:ext cx="820354" cy="338554"/>
          </a:xfrm>
          <a:prstGeom prst="rect">
            <a:avLst/>
          </a:prstGeom>
        </p:spPr>
        <p:txBody>
          <a:bodyPr wrap="none">
            <a:spAutoFit/>
          </a:bodyPr>
          <a:lstStyle/>
          <a:p>
            <a:pPr algn="ctr" fontAlgn="base">
              <a:spcBef>
                <a:spcPct val="0"/>
              </a:spcBef>
              <a:spcAft>
                <a:spcPct val="0"/>
              </a:spcAft>
              <a:buClr>
                <a:srgbClr val="CC9900"/>
              </a:buClr>
              <a:defRPr/>
            </a:pPr>
            <a:r>
              <a:rPr lang="en-US" altLang="zh-CN" sz="1600" b="1" dirty="0">
                <a:solidFill>
                  <a:srgbClr val="44546A"/>
                </a:solidFill>
                <a:ea typeface="微软雅黑" panose="020B0503020204020204" pitchFamily="34" charset="-122"/>
              </a:rPr>
              <a:t>Catalog</a:t>
            </a:r>
            <a:endParaRPr lang="zh-CN" altLang="en-US" b="1" dirty="0">
              <a:solidFill>
                <a:srgbClr val="44546A"/>
              </a:solidFill>
              <a:ea typeface="微软雅黑" panose="020B0503020204020204" pitchFamily="34" charset="-122"/>
            </a:endParaRPr>
          </a:p>
        </p:txBody>
      </p:sp>
      <p:sp>
        <p:nvSpPr>
          <p:cNvPr id="81" name="Rectangle 80"/>
          <p:cNvSpPr/>
          <p:nvPr/>
        </p:nvSpPr>
        <p:spPr>
          <a:xfrm>
            <a:off x="716066" y="1646132"/>
            <a:ext cx="2253041" cy="400110"/>
          </a:xfrm>
          <a:prstGeom prst="rect">
            <a:avLst/>
          </a:prstGeom>
        </p:spPr>
        <p:txBody>
          <a:bodyPr wrap="none">
            <a:spAutoFit/>
          </a:bodyPr>
          <a:lstStyle/>
          <a:p>
            <a:pPr algn="ctr" fontAlgn="base">
              <a:spcBef>
                <a:spcPct val="0"/>
              </a:spcBef>
              <a:spcAft>
                <a:spcPct val="0"/>
              </a:spcAft>
              <a:buClr>
                <a:srgbClr val="CC9900"/>
              </a:buClr>
              <a:defRPr/>
            </a:pPr>
            <a:r>
              <a:rPr lang="en-US" altLang="zh-CN" sz="2000" b="1" dirty="0">
                <a:solidFill>
                  <a:srgbClr val="FF0000"/>
                </a:solidFill>
                <a:ea typeface="微软雅黑" panose="020B0503020204020204" pitchFamily="34" charset="-122"/>
              </a:rPr>
              <a:t>DESIGN-TIME (SDC)</a:t>
            </a:r>
          </a:p>
        </p:txBody>
      </p:sp>
      <p:sp>
        <p:nvSpPr>
          <p:cNvPr id="82" name="Rectangle 81"/>
          <p:cNvSpPr/>
          <p:nvPr/>
        </p:nvSpPr>
        <p:spPr>
          <a:xfrm>
            <a:off x="5932839" y="1583222"/>
            <a:ext cx="1288609" cy="400110"/>
          </a:xfrm>
          <a:prstGeom prst="rect">
            <a:avLst/>
          </a:prstGeom>
        </p:spPr>
        <p:txBody>
          <a:bodyPr wrap="none">
            <a:spAutoFit/>
          </a:bodyPr>
          <a:lstStyle/>
          <a:p>
            <a:pPr algn="ctr" fontAlgn="base">
              <a:spcBef>
                <a:spcPct val="0"/>
              </a:spcBef>
              <a:spcAft>
                <a:spcPct val="0"/>
              </a:spcAft>
              <a:buClr>
                <a:srgbClr val="CC9900"/>
              </a:buClr>
              <a:defRPr/>
            </a:pPr>
            <a:r>
              <a:rPr lang="en-US" altLang="zh-CN" sz="2000" b="1" dirty="0">
                <a:solidFill>
                  <a:srgbClr val="FF0000"/>
                </a:solidFill>
                <a:ea typeface="微软雅黑" panose="020B0503020204020204" pitchFamily="34" charset="-122"/>
              </a:rPr>
              <a:t>RUN-TIME</a:t>
            </a:r>
          </a:p>
        </p:txBody>
      </p:sp>
      <p:pic>
        <p:nvPicPr>
          <p:cNvPr id="69" name="Picture 6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150194" y="6158157"/>
            <a:ext cx="797091" cy="411480"/>
          </a:xfrm>
          <a:prstGeom prst="rect">
            <a:avLst/>
          </a:prstGeom>
          <a:ln>
            <a:noFill/>
          </a:ln>
        </p:spPr>
      </p:pic>
      <p:sp>
        <p:nvSpPr>
          <p:cNvPr id="72" name="TextBox 71"/>
          <p:cNvSpPr txBox="1"/>
          <p:nvPr/>
        </p:nvSpPr>
        <p:spPr>
          <a:xfrm>
            <a:off x="9318182" y="6212400"/>
            <a:ext cx="521924" cy="3718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lnSpc>
                <a:spcPct val="90000"/>
              </a:lnSpc>
            </a:pPr>
            <a:r>
              <a:rPr lang="en-US" sz="1000" dirty="0">
                <a:solidFill>
                  <a:srgbClr val="44546A"/>
                </a:solidFill>
                <a:sym typeface="Calibri"/>
              </a:rPr>
              <a:t>Public</a:t>
            </a:r>
          </a:p>
          <a:p>
            <a:pPr algn="ctr" defTabSz="457200" hangingPunct="0">
              <a:lnSpc>
                <a:spcPct val="90000"/>
              </a:lnSpc>
            </a:pPr>
            <a:r>
              <a:rPr lang="en-US" sz="1000" dirty="0">
                <a:solidFill>
                  <a:srgbClr val="44546A"/>
                </a:solidFill>
              </a:rPr>
              <a:t>Cloud</a:t>
            </a:r>
            <a:endParaRPr lang="en-US" sz="1000" dirty="0">
              <a:solidFill>
                <a:srgbClr val="44546A"/>
              </a:solidFill>
              <a:sym typeface="Calibri"/>
            </a:endParaRPr>
          </a:p>
        </p:txBody>
      </p:sp>
      <p:sp>
        <p:nvSpPr>
          <p:cNvPr id="78" name="圆角矩形 47"/>
          <p:cNvSpPr/>
          <p:nvPr/>
        </p:nvSpPr>
        <p:spPr>
          <a:xfrm>
            <a:off x="3913481" y="3227610"/>
            <a:ext cx="1221008" cy="365760"/>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300" b="1" dirty="0">
                <a:solidFill>
                  <a:prstClr val="white"/>
                </a:solidFill>
                <a:ea typeface="微软雅黑" panose="020B0503020204020204" pitchFamily="34" charset="-122"/>
              </a:rPr>
              <a:t>Common Services</a:t>
            </a:r>
          </a:p>
        </p:txBody>
      </p:sp>
    </p:spTree>
    <p:extLst>
      <p:ext uri="{BB962C8B-B14F-4D97-AF65-F5344CB8AC3E}">
        <p14:creationId xmlns:p14="http://schemas.microsoft.com/office/powerpoint/2010/main" val="3992061311"/>
      </p:ext>
    </p:extLst>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20</a:t>
            </a:fld>
            <a:endParaRPr lang="en-US" dirty="0"/>
          </a:p>
        </p:txBody>
      </p:sp>
      <p:sp>
        <p:nvSpPr>
          <p:cNvPr id="3" name="Title 2"/>
          <p:cNvSpPr>
            <a:spLocks noGrp="1"/>
          </p:cNvSpPr>
          <p:nvPr>
            <p:ph type="title"/>
          </p:nvPr>
        </p:nvSpPr>
        <p:spPr/>
        <p:txBody>
          <a:bodyPr>
            <a:normAutofit fontScale="90000"/>
          </a:bodyPr>
          <a:lstStyle/>
          <a:p>
            <a:r>
              <a:rPr lang="en-US" dirty="0"/>
              <a:t>CLAMP (2/2)</a:t>
            </a:r>
          </a:p>
        </p:txBody>
      </p:sp>
      <p:sp>
        <p:nvSpPr>
          <p:cNvPr id="7" name="圆角矩形 30"/>
          <p:cNvSpPr/>
          <p:nvPr/>
        </p:nvSpPr>
        <p:spPr>
          <a:xfrm>
            <a:off x="128203" y="2883938"/>
            <a:ext cx="914803"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CLAMP</a:t>
            </a:r>
          </a:p>
        </p:txBody>
      </p:sp>
      <p:sp>
        <p:nvSpPr>
          <p:cNvPr id="11" name="Rectangle 10"/>
          <p:cNvSpPr/>
          <p:nvPr/>
        </p:nvSpPr>
        <p:spPr>
          <a:xfrm>
            <a:off x="1476787" y="3424498"/>
            <a:ext cx="10344374" cy="188614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b="1" dirty="0">
                <a:solidFill>
                  <a:schemeClr val="tx1">
                    <a:lumMod val="85000"/>
                    <a:lumOff val="15000"/>
                  </a:schemeClr>
                </a:solidFill>
              </a:rPr>
              <a:t>Consumed Models: </a:t>
            </a:r>
            <a:r>
              <a:rPr lang="en-US" sz="1600" dirty="0">
                <a:solidFill>
                  <a:schemeClr val="tx1">
                    <a:lumMod val="85000"/>
                    <a:lumOff val="15000"/>
                  </a:schemeClr>
                </a:solidFill>
              </a:rPr>
              <a:t>(No specific models were used in the above interface except for Policy(</a:t>
            </a:r>
            <a:r>
              <a:rPr lang="en-US" sz="1600" dirty="0" err="1">
                <a:solidFill>
                  <a:schemeClr val="tx1">
                    <a:lumMod val="85000"/>
                    <a:lumOff val="15000"/>
                  </a:schemeClr>
                </a:solidFill>
              </a:rPr>
              <a:t>json</a:t>
            </a:r>
            <a:r>
              <a:rPr lang="en-US" sz="1600" dirty="0">
                <a:solidFill>
                  <a:schemeClr val="tx1">
                    <a:lumMod val="85000"/>
                    <a:lumOff val="15000"/>
                  </a:schemeClr>
                </a:solidFill>
              </a:rPr>
              <a:t>))</a:t>
            </a:r>
          </a:p>
          <a:p>
            <a:r>
              <a:rPr lang="en-US" dirty="0">
                <a:solidFill>
                  <a:schemeClr val="tx1"/>
                </a:solidFill>
              </a:rPr>
              <a:t> </a:t>
            </a: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357790" cy="584775"/>
          </a:xfrm>
          <a:prstGeom prst="rect">
            <a:avLst/>
          </a:prstGeom>
          <a:noFill/>
        </p:spPr>
        <p:txBody>
          <a:bodyPr wrap="none" rtlCol="0">
            <a:spAutoFit/>
          </a:bodyPr>
          <a:lstStyle/>
          <a:p>
            <a:endParaRPr lang="en-US" sz="800" dirty="0"/>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Rectangle 5"/>
          <p:cNvSpPr/>
          <p:nvPr/>
        </p:nvSpPr>
        <p:spPr>
          <a:xfrm>
            <a:off x="1476787" y="1225511"/>
            <a:ext cx="10344374" cy="2041941"/>
          </a:xfrm>
          <a:prstGeom prst="rect">
            <a:avLst/>
          </a:prstGeom>
          <a:ln>
            <a:solidFill>
              <a:schemeClr val="accent1"/>
            </a:solidFill>
          </a:ln>
        </p:spPr>
        <p:txBody>
          <a:bodyPr wrap="square">
            <a:normAutofit/>
          </a:bodyPr>
          <a:lstStyle/>
          <a:p>
            <a:r>
              <a:rPr lang="en-US" b="1" dirty="0">
                <a:solidFill>
                  <a:schemeClr val="tx1">
                    <a:lumMod val="85000"/>
                    <a:lumOff val="15000"/>
                  </a:schemeClr>
                </a:solidFill>
              </a:rPr>
              <a:t>Consumed Interfaces:</a:t>
            </a:r>
          </a:p>
          <a:p>
            <a:endParaRPr lang="en-US" dirty="0">
              <a:solidFill>
                <a:schemeClr val="tx1">
                  <a:lumMod val="85000"/>
                  <a:lumOff val="15000"/>
                </a:schemeClr>
              </a:solidFill>
            </a:endParaRPr>
          </a:p>
          <a:p>
            <a:r>
              <a:rPr lang="en-US" b="1" dirty="0">
                <a:solidFill>
                  <a:schemeClr val="tx1">
                    <a:lumMod val="85000"/>
                    <a:lumOff val="15000"/>
                  </a:schemeClr>
                </a:solidFill>
              </a:rPr>
              <a:t>Interfaces		Service			Purpose/Comments</a:t>
            </a:r>
          </a:p>
          <a:p>
            <a:r>
              <a:rPr lang="en-US" sz="1200" dirty="0">
                <a:solidFill>
                  <a:schemeClr val="tx1">
                    <a:lumMod val="85000"/>
                    <a:lumOff val="15000"/>
                  </a:schemeClr>
                </a:solidFill>
              </a:rPr>
              <a:t>SDC			REST			</a:t>
            </a:r>
            <a:r>
              <a:rPr lang="en-US" sz="1200" dirty="0"/>
              <a:t>Distribution of service to DCAE</a:t>
            </a:r>
            <a:endParaRPr lang="en-US" sz="1200" dirty="0">
              <a:solidFill>
                <a:schemeClr val="tx1">
                  <a:lumMod val="85000"/>
                  <a:lumOff val="15000"/>
                </a:schemeClr>
              </a:solidFill>
            </a:endParaRPr>
          </a:p>
          <a:p>
            <a:r>
              <a:rPr lang="en-US" sz="1200" dirty="0">
                <a:solidFill>
                  <a:schemeClr val="tx1">
                    <a:lumMod val="85000"/>
                    <a:lumOff val="15000"/>
                  </a:schemeClr>
                </a:solidFill>
              </a:rPr>
              <a:t>DCAE			REST			</a:t>
            </a:r>
            <a:r>
              <a:rPr lang="en-US" sz="1200" dirty="0"/>
              <a:t>Common Controller Framework</a:t>
            </a:r>
            <a:endParaRPr lang="en-US" sz="1200" dirty="0">
              <a:solidFill>
                <a:schemeClr val="tx1">
                  <a:lumMod val="85000"/>
                  <a:lumOff val="15000"/>
                </a:schemeClr>
              </a:solidFill>
            </a:endParaRPr>
          </a:p>
          <a:p>
            <a:r>
              <a:rPr lang="en-US" sz="1200" dirty="0">
                <a:solidFill>
                  <a:schemeClr val="tx1">
                    <a:lumMod val="85000"/>
                    <a:lumOff val="15000"/>
                  </a:schemeClr>
                </a:solidFill>
              </a:rPr>
              <a:t>Policy			REST(JSON data)		Create Configuration and Operational policy</a:t>
            </a:r>
          </a:p>
        </p:txBody>
      </p:sp>
    </p:spTree>
    <p:extLst>
      <p:ext uri="{BB962C8B-B14F-4D97-AF65-F5344CB8AC3E}">
        <p14:creationId xmlns:p14="http://schemas.microsoft.com/office/powerpoint/2010/main" val="1619487830"/>
      </p:ext>
    </p:extLst>
  </p:cSld>
  <p:clrMapOvr>
    <a:masterClrMapping/>
  </p:clrMapOvr>
  <p:transition>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21</a:t>
            </a:fld>
            <a:endParaRPr lang="en-US" dirty="0"/>
          </a:p>
        </p:txBody>
      </p:sp>
      <p:sp>
        <p:nvSpPr>
          <p:cNvPr id="3" name="Title 2"/>
          <p:cNvSpPr>
            <a:spLocks noGrp="1"/>
          </p:cNvSpPr>
          <p:nvPr>
            <p:ph type="title"/>
          </p:nvPr>
        </p:nvSpPr>
        <p:spPr/>
        <p:txBody>
          <a:bodyPr>
            <a:normAutofit fontScale="90000"/>
          </a:bodyPr>
          <a:lstStyle/>
          <a:p>
            <a:r>
              <a:rPr lang="en-US" b="1" dirty="0"/>
              <a:t>Use-case UI</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err="1">
                <a:latin typeface="微软雅黑" panose="020B0503020204020204" pitchFamily="34" charset="-122"/>
                <a:ea typeface="微软雅黑" panose="020B0503020204020204" pitchFamily="34" charset="-122"/>
              </a:rPr>
              <a:t>Usecase</a:t>
            </a:r>
            <a:r>
              <a:rPr lang="en-US" altLang="zh-CN" sz="1200" dirty="0">
                <a:latin typeface="微软雅黑" panose="020B0503020204020204" pitchFamily="34" charset="-122"/>
                <a:ea typeface="微软雅黑" panose="020B0503020204020204" pitchFamily="34" charset="-122"/>
              </a:rPr>
              <a:t> UI</a:t>
            </a:r>
          </a:p>
        </p:txBody>
      </p:sp>
      <p:sp>
        <p:nvSpPr>
          <p:cNvPr id="8" name="Rectangle 7"/>
          <p:cNvSpPr/>
          <p:nvPr/>
        </p:nvSpPr>
        <p:spPr>
          <a:xfrm>
            <a:off x="2297232" y="1381990"/>
            <a:ext cx="9523929" cy="16690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a:solidFill>
                  <a:schemeClr val="tx1">
                    <a:lumMod val="85000"/>
                    <a:lumOff val="15000"/>
                  </a:schemeClr>
                </a:solidFill>
              </a:rPr>
              <a:t>Provides portal for service life cycle management</a:t>
            </a:r>
          </a:p>
          <a:p>
            <a:pPr marL="285750" indent="-285750">
              <a:buFontTx/>
              <a:buChar char="-"/>
            </a:pPr>
            <a:r>
              <a:rPr lang="en-US" dirty="0">
                <a:solidFill>
                  <a:schemeClr val="tx1">
                    <a:lumMod val="85000"/>
                    <a:lumOff val="15000"/>
                  </a:schemeClr>
                </a:solidFill>
              </a:rPr>
              <a:t>Provides portal for VNF alarm and performance</a:t>
            </a:r>
          </a:p>
          <a:p>
            <a:pPr marL="285750" indent="-285750">
              <a:buFontTx/>
              <a:buChar char="-"/>
            </a:pPr>
            <a:r>
              <a:rPr lang="en-US" dirty="0">
                <a:solidFill>
                  <a:schemeClr val="tx1">
                    <a:lumMod val="85000"/>
                    <a:lumOff val="15000"/>
                  </a:schemeClr>
                </a:solidFill>
              </a:rPr>
              <a:t>Provides portal for VM alarm and performance</a:t>
            </a:r>
          </a:p>
        </p:txBody>
      </p:sp>
      <p:sp>
        <p:nvSpPr>
          <p:cNvPr id="9" name="Rectangle 8"/>
          <p:cNvSpPr/>
          <p:nvPr/>
        </p:nvSpPr>
        <p:spPr>
          <a:xfrm>
            <a:off x="2297232" y="3505015"/>
            <a:ext cx="9523929" cy="95998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a:solidFill>
                  <a:schemeClr val="tx1">
                    <a:lumMod val="85000"/>
                    <a:lumOff val="15000"/>
                  </a:schemeClr>
                </a:solidFill>
              </a:rPr>
              <a:t>None</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288413" y="1700654"/>
            <a:ext cx="743689" cy="230832"/>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a:t>None</a:t>
            </a:r>
          </a:p>
        </p:txBody>
      </p:sp>
      <p:sp>
        <p:nvSpPr>
          <p:cNvPr id="26" name="矩形 25"/>
          <p:cNvSpPr/>
          <p:nvPr/>
        </p:nvSpPr>
        <p:spPr>
          <a:xfrm>
            <a:off x="152400" y="4040110"/>
            <a:ext cx="2053767" cy="923330"/>
          </a:xfrm>
          <a:prstGeom prst="rect">
            <a:avLst/>
          </a:prstGeom>
        </p:spPr>
        <p:txBody>
          <a:bodyPr wrap="square">
            <a:spAutoFit/>
          </a:bodyPr>
          <a:lstStyle/>
          <a:p>
            <a:pPr marL="171450" indent="-171450">
              <a:buFont typeface="Arial" panose="020B0604020202020204" pitchFamily="34" charset="0"/>
              <a:buChar char="•"/>
            </a:pPr>
            <a:r>
              <a:rPr lang="en-US" altLang="zh-CN" sz="900" dirty="0"/>
              <a:t>Catalog Synchronization Interface</a:t>
            </a:r>
          </a:p>
          <a:p>
            <a:pPr marL="171450" indent="-171450">
              <a:buFont typeface="Arial" panose="020B0604020202020204" pitchFamily="34" charset="0"/>
              <a:buChar char="•"/>
            </a:pPr>
            <a:r>
              <a:rPr lang="en-US" altLang="zh-CN" sz="900" dirty="0"/>
              <a:t>Service Orchestrator Interface</a:t>
            </a:r>
          </a:p>
          <a:p>
            <a:pPr marL="171450" indent="-171450">
              <a:buFont typeface="Arial" panose="020B0604020202020204" pitchFamily="34" charset="0"/>
              <a:buChar char="•"/>
            </a:pPr>
            <a:r>
              <a:rPr lang="en-US" altLang="zh-CN" sz="900" dirty="0"/>
              <a:t>Inventory Service Interface</a:t>
            </a:r>
          </a:p>
          <a:p>
            <a:pPr marL="171450" indent="-171450">
              <a:buFont typeface="Arial" panose="020B0604020202020204" pitchFamily="34" charset="0"/>
              <a:buChar char="•"/>
            </a:pPr>
            <a:r>
              <a:rPr lang="en-US" altLang="zh-CN" sz="900" dirty="0"/>
              <a:t>NS/VNF Onboard Interface</a:t>
            </a:r>
          </a:p>
          <a:p>
            <a:pPr marL="171450" indent="-171450">
              <a:buFont typeface="Arial" panose="020B0604020202020204" pitchFamily="34" charset="0"/>
              <a:buChar char="•"/>
            </a:pPr>
            <a:r>
              <a:rPr lang="en-US" altLang="zh-CN" sz="900" dirty="0"/>
              <a:t>Service Registration Interface</a:t>
            </a:r>
          </a:p>
          <a:p>
            <a:pPr marL="171450" indent="-171450">
              <a:buFont typeface="Arial" panose="020B0604020202020204" pitchFamily="34" charset="0"/>
              <a:buChar char="•"/>
            </a:pPr>
            <a:r>
              <a:rPr lang="en-US" altLang="zh-CN" sz="900" dirty="0"/>
              <a:t>Data Subscription Interface</a:t>
            </a:r>
          </a:p>
        </p:txBody>
      </p:sp>
    </p:spTree>
    <p:extLst>
      <p:ext uri="{BB962C8B-B14F-4D97-AF65-F5344CB8AC3E}">
        <p14:creationId xmlns:p14="http://schemas.microsoft.com/office/powerpoint/2010/main" val="2340815349"/>
      </p:ext>
    </p:extLst>
  </p:cSld>
  <p:clrMapOvr>
    <a:masterClrMapping/>
  </p:clrMapOvr>
  <p:transition>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22</a:t>
            </a:fld>
            <a:endParaRPr lang="en-US" dirty="0"/>
          </a:p>
        </p:txBody>
      </p:sp>
      <p:sp>
        <p:nvSpPr>
          <p:cNvPr id="3" name="Title 2"/>
          <p:cNvSpPr>
            <a:spLocks noGrp="1"/>
          </p:cNvSpPr>
          <p:nvPr>
            <p:ph type="title"/>
          </p:nvPr>
        </p:nvSpPr>
        <p:spPr/>
        <p:txBody>
          <a:bodyPr>
            <a:normAutofit fontScale="90000"/>
          </a:bodyPr>
          <a:lstStyle/>
          <a:p>
            <a:r>
              <a:rPr lang="en-US" b="1" dirty="0"/>
              <a:t>Use-case UI</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err="1">
                <a:latin typeface="微软雅黑" panose="020B0503020204020204" pitchFamily="34" charset="-122"/>
                <a:ea typeface="微软雅黑" panose="020B0503020204020204" pitchFamily="34" charset="-122"/>
              </a:rPr>
              <a:t>Usecase</a:t>
            </a:r>
            <a:r>
              <a:rPr lang="en-US" altLang="zh-CN" sz="1200" dirty="0">
                <a:latin typeface="微软雅黑" panose="020B0503020204020204" pitchFamily="34" charset="-122"/>
                <a:ea typeface="微软雅黑" panose="020B0503020204020204" pitchFamily="34" charset="-122"/>
              </a:rPr>
              <a:t> UI</a:t>
            </a:r>
          </a:p>
        </p:txBody>
      </p:sp>
      <p:sp>
        <p:nvSpPr>
          <p:cNvPr id="10" name="Rectangle 9"/>
          <p:cNvSpPr/>
          <p:nvPr/>
        </p:nvSpPr>
        <p:spPr>
          <a:xfrm>
            <a:off x="2297232" y="1295438"/>
            <a:ext cx="9523929" cy="220061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Interfaces:</a:t>
            </a:r>
          </a:p>
          <a:p>
            <a:pPr marL="285750" indent="-285750">
              <a:buFontTx/>
              <a:buChar char="-"/>
            </a:pPr>
            <a:r>
              <a:rPr lang="en-US" altLang="zh-CN" dirty="0">
                <a:solidFill>
                  <a:schemeClr val="tx1">
                    <a:lumMod val="85000"/>
                    <a:lumOff val="15000"/>
                  </a:schemeClr>
                </a:solidFill>
              </a:rPr>
              <a:t>Catalog Synchronization Interface</a:t>
            </a:r>
            <a:r>
              <a:rPr lang="en-US" dirty="0">
                <a:solidFill>
                  <a:schemeClr val="tx1">
                    <a:lumMod val="85000"/>
                    <a:lumOff val="15000"/>
                  </a:schemeClr>
                </a:solidFill>
              </a:rPr>
              <a:t>, from: SDC</a:t>
            </a:r>
          </a:p>
          <a:p>
            <a:pPr marL="285750" indent="-285750">
              <a:buFontTx/>
              <a:buChar char="-"/>
            </a:pPr>
            <a:r>
              <a:rPr lang="en-US" dirty="0">
                <a:solidFill>
                  <a:schemeClr val="tx1">
                    <a:lumMod val="85000"/>
                    <a:lumOff val="15000"/>
                  </a:schemeClr>
                </a:solidFill>
              </a:rPr>
              <a:t>Service Orchestrator Interface, from: SO</a:t>
            </a:r>
          </a:p>
          <a:p>
            <a:pPr marL="285750" indent="-285750">
              <a:buFontTx/>
              <a:buChar char="-"/>
            </a:pPr>
            <a:r>
              <a:rPr lang="en-US" altLang="zh-CN" dirty="0">
                <a:solidFill>
                  <a:schemeClr val="tx1">
                    <a:lumMod val="85000"/>
                    <a:lumOff val="15000"/>
                  </a:schemeClr>
                </a:solidFill>
              </a:rPr>
              <a:t>Inventory Service Interface, from: Available and Active Inventory </a:t>
            </a:r>
          </a:p>
          <a:p>
            <a:pPr marL="285750" indent="-285750">
              <a:buFontTx/>
              <a:buChar char="-"/>
            </a:pPr>
            <a:r>
              <a:rPr lang="en-US" altLang="zh-CN" dirty="0">
                <a:solidFill>
                  <a:schemeClr val="tx1">
                    <a:lumMod val="85000"/>
                    <a:lumOff val="15000"/>
                  </a:schemeClr>
                </a:solidFill>
              </a:rPr>
              <a:t>NS/VNF Onboard Interface, from: VF-C</a:t>
            </a:r>
          </a:p>
          <a:p>
            <a:pPr marL="285750" indent="-285750">
              <a:buFontTx/>
              <a:buChar char="-"/>
            </a:pPr>
            <a:r>
              <a:rPr lang="en-US" altLang="zh-CN" dirty="0">
                <a:solidFill>
                  <a:schemeClr val="tx1">
                    <a:lumMod val="85000"/>
                    <a:lumOff val="15000"/>
                  </a:schemeClr>
                </a:solidFill>
              </a:rPr>
              <a:t>Service Registration Interface, from: MSB</a:t>
            </a:r>
          </a:p>
          <a:p>
            <a:pPr marL="285750" indent="-285750">
              <a:buFontTx/>
              <a:buChar char="-"/>
            </a:pPr>
            <a:r>
              <a:rPr lang="en-US" altLang="zh-CN" dirty="0">
                <a:solidFill>
                  <a:schemeClr val="tx1">
                    <a:lumMod val="85000"/>
                    <a:lumOff val="15000"/>
                  </a:schemeClr>
                </a:solidFill>
              </a:rPr>
              <a:t>Data Subscription Interface, from: </a:t>
            </a:r>
            <a:r>
              <a:rPr lang="en-US" altLang="zh-CN" dirty="0" err="1">
                <a:solidFill>
                  <a:schemeClr val="tx1">
                    <a:lumMod val="85000"/>
                    <a:lumOff val="15000"/>
                  </a:schemeClr>
                </a:solidFill>
              </a:rPr>
              <a:t>DMaaP</a:t>
            </a:r>
            <a:endParaRPr lang="en-US" altLang="zh-CN" dirty="0">
              <a:solidFill>
                <a:schemeClr val="tx1">
                  <a:lumMod val="85000"/>
                  <a:lumOff val="15000"/>
                </a:schemeClr>
              </a:solidFill>
            </a:endParaRPr>
          </a:p>
          <a:p>
            <a:pPr marL="285750" indent="-285750">
              <a:buFontTx/>
              <a:buChar char="-"/>
            </a:pPr>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288413" y="1700654"/>
            <a:ext cx="743689" cy="230832"/>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a:t>None</a:t>
            </a:r>
          </a:p>
        </p:txBody>
      </p:sp>
      <p:sp>
        <p:nvSpPr>
          <p:cNvPr id="23" name="矩形 22"/>
          <p:cNvSpPr/>
          <p:nvPr/>
        </p:nvSpPr>
        <p:spPr>
          <a:xfrm>
            <a:off x="152400" y="4040110"/>
            <a:ext cx="2053767" cy="923330"/>
          </a:xfrm>
          <a:prstGeom prst="rect">
            <a:avLst/>
          </a:prstGeom>
        </p:spPr>
        <p:txBody>
          <a:bodyPr wrap="square">
            <a:spAutoFit/>
          </a:bodyPr>
          <a:lstStyle/>
          <a:p>
            <a:pPr marL="171450" indent="-171450">
              <a:buFont typeface="Arial" panose="020B0604020202020204" pitchFamily="34" charset="0"/>
              <a:buChar char="•"/>
            </a:pPr>
            <a:r>
              <a:rPr lang="en-US" altLang="zh-CN" sz="900" dirty="0"/>
              <a:t>Catalog Synchronization Interface</a:t>
            </a:r>
          </a:p>
          <a:p>
            <a:pPr marL="171450" indent="-171450">
              <a:buFont typeface="Arial" panose="020B0604020202020204" pitchFamily="34" charset="0"/>
              <a:buChar char="•"/>
            </a:pPr>
            <a:r>
              <a:rPr lang="en-US" altLang="zh-CN" sz="900" dirty="0"/>
              <a:t>Service Orchestrator Interface</a:t>
            </a:r>
          </a:p>
          <a:p>
            <a:pPr marL="171450" indent="-171450">
              <a:buFont typeface="Arial" panose="020B0604020202020204" pitchFamily="34" charset="0"/>
              <a:buChar char="•"/>
            </a:pPr>
            <a:r>
              <a:rPr lang="en-US" altLang="zh-CN" sz="900" dirty="0"/>
              <a:t>Inventory Service Interface</a:t>
            </a:r>
          </a:p>
          <a:p>
            <a:pPr marL="171450" indent="-171450">
              <a:buFont typeface="Arial" panose="020B0604020202020204" pitchFamily="34" charset="0"/>
              <a:buChar char="•"/>
            </a:pPr>
            <a:r>
              <a:rPr lang="en-US" altLang="zh-CN" sz="900" dirty="0"/>
              <a:t>NS/VNF Onboard Interface</a:t>
            </a:r>
          </a:p>
          <a:p>
            <a:pPr marL="171450" indent="-171450">
              <a:buFont typeface="Arial" panose="020B0604020202020204" pitchFamily="34" charset="0"/>
              <a:buChar char="•"/>
            </a:pPr>
            <a:r>
              <a:rPr lang="en-US" altLang="zh-CN" sz="900" dirty="0"/>
              <a:t>Service Registration Interface</a:t>
            </a:r>
          </a:p>
          <a:p>
            <a:pPr marL="171450" indent="-171450">
              <a:buFont typeface="Arial" panose="020B0604020202020204" pitchFamily="34" charset="0"/>
              <a:buChar char="•"/>
            </a:pPr>
            <a:r>
              <a:rPr lang="en-US" altLang="zh-CN" sz="900" dirty="0"/>
              <a:t>Data Subscription Interface</a:t>
            </a:r>
          </a:p>
        </p:txBody>
      </p:sp>
      <p:sp>
        <p:nvSpPr>
          <p:cNvPr id="24" name="Rectangle 10"/>
          <p:cNvSpPr/>
          <p:nvPr/>
        </p:nvSpPr>
        <p:spPr>
          <a:xfrm>
            <a:off x="2297232" y="3876700"/>
            <a:ext cx="9523929" cy="108909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altLang="zh-CN" dirty="0">
                <a:solidFill>
                  <a:schemeClr val="tx1">
                    <a:lumMod val="85000"/>
                    <a:lumOff val="15000"/>
                  </a:schemeClr>
                </a:solidFill>
              </a:rPr>
              <a:t>Network Service Descriptor</a:t>
            </a:r>
          </a:p>
          <a:p>
            <a:pPr marL="285750" indent="-285750">
              <a:buFontTx/>
              <a:buChar char="-"/>
            </a:pPr>
            <a:r>
              <a:rPr lang="en-US" altLang="zh-CN" dirty="0">
                <a:solidFill>
                  <a:schemeClr val="tx1">
                    <a:lumMod val="85000"/>
                    <a:lumOff val="15000"/>
                  </a:schemeClr>
                </a:solidFill>
              </a:rPr>
              <a:t>VNF Descriptor</a:t>
            </a:r>
          </a:p>
          <a:p>
            <a:endParaRPr lang="en-US" dirty="0">
              <a:solidFill>
                <a:schemeClr val="tx1">
                  <a:lumMod val="85000"/>
                  <a:lumOff val="15000"/>
                </a:schemeClr>
              </a:solidFill>
            </a:endParaRPr>
          </a:p>
        </p:txBody>
      </p:sp>
    </p:spTree>
    <p:extLst>
      <p:ext uri="{BB962C8B-B14F-4D97-AF65-F5344CB8AC3E}">
        <p14:creationId xmlns:p14="http://schemas.microsoft.com/office/powerpoint/2010/main" val="3565854268"/>
      </p:ext>
    </p:extLst>
  </p:cSld>
  <p:clrMapOvr>
    <a:masterClrMapping/>
  </p:clrMapOvr>
  <p:transition>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23</a:t>
            </a:fld>
            <a:endParaRPr lang="en-US" dirty="0"/>
          </a:p>
        </p:txBody>
      </p:sp>
      <p:sp>
        <p:nvSpPr>
          <p:cNvPr id="3" name="Title 2"/>
          <p:cNvSpPr>
            <a:spLocks noGrp="1"/>
          </p:cNvSpPr>
          <p:nvPr>
            <p:ph type="title"/>
          </p:nvPr>
        </p:nvSpPr>
        <p:spPr/>
        <p:txBody>
          <a:bodyPr>
            <a:normAutofit fontScale="90000"/>
          </a:bodyPr>
          <a:lstStyle/>
          <a:p>
            <a:r>
              <a:rPr lang="en-US" dirty="0"/>
              <a:t>ONAP CLI</a:t>
            </a:r>
          </a:p>
        </p:txBody>
      </p:sp>
      <p:sp>
        <p:nvSpPr>
          <p:cNvPr id="7" name="圆角矩形 30"/>
          <p:cNvSpPr/>
          <p:nvPr/>
        </p:nvSpPr>
        <p:spPr>
          <a:xfrm>
            <a:off x="157883" y="3118460"/>
            <a:ext cx="161323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ONAP CLI</a:t>
            </a:r>
          </a:p>
        </p:txBody>
      </p:sp>
      <p:sp>
        <p:nvSpPr>
          <p:cNvPr id="8" name="Rectangle 7"/>
          <p:cNvSpPr/>
          <p:nvPr/>
        </p:nvSpPr>
        <p:spPr>
          <a:xfrm>
            <a:off x="2426328" y="1097280"/>
            <a:ext cx="9523929" cy="90364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lumMod val="85000"/>
                    <a:lumOff val="15000"/>
                  </a:schemeClr>
                </a:solidFill>
              </a:rPr>
              <a:t>Definition:</a:t>
            </a:r>
          </a:p>
          <a:p>
            <a:pPr marL="285750" indent="-285750">
              <a:buFontTx/>
              <a:buChar char="-"/>
            </a:pPr>
            <a:r>
              <a:rPr lang="en-US" sz="1400" dirty="0">
                <a:solidFill>
                  <a:schemeClr val="tx1">
                    <a:lumMod val="85000"/>
                    <a:lumOff val="15000"/>
                  </a:schemeClr>
                </a:solidFill>
              </a:rPr>
              <a:t>Provides Open CLI Platform (OCLIP) – Industry first Model-driven command line </a:t>
            </a:r>
            <a:r>
              <a:rPr lang="en-US" sz="1400">
                <a:solidFill>
                  <a:schemeClr val="tx1">
                    <a:lumMod val="85000"/>
                    <a:lumOff val="15000"/>
                  </a:schemeClr>
                </a:solidFill>
              </a:rPr>
              <a:t>interface platform</a:t>
            </a:r>
            <a:endParaRPr lang="en-US" sz="1400" dirty="0">
              <a:solidFill>
                <a:schemeClr val="tx1">
                  <a:lumMod val="85000"/>
                  <a:lumOff val="15000"/>
                </a:schemeClr>
              </a:solidFill>
            </a:endParaRPr>
          </a:p>
          <a:p>
            <a:pPr marL="285750" indent="-285750">
              <a:buFontTx/>
              <a:buChar char="-"/>
            </a:pPr>
            <a:r>
              <a:rPr lang="en-US" sz="1400" dirty="0">
                <a:solidFill>
                  <a:schemeClr val="tx1">
                    <a:lumMod val="85000"/>
                    <a:lumOff val="15000"/>
                  </a:schemeClr>
                </a:solidFill>
              </a:rPr>
              <a:t>Provides commands for performing end-end service on-boarding and life cycle management</a:t>
            </a:r>
          </a:p>
          <a:p>
            <a:pPr marL="285750" indent="-285750">
              <a:buFontTx/>
              <a:buChar char="-"/>
            </a:pPr>
            <a:r>
              <a:rPr lang="en-US" sz="1400" dirty="0">
                <a:solidFill>
                  <a:schemeClr val="tx1">
                    <a:lumMod val="85000"/>
                    <a:lumOff val="15000"/>
                  </a:schemeClr>
                </a:solidFill>
              </a:rPr>
              <a:t>Provides command console for Linux and web platforms.</a:t>
            </a:r>
          </a:p>
        </p:txBody>
      </p:sp>
      <p:sp>
        <p:nvSpPr>
          <p:cNvPr id="9" name="Rectangle 8"/>
          <p:cNvSpPr/>
          <p:nvPr/>
        </p:nvSpPr>
        <p:spPr>
          <a:xfrm>
            <a:off x="2426328" y="2116166"/>
            <a:ext cx="9523929" cy="29614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lumMod val="85000"/>
                    <a:lumOff val="15000"/>
                  </a:schemeClr>
                </a:solidFill>
              </a:rPr>
              <a:t>Provided Interfaces:</a:t>
            </a:r>
          </a:p>
          <a:p>
            <a:pPr marL="285750" indent="-285750">
              <a:buFontTx/>
              <a:buChar char="-"/>
            </a:pPr>
            <a:r>
              <a:rPr lang="en-US" sz="1400" dirty="0">
                <a:solidFill>
                  <a:schemeClr val="tx1">
                    <a:lumMod val="85000"/>
                    <a:lumOff val="15000"/>
                  </a:schemeClr>
                </a:solidFill>
              </a:rPr>
              <a:t>micro-service discovery</a:t>
            </a:r>
          </a:p>
          <a:p>
            <a:pPr marL="742950" lvl="1" indent="-285750">
              <a:buFontTx/>
              <a:buChar char="-"/>
            </a:pPr>
            <a:r>
              <a:rPr lang="en-US" sz="1400" dirty="0">
                <a:solidFill>
                  <a:schemeClr val="tx1">
                    <a:lumMod val="85000"/>
                    <a:lumOff val="15000"/>
                  </a:schemeClr>
                </a:solidFill>
              </a:rPr>
              <a:t>Provides commands for micro service discovery and registration</a:t>
            </a:r>
          </a:p>
          <a:p>
            <a:pPr marL="285750" indent="-285750">
              <a:buFontTx/>
              <a:buChar char="-"/>
            </a:pPr>
            <a:r>
              <a:rPr lang="en-US" sz="1400" dirty="0">
                <a:solidFill>
                  <a:schemeClr val="tx1">
                    <a:lumMod val="85000"/>
                    <a:lumOff val="15000"/>
                  </a:schemeClr>
                </a:solidFill>
              </a:rPr>
              <a:t>external system and VNF cloud on-boarding</a:t>
            </a:r>
          </a:p>
          <a:p>
            <a:pPr marL="742950" lvl="1" indent="-285750">
              <a:buFontTx/>
              <a:buChar char="-"/>
            </a:pPr>
            <a:r>
              <a:rPr lang="en-US" sz="1400" dirty="0">
                <a:solidFill>
                  <a:schemeClr val="tx1">
                    <a:lumMod val="85000"/>
                    <a:lumOff val="15000"/>
                  </a:schemeClr>
                </a:solidFill>
              </a:rPr>
              <a:t>Provides commands for registering/unregistering VIM, VNFM, EMS and SDNC</a:t>
            </a:r>
          </a:p>
          <a:p>
            <a:pPr marL="285750" indent="-285750">
              <a:buFontTx/>
              <a:buChar char="-"/>
            </a:pPr>
            <a:r>
              <a:rPr lang="en-US" sz="1400" dirty="0">
                <a:solidFill>
                  <a:schemeClr val="tx1">
                    <a:lumMod val="85000"/>
                    <a:lumOff val="15000"/>
                  </a:schemeClr>
                </a:solidFill>
              </a:rPr>
              <a:t>customer and subscription management</a:t>
            </a:r>
          </a:p>
          <a:p>
            <a:pPr marL="742950" lvl="1" indent="-285750">
              <a:buFontTx/>
              <a:buChar char="-"/>
            </a:pPr>
            <a:r>
              <a:rPr lang="en-US" sz="1400" dirty="0">
                <a:solidFill>
                  <a:schemeClr val="tx1">
                    <a:lumMod val="85000"/>
                    <a:lumOff val="15000"/>
                  </a:schemeClr>
                </a:solidFill>
              </a:rPr>
              <a:t>Provides commands for subscription and service-type life cycle management</a:t>
            </a:r>
          </a:p>
          <a:p>
            <a:pPr marL="285750" indent="-285750">
              <a:buFontTx/>
              <a:buChar char="-"/>
            </a:pPr>
            <a:r>
              <a:rPr lang="en-US" sz="1400" dirty="0">
                <a:solidFill>
                  <a:schemeClr val="tx1">
                    <a:lumMod val="85000"/>
                    <a:lumOff val="15000"/>
                  </a:schemeClr>
                </a:solidFill>
              </a:rPr>
              <a:t>resource on-boarding</a:t>
            </a:r>
          </a:p>
          <a:p>
            <a:pPr marL="742950" lvl="1" indent="-285750">
              <a:buFontTx/>
              <a:buChar char="-"/>
            </a:pPr>
            <a:r>
              <a:rPr lang="en-US" sz="1400" dirty="0">
                <a:solidFill>
                  <a:schemeClr val="tx1">
                    <a:lumMod val="85000"/>
                    <a:lumOff val="15000"/>
                  </a:schemeClr>
                </a:solidFill>
              </a:rPr>
              <a:t>Provides commands for adding VNF modules </a:t>
            </a:r>
          </a:p>
          <a:p>
            <a:pPr marL="285750" indent="-285750">
              <a:buFontTx/>
              <a:buChar char="-"/>
            </a:pPr>
            <a:r>
              <a:rPr lang="en-US" sz="1400" dirty="0">
                <a:solidFill>
                  <a:schemeClr val="tx1">
                    <a:lumMod val="85000"/>
                    <a:lumOff val="15000"/>
                  </a:schemeClr>
                </a:solidFill>
              </a:rPr>
              <a:t>Product and service management</a:t>
            </a:r>
          </a:p>
          <a:p>
            <a:pPr marL="742950" lvl="1" indent="-285750">
              <a:buFontTx/>
              <a:buChar char="-"/>
            </a:pPr>
            <a:r>
              <a:rPr lang="en-US" sz="1400" dirty="0">
                <a:solidFill>
                  <a:schemeClr val="tx1">
                    <a:lumMod val="85000"/>
                    <a:lumOff val="15000"/>
                  </a:schemeClr>
                </a:solidFill>
              </a:rPr>
              <a:t>Provides commands for design time creation and management of VF and NS</a:t>
            </a:r>
          </a:p>
          <a:p>
            <a:pPr marL="285750" indent="-285750">
              <a:buFontTx/>
              <a:buChar char="-"/>
            </a:pPr>
            <a:r>
              <a:rPr lang="en-US" sz="1400" dirty="0">
                <a:solidFill>
                  <a:schemeClr val="tx1">
                    <a:lumMod val="85000"/>
                    <a:lumOff val="15000"/>
                  </a:schemeClr>
                </a:solidFill>
              </a:rPr>
              <a:t>network service life-cycle management</a:t>
            </a:r>
          </a:p>
          <a:p>
            <a:pPr marL="742950" lvl="1" indent="-285750">
              <a:buFontTx/>
              <a:buChar char="-"/>
            </a:pPr>
            <a:r>
              <a:rPr lang="en-US" sz="1400" dirty="0">
                <a:solidFill>
                  <a:schemeClr val="tx1">
                    <a:lumMod val="85000"/>
                    <a:lumOff val="15000"/>
                  </a:schemeClr>
                </a:solidFill>
              </a:rPr>
              <a:t>Provides commands for creating and managing Network services (NS)</a:t>
            </a:r>
          </a:p>
        </p:txBody>
      </p:sp>
      <p:sp>
        <p:nvSpPr>
          <p:cNvPr id="10" name="Rectangle 9"/>
          <p:cNvSpPr/>
          <p:nvPr/>
        </p:nvSpPr>
        <p:spPr>
          <a:xfrm>
            <a:off x="2426328" y="5185184"/>
            <a:ext cx="9523929" cy="6024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lumMod val="85000"/>
                    <a:lumOff val="15000"/>
                  </a:schemeClr>
                </a:solidFill>
              </a:rPr>
              <a:t>Consumed interface Interfaces:</a:t>
            </a:r>
          </a:p>
          <a:p>
            <a:pPr marL="285750" indent="-285750">
              <a:buFontTx/>
              <a:buChar char="-"/>
            </a:pPr>
            <a:r>
              <a:rPr lang="en-US" sz="1400" dirty="0">
                <a:solidFill>
                  <a:schemeClr val="tx1">
                    <a:lumMod val="85000"/>
                    <a:lumOff val="15000"/>
                  </a:schemeClr>
                </a:solidFill>
              </a:rPr>
              <a:t>REST API from SDC, SO, AAI, MSB.</a:t>
            </a:r>
          </a:p>
        </p:txBody>
      </p:sp>
      <p:cxnSp>
        <p:nvCxnSpPr>
          <p:cNvPr id="13" name="Straight Connector 12"/>
          <p:cNvCxnSpPr/>
          <p:nvPr/>
        </p:nvCxnSpPr>
        <p:spPr>
          <a:xfrm flipV="1">
            <a:off x="555913" y="2804370"/>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3261" y="2571750"/>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157883" y="4051441"/>
            <a:ext cx="2139348" cy="1323439"/>
          </a:xfrm>
          <a:prstGeom prst="rect">
            <a:avLst/>
          </a:prstGeom>
          <a:noFill/>
        </p:spPr>
        <p:txBody>
          <a:bodyPr wrap="square" rtlCol="0">
            <a:spAutoFit/>
          </a:bodyPr>
          <a:lstStyle/>
          <a:p>
            <a:r>
              <a:rPr lang="en-US" sz="800" dirty="0"/>
              <a:t>micro-service discovery Interface (MSB)</a:t>
            </a:r>
          </a:p>
          <a:p>
            <a:r>
              <a:rPr lang="en-US" sz="800" dirty="0"/>
              <a:t>external system and VNF cloud on-boarding interface (AAI)</a:t>
            </a:r>
          </a:p>
          <a:p>
            <a:r>
              <a:rPr lang="en-US" sz="800" dirty="0"/>
              <a:t>customer and subscription management interface (AAI)</a:t>
            </a:r>
          </a:p>
          <a:p>
            <a:r>
              <a:rPr lang="en-US" sz="800" dirty="0"/>
              <a:t>resource on-boarding interface (SDC)</a:t>
            </a:r>
          </a:p>
          <a:p>
            <a:r>
              <a:rPr lang="en-US" sz="800" dirty="0"/>
              <a:t>Product and service management interface (SDC)</a:t>
            </a:r>
          </a:p>
          <a:p>
            <a:r>
              <a:rPr lang="en-US" sz="800" dirty="0"/>
              <a:t>network service life-cycle management interface (SO)</a:t>
            </a:r>
          </a:p>
        </p:txBody>
      </p:sp>
      <p:sp>
        <p:nvSpPr>
          <p:cNvPr id="15" name="TextBox 14"/>
          <p:cNvSpPr txBox="1"/>
          <p:nvPr/>
        </p:nvSpPr>
        <p:spPr>
          <a:xfrm>
            <a:off x="0" y="1381991"/>
            <a:ext cx="2520771" cy="830997"/>
          </a:xfrm>
          <a:prstGeom prst="rect">
            <a:avLst/>
          </a:prstGeom>
          <a:noFill/>
        </p:spPr>
        <p:txBody>
          <a:bodyPr wrap="square" rtlCol="0">
            <a:spAutoFit/>
          </a:bodyPr>
          <a:lstStyle/>
          <a:p>
            <a:r>
              <a:rPr lang="en-US" sz="800" dirty="0"/>
              <a:t>micro-service discovery commands</a:t>
            </a:r>
          </a:p>
          <a:p>
            <a:r>
              <a:rPr lang="en-US" sz="800" dirty="0"/>
              <a:t>external system and VNF cloud on-boarding  commands</a:t>
            </a:r>
          </a:p>
          <a:p>
            <a:r>
              <a:rPr lang="en-US" sz="800" dirty="0"/>
              <a:t>customer and subscription management  commands</a:t>
            </a:r>
          </a:p>
          <a:p>
            <a:r>
              <a:rPr lang="en-US" sz="800" dirty="0"/>
              <a:t>resource on-boarding  commands</a:t>
            </a:r>
          </a:p>
          <a:p>
            <a:r>
              <a:rPr lang="en-US" sz="800" dirty="0"/>
              <a:t>Product and service management  commands</a:t>
            </a:r>
          </a:p>
          <a:p>
            <a:r>
              <a:rPr lang="en-US" sz="800" dirty="0"/>
              <a:t>network service life-cycle management  commands</a:t>
            </a:r>
          </a:p>
        </p:txBody>
      </p:sp>
      <p:sp>
        <p:nvSpPr>
          <p:cNvPr id="20" name="Rectangle 19"/>
          <p:cNvSpPr/>
          <p:nvPr/>
        </p:nvSpPr>
        <p:spPr>
          <a:xfrm>
            <a:off x="2426327" y="5894947"/>
            <a:ext cx="9523929" cy="48186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lumMod val="85000"/>
                    <a:lumOff val="15000"/>
                  </a:schemeClr>
                </a:solidFill>
              </a:rPr>
              <a:t>Consumed Models:</a:t>
            </a:r>
          </a:p>
          <a:p>
            <a:r>
              <a:rPr lang="en-US" sz="1400" dirty="0">
                <a:solidFill>
                  <a:schemeClr val="tx1">
                    <a:lumMod val="85000"/>
                    <a:lumOff val="15000"/>
                  </a:schemeClr>
                </a:solidFill>
              </a:rPr>
              <a:t>-     Open Command Specification (OCS) 1.0</a:t>
            </a:r>
          </a:p>
        </p:txBody>
      </p:sp>
    </p:spTree>
    <p:extLst>
      <p:ext uri="{BB962C8B-B14F-4D97-AF65-F5344CB8AC3E}">
        <p14:creationId xmlns:p14="http://schemas.microsoft.com/office/powerpoint/2010/main" val="4059403067"/>
      </p:ext>
    </p:extLst>
  </p:cSld>
  <p:clrMapOvr>
    <a:masterClrMapping/>
  </p:clrMapOvr>
  <p:transition>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t>24</a:t>
            </a:fld>
            <a:endParaRPr lang="en-US" dirty="0"/>
          </a:p>
        </p:txBody>
      </p:sp>
      <p:sp>
        <p:nvSpPr>
          <p:cNvPr id="3" name="Title 2"/>
          <p:cNvSpPr>
            <a:spLocks noGrp="1"/>
          </p:cNvSpPr>
          <p:nvPr>
            <p:ph type="title"/>
          </p:nvPr>
        </p:nvSpPr>
        <p:spPr/>
        <p:txBody>
          <a:bodyPr>
            <a:normAutofit fontScale="90000"/>
          </a:bodyPr>
          <a:lstStyle/>
          <a:p>
            <a:r>
              <a:rPr lang="en-US" dirty="0"/>
              <a:t>Microservices Bus (1/2)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9pPr>
          </a:lstStyle>
          <a:p>
            <a:pPr algn="ctr" defTabSz="913765">
              <a:buClr>
                <a:srgbClr val="CC9900"/>
              </a:buClr>
            </a:pPr>
            <a:r>
              <a:rPr lang="en-US" altLang="zh-CN" sz="1200" dirty="0">
                <a:latin typeface="Microsoft YaHei" panose="020B0503020204020204" pitchFamily="34" charset="-122"/>
                <a:ea typeface="Microsoft YaHei" panose="020B0503020204020204" pitchFamily="34" charset="-122"/>
              </a:rPr>
              <a:t>Micro Services Bus / Data Movement</a:t>
            </a:r>
          </a:p>
        </p:txBody>
      </p:sp>
      <p:sp>
        <p:nvSpPr>
          <p:cNvPr id="8" name="Rectangle 7"/>
          <p:cNvSpPr/>
          <p:nvPr/>
        </p:nvSpPr>
        <p:spPr>
          <a:xfrm>
            <a:off x="2297430" y="1381125"/>
            <a:ext cx="9523730" cy="283273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 </a:t>
            </a:r>
          </a:p>
          <a:p>
            <a:pPr marL="285750" indent="-285750">
              <a:buFontTx/>
              <a:buChar char="-"/>
            </a:pPr>
            <a:r>
              <a:rPr lang="en-US" dirty="0">
                <a:solidFill>
                  <a:schemeClr val="tx1">
                    <a:lumMod val="85000"/>
                    <a:lumOff val="15000"/>
                  </a:schemeClr>
                </a:solidFill>
                <a:sym typeface="+mn-ea"/>
              </a:rPr>
              <a:t>Provides a reliable, resilient and scalable communication and governance infrastructure to support ONAP Microservice Architecture(OMSA).</a:t>
            </a:r>
            <a:endParaRPr lang="en-US" dirty="0">
              <a:solidFill>
                <a:schemeClr val="tx1">
                  <a:lumMod val="85000"/>
                  <a:lumOff val="15000"/>
                </a:schemeClr>
              </a:solidFill>
            </a:endParaRPr>
          </a:p>
          <a:p>
            <a:pPr marL="285750" indent="-285750">
              <a:buFontTx/>
              <a:buChar char="-"/>
            </a:pPr>
            <a:r>
              <a:rPr lang="en-US" dirty="0">
                <a:solidFill>
                  <a:schemeClr val="tx1">
                    <a:lumMod val="85000"/>
                    <a:lumOff val="15000"/>
                  </a:schemeClr>
                </a:solidFill>
              </a:rPr>
              <a:t>Provides RESTFul API for service registration/discovery</a:t>
            </a:r>
          </a:p>
          <a:p>
            <a:pPr marL="285750" indent="-285750">
              <a:buFontTx/>
              <a:buChar char="-"/>
            </a:pPr>
            <a:r>
              <a:rPr lang="en-US" dirty="0">
                <a:solidFill>
                  <a:schemeClr val="tx1">
                    <a:lumMod val="85000"/>
                    <a:lumOff val="15000"/>
                  </a:schemeClr>
                </a:solidFill>
              </a:rPr>
              <a:t>Provides JAVA SDK for service registration and access</a:t>
            </a:r>
          </a:p>
          <a:p>
            <a:pPr marL="285750" indent="-285750">
              <a:buFontTx/>
              <a:buChar char="-"/>
            </a:pPr>
            <a:r>
              <a:rPr lang="en-US" altLang="zh-CN" dirty="0">
                <a:solidFill>
                  <a:schemeClr val="tx1">
                    <a:lumMod val="85000"/>
                    <a:lumOff val="15000"/>
                  </a:schemeClr>
                </a:solidFill>
                <a:ea typeface="SimSun" panose="02010600030101010101" pitchFamily="2" charset="-122"/>
              </a:rPr>
              <a:t>Provides a transparent service registration proxy with OOM-Kube2MSB</a:t>
            </a:r>
          </a:p>
          <a:p>
            <a:pPr marL="285750" indent="-285750">
              <a:buFontTx/>
              <a:buChar char="-"/>
            </a:pPr>
            <a:r>
              <a:rPr lang="en-US" altLang="zh-CN" dirty="0">
                <a:solidFill>
                  <a:schemeClr val="tx1">
                    <a:lumMod val="85000"/>
                    <a:lumOff val="15000"/>
                  </a:schemeClr>
                </a:solidFill>
                <a:ea typeface="SimSun" panose="02010600030101010101" pitchFamily="2" charset="-122"/>
              </a:rPr>
              <a:t>Provides a transparent service communication proxy which handles service discovery, load balancing, routing, failure handling, and visibility-Internal API Gateway(Implemented) and Mesh Sidecar(WIP)</a:t>
            </a:r>
          </a:p>
          <a:p>
            <a:pPr marL="285750" indent="-285750">
              <a:buFontTx/>
              <a:buChar char="-"/>
            </a:pPr>
            <a:r>
              <a:rPr lang="en-US" altLang="zh-CN" dirty="0">
                <a:solidFill>
                  <a:schemeClr val="tx1">
                    <a:lumMod val="85000"/>
                    <a:lumOff val="15000"/>
                  </a:schemeClr>
                </a:solidFill>
                <a:ea typeface="SimSun" panose="02010600030101010101" pitchFamily="2" charset="-122"/>
              </a:rPr>
              <a:t>Provides an External API Gateway to expose ONAP services to the outside world</a:t>
            </a:r>
            <a:endParaRPr lang="zh-CN" altLang="en-US" dirty="0">
              <a:solidFill>
                <a:schemeClr val="tx1">
                  <a:lumMod val="85000"/>
                  <a:lumOff val="15000"/>
                </a:schemeClr>
              </a:solidFill>
              <a:ea typeface="SimSun" panose="02010600030101010101" pitchFamily="2" charset="-122"/>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325" y="1499235"/>
            <a:ext cx="2085975" cy="583565"/>
          </a:xfrm>
          <a:prstGeom prst="rect">
            <a:avLst/>
          </a:prstGeom>
          <a:noFill/>
        </p:spPr>
        <p:txBody>
          <a:bodyPr wrap="square" rtlCol="0">
            <a:spAutoFit/>
          </a:bodyPr>
          <a:lstStyle/>
          <a:p>
            <a:r>
              <a:rPr lang="en-US" sz="800" dirty="0"/>
              <a:t>Service Registration REST Interface</a:t>
            </a:r>
          </a:p>
          <a:p>
            <a:r>
              <a:rPr lang="en-US" sz="800" dirty="0"/>
              <a:t>Service Discovery RES Interface</a:t>
            </a:r>
          </a:p>
          <a:p>
            <a:r>
              <a:rPr lang="en-US" sz="800" dirty="0"/>
              <a:t>JAVA SDK for Service Registration/Access</a:t>
            </a:r>
          </a:p>
          <a:p>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Tree>
    <p:extLst>
      <p:ext uri="{BB962C8B-B14F-4D97-AF65-F5344CB8AC3E}">
        <p14:creationId xmlns:p14="http://schemas.microsoft.com/office/powerpoint/2010/main" val="3448184909"/>
      </p:ext>
    </p:extLst>
  </p:cSld>
  <p:clrMapOvr>
    <a:masterClrMapping/>
  </p:clrMapOvr>
  <p:transition>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t>25</a:t>
            </a:fld>
            <a:endParaRPr lang="en-US" dirty="0"/>
          </a:p>
        </p:txBody>
      </p:sp>
      <p:sp>
        <p:nvSpPr>
          <p:cNvPr id="3" name="Title 2"/>
          <p:cNvSpPr>
            <a:spLocks noGrp="1"/>
          </p:cNvSpPr>
          <p:nvPr>
            <p:ph type="title"/>
          </p:nvPr>
        </p:nvSpPr>
        <p:spPr/>
        <p:txBody>
          <a:bodyPr>
            <a:normAutofit fontScale="90000"/>
          </a:bodyPr>
          <a:lstStyle/>
          <a:p>
            <a:r>
              <a:rPr lang="en-US" dirty="0">
                <a:sym typeface="+mn-ea"/>
              </a:rPr>
              <a:t>Microservices Bus (2/2)</a:t>
            </a:r>
            <a:endParaRPr lang="en-US"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9pPr>
          </a:lstStyle>
          <a:p>
            <a:pPr algn="ctr" defTabSz="913765">
              <a:buClr>
                <a:srgbClr val="CC9900"/>
              </a:buClr>
            </a:pPr>
            <a:r>
              <a:rPr lang="en-US" altLang="zh-CN" sz="1200" dirty="0">
                <a:latin typeface="Microsoft YaHei" panose="020B0503020204020204" pitchFamily="34" charset="-122"/>
                <a:ea typeface="Microsoft YaHei" panose="020B0503020204020204" pitchFamily="34" charset="-122"/>
              </a:rPr>
              <a:t>Micro Services Bus / Data Movement</a:t>
            </a:r>
          </a:p>
        </p:txBody>
      </p:sp>
      <p:sp>
        <p:nvSpPr>
          <p:cNvPr id="10" name="Rectangle 9"/>
          <p:cNvSpPr/>
          <p:nvPr/>
        </p:nvSpPr>
        <p:spPr>
          <a:xfrm>
            <a:off x="2297430" y="4549140"/>
            <a:ext cx="9523730" cy="41275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 (None)</a:t>
            </a:r>
          </a:p>
        </p:txBody>
      </p:sp>
      <p:sp>
        <p:nvSpPr>
          <p:cNvPr id="11" name="Rectangle 10"/>
          <p:cNvSpPr/>
          <p:nvPr/>
        </p:nvSpPr>
        <p:spPr>
          <a:xfrm>
            <a:off x="2297430" y="5198110"/>
            <a:ext cx="9523730" cy="14954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dirty="0">
                <a:solidFill>
                  <a:schemeClr val="tx1">
                    <a:lumMod val="85000"/>
                    <a:lumOff val="15000"/>
                  </a:schemeClr>
                </a:solidFill>
                <a:sym typeface="+mn-ea"/>
              </a:rPr>
              <a:t>Swagger for RESTFul APIs definition</a:t>
            </a:r>
            <a:endParaRPr lang="en-US" dirty="0">
              <a:solidFill>
                <a:schemeClr val="tx1">
                  <a:lumMod val="85000"/>
                  <a:lumOff val="15000"/>
                </a:schemeClr>
              </a:solidFill>
            </a:endParaRPr>
          </a:p>
          <a:p>
            <a:pPr marL="285750" indent="-285750">
              <a:buFontTx/>
              <a:buChar char="-"/>
            </a:pPr>
            <a:r>
              <a:rPr lang="en-US" dirty="0">
                <a:solidFill>
                  <a:schemeClr val="tx1"/>
                </a:solidFill>
                <a:sym typeface="+mn-ea"/>
              </a:rPr>
              <a:t>Service definition in kubernetes config files for Kube2MSB service registration</a:t>
            </a:r>
            <a:endParaRPr lang="en-US" dirty="0">
              <a:solidFill>
                <a:schemeClr val="tx1"/>
              </a:solidFill>
            </a:endParaRPr>
          </a:p>
          <a:p>
            <a:endParaRPr lang="en-US" dirty="0">
              <a:solidFill>
                <a:schemeClr val="tx1"/>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325" y="1499235"/>
            <a:ext cx="2085975" cy="583565"/>
          </a:xfrm>
          <a:prstGeom prst="rect">
            <a:avLst/>
          </a:prstGeom>
          <a:noFill/>
        </p:spPr>
        <p:txBody>
          <a:bodyPr wrap="square" rtlCol="0">
            <a:spAutoFit/>
          </a:bodyPr>
          <a:lstStyle/>
          <a:p>
            <a:r>
              <a:rPr lang="en-US" sz="800" dirty="0"/>
              <a:t>Service Registration REST Interface</a:t>
            </a:r>
          </a:p>
          <a:p>
            <a:r>
              <a:rPr lang="en-US" sz="800" dirty="0"/>
              <a:t>Service Discovery RES Interface</a:t>
            </a:r>
          </a:p>
          <a:p>
            <a:r>
              <a:rPr lang="en-US" sz="800" dirty="0"/>
              <a:t>JAVA SDK for Service Registration/Access</a:t>
            </a:r>
          </a:p>
          <a:p>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
        <p:nvSpPr>
          <p:cNvPr id="4" name="Rectangle 8"/>
          <p:cNvSpPr/>
          <p:nvPr/>
        </p:nvSpPr>
        <p:spPr>
          <a:xfrm>
            <a:off x="2297430" y="1372235"/>
            <a:ext cx="9523730" cy="28416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a:solidFill>
                  <a:schemeClr val="tx1">
                    <a:lumMod val="85000"/>
                    <a:lumOff val="15000"/>
                  </a:schemeClr>
                </a:solidFill>
              </a:rPr>
              <a:t>Service Registration REST Interface</a:t>
            </a:r>
          </a:p>
          <a:p>
            <a:pPr marL="742950" lvl="1" indent="-285750">
              <a:buFontTx/>
              <a:buChar char="-"/>
            </a:pPr>
            <a:r>
              <a:rPr lang="en-US" dirty="0">
                <a:solidFill>
                  <a:schemeClr val="tx1">
                    <a:lumMod val="85000"/>
                    <a:lumOff val="15000"/>
                  </a:schemeClr>
                </a:solidFill>
                <a:sym typeface="+mn-ea"/>
              </a:rPr>
              <a:t>Provides the RESTFul interface to </a:t>
            </a:r>
            <a:r>
              <a:rPr lang="en-US" altLang="zh-CN" dirty="0">
                <a:solidFill>
                  <a:schemeClr val="tx1">
                    <a:lumMod val="85000"/>
                    <a:lumOff val="15000"/>
                  </a:schemeClr>
                </a:solidFill>
                <a:ea typeface="SimSun" panose="02010600030101010101" pitchFamily="2" charset="-122"/>
                <a:sym typeface="+mn-ea"/>
              </a:rPr>
              <a:t>register ONAP services.</a:t>
            </a:r>
            <a:endParaRPr lang="en-US" dirty="0">
              <a:solidFill>
                <a:schemeClr val="tx1">
                  <a:lumMod val="85000"/>
                  <a:lumOff val="15000"/>
                </a:schemeClr>
              </a:solidFill>
            </a:endParaRPr>
          </a:p>
          <a:p>
            <a:pPr marL="285750" indent="-285750">
              <a:buFontTx/>
              <a:buChar char="-"/>
            </a:pPr>
            <a:r>
              <a:rPr lang="en-US" dirty="0">
                <a:solidFill>
                  <a:schemeClr val="tx1">
                    <a:lumMod val="85000"/>
                    <a:lumOff val="15000"/>
                  </a:schemeClr>
                </a:solidFill>
                <a:sym typeface="+mn-ea"/>
              </a:rPr>
              <a:t>Service Discovery REST Interface</a:t>
            </a:r>
            <a:endParaRPr lang="en-US" dirty="0">
              <a:solidFill>
                <a:schemeClr val="tx1">
                  <a:lumMod val="85000"/>
                  <a:lumOff val="15000"/>
                </a:schemeClr>
              </a:solidFill>
            </a:endParaRPr>
          </a:p>
          <a:p>
            <a:pPr marL="742950" lvl="1" indent="-285750">
              <a:buFontTx/>
              <a:buChar char="-"/>
            </a:pPr>
            <a:r>
              <a:rPr lang="en-US" dirty="0">
                <a:solidFill>
                  <a:schemeClr val="tx1">
                    <a:lumMod val="85000"/>
                    <a:lumOff val="15000"/>
                  </a:schemeClr>
                </a:solidFill>
                <a:sym typeface="+mn-ea"/>
              </a:rPr>
              <a:t>Provides the RESTFul interface to </a:t>
            </a:r>
            <a:r>
              <a:rPr lang="en-US" altLang="zh-CN" dirty="0">
                <a:solidFill>
                  <a:schemeClr val="tx1">
                    <a:lumMod val="85000"/>
                    <a:lumOff val="15000"/>
                  </a:schemeClr>
                </a:solidFill>
                <a:ea typeface="SimSun" panose="02010600030101010101" pitchFamily="2" charset="-122"/>
                <a:sym typeface="+mn-ea"/>
              </a:rPr>
              <a:t>discover ONAP services.</a:t>
            </a:r>
          </a:p>
          <a:p>
            <a:pPr marL="285750" indent="-285750">
              <a:buFontTx/>
              <a:buChar char="-"/>
            </a:pPr>
            <a:r>
              <a:rPr lang="en-US" dirty="0">
                <a:solidFill>
                  <a:schemeClr val="tx1">
                    <a:lumMod val="85000"/>
                    <a:lumOff val="15000"/>
                  </a:schemeClr>
                </a:solidFill>
                <a:sym typeface="+mn-ea"/>
              </a:rPr>
              <a:t>JAVA SDK</a:t>
            </a:r>
            <a:endParaRPr lang="en-US" dirty="0">
              <a:solidFill>
                <a:schemeClr val="tx1">
                  <a:lumMod val="85000"/>
                  <a:lumOff val="15000"/>
                </a:schemeClr>
              </a:solidFill>
            </a:endParaRPr>
          </a:p>
          <a:p>
            <a:pPr marL="742950" lvl="1" indent="-285750">
              <a:buFontTx/>
              <a:buChar char="-"/>
            </a:pPr>
            <a:r>
              <a:rPr lang="en-US" dirty="0">
                <a:solidFill>
                  <a:schemeClr val="tx1">
                    <a:lumMod val="85000"/>
                    <a:lumOff val="15000"/>
                  </a:schemeClr>
                </a:solidFill>
                <a:sym typeface="+mn-ea"/>
              </a:rPr>
              <a:t>Provides JAVA SDK to register ONAP services.</a:t>
            </a:r>
          </a:p>
          <a:p>
            <a:pPr marL="742950" lvl="1" indent="-285750">
              <a:buFontTx/>
              <a:buChar char="-"/>
            </a:pPr>
            <a:r>
              <a:rPr lang="en-US" dirty="0">
                <a:solidFill>
                  <a:schemeClr val="tx1">
                    <a:lumMod val="85000"/>
                    <a:lumOff val="15000"/>
                  </a:schemeClr>
                </a:solidFill>
              </a:rPr>
              <a:t>Provides JAVA SDK to access ONAP services.</a:t>
            </a:r>
          </a:p>
          <a:p>
            <a:pPr lvl="1" indent="0">
              <a:buFontTx/>
              <a:buNone/>
            </a:pPr>
            <a:r>
              <a:rPr lang="en-US" dirty="0">
                <a:solidFill>
                  <a:schemeClr val="tx1">
                    <a:lumMod val="85000"/>
                    <a:lumOff val="15000"/>
                  </a:schemeClr>
                </a:solidFill>
              </a:rPr>
              <a:t>Note: ONAP components don' t need interfaces to leverage the </a:t>
            </a:r>
            <a:r>
              <a:rPr lang="en-US" altLang="zh-CN" dirty="0">
                <a:solidFill>
                  <a:schemeClr val="tx1">
                    <a:lumMod val="85000"/>
                    <a:lumOff val="15000"/>
                  </a:schemeClr>
                </a:solidFill>
                <a:ea typeface="SimSun" panose="02010600030101010101" pitchFamily="2" charset="-122"/>
              </a:rPr>
              <a:t>transparent service registration proxy and communication proxy.</a:t>
            </a:r>
          </a:p>
        </p:txBody>
      </p:sp>
    </p:spTree>
    <p:extLst>
      <p:ext uri="{BB962C8B-B14F-4D97-AF65-F5344CB8AC3E}">
        <p14:creationId xmlns:p14="http://schemas.microsoft.com/office/powerpoint/2010/main" val="863884045"/>
      </p:ext>
    </p:extLst>
  </p:cSld>
  <p:clrMapOvr>
    <a:masterClrMapping/>
  </p:clrMapOvr>
  <p:transition>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26</a:t>
            </a:fld>
            <a:endParaRPr lang="en-US" dirty="0"/>
          </a:p>
        </p:txBody>
      </p:sp>
      <p:sp>
        <p:nvSpPr>
          <p:cNvPr id="3" name="Title 2"/>
          <p:cNvSpPr>
            <a:spLocks noGrp="1"/>
          </p:cNvSpPr>
          <p:nvPr>
            <p:ph type="title"/>
          </p:nvPr>
        </p:nvSpPr>
        <p:spPr/>
        <p:txBody>
          <a:bodyPr>
            <a:normAutofit fontScale="90000"/>
          </a:bodyPr>
          <a:lstStyle/>
          <a:p>
            <a:r>
              <a:rPr lang="en-US" dirty="0"/>
              <a:t>Microservices Bus Updated With Swagger SDK(1/2)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9pPr>
          </a:lstStyle>
          <a:p>
            <a:pPr algn="ctr" defTabSz="913765">
              <a:buClr>
                <a:srgbClr val="CC9900"/>
              </a:buClr>
            </a:pPr>
            <a:r>
              <a:rPr lang="en-US" altLang="zh-CN" sz="1200" dirty="0">
                <a:latin typeface="Microsoft YaHei" panose="020B0503020204020204" pitchFamily="34" charset="-122"/>
                <a:ea typeface="Microsoft YaHei" panose="020B0503020204020204" pitchFamily="34" charset="-122"/>
              </a:rPr>
              <a:t>Micro Services Bus / Data Movement</a:t>
            </a:r>
          </a:p>
        </p:txBody>
      </p:sp>
      <p:sp>
        <p:nvSpPr>
          <p:cNvPr id="8" name="Rectangle 7"/>
          <p:cNvSpPr/>
          <p:nvPr/>
        </p:nvSpPr>
        <p:spPr>
          <a:xfrm>
            <a:off x="2297430" y="1381125"/>
            <a:ext cx="9523730" cy="344905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 </a:t>
            </a:r>
          </a:p>
          <a:p>
            <a:pPr marL="285750" indent="-285750">
              <a:buFontTx/>
              <a:buChar char="-"/>
            </a:pPr>
            <a:r>
              <a:rPr lang="en-US" dirty="0">
                <a:solidFill>
                  <a:schemeClr val="tx1">
                    <a:lumMod val="85000"/>
                    <a:lumOff val="15000"/>
                  </a:schemeClr>
                </a:solidFill>
                <a:sym typeface="+mn-ea"/>
              </a:rPr>
              <a:t>Provides a reliable, resilient and scalable communication and governance infrastructure to support ONAP Microservice Architecture(OMSA).</a:t>
            </a:r>
            <a:endParaRPr lang="en-US" dirty="0">
              <a:solidFill>
                <a:schemeClr val="tx1">
                  <a:lumMod val="85000"/>
                  <a:lumOff val="15000"/>
                </a:schemeClr>
              </a:solidFill>
            </a:endParaRPr>
          </a:p>
          <a:p>
            <a:pPr marL="285750" indent="-285750">
              <a:buFontTx/>
              <a:buChar char="-"/>
            </a:pPr>
            <a:r>
              <a:rPr lang="en-US" dirty="0">
                <a:solidFill>
                  <a:schemeClr val="tx1">
                    <a:lumMod val="85000"/>
                    <a:lumOff val="15000"/>
                  </a:schemeClr>
                </a:solidFill>
              </a:rPr>
              <a:t>Provides RESTFul API for service registration/discovery</a:t>
            </a:r>
          </a:p>
          <a:p>
            <a:pPr marL="285750" indent="-285750">
              <a:buFontTx/>
              <a:buChar char="-"/>
            </a:pPr>
            <a:r>
              <a:rPr lang="en-US" dirty="0">
                <a:solidFill>
                  <a:schemeClr val="tx1">
                    <a:lumMod val="85000"/>
                    <a:lumOff val="15000"/>
                  </a:schemeClr>
                </a:solidFill>
              </a:rPr>
              <a:t>Provides JAVA SDK for service registration and access</a:t>
            </a:r>
          </a:p>
          <a:p>
            <a:pPr marL="285750" indent="-285750">
              <a:buFontTx/>
              <a:buChar char="-"/>
            </a:pPr>
            <a:r>
              <a:rPr lang="en-US" altLang="zh-CN" dirty="0">
                <a:solidFill>
                  <a:schemeClr val="tx1">
                    <a:lumMod val="85000"/>
                    <a:lumOff val="15000"/>
                  </a:schemeClr>
                </a:solidFill>
                <a:ea typeface="SimSun" panose="02010600030101010101" pitchFamily="2" charset="-122"/>
              </a:rPr>
              <a:t>Provides a transparent service registration proxy with OOM-Kube2MSB</a:t>
            </a:r>
          </a:p>
          <a:p>
            <a:pPr marL="285750" indent="-285750">
              <a:buFontTx/>
              <a:buChar char="-"/>
            </a:pPr>
            <a:r>
              <a:rPr lang="en-US" altLang="zh-CN" dirty="0">
                <a:solidFill>
                  <a:schemeClr val="tx1">
                    <a:lumMod val="85000"/>
                    <a:lumOff val="15000"/>
                  </a:schemeClr>
                </a:solidFill>
                <a:ea typeface="SimSun" panose="02010600030101010101" pitchFamily="2" charset="-122"/>
              </a:rPr>
              <a:t>Provides a transparent service communication proxy which handles service discovery, load balancing, routing, failure handling, and visibility-Internal API Gateway(Implemented) and Mesh Sidecar(WIP)</a:t>
            </a:r>
          </a:p>
          <a:p>
            <a:pPr marL="285750" indent="-285750">
              <a:buFontTx/>
              <a:buChar char="-"/>
            </a:pPr>
            <a:r>
              <a:rPr lang="en-US" altLang="zh-CN" dirty="0">
                <a:solidFill>
                  <a:schemeClr val="tx1">
                    <a:lumMod val="85000"/>
                    <a:lumOff val="15000"/>
                  </a:schemeClr>
                </a:solidFill>
                <a:ea typeface="SimSun" panose="02010600030101010101" pitchFamily="2" charset="-122"/>
              </a:rPr>
              <a:t>Provides an External API Gateway to expose ONAP services to the outside world</a:t>
            </a:r>
          </a:p>
          <a:p>
            <a:pPr marL="285750" indent="-285750">
              <a:buFontTx/>
              <a:buChar char="-"/>
            </a:pPr>
            <a:r>
              <a:rPr lang="en-US" altLang="zh-CN" dirty="0">
                <a:solidFill>
                  <a:schemeClr val="tx1">
                    <a:lumMod val="85000"/>
                    <a:lumOff val="15000"/>
                  </a:schemeClr>
                </a:solidFill>
                <a:ea typeface="SimSun" panose="02010600030101010101" pitchFamily="2" charset="-122"/>
              </a:rPr>
              <a:t>Swagger SDK for auto-generate the client SDK in different languages for every micro-services in ONAP. Also it deploys the generated SDK into the nexus.</a:t>
            </a:r>
            <a:endParaRPr lang="zh-CN" altLang="en-US" dirty="0">
              <a:solidFill>
                <a:schemeClr val="tx1">
                  <a:lumMod val="85000"/>
                  <a:lumOff val="15000"/>
                </a:schemeClr>
              </a:solidFill>
              <a:ea typeface="SimSun" panose="02010600030101010101" pitchFamily="2" charset="-122"/>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325" y="1499235"/>
            <a:ext cx="2085975" cy="707886"/>
          </a:xfrm>
          <a:prstGeom prst="rect">
            <a:avLst/>
          </a:prstGeom>
          <a:noFill/>
        </p:spPr>
        <p:txBody>
          <a:bodyPr wrap="square" rtlCol="0">
            <a:spAutoFit/>
          </a:bodyPr>
          <a:lstStyle/>
          <a:p>
            <a:r>
              <a:rPr lang="en-US" sz="800" dirty="0"/>
              <a:t>Service Registration REST Interface</a:t>
            </a:r>
          </a:p>
          <a:p>
            <a:r>
              <a:rPr lang="en-US" sz="800" dirty="0"/>
              <a:t>Service Discovery RES Interface</a:t>
            </a:r>
          </a:p>
          <a:p>
            <a:r>
              <a:rPr lang="en-US" sz="800" dirty="0"/>
              <a:t>JAVA SDK for Service Registration/Access</a:t>
            </a:r>
          </a:p>
          <a:p>
            <a:r>
              <a:rPr lang="en-US" sz="800" dirty="0"/>
              <a:t>Swagger SDK </a:t>
            </a:r>
          </a:p>
          <a:p>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Tree>
    <p:extLst>
      <p:ext uri="{BB962C8B-B14F-4D97-AF65-F5344CB8AC3E}">
        <p14:creationId xmlns:p14="http://schemas.microsoft.com/office/powerpoint/2010/main" val="4230373176"/>
      </p:ext>
    </p:extLst>
  </p:cSld>
  <p:clrMapOvr>
    <a:masterClrMapping/>
  </p:clrMapOvr>
  <p:transition>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27</a:t>
            </a:fld>
            <a:endParaRPr lang="en-US" dirty="0"/>
          </a:p>
        </p:txBody>
      </p:sp>
      <p:sp>
        <p:nvSpPr>
          <p:cNvPr id="3" name="Title 2"/>
          <p:cNvSpPr>
            <a:spLocks noGrp="1"/>
          </p:cNvSpPr>
          <p:nvPr>
            <p:ph type="title"/>
          </p:nvPr>
        </p:nvSpPr>
        <p:spPr/>
        <p:txBody>
          <a:bodyPr>
            <a:normAutofit fontScale="90000"/>
          </a:bodyPr>
          <a:lstStyle/>
          <a:p>
            <a:r>
              <a:rPr lang="en-US" dirty="0"/>
              <a:t>Microservices Bus Updated With Swagger SDK(2/2)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9pPr>
          </a:lstStyle>
          <a:p>
            <a:pPr algn="ctr" defTabSz="913765">
              <a:buClr>
                <a:srgbClr val="CC9900"/>
              </a:buClr>
            </a:pPr>
            <a:r>
              <a:rPr lang="en-US" altLang="zh-CN" sz="1200" dirty="0">
                <a:latin typeface="Microsoft YaHei" panose="020B0503020204020204" pitchFamily="34" charset="-122"/>
                <a:ea typeface="Microsoft YaHei" panose="020B0503020204020204" pitchFamily="34" charset="-122"/>
              </a:rPr>
              <a:t>Micro Services Bus / Data Movement</a:t>
            </a:r>
          </a:p>
        </p:txBody>
      </p:sp>
      <p:sp>
        <p:nvSpPr>
          <p:cNvPr id="10" name="Rectangle 9"/>
          <p:cNvSpPr/>
          <p:nvPr/>
        </p:nvSpPr>
        <p:spPr>
          <a:xfrm>
            <a:off x="2297430" y="4549140"/>
            <a:ext cx="9523730" cy="41275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 (None)</a:t>
            </a:r>
          </a:p>
        </p:txBody>
      </p:sp>
      <p:sp>
        <p:nvSpPr>
          <p:cNvPr id="11" name="Rectangle 10"/>
          <p:cNvSpPr/>
          <p:nvPr/>
        </p:nvSpPr>
        <p:spPr>
          <a:xfrm>
            <a:off x="2297430" y="5198110"/>
            <a:ext cx="9523730" cy="14954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dirty="0">
                <a:solidFill>
                  <a:schemeClr val="tx1">
                    <a:lumMod val="85000"/>
                    <a:lumOff val="15000"/>
                  </a:schemeClr>
                </a:solidFill>
                <a:sym typeface="+mn-ea"/>
              </a:rPr>
              <a:t>Swagger for RESTFul APIs definition</a:t>
            </a:r>
            <a:endParaRPr lang="en-US" dirty="0">
              <a:solidFill>
                <a:schemeClr val="tx1">
                  <a:lumMod val="85000"/>
                  <a:lumOff val="15000"/>
                </a:schemeClr>
              </a:solidFill>
            </a:endParaRPr>
          </a:p>
          <a:p>
            <a:pPr marL="285750" indent="-285750">
              <a:buFontTx/>
              <a:buChar char="-"/>
            </a:pPr>
            <a:r>
              <a:rPr lang="en-US" dirty="0">
                <a:solidFill>
                  <a:schemeClr val="tx1"/>
                </a:solidFill>
                <a:sym typeface="+mn-ea"/>
              </a:rPr>
              <a:t>Service definition in kubernetes config files for Kube2MSB service registration</a:t>
            </a:r>
            <a:endParaRPr lang="en-US" dirty="0">
              <a:solidFill>
                <a:schemeClr val="tx1"/>
              </a:solidFill>
            </a:endParaRPr>
          </a:p>
          <a:p>
            <a:endParaRPr lang="en-US" dirty="0">
              <a:solidFill>
                <a:schemeClr val="tx1"/>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325" y="1499235"/>
            <a:ext cx="2085975" cy="707886"/>
          </a:xfrm>
          <a:prstGeom prst="rect">
            <a:avLst/>
          </a:prstGeom>
          <a:noFill/>
        </p:spPr>
        <p:txBody>
          <a:bodyPr wrap="square" rtlCol="0">
            <a:spAutoFit/>
          </a:bodyPr>
          <a:lstStyle/>
          <a:p>
            <a:r>
              <a:rPr lang="en-US" sz="800" dirty="0"/>
              <a:t>Service Registration REST Interface</a:t>
            </a:r>
          </a:p>
          <a:p>
            <a:r>
              <a:rPr lang="en-US" sz="800" dirty="0"/>
              <a:t>Service Discovery RES Interface</a:t>
            </a:r>
          </a:p>
          <a:p>
            <a:r>
              <a:rPr lang="en-US" sz="800" dirty="0"/>
              <a:t>JAVA SDK for Service Registration/Access</a:t>
            </a:r>
          </a:p>
          <a:p>
            <a:r>
              <a:rPr lang="en-US" sz="800" dirty="0"/>
              <a:t>Swagger SDK</a:t>
            </a:r>
          </a:p>
          <a:p>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
        <p:nvSpPr>
          <p:cNvPr id="4" name="Rectangle 8"/>
          <p:cNvSpPr/>
          <p:nvPr/>
        </p:nvSpPr>
        <p:spPr>
          <a:xfrm>
            <a:off x="2297430" y="1372235"/>
            <a:ext cx="9523730" cy="30384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Provided Interfaces:</a:t>
            </a:r>
          </a:p>
          <a:p>
            <a:pPr marL="285750" indent="-285750">
              <a:buFontTx/>
              <a:buChar char="-"/>
            </a:pPr>
            <a:r>
              <a:rPr lang="en-US" sz="1600" dirty="0">
                <a:solidFill>
                  <a:schemeClr val="tx1">
                    <a:lumMod val="85000"/>
                    <a:lumOff val="15000"/>
                  </a:schemeClr>
                </a:solidFill>
              </a:rPr>
              <a:t>Service Registration REST Interface</a:t>
            </a:r>
          </a:p>
          <a:p>
            <a:pPr marL="742950" lvl="1" indent="-285750">
              <a:buFontTx/>
              <a:buChar char="-"/>
            </a:pPr>
            <a:r>
              <a:rPr lang="en-US" sz="1600" dirty="0">
                <a:solidFill>
                  <a:schemeClr val="tx1">
                    <a:lumMod val="85000"/>
                    <a:lumOff val="15000"/>
                  </a:schemeClr>
                </a:solidFill>
                <a:sym typeface="+mn-ea"/>
              </a:rPr>
              <a:t>Provides the RESTFul interface to </a:t>
            </a:r>
            <a:r>
              <a:rPr lang="en-US" altLang="zh-CN" sz="1600" dirty="0">
                <a:solidFill>
                  <a:schemeClr val="tx1">
                    <a:lumMod val="85000"/>
                    <a:lumOff val="15000"/>
                  </a:schemeClr>
                </a:solidFill>
                <a:ea typeface="SimSun" panose="02010600030101010101" pitchFamily="2" charset="-122"/>
                <a:sym typeface="+mn-ea"/>
              </a:rPr>
              <a:t>register ONAP services.</a:t>
            </a:r>
            <a:endParaRPr lang="en-US" sz="1600" dirty="0">
              <a:solidFill>
                <a:schemeClr val="tx1">
                  <a:lumMod val="85000"/>
                  <a:lumOff val="15000"/>
                </a:schemeClr>
              </a:solidFill>
            </a:endParaRPr>
          </a:p>
          <a:p>
            <a:pPr marL="285750" indent="-285750">
              <a:buFontTx/>
              <a:buChar char="-"/>
            </a:pPr>
            <a:r>
              <a:rPr lang="en-US" sz="1600" dirty="0">
                <a:solidFill>
                  <a:schemeClr val="tx1">
                    <a:lumMod val="85000"/>
                    <a:lumOff val="15000"/>
                  </a:schemeClr>
                </a:solidFill>
                <a:sym typeface="+mn-ea"/>
              </a:rPr>
              <a:t>Service Discovery REST Interface</a:t>
            </a:r>
            <a:endParaRPr lang="en-US" sz="1600" dirty="0">
              <a:solidFill>
                <a:schemeClr val="tx1">
                  <a:lumMod val="85000"/>
                  <a:lumOff val="15000"/>
                </a:schemeClr>
              </a:solidFill>
            </a:endParaRPr>
          </a:p>
          <a:p>
            <a:pPr marL="742950" lvl="1" indent="-285750">
              <a:buFontTx/>
              <a:buChar char="-"/>
            </a:pPr>
            <a:r>
              <a:rPr lang="en-US" sz="1600" dirty="0">
                <a:solidFill>
                  <a:schemeClr val="tx1">
                    <a:lumMod val="85000"/>
                    <a:lumOff val="15000"/>
                  </a:schemeClr>
                </a:solidFill>
                <a:sym typeface="+mn-ea"/>
              </a:rPr>
              <a:t>Provides the RESTFul interface to </a:t>
            </a:r>
            <a:r>
              <a:rPr lang="en-US" altLang="zh-CN" sz="1600" dirty="0">
                <a:solidFill>
                  <a:schemeClr val="tx1">
                    <a:lumMod val="85000"/>
                    <a:lumOff val="15000"/>
                  </a:schemeClr>
                </a:solidFill>
                <a:ea typeface="SimSun" panose="02010600030101010101" pitchFamily="2" charset="-122"/>
                <a:sym typeface="+mn-ea"/>
              </a:rPr>
              <a:t>discover ONAP services.</a:t>
            </a:r>
          </a:p>
          <a:p>
            <a:pPr marL="285750" indent="-285750">
              <a:buFontTx/>
              <a:buChar char="-"/>
            </a:pPr>
            <a:r>
              <a:rPr lang="en-US" sz="1600" dirty="0">
                <a:solidFill>
                  <a:schemeClr val="tx1">
                    <a:lumMod val="85000"/>
                    <a:lumOff val="15000"/>
                  </a:schemeClr>
                </a:solidFill>
                <a:sym typeface="+mn-ea"/>
              </a:rPr>
              <a:t>JAVA SDK</a:t>
            </a:r>
            <a:endParaRPr lang="en-US" sz="1600" dirty="0">
              <a:solidFill>
                <a:schemeClr val="tx1">
                  <a:lumMod val="85000"/>
                  <a:lumOff val="15000"/>
                </a:schemeClr>
              </a:solidFill>
            </a:endParaRPr>
          </a:p>
          <a:p>
            <a:pPr marL="742950" lvl="1" indent="-285750">
              <a:buFontTx/>
              <a:buChar char="-"/>
            </a:pPr>
            <a:r>
              <a:rPr lang="en-US" sz="1600" dirty="0">
                <a:solidFill>
                  <a:schemeClr val="tx1">
                    <a:lumMod val="85000"/>
                    <a:lumOff val="15000"/>
                  </a:schemeClr>
                </a:solidFill>
                <a:sym typeface="+mn-ea"/>
              </a:rPr>
              <a:t>Provides JAVA SDK to register ONAP services.</a:t>
            </a:r>
          </a:p>
          <a:p>
            <a:pPr marL="742950" lvl="1" indent="-285750">
              <a:buFontTx/>
              <a:buChar char="-"/>
            </a:pPr>
            <a:r>
              <a:rPr lang="en-US" sz="1600" dirty="0">
                <a:solidFill>
                  <a:schemeClr val="tx1">
                    <a:lumMod val="85000"/>
                    <a:lumOff val="15000"/>
                  </a:schemeClr>
                </a:solidFill>
              </a:rPr>
              <a:t>Provides JAVA SDK to access ONAP services.</a:t>
            </a:r>
          </a:p>
          <a:p>
            <a:pPr lvl="1" indent="0">
              <a:buFontTx/>
              <a:buNone/>
            </a:pPr>
            <a:r>
              <a:rPr lang="en-US" sz="1600" dirty="0">
                <a:solidFill>
                  <a:schemeClr val="tx1">
                    <a:lumMod val="85000"/>
                    <a:lumOff val="15000"/>
                  </a:schemeClr>
                </a:solidFill>
              </a:rPr>
              <a:t>Note: ONAP components don' t need interfaces to leverage the </a:t>
            </a:r>
            <a:r>
              <a:rPr lang="en-US" altLang="zh-CN" sz="1600" dirty="0">
                <a:solidFill>
                  <a:schemeClr val="tx1">
                    <a:lumMod val="85000"/>
                    <a:lumOff val="15000"/>
                  </a:schemeClr>
                </a:solidFill>
                <a:ea typeface="SimSun" panose="02010600030101010101" pitchFamily="2" charset="-122"/>
              </a:rPr>
              <a:t>transparent service registration proxy and communication proxy.</a:t>
            </a:r>
          </a:p>
          <a:p>
            <a:pPr>
              <a:buFontTx/>
              <a:buChar char="-"/>
            </a:pPr>
            <a:r>
              <a:rPr lang="en-US" altLang="zh-CN" sz="1600" dirty="0">
                <a:solidFill>
                  <a:schemeClr val="tx1">
                    <a:lumMod val="85000"/>
                    <a:lumOff val="15000"/>
                  </a:schemeClr>
                </a:solidFill>
                <a:ea typeface="SimSun" panose="02010600030101010101" pitchFamily="2" charset="-122"/>
              </a:rPr>
              <a:t>Swagger SDK</a:t>
            </a:r>
          </a:p>
          <a:p>
            <a:pPr lvl="1">
              <a:buFontTx/>
              <a:buChar char="-"/>
            </a:pPr>
            <a:r>
              <a:rPr lang="en-US" altLang="zh-CN" sz="1600" dirty="0">
                <a:solidFill>
                  <a:schemeClr val="tx1">
                    <a:lumMod val="85000"/>
                    <a:lumOff val="15000"/>
                  </a:schemeClr>
                </a:solidFill>
                <a:ea typeface="SimSun" panose="02010600030101010101" pitchFamily="2" charset="-122"/>
              </a:rPr>
              <a:t> provides </a:t>
            </a:r>
            <a:r>
              <a:rPr lang="en-US" altLang="zh-CN" sz="1600" dirty="0" err="1">
                <a:solidFill>
                  <a:schemeClr val="tx1">
                    <a:lumMod val="85000"/>
                    <a:lumOff val="15000"/>
                  </a:schemeClr>
                </a:solidFill>
                <a:ea typeface="SimSun" panose="02010600030101010101" pitchFamily="2" charset="-122"/>
              </a:rPr>
              <a:t>Mvn</a:t>
            </a:r>
            <a:r>
              <a:rPr lang="en-US" altLang="zh-CN" sz="1600" dirty="0">
                <a:solidFill>
                  <a:schemeClr val="tx1">
                    <a:lumMod val="85000"/>
                    <a:lumOff val="15000"/>
                  </a:schemeClr>
                </a:solidFill>
                <a:ea typeface="SimSun" panose="02010600030101010101" pitchFamily="2" charset="-122"/>
              </a:rPr>
              <a:t> plug-in settings for  </a:t>
            </a:r>
            <a:r>
              <a:rPr lang="en-US" altLang="zh-CN" sz="1600">
                <a:solidFill>
                  <a:schemeClr val="tx1">
                    <a:lumMod val="85000"/>
                    <a:lumOff val="15000"/>
                  </a:schemeClr>
                </a:solidFill>
                <a:ea typeface="SimSun" panose="02010600030101010101" pitchFamily="2" charset="-122"/>
              </a:rPr>
              <a:t>(JAVA)client </a:t>
            </a:r>
            <a:r>
              <a:rPr lang="en-US" altLang="zh-CN" sz="1600" dirty="0" err="1">
                <a:solidFill>
                  <a:schemeClr val="tx1">
                    <a:lumMod val="85000"/>
                    <a:lumOff val="15000"/>
                  </a:schemeClr>
                </a:solidFill>
                <a:ea typeface="SimSun" panose="02010600030101010101" pitchFamily="2" charset="-122"/>
              </a:rPr>
              <a:t>sdk</a:t>
            </a:r>
            <a:r>
              <a:rPr lang="en-US" altLang="zh-CN" sz="1600" dirty="0">
                <a:solidFill>
                  <a:schemeClr val="tx1">
                    <a:lumMod val="85000"/>
                    <a:lumOff val="15000"/>
                  </a:schemeClr>
                </a:solidFill>
                <a:ea typeface="SimSun" panose="02010600030101010101" pitchFamily="2" charset="-122"/>
              </a:rPr>
              <a:t> generation </a:t>
            </a:r>
          </a:p>
          <a:p>
            <a:pPr lvl="1" indent="0">
              <a:buFontTx/>
              <a:buNone/>
            </a:pPr>
            <a:endParaRPr lang="en-US" altLang="zh-CN" dirty="0">
              <a:solidFill>
                <a:schemeClr val="tx1">
                  <a:lumMod val="85000"/>
                  <a:lumOff val="15000"/>
                </a:schemeClr>
              </a:solidFill>
              <a:ea typeface="SimSun" panose="02010600030101010101" pitchFamily="2" charset="-122"/>
            </a:endParaRPr>
          </a:p>
        </p:txBody>
      </p:sp>
    </p:spTree>
    <p:extLst>
      <p:ext uri="{BB962C8B-B14F-4D97-AF65-F5344CB8AC3E}">
        <p14:creationId xmlns:p14="http://schemas.microsoft.com/office/powerpoint/2010/main" val="583261870"/>
      </p:ext>
    </p:extLst>
  </p:cSld>
  <p:clrMapOvr>
    <a:masterClrMapping/>
  </p:clrMapOvr>
  <p:transition>
    <p:wipe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28</a:t>
            </a:fld>
            <a:endParaRPr lang="en-US" dirty="0"/>
          </a:p>
        </p:txBody>
      </p:sp>
      <p:sp>
        <p:nvSpPr>
          <p:cNvPr id="3" name="Title 2"/>
          <p:cNvSpPr>
            <a:spLocks noGrp="1"/>
          </p:cNvSpPr>
          <p:nvPr>
            <p:ph type="title"/>
          </p:nvPr>
        </p:nvSpPr>
        <p:spPr/>
        <p:txBody>
          <a:bodyPr>
            <a:normAutofit fontScale="90000"/>
          </a:bodyPr>
          <a:lstStyle/>
          <a:p>
            <a:r>
              <a:rPr lang="en-US" dirty="0"/>
              <a:t>Optimization Framework - R2 (1/4)</a:t>
            </a:r>
          </a:p>
        </p:txBody>
      </p:sp>
      <p:sp>
        <p:nvSpPr>
          <p:cNvPr id="7" name="圆角矩形 30"/>
          <p:cNvSpPr/>
          <p:nvPr/>
        </p:nvSpPr>
        <p:spPr>
          <a:xfrm>
            <a:off x="281699" y="2827053"/>
            <a:ext cx="1613230" cy="440310"/>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Optimization Framework (OOF)</a:t>
            </a:r>
          </a:p>
        </p:txBody>
      </p:sp>
      <p:sp>
        <p:nvSpPr>
          <p:cNvPr id="8" name="Rectangle 7"/>
          <p:cNvSpPr/>
          <p:nvPr/>
        </p:nvSpPr>
        <p:spPr>
          <a:xfrm>
            <a:off x="3039962" y="1009800"/>
            <a:ext cx="8833880" cy="190383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Definition:</a:t>
            </a:r>
          </a:p>
          <a:p>
            <a:pPr marL="285750" indent="-285750">
              <a:buFontTx/>
              <a:buChar char="-"/>
            </a:pPr>
            <a:r>
              <a:rPr lang="en-US" sz="1300" dirty="0">
                <a:solidFill>
                  <a:schemeClr val="tx1">
                    <a:lumMod val="85000"/>
                    <a:lumOff val="15000"/>
                  </a:schemeClr>
                </a:solidFill>
              </a:rPr>
              <a:t>ONAP Optimization Framework (OOF) provides functionality for creating and running optimization applications by leveraging a policy-driven, declarative approach.</a:t>
            </a:r>
          </a:p>
          <a:p>
            <a:pPr marL="285750" indent="-285750">
              <a:buFontTx/>
              <a:buChar char="-"/>
            </a:pPr>
            <a:r>
              <a:rPr lang="en-US" sz="1300" dirty="0">
                <a:solidFill>
                  <a:schemeClr val="tx1">
                    <a:lumMod val="85000"/>
                    <a:lumOff val="15000"/>
                  </a:schemeClr>
                </a:solidFill>
              </a:rPr>
              <a:t>Supports different specializations (applications) with specific domain and optimization needs.</a:t>
            </a:r>
          </a:p>
          <a:p>
            <a:pPr marL="285750" indent="-285750">
              <a:buFontTx/>
              <a:buChar char="-"/>
            </a:pPr>
            <a:r>
              <a:rPr lang="en-US" sz="1300" dirty="0">
                <a:solidFill>
                  <a:schemeClr val="tx1">
                    <a:lumMod val="85000"/>
                    <a:lumOff val="15000"/>
                  </a:schemeClr>
                </a:solidFill>
              </a:rPr>
              <a:t>Initial specialization scopes include, but are not limited to, VNF placement support via Homing and Allocation Service (HAS) with different use cases, and change management scheduling service.</a:t>
            </a:r>
          </a:p>
          <a:p>
            <a:pPr marL="285750" lvl="1" indent="-285750">
              <a:buFontTx/>
              <a:buChar char="-"/>
            </a:pPr>
            <a:r>
              <a:rPr lang="en-US" sz="1300" dirty="0">
                <a:solidFill>
                  <a:schemeClr val="tx1">
                    <a:lumMod val="85000"/>
                    <a:lumOff val="15000"/>
                  </a:schemeClr>
                </a:solidFill>
              </a:rPr>
              <a:t>For R2, the OOF will support </a:t>
            </a:r>
            <a:r>
              <a:rPr lang="en-US" sz="1300" dirty="0" err="1">
                <a:solidFill>
                  <a:schemeClr val="tx1">
                    <a:lumMod val="85000"/>
                    <a:lumOff val="15000"/>
                  </a:schemeClr>
                </a:solidFill>
              </a:rPr>
              <a:t>vCPE</a:t>
            </a:r>
            <a:r>
              <a:rPr lang="en-US" sz="1300" dirty="0">
                <a:solidFill>
                  <a:schemeClr val="tx1">
                    <a:lumMod val="85000"/>
                    <a:lumOff val="15000"/>
                  </a:schemeClr>
                </a:solidFill>
              </a:rPr>
              <a:t> use case (as a MVP). </a:t>
            </a:r>
          </a:p>
          <a:p>
            <a:pPr marL="285750" lvl="1" indent="-285750">
              <a:buFontTx/>
              <a:buChar char="-"/>
            </a:pPr>
            <a:r>
              <a:rPr lang="en-US" sz="1300" dirty="0">
                <a:solidFill>
                  <a:schemeClr val="tx1">
                    <a:lumMod val="85000"/>
                    <a:lumOff val="15000"/>
                  </a:schemeClr>
                </a:solidFill>
              </a:rPr>
              <a:t>For R2, the OOF will demonstrate an example of Change Management Scheduling Optimization using the OOF design framework with simple, representative constraints. </a:t>
            </a:r>
          </a:p>
        </p:txBody>
      </p:sp>
      <p:cxnSp>
        <p:nvCxnSpPr>
          <p:cNvPr id="13" name="Straight Connector 12"/>
          <p:cNvCxnSpPr>
            <a:endCxn id="14" idx="4"/>
          </p:cNvCxnSpPr>
          <p:nvPr/>
        </p:nvCxnSpPr>
        <p:spPr>
          <a:xfrm flipH="1" flipV="1">
            <a:off x="546012" y="2569848"/>
            <a:ext cx="3551" cy="257206"/>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16125"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60987" y="1517914"/>
            <a:ext cx="2397836" cy="954107"/>
          </a:xfrm>
          <a:prstGeom prst="rect">
            <a:avLst/>
          </a:prstGeom>
          <a:noFill/>
        </p:spPr>
        <p:txBody>
          <a:bodyPr wrap="none" rtlCol="0">
            <a:spAutoFit/>
          </a:bodyPr>
          <a:lstStyle/>
          <a:p>
            <a:pPr marL="171450" indent="-171450">
              <a:buFont typeface="Arial" panose="020B0604020202020204" pitchFamily="34" charset="0"/>
              <a:buChar char="•"/>
            </a:pPr>
            <a:r>
              <a:rPr lang="en-US" sz="1400" dirty="0"/>
              <a:t>Service Orchestrator (SO)</a:t>
            </a:r>
          </a:p>
          <a:p>
            <a:pPr marL="171450" indent="-171450">
              <a:buFont typeface="Arial" panose="020B0604020202020204" pitchFamily="34" charset="0"/>
              <a:buChar char="•"/>
            </a:pPr>
            <a:r>
              <a:rPr lang="en-US" sz="1400" dirty="0"/>
              <a:t>Change Management Portal</a:t>
            </a:r>
          </a:p>
          <a:p>
            <a:pPr marL="171450" indent="-171450">
              <a:buFont typeface="Arial" panose="020B0604020202020204" pitchFamily="34" charset="0"/>
              <a:buChar char="•"/>
            </a:pPr>
            <a:endParaRPr lang="en-US" sz="1400" dirty="0"/>
          </a:p>
          <a:p>
            <a:endParaRPr lang="en-US" sz="14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60987" y="3985471"/>
            <a:ext cx="2652521" cy="954107"/>
          </a:xfrm>
          <a:prstGeom prst="rect">
            <a:avLst/>
          </a:prstGeom>
          <a:noFill/>
        </p:spPr>
        <p:txBody>
          <a:bodyPr wrap="none" rtlCol="0">
            <a:spAutoFit/>
          </a:bodyPr>
          <a:lstStyle/>
          <a:p>
            <a:pPr marL="171450" indent="-171450">
              <a:buFont typeface="Arial" charset="0"/>
              <a:buChar char="•"/>
            </a:pPr>
            <a:r>
              <a:rPr lang="en-US" sz="1400" dirty="0"/>
              <a:t>Policy Interface</a:t>
            </a:r>
          </a:p>
          <a:p>
            <a:pPr marL="171450" indent="-171450">
              <a:buFont typeface="Arial" charset="0"/>
              <a:buChar char="•"/>
            </a:pPr>
            <a:r>
              <a:rPr lang="en-US" sz="1400" dirty="0"/>
              <a:t>Inventory Service Interface</a:t>
            </a:r>
          </a:p>
          <a:p>
            <a:pPr marL="171450" indent="-171450">
              <a:buFont typeface="Arial" charset="0"/>
              <a:buChar char="•"/>
            </a:pPr>
            <a:r>
              <a:rPr lang="en-US" sz="1400" dirty="0"/>
              <a:t>Service/Policy Models Interface</a:t>
            </a:r>
          </a:p>
          <a:p>
            <a:pPr marL="171450" indent="-171450">
              <a:buFont typeface="Arial" charset="0"/>
              <a:buChar char="•"/>
            </a:pPr>
            <a:r>
              <a:rPr lang="en-US" sz="1400" dirty="0"/>
              <a:t>Infrastructure Metrics Interface</a:t>
            </a:r>
          </a:p>
        </p:txBody>
      </p:sp>
      <p:sp>
        <p:nvSpPr>
          <p:cNvPr id="22" name="Rectangle 21"/>
          <p:cNvSpPr/>
          <p:nvPr/>
        </p:nvSpPr>
        <p:spPr>
          <a:xfrm>
            <a:off x="3039961" y="3025112"/>
            <a:ext cx="8833880" cy="12356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Provided Interfaces:</a:t>
            </a:r>
          </a:p>
          <a:p>
            <a:pPr marL="285750" indent="-285750">
              <a:buFontTx/>
              <a:buChar char="-"/>
            </a:pPr>
            <a:r>
              <a:rPr lang="en-US" sz="1300" dirty="0">
                <a:solidFill>
                  <a:schemeClr val="tx1">
                    <a:lumMod val="85000"/>
                    <a:lumOff val="15000"/>
                  </a:schemeClr>
                </a:solidFill>
              </a:rPr>
              <a:t>Placement Optimization Interface</a:t>
            </a:r>
          </a:p>
          <a:p>
            <a:pPr marL="742950" lvl="1" indent="-285750">
              <a:buFontTx/>
              <a:buChar char="-"/>
            </a:pPr>
            <a:r>
              <a:rPr lang="en-US" sz="1300" dirty="0">
                <a:solidFill>
                  <a:schemeClr val="tx1">
                    <a:lumMod val="85000"/>
                    <a:lumOff val="15000"/>
                  </a:schemeClr>
                </a:solidFill>
              </a:rPr>
              <a:t>Provides functionality for the Service Orchestrator to specify placement services [</a:t>
            </a:r>
            <a:r>
              <a:rPr lang="en-US" sz="1300" dirty="0" err="1">
                <a:solidFill>
                  <a:schemeClr val="tx1">
                    <a:lumMod val="85000"/>
                    <a:lumOff val="15000"/>
                  </a:schemeClr>
                </a:solidFill>
              </a:rPr>
              <a:t>vCPE</a:t>
            </a:r>
            <a:r>
              <a:rPr lang="en-US" sz="1300" dirty="0">
                <a:solidFill>
                  <a:schemeClr val="tx1">
                    <a:lumMod val="85000"/>
                    <a:lumOff val="15000"/>
                  </a:schemeClr>
                </a:solidFill>
              </a:rPr>
              <a:t> use case]</a:t>
            </a:r>
          </a:p>
          <a:p>
            <a:pPr marL="285750" indent="-285750">
              <a:buFontTx/>
              <a:buChar char="-"/>
            </a:pPr>
            <a:r>
              <a:rPr lang="en-US" sz="1300" dirty="0">
                <a:solidFill>
                  <a:schemeClr val="tx1">
                    <a:lumMod val="85000"/>
                    <a:lumOff val="15000"/>
                  </a:schemeClr>
                </a:solidFill>
              </a:rPr>
              <a:t>Change Management Portal Interface</a:t>
            </a:r>
          </a:p>
          <a:p>
            <a:pPr marL="742950" lvl="1" indent="-285750">
              <a:buFontTx/>
              <a:buChar char="-"/>
            </a:pPr>
            <a:r>
              <a:rPr lang="en-US" sz="1300" dirty="0">
                <a:solidFill>
                  <a:schemeClr val="tx1">
                    <a:lumMod val="85000"/>
                    <a:lumOff val="15000"/>
                  </a:schemeClr>
                </a:solidFill>
              </a:rPr>
              <a:t>Provides functionality for calculating schedules that satisfy time constraints and conflicts [R2 focus on a demonstration of the design framework; alignment with Change Management scheduling use case]</a:t>
            </a:r>
          </a:p>
        </p:txBody>
      </p:sp>
      <p:sp>
        <p:nvSpPr>
          <p:cNvPr id="23" name="Rectangle 22"/>
          <p:cNvSpPr/>
          <p:nvPr/>
        </p:nvSpPr>
        <p:spPr>
          <a:xfrm>
            <a:off x="3039961" y="5694450"/>
            <a:ext cx="8833880" cy="70463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Consumed Models:</a:t>
            </a:r>
          </a:p>
          <a:p>
            <a:pPr marL="285750" indent="-285750">
              <a:buFontTx/>
              <a:buChar char="-"/>
            </a:pPr>
            <a:r>
              <a:rPr lang="en-US" sz="1300" dirty="0">
                <a:solidFill>
                  <a:schemeClr val="tx1">
                    <a:lumMod val="85000"/>
                    <a:lumOff val="15000"/>
                  </a:schemeClr>
                </a:solidFill>
              </a:rPr>
              <a:t>Policy Models (constraints) and License Models from: SDC</a:t>
            </a:r>
          </a:p>
          <a:p>
            <a:pPr marL="285750" indent="-285750">
              <a:buFontTx/>
              <a:buChar char="-"/>
            </a:pPr>
            <a:r>
              <a:rPr lang="en-US" sz="1300" dirty="0">
                <a:solidFill>
                  <a:schemeClr val="tx1">
                    <a:lumMod val="85000"/>
                    <a:lumOff val="15000"/>
                  </a:schemeClr>
                </a:solidFill>
              </a:rPr>
              <a:t>Infrastructure Metrics Models, from:  Multi Cloud</a:t>
            </a:r>
          </a:p>
        </p:txBody>
      </p:sp>
      <p:sp>
        <p:nvSpPr>
          <p:cNvPr id="25" name="Rectangle 24"/>
          <p:cNvSpPr/>
          <p:nvPr/>
        </p:nvSpPr>
        <p:spPr>
          <a:xfrm>
            <a:off x="3039961" y="4395450"/>
            <a:ext cx="8819960" cy="121462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Consumed Interfaces:</a:t>
            </a:r>
          </a:p>
          <a:p>
            <a:pPr marL="285750" indent="-285750">
              <a:buFontTx/>
              <a:buChar char="-"/>
            </a:pPr>
            <a:r>
              <a:rPr lang="en-US" sz="1300" dirty="0">
                <a:solidFill>
                  <a:schemeClr val="tx1">
                    <a:lumMod val="85000"/>
                    <a:lumOff val="15000"/>
                  </a:schemeClr>
                </a:solidFill>
              </a:rPr>
              <a:t>Policy Interface, from: Policy</a:t>
            </a:r>
          </a:p>
          <a:p>
            <a:pPr marL="285750" indent="-285750">
              <a:buFontTx/>
              <a:buChar char="-"/>
            </a:pPr>
            <a:r>
              <a:rPr lang="en-US" sz="1300" dirty="0">
                <a:solidFill>
                  <a:schemeClr val="tx1">
                    <a:lumMod val="85000"/>
                    <a:lumOff val="15000"/>
                  </a:schemeClr>
                </a:solidFill>
              </a:rPr>
              <a:t>Inventory Service Interface, from: Available and Active Inventory</a:t>
            </a:r>
          </a:p>
          <a:p>
            <a:pPr marL="285750" indent="-285750">
              <a:buFontTx/>
              <a:buChar char="-"/>
            </a:pPr>
            <a:r>
              <a:rPr lang="en-US" sz="1300" dirty="0">
                <a:solidFill>
                  <a:schemeClr val="tx1">
                    <a:lumMod val="85000"/>
                    <a:lumOff val="15000"/>
                  </a:schemeClr>
                </a:solidFill>
              </a:rPr>
              <a:t>Service/Policy Models Interface, from: SDC </a:t>
            </a:r>
          </a:p>
          <a:p>
            <a:pPr marL="285750" indent="-285750">
              <a:buFontTx/>
              <a:buChar char="-"/>
            </a:pPr>
            <a:r>
              <a:rPr lang="en-US" sz="1300" dirty="0">
                <a:solidFill>
                  <a:schemeClr val="tx1">
                    <a:lumMod val="85000"/>
                    <a:lumOff val="15000"/>
                  </a:schemeClr>
                </a:solidFill>
              </a:rPr>
              <a:t>Infrastructure Metrics Interface, from: Multi Cloud</a:t>
            </a:r>
            <a:endParaRPr lang="en-US" sz="1300" i="1" dirty="0">
              <a:solidFill>
                <a:schemeClr val="tx1">
                  <a:lumMod val="85000"/>
                  <a:lumOff val="15000"/>
                </a:schemeClr>
              </a:solidFill>
            </a:endParaRPr>
          </a:p>
        </p:txBody>
      </p:sp>
    </p:spTree>
    <p:extLst>
      <p:ext uri="{BB962C8B-B14F-4D97-AF65-F5344CB8AC3E}">
        <p14:creationId xmlns:p14="http://schemas.microsoft.com/office/powerpoint/2010/main" val="1910880184"/>
      </p:ext>
    </p:extLst>
  </p:cSld>
  <p:clrMapOvr>
    <a:masterClrMapping/>
  </p:clrMapOvr>
  <p:transition>
    <p:wipe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29</a:t>
            </a:fld>
            <a:endParaRPr lang="en-US" dirty="0"/>
          </a:p>
        </p:txBody>
      </p:sp>
      <p:sp>
        <p:nvSpPr>
          <p:cNvPr id="7" name="圆角矩形 30"/>
          <p:cNvSpPr/>
          <p:nvPr/>
        </p:nvSpPr>
        <p:spPr>
          <a:xfrm>
            <a:off x="281699" y="2827053"/>
            <a:ext cx="1613230" cy="440310"/>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Optimization Framework (OOF)</a:t>
            </a:r>
          </a:p>
        </p:txBody>
      </p:sp>
      <p:sp>
        <p:nvSpPr>
          <p:cNvPr id="9" name="Rectangle 8"/>
          <p:cNvSpPr/>
          <p:nvPr/>
        </p:nvSpPr>
        <p:spPr>
          <a:xfrm>
            <a:off x="3017418" y="3561348"/>
            <a:ext cx="8943354" cy="151269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Additional Provided Interfaces for R3 and beyond:</a:t>
            </a:r>
          </a:p>
          <a:p>
            <a:pPr marL="285750" indent="-285750">
              <a:buFontTx/>
              <a:buChar char="-"/>
            </a:pPr>
            <a:r>
              <a:rPr lang="en-US" sz="1300" dirty="0">
                <a:solidFill>
                  <a:schemeClr val="tx1">
                    <a:lumMod val="85000"/>
                    <a:lumOff val="15000"/>
                  </a:schemeClr>
                </a:solidFill>
              </a:rPr>
              <a:t>Placement Optimization Interface</a:t>
            </a:r>
          </a:p>
          <a:p>
            <a:pPr marL="742950" lvl="1" indent="-285750">
              <a:buFontTx/>
              <a:buChar char="-"/>
            </a:pPr>
            <a:r>
              <a:rPr lang="en-US" sz="1300" dirty="0">
                <a:solidFill>
                  <a:schemeClr val="tx1">
                    <a:lumMod val="85000"/>
                    <a:lumOff val="15000"/>
                  </a:schemeClr>
                </a:solidFill>
              </a:rPr>
              <a:t>For R2, the focus is on supporting </a:t>
            </a:r>
            <a:r>
              <a:rPr lang="en-US" sz="1300" dirty="0" err="1">
                <a:solidFill>
                  <a:schemeClr val="tx1">
                    <a:lumMod val="85000"/>
                    <a:lumOff val="15000"/>
                  </a:schemeClr>
                </a:solidFill>
              </a:rPr>
              <a:t>vCPE</a:t>
            </a:r>
            <a:r>
              <a:rPr lang="en-US" sz="1300" dirty="0">
                <a:solidFill>
                  <a:schemeClr val="tx1">
                    <a:lumMod val="85000"/>
                    <a:lumOff val="15000"/>
                  </a:schemeClr>
                </a:solidFill>
              </a:rPr>
              <a:t> use case; </a:t>
            </a:r>
          </a:p>
          <a:p>
            <a:pPr marL="742950" lvl="1" indent="-285750">
              <a:buFontTx/>
              <a:buChar char="-"/>
            </a:pPr>
            <a:r>
              <a:rPr lang="en-US" sz="1300" dirty="0">
                <a:solidFill>
                  <a:schemeClr val="tx1">
                    <a:lumMod val="85000"/>
                    <a:lumOff val="15000"/>
                  </a:schemeClr>
                </a:solidFill>
              </a:rPr>
              <a:t>for R3 and beyond, the OOF will also support </a:t>
            </a:r>
            <a:r>
              <a:rPr lang="en-US" sz="1300" dirty="0" err="1">
                <a:solidFill>
                  <a:schemeClr val="tx1">
                    <a:lumMod val="85000"/>
                    <a:lumOff val="15000"/>
                  </a:schemeClr>
                </a:solidFill>
              </a:rPr>
              <a:t>VoLTE</a:t>
            </a:r>
            <a:r>
              <a:rPr lang="en-US" sz="1300" dirty="0">
                <a:solidFill>
                  <a:schemeClr val="tx1">
                    <a:lumMod val="85000"/>
                    <a:lumOff val="15000"/>
                  </a:schemeClr>
                </a:solidFill>
              </a:rPr>
              <a:t>, VNF/Service scale-in/out (higher order control loop), and RAN-5G.</a:t>
            </a:r>
          </a:p>
          <a:p>
            <a:pPr marL="285750" indent="-285750">
              <a:buFontTx/>
              <a:buChar char="-"/>
            </a:pPr>
            <a:r>
              <a:rPr lang="en-US" sz="1300" dirty="0">
                <a:solidFill>
                  <a:schemeClr val="tx1">
                    <a:lumMod val="85000"/>
                    <a:lumOff val="15000"/>
                  </a:schemeClr>
                </a:solidFill>
              </a:rPr>
              <a:t>Change Management Portal Interface</a:t>
            </a:r>
          </a:p>
          <a:p>
            <a:pPr marL="742950" lvl="1" indent="-285750">
              <a:buFontTx/>
              <a:buChar char="-"/>
            </a:pPr>
            <a:r>
              <a:rPr lang="en-US" sz="1300" dirty="0">
                <a:solidFill>
                  <a:schemeClr val="tx1">
                    <a:lumMod val="85000"/>
                    <a:lumOff val="15000"/>
                  </a:schemeClr>
                </a:solidFill>
              </a:rPr>
              <a:t>For R2, the focus is on a demonstration of OOF with simple, representative constraints; </a:t>
            </a:r>
            <a:br>
              <a:rPr lang="en-US" sz="1300" dirty="0">
                <a:solidFill>
                  <a:schemeClr val="tx1">
                    <a:lumMod val="85000"/>
                    <a:lumOff val="15000"/>
                  </a:schemeClr>
                </a:solidFill>
              </a:rPr>
            </a:br>
            <a:r>
              <a:rPr lang="en-US" sz="1300" dirty="0">
                <a:solidFill>
                  <a:schemeClr val="tx1">
                    <a:lumMod val="85000"/>
                    <a:lumOff val="15000"/>
                  </a:schemeClr>
                </a:solidFill>
              </a:rPr>
              <a:t>this effort will be aligned with the Change Management scheduling use case (for R3 and beyond)</a:t>
            </a:r>
          </a:p>
        </p:txBody>
      </p:sp>
      <p:cxnSp>
        <p:nvCxnSpPr>
          <p:cNvPr id="13" name="Straight Connector 12"/>
          <p:cNvCxnSpPr>
            <a:endCxn id="14" idx="4"/>
          </p:cNvCxnSpPr>
          <p:nvPr/>
        </p:nvCxnSpPr>
        <p:spPr>
          <a:xfrm flipH="1" flipV="1">
            <a:off x="546012" y="2569848"/>
            <a:ext cx="3551" cy="257206"/>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16125"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2678426" cy="1077218"/>
          </a:xfrm>
          <a:prstGeom prst="rect">
            <a:avLst/>
          </a:prstGeom>
          <a:noFill/>
        </p:spPr>
        <p:txBody>
          <a:bodyPr wrap="none" rtlCol="0">
            <a:spAutoFit/>
          </a:bodyPr>
          <a:lstStyle/>
          <a:p>
            <a:pPr marL="171450" indent="-171450">
              <a:buFont typeface="Arial" panose="020B0604020202020204" pitchFamily="34" charset="0"/>
              <a:buChar char="•"/>
            </a:pPr>
            <a:r>
              <a:rPr lang="en-US" sz="1600" dirty="0"/>
              <a:t>Service Orchestrator (SO)</a:t>
            </a:r>
          </a:p>
          <a:p>
            <a:pPr marL="171450" indent="-171450">
              <a:buFont typeface="Arial" panose="020B0604020202020204" pitchFamily="34" charset="0"/>
              <a:buChar char="•"/>
            </a:pPr>
            <a:r>
              <a:rPr lang="en-US" sz="1600" dirty="0"/>
              <a:t>Change Management Portal</a:t>
            </a:r>
          </a:p>
          <a:p>
            <a:pPr marL="171450" indent="-171450">
              <a:buFont typeface="Arial" panose="020B0604020202020204" pitchFamily="34" charset="0"/>
              <a:buChar char="•"/>
            </a:pPr>
            <a:endParaRPr lang="en-US" sz="1600" dirty="0"/>
          </a:p>
          <a:p>
            <a:endParaRPr lang="en-US" sz="16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75152" y="3798843"/>
            <a:ext cx="2976649" cy="1815882"/>
          </a:xfrm>
          <a:prstGeom prst="rect">
            <a:avLst/>
          </a:prstGeom>
          <a:noFill/>
        </p:spPr>
        <p:txBody>
          <a:bodyPr wrap="none" rtlCol="0">
            <a:spAutoFit/>
          </a:bodyPr>
          <a:lstStyle/>
          <a:p>
            <a:pPr marL="171450" indent="-171450">
              <a:buFont typeface="Arial" charset="0"/>
              <a:buChar char="•"/>
            </a:pPr>
            <a:r>
              <a:rPr lang="en-US" sz="1600" dirty="0"/>
              <a:t>Policy Interface</a:t>
            </a:r>
          </a:p>
          <a:p>
            <a:pPr marL="171450" indent="-171450">
              <a:buFont typeface="Arial" charset="0"/>
              <a:buChar char="•"/>
            </a:pPr>
            <a:r>
              <a:rPr lang="en-US" sz="1600" dirty="0"/>
              <a:t>Inventory Service Interface</a:t>
            </a:r>
          </a:p>
          <a:p>
            <a:pPr marL="171450" indent="-171450">
              <a:buFont typeface="Arial" charset="0"/>
              <a:buChar char="•"/>
            </a:pPr>
            <a:r>
              <a:rPr lang="en-US" sz="1600" dirty="0"/>
              <a:t>Service/Policy Models Interface</a:t>
            </a:r>
          </a:p>
          <a:p>
            <a:pPr marL="171450" indent="-171450">
              <a:buFont typeface="Arial" charset="0"/>
              <a:buChar char="•"/>
            </a:pPr>
            <a:r>
              <a:rPr lang="en-US" sz="1600" dirty="0"/>
              <a:t>Infrastructure Metrics Interface</a:t>
            </a:r>
          </a:p>
          <a:p>
            <a:pPr marL="171450" indent="-171450">
              <a:buFont typeface="Arial" charset="0"/>
              <a:buChar char="•"/>
            </a:pPr>
            <a:endParaRPr lang="en-US" sz="1600" dirty="0"/>
          </a:p>
          <a:p>
            <a:r>
              <a:rPr lang="en-US" sz="1600" b="1" i="1" dirty="0"/>
              <a:t>R3 and Beyond</a:t>
            </a:r>
          </a:p>
          <a:p>
            <a:pPr marL="171450" indent="-171450">
              <a:buFont typeface="Arial" charset="0"/>
              <a:buChar char="•"/>
            </a:pPr>
            <a:r>
              <a:rPr lang="en-US" sz="1600" b="1" i="1" dirty="0"/>
              <a:t>Application Metrics Interface</a:t>
            </a:r>
          </a:p>
        </p:txBody>
      </p:sp>
      <p:sp>
        <p:nvSpPr>
          <p:cNvPr id="20" name="Rectangle 19"/>
          <p:cNvSpPr/>
          <p:nvPr/>
        </p:nvSpPr>
        <p:spPr>
          <a:xfrm>
            <a:off x="3051800" y="5147465"/>
            <a:ext cx="8908971" cy="69616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Additional Consumed Interfaces for R3 and Beyond:</a:t>
            </a:r>
          </a:p>
          <a:p>
            <a:pPr marL="285750" indent="-285750">
              <a:buFontTx/>
              <a:buChar char="-"/>
            </a:pPr>
            <a:r>
              <a:rPr lang="en-US" sz="1300" dirty="0">
                <a:solidFill>
                  <a:schemeClr val="tx1">
                    <a:lumMod val="85000"/>
                    <a:lumOff val="15000"/>
                  </a:schemeClr>
                </a:solidFill>
              </a:rPr>
              <a:t>Application Metrics Interface, from: DCAE [R3 and Beyond]</a:t>
            </a:r>
          </a:p>
          <a:p>
            <a:pPr marL="285750" indent="-285750">
              <a:buFontTx/>
              <a:buChar char="-"/>
            </a:pPr>
            <a:r>
              <a:rPr lang="en-US" sz="1300" dirty="0">
                <a:solidFill>
                  <a:schemeClr val="tx1">
                    <a:lumMod val="85000"/>
                    <a:lumOff val="15000"/>
                  </a:schemeClr>
                </a:solidFill>
              </a:rPr>
              <a:t>These are in addition to Policy, Inventory, SDC Models, and Infrastructure metrics from R2 </a:t>
            </a:r>
          </a:p>
        </p:txBody>
      </p:sp>
      <p:sp>
        <p:nvSpPr>
          <p:cNvPr id="21" name="Rectangle 20"/>
          <p:cNvSpPr/>
          <p:nvPr/>
        </p:nvSpPr>
        <p:spPr>
          <a:xfrm>
            <a:off x="3017417" y="5900909"/>
            <a:ext cx="8943353" cy="53141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Additional Consumed Models for R3 and beyond:</a:t>
            </a:r>
          </a:p>
          <a:p>
            <a:pPr marL="285750" indent="-285750">
              <a:buFontTx/>
              <a:buChar char="-"/>
            </a:pPr>
            <a:r>
              <a:rPr lang="en-US" sz="1300" dirty="0">
                <a:solidFill>
                  <a:schemeClr val="tx1">
                    <a:lumMod val="85000"/>
                    <a:lumOff val="15000"/>
                  </a:schemeClr>
                </a:solidFill>
              </a:rPr>
              <a:t>Application Metrics Models, from: DCAE</a:t>
            </a:r>
          </a:p>
        </p:txBody>
      </p:sp>
      <p:sp>
        <p:nvSpPr>
          <p:cNvPr id="4" name="TextBox 3"/>
          <p:cNvSpPr txBox="1"/>
          <p:nvPr/>
        </p:nvSpPr>
        <p:spPr>
          <a:xfrm>
            <a:off x="12759559" y="5496910"/>
            <a:ext cx="184731" cy="369332"/>
          </a:xfrm>
          <a:prstGeom prst="rect">
            <a:avLst/>
          </a:prstGeom>
          <a:noFill/>
        </p:spPr>
        <p:txBody>
          <a:bodyPr wrap="none" rtlCol="0">
            <a:spAutoFit/>
          </a:bodyPr>
          <a:lstStyle/>
          <a:p>
            <a:endParaRPr lang="en-US" dirty="0"/>
          </a:p>
        </p:txBody>
      </p:sp>
      <p:sp>
        <p:nvSpPr>
          <p:cNvPr id="6" name="Title 5"/>
          <p:cNvSpPr>
            <a:spLocks noGrp="1"/>
          </p:cNvSpPr>
          <p:nvPr>
            <p:ph type="title"/>
          </p:nvPr>
        </p:nvSpPr>
        <p:spPr/>
        <p:txBody>
          <a:bodyPr>
            <a:normAutofit fontScale="90000"/>
          </a:bodyPr>
          <a:lstStyle/>
          <a:p>
            <a:r>
              <a:rPr lang="en-US" dirty="0"/>
              <a:t>Optimization Framework - R3+ (2/4)</a:t>
            </a:r>
          </a:p>
        </p:txBody>
      </p:sp>
      <p:sp>
        <p:nvSpPr>
          <p:cNvPr id="22" name="Rectangle 21"/>
          <p:cNvSpPr/>
          <p:nvPr/>
        </p:nvSpPr>
        <p:spPr>
          <a:xfrm>
            <a:off x="3017417" y="1909729"/>
            <a:ext cx="8888616" cy="155867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Additional Definitions for R3 and beyond:</a:t>
            </a:r>
          </a:p>
          <a:p>
            <a:pPr marL="285750" indent="-285750">
              <a:buFontTx/>
              <a:buChar char="-"/>
            </a:pPr>
            <a:r>
              <a:rPr lang="en-US" sz="1300" dirty="0">
                <a:solidFill>
                  <a:schemeClr val="tx1">
                    <a:lumMod val="85000"/>
                    <a:lumOff val="15000"/>
                  </a:schemeClr>
                </a:solidFill>
              </a:rPr>
              <a:t>For R3 and beyond, the OOF will focus on supporting multiple R3 and beyond use case (along with R2 use cases)</a:t>
            </a:r>
            <a:br>
              <a:rPr lang="en-US" sz="1300" dirty="0">
                <a:solidFill>
                  <a:schemeClr val="tx1">
                    <a:lumMod val="85000"/>
                    <a:lumOff val="15000"/>
                  </a:schemeClr>
                </a:solidFill>
              </a:rPr>
            </a:br>
            <a:r>
              <a:rPr lang="en-US" sz="1300" dirty="0">
                <a:solidFill>
                  <a:schemeClr val="tx1">
                    <a:lumMod val="85000"/>
                    <a:lumOff val="15000"/>
                  </a:schemeClr>
                </a:solidFill>
              </a:rPr>
              <a:t>[supporting </a:t>
            </a:r>
            <a:r>
              <a:rPr lang="en-US" sz="1300" dirty="0" err="1">
                <a:solidFill>
                  <a:schemeClr val="tx1">
                    <a:lumMod val="85000"/>
                    <a:lumOff val="15000"/>
                  </a:schemeClr>
                </a:solidFill>
              </a:rPr>
              <a:t>VoLTE</a:t>
            </a:r>
            <a:r>
              <a:rPr lang="en-US" sz="1300" dirty="0">
                <a:solidFill>
                  <a:schemeClr val="tx1">
                    <a:lumMod val="85000"/>
                    <a:lumOff val="15000"/>
                  </a:schemeClr>
                </a:solidFill>
              </a:rPr>
              <a:t>, VNF/Service scale-in/out (higher order control loop), and RAN-5G].</a:t>
            </a:r>
          </a:p>
          <a:p>
            <a:pPr marL="285750" indent="-285750">
              <a:buFontTx/>
              <a:buChar char="-"/>
            </a:pPr>
            <a:r>
              <a:rPr lang="en-US" sz="1300" dirty="0">
                <a:solidFill>
                  <a:schemeClr val="tx1">
                    <a:lumMod val="85000"/>
                    <a:lumOff val="15000"/>
                  </a:schemeClr>
                </a:solidFill>
              </a:rPr>
              <a:t>Synchronization with Change Management Scheduling use case.</a:t>
            </a:r>
          </a:p>
          <a:p>
            <a:pPr marL="285750" indent="-285750">
              <a:buFontTx/>
              <a:buChar char="-"/>
            </a:pPr>
            <a:r>
              <a:rPr lang="en-US" sz="1300" dirty="0">
                <a:solidFill>
                  <a:schemeClr val="tx1">
                    <a:lumMod val="85000"/>
                    <a:lumOff val="15000"/>
                  </a:schemeClr>
                </a:solidFill>
              </a:rPr>
              <a:t>Providing additional sample/example optimization applications as documentation.</a:t>
            </a:r>
          </a:p>
          <a:p>
            <a:pPr marL="285750" indent="-285750">
              <a:buFontTx/>
              <a:buChar char="-"/>
            </a:pPr>
            <a:r>
              <a:rPr lang="en-US" sz="1300" dirty="0">
                <a:solidFill>
                  <a:schemeClr val="tx1">
                    <a:lumMod val="85000"/>
                    <a:lumOff val="15000"/>
                  </a:schemeClr>
                </a:solidFill>
              </a:rPr>
              <a:t>Proving initial Knowledge Base on OOF (building blocks and recipes for creating complex applications).</a:t>
            </a:r>
          </a:p>
          <a:p>
            <a:pPr marL="285750" indent="-285750">
              <a:buFontTx/>
              <a:buChar char="-"/>
            </a:pPr>
            <a:r>
              <a:rPr lang="en-US" sz="1300" dirty="0">
                <a:solidFill>
                  <a:schemeClr val="tx1">
                    <a:lumMod val="85000"/>
                    <a:lumOff val="15000"/>
                  </a:schemeClr>
                </a:solidFill>
              </a:rPr>
              <a:t>Further alignment with S3P objectives.</a:t>
            </a:r>
          </a:p>
          <a:p>
            <a:pPr marL="285750" indent="-285750">
              <a:buFontTx/>
              <a:buChar char="-"/>
            </a:pPr>
            <a:endParaRPr lang="en-US" sz="1300" dirty="0">
              <a:solidFill>
                <a:schemeClr val="tx1">
                  <a:lumMod val="85000"/>
                  <a:lumOff val="15000"/>
                </a:schemeClr>
              </a:solidFill>
            </a:endParaRPr>
          </a:p>
          <a:p>
            <a:pPr marL="285750" indent="-285750">
              <a:buFontTx/>
              <a:buChar char="-"/>
            </a:pPr>
            <a:endParaRPr lang="en-US" sz="1300" dirty="0">
              <a:solidFill>
                <a:schemeClr val="tx1">
                  <a:lumMod val="85000"/>
                  <a:lumOff val="15000"/>
                </a:schemeClr>
              </a:solidFill>
            </a:endParaRPr>
          </a:p>
          <a:p>
            <a:pPr marL="285750" indent="-285750">
              <a:buFontTx/>
              <a:buChar char="-"/>
            </a:pPr>
            <a:endParaRPr lang="en-US" sz="1300" dirty="0">
              <a:solidFill>
                <a:schemeClr val="tx1">
                  <a:lumMod val="85000"/>
                  <a:lumOff val="15000"/>
                </a:schemeClr>
              </a:solidFill>
            </a:endParaRPr>
          </a:p>
        </p:txBody>
      </p:sp>
      <p:sp>
        <p:nvSpPr>
          <p:cNvPr id="23" name="Rectangle 22"/>
          <p:cNvSpPr/>
          <p:nvPr/>
        </p:nvSpPr>
        <p:spPr>
          <a:xfrm>
            <a:off x="2962680" y="1082858"/>
            <a:ext cx="8943353" cy="71440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b="1" i="1" dirty="0">
                <a:solidFill>
                  <a:srgbClr val="C00000"/>
                </a:solidFill>
              </a:rPr>
              <a:t>Note on Functionality for R3 and beyond:</a:t>
            </a:r>
          </a:p>
          <a:p>
            <a:r>
              <a:rPr lang="en-US" sz="1300" dirty="0">
                <a:solidFill>
                  <a:srgbClr val="C00000"/>
                </a:solidFill>
              </a:rPr>
              <a:t>While the items listed below are not part of MVP for R2, the OOF team is initiating discussions and collaborations on these during the R2 time frame, so that the OOF is aligned with the use cases that will mature in R3 and beyond.</a:t>
            </a:r>
          </a:p>
        </p:txBody>
      </p:sp>
    </p:spTree>
    <p:extLst>
      <p:ext uri="{BB962C8B-B14F-4D97-AF65-F5344CB8AC3E}">
        <p14:creationId xmlns:p14="http://schemas.microsoft.com/office/powerpoint/2010/main" val="87013727"/>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 name="矩形 58"/>
          <p:cNvSpPr/>
          <p:nvPr/>
        </p:nvSpPr>
        <p:spPr bwMode="auto">
          <a:xfrm>
            <a:off x="10132723" y="1130715"/>
            <a:ext cx="1676449" cy="4961255"/>
          </a:xfrm>
          <a:prstGeom prst="rect">
            <a:avLst/>
          </a:prstGeom>
          <a:solidFill>
            <a:schemeClr val="accent2">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endParaRPr lang="en-US" altLang="zh-CN" sz="1600" i="1" dirty="0">
              <a:solidFill>
                <a:srgbClr val="000000"/>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a:xfrm>
            <a:off x="424150" y="49855"/>
            <a:ext cx="11385022" cy="954113"/>
          </a:xfrm>
        </p:spPr>
        <p:txBody>
          <a:bodyPr>
            <a:normAutofit/>
          </a:bodyPr>
          <a:lstStyle/>
          <a:p>
            <a:pPr algn="ctr"/>
            <a:r>
              <a:rPr lang="en-US" altLang="zh-CN" sz="3200" b="1" dirty="0">
                <a:solidFill>
                  <a:schemeClr val="bg1"/>
                </a:solidFill>
                <a:latin typeface="Arial" panose="020B0604020202020204"/>
              </a:rPr>
              <a:t>ONAP Beijing Architecture</a:t>
            </a:r>
            <a:br>
              <a:rPr lang="en-US" altLang="zh-CN" sz="3200" b="1" dirty="0">
                <a:solidFill>
                  <a:schemeClr val="bg1"/>
                </a:solidFill>
                <a:latin typeface="Arial" panose="020B0604020202020204"/>
              </a:rPr>
            </a:br>
            <a:r>
              <a:rPr lang="en-US" altLang="zh-CN" sz="1800" b="1" dirty="0">
                <a:solidFill>
                  <a:schemeClr val="bg1"/>
                </a:solidFill>
                <a:latin typeface="Arial" panose="020B0604020202020204"/>
              </a:rPr>
              <a:t>(High-Level View with Projects) </a:t>
            </a:r>
            <a:endParaRPr lang="zh-CN" altLang="en-US" sz="1800" b="1" dirty="0">
              <a:solidFill>
                <a:schemeClr val="bg1"/>
              </a:solidFill>
              <a:latin typeface="Arial" panose="020B0604020202020204"/>
            </a:endParaRPr>
          </a:p>
        </p:txBody>
      </p:sp>
      <p:sp>
        <p:nvSpPr>
          <p:cNvPr id="16" name="TextBox 15"/>
          <p:cNvSpPr txBox="1"/>
          <p:nvPr/>
        </p:nvSpPr>
        <p:spPr>
          <a:xfrm>
            <a:off x="424150" y="5992079"/>
            <a:ext cx="7630352" cy="369332"/>
          </a:xfrm>
          <a:prstGeom prst="rect">
            <a:avLst/>
          </a:prstGeom>
          <a:noFill/>
        </p:spPr>
        <p:txBody>
          <a:bodyPr wrap="square" rtlCol="0">
            <a:spAutoFit/>
          </a:bodyPr>
          <a:lstStyle/>
          <a:p>
            <a:r>
              <a:rPr lang="en-US" dirty="0"/>
              <a:t>New projects to be added following TSC approval</a:t>
            </a:r>
          </a:p>
        </p:txBody>
      </p:sp>
      <p:sp>
        <p:nvSpPr>
          <p:cNvPr id="336" name="圆角矩形 59"/>
          <p:cNvSpPr/>
          <p:nvPr/>
        </p:nvSpPr>
        <p:spPr bwMode="auto">
          <a:xfrm>
            <a:off x="10717460" y="1370956"/>
            <a:ext cx="263535"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600" dirty="0">
                <a:latin typeface="微软雅黑" panose="020B0503020204020204" pitchFamily="34" charset="-122"/>
                <a:ea typeface="微软雅黑" panose="020B0503020204020204" pitchFamily="34" charset="-122"/>
              </a:rPr>
              <a:t>Integration</a:t>
            </a:r>
          </a:p>
        </p:txBody>
      </p:sp>
      <p:sp>
        <p:nvSpPr>
          <p:cNvPr id="337" name="圆角矩形 59"/>
          <p:cNvSpPr/>
          <p:nvPr/>
        </p:nvSpPr>
        <p:spPr bwMode="auto">
          <a:xfrm>
            <a:off x="11094448" y="1362917"/>
            <a:ext cx="263535"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VNF Requirements</a:t>
            </a:r>
          </a:p>
        </p:txBody>
      </p:sp>
      <p:sp>
        <p:nvSpPr>
          <p:cNvPr id="339" name="圆角矩形 59"/>
          <p:cNvSpPr/>
          <p:nvPr/>
        </p:nvSpPr>
        <p:spPr bwMode="auto">
          <a:xfrm>
            <a:off x="10327162" y="1378976"/>
            <a:ext cx="275319"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Modeling</a:t>
            </a:r>
            <a:r>
              <a:rPr lang="zh-CN" altLang="en-US" sz="1600" dirty="0">
                <a:solidFill>
                  <a:srgbClr val="000000"/>
                </a:solidFill>
                <a:latin typeface="微软雅黑" panose="020B0503020204020204" pitchFamily="34" charset="-122"/>
                <a:ea typeface="微软雅黑" panose="020B0503020204020204" pitchFamily="34" charset="-122"/>
              </a:rPr>
              <a:t> </a:t>
            </a:r>
            <a:r>
              <a:rPr lang="en-US" altLang="zh-CN" sz="1600" dirty="0">
                <a:solidFill>
                  <a:srgbClr val="000000"/>
                </a:solidFill>
                <a:latin typeface="微软雅黑" panose="020B0503020204020204" pitchFamily="34" charset="-122"/>
                <a:ea typeface="微软雅黑" panose="020B0503020204020204" pitchFamily="34" charset="-122"/>
              </a:rPr>
              <a:t>(Utilities)</a:t>
            </a:r>
          </a:p>
        </p:txBody>
      </p:sp>
      <p:sp>
        <p:nvSpPr>
          <p:cNvPr id="340" name="圆角矩形 59"/>
          <p:cNvSpPr/>
          <p:nvPr/>
        </p:nvSpPr>
        <p:spPr bwMode="auto">
          <a:xfrm>
            <a:off x="11434210" y="1362916"/>
            <a:ext cx="263535"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VNF Validation Program</a:t>
            </a:r>
          </a:p>
        </p:txBody>
      </p:sp>
      <p:pic>
        <p:nvPicPr>
          <p:cNvPr id="6" name="Picture 5"/>
          <p:cNvPicPr>
            <a:picLocks noChangeAspect="1"/>
          </p:cNvPicPr>
          <p:nvPr/>
        </p:nvPicPr>
        <p:blipFill>
          <a:blip r:embed="rId3"/>
          <a:stretch>
            <a:fillRect/>
          </a:stretch>
        </p:blipFill>
        <p:spPr>
          <a:xfrm>
            <a:off x="153443" y="1130715"/>
            <a:ext cx="9903053" cy="4790991"/>
          </a:xfrm>
          <a:prstGeom prst="rect">
            <a:avLst/>
          </a:prstGeom>
        </p:spPr>
      </p:pic>
      <p:sp>
        <p:nvSpPr>
          <p:cNvPr id="12" name="圆角矩形 65"/>
          <p:cNvSpPr/>
          <p:nvPr/>
        </p:nvSpPr>
        <p:spPr bwMode="auto">
          <a:xfrm>
            <a:off x="8627634" y="4861093"/>
            <a:ext cx="558381" cy="883492"/>
          </a:xfrm>
          <a:prstGeom prst="roundRect">
            <a:avLst>
              <a:gd name="adj" fmla="val 12823"/>
            </a:avLst>
          </a:prstGeom>
          <a:solidFill>
            <a:srgbClr val="DBF9EE"/>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000000"/>
                </a:solidFill>
                <a:latin typeface="Calibri"/>
                <a:ea typeface="微软雅黑" panose="020B0503020204020204" pitchFamily="34" charset="-122"/>
              </a:rPr>
              <a:t>PNFs</a:t>
            </a:r>
          </a:p>
        </p:txBody>
      </p:sp>
      <p:sp>
        <p:nvSpPr>
          <p:cNvPr id="14" name="圆角矩形 65"/>
          <p:cNvSpPr/>
          <p:nvPr/>
        </p:nvSpPr>
        <p:spPr bwMode="auto">
          <a:xfrm>
            <a:off x="6970865" y="5179014"/>
            <a:ext cx="593052" cy="190343"/>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100" b="1" dirty="0">
                <a:solidFill>
                  <a:srgbClr val="000000"/>
                </a:solidFill>
                <a:latin typeface="Calibri"/>
                <a:ea typeface="微软雅黑" panose="020B0503020204020204" pitchFamily="34" charset="-122"/>
              </a:rPr>
              <a:t>K8s</a:t>
            </a:r>
            <a:endParaRPr lang="en-US" altLang="zh-CN" sz="1200" b="1" dirty="0">
              <a:solidFill>
                <a:srgbClr val="000000"/>
              </a:solidFill>
              <a:latin typeface="Calibri"/>
              <a:ea typeface="微软雅黑" panose="020B0503020204020204" pitchFamily="34" charset="-122"/>
            </a:endParaRPr>
          </a:p>
        </p:txBody>
      </p:sp>
    </p:spTree>
    <p:extLst>
      <p:ext uri="{BB962C8B-B14F-4D97-AF65-F5344CB8AC3E}">
        <p14:creationId xmlns:p14="http://schemas.microsoft.com/office/powerpoint/2010/main" val="1819939569"/>
      </p:ext>
    </p:extLst>
  </p:cSld>
  <p:clrMapOvr>
    <a:masterClrMapping/>
  </p:clrMapOvr>
  <p:transition spd="med" advClick="0"/>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8E69129-417E-4513-97A0-7938BAAC1B30}"/>
              </a:ext>
            </a:extLst>
          </p:cNvPr>
          <p:cNvSpPr>
            <a:spLocks noGrp="1"/>
          </p:cNvSpPr>
          <p:nvPr>
            <p:ph type="sldNum" sz="quarter" idx="4"/>
          </p:nvPr>
        </p:nvSpPr>
        <p:spPr/>
        <p:txBody>
          <a:bodyPr/>
          <a:lstStyle/>
          <a:p>
            <a:fld id="{6C9CD605-947A-3C4E-98CB-B055F943FEBA}" type="slidenum">
              <a:rPr lang="en-US" smtClean="0"/>
              <a:pPr/>
              <a:t>30</a:t>
            </a:fld>
            <a:endParaRPr lang="en-US" dirty="0"/>
          </a:p>
        </p:txBody>
      </p:sp>
      <p:sp>
        <p:nvSpPr>
          <p:cNvPr id="3" name="Title 2">
            <a:extLst>
              <a:ext uri="{FF2B5EF4-FFF2-40B4-BE49-F238E27FC236}">
                <a16:creationId xmlns:a16="http://schemas.microsoft.com/office/drawing/2014/main" xmlns="" id="{F842310F-EE06-44DA-B9FA-2FF9DFE7D9F4}"/>
              </a:ext>
            </a:extLst>
          </p:cNvPr>
          <p:cNvSpPr>
            <a:spLocks noGrp="1"/>
          </p:cNvSpPr>
          <p:nvPr>
            <p:ph type="title"/>
          </p:nvPr>
        </p:nvSpPr>
        <p:spPr/>
        <p:txBody>
          <a:bodyPr>
            <a:normAutofit fontScale="90000"/>
          </a:bodyPr>
          <a:lstStyle/>
          <a:p>
            <a:r>
              <a:rPr lang="en-US" dirty="0"/>
              <a:t>Optimization Framework - Interface Definitions (3/4)</a:t>
            </a:r>
          </a:p>
        </p:txBody>
      </p:sp>
      <p:graphicFrame>
        <p:nvGraphicFramePr>
          <p:cNvPr id="7" name="Content Placeholder 6">
            <a:extLst>
              <a:ext uri="{FF2B5EF4-FFF2-40B4-BE49-F238E27FC236}">
                <a16:creationId xmlns:a16="http://schemas.microsoft.com/office/drawing/2014/main" xmlns="" id="{786E75EC-CCBF-4CDF-8AE8-01F9318770F8}"/>
              </a:ext>
            </a:extLst>
          </p:cNvPr>
          <p:cNvGraphicFramePr>
            <a:graphicFrameLocks noGrp="1"/>
          </p:cNvGraphicFramePr>
          <p:nvPr>
            <p:ph sz="half" idx="4294967295"/>
            <p:extLst/>
          </p:nvPr>
        </p:nvGraphicFramePr>
        <p:xfrm>
          <a:off x="226106" y="1301750"/>
          <a:ext cx="11737294" cy="2477956"/>
        </p:xfrm>
        <a:graphic>
          <a:graphicData uri="http://schemas.openxmlformats.org/drawingml/2006/table">
            <a:tbl>
              <a:tblPr firstRow="1" bandRow="1">
                <a:tableStyleId>{5C22544A-7EE6-4342-B048-85BDC9FD1C3A}</a:tableStyleId>
              </a:tblPr>
              <a:tblGrid>
                <a:gridCol w="2345030">
                  <a:extLst>
                    <a:ext uri="{9D8B030D-6E8A-4147-A177-3AD203B41FA5}">
                      <a16:colId xmlns:a16="http://schemas.microsoft.com/office/drawing/2014/main" xmlns="" val="2523137343"/>
                    </a:ext>
                  </a:extLst>
                </a:gridCol>
                <a:gridCol w="9392264">
                  <a:extLst>
                    <a:ext uri="{9D8B030D-6E8A-4147-A177-3AD203B41FA5}">
                      <a16:colId xmlns:a16="http://schemas.microsoft.com/office/drawing/2014/main" xmlns="" val="750913862"/>
                    </a:ext>
                  </a:extLst>
                </a:gridCol>
              </a:tblGrid>
              <a:tr h="459469">
                <a:tc gridSpan="2">
                  <a:txBody>
                    <a:bodyPr/>
                    <a:lstStyle/>
                    <a:p>
                      <a:r>
                        <a:rPr lang="en-US" dirty="0"/>
                        <a:t>Optimization Request Interface</a:t>
                      </a:r>
                    </a:p>
                  </a:txBody>
                  <a:tcPr/>
                </a:tc>
                <a:tc hMerge="1">
                  <a:txBody>
                    <a:bodyPr/>
                    <a:lstStyle/>
                    <a:p>
                      <a:endParaRPr lang="en-US" dirty="0"/>
                    </a:p>
                  </a:txBody>
                  <a:tcPr/>
                </a:tc>
                <a:extLst>
                  <a:ext uri="{0D108BD9-81ED-4DB2-BD59-A6C34878D82A}">
                    <a16:rowId xmlns:a16="http://schemas.microsoft.com/office/drawing/2014/main" xmlns="" val="54680813"/>
                  </a:ext>
                </a:extLst>
              </a:tr>
              <a:tr h="459469">
                <a:tc>
                  <a:txBody>
                    <a:bodyPr/>
                    <a:lstStyle/>
                    <a:p>
                      <a:r>
                        <a:rPr lang="en-US" dirty="0"/>
                        <a:t>Provided Service</a:t>
                      </a:r>
                    </a:p>
                  </a:txBody>
                  <a:tcPr/>
                </a:tc>
                <a:tc>
                  <a:txBody>
                    <a:bodyPr/>
                    <a:lstStyle/>
                    <a:p>
                      <a:r>
                        <a:rPr lang="en-US" dirty="0"/>
                        <a:t>Homing Service</a:t>
                      </a:r>
                      <a:r>
                        <a:rPr lang="en-US" baseline="0" dirty="0"/>
                        <a:t> API (HAS-API)</a:t>
                      </a:r>
                      <a:endParaRPr lang="en-US" dirty="0"/>
                    </a:p>
                  </a:txBody>
                  <a:tcPr/>
                </a:tc>
                <a:extLst>
                  <a:ext uri="{0D108BD9-81ED-4DB2-BD59-A6C34878D82A}">
                    <a16:rowId xmlns:a16="http://schemas.microsoft.com/office/drawing/2014/main" xmlns="" val="2786426597"/>
                  </a:ext>
                </a:extLst>
              </a:tr>
              <a:tr h="459469">
                <a:tc>
                  <a:txBody>
                    <a:bodyPr/>
                    <a:lstStyle/>
                    <a:p>
                      <a:r>
                        <a:rPr lang="en-US" dirty="0"/>
                        <a:t>Supplementary Information</a:t>
                      </a:r>
                    </a:p>
                  </a:txBody>
                  <a:tcPr/>
                </a:tc>
                <a:tc>
                  <a:txBody>
                    <a:bodyPr/>
                    <a:lstStyle/>
                    <a:p>
                      <a:r>
                        <a:rPr lang="en-US" dirty="0"/>
                        <a:t>The OOF will provide</a:t>
                      </a:r>
                      <a:r>
                        <a:rPr lang="en-US" baseline="0" dirty="0"/>
                        <a:t> a list of possible candidates for placement, which the service orchestrator can use to instantiate the service</a:t>
                      </a:r>
                      <a:endParaRPr lang="en-US" dirty="0"/>
                    </a:p>
                  </a:txBody>
                  <a:tcPr/>
                </a:tc>
                <a:extLst>
                  <a:ext uri="{0D108BD9-81ED-4DB2-BD59-A6C34878D82A}">
                    <a16:rowId xmlns:a16="http://schemas.microsoft.com/office/drawing/2014/main" xmlns="" val="289276562"/>
                  </a:ext>
                </a:extLst>
              </a:tr>
              <a:tr h="459469">
                <a:tc>
                  <a:txBody>
                    <a:bodyPr/>
                    <a:lstStyle/>
                    <a:p>
                      <a:r>
                        <a:rPr lang="en-US" dirty="0"/>
                        <a:t>Interface Provider(s)</a:t>
                      </a:r>
                    </a:p>
                  </a:txBody>
                  <a:tcPr/>
                </a:tc>
                <a:tc>
                  <a:txBody>
                    <a:bodyPr/>
                    <a:lstStyle/>
                    <a:p>
                      <a:r>
                        <a:rPr lang="en-US" dirty="0"/>
                        <a:t>Optimization Framework</a:t>
                      </a:r>
                    </a:p>
                  </a:txBody>
                  <a:tcPr/>
                </a:tc>
                <a:extLst>
                  <a:ext uri="{0D108BD9-81ED-4DB2-BD59-A6C34878D82A}">
                    <a16:rowId xmlns:a16="http://schemas.microsoft.com/office/drawing/2014/main" xmlns="" val="3289706606"/>
                  </a:ext>
                </a:extLst>
              </a:tr>
              <a:tr h="459469">
                <a:tc>
                  <a:txBody>
                    <a:bodyPr/>
                    <a:lstStyle/>
                    <a:p>
                      <a:r>
                        <a:rPr lang="en-US" dirty="0"/>
                        <a:t>Provided Capabilities</a:t>
                      </a:r>
                    </a:p>
                  </a:txBody>
                  <a:tcPr/>
                </a:tc>
                <a:tc>
                  <a:txBody>
                    <a:bodyPr/>
                    <a:lstStyle/>
                    <a:p>
                      <a:pPr marL="285750" indent="-285750">
                        <a:buFontTx/>
                        <a:buChar char="-"/>
                      </a:pPr>
                      <a:r>
                        <a:rPr lang="en-US" dirty="0"/>
                        <a:t>Optimization Information Request</a:t>
                      </a:r>
                    </a:p>
                  </a:txBody>
                  <a:tcPr/>
                </a:tc>
                <a:extLst>
                  <a:ext uri="{0D108BD9-81ED-4DB2-BD59-A6C34878D82A}">
                    <a16:rowId xmlns:a16="http://schemas.microsoft.com/office/drawing/2014/main" xmlns="" val="1226283752"/>
                  </a:ext>
                </a:extLst>
              </a:tr>
            </a:tbl>
          </a:graphicData>
        </a:graphic>
      </p:graphicFrame>
    </p:spTree>
    <p:extLst>
      <p:ext uri="{BB962C8B-B14F-4D97-AF65-F5344CB8AC3E}">
        <p14:creationId xmlns:p14="http://schemas.microsoft.com/office/powerpoint/2010/main" val="588636122"/>
      </p:ext>
    </p:extLst>
  </p:cSld>
  <p:clrMapOvr>
    <a:masterClrMapping/>
  </p:clrMapOvr>
  <p:transition>
    <p:wipe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8E69129-417E-4513-97A0-7938BAAC1B30}"/>
              </a:ext>
            </a:extLst>
          </p:cNvPr>
          <p:cNvSpPr>
            <a:spLocks noGrp="1"/>
          </p:cNvSpPr>
          <p:nvPr>
            <p:ph type="sldNum" sz="quarter" idx="4"/>
          </p:nvPr>
        </p:nvSpPr>
        <p:spPr/>
        <p:txBody>
          <a:bodyPr/>
          <a:lstStyle/>
          <a:p>
            <a:fld id="{6C9CD605-947A-3C4E-98CB-B055F943FEBA}" type="slidenum">
              <a:rPr lang="en-US" smtClean="0"/>
              <a:pPr/>
              <a:t>31</a:t>
            </a:fld>
            <a:endParaRPr lang="en-US" dirty="0"/>
          </a:p>
        </p:txBody>
      </p:sp>
      <p:sp>
        <p:nvSpPr>
          <p:cNvPr id="3" name="Title 2">
            <a:extLst>
              <a:ext uri="{FF2B5EF4-FFF2-40B4-BE49-F238E27FC236}">
                <a16:creationId xmlns:a16="http://schemas.microsoft.com/office/drawing/2014/main" xmlns="" id="{F842310F-EE06-44DA-B9FA-2FF9DFE7D9F4}"/>
              </a:ext>
            </a:extLst>
          </p:cNvPr>
          <p:cNvSpPr>
            <a:spLocks noGrp="1"/>
          </p:cNvSpPr>
          <p:nvPr>
            <p:ph type="title"/>
          </p:nvPr>
        </p:nvSpPr>
        <p:spPr/>
        <p:txBody>
          <a:bodyPr>
            <a:normAutofit fontScale="90000"/>
          </a:bodyPr>
          <a:lstStyle/>
          <a:p>
            <a:r>
              <a:rPr lang="en-US" dirty="0"/>
              <a:t>Optimization Framework - Interface Definitions (4/4)</a:t>
            </a:r>
          </a:p>
        </p:txBody>
      </p:sp>
      <p:graphicFrame>
        <p:nvGraphicFramePr>
          <p:cNvPr id="7" name="Content Placeholder 6">
            <a:extLst>
              <a:ext uri="{FF2B5EF4-FFF2-40B4-BE49-F238E27FC236}">
                <a16:creationId xmlns:a16="http://schemas.microsoft.com/office/drawing/2014/main" xmlns="" id="{786E75EC-CCBF-4CDF-8AE8-01F9318770F8}"/>
              </a:ext>
            </a:extLst>
          </p:cNvPr>
          <p:cNvGraphicFramePr>
            <a:graphicFrameLocks noGrp="1"/>
          </p:cNvGraphicFramePr>
          <p:nvPr>
            <p:ph sz="half" idx="4294967295"/>
            <p:extLst/>
          </p:nvPr>
        </p:nvGraphicFramePr>
        <p:xfrm>
          <a:off x="226106" y="1301750"/>
          <a:ext cx="11737294" cy="2477956"/>
        </p:xfrm>
        <a:graphic>
          <a:graphicData uri="http://schemas.openxmlformats.org/drawingml/2006/table">
            <a:tbl>
              <a:tblPr firstRow="1" bandRow="1">
                <a:tableStyleId>{5C22544A-7EE6-4342-B048-85BDC9FD1C3A}</a:tableStyleId>
              </a:tblPr>
              <a:tblGrid>
                <a:gridCol w="2345030">
                  <a:extLst>
                    <a:ext uri="{9D8B030D-6E8A-4147-A177-3AD203B41FA5}">
                      <a16:colId xmlns:a16="http://schemas.microsoft.com/office/drawing/2014/main" xmlns="" val="2523137343"/>
                    </a:ext>
                  </a:extLst>
                </a:gridCol>
                <a:gridCol w="9392264">
                  <a:extLst>
                    <a:ext uri="{9D8B030D-6E8A-4147-A177-3AD203B41FA5}">
                      <a16:colId xmlns:a16="http://schemas.microsoft.com/office/drawing/2014/main" xmlns="" val="750913862"/>
                    </a:ext>
                  </a:extLst>
                </a:gridCol>
              </a:tblGrid>
              <a:tr h="459469">
                <a:tc gridSpan="2">
                  <a:txBody>
                    <a:bodyPr/>
                    <a:lstStyle/>
                    <a:p>
                      <a:r>
                        <a:rPr lang="en-US" dirty="0"/>
                        <a:t>Scheduling Optimization Request Interface</a:t>
                      </a:r>
                    </a:p>
                  </a:txBody>
                  <a:tcPr/>
                </a:tc>
                <a:tc hMerge="1">
                  <a:txBody>
                    <a:bodyPr/>
                    <a:lstStyle/>
                    <a:p>
                      <a:endParaRPr lang="en-US" dirty="0"/>
                    </a:p>
                  </a:txBody>
                  <a:tcPr/>
                </a:tc>
                <a:extLst>
                  <a:ext uri="{0D108BD9-81ED-4DB2-BD59-A6C34878D82A}">
                    <a16:rowId xmlns:a16="http://schemas.microsoft.com/office/drawing/2014/main" xmlns="" val="54680813"/>
                  </a:ext>
                </a:extLst>
              </a:tr>
              <a:tr h="459469">
                <a:tc>
                  <a:txBody>
                    <a:bodyPr/>
                    <a:lstStyle/>
                    <a:p>
                      <a:r>
                        <a:rPr lang="en-US" dirty="0"/>
                        <a:t>Provided Service</a:t>
                      </a:r>
                    </a:p>
                  </a:txBody>
                  <a:tcPr/>
                </a:tc>
                <a:tc>
                  <a:txBody>
                    <a:bodyPr/>
                    <a:lstStyle/>
                    <a:p>
                      <a:r>
                        <a:rPr lang="en-US" dirty="0"/>
                        <a:t>Change Management Scheduling</a:t>
                      </a:r>
                      <a:r>
                        <a:rPr lang="en-US" baseline="0" dirty="0"/>
                        <a:t> API (</a:t>
                      </a:r>
                      <a:r>
                        <a:rPr lang="en-US" dirty="0"/>
                        <a:t>CMSO API)</a:t>
                      </a:r>
                    </a:p>
                  </a:txBody>
                  <a:tcPr/>
                </a:tc>
                <a:extLst>
                  <a:ext uri="{0D108BD9-81ED-4DB2-BD59-A6C34878D82A}">
                    <a16:rowId xmlns:a16="http://schemas.microsoft.com/office/drawing/2014/main" xmlns="" val="2786426597"/>
                  </a:ext>
                </a:extLst>
              </a:tr>
              <a:tr h="459469">
                <a:tc>
                  <a:txBody>
                    <a:bodyPr/>
                    <a:lstStyle/>
                    <a:p>
                      <a:r>
                        <a:rPr lang="en-US" dirty="0"/>
                        <a:t>Supplementary Information</a:t>
                      </a:r>
                    </a:p>
                  </a:txBody>
                  <a:tcPr/>
                </a:tc>
                <a:tc>
                  <a:txBody>
                    <a:bodyPr/>
                    <a:lstStyle/>
                    <a:p>
                      <a:r>
                        <a:rPr lang="en-US" dirty="0"/>
                        <a:t>The OOF will provide</a:t>
                      </a:r>
                      <a:r>
                        <a:rPr lang="en-US" baseline="0" dirty="0"/>
                        <a:t> a possible schedule of VNF actions (e.g. upgrades) that satisfy the constraints on availability periods and constraints related to conflicts</a:t>
                      </a:r>
                      <a:endParaRPr lang="en-US" dirty="0"/>
                    </a:p>
                  </a:txBody>
                  <a:tcPr/>
                </a:tc>
                <a:extLst>
                  <a:ext uri="{0D108BD9-81ED-4DB2-BD59-A6C34878D82A}">
                    <a16:rowId xmlns:a16="http://schemas.microsoft.com/office/drawing/2014/main" xmlns="" val="289276562"/>
                  </a:ext>
                </a:extLst>
              </a:tr>
              <a:tr h="459469">
                <a:tc>
                  <a:txBody>
                    <a:bodyPr/>
                    <a:lstStyle/>
                    <a:p>
                      <a:r>
                        <a:rPr lang="en-US" dirty="0"/>
                        <a:t>Interface Provider(s)</a:t>
                      </a:r>
                    </a:p>
                  </a:txBody>
                  <a:tcPr/>
                </a:tc>
                <a:tc>
                  <a:txBody>
                    <a:bodyPr/>
                    <a:lstStyle/>
                    <a:p>
                      <a:r>
                        <a:rPr lang="en-US" dirty="0"/>
                        <a:t>Optimization Framework</a:t>
                      </a:r>
                    </a:p>
                  </a:txBody>
                  <a:tcPr/>
                </a:tc>
                <a:extLst>
                  <a:ext uri="{0D108BD9-81ED-4DB2-BD59-A6C34878D82A}">
                    <a16:rowId xmlns:a16="http://schemas.microsoft.com/office/drawing/2014/main" xmlns="" val="3289706606"/>
                  </a:ext>
                </a:extLst>
              </a:tr>
              <a:tr h="459469">
                <a:tc>
                  <a:txBody>
                    <a:bodyPr/>
                    <a:lstStyle/>
                    <a:p>
                      <a:r>
                        <a:rPr lang="en-US" dirty="0"/>
                        <a:t>Provided Capabilities</a:t>
                      </a:r>
                    </a:p>
                  </a:txBody>
                  <a:tcPr/>
                </a:tc>
                <a:tc>
                  <a:txBody>
                    <a:bodyPr/>
                    <a:lstStyle/>
                    <a:p>
                      <a:pPr marL="285750" indent="-285750">
                        <a:buFontTx/>
                        <a:buChar char="-"/>
                      </a:pPr>
                      <a:r>
                        <a:rPr lang="en-US" dirty="0"/>
                        <a:t>Optimization Information Request</a:t>
                      </a:r>
                    </a:p>
                  </a:txBody>
                  <a:tcPr/>
                </a:tc>
                <a:extLst>
                  <a:ext uri="{0D108BD9-81ED-4DB2-BD59-A6C34878D82A}">
                    <a16:rowId xmlns:a16="http://schemas.microsoft.com/office/drawing/2014/main" xmlns="" val="1226283752"/>
                  </a:ext>
                </a:extLst>
              </a:tr>
            </a:tbl>
          </a:graphicData>
        </a:graphic>
      </p:graphicFrame>
    </p:spTree>
    <p:extLst>
      <p:ext uri="{BB962C8B-B14F-4D97-AF65-F5344CB8AC3E}">
        <p14:creationId xmlns:p14="http://schemas.microsoft.com/office/powerpoint/2010/main" val="344048566"/>
      </p:ext>
    </p:extLst>
  </p:cSld>
  <p:clrMapOvr>
    <a:masterClrMapping/>
  </p:clrMapOvr>
  <p:transition>
    <p:wipe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32</a:t>
            </a:fld>
            <a:endParaRPr lang="en-US" dirty="0"/>
          </a:p>
        </p:txBody>
      </p:sp>
      <p:sp>
        <p:nvSpPr>
          <p:cNvPr id="3" name="Title 2"/>
          <p:cNvSpPr>
            <a:spLocks noGrp="1"/>
          </p:cNvSpPr>
          <p:nvPr>
            <p:ph type="title"/>
          </p:nvPr>
        </p:nvSpPr>
        <p:spPr/>
        <p:txBody>
          <a:bodyPr>
            <a:normAutofit fontScale="90000"/>
          </a:bodyPr>
          <a:lstStyle/>
          <a:p>
            <a:r>
              <a:rPr lang="en-US" b="1" dirty="0"/>
              <a:t>VNF SDK (VNF package validation) (1/2)</a:t>
            </a:r>
          </a:p>
        </p:txBody>
      </p:sp>
      <p:sp>
        <p:nvSpPr>
          <p:cNvPr id="7" name="圆角矩形 30"/>
          <p:cNvSpPr/>
          <p:nvPr/>
        </p:nvSpPr>
        <p:spPr>
          <a:xfrm>
            <a:off x="314961" y="3847208"/>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VNF SDK Marketplace</a:t>
            </a:r>
          </a:p>
        </p:txBody>
      </p:sp>
      <p:sp>
        <p:nvSpPr>
          <p:cNvPr id="8" name="Rectangle 7"/>
          <p:cNvSpPr/>
          <p:nvPr/>
        </p:nvSpPr>
        <p:spPr>
          <a:xfrm>
            <a:off x="2297232" y="1381990"/>
            <a:ext cx="9523929" cy="163559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a:solidFill>
                  <a:schemeClr val="tx1">
                    <a:lumMod val="85000"/>
                    <a:lumOff val="15000"/>
                  </a:schemeClr>
                </a:solidFill>
              </a:rPr>
              <a:t>Provides functionality to upload, verify, and download VNFs</a:t>
            </a:r>
          </a:p>
          <a:p>
            <a:pPr marL="285750" indent="-285750">
              <a:buFontTx/>
              <a:buChar char="-"/>
            </a:pPr>
            <a:r>
              <a:rPr lang="en-US" dirty="0">
                <a:solidFill>
                  <a:schemeClr val="tx1">
                    <a:lumMod val="85000"/>
                    <a:lumOff val="15000"/>
                  </a:schemeClr>
                </a:solidFill>
              </a:rPr>
              <a:t>VNF Vendors upload VNFs through the Marketplace portal</a:t>
            </a:r>
          </a:p>
          <a:p>
            <a:pPr marL="285750" indent="-285750">
              <a:buFontTx/>
              <a:buChar char="-"/>
            </a:pPr>
            <a:r>
              <a:rPr lang="en-US" dirty="0">
                <a:solidFill>
                  <a:schemeClr val="tx1">
                    <a:lumMod val="85000"/>
                    <a:lumOff val="15000"/>
                  </a:schemeClr>
                </a:solidFill>
              </a:rPr>
              <a:t>Marketplace runs package validation tests</a:t>
            </a:r>
          </a:p>
          <a:p>
            <a:pPr marL="285750" indent="-285750">
              <a:buFontTx/>
              <a:buChar char="-"/>
            </a:pPr>
            <a:r>
              <a:rPr lang="en-US" dirty="0">
                <a:solidFill>
                  <a:schemeClr val="tx1">
                    <a:lumMod val="85000"/>
                    <a:lumOff val="15000"/>
                  </a:schemeClr>
                </a:solidFill>
              </a:rPr>
              <a:t>VNFs are made available for Onboarding</a:t>
            </a:r>
          </a:p>
        </p:txBody>
      </p:sp>
      <p:sp>
        <p:nvSpPr>
          <p:cNvPr id="9" name="Rectangle 8"/>
          <p:cNvSpPr/>
          <p:nvPr/>
        </p:nvSpPr>
        <p:spPr>
          <a:xfrm>
            <a:off x="2297230" y="3109922"/>
            <a:ext cx="9523929" cy="259587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Marketplace API:</a:t>
            </a:r>
          </a:p>
          <a:p>
            <a:pPr marL="285750" indent="-285750">
              <a:buFontTx/>
              <a:buChar char="-"/>
            </a:pPr>
            <a:r>
              <a:rPr lang="en-US" dirty="0">
                <a:solidFill>
                  <a:schemeClr val="tx1">
                    <a:lumMod val="85000"/>
                    <a:lumOff val="15000"/>
                  </a:schemeClr>
                </a:solidFill>
              </a:rPr>
              <a:t>Upload/Re-upload VNF</a:t>
            </a:r>
          </a:p>
          <a:p>
            <a:pPr marL="742950" lvl="1" indent="-285750">
              <a:buFontTx/>
              <a:buChar char="-"/>
            </a:pPr>
            <a:r>
              <a:rPr lang="en-US" dirty="0">
                <a:solidFill>
                  <a:schemeClr val="tx1">
                    <a:lumMod val="85000"/>
                    <a:lumOff val="15000"/>
                  </a:schemeClr>
                </a:solidFill>
              </a:rPr>
              <a:t>Upload VNFs to the Marketplace</a:t>
            </a:r>
          </a:p>
          <a:p>
            <a:pPr marL="285750" indent="-285750">
              <a:buFontTx/>
              <a:buChar char="-"/>
            </a:pPr>
            <a:r>
              <a:rPr lang="en-US" dirty="0">
                <a:solidFill>
                  <a:schemeClr val="tx1">
                    <a:lumMod val="85000"/>
                    <a:lumOff val="15000"/>
                  </a:schemeClr>
                </a:solidFill>
              </a:rPr>
              <a:t>Download VNF</a:t>
            </a:r>
          </a:p>
          <a:p>
            <a:pPr marL="742950" lvl="1" indent="-285750">
              <a:buFontTx/>
              <a:buChar char="-"/>
            </a:pPr>
            <a:r>
              <a:rPr lang="en-US" dirty="0">
                <a:solidFill>
                  <a:schemeClr val="tx1">
                    <a:lumMod val="85000"/>
                    <a:lumOff val="15000"/>
                  </a:schemeClr>
                </a:solidFill>
              </a:rPr>
              <a:t>Download VNFs</a:t>
            </a:r>
          </a:p>
          <a:p>
            <a:pPr marL="285750" indent="-285750">
              <a:buFontTx/>
              <a:buChar char="-"/>
            </a:pPr>
            <a:r>
              <a:rPr lang="en-US" dirty="0">
                <a:solidFill>
                  <a:schemeClr val="tx1">
                    <a:lumMod val="85000"/>
                    <a:lumOff val="15000"/>
                  </a:schemeClr>
                </a:solidFill>
              </a:rPr>
              <a:t>Query VNF</a:t>
            </a:r>
          </a:p>
          <a:p>
            <a:pPr marL="742950" lvl="1" indent="-285750">
              <a:buFontTx/>
              <a:buChar char="-"/>
            </a:pPr>
            <a:r>
              <a:rPr lang="en-US" dirty="0">
                <a:solidFill>
                  <a:schemeClr val="tx1">
                    <a:lumMod val="85000"/>
                    <a:lumOff val="15000"/>
                  </a:schemeClr>
                </a:solidFill>
              </a:rPr>
              <a:t>Query VNFs by CSAR ID or conditions (name, version, type, provider)</a:t>
            </a:r>
          </a:p>
          <a:p>
            <a:pPr marL="285750" indent="-285750">
              <a:buFontTx/>
              <a:buChar char="-"/>
            </a:pPr>
            <a:r>
              <a:rPr lang="en-US">
                <a:solidFill>
                  <a:schemeClr val="tx1">
                    <a:lumMod val="85000"/>
                    <a:lumOff val="15000"/>
                  </a:schemeClr>
                </a:solidFill>
              </a:rPr>
              <a:t>Delete </a:t>
            </a:r>
            <a:r>
              <a:rPr lang="en-US" dirty="0">
                <a:solidFill>
                  <a:schemeClr val="tx1">
                    <a:lumMod val="85000"/>
                    <a:lumOff val="15000"/>
                  </a:schemeClr>
                </a:solidFill>
              </a:rPr>
              <a:t>VNF</a:t>
            </a:r>
          </a:p>
          <a:p>
            <a:pPr marL="742950" lvl="1" indent="-285750">
              <a:buFontTx/>
              <a:buChar char="-"/>
            </a:pPr>
            <a:r>
              <a:rPr lang="en-US" dirty="0">
                <a:solidFill>
                  <a:schemeClr val="tx1">
                    <a:lumMod val="85000"/>
                    <a:lumOff val="15000"/>
                  </a:schemeClr>
                </a:solidFill>
              </a:rPr>
              <a:t>Delete VNF from the Marketplace</a:t>
            </a:r>
          </a:p>
        </p:txBody>
      </p:sp>
      <p:sp>
        <p:nvSpPr>
          <p:cNvPr id="11" name="Rectangle 10"/>
          <p:cNvSpPr/>
          <p:nvPr/>
        </p:nvSpPr>
        <p:spPr>
          <a:xfrm>
            <a:off x="2297231" y="5798125"/>
            <a:ext cx="9523929" cy="48186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 SOL-004 (Beijing)</a:t>
            </a:r>
          </a:p>
        </p:txBody>
      </p:sp>
      <p:cxnSp>
        <p:nvCxnSpPr>
          <p:cNvPr id="13" name="Straight Connector 12"/>
          <p:cNvCxnSpPr/>
          <p:nvPr/>
        </p:nvCxnSpPr>
        <p:spPr>
          <a:xfrm flipV="1">
            <a:off x="685800" y="353940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3321194"/>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53204" y="3093275"/>
            <a:ext cx="872355" cy="215444"/>
          </a:xfrm>
          <a:prstGeom prst="rect">
            <a:avLst/>
          </a:prstGeom>
          <a:noFill/>
        </p:spPr>
        <p:txBody>
          <a:bodyPr wrap="none" rtlCol="0">
            <a:spAutoFit/>
          </a:bodyPr>
          <a:lstStyle/>
          <a:p>
            <a:r>
              <a:rPr lang="en-US" sz="800" dirty="0"/>
              <a:t>Marketplace API</a:t>
            </a:r>
          </a:p>
        </p:txBody>
      </p:sp>
      <p:cxnSp>
        <p:nvCxnSpPr>
          <p:cNvPr id="17" name="Straight Connector 16"/>
          <p:cNvCxnSpPr/>
          <p:nvPr/>
        </p:nvCxnSpPr>
        <p:spPr>
          <a:xfrm flipV="1">
            <a:off x="549563" y="48676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51876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4" name="Rectangle 3">
            <a:extLst>
              <a:ext uri="{FF2B5EF4-FFF2-40B4-BE49-F238E27FC236}">
                <a16:creationId xmlns:a16="http://schemas.microsoft.com/office/drawing/2014/main" xmlns="" id="{D61E85E8-426C-4E1D-9428-1590FBD3B833}"/>
              </a:ext>
            </a:extLst>
          </p:cNvPr>
          <p:cNvSpPr/>
          <p:nvPr/>
        </p:nvSpPr>
        <p:spPr>
          <a:xfrm>
            <a:off x="0" y="1143000"/>
            <a:ext cx="2155371" cy="5442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Here we put the services provided</a:t>
            </a:r>
          </a:p>
        </p:txBody>
      </p:sp>
    </p:spTree>
    <p:extLst>
      <p:ext uri="{BB962C8B-B14F-4D97-AF65-F5344CB8AC3E}">
        <p14:creationId xmlns:p14="http://schemas.microsoft.com/office/powerpoint/2010/main" val="3495521411"/>
      </p:ext>
    </p:extLst>
  </p:cSld>
  <p:clrMapOvr>
    <a:masterClrMapping/>
  </p:clrMapOvr>
  <p:transition>
    <p:wipe dir="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8E69129-417E-4513-97A0-7938BAAC1B30}"/>
              </a:ext>
            </a:extLst>
          </p:cNvPr>
          <p:cNvSpPr>
            <a:spLocks noGrp="1"/>
          </p:cNvSpPr>
          <p:nvPr>
            <p:ph type="sldNum" sz="quarter" idx="4"/>
          </p:nvPr>
        </p:nvSpPr>
        <p:spPr/>
        <p:txBody>
          <a:bodyPr/>
          <a:lstStyle/>
          <a:p>
            <a:fld id="{6C9CD605-947A-3C4E-98CB-B055F943FEBA}" type="slidenum">
              <a:rPr lang="en-US" smtClean="0"/>
              <a:pPr/>
              <a:t>33</a:t>
            </a:fld>
            <a:endParaRPr lang="en-US" dirty="0"/>
          </a:p>
        </p:txBody>
      </p:sp>
      <p:sp>
        <p:nvSpPr>
          <p:cNvPr id="3" name="Title 2">
            <a:extLst>
              <a:ext uri="{FF2B5EF4-FFF2-40B4-BE49-F238E27FC236}">
                <a16:creationId xmlns:a16="http://schemas.microsoft.com/office/drawing/2014/main" xmlns="" id="{F842310F-EE06-44DA-B9FA-2FF9DFE7D9F4}"/>
              </a:ext>
            </a:extLst>
          </p:cNvPr>
          <p:cNvSpPr>
            <a:spLocks noGrp="1"/>
          </p:cNvSpPr>
          <p:nvPr>
            <p:ph type="title"/>
          </p:nvPr>
        </p:nvSpPr>
        <p:spPr/>
        <p:txBody>
          <a:bodyPr>
            <a:normAutofit fontScale="90000"/>
          </a:bodyPr>
          <a:lstStyle/>
          <a:p>
            <a:r>
              <a:rPr lang="en-US" b="1" dirty="0"/>
              <a:t>VNF SDK - </a:t>
            </a:r>
            <a:r>
              <a:rPr lang="en-US" dirty="0"/>
              <a:t>Interface Definitions (2/2)</a:t>
            </a:r>
          </a:p>
        </p:txBody>
      </p:sp>
      <p:graphicFrame>
        <p:nvGraphicFramePr>
          <p:cNvPr id="7" name="Content Placeholder 6">
            <a:extLst>
              <a:ext uri="{FF2B5EF4-FFF2-40B4-BE49-F238E27FC236}">
                <a16:creationId xmlns:a16="http://schemas.microsoft.com/office/drawing/2014/main" xmlns="" id="{786E75EC-CCBF-4CDF-8AE8-01F9318770F8}"/>
              </a:ext>
            </a:extLst>
          </p:cNvPr>
          <p:cNvGraphicFramePr>
            <a:graphicFrameLocks noGrp="1"/>
          </p:cNvGraphicFramePr>
          <p:nvPr>
            <p:ph sz="half" idx="4294967295"/>
            <p:extLst/>
          </p:nvPr>
        </p:nvGraphicFramePr>
        <p:xfrm>
          <a:off x="226106" y="1301750"/>
          <a:ext cx="11737294" cy="2477956"/>
        </p:xfrm>
        <a:graphic>
          <a:graphicData uri="http://schemas.openxmlformats.org/drawingml/2006/table">
            <a:tbl>
              <a:tblPr firstRow="1" bandRow="1">
                <a:tableStyleId>{5C22544A-7EE6-4342-B048-85BDC9FD1C3A}</a:tableStyleId>
              </a:tblPr>
              <a:tblGrid>
                <a:gridCol w="2345030">
                  <a:extLst>
                    <a:ext uri="{9D8B030D-6E8A-4147-A177-3AD203B41FA5}">
                      <a16:colId xmlns:a16="http://schemas.microsoft.com/office/drawing/2014/main" xmlns="" val="2523137343"/>
                    </a:ext>
                  </a:extLst>
                </a:gridCol>
                <a:gridCol w="9392264">
                  <a:extLst>
                    <a:ext uri="{9D8B030D-6E8A-4147-A177-3AD203B41FA5}">
                      <a16:colId xmlns:a16="http://schemas.microsoft.com/office/drawing/2014/main" xmlns="" val="750913862"/>
                    </a:ext>
                  </a:extLst>
                </a:gridCol>
              </a:tblGrid>
              <a:tr h="459469">
                <a:tc gridSpan="2">
                  <a:txBody>
                    <a:bodyPr/>
                    <a:lstStyle/>
                    <a:p>
                      <a:r>
                        <a:rPr lang="en-US" dirty="0"/>
                        <a:t>Marketplace API</a:t>
                      </a:r>
                    </a:p>
                  </a:txBody>
                  <a:tcPr/>
                </a:tc>
                <a:tc hMerge="1">
                  <a:txBody>
                    <a:bodyPr/>
                    <a:lstStyle/>
                    <a:p>
                      <a:endParaRPr lang="en-US" dirty="0"/>
                    </a:p>
                  </a:txBody>
                  <a:tcPr/>
                </a:tc>
                <a:extLst>
                  <a:ext uri="{0D108BD9-81ED-4DB2-BD59-A6C34878D82A}">
                    <a16:rowId xmlns:a16="http://schemas.microsoft.com/office/drawing/2014/main" xmlns="" val="54680813"/>
                  </a:ext>
                </a:extLst>
              </a:tr>
              <a:tr h="459469">
                <a:tc>
                  <a:txBody>
                    <a:bodyPr/>
                    <a:lstStyle/>
                    <a:p>
                      <a:r>
                        <a:rPr lang="en-US" dirty="0"/>
                        <a:t>Provided Service</a:t>
                      </a:r>
                    </a:p>
                  </a:txBody>
                  <a:tcPr/>
                </a:tc>
                <a:tc>
                  <a:txBody>
                    <a:bodyPr/>
                    <a:lstStyle/>
                    <a:p>
                      <a:r>
                        <a:rPr lang="en-US" dirty="0"/>
                        <a:t>Upload, Download, Query, Delete</a:t>
                      </a:r>
                    </a:p>
                  </a:txBody>
                  <a:tcPr/>
                </a:tc>
                <a:extLst>
                  <a:ext uri="{0D108BD9-81ED-4DB2-BD59-A6C34878D82A}">
                    <a16:rowId xmlns:a16="http://schemas.microsoft.com/office/drawing/2014/main" xmlns="" val="2786426597"/>
                  </a:ext>
                </a:extLst>
              </a:tr>
              <a:tr h="584296">
                <a:tc>
                  <a:txBody>
                    <a:bodyPr/>
                    <a:lstStyle/>
                    <a:p>
                      <a:r>
                        <a:rPr lang="en-US" dirty="0"/>
                        <a:t>Supplementary Information</a:t>
                      </a:r>
                    </a:p>
                  </a:txBody>
                  <a:tcPr/>
                </a:tc>
                <a:tc>
                  <a:txBody>
                    <a:bodyPr/>
                    <a:lstStyle/>
                    <a:p>
                      <a:r>
                        <a:rPr lang="en-US" dirty="0"/>
                        <a:t>The VNFSDK APIs </a:t>
                      </a:r>
                      <a:r>
                        <a:rPr lang="en-US"/>
                        <a:t>are documented on the ONAP Wiki: https://wiki.onap.org/display/DW/API+Documentation</a:t>
                      </a:r>
                      <a:endParaRPr lang="en-US" dirty="0"/>
                    </a:p>
                  </a:txBody>
                  <a:tcPr/>
                </a:tc>
                <a:extLst>
                  <a:ext uri="{0D108BD9-81ED-4DB2-BD59-A6C34878D82A}">
                    <a16:rowId xmlns:a16="http://schemas.microsoft.com/office/drawing/2014/main" xmlns="" val="289276562"/>
                  </a:ext>
                </a:extLst>
              </a:tr>
              <a:tr h="459469">
                <a:tc>
                  <a:txBody>
                    <a:bodyPr/>
                    <a:lstStyle/>
                    <a:p>
                      <a:r>
                        <a:rPr lang="en-US" dirty="0"/>
                        <a:t>Interface Provider(s)</a:t>
                      </a:r>
                    </a:p>
                  </a:txBody>
                  <a:tcPr/>
                </a:tc>
                <a:tc>
                  <a:txBody>
                    <a:bodyPr/>
                    <a:lstStyle/>
                    <a:p>
                      <a:r>
                        <a:rPr lang="en-US" dirty="0"/>
                        <a:t>VNF SDK Marketplace</a:t>
                      </a:r>
                    </a:p>
                  </a:txBody>
                  <a:tcPr/>
                </a:tc>
                <a:extLst>
                  <a:ext uri="{0D108BD9-81ED-4DB2-BD59-A6C34878D82A}">
                    <a16:rowId xmlns:a16="http://schemas.microsoft.com/office/drawing/2014/main" xmlns="" val="3289706606"/>
                  </a:ext>
                </a:extLst>
              </a:tr>
              <a:tr h="459469">
                <a:tc>
                  <a:txBody>
                    <a:bodyPr/>
                    <a:lstStyle/>
                    <a:p>
                      <a:r>
                        <a:rPr lang="en-US" dirty="0"/>
                        <a:t>Provided Capabilities</a:t>
                      </a:r>
                    </a:p>
                  </a:txBody>
                  <a:tcPr/>
                </a:tc>
                <a:tc>
                  <a:txBody>
                    <a:bodyPr/>
                    <a:lstStyle/>
                    <a:p>
                      <a:pPr marL="0" indent="0">
                        <a:buFontTx/>
                        <a:buNone/>
                      </a:pPr>
                      <a:r>
                        <a:rPr lang="en-US" dirty="0"/>
                        <a:t>VNF</a:t>
                      </a:r>
                      <a:r>
                        <a:rPr lang="en-US" baseline="0" dirty="0"/>
                        <a:t> Pre-onboarding upload/download/validation/query/delete</a:t>
                      </a:r>
                      <a:endParaRPr lang="en-US" dirty="0"/>
                    </a:p>
                  </a:txBody>
                  <a:tcPr/>
                </a:tc>
                <a:extLst>
                  <a:ext uri="{0D108BD9-81ED-4DB2-BD59-A6C34878D82A}">
                    <a16:rowId xmlns:a16="http://schemas.microsoft.com/office/drawing/2014/main" xmlns="" val="1226283752"/>
                  </a:ext>
                </a:extLst>
              </a:tr>
            </a:tbl>
          </a:graphicData>
        </a:graphic>
      </p:graphicFrame>
    </p:spTree>
    <p:extLst>
      <p:ext uri="{BB962C8B-B14F-4D97-AF65-F5344CB8AC3E}">
        <p14:creationId xmlns:p14="http://schemas.microsoft.com/office/powerpoint/2010/main" val="4232671916"/>
      </p:ext>
    </p:extLst>
  </p:cSld>
  <p:clrMapOvr>
    <a:masterClrMapping/>
  </p:clrMapOvr>
  <p:transition>
    <p:wipe dir="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矩形 69"/>
          <p:cNvSpPr/>
          <p:nvPr/>
        </p:nvSpPr>
        <p:spPr>
          <a:xfrm>
            <a:off x="1188593" y="1126274"/>
            <a:ext cx="5444267" cy="56871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Flowchart: Document 29">
            <a:extLst>
              <a:ext uri="{FF2B5EF4-FFF2-40B4-BE49-F238E27FC236}">
                <a16:creationId xmlns:a16="http://schemas.microsoft.com/office/drawing/2014/main" xmlns="" id="{2201DC6D-CC95-430A-AA20-58AEE7F71D6A}"/>
              </a:ext>
            </a:extLst>
          </p:cNvPr>
          <p:cNvSpPr/>
          <p:nvPr/>
        </p:nvSpPr>
        <p:spPr>
          <a:xfrm>
            <a:off x="1588037" y="5707201"/>
            <a:ext cx="5463540" cy="495564"/>
          </a:xfrm>
          <a:prstGeom prst="flowChartDocumen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lowchart: Document 28">
            <a:extLst>
              <a:ext uri="{FF2B5EF4-FFF2-40B4-BE49-F238E27FC236}">
                <a16:creationId xmlns:a16="http://schemas.microsoft.com/office/drawing/2014/main" xmlns="" id="{69EE4E89-28DC-45EC-9F62-292FB766AF21}"/>
              </a:ext>
            </a:extLst>
          </p:cNvPr>
          <p:cNvSpPr/>
          <p:nvPr/>
        </p:nvSpPr>
        <p:spPr>
          <a:xfrm>
            <a:off x="1125123" y="5764757"/>
            <a:ext cx="5463540" cy="495564"/>
          </a:xfrm>
          <a:prstGeom prst="flowChartDocumen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a:bodyPr>
          <a:lstStyle/>
          <a:p>
            <a:r>
              <a:rPr lang="en-US" altLang="en-US" sz="3600" b="1" dirty="0">
                <a:solidFill>
                  <a:schemeClr val="bg1">
                    <a:lumMod val="95000"/>
                  </a:schemeClr>
                </a:solidFill>
              </a:rPr>
              <a:t>VF-C Components</a:t>
            </a:r>
          </a:p>
        </p:txBody>
      </p:sp>
      <p:sp>
        <p:nvSpPr>
          <p:cNvPr id="4" name="Rectangle: Rounded Corners 3">
            <a:extLst>
              <a:ext uri="{FF2B5EF4-FFF2-40B4-BE49-F238E27FC236}">
                <a16:creationId xmlns:a16="http://schemas.microsoft.com/office/drawing/2014/main" xmlns="" id="{0E3B859D-C3DA-49AF-B1D2-6C57B81AE6F2}"/>
              </a:ext>
            </a:extLst>
          </p:cNvPr>
          <p:cNvSpPr/>
          <p:nvPr/>
        </p:nvSpPr>
        <p:spPr>
          <a:xfrm>
            <a:off x="1291847" y="1923173"/>
            <a:ext cx="5034915" cy="2243027"/>
          </a:xfrm>
          <a:prstGeom prst="roundRect">
            <a:avLst/>
          </a:prstGeom>
          <a:solidFill>
            <a:srgbClr val="FFFFFF"/>
          </a:solidFill>
          <a:ln w="12700" cap="flat" cmpd="sng" algn="ctr">
            <a:solidFill>
              <a:srgbClr val="FF0000"/>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a:solidFill>
                  <a:srgbClr val="000000"/>
                </a:solidFill>
              </a:rPr>
              <a:t>NFVO</a:t>
            </a:r>
          </a:p>
        </p:txBody>
      </p:sp>
      <p:sp>
        <p:nvSpPr>
          <p:cNvPr id="27" name="Flowchart: Document 26">
            <a:extLst>
              <a:ext uri="{FF2B5EF4-FFF2-40B4-BE49-F238E27FC236}">
                <a16:creationId xmlns:a16="http://schemas.microsoft.com/office/drawing/2014/main" xmlns="" id="{EA5147D7-5FC3-44D5-A6DD-6D58158949E7}"/>
              </a:ext>
            </a:extLst>
          </p:cNvPr>
          <p:cNvSpPr/>
          <p:nvPr/>
        </p:nvSpPr>
        <p:spPr>
          <a:xfrm>
            <a:off x="696498" y="5830132"/>
            <a:ext cx="5463540" cy="495564"/>
          </a:xfrm>
          <a:prstGeom prst="flowChartDocumen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xmlns="" id="{E384522A-6081-4D7B-87AA-736AB6685BCE}"/>
              </a:ext>
            </a:extLst>
          </p:cNvPr>
          <p:cNvSpPr txBox="1"/>
          <p:nvPr/>
        </p:nvSpPr>
        <p:spPr>
          <a:xfrm>
            <a:off x="4975222" y="5607051"/>
            <a:ext cx="1172116" cy="369332"/>
          </a:xfrm>
          <a:prstGeom prst="rect">
            <a:avLst/>
          </a:prstGeom>
          <a:noFill/>
        </p:spPr>
        <p:txBody>
          <a:bodyPr wrap="none" rtlCol="0">
            <a:spAutoFit/>
          </a:bodyPr>
          <a:lstStyle/>
          <a:p>
            <a:r>
              <a:rPr lang="en-US" dirty="0"/>
              <a:t>NFVI&amp;VIM</a:t>
            </a:r>
          </a:p>
        </p:txBody>
      </p:sp>
      <p:sp>
        <p:nvSpPr>
          <p:cNvPr id="37" name="Flowchart: Document 36">
            <a:extLst>
              <a:ext uri="{FF2B5EF4-FFF2-40B4-BE49-F238E27FC236}">
                <a16:creationId xmlns:a16="http://schemas.microsoft.com/office/drawing/2014/main" xmlns="" id="{BBB59951-9FF2-4068-A679-1AB851C40AA8}"/>
              </a:ext>
            </a:extLst>
          </p:cNvPr>
          <p:cNvSpPr/>
          <p:nvPr/>
        </p:nvSpPr>
        <p:spPr>
          <a:xfrm>
            <a:off x="5422523" y="2097733"/>
            <a:ext cx="1266092" cy="514598"/>
          </a:xfrm>
          <a:prstGeom prst="flowChart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a:t>VNF Package </a:t>
            </a:r>
            <a:br>
              <a:rPr lang="en-US" sz="1200" dirty="0"/>
            </a:br>
            <a:r>
              <a:rPr lang="en-US" sz="1200" dirty="0"/>
              <a:t>( VNFD)</a:t>
            </a:r>
          </a:p>
        </p:txBody>
      </p:sp>
      <p:sp>
        <p:nvSpPr>
          <p:cNvPr id="36" name="Flowchart: Document 35">
            <a:extLst>
              <a:ext uri="{FF2B5EF4-FFF2-40B4-BE49-F238E27FC236}">
                <a16:creationId xmlns:a16="http://schemas.microsoft.com/office/drawing/2014/main" xmlns="" id="{C94DAE16-30DC-4AB3-8B3C-594A87EF073E}"/>
              </a:ext>
            </a:extLst>
          </p:cNvPr>
          <p:cNvSpPr/>
          <p:nvPr/>
        </p:nvSpPr>
        <p:spPr>
          <a:xfrm>
            <a:off x="5300959" y="2161155"/>
            <a:ext cx="1266092" cy="514598"/>
          </a:xfrm>
          <a:prstGeom prst="flowChart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a:t>NS Package </a:t>
            </a:r>
            <a:br>
              <a:rPr lang="en-US" sz="1200" dirty="0"/>
            </a:br>
            <a:r>
              <a:rPr lang="en-US" sz="1200" dirty="0"/>
              <a:t>( NSD)</a:t>
            </a:r>
          </a:p>
        </p:txBody>
      </p:sp>
      <p:sp>
        <p:nvSpPr>
          <p:cNvPr id="38" name="TextBox 37">
            <a:extLst>
              <a:ext uri="{FF2B5EF4-FFF2-40B4-BE49-F238E27FC236}">
                <a16:creationId xmlns:a16="http://schemas.microsoft.com/office/drawing/2014/main" xmlns="" id="{F2222CFF-496B-4453-AF94-AC243980874D}"/>
              </a:ext>
            </a:extLst>
          </p:cNvPr>
          <p:cNvSpPr txBox="1"/>
          <p:nvPr/>
        </p:nvSpPr>
        <p:spPr>
          <a:xfrm>
            <a:off x="7497624" y="1575381"/>
            <a:ext cx="4289219" cy="3785652"/>
          </a:xfrm>
          <a:prstGeom prst="rect">
            <a:avLst/>
          </a:prstGeom>
          <a:noFill/>
        </p:spPr>
        <p:txBody>
          <a:bodyPr wrap="square" rtlCol="0">
            <a:spAutoFit/>
          </a:bodyPr>
          <a:lstStyle/>
          <a:p>
            <a:pPr marL="285750" indent="-285750"/>
            <a:r>
              <a:rPr lang="en-US" sz="1600" b="1" dirty="0">
                <a:latin typeface="微软雅黑" pitchFamily="34" charset="-122"/>
                <a:ea typeface="微软雅黑" pitchFamily="34" charset="-122"/>
              </a:rPr>
              <a:t>NFVO Functions</a:t>
            </a:r>
          </a:p>
          <a:p>
            <a:pPr marL="285750" indent="-285750">
              <a:buFont typeface="Arial" panose="020B0604020202020204" pitchFamily="34" charset="0"/>
              <a:buChar char="•"/>
            </a:pPr>
            <a:r>
              <a:rPr lang="en-US" sz="1600" b="1" dirty="0"/>
              <a:t>Support </a:t>
            </a:r>
            <a:r>
              <a:rPr lang="en-US" sz="1600" b="1"/>
              <a:t>NS </a:t>
            </a:r>
            <a:r>
              <a:rPr lang="en-US" altLang="zh-CN" sz="1600" b="1"/>
              <a:t>Lifecycle </a:t>
            </a:r>
            <a:r>
              <a:rPr lang="en-US" altLang="zh-CN" sz="1600" b="1" dirty="0"/>
              <a:t>Management </a:t>
            </a:r>
            <a:r>
              <a:rPr lang="en-US" sz="1600" b="1" dirty="0"/>
              <a:t>including NS instantiate, scale, heal, operate (query /update/…)and terminate. In R1, most of NSLCM interfaces align with  SOL005 </a:t>
            </a:r>
            <a:r>
              <a:rPr lang="en-GB" altLang="zh-CN" sz="1600" b="1" dirty="0"/>
              <a:t>Os-Ma-</a:t>
            </a:r>
            <a:r>
              <a:rPr lang="en-GB" altLang="zh-CN" sz="1600" b="1" dirty="0" err="1"/>
              <a:t>nfvo</a:t>
            </a:r>
            <a:r>
              <a:rPr lang="en-GB" altLang="zh-CN" sz="1600" b="1" dirty="0"/>
              <a:t> reference point</a:t>
            </a:r>
            <a:endParaRPr lang="en-US" sz="1600" b="1" dirty="0"/>
          </a:p>
          <a:p>
            <a:pPr marL="285750" indent="-285750">
              <a:buFont typeface="Arial" panose="020B0604020202020204" pitchFamily="34" charset="0"/>
              <a:buChar char="•"/>
            </a:pPr>
            <a:r>
              <a:rPr lang="en-US" sz="1600" b="1" dirty="0"/>
              <a:t>Support  integration with  multi VNFMs via drivers which include vendors VNFM and generic VNFM. The interfaces between NFVO and driver comply with </a:t>
            </a:r>
            <a:r>
              <a:rPr lang="en-US" altLang="zh-CN" sz="1600" b="1" dirty="0"/>
              <a:t>Or-</a:t>
            </a:r>
            <a:r>
              <a:rPr lang="en-US" altLang="zh-CN" sz="1600" b="1" dirty="0" err="1"/>
              <a:t>Vnfm</a:t>
            </a:r>
            <a:r>
              <a:rPr lang="en-US" altLang="zh-CN" sz="1600" b="1" dirty="0"/>
              <a:t>  reference point.</a:t>
            </a:r>
            <a:endParaRPr lang="en-US" sz="1600" b="1" dirty="0"/>
          </a:p>
          <a:p>
            <a:pPr marL="285750" indent="-285750">
              <a:buFont typeface="Arial" panose="020B0604020202020204" pitchFamily="34" charset="0"/>
              <a:buChar char="•"/>
            </a:pPr>
            <a:r>
              <a:rPr lang="en-US" sz="1600" b="1" dirty="0"/>
              <a:t>Support  integration with multi VIM via Multi-Cloud</a:t>
            </a:r>
          </a:p>
          <a:p>
            <a:pPr marL="285750" indent="-285750">
              <a:buFont typeface="Arial" panose="020B0604020202020204" pitchFamily="34" charset="0"/>
              <a:buChar char="•"/>
            </a:pPr>
            <a:r>
              <a:rPr lang="en-US" sz="1600" b="1" dirty="0"/>
              <a:t>In R1, NFVO also supports  integration with vendor EMS via driver </a:t>
            </a:r>
          </a:p>
        </p:txBody>
      </p:sp>
      <p:sp>
        <p:nvSpPr>
          <p:cNvPr id="41" name="Circle: Hollow 18">
            <a:extLst>
              <a:ext uri="{FF2B5EF4-FFF2-40B4-BE49-F238E27FC236}">
                <a16:creationId xmlns:a16="http://schemas.microsoft.com/office/drawing/2014/main" xmlns="" id="{ADE56DA5-1148-4E5B-BF8B-E520481F9DB4}"/>
              </a:ext>
            </a:extLst>
          </p:cNvPr>
          <p:cNvSpPr/>
          <p:nvPr/>
        </p:nvSpPr>
        <p:spPr>
          <a:xfrm>
            <a:off x="2331580" y="2405071"/>
            <a:ext cx="2406650" cy="1556078"/>
          </a:xfrm>
          <a:prstGeom prst="donut">
            <a:avLst>
              <a:gd name="adj" fmla="val 621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2" name="Rectangle: Rounded Corners 20">
            <a:extLst>
              <a:ext uri="{FF2B5EF4-FFF2-40B4-BE49-F238E27FC236}">
                <a16:creationId xmlns:a16="http://schemas.microsoft.com/office/drawing/2014/main" xmlns="" id="{E623B598-210B-4E1F-86FB-31BF0A9C111E}"/>
              </a:ext>
            </a:extLst>
          </p:cNvPr>
          <p:cNvSpPr/>
          <p:nvPr/>
        </p:nvSpPr>
        <p:spPr>
          <a:xfrm>
            <a:off x="3311289" y="2355032"/>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t>Instantiate</a:t>
            </a:r>
            <a:endParaRPr lang="en-US" sz="1200" dirty="0"/>
          </a:p>
        </p:txBody>
      </p:sp>
      <p:sp>
        <p:nvSpPr>
          <p:cNvPr id="45" name="Rectangle: Rounded Corners 22">
            <a:extLst>
              <a:ext uri="{FF2B5EF4-FFF2-40B4-BE49-F238E27FC236}">
                <a16:creationId xmlns:a16="http://schemas.microsoft.com/office/drawing/2014/main" xmlns="" id="{75F86AB5-2114-4CFA-BBCD-54CC91FF1B57}"/>
              </a:ext>
            </a:extLst>
          </p:cNvPr>
          <p:cNvSpPr/>
          <p:nvPr/>
        </p:nvSpPr>
        <p:spPr>
          <a:xfrm>
            <a:off x="4300209" y="2943805"/>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Scale</a:t>
            </a:r>
          </a:p>
        </p:txBody>
      </p:sp>
      <p:sp>
        <p:nvSpPr>
          <p:cNvPr id="46" name="Rectangle: Rounded Corners 23">
            <a:extLst>
              <a:ext uri="{FF2B5EF4-FFF2-40B4-BE49-F238E27FC236}">
                <a16:creationId xmlns:a16="http://schemas.microsoft.com/office/drawing/2014/main" xmlns="" id="{5A3F4E92-D95C-48DB-8DAE-8824F852B61D}"/>
              </a:ext>
            </a:extLst>
          </p:cNvPr>
          <p:cNvSpPr/>
          <p:nvPr/>
        </p:nvSpPr>
        <p:spPr>
          <a:xfrm>
            <a:off x="3702577" y="3560157"/>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Heal</a:t>
            </a:r>
          </a:p>
        </p:txBody>
      </p:sp>
      <p:sp>
        <p:nvSpPr>
          <p:cNvPr id="48" name="Rectangle: Rounded Corners 25">
            <a:extLst>
              <a:ext uri="{FF2B5EF4-FFF2-40B4-BE49-F238E27FC236}">
                <a16:creationId xmlns:a16="http://schemas.microsoft.com/office/drawing/2014/main" xmlns="" id="{91C32C53-FD53-4747-BFD6-3B6487FAD8A5}"/>
              </a:ext>
            </a:extLst>
          </p:cNvPr>
          <p:cNvSpPr/>
          <p:nvPr/>
        </p:nvSpPr>
        <p:spPr>
          <a:xfrm>
            <a:off x="2059375" y="2718906"/>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Terminate</a:t>
            </a:r>
          </a:p>
        </p:txBody>
      </p:sp>
      <p:sp>
        <p:nvSpPr>
          <p:cNvPr id="53" name="Rectangle: Rounded Corners 5">
            <a:extLst>
              <a:ext uri="{FF2B5EF4-FFF2-40B4-BE49-F238E27FC236}">
                <a16:creationId xmlns:a16="http://schemas.microsoft.com/office/drawing/2014/main" xmlns="" id="{F5048C9F-85B9-4D96-A4EA-3EF6A6949BF9}"/>
              </a:ext>
            </a:extLst>
          </p:cNvPr>
          <p:cNvSpPr/>
          <p:nvPr/>
        </p:nvSpPr>
        <p:spPr>
          <a:xfrm>
            <a:off x="1244348" y="4466898"/>
            <a:ext cx="1705467" cy="499593"/>
          </a:xfrm>
          <a:prstGeom prst="roundRect">
            <a:avLst/>
          </a:prstGeom>
          <a:noFill/>
          <a:ln w="12700" cap="flat" cmpd="sng" algn="ctr">
            <a:solidFill>
              <a:schemeClr val="accent1">
                <a:shade val="50000"/>
              </a:schemeClr>
            </a:solid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0000"/>
                </a:solidFill>
              </a:rPr>
              <a:t>SVNFM</a:t>
            </a:r>
          </a:p>
        </p:txBody>
      </p:sp>
      <p:sp>
        <p:nvSpPr>
          <p:cNvPr id="55" name="Rectangle: Rounded Corners 24">
            <a:extLst>
              <a:ext uri="{FF2B5EF4-FFF2-40B4-BE49-F238E27FC236}">
                <a16:creationId xmlns:a16="http://schemas.microsoft.com/office/drawing/2014/main" xmlns="" id="{5D8202FE-6F46-4095-8DA1-08BEA5BD5D33}"/>
              </a:ext>
            </a:extLst>
          </p:cNvPr>
          <p:cNvSpPr/>
          <p:nvPr/>
        </p:nvSpPr>
        <p:spPr>
          <a:xfrm>
            <a:off x="1679674" y="4354224"/>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D</a:t>
            </a:r>
            <a:r>
              <a:rPr lang="en-US" altLang="zh-CN" sz="1200" dirty="0"/>
              <a:t>river</a:t>
            </a:r>
            <a:endParaRPr lang="en-US" sz="1200" dirty="0"/>
          </a:p>
        </p:txBody>
      </p:sp>
      <p:sp>
        <p:nvSpPr>
          <p:cNvPr id="56" name="Rectangle: Rounded Corners 38">
            <a:extLst>
              <a:ext uri="{FF2B5EF4-FFF2-40B4-BE49-F238E27FC236}">
                <a16:creationId xmlns:a16="http://schemas.microsoft.com/office/drawing/2014/main" xmlns="" id="{3B1C62D5-24C0-4277-A6CF-4DE2325CCE91}"/>
              </a:ext>
            </a:extLst>
          </p:cNvPr>
          <p:cNvSpPr/>
          <p:nvPr/>
        </p:nvSpPr>
        <p:spPr>
          <a:xfrm>
            <a:off x="954344" y="5146302"/>
            <a:ext cx="5505084" cy="308231"/>
          </a:xfrm>
          <a:prstGeom prst="roundRect">
            <a:avLst/>
          </a:prstGeom>
          <a:solidFill>
            <a:srgbClr val="FFFFFF"/>
          </a:solid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0000"/>
                </a:solidFill>
              </a:rPr>
              <a:t>Multi-Cloud</a:t>
            </a:r>
          </a:p>
        </p:txBody>
      </p:sp>
      <p:sp>
        <p:nvSpPr>
          <p:cNvPr id="58" name="Rectangle: Rounded Corners 23">
            <a:extLst>
              <a:ext uri="{FF2B5EF4-FFF2-40B4-BE49-F238E27FC236}">
                <a16:creationId xmlns:a16="http://schemas.microsoft.com/office/drawing/2014/main" xmlns="" id="{5A3F4E92-D95C-48DB-8DAE-8824F852B61D}"/>
              </a:ext>
            </a:extLst>
          </p:cNvPr>
          <p:cNvSpPr/>
          <p:nvPr/>
        </p:nvSpPr>
        <p:spPr>
          <a:xfrm>
            <a:off x="2220070" y="3435168"/>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Operate</a:t>
            </a:r>
          </a:p>
        </p:txBody>
      </p:sp>
      <p:sp>
        <p:nvSpPr>
          <p:cNvPr id="24" name="Rectangle: Rounded Corners 5">
            <a:extLst>
              <a:ext uri="{FF2B5EF4-FFF2-40B4-BE49-F238E27FC236}">
                <a16:creationId xmlns:a16="http://schemas.microsoft.com/office/drawing/2014/main" xmlns="" id="{F5048C9F-85B9-4D96-A4EA-3EF6A6949BF9}"/>
              </a:ext>
            </a:extLst>
          </p:cNvPr>
          <p:cNvSpPr/>
          <p:nvPr/>
        </p:nvSpPr>
        <p:spPr>
          <a:xfrm>
            <a:off x="3517711" y="4466898"/>
            <a:ext cx="1418124" cy="499593"/>
          </a:xfrm>
          <a:prstGeom prst="roundRect">
            <a:avLst/>
          </a:prstGeom>
          <a:noFill/>
          <a:ln w="12700" cap="flat" cmpd="sng" algn="ctr">
            <a:solidFill>
              <a:schemeClr val="accent1">
                <a:shade val="50000"/>
              </a:schemeClr>
            </a:solid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0000"/>
                </a:solidFill>
              </a:rPr>
              <a:t>GVNFM</a:t>
            </a:r>
          </a:p>
        </p:txBody>
      </p:sp>
      <p:cxnSp>
        <p:nvCxnSpPr>
          <p:cNvPr id="25" name="Straight Arrow Connector 17">
            <a:extLst>
              <a:ext uri="{FF2B5EF4-FFF2-40B4-BE49-F238E27FC236}">
                <a16:creationId xmlns:a16="http://schemas.microsoft.com/office/drawing/2014/main" xmlns="" id="{5250E69F-0B80-4312-A57A-0F14B9294EAB}"/>
              </a:ext>
            </a:extLst>
          </p:cNvPr>
          <p:cNvCxnSpPr>
            <a:cxnSpLocks/>
          </p:cNvCxnSpPr>
          <p:nvPr/>
        </p:nvCxnSpPr>
        <p:spPr>
          <a:xfrm flipV="1">
            <a:off x="3090193" y="4166200"/>
            <a:ext cx="0" cy="947474"/>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17">
            <a:extLst>
              <a:ext uri="{FF2B5EF4-FFF2-40B4-BE49-F238E27FC236}">
                <a16:creationId xmlns:a16="http://schemas.microsoft.com/office/drawing/2014/main" xmlns="" id="{5250E69F-0B80-4312-A57A-0F14B9294EAB}"/>
              </a:ext>
            </a:extLst>
          </p:cNvPr>
          <p:cNvCxnSpPr>
            <a:cxnSpLocks/>
          </p:cNvCxnSpPr>
          <p:nvPr/>
        </p:nvCxnSpPr>
        <p:spPr>
          <a:xfrm flipV="1">
            <a:off x="4298832" y="4166200"/>
            <a:ext cx="0" cy="286839"/>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17">
            <a:extLst>
              <a:ext uri="{FF2B5EF4-FFF2-40B4-BE49-F238E27FC236}">
                <a16:creationId xmlns:a16="http://schemas.microsoft.com/office/drawing/2014/main" xmlns="" id="{5250E69F-0B80-4312-A57A-0F14B9294EAB}"/>
              </a:ext>
            </a:extLst>
          </p:cNvPr>
          <p:cNvCxnSpPr>
            <a:cxnSpLocks/>
          </p:cNvCxnSpPr>
          <p:nvPr/>
        </p:nvCxnSpPr>
        <p:spPr>
          <a:xfrm flipV="1">
            <a:off x="2136874" y="4141679"/>
            <a:ext cx="0" cy="212546"/>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cxnSp>
        <p:nvCxnSpPr>
          <p:cNvPr id="35" name="Straight Arrow Connector 17">
            <a:extLst>
              <a:ext uri="{FF2B5EF4-FFF2-40B4-BE49-F238E27FC236}">
                <a16:creationId xmlns:a16="http://schemas.microsoft.com/office/drawing/2014/main" xmlns="" id="{5250E69F-0B80-4312-A57A-0F14B9294EAB}"/>
              </a:ext>
            </a:extLst>
          </p:cNvPr>
          <p:cNvCxnSpPr>
            <a:cxnSpLocks/>
          </p:cNvCxnSpPr>
          <p:nvPr/>
        </p:nvCxnSpPr>
        <p:spPr>
          <a:xfrm flipV="1">
            <a:off x="3495224" y="5443628"/>
            <a:ext cx="0" cy="286839"/>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xmlns="" id="{8E208599-8C13-494A-920B-5471CE26C5D1}"/>
              </a:ext>
            </a:extLst>
          </p:cNvPr>
          <p:cNvSpPr txBox="1"/>
          <p:nvPr/>
        </p:nvSpPr>
        <p:spPr>
          <a:xfrm>
            <a:off x="3613369" y="5443628"/>
            <a:ext cx="665567" cy="261610"/>
          </a:xfrm>
          <a:prstGeom prst="rect">
            <a:avLst/>
          </a:prstGeom>
          <a:noFill/>
        </p:spPr>
        <p:txBody>
          <a:bodyPr wrap="square" rtlCol="0">
            <a:spAutoFit/>
          </a:bodyPr>
          <a:lstStyle/>
          <a:p>
            <a:r>
              <a:rPr lang="en-US" sz="1100" b="1" dirty="0"/>
              <a:t>Vi-</a:t>
            </a:r>
            <a:r>
              <a:rPr lang="en-US" sz="1100" b="1" dirty="0" err="1"/>
              <a:t>Vnfm</a:t>
            </a:r>
            <a:endParaRPr lang="en-US" sz="1100" b="1" dirty="0"/>
          </a:p>
        </p:txBody>
      </p:sp>
      <p:sp>
        <p:nvSpPr>
          <p:cNvPr id="49" name="TextBox 48">
            <a:extLst>
              <a:ext uri="{FF2B5EF4-FFF2-40B4-BE49-F238E27FC236}">
                <a16:creationId xmlns:a16="http://schemas.microsoft.com/office/drawing/2014/main" xmlns="" id="{525AE47A-F0D1-47A5-872F-4B37A8004070}"/>
              </a:ext>
            </a:extLst>
          </p:cNvPr>
          <p:cNvSpPr txBox="1"/>
          <p:nvPr/>
        </p:nvSpPr>
        <p:spPr>
          <a:xfrm>
            <a:off x="4270267" y="4920655"/>
            <a:ext cx="665567" cy="261610"/>
          </a:xfrm>
          <a:prstGeom prst="rect">
            <a:avLst/>
          </a:prstGeom>
          <a:noFill/>
        </p:spPr>
        <p:txBody>
          <a:bodyPr wrap="none" rtlCol="0">
            <a:spAutoFit/>
          </a:bodyPr>
          <a:lstStyle/>
          <a:p>
            <a:r>
              <a:rPr lang="en-US" sz="1100" b="1" dirty="0"/>
              <a:t>Vi-</a:t>
            </a:r>
            <a:r>
              <a:rPr lang="en-US" sz="1100" b="1" dirty="0" err="1"/>
              <a:t>Vnfm</a:t>
            </a:r>
            <a:endParaRPr lang="en-US" sz="1100" b="1" dirty="0"/>
          </a:p>
        </p:txBody>
      </p:sp>
      <p:cxnSp>
        <p:nvCxnSpPr>
          <p:cNvPr id="50" name="Straight Arrow Connector 17">
            <a:extLst>
              <a:ext uri="{FF2B5EF4-FFF2-40B4-BE49-F238E27FC236}">
                <a16:creationId xmlns:a16="http://schemas.microsoft.com/office/drawing/2014/main" xmlns="" id="{5250E69F-0B80-4312-A57A-0F14B9294EAB}"/>
              </a:ext>
            </a:extLst>
          </p:cNvPr>
          <p:cNvCxnSpPr>
            <a:cxnSpLocks/>
          </p:cNvCxnSpPr>
          <p:nvPr/>
        </p:nvCxnSpPr>
        <p:spPr>
          <a:xfrm flipV="1">
            <a:off x="4293127" y="4971450"/>
            <a:ext cx="0" cy="212546"/>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xmlns="" id="{525AE47A-F0D1-47A5-872F-4B37A8004070}"/>
              </a:ext>
            </a:extLst>
          </p:cNvPr>
          <p:cNvSpPr txBox="1"/>
          <p:nvPr/>
        </p:nvSpPr>
        <p:spPr>
          <a:xfrm>
            <a:off x="1991911" y="5376452"/>
            <a:ext cx="665567" cy="261610"/>
          </a:xfrm>
          <a:prstGeom prst="rect">
            <a:avLst/>
          </a:prstGeom>
          <a:noFill/>
        </p:spPr>
        <p:txBody>
          <a:bodyPr wrap="none" rtlCol="0">
            <a:spAutoFit/>
          </a:bodyPr>
          <a:lstStyle/>
          <a:p>
            <a:r>
              <a:rPr lang="en-US" sz="1100" b="1" dirty="0"/>
              <a:t>Vi-</a:t>
            </a:r>
            <a:r>
              <a:rPr lang="en-US" sz="1100" b="1" dirty="0" err="1"/>
              <a:t>Vnfm</a:t>
            </a:r>
            <a:endParaRPr lang="en-US" sz="1100" b="1" dirty="0"/>
          </a:p>
        </p:txBody>
      </p:sp>
      <p:cxnSp>
        <p:nvCxnSpPr>
          <p:cNvPr id="54" name="Straight Arrow Connector 17">
            <a:extLst>
              <a:ext uri="{FF2B5EF4-FFF2-40B4-BE49-F238E27FC236}">
                <a16:creationId xmlns:a16="http://schemas.microsoft.com/office/drawing/2014/main" xmlns="" id="{5250E69F-0B80-4312-A57A-0F14B9294EAB}"/>
              </a:ext>
            </a:extLst>
          </p:cNvPr>
          <p:cNvCxnSpPr>
            <a:cxnSpLocks/>
          </p:cNvCxnSpPr>
          <p:nvPr/>
        </p:nvCxnSpPr>
        <p:spPr>
          <a:xfrm flipV="1">
            <a:off x="2059375" y="4935488"/>
            <a:ext cx="0" cy="829269"/>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xmlns="" id="{525AE47A-F0D1-47A5-872F-4B37A8004070}"/>
              </a:ext>
            </a:extLst>
          </p:cNvPr>
          <p:cNvSpPr txBox="1"/>
          <p:nvPr/>
        </p:nvSpPr>
        <p:spPr>
          <a:xfrm>
            <a:off x="2097082" y="4106062"/>
            <a:ext cx="724878" cy="261610"/>
          </a:xfrm>
          <a:prstGeom prst="rect">
            <a:avLst/>
          </a:prstGeom>
          <a:noFill/>
        </p:spPr>
        <p:txBody>
          <a:bodyPr wrap="none" rtlCol="0">
            <a:spAutoFit/>
          </a:bodyPr>
          <a:lstStyle/>
          <a:p>
            <a:r>
              <a:rPr lang="en-US" sz="1100" b="1" dirty="0"/>
              <a:t>Or- </a:t>
            </a:r>
            <a:r>
              <a:rPr lang="en-US" sz="1100" b="1" dirty="0" err="1"/>
              <a:t>Vnfm</a:t>
            </a:r>
            <a:endParaRPr lang="en-US" sz="1100" b="1" dirty="0"/>
          </a:p>
        </p:txBody>
      </p:sp>
      <p:sp>
        <p:nvSpPr>
          <p:cNvPr id="60" name="TextBox 59">
            <a:extLst>
              <a:ext uri="{FF2B5EF4-FFF2-40B4-BE49-F238E27FC236}">
                <a16:creationId xmlns:a16="http://schemas.microsoft.com/office/drawing/2014/main" xmlns="" id="{525AE47A-F0D1-47A5-872F-4B37A8004070}"/>
              </a:ext>
            </a:extLst>
          </p:cNvPr>
          <p:cNvSpPr txBox="1"/>
          <p:nvPr/>
        </p:nvSpPr>
        <p:spPr>
          <a:xfrm>
            <a:off x="4277582" y="4179647"/>
            <a:ext cx="724878" cy="261610"/>
          </a:xfrm>
          <a:prstGeom prst="rect">
            <a:avLst/>
          </a:prstGeom>
          <a:noFill/>
        </p:spPr>
        <p:txBody>
          <a:bodyPr wrap="none" rtlCol="0">
            <a:spAutoFit/>
          </a:bodyPr>
          <a:lstStyle/>
          <a:p>
            <a:r>
              <a:rPr lang="en-US" sz="1100" b="1" dirty="0"/>
              <a:t>Or- </a:t>
            </a:r>
            <a:r>
              <a:rPr lang="en-US" sz="1100" b="1" dirty="0" err="1"/>
              <a:t>Vnfm</a:t>
            </a:r>
            <a:endParaRPr lang="en-US" sz="1100" b="1" dirty="0"/>
          </a:p>
        </p:txBody>
      </p:sp>
      <p:sp>
        <p:nvSpPr>
          <p:cNvPr id="61" name="TextBox 60">
            <a:extLst>
              <a:ext uri="{FF2B5EF4-FFF2-40B4-BE49-F238E27FC236}">
                <a16:creationId xmlns:a16="http://schemas.microsoft.com/office/drawing/2014/main" xmlns="" id="{525AE47A-F0D1-47A5-872F-4B37A8004070}"/>
              </a:ext>
            </a:extLst>
          </p:cNvPr>
          <p:cNvSpPr txBox="1"/>
          <p:nvPr/>
        </p:nvSpPr>
        <p:spPr>
          <a:xfrm>
            <a:off x="3028398" y="4471069"/>
            <a:ext cx="492443" cy="261610"/>
          </a:xfrm>
          <a:prstGeom prst="rect">
            <a:avLst/>
          </a:prstGeom>
          <a:noFill/>
        </p:spPr>
        <p:txBody>
          <a:bodyPr wrap="none" rtlCol="0">
            <a:spAutoFit/>
          </a:bodyPr>
          <a:lstStyle/>
          <a:p>
            <a:r>
              <a:rPr lang="en-US" sz="1100" b="1" dirty="0"/>
              <a:t>Or-Vi</a:t>
            </a:r>
          </a:p>
        </p:txBody>
      </p:sp>
      <p:sp>
        <p:nvSpPr>
          <p:cNvPr id="64" name="Rectangle: Rounded Corners 5">
            <a:extLst>
              <a:ext uri="{FF2B5EF4-FFF2-40B4-BE49-F238E27FC236}">
                <a16:creationId xmlns:a16="http://schemas.microsoft.com/office/drawing/2014/main" xmlns="" id="{F5048C9F-85B9-4D96-A4EA-3EF6A6949BF9}"/>
              </a:ext>
            </a:extLst>
          </p:cNvPr>
          <p:cNvSpPr/>
          <p:nvPr/>
        </p:nvSpPr>
        <p:spPr>
          <a:xfrm>
            <a:off x="5088235" y="4474710"/>
            <a:ext cx="1418124" cy="499593"/>
          </a:xfrm>
          <a:prstGeom prst="roundRect">
            <a:avLst/>
          </a:prstGeom>
          <a:noFill/>
          <a:ln w="12700" cap="flat" cmpd="sng" algn="ctr">
            <a:solidFill>
              <a:schemeClr val="accent1">
                <a:shade val="50000"/>
              </a:schemeClr>
            </a:solid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0000"/>
                </a:solidFill>
              </a:rPr>
              <a:t>EMS</a:t>
            </a:r>
          </a:p>
        </p:txBody>
      </p:sp>
      <p:sp>
        <p:nvSpPr>
          <p:cNvPr id="65" name="Rectangle: Rounded Corners 24">
            <a:extLst>
              <a:ext uri="{FF2B5EF4-FFF2-40B4-BE49-F238E27FC236}">
                <a16:creationId xmlns:a16="http://schemas.microsoft.com/office/drawing/2014/main" xmlns="" id="{5D8202FE-6F46-4095-8DA1-08BEA5BD5D33}"/>
              </a:ext>
            </a:extLst>
          </p:cNvPr>
          <p:cNvSpPr/>
          <p:nvPr/>
        </p:nvSpPr>
        <p:spPr>
          <a:xfrm>
            <a:off x="5345456" y="4382799"/>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D</a:t>
            </a:r>
            <a:r>
              <a:rPr lang="en-US" altLang="zh-CN" sz="1200" dirty="0"/>
              <a:t>river</a:t>
            </a:r>
            <a:endParaRPr lang="en-US" sz="1200" dirty="0"/>
          </a:p>
        </p:txBody>
      </p:sp>
      <p:sp>
        <p:nvSpPr>
          <p:cNvPr id="66" name="Rectangle: Rounded Corners 3">
            <a:extLst>
              <a:ext uri="{FF2B5EF4-FFF2-40B4-BE49-F238E27FC236}">
                <a16:creationId xmlns:a16="http://schemas.microsoft.com/office/drawing/2014/main" xmlns="" id="{0E3B859D-C3DA-49AF-B1D2-6C57B81AE6F2}"/>
              </a:ext>
            </a:extLst>
          </p:cNvPr>
          <p:cNvSpPr/>
          <p:nvPr/>
        </p:nvSpPr>
        <p:spPr>
          <a:xfrm>
            <a:off x="1254933" y="1182029"/>
            <a:ext cx="1712599" cy="426805"/>
          </a:xfrm>
          <a:prstGeom prst="roundRect">
            <a:avLst/>
          </a:prstGeom>
          <a:solidFill>
            <a:srgbClr val="FFFFFF"/>
          </a:solid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a:solidFill>
                  <a:srgbClr val="000000"/>
                </a:solidFill>
              </a:rPr>
              <a:t>SO</a:t>
            </a:r>
          </a:p>
        </p:txBody>
      </p:sp>
      <p:sp>
        <p:nvSpPr>
          <p:cNvPr id="67" name="Rectangle: Rounded Corners 3">
            <a:extLst>
              <a:ext uri="{FF2B5EF4-FFF2-40B4-BE49-F238E27FC236}">
                <a16:creationId xmlns:a16="http://schemas.microsoft.com/office/drawing/2014/main" xmlns="" id="{0E3B859D-C3DA-49AF-B1D2-6C57B81AE6F2}"/>
              </a:ext>
            </a:extLst>
          </p:cNvPr>
          <p:cNvSpPr/>
          <p:nvPr/>
        </p:nvSpPr>
        <p:spPr>
          <a:xfrm>
            <a:off x="3056413" y="1182029"/>
            <a:ext cx="1712599" cy="426805"/>
          </a:xfrm>
          <a:prstGeom prst="roundRect">
            <a:avLst/>
          </a:prstGeom>
          <a:solidFill>
            <a:srgbClr val="FFFFFF"/>
          </a:solid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a:solidFill>
                  <a:srgbClr val="000000"/>
                </a:solidFill>
              </a:rPr>
              <a:t>Policy</a:t>
            </a:r>
          </a:p>
        </p:txBody>
      </p:sp>
      <p:sp>
        <p:nvSpPr>
          <p:cNvPr id="68" name="Rectangle: Rounded Corners 3">
            <a:extLst>
              <a:ext uri="{FF2B5EF4-FFF2-40B4-BE49-F238E27FC236}">
                <a16:creationId xmlns:a16="http://schemas.microsoft.com/office/drawing/2014/main" xmlns="" id="{0E3B859D-C3DA-49AF-B1D2-6C57B81AE6F2}"/>
              </a:ext>
            </a:extLst>
          </p:cNvPr>
          <p:cNvSpPr/>
          <p:nvPr/>
        </p:nvSpPr>
        <p:spPr>
          <a:xfrm>
            <a:off x="4857778" y="1182029"/>
            <a:ext cx="1712599" cy="426805"/>
          </a:xfrm>
          <a:prstGeom prst="roundRect">
            <a:avLst/>
          </a:prstGeom>
          <a:solidFill>
            <a:srgbClr val="FFFFFF"/>
          </a:solid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a:solidFill>
                  <a:srgbClr val="000000"/>
                </a:solidFill>
              </a:rPr>
              <a:t>UUI</a:t>
            </a:r>
          </a:p>
        </p:txBody>
      </p:sp>
      <p:cxnSp>
        <p:nvCxnSpPr>
          <p:cNvPr id="71" name="Straight Arrow Connector 17">
            <a:extLst>
              <a:ext uri="{FF2B5EF4-FFF2-40B4-BE49-F238E27FC236}">
                <a16:creationId xmlns:a16="http://schemas.microsoft.com/office/drawing/2014/main" xmlns="" id="{5250E69F-0B80-4312-A57A-0F14B9294EAB}"/>
              </a:ext>
            </a:extLst>
          </p:cNvPr>
          <p:cNvCxnSpPr>
            <a:cxnSpLocks/>
          </p:cNvCxnSpPr>
          <p:nvPr/>
        </p:nvCxnSpPr>
        <p:spPr>
          <a:xfrm flipV="1">
            <a:off x="3869473" y="1710627"/>
            <a:ext cx="0" cy="212546"/>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sp>
        <p:nvSpPr>
          <p:cNvPr id="72" name="矩形 71"/>
          <p:cNvSpPr/>
          <p:nvPr/>
        </p:nvSpPr>
        <p:spPr>
          <a:xfrm>
            <a:off x="3856350" y="1677174"/>
            <a:ext cx="878767" cy="261610"/>
          </a:xfrm>
          <a:prstGeom prst="rect">
            <a:avLst/>
          </a:prstGeom>
        </p:spPr>
        <p:txBody>
          <a:bodyPr wrap="square">
            <a:spAutoFit/>
          </a:bodyPr>
          <a:lstStyle/>
          <a:p>
            <a:r>
              <a:rPr lang="en-GB" altLang="zh-CN" sz="1100" b="1" dirty="0"/>
              <a:t>Os-Ma-</a:t>
            </a:r>
            <a:r>
              <a:rPr lang="en-GB" altLang="zh-CN" sz="1100" b="1" dirty="0" err="1"/>
              <a:t>nfvo</a:t>
            </a:r>
            <a:endParaRPr lang="zh-CN" altLang="en-US" sz="1100" b="1" dirty="0"/>
          </a:p>
        </p:txBody>
      </p:sp>
    </p:spTree>
    <p:extLst>
      <p:ext uri="{BB962C8B-B14F-4D97-AF65-F5344CB8AC3E}">
        <p14:creationId xmlns:p14="http://schemas.microsoft.com/office/powerpoint/2010/main" val="2169500239"/>
      </p:ext>
    </p:extLst>
  </p:cSld>
  <p:clrMapOvr>
    <a:masterClrMapping/>
  </p:clrMapOvr>
  <p:transition spd="med" advClick="0"/>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35</a:t>
            </a:fld>
            <a:endParaRPr lang="en-US" dirty="0"/>
          </a:p>
        </p:txBody>
      </p:sp>
      <p:sp>
        <p:nvSpPr>
          <p:cNvPr id="3" name="Title 2"/>
          <p:cNvSpPr>
            <a:spLocks noGrp="1"/>
          </p:cNvSpPr>
          <p:nvPr>
            <p:ph type="title"/>
          </p:nvPr>
        </p:nvSpPr>
        <p:spPr/>
        <p:txBody>
          <a:bodyPr>
            <a:normAutofit/>
          </a:bodyPr>
          <a:lstStyle/>
          <a:p>
            <a:r>
              <a:rPr lang="en-US" sz="3200" b="1" dirty="0"/>
              <a:t>VF-C – NFVO (1/2)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endParaRPr lang="en-US" altLang="zh-CN" sz="1200" dirty="0">
              <a:latin typeface="微软雅黑" panose="020B0503020204020204" pitchFamily="34" charset="-122"/>
              <a:ea typeface="微软雅黑" panose="020B0503020204020204" pitchFamily="34" charset="-122"/>
            </a:endParaRPr>
          </a:p>
          <a:p>
            <a:pPr algn="ctr" defTabSz="914377">
              <a:buClr>
                <a:srgbClr val="CC9900"/>
              </a:buClr>
            </a:pPr>
            <a:endParaRPr lang="en-US" altLang="zh-CN" sz="1200" dirty="0">
              <a:latin typeface="微软雅黑" panose="020B0503020204020204" pitchFamily="34" charset="-122"/>
              <a:ea typeface="微软雅黑" panose="020B0503020204020204" pitchFamily="34" charset="-122"/>
            </a:endParaRPr>
          </a:p>
          <a:p>
            <a:pPr algn="ctr" defTabSz="914377">
              <a:buClr>
                <a:srgbClr val="CC9900"/>
              </a:buClr>
            </a:pPr>
            <a:r>
              <a:rPr lang="en-US" altLang="zh-CN" sz="1200" dirty="0">
                <a:latin typeface="微软雅黑" panose="020B0503020204020204" pitchFamily="34" charset="-122"/>
                <a:ea typeface="微软雅黑" panose="020B0503020204020204" pitchFamily="34" charset="-122"/>
              </a:rPr>
              <a:t>NFVO</a:t>
            </a:r>
          </a:p>
        </p:txBody>
      </p:sp>
      <p:sp>
        <p:nvSpPr>
          <p:cNvPr id="8" name="Rectangle 7"/>
          <p:cNvSpPr/>
          <p:nvPr/>
        </p:nvSpPr>
        <p:spPr>
          <a:xfrm>
            <a:off x="2297232" y="1500741"/>
            <a:ext cx="9523929" cy="12988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a:solidFill>
                  <a:schemeClr val="tx1">
                    <a:lumMod val="85000"/>
                    <a:lumOff val="15000"/>
                  </a:schemeClr>
                </a:solidFill>
              </a:rPr>
              <a:t> Provides reference implementation of NFVO in ETSI MANO architecture</a:t>
            </a:r>
          </a:p>
          <a:p>
            <a:pPr marL="285750" indent="-285750">
              <a:buFontTx/>
              <a:buChar char="-"/>
            </a:pPr>
            <a:r>
              <a:rPr lang="en-US" dirty="0">
                <a:solidFill>
                  <a:schemeClr val="tx1">
                    <a:lumMod val="85000"/>
                    <a:lumOff val="15000"/>
                  </a:schemeClr>
                </a:solidFill>
              </a:rPr>
              <a:t> Provides Network service life cycle management </a:t>
            </a:r>
          </a:p>
          <a:p>
            <a:pPr marL="285750" indent="-285750">
              <a:buFontTx/>
              <a:buChar char="-"/>
            </a:pPr>
            <a:r>
              <a:rPr lang="en-US" dirty="0">
                <a:solidFill>
                  <a:schemeClr val="tx1">
                    <a:lumMod val="85000"/>
                    <a:lumOff val="15000"/>
                  </a:schemeClr>
                </a:solidFill>
              </a:rPr>
              <a:t> Provides NS/VNF layer’s FCAPS management</a:t>
            </a:r>
          </a:p>
        </p:txBody>
      </p:sp>
      <p:sp>
        <p:nvSpPr>
          <p:cNvPr id="9" name="Rectangle 8"/>
          <p:cNvSpPr/>
          <p:nvPr/>
        </p:nvSpPr>
        <p:spPr>
          <a:xfrm>
            <a:off x="2297232" y="3161947"/>
            <a:ext cx="9523929" cy="29333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a:solidFill>
                  <a:schemeClr val="tx1">
                    <a:lumMod val="85000"/>
                    <a:lumOff val="15000"/>
                  </a:schemeClr>
                </a:solidFill>
              </a:rPr>
              <a:t>Network Service LCM interface</a:t>
            </a:r>
          </a:p>
          <a:p>
            <a:pPr marL="742950" lvl="1" indent="-285750">
              <a:buFontTx/>
              <a:buChar char="-"/>
            </a:pPr>
            <a:r>
              <a:rPr lang="en-US" dirty="0">
                <a:solidFill>
                  <a:schemeClr val="tx1">
                    <a:lumMod val="85000"/>
                    <a:lumOff val="15000"/>
                  </a:schemeClr>
                </a:solidFill>
              </a:rPr>
              <a:t>Provides Network Service LCM interface</a:t>
            </a:r>
          </a:p>
          <a:p>
            <a:pPr marL="742950" lvl="1" indent="-285750"/>
            <a:r>
              <a:rPr lang="en-US" dirty="0">
                <a:solidFill>
                  <a:schemeClr val="tx1">
                    <a:lumMod val="85000"/>
                    <a:lumOff val="15000"/>
                  </a:schemeClr>
                </a:solidFill>
              </a:rPr>
              <a:t>     (</a:t>
            </a:r>
            <a:r>
              <a:rPr lang="en-US" altLang="zh-CN" dirty="0">
                <a:solidFill>
                  <a:schemeClr val="tx1">
                    <a:lumMod val="85000"/>
                    <a:lumOff val="15000"/>
                  </a:schemeClr>
                </a:solidFill>
              </a:rPr>
              <a:t>NS create/instantiate/scale/heal/terminate/delete/query</a:t>
            </a:r>
            <a:r>
              <a:rPr lang="en-US" dirty="0">
                <a:solidFill>
                  <a:schemeClr val="tx1">
                    <a:lumMod val="85000"/>
                    <a:lumOff val="15000"/>
                  </a:schemeClr>
                </a:solidFill>
              </a:rPr>
              <a:t>) </a:t>
            </a:r>
          </a:p>
          <a:p>
            <a:pPr marL="285750" indent="-285750">
              <a:buFontTx/>
              <a:buChar char="-"/>
            </a:pPr>
            <a:r>
              <a:rPr lang="en-US" dirty="0">
                <a:solidFill>
                  <a:schemeClr val="tx1">
                    <a:lumMod val="85000"/>
                    <a:lumOff val="15000"/>
                  </a:schemeClr>
                </a:solidFill>
              </a:rPr>
              <a:t>VNF Operation Granting interface</a:t>
            </a:r>
          </a:p>
          <a:p>
            <a:pPr marL="742950" lvl="1" indent="-285750">
              <a:buFontTx/>
              <a:buChar char="-"/>
            </a:pPr>
            <a:r>
              <a:rPr lang="en-US" dirty="0">
                <a:solidFill>
                  <a:schemeClr val="tx1">
                    <a:lumMod val="85000"/>
                    <a:lumOff val="15000"/>
                  </a:schemeClr>
                </a:solidFill>
              </a:rPr>
              <a:t>Provides VNF Operation Granting interface and make granting decision</a:t>
            </a:r>
          </a:p>
          <a:p>
            <a:pPr marL="285750" indent="-285750">
              <a:buFontTx/>
              <a:buChar char="-"/>
            </a:pPr>
            <a:r>
              <a:rPr lang="en-US" dirty="0">
                <a:solidFill>
                  <a:schemeClr val="tx1">
                    <a:lumMod val="85000"/>
                    <a:lumOff val="15000"/>
                  </a:schemeClr>
                </a:solidFill>
              </a:rPr>
              <a:t>NS package management interface</a:t>
            </a:r>
          </a:p>
          <a:p>
            <a:pPr marL="742950" lvl="1" indent="-285750">
              <a:buFontTx/>
              <a:buChar char="-"/>
            </a:pPr>
            <a:r>
              <a:rPr lang="en-US" dirty="0">
                <a:solidFill>
                  <a:schemeClr val="tx1">
                    <a:lumMod val="85000"/>
                    <a:lumOff val="15000"/>
                  </a:schemeClr>
                </a:solidFill>
              </a:rPr>
              <a:t>Provides runtime NS package management interface</a:t>
            </a:r>
          </a:p>
          <a:p>
            <a:pPr marL="285750" indent="-285750">
              <a:buFontTx/>
              <a:buChar char="-"/>
            </a:pPr>
            <a:r>
              <a:rPr lang="en-US" altLang="zh-CN" dirty="0">
                <a:solidFill>
                  <a:schemeClr val="tx1">
                    <a:lumMod val="85000"/>
                    <a:lumOff val="15000"/>
                  </a:schemeClr>
                </a:solidFill>
              </a:rPr>
              <a:t>VNF package management interface</a:t>
            </a:r>
          </a:p>
          <a:p>
            <a:pPr marL="742950" lvl="1" indent="-285750">
              <a:buFontTx/>
              <a:buChar char="-"/>
            </a:pPr>
            <a:r>
              <a:rPr lang="en-US" altLang="zh-CN" dirty="0">
                <a:solidFill>
                  <a:schemeClr val="tx1">
                    <a:lumMod val="85000"/>
                    <a:lumOff val="15000"/>
                  </a:schemeClr>
                </a:solidFill>
              </a:rPr>
              <a:t>Provides runtime VNF package management interface</a:t>
            </a:r>
          </a:p>
          <a:p>
            <a:pPr marL="742950" lvl="1" indent="-285750">
              <a:buFontTx/>
              <a:buChar char="-"/>
            </a:pPr>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1" y="1263241"/>
            <a:ext cx="2297231" cy="646331"/>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a:t>Network Service LCM Interface</a:t>
            </a:r>
          </a:p>
          <a:p>
            <a:pPr marL="171450" indent="-171450">
              <a:buFont typeface="Arial" panose="020B0604020202020204" pitchFamily="34" charset="0"/>
              <a:buChar char="•"/>
            </a:pPr>
            <a:r>
              <a:rPr lang="en-US" altLang="zh-CN" sz="900" dirty="0"/>
              <a:t>VNF Operation Granting Interface</a:t>
            </a:r>
          </a:p>
          <a:p>
            <a:pPr marL="171450" indent="-171450">
              <a:buFont typeface="Arial" panose="020B0604020202020204" pitchFamily="34" charset="0"/>
              <a:buChar char="•"/>
            </a:pPr>
            <a:r>
              <a:rPr lang="en-US" altLang="zh-CN" sz="900" dirty="0"/>
              <a:t>NS package management Interface</a:t>
            </a:r>
          </a:p>
          <a:p>
            <a:pPr marL="171450" indent="-171450">
              <a:buFont typeface="Arial" panose="020B0604020202020204" pitchFamily="34" charset="0"/>
              <a:buChar char="•"/>
            </a:pPr>
            <a:r>
              <a:rPr lang="en-US" altLang="zh-CN" sz="900" dirty="0"/>
              <a:t>VNF package management interface</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345308" y="4051441"/>
            <a:ext cx="1758815" cy="1061829"/>
          </a:xfrm>
          <a:prstGeom prst="rect">
            <a:avLst/>
          </a:prstGeom>
          <a:noFill/>
        </p:spPr>
        <p:txBody>
          <a:bodyPr wrap="none" rtlCol="0">
            <a:spAutoFit/>
          </a:bodyPr>
          <a:lstStyle/>
          <a:p>
            <a:r>
              <a:rPr lang="en-US" altLang="zh-CN" sz="900" dirty="0"/>
              <a:t>VNF LCM Interface</a:t>
            </a:r>
          </a:p>
          <a:p>
            <a:r>
              <a:rPr lang="en-US" altLang="zh-CN" sz="900" dirty="0"/>
              <a:t>Inventory Service Interface</a:t>
            </a:r>
          </a:p>
          <a:p>
            <a:r>
              <a:rPr lang="en-US" altLang="zh-CN" sz="900" dirty="0"/>
              <a:t>Catalog Synchronization interface</a:t>
            </a:r>
          </a:p>
          <a:p>
            <a:r>
              <a:rPr lang="en-US" altLang="zh-CN" sz="900" dirty="0"/>
              <a:t>Generic VIM Interface</a:t>
            </a:r>
          </a:p>
          <a:p>
            <a:r>
              <a:rPr lang="en-US" altLang="zh-CN" sz="900" dirty="0"/>
              <a:t>Date report interface</a:t>
            </a:r>
          </a:p>
          <a:p>
            <a:r>
              <a:rPr lang="en-US" altLang="zh-CN" sz="900" dirty="0"/>
              <a:t>Tosca parser interface </a:t>
            </a:r>
          </a:p>
          <a:p>
            <a:r>
              <a:rPr lang="en-US" altLang="zh-CN" sz="900" dirty="0"/>
              <a:t>Optimization Request Interface</a:t>
            </a:r>
          </a:p>
        </p:txBody>
      </p:sp>
    </p:spTree>
    <p:extLst>
      <p:ext uri="{BB962C8B-B14F-4D97-AF65-F5344CB8AC3E}">
        <p14:creationId xmlns:p14="http://schemas.microsoft.com/office/powerpoint/2010/main" val="1211993900"/>
      </p:ext>
    </p:extLst>
  </p:cSld>
  <p:clrMapOvr>
    <a:masterClrMapping/>
  </p:clrMapOvr>
  <p:transition>
    <p:wipe dir="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36</a:t>
            </a:fld>
            <a:endParaRPr lang="en-US" dirty="0"/>
          </a:p>
        </p:txBody>
      </p:sp>
      <p:sp>
        <p:nvSpPr>
          <p:cNvPr id="3" name="Title 2"/>
          <p:cNvSpPr>
            <a:spLocks noGrp="1"/>
          </p:cNvSpPr>
          <p:nvPr>
            <p:ph type="title"/>
          </p:nvPr>
        </p:nvSpPr>
        <p:spPr/>
        <p:txBody>
          <a:bodyPr>
            <a:normAutofit/>
          </a:bodyPr>
          <a:lstStyle/>
          <a:p>
            <a:r>
              <a:rPr lang="en-US" sz="3200" b="1" dirty="0"/>
              <a:t>VF-C – NFVO (2/2)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endParaRPr lang="en-US" altLang="zh-CN" sz="1200" dirty="0">
              <a:latin typeface="微软雅黑" panose="020B0503020204020204" pitchFamily="34" charset="-122"/>
              <a:ea typeface="微软雅黑" panose="020B0503020204020204" pitchFamily="34" charset="-122"/>
            </a:endParaRPr>
          </a:p>
          <a:p>
            <a:pPr algn="ctr" defTabSz="914377">
              <a:buClr>
                <a:srgbClr val="CC9900"/>
              </a:buClr>
            </a:pPr>
            <a:endParaRPr lang="en-US" altLang="zh-CN" sz="1200" dirty="0">
              <a:latin typeface="微软雅黑" panose="020B0503020204020204" pitchFamily="34" charset="-122"/>
              <a:ea typeface="微软雅黑" panose="020B0503020204020204" pitchFamily="34" charset="-122"/>
            </a:endParaRPr>
          </a:p>
          <a:p>
            <a:pPr algn="ctr" defTabSz="914377">
              <a:buClr>
                <a:srgbClr val="CC9900"/>
              </a:buClr>
            </a:pPr>
            <a:r>
              <a:rPr lang="en-US" altLang="zh-CN" sz="1200" dirty="0">
                <a:latin typeface="微软雅黑" panose="020B0503020204020204" pitchFamily="34" charset="-122"/>
                <a:ea typeface="微软雅黑" panose="020B0503020204020204" pitchFamily="34" charset="-122"/>
              </a:rPr>
              <a:t>NFVO</a:t>
            </a:r>
          </a:p>
        </p:txBody>
      </p:sp>
      <p:sp>
        <p:nvSpPr>
          <p:cNvPr id="10" name="Rectangle 9"/>
          <p:cNvSpPr/>
          <p:nvPr/>
        </p:nvSpPr>
        <p:spPr>
          <a:xfrm>
            <a:off x="2297232" y="1734902"/>
            <a:ext cx="9523929" cy="261950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Interfaces:</a:t>
            </a:r>
          </a:p>
          <a:p>
            <a:pPr marL="285750" indent="-285750">
              <a:buFontTx/>
              <a:buChar char="-"/>
            </a:pPr>
            <a:r>
              <a:rPr lang="en-US" altLang="zh-CN" dirty="0">
                <a:solidFill>
                  <a:schemeClr val="tx1">
                    <a:lumMod val="85000"/>
                    <a:lumOff val="15000"/>
                  </a:schemeClr>
                </a:solidFill>
              </a:rPr>
              <a:t>VNF LCM Interface, from: Generic NF controller, SVNFM </a:t>
            </a:r>
          </a:p>
          <a:p>
            <a:pPr marL="285750" indent="-285750">
              <a:buFontTx/>
              <a:buChar char="-"/>
            </a:pPr>
            <a:r>
              <a:rPr lang="en-US" altLang="zh-CN" dirty="0">
                <a:solidFill>
                  <a:schemeClr val="tx1">
                    <a:lumMod val="85000"/>
                    <a:lumOff val="15000"/>
                  </a:schemeClr>
                </a:solidFill>
              </a:rPr>
              <a:t>Inventory Service Interface, from: Available and Active Inventory</a:t>
            </a:r>
          </a:p>
          <a:p>
            <a:pPr marL="285750" indent="-285750">
              <a:buFontTx/>
              <a:buChar char="-"/>
            </a:pPr>
            <a:r>
              <a:rPr lang="en-US" altLang="zh-CN" dirty="0">
                <a:solidFill>
                  <a:schemeClr val="tx1">
                    <a:lumMod val="85000"/>
                    <a:lumOff val="15000"/>
                  </a:schemeClr>
                </a:solidFill>
              </a:rPr>
              <a:t>Catalog Synchronization Interface, from: SDC</a:t>
            </a:r>
          </a:p>
          <a:p>
            <a:pPr marL="285750" indent="-285750">
              <a:buFontTx/>
              <a:buChar char="-"/>
            </a:pPr>
            <a:r>
              <a:rPr lang="en-US" altLang="zh-CN" dirty="0">
                <a:solidFill>
                  <a:schemeClr val="tx1">
                    <a:lumMod val="85000"/>
                    <a:lumOff val="15000"/>
                  </a:schemeClr>
                </a:solidFill>
              </a:rPr>
              <a:t>Generic VIM Interface, From: Multi-cloud</a:t>
            </a:r>
          </a:p>
          <a:p>
            <a:pPr marL="285750" indent="-285750">
              <a:buFontTx/>
              <a:buChar char="-"/>
            </a:pPr>
            <a:r>
              <a:rPr lang="en-US" altLang="zh-CN" dirty="0">
                <a:solidFill>
                  <a:schemeClr val="tx1">
                    <a:lumMod val="85000"/>
                    <a:lumOff val="15000"/>
                  </a:schemeClr>
                </a:solidFill>
              </a:rPr>
              <a:t>Data report Interface, From: DCAE</a:t>
            </a:r>
          </a:p>
          <a:p>
            <a:pPr marL="285750" indent="-285750">
              <a:buFontTx/>
              <a:buChar char="-"/>
            </a:pPr>
            <a:r>
              <a:rPr lang="en-US" altLang="zh-CN" dirty="0">
                <a:solidFill>
                  <a:schemeClr val="tx1">
                    <a:lumMod val="85000"/>
                    <a:lumOff val="15000"/>
                  </a:schemeClr>
                </a:solidFill>
              </a:rPr>
              <a:t>Tosca parser Interface, From: Modeling</a:t>
            </a:r>
          </a:p>
          <a:p>
            <a:pPr marL="285750" indent="-285750">
              <a:buFontTx/>
              <a:buChar char="-"/>
            </a:pPr>
            <a:r>
              <a:rPr lang="en-US" altLang="zh-CN" dirty="0">
                <a:solidFill>
                  <a:schemeClr val="tx1">
                    <a:lumMod val="85000"/>
                    <a:lumOff val="15000"/>
                  </a:schemeClr>
                </a:solidFill>
              </a:rPr>
              <a:t>Service registration and discovery, From: MSB</a:t>
            </a:r>
          </a:p>
          <a:p>
            <a:pPr marL="285750" indent="-285750">
              <a:buFontTx/>
              <a:buChar char="-"/>
            </a:pPr>
            <a:r>
              <a:rPr lang="en-US" altLang="zh-CN" dirty="0">
                <a:solidFill>
                  <a:schemeClr val="tx1">
                    <a:lumMod val="85000"/>
                    <a:lumOff val="15000"/>
                  </a:schemeClr>
                </a:solidFill>
              </a:rPr>
              <a:t>Optimization Request Interface, from: Optimization Framework -TBD</a:t>
            </a:r>
          </a:p>
          <a:p>
            <a:pPr marL="285750" indent="-285750">
              <a:buFontTx/>
              <a:buChar char="-"/>
            </a:pPr>
            <a:endParaRPr lang="en-US" altLang="zh-CN" dirty="0">
              <a:solidFill>
                <a:schemeClr val="tx1">
                  <a:lumMod val="85000"/>
                  <a:lumOff val="15000"/>
                </a:schemeClr>
              </a:solidFill>
            </a:endParaRPr>
          </a:p>
          <a:p>
            <a:endParaRPr lang="en-US" dirty="0">
              <a:solidFill>
                <a:schemeClr val="tx1">
                  <a:lumMod val="85000"/>
                  <a:lumOff val="15000"/>
                </a:schemeClr>
              </a:solidFill>
            </a:endParaRPr>
          </a:p>
        </p:txBody>
      </p:sp>
      <p:sp>
        <p:nvSpPr>
          <p:cNvPr id="11" name="Rectangle 10"/>
          <p:cNvSpPr/>
          <p:nvPr/>
        </p:nvSpPr>
        <p:spPr>
          <a:xfrm>
            <a:off x="2297232" y="4461285"/>
            <a:ext cx="9523929" cy="14407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altLang="zh-CN" dirty="0">
                <a:solidFill>
                  <a:schemeClr val="tx1">
                    <a:lumMod val="85000"/>
                    <a:lumOff val="15000"/>
                  </a:schemeClr>
                </a:solidFill>
              </a:rPr>
              <a:t>Network Service Descriptor</a:t>
            </a:r>
          </a:p>
          <a:p>
            <a:pPr marL="285750" indent="-285750">
              <a:buFontTx/>
              <a:buChar char="-"/>
            </a:pPr>
            <a:r>
              <a:rPr lang="en-US" altLang="zh-CN" dirty="0">
                <a:solidFill>
                  <a:schemeClr val="tx1">
                    <a:lumMod val="85000"/>
                    <a:lumOff val="15000"/>
                  </a:schemeClr>
                </a:solidFill>
              </a:rPr>
              <a:t>VNF Descriptor</a:t>
            </a:r>
          </a:p>
          <a:p>
            <a:pPr marL="285750" indent="-285750">
              <a:buFontTx/>
              <a:buChar char="-"/>
            </a:pPr>
            <a:r>
              <a:rPr lang="en-US" altLang="zh-CN" dirty="0">
                <a:solidFill>
                  <a:prstClr val="black">
                    <a:lumMod val="85000"/>
                    <a:lumOff val="15000"/>
                  </a:prstClr>
                </a:solidFill>
              </a:rPr>
              <a:t>VES data format </a:t>
            </a:r>
          </a:p>
          <a:p>
            <a:pPr marL="285750" indent="-285750">
              <a:buFontTx/>
              <a:buChar char="-"/>
            </a:pPr>
            <a:r>
              <a:rPr lang="en-US" altLang="zh-CN" dirty="0" err="1">
                <a:solidFill>
                  <a:prstClr val="black">
                    <a:lumMod val="85000"/>
                    <a:lumOff val="15000"/>
                  </a:prstClr>
                </a:solidFill>
              </a:rPr>
              <a:t>Bpmn</a:t>
            </a:r>
            <a:r>
              <a:rPr lang="en-US" altLang="zh-CN" dirty="0">
                <a:solidFill>
                  <a:prstClr val="black">
                    <a:lumMod val="85000"/>
                    <a:lumOff val="15000"/>
                  </a:prstClr>
                </a:solidFill>
              </a:rPr>
              <a:t> Workflow</a:t>
            </a:r>
          </a:p>
          <a:p>
            <a:endParaRPr lang="en-US" altLang="zh-CN" dirty="0">
              <a:solidFill>
                <a:schemeClr val="tx1">
                  <a:lumMod val="85000"/>
                  <a:lumOff val="15000"/>
                </a:schemeClr>
              </a:solidFill>
            </a:endParaRPr>
          </a:p>
          <a:p>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1" y="1263241"/>
            <a:ext cx="2297231" cy="646331"/>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a:t>Network Service LCM Interface</a:t>
            </a:r>
          </a:p>
          <a:p>
            <a:pPr marL="171450" indent="-171450">
              <a:buFont typeface="Arial" panose="020B0604020202020204" pitchFamily="34" charset="0"/>
              <a:buChar char="•"/>
            </a:pPr>
            <a:r>
              <a:rPr lang="en-US" altLang="zh-CN" sz="900" dirty="0"/>
              <a:t>VNF Operation Granting Interface</a:t>
            </a:r>
          </a:p>
          <a:p>
            <a:pPr marL="171450" indent="-171450">
              <a:buFont typeface="Arial" panose="020B0604020202020204" pitchFamily="34" charset="0"/>
              <a:buChar char="•"/>
            </a:pPr>
            <a:r>
              <a:rPr lang="en-US" altLang="zh-CN" sz="900" dirty="0"/>
              <a:t>NS package management interface</a:t>
            </a:r>
          </a:p>
          <a:p>
            <a:pPr marL="171450" indent="-171450">
              <a:buFont typeface="Arial" panose="020B0604020202020204" pitchFamily="34" charset="0"/>
              <a:buChar char="•"/>
            </a:pPr>
            <a:r>
              <a:rPr lang="en-US" altLang="zh-CN" sz="900" dirty="0"/>
              <a:t>VNF package management interface</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345308" y="4051441"/>
            <a:ext cx="1758815" cy="1061829"/>
          </a:xfrm>
          <a:prstGeom prst="rect">
            <a:avLst/>
          </a:prstGeom>
          <a:noFill/>
        </p:spPr>
        <p:txBody>
          <a:bodyPr wrap="none" rtlCol="0">
            <a:spAutoFit/>
          </a:bodyPr>
          <a:lstStyle/>
          <a:p>
            <a:r>
              <a:rPr lang="en-US" altLang="zh-CN" sz="900" dirty="0"/>
              <a:t>VNF LCM Interface</a:t>
            </a:r>
          </a:p>
          <a:p>
            <a:r>
              <a:rPr lang="en-US" altLang="zh-CN" sz="900" dirty="0"/>
              <a:t>Inventory Service Interface</a:t>
            </a:r>
          </a:p>
          <a:p>
            <a:r>
              <a:rPr lang="en-US" altLang="zh-CN" sz="900" dirty="0"/>
              <a:t>Catalog Synchronization interface</a:t>
            </a:r>
          </a:p>
          <a:p>
            <a:r>
              <a:rPr lang="en-US" altLang="zh-CN" sz="900" dirty="0"/>
              <a:t>Generic VIM Interface</a:t>
            </a:r>
          </a:p>
          <a:p>
            <a:r>
              <a:rPr lang="en-US" altLang="zh-CN" sz="900" dirty="0"/>
              <a:t>Data report interface</a:t>
            </a:r>
          </a:p>
          <a:p>
            <a:r>
              <a:rPr lang="en-US" altLang="zh-CN" sz="900" dirty="0"/>
              <a:t>Tosca parser interface </a:t>
            </a:r>
          </a:p>
          <a:p>
            <a:r>
              <a:rPr lang="en-US" altLang="zh-CN" sz="900" dirty="0"/>
              <a:t>Optimization Request Interface</a:t>
            </a:r>
          </a:p>
        </p:txBody>
      </p:sp>
    </p:spTree>
    <p:extLst>
      <p:ext uri="{BB962C8B-B14F-4D97-AF65-F5344CB8AC3E}">
        <p14:creationId xmlns:p14="http://schemas.microsoft.com/office/powerpoint/2010/main" val="2241911152"/>
      </p:ext>
    </p:extLst>
  </p:cSld>
  <p:clrMapOvr>
    <a:masterClrMapping/>
  </p:clrMapOvr>
  <p:transition>
    <p:wipe dir="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37</a:t>
            </a:fld>
            <a:endParaRPr lang="en-US" dirty="0"/>
          </a:p>
        </p:txBody>
      </p:sp>
      <p:sp>
        <p:nvSpPr>
          <p:cNvPr id="3" name="Title 2"/>
          <p:cNvSpPr>
            <a:spLocks noGrp="1"/>
          </p:cNvSpPr>
          <p:nvPr>
            <p:ph type="title"/>
          </p:nvPr>
        </p:nvSpPr>
        <p:spPr/>
        <p:txBody>
          <a:bodyPr>
            <a:normAutofit fontScale="90000"/>
          </a:bodyPr>
          <a:lstStyle/>
          <a:p>
            <a:r>
              <a:rPr lang="en-US" b="1" dirty="0"/>
              <a:t>VF-C - GVNFM</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endParaRPr lang="en-US" altLang="zh-CN" sz="1200" dirty="0">
              <a:latin typeface="微软雅黑" panose="020B0503020204020204" pitchFamily="34" charset="-122"/>
              <a:ea typeface="微软雅黑" panose="020B0503020204020204" pitchFamily="34" charset="-122"/>
            </a:endParaRPr>
          </a:p>
          <a:p>
            <a:pPr algn="ctr" defTabSz="914377">
              <a:buClr>
                <a:srgbClr val="CC9900"/>
              </a:buClr>
            </a:pPr>
            <a:r>
              <a:rPr lang="en-US" altLang="zh-CN" sz="1200" dirty="0">
                <a:latin typeface="微软雅黑" panose="020B0503020204020204" pitchFamily="34" charset="-122"/>
                <a:ea typeface="微软雅黑" panose="020B0503020204020204" pitchFamily="34" charset="-122"/>
              </a:rPr>
              <a:t>GVNFM </a:t>
            </a:r>
          </a:p>
        </p:txBody>
      </p:sp>
      <p:sp>
        <p:nvSpPr>
          <p:cNvPr id="8" name="Rectangle 7"/>
          <p:cNvSpPr/>
          <p:nvPr/>
        </p:nvSpPr>
        <p:spPr>
          <a:xfrm>
            <a:off x="2297232" y="1061366"/>
            <a:ext cx="9523929" cy="12988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a:solidFill>
                  <a:schemeClr val="tx1">
                    <a:lumMod val="85000"/>
                    <a:lumOff val="15000"/>
                  </a:schemeClr>
                </a:solidFill>
              </a:rPr>
              <a:t>Provides the Generic  VNFM </a:t>
            </a:r>
          </a:p>
          <a:p>
            <a:pPr marL="285750" indent="-285750">
              <a:buFontTx/>
              <a:buChar char="-"/>
            </a:pPr>
            <a:r>
              <a:rPr lang="en-US" dirty="0">
                <a:solidFill>
                  <a:schemeClr val="tx1">
                    <a:lumMod val="85000"/>
                    <a:lumOff val="15000"/>
                  </a:schemeClr>
                </a:solidFill>
              </a:rPr>
              <a:t>Provides the VNF life cycle management </a:t>
            </a:r>
          </a:p>
          <a:p>
            <a:pPr marL="285750" indent="-285750">
              <a:buFontTx/>
              <a:buChar char="-"/>
            </a:pPr>
            <a:r>
              <a:rPr lang="en-US" dirty="0">
                <a:solidFill>
                  <a:schemeClr val="tx1">
                    <a:lumMod val="85000"/>
                    <a:lumOff val="15000"/>
                  </a:schemeClr>
                </a:solidFill>
              </a:rPr>
              <a:t>Supports NFVO to implement Network service LCM management </a:t>
            </a:r>
          </a:p>
        </p:txBody>
      </p:sp>
      <p:sp>
        <p:nvSpPr>
          <p:cNvPr id="9" name="Rectangle 8"/>
          <p:cNvSpPr/>
          <p:nvPr/>
        </p:nvSpPr>
        <p:spPr>
          <a:xfrm>
            <a:off x="2297232" y="2413824"/>
            <a:ext cx="9523929" cy="15213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a:solidFill>
                  <a:schemeClr val="tx1">
                    <a:lumMod val="85000"/>
                    <a:lumOff val="15000"/>
                  </a:schemeClr>
                </a:solidFill>
              </a:rPr>
              <a:t>VNF LCM interface</a:t>
            </a:r>
          </a:p>
          <a:p>
            <a:pPr marL="742950" lvl="1" indent="-285750">
              <a:buFontTx/>
              <a:buChar char="-"/>
            </a:pPr>
            <a:r>
              <a:rPr lang="en-US" dirty="0">
                <a:solidFill>
                  <a:schemeClr val="tx1">
                    <a:lumMod val="85000"/>
                    <a:lumOff val="15000"/>
                  </a:schemeClr>
                </a:solidFill>
              </a:rPr>
              <a:t>Provides the VNF LCM interface(VNF instantiate/scale/terminate/query)</a:t>
            </a:r>
          </a:p>
          <a:p>
            <a:pPr marL="285750" indent="-285750">
              <a:buFontTx/>
              <a:buChar char="-"/>
            </a:pPr>
            <a:r>
              <a:rPr lang="en-US" dirty="0">
                <a:solidFill>
                  <a:schemeClr val="tx1">
                    <a:lumMod val="85000"/>
                    <a:lumOff val="15000"/>
                  </a:schemeClr>
                </a:solidFill>
              </a:rPr>
              <a:t>VNF Package Management interface</a:t>
            </a:r>
          </a:p>
          <a:p>
            <a:pPr marL="742950" lvl="1" indent="-285750">
              <a:buFontTx/>
              <a:buChar char="-"/>
            </a:pPr>
            <a:r>
              <a:rPr lang="en-US" dirty="0">
                <a:solidFill>
                  <a:schemeClr val="tx1">
                    <a:lumMod val="85000"/>
                    <a:lumOff val="15000"/>
                  </a:schemeClr>
                </a:solidFill>
              </a:rPr>
              <a:t>Provides runtime VNF Package management interface </a:t>
            </a:r>
          </a:p>
        </p:txBody>
      </p:sp>
      <p:sp>
        <p:nvSpPr>
          <p:cNvPr id="10" name="Rectangle 9"/>
          <p:cNvSpPr/>
          <p:nvPr/>
        </p:nvSpPr>
        <p:spPr>
          <a:xfrm>
            <a:off x="2297232" y="3967400"/>
            <a:ext cx="9523929" cy="200916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altLang="zh-CN" dirty="0">
                <a:solidFill>
                  <a:schemeClr val="tx1">
                    <a:lumMod val="85000"/>
                    <a:lumOff val="15000"/>
                  </a:schemeClr>
                </a:solidFill>
              </a:rPr>
              <a:t>Consumed interface Interfaces:</a:t>
            </a:r>
          </a:p>
          <a:p>
            <a:pPr marL="285750" indent="-285750">
              <a:buFontTx/>
              <a:buChar char="-"/>
            </a:pPr>
            <a:r>
              <a:rPr lang="en-US" altLang="zh-CN" dirty="0">
                <a:solidFill>
                  <a:schemeClr val="tx1"/>
                </a:solidFill>
              </a:rPr>
              <a:t>Catalog and notification Interface, from: NFVO</a:t>
            </a:r>
            <a:endParaRPr lang="en-US" altLang="zh-CN" dirty="0">
              <a:solidFill>
                <a:schemeClr val="tx1">
                  <a:lumMod val="85000"/>
                  <a:lumOff val="15000"/>
                </a:schemeClr>
              </a:solidFill>
            </a:endParaRPr>
          </a:p>
          <a:p>
            <a:pPr marL="285750" indent="-285750">
              <a:buFontTx/>
              <a:buChar char="-"/>
            </a:pPr>
            <a:r>
              <a:rPr lang="en-US" altLang="zh-CN" dirty="0">
                <a:solidFill>
                  <a:schemeClr val="tx1"/>
                </a:solidFill>
              </a:rPr>
              <a:t>Inventory Interface, from: A&amp;AI</a:t>
            </a:r>
          </a:p>
          <a:p>
            <a:pPr marL="285750" indent="-285750">
              <a:buFontTx/>
              <a:buChar char="-"/>
            </a:pPr>
            <a:r>
              <a:rPr lang="en-US" altLang="zh-CN" dirty="0">
                <a:solidFill>
                  <a:schemeClr val="tx1">
                    <a:lumMod val="85000"/>
                    <a:lumOff val="15000"/>
                  </a:schemeClr>
                </a:solidFill>
              </a:rPr>
              <a:t>Tosca parser Interface, From: Modeling</a:t>
            </a:r>
          </a:p>
          <a:p>
            <a:pPr marL="285750" indent="-285750">
              <a:buFontTx/>
              <a:buChar char="-"/>
            </a:pPr>
            <a:r>
              <a:rPr lang="en-US" altLang="zh-CN" dirty="0">
                <a:solidFill>
                  <a:schemeClr val="tx1">
                    <a:lumMod val="85000"/>
                    <a:lumOff val="15000"/>
                  </a:schemeClr>
                </a:solidFill>
              </a:rPr>
              <a:t>Generic VIM Interface, From: Multi-cloud</a:t>
            </a:r>
          </a:p>
          <a:p>
            <a:pPr marL="285750" indent="-285750">
              <a:buFontTx/>
              <a:buChar char="-"/>
            </a:pPr>
            <a:r>
              <a:rPr lang="en-US" altLang="zh-CN" dirty="0">
                <a:solidFill>
                  <a:schemeClr val="tx1">
                    <a:lumMod val="85000"/>
                    <a:lumOff val="15000"/>
                  </a:schemeClr>
                </a:solidFill>
              </a:rPr>
              <a:t>Service registration and discovery, From: MSB</a:t>
            </a:r>
          </a:p>
          <a:p>
            <a:pPr marL="285750" indent="-285750">
              <a:buFontTx/>
              <a:buChar char="-"/>
            </a:pPr>
            <a:r>
              <a:rPr lang="en-US" altLang="zh-CN" dirty="0">
                <a:solidFill>
                  <a:schemeClr val="tx1">
                    <a:lumMod val="85000"/>
                    <a:lumOff val="15000"/>
                  </a:schemeClr>
                </a:solidFill>
              </a:rPr>
              <a:t>VNF </a:t>
            </a:r>
            <a:r>
              <a:rPr lang="en-US" altLang="zh-CN" dirty="0" err="1">
                <a:solidFill>
                  <a:schemeClr val="tx1">
                    <a:lumMod val="85000"/>
                    <a:lumOff val="15000"/>
                  </a:schemeClr>
                </a:solidFill>
              </a:rPr>
              <a:t>Config</a:t>
            </a:r>
            <a:r>
              <a:rPr lang="en-US" altLang="zh-CN" dirty="0">
                <a:solidFill>
                  <a:schemeClr val="tx1">
                    <a:lumMod val="85000"/>
                    <a:lumOff val="15000"/>
                  </a:schemeClr>
                </a:solidFill>
              </a:rPr>
              <a:t> interface: from VNF -TBD</a:t>
            </a:r>
          </a:p>
          <a:p>
            <a:pPr marL="285750" indent="-285750">
              <a:buFontTx/>
              <a:buChar char="-"/>
            </a:pPr>
            <a:r>
              <a:rPr lang="en-US" dirty="0">
                <a:solidFill>
                  <a:schemeClr val="tx1">
                    <a:lumMod val="85000"/>
                    <a:lumOff val="15000"/>
                  </a:schemeClr>
                </a:solidFill>
              </a:rPr>
              <a:t>: </a:t>
            </a:r>
          </a:p>
        </p:txBody>
      </p:sp>
      <p:sp>
        <p:nvSpPr>
          <p:cNvPr id="11" name="Rectangle 10"/>
          <p:cNvSpPr/>
          <p:nvPr/>
        </p:nvSpPr>
        <p:spPr>
          <a:xfrm>
            <a:off x="2297231" y="6011875"/>
            <a:ext cx="9523929" cy="57419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lvl="0" indent="-285750">
              <a:buFontTx/>
              <a:buChar char="-"/>
            </a:pPr>
            <a:r>
              <a:rPr lang="en-US" altLang="zh-CN" dirty="0">
                <a:solidFill>
                  <a:prstClr val="black">
                    <a:lumMod val="85000"/>
                    <a:lumOff val="15000"/>
                  </a:prstClr>
                </a:solidFill>
              </a:rPr>
              <a:t>VNFD</a:t>
            </a:r>
          </a:p>
          <a:p>
            <a:endParaRPr lang="en-US" dirty="0">
              <a:solidFill>
                <a:schemeClr val="tx1">
                  <a:lumMod val="85000"/>
                  <a:lumOff val="15000"/>
                </a:schemeClr>
              </a:solidFill>
            </a:endParaRPr>
          </a:p>
          <a:p>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152400" y="1487928"/>
            <a:ext cx="2053767" cy="369332"/>
          </a:xfrm>
          <a:prstGeom prst="rect">
            <a:avLst/>
          </a:prstGeom>
          <a:noFill/>
        </p:spPr>
        <p:txBody>
          <a:bodyPr wrap="none" rtlCol="0">
            <a:spAutoFit/>
          </a:bodyPr>
          <a:lstStyle/>
          <a:p>
            <a:pPr marL="171450" indent="-171450">
              <a:buFont typeface="Arial" panose="020B0604020202020204" pitchFamily="34" charset="0"/>
              <a:buChar char="•"/>
            </a:pPr>
            <a:r>
              <a:rPr lang="en-US" altLang="zh-CN" sz="900" dirty="0"/>
              <a:t>VNF LCM Interface</a:t>
            </a:r>
          </a:p>
          <a:p>
            <a:pPr marL="171450" indent="-171450">
              <a:buFont typeface="Arial" panose="020B0604020202020204" pitchFamily="34" charset="0"/>
              <a:buChar char="•"/>
            </a:pPr>
            <a:r>
              <a:rPr lang="en-US" altLang="zh-CN" sz="900" dirty="0"/>
              <a:t>VNF Package management interface</a:t>
            </a:r>
          </a:p>
        </p:txBody>
      </p:sp>
      <p:sp>
        <p:nvSpPr>
          <p:cNvPr id="23" name="矩形 22"/>
          <p:cNvSpPr/>
          <p:nvPr/>
        </p:nvSpPr>
        <p:spPr>
          <a:xfrm>
            <a:off x="152400" y="4040112"/>
            <a:ext cx="2053767" cy="784830"/>
          </a:xfrm>
          <a:prstGeom prst="rect">
            <a:avLst/>
          </a:prstGeom>
        </p:spPr>
        <p:txBody>
          <a:bodyPr wrap="square">
            <a:spAutoFit/>
          </a:bodyPr>
          <a:lstStyle/>
          <a:p>
            <a:pPr marL="171450" indent="-171450">
              <a:buFont typeface="Arial" panose="020B0604020202020204" pitchFamily="34" charset="0"/>
              <a:buChar char="•"/>
            </a:pPr>
            <a:r>
              <a:rPr lang="en-US" altLang="zh-CN" sz="900" dirty="0"/>
              <a:t>Catalog and notification Interface</a:t>
            </a:r>
          </a:p>
          <a:p>
            <a:pPr marL="171450" indent="-171450">
              <a:buFont typeface="Arial" panose="020B0604020202020204" pitchFamily="34" charset="0"/>
              <a:buChar char="•"/>
            </a:pPr>
            <a:r>
              <a:rPr lang="en-US" altLang="zh-CN" sz="900" dirty="0"/>
              <a:t>Inventory Interface</a:t>
            </a:r>
          </a:p>
          <a:p>
            <a:pPr marL="171450" indent="-171450">
              <a:buFont typeface="Arial" panose="020B0604020202020204" pitchFamily="34" charset="0"/>
              <a:buChar char="•"/>
            </a:pPr>
            <a:r>
              <a:rPr lang="en-US" altLang="zh-CN" sz="900" dirty="0"/>
              <a:t>Tosca  parser Interface</a:t>
            </a:r>
          </a:p>
          <a:p>
            <a:pPr marL="171450" indent="-171450">
              <a:buFont typeface="Arial" panose="020B0604020202020204" pitchFamily="34" charset="0"/>
              <a:buChar char="•"/>
            </a:pPr>
            <a:r>
              <a:rPr lang="en-US" altLang="zh-CN" sz="900" dirty="0"/>
              <a:t>Generic VIM Interface</a:t>
            </a:r>
          </a:p>
          <a:p>
            <a:pPr marL="171450" indent="-171450">
              <a:buFont typeface="Arial" panose="020B0604020202020204" pitchFamily="34" charset="0"/>
              <a:buChar char="•"/>
            </a:pPr>
            <a:r>
              <a:rPr lang="en-US" altLang="zh-CN" sz="900" dirty="0"/>
              <a:t>VNF </a:t>
            </a:r>
            <a:r>
              <a:rPr lang="en-US" altLang="zh-CN" sz="900" dirty="0" err="1"/>
              <a:t>config</a:t>
            </a:r>
            <a:r>
              <a:rPr lang="en-US" altLang="zh-CN" sz="900" dirty="0"/>
              <a:t> interface</a:t>
            </a:r>
          </a:p>
        </p:txBody>
      </p:sp>
    </p:spTree>
    <p:extLst>
      <p:ext uri="{BB962C8B-B14F-4D97-AF65-F5344CB8AC3E}">
        <p14:creationId xmlns:p14="http://schemas.microsoft.com/office/powerpoint/2010/main" val="3903124814"/>
      </p:ext>
    </p:extLst>
  </p:cSld>
  <p:clrMapOvr>
    <a:masterClrMapping/>
  </p:clrMapOvr>
  <p:transition>
    <p:wipe dir="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1"/>
          <p:cNvSpPr txBox="1">
            <a:spLocks/>
          </p:cNvSpPr>
          <p:nvPr/>
        </p:nvSpPr>
        <p:spPr>
          <a:xfrm>
            <a:off x="11568704" y="6504192"/>
            <a:ext cx="607358" cy="365125"/>
          </a:xfrm>
          <a:prstGeom prst="rect">
            <a:avLst/>
          </a:prstGeom>
          <a:ln>
            <a:noFill/>
          </a:ln>
        </p:spPr>
        <p:txBody>
          <a:bodyPr/>
          <a:lstStyle>
            <a:defPPr>
              <a:defRPr lang="en-US"/>
            </a:defPPr>
            <a:lvl1pPr marL="0" algn="l" defTabSz="914400" rtl="0" eaLnBrk="1" latinLnBrk="0" hangingPunct="1">
              <a:defRPr sz="1200" b="0" i="0" kern="1200">
                <a:solidFill>
                  <a:schemeClr val="tx1">
                    <a:alpha val="5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C9CD605-947A-3C4E-98CB-B055F943FEBA}" type="slidenum">
              <a:rPr lang="en-US" smtClean="0"/>
              <a:pPr/>
              <a:t>38</a:t>
            </a:fld>
            <a:endParaRPr lang="en-US" dirty="0"/>
          </a:p>
        </p:txBody>
      </p:sp>
      <p:sp>
        <p:nvSpPr>
          <p:cNvPr id="4" name="Title 2"/>
          <p:cNvSpPr txBox="1">
            <a:spLocks/>
          </p:cNvSpPr>
          <p:nvPr/>
        </p:nvSpPr>
        <p:spPr>
          <a:xfrm>
            <a:off x="314961" y="197831"/>
            <a:ext cx="11506200" cy="53877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10000"/>
              </a:lnSpc>
            </a:pPr>
            <a:r>
              <a:rPr lang="en-US" sz="3200" b="1" dirty="0">
                <a:solidFill>
                  <a:schemeClr val="bg1"/>
                </a:solidFill>
                <a:latin typeface="Arial" panose="020B0604020202020204" pitchFamily="34" charset="0"/>
                <a:cs typeface="Arial" panose="020B0604020202020204" pitchFamily="34" charset="0"/>
              </a:rPr>
              <a:t>ONAP Portal</a:t>
            </a:r>
          </a:p>
        </p:txBody>
      </p:sp>
      <p:sp>
        <p:nvSpPr>
          <p:cNvPr id="5"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ONAP Portal</a:t>
            </a:r>
          </a:p>
        </p:txBody>
      </p:sp>
      <p:sp>
        <p:nvSpPr>
          <p:cNvPr id="6" name="Rectangle 5"/>
          <p:cNvSpPr/>
          <p:nvPr/>
        </p:nvSpPr>
        <p:spPr>
          <a:xfrm>
            <a:off x="2297231" y="1003828"/>
            <a:ext cx="9523929" cy="172277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solidFill>
              </a:rPr>
              <a:t>Definition:</a:t>
            </a:r>
          </a:p>
          <a:p>
            <a:pPr marL="285750" indent="-285750">
              <a:buFontTx/>
              <a:buChar char="-"/>
            </a:pPr>
            <a:r>
              <a:rPr lang="en-US" sz="1400" dirty="0">
                <a:solidFill>
                  <a:schemeClr val="tx1"/>
                </a:solidFill>
              </a:rPr>
              <a:t>Portal is a platform that provides the ability to integrate different ONAP applications into a centralized Portal Core.</a:t>
            </a:r>
          </a:p>
          <a:p>
            <a:pPr marL="285750" indent="-285750">
              <a:buFontTx/>
              <a:buChar char="-"/>
            </a:pPr>
            <a:r>
              <a:rPr lang="en-US" sz="1400" dirty="0">
                <a:solidFill>
                  <a:schemeClr val="tx1"/>
                </a:solidFill>
              </a:rPr>
              <a:t>It allows decentralized applications to run within their own infrastructure while providing common management services and connectivity. </a:t>
            </a:r>
          </a:p>
          <a:p>
            <a:pPr marL="285750" indent="-285750">
              <a:buFontTx/>
              <a:buChar char="-"/>
            </a:pPr>
            <a:r>
              <a:rPr lang="en-US" sz="1400" dirty="0">
                <a:solidFill>
                  <a:schemeClr val="tx1"/>
                </a:solidFill>
              </a:rPr>
              <a:t>It provides capabilities including application onboarding &amp; user management, and hosted application widgets. </a:t>
            </a:r>
          </a:p>
          <a:p>
            <a:pPr marL="285750" indent="-285750">
              <a:buFontTx/>
              <a:buChar char="-"/>
            </a:pPr>
            <a:r>
              <a:rPr lang="en-US" sz="1400" dirty="0">
                <a:solidFill>
                  <a:schemeClr val="tx1"/>
                </a:solidFill>
              </a:rPr>
              <a:t>Using the provided SDK, application developers can leverage the built-in capabilities (Services / API / UI controls) along with bundled tools and technologies.</a:t>
            </a:r>
          </a:p>
        </p:txBody>
      </p:sp>
      <p:sp>
        <p:nvSpPr>
          <p:cNvPr id="7" name="Rectangle 6"/>
          <p:cNvSpPr/>
          <p:nvPr/>
        </p:nvSpPr>
        <p:spPr>
          <a:xfrm>
            <a:off x="2297232" y="2876097"/>
            <a:ext cx="9523929" cy="243828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a:solidFill>
                  <a:schemeClr val="tx1">
                    <a:lumMod val="85000"/>
                    <a:lumOff val="15000"/>
                  </a:schemeClr>
                </a:solidFill>
              </a:rPr>
              <a:t>Portal Admin Interfaces </a:t>
            </a:r>
          </a:p>
          <a:p>
            <a:pPr marL="742950" lvl="1" indent="-285750">
              <a:buFontTx/>
              <a:buChar char="-"/>
            </a:pPr>
            <a:r>
              <a:rPr lang="en-US" sz="1400" dirty="0">
                <a:solidFill>
                  <a:schemeClr val="tx1"/>
                </a:solidFill>
              </a:rPr>
              <a:t>Onboarding and User management</a:t>
            </a:r>
          </a:p>
          <a:p>
            <a:pPr marL="285750" indent="-285750">
              <a:buFontTx/>
              <a:buChar char="-"/>
            </a:pPr>
            <a:r>
              <a:rPr lang="en-US" dirty="0">
                <a:solidFill>
                  <a:schemeClr val="tx1">
                    <a:lumMod val="85000"/>
                    <a:lumOff val="15000"/>
                  </a:schemeClr>
                </a:solidFill>
              </a:rPr>
              <a:t>SDK Module</a:t>
            </a:r>
          </a:p>
          <a:p>
            <a:pPr marL="742950" lvl="1" indent="-285750">
              <a:buFontTx/>
              <a:buChar char="-"/>
            </a:pPr>
            <a:r>
              <a:rPr lang="en-US" sz="1400" dirty="0">
                <a:solidFill>
                  <a:schemeClr val="tx1"/>
                </a:solidFill>
              </a:rPr>
              <a:t>SDK will be used as a base for any ONAP application being built. </a:t>
            </a:r>
          </a:p>
          <a:p>
            <a:pPr marL="742950" lvl="1" indent="-285750">
              <a:buFontTx/>
              <a:buChar char="-"/>
            </a:pPr>
            <a:r>
              <a:rPr lang="en-US" sz="1400" dirty="0">
                <a:solidFill>
                  <a:schemeClr val="tx1"/>
                </a:solidFill>
              </a:rPr>
              <a:t>Components using SDK jars: Policy, VID, AAI, and SDC</a:t>
            </a:r>
          </a:p>
          <a:p>
            <a:pPr marL="742950" lvl="1" indent="-285750">
              <a:buFontTx/>
              <a:buChar char="-"/>
            </a:pPr>
            <a:r>
              <a:rPr lang="en-US" sz="1400" dirty="0">
                <a:solidFill>
                  <a:schemeClr val="tx1"/>
                </a:solidFill>
              </a:rPr>
              <a:t>SDK bundles together a host of different tools, technologies, and standards that will assist the teams during the development phase. </a:t>
            </a:r>
          </a:p>
          <a:p>
            <a:pPr marL="742950" lvl="1" indent="-285750">
              <a:buFontTx/>
              <a:buChar char="-"/>
            </a:pPr>
            <a:r>
              <a:rPr lang="en-US" sz="1400" dirty="0">
                <a:solidFill>
                  <a:schemeClr val="tx1"/>
                </a:solidFill>
              </a:rPr>
              <a:t>SDK includes reusable UI components, authentication &amp; authorization components, visualization &amp; reporting engine, collaborative services, workflow manager, GIS / Map, web component, and widget development framework.</a:t>
            </a:r>
          </a:p>
          <a:p>
            <a:pPr marL="742950" lvl="1" indent="-285750">
              <a:buFontTx/>
              <a:buChar char="-"/>
            </a:pPr>
            <a:endParaRPr lang="en-US" dirty="0">
              <a:solidFill>
                <a:schemeClr val="tx1">
                  <a:lumMod val="85000"/>
                  <a:lumOff val="15000"/>
                </a:schemeClr>
              </a:solidFill>
            </a:endParaRPr>
          </a:p>
        </p:txBody>
      </p:sp>
      <p:sp>
        <p:nvSpPr>
          <p:cNvPr id="8" name="Rectangle 7"/>
          <p:cNvSpPr/>
          <p:nvPr/>
        </p:nvSpPr>
        <p:spPr>
          <a:xfrm>
            <a:off x="2297230" y="5542742"/>
            <a:ext cx="9523929" cy="73309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a:t>
            </a:r>
          </a:p>
          <a:p>
            <a:pPr marL="285750" indent="-285750">
              <a:buFontTx/>
              <a:buChar char="-"/>
            </a:pPr>
            <a:r>
              <a:rPr lang="en-US" sz="1400" dirty="0">
                <a:solidFill>
                  <a:schemeClr val="tx1"/>
                </a:solidFill>
              </a:rPr>
              <a:t>Restful APIs for fetching available roles to portal’s </a:t>
            </a:r>
            <a:r>
              <a:rPr lang="en-US" sz="1400" dirty="0" err="1">
                <a:solidFill>
                  <a:schemeClr val="tx1"/>
                </a:solidFill>
              </a:rPr>
              <a:t>onboarded</a:t>
            </a:r>
            <a:r>
              <a:rPr lang="en-US" sz="1400" dirty="0">
                <a:solidFill>
                  <a:schemeClr val="tx1"/>
                </a:solidFill>
              </a:rPr>
              <a:t> application users. from: AAF</a:t>
            </a:r>
          </a:p>
        </p:txBody>
      </p:sp>
      <p:cxnSp>
        <p:nvCxnSpPr>
          <p:cNvPr id="9" name="Straight Connector 8"/>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0" name="Oval 9"/>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433261" y="1597701"/>
            <a:ext cx="1633781" cy="338554"/>
          </a:xfrm>
          <a:prstGeom prst="rect">
            <a:avLst/>
          </a:prstGeom>
          <a:noFill/>
        </p:spPr>
        <p:txBody>
          <a:bodyPr wrap="none" rtlCol="0">
            <a:spAutoFit/>
          </a:bodyPr>
          <a:lstStyle/>
          <a:p>
            <a:r>
              <a:rPr lang="en-US" sz="800" dirty="0"/>
              <a:t>Portal Admin Interfaces</a:t>
            </a:r>
          </a:p>
          <a:p>
            <a:r>
              <a:rPr lang="en-US" sz="800" dirty="0"/>
              <a:t>SDK Jars (Policy, VID, AAI, and SDC)</a:t>
            </a:r>
          </a:p>
        </p:txBody>
      </p:sp>
      <p:cxnSp>
        <p:nvCxnSpPr>
          <p:cNvPr id="12" name="Straight Connector 11"/>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400699" y="3959167"/>
            <a:ext cx="349776" cy="215444"/>
          </a:xfrm>
          <a:prstGeom prst="rect">
            <a:avLst/>
          </a:prstGeom>
          <a:noFill/>
        </p:spPr>
        <p:txBody>
          <a:bodyPr wrap="none" rtlCol="0">
            <a:spAutoFit/>
          </a:bodyPr>
          <a:lstStyle/>
          <a:p>
            <a:r>
              <a:rPr lang="en-US" sz="800" dirty="0"/>
              <a:t>AAF</a:t>
            </a:r>
          </a:p>
        </p:txBody>
      </p:sp>
      <p:sp>
        <p:nvSpPr>
          <p:cNvPr id="14" name="Arc 13"/>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600455029"/>
      </p:ext>
    </p:extLst>
  </p:cSld>
  <p:clrMapOvr>
    <a:masterClrMapping/>
  </p:clrMapOvr>
  <p:transition spd="med" advClick="0"/>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39</a:t>
            </a:fld>
            <a:endParaRPr lang="en-US" dirty="0"/>
          </a:p>
        </p:txBody>
      </p:sp>
      <p:sp>
        <p:nvSpPr>
          <p:cNvPr id="3" name="Title 2"/>
          <p:cNvSpPr>
            <a:spLocks noGrp="1"/>
          </p:cNvSpPr>
          <p:nvPr>
            <p:ph type="title"/>
          </p:nvPr>
        </p:nvSpPr>
        <p:spPr/>
        <p:txBody>
          <a:bodyPr>
            <a:normAutofit fontScale="90000"/>
          </a:bodyPr>
          <a:lstStyle/>
          <a:p>
            <a:r>
              <a:rPr lang="en-US" dirty="0"/>
              <a:t>Logging-analytics (1/2)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Logging-analytics</a:t>
            </a:r>
          </a:p>
        </p:txBody>
      </p:sp>
      <p:sp>
        <p:nvSpPr>
          <p:cNvPr id="8" name="Rectangle 7"/>
          <p:cNvSpPr/>
          <p:nvPr/>
        </p:nvSpPr>
        <p:spPr>
          <a:xfrm>
            <a:off x="2297232" y="1381991"/>
            <a:ext cx="9523929" cy="12988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a:solidFill>
                  <a:schemeClr val="tx1">
                    <a:lumMod val="85000"/>
                    <a:lumOff val="15000"/>
                  </a:schemeClr>
                </a:solidFill>
              </a:rPr>
              <a:t>Provides ELK stack where logs are streamed from </a:t>
            </a:r>
            <a:r>
              <a:rPr lang="en-US" dirty="0" err="1">
                <a:solidFill>
                  <a:schemeClr val="tx1">
                    <a:lumMod val="85000"/>
                    <a:lumOff val="15000"/>
                  </a:schemeClr>
                </a:solidFill>
              </a:rPr>
              <a:t>filebeat</a:t>
            </a:r>
            <a:r>
              <a:rPr lang="en-US" dirty="0">
                <a:solidFill>
                  <a:schemeClr val="tx1">
                    <a:lumMod val="85000"/>
                    <a:lumOff val="15000"/>
                  </a:schemeClr>
                </a:solidFill>
              </a:rPr>
              <a:t> sidecar containers per component</a:t>
            </a:r>
          </a:p>
        </p:txBody>
      </p:sp>
      <p:sp>
        <p:nvSpPr>
          <p:cNvPr id="9" name="Rectangle 8"/>
          <p:cNvSpPr/>
          <p:nvPr/>
        </p:nvSpPr>
        <p:spPr>
          <a:xfrm>
            <a:off x="2297232" y="2853199"/>
            <a:ext cx="9523929" cy="15213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err="1">
                <a:solidFill>
                  <a:schemeClr val="tx1">
                    <a:lumMod val="85000"/>
                    <a:lumOff val="15000"/>
                  </a:schemeClr>
                </a:solidFill>
              </a:rPr>
              <a:t>Kibana</a:t>
            </a:r>
            <a:r>
              <a:rPr lang="en-US" dirty="0">
                <a:solidFill>
                  <a:schemeClr val="tx1">
                    <a:lumMod val="85000"/>
                    <a:lumOff val="15000"/>
                  </a:schemeClr>
                </a:solidFill>
              </a:rPr>
              <a:t> UI:</a:t>
            </a:r>
          </a:p>
          <a:p>
            <a:pPr marL="742950" lvl="1" indent="-285750">
              <a:buFontTx/>
              <a:buChar char="-"/>
            </a:pPr>
            <a:r>
              <a:rPr lang="en-US" dirty="0">
                <a:solidFill>
                  <a:schemeClr val="tx1">
                    <a:lumMod val="85000"/>
                    <a:lumOff val="15000"/>
                  </a:schemeClr>
                </a:solidFill>
              </a:rPr>
              <a:t>dashboard for indexed logs</a:t>
            </a:r>
          </a:p>
          <a:p>
            <a:pPr marL="285750" indent="-285750">
              <a:buFontTx/>
              <a:buChar char="-"/>
            </a:pPr>
            <a:r>
              <a:rPr lang="en-US" dirty="0" err="1">
                <a:solidFill>
                  <a:schemeClr val="tx1">
                    <a:lumMod val="85000"/>
                    <a:lumOff val="15000"/>
                  </a:schemeClr>
                </a:solidFill>
              </a:rPr>
              <a:t>Logstash</a:t>
            </a:r>
            <a:r>
              <a:rPr lang="en-US" dirty="0">
                <a:solidFill>
                  <a:schemeClr val="tx1">
                    <a:lumMod val="85000"/>
                    <a:lumOff val="15000"/>
                  </a:schemeClr>
                </a:solidFill>
              </a:rPr>
              <a:t>: </a:t>
            </a:r>
          </a:p>
          <a:p>
            <a:pPr marL="742950" lvl="1" indent="-285750">
              <a:buFontTx/>
              <a:buChar char="-"/>
            </a:pPr>
            <a:r>
              <a:rPr lang="en-US" dirty="0">
                <a:solidFill>
                  <a:schemeClr val="tx1">
                    <a:lumMod val="85000"/>
                    <a:lumOff val="15000"/>
                  </a:schemeClr>
                </a:solidFill>
              </a:rPr>
              <a:t>Consumes logs pushed by </a:t>
            </a:r>
            <a:r>
              <a:rPr lang="en-US" dirty="0" err="1">
                <a:solidFill>
                  <a:schemeClr val="tx1">
                    <a:lumMod val="85000"/>
                    <a:lumOff val="15000"/>
                  </a:schemeClr>
                </a:solidFill>
              </a:rPr>
              <a:t>filebeat</a:t>
            </a:r>
            <a:r>
              <a:rPr lang="en-US" dirty="0">
                <a:solidFill>
                  <a:schemeClr val="tx1">
                    <a:lumMod val="85000"/>
                    <a:lumOff val="15000"/>
                  </a:schemeClr>
                </a:solidFill>
              </a:rPr>
              <a:t> containers into </a:t>
            </a:r>
            <a:r>
              <a:rPr lang="en-US" dirty="0" err="1">
                <a:solidFill>
                  <a:schemeClr val="tx1">
                    <a:lumMod val="85000"/>
                    <a:lumOff val="15000"/>
                  </a:schemeClr>
                </a:solidFill>
              </a:rPr>
              <a:t>elasticsearch</a:t>
            </a:r>
            <a:r>
              <a:rPr lang="en-US" dirty="0">
                <a:solidFill>
                  <a:schemeClr val="tx1">
                    <a:lumMod val="85000"/>
                    <a:lumOff val="15000"/>
                  </a:schemeClr>
                </a:solidFill>
              </a:rPr>
              <a:t> indexer</a:t>
            </a:r>
          </a:p>
        </p:txBody>
      </p:sp>
      <p:sp>
        <p:nvSpPr>
          <p:cNvPr id="10" name="Rectangle 9"/>
          <p:cNvSpPr/>
          <p:nvPr/>
        </p:nvSpPr>
        <p:spPr>
          <a:xfrm>
            <a:off x="2297232" y="4549277"/>
            <a:ext cx="9523929" cy="11468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a:t>
            </a:r>
          </a:p>
          <a:p>
            <a:pPr marL="285750" indent="-285750">
              <a:buFontTx/>
              <a:buChar char="-"/>
            </a:pPr>
            <a:r>
              <a:rPr lang="en-US" dirty="0" err="1">
                <a:solidFill>
                  <a:schemeClr val="tx1">
                    <a:lumMod val="85000"/>
                    <a:lumOff val="15000"/>
                  </a:schemeClr>
                </a:solidFill>
              </a:rPr>
              <a:t>Filebeat</a:t>
            </a:r>
            <a:r>
              <a:rPr lang="en-US" dirty="0">
                <a:solidFill>
                  <a:schemeClr val="tx1">
                    <a:lumMod val="85000"/>
                    <a:lumOff val="15000"/>
                  </a:schemeClr>
                </a:solidFill>
              </a:rPr>
              <a:t> container per </a:t>
            </a:r>
            <a:r>
              <a:rPr lang="en-US" dirty="0" err="1">
                <a:solidFill>
                  <a:schemeClr val="tx1">
                    <a:lumMod val="85000"/>
                    <a:lumOff val="15000"/>
                  </a:schemeClr>
                </a:solidFill>
              </a:rPr>
              <a:t>microservice</a:t>
            </a:r>
            <a:r>
              <a:rPr lang="en-US" dirty="0">
                <a:solidFill>
                  <a:schemeClr val="tx1">
                    <a:lumMod val="85000"/>
                    <a:lumOff val="15000"/>
                  </a:schemeClr>
                </a:solidFill>
              </a:rPr>
              <a:t> exposing logs through a </a:t>
            </a:r>
            <a:r>
              <a:rPr lang="en-US" dirty="0" err="1">
                <a:solidFill>
                  <a:schemeClr val="tx1">
                    <a:lumMod val="85000"/>
                    <a:lumOff val="15000"/>
                  </a:schemeClr>
                </a:solidFill>
              </a:rPr>
              <a:t>Kubernetes</a:t>
            </a:r>
            <a:r>
              <a:rPr lang="en-US" dirty="0">
                <a:solidFill>
                  <a:schemeClr val="tx1">
                    <a:lumMod val="85000"/>
                    <a:lumOff val="15000"/>
                  </a:schemeClr>
                </a:solidFill>
              </a:rPr>
              <a:t> PV: </a:t>
            </a:r>
          </a:p>
        </p:txBody>
      </p:sp>
      <p:sp>
        <p:nvSpPr>
          <p:cNvPr id="11" name="Rectangle 10"/>
          <p:cNvSpPr/>
          <p:nvPr/>
        </p:nvSpPr>
        <p:spPr>
          <a:xfrm>
            <a:off x="2297231" y="5798125"/>
            <a:ext cx="9523929" cy="48186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 none</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53204" y="1803507"/>
            <a:ext cx="470000" cy="215444"/>
          </a:xfrm>
          <a:prstGeom prst="rect">
            <a:avLst/>
          </a:prstGeom>
          <a:noFill/>
        </p:spPr>
        <p:txBody>
          <a:bodyPr wrap="none" rtlCol="0">
            <a:spAutoFit/>
          </a:bodyPr>
          <a:lstStyle/>
          <a:p>
            <a:r>
              <a:rPr lang="en-US" sz="800" dirty="0" err="1"/>
              <a:t>Kibana</a:t>
            </a:r>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505267" cy="215444"/>
          </a:xfrm>
          <a:prstGeom prst="rect">
            <a:avLst/>
          </a:prstGeom>
          <a:noFill/>
        </p:spPr>
        <p:txBody>
          <a:bodyPr wrap="none" rtlCol="0">
            <a:spAutoFit/>
          </a:bodyPr>
          <a:lstStyle/>
          <a:p>
            <a:r>
              <a:rPr lang="en-US" sz="800" dirty="0" err="1"/>
              <a:t>filebeat</a:t>
            </a:r>
            <a:endParaRPr lang="en-US" sz="800" dirty="0"/>
          </a:p>
        </p:txBody>
      </p:sp>
    </p:spTree>
    <p:extLst>
      <p:ext uri="{BB962C8B-B14F-4D97-AF65-F5344CB8AC3E}">
        <p14:creationId xmlns:p14="http://schemas.microsoft.com/office/powerpoint/2010/main" val="902377625"/>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Changes in Beijing Architecture</a:t>
            </a:r>
          </a:p>
        </p:txBody>
      </p:sp>
      <p:sp>
        <p:nvSpPr>
          <p:cNvPr id="4" name="Text Placeholder 3"/>
          <p:cNvSpPr>
            <a:spLocks noGrp="1"/>
          </p:cNvSpPr>
          <p:nvPr>
            <p:ph type="body" sz="quarter" idx="10"/>
          </p:nvPr>
        </p:nvSpPr>
        <p:spPr/>
        <p:txBody>
          <a:bodyPr>
            <a:normAutofit lnSpcReduction="10000"/>
          </a:bodyPr>
          <a:lstStyle/>
          <a:p>
            <a:r>
              <a:rPr lang="en-US" dirty="0"/>
              <a:t>Since the Beijing release is focusing on Platform Maturity, the ARC has minimized changes to the functional architecture</a:t>
            </a:r>
          </a:p>
          <a:p>
            <a:pPr lvl="1"/>
            <a:r>
              <a:rPr lang="en-US" dirty="0"/>
              <a:t>New projects approved by the TSC</a:t>
            </a:r>
          </a:p>
          <a:p>
            <a:pPr lvl="1"/>
            <a:r>
              <a:rPr lang="en-US" dirty="0"/>
              <a:t>Formatting updates to provide clarity</a:t>
            </a:r>
          </a:p>
          <a:p>
            <a:pPr lvl="1"/>
            <a:endParaRPr lang="en-US" dirty="0"/>
          </a:p>
          <a:p>
            <a:r>
              <a:rPr lang="en-US" dirty="0"/>
              <a:t>As a foundation for the long-term target architecture, ONAP will strive for model-driven, </a:t>
            </a:r>
            <a:r>
              <a:rPr lang="en-US" dirty="0" err="1"/>
              <a:t>microservices</a:t>
            </a:r>
            <a:r>
              <a:rPr lang="en-US" dirty="0"/>
              <a:t>-based, modular architecture, and enable integration with other systems via MSB/proxy</a:t>
            </a:r>
          </a:p>
          <a:p>
            <a:pPr lvl="1"/>
            <a:r>
              <a:rPr lang="en-US" dirty="0"/>
              <a:t>Enable secure communication between internal and external components</a:t>
            </a:r>
          </a:p>
          <a:p>
            <a:pPr lvl="1"/>
            <a:r>
              <a:rPr lang="en-US" dirty="0"/>
              <a:t>Improve APIs for better consistency between components</a:t>
            </a:r>
          </a:p>
          <a:p>
            <a:pPr lvl="1"/>
            <a:r>
              <a:rPr lang="en-US" dirty="0"/>
              <a:t>Align with models from Modeling subcommittee and external SDOs (as appropriate)</a:t>
            </a:r>
          </a:p>
          <a:p>
            <a:pPr lvl="1"/>
            <a:r>
              <a:rPr lang="en-US" dirty="0"/>
              <a:t>Use OOM for instantiation and register with </a:t>
            </a:r>
            <a:r>
              <a:rPr lang="en-US" dirty="0" err="1"/>
              <a:t>Microservices</a:t>
            </a:r>
            <a:r>
              <a:rPr lang="en-US" dirty="0"/>
              <a:t> Bus</a:t>
            </a:r>
          </a:p>
          <a:p>
            <a:endParaRPr lang="en-US" dirty="0"/>
          </a:p>
        </p:txBody>
      </p:sp>
    </p:spTree>
    <p:extLst>
      <p:ext uri="{BB962C8B-B14F-4D97-AF65-F5344CB8AC3E}">
        <p14:creationId xmlns:p14="http://schemas.microsoft.com/office/powerpoint/2010/main" val="4031669478"/>
      </p:ext>
    </p:extLst>
  </p:cSld>
  <p:clrMapOvr>
    <a:masterClrMapping/>
  </p:clrMapOvr>
  <p:transition>
    <p:wipe dir="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8E69129-417E-4513-97A0-7938BAAC1B30}"/>
              </a:ext>
            </a:extLst>
          </p:cNvPr>
          <p:cNvSpPr>
            <a:spLocks noGrp="1"/>
          </p:cNvSpPr>
          <p:nvPr>
            <p:ph type="sldNum" sz="quarter" idx="4"/>
          </p:nvPr>
        </p:nvSpPr>
        <p:spPr/>
        <p:txBody>
          <a:bodyPr/>
          <a:lstStyle/>
          <a:p>
            <a:fld id="{6C9CD605-947A-3C4E-98CB-B055F943FEBA}" type="slidenum">
              <a:rPr lang="en-US" smtClean="0"/>
              <a:pPr/>
              <a:t>40</a:t>
            </a:fld>
            <a:endParaRPr lang="en-US" dirty="0"/>
          </a:p>
        </p:txBody>
      </p:sp>
      <p:graphicFrame>
        <p:nvGraphicFramePr>
          <p:cNvPr id="7" name="Content Placeholder 6">
            <a:extLst>
              <a:ext uri="{FF2B5EF4-FFF2-40B4-BE49-F238E27FC236}">
                <a16:creationId xmlns:a16="http://schemas.microsoft.com/office/drawing/2014/main" xmlns="" id="{786E75EC-CCBF-4CDF-8AE8-01F9318770F8}"/>
              </a:ext>
            </a:extLst>
          </p:cNvPr>
          <p:cNvGraphicFramePr>
            <a:graphicFrameLocks noGrp="1"/>
          </p:cNvGraphicFramePr>
          <p:nvPr>
            <p:ph sz="half" idx="4294967295"/>
            <p:extLst/>
          </p:nvPr>
        </p:nvGraphicFramePr>
        <p:xfrm>
          <a:off x="226106" y="1301750"/>
          <a:ext cx="11737294" cy="2658567"/>
        </p:xfrm>
        <a:graphic>
          <a:graphicData uri="http://schemas.openxmlformats.org/drawingml/2006/table">
            <a:tbl>
              <a:tblPr firstRow="1" bandRow="1">
                <a:tableStyleId>{5C22544A-7EE6-4342-B048-85BDC9FD1C3A}</a:tableStyleId>
              </a:tblPr>
              <a:tblGrid>
                <a:gridCol w="2345030">
                  <a:extLst>
                    <a:ext uri="{9D8B030D-6E8A-4147-A177-3AD203B41FA5}">
                      <a16:colId xmlns:a16="http://schemas.microsoft.com/office/drawing/2014/main" xmlns="" val="2523137343"/>
                    </a:ext>
                  </a:extLst>
                </a:gridCol>
                <a:gridCol w="9392264">
                  <a:extLst>
                    <a:ext uri="{9D8B030D-6E8A-4147-A177-3AD203B41FA5}">
                      <a16:colId xmlns:a16="http://schemas.microsoft.com/office/drawing/2014/main" xmlns="" val="750913862"/>
                    </a:ext>
                  </a:extLst>
                </a:gridCol>
              </a:tblGrid>
              <a:tr h="459469">
                <a:tc gridSpan="2">
                  <a:txBody>
                    <a:bodyPr/>
                    <a:lstStyle/>
                    <a:p>
                      <a:r>
                        <a:rPr lang="en-US" dirty="0"/>
                        <a:t>Logging-analytics</a:t>
                      </a:r>
                      <a:r>
                        <a:rPr lang="en-US" baseline="0" dirty="0"/>
                        <a:t> </a:t>
                      </a:r>
                      <a:r>
                        <a:rPr lang="en-US" dirty="0"/>
                        <a:t>Interface</a:t>
                      </a:r>
                    </a:p>
                  </a:txBody>
                  <a:tcPr/>
                </a:tc>
                <a:tc hMerge="1">
                  <a:txBody>
                    <a:bodyPr/>
                    <a:lstStyle/>
                    <a:p>
                      <a:endParaRPr lang="en-US" dirty="0"/>
                    </a:p>
                  </a:txBody>
                  <a:tcPr/>
                </a:tc>
                <a:extLst>
                  <a:ext uri="{0D108BD9-81ED-4DB2-BD59-A6C34878D82A}">
                    <a16:rowId xmlns:a16="http://schemas.microsoft.com/office/drawing/2014/main" xmlns="" val="54680813"/>
                  </a:ext>
                </a:extLst>
              </a:tr>
              <a:tr h="459469">
                <a:tc>
                  <a:txBody>
                    <a:bodyPr/>
                    <a:lstStyle/>
                    <a:p>
                      <a:r>
                        <a:rPr lang="en-US" dirty="0"/>
                        <a:t>Provided Service</a:t>
                      </a:r>
                    </a:p>
                  </a:txBody>
                  <a:tcPr/>
                </a:tc>
                <a:tc>
                  <a:txBody>
                    <a:bodyPr/>
                    <a:lstStyle/>
                    <a:p>
                      <a:r>
                        <a:rPr lang="en-US" dirty="0" err="1"/>
                        <a:t>Kibana</a:t>
                      </a:r>
                      <a:r>
                        <a:rPr lang="en-US" dirty="0"/>
                        <a:t> dashboard,</a:t>
                      </a:r>
                      <a:r>
                        <a:rPr lang="en-US" baseline="0" dirty="0"/>
                        <a:t> search service on top of </a:t>
                      </a:r>
                      <a:r>
                        <a:rPr lang="en-US" baseline="0" dirty="0" err="1"/>
                        <a:t>elaticsearch</a:t>
                      </a:r>
                      <a:r>
                        <a:rPr lang="en-US" baseline="0" dirty="0"/>
                        <a:t> index of ONAP logs – via </a:t>
                      </a:r>
                      <a:r>
                        <a:rPr lang="en-US" baseline="0" dirty="0" err="1"/>
                        <a:t>filebeat</a:t>
                      </a:r>
                      <a:endParaRPr lang="en-US" dirty="0"/>
                    </a:p>
                  </a:txBody>
                  <a:tcPr/>
                </a:tc>
                <a:extLst>
                  <a:ext uri="{0D108BD9-81ED-4DB2-BD59-A6C34878D82A}">
                    <a16:rowId xmlns:a16="http://schemas.microsoft.com/office/drawing/2014/main" xmlns="" val="2786426597"/>
                  </a:ext>
                </a:extLst>
              </a:tr>
              <a:tr h="459469">
                <a:tc>
                  <a:txBody>
                    <a:bodyPr/>
                    <a:lstStyle/>
                    <a:p>
                      <a:r>
                        <a:rPr lang="en-US" dirty="0"/>
                        <a:t>Supplementary Information</a:t>
                      </a:r>
                    </a:p>
                  </a:txBody>
                  <a:tcPr/>
                </a:tc>
                <a:tc>
                  <a:txBody>
                    <a:bodyPr/>
                    <a:lstStyle/>
                    <a:p>
                      <a:endParaRPr lang="en-US" dirty="0"/>
                    </a:p>
                  </a:txBody>
                  <a:tcPr/>
                </a:tc>
                <a:extLst>
                  <a:ext uri="{0D108BD9-81ED-4DB2-BD59-A6C34878D82A}">
                    <a16:rowId xmlns:a16="http://schemas.microsoft.com/office/drawing/2014/main" xmlns="" val="289276562"/>
                  </a:ext>
                </a:extLst>
              </a:tr>
              <a:tr h="459469">
                <a:tc>
                  <a:txBody>
                    <a:bodyPr/>
                    <a:lstStyle/>
                    <a:p>
                      <a:r>
                        <a:rPr lang="en-US" dirty="0"/>
                        <a:t>Interface Provider(s)</a:t>
                      </a:r>
                    </a:p>
                  </a:txBody>
                  <a:tcPr/>
                </a:tc>
                <a:tc>
                  <a:txBody>
                    <a:bodyPr/>
                    <a:lstStyle/>
                    <a:p>
                      <a:r>
                        <a:rPr lang="en-US" dirty="0"/>
                        <a:t>AA&amp;I,</a:t>
                      </a:r>
                      <a:r>
                        <a:rPr lang="en-US" baseline="0" dirty="0"/>
                        <a:t> APPC, SO, Policy, Portal, SDC, SDNC, VID</a:t>
                      </a:r>
                      <a:endParaRPr lang="en-US" dirty="0"/>
                    </a:p>
                  </a:txBody>
                  <a:tcPr/>
                </a:tc>
                <a:extLst>
                  <a:ext uri="{0D108BD9-81ED-4DB2-BD59-A6C34878D82A}">
                    <a16:rowId xmlns:a16="http://schemas.microsoft.com/office/drawing/2014/main" xmlns="" val="3289706606"/>
                  </a:ext>
                </a:extLst>
              </a:tr>
              <a:tr h="459469">
                <a:tc>
                  <a:txBody>
                    <a:bodyPr/>
                    <a:lstStyle/>
                    <a:p>
                      <a:r>
                        <a:rPr lang="en-US" dirty="0"/>
                        <a:t>Provided Capabilities</a:t>
                      </a:r>
                    </a:p>
                  </a:txBody>
                  <a:tcPr/>
                </a:tc>
                <a:tc>
                  <a:txBody>
                    <a:bodyPr/>
                    <a:lstStyle/>
                    <a:p>
                      <a:pPr marL="285750" indent="-285750">
                        <a:buFontTx/>
                        <a:buChar char="-"/>
                      </a:pPr>
                      <a:r>
                        <a:rPr lang="en-US" dirty="0"/>
                        <a:t>Search logs using </a:t>
                      </a:r>
                      <a:r>
                        <a:rPr lang="en-US" dirty="0" err="1"/>
                        <a:t>lucene</a:t>
                      </a:r>
                      <a:r>
                        <a:rPr lang="en-US" dirty="0"/>
                        <a:t> search format</a:t>
                      </a:r>
                    </a:p>
                    <a:p>
                      <a:pPr marL="285750" indent="-285750">
                        <a:buFontTx/>
                        <a:buChar char="-"/>
                      </a:pPr>
                      <a:r>
                        <a:rPr lang="en-US" dirty="0"/>
                        <a:t>Dashboard of configurable search</a:t>
                      </a:r>
                      <a:r>
                        <a:rPr lang="en-US" baseline="0" dirty="0"/>
                        <a:t> views of logs</a:t>
                      </a:r>
                      <a:endParaRPr lang="en-US" dirty="0"/>
                    </a:p>
                  </a:txBody>
                  <a:tcPr/>
                </a:tc>
                <a:extLst>
                  <a:ext uri="{0D108BD9-81ED-4DB2-BD59-A6C34878D82A}">
                    <a16:rowId xmlns:a16="http://schemas.microsoft.com/office/drawing/2014/main" xmlns="" val="1226283752"/>
                  </a:ext>
                </a:extLst>
              </a:tr>
            </a:tbl>
          </a:graphicData>
        </a:graphic>
      </p:graphicFrame>
      <p:sp>
        <p:nvSpPr>
          <p:cNvPr id="8" name="Title 2"/>
          <p:cNvSpPr txBox="1">
            <a:spLocks/>
          </p:cNvSpPr>
          <p:nvPr/>
        </p:nvSpPr>
        <p:spPr>
          <a:xfrm>
            <a:off x="366183" y="232536"/>
            <a:ext cx="11506200" cy="538770"/>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a:lstStyle>
          <a:p>
            <a:r>
              <a:rPr lang="en-US" dirty="0"/>
              <a:t>Logging-analytics (2/2)</a:t>
            </a:r>
          </a:p>
        </p:txBody>
      </p:sp>
    </p:spTree>
    <p:extLst>
      <p:ext uri="{BB962C8B-B14F-4D97-AF65-F5344CB8AC3E}">
        <p14:creationId xmlns:p14="http://schemas.microsoft.com/office/powerpoint/2010/main" val="37406841"/>
      </p:ext>
    </p:extLst>
  </p:cSld>
  <p:clrMapOvr>
    <a:masterClrMapping/>
  </p:clrMapOvr>
  <p:transition>
    <p:wipe dir="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41</a:t>
            </a:fld>
            <a:endParaRPr lang="en-US" dirty="0"/>
          </a:p>
        </p:txBody>
      </p:sp>
      <p:sp>
        <p:nvSpPr>
          <p:cNvPr id="3" name="Title 2"/>
          <p:cNvSpPr>
            <a:spLocks noGrp="1"/>
          </p:cNvSpPr>
          <p:nvPr>
            <p:ph type="title"/>
          </p:nvPr>
        </p:nvSpPr>
        <p:spPr/>
        <p:txBody>
          <a:bodyPr>
            <a:normAutofit fontScale="90000"/>
          </a:bodyPr>
          <a:lstStyle/>
          <a:p>
            <a:r>
              <a:rPr lang="en-US" dirty="0"/>
              <a:t>Multi-Cloud Adaptation (1/2)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Multi-Cloud adaptation</a:t>
            </a:r>
          </a:p>
        </p:txBody>
      </p:sp>
      <p:sp>
        <p:nvSpPr>
          <p:cNvPr id="8" name="Rectangle 7"/>
          <p:cNvSpPr/>
          <p:nvPr/>
        </p:nvSpPr>
        <p:spPr>
          <a:xfrm>
            <a:off x="2348453" y="1025413"/>
            <a:ext cx="9523929" cy="201400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Definition:</a:t>
            </a:r>
          </a:p>
          <a:p>
            <a:pPr marL="285750" indent="-285750">
              <a:buFontTx/>
              <a:buChar char="-"/>
            </a:pPr>
            <a:r>
              <a:rPr lang="en-US" sz="1600" dirty="0">
                <a:solidFill>
                  <a:schemeClr val="tx1">
                    <a:lumMod val="85000"/>
                    <a:lumOff val="15000"/>
                  </a:schemeClr>
                </a:solidFill>
              </a:rPr>
              <a:t>enable ONAP to deploy and run on multiple infrastructure environments, including OpenStack and its different distributions, public and private clouds, and micro services containers, etc.</a:t>
            </a:r>
          </a:p>
          <a:p>
            <a:pPr marL="285750" indent="-285750">
              <a:buFontTx/>
              <a:buChar char="-"/>
            </a:pPr>
            <a:r>
              <a:rPr lang="en-US" sz="1600" dirty="0">
                <a:solidFill>
                  <a:schemeClr val="tx1">
                    <a:lumMod val="85000"/>
                    <a:lumOff val="15000"/>
                  </a:schemeClr>
                </a:solidFill>
              </a:rPr>
              <a:t>provide a Cloud Mediation Layer supporting multiple infrastructures and network </a:t>
            </a:r>
            <a:r>
              <a:rPr lang="en-US" sz="1600" dirty="0" err="1">
                <a:solidFill>
                  <a:schemeClr val="tx1">
                    <a:lumMod val="85000"/>
                    <a:lumOff val="15000"/>
                  </a:schemeClr>
                </a:solidFill>
              </a:rPr>
              <a:t>backends</a:t>
            </a:r>
            <a:r>
              <a:rPr lang="en-US" sz="1600" dirty="0">
                <a:solidFill>
                  <a:schemeClr val="tx1">
                    <a:lumMod val="85000"/>
                    <a:lumOff val="15000"/>
                  </a:schemeClr>
                </a:solidFill>
              </a:rPr>
              <a:t> so as to effectively prevents vendor lock-in.</a:t>
            </a:r>
          </a:p>
          <a:p>
            <a:pPr marL="285750" indent="-285750">
              <a:buFontTx/>
              <a:buChar char="-"/>
            </a:pPr>
            <a:r>
              <a:rPr lang="en-US" sz="1600" dirty="0">
                <a:solidFill>
                  <a:schemeClr val="tx1">
                    <a:lumMod val="85000"/>
                    <a:lumOff val="15000"/>
                  </a:schemeClr>
                </a:solidFill>
              </a:rPr>
              <a:t>decouple the evolution of ONAP platform from the evolution of underlying cloud infrastructure, and minimizes the impact on the deployed ONAP while upgrading the underlying cloud infrastructures independently.</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Rectangle 14"/>
          <p:cNvSpPr/>
          <p:nvPr/>
        </p:nvSpPr>
        <p:spPr>
          <a:xfrm>
            <a:off x="2348454" y="3148077"/>
            <a:ext cx="9523929" cy="325272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solidFill>
              </a:rPr>
              <a:t>Provided Interfaces:</a:t>
            </a:r>
          </a:p>
          <a:p>
            <a:pPr marL="285750" indent="-285750">
              <a:buFontTx/>
              <a:buChar char="-"/>
            </a:pPr>
            <a:r>
              <a:rPr lang="en-US" altLang="zh-CN" sz="1600" dirty="0">
                <a:solidFill>
                  <a:schemeClr val="tx1"/>
                </a:solidFill>
              </a:rPr>
              <a:t>Resource</a:t>
            </a:r>
            <a:r>
              <a:rPr lang="zh-CN" altLang="en-US" sz="1600" dirty="0">
                <a:solidFill>
                  <a:schemeClr val="tx1"/>
                </a:solidFill>
              </a:rPr>
              <a:t> </a:t>
            </a:r>
            <a:r>
              <a:rPr lang="en-US" sz="1600" dirty="0">
                <a:solidFill>
                  <a:schemeClr val="tx1"/>
                </a:solidFill>
              </a:rPr>
              <a:t>LCM interface</a:t>
            </a:r>
          </a:p>
          <a:p>
            <a:pPr marL="742950" lvl="2" indent="-285750">
              <a:buFontTx/>
              <a:buChar char="-"/>
            </a:pPr>
            <a:r>
              <a:rPr lang="en-US" altLang="zh-CN" sz="1600" dirty="0">
                <a:solidFill>
                  <a:schemeClr val="tx1"/>
                </a:solidFill>
              </a:rPr>
              <a:t>Support</a:t>
            </a:r>
            <a:r>
              <a:rPr lang="zh-CN" altLang="en-US" sz="1600" dirty="0">
                <a:solidFill>
                  <a:schemeClr val="tx1"/>
                </a:solidFill>
              </a:rPr>
              <a:t> </a:t>
            </a:r>
            <a:r>
              <a:rPr lang="en-US" altLang="zh-CN" sz="1600" dirty="0">
                <a:solidFill>
                  <a:schemeClr val="tx1"/>
                </a:solidFill>
              </a:rPr>
              <a:t>VNF</a:t>
            </a:r>
            <a:r>
              <a:rPr lang="zh-CN" altLang="en-US" sz="1600" dirty="0">
                <a:solidFill>
                  <a:schemeClr val="tx1"/>
                </a:solidFill>
              </a:rPr>
              <a:t> </a:t>
            </a:r>
            <a:r>
              <a:rPr lang="en-US" altLang="zh-CN" sz="1600" dirty="0">
                <a:solidFill>
                  <a:schemeClr val="tx1"/>
                </a:solidFill>
              </a:rPr>
              <a:t>instantiation/termination</a:t>
            </a:r>
          </a:p>
          <a:p>
            <a:pPr marL="457200" lvl="2"/>
            <a:r>
              <a:rPr lang="zh-CN" altLang="en-US" sz="1600" dirty="0">
                <a:solidFill>
                  <a:schemeClr val="tx1"/>
                </a:solidFill>
              </a:rPr>
              <a:t>     </a:t>
            </a:r>
            <a:r>
              <a:rPr lang="en-US" sz="1600" dirty="0">
                <a:solidFill>
                  <a:schemeClr val="tx1"/>
                </a:solidFill>
              </a:rPr>
              <a:t>(</a:t>
            </a:r>
            <a:r>
              <a:rPr lang="en-US" altLang="zh-CN" sz="1600" dirty="0">
                <a:solidFill>
                  <a:schemeClr val="tx1"/>
                </a:solidFill>
              </a:rPr>
              <a:t>Resource create/delete/update/query</a:t>
            </a:r>
            <a:r>
              <a:rPr lang="en-US" sz="1600" dirty="0">
                <a:solidFill>
                  <a:schemeClr val="tx1"/>
                </a:solidFill>
              </a:rPr>
              <a:t>) </a:t>
            </a:r>
          </a:p>
          <a:p>
            <a:pPr marL="285750" indent="-285750">
              <a:buFontTx/>
              <a:buChar char="-"/>
            </a:pPr>
            <a:r>
              <a:rPr lang="en-US" altLang="zh-CN" sz="1600" dirty="0">
                <a:solidFill>
                  <a:schemeClr val="tx1"/>
                </a:solidFill>
              </a:rPr>
              <a:t>VIM</a:t>
            </a:r>
            <a:r>
              <a:rPr lang="zh-CN" altLang="en-US" sz="1600" dirty="0">
                <a:solidFill>
                  <a:schemeClr val="tx1"/>
                </a:solidFill>
              </a:rPr>
              <a:t> </a:t>
            </a:r>
            <a:r>
              <a:rPr lang="en-US" altLang="zh-CN" sz="1600" dirty="0">
                <a:solidFill>
                  <a:schemeClr val="tx1"/>
                </a:solidFill>
              </a:rPr>
              <a:t>registry/un-registry Interface</a:t>
            </a:r>
          </a:p>
          <a:p>
            <a:pPr marL="742950" lvl="1" indent="-285750">
              <a:buFontTx/>
              <a:buChar char="-"/>
            </a:pPr>
            <a:r>
              <a:rPr lang="en-US" altLang="zh-CN" sz="1600" dirty="0">
                <a:solidFill>
                  <a:schemeClr val="tx1"/>
                </a:solidFill>
              </a:rPr>
              <a:t>Support</a:t>
            </a:r>
            <a:r>
              <a:rPr lang="zh-CN" altLang="en-US" sz="1600" dirty="0">
                <a:solidFill>
                  <a:schemeClr val="tx1"/>
                </a:solidFill>
              </a:rPr>
              <a:t> </a:t>
            </a:r>
            <a:r>
              <a:rPr lang="en-US" altLang="zh-CN" sz="1600" dirty="0">
                <a:solidFill>
                  <a:schemeClr val="tx1"/>
                </a:solidFill>
              </a:rPr>
              <a:t>registry/un-registry</a:t>
            </a:r>
            <a:r>
              <a:rPr lang="zh-CN" altLang="en-US" sz="1600" dirty="0">
                <a:solidFill>
                  <a:schemeClr val="tx1"/>
                </a:solidFill>
              </a:rPr>
              <a:t> </a:t>
            </a:r>
            <a:r>
              <a:rPr lang="en-US" altLang="zh-CN" sz="1600" dirty="0">
                <a:solidFill>
                  <a:schemeClr val="tx1"/>
                </a:solidFill>
              </a:rPr>
              <a:t>of</a:t>
            </a:r>
            <a:r>
              <a:rPr lang="zh-CN" altLang="en-US" sz="1600" dirty="0">
                <a:solidFill>
                  <a:schemeClr val="tx1"/>
                </a:solidFill>
              </a:rPr>
              <a:t> </a:t>
            </a:r>
            <a:r>
              <a:rPr lang="en-US" altLang="zh-CN" sz="1600" dirty="0">
                <a:solidFill>
                  <a:schemeClr val="tx1"/>
                </a:solidFill>
              </a:rPr>
              <a:t>multiple</a:t>
            </a:r>
            <a:r>
              <a:rPr lang="zh-CN" altLang="en-US" sz="1600" dirty="0">
                <a:solidFill>
                  <a:schemeClr val="tx1"/>
                </a:solidFill>
              </a:rPr>
              <a:t> </a:t>
            </a:r>
            <a:r>
              <a:rPr lang="en-US" altLang="zh-CN" sz="1600" dirty="0">
                <a:solidFill>
                  <a:schemeClr val="tx1"/>
                </a:solidFill>
              </a:rPr>
              <a:t>clouds</a:t>
            </a:r>
          </a:p>
          <a:p>
            <a:pPr lvl="1"/>
            <a:r>
              <a:rPr lang="zh-CN" altLang="en-US" sz="1600" dirty="0">
                <a:solidFill>
                  <a:schemeClr val="tx1"/>
                </a:solidFill>
              </a:rPr>
              <a:t>      </a:t>
            </a:r>
            <a:r>
              <a:rPr lang="en-US" altLang="zh-CN" sz="1600" dirty="0">
                <a:solidFill>
                  <a:schemeClr val="tx1"/>
                </a:solidFill>
              </a:rPr>
              <a:t>(VIM</a:t>
            </a:r>
            <a:r>
              <a:rPr lang="zh-CN" altLang="en-US" sz="1600" dirty="0">
                <a:solidFill>
                  <a:schemeClr val="tx1"/>
                </a:solidFill>
              </a:rPr>
              <a:t> </a:t>
            </a:r>
            <a:r>
              <a:rPr lang="en-US" altLang="zh-CN" sz="1600" dirty="0">
                <a:solidFill>
                  <a:schemeClr val="tx1"/>
                </a:solidFill>
              </a:rPr>
              <a:t>create/delete/update)</a:t>
            </a:r>
          </a:p>
          <a:p>
            <a:pPr marL="285750" indent="-285750">
              <a:buFontTx/>
              <a:buChar char="-"/>
            </a:pPr>
            <a:r>
              <a:rPr lang="en-US" altLang="zh-CN" sz="1600" dirty="0">
                <a:solidFill>
                  <a:schemeClr val="tx1"/>
                </a:solidFill>
              </a:rPr>
              <a:t>VIM</a:t>
            </a:r>
            <a:r>
              <a:rPr lang="zh-CN" altLang="en-US" sz="1600" dirty="0">
                <a:solidFill>
                  <a:schemeClr val="tx1"/>
                </a:solidFill>
              </a:rPr>
              <a:t> </a:t>
            </a:r>
            <a:r>
              <a:rPr lang="en-US" altLang="zh-CN" sz="1600" dirty="0">
                <a:solidFill>
                  <a:schemeClr val="tx1"/>
                </a:solidFill>
              </a:rPr>
              <a:t>FCAPS management Interface</a:t>
            </a:r>
          </a:p>
          <a:p>
            <a:pPr marL="742950" lvl="1" indent="-285750">
              <a:buFontTx/>
              <a:buChar char="-"/>
            </a:pPr>
            <a:r>
              <a:rPr lang="en-US" altLang="zh-CN" sz="1600" dirty="0">
                <a:solidFill>
                  <a:schemeClr val="tx1"/>
                </a:solidFill>
              </a:rPr>
              <a:t>Support</a:t>
            </a:r>
            <a:r>
              <a:rPr lang="zh-CN" altLang="en-US" sz="1600" dirty="0">
                <a:solidFill>
                  <a:schemeClr val="tx1"/>
                </a:solidFill>
              </a:rPr>
              <a:t> </a:t>
            </a:r>
            <a:r>
              <a:rPr lang="en-US" altLang="zh-CN" sz="1600" dirty="0">
                <a:solidFill>
                  <a:schemeClr val="tx1"/>
                </a:solidFill>
              </a:rPr>
              <a:t>FCAPS</a:t>
            </a:r>
            <a:r>
              <a:rPr lang="zh-CN" altLang="en-US" sz="1600" dirty="0">
                <a:solidFill>
                  <a:schemeClr val="tx1"/>
                </a:solidFill>
              </a:rPr>
              <a:t> </a:t>
            </a:r>
            <a:r>
              <a:rPr lang="en-US" altLang="zh-CN" sz="1600" dirty="0">
                <a:solidFill>
                  <a:schemeClr val="tx1"/>
                </a:solidFill>
              </a:rPr>
              <a:t>required</a:t>
            </a:r>
            <a:r>
              <a:rPr lang="zh-CN" altLang="en-US" sz="1600" dirty="0">
                <a:solidFill>
                  <a:schemeClr val="tx1"/>
                </a:solidFill>
              </a:rPr>
              <a:t> </a:t>
            </a:r>
            <a:r>
              <a:rPr lang="en-US" altLang="zh-CN" sz="1600" dirty="0">
                <a:solidFill>
                  <a:schemeClr val="tx1"/>
                </a:solidFill>
              </a:rPr>
              <a:t>data</a:t>
            </a:r>
            <a:r>
              <a:rPr lang="zh-CN" altLang="en-US" sz="1600" dirty="0">
                <a:solidFill>
                  <a:schemeClr val="tx1"/>
                </a:solidFill>
              </a:rPr>
              <a:t> </a:t>
            </a:r>
            <a:r>
              <a:rPr lang="en-US" altLang="zh-CN" sz="1600" dirty="0">
                <a:solidFill>
                  <a:schemeClr val="tx1"/>
                </a:solidFill>
              </a:rPr>
              <a:t>collection,</a:t>
            </a:r>
            <a:r>
              <a:rPr lang="zh-CN" altLang="en-US" sz="1600" dirty="0">
                <a:solidFill>
                  <a:schemeClr val="tx1"/>
                </a:solidFill>
              </a:rPr>
              <a:t> </a:t>
            </a:r>
            <a:r>
              <a:rPr lang="en-US" altLang="zh-CN" sz="1600" dirty="0">
                <a:solidFill>
                  <a:schemeClr val="tx1"/>
                </a:solidFill>
              </a:rPr>
              <a:t>event/alert/metrics</a:t>
            </a:r>
            <a:r>
              <a:rPr lang="zh-CN" altLang="en-US" sz="1600" dirty="0">
                <a:solidFill>
                  <a:schemeClr val="tx1"/>
                </a:solidFill>
              </a:rPr>
              <a:t> </a:t>
            </a:r>
            <a:r>
              <a:rPr lang="en-US" altLang="zh-CN" sz="1600" dirty="0">
                <a:solidFill>
                  <a:schemeClr val="tx1"/>
                </a:solidFill>
              </a:rPr>
              <a:t>federation</a:t>
            </a:r>
            <a:r>
              <a:rPr lang="zh-CN" altLang="en-US" sz="1600" dirty="0">
                <a:solidFill>
                  <a:schemeClr val="tx1"/>
                </a:solidFill>
              </a:rPr>
              <a:t> </a:t>
            </a:r>
            <a:r>
              <a:rPr lang="en-US" altLang="zh-CN" sz="1600" dirty="0">
                <a:solidFill>
                  <a:schemeClr val="tx1"/>
                </a:solidFill>
              </a:rPr>
              <a:t>functions</a:t>
            </a:r>
            <a:r>
              <a:rPr lang="zh-CN" altLang="en-US" sz="1600" dirty="0">
                <a:solidFill>
                  <a:schemeClr val="tx1"/>
                </a:solidFill>
              </a:rPr>
              <a:t> </a:t>
            </a:r>
            <a:endParaRPr lang="en-US" altLang="zh-CN" sz="1600" dirty="0">
              <a:solidFill>
                <a:schemeClr val="tx1"/>
              </a:solidFill>
            </a:endParaRPr>
          </a:p>
          <a:p>
            <a:pPr lvl="1"/>
            <a:r>
              <a:rPr lang="zh-CN" altLang="en-US" sz="1600" dirty="0">
                <a:solidFill>
                  <a:schemeClr val="tx1"/>
                </a:solidFill>
              </a:rPr>
              <a:t>      </a:t>
            </a:r>
            <a:r>
              <a:rPr lang="en-US" altLang="zh-CN" sz="1600" dirty="0">
                <a:solidFill>
                  <a:schemeClr val="tx1"/>
                </a:solidFill>
              </a:rPr>
              <a:t>(message</a:t>
            </a:r>
            <a:r>
              <a:rPr lang="zh-CN" altLang="en-US" sz="1600" dirty="0">
                <a:solidFill>
                  <a:schemeClr val="tx1"/>
                </a:solidFill>
              </a:rPr>
              <a:t> </a:t>
            </a:r>
            <a:r>
              <a:rPr lang="en-US" altLang="zh-CN" sz="1600" dirty="0">
                <a:solidFill>
                  <a:schemeClr val="tx1"/>
                </a:solidFill>
              </a:rPr>
              <a:t>pub/sub)</a:t>
            </a:r>
          </a:p>
          <a:p>
            <a:pPr marL="285750" lvl="1" indent="-285750">
              <a:buFontTx/>
              <a:buChar char="-"/>
            </a:pPr>
            <a:r>
              <a:rPr lang="en-US" altLang="zh-CN" sz="1600" dirty="0">
                <a:solidFill>
                  <a:schemeClr val="tx1"/>
                </a:solidFill>
              </a:rPr>
              <a:t>VIM</a:t>
            </a:r>
            <a:r>
              <a:rPr lang="zh-CN" altLang="en-US" sz="1600" dirty="0">
                <a:solidFill>
                  <a:schemeClr val="tx1"/>
                </a:solidFill>
              </a:rPr>
              <a:t> </a:t>
            </a:r>
            <a:r>
              <a:rPr lang="en-US" altLang="zh-CN" sz="1600" dirty="0">
                <a:solidFill>
                  <a:schemeClr val="tx1"/>
                </a:solidFill>
              </a:rPr>
              <a:t>capacity/capability</a:t>
            </a:r>
            <a:r>
              <a:rPr lang="zh-CN" altLang="en-US" sz="1600" dirty="0">
                <a:solidFill>
                  <a:schemeClr val="tx1"/>
                </a:solidFill>
              </a:rPr>
              <a:t> </a:t>
            </a:r>
            <a:r>
              <a:rPr lang="en-US" altLang="zh-CN" sz="1600" dirty="0">
                <a:solidFill>
                  <a:schemeClr val="tx1"/>
                </a:solidFill>
              </a:rPr>
              <a:t>query</a:t>
            </a:r>
          </a:p>
          <a:p>
            <a:pPr marL="742950" lvl="2" indent="-285750">
              <a:buFontTx/>
              <a:buChar char="-"/>
            </a:pPr>
            <a:r>
              <a:rPr lang="en-US" altLang="zh-CN" sz="1600" dirty="0">
                <a:solidFill>
                  <a:schemeClr val="tx1"/>
                </a:solidFill>
              </a:rPr>
              <a:t>Support</a:t>
            </a:r>
            <a:r>
              <a:rPr lang="zh-CN" altLang="en-US" sz="1600" dirty="0">
                <a:solidFill>
                  <a:schemeClr val="tx1"/>
                </a:solidFill>
              </a:rPr>
              <a:t> </a:t>
            </a:r>
            <a:r>
              <a:rPr lang="en-US" altLang="zh-CN" sz="1600" dirty="0">
                <a:solidFill>
                  <a:schemeClr val="tx1"/>
                </a:solidFill>
              </a:rPr>
              <a:t>placement</a:t>
            </a:r>
            <a:r>
              <a:rPr lang="zh-CN" altLang="en-US" sz="1600" dirty="0">
                <a:solidFill>
                  <a:schemeClr val="tx1"/>
                </a:solidFill>
              </a:rPr>
              <a:t> </a:t>
            </a:r>
            <a:r>
              <a:rPr lang="en-US" altLang="zh-CN" sz="1600" dirty="0">
                <a:solidFill>
                  <a:schemeClr val="tx1"/>
                </a:solidFill>
              </a:rPr>
              <a:t>and</a:t>
            </a:r>
            <a:r>
              <a:rPr lang="zh-CN" altLang="en-US" sz="1600" dirty="0">
                <a:solidFill>
                  <a:schemeClr val="tx1"/>
                </a:solidFill>
              </a:rPr>
              <a:t> </a:t>
            </a:r>
            <a:r>
              <a:rPr lang="en-US" altLang="zh-CN" sz="1600" dirty="0">
                <a:solidFill>
                  <a:schemeClr val="tx1"/>
                </a:solidFill>
              </a:rPr>
              <a:t>scheduling</a:t>
            </a:r>
            <a:r>
              <a:rPr lang="zh-CN" altLang="en-US" sz="1600" dirty="0">
                <a:solidFill>
                  <a:schemeClr val="tx1"/>
                </a:solidFill>
              </a:rPr>
              <a:t> </a:t>
            </a:r>
            <a:r>
              <a:rPr lang="en-US" altLang="zh-CN" sz="1600" dirty="0">
                <a:solidFill>
                  <a:schemeClr val="tx1"/>
                </a:solidFill>
              </a:rPr>
              <a:t>purpose</a:t>
            </a:r>
          </a:p>
          <a:p>
            <a:pPr marL="457200" lvl="2"/>
            <a:r>
              <a:rPr lang="zh-CN" altLang="en-US" sz="1600" dirty="0">
                <a:solidFill>
                  <a:schemeClr val="tx1"/>
                </a:solidFill>
              </a:rPr>
              <a:t>      </a:t>
            </a:r>
            <a:r>
              <a:rPr lang="en-US" altLang="zh-CN" sz="1600" dirty="0">
                <a:solidFill>
                  <a:schemeClr val="tx1"/>
                </a:solidFill>
              </a:rPr>
              <a:t>(capacity/capability</a:t>
            </a:r>
            <a:r>
              <a:rPr lang="zh-CN" altLang="en-US" sz="1600" dirty="0">
                <a:solidFill>
                  <a:schemeClr val="tx1"/>
                </a:solidFill>
              </a:rPr>
              <a:t> </a:t>
            </a:r>
            <a:r>
              <a:rPr lang="en-US" altLang="zh-CN" sz="1600" dirty="0">
                <a:solidFill>
                  <a:schemeClr val="tx1"/>
                </a:solidFill>
              </a:rPr>
              <a:t>query/report)</a:t>
            </a:r>
          </a:p>
        </p:txBody>
      </p:sp>
      <p:sp>
        <p:nvSpPr>
          <p:cNvPr id="23" name="TextBox 22"/>
          <p:cNvSpPr txBox="1"/>
          <p:nvPr/>
        </p:nvSpPr>
        <p:spPr>
          <a:xfrm>
            <a:off x="-1" y="1263241"/>
            <a:ext cx="2297231" cy="784830"/>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a:t>Resource LCM Interface</a:t>
            </a:r>
          </a:p>
          <a:p>
            <a:pPr marL="171450" indent="-171450">
              <a:buFont typeface="Arial" panose="020B0604020202020204" pitchFamily="34" charset="0"/>
              <a:buChar char="•"/>
            </a:pPr>
            <a:r>
              <a:rPr lang="en-US" altLang="zh-CN" sz="900" dirty="0"/>
              <a:t>VIM</a:t>
            </a:r>
            <a:r>
              <a:rPr lang="zh-CN" altLang="en-US" sz="900" dirty="0"/>
              <a:t> </a:t>
            </a:r>
            <a:r>
              <a:rPr lang="en-US" altLang="zh-CN" sz="900" dirty="0"/>
              <a:t>registry/un-registry Interface</a:t>
            </a:r>
          </a:p>
          <a:p>
            <a:pPr marL="171450" indent="-171450">
              <a:buFont typeface="Arial" panose="020B0604020202020204" pitchFamily="34" charset="0"/>
              <a:buChar char="•"/>
            </a:pPr>
            <a:r>
              <a:rPr lang="en-US" altLang="zh-CN" sz="900" dirty="0"/>
              <a:t>VIM</a:t>
            </a:r>
            <a:r>
              <a:rPr lang="zh-CN" altLang="en-US" sz="900" dirty="0"/>
              <a:t> </a:t>
            </a:r>
            <a:r>
              <a:rPr lang="en-US" altLang="zh-CN" sz="900" dirty="0"/>
              <a:t>FCAPS management Interface</a:t>
            </a:r>
          </a:p>
          <a:p>
            <a:pPr marL="171450" lvl="1" indent="-171450">
              <a:buFont typeface="Arial" panose="020B0604020202020204" pitchFamily="34" charset="0"/>
              <a:buChar char="•"/>
            </a:pPr>
            <a:r>
              <a:rPr lang="en-US" altLang="zh-CN" sz="900" dirty="0"/>
              <a:t>VIM</a:t>
            </a:r>
            <a:r>
              <a:rPr lang="zh-CN" altLang="en-US" sz="900" dirty="0"/>
              <a:t> </a:t>
            </a:r>
            <a:r>
              <a:rPr lang="en-US" altLang="zh-CN" sz="900" dirty="0"/>
              <a:t>capacity/capability</a:t>
            </a:r>
            <a:r>
              <a:rPr lang="zh-CN" altLang="en-US" sz="900" dirty="0"/>
              <a:t> </a:t>
            </a:r>
            <a:r>
              <a:rPr lang="en-US" altLang="zh-CN" sz="900" dirty="0"/>
              <a:t>query</a:t>
            </a:r>
          </a:p>
          <a:p>
            <a:pPr marL="171450" indent="-171450">
              <a:buFont typeface="Arial" panose="020B0604020202020204" pitchFamily="34" charset="0"/>
              <a:buChar char="•"/>
            </a:pPr>
            <a:endParaRPr lang="en-US" altLang="zh-CN" sz="900" dirty="0"/>
          </a:p>
        </p:txBody>
      </p:sp>
      <p:sp>
        <p:nvSpPr>
          <p:cNvPr id="16" name="TextBox 15"/>
          <p:cNvSpPr txBox="1"/>
          <p:nvPr/>
        </p:nvSpPr>
        <p:spPr>
          <a:xfrm>
            <a:off x="314960" y="3998875"/>
            <a:ext cx="1982269" cy="1077218"/>
          </a:xfrm>
          <a:prstGeom prst="rect">
            <a:avLst/>
          </a:prstGeom>
          <a:noFill/>
        </p:spPr>
        <p:txBody>
          <a:bodyPr wrap="square" rtlCol="0">
            <a:spAutoFit/>
          </a:bodyPr>
          <a:lstStyle/>
          <a:p>
            <a:r>
              <a:rPr lang="en-US" altLang="zh-CN" sz="800" dirty="0"/>
              <a:t>ONAP</a:t>
            </a:r>
            <a:r>
              <a:rPr lang="zh-CN" altLang="en-US" sz="800" dirty="0"/>
              <a:t> </a:t>
            </a:r>
            <a:r>
              <a:rPr lang="en-US" altLang="zh-CN" sz="800" dirty="0"/>
              <a:t>Interface</a:t>
            </a:r>
          </a:p>
          <a:p>
            <a:pPr lvl="1"/>
            <a:r>
              <a:rPr lang="en-US" altLang="zh-CN" sz="800" dirty="0"/>
              <a:t>Inventory Service Interface</a:t>
            </a:r>
          </a:p>
          <a:p>
            <a:pPr lvl="1"/>
            <a:r>
              <a:rPr lang="en-US" altLang="zh-CN" sz="800" dirty="0"/>
              <a:t>DMAAP</a:t>
            </a:r>
            <a:r>
              <a:rPr lang="zh-CN" altLang="en-US" sz="800" dirty="0"/>
              <a:t> </a:t>
            </a:r>
            <a:r>
              <a:rPr lang="en-US" altLang="zh-CN" sz="800" dirty="0"/>
              <a:t>interface</a:t>
            </a:r>
          </a:p>
          <a:p>
            <a:pPr lvl="1"/>
            <a:r>
              <a:rPr lang="en-US" altLang="zh-CN" sz="800" dirty="0"/>
              <a:t>Logging</a:t>
            </a:r>
            <a:r>
              <a:rPr lang="zh-CN" altLang="en-US" sz="800" dirty="0"/>
              <a:t> </a:t>
            </a:r>
            <a:r>
              <a:rPr lang="en-US" altLang="zh-CN" sz="800" dirty="0"/>
              <a:t>interface</a:t>
            </a:r>
          </a:p>
          <a:p>
            <a:r>
              <a:rPr lang="en-US" altLang="zh-CN" sz="800" dirty="0"/>
              <a:t>The</a:t>
            </a:r>
            <a:r>
              <a:rPr lang="zh-CN" altLang="en-US" sz="800" dirty="0"/>
              <a:t> </a:t>
            </a:r>
            <a:r>
              <a:rPr lang="en-US" altLang="zh-CN" sz="800" dirty="0"/>
              <a:t>third</a:t>
            </a:r>
            <a:r>
              <a:rPr lang="zh-CN" altLang="en-US" sz="800" dirty="0"/>
              <a:t> </a:t>
            </a:r>
            <a:r>
              <a:rPr lang="en-US" altLang="zh-CN" sz="800" dirty="0"/>
              <a:t>party</a:t>
            </a:r>
            <a:r>
              <a:rPr lang="zh-CN" altLang="en-US" sz="800" dirty="0"/>
              <a:t> </a:t>
            </a:r>
            <a:r>
              <a:rPr lang="en-US" altLang="zh-CN" sz="800" dirty="0"/>
              <a:t>Cloud</a:t>
            </a:r>
            <a:r>
              <a:rPr lang="zh-CN" altLang="en-US" sz="800" dirty="0"/>
              <a:t> </a:t>
            </a:r>
            <a:r>
              <a:rPr lang="en-US" altLang="zh-CN" sz="800" dirty="0"/>
              <a:t>interface</a:t>
            </a:r>
          </a:p>
          <a:p>
            <a:pPr lvl="1"/>
            <a:r>
              <a:rPr lang="en-US" altLang="zh-CN" sz="800" dirty="0"/>
              <a:t>OpenStack</a:t>
            </a:r>
            <a:r>
              <a:rPr lang="zh-CN" altLang="en-US" sz="800" dirty="0"/>
              <a:t> </a:t>
            </a:r>
            <a:r>
              <a:rPr lang="en-US" altLang="zh-CN" sz="800" dirty="0"/>
              <a:t>Interface</a:t>
            </a:r>
          </a:p>
          <a:p>
            <a:pPr lvl="1"/>
            <a:r>
              <a:rPr lang="en-US" altLang="zh-CN" sz="800" dirty="0"/>
              <a:t>VMware</a:t>
            </a:r>
            <a:r>
              <a:rPr lang="zh-CN" altLang="en-US" sz="800" dirty="0"/>
              <a:t> </a:t>
            </a:r>
            <a:r>
              <a:rPr lang="en-US" altLang="zh-CN" sz="800" dirty="0"/>
              <a:t>VIO</a:t>
            </a:r>
            <a:r>
              <a:rPr lang="zh-CN" altLang="en-US" sz="800" dirty="0"/>
              <a:t> </a:t>
            </a:r>
            <a:r>
              <a:rPr lang="en-US" altLang="zh-CN" sz="800" dirty="0"/>
              <a:t>interface</a:t>
            </a:r>
          </a:p>
          <a:p>
            <a:pPr lvl="1"/>
            <a:r>
              <a:rPr lang="en-US" altLang="zh-CN" sz="800" dirty="0"/>
              <a:t>Wind</a:t>
            </a:r>
            <a:r>
              <a:rPr lang="zh-CN" altLang="en-US" sz="800" dirty="0"/>
              <a:t> </a:t>
            </a:r>
            <a:r>
              <a:rPr lang="en-US" altLang="zh-CN" sz="800" dirty="0"/>
              <a:t>River</a:t>
            </a:r>
            <a:r>
              <a:rPr lang="zh-CN" altLang="en-US" sz="800" dirty="0"/>
              <a:t> </a:t>
            </a:r>
            <a:r>
              <a:rPr lang="en-US" altLang="zh-CN" sz="800" dirty="0"/>
              <a:t>Titanium</a:t>
            </a:r>
            <a:r>
              <a:rPr lang="zh-CN" altLang="en-US" sz="800" dirty="0"/>
              <a:t> </a:t>
            </a:r>
            <a:r>
              <a:rPr lang="en-US" altLang="zh-CN" sz="800" dirty="0"/>
              <a:t>Interface</a:t>
            </a:r>
          </a:p>
        </p:txBody>
      </p:sp>
    </p:spTree>
    <p:extLst>
      <p:ext uri="{BB962C8B-B14F-4D97-AF65-F5344CB8AC3E}">
        <p14:creationId xmlns:p14="http://schemas.microsoft.com/office/powerpoint/2010/main" val="1539544504"/>
      </p:ext>
    </p:extLst>
  </p:cSld>
  <p:clrMapOvr>
    <a:masterClrMapping/>
  </p:clrMapOvr>
  <p:transition>
    <p:wipe dir="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42</a:t>
            </a:fld>
            <a:endParaRPr lang="en-US" dirty="0"/>
          </a:p>
        </p:txBody>
      </p:sp>
      <p:sp>
        <p:nvSpPr>
          <p:cNvPr id="3" name="Title 2"/>
          <p:cNvSpPr>
            <a:spLocks noGrp="1"/>
          </p:cNvSpPr>
          <p:nvPr>
            <p:ph type="title"/>
          </p:nvPr>
        </p:nvSpPr>
        <p:spPr/>
        <p:txBody>
          <a:bodyPr>
            <a:normAutofit fontScale="90000"/>
          </a:bodyPr>
          <a:lstStyle/>
          <a:p>
            <a:r>
              <a:rPr lang="en-US" dirty="0"/>
              <a:t>Multi-Cloud Adaptation (2/2)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Multi-Cloud adaptation</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Rectangle 19"/>
          <p:cNvSpPr/>
          <p:nvPr/>
        </p:nvSpPr>
        <p:spPr>
          <a:xfrm>
            <a:off x="2335575" y="1041852"/>
            <a:ext cx="9523929" cy="31180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solidFill>
              </a:rPr>
              <a:t>Consumed Interfaces:</a:t>
            </a:r>
          </a:p>
          <a:p>
            <a:pPr marL="285750" indent="-285750">
              <a:buFontTx/>
              <a:buChar char="-"/>
            </a:pPr>
            <a:r>
              <a:rPr lang="en-US" altLang="zh-CN" dirty="0">
                <a:solidFill>
                  <a:schemeClr val="tx1"/>
                </a:solidFill>
              </a:rPr>
              <a:t>ONAP</a:t>
            </a:r>
            <a:r>
              <a:rPr lang="zh-CN" altLang="en-US" dirty="0">
                <a:solidFill>
                  <a:schemeClr val="tx1"/>
                </a:solidFill>
              </a:rPr>
              <a:t> </a:t>
            </a:r>
            <a:endParaRPr lang="en-US" altLang="zh-CN" dirty="0">
              <a:solidFill>
                <a:schemeClr val="tx1"/>
              </a:solidFill>
            </a:endParaRPr>
          </a:p>
          <a:p>
            <a:pPr marL="742950" lvl="1" indent="-285750">
              <a:buFontTx/>
              <a:buChar char="-"/>
            </a:pPr>
            <a:r>
              <a:rPr lang="en-US" altLang="zh-CN" dirty="0">
                <a:solidFill>
                  <a:schemeClr val="tx1"/>
                </a:solidFill>
              </a:rPr>
              <a:t>Inventory Service Interface from Available and Active Inventory</a:t>
            </a:r>
          </a:p>
          <a:p>
            <a:pPr marL="742950" lvl="1" indent="-285750">
              <a:buFontTx/>
              <a:buChar char="-"/>
            </a:pPr>
            <a:r>
              <a:rPr lang="en-US" altLang="zh-CN" dirty="0">
                <a:solidFill>
                  <a:schemeClr val="tx1"/>
                </a:solidFill>
              </a:rPr>
              <a:t>Message</a:t>
            </a:r>
            <a:r>
              <a:rPr lang="zh-CN" altLang="en-US" dirty="0">
                <a:solidFill>
                  <a:schemeClr val="tx1"/>
                </a:solidFill>
              </a:rPr>
              <a:t> </a:t>
            </a:r>
            <a:r>
              <a:rPr lang="en-US" altLang="zh-CN" dirty="0">
                <a:solidFill>
                  <a:schemeClr val="tx1"/>
                </a:solidFill>
              </a:rPr>
              <a:t>pub/sub</a:t>
            </a:r>
            <a:r>
              <a:rPr lang="zh-CN" altLang="en-US" dirty="0">
                <a:solidFill>
                  <a:schemeClr val="tx1"/>
                </a:solidFill>
              </a:rPr>
              <a:t> </a:t>
            </a:r>
            <a:r>
              <a:rPr lang="en-US" altLang="zh-CN" dirty="0">
                <a:solidFill>
                  <a:schemeClr val="tx1"/>
                </a:solidFill>
              </a:rPr>
              <a:t>interface</a:t>
            </a:r>
            <a:r>
              <a:rPr lang="zh-CN" altLang="en-US" dirty="0">
                <a:solidFill>
                  <a:schemeClr val="tx1"/>
                </a:solidFill>
              </a:rPr>
              <a:t> </a:t>
            </a:r>
            <a:r>
              <a:rPr lang="en-US" altLang="zh-CN" dirty="0">
                <a:solidFill>
                  <a:schemeClr val="tx1"/>
                </a:solidFill>
              </a:rPr>
              <a:t>from</a:t>
            </a:r>
            <a:r>
              <a:rPr lang="zh-CN" altLang="en-US" dirty="0">
                <a:solidFill>
                  <a:schemeClr val="tx1"/>
                </a:solidFill>
              </a:rPr>
              <a:t> </a:t>
            </a:r>
            <a:r>
              <a:rPr lang="en-US" altLang="zh-CN" dirty="0">
                <a:solidFill>
                  <a:schemeClr val="tx1"/>
                </a:solidFill>
              </a:rPr>
              <a:t>DMAAP</a:t>
            </a:r>
          </a:p>
          <a:p>
            <a:pPr marL="742950" lvl="1" indent="-285750">
              <a:buFontTx/>
              <a:buChar char="-"/>
            </a:pPr>
            <a:r>
              <a:rPr lang="en-US" altLang="zh-CN" dirty="0">
                <a:solidFill>
                  <a:schemeClr val="tx1"/>
                </a:solidFill>
              </a:rPr>
              <a:t>Logging</a:t>
            </a:r>
            <a:r>
              <a:rPr lang="zh-CN" altLang="en-US" dirty="0">
                <a:solidFill>
                  <a:schemeClr val="tx1"/>
                </a:solidFill>
              </a:rPr>
              <a:t> </a:t>
            </a:r>
            <a:r>
              <a:rPr lang="en-US" altLang="zh-CN" dirty="0">
                <a:solidFill>
                  <a:schemeClr val="tx1"/>
                </a:solidFill>
              </a:rPr>
              <a:t>interface</a:t>
            </a:r>
            <a:r>
              <a:rPr lang="zh-CN" altLang="en-US" dirty="0">
                <a:solidFill>
                  <a:schemeClr val="tx1"/>
                </a:solidFill>
              </a:rPr>
              <a:t> </a:t>
            </a:r>
            <a:r>
              <a:rPr lang="en-US" altLang="zh-CN" dirty="0">
                <a:solidFill>
                  <a:schemeClr val="tx1"/>
                </a:solidFill>
              </a:rPr>
              <a:t>from</a:t>
            </a:r>
            <a:r>
              <a:rPr lang="zh-CN" altLang="en-US" dirty="0">
                <a:solidFill>
                  <a:schemeClr val="tx1"/>
                </a:solidFill>
              </a:rPr>
              <a:t> </a:t>
            </a:r>
            <a:r>
              <a:rPr lang="en-US" altLang="zh-CN" dirty="0">
                <a:solidFill>
                  <a:schemeClr val="tx1"/>
                </a:solidFill>
              </a:rPr>
              <a:t>Logging</a:t>
            </a:r>
            <a:r>
              <a:rPr lang="zh-CN" altLang="en-US" dirty="0">
                <a:solidFill>
                  <a:schemeClr val="tx1"/>
                </a:solidFill>
              </a:rPr>
              <a:t> </a:t>
            </a:r>
            <a:r>
              <a:rPr lang="en-US" altLang="zh-CN" dirty="0">
                <a:solidFill>
                  <a:schemeClr val="tx1"/>
                </a:solidFill>
              </a:rPr>
              <a:t>project</a:t>
            </a:r>
          </a:p>
          <a:p>
            <a:pPr marL="285750" indent="-285750">
              <a:buFontTx/>
              <a:buChar char="-"/>
            </a:pPr>
            <a:r>
              <a:rPr lang="en-US" altLang="zh-CN" dirty="0">
                <a:solidFill>
                  <a:schemeClr val="tx1"/>
                </a:solidFill>
              </a:rPr>
              <a:t>The</a:t>
            </a:r>
            <a:r>
              <a:rPr lang="zh-CN" altLang="en-US" dirty="0">
                <a:solidFill>
                  <a:schemeClr val="tx1"/>
                </a:solidFill>
              </a:rPr>
              <a:t> </a:t>
            </a:r>
            <a:r>
              <a:rPr lang="en-US" altLang="zh-CN" dirty="0">
                <a:solidFill>
                  <a:schemeClr val="tx1"/>
                </a:solidFill>
              </a:rPr>
              <a:t>third</a:t>
            </a:r>
            <a:r>
              <a:rPr lang="zh-CN" altLang="en-US" dirty="0">
                <a:solidFill>
                  <a:schemeClr val="tx1"/>
                </a:solidFill>
              </a:rPr>
              <a:t> </a:t>
            </a:r>
            <a:r>
              <a:rPr lang="en-US" altLang="zh-CN" dirty="0">
                <a:solidFill>
                  <a:schemeClr val="tx1"/>
                </a:solidFill>
              </a:rPr>
              <a:t>party</a:t>
            </a:r>
            <a:r>
              <a:rPr lang="zh-CN" altLang="en-US" dirty="0">
                <a:solidFill>
                  <a:schemeClr val="tx1"/>
                </a:solidFill>
              </a:rPr>
              <a:t> </a:t>
            </a:r>
            <a:r>
              <a:rPr lang="en-US" altLang="zh-CN" dirty="0">
                <a:solidFill>
                  <a:schemeClr val="tx1"/>
                </a:solidFill>
              </a:rPr>
              <a:t>Cloud</a:t>
            </a:r>
            <a:r>
              <a:rPr lang="zh-CN" altLang="en-US" dirty="0">
                <a:solidFill>
                  <a:schemeClr val="tx1"/>
                </a:solidFill>
              </a:rPr>
              <a:t> </a:t>
            </a:r>
            <a:r>
              <a:rPr lang="en-US" altLang="zh-CN" dirty="0">
                <a:solidFill>
                  <a:schemeClr val="tx1"/>
                </a:solidFill>
              </a:rPr>
              <a:t>API</a:t>
            </a:r>
          </a:p>
          <a:p>
            <a:pPr marL="742950" lvl="2" indent="-285750">
              <a:buFontTx/>
              <a:buChar char="-"/>
            </a:pPr>
            <a:r>
              <a:rPr lang="en-US" altLang="zh-CN" dirty="0">
                <a:solidFill>
                  <a:schemeClr val="tx1"/>
                </a:solidFill>
              </a:rPr>
              <a:t>OpenStack</a:t>
            </a:r>
            <a:r>
              <a:rPr lang="zh-CN" altLang="en-US" dirty="0">
                <a:solidFill>
                  <a:schemeClr val="tx1"/>
                </a:solidFill>
              </a:rPr>
              <a:t> </a:t>
            </a:r>
            <a:r>
              <a:rPr lang="en-US" altLang="zh-CN" dirty="0">
                <a:solidFill>
                  <a:schemeClr val="tx1"/>
                </a:solidFill>
              </a:rPr>
              <a:t>Interface</a:t>
            </a:r>
          </a:p>
          <a:p>
            <a:pPr marL="1200150" lvl="3" indent="-285750">
              <a:buFontTx/>
              <a:buChar char="-"/>
            </a:pPr>
            <a:r>
              <a:rPr lang="en-US" altLang="zh-CN" dirty="0" err="1">
                <a:solidFill>
                  <a:schemeClr val="tx1"/>
                </a:solidFill>
              </a:rPr>
              <a:t>Ocata</a:t>
            </a:r>
            <a:endParaRPr lang="en-US" altLang="zh-CN" dirty="0">
              <a:solidFill>
                <a:schemeClr val="tx1"/>
              </a:solidFill>
            </a:endParaRPr>
          </a:p>
          <a:p>
            <a:pPr marL="1200150" lvl="3" indent="-285750">
              <a:buFontTx/>
              <a:buChar char="-"/>
            </a:pPr>
            <a:r>
              <a:rPr lang="en-US" altLang="zh-CN" dirty="0" err="1">
                <a:solidFill>
                  <a:schemeClr val="tx1"/>
                </a:solidFill>
              </a:rPr>
              <a:t>Mitaka</a:t>
            </a:r>
            <a:endParaRPr lang="en-US" altLang="zh-CN" dirty="0">
              <a:solidFill>
                <a:schemeClr val="tx1"/>
              </a:solidFill>
            </a:endParaRPr>
          </a:p>
          <a:p>
            <a:pPr marL="742950" lvl="2" indent="-285750">
              <a:buFontTx/>
              <a:buChar char="-"/>
            </a:pPr>
            <a:r>
              <a:rPr lang="en-US" altLang="zh-CN" dirty="0">
                <a:solidFill>
                  <a:schemeClr val="tx1"/>
                </a:solidFill>
              </a:rPr>
              <a:t>VMware</a:t>
            </a:r>
            <a:r>
              <a:rPr lang="zh-CN" altLang="en-US" dirty="0">
                <a:solidFill>
                  <a:schemeClr val="tx1"/>
                </a:solidFill>
              </a:rPr>
              <a:t> </a:t>
            </a:r>
            <a:r>
              <a:rPr lang="en-US" altLang="zh-CN" dirty="0">
                <a:solidFill>
                  <a:schemeClr val="tx1"/>
                </a:solidFill>
              </a:rPr>
              <a:t>VIO</a:t>
            </a:r>
            <a:r>
              <a:rPr lang="zh-CN" altLang="en-US" dirty="0">
                <a:solidFill>
                  <a:schemeClr val="tx1"/>
                </a:solidFill>
              </a:rPr>
              <a:t> </a:t>
            </a:r>
            <a:r>
              <a:rPr lang="en-US" altLang="zh-CN" dirty="0">
                <a:solidFill>
                  <a:schemeClr val="tx1"/>
                </a:solidFill>
              </a:rPr>
              <a:t>interface</a:t>
            </a:r>
            <a:r>
              <a:rPr lang="zh-CN" altLang="en-US" dirty="0">
                <a:solidFill>
                  <a:schemeClr val="tx1"/>
                </a:solidFill>
              </a:rPr>
              <a:t> </a:t>
            </a:r>
            <a:r>
              <a:rPr lang="en-US" altLang="zh-CN" dirty="0">
                <a:solidFill>
                  <a:schemeClr val="tx1"/>
                </a:solidFill>
              </a:rPr>
              <a:t>(</a:t>
            </a:r>
            <a:r>
              <a:rPr lang="en-US" altLang="zh-CN" dirty="0" err="1">
                <a:solidFill>
                  <a:schemeClr val="tx1"/>
                </a:solidFill>
              </a:rPr>
              <a:t>Ocata</a:t>
            </a:r>
            <a:r>
              <a:rPr lang="en-US" altLang="zh-CN" dirty="0">
                <a:solidFill>
                  <a:schemeClr val="tx1"/>
                </a:solidFill>
              </a:rPr>
              <a:t>)</a:t>
            </a:r>
          </a:p>
          <a:p>
            <a:pPr marL="742950" lvl="2" indent="-285750">
              <a:buFontTx/>
              <a:buChar char="-"/>
            </a:pPr>
            <a:r>
              <a:rPr lang="en-US" altLang="zh-CN" dirty="0">
                <a:solidFill>
                  <a:schemeClr val="tx1"/>
                </a:solidFill>
              </a:rPr>
              <a:t>Wind</a:t>
            </a:r>
            <a:r>
              <a:rPr lang="zh-CN" altLang="en-US" dirty="0">
                <a:solidFill>
                  <a:schemeClr val="tx1"/>
                </a:solidFill>
              </a:rPr>
              <a:t> </a:t>
            </a:r>
            <a:r>
              <a:rPr lang="en-US" altLang="zh-CN" dirty="0">
                <a:solidFill>
                  <a:schemeClr val="tx1"/>
                </a:solidFill>
              </a:rPr>
              <a:t>River</a:t>
            </a:r>
            <a:r>
              <a:rPr lang="zh-CN" altLang="en-US" dirty="0">
                <a:solidFill>
                  <a:schemeClr val="tx1"/>
                </a:solidFill>
              </a:rPr>
              <a:t> </a:t>
            </a:r>
            <a:r>
              <a:rPr lang="en-US" altLang="zh-CN" dirty="0">
                <a:solidFill>
                  <a:schemeClr val="tx1"/>
                </a:solidFill>
              </a:rPr>
              <a:t>Titanium</a:t>
            </a:r>
            <a:r>
              <a:rPr lang="zh-CN" altLang="en-US" dirty="0">
                <a:solidFill>
                  <a:schemeClr val="tx1"/>
                </a:solidFill>
              </a:rPr>
              <a:t> </a:t>
            </a:r>
            <a:r>
              <a:rPr lang="en-US" altLang="zh-CN" dirty="0">
                <a:solidFill>
                  <a:schemeClr val="tx1"/>
                </a:solidFill>
              </a:rPr>
              <a:t>Interface</a:t>
            </a:r>
            <a:r>
              <a:rPr lang="zh-CN" altLang="en-US" dirty="0">
                <a:solidFill>
                  <a:schemeClr val="tx1"/>
                </a:solidFill>
              </a:rPr>
              <a:t> </a:t>
            </a:r>
            <a:r>
              <a:rPr lang="en-US" altLang="zh-CN" dirty="0">
                <a:solidFill>
                  <a:schemeClr val="tx1"/>
                </a:solidFill>
              </a:rPr>
              <a:t>(</a:t>
            </a:r>
            <a:r>
              <a:rPr lang="en-US" altLang="zh-CN" dirty="0" err="1">
                <a:solidFill>
                  <a:schemeClr val="tx1"/>
                </a:solidFill>
              </a:rPr>
              <a:t>Mitaka</a:t>
            </a:r>
            <a:r>
              <a:rPr lang="en-US" altLang="zh-CN" dirty="0">
                <a:solidFill>
                  <a:schemeClr val="tx1"/>
                </a:solidFill>
              </a:rPr>
              <a:t>)</a:t>
            </a:r>
          </a:p>
          <a:p>
            <a:pPr marL="285750" indent="-285750">
              <a:buFontTx/>
              <a:buChar char="-"/>
            </a:pPr>
            <a:endParaRPr lang="en-US" altLang="zh-CN" dirty="0">
              <a:solidFill>
                <a:schemeClr val="tx1"/>
              </a:solidFill>
            </a:endParaRPr>
          </a:p>
        </p:txBody>
      </p:sp>
      <p:sp>
        <p:nvSpPr>
          <p:cNvPr id="21" name="Rectangle 20"/>
          <p:cNvSpPr/>
          <p:nvPr/>
        </p:nvSpPr>
        <p:spPr>
          <a:xfrm>
            <a:off x="2348454" y="4275786"/>
            <a:ext cx="9523929" cy="177728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r>
              <a:rPr lang="en-US" altLang="zh-CN" dirty="0">
                <a:solidFill>
                  <a:schemeClr val="tx1">
                    <a:lumMod val="85000"/>
                    <a:lumOff val="15000"/>
                  </a:schemeClr>
                </a:solidFill>
              </a:rPr>
              <a:t>:</a:t>
            </a:r>
            <a:r>
              <a:rPr lang="zh-CN" altLang="en-US" dirty="0">
                <a:solidFill>
                  <a:schemeClr val="tx1">
                    <a:lumMod val="85000"/>
                    <a:lumOff val="15000"/>
                  </a:schemeClr>
                </a:solidFill>
              </a:rPr>
              <a:t> </a:t>
            </a:r>
            <a:endParaRPr lang="en-US" altLang="zh-CN" dirty="0">
              <a:solidFill>
                <a:schemeClr val="tx1">
                  <a:lumMod val="85000"/>
                  <a:lumOff val="15000"/>
                </a:schemeClr>
              </a:solidFill>
            </a:endParaRPr>
          </a:p>
          <a:p>
            <a:pPr marL="285750" indent="-285750">
              <a:buFontTx/>
              <a:buChar char="-"/>
            </a:pPr>
            <a:r>
              <a:rPr lang="en-US" altLang="zh-CN" dirty="0">
                <a:solidFill>
                  <a:schemeClr val="tx1">
                    <a:lumMod val="85000"/>
                    <a:lumOff val="15000"/>
                  </a:schemeClr>
                </a:solidFill>
              </a:rPr>
              <a:t>Existing</a:t>
            </a:r>
          </a:p>
          <a:p>
            <a:pPr marL="742950" lvl="1" indent="-285750">
              <a:buFontTx/>
              <a:buChar char="-"/>
            </a:pPr>
            <a:r>
              <a:rPr lang="en-US" altLang="zh-CN" dirty="0">
                <a:solidFill>
                  <a:schemeClr val="tx1">
                    <a:lumMod val="85000"/>
                    <a:lumOff val="15000"/>
                  </a:schemeClr>
                </a:solidFill>
              </a:rPr>
              <a:t>VES</a:t>
            </a:r>
            <a:r>
              <a:rPr lang="zh-CN" altLang="en-US" dirty="0">
                <a:solidFill>
                  <a:schemeClr val="tx1">
                    <a:lumMod val="85000"/>
                    <a:lumOff val="15000"/>
                  </a:schemeClr>
                </a:solidFill>
              </a:rPr>
              <a:t> </a:t>
            </a:r>
            <a:r>
              <a:rPr lang="en-US" altLang="zh-CN" dirty="0">
                <a:solidFill>
                  <a:schemeClr val="tx1">
                    <a:lumMod val="85000"/>
                    <a:lumOff val="15000"/>
                  </a:schemeClr>
                </a:solidFill>
              </a:rPr>
              <a:t>data</a:t>
            </a:r>
            <a:r>
              <a:rPr lang="zh-CN" altLang="en-US" dirty="0">
                <a:solidFill>
                  <a:schemeClr val="tx1">
                    <a:lumMod val="85000"/>
                    <a:lumOff val="15000"/>
                  </a:schemeClr>
                </a:solidFill>
              </a:rPr>
              <a:t> </a:t>
            </a:r>
            <a:r>
              <a:rPr lang="en-US" altLang="zh-CN" dirty="0">
                <a:solidFill>
                  <a:schemeClr val="tx1">
                    <a:lumMod val="85000"/>
                    <a:lumOff val="15000"/>
                  </a:schemeClr>
                </a:solidFill>
              </a:rPr>
              <a:t>format</a:t>
            </a:r>
          </a:p>
          <a:p>
            <a:pPr marL="285750" indent="-285750">
              <a:buFontTx/>
              <a:buChar char="-"/>
            </a:pPr>
            <a:r>
              <a:rPr lang="en-US" altLang="zh-CN" dirty="0">
                <a:solidFill>
                  <a:schemeClr val="tx1">
                    <a:lumMod val="85000"/>
                    <a:lumOff val="15000"/>
                  </a:schemeClr>
                </a:solidFill>
              </a:rPr>
              <a:t>Underworking</a:t>
            </a:r>
          </a:p>
          <a:p>
            <a:pPr marL="742950" lvl="1" indent="-285750">
              <a:buFontTx/>
              <a:buChar char="-"/>
            </a:pPr>
            <a:r>
              <a:rPr lang="en-US" altLang="zh-CN" dirty="0">
                <a:solidFill>
                  <a:schemeClr val="tx1">
                    <a:lumMod val="85000"/>
                    <a:lumOff val="15000"/>
                  </a:schemeClr>
                </a:solidFill>
              </a:rPr>
              <a:t>Hierarchical</a:t>
            </a:r>
            <a:r>
              <a:rPr lang="zh-CN" altLang="en-US" dirty="0">
                <a:solidFill>
                  <a:schemeClr val="tx1">
                    <a:lumMod val="85000"/>
                    <a:lumOff val="15000"/>
                  </a:schemeClr>
                </a:solidFill>
              </a:rPr>
              <a:t> </a:t>
            </a:r>
            <a:r>
              <a:rPr lang="en-US" altLang="zh-CN" dirty="0">
                <a:solidFill>
                  <a:schemeClr val="tx1">
                    <a:lumMod val="85000"/>
                    <a:lumOff val="15000"/>
                  </a:schemeClr>
                </a:solidFill>
              </a:rPr>
              <a:t>Infrastructure</a:t>
            </a:r>
            <a:r>
              <a:rPr lang="zh-CN" altLang="en-US" dirty="0">
                <a:solidFill>
                  <a:schemeClr val="tx1">
                    <a:lumMod val="85000"/>
                    <a:lumOff val="15000"/>
                  </a:schemeClr>
                </a:solidFill>
              </a:rPr>
              <a:t> </a:t>
            </a:r>
            <a:r>
              <a:rPr lang="en-US" altLang="zh-CN" dirty="0">
                <a:solidFill>
                  <a:schemeClr val="tx1">
                    <a:lumMod val="85000"/>
                    <a:lumOff val="15000"/>
                  </a:schemeClr>
                </a:solidFill>
              </a:rPr>
              <a:t>Resource</a:t>
            </a:r>
            <a:r>
              <a:rPr lang="zh-CN" altLang="en-US" dirty="0">
                <a:solidFill>
                  <a:schemeClr val="tx1">
                    <a:lumMod val="85000"/>
                    <a:lumOff val="15000"/>
                  </a:schemeClr>
                </a:solidFill>
              </a:rPr>
              <a:t> </a:t>
            </a:r>
            <a:r>
              <a:rPr lang="en-US" altLang="zh-CN" dirty="0">
                <a:solidFill>
                  <a:schemeClr val="tx1">
                    <a:lumMod val="85000"/>
                    <a:lumOff val="15000"/>
                  </a:schemeClr>
                </a:solidFill>
              </a:rPr>
              <a:t>Information Model</a:t>
            </a:r>
          </a:p>
          <a:p>
            <a:pPr marL="742950" lvl="1" indent="-285750">
              <a:buFontTx/>
              <a:buChar char="-"/>
            </a:pPr>
            <a:r>
              <a:rPr lang="en-US" altLang="zh-CN" dirty="0">
                <a:solidFill>
                  <a:schemeClr val="tx1">
                    <a:lumMod val="85000"/>
                    <a:lumOff val="15000"/>
                  </a:schemeClr>
                </a:solidFill>
              </a:rPr>
              <a:t>FCAPS</a:t>
            </a:r>
            <a:r>
              <a:rPr lang="zh-CN" altLang="en-US" dirty="0">
                <a:solidFill>
                  <a:schemeClr val="tx1">
                    <a:lumMod val="85000"/>
                    <a:lumOff val="15000"/>
                  </a:schemeClr>
                </a:solidFill>
              </a:rPr>
              <a:t> </a:t>
            </a:r>
            <a:r>
              <a:rPr lang="en-US" altLang="zh-CN" dirty="0">
                <a:solidFill>
                  <a:schemeClr val="tx1">
                    <a:lumMod val="85000"/>
                    <a:lumOff val="15000"/>
                  </a:schemeClr>
                </a:solidFill>
              </a:rPr>
              <a:t>Data Model</a:t>
            </a:r>
            <a:r>
              <a:rPr lang="zh-CN" altLang="en-US" dirty="0">
                <a:solidFill>
                  <a:schemeClr val="tx1">
                    <a:lumMod val="85000"/>
                    <a:lumOff val="15000"/>
                  </a:schemeClr>
                </a:solidFill>
              </a:rPr>
              <a:t> </a:t>
            </a:r>
            <a:endParaRPr lang="en-US" dirty="0">
              <a:solidFill>
                <a:schemeClr val="tx1">
                  <a:lumMod val="85000"/>
                  <a:lumOff val="15000"/>
                </a:schemeClr>
              </a:solidFill>
            </a:endParaRPr>
          </a:p>
        </p:txBody>
      </p:sp>
      <p:sp>
        <p:nvSpPr>
          <p:cNvPr id="16" name="TextBox 15"/>
          <p:cNvSpPr txBox="1"/>
          <p:nvPr/>
        </p:nvSpPr>
        <p:spPr>
          <a:xfrm>
            <a:off x="314960" y="3998875"/>
            <a:ext cx="1982269" cy="1077218"/>
          </a:xfrm>
          <a:prstGeom prst="rect">
            <a:avLst/>
          </a:prstGeom>
          <a:noFill/>
        </p:spPr>
        <p:txBody>
          <a:bodyPr wrap="square" rtlCol="0">
            <a:spAutoFit/>
          </a:bodyPr>
          <a:lstStyle/>
          <a:p>
            <a:r>
              <a:rPr lang="en-US" altLang="zh-CN" sz="800" dirty="0"/>
              <a:t>ONAP</a:t>
            </a:r>
            <a:r>
              <a:rPr lang="zh-CN" altLang="en-US" sz="800" dirty="0"/>
              <a:t> </a:t>
            </a:r>
            <a:r>
              <a:rPr lang="en-US" altLang="zh-CN" sz="800" dirty="0"/>
              <a:t>Interface</a:t>
            </a:r>
          </a:p>
          <a:p>
            <a:pPr lvl="1"/>
            <a:r>
              <a:rPr lang="en-US" altLang="zh-CN" sz="800" dirty="0"/>
              <a:t>Inventory Service Interface</a:t>
            </a:r>
          </a:p>
          <a:p>
            <a:pPr lvl="1"/>
            <a:r>
              <a:rPr lang="en-US" altLang="zh-CN" sz="800" dirty="0"/>
              <a:t>DMAAP</a:t>
            </a:r>
            <a:r>
              <a:rPr lang="zh-CN" altLang="en-US" sz="800" dirty="0"/>
              <a:t> </a:t>
            </a:r>
            <a:r>
              <a:rPr lang="en-US" altLang="zh-CN" sz="800" dirty="0"/>
              <a:t>interface</a:t>
            </a:r>
          </a:p>
          <a:p>
            <a:pPr lvl="1"/>
            <a:r>
              <a:rPr lang="en-US" altLang="zh-CN" sz="800" dirty="0"/>
              <a:t>Logging</a:t>
            </a:r>
            <a:r>
              <a:rPr lang="zh-CN" altLang="en-US" sz="800" dirty="0"/>
              <a:t> </a:t>
            </a:r>
            <a:r>
              <a:rPr lang="en-US" altLang="zh-CN" sz="800" dirty="0"/>
              <a:t>interface</a:t>
            </a:r>
          </a:p>
          <a:p>
            <a:r>
              <a:rPr lang="en-US" altLang="zh-CN" sz="800" dirty="0"/>
              <a:t>The</a:t>
            </a:r>
            <a:r>
              <a:rPr lang="zh-CN" altLang="en-US" sz="800" dirty="0"/>
              <a:t> </a:t>
            </a:r>
            <a:r>
              <a:rPr lang="en-US" altLang="zh-CN" sz="800" dirty="0"/>
              <a:t>third</a:t>
            </a:r>
            <a:r>
              <a:rPr lang="zh-CN" altLang="en-US" sz="800" dirty="0"/>
              <a:t> </a:t>
            </a:r>
            <a:r>
              <a:rPr lang="en-US" altLang="zh-CN" sz="800" dirty="0"/>
              <a:t>party</a:t>
            </a:r>
            <a:r>
              <a:rPr lang="zh-CN" altLang="en-US" sz="800" dirty="0"/>
              <a:t> </a:t>
            </a:r>
            <a:r>
              <a:rPr lang="en-US" altLang="zh-CN" sz="800" dirty="0"/>
              <a:t>Cloud</a:t>
            </a:r>
            <a:r>
              <a:rPr lang="zh-CN" altLang="en-US" sz="800" dirty="0"/>
              <a:t> </a:t>
            </a:r>
            <a:r>
              <a:rPr lang="en-US" altLang="zh-CN" sz="800" dirty="0"/>
              <a:t>interface</a:t>
            </a:r>
          </a:p>
          <a:p>
            <a:pPr lvl="1"/>
            <a:r>
              <a:rPr lang="en-US" altLang="zh-CN" sz="800" dirty="0"/>
              <a:t>OpenStack</a:t>
            </a:r>
            <a:r>
              <a:rPr lang="zh-CN" altLang="en-US" sz="800" dirty="0"/>
              <a:t> </a:t>
            </a:r>
            <a:r>
              <a:rPr lang="en-US" altLang="zh-CN" sz="800" dirty="0"/>
              <a:t>Interface</a:t>
            </a:r>
          </a:p>
          <a:p>
            <a:pPr lvl="1"/>
            <a:r>
              <a:rPr lang="en-US" altLang="zh-CN" sz="800" dirty="0"/>
              <a:t>VMware</a:t>
            </a:r>
            <a:r>
              <a:rPr lang="zh-CN" altLang="en-US" sz="800" dirty="0"/>
              <a:t> </a:t>
            </a:r>
            <a:r>
              <a:rPr lang="en-US" altLang="zh-CN" sz="800" dirty="0"/>
              <a:t>VIO</a:t>
            </a:r>
            <a:r>
              <a:rPr lang="zh-CN" altLang="en-US" sz="800" dirty="0"/>
              <a:t> </a:t>
            </a:r>
            <a:r>
              <a:rPr lang="en-US" altLang="zh-CN" sz="800" dirty="0"/>
              <a:t>interface</a:t>
            </a:r>
          </a:p>
          <a:p>
            <a:pPr lvl="1"/>
            <a:r>
              <a:rPr lang="en-US" altLang="zh-CN" sz="800" dirty="0"/>
              <a:t>Wind</a:t>
            </a:r>
            <a:r>
              <a:rPr lang="zh-CN" altLang="en-US" sz="800" dirty="0"/>
              <a:t> </a:t>
            </a:r>
            <a:r>
              <a:rPr lang="en-US" altLang="zh-CN" sz="800" dirty="0"/>
              <a:t>River</a:t>
            </a:r>
            <a:r>
              <a:rPr lang="zh-CN" altLang="en-US" sz="800" dirty="0"/>
              <a:t> </a:t>
            </a:r>
            <a:r>
              <a:rPr lang="en-US" altLang="zh-CN" sz="800" dirty="0"/>
              <a:t>Titanium</a:t>
            </a:r>
            <a:r>
              <a:rPr lang="zh-CN" altLang="en-US" sz="800" dirty="0"/>
              <a:t> </a:t>
            </a:r>
            <a:r>
              <a:rPr lang="en-US" altLang="zh-CN" sz="800" dirty="0"/>
              <a:t>Interface</a:t>
            </a:r>
          </a:p>
        </p:txBody>
      </p:sp>
      <p:sp>
        <p:nvSpPr>
          <p:cNvPr id="22" name="TextBox 21"/>
          <p:cNvSpPr txBox="1"/>
          <p:nvPr/>
        </p:nvSpPr>
        <p:spPr>
          <a:xfrm>
            <a:off x="-1" y="1263241"/>
            <a:ext cx="2297231" cy="784830"/>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a:t>Resource LCM Interface</a:t>
            </a:r>
          </a:p>
          <a:p>
            <a:pPr marL="171450" indent="-171450">
              <a:buFont typeface="Arial" panose="020B0604020202020204" pitchFamily="34" charset="0"/>
              <a:buChar char="•"/>
            </a:pPr>
            <a:r>
              <a:rPr lang="en-US" altLang="zh-CN" sz="900" dirty="0"/>
              <a:t>VIM</a:t>
            </a:r>
            <a:r>
              <a:rPr lang="zh-CN" altLang="en-US" sz="900" dirty="0"/>
              <a:t> </a:t>
            </a:r>
            <a:r>
              <a:rPr lang="en-US" altLang="zh-CN" sz="900" dirty="0"/>
              <a:t>registry/un-registry Interface</a:t>
            </a:r>
          </a:p>
          <a:p>
            <a:pPr marL="171450" indent="-171450">
              <a:buFont typeface="Arial" panose="020B0604020202020204" pitchFamily="34" charset="0"/>
              <a:buChar char="•"/>
            </a:pPr>
            <a:r>
              <a:rPr lang="en-US" altLang="zh-CN" sz="900" dirty="0"/>
              <a:t>VIM</a:t>
            </a:r>
            <a:r>
              <a:rPr lang="zh-CN" altLang="en-US" sz="900" dirty="0"/>
              <a:t> </a:t>
            </a:r>
            <a:r>
              <a:rPr lang="en-US" altLang="zh-CN" sz="900" dirty="0"/>
              <a:t>FCAPS management Interface</a:t>
            </a:r>
          </a:p>
          <a:p>
            <a:pPr marL="171450" lvl="1" indent="-171450">
              <a:buFont typeface="Arial" panose="020B0604020202020204" pitchFamily="34" charset="0"/>
              <a:buChar char="•"/>
            </a:pPr>
            <a:r>
              <a:rPr lang="en-US" altLang="zh-CN" sz="900" dirty="0"/>
              <a:t>VIM</a:t>
            </a:r>
            <a:r>
              <a:rPr lang="zh-CN" altLang="en-US" sz="900" dirty="0"/>
              <a:t> </a:t>
            </a:r>
            <a:r>
              <a:rPr lang="en-US" altLang="zh-CN" sz="900" dirty="0"/>
              <a:t>capacity/capability</a:t>
            </a:r>
            <a:r>
              <a:rPr lang="zh-CN" altLang="en-US" sz="900" dirty="0"/>
              <a:t> </a:t>
            </a:r>
            <a:r>
              <a:rPr lang="en-US" altLang="zh-CN" sz="900"/>
              <a:t>query</a:t>
            </a:r>
            <a:endParaRPr lang="en-US" altLang="zh-CN" sz="900" dirty="0"/>
          </a:p>
          <a:p>
            <a:pPr marL="171450" indent="-171450">
              <a:buFont typeface="Arial" panose="020B0604020202020204" pitchFamily="34" charset="0"/>
              <a:buChar char="•"/>
            </a:pPr>
            <a:endParaRPr lang="en-US" altLang="zh-CN" sz="900" dirty="0"/>
          </a:p>
        </p:txBody>
      </p:sp>
    </p:spTree>
    <p:extLst>
      <p:ext uri="{BB962C8B-B14F-4D97-AF65-F5344CB8AC3E}">
        <p14:creationId xmlns:p14="http://schemas.microsoft.com/office/powerpoint/2010/main" val="2333509035"/>
      </p:ext>
    </p:extLst>
  </p:cSld>
  <p:clrMapOvr>
    <a:masterClrMapping/>
  </p:clrMapOvr>
  <p:transition>
    <p:wipe dir="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43</a:t>
            </a:fld>
            <a:endParaRPr lang="en-US" dirty="0"/>
          </a:p>
        </p:txBody>
      </p:sp>
      <p:sp>
        <p:nvSpPr>
          <p:cNvPr id="3" name="Title 2"/>
          <p:cNvSpPr>
            <a:spLocks noGrp="1"/>
          </p:cNvSpPr>
          <p:nvPr>
            <p:ph type="title"/>
          </p:nvPr>
        </p:nvSpPr>
        <p:spPr/>
        <p:txBody>
          <a:bodyPr>
            <a:normAutofit fontScale="90000"/>
          </a:bodyPr>
          <a:lstStyle/>
          <a:p>
            <a:r>
              <a:rPr lang="en-US" dirty="0"/>
              <a:t>ONAP Operations Manager (OOM)</a:t>
            </a:r>
          </a:p>
        </p:txBody>
      </p:sp>
      <p:sp>
        <p:nvSpPr>
          <p:cNvPr id="7" name="圆角矩形 30"/>
          <p:cNvSpPr/>
          <p:nvPr/>
        </p:nvSpPr>
        <p:spPr>
          <a:xfrm>
            <a:off x="314961" y="4501831"/>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ONAP Operations Manager</a:t>
            </a:r>
          </a:p>
        </p:txBody>
      </p:sp>
      <p:sp>
        <p:nvSpPr>
          <p:cNvPr id="8" name="Rectangle 7"/>
          <p:cNvSpPr/>
          <p:nvPr/>
        </p:nvSpPr>
        <p:spPr>
          <a:xfrm>
            <a:off x="2297232" y="1381991"/>
            <a:ext cx="9523929" cy="324390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solidFill>
              </a:rPr>
              <a:t>Definition: OOM is the life cycle manager of the ONAP platform (i.e. SDC, SO, SDNC, etc.). OOM uses the Kubernetes container management system and Consul to provide the following functionality:</a:t>
            </a:r>
          </a:p>
          <a:p>
            <a:pPr lvl="1"/>
            <a:r>
              <a:rPr lang="en-US" b="1" dirty="0">
                <a:solidFill>
                  <a:schemeClr val="tx1"/>
                </a:solidFill>
              </a:rPr>
              <a:t>Deployment</a:t>
            </a:r>
            <a:r>
              <a:rPr lang="en-US" dirty="0">
                <a:solidFill>
                  <a:schemeClr val="tx1"/>
                </a:solidFill>
              </a:rPr>
              <a:t> - with built-in component dependency management (including multiple clusters, federated deployments across sites, and anti-affinity rules)</a:t>
            </a:r>
          </a:p>
          <a:p>
            <a:pPr lvl="1"/>
            <a:r>
              <a:rPr lang="en-US" b="1" dirty="0">
                <a:solidFill>
                  <a:schemeClr val="tx1"/>
                </a:solidFill>
              </a:rPr>
              <a:t>Configuration - </a:t>
            </a:r>
            <a:r>
              <a:rPr lang="en-US" dirty="0">
                <a:solidFill>
                  <a:schemeClr val="tx1"/>
                </a:solidFill>
              </a:rPr>
              <a:t>unified configuration across all ONAP components</a:t>
            </a:r>
          </a:p>
          <a:p>
            <a:pPr lvl="1"/>
            <a:r>
              <a:rPr lang="en-US" b="1" dirty="0">
                <a:solidFill>
                  <a:schemeClr val="tx1"/>
                </a:solidFill>
              </a:rPr>
              <a:t>Monitoring</a:t>
            </a:r>
            <a:r>
              <a:rPr lang="en-US" dirty="0">
                <a:solidFill>
                  <a:schemeClr val="tx1"/>
                </a:solidFill>
              </a:rPr>
              <a:t> - real-time health monitoring feeding to a Consul GUI and Kubernetes</a:t>
            </a:r>
          </a:p>
          <a:p>
            <a:pPr lvl="1"/>
            <a:r>
              <a:rPr lang="en-US" b="1" dirty="0">
                <a:solidFill>
                  <a:schemeClr val="tx1"/>
                </a:solidFill>
              </a:rPr>
              <a:t>Restart</a:t>
            </a:r>
            <a:r>
              <a:rPr lang="en-US" dirty="0">
                <a:solidFill>
                  <a:schemeClr val="tx1"/>
                </a:solidFill>
              </a:rPr>
              <a:t> - failed ONAP components are restarted automatically</a:t>
            </a:r>
          </a:p>
          <a:p>
            <a:pPr lvl="1"/>
            <a:r>
              <a:rPr lang="en-US" b="1" dirty="0">
                <a:solidFill>
                  <a:schemeClr val="tx1"/>
                </a:solidFill>
              </a:rPr>
              <a:t>Clustering and Scaling</a:t>
            </a:r>
            <a:r>
              <a:rPr lang="en-US" dirty="0">
                <a:solidFill>
                  <a:schemeClr val="tx1"/>
                </a:solidFill>
              </a:rPr>
              <a:t> - cluster ONAP services to enable seamless scaling </a:t>
            </a:r>
          </a:p>
          <a:p>
            <a:pPr lvl="1"/>
            <a:r>
              <a:rPr lang="en-US" b="1" dirty="0">
                <a:solidFill>
                  <a:schemeClr val="tx1"/>
                </a:solidFill>
              </a:rPr>
              <a:t>Upgrade</a:t>
            </a:r>
            <a:r>
              <a:rPr lang="en-US" dirty="0">
                <a:solidFill>
                  <a:schemeClr val="tx1"/>
                </a:solidFill>
              </a:rPr>
              <a:t> - change-out containers or configuration with little or no service impact</a:t>
            </a:r>
          </a:p>
          <a:p>
            <a:pPr lvl="1"/>
            <a:r>
              <a:rPr lang="en-US" b="1" dirty="0">
                <a:solidFill>
                  <a:schemeClr val="tx1"/>
                </a:solidFill>
              </a:rPr>
              <a:t>Deletion</a:t>
            </a:r>
            <a:r>
              <a:rPr lang="en-US" dirty="0">
                <a:solidFill>
                  <a:schemeClr val="tx1"/>
                </a:solidFill>
              </a:rPr>
              <a:t> - cleanup individual containers or entire deployments</a:t>
            </a:r>
          </a:p>
          <a:p>
            <a:r>
              <a:rPr lang="en-US" dirty="0">
                <a:solidFill>
                  <a:schemeClr val="tx1"/>
                </a:solidFill>
              </a:rPr>
              <a:t>OOM supports a wide variety of cloud infrastructures to suit your individual requirements.</a:t>
            </a:r>
          </a:p>
        </p:txBody>
      </p:sp>
      <p:sp>
        <p:nvSpPr>
          <p:cNvPr id="9" name="Rectangle 8"/>
          <p:cNvSpPr/>
          <p:nvPr/>
        </p:nvSpPr>
        <p:spPr>
          <a:xfrm>
            <a:off x="2297232" y="4727864"/>
            <a:ext cx="9523929" cy="42796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 Consul GUI for health monitoring, Kubernetes CLI for platform management</a:t>
            </a:r>
          </a:p>
        </p:txBody>
      </p:sp>
      <p:sp>
        <p:nvSpPr>
          <p:cNvPr id="10" name="Rectangle 9"/>
          <p:cNvSpPr/>
          <p:nvPr/>
        </p:nvSpPr>
        <p:spPr>
          <a:xfrm>
            <a:off x="2297232" y="5237017"/>
            <a:ext cx="9523929" cy="45913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 None</a:t>
            </a:r>
          </a:p>
        </p:txBody>
      </p:sp>
      <p:sp>
        <p:nvSpPr>
          <p:cNvPr id="11" name="Rectangle 10"/>
          <p:cNvSpPr/>
          <p:nvPr/>
        </p:nvSpPr>
        <p:spPr>
          <a:xfrm>
            <a:off x="2297231" y="5798125"/>
            <a:ext cx="9523929" cy="48186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 ONAP Deployment Specifications, ONAP Component Configuration Artifacts</a:t>
            </a:r>
          </a:p>
        </p:txBody>
      </p:sp>
      <p:cxnSp>
        <p:nvCxnSpPr>
          <p:cNvPr id="13" name="Straight Connector 12"/>
          <p:cNvCxnSpPr/>
          <p:nvPr/>
        </p:nvCxnSpPr>
        <p:spPr>
          <a:xfrm flipV="1">
            <a:off x="685800" y="4194026"/>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3975817"/>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53204" y="3829731"/>
            <a:ext cx="635110" cy="215444"/>
          </a:xfrm>
          <a:prstGeom prst="rect">
            <a:avLst/>
          </a:prstGeom>
          <a:noFill/>
        </p:spPr>
        <p:txBody>
          <a:bodyPr wrap="none" rtlCol="0">
            <a:spAutoFit/>
          </a:bodyPr>
          <a:lstStyle/>
          <a:p>
            <a:r>
              <a:rPr lang="en-US" sz="800" dirty="0"/>
              <a:t>Interface 1</a:t>
            </a:r>
          </a:p>
        </p:txBody>
      </p:sp>
      <p:cxnSp>
        <p:nvCxnSpPr>
          <p:cNvPr id="17" name="Straight Connector 16"/>
          <p:cNvCxnSpPr/>
          <p:nvPr/>
        </p:nvCxnSpPr>
        <p:spPr>
          <a:xfrm flipV="1">
            <a:off x="549563" y="5522276"/>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5842235"/>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6025099"/>
            <a:ext cx="649537" cy="215444"/>
          </a:xfrm>
          <a:prstGeom prst="rect">
            <a:avLst/>
          </a:prstGeom>
          <a:noFill/>
        </p:spPr>
        <p:txBody>
          <a:bodyPr wrap="none" rtlCol="0">
            <a:spAutoFit/>
          </a:bodyPr>
          <a:lstStyle/>
          <a:p>
            <a:r>
              <a:rPr lang="en-US" sz="800" dirty="0"/>
              <a:t>Interface N</a:t>
            </a:r>
          </a:p>
        </p:txBody>
      </p:sp>
      <p:pic>
        <p:nvPicPr>
          <p:cNvPr id="12" name="Picture 11"/>
          <p:cNvPicPr>
            <a:picLocks noChangeAspect="1"/>
          </p:cNvPicPr>
          <p:nvPr/>
        </p:nvPicPr>
        <p:blipFill>
          <a:blip r:embed="rId3"/>
          <a:stretch>
            <a:fillRect/>
          </a:stretch>
        </p:blipFill>
        <p:spPr>
          <a:xfrm>
            <a:off x="165467" y="1381991"/>
            <a:ext cx="2088725" cy="2108713"/>
          </a:xfrm>
          <a:prstGeom prst="rect">
            <a:avLst/>
          </a:prstGeom>
        </p:spPr>
      </p:pic>
    </p:spTree>
    <p:extLst>
      <p:ext uri="{BB962C8B-B14F-4D97-AF65-F5344CB8AC3E}">
        <p14:creationId xmlns:p14="http://schemas.microsoft.com/office/powerpoint/2010/main" val="1467456045"/>
      </p:ext>
    </p:extLst>
  </p:cSld>
  <p:clrMapOvr>
    <a:masterClrMapping/>
  </p:clrMapOvr>
  <p:transition>
    <p:wipe dir="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44</a:t>
            </a:fld>
            <a:endParaRPr lang="en-US" dirty="0"/>
          </a:p>
        </p:txBody>
      </p:sp>
      <p:sp>
        <p:nvSpPr>
          <p:cNvPr id="3" name="Title 2"/>
          <p:cNvSpPr>
            <a:spLocks noGrp="1"/>
          </p:cNvSpPr>
          <p:nvPr>
            <p:ph type="title"/>
          </p:nvPr>
        </p:nvSpPr>
        <p:spPr/>
        <p:txBody>
          <a:bodyPr>
            <a:normAutofit fontScale="90000"/>
          </a:bodyPr>
          <a:lstStyle/>
          <a:p>
            <a:r>
              <a:rPr lang="en-US" dirty="0"/>
              <a:t>Policy Framework (1/2)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Policy Framework</a:t>
            </a:r>
          </a:p>
        </p:txBody>
      </p:sp>
      <p:sp>
        <p:nvSpPr>
          <p:cNvPr id="8" name="Rectangle 7"/>
          <p:cNvSpPr/>
          <p:nvPr/>
        </p:nvSpPr>
        <p:spPr>
          <a:xfrm>
            <a:off x="2297232" y="1381990"/>
            <a:ext cx="9523929" cy="230250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a:solidFill>
                  <a:schemeClr val="tx1">
                    <a:lumMod val="85000"/>
                    <a:lumOff val="15000"/>
                  </a:schemeClr>
                </a:solidFill>
              </a:rPr>
              <a:t>Provides a logically centralized environment for the creation and management of modifiable configurations, rules, assertions and/or conditions to provide real-time decision making on conditions and events that underlie ONAP’s control, orchestration, and management functions</a:t>
            </a:r>
          </a:p>
          <a:p>
            <a:pPr marL="285750" indent="-285750">
              <a:buFontTx/>
              <a:buChar char="-"/>
            </a:pPr>
            <a:r>
              <a:rPr lang="en-US" dirty="0">
                <a:solidFill>
                  <a:schemeClr val="tx1">
                    <a:lumMod val="85000"/>
                    <a:lumOff val="15000"/>
                  </a:schemeClr>
                </a:solidFill>
              </a:rPr>
              <a:t>Supports specification, decomposition, distribution and enforcement for various types of policies such as </a:t>
            </a:r>
            <a:r>
              <a:rPr lang="en-US" dirty="0" err="1">
                <a:solidFill>
                  <a:schemeClr val="tx1">
                    <a:lumMod val="85000"/>
                    <a:lumOff val="15000"/>
                  </a:schemeClr>
                </a:solidFill>
              </a:rPr>
              <a:t>microservice</a:t>
            </a:r>
            <a:r>
              <a:rPr lang="en-US" dirty="0">
                <a:solidFill>
                  <a:schemeClr val="tx1">
                    <a:lumMod val="85000"/>
                    <a:lumOff val="15000"/>
                  </a:schemeClr>
                </a:solidFill>
              </a:rPr>
              <a:t> configuration policy, operational policy, decision policy, guard policy, etc.</a:t>
            </a:r>
          </a:p>
          <a:p>
            <a:pPr marL="285750" indent="-285750">
              <a:buFontTx/>
              <a:buChar char="-"/>
            </a:pPr>
            <a:r>
              <a:rPr lang="en-US" dirty="0">
                <a:solidFill>
                  <a:schemeClr val="tx1">
                    <a:lumMod val="85000"/>
                    <a:lumOff val="15000"/>
                  </a:schemeClr>
                </a:solidFill>
              </a:rPr>
              <a:t>Policy scopes include, but are not limited to, infrastructure/network management, products and services, operation automation, and security.</a:t>
            </a:r>
          </a:p>
        </p:txBody>
      </p:sp>
      <p:sp>
        <p:nvSpPr>
          <p:cNvPr id="9" name="Rectangle 8"/>
          <p:cNvSpPr/>
          <p:nvPr/>
        </p:nvSpPr>
        <p:spPr>
          <a:xfrm>
            <a:off x="2297232" y="3813183"/>
            <a:ext cx="9523929" cy="227833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a:solidFill>
                  <a:schemeClr val="tx1">
                    <a:lumMod val="85000"/>
                    <a:lumOff val="15000"/>
                  </a:schemeClr>
                </a:solidFill>
              </a:rPr>
              <a:t>Policy CRUD interface: </a:t>
            </a:r>
          </a:p>
          <a:p>
            <a:pPr marL="742950" lvl="1" indent="-285750">
              <a:buFontTx/>
              <a:buChar char="-"/>
            </a:pPr>
            <a:r>
              <a:rPr lang="en-US" dirty="0">
                <a:solidFill>
                  <a:schemeClr val="tx1">
                    <a:lumMod val="85000"/>
                    <a:lumOff val="15000"/>
                  </a:schemeClr>
                </a:solidFill>
              </a:rPr>
              <a:t>Provide UI and API options to create/query/update/delete configuration, decision and operational policies</a:t>
            </a:r>
          </a:p>
          <a:p>
            <a:pPr marL="285750" indent="-285750">
              <a:buFontTx/>
              <a:buChar char="-"/>
            </a:pPr>
            <a:r>
              <a:rPr lang="en-US" dirty="0">
                <a:solidFill>
                  <a:schemeClr val="tx1">
                    <a:lumMod val="85000"/>
                    <a:lumOff val="15000"/>
                  </a:schemeClr>
                </a:solidFill>
              </a:rPr>
              <a:t>Policy deployment interface:</a:t>
            </a:r>
          </a:p>
          <a:p>
            <a:pPr lvl="1"/>
            <a:r>
              <a:rPr lang="en-US" dirty="0">
                <a:solidFill>
                  <a:schemeClr val="tx1">
                    <a:lumMod val="85000"/>
                    <a:lumOff val="15000"/>
                  </a:schemeClr>
                </a:solidFill>
              </a:rPr>
              <a:t>-    Provide UI and API options to deploy configuration, decision and operational policies</a:t>
            </a:r>
          </a:p>
          <a:p>
            <a:pPr marL="285750" indent="-285750">
              <a:buFontTx/>
              <a:buChar char="-"/>
            </a:pPr>
            <a:r>
              <a:rPr lang="en-US" dirty="0">
                <a:solidFill>
                  <a:schemeClr val="tx1">
                    <a:lumMod val="85000"/>
                    <a:lumOff val="15000"/>
                  </a:schemeClr>
                </a:solidFill>
              </a:rPr>
              <a:t>Policy model CRUD interface:</a:t>
            </a:r>
          </a:p>
          <a:p>
            <a:pPr marL="742950" lvl="1" indent="-285750">
              <a:buFontTx/>
              <a:buChar char="-"/>
            </a:pPr>
            <a:r>
              <a:rPr lang="en-US" dirty="0">
                <a:solidFill>
                  <a:schemeClr val="tx1">
                    <a:lumMod val="85000"/>
                    <a:lumOff val="15000"/>
                  </a:schemeClr>
                </a:solidFill>
              </a:rPr>
              <a:t>Provide UI and API options to create, query, update and delete policy models</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32181" y="1493579"/>
            <a:ext cx="1377300" cy="461665"/>
          </a:xfrm>
          <a:prstGeom prst="rect">
            <a:avLst/>
          </a:prstGeom>
          <a:noFill/>
        </p:spPr>
        <p:txBody>
          <a:bodyPr wrap="none" rtlCol="0">
            <a:spAutoFit/>
          </a:bodyPr>
          <a:lstStyle/>
          <a:p>
            <a:r>
              <a:rPr lang="en-US" sz="800" dirty="0"/>
              <a:t>Policy CRUD interface</a:t>
            </a:r>
          </a:p>
          <a:p>
            <a:r>
              <a:rPr lang="en-US" sz="800" dirty="0"/>
              <a:t>Policy deployment interface</a:t>
            </a:r>
          </a:p>
          <a:p>
            <a:r>
              <a:rPr lang="en-US" sz="800" dirty="0"/>
              <a:t>Policy model CRUD interface</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TextBox 14"/>
          <p:cNvSpPr txBox="1"/>
          <p:nvPr/>
        </p:nvSpPr>
        <p:spPr>
          <a:xfrm>
            <a:off x="314961" y="3998875"/>
            <a:ext cx="1960793" cy="954107"/>
          </a:xfrm>
          <a:prstGeom prst="rect">
            <a:avLst/>
          </a:prstGeom>
          <a:noFill/>
        </p:spPr>
        <p:txBody>
          <a:bodyPr wrap="none" rtlCol="0">
            <a:spAutoFit/>
          </a:bodyPr>
          <a:lstStyle/>
          <a:p>
            <a:r>
              <a:rPr lang="en-US" sz="800" dirty="0"/>
              <a:t>Message Router Pub/Sub Service Interface</a:t>
            </a:r>
          </a:p>
          <a:p>
            <a:r>
              <a:rPr lang="en-US" sz="800"/>
              <a:t>Service Registration/Discovery </a:t>
            </a:r>
            <a:r>
              <a:rPr lang="en-US" sz="800" dirty="0"/>
              <a:t>Interface</a:t>
            </a:r>
          </a:p>
          <a:p>
            <a:r>
              <a:rPr lang="en-US" sz="800" dirty="0"/>
              <a:t>VNF/VM LCM Interface</a:t>
            </a:r>
          </a:p>
          <a:p>
            <a:r>
              <a:rPr lang="en-US" sz="800" dirty="0"/>
              <a:t>NF </a:t>
            </a:r>
            <a:r>
              <a:rPr lang="en-US" sz="800" dirty="0" err="1"/>
              <a:t>Config</a:t>
            </a:r>
            <a:r>
              <a:rPr lang="en-US" sz="800" dirty="0"/>
              <a:t> Interface</a:t>
            </a:r>
          </a:p>
          <a:p>
            <a:r>
              <a:rPr lang="en-US" sz="800" dirty="0"/>
              <a:t>Inventory Service Interface</a:t>
            </a:r>
          </a:p>
          <a:p>
            <a:r>
              <a:rPr lang="en-US" sz="800" dirty="0"/>
              <a:t>Network Service LCM Interface</a:t>
            </a:r>
          </a:p>
          <a:p>
            <a:r>
              <a:rPr lang="en-US" sz="800" dirty="0"/>
              <a:t>Service Distribution Interface</a:t>
            </a:r>
          </a:p>
        </p:txBody>
      </p:sp>
    </p:spTree>
    <p:extLst>
      <p:ext uri="{BB962C8B-B14F-4D97-AF65-F5344CB8AC3E}">
        <p14:creationId xmlns:p14="http://schemas.microsoft.com/office/powerpoint/2010/main" val="3903976193"/>
      </p:ext>
    </p:extLst>
  </p:cSld>
  <p:clrMapOvr>
    <a:masterClrMapping/>
  </p:clrMapOvr>
  <p:transition>
    <p:wipe dir="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45</a:t>
            </a:fld>
            <a:endParaRPr lang="en-US" dirty="0"/>
          </a:p>
        </p:txBody>
      </p:sp>
      <p:sp>
        <p:nvSpPr>
          <p:cNvPr id="3" name="Title 2"/>
          <p:cNvSpPr>
            <a:spLocks noGrp="1"/>
          </p:cNvSpPr>
          <p:nvPr>
            <p:ph type="title"/>
          </p:nvPr>
        </p:nvSpPr>
        <p:spPr/>
        <p:txBody>
          <a:bodyPr>
            <a:normAutofit fontScale="90000"/>
          </a:bodyPr>
          <a:lstStyle/>
          <a:p>
            <a:r>
              <a:rPr lang="en-US" dirty="0"/>
              <a:t>Policy Framework (2/2)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Policy Framework</a:t>
            </a:r>
          </a:p>
        </p:txBody>
      </p:sp>
      <p:sp>
        <p:nvSpPr>
          <p:cNvPr id="10" name="Rectangle 9"/>
          <p:cNvSpPr/>
          <p:nvPr/>
        </p:nvSpPr>
        <p:spPr>
          <a:xfrm>
            <a:off x="2297232" y="1418897"/>
            <a:ext cx="9523929" cy="313208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a:t>
            </a:r>
          </a:p>
          <a:p>
            <a:pPr marL="285750" indent="-285750">
              <a:buFontTx/>
              <a:buChar char="-"/>
            </a:pPr>
            <a:r>
              <a:rPr lang="en-US" dirty="0">
                <a:solidFill>
                  <a:schemeClr val="tx1">
                    <a:lumMod val="85000"/>
                    <a:lumOff val="15000"/>
                  </a:schemeClr>
                </a:solidFill>
              </a:rPr>
              <a:t>Message Router Pub/Sub Service Interface, from:  Data Movement as a Platform</a:t>
            </a:r>
          </a:p>
          <a:p>
            <a:pPr marL="285750" indent="-285750">
              <a:buFontTx/>
              <a:buChar char="-"/>
            </a:pPr>
            <a:r>
              <a:rPr lang="en-US" dirty="0">
                <a:solidFill>
                  <a:schemeClr val="tx1">
                    <a:lumMod val="85000"/>
                    <a:lumOff val="15000"/>
                  </a:schemeClr>
                </a:solidFill>
              </a:rPr>
              <a:t>Service Registration/Discovery Interface, from: </a:t>
            </a:r>
            <a:r>
              <a:rPr lang="en-US" dirty="0" err="1">
                <a:solidFill>
                  <a:schemeClr val="tx1">
                    <a:lumMod val="85000"/>
                    <a:lumOff val="15000"/>
                  </a:schemeClr>
                </a:solidFill>
              </a:rPr>
              <a:t>Microservices</a:t>
            </a:r>
            <a:r>
              <a:rPr lang="en-US" dirty="0">
                <a:solidFill>
                  <a:schemeClr val="tx1">
                    <a:lumMod val="85000"/>
                    <a:lumOff val="15000"/>
                  </a:schemeClr>
                </a:solidFill>
              </a:rPr>
              <a:t> Bus</a:t>
            </a:r>
          </a:p>
          <a:p>
            <a:pPr marL="285750" indent="-285750">
              <a:buFontTx/>
              <a:buChar char="-"/>
            </a:pPr>
            <a:r>
              <a:rPr lang="en-US" dirty="0">
                <a:solidFill>
                  <a:schemeClr val="tx1">
                    <a:lumMod val="85000"/>
                    <a:lumOff val="15000"/>
                  </a:schemeClr>
                </a:solidFill>
              </a:rPr>
              <a:t>VNF/VM LCM Interface, from: Generic NF controller</a:t>
            </a:r>
          </a:p>
          <a:p>
            <a:pPr marL="285750" indent="-285750">
              <a:buFontTx/>
              <a:buChar char="-"/>
            </a:pPr>
            <a:r>
              <a:rPr lang="en-US" dirty="0">
                <a:solidFill>
                  <a:schemeClr val="tx1">
                    <a:lumMod val="85000"/>
                    <a:lumOff val="15000"/>
                  </a:schemeClr>
                </a:solidFill>
              </a:rPr>
              <a:t>NF </a:t>
            </a:r>
            <a:r>
              <a:rPr lang="en-US" dirty="0" err="1">
                <a:solidFill>
                  <a:schemeClr val="tx1">
                    <a:lumMod val="85000"/>
                    <a:lumOff val="15000"/>
                  </a:schemeClr>
                </a:solidFill>
              </a:rPr>
              <a:t>Config</a:t>
            </a:r>
            <a:r>
              <a:rPr lang="en-US" dirty="0">
                <a:solidFill>
                  <a:schemeClr val="tx1">
                    <a:lumMod val="85000"/>
                    <a:lumOff val="15000"/>
                  </a:schemeClr>
                </a:solidFill>
              </a:rPr>
              <a:t> Interface, from: Generic NF controller</a:t>
            </a:r>
          </a:p>
          <a:p>
            <a:pPr marL="285750" indent="-285750">
              <a:buFontTx/>
              <a:buChar char="-"/>
            </a:pPr>
            <a:r>
              <a:rPr lang="en-US" dirty="0">
                <a:solidFill>
                  <a:schemeClr val="tx1">
                    <a:lumMod val="85000"/>
                    <a:lumOff val="15000"/>
                  </a:schemeClr>
                </a:solidFill>
              </a:rPr>
              <a:t>Inventory Service Interface, from: Available and Active Inventory</a:t>
            </a:r>
          </a:p>
          <a:p>
            <a:pPr marL="285750" indent="-285750">
              <a:buFontTx/>
              <a:buChar char="-"/>
            </a:pPr>
            <a:r>
              <a:rPr lang="en-US" dirty="0">
                <a:solidFill>
                  <a:schemeClr val="tx1">
                    <a:lumMod val="85000"/>
                    <a:lumOff val="15000"/>
                  </a:schemeClr>
                </a:solidFill>
              </a:rPr>
              <a:t>Network Service LCM Interface, from: Service Orchestrator</a:t>
            </a:r>
          </a:p>
          <a:p>
            <a:pPr marL="285750" indent="-285750">
              <a:buFontTx/>
              <a:buChar char="-"/>
            </a:pPr>
            <a:r>
              <a:rPr lang="en-US" dirty="0">
                <a:solidFill>
                  <a:schemeClr val="tx1">
                    <a:lumMod val="85000"/>
                    <a:lumOff val="15000"/>
                  </a:schemeClr>
                </a:solidFill>
              </a:rPr>
              <a:t>Network Service LCM Interface, from: Virtual Controllers (APPC and VFC)</a:t>
            </a:r>
          </a:p>
          <a:p>
            <a:pPr marL="285750" indent="-285750">
              <a:buFontTx/>
              <a:buChar char="-"/>
            </a:pPr>
            <a:r>
              <a:rPr lang="en-US" dirty="0">
                <a:solidFill>
                  <a:schemeClr val="tx1">
                    <a:lumMod val="85000"/>
                    <a:lumOff val="15000"/>
                  </a:schemeClr>
                </a:solidFill>
              </a:rPr>
              <a:t>Service Distribution Interface, from: Service Design &amp; Creation</a:t>
            </a:r>
          </a:p>
          <a:p>
            <a:pPr marL="285750" indent="-285750">
              <a:buFontTx/>
              <a:buChar char="-"/>
            </a:pPr>
            <a:endParaRPr lang="en-US" dirty="0">
              <a:solidFill>
                <a:schemeClr val="tx1">
                  <a:lumMod val="85000"/>
                  <a:lumOff val="15000"/>
                </a:schemeClr>
              </a:solidFill>
            </a:endParaRPr>
          </a:p>
        </p:txBody>
      </p:sp>
      <p:sp>
        <p:nvSpPr>
          <p:cNvPr id="11" name="Rectangle 10"/>
          <p:cNvSpPr/>
          <p:nvPr/>
        </p:nvSpPr>
        <p:spPr>
          <a:xfrm>
            <a:off x="2297231" y="4677103"/>
            <a:ext cx="9523929" cy="160288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dirty="0">
                <a:solidFill>
                  <a:schemeClr val="tx1">
                    <a:lumMod val="85000"/>
                    <a:lumOff val="15000"/>
                  </a:schemeClr>
                </a:solidFill>
              </a:rPr>
              <a:t>Operational policy model</a:t>
            </a:r>
          </a:p>
          <a:p>
            <a:pPr marL="285750" indent="-285750">
              <a:buFontTx/>
              <a:buChar char="-"/>
            </a:pPr>
            <a:r>
              <a:rPr lang="en-US" dirty="0">
                <a:solidFill>
                  <a:schemeClr val="tx1">
                    <a:lumMod val="85000"/>
                    <a:lumOff val="15000"/>
                  </a:schemeClr>
                </a:solidFill>
              </a:rPr>
              <a:t>Configuration policy model</a:t>
            </a:r>
          </a:p>
          <a:p>
            <a:pPr marL="285750" indent="-285750">
              <a:buFontTx/>
              <a:buChar char="-"/>
            </a:pPr>
            <a:r>
              <a:rPr lang="en-US" dirty="0">
                <a:solidFill>
                  <a:schemeClr val="tx1">
                    <a:lumMod val="85000"/>
                    <a:lumOff val="15000"/>
                  </a:schemeClr>
                </a:solidFill>
              </a:rPr>
              <a:t>Resource model in the catalog</a:t>
            </a:r>
          </a:p>
          <a:p>
            <a:pPr marL="285750" indent="-285750">
              <a:buFontTx/>
              <a:buChar char="-"/>
            </a:pPr>
            <a:r>
              <a:rPr lang="en-US" dirty="0">
                <a:solidFill>
                  <a:schemeClr val="tx1">
                    <a:lumMod val="85000"/>
                    <a:lumOff val="15000"/>
                  </a:schemeClr>
                </a:solidFill>
              </a:rPr>
              <a:t>Service model in the catalog</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1960793" cy="954107"/>
          </a:xfrm>
          <a:prstGeom prst="rect">
            <a:avLst/>
          </a:prstGeom>
          <a:noFill/>
        </p:spPr>
        <p:txBody>
          <a:bodyPr wrap="none" rtlCol="0">
            <a:spAutoFit/>
          </a:bodyPr>
          <a:lstStyle/>
          <a:p>
            <a:r>
              <a:rPr lang="en-US" sz="800" dirty="0"/>
              <a:t>Message Router Pub/Sub Service Interface</a:t>
            </a:r>
          </a:p>
          <a:p>
            <a:r>
              <a:rPr lang="en-US" sz="800" dirty="0"/>
              <a:t>Service Registration/Discovery Interface</a:t>
            </a:r>
          </a:p>
          <a:p>
            <a:r>
              <a:rPr lang="en-US" sz="800" dirty="0"/>
              <a:t>VNF/VM LCM Interface</a:t>
            </a:r>
          </a:p>
          <a:p>
            <a:r>
              <a:rPr lang="en-US" sz="800" dirty="0"/>
              <a:t>NF </a:t>
            </a:r>
            <a:r>
              <a:rPr lang="en-US" sz="800" dirty="0" err="1"/>
              <a:t>Config</a:t>
            </a:r>
            <a:r>
              <a:rPr lang="en-US" sz="800" dirty="0"/>
              <a:t> Interface</a:t>
            </a:r>
          </a:p>
          <a:p>
            <a:r>
              <a:rPr lang="en-US" sz="800" dirty="0"/>
              <a:t>Inventory Service Interface</a:t>
            </a:r>
          </a:p>
          <a:p>
            <a:r>
              <a:rPr lang="en-US" sz="800" dirty="0"/>
              <a:t>Network Service LCM Interface</a:t>
            </a:r>
          </a:p>
          <a:p>
            <a:r>
              <a:rPr lang="en-US" sz="800" dirty="0"/>
              <a:t>Service Distribution Interface</a:t>
            </a:r>
          </a:p>
        </p:txBody>
      </p:sp>
      <p:sp>
        <p:nvSpPr>
          <p:cNvPr id="15" name="TextBox 14"/>
          <p:cNvSpPr txBox="1"/>
          <p:nvPr/>
        </p:nvSpPr>
        <p:spPr>
          <a:xfrm>
            <a:off x="332181" y="1493579"/>
            <a:ext cx="1377300" cy="461665"/>
          </a:xfrm>
          <a:prstGeom prst="rect">
            <a:avLst/>
          </a:prstGeom>
          <a:noFill/>
        </p:spPr>
        <p:txBody>
          <a:bodyPr wrap="none" rtlCol="0">
            <a:spAutoFit/>
          </a:bodyPr>
          <a:lstStyle/>
          <a:p>
            <a:r>
              <a:rPr lang="en-US" sz="800" dirty="0"/>
              <a:t>Policy CRUD interface</a:t>
            </a:r>
          </a:p>
          <a:p>
            <a:r>
              <a:rPr lang="en-US" sz="800" dirty="0"/>
              <a:t>Policy deployment interface</a:t>
            </a:r>
          </a:p>
          <a:p>
            <a:r>
              <a:rPr lang="en-US" sz="800" dirty="0"/>
              <a:t>Policy model CRUD interface</a:t>
            </a:r>
          </a:p>
        </p:txBody>
      </p:sp>
    </p:spTree>
    <p:extLst>
      <p:ext uri="{BB962C8B-B14F-4D97-AF65-F5344CB8AC3E}">
        <p14:creationId xmlns:p14="http://schemas.microsoft.com/office/powerpoint/2010/main" val="590923332"/>
      </p:ext>
    </p:extLst>
  </p:cSld>
  <p:clrMapOvr>
    <a:masterClrMapping/>
  </p:clrMapOvr>
  <p:transition>
    <p:wipe dir="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a:t>Backup Slides</a:t>
            </a:r>
          </a:p>
        </p:txBody>
      </p:sp>
      <p:sp>
        <p:nvSpPr>
          <p:cNvPr id="6" name="Subtitle 5"/>
          <p:cNvSpPr>
            <a:spLocks noGrp="1"/>
          </p:cNvSpPr>
          <p:nvPr>
            <p:ph type="subTitle" idx="1"/>
          </p:nvPr>
        </p:nvSpPr>
        <p:spPr/>
        <p:txBody>
          <a:bodyPr/>
          <a:lstStyle/>
          <a:p>
            <a:endParaRPr lang="en-US"/>
          </a:p>
        </p:txBody>
      </p:sp>
      <p:sp>
        <p:nvSpPr>
          <p:cNvPr id="2" name="Slide Number Placeholder 1"/>
          <p:cNvSpPr>
            <a:spLocks noGrp="1"/>
          </p:cNvSpPr>
          <p:nvPr>
            <p:ph type="sldNum" sz="quarter" idx="4294967295"/>
          </p:nvPr>
        </p:nvSpPr>
        <p:spPr>
          <a:xfrm>
            <a:off x="11583988" y="6503988"/>
            <a:ext cx="608012" cy="365125"/>
          </a:xfrm>
        </p:spPr>
        <p:txBody>
          <a:bodyPr/>
          <a:lstStyle/>
          <a:p>
            <a:fld id="{6C9CD605-947A-3C4E-98CB-B055F943FEBA}" type="slidenum">
              <a:rPr lang="en-US" smtClean="0"/>
              <a:pPr/>
              <a:t>46</a:t>
            </a:fld>
            <a:endParaRPr lang="en-US" dirty="0"/>
          </a:p>
        </p:txBody>
      </p:sp>
    </p:spTree>
    <p:extLst>
      <p:ext uri="{BB962C8B-B14F-4D97-AF65-F5344CB8AC3E}">
        <p14:creationId xmlns:p14="http://schemas.microsoft.com/office/powerpoint/2010/main" val="1511754775"/>
      </p:ext>
    </p:extLst>
  </p:cSld>
  <p:clrMapOvr>
    <a:masterClrMapping/>
  </p:clrMapOvr>
  <p:transition>
    <p:wipe dir="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3342181" y="5409788"/>
            <a:ext cx="8399276" cy="0"/>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sp>
        <p:nvSpPr>
          <p:cNvPr id="161" name="Arrow: U-Turn 160"/>
          <p:cNvSpPr/>
          <p:nvPr/>
        </p:nvSpPr>
        <p:spPr>
          <a:xfrm flipV="1">
            <a:off x="1887512" y="4804570"/>
            <a:ext cx="1950299" cy="776362"/>
          </a:xfrm>
          <a:prstGeom prst="uturnArrow">
            <a:avLst/>
          </a:prstGeom>
          <a:solidFill>
            <a:srgbClr val="00B0F0"/>
          </a:solidFill>
          <a:ln w="3175" cap="flat">
            <a:solidFill>
              <a:srgbClr val="00B0F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2" name="标题 1"/>
          <p:cNvSpPr>
            <a:spLocks noGrp="1"/>
          </p:cNvSpPr>
          <p:nvPr>
            <p:ph type="title"/>
          </p:nvPr>
        </p:nvSpPr>
        <p:spPr>
          <a:xfrm>
            <a:off x="424150" y="49855"/>
            <a:ext cx="11454614" cy="954113"/>
          </a:xfrm>
        </p:spPr>
        <p:txBody>
          <a:bodyPr>
            <a:normAutofit/>
          </a:bodyPr>
          <a:lstStyle/>
          <a:p>
            <a:pPr algn="ctr"/>
            <a:r>
              <a:rPr lang="en-US" altLang="zh-CN" sz="3200" b="1" dirty="0">
                <a:solidFill>
                  <a:schemeClr val="bg1"/>
                </a:solidFill>
                <a:latin typeface="Arial" panose="020B0604020202020204"/>
              </a:rPr>
              <a:t>ONAP Target Architecture</a:t>
            </a:r>
            <a:br>
              <a:rPr lang="en-US" altLang="zh-CN" sz="3200" b="1" dirty="0">
                <a:solidFill>
                  <a:schemeClr val="bg1"/>
                </a:solidFill>
                <a:latin typeface="Arial" panose="020B0604020202020204"/>
              </a:rPr>
            </a:br>
            <a:r>
              <a:rPr lang="en-US" altLang="zh-CN" sz="1800" b="1" dirty="0">
                <a:solidFill>
                  <a:schemeClr val="bg1"/>
                </a:solidFill>
                <a:latin typeface="Arial" panose="020B0604020202020204"/>
              </a:rPr>
              <a:t>(High-Level Functional View)</a:t>
            </a:r>
            <a:endParaRPr lang="zh-CN" altLang="en-US" sz="1800" b="1" dirty="0">
              <a:solidFill>
                <a:schemeClr val="bg1"/>
              </a:solidFill>
              <a:latin typeface="Arial" panose="020B0604020202020204"/>
            </a:endParaRPr>
          </a:p>
        </p:txBody>
      </p:sp>
      <p:sp>
        <p:nvSpPr>
          <p:cNvPr id="178" name="圆角矩形 28"/>
          <p:cNvSpPr/>
          <p:nvPr/>
        </p:nvSpPr>
        <p:spPr>
          <a:xfrm>
            <a:off x="569799" y="1563080"/>
            <a:ext cx="2640627" cy="3782778"/>
          </a:xfrm>
          <a:prstGeom prst="roundRect">
            <a:avLst>
              <a:gd name="adj" fmla="val 6026"/>
            </a:avLst>
          </a:prstGeom>
          <a:solidFill>
            <a:srgbClr val="1C2754"/>
          </a:solidFill>
          <a:ln w="19050" cap="flat" cmpd="sng" algn="ctr">
            <a:solidFill>
              <a:srgbClr val="00647F"/>
            </a:solidFill>
            <a:prstDash val="dash"/>
            <a:round/>
            <a:headEnd type="none" w="med" len="med"/>
            <a:tailEnd type="none" w="med" len="med"/>
          </a:ln>
          <a:effectLst/>
        </p:spPr>
        <p:txBody>
          <a:bodyPr vert="horz" wrap="square" lIns="91440" tIns="45720" rIns="91440" bIns="45720" numCol="1" rtlCol="0" anchor="t" anchorCtr="0" compatLnSpc="1"/>
          <a:lstStyle/>
          <a:p>
            <a:pPr algn="ctr" fontAlgn="base">
              <a:spcBef>
                <a:spcPct val="0"/>
              </a:spcBef>
              <a:spcAft>
                <a:spcPct val="0"/>
              </a:spcAft>
              <a:buClr>
                <a:srgbClr val="CC9900"/>
              </a:buClr>
            </a:pPr>
            <a:endParaRPr lang="en-US" altLang="zh-CN" b="1" dirty="0">
              <a:solidFill>
                <a:prstClr val="white"/>
              </a:solidFill>
              <a:ea typeface="微软雅黑" panose="020B0503020204020204" pitchFamily="34" charset="-122"/>
            </a:endParaRPr>
          </a:p>
        </p:txBody>
      </p:sp>
      <p:sp>
        <p:nvSpPr>
          <p:cNvPr id="173" name="矩形 192"/>
          <p:cNvSpPr/>
          <p:nvPr/>
        </p:nvSpPr>
        <p:spPr bwMode="auto">
          <a:xfrm>
            <a:off x="1090077" y="1571110"/>
            <a:ext cx="1615250" cy="400110"/>
          </a:xfrm>
          <a:prstGeom prst="rect">
            <a:avLst/>
          </a:prstGeom>
          <a:extLst/>
        </p:spPr>
        <p:txBody>
          <a:bodyPr wrap="none">
            <a:spAutoFit/>
          </a:bodyPr>
          <a:lstStyle/>
          <a:p>
            <a:pPr algn="ctr" fontAlgn="base">
              <a:spcBef>
                <a:spcPct val="0"/>
              </a:spcBef>
              <a:spcAft>
                <a:spcPct val="0"/>
              </a:spcAft>
              <a:buClr>
                <a:srgbClr val="CC9900"/>
              </a:buClr>
            </a:pPr>
            <a:r>
              <a:rPr lang="en-US" altLang="zh-CN" sz="2000" b="1" dirty="0">
                <a:solidFill>
                  <a:srgbClr val="FF0000"/>
                </a:solidFill>
                <a:ea typeface="微软雅黑" panose="020B0503020204020204" pitchFamily="34" charset="-122"/>
              </a:rPr>
              <a:t>DESIGN-TIME</a:t>
            </a:r>
          </a:p>
        </p:txBody>
      </p:sp>
      <p:sp>
        <p:nvSpPr>
          <p:cNvPr id="175" name="圆角矩形 25"/>
          <p:cNvSpPr/>
          <p:nvPr/>
        </p:nvSpPr>
        <p:spPr>
          <a:xfrm>
            <a:off x="625061" y="272438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pPr>
            <a:r>
              <a:rPr lang="en-US" altLang="zh-CN" sz="1400" b="1" dirty="0">
                <a:solidFill>
                  <a:prstClr val="black"/>
                </a:solidFill>
                <a:latin typeface="Calibri"/>
                <a:ea typeface="微软雅黑" panose="020B0503020204020204" pitchFamily="34" charset="-122"/>
              </a:rPr>
              <a:t>Policy Creation &amp; Validation</a:t>
            </a:r>
          </a:p>
        </p:txBody>
      </p:sp>
      <p:sp>
        <p:nvSpPr>
          <p:cNvPr id="176" name="圆角矩形 26"/>
          <p:cNvSpPr/>
          <p:nvPr/>
        </p:nvSpPr>
        <p:spPr>
          <a:xfrm>
            <a:off x="625061" y="307362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Analytic Application Design</a:t>
            </a:r>
          </a:p>
        </p:txBody>
      </p:sp>
      <p:sp>
        <p:nvSpPr>
          <p:cNvPr id="179" name="圆角矩形 29"/>
          <p:cNvSpPr/>
          <p:nvPr/>
        </p:nvSpPr>
        <p:spPr>
          <a:xfrm rot="16200000">
            <a:off x="-1574417" y="3327662"/>
            <a:ext cx="3837974" cy="326275"/>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VNF / PNF Onboarding</a:t>
            </a:r>
          </a:p>
        </p:txBody>
      </p:sp>
      <p:sp>
        <p:nvSpPr>
          <p:cNvPr id="219" name="圆角矩形 25"/>
          <p:cNvSpPr/>
          <p:nvPr/>
        </p:nvSpPr>
        <p:spPr>
          <a:xfrm>
            <a:off x="625061" y="202591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prstClr val="black"/>
                </a:solidFill>
                <a:ea typeface="微软雅黑" panose="020B0503020204020204" pitchFamily="34" charset="-122"/>
              </a:rPr>
              <a:t>Resource Onboarding</a:t>
            </a:r>
          </a:p>
        </p:txBody>
      </p:sp>
      <p:sp>
        <p:nvSpPr>
          <p:cNvPr id="220" name="圆角矩形 20"/>
          <p:cNvSpPr/>
          <p:nvPr/>
        </p:nvSpPr>
        <p:spPr>
          <a:xfrm>
            <a:off x="625061" y="237515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prstClr val="black"/>
                </a:solidFill>
                <a:ea typeface="微软雅黑" panose="020B0503020204020204" pitchFamily="34" charset="-122"/>
              </a:rPr>
              <a:t>Service  Design</a:t>
            </a:r>
            <a:endParaRPr lang="zh-CN" altLang="en-US" sz="1400" b="1" dirty="0">
              <a:solidFill>
                <a:prstClr val="black"/>
              </a:solidFill>
              <a:ea typeface="微软雅黑" panose="020B0503020204020204" pitchFamily="34" charset="-122"/>
            </a:endParaRPr>
          </a:p>
        </p:txBody>
      </p:sp>
      <p:sp>
        <p:nvSpPr>
          <p:cNvPr id="3" name="Flowchart: Magnetic Disk 2"/>
          <p:cNvSpPr/>
          <p:nvPr/>
        </p:nvSpPr>
        <p:spPr>
          <a:xfrm>
            <a:off x="640108" y="4439224"/>
            <a:ext cx="2487305" cy="874746"/>
          </a:xfrm>
          <a:prstGeom prst="flowChartMagneticDisk">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4" name="Rectangle 3"/>
          <p:cNvSpPr/>
          <p:nvPr/>
        </p:nvSpPr>
        <p:spPr>
          <a:xfrm>
            <a:off x="625061" y="4810670"/>
            <a:ext cx="2502351" cy="338554"/>
          </a:xfrm>
          <a:prstGeom prst="rect">
            <a:avLst/>
          </a:prstGeom>
        </p:spPr>
        <p:txBody>
          <a:bodyPr wrap="square">
            <a:spAutoFit/>
          </a:bodyPr>
          <a:lstStyle/>
          <a:p>
            <a:pPr algn="ctr" fontAlgn="base">
              <a:spcBef>
                <a:spcPct val="0"/>
              </a:spcBef>
              <a:spcAft>
                <a:spcPct val="0"/>
              </a:spcAft>
              <a:buClr>
                <a:srgbClr val="CC9900"/>
              </a:buClr>
              <a:defRPr/>
            </a:pPr>
            <a:r>
              <a:rPr lang="en-US" altLang="zh-CN" sz="1600" b="1" dirty="0">
                <a:solidFill>
                  <a:prstClr val="black"/>
                </a:solidFill>
                <a:ea typeface="微软雅黑" panose="020B0503020204020204" pitchFamily="34" charset="-122"/>
              </a:rPr>
              <a:t>Catalog</a:t>
            </a:r>
            <a:endParaRPr lang="zh-CN" altLang="en-US" b="1" dirty="0">
              <a:solidFill>
                <a:prstClr val="black"/>
              </a:solidFill>
              <a:ea typeface="微软雅黑" panose="020B0503020204020204" pitchFamily="34" charset="-122"/>
            </a:endParaRPr>
          </a:p>
        </p:txBody>
      </p:sp>
      <p:sp>
        <p:nvSpPr>
          <p:cNvPr id="162" name="Rectangle 161"/>
          <p:cNvSpPr/>
          <p:nvPr/>
        </p:nvSpPr>
        <p:spPr>
          <a:xfrm>
            <a:off x="259351" y="5530477"/>
            <a:ext cx="3111367" cy="581441"/>
          </a:xfrm>
          <a:prstGeom prst="rect">
            <a:avLst/>
          </a:prstGeom>
        </p:spPr>
        <p:txBody>
          <a:bodyPr wrap="square">
            <a:spAutoFit/>
          </a:bodyPr>
          <a:lstStyle/>
          <a:p>
            <a:pPr>
              <a:lnSpc>
                <a:spcPct val="107000"/>
              </a:lnSpc>
              <a:spcAft>
                <a:spcPts val="800"/>
              </a:spcAft>
            </a:pPr>
            <a:r>
              <a:rPr lang="en-US" sz="1200" b="1" dirty="0">
                <a:solidFill>
                  <a:prstClr val="black"/>
                </a:solidFill>
                <a:ea typeface="Calibri" panose="020F0502020204030204" pitchFamily="34" charset="0"/>
                <a:cs typeface="Times New Roman" panose="02020603050405020304" pitchFamily="18" charset="0"/>
              </a:rPr>
              <a:t>Recipe/Eng Rules &amp; Policy Distribution</a:t>
            </a:r>
          </a:p>
          <a:p>
            <a:pPr>
              <a:lnSpc>
                <a:spcPct val="107000"/>
              </a:lnSpc>
              <a:spcAft>
                <a:spcPts val="800"/>
              </a:spcAft>
            </a:pPr>
            <a:r>
              <a:rPr lang="en-US" sz="1200" b="1" dirty="0">
                <a:solidFill>
                  <a:prstClr val="black"/>
                </a:solidFill>
                <a:ea typeface="Calibri" panose="020F0502020204030204" pitchFamily="34" charset="0"/>
                <a:cs typeface="Times New Roman" panose="02020603050405020304" pitchFamily="18" charset="0"/>
              </a:rPr>
              <a:t>ONAP Optimization Framework</a:t>
            </a:r>
          </a:p>
        </p:txBody>
      </p:sp>
      <p:sp>
        <p:nvSpPr>
          <p:cNvPr id="157" name="圆角矩形 55"/>
          <p:cNvSpPr/>
          <p:nvPr/>
        </p:nvSpPr>
        <p:spPr>
          <a:xfrm rot="16200000">
            <a:off x="10543237" y="2686334"/>
            <a:ext cx="2648100" cy="402691"/>
          </a:xfrm>
          <a:prstGeom prst="roundRect">
            <a:avLst>
              <a:gd name="adj" fmla="val 16483"/>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prstClr val="white"/>
                </a:solidFill>
                <a:ea typeface="微软雅黑" panose="020B0503020204020204" pitchFamily="34" charset="-122"/>
              </a:rPr>
              <a:t>ONAP Operations Manager </a:t>
            </a:r>
          </a:p>
        </p:txBody>
      </p:sp>
      <p:sp>
        <p:nvSpPr>
          <p:cNvPr id="199" name="矩形 54"/>
          <p:cNvSpPr/>
          <p:nvPr/>
        </p:nvSpPr>
        <p:spPr bwMode="auto">
          <a:xfrm>
            <a:off x="3327597" y="1552222"/>
            <a:ext cx="8302057" cy="3427725"/>
          </a:xfrm>
          <a:prstGeom prst="rect">
            <a:avLst/>
          </a:prstGeom>
          <a:solidFill>
            <a:schemeClr val="accent5">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828800" indent="-222250" algn="r">
              <a:buClr>
                <a:srgbClr val="CC9900"/>
              </a:buClr>
              <a:defRPr/>
            </a:pPr>
            <a:r>
              <a:rPr lang="en-US" altLang="zh-CN" sz="2000" i="1" dirty="0">
                <a:solidFill>
                  <a:srgbClr val="000000"/>
                </a:solidFill>
                <a:latin typeface="Calibri"/>
                <a:ea typeface="微软雅黑" panose="020B0503020204020204" pitchFamily="34" charset="-122"/>
              </a:rPr>
              <a:t>         </a:t>
            </a:r>
            <a:endParaRPr lang="en-US" altLang="zh-CN" sz="2000" b="1" i="1" dirty="0">
              <a:solidFill>
                <a:srgbClr val="FF0000"/>
              </a:solidFill>
              <a:latin typeface="Calibri"/>
              <a:ea typeface="微软雅黑" panose="020B0503020204020204" pitchFamily="34" charset="-122"/>
            </a:endParaRPr>
          </a:p>
        </p:txBody>
      </p:sp>
      <p:sp>
        <p:nvSpPr>
          <p:cNvPr id="180" name="圆角矩形 30"/>
          <p:cNvSpPr/>
          <p:nvPr/>
        </p:nvSpPr>
        <p:spPr>
          <a:xfrm>
            <a:off x="3516372" y="1571814"/>
            <a:ext cx="1920536" cy="323164"/>
          </a:xfrm>
          <a:prstGeom prst="roundRect">
            <a:avLst>
              <a:gd name="adj" fmla="val 9045"/>
            </a:avLst>
          </a:prstGeom>
          <a:solidFill>
            <a:srgbClr val="00647F"/>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400" b="1" dirty="0">
                <a:solidFill>
                  <a:prstClr val="white"/>
                </a:solidFill>
                <a:ea typeface="微软雅黑" panose="020B0503020204020204" pitchFamily="34" charset="-122"/>
              </a:rPr>
              <a:t>Dashboard OA&amp;M</a:t>
            </a:r>
          </a:p>
        </p:txBody>
      </p:sp>
      <p:sp>
        <p:nvSpPr>
          <p:cNvPr id="181" name="圆角矩形 31"/>
          <p:cNvSpPr/>
          <p:nvPr/>
        </p:nvSpPr>
        <p:spPr>
          <a:xfrm>
            <a:off x="8644176" y="1968916"/>
            <a:ext cx="1608806" cy="963527"/>
          </a:xfrm>
          <a:prstGeom prst="roundRect">
            <a:avLst/>
          </a:prstGeom>
          <a:solidFill>
            <a:srgbClr val="009788"/>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endParaRPr lang="en-US" altLang="zh-CN" sz="1400" dirty="0">
              <a:solidFill>
                <a:prstClr val="white"/>
              </a:solidFill>
            </a:endParaRPr>
          </a:p>
        </p:txBody>
      </p:sp>
      <p:sp>
        <p:nvSpPr>
          <p:cNvPr id="192" name="圆角矩形 47"/>
          <p:cNvSpPr/>
          <p:nvPr/>
        </p:nvSpPr>
        <p:spPr>
          <a:xfrm>
            <a:off x="569799" y="1296898"/>
            <a:ext cx="11059855" cy="242407"/>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ONAP External APIs </a:t>
            </a:r>
          </a:p>
        </p:txBody>
      </p:sp>
      <p:sp>
        <p:nvSpPr>
          <p:cNvPr id="194" name="圆角矩形 48"/>
          <p:cNvSpPr/>
          <p:nvPr/>
        </p:nvSpPr>
        <p:spPr>
          <a:xfrm>
            <a:off x="10298932" y="1953313"/>
            <a:ext cx="1283885" cy="2945165"/>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300" b="1" dirty="0">
                <a:solidFill>
                  <a:prstClr val="white"/>
                </a:solidFill>
                <a:ea typeface="微软雅黑" panose="020B0503020204020204" pitchFamily="34" charset="-122"/>
              </a:rPr>
              <a:t>Common</a:t>
            </a:r>
          </a:p>
          <a:p>
            <a:pPr algn="ctr" fontAlgn="base">
              <a:lnSpc>
                <a:spcPct val="80000"/>
              </a:lnSpc>
              <a:spcBef>
                <a:spcPct val="0"/>
              </a:spcBef>
              <a:spcAft>
                <a:spcPct val="0"/>
              </a:spcAft>
              <a:buClr>
                <a:srgbClr val="CC9900"/>
              </a:buClr>
            </a:pPr>
            <a:r>
              <a:rPr lang="en-US" altLang="zh-CN" sz="1300" b="1" dirty="0">
                <a:solidFill>
                  <a:prstClr val="white"/>
                </a:solidFill>
                <a:ea typeface="微软雅黑" panose="020B0503020204020204" pitchFamily="34" charset="-122"/>
              </a:rPr>
              <a:t> Services</a:t>
            </a:r>
            <a:endParaRPr lang="zh-CN" altLang="en-US" sz="1300" b="1" dirty="0">
              <a:solidFill>
                <a:prstClr val="white"/>
              </a:solidFill>
              <a:ea typeface="微软雅黑" panose="020B0503020204020204" pitchFamily="34" charset="-122"/>
            </a:endParaRPr>
          </a:p>
        </p:txBody>
      </p:sp>
      <p:sp>
        <p:nvSpPr>
          <p:cNvPr id="225" name="圆角矩形 51"/>
          <p:cNvSpPr/>
          <p:nvPr/>
        </p:nvSpPr>
        <p:spPr>
          <a:xfrm>
            <a:off x="10310434" y="2669068"/>
            <a:ext cx="1234440" cy="51165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Application</a:t>
            </a:r>
          </a:p>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Authorization</a:t>
            </a:r>
          </a:p>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Framework</a:t>
            </a:r>
          </a:p>
        </p:txBody>
      </p:sp>
      <p:sp>
        <p:nvSpPr>
          <p:cNvPr id="94" name="圆角矩形 31"/>
          <p:cNvSpPr/>
          <p:nvPr/>
        </p:nvSpPr>
        <p:spPr>
          <a:xfrm>
            <a:off x="5171864" y="1936691"/>
            <a:ext cx="1655880" cy="102741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prstClr val="white"/>
              </a:solidFill>
              <a:ea typeface="微软雅黑" panose="020B0503020204020204" pitchFamily="34" charset="-122"/>
            </a:endParaRPr>
          </a:p>
        </p:txBody>
      </p:sp>
      <p:sp>
        <p:nvSpPr>
          <p:cNvPr id="65" name="圆角矩形 51"/>
          <p:cNvSpPr/>
          <p:nvPr/>
        </p:nvSpPr>
        <p:spPr>
          <a:xfrm>
            <a:off x="10323654" y="3767590"/>
            <a:ext cx="1234440" cy="411124"/>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Logging</a:t>
            </a:r>
          </a:p>
        </p:txBody>
      </p:sp>
      <p:sp>
        <p:nvSpPr>
          <p:cNvPr id="108" name="圆角矩形 31"/>
          <p:cNvSpPr/>
          <p:nvPr/>
        </p:nvSpPr>
        <p:spPr>
          <a:xfrm>
            <a:off x="3614663" y="1970997"/>
            <a:ext cx="1370831" cy="997731"/>
          </a:xfrm>
          <a:prstGeom prst="roundRect">
            <a:avLst/>
          </a:prstGeom>
          <a:solidFill>
            <a:srgbClr val="1C2754"/>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endParaRPr lang="en-US" altLang="zh-CN" sz="1400" b="1" dirty="0">
              <a:solidFill>
                <a:prstClr val="white"/>
              </a:solidFill>
              <a:ea typeface="宋体" panose="02010600030101010101" pitchFamily="2" charset="-122"/>
            </a:endParaRPr>
          </a:p>
        </p:txBody>
      </p:sp>
      <p:sp>
        <p:nvSpPr>
          <p:cNvPr id="119" name="TextBox 118"/>
          <p:cNvSpPr txBox="1"/>
          <p:nvPr/>
        </p:nvSpPr>
        <p:spPr>
          <a:xfrm flipH="1">
            <a:off x="3696053" y="2138393"/>
            <a:ext cx="1256206"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srgbClr val="FFFFFF"/>
                </a:solidFill>
                <a:sym typeface="Calibri"/>
              </a:rPr>
              <a:t>Policy Framework</a:t>
            </a:r>
          </a:p>
        </p:txBody>
      </p:sp>
      <p:sp>
        <p:nvSpPr>
          <p:cNvPr id="126" name="TextBox 125"/>
          <p:cNvSpPr txBox="1"/>
          <p:nvPr/>
        </p:nvSpPr>
        <p:spPr>
          <a:xfrm flipH="1">
            <a:off x="8642352" y="2141185"/>
            <a:ext cx="1624729" cy="7386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dirty="0">
                <a:solidFill>
                  <a:srgbClr val="FFFFFF"/>
                </a:solidFill>
                <a:sym typeface="Calibri"/>
              </a:rPr>
              <a:t> </a:t>
            </a:r>
            <a:r>
              <a:rPr lang="en-US" sz="1400" b="1" dirty="0">
                <a:solidFill>
                  <a:srgbClr val="FFFFFF"/>
                </a:solidFill>
                <a:sym typeface="Calibri"/>
              </a:rPr>
              <a:t>Active &amp; Available Inventory</a:t>
            </a:r>
          </a:p>
          <a:p>
            <a:pPr algn="ctr" defTabSz="457200" hangingPunct="0"/>
            <a:r>
              <a:rPr lang="en-US" sz="1400" b="1" dirty="0">
                <a:solidFill>
                  <a:srgbClr val="FFFFFF"/>
                </a:solidFill>
                <a:sym typeface="Calibri"/>
              </a:rPr>
              <a:t>External Registry</a:t>
            </a:r>
          </a:p>
        </p:txBody>
      </p:sp>
      <p:sp>
        <p:nvSpPr>
          <p:cNvPr id="143" name="圆角矩形 32"/>
          <p:cNvSpPr/>
          <p:nvPr/>
        </p:nvSpPr>
        <p:spPr>
          <a:xfrm>
            <a:off x="7388013" y="3679648"/>
            <a:ext cx="2640134" cy="123643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r>
              <a:rPr lang="en-US" sz="1400" b="1" dirty="0">
                <a:solidFill>
                  <a:srgbClr val="000000"/>
                </a:solidFill>
                <a:sym typeface="Calibri"/>
              </a:rPr>
              <a:t>Generic NF Controllers  (L4-L7)</a:t>
            </a:r>
            <a:endParaRPr lang="en-US" altLang="zh-CN" sz="1400" b="1" dirty="0">
              <a:solidFill>
                <a:prstClr val="black"/>
              </a:solidFill>
            </a:endParaRPr>
          </a:p>
        </p:txBody>
      </p:sp>
      <p:sp>
        <p:nvSpPr>
          <p:cNvPr id="144" name="圆角矩形 32"/>
          <p:cNvSpPr/>
          <p:nvPr/>
        </p:nvSpPr>
        <p:spPr>
          <a:xfrm>
            <a:off x="5364654" y="3653241"/>
            <a:ext cx="1901244" cy="123238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prstClr val="white"/>
              </a:solidFill>
            </a:endParaRPr>
          </a:p>
        </p:txBody>
      </p:sp>
      <p:sp>
        <p:nvSpPr>
          <p:cNvPr id="133" name="圆角矩形 32"/>
          <p:cNvSpPr/>
          <p:nvPr/>
        </p:nvSpPr>
        <p:spPr>
          <a:xfrm>
            <a:off x="3376407" y="3640275"/>
            <a:ext cx="1895499" cy="1236433"/>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prstClr val="white"/>
              </a:solidFill>
            </a:endParaRPr>
          </a:p>
        </p:txBody>
      </p:sp>
      <p:sp>
        <p:nvSpPr>
          <p:cNvPr id="105" name="TextBox 104"/>
          <p:cNvSpPr txBox="1"/>
          <p:nvPr/>
        </p:nvSpPr>
        <p:spPr>
          <a:xfrm flipH="1">
            <a:off x="5182931" y="2073280"/>
            <a:ext cx="1663667" cy="7386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srgbClr val="FFFFFF"/>
                </a:solidFill>
                <a:sym typeface="Calibri"/>
              </a:rPr>
              <a:t>Data Collection, Analytics, and Events</a:t>
            </a:r>
          </a:p>
          <a:p>
            <a:pPr algn="ctr" defTabSz="457200" hangingPunct="0"/>
            <a:r>
              <a:rPr lang="en-US" sz="1400" b="1" dirty="0">
                <a:solidFill>
                  <a:srgbClr val="FFFFFF"/>
                </a:solidFill>
                <a:sym typeface="Calibri"/>
              </a:rPr>
              <a:t>Event Correlation </a:t>
            </a:r>
            <a:endParaRPr lang="en-US" sz="1600" b="1" dirty="0">
              <a:solidFill>
                <a:srgbClr val="FFFFFF"/>
              </a:solidFill>
              <a:sym typeface="Calibri"/>
            </a:endParaRPr>
          </a:p>
        </p:txBody>
      </p:sp>
      <p:sp>
        <p:nvSpPr>
          <p:cNvPr id="125" name="圆角矩形 51"/>
          <p:cNvSpPr/>
          <p:nvPr/>
        </p:nvSpPr>
        <p:spPr>
          <a:xfrm>
            <a:off x="10310434" y="3225371"/>
            <a:ext cx="1234440" cy="472892"/>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ONAP Optimization Framework</a:t>
            </a:r>
            <a:endParaRPr lang="en-US" altLang="zh-CN" sz="1050" b="1" dirty="0">
              <a:solidFill>
                <a:prstClr val="black"/>
              </a:solidFill>
              <a:ea typeface="微软雅黑" panose="020B0503020204020204" pitchFamily="34" charset="-122"/>
            </a:endParaRPr>
          </a:p>
        </p:txBody>
      </p:sp>
      <p:sp>
        <p:nvSpPr>
          <p:cNvPr id="127" name="TextBox 126"/>
          <p:cNvSpPr txBox="1"/>
          <p:nvPr/>
        </p:nvSpPr>
        <p:spPr>
          <a:xfrm flipH="1">
            <a:off x="5475751" y="4043060"/>
            <a:ext cx="1647409"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prstClr val="black"/>
                </a:solidFill>
                <a:sym typeface="Calibri"/>
              </a:rPr>
              <a:t>SDN Controller</a:t>
            </a:r>
          </a:p>
          <a:p>
            <a:pPr algn="ctr" defTabSz="457200" hangingPunct="0"/>
            <a:r>
              <a:rPr lang="en-US" sz="1400" b="1" dirty="0">
                <a:solidFill>
                  <a:prstClr val="black"/>
                </a:solidFill>
                <a:sym typeface="Calibri"/>
              </a:rPr>
              <a:t>(L0-L3)</a:t>
            </a:r>
          </a:p>
        </p:txBody>
      </p:sp>
      <p:sp>
        <p:nvSpPr>
          <p:cNvPr id="76" name="矩形 69"/>
          <p:cNvSpPr/>
          <p:nvPr/>
        </p:nvSpPr>
        <p:spPr bwMode="auto">
          <a:xfrm>
            <a:off x="3850868" y="5014915"/>
            <a:ext cx="7445829" cy="284327"/>
          </a:xfrm>
          <a:prstGeom prst="rect">
            <a:avLst/>
          </a:prstGeom>
          <a:solidFill>
            <a:schemeClr val="bg2">
              <a:lumMod val="90000"/>
            </a:schemeClr>
          </a:solidFill>
          <a:ln w="9525" cap="flat" cmpd="sng" algn="ctr">
            <a:solidFill>
              <a:schemeClr val="tx1"/>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Optional External Systems</a:t>
            </a:r>
          </a:p>
        </p:txBody>
      </p:sp>
      <p:sp>
        <p:nvSpPr>
          <p:cNvPr id="75" name="矩形 69"/>
          <p:cNvSpPr/>
          <p:nvPr/>
        </p:nvSpPr>
        <p:spPr bwMode="auto">
          <a:xfrm>
            <a:off x="3850868" y="5464890"/>
            <a:ext cx="7445829" cy="284327"/>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Network Function Layer</a:t>
            </a:r>
          </a:p>
        </p:txBody>
      </p:sp>
      <p:sp>
        <p:nvSpPr>
          <p:cNvPr id="114" name="矩形 69"/>
          <p:cNvSpPr/>
          <p:nvPr/>
        </p:nvSpPr>
        <p:spPr bwMode="auto">
          <a:xfrm>
            <a:off x="3837812" y="5803091"/>
            <a:ext cx="6472622" cy="312141"/>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Hypervisor / OS Layer</a:t>
            </a:r>
          </a:p>
        </p:txBody>
      </p:sp>
      <p:sp>
        <p:nvSpPr>
          <p:cNvPr id="120" name="圆角矩形 188"/>
          <p:cNvSpPr/>
          <p:nvPr/>
        </p:nvSpPr>
        <p:spPr bwMode="auto">
          <a:xfrm>
            <a:off x="5571342" y="5857165"/>
            <a:ext cx="902738"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OpenStack</a:t>
            </a:r>
          </a:p>
        </p:txBody>
      </p:sp>
      <p:sp>
        <p:nvSpPr>
          <p:cNvPr id="121" name="圆角矩形 65"/>
          <p:cNvSpPr/>
          <p:nvPr/>
        </p:nvSpPr>
        <p:spPr bwMode="auto">
          <a:xfrm>
            <a:off x="7481916" y="5857165"/>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Azure</a:t>
            </a:r>
          </a:p>
        </p:txBody>
      </p:sp>
      <p:sp>
        <p:nvSpPr>
          <p:cNvPr id="122" name="圆角矩形 66"/>
          <p:cNvSpPr/>
          <p:nvPr/>
        </p:nvSpPr>
        <p:spPr bwMode="auto">
          <a:xfrm>
            <a:off x="6523948" y="5849052"/>
            <a:ext cx="911332"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VMware</a:t>
            </a:r>
          </a:p>
        </p:txBody>
      </p:sp>
      <p:sp>
        <p:nvSpPr>
          <p:cNvPr id="137" name="圆角矩形 67"/>
          <p:cNvSpPr/>
          <p:nvPr/>
        </p:nvSpPr>
        <p:spPr bwMode="auto">
          <a:xfrm>
            <a:off x="9181372" y="5850284"/>
            <a:ext cx="1016942"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RackSpace</a:t>
            </a:r>
          </a:p>
        </p:txBody>
      </p:sp>
      <p:sp>
        <p:nvSpPr>
          <p:cNvPr id="14" name="TextBox 13"/>
          <p:cNvSpPr txBox="1"/>
          <p:nvPr/>
        </p:nvSpPr>
        <p:spPr>
          <a:xfrm>
            <a:off x="9336817" y="5327412"/>
            <a:ext cx="461406"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hangingPunct="0"/>
            <a:r>
              <a:rPr lang="en-US" sz="2400" dirty="0">
                <a:solidFill>
                  <a:srgbClr val="000000"/>
                </a:solidFill>
                <a:sym typeface="Calibri"/>
              </a:rPr>
              <a:t>…</a:t>
            </a:r>
          </a:p>
        </p:txBody>
      </p:sp>
      <p:sp>
        <p:nvSpPr>
          <p:cNvPr id="135" name="圆角矩形 188"/>
          <p:cNvSpPr/>
          <p:nvPr/>
        </p:nvSpPr>
        <p:spPr bwMode="auto">
          <a:xfrm>
            <a:off x="5921433" y="5066173"/>
            <a:ext cx="147678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3rd Party Controller</a:t>
            </a:r>
          </a:p>
        </p:txBody>
      </p:sp>
      <p:sp>
        <p:nvSpPr>
          <p:cNvPr id="145" name="圆角矩形 65"/>
          <p:cNvSpPr/>
          <p:nvPr/>
        </p:nvSpPr>
        <p:spPr bwMode="auto">
          <a:xfrm>
            <a:off x="8188460" y="5849052"/>
            <a:ext cx="947331"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Kubernetes</a:t>
            </a:r>
          </a:p>
        </p:txBody>
      </p:sp>
      <p:sp>
        <p:nvSpPr>
          <p:cNvPr id="149" name="圆角矩形 65"/>
          <p:cNvSpPr/>
          <p:nvPr/>
        </p:nvSpPr>
        <p:spPr bwMode="auto">
          <a:xfrm>
            <a:off x="8032248" y="5501567"/>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VNFs</a:t>
            </a:r>
          </a:p>
        </p:txBody>
      </p:sp>
      <p:grpSp>
        <p:nvGrpSpPr>
          <p:cNvPr id="138" name="Group 73"/>
          <p:cNvGrpSpPr/>
          <p:nvPr/>
        </p:nvGrpSpPr>
        <p:grpSpPr>
          <a:xfrm>
            <a:off x="4519533" y="6141556"/>
            <a:ext cx="5523621" cy="575678"/>
            <a:chOff x="2002173" y="5867539"/>
            <a:chExt cx="5523621" cy="575678"/>
          </a:xfrm>
        </p:grpSpPr>
        <p:pic>
          <p:nvPicPr>
            <p:cNvPr id="139" name="Picture 1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02173" y="5977908"/>
              <a:ext cx="905123" cy="410546"/>
            </a:xfrm>
            <a:prstGeom prst="rect">
              <a:avLst/>
            </a:prstGeom>
          </p:spPr>
        </p:pic>
        <p:sp>
          <p:nvSpPr>
            <p:cNvPr id="140" name="Isosceles Triangle 139"/>
            <p:cNvSpPr/>
            <p:nvPr/>
          </p:nvSpPr>
          <p:spPr>
            <a:xfrm flipV="1">
              <a:off x="2184146" y="5867539"/>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pic>
          <p:nvPicPr>
            <p:cNvPr id="141" name="Picture 14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05751" y="5991537"/>
              <a:ext cx="905123" cy="410546"/>
            </a:xfrm>
            <a:prstGeom prst="rect">
              <a:avLst/>
            </a:prstGeom>
          </p:spPr>
        </p:pic>
        <p:sp>
          <p:nvSpPr>
            <p:cNvPr id="146" name="Isosceles Triangle 145"/>
            <p:cNvSpPr/>
            <p:nvPr/>
          </p:nvSpPr>
          <p:spPr>
            <a:xfrm flipV="1">
              <a:off x="4587724" y="5870717"/>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153" name="Isosceles Triangle 152"/>
            <p:cNvSpPr/>
            <p:nvPr/>
          </p:nvSpPr>
          <p:spPr>
            <a:xfrm flipV="1">
              <a:off x="6931219" y="5880776"/>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pic>
          <p:nvPicPr>
            <p:cNvPr id="154" name="Picture 15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59457" y="6011570"/>
              <a:ext cx="766337" cy="324807"/>
            </a:xfrm>
            <a:prstGeom prst="rect">
              <a:avLst/>
            </a:prstGeom>
            <a:ln>
              <a:noFill/>
            </a:ln>
          </p:spPr>
        </p:pic>
        <p:cxnSp>
          <p:nvCxnSpPr>
            <p:cNvPr id="155" name="Straight Connector 154"/>
            <p:cNvCxnSpPr/>
            <p:nvPr/>
          </p:nvCxnSpPr>
          <p:spPr>
            <a:xfrm>
              <a:off x="2888299" y="6227487"/>
              <a:ext cx="1498455" cy="13629"/>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56" name="Straight Connector 155"/>
            <p:cNvCxnSpPr/>
            <p:nvPr/>
          </p:nvCxnSpPr>
          <p:spPr>
            <a:xfrm>
              <a:off x="5282534" y="6243163"/>
              <a:ext cx="1498455" cy="0"/>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159" name="TextBox 158"/>
            <p:cNvSpPr txBox="1"/>
            <p:nvPr/>
          </p:nvSpPr>
          <p:spPr>
            <a:xfrm>
              <a:off x="6950470" y="6014793"/>
              <a:ext cx="420946"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Public</a:t>
              </a:r>
            </a:p>
            <a:p>
              <a:pPr algn="ctr" defTabSz="457200" hangingPunct="0"/>
              <a:r>
                <a:rPr lang="en-US" sz="1000" dirty="0">
                  <a:solidFill>
                    <a:prstClr val="black"/>
                  </a:solidFill>
                </a:rPr>
                <a:t>Cloud</a:t>
              </a:r>
              <a:endParaRPr lang="en-US" sz="1000" dirty="0">
                <a:solidFill>
                  <a:srgbClr val="000000"/>
                </a:solidFill>
                <a:sym typeface="Calibri"/>
              </a:endParaRPr>
            </a:p>
          </p:txBody>
        </p:sp>
        <p:sp>
          <p:nvSpPr>
            <p:cNvPr id="163" name="TextBox 162"/>
            <p:cNvSpPr txBox="1"/>
            <p:nvPr/>
          </p:nvSpPr>
          <p:spPr>
            <a:xfrm>
              <a:off x="2107324" y="6034247"/>
              <a:ext cx="675824"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Private</a:t>
              </a:r>
            </a:p>
            <a:p>
              <a:pPr algn="ctr" defTabSz="457200" hangingPunct="0"/>
              <a:r>
                <a:rPr lang="en-US" sz="1000" dirty="0">
                  <a:solidFill>
                    <a:prstClr val="black"/>
                  </a:solidFill>
                </a:rPr>
                <a:t>Edge Cloud</a:t>
              </a:r>
              <a:endParaRPr lang="en-US" sz="1000" dirty="0">
                <a:solidFill>
                  <a:srgbClr val="000000"/>
                </a:solidFill>
                <a:sym typeface="Calibri"/>
              </a:endParaRPr>
            </a:p>
          </p:txBody>
        </p:sp>
        <p:sp>
          <p:nvSpPr>
            <p:cNvPr id="167" name="TextBox 166"/>
            <p:cNvSpPr txBox="1"/>
            <p:nvPr/>
          </p:nvSpPr>
          <p:spPr>
            <a:xfrm>
              <a:off x="4551574" y="6043109"/>
              <a:ext cx="568423"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Private</a:t>
              </a:r>
            </a:p>
            <a:p>
              <a:pPr algn="ctr" defTabSz="457200" hangingPunct="0"/>
              <a:r>
                <a:rPr lang="en-US" sz="1000" dirty="0">
                  <a:solidFill>
                    <a:prstClr val="black"/>
                  </a:solidFill>
                </a:rPr>
                <a:t>DC Cloud</a:t>
              </a:r>
              <a:endParaRPr lang="en-US" sz="1000" dirty="0">
                <a:solidFill>
                  <a:srgbClr val="000000"/>
                </a:solidFill>
                <a:sym typeface="Calibri"/>
              </a:endParaRPr>
            </a:p>
          </p:txBody>
        </p:sp>
        <p:sp>
          <p:nvSpPr>
            <p:cNvPr id="168" name="TextBox 167"/>
            <p:cNvSpPr txBox="1"/>
            <p:nvPr/>
          </p:nvSpPr>
          <p:spPr>
            <a:xfrm>
              <a:off x="6015577" y="5952703"/>
              <a:ext cx="230189"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000000"/>
                  </a:solidFill>
                  <a:sym typeface="Calibri"/>
                </a:rPr>
                <a:t>IP</a:t>
              </a:r>
            </a:p>
          </p:txBody>
        </p:sp>
        <p:sp>
          <p:nvSpPr>
            <p:cNvPr id="169" name="TextBox 168"/>
            <p:cNvSpPr txBox="1"/>
            <p:nvPr/>
          </p:nvSpPr>
          <p:spPr>
            <a:xfrm>
              <a:off x="3404427" y="5953594"/>
              <a:ext cx="496288"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000000"/>
                  </a:solidFill>
                  <a:sym typeface="Calibri"/>
                </a:rPr>
                <a:t>MPLS</a:t>
              </a:r>
            </a:p>
          </p:txBody>
        </p:sp>
      </p:grpSp>
      <p:sp>
        <p:nvSpPr>
          <p:cNvPr id="10" name="TextBox 9"/>
          <p:cNvSpPr txBox="1"/>
          <p:nvPr/>
        </p:nvSpPr>
        <p:spPr>
          <a:xfrm>
            <a:off x="11203093" y="5409788"/>
            <a:ext cx="615553" cy="1090769"/>
          </a:xfrm>
          <a:prstGeom prst="rect">
            <a:avLst/>
          </a:prstGeom>
          <a:noFill/>
        </p:spPr>
        <p:txBody>
          <a:bodyPr vert="vert270" wrap="square" rtlCol="0">
            <a:spAutoFit/>
          </a:bodyPr>
          <a:lstStyle/>
          <a:p>
            <a:pPr algn="ctr"/>
            <a:r>
              <a:rPr lang="en-US" sz="1400" dirty="0">
                <a:solidFill>
                  <a:srgbClr val="0070C0"/>
                </a:solidFill>
              </a:rPr>
              <a:t>Managed Environment</a:t>
            </a:r>
          </a:p>
        </p:txBody>
      </p:sp>
      <p:sp>
        <p:nvSpPr>
          <p:cNvPr id="158" name="圆角矩形 31"/>
          <p:cNvSpPr/>
          <p:nvPr/>
        </p:nvSpPr>
        <p:spPr>
          <a:xfrm>
            <a:off x="6993956" y="1927894"/>
            <a:ext cx="1550910" cy="103356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prstClr val="white"/>
              </a:solidFill>
              <a:ea typeface="微软雅黑" panose="020B0503020204020204" pitchFamily="34" charset="-122"/>
            </a:endParaRPr>
          </a:p>
        </p:txBody>
      </p:sp>
      <p:sp>
        <p:nvSpPr>
          <p:cNvPr id="166" name="TextBox 165"/>
          <p:cNvSpPr txBox="1"/>
          <p:nvPr/>
        </p:nvSpPr>
        <p:spPr>
          <a:xfrm>
            <a:off x="7012810" y="2222401"/>
            <a:ext cx="1568999" cy="338554"/>
          </a:xfrm>
          <a:prstGeom prst="rect">
            <a:avLst/>
          </a:prstGeom>
          <a:noFill/>
        </p:spPr>
        <p:txBody>
          <a:bodyPr wrap="square" rtlCol="0">
            <a:spAutoFit/>
          </a:bodyPr>
          <a:lstStyle/>
          <a:p>
            <a:pPr algn="ctr"/>
            <a:r>
              <a:rPr lang="en-US" sz="1600" b="1" dirty="0">
                <a:solidFill>
                  <a:srgbClr val="FFFFFF"/>
                </a:solidFill>
              </a:rPr>
              <a:t>Orchestration</a:t>
            </a:r>
          </a:p>
        </p:txBody>
      </p:sp>
      <p:sp>
        <p:nvSpPr>
          <p:cNvPr id="78" name="圆角矩形 47"/>
          <p:cNvSpPr/>
          <p:nvPr/>
        </p:nvSpPr>
        <p:spPr>
          <a:xfrm>
            <a:off x="3469983" y="3113503"/>
            <a:ext cx="6659391" cy="407779"/>
          </a:xfrm>
          <a:prstGeom prst="roundRect">
            <a:avLst/>
          </a:prstGeom>
          <a:solidFill>
            <a:srgbClr val="009788">
              <a:alpha val="25000"/>
            </a:srgb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000000"/>
                </a:solidFill>
                <a:ea typeface="微软雅黑" panose="020B0503020204020204" pitchFamily="34" charset="-122"/>
                <a:cs typeface="Arial" panose="020B0604020202020204" pitchFamily="34" charset="0"/>
              </a:rPr>
              <a:t>Micro Services Bus / Data Movement (see Note 1)</a:t>
            </a:r>
          </a:p>
        </p:txBody>
      </p:sp>
      <p:cxnSp>
        <p:nvCxnSpPr>
          <p:cNvPr id="7" name="Straight Connector 6"/>
          <p:cNvCxnSpPr/>
          <p:nvPr/>
        </p:nvCxnSpPr>
        <p:spPr>
          <a:xfrm>
            <a:off x="4340018" y="293244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5971022" y="293973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7867916" y="294954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9419358" y="294954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4331600" y="3499765"/>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6116937" y="351720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8583611" y="3521282"/>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5400000">
            <a:off x="10219904" y="323132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2" name="圆角矩形 26"/>
          <p:cNvSpPr/>
          <p:nvPr/>
        </p:nvSpPr>
        <p:spPr>
          <a:xfrm>
            <a:off x="625061" y="342285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Closed Loop Design</a:t>
            </a:r>
          </a:p>
        </p:txBody>
      </p:sp>
      <p:sp>
        <p:nvSpPr>
          <p:cNvPr id="91" name="圆角矩形 26"/>
          <p:cNvSpPr/>
          <p:nvPr/>
        </p:nvSpPr>
        <p:spPr>
          <a:xfrm>
            <a:off x="625061" y="377209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Change Management Design</a:t>
            </a:r>
          </a:p>
        </p:txBody>
      </p:sp>
      <p:sp>
        <p:nvSpPr>
          <p:cNvPr id="97" name="Rectangle 96"/>
          <p:cNvSpPr/>
          <p:nvPr/>
        </p:nvSpPr>
        <p:spPr>
          <a:xfrm>
            <a:off x="7573782" y="4195271"/>
            <a:ext cx="2333316" cy="41798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8" name="TextBox 97"/>
          <p:cNvSpPr txBox="1"/>
          <p:nvPr/>
        </p:nvSpPr>
        <p:spPr>
          <a:xfrm>
            <a:off x="7573782" y="4195271"/>
            <a:ext cx="2333315" cy="41798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algn="ctr" defTabSz="457200" hangingPunct="0"/>
            <a:r>
              <a:rPr lang="en-US" sz="1200" b="1" dirty="0">
                <a:solidFill>
                  <a:srgbClr val="000000"/>
                </a:solidFill>
                <a:sym typeface="Calibri"/>
              </a:rPr>
              <a:t>Configuration &amp;  Life Cycle Management</a:t>
            </a:r>
          </a:p>
        </p:txBody>
      </p:sp>
      <p:sp>
        <p:nvSpPr>
          <p:cNvPr id="99" name="圆角矩形 26"/>
          <p:cNvSpPr/>
          <p:nvPr/>
        </p:nvSpPr>
        <p:spPr>
          <a:xfrm>
            <a:off x="625061" y="4121330"/>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Design Test &amp; Certification</a:t>
            </a:r>
          </a:p>
        </p:txBody>
      </p:sp>
      <p:sp>
        <p:nvSpPr>
          <p:cNvPr id="101" name="Rectangle 100"/>
          <p:cNvSpPr/>
          <p:nvPr/>
        </p:nvSpPr>
        <p:spPr>
          <a:xfrm>
            <a:off x="5207480" y="1022496"/>
            <a:ext cx="122625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CLI</a:t>
            </a:r>
            <a:endParaRPr lang="en-US" sz="1400" b="1" dirty="0">
              <a:solidFill>
                <a:prstClr val="white"/>
              </a:solidFill>
              <a:ea typeface="微软雅黑" panose="020B0503020204020204" pitchFamily="34" charset="-122"/>
            </a:endParaRPr>
          </a:p>
        </p:txBody>
      </p:sp>
      <p:sp>
        <p:nvSpPr>
          <p:cNvPr id="102" name="Rectangle 101"/>
          <p:cNvSpPr/>
          <p:nvPr/>
        </p:nvSpPr>
        <p:spPr>
          <a:xfrm>
            <a:off x="569799" y="995677"/>
            <a:ext cx="4054885" cy="251280"/>
          </a:xfrm>
          <a:prstGeom prst="rect">
            <a:avLst/>
          </a:prstGeom>
          <a:solidFill>
            <a:schemeClr val="bg2">
              <a:lumMod val="50000"/>
            </a:schemeClr>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OSS / BSS</a:t>
            </a:r>
          </a:p>
        </p:txBody>
      </p:sp>
      <p:sp>
        <p:nvSpPr>
          <p:cNvPr id="92" name="Rectangle 91"/>
          <p:cNvSpPr/>
          <p:nvPr/>
        </p:nvSpPr>
        <p:spPr>
          <a:xfrm>
            <a:off x="8820319" y="1010394"/>
            <a:ext cx="280933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ONAP Portal</a:t>
            </a:r>
          </a:p>
        </p:txBody>
      </p:sp>
      <p:sp>
        <p:nvSpPr>
          <p:cNvPr id="93" name="TextBox 92"/>
          <p:cNvSpPr txBox="1"/>
          <p:nvPr/>
        </p:nvSpPr>
        <p:spPr>
          <a:xfrm>
            <a:off x="278095" y="6139300"/>
            <a:ext cx="4261103" cy="261610"/>
          </a:xfrm>
          <a:prstGeom prst="rect">
            <a:avLst/>
          </a:prstGeom>
          <a:noFill/>
        </p:spPr>
        <p:txBody>
          <a:bodyPr wrap="none" rtlCol="0">
            <a:spAutoFit/>
          </a:bodyPr>
          <a:lstStyle/>
          <a:p>
            <a:r>
              <a:rPr lang="en-US" sz="1100" dirty="0">
                <a:solidFill>
                  <a:prstClr val="black"/>
                </a:solidFill>
              </a:rPr>
              <a:t>Note 1 – Consistent APIs between Orchestration layer and Controllers </a:t>
            </a:r>
          </a:p>
        </p:txBody>
      </p:sp>
      <p:sp>
        <p:nvSpPr>
          <p:cNvPr id="96" name="圆角矩形 188"/>
          <p:cNvSpPr/>
          <p:nvPr/>
        </p:nvSpPr>
        <p:spPr bwMode="auto">
          <a:xfrm>
            <a:off x="7452342" y="5062942"/>
            <a:ext cx="1647589"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Specific VNF Manager</a:t>
            </a:r>
          </a:p>
        </p:txBody>
      </p:sp>
      <p:sp>
        <p:nvSpPr>
          <p:cNvPr id="104" name="圆角矩形 188"/>
          <p:cNvSpPr/>
          <p:nvPr/>
        </p:nvSpPr>
        <p:spPr bwMode="auto">
          <a:xfrm>
            <a:off x="9168323" y="5067378"/>
            <a:ext cx="210316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Element Management System</a:t>
            </a:r>
          </a:p>
        </p:txBody>
      </p:sp>
      <p:sp>
        <p:nvSpPr>
          <p:cNvPr id="106" name="Rectangle 105"/>
          <p:cNvSpPr/>
          <p:nvPr/>
        </p:nvSpPr>
        <p:spPr>
          <a:xfrm>
            <a:off x="7028140" y="1535861"/>
            <a:ext cx="1288609" cy="400110"/>
          </a:xfrm>
          <a:prstGeom prst="rect">
            <a:avLst/>
          </a:prstGeom>
        </p:spPr>
        <p:txBody>
          <a:bodyPr wrap="none">
            <a:spAutoFit/>
          </a:bodyPr>
          <a:lstStyle/>
          <a:p>
            <a:pPr algn="ctr" fontAlgn="base">
              <a:spcBef>
                <a:spcPct val="0"/>
              </a:spcBef>
              <a:spcAft>
                <a:spcPct val="0"/>
              </a:spcAft>
              <a:buClr>
                <a:srgbClr val="CC9900"/>
              </a:buClr>
              <a:defRPr/>
            </a:pPr>
            <a:r>
              <a:rPr lang="en-US" altLang="zh-CN" sz="2000" b="1" dirty="0">
                <a:solidFill>
                  <a:srgbClr val="FF0000"/>
                </a:solidFill>
                <a:ea typeface="微软雅黑" panose="020B0503020204020204" pitchFamily="34" charset="-122"/>
              </a:rPr>
              <a:t>RUN-TIME</a:t>
            </a:r>
          </a:p>
        </p:txBody>
      </p:sp>
      <p:sp>
        <p:nvSpPr>
          <p:cNvPr id="5" name="TextBox 4"/>
          <p:cNvSpPr txBox="1"/>
          <p:nvPr/>
        </p:nvSpPr>
        <p:spPr>
          <a:xfrm>
            <a:off x="10458679" y="2036684"/>
            <a:ext cx="1058778" cy="584775"/>
          </a:xfrm>
          <a:prstGeom prst="rect">
            <a:avLst/>
          </a:prstGeom>
          <a:noFill/>
        </p:spPr>
        <p:txBody>
          <a:bodyPr wrap="square" rtlCol="0">
            <a:spAutoFit/>
          </a:bodyPr>
          <a:lstStyle/>
          <a:p>
            <a:r>
              <a:rPr lang="en-US" sz="1600" b="1" dirty="0">
                <a:solidFill>
                  <a:prstClr val="white"/>
                </a:solidFill>
              </a:rPr>
              <a:t>Common Services </a:t>
            </a:r>
          </a:p>
        </p:txBody>
      </p:sp>
      <p:sp>
        <p:nvSpPr>
          <p:cNvPr id="107" name="TextBox 106"/>
          <p:cNvSpPr txBox="1"/>
          <p:nvPr/>
        </p:nvSpPr>
        <p:spPr>
          <a:xfrm flipH="1">
            <a:off x="3505513" y="3983031"/>
            <a:ext cx="1647409" cy="9541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prstClr val="black"/>
                </a:solidFill>
                <a:sym typeface="Calibri"/>
              </a:rPr>
              <a:t>Multi-Cloud</a:t>
            </a:r>
          </a:p>
          <a:p>
            <a:pPr algn="ctr" defTabSz="457200" hangingPunct="0"/>
            <a:r>
              <a:rPr lang="en-US" sz="1400" b="1" dirty="0">
                <a:solidFill>
                  <a:prstClr val="black"/>
                </a:solidFill>
                <a:sym typeface="Calibri"/>
              </a:rPr>
              <a:t>Adaptation</a:t>
            </a:r>
          </a:p>
          <a:p>
            <a:pPr algn="ctr" defTabSz="457200" hangingPunct="0"/>
            <a:endParaRPr lang="en-US" sz="1400" b="1" dirty="0">
              <a:solidFill>
                <a:prstClr val="black"/>
              </a:solidFill>
              <a:sym typeface="Calibri"/>
            </a:endParaRPr>
          </a:p>
          <a:p>
            <a:pPr algn="ctr" defTabSz="457200" hangingPunct="0"/>
            <a:endParaRPr lang="en-US" sz="1400" b="1" dirty="0">
              <a:solidFill>
                <a:prstClr val="black"/>
              </a:solidFill>
              <a:sym typeface="Calibri"/>
            </a:endParaRPr>
          </a:p>
        </p:txBody>
      </p:sp>
      <p:sp>
        <p:nvSpPr>
          <p:cNvPr id="95" name="Rectangle 94"/>
          <p:cNvSpPr/>
          <p:nvPr/>
        </p:nvSpPr>
        <p:spPr>
          <a:xfrm>
            <a:off x="6725514" y="1012427"/>
            <a:ext cx="180302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U-UI</a:t>
            </a:r>
            <a:endParaRPr lang="en-US" sz="1400" b="1" dirty="0">
              <a:solidFill>
                <a:prstClr val="white"/>
              </a:solidFill>
              <a:ea typeface="微软雅黑" panose="020B0503020204020204" pitchFamily="34" charset="-122"/>
            </a:endParaRPr>
          </a:p>
        </p:txBody>
      </p:sp>
      <p:sp>
        <p:nvSpPr>
          <p:cNvPr id="109" name="圆角矩形 51"/>
          <p:cNvSpPr/>
          <p:nvPr/>
        </p:nvSpPr>
        <p:spPr>
          <a:xfrm>
            <a:off x="10328323" y="4319047"/>
            <a:ext cx="1234440" cy="38487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Others</a:t>
            </a:r>
          </a:p>
        </p:txBody>
      </p:sp>
      <p:sp>
        <p:nvSpPr>
          <p:cNvPr id="11" name="TextBox 10"/>
          <p:cNvSpPr txBox="1"/>
          <p:nvPr/>
        </p:nvSpPr>
        <p:spPr>
          <a:xfrm>
            <a:off x="8214752" y="4645505"/>
            <a:ext cx="885179" cy="261610"/>
          </a:xfrm>
          <a:prstGeom prst="rect">
            <a:avLst/>
          </a:prstGeom>
          <a:noFill/>
        </p:spPr>
        <p:txBody>
          <a:bodyPr wrap="none" rtlCol="0">
            <a:spAutoFit/>
          </a:bodyPr>
          <a:lstStyle/>
          <a:p>
            <a:r>
              <a:rPr lang="en-US" sz="1100" dirty="0">
                <a:solidFill>
                  <a:prstClr val="black"/>
                </a:solidFill>
              </a:rPr>
              <a:t>(see Note 1)</a:t>
            </a:r>
          </a:p>
        </p:txBody>
      </p:sp>
      <p:sp>
        <p:nvSpPr>
          <p:cNvPr id="110" name="TextBox 109"/>
          <p:cNvSpPr txBox="1"/>
          <p:nvPr/>
        </p:nvSpPr>
        <p:spPr>
          <a:xfrm>
            <a:off x="5987362" y="4548481"/>
            <a:ext cx="885179" cy="261610"/>
          </a:xfrm>
          <a:prstGeom prst="rect">
            <a:avLst/>
          </a:prstGeom>
          <a:noFill/>
        </p:spPr>
        <p:txBody>
          <a:bodyPr wrap="none" rtlCol="0">
            <a:spAutoFit/>
          </a:bodyPr>
          <a:lstStyle/>
          <a:p>
            <a:r>
              <a:rPr lang="en-US" sz="1100" dirty="0">
                <a:solidFill>
                  <a:prstClr val="black"/>
                </a:solidFill>
              </a:rPr>
              <a:t>(see Note 1)</a:t>
            </a:r>
          </a:p>
        </p:txBody>
      </p:sp>
      <p:sp>
        <p:nvSpPr>
          <p:cNvPr id="100" name="圆角矩形 29"/>
          <p:cNvSpPr/>
          <p:nvPr/>
        </p:nvSpPr>
        <p:spPr>
          <a:xfrm rot="16200000">
            <a:off x="11506562" y="4417873"/>
            <a:ext cx="721456" cy="402691"/>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prstClr val="black"/>
                </a:solidFill>
                <a:ea typeface="微软雅黑" panose="020B0503020204020204" pitchFamily="34" charset="-122"/>
              </a:rPr>
              <a:t>CCSDK</a:t>
            </a:r>
          </a:p>
        </p:txBody>
      </p:sp>
      <p:sp>
        <p:nvSpPr>
          <p:cNvPr id="150" name="圆角矩形 65"/>
          <p:cNvSpPr/>
          <p:nvPr/>
        </p:nvSpPr>
        <p:spPr bwMode="auto">
          <a:xfrm>
            <a:off x="10391675" y="5486245"/>
            <a:ext cx="802516" cy="983423"/>
          </a:xfrm>
          <a:prstGeom prst="roundRect">
            <a:avLst>
              <a:gd name="adj" fmla="val 12823"/>
            </a:avLst>
          </a:prstGeom>
          <a:solidFill>
            <a:srgbClr val="DBF9EE"/>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000000"/>
                </a:solidFill>
                <a:ea typeface="微软雅黑" panose="020B0503020204020204" pitchFamily="34" charset="-122"/>
              </a:rPr>
              <a:t>PNFs</a:t>
            </a:r>
          </a:p>
        </p:txBody>
      </p:sp>
    </p:spTree>
    <p:extLst>
      <p:ext uri="{BB962C8B-B14F-4D97-AF65-F5344CB8AC3E}">
        <p14:creationId xmlns:p14="http://schemas.microsoft.com/office/powerpoint/2010/main" val="3351955430"/>
      </p:ext>
    </p:extLst>
  </p:cSld>
  <p:clrMapOvr>
    <a:masterClrMapping/>
  </p:clrMapOvr>
  <p:transition spd="med" advClick="0"/>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289386" y="4001841"/>
            <a:ext cx="11318033" cy="2283814"/>
          </a:xfrm>
          <a:prstGeom prst="rect">
            <a:avLst/>
          </a:prstGeom>
        </p:spPr>
        <p:txBody>
          <a:bodyPr>
            <a:noAutofit/>
          </a:bodyPr>
          <a:lstStyle/>
          <a:p>
            <a:r>
              <a:rPr lang="en-US" sz="3200" b="1" dirty="0">
                <a:solidFill>
                  <a:schemeClr val="tx1"/>
                </a:solidFill>
              </a:rPr>
              <a:t>ONAP Orchestration Alignment</a:t>
            </a:r>
            <a:endParaRPr lang="en-US" sz="1200" b="1" dirty="0">
              <a:solidFill>
                <a:srgbClr val="FF0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917012266"/>
      </p:ext>
    </p:extLst>
  </p:cSld>
  <p:clrMapOvr>
    <a:masterClrMapping/>
  </p:clrMapOvr>
  <p:transition>
    <p:wipe dir="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127" y="155309"/>
            <a:ext cx="10844563" cy="423189"/>
          </a:xfrm>
        </p:spPr>
        <p:txBody>
          <a:bodyPr>
            <a:noAutofit/>
          </a:bodyPr>
          <a:lstStyle/>
          <a:p>
            <a:pPr lvl="0" hangingPunct="0">
              <a:spcAft>
                <a:spcPts val="600"/>
              </a:spcAft>
              <a:defRPr/>
            </a:pPr>
            <a:r>
              <a:rPr lang="en-US" sz="3600" b="1" kern="0" dirty="0">
                <a:solidFill>
                  <a:srgbClr val="067AB4">
                    <a:lumMod val="75000"/>
                  </a:srgbClr>
                </a:solidFill>
                <a:latin typeface="Calibri"/>
                <a:sym typeface="Calibri"/>
              </a:rPr>
              <a:t>ONAP Orchestrator Functions (1/2)</a:t>
            </a:r>
          </a:p>
        </p:txBody>
      </p:sp>
      <p:sp>
        <p:nvSpPr>
          <p:cNvPr id="3" name="Rectangle 2"/>
          <p:cNvSpPr/>
          <p:nvPr/>
        </p:nvSpPr>
        <p:spPr>
          <a:xfrm>
            <a:off x="497127" y="914400"/>
            <a:ext cx="11433206" cy="5266266"/>
          </a:xfrm>
          <a:prstGeom prst="rect">
            <a:avLst/>
          </a:prstGeom>
        </p:spPr>
        <p:txBody>
          <a:bodyPr wrap="square">
            <a:noAutofit/>
          </a:bodyPr>
          <a:lstStyle/>
          <a:p>
            <a:pPr marL="168782" indent="-168782" defTabSz="457200" hangingPunct="0">
              <a:spcBef>
                <a:spcPts val="600"/>
              </a:spcBef>
              <a:spcAft>
                <a:spcPts val="300"/>
              </a:spcAft>
              <a:buFont typeface="Arial" panose="020B0604020202020204" pitchFamily="34" charset="0"/>
              <a:buChar char="•"/>
              <a:defRPr/>
            </a:pPr>
            <a:r>
              <a:rPr lang="en-US" altLang="zh-CN" sz="2800" b="1" kern="0" dirty="0">
                <a:solidFill>
                  <a:srgbClr val="067AB4">
                    <a:lumMod val="75000"/>
                  </a:srgbClr>
                </a:solidFill>
                <a:latin typeface="Calibri"/>
                <a:sym typeface="Calibri"/>
              </a:rPr>
              <a:t>Orchestrate Network Functions (VNF/PNF), and Network Services (</a:t>
            </a:r>
            <a:r>
              <a:rPr lang="en-US" altLang="zh-CN" sz="2800" b="1" kern="0" dirty="0" err="1">
                <a:solidFill>
                  <a:srgbClr val="067AB4">
                    <a:lumMod val="75000"/>
                  </a:srgbClr>
                </a:solidFill>
                <a:latin typeface="Calibri"/>
                <a:sym typeface="Calibri"/>
              </a:rPr>
              <a:t>NSes</a:t>
            </a:r>
            <a:r>
              <a:rPr lang="en-US" altLang="zh-CN" sz="2800" b="1" kern="0" dirty="0">
                <a:solidFill>
                  <a:srgbClr val="067AB4">
                    <a:lumMod val="75000"/>
                  </a:srgbClr>
                </a:solidFill>
                <a:latin typeface="Calibri"/>
                <a:sym typeface="Calibri"/>
              </a:rPr>
              <a:t>), and services provided by the managed environment</a:t>
            </a:r>
          </a:p>
          <a:p>
            <a:pPr marL="168782" indent="-168782" defTabSz="457200" hangingPunct="0">
              <a:spcBef>
                <a:spcPts val="600"/>
              </a:spcBef>
              <a:spcAft>
                <a:spcPts val="300"/>
              </a:spcAft>
              <a:buFont typeface="Arial" panose="020B0604020202020204" pitchFamily="34" charset="0"/>
              <a:buChar char="•"/>
              <a:defRPr/>
            </a:pPr>
            <a:r>
              <a:rPr lang="en-US" altLang="zh-CN" sz="2800" b="1" kern="0" dirty="0">
                <a:solidFill>
                  <a:srgbClr val="067AB4">
                    <a:lumMod val="75000"/>
                  </a:srgbClr>
                </a:solidFill>
                <a:latin typeface="Calibri"/>
                <a:sym typeface="Calibri"/>
              </a:rPr>
              <a:t> Coordinate cross-controller activities driven by orders and events to</a:t>
            </a:r>
          </a:p>
          <a:p>
            <a:pPr marL="347041" lvl="1" indent="-170367" defTabSz="457200" hangingPunct="0">
              <a:buFont typeface="Calibri" panose="020F0502020204030204" pitchFamily="34" charset="0"/>
              <a:buChar char="‒"/>
              <a:defRPr/>
            </a:pPr>
            <a:r>
              <a:rPr lang="en-US" b="1" kern="0" dirty="0">
                <a:solidFill>
                  <a:srgbClr val="000000"/>
                </a:solidFill>
                <a:latin typeface="Calibri"/>
                <a:sym typeface="Calibri"/>
              </a:rPr>
              <a:t>LCM (instantiate/modify/upgrade/configure/remove) VNFs/PNFs, </a:t>
            </a:r>
            <a:r>
              <a:rPr lang="en-US" b="1" kern="0" dirty="0" err="1">
                <a:solidFill>
                  <a:srgbClr val="000000"/>
                </a:solidFill>
                <a:latin typeface="Calibri"/>
                <a:sym typeface="Calibri"/>
              </a:rPr>
              <a:t>Nses</a:t>
            </a:r>
            <a:r>
              <a:rPr lang="en-US" b="1" kern="0" dirty="0">
                <a:solidFill>
                  <a:srgbClr val="000000"/>
                </a:solidFill>
                <a:latin typeface="Calibri"/>
                <a:sym typeface="Calibri"/>
              </a:rPr>
              <a:t>, and services from the managed environment</a:t>
            </a:r>
          </a:p>
          <a:p>
            <a:pPr marL="347041" lvl="1" indent="-170367" defTabSz="457200" hangingPunct="0">
              <a:buFont typeface="Calibri" panose="020F0502020204030204" pitchFamily="34" charset="0"/>
              <a:buChar char="‒"/>
              <a:defRPr/>
            </a:pPr>
            <a:r>
              <a:rPr lang="en-US" b="1" kern="0" dirty="0">
                <a:solidFill>
                  <a:srgbClr val="000000"/>
                </a:solidFill>
                <a:latin typeface="Calibri"/>
                <a:sym typeface="Calibri"/>
              </a:rPr>
              <a:t>perform multi-control layer remedy actions.  </a:t>
            </a:r>
          </a:p>
          <a:p>
            <a:pPr marL="168782" indent="-168782" defTabSz="457200" hangingPunct="0">
              <a:spcBef>
                <a:spcPts val="600"/>
              </a:spcBef>
              <a:spcAft>
                <a:spcPts val="300"/>
              </a:spcAft>
              <a:defRPr/>
            </a:pPr>
            <a:r>
              <a:rPr lang="en-US" sz="2800" b="1" kern="0" dirty="0">
                <a:latin typeface="Calibri"/>
                <a:sym typeface="Calibri"/>
              </a:rPr>
              <a:t>Key Attributes of Orchestrator:</a:t>
            </a:r>
            <a:endParaRPr lang="en-US" sz="2400" b="1" kern="0" dirty="0">
              <a:latin typeface="Calibri"/>
              <a:sym typeface="Calibri"/>
            </a:endParaRP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400" b="1" i="0" u="none" strike="noStrike" kern="0" cap="none" spc="0" normalizeH="0" baseline="0" noProof="0" dirty="0">
                <a:ln>
                  <a:noFill/>
                </a:ln>
                <a:solidFill>
                  <a:srgbClr val="067AB4">
                    <a:lumMod val="75000"/>
                  </a:srgbClr>
                </a:solidFill>
                <a:effectLst/>
                <a:uLnTx/>
                <a:uFillTx/>
                <a:latin typeface="Calibri"/>
                <a:sym typeface="Calibri"/>
              </a:rPr>
              <a:t>Model Driven Orchestration</a:t>
            </a:r>
          </a:p>
          <a:p>
            <a:pPr marL="347041" marR="0" lvl="1" indent="-170367"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Process behavior driven by resource / service model designed in SDC</a:t>
            </a:r>
          </a:p>
          <a:p>
            <a:pPr marL="347041" marR="0" lvl="1" indent="-170367"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Orchestrates network functions and service LCM (Instantiations, ..) , </a:t>
            </a:r>
            <a:r>
              <a:rPr kumimoji="0" lang="en-US" b="1" i="1" u="none" strike="noStrike" kern="0" cap="none" spc="0" normalizeH="0" baseline="0" noProof="0" dirty="0">
                <a:ln>
                  <a:noFill/>
                </a:ln>
                <a:solidFill>
                  <a:srgbClr val="000000"/>
                </a:solidFill>
                <a:effectLst/>
                <a:uLnTx/>
                <a:uFillTx/>
                <a:latin typeface="Calibri"/>
                <a:sym typeface="Calibri"/>
              </a:rPr>
              <a:t>including compound / nested services</a:t>
            </a:r>
            <a:r>
              <a:rPr kumimoji="0" lang="en-US" b="1" i="0" u="none" strike="noStrike" kern="0" cap="none" spc="0" normalizeH="0" baseline="0" noProof="0" dirty="0">
                <a:ln>
                  <a:noFill/>
                </a:ln>
                <a:solidFill>
                  <a:srgbClr val="000000"/>
                </a:solidFill>
                <a:effectLst/>
                <a:uLnTx/>
                <a:uFillTx/>
                <a:latin typeface="Calibri"/>
                <a:sym typeface="Calibri"/>
              </a:rPr>
              <a:t> (parts</a:t>
            </a:r>
            <a:r>
              <a:rPr kumimoji="0" lang="en-US" b="1" i="0" u="none" strike="noStrike" kern="0" cap="none" spc="0" normalizeH="0" noProof="0" dirty="0">
                <a:ln>
                  <a:noFill/>
                </a:ln>
                <a:solidFill>
                  <a:srgbClr val="000000"/>
                </a:solidFill>
                <a:effectLst/>
                <a:uLnTx/>
                <a:uFillTx/>
                <a:latin typeface="Calibri"/>
                <a:sym typeface="Calibri"/>
              </a:rPr>
              <a:t> already in R1)</a:t>
            </a:r>
          </a:p>
          <a:p>
            <a:pPr marL="919624" lvl="2" indent="-285750" defTabSz="457200" hangingPunct="0">
              <a:buFont typeface="Courier New" panose="02070309020205020404" pitchFamily="49" charset="0"/>
              <a:buChar char="o"/>
              <a:defRPr/>
            </a:pPr>
            <a:r>
              <a:rPr lang="en-US" kern="0" baseline="0" dirty="0">
                <a:solidFill>
                  <a:schemeClr val="tx1">
                    <a:lumMod val="65000"/>
                    <a:lumOff val="35000"/>
                  </a:schemeClr>
                </a:solidFill>
                <a:latin typeface="Calibri"/>
                <a:sym typeface="Calibri"/>
              </a:rPr>
              <a:t>Nesting</a:t>
            </a:r>
            <a:r>
              <a:rPr lang="en-US" kern="0" dirty="0">
                <a:solidFill>
                  <a:schemeClr val="tx1">
                    <a:lumMod val="65000"/>
                    <a:lumOff val="35000"/>
                  </a:schemeClr>
                </a:solidFill>
                <a:latin typeface="Calibri"/>
                <a:sym typeface="Calibri"/>
              </a:rPr>
              <a:t> may be domain-specific orchestrator (does not require SO clone)</a:t>
            </a:r>
            <a:endParaRPr kumimoji="0" lang="en-US" i="0" u="none" strike="noStrike" kern="0" cap="none" spc="0" normalizeH="0" baseline="0" noProof="0" dirty="0">
              <a:ln>
                <a:noFill/>
              </a:ln>
              <a:solidFill>
                <a:schemeClr val="tx1">
                  <a:lumMod val="65000"/>
                  <a:lumOff val="35000"/>
                </a:schemeClr>
              </a:solidFill>
              <a:effectLst/>
              <a:uLnTx/>
              <a:uFillTx/>
              <a:latin typeface="Calibri"/>
              <a:sym typeface="Calibri"/>
            </a:endParaRPr>
          </a:p>
          <a:p>
            <a:pPr marL="347041" marR="0" lvl="1" indent="-170367"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Support software upgrade and planned change management </a:t>
            </a:r>
          </a:p>
          <a:p>
            <a:pPr marL="347041" marR="0" lvl="1" indent="-170367"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Support open &amp; closed-loop control actions initiated by DCAE /Policy or external API (e.g.  OSS for Open Loop)</a:t>
            </a:r>
          </a:p>
          <a:p>
            <a:pPr marL="347041" marR="0" lvl="1" indent="-170367"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Tracks orchestrated activity for the life of the request but doesn’t control state of orchestrated components</a:t>
            </a:r>
          </a:p>
        </p:txBody>
      </p:sp>
    </p:spTree>
    <p:extLst>
      <p:ext uri="{BB962C8B-B14F-4D97-AF65-F5344CB8AC3E}">
        <p14:creationId xmlns:p14="http://schemas.microsoft.com/office/powerpoint/2010/main" val="148030826"/>
      </p:ext>
    </p:extLst>
  </p:cSld>
  <p:clrMapOvr>
    <a:masterClrMapping/>
  </p:clrMapOvr>
  <p:transition spd="med"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873967" y="3836646"/>
            <a:ext cx="11318033" cy="2283814"/>
          </a:xfrm>
          <a:prstGeom prst="rect">
            <a:avLst/>
          </a:prstGeom>
        </p:spPr>
        <p:txBody>
          <a:bodyPr>
            <a:noAutofit/>
          </a:bodyPr>
          <a:lstStyle/>
          <a:p>
            <a:r>
              <a:rPr lang="en-US" sz="3200" b="1" dirty="0">
                <a:solidFill>
                  <a:schemeClr val="tx1"/>
                </a:solidFill>
              </a:rPr>
              <a:t>ONAP Beijing Architecture Recommendations</a:t>
            </a:r>
            <a:endParaRPr lang="en-US" sz="1200" b="1" dirty="0">
              <a:solidFill>
                <a:srgbClr val="FF0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3151165112"/>
      </p:ext>
    </p:extLst>
  </p:cSld>
  <p:clrMapOvr>
    <a:masterClrMapping/>
  </p:clrMapOvr>
  <p:transition>
    <p:wipe dir="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127" y="155309"/>
            <a:ext cx="10844563" cy="423189"/>
          </a:xfrm>
        </p:spPr>
        <p:txBody>
          <a:bodyPr>
            <a:noAutofit/>
          </a:bodyPr>
          <a:lstStyle/>
          <a:p>
            <a:pPr lvl="0" hangingPunct="0">
              <a:spcAft>
                <a:spcPts val="600"/>
              </a:spcAft>
              <a:defRPr/>
            </a:pPr>
            <a:r>
              <a:rPr lang="en-US" sz="3600" b="1" kern="0" dirty="0">
                <a:solidFill>
                  <a:srgbClr val="067AB4">
                    <a:lumMod val="75000"/>
                  </a:srgbClr>
                </a:solidFill>
                <a:latin typeface="Calibri"/>
                <a:sym typeface="Calibri"/>
              </a:rPr>
              <a:t>ONAP Orchestrator Functions (2/2)</a:t>
            </a:r>
          </a:p>
        </p:txBody>
      </p:sp>
      <p:sp>
        <p:nvSpPr>
          <p:cNvPr id="3" name="Rectangle 2"/>
          <p:cNvSpPr/>
          <p:nvPr/>
        </p:nvSpPr>
        <p:spPr>
          <a:xfrm>
            <a:off x="497127" y="762000"/>
            <a:ext cx="11433206" cy="5418666"/>
          </a:xfrm>
          <a:prstGeom prst="rect">
            <a:avLst/>
          </a:prstGeom>
        </p:spPr>
        <p:txBody>
          <a:bodyPr wrap="square">
            <a:noAutofit/>
          </a:bodyPr>
          <a:lstStyle/>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200" b="1" i="0" u="none" strike="noStrike" kern="0" cap="none" spc="0" normalizeH="0" baseline="0" noProof="0" dirty="0">
                <a:ln>
                  <a:noFill/>
                </a:ln>
                <a:solidFill>
                  <a:srgbClr val="045C87"/>
                </a:solidFill>
                <a:effectLst/>
                <a:uLnTx/>
                <a:uFillTx/>
                <a:latin typeface="Calibri"/>
                <a:sym typeface="Calibri"/>
              </a:rPr>
              <a:t>Interfaces to External OSS / BSS Systems</a:t>
            </a:r>
            <a:endParaRPr kumimoji="0" lang="en-US" sz="2200" b="1" i="0" u="none" strike="noStrike" kern="0" cap="none" spc="0" normalizeH="0" baseline="0" noProof="0" dirty="0">
              <a:ln>
                <a:noFill/>
              </a:ln>
              <a:solidFill>
                <a:srgbClr val="067AB4">
                  <a:lumMod val="75000"/>
                </a:srgbClr>
              </a:solidFill>
              <a:effectLst/>
              <a:uLnTx/>
              <a:uFillTx/>
              <a:latin typeface="Calibri"/>
              <a:sym typeface="Calibri"/>
            </a:endParaRP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Standard APIs exposed northbound to create, modify or remove services and resources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Request decomposition of service request into service / network function components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Selects model / recipe that supports the request and maps order data to recipe / model</a:t>
            </a: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200" b="1" i="0" u="none" strike="noStrike" kern="0" cap="none" spc="0" normalizeH="0" baseline="0" noProof="0" dirty="0">
                <a:ln>
                  <a:noFill/>
                </a:ln>
                <a:solidFill>
                  <a:srgbClr val="067AB4">
                    <a:lumMod val="75000"/>
                  </a:srgbClr>
                </a:solidFill>
                <a:effectLst/>
                <a:uLnTx/>
                <a:uFillTx/>
                <a:latin typeface="Calibri"/>
                <a:sym typeface="Calibri"/>
              </a:rPr>
              <a:t>Coordinating Activities Across Various ONAP </a:t>
            </a:r>
            <a:r>
              <a:rPr kumimoji="0" lang="en-US" sz="2200" b="1" i="0" u="none" strike="noStrike" kern="0" cap="none" spc="0" normalizeH="0" baseline="0" noProof="0" dirty="0" smtClean="0">
                <a:ln>
                  <a:noFill/>
                </a:ln>
                <a:solidFill>
                  <a:srgbClr val="067AB4">
                    <a:lumMod val="75000"/>
                  </a:srgbClr>
                </a:solidFill>
                <a:effectLst/>
                <a:uLnTx/>
                <a:uFillTx/>
                <a:latin typeface="Calibri"/>
                <a:sym typeface="Calibri"/>
              </a:rPr>
              <a:t>Controllers</a:t>
            </a:r>
            <a:r>
              <a:rPr lang="en-US" sz="2200" b="1" kern="0" dirty="0" smtClean="0">
                <a:solidFill>
                  <a:schemeClr val="accent2">
                    <a:lumMod val="50000"/>
                  </a:schemeClr>
                </a:solidFill>
                <a:latin typeface="Calibri"/>
              </a:rPr>
              <a:t> </a:t>
            </a:r>
            <a:endParaRPr lang="en-US" sz="2200" b="1" kern="0" dirty="0">
              <a:solidFill>
                <a:schemeClr val="accent2">
                  <a:lumMod val="50000"/>
                </a:schemeClr>
              </a:solidFill>
              <a:latin typeface="Calibri"/>
            </a:endParaRPr>
          </a:p>
          <a:p>
            <a:pPr marL="287338" lvl="1" indent="-168275" defTabSz="457200" hangingPunct="0">
              <a:buFont typeface="Calibri" panose="020F0502020204030204" pitchFamily="34" charset="0"/>
              <a:buChar char="‒"/>
              <a:defRPr/>
            </a:pPr>
            <a:r>
              <a:rPr lang="en-US" b="1" kern="0" dirty="0">
                <a:solidFill>
                  <a:srgbClr val="000000"/>
                </a:solidFill>
                <a:latin typeface="Calibri"/>
              </a:rPr>
              <a:t>Manage recording of service configurations</a:t>
            </a:r>
          </a:p>
          <a:p>
            <a:pPr marL="168782" lvl="0" indent="-168782" defTabSz="457200" hangingPunct="0">
              <a:spcBef>
                <a:spcPts val="600"/>
              </a:spcBef>
              <a:spcAft>
                <a:spcPts val="300"/>
              </a:spcAft>
              <a:buFont typeface="Arial" panose="020B0604020202020204" pitchFamily="34" charset="0"/>
              <a:buChar char="•"/>
              <a:defRPr/>
            </a:pPr>
            <a:r>
              <a:rPr kumimoji="0" lang="en-US" sz="2200" b="1" i="0" u="none" strike="noStrike" kern="0" cap="none" spc="0" normalizeH="0" baseline="0" noProof="0" dirty="0">
                <a:ln>
                  <a:noFill/>
                </a:ln>
                <a:solidFill>
                  <a:schemeClr val="accent2">
                    <a:lumMod val="50000"/>
                  </a:schemeClr>
                </a:solidFill>
                <a:effectLst/>
                <a:uLnTx/>
                <a:uFillTx/>
                <a:latin typeface="Calibri"/>
                <a:sym typeface="Calibri"/>
              </a:rPr>
              <a:t>Coordinating </a:t>
            </a:r>
            <a:r>
              <a:rPr lang="en-US" sz="2200" b="1" dirty="0">
                <a:solidFill>
                  <a:schemeClr val="accent2">
                    <a:lumMod val="50000"/>
                  </a:schemeClr>
                </a:solidFill>
              </a:rPr>
              <a:t>Activities across vendor-specific clouds using the Multi-Cloud adaptation layer</a:t>
            </a:r>
          </a:p>
          <a:p>
            <a:pPr lvl="0" defTabSz="457200" hangingPunct="0">
              <a:spcBef>
                <a:spcPts val="600"/>
              </a:spcBef>
              <a:spcAft>
                <a:spcPts val="300"/>
              </a:spcAft>
              <a:defRPr/>
            </a:pPr>
            <a:r>
              <a:rPr lang="en-US" b="1" dirty="0"/>
              <a:t>  -  Multi-Cloud Adaptation Layer supports a Cloud Agnostic Model while hiding infrastructure details</a:t>
            </a:r>
          </a:p>
          <a:p>
            <a:pPr lvl="0" defTabSz="457200" hangingPunct="0">
              <a:spcBef>
                <a:spcPts val="600"/>
              </a:spcBef>
              <a:spcAft>
                <a:spcPts val="300"/>
              </a:spcAft>
              <a:defRPr/>
            </a:pPr>
            <a:r>
              <a:rPr lang="en-US" b="1" dirty="0"/>
              <a:t>  -  Multi-Cloud Adaptation Layer is flexible to support Cloud vendor-specific capabilities if needed</a:t>
            </a:r>
            <a:endParaRPr kumimoji="0" lang="en-US" sz="2400" b="1" i="0" u="none" strike="noStrike" kern="0" cap="none" spc="0" normalizeH="0" baseline="0" noProof="0" dirty="0">
              <a:ln>
                <a:noFill/>
              </a:ln>
              <a:solidFill>
                <a:schemeClr val="accent2">
                  <a:lumMod val="50000"/>
                </a:schemeClr>
              </a:solidFill>
              <a:effectLst/>
              <a:uLnTx/>
              <a:uFillTx/>
              <a:latin typeface="Calibri"/>
              <a:sym typeface="Calibri"/>
            </a:endParaRP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200" b="1" i="0" u="none" strike="noStrike" kern="0" cap="none" spc="0" normalizeH="0" baseline="0" noProof="0" dirty="0">
                <a:ln>
                  <a:noFill/>
                </a:ln>
                <a:solidFill>
                  <a:srgbClr val="067AB4">
                    <a:lumMod val="75000"/>
                  </a:srgbClr>
                </a:solidFill>
                <a:effectLst/>
                <a:uLnTx/>
                <a:uFillTx/>
                <a:latin typeface="Calibri"/>
                <a:sym typeface="Calibri"/>
              </a:rPr>
              <a:t>Orchestrator Performs Following Additional Services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Coordinates current inventories and placement/optimization recommendations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Enforces business &amp; technical policies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Support standards-based workflows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Validates and records network functions / service implementations</a:t>
            </a:r>
          </a:p>
        </p:txBody>
      </p:sp>
    </p:spTree>
    <p:extLst>
      <p:ext uri="{BB962C8B-B14F-4D97-AF65-F5344CB8AC3E}">
        <p14:creationId xmlns:p14="http://schemas.microsoft.com/office/powerpoint/2010/main" val="4238348723"/>
      </p:ext>
    </p:extLst>
  </p:cSld>
  <p:clrMapOvr>
    <a:masterClrMapping/>
  </p:clrMapOvr>
  <p:transition spd="med" advClick="0"/>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127" y="155309"/>
            <a:ext cx="10844563" cy="423189"/>
          </a:xfrm>
        </p:spPr>
        <p:txBody>
          <a:bodyPr>
            <a:noAutofit/>
          </a:bodyPr>
          <a:lstStyle/>
          <a:p>
            <a:r>
              <a:rPr lang="en-US" sz="3600" b="1" dirty="0"/>
              <a:t>Examples of Orchestration Requests (1/2)</a:t>
            </a:r>
          </a:p>
        </p:txBody>
      </p:sp>
      <p:sp>
        <p:nvSpPr>
          <p:cNvPr id="3" name="Rectangle 2"/>
          <p:cNvSpPr/>
          <p:nvPr/>
        </p:nvSpPr>
        <p:spPr>
          <a:xfrm>
            <a:off x="497127" y="886691"/>
            <a:ext cx="11616496" cy="5423674"/>
          </a:xfrm>
          <a:prstGeom prst="rect">
            <a:avLst/>
          </a:prstGeom>
        </p:spPr>
        <p:txBody>
          <a:bodyPr wrap="square">
            <a:noAutofit/>
          </a:bodyPr>
          <a:lstStyle/>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400" b="1" i="0" u="none" strike="noStrike" kern="0" cap="none" spc="0" normalizeH="0" baseline="0" noProof="0" dirty="0">
                <a:ln>
                  <a:noFill/>
                </a:ln>
                <a:solidFill>
                  <a:srgbClr val="067AB4">
                    <a:lumMod val="75000"/>
                  </a:srgbClr>
                </a:solidFill>
                <a:effectLst/>
                <a:uLnTx/>
                <a:uFillTx/>
                <a:latin typeface="Calibri"/>
                <a:sym typeface="Calibri"/>
              </a:rPr>
              <a:t>Install/Configure a single network function (VNF or PNF) – e.g. Deploy a new virtual PE / P router</a:t>
            </a:r>
          </a:p>
          <a:p>
            <a:pPr marL="347041" lvl="1" indent="-170367" defTabSz="457200" hangingPunct="0">
              <a:buFont typeface="Calibri" panose="020F0502020204030204" pitchFamily="34" charset="0"/>
              <a:buChar char="‒"/>
              <a:defRPr/>
            </a:pPr>
            <a:r>
              <a:rPr lang="en-US" sz="2000" b="1" kern="0" dirty="0">
                <a:solidFill>
                  <a:srgbClr val="000000"/>
                </a:solidFill>
                <a:latin typeface="Calibri"/>
                <a:sym typeface="Calibri"/>
              </a:rPr>
              <a:t>A virtual network element might have one or more components (</a:t>
            </a:r>
            <a:r>
              <a:rPr lang="en-US" sz="2000" b="1" kern="0" dirty="0" err="1">
                <a:solidFill>
                  <a:srgbClr val="000000"/>
                </a:solidFill>
                <a:latin typeface="Calibri"/>
                <a:sym typeface="Calibri"/>
              </a:rPr>
              <a:t>e.g</a:t>
            </a:r>
            <a:r>
              <a:rPr lang="en-US" sz="2000" b="1" kern="0" dirty="0">
                <a:solidFill>
                  <a:srgbClr val="000000"/>
                </a:solidFill>
                <a:latin typeface="Calibri"/>
                <a:sym typeface="Calibri"/>
              </a:rPr>
              <a:t> VNFCs or VDUs)</a:t>
            </a: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400" b="1" i="0" u="none" strike="noStrike" kern="0" cap="none" spc="0" normalizeH="0" baseline="0" noProof="0" dirty="0">
                <a:ln>
                  <a:noFill/>
                </a:ln>
                <a:solidFill>
                  <a:srgbClr val="067AB4">
                    <a:lumMod val="75000"/>
                  </a:srgbClr>
                </a:solidFill>
                <a:effectLst/>
                <a:uLnTx/>
                <a:uFillTx/>
                <a:latin typeface="Calibri"/>
                <a:sym typeface="Calibri"/>
              </a:rPr>
              <a:t>Install multiple copies of network functions in one or more data centers – e.g. Deploy new virtual PE / P routers across multiple locations</a:t>
            </a: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400" b="1" i="0" u="none" strike="noStrike" kern="0" cap="none" spc="0" normalizeH="0" baseline="0" noProof="0" dirty="0">
                <a:ln>
                  <a:noFill/>
                </a:ln>
                <a:solidFill>
                  <a:srgbClr val="067AB4">
                    <a:lumMod val="75000"/>
                  </a:srgbClr>
                </a:solidFill>
                <a:effectLst/>
                <a:uLnTx/>
                <a:uFillTx/>
                <a:latin typeface="Calibri"/>
                <a:sym typeface="Calibri"/>
              </a:rPr>
              <a:t>Deploy one or  more instances of network services – e.g. RAN at Multiple sites, one or more sites of EPC, etc.</a:t>
            </a: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lang="en-US" sz="2400" b="1" kern="0" dirty="0">
                <a:solidFill>
                  <a:srgbClr val="067AB4">
                    <a:lumMod val="75000"/>
                  </a:srgbClr>
                </a:solidFill>
                <a:latin typeface="Calibri"/>
                <a:sym typeface="Calibri"/>
              </a:rPr>
              <a:t>Deploy E2E network services (e.g. RAN + EPC + IMS) and services from the managed environment</a:t>
            </a:r>
            <a:endParaRPr kumimoji="0" lang="en-US" sz="2400" b="1" i="0" u="none" strike="noStrike" kern="0" cap="none" spc="0" normalizeH="0" baseline="0" noProof="0" dirty="0">
              <a:ln>
                <a:noFill/>
              </a:ln>
              <a:solidFill>
                <a:srgbClr val="067AB4">
                  <a:lumMod val="75000"/>
                </a:srgbClr>
              </a:solidFill>
              <a:effectLst/>
              <a:uLnTx/>
              <a:uFillTx/>
              <a:latin typeface="Calibri"/>
              <a:sym typeface="Calibri"/>
            </a:endParaRP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400" b="1" i="0" u="none" strike="noStrike" kern="0" cap="none" spc="0" normalizeH="0" baseline="0" noProof="0" dirty="0">
                <a:ln>
                  <a:noFill/>
                </a:ln>
                <a:solidFill>
                  <a:srgbClr val="067AB4">
                    <a:lumMod val="75000"/>
                  </a:srgbClr>
                </a:solidFill>
                <a:effectLst/>
                <a:uLnTx/>
                <a:uFillTx/>
                <a:latin typeface="Calibri"/>
                <a:sym typeface="Calibri"/>
              </a:rPr>
              <a:t>Instantiate and LCM a customer services – e.g. multi-site VPN or IP SEC</a:t>
            </a:r>
          </a:p>
          <a:p>
            <a:pPr marL="347041" marR="0" lvl="1" indent="-170367" defTabSz="457200" fontAlgn="auto"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Could require deploying new instances of network elements (e.g. </a:t>
            </a:r>
            <a:r>
              <a:rPr lang="en-US" sz="2000" b="1" kern="0" dirty="0" err="1">
                <a:solidFill>
                  <a:srgbClr val="000000"/>
                </a:solidFill>
                <a:latin typeface="Calibri"/>
                <a:sym typeface="Calibri"/>
              </a:rPr>
              <a:t>vCE</a:t>
            </a:r>
            <a:r>
              <a:rPr lang="en-US" sz="2000" b="1" kern="0" dirty="0">
                <a:solidFill>
                  <a:srgbClr val="000000"/>
                </a:solidFill>
                <a:latin typeface="Calibri"/>
                <a:sym typeface="Calibri"/>
              </a:rPr>
              <a:t>) and using existing elements (e.g. </a:t>
            </a:r>
            <a:r>
              <a:rPr lang="en-US" sz="2000" b="1" kern="0" dirty="0" err="1">
                <a:solidFill>
                  <a:srgbClr val="000000"/>
                </a:solidFill>
                <a:latin typeface="Calibri"/>
                <a:sym typeface="Calibri"/>
              </a:rPr>
              <a:t>vPE</a:t>
            </a:r>
            <a:r>
              <a:rPr lang="en-US" sz="2000" b="1" kern="0" dirty="0">
                <a:solidFill>
                  <a:srgbClr val="000000"/>
                </a:solidFill>
                <a:latin typeface="Calibri"/>
                <a:sym typeface="Calibri"/>
              </a:rPr>
              <a:t>)</a:t>
            </a:r>
          </a:p>
          <a:p>
            <a:pPr marL="347041" marR="0" lvl="1" indent="-170367" defTabSz="457200" fontAlgn="auto"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Could be using existing elements without any new VNF / PNF being deployed (e.g. “Allocated Resources” – configuring a service to existing components)</a:t>
            </a:r>
          </a:p>
        </p:txBody>
      </p:sp>
    </p:spTree>
    <p:extLst>
      <p:ext uri="{BB962C8B-B14F-4D97-AF65-F5344CB8AC3E}">
        <p14:creationId xmlns:p14="http://schemas.microsoft.com/office/powerpoint/2010/main" val="3153434324"/>
      </p:ext>
    </p:extLst>
  </p:cSld>
  <p:clrMapOvr>
    <a:masterClrMapping/>
  </p:clrMapOvr>
  <p:transition spd="med" advClick="0"/>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127" y="155309"/>
            <a:ext cx="10844563" cy="423189"/>
          </a:xfrm>
        </p:spPr>
        <p:txBody>
          <a:bodyPr>
            <a:noAutofit/>
          </a:bodyPr>
          <a:lstStyle/>
          <a:p>
            <a:r>
              <a:rPr lang="en-US" sz="3600" b="1" dirty="0"/>
              <a:t>Examples of Orchestration Requests (2/2)</a:t>
            </a:r>
          </a:p>
        </p:txBody>
      </p:sp>
      <p:sp>
        <p:nvSpPr>
          <p:cNvPr id="3" name="Rectangle 2"/>
          <p:cNvSpPr/>
          <p:nvPr/>
        </p:nvSpPr>
        <p:spPr>
          <a:xfrm>
            <a:off x="497127" y="845127"/>
            <a:ext cx="11616496" cy="5465238"/>
          </a:xfrm>
          <a:prstGeom prst="rect">
            <a:avLst/>
          </a:prstGeom>
        </p:spPr>
        <p:txBody>
          <a:bodyPr wrap="square">
            <a:noAutofit/>
          </a:bodyPr>
          <a:lstStyle/>
          <a:p>
            <a:pPr marL="168782" lvl="0" indent="-168782" defTabSz="457200" hangingPunct="0">
              <a:spcBef>
                <a:spcPts val="600"/>
              </a:spcBef>
              <a:spcAft>
                <a:spcPts val="300"/>
              </a:spcAft>
              <a:buFont typeface="Arial" panose="020B0604020202020204" pitchFamily="34" charset="0"/>
              <a:buChar char="•"/>
              <a:defRPr/>
            </a:pPr>
            <a:r>
              <a:rPr lang="en-US" sz="2800" b="1" kern="0" dirty="0">
                <a:solidFill>
                  <a:srgbClr val="067AB4">
                    <a:lumMod val="75000"/>
                  </a:srgbClr>
                </a:solidFill>
                <a:sym typeface="Calibri"/>
              </a:rPr>
              <a:t>Create a new instance of a network slice segment</a:t>
            </a:r>
          </a:p>
          <a:p>
            <a:pPr marL="347041" lvl="1" indent="-170367" defTabSz="457200" hangingPunct="0">
              <a:buFont typeface="Calibri" panose="020F0502020204030204" pitchFamily="34" charset="0"/>
              <a:buChar char="‒"/>
              <a:defRPr/>
            </a:pPr>
            <a:r>
              <a:rPr lang="en-US" sz="2000" b="1" kern="0" dirty="0">
                <a:solidFill>
                  <a:srgbClr val="000000"/>
                </a:solidFill>
                <a:latin typeface="Calibri"/>
                <a:sym typeface="Calibri"/>
              </a:rPr>
              <a:t>Could be leveraging existing network services (RAN, </a:t>
            </a:r>
            <a:r>
              <a:rPr lang="en-US" sz="2000" b="1" kern="0" dirty="0" err="1">
                <a:solidFill>
                  <a:srgbClr val="000000"/>
                </a:solidFill>
                <a:latin typeface="Calibri"/>
                <a:sym typeface="Calibri"/>
              </a:rPr>
              <a:t>vEPC</a:t>
            </a:r>
            <a:r>
              <a:rPr lang="en-US" sz="2000" b="1" kern="0" dirty="0">
                <a:solidFill>
                  <a:srgbClr val="000000"/>
                </a:solidFill>
                <a:latin typeface="Calibri"/>
                <a:sym typeface="Calibri"/>
              </a:rPr>
              <a:t>, etc.)</a:t>
            </a:r>
          </a:p>
          <a:p>
            <a:pPr marL="168782" lvl="0" indent="-168782" defTabSz="457200" hangingPunct="0">
              <a:spcBef>
                <a:spcPts val="600"/>
              </a:spcBef>
              <a:spcAft>
                <a:spcPts val="300"/>
              </a:spcAft>
              <a:buFont typeface="Arial" panose="020B0604020202020204" pitchFamily="34" charset="0"/>
              <a:buChar char="•"/>
              <a:defRPr/>
            </a:pPr>
            <a:r>
              <a:rPr lang="en-US" sz="2800" b="1" kern="0" dirty="0">
                <a:solidFill>
                  <a:srgbClr val="067AB4">
                    <a:lumMod val="75000"/>
                  </a:srgbClr>
                </a:solidFill>
                <a:sym typeface="Calibri"/>
              </a:rPr>
              <a:t>Create </a:t>
            </a:r>
            <a:r>
              <a:rPr kumimoji="0" lang="en-US" sz="2800" b="1" i="0" u="none" strike="noStrike" kern="0" cap="none" spc="0" normalizeH="0" baseline="0" noProof="0" dirty="0">
                <a:ln>
                  <a:noFill/>
                </a:ln>
                <a:solidFill>
                  <a:srgbClr val="067AB4">
                    <a:lumMod val="75000"/>
                  </a:srgbClr>
                </a:solidFill>
                <a:effectLst/>
                <a:uLnTx/>
                <a:uFillTx/>
                <a:latin typeface="Calibri"/>
                <a:sym typeface="Calibri"/>
              </a:rPr>
              <a:t>a new instance of a network service slice – e.g. </a:t>
            </a:r>
            <a:r>
              <a:rPr kumimoji="0" lang="en-US" sz="2800" b="1" i="0" u="none" strike="noStrike" kern="0" cap="none" spc="0" normalizeH="0" baseline="0" noProof="0" dirty="0" err="1">
                <a:ln>
                  <a:noFill/>
                </a:ln>
                <a:solidFill>
                  <a:srgbClr val="067AB4">
                    <a:lumMod val="75000"/>
                  </a:srgbClr>
                </a:solidFill>
                <a:effectLst/>
                <a:uLnTx/>
                <a:uFillTx/>
                <a:latin typeface="Calibri"/>
                <a:sym typeface="Calibri"/>
              </a:rPr>
              <a:t>IoT</a:t>
            </a:r>
            <a:r>
              <a:rPr kumimoji="0" lang="en-US" sz="2800" b="1" i="0" u="none" strike="noStrike" kern="0" cap="none" spc="0" normalizeH="0" baseline="0" noProof="0" dirty="0">
                <a:ln>
                  <a:noFill/>
                </a:ln>
                <a:solidFill>
                  <a:srgbClr val="067AB4">
                    <a:lumMod val="75000"/>
                  </a:srgbClr>
                </a:solidFill>
                <a:effectLst/>
                <a:uLnTx/>
                <a:uFillTx/>
                <a:latin typeface="Calibri"/>
                <a:sym typeface="Calibri"/>
              </a:rPr>
              <a:t> or </a:t>
            </a:r>
            <a:r>
              <a:rPr kumimoji="0" lang="en-US" sz="2800" b="1" i="0" u="none" strike="noStrike" kern="0" cap="none" spc="0" normalizeH="0" baseline="0" noProof="0" dirty="0" err="1">
                <a:ln>
                  <a:noFill/>
                </a:ln>
                <a:solidFill>
                  <a:srgbClr val="067AB4">
                    <a:lumMod val="75000"/>
                  </a:srgbClr>
                </a:solidFill>
                <a:effectLst/>
                <a:uLnTx/>
                <a:uFillTx/>
                <a:latin typeface="Calibri"/>
                <a:sym typeface="Calibri"/>
              </a:rPr>
              <a:t>eMBB</a:t>
            </a:r>
            <a:r>
              <a:rPr kumimoji="0" lang="en-US" sz="2800" b="1" i="0" u="none" strike="noStrike" kern="0" cap="none" spc="0" normalizeH="0" baseline="0" noProof="0" dirty="0">
                <a:ln>
                  <a:noFill/>
                </a:ln>
                <a:solidFill>
                  <a:srgbClr val="067AB4">
                    <a:lumMod val="75000"/>
                  </a:srgbClr>
                </a:solidFill>
                <a:effectLst/>
                <a:uLnTx/>
                <a:uFillTx/>
                <a:latin typeface="Calibri"/>
                <a:sym typeface="Calibri"/>
              </a:rPr>
              <a:t> slice</a:t>
            </a:r>
          </a:p>
          <a:p>
            <a:pPr marL="347041" marR="0" lvl="1" indent="-170367"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Could be leveraging previously created network slice segments</a:t>
            </a: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800" b="1" i="0" u="none" strike="noStrike" kern="0" cap="none" spc="0" normalizeH="0" baseline="0" noProof="0" dirty="0">
                <a:ln>
                  <a:noFill/>
                </a:ln>
                <a:solidFill>
                  <a:srgbClr val="067AB4">
                    <a:lumMod val="75000"/>
                  </a:srgbClr>
                </a:solidFill>
                <a:effectLst/>
                <a:uLnTx/>
                <a:uFillTx/>
                <a:latin typeface="Calibri"/>
                <a:sym typeface="Calibri"/>
              </a:rPr>
              <a:t>Implement a software upgrade / change management </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Could require Coordination of activities across SDN-C/app-C/VF-C controllers</a:t>
            </a:r>
          </a:p>
          <a:p>
            <a:pPr marL="287338" lvl="1" indent="-168275" defTabSz="457200" hangingPunct="0">
              <a:buFont typeface="Calibri" panose="020F0502020204030204" pitchFamily="34" charset="0"/>
              <a:buChar char="‒"/>
              <a:defRPr/>
            </a:pPr>
            <a:r>
              <a:rPr lang="en-US" sz="2000" b="1" kern="0" dirty="0">
                <a:latin typeface="Calibri"/>
                <a:sym typeface="Calibri"/>
              </a:rPr>
              <a:t>Could require Coordination </a:t>
            </a:r>
            <a:r>
              <a:rPr lang="en-US" sz="2000" b="1" dirty="0"/>
              <a:t>across vendor-specific clouds using the Multi-Cloud adaptation layer</a:t>
            </a:r>
            <a:endParaRPr lang="en-US" sz="2000" b="1" kern="0" dirty="0">
              <a:latin typeface="Calibri"/>
              <a:sym typeface="Calibri"/>
            </a:endParaRP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800" b="1" i="0" u="none" strike="noStrike" kern="0" cap="none" spc="0" normalizeH="0" baseline="0" noProof="0" dirty="0">
                <a:ln>
                  <a:noFill/>
                </a:ln>
                <a:solidFill>
                  <a:srgbClr val="067AB4">
                    <a:lumMod val="75000"/>
                  </a:srgbClr>
                </a:solidFill>
                <a:effectLst/>
                <a:uLnTx/>
                <a:uFillTx/>
                <a:latin typeface="Calibri"/>
                <a:sym typeface="Calibri"/>
              </a:rPr>
              <a:t>Orchestrate remedial actions requested as part of Closed or open loop action</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Could require adding new compute / network resource to the existing functional elements (i.e. VNF)</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Create a new instance of VNF and migrate traffic</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Could require Coordination of activities across SDN-C/App-C/VF-C controllers</a:t>
            </a:r>
          </a:p>
          <a:p>
            <a:pPr marL="287338" lvl="1" indent="-168275" defTabSz="457200" hangingPunct="0">
              <a:buFont typeface="Calibri" panose="020F0502020204030204" pitchFamily="34" charset="0"/>
              <a:buChar char="‒"/>
              <a:defRPr/>
            </a:pPr>
            <a:r>
              <a:rPr lang="en-US" sz="2000" b="1" kern="0" dirty="0">
                <a:sym typeface="Calibri"/>
              </a:rPr>
              <a:t>Could require Coordination </a:t>
            </a:r>
            <a:r>
              <a:rPr lang="en-US" sz="2000" b="1" dirty="0"/>
              <a:t>across vendor-specific clouds using the Multi-Cloud adaptation layer</a:t>
            </a:r>
            <a:endParaRPr lang="en-US" sz="2000" b="1" kern="0" dirty="0">
              <a:sym typeface="Calibri"/>
            </a:endParaRP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endParaRPr lang="en-US" sz="2000" b="1" kern="0" dirty="0">
              <a:solidFill>
                <a:srgbClr val="000000"/>
              </a:solidFill>
              <a:latin typeface="Calibri"/>
              <a:sym typeface="Calibri"/>
            </a:endParaRPr>
          </a:p>
        </p:txBody>
      </p:sp>
    </p:spTree>
    <p:extLst>
      <p:ext uri="{BB962C8B-B14F-4D97-AF65-F5344CB8AC3E}">
        <p14:creationId xmlns:p14="http://schemas.microsoft.com/office/powerpoint/2010/main" val="1000958124"/>
      </p:ext>
    </p:extLst>
  </p:cSld>
  <p:clrMapOvr>
    <a:masterClrMapping/>
  </p:clrMapOvr>
  <p:transition spd="med" advClick="0"/>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5964072" y="3410956"/>
            <a:ext cx="6032310" cy="3058082"/>
          </a:xfrm>
          <a:prstGeom prst="roundRect">
            <a:avLst/>
          </a:prstGeom>
          <a:solidFill>
            <a:srgbClr val="FFECDD"/>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sp>
        <p:nvSpPr>
          <p:cNvPr id="22" name="Rectangle 21"/>
          <p:cNvSpPr/>
          <p:nvPr/>
        </p:nvSpPr>
        <p:spPr>
          <a:xfrm>
            <a:off x="736431" y="2153078"/>
            <a:ext cx="1906419" cy="1600438"/>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FF0000"/>
                </a:solidFill>
                <a:effectLst/>
                <a:uLnTx/>
                <a:uFillTx/>
                <a:latin typeface="Calibri"/>
                <a:sym typeface="Calibri"/>
              </a:rPr>
              <a:t>Service X:</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latin typeface="Calibri"/>
                <a:sym typeface="Calibri"/>
              </a:rPr>
              <a:t>topology_template</a:t>
            </a: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r>
              <a:rPr kumimoji="0" lang="en-US" sz="1400" b="0" i="0" u="none" strike="noStrike" kern="1200" cap="none" spc="0" normalizeH="0" baseline="0" noProof="0" dirty="0" err="1">
                <a:ln>
                  <a:noFill/>
                </a:ln>
                <a:solidFill>
                  <a:sysClr val="windowText" lastClr="000000"/>
                </a:solidFill>
                <a:effectLst/>
                <a:uLnTx/>
                <a:uFillTx/>
                <a:latin typeface="Calibri"/>
                <a:sym typeface="Calibri"/>
              </a:rPr>
              <a:t>node_templates</a:t>
            </a: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PNF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Network</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VNF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accent1">
                    <a:lumMod val="50000"/>
                    <a:lumOff val="50000"/>
                  </a:schemeClr>
                </a:solidFill>
                <a:effectLst/>
                <a:uLnTx/>
                <a:uFillTx/>
                <a:latin typeface="Calibri"/>
                <a:sym typeface="Calibri"/>
              </a:rPr>
              <a:t>          Allotted Resource</a:t>
            </a:r>
          </a:p>
        </p:txBody>
      </p:sp>
      <p:sp>
        <p:nvSpPr>
          <p:cNvPr id="25" name="Rectangle 24"/>
          <p:cNvSpPr/>
          <p:nvPr/>
        </p:nvSpPr>
        <p:spPr>
          <a:xfrm>
            <a:off x="4070803" y="1869882"/>
            <a:ext cx="474810"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PNF</a:t>
            </a:r>
          </a:p>
        </p:txBody>
      </p:sp>
      <p:sp>
        <p:nvSpPr>
          <p:cNvPr id="28" name="标题 1"/>
          <p:cNvSpPr txBox="1">
            <a:spLocks/>
          </p:cNvSpPr>
          <p:nvPr/>
        </p:nvSpPr>
        <p:spPr>
          <a:xfrm>
            <a:off x="502053" y="49856"/>
            <a:ext cx="6239941" cy="500166"/>
          </a:xfrm>
          <a:prstGeom prst="rect">
            <a:avLst/>
          </a:prstGeom>
          <a:ln w="12700">
            <a:miter lim="400000"/>
          </a:ln>
          <a:extLst>
            <a:ext uri="{C572A759-6A51-4108-AA02-DFA0A04FC94B}">
              <ma14:wrappingTextBoxFlag xmlns="" xmlns:ma14="http://schemas.microsoft.com/office/mac/drawingml/2011/main" val="1"/>
            </a:ext>
          </a:extLst>
        </p:spPr>
        <p:txBody>
          <a:bodyPr lIns="91424" tIns="0" rIns="0" bIns="0" anchor="ctr">
            <a:normAutofit fontScale="97500"/>
          </a:bodyPr>
          <a:lstStyle>
            <a:lvl1pPr marL="0" marR="0" indent="0" algn="l" defTabSz="457200" rtl="0" latinLnBrk="0">
              <a:lnSpc>
                <a:spcPct val="100000"/>
              </a:lnSpc>
              <a:spcBef>
                <a:spcPts val="0"/>
              </a:spcBef>
              <a:spcAft>
                <a:spcPts val="0"/>
              </a:spcAft>
              <a:buClrTx/>
              <a:buSzTx/>
              <a:buFontTx/>
              <a:buNone/>
              <a:tabLst/>
              <a:defRPr lang="zh-CN" altLang="en-US" sz="3999" b="0" i="0" u="none" strike="noStrike" kern="1200" cap="none" spc="0" baseline="0" dirty="0">
                <a:ln>
                  <a:noFill/>
                </a:ln>
                <a:solidFill>
                  <a:srgbClr val="004D86"/>
                </a:solidFill>
                <a:uFillTx/>
                <a:latin typeface="微软雅黑" panose="020B0503020204020204" pitchFamily="34" charset="-122"/>
                <a:ea typeface="微软雅黑" panose="020B0503020204020204" pitchFamily="34" charset="-122"/>
                <a:cs typeface="Arial" panose="020B0604020202020204" pitchFamily="34" charset="0"/>
                <a:sym typeface="Arial"/>
              </a:defRPr>
            </a:lvl1pPr>
            <a:lvl2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2pPr>
            <a:lvl3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3pPr>
            <a:lvl4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4pPr>
            <a:lvl5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5pPr>
            <a:lvl6pPr marL="0" marR="0" indent="457189"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6pPr>
            <a:lvl7pPr marL="0" marR="0" indent="914377"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7pPr>
            <a:lvl8pPr marL="0" marR="0" indent="1371565"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8pPr>
            <a:lvl9pPr marL="0" marR="0" indent="1828754"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srgbClr val="004D86"/>
                </a:solidFill>
                <a:effectLst/>
                <a:uLnTx/>
                <a:uFillTx/>
                <a:latin typeface="Arial" panose="020B0604020202020204"/>
                <a:ea typeface="微软雅黑" panose="020B0503020204020204" pitchFamily="34" charset="-122"/>
                <a:cs typeface="Arial" panose="020B0604020202020204" pitchFamily="34" charset="0"/>
                <a:sym typeface="Arial"/>
              </a:rPr>
              <a:t>Model-Driven Orchestration (</a:t>
            </a:r>
            <a:r>
              <a:rPr kumimoji="0" lang="en-US" altLang="zh-CN" sz="2000" b="1" i="0" u="none" strike="noStrike" kern="1200" cap="none" spc="0" normalizeH="0" baseline="0" noProof="0" dirty="0">
                <a:ln>
                  <a:noFill/>
                </a:ln>
                <a:solidFill>
                  <a:srgbClr val="FF0000"/>
                </a:solidFill>
                <a:effectLst/>
                <a:uLnTx/>
                <a:uFillTx/>
                <a:latin typeface="Arial" panose="020B0604020202020204"/>
                <a:ea typeface="微软雅黑" panose="020B0503020204020204" pitchFamily="34" charset="-122"/>
                <a:cs typeface="Arial" panose="020B0604020202020204" pitchFamily="34" charset="0"/>
                <a:sym typeface="Arial"/>
              </a:rPr>
              <a:t>Recursive Structure</a:t>
            </a:r>
            <a:r>
              <a:rPr kumimoji="0" lang="en-US" altLang="zh-CN" sz="2000" b="1" i="0" u="none" strike="noStrike" kern="1200" cap="none" spc="0" normalizeH="0" baseline="0" noProof="0" dirty="0">
                <a:ln>
                  <a:noFill/>
                </a:ln>
                <a:solidFill>
                  <a:srgbClr val="004D86"/>
                </a:solidFill>
                <a:effectLst/>
                <a:uLnTx/>
                <a:uFillTx/>
                <a:latin typeface="Arial" panose="020B0604020202020204"/>
                <a:ea typeface="微软雅黑" panose="020B0503020204020204" pitchFamily="34" charset="-122"/>
                <a:cs typeface="Arial" panose="020B0604020202020204" pitchFamily="34" charset="0"/>
                <a:sym typeface="Arial"/>
              </a:rPr>
              <a:t>)</a:t>
            </a:r>
            <a:endParaRPr kumimoji="0" lang="en-US" altLang="en-US" sz="2000" b="1" i="0" u="none" strike="noStrike" kern="1200" cap="none" spc="0" normalizeH="0" baseline="0" noProof="0" dirty="0">
              <a:ln>
                <a:noFill/>
              </a:ln>
              <a:solidFill>
                <a:srgbClr val="004D86"/>
              </a:solidFill>
              <a:effectLst/>
              <a:uLnTx/>
              <a:uFillTx/>
              <a:latin typeface="Arial" panose="020B0604020202020204"/>
              <a:ea typeface="微软雅黑" panose="020B0503020204020204" pitchFamily="34" charset="-122"/>
              <a:cs typeface="Arial" panose="020B0604020202020204" pitchFamily="34" charset="0"/>
              <a:sym typeface="Arial"/>
            </a:endParaRPr>
          </a:p>
        </p:txBody>
      </p:sp>
      <p:sp>
        <p:nvSpPr>
          <p:cNvPr id="4" name="Rectangle 3"/>
          <p:cNvSpPr/>
          <p:nvPr/>
        </p:nvSpPr>
        <p:spPr>
          <a:xfrm>
            <a:off x="632764" y="1134313"/>
            <a:ext cx="1498615" cy="646331"/>
          </a:xfrm>
          <a:prstGeom prst="rect">
            <a:avLst/>
          </a:prstGeom>
        </p:spPr>
        <p:txBody>
          <a:bodyPr wrap="square">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Calibri"/>
                <a:sym typeface="Calibri"/>
              </a:rPr>
              <a:t>Service Orchestration</a:t>
            </a:r>
          </a:p>
        </p:txBody>
      </p:sp>
      <p:pic>
        <p:nvPicPr>
          <p:cNvPr id="20" name="Picture 19"/>
          <p:cNvPicPr>
            <a:picLocks noChangeAspect="1"/>
          </p:cNvPicPr>
          <p:nvPr/>
        </p:nvPicPr>
        <p:blipFill>
          <a:blip r:embed="rId2"/>
          <a:stretch>
            <a:fillRect/>
          </a:stretch>
        </p:blipFill>
        <p:spPr>
          <a:xfrm>
            <a:off x="1978516" y="1164240"/>
            <a:ext cx="790265" cy="624564"/>
          </a:xfrm>
          <a:prstGeom prst="rect">
            <a:avLst/>
          </a:prstGeom>
        </p:spPr>
      </p:pic>
      <p:sp>
        <p:nvSpPr>
          <p:cNvPr id="68" name="Rectangle 67"/>
          <p:cNvSpPr/>
          <p:nvPr/>
        </p:nvSpPr>
        <p:spPr>
          <a:xfrm>
            <a:off x="4070803" y="2510307"/>
            <a:ext cx="815223"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Network</a:t>
            </a:r>
          </a:p>
        </p:txBody>
      </p:sp>
      <p:sp>
        <p:nvSpPr>
          <p:cNvPr id="69" name="Rectangle 68"/>
          <p:cNvSpPr/>
          <p:nvPr/>
        </p:nvSpPr>
        <p:spPr>
          <a:xfrm>
            <a:off x="4070803" y="3171419"/>
            <a:ext cx="484428"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VNF</a:t>
            </a:r>
          </a:p>
        </p:txBody>
      </p:sp>
      <p:sp>
        <p:nvSpPr>
          <p:cNvPr id="70" name="Rectangle 69"/>
          <p:cNvSpPr/>
          <p:nvPr/>
        </p:nvSpPr>
        <p:spPr>
          <a:xfrm>
            <a:off x="4114533" y="3791158"/>
            <a:ext cx="1505669" cy="523220"/>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accent1">
                    <a:lumMod val="50000"/>
                    <a:lumOff val="50000"/>
                  </a:schemeClr>
                </a:solidFill>
                <a:effectLst/>
                <a:uLnTx/>
                <a:uFillTx/>
                <a:latin typeface="Calibri"/>
                <a:sym typeface="Calibri"/>
              </a:rPr>
              <a:t>Allotted Resource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requirement: A</a:t>
            </a:r>
          </a:p>
        </p:txBody>
      </p:sp>
      <p:sp>
        <p:nvSpPr>
          <p:cNvPr id="31" name="Freeform 30"/>
          <p:cNvSpPr/>
          <p:nvPr/>
        </p:nvSpPr>
        <p:spPr>
          <a:xfrm>
            <a:off x="1732820" y="2080898"/>
            <a:ext cx="2281170" cy="893212"/>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71" name="Freeform 70"/>
          <p:cNvSpPr/>
          <p:nvPr/>
        </p:nvSpPr>
        <p:spPr>
          <a:xfrm flipV="1">
            <a:off x="2614830" y="3590514"/>
            <a:ext cx="1455973" cy="399190"/>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rgbClr val="FF0000"/>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72" name="Freeform 71"/>
          <p:cNvSpPr/>
          <p:nvPr/>
        </p:nvSpPr>
        <p:spPr>
          <a:xfrm>
            <a:off x="1958980" y="2697302"/>
            <a:ext cx="2055010" cy="460964"/>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73" name="Freeform 72"/>
          <p:cNvSpPr/>
          <p:nvPr/>
        </p:nvSpPr>
        <p:spPr>
          <a:xfrm>
            <a:off x="1675631" y="3306758"/>
            <a:ext cx="2338359" cy="99600"/>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74" name="Rectangle 73"/>
          <p:cNvSpPr/>
          <p:nvPr/>
        </p:nvSpPr>
        <p:spPr>
          <a:xfrm>
            <a:off x="7839962" y="2500088"/>
            <a:ext cx="978153"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VF Module</a:t>
            </a:r>
          </a:p>
        </p:txBody>
      </p:sp>
      <p:sp>
        <p:nvSpPr>
          <p:cNvPr id="75" name="Rectangle 74"/>
          <p:cNvSpPr/>
          <p:nvPr/>
        </p:nvSpPr>
        <p:spPr>
          <a:xfrm>
            <a:off x="6252396" y="4466482"/>
            <a:ext cx="1906419" cy="1815882"/>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FF0000"/>
                </a:solidFill>
                <a:effectLst/>
                <a:uLnTx/>
                <a:uFillTx/>
                <a:latin typeface="Calibri"/>
                <a:sym typeface="Calibri"/>
              </a:rPr>
              <a:t>Service 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latin typeface="Calibri"/>
                <a:sym typeface="Calibri"/>
              </a:rPr>
              <a:t>topology_template</a:t>
            </a: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r>
              <a:rPr kumimoji="0" lang="en-US" sz="1400" b="0" i="0" u="none" strike="noStrike" kern="1200" cap="none" spc="0" normalizeH="0" baseline="0" noProof="0" dirty="0" err="1">
                <a:ln>
                  <a:noFill/>
                </a:ln>
                <a:solidFill>
                  <a:sysClr val="windowText" lastClr="000000"/>
                </a:solidFill>
                <a:effectLst/>
                <a:uLnTx/>
                <a:uFillTx/>
                <a:latin typeface="Calibri"/>
                <a:sym typeface="Calibri"/>
              </a:rPr>
              <a:t>node_templates</a:t>
            </a: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PNF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Network</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VNF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r>
              <a:rPr kumimoji="0" lang="en-US" sz="1400" b="1" i="0" u="none" strike="noStrike" kern="1200" cap="none" spc="0" normalizeH="0" baseline="0" noProof="0" dirty="0">
                <a:ln>
                  <a:noFill/>
                </a:ln>
                <a:solidFill>
                  <a:schemeClr val="accent1">
                    <a:lumMod val="50000"/>
                    <a:lumOff val="50000"/>
                  </a:schemeClr>
                </a:solidFill>
                <a:effectLst/>
                <a:uLnTx/>
                <a:uFillTx/>
                <a:latin typeface="Calibri"/>
                <a:sym typeface="Calibri"/>
              </a:rPr>
              <a:t>Allotted Resource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capability: A</a:t>
            </a:r>
          </a:p>
        </p:txBody>
      </p:sp>
      <p:sp>
        <p:nvSpPr>
          <p:cNvPr id="76" name="Rectangle 75"/>
          <p:cNvSpPr/>
          <p:nvPr/>
        </p:nvSpPr>
        <p:spPr>
          <a:xfrm>
            <a:off x="9554372" y="4176703"/>
            <a:ext cx="474810"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PNF</a:t>
            </a:r>
          </a:p>
        </p:txBody>
      </p:sp>
      <p:sp>
        <p:nvSpPr>
          <p:cNvPr id="77" name="Rectangle 76"/>
          <p:cNvSpPr/>
          <p:nvPr/>
        </p:nvSpPr>
        <p:spPr>
          <a:xfrm>
            <a:off x="6102072" y="3507675"/>
            <a:ext cx="1498615" cy="646331"/>
          </a:xfrm>
          <a:prstGeom prst="rect">
            <a:avLst/>
          </a:prstGeom>
        </p:spPr>
        <p:txBody>
          <a:bodyPr wrap="square">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Calibri"/>
                <a:sym typeface="Calibri"/>
              </a:rPr>
              <a:t>Service Orchestration</a:t>
            </a:r>
          </a:p>
        </p:txBody>
      </p:sp>
      <p:pic>
        <p:nvPicPr>
          <p:cNvPr id="78" name="Picture 77"/>
          <p:cNvPicPr>
            <a:picLocks noChangeAspect="1"/>
          </p:cNvPicPr>
          <p:nvPr/>
        </p:nvPicPr>
        <p:blipFill>
          <a:blip r:embed="rId2"/>
          <a:stretch>
            <a:fillRect/>
          </a:stretch>
        </p:blipFill>
        <p:spPr>
          <a:xfrm>
            <a:off x="7447824" y="3537602"/>
            <a:ext cx="790265" cy="624564"/>
          </a:xfrm>
          <a:prstGeom prst="rect">
            <a:avLst/>
          </a:prstGeom>
        </p:spPr>
      </p:pic>
      <p:sp>
        <p:nvSpPr>
          <p:cNvPr id="79" name="Rectangle 78"/>
          <p:cNvSpPr/>
          <p:nvPr/>
        </p:nvSpPr>
        <p:spPr>
          <a:xfrm>
            <a:off x="9554372" y="4817128"/>
            <a:ext cx="815223"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Network</a:t>
            </a:r>
          </a:p>
        </p:txBody>
      </p:sp>
      <p:sp>
        <p:nvSpPr>
          <p:cNvPr id="80" name="Rectangle 79"/>
          <p:cNvSpPr/>
          <p:nvPr/>
        </p:nvSpPr>
        <p:spPr>
          <a:xfrm>
            <a:off x="9554372" y="5478240"/>
            <a:ext cx="484428"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VNF</a:t>
            </a:r>
          </a:p>
        </p:txBody>
      </p:sp>
      <p:sp>
        <p:nvSpPr>
          <p:cNvPr id="81" name="Rectangle 80"/>
          <p:cNvSpPr/>
          <p:nvPr/>
        </p:nvSpPr>
        <p:spPr>
          <a:xfrm>
            <a:off x="9598102" y="6097979"/>
            <a:ext cx="1505669"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accent1">
                    <a:lumMod val="50000"/>
                    <a:lumOff val="50000"/>
                  </a:schemeClr>
                </a:solidFill>
                <a:effectLst/>
                <a:uLnTx/>
                <a:uFillTx/>
                <a:latin typeface="Calibri"/>
                <a:sym typeface="Calibri"/>
              </a:rPr>
              <a:t>Allotted Resource</a:t>
            </a:r>
          </a:p>
        </p:txBody>
      </p:sp>
      <p:sp>
        <p:nvSpPr>
          <p:cNvPr id="82" name="Freeform 81"/>
          <p:cNvSpPr/>
          <p:nvPr/>
        </p:nvSpPr>
        <p:spPr>
          <a:xfrm>
            <a:off x="7216389" y="4387719"/>
            <a:ext cx="2281170" cy="893212"/>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83" name="Freeform 82"/>
          <p:cNvSpPr/>
          <p:nvPr/>
        </p:nvSpPr>
        <p:spPr>
          <a:xfrm flipV="1">
            <a:off x="8098399" y="5897335"/>
            <a:ext cx="1455973" cy="399190"/>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rgbClr val="FF0000"/>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84" name="Freeform 83"/>
          <p:cNvSpPr/>
          <p:nvPr/>
        </p:nvSpPr>
        <p:spPr>
          <a:xfrm>
            <a:off x="7442549" y="5004123"/>
            <a:ext cx="2055010" cy="460964"/>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85" name="Freeform 84"/>
          <p:cNvSpPr/>
          <p:nvPr/>
        </p:nvSpPr>
        <p:spPr>
          <a:xfrm>
            <a:off x="7159200" y="5613579"/>
            <a:ext cx="2338359" cy="99600"/>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86" name="Rectangle 85"/>
          <p:cNvSpPr/>
          <p:nvPr/>
        </p:nvSpPr>
        <p:spPr>
          <a:xfrm>
            <a:off x="3716827" y="1078039"/>
            <a:ext cx="1498615" cy="646331"/>
          </a:xfrm>
          <a:prstGeom prst="rect">
            <a:avLst/>
          </a:prstGeom>
        </p:spPr>
        <p:txBody>
          <a:bodyPr wrap="square">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Calibri"/>
                <a:sym typeface="Calibri"/>
              </a:rPr>
              <a:t>Resource Orchestration</a:t>
            </a:r>
          </a:p>
        </p:txBody>
      </p:sp>
      <p:pic>
        <p:nvPicPr>
          <p:cNvPr id="87" name="Picture 86"/>
          <p:cNvPicPr>
            <a:picLocks noChangeAspect="1"/>
          </p:cNvPicPr>
          <p:nvPr/>
        </p:nvPicPr>
        <p:blipFill>
          <a:blip r:embed="rId2"/>
          <a:stretch>
            <a:fillRect/>
          </a:stretch>
        </p:blipFill>
        <p:spPr>
          <a:xfrm>
            <a:off x="5062579" y="1107966"/>
            <a:ext cx="790265" cy="624564"/>
          </a:xfrm>
          <a:prstGeom prst="rect">
            <a:avLst/>
          </a:prstGeom>
        </p:spPr>
      </p:pic>
      <p:sp>
        <p:nvSpPr>
          <p:cNvPr id="88" name="Rectangle 87"/>
          <p:cNvSpPr/>
          <p:nvPr/>
        </p:nvSpPr>
        <p:spPr>
          <a:xfrm>
            <a:off x="6970652" y="1536970"/>
            <a:ext cx="1687234" cy="646331"/>
          </a:xfrm>
          <a:prstGeom prst="rect">
            <a:avLst/>
          </a:prstGeom>
        </p:spPr>
        <p:txBody>
          <a:bodyPr wrap="square">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Calibri"/>
                <a:sym typeface="Calibri"/>
              </a:rPr>
              <a:t>Cloud Resource Orchestration</a:t>
            </a:r>
          </a:p>
        </p:txBody>
      </p:sp>
      <p:pic>
        <p:nvPicPr>
          <p:cNvPr id="89" name="Picture 88"/>
          <p:cNvPicPr>
            <a:picLocks noChangeAspect="1"/>
          </p:cNvPicPr>
          <p:nvPr/>
        </p:nvPicPr>
        <p:blipFill>
          <a:blip r:embed="rId2"/>
          <a:stretch>
            <a:fillRect/>
          </a:stretch>
        </p:blipFill>
        <p:spPr>
          <a:xfrm>
            <a:off x="8619488" y="1566897"/>
            <a:ext cx="790265" cy="624564"/>
          </a:xfrm>
          <a:prstGeom prst="rect">
            <a:avLst/>
          </a:prstGeom>
        </p:spPr>
      </p:pic>
      <p:sp>
        <p:nvSpPr>
          <p:cNvPr id="90" name="Freeform 89"/>
          <p:cNvSpPr/>
          <p:nvPr/>
        </p:nvSpPr>
        <p:spPr>
          <a:xfrm>
            <a:off x="4874453" y="4369919"/>
            <a:ext cx="1310341" cy="1080109"/>
          </a:xfrm>
          <a:custGeom>
            <a:avLst/>
            <a:gdLst>
              <a:gd name="connsiteX0" fmla="*/ 0 w 1297172"/>
              <a:gd name="connsiteY0" fmla="*/ 0 h 1105786"/>
              <a:gd name="connsiteX1" fmla="*/ 329609 w 1297172"/>
              <a:gd name="connsiteY1" fmla="*/ 829339 h 1105786"/>
              <a:gd name="connsiteX2" fmla="*/ 1297172 w 1297172"/>
              <a:gd name="connsiteY2" fmla="*/ 1105786 h 1105786"/>
            </a:gdLst>
            <a:ahLst/>
            <a:cxnLst>
              <a:cxn ang="0">
                <a:pos x="connsiteX0" y="connsiteY0"/>
              </a:cxn>
              <a:cxn ang="0">
                <a:pos x="connsiteX1" y="connsiteY1"/>
              </a:cxn>
              <a:cxn ang="0">
                <a:pos x="connsiteX2" y="connsiteY2"/>
              </a:cxn>
            </a:cxnLst>
            <a:rect l="l" t="t" r="r" b="b"/>
            <a:pathLst>
              <a:path w="1297172" h="1105786">
                <a:moveTo>
                  <a:pt x="0" y="0"/>
                </a:moveTo>
                <a:cubicBezTo>
                  <a:pt x="56707" y="322520"/>
                  <a:pt x="113414" y="645041"/>
                  <a:pt x="329609" y="829339"/>
                </a:cubicBezTo>
                <a:cubicBezTo>
                  <a:pt x="545804" y="1013637"/>
                  <a:pt x="921488" y="1059711"/>
                  <a:pt x="1297172" y="1105786"/>
                </a:cubicBezTo>
              </a:path>
            </a:pathLst>
          </a:custGeom>
          <a:noFill/>
          <a:ln w="25400" cap="flat">
            <a:solidFill>
              <a:srgbClr val="FF0000"/>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91" name="Freeform 90"/>
          <p:cNvSpPr/>
          <p:nvPr/>
        </p:nvSpPr>
        <p:spPr>
          <a:xfrm>
            <a:off x="4640105" y="2697302"/>
            <a:ext cx="3119632" cy="630308"/>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92" name="Rectangle 91"/>
          <p:cNvSpPr/>
          <p:nvPr/>
        </p:nvSpPr>
        <p:spPr>
          <a:xfrm>
            <a:off x="9039715" y="3506791"/>
            <a:ext cx="1498615" cy="646331"/>
          </a:xfrm>
          <a:prstGeom prst="rect">
            <a:avLst/>
          </a:prstGeom>
        </p:spPr>
        <p:txBody>
          <a:bodyPr wrap="square">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Calibri"/>
                <a:sym typeface="Calibri"/>
              </a:rPr>
              <a:t>Resource Orchestration</a:t>
            </a:r>
          </a:p>
        </p:txBody>
      </p:sp>
      <p:pic>
        <p:nvPicPr>
          <p:cNvPr id="93" name="Picture 92"/>
          <p:cNvPicPr>
            <a:picLocks noChangeAspect="1"/>
          </p:cNvPicPr>
          <p:nvPr/>
        </p:nvPicPr>
        <p:blipFill>
          <a:blip r:embed="rId2"/>
          <a:stretch>
            <a:fillRect/>
          </a:stretch>
        </p:blipFill>
        <p:spPr>
          <a:xfrm>
            <a:off x="10385467" y="3536718"/>
            <a:ext cx="790265" cy="624564"/>
          </a:xfrm>
          <a:prstGeom prst="rect">
            <a:avLst/>
          </a:prstGeom>
        </p:spPr>
      </p:pic>
      <p:grpSp>
        <p:nvGrpSpPr>
          <p:cNvPr id="97" name="Group 96"/>
          <p:cNvGrpSpPr/>
          <p:nvPr/>
        </p:nvGrpSpPr>
        <p:grpSpPr>
          <a:xfrm>
            <a:off x="11217130" y="5139499"/>
            <a:ext cx="396240" cy="91440"/>
            <a:chOff x="9894627" y="1611463"/>
            <a:chExt cx="396240" cy="91440"/>
          </a:xfrm>
        </p:grpSpPr>
        <p:sp>
          <p:nvSpPr>
            <p:cNvPr id="94" name="Oval 93"/>
            <p:cNvSpPr/>
            <p:nvPr/>
          </p:nvSpPr>
          <p:spPr>
            <a:xfrm>
              <a:off x="9894627" y="1611463"/>
              <a:ext cx="91440" cy="91440"/>
            </a:xfrm>
            <a:prstGeom prst="ellipse">
              <a:avLst/>
            </a:prstGeom>
            <a:solidFill>
              <a:schemeClr val="tx1"/>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sp>
          <p:nvSpPr>
            <p:cNvPr id="95" name="Oval 94"/>
            <p:cNvSpPr/>
            <p:nvPr/>
          </p:nvSpPr>
          <p:spPr>
            <a:xfrm>
              <a:off x="10047027" y="1611463"/>
              <a:ext cx="91440" cy="91440"/>
            </a:xfrm>
            <a:prstGeom prst="ellipse">
              <a:avLst/>
            </a:prstGeom>
            <a:solidFill>
              <a:schemeClr val="tx1"/>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sp>
          <p:nvSpPr>
            <p:cNvPr id="96" name="Oval 95"/>
            <p:cNvSpPr/>
            <p:nvPr/>
          </p:nvSpPr>
          <p:spPr>
            <a:xfrm>
              <a:off x="10199427" y="1611463"/>
              <a:ext cx="91440" cy="91440"/>
            </a:xfrm>
            <a:prstGeom prst="ellipse">
              <a:avLst/>
            </a:prstGeom>
            <a:solidFill>
              <a:schemeClr val="tx1"/>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grpSp>
      <p:sp>
        <p:nvSpPr>
          <p:cNvPr id="116" name="Rectangular Callout 115"/>
          <p:cNvSpPr/>
          <p:nvPr/>
        </p:nvSpPr>
        <p:spPr>
          <a:xfrm>
            <a:off x="555092" y="4498429"/>
            <a:ext cx="2787724" cy="1115150"/>
          </a:xfrm>
          <a:prstGeom prst="wedgeRectCallout">
            <a:avLst>
              <a:gd name="adj1" fmla="val 51248"/>
              <a:gd name="adj2" fmla="val -125121"/>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lumMod val="65000"/>
                    <a:lumOff val="35000"/>
                  </a:srgbClr>
                </a:solidFill>
                <a:effectLst/>
                <a:uLnTx/>
                <a:uFillTx/>
                <a:latin typeface="Calibri"/>
                <a:sym typeface="Calibri"/>
              </a:rPr>
              <a:t>An Allotted Resource can be homed to an existing “underlying” network function or Service Instance, or homing could determine that a new network function Service Instance is needed.  This would result in a </a:t>
            </a:r>
            <a:r>
              <a:rPr kumimoji="0" lang="en-US" sz="1100" b="1" i="0" u="none" strike="noStrike" kern="0" cap="none" spc="0" normalizeH="0" baseline="0" noProof="0" dirty="0">
                <a:ln>
                  <a:noFill/>
                </a:ln>
                <a:solidFill>
                  <a:srgbClr val="FF0000"/>
                </a:solidFill>
                <a:effectLst/>
                <a:uLnTx/>
                <a:uFillTx/>
                <a:latin typeface="Calibri"/>
                <a:sym typeface="Calibri"/>
              </a:rPr>
              <a:t>2</a:t>
            </a:r>
            <a:r>
              <a:rPr kumimoji="0" lang="en-US" sz="1100" b="1" i="0" u="none" strike="noStrike" kern="0" cap="none" spc="0" normalizeH="0" baseline="30000" noProof="0" dirty="0">
                <a:ln>
                  <a:noFill/>
                </a:ln>
                <a:solidFill>
                  <a:srgbClr val="FF0000"/>
                </a:solidFill>
                <a:effectLst/>
                <a:uLnTx/>
                <a:uFillTx/>
                <a:latin typeface="Calibri"/>
                <a:sym typeface="Calibri"/>
              </a:rPr>
              <a:t>nd</a:t>
            </a:r>
            <a:r>
              <a:rPr kumimoji="0" lang="en-US" sz="1100" b="1" i="0" u="none" strike="noStrike" kern="0" cap="none" spc="0" normalizeH="0" baseline="0" noProof="0" dirty="0">
                <a:ln>
                  <a:noFill/>
                </a:ln>
                <a:solidFill>
                  <a:srgbClr val="FF0000"/>
                </a:solidFill>
                <a:effectLst/>
                <a:uLnTx/>
                <a:uFillTx/>
                <a:latin typeface="Calibri"/>
                <a:sym typeface="Calibri"/>
              </a:rPr>
              <a:t> level of Service Orchestration.</a:t>
            </a:r>
          </a:p>
        </p:txBody>
      </p:sp>
      <p:sp>
        <p:nvSpPr>
          <p:cNvPr id="117" name="Rectangular Callout 116"/>
          <p:cNvSpPr/>
          <p:nvPr/>
        </p:nvSpPr>
        <p:spPr>
          <a:xfrm>
            <a:off x="6716909" y="556226"/>
            <a:ext cx="2989956" cy="655835"/>
          </a:xfrm>
          <a:prstGeom prst="wedgeRectCallout">
            <a:avLst>
              <a:gd name="adj1" fmla="val -76502"/>
              <a:gd name="adj2" fmla="val 69010"/>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lumMod val="65000"/>
                    <a:lumOff val="35000"/>
                  </a:srgbClr>
                </a:solidFill>
                <a:effectLst/>
                <a:uLnTx/>
                <a:uFillTx/>
                <a:latin typeface="Calibri"/>
                <a:sym typeface="Calibri"/>
              </a:rPr>
              <a:t>Each Resource Type has its own “Generic” model-driven flow.  There currently exist such flows for “VNF” and “Network” Resource Types.</a:t>
            </a:r>
          </a:p>
        </p:txBody>
      </p:sp>
      <p:sp>
        <p:nvSpPr>
          <p:cNvPr id="119" name="Rectangular Callout 118"/>
          <p:cNvSpPr/>
          <p:nvPr/>
        </p:nvSpPr>
        <p:spPr>
          <a:xfrm>
            <a:off x="2373648" y="572482"/>
            <a:ext cx="3259182" cy="223130"/>
          </a:xfrm>
          <a:prstGeom prst="wedgeRectCallout">
            <a:avLst>
              <a:gd name="adj1" fmla="val -40755"/>
              <a:gd name="adj2" fmla="val 186636"/>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lumMod val="65000"/>
                    <a:lumOff val="35000"/>
                  </a:srgbClr>
                </a:solidFill>
                <a:effectLst/>
                <a:uLnTx/>
                <a:uFillTx/>
                <a:latin typeface="Calibri"/>
                <a:sym typeface="Calibri"/>
              </a:rPr>
              <a:t>“Generic” model-driven Service flow</a:t>
            </a:r>
          </a:p>
        </p:txBody>
      </p:sp>
      <p:sp>
        <p:nvSpPr>
          <p:cNvPr id="2" name="TextBox 1"/>
          <p:cNvSpPr txBox="1"/>
          <p:nvPr/>
        </p:nvSpPr>
        <p:spPr>
          <a:xfrm>
            <a:off x="9585601" y="2492777"/>
            <a:ext cx="1490150"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C00000"/>
                </a:solidFill>
                <a:effectLst/>
                <a:uLnTx/>
                <a:uFillTx/>
                <a:latin typeface="Calibri"/>
                <a:ea typeface="+mn-ea"/>
                <a:cs typeface="+mn-cs"/>
                <a:sym typeface="Calibri"/>
              </a:rPr>
              <a:t>Note recursion</a:t>
            </a:r>
          </a:p>
        </p:txBody>
      </p:sp>
      <p:sp>
        <p:nvSpPr>
          <p:cNvPr id="6" name="Down Arrow 5"/>
          <p:cNvSpPr/>
          <p:nvPr/>
        </p:nvSpPr>
        <p:spPr>
          <a:xfrm rot="2113504">
            <a:off x="9665355" y="2877691"/>
            <a:ext cx="571084" cy="566130"/>
          </a:xfrm>
          <a:prstGeom prst="downArrow">
            <a:avLst/>
          </a:prstGeom>
          <a:solidFill>
            <a:srgbClr val="FFFFFF"/>
          </a:solidFill>
          <a:ln w="25400" cap="flat">
            <a:solidFill>
              <a:srgbClr val="C0000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sp>
        <p:nvSpPr>
          <p:cNvPr id="51" name="Rectangular Callout 50"/>
          <p:cNvSpPr/>
          <p:nvPr/>
        </p:nvSpPr>
        <p:spPr>
          <a:xfrm>
            <a:off x="3540926" y="5474890"/>
            <a:ext cx="1718726" cy="575615"/>
          </a:xfrm>
          <a:prstGeom prst="wedgeRectCallout">
            <a:avLst>
              <a:gd name="adj1" fmla="val 40113"/>
              <a:gd name="adj2" fmla="val -104802"/>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100" b="1" i="0" u="none" strike="noStrike" kern="0" cap="none" spc="0" normalizeH="0" baseline="0" noProof="0" dirty="0">
                <a:ln>
                  <a:noFill/>
                </a:ln>
                <a:solidFill>
                  <a:srgbClr val="FF0000"/>
                </a:solidFill>
                <a:effectLst/>
                <a:uLnTx/>
                <a:uFillTx/>
                <a:latin typeface="Calibri"/>
                <a:sym typeface="Calibri"/>
              </a:rPr>
              <a:t>Service Y is being treated as a “Resource” from the perspective of Service X.</a:t>
            </a:r>
          </a:p>
        </p:txBody>
      </p:sp>
    </p:spTree>
    <p:extLst>
      <p:ext uri="{BB962C8B-B14F-4D97-AF65-F5344CB8AC3E}">
        <p14:creationId xmlns:p14="http://schemas.microsoft.com/office/powerpoint/2010/main" val="3354307461"/>
      </p:ext>
    </p:extLst>
  </p:cSld>
  <p:clrMapOvr>
    <a:masterClrMapping/>
  </p:clrMapOvr>
  <p:transition spd="med" advClick="0"/>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nSpc>
                <a:spcPct val="90000"/>
              </a:lnSpc>
            </a:pPr>
            <a:r>
              <a:rPr lang="en-US" altLang="en-US" sz="3500" b="1" dirty="0">
                <a:latin typeface="Arial" panose="020B0604020202020204"/>
              </a:rPr>
              <a:t>Nested / Compound Services:</a:t>
            </a:r>
          </a:p>
        </p:txBody>
      </p:sp>
      <p:sp>
        <p:nvSpPr>
          <p:cNvPr id="3" name="Rectangle 1"/>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6" name="Picture 5"/>
          <p:cNvPicPr>
            <a:picLocks noChangeAspect="1"/>
          </p:cNvPicPr>
          <p:nvPr/>
        </p:nvPicPr>
        <p:blipFill>
          <a:blip r:embed="rId2"/>
          <a:stretch>
            <a:fillRect/>
          </a:stretch>
        </p:blipFill>
        <p:spPr>
          <a:xfrm>
            <a:off x="1208833" y="3541899"/>
            <a:ext cx="8167999" cy="2605981"/>
          </a:xfrm>
          <a:prstGeom prst="rect">
            <a:avLst/>
          </a:prstGeom>
        </p:spPr>
      </p:pic>
      <p:sp>
        <p:nvSpPr>
          <p:cNvPr id="7" name="Rectangle 6"/>
          <p:cNvSpPr/>
          <p:nvPr/>
        </p:nvSpPr>
        <p:spPr>
          <a:xfrm>
            <a:off x="1017715" y="1319582"/>
            <a:ext cx="1749966" cy="1231106"/>
          </a:xfrm>
          <a:prstGeom prst="rect">
            <a:avLst/>
          </a:prstGeom>
          <a:solidFill>
            <a:srgbClr val="44C8F5">
              <a:lumMod val="20000"/>
              <a:lumOff val="80000"/>
            </a:srgbClr>
          </a:solidFill>
          <a:ln>
            <a:solidFill>
              <a:srgbClr val="0070C0"/>
            </a:solidFill>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b="1" i="0" u="none" strike="noStrike" kern="1200" cap="none" spc="0" normalizeH="0" baseline="0" noProof="0" dirty="0">
                <a:ln>
                  <a:noFill/>
                </a:ln>
                <a:solidFill>
                  <a:schemeClr val="accent1">
                    <a:lumMod val="50000"/>
                    <a:lumOff val="50000"/>
                  </a:schemeClr>
                </a:solidFill>
                <a:effectLst/>
                <a:uLnTx/>
                <a:uFillTx/>
              </a:rPr>
              <a:t>Service W:</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rPr>
              <a:t>topology_template</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rPr>
              <a:t>      </a:t>
            </a:r>
            <a:r>
              <a:rPr kumimoji="0" lang="en-US" sz="1400" b="0" i="0" u="none" strike="noStrike" kern="1200" cap="none" spc="0" normalizeH="0" baseline="0" noProof="0" dirty="0" err="1">
                <a:ln>
                  <a:noFill/>
                </a:ln>
                <a:solidFill>
                  <a:sysClr val="windowText" lastClr="000000"/>
                </a:solidFill>
                <a:effectLst/>
                <a:uLnTx/>
                <a:uFillTx/>
              </a:rPr>
              <a:t>node_templates</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lang="en-US" sz="1400" kern="1200" dirty="0">
                <a:solidFill>
                  <a:sysClr val="windowText" lastClr="000000"/>
                </a:solidFill>
              </a:rPr>
              <a:t>          VNF_W</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noProof="0" dirty="0">
                <a:ln>
                  <a:noFill/>
                </a:ln>
                <a:solidFill>
                  <a:sysClr val="windowText" lastClr="000000"/>
                </a:solidFill>
                <a:effectLst/>
                <a:uLnTx/>
                <a:uFillTx/>
              </a:rPr>
              <a:t>          </a:t>
            </a:r>
            <a:r>
              <a:rPr kumimoji="0" lang="en-US" sz="1400" b="0" i="0" u="none" strike="noStrike" kern="1200" cap="none" spc="0" normalizeH="0" noProof="0" dirty="0" err="1">
                <a:ln>
                  <a:noFill/>
                </a:ln>
                <a:solidFill>
                  <a:sysClr val="windowText" lastClr="000000"/>
                </a:solidFill>
                <a:effectLst/>
                <a:uLnTx/>
                <a:uFillTx/>
              </a:rPr>
              <a:t>Service_X</a:t>
            </a:r>
            <a:endParaRPr kumimoji="0" lang="en-US" sz="1400" b="0" i="0" u="none" strike="noStrike" kern="1200" cap="none" spc="0" normalizeH="0" baseline="0" noProof="0" dirty="0">
              <a:ln>
                <a:noFill/>
              </a:ln>
              <a:solidFill>
                <a:sysClr val="windowText" lastClr="000000"/>
              </a:solidFill>
              <a:effectLst/>
              <a:uLnTx/>
              <a:uFillTx/>
            </a:endParaRPr>
          </a:p>
        </p:txBody>
      </p:sp>
      <p:sp>
        <p:nvSpPr>
          <p:cNvPr id="8" name="Rectangle 7"/>
          <p:cNvSpPr/>
          <p:nvPr/>
        </p:nvSpPr>
        <p:spPr>
          <a:xfrm>
            <a:off x="3569101" y="1399093"/>
            <a:ext cx="1749966" cy="1231106"/>
          </a:xfrm>
          <a:prstGeom prst="rect">
            <a:avLst/>
          </a:prstGeom>
          <a:solidFill>
            <a:srgbClr val="44C8F5">
              <a:lumMod val="20000"/>
              <a:lumOff val="80000"/>
            </a:srgbClr>
          </a:solidFill>
          <a:ln>
            <a:solidFill>
              <a:srgbClr val="0070C0"/>
            </a:solidFill>
          </a:ln>
        </p:spPr>
        <p:txBody>
          <a:bodyPr wrap="none">
            <a:spAutoFit/>
          </a:bodyPr>
          <a:lstStyle/>
          <a:p>
            <a:pPr>
              <a:defRPr/>
            </a:pPr>
            <a:r>
              <a:rPr lang="en-US" b="1" dirty="0">
                <a:solidFill>
                  <a:schemeClr val="accent1">
                    <a:lumMod val="50000"/>
                    <a:lumOff val="50000"/>
                  </a:schemeClr>
                </a:solidFill>
              </a:rPr>
              <a:t>Service X:</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rPr>
              <a:t>topology_template</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rPr>
              <a:t>      </a:t>
            </a:r>
            <a:r>
              <a:rPr kumimoji="0" lang="en-US" sz="1400" b="0" i="0" u="none" strike="noStrike" kern="1200" cap="none" spc="0" normalizeH="0" baseline="0" noProof="0" dirty="0" err="1">
                <a:ln>
                  <a:noFill/>
                </a:ln>
                <a:solidFill>
                  <a:sysClr val="windowText" lastClr="000000"/>
                </a:solidFill>
                <a:effectLst/>
                <a:uLnTx/>
                <a:uFillTx/>
              </a:rPr>
              <a:t>node_templates</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lang="en-US" sz="1400" kern="1200" dirty="0">
                <a:solidFill>
                  <a:sysClr val="windowText" lastClr="000000"/>
                </a:solidFill>
              </a:rPr>
              <a:t>          VNF_X</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noProof="0" dirty="0">
                <a:ln>
                  <a:noFill/>
                </a:ln>
                <a:solidFill>
                  <a:sysClr val="windowText" lastClr="000000"/>
                </a:solidFill>
                <a:effectLst/>
                <a:uLnTx/>
                <a:uFillTx/>
              </a:rPr>
              <a:t>          </a:t>
            </a:r>
            <a:r>
              <a:rPr kumimoji="0" lang="en-US" sz="1400" b="0" i="0" u="none" strike="noStrike" kern="1200" cap="none" spc="0" normalizeH="0" noProof="0" dirty="0" err="1">
                <a:ln>
                  <a:noFill/>
                </a:ln>
                <a:solidFill>
                  <a:sysClr val="windowText" lastClr="000000"/>
                </a:solidFill>
                <a:effectLst/>
                <a:uLnTx/>
                <a:uFillTx/>
              </a:rPr>
              <a:t>Service_Y</a:t>
            </a:r>
            <a:endParaRPr kumimoji="0" lang="en-US" sz="1400" b="0" i="0" u="none" strike="noStrike" kern="1200" cap="none" spc="0" normalizeH="0" baseline="0" noProof="0" dirty="0">
              <a:ln>
                <a:noFill/>
              </a:ln>
              <a:solidFill>
                <a:sysClr val="windowText" lastClr="000000"/>
              </a:solidFill>
              <a:effectLst/>
              <a:uLnTx/>
              <a:uFillTx/>
            </a:endParaRPr>
          </a:p>
        </p:txBody>
      </p:sp>
      <p:sp>
        <p:nvSpPr>
          <p:cNvPr id="9" name="Freeform: Shape 8"/>
          <p:cNvSpPr/>
          <p:nvPr/>
        </p:nvSpPr>
        <p:spPr>
          <a:xfrm>
            <a:off x="2273992" y="1399094"/>
            <a:ext cx="1338469" cy="1169551"/>
          </a:xfrm>
          <a:custGeom>
            <a:avLst/>
            <a:gdLst>
              <a:gd name="connsiteX0" fmla="*/ 0 w 1338469"/>
              <a:gd name="connsiteY0" fmla="*/ 954157 h 1152939"/>
              <a:gd name="connsiteX1" fmla="*/ 1338469 w 1338469"/>
              <a:gd name="connsiteY1" fmla="*/ 0 h 1152939"/>
              <a:gd name="connsiteX2" fmla="*/ 1325217 w 1338469"/>
              <a:gd name="connsiteY2" fmla="*/ 1152939 h 1152939"/>
              <a:gd name="connsiteX3" fmla="*/ 0 w 1338469"/>
              <a:gd name="connsiteY3" fmla="*/ 954157 h 1152939"/>
            </a:gdLst>
            <a:ahLst/>
            <a:cxnLst>
              <a:cxn ang="0">
                <a:pos x="connsiteX0" y="connsiteY0"/>
              </a:cxn>
              <a:cxn ang="0">
                <a:pos x="connsiteX1" y="connsiteY1"/>
              </a:cxn>
              <a:cxn ang="0">
                <a:pos x="connsiteX2" y="connsiteY2"/>
              </a:cxn>
              <a:cxn ang="0">
                <a:pos x="connsiteX3" y="connsiteY3"/>
              </a:cxn>
            </a:cxnLst>
            <a:rect l="l" t="t" r="r" b="b"/>
            <a:pathLst>
              <a:path w="1338469" h="1152939">
                <a:moveTo>
                  <a:pt x="0" y="954157"/>
                </a:moveTo>
                <a:lnTo>
                  <a:pt x="1338469" y="0"/>
                </a:lnTo>
                <a:lnTo>
                  <a:pt x="1325217" y="1152939"/>
                </a:lnTo>
                <a:lnTo>
                  <a:pt x="0" y="954157"/>
                </a:lnTo>
                <a:close/>
              </a:path>
            </a:pathLst>
          </a:custGeom>
          <a:solidFill>
            <a:sysClr val="window" lastClr="FFFFFF">
              <a:lumMod val="50000"/>
              <a:alpha val="24000"/>
            </a:sysClr>
          </a:solidFill>
          <a:ln w="25400" cap="flat" cmpd="sng" algn="ctr">
            <a:noFill/>
            <a:prstDash val="solid"/>
          </a:ln>
          <a:effectLst/>
        </p:spPr>
        <p:txBody>
          <a:bodyPr rtlCol="0" anchor="ctr"/>
          <a:lstStyle/>
          <a:p>
            <a:pPr algn="ctr" defTabSz="914400" hangingPunct="1"/>
            <a:endParaRPr lang="en-US" kern="1200">
              <a:solidFill>
                <a:prstClr val="white"/>
              </a:solidFill>
              <a:latin typeface="Calibri"/>
            </a:endParaRPr>
          </a:p>
        </p:txBody>
      </p:sp>
      <p:sp>
        <p:nvSpPr>
          <p:cNvPr id="10" name="Freeform: Shape 9"/>
          <p:cNvSpPr/>
          <p:nvPr/>
        </p:nvSpPr>
        <p:spPr>
          <a:xfrm>
            <a:off x="4851462" y="1495544"/>
            <a:ext cx="1338469" cy="1073101"/>
          </a:xfrm>
          <a:custGeom>
            <a:avLst/>
            <a:gdLst>
              <a:gd name="connsiteX0" fmla="*/ 0 w 1338469"/>
              <a:gd name="connsiteY0" fmla="*/ 954157 h 1152939"/>
              <a:gd name="connsiteX1" fmla="*/ 1338469 w 1338469"/>
              <a:gd name="connsiteY1" fmla="*/ 0 h 1152939"/>
              <a:gd name="connsiteX2" fmla="*/ 1325217 w 1338469"/>
              <a:gd name="connsiteY2" fmla="*/ 1152939 h 1152939"/>
              <a:gd name="connsiteX3" fmla="*/ 0 w 1338469"/>
              <a:gd name="connsiteY3" fmla="*/ 954157 h 1152939"/>
            </a:gdLst>
            <a:ahLst/>
            <a:cxnLst>
              <a:cxn ang="0">
                <a:pos x="connsiteX0" y="connsiteY0"/>
              </a:cxn>
              <a:cxn ang="0">
                <a:pos x="connsiteX1" y="connsiteY1"/>
              </a:cxn>
              <a:cxn ang="0">
                <a:pos x="connsiteX2" y="connsiteY2"/>
              </a:cxn>
              <a:cxn ang="0">
                <a:pos x="connsiteX3" y="connsiteY3"/>
              </a:cxn>
            </a:cxnLst>
            <a:rect l="l" t="t" r="r" b="b"/>
            <a:pathLst>
              <a:path w="1338469" h="1152939">
                <a:moveTo>
                  <a:pt x="0" y="954157"/>
                </a:moveTo>
                <a:lnTo>
                  <a:pt x="1338469" y="0"/>
                </a:lnTo>
                <a:lnTo>
                  <a:pt x="1325217" y="1152939"/>
                </a:lnTo>
                <a:lnTo>
                  <a:pt x="0" y="954157"/>
                </a:lnTo>
                <a:close/>
              </a:path>
            </a:pathLst>
          </a:custGeom>
          <a:solidFill>
            <a:sysClr val="window" lastClr="FFFFFF">
              <a:lumMod val="50000"/>
              <a:alpha val="24000"/>
            </a:sysClr>
          </a:solidFill>
          <a:ln w="25400" cap="flat" cmpd="sng" algn="ctr">
            <a:noFill/>
            <a:prstDash val="solid"/>
          </a:ln>
          <a:effectLst/>
        </p:spPr>
        <p:txBody>
          <a:bodyPr rtlCol="0" anchor="ctr"/>
          <a:lstStyle/>
          <a:p>
            <a:pPr algn="ctr" defTabSz="914400" hangingPunct="1"/>
            <a:endParaRPr lang="en-US" kern="1200">
              <a:solidFill>
                <a:prstClr val="white"/>
              </a:solidFill>
              <a:latin typeface="Calibri"/>
            </a:endParaRPr>
          </a:p>
        </p:txBody>
      </p:sp>
      <p:sp>
        <p:nvSpPr>
          <p:cNvPr id="11" name="Rectangle 10"/>
          <p:cNvSpPr/>
          <p:nvPr/>
        </p:nvSpPr>
        <p:spPr>
          <a:xfrm>
            <a:off x="6125536" y="1505110"/>
            <a:ext cx="1749966" cy="1231106"/>
          </a:xfrm>
          <a:prstGeom prst="rect">
            <a:avLst/>
          </a:prstGeom>
          <a:solidFill>
            <a:srgbClr val="44C8F5">
              <a:lumMod val="20000"/>
              <a:lumOff val="80000"/>
            </a:srgbClr>
          </a:solidFill>
          <a:ln>
            <a:solidFill>
              <a:srgbClr val="0070C0"/>
            </a:solidFill>
          </a:ln>
        </p:spPr>
        <p:txBody>
          <a:bodyPr wrap="none">
            <a:spAutoFit/>
          </a:bodyPr>
          <a:lstStyle/>
          <a:p>
            <a:pPr marR="0" lvl="0" indent="0" fontAlgn="auto">
              <a:lnSpc>
                <a:spcPct val="100000"/>
              </a:lnSpc>
              <a:spcBef>
                <a:spcPts val="0"/>
              </a:spcBef>
              <a:spcAft>
                <a:spcPts val="0"/>
              </a:spcAft>
              <a:buClrTx/>
              <a:buSzTx/>
              <a:buFontTx/>
              <a:buNone/>
              <a:tabLst/>
              <a:defRPr/>
            </a:pPr>
            <a:r>
              <a:rPr lang="en-US" b="1" dirty="0">
                <a:solidFill>
                  <a:schemeClr val="accent1">
                    <a:lumMod val="50000"/>
                    <a:lumOff val="50000"/>
                  </a:schemeClr>
                </a:solidFill>
              </a:rPr>
              <a:t>Service Y:</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rPr>
              <a:t>topology_template</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rPr>
              <a:t>      </a:t>
            </a:r>
            <a:r>
              <a:rPr kumimoji="0" lang="en-US" sz="1400" b="0" i="0" u="none" strike="noStrike" kern="1200" cap="none" spc="0" normalizeH="0" baseline="0" noProof="0" dirty="0" err="1">
                <a:ln>
                  <a:noFill/>
                </a:ln>
                <a:solidFill>
                  <a:sysClr val="windowText" lastClr="000000"/>
                </a:solidFill>
                <a:effectLst/>
                <a:uLnTx/>
                <a:uFillTx/>
              </a:rPr>
              <a:t>node_templates</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lang="en-US" sz="1400" kern="1200" dirty="0">
                <a:solidFill>
                  <a:sysClr val="windowText" lastClr="000000"/>
                </a:solidFill>
              </a:rPr>
              <a:t>          VNF_Y</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noProof="0" dirty="0">
                <a:ln>
                  <a:noFill/>
                </a:ln>
                <a:solidFill>
                  <a:sysClr val="windowText" lastClr="000000"/>
                </a:solidFill>
                <a:effectLst/>
                <a:uLnTx/>
                <a:uFillTx/>
              </a:rPr>
              <a:t>          </a:t>
            </a:r>
            <a:r>
              <a:rPr kumimoji="0" lang="en-US" sz="1400" b="0" i="0" u="none" strike="noStrike" kern="1200" cap="none" spc="0" normalizeH="0" noProof="0" dirty="0" err="1">
                <a:ln>
                  <a:noFill/>
                </a:ln>
                <a:solidFill>
                  <a:sysClr val="windowText" lastClr="000000"/>
                </a:solidFill>
                <a:effectLst/>
                <a:uLnTx/>
                <a:uFillTx/>
              </a:rPr>
              <a:t>Service_Z</a:t>
            </a:r>
            <a:endParaRPr kumimoji="0" lang="en-US" sz="1400" b="0" i="0" u="none" strike="noStrike" kern="1200" cap="none" spc="0" normalizeH="0" baseline="0" noProof="0" dirty="0">
              <a:ln>
                <a:noFill/>
              </a:ln>
              <a:solidFill>
                <a:sysClr val="windowText" lastClr="000000"/>
              </a:solidFill>
              <a:effectLst/>
              <a:uLnTx/>
              <a:uFillTx/>
            </a:endParaRPr>
          </a:p>
        </p:txBody>
      </p:sp>
      <p:sp>
        <p:nvSpPr>
          <p:cNvPr id="12" name="Freeform: Shape 11"/>
          <p:cNvSpPr/>
          <p:nvPr/>
        </p:nvSpPr>
        <p:spPr>
          <a:xfrm>
            <a:off x="7407580" y="1720080"/>
            <a:ext cx="1338469" cy="1015798"/>
          </a:xfrm>
          <a:custGeom>
            <a:avLst/>
            <a:gdLst>
              <a:gd name="connsiteX0" fmla="*/ 0 w 1338469"/>
              <a:gd name="connsiteY0" fmla="*/ 954157 h 1152939"/>
              <a:gd name="connsiteX1" fmla="*/ 1338469 w 1338469"/>
              <a:gd name="connsiteY1" fmla="*/ 0 h 1152939"/>
              <a:gd name="connsiteX2" fmla="*/ 1325217 w 1338469"/>
              <a:gd name="connsiteY2" fmla="*/ 1152939 h 1152939"/>
              <a:gd name="connsiteX3" fmla="*/ 0 w 1338469"/>
              <a:gd name="connsiteY3" fmla="*/ 954157 h 1152939"/>
            </a:gdLst>
            <a:ahLst/>
            <a:cxnLst>
              <a:cxn ang="0">
                <a:pos x="connsiteX0" y="connsiteY0"/>
              </a:cxn>
              <a:cxn ang="0">
                <a:pos x="connsiteX1" y="connsiteY1"/>
              </a:cxn>
              <a:cxn ang="0">
                <a:pos x="connsiteX2" y="connsiteY2"/>
              </a:cxn>
              <a:cxn ang="0">
                <a:pos x="connsiteX3" y="connsiteY3"/>
              </a:cxn>
            </a:cxnLst>
            <a:rect l="l" t="t" r="r" b="b"/>
            <a:pathLst>
              <a:path w="1338469" h="1152939">
                <a:moveTo>
                  <a:pt x="0" y="954157"/>
                </a:moveTo>
                <a:lnTo>
                  <a:pt x="1338469" y="0"/>
                </a:lnTo>
                <a:lnTo>
                  <a:pt x="1325217" y="1152939"/>
                </a:lnTo>
                <a:lnTo>
                  <a:pt x="0" y="954157"/>
                </a:lnTo>
                <a:close/>
              </a:path>
            </a:pathLst>
          </a:custGeom>
          <a:solidFill>
            <a:sysClr val="window" lastClr="FFFFFF">
              <a:lumMod val="50000"/>
              <a:alpha val="24000"/>
            </a:sysClr>
          </a:solidFill>
          <a:ln w="25400" cap="flat" cmpd="sng" algn="ctr">
            <a:noFill/>
            <a:prstDash val="solid"/>
          </a:ln>
          <a:effectLst/>
        </p:spPr>
        <p:txBody>
          <a:bodyPr rtlCol="0" anchor="ctr"/>
          <a:lstStyle/>
          <a:p>
            <a:pPr algn="ctr" defTabSz="914400" hangingPunct="1"/>
            <a:endParaRPr lang="en-US" kern="1200">
              <a:solidFill>
                <a:prstClr val="white"/>
              </a:solidFill>
              <a:latin typeface="Calibri"/>
            </a:endParaRPr>
          </a:p>
        </p:txBody>
      </p:sp>
      <p:sp>
        <p:nvSpPr>
          <p:cNvPr id="13" name="Rectangle 12"/>
          <p:cNvSpPr/>
          <p:nvPr/>
        </p:nvSpPr>
        <p:spPr>
          <a:xfrm>
            <a:off x="8681971" y="1746584"/>
            <a:ext cx="1749966" cy="1015663"/>
          </a:xfrm>
          <a:prstGeom prst="rect">
            <a:avLst/>
          </a:prstGeom>
          <a:solidFill>
            <a:srgbClr val="44C8F5">
              <a:lumMod val="20000"/>
              <a:lumOff val="80000"/>
            </a:srgbClr>
          </a:solidFill>
          <a:ln>
            <a:solidFill>
              <a:srgbClr val="0070C0"/>
            </a:solidFill>
          </a:ln>
        </p:spPr>
        <p:txBody>
          <a:bodyPr wrap="none">
            <a:spAutoFit/>
          </a:bodyPr>
          <a:lstStyle/>
          <a:p>
            <a:pPr>
              <a:defRPr/>
            </a:pPr>
            <a:r>
              <a:rPr lang="en-US" b="1" dirty="0">
                <a:solidFill>
                  <a:schemeClr val="accent1">
                    <a:lumMod val="50000"/>
                    <a:lumOff val="50000"/>
                  </a:schemeClr>
                </a:solidFill>
              </a:rPr>
              <a:t>Service Z:</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rPr>
              <a:t>topology_template</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rPr>
              <a:t>      </a:t>
            </a:r>
            <a:r>
              <a:rPr kumimoji="0" lang="en-US" sz="1400" b="0" i="0" u="none" strike="noStrike" kern="1200" cap="none" spc="0" normalizeH="0" baseline="0" noProof="0" dirty="0" err="1">
                <a:ln>
                  <a:noFill/>
                </a:ln>
                <a:solidFill>
                  <a:sysClr val="windowText" lastClr="000000"/>
                </a:solidFill>
                <a:effectLst/>
                <a:uLnTx/>
                <a:uFillTx/>
              </a:rPr>
              <a:t>node_templates</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lang="en-US" sz="1400" kern="1200" dirty="0">
                <a:solidFill>
                  <a:sysClr val="windowText" lastClr="000000"/>
                </a:solidFill>
              </a:rPr>
              <a:t>          VNF_Z</a:t>
            </a:r>
          </a:p>
        </p:txBody>
      </p:sp>
      <p:cxnSp>
        <p:nvCxnSpPr>
          <p:cNvPr id="15" name="Straight Connector 14"/>
          <p:cNvCxnSpPr/>
          <p:nvPr/>
        </p:nvCxnSpPr>
        <p:spPr>
          <a:xfrm>
            <a:off x="710119" y="3142034"/>
            <a:ext cx="10972800" cy="0"/>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6" name="Elbow Connector 15"/>
          <p:cNvCxnSpPr/>
          <p:nvPr/>
        </p:nvCxnSpPr>
        <p:spPr>
          <a:xfrm flipV="1">
            <a:off x="2562330" y="1505110"/>
            <a:ext cx="1006771" cy="806011"/>
          </a:xfrm>
          <a:prstGeom prst="bentConnector3">
            <a:avLst>
              <a:gd name="adj1" fmla="val 50000"/>
            </a:avLst>
          </a:prstGeom>
          <a:noFill/>
          <a:ln w="25400" cap="flat">
            <a:solidFill>
              <a:schemeClr val="accent4">
                <a:lumMod val="60000"/>
                <a:lumOff val="40000"/>
              </a:schemeClr>
            </a:solidFill>
            <a:prstDash val="solid"/>
            <a:round/>
            <a:tailEnd type="arrow"/>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8" name="Elbow Connector 17"/>
          <p:cNvCxnSpPr/>
          <p:nvPr/>
        </p:nvCxnSpPr>
        <p:spPr>
          <a:xfrm flipV="1">
            <a:off x="4994031" y="1720080"/>
            <a:ext cx="1131505" cy="769053"/>
          </a:xfrm>
          <a:prstGeom prst="bentConnector3">
            <a:avLst>
              <a:gd name="adj1" fmla="val 48224"/>
            </a:avLst>
          </a:prstGeom>
          <a:noFill/>
          <a:ln w="25400" cap="flat">
            <a:solidFill>
              <a:schemeClr val="accent4">
                <a:lumMod val="60000"/>
                <a:lumOff val="40000"/>
              </a:schemeClr>
            </a:solidFill>
            <a:prstDash val="solid"/>
            <a:round/>
            <a:tailEnd type="arrow"/>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21" name="Elbow Connector 20"/>
          <p:cNvCxnSpPr/>
          <p:nvPr/>
        </p:nvCxnSpPr>
        <p:spPr>
          <a:xfrm flipV="1">
            <a:off x="7636747" y="1919235"/>
            <a:ext cx="1045224" cy="569898"/>
          </a:xfrm>
          <a:prstGeom prst="bentConnector3">
            <a:avLst>
              <a:gd name="adj1" fmla="val 50000"/>
            </a:avLst>
          </a:prstGeom>
          <a:noFill/>
          <a:ln w="25400" cap="flat">
            <a:solidFill>
              <a:schemeClr val="accent4">
                <a:lumMod val="60000"/>
                <a:lumOff val="40000"/>
              </a:schemeClr>
            </a:solidFill>
            <a:prstDash val="solid"/>
            <a:round/>
            <a:tailEnd type="arrow"/>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2373880040"/>
      </p:ext>
    </p:extLst>
  </p:cSld>
  <p:clrMapOvr>
    <a:masterClrMapping/>
  </p:clrMapOvr>
  <p:transition spd="med" advClick="0"/>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9849" y="155176"/>
            <a:ext cx="10844563" cy="615553"/>
          </a:xfrm>
        </p:spPr>
        <p:txBody>
          <a:bodyPr>
            <a:normAutofit/>
          </a:bodyPr>
          <a:lstStyle/>
          <a:p>
            <a:pPr>
              <a:lnSpc>
                <a:spcPct val="90000"/>
              </a:lnSpc>
            </a:pPr>
            <a:r>
              <a:rPr lang="en-US" altLang="en-US" sz="3500" b="1" dirty="0">
                <a:latin typeface="Arial" panose="020B0604020202020204"/>
              </a:rPr>
              <a:t>Conclusions</a:t>
            </a:r>
          </a:p>
        </p:txBody>
      </p:sp>
      <p:sp>
        <p:nvSpPr>
          <p:cNvPr id="3" name="TextBox 2"/>
          <p:cNvSpPr txBox="1"/>
          <p:nvPr/>
        </p:nvSpPr>
        <p:spPr>
          <a:xfrm>
            <a:off x="856810" y="851040"/>
            <a:ext cx="11210631" cy="553001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noAutofit/>
          </a:bodyPr>
          <a:lstStyle/>
          <a:p>
            <a:pPr marL="285750" marR="0" lvl="0" indent="-285750" algn="l" defTabSz="4572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latin typeface="Calibri"/>
                <a:sym typeface="Calibri"/>
              </a:rPr>
              <a:t>Service Providers require the ability to define Services that can be leveraged by </a:t>
            </a:r>
            <a:r>
              <a:rPr lang="en-US" b="1" kern="0" dirty="0">
                <a:solidFill>
                  <a:schemeClr val="accent1">
                    <a:lumMod val="50000"/>
                    <a:lumOff val="50000"/>
                  </a:schemeClr>
                </a:solidFill>
                <a:latin typeface="Calibri"/>
                <a:sym typeface="Calibri"/>
              </a:rPr>
              <a:t>higher order Services </a:t>
            </a:r>
            <a:r>
              <a:rPr kumimoji="0" lang="en-US" b="0" i="0" u="none" strike="noStrike" kern="0" cap="none" spc="0" normalizeH="0" baseline="0" noProof="0" dirty="0">
                <a:ln>
                  <a:noFill/>
                </a:ln>
                <a:solidFill>
                  <a:srgbClr val="000000"/>
                </a:solidFill>
                <a:effectLst/>
                <a:uLnTx/>
                <a:uFillTx/>
                <a:latin typeface="Calibri"/>
                <a:sym typeface="Calibri"/>
              </a:rPr>
              <a:t>and other compounded services / segments / slices.</a:t>
            </a:r>
          </a:p>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300" b="0" i="0" u="none" strike="noStrike" kern="0" cap="none" spc="0" normalizeH="0" baseline="0" noProof="0" dirty="0">
              <a:ln>
                <a:noFill/>
              </a:ln>
              <a:solidFill>
                <a:srgbClr val="000000"/>
              </a:solidFill>
              <a:effectLst/>
              <a:uLnTx/>
              <a:uFillTx/>
              <a:latin typeface="Calibri"/>
              <a:sym typeface="Calibri"/>
            </a:endParaRPr>
          </a:p>
          <a:p>
            <a:pPr marL="285750" marR="0" lvl="0" indent="-285750" algn="l" defTabSz="4572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b="1" i="0" u="none" strike="noStrike" kern="0" cap="none" spc="0" normalizeH="0" baseline="0" noProof="0" dirty="0">
                <a:ln>
                  <a:noFill/>
                </a:ln>
                <a:solidFill>
                  <a:schemeClr val="accent1">
                    <a:lumMod val="50000"/>
                    <a:lumOff val="50000"/>
                  </a:schemeClr>
                </a:solidFill>
                <a:effectLst/>
                <a:uLnTx/>
                <a:uFillTx/>
                <a:latin typeface="Calibri"/>
                <a:sym typeface="Calibri"/>
              </a:rPr>
              <a:t>Consistent with ETSI MANO, ONAP should </a:t>
            </a:r>
            <a:r>
              <a:rPr lang="en-US" b="1" kern="0" dirty="0">
                <a:solidFill>
                  <a:schemeClr val="accent1">
                    <a:lumMod val="50000"/>
                    <a:lumOff val="50000"/>
                  </a:schemeClr>
                </a:solidFill>
                <a:latin typeface="Calibri"/>
                <a:sym typeface="Calibri"/>
              </a:rPr>
              <a:t>NOT</a:t>
            </a:r>
            <a:r>
              <a:rPr kumimoji="0" lang="en-US" b="1" i="0" u="none" strike="noStrike" kern="0" cap="none" spc="0" normalizeH="0" baseline="0" noProof="0" dirty="0">
                <a:ln>
                  <a:noFill/>
                </a:ln>
                <a:solidFill>
                  <a:schemeClr val="accent1">
                    <a:lumMod val="50000"/>
                    <a:lumOff val="50000"/>
                  </a:schemeClr>
                </a:solidFill>
                <a:effectLst/>
                <a:uLnTx/>
                <a:uFillTx/>
                <a:latin typeface="Calibri"/>
                <a:sym typeface="Calibri"/>
              </a:rPr>
              <a:t> separate Service Orchestration and Resource Orchestration into two separate named components, because each Resource can be exposed as a Service</a:t>
            </a:r>
          </a:p>
          <a:p>
            <a:pPr marL="976313" marR="0" lvl="3" indent="-285750" algn="l" defTabSz="457200" rtl="0" eaLnBrk="1" fontAlgn="auto" latinLnBrk="0" hangingPunct="0">
              <a:lnSpc>
                <a:spcPct val="100000"/>
              </a:lnSpc>
              <a:spcBef>
                <a:spcPts val="0"/>
              </a:spcBef>
              <a:spcAft>
                <a:spcPts val="0"/>
              </a:spcAft>
              <a:buClrTx/>
              <a:buSzTx/>
              <a:buFont typeface="Courier New" panose="02070309020205020404" pitchFamily="49" charset="0"/>
              <a:buChar char="o"/>
              <a:tabLst>
                <a:tab pos="3148013" algn="l"/>
              </a:tabLst>
              <a:defRPr/>
            </a:pPr>
            <a:r>
              <a:rPr kumimoji="0" lang="en-US" sz="1400" b="0" i="0" u="none" strike="noStrike" kern="0" cap="none" spc="0" normalizeH="0" baseline="0" noProof="0" dirty="0">
                <a:ln>
                  <a:noFill/>
                </a:ln>
                <a:solidFill>
                  <a:srgbClr val="000000"/>
                </a:solidFill>
                <a:effectLst/>
                <a:uLnTx/>
                <a:uFillTx/>
                <a:latin typeface="Calibri"/>
                <a:sym typeface="Calibri"/>
              </a:rPr>
              <a:t>What appears as a “Resource” from one Service’s perspective, may actually be a Service from another perspective</a:t>
            </a:r>
          </a:p>
          <a:p>
            <a:pPr marL="0" marR="0" lvl="3" indent="0" algn="l" defTabSz="457200" rtl="0" eaLnBrk="1" fontAlgn="auto" latinLnBrk="0" hangingPunct="0">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rgbClr val="000000"/>
              </a:solidFill>
              <a:effectLst/>
              <a:uLnTx/>
              <a:uFillTx/>
              <a:latin typeface="Calibri"/>
              <a:sym typeface="Calibri"/>
            </a:endParaRPr>
          </a:p>
          <a:p>
            <a:pPr marL="285750" marR="0" lvl="3" indent="-285750" algn="l" defTabSz="4572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latin typeface="Calibri"/>
                <a:sym typeface="Calibri"/>
              </a:rPr>
              <a:t>In Addition, ONAP scope is much broader than ETSI MANO (MANO limited to Cloud infrastructure</a:t>
            </a:r>
            <a:r>
              <a:rPr kumimoji="0" lang="en-US" b="0" i="0" u="none" strike="noStrike" kern="0" cap="none" spc="0" normalizeH="0" noProof="0" dirty="0">
                <a:ln>
                  <a:noFill/>
                </a:ln>
                <a:solidFill>
                  <a:srgbClr val="000000"/>
                </a:solidFill>
                <a:effectLst/>
                <a:uLnTx/>
                <a:uFillTx/>
                <a:latin typeface="Calibri"/>
                <a:sym typeface="Calibri"/>
              </a:rPr>
              <a:t> services and management of VNF as a basic resource (ignoring the application of the VNF)), therefore SO should support full orchestration scope of ONAP</a:t>
            </a:r>
            <a:endParaRPr kumimoji="0" lang="en-US" b="0" i="0" u="none" strike="noStrike" kern="0" cap="none" spc="0" normalizeH="0" baseline="0" noProof="0" dirty="0">
              <a:ln>
                <a:noFill/>
              </a:ln>
              <a:solidFill>
                <a:srgbClr val="000000"/>
              </a:solidFill>
              <a:effectLst/>
              <a:uLnTx/>
              <a:uFillTx/>
              <a:latin typeface="Calibri"/>
              <a:sym typeface="Calibri"/>
            </a:endParaRPr>
          </a:p>
          <a:p>
            <a:pPr marL="285750" lvl="3" indent="-285750" defTabSz="457200" hangingPunct="0">
              <a:buFont typeface="Arial" panose="020B0604020202020204" pitchFamily="34" charset="0"/>
              <a:buChar char="•"/>
              <a:defRPr/>
            </a:pPr>
            <a:r>
              <a:rPr lang="en-US" kern="0" dirty="0">
                <a:solidFill>
                  <a:srgbClr val="000000"/>
                </a:solidFill>
                <a:sym typeface="Calibri"/>
              </a:rPr>
              <a:t>To achieve alignment with MANO for common functionality, </a:t>
            </a:r>
            <a:r>
              <a:rPr lang="en-US" b="1" kern="0" dirty="0">
                <a:solidFill>
                  <a:schemeClr val="accent1">
                    <a:lumMod val="50000"/>
                    <a:lumOff val="50000"/>
                  </a:schemeClr>
                </a:solidFill>
                <a:sym typeface="Calibri"/>
              </a:rPr>
              <a:t>SO should expose APIs for basic resource onboarding/LCM (VNF) .  This is SOL-001, SOL-004 and SOL-005.</a:t>
            </a:r>
          </a:p>
          <a:p>
            <a:pPr marL="285750" lvl="3" indent="-285750" defTabSz="457200" hangingPunct="0">
              <a:buFont typeface="Arial" panose="020B0604020202020204" pitchFamily="34" charset="0"/>
              <a:buChar char="•"/>
              <a:defRPr/>
            </a:pPr>
            <a:r>
              <a:rPr lang="en-US" b="1" kern="0" dirty="0">
                <a:solidFill>
                  <a:schemeClr val="accent1">
                    <a:lumMod val="50000"/>
                    <a:lumOff val="50000"/>
                  </a:schemeClr>
                </a:solidFill>
                <a:sym typeface="Calibri"/>
              </a:rPr>
              <a:t>Or simple network service onboarding/LCM (composed of one or more VNFs) and related models. </a:t>
            </a:r>
            <a:r>
              <a:rPr kumimoji="0" lang="en-US" b="0" i="0" u="none" strike="noStrike" kern="0" cap="none" spc="0" normalizeH="0" baseline="0" noProof="0" dirty="0">
                <a:ln>
                  <a:noFill/>
                </a:ln>
                <a:solidFill>
                  <a:srgbClr val="000000"/>
                </a:solidFill>
                <a:effectLst/>
                <a:uLnTx/>
                <a:uFillTx/>
                <a:latin typeface="Calibri"/>
                <a:sym typeface="Calibri"/>
              </a:rPr>
              <a:t>In addition, ONAP SO should </a:t>
            </a:r>
            <a:r>
              <a:rPr lang="en-US" kern="0" dirty="0">
                <a:solidFill>
                  <a:srgbClr val="000000"/>
                </a:solidFill>
                <a:sym typeface="Calibri"/>
              </a:rPr>
              <a:t>Support</a:t>
            </a:r>
            <a:r>
              <a:rPr lang="en-US" kern="0" dirty="0">
                <a:solidFill>
                  <a:srgbClr val="0070C0"/>
                </a:solidFill>
                <a:latin typeface="Calibri"/>
                <a:sym typeface="Calibri"/>
              </a:rPr>
              <a:t> </a:t>
            </a:r>
            <a:r>
              <a:rPr kumimoji="0" lang="en-US" b="1" i="0" u="none" strike="noStrike" kern="0" cap="none" spc="0" normalizeH="0" baseline="0" noProof="0" dirty="0">
                <a:ln>
                  <a:noFill/>
                </a:ln>
                <a:solidFill>
                  <a:schemeClr val="accent1">
                    <a:lumMod val="50000"/>
                    <a:lumOff val="50000"/>
                  </a:schemeClr>
                </a:solidFill>
                <a:effectLst/>
                <a:uLnTx/>
                <a:uFillTx/>
                <a:latin typeface="Calibri"/>
                <a:sym typeface="Calibri"/>
              </a:rPr>
              <a:t>“Service reuse” </a:t>
            </a:r>
            <a:r>
              <a:rPr kumimoji="0" lang="en-US" b="0" i="0" u="none" strike="noStrike" kern="0" cap="none" spc="0" normalizeH="0" baseline="0" noProof="0" dirty="0">
                <a:ln>
                  <a:noFill/>
                </a:ln>
                <a:solidFill>
                  <a:srgbClr val="000000"/>
                </a:solidFill>
                <a:effectLst/>
                <a:uLnTx/>
                <a:uFillTx/>
                <a:latin typeface="Calibri"/>
                <a:sym typeface="Calibri"/>
              </a:rPr>
              <a:t>to drive model driven run-time behavior for complex services:</a:t>
            </a:r>
          </a:p>
          <a:p>
            <a:pPr marL="742950" lvl="4" indent="-285750" defTabSz="457200" hangingPunct="0">
              <a:buFont typeface="Arial" panose="020B0604020202020204" pitchFamily="34" charset="0"/>
              <a:buChar char="•"/>
              <a:defRPr/>
            </a:pPr>
            <a:r>
              <a:rPr lang="en-US" sz="1400" kern="0" dirty="0">
                <a:solidFill>
                  <a:srgbClr val="000000"/>
                </a:solidFill>
                <a:sym typeface="Calibri"/>
              </a:rPr>
              <a:t>Compounded Services (e.g. Residential </a:t>
            </a:r>
            <a:r>
              <a:rPr lang="en-US" sz="1400" kern="0" dirty="0" err="1">
                <a:solidFill>
                  <a:srgbClr val="000000"/>
                </a:solidFill>
                <a:sym typeface="Calibri"/>
              </a:rPr>
              <a:t>vCPE</a:t>
            </a:r>
            <a:r>
              <a:rPr lang="en-US" sz="1400" kern="0" dirty="0">
                <a:solidFill>
                  <a:srgbClr val="000000"/>
                </a:solidFill>
                <a:sym typeface="Calibri"/>
              </a:rPr>
              <a:t>, Network Slicing Segments, etc.)</a:t>
            </a:r>
          </a:p>
          <a:p>
            <a:pPr marL="742950" lvl="4" indent="-285750" defTabSz="457200" hangingPunct="0">
              <a:buFont typeface="Arial" panose="020B0604020202020204" pitchFamily="34" charset="0"/>
              <a:buChar char="•"/>
              <a:defRPr/>
            </a:pPr>
            <a:r>
              <a:rPr lang="en-US" sz="1400" kern="0" dirty="0">
                <a:solidFill>
                  <a:srgbClr val="000000"/>
                </a:solidFill>
                <a:sym typeface="Calibri"/>
              </a:rPr>
              <a:t>Nested Services (e.g., E2E Slice)</a:t>
            </a:r>
          </a:p>
          <a:p>
            <a:pPr marL="285750" marR="0" lvl="3" indent="-285750" algn="l" defTabSz="4572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latin typeface="Calibri"/>
                <a:sym typeface="Calibri"/>
              </a:rPr>
              <a:t>ONAP should provide Service Providers deployment flexibility to address scalability, </a:t>
            </a:r>
            <a:r>
              <a:rPr kumimoji="0" lang="en-US" b="1" i="0" u="none" strike="noStrike" kern="0" cap="none" spc="0" normalizeH="0" baseline="0" noProof="0" dirty="0">
                <a:ln>
                  <a:noFill/>
                </a:ln>
                <a:solidFill>
                  <a:schemeClr val="accent1">
                    <a:lumMod val="50000"/>
                    <a:lumOff val="50000"/>
                  </a:schemeClr>
                </a:solidFill>
                <a:effectLst/>
                <a:uLnTx/>
                <a:uFillTx/>
                <a:latin typeface="Calibri"/>
                <a:sym typeface="Calibri"/>
              </a:rPr>
              <a:t>geographic distribution and redundancy / resiliency</a:t>
            </a:r>
          </a:p>
          <a:p>
            <a:pPr marL="742950" lvl="4" indent="-285750" defTabSz="457200" hangingPunct="0">
              <a:buFont typeface="Arial" panose="020B0604020202020204" pitchFamily="34" charset="0"/>
              <a:buChar char="•"/>
              <a:tabLst>
                <a:tab pos="3148013" algn="l"/>
              </a:tabLst>
              <a:defRPr/>
            </a:pPr>
            <a:r>
              <a:rPr lang="en-US" sz="1400" kern="0" dirty="0">
                <a:solidFill>
                  <a:srgbClr val="000000"/>
                </a:solidFill>
                <a:sym typeface="Calibri"/>
              </a:rPr>
              <a:t>But should not impose extra complexity and cost on service providers by separating service / resource orchestration that provides little known benefit</a:t>
            </a:r>
          </a:p>
        </p:txBody>
      </p:sp>
    </p:spTree>
    <p:extLst>
      <p:ext uri="{BB962C8B-B14F-4D97-AF65-F5344CB8AC3E}">
        <p14:creationId xmlns:p14="http://schemas.microsoft.com/office/powerpoint/2010/main" val="3934741271"/>
      </p:ext>
    </p:extLst>
  </p:cSld>
  <p:clrMapOvr>
    <a:masterClrMapping/>
  </p:clrMapOvr>
  <p:transition spd="med" advClick="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Recommendations for Beijing Release</a:t>
            </a:r>
          </a:p>
        </p:txBody>
      </p:sp>
      <p:sp>
        <p:nvSpPr>
          <p:cNvPr id="4" name="Text Placeholder 3"/>
          <p:cNvSpPr>
            <a:spLocks noGrp="1"/>
          </p:cNvSpPr>
          <p:nvPr>
            <p:ph type="body" sz="quarter" idx="10"/>
          </p:nvPr>
        </p:nvSpPr>
        <p:spPr>
          <a:xfrm>
            <a:off x="314325" y="1118794"/>
            <a:ext cx="11506200" cy="5389581"/>
          </a:xfrm>
        </p:spPr>
        <p:txBody>
          <a:bodyPr>
            <a:noAutofit/>
          </a:bodyPr>
          <a:lstStyle/>
          <a:p>
            <a:r>
              <a:rPr lang="en-US" sz="2000" dirty="0">
                <a:solidFill>
                  <a:schemeClr val="tx1"/>
                </a:solidFill>
              </a:rPr>
              <a:t>Achievable </a:t>
            </a:r>
            <a:r>
              <a:rPr lang="en-US" sz="2000" b="1" u="sng" dirty="0">
                <a:solidFill>
                  <a:schemeClr val="tx1"/>
                </a:solidFill>
              </a:rPr>
              <a:t>Recommendations</a:t>
            </a:r>
            <a:r>
              <a:rPr lang="en-US" sz="2000" dirty="0">
                <a:solidFill>
                  <a:schemeClr val="tx1"/>
                </a:solidFill>
              </a:rPr>
              <a:t> for Beijing to  begin aligning with target architecture</a:t>
            </a:r>
          </a:p>
          <a:p>
            <a:pPr lvl="1">
              <a:buFont typeface="Courier New" panose="02070309020205020404" pitchFamily="49" charset="0"/>
              <a:buChar char="o"/>
            </a:pPr>
            <a:r>
              <a:rPr lang="en-US" sz="1400" dirty="0"/>
              <a:t>Key Architecture Principles: Modular, Microservices, Model-driven</a:t>
            </a:r>
          </a:p>
          <a:p>
            <a:pPr lvl="1">
              <a:buFont typeface="Courier New" panose="02070309020205020404" pitchFamily="49" charset="0"/>
              <a:buChar char="o"/>
            </a:pPr>
            <a:r>
              <a:rPr lang="en-US" sz="1400" dirty="0"/>
              <a:t>Modular:</a:t>
            </a:r>
          </a:p>
          <a:p>
            <a:pPr lvl="2">
              <a:buFont typeface="Wingdings" panose="05000000000000000000" pitchFamily="2" charset="2"/>
              <a:buChar char="Ø"/>
            </a:pPr>
            <a:r>
              <a:rPr lang="en-US" sz="1200" dirty="0"/>
              <a:t>Improve APIs between components.  Document them using Swagger.</a:t>
            </a:r>
          </a:p>
          <a:p>
            <a:pPr lvl="2">
              <a:buFont typeface="Wingdings" panose="05000000000000000000" pitchFamily="2" charset="2"/>
              <a:buChar char="Ø"/>
            </a:pPr>
            <a:r>
              <a:rPr lang="en-US" sz="1200" dirty="0"/>
              <a:t>Align interfaces with industry standards, where available/appropriate </a:t>
            </a:r>
            <a:r>
              <a:rPr lang="en-US" sz="1200" strike="sngStrike" dirty="0"/>
              <a:t>(for example, ETSI</a:t>
            </a:r>
            <a:r>
              <a:rPr lang="en-US" sz="1200" b="1" i="1" strike="sngStrike" dirty="0"/>
              <a:t> </a:t>
            </a:r>
            <a:r>
              <a:rPr lang="en-US" sz="1200" strike="sngStrike" dirty="0"/>
              <a:t>SOL-003, SOL-005, MEF Interlude, Legato, etc.)</a:t>
            </a:r>
          </a:p>
          <a:p>
            <a:pPr lvl="1">
              <a:buFont typeface="Courier New" panose="02070309020205020404" pitchFamily="49" charset="0"/>
              <a:buChar char="o"/>
            </a:pPr>
            <a:r>
              <a:rPr lang="en-US" sz="1400" dirty="0"/>
              <a:t>Microservices-based</a:t>
            </a:r>
          </a:p>
          <a:p>
            <a:pPr lvl="2">
              <a:buFont typeface="Wingdings" panose="05000000000000000000" pitchFamily="2" charset="2"/>
              <a:buChar char="Ø"/>
            </a:pPr>
            <a:r>
              <a:rPr lang="en-US" sz="1200" dirty="0"/>
              <a:t>Use OOM for onboarding, instantiation (support MSB natively)</a:t>
            </a:r>
            <a:r>
              <a:rPr lang="en-US" sz="1200" b="1" i="1" dirty="0"/>
              <a:t>, </a:t>
            </a:r>
            <a:r>
              <a:rPr lang="en-US" sz="1200" dirty="0"/>
              <a:t>scalability</a:t>
            </a:r>
          </a:p>
          <a:p>
            <a:pPr lvl="2">
              <a:buFont typeface="Wingdings" panose="05000000000000000000" pitchFamily="2" charset="2"/>
              <a:buChar char="Ø"/>
            </a:pPr>
            <a:r>
              <a:rPr lang="en-US" sz="1200" dirty="0"/>
              <a:t>Register with MSB</a:t>
            </a:r>
          </a:p>
          <a:p>
            <a:pPr lvl="2">
              <a:buFont typeface="Wingdings" panose="05000000000000000000" pitchFamily="2" charset="2"/>
              <a:buChar char="Ø"/>
            </a:pPr>
            <a:r>
              <a:rPr lang="en-US" sz="1200" dirty="0"/>
              <a:t>Use </a:t>
            </a:r>
            <a:r>
              <a:rPr lang="en-US" sz="1200" dirty="0" err="1"/>
              <a:t>microservices</a:t>
            </a:r>
            <a:r>
              <a:rPr lang="en-US" sz="1200" dirty="0"/>
              <a:t> best practices (e.g., separate data from the component, use common KV stores/databases, for KV stores – prefer Consul, etc.)</a:t>
            </a:r>
          </a:p>
          <a:p>
            <a:pPr lvl="1">
              <a:buFont typeface="Courier New" panose="02070309020205020404" pitchFamily="49" charset="0"/>
              <a:buChar char="o"/>
            </a:pPr>
            <a:r>
              <a:rPr lang="en-US" sz="1400" dirty="0"/>
              <a:t>Model-driven</a:t>
            </a:r>
          </a:p>
          <a:p>
            <a:pPr lvl="2">
              <a:buFont typeface="Wingdings" panose="05000000000000000000" pitchFamily="2" charset="2"/>
              <a:buChar char="Ø"/>
            </a:pPr>
            <a:r>
              <a:rPr lang="en-US" sz="1200" dirty="0"/>
              <a:t>Align with info/data models from the Modeling Subcommittee (to be published Feb 2018)</a:t>
            </a:r>
          </a:p>
          <a:p>
            <a:pPr lvl="2">
              <a:buFont typeface="Wingdings" panose="05000000000000000000" pitchFamily="2" charset="2"/>
              <a:buChar char="Ø"/>
            </a:pPr>
            <a:r>
              <a:rPr lang="en-US" sz="1200" dirty="0"/>
              <a:t>Explore ways to use model-driven principles inside each component</a:t>
            </a:r>
            <a:r>
              <a:rPr lang="en-US" sz="1200" b="1" i="1" dirty="0"/>
              <a:t> </a:t>
            </a:r>
            <a:r>
              <a:rPr lang="en-US" sz="1200" dirty="0"/>
              <a:t>as well as across various components </a:t>
            </a:r>
            <a:r>
              <a:rPr lang="en-US" sz="1200" i="1" dirty="0"/>
              <a:t>(SDC, SO, VFC, APPC, ..)</a:t>
            </a:r>
          </a:p>
          <a:p>
            <a:r>
              <a:rPr lang="en-US" sz="2000" dirty="0">
                <a:solidFill>
                  <a:schemeClr val="tx1"/>
                </a:solidFill>
              </a:rPr>
              <a:t>Release Theme is Platform Maturity/S3P</a:t>
            </a:r>
          </a:p>
          <a:p>
            <a:pPr lvl="1">
              <a:buFont typeface="Courier New" panose="02070309020205020404" pitchFamily="49" charset="0"/>
              <a:buChar char="o"/>
            </a:pPr>
            <a:r>
              <a:rPr lang="en-US" sz="1400" dirty="0">
                <a:solidFill>
                  <a:schemeClr val="tx1"/>
                </a:solidFill>
              </a:rPr>
              <a:t>S3P (see Jason Hunt 1/4 TSC presentation for list of projects providing support for S3P)</a:t>
            </a:r>
          </a:p>
          <a:p>
            <a:pPr lvl="2">
              <a:buFont typeface="Wingdings" panose="05000000000000000000" pitchFamily="2" charset="2"/>
              <a:buChar char="Ø"/>
            </a:pPr>
            <a:r>
              <a:rPr lang="en-US" sz="1200" dirty="0"/>
              <a:t>Adhere to cloud-native principles </a:t>
            </a:r>
            <a:r>
              <a:rPr lang="en-US" sz="1000" strike="sngStrike" dirty="0"/>
              <a:t>(</a:t>
            </a:r>
            <a:r>
              <a:rPr lang="en-US" sz="1000" dirty="0">
                <a:solidFill>
                  <a:srgbClr val="0070C0"/>
                </a:solidFill>
              </a:rPr>
              <a:t>see https://martinfowler.com/, https://12factor.net/)</a:t>
            </a:r>
          </a:p>
          <a:p>
            <a:pPr lvl="2">
              <a:buFont typeface="Wingdings" panose="05000000000000000000" pitchFamily="2" charset="2"/>
              <a:buChar char="Ø"/>
            </a:pPr>
            <a:r>
              <a:rPr lang="en-US" sz="1200" dirty="0"/>
              <a:t>Use common libraries/SDKs/common services where possible to improve overall system resiliency/reliability</a:t>
            </a:r>
          </a:p>
          <a:p>
            <a:pPr lvl="2">
              <a:buFont typeface="Wingdings" panose="05000000000000000000" pitchFamily="2" charset="2"/>
              <a:buChar char="Ø"/>
            </a:pPr>
            <a:r>
              <a:rPr lang="en-US" sz="1200" dirty="0"/>
              <a:t>More focus on common services (where possible) also to help reduce testing</a:t>
            </a:r>
          </a:p>
          <a:p>
            <a:pPr lvl="2">
              <a:buFont typeface="Wingdings" panose="05000000000000000000" pitchFamily="2" charset="2"/>
              <a:buChar char="Ø"/>
            </a:pPr>
            <a:r>
              <a:rPr lang="en-US" sz="1200" dirty="0"/>
              <a:t>MUSIC for managing various ONAP components states, DB replication in a consistent manner </a:t>
            </a:r>
          </a:p>
          <a:p>
            <a:pPr lvl="2">
              <a:buFont typeface="Wingdings" panose="05000000000000000000" pitchFamily="2" charset="2"/>
              <a:buChar char="Ø"/>
            </a:pPr>
            <a:r>
              <a:rPr lang="en-US" sz="1200" dirty="0"/>
              <a:t>Enhanced AAF to support credential management for certificates</a:t>
            </a:r>
          </a:p>
          <a:p>
            <a:pPr lvl="2">
              <a:buFont typeface="Wingdings" panose="05000000000000000000" pitchFamily="2" charset="2"/>
              <a:buChar char="Ø"/>
            </a:pPr>
            <a:r>
              <a:rPr lang="en-US" sz="1200" dirty="0"/>
              <a:t>Support Image Management service to enhance security, virus checking, etc.</a:t>
            </a:r>
          </a:p>
        </p:txBody>
      </p:sp>
    </p:spTree>
    <p:extLst>
      <p:ext uri="{BB962C8B-B14F-4D97-AF65-F5344CB8AC3E}">
        <p14:creationId xmlns:p14="http://schemas.microsoft.com/office/powerpoint/2010/main" val="104988172"/>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873967" y="3836646"/>
            <a:ext cx="11318033" cy="2283814"/>
          </a:xfrm>
          <a:prstGeom prst="rect">
            <a:avLst/>
          </a:prstGeom>
        </p:spPr>
        <p:txBody>
          <a:bodyPr>
            <a:noAutofit/>
          </a:bodyPr>
          <a:lstStyle/>
          <a:p>
            <a:r>
              <a:rPr lang="en-US" sz="2800" b="1" dirty="0">
                <a:solidFill>
                  <a:schemeClr val="tx1"/>
                </a:solidFill>
              </a:rPr>
              <a:t>Functional Description of Beijing Project Components</a:t>
            </a:r>
            <a:br>
              <a:rPr lang="en-US" sz="2800" b="1" dirty="0">
                <a:solidFill>
                  <a:schemeClr val="tx1"/>
                </a:solidFill>
              </a:rPr>
            </a:br>
            <a:r>
              <a:rPr lang="en-US" sz="3200" b="1" dirty="0">
                <a:solidFill>
                  <a:schemeClr val="tx1"/>
                </a:solidFill>
              </a:rPr>
              <a:t/>
            </a:r>
            <a:br>
              <a:rPr lang="en-US" sz="3200" b="1" dirty="0">
                <a:solidFill>
                  <a:schemeClr val="tx1"/>
                </a:solidFill>
              </a:rPr>
            </a:br>
            <a:r>
              <a:rPr lang="en-US" sz="1800" b="1" dirty="0">
                <a:solidFill>
                  <a:srgbClr val="FFC000"/>
                </a:solidFill>
              </a:rPr>
              <a:t>Note – The detailed description of features/capabilities/interfaces for each component planned for the Beijing release will be provided by respective projects.</a:t>
            </a:r>
            <a:br>
              <a:rPr lang="en-US" sz="1800" b="1" dirty="0">
                <a:solidFill>
                  <a:srgbClr val="FFC000"/>
                </a:solidFill>
              </a:rPr>
            </a:br>
            <a:endParaRPr lang="en-US" sz="900" b="1" dirty="0">
              <a:solidFill>
                <a:srgbClr val="FFC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4079664508"/>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8</a:t>
            </a:fld>
            <a:endParaRPr lang="en-US" dirty="0"/>
          </a:p>
        </p:txBody>
      </p:sp>
      <p:sp>
        <p:nvSpPr>
          <p:cNvPr id="3" name="Title 2"/>
          <p:cNvSpPr>
            <a:spLocks noGrp="1"/>
          </p:cNvSpPr>
          <p:nvPr>
            <p:ph type="title"/>
          </p:nvPr>
        </p:nvSpPr>
        <p:spPr/>
        <p:txBody>
          <a:bodyPr>
            <a:normAutofit fontScale="90000"/>
          </a:bodyPr>
          <a:lstStyle/>
          <a:p>
            <a:r>
              <a:rPr lang="en-US" dirty="0"/>
              <a:t>Orchestration (1/2)</a:t>
            </a:r>
          </a:p>
        </p:txBody>
      </p:sp>
      <p:sp>
        <p:nvSpPr>
          <p:cNvPr id="7" name="圆角矩形 30"/>
          <p:cNvSpPr/>
          <p:nvPr/>
        </p:nvSpPr>
        <p:spPr>
          <a:xfrm>
            <a:off x="281699" y="2889771"/>
            <a:ext cx="161323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Orchestration</a:t>
            </a:r>
          </a:p>
        </p:txBody>
      </p:sp>
      <p:sp>
        <p:nvSpPr>
          <p:cNvPr id="8" name="Rectangle 7"/>
          <p:cNvSpPr/>
          <p:nvPr/>
        </p:nvSpPr>
        <p:spPr>
          <a:xfrm>
            <a:off x="2297232" y="1381990"/>
            <a:ext cx="9523929" cy="205789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Definition:</a:t>
            </a:r>
          </a:p>
          <a:p>
            <a:pPr marL="285750" indent="-285750">
              <a:buFontTx/>
              <a:buChar char="-"/>
            </a:pPr>
            <a:r>
              <a:rPr lang="en-US" sz="1600" dirty="0">
                <a:solidFill>
                  <a:schemeClr val="tx1">
                    <a:lumMod val="85000"/>
                    <a:lumOff val="15000"/>
                  </a:schemeClr>
                </a:solidFill>
              </a:rPr>
              <a:t>Provides functionality for the execution of specified process and automated sequencing of activities, task, rules and policies needed for creation, modification, removal of network application, infrastructure services or resources.</a:t>
            </a:r>
          </a:p>
          <a:p>
            <a:pPr marL="285750" indent="-285750">
              <a:buFontTx/>
              <a:buChar char="-"/>
            </a:pPr>
            <a:r>
              <a:rPr lang="en-US" sz="1600" dirty="0">
                <a:solidFill>
                  <a:schemeClr val="tx1">
                    <a:lumMod val="85000"/>
                    <a:lumOff val="15000"/>
                  </a:schemeClr>
                </a:solidFill>
              </a:rPr>
              <a:t>Supports different specializations with specific orchestration scopes.</a:t>
            </a:r>
          </a:p>
          <a:p>
            <a:pPr marL="285750" indent="-285750">
              <a:buFontTx/>
              <a:buChar char="-"/>
            </a:pPr>
            <a:r>
              <a:rPr lang="en-US" sz="1600" dirty="0">
                <a:solidFill>
                  <a:schemeClr val="tx1">
                    <a:lumMod val="85000"/>
                    <a:lumOff val="15000"/>
                  </a:schemeClr>
                </a:solidFill>
              </a:rPr>
              <a:t>Specialization scopes include, but are not limited to, network service LCM (i.e., NFVO specialization), network slice specialization, domain specific specialization (beyond Beijing).</a:t>
            </a:r>
          </a:p>
          <a:p>
            <a:pPr marL="285750" indent="-285750">
              <a:buFontTx/>
              <a:buChar char="-"/>
            </a:pPr>
            <a:endParaRPr lang="en-US" sz="1600" dirty="0">
              <a:solidFill>
                <a:schemeClr val="tx1">
                  <a:lumMod val="85000"/>
                  <a:lumOff val="15000"/>
                </a:schemeClr>
              </a:solidFill>
            </a:endParaRPr>
          </a:p>
        </p:txBody>
      </p:sp>
      <p:sp>
        <p:nvSpPr>
          <p:cNvPr id="9" name="Rectangle 8"/>
          <p:cNvSpPr/>
          <p:nvPr/>
        </p:nvSpPr>
        <p:spPr>
          <a:xfrm>
            <a:off x="2297232" y="3581544"/>
            <a:ext cx="9523929" cy="267995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Provided Interfaces:</a:t>
            </a:r>
          </a:p>
          <a:p>
            <a:pPr marL="285750" indent="-285750">
              <a:buFontTx/>
              <a:buChar char="-"/>
            </a:pPr>
            <a:r>
              <a:rPr lang="en-US" sz="1600" dirty="0">
                <a:solidFill>
                  <a:schemeClr val="tx1">
                    <a:lumMod val="85000"/>
                    <a:lumOff val="15000"/>
                  </a:schemeClr>
                </a:solidFill>
              </a:rPr>
              <a:t>Service Management Interface</a:t>
            </a:r>
          </a:p>
          <a:p>
            <a:pPr marL="742950" lvl="1" indent="-285750">
              <a:buFontTx/>
              <a:buChar char="-"/>
            </a:pPr>
            <a:r>
              <a:rPr lang="en-US" sz="1600" dirty="0">
                <a:solidFill>
                  <a:schemeClr val="tx1">
                    <a:lumMod val="85000"/>
                    <a:lumOff val="15000"/>
                  </a:schemeClr>
                </a:solidFill>
              </a:rPr>
              <a:t>Provides the interface to manage the services that orchestration provides.</a:t>
            </a:r>
          </a:p>
          <a:p>
            <a:pPr marL="285750" indent="-285750">
              <a:buFontTx/>
              <a:buChar char="-"/>
            </a:pPr>
            <a:r>
              <a:rPr lang="en-US" sz="1600" dirty="0">
                <a:solidFill>
                  <a:schemeClr val="tx1">
                    <a:lumMod val="85000"/>
                    <a:lumOff val="15000"/>
                  </a:schemeClr>
                </a:solidFill>
              </a:rPr>
              <a:t>Network Service LCM interface</a:t>
            </a:r>
          </a:p>
          <a:p>
            <a:pPr marL="742950" lvl="1" indent="-285750">
              <a:buFontTx/>
              <a:buChar char="-"/>
            </a:pPr>
            <a:r>
              <a:rPr lang="en-US" sz="1600" dirty="0">
                <a:solidFill>
                  <a:schemeClr val="tx1">
                    <a:lumMod val="85000"/>
                    <a:lumOff val="15000"/>
                  </a:schemeClr>
                </a:solidFill>
              </a:rPr>
              <a:t>Provides the specific network service LCM interface.</a:t>
            </a:r>
          </a:p>
          <a:p>
            <a:pPr marL="285750" indent="-285750">
              <a:buFontTx/>
              <a:buChar char="-"/>
            </a:pPr>
            <a:r>
              <a:rPr lang="en-US" sz="1600" dirty="0">
                <a:solidFill>
                  <a:schemeClr val="tx1">
                    <a:lumMod val="85000"/>
                    <a:lumOff val="15000"/>
                  </a:schemeClr>
                </a:solidFill>
              </a:rPr>
              <a:t>Actuation Request Interface</a:t>
            </a:r>
          </a:p>
          <a:p>
            <a:pPr marL="742950" lvl="1" indent="-285750">
              <a:buFontTx/>
              <a:buChar char="-"/>
            </a:pPr>
            <a:r>
              <a:rPr lang="en-US" sz="1600" dirty="0">
                <a:solidFill>
                  <a:schemeClr val="tx1">
                    <a:lumMod val="85000"/>
                    <a:lumOff val="15000"/>
                  </a:schemeClr>
                </a:solidFill>
              </a:rPr>
              <a:t>Provides support of actuation requests towards the services.</a:t>
            </a: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1936749" cy="954107"/>
          </a:xfrm>
          <a:prstGeom prst="rect">
            <a:avLst/>
          </a:prstGeom>
          <a:noFill/>
        </p:spPr>
        <p:txBody>
          <a:bodyPr wrap="none" rtlCol="0">
            <a:spAutoFit/>
          </a:bodyPr>
          <a:lstStyle/>
          <a:p>
            <a:pPr marL="171450" indent="-171450">
              <a:buFont typeface="Arial" panose="020B0604020202020204" pitchFamily="34" charset="0"/>
              <a:buChar char="•"/>
            </a:pPr>
            <a:r>
              <a:rPr lang="en-US" sz="800" dirty="0"/>
              <a:t>Service Management Interface</a:t>
            </a:r>
          </a:p>
          <a:p>
            <a:pPr marL="171450" indent="-171450">
              <a:buFont typeface="Arial" panose="020B0604020202020204" pitchFamily="34" charset="0"/>
              <a:buChar char="•"/>
            </a:pPr>
            <a:r>
              <a:rPr lang="en-US" sz="800" dirty="0"/>
              <a:t>Network Service LCM Interface</a:t>
            </a:r>
          </a:p>
          <a:p>
            <a:pPr marL="171450" indent="-171450">
              <a:buFont typeface="Arial" panose="020B0604020202020204" pitchFamily="34" charset="0"/>
              <a:buChar char="•"/>
            </a:pPr>
            <a:r>
              <a:rPr lang="en-US" sz="800" dirty="0"/>
              <a:t>Actuation Request Interface</a:t>
            </a:r>
          </a:p>
          <a:p>
            <a:pPr marL="171450" indent="-171450">
              <a:buFont typeface="Arial" panose="020B0604020202020204" pitchFamily="34" charset="0"/>
              <a:buChar char="•"/>
            </a:pPr>
            <a:r>
              <a:rPr lang="en-US" sz="800" dirty="0"/>
              <a:t>Service Definition Reception interface</a:t>
            </a:r>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770276"/>
            <a:ext cx="1511952" cy="954107"/>
          </a:xfrm>
          <a:prstGeom prst="rect">
            <a:avLst/>
          </a:prstGeom>
          <a:noFill/>
        </p:spPr>
        <p:txBody>
          <a:bodyPr wrap="none" rtlCol="0">
            <a:spAutoFit/>
          </a:bodyPr>
          <a:lstStyle/>
          <a:p>
            <a:r>
              <a:rPr lang="en-US" sz="800" dirty="0"/>
              <a:t>Service Management Interface</a:t>
            </a:r>
          </a:p>
          <a:p>
            <a:r>
              <a:rPr lang="en-US" sz="800" dirty="0"/>
              <a:t>VNF LCM Interface</a:t>
            </a:r>
          </a:p>
          <a:p>
            <a:r>
              <a:rPr lang="en-US" sz="800" dirty="0"/>
              <a:t>NF Config Interface</a:t>
            </a:r>
          </a:p>
          <a:p>
            <a:r>
              <a:rPr lang="en-US" sz="800" dirty="0"/>
              <a:t>Optimization request Interface</a:t>
            </a:r>
          </a:p>
          <a:p>
            <a:r>
              <a:rPr lang="en-US" sz="800" dirty="0"/>
              <a:t>Inventory Service Interface</a:t>
            </a:r>
          </a:p>
          <a:p>
            <a:r>
              <a:rPr lang="en-US" sz="800" dirty="0"/>
              <a:t>Transport Service Interface</a:t>
            </a:r>
          </a:p>
          <a:p>
            <a:r>
              <a:rPr lang="en-US" sz="800" dirty="0"/>
              <a:t>Network Service LCM interface</a:t>
            </a:r>
          </a:p>
        </p:txBody>
      </p:sp>
    </p:spTree>
    <p:extLst>
      <p:ext uri="{BB962C8B-B14F-4D97-AF65-F5344CB8AC3E}">
        <p14:creationId xmlns:p14="http://schemas.microsoft.com/office/powerpoint/2010/main" val="2623918752"/>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9</a:t>
            </a:fld>
            <a:endParaRPr lang="en-US" dirty="0"/>
          </a:p>
        </p:txBody>
      </p:sp>
      <p:sp>
        <p:nvSpPr>
          <p:cNvPr id="3" name="Title 2"/>
          <p:cNvSpPr>
            <a:spLocks noGrp="1"/>
          </p:cNvSpPr>
          <p:nvPr>
            <p:ph type="title"/>
          </p:nvPr>
        </p:nvSpPr>
        <p:spPr/>
        <p:txBody>
          <a:bodyPr>
            <a:normAutofit fontScale="90000"/>
          </a:bodyPr>
          <a:lstStyle/>
          <a:p>
            <a:r>
              <a:rPr lang="en-US" dirty="0"/>
              <a:t>Orchestration (2/2)</a:t>
            </a:r>
          </a:p>
        </p:txBody>
      </p:sp>
      <p:sp>
        <p:nvSpPr>
          <p:cNvPr id="7" name="圆角矩形 30"/>
          <p:cNvSpPr/>
          <p:nvPr/>
        </p:nvSpPr>
        <p:spPr>
          <a:xfrm>
            <a:off x="281699" y="2889771"/>
            <a:ext cx="161323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Orchestration</a:t>
            </a:r>
          </a:p>
        </p:txBody>
      </p:sp>
      <p:sp>
        <p:nvSpPr>
          <p:cNvPr id="10" name="Rectangle 9"/>
          <p:cNvSpPr/>
          <p:nvPr/>
        </p:nvSpPr>
        <p:spPr>
          <a:xfrm>
            <a:off x="2297232" y="1467015"/>
            <a:ext cx="9523929" cy="261609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a:t>
            </a:r>
          </a:p>
          <a:p>
            <a:pPr marL="285750" indent="-285750">
              <a:buFontTx/>
              <a:buChar char="-"/>
            </a:pPr>
            <a:r>
              <a:rPr lang="en-US" dirty="0">
                <a:solidFill>
                  <a:schemeClr val="tx1">
                    <a:lumMod val="85000"/>
                    <a:lumOff val="15000"/>
                  </a:schemeClr>
                </a:solidFill>
              </a:rPr>
              <a:t>Service Management Interface, from: Orchestration</a:t>
            </a:r>
          </a:p>
          <a:p>
            <a:pPr marL="285750" indent="-285750">
              <a:buFontTx/>
              <a:buChar char="-"/>
            </a:pPr>
            <a:r>
              <a:rPr lang="en-US" dirty="0">
                <a:solidFill>
                  <a:schemeClr val="tx1">
                    <a:lumMod val="85000"/>
                    <a:lumOff val="15000"/>
                  </a:schemeClr>
                </a:solidFill>
              </a:rPr>
              <a:t>VNF LCM Interface, from: Generic NF controller</a:t>
            </a:r>
          </a:p>
          <a:p>
            <a:pPr marL="285750" indent="-285750">
              <a:buFontTx/>
              <a:buChar char="-"/>
            </a:pPr>
            <a:r>
              <a:rPr lang="en-US" dirty="0">
                <a:solidFill>
                  <a:schemeClr val="tx1">
                    <a:lumMod val="85000"/>
                    <a:lumOff val="15000"/>
                  </a:schemeClr>
                </a:solidFill>
              </a:rPr>
              <a:t>Optimization Request Interface, from: Optimization Framework</a:t>
            </a:r>
          </a:p>
          <a:p>
            <a:pPr marL="285750" indent="-285750">
              <a:buFontTx/>
              <a:buChar char="-"/>
            </a:pPr>
            <a:r>
              <a:rPr lang="en-US" dirty="0">
                <a:solidFill>
                  <a:schemeClr val="tx1">
                    <a:lumMod val="85000"/>
                    <a:lumOff val="15000"/>
                  </a:schemeClr>
                </a:solidFill>
              </a:rPr>
              <a:t>NF Config Interface, from: Generic NF controller</a:t>
            </a:r>
          </a:p>
          <a:p>
            <a:pPr marL="285750" indent="-285750">
              <a:buFontTx/>
              <a:buChar char="-"/>
            </a:pPr>
            <a:r>
              <a:rPr lang="en-US" dirty="0">
                <a:solidFill>
                  <a:schemeClr val="tx1">
                    <a:lumMod val="85000"/>
                    <a:lumOff val="15000"/>
                  </a:schemeClr>
                </a:solidFill>
              </a:rPr>
              <a:t>Inventory Service Interface, from: Available and Active Inventory</a:t>
            </a:r>
          </a:p>
          <a:p>
            <a:pPr marL="285750" indent="-285750">
              <a:buFontTx/>
              <a:buChar char="-"/>
            </a:pPr>
            <a:r>
              <a:rPr lang="en-US" dirty="0">
                <a:solidFill>
                  <a:schemeClr val="tx1">
                    <a:lumMod val="85000"/>
                    <a:lumOff val="15000"/>
                  </a:schemeClr>
                </a:solidFill>
              </a:rPr>
              <a:t>Transport Service Interface, from: SDN Controller.</a:t>
            </a:r>
          </a:p>
          <a:p>
            <a:pPr marL="285750" indent="-285750">
              <a:buFontTx/>
              <a:buChar char="-"/>
            </a:pPr>
            <a:r>
              <a:rPr lang="en-US" dirty="0">
                <a:solidFill>
                  <a:schemeClr val="tx1">
                    <a:lumMod val="85000"/>
                    <a:lumOff val="15000"/>
                  </a:schemeClr>
                </a:solidFill>
              </a:rPr>
              <a:t>Network Service LCM interface, from: Orchestrator</a:t>
            </a:r>
          </a:p>
          <a:p>
            <a:pPr marL="285750" indent="-285750">
              <a:buFontTx/>
              <a:buChar char="-"/>
            </a:pPr>
            <a:r>
              <a:rPr lang="en-US" dirty="0">
                <a:solidFill>
                  <a:schemeClr val="tx1">
                    <a:lumMod val="85000"/>
                    <a:lumOff val="15000"/>
                  </a:schemeClr>
                </a:solidFill>
              </a:rPr>
              <a:t>Service Distribution interface, from: Service Design and Creation</a:t>
            </a:r>
          </a:p>
          <a:p>
            <a:pPr marL="285750" indent="-285750">
              <a:buFontTx/>
              <a:buChar char="-"/>
            </a:pPr>
            <a:endParaRPr lang="en-US" dirty="0">
              <a:solidFill>
                <a:schemeClr val="tx1">
                  <a:lumMod val="85000"/>
                  <a:lumOff val="15000"/>
                </a:schemeClr>
              </a:solidFill>
            </a:endParaRPr>
          </a:p>
          <a:p>
            <a:pPr marL="285750" indent="-285750">
              <a:buFontTx/>
              <a:buChar char="-"/>
            </a:pPr>
            <a:endParaRPr lang="en-US" dirty="0">
              <a:solidFill>
                <a:schemeClr val="tx1">
                  <a:lumMod val="85000"/>
                  <a:lumOff val="15000"/>
                </a:schemeClr>
              </a:solidFill>
            </a:endParaRPr>
          </a:p>
        </p:txBody>
      </p:sp>
      <p:sp>
        <p:nvSpPr>
          <p:cNvPr id="11" name="Rectangle 10"/>
          <p:cNvSpPr/>
          <p:nvPr/>
        </p:nvSpPr>
        <p:spPr>
          <a:xfrm>
            <a:off x="2297231" y="4169229"/>
            <a:ext cx="9523929" cy="211075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dirty="0">
                <a:solidFill>
                  <a:schemeClr val="tx1">
                    <a:lumMod val="85000"/>
                    <a:lumOff val="15000"/>
                  </a:schemeClr>
                </a:solidFill>
              </a:rPr>
              <a:t>Network Service Descriptor</a:t>
            </a: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1938351" cy="954107"/>
          </a:xfrm>
          <a:prstGeom prst="rect">
            <a:avLst/>
          </a:prstGeom>
          <a:noFill/>
        </p:spPr>
        <p:txBody>
          <a:bodyPr wrap="none" rtlCol="0">
            <a:spAutoFit/>
          </a:bodyPr>
          <a:lstStyle/>
          <a:p>
            <a:pPr marL="171450" indent="-171450">
              <a:buFont typeface="Arial" panose="020B0604020202020204" pitchFamily="34" charset="0"/>
              <a:buChar char="•"/>
            </a:pPr>
            <a:r>
              <a:rPr lang="en-US" sz="800" dirty="0"/>
              <a:t>Service Management Interface</a:t>
            </a:r>
          </a:p>
          <a:p>
            <a:pPr marL="171450" indent="-171450">
              <a:buFont typeface="Arial" panose="020B0604020202020204" pitchFamily="34" charset="0"/>
              <a:buChar char="•"/>
            </a:pPr>
            <a:r>
              <a:rPr lang="en-US" sz="800" dirty="0"/>
              <a:t>Network Service LCM Interface</a:t>
            </a:r>
          </a:p>
          <a:p>
            <a:pPr marL="171450" indent="-171450">
              <a:buFont typeface="Arial" panose="020B0604020202020204" pitchFamily="34" charset="0"/>
              <a:buChar char="•"/>
            </a:pPr>
            <a:r>
              <a:rPr lang="en-US" sz="800" dirty="0"/>
              <a:t>Actuation Request Interface</a:t>
            </a:r>
          </a:p>
          <a:p>
            <a:pPr marL="171450" indent="-171450">
              <a:buFont typeface="Arial" panose="020B0604020202020204" pitchFamily="34" charset="0"/>
              <a:buChar char="•"/>
            </a:pPr>
            <a:r>
              <a:rPr lang="en-US" sz="800" dirty="0"/>
              <a:t>Service Definition Reception Interface</a:t>
            </a:r>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770276"/>
            <a:ext cx="1468672" cy="954107"/>
          </a:xfrm>
          <a:prstGeom prst="rect">
            <a:avLst/>
          </a:prstGeom>
          <a:noFill/>
        </p:spPr>
        <p:txBody>
          <a:bodyPr wrap="none" rtlCol="0">
            <a:spAutoFit/>
          </a:bodyPr>
          <a:lstStyle/>
          <a:p>
            <a:r>
              <a:rPr lang="en-US" sz="800" dirty="0"/>
              <a:t>Service Management Interface</a:t>
            </a:r>
          </a:p>
          <a:p>
            <a:r>
              <a:rPr lang="en-US" sz="800" dirty="0"/>
              <a:t>VNF LCM Interface</a:t>
            </a:r>
          </a:p>
          <a:p>
            <a:r>
              <a:rPr lang="en-US" sz="800" dirty="0"/>
              <a:t>NF Config Interface</a:t>
            </a:r>
          </a:p>
          <a:p>
            <a:r>
              <a:rPr lang="en-US" sz="800" dirty="0"/>
              <a:t>Optimization request Interface</a:t>
            </a:r>
          </a:p>
          <a:p>
            <a:r>
              <a:rPr lang="en-US" sz="800" dirty="0"/>
              <a:t>Inventory Service Interface</a:t>
            </a:r>
          </a:p>
          <a:p>
            <a:r>
              <a:rPr lang="en-US" sz="800" dirty="0"/>
              <a:t>Transport Service Interface</a:t>
            </a:r>
          </a:p>
          <a:p>
            <a:r>
              <a:rPr lang="en-US" sz="800" dirty="0"/>
              <a:t>Network Service LCM interface</a:t>
            </a:r>
          </a:p>
        </p:txBody>
      </p:sp>
    </p:spTree>
    <p:extLst>
      <p:ext uri="{BB962C8B-B14F-4D97-AF65-F5344CB8AC3E}">
        <p14:creationId xmlns:p14="http://schemas.microsoft.com/office/powerpoint/2010/main" val="914553183"/>
      </p:ext>
    </p:extLst>
  </p:cSld>
  <p:clrMapOvr>
    <a:masterClrMapping/>
  </p:clrMapOvr>
  <p:transition>
    <p:wipe dir="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1_Office Theme">
  <a:themeElements>
    <a:clrScheme name="Office Theme">
      <a:dk1>
        <a:srgbClr val="000000"/>
      </a:dk1>
      <a:lt1>
        <a:srgbClr val="FFFFFF"/>
      </a:lt1>
      <a:dk2>
        <a:srgbClr val="A7A7A7"/>
      </a:dk2>
      <a:lt2>
        <a:srgbClr val="535353"/>
      </a:lt2>
      <a:accent1>
        <a:srgbClr val="0D2957"/>
      </a:accent1>
      <a:accent2>
        <a:srgbClr val="008CEA"/>
      </a:accent2>
      <a:accent3>
        <a:srgbClr val="2B8934"/>
      </a:accent3>
      <a:accent4>
        <a:srgbClr val="E46200"/>
      </a:accent4>
      <a:accent5>
        <a:srgbClr val="B5190C"/>
      </a:accent5>
      <a:accent6>
        <a:srgbClr val="5F1185"/>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54491</TotalTime>
  <Words>6428</Words>
  <Application>Microsoft Office PowerPoint</Application>
  <PresentationFormat>Widescreen</PresentationFormat>
  <Paragraphs>1084</Paragraphs>
  <Slides>55</Slides>
  <Notes>16</Notes>
  <HiddenSlides>0</HiddenSlides>
  <MMClips>0</MMClips>
  <ScaleCrop>false</ScaleCrop>
  <HeadingPairs>
    <vt:vector size="6" baseType="variant">
      <vt:variant>
        <vt:lpstr>Fonts Used</vt:lpstr>
      </vt:variant>
      <vt:variant>
        <vt:i4>13</vt:i4>
      </vt:variant>
      <vt:variant>
        <vt:lpstr>Theme</vt:lpstr>
      </vt:variant>
      <vt:variant>
        <vt:i4>2</vt:i4>
      </vt:variant>
      <vt:variant>
        <vt:lpstr>Slide Titles</vt:lpstr>
      </vt:variant>
      <vt:variant>
        <vt:i4>55</vt:i4>
      </vt:variant>
    </vt:vector>
  </HeadingPairs>
  <TitlesOfParts>
    <vt:vector size="70" baseType="lpstr">
      <vt:lpstr>Microsoft YaHei</vt:lpstr>
      <vt:lpstr>Microsoft YaHei</vt:lpstr>
      <vt:lpstr>MS PGothic</vt:lpstr>
      <vt:lpstr>宋体</vt:lpstr>
      <vt:lpstr>宋体</vt:lpstr>
      <vt:lpstr>.AppleSystemUIFont</vt:lpstr>
      <vt:lpstr>Arial</vt:lpstr>
      <vt:lpstr>Calibri</vt:lpstr>
      <vt:lpstr>Courier New</vt:lpstr>
      <vt:lpstr>DengXian</vt:lpstr>
      <vt:lpstr>Open Sans Light</vt:lpstr>
      <vt:lpstr>Times New Roman</vt:lpstr>
      <vt:lpstr>Wingdings</vt:lpstr>
      <vt:lpstr>Office Theme</vt:lpstr>
      <vt:lpstr>1_Office Theme</vt:lpstr>
      <vt:lpstr> ONAP Reference Architecture for Beijing Tiger Team Report  Leader: Parviz Yegani – Futurewei Technologies  Contributors (R3+ Architecture): Vimal Begwani (AT&amp;T), Lingli Deng (China Mobile), Jamil Chawki (Orange), Andrew Mayer (AT&amp;T), Alex Vul (Intel), Gil Bullard (AT&amp;T), Ramki Krishnan (VMware), Maopeng Zhang (ZTE), Stephen Terrill (Ericsson), Jianguo Zeng (Huawei), John Ng (AT&amp;T), Fariborz Behi (AT&amp;T), Chaker Al Hakim (Huawei), Nagel Davis (Ciena), Susana Sabator (Vodafone), Manoj K Nair (Netcracker), Huabing Zhao (ZTE), Nemes Denes (Nokia)  Other Contributors (Beijing Architecture): Project Technical Leaders (PTLs) of various ONAP projects  Jan. 30, 2018 </vt:lpstr>
      <vt:lpstr>ONAP Amsterdam Architecture (for reference)</vt:lpstr>
      <vt:lpstr>ONAP Beijing Architecture (High-Level View with Projects) </vt:lpstr>
      <vt:lpstr>Changes in Beijing Architecture</vt:lpstr>
      <vt:lpstr>ONAP Beijing Architecture Recommendations</vt:lpstr>
      <vt:lpstr>Recommendations for Beijing Release</vt:lpstr>
      <vt:lpstr>Functional Description of Beijing Project Components  Note – The detailed description of features/capabilities/interfaces for each component planned for the Beijing release will be provided by respective projects. </vt:lpstr>
      <vt:lpstr>Orchestration (1/2)</vt:lpstr>
      <vt:lpstr>Orchestration (2/2)</vt:lpstr>
      <vt:lpstr>Data Collection, Analytics, and Events</vt:lpstr>
      <vt:lpstr>Active &amp; Available Inventory, External Registry</vt:lpstr>
      <vt:lpstr>AAF Functional Description</vt:lpstr>
      <vt:lpstr>AAF Functional Description</vt:lpstr>
      <vt:lpstr>AAF Functional Description</vt:lpstr>
      <vt:lpstr>AAF Object Model</vt:lpstr>
      <vt:lpstr>DMaaP Functional Description</vt:lpstr>
      <vt:lpstr>APPC (1/2)</vt:lpstr>
      <vt:lpstr>APPC (2/2)</vt:lpstr>
      <vt:lpstr>CLAMP (1/2)</vt:lpstr>
      <vt:lpstr>CLAMP (2/2)</vt:lpstr>
      <vt:lpstr>Use-case UI</vt:lpstr>
      <vt:lpstr>Use-case UI</vt:lpstr>
      <vt:lpstr>ONAP CLI</vt:lpstr>
      <vt:lpstr>Microservices Bus (1/2)</vt:lpstr>
      <vt:lpstr>Microservices Bus (2/2)</vt:lpstr>
      <vt:lpstr>Microservices Bus Updated With Swagger SDK(1/2)</vt:lpstr>
      <vt:lpstr>Microservices Bus Updated With Swagger SDK(2/2)</vt:lpstr>
      <vt:lpstr>Optimization Framework - R2 (1/4)</vt:lpstr>
      <vt:lpstr>Optimization Framework - R3+ (2/4)</vt:lpstr>
      <vt:lpstr>Optimization Framework - Interface Definitions (3/4)</vt:lpstr>
      <vt:lpstr>Optimization Framework - Interface Definitions (4/4)</vt:lpstr>
      <vt:lpstr>VNF SDK (VNF package validation) (1/2)</vt:lpstr>
      <vt:lpstr>VNF SDK - Interface Definitions (2/2)</vt:lpstr>
      <vt:lpstr>VF-C Components</vt:lpstr>
      <vt:lpstr>VF-C – NFVO (1/2)</vt:lpstr>
      <vt:lpstr>VF-C – NFVO (2/2)</vt:lpstr>
      <vt:lpstr>VF-C - GVNFM</vt:lpstr>
      <vt:lpstr>PowerPoint Presentation</vt:lpstr>
      <vt:lpstr>Logging-analytics (1/2)</vt:lpstr>
      <vt:lpstr>PowerPoint Presentation</vt:lpstr>
      <vt:lpstr>Multi-Cloud Adaptation (1/2)</vt:lpstr>
      <vt:lpstr>Multi-Cloud Adaptation (2/2)</vt:lpstr>
      <vt:lpstr>ONAP Operations Manager (OOM)</vt:lpstr>
      <vt:lpstr>Policy Framework (1/2)</vt:lpstr>
      <vt:lpstr>Policy Framework (2/2)</vt:lpstr>
      <vt:lpstr>Backup Slides</vt:lpstr>
      <vt:lpstr>ONAP Target Architecture (High-Level Functional View)</vt:lpstr>
      <vt:lpstr>ONAP Orchestration Alignment</vt:lpstr>
      <vt:lpstr>ONAP Orchestrator Functions (1/2)</vt:lpstr>
      <vt:lpstr>ONAP Orchestrator Functions (2/2)</vt:lpstr>
      <vt:lpstr>Examples of Orchestration Requests (1/2)</vt:lpstr>
      <vt:lpstr>Examples of Orchestration Requests (2/2)</vt:lpstr>
      <vt:lpstr>PowerPoint Presentation</vt:lpstr>
      <vt:lpstr>Nested / Compound Services:</vt:lpstr>
      <vt:lpstr>Conclusions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Contini</dc:creator>
  <cp:lastModifiedBy>Parviz Yegani</cp:lastModifiedBy>
  <cp:revision>673</cp:revision>
  <cp:lastPrinted>2017-08-07T21:14:23Z</cp:lastPrinted>
  <dcterms:created xsi:type="dcterms:W3CDTF">2017-02-27T16:23:08Z</dcterms:created>
  <dcterms:modified xsi:type="dcterms:W3CDTF">2018-02-03T01:38:29Z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1517489793</vt:lpwstr>
  </property>
</Properties>
</file>