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65"/>
  </p:notesMasterIdLst>
  <p:sldIdLst>
    <p:sldId id="313" r:id="rId3"/>
    <p:sldId id="462" r:id="rId4"/>
    <p:sldId id="460" r:id="rId5"/>
    <p:sldId id="463" r:id="rId6"/>
    <p:sldId id="459" r:id="rId7"/>
    <p:sldId id="453" r:id="rId8"/>
    <p:sldId id="458" r:id="rId9"/>
    <p:sldId id="465" r:id="rId10"/>
    <p:sldId id="466" r:id="rId11"/>
    <p:sldId id="467" r:id="rId12"/>
    <p:sldId id="468" r:id="rId13"/>
    <p:sldId id="469" r:id="rId14"/>
    <p:sldId id="470" r:id="rId15"/>
    <p:sldId id="471" r:id="rId16"/>
    <p:sldId id="472" r:id="rId17"/>
    <p:sldId id="473" r:id="rId18"/>
    <p:sldId id="474" r:id="rId19"/>
    <p:sldId id="475" r:id="rId20"/>
    <p:sldId id="476" r:id="rId21"/>
    <p:sldId id="477" r:id="rId22"/>
    <p:sldId id="478" r:id="rId23"/>
    <p:sldId id="479" r:id="rId24"/>
    <p:sldId id="480" r:id="rId25"/>
    <p:sldId id="481" r:id="rId26"/>
    <p:sldId id="482" r:id="rId27"/>
    <p:sldId id="483" r:id="rId28"/>
    <p:sldId id="484" r:id="rId29"/>
    <p:sldId id="485" r:id="rId30"/>
    <p:sldId id="486"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04" r:id="rId48"/>
    <p:sldId id="505" r:id="rId49"/>
    <p:sldId id="506" r:id="rId50"/>
    <p:sldId id="507" r:id="rId51"/>
    <p:sldId id="509" r:id="rId52"/>
    <p:sldId id="510" r:id="rId53"/>
    <p:sldId id="511" r:id="rId54"/>
    <p:sldId id="503" r:id="rId55"/>
    <p:sldId id="464" r:id="rId56"/>
    <p:sldId id="288" r:id="rId57"/>
    <p:sldId id="336" r:id="rId58"/>
    <p:sldId id="359" r:id="rId59"/>
    <p:sldId id="360" r:id="rId60"/>
    <p:sldId id="337" r:id="rId61"/>
    <p:sldId id="292" r:id="rId62"/>
    <p:sldId id="293" r:id="rId63"/>
    <p:sldId id="338"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131" d="100"/>
          <a:sy n="131" d="100"/>
        </p:scale>
        <p:origin x="162" y="13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Key points:</a:t>
            </a:r>
          </a:p>
          <a:p>
            <a:r>
              <a:rPr lang="en-US" dirty="0"/>
              <a:t>Unified framework for design-time &amp; run-time</a:t>
            </a:r>
          </a:p>
          <a:p>
            <a:pPr lvl="1"/>
            <a:r>
              <a:rPr lang="en-US" dirty="0"/>
              <a:t>Common platform for service design and </a:t>
            </a:r>
            <a:r>
              <a:rPr lang="en-US" dirty="0" err="1"/>
              <a:t>netops</a:t>
            </a:r>
            <a:r>
              <a:rPr lang="en-US" dirty="0"/>
              <a:t> to drive collaboration</a:t>
            </a:r>
          </a:p>
          <a:p>
            <a:r>
              <a:rPr lang="en-US" dirty="0"/>
              <a:t>Simultaneous orchestration of physical and virtual networks</a:t>
            </a:r>
          </a:p>
          <a:p>
            <a:pPr lvl="1"/>
            <a:r>
              <a:rPr lang="en-US" dirty="0"/>
              <a:t>Vendor-agnostic orchestration can only happen in open source context</a:t>
            </a:r>
          </a:p>
          <a:p>
            <a:r>
              <a:rPr lang="en-US" dirty="0"/>
              <a:t>Real-time analytics and closed-loop automation</a:t>
            </a:r>
          </a:p>
          <a:p>
            <a:pPr lvl="1"/>
            <a:r>
              <a:rPr lang="en-US" dirty="0"/>
              <a:t>Easy re-use of service concepts</a:t>
            </a:r>
          </a:p>
          <a:p>
            <a:pPr lvl="1"/>
            <a:r>
              <a:rPr lang="en-US" dirty="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1707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7954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54</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36305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34</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5.jpe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5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Beijing</a:t>
            </a:r>
            <a:r>
              <a:rPr lang="en-US" sz="1600" b="1" dirty="0">
                <a:solidFill>
                  <a:schemeClr val="tx1"/>
                </a:solidFill>
              </a:rPr>
              <a:t/>
            </a:r>
            <a:br>
              <a:rPr lang="en-US" sz="1600" b="1" dirty="0">
                <a:solidFill>
                  <a:schemeClr val="tx1"/>
                </a:solidFill>
              </a:rPr>
            </a:br>
            <a:r>
              <a:rPr lang="en-US" sz="1600" b="1" dirty="0">
                <a:solidFill>
                  <a:schemeClr val="tx1"/>
                </a:solidFill>
              </a:rPr>
              <a:t>Tiger Team Report</a:t>
            </a: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a:solidFill>
                  <a:schemeClr val="tx1"/>
                </a:solidFill>
              </a:rPr>
              <a:t>Leader: </a:t>
            </a:r>
            <a:r>
              <a:rPr lang="en-US" sz="1200" dirty="0">
                <a:solidFill>
                  <a:schemeClr val="tx1"/>
                </a:solidFill>
              </a:rPr>
              <a:t>Parviz 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a:solidFill>
                  <a:schemeClr val="tx1"/>
                </a:solidFill>
              </a:rPr>
              <a:t>Contributors (R3+ Architecture): </a:t>
            </a:r>
            <a:r>
              <a:rPr lang="en-US" sz="1200" dirty="0">
                <a:solidFill>
                  <a:schemeClr val="tx1"/>
                </a:solidFill>
              </a:rPr>
              <a:t>Vimal Begwani (AT&amp;T), Lingli Deng (China Mobile), Jamil </a:t>
            </a:r>
            <a:r>
              <a:rPr lang="en-US" sz="1200" dirty="0" err="1">
                <a:solidFill>
                  <a:schemeClr val="tx1"/>
                </a:solidFill>
              </a:rPr>
              <a:t>Chawki</a:t>
            </a:r>
            <a:r>
              <a:rPr lang="en-US" sz="1200" dirty="0">
                <a:solidFill>
                  <a:schemeClr val="tx1"/>
                </a:solidFill>
              </a:rPr>
              <a:t> (Orange), Andrew Mayer (AT&amp;T), Alex Vul (Intel), Gil Bullard (AT&amp;T), Ramki Krishnan (VMware), Maopeng Zhang (ZTE), Stephen Terrill (Ericsson), Jianguo Zeng (Huawei), John Ng (AT&amp;T), </a:t>
            </a:r>
            <a:r>
              <a:rPr lang="en-US" sz="1200" dirty="0" err="1">
                <a:solidFill>
                  <a:schemeClr val="tx1"/>
                </a:solidFill>
              </a:rPr>
              <a:t>Fariborz</a:t>
            </a:r>
            <a:r>
              <a:rPr lang="en-US" sz="1200" dirty="0">
                <a:solidFill>
                  <a:schemeClr val="tx1"/>
                </a:solidFill>
              </a:rPr>
              <a:t> </a:t>
            </a:r>
            <a:r>
              <a:rPr lang="en-US" sz="1200" dirty="0" err="1">
                <a:solidFill>
                  <a:schemeClr val="tx1"/>
                </a:solidFill>
              </a:rPr>
              <a:t>Behi</a:t>
            </a:r>
            <a:r>
              <a:rPr lang="en-US" sz="1200" dirty="0">
                <a:solidFill>
                  <a:schemeClr val="tx1"/>
                </a:solidFill>
              </a:rPr>
              <a:t> (AT&amp;T), Chaker Al Hakim (Huawei), Nagel Davis (</a:t>
            </a:r>
            <a:r>
              <a:rPr lang="en-US" sz="1200" dirty="0" err="1">
                <a:solidFill>
                  <a:schemeClr val="tx1"/>
                </a:solidFill>
              </a:rPr>
              <a:t>Ciena</a:t>
            </a:r>
            <a:r>
              <a:rPr lang="en-US" sz="1200" dirty="0">
                <a:solidFill>
                  <a:schemeClr val="tx1"/>
                </a:solidFill>
              </a:rPr>
              <a:t>), Susana </a:t>
            </a:r>
            <a:r>
              <a:rPr lang="en-US" sz="1200" dirty="0" err="1">
                <a:solidFill>
                  <a:schemeClr val="tx1"/>
                </a:solidFill>
              </a:rPr>
              <a:t>Sabator</a:t>
            </a:r>
            <a:r>
              <a:rPr lang="en-US" sz="1200" dirty="0">
                <a:solidFill>
                  <a:schemeClr val="tx1"/>
                </a:solidFill>
              </a:rPr>
              <a:t> (Vodafone), Manoj K Nair (Netcracker), Huabing Zhao (ZTE), </a:t>
            </a:r>
            <a:r>
              <a:rPr lang="en-US" sz="1200" dirty="0" err="1">
                <a:solidFill>
                  <a:schemeClr val="tx1"/>
                </a:solidFill>
              </a:rPr>
              <a:t>Nemes</a:t>
            </a:r>
            <a:r>
              <a:rPr lang="en-US" sz="1200" dirty="0">
                <a:solidFill>
                  <a:schemeClr val="tx1"/>
                </a:solidFill>
              </a:rPr>
              <a:t> Denes (Nokia)</a:t>
            </a:r>
            <a:br>
              <a:rPr lang="en-US" sz="1200" dirty="0">
                <a:solidFill>
                  <a:schemeClr val="tx1"/>
                </a:solidFill>
              </a:rPr>
            </a:br>
            <a:r>
              <a:rPr lang="en-US" sz="1200" dirty="0">
                <a:solidFill>
                  <a:schemeClr val="tx1"/>
                </a:solidFill>
              </a:rPr>
              <a:t/>
            </a:r>
            <a:br>
              <a:rPr lang="en-US" sz="1200" dirty="0">
                <a:solidFill>
                  <a:schemeClr val="tx1"/>
                </a:solidFill>
              </a:rPr>
            </a:br>
            <a:r>
              <a:rPr lang="en-US" sz="1200" b="1" dirty="0">
                <a:solidFill>
                  <a:schemeClr val="tx1"/>
                </a:solidFill>
              </a:rPr>
              <a:t>Other</a:t>
            </a:r>
            <a:r>
              <a:rPr lang="en-US" sz="1200" dirty="0">
                <a:solidFill>
                  <a:schemeClr val="tx1"/>
                </a:solidFill>
              </a:rPr>
              <a:t> </a:t>
            </a:r>
            <a:r>
              <a:rPr lang="en-US" sz="1200" b="1" dirty="0">
                <a:solidFill>
                  <a:schemeClr val="tx1"/>
                </a:solidFill>
              </a:rPr>
              <a:t>Contributors (Beijing Architecture): </a:t>
            </a:r>
            <a:r>
              <a:rPr lang="en-US" sz="1200" dirty="0">
                <a:solidFill>
                  <a:schemeClr val="tx1"/>
                </a:solidFill>
              </a:rPr>
              <a:t>Project Technical Leaders (PTLs) of various ONAP projects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Feb. </a:t>
            </a:r>
            <a:r>
              <a:rPr lang="en-US" sz="1200" b="1" dirty="0">
                <a:solidFill>
                  <a:schemeClr val="tx1"/>
                </a:solidFill>
              </a:rPr>
              <a:t>2</a:t>
            </a:r>
            <a:r>
              <a:rPr lang="en-US" sz="1200" b="1" dirty="0" smtClean="0">
                <a:solidFill>
                  <a:schemeClr val="tx1"/>
                </a:solidFill>
              </a:rPr>
              <a:t>0</a:t>
            </a:r>
            <a:r>
              <a:rPr lang="en-US" sz="1200" b="1" dirty="0">
                <a:solidFill>
                  <a:schemeClr val="tx1"/>
                </a:solidFill>
              </a:rPr>
              <a:t>, 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(used by VNFs and others from which data is collected)</a:t>
            </a: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(used by CLAMP)</a:t>
            </a:r>
          </a:p>
          <a:p>
            <a:pPr marL="742950" lvl="1" indent="-285750">
              <a:buFontTx/>
              <a:buChar char="-"/>
            </a:pPr>
            <a:r>
              <a:rPr lang="en-US" dirty="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fetching control loop models and updates.</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fetching configuration and operation policies on control loop and control loop components into DCAE for application.</a:t>
            </a: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a:t>
            </a:r>
            <a:r>
              <a:rPr lang="en-US" sz="1200">
                <a:solidFill>
                  <a:schemeClr val="tx1">
                    <a:lumMod val="85000"/>
                    <a:lumOff val="15000"/>
                  </a:schemeClr>
                </a:solidFill>
              </a:rPr>
              <a:t>low-level 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support</a:t>
            </a:r>
          </a:p>
          <a:p>
            <a:pPr marL="285750" indent="-285750">
              <a:buFontTx/>
              <a:buChar char="-"/>
            </a:pPr>
            <a:r>
              <a:rPr lang="en-US" sz="1200" dirty="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a:solidFill>
                  <a:schemeClr val="tx1">
                    <a:lumMod val="85000"/>
                    <a:lumOff val="15000"/>
                  </a:schemeClr>
                </a:solidFill>
              </a:rPr>
              <a:t>External 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r>
              <a:rPr lang="en-US" sz="1600" b="1"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a:t>ONAP Amsterdam Architecture (for reference)</a:t>
            </a:r>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a:solidFill>
                  <a:prstClr val="white"/>
                </a:solidFill>
                <a:latin typeface="Calibri"/>
                <a:ea typeface="微软雅黑" panose="020B0503020204020204" pitchFamily="34" charset="-122"/>
              </a:rPr>
              <a:t>VNF SDK</a:t>
            </a: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Framework, U-UI, ONAP 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Distribution</a:t>
            </a: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External API Framework</a:t>
            </a: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Bus (MSB)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ea typeface="微软雅黑" panose="020B0503020204020204" pitchFamily="34" charset="-122"/>
              </a:rPr>
              <a:t>Multi-VIM/Cloud</a:t>
            </a: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Commercial VIM</a:t>
            </a: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Public Cloud</a:t>
            </a: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Service Orchestration</a:t>
            </a: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Virtual Function Controller</a:t>
            </a:r>
          </a:p>
          <a:p>
            <a:pPr algn="ctr" defTabSz="457200" hangingPunct="0"/>
            <a:r>
              <a:rPr lang="en-US" sz="1400" b="1" dirty="0">
                <a:solidFill>
                  <a:srgbClr val="44546A"/>
                </a:solidFill>
                <a:sym typeface="Calibri"/>
              </a:rPr>
              <a:t>(ETSI-aligned)</a:t>
            </a: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CLAMP</a:t>
            </a: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DESIGN-TIME (SDC)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 Services</a:t>
            </a:r>
          </a:p>
        </p:txBody>
      </p:sp>
    </p:spTree>
    <p:extLst>
      <p:ext uri="{BB962C8B-B14F-4D97-AF65-F5344CB8AC3E}">
        <p14:creationId xmlns:p14="http://schemas.microsoft.com/office/powerpoint/2010/main" val="3992061311"/>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24</a:t>
            </a:fld>
            <a:endParaRPr lang="en-US" dirty="0"/>
          </a:p>
        </p:txBody>
      </p:sp>
      <p:sp>
        <p:nvSpPr>
          <p:cNvPr id="3" name="Title 2"/>
          <p:cNvSpPr>
            <a:spLocks noGrp="1"/>
          </p:cNvSpPr>
          <p:nvPr>
            <p:ph type="title"/>
          </p:nvPr>
        </p:nvSpPr>
        <p:spPr/>
        <p:txBody>
          <a:bodyPr>
            <a:normAutofit fontScale="90000"/>
          </a:bodyPr>
          <a:lstStyle/>
          <a:p>
            <a:r>
              <a:rPr lang="en-US" dirty="0"/>
              <a:t>Microservices Bus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25</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Bus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p>
          <a:p>
            <a:pPr>
              <a:buFontTx/>
              <a:buChar char="-"/>
            </a:pPr>
            <a:r>
              <a:rPr lang="en-US" altLang="zh-CN" sz="1600" dirty="0">
                <a:solidFill>
                  <a:schemeClr val="tx1">
                    <a:lumMod val="85000"/>
                    <a:lumOff val="15000"/>
                  </a:schemeClr>
                </a:solidFill>
                <a:ea typeface="SimSun" panose="02010600030101010101" pitchFamily="2" charset="-122"/>
              </a:rPr>
              <a:t>Swagger SDK</a:t>
            </a:r>
          </a:p>
          <a:p>
            <a:pPr lvl="1">
              <a:buFontTx/>
              <a:buChar char="-"/>
            </a:pPr>
            <a:r>
              <a:rPr lang="en-US" altLang="zh-CN" sz="1600" dirty="0">
                <a:solidFill>
                  <a:schemeClr val="tx1">
                    <a:lumMod val="85000"/>
                    <a:lumOff val="15000"/>
                  </a:schemeClr>
                </a:solidFill>
                <a:ea typeface="SimSun" panose="02010600030101010101" pitchFamily="2" charset="-122"/>
              </a:rPr>
              <a:t> provides </a:t>
            </a:r>
            <a:r>
              <a:rPr lang="en-US" altLang="zh-CN" sz="1600" dirty="0" err="1">
                <a:solidFill>
                  <a:schemeClr val="tx1">
                    <a:lumMod val="85000"/>
                    <a:lumOff val="15000"/>
                  </a:schemeClr>
                </a:solidFill>
                <a:ea typeface="SimSun" panose="02010600030101010101" pitchFamily="2" charset="-122"/>
              </a:rPr>
              <a:t>Mvn</a:t>
            </a:r>
            <a:r>
              <a:rPr lang="en-US" altLang="zh-CN" sz="1600" dirty="0">
                <a:solidFill>
                  <a:schemeClr val="tx1">
                    <a:lumMod val="85000"/>
                    <a:lumOff val="15000"/>
                  </a:schemeClr>
                </a:solidFill>
                <a:ea typeface="SimSun" panose="02010600030101010101" pitchFamily="2" charset="-122"/>
              </a:rPr>
              <a:t> plug-in settings for  </a:t>
            </a:r>
            <a:r>
              <a:rPr lang="en-US" altLang="zh-CN" sz="1600">
                <a:solidFill>
                  <a:schemeClr val="tx1">
                    <a:lumMod val="85000"/>
                    <a:lumOff val="15000"/>
                  </a:schemeClr>
                </a:solidFill>
                <a:ea typeface="SimSun" panose="02010600030101010101" pitchFamily="2" charset="-122"/>
              </a:rPr>
              <a:t>(JAVA)client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 xmlns:a16="http://schemas.microsoft.com/office/drawing/2014/main"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a:t>
            </a:r>
            <a:r>
              <a:rPr lang="en-US" sz="1600" b="1"/>
              <a:t>NS </a:t>
            </a:r>
            <a:r>
              <a:rPr lang="en-US" altLang="zh-CN" sz="1600" b="1"/>
              <a:t>Lifecycle </a:t>
            </a:r>
            <a:r>
              <a:rPr lang="en-US" altLang="zh-CN" sz="1600" b="1" dirty="0"/>
              <a:t>Management </a:t>
            </a:r>
            <a:r>
              <a:rPr lang="en-US" sz="1600" b="1" dirty="0"/>
              <a:t>including NS instantiate, scale, heal, operate (query /update/…)and terminate. In R1, most of NSLCM interfaces align 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a:t>In R1, NFVO also supports  integration with vendor EMS via driver </a:t>
            </a:r>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a:t>Or-Vi</a:t>
            </a:r>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Network Service LCM interface</a:t>
            </a:r>
          </a:p>
          <a:p>
            <a:pPr marL="742950" lvl="1" indent="-285750"/>
            <a:r>
              <a:rPr lang="en-US" dirty="0">
                <a:solidFill>
                  <a:schemeClr val="tx1">
                    <a:lumMod val="85000"/>
                    <a:lumOff val="15000"/>
                  </a:schemeClr>
                </a:solidFill>
              </a:rPr>
              <a:t>     (</a:t>
            </a:r>
            <a:r>
              <a:rPr lang="en-US" altLang="zh-CN" dirty="0">
                <a:solidFill>
                  <a:schemeClr val="tx1">
                    <a:lumMod val="85000"/>
                    <a:lumOff val="15000"/>
                  </a:schemeClr>
                </a:solidFill>
              </a:rPr>
              <a:t>NS create/instantiate/scale/heal/terminate/delete/query</a:t>
            </a:r>
            <a:r>
              <a:rPr lang="en-US" dirty="0">
                <a:solidFill>
                  <a:schemeClr val="tx1">
                    <a:lumMod val="85000"/>
                    <a:lumOff val="15000"/>
                  </a:schemeClr>
                </a:solidFill>
              </a:rPr>
              <a:t>) </a:t>
            </a: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VNF LCM Interface, from: Generic NF 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lumMod val="85000"/>
                    <a:lumOff val="15000"/>
                  </a:schemeClr>
                </a:solidFill>
              </a:rPr>
              <a:t>Provides the VNF LCM interface(VNF instantiate/scale/terminate/query)</a:t>
            </a:r>
          </a:p>
          <a:p>
            <a:pPr marL="285750" indent="-285750">
              <a:buFontTx/>
              <a:buChar char="-"/>
            </a:pPr>
            <a:r>
              <a:rPr lang="en-US" dirty="0">
                <a:solidFill>
                  <a:schemeClr val="tx1">
                    <a:lumMod val="85000"/>
                    <a:lumOff val="15000"/>
                  </a:schemeClr>
                </a:solidFill>
              </a:rPr>
              <a:t>VNF Package Management interface</a:t>
            </a:r>
          </a:p>
          <a:p>
            <a:pPr marL="742950" lvl="1" indent="-285750">
              <a:buFontTx/>
              <a:buChar char="-"/>
            </a:pPr>
            <a:r>
              <a:rPr lang="en-US" dirty="0">
                <a:solidFill>
                  <a:schemeClr val="tx1">
                    <a:lumMod val="85000"/>
                    <a:lumOff val="15000"/>
                  </a:schemeClr>
                </a:solidFill>
              </a:rPr>
              <a:t>Provides runtime VNF Package management interface </a:t>
            </a: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Interface</a:t>
            </a:r>
          </a:p>
          <a:p>
            <a:pPr marL="171450" indent="-171450">
              <a:buFont typeface="Arial" panose="020B0604020202020204" pitchFamily="34" charset="0"/>
              <a:buChar char="•"/>
            </a:pPr>
            <a:r>
              <a:rPr lang="en-US" altLang="zh-CN" sz="900" dirty="0"/>
              <a:t>VNF Package management interface</a:t>
            </a:r>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38</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Changes in Beijing Architecture</a:t>
            </a:r>
          </a:p>
        </p:txBody>
      </p:sp>
      <p:sp>
        <p:nvSpPr>
          <p:cNvPr id="4" name="Text Placeholder 3"/>
          <p:cNvSpPr>
            <a:spLocks noGrp="1"/>
          </p:cNvSpPr>
          <p:nvPr>
            <p:ph type="body" sz="quarter" idx="10"/>
          </p:nvPr>
        </p:nvSpPr>
        <p:spPr/>
        <p:txBody>
          <a:bodyPr>
            <a:normAutofit lnSpcReduction="10000"/>
          </a:bodyPr>
          <a:lstStyle/>
          <a:p>
            <a:r>
              <a:rPr lang="en-US" dirty="0"/>
              <a:t>Since the Beijing release is focusing on Platform Maturity, the ARC has minimized changes to the functional architecture</a:t>
            </a:r>
          </a:p>
          <a:p>
            <a:pPr lvl="1"/>
            <a:r>
              <a:rPr lang="en-US" dirty="0"/>
              <a:t>New projects approved by the TSC</a:t>
            </a:r>
          </a:p>
          <a:p>
            <a:pPr lvl="1"/>
            <a:r>
              <a:rPr lang="en-US" dirty="0"/>
              <a:t>Formatting updates to provide clarity</a:t>
            </a:r>
          </a:p>
          <a:p>
            <a:pPr lvl="1"/>
            <a:endParaRPr lang="en-US" dirty="0"/>
          </a:p>
          <a:p>
            <a:r>
              <a:rPr lang="en-US" dirty="0"/>
              <a:t>As a foundation for the long-term target architecture, ONAP will strive for model-driven, </a:t>
            </a:r>
            <a:r>
              <a:rPr lang="en-US" dirty="0" err="1"/>
              <a:t>microservices</a:t>
            </a:r>
            <a:r>
              <a:rPr lang="en-US" dirty="0"/>
              <a:t>-based, modular architecture, and enable integration with other systems via MSB/proxy</a:t>
            </a:r>
          </a:p>
          <a:p>
            <a:pPr lvl="1"/>
            <a:r>
              <a:rPr lang="en-US" dirty="0"/>
              <a:t>Enable secure communication between internal and external components</a:t>
            </a:r>
          </a:p>
          <a:p>
            <a:pPr lvl="1"/>
            <a:r>
              <a:rPr lang="en-US" dirty="0"/>
              <a:t>Improve APIs for better consistency between components</a:t>
            </a:r>
          </a:p>
          <a:p>
            <a:pPr lvl="1"/>
            <a:r>
              <a:rPr lang="en-US" dirty="0"/>
              <a:t>Align with models from Modeling subcommittee and external SDOs (as appropriate)</a:t>
            </a:r>
          </a:p>
          <a:p>
            <a:pPr lvl="1"/>
            <a:r>
              <a:rPr lang="en-US" dirty="0"/>
              <a:t>Use OOM for instantiation and register with </a:t>
            </a:r>
            <a:r>
              <a:rPr lang="en-US" dirty="0" err="1"/>
              <a:t>Microservices</a:t>
            </a:r>
            <a:r>
              <a:rPr lang="en-US" dirty="0"/>
              <a:t> Bus</a:t>
            </a:r>
          </a:p>
          <a:p>
            <a:endParaRPr lang="en-US" dirty="0"/>
          </a:p>
        </p:txBody>
      </p:sp>
    </p:spTree>
    <p:extLst>
      <p:ext uri="{BB962C8B-B14F-4D97-AF65-F5344CB8AC3E}">
        <p14:creationId xmlns:p14="http://schemas.microsoft.com/office/powerpoint/2010/main" val="4031669478"/>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 xmlns:a16="http://schemas.microsoft.com/office/drawing/2014/main"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Functions</a:t>
            </a:r>
            <a:endParaRPr lang="en-US" dirty="0"/>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smtClean="0">
                <a:solidFill>
                  <a:srgbClr val="045C87"/>
                </a:solidFill>
              </a:rPr>
              <a:t>SDN-C </a:t>
            </a:r>
            <a:r>
              <a:rPr lang="en-US" sz="1400" b="1" dirty="0">
                <a:solidFill>
                  <a:srgbClr val="045C87"/>
                </a:solidFill>
              </a:rPr>
              <a:t>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347041" lvl="1" indent="-170367">
              <a:buFont typeface="Calibri" panose="020F0502020204030204" pitchFamily="34" charset="0"/>
              <a:buChar char="‒"/>
            </a:pPr>
            <a:r>
              <a:rPr lang="en-US" sz="1200" b="1" dirty="0">
                <a:solidFill>
                  <a:srgbClr val="000000"/>
                </a:solidFill>
              </a:rPr>
              <a:t>Intimate with network protocols</a:t>
            </a:r>
          </a:p>
          <a:p>
            <a:pPr marL="347041" lvl="1" indent="-170367">
              <a:buFont typeface="Calibri" panose="020F0502020204030204" pitchFamily="34" charset="0"/>
              <a:buChar char="‒"/>
            </a:pPr>
            <a:r>
              <a:rPr lang="en-US" sz="1200" b="1" dirty="0">
                <a:solidFill>
                  <a:srgbClr val="000000"/>
                </a:solidFill>
              </a:rPr>
              <a:t>Manages the state of services</a:t>
            </a:r>
          </a:p>
          <a:p>
            <a:pPr marL="347041" lvl="1" indent="-170367">
              <a:buFont typeface="Calibri" panose="020F0502020204030204" pitchFamily="34" charset="0"/>
              <a:buChar char="‒"/>
            </a:pPr>
            <a:r>
              <a:rPr lang="en-US" sz="1200" b="1" dirty="0">
                <a:solidFill>
                  <a:srgbClr val="000000"/>
                </a:solidFill>
              </a:rPr>
              <a:t>Single service/network domain scope per instance</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pSp>
        <p:nvGrpSpPr>
          <p:cNvPr id="12" name="Group 11">
            <a:extLst>
              <a:ext uri="{FF2B5EF4-FFF2-40B4-BE49-F238E27FC236}">
                <a16:creationId xmlns:a16="http://schemas.microsoft.com/office/drawing/2014/main" xmlns="" id="{4385331D-C8C2-5943-9B61-510395E78058}"/>
              </a:ext>
            </a:extLst>
          </p:cNvPr>
          <p:cNvGrpSpPr/>
          <p:nvPr/>
        </p:nvGrpSpPr>
        <p:grpSpPr>
          <a:xfrm>
            <a:off x="5961888" y="1002790"/>
            <a:ext cx="6047029" cy="5476879"/>
            <a:chOff x="5961888" y="1002790"/>
            <a:chExt cx="6047029" cy="5476879"/>
          </a:xfrm>
        </p:grpSpPr>
        <p:sp>
          <p:nvSpPr>
            <p:cNvPr id="115" name="Rectangle 114">
              <a:extLst>
                <a:ext uri="{FF2B5EF4-FFF2-40B4-BE49-F238E27FC236}">
                  <a16:creationId xmlns:a16="http://schemas.microsoft.com/office/drawing/2014/main" xmlns="" id="{7545B064-58F7-4345-A6C9-A4371EB911ED}"/>
                </a:ext>
              </a:extLst>
            </p:cNvPr>
            <p:cNvSpPr/>
            <p:nvPr/>
          </p:nvSpPr>
          <p:spPr>
            <a:xfrm>
              <a:off x="9562795" y="121989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Policy</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Service Control </a:t>
              </a:r>
            </a:p>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Processing</a:t>
              </a:r>
            </a:p>
          </p:txBody>
        </p:sp>
        <p:sp>
          <p:nvSpPr>
            <p:cNvPr id="24" name="TextBox 23"/>
            <p:cNvSpPr txBox="1"/>
            <p:nvPr/>
          </p:nvSpPr>
          <p:spPr>
            <a:xfrm>
              <a:off x="6176065" y="2024174"/>
              <a:ext cx="909066" cy="707803"/>
            </a:xfrm>
            <a:prstGeom prst="rect">
              <a:avLst/>
            </a:prstGeom>
            <a:noFill/>
          </p:spPr>
          <p:txBody>
            <a:bodyPr wrap="none" lIns="91362" tIns="45679" rIns="91362" bIns="45679" rtlCol="0">
              <a:spAutoFit/>
            </a:bodyPr>
            <a:lstStyle/>
            <a:p>
              <a:pPr marL="0" marR="0" lvl="0" indent="0" algn="l" defTabSz="1216859"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a:ea typeface="+mn-ea"/>
                  <a:cs typeface="+mn-cs"/>
                </a:rPr>
                <a:t>SDN-C </a:t>
              </a: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216859"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NB Service/Network </a:t>
              </a:r>
              <a:r>
                <a:rPr kumimoji="0" lang="en-US" sz="800" b="1" i="0" u="none" strike="noStrike" kern="1200" cap="none" spc="0" normalizeH="0" baseline="0" noProof="0" dirty="0">
                  <a:ln>
                    <a:noFill/>
                  </a:ln>
                  <a:solidFill>
                    <a:prstClr val="black"/>
                  </a:solidFill>
                  <a:effectLst/>
                  <a:uLnTx/>
                  <a:uFillTx/>
                  <a:latin typeface="Calibri"/>
                  <a:ea typeface="+mn-ea"/>
                  <a:cs typeface="+mn-cs"/>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marL="0" marR="0" lvl="0" indent="0" algn="ctr" defTabSz="912450" rtl="0" eaLnBrk="1" fontAlgn="auto" latinLnBrk="0" hangingPunct="1">
                <a:lnSpc>
                  <a:spcPts val="1199"/>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marL="0" marR="0" lvl="0" indent="0" algn="l" defTabSz="912717" rtl="0" eaLnBrk="1" fontAlgn="auto" latinLnBrk="0" hangingPunct="1">
                <a:lnSpc>
                  <a:spcPts val="899"/>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NetConf</a:t>
              </a:r>
              <a:r>
                <a:rPr kumimoji="0" lang="en-US" sz="1000" b="1" i="0" u="none" strike="noStrike" kern="0" cap="none" spc="0" normalizeH="0" baseline="0" noProof="0" dirty="0">
                  <a:ln>
                    <a:noFill/>
                  </a:ln>
                  <a:solidFill>
                    <a:prstClr val="white"/>
                  </a:solidFill>
                  <a:effectLst/>
                  <a:uLnTx/>
                  <a:uFillTx/>
                  <a:latin typeface="Calibri"/>
                  <a:ea typeface="+mn-ea"/>
                  <a:cs typeface="+mn-cs"/>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BGP LS/ </a:t>
              </a:r>
            </a:p>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70AD47">
                      <a:lumMod val="20000"/>
                      <a:lumOff val="80000"/>
                    </a:srgbClr>
                  </a:solidFill>
                  <a:effectLst/>
                  <a:uLnTx/>
                  <a:uFillTx/>
                  <a:latin typeface="Calibri"/>
                  <a:ea typeface="+mn-ea"/>
                  <a:cs typeface="+mn-cs"/>
                </a:rPr>
                <a:t>Service Design &amp; Creation</a:t>
              </a:r>
              <a:endParaRPr kumimoji="0" lang="en-US" sz="10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70AD47">
                      <a:lumMod val="20000"/>
                      <a:lumOff val="80000"/>
                    </a:srgbClr>
                  </a:solidFill>
                  <a:effectLst/>
                  <a:uLnTx/>
                  <a:uFillTx/>
                  <a:latin typeface="Calibri"/>
                  <a:ea typeface="+mn-ea"/>
                  <a:cs typeface="+mn-cs"/>
                </a:rPr>
                <a:t>Orchestration</a:t>
              </a:r>
              <a:endPar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8" name="Rectangle 67"/>
            <p:cNvSpPr/>
            <p:nvPr/>
          </p:nvSpPr>
          <p:spPr>
            <a:xfrm>
              <a:off x="9502946"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Data Collection, Analytics &amp; Events</a:t>
              </a:r>
            </a:p>
          </p:txBody>
        </p:sp>
        <p:sp>
          <p:nvSpPr>
            <p:cNvPr id="69" name="TextBox 68"/>
            <p:cNvSpPr txBox="1"/>
            <p:nvPr/>
          </p:nvSpPr>
          <p:spPr>
            <a:xfrm>
              <a:off x="9525628" y="1002790"/>
              <a:ext cx="1169917"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Closed Loop Actions</a:t>
              </a: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a:ln>
                    <a:noFill/>
                  </a:ln>
                  <a:solidFill>
                    <a:prstClr val="black"/>
                  </a:solidFill>
                  <a:effectLst/>
                  <a:uLnTx/>
                  <a:uFillTx/>
                  <a:latin typeface="Calibri"/>
                  <a:ea typeface="+mn-ea"/>
                  <a:cs typeface="+mn-cs"/>
                </a:rPr>
                <a:t>Inventory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External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3</a:t>
                </a:r>
                <a:r>
                  <a:rPr kumimoji="0" lang="en-US" sz="899" b="1" i="1" u="none" strike="noStrike" kern="0" cap="none" spc="0" normalizeH="0" baseline="30000" noProof="0" dirty="0">
                    <a:ln>
                      <a:noFill/>
                    </a:ln>
                    <a:solidFill>
                      <a:prstClr val="black"/>
                    </a:solidFill>
                    <a:effectLst/>
                    <a:uLnTx/>
                    <a:uFillTx/>
                    <a:latin typeface="Calibri"/>
                    <a:ea typeface="+mn-ea"/>
                    <a:cs typeface="+mn-cs"/>
                  </a:rPr>
                  <a:t>rd</a:t>
                </a:r>
                <a:r>
                  <a:rPr kumimoji="0" lang="en-US" sz="899" b="1" i="1" u="none" strike="noStrike" kern="0" cap="none" spc="0" normalizeH="0" baseline="0" noProof="0" dirty="0">
                    <a:ln>
                      <a:noFill/>
                    </a:ln>
                    <a:solidFill>
                      <a:prstClr val="black"/>
                    </a:solidFill>
                    <a:effectLst/>
                    <a:uLnTx/>
                    <a:uFillTx/>
                    <a:latin typeface="Calibri"/>
                    <a:ea typeface="+mn-ea"/>
                    <a:cs typeface="+mn-cs"/>
                  </a:rPr>
                  <a:t> Party Controllers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a16="http://schemas.microsoft.com/office/drawing/2014/main" xmlns="" id="{0D5F24D4-65A7-4DBE-A719-65FAFB595C13}"/>
                </a:ext>
              </a:extLst>
            </p:cNvPr>
            <p:cNvSpPr txBox="1"/>
            <p:nvPr/>
          </p:nvSpPr>
          <p:spPr>
            <a:xfrm>
              <a:off x="8785813" y="1988540"/>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CE-2</a:t>
              </a:r>
            </a:p>
          </p:txBody>
        </p:sp>
        <p:sp>
          <p:nvSpPr>
            <p:cNvPr id="78" name="TextBox 77">
              <a:extLst>
                <a:ext uri="{FF2B5EF4-FFF2-40B4-BE49-F238E27FC236}">
                  <a16:creationId xmlns:a16="http://schemas.microsoft.com/office/drawing/2014/main" xmlns="" id="{0D5F24D4-65A7-4DBE-A719-65FAFB595C13}"/>
                </a:ext>
              </a:extLst>
            </p:cNvPr>
            <p:cNvSpPr txBox="1"/>
            <p:nvPr/>
          </p:nvSpPr>
          <p:spPr>
            <a:xfrm>
              <a:off x="9871481" y="196407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CE-3</a:t>
              </a:r>
            </a:p>
          </p:txBody>
        </p:sp>
        <p:sp>
          <p:nvSpPr>
            <p:cNvPr id="80" name="TextBox 79">
              <a:extLst>
                <a:ext uri="{FF2B5EF4-FFF2-40B4-BE49-F238E27FC236}">
                  <a16:creationId xmlns:a16="http://schemas.microsoft.com/office/drawing/2014/main" xmlns="" id="{0D5F24D4-65A7-4DBE-A719-65FAFB595C13}"/>
                </a:ext>
              </a:extLst>
            </p:cNvPr>
            <p:cNvSpPr txBox="1"/>
            <p:nvPr/>
          </p:nvSpPr>
          <p:spPr>
            <a:xfrm>
              <a:off x="10999139" y="1976597"/>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CE-4</a:t>
              </a:r>
            </a:p>
          </p:txBody>
        </p:sp>
        <p:sp>
          <p:nvSpPr>
            <p:cNvPr id="81" name="TextBox 80">
              <a:extLst>
                <a:ext uri="{FF2B5EF4-FFF2-40B4-BE49-F238E27FC236}">
                  <a16:creationId xmlns:a16="http://schemas.microsoft.com/office/drawing/2014/main" xmlns="" id="{0D5F24D4-65A7-4DBE-A719-65FAFB595C13}"/>
                </a:ext>
              </a:extLst>
            </p:cNvPr>
            <p:cNvSpPr txBox="1"/>
            <p:nvPr/>
          </p:nvSpPr>
          <p:spPr>
            <a:xfrm>
              <a:off x="6815675" y="5593986"/>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CE-5</a:t>
              </a:r>
            </a:p>
          </p:txBody>
        </p:sp>
        <p:sp>
          <p:nvSpPr>
            <p:cNvPr id="82" name="TextBox 81">
              <a:extLst>
                <a:ext uri="{FF2B5EF4-FFF2-40B4-BE49-F238E27FC236}">
                  <a16:creationId xmlns:a16="http://schemas.microsoft.com/office/drawing/2014/main" xmlns="" id="{0D5F24D4-65A7-4DBE-A719-65FAFB595C13}"/>
                </a:ext>
              </a:extLst>
            </p:cNvPr>
            <p:cNvSpPr txBox="1"/>
            <p:nvPr/>
          </p:nvSpPr>
          <p:spPr>
            <a:xfrm>
              <a:off x="7038443" y="1989328"/>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CE-1</a:t>
              </a:r>
            </a:p>
          </p:txBody>
        </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 Logic</a:t>
              </a:r>
            </a:p>
          </p:txBody>
        </p:sp>
        <p:sp>
          <p:nvSpPr>
            <p:cNvPr id="17" name="Rectangle 16"/>
            <p:cNvSpPr/>
            <p:nvPr/>
          </p:nvSpPr>
          <p:spPr>
            <a:xfrm>
              <a:off x="6309718" y="2666801"/>
              <a:ext cx="1652857" cy="276999"/>
            </a:xfrm>
            <a:prstGeom prst="rect">
              <a:avLst/>
            </a:prstGeom>
          </p:spPr>
          <p:txBody>
            <a:bodyPr wrap="square">
              <a:sp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sp>
          <p:nvSpPr>
            <p:cNvPr id="126" name="TextBox 125"/>
            <p:cNvSpPr txBox="1"/>
            <p:nvPr/>
          </p:nvSpPr>
          <p:spPr>
            <a:xfrm>
              <a:off x="8876159" y="3229851"/>
              <a:ext cx="110435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IP/VRF Assign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L2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L3 VPN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SD-WAN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TE Tunneling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BGP </a:t>
              </a:r>
              <a:r>
                <a:rPr kumimoji="0" lang="en-US" sz="800" b="1" i="0" u="none" strike="noStrike" kern="1200" cap="none" spc="0" normalizeH="0" baseline="0" noProof="0" dirty="0" err="1">
                  <a:ln>
                    <a:noFill/>
                  </a:ln>
                  <a:solidFill>
                    <a:srgbClr val="E7E6E6">
                      <a:lumMod val="25000"/>
                    </a:srgbClr>
                  </a:solidFill>
                  <a:effectLst/>
                  <a:uLnTx/>
                  <a:uFillTx/>
                  <a:latin typeface="Calibri"/>
                  <a:ea typeface="+mn-ea"/>
                  <a:cs typeface="+mn-cs"/>
                </a:rPr>
                <a:t>Config</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SW Upgrade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r-IN" sz="800" b="1" i="0" u="none" strike="noStrike" kern="1200" cap="none" spc="0" normalizeH="0" baseline="0" noProof="0" dirty="0">
                  <a:ln>
                    <a:noFill/>
                  </a:ln>
                  <a:solidFill>
                    <a:srgbClr val="E7E6E6">
                      <a:lumMod val="25000"/>
                    </a:srgbClr>
                  </a:solidFill>
                  <a:effectLst/>
                  <a:uLnTx/>
                  <a:uFillTx/>
                  <a:latin typeface="Calibri"/>
                  <a:ea typeface="+mn-ea"/>
                  <a:cs typeface="Mangal" panose="02040503050203030202" pitchFamily="18" charset="0"/>
                </a:rPr>
                <a:t>…</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p:txBody>
        </p:sp>
        <p:sp>
          <p:nvSpPr>
            <p:cNvPr id="127" name="TextBox 126"/>
            <p:cNvSpPr txBox="1"/>
            <p:nvPr/>
          </p:nvSpPr>
          <p:spPr>
            <a:xfrm>
              <a:off x="8382747" y="3767730"/>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Service/Network Design &amp; </a:t>
              </a:r>
              <a:r>
                <a:rPr kumimoji="0" lang="en-US" sz="800" b="1" i="0" u="none" strike="noStrike" kern="1200" cap="none" spc="0" normalizeH="0" baseline="0" noProof="0">
                  <a:ln>
                    <a:noFill/>
                  </a:ln>
                  <a:solidFill>
                    <a:prstClr val="black"/>
                  </a:solidFill>
                  <a:effectLst/>
                  <a:uLnTx/>
                  <a:uFillTx/>
                  <a:latin typeface="Calibri"/>
                  <a:ea typeface="+mn-ea"/>
                  <a:cs typeface="+mn-cs"/>
                </a:rPr>
                <a:t>Engineering Rules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Policies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VNFs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OpenFlow</a:t>
              </a:r>
              <a:endParaRPr kumimoji="0" lang="en-US" sz="1000" b="1" i="0" u="none" strike="noStrike" kern="0" cap="none" spc="0" normalizeH="0" baseline="0" noProof="0" dirty="0">
                <a:ln>
                  <a:noFill/>
                </a:ln>
                <a:solidFill>
                  <a:prstClr val="white"/>
                </a:solidFill>
                <a:effectLst/>
                <a:uLnTx/>
                <a:uFillTx/>
                <a:latin typeface="Calibri"/>
                <a:ea typeface="+mn-ea"/>
                <a:cs typeface="+mn-cs"/>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Assigned Resources Inventory: Service*  Topology &amp;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VNF/PNF 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Operational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err="1">
                  <a:ln>
                    <a:noFill/>
                  </a:ln>
                  <a:solidFill>
                    <a:prstClr val="black"/>
                  </a:solidFill>
                  <a:effectLst/>
                  <a:uLnTx/>
                  <a:uFillTx/>
                  <a:latin typeface="Calibri"/>
                  <a:ea typeface="+mn-ea"/>
                  <a:cs typeface="+mn-cs"/>
                </a:rPr>
                <a:t>Config</a:t>
              </a:r>
              <a:r>
                <a:rPr kumimoji="0" lang="en-US" sz="900" b="0" i="0" u="none" strike="noStrike" kern="0" cap="none" spc="0" normalizeH="0" baseline="0" noProof="0" dirty="0">
                  <a:ln>
                    <a:noFill/>
                  </a:ln>
                  <a:solidFill>
                    <a:prstClr val="black"/>
                  </a:solidFill>
                  <a:effectLst/>
                  <a:uLnTx/>
                  <a:uFillTx/>
                  <a:latin typeface="Calibri"/>
                  <a:ea typeface="+mn-ea"/>
                  <a:cs typeface="+mn-cs"/>
                </a:rPr>
                <a:t>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a16="http://schemas.microsoft.com/office/drawing/2014/main" xmlns="" id="{0D5F24D4-65A7-4DBE-A719-65FAFB595C13}"/>
                </a:ext>
              </a:extLst>
            </p:cNvPr>
            <p:cNvSpPr txBox="1"/>
            <p:nvPr/>
          </p:nvSpPr>
          <p:spPr>
            <a:xfrm>
              <a:off x="8801041" y="2508746"/>
              <a:ext cx="273779" cy="135489"/>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CI-2</a:t>
              </a:r>
            </a:p>
          </p:txBody>
        </p:sp>
        <p:sp>
          <p:nvSpPr>
            <p:cNvPr id="146" name="TextBox 145">
              <a:extLst>
                <a:ext uri="{FF2B5EF4-FFF2-40B4-BE49-F238E27FC236}">
                  <a16:creationId xmlns:a16="http://schemas.microsoft.com/office/drawing/2014/main" xmlns="" id="{0D5F24D4-65A7-4DBE-A719-65FAFB595C13}"/>
                </a:ext>
              </a:extLst>
            </p:cNvPr>
            <p:cNvSpPr txBox="1"/>
            <p:nvPr/>
          </p:nvSpPr>
          <p:spPr>
            <a:xfrm>
              <a:off x="7885854" y="3202397"/>
              <a:ext cx="288883" cy="136981"/>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CI-4</a:t>
              </a:r>
            </a:p>
          </p:txBody>
        </p:sp>
        <p:sp>
          <p:nvSpPr>
            <p:cNvPr id="147" name="TextBox 146">
              <a:extLst>
                <a:ext uri="{FF2B5EF4-FFF2-40B4-BE49-F238E27FC236}">
                  <a16:creationId xmlns:a16="http://schemas.microsoft.com/office/drawing/2014/main" xmlns="" id="{0D5F24D4-65A7-4DBE-A719-65FAFB595C13}"/>
                </a:ext>
              </a:extLst>
            </p:cNvPr>
            <p:cNvSpPr txBox="1"/>
            <p:nvPr/>
          </p:nvSpPr>
          <p:spPr>
            <a:xfrm>
              <a:off x="9926026" y="3027317"/>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CI-5</a:t>
              </a:r>
            </a:p>
          </p:txBody>
        </p:sp>
        <p:sp>
          <p:nvSpPr>
            <p:cNvPr id="148" name="TextBox 147">
              <a:extLst>
                <a:ext uri="{FF2B5EF4-FFF2-40B4-BE49-F238E27FC236}">
                  <a16:creationId xmlns:a16="http://schemas.microsoft.com/office/drawing/2014/main" xmlns="" id="{0D5F24D4-65A7-4DBE-A719-65FAFB595C13}"/>
                </a:ext>
              </a:extLst>
            </p:cNvPr>
            <p:cNvSpPr txBox="1"/>
            <p:nvPr/>
          </p:nvSpPr>
          <p:spPr>
            <a:xfrm>
              <a:off x="10352320" y="2494899"/>
              <a:ext cx="258754" cy="15282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a16="http://schemas.microsoft.com/office/drawing/2014/main" xmlns="" id="{0D5F24D4-65A7-4DBE-A719-65FAFB595C13}"/>
                </a:ext>
              </a:extLst>
            </p:cNvPr>
            <p:cNvSpPr txBox="1"/>
            <p:nvPr/>
          </p:nvSpPr>
          <p:spPr>
            <a:xfrm>
              <a:off x="7808335" y="2497435"/>
              <a:ext cx="287336" cy="146576"/>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a16="http://schemas.microsoft.com/office/drawing/2014/main" xmlns="" id="{0D5F24D4-65A7-4DBE-A719-65FAFB595C13}"/>
                </a:ext>
              </a:extLst>
            </p:cNvPr>
            <p:cNvSpPr txBox="1"/>
            <p:nvPr/>
          </p:nvSpPr>
          <p:spPr>
            <a:xfrm>
              <a:off x="8720490" y="4437443"/>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CI-6</a:t>
              </a:r>
            </a:p>
          </p:txBody>
        </p:sp>
        <p:sp>
          <p:nvSpPr>
            <p:cNvPr id="156" name="TextBox 155">
              <a:extLst>
                <a:ext uri="{FF2B5EF4-FFF2-40B4-BE49-F238E27FC236}">
                  <a16:creationId xmlns:a16="http://schemas.microsoft.com/office/drawing/2014/main" xmlns="" id="{0D5F24D4-65A7-4DBE-A719-65FAFB595C13}"/>
                </a:ext>
              </a:extLst>
            </p:cNvPr>
            <p:cNvSpPr txBox="1"/>
            <p:nvPr/>
          </p:nvSpPr>
          <p:spPr>
            <a:xfrm>
              <a:off x="9921734" y="4013465"/>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0" i="1" u="none" strike="noStrike" kern="0" cap="none" spc="0" normalizeH="0" baseline="0" noProof="0" dirty="0">
                  <a:ln>
                    <a:noFill/>
                  </a:ln>
                  <a:solidFill>
                    <a:prstClr val="black"/>
                  </a:solidFill>
                  <a:effectLst/>
                  <a:uLnTx/>
                  <a:uFillTx/>
                  <a:latin typeface="Calibri"/>
                  <a:ea typeface="+mn-ea"/>
                  <a:cs typeface="+mn-cs"/>
                </a:rPr>
                <a:t>*Not E2E service view.  The “Service” view in the SDN Controller is limited its scope of control</a:t>
              </a:r>
            </a:p>
          </p:txBody>
        </p:sp>
        <p:sp>
          <p:nvSpPr>
            <p:cNvPr id="138" name="TextBox 137">
              <a:extLst>
                <a:ext uri="{FF2B5EF4-FFF2-40B4-BE49-F238E27FC236}">
                  <a16:creationId xmlns:a16="http://schemas.microsoft.com/office/drawing/2014/main" xmlns="" id="{0D5F24D4-65A7-4DBE-A719-65FAFB595C13}"/>
                </a:ext>
              </a:extLst>
            </p:cNvPr>
            <p:cNvSpPr txBox="1"/>
            <p:nvPr/>
          </p:nvSpPr>
          <p:spPr>
            <a:xfrm>
              <a:off x="10999139" y="559881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CE-6</a:t>
              </a:r>
            </a:p>
          </p:txBody>
        </p:sp>
        <p:sp>
          <p:nvSpPr>
            <p:cNvPr id="128" name="Rectangle 127">
              <a:extLst>
                <a:ext uri="{FF2B5EF4-FFF2-40B4-BE49-F238E27FC236}">
                  <a16:creationId xmlns:a16="http://schemas.microsoft.com/office/drawing/2014/main" xmlns="" id="{51105A3A-33F1-C947-AE01-8D09013C704A}"/>
                </a:ext>
              </a:extLst>
            </p:cNvPr>
            <p:cNvSpPr/>
            <p:nvPr/>
          </p:nvSpPr>
          <p:spPr>
            <a:xfrm>
              <a:off x="10571358" y="2236000"/>
              <a:ext cx="163982" cy="616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41" name="Elbow Connector 140">
              <a:extLst>
                <a:ext uri="{FF2B5EF4-FFF2-40B4-BE49-F238E27FC236}">
                  <a16:creationId xmlns:a16="http://schemas.microsoft.com/office/drawing/2014/main" xmlns="" id="{505A84C2-9616-D142-8875-A85C97AB2C6C}"/>
                </a:ext>
              </a:extLst>
            </p:cNvPr>
            <p:cNvCxnSpPr>
              <a:cxnSpLocks/>
              <a:endCxn id="23" idx="3"/>
            </p:cNvCxnSpPr>
            <p:nvPr/>
          </p:nvCxnSpPr>
          <p:spPr>
            <a:xfrm rot="5400000">
              <a:off x="9700775" y="1975201"/>
              <a:ext cx="1792958" cy="1342455"/>
            </a:xfrm>
            <a:prstGeom prst="bentConnector2">
              <a:avLst/>
            </a:prstGeom>
            <a:solidFill>
              <a:schemeClr val="accent2">
                <a:alpha val="74902"/>
              </a:schemeClr>
            </a:solidFill>
            <a:ln w="19050" cap="flat" cmpd="sng" algn="ctr">
              <a:solidFill>
                <a:sysClr val="windowText" lastClr="000000"/>
              </a:solidFill>
              <a:prstDash val="solid"/>
              <a:headEnd type="triangle" w="med" len="med"/>
              <a:tailEnd type="triangle" w="med" len="med"/>
            </a:ln>
            <a:effectLst/>
          </p:spPr>
        </p:cxnSp>
      </p:grpSp>
    </p:spTree>
    <p:extLst>
      <p:ext uri="{BB962C8B-B14F-4D97-AF65-F5344CB8AC3E}">
        <p14:creationId xmlns:p14="http://schemas.microsoft.com/office/powerpoint/2010/main" val="586270895"/>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External/Internal </a:t>
            </a:r>
            <a:r>
              <a:rPr lang="en-US" dirty="0"/>
              <a:t>Interface Definitions</a:t>
            </a:r>
          </a:p>
        </p:txBody>
      </p:sp>
      <p:grpSp>
        <p:nvGrpSpPr>
          <p:cNvPr id="5" name="Group 4"/>
          <p:cNvGrpSpPr/>
          <p:nvPr/>
        </p:nvGrpSpPr>
        <p:grpSpPr>
          <a:xfrm>
            <a:off x="10194455" y="26282"/>
            <a:ext cx="1814461" cy="878593"/>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aphicFrame>
        <p:nvGraphicFramePr>
          <p:cNvPr id="12" name="Table 11">
            <a:extLst>
              <a:ext uri="{FF2B5EF4-FFF2-40B4-BE49-F238E27FC236}">
                <a16:creationId xmlns:a16="http://schemas.microsoft.com/office/drawing/2014/main" xmlns="" id="{30AB97AA-3AFA-EB42-9294-43149E35A824}"/>
              </a:ext>
            </a:extLst>
          </p:cNvPr>
          <p:cNvGraphicFramePr>
            <a:graphicFrameLocks noGrp="1"/>
          </p:cNvGraphicFramePr>
          <p:nvPr>
            <p:extLst>
              <p:ext uri="{D42A27DB-BD31-4B8C-83A1-F6EECF244321}">
                <p14:modId xmlns:p14="http://schemas.microsoft.com/office/powerpoint/2010/main" val="1755875379"/>
              </p:ext>
            </p:extLst>
          </p:nvPr>
        </p:nvGraphicFramePr>
        <p:xfrm>
          <a:off x="5127256" y="984393"/>
          <a:ext cx="6976254" cy="5627001"/>
        </p:xfrm>
        <a:graphic>
          <a:graphicData uri="http://schemas.openxmlformats.org/drawingml/2006/table">
            <a:tbl>
              <a:tblPr firstRow="1" bandRow="1">
                <a:tableStyleId>{5C22544A-7EE6-4342-B048-85BDC9FD1C3A}</a:tableStyleId>
              </a:tblPr>
              <a:tblGrid>
                <a:gridCol w="486963">
                  <a:extLst>
                    <a:ext uri="{9D8B030D-6E8A-4147-A177-3AD203B41FA5}">
                      <a16:colId xmlns:a16="http://schemas.microsoft.com/office/drawing/2014/main" xmlns="" val="56849490"/>
                    </a:ext>
                  </a:extLst>
                </a:gridCol>
                <a:gridCol w="4788310">
                  <a:extLst>
                    <a:ext uri="{9D8B030D-6E8A-4147-A177-3AD203B41FA5}">
                      <a16:colId xmlns:a16="http://schemas.microsoft.com/office/drawing/2014/main" xmlns="" val="227787447"/>
                    </a:ext>
                  </a:extLst>
                </a:gridCol>
                <a:gridCol w="1700981">
                  <a:extLst>
                    <a:ext uri="{9D8B030D-6E8A-4147-A177-3AD203B41FA5}">
                      <a16:colId xmlns:a16="http://schemas.microsoft.com/office/drawing/2014/main" xmlns="" val="2138137167"/>
                    </a:ext>
                  </a:extLst>
                </a:gridCol>
              </a:tblGrid>
              <a:tr h="311027">
                <a:tc>
                  <a:txBody>
                    <a:bodyPr/>
                    <a:lstStyle/>
                    <a:p>
                      <a:endParaRPr lang="en-US" sz="1100" dirty="0"/>
                    </a:p>
                  </a:txBody>
                  <a:tcPr/>
                </a:tc>
                <a:tc>
                  <a:txBody>
                    <a:bodyPr/>
                    <a:lstStyle/>
                    <a:p>
                      <a:pPr algn="ctr"/>
                      <a:r>
                        <a:rPr lang="en-US" sz="1200" dirty="0"/>
                        <a:t>Interface Definitions</a:t>
                      </a:r>
                    </a:p>
                  </a:txBody>
                  <a:tcPr/>
                </a:tc>
                <a:tc>
                  <a:txBody>
                    <a:bodyPr/>
                    <a:lstStyle/>
                    <a:p>
                      <a:pPr algn="ctr"/>
                      <a:r>
                        <a:rPr lang="en-US" sz="1200" dirty="0"/>
                        <a:t>Beijing Release</a:t>
                      </a:r>
                    </a:p>
                  </a:txBody>
                  <a:tcPr/>
                </a:tc>
                <a:extLst>
                  <a:ext uri="{0D108BD9-81ED-4DB2-BD59-A6C34878D82A}">
                    <a16:rowId xmlns:a16="http://schemas.microsoft.com/office/drawing/2014/main" xmlns="" val="4191558347"/>
                  </a:ext>
                </a:extLst>
              </a:tr>
              <a:tr h="311027">
                <a:tc>
                  <a:txBody>
                    <a:bodyPr/>
                    <a:lstStyle/>
                    <a:p>
                      <a:r>
                        <a:rPr lang="en-US" sz="1100" dirty="0"/>
                        <a:t>CE-1</a:t>
                      </a:r>
                    </a:p>
                  </a:txBody>
                  <a:tcPr/>
                </a:tc>
                <a:tc>
                  <a:txBody>
                    <a:bodyPr/>
                    <a:lstStyle/>
                    <a:p>
                      <a:r>
                        <a:rPr lang="en-US" sz="1100" dirty="0"/>
                        <a:t>Distribution of artifacts from Service Design and </a:t>
                      </a:r>
                      <a:r>
                        <a:rPr lang="en-US" sz="1100" dirty="0" smtClean="0"/>
                        <a:t>Creation (SDC)</a:t>
                      </a:r>
                      <a:endParaRPr lang="en-US" sz="1100" dirty="0"/>
                    </a:p>
                  </a:txBody>
                  <a:tcPr/>
                </a:tc>
                <a:tc>
                  <a:txBody>
                    <a:bodyPr/>
                    <a:lstStyle/>
                    <a:p>
                      <a:pPr algn="ctr"/>
                      <a:r>
                        <a:rPr lang="en-US" sz="1100" dirty="0"/>
                        <a:t>Yes - TOSCA only</a:t>
                      </a:r>
                    </a:p>
                  </a:txBody>
                  <a:tcPr/>
                </a:tc>
                <a:extLst>
                  <a:ext uri="{0D108BD9-81ED-4DB2-BD59-A6C34878D82A}">
                    <a16:rowId xmlns:a16="http://schemas.microsoft.com/office/drawing/2014/main" xmlns="" val="2384736571"/>
                  </a:ext>
                </a:extLst>
              </a:tr>
              <a:tr h="311027">
                <a:tc>
                  <a:txBody>
                    <a:bodyPr/>
                    <a:lstStyle/>
                    <a:p>
                      <a:r>
                        <a:rPr lang="en-US" sz="1100" dirty="0"/>
                        <a:t>CE-2</a:t>
                      </a:r>
                    </a:p>
                  </a:txBody>
                  <a:tcPr/>
                </a:tc>
                <a:tc>
                  <a:txBody>
                    <a:bodyPr/>
                    <a:lstStyle/>
                    <a:p>
                      <a:r>
                        <a:rPr lang="en-US" sz="1100" dirty="0"/>
                        <a:t>Service requests from </a:t>
                      </a:r>
                      <a:r>
                        <a:rPr lang="en-US" sz="1100" dirty="0" smtClean="0"/>
                        <a:t>Orchestration (SO)</a:t>
                      </a:r>
                      <a:endParaRPr lang="en-US" sz="1100" dirty="0"/>
                    </a:p>
                  </a:txBody>
                  <a:tcPr/>
                </a:tc>
                <a:tc>
                  <a:txBody>
                    <a:bodyPr/>
                    <a:lstStyle/>
                    <a:p>
                      <a:pPr algn="ctr"/>
                      <a:r>
                        <a:rPr lang="en-US" sz="1100" dirty="0"/>
                        <a:t>Yes </a:t>
                      </a:r>
                    </a:p>
                  </a:txBody>
                  <a:tcPr/>
                </a:tc>
                <a:extLst>
                  <a:ext uri="{0D108BD9-81ED-4DB2-BD59-A6C34878D82A}">
                    <a16:rowId xmlns:a16="http://schemas.microsoft.com/office/drawing/2014/main" xmlns="" val="2060550856"/>
                  </a:ext>
                </a:extLst>
              </a:tr>
              <a:tr h="304001">
                <a:tc>
                  <a:txBody>
                    <a:bodyPr/>
                    <a:lstStyle/>
                    <a:p>
                      <a:r>
                        <a:rPr lang="en-US" sz="1100" dirty="0"/>
                        <a:t>CE-3</a:t>
                      </a:r>
                    </a:p>
                  </a:txBody>
                  <a:tcPr/>
                </a:tc>
                <a:tc>
                  <a:txBody>
                    <a:bodyPr/>
                    <a:lstStyle/>
                    <a:p>
                      <a:r>
                        <a:rPr lang="en-US" sz="1100" dirty="0"/>
                        <a:t>Closed Loop action requests from Data Collection, Analytics &amp; </a:t>
                      </a:r>
                      <a:r>
                        <a:rPr lang="en-US" sz="1100" dirty="0" smtClean="0"/>
                        <a:t>Events (DCAE)/Policy</a:t>
                      </a:r>
                      <a:endParaRPr lang="en-US" sz="1100" dirty="0"/>
                    </a:p>
                  </a:txBody>
                  <a:tcPr/>
                </a:tc>
                <a:tc>
                  <a:txBody>
                    <a:bodyPr/>
                    <a:lstStyle/>
                    <a:p>
                      <a:pPr algn="ctr"/>
                      <a:r>
                        <a:rPr lang="en-US" sz="1100" dirty="0"/>
                        <a:t>Not in scope</a:t>
                      </a:r>
                    </a:p>
                  </a:txBody>
                  <a:tcPr/>
                </a:tc>
                <a:extLst>
                  <a:ext uri="{0D108BD9-81ED-4DB2-BD59-A6C34878D82A}">
                    <a16:rowId xmlns:a16="http://schemas.microsoft.com/office/drawing/2014/main" xmlns="" val="3990311467"/>
                  </a:ext>
                </a:extLst>
              </a:tr>
              <a:tr h="311027">
                <a:tc>
                  <a:txBody>
                    <a:bodyPr/>
                    <a:lstStyle/>
                    <a:p>
                      <a:r>
                        <a:rPr lang="en-US" sz="1100" dirty="0"/>
                        <a:t>CE-4</a:t>
                      </a:r>
                    </a:p>
                  </a:txBody>
                  <a:tcPr/>
                </a:tc>
                <a:tc>
                  <a:txBody>
                    <a:bodyPr/>
                    <a:lstStyle/>
                    <a:p>
                      <a:r>
                        <a:rPr lang="en-US" sz="1100" dirty="0"/>
                        <a:t>Inventory retrieval from Active &amp; Available </a:t>
                      </a:r>
                      <a:r>
                        <a:rPr lang="en-US" sz="1100" dirty="0" smtClean="0"/>
                        <a:t>Inventory (A&amp;AI) </a:t>
                      </a:r>
                      <a:r>
                        <a:rPr lang="en-US" sz="1100" dirty="0"/>
                        <a:t>by Service </a:t>
                      </a:r>
                      <a:r>
                        <a:rPr lang="en-US" sz="1100" dirty="0" smtClean="0"/>
                        <a:t>Logic</a:t>
                      </a:r>
                      <a:endParaRPr lang="en-US" sz="1100" dirty="0"/>
                    </a:p>
                    <a:p>
                      <a:r>
                        <a:rPr lang="en-US" sz="1100" dirty="0"/>
                        <a:t>Inventory updates to Active &amp; Available Inventory by Assigned Resources </a:t>
                      </a:r>
                      <a:r>
                        <a:rPr lang="en-US" sz="1100" dirty="0" err="1"/>
                        <a:t>Inv</a:t>
                      </a:r>
                      <a:endParaRPr lang="en-US" sz="1100" dirty="0"/>
                    </a:p>
                  </a:txBody>
                  <a:tcPr/>
                </a:tc>
                <a:tc>
                  <a:txBody>
                    <a:bodyPr/>
                    <a:lstStyle/>
                    <a:p>
                      <a:pPr algn="ctr"/>
                      <a:r>
                        <a:rPr lang="en-US" sz="1100" dirty="0"/>
                        <a:t>Yes – push/pull (no </a:t>
                      </a:r>
                      <a:r>
                        <a:rPr lang="en-US" sz="1100" dirty="0" err="1"/>
                        <a:t>DMaaP</a:t>
                      </a:r>
                      <a:r>
                        <a:rPr lang="en-US" sz="1100" dirty="0"/>
                        <a:t> topic subscription)</a:t>
                      </a:r>
                    </a:p>
                  </a:txBody>
                  <a:tcPr/>
                </a:tc>
                <a:extLst>
                  <a:ext uri="{0D108BD9-81ED-4DB2-BD59-A6C34878D82A}">
                    <a16:rowId xmlns:a16="http://schemas.microsoft.com/office/drawing/2014/main" xmlns="" val="3038040089"/>
                  </a:ext>
                </a:extLst>
              </a:tr>
              <a:tr h="311027">
                <a:tc>
                  <a:txBody>
                    <a:bodyPr/>
                    <a:lstStyle/>
                    <a:p>
                      <a:r>
                        <a:rPr lang="en-US" sz="1100" dirty="0"/>
                        <a:t>CE-5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Configuration requests for cloud infrastructure networking</a:t>
                      </a:r>
                    </a:p>
                    <a:p>
                      <a:r>
                        <a:rPr lang="en-US" sz="1100" dirty="0"/>
                        <a:t>Lifecycle management requests to Multi-Cloud (e.g., stop/start VM)</a:t>
                      </a:r>
                    </a:p>
                  </a:txBody>
                  <a:tcPr/>
                </a:tc>
                <a:tc>
                  <a:txBody>
                    <a:bodyPr/>
                    <a:lstStyle/>
                    <a:p>
                      <a:pPr algn="ctr"/>
                      <a:r>
                        <a:rPr lang="en-US" sz="1100" dirty="0"/>
                        <a:t>Not in scope</a:t>
                      </a:r>
                    </a:p>
                  </a:txBody>
                  <a:tcPr/>
                </a:tc>
                <a:extLst>
                  <a:ext uri="{0D108BD9-81ED-4DB2-BD59-A6C34878D82A}">
                    <a16:rowId xmlns:a16="http://schemas.microsoft.com/office/drawing/2014/main" xmlns="" val="2420081310"/>
                  </a:ext>
                </a:extLst>
              </a:tr>
              <a:tr h="425250">
                <a:tc>
                  <a:txBody>
                    <a:bodyPr/>
                    <a:lstStyle/>
                    <a:p>
                      <a:r>
                        <a:rPr lang="en-US" sz="1100" dirty="0"/>
                        <a:t>CE-6</a:t>
                      </a:r>
                    </a:p>
                  </a:txBody>
                  <a:tcPr/>
                </a:tc>
                <a:tc>
                  <a:txBody>
                    <a:bodyPr/>
                    <a:lstStyle/>
                    <a:p>
                      <a:r>
                        <a:rPr lang="en-US" sz="1100" dirty="0"/>
                        <a:t>Lifecycle management or configuration requests to an external controller or system that has responsibility of the target VNF</a:t>
                      </a:r>
                    </a:p>
                  </a:txBody>
                  <a:tcPr/>
                </a:tc>
                <a:tc>
                  <a:txBody>
                    <a:bodyPr/>
                    <a:lstStyle/>
                    <a:p>
                      <a:pPr algn="ctr"/>
                      <a:r>
                        <a:rPr lang="en-US" sz="1100" dirty="0"/>
                        <a:t>Yes </a:t>
                      </a:r>
                    </a:p>
                  </a:txBody>
                  <a:tcPr/>
                </a:tc>
                <a:extLst>
                  <a:ext uri="{0D108BD9-81ED-4DB2-BD59-A6C34878D82A}">
                    <a16:rowId xmlns:a16="http://schemas.microsoft.com/office/drawing/2014/main" xmlns="" val="285165971"/>
                  </a:ext>
                </a:extLst>
              </a:tr>
              <a:tr h="425250">
                <a:tc>
                  <a:txBody>
                    <a:bodyPr/>
                    <a:lstStyle/>
                    <a:p>
                      <a:r>
                        <a:rPr lang="en-US" sz="1100" dirty="0"/>
                        <a:t>CI-1</a:t>
                      </a:r>
                    </a:p>
                  </a:txBody>
                  <a:tcPr/>
                </a:tc>
                <a:tc>
                  <a:txBody>
                    <a:bodyPr/>
                    <a:lstStyle/>
                    <a:p>
                      <a:r>
                        <a:rPr lang="en-US" sz="1100" dirty="0"/>
                        <a:t>API Handler looks up or retrieves the corresponding Service Logic instance that maps to NB service request (service/network yang)</a:t>
                      </a:r>
                    </a:p>
                  </a:txBody>
                  <a:tcPr/>
                </a:tc>
                <a:tc>
                  <a:txBody>
                    <a:bodyPr/>
                    <a:lstStyle/>
                    <a:p>
                      <a:pPr algn="ctr"/>
                      <a:r>
                        <a:rPr lang="en-US" sz="1100" dirty="0"/>
                        <a:t>Yes </a:t>
                      </a:r>
                    </a:p>
                  </a:txBody>
                  <a:tcPr/>
                </a:tc>
                <a:extLst>
                  <a:ext uri="{0D108BD9-81ED-4DB2-BD59-A6C34878D82A}">
                    <a16:rowId xmlns:a16="http://schemas.microsoft.com/office/drawing/2014/main" xmlns="" val="3990164964"/>
                  </a:ext>
                </a:extLst>
              </a:tr>
              <a:tr h="425250">
                <a:tc>
                  <a:txBody>
                    <a:bodyPr/>
                    <a:lstStyle/>
                    <a:p>
                      <a:r>
                        <a:rPr lang="en-US" sz="1100" dirty="0"/>
                        <a:t>CI-2</a:t>
                      </a:r>
                    </a:p>
                  </a:txBody>
                  <a:tcPr/>
                </a:tc>
                <a:tc>
                  <a:txBody>
                    <a:bodyPr/>
                    <a:lstStyle/>
                    <a:p>
                      <a:r>
                        <a:rPr lang="en-US" sz="1100" dirty="0"/>
                        <a:t>API Handler calls Service Control Processing to perform the Service Logic on the target service or network</a:t>
                      </a:r>
                    </a:p>
                  </a:txBody>
                  <a:tcPr/>
                </a:tc>
                <a:tc>
                  <a:txBody>
                    <a:bodyPr/>
                    <a:lstStyle/>
                    <a:p>
                      <a:pPr algn="ctr"/>
                      <a:r>
                        <a:rPr lang="en-US" sz="1100" dirty="0"/>
                        <a:t>Yes </a:t>
                      </a:r>
                    </a:p>
                  </a:txBody>
                  <a:tcPr/>
                </a:tc>
                <a:extLst>
                  <a:ext uri="{0D108BD9-81ED-4DB2-BD59-A6C34878D82A}">
                    <a16:rowId xmlns:a16="http://schemas.microsoft.com/office/drawing/2014/main" xmlns="" val="2671978756"/>
                  </a:ext>
                </a:extLst>
              </a:tr>
              <a:tr h="425250">
                <a:tc>
                  <a:txBody>
                    <a:bodyPr/>
                    <a:lstStyle/>
                    <a:p>
                      <a:r>
                        <a:rPr lang="en-US" sz="1100" dirty="0"/>
                        <a:t>CI-3</a:t>
                      </a:r>
                    </a:p>
                  </a:txBody>
                  <a:tcPr/>
                </a:tc>
                <a:tc>
                  <a:txBody>
                    <a:bodyPr/>
                    <a:lstStyle/>
                    <a:p>
                      <a:r>
                        <a:rPr lang="en-US" sz="1100" dirty="0"/>
                        <a:t>Prior to CI-2, API Handler might query the (in-memory) Operational/</a:t>
                      </a:r>
                      <a:r>
                        <a:rPr lang="en-US" sz="1100" dirty="0" err="1"/>
                        <a:t>Config</a:t>
                      </a:r>
                      <a:r>
                        <a:rPr lang="en-US" sz="1100" dirty="0"/>
                        <a:t> Trees for the network or service details (if already existing)</a:t>
                      </a:r>
                    </a:p>
                  </a:txBody>
                  <a:tcPr/>
                </a:tc>
                <a:tc>
                  <a:txBody>
                    <a:bodyPr/>
                    <a:lstStyle/>
                    <a:p>
                      <a:pPr algn="ctr"/>
                      <a:r>
                        <a:rPr lang="en-US" sz="1100" dirty="0"/>
                        <a:t>Yes </a:t>
                      </a:r>
                    </a:p>
                  </a:txBody>
                  <a:tcPr/>
                </a:tc>
                <a:extLst>
                  <a:ext uri="{0D108BD9-81ED-4DB2-BD59-A6C34878D82A}">
                    <a16:rowId xmlns:a16="http://schemas.microsoft.com/office/drawing/2014/main" xmlns="" val="531485410"/>
                  </a:ext>
                </a:extLst>
              </a:tr>
              <a:tr h="425250">
                <a:tc>
                  <a:txBody>
                    <a:bodyPr/>
                    <a:lstStyle/>
                    <a:p>
                      <a:r>
                        <a:rPr lang="en-US" sz="1100" dirty="0"/>
                        <a:t>CI-4</a:t>
                      </a:r>
                    </a:p>
                  </a:txBody>
                  <a:tcPr/>
                </a:tc>
                <a:tc>
                  <a:txBody>
                    <a:bodyPr/>
                    <a:lstStyle/>
                    <a:p>
                      <a:r>
                        <a:rPr lang="en-US" sz="1100" dirty="0"/>
                        <a:t>Service Control Processing retrieves the Service Logic, </a:t>
                      </a:r>
                      <a:r>
                        <a:rPr lang="en-US" sz="1100" dirty="0" err="1"/>
                        <a:t>Config</a:t>
                      </a:r>
                      <a:r>
                        <a:rPr lang="en-US" sz="1100" dirty="0"/>
                        <a:t> Templates, Engineering rules, and Policies as part of processing the requested action</a:t>
                      </a:r>
                    </a:p>
                  </a:txBody>
                  <a:tcPr/>
                </a:tc>
                <a:tc>
                  <a:txBody>
                    <a:bodyPr/>
                    <a:lstStyle/>
                    <a:p>
                      <a:pPr algn="ctr"/>
                      <a:r>
                        <a:rPr lang="en-US" sz="1100" dirty="0"/>
                        <a:t>Yes </a:t>
                      </a:r>
                    </a:p>
                  </a:txBody>
                  <a:tcPr/>
                </a:tc>
                <a:extLst>
                  <a:ext uri="{0D108BD9-81ED-4DB2-BD59-A6C34878D82A}">
                    <a16:rowId xmlns:a16="http://schemas.microsoft.com/office/drawing/2014/main" xmlns="" val="1182350257"/>
                  </a:ext>
                </a:extLst>
              </a:tr>
              <a:tr h="425250">
                <a:tc>
                  <a:txBody>
                    <a:bodyPr/>
                    <a:lstStyle/>
                    <a:p>
                      <a:r>
                        <a:rPr lang="en-US" sz="1100" dirty="0"/>
                        <a:t>CI-5</a:t>
                      </a:r>
                    </a:p>
                  </a:txBody>
                  <a:tcPr/>
                </a:tc>
                <a:tc>
                  <a:txBody>
                    <a:bodyPr/>
                    <a:lstStyle/>
                    <a:p>
                      <a:r>
                        <a:rPr lang="en-US" sz="1100" dirty="0"/>
                        <a:t>Service Control Processing queries and/or updates Operational/</a:t>
                      </a:r>
                      <a:r>
                        <a:rPr lang="en-US" sz="1100" dirty="0" err="1"/>
                        <a:t>Config</a:t>
                      </a:r>
                      <a:r>
                        <a:rPr lang="en-US" sz="1100" dirty="0"/>
                        <a:t> Trees as part of making changes to the network (VNFs/PNFs)</a:t>
                      </a:r>
                    </a:p>
                  </a:txBody>
                  <a:tcPr/>
                </a:tc>
                <a:tc>
                  <a:txBody>
                    <a:bodyPr/>
                    <a:lstStyle/>
                    <a:p>
                      <a:pPr algn="ctr"/>
                      <a:r>
                        <a:rPr lang="en-US" sz="1100" dirty="0"/>
                        <a:t>Yes </a:t>
                      </a:r>
                    </a:p>
                  </a:txBody>
                  <a:tcPr/>
                </a:tc>
                <a:extLst>
                  <a:ext uri="{0D108BD9-81ED-4DB2-BD59-A6C34878D82A}">
                    <a16:rowId xmlns:a16="http://schemas.microsoft.com/office/drawing/2014/main" xmlns="" val="338723263"/>
                  </a:ext>
                </a:extLst>
              </a:tr>
              <a:tr h="425250">
                <a:tc>
                  <a:txBody>
                    <a:bodyPr/>
                    <a:lstStyle/>
                    <a:p>
                      <a:r>
                        <a:rPr lang="en-US" sz="1100" dirty="0"/>
                        <a:t>CI-6</a:t>
                      </a:r>
                    </a:p>
                  </a:txBody>
                  <a:tcPr/>
                </a:tc>
                <a:tc>
                  <a:txBody>
                    <a:bodyPr/>
                    <a:lstStyle/>
                    <a:p>
                      <a:r>
                        <a:rPr lang="en-US" sz="1100" dirty="0"/>
                        <a:t>Service Control Processing requests adapter layer to update/configure VNF/PNF update using the appropriate adapter for the VNF/PNF</a:t>
                      </a:r>
                    </a:p>
                  </a:txBody>
                  <a:tcPr/>
                </a:tc>
                <a:tc>
                  <a:txBody>
                    <a:bodyPr/>
                    <a:lstStyle/>
                    <a:p>
                      <a:pPr algn="ctr"/>
                      <a:r>
                        <a:rPr lang="en-US" sz="1100" dirty="0"/>
                        <a:t>Yes </a:t>
                      </a:r>
                    </a:p>
                  </a:txBody>
                  <a:tcPr/>
                </a:tc>
                <a:extLst>
                  <a:ext uri="{0D108BD9-81ED-4DB2-BD59-A6C34878D82A}">
                    <a16:rowId xmlns:a16="http://schemas.microsoft.com/office/drawing/2014/main" xmlns="" val="3302754331"/>
                  </a:ext>
                </a:extLst>
              </a:tr>
              <a:tr h="425250">
                <a:tc>
                  <a:txBody>
                    <a:bodyPr/>
                    <a:lstStyle/>
                    <a:p>
                      <a:r>
                        <a:rPr lang="en-US" sz="1100" dirty="0"/>
                        <a:t>CI-7</a:t>
                      </a:r>
                    </a:p>
                  </a:txBody>
                  <a:tcPr/>
                </a:tc>
                <a:tc>
                  <a:txBody>
                    <a:bodyPr/>
                    <a:lstStyle/>
                    <a:p>
                      <a:r>
                        <a:rPr lang="en-US" sz="1100" dirty="0"/>
                        <a:t>Service Control Processing updates the local Assigned Resources Store/Inventory once network updates are made successfully </a:t>
                      </a:r>
                    </a:p>
                  </a:txBody>
                  <a:tcPr/>
                </a:tc>
                <a:tc>
                  <a:txBody>
                    <a:bodyPr/>
                    <a:lstStyle/>
                    <a:p>
                      <a:pPr algn="ctr"/>
                      <a:r>
                        <a:rPr lang="en-US" sz="1100" dirty="0"/>
                        <a:t>Yes </a:t>
                      </a:r>
                    </a:p>
                  </a:txBody>
                  <a:tcPr/>
                </a:tc>
                <a:extLst>
                  <a:ext uri="{0D108BD9-81ED-4DB2-BD59-A6C34878D82A}">
                    <a16:rowId xmlns:a16="http://schemas.microsoft.com/office/drawing/2014/main" xmlns="" val="813070704"/>
                  </a:ext>
                </a:extLst>
              </a:tr>
            </a:tbl>
          </a:graphicData>
        </a:graphic>
      </p:graphicFrame>
      <p:pic>
        <p:nvPicPr>
          <p:cNvPr id="4" name="Picture 3">
            <a:extLst>
              <a:ext uri="{FF2B5EF4-FFF2-40B4-BE49-F238E27FC236}">
                <a16:creationId xmlns:a16="http://schemas.microsoft.com/office/drawing/2014/main" xmlns="" id="{FD10DEAE-3C4E-B944-B554-63DD0483FBFC}"/>
              </a:ext>
            </a:extLst>
          </p:cNvPr>
          <p:cNvPicPr>
            <a:picLocks noChangeAspect="1"/>
          </p:cNvPicPr>
          <p:nvPr/>
        </p:nvPicPr>
        <p:blipFill>
          <a:blip r:embed="rId3"/>
          <a:stretch>
            <a:fillRect/>
          </a:stretch>
        </p:blipFill>
        <p:spPr>
          <a:xfrm>
            <a:off x="0" y="915522"/>
            <a:ext cx="5014452" cy="4523454"/>
          </a:xfrm>
          <a:prstGeom prst="rect">
            <a:avLst/>
          </a:prstGeom>
        </p:spPr>
      </p:pic>
    </p:spTree>
    <p:extLst>
      <p:ext uri="{BB962C8B-B14F-4D97-AF65-F5344CB8AC3E}">
        <p14:creationId xmlns:p14="http://schemas.microsoft.com/office/powerpoint/2010/main" val="2355353317"/>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dirty="0" smtClean="0"/>
              <a:t>External API </a:t>
            </a:r>
            <a:r>
              <a:rPr lang="en-US" dirty="0" smtClean="0"/>
              <a:t>Definition &amp; Interfaces (1/2</a:t>
            </a:r>
            <a:r>
              <a:rPr lang="en-US" dirty="0"/>
              <a:t>)</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ONAP External APIs expose the capabilities of ONAP.  They allow ONAP to be viewed as a “black box” by providing an abstracted view of the ONAP capabilities.  </a:t>
            </a:r>
          </a:p>
          <a:p>
            <a:pPr marL="285750" indent="-285750">
              <a:buFontTx/>
              <a:buChar char="-"/>
            </a:pPr>
            <a:r>
              <a:rPr lang="en-US" sz="1600" dirty="0">
                <a:solidFill>
                  <a:schemeClr val="tx1">
                    <a:lumMod val="85000"/>
                    <a:lumOff val="15000"/>
                  </a:schemeClr>
                </a:solidFill>
              </a:rPr>
              <a:t>External APIs support that an external consumer of ONAP capabilities can be authenticated and authorized.  These APIs can also be used for connecting to systems where ONAP uses the capabilities of other systems.</a:t>
            </a:r>
          </a:p>
          <a:p>
            <a:pPr marL="285750"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 clear and unambiguous ONAP service abstraction so that the BSS/OSS can exchange service requirements and service capabilities in a common and consistent fashion</a:t>
            </a:r>
            <a:r>
              <a:rPr lang="en-US" sz="1600" dirty="0" smtClean="0">
                <a:solidFill>
                  <a:schemeClr val="tx1">
                    <a:lumMod val="85000"/>
                    <a:lumOff val="15000"/>
                  </a:schemeClr>
                </a:solidFill>
              </a:rPr>
              <a: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smtClean="0">
                <a:solidFill>
                  <a:schemeClr val="tx1">
                    <a:lumMod val="85000"/>
                    <a:lumOff val="15000"/>
                  </a:schemeClr>
                </a:solidFill>
              </a:rPr>
              <a:t>Service Catalog Interface</a:t>
            </a:r>
            <a:endParaRPr lang="en-US" sz="1600" dirty="0">
              <a:solidFill>
                <a:schemeClr val="tx1">
                  <a:lumMod val="85000"/>
                  <a:lumOff val="15000"/>
                </a:schemeClr>
              </a:solidFill>
            </a:endParaRPr>
          </a:p>
          <a:p>
            <a:pPr marL="742950" lvl="1"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an external view of </a:t>
            </a:r>
            <a:r>
              <a:rPr lang="en-US" sz="1600" dirty="0" err="1">
                <a:solidFill>
                  <a:schemeClr val="tx1">
                    <a:lumMod val="85000"/>
                    <a:lumOff val="15000"/>
                  </a:schemeClr>
                </a:solidFill>
              </a:rPr>
              <a:t>requestable</a:t>
            </a:r>
            <a:r>
              <a:rPr lang="en-US" sz="1600" dirty="0">
                <a:solidFill>
                  <a:schemeClr val="tx1">
                    <a:lumMod val="85000"/>
                    <a:lumOff val="15000"/>
                  </a:schemeClr>
                </a:solidFill>
              </a:rPr>
              <a:t> ONAP Services and the retrieval of the associated Service template (model)</a:t>
            </a:r>
          </a:p>
          <a:p>
            <a:pPr marL="285750" indent="-285750">
              <a:buFontTx/>
              <a:buChar char="-"/>
            </a:pPr>
            <a:r>
              <a:rPr lang="en-US" sz="1600" dirty="0" smtClean="0">
                <a:solidFill>
                  <a:schemeClr val="tx1">
                    <a:lumMod val="85000"/>
                    <a:lumOff val="15000"/>
                  </a:schemeClr>
                </a:solidFill>
              </a:rPr>
              <a:t>Service Ordering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mechanism for placing a service order with all of the necessary order parameters represented on the Service template. It allows users to create, update &amp; retrieve Service Orders and manages related notifications.</a:t>
            </a:r>
          </a:p>
          <a:p>
            <a:pPr marL="285750" indent="-285750">
              <a:buFontTx/>
              <a:buChar char="-"/>
            </a:pPr>
            <a:r>
              <a:rPr lang="en-US" sz="1600" dirty="0" smtClean="0">
                <a:solidFill>
                  <a:schemeClr val="tx1">
                    <a:lumMod val="85000"/>
                    <a:lumOff val="15000"/>
                  </a:schemeClr>
                </a:solidFill>
              </a:rPr>
              <a:t>Service Inventory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consistent mechanism to query the Service inventory from an external </a:t>
            </a:r>
            <a:r>
              <a:rPr lang="en-US" sz="1600" dirty="0" smtClean="0">
                <a:solidFill>
                  <a:schemeClr val="tx1">
                    <a:lumMod val="85000"/>
                    <a:lumOff val="15000"/>
                  </a:schemeClr>
                </a:solidFill>
              </a:rPr>
              <a:t>perspective.</a:t>
            </a: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2045554007"/>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r>
              <a:rPr lang="en-US" dirty="0" smtClean="0"/>
              <a:t>External API </a:t>
            </a:r>
            <a:r>
              <a:rPr lang="en-US" dirty="0" smtClean="0"/>
              <a:t>– Consumed Interfaces/Models (2/2</a:t>
            </a:r>
            <a:r>
              <a:rPr lang="en-US" dirty="0"/>
              <a:t>)</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SDC: Catalog</a:t>
            </a:r>
          </a:p>
          <a:p>
            <a:pPr marL="285750" indent="-285750">
              <a:buFontTx/>
              <a:buChar char="-"/>
            </a:pPr>
            <a:r>
              <a:rPr lang="en-US" dirty="0">
                <a:solidFill>
                  <a:schemeClr val="tx1">
                    <a:lumMod val="85000"/>
                    <a:lumOff val="15000"/>
                  </a:schemeClr>
                </a:solidFill>
              </a:rPr>
              <a:t>SO: Service Instantiation</a:t>
            </a:r>
          </a:p>
          <a:p>
            <a:pPr marL="285750" indent="-285750">
              <a:buFontTx/>
              <a:buChar char="-"/>
            </a:pPr>
            <a:r>
              <a:rPr lang="en-US" dirty="0">
                <a:solidFill>
                  <a:schemeClr val="tx1">
                    <a:lumMod val="85000"/>
                    <a:lumOff val="15000"/>
                  </a:schemeClr>
                </a:solidFill>
              </a:rPr>
              <a:t>A&amp;AI: Inventory Service Interface</a:t>
            </a: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083112"/>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smtClean="0">
                <a:solidFill>
                  <a:schemeClr val="tx1">
                    <a:lumMod val="85000"/>
                    <a:lumOff val="15000"/>
                  </a:schemeClr>
                </a:solidFill>
              </a:rPr>
              <a:t>Service Descriptor (TOSCA YAML Service Descriptor)</a:t>
            </a:r>
            <a:endParaRPr lang="en-US" dirty="0">
              <a:solidFill>
                <a:schemeClr val="tx1">
                  <a:lumMod val="85000"/>
                  <a:lumOff val="15000"/>
                </a:schemeClr>
              </a:solidFill>
            </a:endParaRPr>
          </a:p>
        </p:txBody>
      </p:sp>
      <p:sp>
        <p:nvSpPr>
          <p:cNvPr id="26"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27" name="Straight Connector 26"/>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30" name="Straight Connector 29"/>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85143943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50</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Catalog (1/3)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83917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Catalog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an external view of </a:t>
                      </a:r>
                      <a:r>
                        <a:rPr lang="en-US" baseline="0" dirty="0" err="1" smtClean="0"/>
                        <a:t>requestable</a:t>
                      </a:r>
                      <a:r>
                        <a:rPr lang="en-US" baseline="0" dirty="0" smtClean="0"/>
                        <a:t> ONAP Services and the retrieval of the associated Service template (model)</a:t>
                      </a:r>
                      <a:endParaRPr lang="en-US" dirty="0" smtClean="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Service Models are TOSCA representations</a:t>
                      </a:r>
                      <a:r>
                        <a:rPr lang="en-US" baseline="0" dirty="0" smtClean="0"/>
                        <a:t> of the Services that may be requested.</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Catalog</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Model</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51530014"/>
      </p:ext>
    </p:extLst>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Ordering (2/3)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448509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Ordering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 a mechanism for placing a service order with all of the necessary order parameters represented on the Service template. It allows users to create, update &amp; retrieve Service Orders and manages related notifications.</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Service Models are TOSCA representations</a:t>
                      </a:r>
                      <a:r>
                        <a:rPr lang="en-US" baseline="0" dirty="0" smtClean="0"/>
                        <a:t> of the Services that may be requested.</a:t>
                      </a:r>
                      <a:endParaRPr lang="en-US" dirty="0" smtClean="0"/>
                    </a:p>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Place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Delete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 State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Subscribe to Service Order Notifications</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Receive Service Order Notifications</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179699273"/>
      </p:ext>
    </p:extLst>
  </p:cSld>
  <p:clrMapOvr>
    <a:masterClrMapping/>
  </p:clrMapOvr>
  <p:transition>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Inventory (3/3)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93288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Inventory</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a consistent</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mechanism to query the Service inventory from an external perspective.</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Inventory</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State</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78592071"/>
      </p:ext>
    </p:extLst>
  </p:cSld>
  <p:clrMapOvr>
    <a:masterClrMapping/>
  </p:clrMapOvr>
  <p:transition>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Backup Slides</a:t>
            </a:r>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53</a:t>
            </a:fld>
            <a:endParaRPr lang="en-US" dirty="0"/>
          </a:p>
        </p:txBody>
      </p:sp>
    </p:spTree>
    <p:extLst>
      <p:ext uri="{BB962C8B-B14F-4D97-AF65-F5344CB8AC3E}">
        <p14:creationId xmlns:p14="http://schemas.microsoft.com/office/powerpoint/2010/main" val="1511754775"/>
      </p:ext>
    </p:extLst>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white"/>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ea typeface="微软雅黑" panose="020B0503020204020204" pitchFamily="34" charset="-122"/>
              </a:rPr>
              <a:t>PNFs</a:t>
            </a:r>
          </a:p>
        </p:txBody>
      </p:sp>
    </p:spTree>
    <p:extLst>
      <p:ext uri="{BB962C8B-B14F-4D97-AF65-F5344CB8AC3E}">
        <p14:creationId xmlns:p14="http://schemas.microsoft.com/office/powerpoint/2010/main" val="3351955430"/>
      </p:ext>
    </p:extLst>
  </p:cSld>
  <p:clrMapOvr>
    <a:masterClrMapping/>
  </p:clrMapOvr>
  <p:transition spd="med"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a:solidFill>
                  <a:schemeClr val="tx1"/>
                </a:solidFill>
              </a:rPr>
              <a:t>ONAP Orchestration 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Functions (1/2)</a:t>
            </a: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components</a:t>
            </a:r>
          </a:p>
        </p:txBody>
      </p:sp>
    </p:spTree>
    <p:extLst>
      <p:ext uri="{BB962C8B-B14F-4D97-AF65-F5344CB8AC3E}">
        <p14:creationId xmlns:p14="http://schemas.microsoft.com/office/powerpoint/2010/main" val="148030826"/>
      </p:ext>
    </p:extLst>
  </p:cSld>
  <p:clrMapOvr>
    <a:masterClrMapping/>
  </p:clrMapOvr>
  <p:transition spd="med"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Functions (2/2)</a:t>
            </a:r>
          </a:p>
        </p:txBody>
      </p:sp>
      <p:sp>
        <p:nvSpPr>
          <p:cNvPr id="3" name="Rectangle 2"/>
          <p:cNvSpPr/>
          <p:nvPr/>
        </p:nvSpPr>
        <p:spPr>
          <a:xfrm>
            <a:off x="497127" y="762000"/>
            <a:ext cx="11433206" cy="5418666"/>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45C87"/>
                </a:solidFill>
                <a:effectLst/>
                <a:uLnTx/>
                <a:uFillTx/>
                <a:latin typeface="Calibri"/>
                <a:sym typeface="Calibri"/>
              </a:rPr>
              <a:t>Interfaces to External OSS / BSS Systems</a:t>
            </a:r>
            <a:endParaRPr kumimoji="0" lang="en-US" sz="2200" b="1" i="0" u="none" strike="noStrike" kern="0" cap="none" spc="0" normalizeH="0" baseline="0" noProof="0" dirty="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Selects model / recipe that supports the request and maps order data to recipe / model</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67AB4">
                    <a:lumMod val="75000"/>
                  </a:srgbClr>
                </a:solidFill>
                <a:effectLst/>
                <a:uLnTx/>
                <a:uFillTx/>
                <a:latin typeface="Calibri"/>
                <a:sym typeface="Calibri"/>
              </a:rPr>
              <a:t>Coordinating Activities Across Various ONAP </a:t>
            </a:r>
            <a:r>
              <a:rPr kumimoji="0" lang="en-US" sz="2200" b="1" i="0" u="none" strike="noStrike" kern="0" cap="none" spc="0" normalizeH="0" baseline="0" noProof="0" dirty="0" smtClean="0">
                <a:ln>
                  <a:noFill/>
                </a:ln>
                <a:solidFill>
                  <a:srgbClr val="067AB4">
                    <a:lumMod val="75000"/>
                  </a:srgbClr>
                </a:solidFill>
                <a:effectLst/>
                <a:uLnTx/>
                <a:uFillTx/>
                <a:latin typeface="Calibri"/>
                <a:sym typeface="Calibri"/>
              </a:rPr>
              <a:t>Controllers</a:t>
            </a:r>
            <a:r>
              <a:rPr lang="en-US" sz="2200" b="1" kern="0" dirty="0" smtClean="0">
                <a:solidFill>
                  <a:schemeClr val="accent2">
                    <a:lumMod val="50000"/>
                  </a:schemeClr>
                </a:solidFill>
                <a:latin typeface="Calibri"/>
              </a:rPr>
              <a:t> </a:t>
            </a:r>
            <a:endParaRPr lang="en-US" sz="2200" b="1" kern="0" dirty="0">
              <a:solidFill>
                <a:schemeClr val="accent2">
                  <a:lumMod val="50000"/>
                </a:schemeClr>
              </a:solidFill>
              <a:latin typeface="Calibri"/>
            </a:endParaRPr>
          </a:p>
          <a:p>
            <a:pPr marL="287338" lvl="1" indent="-168275" defTabSz="457200" hangingPunct="0">
              <a:buFont typeface="Calibri" panose="020F0502020204030204" pitchFamily="34" charset="0"/>
              <a:buChar char="‒"/>
              <a:defRPr/>
            </a:pPr>
            <a:r>
              <a:rPr lang="en-US" b="1" kern="0" dirty="0">
                <a:solidFill>
                  <a:srgbClr val="000000"/>
                </a:solidFill>
                <a:latin typeface="Calibri"/>
              </a:rPr>
              <a:t>Manage recording of service configurations</a:t>
            </a:r>
          </a:p>
          <a:p>
            <a:pPr marL="168782" lvl="0" indent="-168782" defTabSz="457200" hangingPunct="0">
              <a:spcBef>
                <a:spcPts val="600"/>
              </a:spcBef>
              <a:spcAft>
                <a:spcPts val="300"/>
              </a:spcAft>
              <a:buFont typeface="Arial" panose="020B0604020202020204" pitchFamily="34" charset="0"/>
              <a:buChar char="•"/>
              <a:defRPr/>
            </a:pPr>
            <a:r>
              <a:rPr kumimoji="0" lang="en-US" sz="2200" b="1" i="0" u="none" strike="noStrike" kern="0" cap="none" spc="0" normalizeH="0" baseline="0" noProof="0" dirty="0">
                <a:ln>
                  <a:noFill/>
                </a:ln>
                <a:solidFill>
                  <a:schemeClr val="accent2">
                    <a:lumMod val="50000"/>
                  </a:schemeClr>
                </a:solidFill>
                <a:effectLst/>
                <a:uLnTx/>
                <a:uFillTx/>
                <a:latin typeface="Calibri"/>
                <a:sym typeface="Calibri"/>
              </a:rPr>
              <a:t>Coordinating </a:t>
            </a:r>
            <a:r>
              <a:rPr lang="en-US" sz="2200" b="1" dirty="0">
                <a:solidFill>
                  <a:schemeClr val="accent2">
                    <a:lumMod val="50000"/>
                  </a:schemeClr>
                </a:solidFill>
              </a:rPr>
              <a:t>Activities across vendor-specific clouds using the Multi-Cloud adaptation layer</a:t>
            </a:r>
          </a:p>
          <a:p>
            <a:pPr lvl="0" defTabSz="457200" hangingPunct="0">
              <a:spcBef>
                <a:spcPts val="600"/>
              </a:spcBef>
              <a:spcAft>
                <a:spcPts val="300"/>
              </a:spcAft>
              <a:defRPr/>
            </a:pPr>
            <a:r>
              <a:rPr lang="en-US" b="1" dirty="0"/>
              <a:t>  -  Multi-Cloud Adaptation Layer supports a Cloud Agnostic Model while hiding infrastructure details</a:t>
            </a:r>
          </a:p>
          <a:p>
            <a:pPr lvl="0" defTabSz="457200" hangingPunct="0">
              <a:spcBef>
                <a:spcPts val="600"/>
              </a:spcBef>
              <a:spcAft>
                <a:spcPts val="300"/>
              </a:spcAft>
              <a:defRPr/>
            </a:pPr>
            <a:r>
              <a:rPr lang="en-US" b="1" dirty="0"/>
              <a:t>  -  Multi-Cloud Adaptation Layer is flexible to support Cloud vendor-specific capabilities if needed</a:t>
            </a:r>
            <a:endParaRPr kumimoji="0" lang="en-US" sz="2400" b="1" i="0" u="none" strike="noStrike" kern="0" cap="none" spc="0" normalizeH="0" baseline="0" noProof="0" dirty="0">
              <a:ln>
                <a:noFill/>
              </a:ln>
              <a:solidFill>
                <a:schemeClr val="accent2">
                  <a:lumMod val="50000"/>
                </a:scheme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200" b="1" i="0" u="none" strike="noStrike" kern="0" cap="none" spc="0" normalizeH="0" baseline="0" noProof="0" dirty="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Validates and records network functions / service implementations</a:t>
            </a: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Requests (1/2)</a:t>
            </a:r>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p>
        </p:txBody>
      </p:sp>
    </p:spTree>
    <p:extLst>
      <p:ext uri="{BB962C8B-B14F-4D97-AF65-F5344CB8AC3E}">
        <p14:creationId xmlns:p14="http://schemas.microsoft.com/office/powerpoint/2010/main" val="3153434324"/>
      </p:ext>
    </p:extLst>
  </p:cSld>
  <p:clrMapOvr>
    <a:masterClrMapping/>
  </p:clrMapOvr>
  <p:transition spd="med"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Requests (2/2)</a:t>
            </a:r>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SDN-C/app-C/VF-C controllers</a:t>
            </a:r>
          </a:p>
          <a:p>
            <a:pPr marL="287338" lvl="1" indent="-168275" defTabSz="457200" hangingPunct="0">
              <a:buFont typeface="Calibri" panose="020F0502020204030204" pitchFamily="34" charset="0"/>
              <a:buChar char="‒"/>
              <a:defRPr/>
            </a:pPr>
            <a:r>
              <a:rPr lang="en-US" sz="2000" b="1" kern="0" dirty="0">
                <a:latin typeface="Calibri"/>
                <a:sym typeface="Calibri"/>
              </a:rPr>
              <a:t>Could require Coordination </a:t>
            </a:r>
            <a:r>
              <a:rPr lang="en-US" sz="2000" b="1" dirty="0"/>
              <a:t>across vendor-specific clouds using the Multi-Cloud adaptation layer</a:t>
            </a:r>
            <a:endParaRPr lang="en-US" sz="20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SDN-C/App-C/VF-C controllers</a:t>
            </a:r>
          </a:p>
          <a:p>
            <a:pPr marL="287338" lvl="1" indent="-168275" defTabSz="457200" hangingPunct="0">
              <a:buFont typeface="Calibri" panose="020F0502020204030204" pitchFamily="34" charset="0"/>
              <a:buChar char="‒"/>
              <a:defRPr/>
            </a:pPr>
            <a:r>
              <a:rPr lang="en-US" sz="2000" b="1" kern="0" dirty="0">
                <a:sym typeface="Calibri"/>
              </a:rPr>
              <a:t>Could require Coordination </a:t>
            </a:r>
            <a:r>
              <a:rPr lang="en-US" sz="2000" b="1" dirty="0"/>
              <a:t>across vendor-specific clouds using the Multi-Cloud adaptation layer</a:t>
            </a:r>
            <a:endParaRPr lang="en-US" sz="2000" b="1" kern="0" dirty="0">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Recommendations for Beijing Release</a:t>
            </a:r>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a:solidFill>
                  <a:schemeClr val="tx1"/>
                </a:solidFill>
              </a:rPr>
              <a:t>Achievable </a:t>
            </a:r>
            <a:r>
              <a:rPr lang="en-US" sz="2000" b="1" u="sng" dirty="0">
                <a:solidFill>
                  <a:schemeClr val="tx1"/>
                </a:solidFill>
              </a:rPr>
              <a:t>Recommendations</a:t>
            </a:r>
            <a:r>
              <a:rPr lang="en-US" sz="2000" dirty="0">
                <a:solidFill>
                  <a:schemeClr val="tx1"/>
                </a:solidFill>
              </a:rPr>
              <a:t> for Beijing to  begin aligning with target architecture</a:t>
            </a:r>
          </a:p>
          <a:p>
            <a:pPr lvl="1">
              <a:buFont typeface="Courier New" panose="02070309020205020404" pitchFamily="49" charset="0"/>
              <a:buChar char="o"/>
            </a:pPr>
            <a:r>
              <a:rPr lang="en-US" sz="1400" dirty="0"/>
              <a:t>Key Architecture Principles: Modular, Microservices, Model-driven</a:t>
            </a:r>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Swagger.</a:t>
            </a:r>
          </a:p>
          <a:p>
            <a:pPr lvl="2">
              <a:buFont typeface="Wingdings" panose="05000000000000000000" pitchFamily="2" charset="2"/>
              <a:buChar char="Ø"/>
            </a:pPr>
            <a:r>
              <a:rPr lang="en-US" sz="1200" dirty="0"/>
              <a:t>Align interfaces with industry standards, where available/appropriate </a:t>
            </a:r>
            <a:r>
              <a:rPr lang="en-US" sz="1200" strike="sngStrike" dirty="0"/>
              <a:t>(for example, ETSI</a:t>
            </a:r>
            <a:r>
              <a:rPr lang="en-US" sz="1200" b="1" i="1" strike="sngStrike" dirty="0"/>
              <a:t> </a:t>
            </a:r>
            <a:r>
              <a:rPr lang="en-US" sz="1200" strike="sngStrike" dirty="0"/>
              <a:t>SOL-003, SOL-005, MEF Interlude, Legato, etc.)</a:t>
            </a:r>
          </a:p>
          <a:p>
            <a:pPr lvl="1">
              <a:buFont typeface="Courier New" panose="02070309020205020404" pitchFamily="49" charset="0"/>
              <a:buChar char="o"/>
            </a:pPr>
            <a:r>
              <a:rPr lang="en-US" sz="1400" dirty="0"/>
              <a:t>Microservices-based</a:t>
            </a:r>
          </a:p>
          <a:p>
            <a:pPr lvl="2">
              <a:buFont typeface="Wingdings" panose="05000000000000000000" pitchFamily="2" charset="2"/>
              <a:buChar char="Ø"/>
            </a:pPr>
            <a:r>
              <a:rPr lang="en-US" sz="1200" dirty="0"/>
              <a:t>Use OOM for onboarding, instantiation (support MSB natively)</a:t>
            </a:r>
            <a:r>
              <a:rPr lang="en-US" sz="1200" b="1" i="1" dirty="0"/>
              <a:t>, </a:t>
            </a:r>
            <a:r>
              <a:rPr lang="en-US" sz="1200" dirty="0"/>
              <a:t>scalability</a:t>
            </a:r>
          </a:p>
          <a:p>
            <a:pPr lvl="2">
              <a:buFont typeface="Wingdings" panose="05000000000000000000" pitchFamily="2" charset="2"/>
              <a:buChar char="Ø"/>
            </a:pPr>
            <a:r>
              <a:rPr lang="en-US" sz="1200" dirty="0"/>
              <a:t>Register 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(to be published Feb 2018)</a:t>
            </a:r>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p>
          <a:p>
            <a:r>
              <a:rPr lang="en-US" sz="2000" dirty="0">
                <a:solidFill>
                  <a:schemeClr val="tx1"/>
                </a:solidFill>
              </a:rPr>
              <a:t>Release Theme is Platform Maturity/S3P</a:t>
            </a:r>
          </a:p>
          <a:p>
            <a:pPr lvl="1">
              <a:buFont typeface="Courier New" panose="02070309020205020404" pitchFamily="49" charset="0"/>
              <a:buChar char="o"/>
            </a:pPr>
            <a:r>
              <a:rPr lang="en-US" sz="1400" dirty="0">
                <a:solidFill>
                  <a:schemeClr val="tx1"/>
                </a:solidFill>
              </a:rPr>
              <a:t>S3P (see Jason Hunt 1/4 TSC presentation for list of projects providing support for S3P)</a:t>
            </a:r>
          </a:p>
          <a:p>
            <a:pPr lvl="2">
              <a:buFont typeface="Wingdings" panose="05000000000000000000" pitchFamily="2" charset="2"/>
              <a:buChar char="Ø"/>
            </a:pPr>
            <a:r>
              <a:rPr lang="en-US" sz="1200" dirty="0"/>
              <a:t>Adhere to cloud-native principles </a:t>
            </a:r>
            <a:r>
              <a:rPr lang="en-US" sz="1000" strike="sngStrike" dirty="0"/>
              <a:t>(</a:t>
            </a:r>
            <a:r>
              <a:rPr lang="en-US" sz="1000" dirty="0">
                <a:solidFill>
                  <a:srgbClr val="0070C0"/>
                </a:solidFill>
              </a:rPr>
              <a:t>see https://martinfowler.com/, https://12factor.net/)</a:t>
            </a:r>
          </a:p>
          <a:p>
            <a:pPr lvl="2">
              <a:buFont typeface="Wingdings" panose="05000000000000000000" pitchFamily="2" charset="2"/>
              <a:buChar char="Ø"/>
            </a:pPr>
            <a:r>
              <a:rPr lang="en-US" sz="1200" dirty="0"/>
              <a:t>Use common libraries/SDKs/common services where possible to 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certificates</a:t>
            </a:r>
          </a:p>
          <a:p>
            <a:pPr lvl="2">
              <a:buFont typeface="Wingdings" panose="05000000000000000000" pitchFamily="2" charset="2"/>
              <a:buChar char="Ø"/>
            </a:pPr>
            <a:r>
              <a:rPr lang="en-US" sz="1200" dirty="0"/>
              <a:t>Support Image Management service to enhance security, virus checking, etc.</a:t>
            </a:r>
          </a:p>
        </p:txBody>
      </p:sp>
    </p:spTree>
    <p:extLst>
      <p:ext uri="{BB962C8B-B14F-4D97-AF65-F5344CB8AC3E}">
        <p14:creationId xmlns:p14="http://schemas.microsoft.com/office/powerpoint/2010/main" val="104988172"/>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ma14="http://schemas.microsoft.com/office/mac/drawingml/2011/main" xmlns=""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lang="en-US" b="1" kern="0" dirty="0">
                <a:solidFill>
                  <a:schemeClr val="accent1">
                    <a:lumMod val="50000"/>
                    <a:lumOff val="50000"/>
                  </a:schemeClr>
                </a:solidFill>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lang="en-US" b="1" kern="0" dirty="0">
                <a:solidFill>
                  <a:schemeClr val="accent1">
                    <a:lumMod val="50000"/>
                    <a:lumOff val="50000"/>
                  </a:schemeClr>
                </a:solidFill>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This is SOL-001, SOL-004 and SOL-005.</a:t>
            </a:r>
          </a:p>
          <a:p>
            <a:pPr marL="285750" lvl="3" indent="-285750" defTabSz="457200" hangingPunct="0">
              <a:buFont typeface="Arial" panose="020B0604020202020204" pitchFamily="34" charset="0"/>
              <a:buChar char="•"/>
              <a:defRPr/>
            </a:pPr>
            <a:r>
              <a:rPr lang="en-US" b="1" kern="0" dirty="0">
                <a:solidFill>
                  <a:schemeClr val="accent1">
                    <a:lumMod val="50000"/>
                    <a:lumOff val="50000"/>
                  </a:schemeClr>
                </a:solidFill>
                <a:sym typeface="Calibri"/>
              </a:rPr>
              <a:t>Or simple network service onboarding/LCM (composed of one or more VNFs) and related models. </a:t>
            </a:r>
            <a:r>
              <a:rPr kumimoji="0" lang="en-US" b="0" i="0" u="none" strike="noStrike" kern="0" cap="none" spc="0" normalizeH="0" baseline="0" noProof="0" dirty="0">
                <a:ln>
                  <a:noFill/>
                </a:ln>
                <a:solidFill>
                  <a:srgbClr val="000000"/>
                </a:solidFill>
                <a:effectLst/>
                <a:uLnTx/>
                <a:uFillTx/>
                <a:latin typeface="Calibri"/>
                <a:sym typeface="Calibri"/>
              </a:rPr>
              <a:t>In 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742950" lvl="4" indent="-285750" defTabSz="457200" hangingPunct="0">
              <a:buFont typeface="Arial" panose="020B0604020202020204" pitchFamily="34" charset="0"/>
              <a:buChar char="•"/>
              <a:tabLst>
                <a:tab pos="3148013" algn="l"/>
              </a:tabLst>
              <a:defRPr/>
            </a:pPr>
            <a:r>
              <a:rPr lang="en-US" sz="1400" kern="0" dirty="0">
                <a:solidFill>
                  <a:srgbClr val="000000"/>
                </a:solidFill>
                <a:sym typeface="Calibri"/>
              </a:rPr>
              <a:t>But should not impose extra complexity 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Beijing Project 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54525</TotalTime>
  <Words>7486</Words>
  <Application>Microsoft Office PowerPoint</Application>
  <PresentationFormat>Widescreen</PresentationFormat>
  <Paragraphs>1312</Paragraphs>
  <Slides>62</Slides>
  <Notes>18</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62</vt:i4>
      </vt:variant>
    </vt:vector>
  </HeadingPairs>
  <TitlesOfParts>
    <vt:vector size="78" baseType="lpstr">
      <vt:lpstr>微软雅黑</vt:lpstr>
      <vt:lpstr>微软雅黑</vt:lpstr>
      <vt:lpstr>MS PGothic</vt:lpstr>
      <vt:lpstr>宋体</vt:lpstr>
      <vt:lpstr>宋体</vt:lpstr>
      <vt:lpstr>.AppleSystemUIFont</vt:lpstr>
      <vt:lpstr>Arial</vt:lpstr>
      <vt:lpstr>Calibri</vt:lpstr>
      <vt:lpstr>Courier New</vt:lpstr>
      <vt:lpstr>DengXian</vt:lpstr>
      <vt:lpstr>Mangal</vt:lpstr>
      <vt:lpstr>Open Sans Light</vt:lpstr>
      <vt:lpstr>Times New Roman</vt:lpstr>
      <vt:lpstr>Wingdings</vt:lpstr>
      <vt:lpstr>Office Theme</vt:lpstr>
      <vt:lpstr>1_Office Theme</vt:lpstr>
      <vt:lpstr> ONAP Reference Architecture for Beijing Tiger Team Report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Feb. 20, 2018 </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SDN-C Functions</vt:lpstr>
      <vt:lpstr>SDN-C External/Internal Interface Definitions</vt:lpstr>
      <vt:lpstr>External API Definition &amp; Interfaces (1/2)</vt:lpstr>
      <vt:lpstr>External API – Consumed Interfaces/Models (2/2)</vt:lpstr>
      <vt:lpstr>External API – Service Catalog (1/3)</vt:lpstr>
      <vt:lpstr>External API – Service Ordering (2/3)</vt:lpstr>
      <vt:lpstr>External API – Service Inventory (3/3)</vt:lpstr>
      <vt:lpstr>Backup Slides</vt:lpstr>
      <vt:lpstr>ONAP Target Architecture (High-Level Functional View)</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679</cp:revision>
  <cp:lastPrinted>2017-08-07T21:14:23Z</cp:lastPrinted>
  <dcterms:created xsi:type="dcterms:W3CDTF">2017-02-27T16:23:08Z</dcterms:created>
  <dcterms:modified xsi:type="dcterms:W3CDTF">2018-02-20T09:15:04Z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1519025804</vt:lpwstr>
  </property>
</Properties>
</file>