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sldIdLst>
    <p:sldId id="269" r:id="rId2"/>
    <p:sldId id="270" r:id="rId3"/>
    <p:sldId id="267" r:id="rId4"/>
    <p:sldId id="271" r:id="rId5"/>
    <p:sldId id="283" r:id="rId6"/>
    <p:sldId id="272" r:id="rId7"/>
    <p:sldId id="29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306" r:id="rId20"/>
    <p:sldId id="286" r:id="rId21"/>
    <p:sldId id="287" r:id="rId22"/>
    <p:sldId id="288" r:id="rId23"/>
    <p:sldId id="290" r:id="rId24"/>
    <p:sldId id="292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294" r:id="rId37"/>
    <p:sldId id="28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89" d="100"/>
          <a:sy n="89" d="100"/>
        </p:scale>
        <p:origin x="-11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668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7681" y="197831"/>
            <a:ext cx="10175240" cy="53877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ONAP target functional architecture </a:t>
            </a:r>
            <a:r>
              <a:rPr lang="en-US" dirty="0"/>
              <a:t>is </a:t>
            </a:r>
            <a:r>
              <a:rPr lang="en-US" dirty="0" smtClean="0"/>
              <a:t>being developed by the architecture tiger team (see slide 7).</a:t>
            </a:r>
            <a:endParaRPr lang="en-US" dirty="0"/>
          </a:p>
          <a:p>
            <a:r>
              <a:rPr lang="en-US" dirty="0" smtClean="0"/>
              <a:t>In order to complete the architecture specification we </a:t>
            </a:r>
            <a:r>
              <a:rPr lang="en-US" dirty="0"/>
              <a:t>need </a:t>
            </a:r>
            <a:r>
              <a:rPr lang="en-US" dirty="0" smtClean="0"/>
              <a:t>to provide the following information: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efinition </a:t>
            </a:r>
            <a:r>
              <a:rPr lang="en-US" dirty="0"/>
              <a:t>of each component in a simple high level </a:t>
            </a:r>
            <a:r>
              <a:rPr lang="en-US" dirty="0" smtClean="0"/>
              <a:t>way using the attached template,</a:t>
            </a:r>
          </a:p>
          <a:p>
            <a:r>
              <a:rPr lang="en-US" dirty="0" smtClean="0"/>
              <a:t>We also need to define the Beijing architecture with detailed implementation view (with projects) including functional (and non-functional) requirements, features, APIs, interfaces and full scope of each project for R2.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438723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Date Collection, Analytics, and Events, Events correlation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Collection, Analytics, and Events; Events Correlation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320829658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Framework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Policy Framework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48141136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98252460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394797749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SDN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1105709208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NF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3106980"/>
            <a:ext cx="1613230" cy="610250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Generic NF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 and controls the management state of the network functions. 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LCM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configuration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Interface, from: AAI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Generic VIM Interface, From: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Multicloud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virtual resource management interface: from VNF/S-VNFM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be filled in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799174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2580965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1917855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NF Config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 flipV="1">
            <a:off x="745505" y="3724655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626376" y="4044614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2399" y="4272878"/>
            <a:ext cx="186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Inventory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Generic VIM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virtual resource management interface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0D17E63-0EC0-4BC3-9EEE-4BBB9076400B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146458037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Services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4A4056F-507C-4110-B559-016E62DB06AC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common service?</a:t>
            </a:r>
          </a:p>
        </p:txBody>
      </p:sp>
    </p:spTree>
    <p:extLst>
      <p:ext uri="{BB962C8B-B14F-4D97-AF65-F5344CB8AC3E}">
        <p14:creationId xmlns:p14="http://schemas.microsoft.com/office/powerpoint/2010/main" xmlns="" val="278693324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Operations Manager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Operations Manager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313834963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API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76130137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157883" y="3118460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8" name="Rectangle 7"/>
          <p:cNvSpPr/>
          <p:nvPr/>
        </p:nvSpPr>
        <p:spPr>
          <a:xfrm>
            <a:off x="2426328" y="1097280"/>
            <a:ext cx="9523929" cy="9036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Open CLI Platform (OCLIP) – Industry first Model-driven command line </a:t>
            </a:r>
            <a:r>
              <a:rPr lang="en-US" sz="14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platform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performing end-end service on-boarding and life cycle management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 console for Linux and web platforms.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26328" y="2116166"/>
            <a:ext cx="9523929" cy="2961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micro-service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discovery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micro service discovery and registration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system and VNF cloud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on-boarding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registering/unregistering VIM, VNFM, EMS and SDNC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customer and subscription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management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subscription and service-type life cycle management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resource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on-boarding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adding VNF modules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Product and service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management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design time creation and management of VF and NS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life-cycle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management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commands for creating and managing Networ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 services (NS)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26328" y="5185184"/>
            <a:ext cx="9523929" cy="602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REST API from SDC, SO, AAI, MSB.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55913" y="2804370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3261" y="2571750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7883" y="4051441"/>
            <a:ext cx="2139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micro-service </a:t>
            </a:r>
            <a:r>
              <a:rPr lang="en-US" sz="800" dirty="0" smtClean="0"/>
              <a:t>discovery Interface (MSB)</a:t>
            </a:r>
            <a:endParaRPr lang="en-US" sz="800" dirty="0" smtClean="0"/>
          </a:p>
          <a:p>
            <a:r>
              <a:rPr lang="en-US" sz="800" dirty="0" smtClean="0"/>
              <a:t>external system and VNF cloud </a:t>
            </a:r>
            <a:r>
              <a:rPr lang="en-US" sz="800" dirty="0" smtClean="0"/>
              <a:t>on-boarding interface (AAI)</a:t>
            </a:r>
            <a:endParaRPr lang="en-US" sz="800" dirty="0" smtClean="0"/>
          </a:p>
          <a:p>
            <a:r>
              <a:rPr lang="en-US" sz="800" dirty="0" smtClean="0"/>
              <a:t>customer and subscription </a:t>
            </a:r>
            <a:r>
              <a:rPr lang="en-US" sz="800" dirty="0" smtClean="0"/>
              <a:t>management interface (AAI)</a:t>
            </a:r>
            <a:endParaRPr lang="en-US" sz="800" dirty="0" smtClean="0"/>
          </a:p>
          <a:p>
            <a:r>
              <a:rPr lang="en-US" sz="800" dirty="0" smtClean="0"/>
              <a:t>resource </a:t>
            </a:r>
            <a:r>
              <a:rPr lang="en-US" sz="800" dirty="0" smtClean="0"/>
              <a:t>on-boarding interface (SDC)</a:t>
            </a:r>
            <a:endParaRPr lang="en-US" sz="800" dirty="0" smtClean="0"/>
          </a:p>
          <a:p>
            <a:r>
              <a:rPr lang="en-US" sz="800" dirty="0" smtClean="0"/>
              <a:t>Product and service </a:t>
            </a:r>
            <a:r>
              <a:rPr lang="en-US" sz="800" dirty="0" smtClean="0"/>
              <a:t>management interface (SDC</a:t>
            </a:r>
            <a:r>
              <a:rPr lang="en-US" sz="800" dirty="0" smtClean="0"/>
              <a:t>)</a:t>
            </a:r>
          </a:p>
          <a:p>
            <a:r>
              <a:rPr lang="en-US" sz="800" dirty="0" smtClean="0"/>
              <a:t>network service life-cycle </a:t>
            </a:r>
            <a:r>
              <a:rPr lang="en-US" sz="800" dirty="0" smtClean="0"/>
              <a:t>management interface (SO)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1381991"/>
            <a:ext cx="2520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micro-service </a:t>
            </a:r>
            <a:r>
              <a:rPr lang="en-US" sz="800" dirty="0" smtClean="0"/>
              <a:t>discovery commands</a:t>
            </a:r>
            <a:endParaRPr lang="en-US" sz="800" dirty="0" smtClean="0"/>
          </a:p>
          <a:p>
            <a:r>
              <a:rPr lang="en-US" sz="800" dirty="0" smtClean="0"/>
              <a:t>external system and VNF cloud </a:t>
            </a:r>
            <a:r>
              <a:rPr lang="en-US" sz="800" dirty="0" smtClean="0"/>
              <a:t>on-boarding </a:t>
            </a:r>
            <a:r>
              <a:rPr lang="en-US" sz="800" dirty="0" smtClean="0"/>
              <a:t> commands</a:t>
            </a:r>
          </a:p>
          <a:p>
            <a:r>
              <a:rPr lang="en-US" sz="800" dirty="0" smtClean="0"/>
              <a:t>customer and subscription </a:t>
            </a:r>
            <a:r>
              <a:rPr lang="en-US" sz="800" dirty="0" smtClean="0"/>
              <a:t>management </a:t>
            </a:r>
            <a:r>
              <a:rPr lang="en-US" sz="800" dirty="0" smtClean="0"/>
              <a:t> commands</a:t>
            </a:r>
          </a:p>
          <a:p>
            <a:r>
              <a:rPr lang="en-US" sz="800" dirty="0" smtClean="0"/>
              <a:t>resource </a:t>
            </a:r>
            <a:r>
              <a:rPr lang="en-US" sz="800" dirty="0" smtClean="0"/>
              <a:t>on-boarding </a:t>
            </a:r>
            <a:r>
              <a:rPr lang="en-US" sz="800" dirty="0" smtClean="0"/>
              <a:t> commands</a:t>
            </a:r>
          </a:p>
          <a:p>
            <a:r>
              <a:rPr lang="en-US" sz="800" dirty="0" smtClean="0"/>
              <a:t>Product and service </a:t>
            </a:r>
            <a:r>
              <a:rPr lang="en-US" sz="800" dirty="0" smtClean="0"/>
              <a:t>management </a:t>
            </a:r>
            <a:r>
              <a:rPr lang="en-US" sz="800" dirty="0" smtClean="0"/>
              <a:t> commands</a:t>
            </a:r>
          </a:p>
          <a:p>
            <a:r>
              <a:rPr lang="en-US" sz="800" dirty="0" smtClean="0"/>
              <a:t>network service life-cycle </a:t>
            </a:r>
            <a:r>
              <a:rPr lang="en-US" sz="800" dirty="0" smtClean="0"/>
              <a:t>management </a:t>
            </a:r>
            <a:r>
              <a:rPr lang="en-US" sz="800" dirty="0" smtClean="0"/>
              <a:t> commands</a:t>
            </a:r>
            <a:endParaRPr lang="en-US" sz="800" dirty="0"/>
          </a:p>
        </p:txBody>
      </p:sp>
      <p:sp>
        <p:nvSpPr>
          <p:cNvPr id="20" name="Rectangle 19"/>
          <p:cNvSpPr/>
          <p:nvPr/>
        </p:nvSpPr>
        <p:spPr>
          <a:xfrm>
            <a:off x="2426327" y="5894947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Models:</a:t>
            </a:r>
          </a:p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    Open Command Specification (OCS) 1.0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5109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38342EA3-53FC-444D-B524-FE5481A54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03530BB5-549C-4343-9AF4-AC9DF366E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Functional Architecture View</a:t>
            </a: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2C726E-130B-4487-985E-2D4E9D3DD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Proposal of what to include for the Functional View</a:t>
            </a:r>
          </a:p>
          <a:p>
            <a:r>
              <a:rPr lang="en-US" dirty="0" smtClean="0"/>
              <a:t>For </a:t>
            </a:r>
            <a:r>
              <a:rPr lang="en-US" dirty="0"/>
              <a:t>each component shown in the high level functional architecture we could include one slide that describes:</a:t>
            </a:r>
          </a:p>
          <a:p>
            <a:pPr lvl="1"/>
            <a:r>
              <a:rPr lang="en-US" dirty="0"/>
              <a:t>The component definition</a:t>
            </a:r>
          </a:p>
          <a:p>
            <a:pPr lvl="1"/>
            <a:r>
              <a:rPr lang="en-US" dirty="0"/>
              <a:t>The interfaces that are offered (with a name and a short description)</a:t>
            </a:r>
          </a:p>
          <a:p>
            <a:pPr lvl="1"/>
            <a:r>
              <a:rPr lang="en-US" dirty="0"/>
              <a:t>The interfaces that are consumed (with the name, but no description)</a:t>
            </a:r>
          </a:p>
          <a:p>
            <a:pPr lvl="1"/>
            <a:r>
              <a:rPr lang="en-US" dirty="0"/>
              <a:t>The models that are consumed.</a:t>
            </a:r>
          </a:p>
          <a:p>
            <a:endParaRPr lang="en-US" dirty="0"/>
          </a:p>
          <a:p>
            <a:r>
              <a:rPr lang="en-US" dirty="0"/>
              <a:t>Such a functional view should be agnostic to the implementation.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838038638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Portal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Interface 1</a:t>
            </a:r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976776785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 Services Bus / Data Movement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 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Servies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Bus / Data Movement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895280846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VNF/PNF onboarding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VNF/PNF onboarding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128231041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Interface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Note: describe from the provider perspective</a:t>
            </a:r>
          </a:p>
        </p:txBody>
      </p:sp>
    </p:spTree>
    <p:extLst>
      <p:ext uri="{BB962C8B-B14F-4D97-AF65-F5344CB8AC3E}">
        <p14:creationId xmlns:p14="http://schemas.microsoft.com/office/powerpoint/2010/main" xmlns="" val="2725166605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388523234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&lt; interface name 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727142554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510153581"/>
              </p:ext>
            </p:extLst>
          </p:nvPr>
        </p:nvGraphicFramePr>
        <p:xfrm>
          <a:off x="226106" y="1301750"/>
          <a:ext cx="11737294" cy="4944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Management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Lifecycle Management actions for the service (e.g. instantiate, update, remove)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Maybe used between orchestrators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5E3D20E6-100C-4087-B257-F8A823DD83A2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826582890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4017762604"/>
              </p:ext>
            </p:extLst>
          </p:nvPr>
        </p:nvGraphicFramePr>
        <p:xfrm>
          <a:off x="226106" y="1301750"/>
          <a:ext cx="11737294" cy="448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Network Service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 Lifecycle Management actions for a network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Corresponds to the NS interface capabilities described in ETSI-NFV SOL 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34180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Create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Delete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F98E388-FC97-4002-A4EF-08FCD11DB29E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557059011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280664566"/>
              </p:ext>
            </p:extLst>
          </p:nvPr>
        </p:nvGraphicFramePr>
        <p:xfrm>
          <a:off x="226106" y="1301750"/>
          <a:ext cx="11737294" cy="4304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Actuation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Actuate a defined request via orchestration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Policy, DCAE, VID can request specific actions to be performed.  This can be part of closed loop control of change management.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Actuate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Subscribe to action notifications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Action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Notify of Action (up on subscription)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FC0C083-4316-4F94-B0C5-9A6AA62BBF35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529417071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353421092"/>
              </p:ext>
            </p:extLst>
          </p:nvPr>
        </p:nvGraphicFramePr>
        <p:xfrm>
          <a:off x="226106" y="1301750"/>
          <a:ext cx="11737294" cy="338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Definition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Storage and management of the service definitions the ONAP components act on.  This can be the service and resource related models and recipes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Orchestrator, Generic VN Controller, SDN-C, Policy, 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Remove service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98262299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648783974"/>
              </p:ext>
            </p:extLst>
          </p:nvPr>
        </p:nvGraphicFramePr>
        <p:xfrm>
          <a:off x="226106" y="1301750"/>
          <a:ext cx="11737295" cy="4879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645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5217325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  <a:gridCol w="5217325">
                  <a:extLst>
                    <a:ext uri="{9D8B030D-6E8A-4147-A177-3AD203B41FA5}">
                      <a16:colId xmlns="" xmlns:a16="http://schemas.microsoft.com/office/drawing/2014/main" val="314930770"/>
                    </a:ext>
                  </a:extLst>
                </a:gridCol>
              </a:tblGrid>
              <a:tr h="459469">
                <a:tc gridSpan="3">
                  <a:txBody>
                    <a:bodyPr/>
                    <a:lstStyle/>
                    <a:p>
                      <a:r>
                        <a:rPr lang="en-US" dirty="0"/>
                        <a:t>VNF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set of operations supporting the VNF LCM, operation granting interface, Resource quota notifications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subset of the SOL-003 (Or-VNFM) interface.  This subset is the VNF Lifecyle management Interface, VNF Indicator Interface, VNF lifecycle operation granting interface and virtualized resource quota availability interface.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NF manager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Create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Modify VNF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Delete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Instantiate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 to Level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VNF </a:t>
                      </a:r>
                      <a:r>
                        <a:rPr lang="en-US" sz="1400" dirty="0" err="1"/>
                        <a:t>Flavour</a:t>
                      </a:r>
                      <a:endParaRPr lang="en-US" sz="14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Heal VNF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dirty="0"/>
                        <a:t>Operate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external VNF connectivity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Operation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Indicator Value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Grant Lifecyle Operation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73143968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6095320"/>
            <a:ext cx="229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Note: Can be more than one page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61E85E8-426C-4E1D-9428-1590FBD3B833}"/>
              </a:ext>
            </a:extLst>
          </p:cNvPr>
          <p:cNvSpPr/>
          <p:nvPr/>
        </p:nvSpPr>
        <p:spPr>
          <a:xfrm>
            <a:off x="0" y="1143000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provided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200E86A-21C9-445F-8114-911ADA45D879}"/>
              </a:ext>
            </a:extLst>
          </p:cNvPr>
          <p:cNvSpPr/>
          <p:nvPr/>
        </p:nvSpPr>
        <p:spPr>
          <a:xfrm>
            <a:off x="70930" y="4377745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used</a:t>
            </a:r>
          </a:p>
        </p:txBody>
      </p:sp>
    </p:spTree>
    <p:extLst>
      <p:ext uri="{BB962C8B-B14F-4D97-AF65-F5344CB8AC3E}">
        <p14:creationId xmlns:p14="http://schemas.microsoft.com/office/powerpoint/2010/main" xmlns="" val="3120745744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789036634"/>
              </p:ext>
            </p:extLst>
          </p:nvPr>
        </p:nvGraphicFramePr>
        <p:xfrm>
          <a:off x="226106" y="1301750"/>
          <a:ext cx="11737294" cy="2658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NF Config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Configure the Network 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Generic NF controller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Update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Query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3705530169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465377136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Optimization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optimization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Optimization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Optimization Information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427358545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196870961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Transport Service/Resource LCM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SDN-C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771507066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635320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Create, read, update, delete Inventory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Operations are performed against the inventory data 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774792203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704902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VIM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VIM operations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Muti</a:t>
                      </a:r>
                      <a:r>
                        <a:rPr lang="en-US" dirty="0"/>
                        <a:t>-Cloud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1535144599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786374869"/>
              </p:ext>
            </p:extLst>
          </p:nvPr>
        </p:nvGraphicFramePr>
        <p:xfrm>
          <a:off x="226106" y="1301750"/>
          <a:ext cx="11737294" cy="3207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External Register Information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Available and Active Inventory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Create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Read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Delete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3975400526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0045282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E6BA69D-5402-4047-9B12-ED47CACF5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F3B4C6F-ECF0-41B4-99DB-7AE66219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Used Definitions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524E11D8-819F-400F-97A3-341700A33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0732609"/>
              </p:ext>
            </p:extLst>
          </p:nvPr>
        </p:nvGraphicFramePr>
        <p:xfrm>
          <a:off x="314960" y="1275926"/>
          <a:ext cx="1125374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754">
                  <a:extLst>
                    <a:ext uri="{9D8B030D-6E8A-4147-A177-3AD203B41FA5}">
                      <a16:colId xmlns="" xmlns:a16="http://schemas.microsoft.com/office/drawing/2014/main" val="559106187"/>
                    </a:ext>
                  </a:extLst>
                </a:gridCol>
                <a:gridCol w="7921990">
                  <a:extLst>
                    <a:ext uri="{9D8B030D-6E8A-4147-A177-3AD203B41FA5}">
                      <a16:colId xmlns="" xmlns:a16="http://schemas.microsoft.com/office/drawing/2014/main" val="12898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5847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Managed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system that ONAP is automating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8334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external system that is part of the Managed system that ONAP needs to connect 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57521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composition of Network Function(s) and/or Network Service(s), defined by its functional and </a:t>
                      </a:r>
                      <a:r>
                        <a:rPr lang="en-US" dirty="0" err="1"/>
                        <a:t>behavioural</a:t>
                      </a:r>
                      <a:r>
                        <a:rPr lang="en-US" dirty="0"/>
                        <a:t> specification (Source ETSI GS NFV 003)</a:t>
                      </a:r>
                    </a:p>
                    <a:p>
                      <a:r>
                        <a:rPr lang="en-US" dirty="0"/>
                        <a:t>Note: Network service is agnostic to the service delivered by the network functions.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8106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1468595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847262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Design and Creation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Service Design and Creation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6AF579A-AB49-4D9C-8338-FD23A455A832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SDC part?</a:t>
            </a:r>
          </a:p>
        </p:txBody>
      </p:sp>
    </p:spTree>
    <p:extLst>
      <p:ext uri="{BB962C8B-B14F-4D97-AF65-F5344CB8AC3E}">
        <p14:creationId xmlns:p14="http://schemas.microsoft.com/office/powerpoint/2010/main" xmlns="" val="342042010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(1/2)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0"/>
            <a:ext cx="9523929" cy="2057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execution of specified process and automated sequencing of activities, task, rules and policies needed for creation, modification, removal of network application, infrastructure services or resources.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different specializations with specific orchestration scopes.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Specialization scopes include, but are not limited to, network service LCM (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i..e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VNFO specialization), network slice specialization, domain specific specialization.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3581544"/>
            <a:ext cx="9523929" cy="26799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interface to manage the services that orchestration provides.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specific network service LCM interface.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Actuation Request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support of actuation requests towards the services.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6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511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37831409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1467016"/>
            <a:ext cx="9523929" cy="2355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Interface, from: Orchestration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LCM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Request Interface, from: Optimization Framework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 Config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Transport Service Interface, from: SDN Controller.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interface, from: Orchestrator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4169229"/>
            <a:ext cx="9523929" cy="211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Descriptor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Rest to be filled in.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8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4686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xmlns="" val="220436090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Dashboard OA&amp;M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112174166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&amp; Available Inventory, External Registry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 &amp; Available Inventory, External Registry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Maintains the view of the managed systems services and resources, as well as information of the external systems that ONAP will connect to.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It provides real-time views of a managed systems resources, services and relationships with each other.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Interface: &lt;interface name&gt;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store, read, update inventory information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Register interface 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provision and read external system information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817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541363"/>
            <a:ext cx="9523929" cy="738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: Inventory Model???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960" y="1537112"/>
            <a:ext cx="1894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Inventory Service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External Register Interface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xmlns="" val="28074121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2337</TotalTime>
  <Words>2263</Words>
  <Application>Microsoft Office PowerPoint</Application>
  <PresentationFormat>Custom</PresentationFormat>
  <Paragraphs>595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Introduction</vt:lpstr>
      <vt:lpstr>Functional Architecture View</vt:lpstr>
      <vt:lpstr>Function</vt:lpstr>
      <vt:lpstr>Function Definitions</vt:lpstr>
      <vt:lpstr>Service Design and Creation</vt:lpstr>
      <vt:lpstr>Orchestration (1/2)</vt:lpstr>
      <vt:lpstr>Orchestration (2/2)</vt:lpstr>
      <vt:lpstr>Dashboard OA&amp;M</vt:lpstr>
      <vt:lpstr>Active &amp; Available Inventory, External Registry</vt:lpstr>
      <vt:lpstr>Date Collection, Analytics, and Events, Events correlation</vt:lpstr>
      <vt:lpstr>Policy Framework</vt:lpstr>
      <vt:lpstr>Function</vt:lpstr>
      <vt:lpstr>Multi-Cloud Adaptation</vt:lpstr>
      <vt:lpstr>SDN Controller</vt:lpstr>
      <vt:lpstr>Generic NF Controller</vt:lpstr>
      <vt:lpstr>Common Services</vt:lpstr>
      <vt:lpstr>ONAP Operations Manager</vt:lpstr>
      <vt:lpstr>ONAP API</vt:lpstr>
      <vt:lpstr>ONAP CLI</vt:lpstr>
      <vt:lpstr>ONAP Portal</vt:lpstr>
      <vt:lpstr>Micro Services Bus / Data Movement</vt:lpstr>
      <vt:lpstr>VNF/PNF onboarding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Definitions</vt:lpstr>
      <vt:lpstr>Used Definitions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k00365106</cp:lastModifiedBy>
  <cp:revision>131</cp:revision>
  <dcterms:created xsi:type="dcterms:W3CDTF">2017-02-27T16:23:08Z</dcterms:created>
  <dcterms:modified xsi:type="dcterms:W3CDTF">2018-01-03T07:19:54Z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