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4"/>
  </p:notesMasterIdLst>
  <p:sldIdLst>
    <p:sldId id="272" r:id="rId2"/>
    <p:sldId id="291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8D"/>
    <a:srgbClr val="009893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413" autoAdjust="0"/>
    <p:restoredTop sz="96149" autoAdjust="0"/>
  </p:normalViewPr>
  <p:slideViewPr>
    <p:cSldViewPr snapToGrid="0" snapToObjects="1">
      <p:cViewPr varScale="1">
        <p:scale>
          <a:sx n="70" d="100"/>
          <a:sy n="70" d="100"/>
        </p:scale>
        <p:origin x="53" y="34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45" Type="http://schemas.microsoft.com/office/2015/10/relationships/revisionInfo" Target="revisionInfo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1/10/2018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display/DW/CLAMP+Documentation" TargetMode="External"/><Relationship Id="rId2" Type="http://schemas.openxmlformats.org/officeDocument/2006/relationships/hyperlink" Target="http://onap.readthedocs.io/en/latest/submodules/clamp.git/docs/index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CLAMP </a:t>
            </a:r>
            <a:r>
              <a:rPr lang="en-US" dirty="0" smtClean="0"/>
              <a:t>(1/2)</a:t>
            </a:r>
            <a:endParaRPr lang="en-US" dirty="0"/>
          </a:p>
        </p:txBody>
      </p:sp>
      <p:sp>
        <p:nvSpPr>
          <p:cNvPr id="7" name="圆角矩形 30"/>
          <p:cNvSpPr/>
          <p:nvPr/>
        </p:nvSpPr>
        <p:spPr>
          <a:xfrm>
            <a:off x="96874" y="2861244"/>
            <a:ext cx="973170" cy="377592"/>
          </a:xfrm>
          <a:prstGeom prst="roundRect">
            <a:avLst>
              <a:gd name="adj" fmla="val 9045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</a:pP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CLAMP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264596" y="1088228"/>
            <a:ext cx="10686104" cy="137251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Definition</a:t>
            </a:r>
            <a:r>
              <a:rPr lang="en-US" sz="11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:</a:t>
            </a:r>
          </a:p>
          <a:p>
            <a:r>
              <a:rPr lang="en-US" sz="1100" dirty="0">
                <a:solidFill>
                  <a:schemeClr val="tx1"/>
                </a:solidFill>
              </a:rPr>
              <a:t>CLAMP is a platform for designing and managing control loops.  </a:t>
            </a:r>
          </a:p>
          <a:p>
            <a:r>
              <a:rPr lang="en-US" sz="1100" dirty="0">
                <a:solidFill>
                  <a:schemeClr val="tx1"/>
                </a:solidFill>
              </a:rPr>
              <a:t>It is used to design a </a:t>
            </a:r>
            <a:r>
              <a:rPr lang="en-US" sz="1100" dirty="0" smtClean="0">
                <a:solidFill>
                  <a:schemeClr val="tx1"/>
                </a:solidFill>
              </a:rPr>
              <a:t>control loop</a:t>
            </a:r>
            <a:r>
              <a:rPr lang="en-US" sz="1100" dirty="0">
                <a:solidFill>
                  <a:schemeClr val="tx1"/>
                </a:solidFill>
              </a:rPr>
              <a:t>, configure it with specific parameters for a particular network service, </a:t>
            </a:r>
          </a:p>
          <a:p>
            <a:r>
              <a:rPr lang="en-US" sz="1100" dirty="0">
                <a:solidFill>
                  <a:schemeClr val="tx1"/>
                </a:solidFill>
              </a:rPr>
              <a:t>then It interacts with other systems to </a:t>
            </a:r>
            <a:r>
              <a:rPr lang="en-US" sz="1100" dirty="0" smtClean="0">
                <a:solidFill>
                  <a:schemeClr val="tx1"/>
                </a:solidFill>
              </a:rPr>
              <a:t>deploy/</a:t>
            </a:r>
            <a:r>
              <a:rPr lang="en-US" sz="1100" dirty="0" err="1" smtClean="0">
                <a:solidFill>
                  <a:schemeClr val="tx1"/>
                </a:solidFill>
              </a:rPr>
              <a:t>undeploy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>
                <a:solidFill>
                  <a:schemeClr val="tx1"/>
                </a:solidFill>
              </a:rPr>
              <a:t>and execute the </a:t>
            </a:r>
            <a:r>
              <a:rPr lang="en-US" sz="1100" dirty="0" smtClean="0">
                <a:solidFill>
                  <a:schemeClr val="tx1"/>
                </a:solidFill>
              </a:rPr>
              <a:t>control loop</a:t>
            </a:r>
            <a:r>
              <a:rPr lang="en-US" sz="1100" dirty="0">
                <a:solidFill>
                  <a:schemeClr val="tx1"/>
                </a:solidFill>
              </a:rPr>
              <a:t>. </a:t>
            </a:r>
            <a:endParaRPr lang="en-US" sz="1100" dirty="0" smtClean="0">
              <a:solidFill>
                <a:schemeClr val="tx1"/>
              </a:solidFill>
            </a:endParaRPr>
          </a:p>
          <a:p>
            <a:endParaRPr lang="en-US" sz="900" dirty="0" smtClean="0">
              <a:solidFill>
                <a:schemeClr val="tx1"/>
              </a:solidFill>
            </a:endParaRPr>
          </a:p>
          <a:p>
            <a:pPr lvl="0"/>
            <a:r>
              <a:rPr lang="en-US" sz="1100" dirty="0" smtClean="0">
                <a:solidFill>
                  <a:schemeClr val="tx1"/>
                </a:solidFill>
              </a:rPr>
              <a:t>Information </a:t>
            </a:r>
            <a:r>
              <a:rPr lang="en-US" sz="1100" dirty="0" smtClean="0">
                <a:solidFill>
                  <a:schemeClr val="tx1"/>
                </a:solidFill>
              </a:rPr>
              <a:t>about the </a:t>
            </a:r>
            <a:r>
              <a:rPr lang="en-US" sz="1100" dirty="0" smtClean="0">
                <a:solidFill>
                  <a:schemeClr val="tx1"/>
                </a:solidFill>
              </a:rPr>
              <a:t>CLAMP architecture </a:t>
            </a:r>
            <a:r>
              <a:rPr lang="en-US" sz="1100" dirty="0" smtClean="0">
                <a:solidFill>
                  <a:schemeClr val="tx1"/>
                </a:solidFill>
              </a:rPr>
              <a:t>and provided APIs can be found in the </a:t>
            </a:r>
            <a:r>
              <a:rPr lang="en-US" sz="1100" dirty="0" smtClean="0">
                <a:solidFill>
                  <a:schemeClr val="tx1"/>
                </a:solidFill>
              </a:rPr>
              <a:t>CLAMP User </a:t>
            </a:r>
            <a:r>
              <a:rPr lang="en-US" sz="1100" dirty="0" smtClean="0">
                <a:solidFill>
                  <a:schemeClr val="tx1"/>
                </a:solidFill>
              </a:rPr>
              <a:t>Guide and LCM &amp; OAM API Guides on </a:t>
            </a:r>
            <a:r>
              <a:rPr lang="en-US" sz="1100" dirty="0" smtClean="0">
                <a:solidFill>
                  <a:schemeClr val="tx1"/>
                </a:solidFill>
                <a:hlinkClick r:id="rId2"/>
              </a:rPr>
              <a:t>readthedocs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232595" y="2563293"/>
            <a:ext cx="10686104" cy="37323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Provided Interfaces</a:t>
            </a:r>
            <a:r>
              <a:rPr 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: </a:t>
            </a: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(CLAMP doesn’t expose functional relates API’s except the one below, refer to </a:t>
            </a: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hlinkClick r:id="rId3"/>
              </a:rPr>
              <a:t>CLAMP documentation </a:t>
            </a: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for more details)</a:t>
            </a: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endParaRPr lang="en-US" sz="16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en-US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Interfaces			Service			Purpose/Comments</a:t>
            </a:r>
            <a:endParaRPr lang="en-US" sz="16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HealthCheck			REST			Health Check of CLAMP instance</a:t>
            </a:r>
            <a:endParaRPr lang="en-US" sz="12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561984" y="2569848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32097" y="2351639"/>
            <a:ext cx="259773" cy="218209"/>
          </a:xfrm>
          <a:prstGeom prst="ellipse">
            <a:avLst/>
          </a:prstGeom>
          <a:noFill/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281699" y="1579456"/>
            <a:ext cx="3577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8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8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800" dirty="0"/>
          </a:p>
          <a:p>
            <a:endParaRPr lang="en-US" sz="800" dirty="0"/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49563" y="3267453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Arc 17"/>
          <p:cNvSpPr/>
          <p:nvPr/>
        </p:nvSpPr>
        <p:spPr>
          <a:xfrm rot="16200000">
            <a:off x="430434" y="3587412"/>
            <a:ext cx="238257" cy="232602"/>
          </a:xfrm>
          <a:prstGeom prst="arc">
            <a:avLst>
              <a:gd name="adj1" fmla="val 16200000"/>
              <a:gd name="adj2" fmla="val 5446038"/>
            </a:avLst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="" xmlns:a16="http://schemas.microsoft.com/office/drawing/2014/main" id="{5701EBE2-7E7F-444A-9438-83A918DD6B6C}"/>
              </a:ext>
            </a:extLst>
          </p:cNvPr>
          <p:cNvSpPr/>
          <p:nvPr/>
        </p:nvSpPr>
        <p:spPr>
          <a:xfrm rot="1344993">
            <a:off x="9329058" y="31207"/>
            <a:ext cx="3907972" cy="10014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2378314094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CLAMP </a:t>
            </a:r>
            <a:r>
              <a:rPr lang="en-US" dirty="0"/>
              <a:t>(2/2)</a:t>
            </a:r>
          </a:p>
        </p:txBody>
      </p:sp>
      <p:sp>
        <p:nvSpPr>
          <p:cNvPr id="7" name="圆角矩形 30"/>
          <p:cNvSpPr/>
          <p:nvPr/>
        </p:nvSpPr>
        <p:spPr>
          <a:xfrm>
            <a:off x="128203" y="2883938"/>
            <a:ext cx="914803" cy="377592"/>
          </a:xfrm>
          <a:prstGeom prst="roundRect">
            <a:avLst>
              <a:gd name="adj" fmla="val 9045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</a:pP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CLAMP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476787" y="3424498"/>
            <a:ext cx="10344374" cy="188614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Consumed Models</a:t>
            </a:r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: </a:t>
            </a:r>
            <a:r>
              <a:rPr 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(No specific models were used in the above interface except for Policy(</a:t>
            </a:r>
            <a:r>
              <a:rPr lang="en-US" sz="16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json</a:t>
            </a:r>
            <a:r>
              <a:rPr 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))</a:t>
            </a: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 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561984" y="2569848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32097" y="2351639"/>
            <a:ext cx="259773" cy="218209"/>
          </a:xfrm>
          <a:prstGeom prst="ellipse">
            <a:avLst/>
          </a:prstGeom>
          <a:noFill/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281699" y="1579456"/>
            <a:ext cx="3577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8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8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800" dirty="0"/>
          </a:p>
          <a:p>
            <a:endParaRPr lang="en-US" sz="800" dirty="0"/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49563" y="3267453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Arc 17"/>
          <p:cNvSpPr/>
          <p:nvPr/>
        </p:nvSpPr>
        <p:spPr>
          <a:xfrm rot="16200000">
            <a:off x="430434" y="3587412"/>
            <a:ext cx="238257" cy="232602"/>
          </a:xfrm>
          <a:prstGeom prst="arc">
            <a:avLst>
              <a:gd name="adj1" fmla="val 16200000"/>
              <a:gd name="adj2" fmla="val 5446038"/>
            </a:avLst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="" xmlns:a16="http://schemas.microsoft.com/office/drawing/2014/main" id="{5701EBE2-7E7F-444A-9438-83A918DD6B6C}"/>
              </a:ext>
            </a:extLst>
          </p:cNvPr>
          <p:cNvSpPr/>
          <p:nvPr/>
        </p:nvSpPr>
        <p:spPr>
          <a:xfrm rot="1344993">
            <a:off x="9329058" y="31207"/>
            <a:ext cx="3907972" cy="10014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Draft</a:t>
            </a:r>
          </a:p>
        </p:txBody>
      </p:sp>
      <p:sp>
        <p:nvSpPr>
          <p:cNvPr id="6" name="Rectangle 5"/>
          <p:cNvSpPr/>
          <p:nvPr/>
        </p:nvSpPr>
        <p:spPr>
          <a:xfrm>
            <a:off x="1476787" y="1225511"/>
            <a:ext cx="10344374" cy="2041941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normAutofit/>
          </a:bodyPr>
          <a:lstStyle/>
          <a:p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Consumed Interfaces:</a:t>
            </a:r>
          </a:p>
          <a:p>
            <a:endParaRPr lang="en-US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Interfaces</a:t>
            </a:r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		</a:t>
            </a:r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Service</a:t>
            </a:r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			</a:t>
            </a:r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Purpose/Comments</a:t>
            </a:r>
          </a:p>
          <a:p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SDC			REST			</a:t>
            </a:r>
            <a:r>
              <a:rPr lang="en-US" sz="1200" dirty="0"/>
              <a:t>Distribution of service to DCAE</a:t>
            </a:r>
            <a:endParaRPr lang="en-US" sz="12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DCAE			REST			</a:t>
            </a:r>
            <a:r>
              <a:rPr lang="en-US" sz="1200" dirty="0"/>
              <a:t>Common Controller Framework</a:t>
            </a:r>
            <a:endParaRPr lang="en-US" sz="12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Policy			REST(</a:t>
            </a:r>
            <a:r>
              <a:rPr lang="en-US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json</a:t>
            </a: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data)		Create Configuration and Operational policy</a:t>
            </a: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4360901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6232</TotalTime>
  <Words>131</Words>
  <Application>Microsoft Office PowerPoint</Application>
  <PresentationFormat>Widescreen</PresentationFormat>
  <Paragraphs>30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微软雅黑</vt:lpstr>
      <vt:lpstr>.AppleSystemUIFont</vt:lpstr>
      <vt:lpstr>Arial</vt:lpstr>
      <vt:lpstr>Calibri</vt:lpstr>
      <vt:lpstr>Office Theme</vt:lpstr>
      <vt:lpstr>CLAMP (1/2)</vt:lpstr>
      <vt:lpstr>CLAMP (2/2)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Ngueko, Gervais-Martial</cp:lastModifiedBy>
  <cp:revision>165</cp:revision>
  <dcterms:created xsi:type="dcterms:W3CDTF">2017-02-27T16:23:08Z</dcterms:created>
  <dcterms:modified xsi:type="dcterms:W3CDTF">2018-01-10T17:06:15Z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1514841287</vt:lpwstr>
  </property>
</Properties>
</file>