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9"/>
  </p:notesMasterIdLst>
  <p:sldIdLst>
    <p:sldId id="269" r:id="rId2"/>
    <p:sldId id="270" r:id="rId3"/>
    <p:sldId id="267" r:id="rId4"/>
    <p:sldId id="271" r:id="rId5"/>
    <p:sldId id="283" r:id="rId6"/>
    <p:sldId id="272" r:id="rId7"/>
    <p:sldId id="291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4" r:id="rId19"/>
    <p:sldId id="285" r:id="rId20"/>
    <p:sldId id="286" r:id="rId21"/>
    <p:sldId id="287" r:id="rId22"/>
    <p:sldId id="288" r:id="rId23"/>
    <p:sldId id="290" r:id="rId24"/>
    <p:sldId id="292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294" r:id="rId37"/>
    <p:sldId id="28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2" autoAdjust="0"/>
    <p:restoredTop sz="77051"/>
  </p:normalViewPr>
  <p:slideViewPr>
    <p:cSldViewPr snapToGrid="0" snapToObjects="1">
      <p:cViewPr varScale="1">
        <p:scale>
          <a:sx n="101" d="100"/>
          <a:sy n="101" d="100"/>
        </p:scale>
        <p:origin x="232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Relationship Id="rId4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89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g"/><Relationship Id="rId7" Type="http://schemas.openxmlformats.org/officeDocument/2006/relationships/image" Target="../media/image2.emf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7681" y="197831"/>
            <a:ext cx="10175240" cy="53877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Introduction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ONAP target functional architecture </a:t>
            </a:r>
            <a:r>
              <a:rPr lang="en-US" dirty="0"/>
              <a:t>is </a:t>
            </a:r>
            <a:r>
              <a:rPr lang="en-US" dirty="0" smtClean="0"/>
              <a:t>being developed by the architecture tiger team (see slide 7).</a:t>
            </a:r>
            <a:endParaRPr lang="en-US" dirty="0"/>
          </a:p>
          <a:p>
            <a:r>
              <a:rPr lang="en-US" dirty="0" smtClean="0"/>
              <a:t>In order to complete the architecture specification we </a:t>
            </a:r>
            <a:r>
              <a:rPr lang="en-US" dirty="0"/>
              <a:t>need </a:t>
            </a:r>
            <a:r>
              <a:rPr lang="en-US" dirty="0" smtClean="0"/>
              <a:t>to provide the following information: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efinition </a:t>
            </a:r>
            <a:r>
              <a:rPr lang="en-US" dirty="0"/>
              <a:t>of each component in a simple high level </a:t>
            </a:r>
            <a:r>
              <a:rPr lang="en-US" dirty="0" smtClean="0"/>
              <a:t>way using the attached template,</a:t>
            </a:r>
          </a:p>
          <a:p>
            <a:r>
              <a:rPr lang="en-US" dirty="0" smtClean="0"/>
              <a:t>We also need to define the Beijing architecture with detailed implementation view (with projects) including functional (and non-functional) requirements, features, APIs, interfaces and full scope of each project for R2.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38723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</a:t>
            </a:r>
            <a:r>
              <a:rPr lang="en-US" dirty="0"/>
              <a:t>Collection, Analytics, and </a:t>
            </a:r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Data Collection, Analytics, and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Events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97231" y="1233422"/>
            <a:ext cx="9523929" cy="93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 fontScale="70000" lnSpcReduction="20000"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DCAE is the ONAP subsystem that supports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closed loop control and higher-level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correlation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 business and operations activities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 DCAE collects performance, usage, and configuration data; provides computation of analytics; aids in trouble-shooting and management; and publishes event, data, and analytics to the rest of the ONAP system for FCAPS functionality. 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97231" y="2371739"/>
            <a:ext cx="9523929" cy="11040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 fontScale="85000" lnSpcReduction="20000"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Data collection interface (used by VNFs and others from which data is collected)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for various FCAPS data entering DCAE/ONAP.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Deployment interface (used by CLAMP)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for triggering the deployment and changes of a control loop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1" y="3679721"/>
            <a:ext cx="9523929" cy="21749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 fontScale="77500" lnSpcReduction="20000"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1: Data movement platform interface (provided by DMaaP)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for data transportation between DCAE subcomponents and between DCAE and other ONAP components 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This interface can also be used for publishing events to other ONAP components.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Data enrichment interface (provided by A&amp;AI)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used by DCAE for enriching collected raw data by adding information not contained in original data, e.g. identifying the VNF type from VNF identity by querying this interface.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Service model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change interface (Provided by SDC)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for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fetching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control loop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models and updates.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4: Policy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(Provided by Policy)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for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fetching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configuration and operation policies on control loop and control loop components into DCAE for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application.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97231" y="5969000"/>
            <a:ext cx="9523929" cy="3109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 fontScale="85000" lnSpcReduction="10000"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Models: TOSCA models descripting control loop construction (e.g. collection and analytics apparatus)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3208296587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Framework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Policy Framework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48141136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Function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Function 1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982524607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Multi-Cloud Adaptation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Multi-Cloud adaptation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3947977490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 Controller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SDN Controller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1105709208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Generic NF Controller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3106980"/>
            <a:ext cx="1613230" cy="610250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Generic NF Controller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Interfaces and controls the management state of the network functions. 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network function LCM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network function configuration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Interface, from: AAI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Generic VIM Interface, From: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Multicloud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VNF virtual resource management interface: from VNF/S-VNFM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be filled in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799174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2580965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400" y="1917855"/>
            <a:ext cx="1938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NF Config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VNF LCM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Definition Reception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Actuation Request Interface</a:t>
            </a: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 flipV="1">
            <a:off x="745505" y="3724655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626376" y="4044614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2399" y="4272878"/>
            <a:ext cx="1861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Inventory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Generic VIM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VNF virtual resource management interface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0D17E63-0EC0-4BC3-9EEE-4BBB9076400B}"/>
              </a:ext>
            </a:extLst>
          </p:cNvPr>
          <p:cNvSpPr/>
          <p:nvPr/>
        </p:nvSpPr>
        <p:spPr>
          <a:xfrm rot="1344993">
            <a:off x="8632371" y="1017030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464580376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Common Services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Function 1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C4A4056F-507C-4110-B559-016E62DB06AC}"/>
              </a:ext>
            </a:extLst>
          </p:cNvPr>
          <p:cNvSpPr/>
          <p:nvPr/>
        </p:nvSpPr>
        <p:spPr>
          <a:xfrm rot="1344993">
            <a:off x="8632371" y="1017030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could discuss whether to have one slide per common service?</a:t>
            </a:r>
          </a:p>
        </p:txBody>
      </p:sp>
    </p:spTree>
    <p:extLst>
      <p:ext uri="{BB962C8B-B14F-4D97-AF65-F5344CB8AC3E}">
        <p14:creationId xmlns:p14="http://schemas.microsoft.com/office/powerpoint/2010/main" val="2786933246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Operations Manager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Operations Manager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3138349633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API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API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761301371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CLI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CLI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22135109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38342EA3-53FC-444D-B524-FE5481A54C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03530BB5-549C-4343-9AF4-AC9DF366E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Functional Architecture View</a:t>
            </a:r>
            <a:endParaRPr lang="en-US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62C726E-130B-4487-985E-2D4E9D3DDC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Proposal of what to include for the Functional View</a:t>
            </a:r>
          </a:p>
          <a:p>
            <a:r>
              <a:rPr lang="en-US" dirty="0" smtClean="0"/>
              <a:t>For </a:t>
            </a:r>
            <a:r>
              <a:rPr lang="en-US" dirty="0"/>
              <a:t>each component shown in the high level functional architecture we could include one slide that describes:</a:t>
            </a:r>
          </a:p>
          <a:p>
            <a:pPr lvl="1"/>
            <a:r>
              <a:rPr lang="en-US" dirty="0"/>
              <a:t>The component definition</a:t>
            </a:r>
          </a:p>
          <a:p>
            <a:pPr lvl="1"/>
            <a:r>
              <a:rPr lang="en-US" dirty="0"/>
              <a:t>The interfaces that are offered (with a name and a short description)</a:t>
            </a:r>
          </a:p>
          <a:p>
            <a:pPr lvl="1"/>
            <a:r>
              <a:rPr lang="en-US" dirty="0"/>
              <a:t>The interfaces that are consumed (with the name, but no description)</a:t>
            </a:r>
          </a:p>
          <a:p>
            <a:pPr lvl="1"/>
            <a:r>
              <a:rPr lang="en-US" dirty="0"/>
              <a:t>The models that are consumed.</a:t>
            </a:r>
          </a:p>
          <a:p>
            <a:endParaRPr lang="en-US" dirty="0"/>
          </a:p>
          <a:p>
            <a:r>
              <a:rPr lang="en-US" dirty="0"/>
              <a:t>Such a functional view should be agnostic to the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1838038638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Portal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976776785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Micro Services Bus / Data Movement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Micro 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Servies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Bus / Data Movement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895280846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VNF/PNF onboarding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VNF/PNF onboarding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1282310418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39B3ED-A3BE-4973-B1A8-1563BAFD37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Interface Definitions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E3411F5-BE20-465E-AF14-67FC153E02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Note: describe from the provider perspective</a:t>
            </a:r>
          </a:p>
        </p:txBody>
      </p:sp>
    </p:spTree>
    <p:extLst>
      <p:ext uri="{BB962C8B-B14F-4D97-AF65-F5344CB8AC3E}">
        <p14:creationId xmlns:p14="http://schemas.microsoft.com/office/powerpoint/2010/main" val="2725166605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88523234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&lt; interface name &gt;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727142554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510153581"/>
              </p:ext>
            </p:extLst>
          </p:nvPr>
        </p:nvGraphicFramePr>
        <p:xfrm>
          <a:off x="226106" y="1301750"/>
          <a:ext cx="11737294" cy="4944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Service Management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Provide Lifecycle Management actions for the service (e.g. instantiate, update, remove)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Maybe used between orchestrators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To be filled in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Instantiate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Scale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Update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Heal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Get operational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Subscribe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subscription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Notify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Subscription</a:t>
                      </a:r>
                    </a:p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5E3D20E6-100C-4087-B257-F8A823DD83A2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826582890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017762604"/>
              </p:ext>
            </p:extLst>
          </p:nvPr>
        </p:nvGraphicFramePr>
        <p:xfrm>
          <a:off x="226106" y="1301750"/>
          <a:ext cx="11737294" cy="4487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Network Service LCM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Provide  Lifecycle Management actions for a network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Corresponds to the NS interface capabilities described in ETSI-NFV SOL 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34180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Create NS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Instantiate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Scale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Update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Delete NS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Heal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Get operational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Subscribe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subscription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Notify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Subscription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0F98E388-FC97-4002-A4EF-08FCD11DB29E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557059011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280664566"/>
              </p:ext>
            </p:extLst>
          </p:nvPr>
        </p:nvGraphicFramePr>
        <p:xfrm>
          <a:off x="226106" y="1301750"/>
          <a:ext cx="11737294" cy="4304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Actuation Request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Actuate a defined request via orchestration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Policy, DCAE, VID can request specific actions to be performed.  This can be part of closed loop control of change management.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Actuate requested action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Query requested action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Cancel requested action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Subscribe to action notifications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Cancel subscription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Query Action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Notify of Action (up on subscription)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FC0C083-4316-4F94-B0C5-9A6AA62BBF35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529417071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53421092"/>
              </p:ext>
            </p:extLst>
          </p:nvPr>
        </p:nvGraphicFramePr>
        <p:xfrm>
          <a:off x="226106" y="1301750"/>
          <a:ext cx="11737294" cy="3387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Service Definition Request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Storage and management of the service definitions the ONAP components act on.  This can be the service and resource related models and recipes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Orchestrator, Generic VN Controller, SDN-C, Policy, DCAE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 be filled in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Update service definitions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Query service definitions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Remove service definitions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982622991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648783974"/>
              </p:ext>
            </p:extLst>
          </p:nvPr>
        </p:nvGraphicFramePr>
        <p:xfrm>
          <a:off x="226106" y="1301750"/>
          <a:ext cx="11737295" cy="4879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645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5217325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  <a:gridCol w="5217325">
                  <a:extLst>
                    <a:ext uri="{9D8B030D-6E8A-4147-A177-3AD203B41FA5}">
                      <a16:colId xmlns="" xmlns:a16="http://schemas.microsoft.com/office/drawing/2014/main" val="314930770"/>
                    </a:ext>
                  </a:extLst>
                </a:gridCol>
              </a:tblGrid>
              <a:tr h="459469">
                <a:tc gridSpan="3">
                  <a:txBody>
                    <a:bodyPr/>
                    <a:lstStyle/>
                    <a:p>
                      <a:r>
                        <a:rPr lang="en-US" dirty="0"/>
                        <a:t>VNF LCM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A set of operations supporting the VNF LCM, operation granting interface, Resource quota notifications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A subset of the SOL-003 (Or-VNFM) interface.  This subset is the VNF Lifecyle management Interface, VNF Indicator Interface, VNF lifecycle operation granting interface and virtualized resource quota availability interface.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Generic NF manager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Create VNF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Query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Modify VNF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Delete VNF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Instantiate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Scale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Scale VNF to Level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Change VNF </a:t>
                      </a:r>
                      <a:r>
                        <a:rPr lang="en-US" sz="1400" dirty="0" err="1"/>
                        <a:t>Flavour</a:t>
                      </a:r>
                      <a:endParaRPr lang="en-US" sz="1400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Terminate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Heal VNF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dirty="0"/>
                        <a:t>Operate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Change external VNF connectivity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Get Operation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Subscribe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Query subscription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Terminate subscription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Notify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Get Indicator Value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Grant Lifecyle Operation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73143968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Function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Function 1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6095320"/>
            <a:ext cx="2297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Note: Can be more than one page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61E85E8-426C-4E1D-9428-1590FBD3B833}"/>
              </a:ext>
            </a:extLst>
          </p:cNvPr>
          <p:cNvSpPr/>
          <p:nvPr/>
        </p:nvSpPr>
        <p:spPr>
          <a:xfrm>
            <a:off x="0" y="1143000"/>
            <a:ext cx="2155371" cy="544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Here we put the services provided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B200E86A-21C9-445F-8114-911ADA45D879}"/>
              </a:ext>
            </a:extLst>
          </p:cNvPr>
          <p:cNvSpPr/>
          <p:nvPr/>
        </p:nvSpPr>
        <p:spPr>
          <a:xfrm>
            <a:off x="70930" y="4377745"/>
            <a:ext cx="2155371" cy="544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Here we put the services used</a:t>
            </a:r>
          </a:p>
        </p:txBody>
      </p:sp>
    </p:spTree>
    <p:extLst>
      <p:ext uri="{BB962C8B-B14F-4D97-AF65-F5344CB8AC3E}">
        <p14:creationId xmlns:p14="http://schemas.microsoft.com/office/powerpoint/2010/main" val="3120745744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789036634"/>
              </p:ext>
            </p:extLst>
          </p:nvPr>
        </p:nvGraphicFramePr>
        <p:xfrm>
          <a:off x="226106" y="1301750"/>
          <a:ext cx="11737294" cy="2658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NF Config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Configure the Network Function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Generic NF controller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Configuration Update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Configuration Query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705530169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65377136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Optimization Request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Provide optimization decision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Optimization Framework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Optimization Information Request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27358545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96870961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Transport Service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Transport Service/Resource LCM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SDN-C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 be filled 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771507066"/>
      </p:ext>
    </p:extLst>
  </p:cSld>
  <p:clrMapOvr>
    <a:masterClrMapping/>
  </p:clrMapOvr>
  <p:transition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635320302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Transport Service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Create, read, update, delete Inventory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Operations are performed against the inventory data model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AAI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 be filled 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774792203"/>
      </p:ext>
    </p:extLst>
  </p:cSld>
  <p:clrMapOvr>
    <a:masterClrMapping/>
  </p:clrMapOvr>
  <p:transition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704902302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Generic VIM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VIM operations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Muti</a:t>
                      </a:r>
                      <a:r>
                        <a:rPr lang="en-US" dirty="0"/>
                        <a:t>-Cloud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 be filled 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535144599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786374869"/>
              </p:ext>
            </p:extLst>
          </p:nvPr>
        </p:nvGraphicFramePr>
        <p:xfrm>
          <a:off x="226106" y="1301750"/>
          <a:ext cx="11737294" cy="3207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=""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=""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External Register Information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Manage external Register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Available and Active Inventory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Create External Register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Read External Register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Update External Register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Delete External Register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975400526"/>
      </p:ext>
    </p:extLst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39B3ED-A3BE-4973-B1A8-1563BAFD37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E3411F5-BE20-465E-AF14-67FC153E02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45282"/>
      </p:ext>
    </p:extLst>
  </p:cSld>
  <p:clrMapOvr>
    <a:masterClrMapping/>
  </p:clrMapOvr>
  <p:transition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E6BA69D-5402-4047-9B12-ED47CACF5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F3B4C6F-ECF0-41B4-99DB-7AE662197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Used Definitions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524E11D8-819F-400F-97A3-341700A33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732609"/>
              </p:ext>
            </p:extLst>
          </p:nvPr>
        </p:nvGraphicFramePr>
        <p:xfrm>
          <a:off x="314960" y="1275926"/>
          <a:ext cx="11253744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1754">
                  <a:extLst>
                    <a:ext uri="{9D8B030D-6E8A-4147-A177-3AD203B41FA5}">
                      <a16:colId xmlns="" xmlns:a16="http://schemas.microsoft.com/office/drawing/2014/main" val="559106187"/>
                    </a:ext>
                  </a:extLst>
                </a:gridCol>
                <a:gridCol w="7921990">
                  <a:extLst>
                    <a:ext uri="{9D8B030D-6E8A-4147-A177-3AD203B41FA5}">
                      <a16:colId xmlns="" xmlns:a16="http://schemas.microsoft.com/office/drawing/2014/main" val="128986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Definition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5847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Managed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system that ONAP is automating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8334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External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external system that is part of the Managed system that ONAP needs to connect to.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57521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Network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composition of Network Function(s) and/or Network Service(s), defined by its functional and </a:t>
                      </a:r>
                      <a:r>
                        <a:rPr lang="en-US" dirty="0" err="1"/>
                        <a:t>behavioural</a:t>
                      </a:r>
                      <a:r>
                        <a:rPr lang="en-US" dirty="0"/>
                        <a:t> specification (Source ETSI GS NFV 003)</a:t>
                      </a:r>
                    </a:p>
                    <a:p>
                      <a:r>
                        <a:rPr lang="en-US" dirty="0"/>
                        <a:t>Note: Network service is agnostic to the service delivered by the network functions.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48106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68595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39B3ED-A3BE-4973-B1A8-1563BAFD37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Function Definitions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E3411F5-BE20-465E-AF14-67FC153E02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7262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Design and Creation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Service Design and Creation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6AF579A-AB49-4D9C-8338-FD23A455A832}"/>
              </a:ext>
            </a:extLst>
          </p:cNvPr>
          <p:cNvSpPr/>
          <p:nvPr/>
        </p:nvSpPr>
        <p:spPr>
          <a:xfrm rot="1344993">
            <a:off x="8632371" y="1017030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could discuss whether to have one slide per SDC part?</a:t>
            </a:r>
          </a:p>
        </p:txBody>
      </p:sp>
    </p:spTree>
    <p:extLst>
      <p:ext uri="{BB962C8B-B14F-4D97-AF65-F5344CB8AC3E}">
        <p14:creationId xmlns:p14="http://schemas.microsoft.com/office/powerpoint/2010/main" val="342042010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Orchestration (1/2)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281699" y="2889771"/>
            <a:ext cx="1613230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0"/>
            <a:ext cx="9523929" cy="20578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functionality for the execution of specified process and automated sequencing of activities, task, rules and policies needed for creation, modification, removal of network application, infrastructure services or resources.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different specializations with specific orchestration scopes.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Specialization scopes include, but are not limited to, network service LCM (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i..e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VNFO specialization), network slice specialization, domain specific specialization.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3581544"/>
            <a:ext cx="9523929" cy="26799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Management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interface to manage the services that orchestration provides.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LCM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specific network service LCM interface.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Actuation Request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support of actuation requests towards the services.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19367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Management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Network Service LCM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Actuation Request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Definition Reception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770276"/>
            <a:ext cx="15119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Service Management Interface</a:t>
            </a:r>
          </a:p>
          <a:p>
            <a:r>
              <a:rPr lang="en-US" sz="800" dirty="0"/>
              <a:t>VNF LCM Interface</a:t>
            </a:r>
          </a:p>
          <a:p>
            <a:r>
              <a:rPr lang="en-US" sz="800" dirty="0"/>
              <a:t>NF Config Interface</a:t>
            </a:r>
          </a:p>
          <a:p>
            <a:r>
              <a:rPr lang="en-US" sz="800" dirty="0"/>
              <a:t>Optimization request Interface</a:t>
            </a:r>
          </a:p>
          <a:p>
            <a:r>
              <a:rPr lang="en-US" sz="800" dirty="0"/>
              <a:t>Inventory Service Interface</a:t>
            </a:r>
          </a:p>
          <a:p>
            <a:r>
              <a:rPr lang="en-US" sz="800" dirty="0"/>
              <a:t>Transport Service Interface</a:t>
            </a:r>
          </a:p>
          <a:p>
            <a:r>
              <a:rPr lang="en-US" sz="800" dirty="0"/>
              <a:t>Network Service LCM interface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37831409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Orchestration (2/2)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281699" y="2889771"/>
            <a:ext cx="1613230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1467016"/>
            <a:ext cx="9523929" cy="23558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Management Interface, from: Orchestration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VNF LCM Interface, from: Generic NF controller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Optimization Request Interface, from: Optimization Framework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NF Config Interface, from: Generic NF controller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Service Interface, from: Available and Active Inventory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Transport Service Interface, from: SDN Controller.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LCM interface, from: Orchestrator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97231" y="4169229"/>
            <a:ext cx="9523929" cy="21107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Descriptor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Rest to be filled in.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19383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Management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Network Service LCM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Actuation Request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Definition Reception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770276"/>
            <a:ext cx="14686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Service Management Interface</a:t>
            </a:r>
          </a:p>
          <a:p>
            <a:r>
              <a:rPr lang="en-US" sz="800" dirty="0"/>
              <a:t>VNF LCM Interface</a:t>
            </a:r>
          </a:p>
          <a:p>
            <a:r>
              <a:rPr lang="en-US" sz="800" dirty="0"/>
              <a:t>NF Config Interface</a:t>
            </a:r>
          </a:p>
          <a:p>
            <a:r>
              <a:rPr lang="en-US" sz="800" dirty="0"/>
              <a:t>Optimization request Interface</a:t>
            </a:r>
          </a:p>
          <a:p>
            <a:r>
              <a:rPr lang="en-US" sz="800" dirty="0"/>
              <a:t>Inventory Service Interface</a:t>
            </a:r>
          </a:p>
          <a:p>
            <a:r>
              <a:rPr lang="en-US" sz="800" dirty="0"/>
              <a:t>Transport Service Interface</a:t>
            </a:r>
          </a:p>
          <a:p>
            <a:r>
              <a:rPr lang="en-US" sz="800" dirty="0"/>
              <a:t>Network Service LCM interface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204360901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Dashboard OA&amp;M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1121741665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&amp; Available Inventory, External Registry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Active &amp; Available Inventory, External Registry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Maintains the view of the managed systems services and resources, as well as information of the external systems that ONAP will connect to.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It provides real-time views of a managed systems resources, services and relationships with each other.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Service Interface: &lt;interface name&gt;</a:t>
            </a:r>
          </a:p>
          <a:p>
            <a:pPr marL="742950" lvl="1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ability to store, read, update inventory information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External Register interface </a:t>
            </a:r>
          </a:p>
          <a:p>
            <a:pPr marL="742950" lvl="1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ability to provision and read external system information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817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541363"/>
            <a:ext cx="9523929" cy="738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: Inventory Model???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14960" y="1537112"/>
            <a:ext cx="18948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Inventory Service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External Register Interface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280741216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2441</TotalTime>
  <Words>2307</Words>
  <Application>Microsoft Macintosh PowerPoint</Application>
  <PresentationFormat>Widescreen</PresentationFormat>
  <Paragraphs>584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.AppleSystemUIFont</vt:lpstr>
      <vt:lpstr>Calibri</vt:lpstr>
      <vt:lpstr>微软雅黑</vt:lpstr>
      <vt:lpstr>Arial</vt:lpstr>
      <vt:lpstr>Office Theme</vt:lpstr>
      <vt:lpstr>Introduction</vt:lpstr>
      <vt:lpstr>Functional Architecture View</vt:lpstr>
      <vt:lpstr>Function</vt:lpstr>
      <vt:lpstr>Function Definitions</vt:lpstr>
      <vt:lpstr>Service Design and Creation</vt:lpstr>
      <vt:lpstr>Orchestration (1/2)</vt:lpstr>
      <vt:lpstr>Orchestration (2/2)</vt:lpstr>
      <vt:lpstr>Dashboard OA&amp;M</vt:lpstr>
      <vt:lpstr>Active &amp; Available Inventory, External Registry</vt:lpstr>
      <vt:lpstr>Data Collection, Analytics, and Events</vt:lpstr>
      <vt:lpstr>Policy Framework</vt:lpstr>
      <vt:lpstr>Function</vt:lpstr>
      <vt:lpstr>Multi-Cloud Adaptation</vt:lpstr>
      <vt:lpstr>SDN Controller</vt:lpstr>
      <vt:lpstr>Generic NF Controller</vt:lpstr>
      <vt:lpstr>Common Services</vt:lpstr>
      <vt:lpstr>ONAP Operations Manager</vt:lpstr>
      <vt:lpstr>ONAP API</vt:lpstr>
      <vt:lpstr>ONAP CLI</vt:lpstr>
      <vt:lpstr>ONAP Portal</vt:lpstr>
      <vt:lpstr>Micro Services Bus / Data Movement</vt:lpstr>
      <vt:lpstr>VNF/PNF onboarding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Definitions</vt:lpstr>
      <vt:lpstr>Used Definitions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lusheng ji</cp:lastModifiedBy>
  <cp:revision>136</cp:revision>
  <dcterms:created xsi:type="dcterms:W3CDTF">2017-02-27T16:23:08Z</dcterms:created>
  <dcterms:modified xsi:type="dcterms:W3CDTF">2018-01-09T22:12:06Z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1514841287</vt:lpwstr>
  </property>
</Properties>
</file>